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77"/>
  </p:notesMasterIdLst>
  <p:sldIdLst>
    <p:sldId id="256" r:id="rId3"/>
    <p:sldId id="257" r:id="rId4"/>
    <p:sldId id="360" r:id="rId5"/>
    <p:sldId id="359" r:id="rId6"/>
    <p:sldId id="361" r:id="rId7"/>
    <p:sldId id="363" r:id="rId8"/>
    <p:sldId id="364" r:id="rId9"/>
    <p:sldId id="365" r:id="rId10"/>
    <p:sldId id="260" r:id="rId11"/>
    <p:sldId id="261" r:id="rId12"/>
    <p:sldId id="262" r:id="rId13"/>
    <p:sldId id="269" r:id="rId14"/>
    <p:sldId id="270" r:id="rId15"/>
    <p:sldId id="367" r:id="rId16"/>
    <p:sldId id="462" r:id="rId17"/>
    <p:sldId id="272" r:id="rId18"/>
    <p:sldId id="368" r:id="rId19"/>
    <p:sldId id="466" r:id="rId20"/>
    <p:sldId id="369" r:id="rId21"/>
    <p:sldId id="370" r:id="rId22"/>
    <p:sldId id="467" r:id="rId23"/>
    <p:sldId id="371" r:id="rId24"/>
    <p:sldId id="463" r:id="rId25"/>
    <p:sldId id="373" r:id="rId26"/>
    <p:sldId id="374" r:id="rId27"/>
    <p:sldId id="375" r:id="rId28"/>
    <p:sldId id="377" r:id="rId29"/>
    <p:sldId id="376" r:id="rId30"/>
    <p:sldId id="378" r:id="rId31"/>
    <p:sldId id="448" r:id="rId32"/>
    <p:sldId id="449" r:id="rId33"/>
    <p:sldId id="379" r:id="rId34"/>
    <p:sldId id="380" r:id="rId35"/>
    <p:sldId id="452" r:id="rId36"/>
    <p:sldId id="444" r:id="rId37"/>
    <p:sldId id="446" r:id="rId38"/>
    <p:sldId id="453" r:id="rId39"/>
    <p:sldId id="464" r:id="rId40"/>
    <p:sldId id="388" r:id="rId41"/>
    <p:sldId id="386" r:id="rId42"/>
    <p:sldId id="389" r:id="rId43"/>
    <p:sldId id="390" r:id="rId44"/>
    <p:sldId id="277" r:id="rId45"/>
    <p:sldId id="278" r:id="rId46"/>
    <p:sldId id="280" r:id="rId47"/>
    <p:sldId id="391" r:id="rId48"/>
    <p:sldId id="393" r:id="rId49"/>
    <p:sldId id="394" r:id="rId50"/>
    <p:sldId id="396" r:id="rId51"/>
    <p:sldId id="397" r:id="rId52"/>
    <p:sldId id="398" r:id="rId53"/>
    <p:sldId id="399" r:id="rId54"/>
    <p:sldId id="400" r:id="rId55"/>
    <p:sldId id="401" r:id="rId56"/>
    <p:sldId id="402" r:id="rId57"/>
    <p:sldId id="404" r:id="rId58"/>
    <p:sldId id="405" r:id="rId59"/>
    <p:sldId id="406" r:id="rId60"/>
    <p:sldId id="407" r:id="rId61"/>
    <p:sldId id="408" r:id="rId62"/>
    <p:sldId id="410" r:id="rId63"/>
    <p:sldId id="411" r:id="rId64"/>
    <p:sldId id="412" r:id="rId65"/>
    <p:sldId id="418" r:id="rId66"/>
    <p:sldId id="422" r:id="rId67"/>
    <p:sldId id="423" r:id="rId68"/>
    <p:sldId id="424" r:id="rId69"/>
    <p:sldId id="426" r:id="rId70"/>
    <p:sldId id="460" r:id="rId71"/>
    <p:sldId id="461" r:id="rId72"/>
    <p:sldId id="429" r:id="rId73"/>
    <p:sldId id="458" r:id="rId74"/>
    <p:sldId id="437" r:id="rId75"/>
    <p:sldId id="358"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1968" userDrawn="1">
          <p15:clr>
            <a:srgbClr val="A4A3A4"/>
          </p15:clr>
        </p15:guide>
        <p15:guide id="3" pos="4032" userDrawn="1">
          <p15:clr>
            <a:srgbClr val="A4A3A4"/>
          </p15:clr>
        </p15:guide>
        <p15:guide id="4" orient="horz" pos="672">
          <p15:clr>
            <a:srgbClr val="A4A3A4"/>
          </p15:clr>
        </p15:guide>
        <p15:guide id="5" pos="5628">
          <p15:clr>
            <a:srgbClr val="A4A3A4"/>
          </p15:clr>
        </p15:guide>
        <p15:guide id="6" pos="554">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erthana C K" initials="KCK" lastIdx="4" clrIdx="0">
    <p:extLst/>
  </p:cmAuthor>
  <p:cmAuthor id="2" name="Evelyn Ivy CPA MBA CVA" initials="EICMC" lastIdx="9" clrIdx="1">
    <p:extLst/>
  </p:cmAuthor>
  <p:cmAuthor id="3" name="Colton Gigot" initials="CG" lastIdx="1" clrIdx="2"/>
  <p:cmAuthor id="4" name="Brandy" initials="B" lastIdx="1" clrIdx="3">
    <p:extLst/>
  </p:cmAuthor>
  <p:cmAuthor id="5" name="Agate 10" initials="A1"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00B0F0"/>
    <a:srgbClr val="F79646"/>
    <a:srgbClr val="FFFAB0"/>
    <a:srgbClr val="EC008C"/>
    <a:srgbClr val="0000FF"/>
    <a:srgbClr val="0072A2"/>
    <a:srgbClr val="FDEADA"/>
    <a:srgbClr val="FEFBCE"/>
    <a:srgbClr val="008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08" autoAdjust="0"/>
    <p:restoredTop sz="90450" autoAdjust="0"/>
  </p:normalViewPr>
  <p:slideViewPr>
    <p:cSldViewPr snapToGrid="0" showGuides="1">
      <p:cViewPr>
        <p:scale>
          <a:sx n="116" d="100"/>
          <a:sy n="116" d="100"/>
        </p:scale>
        <p:origin x="-800" y="-80"/>
      </p:cViewPr>
      <p:guideLst>
        <p:guide orient="horz" pos="672"/>
        <p:guide pos="1968"/>
        <p:guide pos="4032"/>
        <p:guide pos="5628"/>
        <p:guide pos="554"/>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42" d="100"/>
        <a:sy n="142" d="100"/>
      </p:scale>
      <p:origin x="0" y="-64901"/>
    </p:cViewPr>
  </p:sorterViewPr>
  <p:notesViewPr>
    <p:cSldViewPr snapToGrid="0" showGuides="1">
      <p:cViewPr>
        <p:scale>
          <a:sx n="232" d="100"/>
          <a:sy n="232" d="100"/>
        </p:scale>
        <p:origin x="-80" y="54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presProps" Target="presProps.xml"/><Relationship Id="rId81" Type="http://schemas.openxmlformats.org/officeDocument/2006/relationships/viewProps" Target="viewProps.xml"/><Relationship Id="rId82" Type="http://schemas.openxmlformats.org/officeDocument/2006/relationships/theme" Target="theme/theme1.xml"/><Relationship Id="rId83" Type="http://schemas.openxmlformats.org/officeDocument/2006/relationships/tableStyles" Target="tableStyles.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notesMaster" Target="notesMasters/notesMaster1.xml"/><Relationship Id="rId78" Type="http://schemas.openxmlformats.org/officeDocument/2006/relationships/printerSettings" Target="printerSettings/printerSettings1.bin"/><Relationship Id="rId79" Type="http://schemas.openxmlformats.org/officeDocument/2006/relationships/commentAuthors" Target="commentAuthors.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009D79-6140-4462-8A0E-BE4DA8B249E2}" type="datetimeFigureOut">
              <a:rPr lang="en-IN" smtClean="0"/>
              <a:pPr/>
              <a:t>4/4/17</a:t>
            </a:fld>
            <a:endParaRPr lang="en-IN"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8443C5-B1C3-40DB-A9F4-51336DCCA39F}" type="slidenum">
              <a:rPr lang="en-IN" smtClean="0"/>
              <a:pPr/>
              <a:t>‹#›</a:t>
            </a:fld>
            <a:endParaRPr lang="en-IN" dirty="0"/>
          </a:p>
        </p:txBody>
      </p:sp>
    </p:spTree>
    <p:extLst>
      <p:ext uri="{BB962C8B-B14F-4D97-AF65-F5344CB8AC3E}">
        <p14:creationId xmlns:p14="http://schemas.microsoft.com/office/powerpoint/2010/main" val="3116988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In this chapter you will learn about various approaches used to account for investments that companies make in the debt and equity of other companies.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appendices to this chapter, you will learn about other types of investments, and also about how to deal with other-than-temporarily impairments.</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a:t>
            </a:fld>
            <a:endParaRPr lang="en-IN" dirty="0"/>
          </a:p>
        </p:txBody>
      </p:sp>
    </p:spTree>
    <p:extLst>
      <p:ext uri="{BB962C8B-B14F-4D97-AF65-F5344CB8AC3E}">
        <p14:creationId xmlns:p14="http://schemas.microsoft.com/office/powerpoint/2010/main" val="2811986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12–4</a:t>
            </a:r>
            <a:endParaRPr lang="en-US" dirty="0"/>
          </a:p>
          <a:p>
            <a:endParaRPr lang="en-IN" dirty="0"/>
          </a:p>
          <a:p>
            <a:r>
              <a:rPr lang="en-US" sz="1200" b="0" i="0" u="none" strike="noStrike" kern="1200" baseline="0" dirty="0">
                <a:solidFill>
                  <a:schemeClr val="tx1"/>
                </a:solidFill>
                <a:latin typeface="+mn-lt"/>
                <a:ea typeface="+mn-ea"/>
                <a:cs typeface="+mn-cs"/>
              </a:rPr>
              <a:t>Illustration 12–4 provides a description from a recent annual report of how the </a:t>
            </a:r>
            <a:r>
              <a:rPr lang="en-US" sz="1200" b="1" i="0" u="none" strike="noStrike" kern="1200" baseline="0" dirty="0">
                <a:solidFill>
                  <a:schemeClr val="tx1"/>
                </a:solidFill>
                <a:latin typeface="+mn-lt"/>
                <a:ea typeface="+mn-ea"/>
                <a:cs typeface="+mn-cs"/>
              </a:rPr>
              <a:t>Bank of America </a:t>
            </a:r>
            <a:r>
              <a:rPr lang="en-US" sz="1200" b="0" i="0" u="none" strike="noStrike" kern="1200" baseline="0" dirty="0">
                <a:solidFill>
                  <a:schemeClr val="tx1"/>
                </a:solidFill>
                <a:latin typeface="+mn-lt"/>
                <a:ea typeface="+mn-ea"/>
                <a:cs typeface="+mn-cs"/>
              </a:rPr>
              <a:t>accounts for its debt investments in each of the three reporting categories. </a:t>
            </a:r>
          </a:p>
          <a:p>
            <a:endParaRPr lang="en-IN" dirty="0"/>
          </a:p>
          <a:p>
            <a:r>
              <a:rPr lang="en-US" sz="1200" kern="1200" baseline="0" dirty="0">
                <a:solidFill>
                  <a:schemeClr val="tx1"/>
                </a:solidFill>
                <a:latin typeface="+mn-lt"/>
                <a:ea typeface="+mn-ea"/>
                <a:cs typeface="+mn-cs"/>
              </a:rPr>
              <a:t>Why treat unrealized gains and losses differently depending on the type of investment? As you know, the primary purpose of accounting is to </a:t>
            </a:r>
            <a:r>
              <a:rPr lang="en-US" sz="1200" kern="1200" baseline="0" dirty="0" smtClean="0">
                <a:solidFill>
                  <a:schemeClr val="tx1"/>
                </a:solidFill>
                <a:latin typeface="+mn-lt"/>
                <a:ea typeface="+mn-ea"/>
                <a:cs typeface="+mn-cs"/>
              </a:rPr>
              <a:t>provide</a:t>
            </a:r>
            <a:r>
              <a:rPr lang="en-US" sz="1200"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information </a:t>
            </a:r>
            <a:r>
              <a:rPr lang="en-US" sz="1200" kern="1200" baseline="0" dirty="0">
                <a:solidFill>
                  <a:schemeClr val="tx1"/>
                </a:solidFill>
                <a:latin typeface="+mn-lt"/>
                <a:ea typeface="+mn-ea"/>
                <a:cs typeface="+mn-cs"/>
              </a:rPr>
              <a:t>useful for making decisions. What’s most relevant for that purpose is not necessarily the same for each investment a company might make. For example, a company might invest in corporate bonds to provide a steady return until the bonds mature, in which case day-to-day changes in market value may not be viewed as very relevant, so the held-to-maturity approach could be preferable. On the other hand, a company might invest in the same bonds because it plans to sell them at a profit in the near future, in which case the day-to-day changes in market value could be viewed as very relevant, and the trading security or available-for-sale approach may be preferable.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10</a:t>
            </a:fld>
            <a:endParaRPr lang="en-IN" dirty="0"/>
          </a:p>
        </p:txBody>
      </p:sp>
    </p:spTree>
    <p:extLst>
      <p:ext uri="{BB962C8B-B14F-4D97-AF65-F5344CB8AC3E}">
        <p14:creationId xmlns:p14="http://schemas.microsoft.com/office/powerpoint/2010/main" val="1475876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Unlike a share of stock, a bond or other debt security has a specified date on which it matures. On its maturity date, the principal (also called the “face amount”) is paid to investors. In the meantime, interest equal to a specified percentage of the principal is paid to investors on specified interest dates. Think of the principal and interest payments of the bond as a stream of cash flows that an investor will receive in exchange for purchasing the bond. </a:t>
            </a:r>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Increases and decreases in fair value between the day a debt security is acquired and the day it matures to a prearranged maturity value are less important if sale before maturity isn’t an alternative. For this reason, if an investor has the “positive intent and ability” to hold the securities to maturity, investments in debt securities can be classified as </a:t>
            </a:r>
            <a:r>
              <a:rPr lang="en-US" b="1" dirty="0"/>
              <a:t>held-to-maturity (HTM)</a:t>
            </a:r>
            <a:r>
              <a:rPr lang="en-US" dirty="0"/>
              <a:t> and reported at their amortized cost in the balance sheet. A debt security cannot be classified as held-to-maturity if the investor might sell it before maturity in response to changes in market prices or interest rates, to meet the investor’s liquidity needs, or similar factors.</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11</a:t>
            </a:fld>
            <a:endParaRPr lang="en-IN" dirty="0"/>
          </a:p>
        </p:txBody>
      </p:sp>
    </p:spTree>
    <p:extLst>
      <p:ext uri="{BB962C8B-B14F-4D97-AF65-F5344CB8AC3E}">
        <p14:creationId xmlns:p14="http://schemas.microsoft.com/office/powerpoint/2010/main" val="828853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Let’s say that market prices in </a:t>
            </a:r>
            <a:r>
              <a:rPr lang="en-US" sz="1200" b="0" i="1" u="none" strike="noStrike" kern="1200" baseline="0" noProof="0" dirty="0">
                <a:solidFill>
                  <a:schemeClr val="tx1"/>
                </a:solidFill>
                <a:latin typeface="+mn-lt"/>
                <a:ea typeface="+mn-ea"/>
                <a:cs typeface="+mn-cs"/>
              </a:rPr>
              <a:t>The Wall Street Journal </a:t>
            </a:r>
            <a:r>
              <a:rPr lang="en-US" sz="1200" b="0" i="0" u="none" strike="noStrike" kern="1200" baseline="0" noProof="0" dirty="0">
                <a:solidFill>
                  <a:schemeClr val="tx1"/>
                </a:solidFill>
                <a:latin typeface="+mn-lt"/>
                <a:ea typeface="+mn-ea"/>
                <a:cs typeface="+mn-cs"/>
              </a:rPr>
              <a:t>indicate that the fair value of the Masterwear bonds on </a:t>
            </a:r>
            <a:r>
              <a:rPr lang="en-US" sz="1200" b="0" i="0" u="none" strike="noStrike" kern="1200" baseline="0" noProof="0" dirty="0" smtClean="0">
                <a:solidFill>
                  <a:schemeClr val="tx1"/>
                </a:solidFill>
                <a:latin typeface="+mn-lt"/>
                <a:ea typeface="+mn-ea"/>
                <a:cs typeface="+mn-cs"/>
              </a:rPr>
              <a:t>12/31/18 is </a:t>
            </a:r>
            <a:r>
              <a:rPr lang="en-US" sz="1200" b="0" i="0" u="none" strike="noStrike" kern="1200" baseline="0" noProof="0" dirty="0">
                <a:solidFill>
                  <a:schemeClr val="tx1"/>
                </a:solidFill>
                <a:latin typeface="+mn-lt"/>
                <a:ea typeface="+mn-ea"/>
                <a:cs typeface="+mn-cs"/>
              </a:rPr>
              <a:t>$714,943. Recall in Illustration </a:t>
            </a:r>
            <a:r>
              <a:rPr lang="en-US" sz="1200" b="0" i="0" u="none" strike="noStrike" kern="1200" baseline="0" noProof="0" dirty="0" smtClean="0">
                <a:solidFill>
                  <a:schemeClr val="tx1"/>
                </a:solidFill>
                <a:latin typeface="+mn-lt"/>
                <a:ea typeface="+mn-ea"/>
                <a:cs typeface="+mn-cs"/>
              </a:rPr>
              <a:t>12–2</a:t>
            </a:r>
            <a:r>
              <a:rPr lang="en-US" sz="1200" b="0" i="0" u="none" strike="noStrike" kern="1200" baseline="0" noProof="0" dirty="0">
                <a:solidFill>
                  <a:schemeClr val="tx1"/>
                </a:solidFill>
                <a:latin typeface="+mn-lt"/>
                <a:ea typeface="+mn-ea"/>
                <a:cs typeface="+mn-cs"/>
              </a:rPr>
              <a:t>, those same bonds have an amortized cost of $671, 297. This means there is an unrealized gain of $43,646 for the difference. </a:t>
            </a:r>
            <a:endParaRPr lang="en-US" sz="1200" b="0" i="0" u="none" strike="noStrike" kern="1200" baseline="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How will United account for this increase in fair value? If United views the bonds as HTM investments, that change in fair value will be ignored so long as it is viewed as temporary. The investment simply will be recorded at amortized cost. United will disclose the fair value of its HTM investments in a note to the financial statements, but will not recognize any fair value changes in the income statement or balance sheet.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Later, we’ll discuss impairment accounting, which handles declines in fair value that aren’t viewed as temporary.</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12</a:t>
            </a:fld>
            <a:endParaRPr lang="en-IN" dirty="0"/>
          </a:p>
        </p:txBody>
      </p:sp>
    </p:spTree>
    <p:extLst>
      <p:ext uri="{BB962C8B-B14F-4D97-AF65-F5344CB8AC3E}">
        <p14:creationId xmlns:p14="http://schemas.microsoft.com/office/powerpoint/2010/main" val="3288557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noProof="0" dirty="0"/>
              <a:t>Typically, held-to-maturity investments are</a:t>
            </a:r>
            <a:r>
              <a:rPr lang="en-IN" baseline="0" noProof="0" dirty="0"/>
              <a:t> held to </a:t>
            </a:r>
            <a:r>
              <a:rPr lang="en-IN" noProof="0" dirty="0"/>
              <a:t>maturity. However, suppose that due to unforeseen circumstances the</a:t>
            </a:r>
            <a:r>
              <a:rPr lang="en-IN" baseline="0" noProof="0" dirty="0"/>
              <a:t> </a:t>
            </a:r>
            <a:r>
              <a:rPr lang="en-IN" noProof="0" dirty="0"/>
              <a:t>company decided to sell its debt investment for $725,000 on January 15, 2019.</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noProof="0" dirty="0">
                <a:solidFill>
                  <a:schemeClr val="tx1"/>
                </a:solidFill>
                <a:latin typeface="+mn-lt"/>
                <a:ea typeface="+mn-ea"/>
                <a:cs typeface="+mn-cs"/>
              </a:rPr>
              <a:t>United would record this sale just like any other asset sale, with a gain or loss determined by comparing the cash received with the carrying value (in this case, the amortized cost) of the asset sold.</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13</a:t>
            </a:fld>
            <a:endParaRPr lang="en-IN" dirty="0"/>
          </a:p>
        </p:txBody>
      </p:sp>
    </p:spTree>
    <p:extLst>
      <p:ext uri="{BB962C8B-B14F-4D97-AF65-F5344CB8AC3E}">
        <p14:creationId xmlns:p14="http://schemas.microsoft.com/office/powerpoint/2010/main" val="3151679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HTM securities appear in the financial statements as follows: </a:t>
            </a:r>
          </a:p>
          <a:p>
            <a:pPr marL="171450" indent="-171450">
              <a:buFont typeface="Arial"/>
              <a:buChar char="•"/>
            </a:pPr>
            <a:r>
              <a:rPr lang="en-US" sz="1200" b="1" i="0" u="none" strike="noStrike" kern="1200" baseline="0" dirty="0" smtClean="0">
                <a:solidFill>
                  <a:schemeClr val="tx1"/>
                </a:solidFill>
                <a:latin typeface="+mn-lt"/>
                <a:ea typeface="+mn-ea"/>
                <a:cs typeface="+mn-cs"/>
              </a:rPr>
              <a:t>Income </a:t>
            </a:r>
            <a:r>
              <a:rPr lang="en-US" sz="1200" b="1" i="0" u="none" strike="noStrike" kern="1200" baseline="0" dirty="0">
                <a:solidFill>
                  <a:schemeClr val="tx1"/>
                </a:solidFill>
                <a:latin typeface="+mn-lt"/>
                <a:ea typeface="+mn-ea"/>
                <a:cs typeface="+mn-cs"/>
              </a:rPr>
              <a:t>Statement and Statement of Comprehensive Income: </a:t>
            </a:r>
            <a:r>
              <a:rPr lang="en-US" sz="1200" b="0" i="1" u="none" strike="noStrike" kern="1200" baseline="0" dirty="0">
                <a:solidFill>
                  <a:schemeClr val="tx1"/>
                </a:solidFill>
                <a:latin typeface="+mn-lt"/>
                <a:ea typeface="+mn-ea"/>
                <a:cs typeface="+mn-cs"/>
              </a:rPr>
              <a:t>Realized </a:t>
            </a:r>
            <a:r>
              <a:rPr lang="en-US" sz="1200" b="0" i="0" u="none" strike="noStrike" kern="1200" baseline="0" dirty="0">
                <a:solidFill>
                  <a:schemeClr val="tx1"/>
                </a:solidFill>
                <a:latin typeface="+mn-lt"/>
                <a:ea typeface="+mn-ea"/>
                <a:cs typeface="+mn-cs"/>
              </a:rPr>
              <a:t>gains and losses are shown in net income in the period in which securities are sold. </a:t>
            </a:r>
            <a:r>
              <a:rPr lang="en-US" sz="1200" b="0" i="1" u="none" strike="noStrike" kern="1200" baseline="0" dirty="0">
                <a:solidFill>
                  <a:schemeClr val="tx1"/>
                </a:solidFill>
                <a:latin typeface="+mn-lt"/>
                <a:ea typeface="+mn-ea"/>
                <a:cs typeface="+mn-cs"/>
              </a:rPr>
              <a:t>Unrealized </a:t>
            </a:r>
            <a:r>
              <a:rPr lang="en-US" sz="1200" b="0" i="0" u="none" strike="noStrike" kern="1200" baseline="0" dirty="0">
                <a:solidFill>
                  <a:schemeClr val="tx1"/>
                </a:solidFill>
                <a:latin typeface="+mn-lt"/>
                <a:ea typeface="+mn-ea"/>
                <a:cs typeface="+mn-cs"/>
              </a:rPr>
              <a:t>holding gains and losses are disclosed in the notes to financial statements. Investments in HTM securities do not affect other comprehensive income. </a:t>
            </a:r>
          </a:p>
          <a:p>
            <a:pPr marL="171450" indent="-171450">
              <a:buFont typeface="Arial"/>
              <a:buChar char="•"/>
            </a:pPr>
            <a:r>
              <a:rPr lang="en-US" sz="1200" b="1" i="0" u="none" strike="noStrike" kern="1200" baseline="0" dirty="0" smtClean="0">
                <a:solidFill>
                  <a:schemeClr val="tx1"/>
                </a:solidFill>
                <a:latin typeface="+mn-lt"/>
                <a:ea typeface="+mn-ea"/>
                <a:cs typeface="+mn-cs"/>
              </a:rPr>
              <a:t>Balance </a:t>
            </a:r>
            <a:r>
              <a:rPr lang="en-US" sz="1200" b="1" i="0" u="none" strike="noStrike" kern="1200" baseline="0" dirty="0">
                <a:solidFill>
                  <a:schemeClr val="tx1"/>
                </a:solidFill>
                <a:latin typeface="+mn-lt"/>
                <a:ea typeface="+mn-ea"/>
                <a:cs typeface="+mn-cs"/>
              </a:rPr>
              <a:t>Sheet: </a:t>
            </a:r>
            <a:r>
              <a:rPr lang="en-US" sz="1200" b="0" i="0" u="none" strike="noStrike" kern="1200" baseline="0" dirty="0">
                <a:solidFill>
                  <a:schemeClr val="tx1"/>
                </a:solidFill>
                <a:latin typeface="+mn-lt"/>
                <a:ea typeface="+mn-ea"/>
                <a:cs typeface="+mn-cs"/>
              </a:rPr>
              <a:t>Investments in HTM securities are reported at amortized cost. Fair values of those investments are disclosed in the notes to financial statements. </a:t>
            </a:r>
          </a:p>
          <a:p>
            <a:pPr marL="171450" indent="-171450">
              <a:buFont typeface="Arial"/>
              <a:buChar char="•"/>
            </a:pPr>
            <a:r>
              <a:rPr lang="en-US" sz="1200" b="1" i="0" u="none" strike="noStrike" kern="1200" baseline="0" dirty="0" smtClean="0">
                <a:solidFill>
                  <a:schemeClr val="tx1"/>
                </a:solidFill>
                <a:latin typeface="+mn-lt"/>
                <a:ea typeface="+mn-ea"/>
                <a:cs typeface="+mn-cs"/>
              </a:rPr>
              <a:t>Cash </a:t>
            </a:r>
            <a:r>
              <a:rPr lang="en-US" sz="1200" b="1" i="0" u="none" strike="noStrike" kern="1200" baseline="0" dirty="0">
                <a:solidFill>
                  <a:schemeClr val="tx1"/>
                </a:solidFill>
                <a:latin typeface="+mn-lt"/>
                <a:ea typeface="+mn-ea"/>
                <a:cs typeface="+mn-cs"/>
              </a:rPr>
              <a:t>Flow Statement: </a:t>
            </a:r>
            <a:r>
              <a:rPr lang="en-US" sz="1200" b="0" i="0" u="none" strike="noStrike" kern="1200" baseline="0" dirty="0">
                <a:solidFill>
                  <a:schemeClr val="tx1"/>
                </a:solidFill>
                <a:latin typeface="+mn-lt"/>
                <a:ea typeface="+mn-ea"/>
                <a:cs typeface="+mn-cs"/>
              </a:rPr>
              <a:t>Cash flows from buying and selling HTM securities typically are classified as investing activities.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14</a:t>
            </a:fld>
            <a:endParaRPr lang="en-IN" dirty="0"/>
          </a:p>
        </p:txBody>
      </p:sp>
    </p:spTree>
    <p:extLst>
      <p:ext uri="{BB962C8B-B14F-4D97-AF65-F5344CB8AC3E}">
        <p14:creationId xmlns:p14="http://schemas.microsoft.com/office/powerpoint/2010/main" val="4254838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Note that only realized gains and losses are included in net income. HTM securities are reported at amortized cost. Cash flows from buying and selling HTM securities are classified as investing activities.</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15</a:t>
            </a:fld>
            <a:endParaRPr lang="en-IN" dirty="0"/>
          </a:p>
        </p:txBody>
      </p:sp>
    </p:spTree>
    <p:extLst>
      <p:ext uri="{BB962C8B-B14F-4D97-AF65-F5344CB8AC3E}">
        <p14:creationId xmlns:p14="http://schemas.microsoft.com/office/powerpoint/2010/main" val="3495116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Obviously, not all investments are intended to be held to maturity. When an investment is acquired to be held for an unspecified period of time, we classify the investment as either (a) “trading securities” or (b) “securities available-for-sale.” These include investments in debt securities that are not classified as held-to-maturity and equity securities that have readily determinable fair values. You’ll notice that, unlike held-to-maturity securities, we report investments in the other two categories at their fair values.</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Some companies—primarily financial institutions—actively and frequently buy and sell securities, expecting to earn profits on short-term differences in price. Investments in debt or equity securities acquired principally for the purpose of selling them in the near term are classified as trading securities. The holding period for trading securities generally is measured in hours and days rather than months or years. These investments typically are reported among the investor’s current assets. Usually only banks and other financial operations invest in securities in the manner and for the purpose necessary to be categorized as trading securities.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Just like HTM investments, trading securities are recorded at cost when they are purchased—that is, the total amount paid for the securities, including any brokerage fees. Any discounts or</a:t>
            </a:r>
            <a:r>
              <a:rPr lang="en-US" b="0" baseline="0" dirty="0"/>
              <a:t> premium is amortized to interest revenue over time as periodic interest payments are received.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However, when a balance sheet is prepared in subsequent periods, this type of investment is written up or down to its fair value, or “marked to market.” For these investments, fair value information is more relevant than for other assets intended primarily to be used in company operations, like buildings, land and equipment, or for investments to be held to maturity.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For instance, consider an investment in debt. As interest rates rise or fall, the fair value of the investment will decrease or increase.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Movements in fair values are less relevant if the investment is to be held to maturity; the investor receives the same contracted interest payments and principal at maturity, regardless of changes in fair value.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However, if the debt investment is held for active trading, changes in market values, and thus market returns, provide an indication of management’s success in deciding when to acquire the investment, when to sell it, whether to invest in fixed-rate or variable-rate securities, and whether to invest in long-term or short-term securities.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For that reason, it makes sense to report unrealized holding gains and losses on trading securities in net income during a period that fair values change, even though those gains and losses haven’t yet been realized through the sale of the securities.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16</a:t>
            </a:fld>
            <a:endParaRPr lang="en-IN" dirty="0"/>
          </a:p>
        </p:txBody>
      </p:sp>
    </p:spTree>
    <p:extLst>
      <p:ext uri="{BB962C8B-B14F-4D97-AF65-F5344CB8AC3E}">
        <p14:creationId xmlns:p14="http://schemas.microsoft.com/office/powerpoint/2010/main" val="25407281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Unlike HTM securities, trading securities are carried at fair value in the balance sheet, so their carrying value must be adjusted to fair value by the end of every reporting period. In fact, many companies adjust trading securities to fair value at the end of every day. Rather than increasing or decreasing the investment account itself, we use a valuation allowance, fair value adjustment, to increase or decrease the carrying value of the investment. At the same time, we record an unrealized holding gain or loss that is included in net income in the period in which fair value changes (remember, the gain or loss is unrealized because the securities haven’t been sold).</a:t>
            </a:r>
          </a:p>
          <a:p>
            <a:endParaRPr lang="en-US" dirty="0"/>
          </a:p>
          <a:p>
            <a:r>
              <a:rPr lang="en-US" dirty="0"/>
              <a:t>The bonds need to be reported at their fair value of $714,943. Because the bonds currently are recorded at their amortized cost of $671,297, the fair value adjustment account needs a debit balance of $43,646. United will recognize whatever unrealized holding gain or loss is necessary to move the fair value adjustment from its current balance of $0 (at purchase date) to $43,646 (on December 31, 2018). This is shown in the journal entry above.</a:t>
            </a:r>
          </a:p>
        </p:txBody>
      </p:sp>
      <p:sp>
        <p:nvSpPr>
          <p:cNvPr id="4" name="Slide Number Placeholder 3"/>
          <p:cNvSpPr>
            <a:spLocks noGrp="1"/>
          </p:cNvSpPr>
          <p:nvPr>
            <p:ph type="sldNum" sz="quarter" idx="10"/>
          </p:nvPr>
        </p:nvSpPr>
        <p:spPr/>
        <p:txBody>
          <a:bodyPr/>
          <a:lstStyle/>
          <a:p>
            <a:fld id="{298443C5-B1C3-40DB-A9F4-51336DCCA39F}" type="slidenum">
              <a:rPr lang="en-IN" smtClean="0"/>
              <a:pPr/>
              <a:t>17</a:t>
            </a:fld>
            <a:endParaRPr lang="en-IN" dirty="0"/>
          </a:p>
        </p:txBody>
      </p:sp>
    </p:spTree>
    <p:extLst>
      <p:ext uri="{BB962C8B-B14F-4D97-AF65-F5344CB8AC3E}">
        <p14:creationId xmlns:p14="http://schemas.microsoft.com/office/powerpoint/2010/main" val="3356825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indent="228600"/>
            <a:r>
              <a:rPr lang="en-IN" dirty="0" smtClean="0"/>
              <a:t>As </a:t>
            </a:r>
            <a:r>
              <a:rPr lang="en-IN" dirty="0"/>
              <a:t>noted in the Accounting Standards Codification, companies often update the fair value adjustment and record unrealized gains and losses up to the point of sale. That means that all of the gain or loss associated with the investment has already been recognized in net income, so no additional gain or loss need be </a:t>
            </a:r>
            <a:r>
              <a:rPr lang="en-IN" dirty="0" smtClean="0"/>
              <a:t>recognized. Let’s </a:t>
            </a:r>
            <a:r>
              <a:rPr lang="en-IN" dirty="0"/>
              <a:t>see how we would handle that approach for United’s investment in Masterwear bonds.</a:t>
            </a:r>
          </a:p>
          <a:p>
            <a:pPr indent="228600"/>
            <a:endParaRPr lang="en-IN" dirty="0"/>
          </a:p>
          <a:p>
            <a:pPr indent="228600"/>
            <a:endParaRPr lang="en-IN" dirty="0" smtClean="0"/>
          </a:p>
          <a:p>
            <a:pPr indent="228600"/>
            <a:endParaRPr lang="en-IN" dirty="0"/>
          </a:p>
          <a:p>
            <a:pPr marL="0" marR="0" indent="228600">
              <a:spcBef>
                <a:spcPts val="0"/>
              </a:spcBef>
              <a:spcAft>
                <a:spcPts val="0"/>
              </a:spcAft>
            </a:pPr>
            <a:endParaRPr lang="en-IN"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6DDA8C-CC4A-4BD1-9FB6-36F24E899521}" type="slidenum">
              <a:rPr lang="en-IN">
                <a:cs typeface="Arial" charset="0"/>
              </a:rPr>
              <a:pPr fontAlgn="base">
                <a:spcBef>
                  <a:spcPct val="0"/>
                </a:spcBef>
                <a:spcAft>
                  <a:spcPct val="0"/>
                </a:spcAft>
              </a:pPr>
              <a:t>18</a:t>
            </a:fld>
            <a:endParaRPr lang="en-IN" dirty="0">
              <a:cs typeface="Arial" charset="0"/>
            </a:endParaRPr>
          </a:p>
        </p:txBody>
      </p:sp>
    </p:spTree>
    <p:extLst>
      <p:ext uri="{BB962C8B-B14F-4D97-AF65-F5344CB8AC3E}">
        <p14:creationId xmlns:p14="http://schemas.microsoft.com/office/powerpoint/2010/main" val="3818994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Assume </a:t>
            </a:r>
            <a:r>
              <a:rPr lang="en-US" sz="1200" b="0" i="0" u="none" strike="noStrike" kern="1200" baseline="0" dirty="0">
                <a:solidFill>
                  <a:schemeClr val="tx1"/>
                </a:solidFill>
                <a:latin typeface="+mn-lt"/>
                <a:ea typeface="+mn-ea"/>
                <a:cs typeface="+mn-cs"/>
              </a:rPr>
              <a:t>that United sells the bonds for $725,000 on January 5, </a:t>
            </a:r>
            <a:r>
              <a:rPr lang="en-US" sz="1200" b="0" i="0" u="none" strike="noStrike" kern="1200" baseline="0" dirty="0" smtClean="0">
                <a:solidFill>
                  <a:schemeClr val="tx1"/>
                </a:solidFill>
                <a:latin typeface="+mn-lt"/>
                <a:ea typeface="+mn-ea"/>
                <a:cs typeface="+mn-cs"/>
              </a:rPr>
              <a:t>2019. </a:t>
            </a:r>
            <a:r>
              <a:rPr lang="en-US" sz="1200" b="0" i="0" u="none" strike="noStrike" kern="1200" baseline="0" dirty="0">
                <a:solidFill>
                  <a:schemeClr val="tx1"/>
                </a:solidFill>
                <a:latin typeface="+mn-lt"/>
                <a:ea typeface="+mn-ea"/>
                <a:cs typeface="+mn-cs"/>
              </a:rPr>
              <a:t>To account for the sale, United needs to do two things. First, United needs to update the carrying value of the bonds to fair value and record in net income any unrealized holding gains and losses that occurred during 2019 up to the date of sale. Second, on the date of sale, United needs to record the receipt of cash and remove the amounts associated with the investment from the relevant balance sheet accounts. Let’s record each of these entries.</a:t>
            </a:r>
          </a:p>
          <a:p>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Adjust Trading Securities to Fair Value (2019). </a:t>
            </a:r>
            <a:r>
              <a:rPr lang="en-US" sz="1200" b="0" i="0" u="none" strike="noStrike" kern="1200" baseline="0" dirty="0">
                <a:solidFill>
                  <a:schemeClr val="tx1"/>
                </a:solidFill>
                <a:latin typeface="+mn-lt"/>
                <a:ea typeface="+mn-ea"/>
                <a:cs typeface="+mn-cs"/>
              </a:rPr>
              <a:t>We first need to update the fair value adjustment and recognize any unrealized holding gains or losses that have occurred during the current reporting period prior to the date of sale. We already have accounted for fair value changes that occurred during 2018. Now we need to record the additional fair value changes and their related unrealized holding gains and losses that have occurred each day in 2019 up to the moment of sale. Companies might record these changes in fair value at the end of each day, but we use a single summary entry that captures those changes in fair value up to the moment of sale. </a:t>
            </a:r>
          </a:p>
          <a:p>
            <a:pPr marL="0" indent="0">
              <a:buNone/>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that on December 31, 2018, the amortized cost of the Masterwear bonds was $671,297, and the fair value was $714,943. We recorded a fair value adjustment of $43,646 for this unrealized holding gain. Now, on January 5, 2019, the fair value has increased further to $725,000, so we need to update the fair value adjustment for the additional $10,057 increase in fair value.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19</a:t>
            </a:fld>
            <a:endParaRPr lang="en-IN" dirty="0"/>
          </a:p>
        </p:txBody>
      </p:sp>
    </p:spTree>
    <p:extLst>
      <p:ext uri="{BB962C8B-B14F-4D97-AF65-F5344CB8AC3E}">
        <p14:creationId xmlns:p14="http://schemas.microsoft.com/office/powerpoint/2010/main" val="2596806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To finance its operations, and often the expansion of those operations, a corporation raises funds by selling equity securities (common and preferred stock) and debt securities (bonds and notes). These securities, also called financial instruments, are purchased as investments by individual investors, mutual funds, and also by other corporations. Our focus in this chapter is on the corporations that invest in debt and equity securities issued by other corporations as well as debt securities issued by governmental units (bonds, Treasury bills, and Treasury bonds).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Most companies invest in financial instruments issued by other companies. Some investments are made simply to earn a return from the dividends or interest the securities pay or from increases in the market prices of the securities—the same reasons that might motivate you to buy stocks, bonds, or other investment securities. Other investments represent ongoing affiliations with the companies whose securities are acquired. With such diversity in investment objectives, it’s not surprising that there is diversity in the approaches used to account for investments.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2</a:t>
            </a:fld>
            <a:endParaRPr lang="en-IN" dirty="0"/>
          </a:p>
        </p:txBody>
      </p:sp>
    </p:spTree>
    <p:extLst>
      <p:ext uri="{BB962C8B-B14F-4D97-AF65-F5344CB8AC3E}">
        <p14:creationId xmlns:p14="http://schemas.microsoft.com/office/powerpoint/2010/main" val="2652318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startAt="2"/>
            </a:pPr>
            <a:r>
              <a:rPr lang="en-US" sz="1200" b="1" i="0" u="none" strike="noStrike" kern="1200" baseline="0" dirty="0" smtClean="0">
                <a:solidFill>
                  <a:schemeClr val="tx1"/>
                </a:solidFill>
                <a:latin typeface="+mn-lt"/>
                <a:ea typeface="+mn-ea"/>
                <a:cs typeface="+mn-cs"/>
              </a:rPr>
              <a:t>Record </a:t>
            </a:r>
            <a:r>
              <a:rPr lang="en-US" sz="1200" b="1" i="0" u="none" strike="noStrike" kern="1200" baseline="0" dirty="0">
                <a:solidFill>
                  <a:schemeClr val="tx1"/>
                </a:solidFill>
                <a:latin typeface="+mn-lt"/>
                <a:ea typeface="+mn-ea"/>
                <a:cs typeface="+mn-cs"/>
              </a:rPr>
              <a:t>the Sale Transaction. </a:t>
            </a:r>
            <a:r>
              <a:rPr lang="en-US" sz="1200" b="0" i="0" u="none" strike="noStrike" kern="1200" baseline="0" dirty="0">
                <a:solidFill>
                  <a:schemeClr val="tx1"/>
                </a:solidFill>
                <a:latin typeface="+mn-lt"/>
                <a:ea typeface="+mn-ea"/>
                <a:cs typeface="+mn-cs"/>
              </a:rPr>
              <a:t>After making the previous journal entry, the investment is carried at its fair value as of the date it is being sold, and already has included in net income any gain or loss arising from the difference between amortized cost and fair value as of the date of sale. All that remains is for United to record receipt of cash and remove the investment-related accounts from the balance sheet (again, for simplicity we ignore interest earned during the first five days of 2019).</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with the sale of the HTM investment, we record receipt of $725,000 of cash and remove all the balance sheet accounts associated with the investment. However, unlike the HTM investment, our TS investment has an additional balance sheet account, the fair value adjustment, that needs to be removed when we record the sale. Another difference between the HTM and TS approach is that, because we carry trading securities at fair value as of the date of sale and already have included in net income the entire gain associated with changes in the fair value of the investment, there is no gain or loss to recognize on the date of sale</a:t>
            </a:r>
            <a:r>
              <a:rPr lang="en-US" sz="1200" b="0" i="0" u="none" strike="noStrike" kern="1200" baseline="0" dirty="0" smtClean="0">
                <a:solidFill>
                  <a:schemeClr val="tx1"/>
                </a:solidFill>
                <a:latin typeface="+mn-lt"/>
                <a:ea typeface="+mn-ea"/>
                <a:cs typeface="+mn-cs"/>
              </a:rPr>
              <a:t>. However</a:t>
            </a:r>
            <a:r>
              <a:rPr lang="en-US" sz="1200" b="0" i="0" u="none" strike="noStrike" kern="1200" baseline="0" dirty="0">
                <a:solidFill>
                  <a:schemeClr val="tx1"/>
                </a:solidFill>
                <a:latin typeface="+mn-lt"/>
                <a:ea typeface="+mn-ea"/>
                <a:cs typeface="+mn-cs"/>
              </a:rPr>
              <a:t>, over the life of the investments, United recognized the same amount of gain under the TS approach ($43,646 + </a:t>
            </a:r>
            <a:r>
              <a:rPr lang="en-US" sz="1200" b="1" i="0" u="none" strike="noStrike" kern="1200" baseline="0" dirty="0">
                <a:solidFill>
                  <a:schemeClr val="tx1"/>
                </a:solidFill>
                <a:latin typeface="+mn-lt"/>
                <a:ea typeface="+mn-ea"/>
                <a:cs typeface="+mn-cs"/>
              </a:rPr>
              <a:t>10,057 </a:t>
            </a:r>
            <a:r>
              <a:rPr lang="en-US" sz="1200" b="0" i="0" u="none" strike="noStrike" kern="1200" baseline="0" dirty="0">
                <a:solidFill>
                  <a:schemeClr val="tx1"/>
                </a:solidFill>
                <a:latin typeface="+mn-lt"/>
                <a:ea typeface="+mn-ea"/>
                <a:cs typeface="+mn-cs"/>
              </a:rPr>
              <a:t>= $53,703) as it recognized upon sale under the HTM approach ($53,703). The only difference is timing, with trading securities recognizing unrealized holding gains and losses from fair value changes as they occur but the HTM approach recognizing gains or losses only when they are realized upon sale.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20</a:t>
            </a:fld>
            <a:endParaRPr lang="en-IN" dirty="0"/>
          </a:p>
        </p:txBody>
      </p:sp>
    </p:spTree>
    <p:extLst>
      <p:ext uri="{BB962C8B-B14F-4D97-AF65-F5344CB8AC3E}">
        <p14:creationId xmlns:p14="http://schemas.microsoft.com/office/powerpoint/2010/main" val="1003242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if the company didn’t update the fair value adjustment</a:t>
            </a:r>
            <a:r>
              <a:rPr lang="en-US" baseline="0" dirty="0" smtClean="0"/>
              <a:t> before recording a sale? In that case, on the date of sale it still would need to reduce the fair value adjustment for whatever amount had been recognized previously, and then would plug for the gain or loss arising from fair value changes that have occurred since it was last updated. In the case of our example, if United hadn’t updated the fair value adjustment to reflect the increase in fair value of $10,057 that occurred during the first few days of 2019, it would have to recognize a gain of $10,057 when recording the sale. That’s the only part of the journal entry that differs from when the seller updates the fair value adjustment up to the point of sale.</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21</a:t>
            </a:fld>
            <a:endParaRPr lang="en-IN" dirty="0"/>
          </a:p>
        </p:txBody>
      </p:sp>
    </p:spTree>
    <p:extLst>
      <p:ext uri="{BB962C8B-B14F-4D97-AF65-F5344CB8AC3E}">
        <p14:creationId xmlns:p14="http://schemas.microsoft.com/office/powerpoint/2010/main" val="4244040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Trading securities appear in the financial statements as follows: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Statement and Statement of Comprehensive Income: </a:t>
            </a:r>
            <a:r>
              <a:rPr lang="en-US" sz="1200" b="0" i="0" u="none" strike="noStrike" kern="1200" baseline="0" dirty="0">
                <a:solidFill>
                  <a:schemeClr val="tx1"/>
                </a:solidFill>
                <a:latin typeface="+mn-lt"/>
                <a:ea typeface="+mn-ea"/>
                <a:cs typeface="+mn-cs"/>
              </a:rPr>
              <a:t>For trading securities, gains and losses are included in the income statement in the periods in which fair value changes, </a:t>
            </a:r>
            <a:r>
              <a:rPr lang="en-US" sz="1200" b="0" i="1" u="none" strike="noStrike" kern="1200" baseline="0" dirty="0">
                <a:solidFill>
                  <a:schemeClr val="tx1"/>
                </a:solidFill>
                <a:latin typeface="+mn-lt"/>
                <a:ea typeface="+mn-ea"/>
                <a:cs typeface="+mn-cs"/>
              </a:rPr>
              <a:t>regardless of whether they are realized or unrealized. </a:t>
            </a:r>
            <a:r>
              <a:rPr lang="en-US" sz="1200" b="0" i="0" u="none" strike="noStrike" kern="1200" baseline="0" dirty="0">
                <a:solidFill>
                  <a:schemeClr val="tx1"/>
                </a:solidFill>
                <a:latin typeface="+mn-lt"/>
                <a:ea typeface="+mn-ea"/>
                <a:cs typeface="+mn-cs"/>
              </a:rPr>
              <a:t>Investments in trading securities do not affect other comprehensive income.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Sheet: </a:t>
            </a:r>
            <a:r>
              <a:rPr lang="en-US" sz="1200" b="0" i="0" u="none" strike="noStrike" kern="1200" baseline="0" dirty="0">
                <a:solidFill>
                  <a:schemeClr val="tx1"/>
                </a:solidFill>
                <a:latin typeface="+mn-lt"/>
                <a:ea typeface="+mn-ea"/>
                <a:cs typeface="+mn-cs"/>
              </a:rPr>
              <a:t>Investments in trading securities are reported at fair value, typically as current assets.</a:t>
            </a:r>
          </a:p>
          <a:p>
            <a:r>
              <a:rPr lang="en-US" sz="1200" b="0" i="0" u="none" strike="noStrike" kern="1200" baseline="0" dirty="0">
                <a:solidFill>
                  <a:schemeClr val="tx1"/>
                </a:solidFill>
                <a:latin typeface="+mn-lt"/>
                <a:ea typeface="+mn-ea"/>
                <a:cs typeface="+mn-cs"/>
              </a:rPr>
              <a:t> </a:t>
            </a:r>
          </a:p>
          <a:p>
            <a:r>
              <a:rPr lang="en-US" sz="1200" b="1" i="0" u="none" strike="noStrike" kern="1200" baseline="0" dirty="0">
                <a:solidFill>
                  <a:schemeClr val="tx1"/>
                </a:solidFill>
                <a:latin typeface="+mn-lt"/>
                <a:ea typeface="+mn-ea"/>
                <a:cs typeface="+mn-cs"/>
              </a:rPr>
              <a:t>Cash Flow Statement: </a:t>
            </a:r>
            <a:r>
              <a:rPr lang="en-US" sz="1200" b="0" i="0" u="none" strike="noStrike" kern="1200" baseline="0" dirty="0">
                <a:solidFill>
                  <a:schemeClr val="tx1"/>
                </a:solidFill>
                <a:latin typeface="+mn-lt"/>
                <a:ea typeface="+mn-ea"/>
                <a:cs typeface="+mn-cs"/>
              </a:rPr>
              <a:t>Cash flows from buying and selling trading securities typically are classified as operating activities, because the financial institutions that routinely hold trading securities consider them as part of their normal operations.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22</a:t>
            </a:fld>
            <a:endParaRPr lang="en-IN" dirty="0"/>
          </a:p>
        </p:txBody>
      </p:sp>
    </p:spTree>
    <p:extLst>
      <p:ext uri="{BB962C8B-B14F-4D97-AF65-F5344CB8AC3E}">
        <p14:creationId xmlns:p14="http://schemas.microsoft.com/office/powerpoint/2010/main" val="377946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 </a:t>
            </a:r>
            <a:endParaRPr lang="en-IN"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23</a:t>
            </a:fld>
            <a:endParaRPr lang="en-IN" dirty="0"/>
          </a:p>
        </p:txBody>
      </p:sp>
    </p:spTree>
    <p:extLst>
      <p:ext uri="{BB962C8B-B14F-4D97-AF65-F5344CB8AC3E}">
        <p14:creationId xmlns:p14="http://schemas.microsoft.com/office/powerpoint/2010/main" val="804937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Why use an approach for accounting for AFS securities that differs from that used for trading securities? Because AFS securities are likely to be held for multiple reporting periods, one could argue that there is sufficient time for unrealized holding gains in some periods to balance out with unrealized holding losses in other periods, so including unrealized holding gains and losses in income each period would confuse investors by making income appear more volatile than it really is over the long run.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But how can we show AFS investments at fair value in the balance sheet without recording in net income the unrealized gains and losses associated with changes in fair value? The solution is to show those unrealized gains and losses in OCI as they occur and then only include realized gains and losses in net income in the period in which an investment is actually sold. </a:t>
            </a:r>
            <a:endParaRPr lang="en-US" b="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24</a:t>
            </a:fld>
            <a:endParaRPr lang="en-IN" dirty="0"/>
          </a:p>
        </p:txBody>
      </p:sp>
    </p:spTree>
    <p:extLst>
      <p:ext uri="{BB962C8B-B14F-4D97-AF65-F5344CB8AC3E}">
        <p14:creationId xmlns:p14="http://schemas.microsoft.com/office/powerpoint/2010/main" val="16036482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needs to adjust the balance of the fair value adjustment account from its current balance of $0 (at purchase date) to a debit balance of $43,646 (on December 31, 2018).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amount of unrealized holding gain is the same for these AFS securities as it was for the trading securities in the previous section. What differs is that the unrealized holding gain is included in OCI for AFS securities instead of net income as it is for trading securities. At the end of the reporting period, the unrealized holding gain is closed to a shareholders’ equity account for both approaches. What differs is that net income gets closed to retained earnings, and OCI gets closed to Accumulated Other Comprehensive Income (AOCI). As with trading securities, the fair value adjustment will be adjusted up or down each period, either for individual securities or for a portfolio of securities, and a corresponding unrealized holding gain or loss reported in OCI. Net income normally is not affected by AFS investments until the period an AFS investment is sold.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25</a:t>
            </a:fld>
            <a:endParaRPr lang="en-IN" dirty="0"/>
          </a:p>
        </p:txBody>
      </p:sp>
    </p:spTree>
    <p:extLst>
      <p:ext uri="{BB962C8B-B14F-4D97-AF65-F5344CB8AC3E}">
        <p14:creationId xmlns:p14="http://schemas.microsoft.com/office/powerpoint/2010/main" val="2480728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As with trading securities, we first need to update the fair value adjustment and recognize any unrealized holding gains or losses that have occurred during the current reporting period prior to the date of sale. Remember that on December 31, 2018, the amortized cost of the Masterwear bonds was $671,297, and the fair value was $714,943. We recorded a fair value adjustment of $43,646 for this unrealized holding gain. Now, on January 5, 2019, the fair value has increased further to $725,000, so we need to update the fair value adjustment for the additional $10,057 increase in fair value.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an increase in the fair value adjustment and an additional unrealized gain of $10,057 that occurred during the first week of 2019 is shown.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investment is carried in the balance sheet at its fair value as of the date it is being sold and all unrealized gains and losses associated with the investment have been included in </a:t>
            </a:r>
            <a:r>
              <a:rPr lang="en-US" sz="1200" b="0" i="0" u="none" strike="noStrike" kern="1200" baseline="0" dirty="0" smtClean="0">
                <a:solidFill>
                  <a:schemeClr val="tx1"/>
                </a:solidFill>
                <a:latin typeface="+mn-lt"/>
                <a:ea typeface="+mn-ea"/>
                <a:cs typeface="+mn-cs"/>
              </a:rPr>
              <a:t>OCI.</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26</a:t>
            </a:fld>
            <a:endParaRPr lang="en-IN" dirty="0"/>
          </a:p>
        </p:txBody>
      </p:sp>
    </p:spTree>
    <p:extLst>
      <p:ext uri="{BB962C8B-B14F-4D97-AF65-F5344CB8AC3E}">
        <p14:creationId xmlns:p14="http://schemas.microsoft.com/office/powerpoint/2010/main" val="2349454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has been recording changes in fair value over the life of the investment. If United now sells that investment, the effects of those fair value changes must be reversed. United reverses previous unrealized holding gains included in OCI by debiting a reclassification adjustment to OCI for the same amount. Similarly, the account balance of the fair value adjustment is eliminated. </a:t>
            </a:r>
          </a:p>
          <a:p>
            <a:endParaRPr lang="en-US" sz="1200" b="0" i="0" u="none" strike="noStrike" kern="1200" baseline="0" dirty="0">
              <a:solidFill>
                <a:schemeClr val="tx1"/>
              </a:solidFill>
              <a:latin typeface="+mn-lt"/>
              <a:ea typeface="+mn-ea"/>
              <a:cs typeface="+mn-cs"/>
            </a:endParaRPr>
          </a:p>
          <a:p>
            <a:r>
              <a:rPr lang="en-US" dirty="0"/>
              <a:t>After this journal entry is recorded, the fair value adjustment account has a zero balance. Also, after the reclassification adjustment is closed to AOCI, all of the unrealized gains that are associated with the investment have been removed from the AOCI holding tank in </a:t>
            </a:r>
            <a:r>
              <a:rPr lang="en-US" dirty="0" smtClean="0"/>
              <a:t>shareholders’ </a:t>
            </a:r>
            <a:r>
              <a:rPr lang="en-US" dirty="0"/>
              <a:t>equity.</a:t>
            </a:r>
          </a:p>
          <a:p>
            <a:endParaRPr lang="en-US" dirty="0"/>
          </a:p>
          <a:p>
            <a:r>
              <a:rPr lang="en-US" dirty="0"/>
              <a:t>It’s as if no accounting for unrealized gains and losses had ever taken place. That’s important, because in the next entry United recognizes in net income a gain or loss on </a:t>
            </a:r>
            <a:r>
              <a:rPr lang="en-US" dirty="0" smtClean="0"/>
              <a:t>sale. </a:t>
            </a:r>
            <a:r>
              <a:rPr lang="en-US" dirty="0"/>
              <a:t>If United didn’t use the reclassification entry to back out the unrealized gains and losses from AOCI, it would end up having double counted them in comprehensive income and </a:t>
            </a:r>
            <a:r>
              <a:rPr lang="en-US" dirty="0" smtClean="0"/>
              <a:t>shareholders’ </a:t>
            </a:r>
            <a:r>
              <a:rPr lang="en-US" dirty="0"/>
              <a:t>equity after it records the sale in the next entry.</a:t>
            </a:r>
          </a:p>
        </p:txBody>
      </p:sp>
      <p:sp>
        <p:nvSpPr>
          <p:cNvPr id="4" name="Slide Number Placeholder 3"/>
          <p:cNvSpPr>
            <a:spLocks noGrp="1"/>
          </p:cNvSpPr>
          <p:nvPr>
            <p:ph type="sldNum" sz="quarter" idx="10"/>
          </p:nvPr>
        </p:nvSpPr>
        <p:spPr/>
        <p:txBody>
          <a:bodyPr/>
          <a:lstStyle/>
          <a:p>
            <a:fld id="{298443C5-B1C3-40DB-A9F4-51336DCCA39F}" type="slidenum">
              <a:rPr lang="en-IN" smtClean="0"/>
              <a:pPr/>
              <a:t>27</a:t>
            </a:fld>
            <a:endParaRPr lang="en-IN" dirty="0"/>
          </a:p>
        </p:txBody>
      </p:sp>
    </p:spTree>
    <p:extLst>
      <p:ext uri="{BB962C8B-B14F-4D97-AF65-F5344CB8AC3E}">
        <p14:creationId xmlns:p14="http://schemas.microsoft.com/office/powerpoint/2010/main" val="26514619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that all of the unrealized holding gains and losses and the fair value adjustment have been cleared away, the final step is to “plug” for the realized gain or loss (a gain in this case).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entry is identical to the entry United made to record sale of the investment under the HTM approach. As with the HTM investments, no gain or loss is recognized in net income over the life of the investment. Instead, the entire gain or loss is recognized in net income at the time of the sale. So, with this entry and the one preceding it, United has reclassified its $53,703 gain from OCI to net income. That’s why the process is called reclassification.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28</a:t>
            </a:fld>
            <a:endParaRPr lang="en-IN" dirty="0"/>
          </a:p>
        </p:txBody>
      </p:sp>
    </p:spTree>
    <p:extLst>
      <p:ext uri="{BB962C8B-B14F-4D97-AF65-F5344CB8AC3E}">
        <p14:creationId xmlns:p14="http://schemas.microsoft.com/office/powerpoint/2010/main" val="3113951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AFS securities appear in the financial statements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Income Statement and Statement of Comprehensive Income: </a:t>
            </a:r>
            <a:r>
              <a:rPr lang="en-US" sz="1200" b="0" i="0" u="none" strike="noStrike" kern="1200" baseline="0" dirty="0">
                <a:solidFill>
                  <a:schemeClr val="tx1"/>
                </a:solidFill>
                <a:latin typeface="+mn-lt"/>
                <a:ea typeface="+mn-ea"/>
                <a:cs typeface="+mn-cs"/>
              </a:rPr>
              <a:t>Gains and losses are shown in OCI in the periods in which changes in fair value occur. Those amounts are reclassified out of OCI and recognized in net income in the periods in which securities are sold. </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Sheet: </a:t>
            </a:r>
            <a:r>
              <a:rPr lang="en-US" sz="1200" b="0" i="0" u="none" strike="noStrike" kern="1200" baseline="0" dirty="0">
                <a:solidFill>
                  <a:schemeClr val="tx1"/>
                </a:solidFill>
                <a:latin typeface="+mn-lt"/>
                <a:ea typeface="+mn-ea"/>
                <a:cs typeface="+mn-cs"/>
              </a:rPr>
              <a:t>Investments in AFS securities are reported at fair value. </a:t>
            </a:r>
            <a:r>
              <a:rPr lang="en-US" sz="1200" b="0" i="1" u="none" strike="noStrike" kern="1200" baseline="0" dirty="0">
                <a:solidFill>
                  <a:schemeClr val="tx1"/>
                </a:solidFill>
                <a:latin typeface="+mn-lt"/>
                <a:ea typeface="+mn-ea"/>
                <a:cs typeface="+mn-cs"/>
              </a:rPr>
              <a:t>Unrealized </a:t>
            </a:r>
            <a:r>
              <a:rPr lang="en-US" sz="1200" b="0" i="0" u="none" strike="noStrike" kern="1200" baseline="0" dirty="0">
                <a:solidFill>
                  <a:schemeClr val="tx1"/>
                </a:solidFill>
                <a:latin typeface="+mn-lt"/>
                <a:ea typeface="+mn-ea"/>
                <a:cs typeface="+mn-cs"/>
              </a:rPr>
              <a:t>holding gains and losses become part of AOCI in shareholders’ equity, and are reclassified out of AOCI in the periods in which securities are sold.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Cash Flow Statement: </a:t>
            </a:r>
            <a:r>
              <a:rPr lang="en-US" sz="1200" b="0" i="0" u="none" strike="noStrike" kern="1200" baseline="0" dirty="0">
                <a:solidFill>
                  <a:schemeClr val="tx1"/>
                </a:solidFill>
                <a:latin typeface="+mn-lt"/>
                <a:ea typeface="+mn-ea"/>
                <a:cs typeface="+mn-cs"/>
              </a:rPr>
              <a:t>Cash flows from buying and selling AFS securities typically are classified as investing activities.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29</a:t>
            </a:fld>
            <a:endParaRPr lang="en-IN" dirty="0"/>
          </a:p>
        </p:txBody>
      </p:sp>
    </p:spTree>
    <p:extLst>
      <p:ext uri="{BB962C8B-B14F-4D97-AF65-F5344CB8AC3E}">
        <p14:creationId xmlns:p14="http://schemas.microsoft.com/office/powerpoint/2010/main" val="759155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Have you ever bought a CD (Certificate of Deposit) at a bank? If so, you’ve invested in a debt instrument. Let’s say you buy a $500, 2-year, 4% CD. What’s happened is that you are lending the bank $500 for 2 years and the bank is promising to pay you 4% interest each year before returning your $500 after two years. The bank’s debt (the $500 borrowed from you) is represented by a debt instrument (the CD), which specifies the maturity date (2 years), the principal (or face amount, $500), and the annual rate of interest (4%).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invest in debt too. Like a CD, a </a:t>
            </a:r>
            <a:r>
              <a:rPr lang="en-US" sz="1200" b="0" i="0" u="none" strike="noStrike" kern="1200" baseline="0" dirty="0" smtClean="0">
                <a:solidFill>
                  <a:schemeClr val="tx1"/>
                </a:solidFill>
                <a:latin typeface="+mn-lt"/>
                <a:ea typeface="+mn-ea"/>
                <a:cs typeface="+mn-cs"/>
              </a:rPr>
              <a:t>bond </a:t>
            </a:r>
            <a:r>
              <a:rPr lang="en-US" sz="1200" b="0" i="0" u="none" strike="noStrike" kern="1200" baseline="0" dirty="0">
                <a:solidFill>
                  <a:schemeClr val="tx1"/>
                </a:solidFill>
                <a:latin typeface="+mn-lt"/>
                <a:ea typeface="+mn-ea"/>
                <a:cs typeface="+mn-cs"/>
              </a:rPr>
              <a:t>or other debt security has a specified date when it matures, and on that maturity date, the </a:t>
            </a:r>
            <a:r>
              <a:rPr lang="en-US" sz="1200" b="0" i="1" u="none" strike="noStrike" kern="1200" baseline="0" dirty="0">
                <a:solidFill>
                  <a:schemeClr val="tx1"/>
                </a:solidFill>
                <a:latin typeface="+mn-lt"/>
                <a:ea typeface="+mn-ea"/>
                <a:cs typeface="+mn-cs"/>
              </a:rPr>
              <a:t>principal </a:t>
            </a:r>
            <a:r>
              <a:rPr lang="en-US" sz="1200" b="0" i="0" u="none" strike="noStrike" kern="1200" baseline="0" dirty="0">
                <a:solidFill>
                  <a:schemeClr val="tx1"/>
                </a:solidFill>
                <a:latin typeface="+mn-lt"/>
                <a:ea typeface="+mn-ea"/>
                <a:cs typeface="+mn-cs"/>
              </a:rPr>
              <a:t>(also called the </a:t>
            </a:r>
            <a:r>
              <a:rPr lang="en-US" sz="1200" b="0" i="1" u="none" strike="noStrike" kern="1200" baseline="0" dirty="0">
                <a:solidFill>
                  <a:schemeClr val="tx1"/>
                </a:solidFill>
                <a:latin typeface="+mn-lt"/>
                <a:ea typeface="+mn-ea"/>
                <a:cs typeface="+mn-cs"/>
              </a:rPr>
              <a:t>face amount</a:t>
            </a:r>
            <a:r>
              <a:rPr lang="en-US" sz="1200" b="0" i="0" u="none" strike="noStrike" kern="1200" baseline="0" dirty="0">
                <a:solidFill>
                  <a:schemeClr val="tx1"/>
                </a:solidFill>
                <a:latin typeface="+mn-lt"/>
                <a:ea typeface="+mn-ea"/>
                <a:cs typeface="+mn-cs"/>
              </a:rPr>
              <a:t>) is paid to investors. In the meantime, interest equal to some </a:t>
            </a:r>
            <a:r>
              <a:rPr lang="en-US" sz="1200" b="0" i="1" u="none" strike="noStrike" kern="1200" baseline="0" dirty="0">
                <a:solidFill>
                  <a:schemeClr val="tx1"/>
                </a:solidFill>
                <a:latin typeface="+mn-lt"/>
                <a:ea typeface="+mn-ea"/>
                <a:cs typeface="+mn-cs"/>
              </a:rPr>
              <a:t>stated interest rate </a:t>
            </a:r>
            <a:r>
              <a:rPr lang="en-US" sz="1200" b="0" i="0" u="none" strike="noStrike" kern="1200" baseline="0" dirty="0">
                <a:solidFill>
                  <a:schemeClr val="tx1"/>
                </a:solidFill>
                <a:latin typeface="+mn-lt"/>
                <a:ea typeface="+mn-ea"/>
                <a:cs typeface="+mn-cs"/>
              </a:rPr>
              <a:t>multiplied by the principal is paid to investors on specified interest dates (usually twice a year). Think of the principal and interest payments of the bond as a stream of cash flows that an investor will receive in the future in exchange for purchasing the bond today. The investor values that stream of future cash flows using the prevailing </a:t>
            </a:r>
            <a:r>
              <a:rPr lang="en-US" sz="1200" b="0" i="1" u="none" strike="noStrike" kern="1200" baseline="0" dirty="0">
                <a:solidFill>
                  <a:schemeClr val="tx1"/>
                </a:solidFill>
                <a:latin typeface="+mn-lt"/>
                <a:ea typeface="+mn-ea"/>
                <a:cs typeface="+mn-cs"/>
              </a:rPr>
              <a:t>market interest rate </a:t>
            </a:r>
            <a:r>
              <a:rPr lang="en-US" sz="1200" b="0" i="0" u="none" strike="noStrike" kern="1200" baseline="0" dirty="0">
                <a:solidFill>
                  <a:schemeClr val="tx1"/>
                </a:solidFill>
                <a:latin typeface="+mn-lt"/>
                <a:ea typeface="+mn-ea"/>
                <a:cs typeface="+mn-cs"/>
              </a:rPr>
              <a:t>for debt of similar risk and maturity at the time the investor purchases the bond.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a:t>
            </a:fld>
            <a:endParaRPr lang="en-IN" dirty="0"/>
          </a:p>
        </p:txBody>
      </p:sp>
    </p:spTree>
    <p:extLst>
      <p:ext uri="{BB962C8B-B14F-4D97-AF65-F5344CB8AC3E}">
        <p14:creationId xmlns:p14="http://schemas.microsoft.com/office/powerpoint/2010/main" val="34778218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12–7</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Assuming United sold its investment on January 5, 2019, United’s 2018 and 2019 financial statements will include the amounts shown above.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only realized gains and losses are included in net income. Other comprehensive income includes unrealized holding gains and losses that occur during the reporting period. AFS securities are reported at fair value. AOCI (in shareholders’ equity) includes net unrealized holding gains or losses accumulated over the current and prior periods. Cash flows from buying and selling AFS securities usually are classified as investing activities.</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30</a:t>
            </a:fld>
            <a:endParaRPr lang="en-IN" dirty="0"/>
          </a:p>
        </p:txBody>
      </p:sp>
    </p:spTree>
    <p:extLst>
      <p:ext uri="{BB962C8B-B14F-4D97-AF65-F5344CB8AC3E}">
        <p14:creationId xmlns:p14="http://schemas.microsoft.com/office/powerpoint/2010/main" val="8112855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a:t>
            </a:r>
            <a:r>
              <a:rPr lang="en-US" sz="1200" b="0" i="0" u="none" strike="noStrike" kern="1200" baseline="0" dirty="0" smtClean="0">
                <a:solidFill>
                  <a:schemeClr val="tx1"/>
                </a:solidFill>
                <a:latin typeface="+mn-lt"/>
                <a:ea typeface="+mn-ea"/>
                <a:cs typeface="+mn-cs"/>
              </a:rPr>
              <a:t>8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Individual securities available for sale are classified as either current or noncurrent assets, depending on how long they’re likely to be held. An example from the 2015 annual report of </a:t>
            </a:r>
            <a:r>
              <a:rPr lang="en-US" sz="1200" b="1" i="0" u="none" strike="noStrike" kern="1200" baseline="0" dirty="0">
                <a:solidFill>
                  <a:schemeClr val="tx1"/>
                </a:solidFill>
                <a:latin typeface="+mn-lt"/>
                <a:ea typeface="+mn-ea"/>
                <a:cs typeface="+mn-cs"/>
              </a:rPr>
              <a:t>Cisco Systems </a:t>
            </a:r>
            <a:r>
              <a:rPr lang="en-US" sz="1200" b="0" i="0" u="none" strike="noStrike" kern="1200" baseline="0" dirty="0">
                <a:solidFill>
                  <a:schemeClr val="tx1"/>
                </a:solidFill>
                <a:latin typeface="+mn-lt"/>
                <a:ea typeface="+mn-ea"/>
                <a:cs typeface="+mn-cs"/>
              </a:rPr>
              <a:t>is shown above.</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31</a:t>
            </a:fld>
            <a:endParaRPr lang="en-IN" dirty="0"/>
          </a:p>
        </p:txBody>
      </p:sp>
    </p:spTree>
    <p:extLst>
      <p:ext uri="{BB962C8B-B14F-4D97-AF65-F5344CB8AC3E}">
        <p14:creationId xmlns:p14="http://schemas.microsoft.com/office/powerpoint/2010/main" val="2415534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12–9 compares accounting for the Masterwear bonds under the three different approaches.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side-by-side comparison highlights several aspects of these accounting approaches: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To record the purchase of an investment and the receipt of investment revenue, we use identical entries in all three approaches.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To record changes in fair value, the entries we use for TS and AFS securities have the same effect on the investment (via the fair value adjustment valuation allowance) and the same eventual effect on total shareholders’ equity. What differs is whether the unrealized holding gain or loss is recognized in net income and then in retained earnings (TS) or recognized in OCI and then in AOCI (AFS). No fair value adjustment is reported for HTM securities.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Regardless of approach, the cash flows are the same, and the same total amount of gain or loss is recognized in the income statement (TS: $43,646 in 2018 + 10,057 in 2019 = $53,703 total; AFS and HTM: $53,703 in 2019). The question is not </a:t>
            </a:r>
            <a:r>
              <a:rPr lang="en-US" sz="1200" b="0" i="1" u="none" strike="noStrike" kern="1200" baseline="0" dirty="0">
                <a:solidFill>
                  <a:schemeClr val="tx1"/>
                </a:solidFill>
                <a:latin typeface="+mn-lt"/>
                <a:ea typeface="+mn-ea"/>
                <a:cs typeface="+mn-cs"/>
              </a:rPr>
              <a:t>how much </a:t>
            </a:r>
            <a:r>
              <a:rPr lang="en-US" sz="1200" b="0" i="0" u="none" strike="noStrike" kern="1200" baseline="0" dirty="0">
                <a:solidFill>
                  <a:schemeClr val="tx1"/>
                </a:solidFill>
                <a:latin typeface="+mn-lt"/>
                <a:ea typeface="+mn-ea"/>
                <a:cs typeface="+mn-cs"/>
              </a:rPr>
              <a:t>total net income is </a:t>
            </a:r>
            <a:r>
              <a:rPr lang="en-US" sz="1200" b="0" i="0" u="none" strike="noStrike" kern="1200" baseline="0" dirty="0" smtClean="0">
                <a:solidFill>
                  <a:schemeClr val="tx1"/>
                </a:solidFill>
                <a:latin typeface="+mn-lt"/>
                <a:ea typeface="+mn-ea"/>
                <a:cs typeface="+mn-cs"/>
              </a:rPr>
              <a:t>recognized, </a:t>
            </a:r>
            <a:r>
              <a:rPr lang="en-US" sz="1200" b="0" i="0" u="none" strike="noStrike" kern="1200" baseline="0" dirty="0">
                <a:solidFill>
                  <a:schemeClr val="tx1"/>
                </a:solidFill>
                <a:latin typeface="+mn-lt"/>
                <a:ea typeface="+mn-ea"/>
                <a:cs typeface="+mn-cs"/>
              </a:rPr>
              <a:t>but </a:t>
            </a:r>
            <a:r>
              <a:rPr lang="en-US" sz="1200" b="0" i="1" u="none" strike="noStrike" kern="1200" baseline="0" dirty="0">
                <a:solidFill>
                  <a:schemeClr val="tx1"/>
                </a:solidFill>
                <a:latin typeface="+mn-lt"/>
                <a:ea typeface="+mn-ea"/>
                <a:cs typeface="+mn-cs"/>
              </a:rPr>
              <a:t>when </a:t>
            </a:r>
            <a:r>
              <a:rPr lang="en-US" sz="1200" b="0" i="0" u="none" strike="noStrike" kern="1200" baseline="0" dirty="0">
                <a:solidFill>
                  <a:schemeClr val="tx1"/>
                </a:solidFill>
                <a:latin typeface="+mn-lt"/>
                <a:ea typeface="+mn-ea"/>
                <a:cs typeface="+mn-cs"/>
              </a:rPr>
              <a:t>the amounts are recognized in net income.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32</a:t>
            </a:fld>
            <a:endParaRPr lang="en-IN" dirty="0"/>
          </a:p>
        </p:txBody>
      </p:sp>
    </p:spTree>
    <p:extLst>
      <p:ext uri="{BB962C8B-B14F-4D97-AF65-F5344CB8AC3E}">
        <p14:creationId xmlns:p14="http://schemas.microsoft.com/office/powerpoint/2010/main" val="28660611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each reporting date, the appropriateness of the classification of a debt investment is reassessed. For instance, if the investor no longer has the ability to hold certain securities to maturity and will now hold them for resale, those securities would be reclassified from HTM to AFS. When a security is reclassified between two reporting categories, the security is transferred at its fair value on the date of transfer. Any unrealized holding gain or loss at reclassification should be accounted for </a:t>
            </a:r>
            <a:r>
              <a:rPr lang="en-US" sz="1200" b="0" i="1" u="none" strike="noStrike" kern="1200" baseline="0" dirty="0">
                <a:solidFill>
                  <a:schemeClr val="tx1"/>
                </a:solidFill>
                <a:latin typeface="+mn-lt"/>
                <a:ea typeface="+mn-ea"/>
                <a:cs typeface="+mn-cs"/>
              </a:rPr>
              <a:t>in a manner consistent with the classification into which the security is being transferred. </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Reclassifications are quite unusual, so when they occur, disclosure notes should describe the circumstances that resulted in the transfers. Other disclosure notes are described in a later section.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33</a:t>
            </a:fld>
            <a:endParaRPr lang="en-IN" dirty="0"/>
          </a:p>
        </p:txBody>
      </p:sp>
    </p:spTree>
    <p:extLst>
      <p:ext uri="{BB962C8B-B14F-4D97-AF65-F5344CB8AC3E}">
        <p14:creationId xmlns:p14="http://schemas.microsoft.com/office/powerpoint/2010/main" val="2115209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Transfers</a:t>
            </a:r>
            <a:r>
              <a:rPr lang="en-US" b="1" baseline="0" dirty="0"/>
              <a:t> Between Investment Categories. </a:t>
            </a:r>
            <a:r>
              <a:rPr lang="en-US" baseline="0" dirty="0"/>
              <a:t>IAS No. 39 allows transfers of debt investments out of the FVPL category into AFS or HTM in “rare circumstances.” Under IFRS No. 9, transfers of debt investments between the amortized cost, </a:t>
            </a:r>
            <a:r>
              <a:rPr lang="en-US" baseline="0" dirty="0" smtClean="0"/>
              <a:t>FVOCI, </a:t>
            </a:r>
            <a:r>
              <a:rPr lang="en-US" baseline="0" dirty="0"/>
              <a:t>and FVPL categories occurs if and only if the company changes its business model with respect to the debt investment.</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34</a:t>
            </a:fld>
            <a:endParaRPr lang="en-IN" dirty="0"/>
          </a:p>
        </p:txBody>
      </p:sp>
    </p:spTree>
    <p:extLst>
      <p:ext uri="{BB962C8B-B14F-4D97-AF65-F5344CB8AC3E}">
        <p14:creationId xmlns:p14="http://schemas.microsoft.com/office/powerpoint/2010/main" val="32255807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GAAP allows a </a:t>
            </a:r>
            <a:r>
              <a:rPr lang="en-US" sz="1200" b="1" i="0" u="none" strike="noStrike" kern="1200" baseline="0" dirty="0">
                <a:solidFill>
                  <a:schemeClr val="tx1"/>
                </a:solidFill>
                <a:latin typeface="+mn-lt"/>
                <a:ea typeface="+mn-ea"/>
                <a:cs typeface="+mn-cs"/>
              </a:rPr>
              <a:t>fair value option </a:t>
            </a:r>
            <a:r>
              <a:rPr lang="en-US" sz="1200" b="0" i="0" u="none" strike="noStrike" kern="1200" baseline="0" dirty="0">
                <a:solidFill>
                  <a:schemeClr val="tx1"/>
                </a:solidFill>
                <a:latin typeface="+mn-lt"/>
                <a:ea typeface="+mn-ea"/>
                <a:cs typeface="+mn-cs"/>
              </a:rPr>
              <a:t>(FVO) that permits companies to elect to account for most financial assets and liabilities at fair value. Under the FVO, HTM and AFS investments are shown in the balance sheet at their fair values, and unrealized gains and losses are recognized in net income in the period in which they occur. That accounting approach is the same approach we use to account for trading securities. However, unlike trading securities, purchases and sales of investments accounted for under the FVO are likely to be classified as investing activities in the statement of cash flows, because those investments are not held for sale in the near term and therefore are not operational in nature.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company decides whether to elect the FVO on the date the company purchases the investment. The company can elect the FVO for some securities and not for identical others—it’s entirely up to the company, but the company has to explain in the notes why it made a partial election. The election is </a:t>
            </a:r>
            <a:r>
              <a:rPr lang="en-US" sz="1200" b="0" i="1" u="none" strike="noStrike" kern="1200" baseline="0" dirty="0">
                <a:solidFill>
                  <a:schemeClr val="tx1"/>
                </a:solidFill>
                <a:latin typeface="+mn-lt"/>
                <a:ea typeface="+mn-ea"/>
                <a:cs typeface="+mn-cs"/>
              </a:rPr>
              <a:t>irrevocable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p>
          <a:p>
            <a:endParaRPr lang="en-US" sz="1200" b="0" i="1"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described in Appendix A of this book, companies sometimes enter into </a:t>
            </a:r>
            <a:r>
              <a:rPr lang="en-US" sz="1200" b="0" i="1" u="none" strike="noStrike" kern="1200" baseline="0" dirty="0">
                <a:solidFill>
                  <a:schemeClr val="tx1"/>
                </a:solidFill>
                <a:latin typeface="+mn-lt"/>
                <a:ea typeface="+mn-ea"/>
                <a:cs typeface="+mn-cs"/>
              </a:rPr>
              <a:t>hedging arrangements </a:t>
            </a:r>
            <a:r>
              <a:rPr lang="en-US" sz="1200" b="0" i="0" u="none" strike="noStrike" kern="1200" baseline="0" dirty="0">
                <a:solidFill>
                  <a:schemeClr val="tx1"/>
                </a:solidFill>
                <a:latin typeface="+mn-lt"/>
                <a:ea typeface="+mn-ea"/>
                <a:cs typeface="+mn-cs"/>
              </a:rPr>
              <a:t>that are intended to reduce earnings volatility by offsetting changes in the fair value of assets with changes in the fair value of liabilities. Complex rules apply to many hedging arrangements. The FVO simplifies this process by allowing companies to choose whether to use fair value for most types of financial assets and liabilities. Thus, when a company enters into a hedging arrangement, it just has to make sure to elect the FVO for each asset and liability in the hedging arrangement, and fair value changes of those assets and liabilities will be included in earnings. </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35</a:t>
            </a:fld>
            <a:endParaRPr lang="en-IN" dirty="0"/>
          </a:p>
        </p:txBody>
      </p:sp>
    </p:spTree>
    <p:extLst>
      <p:ext uri="{BB962C8B-B14F-4D97-AF65-F5344CB8AC3E}">
        <p14:creationId xmlns:p14="http://schemas.microsoft.com/office/powerpoint/2010/main" val="3516548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International</a:t>
            </a:r>
            <a:r>
              <a:rPr lang="en-US" baseline="0" dirty="0"/>
              <a:t> accounting standards are more restrictive than U.S. standards for determining when firms are allowed to elect the FVO. Under both IAS No. 39 and IFRS No. 9, companies can elect the FVO only in specific circumstances. For example, a firm could elect the FVO for an asset or liability in order to avoid the “accounting mismatch” that occurs when some parts of a fair value risk-hedging arrangement are accounted for at the fair value and others are not. Although U.S. GAAP indicates that the intent of FVO is to address these sorts of circumstances, it does not require that those circumstances exist.</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36</a:t>
            </a:fld>
            <a:endParaRPr lang="en-IN" dirty="0"/>
          </a:p>
        </p:txBody>
      </p:sp>
    </p:spTree>
    <p:extLst>
      <p:ext uri="{BB962C8B-B14F-4D97-AF65-F5344CB8AC3E}">
        <p14:creationId xmlns:p14="http://schemas.microsoft.com/office/powerpoint/2010/main" val="33858997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the fair value of an HTM or AFS investment declines below the amortized cost of the investment, and that decline is deemed to be </a:t>
            </a:r>
            <a:r>
              <a:rPr lang="en-US" sz="1200" b="0" i="1" u="none" strike="noStrike" kern="1200" baseline="0" dirty="0">
                <a:solidFill>
                  <a:schemeClr val="tx1"/>
                </a:solidFill>
                <a:latin typeface="+mn-lt"/>
                <a:ea typeface="+mn-ea"/>
                <a:cs typeface="+mn-cs"/>
              </a:rPr>
              <a:t>other-than-temporary (OTT)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company recognizes an OTT impairment loss in earnings. Accounting for OTT impairments is complicated, both with respect to determining whether an impairment is OTT and in determining the amount of the impairment to include in earnings. After an OTT impairment is recognized, the ordinary treatment of unrealized gains and losses is resumed; that is, further changes in fair value are reported in OCI for AFS investments and not recognized for HTM investments.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Guidance in this area is changing. Starting in 2020, companies will be required to use the CECL (“Current Expected Credit Loss”) model to account for impairments of HTM and AFS investments, and companies can choose to use that approach starting in 2019. The CECL model uses the allowance method to account for impairments. It requires recognizing impairments of HTM and AFS investments regardless of whether they are judged to be other than temporary. Therefore impairments of debt investments are likely to be recognized sooner under the CECL model than under the current approach.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37</a:t>
            </a:fld>
            <a:endParaRPr lang="en-IN" dirty="0"/>
          </a:p>
        </p:txBody>
      </p:sp>
    </p:spTree>
    <p:extLst>
      <p:ext uri="{BB962C8B-B14F-4D97-AF65-F5344CB8AC3E}">
        <p14:creationId xmlns:p14="http://schemas.microsoft.com/office/powerpoint/2010/main" val="27458021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IFRS No. 9</a:t>
            </a:r>
            <a:r>
              <a:rPr lang="en-US" dirty="0"/>
              <a:t>, amended on July 24, 2014, will be required after January 1, 2018, and earlier adoption is permitted</a:t>
            </a:r>
            <a:r>
              <a:rPr lang="en-US" dirty="0" smtClean="0"/>
              <a:t>. </a:t>
            </a:r>
            <a:r>
              <a:rPr lang="en-US" i="1" dirty="0" smtClean="0"/>
              <a:t>IFRS </a:t>
            </a:r>
            <a:r>
              <a:rPr lang="en-US" i="1" dirty="0"/>
              <a:t>No. 9 </a:t>
            </a:r>
            <a:r>
              <a:rPr lang="en-US" dirty="0"/>
              <a:t>calculates impairment of debt investments measured at amortized cost or FVOCI using the expected credit loss (ECL) model, which is somewhat similar to the CECL model that will be required soon in U.S. GAAP. Both the U.S. CECL </a:t>
            </a:r>
            <a:r>
              <a:rPr lang="en-US" dirty="0" smtClean="0"/>
              <a:t>model </a:t>
            </a:r>
            <a:r>
              <a:rPr lang="en-US" dirty="0"/>
              <a:t>and the IFRS ECL model calculate expected credit losses over the remaining life of the investment if there has been a significant increase in credit risk. The U.S. CECL model also does that if there has not been a significant increase in credit risk. In contrast, under the IFRS ECL model, if the credit risk of a debt investment has not increased, the estimate of credit losses only has to include credit losses that result from default events that are possible within the next 12 months. For many debt investments, this approach accrues very little credit loss, because the credit risk of the investment hasn’t changed and default within the next twelve months is very unlikely. Companies can elect to always recognize lifetime credit losses, but it is unlikely that many will choose to do so. That means that U.S. GAAP will tend to recognize impairment losses earlier, and in higher amounts, than are recognized under IFRS. Further convergence in this area is unlikely in the near future.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38</a:t>
            </a:fld>
            <a:endParaRPr lang="en-IN" dirty="0"/>
          </a:p>
        </p:txBody>
      </p:sp>
    </p:spTree>
    <p:extLst>
      <p:ext uri="{BB962C8B-B14F-4D97-AF65-F5344CB8AC3E}">
        <p14:creationId xmlns:p14="http://schemas.microsoft.com/office/powerpoint/2010/main" val="11517296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critical events over the life of an investment in the equity of another company, such as shares of common stock, include: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Purchasing </a:t>
            </a:r>
            <a:r>
              <a:rPr lang="en-US" sz="1200" b="0" i="0" u="none" strike="noStrike" kern="1200" baseline="0" dirty="0">
                <a:solidFill>
                  <a:schemeClr val="tx1"/>
                </a:solidFill>
                <a:latin typeface="+mn-lt"/>
                <a:ea typeface="+mn-ea"/>
                <a:cs typeface="+mn-cs"/>
              </a:rPr>
              <a:t>the equity </a:t>
            </a:r>
            <a:r>
              <a:rPr lang="en-US" sz="1200" b="0" i="0" u="none" strike="noStrike" kern="1200" baseline="0" dirty="0" smtClean="0">
                <a:solidFill>
                  <a:schemeClr val="tx1"/>
                </a:solidFill>
                <a:latin typeface="+mn-lt"/>
                <a:ea typeface="+mn-ea"/>
                <a:cs typeface="+mn-cs"/>
              </a:rPr>
              <a:t>security</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Receiving </a:t>
            </a:r>
            <a:r>
              <a:rPr lang="en-US" sz="1200" b="0" i="0" u="none" strike="noStrike" kern="1200" baseline="0" dirty="0">
                <a:solidFill>
                  <a:schemeClr val="tx1"/>
                </a:solidFill>
                <a:latin typeface="+mn-lt"/>
                <a:ea typeface="+mn-ea"/>
                <a:cs typeface="+mn-cs"/>
              </a:rPr>
              <a:t>dividends (for some equity securities</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Holding </a:t>
            </a:r>
            <a:r>
              <a:rPr lang="en-US" sz="1200" b="0" i="0" u="none" strike="noStrike" kern="1200" baseline="0" dirty="0">
                <a:solidFill>
                  <a:schemeClr val="tx1"/>
                </a:solidFill>
                <a:latin typeface="+mn-lt"/>
                <a:ea typeface="+mn-ea"/>
                <a:cs typeface="+mn-cs"/>
              </a:rPr>
              <a:t>the investment during periods in which the investment’s fair value changes (and thus incurring </a:t>
            </a:r>
            <a:r>
              <a:rPr lang="en-US" sz="1200" b="0" i="1" u="none" strike="noStrike" kern="1200" baseline="0" dirty="0">
                <a:solidFill>
                  <a:schemeClr val="tx1"/>
                </a:solidFill>
                <a:latin typeface="+mn-lt"/>
                <a:ea typeface="+mn-ea"/>
                <a:cs typeface="+mn-cs"/>
              </a:rPr>
              <a:t>unrealized holding </a:t>
            </a:r>
            <a:r>
              <a:rPr lang="en-US" sz="1200" b="0" i="0" u="none" strike="noStrike" kern="1200" baseline="0" dirty="0">
                <a:solidFill>
                  <a:schemeClr val="tx1"/>
                </a:solidFill>
                <a:latin typeface="+mn-lt"/>
                <a:ea typeface="+mn-ea"/>
                <a:cs typeface="+mn-cs"/>
              </a:rPr>
              <a:t>gains and losses, since the security has not yet been sold</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Selling </a:t>
            </a:r>
            <a:r>
              <a:rPr lang="en-US" sz="1200" b="0" i="0" u="none" strike="noStrike" kern="1200" baseline="0" dirty="0">
                <a:solidFill>
                  <a:schemeClr val="tx1"/>
                </a:solidFill>
                <a:latin typeface="+mn-lt"/>
                <a:ea typeface="+mn-ea"/>
                <a:cs typeface="+mn-cs"/>
              </a:rPr>
              <a:t>the investment (and thus incurring </a:t>
            </a:r>
            <a:r>
              <a:rPr lang="en-US" sz="1200" b="0" i="1" u="none" strike="noStrike" kern="1200" baseline="0" dirty="0">
                <a:solidFill>
                  <a:schemeClr val="tx1"/>
                </a:solidFill>
                <a:latin typeface="+mn-lt"/>
                <a:ea typeface="+mn-ea"/>
                <a:cs typeface="+mn-cs"/>
              </a:rPr>
              <a:t>realized </a:t>
            </a:r>
            <a:r>
              <a:rPr lang="en-US" sz="1200" b="0" i="0" u="none" strike="noStrike" kern="1200" baseline="0" dirty="0">
                <a:solidFill>
                  <a:schemeClr val="tx1"/>
                </a:solidFill>
                <a:latin typeface="+mn-lt"/>
                <a:ea typeface="+mn-ea"/>
                <a:cs typeface="+mn-cs"/>
              </a:rPr>
              <a:t>gains and losses, since the security has been sold and the gains or losses actually incurred</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Also, equity investors typically get to vote on key decisions made by the company, such as who will serve on the company’s board of directors. Each share of common stock gets a vote, so if an equity investor owns enough shares, the investor has enough votes to influence the operations of the company whose shares it owns. Therefore, accounting for equity investments also considers the extent to which the investor can influence the activities of the investee.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39</a:t>
            </a:fld>
            <a:endParaRPr lang="en-IN" dirty="0"/>
          </a:p>
        </p:txBody>
      </p:sp>
    </p:spTree>
    <p:extLst>
      <p:ext uri="{BB962C8B-B14F-4D97-AF65-F5344CB8AC3E}">
        <p14:creationId xmlns:p14="http://schemas.microsoft.com/office/powerpoint/2010/main" val="334432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 </a:t>
            </a:r>
            <a:r>
              <a:rPr lang="en-US" sz="1200" b="0" i="0" u="none" strike="noStrike" kern="1200" baseline="0" dirty="0">
                <a:solidFill>
                  <a:schemeClr val="tx1"/>
                </a:solidFill>
                <a:latin typeface="+mn-lt"/>
                <a:ea typeface="+mn-ea"/>
                <a:cs typeface="+mn-cs"/>
              </a:rPr>
              <a:t>shows that United will pay Masterwear </a:t>
            </a:r>
            <a:r>
              <a:rPr lang="en-US" sz="1200" b="1" i="0" u="none" strike="noStrike" kern="1200" baseline="0" dirty="0">
                <a:solidFill>
                  <a:schemeClr val="tx1"/>
                </a:solidFill>
                <a:latin typeface="+mn-lt"/>
                <a:ea typeface="+mn-ea"/>
                <a:cs typeface="+mn-cs"/>
              </a:rPr>
              <a:t>$666,633 </a:t>
            </a:r>
            <a:r>
              <a:rPr lang="en-US" sz="1200" b="0" i="0" u="none" strike="noStrike" kern="1200" baseline="0" dirty="0">
                <a:solidFill>
                  <a:schemeClr val="tx1"/>
                </a:solidFill>
                <a:latin typeface="+mn-lt"/>
                <a:ea typeface="+mn-ea"/>
                <a:cs typeface="+mn-cs"/>
              </a:rPr>
              <a:t>on July 1, 2018. In return, United expects to receive from Masterwear $42,000 every six months for the next three years plus </a:t>
            </a:r>
            <a:r>
              <a:rPr lang="en-US" sz="1200" b="1" i="0" u="none" strike="noStrike" kern="1200" baseline="0" dirty="0">
                <a:solidFill>
                  <a:schemeClr val="tx1"/>
                </a:solidFill>
                <a:latin typeface="+mn-lt"/>
                <a:ea typeface="+mn-ea"/>
                <a:cs typeface="+mn-cs"/>
              </a:rPr>
              <a:t>the face amount </a:t>
            </a:r>
            <a:r>
              <a:rPr lang="en-US" sz="1200" b="0" i="0" u="none" strike="noStrike" kern="1200" baseline="0" dirty="0">
                <a:solidFill>
                  <a:schemeClr val="tx1"/>
                </a:solidFill>
                <a:latin typeface="+mn-lt"/>
                <a:ea typeface="+mn-ea"/>
                <a:cs typeface="+mn-cs"/>
              </a:rPr>
              <a:t>of $700,000 when the bonds mature on June 30, 2021. </a:t>
            </a:r>
            <a:r>
              <a:rPr lang="en-US" sz="1200" b="0" i="0" u="none" strike="noStrike" kern="1200" baseline="0" dirty="0" smtClean="0">
                <a:solidFill>
                  <a:schemeClr val="tx1"/>
                </a:solidFill>
                <a:latin typeface="+mn-lt"/>
                <a:ea typeface="+mn-ea"/>
                <a:cs typeface="+mn-cs"/>
              </a:rPr>
              <a:t>The $666,633 that United pays is the present value of future cash flows that United expects to receive, discounted at the prevailing market rate for bonds of similar risk and maturity. Of </a:t>
            </a:r>
            <a:r>
              <a:rPr lang="en-US" sz="1200" b="0" i="0" u="none" strike="noStrike" kern="1200" baseline="0" dirty="0">
                <a:solidFill>
                  <a:schemeClr val="tx1"/>
                </a:solidFill>
                <a:latin typeface="+mn-lt"/>
                <a:ea typeface="+mn-ea"/>
                <a:cs typeface="+mn-cs"/>
              </a:rPr>
              <a:t>course, if United sells the bonds to another investor, that investor will receive the remaining payments of interest and principal.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a:t>
            </a:fld>
            <a:endParaRPr lang="en-IN" dirty="0"/>
          </a:p>
        </p:txBody>
      </p:sp>
    </p:spTree>
    <p:extLst>
      <p:ext uri="{BB962C8B-B14F-4D97-AF65-F5344CB8AC3E}">
        <p14:creationId xmlns:p14="http://schemas.microsoft.com/office/powerpoint/2010/main" val="1662836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12–12 </a:t>
            </a:r>
          </a:p>
          <a:p>
            <a:r>
              <a:rPr lang="en-US" sz="1200" b="0" i="0" u="none" strike="noStrike" kern="1200" baseline="0" dirty="0">
                <a:solidFill>
                  <a:schemeClr val="tx1"/>
                </a:solidFill>
                <a:latin typeface="+mn-lt"/>
                <a:ea typeface="+mn-ea"/>
                <a:cs typeface="+mn-cs"/>
              </a:rPr>
              <a:t>Reporting Categories for Equity Investments</a:t>
            </a:r>
          </a:p>
          <a:p>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As shown above, we use three different approaches to account for equity investments.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first discuss the </a:t>
            </a:r>
            <a:r>
              <a:rPr lang="en-US" sz="1200" b="0" i="1" u="none" strike="noStrike" kern="1200" baseline="0" dirty="0">
                <a:solidFill>
                  <a:schemeClr val="tx1"/>
                </a:solidFill>
                <a:latin typeface="+mn-lt"/>
                <a:ea typeface="+mn-ea"/>
                <a:cs typeface="+mn-cs"/>
              </a:rPr>
              <a:t>fair value through net income </a:t>
            </a:r>
            <a:r>
              <a:rPr lang="en-US" sz="1200" b="0" i="0" u="none" strike="noStrike" kern="1200" baseline="0" dirty="0">
                <a:solidFill>
                  <a:schemeClr val="tx1"/>
                </a:solidFill>
                <a:latin typeface="+mn-lt"/>
                <a:ea typeface="+mn-ea"/>
                <a:cs typeface="+mn-cs"/>
              </a:rPr>
              <a:t>approach that is used when the investor lacks significant influence over the investee. Then we’ll cover the </a:t>
            </a:r>
            <a:r>
              <a:rPr lang="en-US" sz="1200" b="0" i="1" u="none" strike="noStrike" kern="1200" baseline="0" dirty="0">
                <a:solidFill>
                  <a:schemeClr val="tx1"/>
                </a:solidFill>
                <a:latin typeface="+mn-lt"/>
                <a:ea typeface="+mn-ea"/>
                <a:cs typeface="+mn-cs"/>
              </a:rPr>
              <a:t>equity method </a:t>
            </a:r>
            <a:r>
              <a:rPr lang="en-US" sz="1200" b="0" i="0" u="none" strike="noStrike" kern="1200" baseline="0" dirty="0">
                <a:solidFill>
                  <a:schemeClr val="tx1"/>
                </a:solidFill>
                <a:latin typeface="+mn-lt"/>
                <a:ea typeface="+mn-ea"/>
                <a:cs typeface="+mn-cs"/>
              </a:rPr>
              <a:t>that’s used when the investor does have significant influence. We won’t cover </a:t>
            </a:r>
            <a:r>
              <a:rPr lang="en-US" sz="1200" b="0" i="1" u="none" strike="noStrike" kern="1200" baseline="0" dirty="0">
                <a:solidFill>
                  <a:schemeClr val="tx1"/>
                </a:solidFill>
                <a:latin typeface="+mn-lt"/>
                <a:ea typeface="+mn-ea"/>
                <a:cs typeface="+mn-cs"/>
              </a:rPr>
              <a:t>consolidation accounting</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which is used when the investor controls the investee, as that topic is beyond the scope of this book. However, we will discuss consolidations briefly when we discuss the equity method, as the two approaches are related.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40</a:t>
            </a:fld>
            <a:endParaRPr lang="en-IN" dirty="0"/>
          </a:p>
        </p:txBody>
      </p:sp>
    </p:spTree>
    <p:extLst>
      <p:ext uri="{BB962C8B-B14F-4D97-AF65-F5344CB8AC3E}">
        <p14:creationId xmlns:p14="http://schemas.microsoft.com/office/powerpoint/2010/main" val="35974030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12–13 </a:t>
            </a:r>
          </a:p>
          <a:p>
            <a:r>
              <a:rPr lang="en-US" sz="1200" b="0" i="0" u="none" strike="noStrike" kern="1200" baseline="0" dirty="0">
                <a:solidFill>
                  <a:schemeClr val="tx1"/>
                </a:solidFill>
                <a:latin typeface="+mn-lt"/>
                <a:ea typeface="+mn-ea"/>
                <a:cs typeface="+mn-cs"/>
              </a:rPr>
              <a:t>Example of an Equity Investment Accounted for as Fair Value Through Net </a:t>
            </a:r>
            <a:r>
              <a:rPr lang="en-US" sz="1200" b="0" i="0" u="none" strike="noStrike" kern="1200" baseline="0" dirty="0" smtClean="0">
                <a:solidFill>
                  <a:schemeClr val="tx1"/>
                </a:solidFill>
                <a:latin typeface="+mn-lt"/>
                <a:ea typeface="+mn-ea"/>
                <a:cs typeface="+mn-cs"/>
              </a:rPr>
              <a:t>Income</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an investor owns less than 20% of the voting shares of an investee, the investor is typically assumed to lack significant influence over the investee. In other words, the investor is in the same position you would be in if you bought a share of the company’s stock—the investor hopes to receive dividends and that the value of the shares appreciate over time, but can’t really tell the company what to do.</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Until very recently, those sorts of equity investments were accounted for as either trading securities or available-for-sale investments, just like we would treat debt investments that weren’t intended to be held to maturity. However, starting in 2018, investors are not allowed to use the AFS approach for equity investments. Instead, all equity investments are accounted for like trading securities, using a classification commonly referred to as </a:t>
            </a:r>
            <a:r>
              <a:rPr lang="en-US" sz="1200" b="0" i="1" u="none" strike="noStrike" kern="1200" baseline="0" dirty="0">
                <a:solidFill>
                  <a:schemeClr val="tx1"/>
                </a:solidFill>
                <a:latin typeface="+mn-lt"/>
                <a:ea typeface="+mn-ea"/>
                <a:cs typeface="+mn-cs"/>
              </a:rPr>
              <a:t>fair value through net income. </a:t>
            </a:r>
            <a:r>
              <a:rPr lang="en-US" sz="1200" b="0" i="0" u="none" strike="noStrike" kern="1200" baseline="0" dirty="0">
                <a:solidFill>
                  <a:schemeClr val="tx1"/>
                </a:solidFill>
                <a:latin typeface="+mn-lt"/>
                <a:ea typeface="+mn-ea"/>
                <a:cs typeface="+mn-cs"/>
              </a:rPr>
              <a:t>That means that equity investments for which the investor lacks significant influence are reported the same way we report debt investments that are classified as trading securities (Part A of this chapter). The equity investments are carried at fair value in the balance sheet, with unrealized holding gains and losses recognized in net income in whatever period they occur.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walk through the key events in the life of United’s Arjent investment to see how this approach works for an equity investment. </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41</a:t>
            </a:fld>
            <a:endParaRPr lang="en-IN" dirty="0"/>
          </a:p>
        </p:txBody>
      </p:sp>
    </p:spTree>
    <p:extLst>
      <p:ext uri="{BB962C8B-B14F-4D97-AF65-F5344CB8AC3E}">
        <p14:creationId xmlns:p14="http://schemas.microsoft.com/office/powerpoint/2010/main" val="28109837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journal entry to record the purchase of an equity investment is simple, just exchanging one asset (cash) for another (investment).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receipt of dividends related to the Arjent equity investment also is straightforward.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42</a:t>
            </a:fld>
            <a:endParaRPr lang="en-IN" dirty="0"/>
          </a:p>
        </p:txBody>
      </p:sp>
    </p:spTree>
    <p:extLst>
      <p:ext uri="{BB962C8B-B14F-4D97-AF65-F5344CB8AC3E}">
        <p14:creationId xmlns:p14="http://schemas.microsoft.com/office/powerpoint/2010/main" val="12596320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carrying value of equity investments must be adjusted to fair value at the end of every reporting period. As with trading securities, we use a valuation allowance, </a:t>
            </a:r>
            <a:r>
              <a:rPr lang="en-US" sz="1200" b="0" i="1" u="none" strike="noStrike" kern="1200" baseline="0" dirty="0">
                <a:solidFill>
                  <a:schemeClr val="tx1"/>
                </a:solidFill>
                <a:latin typeface="+mn-lt"/>
                <a:ea typeface="+mn-ea"/>
                <a:cs typeface="+mn-cs"/>
              </a:rPr>
              <a:t>fair value adjustment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increase or decrease the carrying value of the investment, and we simultaneously record an unrealized holding gain or loss that is included in net income in the period in which fair value changes.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United needs to move the fair value adjustment from a balance of $0 (at purchase date) to a credit balance of </a:t>
            </a:r>
            <a:r>
              <a:rPr lang="en-US" sz="1200" b="1" i="0" u="none" strike="noStrike" kern="1200" baseline="0" dirty="0">
                <a:solidFill>
                  <a:schemeClr val="tx1"/>
                </a:solidFill>
                <a:latin typeface="+mn-lt"/>
                <a:ea typeface="+mn-ea"/>
                <a:cs typeface="+mn-cs"/>
              </a:rPr>
              <a:t>$50,000</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United’s unrealized holding loss of $50,000 and the corresponding decrease in United’s fair value adjustment account is shown in the slide.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Arjent’s investment instead had a fair value of, say, $1,550,000 as of December 31, 2018, United would have an unrealized holding </a:t>
            </a:r>
            <a:r>
              <a:rPr lang="en-US" sz="1200" b="0" i="1" u="none" strike="noStrike" kern="1200" baseline="0" dirty="0">
                <a:solidFill>
                  <a:schemeClr val="tx1"/>
                </a:solidFill>
                <a:latin typeface="+mn-lt"/>
                <a:ea typeface="+mn-ea"/>
                <a:cs typeface="+mn-cs"/>
              </a:rPr>
              <a:t>gain </a:t>
            </a:r>
            <a:r>
              <a:rPr lang="en-US" sz="1200" b="0" i="0" u="none" strike="noStrike" kern="1200" baseline="0" dirty="0">
                <a:solidFill>
                  <a:schemeClr val="tx1"/>
                </a:solidFill>
                <a:latin typeface="+mn-lt"/>
                <a:ea typeface="+mn-ea"/>
                <a:cs typeface="+mn-cs"/>
              </a:rPr>
              <a:t>of $50,000, which would require a </a:t>
            </a:r>
            <a:r>
              <a:rPr lang="en-US" sz="1200" b="0" i="1" u="none" strike="noStrike" kern="1200" baseline="0" dirty="0">
                <a:solidFill>
                  <a:schemeClr val="tx1"/>
                </a:solidFill>
                <a:latin typeface="+mn-lt"/>
                <a:ea typeface="+mn-ea"/>
                <a:cs typeface="+mn-cs"/>
              </a:rPr>
              <a:t>debit </a:t>
            </a:r>
            <a:r>
              <a:rPr lang="en-US" sz="1200" b="0" i="0" u="none" strike="noStrike" kern="1200" baseline="0" dirty="0">
                <a:solidFill>
                  <a:schemeClr val="tx1"/>
                </a:solidFill>
                <a:latin typeface="+mn-lt"/>
                <a:ea typeface="+mn-ea"/>
                <a:cs typeface="+mn-cs"/>
              </a:rPr>
              <a:t>to the fair value adjustment account to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the carrying value of the equity to fair value. </a:t>
            </a:r>
          </a:p>
          <a:p>
            <a:endParaRPr lang="en-US" sz="1200" b="0" i="0" u="none" strike="noStrike" kern="1200" baseline="0" dirty="0">
              <a:solidFill>
                <a:schemeClr val="tx1"/>
              </a:solidFill>
              <a:latin typeface="+mn-lt"/>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43</a:t>
            </a:fld>
            <a:endParaRPr lang="en-IN" dirty="0"/>
          </a:p>
        </p:txBody>
      </p:sp>
    </p:spTree>
    <p:extLst>
      <p:ext uri="{BB962C8B-B14F-4D97-AF65-F5344CB8AC3E}">
        <p14:creationId xmlns:p14="http://schemas.microsoft.com/office/powerpoint/2010/main" val="4373691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assume United sells the Arjent stock for $1,446,000 on January 5, 2019. According to the FASB, “because all changes in an equity security’s fair value are reported in earnings as they occur, the sale of an equity security does not necessarily give rise to a gain or loss. Generally, a debit to cash . . . is recorded for the sales proceeds, and a credit is recorded to remove the security at its fair value (or sales price).”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Thus, as with trading securities, United must make two journal entries. United first records in net income any unrealized holding gains and losses that occurred during 2019 prior to the date of sale. Then, on the date of sale, United records the receipt of cash and removes the amounts associated with the investment from the relevant balance sheet accounts.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Because United carries the investment at fair value as of the date of sale, and already included in net income the entire loss associated with the investment, there is no realized gain or loss to recognize on the date of sale.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Over the life of the investment, United has recognized a total loss of $54,000, but that loss is spread over the life of the investment, recognized as the fair value of the investment changes: </a:t>
            </a:r>
          </a:p>
          <a:p>
            <a:r>
              <a:rPr lang="en-US" sz="1200" b="0" i="0" u="none" strike="noStrike" kern="1200" baseline="0" dirty="0">
                <a:solidFill>
                  <a:schemeClr val="tx1"/>
                </a:solidFill>
                <a:latin typeface="+mn-lt"/>
                <a:ea typeface="+mn-ea"/>
                <a:cs typeface="+mn-cs"/>
              </a:rPr>
              <a:t>2018 loss recognized in NI: 	($50,000) 	</a:t>
            </a:r>
          </a:p>
          <a:p>
            <a:r>
              <a:rPr lang="en-US" sz="1200" b="0" i="0" u="none" strike="noStrike" kern="1200" baseline="0" dirty="0">
                <a:solidFill>
                  <a:schemeClr val="tx1"/>
                </a:solidFill>
                <a:latin typeface="+mn-lt"/>
                <a:ea typeface="+mn-ea"/>
                <a:cs typeface="+mn-cs"/>
              </a:rPr>
              <a:t>2019 loss recognized in NI: 	</a:t>
            </a:r>
            <a:r>
              <a:rPr lang="en-US" sz="1200" b="0" i="0" u="sng" strike="noStrike" kern="1200" baseline="0" dirty="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   4,000</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Total over 2018 and 2019: 	</a:t>
            </a:r>
            <a:r>
              <a:rPr lang="en-US" sz="1200" b="0" i="0" u="none" strike="noStrike" kern="1200" baseline="0" dirty="0" smtClean="0">
                <a:solidFill>
                  <a:schemeClr val="tx1"/>
                </a:solidFill>
                <a:latin typeface="+mn-lt"/>
                <a:ea typeface="+mn-ea"/>
                <a:cs typeface="+mn-cs"/>
              </a:rPr>
              <a:t>	</a:t>
            </a:r>
            <a:r>
              <a:rPr lang="en-US" sz="1200" b="0" i="0" u="sng" strike="noStrike" kern="1200" baseline="0" dirty="0" smtClean="0">
                <a:solidFill>
                  <a:schemeClr val="tx1"/>
                </a:solidFill>
                <a:latin typeface="+mn-lt"/>
                <a:ea typeface="+mn-ea"/>
                <a:cs typeface="+mn-cs"/>
              </a:rPr>
              <a:t>($</a:t>
            </a:r>
            <a:r>
              <a:rPr lang="en-US" sz="1200" b="0" i="0" u="sng" strike="noStrike" kern="1200" baseline="0" dirty="0">
                <a:solidFill>
                  <a:schemeClr val="tx1"/>
                </a:solidFill>
                <a:latin typeface="+mn-lt"/>
                <a:ea typeface="+mn-ea"/>
                <a:cs typeface="+mn-cs"/>
              </a:rPr>
              <a:t>54,000) </a:t>
            </a:r>
            <a:r>
              <a:rPr lang="en-US"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44</a:t>
            </a:fld>
            <a:endParaRPr lang="en-IN" dirty="0"/>
          </a:p>
        </p:txBody>
      </p:sp>
    </p:spTree>
    <p:extLst>
      <p:ext uri="{BB962C8B-B14F-4D97-AF65-F5344CB8AC3E}">
        <p14:creationId xmlns:p14="http://schemas.microsoft.com/office/powerpoint/2010/main" val="2712023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United hadn’t sold the Arjent investment during 2019, it would just keep recording whatever fair value adjustment would be necessary to carry the investment at fair value in the balance sheet. For example, if the Arjent investment had a fair value of $1,300,000 at December 31, 2019, United would need to credit the fair value adjustment account by another $150,000 to account for the large drop in fair value that occurred during 2019. </a:t>
            </a:r>
            <a:endParaRPr kumimoji="0" lang="en-IN" sz="2400" b="0" i="0" u="none" strike="noStrike" kern="1200" cap="none" spc="0" normalizeH="0" baseline="0" noProof="0" dirty="0">
              <a:ln>
                <a:noFill/>
              </a:ln>
              <a:solidFill>
                <a:prstClr val="black"/>
              </a:solidFill>
              <a:effectLst/>
              <a:uLnTx/>
              <a:uFillTx/>
              <a:latin typeface="Calibri" pitchFamily="34" charset="0"/>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45</a:t>
            </a:fld>
            <a:endParaRPr lang="en-IN" dirty="0"/>
          </a:p>
        </p:txBody>
      </p:sp>
    </p:spTree>
    <p:extLst>
      <p:ext uri="{BB962C8B-B14F-4D97-AF65-F5344CB8AC3E}">
        <p14:creationId xmlns:p14="http://schemas.microsoft.com/office/powerpoint/2010/main" val="32137012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present investments in equity securities in the financial statements the same way we present debt investments classified as trading securities, but they are shown on their own separate line. </a:t>
            </a:r>
            <a:r>
              <a:rPr lang="en-US" sz="1200" b="0" i="0" u="none" strike="noStrike" kern="1200" baseline="0" dirty="0" smtClean="0">
                <a:solidFill>
                  <a:schemeClr val="tx1"/>
                </a:solidFill>
                <a:latin typeface="+mn-lt"/>
                <a:ea typeface="+mn-ea"/>
                <a:cs typeface="+mn-cs"/>
              </a:rPr>
              <a:t>Equity </a:t>
            </a:r>
            <a:r>
              <a:rPr lang="en-US" sz="1200" b="0" i="0" u="none" strike="noStrike" kern="1200" baseline="0" dirty="0">
                <a:solidFill>
                  <a:schemeClr val="tx1"/>
                </a:solidFill>
                <a:latin typeface="+mn-lt"/>
                <a:ea typeface="+mn-ea"/>
                <a:cs typeface="+mn-cs"/>
              </a:rPr>
              <a:t>investments </a:t>
            </a:r>
            <a:r>
              <a:rPr lang="en-US" sz="1200" b="0" i="0" u="none" strike="noStrike" kern="1200" baseline="0" dirty="0" smtClean="0">
                <a:solidFill>
                  <a:schemeClr val="tx1"/>
                </a:solidFill>
                <a:latin typeface="+mn-lt"/>
                <a:ea typeface="+mn-ea"/>
                <a:cs typeface="+mn-cs"/>
              </a:rPr>
              <a:t>held for near-term sale should </a:t>
            </a:r>
            <a:r>
              <a:rPr lang="en-US" sz="1200" b="0" i="0" u="none" strike="noStrike" kern="1200" baseline="0" dirty="0">
                <a:solidFill>
                  <a:schemeClr val="tx1"/>
                </a:solidFill>
                <a:latin typeface="+mn-lt"/>
                <a:ea typeface="+mn-ea"/>
                <a:cs typeface="+mn-cs"/>
              </a:rPr>
              <a:t>be classified as current assets in the balance sheet, with cash flows treated as operating activities on the statement of cash flows. On the other hand, equity investments that are held for more long-term purposes should be classified as noncurrent assets in the balance sheet, with cash flows typically treated as investing activities in the statement of cash flows.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Notes to the financial statements should disclose the portion of unrealized holding gains and losses for the period that relates to any equity securities still held by the company at the end of the reporting period. Notes also should provide information about how the carrying value was calculated for equity investments for which fair value is not readily determinable. </a:t>
            </a:r>
          </a:p>
        </p:txBody>
      </p:sp>
      <p:sp>
        <p:nvSpPr>
          <p:cNvPr id="4" name="Slide Number Placeholder 3"/>
          <p:cNvSpPr>
            <a:spLocks noGrp="1"/>
          </p:cNvSpPr>
          <p:nvPr>
            <p:ph type="sldNum" sz="quarter" idx="10"/>
          </p:nvPr>
        </p:nvSpPr>
        <p:spPr/>
        <p:txBody>
          <a:bodyPr/>
          <a:lstStyle/>
          <a:p>
            <a:fld id="{298443C5-B1C3-40DB-A9F4-51336DCCA39F}" type="slidenum">
              <a:rPr lang="en-IN" smtClean="0"/>
              <a:pPr/>
              <a:t>46</a:t>
            </a:fld>
            <a:endParaRPr lang="en-IN" dirty="0"/>
          </a:p>
        </p:txBody>
      </p:sp>
    </p:spTree>
    <p:extLst>
      <p:ext uri="{BB962C8B-B14F-4D97-AF65-F5344CB8AC3E}">
        <p14:creationId xmlns:p14="http://schemas.microsoft.com/office/powerpoint/2010/main" val="8443815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a company acquires more than 50% of the voting stock of another company, it’s said to have </a:t>
            </a:r>
            <a:r>
              <a:rPr lang="en-US" sz="1200" b="1" i="0" u="none" strike="noStrike" kern="1200" baseline="0" dirty="0">
                <a:solidFill>
                  <a:schemeClr val="tx1"/>
                </a:solidFill>
                <a:latin typeface="+mn-lt"/>
                <a:ea typeface="+mn-ea"/>
                <a:cs typeface="+mn-cs"/>
              </a:rPr>
              <a:t>control</a:t>
            </a:r>
            <a:r>
              <a:rPr lang="en-US" sz="1200" b="0" i="0" u="none" strike="noStrike" kern="1200" baseline="0" dirty="0">
                <a:solidFill>
                  <a:schemeClr val="tx1"/>
                </a:solidFill>
                <a:latin typeface="+mn-lt"/>
                <a:ea typeface="+mn-ea"/>
                <a:cs typeface="+mn-cs"/>
              </a:rPr>
              <a:t>, because by voting those shares, the investor actually can control the company acquired. The investor is called the </a:t>
            </a:r>
            <a:r>
              <a:rPr lang="en-US" sz="1200" b="0" i="1" u="none" strike="noStrike" kern="1200" baseline="0" dirty="0">
                <a:solidFill>
                  <a:schemeClr val="tx1"/>
                </a:solidFill>
                <a:latin typeface="+mn-lt"/>
                <a:ea typeface="+mn-ea"/>
                <a:cs typeface="+mn-cs"/>
              </a:rPr>
              <a:t>parent</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investee is called the </a:t>
            </a:r>
            <a:r>
              <a:rPr lang="en-US" sz="1200" b="0" i="1" u="none" strike="noStrike" kern="1200" baseline="0" dirty="0">
                <a:solidFill>
                  <a:schemeClr val="tx1"/>
                </a:solidFill>
                <a:latin typeface="+mn-lt"/>
                <a:ea typeface="+mn-ea"/>
                <a:cs typeface="+mn-cs"/>
              </a:rPr>
              <a:t>subsidiary</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Both companies continue to operate as separate legal entities, and the subsidiary reports separate financial statements.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the case of a controlling </a:t>
            </a:r>
            <a:r>
              <a:rPr lang="en-US" sz="1200" b="0" i="0" u="none" strike="noStrike" kern="1200" baseline="0" dirty="0">
                <a:solidFill>
                  <a:schemeClr val="tx1"/>
                </a:solidFill>
                <a:latin typeface="+mn-lt"/>
                <a:ea typeface="+mn-ea"/>
                <a:cs typeface="+mn-cs"/>
              </a:rPr>
              <a:t>interest, the parent company reports </a:t>
            </a:r>
            <a:r>
              <a:rPr lang="en-US" sz="1200" b="1" i="0" u="none" strike="noStrike" kern="1200" baseline="0" dirty="0">
                <a:solidFill>
                  <a:schemeClr val="tx1"/>
                </a:solidFill>
                <a:latin typeface="+mn-lt"/>
                <a:ea typeface="+mn-ea"/>
                <a:cs typeface="+mn-cs"/>
              </a:rPr>
              <a:t>consolidated financial statements </a:t>
            </a:r>
            <a:r>
              <a:rPr lang="en-US" sz="1200" b="0" i="0" u="none" strike="noStrike" kern="1200" baseline="0" dirty="0">
                <a:solidFill>
                  <a:schemeClr val="tx1"/>
                </a:solidFill>
                <a:latin typeface="+mn-lt"/>
                <a:ea typeface="+mn-ea"/>
                <a:cs typeface="+mn-cs"/>
              </a:rPr>
              <a:t>which treat the parent and the subsidiary as if </a:t>
            </a:r>
            <a:r>
              <a:rPr lang="en-US" sz="1200" b="0" i="0" u="none" strike="noStrike" kern="1200" baseline="0" dirty="0" smtClean="0">
                <a:solidFill>
                  <a:schemeClr val="tx1"/>
                </a:solidFill>
                <a:latin typeface="+mn-lt"/>
                <a:ea typeface="+mn-ea"/>
                <a:cs typeface="+mn-cs"/>
              </a:rPr>
              <a:t>they </a:t>
            </a:r>
            <a:r>
              <a:rPr lang="en-US" sz="1200" b="0" i="0" u="none" strike="noStrike" kern="1200" baseline="0" dirty="0">
                <a:solidFill>
                  <a:schemeClr val="tx1"/>
                </a:solidFill>
                <a:latin typeface="+mn-lt"/>
                <a:ea typeface="+mn-ea"/>
                <a:cs typeface="+mn-cs"/>
              </a:rPr>
              <a:t>were only one company. This entails an item-by-item combination of the parent and subsidiary statements (after first eliminating any amounts that are shared by the separate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Even </a:t>
            </a:r>
            <a:r>
              <a:rPr lang="en-US" sz="1200" b="0" i="0" u="none" strike="noStrike" kern="1200" baseline="0" dirty="0">
                <a:solidFill>
                  <a:schemeClr val="tx1"/>
                </a:solidFill>
                <a:latin typeface="+mn-lt"/>
                <a:ea typeface="+mn-ea"/>
                <a:cs typeface="+mn-cs"/>
              </a:rPr>
              <a:t>if effective control is absent, the investor still may be able to exercise </a:t>
            </a:r>
            <a:r>
              <a:rPr lang="en-US" sz="1200" b="1" i="0" u="none" strike="noStrike" kern="1200" baseline="0" dirty="0">
                <a:solidFill>
                  <a:schemeClr val="tx1"/>
                </a:solidFill>
                <a:latin typeface="+mn-lt"/>
                <a:ea typeface="+mn-ea"/>
                <a:cs typeface="+mn-cs"/>
              </a:rPr>
              <a:t>significant influence </a:t>
            </a:r>
            <a:r>
              <a:rPr lang="en-US" sz="1200" b="0" i="0" u="none" strike="noStrike" kern="1200" baseline="0" dirty="0">
                <a:solidFill>
                  <a:schemeClr val="tx1"/>
                </a:solidFill>
                <a:latin typeface="+mn-lt"/>
                <a:ea typeface="+mn-ea"/>
                <a:cs typeface="+mn-cs"/>
              </a:rPr>
              <a:t>over the operating and financial policies of the investee. This would be the case if the investor owns a large percentage of the outstanding shares relative to other shareholders. By voting those shares as a block, decisions often can be swayed in the direction the investor desires.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presumed, in the absence of evidence to the contrary, that the investor exercises significant influence over the investee when it owns at least 20% of the investee’s voting shares.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significant influence exists but the investor does not have effective control, the investment should be accounted for by the </a:t>
            </a:r>
            <a:r>
              <a:rPr lang="en-US" sz="1200" b="1" i="0" u="none" strike="noStrike" kern="1200" baseline="0" dirty="0">
                <a:solidFill>
                  <a:schemeClr val="tx1"/>
                </a:solidFill>
                <a:latin typeface="+mn-lt"/>
                <a:ea typeface="+mn-ea"/>
                <a:cs typeface="+mn-cs"/>
              </a:rPr>
              <a:t>equity method</a:t>
            </a:r>
            <a:r>
              <a:rPr lang="en-US" sz="1200" b="0" i="0" u="none" strike="noStrike" kern="1200" baseline="0" dirty="0">
                <a:solidFill>
                  <a:schemeClr val="tx1"/>
                </a:solidFill>
                <a:latin typeface="+mn-lt"/>
                <a:ea typeface="+mn-ea"/>
                <a:cs typeface="+mn-cs"/>
              </a:rPr>
              <a:t>. Under the equity method, the investment is initially recorded at cost. After that, the investment balance is: </a:t>
            </a:r>
          </a:p>
          <a:p>
            <a:pPr marL="171450" indent="-171450">
              <a:buFont typeface="Arial"/>
              <a:buChar char="•"/>
            </a:pPr>
            <a:r>
              <a:rPr lang="en-US" sz="1200" b="0" i="0" u="none" strike="noStrike" kern="1200" baseline="0" dirty="0" smtClean="0">
                <a:solidFill>
                  <a:schemeClr val="tx1"/>
                </a:solidFill>
                <a:latin typeface="+mn-lt"/>
                <a:ea typeface="+mn-ea"/>
                <a:cs typeface="+mn-cs"/>
              </a:rPr>
              <a:t>Increased </a:t>
            </a:r>
            <a:r>
              <a:rPr lang="en-US" sz="1200" b="0" i="0" u="none" strike="noStrike" kern="1200" baseline="0" dirty="0">
                <a:solidFill>
                  <a:schemeClr val="tx1"/>
                </a:solidFill>
                <a:latin typeface="+mn-lt"/>
                <a:ea typeface="+mn-ea"/>
                <a:cs typeface="+mn-cs"/>
              </a:rPr>
              <a:t>by the investor’s percentage share of the investee’s net income (or decreased by its share of a loss</a:t>
            </a:r>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pPr marL="171450" indent="-171450">
              <a:buFont typeface="Arial"/>
              <a:buChar char="•"/>
            </a:pPr>
            <a:r>
              <a:rPr lang="en-US" sz="1200" b="0" i="0" u="none" strike="noStrike" kern="1200" baseline="0" dirty="0" smtClean="0">
                <a:solidFill>
                  <a:schemeClr val="tx1"/>
                </a:solidFill>
                <a:latin typeface="+mn-lt"/>
                <a:ea typeface="+mn-ea"/>
                <a:cs typeface="+mn-cs"/>
              </a:rPr>
              <a:t>Decreased </a:t>
            </a:r>
            <a:r>
              <a:rPr lang="en-US" sz="1200" b="0" i="0" u="none" strike="noStrike" kern="1200" baseline="0" dirty="0">
                <a:solidFill>
                  <a:schemeClr val="tx1"/>
                </a:solidFill>
                <a:latin typeface="+mn-lt"/>
                <a:ea typeface="+mn-ea"/>
                <a:cs typeface="+mn-cs"/>
              </a:rPr>
              <a:t>by the investor’s percentage share of the investee’s dividends </a:t>
            </a:r>
            <a:r>
              <a:rPr lang="en-US" sz="1200" b="0" i="0" u="none" strike="noStrike" kern="1200" baseline="0" dirty="0" smtClean="0">
                <a:solidFill>
                  <a:schemeClr val="tx1"/>
                </a:solidFill>
                <a:latin typeface="+mn-lt"/>
                <a:ea typeface="+mn-ea"/>
                <a:cs typeface="+mn-cs"/>
              </a:rPr>
              <a:t>paid </a:t>
            </a:r>
            <a:endParaRPr lang="en-US" sz="1200" b="0" i="0" u="none" strike="noStrike" kern="1200" baseline="0" dirty="0">
              <a:solidFill>
                <a:schemeClr val="tx1"/>
              </a:solidFill>
              <a:latin typeface="+mn-lt"/>
              <a:ea typeface="+mn-ea"/>
              <a:cs typeface="+mn-cs"/>
            </a:endParaRPr>
          </a:p>
          <a:p>
            <a:pPr marL="171450" indent="-171450">
              <a:buFont typeface="Arial"/>
              <a:buChar char="•"/>
            </a:pPr>
            <a:r>
              <a:rPr lang="en-US" sz="1200" b="0" i="0" u="none" strike="noStrike" kern="1200" baseline="0" dirty="0" smtClean="0">
                <a:solidFill>
                  <a:schemeClr val="tx1"/>
                </a:solidFill>
                <a:latin typeface="+mn-lt"/>
                <a:ea typeface="+mn-ea"/>
                <a:cs typeface="+mn-cs"/>
              </a:rPr>
              <a:t>Potentially </a:t>
            </a:r>
            <a:r>
              <a:rPr lang="en-US" sz="1200" b="0" i="0" u="none" strike="noStrike" kern="1200" baseline="0" dirty="0">
                <a:solidFill>
                  <a:schemeClr val="tx1"/>
                </a:solidFill>
                <a:latin typeface="+mn-lt"/>
                <a:ea typeface="+mn-ea"/>
                <a:cs typeface="+mn-cs"/>
              </a:rPr>
              <a:t>adjusted for other items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rationale for this approach is the presumption that the fortunes of the investor and investee are so intertwined that, as the investee prospers, the investor prospers proportionately. Stated differently, as the investee earns additional net assets (income), the investor’s share of those net assets increases. When the investee pays out assets (dividends), the investor’s share of the remaining net assets decreases.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47</a:t>
            </a:fld>
            <a:endParaRPr lang="en-IN" dirty="0"/>
          </a:p>
        </p:txBody>
      </p:sp>
    </p:spTree>
    <p:extLst>
      <p:ext uri="{BB962C8B-B14F-4D97-AF65-F5344CB8AC3E}">
        <p14:creationId xmlns:p14="http://schemas.microsoft.com/office/powerpoint/2010/main" val="28880330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understand the equity method, it helps to understand how companies deal for an investment in which they control the investee</a:t>
            </a:r>
            <a:r>
              <a:rPr lang="en-US" sz="1200" b="0" i="0" u="none" strike="noStrike" kern="1200" baseline="0" dirty="0" smtClean="0">
                <a:solidFill>
                  <a:schemeClr val="tx1"/>
                </a:solidFill>
                <a:latin typeface="+mn-lt"/>
                <a:ea typeface="+mn-ea"/>
                <a:cs typeface="+mn-cs"/>
              </a:rPr>
              <a:t>. If </a:t>
            </a:r>
            <a:r>
              <a:rPr lang="en-US" sz="1200" b="0" i="0" u="none" strike="noStrike" kern="1200" baseline="0" dirty="0">
                <a:solidFill>
                  <a:schemeClr val="tx1"/>
                </a:solidFill>
                <a:latin typeface="+mn-lt"/>
                <a:ea typeface="+mn-ea"/>
                <a:cs typeface="+mn-cs"/>
              </a:rPr>
              <a:t>a company acquires more than 50% of the voting stock of another company, it’s said to have a controlling interest, because by voting those shares, the investor actually can control the company acquired. The investor is referred to as the parent, and the investee is called the subsidiary</a:t>
            </a:r>
            <a:r>
              <a:rPr lang="en-US" sz="1200" b="0" i="0" u="none" strike="noStrike" kern="1200" baseline="0" dirty="0" smtClean="0">
                <a:solidFill>
                  <a:schemeClr val="tx1"/>
                </a:solidFill>
                <a:latin typeface="+mn-lt"/>
                <a:ea typeface="+mn-ea"/>
                <a:cs typeface="+mn-cs"/>
              </a:rPr>
              <a:t>. Both </a:t>
            </a:r>
            <a:r>
              <a:rPr lang="en-US" sz="1200" b="0" i="0" u="none" strike="noStrike" kern="1200" baseline="0" dirty="0">
                <a:solidFill>
                  <a:schemeClr val="tx1"/>
                </a:solidFill>
                <a:latin typeface="+mn-lt"/>
                <a:ea typeface="+mn-ea"/>
                <a:cs typeface="+mn-cs"/>
              </a:rPr>
              <a:t>companies continue to operate as separate legal entities, and the subsidiary reports separate financial statements. However, because of the controlling interest, the parent company reports consolidated financial statements.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Consolidated financial statements combine the separate financial statements of the parent and the subsidiary each period into a single aggregate set of financial statements as if there were only one company. This entails an item-by-item combination of the parent and subsidiary statements (after first eliminating any amounts that are shared by the separate financial statements). For instance, if the parent has $8 million cash and the subsidiary has $3 million cash, the consolidated balance sheet would report $11 million cash. Two aspects of the consolidation process are of particular interest to us in understanding the equity method. First, in consolidated financial statements, the acquired company’s assets are included in the financial statements at their fair values as of the date of the acquisition, rather than their book values on that date. Second, if the acquisition price is more than the sum of the separate fair values of the acquired net assets (assets less liabilities), that difference is recorded as an intangible asset—goodwill.</a:t>
            </a:r>
            <a:endParaRPr lang="en-IN" sz="5400" dirty="0">
              <a:solidFill>
                <a:srgbClr val="0000CC"/>
              </a:solidFill>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48</a:t>
            </a:fld>
            <a:endParaRPr lang="en-IN" dirty="0"/>
          </a:p>
        </p:txBody>
      </p:sp>
    </p:spTree>
    <p:extLst>
      <p:ext uri="{BB962C8B-B14F-4D97-AF65-F5344CB8AC3E}">
        <p14:creationId xmlns:p14="http://schemas.microsoft.com/office/powerpoint/2010/main" val="6962528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12–14</a:t>
            </a:r>
            <a:endParaRPr lang="en-IN"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To see how the equity method works, let’s assume that United Intergroup purchased 30% of Arjent, Inc.’s, common stock for $1,500,000 cash. This illustration highlights that buying 30% of Arjent can be viewed as buying 30% of all of Arjent’s assets and liabilities. Those assets and liabilities likely have book values on Arjent’s balance sheet that differ from their separate fair values. We can think of United as paying a price equal to 30% of the sum of the fair values of all of those assets and liabilities, plus an extra amount, goodwill, that captures 30% of the value of other attractive aspects of Arjent (e.g., loyal customers, well-trained workers) that GAAP doesn’t capture as separate assets or liabilities.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Recording United’s purchase of 30% of Arjent is straightforward. In fact, it requires the same entry used to record the purchase of the Arjent investment earlier in this chapter.</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49</a:t>
            </a:fld>
            <a:endParaRPr lang="en-IN" dirty="0"/>
          </a:p>
        </p:txBody>
      </p:sp>
    </p:spTree>
    <p:extLst>
      <p:ext uri="{BB962C8B-B14F-4D97-AF65-F5344CB8AC3E}">
        <p14:creationId xmlns:p14="http://schemas.microsoft.com/office/powerpoint/2010/main" val="3795075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determine the issue price of the bonds, it’s important to understand how investors compare the bond’s stated rate with the market rate. If the interest rate paid by the bond (the stated rate) is higher than the market rate, investors are willing to purchase the bond for more than its maturity value (so it’s sold at a </a:t>
            </a:r>
            <a:r>
              <a:rPr lang="en-US" sz="1200" b="0" i="1" u="none" strike="noStrike" kern="1200" baseline="0" dirty="0">
                <a:solidFill>
                  <a:schemeClr val="tx1"/>
                </a:solidFill>
                <a:latin typeface="+mn-lt"/>
                <a:ea typeface="+mn-ea"/>
                <a:cs typeface="+mn-cs"/>
              </a:rPr>
              <a:t>premium</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bond’s stated rate is lower than the market rate, then investors are willing to purchase the bond only at an amount less than its maturity value (so it’s sold at a </a:t>
            </a:r>
            <a:r>
              <a:rPr lang="en-US" sz="1200" b="0" i="1" u="none" strike="noStrike" kern="1200" baseline="0" dirty="0">
                <a:solidFill>
                  <a:schemeClr val="tx1"/>
                </a:solidFill>
                <a:latin typeface="+mn-lt"/>
                <a:ea typeface="+mn-ea"/>
                <a:cs typeface="+mn-cs"/>
              </a:rPr>
              <a:t>discount</a:t>
            </a:r>
            <a:r>
              <a:rPr lang="en-US" sz="1200" b="0" i="0" u="none" strike="noStrike" kern="1200" baseline="0" dirty="0">
                <a:solidFill>
                  <a:schemeClr val="tx1"/>
                </a:solidFill>
                <a:latin typeface="+mn-lt"/>
                <a:ea typeface="+mn-ea"/>
                <a:cs typeface="+mn-cs"/>
              </a:rPr>
              <a:t>). In Illustration </a:t>
            </a:r>
            <a:r>
              <a:rPr lang="en-US" sz="1200" b="0" i="0" u="none" strike="noStrike" kern="1200" baseline="0" dirty="0" smtClean="0">
                <a:solidFill>
                  <a:schemeClr val="tx1"/>
                </a:solidFill>
                <a:latin typeface="+mn-lt"/>
                <a:ea typeface="+mn-ea"/>
                <a:cs typeface="+mn-cs"/>
              </a:rPr>
              <a:t>12–1</a:t>
            </a:r>
            <a:r>
              <a:rPr lang="en-US" sz="1200" b="0" i="0" u="none" strike="noStrike" kern="1200" baseline="0" dirty="0">
                <a:solidFill>
                  <a:schemeClr val="tx1"/>
                </a:solidFill>
                <a:latin typeface="+mn-lt"/>
                <a:ea typeface="+mn-ea"/>
                <a:cs typeface="+mn-cs"/>
              </a:rPr>
              <a:t>, Masterwear was offering its bonds for 12%, but investors could have obtained bonds of similar risk and maturity at a more favorable, higher rate of 14%. To attract investors, Masterwear had to sell its bonds at a discount.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a:t>
            </a:fld>
            <a:endParaRPr lang="en-IN" dirty="0"/>
          </a:p>
        </p:txBody>
      </p:sp>
    </p:spTree>
    <p:extLst>
      <p:ext uri="{BB962C8B-B14F-4D97-AF65-F5344CB8AC3E}">
        <p14:creationId xmlns:p14="http://schemas.microsoft.com/office/powerpoint/2010/main" val="39950299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Under the equity method, the investor includes in net income its proportionate share of the investee’s net income. The reasoning is that, as the investee earns additional net assets, the investor’s equity interest in those net assets also increases, so the investor increases its investment by the amount of income recognized. United’s entry would be as shown above.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Of course, if Argent had recorded a net loss rather than net income, United would reduce its investment in Arjent and recognize a loss on investment for its share of the loss. Note that you won’t always see these amounts called “investment revenue” or “investment loss.” Rather, United might call this line “equity in earnings (losses) of affiliate” or some other title that suggests it is using the equity method.</a:t>
            </a:r>
            <a:endParaRPr lang="en-US" sz="1200"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50</a:t>
            </a:fld>
            <a:endParaRPr lang="en-IN" dirty="0"/>
          </a:p>
        </p:txBody>
      </p:sp>
    </p:spTree>
    <p:extLst>
      <p:ext uri="{BB962C8B-B14F-4D97-AF65-F5344CB8AC3E}">
        <p14:creationId xmlns:p14="http://schemas.microsoft.com/office/powerpoint/2010/main" val="25146531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Because investment revenue is recognized as it is earned by the investee, it would be inappropriate to recognize revenue again when earnings are distributed as dividends. That would be double counting. Instead, we view the dividend distribution as a reduction of the investee’s net assets. The rationale is that the investee is returning assets to its investors in the form of a cash payment, so each investor’s equity interest in the remaining net assets declines proportionately.</a:t>
            </a:r>
          </a:p>
          <a:p>
            <a:endParaRPr lang="en-US"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51</a:t>
            </a:fld>
            <a:endParaRPr lang="en-IN" dirty="0"/>
          </a:p>
        </p:txBody>
      </p:sp>
    </p:spTree>
    <p:extLst>
      <p:ext uri="{BB962C8B-B14F-4D97-AF65-F5344CB8AC3E}">
        <p14:creationId xmlns:p14="http://schemas.microsoft.com/office/powerpoint/2010/main" val="10113146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When the investor’s expenditure to acquire an investment exceeds the book value of the underlying net assets acquired, additional adjustments to both the investment account and investment revenue might be needed. The purpose is to approximate the effects of consolidation, without actually consolidating financial statements. More specifically, after the date of acquisition, both the investment account and investment revenue are adjusted for differences between net income reported by the investee and what that amount would have been if consolidation procedures had been followed. This process is often referred to as “amortizing the differential,” because it mimics the process of expensing some of the difference between the price paid for the investment and the book value of the investment.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Consolidated financial statements report (a) the acquired company’s assets at their fair values on the date of acquisition rather than their book values, subsequently adjusted for amortization, and (b) goodwill for the excess of the acquisition price over the fair value of the identifiable net assets acquired.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first of these two consequences of the consolidation process usually has an effect on income, and it’s the income effect that we’re interested in when applying the equity method. Increasing asset balances to their fair values usually will result in higher expenses in subsequent periods. </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For instance, if buildings, equipment, or other depreciable assets are written up to higher values, depreciation expense will be higher during their remaining useful lives. </a:t>
            </a:r>
          </a:p>
          <a:p>
            <a:pPr marL="171450" indent="-171450">
              <a:buFont typeface="Arial" panose="020B0604020202020204" pitchFamily="34" charset="0"/>
              <a:buChar char="•"/>
            </a:pPr>
            <a:r>
              <a:rPr lang="en-US" sz="1200" kern="1200" baseline="0" dirty="0">
                <a:solidFill>
                  <a:schemeClr val="tx1"/>
                </a:solidFill>
                <a:latin typeface="+mn-lt"/>
                <a:ea typeface="+mn-ea"/>
                <a:cs typeface="+mn-cs"/>
              </a:rPr>
              <a:t>Likewise, if the recorded amount of inventory is increased, cost of goods sold will be higher when the inventory is sold. </a:t>
            </a:r>
          </a:p>
          <a:p>
            <a:pPr marL="0" indent="0">
              <a:buFont typeface="Arial" panose="020B0604020202020204" pitchFamily="34" charset="0"/>
              <a:buNone/>
            </a:pPr>
            <a:r>
              <a:rPr lang="en-US" sz="1200" kern="1200" baseline="0" dirty="0">
                <a:solidFill>
                  <a:schemeClr val="tx1"/>
                </a:solidFill>
                <a:latin typeface="+mn-lt"/>
                <a:ea typeface="+mn-ea"/>
                <a:cs typeface="+mn-cs"/>
              </a:rPr>
              <a:t>As a consequence of increasing these asset balances to fair value, expenses will rise and income will fall. It is this negative effect on income that the equity method seeks to imitate.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if it’s land that’s increased, there is no income effect because we don’t depreciate land. Also, goodwill will not result in higher expenses. Goodwill is an intangible asset, but one whose cost usually is not charged to earnings.</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52</a:t>
            </a:fld>
            <a:endParaRPr lang="en-IN" dirty="0"/>
          </a:p>
        </p:txBody>
      </p:sp>
    </p:spTree>
    <p:extLst>
      <p:ext uri="{BB962C8B-B14F-4D97-AF65-F5344CB8AC3E}">
        <p14:creationId xmlns:p14="http://schemas.microsoft.com/office/powerpoint/2010/main" val="19400771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12–15</a:t>
            </a:r>
            <a:endParaRPr lang="en-US" sz="1200" b="0" i="0" u="none" strike="noStrike" kern="1200" baseline="0" dirty="0">
              <a:solidFill>
                <a:schemeClr val="tx1"/>
              </a:solidFill>
              <a:latin typeface="+mn-lt"/>
              <a:ea typeface="+mn-ea"/>
              <a:cs typeface="+mn-cs"/>
            </a:endParaRPr>
          </a:p>
          <a:p>
            <a:endParaRPr lang="en-US" dirty="0"/>
          </a:p>
          <a:p>
            <a:r>
              <a:rPr lang="en-US" dirty="0"/>
              <a:t>In our example, United needs to make adjustments for the fact that, at the time it purchased its investment in Arjent, the fair values of Arjent’s assets and liabilities were higher than the book values of those assets and liabilities in Arjent’s balance sheet. The</a:t>
            </a:r>
            <a:r>
              <a:rPr lang="en-US" baseline="0" dirty="0"/>
              <a:t> illustration </a:t>
            </a:r>
            <a:r>
              <a:rPr lang="en-US" dirty="0"/>
              <a:t>highlights the portions of United’s investment that may require adjustment.</a:t>
            </a:r>
          </a:p>
          <a:p>
            <a:endParaRPr lang="en-US" dirty="0"/>
          </a:p>
          <a:p>
            <a:r>
              <a:rPr lang="en-US" sz="1200" b="0" i="0" u="none" strike="noStrike" kern="1200" baseline="0" dirty="0">
                <a:solidFill>
                  <a:schemeClr val="tx1"/>
                </a:solidFill>
                <a:latin typeface="+mn-lt"/>
                <a:ea typeface="+mn-ea"/>
                <a:cs typeface="+mn-cs"/>
              </a:rPr>
              <a:t>Notice in Illustration 12–15, that United paid $1,500,000 for 30% of the identifiable net assets that, sold separately, would have a fair value of $1,080,000. The $420,000 difference between the price paid and the fair value of United’s share of Arjent’s identifiable net assets is attributable to goodwill. The 30% of identifiable net assets with a fair value of $1,080,000 have a book value on Arjent’s balance sheet of only $630,000. The $450,000 difference is attributable to undervalued buildings ($300,000) and land ($150,000). Now let’s see what adjustments, if any, United needs to make for these differences.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53</a:t>
            </a:fld>
            <a:endParaRPr lang="en-IN" dirty="0"/>
          </a:p>
        </p:txBody>
      </p:sp>
    </p:spTree>
    <p:extLst>
      <p:ext uri="{BB962C8B-B14F-4D97-AF65-F5344CB8AC3E}">
        <p14:creationId xmlns:p14="http://schemas.microsoft.com/office/powerpoint/2010/main" val="20165263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Arjent determines its net income, it bases depreciation expense on the book value of its buildings on its own balance sheet. United, however, needs to depreciate its share of the </a:t>
            </a:r>
            <a:r>
              <a:rPr lang="en-US" sz="1200" b="0" i="1" u="none" strike="noStrike" kern="1200" baseline="0" dirty="0">
                <a:solidFill>
                  <a:schemeClr val="tx1"/>
                </a:solidFill>
                <a:latin typeface="+mn-lt"/>
                <a:ea typeface="+mn-ea"/>
                <a:cs typeface="+mn-cs"/>
              </a:rPr>
              <a:t>fair value </a:t>
            </a:r>
            <a:r>
              <a:rPr lang="en-US" sz="1200" b="0" i="0" u="none" strike="noStrike" kern="1200" baseline="0" dirty="0">
                <a:solidFill>
                  <a:schemeClr val="tx1"/>
                </a:solidFill>
                <a:latin typeface="+mn-lt"/>
                <a:ea typeface="+mn-ea"/>
                <a:cs typeface="+mn-cs"/>
              </a:rPr>
              <a:t>of those buildings at the time it made its investment. To account for this higher amount of depreciation expense, United reduces investment revenue as if Arjent had included the additional expense in its earnings.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shown in Illustration </a:t>
            </a:r>
            <a:r>
              <a:rPr lang="en-US" sz="1200" b="0" i="0" u="none" strike="noStrike" kern="1200" baseline="0" dirty="0" smtClean="0">
                <a:solidFill>
                  <a:schemeClr val="tx1"/>
                </a:solidFill>
                <a:latin typeface="+mn-lt"/>
                <a:ea typeface="+mn-ea"/>
                <a:cs typeface="+mn-cs"/>
              </a:rPr>
              <a:t>12–14</a:t>
            </a:r>
            <a:r>
              <a:rPr lang="en-US" sz="1200" b="0" i="0" u="none" strike="noStrike" kern="1200" baseline="0" dirty="0">
                <a:solidFill>
                  <a:schemeClr val="tx1"/>
                </a:solidFill>
                <a:latin typeface="+mn-lt"/>
                <a:ea typeface="+mn-ea"/>
                <a:cs typeface="+mn-cs"/>
              </a:rPr>
              <a:t>, the book value of Argent’s buildings is $1,000,000 and the fair value is $2,000,000, which creates a difference of $1,000,000. United will need to recognize its 30% share of additional depreciation expense for this difference, totaling $300,000 over the remaining life of the buildings. Assuming a 10-year life of the buildings and straight-line depreciation, United must recognize $30,000 of additional depreciation each year for ten years. Had Arjent recorded that additional depreciation in its income statement, United’s portion of Arjent’s net income would have been lower by $30,000 (ignoring taxes). So, to act as if Arjent had recorded the additional depreciation, United reduces investment revenue and reduces its investment in Arjent stock by $30,000. </a:t>
            </a:r>
            <a:endParaRPr lang="en-IN" sz="240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54</a:t>
            </a:fld>
            <a:endParaRPr lang="en-IN" dirty="0"/>
          </a:p>
        </p:txBody>
      </p:sp>
    </p:spTree>
    <p:extLst>
      <p:ext uri="{BB962C8B-B14F-4D97-AF65-F5344CB8AC3E}">
        <p14:creationId xmlns:p14="http://schemas.microsoft.com/office/powerpoint/2010/main" val="22470585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makes no adjustments for land or goodwill.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Land, unlike buildings, is not an asset that we depreciate. As a result, the difference between the fair value and book value of the land would not cause higher expenses, and we have no need to adjust investment revenue or the investment in Arjent stock for the land.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Goodwill, unlike most other intangible assets, is not amortized. In that sense, goodwill resembles land. Thus, acquiring goodwill will not cause higher expenses, so we have no need to adjust investment revenue or the investment in Arjent stock for goodwill.</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55</a:t>
            </a:fld>
            <a:endParaRPr lang="en-IN" dirty="0"/>
          </a:p>
        </p:txBody>
      </p:sp>
    </p:spTree>
    <p:extLst>
      <p:ext uri="{BB962C8B-B14F-4D97-AF65-F5344CB8AC3E}">
        <p14:creationId xmlns:p14="http://schemas.microsoft.com/office/powerpoint/2010/main" val="39854845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Because in our example there was no difference between the book value and fair value of the remaining net assets, we don’t need an adjustment for them either. However, that often will not be the case.</a:t>
            </a:r>
            <a:r>
              <a:rPr lang="en-US" sz="1200"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For example, Arjent’s inventory could have had a fair value that exceeded its book value at the time United purchased its Arjent investment. To recognize expense associated with that higher fair value, United would need to identify the period in which that inventory is sold (usually the next year) and, in that period, reduce its investment revenue and its investment in Arjent stock by its 30% share of the difference between the fair value and book value of the inventory. If, for instance, the $300,000 difference between fair value and book value had been attributable to inventory rather than buildings, and that inventory was sold by Arjent in the year following United’s investment, United would reduce investment revenue by the entire $300,000 in the year following the investment. By so doing, United would be making an adjustment that yielded the same net investment revenue as if Arjent had carried the inventory on its books at fair value at the time the Arjent investment was made and therefore recorded higher cost of goods sold ($300,000) when it was sold in the next year. More generally, an equity method investor needs to make these sorts of adjustments whenever there are revenues or expenses associated with an asset or liability that had a difference between book value and fair value at the time the investment was made. </a:t>
            </a:r>
            <a:endParaRPr lang="en-IN" sz="120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56</a:t>
            </a:fld>
            <a:endParaRPr lang="en-IN" dirty="0"/>
          </a:p>
        </p:txBody>
      </p:sp>
    </p:spTree>
    <p:extLst>
      <p:ext uri="{BB962C8B-B14F-4D97-AF65-F5344CB8AC3E}">
        <p14:creationId xmlns:p14="http://schemas.microsoft.com/office/powerpoint/2010/main" val="30699942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fair value of the investment shares at the end of the reporting period is not reported when using the equity method. The investment account is reported at its original cost, increased by the investor’s share of the investee’s net income (adjusted for additional expenses like depreciation), and decreased by the portion of those earnings actually received as dividends.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balance of United’s 30% investment in Arjent at December 31, 2018, would be </a:t>
            </a:r>
            <a:r>
              <a:rPr lang="en-US" sz="1200" kern="1200" baseline="0" dirty="0">
                <a:solidFill>
                  <a:schemeClr val="tx1"/>
                </a:solidFill>
                <a:latin typeface="+mn-lt"/>
                <a:ea typeface="+mn-ea"/>
                <a:cs typeface="+mn-cs"/>
              </a:rPr>
              <a:t>calculated as shown above.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the statement of cash flows, the purchase and sale of the investment are reported as outflows and inflows of cash in the investing activities section, and the receipt of dividends is reported as an inflow of cash in the operating activities section.</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57</a:t>
            </a:fld>
            <a:endParaRPr lang="en-IN" dirty="0"/>
          </a:p>
        </p:txBody>
      </p:sp>
    </p:spTree>
    <p:extLst>
      <p:ext uri="{BB962C8B-B14F-4D97-AF65-F5344CB8AC3E}">
        <p14:creationId xmlns:p14="http://schemas.microsoft.com/office/powerpoint/2010/main" val="20161209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Our illustration assumed the investee earned net income. If the investee reports a </a:t>
            </a:r>
            <a:r>
              <a:rPr lang="en-US" sz="1200" i="0" kern="1200" baseline="0" dirty="0">
                <a:solidFill>
                  <a:schemeClr val="tx1"/>
                </a:solidFill>
                <a:latin typeface="+mn-lt"/>
                <a:ea typeface="+mn-ea"/>
                <a:cs typeface="+mn-cs"/>
              </a:rPr>
              <a:t>net loss instead, the investment account would be decreased by the investor’s share of the investee’s net loss (adjusted for additional expenses).</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Obviously, we’ve simplified the illustration by assuming the investment was acquired at the beginning of 2018, entailing a full year’s income, dividends, and adjustments to account for the income effects of any differences between book value and fair value on the date the investment was acquired. In the more likely event that an investment is acquired sometime after the beginning of the year, applying the equity method is easily modified to include the appropriate fraction of each of those amounts. For example, if United’s purchase of 30% of Arjent had occurred on October 1 rather than January 2, we would simply record income, dividends, and adjustments for three months (3/12) of the year. This would result in </a:t>
            </a:r>
            <a:r>
              <a:rPr lang="en-US" sz="1200" kern="1200" baseline="0" dirty="0">
                <a:solidFill>
                  <a:schemeClr val="tx1"/>
                </a:solidFill>
                <a:latin typeface="+mn-lt"/>
                <a:ea typeface="+mn-ea"/>
                <a:cs typeface="+mn-cs"/>
              </a:rPr>
              <a:t>the above entries to the investment account.</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58</a:t>
            </a:fld>
            <a:endParaRPr lang="en-IN" dirty="0"/>
          </a:p>
        </p:txBody>
      </p:sp>
    </p:spTree>
    <p:extLst>
      <p:ext uri="{BB962C8B-B14F-4D97-AF65-F5344CB8AC3E}">
        <p14:creationId xmlns:p14="http://schemas.microsoft.com/office/powerpoint/2010/main" val="8402791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12–16</a:t>
            </a:r>
            <a:endParaRPr lang="en-US"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AT&amp;T reported its 2015 investments in affiliated companies for which it exercised significant influence using the equity method </a:t>
            </a:r>
            <a:r>
              <a:rPr lang="en-IN" sz="1200" b="0" i="0" u="none" strike="noStrike" kern="1200" baseline="0" dirty="0">
                <a:solidFill>
                  <a:schemeClr val="tx1"/>
                </a:solidFill>
                <a:latin typeface="+mn-lt"/>
                <a:ea typeface="+mn-ea"/>
                <a:cs typeface="+mn-cs"/>
              </a:rPr>
              <a:t>as shown in this illustration.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59</a:t>
            </a:fld>
            <a:endParaRPr lang="en-IN" dirty="0"/>
          </a:p>
        </p:txBody>
      </p:sp>
    </p:spTree>
    <p:extLst>
      <p:ext uri="{BB962C8B-B14F-4D97-AF65-F5344CB8AC3E}">
        <p14:creationId xmlns:p14="http://schemas.microsoft.com/office/powerpoint/2010/main" val="812248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debt investments are purchased, they are recorded at cost—that is, the total amount paid for the investment, including any brokerage fees. Referring back to Illustration </a:t>
            </a:r>
            <a:r>
              <a:rPr lang="en-US" sz="1200" b="0" i="0" u="none" strike="noStrike" kern="1200" baseline="0" dirty="0" smtClean="0">
                <a:solidFill>
                  <a:schemeClr val="tx1"/>
                </a:solidFill>
                <a:latin typeface="+mn-lt"/>
                <a:ea typeface="+mn-ea"/>
                <a:cs typeface="+mn-cs"/>
              </a:rPr>
              <a:t>12–1</a:t>
            </a:r>
            <a:r>
              <a:rPr lang="en-US" sz="1200" b="0" i="0" u="none" strike="noStrike" kern="1200" baseline="0" dirty="0">
                <a:solidFill>
                  <a:schemeClr val="tx1"/>
                </a:solidFill>
                <a:latin typeface="+mn-lt"/>
                <a:ea typeface="+mn-ea"/>
                <a:cs typeface="+mn-cs"/>
              </a:rPr>
              <a:t>, we see that United paid </a:t>
            </a:r>
            <a:r>
              <a:rPr lang="en-US" sz="1200" b="1" i="0" u="none" strike="noStrike" kern="1200" baseline="0" dirty="0">
                <a:solidFill>
                  <a:schemeClr val="tx1"/>
                </a:solidFill>
                <a:latin typeface="+mn-lt"/>
                <a:ea typeface="+mn-ea"/>
                <a:cs typeface="+mn-cs"/>
              </a:rPr>
              <a:t>$666,633 </a:t>
            </a:r>
            <a:r>
              <a:rPr lang="en-US" sz="1200" b="0" i="0" u="none" strike="noStrike" kern="1200" baseline="0" dirty="0">
                <a:solidFill>
                  <a:schemeClr val="tx1"/>
                </a:solidFill>
                <a:latin typeface="+mn-lt"/>
                <a:ea typeface="+mn-ea"/>
                <a:cs typeface="+mn-cs"/>
              </a:rPr>
              <a:t>to purchase Masterwear’s $700,000 bonds. United debits Investment in bonds for the face amount and credits Cash for the price paid for the bonds. Because United purchased the bonds for an amount that’s less than their face amount, it credits Discount on bond investment for the difference. Discount on bond investment is a contra-asset to the investment account that serves to reduce the carrying value of the investment to its cost at the date of purchase.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United instead had purchased the bonds for an amount (say, $725,000) that is higher than the face amount of the bond ($700,000), it would instead debit Premium on bond investment (for $25,000) to record the investment at its cost at the date of purchase.</a:t>
            </a:r>
          </a:p>
        </p:txBody>
      </p:sp>
      <p:sp>
        <p:nvSpPr>
          <p:cNvPr id="4" name="Slide Number Placeholder 3"/>
          <p:cNvSpPr>
            <a:spLocks noGrp="1"/>
          </p:cNvSpPr>
          <p:nvPr>
            <p:ph type="sldNum" sz="quarter" idx="10"/>
          </p:nvPr>
        </p:nvSpPr>
        <p:spPr/>
        <p:txBody>
          <a:bodyPr/>
          <a:lstStyle/>
          <a:p>
            <a:fld id="{298443C5-B1C3-40DB-A9F4-51336DCCA39F}" type="slidenum">
              <a:rPr lang="en-IN" smtClean="0"/>
              <a:pPr/>
              <a:t>6</a:t>
            </a:fld>
            <a:endParaRPr lang="en-IN" dirty="0"/>
          </a:p>
        </p:txBody>
      </p:sp>
    </p:spTree>
    <p:extLst>
      <p:ext uri="{BB962C8B-B14F-4D97-AF65-F5344CB8AC3E}">
        <p14:creationId xmlns:p14="http://schemas.microsoft.com/office/powerpoint/2010/main" val="23115439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the investor’s level of influence changes, it may be necessary to change from the equity method to another method. When this situation happens, no adjustment is made to the remaining carrying amount of the investment. Instead, the equity method is simply discontinued and the new method applied from then on. The balance in the investment account when the equity method is discontinued would serve as the new cost basis for writing the investment up or down to fair value on the next set of financial statements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Similarly, if a change is made from another method to the equity method, the balance in the investment account (including any fair value adjustment) serves as the starting point in applying the equity method going forward.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60</a:t>
            </a:fld>
            <a:endParaRPr lang="en-IN" dirty="0"/>
          </a:p>
        </p:txBody>
      </p:sp>
    </p:spTree>
    <p:extLst>
      <p:ext uri="{BB962C8B-B14F-4D97-AF65-F5344CB8AC3E}">
        <p14:creationId xmlns:p14="http://schemas.microsoft.com/office/powerpoint/2010/main" val="26088417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an investment reported by the equity method is sold, we recognize a gain or loss if the selling price is more or less than the carrying amount (book value) of the investment. For example, let’s continue our illustration and assume United sells its investment in Arjent on January 1, 2019, for $1,446,000. A journal entry would record a loss as shown above.</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61</a:t>
            </a:fld>
            <a:endParaRPr lang="en-IN" dirty="0"/>
          </a:p>
        </p:txBody>
      </p:sp>
    </p:spTree>
    <p:extLst>
      <p:ext uri="{BB962C8B-B14F-4D97-AF65-F5344CB8AC3E}">
        <p14:creationId xmlns:p14="http://schemas.microsoft.com/office/powerpoint/2010/main" val="42593105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12–17</a:t>
            </a:r>
            <a:endParaRPr lang="en-IN" dirty="0"/>
          </a:p>
          <a:p>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side-by-side comparison highlights several aspects of these accounting approaches: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To </a:t>
            </a:r>
            <a:r>
              <a:rPr lang="en-US" dirty="0"/>
              <a:t>record the purchase of an investment, we use identical entries for both approaches.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a:t>
            </a:r>
            <a:r>
              <a:rPr lang="en-US" dirty="0"/>
              <a:t>two approaches differ in whether we record investment revenue when dividends are received and whether we recognize unrealized holding gains and losses associated with changes in the fair value of the investment.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smtClean="0"/>
              <a:t>The </a:t>
            </a:r>
            <a:r>
              <a:rPr lang="en-US" dirty="0"/>
              <a:t>differences in how the two approaches account for unrealized holding gains and losses result in different carrying values for the investment at the time the investment is sold, and therefore result in different realized gains or losses realized when the investment is sold.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Regardless of approach, the same cash flows occur, and the same total amount of net income is recognized over the life of the investment. In the case of Arjent: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Fair value through net income: A total of $21,000 of net income is recognized over the life of the investment, equal to $75,000 of dividend revenue minus $54,000 ($50,000 + $4,000) loss on the investment.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Equity method: A total of $21,000 of net income is recognized over the life of the investment, equal to $150,000 of United’s portion of Arjent’s net income minus $30,000 depreciation adjustment and minus $99,000 loss realized on sale of investment.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Thus, the question is not how much total net income is recognized, but when that net income is recognized.</a:t>
            </a:r>
          </a:p>
        </p:txBody>
      </p:sp>
      <p:sp>
        <p:nvSpPr>
          <p:cNvPr id="4" name="Slide Number Placeholder 3"/>
          <p:cNvSpPr>
            <a:spLocks noGrp="1"/>
          </p:cNvSpPr>
          <p:nvPr>
            <p:ph type="sldNum" sz="quarter" idx="10"/>
          </p:nvPr>
        </p:nvSpPr>
        <p:spPr/>
        <p:txBody>
          <a:bodyPr/>
          <a:lstStyle/>
          <a:p>
            <a:fld id="{298443C5-B1C3-40DB-A9F4-51336DCCA39F}" type="slidenum">
              <a:rPr lang="en-IN" smtClean="0"/>
              <a:pPr/>
              <a:t>62</a:t>
            </a:fld>
            <a:endParaRPr lang="en-IN" dirty="0"/>
          </a:p>
        </p:txBody>
      </p:sp>
    </p:spTree>
    <p:extLst>
      <p:ext uri="{BB962C8B-B14F-4D97-AF65-F5344CB8AC3E}">
        <p14:creationId xmlns:p14="http://schemas.microsoft.com/office/powerpoint/2010/main" val="8404492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Companies can choose the fair value option for “significant influence” investments that otherwise would be accounted for under the equity method. The company makes an irrevocable decision about whether to elect the fair value option, and can make that election for some investments and not for others. As shown for the fair value method in the prior illustration, the company carries the investment at fair value in the balance sheet and includes unrealized gains and losses in earnings.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However, investments that otherwise would be accounted for under the equity method but for which the fair value option has been elected are not reclassified as trading securities. Instead, these investments are shown on their own line in the balance sheet or are combined with equity method investments with the amount at fair value shown parenthetically. Still, they are reported at fair value with changes in fair value reported in earnings as if they were trading securities. Also, all of the disclosures that are required when reporting fair values as well as some of those that would be required under the equity method still must be provided.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Exactly how a company does the bookkeeping necessary to comply with these broad requirements is up to the company. One alternative is to account for the investment using entries similar to those that would be used to account for trading securities. A second alternative is to record all of the accounting entries during the period under the equity method, and then record a fair value adjustment at the end of the period. Regardless of which alternative the company uses to account for the investment during the period, though, the same fair value is reported in the balance sheet at the end of the period, and the same total amount is shown on the income statement (the fair value adjustment amount plus the investment revenue recorded).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63</a:t>
            </a:fld>
            <a:endParaRPr lang="en-IN" dirty="0"/>
          </a:p>
        </p:txBody>
      </p:sp>
    </p:spTree>
    <p:extLst>
      <p:ext uri="{BB962C8B-B14F-4D97-AF65-F5344CB8AC3E}">
        <p14:creationId xmlns:p14="http://schemas.microsoft.com/office/powerpoint/2010/main" val="8232519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a:t>
            </a:r>
            <a:r>
              <a:rPr lang="en-US" baseline="0" dirty="0"/>
              <a:t> U.S. GAAP, international accounting standards require the equity method for use with significant influence investees (which they call associates), but there are a few important differences. First, IAS No. 28 governs application of the equity method and requires that the accounting policies of investees be adjusted to correspond to those of the investor when applying the equity methods. U.S. GAAP has no such requirement.</a:t>
            </a:r>
          </a:p>
          <a:p>
            <a:endParaRPr lang="en-US" baseline="0" dirty="0"/>
          </a:p>
          <a:p>
            <a:r>
              <a:rPr lang="en-US" baseline="0" dirty="0"/>
              <a:t>Second, IFRS does not provide the fair value option for most investments that qualify for the equity method. U.S. GAAP provides the fair value option for all investments that qualify for the equity </a:t>
            </a:r>
            <a:r>
              <a:rPr lang="en-US" baseline="0" dirty="0" smtClean="0"/>
              <a:t>method.</a:t>
            </a:r>
            <a:endParaRPr lang="en-US"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64</a:t>
            </a:fld>
            <a:endParaRPr lang="en-IN" dirty="0"/>
          </a:p>
        </p:txBody>
      </p:sp>
    </p:spTree>
    <p:extLst>
      <p:ext uri="{BB962C8B-B14F-4D97-AF65-F5344CB8AC3E}">
        <p14:creationId xmlns:p14="http://schemas.microsoft.com/office/powerpoint/2010/main" val="29404738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Special Purpose </a:t>
            </a:r>
            <a:r>
              <a:rPr lang="en-US" b="1" dirty="0" smtClean="0"/>
              <a:t>Funds. </a:t>
            </a:r>
            <a:r>
              <a:rPr lang="en-US" dirty="0"/>
              <a:t>It’s often convenient for companies to set aside money to be used for specific purposes. Recall that a petty cash fund is money set aside to conveniently make small expenditures using currency rather than having to follow the time-consuming, formal procedures normally used to process checks. Similar funds sometimes are used to pay interest, payroll, or other short-term needs. Like petty cash, these short-term special purpose funds are reported as current assets.</a:t>
            </a:r>
          </a:p>
          <a:p>
            <a:endParaRPr lang="en-US" dirty="0"/>
          </a:p>
          <a:p>
            <a:r>
              <a:rPr lang="en-US" dirty="0"/>
              <a:t>Special purpose funds also are sometimes established to serve longer-term needs. It’s</a:t>
            </a:r>
            <a:r>
              <a:rPr lang="en-US" baseline="0" dirty="0"/>
              <a:t> </a:t>
            </a:r>
            <a:r>
              <a:rPr lang="en-US" dirty="0"/>
              <a:t>common, for instance, to periodically set aside cash into a fund designated to repay bonds and other long-term debt. Such funds usually accumulate cash over the debt’s term to maturity and are composed of the company’s periodic contributions plus interest or dividends from investing the money in various return-generating investments. Of course, funds that won’t be used within the upcoming operating cycle are noncurrent assets. They typically are reported as part of investments. The same criteria for classifying securities into reporting categories that we discussed previously should be used to classify securities in which funds are invested. Any investment revenue from these funds is reported as such on the income statement.</a:t>
            </a:r>
          </a:p>
          <a:p>
            <a:endParaRPr lang="en-US" b="0" i="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t>Investments in Life Insurance </a:t>
            </a:r>
            <a:r>
              <a:rPr lang="en-US" b="1" i="0" dirty="0" smtClean="0"/>
              <a:t>Policies.</a:t>
            </a:r>
            <a:r>
              <a:rPr lang="en-US" b="1" i="0" baseline="0" dirty="0" smtClean="0"/>
              <a:t> </a:t>
            </a:r>
            <a:r>
              <a:rPr lang="en-US" b="0" i="0" dirty="0"/>
              <a:t>Companies frequently buy life insurance policies on the lives of their key officers. Under normal circumstances, the company pays the premium for the policy and, as beneficiary, receives the proceeds when the officer dies. Of course, the objective is to compensate the</a:t>
            </a:r>
            <a:r>
              <a:rPr lang="en-US" b="0" i="0" baseline="0" dirty="0"/>
              <a:t> </a:t>
            </a:r>
            <a:r>
              <a:rPr lang="en-US" b="0" i="0" dirty="0"/>
              <a:t>company for the untimely loss of a valuable resource in the event the officer dies. However, some types of life insurance policies can be surrendered while the insured is still alive in exchange for a determinable amount of money, called the cash surrender value. In effect, a portion of each premium payment is not used by the insurance company to pay for life insurance coverage, but instead is invested on behalf of the insured company in a fixed-income investment. Accordingly, the cash surrender value increases each year by the portion of premiums</a:t>
            </a:r>
            <a:r>
              <a:rPr lang="en-US" b="0" i="0" baseline="0" dirty="0"/>
              <a:t> </a:t>
            </a:r>
            <a:r>
              <a:rPr lang="en-US" b="0" i="0" dirty="0"/>
              <a:t>invested plus interest on the previous amount invested</a:t>
            </a:r>
            <a:r>
              <a:rPr lang="en-US" b="0" i="0" dirty="0" smtClean="0"/>
              <a:t>. From </a:t>
            </a:r>
            <a:r>
              <a:rPr lang="en-US" b="0" i="0" dirty="0"/>
              <a:t>an accounting standpoint, the periodic insurance premium should not be expensed in its entirety. Rather, part of each premium payment, the investment portion, is recorded as an asset.</a:t>
            </a:r>
          </a:p>
        </p:txBody>
      </p:sp>
      <p:sp>
        <p:nvSpPr>
          <p:cNvPr id="4" name="Slide Number Placeholder 3"/>
          <p:cNvSpPr>
            <a:spLocks noGrp="1"/>
          </p:cNvSpPr>
          <p:nvPr>
            <p:ph type="sldNum" sz="quarter" idx="10"/>
          </p:nvPr>
        </p:nvSpPr>
        <p:spPr/>
        <p:txBody>
          <a:bodyPr/>
          <a:lstStyle/>
          <a:p>
            <a:fld id="{298443C5-B1C3-40DB-A9F4-51336DCCA39F}" type="slidenum">
              <a:rPr lang="en-IN" smtClean="0"/>
              <a:pPr/>
              <a:t>65</a:t>
            </a:fld>
            <a:endParaRPr lang="en-IN" dirty="0"/>
          </a:p>
        </p:txBody>
      </p:sp>
    </p:spTree>
    <p:extLst>
      <p:ext uri="{BB962C8B-B14F-4D97-AF65-F5344CB8AC3E}">
        <p14:creationId xmlns:p14="http://schemas.microsoft.com/office/powerpoint/2010/main" val="32964220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12A–1</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Here’s an example of accounting</a:t>
            </a:r>
            <a:r>
              <a:rPr lang="en-US" baseline="0" dirty="0"/>
              <a:t> for cash surrender values</a:t>
            </a:r>
            <a:r>
              <a:rPr lang="en-US" baseline="0" dirty="0" smtClean="0"/>
              <a:t>. T</a:t>
            </a:r>
            <a:r>
              <a:rPr lang="en-US" dirty="0" smtClean="0"/>
              <a:t>he </a:t>
            </a:r>
            <a:r>
              <a:rPr lang="en-US" dirty="0"/>
              <a:t>entry to record insurance expense and the increase in the investment</a:t>
            </a:r>
            <a:r>
              <a:rPr lang="en-US" baseline="0" dirty="0"/>
              <a:t> is shown above. </a:t>
            </a:r>
            <a:r>
              <a:rPr lang="en-US" dirty="0"/>
              <a:t>Part of each insurance premium represents an increase in the cash surrender value,</a:t>
            </a:r>
            <a:r>
              <a:rPr lang="en-US" baseline="0" dirty="0"/>
              <a:t> and that amount is recorded in an asset account rather than being expensed.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66</a:t>
            </a:fld>
            <a:endParaRPr lang="en-IN" dirty="0"/>
          </a:p>
        </p:txBody>
      </p:sp>
    </p:spTree>
    <p:extLst>
      <p:ext uri="{BB962C8B-B14F-4D97-AF65-F5344CB8AC3E}">
        <p14:creationId xmlns:p14="http://schemas.microsoft.com/office/powerpoint/2010/main" val="10319532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12A–1</a:t>
            </a:r>
            <a:endParaRPr lang="en-US" dirty="0"/>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The cash surrender value is considered to be a noncurrent investment and would be reported in the investments and funds section of the balance sheet. If the insured officer dies, the corporation receives the death benefit of the insurance policy, and the cash surrender value ceases to exist because canceling the policy no longer is an option. The corporation recognizes a gain for the amount of the death benefit less the cash surrender value. </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The entry to record the proceeds at death is shown above. When the death benefit is paid, the cash surrender value becomes null and void.</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67</a:t>
            </a:fld>
            <a:endParaRPr lang="en-IN" dirty="0"/>
          </a:p>
        </p:txBody>
      </p:sp>
    </p:spTree>
    <p:extLst>
      <p:ext uri="{BB962C8B-B14F-4D97-AF65-F5344CB8AC3E}">
        <p14:creationId xmlns:p14="http://schemas.microsoft.com/office/powerpoint/2010/main" val="28398914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We have talked about how different methods account for temporary changes in the fair value of investments. </a:t>
            </a:r>
            <a:r>
              <a:rPr lang="en-US" sz="1200" b="0" i="0" u="none" strike="noStrike" kern="1200" baseline="0" dirty="0">
                <a:solidFill>
                  <a:schemeClr val="tx1"/>
                </a:solidFill>
                <a:latin typeface="+mn-lt"/>
                <a:ea typeface="+mn-ea"/>
                <a:cs typeface="+mn-cs"/>
              </a:rPr>
              <a:t>If the fair value of an investment declines to a level below cost, and that decline is not viewed as temporary, companies typically have to recognize an other-than-temporary (OTT) impairment loss in earnings. We don’t need to worry about OTT impairments for trading securities, equity investments for which the investor lacks significant influence, or other investments for which a company has chosen the fair value option, because all changes in the fair values of those investments (whether temporary or OTT) always are recognized in earnings. However, that is not the case for held-to-maturity (HTM) and available-for-sale (AFS) debt investments. Declines in fair value typically are ignored for HTM investments and recorded in OCI for AFS investments. Therefore, companies need to evaluate HTM and AFS investments to determine whether an OTT impairment loss has occurred. </a:t>
            </a:r>
            <a:endParaRPr lang="en-IN"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68</a:t>
            </a:fld>
            <a:endParaRPr lang="en-IN" dirty="0"/>
          </a:p>
        </p:txBody>
      </p:sp>
    </p:spTree>
    <p:extLst>
      <p:ext uri="{BB962C8B-B14F-4D97-AF65-F5344CB8AC3E}">
        <p14:creationId xmlns:p14="http://schemas.microsoft.com/office/powerpoint/2010/main" val="10895588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12B–1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As with equity investments, we use a three-step process to determine whether an impairment loss on debt investments must be recognized and how that loss is to be measured and recorded. Debt investments can be classified either as HTM or AFS. We’ll </a:t>
            </a:r>
            <a:r>
              <a:rPr lang="en-US" sz="1200" b="0" i="0" u="none" strike="noStrike" kern="1200" baseline="0" noProof="0" dirty="0" smtClean="0">
                <a:solidFill>
                  <a:schemeClr val="tx1"/>
                </a:solidFill>
                <a:latin typeface="+mn-lt"/>
                <a:ea typeface="+mn-ea"/>
                <a:cs typeface="+mn-cs"/>
              </a:rPr>
              <a:t>assume that </a:t>
            </a:r>
            <a:r>
              <a:rPr lang="en-US" sz="1200" b="0" i="0" u="none" strike="noStrike" kern="1200" baseline="0" noProof="0" dirty="0">
                <a:solidFill>
                  <a:schemeClr val="tx1"/>
                </a:solidFill>
                <a:latin typeface="+mn-lt"/>
                <a:ea typeface="+mn-ea"/>
                <a:cs typeface="+mn-cs"/>
              </a:rPr>
              <a:t>the investment is </a:t>
            </a:r>
            <a:r>
              <a:rPr lang="en-US" sz="1200" b="0" i="0" u="none" strike="noStrike" kern="1200" baseline="0" noProof="0" dirty="0" smtClean="0">
                <a:solidFill>
                  <a:schemeClr val="tx1"/>
                </a:solidFill>
                <a:latin typeface="+mn-lt"/>
                <a:ea typeface="+mn-ea"/>
                <a:cs typeface="+mn-cs"/>
              </a:rPr>
              <a:t>AFS.</a:t>
            </a: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noProof="0" dirty="0" smtClean="0">
                <a:solidFill>
                  <a:schemeClr val="tx1"/>
                </a:solidFill>
                <a:latin typeface="+mn-lt"/>
                <a:ea typeface="+mn-ea"/>
                <a:cs typeface="+mn-cs"/>
              </a:rPr>
              <a:t>Is </a:t>
            </a:r>
            <a:r>
              <a:rPr lang="en-US" sz="1200" b="0" i="0" u="none" strike="noStrike" kern="1200" baseline="0" noProof="0" dirty="0">
                <a:solidFill>
                  <a:schemeClr val="tx1"/>
                </a:solidFill>
                <a:latin typeface="+mn-lt"/>
                <a:ea typeface="+mn-ea"/>
                <a:cs typeface="+mn-cs"/>
              </a:rPr>
              <a:t>the investment impaired? As with equity, impairment of a debt investment occurs when its fair value has declined to a level below amortized cost. For debt investments, though, it also may be necessary to split the total amount of impairment into credit losses and noncredit losses. Credit losses reflect expected reductions in future cash flows from anticipated defaults on interest or principal payments. We calculate credit losses as the difference between the amortized cost of the debt and the present value of the cash flows expected to be collected, using a discount rate equal to the effective interest rate that existed at the date the investment was acquired. Noncredit losses capture other reductions in fair value such as those due to changes in general economic conditions.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noProof="0" dirty="0" smtClean="0">
                <a:solidFill>
                  <a:schemeClr val="tx1"/>
                </a:solidFill>
                <a:latin typeface="+mn-lt"/>
                <a:ea typeface="+mn-ea"/>
                <a:cs typeface="+mn-cs"/>
              </a:rPr>
              <a:t>Is </a:t>
            </a:r>
            <a:r>
              <a:rPr lang="en-US" sz="1200" b="0" i="0" u="none" strike="noStrike" kern="1200" baseline="0" noProof="0" dirty="0">
                <a:solidFill>
                  <a:schemeClr val="tx1"/>
                </a:solidFill>
                <a:latin typeface="+mn-lt"/>
                <a:ea typeface="+mn-ea"/>
                <a:cs typeface="+mn-cs"/>
              </a:rPr>
              <a:t>any impairment other-than-temporary (OTT)? We view a debt impairment as OTT if one of three conditions holds:</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intends to sell the investment,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believes it is “more likely than not” that the investor will be required to sell the investment prior to recovering the amortized cost of the investment less any current-period credit losses, or</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The </a:t>
            </a:r>
            <a:r>
              <a:rPr lang="en-US" b="0" i="0" u="none" strike="noStrike" kern="1200" baseline="0" noProof="0" dirty="0">
                <a:solidFill>
                  <a:schemeClr val="tx1"/>
                </a:solidFill>
                <a:latin typeface="+mn-lt"/>
                <a:ea typeface="+mn-ea"/>
                <a:cs typeface="+mn-cs"/>
              </a:rPr>
              <a:t>investor determines that a credit loss exists on the investment.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The rationale for 2a and 2b is that an impairment is OTT if the investor is likely to sell the investment before fair value can recover. The rationale for 2c is that an impairment is OTT if the company believes the cash flows provided by the investment won’t be enough to allow it to recover the amortized cost of the investment over the life of the investment.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1200" b="0" i="0" u="none" strike="noStrike" kern="1200" baseline="0" noProof="0" dirty="0" smtClean="0">
                <a:solidFill>
                  <a:schemeClr val="tx1"/>
                </a:solidFill>
                <a:latin typeface="+mn-lt"/>
                <a:ea typeface="+mn-ea"/>
                <a:cs typeface="+mn-cs"/>
              </a:rPr>
              <a:t>Where </a:t>
            </a:r>
            <a:r>
              <a:rPr lang="en-US" sz="1200" b="0" i="0" u="none" strike="noStrike" kern="1200" baseline="0" noProof="0" dirty="0">
                <a:solidFill>
                  <a:schemeClr val="tx1"/>
                </a:solidFill>
                <a:latin typeface="+mn-lt"/>
                <a:ea typeface="+mn-ea"/>
                <a:cs typeface="+mn-cs"/>
              </a:rPr>
              <a:t>is the OTT impairment reported? If the debt impairment is considered OTT, the investor always writes the investment down to fair value in the balance sheet, but the amount included in net income or other comprehensive income depends on the reason the impairment is considered OTT: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If </a:t>
            </a:r>
            <a:r>
              <a:rPr lang="en-US" b="0" i="0" u="none" strike="noStrike" kern="1200" baseline="0" noProof="0" dirty="0">
                <a:solidFill>
                  <a:schemeClr val="tx1"/>
                </a:solidFill>
                <a:latin typeface="+mn-lt"/>
                <a:ea typeface="+mn-ea"/>
                <a:cs typeface="+mn-cs"/>
              </a:rPr>
              <a:t>the impairment is considered OTT due to reasons 2a or 2b above, the entire impairment loss is included in net income, because it is likely that the company will incur a loss equal to the entire difference between fair value and amortized cost.</a:t>
            </a:r>
          </a:p>
          <a:p>
            <a:pPr marL="685800" lvl="1" indent="-228600">
              <a:buFont typeface="+mj-lt"/>
              <a:buAutoNum type="alphaLcPeriod"/>
              <a:defRPr/>
            </a:pPr>
            <a:r>
              <a:rPr lang="en-US" b="0" i="0" u="none" strike="noStrike" kern="1200" baseline="0" noProof="0" dirty="0" smtClean="0">
                <a:solidFill>
                  <a:schemeClr val="tx1"/>
                </a:solidFill>
                <a:latin typeface="+mn-lt"/>
                <a:ea typeface="+mn-ea"/>
                <a:cs typeface="+mn-cs"/>
              </a:rPr>
              <a:t>If </a:t>
            </a:r>
            <a:r>
              <a:rPr lang="en-US" b="0" i="0" u="none" strike="noStrike" kern="1200" baseline="0" noProof="0" dirty="0">
                <a:solidFill>
                  <a:schemeClr val="tx1"/>
                </a:solidFill>
                <a:latin typeface="+mn-lt"/>
                <a:ea typeface="+mn-ea"/>
                <a:cs typeface="+mn-cs"/>
              </a:rPr>
              <a:t>the impairment is considered OTT due to reason 2c above, only the credit loss component is included in net income, as that amount of amortized cost is unlikely to be recovered. Any noncredit loss component reduces OCI, similar to how we normally account for unrealized gains and losses on AFS investments.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Also, if the debt investment is classified as AFS, recognizing an OTT impairment may involve reclassifying amounts out of OCI that were recorded previously as unrealized gains or losses.</a:t>
            </a:r>
          </a:p>
        </p:txBody>
      </p:sp>
      <p:sp>
        <p:nvSpPr>
          <p:cNvPr id="4" name="Slide Number Placeholder 3"/>
          <p:cNvSpPr>
            <a:spLocks noGrp="1"/>
          </p:cNvSpPr>
          <p:nvPr>
            <p:ph type="sldNum" sz="quarter" idx="10"/>
          </p:nvPr>
        </p:nvSpPr>
        <p:spPr>
          <a:xfrm>
            <a:off x="6153177" y="8685213"/>
            <a:ext cx="703236" cy="458787"/>
          </a:xfrm>
        </p:spPr>
        <p:txBody>
          <a:bodyPr/>
          <a:lstStyle/>
          <a:p>
            <a:fld id="{298443C5-B1C3-40DB-A9F4-51336DCCA39F}" type="slidenum">
              <a:rPr lang="en-IN" smtClean="0"/>
              <a:pPr/>
              <a:t>69</a:t>
            </a:fld>
            <a:endParaRPr lang="en-IN" dirty="0"/>
          </a:p>
        </p:txBody>
      </p:sp>
    </p:spTree>
    <p:extLst>
      <p:ext uri="{BB962C8B-B14F-4D97-AF65-F5344CB8AC3E}">
        <p14:creationId xmlns:p14="http://schemas.microsoft.com/office/powerpoint/2010/main" val="601306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United will record interest revenue using the </a:t>
            </a:r>
            <a:r>
              <a:rPr lang="en-US" sz="1200" b="1" i="0" u="none" strike="noStrike" kern="1200" baseline="0" dirty="0">
                <a:solidFill>
                  <a:schemeClr val="tx1"/>
                </a:solidFill>
                <a:latin typeface="+mn-lt"/>
                <a:ea typeface="+mn-ea"/>
                <a:cs typeface="+mn-cs"/>
              </a:rPr>
              <a:t>effective interest method</a:t>
            </a:r>
            <a:r>
              <a:rPr lang="en-US" sz="1200" b="0" i="0" u="none" strike="noStrike" kern="1200" baseline="0" dirty="0">
                <a:solidFill>
                  <a:schemeClr val="tx1"/>
                </a:solidFill>
                <a:latin typeface="+mn-lt"/>
                <a:ea typeface="+mn-ea"/>
                <a:cs typeface="+mn-cs"/>
              </a:rPr>
              <a:t>. Here’s how it works.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Masterwear’s bonds have a </a:t>
            </a:r>
            <a:r>
              <a:rPr lang="en-US" sz="1200" b="0" i="1" u="none" strike="noStrike" kern="1200" baseline="0" dirty="0">
                <a:solidFill>
                  <a:schemeClr val="tx1"/>
                </a:solidFill>
                <a:latin typeface="+mn-lt"/>
                <a:ea typeface="+mn-ea"/>
                <a:cs typeface="+mn-cs"/>
              </a:rPr>
              <a:t>stated rate </a:t>
            </a:r>
            <a:r>
              <a:rPr lang="en-US" sz="1200" b="0" i="0" u="none" strike="noStrike" kern="1200" baseline="0" dirty="0">
                <a:solidFill>
                  <a:schemeClr val="tx1"/>
                </a:solidFill>
                <a:latin typeface="+mn-lt"/>
                <a:ea typeface="+mn-ea"/>
                <a:cs typeface="+mn-cs"/>
              </a:rPr>
              <a:t>of 12%, payable semiannually. This means that every six months, United will receive exactly $42,000 in cash from Masterwear.</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recall that United purchased the $700,000 bonds at a discounted amount of $666,633. Why could United pay less than the $700,000 face value for the bonds (and why was Masterwear willing to sell the bonds for less than $700,000)? At the time United purchased the bonds, the </a:t>
            </a:r>
            <a:r>
              <a:rPr lang="en-US" sz="1200" b="0" i="1" u="none" strike="noStrike" kern="1200" baseline="0" dirty="0">
                <a:solidFill>
                  <a:schemeClr val="tx1"/>
                </a:solidFill>
                <a:latin typeface="+mn-lt"/>
                <a:ea typeface="+mn-ea"/>
                <a:cs typeface="+mn-cs"/>
              </a:rPr>
              <a:t>market rate </a:t>
            </a:r>
            <a:r>
              <a:rPr lang="en-US" sz="1200" b="0" i="0" u="none" strike="noStrike" kern="1200" baseline="0" dirty="0">
                <a:solidFill>
                  <a:schemeClr val="tx1"/>
                </a:solidFill>
                <a:latin typeface="+mn-lt"/>
                <a:ea typeface="+mn-ea"/>
                <a:cs typeface="+mn-cs"/>
              </a:rPr>
              <a:t>of interest for bonds of similar risk was 14%. So, United would only be willing to invest in these bonds if it could earn the 14% it could get elsewhere (not the 12% stated rate). To earn this higher rate, United needed to pay only $666,633. Paying the lower amount means United lowered its investment cost and effectively increased its rate of return to 14% (refer back to Illustration </a:t>
            </a:r>
            <a:r>
              <a:rPr lang="en-US" sz="1200" b="0" i="0" u="none" strike="noStrike" kern="1200" baseline="0" dirty="0" smtClean="0">
                <a:solidFill>
                  <a:schemeClr val="tx1"/>
                </a:solidFill>
                <a:latin typeface="+mn-lt"/>
                <a:ea typeface="+mn-ea"/>
                <a:cs typeface="+mn-cs"/>
              </a:rPr>
              <a:t>12–1 </a:t>
            </a:r>
            <a:r>
              <a:rPr lang="en-US" sz="1200" b="0" i="0" u="none" strike="noStrike" kern="1200" baseline="0" dirty="0">
                <a:solidFill>
                  <a:schemeClr val="tx1"/>
                </a:solidFill>
                <a:latin typeface="+mn-lt"/>
                <a:ea typeface="+mn-ea"/>
                <a:cs typeface="+mn-cs"/>
              </a:rPr>
              <a:t>to see the details of this calculation). While United will receive $42,000 (6%) in interest from Masterwear in the first six months, it will effectively earn interest revenue of $46,664 (7%) on its investment.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amount by which interest revenue exceeds interest received ($46,664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$42,000 = $4,664 in the first six months) represents a piece of the cost savings from purchasing the investment at a discount. This piece of the cost savings increases United’s investment return from the rate the bond pays (12%) to the higher rate (14%) that investors could have earned on other similar bonds at the time they purchased the bond. In fact, this approach is called the </a:t>
            </a:r>
            <a:r>
              <a:rPr lang="en-US" sz="1200" b="0" i="1" u="none" strike="noStrike" kern="1200" baseline="0" dirty="0">
                <a:solidFill>
                  <a:schemeClr val="tx1"/>
                </a:solidFill>
                <a:latin typeface="+mn-lt"/>
                <a:ea typeface="+mn-ea"/>
                <a:cs typeface="+mn-cs"/>
              </a:rPr>
              <a:t>effective interest method </a:t>
            </a:r>
            <a:r>
              <a:rPr lang="en-US" sz="1200" b="0" i="0" u="none" strike="noStrike" kern="1200" baseline="0" dirty="0">
                <a:solidFill>
                  <a:schemeClr val="tx1"/>
                </a:solidFill>
                <a:latin typeface="+mn-lt"/>
                <a:ea typeface="+mn-ea"/>
                <a:cs typeface="+mn-cs"/>
              </a:rPr>
              <a:t>because interest revenue is based on the effective interest rate that the investment earns over its lifetime.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journal entry to record the interest received for the first six months as investment revenue is to debit Cash for the stated rate multiplied by the face amount, in this case $42,000. Debit the difference of $4,664 to the Discount on bond investment account. Note, this entry reduces the discount from $33,367 to $28,703. Because the discount gets </a:t>
            </a:r>
            <a:r>
              <a:rPr lang="en-US" sz="1200" b="0" i="0" u="none" strike="noStrike" kern="1200" baseline="0" dirty="0" smtClean="0">
                <a:solidFill>
                  <a:schemeClr val="tx1"/>
                </a:solidFill>
                <a:latin typeface="+mn-lt"/>
                <a:ea typeface="+mn-ea"/>
                <a:cs typeface="+mn-cs"/>
              </a:rPr>
              <a:t>smaller, </a:t>
            </a:r>
            <a:r>
              <a:rPr lang="en-US" sz="1200" b="0" i="0" u="none" strike="noStrike" kern="1200" baseline="0" dirty="0">
                <a:solidFill>
                  <a:schemeClr val="tx1"/>
                </a:solidFill>
                <a:latin typeface="+mn-lt"/>
                <a:ea typeface="+mn-ea"/>
                <a:cs typeface="+mn-cs"/>
              </a:rPr>
              <a:t>the amortized cost of the investment (equal to $</a:t>
            </a:r>
            <a:r>
              <a:rPr lang="en-US" sz="1200" b="0" i="0" u="none" strike="noStrike" kern="1200" baseline="0" dirty="0" smtClean="0">
                <a:solidFill>
                  <a:schemeClr val="tx1"/>
                </a:solidFill>
                <a:latin typeface="+mn-lt"/>
                <a:ea typeface="+mn-ea"/>
                <a:cs typeface="+mn-cs"/>
              </a:rPr>
              <a:t>700,000 </a:t>
            </a:r>
            <a:r>
              <a:rPr lang="en-US" sz="1200" b="0" i="0" u="none" strike="noStrike" kern="1200" baseline="0" dirty="0">
                <a:solidFill>
                  <a:schemeClr val="tx1"/>
                </a:solidFill>
                <a:latin typeface="+mn-lt"/>
                <a:ea typeface="+mn-ea"/>
                <a:cs typeface="+mn-cs"/>
              </a:rPr>
              <a:t>less discount) gets larger by the same amount (from $666,633 to $671,297). Then credit Interest revenue for the market rate multiplied by the outstanding balance.</a:t>
            </a:r>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a:t>
            </a:fld>
            <a:endParaRPr lang="en-IN" dirty="0"/>
          </a:p>
        </p:txBody>
      </p:sp>
    </p:spTree>
    <p:extLst>
      <p:ext uri="{BB962C8B-B14F-4D97-AF65-F5344CB8AC3E}">
        <p14:creationId xmlns:p14="http://schemas.microsoft.com/office/powerpoint/2010/main" val="6769440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12B–2</a:t>
            </a:r>
            <a:endParaRPr lang="en-US" dirty="0"/>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Illustration 12B–2 provides a description of the OTT debt impairment process from </a:t>
            </a:r>
            <a:r>
              <a:rPr lang="en-US" sz="1200" b="1" i="0" u="none" strike="noStrike" kern="1200" baseline="0" dirty="0">
                <a:solidFill>
                  <a:schemeClr val="tx1"/>
                </a:solidFill>
                <a:latin typeface="+mn-lt"/>
                <a:ea typeface="+mn-ea"/>
                <a:cs typeface="+mn-cs"/>
              </a:rPr>
              <a:t>Bank of America</a:t>
            </a:r>
            <a:r>
              <a:rPr lang="en-US" sz="1200" i="0" u="none" strike="noStrike" kern="1200" baseline="0" dirty="0">
                <a:solidFill>
                  <a:schemeClr val="tx1"/>
                </a:solidFill>
                <a:latin typeface="+mn-lt"/>
                <a:ea typeface="+mn-ea"/>
                <a:cs typeface="+mn-cs"/>
              </a:rPr>
              <a:t>’s</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recent annual report.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70</a:t>
            </a:fld>
            <a:endParaRPr lang="en-IN" dirty="0"/>
          </a:p>
        </p:txBody>
      </p:sp>
    </p:spTree>
    <p:extLst>
      <p:ext uri="{BB962C8B-B14F-4D97-AF65-F5344CB8AC3E}">
        <p14:creationId xmlns:p14="http://schemas.microsoft.com/office/powerpoint/2010/main" val="4194272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IN" sz="1200" baseline="0" dirty="0">
              <a:latin typeface="Calibri" pitchFamily="34" charset="0"/>
            </a:endParaRPr>
          </a:p>
          <a:p>
            <a:r>
              <a:rPr lang="en-US" sz="1200" b="0" i="0" u="none" strike="noStrike" kern="1200" baseline="0" dirty="0">
                <a:solidFill>
                  <a:schemeClr val="tx1"/>
                </a:solidFill>
                <a:latin typeface="+mn-lt"/>
                <a:ea typeface="+mn-ea"/>
                <a:cs typeface="+mn-cs"/>
              </a:rPr>
              <a:t>In both Cases 1 and 2, the amortized cost of the investment is reduced by the amount of OTT impairment that is recognized in earnings ($50,000 for Case 1, $30,000 for Case 2). United achieves this by crediting a contra-asset, discount on bond investment, which United amortizes over the remaining life of the debt the same way it would if it had initially purchased the debt at that discounted amount. </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71</a:t>
            </a:fld>
            <a:endParaRPr lang="en-IN" dirty="0"/>
          </a:p>
        </p:txBody>
      </p:sp>
    </p:spTree>
    <p:extLst>
      <p:ext uri="{BB962C8B-B14F-4D97-AF65-F5344CB8AC3E}">
        <p14:creationId xmlns:p14="http://schemas.microsoft.com/office/powerpoint/2010/main" val="26378311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IN" sz="1200" baseline="0" dirty="0">
              <a:latin typeface="Calibri" pitchFamily="34" charset="0"/>
            </a:endParaRPr>
          </a:p>
          <a:p>
            <a:r>
              <a:rPr lang="en-US" sz="1200" b="0" i="0" u="none" strike="noStrike" kern="1200" baseline="0" dirty="0">
                <a:solidFill>
                  <a:schemeClr val="tx1"/>
                </a:solidFill>
                <a:latin typeface="+mn-lt"/>
                <a:ea typeface="+mn-ea"/>
                <a:cs typeface="+mn-cs"/>
              </a:rPr>
              <a:t>In Case 2, the carrying value of the investment also is decreased by the </a:t>
            </a:r>
            <a:r>
              <a:rPr lang="en-US" sz="1200" b="0" i="1" u="none" strike="noStrike" kern="1200" baseline="0" dirty="0">
                <a:solidFill>
                  <a:schemeClr val="tx1"/>
                </a:solidFill>
                <a:latin typeface="+mn-lt"/>
                <a:ea typeface="+mn-ea"/>
                <a:cs typeface="+mn-cs"/>
              </a:rPr>
              <a:t>noncredit loss </a:t>
            </a:r>
            <a:r>
              <a:rPr lang="en-US" sz="1200" b="0" i="0" u="none" strike="noStrike" kern="1200" baseline="0" dirty="0">
                <a:solidFill>
                  <a:schemeClr val="tx1"/>
                </a:solidFill>
                <a:latin typeface="+mn-lt"/>
                <a:ea typeface="+mn-ea"/>
                <a:cs typeface="+mn-cs"/>
              </a:rPr>
              <a:t>component of the impairment ($20,000). United achieves this by crediting a second contra-asset account, fair value adjustment—noncredit loss, with the offsetting loss recognized in OCI, the same way it would be if it were viewed as an unrealized loss under normal accounting for fair value declines of AFS investments.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in both cases the carrying value of the debt becomes $950,000, reduced by the entire amount of the OTT impairment. In Case 1 this occurs via the $50,000 discount, and in Case 2 via the combination of the $30,000 discount and $20,000 fair value adjustment. </a:t>
            </a:r>
          </a:p>
          <a:p>
            <a:endParaRPr lang="en-US" sz="1200" b="0" i="0" u="none" strike="noStrike" kern="1200" baseline="0" dirty="0">
              <a:solidFill>
                <a:schemeClr val="tx1"/>
              </a:solidFill>
              <a:latin typeface="+mn-lt"/>
              <a:ea typeface="+mn-ea"/>
              <a:cs typeface="+mn-cs"/>
            </a:endParaRPr>
          </a:p>
          <a:p>
            <a:endParaRPr lang="en-IN" sz="1200" baseline="0" dirty="0">
              <a:latin typeface="Calibri" pitchFamily="34" charset="0"/>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72</a:t>
            </a:fld>
            <a:endParaRPr lang="en-IN" dirty="0"/>
          </a:p>
        </p:txBody>
      </p:sp>
    </p:spTree>
    <p:extLst>
      <p:ext uri="{BB962C8B-B14F-4D97-AF65-F5344CB8AC3E}">
        <p14:creationId xmlns:p14="http://schemas.microsoft.com/office/powerpoint/2010/main" val="30867934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aseline="0" dirty="0">
                <a:latin typeface="Calibri" pitchFamily="34" charset="0"/>
              </a:rPr>
              <a:t>Illustration </a:t>
            </a:r>
            <a:r>
              <a:rPr lang="en-IN" sz="1200" baseline="0" dirty="0" smtClean="0">
                <a:latin typeface="Calibri" pitchFamily="34" charset="0"/>
              </a:rPr>
              <a:t>12B–3</a:t>
            </a:r>
            <a:endParaRPr lang="en-IN" sz="1200" baseline="0" dirty="0">
              <a:latin typeface="Calibri" pitchFamily="34" charset="0"/>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Income statement presentation of the two cases would be as shown above. </a:t>
            </a:r>
          </a:p>
          <a:p>
            <a:endParaRPr lang="en-US" sz="1200" kern="1200" baseline="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both cases all of the OTT impairment is reflected in comprehensive income. The question is how much is reflected in net income as opposed to OCI. To clarify this distinction, GAAP requires that the entire OTT impairment be shown in the income statement, and then the portion attributed to noncredit losses backed out, such that only the credit loss portion reduces net income. That way, financial statement users are aware of the total amount as well as the amount included in net income. </a:t>
            </a:r>
            <a:endParaRPr lang="en-IN" sz="1200" baseline="0" dirty="0">
              <a:latin typeface="Calibri" pitchFamily="34" charset="0"/>
            </a:endParaRPr>
          </a:p>
          <a:p>
            <a:endParaRPr lang="en-US"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73</a:t>
            </a:fld>
            <a:endParaRPr lang="en-IN" dirty="0"/>
          </a:p>
        </p:txBody>
      </p:sp>
    </p:spTree>
    <p:extLst>
      <p:ext uri="{BB962C8B-B14F-4D97-AF65-F5344CB8AC3E}">
        <p14:creationId xmlns:p14="http://schemas.microsoft.com/office/powerpoint/2010/main" val="8343927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98443C5-B1C3-40DB-A9F4-51336DCCA39F}" type="slidenum">
              <a:rPr lang="en-IN" smtClean="0"/>
              <a:pPr/>
              <a:t>74</a:t>
            </a:fld>
            <a:endParaRPr lang="en-IN" dirty="0"/>
          </a:p>
        </p:txBody>
      </p:sp>
    </p:spTree>
    <p:extLst>
      <p:ext uri="{BB962C8B-B14F-4D97-AF65-F5344CB8AC3E}">
        <p14:creationId xmlns:p14="http://schemas.microsoft.com/office/powerpoint/2010/main" val="4207829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Illustration </a:t>
            </a:r>
            <a:r>
              <a:rPr lang="en-US" sz="1200" b="0" i="0" u="none" strike="noStrike" kern="1200" baseline="0" noProof="0" dirty="0" smtClean="0">
                <a:solidFill>
                  <a:schemeClr val="tx1"/>
                </a:solidFill>
                <a:latin typeface="+mn-lt"/>
                <a:ea typeface="+mn-ea"/>
                <a:cs typeface="+mn-cs"/>
              </a:rPr>
              <a:t>12–2</a:t>
            </a:r>
            <a:endParaRPr lang="en-US" sz="1200" b="0" i="0" u="none" strike="noStrike" kern="1200" baseline="0" noProof="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Here’s the amortization table that would be used for the Masterwear bond</a:t>
            </a:r>
            <a:r>
              <a:rPr lang="en-US" sz="1200" kern="1200" baseline="0" dirty="0" smtClean="0">
                <a:solidFill>
                  <a:schemeClr val="tx1"/>
                </a:solidFill>
                <a:latin typeface="+mn-lt"/>
                <a:ea typeface="+mn-ea"/>
                <a:cs typeface="+mn-cs"/>
              </a:rPr>
              <a:t>. It </a:t>
            </a:r>
            <a:r>
              <a:rPr lang="en-US" sz="1200" kern="1200" baseline="0" dirty="0">
                <a:solidFill>
                  <a:schemeClr val="tx1"/>
                </a:solidFill>
                <a:latin typeface="+mn-lt"/>
                <a:ea typeface="+mn-ea"/>
                <a:cs typeface="+mn-cs"/>
              </a:rPr>
              <a:t>shows interest being recorded at the effective rate over the life of this investment. The amortization of discount gradually increases the carrying value of the investment, until the investment reaches its face amount of $700,000 at the time when the debt matures. </a:t>
            </a:r>
          </a:p>
          <a:p>
            <a:r>
              <a:rPr lang="en-US" sz="1200"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If the bonds were instead purchased at a premium, a similar amortization schedule would </a:t>
            </a:r>
            <a:r>
              <a:rPr lang="en-US" sz="1200" b="0" i="1" u="none" strike="noStrike" kern="1200" baseline="0" dirty="0">
                <a:solidFill>
                  <a:schemeClr val="tx1"/>
                </a:solidFill>
                <a:latin typeface="+mn-lt"/>
                <a:ea typeface="+mn-ea"/>
                <a:cs typeface="+mn-cs"/>
              </a:rPr>
              <a:t>reduce </a:t>
            </a:r>
            <a:r>
              <a:rPr lang="en-US" sz="1200" b="0" i="0" u="none" strike="noStrike" kern="1200" baseline="0" dirty="0">
                <a:solidFill>
                  <a:schemeClr val="tx1"/>
                </a:solidFill>
                <a:latin typeface="+mn-lt"/>
                <a:ea typeface="+mn-ea"/>
                <a:cs typeface="+mn-cs"/>
              </a:rPr>
              <a:t>the premium over time until the bond’s amortized cost reached the face amount of $700,000, which is the amount to be received when the debt matures. </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98443C5-B1C3-40DB-A9F4-51336DCCA39F}" type="slidenum">
              <a:rPr lang="en-IN" smtClean="0"/>
              <a:pPr/>
              <a:t>8</a:t>
            </a:fld>
            <a:endParaRPr lang="en-IN" dirty="0"/>
          </a:p>
        </p:txBody>
      </p:sp>
    </p:spTree>
    <p:extLst>
      <p:ext uri="{BB962C8B-B14F-4D97-AF65-F5344CB8AC3E}">
        <p14:creationId xmlns:p14="http://schemas.microsoft.com/office/powerpoint/2010/main" val="1984090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a:t>Illustration </a:t>
            </a:r>
            <a:r>
              <a:rPr lang="en-US" baseline="0" noProof="0" dirty="0" smtClean="0"/>
              <a:t>12–3</a:t>
            </a:r>
            <a:endParaRPr lang="en-US"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noProof="0" dirty="0"/>
          </a:p>
          <a:p>
            <a:r>
              <a:rPr lang="en-US" sz="1200" b="0" i="0" u="none" strike="noStrike" kern="1200" baseline="0" dirty="0">
                <a:solidFill>
                  <a:schemeClr val="tx1"/>
                </a:solidFill>
                <a:latin typeface="+mn-lt"/>
                <a:ea typeface="+mn-ea"/>
                <a:cs typeface="+mn-cs"/>
              </a:rPr>
              <a:t>Accounting for changes in fair value depends on the classification of the debt investment. As shown in Illustration 12–3, debt investments are classified in one of three categories: held-to-maturity (HTM) securities, trading securities (TS), and available-for-sale (AFS) securities. </a:t>
            </a:r>
            <a:endParaRPr lang="en-US" noProof="0" dirty="0"/>
          </a:p>
          <a:p>
            <a:endParaRPr lang="en-IN" noProof="0" dirty="0"/>
          </a:p>
          <a:p>
            <a:r>
              <a:rPr lang="en-IN" noProof="0" dirty="0"/>
              <a:t>The key difference among the reporting approaches is how we account for unrealized holding</a:t>
            </a:r>
            <a:r>
              <a:rPr lang="en-IN" baseline="0" noProof="0" dirty="0"/>
              <a:t> </a:t>
            </a:r>
            <a:r>
              <a:rPr lang="en-IN" noProof="0" dirty="0"/>
              <a:t>gains and losses (critical event number 3 above), as shown in the above</a:t>
            </a:r>
            <a:r>
              <a:rPr lang="en-IN" baseline="0" noProof="0" dirty="0"/>
              <a:t> illustration.</a:t>
            </a:r>
            <a:r>
              <a:rPr lang="en-IN" noProof="0" dirty="0"/>
              <a:t> However, regardless of the investment type, investors can elect the “fair</a:t>
            </a:r>
            <a:r>
              <a:rPr lang="en-IN" baseline="0" noProof="0" dirty="0"/>
              <a:t> </a:t>
            </a:r>
            <a:r>
              <a:rPr lang="en-IN" noProof="0" dirty="0"/>
              <a:t>value option” that we discuss later in the chapter and classify HTM and AFS securities as TS. </a:t>
            </a:r>
            <a:endParaRPr lang="en-US" baseline="0" noProof="0" dirty="0"/>
          </a:p>
          <a:p>
            <a:pPr marL="0" indent="0">
              <a:buNone/>
            </a:pPr>
            <a:endParaRPr lang="en-US" baseline="0" noProof="0" dirty="0"/>
          </a:p>
        </p:txBody>
      </p:sp>
      <p:sp>
        <p:nvSpPr>
          <p:cNvPr id="4" name="Slide Number Placeholder 3"/>
          <p:cNvSpPr>
            <a:spLocks noGrp="1"/>
          </p:cNvSpPr>
          <p:nvPr>
            <p:ph type="sldNum" sz="quarter" idx="10"/>
          </p:nvPr>
        </p:nvSpPr>
        <p:spPr/>
        <p:txBody>
          <a:bodyPr/>
          <a:lstStyle/>
          <a:p>
            <a:fld id="{298443C5-B1C3-40DB-A9F4-51336DCCA39F}" type="slidenum">
              <a:rPr lang="en-IN" smtClean="0"/>
              <a:pPr/>
              <a:t>9</a:t>
            </a:fld>
            <a:endParaRPr lang="en-IN" dirty="0"/>
          </a:p>
        </p:txBody>
      </p:sp>
    </p:spTree>
    <p:extLst>
      <p:ext uri="{BB962C8B-B14F-4D97-AF65-F5344CB8AC3E}">
        <p14:creationId xmlns:p14="http://schemas.microsoft.com/office/powerpoint/2010/main" val="357211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947243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718052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3872766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176135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76434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200" b="1">
                <a:solidFill>
                  <a:srgbClr val="0070C0"/>
                </a:solidFill>
                <a:latin typeface="+mn-lt"/>
                <a:ea typeface="Adobe Fan Heiti Std B" pitchFamily="34" charset="-128"/>
              </a:defRPr>
            </a:lvl1pPr>
          </a:lstStyle>
          <a:p>
            <a:pPr lvl="0"/>
            <a:r>
              <a:rPr lang="en-US" altLang="en-US" dirty="0"/>
              <a:t>Concept Check:</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51999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400661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727939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lstStyle>
            <a:lvl1pPr>
              <a:defRPr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2304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780585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979045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9369538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794717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363571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71487" y="1825625"/>
            <a:ext cx="290036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3486150" y="1825625"/>
            <a:ext cx="290036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839427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1389404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4031872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754889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2082567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EF3F89-0813-4F2C-B2E0-94D27478F478}" type="datetimeFigureOut">
              <a:rPr lang="en-IN" smtClean="0"/>
              <a:pPr/>
              <a:t>4/4/17</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41492183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theme" Target="../theme/theme2.xml"/><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EF3F89-0813-4F2C-B2E0-94D27478F478}" type="datetimeFigureOut">
              <a:rPr lang="en-IN" smtClean="0"/>
              <a:pPr/>
              <a:t>4/4/17</a:t>
            </a:fld>
            <a:endParaRPr lang="en-IN"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618BB-84A4-42E2-9BEF-59CC5ADDDB69}" type="slidenum">
              <a:rPr lang="en-IN" smtClean="0"/>
              <a:pPr/>
              <a:t>‹#›</a:t>
            </a:fld>
            <a:endParaRPr lang="en-IN" dirty="0"/>
          </a:p>
        </p:txBody>
      </p:sp>
    </p:spTree>
    <p:extLst>
      <p:ext uri="{BB962C8B-B14F-4D97-AF65-F5344CB8AC3E}">
        <p14:creationId xmlns:p14="http://schemas.microsoft.com/office/powerpoint/2010/main" val="3573512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solidFill>
                  <a:prstClr val="black">
                    <a:tint val="75000"/>
                  </a:prstClr>
                </a:solidFill>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83117345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9" r:id="rId4"/>
    <p:sldLayoutId id="2147483670" r:id="rId5"/>
  </p:sldLayoutIdLst>
  <p:hf hdr="0" ftr="0" dt="0"/>
  <p:txStyles>
    <p:titleStyle>
      <a:lvl1pPr algn="ctr" defTabSz="914400" rtl="0" eaLnBrk="1" latinLnBrk="0" hangingPunct="1">
        <a:spcBef>
          <a:spcPct val="0"/>
        </a:spcBef>
        <a:buNone/>
        <a:defRPr sz="3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0.xml"/><Relationship Id="rId3"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9.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2.xml"/><Relationship Id="rId3" Type="http://schemas.openxmlformats.org/officeDocument/2006/relationships/image" Target="../media/image1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0.xml"/><Relationship Id="rId3" Type="http://schemas.openxmlformats.org/officeDocument/2006/relationships/image" Target="../media/image1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12</a:t>
            </a:r>
          </a:p>
        </p:txBody>
      </p:sp>
      <p:sp>
        <p:nvSpPr>
          <p:cNvPr id="16386" name="Text Placeholder 3"/>
          <p:cNvSpPr>
            <a:spLocks noGrp="1"/>
          </p:cNvSpPr>
          <p:nvPr>
            <p:ph type="body" sz="quarter" idx="10"/>
          </p:nvPr>
        </p:nvSpPr>
        <p:spPr/>
        <p:txBody>
          <a:bodyPr/>
          <a:lstStyle/>
          <a:p>
            <a:r>
              <a:rPr lang="en-IN" dirty="0"/>
              <a:t>Investments</a:t>
            </a:r>
          </a:p>
        </p:txBody>
      </p:sp>
    </p:spTree>
    <p:extLst>
      <p:ext uri="{BB962C8B-B14F-4D97-AF65-F5344CB8AC3E}">
        <p14:creationId xmlns:p14="http://schemas.microsoft.com/office/powerpoint/2010/main" val="35409224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Disclosure about Investments</a:t>
            </a:r>
            <a:r>
              <a:rPr lang="en-IN" dirty="0" smtClean="0"/>
              <a:t>—</a:t>
            </a:r>
            <a:br>
              <a:rPr lang="en-IN" dirty="0" smtClean="0"/>
            </a:br>
            <a:r>
              <a:rPr lang="en-IN" dirty="0" smtClean="0"/>
              <a:t>Bank </a:t>
            </a:r>
            <a:r>
              <a:rPr lang="en-IN" dirty="0"/>
              <a:t>of America</a:t>
            </a:r>
          </a:p>
        </p:txBody>
      </p:sp>
      <p:sp>
        <p:nvSpPr>
          <p:cNvPr id="6" name="AutoShape 3"/>
          <p:cNvSpPr>
            <a:spLocks noChangeAspect="1" noChangeArrowheads="1" noTextEdit="1"/>
          </p:cNvSpPr>
          <p:nvPr/>
        </p:nvSpPr>
        <p:spPr bwMode="auto">
          <a:xfrm>
            <a:off x="762000" y="2757488"/>
            <a:ext cx="80137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AutoShape 3"/>
          <p:cNvSpPr>
            <a:spLocks noChangeAspect="1" noChangeArrowheads="1" noTextEdit="1"/>
          </p:cNvSpPr>
          <p:nvPr/>
        </p:nvSpPr>
        <p:spPr bwMode="auto">
          <a:xfrm>
            <a:off x="657225" y="1622425"/>
            <a:ext cx="8450263"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pic>
        <p:nvPicPr>
          <p:cNvPr id="3" name="Picture 2"/>
          <p:cNvPicPr>
            <a:picLocks noChangeAspect="1"/>
          </p:cNvPicPr>
          <p:nvPr/>
        </p:nvPicPr>
        <p:blipFill>
          <a:blip r:embed="rId3"/>
          <a:stretch>
            <a:fillRect/>
          </a:stretch>
        </p:blipFill>
        <p:spPr>
          <a:xfrm>
            <a:off x="657225" y="2266576"/>
            <a:ext cx="8486775" cy="2190505"/>
          </a:xfrm>
          <a:prstGeom prst="rect">
            <a:avLst/>
          </a:prstGeom>
        </p:spPr>
      </p:pic>
    </p:spTree>
    <p:extLst>
      <p:ext uri="{BB962C8B-B14F-4D97-AF65-F5344CB8AC3E}">
        <p14:creationId xmlns:p14="http://schemas.microsoft.com/office/powerpoint/2010/main" val="352725276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Debt Investment to Be Held to Maturity (HTM)</a:t>
            </a:r>
          </a:p>
        </p:txBody>
      </p:sp>
      <p:sp>
        <p:nvSpPr>
          <p:cNvPr id="3" name="Content Placeholder 2"/>
          <p:cNvSpPr>
            <a:spLocks noGrp="1"/>
          </p:cNvSpPr>
          <p:nvPr>
            <p:ph idx="1"/>
          </p:nvPr>
        </p:nvSpPr>
        <p:spPr>
          <a:xfrm>
            <a:off x="660744" y="1338441"/>
            <a:ext cx="8229600" cy="4525963"/>
          </a:xfrm>
        </p:spPr>
        <p:txBody>
          <a:bodyPr/>
          <a:lstStyle/>
          <a:p>
            <a:r>
              <a:rPr lang="en-IN" sz="2800" dirty="0"/>
              <a:t>Investor has the “positive intent and ability” to hold the securities to maturity</a:t>
            </a:r>
          </a:p>
          <a:p>
            <a:pPr marL="0" indent="0">
              <a:buNone/>
            </a:pP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5" name="Oval 4"/>
          <p:cNvSpPr/>
          <p:nvPr/>
        </p:nvSpPr>
        <p:spPr>
          <a:xfrm>
            <a:off x="1328741" y="2371697"/>
            <a:ext cx="2852519" cy="819314"/>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Securities mature</a:t>
            </a:r>
            <a:endParaRPr lang="en-US" sz="2400" dirty="0">
              <a:solidFill>
                <a:sysClr val="windowText" lastClr="000000"/>
              </a:solidFill>
            </a:endParaRPr>
          </a:p>
        </p:txBody>
      </p:sp>
      <p:sp>
        <p:nvSpPr>
          <p:cNvPr id="6" name="Rectangle 5"/>
          <p:cNvSpPr/>
          <p:nvPr/>
        </p:nvSpPr>
        <p:spPr>
          <a:xfrm>
            <a:off x="5098878" y="2501553"/>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Maturity date</a:t>
            </a:r>
            <a:endParaRPr lang="en-US" sz="2400" dirty="0">
              <a:solidFill>
                <a:sysClr val="windowText" lastClr="000000"/>
              </a:solidFill>
            </a:endParaRPr>
          </a:p>
        </p:txBody>
      </p:sp>
      <p:cxnSp>
        <p:nvCxnSpPr>
          <p:cNvPr id="8" name="Straight Arrow Connector 7"/>
          <p:cNvCxnSpPr/>
          <p:nvPr/>
        </p:nvCxnSpPr>
        <p:spPr>
          <a:xfrm rot="10800000">
            <a:off x="4317502" y="2781354"/>
            <a:ext cx="53044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98878" y="3723699"/>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Principal</a:t>
            </a:r>
            <a:endParaRPr lang="en-US" sz="2400" dirty="0">
              <a:solidFill>
                <a:sysClr val="windowText" lastClr="000000"/>
              </a:solidFill>
            </a:endParaRPr>
          </a:p>
        </p:txBody>
      </p:sp>
      <p:cxnSp>
        <p:nvCxnSpPr>
          <p:cNvPr id="10" name="Straight Arrow Connector 9"/>
          <p:cNvCxnSpPr/>
          <p:nvPr/>
        </p:nvCxnSpPr>
        <p:spPr>
          <a:xfrm rot="5400000">
            <a:off x="6492442" y="3386789"/>
            <a:ext cx="43838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351065" y="4028566"/>
            <a:ext cx="50622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1328741" y="3571135"/>
            <a:ext cx="2852519" cy="906370"/>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ysClr val="windowText" lastClr="000000"/>
                </a:solidFill>
              </a:rPr>
              <a:t>Also called the face amount</a:t>
            </a:r>
          </a:p>
        </p:txBody>
      </p:sp>
      <p:sp>
        <p:nvSpPr>
          <p:cNvPr id="16" name="Rectangle 15"/>
          <p:cNvSpPr/>
          <p:nvPr/>
        </p:nvSpPr>
        <p:spPr>
          <a:xfrm>
            <a:off x="5098878" y="4944052"/>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Paid to investors</a:t>
            </a:r>
          </a:p>
        </p:txBody>
      </p:sp>
      <p:cxnSp>
        <p:nvCxnSpPr>
          <p:cNvPr id="17" name="Straight Arrow Connector 16"/>
          <p:cNvCxnSpPr/>
          <p:nvPr/>
        </p:nvCxnSpPr>
        <p:spPr>
          <a:xfrm rot="5400000">
            <a:off x="6492442" y="4610563"/>
            <a:ext cx="43838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1342241" y="5784632"/>
            <a:ext cx="2852519" cy="819314"/>
          </a:xfrm>
          <a:prstGeom prst="ellipse">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Interest paid to investors</a:t>
            </a:r>
            <a:endParaRPr lang="en-US" sz="2400" dirty="0">
              <a:solidFill>
                <a:sysClr val="windowText" lastClr="000000"/>
              </a:solidFill>
            </a:endParaRPr>
          </a:p>
        </p:txBody>
      </p:sp>
      <p:sp>
        <p:nvSpPr>
          <p:cNvPr id="19" name="Rectangle 18"/>
          <p:cNvSpPr/>
          <p:nvPr/>
        </p:nvSpPr>
        <p:spPr>
          <a:xfrm>
            <a:off x="5112378" y="5914488"/>
            <a:ext cx="3225511" cy="559603"/>
          </a:xfrm>
          <a:prstGeom prst="rect">
            <a:avLst/>
          </a:prstGeom>
          <a:solidFill>
            <a:schemeClr val="accent4">
              <a:lumMod val="60000"/>
              <a:lumOff val="40000"/>
            </a:schemeClr>
          </a:solidFill>
          <a:ln>
            <a:solidFill>
              <a:schemeClr val="accent2">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Interest dates</a:t>
            </a:r>
            <a:endParaRPr lang="en-US" sz="2400" dirty="0">
              <a:solidFill>
                <a:sysClr val="windowText" lastClr="000000"/>
              </a:solidFill>
            </a:endParaRPr>
          </a:p>
        </p:txBody>
      </p:sp>
      <p:cxnSp>
        <p:nvCxnSpPr>
          <p:cNvPr id="20" name="Straight Arrow Connector 19"/>
          <p:cNvCxnSpPr/>
          <p:nvPr/>
        </p:nvCxnSpPr>
        <p:spPr>
          <a:xfrm rot="10800000">
            <a:off x="4331002" y="6194289"/>
            <a:ext cx="530442" cy="0"/>
          </a:xfrm>
          <a:prstGeom prst="straightConnector1">
            <a:avLst/>
          </a:prstGeom>
          <a:ln w="762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21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1500"/>
                            </p:stCondLst>
                            <p:childTnLst>
                              <p:par>
                                <p:cTn id="37" presetID="22" presetClass="entr" presetSubtype="1"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2" presetClass="entr" presetSubtype="2"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500"/>
                            </p:stCondLst>
                            <p:childTnLst>
                              <p:par>
                                <p:cTn id="56" presetID="22" presetClass="entr" presetSubtype="2"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right)">
                                      <p:cBhvr>
                                        <p:cTn id="58" dur="500"/>
                                        <p:tgtEl>
                                          <p:spTgt spid="20"/>
                                        </p:tgtEl>
                                      </p:cBhvr>
                                    </p:animEffect>
                                  </p:childTnLst>
                                </p:cTn>
                              </p:par>
                            </p:childTnLst>
                          </p:cTn>
                        </p:par>
                        <p:par>
                          <p:cTn id="59" fill="hold">
                            <p:stCondLst>
                              <p:cond delay="1000"/>
                            </p:stCondLst>
                            <p:childTnLst>
                              <p:par>
                                <p:cTn id="60" presetID="22" presetClass="entr" presetSubtype="2"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right)">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4" grpId="0" animBg="1"/>
      <p:bldP spid="16" grpId="0" animBg="1"/>
      <p:bldP spid="18"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For HTM Investments, Do Not Recognize Unrealized Holding Gains and Losses</a:t>
            </a:r>
            <a:endParaRPr lang="en-US" sz="3200" dirty="0"/>
          </a:p>
        </p:txBody>
      </p:sp>
      <p:sp>
        <p:nvSpPr>
          <p:cNvPr id="72" name="Content Placeholder 2"/>
          <p:cNvSpPr>
            <a:spLocks noGrp="1"/>
          </p:cNvSpPr>
          <p:nvPr>
            <p:ph idx="1"/>
          </p:nvPr>
        </p:nvSpPr>
        <p:spPr/>
        <p:txBody>
          <a:bodyPr>
            <a:normAutofit fontScale="85000" lnSpcReduction="20000"/>
          </a:bodyPr>
          <a:lstStyle/>
          <a:p>
            <a:pPr marL="0" indent="0">
              <a:buNone/>
            </a:pPr>
            <a:endParaRPr lang="en-IN" dirty="0"/>
          </a:p>
          <a:p>
            <a:pPr marL="0" indent="0">
              <a:buNone/>
            </a:pPr>
            <a:endParaRPr lang="en-IN" dirty="0"/>
          </a:p>
          <a:p>
            <a:pPr marL="0" indent="0">
              <a:buNone/>
            </a:pPr>
            <a:endParaRPr lang="en-IN" dirty="0"/>
          </a:p>
          <a:p>
            <a:pPr marL="0" indent="0">
              <a:buNone/>
            </a:pPr>
            <a:endParaRPr lang="en-IN" dirty="0"/>
          </a:p>
          <a:p>
            <a:r>
              <a:rPr lang="en-IN" dirty="0"/>
              <a:t>If viewed as an HTM investment:</a:t>
            </a:r>
          </a:p>
          <a:p>
            <a:pPr lvl="1"/>
            <a:r>
              <a:rPr lang="en-IN" dirty="0"/>
              <a:t>The change in fair value will be </a:t>
            </a:r>
            <a:r>
              <a:rPr lang="en-IN" b="1" dirty="0">
                <a:solidFill>
                  <a:srgbClr val="C00000"/>
                </a:solidFill>
              </a:rPr>
              <a:t>ignored</a:t>
            </a:r>
            <a:r>
              <a:rPr lang="en-IN" dirty="0"/>
              <a:t> so long as it is viewed as temporary</a:t>
            </a:r>
          </a:p>
          <a:p>
            <a:pPr lvl="1"/>
            <a:r>
              <a:rPr lang="en-IN" dirty="0"/>
              <a:t>The investment simply will be recorded at amortized cost</a:t>
            </a:r>
          </a:p>
          <a:p>
            <a:pPr lvl="1"/>
            <a:r>
              <a:rPr lang="en-IN" dirty="0"/>
              <a:t>United will </a:t>
            </a:r>
            <a:r>
              <a:rPr lang="en-IN" b="1" dirty="0">
                <a:solidFill>
                  <a:srgbClr val="C00000"/>
                </a:solidFill>
              </a:rPr>
              <a:t>disclose</a:t>
            </a:r>
            <a:r>
              <a:rPr lang="en-IN" dirty="0"/>
              <a:t> the fair value of its HTM investments in a note to the financial statements</a:t>
            </a:r>
          </a:p>
          <a:p>
            <a:pPr lvl="1"/>
            <a:r>
              <a:rPr lang="en-IN" dirty="0"/>
              <a:t>It will not recognize any fair value changes in the income statement or balance sheet</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5" name="Rectangle 4"/>
          <p:cNvSpPr/>
          <p:nvPr/>
        </p:nvSpPr>
        <p:spPr>
          <a:xfrm>
            <a:off x="611560" y="1353439"/>
            <a:ext cx="8345003" cy="1815882"/>
          </a:xfrm>
          <a:prstGeom prst="rect">
            <a:avLst/>
          </a:prstGeom>
        </p:spPr>
        <p:txBody>
          <a:bodyPr>
            <a:spAutoFit/>
          </a:bodyPr>
          <a:lstStyle/>
          <a:p>
            <a:r>
              <a:rPr lang="en-IN" sz="2800" b="1" dirty="0">
                <a:solidFill>
                  <a:srgbClr val="C00000"/>
                </a:solidFill>
              </a:rPr>
              <a:t>Example:</a:t>
            </a:r>
          </a:p>
          <a:p>
            <a:r>
              <a:rPr lang="en-IN" sz="2800" i="1" dirty="0"/>
              <a:t>The Wall Street Journal </a:t>
            </a:r>
            <a:r>
              <a:rPr lang="en-IN" sz="2800" dirty="0"/>
              <a:t>indicates that the fair value of the Masterwear bonds on 12/31/2018 is $714,943. How will United account for this </a:t>
            </a:r>
            <a:r>
              <a:rPr lang="en-US" sz="2800" dirty="0"/>
              <a:t>increase in fair value?</a:t>
            </a:r>
          </a:p>
        </p:txBody>
      </p:sp>
    </p:spTree>
    <p:extLst>
      <p:ext uri="{BB962C8B-B14F-4D97-AF65-F5344CB8AC3E}">
        <p14:creationId xmlns:p14="http://schemas.microsoft.com/office/powerpoint/2010/main" val="6572976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
                                            <p:txEl>
                                              <p:pRg st="4" end="4"/>
                                            </p:txEl>
                                          </p:spTgt>
                                        </p:tgtEl>
                                        <p:attrNameLst>
                                          <p:attrName>style.visibility</p:attrName>
                                        </p:attrNameLst>
                                      </p:cBhvr>
                                      <p:to>
                                        <p:strVal val="visible"/>
                                      </p:to>
                                    </p:set>
                                    <p:animEffect transition="in" filter="fade">
                                      <p:cBhvr>
                                        <p:cTn id="12" dur="500"/>
                                        <p:tgtEl>
                                          <p:spTgt spid="72">
                                            <p:txEl>
                                              <p:pRg st="4" end="4"/>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2">
                                            <p:txEl>
                                              <p:pRg st="5" end="5"/>
                                            </p:txEl>
                                          </p:spTgt>
                                        </p:tgtEl>
                                        <p:attrNameLst>
                                          <p:attrName>style.visibility</p:attrName>
                                        </p:attrNameLst>
                                      </p:cBhvr>
                                      <p:to>
                                        <p:strVal val="visible"/>
                                      </p:to>
                                    </p:set>
                                    <p:animEffect transition="in" filter="fade">
                                      <p:cBhvr>
                                        <p:cTn id="16" dur="500"/>
                                        <p:tgtEl>
                                          <p:spTgt spid="72">
                                            <p:txEl>
                                              <p:pRg st="5" end="5"/>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72">
                                            <p:txEl>
                                              <p:pRg st="6" end="6"/>
                                            </p:txEl>
                                          </p:spTgt>
                                        </p:tgtEl>
                                        <p:attrNameLst>
                                          <p:attrName>style.visibility</p:attrName>
                                        </p:attrNameLst>
                                      </p:cBhvr>
                                      <p:to>
                                        <p:strVal val="visible"/>
                                      </p:to>
                                    </p:set>
                                    <p:animEffect transition="in" filter="fade">
                                      <p:cBhvr>
                                        <p:cTn id="20" dur="500"/>
                                        <p:tgtEl>
                                          <p:spTgt spid="72">
                                            <p:txEl>
                                              <p:pRg st="6" end="6"/>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2">
                                            <p:txEl>
                                              <p:pRg st="7" end="7"/>
                                            </p:txEl>
                                          </p:spTgt>
                                        </p:tgtEl>
                                        <p:attrNameLst>
                                          <p:attrName>style.visibility</p:attrName>
                                        </p:attrNameLst>
                                      </p:cBhvr>
                                      <p:to>
                                        <p:strVal val="visible"/>
                                      </p:to>
                                    </p:set>
                                    <p:animEffect transition="in" filter="fade">
                                      <p:cBhvr>
                                        <p:cTn id="24" dur="500"/>
                                        <p:tgtEl>
                                          <p:spTgt spid="72">
                                            <p:txEl>
                                              <p:pRg st="7" end="7"/>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72">
                                            <p:txEl>
                                              <p:pRg st="8" end="8"/>
                                            </p:txEl>
                                          </p:spTgt>
                                        </p:tgtEl>
                                        <p:attrNameLst>
                                          <p:attrName>style.visibility</p:attrName>
                                        </p:attrNameLst>
                                      </p:cBhvr>
                                      <p:to>
                                        <p:strVal val="visible"/>
                                      </p:to>
                                    </p:set>
                                    <p:animEffect transition="in" filter="fade">
                                      <p:cBhvr>
                                        <p:cTn id="28" dur="500"/>
                                        <p:tgtEl>
                                          <p:spTgt spid="7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6301" y="3762651"/>
            <a:ext cx="7921625" cy="228351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624505" y="3784713"/>
            <a:ext cx="4955276"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Journal Entry – </a:t>
            </a:r>
            <a:r>
              <a:rPr lang="en-US" sz="2800" b="1" dirty="0" smtClean="0">
                <a:latin typeface="Calibri" pitchFamily="34" charset="0"/>
              </a:rPr>
              <a:t>Jan </a:t>
            </a:r>
            <a:r>
              <a:rPr lang="en-US" sz="2800" b="1" dirty="0">
                <a:latin typeface="Calibri" pitchFamily="34" charset="0"/>
              </a:rPr>
              <a:t>5, 2019</a:t>
            </a:r>
            <a:endParaRPr lang="en-IN" sz="2800" b="1" baseline="30000" dirty="0">
              <a:latin typeface="Calibri" pitchFamily="34" charset="0"/>
            </a:endParaRPr>
          </a:p>
        </p:txBody>
      </p:sp>
      <p:sp>
        <p:nvSpPr>
          <p:cNvPr id="6" name="TextBox 5"/>
          <p:cNvSpPr txBox="1">
            <a:spLocks noChangeArrowheads="1"/>
          </p:cNvSpPr>
          <p:nvPr/>
        </p:nvSpPr>
        <p:spPr bwMode="auto">
          <a:xfrm>
            <a:off x="896940" y="4279639"/>
            <a:ext cx="5153025"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7" name="TextBox 6"/>
          <p:cNvSpPr txBox="1">
            <a:spLocks noChangeArrowheads="1"/>
          </p:cNvSpPr>
          <p:nvPr/>
        </p:nvSpPr>
        <p:spPr bwMode="auto">
          <a:xfrm>
            <a:off x="896939" y="4644401"/>
            <a:ext cx="4564062" cy="404813"/>
          </a:xfrm>
          <a:prstGeom prst="rect">
            <a:avLst/>
          </a:prstGeom>
          <a:noFill/>
          <a:ln w="9525">
            <a:noFill/>
            <a:miter lim="800000"/>
            <a:headEnd/>
            <a:tailEnd/>
          </a:ln>
        </p:spPr>
        <p:txBody>
          <a:bodyPr/>
          <a:lstStyle/>
          <a:p>
            <a:r>
              <a:rPr lang="en-IN" sz="2600" dirty="0">
                <a:latin typeface="Calibri" pitchFamily="34" charset="0"/>
              </a:rPr>
              <a:t>Discount on bond investment</a:t>
            </a:r>
          </a:p>
        </p:txBody>
      </p:sp>
      <p:sp>
        <p:nvSpPr>
          <p:cNvPr id="8" name="TextBox 7"/>
          <p:cNvSpPr txBox="1">
            <a:spLocks noChangeArrowheads="1"/>
          </p:cNvSpPr>
          <p:nvPr/>
        </p:nvSpPr>
        <p:spPr bwMode="auto">
          <a:xfrm>
            <a:off x="5954715" y="4279639"/>
            <a:ext cx="1563687" cy="40481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725,000</a:t>
            </a:r>
          </a:p>
        </p:txBody>
      </p:sp>
      <p:sp>
        <p:nvSpPr>
          <p:cNvPr id="9" name="TextBox 8"/>
          <p:cNvSpPr txBox="1">
            <a:spLocks noChangeArrowheads="1"/>
          </p:cNvSpPr>
          <p:nvPr/>
        </p:nvSpPr>
        <p:spPr bwMode="auto">
          <a:xfrm>
            <a:off x="5965485" y="4628356"/>
            <a:ext cx="1563687" cy="404813"/>
          </a:xfrm>
          <a:prstGeom prst="rect">
            <a:avLst/>
          </a:prstGeom>
          <a:noFill/>
          <a:ln w="9525">
            <a:noFill/>
            <a:miter lim="800000"/>
            <a:headEnd/>
            <a:tailEnd/>
          </a:ln>
        </p:spPr>
        <p:txBody>
          <a:bodyPr/>
          <a:lstStyle/>
          <a:p>
            <a:pPr algn="r"/>
            <a:r>
              <a:rPr lang="en-IN" sz="2600" dirty="0">
                <a:latin typeface="Calibri" pitchFamily="34" charset="0"/>
              </a:rPr>
              <a:t>28,703</a:t>
            </a:r>
          </a:p>
        </p:txBody>
      </p:sp>
      <p:sp>
        <p:nvSpPr>
          <p:cNvPr id="10" name="TextBox 9"/>
          <p:cNvSpPr txBox="1">
            <a:spLocks noChangeArrowheads="1"/>
          </p:cNvSpPr>
          <p:nvPr/>
        </p:nvSpPr>
        <p:spPr bwMode="auto">
          <a:xfrm>
            <a:off x="7530417" y="376741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1" name="TextBox 10"/>
          <p:cNvSpPr txBox="1">
            <a:spLocks noChangeArrowheads="1"/>
          </p:cNvSpPr>
          <p:nvPr/>
        </p:nvSpPr>
        <p:spPr bwMode="auto">
          <a:xfrm>
            <a:off x="6173104" y="3767412"/>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2" name="TextBox 11"/>
          <p:cNvSpPr txBox="1">
            <a:spLocks noChangeArrowheads="1"/>
          </p:cNvSpPr>
          <p:nvPr/>
        </p:nvSpPr>
        <p:spPr bwMode="auto">
          <a:xfrm>
            <a:off x="1372492" y="4983235"/>
            <a:ext cx="5408815" cy="379336"/>
          </a:xfrm>
          <a:prstGeom prst="rect">
            <a:avLst/>
          </a:prstGeom>
          <a:noFill/>
          <a:ln w="9525">
            <a:noFill/>
            <a:miter lim="800000"/>
            <a:headEnd/>
            <a:tailEnd/>
          </a:ln>
        </p:spPr>
        <p:txBody>
          <a:bodyPr/>
          <a:lstStyle/>
          <a:p>
            <a:r>
              <a:rPr lang="en-IN" sz="2600" dirty="0">
                <a:latin typeface="Calibri" pitchFamily="34" charset="0"/>
              </a:rPr>
              <a:t>Investment in Masterwear bonds</a:t>
            </a:r>
          </a:p>
        </p:txBody>
      </p:sp>
      <p:sp>
        <p:nvSpPr>
          <p:cNvPr id="13" name="TextBox 12"/>
          <p:cNvSpPr txBox="1">
            <a:spLocks noChangeArrowheads="1"/>
          </p:cNvSpPr>
          <p:nvPr/>
        </p:nvSpPr>
        <p:spPr bwMode="auto">
          <a:xfrm>
            <a:off x="7245009" y="5088730"/>
            <a:ext cx="1563687" cy="404813"/>
          </a:xfrm>
          <a:prstGeom prst="rect">
            <a:avLst/>
          </a:prstGeom>
          <a:noFill/>
          <a:ln w="9525">
            <a:noFill/>
            <a:miter lim="800000"/>
            <a:headEnd/>
            <a:tailEnd/>
          </a:ln>
        </p:spPr>
        <p:txBody>
          <a:bodyPr/>
          <a:lstStyle/>
          <a:p>
            <a:pPr algn="r"/>
            <a:r>
              <a:rPr lang="en-IN" sz="2600" dirty="0">
                <a:latin typeface="Calibri" pitchFamily="34" charset="0"/>
              </a:rPr>
              <a:t>700,000</a:t>
            </a:r>
          </a:p>
        </p:txBody>
      </p:sp>
      <p:cxnSp>
        <p:nvCxnSpPr>
          <p:cNvPr id="14" name="Straight Connector 13"/>
          <p:cNvCxnSpPr/>
          <p:nvPr/>
        </p:nvCxnSpPr>
        <p:spPr>
          <a:xfrm>
            <a:off x="876302" y="4250012"/>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1348815" y="5272714"/>
            <a:ext cx="4564062" cy="404813"/>
          </a:xfrm>
          <a:prstGeom prst="rect">
            <a:avLst/>
          </a:prstGeom>
          <a:noFill/>
          <a:ln w="9525">
            <a:noFill/>
            <a:miter lim="800000"/>
            <a:headEnd/>
            <a:tailEnd/>
          </a:ln>
        </p:spPr>
        <p:txBody>
          <a:bodyPr/>
          <a:lstStyle/>
          <a:p>
            <a:r>
              <a:rPr lang="en-IN" sz="2600" dirty="0">
                <a:latin typeface="Calibri" pitchFamily="34" charset="0"/>
              </a:rPr>
              <a:t>Gain on sale of investments</a:t>
            </a:r>
          </a:p>
        </p:txBody>
      </p:sp>
      <p:sp>
        <p:nvSpPr>
          <p:cNvPr id="17" name="TextBox 16"/>
          <p:cNvSpPr txBox="1">
            <a:spLocks noChangeArrowheads="1"/>
          </p:cNvSpPr>
          <p:nvPr/>
        </p:nvSpPr>
        <p:spPr bwMode="auto">
          <a:xfrm>
            <a:off x="7242861" y="5495666"/>
            <a:ext cx="1563687" cy="404813"/>
          </a:xfrm>
          <a:prstGeom prst="rect">
            <a:avLst/>
          </a:prstGeom>
          <a:noFill/>
          <a:ln w="9525">
            <a:noFill/>
            <a:miter lim="800000"/>
            <a:headEnd/>
            <a:tailEnd/>
          </a:ln>
        </p:spPr>
        <p:txBody>
          <a:bodyPr/>
          <a:lstStyle/>
          <a:p>
            <a:pPr algn="r"/>
            <a:r>
              <a:rPr lang="en-IN" sz="2600" dirty="0">
                <a:latin typeface="Calibri" pitchFamily="34" charset="0"/>
              </a:rPr>
              <a:t>53,703</a:t>
            </a:r>
          </a:p>
        </p:txBody>
      </p:sp>
      <p:sp>
        <p:nvSpPr>
          <p:cNvPr id="1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
        <p:nvSpPr>
          <p:cNvPr id="21" name="Title 1"/>
          <p:cNvSpPr>
            <a:spLocks noGrp="1"/>
          </p:cNvSpPr>
          <p:nvPr>
            <p:ph type="title"/>
          </p:nvPr>
        </p:nvSpPr>
        <p:spPr>
          <a:xfrm>
            <a:off x="841688" y="134277"/>
            <a:ext cx="7964860" cy="834291"/>
          </a:xfrm>
        </p:spPr>
        <p:txBody>
          <a:bodyPr>
            <a:noAutofit/>
          </a:bodyPr>
          <a:lstStyle/>
          <a:p>
            <a:r>
              <a:rPr lang="en-IN" dirty="0"/>
              <a:t>Sale of HTM </a:t>
            </a:r>
            <a:r>
              <a:rPr lang="en-IN" dirty="0" smtClean="0"/>
              <a:t>Investments                         </a:t>
            </a:r>
            <a:endParaRPr lang="en-IN" dirty="0"/>
          </a:p>
        </p:txBody>
      </p:sp>
      <p:sp>
        <p:nvSpPr>
          <p:cNvPr id="22" name="TextBox 21"/>
          <p:cNvSpPr txBox="1"/>
          <p:nvPr/>
        </p:nvSpPr>
        <p:spPr>
          <a:xfrm>
            <a:off x="578498" y="921753"/>
            <a:ext cx="8262662" cy="2646878"/>
          </a:xfrm>
          <a:prstGeom prst="rect">
            <a:avLst/>
          </a:prstGeom>
          <a:noFill/>
        </p:spPr>
        <p:txBody>
          <a:bodyPr wrap="square" rtlCol="0">
            <a:spAutoFit/>
          </a:bodyPr>
          <a:lstStyle/>
          <a:p>
            <a:pPr>
              <a:spcAft>
                <a:spcPts val="1200"/>
              </a:spcAft>
            </a:pPr>
            <a:r>
              <a:rPr lang="en-IN" sz="2200" dirty="0"/>
              <a:t>On July 1, 2018, Masterwear Industries issued $700,000 of 12% bonds, dated July 1. Interest of $42,000 is payable </a:t>
            </a:r>
            <a:r>
              <a:rPr lang="en-US" sz="2200" dirty="0"/>
              <a:t>semiannually</a:t>
            </a:r>
            <a:r>
              <a:rPr lang="en-IN" sz="2200" dirty="0"/>
              <a:t> on June 30 and December 31. The bonds mature in three years, on June 30, 2021. The market interest rate for bonds of similar risk and maturity is 14%. The entire bond issue was purchased by United Intergroup, Inc. </a:t>
            </a:r>
          </a:p>
          <a:p>
            <a:r>
              <a:rPr lang="en-IN" sz="2400" dirty="0"/>
              <a:t>Du</a:t>
            </a:r>
            <a:r>
              <a:rPr lang="en-IN" sz="2200" dirty="0"/>
              <a:t>e to unforeseen circumstances the company decided to sell its debt investment for </a:t>
            </a:r>
            <a:r>
              <a:rPr lang="en-IN" sz="2200" b="1" dirty="0">
                <a:solidFill>
                  <a:srgbClr val="C00000"/>
                </a:solidFill>
              </a:rPr>
              <a:t>$725,000</a:t>
            </a:r>
            <a:r>
              <a:rPr lang="en-IN" sz="2200" dirty="0"/>
              <a:t> on January 15, </a:t>
            </a:r>
            <a:r>
              <a:rPr lang="en-IN" sz="2200" dirty="0" smtClean="0"/>
              <a:t>2019.</a:t>
            </a:r>
            <a:endParaRPr lang="en-US" sz="2200" dirty="0"/>
          </a:p>
        </p:txBody>
      </p:sp>
      <p:cxnSp>
        <p:nvCxnSpPr>
          <p:cNvPr id="19" name="Straight Arrow Connector 18"/>
          <p:cNvCxnSpPr>
            <a:stCxn id="20" idx="0"/>
          </p:cNvCxnSpPr>
          <p:nvPr/>
        </p:nvCxnSpPr>
        <p:spPr>
          <a:xfrm flipV="1">
            <a:off x="5592637" y="5062798"/>
            <a:ext cx="1281112" cy="112145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498647" y="6184249"/>
            <a:ext cx="2187979"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US" sz="2000" dirty="0"/>
              <a:t>($33,367 </a:t>
            </a:r>
            <a:r>
              <a:rPr lang="en-US" sz="2000" dirty="0" smtClean="0"/>
              <a:t>− </a:t>
            </a:r>
            <a:r>
              <a:rPr lang="en-US" sz="2000" dirty="0"/>
              <a:t>$4,664)</a:t>
            </a:r>
          </a:p>
        </p:txBody>
      </p:sp>
      <p:cxnSp>
        <p:nvCxnSpPr>
          <p:cNvPr id="23" name="Straight Connector 22"/>
          <p:cNvCxnSpPr/>
          <p:nvPr/>
        </p:nvCxnSpPr>
        <p:spPr>
          <a:xfrm>
            <a:off x="5974550" y="1317129"/>
            <a:ext cx="1074318"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2399577" y="3515426"/>
            <a:ext cx="1074318" cy="0"/>
          </a:xfrm>
          <a:prstGeom prst="line">
            <a:avLst/>
          </a:prstGeom>
          <a:ln w="28575">
            <a:solidFill>
              <a:srgbClr val="C0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0522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22" presetClass="entr" presetSubtype="4"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3" grpId="0"/>
      <p:bldP spid="16" grpId="0"/>
      <p:bldP spid="17" grpId="0"/>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846432"/>
          </a:xfrm>
        </p:spPr>
        <p:txBody>
          <a:bodyPr>
            <a:normAutofit/>
          </a:bodyPr>
          <a:lstStyle/>
          <a:p>
            <a:r>
              <a:rPr lang="en-IN" dirty="0"/>
              <a:t>Financial Statement Presentation—HTM</a:t>
            </a:r>
          </a:p>
        </p:txBody>
      </p:sp>
      <p:sp>
        <p:nvSpPr>
          <p:cNvPr id="6" name="Content Placeholder 2"/>
          <p:cNvSpPr>
            <a:spLocks noGrp="1"/>
          </p:cNvSpPr>
          <p:nvPr>
            <p:ph idx="1"/>
          </p:nvPr>
        </p:nvSpPr>
        <p:spPr>
          <a:xfrm>
            <a:off x="594935" y="1170913"/>
            <a:ext cx="8229600" cy="4809548"/>
          </a:xfrm>
        </p:spPr>
        <p:txBody>
          <a:bodyPr>
            <a:noAutofit/>
          </a:bodyPr>
          <a:lstStyle/>
          <a:p>
            <a:pPr>
              <a:buClr>
                <a:schemeClr val="tx1"/>
              </a:buClr>
            </a:pPr>
            <a:r>
              <a:rPr lang="en-IN" sz="2200" b="1" dirty="0">
                <a:solidFill>
                  <a:srgbClr val="C00000"/>
                </a:solidFill>
              </a:rPr>
              <a:t>Income Statement and Statement of Comprehensive Income:</a:t>
            </a:r>
          </a:p>
          <a:p>
            <a:pPr lvl="1">
              <a:buClr>
                <a:schemeClr val="tx1"/>
              </a:buClr>
            </a:pPr>
            <a:r>
              <a:rPr lang="en-US" sz="2200" dirty="0"/>
              <a:t>Realized gains and losses are shown in net income in the period in which securities are </a:t>
            </a:r>
            <a:r>
              <a:rPr lang="en-US" sz="2200" dirty="0" smtClean="0"/>
              <a:t>sold</a:t>
            </a:r>
            <a:endParaRPr lang="en-US" sz="2200" dirty="0"/>
          </a:p>
          <a:p>
            <a:pPr lvl="1">
              <a:buClr>
                <a:schemeClr val="tx1"/>
              </a:buClr>
            </a:pPr>
            <a:r>
              <a:rPr lang="en-US" sz="2200" dirty="0"/>
              <a:t>Unrealized holding gains and losses are disclosed in notes to financial </a:t>
            </a:r>
            <a:r>
              <a:rPr lang="en-US" sz="2200" dirty="0" smtClean="0"/>
              <a:t>statements</a:t>
            </a:r>
            <a:endParaRPr lang="en-US" sz="2200" dirty="0"/>
          </a:p>
          <a:p>
            <a:pPr lvl="1">
              <a:buClr>
                <a:schemeClr val="tx1"/>
              </a:buClr>
            </a:pPr>
            <a:r>
              <a:rPr lang="en-IN" sz="2200" dirty="0"/>
              <a:t>Do not affect other comprehensive income (OCI)</a:t>
            </a:r>
          </a:p>
          <a:p>
            <a:pPr>
              <a:buClr>
                <a:schemeClr val="tx1"/>
              </a:buClr>
            </a:pPr>
            <a:r>
              <a:rPr lang="en-IN" sz="2200" b="1" dirty="0">
                <a:solidFill>
                  <a:srgbClr val="C00000"/>
                </a:solidFill>
              </a:rPr>
              <a:t>Balance Sheet:</a:t>
            </a:r>
          </a:p>
          <a:p>
            <a:pPr lvl="1">
              <a:buClr>
                <a:schemeClr val="tx1"/>
              </a:buClr>
            </a:pPr>
            <a:r>
              <a:rPr lang="en-US" sz="2200" dirty="0"/>
              <a:t>Investments in HTM securities are reported at amortized </a:t>
            </a:r>
            <a:r>
              <a:rPr lang="en-US" sz="2200" dirty="0" smtClean="0"/>
              <a:t>cost</a:t>
            </a:r>
            <a:endParaRPr lang="en-US" sz="2200" dirty="0"/>
          </a:p>
          <a:p>
            <a:pPr lvl="1">
              <a:buClr>
                <a:schemeClr val="tx1"/>
              </a:buClr>
            </a:pPr>
            <a:r>
              <a:rPr lang="en-US" sz="2200" dirty="0"/>
              <a:t>Fair values of those investments are disclosed in the notes to financial </a:t>
            </a:r>
            <a:r>
              <a:rPr lang="en-US" sz="2200" dirty="0" smtClean="0"/>
              <a:t>statements</a:t>
            </a:r>
            <a:endParaRPr lang="en-IN" sz="2200" dirty="0"/>
          </a:p>
          <a:p>
            <a:pPr>
              <a:buClr>
                <a:schemeClr val="tx1"/>
              </a:buClr>
            </a:pPr>
            <a:r>
              <a:rPr lang="en-IN" sz="2200" b="1" dirty="0">
                <a:solidFill>
                  <a:srgbClr val="C00000"/>
                </a:solidFill>
              </a:rPr>
              <a:t>Cash Flow Statement:</a:t>
            </a:r>
          </a:p>
          <a:p>
            <a:pPr lvl="1">
              <a:buClr>
                <a:schemeClr val="tx1"/>
              </a:buClr>
            </a:pPr>
            <a:r>
              <a:rPr lang="en-IN" sz="2200" dirty="0"/>
              <a:t>Cash flows from buying and selling trading securities are classified as investing activities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spTree>
    <p:extLst>
      <p:ext uri="{BB962C8B-B14F-4D97-AF65-F5344CB8AC3E}">
        <p14:creationId xmlns:p14="http://schemas.microsoft.com/office/powerpoint/2010/main" val="26686457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fade">
                                      <p:cBhvr>
                                        <p:cTn id="39"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20991" y="-143433"/>
            <a:ext cx="8507135" cy="1143000"/>
          </a:xfrm>
        </p:spPr>
        <p:txBody>
          <a:bodyPr>
            <a:normAutofit/>
          </a:bodyPr>
          <a:lstStyle/>
          <a:p>
            <a:r>
              <a:rPr lang="en-US" dirty="0"/>
              <a:t>Reporting Held-to-Maturity Investments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LO12-2</a:t>
            </a:r>
          </a:p>
        </p:txBody>
      </p:sp>
      <p:graphicFrame>
        <p:nvGraphicFramePr>
          <p:cNvPr id="7" name="Table 6"/>
          <p:cNvGraphicFramePr>
            <a:graphicFrameLocks noGrp="1"/>
          </p:cNvGraphicFramePr>
          <p:nvPr>
            <p:extLst>
              <p:ext uri="{D42A27DB-BD31-4B8C-83A1-F6EECF244321}">
                <p14:modId xmlns:p14="http://schemas.microsoft.com/office/powerpoint/2010/main" val="1175884397"/>
              </p:ext>
            </p:extLst>
          </p:nvPr>
        </p:nvGraphicFramePr>
        <p:xfrm>
          <a:off x="1795210" y="723481"/>
          <a:ext cx="5979367" cy="5870019"/>
        </p:xfrm>
        <a:graphic>
          <a:graphicData uri="http://schemas.openxmlformats.org/drawingml/2006/table">
            <a:tbl>
              <a:tblPr firstRow="1" bandRow="1">
                <a:tableStyleId>{2D5ABB26-0587-4C30-8999-92F81FD0307C}</a:tableStyleId>
              </a:tblPr>
              <a:tblGrid>
                <a:gridCol w="2598379">
                  <a:extLst>
                    <a:ext uri="{9D8B030D-6E8A-4147-A177-3AD203B41FA5}">
                      <a16:colId xmlns="" xmlns:a16="http://schemas.microsoft.com/office/drawing/2014/main" val="20001"/>
                    </a:ext>
                  </a:extLst>
                </a:gridCol>
                <a:gridCol w="1333259">
                  <a:extLst>
                    <a:ext uri="{9D8B030D-6E8A-4147-A177-3AD203B41FA5}">
                      <a16:colId xmlns="" xmlns:a16="http://schemas.microsoft.com/office/drawing/2014/main" val="20002"/>
                    </a:ext>
                  </a:extLst>
                </a:gridCol>
                <a:gridCol w="1029716">
                  <a:extLst>
                    <a:ext uri="{9D8B030D-6E8A-4147-A177-3AD203B41FA5}">
                      <a16:colId xmlns="" xmlns:a16="http://schemas.microsoft.com/office/drawing/2014/main" val="20003"/>
                    </a:ext>
                  </a:extLst>
                </a:gridCol>
                <a:gridCol w="1018013">
                  <a:extLst>
                    <a:ext uri="{9D8B030D-6E8A-4147-A177-3AD203B41FA5}">
                      <a16:colId xmlns="" xmlns:a16="http://schemas.microsoft.com/office/drawing/2014/main" val="20004"/>
                    </a:ext>
                  </a:extLst>
                </a:gridCol>
              </a:tblGrid>
              <a:tr h="269148">
                <a:tc>
                  <a:txBody>
                    <a:bodyPr/>
                    <a:lstStyle/>
                    <a:p>
                      <a:r>
                        <a:rPr lang="en-US" sz="1200" b="1" dirty="0" smtClean="0"/>
                        <a:t>(Ignoring </a:t>
                      </a:r>
                      <a:r>
                        <a:rPr lang="en-US" sz="1200" b="1" dirty="0"/>
                        <a:t>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endParaRPr lang="en-US" sz="1200" dirty="0"/>
                    </a:p>
                  </a:txBody>
                  <a:tcP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269148">
                <a:tc gridSpan="2">
                  <a:txBody>
                    <a:bodyPr/>
                    <a:lstStyle/>
                    <a:p>
                      <a:r>
                        <a:rPr lang="en-US" sz="1200" b="1" dirty="0"/>
                        <a:t>Statement</a:t>
                      </a:r>
                      <a:r>
                        <a:rPr lang="en-US" sz="1200" b="1" baseline="0" dirty="0"/>
                        <a:t> of Comprehensive Income</a:t>
                      </a:r>
                      <a:endParaRPr lang="en-US" sz="1200" b="1" dirty="0"/>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sz="1200" dirty="0"/>
                    </a:p>
                  </a:txBody>
                  <a:tcPr>
                    <a:lnT w="12700" cap="flat" cmpd="sng" algn="ctr">
                      <a:solidFill>
                        <a:scrgbClr r="0" g="0" b="0"/>
                      </a:solidFill>
                      <a:prstDash val="solid"/>
                      <a:round/>
                      <a:headEnd type="none" w="med" len="med"/>
                      <a:tailEnd type="none" w="med" len="med"/>
                    </a:lnT>
                    <a:solidFill>
                      <a:srgbClr val="FBEFCF"/>
                    </a:solidFill>
                  </a:tcPr>
                </a:tc>
                <a:tc>
                  <a:txBody>
                    <a:bodyPr/>
                    <a:lstStyle/>
                    <a:p>
                      <a:pPr algn="r"/>
                      <a:endParaRPr lang="en-US" sz="1200" u="sng" dirty="0"/>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69148">
                <a:tc gridSpan="2">
                  <a:txBody>
                    <a:bodyPr/>
                    <a:lstStyle/>
                    <a:p>
                      <a:r>
                        <a:rPr lang="en-US" sz="1200" dirty="0"/>
                        <a:t>Revenues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US" sz="12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69148">
                <a:tc gridSpan="2">
                  <a:txBody>
                    <a:bodyPr/>
                    <a:lstStyle/>
                    <a:p>
                      <a:r>
                        <a:rPr lang="en-US" sz="12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69148">
                <a:tc gridSpan="2">
                  <a:txBody>
                    <a:bodyPr/>
                    <a:lstStyle/>
                    <a:p>
                      <a:r>
                        <a:rPr lang="en-US" sz="12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5"/>
                  </a:ext>
                </a:extLst>
              </a:tr>
              <a:tr h="292179">
                <a:tc gridSpan="2">
                  <a:txBody>
                    <a:bodyPr/>
                    <a:lstStyle/>
                    <a:p>
                      <a:r>
                        <a:rPr lang="en-US" sz="1200" dirty="0"/>
                        <a:t>       Interest</a:t>
                      </a:r>
                      <a:r>
                        <a:rPr lang="en-US" sz="1200" baseline="0" dirty="0"/>
                        <a:t> revenue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6"/>
                  </a:ext>
                </a:extLst>
              </a:tr>
              <a:tr h="269148">
                <a:tc gridSpan="2">
                  <a:txBody>
                    <a:bodyPr/>
                    <a:lstStyle/>
                    <a:p>
                      <a:r>
                        <a:rPr lang="en-US" sz="1200" dirty="0"/>
                        <a:t>       Realized gain on sales of investments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b="1" u="sng" dirty="0">
                          <a:solidFill>
                            <a:srgbClr val="EC008C"/>
                          </a:solidFill>
                        </a:rPr>
                        <a:t>   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7"/>
                  </a:ext>
                </a:extLst>
              </a:tr>
              <a:tr h="269148">
                <a:tc gridSpan="2">
                  <a:txBody>
                    <a:bodyPr/>
                    <a:lstStyle/>
                    <a:p>
                      <a:r>
                        <a:rPr lang="en-US" sz="1200" dirty="0"/>
                        <a:t>Net</a:t>
                      </a:r>
                      <a:r>
                        <a:rPr lang="en-US" sz="1200" baseline="0" dirty="0"/>
                        <a:t> income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8"/>
                  </a:ext>
                </a:extLst>
              </a:tr>
              <a:tr h="269148">
                <a:tc gridSpan="2">
                  <a:txBody>
                    <a:bodyPr/>
                    <a:lstStyle/>
                    <a:p>
                      <a:r>
                        <a:rPr lang="en-US" sz="1200" dirty="0"/>
                        <a:t>Other comprehensive income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9"/>
                  </a:ext>
                </a:extLst>
              </a:tr>
              <a:tr h="269148">
                <a:tc gridSpan="2">
                  <a:txBody>
                    <a:bodyPr/>
                    <a:lstStyle/>
                    <a:p>
                      <a:r>
                        <a:rPr lang="en-US" sz="1200" dirty="0"/>
                        <a:t>Comprehensive</a:t>
                      </a:r>
                      <a:r>
                        <a:rPr lang="en-US" sz="1200" baseline="0" dirty="0"/>
                        <a:t> income (Net income + OCI)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none" dirty="0"/>
                        <a:t>53,703</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69148">
                <a:tc gridSpan="2">
                  <a:txBody>
                    <a:bodyPr/>
                    <a:lstStyle/>
                    <a:p>
                      <a:r>
                        <a:rPr lang="en-US" sz="1200" b="1" dirty="0"/>
                        <a:t>Balance</a:t>
                      </a:r>
                      <a:r>
                        <a:rPr lang="en-US" sz="1200" b="1" baseline="0" dirty="0"/>
                        <a:t> Sheet</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1"/>
                  </a:ext>
                </a:extLst>
              </a:tr>
              <a:tr h="358864">
                <a:tc gridSpan="2">
                  <a:txBody>
                    <a:bodyPr/>
                    <a:lstStyle/>
                    <a:p>
                      <a:r>
                        <a:rPr lang="en-US" sz="12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2"/>
                  </a:ext>
                </a:extLst>
              </a:tr>
              <a:tr h="269148">
                <a:tc gridSpan="2">
                  <a:txBody>
                    <a:bodyPr/>
                    <a:lstStyle/>
                    <a:p>
                      <a:r>
                        <a:rPr lang="en-US" sz="1200" dirty="0"/>
                        <a:t>       HTM</a:t>
                      </a:r>
                      <a:r>
                        <a:rPr lang="en-US" sz="1200" baseline="0" dirty="0"/>
                        <a:t> </a:t>
                      </a:r>
                      <a:r>
                        <a:rPr lang="en-US" sz="1200" baseline="0" dirty="0" smtClean="0"/>
                        <a:t>investments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671,297</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3"/>
                  </a:ext>
                </a:extLst>
              </a:tr>
              <a:tr h="269148">
                <a:tc gridSpan="2">
                  <a:txBody>
                    <a:bodyPr/>
                    <a:lstStyle/>
                    <a:p>
                      <a:r>
                        <a:rPr lang="en-US" sz="1200" dirty="0"/>
                        <a:t>Shareholders’</a:t>
                      </a:r>
                      <a:r>
                        <a:rPr lang="en-US" sz="1200" baseline="0" dirty="0"/>
                        <a:t> equity:</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4"/>
                  </a:ext>
                </a:extLst>
              </a:tr>
              <a:tr h="269148">
                <a:tc gridSpan="2">
                  <a:txBody>
                    <a:bodyPr/>
                    <a:lstStyle/>
                    <a:p>
                      <a:r>
                        <a:rPr lang="en-US" sz="1200" dirty="0"/>
                        <a:t>       Retained </a:t>
                      </a:r>
                      <a:r>
                        <a:rPr lang="en-US" sz="1200" dirty="0" smtClean="0"/>
                        <a:t>earnings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5"/>
                  </a:ext>
                </a:extLst>
              </a:tr>
              <a:tr h="269148">
                <a:tc gridSpan="2">
                  <a:txBody>
                    <a:bodyPr/>
                    <a:lstStyle/>
                    <a:p>
                      <a:r>
                        <a:rPr lang="en-US" sz="1200" b="1" dirty="0"/>
                        <a:t>Statement of Cash</a:t>
                      </a:r>
                      <a:r>
                        <a:rPr lang="en-US" sz="1200" b="1" baseline="0" dirty="0"/>
                        <a:t> Flows (direct method)</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6"/>
                  </a:ext>
                </a:extLst>
              </a:tr>
              <a:tr h="269148">
                <a:tc gridSpan="2">
                  <a:txBody>
                    <a:bodyPr/>
                    <a:lstStyle/>
                    <a:p>
                      <a:r>
                        <a:rPr lang="en-US" sz="1200" dirty="0"/>
                        <a:t>Operating</a:t>
                      </a:r>
                      <a:r>
                        <a:rPr lang="en-US" sz="1200" baseline="0" dirty="0"/>
                        <a:t> </a:t>
                      </a:r>
                      <a:r>
                        <a:rPr lang="en-US" sz="1200" baseline="0" dirty="0" smtClean="0"/>
                        <a:t>activities</a:t>
                      </a:r>
                      <a:r>
                        <a:rPr lang="en-US" sz="1200" baseline="0" dirty="0"/>
                        <a:t>:</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7"/>
                  </a:ext>
                </a:extLst>
              </a:tr>
              <a:tr h="269148">
                <a:tc gridSpan="2">
                  <a:txBody>
                    <a:bodyPr/>
                    <a:lstStyle/>
                    <a:p>
                      <a:r>
                        <a:rPr lang="en-US" sz="1200" dirty="0"/>
                        <a:t>       Cash</a:t>
                      </a:r>
                      <a:r>
                        <a:rPr lang="en-US" sz="1200" baseline="0" dirty="0"/>
                        <a:t> from interest received</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8"/>
                  </a:ext>
                </a:extLst>
              </a:tr>
              <a:tr h="269148">
                <a:tc gridSpan="2">
                  <a:txBody>
                    <a:bodyPr/>
                    <a:lstStyle/>
                    <a:p>
                      <a:r>
                        <a:rPr lang="en-US" sz="1200" dirty="0"/>
                        <a:t>Investing</a:t>
                      </a:r>
                      <a:r>
                        <a:rPr lang="en-US" sz="1200" baseline="0" dirty="0"/>
                        <a:t> </a:t>
                      </a:r>
                      <a:r>
                        <a:rPr lang="en-US" sz="1200" baseline="0" dirty="0" smtClean="0"/>
                        <a:t>activities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9"/>
                  </a:ext>
                </a:extLst>
              </a:tr>
              <a:tr h="269148">
                <a:tc gridSpan="2">
                  <a:txBody>
                    <a:bodyPr/>
                    <a:lstStyle/>
                    <a:p>
                      <a:r>
                        <a:rPr lang="en-US" sz="1200" dirty="0"/>
                        <a:t>      Purchase of HTM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2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20"/>
                  </a:ext>
                </a:extLst>
              </a:tr>
              <a:tr h="269148">
                <a:tc gridSpan="2">
                  <a:txBody>
                    <a:bodyPr/>
                    <a:lstStyle/>
                    <a:p>
                      <a:r>
                        <a:rPr lang="en-US" sz="1200" dirty="0"/>
                        <a:t>      Sale</a:t>
                      </a:r>
                      <a:r>
                        <a:rPr lang="en-US" sz="1200" baseline="0" dirty="0"/>
                        <a:t> of HTM securities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2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21"/>
                  </a:ext>
                </a:extLst>
              </a:tr>
            </a:tbl>
          </a:graphicData>
        </a:graphic>
      </p:graphicFrame>
      <p:sp>
        <p:nvSpPr>
          <p:cNvPr id="10" name="Diamond 9"/>
          <p:cNvSpPr/>
          <p:nvPr/>
        </p:nvSpPr>
        <p:spPr>
          <a:xfrm>
            <a:off x="6096000" y="139771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iamond 13"/>
          <p:cNvSpPr/>
          <p:nvPr/>
        </p:nvSpPr>
        <p:spPr>
          <a:xfrm>
            <a:off x="6096000" y="167203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Diamond 14"/>
          <p:cNvSpPr/>
          <p:nvPr/>
        </p:nvSpPr>
        <p:spPr>
          <a:xfrm>
            <a:off x="7010400" y="138247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Diamond 15"/>
          <p:cNvSpPr/>
          <p:nvPr/>
        </p:nvSpPr>
        <p:spPr>
          <a:xfrm>
            <a:off x="7010400" y="168727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5852160" y="347472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852160" y="352044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964680" y="347472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949440" y="3535680"/>
            <a:ext cx="5638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6191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Trading Securities (TS)</a:t>
            </a:r>
          </a:p>
        </p:txBody>
      </p:sp>
      <p:sp>
        <p:nvSpPr>
          <p:cNvPr id="3" name="Content Placeholder 2"/>
          <p:cNvSpPr>
            <a:spLocks noGrp="1"/>
          </p:cNvSpPr>
          <p:nvPr>
            <p:ph idx="1"/>
          </p:nvPr>
        </p:nvSpPr>
        <p:spPr>
          <a:xfrm>
            <a:off x="603248" y="1346432"/>
            <a:ext cx="8229600" cy="5116139"/>
          </a:xfrm>
        </p:spPr>
        <p:txBody>
          <a:bodyPr>
            <a:normAutofit fontScale="92500" lnSpcReduction="10000"/>
          </a:bodyPr>
          <a:lstStyle/>
          <a:p>
            <a:r>
              <a:rPr lang="en-IN" dirty="0"/>
              <a:t>Investments in debt or equity securities acquired principally for the purpose of selling them in the near term</a:t>
            </a:r>
          </a:p>
          <a:p>
            <a:pPr lvl="1"/>
            <a:r>
              <a:rPr lang="en-IN" dirty="0"/>
              <a:t>Active buying and selling of securities</a:t>
            </a:r>
          </a:p>
          <a:p>
            <a:pPr lvl="1"/>
            <a:r>
              <a:rPr lang="en-IN" dirty="0"/>
              <a:t>Holding period generally is measured in hours and days rather than months or years</a:t>
            </a:r>
          </a:p>
          <a:p>
            <a:pPr lvl="1"/>
            <a:r>
              <a:rPr lang="en-IN" dirty="0"/>
              <a:t>Typically reported among the investor’s current assets</a:t>
            </a:r>
          </a:p>
          <a:p>
            <a:r>
              <a:rPr lang="en-IN" dirty="0"/>
              <a:t>Fair value information is more relevant, so</a:t>
            </a:r>
          </a:p>
          <a:p>
            <a:pPr lvl="1">
              <a:buClr>
                <a:schemeClr val="tx1"/>
              </a:buClr>
            </a:pPr>
            <a:r>
              <a:rPr lang="en-IN" b="1" dirty="0">
                <a:solidFill>
                  <a:srgbClr val="C00000"/>
                </a:solidFill>
              </a:rPr>
              <a:t>Carried at fair value on the balance sheet</a:t>
            </a:r>
            <a:r>
              <a:rPr lang="en-IN" dirty="0"/>
              <a:t>, and</a:t>
            </a:r>
          </a:p>
          <a:p>
            <a:pPr lvl="1">
              <a:buClr>
                <a:schemeClr val="tx1"/>
              </a:buClr>
            </a:pPr>
            <a:r>
              <a:rPr lang="en-IN" b="1" dirty="0">
                <a:solidFill>
                  <a:srgbClr val="C00000"/>
                </a:solidFill>
              </a:rPr>
              <a:t>Unrealized holding gains and losses are included in net income</a:t>
            </a:r>
            <a:r>
              <a:rPr lang="en-IN" dirty="0"/>
              <a:t> in the period in which fair value changes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40886803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Adjust Trading Security Investments to Fair Value (2018)</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01045621"/>
              </p:ext>
            </p:extLst>
          </p:nvPr>
        </p:nvGraphicFramePr>
        <p:xfrm>
          <a:off x="730090" y="3506421"/>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0">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$714,943</a:t>
                      </a:r>
                    </a:p>
                  </a:txBody>
                  <a:tcPr/>
                </a:tc>
                <a:tc>
                  <a:txBody>
                    <a:bodyPr/>
                    <a:lstStyle/>
                    <a:p>
                      <a:r>
                        <a:rPr lang="en-US" sz="2400" b="1" dirty="0">
                          <a:solidFill>
                            <a:srgbClr val="0000FF"/>
                          </a:solidFill>
                        </a:rPr>
                        <a:t>$43,646</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611560" y="1543398"/>
            <a:ext cx="8516566" cy="1569660"/>
          </a:xfrm>
          <a:prstGeom prst="rect">
            <a:avLst/>
          </a:prstGeom>
          <a:noFill/>
        </p:spPr>
        <p:txBody>
          <a:bodyPr wrap="square" rtlCol="0">
            <a:spAutoFit/>
          </a:bodyPr>
          <a:lstStyle/>
          <a:p>
            <a:r>
              <a:rPr lang="en-US" sz="2400" dirty="0"/>
              <a:t>Assuming the Masterwear bonds have a fair value of $714,943 as of December 31, 2018</a:t>
            </a:r>
            <a:r>
              <a:rPr lang="en-US" sz="2400" dirty="0" smtClean="0"/>
              <a:t>, the </a:t>
            </a:r>
            <a:r>
              <a:rPr lang="en-US" sz="2400" dirty="0"/>
              <a:t>table shows the calculation of the balance in the fair value adjustment account that is required on that date.</a:t>
            </a:r>
          </a:p>
        </p:txBody>
      </p:sp>
      <p:sp>
        <p:nvSpPr>
          <p:cNvPr id="6" name="TextBox 5"/>
          <p:cNvSpPr txBox="1"/>
          <p:nvPr/>
        </p:nvSpPr>
        <p:spPr>
          <a:xfrm>
            <a:off x="863139" y="2971930"/>
            <a:ext cx="7794171" cy="369332"/>
          </a:xfrm>
          <a:prstGeom prst="rect">
            <a:avLst/>
          </a:prstGeom>
          <a:noFill/>
        </p:spPr>
        <p:txBody>
          <a:bodyPr wrap="square" rtlCol="0">
            <a:spAutoFit/>
          </a:bodyPr>
          <a:lstStyle/>
          <a:p>
            <a:pPr algn="ctr"/>
            <a:r>
              <a:rPr lang="en-US" b="1" dirty="0"/>
              <a:t>December 31,2018</a:t>
            </a:r>
          </a:p>
        </p:txBody>
      </p:sp>
      <p:sp>
        <p:nvSpPr>
          <p:cNvPr id="7" name="Rectangle 6"/>
          <p:cNvSpPr/>
          <p:nvPr/>
        </p:nvSpPr>
        <p:spPr>
          <a:xfrm>
            <a:off x="880359" y="4903992"/>
            <a:ext cx="7918704" cy="12983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68504" y="4862730"/>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Dec 31, 2018</a:t>
            </a:r>
            <a:endParaRPr lang="en-IN" sz="2600" b="1" baseline="30000" dirty="0">
              <a:latin typeface="Calibri" pitchFamily="34" charset="0"/>
            </a:endParaRPr>
          </a:p>
        </p:txBody>
      </p:sp>
      <p:sp>
        <p:nvSpPr>
          <p:cNvPr id="9" name="TextBox 8"/>
          <p:cNvSpPr txBox="1">
            <a:spLocks noChangeArrowheads="1"/>
          </p:cNvSpPr>
          <p:nvPr/>
        </p:nvSpPr>
        <p:spPr bwMode="auto">
          <a:xfrm>
            <a:off x="7562012" y="481484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049933" y="481484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92717" y="5290995"/>
            <a:ext cx="5157216" cy="404813"/>
          </a:xfrm>
          <a:prstGeom prst="rect">
            <a:avLst/>
          </a:prstGeom>
          <a:noFill/>
          <a:ln w="9525">
            <a:noFill/>
            <a:miter lim="800000"/>
            <a:headEnd/>
            <a:tailEnd/>
          </a:ln>
        </p:spPr>
        <p:txBody>
          <a:bodyPr/>
          <a:lstStyle/>
          <a:p>
            <a:r>
              <a:rPr lang="en-IN" sz="2400" dirty="0">
                <a:latin typeface="Calibri" pitchFamily="34" charset="0"/>
              </a:rPr>
              <a:t>Fair value adjustment</a:t>
            </a:r>
          </a:p>
        </p:txBody>
      </p:sp>
      <p:sp>
        <p:nvSpPr>
          <p:cNvPr id="12" name="TextBox 11"/>
          <p:cNvSpPr txBox="1">
            <a:spLocks noChangeArrowheads="1"/>
          </p:cNvSpPr>
          <p:nvPr/>
        </p:nvSpPr>
        <p:spPr bwMode="auto">
          <a:xfrm>
            <a:off x="897564" y="5637803"/>
            <a:ext cx="5925207" cy="448695"/>
          </a:xfrm>
          <a:prstGeom prst="rect">
            <a:avLst/>
          </a:prstGeom>
          <a:noFill/>
          <a:ln w="9525">
            <a:noFill/>
            <a:miter lim="800000"/>
            <a:headEnd/>
            <a:tailEnd/>
          </a:ln>
        </p:spPr>
        <p:txBody>
          <a:bodyPr/>
          <a:lstStyle/>
          <a:p>
            <a:pPr lvl="1"/>
            <a:r>
              <a:rPr lang="en-IN" sz="2400" dirty="0">
                <a:latin typeface="Calibri" pitchFamily="34" charset="0"/>
              </a:rPr>
              <a:t>Unrealized holding </a:t>
            </a:r>
            <a:r>
              <a:rPr lang="en-IN" sz="2400" dirty="0" smtClean="0">
                <a:latin typeface="Calibri" pitchFamily="34" charset="0"/>
              </a:rPr>
              <a:t>gain</a:t>
            </a:r>
            <a:r>
              <a:rPr lang="en-US" sz="2400" dirty="0" smtClean="0">
                <a:latin typeface="Calibri" pitchFamily="34" charset="0"/>
              </a:rPr>
              <a:t>—</a:t>
            </a:r>
            <a:r>
              <a:rPr lang="en-IN" sz="2400" dirty="0" smtClean="0">
                <a:latin typeface="Calibri" pitchFamily="34" charset="0"/>
              </a:rPr>
              <a:t>NI</a:t>
            </a:r>
            <a:endParaRPr lang="en-IN" sz="2400" dirty="0">
              <a:latin typeface="Calibri" pitchFamily="34" charset="0"/>
            </a:endParaRPr>
          </a:p>
        </p:txBody>
      </p:sp>
      <p:sp>
        <p:nvSpPr>
          <p:cNvPr id="13" name="TextBox 12"/>
          <p:cNvSpPr txBox="1">
            <a:spLocks noChangeArrowheads="1"/>
          </p:cNvSpPr>
          <p:nvPr/>
        </p:nvSpPr>
        <p:spPr bwMode="auto">
          <a:xfrm>
            <a:off x="5920003" y="5290995"/>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43,646</a:t>
            </a:r>
          </a:p>
        </p:txBody>
      </p:sp>
      <p:sp>
        <p:nvSpPr>
          <p:cNvPr id="14" name="TextBox 13"/>
          <p:cNvSpPr txBox="1">
            <a:spLocks noChangeArrowheads="1"/>
          </p:cNvSpPr>
          <p:nvPr/>
        </p:nvSpPr>
        <p:spPr bwMode="auto">
          <a:xfrm>
            <a:off x="7230017" y="5607597"/>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43,646</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16" name="Straight Connector 15"/>
          <p:cNvCxnSpPr/>
          <p:nvPr/>
        </p:nvCxnSpPr>
        <p:spPr>
          <a:xfrm>
            <a:off x="888640" y="5348094"/>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266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761999" y="0"/>
            <a:ext cx="7997033" cy="1444625"/>
          </a:xfrm>
        </p:spPr>
        <p:txBody>
          <a:bodyPr/>
          <a:lstStyle/>
          <a:p>
            <a:pPr algn="ctr"/>
            <a:r>
              <a:rPr lang="en-IN" dirty="0" smtClean="0"/>
              <a:t>Fair Value Changes in Period of Sale</a:t>
            </a:r>
          </a:p>
        </p:txBody>
      </p:sp>
      <p:sp>
        <p:nvSpPr>
          <p:cNvPr id="2" name="TextBox 1"/>
          <p:cNvSpPr txBox="1"/>
          <p:nvPr/>
        </p:nvSpPr>
        <p:spPr>
          <a:xfrm>
            <a:off x="887913" y="1259959"/>
            <a:ext cx="7295937" cy="4216539"/>
          </a:xfrm>
          <a:prstGeom prst="rect">
            <a:avLst/>
          </a:prstGeom>
          <a:noFill/>
        </p:spPr>
        <p:txBody>
          <a:bodyPr wrap="square" rtlCol="0">
            <a:spAutoFit/>
          </a:bodyPr>
          <a:lstStyle/>
          <a:p>
            <a:pPr>
              <a:spcAft>
                <a:spcPts val="2400"/>
              </a:spcAft>
            </a:pPr>
            <a:r>
              <a:rPr lang="en-US" sz="2800" b="1" dirty="0">
                <a:solidFill>
                  <a:srgbClr val="0000FF"/>
                </a:solidFill>
                <a:latin typeface="+mn-lt"/>
                <a:cs typeface="+mn-cs"/>
              </a:rPr>
              <a:t>From ASC 320-10-40-1</a:t>
            </a:r>
            <a:r>
              <a:rPr lang="en-US" sz="2800" b="1" dirty="0" smtClean="0">
                <a:solidFill>
                  <a:srgbClr val="0000FF"/>
                </a:solidFill>
              </a:rPr>
              <a:t>:</a:t>
            </a:r>
            <a:endParaRPr lang="en-US" sz="2200" dirty="0" smtClean="0">
              <a:solidFill>
                <a:srgbClr val="0000FF"/>
              </a:solidFill>
            </a:endParaRPr>
          </a:p>
          <a:p>
            <a:r>
              <a:rPr lang="en-US" sz="2200" dirty="0" smtClean="0"/>
              <a:t>With </a:t>
            </a:r>
            <a:r>
              <a:rPr lang="en-US" sz="2200" dirty="0"/>
              <a:t>respect to trading securities, because all changes in a trading </a:t>
            </a:r>
            <a:r>
              <a:rPr lang="en-US" sz="2200" dirty="0" smtClean="0"/>
              <a:t>security’s </a:t>
            </a:r>
            <a:r>
              <a:rPr lang="en-US" sz="2200" dirty="0"/>
              <a:t>fair value are reported in earnings as they occur, the sale of a trading security does not necessarily give rise to a gain or loss. Generally, a debit to cash (or trade date receivable) is recorded for the sales proceeds, and a credit is recorded to remove the security at its fair value (or sales price). </a:t>
            </a:r>
            <a:r>
              <a:rPr lang="en-US" sz="2200" dirty="0" smtClean="0"/>
              <a:t>… Some </a:t>
            </a:r>
            <a:r>
              <a:rPr lang="en-US" sz="2200" dirty="0"/>
              <a:t>adjustment to this procedure will be necessary for entities that have not yet recorded the </a:t>
            </a:r>
            <a:r>
              <a:rPr lang="en-US" sz="2200" dirty="0" smtClean="0"/>
              <a:t>security’s </a:t>
            </a:r>
            <a:r>
              <a:rPr lang="en-US" sz="2200" dirty="0"/>
              <a:t>change in fair value up to the point of sale (perhaps because fair value changes are recorded at the end of each day).</a:t>
            </a:r>
          </a:p>
        </p:txBody>
      </p:sp>
      <p:cxnSp>
        <p:nvCxnSpPr>
          <p:cNvPr id="6" name="Straight Connector 5"/>
          <p:cNvCxnSpPr/>
          <p:nvPr/>
        </p:nvCxnSpPr>
        <p:spPr>
          <a:xfrm>
            <a:off x="4820030" y="2386702"/>
            <a:ext cx="288948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960150" y="2732397"/>
            <a:ext cx="6749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960150" y="3052325"/>
            <a:ext cx="6749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60150" y="3382530"/>
            <a:ext cx="234770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326834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a:bodyPr>
          <a:lstStyle/>
          <a:p>
            <a:r>
              <a:rPr lang="en-US" dirty="0"/>
              <a:t>Sale of Trading Security Investments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81075071"/>
              </p:ext>
            </p:extLst>
          </p:nvPr>
        </p:nvGraphicFramePr>
        <p:xfrm>
          <a:off x="833738" y="25066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736093" y="2179191"/>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775894" y="5337569"/>
            <a:ext cx="8070650" cy="124869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368431" y="5265584"/>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Jan 5, 2019</a:t>
            </a:r>
            <a:endParaRPr lang="en-IN" sz="2600" b="1" baseline="30000" dirty="0">
              <a:latin typeface="Calibri" pitchFamily="34" charset="0"/>
            </a:endParaRPr>
          </a:p>
        </p:txBody>
      </p:sp>
      <p:sp>
        <p:nvSpPr>
          <p:cNvPr id="9" name="TextBox 8"/>
          <p:cNvSpPr txBox="1">
            <a:spLocks noChangeArrowheads="1"/>
          </p:cNvSpPr>
          <p:nvPr/>
        </p:nvSpPr>
        <p:spPr bwMode="auto">
          <a:xfrm>
            <a:off x="7448051" y="530379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5935972" y="530379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78756" y="5693849"/>
            <a:ext cx="5157216" cy="404813"/>
          </a:xfrm>
          <a:prstGeom prst="rect">
            <a:avLst/>
          </a:prstGeom>
          <a:noFill/>
          <a:ln w="9525">
            <a:noFill/>
            <a:miter lim="800000"/>
            <a:headEnd/>
            <a:tailEnd/>
          </a:ln>
        </p:spPr>
        <p:txBody>
          <a:bodyPr/>
          <a:lstStyle/>
          <a:p>
            <a:r>
              <a:rPr lang="en-IN" sz="2400" dirty="0">
                <a:latin typeface="Calibri" pitchFamily="34" charset="0"/>
              </a:rPr>
              <a:t>Fair value adjustment</a:t>
            </a:r>
          </a:p>
        </p:txBody>
      </p:sp>
      <p:sp>
        <p:nvSpPr>
          <p:cNvPr id="12" name="TextBox 11"/>
          <p:cNvSpPr txBox="1">
            <a:spLocks noChangeArrowheads="1"/>
          </p:cNvSpPr>
          <p:nvPr/>
        </p:nvSpPr>
        <p:spPr bwMode="auto">
          <a:xfrm>
            <a:off x="783603" y="6040657"/>
            <a:ext cx="5925207" cy="448695"/>
          </a:xfrm>
          <a:prstGeom prst="rect">
            <a:avLst/>
          </a:prstGeom>
          <a:noFill/>
          <a:ln w="9525">
            <a:noFill/>
            <a:miter lim="800000"/>
            <a:headEnd/>
            <a:tailEnd/>
          </a:ln>
        </p:spPr>
        <p:txBody>
          <a:bodyPr/>
          <a:lstStyle/>
          <a:p>
            <a:pPr lvl="1"/>
            <a:r>
              <a:rPr lang="en-IN" sz="2400" dirty="0">
                <a:latin typeface="Calibri" pitchFamily="34" charset="0"/>
              </a:rPr>
              <a:t>Unrealized holding </a:t>
            </a:r>
            <a:r>
              <a:rPr lang="en-IN" sz="2400" dirty="0" smtClean="0">
                <a:latin typeface="Calibri" pitchFamily="34" charset="0"/>
              </a:rPr>
              <a:t>gain—NI</a:t>
            </a:r>
            <a:endParaRPr lang="en-IN" sz="2400" dirty="0">
              <a:latin typeface="Calibri" pitchFamily="34" charset="0"/>
            </a:endParaRPr>
          </a:p>
        </p:txBody>
      </p:sp>
      <p:sp>
        <p:nvSpPr>
          <p:cNvPr id="13" name="TextBox 12"/>
          <p:cNvSpPr txBox="1">
            <a:spLocks noChangeArrowheads="1"/>
          </p:cNvSpPr>
          <p:nvPr/>
        </p:nvSpPr>
        <p:spPr bwMode="auto">
          <a:xfrm>
            <a:off x="5806042" y="5693849"/>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4" name="TextBox 13"/>
          <p:cNvSpPr txBox="1">
            <a:spLocks noChangeArrowheads="1"/>
          </p:cNvSpPr>
          <p:nvPr/>
        </p:nvSpPr>
        <p:spPr bwMode="auto">
          <a:xfrm>
            <a:off x="7116056" y="6010451"/>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5" name="TextBox 14"/>
          <p:cNvSpPr txBox="1"/>
          <p:nvPr/>
        </p:nvSpPr>
        <p:spPr>
          <a:xfrm>
            <a:off x="4390883" y="345358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16" name="Straight Connector 15"/>
          <p:cNvCxnSpPr>
            <a:cxnSpLocks/>
          </p:cNvCxnSpPr>
          <p:nvPr/>
        </p:nvCxnSpPr>
        <p:spPr>
          <a:xfrm flipV="1">
            <a:off x="3810000" y="4841769"/>
            <a:ext cx="4008120" cy="25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789399" y="4779910"/>
            <a:ext cx="1380063" cy="461665"/>
          </a:xfrm>
          <a:prstGeom prst="rect">
            <a:avLst/>
          </a:prstGeom>
          <a:noFill/>
        </p:spPr>
        <p:txBody>
          <a:bodyPr wrap="square" rtlCol="0">
            <a:spAutoFit/>
          </a:bodyPr>
          <a:lstStyle/>
          <a:p>
            <a:pPr algn="r"/>
            <a:r>
              <a:rPr lang="en-IN" sz="2400" b="1" dirty="0"/>
              <a:t>$53,703</a:t>
            </a:r>
            <a:endParaRPr lang="en-US" sz="2400" b="1" dirty="0"/>
          </a:p>
        </p:txBody>
      </p:sp>
      <p:sp>
        <p:nvSpPr>
          <p:cNvPr id="18" name="TextBox 17"/>
          <p:cNvSpPr txBox="1"/>
          <p:nvPr/>
        </p:nvSpPr>
        <p:spPr>
          <a:xfrm>
            <a:off x="4964037" y="3977665"/>
            <a:ext cx="1272793" cy="830997"/>
          </a:xfrm>
          <a:prstGeom prst="rect">
            <a:avLst/>
          </a:prstGeom>
          <a:noFill/>
        </p:spPr>
        <p:txBody>
          <a:bodyPr wrap="square" rtlCol="0">
            <a:spAutoFit/>
          </a:bodyPr>
          <a:lstStyle/>
          <a:p>
            <a:pPr algn="ctr"/>
            <a:r>
              <a:rPr lang="en-IN" sz="2400" dirty="0"/>
              <a:t>$</a:t>
            </a:r>
            <a:r>
              <a:rPr lang="en-IN" sz="2400" dirty="0" smtClean="0"/>
              <a:t>43,646    ?</a:t>
            </a:r>
            <a:endParaRPr lang="en-US" sz="2400" dirty="0"/>
          </a:p>
        </p:txBody>
      </p:sp>
      <p:cxnSp>
        <p:nvCxnSpPr>
          <p:cNvPr id="19" name="Straight Connector 18"/>
          <p:cNvCxnSpPr>
            <a:cxnSpLocks/>
          </p:cNvCxnSpPr>
          <p:nvPr/>
        </p:nvCxnSpPr>
        <p:spPr>
          <a:xfrm flipV="1">
            <a:off x="3810000" y="3929707"/>
            <a:ext cx="4003234" cy="5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195150" y="3900711"/>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46871" y="3984284"/>
            <a:ext cx="3222172" cy="369332"/>
          </a:xfrm>
          <a:prstGeom prst="rect">
            <a:avLst/>
          </a:prstGeom>
          <a:noFill/>
        </p:spPr>
        <p:txBody>
          <a:bodyPr wrap="square" rtlCol="0">
            <a:spAutoFit/>
          </a:bodyPr>
          <a:lstStyle/>
          <a:p>
            <a:r>
              <a:rPr lang="en-US" dirty="0"/>
              <a:t>Beginning balance on 12/31/18</a:t>
            </a:r>
          </a:p>
        </p:txBody>
      </p:sp>
      <p:sp>
        <p:nvSpPr>
          <p:cNvPr id="23" name="TextBox 22"/>
          <p:cNvSpPr txBox="1"/>
          <p:nvPr/>
        </p:nvSpPr>
        <p:spPr>
          <a:xfrm>
            <a:off x="736094" y="4407649"/>
            <a:ext cx="3946978" cy="369332"/>
          </a:xfrm>
          <a:prstGeom prst="rect">
            <a:avLst/>
          </a:prstGeom>
          <a:noFill/>
        </p:spPr>
        <p:txBody>
          <a:bodyPr wrap="square" rtlCol="0">
            <a:spAutoFit/>
          </a:bodyPr>
          <a:lstStyle/>
          <a:p>
            <a:r>
              <a:rPr lang="en-US" dirty="0"/>
              <a:t>Adjustment needed to update fair value</a:t>
            </a:r>
          </a:p>
        </p:txBody>
      </p:sp>
      <p:sp>
        <p:nvSpPr>
          <p:cNvPr id="24" name="TextBox 23"/>
          <p:cNvSpPr txBox="1"/>
          <p:nvPr/>
        </p:nvSpPr>
        <p:spPr>
          <a:xfrm>
            <a:off x="746871" y="4776981"/>
            <a:ext cx="3149458" cy="369332"/>
          </a:xfrm>
          <a:prstGeom prst="rect">
            <a:avLst/>
          </a:prstGeom>
          <a:noFill/>
        </p:spPr>
        <p:txBody>
          <a:bodyPr wrap="square" rtlCol="0">
            <a:spAutoFit/>
          </a:bodyPr>
          <a:lstStyle/>
          <a:p>
            <a:r>
              <a:rPr lang="en-US" dirty="0"/>
              <a:t>Balance needed on date of sale</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1. Adjust </a:t>
            </a:r>
            <a:r>
              <a:rPr lang="en-US" sz="2400" b="1" dirty="0" smtClean="0"/>
              <a:t>trading </a:t>
            </a:r>
            <a:r>
              <a:rPr lang="en-US" sz="2400" b="1" dirty="0"/>
              <a:t>s</a:t>
            </a:r>
            <a:r>
              <a:rPr lang="en-US" sz="2400" b="1" dirty="0" smtClean="0"/>
              <a:t>ecurities </a:t>
            </a:r>
            <a:r>
              <a:rPr lang="en-US" sz="2400" b="1" dirty="0"/>
              <a:t>to </a:t>
            </a:r>
            <a:r>
              <a:rPr lang="en-US" sz="2400" b="1" dirty="0" smtClean="0"/>
              <a:t>fair </a:t>
            </a:r>
            <a:r>
              <a:rPr lang="en-US" sz="2400" b="1" dirty="0"/>
              <a:t>v</a:t>
            </a:r>
            <a:r>
              <a:rPr lang="en-US" sz="2400" b="1" dirty="0" smtClean="0"/>
              <a:t>alue </a:t>
            </a:r>
            <a:r>
              <a:rPr lang="en-US" sz="2400" b="1" dirty="0"/>
              <a:t>(2019</a:t>
            </a:r>
            <a:r>
              <a:rPr lang="en-US" sz="2400" b="1" dirty="0" smtClean="0"/>
              <a:t>) </a:t>
            </a:r>
            <a:endParaRPr lang="en-US" sz="2400" dirty="0"/>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26" name="Straight Connector 25"/>
          <p:cNvCxnSpPr/>
          <p:nvPr/>
        </p:nvCxnSpPr>
        <p:spPr>
          <a:xfrm flipV="1">
            <a:off x="810271" y="5746837"/>
            <a:ext cx="8036273" cy="6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3412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7" grpId="0"/>
      <p:bldP spid="18"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976345"/>
          </a:xfrm>
        </p:spPr>
        <p:txBody>
          <a:bodyPr/>
          <a:lstStyle/>
          <a:p>
            <a:r>
              <a:rPr lang="en-IN" dirty="0"/>
              <a:t>Investments</a:t>
            </a:r>
          </a:p>
        </p:txBody>
      </p:sp>
      <p:sp>
        <p:nvSpPr>
          <p:cNvPr id="3" name="Content Placeholder 2"/>
          <p:cNvSpPr>
            <a:spLocks noGrp="1"/>
          </p:cNvSpPr>
          <p:nvPr>
            <p:ph idx="1"/>
          </p:nvPr>
        </p:nvSpPr>
        <p:spPr>
          <a:xfrm>
            <a:off x="753177" y="976345"/>
            <a:ext cx="8229600" cy="5573745"/>
          </a:xfrm>
        </p:spPr>
        <p:txBody>
          <a:bodyPr>
            <a:normAutofit fontScale="92500" lnSpcReduction="10000"/>
          </a:bodyPr>
          <a:lstStyle/>
          <a:p>
            <a:pPr marL="0" indent="0">
              <a:spcAft>
                <a:spcPts val="1800"/>
              </a:spcAft>
              <a:buNone/>
            </a:pPr>
            <a:r>
              <a:rPr lang="en-US" b="1" dirty="0">
                <a:solidFill>
                  <a:srgbClr val="C00000"/>
                </a:solidFill>
              </a:rPr>
              <a:t>Financial instruments:</a:t>
            </a:r>
          </a:p>
          <a:p>
            <a:endParaRPr lang="en-US" dirty="0"/>
          </a:p>
          <a:p>
            <a:endParaRPr lang="en-US" dirty="0"/>
          </a:p>
          <a:p>
            <a:endParaRPr lang="en-US" dirty="0"/>
          </a:p>
          <a:p>
            <a:r>
              <a:rPr lang="en-US" dirty="0"/>
              <a:t>Purchased by individual investors, mutual funds, and corporations </a:t>
            </a:r>
          </a:p>
          <a:p>
            <a:pPr>
              <a:buClr>
                <a:schemeClr val="tx1"/>
              </a:buClr>
            </a:pPr>
            <a:r>
              <a:rPr lang="en-US" b="1" dirty="0">
                <a:solidFill>
                  <a:srgbClr val="C00000"/>
                </a:solidFill>
              </a:rPr>
              <a:t>Objective:</a:t>
            </a:r>
          </a:p>
          <a:p>
            <a:pPr lvl="1"/>
            <a:r>
              <a:rPr lang="en-US" sz="2600" dirty="0"/>
              <a:t>To earn a return from the </a:t>
            </a:r>
            <a:r>
              <a:rPr lang="en-US" sz="2600" b="1" dirty="0">
                <a:solidFill>
                  <a:srgbClr val="C00000"/>
                </a:solidFill>
              </a:rPr>
              <a:t>dividends</a:t>
            </a:r>
            <a:r>
              <a:rPr lang="en-US" sz="2600" dirty="0">
                <a:solidFill>
                  <a:srgbClr val="C00000"/>
                </a:solidFill>
              </a:rPr>
              <a:t> </a:t>
            </a:r>
            <a:r>
              <a:rPr lang="en-US" sz="2600" dirty="0"/>
              <a:t>or </a:t>
            </a:r>
            <a:r>
              <a:rPr lang="en-US" sz="2600" b="1" dirty="0">
                <a:solidFill>
                  <a:srgbClr val="C00000"/>
                </a:solidFill>
              </a:rPr>
              <a:t>interest</a:t>
            </a:r>
            <a:r>
              <a:rPr lang="en-US" sz="2600" dirty="0"/>
              <a:t> the securities pay or from </a:t>
            </a:r>
            <a:r>
              <a:rPr lang="en-US" sz="2600" b="1" dirty="0">
                <a:solidFill>
                  <a:srgbClr val="C00000"/>
                </a:solidFill>
              </a:rPr>
              <a:t>increases in the market prices</a:t>
            </a:r>
            <a:r>
              <a:rPr lang="en-US" sz="2600" dirty="0">
                <a:solidFill>
                  <a:schemeClr val="accent5">
                    <a:lumMod val="75000"/>
                  </a:schemeClr>
                </a:solidFill>
              </a:rPr>
              <a:t> </a:t>
            </a:r>
            <a:r>
              <a:rPr lang="en-US" sz="2600" dirty="0"/>
              <a:t>of the securities</a:t>
            </a:r>
          </a:p>
          <a:p>
            <a:pPr lvl="1"/>
            <a:r>
              <a:rPr lang="en-IN" sz="2600" dirty="0"/>
              <a:t>To develop ongoing </a:t>
            </a:r>
            <a:r>
              <a:rPr lang="en-IN" sz="2600" b="1" dirty="0">
                <a:solidFill>
                  <a:srgbClr val="C00000"/>
                </a:solidFill>
              </a:rPr>
              <a:t>affiliations</a:t>
            </a:r>
            <a:r>
              <a:rPr lang="en-IN" sz="2600" dirty="0"/>
              <a:t> with the companies whose securities are acquired</a:t>
            </a:r>
            <a:endParaRPr lang="en-US" sz="2600" dirty="0"/>
          </a:p>
          <a:p>
            <a:pPr lvl="1"/>
            <a:endParaRPr lang="en-US" sz="2600" dirty="0"/>
          </a:p>
        </p:txBody>
      </p:sp>
      <p:sp>
        <p:nvSpPr>
          <p:cNvPr id="4" name="TextBox 3"/>
          <p:cNvSpPr txBox="1"/>
          <p:nvPr/>
        </p:nvSpPr>
        <p:spPr>
          <a:xfrm>
            <a:off x="953880" y="1654588"/>
            <a:ext cx="3827840" cy="523220"/>
          </a:xfrm>
          <a:prstGeom prst="rect">
            <a:avLst/>
          </a:prstGeom>
          <a:solidFill>
            <a:schemeClr val="accent5">
              <a:lumMod val="50000"/>
            </a:schemeClr>
          </a:solidFill>
          <a:ln>
            <a:solidFill>
              <a:schemeClr val="tx2"/>
            </a:solidFill>
          </a:ln>
        </p:spPr>
        <p:txBody>
          <a:bodyPr wrap="square" rtlCol="0">
            <a:spAutoFit/>
          </a:bodyPr>
          <a:lstStyle/>
          <a:p>
            <a:pPr algn="ctr"/>
            <a:r>
              <a:rPr lang="en-US" sz="2800" b="1" dirty="0">
                <a:solidFill>
                  <a:schemeClr val="bg1"/>
                </a:solidFill>
              </a:rPr>
              <a:t>Equity securities</a:t>
            </a:r>
          </a:p>
        </p:txBody>
      </p:sp>
      <p:sp>
        <p:nvSpPr>
          <p:cNvPr id="5" name="TextBox 4"/>
          <p:cNvSpPr txBox="1"/>
          <p:nvPr/>
        </p:nvSpPr>
        <p:spPr>
          <a:xfrm>
            <a:off x="4801238" y="1654588"/>
            <a:ext cx="3831336" cy="523220"/>
          </a:xfrm>
          <a:prstGeom prst="rect">
            <a:avLst/>
          </a:prstGeom>
          <a:solidFill>
            <a:schemeClr val="accent5">
              <a:lumMod val="50000"/>
            </a:schemeClr>
          </a:solidFill>
          <a:ln>
            <a:solidFill>
              <a:schemeClr val="tx2"/>
            </a:solidFill>
          </a:ln>
        </p:spPr>
        <p:txBody>
          <a:bodyPr wrap="square" rtlCol="0">
            <a:spAutoFit/>
          </a:bodyPr>
          <a:lstStyle/>
          <a:p>
            <a:pPr algn="ctr"/>
            <a:r>
              <a:rPr lang="en-US" sz="2800" b="1" dirty="0">
                <a:solidFill>
                  <a:schemeClr val="bg1"/>
                </a:solidFill>
              </a:rPr>
              <a:t>Debt securities</a:t>
            </a:r>
          </a:p>
        </p:txBody>
      </p:sp>
      <p:sp>
        <p:nvSpPr>
          <p:cNvPr id="6" name="TextBox 5"/>
          <p:cNvSpPr txBox="1"/>
          <p:nvPr/>
        </p:nvSpPr>
        <p:spPr>
          <a:xfrm>
            <a:off x="953880" y="2177808"/>
            <a:ext cx="3827840" cy="954107"/>
          </a:xfrm>
          <a:prstGeom prst="rect">
            <a:avLst/>
          </a:prstGeom>
          <a:solidFill>
            <a:schemeClr val="accent5">
              <a:lumMod val="20000"/>
              <a:lumOff val="80000"/>
            </a:schemeClr>
          </a:solidFill>
          <a:ln>
            <a:solidFill>
              <a:schemeClr val="tx2"/>
            </a:solidFill>
          </a:ln>
        </p:spPr>
        <p:txBody>
          <a:bodyPr wrap="square" rtlCol="0">
            <a:spAutoFit/>
          </a:bodyPr>
          <a:lstStyle/>
          <a:p>
            <a:pPr marL="457200" indent="-457200">
              <a:buFont typeface="Arial" panose="020B0604020202020204" pitchFamily="34" charset="0"/>
              <a:buChar char="•"/>
            </a:pPr>
            <a:r>
              <a:rPr lang="en-US" sz="2800" dirty="0"/>
              <a:t>Common stock </a:t>
            </a:r>
          </a:p>
          <a:p>
            <a:pPr marL="457200" indent="-457200">
              <a:buFont typeface="Arial" panose="020B0604020202020204" pitchFamily="34" charset="0"/>
              <a:buChar char="•"/>
            </a:pPr>
            <a:r>
              <a:rPr lang="en-US" sz="2800" dirty="0"/>
              <a:t>Preferred stock</a:t>
            </a:r>
          </a:p>
        </p:txBody>
      </p:sp>
      <p:sp>
        <p:nvSpPr>
          <p:cNvPr id="7" name="TextBox 6"/>
          <p:cNvSpPr txBox="1"/>
          <p:nvPr/>
        </p:nvSpPr>
        <p:spPr>
          <a:xfrm>
            <a:off x="4801238" y="2177808"/>
            <a:ext cx="3831336" cy="954107"/>
          </a:xfrm>
          <a:prstGeom prst="rect">
            <a:avLst/>
          </a:prstGeom>
          <a:solidFill>
            <a:schemeClr val="accent5">
              <a:lumMod val="20000"/>
              <a:lumOff val="80000"/>
            </a:schemeClr>
          </a:solidFill>
          <a:ln>
            <a:solidFill>
              <a:schemeClr val="tx2"/>
            </a:solidFill>
          </a:ln>
        </p:spPr>
        <p:txBody>
          <a:bodyPr wrap="square" rtlCol="0">
            <a:spAutoFit/>
          </a:bodyPr>
          <a:lstStyle/>
          <a:p>
            <a:pPr marL="457200" indent="-457200">
              <a:buFont typeface="Arial" panose="020B0604020202020204" pitchFamily="34" charset="0"/>
              <a:buChar char="•"/>
            </a:pPr>
            <a:r>
              <a:rPr lang="en-US" sz="2800" dirty="0"/>
              <a:t>Bonds</a:t>
            </a:r>
          </a:p>
          <a:p>
            <a:pPr marL="457200" indent="-457200">
              <a:buFont typeface="Arial" panose="020B0604020202020204" pitchFamily="34" charset="0"/>
              <a:buChar char="•"/>
            </a:pPr>
            <a:r>
              <a:rPr lang="en-US" sz="2800" dirty="0"/>
              <a:t>Notes</a:t>
            </a:r>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24790712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Trading Security Investments </a:t>
            </a:r>
            <a:r>
              <a:rPr lang="en-US" sz="2900" dirty="0"/>
              <a:t>(</a:t>
            </a:r>
            <a:r>
              <a:rPr lang="en-US" sz="2900" dirty="0" smtClean="0"/>
              <a:t>continued) </a:t>
            </a:r>
            <a:endParaRPr lang="en-US" sz="29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7690592"/>
              </p:ext>
            </p:extLst>
          </p:nvPr>
        </p:nvGraphicFramePr>
        <p:xfrm>
          <a:off x="611558" y="2657283"/>
          <a:ext cx="8451780" cy="914400"/>
        </p:xfrm>
        <a:graphic>
          <a:graphicData uri="http://schemas.openxmlformats.org/drawingml/2006/table">
            <a:tbl>
              <a:tblPr firstRow="1" bandRow="1">
                <a:tableStyleId>{5940675A-B579-460E-94D1-54222C63F5DA}</a:tableStyleId>
              </a:tblPr>
              <a:tblGrid>
                <a:gridCol w="2112945">
                  <a:extLst>
                    <a:ext uri="{9D8B030D-6E8A-4147-A177-3AD203B41FA5}">
                      <a16:colId xmlns="" xmlns:a16="http://schemas.microsoft.com/office/drawing/2014/main" val="4161736228"/>
                    </a:ext>
                  </a:extLst>
                </a:gridCol>
                <a:gridCol w="2112945">
                  <a:extLst>
                    <a:ext uri="{9D8B030D-6E8A-4147-A177-3AD203B41FA5}">
                      <a16:colId xmlns="" xmlns:a16="http://schemas.microsoft.com/office/drawing/2014/main" val="38919546"/>
                    </a:ext>
                  </a:extLst>
                </a:gridCol>
                <a:gridCol w="2112945">
                  <a:extLst>
                    <a:ext uri="{9D8B030D-6E8A-4147-A177-3AD203B41FA5}">
                      <a16:colId xmlns="" xmlns:a16="http://schemas.microsoft.com/office/drawing/2014/main" val="1636510950"/>
                    </a:ext>
                  </a:extLst>
                </a:gridCol>
                <a:gridCol w="2112945">
                  <a:extLst>
                    <a:ext uri="{9D8B030D-6E8A-4147-A177-3AD203B41FA5}">
                      <a16:colId xmlns="" xmlns:a16="http://schemas.microsoft.com/office/drawing/2014/main"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736093" y="2329859"/>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783784" y="4002498"/>
            <a:ext cx="8046623" cy="231578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434462" y="3986825"/>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Jan 5, 2019</a:t>
            </a:r>
            <a:endParaRPr lang="en-IN" sz="2600" b="1" baseline="30000" dirty="0">
              <a:latin typeface="Calibri" pitchFamily="34" charset="0"/>
            </a:endParaRPr>
          </a:p>
        </p:txBody>
      </p:sp>
      <p:sp>
        <p:nvSpPr>
          <p:cNvPr id="9" name="TextBox 8"/>
          <p:cNvSpPr txBox="1">
            <a:spLocks noChangeArrowheads="1"/>
          </p:cNvSpPr>
          <p:nvPr/>
        </p:nvSpPr>
        <p:spPr bwMode="auto">
          <a:xfrm>
            <a:off x="7541358" y="4006441"/>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030919" y="402830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83784" y="4473211"/>
            <a:ext cx="5157216" cy="404813"/>
          </a:xfrm>
          <a:prstGeom prst="rect">
            <a:avLst/>
          </a:prstGeom>
          <a:noFill/>
          <a:ln w="9525">
            <a:noFill/>
            <a:miter lim="800000"/>
            <a:headEnd/>
            <a:tailEnd/>
          </a:ln>
        </p:spPr>
        <p:txBody>
          <a:bodyPr/>
          <a:lstStyle/>
          <a:p>
            <a:r>
              <a:rPr lang="en-IN" sz="2400" dirty="0">
                <a:latin typeface="Calibri" pitchFamily="34" charset="0"/>
              </a:rPr>
              <a:t>Cash</a:t>
            </a:r>
          </a:p>
        </p:txBody>
      </p:sp>
      <p:sp>
        <p:nvSpPr>
          <p:cNvPr id="12" name="TextBox 11"/>
          <p:cNvSpPr txBox="1">
            <a:spLocks noChangeArrowheads="1"/>
          </p:cNvSpPr>
          <p:nvPr/>
        </p:nvSpPr>
        <p:spPr bwMode="auto">
          <a:xfrm>
            <a:off x="871162" y="5825417"/>
            <a:ext cx="5925207" cy="448695"/>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13" name="TextBox 12"/>
          <p:cNvSpPr txBox="1">
            <a:spLocks noChangeArrowheads="1"/>
          </p:cNvSpPr>
          <p:nvPr/>
        </p:nvSpPr>
        <p:spPr bwMode="auto">
          <a:xfrm>
            <a:off x="5893600" y="4433526"/>
            <a:ext cx="1563687" cy="404812"/>
          </a:xfrm>
          <a:prstGeom prst="rect">
            <a:avLst/>
          </a:prstGeom>
          <a:noFill/>
          <a:ln w="9525">
            <a:noFill/>
            <a:miter lim="800000"/>
            <a:headEnd/>
            <a:tailEnd/>
          </a:ln>
        </p:spPr>
        <p:txBody>
          <a:bodyPr/>
          <a:lstStyle/>
          <a:p>
            <a:pPr algn="r"/>
            <a:r>
              <a:rPr lang="en-IN" sz="2400" dirty="0">
                <a:latin typeface="Calibri" pitchFamily="34" charset="0"/>
              </a:rPr>
              <a:t>725,000</a:t>
            </a:r>
          </a:p>
        </p:txBody>
      </p:sp>
      <p:sp>
        <p:nvSpPr>
          <p:cNvPr id="14" name="TextBox 13"/>
          <p:cNvSpPr txBox="1">
            <a:spLocks noChangeArrowheads="1"/>
          </p:cNvSpPr>
          <p:nvPr/>
        </p:nvSpPr>
        <p:spPr bwMode="auto">
          <a:xfrm>
            <a:off x="7203615" y="5795211"/>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2. Record the </a:t>
            </a:r>
            <a:r>
              <a:rPr lang="en-US" sz="2400" b="1" dirty="0" smtClean="0"/>
              <a:t>sale </a:t>
            </a:r>
            <a:r>
              <a:rPr lang="en-US" sz="2400" b="1" dirty="0"/>
              <a:t>t</a:t>
            </a:r>
            <a:r>
              <a:rPr lang="en-US" sz="2400" b="1" dirty="0" smtClean="0"/>
              <a:t>ransaction </a:t>
            </a:r>
            <a:endParaRPr lang="en-US" sz="2400" dirty="0"/>
          </a:p>
        </p:txBody>
      </p:sp>
      <p:sp>
        <p:nvSpPr>
          <p:cNvPr id="25" name="TextBox 24"/>
          <p:cNvSpPr txBox="1">
            <a:spLocks noChangeArrowheads="1"/>
          </p:cNvSpPr>
          <p:nvPr/>
        </p:nvSpPr>
        <p:spPr bwMode="auto">
          <a:xfrm>
            <a:off x="783784" y="4870630"/>
            <a:ext cx="5157216" cy="404813"/>
          </a:xfrm>
          <a:prstGeom prst="rect">
            <a:avLst/>
          </a:prstGeom>
          <a:noFill/>
          <a:ln w="9525">
            <a:noFill/>
            <a:miter lim="800000"/>
            <a:headEnd/>
            <a:tailEnd/>
          </a:ln>
        </p:spPr>
        <p:txBody>
          <a:bodyPr/>
          <a:lstStyle/>
          <a:p>
            <a:r>
              <a:rPr lang="en-IN" sz="2400" dirty="0">
                <a:latin typeface="Calibri" pitchFamily="34" charset="0"/>
              </a:rPr>
              <a:t>Discount on bond investment </a:t>
            </a:r>
          </a:p>
        </p:txBody>
      </p:sp>
      <p:sp>
        <p:nvSpPr>
          <p:cNvPr id="26" name="TextBox 25"/>
          <p:cNvSpPr txBox="1">
            <a:spLocks noChangeArrowheads="1"/>
          </p:cNvSpPr>
          <p:nvPr/>
        </p:nvSpPr>
        <p:spPr bwMode="auto">
          <a:xfrm>
            <a:off x="5919472" y="4806606"/>
            <a:ext cx="1563687" cy="404812"/>
          </a:xfrm>
          <a:prstGeom prst="rect">
            <a:avLst/>
          </a:prstGeom>
          <a:noFill/>
          <a:ln w="9525">
            <a:noFill/>
            <a:miter lim="800000"/>
            <a:headEnd/>
            <a:tailEnd/>
          </a:ln>
        </p:spPr>
        <p:txBody>
          <a:bodyPr/>
          <a:lstStyle/>
          <a:p>
            <a:pPr algn="r"/>
            <a:r>
              <a:rPr lang="en-IN" sz="2400" dirty="0">
                <a:latin typeface="Calibri" pitchFamily="34" charset="0"/>
              </a:rPr>
              <a:t>28,703</a:t>
            </a:r>
          </a:p>
        </p:txBody>
      </p:sp>
      <p:sp>
        <p:nvSpPr>
          <p:cNvPr id="27" name="TextBox 26"/>
          <p:cNvSpPr txBox="1">
            <a:spLocks noChangeArrowheads="1"/>
          </p:cNvSpPr>
          <p:nvPr/>
        </p:nvSpPr>
        <p:spPr bwMode="auto">
          <a:xfrm>
            <a:off x="871161" y="5367979"/>
            <a:ext cx="5925207" cy="448695"/>
          </a:xfrm>
          <a:prstGeom prst="rect">
            <a:avLst/>
          </a:prstGeom>
          <a:noFill/>
          <a:ln w="9525">
            <a:noFill/>
            <a:miter lim="800000"/>
            <a:headEnd/>
            <a:tailEnd/>
          </a:ln>
        </p:spPr>
        <p:txBody>
          <a:bodyPr/>
          <a:lstStyle/>
          <a:p>
            <a:pPr lvl="1"/>
            <a:r>
              <a:rPr lang="en-IN" sz="2400" dirty="0">
                <a:latin typeface="Calibri" pitchFamily="34" charset="0"/>
              </a:rPr>
              <a:t>Investment in Masterwear bonds</a:t>
            </a:r>
          </a:p>
        </p:txBody>
      </p:sp>
      <p:sp>
        <p:nvSpPr>
          <p:cNvPr id="28" name="TextBox 27"/>
          <p:cNvSpPr txBox="1">
            <a:spLocks noChangeArrowheads="1"/>
          </p:cNvSpPr>
          <p:nvPr/>
        </p:nvSpPr>
        <p:spPr bwMode="auto">
          <a:xfrm>
            <a:off x="7202761" y="5410741"/>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cxnSp>
        <p:nvCxnSpPr>
          <p:cNvPr id="20" name="Straight Connector 19"/>
          <p:cNvCxnSpPr/>
          <p:nvPr/>
        </p:nvCxnSpPr>
        <p:spPr>
          <a:xfrm>
            <a:off x="790191" y="4440562"/>
            <a:ext cx="8057800" cy="363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7339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986463" y="3751438"/>
            <a:ext cx="7918704" cy="246372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 name="Title 1"/>
          <p:cNvSpPr>
            <a:spLocks noGrp="1"/>
          </p:cNvSpPr>
          <p:nvPr>
            <p:ph type="title"/>
          </p:nvPr>
        </p:nvSpPr>
        <p:spPr>
          <a:xfrm>
            <a:off x="761999" y="0"/>
            <a:ext cx="7984820" cy="1444625"/>
          </a:xfrm>
        </p:spPr>
        <p:txBody>
          <a:bodyPr/>
          <a:lstStyle/>
          <a:p>
            <a:pPr algn="ctr">
              <a:lnSpc>
                <a:spcPct val="100000"/>
              </a:lnSpc>
            </a:pPr>
            <a:r>
              <a:rPr lang="en-US" dirty="0" smtClean="0"/>
              <a:t>What If the Company Doesn’t Update </a:t>
            </a:r>
            <a:br>
              <a:rPr lang="en-US" dirty="0" smtClean="0"/>
            </a:br>
            <a:r>
              <a:rPr lang="en-US" dirty="0" smtClean="0"/>
              <a:t>FV Adjustment as of 1/5/19?</a:t>
            </a:r>
            <a:endParaRPr lang="en-US" dirty="0"/>
          </a:p>
        </p:txBody>
      </p:sp>
      <p:sp>
        <p:nvSpPr>
          <p:cNvPr id="3" name="TextBox 2"/>
          <p:cNvSpPr txBox="1"/>
          <p:nvPr/>
        </p:nvSpPr>
        <p:spPr>
          <a:xfrm>
            <a:off x="865564" y="1444625"/>
            <a:ext cx="8157172" cy="4770537"/>
          </a:xfrm>
          <a:prstGeom prst="rect">
            <a:avLst/>
          </a:prstGeom>
          <a:noFill/>
        </p:spPr>
        <p:txBody>
          <a:bodyPr wrap="square" rtlCol="0">
            <a:spAutoFit/>
          </a:bodyPr>
          <a:lstStyle/>
          <a:p>
            <a:r>
              <a:rPr lang="en-US" sz="2200" dirty="0"/>
              <a:t>As noted in FASB ASC </a:t>
            </a:r>
            <a:r>
              <a:rPr lang="en-US" sz="2200" dirty="0" smtClean="0"/>
              <a:t>320-10-40, </a:t>
            </a:r>
            <a:r>
              <a:rPr lang="en-US" sz="2200" dirty="0"/>
              <a:t>for expediency companies may not update the fair value adjustment to the fair value as of the date of sale before recording the sale. </a:t>
            </a:r>
            <a:r>
              <a:rPr lang="en-US" sz="2200" dirty="0" smtClean="0"/>
              <a:t>In </a:t>
            </a:r>
            <a:r>
              <a:rPr lang="en-US" sz="2200" dirty="0"/>
              <a:t>our example, the fair value adjustment balance was $43,646 on December 31, 2018, and United would record the following sale entry on January 5, 2019</a:t>
            </a:r>
            <a:r>
              <a:rPr lang="en-US" sz="2200" dirty="0" smtClean="0"/>
              <a:t>:</a:t>
            </a:r>
          </a:p>
          <a:p>
            <a:endParaRPr lang="en-US" sz="2200" dirty="0" smtClean="0"/>
          </a:p>
          <a:p>
            <a:endParaRPr lang="en-US" sz="2200" dirty="0" smtClean="0"/>
          </a:p>
          <a:p>
            <a:endParaRPr lang="en-US" sz="2000" dirty="0"/>
          </a:p>
          <a:p>
            <a:pPr>
              <a:spcBef>
                <a:spcPts val="1200"/>
              </a:spcBef>
              <a:tabLst>
                <a:tab pos="6118225" algn="r"/>
              </a:tabLst>
            </a:pPr>
            <a:r>
              <a:rPr lang="en-US" sz="2000" dirty="0"/>
              <a:t> </a:t>
            </a:r>
            <a:r>
              <a:rPr lang="en-US" sz="2000" dirty="0" smtClean="0"/>
              <a:t> </a:t>
            </a:r>
            <a:r>
              <a:rPr lang="en-US" sz="2400" dirty="0" smtClean="0"/>
              <a:t>Cash </a:t>
            </a:r>
            <a:r>
              <a:rPr lang="en-US" sz="2400" dirty="0"/>
              <a:t>	</a:t>
            </a:r>
            <a:r>
              <a:rPr lang="en-US" sz="2400" dirty="0" smtClean="0"/>
              <a:t>725,000</a:t>
            </a:r>
            <a:endParaRPr lang="en-US" sz="2400" dirty="0"/>
          </a:p>
          <a:p>
            <a:pPr>
              <a:tabLst>
                <a:tab pos="6118225" algn="r"/>
              </a:tabLst>
            </a:pPr>
            <a:r>
              <a:rPr lang="en-US" sz="2400" dirty="0" smtClean="0"/>
              <a:t>  Discount </a:t>
            </a:r>
            <a:r>
              <a:rPr lang="en-US" sz="2400" dirty="0"/>
              <a:t>on bond investment </a:t>
            </a:r>
            <a:r>
              <a:rPr lang="en-US" sz="2400" dirty="0" smtClean="0"/>
              <a:t>   	28,703</a:t>
            </a:r>
            <a:endParaRPr lang="en-US" sz="2400" dirty="0"/>
          </a:p>
          <a:p>
            <a:pPr indent="631825">
              <a:tabLst>
                <a:tab pos="7772400" algn="r"/>
              </a:tabLst>
            </a:pPr>
            <a:r>
              <a:rPr lang="en-US" sz="2400" dirty="0" smtClean="0"/>
              <a:t>Investment </a:t>
            </a:r>
            <a:r>
              <a:rPr lang="en-US" sz="2400" dirty="0"/>
              <a:t>in </a:t>
            </a:r>
            <a:r>
              <a:rPr lang="en-US" sz="2400" dirty="0" err="1"/>
              <a:t>Masterwear</a:t>
            </a:r>
            <a:r>
              <a:rPr lang="en-US" sz="2400" dirty="0"/>
              <a:t> bonds </a:t>
            </a:r>
            <a:r>
              <a:rPr lang="en-US" sz="2400" dirty="0" smtClean="0"/>
              <a:t>	                  700,000</a:t>
            </a:r>
            <a:endParaRPr lang="en-US" sz="2400" dirty="0"/>
          </a:p>
          <a:p>
            <a:pPr indent="631825">
              <a:tabLst>
                <a:tab pos="7772400" algn="r"/>
              </a:tabLst>
            </a:pPr>
            <a:r>
              <a:rPr lang="en-US" sz="2400" dirty="0" smtClean="0"/>
              <a:t>Fair </a:t>
            </a:r>
            <a:r>
              <a:rPr lang="en-US" sz="2400" dirty="0"/>
              <a:t>value </a:t>
            </a:r>
            <a:r>
              <a:rPr lang="en-US" sz="2400" dirty="0" smtClean="0"/>
              <a:t>adjustment  </a:t>
            </a:r>
            <a:r>
              <a:rPr lang="en-US" sz="2400" dirty="0"/>
              <a:t>	  43,646</a:t>
            </a:r>
          </a:p>
          <a:p>
            <a:pPr indent="631825">
              <a:tabLst>
                <a:tab pos="7772400" algn="r"/>
              </a:tabLst>
            </a:pPr>
            <a:r>
              <a:rPr lang="en-US" sz="2400" dirty="0" smtClean="0"/>
              <a:t>Gain </a:t>
            </a:r>
            <a:r>
              <a:rPr lang="en-US" sz="2400" dirty="0"/>
              <a:t>on trading </a:t>
            </a:r>
            <a:r>
              <a:rPr lang="en-US" sz="2400" dirty="0" smtClean="0"/>
              <a:t>securities—NI   </a:t>
            </a:r>
            <a:r>
              <a:rPr lang="en-US" sz="2400" dirty="0"/>
              <a:t>	  10,057</a:t>
            </a:r>
          </a:p>
        </p:txBody>
      </p:sp>
      <p:sp>
        <p:nvSpPr>
          <p:cNvPr id="8" name="Rounded Rectangle 7"/>
          <p:cNvSpPr/>
          <p:nvPr/>
        </p:nvSpPr>
        <p:spPr>
          <a:xfrm>
            <a:off x="1528316" y="5414106"/>
            <a:ext cx="7328016" cy="717722"/>
          </a:xfrm>
          <a:prstGeom prst="round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721629" y="1828067"/>
            <a:ext cx="390698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986463" y="2148823"/>
            <a:ext cx="743433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986463" y="2489443"/>
            <a:ext cx="3361093"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544623" y="3740433"/>
            <a:ext cx="4686300" cy="492443"/>
          </a:xfrm>
          <a:prstGeom prst="rect">
            <a:avLst/>
          </a:prstGeom>
          <a:noFill/>
          <a:ln w="9525">
            <a:noFill/>
            <a:miter lim="800000"/>
            <a:headEnd/>
            <a:tailEnd/>
          </a:ln>
        </p:spPr>
        <p:txBody>
          <a:bodyPr>
            <a:spAutoFit/>
          </a:bodyPr>
          <a:lstStyle/>
          <a:p>
            <a:pPr algn="ctr"/>
            <a:r>
              <a:rPr lang="en-US" sz="2600" b="1" dirty="0" smtClean="0">
                <a:latin typeface="Calibri" pitchFamily="34" charset="0"/>
              </a:rPr>
              <a:t>Journal </a:t>
            </a:r>
            <a:r>
              <a:rPr lang="en-US" sz="2600" b="1" dirty="0">
                <a:latin typeface="Calibri" pitchFamily="34" charset="0"/>
              </a:rPr>
              <a:t>Entry – Jan 5, 2019</a:t>
            </a:r>
            <a:endParaRPr lang="en-IN" sz="2600" b="1" baseline="30000" dirty="0">
              <a:latin typeface="Calibri" pitchFamily="34" charset="0"/>
            </a:endParaRPr>
          </a:p>
        </p:txBody>
      </p:sp>
      <p:sp>
        <p:nvSpPr>
          <p:cNvPr id="15" name="TextBox 14"/>
          <p:cNvSpPr txBox="1">
            <a:spLocks noChangeArrowheads="1"/>
          </p:cNvSpPr>
          <p:nvPr/>
        </p:nvSpPr>
        <p:spPr bwMode="auto">
          <a:xfrm>
            <a:off x="7624243" y="3778643"/>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7" name="TextBox 16"/>
          <p:cNvSpPr txBox="1">
            <a:spLocks noChangeArrowheads="1"/>
          </p:cNvSpPr>
          <p:nvPr/>
        </p:nvSpPr>
        <p:spPr bwMode="auto">
          <a:xfrm>
            <a:off x="6112164" y="3778643"/>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cxnSp>
        <p:nvCxnSpPr>
          <p:cNvPr id="18" name="Straight Connector 17"/>
          <p:cNvCxnSpPr/>
          <p:nvPr/>
        </p:nvCxnSpPr>
        <p:spPr>
          <a:xfrm flipV="1">
            <a:off x="986463" y="4221686"/>
            <a:ext cx="7918704" cy="66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12415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4" grpId="0"/>
      <p:bldP spid="15"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Financial Statement Presentation: </a:t>
            </a:r>
            <a:r>
              <a:rPr lang="en-IN" dirty="0" smtClean="0"/>
              <a:t/>
            </a:r>
            <a:br>
              <a:rPr lang="en-IN" dirty="0" smtClean="0"/>
            </a:br>
            <a:r>
              <a:rPr lang="en-IN" dirty="0" smtClean="0"/>
              <a:t>Trading </a:t>
            </a:r>
            <a:r>
              <a:rPr lang="en-IN" dirty="0"/>
              <a:t>Securities</a:t>
            </a:r>
          </a:p>
        </p:txBody>
      </p:sp>
      <p:sp>
        <p:nvSpPr>
          <p:cNvPr id="6" name="Content Placeholder 2"/>
          <p:cNvSpPr>
            <a:spLocks noGrp="1"/>
          </p:cNvSpPr>
          <p:nvPr>
            <p:ph idx="1"/>
          </p:nvPr>
        </p:nvSpPr>
        <p:spPr/>
        <p:txBody>
          <a:bodyPr>
            <a:normAutofit fontScale="85000" lnSpcReduction="20000"/>
          </a:bodyPr>
          <a:lstStyle/>
          <a:p>
            <a:pPr>
              <a:buClr>
                <a:schemeClr val="tx1"/>
              </a:buClr>
            </a:pPr>
            <a:r>
              <a:rPr lang="en-IN" b="1" dirty="0">
                <a:solidFill>
                  <a:srgbClr val="C00000"/>
                </a:solidFill>
              </a:rPr>
              <a:t>Income </a:t>
            </a:r>
            <a:r>
              <a:rPr lang="en-IN" b="1" dirty="0" smtClean="0">
                <a:solidFill>
                  <a:srgbClr val="C00000"/>
                </a:solidFill>
              </a:rPr>
              <a:t>statement </a:t>
            </a:r>
            <a:r>
              <a:rPr lang="en-IN" b="1" dirty="0">
                <a:solidFill>
                  <a:srgbClr val="C00000"/>
                </a:solidFill>
              </a:rPr>
              <a:t>and </a:t>
            </a:r>
            <a:r>
              <a:rPr lang="en-IN" b="1" dirty="0" smtClean="0">
                <a:solidFill>
                  <a:srgbClr val="C00000"/>
                </a:solidFill>
              </a:rPr>
              <a:t>statement </a:t>
            </a:r>
            <a:r>
              <a:rPr lang="en-IN" b="1" dirty="0">
                <a:solidFill>
                  <a:srgbClr val="C00000"/>
                </a:solidFill>
              </a:rPr>
              <a:t>of </a:t>
            </a:r>
            <a:r>
              <a:rPr lang="en-IN" b="1" dirty="0" smtClean="0">
                <a:solidFill>
                  <a:srgbClr val="C00000"/>
                </a:solidFill>
              </a:rPr>
              <a:t>comprehensive </a:t>
            </a:r>
            <a:r>
              <a:rPr lang="en-IN" b="1" dirty="0">
                <a:solidFill>
                  <a:srgbClr val="C00000"/>
                </a:solidFill>
              </a:rPr>
              <a:t>i</a:t>
            </a:r>
            <a:r>
              <a:rPr lang="en-IN" b="1" dirty="0" smtClean="0">
                <a:solidFill>
                  <a:srgbClr val="C00000"/>
                </a:solidFill>
              </a:rPr>
              <a:t>ncome</a:t>
            </a:r>
            <a:r>
              <a:rPr lang="en-IN" b="1" dirty="0">
                <a:solidFill>
                  <a:srgbClr val="C00000"/>
                </a:solidFill>
              </a:rPr>
              <a:t>:</a:t>
            </a:r>
          </a:p>
          <a:p>
            <a:pPr lvl="1">
              <a:buClr>
                <a:schemeClr val="tx1"/>
              </a:buClr>
            </a:pPr>
            <a:r>
              <a:rPr lang="en-US" dirty="0"/>
              <a:t>Gains and losses are included in the income statement in the periods in which fair value changes, </a:t>
            </a:r>
            <a:r>
              <a:rPr lang="en-US" i="1" dirty="0"/>
              <a:t>regardless of whether they are realized or </a:t>
            </a:r>
            <a:r>
              <a:rPr lang="en-US" i="1" dirty="0" smtClean="0"/>
              <a:t>unrealized</a:t>
            </a:r>
            <a:endParaRPr lang="en-US" i="1" dirty="0"/>
          </a:p>
          <a:p>
            <a:pPr lvl="1">
              <a:buClr>
                <a:schemeClr val="tx1"/>
              </a:buClr>
            </a:pPr>
            <a:r>
              <a:rPr lang="en-IN" dirty="0"/>
              <a:t>Do not affect other comprehensive income (OCI)</a:t>
            </a:r>
          </a:p>
          <a:p>
            <a:pPr>
              <a:buClr>
                <a:schemeClr val="tx1"/>
              </a:buClr>
            </a:pPr>
            <a:r>
              <a:rPr lang="en-IN" b="1" dirty="0">
                <a:solidFill>
                  <a:srgbClr val="C00000"/>
                </a:solidFill>
              </a:rPr>
              <a:t>Balance </a:t>
            </a:r>
            <a:r>
              <a:rPr lang="en-IN" b="1" dirty="0" smtClean="0">
                <a:solidFill>
                  <a:srgbClr val="C00000"/>
                </a:solidFill>
              </a:rPr>
              <a:t>sheet</a:t>
            </a:r>
            <a:r>
              <a:rPr lang="en-IN" b="1" dirty="0">
                <a:solidFill>
                  <a:srgbClr val="C00000"/>
                </a:solidFill>
              </a:rPr>
              <a:t>:</a:t>
            </a:r>
          </a:p>
          <a:p>
            <a:pPr lvl="1">
              <a:buClr>
                <a:schemeClr val="tx1"/>
              </a:buClr>
            </a:pPr>
            <a:r>
              <a:rPr lang="en-US" dirty="0"/>
              <a:t>Investments in trading securities are reported at fair value, typically as current </a:t>
            </a:r>
            <a:r>
              <a:rPr lang="en-US" dirty="0" smtClean="0"/>
              <a:t>assets</a:t>
            </a:r>
            <a:endParaRPr lang="en-IN" dirty="0"/>
          </a:p>
          <a:p>
            <a:pPr>
              <a:buClr>
                <a:schemeClr val="tx1"/>
              </a:buClr>
            </a:pPr>
            <a:r>
              <a:rPr lang="en-IN" b="1" dirty="0">
                <a:solidFill>
                  <a:srgbClr val="C00000"/>
                </a:solidFill>
              </a:rPr>
              <a:t>Cash </a:t>
            </a:r>
            <a:r>
              <a:rPr lang="en-IN" b="1" dirty="0" smtClean="0">
                <a:solidFill>
                  <a:srgbClr val="C00000"/>
                </a:solidFill>
              </a:rPr>
              <a:t>flow </a:t>
            </a:r>
            <a:r>
              <a:rPr lang="en-IN" b="1" dirty="0">
                <a:solidFill>
                  <a:srgbClr val="C00000"/>
                </a:solidFill>
              </a:rPr>
              <a:t>s</a:t>
            </a:r>
            <a:r>
              <a:rPr lang="en-IN" b="1" dirty="0" smtClean="0">
                <a:solidFill>
                  <a:srgbClr val="C00000"/>
                </a:solidFill>
              </a:rPr>
              <a:t>tatement</a:t>
            </a:r>
            <a:r>
              <a:rPr lang="en-IN" b="1" dirty="0">
                <a:solidFill>
                  <a:srgbClr val="C00000"/>
                </a:solidFill>
              </a:rPr>
              <a:t>:</a:t>
            </a:r>
          </a:p>
          <a:p>
            <a:pPr lvl="1">
              <a:buClr>
                <a:schemeClr val="tx1"/>
              </a:buClr>
            </a:pPr>
            <a:r>
              <a:rPr lang="en-IN" dirty="0"/>
              <a:t>Cash flows from buying and selling trading securities are classified as operating activities</a:t>
            </a:r>
          </a:p>
          <a:p>
            <a:pPr lvl="1"/>
            <a:endParaRPr lang="en-IN" dirty="0"/>
          </a:p>
          <a:p>
            <a:pPr marL="0" indent="0">
              <a:buNone/>
            </a:pPr>
            <a:endParaRPr lang="en-IN" b="1"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spTree>
    <p:extLst>
      <p:ext uri="{BB962C8B-B14F-4D97-AF65-F5344CB8AC3E}">
        <p14:creationId xmlns:p14="http://schemas.microsoft.com/office/powerpoint/2010/main" val="7221469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36864" y="0"/>
            <a:ext cx="8507135" cy="643467"/>
          </a:xfrm>
        </p:spPr>
        <p:txBody>
          <a:bodyPr>
            <a:normAutofit/>
          </a:bodyPr>
          <a:lstStyle/>
          <a:p>
            <a:r>
              <a:rPr lang="en-US" dirty="0"/>
              <a:t>Reporting Trading Securities</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LO12-3</a:t>
            </a:r>
          </a:p>
        </p:txBody>
      </p:sp>
      <p:graphicFrame>
        <p:nvGraphicFramePr>
          <p:cNvPr id="7" name="Table 6"/>
          <p:cNvGraphicFramePr>
            <a:graphicFrameLocks noGrp="1"/>
          </p:cNvGraphicFramePr>
          <p:nvPr>
            <p:extLst>
              <p:ext uri="{D42A27DB-BD31-4B8C-83A1-F6EECF244321}">
                <p14:modId xmlns:p14="http://schemas.microsoft.com/office/powerpoint/2010/main" val="658995766"/>
              </p:ext>
            </p:extLst>
          </p:nvPr>
        </p:nvGraphicFramePr>
        <p:xfrm>
          <a:off x="1860765" y="646990"/>
          <a:ext cx="6009165" cy="5957416"/>
        </p:xfrm>
        <a:graphic>
          <a:graphicData uri="http://schemas.openxmlformats.org/drawingml/2006/table">
            <a:tbl>
              <a:tblPr firstRow="1" bandRow="1">
                <a:tableStyleId>{2D5ABB26-0587-4C30-8999-92F81FD0307C}</a:tableStyleId>
              </a:tblPr>
              <a:tblGrid>
                <a:gridCol w="2611328">
                  <a:extLst>
                    <a:ext uri="{9D8B030D-6E8A-4147-A177-3AD203B41FA5}">
                      <a16:colId xmlns="" xmlns:a16="http://schemas.microsoft.com/office/drawing/2014/main" val="20001"/>
                    </a:ext>
                  </a:extLst>
                </a:gridCol>
                <a:gridCol w="1339903">
                  <a:extLst>
                    <a:ext uri="{9D8B030D-6E8A-4147-A177-3AD203B41FA5}">
                      <a16:colId xmlns="" xmlns:a16="http://schemas.microsoft.com/office/drawing/2014/main" val="20002"/>
                    </a:ext>
                  </a:extLst>
                </a:gridCol>
                <a:gridCol w="1034848">
                  <a:extLst>
                    <a:ext uri="{9D8B030D-6E8A-4147-A177-3AD203B41FA5}">
                      <a16:colId xmlns="" xmlns:a16="http://schemas.microsoft.com/office/drawing/2014/main" val="20003"/>
                    </a:ext>
                  </a:extLst>
                </a:gridCol>
                <a:gridCol w="1023086">
                  <a:extLst>
                    <a:ext uri="{9D8B030D-6E8A-4147-A177-3AD203B41FA5}">
                      <a16:colId xmlns="" xmlns:a16="http://schemas.microsoft.com/office/drawing/2014/main" val="20004"/>
                    </a:ext>
                  </a:extLst>
                </a:gridCol>
              </a:tblGrid>
              <a:tr h="0">
                <a:tc>
                  <a:txBody>
                    <a:bodyPr/>
                    <a:lstStyle/>
                    <a:p>
                      <a:r>
                        <a:rPr lang="en-US" sz="1300" b="1" dirty="0" smtClean="0"/>
                        <a:t>(Ignoring </a:t>
                      </a:r>
                      <a:r>
                        <a:rPr lang="en-US" sz="1300" b="1" dirty="0"/>
                        <a:t>income taxes)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300" b="1" dirty="0"/>
                        <a:t>Statement</a:t>
                      </a:r>
                      <a:r>
                        <a:rPr lang="en-US" sz="1300" b="1" baseline="0" dirty="0"/>
                        <a:t> of Comprehensive Income</a:t>
                      </a:r>
                      <a:endParaRPr lang="en-US" sz="1300" b="1"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endParaRPr lang="en-US" sz="1300" dirty="0"/>
                    </a:p>
                  </a:txBody>
                  <a:tcP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3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3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252576">
                <a:tc gridSpan="2">
                  <a:txBody>
                    <a:bodyPr/>
                    <a:lstStyle/>
                    <a:p>
                      <a:r>
                        <a:rPr lang="en-US" sz="1300" dirty="0"/>
                        <a:t>Revenues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hMerge="1">
                  <a:txBody>
                    <a:bodyPr/>
                    <a:lstStyle/>
                    <a:p>
                      <a:endParaRPr lang="en-US"/>
                    </a:p>
                  </a:txBody>
                  <a:tcPr>
                    <a:lnT w="12700" cap="flat" cmpd="sng" algn="ctr">
                      <a:solidFill>
                        <a:scrgbClr r="0" g="0" b="0"/>
                      </a:solidFill>
                      <a:prstDash val="solid"/>
                      <a:round/>
                      <a:headEnd type="none" w="med" len="med"/>
                      <a:tailEnd type="none" w="med" len="med"/>
                    </a:lnT>
                    <a:solidFill>
                      <a:srgbClr val="FBEFCF"/>
                    </a:solidFill>
                  </a:tcPr>
                </a:tc>
                <a:tc>
                  <a:txBody>
                    <a:bodyPr/>
                    <a:lstStyle/>
                    <a:p>
                      <a:pPr algn="l"/>
                      <a:r>
                        <a:rPr lang="en-US" sz="1300" u="none" dirty="0">
                          <a:effectLst>
                            <a:outerShdw blurRad="38100" dist="38100" dir="2700000" algn="tl">
                              <a:srgbClr val="000000">
                                <a:alpha val="43137"/>
                              </a:srgbClr>
                            </a:outerShdw>
                          </a:effectLst>
                        </a:rPr>
                        <a:t>$</a:t>
                      </a:r>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300" u="none" dirty="0">
                          <a:effectLst>
                            <a:outerShdw blurRad="38100" dist="38100" dir="2700000" algn="tl">
                              <a:srgbClr val="000000">
                                <a:alpha val="43137"/>
                              </a:srgbClr>
                            </a:outerShdw>
                          </a:effectLst>
                        </a:rPr>
                        <a:t>$</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11936">
                <a:tc gridSpan="2">
                  <a:txBody>
                    <a:bodyPr/>
                    <a:lstStyle/>
                    <a:p>
                      <a:r>
                        <a:rPr lang="en-US" sz="13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l"/>
                      <a:r>
                        <a:rPr lang="en-US" sz="13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endParaRPr lang="en-US" sz="1300" u="none"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152400">
                <a:tc gridSpan="2">
                  <a:txBody>
                    <a:bodyPr/>
                    <a:lstStyle/>
                    <a:p>
                      <a:r>
                        <a:rPr lang="en-US" sz="13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hMerge="1">
                  <a:txBody>
                    <a:bodyPr/>
                    <a:lstStyle/>
                    <a:p>
                      <a:endParaRPr lang="en-US"/>
                    </a:p>
                  </a:txBody>
                  <a:tcPr/>
                </a:tc>
                <a:tc>
                  <a:txBody>
                    <a:bodyPr/>
                    <a:lstStyle/>
                    <a:p>
                      <a:pPr algn="r"/>
                      <a:endParaRPr lang="en-US" sz="13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3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313536">
                <a:tc gridSpan="2">
                  <a:txBody>
                    <a:bodyPr/>
                    <a:lstStyle/>
                    <a:p>
                      <a:r>
                        <a:rPr lang="en-US" sz="1300" dirty="0"/>
                        <a:t>       Interest</a:t>
                      </a:r>
                      <a:r>
                        <a:rPr lang="en-US" sz="1300" baseline="0" dirty="0"/>
                        <a:t> revenue</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5"/>
                  </a:ext>
                </a:extLst>
              </a:tr>
              <a:tr h="259080">
                <a:tc gridSpan="2">
                  <a:txBody>
                    <a:bodyPr/>
                    <a:lstStyle/>
                    <a:p>
                      <a:r>
                        <a:rPr lang="en-US" sz="1300" dirty="0"/>
                        <a:t>        </a:t>
                      </a:r>
                      <a:r>
                        <a:rPr lang="en-US" sz="1300" dirty="0" smtClean="0"/>
                        <a:t>Gain and </a:t>
                      </a:r>
                      <a:r>
                        <a:rPr lang="en-US" sz="1300" dirty="0"/>
                        <a:t>losses on trading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sng" dirty="0"/>
                        <a:t>      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sng" dirty="0"/>
                        <a:t> 10,057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6"/>
                  </a:ext>
                </a:extLst>
              </a:tr>
              <a:tr h="243840">
                <a:tc gridSpan="2">
                  <a:txBody>
                    <a:bodyPr/>
                    <a:lstStyle/>
                    <a:p>
                      <a:r>
                        <a:rPr lang="en-US" sz="1300" dirty="0"/>
                        <a:t>Net</a:t>
                      </a:r>
                      <a:r>
                        <a:rPr lang="en-US" sz="1300" baseline="0" dirty="0"/>
                        <a:t> income</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10,057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7"/>
                  </a:ext>
                </a:extLst>
              </a:tr>
              <a:tr h="182880">
                <a:tc gridSpan="2">
                  <a:txBody>
                    <a:bodyPr/>
                    <a:lstStyle/>
                    <a:p>
                      <a:r>
                        <a:rPr lang="en-US" sz="1300" dirty="0"/>
                        <a:t>Other comprehensive income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sng" dirty="0"/>
                        <a:t>            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8"/>
                  </a:ext>
                </a:extLst>
              </a:tr>
              <a:tr h="167640">
                <a:tc gridSpan="2">
                  <a:txBody>
                    <a:bodyPr/>
                    <a:lstStyle/>
                    <a:p>
                      <a:r>
                        <a:rPr lang="en-US" sz="1300" dirty="0"/>
                        <a:t>Comprehensive</a:t>
                      </a:r>
                      <a:r>
                        <a:rPr lang="en-US" sz="1300" baseline="0" dirty="0"/>
                        <a:t> income (Net income + OCI)</a:t>
                      </a:r>
                      <a:endParaRPr lang="en-US" sz="13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300" u="none" dirty="0"/>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0">
                <a:tc gridSpan="2">
                  <a:txBody>
                    <a:bodyPr/>
                    <a:lstStyle/>
                    <a:p>
                      <a:r>
                        <a:rPr lang="en-US" sz="1300" b="1" dirty="0"/>
                        <a:t>Balance</a:t>
                      </a:r>
                      <a:r>
                        <a:rPr lang="en-US" sz="1300" b="1" baseline="0" dirty="0"/>
                        <a:t> Sheet</a:t>
                      </a:r>
                      <a:endParaRPr lang="en-US" sz="13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0"/>
                  </a:ext>
                </a:extLst>
              </a:tr>
              <a:tr h="187960">
                <a:tc gridSpan="2">
                  <a:txBody>
                    <a:bodyPr/>
                    <a:lstStyle/>
                    <a:p>
                      <a:r>
                        <a:rPr lang="en-US" sz="13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endParaRPr lang="en-US" sz="1300"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sz="1300"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1"/>
                  </a:ext>
                </a:extLst>
              </a:tr>
              <a:tr h="0">
                <a:tc gridSpan="2">
                  <a:txBody>
                    <a:bodyPr/>
                    <a:lstStyle/>
                    <a:p>
                      <a:r>
                        <a:rPr lang="en-US" sz="1300" dirty="0"/>
                        <a:t>       Trading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714,943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2"/>
                  </a:ext>
                </a:extLst>
              </a:tr>
              <a:tr h="0">
                <a:tc gridSpan="2">
                  <a:txBody>
                    <a:bodyPr/>
                    <a:lstStyle/>
                    <a:p>
                      <a:r>
                        <a:rPr lang="en-US" sz="1300" dirty="0"/>
                        <a:t>Shareholders’</a:t>
                      </a:r>
                      <a:r>
                        <a:rPr lang="en-US" sz="1300" baseline="0" dirty="0"/>
                        <a:t> equity:</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3"/>
                  </a:ext>
                </a:extLst>
              </a:tr>
              <a:tr h="172720">
                <a:tc gridSpan="2">
                  <a:txBody>
                    <a:bodyPr/>
                    <a:lstStyle/>
                    <a:p>
                      <a:r>
                        <a:rPr lang="en-US" sz="1300" dirty="0"/>
                        <a:t>       Retained </a:t>
                      </a:r>
                      <a:r>
                        <a:rPr lang="en-US" sz="1300" dirty="0" smtClean="0"/>
                        <a:t>earnings</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90,310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4"/>
                  </a:ext>
                </a:extLst>
              </a:tr>
              <a:tr h="0">
                <a:tc gridSpan="2">
                  <a:txBody>
                    <a:bodyPr/>
                    <a:lstStyle/>
                    <a:p>
                      <a:r>
                        <a:rPr lang="en-US" sz="1300" b="1" dirty="0"/>
                        <a:t>Statement of Cash</a:t>
                      </a:r>
                      <a:r>
                        <a:rPr lang="en-US" sz="1300" b="1" baseline="0" dirty="0"/>
                        <a:t> Flows (direct method)</a:t>
                      </a:r>
                      <a:endParaRPr lang="en-US" sz="13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5"/>
                  </a:ext>
                </a:extLst>
              </a:tr>
              <a:tr h="0">
                <a:tc gridSpan="2">
                  <a:txBody>
                    <a:bodyPr/>
                    <a:lstStyle/>
                    <a:p>
                      <a:r>
                        <a:rPr lang="en-US" sz="1300" dirty="0"/>
                        <a:t>Operating</a:t>
                      </a:r>
                      <a:r>
                        <a:rPr lang="en-US" sz="1300" baseline="0" dirty="0"/>
                        <a:t> </a:t>
                      </a:r>
                      <a:r>
                        <a:rPr lang="en-US" sz="1300" baseline="0" dirty="0" smtClean="0"/>
                        <a:t>activities</a:t>
                      </a:r>
                      <a:r>
                        <a:rPr lang="en-US" sz="1300" baseline="0" dirty="0"/>
                        <a:t>:</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endParaRPr lang="en-US" sz="13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3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6"/>
                  </a:ext>
                </a:extLst>
              </a:tr>
              <a:tr h="325120">
                <a:tc gridSpan="2">
                  <a:txBody>
                    <a:bodyPr/>
                    <a:lstStyle/>
                    <a:p>
                      <a:r>
                        <a:rPr lang="en-US" sz="1300" dirty="0"/>
                        <a:t>       Cash</a:t>
                      </a:r>
                      <a:r>
                        <a:rPr lang="en-US" sz="1300" baseline="0" dirty="0"/>
                        <a:t> from interest received</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7"/>
                  </a:ext>
                </a:extLst>
              </a:tr>
              <a:tr h="0">
                <a:tc gridSpan="2">
                  <a:txBody>
                    <a:bodyPr/>
                    <a:lstStyle/>
                    <a:p>
                      <a:r>
                        <a:rPr lang="en-US" sz="1300" dirty="0"/>
                        <a:t>      Purchase of </a:t>
                      </a:r>
                      <a:r>
                        <a:rPr lang="en-US" sz="1300" dirty="0" smtClean="0"/>
                        <a:t>trading </a:t>
                      </a:r>
                      <a:r>
                        <a:rPr lang="en-US" sz="1300" dirty="0"/>
                        <a:t>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hMerge="1">
                  <a:txBody>
                    <a:bodyPr/>
                    <a:lstStyle/>
                    <a:p>
                      <a:endParaRPr lang="en-US"/>
                    </a:p>
                  </a:txBody>
                  <a:tcPr/>
                </a:tc>
                <a:tc>
                  <a:txBody>
                    <a:bodyPr/>
                    <a:lstStyle/>
                    <a:p>
                      <a:pPr algn="r"/>
                      <a:r>
                        <a:rPr lang="en-US" sz="13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3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8"/>
                  </a:ext>
                </a:extLst>
              </a:tr>
              <a:tr h="0">
                <a:tc gridSpan="2">
                  <a:txBody>
                    <a:bodyPr/>
                    <a:lstStyle/>
                    <a:p>
                      <a:r>
                        <a:rPr lang="en-US" sz="1300" dirty="0"/>
                        <a:t>      Sale</a:t>
                      </a:r>
                      <a:r>
                        <a:rPr lang="en-US" sz="1300" baseline="0" dirty="0"/>
                        <a:t> of trading securities</a:t>
                      </a:r>
                      <a:endParaRPr lang="en-US" sz="13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hMerge="1">
                  <a:txBody>
                    <a:bodyPr/>
                    <a:lstStyle/>
                    <a:p>
                      <a:endParaRPr lang="en-US"/>
                    </a:p>
                  </a:txBody>
                  <a:tcPr/>
                </a:tc>
                <a:tc>
                  <a:txBody>
                    <a:bodyPr/>
                    <a:lstStyle/>
                    <a:p>
                      <a:pPr algn="r"/>
                      <a:r>
                        <a:rPr lang="en-US" sz="13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3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19"/>
                  </a:ext>
                </a:extLst>
              </a:tr>
            </a:tbl>
          </a:graphicData>
        </a:graphic>
      </p:graphicFrame>
      <p:sp>
        <p:nvSpPr>
          <p:cNvPr id="8" name="Diamond 7"/>
          <p:cNvSpPr/>
          <p:nvPr/>
        </p:nvSpPr>
        <p:spPr>
          <a:xfrm>
            <a:off x="6385554" y="154841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iamond 8"/>
          <p:cNvSpPr/>
          <p:nvPr/>
        </p:nvSpPr>
        <p:spPr>
          <a:xfrm>
            <a:off x="6400794" y="180749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iamond 9"/>
          <p:cNvSpPr/>
          <p:nvPr/>
        </p:nvSpPr>
        <p:spPr>
          <a:xfrm>
            <a:off x="7315194" y="157889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iamond 10"/>
          <p:cNvSpPr/>
          <p:nvPr/>
        </p:nvSpPr>
        <p:spPr>
          <a:xfrm>
            <a:off x="7315194" y="1853219"/>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a:off x="6095994" y="373210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117074" y="376258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095994" y="368638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117074" y="3716867"/>
            <a:ext cx="7162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061201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Debt Investments Classified as Available-for-Sale Securities </a:t>
            </a:r>
            <a:endParaRPr lang="en-IN" dirty="0"/>
          </a:p>
        </p:txBody>
      </p:sp>
      <p:sp>
        <p:nvSpPr>
          <p:cNvPr id="3" name="Content Placeholder 2"/>
          <p:cNvSpPr>
            <a:spLocks noGrp="1"/>
          </p:cNvSpPr>
          <p:nvPr>
            <p:ph idx="1"/>
          </p:nvPr>
        </p:nvSpPr>
        <p:spPr/>
        <p:txBody>
          <a:bodyPr>
            <a:normAutofit/>
          </a:bodyPr>
          <a:lstStyle/>
          <a:p>
            <a:r>
              <a:rPr lang="en-US" dirty="0"/>
              <a:t>Available-for-sale (AFS) securities aren’t held for trading or designated as held to maturity</a:t>
            </a:r>
          </a:p>
          <a:p>
            <a:pPr lvl="1"/>
            <a:r>
              <a:rPr lang="en-IN" dirty="0"/>
              <a:t>The investment is available for sale</a:t>
            </a:r>
          </a:p>
          <a:p>
            <a:pPr lvl="1"/>
            <a:r>
              <a:rPr lang="en-IN" dirty="0"/>
              <a:t>Reported in balance sheet at fair value</a:t>
            </a:r>
          </a:p>
          <a:p>
            <a:pPr lvl="1"/>
            <a:r>
              <a:rPr lang="en-IN" dirty="0"/>
              <a:t>Unrealized gains and losses are not included in net income but reported in statement of comprehensive income as other comprehensive income (OCI</a:t>
            </a:r>
            <a:r>
              <a:rPr lang="en-IN" dirty="0" smtClean="0"/>
              <a:t>)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18627982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599" cy="525650"/>
          </a:xfrm>
        </p:spPr>
        <p:txBody>
          <a:bodyPr>
            <a:noAutofit/>
          </a:bodyPr>
          <a:lstStyle/>
          <a:p>
            <a:r>
              <a:rPr lang="en-US" dirty="0"/>
              <a:t>Adjust AFS Investments to Fair Value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0109867"/>
              </p:ext>
            </p:extLst>
          </p:nvPr>
        </p:nvGraphicFramePr>
        <p:xfrm>
          <a:off x="730090" y="3647549"/>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0">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$714,943</a:t>
                      </a:r>
                    </a:p>
                  </a:txBody>
                  <a:tcPr/>
                </a:tc>
                <a:tc>
                  <a:txBody>
                    <a:bodyPr/>
                    <a:lstStyle/>
                    <a:p>
                      <a:r>
                        <a:rPr lang="en-US" sz="2400" b="1" dirty="0">
                          <a:solidFill>
                            <a:srgbClr val="0000FF"/>
                          </a:solidFill>
                        </a:rPr>
                        <a:t>$43,646</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679291" y="843539"/>
            <a:ext cx="7749041" cy="2308324"/>
          </a:xfrm>
          <a:prstGeom prst="rect">
            <a:avLst/>
          </a:prstGeom>
          <a:noFill/>
        </p:spPr>
        <p:txBody>
          <a:bodyPr wrap="square" rtlCol="0">
            <a:spAutoFit/>
          </a:bodyPr>
          <a:lstStyle/>
          <a:p>
            <a:r>
              <a:rPr lang="en-US" sz="2400" dirty="0"/>
              <a:t>Let’s assume the Masterwear bond investment is classified as AFS. As of December 31, 2018, Masterwear has recorded the purchase of the bonds on July 1, 2018, as well as receipt of the first </a:t>
            </a:r>
            <a:r>
              <a:rPr lang="en-US" sz="2400" dirty="0" smtClean="0"/>
              <a:t>semiannual </a:t>
            </a:r>
            <a:r>
              <a:rPr lang="en-US" sz="2400" dirty="0"/>
              <a:t>interest payment, so the bonds have an amortized cost of $671,297. The fair value of the bonds on December 31, 2018, is $714,943. </a:t>
            </a:r>
          </a:p>
        </p:txBody>
      </p:sp>
      <p:sp>
        <p:nvSpPr>
          <p:cNvPr id="6" name="TextBox 5"/>
          <p:cNvSpPr txBox="1"/>
          <p:nvPr/>
        </p:nvSpPr>
        <p:spPr>
          <a:xfrm>
            <a:off x="947804" y="3113058"/>
            <a:ext cx="7794171" cy="369332"/>
          </a:xfrm>
          <a:prstGeom prst="rect">
            <a:avLst/>
          </a:prstGeom>
          <a:noFill/>
        </p:spPr>
        <p:txBody>
          <a:bodyPr wrap="square" rtlCol="0">
            <a:spAutoFit/>
          </a:bodyPr>
          <a:lstStyle/>
          <a:p>
            <a:pPr algn="ctr"/>
            <a:r>
              <a:rPr lang="en-US" b="1" dirty="0"/>
              <a:t>December 31</a:t>
            </a:r>
            <a:r>
              <a:rPr lang="en-US" b="1" dirty="0" smtClean="0"/>
              <a:t>, 2018</a:t>
            </a:r>
            <a:endParaRPr lang="en-US" b="1" dirty="0"/>
          </a:p>
        </p:txBody>
      </p:sp>
      <p:sp>
        <p:nvSpPr>
          <p:cNvPr id="7" name="Rectangle 6"/>
          <p:cNvSpPr/>
          <p:nvPr/>
        </p:nvSpPr>
        <p:spPr>
          <a:xfrm>
            <a:off x="754338" y="4943521"/>
            <a:ext cx="8216779" cy="13198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420956" y="4880736"/>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Dec 31, 2018</a:t>
            </a:r>
            <a:endParaRPr lang="en-IN" sz="2600" b="1" baseline="30000" dirty="0">
              <a:latin typeface="Calibri" pitchFamily="34" charset="0"/>
            </a:endParaRPr>
          </a:p>
        </p:txBody>
      </p:sp>
      <p:sp>
        <p:nvSpPr>
          <p:cNvPr id="9" name="TextBox 8"/>
          <p:cNvSpPr txBox="1">
            <a:spLocks noChangeArrowheads="1"/>
          </p:cNvSpPr>
          <p:nvPr/>
        </p:nvSpPr>
        <p:spPr bwMode="auto">
          <a:xfrm>
            <a:off x="7801725" y="4889137"/>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418149" y="4869030"/>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766697" y="5330525"/>
            <a:ext cx="5157216" cy="404813"/>
          </a:xfrm>
          <a:prstGeom prst="rect">
            <a:avLst/>
          </a:prstGeom>
          <a:noFill/>
          <a:ln w="9525">
            <a:noFill/>
            <a:miter lim="800000"/>
            <a:headEnd/>
            <a:tailEnd/>
          </a:ln>
        </p:spPr>
        <p:txBody>
          <a:bodyPr/>
          <a:lstStyle/>
          <a:p>
            <a:r>
              <a:rPr lang="en-IN" sz="2200" dirty="0">
                <a:latin typeface="Calibri" pitchFamily="34" charset="0"/>
              </a:rPr>
              <a:t>Fair value adjustment</a:t>
            </a:r>
          </a:p>
        </p:txBody>
      </p:sp>
      <p:sp>
        <p:nvSpPr>
          <p:cNvPr id="12" name="TextBox 11"/>
          <p:cNvSpPr txBox="1">
            <a:spLocks noChangeArrowheads="1"/>
          </p:cNvSpPr>
          <p:nvPr/>
        </p:nvSpPr>
        <p:spPr bwMode="auto">
          <a:xfrm>
            <a:off x="525036" y="5746836"/>
            <a:ext cx="6680788" cy="401613"/>
          </a:xfrm>
          <a:prstGeom prst="rect">
            <a:avLst/>
          </a:prstGeom>
          <a:noFill/>
          <a:ln w="9525">
            <a:noFill/>
            <a:miter lim="800000"/>
            <a:headEnd/>
            <a:tailEnd/>
          </a:ln>
        </p:spPr>
        <p:txBody>
          <a:bodyPr/>
          <a:lstStyle/>
          <a:p>
            <a:pPr lvl="1"/>
            <a:r>
              <a:rPr lang="en-IN" sz="2200" dirty="0">
                <a:latin typeface="Calibri" pitchFamily="34" charset="0"/>
              </a:rPr>
              <a:t>Unrealized holding gain on AFS </a:t>
            </a:r>
            <a:r>
              <a:rPr lang="en-IN" sz="2200" dirty="0" smtClean="0">
                <a:latin typeface="Calibri" pitchFamily="34" charset="0"/>
              </a:rPr>
              <a:t>Investment—OCI</a:t>
            </a:r>
            <a:endParaRPr lang="en-IN" sz="2200" dirty="0">
              <a:latin typeface="Calibri" pitchFamily="34" charset="0"/>
            </a:endParaRPr>
          </a:p>
        </p:txBody>
      </p:sp>
      <p:sp>
        <p:nvSpPr>
          <p:cNvPr id="13" name="TextBox 12"/>
          <p:cNvSpPr txBox="1">
            <a:spLocks noChangeArrowheads="1"/>
          </p:cNvSpPr>
          <p:nvPr/>
        </p:nvSpPr>
        <p:spPr bwMode="auto">
          <a:xfrm>
            <a:off x="6048986" y="5330525"/>
            <a:ext cx="1563687" cy="404812"/>
          </a:xfrm>
          <a:prstGeom prst="rect">
            <a:avLst/>
          </a:prstGeom>
          <a:noFill/>
          <a:ln w="9525">
            <a:noFill/>
            <a:miter lim="800000"/>
            <a:headEnd/>
            <a:tailEnd/>
          </a:ln>
        </p:spPr>
        <p:txBody>
          <a:bodyPr/>
          <a:lstStyle/>
          <a:p>
            <a:pPr algn="r"/>
            <a:r>
              <a:rPr lang="en-IN" sz="2200" b="1" dirty="0">
                <a:solidFill>
                  <a:srgbClr val="0000FF"/>
                </a:solidFill>
                <a:latin typeface="Calibri" pitchFamily="34" charset="0"/>
              </a:rPr>
              <a:t>43,646</a:t>
            </a:r>
          </a:p>
        </p:txBody>
      </p:sp>
      <p:sp>
        <p:nvSpPr>
          <p:cNvPr id="14" name="TextBox 13"/>
          <p:cNvSpPr txBox="1">
            <a:spLocks noChangeArrowheads="1"/>
          </p:cNvSpPr>
          <p:nvPr/>
        </p:nvSpPr>
        <p:spPr bwMode="auto">
          <a:xfrm>
            <a:off x="7406914" y="5641290"/>
            <a:ext cx="1563687" cy="404813"/>
          </a:xfrm>
          <a:prstGeom prst="rect">
            <a:avLst/>
          </a:prstGeom>
          <a:noFill/>
          <a:ln w="9525">
            <a:noFill/>
            <a:miter lim="800000"/>
            <a:headEnd/>
            <a:tailEnd/>
          </a:ln>
        </p:spPr>
        <p:txBody>
          <a:bodyPr/>
          <a:lstStyle/>
          <a:p>
            <a:pPr algn="r"/>
            <a:r>
              <a:rPr lang="en-IN" sz="2200" b="1" dirty="0">
                <a:solidFill>
                  <a:srgbClr val="0000FF"/>
                </a:solidFill>
                <a:latin typeface="Calibri" pitchFamily="34" charset="0"/>
              </a:rPr>
              <a:t>43,646</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16" name="Straight Connector 15"/>
          <p:cNvCxnSpPr/>
          <p:nvPr/>
        </p:nvCxnSpPr>
        <p:spPr>
          <a:xfrm>
            <a:off x="768965" y="5380934"/>
            <a:ext cx="818062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477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a:bodyPr>
          <a:lstStyle/>
          <a:p>
            <a:r>
              <a:rPr lang="en-US" dirty="0"/>
              <a:t>Sale of AFS Investments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7847135"/>
              </p:ext>
            </p:extLst>
          </p:nvPr>
        </p:nvGraphicFramePr>
        <p:xfrm>
          <a:off x="766006" y="25066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EC008C"/>
                          </a:solidFill>
                        </a:rPr>
                        <a:t>$53,703</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Masterwear bond for $725,000 on January 5, 2019. </a:t>
            </a:r>
          </a:p>
        </p:txBody>
      </p:sp>
      <p:sp>
        <p:nvSpPr>
          <p:cNvPr id="6" name="TextBox 5"/>
          <p:cNvSpPr txBox="1"/>
          <p:nvPr/>
        </p:nvSpPr>
        <p:spPr>
          <a:xfrm>
            <a:off x="668361" y="2179191"/>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680990" y="5350259"/>
            <a:ext cx="8294414" cy="125752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77149" y="5254635"/>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Jan </a:t>
            </a:r>
            <a:r>
              <a:rPr lang="en-US" sz="2600" b="1" dirty="0">
                <a:latin typeface="Calibri" pitchFamily="34" charset="0"/>
              </a:rPr>
              <a:t>5, 2019</a:t>
            </a:r>
            <a:endParaRPr lang="en-IN" sz="2600" b="1" baseline="30000" dirty="0">
              <a:latin typeface="Calibri" pitchFamily="34" charset="0"/>
            </a:endParaRPr>
          </a:p>
        </p:txBody>
      </p:sp>
      <p:sp>
        <p:nvSpPr>
          <p:cNvPr id="9" name="TextBox 8"/>
          <p:cNvSpPr txBox="1">
            <a:spLocks noChangeArrowheads="1"/>
          </p:cNvSpPr>
          <p:nvPr/>
        </p:nvSpPr>
        <p:spPr bwMode="auto">
          <a:xfrm>
            <a:off x="7644126" y="5303794"/>
            <a:ext cx="1416296"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572915" y="5303794"/>
            <a:ext cx="132828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01731" y="5693849"/>
            <a:ext cx="5157216" cy="404813"/>
          </a:xfrm>
          <a:prstGeom prst="rect">
            <a:avLst/>
          </a:prstGeom>
          <a:noFill/>
          <a:ln w="9525">
            <a:noFill/>
            <a:miter lim="800000"/>
            <a:headEnd/>
            <a:tailEnd/>
          </a:ln>
        </p:spPr>
        <p:txBody>
          <a:bodyPr/>
          <a:lstStyle/>
          <a:p>
            <a:r>
              <a:rPr lang="en-IN" sz="2200" dirty="0">
                <a:latin typeface="Calibri" pitchFamily="34" charset="0"/>
              </a:rPr>
              <a:t>Fair value adjustment</a:t>
            </a:r>
          </a:p>
        </p:txBody>
      </p:sp>
      <p:sp>
        <p:nvSpPr>
          <p:cNvPr id="12" name="TextBox 11"/>
          <p:cNvSpPr txBox="1">
            <a:spLocks noChangeArrowheads="1"/>
          </p:cNvSpPr>
          <p:nvPr/>
        </p:nvSpPr>
        <p:spPr bwMode="auto">
          <a:xfrm>
            <a:off x="558577" y="6048423"/>
            <a:ext cx="6834127" cy="440929"/>
          </a:xfrm>
          <a:prstGeom prst="rect">
            <a:avLst/>
          </a:prstGeom>
          <a:noFill/>
          <a:ln w="9525">
            <a:noFill/>
            <a:miter lim="800000"/>
            <a:headEnd/>
            <a:tailEnd/>
          </a:ln>
        </p:spPr>
        <p:txBody>
          <a:bodyPr/>
          <a:lstStyle/>
          <a:p>
            <a:pPr lvl="1"/>
            <a:r>
              <a:rPr lang="en-IN" sz="2200" dirty="0">
                <a:latin typeface="Calibri" pitchFamily="34" charset="0"/>
              </a:rPr>
              <a:t>Unrealized holding gain on AFS </a:t>
            </a:r>
            <a:r>
              <a:rPr lang="en-IN" sz="2200" dirty="0" smtClean="0">
                <a:latin typeface="Calibri" pitchFamily="34" charset="0"/>
              </a:rPr>
              <a:t>Investment—OCI</a:t>
            </a:r>
            <a:endParaRPr lang="en-IN" sz="2200" dirty="0">
              <a:latin typeface="Calibri" pitchFamily="34" charset="0"/>
            </a:endParaRPr>
          </a:p>
        </p:txBody>
      </p:sp>
      <p:sp>
        <p:nvSpPr>
          <p:cNvPr id="13" name="TextBox 12"/>
          <p:cNvSpPr txBox="1">
            <a:spLocks noChangeArrowheads="1"/>
          </p:cNvSpPr>
          <p:nvPr/>
        </p:nvSpPr>
        <p:spPr bwMode="auto">
          <a:xfrm>
            <a:off x="6140129" y="5718917"/>
            <a:ext cx="1563687" cy="404812"/>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10,057</a:t>
            </a:r>
          </a:p>
        </p:txBody>
      </p:sp>
      <p:sp>
        <p:nvSpPr>
          <p:cNvPr id="14" name="TextBox 13"/>
          <p:cNvSpPr txBox="1">
            <a:spLocks noChangeArrowheads="1"/>
          </p:cNvSpPr>
          <p:nvPr/>
        </p:nvSpPr>
        <p:spPr bwMode="auto">
          <a:xfrm>
            <a:off x="7290977" y="6038014"/>
            <a:ext cx="1563687" cy="404813"/>
          </a:xfrm>
          <a:prstGeom prst="rect">
            <a:avLst/>
          </a:prstGeom>
          <a:noFill/>
          <a:ln w="9525">
            <a:noFill/>
            <a:miter lim="800000"/>
            <a:headEnd/>
            <a:tailEnd/>
          </a:ln>
        </p:spPr>
        <p:txBody>
          <a:bodyPr/>
          <a:lstStyle/>
          <a:p>
            <a:pPr algn="r"/>
            <a:r>
              <a:rPr lang="en-IN" sz="2400" b="1" dirty="0">
                <a:latin typeface="Calibri" pitchFamily="34" charset="0"/>
              </a:rPr>
              <a:t>10,057</a:t>
            </a:r>
          </a:p>
        </p:txBody>
      </p:sp>
      <p:sp>
        <p:nvSpPr>
          <p:cNvPr id="15" name="TextBox 14"/>
          <p:cNvSpPr txBox="1"/>
          <p:nvPr/>
        </p:nvSpPr>
        <p:spPr>
          <a:xfrm>
            <a:off x="4528458" y="343904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16" name="Straight Connector 15"/>
          <p:cNvCxnSpPr>
            <a:cxnSpLocks/>
          </p:cNvCxnSpPr>
          <p:nvPr/>
        </p:nvCxnSpPr>
        <p:spPr>
          <a:xfrm flipV="1">
            <a:off x="3344012" y="4815305"/>
            <a:ext cx="5082894" cy="237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784737" y="4796279"/>
            <a:ext cx="1380063" cy="461665"/>
          </a:xfrm>
          <a:prstGeom prst="rect">
            <a:avLst/>
          </a:prstGeom>
          <a:noFill/>
        </p:spPr>
        <p:txBody>
          <a:bodyPr wrap="square" rtlCol="0">
            <a:spAutoFit/>
          </a:bodyPr>
          <a:lstStyle/>
          <a:p>
            <a:pPr algn="r"/>
            <a:r>
              <a:rPr lang="en-IN" sz="2400" b="1" dirty="0">
                <a:solidFill>
                  <a:srgbClr val="EC008C"/>
                </a:solidFill>
              </a:rPr>
              <a:t>$53,703</a:t>
            </a:r>
            <a:endParaRPr lang="en-US" sz="2400" b="1" dirty="0">
              <a:solidFill>
                <a:srgbClr val="EC008C"/>
              </a:solidFill>
            </a:endParaRPr>
          </a:p>
        </p:txBody>
      </p:sp>
      <p:sp>
        <p:nvSpPr>
          <p:cNvPr id="18" name="TextBox 17"/>
          <p:cNvSpPr txBox="1"/>
          <p:nvPr/>
        </p:nvSpPr>
        <p:spPr>
          <a:xfrm>
            <a:off x="4784738" y="3981982"/>
            <a:ext cx="1537282" cy="830997"/>
          </a:xfrm>
          <a:prstGeom prst="rect">
            <a:avLst/>
          </a:prstGeom>
          <a:noFill/>
        </p:spPr>
        <p:txBody>
          <a:bodyPr wrap="square" rtlCol="0">
            <a:spAutoFit/>
          </a:bodyPr>
          <a:lstStyle/>
          <a:p>
            <a:r>
              <a:rPr lang="en-IN" sz="2400" dirty="0"/>
              <a:t>$43,646</a:t>
            </a:r>
          </a:p>
          <a:p>
            <a:r>
              <a:rPr lang="en-IN" sz="2400" dirty="0"/>
              <a:t>         </a:t>
            </a:r>
            <a:r>
              <a:rPr lang="en-IN" sz="2400" b="1" dirty="0">
                <a:solidFill>
                  <a:srgbClr val="0000FF"/>
                </a:solidFill>
              </a:rPr>
              <a:t>?</a:t>
            </a:r>
            <a:endParaRPr lang="en-US" sz="2400" b="1" dirty="0">
              <a:solidFill>
                <a:srgbClr val="0000FF"/>
              </a:solidFill>
            </a:endParaRPr>
          </a:p>
        </p:txBody>
      </p:sp>
      <p:cxnSp>
        <p:nvCxnSpPr>
          <p:cNvPr id="19" name="Straight Connector 18"/>
          <p:cNvCxnSpPr>
            <a:cxnSpLocks/>
          </p:cNvCxnSpPr>
          <p:nvPr/>
        </p:nvCxnSpPr>
        <p:spPr>
          <a:xfrm>
            <a:off x="3147608" y="3900711"/>
            <a:ext cx="5116460" cy="179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334836" y="3900711"/>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4432" y="3997655"/>
            <a:ext cx="3222172" cy="369332"/>
          </a:xfrm>
          <a:prstGeom prst="rect">
            <a:avLst/>
          </a:prstGeom>
          <a:noFill/>
        </p:spPr>
        <p:txBody>
          <a:bodyPr wrap="square" rtlCol="0">
            <a:spAutoFit/>
          </a:bodyPr>
          <a:lstStyle/>
          <a:p>
            <a:r>
              <a:rPr lang="en-US" dirty="0"/>
              <a:t>Beginning balance on 12/31/18</a:t>
            </a:r>
          </a:p>
        </p:txBody>
      </p:sp>
      <p:sp>
        <p:nvSpPr>
          <p:cNvPr id="23" name="TextBox 22"/>
          <p:cNvSpPr txBox="1"/>
          <p:nvPr/>
        </p:nvSpPr>
        <p:spPr>
          <a:xfrm>
            <a:off x="547403" y="4403635"/>
            <a:ext cx="4059580" cy="369332"/>
          </a:xfrm>
          <a:prstGeom prst="rect">
            <a:avLst/>
          </a:prstGeom>
          <a:noFill/>
        </p:spPr>
        <p:txBody>
          <a:bodyPr wrap="square" rtlCol="0">
            <a:spAutoFit/>
          </a:bodyPr>
          <a:lstStyle/>
          <a:p>
            <a:r>
              <a:rPr lang="en-US" dirty="0"/>
              <a:t>Adjustment needed to update fair value</a:t>
            </a:r>
          </a:p>
        </p:txBody>
      </p:sp>
      <p:sp>
        <p:nvSpPr>
          <p:cNvPr id="24" name="TextBox 23"/>
          <p:cNvSpPr txBox="1"/>
          <p:nvPr/>
        </p:nvSpPr>
        <p:spPr>
          <a:xfrm>
            <a:off x="546746" y="4788039"/>
            <a:ext cx="3341401" cy="369332"/>
          </a:xfrm>
          <a:prstGeom prst="rect">
            <a:avLst/>
          </a:prstGeom>
          <a:noFill/>
        </p:spPr>
        <p:txBody>
          <a:bodyPr wrap="square" rtlCol="0">
            <a:spAutoFit/>
          </a:bodyPr>
          <a:lstStyle/>
          <a:p>
            <a:r>
              <a:rPr lang="en-US" dirty="0"/>
              <a:t>Balance needed as of date of sale</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1. Adjust AFS </a:t>
            </a:r>
            <a:r>
              <a:rPr lang="en-US" sz="2400" b="1" dirty="0" smtClean="0"/>
              <a:t>investment </a:t>
            </a:r>
            <a:r>
              <a:rPr lang="en-US" sz="2400" b="1" dirty="0"/>
              <a:t>to </a:t>
            </a:r>
            <a:r>
              <a:rPr lang="en-US" sz="2400" b="1" dirty="0" smtClean="0"/>
              <a:t>fair </a:t>
            </a:r>
            <a:r>
              <a:rPr lang="en-US" sz="2400" b="1" dirty="0"/>
              <a:t>v</a:t>
            </a:r>
            <a:r>
              <a:rPr lang="en-US" sz="2400" b="1" dirty="0" smtClean="0"/>
              <a:t>alue </a:t>
            </a:r>
            <a:r>
              <a:rPr lang="en-US" sz="2400" b="1" dirty="0"/>
              <a:t>(2019) </a:t>
            </a:r>
            <a:endParaRPr lang="en-US" sz="2400" dirty="0"/>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26" name="Straight Connector 25"/>
          <p:cNvCxnSpPr/>
          <p:nvPr/>
        </p:nvCxnSpPr>
        <p:spPr>
          <a:xfrm>
            <a:off x="688895" y="5753512"/>
            <a:ext cx="82882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231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 presetClass="entr" presetSubtype="0" fill="hold" nodeType="with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 presetClass="entr" presetSubtype="0" fill="hold" nodeType="withEffect">
                                  <p:stCondLst>
                                    <p:cond delay="0"/>
                                  </p:stCondLst>
                                  <p:childTnLst>
                                    <p:set>
                                      <p:cBhvr>
                                        <p:cTn id="25" dur="1" fill="hold">
                                          <p:stCondLst>
                                            <p:cond delay="0"/>
                                          </p:stCondLst>
                                        </p:cTn>
                                        <p:tgtEl>
                                          <p:spTgt spid="22">
                                            <p:txEl>
                                              <p:pRg st="0" end="0"/>
                                            </p:txEl>
                                          </p:spTgt>
                                        </p:tgtEl>
                                        <p:attrNameLst>
                                          <p:attrName>style.visibility</p:attrName>
                                        </p:attrNameLst>
                                      </p:cBhvr>
                                      <p:to>
                                        <p:strVal val="visible"/>
                                      </p:to>
                                    </p:se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AFS Investments </a:t>
            </a:r>
            <a:r>
              <a:rPr lang="en-US" sz="2400" dirty="0"/>
              <a:t>(continued)</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46256495"/>
              </p:ext>
            </p:extLst>
          </p:nvPr>
        </p:nvGraphicFramePr>
        <p:xfrm>
          <a:off x="749073" y="2725015"/>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United sells the bond for $725,000 on January 5, 2019. </a:t>
            </a:r>
          </a:p>
        </p:txBody>
      </p:sp>
      <p:sp>
        <p:nvSpPr>
          <p:cNvPr id="6" name="TextBox 5"/>
          <p:cNvSpPr txBox="1"/>
          <p:nvPr/>
        </p:nvSpPr>
        <p:spPr>
          <a:xfrm>
            <a:off x="651428" y="2329859"/>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896019" y="4201969"/>
            <a:ext cx="7918704" cy="137777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591664" y="4212641"/>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a:t>
            </a:r>
            <a:r>
              <a:rPr lang="en-US" sz="2600" b="1" dirty="0" smtClean="0">
                <a:latin typeface="Calibri" pitchFamily="34" charset="0"/>
              </a:rPr>
              <a:t>– Jan </a:t>
            </a:r>
            <a:r>
              <a:rPr lang="en-US" sz="2600" b="1" dirty="0">
                <a:latin typeface="Calibri" pitchFamily="34" charset="0"/>
              </a:rPr>
              <a:t>5</a:t>
            </a:r>
            <a:r>
              <a:rPr lang="en-US" sz="2600" b="1" dirty="0" smtClean="0">
                <a:latin typeface="Calibri" pitchFamily="34" charset="0"/>
              </a:rPr>
              <a:t>, 2019</a:t>
            </a:r>
            <a:endParaRPr lang="en-IN" sz="2600" b="1" baseline="30000" dirty="0">
              <a:latin typeface="Calibri" pitchFamily="34" charset="0"/>
            </a:endParaRPr>
          </a:p>
        </p:txBody>
      </p:sp>
      <p:sp>
        <p:nvSpPr>
          <p:cNvPr id="9" name="TextBox 8"/>
          <p:cNvSpPr txBox="1">
            <a:spLocks noChangeArrowheads="1"/>
          </p:cNvSpPr>
          <p:nvPr/>
        </p:nvSpPr>
        <p:spPr bwMode="auto">
          <a:xfrm>
            <a:off x="7632065" y="4221681"/>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315378" y="4222020"/>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896019" y="4688451"/>
            <a:ext cx="5157216" cy="404813"/>
          </a:xfrm>
          <a:prstGeom prst="rect">
            <a:avLst/>
          </a:prstGeom>
          <a:noFill/>
          <a:ln w="9525">
            <a:noFill/>
            <a:miter lim="800000"/>
            <a:headEnd/>
            <a:tailEnd/>
          </a:ln>
        </p:spPr>
        <p:txBody>
          <a:bodyPr/>
          <a:lstStyle/>
          <a:p>
            <a:r>
              <a:rPr lang="en-IN" sz="2400" dirty="0">
                <a:latin typeface="Calibri" pitchFamily="34" charset="0"/>
              </a:rPr>
              <a:t>Reclassification </a:t>
            </a:r>
            <a:r>
              <a:rPr lang="en-IN" sz="2400" dirty="0" smtClean="0">
                <a:latin typeface="Calibri" pitchFamily="34" charset="0"/>
              </a:rPr>
              <a:t>adjustment—OCI</a:t>
            </a:r>
            <a:endParaRPr lang="en-IN" sz="2400" dirty="0">
              <a:latin typeface="Calibri" pitchFamily="34" charset="0"/>
            </a:endParaRPr>
          </a:p>
        </p:txBody>
      </p:sp>
      <p:sp>
        <p:nvSpPr>
          <p:cNvPr id="13" name="TextBox 12"/>
          <p:cNvSpPr txBox="1">
            <a:spLocks noChangeArrowheads="1"/>
          </p:cNvSpPr>
          <p:nvPr/>
        </p:nvSpPr>
        <p:spPr bwMode="auto">
          <a:xfrm>
            <a:off x="6005835" y="4648766"/>
            <a:ext cx="1563687" cy="404812"/>
          </a:xfrm>
          <a:prstGeom prst="rect">
            <a:avLst/>
          </a:prstGeom>
          <a:noFill/>
          <a:ln w="9525">
            <a:noFill/>
            <a:miter lim="800000"/>
            <a:headEnd/>
            <a:tailEnd/>
          </a:ln>
        </p:spPr>
        <p:txBody>
          <a:bodyPr/>
          <a:lstStyle/>
          <a:p>
            <a:pPr algn="r"/>
            <a:r>
              <a:rPr lang="en-IN" sz="2400" dirty="0">
                <a:latin typeface="Calibri" pitchFamily="34" charset="0"/>
              </a:rPr>
              <a:t>53,703</a:t>
            </a:r>
          </a:p>
        </p:txBody>
      </p:sp>
      <p:sp>
        <p:nvSpPr>
          <p:cNvPr id="14" name="TextBox 13"/>
          <p:cNvSpPr txBox="1">
            <a:spLocks noChangeArrowheads="1"/>
          </p:cNvSpPr>
          <p:nvPr/>
        </p:nvSpPr>
        <p:spPr bwMode="auto">
          <a:xfrm>
            <a:off x="7315850" y="5114895"/>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2. Reverse previous fair value adjustments</a:t>
            </a:r>
            <a:endParaRPr lang="en-US" sz="2400" dirty="0"/>
          </a:p>
        </p:txBody>
      </p:sp>
      <p:sp>
        <p:nvSpPr>
          <p:cNvPr id="27" name="TextBox 26"/>
          <p:cNvSpPr txBox="1">
            <a:spLocks noChangeArrowheads="1"/>
          </p:cNvSpPr>
          <p:nvPr/>
        </p:nvSpPr>
        <p:spPr bwMode="auto">
          <a:xfrm>
            <a:off x="831206" y="5104798"/>
            <a:ext cx="6077398" cy="448695"/>
          </a:xfrm>
          <a:prstGeom prst="rect">
            <a:avLst/>
          </a:prstGeom>
          <a:noFill/>
          <a:ln w="9525">
            <a:noFill/>
            <a:miter lim="800000"/>
            <a:headEnd/>
            <a:tailEnd/>
          </a:ln>
        </p:spPr>
        <p:txBody>
          <a:bodyPr/>
          <a:lstStyle/>
          <a:p>
            <a:pPr lvl="1"/>
            <a:r>
              <a:rPr lang="en-IN" sz="2400" dirty="0">
                <a:latin typeface="Calibri" pitchFamily="34" charset="0"/>
              </a:rPr>
              <a:t>Fair value adjustment (account balance)</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16" name="Straight Connector 15"/>
          <p:cNvCxnSpPr/>
          <p:nvPr/>
        </p:nvCxnSpPr>
        <p:spPr>
          <a:xfrm>
            <a:off x="880897" y="4720373"/>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6811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3" grpId="0"/>
      <p:bldP spid="14"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24591"/>
          </a:xfrm>
        </p:spPr>
        <p:txBody>
          <a:bodyPr>
            <a:normAutofit fontScale="90000"/>
          </a:bodyPr>
          <a:lstStyle/>
          <a:p>
            <a:r>
              <a:rPr lang="en-US" sz="3600" dirty="0"/>
              <a:t>Sale of AFS Investments </a:t>
            </a:r>
            <a:r>
              <a:rPr lang="en-US" sz="2400" dirty="0"/>
              <a:t>(concluded)</a:t>
            </a:r>
            <a:r>
              <a:rPr lang="en-US" dirty="0"/>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96873973"/>
              </p:ext>
            </p:extLst>
          </p:nvPr>
        </p:nvGraphicFramePr>
        <p:xfrm>
          <a:off x="749073" y="2708082"/>
          <a:ext cx="8229600" cy="914400"/>
        </p:xfrm>
        <a:graphic>
          <a:graphicData uri="http://schemas.openxmlformats.org/drawingml/2006/table">
            <a:tbl>
              <a:tblPr firstRow="1" bandRow="1">
                <a:tableStyleId>{5940675A-B579-460E-94D1-54222C63F5DA}</a:tableStyleId>
              </a:tblPr>
              <a:tblGrid>
                <a:gridCol w="2057400">
                  <a:extLst>
                    <a:ext uri="{9D8B030D-6E8A-4147-A177-3AD203B41FA5}">
                      <a16:colId xmlns="" xmlns:a16="http://schemas.microsoft.com/office/drawing/2014/main" val="4161736228"/>
                    </a:ext>
                  </a:extLst>
                </a:gridCol>
                <a:gridCol w="2057400">
                  <a:extLst>
                    <a:ext uri="{9D8B030D-6E8A-4147-A177-3AD203B41FA5}">
                      <a16:colId xmlns="" xmlns:a16="http://schemas.microsoft.com/office/drawing/2014/main" val="38919546"/>
                    </a:ext>
                  </a:extLst>
                </a:gridCol>
                <a:gridCol w="2057400">
                  <a:extLst>
                    <a:ext uri="{9D8B030D-6E8A-4147-A177-3AD203B41FA5}">
                      <a16:colId xmlns="" xmlns:a16="http://schemas.microsoft.com/office/drawing/2014/main" val="1636510950"/>
                    </a:ext>
                  </a:extLst>
                </a:gridCol>
                <a:gridCol w="2057400">
                  <a:extLst>
                    <a:ext uri="{9D8B030D-6E8A-4147-A177-3AD203B41FA5}">
                      <a16:colId xmlns="" xmlns:a16="http://schemas.microsoft.com/office/drawing/2014/main" val="3236853581"/>
                    </a:ext>
                  </a:extLst>
                </a:gridCol>
              </a:tblGrid>
              <a:tr h="185892">
                <a:tc>
                  <a:txBody>
                    <a:bodyPr/>
                    <a:lstStyle/>
                    <a:p>
                      <a:r>
                        <a:rPr lang="en-US" sz="2400" b="1" dirty="0"/>
                        <a:t>Security</a:t>
                      </a:r>
                    </a:p>
                  </a:txBody>
                  <a:tcPr/>
                </a:tc>
                <a:tc>
                  <a:txBody>
                    <a:bodyPr/>
                    <a:lstStyle/>
                    <a:p>
                      <a:r>
                        <a:rPr lang="en-US" sz="2300" b="1" dirty="0"/>
                        <a:t>Amortized Cost</a:t>
                      </a:r>
                    </a:p>
                  </a:txBody>
                  <a:tcPr/>
                </a:tc>
                <a:tc>
                  <a:txBody>
                    <a:bodyPr/>
                    <a:lstStyle/>
                    <a:p>
                      <a:r>
                        <a:rPr lang="en-US" sz="2400" b="1" dirty="0"/>
                        <a:t>Fair Value</a:t>
                      </a:r>
                    </a:p>
                  </a:txBody>
                  <a:tcPr/>
                </a:tc>
                <a:tc>
                  <a:txBody>
                    <a:bodyPr/>
                    <a:lstStyle/>
                    <a:p>
                      <a:r>
                        <a:rPr lang="en-US" sz="2400" b="1" dirty="0"/>
                        <a:t>FV Adj Bal</a:t>
                      </a:r>
                    </a:p>
                  </a:txBody>
                  <a:tcPr/>
                </a:tc>
                <a:extLst>
                  <a:ext uri="{0D108BD9-81ED-4DB2-BD59-A6C34878D82A}">
                    <a16:rowId xmlns="" xmlns:a16="http://schemas.microsoft.com/office/drawing/2014/main" val="1439143409"/>
                  </a:ext>
                </a:extLst>
              </a:tr>
              <a:tr h="370840">
                <a:tc>
                  <a:txBody>
                    <a:bodyPr/>
                    <a:lstStyle/>
                    <a:p>
                      <a:r>
                        <a:rPr lang="en-US" sz="2400" dirty="0"/>
                        <a:t>Masterwear</a:t>
                      </a:r>
                    </a:p>
                  </a:txBody>
                  <a:tcPr/>
                </a:tc>
                <a:tc>
                  <a:txBody>
                    <a:bodyPr/>
                    <a:lstStyle/>
                    <a:p>
                      <a:r>
                        <a:rPr lang="en-US" sz="2400" dirty="0"/>
                        <a:t>$671,297</a:t>
                      </a:r>
                    </a:p>
                  </a:txBody>
                  <a:tcPr/>
                </a:tc>
                <a:tc>
                  <a:txBody>
                    <a:bodyPr/>
                    <a:lstStyle/>
                    <a:p>
                      <a:r>
                        <a:rPr lang="en-US" sz="2400" dirty="0"/>
                        <a:t>$725,000</a:t>
                      </a:r>
                    </a:p>
                  </a:txBody>
                  <a:tcPr/>
                </a:tc>
                <a:tc>
                  <a:txBody>
                    <a:bodyPr/>
                    <a:lstStyle/>
                    <a:p>
                      <a:r>
                        <a:rPr lang="en-US" sz="2400" b="1" dirty="0">
                          <a:solidFill>
                            <a:srgbClr val="0000FF"/>
                          </a:solidFill>
                        </a:rPr>
                        <a:t>$53,703</a:t>
                      </a:r>
                    </a:p>
                  </a:txBody>
                  <a:tcPr/>
                </a:tc>
                <a:extLst>
                  <a:ext uri="{0D108BD9-81ED-4DB2-BD59-A6C34878D82A}">
                    <a16:rowId xmlns="" xmlns:a16="http://schemas.microsoft.com/office/drawing/2014/main" val="2190461861"/>
                  </a:ext>
                </a:extLst>
              </a:tr>
            </a:tbl>
          </a:graphicData>
        </a:graphic>
      </p:graphicFrame>
      <p:sp>
        <p:nvSpPr>
          <p:cNvPr id="5" name="TextBox 4"/>
          <p:cNvSpPr txBox="1"/>
          <p:nvPr/>
        </p:nvSpPr>
        <p:spPr>
          <a:xfrm>
            <a:off x="846037" y="825536"/>
            <a:ext cx="7749041" cy="830997"/>
          </a:xfrm>
          <a:prstGeom prst="rect">
            <a:avLst/>
          </a:prstGeom>
          <a:noFill/>
        </p:spPr>
        <p:txBody>
          <a:bodyPr wrap="square" rtlCol="0">
            <a:spAutoFit/>
          </a:bodyPr>
          <a:lstStyle/>
          <a:p>
            <a:r>
              <a:rPr lang="en-US" sz="2400" dirty="0"/>
              <a:t>Assuming that Masterwear sells the bond for $725,000 on January 5, 2019. </a:t>
            </a:r>
          </a:p>
        </p:txBody>
      </p:sp>
      <p:sp>
        <p:nvSpPr>
          <p:cNvPr id="6" name="TextBox 5"/>
          <p:cNvSpPr txBox="1"/>
          <p:nvPr/>
        </p:nvSpPr>
        <p:spPr>
          <a:xfrm>
            <a:off x="786892" y="2295993"/>
            <a:ext cx="7794171" cy="369332"/>
          </a:xfrm>
          <a:prstGeom prst="rect">
            <a:avLst/>
          </a:prstGeom>
          <a:noFill/>
        </p:spPr>
        <p:txBody>
          <a:bodyPr wrap="square" rtlCol="0">
            <a:spAutoFit/>
          </a:bodyPr>
          <a:lstStyle/>
          <a:p>
            <a:pPr algn="ctr"/>
            <a:r>
              <a:rPr lang="en-US" b="1" dirty="0"/>
              <a:t>January 5, 2019</a:t>
            </a:r>
          </a:p>
        </p:txBody>
      </p:sp>
      <p:sp>
        <p:nvSpPr>
          <p:cNvPr id="7" name="Rectangle 6"/>
          <p:cNvSpPr/>
          <p:nvPr/>
        </p:nvSpPr>
        <p:spPr>
          <a:xfrm>
            <a:off x="905209" y="3935793"/>
            <a:ext cx="7918704" cy="2315789"/>
          </a:xfrm>
          <a:prstGeom prst="rect">
            <a:avLst/>
          </a:prstGeom>
          <a:solidFill>
            <a:srgbClr val="FEF8B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8" name="TextBox 7"/>
          <p:cNvSpPr txBox="1">
            <a:spLocks noChangeArrowheads="1"/>
          </p:cNvSpPr>
          <p:nvPr/>
        </p:nvSpPr>
        <p:spPr bwMode="auto">
          <a:xfrm>
            <a:off x="674980" y="3907650"/>
            <a:ext cx="4686300" cy="492443"/>
          </a:xfrm>
          <a:prstGeom prst="rect">
            <a:avLst/>
          </a:prstGeom>
          <a:noFill/>
          <a:ln w="9525">
            <a:noFill/>
            <a:miter lim="800000"/>
            <a:headEnd/>
            <a:tailEnd/>
          </a:ln>
        </p:spPr>
        <p:txBody>
          <a:bodyP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9" name="TextBox 8"/>
          <p:cNvSpPr txBox="1">
            <a:spLocks noChangeArrowheads="1"/>
          </p:cNvSpPr>
          <p:nvPr/>
        </p:nvSpPr>
        <p:spPr bwMode="auto">
          <a:xfrm>
            <a:off x="7641255" y="3917185"/>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0" name="TextBox 9"/>
          <p:cNvSpPr txBox="1">
            <a:spLocks noChangeArrowheads="1"/>
          </p:cNvSpPr>
          <p:nvPr/>
        </p:nvSpPr>
        <p:spPr bwMode="auto">
          <a:xfrm>
            <a:off x="6324568" y="3917524"/>
            <a:ext cx="1289050" cy="441388"/>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1" name="TextBox 10"/>
          <p:cNvSpPr txBox="1">
            <a:spLocks noChangeArrowheads="1"/>
          </p:cNvSpPr>
          <p:nvPr/>
        </p:nvSpPr>
        <p:spPr bwMode="auto">
          <a:xfrm>
            <a:off x="905209" y="4448527"/>
            <a:ext cx="5157216" cy="404813"/>
          </a:xfrm>
          <a:prstGeom prst="rect">
            <a:avLst/>
          </a:prstGeom>
          <a:noFill/>
          <a:ln w="9525">
            <a:noFill/>
            <a:miter lim="800000"/>
            <a:headEnd/>
            <a:tailEnd/>
          </a:ln>
        </p:spPr>
        <p:txBody>
          <a:bodyPr/>
          <a:lstStyle/>
          <a:p>
            <a:r>
              <a:rPr lang="en-IN" sz="2400" dirty="0">
                <a:latin typeface="Calibri" pitchFamily="34" charset="0"/>
              </a:rPr>
              <a:t>Cash</a:t>
            </a:r>
          </a:p>
        </p:txBody>
      </p:sp>
      <p:sp>
        <p:nvSpPr>
          <p:cNvPr id="12" name="TextBox 11"/>
          <p:cNvSpPr txBox="1">
            <a:spLocks noChangeArrowheads="1"/>
          </p:cNvSpPr>
          <p:nvPr/>
        </p:nvSpPr>
        <p:spPr bwMode="auto">
          <a:xfrm>
            <a:off x="992587" y="5800733"/>
            <a:ext cx="5925207" cy="448695"/>
          </a:xfrm>
          <a:prstGeom prst="rect">
            <a:avLst/>
          </a:prstGeom>
          <a:noFill/>
          <a:ln w="9525">
            <a:noFill/>
            <a:miter lim="800000"/>
            <a:headEnd/>
            <a:tailEnd/>
          </a:ln>
        </p:spPr>
        <p:txBody>
          <a:bodyPr/>
          <a:lstStyle/>
          <a:p>
            <a:pPr lvl="1"/>
            <a:r>
              <a:rPr lang="en-IN" sz="2400" dirty="0">
                <a:latin typeface="Calibri" pitchFamily="34" charset="0"/>
              </a:rPr>
              <a:t>Gain on AFS i</a:t>
            </a:r>
            <a:r>
              <a:rPr lang="en-IN" sz="2400" dirty="0" smtClean="0">
                <a:latin typeface="Calibri" pitchFamily="34" charset="0"/>
              </a:rPr>
              <a:t>nvestment</a:t>
            </a:r>
            <a:r>
              <a:rPr lang="en-US" sz="2400" dirty="0"/>
              <a:t>—</a:t>
            </a:r>
            <a:r>
              <a:rPr lang="en-IN" sz="2400" dirty="0" smtClean="0">
                <a:latin typeface="Calibri" pitchFamily="34" charset="0"/>
              </a:rPr>
              <a:t>NI</a:t>
            </a:r>
            <a:endParaRPr lang="en-IN" sz="2400" dirty="0">
              <a:latin typeface="Calibri" pitchFamily="34" charset="0"/>
            </a:endParaRPr>
          </a:p>
        </p:txBody>
      </p:sp>
      <p:sp>
        <p:nvSpPr>
          <p:cNvPr id="13" name="TextBox 12"/>
          <p:cNvSpPr txBox="1">
            <a:spLocks noChangeArrowheads="1"/>
          </p:cNvSpPr>
          <p:nvPr/>
        </p:nvSpPr>
        <p:spPr bwMode="auto">
          <a:xfrm>
            <a:off x="6015025" y="4408842"/>
            <a:ext cx="1563687" cy="404812"/>
          </a:xfrm>
          <a:prstGeom prst="rect">
            <a:avLst/>
          </a:prstGeom>
          <a:noFill/>
          <a:ln w="9525">
            <a:noFill/>
            <a:miter lim="800000"/>
            <a:headEnd/>
            <a:tailEnd/>
          </a:ln>
        </p:spPr>
        <p:txBody>
          <a:bodyPr/>
          <a:lstStyle/>
          <a:p>
            <a:pPr algn="r"/>
            <a:r>
              <a:rPr lang="en-IN" sz="2400" dirty="0">
                <a:latin typeface="Calibri" pitchFamily="34" charset="0"/>
              </a:rPr>
              <a:t>725,000</a:t>
            </a:r>
          </a:p>
        </p:txBody>
      </p:sp>
      <p:sp>
        <p:nvSpPr>
          <p:cNvPr id="14" name="TextBox 13"/>
          <p:cNvSpPr txBox="1">
            <a:spLocks noChangeArrowheads="1"/>
          </p:cNvSpPr>
          <p:nvPr/>
        </p:nvSpPr>
        <p:spPr bwMode="auto">
          <a:xfrm>
            <a:off x="7325040" y="5770527"/>
            <a:ext cx="1563687" cy="404813"/>
          </a:xfrm>
          <a:prstGeom prst="rect">
            <a:avLst/>
          </a:prstGeom>
          <a:noFill/>
          <a:ln w="9525">
            <a:noFill/>
            <a:miter lim="800000"/>
            <a:headEnd/>
            <a:tailEnd/>
          </a:ln>
        </p:spPr>
        <p:txBody>
          <a:bodyPr/>
          <a:lstStyle/>
          <a:p>
            <a:pPr algn="r"/>
            <a:r>
              <a:rPr lang="en-IN" sz="2400" b="1" dirty="0">
                <a:solidFill>
                  <a:srgbClr val="0000FF"/>
                </a:solidFill>
                <a:latin typeface="Calibri" pitchFamily="34" charset="0"/>
              </a:rPr>
              <a:t>53,703</a:t>
            </a:r>
          </a:p>
        </p:txBody>
      </p:sp>
      <p:sp>
        <p:nvSpPr>
          <p:cNvPr id="29" name="TextBox 28"/>
          <p:cNvSpPr txBox="1"/>
          <p:nvPr/>
        </p:nvSpPr>
        <p:spPr>
          <a:xfrm>
            <a:off x="846037" y="1741208"/>
            <a:ext cx="6337300" cy="461665"/>
          </a:xfrm>
          <a:prstGeom prst="rect">
            <a:avLst/>
          </a:prstGeom>
          <a:noFill/>
        </p:spPr>
        <p:txBody>
          <a:bodyPr wrap="square" rtlCol="0">
            <a:spAutoFit/>
          </a:bodyPr>
          <a:lstStyle/>
          <a:p>
            <a:r>
              <a:rPr lang="en-US" sz="2400" b="1" dirty="0"/>
              <a:t>3. Record the </a:t>
            </a:r>
            <a:r>
              <a:rPr lang="en-US" sz="2400" b="1" dirty="0" smtClean="0"/>
              <a:t>sale </a:t>
            </a:r>
            <a:r>
              <a:rPr lang="en-US" sz="2400" b="1" dirty="0"/>
              <a:t>t</a:t>
            </a:r>
            <a:r>
              <a:rPr lang="en-US" sz="2400" b="1" dirty="0" smtClean="0"/>
              <a:t>ransaction </a:t>
            </a:r>
            <a:endParaRPr lang="en-US" sz="2400" dirty="0"/>
          </a:p>
        </p:txBody>
      </p:sp>
      <p:sp>
        <p:nvSpPr>
          <p:cNvPr id="25" name="TextBox 24"/>
          <p:cNvSpPr txBox="1">
            <a:spLocks noChangeArrowheads="1"/>
          </p:cNvSpPr>
          <p:nvPr/>
        </p:nvSpPr>
        <p:spPr bwMode="auto">
          <a:xfrm>
            <a:off x="905209" y="4845946"/>
            <a:ext cx="5157216" cy="404813"/>
          </a:xfrm>
          <a:prstGeom prst="rect">
            <a:avLst/>
          </a:prstGeom>
          <a:noFill/>
          <a:ln w="9525">
            <a:noFill/>
            <a:miter lim="800000"/>
            <a:headEnd/>
            <a:tailEnd/>
          </a:ln>
        </p:spPr>
        <p:txBody>
          <a:bodyPr/>
          <a:lstStyle/>
          <a:p>
            <a:r>
              <a:rPr lang="en-IN" sz="2400" dirty="0">
                <a:latin typeface="Calibri" pitchFamily="34" charset="0"/>
              </a:rPr>
              <a:t>Discount on bond investment </a:t>
            </a:r>
          </a:p>
        </p:txBody>
      </p:sp>
      <p:sp>
        <p:nvSpPr>
          <p:cNvPr id="26" name="TextBox 25"/>
          <p:cNvSpPr txBox="1">
            <a:spLocks noChangeArrowheads="1"/>
          </p:cNvSpPr>
          <p:nvPr/>
        </p:nvSpPr>
        <p:spPr bwMode="auto">
          <a:xfrm>
            <a:off x="6062425" y="4781922"/>
            <a:ext cx="1563687" cy="404812"/>
          </a:xfrm>
          <a:prstGeom prst="rect">
            <a:avLst/>
          </a:prstGeom>
          <a:noFill/>
          <a:ln w="9525">
            <a:noFill/>
            <a:miter lim="800000"/>
            <a:headEnd/>
            <a:tailEnd/>
          </a:ln>
        </p:spPr>
        <p:txBody>
          <a:bodyPr/>
          <a:lstStyle/>
          <a:p>
            <a:pPr algn="r"/>
            <a:r>
              <a:rPr lang="en-IN" sz="2400" dirty="0">
                <a:latin typeface="Calibri" pitchFamily="34" charset="0"/>
              </a:rPr>
              <a:t>28,703</a:t>
            </a:r>
          </a:p>
        </p:txBody>
      </p:sp>
      <p:sp>
        <p:nvSpPr>
          <p:cNvPr id="27" name="TextBox 26"/>
          <p:cNvSpPr txBox="1">
            <a:spLocks noChangeArrowheads="1"/>
          </p:cNvSpPr>
          <p:nvPr/>
        </p:nvSpPr>
        <p:spPr bwMode="auto">
          <a:xfrm>
            <a:off x="992586" y="5406098"/>
            <a:ext cx="5925207" cy="448695"/>
          </a:xfrm>
          <a:prstGeom prst="rect">
            <a:avLst/>
          </a:prstGeom>
          <a:noFill/>
          <a:ln w="9525">
            <a:noFill/>
            <a:miter lim="800000"/>
            <a:headEnd/>
            <a:tailEnd/>
          </a:ln>
        </p:spPr>
        <p:txBody>
          <a:bodyPr/>
          <a:lstStyle/>
          <a:p>
            <a:pPr lvl="1"/>
            <a:r>
              <a:rPr lang="en-IN" sz="2400" dirty="0">
                <a:latin typeface="Calibri" pitchFamily="34" charset="0"/>
              </a:rPr>
              <a:t>Investment in Masterwear bonds</a:t>
            </a:r>
          </a:p>
        </p:txBody>
      </p:sp>
      <p:sp>
        <p:nvSpPr>
          <p:cNvPr id="28" name="TextBox 27"/>
          <p:cNvSpPr txBox="1">
            <a:spLocks noChangeArrowheads="1"/>
          </p:cNvSpPr>
          <p:nvPr/>
        </p:nvSpPr>
        <p:spPr bwMode="auto">
          <a:xfrm>
            <a:off x="7324186" y="5386057"/>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cxnSp>
        <p:nvCxnSpPr>
          <p:cNvPr id="20" name="Straight Connector 19"/>
          <p:cNvCxnSpPr/>
          <p:nvPr/>
        </p:nvCxnSpPr>
        <p:spPr>
          <a:xfrm>
            <a:off x="890087" y="439435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9256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Financial Statement Presentation: AFS</a:t>
            </a:r>
          </a:p>
        </p:txBody>
      </p:sp>
      <p:sp>
        <p:nvSpPr>
          <p:cNvPr id="6" name="Content Placeholder 2"/>
          <p:cNvSpPr>
            <a:spLocks noGrp="1"/>
          </p:cNvSpPr>
          <p:nvPr>
            <p:ph idx="1"/>
          </p:nvPr>
        </p:nvSpPr>
        <p:spPr>
          <a:xfrm>
            <a:off x="644811" y="1221740"/>
            <a:ext cx="8229600" cy="5063333"/>
          </a:xfrm>
        </p:spPr>
        <p:txBody>
          <a:bodyPr>
            <a:normAutofit fontScale="77500" lnSpcReduction="20000"/>
          </a:bodyPr>
          <a:lstStyle/>
          <a:p>
            <a:pPr>
              <a:buClr>
                <a:schemeClr val="tx1"/>
              </a:buClr>
            </a:pPr>
            <a:r>
              <a:rPr lang="en-IN" sz="3600" b="1" dirty="0">
                <a:solidFill>
                  <a:srgbClr val="C00000"/>
                </a:solidFill>
              </a:rPr>
              <a:t>Income </a:t>
            </a:r>
            <a:r>
              <a:rPr lang="en-IN" sz="3600" b="1" dirty="0" smtClean="0">
                <a:solidFill>
                  <a:srgbClr val="C00000"/>
                </a:solidFill>
              </a:rPr>
              <a:t>statement </a:t>
            </a:r>
            <a:r>
              <a:rPr lang="en-IN" sz="3600" b="1" dirty="0">
                <a:solidFill>
                  <a:srgbClr val="C00000"/>
                </a:solidFill>
              </a:rPr>
              <a:t>and </a:t>
            </a:r>
            <a:r>
              <a:rPr lang="en-IN" sz="3600" b="1" dirty="0" smtClean="0">
                <a:solidFill>
                  <a:srgbClr val="C00000"/>
                </a:solidFill>
              </a:rPr>
              <a:t>statement </a:t>
            </a:r>
            <a:r>
              <a:rPr lang="en-IN" sz="3600" b="1" dirty="0">
                <a:solidFill>
                  <a:srgbClr val="C00000"/>
                </a:solidFill>
              </a:rPr>
              <a:t>of </a:t>
            </a:r>
            <a:r>
              <a:rPr lang="en-IN" sz="3600" b="1" dirty="0" smtClean="0">
                <a:solidFill>
                  <a:srgbClr val="C00000"/>
                </a:solidFill>
              </a:rPr>
              <a:t>comprehensive </a:t>
            </a:r>
            <a:r>
              <a:rPr lang="en-IN" sz="3600" b="1" dirty="0">
                <a:solidFill>
                  <a:srgbClr val="C00000"/>
                </a:solidFill>
              </a:rPr>
              <a:t>i</a:t>
            </a:r>
            <a:r>
              <a:rPr lang="en-IN" sz="3600" b="1" dirty="0" smtClean="0">
                <a:solidFill>
                  <a:srgbClr val="C00000"/>
                </a:solidFill>
              </a:rPr>
              <a:t>ncome</a:t>
            </a:r>
            <a:r>
              <a:rPr lang="en-IN" sz="3600" b="1" dirty="0">
                <a:solidFill>
                  <a:srgbClr val="C00000"/>
                </a:solidFill>
              </a:rPr>
              <a:t>:</a:t>
            </a:r>
          </a:p>
          <a:p>
            <a:pPr lvl="1">
              <a:buClr>
                <a:schemeClr val="tx1"/>
              </a:buClr>
            </a:pPr>
            <a:r>
              <a:rPr lang="en-US" sz="3100" dirty="0">
                <a:solidFill>
                  <a:srgbClr val="000000"/>
                </a:solidFill>
                <a:latin typeface="Calibri"/>
                <a:cs typeface="Calibri"/>
              </a:rPr>
              <a:t>Gains and losses are shown in OCI in the periods in which changes in fair value </a:t>
            </a:r>
            <a:r>
              <a:rPr lang="en-US" sz="3100" dirty="0" smtClean="0">
                <a:solidFill>
                  <a:srgbClr val="000000"/>
                </a:solidFill>
                <a:latin typeface="Calibri"/>
                <a:cs typeface="Calibri"/>
              </a:rPr>
              <a:t>occur </a:t>
            </a:r>
            <a:endParaRPr lang="en-US" sz="3100" dirty="0">
              <a:solidFill>
                <a:srgbClr val="000000"/>
              </a:solidFill>
              <a:latin typeface="Calibri"/>
              <a:cs typeface="Calibri"/>
            </a:endParaRPr>
          </a:p>
          <a:p>
            <a:pPr lvl="1">
              <a:buClr>
                <a:schemeClr val="tx1"/>
              </a:buClr>
            </a:pPr>
            <a:r>
              <a:rPr lang="en-US" sz="3100" dirty="0">
                <a:solidFill>
                  <a:srgbClr val="000000"/>
                </a:solidFill>
                <a:latin typeface="Calibri"/>
                <a:cs typeface="Calibri"/>
              </a:rPr>
              <a:t>Those amounts are reclassified out of OCI and recognized in net income in the periods in which securities are </a:t>
            </a:r>
            <a:r>
              <a:rPr lang="en-US" sz="3100" dirty="0" smtClean="0">
                <a:solidFill>
                  <a:srgbClr val="000000"/>
                </a:solidFill>
                <a:latin typeface="Calibri"/>
                <a:cs typeface="Calibri"/>
              </a:rPr>
              <a:t>sold </a:t>
            </a:r>
            <a:endParaRPr lang="en-US" sz="3100" dirty="0">
              <a:solidFill>
                <a:srgbClr val="000000"/>
              </a:solidFill>
              <a:latin typeface="Calibri"/>
              <a:cs typeface="Calibri"/>
            </a:endParaRPr>
          </a:p>
          <a:p>
            <a:pPr>
              <a:buClr>
                <a:schemeClr val="tx1"/>
              </a:buClr>
            </a:pPr>
            <a:r>
              <a:rPr lang="en-IN" sz="3600" b="1" dirty="0">
                <a:solidFill>
                  <a:srgbClr val="C00000"/>
                </a:solidFill>
              </a:rPr>
              <a:t>Balance </a:t>
            </a:r>
            <a:r>
              <a:rPr lang="en-IN" sz="3600" b="1" dirty="0" smtClean="0">
                <a:solidFill>
                  <a:srgbClr val="C00000"/>
                </a:solidFill>
              </a:rPr>
              <a:t>sheet</a:t>
            </a:r>
            <a:r>
              <a:rPr lang="en-IN" sz="3600" b="1" dirty="0">
                <a:solidFill>
                  <a:srgbClr val="C00000"/>
                </a:solidFill>
              </a:rPr>
              <a:t>:</a:t>
            </a:r>
          </a:p>
          <a:p>
            <a:pPr lvl="1">
              <a:buClr>
                <a:schemeClr val="tx1"/>
              </a:buClr>
            </a:pPr>
            <a:r>
              <a:rPr lang="en-US" sz="3100" dirty="0">
                <a:solidFill>
                  <a:srgbClr val="000000"/>
                </a:solidFill>
                <a:latin typeface="Calibri"/>
                <a:cs typeface="Calibri"/>
              </a:rPr>
              <a:t>Investments in AFS securities are reported at fair </a:t>
            </a:r>
            <a:r>
              <a:rPr lang="en-US" sz="3100" dirty="0" smtClean="0">
                <a:solidFill>
                  <a:srgbClr val="000000"/>
                </a:solidFill>
                <a:latin typeface="Calibri"/>
                <a:cs typeface="Calibri"/>
              </a:rPr>
              <a:t>value</a:t>
            </a:r>
            <a:endParaRPr lang="en-US" sz="3100" dirty="0">
              <a:solidFill>
                <a:srgbClr val="000000"/>
              </a:solidFill>
              <a:latin typeface="Calibri"/>
              <a:cs typeface="Calibri"/>
            </a:endParaRPr>
          </a:p>
          <a:p>
            <a:pPr lvl="1">
              <a:buClr>
                <a:schemeClr val="tx1"/>
              </a:buClr>
            </a:pPr>
            <a:r>
              <a:rPr lang="en-US" sz="3100" b="1" i="1" dirty="0">
                <a:solidFill>
                  <a:srgbClr val="C00000"/>
                </a:solidFill>
                <a:latin typeface="Calibri"/>
                <a:cs typeface="Calibri"/>
              </a:rPr>
              <a:t>Unrealized</a:t>
            </a:r>
            <a:r>
              <a:rPr lang="en-US" sz="3100" i="1" dirty="0">
                <a:solidFill>
                  <a:srgbClr val="000000"/>
                </a:solidFill>
                <a:latin typeface="Calibri"/>
                <a:cs typeface="Calibri"/>
              </a:rPr>
              <a:t> </a:t>
            </a:r>
            <a:r>
              <a:rPr lang="en-US" sz="3100" dirty="0">
                <a:solidFill>
                  <a:srgbClr val="000000"/>
                </a:solidFill>
                <a:latin typeface="Calibri"/>
                <a:cs typeface="Calibri"/>
              </a:rPr>
              <a:t>holding gains and losses become part of AOCI in shareholders’ equity, and are reclassified out of AOCI in the periods in which securities are </a:t>
            </a:r>
            <a:r>
              <a:rPr lang="en-US" sz="3100" dirty="0" smtClean="0">
                <a:solidFill>
                  <a:srgbClr val="000000"/>
                </a:solidFill>
                <a:latin typeface="Calibri"/>
                <a:cs typeface="Calibri"/>
              </a:rPr>
              <a:t>sold </a:t>
            </a:r>
            <a:endParaRPr lang="en-IN" sz="3100" dirty="0">
              <a:latin typeface="Calibri"/>
              <a:cs typeface="Calibri"/>
            </a:endParaRPr>
          </a:p>
          <a:p>
            <a:pPr>
              <a:buClr>
                <a:schemeClr val="tx1"/>
              </a:buClr>
            </a:pPr>
            <a:r>
              <a:rPr lang="en-IN" sz="3600" b="1" dirty="0">
                <a:solidFill>
                  <a:srgbClr val="C00000"/>
                </a:solidFill>
              </a:rPr>
              <a:t>Cash </a:t>
            </a:r>
            <a:r>
              <a:rPr lang="en-IN" sz="3600" b="1" dirty="0" smtClean="0">
                <a:solidFill>
                  <a:srgbClr val="C00000"/>
                </a:solidFill>
              </a:rPr>
              <a:t>flow </a:t>
            </a:r>
            <a:r>
              <a:rPr lang="en-IN" sz="3600" b="1" dirty="0">
                <a:solidFill>
                  <a:srgbClr val="C00000"/>
                </a:solidFill>
              </a:rPr>
              <a:t>s</a:t>
            </a:r>
            <a:r>
              <a:rPr lang="en-IN" sz="3600" b="1" dirty="0" smtClean="0">
                <a:solidFill>
                  <a:srgbClr val="C00000"/>
                </a:solidFill>
              </a:rPr>
              <a:t>tatement</a:t>
            </a:r>
            <a:r>
              <a:rPr lang="en-IN" sz="3600" b="1" dirty="0">
                <a:solidFill>
                  <a:srgbClr val="C00000"/>
                </a:solidFill>
              </a:rPr>
              <a:t>:</a:t>
            </a:r>
          </a:p>
          <a:p>
            <a:pPr lvl="1">
              <a:buClr>
                <a:schemeClr val="tx1"/>
              </a:buClr>
            </a:pPr>
            <a:r>
              <a:rPr lang="en-IN" sz="3100" dirty="0">
                <a:latin typeface="Calibri"/>
                <a:cs typeface="Calibri"/>
              </a:rPr>
              <a:t>Cash flows from buying and selling AFS securities are classified as investing activities</a:t>
            </a:r>
          </a:p>
          <a:p>
            <a:pPr lvl="1"/>
            <a:endParaRPr lang="en-IN" dirty="0"/>
          </a:p>
          <a:p>
            <a:pPr marL="0" indent="0">
              <a:buNone/>
            </a:pPr>
            <a:endParaRPr lang="en-IN" b="1"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21391400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Accounting for Debt Investments </a:t>
            </a:r>
          </a:p>
        </p:txBody>
      </p:sp>
      <p:sp>
        <p:nvSpPr>
          <p:cNvPr id="4" name="Content Placeholder 2"/>
          <p:cNvSpPr>
            <a:spLocks noGrp="1"/>
          </p:cNvSpPr>
          <p:nvPr>
            <p:ph idx="1"/>
          </p:nvPr>
        </p:nvSpPr>
        <p:spPr>
          <a:xfrm>
            <a:off x="611560" y="1587501"/>
            <a:ext cx="8229600" cy="4525963"/>
          </a:xfrm>
        </p:spPr>
        <p:txBody>
          <a:bodyPr>
            <a:normAutofit/>
          </a:bodyPr>
          <a:lstStyle/>
          <a:p>
            <a:pPr>
              <a:buClr>
                <a:schemeClr val="tx1"/>
              </a:buClr>
            </a:pPr>
            <a:r>
              <a:rPr lang="en-IN" b="1" dirty="0">
                <a:solidFill>
                  <a:srgbClr val="C00000"/>
                </a:solidFill>
              </a:rPr>
              <a:t>Debt Security</a:t>
            </a:r>
          </a:p>
          <a:p>
            <a:pPr lvl="1"/>
            <a:r>
              <a:rPr lang="en-IN" sz="2600" dirty="0"/>
              <a:t>Specified date when it matures</a:t>
            </a:r>
          </a:p>
          <a:p>
            <a:pPr lvl="1"/>
            <a:r>
              <a:rPr lang="en-IN" sz="2600" dirty="0"/>
              <a:t>Face amount paid to investors on maturity</a:t>
            </a:r>
          </a:p>
          <a:p>
            <a:pPr lvl="1"/>
            <a:r>
              <a:rPr lang="en-IN" sz="2600" dirty="0"/>
              <a:t>In the meantime, interest paid to investors</a:t>
            </a:r>
          </a:p>
          <a:p>
            <a:pPr marL="457200" lvl="1" indent="0">
              <a:buNone/>
            </a:pPr>
            <a:endParaRPr lang="en-IN" sz="2600" dirty="0"/>
          </a:p>
          <a:p>
            <a:endParaRPr lang="en-IN"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3254785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31555" y="935096"/>
            <a:ext cx="2312445" cy="2872329"/>
          </a:xfrm>
        </p:spPr>
        <p:txBody>
          <a:bodyPr>
            <a:normAutofit/>
          </a:bodyPr>
          <a:lstStyle/>
          <a:p>
            <a:r>
              <a:rPr lang="en-US" dirty="0"/>
              <a:t>Reporting Available-</a:t>
            </a:r>
            <a:br>
              <a:rPr lang="en-US" dirty="0"/>
            </a:br>
            <a:r>
              <a:rPr lang="en-US" dirty="0"/>
              <a:t>for-Sale Securities</a:t>
            </a:r>
            <a:endParaRPr lang="en-IN" dirty="0"/>
          </a:p>
        </p:txBody>
      </p:sp>
      <p:sp>
        <p:nvSpPr>
          <p:cNvPr id="6" name="Title 2"/>
          <p:cNvSpPr txBox="1">
            <a:spLocks/>
          </p:cNvSpPr>
          <p:nvPr/>
        </p:nvSpPr>
        <p:spPr bwMode="auto">
          <a:xfrm>
            <a:off x="8405813"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graphicFrame>
        <p:nvGraphicFramePr>
          <p:cNvPr id="7" name="Table 6"/>
          <p:cNvGraphicFramePr>
            <a:graphicFrameLocks noGrp="1"/>
          </p:cNvGraphicFramePr>
          <p:nvPr>
            <p:extLst>
              <p:ext uri="{D42A27DB-BD31-4B8C-83A1-F6EECF244321}">
                <p14:modId xmlns:p14="http://schemas.microsoft.com/office/powerpoint/2010/main" val="2224250236"/>
              </p:ext>
            </p:extLst>
          </p:nvPr>
        </p:nvGraphicFramePr>
        <p:xfrm>
          <a:off x="615473" y="64572"/>
          <a:ext cx="6332675" cy="6583680"/>
        </p:xfrm>
        <a:graphic>
          <a:graphicData uri="http://schemas.openxmlformats.org/drawingml/2006/table">
            <a:tbl>
              <a:tblPr firstRow="1" bandRow="1">
                <a:tableStyleId>{2D5ABB26-0587-4C30-8999-92F81FD0307C}</a:tableStyleId>
              </a:tblPr>
              <a:tblGrid>
                <a:gridCol w="4306939">
                  <a:extLst>
                    <a:ext uri="{9D8B030D-6E8A-4147-A177-3AD203B41FA5}">
                      <a16:colId xmlns="" xmlns:a16="http://schemas.microsoft.com/office/drawing/2014/main" val="20001"/>
                    </a:ext>
                  </a:extLst>
                </a:gridCol>
                <a:gridCol w="947571">
                  <a:extLst>
                    <a:ext uri="{9D8B030D-6E8A-4147-A177-3AD203B41FA5}">
                      <a16:colId xmlns="" xmlns:a16="http://schemas.microsoft.com/office/drawing/2014/main" val="20003"/>
                    </a:ext>
                  </a:extLst>
                </a:gridCol>
                <a:gridCol w="1078165">
                  <a:extLst>
                    <a:ext uri="{9D8B030D-6E8A-4147-A177-3AD203B41FA5}">
                      <a16:colId xmlns="" xmlns:a16="http://schemas.microsoft.com/office/drawing/2014/main" val="20004"/>
                    </a:ext>
                  </a:extLst>
                </a:gridCol>
              </a:tblGrid>
              <a:tr h="2683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Statement</a:t>
                      </a:r>
                      <a:r>
                        <a:rPr lang="en-US" sz="1200" b="1" baseline="0" dirty="0"/>
                        <a:t> of Comprehensive Income </a:t>
                      </a:r>
                      <a:r>
                        <a:rPr lang="en-US" sz="1200" b="1" dirty="0"/>
                        <a:t>(ignoring income taxes)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2018</a:t>
                      </a:r>
                    </a:p>
                  </a:txBody>
                  <a:tcPr anchor="b">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tc>
                  <a:txBody>
                    <a:bodyPr/>
                    <a:lstStyle/>
                    <a:p>
                      <a:pPr algn="ctr"/>
                      <a:r>
                        <a:rPr lang="en-US" sz="1200" b="1" dirty="0"/>
                        <a:t>2019</a:t>
                      </a:r>
                    </a:p>
                  </a:txBody>
                  <a:tcPr anchor="b">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AB0"/>
                    </a:solidFill>
                  </a:tcPr>
                </a:tc>
                <a:extLst>
                  <a:ext uri="{0D108BD9-81ED-4DB2-BD59-A6C34878D82A}">
                    <a16:rowId xmlns="" xmlns:a16="http://schemas.microsoft.com/office/drawing/2014/main" val="10001"/>
                  </a:ext>
                </a:extLst>
              </a:tr>
              <a:tr h="268333">
                <a:tc>
                  <a:txBody>
                    <a:bodyPr/>
                    <a:lstStyle/>
                    <a:p>
                      <a:r>
                        <a:rPr lang="en-US" sz="1200" dirty="0"/>
                        <a:t>Revenues</a:t>
                      </a:r>
                    </a:p>
                  </a:txBody>
                  <a:tcPr>
                    <a:lnL w="12700" cap="flat" cmpd="sng" algn="ctr">
                      <a:solidFill>
                        <a:srgbClr val="F79646"/>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200" u="none" dirty="0">
                          <a:effectLst>
                            <a:outerShdw blurRad="38100" dist="38100" dir="2700000" algn="tl">
                              <a:srgbClr val="000000">
                                <a:alpha val="43137"/>
                              </a:srgbClr>
                            </a:outerShdw>
                          </a:effectLst>
                        </a:rPr>
                        <a:t>$</a:t>
                      </a:r>
                    </a:p>
                  </a:txBody>
                  <a:tcP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tc>
                  <a:txBody>
                    <a:bodyPr/>
                    <a:lstStyle/>
                    <a:p>
                      <a:pPr algn="l"/>
                      <a:r>
                        <a:rPr lang="en-US" sz="1200" u="none" dirty="0">
                          <a:effectLst>
                            <a:outerShdw blurRad="38100" dist="38100" dir="2700000" algn="tl">
                              <a:srgbClr val="000000">
                                <a:alpha val="43137"/>
                              </a:srgbClr>
                            </a:outerShdw>
                          </a:effectLst>
                        </a:rPr>
                        <a:t>$</a:t>
                      </a:r>
                    </a:p>
                  </a:txBody>
                  <a:tcPr>
                    <a:lnR w="12700" cap="flat" cmpd="sng" algn="ctr">
                      <a:solidFill>
                        <a:srgbClr val="F79646"/>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solidFill>
                      <a:srgbClr val="FFFAB0"/>
                    </a:solidFill>
                  </a:tcPr>
                </a:tc>
                <a:extLst>
                  <a:ext uri="{0D108BD9-81ED-4DB2-BD59-A6C34878D82A}">
                    <a16:rowId xmlns="" xmlns:a16="http://schemas.microsoft.com/office/drawing/2014/main" val="10002"/>
                  </a:ext>
                </a:extLst>
              </a:tr>
              <a:tr h="268333">
                <a:tc>
                  <a:txBody>
                    <a:bodyPr/>
                    <a:lstStyle/>
                    <a:p>
                      <a:r>
                        <a:rPr lang="en-US" sz="1200" dirty="0"/>
                        <a:t>Expenses</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l"/>
                      <a:r>
                        <a:rPr lang="en-US" sz="1200" u="none" dirty="0"/>
                        <a:t>  </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3"/>
                  </a:ext>
                </a:extLst>
              </a:tr>
              <a:tr h="268333">
                <a:tc>
                  <a:txBody>
                    <a:bodyPr/>
                    <a:lstStyle/>
                    <a:p>
                      <a:r>
                        <a:rPr lang="en-US" sz="1200" dirty="0"/>
                        <a:t>Other income (expense):</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endParaRPr lang="en-US" sz="1200" u="sng" dirty="0"/>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4"/>
                  </a:ext>
                </a:extLst>
              </a:tr>
              <a:tr h="268333">
                <a:tc>
                  <a:txBody>
                    <a:bodyPr/>
                    <a:lstStyle/>
                    <a:p>
                      <a:r>
                        <a:rPr lang="en-US" sz="1200" dirty="0"/>
                        <a:t>       Interest</a:t>
                      </a:r>
                      <a:r>
                        <a:rPr lang="en-US" sz="1200" baseline="0" dirty="0"/>
                        <a:t> revenue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45,664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5"/>
                  </a:ext>
                </a:extLst>
              </a:tr>
              <a:tr h="268333">
                <a:tc>
                  <a:txBody>
                    <a:bodyPr/>
                    <a:lstStyle/>
                    <a:p>
                      <a:r>
                        <a:rPr lang="en-US" sz="1200" dirty="0"/>
                        <a:t>       Realized gain on sale of investments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          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b="1" u="sng" dirty="0">
                          <a:solidFill>
                            <a:srgbClr val="EC008C"/>
                          </a:solidFill>
                        </a:rPr>
                        <a:t> 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6"/>
                  </a:ext>
                </a:extLst>
              </a:tr>
              <a:tr h="268333">
                <a:tc>
                  <a:txBody>
                    <a:bodyPr/>
                    <a:lstStyle/>
                    <a:p>
                      <a:r>
                        <a:rPr lang="en-US" sz="1200" dirty="0"/>
                        <a:t>Net</a:t>
                      </a:r>
                      <a:r>
                        <a:rPr lang="en-US" sz="1200" baseline="0" dirty="0"/>
                        <a:t> income</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53,703</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7"/>
                  </a:ext>
                </a:extLst>
              </a:tr>
              <a:tr h="268333">
                <a:tc>
                  <a:txBody>
                    <a:bodyPr/>
                    <a:lstStyle/>
                    <a:p>
                      <a:r>
                        <a:rPr lang="en-US" sz="1200" dirty="0"/>
                        <a:t>Other comprehensive income (loss) items (OCI):</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08"/>
                  </a:ext>
                </a:extLst>
              </a:tr>
              <a:tr h="268333">
                <a:tc>
                  <a:txBody>
                    <a:bodyPr/>
                    <a:lstStyle/>
                    <a:p>
                      <a:r>
                        <a:rPr lang="en-US" sz="1200" dirty="0"/>
                        <a:t>       Unrealized</a:t>
                      </a:r>
                      <a:r>
                        <a:rPr lang="en-US" sz="1200" baseline="0" dirty="0"/>
                        <a:t> holding gains (losses) on investments</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b="1" u="none" dirty="0">
                          <a:solidFill>
                            <a:srgbClr val="00B0F0"/>
                          </a:solidFill>
                        </a:rPr>
                        <a:t>43,646</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b="1" u="none" dirty="0">
                          <a:solidFill>
                            <a:srgbClr val="00B0F0"/>
                          </a:solidFill>
                        </a:rPr>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09"/>
                  </a:ext>
                </a:extLst>
              </a:tr>
              <a:tr h="268333">
                <a:tc>
                  <a:txBody>
                    <a:bodyPr/>
                    <a:lstStyle/>
                    <a:p>
                      <a:r>
                        <a:rPr lang="en-US" sz="1200" dirty="0"/>
                        <a:t>        Reclassification</a:t>
                      </a:r>
                      <a:r>
                        <a:rPr lang="en-US" sz="1200" baseline="0" dirty="0"/>
                        <a:t> adj. for net gains and losses inc’d in NI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           0 </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b="1" u="sng" dirty="0">
                          <a:solidFill>
                            <a:srgbClr val="00B0F0"/>
                          </a:solidFill>
                        </a:rPr>
                        <a:t>(53,703)</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0"/>
                  </a:ext>
                </a:extLst>
              </a:tr>
              <a:tr h="268333">
                <a:tc>
                  <a:txBody>
                    <a:bodyPr/>
                    <a:lstStyle/>
                    <a:p>
                      <a:r>
                        <a:rPr lang="en-US" sz="1200" dirty="0"/>
                        <a:t>         Total OCI</a:t>
                      </a:r>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sng" dirty="0"/>
                        <a:t>43,646</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sng" dirty="0"/>
                        <a:t>(43,646)</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1"/>
                  </a:ext>
                </a:extLst>
              </a:tr>
              <a:tr h="268333">
                <a:tc>
                  <a:txBody>
                    <a:bodyPr/>
                    <a:lstStyle/>
                    <a:p>
                      <a:r>
                        <a:rPr lang="en-US" sz="1200" dirty="0"/>
                        <a:t>Comprehensive</a:t>
                      </a:r>
                      <a:r>
                        <a:rPr lang="en-US" sz="1200" baseline="0" dirty="0"/>
                        <a:t> income (Net income + OCI)</a:t>
                      </a:r>
                      <a:endParaRPr lang="en-US" sz="1200" dirty="0"/>
                    </a:p>
                  </a:txBody>
                  <a:tcPr>
                    <a:lnL w="12700" cap="flat" cmpd="sng" algn="ctr">
                      <a:solidFill>
                        <a:srgbClr val="F79646"/>
                      </a:solidFill>
                      <a:prstDash val="solid"/>
                      <a:round/>
                      <a:headEnd type="none" w="med" len="med"/>
                      <a:tailEnd type="none" w="med" len="med"/>
                    </a:lnL>
                    <a:lnR>
                      <a:noFill/>
                    </a:lnR>
                    <a:lnT w="12700" cap="flat" cmpd="sng" algn="ctr">
                      <a:noFill/>
                      <a:prstDash val="solid"/>
                      <a:round/>
                      <a:headEnd type="none" w="med" len="med"/>
                      <a:tailEnd type="none" w="med" len="med"/>
                    </a:lnT>
                    <a:lnB>
                      <a:noFill/>
                    </a:lnB>
                    <a:solidFill>
                      <a:srgbClr val="FFFAB0"/>
                    </a:solidFill>
                  </a:tcPr>
                </a:tc>
                <a:tc>
                  <a:txBody>
                    <a:bodyPr/>
                    <a:lstStyle/>
                    <a:p>
                      <a:pPr algn="r"/>
                      <a:r>
                        <a:rPr lang="en-US" sz="1200" u="dbl" baseline="0" dirty="0"/>
                        <a:t>$90,310</a:t>
                      </a:r>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r>
                        <a:rPr lang="en-US" sz="1200" u="dbl" baseline="0" dirty="0"/>
                        <a:t>$10,057</a:t>
                      </a:r>
                    </a:p>
                  </a:txBody>
                  <a:tcPr>
                    <a:lnL>
                      <a:noFill/>
                    </a:lnL>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extLst>
                  <a:ext uri="{0D108BD9-81ED-4DB2-BD59-A6C34878D82A}">
                    <a16:rowId xmlns="" xmlns:a16="http://schemas.microsoft.com/office/drawing/2014/main" val="10012"/>
                  </a:ext>
                </a:extLst>
              </a:tr>
              <a:tr h="268333">
                <a:tc>
                  <a:txBody>
                    <a:bodyPr/>
                    <a:lstStyle/>
                    <a:p>
                      <a:r>
                        <a:rPr lang="en-US" sz="1200" b="1" dirty="0"/>
                        <a:t>Balance</a:t>
                      </a:r>
                      <a:r>
                        <a:rPr lang="en-US" sz="1200" b="1" baseline="0" dirty="0"/>
                        <a:t> Sheet</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3"/>
                  </a:ext>
                </a:extLst>
              </a:tr>
              <a:tr h="268333">
                <a:tc>
                  <a:txBody>
                    <a:bodyPr/>
                    <a:lstStyle/>
                    <a:p>
                      <a:r>
                        <a:rPr lang="en-US" sz="1200" dirty="0"/>
                        <a:t>Assets: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endParaRPr lang="en-US" sz="1200" dirty="0"/>
                    </a:p>
                  </a:txBody>
                  <a:tcPr>
                    <a:lnT w="12700" cap="flat" cmpd="sng" algn="ctr">
                      <a:noFill/>
                      <a:prstDash val="solid"/>
                      <a:round/>
                      <a:headEnd type="none" w="med" len="med"/>
                      <a:tailEnd type="none" w="med" len="med"/>
                    </a:lnT>
                    <a:lnB>
                      <a:noFill/>
                    </a:lnB>
                    <a:solidFill>
                      <a:srgbClr val="FFFAB0"/>
                    </a:solidFill>
                  </a:tcPr>
                </a:tc>
                <a:tc>
                  <a:txBody>
                    <a:bodyPr/>
                    <a:lstStyle/>
                    <a:p>
                      <a:endParaRPr lang="en-US" sz="1200"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4"/>
                  </a:ext>
                </a:extLst>
              </a:tr>
              <a:tr h="268333">
                <a:tc>
                  <a:txBody>
                    <a:bodyPr/>
                    <a:lstStyle/>
                    <a:p>
                      <a:r>
                        <a:rPr lang="en-US" sz="1200" dirty="0"/>
                        <a:t>      Available-for-sale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$714,943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              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5"/>
                  </a:ext>
                </a:extLst>
              </a:tr>
              <a:tr h="268333">
                <a:tc>
                  <a:txBody>
                    <a:bodyPr/>
                    <a:lstStyle/>
                    <a:p>
                      <a:r>
                        <a:rPr lang="en-US" sz="1200" dirty="0"/>
                        <a:t>Shareholders’</a:t>
                      </a:r>
                      <a:r>
                        <a:rPr lang="en-US" sz="1200" baseline="0" dirty="0"/>
                        <a:t> equity:</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6"/>
                  </a:ext>
                </a:extLst>
              </a:tr>
              <a:tr h="268333">
                <a:tc>
                  <a:txBody>
                    <a:bodyPr/>
                    <a:lstStyle/>
                    <a:p>
                      <a:r>
                        <a:rPr lang="en-US" sz="1200" dirty="0"/>
                        <a:t>       Accumulated other</a:t>
                      </a:r>
                      <a:r>
                        <a:rPr lang="en-US" sz="1200" baseline="0" dirty="0"/>
                        <a:t> comprehensive income (AOCI)</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43,646</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7"/>
                  </a:ext>
                </a:extLst>
              </a:tr>
              <a:tr h="268333">
                <a:tc>
                  <a:txBody>
                    <a:bodyPr/>
                    <a:lstStyle/>
                    <a:p>
                      <a:r>
                        <a:rPr lang="en-US" sz="1200" dirty="0"/>
                        <a:t>       Retained </a:t>
                      </a:r>
                      <a:r>
                        <a:rPr lang="en-US" sz="1200" dirty="0" smtClean="0"/>
                        <a:t>earnings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46,664</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100,367</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8"/>
                  </a:ext>
                </a:extLst>
              </a:tr>
              <a:tr h="268333">
                <a:tc>
                  <a:txBody>
                    <a:bodyPr/>
                    <a:lstStyle/>
                    <a:p>
                      <a:r>
                        <a:rPr lang="en-US" sz="1200" b="1" dirty="0"/>
                        <a:t>Statement of Cash</a:t>
                      </a:r>
                      <a:r>
                        <a:rPr lang="en-US" sz="1200" b="1" baseline="0" dirty="0"/>
                        <a:t> Flows (direct method)</a:t>
                      </a:r>
                      <a:endParaRPr lang="en-US" sz="1200" b="1"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19"/>
                  </a:ext>
                </a:extLst>
              </a:tr>
              <a:tr h="268333">
                <a:tc>
                  <a:txBody>
                    <a:bodyPr/>
                    <a:lstStyle/>
                    <a:p>
                      <a:r>
                        <a:rPr lang="en-US" sz="1200" dirty="0"/>
                        <a:t>Operating</a:t>
                      </a:r>
                      <a:r>
                        <a:rPr lang="en-US" sz="1200" baseline="0" dirty="0"/>
                        <a:t> </a:t>
                      </a:r>
                      <a:r>
                        <a:rPr lang="en-US" sz="1200" baseline="0" dirty="0" smtClean="0"/>
                        <a:t>activities</a:t>
                      </a:r>
                      <a:r>
                        <a:rPr lang="en-US" sz="1200" baseline="0" dirty="0"/>
                        <a:t>:</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sng"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20"/>
                  </a:ext>
                </a:extLst>
              </a:tr>
              <a:tr h="268333">
                <a:tc>
                  <a:txBody>
                    <a:bodyPr/>
                    <a:lstStyle/>
                    <a:p>
                      <a:r>
                        <a:rPr lang="en-US" sz="1200" dirty="0"/>
                        <a:t>       Cash</a:t>
                      </a:r>
                      <a:r>
                        <a:rPr lang="en-US" sz="1200" baseline="0" dirty="0"/>
                        <a:t> from interest received</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42,000</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21"/>
                  </a:ext>
                </a:extLst>
              </a:tr>
              <a:tr h="268333">
                <a:tc>
                  <a:txBody>
                    <a:bodyPr/>
                    <a:lstStyle/>
                    <a:p>
                      <a:r>
                        <a:rPr lang="en-US" sz="1200" dirty="0"/>
                        <a:t>Investing </a:t>
                      </a:r>
                      <a:r>
                        <a:rPr lang="en-US" sz="1200" dirty="0" smtClean="0"/>
                        <a:t>activities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T w="12700" cap="flat" cmpd="sng" algn="ctr">
                      <a:noFill/>
                      <a:prstDash val="solid"/>
                      <a:round/>
                      <a:headEnd type="none" w="med" len="med"/>
                      <a:tailEnd type="none" w="med" len="med"/>
                    </a:lnT>
                    <a:lnB>
                      <a:noFill/>
                    </a:lnB>
                    <a:solidFill>
                      <a:srgbClr val="FFFAB0"/>
                    </a:solidFill>
                  </a:tcPr>
                </a:tc>
                <a:tc>
                  <a:txBody>
                    <a:bodyPr/>
                    <a:lstStyle/>
                    <a:p>
                      <a:pPr algn="r"/>
                      <a:endParaRPr lang="en-US" sz="1200" u="none" dirty="0"/>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22"/>
                  </a:ext>
                </a:extLst>
              </a:tr>
              <a:tr h="268333">
                <a:tc>
                  <a:txBody>
                    <a:bodyPr/>
                    <a:lstStyle/>
                    <a:p>
                      <a:r>
                        <a:rPr lang="en-US" sz="1200" dirty="0"/>
                        <a:t>      Purchase of </a:t>
                      </a:r>
                      <a:r>
                        <a:rPr lang="en-US" sz="1200" dirty="0" smtClean="0"/>
                        <a:t>available</a:t>
                      </a:r>
                      <a:r>
                        <a:rPr lang="en-US" sz="1200" baseline="0" dirty="0"/>
                        <a:t>-for-sale</a:t>
                      </a:r>
                      <a:r>
                        <a:rPr lang="en-US" sz="1200" dirty="0"/>
                        <a:t> securities</a:t>
                      </a:r>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(666,633)</a:t>
                      </a:r>
                    </a:p>
                  </a:txBody>
                  <a:tcPr>
                    <a:lnT w="12700" cap="flat" cmpd="sng" algn="ctr">
                      <a:noFill/>
                      <a:prstDash val="solid"/>
                      <a:round/>
                      <a:headEnd type="none" w="med" len="med"/>
                      <a:tailEnd type="none" w="med" len="med"/>
                    </a:lnT>
                    <a:lnB>
                      <a:noFill/>
                    </a:lnB>
                    <a:solidFill>
                      <a:srgbClr val="FFFAB0"/>
                    </a:solidFill>
                  </a:tcPr>
                </a:tc>
                <a:tc>
                  <a:txBody>
                    <a:bodyPr/>
                    <a:lstStyle/>
                    <a:p>
                      <a:pPr algn="r"/>
                      <a:r>
                        <a:rPr lang="en-US" sz="1200" u="none" dirty="0"/>
                        <a:t>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AB0"/>
                    </a:solidFill>
                  </a:tcPr>
                </a:tc>
                <a:extLst>
                  <a:ext uri="{0D108BD9-81ED-4DB2-BD59-A6C34878D82A}">
                    <a16:rowId xmlns="" xmlns:a16="http://schemas.microsoft.com/office/drawing/2014/main" val="10023"/>
                  </a:ext>
                </a:extLst>
              </a:tr>
              <a:tr h="268333">
                <a:tc>
                  <a:txBody>
                    <a:bodyPr/>
                    <a:lstStyle/>
                    <a:p>
                      <a:r>
                        <a:rPr lang="en-US" sz="1200" dirty="0"/>
                        <a:t>      Sale</a:t>
                      </a:r>
                      <a:r>
                        <a:rPr lang="en-US" sz="1200" baseline="0" dirty="0"/>
                        <a:t> of available-for-sale securities</a:t>
                      </a:r>
                      <a:endParaRPr lang="en-US" sz="1200" dirty="0"/>
                    </a:p>
                  </a:txBody>
                  <a:tcPr>
                    <a:lnL w="12700" cap="flat" cmpd="sng" algn="ctr">
                      <a:solidFill>
                        <a:srgbClr val="F79646"/>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0</a:t>
                      </a:r>
                    </a:p>
                  </a:txBody>
                  <a:tcP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tc>
                  <a:txBody>
                    <a:bodyPr/>
                    <a:lstStyle/>
                    <a:p>
                      <a:pPr algn="r"/>
                      <a:r>
                        <a:rPr lang="en-US" sz="1200" u="none" dirty="0"/>
                        <a:t>725,000</a:t>
                      </a:r>
                    </a:p>
                  </a:txBody>
                  <a:tcPr>
                    <a:lnR w="12700" cap="flat" cmpd="sng" algn="ctr">
                      <a:solidFill>
                        <a:srgbClr val="F7964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24"/>
                  </a:ext>
                </a:extLst>
              </a:tr>
            </a:tbl>
          </a:graphicData>
        </a:graphic>
      </p:graphicFrame>
      <p:sp>
        <p:nvSpPr>
          <p:cNvPr id="8" name="Diamond 7"/>
          <p:cNvSpPr/>
          <p:nvPr/>
        </p:nvSpPr>
        <p:spPr>
          <a:xfrm>
            <a:off x="6366856" y="468445"/>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iamond 8"/>
          <p:cNvSpPr/>
          <p:nvPr/>
        </p:nvSpPr>
        <p:spPr>
          <a:xfrm>
            <a:off x="6355967" y="701400"/>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iamond 9"/>
          <p:cNvSpPr/>
          <p:nvPr/>
        </p:nvSpPr>
        <p:spPr>
          <a:xfrm>
            <a:off x="5452452" y="481507"/>
            <a:ext cx="45719" cy="54436"/>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iamond 10"/>
          <p:cNvSpPr/>
          <p:nvPr/>
        </p:nvSpPr>
        <p:spPr>
          <a:xfrm>
            <a:off x="5428505" y="707932"/>
            <a:ext cx="53340" cy="72389"/>
          </a:xfrm>
          <a:prstGeom prst="diamond">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38908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11560" y="228742"/>
            <a:ext cx="8229600" cy="642115"/>
          </a:xfrm>
        </p:spPr>
        <p:txBody>
          <a:bodyPr>
            <a:noAutofit/>
          </a:bodyPr>
          <a:lstStyle/>
          <a:p>
            <a:r>
              <a:rPr lang="en-US" dirty="0"/>
              <a:t>Investments in Securities Available-for-Sale—Cisco Systems </a:t>
            </a:r>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2" name="Picture 1"/>
          <p:cNvPicPr>
            <a:picLocks noChangeAspect="1"/>
          </p:cNvPicPr>
          <p:nvPr/>
        </p:nvPicPr>
        <p:blipFill>
          <a:blip r:embed="rId3"/>
          <a:stretch>
            <a:fillRect/>
          </a:stretch>
        </p:blipFill>
        <p:spPr>
          <a:xfrm>
            <a:off x="611560" y="1282479"/>
            <a:ext cx="8407499" cy="4987692"/>
          </a:xfrm>
          <a:prstGeom prst="rect">
            <a:avLst/>
          </a:prstGeom>
        </p:spPr>
      </p:pic>
    </p:spTree>
    <p:extLst>
      <p:ext uri="{BB962C8B-B14F-4D97-AF65-F5344CB8AC3E}">
        <p14:creationId xmlns:p14="http://schemas.microsoft.com/office/powerpoint/2010/main" val="115092651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0"/>
            <a:ext cx="9144000" cy="1143000"/>
          </a:xfrm>
        </p:spPr>
        <p:txBody>
          <a:bodyPr>
            <a:noAutofit/>
          </a:bodyPr>
          <a:lstStyle/>
          <a:p>
            <a:r>
              <a:rPr lang="en-US" dirty="0"/>
              <a:t>Comparison of HTM, TS, and AFS Approaches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3" name="Picture 2"/>
          <p:cNvPicPr>
            <a:picLocks noChangeAspect="1"/>
          </p:cNvPicPr>
          <p:nvPr/>
        </p:nvPicPr>
        <p:blipFill>
          <a:blip r:embed="rId3"/>
          <a:stretch>
            <a:fillRect/>
          </a:stretch>
        </p:blipFill>
        <p:spPr>
          <a:xfrm>
            <a:off x="950338" y="787646"/>
            <a:ext cx="7439601" cy="5743404"/>
          </a:xfrm>
          <a:prstGeom prst="rect">
            <a:avLst/>
          </a:prstGeom>
        </p:spPr>
      </p:pic>
    </p:spTree>
    <p:extLst>
      <p:ext uri="{BB962C8B-B14F-4D97-AF65-F5344CB8AC3E}">
        <p14:creationId xmlns:p14="http://schemas.microsoft.com/office/powerpoint/2010/main" val="214963267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Transfers between Reporting Categories </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pic>
        <p:nvPicPr>
          <p:cNvPr id="3" name="Picture 2"/>
          <p:cNvPicPr>
            <a:picLocks noChangeAspect="1"/>
          </p:cNvPicPr>
          <p:nvPr/>
        </p:nvPicPr>
        <p:blipFill>
          <a:blip r:embed="rId3"/>
          <a:stretch>
            <a:fillRect/>
          </a:stretch>
        </p:blipFill>
        <p:spPr>
          <a:xfrm>
            <a:off x="793539" y="1251349"/>
            <a:ext cx="7865642" cy="4806193"/>
          </a:xfrm>
          <a:prstGeom prst="rect">
            <a:avLst/>
          </a:prstGeom>
        </p:spPr>
      </p:pic>
    </p:spTree>
    <p:extLst>
      <p:ext uri="{BB962C8B-B14F-4D97-AF65-F5344CB8AC3E}">
        <p14:creationId xmlns:p14="http://schemas.microsoft.com/office/powerpoint/2010/main" val="251316179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Transfers </a:t>
            </a:r>
            <a:r>
              <a:rPr lang="en-US" dirty="0" smtClean="0"/>
              <a:t>between </a:t>
            </a:r>
            <a:r>
              <a:rPr lang="en-US" dirty="0"/>
              <a:t>Investment Categories (IFRS)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7" name="Table 6"/>
          <p:cNvGraphicFramePr>
            <a:graphicFrameLocks noGrp="1"/>
          </p:cNvGraphicFramePr>
          <p:nvPr>
            <p:extLst>
              <p:ext uri="{D42A27DB-BD31-4B8C-83A1-F6EECF244321}">
                <p14:modId xmlns:p14="http://schemas.microsoft.com/office/powerpoint/2010/main" val="332637366"/>
              </p:ext>
            </p:extLst>
          </p:nvPr>
        </p:nvGraphicFramePr>
        <p:xfrm>
          <a:off x="664048" y="1523082"/>
          <a:ext cx="8352928" cy="4297679"/>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0">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algn="ctr"/>
                      <a:r>
                        <a:rPr lang="en-IN" sz="2200" b="1" dirty="0"/>
                        <a:t>Transfer Between Investment Categories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pPr marL="342900" indent="-342900">
                        <a:buFont typeface="Arial" panose="020B0604020202020204" pitchFamily="34" charset="0"/>
                        <a:buChar char="•"/>
                      </a:pPr>
                      <a:r>
                        <a:rPr lang="en-US" sz="2200" b="0" i="0" u="none" strike="noStrike" kern="1200" baseline="0" dirty="0">
                          <a:solidFill>
                            <a:schemeClr val="tx1"/>
                          </a:solidFill>
                          <a:latin typeface="+mn-lt"/>
                          <a:ea typeface="+mn-ea"/>
                          <a:cs typeface="+mn-cs"/>
                        </a:rPr>
                        <a:t>Allows </a:t>
                      </a:r>
                      <a:r>
                        <a:rPr lang="en-IN" sz="2200" b="0" i="0" u="none" strike="noStrike" kern="1200" baseline="0" dirty="0">
                          <a:solidFill>
                            <a:schemeClr val="tx1"/>
                          </a:solidFill>
                          <a:latin typeface="+mn-lt"/>
                          <a:ea typeface="+mn-ea"/>
                          <a:cs typeface="+mn-cs"/>
                        </a:rPr>
                        <a:t>transfers of debt investments out of the FVPL category into AFS or HTM in “rare </a:t>
                      </a:r>
                      <a:r>
                        <a:rPr lang="en-IN" sz="2200" b="0" i="0" u="none" strike="noStrike" kern="1200" baseline="0" dirty="0" smtClean="0">
                          <a:solidFill>
                            <a:schemeClr val="tx1"/>
                          </a:solidFill>
                          <a:latin typeface="+mn-lt"/>
                          <a:ea typeface="+mn-ea"/>
                          <a:cs typeface="+mn-cs"/>
                        </a:rPr>
                        <a:t>circumstances”</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US" sz="2200" baseline="0" dirty="0"/>
                        <a:t>Transfers of debt investments between the amortized cost, </a:t>
                      </a:r>
                      <a:r>
                        <a:rPr lang="en-US" sz="2200" baseline="0" dirty="0" smtClean="0"/>
                        <a:t>FVOCI, </a:t>
                      </a:r>
                      <a:r>
                        <a:rPr lang="en-US" sz="2200" baseline="0" dirty="0"/>
                        <a:t>and FVPL categories occurs only if the company changes its business model with respect to the debt </a:t>
                      </a:r>
                      <a:r>
                        <a:rPr lang="en-US" sz="2200" baseline="0" dirty="0" smtClean="0"/>
                        <a:t>investment</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342900" indent="-342900">
                        <a:buFont typeface="Arial"/>
                        <a:buChar char="•"/>
                      </a:pPr>
                      <a:r>
                        <a:rPr lang="en-IN" sz="2200" b="0" i="0" u="none" strike="noStrike" kern="1200" baseline="0" dirty="0">
                          <a:solidFill>
                            <a:schemeClr val="tx1"/>
                          </a:solidFill>
                          <a:latin typeface="+mn-lt"/>
                          <a:ea typeface="+mn-ea"/>
                          <a:cs typeface="+mn-cs"/>
                        </a:rPr>
                        <a:t>Allows transfers out of the trading security category</a:t>
                      </a:r>
                      <a:r>
                        <a:rPr lang="en-IN" sz="2200" dirty="0"/>
                        <a:t>, but reclassifications under this continue to be rarer events than that occurred under IFRS with this </a:t>
                      </a:r>
                      <a:r>
                        <a:rPr lang="en-IN" sz="2200" dirty="0" smtClean="0"/>
                        <a:t>change</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020911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Fair Value Option (</a:t>
            </a:r>
            <a:r>
              <a:rPr lang="en-US" dirty="0" smtClean="0"/>
              <a:t>FVO—HTM </a:t>
            </a:r>
            <a:r>
              <a:rPr lang="en-US" dirty="0"/>
              <a:t>&amp; AFS)</a:t>
            </a:r>
          </a:p>
        </p:txBody>
      </p:sp>
      <p:sp>
        <p:nvSpPr>
          <p:cNvPr id="3" name="Content Placeholder 2"/>
          <p:cNvSpPr>
            <a:spLocks noGrp="1"/>
          </p:cNvSpPr>
          <p:nvPr>
            <p:ph idx="1"/>
          </p:nvPr>
        </p:nvSpPr>
        <p:spPr>
          <a:xfrm>
            <a:off x="611560" y="1587501"/>
            <a:ext cx="8229600" cy="3525273"/>
          </a:xfrm>
        </p:spPr>
        <p:txBody>
          <a:bodyPr>
            <a:normAutofit fontScale="92500" lnSpcReduction="20000"/>
          </a:bodyPr>
          <a:lstStyle/>
          <a:p>
            <a:pPr marL="0" indent="0">
              <a:buNone/>
            </a:pPr>
            <a:r>
              <a:rPr lang="en-US" dirty="0"/>
              <a:t>The election is optional but irrevocable on the date of investment purchase. Under FVO:</a:t>
            </a:r>
          </a:p>
          <a:p>
            <a:r>
              <a:rPr lang="en-US" dirty="0"/>
              <a:t>HTM and AFS investments are shown in the balance sheets at fair </a:t>
            </a:r>
            <a:r>
              <a:rPr lang="en-US" dirty="0" smtClean="0"/>
              <a:t>value</a:t>
            </a:r>
            <a:endParaRPr lang="en-US" dirty="0"/>
          </a:p>
          <a:p>
            <a:r>
              <a:rPr lang="en-US" dirty="0"/>
              <a:t>Unrealized gains and losses are recognized in net income in the period in which they </a:t>
            </a:r>
            <a:r>
              <a:rPr lang="en-US" dirty="0" smtClean="0"/>
              <a:t>occur</a:t>
            </a:r>
            <a:endParaRPr lang="en-US" dirty="0"/>
          </a:p>
          <a:p>
            <a:r>
              <a:rPr lang="en-US" dirty="0"/>
              <a:t>Purchases and sales of investments are likely to be classified as investing activities </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211206814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Fair Value </a:t>
            </a:r>
            <a:r>
              <a:rPr lang="en-US" dirty="0" smtClean="0"/>
              <a:t>Option—IFRS </a:t>
            </a:r>
            <a:r>
              <a:rPr lang="en-US" dirty="0"/>
              <a:t>vs. GAAP</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6" name="Table 5"/>
          <p:cNvGraphicFramePr>
            <a:graphicFrameLocks noGrp="1"/>
          </p:cNvGraphicFramePr>
          <p:nvPr>
            <p:extLst>
              <p:ext uri="{D42A27DB-BD31-4B8C-83A1-F6EECF244321}">
                <p14:modId xmlns:p14="http://schemas.microsoft.com/office/powerpoint/2010/main" val="548490324"/>
              </p:ext>
            </p:extLst>
          </p:nvPr>
        </p:nvGraphicFramePr>
        <p:xfrm>
          <a:off x="672668" y="1468840"/>
          <a:ext cx="8352928" cy="3291840"/>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0">
                <a:tc>
                  <a:txBody>
                    <a:bodyPr/>
                    <a:lstStyle/>
                    <a:p>
                      <a:pPr algn="ctr"/>
                      <a:r>
                        <a:rPr lang="en-US" sz="2200" dirty="0" smtClean="0">
                          <a:solidFill>
                            <a:sysClr val="windowText" lastClr="000000"/>
                          </a:solidFill>
                        </a:rPr>
                        <a:t>IFRS0</a:t>
                      </a:r>
                      <a:endParaRPr lang="en-US" sz="220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6332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1" dirty="0"/>
                        <a:t>Fair Value Option</a:t>
                      </a:r>
                      <a:endParaRPr lang="en-IN"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1"/>
                  </a:ext>
                </a:extLst>
              </a:tr>
              <a:tr h="135857">
                <a:tc>
                  <a:txBody>
                    <a:bodyPr/>
                    <a:lstStyle/>
                    <a:p>
                      <a:r>
                        <a:rPr lang="en-IN" sz="2200" dirty="0" smtClean="0"/>
                        <a:t>More </a:t>
                      </a:r>
                      <a:r>
                        <a:rPr lang="en-IN" sz="2200" dirty="0"/>
                        <a:t>restrictive than U.S. standards for determining when firms are allowed to elect the fair value option. Under both </a:t>
                      </a:r>
                      <a:r>
                        <a:rPr lang="en-IN" sz="2200" i="1" dirty="0"/>
                        <a:t>IAS No. 39 </a:t>
                      </a:r>
                      <a:r>
                        <a:rPr lang="en-IN" sz="2200" dirty="0"/>
                        <a:t>and </a:t>
                      </a:r>
                      <a:r>
                        <a:rPr lang="en-IN" sz="2200" i="1" dirty="0"/>
                        <a:t>IFRS No. 9</a:t>
                      </a:r>
                      <a:r>
                        <a:rPr lang="en-IN" sz="2200" i="0" dirty="0"/>
                        <a:t>,</a:t>
                      </a:r>
                      <a:r>
                        <a:rPr lang="en-IN" sz="2200" i="1" dirty="0"/>
                        <a:t> </a:t>
                      </a:r>
                      <a:r>
                        <a:rPr lang="en-IN" sz="2200" dirty="0"/>
                        <a:t>companies can elect the fair value option only in specific circumstances.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r>
                        <a:rPr lang="en-IN" sz="2200" dirty="0"/>
                        <a:t>Less restrictive than IFRS. It indicates that the intent of the fair value option is to address specific </a:t>
                      </a:r>
                      <a:r>
                        <a:rPr lang="en-IN" sz="2200" dirty="0" smtClean="0"/>
                        <a:t>circumstances,</a:t>
                      </a:r>
                      <a:r>
                        <a:rPr lang="en-IN" sz="2200" baseline="0" dirty="0" smtClean="0"/>
                        <a:t> b</a:t>
                      </a:r>
                      <a:r>
                        <a:rPr lang="en-IN" sz="2200" dirty="0" smtClean="0"/>
                        <a:t>ut </a:t>
                      </a:r>
                      <a:r>
                        <a:rPr lang="en-IN" sz="2200" dirty="0"/>
                        <a:t>it does not require that those circumstances exist.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5511639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Impairment of Debt Investments </a:t>
            </a:r>
          </a:p>
        </p:txBody>
      </p:sp>
      <p:sp>
        <p:nvSpPr>
          <p:cNvPr id="3" name="Content Placeholder 2"/>
          <p:cNvSpPr>
            <a:spLocks noGrp="1"/>
          </p:cNvSpPr>
          <p:nvPr>
            <p:ph idx="1"/>
          </p:nvPr>
        </p:nvSpPr>
        <p:spPr>
          <a:xfrm>
            <a:off x="618352" y="1222367"/>
            <a:ext cx="8229600" cy="5205798"/>
          </a:xfrm>
        </p:spPr>
        <p:txBody>
          <a:bodyPr>
            <a:normAutofit/>
          </a:bodyPr>
          <a:lstStyle/>
          <a:p>
            <a:r>
              <a:rPr lang="en-US" sz="2400" dirty="0"/>
              <a:t>If fair value of an HTM or AFS investment declines below the amortized cost of the investment and is deemed to be other-than-temporary (OTT), a company recognizes an OTT impairment loss in </a:t>
            </a:r>
            <a:r>
              <a:rPr lang="en-US" sz="2400" dirty="0" smtClean="0"/>
              <a:t>earnings</a:t>
            </a:r>
            <a:endParaRPr lang="en-US" sz="2400" dirty="0"/>
          </a:p>
          <a:p>
            <a:pPr>
              <a:buClr>
                <a:schemeClr val="tx1"/>
              </a:buClr>
            </a:pPr>
            <a:r>
              <a:rPr lang="en-US" sz="2400" b="1" dirty="0">
                <a:solidFill>
                  <a:srgbClr val="C00000"/>
                </a:solidFill>
              </a:rPr>
              <a:t>Beginning in 2020 </a:t>
            </a:r>
            <a:r>
              <a:rPr lang="en-US" sz="2400" dirty="0"/>
              <a:t>companies will be required to use </a:t>
            </a:r>
            <a:r>
              <a:rPr lang="en-US" sz="2400" dirty="0" smtClean="0"/>
              <a:t>the Current </a:t>
            </a:r>
            <a:r>
              <a:rPr lang="en-US" sz="2400" dirty="0"/>
              <a:t>Expected Credit Loss model (CECL) to account for impairments of HTM and AFS </a:t>
            </a:r>
            <a:r>
              <a:rPr lang="en-US" sz="2400" dirty="0" smtClean="0"/>
              <a:t>investments</a:t>
            </a:r>
            <a:endParaRPr lang="en-US" sz="2400" dirty="0"/>
          </a:p>
          <a:p>
            <a:pPr lvl="1"/>
            <a:r>
              <a:rPr lang="en-US" sz="2200" dirty="0"/>
              <a:t>CECL model uses the allowance method</a:t>
            </a:r>
          </a:p>
          <a:p>
            <a:pPr lvl="1"/>
            <a:r>
              <a:rPr lang="en-US" sz="2200" dirty="0"/>
              <a:t>Requires recognizing impairments of HTM and AFS investments regardless if deemed OTT</a:t>
            </a:r>
          </a:p>
          <a:p>
            <a:pPr lvl="1"/>
            <a:r>
              <a:rPr lang="en-US" sz="2200" dirty="0"/>
              <a:t>Impairment of debt investments likely to </a:t>
            </a:r>
            <a:r>
              <a:rPr lang="en-US" sz="2200" dirty="0" smtClean="0"/>
              <a:t>be recognized </a:t>
            </a:r>
            <a:r>
              <a:rPr lang="en-US" sz="2200" dirty="0"/>
              <a:t>sooner than under current approach</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LO12-4</a:t>
            </a:r>
          </a:p>
        </p:txBody>
      </p:sp>
    </p:spTree>
    <p:extLst>
      <p:ext uri="{BB962C8B-B14F-4D97-AF65-F5344CB8AC3E}">
        <p14:creationId xmlns:p14="http://schemas.microsoft.com/office/powerpoint/2010/main" val="3574782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653574"/>
          </a:xfrm>
        </p:spPr>
        <p:txBody>
          <a:bodyPr>
            <a:normAutofit/>
          </a:bodyPr>
          <a:lstStyle/>
          <a:p>
            <a:r>
              <a:rPr lang="en-US" dirty="0"/>
              <a:t>Impairment of Debt </a:t>
            </a:r>
            <a:r>
              <a:rPr lang="en-US" dirty="0" smtClean="0"/>
              <a:t>Investments </a:t>
            </a:r>
            <a:r>
              <a:rPr lang="en-US" sz="2400" dirty="0" smtClean="0"/>
              <a:t>(continued) </a:t>
            </a:r>
            <a:endParaRPr lang="en-US" sz="2400"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graphicFrame>
        <p:nvGraphicFramePr>
          <p:cNvPr id="6" name="Table 5"/>
          <p:cNvGraphicFramePr>
            <a:graphicFrameLocks noGrp="1"/>
          </p:cNvGraphicFramePr>
          <p:nvPr>
            <p:extLst>
              <p:ext uri="{D42A27DB-BD31-4B8C-83A1-F6EECF244321}">
                <p14:modId xmlns:p14="http://schemas.microsoft.com/office/powerpoint/2010/main" val="1542309276"/>
              </p:ext>
            </p:extLst>
          </p:nvPr>
        </p:nvGraphicFramePr>
        <p:xfrm>
          <a:off x="646840" y="902541"/>
          <a:ext cx="8422710" cy="5547360"/>
        </p:xfrm>
        <a:graphic>
          <a:graphicData uri="http://schemas.openxmlformats.org/drawingml/2006/table">
            <a:tbl>
              <a:tblPr firstRow="1" bandRow="1">
                <a:tableStyleId>{F2DE63D5-997A-4646-A377-4702673A728D}</a:tableStyleId>
              </a:tblPr>
              <a:tblGrid>
                <a:gridCol w="4104819">
                  <a:extLst>
                    <a:ext uri="{9D8B030D-6E8A-4147-A177-3AD203B41FA5}">
                      <a16:colId xmlns="" xmlns:a16="http://schemas.microsoft.com/office/drawing/2014/main" val="20000"/>
                    </a:ext>
                  </a:extLst>
                </a:gridCol>
                <a:gridCol w="116840">
                  <a:extLst>
                    <a:ext uri="{9D8B030D-6E8A-4147-A177-3AD203B41FA5}">
                      <a16:colId xmlns="" xmlns:a16="http://schemas.microsoft.com/office/drawing/2014/main" val="20001"/>
                    </a:ext>
                  </a:extLst>
                </a:gridCol>
                <a:gridCol w="4201051">
                  <a:extLst>
                    <a:ext uri="{9D8B030D-6E8A-4147-A177-3AD203B41FA5}">
                      <a16:colId xmlns="" xmlns:a16="http://schemas.microsoft.com/office/drawing/2014/main" val="20002"/>
                    </a:ext>
                  </a:extLst>
                </a:gridCol>
              </a:tblGrid>
              <a:tr h="382026">
                <a:tc gridSpan="2">
                  <a:txBody>
                    <a:bodyPr/>
                    <a:lstStyle/>
                    <a:p>
                      <a:pPr algn="ctr"/>
                      <a:r>
                        <a:rPr lang="en-US" sz="20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a:txBody>
                    <a:bodyPr/>
                    <a:lstStyle/>
                    <a:p>
                      <a:pPr algn="ctr"/>
                      <a:r>
                        <a:rPr lang="en-US" sz="20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382026">
                <a:tc gridSpan="3">
                  <a:txBody>
                    <a:bodyPr/>
                    <a:lstStyle/>
                    <a:p>
                      <a:pPr algn="ctr"/>
                      <a:r>
                        <a:rPr lang="en-US" sz="2000" b="1" i="0" u="none" strike="noStrike" kern="1200" baseline="0" dirty="0">
                          <a:solidFill>
                            <a:schemeClr val="tx1"/>
                          </a:solidFill>
                          <a:latin typeface="+mn-lt"/>
                          <a:ea typeface="+mn-ea"/>
                          <a:cs typeface="+mn-cs"/>
                        </a:rPr>
                        <a:t>Impairments</a:t>
                      </a:r>
                      <a:endParaRPr lang="en-IN"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969758">
                <a:tc>
                  <a:txBody>
                    <a:bodyPr/>
                    <a:lstStyle/>
                    <a:p>
                      <a:r>
                        <a:rPr lang="en-US" sz="2000" b="0" i="0" u="none" strike="noStrike" kern="1200" baseline="0" dirty="0">
                          <a:solidFill>
                            <a:schemeClr val="tx1"/>
                          </a:solidFill>
                          <a:latin typeface="+mn-lt"/>
                          <a:ea typeface="+mn-ea"/>
                          <a:cs typeface="+mn-cs"/>
                        </a:rPr>
                        <a:t>Impairment of debt </a:t>
                      </a:r>
                      <a:r>
                        <a:rPr lang="en-IN" sz="2000" b="0" i="0" u="none" strike="noStrike" kern="1200" baseline="0" dirty="0">
                          <a:solidFill>
                            <a:schemeClr val="tx1"/>
                          </a:solidFill>
                          <a:latin typeface="+mn-lt"/>
                          <a:ea typeface="+mn-ea"/>
                          <a:cs typeface="+mn-cs"/>
                        </a:rPr>
                        <a:t>investments is calculated using the </a:t>
                      </a:r>
                      <a:r>
                        <a:rPr lang="en-IN" sz="2000" b="0" i="1" u="none" strike="noStrike" kern="1200" baseline="0" dirty="0">
                          <a:solidFill>
                            <a:schemeClr val="tx1"/>
                          </a:solidFill>
                          <a:latin typeface="+mn-lt"/>
                          <a:ea typeface="+mn-ea"/>
                          <a:cs typeface="+mn-cs"/>
                        </a:rPr>
                        <a:t>expected credit loss (“ECL”) </a:t>
                      </a:r>
                      <a:r>
                        <a:rPr lang="en-IN" sz="2000" b="0" i="0" u="none" strike="noStrike" kern="1200" baseline="0" dirty="0">
                          <a:solidFill>
                            <a:schemeClr val="tx1"/>
                          </a:solidFill>
                          <a:latin typeface="+mn-lt"/>
                          <a:ea typeface="+mn-ea"/>
                          <a:cs typeface="+mn-cs"/>
                        </a:rPr>
                        <a:t>model.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r>
                        <a:rPr lang="en-US" sz="2000" b="0" i="0" u="none" strike="noStrike" kern="1200" baseline="0" dirty="0">
                          <a:solidFill>
                            <a:schemeClr val="tx1"/>
                          </a:solidFill>
                          <a:latin typeface="+mn-lt"/>
                          <a:ea typeface="+mn-ea"/>
                          <a:cs typeface="+mn-cs"/>
                        </a:rPr>
                        <a:t>Impairment of debt </a:t>
                      </a:r>
                      <a:r>
                        <a:rPr lang="en-IN" sz="2000" b="0" i="0" u="none" strike="noStrike" kern="1200" baseline="0" dirty="0">
                          <a:solidFill>
                            <a:schemeClr val="tx1"/>
                          </a:solidFill>
                          <a:latin typeface="+mn-lt"/>
                          <a:ea typeface="+mn-ea"/>
                          <a:cs typeface="+mn-cs"/>
                        </a:rPr>
                        <a:t>investments is calculated using </a:t>
                      </a:r>
                      <a:r>
                        <a:rPr lang="en-IN" sz="2000" b="0" i="0" u="none" strike="noStrike" kern="1200" baseline="0" dirty="0" smtClean="0">
                          <a:solidFill>
                            <a:schemeClr val="tx1"/>
                          </a:solidFill>
                          <a:latin typeface="+mn-lt"/>
                          <a:ea typeface="+mn-ea"/>
                          <a:cs typeface="+mn-cs"/>
                        </a:rPr>
                        <a:t>the </a:t>
                      </a:r>
                      <a:r>
                        <a:rPr lang="en-US" sz="2000" b="0" i="0" u="none" strike="noStrike" kern="1200" baseline="0" dirty="0" smtClean="0">
                          <a:solidFill>
                            <a:schemeClr val="tx1"/>
                          </a:solidFill>
                          <a:latin typeface="+mn-lt"/>
                          <a:ea typeface="+mn-ea"/>
                          <a:cs typeface="+mn-cs"/>
                        </a:rPr>
                        <a:t>CECL </a:t>
                      </a:r>
                      <a:r>
                        <a:rPr lang="en-US" sz="2000" b="0" i="0" u="none" strike="noStrike" kern="1200" baseline="0" dirty="0">
                          <a:solidFill>
                            <a:schemeClr val="tx1"/>
                          </a:solidFill>
                          <a:latin typeface="+mn-lt"/>
                          <a:ea typeface="+mn-ea"/>
                          <a:cs typeface="+mn-cs"/>
                        </a:rPr>
                        <a:t>model.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r h="3651822">
                <a:tc>
                  <a:txBody>
                    <a:bodyPr/>
                    <a:lstStyle/>
                    <a:p>
                      <a:r>
                        <a:rPr lang="en-US" sz="2000" b="0" i="0" u="none" strike="noStrike" kern="1200" baseline="0" dirty="0">
                          <a:solidFill>
                            <a:schemeClr val="tx1"/>
                          </a:solidFill>
                          <a:latin typeface="+mn-lt"/>
                          <a:ea typeface="+mn-ea"/>
                          <a:cs typeface="+mn-cs"/>
                        </a:rPr>
                        <a:t>IFRS ECL model </a:t>
                      </a:r>
                      <a:r>
                        <a:rPr lang="en-IN" sz="2000" b="0" i="0" u="none" strike="noStrike" kern="1200" baseline="0" dirty="0">
                          <a:solidFill>
                            <a:schemeClr val="tx1"/>
                          </a:solidFill>
                          <a:latin typeface="+mn-lt"/>
                          <a:ea typeface="+mn-ea"/>
                          <a:cs typeface="+mn-cs"/>
                        </a:rPr>
                        <a:t>calculates the expected credit losses over the remaining life of the investment if there has been a significant increase in credit risk.</a:t>
                      </a:r>
                      <a:r>
                        <a:rPr lang="en-US" sz="2000" b="0" i="0" u="none" strike="noStrike" kern="1200" baseline="0" dirty="0">
                          <a:solidFill>
                            <a:schemeClr val="tx1"/>
                          </a:solidFill>
                          <a:latin typeface="+mn-lt"/>
                          <a:ea typeface="+mn-ea"/>
                          <a:cs typeface="+mn-cs"/>
                        </a:rPr>
                        <a:t> </a:t>
                      </a:r>
                      <a:r>
                        <a:rPr lang="en-IN" sz="2000" b="0" i="0" u="none" strike="noStrike" kern="1200" baseline="0" dirty="0">
                          <a:solidFill>
                            <a:schemeClr val="tx1"/>
                          </a:solidFill>
                          <a:latin typeface="+mn-lt"/>
                          <a:ea typeface="+mn-ea"/>
                          <a:cs typeface="+mn-cs"/>
                        </a:rPr>
                        <a:t>If the credit risk of a debt investment has not increased, the estimate of credit losses only considers credit losses that result from default events that are possible within the </a:t>
                      </a:r>
                      <a:r>
                        <a:rPr lang="en-IN" sz="2000" b="0" i="1" u="none" strike="noStrike" kern="1200" baseline="0" dirty="0">
                          <a:solidFill>
                            <a:schemeClr val="tx1"/>
                          </a:solidFill>
                          <a:latin typeface="+mn-lt"/>
                          <a:ea typeface="+mn-ea"/>
                          <a:cs typeface="+mn-cs"/>
                        </a:rPr>
                        <a:t>next 12 months. </a:t>
                      </a:r>
                      <a:r>
                        <a:rPr lang="en-IN" sz="2000" b="0" i="0" u="none" strike="noStrike" kern="1200" baseline="0" dirty="0" smtClean="0">
                          <a:solidFill>
                            <a:schemeClr val="tx1"/>
                          </a:solidFill>
                          <a:latin typeface="+mn-lt"/>
                          <a:ea typeface="+mn-ea"/>
                          <a:cs typeface="+mn-cs"/>
                        </a:rPr>
                        <a:t>This approach tends to accrue relatively </a:t>
                      </a:r>
                      <a:r>
                        <a:rPr lang="en-IN" sz="2000" b="0" i="0" u="none" strike="noStrike" kern="1200" baseline="0" dirty="0">
                          <a:solidFill>
                            <a:schemeClr val="tx1"/>
                          </a:solidFill>
                          <a:latin typeface="+mn-lt"/>
                          <a:ea typeface="+mn-ea"/>
                          <a:cs typeface="+mn-cs"/>
                        </a:rPr>
                        <a:t>little credit </a:t>
                      </a:r>
                      <a:r>
                        <a:rPr lang="en-IN" sz="2000" b="0" i="0" u="none" strike="noStrike" kern="1200" baseline="0" dirty="0" smtClean="0">
                          <a:solidFill>
                            <a:schemeClr val="tx1"/>
                          </a:solidFill>
                          <a:latin typeface="+mn-lt"/>
                          <a:ea typeface="+mn-ea"/>
                          <a:cs typeface="+mn-cs"/>
                        </a:rPr>
                        <a:t>loss.</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gridSpan="2">
                  <a:txBody>
                    <a:bodyPr/>
                    <a:lstStyle/>
                    <a:p>
                      <a:r>
                        <a:rPr lang="en-US" sz="2000" b="0" i="0" u="none" strike="noStrike" kern="1200" baseline="0" dirty="0">
                          <a:solidFill>
                            <a:schemeClr val="tx1"/>
                          </a:solidFill>
                          <a:latin typeface="+mn-lt"/>
                          <a:ea typeface="+mn-ea"/>
                          <a:cs typeface="+mn-cs"/>
                        </a:rPr>
                        <a:t>U.S. CECL model </a:t>
                      </a:r>
                      <a:r>
                        <a:rPr lang="en-IN" sz="2000" b="0" i="0" u="none" strike="noStrike" kern="1200" baseline="0" dirty="0">
                          <a:solidFill>
                            <a:schemeClr val="tx1"/>
                          </a:solidFill>
                          <a:latin typeface="+mn-lt"/>
                          <a:ea typeface="+mn-ea"/>
                          <a:cs typeface="+mn-cs"/>
                        </a:rPr>
                        <a:t>calculates the expected credit losses over the remaining life of the </a:t>
                      </a:r>
                      <a:r>
                        <a:rPr lang="en-IN" sz="2000" b="0" i="0" u="none" strike="noStrike" kern="1200" baseline="0" dirty="0" smtClean="0">
                          <a:solidFill>
                            <a:schemeClr val="tx1"/>
                          </a:solidFill>
                          <a:latin typeface="+mn-lt"/>
                          <a:ea typeface="+mn-ea"/>
                          <a:cs typeface="+mn-cs"/>
                        </a:rPr>
                        <a:t>investment, regardless of whether there </a:t>
                      </a:r>
                      <a:r>
                        <a:rPr lang="en-IN" sz="2000" b="0" i="0" u="none" strike="noStrike" kern="1200" baseline="0" dirty="0">
                          <a:solidFill>
                            <a:schemeClr val="tx1"/>
                          </a:solidFill>
                          <a:latin typeface="+mn-lt"/>
                          <a:ea typeface="+mn-ea"/>
                          <a:cs typeface="+mn-cs"/>
                        </a:rPr>
                        <a:t>has been </a:t>
                      </a:r>
                      <a:r>
                        <a:rPr lang="en-IN" sz="2000" b="0" i="0" u="none" strike="noStrike" kern="1200" baseline="0" dirty="0" smtClean="0">
                          <a:solidFill>
                            <a:schemeClr val="tx1"/>
                          </a:solidFill>
                          <a:latin typeface="+mn-lt"/>
                          <a:ea typeface="+mn-ea"/>
                          <a:cs typeface="+mn-cs"/>
                        </a:rPr>
                        <a:t>a </a:t>
                      </a:r>
                      <a:r>
                        <a:rPr lang="en-IN" sz="2000" b="0" i="0" u="none" strike="noStrike" kern="1200" baseline="0" dirty="0">
                          <a:solidFill>
                            <a:schemeClr val="tx1"/>
                          </a:solidFill>
                          <a:latin typeface="+mn-lt"/>
                          <a:ea typeface="+mn-ea"/>
                          <a:cs typeface="+mn-cs"/>
                        </a:rPr>
                        <a:t>significant increase in credit risk.</a:t>
                      </a:r>
                      <a:r>
                        <a:rPr lang="en-US" sz="2000" b="0" i="0" u="none" strike="noStrike" kern="1200" baseline="0" dirty="0">
                          <a:solidFill>
                            <a:schemeClr val="tx1"/>
                          </a:solidFill>
                          <a:latin typeface="+mn-lt"/>
                          <a:ea typeface="+mn-ea"/>
                          <a:cs typeface="+mn-cs"/>
                        </a:rPr>
                        <a:t> Because of this, </a:t>
                      </a:r>
                      <a:r>
                        <a:rPr lang="en-IN" sz="2000" b="0" i="0" u="none" strike="noStrike" kern="1200" baseline="0" dirty="0">
                          <a:solidFill>
                            <a:schemeClr val="tx1"/>
                          </a:solidFill>
                          <a:latin typeface="+mn-lt"/>
                          <a:ea typeface="+mn-ea"/>
                          <a:cs typeface="+mn-cs"/>
                        </a:rPr>
                        <a:t>it </a:t>
                      </a:r>
                      <a:r>
                        <a:rPr lang="en-US" sz="2000" b="0" i="0" u="none" strike="noStrike" kern="1200" baseline="0" dirty="0">
                          <a:solidFill>
                            <a:schemeClr val="tx1"/>
                          </a:solidFill>
                          <a:latin typeface="+mn-lt"/>
                          <a:ea typeface="+mn-ea"/>
                          <a:cs typeface="+mn-cs"/>
                        </a:rPr>
                        <a:t>tends to </a:t>
                      </a:r>
                      <a:r>
                        <a:rPr lang="en-IN" sz="2000" b="0" i="0" u="none" strike="noStrike" kern="1200" baseline="0" dirty="0">
                          <a:solidFill>
                            <a:schemeClr val="tx1"/>
                          </a:solidFill>
                          <a:latin typeface="+mn-lt"/>
                          <a:ea typeface="+mn-ea"/>
                          <a:cs typeface="+mn-cs"/>
                        </a:rPr>
                        <a:t>recognize impairment losses earlier, and in higher amounts, than are recognized under </a:t>
                      </a:r>
                      <a:r>
                        <a:rPr lang="en-US" sz="2000" b="0" i="0" u="none" strike="noStrike" kern="1200" baseline="0" dirty="0">
                          <a:solidFill>
                            <a:schemeClr val="tx1"/>
                          </a:solidFill>
                          <a:latin typeface="+mn-lt"/>
                          <a:ea typeface="+mn-ea"/>
                          <a:cs typeface="+mn-cs"/>
                        </a:rPr>
                        <a:t>IFRS.</a:t>
                      </a:r>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hMerge="1">
                  <a:txBody>
                    <a:bodyPr/>
                    <a:lstStyle/>
                    <a:p>
                      <a:endParaRPr lang="en-IN"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1409539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Accounting for Equity Investments </a:t>
            </a: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13" name="Freeform 12"/>
          <p:cNvSpPr/>
          <p:nvPr/>
        </p:nvSpPr>
        <p:spPr>
          <a:xfrm rot="19457599" flipV="1">
            <a:off x="2917397" y="3411769"/>
            <a:ext cx="682418" cy="45719"/>
          </a:xfrm>
          <a:custGeom>
            <a:avLst/>
            <a:gdLst>
              <a:gd name="connsiteX0" fmla="*/ 0 w 899305"/>
              <a:gd name="connsiteY0" fmla="*/ 20214 h 40429"/>
              <a:gd name="connsiteX1" fmla="*/ 899305 w 899305"/>
              <a:gd name="connsiteY1" fmla="*/ 20214 h 40429"/>
            </a:gdLst>
            <a:ahLst/>
            <a:cxnLst>
              <a:cxn ang="0">
                <a:pos x="connsiteX0" y="connsiteY0"/>
              </a:cxn>
              <a:cxn ang="0">
                <a:pos x="connsiteX1" y="connsiteY1"/>
              </a:cxn>
            </a:cxnLst>
            <a:rect l="l" t="t" r="r" b="b"/>
            <a:pathLst>
              <a:path w="899305" h="40429">
                <a:moveTo>
                  <a:pt x="0" y="20214"/>
                </a:moveTo>
                <a:lnTo>
                  <a:pt x="899305" y="20214"/>
                </a:lnTo>
              </a:path>
            </a:pathLst>
          </a:custGeom>
          <a:noFill/>
          <a:ln w="19050">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39869" tIns="-2268" rIns="439870" bIns="-2269"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5" name="Freeform 14"/>
          <p:cNvSpPr/>
          <p:nvPr/>
        </p:nvSpPr>
        <p:spPr>
          <a:xfrm rot="2142401">
            <a:off x="2909835" y="4195373"/>
            <a:ext cx="678372" cy="58598"/>
          </a:xfrm>
          <a:custGeom>
            <a:avLst/>
            <a:gdLst>
              <a:gd name="connsiteX0" fmla="*/ 0 w 899305"/>
              <a:gd name="connsiteY0" fmla="*/ 20214 h 40429"/>
              <a:gd name="connsiteX1" fmla="*/ 899305 w 899305"/>
              <a:gd name="connsiteY1" fmla="*/ 20214 h 40429"/>
            </a:gdLst>
            <a:ahLst/>
            <a:cxnLst>
              <a:cxn ang="0">
                <a:pos x="connsiteX0" y="connsiteY0"/>
              </a:cxn>
              <a:cxn ang="0">
                <a:pos x="connsiteX1" y="connsiteY1"/>
              </a:cxn>
            </a:cxnLst>
            <a:rect l="l" t="t" r="r" b="b"/>
            <a:pathLst>
              <a:path w="899305" h="40429">
                <a:moveTo>
                  <a:pt x="0" y="20214"/>
                </a:moveTo>
                <a:lnTo>
                  <a:pt x="899305" y="20214"/>
                </a:lnTo>
              </a:path>
            </a:pathLst>
          </a:custGeom>
          <a:noFill/>
          <a:ln w="19050">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39870" tIns="-2269" rIns="439869" bIns="-226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0" name="Freeform 9"/>
          <p:cNvSpPr/>
          <p:nvPr/>
        </p:nvSpPr>
        <p:spPr>
          <a:xfrm>
            <a:off x="714754" y="2442047"/>
            <a:ext cx="2275942" cy="2604357"/>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77850">
              <a:lnSpc>
                <a:spcPct val="90000"/>
              </a:lnSpc>
              <a:spcBef>
                <a:spcPct val="0"/>
              </a:spcBef>
              <a:spcAft>
                <a:spcPct val="35000"/>
              </a:spcAft>
            </a:pPr>
            <a:r>
              <a:rPr lang="en-IN" sz="2800" b="1" dirty="0"/>
              <a:t>Critical </a:t>
            </a:r>
            <a:r>
              <a:rPr lang="en-IN" sz="2800" b="1" dirty="0" smtClean="0"/>
              <a:t>events  </a:t>
            </a:r>
            <a:r>
              <a:rPr lang="en-IN" sz="2800" b="1" dirty="0"/>
              <a:t>that an </a:t>
            </a:r>
            <a:r>
              <a:rPr lang="en-IN" sz="2800" b="1" dirty="0" smtClean="0"/>
              <a:t>investor </a:t>
            </a:r>
            <a:r>
              <a:rPr lang="en-IN" sz="2800" b="1" dirty="0"/>
              <a:t>e</a:t>
            </a:r>
            <a:r>
              <a:rPr lang="en-IN" sz="2800" b="1" dirty="0" smtClean="0"/>
              <a:t>xperiences </a:t>
            </a:r>
            <a:r>
              <a:rPr lang="en-US" sz="2800" b="1" dirty="0"/>
              <a:t>in the </a:t>
            </a:r>
            <a:r>
              <a:rPr lang="en-US" sz="2800" b="1" dirty="0" smtClean="0"/>
              <a:t>life </a:t>
            </a:r>
            <a:r>
              <a:rPr lang="en-US" sz="2800" b="1" dirty="0"/>
              <a:t>of an </a:t>
            </a:r>
            <a:r>
              <a:rPr lang="en-US" sz="2800" b="1" dirty="0" smtClean="0"/>
              <a:t>investment</a:t>
            </a:r>
            <a:endParaRPr lang="en-US" sz="2800" b="1" dirty="0"/>
          </a:p>
        </p:txBody>
      </p:sp>
      <p:cxnSp>
        <p:nvCxnSpPr>
          <p:cNvPr id="20" name="Straight Connector 19"/>
          <p:cNvCxnSpPr>
            <a:stCxn id="15" idx="0"/>
          </p:cNvCxnSpPr>
          <p:nvPr/>
        </p:nvCxnSpPr>
        <p:spPr>
          <a:xfrm>
            <a:off x="2973597" y="4026710"/>
            <a:ext cx="553683" cy="1897842"/>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13" idx="0"/>
          </p:cNvCxnSpPr>
          <p:nvPr/>
        </p:nvCxnSpPr>
        <p:spPr>
          <a:xfrm flipH="1">
            <a:off x="2981539" y="1798318"/>
            <a:ext cx="545741" cy="1835453"/>
          </a:xfrm>
          <a:prstGeom prst="line">
            <a:avLst/>
          </a:prstGeom>
          <a:ln w="190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a:off x="3527280" y="1296394"/>
            <a:ext cx="5420220" cy="91281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Purchasing the investment</a:t>
            </a:r>
            <a:endParaRPr lang="en-US" sz="2600" kern="1200" dirty="0">
              <a:solidFill>
                <a:schemeClr val="tx1"/>
              </a:solidFill>
            </a:endParaRPr>
          </a:p>
        </p:txBody>
      </p:sp>
      <p:sp>
        <p:nvSpPr>
          <p:cNvPr id="14" name="Freeform 13"/>
          <p:cNvSpPr/>
          <p:nvPr/>
        </p:nvSpPr>
        <p:spPr>
          <a:xfrm>
            <a:off x="3527280" y="2285160"/>
            <a:ext cx="5420220" cy="147009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Recognizing investment revenue</a:t>
            </a:r>
          </a:p>
          <a:p>
            <a:pPr marL="342900" lvl="0" indent="-342900" algn="ctr" defTabSz="533400">
              <a:lnSpc>
                <a:spcPct val="90000"/>
              </a:lnSpc>
              <a:spcBef>
                <a:spcPct val="0"/>
              </a:spcBef>
              <a:spcAft>
                <a:spcPct val="35000"/>
              </a:spcAft>
              <a:buFont typeface="Arial" panose="020B0604020202020204" pitchFamily="34" charset="0"/>
              <a:buChar char="•"/>
            </a:pPr>
            <a:r>
              <a:rPr lang="en-US" sz="2600" kern="1200" dirty="0">
                <a:solidFill>
                  <a:schemeClr val="tx1"/>
                </a:solidFill>
              </a:rPr>
              <a:t>For debt: </a:t>
            </a:r>
            <a:r>
              <a:rPr lang="en-US" sz="2600" b="1" kern="1200" dirty="0">
                <a:solidFill>
                  <a:srgbClr val="C00000"/>
                </a:solidFill>
              </a:rPr>
              <a:t>Interest</a:t>
            </a:r>
            <a:r>
              <a:rPr lang="en-US" sz="2600" kern="1200" dirty="0">
                <a:solidFill>
                  <a:srgbClr val="EC008C"/>
                </a:solidFill>
              </a:rPr>
              <a:t> </a:t>
            </a:r>
          </a:p>
          <a:p>
            <a:pPr marL="342900" lvl="0" indent="-342900" algn="ctr" defTabSz="533400">
              <a:lnSpc>
                <a:spcPct val="90000"/>
              </a:lnSpc>
              <a:spcBef>
                <a:spcPct val="0"/>
              </a:spcBef>
              <a:spcAft>
                <a:spcPct val="35000"/>
              </a:spcAft>
              <a:buFont typeface="Arial" panose="020B0604020202020204" pitchFamily="34" charset="0"/>
              <a:buChar char="•"/>
            </a:pPr>
            <a:r>
              <a:rPr lang="en-US" sz="2600" kern="1200" dirty="0">
                <a:solidFill>
                  <a:schemeClr val="tx1"/>
                </a:solidFill>
              </a:rPr>
              <a:t>For equity: </a:t>
            </a:r>
            <a:r>
              <a:rPr lang="en-US" sz="2600" b="1" dirty="0">
                <a:solidFill>
                  <a:srgbClr val="C00000"/>
                </a:solidFill>
              </a:rPr>
              <a:t>Dividends</a:t>
            </a:r>
          </a:p>
        </p:txBody>
      </p:sp>
      <p:sp>
        <p:nvSpPr>
          <p:cNvPr id="16" name="Freeform 15"/>
          <p:cNvSpPr/>
          <p:nvPr/>
        </p:nvSpPr>
        <p:spPr>
          <a:xfrm>
            <a:off x="3527280" y="3831206"/>
            <a:ext cx="5420220" cy="1607817"/>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Holding the investment during periods in which the investment’s fair value changes</a:t>
            </a:r>
          </a:p>
          <a:p>
            <a:pPr marL="342900" indent="-342900" algn="ctr" defTabSz="533400">
              <a:lnSpc>
                <a:spcPct val="90000"/>
              </a:lnSpc>
              <a:spcBef>
                <a:spcPct val="0"/>
              </a:spcBef>
              <a:spcAft>
                <a:spcPct val="35000"/>
              </a:spcAft>
              <a:buClr>
                <a:schemeClr val="tx1"/>
              </a:buClr>
              <a:buFont typeface="Arial" panose="020B0604020202020204" pitchFamily="34" charset="0"/>
              <a:buChar char="•"/>
            </a:pPr>
            <a:r>
              <a:rPr lang="en-US" sz="2600" b="1" dirty="0">
                <a:solidFill>
                  <a:srgbClr val="C00000"/>
                </a:solidFill>
              </a:rPr>
              <a:t>Unrealized holding gains and losses</a:t>
            </a:r>
            <a:endParaRPr lang="en-IN" sz="2600" b="1" dirty="0">
              <a:solidFill>
                <a:srgbClr val="C00000"/>
              </a:solidFill>
            </a:endParaRPr>
          </a:p>
        </p:txBody>
      </p:sp>
      <p:sp>
        <p:nvSpPr>
          <p:cNvPr id="18" name="Freeform 17"/>
          <p:cNvSpPr/>
          <p:nvPr/>
        </p:nvSpPr>
        <p:spPr>
          <a:xfrm>
            <a:off x="3527280" y="5514976"/>
            <a:ext cx="5420220" cy="912812"/>
          </a:xfrm>
          <a:custGeom>
            <a:avLst/>
            <a:gdLst>
              <a:gd name="connsiteX0" fmla="*/ 0 w 1825625"/>
              <a:gd name="connsiteY0" fmla="*/ 91281 h 912812"/>
              <a:gd name="connsiteX1" fmla="*/ 91281 w 1825625"/>
              <a:gd name="connsiteY1" fmla="*/ 0 h 912812"/>
              <a:gd name="connsiteX2" fmla="*/ 1734344 w 1825625"/>
              <a:gd name="connsiteY2" fmla="*/ 0 h 912812"/>
              <a:gd name="connsiteX3" fmla="*/ 1825625 w 1825625"/>
              <a:gd name="connsiteY3" fmla="*/ 91281 h 912812"/>
              <a:gd name="connsiteX4" fmla="*/ 1825625 w 1825625"/>
              <a:gd name="connsiteY4" fmla="*/ 821531 h 912812"/>
              <a:gd name="connsiteX5" fmla="*/ 1734344 w 1825625"/>
              <a:gd name="connsiteY5" fmla="*/ 912812 h 912812"/>
              <a:gd name="connsiteX6" fmla="*/ 91281 w 1825625"/>
              <a:gd name="connsiteY6" fmla="*/ 912812 h 912812"/>
              <a:gd name="connsiteX7" fmla="*/ 0 w 1825625"/>
              <a:gd name="connsiteY7" fmla="*/ 821531 h 912812"/>
              <a:gd name="connsiteX8" fmla="*/ 0 w 1825625"/>
              <a:gd name="connsiteY8" fmla="*/ 91281 h 91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25" h="912812">
                <a:moveTo>
                  <a:pt x="0" y="91281"/>
                </a:moveTo>
                <a:cubicBezTo>
                  <a:pt x="0" y="40868"/>
                  <a:pt x="40868" y="0"/>
                  <a:pt x="91281" y="0"/>
                </a:cubicBezTo>
                <a:lnTo>
                  <a:pt x="1734344" y="0"/>
                </a:lnTo>
                <a:cubicBezTo>
                  <a:pt x="1784757" y="0"/>
                  <a:pt x="1825625" y="40868"/>
                  <a:pt x="1825625" y="91281"/>
                </a:cubicBezTo>
                <a:lnTo>
                  <a:pt x="1825625" y="821531"/>
                </a:lnTo>
                <a:cubicBezTo>
                  <a:pt x="1825625" y="871944"/>
                  <a:pt x="1784757" y="912812"/>
                  <a:pt x="1734344" y="912812"/>
                </a:cubicBezTo>
                <a:lnTo>
                  <a:pt x="91281" y="912812"/>
                </a:lnTo>
                <a:cubicBezTo>
                  <a:pt x="40868" y="912812"/>
                  <a:pt x="0" y="871944"/>
                  <a:pt x="0" y="821531"/>
                </a:cubicBezTo>
                <a:lnTo>
                  <a:pt x="0" y="91281"/>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355" tIns="34355" rIns="34355" bIns="34355" numCol="1" spcCol="1270" anchor="ctr" anchorCtr="0">
            <a:noAutofit/>
          </a:bodyPr>
          <a:lstStyle/>
          <a:p>
            <a:pPr lvl="0" algn="ctr" defTabSz="533400">
              <a:lnSpc>
                <a:spcPct val="90000"/>
              </a:lnSpc>
              <a:spcBef>
                <a:spcPct val="0"/>
              </a:spcBef>
              <a:spcAft>
                <a:spcPct val="35000"/>
              </a:spcAft>
            </a:pPr>
            <a:r>
              <a:rPr lang="en-IN" sz="2600" kern="1200" dirty="0">
                <a:solidFill>
                  <a:schemeClr val="tx1"/>
                </a:solidFill>
              </a:rPr>
              <a:t>Selling the investment</a:t>
            </a:r>
            <a:endParaRPr lang="en-US" sz="2600" kern="1200" dirty="0">
              <a:solidFill>
                <a:schemeClr val="tx1"/>
              </a:solidFill>
            </a:endParaRPr>
          </a:p>
        </p:txBody>
      </p:sp>
    </p:spTree>
    <p:extLst>
      <p:ext uri="{BB962C8B-B14F-4D97-AF65-F5344CB8AC3E}">
        <p14:creationId xmlns:p14="http://schemas.microsoft.com/office/powerpoint/2010/main" val="18423039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0" grpId="0" animBg="1"/>
      <p:bldP spid="12" grpId="0" animBg="1"/>
      <p:bldP spid="14" grpId="0" animBg="1"/>
      <p:bldP spid="16"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43" name="TextBox 42"/>
          <p:cNvSpPr txBox="1"/>
          <p:nvPr/>
        </p:nvSpPr>
        <p:spPr>
          <a:xfrm>
            <a:off x="609248" y="3210561"/>
            <a:ext cx="8481832" cy="1472812"/>
          </a:xfrm>
          <a:prstGeom prst="rect">
            <a:avLst/>
          </a:prstGeom>
          <a:noFill/>
          <a:ln w="28575">
            <a:solidFill>
              <a:schemeClr val="bg1">
                <a:lumMod val="50000"/>
              </a:schemeClr>
            </a:solidFill>
          </a:ln>
        </p:spPr>
        <p:txBody>
          <a:bodyPr wrap="square" rtlCol="0">
            <a:spAutoFit/>
          </a:bodyPr>
          <a:lstStyle/>
          <a:p>
            <a:endParaRPr lang="en-US" sz="2200" dirty="0"/>
          </a:p>
        </p:txBody>
      </p:sp>
      <p:sp>
        <p:nvSpPr>
          <p:cNvPr id="44" name="TextBox 43"/>
          <p:cNvSpPr txBox="1"/>
          <p:nvPr/>
        </p:nvSpPr>
        <p:spPr>
          <a:xfrm>
            <a:off x="641767" y="951561"/>
            <a:ext cx="8409112" cy="1785104"/>
          </a:xfrm>
          <a:prstGeom prst="rect">
            <a:avLst/>
          </a:prstGeom>
          <a:noFill/>
        </p:spPr>
        <p:txBody>
          <a:bodyPr wrap="square" rtlCol="0">
            <a:spAutoFit/>
          </a:bodyPr>
          <a:lstStyle/>
          <a:p>
            <a:r>
              <a:rPr lang="en-IN" sz="2200" dirty="0"/>
              <a:t>On July 1, 2018, Masterwear Industries issued $700,000 of 12% bonds, dated July 1. Interest of $42,000 is payable </a:t>
            </a:r>
            <a:r>
              <a:rPr lang="en-US" sz="2200" dirty="0"/>
              <a:t>semiannually</a:t>
            </a:r>
            <a:r>
              <a:rPr lang="en-IN" sz="2200" dirty="0"/>
              <a:t> on June 30 and December 31. The bonds mature in three years, on June 30, 2021. The market interest rate for bonds of similar risk and maturity is 14%. The entire bond issue was purchased by United Intergroup, Inc.</a:t>
            </a:r>
            <a:endParaRPr lang="en-US" sz="2200" dirty="0"/>
          </a:p>
        </p:txBody>
      </p:sp>
      <p:sp>
        <p:nvSpPr>
          <p:cNvPr id="45" name="TextBox 44"/>
          <p:cNvSpPr txBox="1"/>
          <p:nvPr/>
        </p:nvSpPr>
        <p:spPr>
          <a:xfrm>
            <a:off x="621023" y="2737382"/>
            <a:ext cx="5197642" cy="430887"/>
          </a:xfrm>
          <a:prstGeom prst="rect">
            <a:avLst/>
          </a:prstGeom>
          <a:noFill/>
        </p:spPr>
        <p:txBody>
          <a:bodyPr wrap="square" rtlCol="0">
            <a:spAutoFit/>
          </a:bodyPr>
          <a:lstStyle/>
          <a:p>
            <a:r>
              <a:rPr lang="en-IN" sz="2200" b="1" dirty="0"/>
              <a:t>Calculation of the Price of the Bonds</a:t>
            </a:r>
            <a:endParaRPr lang="en-US" sz="2200" b="1" dirty="0"/>
          </a:p>
        </p:txBody>
      </p:sp>
      <p:sp>
        <p:nvSpPr>
          <p:cNvPr id="46" name="TextBox 45"/>
          <p:cNvSpPr txBox="1"/>
          <p:nvPr/>
        </p:nvSpPr>
        <p:spPr>
          <a:xfrm>
            <a:off x="614076" y="3323593"/>
            <a:ext cx="4179327" cy="430887"/>
          </a:xfrm>
          <a:prstGeom prst="rect">
            <a:avLst/>
          </a:prstGeom>
          <a:noFill/>
        </p:spPr>
        <p:txBody>
          <a:bodyPr wrap="square" rtlCol="0">
            <a:spAutoFit/>
          </a:bodyPr>
          <a:lstStyle/>
          <a:p>
            <a:r>
              <a:rPr lang="en-IN" sz="2200" dirty="0"/>
              <a:t>Interest</a:t>
            </a:r>
            <a:endParaRPr lang="en-US" sz="2200" dirty="0"/>
          </a:p>
        </p:txBody>
      </p:sp>
      <p:sp>
        <p:nvSpPr>
          <p:cNvPr id="47" name="TextBox 46"/>
          <p:cNvSpPr txBox="1"/>
          <p:nvPr/>
        </p:nvSpPr>
        <p:spPr>
          <a:xfrm>
            <a:off x="618565" y="3711018"/>
            <a:ext cx="4363576" cy="430887"/>
          </a:xfrm>
          <a:prstGeom prst="rect">
            <a:avLst/>
          </a:prstGeom>
          <a:noFill/>
        </p:spPr>
        <p:txBody>
          <a:bodyPr wrap="square" rtlCol="0">
            <a:spAutoFit/>
          </a:bodyPr>
          <a:lstStyle/>
          <a:p>
            <a:r>
              <a:rPr lang="en-IN" sz="2200" dirty="0"/>
              <a:t>Principal (face amount)</a:t>
            </a:r>
            <a:endParaRPr lang="en-US" sz="2200" dirty="0"/>
          </a:p>
        </p:txBody>
      </p:sp>
      <p:sp>
        <p:nvSpPr>
          <p:cNvPr id="48" name="TextBox 47"/>
          <p:cNvSpPr txBox="1"/>
          <p:nvPr/>
        </p:nvSpPr>
        <p:spPr>
          <a:xfrm>
            <a:off x="605469" y="4161969"/>
            <a:ext cx="4363576" cy="430887"/>
          </a:xfrm>
          <a:prstGeom prst="rect">
            <a:avLst/>
          </a:prstGeom>
          <a:noFill/>
        </p:spPr>
        <p:txBody>
          <a:bodyPr wrap="square" rtlCol="0">
            <a:spAutoFit/>
          </a:bodyPr>
          <a:lstStyle/>
          <a:p>
            <a:r>
              <a:rPr lang="en-IN" sz="2200" dirty="0"/>
              <a:t>Present value (price) of the bonds</a:t>
            </a:r>
            <a:endParaRPr lang="en-US" sz="2200" dirty="0"/>
          </a:p>
        </p:txBody>
      </p:sp>
      <p:sp>
        <p:nvSpPr>
          <p:cNvPr id="49" name="TextBox 48"/>
          <p:cNvSpPr txBox="1"/>
          <p:nvPr/>
        </p:nvSpPr>
        <p:spPr>
          <a:xfrm>
            <a:off x="4748429" y="3337743"/>
            <a:ext cx="1341732" cy="430887"/>
          </a:xfrm>
          <a:prstGeom prst="rect">
            <a:avLst/>
          </a:prstGeom>
          <a:noFill/>
        </p:spPr>
        <p:txBody>
          <a:bodyPr wrap="square" rtlCol="0">
            <a:spAutoFit/>
          </a:bodyPr>
          <a:lstStyle/>
          <a:p>
            <a:r>
              <a:rPr lang="en-IN" sz="2200" dirty="0"/>
              <a:t>$  42,000</a:t>
            </a:r>
            <a:endParaRPr lang="en-US" sz="2200" dirty="0"/>
          </a:p>
        </p:txBody>
      </p:sp>
      <p:sp>
        <p:nvSpPr>
          <p:cNvPr id="50" name="TextBox 49"/>
          <p:cNvSpPr txBox="1"/>
          <p:nvPr/>
        </p:nvSpPr>
        <p:spPr>
          <a:xfrm>
            <a:off x="6438253" y="3330239"/>
            <a:ext cx="1219756" cy="430887"/>
          </a:xfrm>
          <a:prstGeom prst="rect">
            <a:avLst/>
          </a:prstGeom>
          <a:noFill/>
        </p:spPr>
        <p:txBody>
          <a:bodyPr wrap="square" rtlCol="0">
            <a:spAutoFit/>
          </a:bodyPr>
          <a:lstStyle/>
          <a:p>
            <a:r>
              <a:rPr lang="en-IN" sz="2200" dirty="0"/>
              <a:t>4.76654</a:t>
            </a:r>
            <a:endParaRPr lang="en-US" sz="2200" dirty="0"/>
          </a:p>
        </p:txBody>
      </p:sp>
      <p:sp>
        <p:nvSpPr>
          <p:cNvPr id="51" name="TextBox 50"/>
          <p:cNvSpPr txBox="1"/>
          <p:nvPr/>
        </p:nvSpPr>
        <p:spPr>
          <a:xfrm>
            <a:off x="6123175" y="3323306"/>
            <a:ext cx="388651" cy="430887"/>
          </a:xfrm>
          <a:prstGeom prst="rect">
            <a:avLst/>
          </a:prstGeom>
          <a:noFill/>
        </p:spPr>
        <p:txBody>
          <a:bodyPr wrap="square" rtlCol="0">
            <a:spAutoFit/>
          </a:bodyPr>
          <a:lstStyle/>
          <a:p>
            <a:r>
              <a:rPr lang="en-IN" sz="2200" dirty="0"/>
              <a:t>×</a:t>
            </a:r>
            <a:endParaRPr lang="en-US" sz="2200" dirty="0"/>
          </a:p>
        </p:txBody>
      </p:sp>
      <p:sp>
        <p:nvSpPr>
          <p:cNvPr id="52" name="TextBox 51"/>
          <p:cNvSpPr txBox="1"/>
          <p:nvPr/>
        </p:nvSpPr>
        <p:spPr>
          <a:xfrm>
            <a:off x="4798397" y="3724149"/>
            <a:ext cx="1341732" cy="430887"/>
          </a:xfrm>
          <a:prstGeom prst="rect">
            <a:avLst/>
          </a:prstGeom>
          <a:noFill/>
        </p:spPr>
        <p:txBody>
          <a:bodyPr wrap="square" rtlCol="0">
            <a:spAutoFit/>
          </a:bodyPr>
          <a:lstStyle/>
          <a:p>
            <a:r>
              <a:rPr lang="en-IN" sz="2200" dirty="0"/>
              <a:t>$700,000</a:t>
            </a:r>
            <a:endParaRPr lang="en-US" sz="2200" dirty="0"/>
          </a:p>
        </p:txBody>
      </p:sp>
      <p:sp>
        <p:nvSpPr>
          <p:cNvPr id="53" name="TextBox 52"/>
          <p:cNvSpPr txBox="1"/>
          <p:nvPr/>
        </p:nvSpPr>
        <p:spPr>
          <a:xfrm>
            <a:off x="6446531" y="3732276"/>
            <a:ext cx="1219756" cy="430887"/>
          </a:xfrm>
          <a:prstGeom prst="rect">
            <a:avLst/>
          </a:prstGeom>
          <a:noFill/>
        </p:spPr>
        <p:txBody>
          <a:bodyPr wrap="square" rtlCol="0">
            <a:spAutoFit/>
          </a:bodyPr>
          <a:lstStyle/>
          <a:p>
            <a:r>
              <a:rPr lang="en-IN" sz="2200" dirty="0" smtClean="0"/>
              <a:t>0.66634</a:t>
            </a:r>
            <a:endParaRPr lang="en-US" sz="2200" dirty="0"/>
          </a:p>
        </p:txBody>
      </p:sp>
      <p:sp>
        <p:nvSpPr>
          <p:cNvPr id="54" name="TextBox 53"/>
          <p:cNvSpPr txBox="1"/>
          <p:nvPr/>
        </p:nvSpPr>
        <p:spPr>
          <a:xfrm flipV="1">
            <a:off x="6139732" y="3782157"/>
            <a:ext cx="307938" cy="430887"/>
          </a:xfrm>
          <a:prstGeom prst="rect">
            <a:avLst/>
          </a:prstGeom>
          <a:noFill/>
        </p:spPr>
        <p:txBody>
          <a:bodyPr wrap="square" rtlCol="0">
            <a:spAutoFit/>
          </a:bodyPr>
          <a:lstStyle/>
          <a:p>
            <a:r>
              <a:rPr lang="en-IN" sz="2200" dirty="0"/>
              <a:t>×</a:t>
            </a:r>
            <a:endParaRPr lang="en-US" sz="2200" dirty="0"/>
          </a:p>
        </p:txBody>
      </p:sp>
      <p:sp>
        <p:nvSpPr>
          <p:cNvPr id="55" name="TextBox 54"/>
          <p:cNvSpPr txBox="1"/>
          <p:nvPr/>
        </p:nvSpPr>
        <p:spPr>
          <a:xfrm flipV="1">
            <a:off x="7658009" y="3353000"/>
            <a:ext cx="237300" cy="430887"/>
          </a:xfrm>
          <a:prstGeom prst="rect">
            <a:avLst/>
          </a:prstGeom>
          <a:noFill/>
        </p:spPr>
        <p:txBody>
          <a:bodyPr wrap="square" rtlCol="0">
            <a:spAutoFit/>
          </a:bodyPr>
          <a:lstStyle/>
          <a:p>
            <a:r>
              <a:rPr lang="en-IN" sz="2200" dirty="0"/>
              <a:t>=</a:t>
            </a:r>
            <a:endParaRPr lang="en-US" sz="2200" dirty="0"/>
          </a:p>
        </p:txBody>
      </p:sp>
      <p:sp>
        <p:nvSpPr>
          <p:cNvPr id="56" name="TextBox 55"/>
          <p:cNvSpPr txBox="1"/>
          <p:nvPr/>
        </p:nvSpPr>
        <p:spPr>
          <a:xfrm>
            <a:off x="7778761" y="3307863"/>
            <a:ext cx="1341732" cy="430887"/>
          </a:xfrm>
          <a:prstGeom prst="rect">
            <a:avLst/>
          </a:prstGeom>
          <a:noFill/>
        </p:spPr>
        <p:txBody>
          <a:bodyPr wrap="square" rtlCol="0">
            <a:spAutoFit/>
          </a:bodyPr>
          <a:lstStyle/>
          <a:p>
            <a:pPr algn="r"/>
            <a:r>
              <a:rPr lang="en-IN" sz="2200" dirty="0"/>
              <a:t>$200,195</a:t>
            </a:r>
            <a:endParaRPr lang="en-US" sz="2200" dirty="0"/>
          </a:p>
        </p:txBody>
      </p:sp>
      <p:sp>
        <p:nvSpPr>
          <p:cNvPr id="57" name="TextBox 56"/>
          <p:cNvSpPr txBox="1"/>
          <p:nvPr/>
        </p:nvSpPr>
        <p:spPr>
          <a:xfrm flipV="1">
            <a:off x="7561014" y="3800145"/>
            <a:ext cx="364843" cy="430887"/>
          </a:xfrm>
          <a:prstGeom prst="rect">
            <a:avLst/>
          </a:prstGeom>
          <a:noFill/>
        </p:spPr>
        <p:txBody>
          <a:bodyPr wrap="square" rtlCol="0">
            <a:spAutoFit/>
          </a:bodyPr>
          <a:lstStyle/>
          <a:p>
            <a:r>
              <a:rPr lang="en-IN" sz="2200" dirty="0"/>
              <a:t>=</a:t>
            </a:r>
            <a:endParaRPr lang="en-US" sz="2200" dirty="0"/>
          </a:p>
        </p:txBody>
      </p:sp>
      <p:sp>
        <p:nvSpPr>
          <p:cNvPr id="58" name="TextBox 57"/>
          <p:cNvSpPr txBox="1"/>
          <p:nvPr/>
        </p:nvSpPr>
        <p:spPr>
          <a:xfrm>
            <a:off x="7762337" y="3746732"/>
            <a:ext cx="1341732" cy="430887"/>
          </a:xfrm>
          <a:prstGeom prst="rect">
            <a:avLst/>
          </a:prstGeom>
          <a:noFill/>
        </p:spPr>
        <p:txBody>
          <a:bodyPr wrap="square" rtlCol="0">
            <a:spAutoFit/>
          </a:bodyPr>
          <a:lstStyle/>
          <a:p>
            <a:pPr algn="r"/>
            <a:r>
              <a:rPr lang="en-IN" sz="2200" dirty="0"/>
              <a:t>466,438</a:t>
            </a:r>
            <a:endParaRPr lang="en-US" sz="2200" dirty="0"/>
          </a:p>
        </p:txBody>
      </p:sp>
      <p:sp>
        <p:nvSpPr>
          <p:cNvPr id="59" name="TextBox 58"/>
          <p:cNvSpPr txBox="1"/>
          <p:nvPr/>
        </p:nvSpPr>
        <p:spPr>
          <a:xfrm>
            <a:off x="7783625" y="4218315"/>
            <a:ext cx="1341732" cy="430887"/>
          </a:xfrm>
          <a:prstGeom prst="rect">
            <a:avLst/>
          </a:prstGeom>
          <a:noFill/>
        </p:spPr>
        <p:txBody>
          <a:bodyPr wrap="square" rtlCol="0">
            <a:spAutoFit/>
          </a:bodyPr>
          <a:lstStyle/>
          <a:p>
            <a:pPr algn="r"/>
            <a:r>
              <a:rPr lang="en-IN" sz="2200" b="1" dirty="0">
                <a:solidFill>
                  <a:srgbClr val="C00000"/>
                </a:solidFill>
              </a:rPr>
              <a:t>$666,633</a:t>
            </a:r>
            <a:endParaRPr lang="en-US" sz="2200" b="1" dirty="0">
              <a:solidFill>
                <a:srgbClr val="C00000"/>
              </a:solidFill>
            </a:endParaRPr>
          </a:p>
        </p:txBody>
      </p:sp>
      <p:cxnSp>
        <p:nvCxnSpPr>
          <p:cNvPr id="60" name="Straight Connector 59"/>
          <p:cNvCxnSpPr/>
          <p:nvPr/>
        </p:nvCxnSpPr>
        <p:spPr>
          <a:xfrm>
            <a:off x="7829560" y="4244121"/>
            <a:ext cx="1204364"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7844394" y="4602617"/>
            <a:ext cx="1204364" cy="0"/>
          </a:xfrm>
          <a:prstGeom prst="line">
            <a:avLst/>
          </a:prstGeom>
        </p:spPr>
        <p:style>
          <a:lnRef idx="1">
            <a:schemeClr val="dk1"/>
          </a:lnRef>
          <a:fillRef idx="0">
            <a:schemeClr val="dk1"/>
          </a:fillRef>
          <a:effectRef idx="0">
            <a:schemeClr val="dk1"/>
          </a:effectRef>
          <a:fontRef idx="minor">
            <a:schemeClr val="tx1"/>
          </a:fontRef>
        </p:style>
      </p:cxnSp>
      <p:sp>
        <p:nvSpPr>
          <p:cNvPr id="63" name="Title 1"/>
          <p:cNvSpPr>
            <a:spLocks noGrp="1"/>
          </p:cNvSpPr>
          <p:nvPr>
            <p:ph type="title"/>
          </p:nvPr>
        </p:nvSpPr>
        <p:spPr>
          <a:xfrm>
            <a:off x="621023" y="-141109"/>
            <a:ext cx="8354620" cy="1143000"/>
          </a:xfrm>
        </p:spPr>
        <p:txBody>
          <a:bodyPr>
            <a:noAutofit/>
          </a:bodyPr>
          <a:lstStyle/>
          <a:p>
            <a:r>
              <a:rPr lang="en-US" sz="3000" dirty="0"/>
              <a:t>Debt Investment: Bonds Purchased at a Discount</a:t>
            </a:r>
            <a:endParaRPr lang="en-IN" sz="3000" dirty="0"/>
          </a:p>
        </p:txBody>
      </p:sp>
      <p:cxnSp>
        <p:nvCxnSpPr>
          <p:cNvPr id="4" name="Straight Arrow Connector 3"/>
          <p:cNvCxnSpPr>
            <a:cxnSpLocks/>
          </p:cNvCxnSpPr>
          <p:nvPr/>
        </p:nvCxnSpPr>
        <p:spPr>
          <a:xfrm flipV="1">
            <a:off x="4350936" y="4148838"/>
            <a:ext cx="2304507" cy="86684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flipV="1">
            <a:off x="7370781" y="3678934"/>
            <a:ext cx="649638" cy="1337018"/>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4943701" y="5015952"/>
            <a:ext cx="4031942" cy="574402"/>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Present value of an ordinary annuity of $1 table: </a:t>
            </a:r>
            <a:r>
              <a:rPr lang="en-IN" sz="2000" i="1" dirty="0"/>
              <a:t>n </a:t>
            </a:r>
            <a:r>
              <a:rPr lang="en-IN" sz="2000" dirty="0"/>
              <a:t>= 6, </a:t>
            </a:r>
            <a:r>
              <a:rPr lang="en-IN" sz="2000" i="1" dirty="0"/>
              <a:t>i</a:t>
            </a:r>
            <a:r>
              <a:rPr lang="en-IN" sz="2000" dirty="0"/>
              <a:t> = 7%</a:t>
            </a:r>
            <a:endParaRPr lang="en-US" sz="2000" dirty="0"/>
          </a:p>
        </p:txBody>
      </p:sp>
      <p:sp>
        <p:nvSpPr>
          <p:cNvPr id="64" name="TextBox 63"/>
          <p:cNvSpPr txBox="1"/>
          <p:nvPr/>
        </p:nvSpPr>
        <p:spPr>
          <a:xfrm>
            <a:off x="1497666" y="5015683"/>
            <a:ext cx="2990649" cy="574402"/>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Present value of $1 table: </a:t>
            </a:r>
            <a:r>
              <a:rPr lang="en-IN" sz="2000" i="1" dirty="0"/>
              <a:t>n </a:t>
            </a:r>
            <a:r>
              <a:rPr lang="en-IN" sz="2000" dirty="0"/>
              <a:t>= 6, </a:t>
            </a:r>
            <a:r>
              <a:rPr lang="en-IN" sz="2000" i="1" dirty="0"/>
              <a:t>i</a:t>
            </a:r>
            <a:r>
              <a:rPr lang="en-IN" sz="2000" dirty="0"/>
              <a:t> = 7%</a:t>
            </a:r>
            <a:endParaRPr lang="en-US" sz="2000" dirty="0"/>
          </a:p>
        </p:txBody>
      </p:sp>
      <p:cxnSp>
        <p:nvCxnSpPr>
          <p:cNvPr id="27" name="Straight Connector 26"/>
          <p:cNvCxnSpPr/>
          <p:nvPr/>
        </p:nvCxnSpPr>
        <p:spPr>
          <a:xfrm>
            <a:off x="7852155" y="4648488"/>
            <a:ext cx="120436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42678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500"/>
                                        <p:tgtEl>
                                          <p:spTgt spid="4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childTnLst>
                          </p:cTn>
                        </p:par>
                        <p:par>
                          <p:cTn id="55" fill="hold">
                            <p:stCondLst>
                              <p:cond delay="6000"/>
                            </p:stCondLst>
                            <p:childTnLst>
                              <p:par>
                                <p:cTn id="56" presetID="10" presetClass="entr" presetSubtype="0"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childTnLst>
                                </p:cTn>
                              </p:par>
                            </p:childTnLst>
                          </p:cTn>
                        </p:par>
                        <p:par>
                          <p:cTn id="59" fill="hold">
                            <p:stCondLst>
                              <p:cond delay="6500"/>
                            </p:stCondLst>
                            <p:childTnLst>
                              <p:par>
                                <p:cTn id="60" presetID="22" presetClass="entr" presetSubtype="4"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down)">
                                      <p:cBhvr>
                                        <p:cTn id="62" dur="500"/>
                                        <p:tgtEl>
                                          <p:spTgt spid="4"/>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fade">
                                      <p:cBhvr>
                                        <p:cTn id="66" dur="500"/>
                                        <p:tgtEl>
                                          <p:spTgt spid="53"/>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500"/>
                                        <p:tgtEl>
                                          <p:spTgt spid="57"/>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500"/>
                                        <p:tgtEl>
                                          <p:spTgt spid="58"/>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500"/>
                                        <p:tgtEl>
                                          <p:spTgt spid="60"/>
                                        </p:tgtEl>
                                      </p:cBhvr>
                                    </p:animEffect>
                                  </p:childTnLst>
                                </p:cTn>
                              </p:par>
                              <p:par>
                                <p:cTn id="86" presetID="10" presetClass="entr" presetSubtype="0" fill="hold"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par>
                                <p:cTn id="89" presetID="1" presetClass="entr" presetSubtype="0"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2" grpId="0" animBg="1"/>
      <p:bldP spid="6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30667"/>
            <a:ext cx="8229600" cy="654192"/>
          </a:xfrm>
        </p:spPr>
        <p:txBody>
          <a:bodyPr>
            <a:noAutofit/>
          </a:bodyPr>
          <a:lstStyle/>
          <a:p>
            <a:r>
              <a:rPr lang="en-IN" dirty="0"/>
              <a:t>Reporting Categories for Investments</a:t>
            </a:r>
          </a:p>
        </p:txBody>
      </p:sp>
      <p:sp>
        <p:nvSpPr>
          <p:cNvPr id="5" name="AutoShape 3"/>
          <p:cNvSpPr>
            <a:spLocks noChangeAspect="1" noChangeArrowheads="1" noTextEdit="1"/>
          </p:cNvSpPr>
          <p:nvPr/>
        </p:nvSpPr>
        <p:spPr bwMode="auto">
          <a:xfrm>
            <a:off x="1149350" y="717550"/>
            <a:ext cx="6845300"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pic>
        <p:nvPicPr>
          <p:cNvPr id="4" name="Picture 3"/>
          <p:cNvPicPr>
            <a:picLocks noChangeAspect="1"/>
          </p:cNvPicPr>
          <p:nvPr/>
        </p:nvPicPr>
        <p:blipFill>
          <a:blip r:embed="rId3"/>
          <a:stretch>
            <a:fillRect/>
          </a:stretch>
        </p:blipFill>
        <p:spPr>
          <a:xfrm>
            <a:off x="660329" y="1059218"/>
            <a:ext cx="8180831" cy="4897444"/>
          </a:xfrm>
          <a:prstGeom prst="rect">
            <a:avLst/>
          </a:prstGeom>
        </p:spPr>
      </p:pic>
    </p:spTree>
    <p:extLst>
      <p:ext uri="{BB962C8B-B14F-4D97-AF65-F5344CB8AC3E}">
        <p14:creationId xmlns:p14="http://schemas.microsoft.com/office/powerpoint/2010/main" val="367375846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4476" y="1569837"/>
            <a:ext cx="8229599" cy="497378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1200"/>
              </a:spcAft>
            </a:pPr>
            <a:r>
              <a:rPr lang="en-US" sz="2400" dirty="0">
                <a:solidFill>
                  <a:srgbClr val="000000"/>
                </a:solidFill>
              </a:rPr>
              <a:t>The following events during 2018 and 2019 pertain to United Intergroup’s investment in the common stock of Arjent, Inc</a:t>
            </a:r>
            <a:r>
              <a:rPr lang="en-US" sz="2400" dirty="0" smtClean="0">
                <a:solidFill>
                  <a:srgbClr val="000000"/>
                </a:solidFill>
              </a:rPr>
              <a:t>.: </a:t>
            </a:r>
            <a:endParaRPr lang="en-US" sz="2400" dirty="0">
              <a:solidFill>
                <a:srgbClr val="000000"/>
              </a:solidFill>
            </a:endParaRPr>
          </a:p>
          <a:p>
            <a:pPr>
              <a:spcAft>
                <a:spcPts val="600"/>
              </a:spcAft>
            </a:pPr>
            <a:r>
              <a:rPr lang="en-US" sz="2400" b="1" dirty="0">
                <a:solidFill>
                  <a:srgbClr val="000000"/>
                </a:solidFill>
              </a:rPr>
              <a:t>July 1, 2018 </a:t>
            </a:r>
            <a:r>
              <a:rPr lang="en-US" sz="2400" dirty="0">
                <a:solidFill>
                  <a:srgbClr val="000000"/>
                </a:solidFill>
              </a:rPr>
              <a:t>		</a:t>
            </a:r>
            <a:r>
              <a:rPr lang="en-US" sz="2400" b="1" dirty="0">
                <a:solidFill>
                  <a:srgbClr val="000000"/>
                </a:solidFill>
              </a:rPr>
              <a:t>Purchase </a:t>
            </a:r>
            <a:r>
              <a:rPr lang="en-US" sz="2400" dirty="0">
                <a:solidFill>
                  <a:srgbClr val="000000"/>
                </a:solidFill>
              </a:rPr>
              <a:t>Arjent, Inc., common stock for 			$1,500,000 	</a:t>
            </a:r>
          </a:p>
          <a:p>
            <a:pPr>
              <a:spcAft>
                <a:spcPts val="600"/>
              </a:spcAft>
            </a:pPr>
            <a:r>
              <a:rPr lang="en-US" sz="2400" b="1" dirty="0">
                <a:solidFill>
                  <a:srgbClr val="000000"/>
                </a:solidFill>
              </a:rPr>
              <a:t>December 31, 2018 </a:t>
            </a:r>
            <a:r>
              <a:rPr lang="en-US" sz="2400" dirty="0">
                <a:solidFill>
                  <a:srgbClr val="000000"/>
                </a:solidFill>
              </a:rPr>
              <a:t>	</a:t>
            </a:r>
            <a:r>
              <a:rPr lang="en-US" sz="2400" b="1" dirty="0">
                <a:solidFill>
                  <a:srgbClr val="000000"/>
                </a:solidFill>
              </a:rPr>
              <a:t>Recognize investment revenue </a:t>
            </a:r>
            <a:r>
              <a:rPr lang="en-US" sz="2400" dirty="0">
                <a:solidFill>
                  <a:srgbClr val="000000"/>
                </a:solidFill>
              </a:rPr>
              <a:t>for a 			</a:t>
            </a:r>
            <a:r>
              <a:rPr lang="en-US" sz="2400" dirty="0" smtClean="0">
                <a:solidFill>
                  <a:srgbClr val="000000"/>
                </a:solidFill>
              </a:rPr>
              <a:t>$</a:t>
            </a:r>
            <a:r>
              <a:rPr lang="en-US" sz="2400" dirty="0">
                <a:solidFill>
                  <a:srgbClr val="000000"/>
                </a:solidFill>
              </a:rPr>
              <a:t>75,000 cash dividend received from 			</a:t>
            </a:r>
            <a:r>
              <a:rPr lang="en-US" sz="2400" dirty="0" err="1" smtClean="0">
                <a:solidFill>
                  <a:srgbClr val="000000"/>
                </a:solidFill>
              </a:rPr>
              <a:t>Arjent</a:t>
            </a:r>
            <a:r>
              <a:rPr lang="en-US" sz="2400" dirty="0" smtClean="0">
                <a:solidFill>
                  <a:srgbClr val="000000"/>
                </a:solidFill>
              </a:rPr>
              <a:t> </a:t>
            </a:r>
            <a:r>
              <a:rPr lang="en-US" sz="2400" dirty="0">
                <a:solidFill>
                  <a:srgbClr val="000000"/>
                </a:solidFill>
              </a:rPr>
              <a:t>	</a:t>
            </a:r>
          </a:p>
          <a:p>
            <a:pPr>
              <a:spcAft>
                <a:spcPts val="600"/>
              </a:spcAft>
            </a:pPr>
            <a:r>
              <a:rPr lang="en-US" sz="2400" b="1" dirty="0">
                <a:solidFill>
                  <a:srgbClr val="000000"/>
                </a:solidFill>
              </a:rPr>
              <a:t>December 31, 2018 </a:t>
            </a:r>
            <a:r>
              <a:rPr lang="en-US" sz="2400" dirty="0">
                <a:solidFill>
                  <a:srgbClr val="000000"/>
                </a:solidFill>
              </a:rPr>
              <a:t>	</a:t>
            </a:r>
            <a:r>
              <a:rPr lang="en-US" sz="2400" b="1" dirty="0">
                <a:solidFill>
                  <a:srgbClr val="000000"/>
                </a:solidFill>
              </a:rPr>
              <a:t>Record a fair value adjustment </a:t>
            </a:r>
            <a:r>
              <a:rPr lang="en-US" sz="2400" dirty="0">
                <a:solidFill>
                  <a:srgbClr val="000000"/>
                </a:solidFill>
              </a:rPr>
              <a:t>to 				recognize a decline in the value of the 			Arjent stock investment to $</a:t>
            </a:r>
            <a:r>
              <a:rPr lang="en-US" sz="2400" dirty="0" smtClean="0">
                <a:solidFill>
                  <a:srgbClr val="000000"/>
                </a:solidFill>
              </a:rPr>
              <a:t>1,450,000 </a:t>
            </a:r>
            <a:endParaRPr lang="en-US" sz="2400" dirty="0">
              <a:solidFill>
                <a:srgbClr val="000000"/>
              </a:solidFill>
            </a:endParaRPr>
          </a:p>
          <a:p>
            <a:r>
              <a:rPr lang="en-US" sz="2400" b="1" dirty="0">
                <a:solidFill>
                  <a:srgbClr val="000000"/>
                </a:solidFill>
              </a:rPr>
              <a:t>January 5, 2019 </a:t>
            </a:r>
            <a:r>
              <a:rPr lang="en-US" sz="2400" dirty="0">
                <a:solidFill>
                  <a:srgbClr val="000000"/>
                </a:solidFill>
              </a:rPr>
              <a:t>	</a:t>
            </a:r>
            <a:r>
              <a:rPr lang="en-US" sz="2400" b="1" dirty="0">
                <a:solidFill>
                  <a:srgbClr val="000000"/>
                </a:solidFill>
              </a:rPr>
              <a:t>Sell </a:t>
            </a:r>
            <a:r>
              <a:rPr lang="en-US" sz="2400" dirty="0">
                <a:solidFill>
                  <a:srgbClr val="000000"/>
                </a:solidFill>
              </a:rPr>
              <a:t>the Arjent stock for $</a:t>
            </a:r>
            <a:r>
              <a:rPr lang="en-US" sz="2400" dirty="0" smtClean="0">
                <a:solidFill>
                  <a:srgbClr val="000000"/>
                </a:solidFill>
              </a:rPr>
              <a:t>1,446,000 </a:t>
            </a:r>
            <a:r>
              <a:rPr lang="en-US" dirty="0">
                <a:solidFill>
                  <a:srgbClr val="000000"/>
                </a:solidFill>
                <a:latin typeface="Proxima Nova Rg"/>
              </a:rPr>
              <a:t>	</a:t>
            </a:r>
          </a:p>
        </p:txBody>
      </p:sp>
      <p:sp>
        <p:nvSpPr>
          <p:cNvPr id="39" name="Title 1"/>
          <p:cNvSpPr>
            <a:spLocks noGrp="1"/>
          </p:cNvSpPr>
          <p:nvPr>
            <p:ph type="title"/>
          </p:nvPr>
        </p:nvSpPr>
        <p:spPr>
          <a:xfrm>
            <a:off x="611560" y="228742"/>
            <a:ext cx="8229600" cy="555088"/>
          </a:xfrm>
        </p:spPr>
        <p:txBody>
          <a:bodyPr>
            <a:noAutofit/>
          </a:bodyPr>
          <a:lstStyle/>
          <a:p>
            <a:r>
              <a:rPr lang="en-US" sz="3000" dirty="0"/>
              <a:t>When the Investor Lacks Significant Influence</a:t>
            </a:r>
            <a:endParaRPr lang="en-IN" sz="3000" dirty="0"/>
          </a:p>
        </p:txBody>
      </p:sp>
      <p:sp>
        <p:nvSpPr>
          <p:cNvPr id="41" name="TextBox 40"/>
          <p:cNvSpPr txBox="1"/>
          <p:nvPr/>
        </p:nvSpPr>
        <p:spPr>
          <a:xfrm>
            <a:off x="625758" y="713644"/>
            <a:ext cx="2706624" cy="830997"/>
          </a:xfrm>
          <a:prstGeom prst="rect">
            <a:avLst/>
          </a:prstGeom>
          <a:noFill/>
        </p:spPr>
        <p:txBody>
          <a:bodyPr wrap="square" rtlCol="0">
            <a:spAutoFit/>
          </a:bodyPr>
          <a:lstStyle/>
          <a:p>
            <a:r>
              <a:rPr lang="en-US" sz="2400" b="1" dirty="0"/>
              <a:t>Less than 20% of voting shares</a:t>
            </a:r>
            <a:endParaRPr lang="en-US" sz="2400" dirty="0"/>
          </a:p>
        </p:txBody>
      </p:sp>
      <p:sp>
        <p:nvSpPr>
          <p:cNvPr id="43" name="TextBox 42"/>
          <p:cNvSpPr txBox="1"/>
          <p:nvPr/>
        </p:nvSpPr>
        <p:spPr>
          <a:xfrm>
            <a:off x="3238939" y="748737"/>
            <a:ext cx="5709861" cy="830997"/>
          </a:xfrm>
          <a:prstGeom prst="rect">
            <a:avLst/>
          </a:prstGeom>
          <a:noFill/>
        </p:spPr>
        <p:txBody>
          <a:bodyPr wrap="square" rtlCol="0">
            <a:spAutoFit/>
          </a:bodyPr>
          <a:lstStyle/>
          <a:p>
            <a:pPr marL="223838" indent="-223838">
              <a:buFont typeface="Arial" panose="020B0604020202020204" pitchFamily="34" charset="0"/>
              <a:buChar char="•"/>
            </a:pPr>
            <a:r>
              <a:rPr lang="en-US" sz="2400" dirty="0"/>
              <a:t>Lacks significant influence over the investee</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Tree>
    <p:extLst>
      <p:ext uri="{BB962C8B-B14F-4D97-AF65-F5344CB8AC3E}">
        <p14:creationId xmlns:p14="http://schemas.microsoft.com/office/powerpoint/2010/main" val="27356074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746043" y="1993117"/>
            <a:ext cx="7921625" cy="168744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593560" y="1993116"/>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1, 2018</a:t>
            </a:r>
            <a:endParaRPr lang="en-IN" sz="2800" b="1" baseline="30000" dirty="0">
              <a:latin typeface="Calibri" pitchFamily="34" charset="0"/>
            </a:endParaRPr>
          </a:p>
        </p:txBody>
      </p:sp>
      <p:cxnSp>
        <p:nvCxnSpPr>
          <p:cNvPr id="34" name="Straight Connector 33"/>
          <p:cNvCxnSpPr/>
          <p:nvPr/>
        </p:nvCxnSpPr>
        <p:spPr>
          <a:xfrm>
            <a:off x="746043" y="2486275"/>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932759" y="2600224"/>
            <a:ext cx="4731414" cy="404812"/>
          </a:xfrm>
          <a:prstGeom prst="rect">
            <a:avLst/>
          </a:prstGeom>
          <a:noFill/>
          <a:ln w="9525">
            <a:noFill/>
            <a:miter lim="800000"/>
            <a:headEnd/>
            <a:tailEnd/>
          </a:ln>
        </p:spPr>
        <p:txBody>
          <a:bodyPr/>
          <a:lstStyle/>
          <a:p>
            <a:r>
              <a:rPr lang="en-IN" sz="2600" dirty="0">
                <a:latin typeface="Calibri" pitchFamily="34" charset="0"/>
              </a:rPr>
              <a:t>Investment in Arjent stock</a:t>
            </a:r>
          </a:p>
        </p:txBody>
      </p:sp>
      <p:sp>
        <p:nvSpPr>
          <p:cNvPr id="37" name="TextBox 36"/>
          <p:cNvSpPr txBox="1">
            <a:spLocks noChangeArrowheads="1"/>
          </p:cNvSpPr>
          <p:nvPr/>
        </p:nvSpPr>
        <p:spPr bwMode="auto">
          <a:xfrm>
            <a:off x="5765788" y="2600224"/>
            <a:ext cx="1563687" cy="404812"/>
          </a:xfrm>
          <a:prstGeom prst="rect">
            <a:avLst/>
          </a:prstGeom>
          <a:noFill/>
          <a:ln w="9525">
            <a:noFill/>
            <a:miter lim="800000"/>
            <a:headEnd/>
            <a:tailEnd/>
          </a:ln>
        </p:spPr>
        <p:txBody>
          <a:bodyPr/>
          <a:lstStyle/>
          <a:p>
            <a:pPr algn="r"/>
            <a:r>
              <a:rPr lang="en-IN" sz="2600" dirty="0">
                <a:latin typeface="Calibri" pitchFamily="34" charset="0"/>
              </a:rPr>
              <a:t>1,500,000</a:t>
            </a:r>
          </a:p>
        </p:txBody>
      </p:sp>
      <p:sp>
        <p:nvSpPr>
          <p:cNvPr id="39" name="TextBox 38"/>
          <p:cNvSpPr txBox="1">
            <a:spLocks noChangeArrowheads="1"/>
          </p:cNvSpPr>
          <p:nvPr/>
        </p:nvSpPr>
        <p:spPr bwMode="auto">
          <a:xfrm>
            <a:off x="7329476" y="2029190"/>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5969463" y="2044132"/>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1" name="TextBox 40"/>
          <p:cNvSpPr txBox="1">
            <a:spLocks noChangeArrowheads="1"/>
          </p:cNvSpPr>
          <p:nvPr/>
        </p:nvSpPr>
        <p:spPr bwMode="auto">
          <a:xfrm>
            <a:off x="963196" y="3088024"/>
            <a:ext cx="4728545" cy="404813"/>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15" name="TextBox 14"/>
          <p:cNvSpPr txBox="1">
            <a:spLocks noChangeArrowheads="1"/>
          </p:cNvSpPr>
          <p:nvPr/>
        </p:nvSpPr>
        <p:spPr bwMode="auto">
          <a:xfrm>
            <a:off x="7166604" y="3024469"/>
            <a:ext cx="1563687" cy="404812"/>
          </a:xfrm>
          <a:prstGeom prst="rect">
            <a:avLst/>
          </a:prstGeom>
          <a:noFill/>
          <a:ln w="9525">
            <a:noFill/>
            <a:miter lim="800000"/>
            <a:headEnd/>
            <a:tailEnd/>
          </a:ln>
        </p:spPr>
        <p:txBody>
          <a:bodyPr/>
          <a:lstStyle/>
          <a:p>
            <a:pPr algn="r"/>
            <a:r>
              <a:rPr lang="en-IN" sz="2600" dirty="0">
                <a:latin typeface="Calibri" pitchFamily="34" charset="0"/>
              </a:rPr>
              <a:t>1,500,000</a:t>
            </a:r>
          </a:p>
        </p:txBody>
      </p:sp>
      <p:sp>
        <p:nvSpPr>
          <p:cNvPr id="17" name="Title 1"/>
          <p:cNvSpPr txBox="1">
            <a:spLocks/>
          </p:cNvSpPr>
          <p:nvPr/>
        </p:nvSpPr>
        <p:spPr>
          <a:xfrm>
            <a:off x="643580" y="5886458"/>
            <a:ext cx="8229600" cy="555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b="1" kern="1200">
                <a:solidFill>
                  <a:srgbClr val="0072A2"/>
                </a:solidFill>
                <a:latin typeface="+mj-lt"/>
                <a:ea typeface="+mj-ea"/>
                <a:cs typeface="+mj-cs"/>
              </a:defRPr>
            </a:lvl1pPr>
          </a:lstStyle>
          <a:p>
            <a:endParaRPr lang="en-IN" sz="2200" dirty="0"/>
          </a:p>
        </p:txBody>
      </p:sp>
      <p:sp>
        <p:nvSpPr>
          <p:cNvPr id="20" name="Rectangle 19"/>
          <p:cNvSpPr/>
          <p:nvPr/>
        </p:nvSpPr>
        <p:spPr>
          <a:xfrm>
            <a:off x="745068" y="4474406"/>
            <a:ext cx="7924800" cy="16661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1" name="TextBox 20"/>
          <p:cNvSpPr txBox="1">
            <a:spLocks noChangeArrowheads="1"/>
          </p:cNvSpPr>
          <p:nvPr/>
        </p:nvSpPr>
        <p:spPr bwMode="auto">
          <a:xfrm>
            <a:off x="575848" y="4402853"/>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Dec 31, 2018</a:t>
            </a:r>
            <a:endParaRPr lang="en-IN" sz="2800" b="1" baseline="30000" dirty="0">
              <a:latin typeface="Calibri" pitchFamily="34" charset="0"/>
            </a:endParaRPr>
          </a:p>
        </p:txBody>
      </p:sp>
      <p:sp>
        <p:nvSpPr>
          <p:cNvPr id="22" name="TextBox 21"/>
          <p:cNvSpPr txBox="1">
            <a:spLocks noChangeArrowheads="1"/>
          </p:cNvSpPr>
          <p:nvPr/>
        </p:nvSpPr>
        <p:spPr bwMode="auto">
          <a:xfrm>
            <a:off x="915047" y="4966913"/>
            <a:ext cx="4731414"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23" name="TextBox 22"/>
          <p:cNvSpPr txBox="1">
            <a:spLocks noChangeArrowheads="1"/>
          </p:cNvSpPr>
          <p:nvPr/>
        </p:nvSpPr>
        <p:spPr bwMode="auto">
          <a:xfrm>
            <a:off x="5748076" y="4934041"/>
            <a:ext cx="1563687" cy="404812"/>
          </a:xfrm>
          <a:prstGeom prst="rect">
            <a:avLst/>
          </a:prstGeom>
          <a:noFill/>
          <a:ln w="9525">
            <a:noFill/>
            <a:miter lim="800000"/>
            <a:headEnd/>
            <a:tailEnd/>
          </a:ln>
        </p:spPr>
        <p:txBody>
          <a:bodyPr/>
          <a:lstStyle/>
          <a:p>
            <a:pPr algn="r"/>
            <a:r>
              <a:rPr lang="en-IN" sz="2600" dirty="0">
                <a:latin typeface="Calibri" pitchFamily="34" charset="0"/>
              </a:rPr>
              <a:t>75,000</a:t>
            </a:r>
          </a:p>
        </p:txBody>
      </p:sp>
      <p:sp>
        <p:nvSpPr>
          <p:cNvPr id="24" name="TextBox 23"/>
          <p:cNvSpPr txBox="1">
            <a:spLocks noChangeArrowheads="1"/>
          </p:cNvSpPr>
          <p:nvPr/>
        </p:nvSpPr>
        <p:spPr bwMode="auto">
          <a:xfrm>
            <a:off x="7311764" y="4395879"/>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25" name="TextBox 24"/>
          <p:cNvSpPr txBox="1">
            <a:spLocks noChangeArrowheads="1"/>
          </p:cNvSpPr>
          <p:nvPr/>
        </p:nvSpPr>
        <p:spPr bwMode="auto">
          <a:xfrm>
            <a:off x="5951751" y="4410821"/>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26" name="TextBox 25"/>
          <p:cNvSpPr txBox="1">
            <a:spLocks noChangeArrowheads="1"/>
          </p:cNvSpPr>
          <p:nvPr/>
        </p:nvSpPr>
        <p:spPr bwMode="auto">
          <a:xfrm>
            <a:off x="915047" y="5446611"/>
            <a:ext cx="4728545" cy="404813"/>
          </a:xfrm>
          <a:prstGeom prst="rect">
            <a:avLst/>
          </a:prstGeom>
          <a:noFill/>
          <a:ln w="9525">
            <a:noFill/>
            <a:miter lim="800000"/>
            <a:headEnd/>
            <a:tailEnd/>
          </a:ln>
        </p:spPr>
        <p:txBody>
          <a:bodyPr/>
          <a:lstStyle/>
          <a:p>
            <a:pPr lvl="1"/>
            <a:r>
              <a:rPr lang="en-IN" sz="2600" dirty="0">
                <a:latin typeface="Calibri" pitchFamily="34" charset="0"/>
              </a:rPr>
              <a:t>Dividend revenue</a:t>
            </a:r>
          </a:p>
        </p:txBody>
      </p:sp>
      <p:sp>
        <p:nvSpPr>
          <p:cNvPr id="27" name="TextBox 26"/>
          <p:cNvSpPr txBox="1">
            <a:spLocks noChangeArrowheads="1"/>
          </p:cNvSpPr>
          <p:nvPr/>
        </p:nvSpPr>
        <p:spPr bwMode="auto">
          <a:xfrm>
            <a:off x="6982371" y="5446611"/>
            <a:ext cx="1563687" cy="404812"/>
          </a:xfrm>
          <a:prstGeom prst="rect">
            <a:avLst/>
          </a:prstGeom>
          <a:noFill/>
          <a:ln w="9525">
            <a:noFill/>
            <a:miter lim="800000"/>
            <a:headEnd/>
            <a:tailEnd/>
          </a:ln>
        </p:spPr>
        <p:txBody>
          <a:bodyPr/>
          <a:lstStyle/>
          <a:p>
            <a:pPr algn="r"/>
            <a:r>
              <a:rPr lang="en-IN" sz="2600" dirty="0">
                <a:latin typeface="Calibri" pitchFamily="34" charset="0"/>
              </a:rPr>
              <a:t>75,000</a:t>
            </a:r>
          </a:p>
        </p:txBody>
      </p:sp>
      <p:cxnSp>
        <p:nvCxnSpPr>
          <p:cNvPr id="28" name="Straight Connector 27"/>
          <p:cNvCxnSpPr/>
          <p:nvPr/>
        </p:nvCxnSpPr>
        <p:spPr>
          <a:xfrm>
            <a:off x="756689" y="491754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62892" y="1455694"/>
            <a:ext cx="5319185" cy="461665"/>
          </a:xfrm>
          <a:prstGeom prst="rect">
            <a:avLst/>
          </a:prstGeom>
          <a:noFill/>
        </p:spPr>
        <p:txBody>
          <a:bodyPr wrap="square" rtlCol="0">
            <a:spAutoFit/>
          </a:bodyPr>
          <a:lstStyle/>
          <a:p>
            <a:r>
              <a:rPr lang="en-US" sz="2400" b="1" dirty="0"/>
              <a:t>Purchase Investments</a:t>
            </a:r>
          </a:p>
        </p:txBody>
      </p:sp>
      <p:sp>
        <p:nvSpPr>
          <p:cNvPr id="30" name="TextBox 29"/>
          <p:cNvSpPr txBox="1"/>
          <p:nvPr/>
        </p:nvSpPr>
        <p:spPr>
          <a:xfrm>
            <a:off x="701741" y="3928691"/>
            <a:ext cx="5319185" cy="461665"/>
          </a:xfrm>
          <a:prstGeom prst="rect">
            <a:avLst/>
          </a:prstGeom>
          <a:noFill/>
        </p:spPr>
        <p:txBody>
          <a:bodyPr wrap="square" rtlCol="0">
            <a:spAutoFit/>
          </a:bodyPr>
          <a:lstStyle/>
          <a:p>
            <a:r>
              <a:rPr lang="en-US" sz="2400" b="1" dirty="0"/>
              <a:t>Recognize Investment Revenue </a:t>
            </a:r>
            <a:endParaRPr lang="en-US" sz="2400" dirty="0"/>
          </a:p>
        </p:txBody>
      </p:sp>
      <p:sp>
        <p:nvSpPr>
          <p:cNvPr id="2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 name="Title 1"/>
          <p:cNvSpPr>
            <a:spLocks noGrp="1"/>
          </p:cNvSpPr>
          <p:nvPr>
            <p:ph type="title"/>
          </p:nvPr>
        </p:nvSpPr>
        <p:spPr>
          <a:xfrm>
            <a:off x="748004" y="559619"/>
            <a:ext cx="8229600" cy="1143000"/>
          </a:xfrm>
        </p:spPr>
        <p:txBody>
          <a:bodyPr>
            <a:normAutofit fontScale="90000"/>
          </a:bodyPr>
          <a:lstStyle/>
          <a:p>
            <a:r>
              <a:rPr lang="en-US" sz="3100" dirty="0"/>
              <a:t>When the Investor Lacks Significant Influence </a:t>
            </a:r>
            <a:r>
              <a:rPr lang="en-US" sz="2200" dirty="0"/>
              <a:t>(continued)</a:t>
            </a:r>
            <a:r>
              <a:rPr lang="en-IN" sz="4000" dirty="0"/>
              <a:t/>
            </a:r>
            <a:br>
              <a:rPr lang="en-IN" sz="4000" dirty="0"/>
            </a:br>
            <a:endParaRPr lang="en-US" dirty="0"/>
          </a:p>
        </p:txBody>
      </p:sp>
    </p:spTree>
    <p:extLst>
      <p:ext uri="{BB962C8B-B14F-4D97-AF65-F5344CB8AC3E}">
        <p14:creationId xmlns:p14="http://schemas.microsoft.com/office/powerpoint/2010/main" val="24632916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7" grpId="0"/>
      <p:bldP spid="39" grpId="0"/>
      <p:bldP spid="40" grpId="0"/>
      <p:bldP spid="41" grpId="0"/>
      <p:bldP spid="15" grpId="0"/>
      <p:bldP spid="20" grpId="0" animBg="1"/>
      <p:bldP spid="21" grpId="0"/>
      <p:bldP spid="22" grpId="0"/>
      <p:bldP spid="23" grpId="0"/>
      <p:bldP spid="24" grpId="0"/>
      <p:bldP spid="25" grpId="0"/>
      <p:bldP spid="26" grpId="0"/>
      <p:bldP spid="27" grpId="0"/>
      <p:bldP spid="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itle 1"/>
          <p:cNvSpPr>
            <a:spLocks noGrp="1"/>
          </p:cNvSpPr>
          <p:nvPr>
            <p:ph type="title"/>
          </p:nvPr>
        </p:nvSpPr>
        <p:spPr>
          <a:xfrm>
            <a:off x="611560" y="228742"/>
            <a:ext cx="8229600" cy="811721"/>
          </a:xfrm>
        </p:spPr>
        <p:txBody>
          <a:bodyPr>
            <a:noAutofit/>
          </a:bodyPr>
          <a:lstStyle/>
          <a:p>
            <a:r>
              <a:rPr lang="en-IN" sz="3000" dirty="0"/>
              <a:t>Adjust Equity Investments to Fair Value (2018)</a:t>
            </a:r>
          </a:p>
        </p:txBody>
      </p:sp>
      <p:sp>
        <p:nvSpPr>
          <p:cNvPr id="98" name="TextBox 97"/>
          <p:cNvSpPr txBox="1"/>
          <p:nvPr/>
        </p:nvSpPr>
        <p:spPr>
          <a:xfrm>
            <a:off x="612481" y="1035769"/>
            <a:ext cx="2706624" cy="830997"/>
          </a:xfrm>
          <a:prstGeom prst="rect">
            <a:avLst/>
          </a:prstGeom>
          <a:noFill/>
        </p:spPr>
        <p:txBody>
          <a:bodyPr wrap="square" rtlCol="0">
            <a:spAutoFit/>
          </a:bodyPr>
          <a:lstStyle/>
          <a:p>
            <a:r>
              <a:rPr lang="en-IN" sz="2400" b="1" dirty="0"/>
              <a:t>Adjust </a:t>
            </a:r>
            <a:r>
              <a:rPr lang="en-IN" sz="2400" b="1" dirty="0" smtClean="0"/>
              <a:t>investments </a:t>
            </a:r>
            <a:r>
              <a:rPr lang="en-IN" sz="2400" b="1" dirty="0"/>
              <a:t>to </a:t>
            </a:r>
            <a:r>
              <a:rPr lang="en-IN" sz="2400" b="1" dirty="0" smtClean="0"/>
              <a:t>fair </a:t>
            </a:r>
            <a:r>
              <a:rPr lang="en-IN" sz="2400" b="1" dirty="0"/>
              <a:t>v</a:t>
            </a:r>
            <a:r>
              <a:rPr lang="en-IN" sz="2400" b="1" dirty="0" smtClean="0"/>
              <a:t>alue</a:t>
            </a:r>
            <a:endParaRPr lang="en-US" sz="2400" dirty="0"/>
          </a:p>
        </p:txBody>
      </p:sp>
      <p:sp>
        <p:nvSpPr>
          <p:cNvPr id="100" name="TextBox 99"/>
          <p:cNvSpPr txBox="1"/>
          <p:nvPr/>
        </p:nvSpPr>
        <p:spPr>
          <a:xfrm>
            <a:off x="3289052" y="1143135"/>
            <a:ext cx="5879592" cy="461665"/>
          </a:xfrm>
          <a:prstGeom prst="rect">
            <a:avLst/>
          </a:prstGeom>
          <a:noFill/>
        </p:spPr>
        <p:txBody>
          <a:bodyPr wrap="square" rtlCol="0">
            <a:spAutoFit/>
          </a:bodyPr>
          <a:lstStyle/>
          <a:p>
            <a:pPr marL="342900" indent="-342900">
              <a:buFont typeface="Arial" panose="020B0604020202020204" pitchFamily="34" charset="0"/>
              <a:buChar char="•"/>
            </a:pPr>
            <a:r>
              <a:rPr lang="en-IN" sz="2400" dirty="0"/>
              <a:t>Valued the Arjent stock at $</a:t>
            </a:r>
            <a:r>
              <a:rPr lang="en-IN" sz="2400" dirty="0" smtClean="0"/>
              <a:t>1,450,000</a:t>
            </a:r>
            <a:endParaRPr lang="en-US" sz="2400" dirty="0"/>
          </a:p>
        </p:txBody>
      </p:sp>
      <p:sp>
        <p:nvSpPr>
          <p:cNvPr id="53" name="TextBox 52"/>
          <p:cNvSpPr txBox="1"/>
          <p:nvPr/>
        </p:nvSpPr>
        <p:spPr>
          <a:xfrm>
            <a:off x="3658502" y="3186255"/>
            <a:ext cx="4568459"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3" name="Straight Connector 2"/>
          <p:cNvCxnSpPr/>
          <p:nvPr/>
        </p:nvCxnSpPr>
        <p:spPr>
          <a:xfrm>
            <a:off x="3728103" y="3622715"/>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622435" y="3615125"/>
            <a:ext cx="0" cy="13250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3728103" y="4486316"/>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262148" y="3999380"/>
            <a:ext cx="1484909" cy="461665"/>
          </a:xfrm>
          <a:prstGeom prst="rect">
            <a:avLst/>
          </a:prstGeom>
          <a:noFill/>
        </p:spPr>
        <p:txBody>
          <a:bodyPr wrap="square" rtlCol="0">
            <a:spAutoFit/>
          </a:bodyPr>
          <a:lstStyle/>
          <a:p>
            <a:pPr algn="r"/>
            <a:r>
              <a:rPr lang="en-IN" sz="2400" b="1" dirty="0">
                <a:solidFill>
                  <a:srgbClr val="00B0F0"/>
                </a:solidFill>
              </a:rPr>
              <a:t>?</a:t>
            </a:r>
            <a:endParaRPr lang="en-US" sz="2400" b="1" dirty="0">
              <a:solidFill>
                <a:srgbClr val="00B0F0"/>
              </a:solidFill>
            </a:endParaRPr>
          </a:p>
        </p:txBody>
      </p:sp>
      <p:sp>
        <p:nvSpPr>
          <p:cNvPr id="56" name="TextBox 55"/>
          <p:cNvSpPr txBox="1"/>
          <p:nvPr/>
        </p:nvSpPr>
        <p:spPr>
          <a:xfrm>
            <a:off x="5996516" y="4417758"/>
            <a:ext cx="2160645" cy="461665"/>
          </a:xfrm>
          <a:prstGeom prst="rect">
            <a:avLst/>
          </a:prstGeom>
          <a:noFill/>
        </p:spPr>
        <p:txBody>
          <a:bodyPr wrap="square" rtlCol="0">
            <a:spAutoFit/>
          </a:bodyPr>
          <a:lstStyle/>
          <a:p>
            <a:pPr algn="r"/>
            <a:r>
              <a:rPr lang="en-IN" sz="2400" b="1" dirty="0">
                <a:solidFill>
                  <a:srgbClr val="EC008C"/>
                </a:solidFill>
              </a:rPr>
              <a:t>$50,000</a:t>
            </a:r>
            <a:endParaRPr lang="en-US" sz="2400" b="1" dirty="0">
              <a:solidFill>
                <a:srgbClr val="EC008C"/>
              </a:solidFill>
            </a:endParaRPr>
          </a:p>
        </p:txBody>
      </p:sp>
      <p:sp>
        <p:nvSpPr>
          <p:cNvPr id="57" name="TextBox 56"/>
          <p:cNvSpPr txBox="1"/>
          <p:nvPr/>
        </p:nvSpPr>
        <p:spPr>
          <a:xfrm>
            <a:off x="5708342" y="3583610"/>
            <a:ext cx="1484909" cy="461665"/>
          </a:xfrm>
          <a:prstGeom prst="rect">
            <a:avLst/>
          </a:prstGeom>
          <a:noFill/>
        </p:spPr>
        <p:txBody>
          <a:bodyPr wrap="square" rtlCol="0">
            <a:spAutoFit/>
          </a:bodyPr>
          <a:lstStyle/>
          <a:p>
            <a:r>
              <a:rPr lang="en-IN" sz="2400" dirty="0"/>
              <a:t>0</a:t>
            </a:r>
            <a:endParaRPr lang="en-US" sz="2400" dirty="0"/>
          </a:p>
        </p:txBody>
      </p:sp>
      <p:sp>
        <p:nvSpPr>
          <p:cNvPr id="58" name="Rectangle 57"/>
          <p:cNvSpPr/>
          <p:nvPr/>
        </p:nvSpPr>
        <p:spPr>
          <a:xfrm>
            <a:off x="668431" y="5214974"/>
            <a:ext cx="8373779" cy="133792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9" name="TextBox 58"/>
          <p:cNvSpPr txBox="1">
            <a:spLocks noChangeArrowheads="1"/>
          </p:cNvSpPr>
          <p:nvPr/>
        </p:nvSpPr>
        <p:spPr bwMode="auto">
          <a:xfrm>
            <a:off x="140638" y="5197282"/>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60" name="Straight Connector 59"/>
          <p:cNvCxnSpPr/>
          <p:nvPr/>
        </p:nvCxnSpPr>
        <p:spPr>
          <a:xfrm>
            <a:off x="709886" y="5669657"/>
            <a:ext cx="82908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TextBox 60"/>
          <p:cNvSpPr txBox="1">
            <a:spLocks noChangeArrowheads="1"/>
          </p:cNvSpPr>
          <p:nvPr/>
        </p:nvSpPr>
        <p:spPr bwMode="auto">
          <a:xfrm>
            <a:off x="674146" y="5656236"/>
            <a:ext cx="5782771"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62" name="TextBox 61"/>
          <p:cNvSpPr txBox="1">
            <a:spLocks noChangeArrowheads="1"/>
          </p:cNvSpPr>
          <p:nvPr/>
        </p:nvSpPr>
        <p:spPr bwMode="auto">
          <a:xfrm>
            <a:off x="675513" y="6090078"/>
            <a:ext cx="578003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63" name="TextBox 62"/>
          <p:cNvSpPr txBox="1">
            <a:spLocks noChangeArrowheads="1"/>
          </p:cNvSpPr>
          <p:nvPr/>
        </p:nvSpPr>
        <p:spPr bwMode="auto">
          <a:xfrm>
            <a:off x="6478895" y="5656236"/>
            <a:ext cx="1366065" cy="404812"/>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64" name="TextBox 63"/>
          <p:cNvSpPr txBox="1">
            <a:spLocks noChangeArrowheads="1"/>
          </p:cNvSpPr>
          <p:nvPr/>
        </p:nvSpPr>
        <p:spPr bwMode="auto">
          <a:xfrm>
            <a:off x="7688140" y="6090078"/>
            <a:ext cx="1366065" cy="404813"/>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50,000</a:t>
            </a:r>
          </a:p>
        </p:txBody>
      </p:sp>
      <p:sp>
        <p:nvSpPr>
          <p:cNvPr id="65" name="TextBox 64"/>
          <p:cNvSpPr txBox="1">
            <a:spLocks noChangeArrowheads="1"/>
          </p:cNvSpPr>
          <p:nvPr/>
        </p:nvSpPr>
        <p:spPr bwMode="auto">
          <a:xfrm>
            <a:off x="7864703" y="5208231"/>
            <a:ext cx="1202320" cy="428407"/>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66" name="TextBox 65"/>
          <p:cNvSpPr txBox="1">
            <a:spLocks noChangeArrowheads="1"/>
          </p:cNvSpPr>
          <p:nvPr/>
        </p:nvSpPr>
        <p:spPr bwMode="auto">
          <a:xfrm>
            <a:off x="6673922" y="5208231"/>
            <a:ext cx="1202320" cy="428407"/>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46689682"/>
              </p:ext>
            </p:extLst>
          </p:nvPr>
        </p:nvGraphicFramePr>
        <p:xfrm>
          <a:off x="1920239" y="2258704"/>
          <a:ext cx="5784836" cy="762163"/>
        </p:xfrm>
        <a:graphic>
          <a:graphicData uri="http://schemas.openxmlformats.org/drawingml/2006/table">
            <a:tbl>
              <a:tblPr firstRow="1" bandRow="1">
                <a:tableStyleId>{9D7B26C5-4107-4FEC-AEDC-1716B250A1EF}</a:tableStyleId>
              </a:tblPr>
              <a:tblGrid>
                <a:gridCol w="1446209">
                  <a:extLst>
                    <a:ext uri="{9D8B030D-6E8A-4147-A177-3AD203B41FA5}">
                      <a16:colId xmlns="" xmlns:a16="http://schemas.microsoft.com/office/drawing/2014/main" val="1647588540"/>
                    </a:ext>
                  </a:extLst>
                </a:gridCol>
                <a:gridCol w="1446209">
                  <a:extLst>
                    <a:ext uri="{9D8B030D-6E8A-4147-A177-3AD203B41FA5}">
                      <a16:colId xmlns="" xmlns:a16="http://schemas.microsoft.com/office/drawing/2014/main" val="3149861921"/>
                    </a:ext>
                  </a:extLst>
                </a:gridCol>
                <a:gridCol w="1446209">
                  <a:extLst>
                    <a:ext uri="{9D8B030D-6E8A-4147-A177-3AD203B41FA5}">
                      <a16:colId xmlns="" xmlns:a16="http://schemas.microsoft.com/office/drawing/2014/main" val="2422715282"/>
                    </a:ext>
                  </a:extLst>
                </a:gridCol>
                <a:gridCol w="1446209">
                  <a:extLst>
                    <a:ext uri="{9D8B030D-6E8A-4147-A177-3AD203B41FA5}">
                      <a16:colId xmlns="" xmlns:a16="http://schemas.microsoft.com/office/drawing/2014/main" val="3831805322"/>
                    </a:ext>
                  </a:extLst>
                </a:gridCol>
              </a:tblGrid>
              <a:tr h="378453">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 xmlns:a16="http://schemas.microsoft.com/office/drawing/2014/main" val="615541994"/>
                  </a:ext>
                </a:extLst>
              </a:tr>
              <a:tr h="383710">
                <a:tc>
                  <a:txBody>
                    <a:bodyPr/>
                    <a:lstStyle/>
                    <a:p>
                      <a:r>
                        <a:rPr lang="en-US" dirty="0"/>
                        <a:t>Arjent</a:t>
                      </a:r>
                    </a:p>
                  </a:txBody>
                  <a:tcPr/>
                </a:tc>
                <a:tc>
                  <a:txBody>
                    <a:bodyPr/>
                    <a:lstStyle/>
                    <a:p>
                      <a:r>
                        <a:rPr lang="en-US" dirty="0"/>
                        <a:t>$1,500,000</a:t>
                      </a:r>
                    </a:p>
                  </a:txBody>
                  <a:tcPr/>
                </a:tc>
                <a:tc>
                  <a:txBody>
                    <a:bodyPr/>
                    <a:lstStyle/>
                    <a:p>
                      <a:r>
                        <a:rPr lang="en-US" dirty="0"/>
                        <a:t>$1,450,000</a:t>
                      </a:r>
                    </a:p>
                  </a:txBody>
                  <a:tcPr/>
                </a:tc>
                <a:tc>
                  <a:txBody>
                    <a:bodyPr/>
                    <a:lstStyle/>
                    <a:p>
                      <a:r>
                        <a:rPr lang="en-US" b="1" dirty="0">
                          <a:solidFill>
                            <a:srgbClr val="EC008C"/>
                          </a:solidFill>
                        </a:rPr>
                        <a:t>$(50,000)</a:t>
                      </a:r>
                    </a:p>
                  </a:txBody>
                  <a:tcPr/>
                </a:tc>
                <a:extLst>
                  <a:ext uri="{0D108BD9-81ED-4DB2-BD59-A6C34878D82A}">
                    <a16:rowId xmlns="" xmlns:a16="http://schemas.microsoft.com/office/drawing/2014/main" val="2712544352"/>
                  </a:ext>
                </a:extLst>
              </a:tr>
            </a:tbl>
          </a:graphicData>
        </a:graphic>
      </p:graphicFrame>
      <p:sp>
        <p:nvSpPr>
          <p:cNvPr id="4" name="TextBox 3"/>
          <p:cNvSpPr txBox="1"/>
          <p:nvPr/>
        </p:nvSpPr>
        <p:spPr>
          <a:xfrm>
            <a:off x="3108960" y="1770188"/>
            <a:ext cx="3119888" cy="369332"/>
          </a:xfrm>
          <a:prstGeom prst="rect">
            <a:avLst/>
          </a:prstGeom>
          <a:noFill/>
        </p:spPr>
        <p:txBody>
          <a:bodyPr wrap="square" rtlCol="0">
            <a:spAutoFit/>
          </a:bodyPr>
          <a:lstStyle/>
          <a:p>
            <a:r>
              <a:rPr lang="en-US" b="1" dirty="0"/>
              <a:t>December 31, 2018</a:t>
            </a:r>
          </a:p>
        </p:txBody>
      </p:sp>
      <p:sp>
        <p:nvSpPr>
          <p:cNvPr id="2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5" name="TextBox 24"/>
          <p:cNvSpPr txBox="1"/>
          <p:nvPr/>
        </p:nvSpPr>
        <p:spPr>
          <a:xfrm>
            <a:off x="644090" y="3645890"/>
            <a:ext cx="2705861" cy="400110"/>
          </a:xfrm>
          <a:prstGeom prst="rect">
            <a:avLst/>
          </a:prstGeom>
          <a:noFill/>
        </p:spPr>
        <p:txBody>
          <a:bodyPr wrap="square" rtlCol="0">
            <a:spAutoFit/>
          </a:bodyPr>
          <a:lstStyle/>
          <a:p>
            <a:r>
              <a:rPr lang="en-IN" sz="2000" dirty="0"/>
              <a:t>Beginning </a:t>
            </a:r>
            <a:r>
              <a:rPr lang="en-IN" sz="2000" dirty="0" smtClean="0"/>
              <a:t>balance</a:t>
            </a:r>
            <a:endParaRPr lang="en-US" sz="2000" dirty="0"/>
          </a:p>
        </p:txBody>
      </p:sp>
      <p:sp>
        <p:nvSpPr>
          <p:cNvPr id="26" name="TextBox 25"/>
          <p:cNvSpPr txBox="1"/>
          <p:nvPr/>
        </p:nvSpPr>
        <p:spPr>
          <a:xfrm>
            <a:off x="622809" y="4532186"/>
            <a:ext cx="4089187" cy="400110"/>
          </a:xfrm>
          <a:prstGeom prst="rect">
            <a:avLst/>
          </a:prstGeom>
          <a:noFill/>
        </p:spPr>
        <p:txBody>
          <a:bodyPr wrap="square" rtlCol="0">
            <a:spAutoFit/>
          </a:bodyPr>
          <a:lstStyle/>
          <a:p>
            <a:r>
              <a:rPr lang="en-IN" sz="2000" dirty="0"/>
              <a:t>Balance needed December 31, 2018</a:t>
            </a:r>
            <a:endParaRPr lang="en-US" sz="2000" dirty="0"/>
          </a:p>
        </p:txBody>
      </p:sp>
      <p:sp>
        <p:nvSpPr>
          <p:cNvPr id="27" name="TextBox 26"/>
          <p:cNvSpPr txBox="1"/>
          <p:nvPr/>
        </p:nvSpPr>
        <p:spPr>
          <a:xfrm>
            <a:off x="633892" y="4012892"/>
            <a:ext cx="5324801" cy="400110"/>
          </a:xfrm>
          <a:prstGeom prst="rect">
            <a:avLst/>
          </a:prstGeom>
          <a:noFill/>
        </p:spPr>
        <p:txBody>
          <a:bodyPr wrap="square" rtlCol="0">
            <a:spAutoFit/>
          </a:bodyPr>
          <a:lstStyle/>
          <a:p>
            <a:r>
              <a:rPr lang="en-IN" sz="2000" dirty="0"/>
              <a:t>Adjustment needed to update fair value</a:t>
            </a:r>
            <a:endParaRPr lang="en-US" sz="2000" dirty="0"/>
          </a:p>
        </p:txBody>
      </p:sp>
    </p:spTree>
    <p:extLst>
      <p:ext uri="{BB962C8B-B14F-4D97-AF65-F5344CB8AC3E}">
        <p14:creationId xmlns:p14="http://schemas.microsoft.com/office/powerpoint/2010/main" val="1252725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par>
                                <p:cTn id="40" presetID="10" presetClass="entr" presetSubtype="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fade">
                                      <p:cBhvr>
                                        <p:cTn id="48" dur="500"/>
                                        <p:tgtEl>
                                          <p:spTgt spid="6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fade">
                                      <p:cBhvr>
                                        <p:cTn id="57" dur="500"/>
                                        <p:tgtEl>
                                          <p:spTgt spid="6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P spid="56" grpId="0"/>
      <p:bldP spid="57" grpId="0"/>
      <p:bldP spid="58" grpId="0" animBg="1"/>
      <p:bldP spid="59" grpId="0"/>
      <p:bldP spid="61" grpId="0"/>
      <p:bldP spid="62" grpId="0"/>
      <p:bldP spid="63" grpId="0"/>
      <p:bldP spid="64" grpId="0"/>
      <p:bldP spid="65" grpId="0"/>
      <p:bldP spid="66" grpId="0"/>
      <p:bldP spid="25" grpId="0"/>
      <p:bldP spid="26"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1"/>
          <p:cNvSpPr>
            <a:spLocks noGrp="1"/>
          </p:cNvSpPr>
          <p:nvPr>
            <p:ph type="title"/>
          </p:nvPr>
        </p:nvSpPr>
        <p:spPr>
          <a:xfrm>
            <a:off x="601857" y="55875"/>
            <a:ext cx="8229600" cy="245633"/>
          </a:xfrm>
        </p:spPr>
        <p:txBody>
          <a:bodyPr>
            <a:noAutofit/>
          </a:bodyPr>
          <a:lstStyle/>
          <a:p>
            <a:r>
              <a:rPr lang="en-IN" sz="3000" dirty="0"/>
              <a:t>Sell the Equity Investment</a:t>
            </a:r>
          </a:p>
        </p:txBody>
      </p:sp>
      <p:sp>
        <p:nvSpPr>
          <p:cNvPr id="57" name="Rectangle 56"/>
          <p:cNvSpPr/>
          <p:nvPr/>
        </p:nvSpPr>
        <p:spPr>
          <a:xfrm>
            <a:off x="847273" y="3036041"/>
            <a:ext cx="7921625" cy="135254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8" name="TextBox 57"/>
          <p:cNvSpPr txBox="1">
            <a:spLocks noChangeArrowheads="1"/>
          </p:cNvSpPr>
          <p:nvPr/>
        </p:nvSpPr>
        <p:spPr bwMode="auto">
          <a:xfrm>
            <a:off x="486000" y="3021099"/>
            <a:ext cx="4955276"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59" name="TextBox 58"/>
          <p:cNvSpPr txBox="1">
            <a:spLocks noChangeArrowheads="1"/>
          </p:cNvSpPr>
          <p:nvPr/>
        </p:nvSpPr>
        <p:spPr bwMode="auto">
          <a:xfrm>
            <a:off x="879406" y="3482024"/>
            <a:ext cx="5006566"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63" name="TextBox 62"/>
          <p:cNvSpPr txBox="1">
            <a:spLocks noChangeArrowheads="1"/>
          </p:cNvSpPr>
          <p:nvPr/>
        </p:nvSpPr>
        <p:spPr bwMode="auto">
          <a:xfrm>
            <a:off x="7501389" y="3055238"/>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64" name="TextBox 63"/>
          <p:cNvSpPr txBox="1">
            <a:spLocks noChangeArrowheads="1"/>
          </p:cNvSpPr>
          <p:nvPr/>
        </p:nvSpPr>
        <p:spPr bwMode="auto">
          <a:xfrm>
            <a:off x="6144076" y="3055238"/>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66" name="TextBox 65"/>
          <p:cNvSpPr txBox="1">
            <a:spLocks noChangeArrowheads="1"/>
          </p:cNvSpPr>
          <p:nvPr/>
        </p:nvSpPr>
        <p:spPr bwMode="auto">
          <a:xfrm>
            <a:off x="6144076" y="3479536"/>
            <a:ext cx="1548205" cy="404813"/>
          </a:xfrm>
          <a:prstGeom prst="rect">
            <a:avLst/>
          </a:prstGeom>
          <a:noFill/>
          <a:ln w="9525">
            <a:noFill/>
            <a:miter lim="800000"/>
            <a:headEnd/>
            <a:tailEnd/>
          </a:ln>
        </p:spPr>
        <p:txBody>
          <a:bodyPr/>
          <a:lstStyle/>
          <a:p>
            <a:pPr algn="r"/>
            <a:r>
              <a:rPr lang="en-IN" sz="2400" dirty="0">
                <a:latin typeface="Calibri" pitchFamily="34" charset="0"/>
              </a:rPr>
              <a:t>4,000</a:t>
            </a:r>
          </a:p>
        </p:txBody>
      </p:sp>
      <p:cxnSp>
        <p:nvCxnSpPr>
          <p:cNvPr id="67" name="Straight Connector 66"/>
          <p:cNvCxnSpPr/>
          <p:nvPr/>
        </p:nvCxnSpPr>
        <p:spPr>
          <a:xfrm>
            <a:off x="847274" y="3484481"/>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p:cNvSpPr txBox="1">
            <a:spLocks noChangeArrowheads="1"/>
          </p:cNvSpPr>
          <p:nvPr/>
        </p:nvSpPr>
        <p:spPr bwMode="auto">
          <a:xfrm>
            <a:off x="825732" y="3884349"/>
            <a:ext cx="500656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72" name="TextBox 71"/>
          <p:cNvSpPr txBox="1">
            <a:spLocks noChangeArrowheads="1"/>
          </p:cNvSpPr>
          <p:nvPr/>
        </p:nvSpPr>
        <p:spPr bwMode="auto">
          <a:xfrm>
            <a:off x="7209631" y="3983770"/>
            <a:ext cx="1548205" cy="404812"/>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4,000</a:t>
            </a:r>
          </a:p>
        </p:txBody>
      </p:sp>
      <p:sp>
        <p:nvSpPr>
          <p:cNvPr id="34" name="Rectangle 33"/>
          <p:cNvSpPr/>
          <p:nvPr/>
        </p:nvSpPr>
        <p:spPr>
          <a:xfrm>
            <a:off x="847261" y="4800018"/>
            <a:ext cx="7921625" cy="180708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5" name="TextBox 34"/>
          <p:cNvSpPr txBox="1">
            <a:spLocks noChangeArrowheads="1"/>
          </p:cNvSpPr>
          <p:nvPr/>
        </p:nvSpPr>
        <p:spPr bwMode="auto">
          <a:xfrm>
            <a:off x="529779" y="4774127"/>
            <a:ext cx="4955276"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5, 2019</a:t>
            </a:r>
            <a:endParaRPr lang="en-IN" sz="2600" b="1" baseline="30000" dirty="0">
              <a:latin typeface="Calibri" pitchFamily="34" charset="0"/>
            </a:endParaRPr>
          </a:p>
        </p:txBody>
      </p:sp>
      <p:sp>
        <p:nvSpPr>
          <p:cNvPr id="36" name="TextBox 35"/>
          <p:cNvSpPr txBox="1">
            <a:spLocks noChangeArrowheads="1"/>
          </p:cNvSpPr>
          <p:nvPr/>
        </p:nvSpPr>
        <p:spPr bwMode="auto">
          <a:xfrm>
            <a:off x="879394" y="5246001"/>
            <a:ext cx="5006566"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37" name="TextBox 36"/>
          <p:cNvSpPr txBox="1">
            <a:spLocks noChangeArrowheads="1"/>
          </p:cNvSpPr>
          <p:nvPr/>
        </p:nvSpPr>
        <p:spPr bwMode="auto">
          <a:xfrm>
            <a:off x="7501377" y="4819215"/>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8" name="TextBox 37"/>
          <p:cNvSpPr txBox="1">
            <a:spLocks noChangeArrowheads="1"/>
          </p:cNvSpPr>
          <p:nvPr/>
        </p:nvSpPr>
        <p:spPr bwMode="auto">
          <a:xfrm>
            <a:off x="6144064" y="4819215"/>
            <a:ext cx="1289050" cy="424165"/>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9" name="TextBox 38"/>
          <p:cNvSpPr txBox="1">
            <a:spLocks noChangeArrowheads="1"/>
          </p:cNvSpPr>
          <p:nvPr/>
        </p:nvSpPr>
        <p:spPr bwMode="auto">
          <a:xfrm>
            <a:off x="6144064" y="5243513"/>
            <a:ext cx="1548205" cy="404813"/>
          </a:xfrm>
          <a:prstGeom prst="rect">
            <a:avLst/>
          </a:prstGeom>
          <a:noFill/>
          <a:ln w="9525">
            <a:noFill/>
            <a:miter lim="800000"/>
            <a:headEnd/>
            <a:tailEnd/>
          </a:ln>
        </p:spPr>
        <p:txBody>
          <a:bodyPr/>
          <a:lstStyle/>
          <a:p>
            <a:pPr algn="r"/>
            <a:r>
              <a:rPr lang="en-IN" sz="2400" dirty="0">
                <a:latin typeface="Calibri" pitchFamily="34" charset="0"/>
              </a:rPr>
              <a:t>1,446,000</a:t>
            </a:r>
          </a:p>
        </p:txBody>
      </p:sp>
      <p:cxnSp>
        <p:nvCxnSpPr>
          <p:cNvPr id="40" name="Straight Connector 39"/>
          <p:cNvCxnSpPr/>
          <p:nvPr/>
        </p:nvCxnSpPr>
        <p:spPr>
          <a:xfrm>
            <a:off x="847262" y="524845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900934" y="6173615"/>
            <a:ext cx="5006566" cy="404813"/>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42" name="TextBox 41"/>
          <p:cNvSpPr txBox="1">
            <a:spLocks noChangeArrowheads="1"/>
          </p:cNvSpPr>
          <p:nvPr/>
        </p:nvSpPr>
        <p:spPr bwMode="auto">
          <a:xfrm>
            <a:off x="6144063" y="5648326"/>
            <a:ext cx="1548205" cy="462578"/>
          </a:xfrm>
          <a:prstGeom prst="rect">
            <a:avLst/>
          </a:prstGeom>
          <a:noFill/>
          <a:ln w="9525">
            <a:noFill/>
            <a:miter lim="800000"/>
            <a:headEnd/>
            <a:tailEnd/>
          </a:ln>
        </p:spPr>
        <p:txBody>
          <a:bodyPr/>
          <a:lstStyle/>
          <a:p>
            <a:pPr algn="r"/>
            <a:r>
              <a:rPr lang="en-IN" sz="2400" b="1" dirty="0">
                <a:solidFill>
                  <a:srgbClr val="EC008C"/>
                </a:solidFill>
              </a:rPr>
              <a:t>54,000</a:t>
            </a:r>
          </a:p>
        </p:txBody>
      </p:sp>
      <p:sp>
        <p:nvSpPr>
          <p:cNvPr id="43" name="TextBox 42"/>
          <p:cNvSpPr txBox="1">
            <a:spLocks noChangeArrowheads="1"/>
          </p:cNvSpPr>
          <p:nvPr/>
        </p:nvSpPr>
        <p:spPr bwMode="auto">
          <a:xfrm>
            <a:off x="482088" y="5671817"/>
            <a:ext cx="5006566" cy="404813"/>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44" name="TextBox 43"/>
          <p:cNvSpPr txBox="1">
            <a:spLocks noChangeArrowheads="1"/>
          </p:cNvSpPr>
          <p:nvPr/>
        </p:nvSpPr>
        <p:spPr bwMode="auto">
          <a:xfrm>
            <a:off x="7097019" y="6088174"/>
            <a:ext cx="1548205" cy="404813"/>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2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
        <p:nvSpPr>
          <p:cNvPr id="2" name="TextBox 1"/>
          <p:cNvSpPr txBox="1"/>
          <p:nvPr/>
        </p:nvSpPr>
        <p:spPr>
          <a:xfrm>
            <a:off x="731520" y="4438997"/>
            <a:ext cx="3278777" cy="369332"/>
          </a:xfrm>
          <a:prstGeom prst="rect">
            <a:avLst/>
          </a:prstGeom>
          <a:noFill/>
        </p:spPr>
        <p:txBody>
          <a:bodyPr wrap="square" rtlCol="0">
            <a:spAutoFit/>
          </a:bodyPr>
          <a:lstStyle/>
          <a:p>
            <a:r>
              <a:rPr lang="en-US" b="1" dirty="0"/>
              <a:t>Step 2. Record the </a:t>
            </a:r>
            <a:r>
              <a:rPr lang="en-US" b="1" dirty="0" smtClean="0"/>
              <a:t>sale</a:t>
            </a:r>
            <a:endParaRPr lang="en-US" b="1" dirty="0"/>
          </a:p>
        </p:txBody>
      </p:sp>
      <p:sp>
        <p:nvSpPr>
          <p:cNvPr id="28" name="TextBox 27"/>
          <p:cNvSpPr txBox="1"/>
          <p:nvPr/>
        </p:nvSpPr>
        <p:spPr>
          <a:xfrm>
            <a:off x="584007" y="464804"/>
            <a:ext cx="5380932" cy="369332"/>
          </a:xfrm>
          <a:prstGeom prst="rect">
            <a:avLst/>
          </a:prstGeom>
          <a:noFill/>
        </p:spPr>
        <p:txBody>
          <a:bodyPr wrap="square" rtlCol="0">
            <a:spAutoFit/>
          </a:bodyPr>
          <a:lstStyle/>
          <a:p>
            <a:r>
              <a:rPr lang="en-US" b="1" dirty="0"/>
              <a:t>Step 1. Adjust </a:t>
            </a:r>
            <a:r>
              <a:rPr lang="en-US" b="1" dirty="0" smtClean="0"/>
              <a:t>securities </a:t>
            </a:r>
            <a:r>
              <a:rPr lang="en-US" b="1" dirty="0"/>
              <a:t>to </a:t>
            </a:r>
            <a:r>
              <a:rPr lang="en-US" b="1" dirty="0" smtClean="0"/>
              <a:t>fair </a:t>
            </a:r>
            <a:r>
              <a:rPr lang="en-US" b="1" dirty="0"/>
              <a:t>v</a:t>
            </a:r>
            <a:r>
              <a:rPr lang="en-US" b="1" dirty="0" smtClean="0"/>
              <a:t>alue </a:t>
            </a:r>
            <a:r>
              <a:rPr lang="en-US" b="1" dirty="0"/>
              <a:t>(2019)</a:t>
            </a:r>
          </a:p>
        </p:txBody>
      </p:sp>
      <p:sp>
        <p:nvSpPr>
          <p:cNvPr id="30" name="TextBox 29"/>
          <p:cNvSpPr txBox="1"/>
          <p:nvPr/>
        </p:nvSpPr>
        <p:spPr>
          <a:xfrm>
            <a:off x="4372869" y="1548153"/>
            <a:ext cx="4568459" cy="369332"/>
          </a:xfrm>
          <a:prstGeom prst="rect">
            <a:avLst/>
          </a:prstGeom>
          <a:noFill/>
        </p:spPr>
        <p:txBody>
          <a:bodyPr wrap="square" rtlCol="0" anchor="ctr">
            <a:spAutoFit/>
          </a:bodyPr>
          <a:lstStyle/>
          <a:p>
            <a:pPr algn="ctr"/>
            <a:r>
              <a:rPr lang="en-IN" b="1" dirty="0"/>
              <a:t>Fair Value Adjustment</a:t>
            </a:r>
            <a:endParaRPr lang="en-US" b="1" dirty="0"/>
          </a:p>
        </p:txBody>
      </p:sp>
      <p:cxnSp>
        <p:nvCxnSpPr>
          <p:cNvPr id="31" name="Straight Connector 30"/>
          <p:cNvCxnSpPr/>
          <p:nvPr/>
        </p:nvCxnSpPr>
        <p:spPr>
          <a:xfrm>
            <a:off x="4046209" y="1909739"/>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518331" y="2206633"/>
            <a:ext cx="1484909" cy="461665"/>
          </a:xfrm>
          <a:prstGeom prst="rect">
            <a:avLst/>
          </a:prstGeom>
          <a:noFill/>
        </p:spPr>
        <p:txBody>
          <a:bodyPr wrap="square" rtlCol="0">
            <a:spAutoFit/>
          </a:bodyPr>
          <a:lstStyle/>
          <a:p>
            <a:pPr algn="r"/>
            <a:r>
              <a:rPr lang="en-IN" sz="2400" b="1" dirty="0">
                <a:solidFill>
                  <a:srgbClr val="00B0F0"/>
                </a:solidFill>
              </a:rPr>
              <a:t>?</a:t>
            </a:r>
            <a:endParaRPr lang="en-US" sz="2400" b="1" dirty="0">
              <a:solidFill>
                <a:srgbClr val="00B0F0"/>
              </a:solidFill>
            </a:endParaRPr>
          </a:p>
        </p:txBody>
      </p:sp>
      <p:sp>
        <p:nvSpPr>
          <p:cNvPr id="33" name="TextBox 32"/>
          <p:cNvSpPr txBox="1"/>
          <p:nvPr/>
        </p:nvSpPr>
        <p:spPr>
          <a:xfrm>
            <a:off x="6253113" y="2533280"/>
            <a:ext cx="2160645" cy="461665"/>
          </a:xfrm>
          <a:prstGeom prst="rect">
            <a:avLst/>
          </a:prstGeom>
          <a:noFill/>
        </p:spPr>
        <p:txBody>
          <a:bodyPr wrap="square" rtlCol="0">
            <a:spAutoFit/>
          </a:bodyPr>
          <a:lstStyle/>
          <a:p>
            <a:pPr algn="r"/>
            <a:r>
              <a:rPr lang="en-IN" sz="2400" b="1" dirty="0">
                <a:solidFill>
                  <a:srgbClr val="EC008C"/>
                </a:solidFill>
              </a:rPr>
              <a:t>$54,000</a:t>
            </a:r>
            <a:endParaRPr lang="en-US" sz="2400" b="1" dirty="0">
              <a:solidFill>
                <a:srgbClr val="EC008C"/>
              </a:solidFill>
            </a:endParaRPr>
          </a:p>
        </p:txBody>
      </p:sp>
      <p:sp>
        <p:nvSpPr>
          <p:cNvPr id="46" name="TextBox 45"/>
          <p:cNvSpPr txBox="1"/>
          <p:nvPr/>
        </p:nvSpPr>
        <p:spPr>
          <a:xfrm>
            <a:off x="5855996" y="1838417"/>
            <a:ext cx="1484909" cy="461665"/>
          </a:xfrm>
          <a:prstGeom prst="rect">
            <a:avLst/>
          </a:prstGeom>
          <a:noFill/>
        </p:spPr>
        <p:txBody>
          <a:bodyPr wrap="square" rtlCol="0">
            <a:spAutoFit/>
          </a:bodyPr>
          <a:lstStyle/>
          <a:p>
            <a:r>
              <a:rPr lang="en-IN" sz="2400" dirty="0"/>
              <a:t>0</a:t>
            </a:r>
            <a:endParaRPr lang="en-US" sz="2400" dirty="0"/>
          </a:p>
        </p:txBody>
      </p:sp>
      <p:graphicFrame>
        <p:nvGraphicFramePr>
          <p:cNvPr id="47" name="Table 46"/>
          <p:cNvGraphicFramePr>
            <a:graphicFrameLocks noGrp="1"/>
          </p:cNvGraphicFramePr>
          <p:nvPr>
            <p:extLst>
              <p:ext uri="{D42A27DB-BD31-4B8C-83A1-F6EECF244321}">
                <p14:modId xmlns:p14="http://schemas.microsoft.com/office/powerpoint/2010/main" val="2427422848"/>
              </p:ext>
            </p:extLst>
          </p:nvPr>
        </p:nvGraphicFramePr>
        <p:xfrm>
          <a:off x="1545919" y="806251"/>
          <a:ext cx="5768759" cy="736600"/>
        </p:xfrm>
        <a:graphic>
          <a:graphicData uri="http://schemas.openxmlformats.org/drawingml/2006/table">
            <a:tbl>
              <a:tblPr firstRow="1" bandRow="1">
                <a:tableStyleId>{9D7B26C5-4107-4FEC-AEDC-1716B250A1EF}</a:tableStyleId>
              </a:tblPr>
              <a:tblGrid>
                <a:gridCol w="1196759">
                  <a:extLst>
                    <a:ext uri="{9D8B030D-6E8A-4147-A177-3AD203B41FA5}">
                      <a16:colId xmlns="" xmlns:a16="http://schemas.microsoft.com/office/drawing/2014/main" val="1647588540"/>
                    </a:ext>
                  </a:extLst>
                </a:gridCol>
                <a:gridCol w="1524000">
                  <a:extLst>
                    <a:ext uri="{9D8B030D-6E8A-4147-A177-3AD203B41FA5}">
                      <a16:colId xmlns="" xmlns:a16="http://schemas.microsoft.com/office/drawing/2014/main" val="3149861921"/>
                    </a:ext>
                  </a:extLst>
                </a:gridCol>
                <a:gridCol w="1524000">
                  <a:extLst>
                    <a:ext uri="{9D8B030D-6E8A-4147-A177-3AD203B41FA5}">
                      <a16:colId xmlns="" xmlns:a16="http://schemas.microsoft.com/office/drawing/2014/main" val="2422715282"/>
                    </a:ext>
                  </a:extLst>
                </a:gridCol>
                <a:gridCol w="1524000">
                  <a:extLst>
                    <a:ext uri="{9D8B030D-6E8A-4147-A177-3AD203B41FA5}">
                      <a16:colId xmlns="" xmlns:a16="http://schemas.microsoft.com/office/drawing/2014/main" val="3831805322"/>
                    </a:ext>
                  </a:extLst>
                </a:gridCol>
              </a:tblGrid>
              <a:tr h="0">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 xmlns:a16="http://schemas.microsoft.com/office/drawing/2014/main" val="615541994"/>
                  </a:ext>
                </a:extLst>
              </a:tr>
              <a:tr h="370840">
                <a:tc>
                  <a:txBody>
                    <a:bodyPr/>
                    <a:lstStyle/>
                    <a:p>
                      <a:r>
                        <a:rPr lang="en-US" dirty="0"/>
                        <a:t>Arjent</a:t>
                      </a:r>
                    </a:p>
                  </a:txBody>
                  <a:tcPr/>
                </a:tc>
                <a:tc>
                  <a:txBody>
                    <a:bodyPr/>
                    <a:lstStyle/>
                    <a:p>
                      <a:r>
                        <a:rPr lang="en-US" dirty="0"/>
                        <a:t>$1,500,000</a:t>
                      </a:r>
                    </a:p>
                  </a:txBody>
                  <a:tcPr/>
                </a:tc>
                <a:tc>
                  <a:txBody>
                    <a:bodyPr/>
                    <a:lstStyle/>
                    <a:p>
                      <a:r>
                        <a:rPr lang="en-US" dirty="0"/>
                        <a:t>$1,446,000</a:t>
                      </a:r>
                    </a:p>
                  </a:txBody>
                  <a:tcPr/>
                </a:tc>
                <a:tc>
                  <a:txBody>
                    <a:bodyPr/>
                    <a:lstStyle/>
                    <a:p>
                      <a:r>
                        <a:rPr lang="en-US" b="1" dirty="0">
                          <a:solidFill>
                            <a:srgbClr val="EC008C"/>
                          </a:solidFill>
                        </a:rPr>
                        <a:t>$(54,000)</a:t>
                      </a:r>
                    </a:p>
                  </a:txBody>
                  <a:tcPr/>
                </a:tc>
                <a:extLst>
                  <a:ext uri="{0D108BD9-81ED-4DB2-BD59-A6C34878D82A}">
                    <a16:rowId xmlns="" xmlns:a16="http://schemas.microsoft.com/office/drawing/2014/main" val="2712544352"/>
                  </a:ext>
                </a:extLst>
              </a:tr>
            </a:tbl>
          </a:graphicData>
        </a:graphic>
      </p:graphicFrame>
      <p:sp>
        <p:nvSpPr>
          <p:cNvPr id="48" name="TextBox 47"/>
          <p:cNvSpPr txBox="1"/>
          <p:nvPr/>
        </p:nvSpPr>
        <p:spPr>
          <a:xfrm>
            <a:off x="787703" y="1995973"/>
            <a:ext cx="3092635" cy="369332"/>
          </a:xfrm>
          <a:prstGeom prst="rect">
            <a:avLst/>
          </a:prstGeom>
          <a:noFill/>
        </p:spPr>
        <p:txBody>
          <a:bodyPr wrap="square" rtlCol="0">
            <a:spAutoFit/>
          </a:bodyPr>
          <a:lstStyle/>
          <a:p>
            <a:r>
              <a:rPr lang="en-IN" dirty="0"/>
              <a:t>Beginning </a:t>
            </a:r>
            <a:r>
              <a:rPr lang="en-IN" dirty="0" smtClean="0"/>
              <a:t>balance </a:t>
            </a:r>
            <a:r>
              <a:rPr lang="en-IN" dirty="0"/>
              <a:t>1/1/2019</a:t>
            </a:r>
            <a:endParaRPr lang="en-US" dirty="0"/>
          </a:p>
        </p:txBody>
      </p:sp>
      <p:sp>
        <p:nvSpPr>
          <p:cNvPr id="49" name="TextBox 48"/>
          <p:cNvSpPr txBox="1"/>
          <p:nvPr/>
        </p:nvSpPr>
        <p:spPr>
          <a:xfrm>
            <a:off x="810113" y="2589861"/>
            <a:ext cx="4089187" cy="369332"/>
          </a:xfrm>
          <a:prstGeom prst="rect">
            <a:avLst/>
          </a:prstGeom>
          <a:noFill/>
        </p:spPr>
        <p:txBody>
          <a:bodyPr wrap="square" rtlCol="0">
            <a:spAutoFit/>
          </a:bodyPr>
          <a:lstStyle/>
          <a:p>
            <a:r>
              <a:rPr lang="en-IN" dirty="0"/>
              <a:t>Balance needed 12/31/2018</a:t>
            </a:r>
            <a:endParaRPr lang="en-US" dirty="0"/>
          </a:p>
        </p:txBody>
      </p:sp>
      <p:sp>
        <p:nvSpPr>
          <p:cNvPr id="50" name="TextBox 49"/>
          <p:cNvSpPr txBox="1"/>
          <p:nvPr/>
        </p:nvSpPr>
        <p:spPr>
          <a:xfrm>
            <a:off x="797734" y="2292252"/>
            <a:ext cx="5324801" cy="369332"/>
          </a:xfrm>
          <a:prstGeom prst="rect">
            <a:avLst/>
          </a:prstGeom>
          <a:noFill/>
        </p:spPr>
        <p:txBody>
          <a:bodyPr wrap="square" rtlCol="0">
            <a:spAutoFit/>
          </a:bodyPr>
          <a:lstStyle/>
          <a:p>
            <a:r>
              <a:rPr lang="en-IN" dirty="0"/>
              <a:t>Adjustment needed to update fair value</a:t>
            </a:r>
            <a:endParaRPr lang="en-US" dirty="0"/>
          </a:p>
        </p:txBody>
      </p:sp>
      <p:cxnSp>
        <p:nvCxnSpPr>
          <p:cNvPr id="51" name="Straight Connector 50"/>
          <p:cNvCxnSpPr/>
          <p:nvPr/>
        </p:nvCxnSpPr>
        <p:spPr>
          <a:xfrm flipH="1">
            <a:off x="6717323" y="1927339"/>
            <a:ext cx="2324" cy="10318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229294" y="1841623"/>
            <a:ext cx="2160645" cy="461665"/>
          </a:xfrm>
          <a:prstGeom prst="rect">
            <a:avLst/>
          </a:prstGeom>
          <a:noFill/>
        </p:spPr>
        <p:txBody>
          <a:bodyPr wrap="square" rtlCol="0">
            <a:spAutoFit/>
          </a:bodyPr>
          <a:lstStyle/>
          <a:p>
            <a:pPr algn="r"/>
            <a:r>
              <a:rPr lang="en-IN" sz="2400" dirty="0"/>
              <a:t>$50,000</a:t>
            </a:r>
            <a:endParaRPr lang="en-US" sz="2400" dirty="0"/>
          </a:p>
        </p:txBody>
      </p:sp>
      <p:cxnSp>
        <p:nvCxnSpPr>
          <p:cNvPr id="52" name="Straight Connector 51"/>
          <p:cNvCxnSpPr/>
          <p:nvPr/>
        </p:nvCxnSpPr>
        <p:spPr>
          <a:xfrm>
            <a:off x="4046802" y="2600902"/>
            <a:ext cx="446118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66474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fade">
                                      <p:cBhvr>
                                        <p:cTn id="9" dur="500"/>
                                        <p:tgtEl>
                                          <p:spTgt spid="30"/>
                                        </p:tgtEl>
                                      </p:cBhvr>
                                    </p:animEffect>
                                  </p:childTnLst>
                                </p:cTn>
                              </p:par>
                              <p:par>
                                <p:cTn id="10" presetID="10"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500"/>
                                        <p:tgtEl>
                                          <p:spTgt spid="6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500"/>
                                        <p:tgtEl>
                                          <p:spTgt spid="34"/>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500"/>
                                        <p:tgtEl>
                                          <p:spTgt spid="3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par>
                                <p:cTn id="84" presetID="10" presetClass="entr" presetSubtype="0"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500"/>
                                        <p:tgtEl>
                                          <p:spTgt spid="4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childTnLst>
                                </p:cTn>
                              </p:par>
                              <p:par>
                                <p:cTn id="99" presetID="1" presetClass="entr" presetSubtype="0" fill="hold" grpId="0" nodeType="withEffect">
                                  <p:stCondLst>
                                    <p:cond delay="0"/>
                                  </p:stCondLst>
                                  <p:childTnLst>
                                    <p:set>
                                      <p:cBhvr>
                                        <p:cTn id="10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p:bldP spid="63" grpId="0"/>
      <p:bldP spid="64" grpId="0"/>
      <p:bldP spid="66" grpId="0"/>
      <p:bldP spid="68" grpId="0"/>
      <p:bldP spid="72" grpId="0"/>
      <p:bldP spid="34" grpId="0" animBg="1"/>
      <p:bldP spid="35" grpId="0"/>
      <p:bldP spid="36" grpId="0"/>
      <p:bldP spid="37" grpId="0"/>
      <p:bldP spid="38" grpId="0"/>
      <p:bldP spid="39" grpId="0"/>
      <p:bldP spid="41" grpId="0"/>
      <p:bldP spid="42" grpId="0"/>
      <p:bldP spid="43" grpId="0"/>
      <p:bldP spid="44" grpId="0"/>
      <p:bldP spid="2" grpId="0"/>
      <p:bldP spid="30" grpId="0"/>
      <p:bldP spid="32" grpId="0"/>
      <p:bldP spid="33" grpId="0"/>
      <p:bldP spid="46" grpId="0"/>
      <p:bldP spid="48" grpId="0"/>
      <p:bldP spid="49" grpId="0"/>
      <p:bldP spid="50" grpId="0"/>
      <p:bldP spid="5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a:spLocks noGrp="1"/>
          </p:cNvSpPr>
          <p:nvPr>
            <p:ph type="title"/>
          </p:nvPr>
        </p:nvSpPr>
        <p:spPr>
          <a:xfrm>
            <a:off x="447568" y="270411"/>
            <a:ext cx="8229600" cy="534129"/>
          </a:xfrm>
        </p:spPr>
        <p:txBody>
          <a:bodyPr>
            <a:noAutofit/>
          </a:bodyPr>
          <a:lstStyle/>
          <a:p>
            <a:r>
              <a:rPr lang="en-IN" sz="3000" dirty="0"/>
              <a:t>Adjust Equity Investments to Fair Value (2019)</a:t>
            </a:r>
          </a:p>
        </p:txBody>
      </p:sp>
      <p:sp>
        <p:nvSpPr>
          <p:cNvPr id="60" name="TextBox 59"/>
          <p:cNvSpPr txBox="1"/>
          <p:nvPr/>
        </p:nvSpPr>
        <p:spPr>
          <a:xfrm>
            <a:off x="561282" y="2699496"/>
            <a:ext cx="2705861" cy="461665"/>
          </a:xfrm>
          <a:prstGeom prst="rect">
            <a:avLst/>
          </a:prstGeom>
          <a:noFill/>
        </p:spPr>
        <p:txBody>
          <a:bodyPr wrap="square" rtlCol="0">
            <a:spAutoFit/>
          </a:bodyPr>
          <a:lstStyle/>
          <a:p>
            <a:r>
              <a:rPr lang="en-IN" sz="2400" dirty="0"/>
              <a:t>12/31/2018 balance</a:t>
            </a:r>
            <a:endParaRPr lang="en-US" sz="2400" dirty="0"/>
          </a:p>
        </p:txBody>
      </p:sp>
      <p:sp>
        <p:nvSpPr>
          <p:cNvPr id="59" name="TextBox 58"/>
          <p:cNvSpPr txBox="1"/>
          <p:nvPr/>
        </p:nvSpPr>
        <p:spPr>
          <a:xfrm>
            <a:off x="3251152" y="2175735"/>
            <a:ext cx="3209052" cy="461665"/>
          </a:xfrm>
          <a:prstGeom prst="rect">
            <a:avLst/>
          </a:prstGeom>
          <a:noFill/>
        </p:spPr>
        <p:txBody>
          <a:bodyPr wrap="square" rtlCol="0" anchor="ctr">
            <a:spAutoFit/>
          </a:bodyPr>
          <a:lstStyle/>
          <a:p>
            <a:pPr algn="ctr"/>
            <a:r>
              <a:rPr lang="en-IN" sz="2400" b="1" dirty="0"/>
              <a:t>Fair Value Adjustment</a:t>
            </a:r>
            <a:endParaRPr lang="en-US" sz="2400" b="1" dirty="0"/>
          </a:p>
        </p:txBody>
      </p:sp>
      <p:cxnSp>
        <p:nvCxnSpPr>
          <p:cNvPr id="62" name="Straight Connector 61"/>
          <p:cNvCxnSpPr/>
          <p:nvPr/>
        </p:nvCxnSpPr>
        <p:spPr>
          <a:xfrm flipV="1">
            <a:off x="3267143" y="2633621"/>
            <a:ext cx="31336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855677" y="2633621"/>
            <a:ext cx="1" cy="18230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3288830" y="3958665"/>
            <a:ext cx="31336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817418" y="4092892"/>
            <a:ext cx="1566848" cy="461665"/>
          </a:xfrm>
          <a:prstGeom prst="rect">
            <a:avLst/>
          </a:prstGeom>
          <a:noFill/>
        </p:spPr>
        <p:txBody>
          <a:bodyPr wrap="square" rtlCol="0">
            <a:spAutoFit/>
          </a:bodyPr>
          <a:lstStyle/>
          <a:p>
            <a:pPr algn="r"/>
            <a:r>
              <a:rPr lang="en-US" sz="2400" b="1" dirty="0">
                <a:solidFill>
                  <a:srgbClr val="EC008C"/>
                </a:solidFill>
              </a:rPr>
              <a:t>($200,000)</a:t>
            </a:r>
          </a:p>
        </p:txBody>
      </p:sp>
      <p:sp>
        <p:nvSpPr>
          <p:cNvPr id="66" name="TextBox 65"/>
          <p:cNvSpPr txBox="1"/>
          <p:nvPr/>
        </p:nvSpPr>
        <p:spPr>
          <a:xfrm>
            <a:off x="4646818" y="3318266"/>
            <a:ext cx="1691629" cy="461665"/>
          </a:xfrm>
          <a:prstGeom prst="rect">
            <a:avLst/>
          </a:prstGeom>
          <a:noFill/>
        </p:spPr>
        <p:txBody>
          <a:bodyPr wrap="square" rtlCol="0">
            <a:spAutoFit/>
          </a:bodyPr>
          <a:lstStyle/>
          <a:p>
            <a:pPr algn="r"/>
            <a:r>
              <a:rPr lang="en-US" sz="2400" b="1" dirty="0">
                <a:solidFill>
                  <a:srgbClr val="00B0F0"/>
                </a:solidFill>
              </a:rPr>
              <a:t>($150,000)</a:t>
            </a:r>
          </a:p>
        </p:txBody>
      </p:sp>
      <p:sp>
        <p:nvSpPr>
          <p:cNvPr id="67" name="TextBox 66"/>
          <p:cNvSpPr txBox="1"/>
          <p:nvPr/>
        </p:nvSpPr>
        <p:spPr>
          <a:xfrm>
            <a:off x="4828589" y="2600641"/>
            <a:ext cx="1816918" cy="461665"/>
          </a:xfrm>
          <a:prstGeom prst="rect">
            <a:avLst/>
          </a:prstGeom>
          <a:noFill/>
        </p:spPr>
        <p:txBody>
          <a:bodyPr wrap="square" rtlCol="0">
            <a:spAutoFit/>
          </a:bodyPr>
          <a:lstStyle/>
          <a:p>
            <a:r>
              <a:rPr lang="en-IN" sz="2400" dirty="0"/>
              <a:t>($50,000)</a:t>
            </a:r>
            <a:endParaRPr lang="en-US" sz="2400" dirty="0"/>
          </a:p>
        </p:txBody>
      </p:sp>
      <p:sp>
        <p:nvSpPr>
          <p:cNvPr id="68" name="Rectangle 67"/>
          <p:cNvSpPr/>
          <p:nvPr/>
        </p:nvSpPr>
        <p:spPr>
          <a:xfrm>
            <a:off x="780038" y="5031955"/>
            <a:ext cx="8132173" cy="135225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9" name="TextBox 68"/>
          <p:cNvSpPr txBox="1">
            <a:spLocks noChangeArrowheads="1"/>
          </p:cNvSpPr>
          <p:nvPr/>
        </p:nvSpPr>
        <p:spPr bwMode="auto">
          <a:xfrm>
            <a:off x="232656" y="4992365"/>
            <a:ext cx="5422900" cy="492443"/>
          </a:xfrm>
          <a:prstGeom prst="rect">
            <a:avLst/>
          </a:prstGeom>
          <a:noFill/>
          <a:ln w="9525">
            <a:noFill/>
            <a:miter lim="800000"/>
            <a:headEnd/>
            <a:tailEnd/>
          </a:ln>
        </p:spPr>
        <p:txBody>
          <a:bodyPr wrap="square" anchor="ctr">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31, 2019</a:t>
            </a:r>
            <a:endParaRPr lang="en-IN" sz="2600" b="1" baseline="30000" dirty="0">
              <a:latin typeface="Calibri" pitchFamily="34" charset="0"/>
            </a:endParaRPr>
          </a:p>
        </p:txBody>
      </p:sp>
      <p:cxnSp>
        <p:nvCxnSpPr>
          <p:cNvPr id="70" name="Straight Connector 69"/>
          <p:cNvCxnSpPr/>
          <p:nvPr/>
        </p:nvCxnSpPr>
        <p:spPr>
          <a:xfrm flipV="1">
            <a:off x="780039" y="5489700"/>
            <a:ext cx="81321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a:spLocks noChangeArrowheads="1"/>
          </p:cNvSpPr>
          <p:nvPr/>
        </p:nvSpPr>
        <p:spPr bwMode="auto">
          <a:xfrm>
            <a:off x="815424" y="5507271"/>
            <a:ext cx="6136773" cy="404812"/>
          </a:xfrm>
          <a:prstGeom prst="rect">
            <a:avLst/>
          </a:prstGeom>
          <a:noFill/>
          <a:ln w="9525">
            <a:noFill/>
            <a:miter lim="800000"/>
            <a:headEnd/>
            <a:tailEnd/>
          </a:ln>
        </p:spPr>
        <p:txBody>
          <a:bodyPr/>
          <a:lstStyle/>
          <a:p>
            <a:r>
              <a:rPr lang="en-IN" sz="2400" dirty="0">
                <a:latin typeface="Calibri" pitchFamily="34" charset="0"/>
              </a:rPr>
              <a:t>Unrealized holding </a:t>
            </a:r>
            <a:r>
              <a:rPr lang="en-IN" sz="2400" dirty="0" smtClean="0">
                <a:latin typeface="Calibri" pitchFamily="34" charset="0"/>
              </a:rPr>
              <a:t>loss—NI</a:t>
            </a:r>
            <a:endParaRPr lang="en-IN" sz="2400" dirty="0">
              <a:latin typeface="Calibri" pitchFamily="34" charset="0"/>
            </a:endParaRPr>
          </a:p>
        </p:txBody>
      </p:sp>
      <p:sp>
        <p:nvSpPr>
          <p:cNvPr id="72" name="TextBox 71"/>
          <p:cNvSpPr txBox="1">
            <a:spLocks noChangeArrowheads="1"/>
          </p:cNvSpPr>
          <p:nvPr/>
        </p:nvSpPr>
        <p:spPr bwMode="auto">
          <a:xfrm>
            <a:off x="821901" y="5912085"/>
            <a:ext cx="6132937" cy="402336"/>
          </a:xfrm>
          <a:prstGeom prst="rect">
            <a:avLst/>
          </a:prstGeom>
          <a:noFill/>
          <a:ln w="9525">
            <a:noFill/>
            <a:miter lim="800000"/>
            <a:headEnd/>
            <a:tailEnd/>
          </a:ln>
        </p:spPr>
        <p:txBody>
          <a:bodyPr/>
          <a:lstStyle/>
          <a:p>
            <a:pPr lvl="1"/>
            <a:r>
              <a:rPr lang="en-IN" sz="2400" dirty="0">
                <a:latin typeface="Calibri" pitchFamily="34" charset="0"/>
              </a:rPr>
              <a:t>Fair value adjustment</a:t>
            </a:r>
          </a:p>
        </p:txBody>
      </p:sp>
      <p:sp>
        <p:nvSpPr>
          <p:cNvPr id="73" name="TextBox 72"/>
          <p:cNvSpPr txBox="1">
            <a:spLocks noChangeArrowheads="1"/>
          </p:cNvSpPr>
          <p:nvPr/>
        </p:nvSpPr>
        <p:spPr bwMode="auto">
          <a:xfrm>
            <a:off x="7565331" y="5984103"/>
            <a:ext cx="1346880" cy="404812"/>
          </a:xfrm>
          <a:prstGeom prst="rect">
            <a:avLst/>
          </a:prstGeom>
          <a:noFill/>
          <a:ln w="9525">
            <a:noFill/>
            <a:miter lim="800000"/>
            <a:headEnd/>
            <a:tailEnd/>
          </a:ln>
        </p:spPr>
        <p:txBody>
          <a:bodyPr/>
          <a:lstStyle/>
          <a:p>
            <a:pPr algn="r"/>
            <a:r>
              <a:rPr lang="en-IN" sz="2400" b="1" dirty="0">
                <a:solidFill>
                  <a:srgbClr val="00B0F0"/>
                </a:solidFill>
                <a:latin typeface="Calibri" pitchFamily="34" charset="0"/>
              </a:rPr>
              <a:t>150,000</a:t>
            </a:r>
          </a:p>
        </p:txBody>
      </p:sp>
      <p:sp>
        <p:nvSpPr>
          <p:cNvPr id="74" name="TextBox 73"/>
          <p:cNvSpPr txBox="1">
            <a:spLocks noChangeArrowheads="1"/>
          </p:cNvSpPr>
          <p:nvPr/>
        </p:nvSpPr>
        <p:spPr bwMode="auto">
          <a:xfrm>
            <a:off x="6384266" y="5506705"/>
            <a:ext cx="1346880" cy="351527"/>
          </a:xfrm>
          <a:prstGeom prst="rect">
            <a:avLst/>
          </a:prstGeom>
          <a:noFill/>
          <a:ln w="9525">
            <a:noFill/>
            <a:miter lim="800000"/>
            <a:headEnd/>
            <a:tailEnd/>
          </a:ln>
        </p:spPr>
        <p:txBody>
          <a:bodyPr/>
          <a:lstStyle/>
          <a:p>
            <a:pPr algn="r"/>
            <a:r>
              <a:rPr lang="en-IN" sz="2400" dirty="0">
                <a:latin typeface="Calibri" pitchFamily="34" charset="0"/>
              </a:rPr>
              <a:t>150,000</a:t>
            </a:r>
          </a:p>
        </p:txBody>
      </p:sp>
      <p:sp>
        <p:nvSpPr>
          <p:cNvPr id="75" name="TextBox 74"/>
          <p:cNvSpPr txBox="1">
            <a:spLocks noChangeArrowheads="1"/>
          </p:cNvSpPr>
          <p:nvPr/>
        </p:nvSpPr>
        <p:spPr bwMode="auto">
          <a:xfrm>
            <a:off x="7810316" y="5014262"/>
            <a:ext cx="1132640" cy="492443"/>
          </a:xfrm>
          <a:prstGeom prst="rect">
            <a:avLst/>
          </a:prstGeom>
          <a:noFill/>
          <a:ln w="9525">
            <a:noFill/>
            <a:miter lim="800000"/>
            <a:headEnd/>
            <a:tailEnd/>
          </a:ln>
        </p:spPr>
        <p:txBody>
          <a:bodyPr anchor="ct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76" name="TextBox 75"/>
          <p:cNvSpPr txBox="1">
            <a:spLocks noChangeArrowheads="1"/>
          </p:cNvSpPr>
          <p:nvPr/>
        </p:nvSpPr>
        <p:spPr bwMode="auto">
          <a:xfrm>
            <a:off x="6645507" y="5014262"/>
            <a:ext cx="1132640" cy="492443"/>
          </a:xfrm>
          <a:prstGeom prst="rect">
            <a:avLst/>
          </a:prstGeom>
          <a:noFill/>
          <a:ln w="9525">
            <a:noFill/>
            <a:miter lim="800000"/>
            <a:headEnd/>
            <a:tailEnd/>
          </a:ln>
        </p:spPr>
        <p:txBody>
          <a:bodyPr anchor="ct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24" name="TextBox 23"/>
          <p:cNvSpPr txBox="1"/>
          <p:nvPr/>
        </p:nvSpPr>
        <p:spPr>
          <a:xfrm>
            <a:off x="599315" y="4225875"/>
            <a:ext cx="2705861" cy="461665"/>
          </a:xfrm>
          <a:prstGeom prst="rect">
            <a:avLst/>
          </a:prstGeom>
          <a:noFill/>
        </p:spPr>
        <p:txBody>
          <a:bodyPr wrap="square" rtlCol="0">
            <a:spAutoFit/>
          </a:bodyPr>
          <a:lstStyle/>
          <a:p>
            <a:r>
              <a:rPr lang="en-IN" sz="2400" dirty="0"/>
              <a:t>12/31/2019 balance</a:t>
            </a:r>
            <a:endParaRPr lang="en-US" sz="2400" dirty="0"/>
          </a:p>
        </p:txBody>
      </p:sp>
      <p:sp>
        <p:nvSpPr>
          <p:cNvPr id="25" name="TextBox 24"/>
          <p:cNvSpPr txBox="1"/>
          <p:nvPr/>
        </p:nvSpPr>
        <p:spPr>
          <a:xfrm>
            <a:off x="599315" y="3223257"/>
            <a:ext cx="3274324" cy="830997"/>
          </a:xfrm>
          <a:prstGeom prst="rect">
            <a:avLst/>
          </a:prstGeom>
          <a:noFill/>
        </p:spPr>
        <p:txBody>
          <a:bodyPr wrap="square" rtlCol="0">
            <a:spAutoFit/>
          </a:bodyPr>
          <a:lstStyle/>
          <a:p>
            <a:r>
              <a:rPr lang="en-IN" sz="2400" dirty="0"/>
              <a:t>Adjustment needed to update fair value</a:t>
            </a:r>
            <a:endParaRPr lang="en-US" sz="2400" dirty="0"/>
          </a:p>
        </p:txBody>
      </p:sp>
      <p:sp>
        <p:nvSpPr>
          <p:cNvPr id="2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graphicFrame>
        <p:nvGraphicFramePr>
          <p:cNvPr id="27" name="Table 26"/>
          <p:cNvGraphicFramePr>
            <a:graphicFrameLocks noGrp="1"/>
          </p:cNvGraphicFramePr>
          <p:nvPr>
            <p:extLst>
              <p:ext uri="{D42A27DB-BD31-4B8C-83A1-F6EECF244321}">
                <p14:modId xmlns:p14="http://schemas.microsoft.com/office/powerpoint/2010/main" val="3854301190"/>
              </p:ext>
            </p:extLst>
          </p:nvPr>
        </p:nvGraphicFramePr>
        <p:xfrm>
          <a:off x="1002565" y="1090026"/>
          <a:ext cx="7119606" cy="731520"/>
        </p:xfrm>
        <a:graphic>
          <a:graphicData uri="http://schemas.openxmlformats.org/drawingml/2006/table">
            <a:tbl>
              <a:tblPr firstRow="1" bandRow="1">
                <a:tableStyleId>{9D7B26C5-4107-4FEC-AEDC-1716B250A1EF}</a:tableStyleId>
              </a:tblPr>
              <a:tblGrid>
                <a:gridCol w="1476999">
                  <a:extLst>
                    <a:ext uri="{9D8B030D-6E8A-4147-A177-3AD203B41FA5}">
                      <a16:colId xmlns="" xmlns:a16="http://schemas.microsoft.com/office/drawing/2014/main" val="1647588540"/>
                    </a:ext>
                  </a:extLst>
                </a:gridCol>
                <a:gridCol w="1880869">
                  <a:extLst>
                    <a:ext uri="{9D8B030D-6E8A-4147-A177-3AD203B41FA5}">
                      <a16:colId xmlns="" xmlns:a16="http://schemas.microsoft.com/office/drawing/2014/main" val="3149861921"/>
                    </a:ext>
                  </a:extLst>
                </a:gridCol>
                <a:gridCol w="1880869">
                  <a:extLst>
                    <a:ext uri="{9D8B030D-6E8A-4147-A177-3AD203B41FA5}">
                      <a16:colId xmlns="" xmlns:a16="http://schemas.microsoft.com/office/drawing/2014/main" val="2422715282"/>
                    </a:ext>
                  </a:extLst>
                </a:gridCol>
                <a:gridCol w="1880869">
                  <a:extLst>
                    <a:ext uri="{9D8B030D-6E8A-4147-A177-3AD203B41FA5}">
                      <a16:colId xmlns="" xmlns:a16="http://schemas.microsoft.com/office/drawing/2014/main" val="3831805322"/>
                    </a:ext>
                  </a:extLst>
                </a:gridCol>
              </a:tblGrid>
              <a:tr h="314973">
                <a:tc>
                  <a:txBody>
                    <a:bodyPr/>
                    <a:lstStyle/>
                    <a:p>
                      <a:r>
                        <a:rPr lang="en-US" dirty="0"/>
                        <a:t>Security</a:t>
                      </a:r>
                      <a:endParaRPr lang="en-US" b="1" dirty="0"/>
                    </a:p>
                  </a:txBody>
                  <a:tcPr/>
                </a:tc>
                <a:tc>
                  <a:txBody>
                    <a:bodyPr/>
                    <a:lstStyle/>
                    <a:p>
                      <a:r>
                        <a:rPr lang="en-US" dirty="0"/>
                        <a:t>Cost</a:t>
                      </a:r>
                      <a:endParaRPr lang="en-US" b="1" dirty="0"/>
                    </a:p>
                  </a:txBody>
                  <a:tcPr/>
                </a:tc>
                <a:tc>
                  <a:txBody>
                    <a:bodyPr/>
                    <a:lstStyle/>
                    <a:p>
                      <a:r>
                        <a:rPr lang="en-US" dirty="0"/>
                        <a:t>Fair Value</a:t>
                      </a:r>
                      <a:endParaRPr lang="en-US" b="1" dirty="0"/>
                    </a:p>
                  </a:txBody>
                  <a:tcPr/>
                </a:tc>
                <a:tc>
                  <a:txBody>
                    <a:bodyPr/>
                    <a:lstStyle/>
                    <a:p>
                      <a:r>
                        <a:rPr lang="en-US" dirty="0"/>
                        <a:t>FV Adj Bal</a:t>
                      </a:r>
                      <a:endParaRPr lang="en-US" b="1" dirty="0"/>
                    </a:p>
                  </a:txBody>
                  <a:tcPr/>
                </a:tc>
                <a:extLst>
                  <a:ext uri="{0D108BD9-81ED-4DB2-BD59-A6C34878D82A}">
                    <a16:rowId xmlns="" xmlns:a16="http://schemas.microsoft.com/office/drawing/2014/main" val="615541994"/>
                  </a:ext>
                </a:extLst>
              </a:tr>
              <a:tr h="0">
                <a:tc>
                  <a:txBody>
                    <a:bodyPr/>
                    <a:lstStyle/>
                    <a:p>
                      <a:r>
                        <a:rPr lang="en-US" dirty="0"/>
                        <a:t>Arjent</a:t>
                      </a:r>
                    </a:p>
                  </a:txBody>
                  <a:tcPr/>
                </a:tc>
                <a:tc>
                  <a:txBody>
                    <a:bodyPr/>
                    <a:lstStyle/>
                    <a:p>
                      <a:r>
                        <a:rPr lang="en-US" dirty="0"/>
                        <a:t>$1,500,000</a:t>
                      </a:r>
                    </a:p>
                  </a:txBody>
                  <a:tcPr/>
                </a:tc>
                <a:tc>
                  <a:txBody>
                    <a:bodyPr/>
                    <a:lstStyle/>
                    <a:p>
                      <a:r>
                        <a:rPr lang="en-US" dirty="0"/>
                        <a:t>$1,300,000</a:t>
                      </a:r>
                    </a:p>
                  </a:txBody>
                  <a:tcPr/>
                </a:tc>
                <a:tc>
                  <a:txBody>
                    <a:bodyPr/>
                    <a:lstStyle/>
                    <a:p>
                      <a:r>
                        <a:rPr lang="en-US" b="1" dirty="0">
                          <a:solidFill>
                            <a:srgbClr val="EC008C"/>
                          </a:solidFill>
                        </a:rPr>
                        <a:t>$(200,000)</a:t>
                      </a:r>
                    </a:p>
                  </a:txBody>
                  <a:tcPr/>
                </a:tc>
                <a:extLst>
                  <a:ext uri="{0D108BD9-81ED-4DB2-BD59-A6C34878D82A}">
                    <a16:rowId xmlns="" xmlns:a16="http://schemas.microsoft.com/office/drawing/2014/main" val="2712544352"/>
                  </a:ext>
                </a:extLst>
              </a:tr>
            </a:tbl>
          </a:graphicData>
        </a:graphic>
      </p:graphicFrame>
    </p:spTree>
    <p:extLst>
      <p:ext uri="{BB962C8B-B14F-4D97-AF65-F5344CB8AC3E}">
        <p14:creationId xmlns:p14="http://schemas.microsoft.com/office/powerpoint/2010/main" val="3713365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par>
                                <p:cTn id="8" presetID="10"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10" presetClass="entr" presetSubtype="0" fill="hold" nodeType="with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fade">
                                      <p:cBhvr>
                                        <p:cTn id="16" dur="500"/>
                                        <p:tgtEl>
                                          <p:spTgt spid="6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500"/>
                                        <p:tgtEl>
                                          <p:spTgt spid="6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fade">
                                      <p:cBhvr>
                                        <p:cTn id="35" dur="700"/>
                                        <p:tgtEl>
                                          <p:spTgt spid="68"/>
                                        </p:tgtEl>
                                      </p:cBhvr>
                                    </p:animEffect>
                                  </p:childTnLst>
                                </p:cTn>
                              </p:par>
                              <p:par>
                                <p:cTn id="36" presetID="10" presetClass="entr" presetSubtype="0"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fade">
                                      <p:cBhvr>
                                        <p:cTn id="38" dur="500"/>
                                        <p:tgtEl>
                                          <p:spTgt spid="7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fade">
                                      <p:cBhvr>
                                        <p:cTn id="41" dur="500"/>
                                        <p:tgtEl>
                                          <p:spTgt spid="7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fade">
                                      <p:cBhvr>
                                        <p:cTn id="44" dur="500"/>
                                        <p:tgtEl>
                                          <p:spTgt spid="7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fade">
                                      <p:cBhvr>
                                        <p:cTn id="50" dur="500"/>
                                        <p:tgtEl>
                                          <p:spTgt spid="7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5" grpId="0"/>
      <p:bldP spid="66" grpId="0"/>
      <p:bldP spid="67" grpId="0"/>
      <p:bldP spid="68" grpId="0" animBg="1"/>
      <p:bldP spid="69" grpId="0"/>
      <p:bldP spid="71" grpId="0"/>
      <p:bldP spid="72" grpId="0"/>
      <p:bldP spid="73" grpId="0"/>
      <p:bldP spid="74" grpId="0"/>
      <p:bldP spid="75" grpId="0"/>
      <p:bldP spid="7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455" y="228742"/>
            <a:ext cx="8409279" cy="1143000"/>
          </a:xfrm>
        </p:spPr>
        <p:txBody>
          <a:bodyPr>
            <a:normAutofit/>
          </a:bodyPr>
          <a:lstStyle/>
          <a:p>
            <a:r>
              <a:rPr lang="en-IN" sz="3000" dirty="0"/>
              <a:t>Financial Statement </a:t>
            </a:r>
            <a:r>
              <a:rPr lang="en-IN" sz="3000" dirty="0" smtClean="0"/>
              <a:t>Presentation—Equity </a:t>
            </a:r>
            <a:r>
              <a:rPr lang="en-IN" sz="3000" dirty="0"/>
              <a:t>Securities</a:t>
            </a:r>
          </a:p>
        </p:txBody>
      </p:sp>
      <p:sp>
        <p:nvSpPr>
          <p:cNvPr id="6" name="Content Placeholder 2"/>
          <p:cNvSpPr>
            <a:spLocks noGrp="1"/>
          </p:cNvSpPr>
          <p:nvPr>
            <p:ph idx="1"/>
          </p:nvPr>
        </p:nvSpPr>
        <p:spPr>
          <a:xfrm>
            <a:off x="594935" y="1304868"/>
            <a:ext cx="8229600" cy="4525963"/>
          </a:xfrm>
        </p:spPr>
        <p:txBody>
          <a:bodyPr>
            <a:normAutofit fontScale="92500" lnSpcReduction="20000"/>
          </a:bodyPr>
          <a:lstStyle/>
          <a:p>
            <a:pPr>
              <a:buClr>
                <a:schemeClr val="tx1"/>
              </a:buClr>
            </a:pPr>
            <a:r>
              <a:rPr lang="en-IN" b="1" dirty="0">
                <a:solidFill>
                  <a:srgbClr val="C00000"/>
                </a:solidFill>
              </a:rPr>
              <a:t>Balance </a:t>
            </a:r>
            <a:r>
              <a:rPr lang="en-IN" b="1" dirty="0" smtClean="0">
                <a:solidFill>
                  <a:srgbClr val="C00000"/>
                </a:solidFill>
              </a:rPr>
              <a:t>sheet</a:t>
            </a:r>
            <a:r>
              <a:rPr lang="en-IN" b="1" dirty="0">
                <a:solidFill>
                  <a:srgbClr val="C00000"/>
                </a:solidFill>
              </a:rPr>
              <a:t>:</a:t>
            </a:r>
          </a:p>
          <a:p>
            <a:pPr lvl="1">
              <a:buClr>
                <a:schemeClr val="tx1"/>
              </a:buClr>
            </a:pPr>
            <a:r>
              <a:rPr lang="en-US" dirty="0"/>
              <a:t>Short term: Current </a:t>
            </a:r>
            <a:r>
              <a:rPr lang="en-US" dirty="0" smtClean="0"/>
              <a:t>assets</a:t>
            </a:r>
            <a:endParaRPr lang="en-US" dirty="0"/>
          </a:p>
          <a:p>
            <a:pPr lvl="1">
              <a:buClr>
                <a:schemeClr val="tx1"/>
              </a:buClr>
            </a:pPr>
            <a:r>
              <a:rPr lang="en-IN" dirty="0"/>
              <a:t>Long term: Noncurrent assets</a:t>
            </a:r>
          </a:p>
          <a:p>
            <a:pPr>
              <a:buClr>
                <a:schemeClr val="tx1"/>
              </a:buClr>
            </a:pPr>
            <a:r>
              <a:rPr lang="en-IN" b="1" dirty="0">
                <a:solidFill>
                  <a:srgbClr val="C00000"/>
                </a:solidFill>
              </a:rPr>
              <a:t>Cash </a:t>
            </a:r>
            <a:r>
              <a:rPr lang="en-IN" b="1" dirty="0" smtClean="0">
                <a:solidFill>
                  <a:srgbClr val="C00000"/>
                </a:solidFill>
              </a:rPr>
              <a:t>flow </a:t>
            </a:r>
            <a:r>
              <a:rPr lang="en-IN" b="1" dirty="0">
                <a:solidFill>
                  <a:srgbClr val="C00000"/>
                </a:solidFill>
              </a:rPr>
              <a:t>s</a:t>
            </a:r>
            <a:r>
              <a:rPr lang="en-IN" b="1" dirty="0" smtClean="0">
                <a:solidFill>
                  <a:srgbClr val="C00000"/>
                </a:solidFill>
              </a:rPr>
              <a:t>tatement</a:t>
            </a:r>
            <a:r>
              <a:rPr lang="en-IN" b="1" dirty="0">
                <a:solidFill>
                  <a:srgbClr val="C00000"/>
                </a:solidFill>
              </a:rPr>
              <a:t>:</a:t>
            </a:r>
          </a:p>
          <a:p>
            <a:pPr lvl="1">
              <a:buClr>
                <a:schemeClr val="tx1"/>
              </a:buClr>
            </a:pPr>
            <a:r>
              <a:rPr lang="en-IN" dirty="0"/>
              <a:t>Short term: Operating activities</a:t>
            </a:r>
          </a:p>
          <a:p>
            <a:pPr lvl="1">
              <a:buClr>
                <a:schemeClr val="tx1"/>
              </a:buClr>
            </a:pPr>
            <a:r>
              <a:rPr lang="en-IN" dirty="0"/>
              <a:t>Long term</a:t>
            </a:r>
            <a:r>
              <a:rPr lang="en-IN" dirty="0" smtClean="0"/>
              <a:t>: </a:t>
            </a:r>
            <a:r>
              <a:rPr lang="en-IN" dirty="0"/>
              <a:t>Investing activities</a:t>
            </a:r>
          </a:p>
          <a:p>
            <a:pPr>
              <a:buClr>
                <a:schemeClr val="tx1"/>
              </a:buClr>
            </a:pPr>
            <a:r>
              <a:rPr lang="en-IN" b="1" dirty="0">
                <a:solidFill>
                  <a:srgbClr val="C00000"/>
                </a:solidFill>
              </a:rPr>
              <a:t>Notes to </a:t>
            </a:r>
            <a:r>
              <a:rPr lang="en-IN" b="1" dirty="0" smtClean="0">
                <a:solidFill>
                  <a:srgbClr val="C00000"/>
                </a:solidFill>
              </a:rPr>
              <a:t>financial </a:t>
            </a:r>
            <a:r>
              <a:rPr lang="en-IN" b="1" dirty="0">
                <a:solidFill>
                  <a:srgbClr val="C00000"/>
                </a:solidFill>
              </a:rPr>
              <a:t>s</a:t>
            </a:r>
            <a:r>
              <a:rPr lang="en-IN" b="1" dirty="0" smtClean="0">
                <a:solidFill>
                  <a:srgbClr val="C00000"/>
                </a:solidFill>
              </a:rPr>
              <a:t>tatement:</a:t>
            </a:r>
            <a:endParaRPr lang="en-IN" b="1" dirty="0">
              <a:solidFill>
                <a:srgbClr val="C00000"/>
              </a:solidFill>
            </a:endParaRPr>
          </a:p>
          <a:p>
            <a:pPr lvl="1">
              <a:buClr>
                <a:schemeClr val="tx1"/>
              </a:buClr>
            </a:pPr>
            <a:r>
              <a:rPr lang="en-IN" dirty="0"/>
              <a:t>Disclose the portion of unrealized gains and losses for the period</a:t>
            </a:r>
          </a:p>
          <a:p>
            <a:pPr lvl="1">
              <a:buClr>
                <a:schemeClr val="tx1"/>
              </a:buClr>
            </a:pPr>
            <a:r>
              <a:rPr lang="en-IN" dirty="0"/>
              <a:t>How carrying value was calculated when fair value is not readily determinable</a:t>
            </a:r>
          </a:p>
          <a:p>
            <a:pPr lvl="1"/>
            <a:endParaRPr lang="en-IN" dirty="0"/>
          </a:p>
          <a:p>
            <a:pPr marL="0" indent="0">
              <a:buNone/>
            </a:pPr>
            <a:endParaRPr lang="en-IN" b="1" dirty="0"/>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LO12-5</a:t>
            </a:r>
          </a:p>
        </p:txBody>
      </p:sp>
    </p:spTree>
    <p:extLst>
      <p:ext uri="{BB962C8B-B14F-4D97-AF65-F5344CB8AC3E}">
        <p14:creationId xmlns:p14="http://schemas.microsoft.com/office/powerpoint/2010/main" val="19557385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fade">
                                      <p:cBhvr>
                                        <p:cTn id="31" dur="500"/>
                                        <p:tgtEl>
                                          <p:spTgt spid="6">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fade">
                                      <p:cBhvr>
                                        <p:cTn id="39"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When the Investor Has Significant </a:t>
            </a:r>
            <a:r>
              <a:rPr lang="en-US" dirty="0" smtClean="0"/>
              <a:t>Influence—The </a:t>
            </a:r>
            <a:r>
              <a:rPr lang="en-US" dirty="0"/>
              <a:t>Equity Method </a:t>
            </a:r>
            <a:endParaRPr lang="en-IN" dirty="0"/>
          </a:p>
        </p:txBody>
      </p:sp>
      <p:sp>
        <p:nvSpPr>
          <p:cNvPr id="4" name="Content Placeholder 3"/>
          <p:cNvSpPr>
            <a:spLocks noGrp="1"/>
          </p:cNvSpPr>
          <p:nvPr>
            <p:ph idx="1"/>
          </p:nvPr>
        </p:nvSpPr>
        <p:spPr>
          <a:xfrm>
            <a:off x="611560" y="1587501"/>
            <a:ext cx="8229600" cy="4144705"/>
          </a:xfrm>
        </p:spPr>
        <p:txBody>
          <a:bodyPr>
            <a:normAutofit fontScale="92500" lnSpcReduction="10000"/>
          </a:bodyPr>
          <a:lstStyle/>
          <a:p>
            <a:r>
              <a:rPr lang="en-IN" dirty="0"/>
              <a:t>Significant influence </a:t>
            </a:r>
            <a:r>
              <a:rPr lang="en-IN" dirty="0" smtClean="0"/>
              <a:t>usually is </a:t>
            </a:r>
            <a:r>
              <a:rPr lang="en-IN" dirty="0"/>
              <a:t>assumed to exist if the investor owns </a:t>
            </a:r>
            <a:r>
              <a:rPr lang="en-IN" b="1" dirty="0">
                <a:solidFill>
                  <a:srgbClr val="C00000"/>
                </a:solidFill>
              </a:rPr>
              <a:t>between 20% and 50%</a:t>
            </a:r>
            <a:r>
              <a:rPr lang="en-IN" dirty="0"/>
              <a:t> of the investee’s voting shares</a:t>
            </a:r>
          </a:p>
          <a:p>
            <a:pPr lvl="1"/>
            <a:r>
              <a:rPr lang="en-IN" dirty="0"/>
              <a:t>If more than 50%, the investor has control</a:t>
            </a:r>
          </a:p>
          <a:p>
            <a:r>
              <a:rPr lang="en-IN" dirty="0" smtClean="0"/>
              <a:t>What does significant </a:t>
            </a:r>
            <a:r>
              <a:rPr lang="en-IN" dirty="0"/>
              <a:t>influence </a:t>
            </a:r>
            <a:r>
              <a:rPr lang="en-IN" dirty="0" smtClean="0"/>
              <a:t>mean? </a:t>
            </a:r>
          </a:p>
          <a:p>
            <a:pPr lvl="1"/>
            <a:r>
              <a:rPr lang="en-IN" dirty="0" smtClean="0"/>
              <a:t>Decisions can be swayed in the direction the investor desires </a:t>
            </a:r>
          </a:p>
          <a:p>
            <a:r>
              <a:rPr lang="en-IN" dirty="0" smtClean="0"/>
              <a:t>Investment </a:t>
            </a:r>
            <a:r>
              <a:rPr lang="en-IN" dirty="0"/>
              <a:t>is accounted for by the </a:t>
            </a:r>
            <a:r>
              <a:rPr lang="en-IN" b="1" dirty="0">
                <a:solidFill>
                  <a:srgbClr val="C00000"/>
                </a:solidFill>
              </a:rPr>
              <a:t>equity method</a:t>
            </a:r>
          </a:p>
          <a:p>
            <a:endParaRPr lang="en-IN" dirty="0"/>
          </a:p>
          <a:p>
            <a:endParaRPr lang="en-IN" dirty="0"/>
          </a:p>
          <a:p>
            <a:endParaRPr lang="en-IN"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1031185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2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How the Equity Method Relates to Consolidated Financial Statements</a:t>
            </a:r>
          </a:p>
        </p:txBody>
      </p:sp>
      <p:sp>
        <p:nvSpPr>
          <p:cNvPr id="4" name="Content Placeholder 2"/>
          <p:cNvSpPr>
            <a:spLocks noGrp="1"/>
          </p:cNvSpPr>
          <p:nvPr>
            <p:ph idx="1"/>
          </p:nvPr>
        </p:nvSpPr>
        <p:spPr>
          <a:xfrm>
            <a:off x="611560" y="1456268"/>
            <a:ext cx="8229600" cy="5401732"/>
          </a:xfrm>
        </p:spPr>
        <p:txBody>
          <a:bodyPr>
            <a:normAutofit fontScale="85000" lnSpcReduction="20000"/>
          </a:bodyPr>
          <a:lstStyle/>
          <a:p>
            <a:pPr>
              <a:buClr>
                <a:schemeClr val="tx1"/>
              </a:buClr>
            </a:pPr>
            <a:r>
              <a:rPr lang="en-IN" b="1" dirty="0">
                <a:solidFill>
                  <a:srgbClr val="C00000"/>
                </a:solidFill>
              </a:rPr>
              <a:t>Consolidate if the investor has a controlling interest:</a:t>
            </a:r>
          </a:p>
          <a:p>
            <a:pPr marL="914400" lvl="2" indent="-457200">
              <a:spcBef>
                <a:spcPts val="1000"/>
              </a:spcBef>
              <a:buClr>
                <a:schemeClr val="tx1"/>
              </a:buClr>
              <a:buFont typeface="Lucida Grande"/>
              <a:buChar char="–"/>
            </a:pPr>
            <a:r>
              <a:rPr lang="en-IN" sz="2700" dirty="0"/>
              <a:t>Company owns more than 50% of the voting stock of another company</a:t>
            </a:r>
          </a:p>
          <a:p>
            <a:pPr marL="914400" lvl="2" indent="-457200">
              <a:spcBef>
                <a:spcPts val="1000"/>
              </a:spcBef>
              <a:buClr>
                <a:schemeClr val="tx1"/>
              </a:buClr>
              <a:buFont typeface="Lucida Grande"/>
              <a:buChar char="–"/>
            </a:pPr>
            <a:r>
              <a:rPr lang="en-IN" sz="2700" dirty="0"/>
              <a:t>The investor is referred to as the </a:t>
            </a:r>
            <a:r>
              <a:rPr lang="en-IN" sz="2700" b="1" dirty="0">
                <a:solidFill>
                  <a:srgbClr val="C00000"/>
                </a:solidFill>
              </a:rPr>
              <a:t>parent</a:t>
            </a:r>
            <a:r>
              <a:rPr lang="en-IN" sz="2700" i="1" dirty="0"/>
              <a:t> </a:t>
            </a:r>
            <a:r>
              <a:rPr lang="en-IN" sz="2700" dirty="0"/>
              <a:t>and the investee is termed the </a:t>
            </a:r>
            <a:r>
              <a:rPr lang="en-IN" sz="2700" b="1" dirty="0">
                <a:solidFill>
                  <a:srgbClr val="C00000"/>
                </a:solidFill>
              </a:rPr>
              <a:t>subsidiary</a:t>
            </a:r>
          </a:p>
          <a:p>
            <a:pPr marL="914400" lvl="2" indent="-457200">
              <a:spcBef>
                <a:spcPts val="1000"/>
              </a:spcBef>
              <a:buClr>
                <a:schemeClr val="tx1"/>
              </a:buClr>
              <a:buFont typeface="Lucida Grande"/>
              <a:buChar char="–"/>
            </a:pPr>
            <a:r>
              <a:rPr lang="en-IN" sz="2700" dirty="0"/>
              <a:t>The parent and subsidiary are considered to be a single reporting entity</a:t>
            </a:r>
            <a:endParaRPr lang="en-IN" sz="2700" dirty="0">
              <a:solidFill>
                <a:srgbClr val="0070C0"/>
              </a:solidFill>
            </a:endParaRPr>
          </a:p>
          <a:p>
            <a:pPr marL="400050" lvl="1" indent="-457200">
              <a:spcBef>
                <a:spcPts val="1000"/>
              </a:spcBef>
              <a:buClr>
                <a:schemeClr val="tx1"/>
              </a:buClr>
              <a:buFont typeface="Arial"/>
              <a:buChar char="•"/>
            </a:pPr>
            <a:r>
              <a:rPr lang="en-IN" sz="3100" b="1" dirty="0">
                <a:solidFill>
                  <a:srgbClr val="C00000"/>
                </a:solidFill>
              </a:rPr>
              <a:t>Consolidated financial statements:</a:t>
            </a:r>
          </a:p>
          <a:p>
            <a:pPr marL="800100" lvl="2" indent="-457200">
              <a:spcBef>
                <a:spcPts val="1000"/>
              </a:spcBef>
              <a:buClr>
                <a:schemeClr val="tx1"/>
              </a:buClr>
              <a:buFont typeface="Lucida Grande"/>
              <a:buChar char="–"/>
            </a:pPr>
            <a:r>
              <a:rPr lang="en-IN" sz="2700" dirty="0"/>
              <a:t>Combine the individual elements of the parent and subsidiary statements into a single financial statement</a:t>
            </a:r>
            <a:endParaRPr lang="en-IN" sz="2700" dirty="0">
              <a:solidFill>
                <a:srgbClr val="0000CC"/>
              </a:solidFill>
            </a:endParaRPr>
          </a:p>
          <a:p>
            <a:pPr marL="400050" lvl="1" indent="-457200">
              <a:spcBef>
                <a:spcPts val="1000"/>
              </a:spcBef>
              <a:buClr>
                <a:schemeClr val="tx1"/>
              </a:buClr>
              <a:buFont typeface="Arial"/>
              <a:buChar char="•"/>
            </a:pPr>
            <a:r>
              <a:rPr lang="en-IN" sz="3100" b="1" dirty="0">
                <a:solidFill>
                  <a:srgbClr val="C00000"/>
                </a:solidFill>
              </a:rPr>
              <a:t>Goodwill:</a:t>
            </a:r>
          </a:p>
          <a:p>
            <a:pPr marL="801687" lvl="1" indent="-457200">
              <a:buClr>
                <a:schemeClr val="tx1"/>
              </a:buClr>
              <a:buFont typeface="Arial"/>
              <a:buChar char="–"/>
            </a:pPr>
            <a:r>
              <a:rPr lang="en-IN" sz="2600" dirty="0"/>
              <a:t>Difference </a:t>
            </a:r>
            <a:r>
              <a:rPr lang="en-IN" sz="2600" dirty="0" smtClean="0"/>
              <a:t>on the date of acquisition between </a:t>
            </a:r>
            <a:r>
              <a:rPr lang="en-IN" sz="2600" dirty="0"/>
              <a:t>the acquisition price and the sum of the fair values of the acquired net assets</a:t>
            </a:r>
          </a:p>
          <a:p>
            <a:pPr marL="801687" lvl="1" indent="-457200">
              <a:buFont typeface="Arial"/>
              <a:buChar char="–"/>
            </a:pPr>
            <a:r>
              <a:rPr lang="en-IN" sz="2600" dirty="0"/>
              <a:t>Recognized as an asset</a:t>
            </a:r>
          </a:p>
          <a:p>
            <a:pPr marL="0" lvl="1" indent="0">
              <a:spcBef>
                <a:spcPts val="1000"/>
              </a:spcBef>
              <a:buNone/>
            </a:pPr>
            <a:endParaRPr lang="en-IN" sz="2800" dirty="0">
              <a:solidFill>
                <a:srgbClr val="0000CC"/>
              </a:solidFill>
            </a:endParaRPr>
          </a:p>
          <a:p>
            <a:pPr marL="0" indent="0">
              <a:buNone/>
            </a:pPr>
            <a:endParaRPr lang="en-IN" dirty="0"/>
          </a:p>
          <a:p>
            <a:pPr lvl="1"/>
            <a:endParaRPr lang="en-IN" sz="2600" dirty="0"/>
          </a:p>
          <a:p>
            <a:pPr lvl="1"/>
            <a:endParaRPr lang="en-IN" sz="2600"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7605872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xEl>
                                              <p:pRg st="4" end="4"/>
                                            </p:txEl>
                                          </p:spTgt>
                                        </p:tgtEl>
                                        <p:attrNameLst>
                                          <p:attrName>style.visibility</p:attrName>
                                        </p:attrNameLst>
                                      </p:cBhvr>
                                      <p:to>
                                        <p:strVal val="visible"/>
                                      </p:to>
                                    </p:set>
                                    <p:animEffect transition="in" filter="fade">
                                      <p:cBhvr>
                                        <p:cTn id="24" dur="500"/>
                                        <p:tgtEl>
                                          <p:spTgt spid="4">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500"/>
                                        <p:tgtEl>
                                          <p:spTgt spid="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
                                            <p:txEl>
                                              <p:pRg st="6" end="6"/>
                                            </p:txEl>
                                          </p:spTgt>
                                        </p:tgtEl>
                                        <p:attrNameLst>
                                          <p:attrName>style.visibility</p:attrName>
                                        </p:attrNameLst>
                                      </p:cBhvr>
                                      <p:to>
                                        <p:strVal val="visible"/>
                                      </p:to>
                                    </p:set>
                                    <p:animEffect transition="in" filter="fade">
                                      <p:cBhvr>
                                        <p:cTn id="33" dur="500"/>
                                        <p:tgtEl>
                                          <p:spTgt spid="4">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4">
                                            <p:txEl>
                                              <p:pRg st="8" end="8"/>
                                            </p:txEl>
                                          </p:spTgt>
                                        </p:tgtEl>
                                        <p:attrNameLst>
                                          <p:attrName>style.visibility</p:attrName>
                                        </p:attrNameLst>
                                      </p:cBhvr>
                                      <p:to>
                                        <p:strVal val="visible"/>
                                      </p:to>
                                    </p:set>
                                    <p:animEffect transition="in" filter="fade">
                                      <p:cBhvr>
                                        <p:cTn id="4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508" y="0"/>
            <a:ext cx="8229600" cy="382192"/>
          </a:xfrm>
        </p:spPr>
        <p:txBody>
          <a:bodyPr>
            <a:noAutofit/>
          </a:bodyPr>
          <a:lstStyle/>
          <a:p>
            <a:r>
              <a:rPr lang="en-IN" sz="3000" dirty="0"/>
              <a:t>Equity Method—</a:t>
            </a:r>
            <a:r>
              <a:rPr lang="en-US" sz="3000" dirty="0"/>
              <a:t>Purchase of Investment</a:t>
            </a:r>
            <a:endParaRPr lang="en-IN" sz="3000" dirty="0"/>
          </a:p>
        </p:txBody>
      </p:sp>
      <p:sp>
        <p:nvSpPr>
          <p:cNvPr id="3" name="TextBox 2"/>
          <p:cNvSpPr txBox="1"/>
          <p:nvPr/>
        </p:nvSpPr>
        <p:spPr>
          <a:xfrm>
            <a:off x="597597" y="1121821"/>
            <a:ext cx="3721608" cy="426621"/>
          </a:xfrm>
          <a:prstGeom prst="rect">
            <a:avLst/>
          </a:prstGeom>
          <a:noFill/>
        </p:spPr>
        <p:txBody>
          <a:bodyPr wrap="square" rtlCol="0">
            <a:spAutoFit/>
          </a:bodyPr>
          <a:lstStyle/>
          <a:p>
            <a:r>
              <a:rPr lang="en-IN" sz="2200" b="1" dirty="0"/>
              <a:t>Account </a:t>
            </a:r>
            <a:endParaRPr lang="en-US" sz="2200" b="1" dirty="0"/>
          </a:p>
        </p:txBody>
      </p:sp>
      <p:sp>
        <p:nvSpPr>
          <p:cNvPr id="7" name="TextBox 6"/>
          <p:cNvSpPr txBox="1"/>
          <p:nvPr/>
        </p:nvSpPr>
        <p:spPr>
          <a:xfrm>
            <a:off x="3397820" y="771180"/>
            <a:ext cx="2993507"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8" name="TextBox 7"/>
          <p:cNvSpPr txBox="1"/>
          <p:nvPr/>
        </p:nvSpPr>
        <p:spPr>
          <a:xfrm>
            <a:off x="6268704" y="779001"/>
            <a:ext cx="2760018"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9" name="TextBox 8"/>
          <p:cNvSpPr txBox="1"/>
          <p:nvPr/>
        </p:nvSpPr>
        <p:spPr>
          <a:xfrm>
            <a:off x="523027" y="1418496"/>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10" name="TextBox 9"/>
          <p:cNvSpPr txBox="1"/>
          <p:nvPr/>
        </p:nvSpPr>
        <p:spPr>
          <a:xfrm>
            <a:off x="520411" y="2159718"/>
            <a:ext cx="3436842" cy="430887"/>
          </a:xfrm>
          <a:prstGeom prst="rect">
            <a:avLst/>
          </a:prstGeom>
          <a:noFill/>
        </p:spPr>
        <p:txBody>
          <a:bodyPr wrap="square" rtlCol="0">
            <a:spAutoFit/>
          </a:bodyPr>
          <a:lstStyle/>
          <a:p>
            <a:r>
              <a:rPr lang="en-IN" sz="2200" dirty="0"/>
              <a:t>Land</a:t>
            </a:r>
            <a:endParaRPr lang="en-US" sz="2200" dirty="0"/>
          </a:p>
        </p:txBody>
      </p:sp>
      <p:sp>
        <p:nvSpPr>
          <p:cNvPr id="11" name="TextBox 10"/>
          <p:cNvSpPr txBox="1"/>
          <p:nvPr/>
        </p:nvSpPr>
        <p:spPr>
          <a:xfrm>
            <a:off x="520784" y="2530302"/>
            <a:ext cx="3436842" cy="430887"/>
          </a:xfrm>
          <a:prstGeom prst="rect">
            <a:avLst/>
          </a:prstGeom>
          <a:noFill/>
        </p:spPr>
        <p:txBody>
          <a:bodyPr wrap="square" rtlCol="0">
            <a:spAutoFit/>
          </a:bodyPr>
          <a:lstStyle/>
          <a:p>
            <a:r>
              <a:rPr lang="en-IN" sz="2200" dirty="0"/>
              <a:t>Other net assets</a:t>
            </a:r>
            <a:endParaRPr lang="en-US" sz="2200" dirty="0"/>
          </a:p>
        </p:txBody>
      </p:sp>
      <p:sp>
        <p:nvSpPr>
          <p:cNvPr id="12" name="TextBox 11"/>
          <p:cNvSpPr txBox="1"/>
          <p:nvPr/>
        </p:nvSpPr>
        <p:spPr>
          <a:xfrm>
            <a:off x="799509" y="2918192"/>
            <a:ext cx="3436842" cy="430887"/>
          </a:xfrm>
          <a:prstGeom prst="rect">
            <a:avLst/>
          </a:prstGeom>
          <a:noFill/>
        </p:spPr>
        <p:txBody>
          <a:bodyPr wrap="square" rtlCol="0">
            <a:spAutoFit/>
          </a:bodyPr>
          <a:lstStyle/>
          <a:p>
            <a:r>
              <a:rPr lang="en-IN" sz="2200" dirty="0"/>
              <a:t>Net assets</a:t>
            </a:r>
            <a:endParaRPr lang="en-US" sz="2200" dirty="0"/>
          </a:p>
        </p:txBody>
      </p:sp>
      <p:sp>
        <p:nvSpPr>
          <p:cNvPr id="13" name="TextBox 12"/>
          <p:cNvSpPr txBox="1"/>
          <p:nvPr/>
        </p:nvSpPr>
        <p:spPr>
          <a:xfrm>
            <a:off x="521532" y="3271470"/>
            <a:ext cx="3436842" cy="430887"/>
          </a:xfrm>
          <a:prstGeom prst="rect">
            <a:avLst/>
          </a:prstGeom>
          <a:noFill/>
        </p:spPr>
        <p:txBody>
          <a:bodyPr wrap="square" rtlCol="0">
            <a:spAutoFit/>
          </a:bodyPr>
          <a:lstStyle/>
          <a:p>
            <a:r>
              <a:rPr lang="en-IN" sz="2200" dirty="0"/>
              <a:t>Goodwill</a:t>
            </a:r>
            <a:endParaRPr lang="en-US" sz="2200" dirty="0"/>
          </a:p>
        </p:txBody>
      </p:sp>
      <p:sp>
        <p:nvSpPr>
          <p:cNvPr id="4" name="TextBox 3"/>
          <p:cNvSpPr txBox="1"/>
          <p:nvPr/>
        </p:nvSpPr>
        <p:spPr>
          <a:xfrm>
            <a:off x="4204346" y="1789134"/>
            <a:ext cx="1474231" cy="430887"/>
          </a:xfrm>
          <a:prstGeom prst="rect">
            <a:avLst/>
          </a:prstGeom>
          <a:noFill/>
        </p:spPr>
        <p:txBody>
          <a:bodyPr wrap="square" rtlCol="0">
            <a:spAutoFit/>
          </a:bodyPr>
          <a:lstStyle/>
          <a:p>
            <a:pPr algn="r"/>
            <a:r>
              <a:rPr lang="en-IN" sz="2200" dirty="0"/>
              <a:t>$1,000,000</a:t>
            </a:r>
            <a:endParaRPr lang="en-US" sz="2200" dirty="0"/>
          </a:p>
        </p:txBody>
      </p:sp>
      <p:sp>
        <p:nvSpPr>
          <p:cNvPr id="15" name="TextBox 14"/>
          <p:cNvSpPr txBox="1"/>
          <p:nvPr/>
        </p:nvSpPr>
        <p:spPr>
          <a:xfrm>
            <a:off x="4204346" y="2159718"/>
            <a:ext cx="1474231" cy="430887"/>
          </a:xfrm>
          <a:prstGeom prst="rect">
            <a:avLst/>
          </a:prstGeom>
          <a:noFill/>
        </p:spPr>
        <p:txBody>
          <a:bodyPr wrap="square" rtlCol="0">
            <a:spAutoFit/>
          </a:bodyPr>
          <a:lstStyle/>
          <a:p>
            <a:pPr algn="r"/>
            <a:r>
              <a:rPr lang="en-IN" sz="2200" dirty="0"/>
              <a:t>500,000</a:t>
            </a:r>
            <a:endParaRPr lang="en-US" sz="2200" dirty="0"/>
          </a:p>
        </p:txBody>
      </p:sp>
      <p:sp>
        <p:nvSpPr>
          <p:cNvPr id="16" name="TextBox 15"/>
          <p:cNvSpPr txBox="1"/>
          <p:nvPr/>
        </p:nvSpPr>
        <p:spPr>
          <a:xfrm>
            <a:off x="4204346"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17" name="TextBox 16"/>
          <p:cNvSpPr txBox="1"/>
          <p:nvPr/>
        </p:nvSpPr>
        <p:spPr>
          <a:xfrm>
            <a:off x="4204346" y="2900886"/>
            <a:ext cx="1474231" cy="430887"/>
          </a:xfrm>
          <a:prstGeom prst="rect">
            <a:avLst/>
          </a:prstGeom>
          <a:noFill/>
        </p:spPr>
        <p:txBody>
          <a:bodyPr wrap="square" rtlCol="0">
            <a:spAutoFit/>
          </a:bodyPr>
          <a:lstStyle/>
          <a:p>
            <a:pPr algn="r"/>
            <a:r>
              <a:rPr lang="en-IN" sz="2200" dirty="0"/>
              <a:t>2,100,000</a:t>
            </a:r>
            <a:endParaRPr lang="en-US" sz="2200" dirty="0"/>
          </a:p>
        </p:txBody>
      </p:sp>
      <p:sp>
        <p:nvSpPr>
          <p:cNvPr id="18" name="TextBox 17"/>
          <p:cNvSpPr txBox="1"/>
          <p:nvPr/>
        </p:nvSpPr>
        <p:spPr>
          <a:xfrm>
            <a:off x="6323336" y="1789134"/>
            <a:ext cx="1474231" cy="430887"/>
          </a:xfrm>
          <a:prstGeom prst="rect">
            <a:avLst/>
          </a:prstGeom>
          <a:noFill/>
        </p:spPr>
        <p:txBody>
          <a:bodyPr wrap="square" rtlCol="0">
            <a:spAutoFit/>
          </a:bodyPr>
          <a:lstStyle/>
          <a:p>
            <a:pPr algn="r"/>
            <a:r>
              <a:rPr lang="en-IN" sz="2200" dirty="0"/>
              <a:t>$2,000,000</a:t>
            </a:r>
            <a:endParaRPr lang="en-US" sz="2200" dirty="0"/>
          </a:p>
        </p:txBody>
      </p:sp>
      <p:sp>
        <p:nvSpPr>
          <p:cNvPr id="19" name="TextBox 18"/>
          <p:cNvSpPr txBox="1"/>
          <p:nvPr/>
        </p:nvSpPr>
        <p:spPr>
          <a:xfrm>
            <a:off x="6323336" y="2159718"/>
            <a:ext cx="1474231" cy="430887"/>
          </a:xfrm>
          <a:prstGeom prst="rect">
            <a:avLst/>
          </a:prstGeom>
          <a:noFill/>
        </p:spPr>
        <p:txBody>
          <a:bodyPr wrap="square" rtlCol="0">
            <a:spAutoFit/>
          </a:bodyPr>
          <a:lstStyle/>
          <a:p>
            <a:pPr algn="r"/>
            <a:r>
              <a:rPr lang="en-IN" sz="2200" dirty="0"/>
              <a:t>1,000,000</a:t>
            </a:r>
            <a:endParaRPr lang="en-US" sz="2200" dirty="0"/>
          </a:p>
        </p:txBody>
      </p:sp>
      <p:sp>
        <p:nvSpPr>
          <p:cNvPr id="20" name="TextBox 19"/>
          <p:cNvSpPr txBox="1"/>
          <p:nvPr/>
        </p:nvSpPr>
        <p:spPr>
          <a:xfrm>
            <a:off x="6323336"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21" name="TextBox 20"/>
          <p:cNvSpPr txBox="1"/>
          <p:nvPr/>
        </p:nvSpPr>
        <p:spPr>
          <a:xfrm>
            <a:off x="6323336" y="2900886"/>
            <a:ext cx="1474231" cy="430887"/>
          </a:xfrm>
          <a:prstGeom prst="rect">
            <a:avLst/>
          </a:prstGeom>
          <a:noFill/>
        </p:spPr>
        <p:txBody>
          <a:bodyPr wrap="square" rtlCol="0">
            <a:spAutoFit/>
          </a:bodyPr>
          <a:lstStyle/>
          <a:p>
            <a:pPr algn="r"/>
            <a:r>
              <a:rPr lang="en-IN" sz="2200" dirty="0"/>
              <a:t>3,600,000</a:t>
            </a:r>
            <a:endParaRPr lang="en-US" sz="2200" dirty="0"/>
          </a:p>
        </p:txBody>
      </p:sp>
      <p:sp>
        <p:nvSpPr>
          <p:cNvPr id="22" name="TextBox 21"/>
          <p:cNvSpPr txBox="1"/>
          <p:nvPr/>
        </p:nvSpPr>
        <p:spPr>
          <a:xfrm>
            <a:off x="6323336" y="3271470"/>
            <a:ext cx="1474231" cy="430887"/>
          </a:xfrm>
          <a:prstGeom prst="rect">
            <a:avLst/>
          </a:prstGeom>
          <a:noFill/>
        </p:spPr>
        <p:txBody>
          <a:bodyPr wrap="square" rtlCol="0">
            <a:spAutoFit/>
          </a:bodyPr>
          <a:lstStyle/>
          <a:p>
            <a:pPr algn="r"/>
            <a:r>
              <a:rPr lang="en-IN" sz="2200" dirty="0"/>
              <a:t>1,400,000</a:t>
            </a:r>
            <a:endParaRPr lang="en-US" sz="2200" dirty="0"/>
          </a:p>
        </p:txBody>
      </p:sp>
      <p:sp>
        <p:nvSpPr>
          <p:cNvPr id="23" name="TextBox 22"/>
          <p:cNvSpPr txBox="1"/>
          <p:nvPr/>
        </p:nvSpPr>
        <p:spPr>
          <a:xfrm>
            <a:off x="6323336" y="3615774"/>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24" name="TextBox 23"/>
          <p:cNvSpPr txBox="1"/>
          <p:nvPr/>
        </p:nvSpPr>
        <p:spPr>
          <a:xfrm>
            <a:off x="6323336" y="3933061"/>
            <a:ext cx="1474231" cy="430887"/>
          </a:xfrm>
          <a:prstGeom prst="rect">
            <a:avLst/>
          </a:prstGeom>
          <a:noFill/>
        </p:spPr>
        <p:txBody>
          <a:bodyPr wrap="square" rtlCol="0">
            <a:spAutoFit/>
          </a:bodyPr>
          <a:lstStyle/>
          <a:p>
            <a:pPr algn="r"/>
            <a:r>
              <a:rPr lang="en-IN" sz="2200" dirty="0"/>
              <a:t>× 30%</a:t>
            </a:r>
            <a:endParaRPr lang="en-US" sz="2200" dirty="0"/>
          </a:p>
        </p:txBody>
      </p:sp>
      <p:sp>
        <p:nvSpPr>
          <p:cNvPr id="25" name="TextBox 24"/>
          <p:cNvSpPr txBox="1"/>
          <p:nvPr/>
        </p:nvSpPr>
        <p:spPr>
          <a:xfrm>
            <a:off x="6323336" y="4273026"/>
            <a:ext cx="1474231" cy="430887"/>
          </a:xfrm>
          <a:prstGeom prst="rect">
            <a:avLst/>
          </a:prstGeom>
          <a:noFill/>
        </p:spPr>
        <p:txBody>
          <a:bodyPr wrap="square" rtlCol="0">
            <a:spAutoFit/>
          </a:bodyPr>
          <a:lstStyle/>
          <a:p>
            <a:pPr algn="r"/>
            <a:r>
              <a:rPr lang="en-IN" sz="2200" b="1" dirty="0">
                <a:solidFill>
                  <a:srgbClr val="C00000"/>
                </a:solidFill>
              </a:rPr>
              <a:t>$1,500,000</a:t>
            </a:r>
            <a:endParaRPr lang="en-US" sz="2200" b="1" dirty="0">
              <a:solidFill>
                <a:srgbClr val="C00000"/>
              </a:solidFill>
            </a:endParaRPr>
          </a:p>
        </p:txBody>
      </p:sp>
      <p:sp>
        <p:nvSpPr>
          <p:cNvPr id="26" name="TextBox 25"/>
          <p:cNvSpPr txBox="1"/>
          <p:nvPr/>
        </p:nvSpPr>
        <p:spPr>
          <a:xfrm>
            <a:off x="521532" y="4273026"/>
            <a:ext cx="3436842" cy="430887"/>
          </a:xfrm>
          <a:prstGeom prst="rect">
            <a:avLst/>
          </a:prstGeom>
          <a:noFill/>
        </p:spPr>
        <p:txBody>
          <a:bodyPr wrap="square" rtlCol="0">
            <a:spAutoFit/>
          </a:bodyPr>
          <a:lstStyle/>
          <a:p>
            <a:r>
              <a:rPr lang="en-IN" sz="2200" dirty="0"/>
              <a:t>Other information:</a:t>
            </a:r>
            <a:endParaRPr lang="en-US" sz="2200" dirty="0"/>
          </a:p>
        </p:txBody>
      </p:sp>
      <p:sp>
        <p:nvSpPr>
          <p:cNvPr id="27" name="TextBox 26"/>
          <p:cNvSpPr txBox="1"/>
          <p:nvPr/>
        </p:nvSpPr>
        <p:spPr>
          <a:xfrm>
            <a:off x="793619" y="4605829"/>
            <a:ext cx="3436842" cy="430887"/>
          </a:xfrm>
          <a:prstGeom prst="rect">
            <a:avLst/>
          </a:prstGeom>
          <a:noFill/>
        </p:spPr>
        <p:txBody>
          <a:bodyPr wrap="square" rtlCol="0">
            <a:spAutoFit/>
          </a:bodyPr>
          <a:lstStyle/>
          <a:p>
            <a:r>
              <a:rPr lang="en-US" sz="2200" dirty="0"/>
              <a:t>Arjent’s 2018 net income:</a:t>
            </a:r>
          </a:p>
        </p:txBody>
      </p:sp>
      <p:sp>
        <p:nvSpPr>
          <p:cNvPr id="28" name="TextBox 27"/>
          <p:cNvSpPr txBox="1"/>
          <p:nvPr/>
        </p:nvSpPr>
        <p:spPr>
          <a:xfrm>
            <a:off x="798344" y="5007075"/>
            <a:ext cx="3436842" cy="430887"/>
          </a:xfrm>
          <a:prstGeom prst="rect">
            <a:avLst/>
          </a:prstGeom>
          <a:noFill/>
        </p:spPr>
        <p:txBody>
          <a:bodyPr wrap="square" rtlCol="0">
            <a:spAutoFit/>
          </a:bodyPr>
          <a:lstStyle/>
          <a:p>
            <a:r>
              <a:rPr lang="en-US" sz="2200" dirty="0"/>
              <a:t>Arjent’s 2018 dividends:</a:t>
            </a:r>
          </a:p>
        </p:txBody>
      </p:sp>
      <p:sp>
        <p:nvSpPr>
          <p:cNvPr id="29" name="TextBox 28"/>
          <p:cNvSpPr txBox="1"/>
          <p:nvPr/>
        </p:nvSpPr>
        <p:spPr>
          <a:xfrm>
            <a:off x="3185972" y="3615774"/>
            <a:ext cx="3217419" cy="430887"/>
          </a:xfrm>
          <a:prstGeom prst="rect">
            <a:avLst/>
          </a:prstGeom>
          <a:noFill/>
        </p:spPr>
        <p:txBody>
          <a:bodyPr wrap="square" rtlCol="0">
            <a:spAutoFit/>
          </a:bodyPr>
          <a:lstStyle/>
          <a:p>
            <a:r>
              <a:rPr lang="en-IN" sz="2200" b="1" dirty="0"/>
              <a:t>Total fair value of </a:t>
            </a:r>
            <a:r>
              <a:rPr lang="en-IN" sz="2200" b="1" dirty="0" err="1" smtClean="0"/>
              <a:t>Arjent</a:t>
            </a:r>
            <a:r>
              <a:rPr lang="en-IN" sz="2200" b="1" dirty="0" smtClean="0"/>
              <a:t> = </a:t>
            </a:r>
            <a:endParaRPr lang="en-US" sz="2200" b="1" dirty="0"/>
          </a:p>
        </p:txBody>
      </p:sp>
      <p:sp>
        <p:nvSpPr>
          <p:cNvPr id="30" name="TextBox 29"/>
          <p:cNvSpPr txBox="1"/>
          <p:nvPr/>
        </p:nvSpPr>
        <p:spPr>
          <a:xfrm>
            <a:off x="4204346" y="4622236"/>
            <a:ext cx="1474231" cy="430887"/>
          </a:xfrm>
          <a:prstGeom prst="rect">
            <a:avLst/>
          </a:prstGeom>
          <a:noFill/>
        </p:spPr>
        <p:txBody>
          <a:bodyPr wrap="square" rtlCol="0">
            <a:spAutoFit/>
          </a:bodyPr>
          <a:lstStyle/>
          <a:p>
            <a:pPr algn="r"/>
            <a:r>
              <a:rPr lang="en-IN" sz="2200" dirty="0"/>
              <a:t>$500,000</a:t>
            </a:r>
            <a:endParaRPr lang="en-US" sz="2200" dirty="0"/>
          </a:p>
        </p:txBody>
      </p:sp>
      <p:sp>
        <p:nvSpPr>
          <p:cNvPr id="31" name="TextBox 30"/>
          <p:cNvSpPr txBox="1"/>
          <p:nvPr/>
        </p:nvSpPr>
        <p:spPr>
          <a:xfrm>
            <a:off x="4204346" y="4975595"/>
            <a:ext cx="1474231" cy="430887"/>
          </a:xfrm>
          <a:prstGeom prst="rect">
            <a:avLst/>
          </a:prstGeom>
          <a:noFill/>
        </p:spPr>
        <p:txBody>
          <a:bodyPr wrap="square" rtlCol="0">
            <a:spAutoFit/>
          </a:bodyPr>
          <a:lstStyle/>
          <a:p>
            <a:pPr algn="r"/>
            <a:r>
              <a:rPr lang="en-IN" sz="2200" dirty="0"/>
              <a:t>$250,000</a:t>
            </a:r>
            <a:endParaRPr lang="en-US" sz="2200" dirty="0"/>
          </a:p>
        </p:txBody>
      </p:sp>
      <p:sp>
        <p:nvSpPr>
          <p:cNvPr id="32" name="Rectangle 31"/>
          <p:cNvSpPr/>
          <p:nvPr/>
        </p:nvSpPr>
        <p:spPr>
          <a:xfrm>
            <a:off x="632936" y="5462388"/>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845804" y="5409931"/>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34" name="Straight Connector 33"/>
          <p:cNvCxnSpPr/>
          <p:nvPr/>
        </p:nvCxnSpPr>
        <p:spPr>
          <a:xfrm>
            <a:off x="662489" y="5830159"/>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671386" y="5796781"/>
            <a:ext cx="5029173" cy="404812"/>
          </a:xfrm>
          <a:prstGeom prst="rect">
            <a:avLst/>
          </a:prstGeom>
          <a:noFill/>
          <a:ln w="9525">
            <a:noFill/>
            <a:miter lim="800000"/>
            <a:headEnd/>
            <a:tailEnd/>
          </a:ln>
        </p:spPr>
        <p:txBody>
          <a:bodyPr/>
          <a:lstStyle/>
          <a:p>
            <a:r>
              <a:rPr lang="en-IN" sz="2400" dirty="0">
                <a:latin typeface="Calibri" pitchFamily="34" charset="0"/>
              </a:rPr>
              <a:t>Investment in Arjent stock</a:t>
            </a:r>
          </a:p>
        </p:txBody>
      </p:sp>
      <p:sp>
        <p:nvSpPr>
          <p:cNvPr id="37" name="TextBox 36"/>
          <p:cNvSpPr txBox="1">
            <a:spLocks noChangeArrowheads="1"/>
          </p:cNvSpPr>
          <p:nvPr/>
        </p:nvSpPr>
        <p:spPr bwMode="auto">
          <a:xfrm>
            <a:off x="6091728" y="5796781"/>
            <a:ext cx="1584863" cy="404812"/>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1,500,000</a:t>
            </a:r>
          </a:p>
        </p:txBody>
      </p:sp>
      <p:sp>
        <p:nvSpPr>
          <p:cNvPr id="38" name="TextBox 37"/>
          <p:cNvSpPr txBox="1">
            <a:spLocks noChangeArrowheads="1"/>
          </p:cNvSpPr>
          <p:nvPr/>
        </p:nvSpPr>
        <p:spPr bwMode="auto">
          <a:xfrm>
            <a:off x="7503130" y="6121383"/>
            <a:ext cx="1581912" cy="404813"/>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39" name="TextBox 38"/>
          <p:cNvSpPr txBox="1">
            <a:spLocks noChangeArrowheads="1"/>
          </p:cNvSpPr>
          <p:nvPr/>
        </p:nvSpPr>
        <p:spPr bwMode="auto">
          <a:xfrm>
            <a:off x="7807523" y="5409931"/>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40" name="TextBox 39"/>
          <p:cNvSpPr txBox="1">
            <a:spLocks noChangeArrowheads="1"/>
          </p:cNvSpPr>
          <p:nvPr/>
        </p:nvSpPr>
        <p:spPr bwMode="auto">
          <a:xfrm>
            <a:off x="6387470" y="5409931"/>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42" name="TextBox 41"/>
          <p:cNvSpPr txBox="1">
            <a:spLocks noChangeArrowheads="1"/>
          </p:cNvSpPr>
          <p:nvPr/>
        </p:nvSpPr>
        <p:spPr bwMode="auto">
          <a:xfrm>
            <a:off x="671386" y="6143202"/>
            <a:ext cx="5029173" cy="404812"/>
          </a:xfrm>
          <a:prstGeom prst="rect">
            <a:avLst/>
          </a:prstGeom>
          <a:noFill/>
          <a:ln w="9525">
            <a:noFill/>
            <a:miter lim="800000"/>
            <a:headEnd/>
            <a:tailEnd/>
          </a:ln>
        </p:spPr>
        <p:txBody>
          <a:bodyPr/>
          <a:lstStyle/>
          <a:p>
            <a:pPr lvl="1"/>
            <a:r>
              <a:rPr lang="en-IN" sz="2400" dirty="0">
                <a:latin typeface="Calibri" pitchFamily="34" charset="0"/>
              </a:rPr>
              <a:t>Cash</a:t>
            </a:r>
          </a:p>
        </p:txBody>
      </p:sp>
      <p:sp>
        <p:nvSpPr>
          <p:cNvPr id="41" name="TextBox 40"/>
          <p:cNvSpPr txBox="1"/>
          <p:nvPr/>
        </p:nvSpPr>
        <p:spPr>
          <a:xfrm>
            <a:off x="7678157" y="3271470"/>
            <a:ext cx="1540751" cy="430887"/>
          </a:xfrm>
          <a:prstGeom prst="rect">
            <a:avLst/>
          </a:prstGeom>
          <a:noFill/>
        </p:spPr>
        <p:txBody>
          <a:bodyPr wrap="square" rtlCol="0">
            <a:spAutoFit/>
          </a:bodyPr>
          <a:lstStyle/>
          <a:p>
            <a:r>
              <a:rPr lang="en-IN" sz="2200" dirty="0"/>
              <a:t>(to balance)</a:t>
            </a:r>
            <a:endParaRPr lang="en-US" sz="2200" dirty="0"/>
          </a:p>
        </p:txBody>
      </p:sp>
      <p:sp>
        <p:nvSpPr>
          <p:cNvPr id="43" name="TextBox 42"/>
          <p:cNvSpPr txBox="1"/>
          <p:nvPr/>
        </p:nvSpPr>
        <p:spPr>
          <a:xfrm>
            <a:off x="7689199" y="3933527"/>
            <a:ext cx="1540751" cy="430887"/>
          </a:xfrm>
          <a:prstGeom prst="rect">
            <a:avLst/>
          </a:prstGeom>
          <a:noFill/>
        </p:spPr>
        <p:txBody>
          <a:bodyPr wrap="square" rtlCol="0">
            <a:spAutoFit/>
          </a:bodyPr>
          <a:lstStyle/>
          <a:p>
            <a:r>
              <a:rPr lang="en-IN" sz="2200" dirty="0"/>
              <a:t>purchased</a:t>
            </a:r>
            <a:endParaRPr lang="en-US" sz="2200" dirty="0"/>
          </a:p>
        </p:txBody>
      </p:sp>
      <p:sp>
        <p:nvSpPr>
          <p:cNvPr id="44" name="TextBox 43"/>
          <p:cNvSpPr txBox="1"/>
          <p:nvPr/>
        </p:nvSpPr>
        <p:spPr>
          <a:xfrm>
            <a:off x="7689199" y="4273026"/>
            <a:ext cx="1540751" cy="769441"/>
          </a:xfrm>
          <a:prstGeom prst="rect">
            <a:avLst/>
          </a:prstGeom>
          <a:noFill/>
        </p:spPr>
        <p:txBody>
          <a:bodyPr wrap="square" rtlCol="0">
            <a:spAutoFit/>
          </a:bodyPr>
          <a:lstStyle/>
          <a:p>
            <a:r>
              <a:rPr lang="en-IN" sz="2200" b="1" dirty="0">
                <a:solidFill>
                  <a:srgbClr val="C00000"/>
                </a:solidFill>
              </a:rPr>
              <a:t>purchase price</a:t>
            </a:r>
            <a:endParaRPr lang="en-US" sz="2200" b="1" dirty="0">
              <a:solidFill>
                <a:srgbClr val="C00000"/>
              </a:solidFill>
            </a:endParaRPr>
          </a:p>
        </p:txBody>
      </p:sp>
      <p:cxnSp>
        <p:nvCxnSpPr>
          <p:cNvPr id="14" name="Straight Connector 13"/>
          <p:cNvCxnSpPr/>
          <p:nvPr/>
        </p:nvCxnSpPr>
        <p:spPr>
          <a:xfrm flipV="1">
            <a:off x="590831" y="1498706"/>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671386" y="372160"/>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a:t>
            </a:r>
            <a:r>
              <a:rPr lang="en-IN" sz="2200" b="1" dirty="0">
                <a:solidFill>
                  <a:srgbClr val="C00000"/>
                </a:solidFill>
              </a:rPr>
              <a:t>$1,500,000 </a:t>
            </a:r>
            <a:r>
              <a:rPr lang="en-IN" sz="2200" dirty="0"/>
              <a:t>cash.</a:t>
            </a:r>
            <a:endParaRPr lang="en-US" sz="2200" dirty="0"/>
          </a:p>
        </p:txBody>
      </p:sp>
      <p:cxnSp>
        <p:nvCxnSpPr>
          <p:cNvPr id="46" name="Straight Connector 45"/>
          <p:cNvCxnSpPr/>
          <p:nvPr/>
        </p:nvCxnSpPr>
        <p:spPr>
          <a:xfrm flipH="1">
            <a:off x="4394583" y="293297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394583" y="3277874"/>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4394583" y="3334022"/>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6520158" y="292495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6447840" y="3654862"/>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427486" y="4302861"/>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427486" y="4647765"/>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427486" y="4703913"/>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95342" y="1117260"/>
            <a:ext cx="1218942"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sp>
        <p:nvSpPr>
          <p:cNvPr id="5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692424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10" presetClass="entr" presetSubtype="0"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7" grpId="0"/>
      <p:bldP spid="38" grpId="0"/>
      <p:bldP spid="39" grpId="0"/>
      <p:bldP spid="40" grpId="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737946"/>
          </a:xfrm>
        </p:spPr>
        <p:txBody>
          <a:bodyPr>
            <a:normAutofit fontScale="90000"/>
          </a:bodyPr>
          <a:lstStyle/>
          <a:p>
            <a:r>
              <a:rPr lang="en-IN" sz="3500" dirty="0"/>
              <a:t>Bond Investments: Premiums and Discounts</a:t>
            </a:r>
          </a:p>
        </p:txBody>
      </p:sp>
      <p:sp>
        <p:nvSpPr>
          <p:cNvPr id="18" name="Content Placeholder 2"/>
          <p:cNvSpPr>
            <a:spLocks noGrp="1"/>
          </p:cNvSpPr>
          <p:nvPr>
            <p:ph idx="1"/>
          </p:nvPr>
        </p:nvSpPr>
        <p:spPr>
          <a:xfrm>
            <a:off x="611560" y="991816"/>
            <a:ext cx="8229600" cy="4525963"/>
          </a:xfrm>
        </p:spPr>
        <p:txBody>
          <a:bodyPr>
            <a:normAutofit/>
          </a:bodyPr>
          <a:lstStyle/>
          <a:p>
            <a:r>
              <a:rPr lang="en-IN" sz="2800" dirty="0"/>
              <a:t>Fair value of a bond changes when market interest rates change</a:t>
            </a:r>
          </a:p>
          <a:p>
            <a:r>
              <a:rPr lang="en-IN" sz="2800" dirty="0"/>
              <a:t>Market value of a fixed-rate investment moves in the opposite direction of market rates of interest</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5" name="TextBox 4"/>
          <p:cNvSpPr txBox="1"/>
          <p:nvPr/>
        </p:nvSpPr>
        <p:spPr>
          <a:xfrm>
            <a:off x="714277" y="3344636"/>
            <a:ext cx="2036541" cy="954107"/>
          </a:xfrm>
          <a:prstGeom prst="rect">
            <a:avLst/>
          </a:prstGeom>
          <a:solidFill>
            <a:schemeClr val="accent5">
              <a:lumMod val="40000"/>
              <a:lumOff val="60000"/>
            </a:schemeClr>
          </a:solidFill>
        </p:spPr>
        <p:txBody>
          <a:bodyPr wrap="square" rtlCol="0" anchor="ctr">
            <a:spAutoFit/>
          </a:bodyPr>
          <a:lstStyle/>
          <a:p>
            <a:pPr algn="ctr"/>
            <a:r>
              <a:rPr lang="en-IN" sz="2800" dirty="0"/>
              <a:t>Interest rate</a:t>
            </a:r>
          </a:p>
          <a:p>
            <a:pPr algn="ctr"/>
            <a:r>
              <a:rPr lang="en-IN" sz="2800" dirty="0"/>
              <a:t>(stated rate)</a:t>
            </a:r>
            <a:endParaRPr lang="en-US" sz="2800" dirty="0"/>
          </a:p>
        </p:txBody>
      </p:sp>
      <p:sp>
        <p:nvSpPr>
          <p:cNvPr id="6" name="TextBox 5"/>
          <p:cNvSpPr txBox="1"/>
          <p:nvPr/>
        </p:nvSpPr>
        <p:spPr>
          <a:xfrm>
            <a:off x="3244936" y="3346201"/>
            <a:ext cx="2039112" cy="950976"/>
          </a:xfrm>
          <a:prstGeom prst="rect">
            <a:avLst/>
          </a:prstGeom>
          <a:solidFill>
            <a:schemeClr val="accent5">
              <a:lumMod val="40000"/>
              <a:lumOff val="60000"/>
            </a:schemeClr>
          </a:solidFill>
        </p:spPr>
        <p:txBody>
          <a:bodyPr wrap="square" rtlCol="0" anchor="ctr">
            <a:spAutoFit/>
          </a:bodyPr>
          <a:lstStyle/>
          <a:p>
            <a:pPr algn="ctr"/>
            <a:r>
              <a:rPr lang="en-IN" sz="2800" dirty="0"/>
              <a:t>Market rate</a:t>
            </a:r>
            <a:endParaRPr lang="en-US" sz="2800" dirty="0"/>
          </a:p>
        </p:txBody>
      </p:sp>
      <p:sp>
        <p:nvSpPr>
          <p:cNvPr id="8" name="Right Arrow 7"/>
          <p:cNvSpPr/>
          <p:nvPr/>
        </p:nvSpPr>
        <p:spPr>
          <a:xfrm>
            <a:off x="5382992" y="3311132"/>
            <a:ext cx="1643450" cy="1021114"/>
          </a:xfrm>
          <a:prstGeom prst="right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a:t>sold at </a:t>
            </a:r>
            <a:endParaRPr lang="en-US" sz="2800" dirty="0"/>
          </a:p>
        </p:txBody>
      </p:sp>
      <p:sp>
        <p:nvSpPr>
          <p:cNvPr id="9" name="TextBox 8"/>
          <p:cNvSpPr txBox="1"/>
          <p:nvPr/>
        </p:nvSpPr>
        <p:spPr>
          <a:xfrm>
            <a:off x="7167668" y="3346201"/>
            <a:ext cx="1880712" cy="950976"/>
          </a:xfrm>
          <a:prstGeom prst="rect">
            <a:avLst/>
          </a:prstGeom>
          <a:solidFill>
            <a:schemeClr val="accent5">
              <a:lumMod val="50000"/>
            </a:schemeClr>
          </a:solidFill>
        </p:spPr>
        <p:txBody>
          <a:bodyPr wrap="square" rtlCol="0" anchor="ctr">
            <a:spAutoFit/>
          </a:bodyPr>
          <a:lstStyle/>
          <a:p>
            <a:pPr algn="ctr"/>
            <a:r>
              <a:rPr lang="en-IN" sz="2800" b="1" dirty="0">
                <a:solidFill>
                  <a:schemeClr val="bg1"/>
                </a:solidFill>
              </a:rPr>
              <a:t>Premium</a:t>
            </a:r>
            <a:endParaRPr lang="en-US" sz="2800" b="1" dirty="0">
              <a:solidFill>
                <a:schemeClr val="bg1"/>
              </a:solidFill>
            </a:endParaRPr>
          </a:p>
        </p:txBody>
      </p:sp>
      <p:sp>
        <p:nvSpPr>
          <p:cNvPr id="11" name="TextBox 10"/>
          <p:cNvSpPr txBox="1"/>
          <p:nvPr/>
        </p:nvSpPr>
        <p:spPr>
          <a:xfrm>
            <a:off x="2771374" y="3560079"/>
            <a:ext cx="454598" cy="523220"/>
          </a:xfrm>
          <a:prstGeom prst="rect">
            <a:avLst/>
          </a:prstGeom>
          <a:noFill/>
        </p:spPr>
        <p:txBody>
          <a:bodyPr wrap="square" rtlCol="0" anchor="ctr">
            <a:spAutoFit/>
          </a:bodyPr>
          <a:lstStyle/>
          <a:p>
            <a:pPr algn="ctr"/>
            <a:r>
              <a:rPr lang="en-IN" sz="2800" b="1" dirty="0"/>
              <a:t>&gt;</a:t>
            </a:r>
            <a:endParaRPr lang="en-US" sz="2800" b="1" dirty="0"/>
          </a:p>
        </p:txBody>
      </p:sp>
      <p:sp>
        <p:nvSpPr>
          <p:cNvPr id="13" name="TextBox 12"/>
          <p:cNvSpPr txBox="1"/>
          <p:nvPr/>
        </p:nvSpPr>
        <p:spPr>
          <a:xfrm>
            <a:off x="722299" y="4901894"/>
            <a:ext cx="2036541" cy="954107"/>
          </a:xfrm>
          <a:prstGeom prst="rect">
            <a:avLst/>
          </a:prstGeom>
          <a:solidFill>
            <a:schemeClr val="accent5">
              <a:lumMod val="40000"/>
              <a:lumOff val="60000"/>
            </a:schemeClr>
          </a:solidFill>
        </p:spPr>
        <p:txBody>
          <a:bodyPr wrap="square" rtlCol="0" anchor="ctr">
            <a:spAutoFit/>
          </a:bodyPr>
          <a:lstStyle/>
          <a:p>
            <a:pPr algn="ctr"/>
            <a:r>
              <a:rPr lang="en-IN" sz="2800" dirty="0"/>
              <a:t>Interest rate</a:t>
            </a:r>
          </a:p>
          <a:p>
            <a:pPr algn="ctr"/>
            <a:r>
              <a:rPr lang="en-IN" sz="2800" dirty="0"/>
              <a:t>(stated rate)</a:t>
            </a:r>
            <a:endParaRPr lang="en-US" sz="2800" dirty="0"/>
          </a:p>
        </p:txBody>
      </p:sp>
      <p:sp>
        <p:nvSpPr>
          <p:cNvPr id="14" name="TextBox 13"/>
          <p:cNvSpPr txBox="1"/>
          <p:nvPr/>
        </p:nvSpPr>
        <p:spPr>
          <a:xfrm>
            <a:off x="3252958" y="4903459"/>
            <a:ext cx="2039112" cy="950976"/>
          </a:xfrm>
          <a:prstGeom prst="rect">
            <a:avLst/>
          </a:prstGeom>
          <a:solidFill>
            <a:schemeClr val="accent5">
              <a:lumMod val="40000"/>
              <a:lumOff val="60000"/>
            </a:schemeClr>
          </a:solidFill>
        </p:spPr>
        <p:txBody>
          <a:bodyPr wrap="square" rtlCol="0" anchor="ctr">
            <a:spAutoFit/>
          </a:bodyPr>
          <a:lstStyle/>
          <a:p>
            <a:pPr algn="ctr"/>
            <a:r>
              <a:rPr lang="en-IN" sz="2800" dirty="0"/>
              <a:t>Market rate</a:t>
            </a:r>
            <a:endParaRPr lang="en-US" sz="2800" dirty="0"/>
          </a:p>
        </p:txBody>
      </p:sp>
      <p:sp>
        <p:nvSpPr>
          <p:cNvPr id="15" name="Right Arrow 14"/>
          <p:cNvSpPr/>
          <p:nvPr/>
        </p:nvSpPr>
        <p:spPr>
          <a:xfrm>
            <a:off x="5391014" y="4868390"/>
            <a:ext cx="1643450" cy="1021114"/>
          </a:xfrm>
          <a:prstGeom prst="right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800" dirty="0"/>
              <a:t>sold at </a:t>
            </a:r>
            <a:endParaRPr lang="en-US" sz="2800" dirty="0"/>
          </a:p>
        </p:txBody>
      </p:sp>
      <p:sp>
        <p:nvSpPr>
          <p:cNvPr id="16" name="TextBox 15"/>
          <p:cNvSpPr txBox="1"/>
          <p:nvPr/>
        </p:nvSpPr>
        <p:spPr>
          <a:xfrm>
            <a:off x="7175690" y="4903459"/>
            <a:ext cx="1880712" cy="950976"/>
          </a:xfrm>
          <a:prstGeom prst="rect">
            <a:avLst/>
          </a:prstGeom>
          <a:solidFill>
            <a:schemeClr val="accent5">
              <a:lumMod val="50000"/>
            </a:schemeClr>
          </a:solidFill>
        </p:spPr>
        <p:txBody>
          <a:bodyPr wrap="square" rtlCol="0" anchor="ctr">
            <a:spAutoFit/>
          </a:bodyPr>
          <a:lstStyle/>
          <a:p>
            <a:pPr algn="ctr"/>
            <a:r>
              <a:rPr lang="en-IN" sz="2800" b="1" dirty="0">
                <a:solidFill>
                  <a:schemeClr val="bg1"/>
                </a:solidFill>
              </a:rPr>
              <a:t>Discount </a:t>
            </a:r>
            <a:endParaRPr lang="en-US" sz="2800" b="1" dirty="0">
              <a:solidFill>
                <a:schemeClr val="bg1"/>
              </a:solidFill>
            </a:endParaRPr>
          </a:p>
        </p:txBody>
      </p:sp>
      <p:sp>
        <p:nvSpPr>
          <p:cNvPr id="17" name="TextBox 16"/>
          <p:cNvSpPr txBox="1"/>
          <p:nvPr/>
        </p:nvSpPr>
        <p:spPr>
          <a:xfrm flipV="1">
            <a:off x="2771374" y="5117337"/>
            <a:ext cx="454598" cy="523220"/>
          </a:xfrm>
          <a:prstGeom prst="rect">
            <a:avLst/>
          </a:prstGeom>
          <a:noFill/>
        </p:spPr>
        <p:txBody>
          <a:bodyPr wrap="square" rtlCol="0" anchor="ctr">
            <a:spAutoFit/>
          </a:bodyPr>
          <a:lstStyle/>
          <a:p>
            <a:pPr algn="ctr"/>
            <a:r>
              <a:rPr lang="en-IN" sz="2800" b="1" dirty="0"/>
              <a:t>&gt;</a:t>
            </a:r>
            <a:endParaRPr lang="en-US" sz="2800" b="1" dirty="0"/>
          </a:p>
        </p:txBody>
      </p:sp>
    </p:spTree>
    <p:extLst>
      <p:ext uri="{BB962C8B-B14F-4D97-AF65-F5344CB8AC3E}">
        <p14:creationId xmlns:p14="http://schemas.microsoft.com/office/powerpoint/2010/main" val="21261742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animEffect transition="in" filter="fade">
                                      <p:cBhvr>
                                        <p:cTn id="11" dur="500"/>
                                        <p:tgtEl>
                                          <p:spTgt spid="18">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p:bldP spid="13" grpId="0" animBg="1"/>
      <p:bldP spid="14" grpId="0" animBg="1"/>
      <p:bldP spid="15" grpId="0" animBg="1"/>
      <p:bldP spid="16" grpId="0" animBg="1"/>
      <p:bldP spid="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586649" y="-54744"/>
            <a:ext cx="8229600" cy="513648"/>
          </a:xfrm>
        </p:spPr>
        <p:txBody>
          <a:bodyPr>
            <a:noAutofit/>
          </a:bodyPr>
          <a:lstStyle/>
          <a:p>
            <a:r>
              <a:rPr lang="en-IN" sz="3000" dirty="0"/>
              <a:t>Equity Method—Recognizing Investment Income</a:t>
            </a:r>
          </a:p>
        </p:txBody>
      </p:sp>
      <p:sp>
        <p:nvSpPr>
          <p:cNvPr id="55" name="Rectangle 54"/>
          <p:cNvSpPr/>
          <p:nvPr/>
        </p:nvSpPr>
        <p:spPr>
          <a:xfrm>
            <a:off x="584077" y="5515951"/>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6" name="TextBox 55"/>
          <p:cNvSpPr txBox="1">
            <a:spLocks noChangeArrowheads="1"/>
          </p:cNvSpPr>
          <p:nvPr/>
        </p:nvSpPr>
        <p:spPr bwMode="auto">
          <a:xfrm>
            <a:off x="796945" y="5485018"/>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57" name="Straight Connector 56"/>
          <p:cNvCxnSpPr/>
          <p:nvPr/>
        </p:nvCxnSpPr>
        <p:spPr>
          <a:xfrm>
            <a:off x="613630" y="5883722"/>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622527" y="5850344"/>
            <a:ext cx="5029173" cy="404812"/>
          </a:xfrm>
          <a:prstGeom prst="rect">
            <a:avLst/>
          </a:prstGeom>
          <a:noFill/>
          <a:ln w="9525">
            <a:noFill/>
            <a:miter lim="800000"/>
            <a:headEnd/>
            <a:tailEnd/>
          </a:ln>
        </p:spPr>
        <p:txBody>
          <a:bodyPr/>
          <a:lstStyle/>
          <a:p>
            <a:r>
              <a:rPr lang="en-IN" sz="2400" dirty="0">
                <a:latin typeface="Calibri" pitchFamily="34" charset="0"/>
              </a:rPr>
              <a:t>Investment in Arjent stock</a:t>
            </a:r>
          </a:p>
        </p:txBody>
      </p:sp>
      <p:sp>
        <p:nvSpPr>
          <p:cNvPr id="59" name="TextBox 58"/>
          <p:cNvSpPr txBox="1">
            <a:spLocks noChangeArrowheads="1"/>
          </p:cNvSpPr>
          <p:nvPr/>
        </p:nvSpPr>
        <p:spPr bwMode="auto">
          <a:xfrm>
            <a:off x="6042869" y="5850344"/>
            <a:ext cx="1581912" cy="404812"/>
          </a:xfrm>
          <a:prstGeom prst="rect">
            <a:avLst/>
          </a:prstGeom>
          <a:noFill/>
          <a:ln w="9525">
            <a:noFill/>
            <a:miter lim="800000"/>
            <a:headEnd/>
            <a:tailEnd/>
          </a:ln>
        </p:spPr>
        <p:txBody>
          <a:bodyPr/>
          <a:lstStyle/>
          <a:p>
            <a:pPr algn="r"/>
            <a:r>
              <a:rPr lang="en-IN" sz="2400" dirty="0">
                <a:latin typeface="Calibri" pitchFamily="34" charset="0"/>
              </a:rPr>
              <a:t>150,000</a:t>
            </a:r>
          </a:p>
        </p:txBody>
      </p:sp>
      <p:sp>
        <p:nvSpPr>
          <p:cNvPr id="60" name="TextBox 59"/>
          <p:cNvSpPr txBox="1">
            <a:spLocks noChangeArrowheads="1"/>
          </p:cNvSpPr>
          <p:nvPr/>
        </p:nvSpPr>
        <p:spPr bwMode="auto">
          <a:xfrm>
            <a:off x="7454271" y="6174946"/>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a:t>
            </a:r>
          </a:p>
        </p:txBody>
      </p:sp>
      <p:sp>
        <p:nvSpPr>
          <p:cNvPr id="61" name="TextBox 60"/>
          <p:cNvSpPr txBox="1">
            <a:spLocks noChangeArrowheads="1"/>
          </p:cNvSpPr>
          <p:nvPr/>
        </p:nvSpPr>
        <p:spPr bwMode="auto">
          <a:xfrm>
            <a:off x="7758664" y="5485018"/>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62" name="TextBox 61"/>
          <p:cNvSpPr txBox="1">
            <a:spLocks noChangeArrowheads="1"/>
          </p:cNvSpPr>
          <p:nvPr/>
        </p:nvSpPr>
        <p:spPr bwMode="auto">
          <a:xfrm>
            <a:off x="6338611" y="5485018"/>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63" name="TextBox 62"/>
          <p:cNvSpPr txBox="1">
            <a:spLocks noChangeArrowheads="1"/>
          </p:cNvSpPr>
          <p:nvPr/>
        </p:nvSpPr>
        <p:spPr bwMode="auto">
          <a:xfrm>
            <a:off x="622527" y="6196765"/>
            <a:ext cx="5029173" cy="404812"/>
          </a:xfrm>
          <a:prstGeom prst="rect">
            <a:avLst/>
          </a:prstGeom>
          <a:noFill/>
          <a:ln w="9525">
            <a:noFill/>
            <a:miter lim="800000"/>
            <a:headEnd/>
            <a:tailEnd/>
          </a:ln>
        </p:spPr>
        <p:txBody>
          <a:bodyPr/>
          <a:lstStyle/>
          <a:p>
            <a:pPr lvl="1"/>
            <a:r>
              <a:rPr lang="en-IN" sz="2400" dirty="0">
                <a:latin typeface="Calibri" pitchFamily="34" charset="0"/>
              </a:rPr>
              <a:t>Investment revenue</a:t>
            </a:r>
          </a:p>
        </p:txBody>
      </p:sp>
      <p:sp>
        <p:nvSpPr>
          <p:cNvPr id="64" name="TextBox 63"/>
          <p:cNvSpPr txBox="1"/>
          <p:nvPr/>
        </p:nvSpPr>
        <p:spPr>
          <a:xfrm>
            <a:off x="516654" y="1175384"/>
            <a:ext cx="3721608" cy="426621"/>
          </a:xfrm>
          <a:prstGeom prst="rect">
            <a:avLst/>
          </a:prstGeom>
          <a:noFill/>
        </p:spPr>
        <p:txBody>
          <a:bodyPr wrap="square" rtlCol="0">
            <a:spAutoFit/>
          </a:bodyPr>
          <a:lstStyle/>
          <a:p>
            <a:r>
              <a:rPr lang="en-IN" sz="2200" b="1" dirty="0"/>
              <a:t>Account </a:t>
            </a:r>
            <a:endParaRPr lang="en-US" sz="2200" b="1" dirty="0"/>
          </a:p>
        </p:txBody>
      </p:sp>
      <p:sp>
        <p:nvSpPr>
          <p:cNvPr id="65" name="TextBox 64"/>
          <p:cNvSpPr txBox="1"/>
          <p:nvPr/>
        </p:nvSpPr>
        <p:spPr>
          <a:xfrm>
            <a:off x="3294595" y="824743"/>
            <a:ext cx="3060353"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66" name="TextBox 65"/>
          <p:cNvSpPr txBox="1"/>
          <p:nvPr/>
        </p:nvSpPr>
        <p:spPr>
          <a:xfrm>
            <a:off x="6258110" y="824743"/>
            <a:ext cx="2648608"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67" name="TextBox 66"/>
          <p:cNvSpPr txBox="1"/>
          <p:nvPr/>
        </p:nvSpPr>
        <p:spPr>
          <a:xfrm>
            <a:off x="442084" y="1472059"/>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68" name="TextBox 67"/>
          <p:cNvSpPr txBox="1"/>
          <p:nvPr/>
        </p:nvSpPr>
        <p:spPr>
          <a:xfrm>
            <a:off x="439468" y="2213281"/>
            <a:ext cx="3436842" cy="430887"/>
          </a:xfrm>
          <a:prstGeom prst="rect">
            <a:avLst/>
          </a:prstGeom>
          <a:noFill/>
        </p:spPr>
        <p:txBody>
          <a:bodyPr wrap="square" rtlCol="0">
            <a:spAutoFit/>
          </a:bodyPr>
          <a:lstStyle/>
          <a:p>
            <a:r>
              <a:rPr lang="en-IN" sz="2200" dirty="0"/>
              <a:t>Land</a:t>
            </a:r>
            <a:endParaRPr lang="en-US" sz="2200" dirty="0"/>
          </a:p>
        </p:txBody>
      </p:sp>
      <p:sp>
        <p:nvSpPr>
          <p:cNvPr id="69" name="TextBox 68"/>
          <p:cNvSpPr txBox="1"/>
          <p:nvPr/>
        </p:nvSpPr>
        <p:spPr>
          <a:xfrm>
            <a:off x="439841" y="2583865"/>
            <a:ext cx="3436842" cy="430887"/>
          </a:xfrm>
          <a:prstGeom prst="rect">
            <a:avLst/>
          </a:prstGeom>
          <a:noFill/>
        </p:spPr>
        <p:txBody>
          <a:bodyPr wrap="square" rtlCol="0">
            <a:spAutoFit/>
          </a:bodyPr>
          <a:lstStyle/>
          <a:p>
            <a:r>
              <a:rPr lang="en-IN" sz="2200" dirty="0"/>
              <a:t>Other net assets</a:t>
            </a:r>
            <a:endParaRPr lang="en-US" sz="2200" dirty="0"/>
          </a:p>
        </p:txBody>
      </p:sp>
      <p:sp>
        <p:nvSpPr>
          <p:cNvPr id="70" name="TextBox 69"/>
          <p:cNvSpPr txBox="1"/>
          <p:nvPr/>
        </p:nvSpPr>
        <p:spPr>
          <a:xfrm>
            <a:off x="440214" y="2954449"/>
            <a:ext cx="3436842" cy="430887"/>
          </a:xfrm>
          <a:prstGeom prst="rect">
            <a:avLst/>
          </a:prstGeom>
          <a:noFill/>
        </p:spPr>
        <p:txBody>
          <a:bodyPr wrap="square" rtlCol="0">
            <a:spAutoFit/>
          </a:bodyPr>
          <a:lstStyle/>
          <a:p>
            <a:r>
              <a:rPr lang="en-IN" sz="2200" dirty="0"/>
              <a:t>Net assets</a:t>
            </a:r>
            <a:endParaRPr lang="en-US" sz="2200" dirty="0"/>
          </a:p>
        </p:txBody>
      </p:sp>
      <p:sp>
        <p:nvSpPr>
          <p:cNvPr id="71" name="TextBox 70"/>
          <p:cNvSpPr txBox="1"/>
          <p:nvPr/>
        </p:nvSpPr>
        <p:spPr>
          <a:xfrm>
            <a:off x="440589" y="3325033"/>
            <a:ext cx="3436842" cy="430887"/>
          </a:xfrm>
          <a:prstGeom prst="rect">
            <a:avLst/>
          </a:prstGeom>
          <a:noFill/>
        </p:spPr>
        <p:txBody>
          <a:bodyPr wrap="square" rtlCol="0">
            <a:spAutoFit/>
          </a:bodyPr>
          <a:lstStyle/>
          <a:p>
            <a:r>
              <a:rPr lang="en-IN" sz="2200" dirty="0"/>
              <a:t>Goodwill</a:t>
            </a:r>
            <a:endParaRPr lang="en-US" sz="2200" dirty="0"/>
          </a:p>
        </p:txBody>
      </p:sp>
      <p:sp>
        <p:nvSpPr>
          <p:cNvPr id="72" name="TextBox 71"/>
          <p:cNvSpPr txBox="1"/>
          <p:nvPr/>
        </p:nvSpPr>
        <p:spPr>
          <a:xfrm>
            <a:off x="4123403" y="1842697"/>
            <a:ext cx="1474231" cy="430887"/>
          </a:xfrm>
          <a:prstGeom prst="rect">
            <a:avLst/>
          </a:prstGeom>
          <a:noFill/>
        </p:spPr>
        <p:txBody>
          <a:bodyPr wrap="square" rtlCol="0">
            <a:spAutoFit/>
          </a:bodyPr>
          <a:lstStyle/>
          <a:p>
            <a:pPr algn="r"/>
            <a:r>
              <a:rPr lang="en-IN" sz="2200" dirty="0"/>
              <a:t>$1,000,000</a:t>
            </a:r>
            <a:endParaRPr lang="en-US" sz="2200" dirty="0"/>
          </a:p>
        </p:txBody>
      </p:sp>
      <p:sp>
        <p:nvSpPr>
          <p:cNvPr id="73" name="TextBox 72"/>
          <p:cNvSpPr txBox="1"/>
          <p:nvPr/>
        </p:nvSpPr>
        <p:spPr>
          <a:xfrm>
            <a:off x="4123403" y="2213281"/>
            <a:ext cx="1474231" cy="430887"/>
          </a:xfrm>
          <a:prstGeom prst="rect">
            <a:avLst/>
          </a:prstGeom>
          <a:noFill/>
        </p:spPr>
        <p:txBody>
          <a:bodyPr wrap="square" rtlCol="0">
            <a:spAutoFit/>
          </a:bodyPr>
          <a:lstStyle/>
          <a:p>
            <a:pPr algn="r"/>
            <a:r>
              <a:rPr lang="en-IN" sz="2200" dirty="0"/>
              <a:t>500,000</a:t>
            </a:r>
            <a:endParaRPr lang="en-US" sz="2200" dirty="0"/>
          </a:p>
        </p:txBody>
      </p:sp>
      <p:sp>
        <p:nvSpPr>
          <p:cNvPr id="74" name="TextBox 73"/>
          <p:cNvSpPr txBox="1"/>
          <p:nvPr/>
        </p:nvSpPr>
        <p:spPr>
          <a:xfrm>
            <a:off x="4123403" y="2583865"/>
            <a:ext cx="1474231" cy="430887"/>
          </a:xfrm>
          <a:prstGeom prst="rect">
            <a:avLst/>
          </a:prstGeom>
          <a:noFill/>
        </p:spPr>
        <p:txBody>
          <a:bodyPr wrap="square" rtlCol="0">
            <a:spAutoFit/>
          </a:bodyPr>
          <a:lstStyle/>
          <a:p>
            <a:pPr algn="r"/>
            <a:r>
              <a:rPr lang="en-IN" sz="2200" dirty="0"/>
              <a:t>600,000</a:t>
            </a:r>
            <a:endParaRPr lang="en-US" sz="2200" dirty="0"/>
          </a:p>
        </p:txBody>
      </p:sp>
      <p:sp>
        <p:nvSpPr>
          <p:cNvPr id="75" name="TextBox 74"/>
          <p:cNvSpPr txBox="1"/>
          <p:nvPr/>
        </p:nvSpPr>
        <p:spPr>
          <a:xfrm>
            <a:off x="4123403" y="2954449"/>
            <a:ext cx="1474231" cy="430887"/>
          </a:xfrm>
          <a:prstGeom prst="rect">
            <a:avLst/>
          </a:prstGeom>
          <a:noFill/>
        </p:spPr>
        <p:txBody>
          <a:bodyPr wrap="square" rtlCol="0">
            <a:spAutoFit/>
          </a:bodyPr>
          <a:lstStyle/>
          <a:p>
            <a:pPr algn="r"/>
            <a:r>
              <a:rPr lang="en-IN" sz="2200" dirty="0"/>
              <a:t>2,100,000</a:t>
            </a:r>
            <a:endParaRPr lang="en-US" sz="2200" dirty="0"/>
          </a:p>
        </p:txBody>
      </p:sp>
      <p:sp>
        <p:nvSpPr>
          <p:cNvPr id="76" name="TextBox 75"/>
          <p:cNvSpPr txBox="1"/>
          <p:nvPr/>
        </p:nvSpPr>
        <p:spPr>
          <a:xfrm>
            <a:off x="6242393" y="1842697"/>
            <a:ext cx="1474231" cy="430887"/>
          </a:xfrm>
          <a:prstGeom prst="rect">
            <a:avLst/>
          </a:prstGeom>
          <a:noFill/>
        </p:spPr>
        <p:txBody>
          <a:bodyPr wrap="square" rtlCol="0">
            <a:spAutoFit/>
          </a:bodyPr>
          <a:lstStyle/>
          <a:p>
            <a:pPr algn="r"/>
            <a:r>
              <a:rPr lang="en-IN" sz="2200" dirty="0"/>
              <a:t>$2,000,000</a:t>
            </a:r>
            <a:endParaRPr lang="en-US" sz="2200" dirty="0"/>
          </a:p>
        </p:txBody>
      </p:sp>
      <p:sp>
        <p:nvSpPr>
          <p:cNvPr id="77" name="TextBox 76"/>
          <p:cNvSpPr txBox="1"/>
          <p:nvPr/>
        </p:nvSpPr>
        <p:spPr>
          <a:xfrm>
            <a:off x="6242393" y="2213281"/>
            <a:ext cx="1474231" cy="430887"/>
          </a:xfrm>
          <a:prstGeom prst="rect">
            <a:avLst/>
          </a:prstGeom>
          <a:noFill/>
        </p:spPr>
        <p:txBody>
          <a:bodyPr wrap="square" rtlCol="0">
            <a:spAutoFit/>
          </a:bodyPr>
          <a:lstStyle/>
          <a:p>
            <a:pPr algn="r"/>
            <a:r>
              <a:rPr lang="en-IN" sz="2200" dirty="0"/>
              <a:t>1,000,000</a:t>
            </a:r>
            <a:endParaRPr lang="en-US" sz="2200" dirty="0"/>
          </a:p>
        </p:txBody>
      </p:sp>
      <p:sp>
        <p:nvSpPr>
          <p:cNvPr id="78" name="TextBox 77"/>
          <p:cNvSpPr txBox="1"/>
          <p:nvPr/>
        </p:nvSpPr>
        <p:spPr>
          <a:xfrm>
            <a:off x="6242393" y="2583865"/>
            <a:ext cx="1474231" cy="430887"/>
          </a:xfrm>
          <a:prstGeom prst="rect">
            <a:avLst/>
          </a:prstGeom>
          <a:noFill/>
        </p:spPr>
        <p:txBody>
          <a:bodyPr wrap="square" rtlCol="0">
            <a:spAutoFit/>
          </a:bodyPr>
          <a:lstStyle/>
          <a:p>
            <a:pPr algn="r"/>
            <a:r>
              <a:rPr lang="en-IN" sz="2200" dirty="0"/>
              <a:t>600,000</a:t>
            </a:r>
            <a:endParaRPr lang="en-US" sz="2200" dirty="0"/>
          </a:p>
        </p:txBody>
      </p:sp>
      <p:sp>
        <p:nvSpPr>
          <p:cNvPr id="79" name="TextBox 78"/>
          <p:cNvSpPr txBox="1"/>
          <p:nvPr/>
        </p:nvSpPr>
        <p:spPr>
          <a:xfrm>
            <a:off x="6242393" y="2954449"/>
            <a:ext cx="1474231" cy="430887"/>
          </a:xfrm>
          <a:prstGeom prst="rect">
            <a:avLst/>
          </a:prstGeom>
          <a:noFill/>
        </p:spPr>
        <p:txBody>
          <a:bodyPr wrap="square" rtlCol="0">
            <a:spAutoFit/>
          </a:bodyPr>
          <a:lstStyle/>
          <a:p>
            <a:pPr algn="r"/>
            <a:r>
              <a:rPr lang="en-IN" sz="2200" dirty="0"/>
              <a:t>3,600,000</a:t>
            </a:r>
            <a:endParaRPr lang="en-US" sz="2200" dirty="0"/>
          </a:p>
        </p:txBody>
      </p:sp>
      <p:sp>
        <p:nvSpPr>
          <p:cNvPr id="80" name="TextBox 79"/>
          <p:cNvSpPr txBox="1"/>
          <p:nvPr/>
        </p:nvSpPr>
        <p:spPr>
          <a:xfrm>
            <a:off x="6242393" y="3325033"/>
            <a:ext cx="1474231" cy="430887"/>
          </a:xfrm>
          <a:prstGeom prst="rect">
            <a:avLst/>
          </a:prstGeom>
          <a:noFill/>
        </p:spPr>
        <p:txBody>
          <a:bodyPr wrap="square" rtlCol="0">
            <a:spAutoFit/>
          </a:bodyPr>
          <a:lstStyle/>
          <a:p>
            <a:pPr algn="r"/>
            <a:r>
              <a:rPr lang="en-IN" sz="2200" dirty="0"/>
              <a:t>1,400,000</a:t>
            </a:r>
            <a:endParaRPr lang="en-US" sz="2200" dirty="0"/>
          </a:p>
        </p:txBody>
      </p:sp>
      <p:sp>
        <p:nvSpPr>
          <p:cNvPr id="81" name="TextBox 80"/>
          <p:cNvSpPr txBox="1"/>
          <p:nvPr/>
        </p:nvSpPr>
        <p:spPr>
          <a:xfrm>
            <a:off x="6242393" y="3669337"/>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82" name="TextBox 81"/>
          <p:cNvSpPr txBox="1"/>
          <p:nvPr/>
        </p:nvSpPr>
        <p:spPr>
          <a:xfrm>
            <a:off x="6242393" y="3986624"/>
            <a:ext cx="1474231" cy="430887"/>
          </a:xfrm>
          <a:prstGeom prst="rect">
            <a:avLst/>
          </a:prstGeom>
          <a:noFill/>
        </p:spPr>
        <p:txBody>
          <a:bodyPr wrap="square" rtlCol="0">
            <a:spAutoFit/>
          </a:bodyPr>
          <a:lstStyle/>
          <a:p>
            <a:pPr algn="r"/>
            <a:r>
              <a:rPr lang="en-IN" sz="2200" dirty="0"/>
              <a:t>× 30%</a:t>
            </a:r>
            <a:endParaRPr lang="en-US" sz="2200" dirty="0"/>
          </a:p>
        </p:txBody>
      </p:sp>
      <p:sp>
        <p:nvSpPr>
          <p:cNvPr id="83" name="TextBox 82"/>
          <p:cNvSpPr txBox="1"/>
          <p:nvPr/>
        </p:nvSpPr>
        <p:spPr>
          <a:xfrm>
            <a:off x="6242393" y="4326589"/>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84" name="TextBox 83"/>
          <p:cNvSpPr txBox="1"/>
          <p:nvPr/>
        </p:nvSpPr>
        <p:spPr>
          <a:xfrm>
            <a:off x="440589" y="4326589"/>
            <a:ext cx="3436842" cy="430887"/>
          </a:xfrm>
          <a:prstGeom prst="rect">
            <a:avLst/>
          </a:prstGeom>
          <a:noFill/>
        </p:spPr>
        <p:txBody>
          <a:bodyPr wrap="square" rtlCol="0">
            <a:spAutoFit/>
          </a:bodyPr>
          <a:lstStyle/>
          <a:p>
            <a:r>
              <a:rPr lang="en-IN" sz="2200" dirty="0"/>
              <a:t>Other information:</a:t>
            </a:r>
            <a:endParaRPr lang="en-US" sz="2200" dirty="0"/>
          </a:p>
        </p:txBody>
      </p:sp>
      <p:sp>
        <p:nvSpPr>
          <p:cNvPr id="85" name="TextBox 84"/>
          <p:cNvSpPr txBox="1"/>
          <p:nvPr/>
        </p:nvSpPr>
        <p:spPr>
          <a:xfrm>
            <a:off x="440589" y="4675799"/>
            <a:ext cx="3436842" cy="430887"/>
          </a:xfrm>
          <a:prstGeom prst="rect">
            <a:avLst/>
          </a:prstGeom>
          <a:noFill/>
        </p:spPr>
        <p:txBody>
          <a:bodyPr wrap="square" rtlCol="0">
            <a:spAutoFit/>
          </a:bodyPr>
          <a:lstStyle/>
          <a:p>
            <a:r>
              <a:rPr lang="en-US" sz="2200" dirty="0"/>
              <a:t>Arjent’s 2018 net income:</a:t>
            </a:r>
          </a:p>
        </p:txBody>
      </p:sp>
      <p:sp>
        <p:nvSpPr>
          <p:cNvPr id="86" name="TextBox 85"/>
          <p:cNvSpPr txBox="1"/>
          <p:nvPr/>
        </p:nvSpPr>
        <p:spPr>
          <a:xfrm>
            <a:off x="440589" y="5029158"/>
            <a:ext cx="3436842" cy="430887"/>
          </a:xfrm>
          <a:prstGeom prst="rect">
            <a:avLst/>
          </a:prstGeom>
          <a:noFill/>
        </p:spPr>
        <p:txBody>
          <a:bodyPr wrap="square" rtlCol="0">
            <a:spAutoFit/>
          </a:bodyPr>
          <a:lstStyle/>
          <a:p>
            <a:r>
              <a:rPr lang="en-US" sz="2200" dirty="0"/>
              <a:t>Arjent’s 2018 dividends:</a:t>
            </a:r>
          </a:p>
        </p:txBody>
      </p:sp>
      <p:sp>
        <p:nvSpPr>
          <p:cNvPr id="87" name="TextBox 86"/>
          <p:cNvSpPr txBox="1"/>
          <p:nvPr/>
        </p:nvSpPr>
        <p:spPr>
          <a:xfrm>
            <a:off x="2771528" y="3669337"/>
            <a:ext cx="3550920" cy="430887"/>
          </a:xfrm>
          <a:prstGeom prst="rect">
            <a:avLst/>
          </a:prstGeom>
          <a:noFill/>
        </p:spPr>
        <p:txBody>
          <a:bodyPr wrap="square" rtlCol="0">
            <a:spAutoFit/>
          </a:bodyPr>
          <a:lstStyle/>
          <a:p>
            <a:pPr algn="r"/>
            <a:r>
              <a:rPr lang="en-IN" sz="2200" b="1" dirty="0"/>
              <a:t>Total fair value of </a:t>
            </a:r>
            <a:r>
              <a:rPr lang="en-IN" sz="2200" b="1" dirty="0" err="1" smtClean="0"/>
              <a:t>Arjent</a:t>
            </a:r>
            <a:r>
              <a:rPr lang="en-IN" sz="2200" b="1" dirty="0" smtClean="0"/>
              <a:t> = </a:t>
            </a:r>
            <a:endParaRPr lang="en-US" sz="2200" b="1" dirty="0"/>
          </a:p>
        </p:txBody>
      </p:sp>
      <p:sp>
        <p:nvSpPr>
          <p:cNvPr id="88" name="TextBox 87"/>
          <p:cNvSpPr txBox="1"/>
          <p:nvPr/>
        </p:nvSpPr>
        <p:spPr>
          <a:xfrm>
            <a:off x="4123403" y="4675799"/>
            <a:ext cx="1474231" cy="430887"/>
          </a:xfrm>
          <a:prstGeom prst="rect">
            <a:avLst/>
          </a:prstGeom>
          <a:noFill/>
        </p:spPr>
        <p:txBody>
          <a:bodyPr wrap="square" rtlCol="0">
            <a:spAutoFit/>
          </a:bodyPr>
          <a:lstStyle/>
          <a:p>
            <a:pPr algn="r"/>
            <a:r>
              <a:rPr lang="en-IN" sz="2200" dirty="0"/>
              <a:t>$500,000</a:t>
            </a:r>
            <a:endParaRPr lang="en-US" sz="2200" dirty="0"/>
          </a:p>
        </p:txBody>
      </p:sp>
      <p:sp>
        <p:nvSpPr>
          <p:cNvPr id="89" name="TextBox 88"/>
          <p:cNvSpPr txBox="1"/>
          <p:nvPr/>
        </p:nvSpPr>
        <p:spPr>
          <a:xfrm>
            <a:off x="4123403" y="5029158"/>
            <a:ext cx="1474231" cy="430887"/>
          </a:xfrm>
          <a:prstGeom prst="rect">
            <a:avLst/>
          </a:prstGeom>
          <a:noFill/>
        </p:spPr>
        <p:txBody>
          <a:bodyPr wrap="square" rtlCol="0">
            <a:spAutoFit/>
          </a:bodyPr>
          <a:lstStyle/>
          <a:p>
            <a:pPr algn="r"/>
            <a:r>
              <a:rPr lang="en-IN" sz="2200" dirty="0"/>
              <a:t>$250,000</a:t>
            </a:r>
            <a:endParaRPr lang="en-US" sz="2200" dirty="0"/>
          </a:p>
        </p:txBody>
      </p:sp>
      <p:sp>
        <p:nvSpPr>
          <p:cNvPr id="90" name="TextBox 89"/>
          <p:cNvSpPr txBox="1"/>
          <p:nvPr/>
        </p:nvSpPr>
        <p:spPr>
          <a:xfrm>
            <a:off x="7597214" y="3325033"/>
            <a:ext cx="1540751" cy="430887"/>
          </a:xfrm>
          <a:prstGeom prst="rect">
            <a:avLst/>
          </a:prstGeom>
          <a:noFill/>
        </p:spPr>
        <p:txBody>
          <a:bodyPr wrap="square" rtlCol="0">
            <a:spAutoFit/>
          </a:bodyPr>
          <a:lstStyle/>
          <a:p>
            <a:r>
              <a:rPr lang="en-IN" sz="2200" dirty="0"/>
              <a:t>(to balance)</a:t>
            </a:r>
            <a:endParaRPr lang="en-US" sz="2200" dirty="0"/>
          </a:p>
        </p:txBody>
      </p:sp>
      <p:sp>
        <p:nvSpPr>
          <p:cNvPr id="91" name="TextBox 90"/>
          <p:cNvSpPr txBox="1"/>
          <p:nvPr/>
        </p:nvSpPr>
        <p:spPr>
          <a:xfrm>
            <a:off x="7608256" y="3987090"/>
            <a:ext cx="1540751" cy="430887"/>
          </a:xfrm>
          <a:prstGeom prst="rect">
            <a:avLst/>
          </a:prstGeom>
          <a:noFill/>
        </p:spPr>
        <p:txBody>
          <a:bodyPr wrap="square" rtlCol="0">
            <a:spAutoFit/>
          </a:bodyPr>
          <a:lstStyle/>
          <a:p>
            <a:r>
              <a:rPr lang="en-IN" sz="2200" dirty="0"/>
              <a:t>purchased</a:t>
            </a:r>
            <a:endParaRPr lang="en-US" sz="2200" dirty="0"/>
          </a:p>
        </p:txBody>
      </p:sp>
      <p:sp>
        <p:nvSpPr>
          <p:cNvPr id="92" name="TextBox 91"/>
          <p:cNvSpPr txBox="1"/>
          <p:nvPr/>
        </p:nvSpPr>
        <p:spPr>
          <a:xfrm>
            <a:off x="7608256" y="4326589"/>
            <a:ext cx="1540751" cy="769441"/>
          </a:xfrm>
          <a:prstGeom prst="rect">
            <a:avLst/>
          </a:prstGeom>
          <a:noFill/>
        </p:spPr>
        <p:txBody>
          <a:bodyPr wrap="square" rtlCol="0">
            <a:spAutoFit/>
          </a:bodyPr>
          <a:lstStyle/>
          <a:p>
            <a:r>
              <a:rPr lang="en-IN" sz="2200" b="1" dirty="0"/>
              <a:t>purchase price</a:t>
            </a:r>
            <a:endParaRPr lang="en-US" sz="2200" b="1" dirty="0"/>
          </a:p>
        </p:txBody>
      </p:sp>
      <p:cxnSp>
        <p:nvCxnSpPr>
          <p:cNvPr id="93" name="Straight Connector 92"/>
          <p:cNvCxnSpPr/>
          <p:nvPr/>
        </p:nvCxnSpPr>
        <p:spPr>
          <a:xfrm flipV="1">
            <a:off x="509888" y="1552269"/>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94" name="TextBox 93"/>
          <p:cNvSpPr txBox="1"/>
          <p:nvPr/>
        </p:nvSpPr>
        <p:spPr>
          <a:xfrm>
            <a:off x="577547" y="351765"/>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$1,500,000 cash.</a:t>
            </a:r>
            <a:endParaRPr lang="en-US" sz="2200" dirty="0"/>
          </a:p>
        </p:txBody>
      </p:sp>
      <p:cxnSp>
        <p:nvCxnSpPr>
          <p:cNvPr id="95" name="Straight Connector 94"/>
          <p:cNvCxnSpPr/>
          <p:nvPr/>
        </p:nvCxnSpPr>
        <p:spPr>
          <a:xfrm flipH="1">
            <a:off x="4313640" y="298653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4313640" y="3331437"/>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4313640" y="3387585"/>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6439215" y="297851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6390831" y="3708425"/>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6346543" y="4356424"/>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6346543" y="4701328"/>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a:off x="6346543" y="4757476"/>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6042869" y="5460045"/>
            <a:ext cx="468911" cy="62746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896905" y="5035333"/>
            <a:ext cx="1965682"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500,000</a:t>
            </a:r>
            <a:endParaRPr lang="en-US" sz="2200" dirty="0"/>
          </a:p>
        </p:txBody>
      </p:sp>
      <p:cxnSp>
        <p:nvCxnSpPr>
          <p:cNvPr id="54" name="Straight Connector 53"/>
          <p:cNvCxnSpPr/>
          <p:nvPr/>
        </p:nvCxnSpPr>
        <p:spPr>
          <a:xfrm>
            <a:off x="4391978" y="5049536"/>
            <a:ext cx="11145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6438163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22" presetClass="entr" presetSubtype="1" fill="hold" nodeType="withEffect">
                                  <p:stCondLst>
                                    <p:cond delay="0"/>
                                  </p:stCondLst>
                                  <p:childTnLst>
                                    <p:set>
                                      <p:cBhvr>
                                        <p:cTn id="33" dur="1" fill="hold">
                                          <p:stCondLst>
                                            <p:cond delay="0"/>
                                          </p:stCondLst>
                                        </p:cTn>
                                        <p:tgtEl>
                                          <p:spTgt spid="109"/>
                                        </p:tgtEl>
                                        <p:attrNameLst>
                                          <p:attrName>style.visibility</p:attrName>
                                        </p:attrNameLst>
                                      </p:cBhvr>
                                      <p:to>
                                        <p:strVal val="visible"/>
                                      </p:to>
                                    </p:set>
                                    <p:animEffect transition="in" filter="wipe(up)">
                                      <p:cBhvr>
                                        <p:cTn id="34" dur="500"/>
                                        <p:tgtEl>
                                          <p:spTgt spid="10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500"/>
                                        <p:tgtEl>
                                          <p:spTgt spid="103"/>
                                        </p:tgtEl>
                                      </p:cBhvr>
                                    </p:animEffect>
                                  </p:childTnLst>
                                </p:cTn>
                              </p:par>
                              <p:par>
                                <p:cTn id="38" presetID="10" presetClass="entr" presetSubtype="0"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58" grpId="0"/>
      <p:bldP spid="59" grpId="0"/>
      <p:bldP spid="60" grpId="0"/>
      <p:bldP spid="61" grpId="0"/>
      <p:bldP spid="62" grpId="0"/>
      <p:bldP spid="63" grpId="0"/>
      <p:bldP spid="10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1"/>
          <p:cNvSpPr>
            <a:spLocks noGrp="1"/>
          </p:cNvSpPr>
          <p:nvPr>
            <p:ph type="title"/>
          </p:nvPr>
        </p:nvSpPr>
        <p:spPr>
          <a:xfrm>
            <a:off x="589664" y="0"/>
            <a:ext cx="8229600" cy="339410"/>
          </a:xfrm>
        </p:spPr>
        <p:txBody>
          <a:bodyPr>
            <a:noAutofit/>
          </a:bodyPr>
          <a:lstStyle/>
          <a:p>
            <a:r>
              <a:rPr lang="en-IN" sz="3000" dirty="0"/>
              <a:t>Equity Method—Receiving Dividends</a:t>
            </a:r>
          </a:p>
        </p:txBody>
      </p:sp>
      <p:sp>
        <p:nvSpPr>
          <p:cNvPr id="68" name="Rectangle 67"/>
          <p:cNvSpPr/>
          <p:nvPr/>
        </p:nvSpPr>
        <p:spPr>
          <a:xfrm>
            <a:off x="632176" y="5462388"/>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69" name="TextBox 68"/>
          <p:cNvSpPr txBox="1">
            <a:spLocks noChangeArrowheads="1"/>
          </p:cNvSpPr>
          <p:nvPr/>
        </p:nvSpPr>
        <p:spPr bwMode="auto">
          <a:xfrm>
            <a:off x="845044" y="5431455"/>
            <a:ext cx="5422900" cy="461665"/>
          </a:xfrm>
          <a:prstGeom prst="rect">
            <a:avLst/>
          </a:prstGeom>
          <a:noFill/>
          <a:ln w="9525">
            <a:noFill/>
            <a:miter lim="800000"/>
            <a:headEnd/>
            <a:tailEnd/>
          </a:ln>
        </p:spPr>
        <p:txBody>
          <a:bodyPr wrap="square" anchor="ctr">
            <a:spAutoFit/>
          </a:bodyPr>
          <a:lstStyle/>
          <a:p>
            <a:r>
              <a:rPr lang="en-US" sz="2400" b="1" dirty="0">
                <a:latin typeface="Calibri" pitchFamily="34" charset="0"/>
              </a:rPr>
              <a:t>Journal Entry </a:t>
            </a:r>
            <a:endParaRPr lang="en-IN" sz="2400" b="1" baseline="30000" dirty="0">
              <a:latin typeface="Calibri" pitchFamily="34" charset="0"/>
            </a:endParaRPr>
          </a:p>
        </p:txBody>
      </p:sp>
      <p:cxnSp>
        <p:nvCxnSpPr>
          <p:cNvPr id="70" name="Straight Connector 69"/>
          <p:cNvCxnSpPr/>
          <p:nvPr/>
        </p:nvCxnSpPr>
        <p:spPr>
          <a:xfrm>
            <a:off x="661729" y="5830159"/>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a:spLocks noChangeArrowheads="1"/>
          </p:cNvSpPr>
          <p:nvPr/>
        </p:nvSpPr>
        <p:spPr bwMode="auto">
          <a:xfrm>
            <a:off x="670626" y="5796781"/>
            <a:ext cx="5029173"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72" name="TextBox 71"/>
          <p:cNvSpPr txBox="1">
            <a:spLocks noChangeArrowheads="1"/>
          </p:cNvSpPr>
          <p:nvPr/>
        </p:nvSpPr>
        <p:spPr bwMode="auto">
          <a:xfrm>
            <a:off x="6090968" y="5796781"/>
            <a:ext cx="1581912" cy="404812"/>
          </a:xfrm>
          <a:prstGeom prst="rect">
            <a:avLst/>
          </a:prstGeom>
          <a:noFill/>
          <a:ln w="9525">
            <a:noFill/>
            <a:miter lim="800000"/>
            <a:headEnd/>
            <a:tailEnd/>
          </a:ln>
        </p:spPr>
        <p:txBody>
          <a:bodyPr/>
          <a:lstStyle/>
          <a:p>
            <a:pPr algn="r"/>
            <a:r>
              <a:rPr lang="en-IN" sz="2400" dirty="0">
                <a:latin typeface="Calibri" pitchFamily="34" charset="0"/>
              </a:rPr>
              <a:t>75,000</a:t>
            </a:r>
          </a:p>
        </p:txBody>
      </p:sp>
      <p:sp>
        <p:nvSpPr>
          <p:cNvPr id="73" name="TextBox 72"/>
          <p:cNvSpPr txBox="1">
            <a:spLocks noChangeArrowheads="1"/>
          </p:cNvSpPr>
          <p:nvPr/>
        </p:nvSpPr>
        <p:spPr bwMode="auto">
          <a:xfrm>
            <a:off x="7502370" y="6121383"/>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75,000</a:t>
            </a:r>
          </a:p>
        </p:txBody>
      </p:sp>
      <p:sp>
        <p:nvSpPr>
          <p:cNvPr id="74" name="TextBox 73"/>
          <p:cNvSpPr txBox="1">
            <a:spLocks noChangeArrowheads="1"/>
          </p:cNvSpPr>
          <p:nvPr/>
        </p:nvSpPr>
        <p:spPr bwMode="auto">
          <a:xfrm>
            <a:off x="7806763" y="5431455"/>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75" name="TextBox 74"/>
          <p:cNvSpPr txBox="1">
            <a:spLocks noChangeArrowheads="1"/>
          </p:cNvSpPr>
          <p:nvPr/>
        </p:nvSpPr>
        <p:spPr bwMode="auto">
          <a:xfrm>
            <a:off x="6386710" y="5431455"/>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76" name="TextBox 75"/>
          <p:cNvSpPr txBox="1">
            <a:spLocks noChangeArrowheads="1"/>
          </p:cNvSpPr>
          <p:nvPr/>
        </p:nvSpPr>
        <p:spPr bwMode="auto">
          <a:xfrm>
            <a:off x="670626" y="6143202"/>
            <a:ext cx="5029173" cy="404812"/>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77" name="TextBox 76"/>
          <p:cNvSpPr txBox="1"/>
          <p:nvPr/>
        </p:nvSpPr>
        <p:spPr>
          <a:xfrm>
            <a:off x="564753" y="1121821"/>
            <a:ext cx="3721608" cy="426621"/>
          </a:xfrm>
          <a:prstGeom prst="rect">
            <a:avLst/>
          </a:prstGeom>
          <a:noFill/>
        </p:spPr>
        <p:txBody>
          <a:bodyPr wrap="square" rtlCol="0">
            <a:spAutoFit/>
          </a:bodyPr>
          <a:lstStyle/>
          <a:p>
            <a:r>
              <a:rPr lang="en-IN" sz="2200" b="1" dirty="0"/>
              <a:t>Account </a:t>
            </a:r>
            <a:endParaRPr lang="en-US" sz="2200" b="1" dirty="0"/>
          </a:p>
        </p:txBody>
      </p:sp>
      <p:sp>
        <p:nvSpPr>
          <p:cNvPr id="78" name="TextBox 77"/>
          <p:cNvSpPr txBox="1"/>
          <p:nvPr/>
        </p:nvSpPr>
        <p:spPr>
          <a:xfrm>
            <a:off x="3409541" y="771180"/>
            <a:ext cx="2948943"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79" name="TextBox 78"/>
          <p:cNvSpPr txBox="1"/>
          <p:nvPr/>
        </p:nvSpPr>
        <p:spPr>
          <a:xfrm>
            <a:off x="6295239" y="793464"/>
            <a:ext cx="2826865"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80" name="TextBox 79"/>
          <p:cNvSpPr txBox="1"/>
          <p:nvPr/>
        </p:nvSpPr>
        <p:spPr>
          <a:xfrm>
            <a:off x="490183" y="1418496"/>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81" name="TextBox 80"/>
          <p:cNvSpPr txBox="1"/>
          <p:nvPr/>
        </p:nvSpPr>
        <p:spPr>
          <a:xfrm>
            <a:off x="487567" y="2159718"/>
            <a:ext cx="3436842" cy="430887"/>
          </a:xfrm>
          <a:prstGeom prst="rect">
            <a:avLst/>
          </a:prstGeom>
          <a:noFill/>
        </p:spPr>
        <p:txBody>
          <a:bodyPr wrap="square" rtlCol="0">
            <a:spAutoFit/>
          </a:bodyPr>
          <a:lstStyle/>
          <a:p>
            <a:r>
              <a:rPr lang="en-IN" sz="2200" dirty="0"/>
              <a:t>Land</a:t>
            </a:r>
            <a:endParaRPr lang="en-US" sz="2200" dirty="0"/>
          </a:p>
        </p:txBody>
      </p:sp>
      <p:sp>
        <p:nvSpPr>
          <p:cNvPr id="82" name="TextBox 81"/>
          <p:cNvSpPr txBox="1"/>
          <p:nvPr/>
        </p:nvSpPr>
        <p:spPr>
          <a:xfrm>
            <a:off x="487940" y="2530302"/>
            <a:ext cx="3436842" cy="430887"/>
          </a:xfrm>
          <a:prstGeom prst="rect">
            <a:avLst/>
          </a:prstGeom>
          <a:noFill/>
        </p:spPr>
        <p:txBody>
          <a:bodyPr wrap="square" rtlCol="0">
            <a:spAutoFit/>
          </a:bodyPr>
          <a:lstStyle/>
          <a:p>
            <a:r>
              <a:rPr lang="en-IN" sz="2200" dirty="0"/>
              <a:t>Other net assets</a:t>
            </a:r>
            <a:endParaRPr lang="en-US" sz="2200" dirty="0"/>
          </a:p>
        </p:txBody>
      </p:sp>
      <p:sp>
        <p:nvSpPr>
          <p:cNvPr id="83" name="TextBox 82"/>
          <p:cNvSpPr txBox="1"/>
          <p:nvPr/>
        </p:nvSpPr>
        <p:spPr>
          <a:xfrm>
            <a:off x="488313" y="2900886"/>
            <a:ext cx="3436842" cy="430887"/>
          </a:xfrm>
          <a:prstGeom prst="rect">
            <a:avLst/>
          </a:prstGeom>
          <a:noFill/>
        </p:spPr>
        <p:txBody>
          <a:bodyPr wrap="square" rtlCol="0">
            <a:spAutoFit/>
          </a:bodyPr>
          <a:lstStyle/>
          <a:p>
            <a:r>
              <a:rPr lang="en-IN" sz="2200" dirty="0"/>
              <a:t>Net assets</a:t>
            </a:r>
            <a:endParaRPr lang="en-US" sz="2200" dirty="0"/>
          </a:p>
        </p:txBody>
      </p:sp>
      <p:sp>
        <p:nvSpPr>
          <p:cNvPr id="84" name="TextBox 83"/>
          <p:cNvSpPr txBox="1"/>
          <p:nvPr/>
        </p:nvSpPr>
        <p:spPr>
          <a:xfrm>
            <a:off x="488688" y="3271470"/>
            <a:ext cx="3436842" cy="430887"/>
          </a:xfrm>
          <a:prstGeom prst="rect">
            <a:avLst/>
          </a:prstGeom>
          <a:noFill/>
        </p:spPr>
        <p:txBody>
          <a:bodyPr wrap="square" rtlCol="0">
            <a:spAutoFit/>
          </a:bodyPr>
          <a:lstStyle/>
          <a:p>
            <a:r>
              <a:rPr lang="en-IN" sz="2200" dirty="0"/>
              <a:t>Goodwill</a:t>
            </a:r>
            <a:endParaRPr lang="en-US" sz="2200" dirty="0"/>
          </a:p>
        </p:txBody>
      </p:sp>
      <p:sp>
        <p:nvSpPr>
          <p:cNvPr id="85" name="TextBox 84"/>
          <p:cNvSpPr txBox="1"/>
          <p:nvPr/>
        </p:nvSpPr>
        <p:spPr>
          <a:xfrm>
            <a:off x="4171502" y="1789134"/>
            <a:ext cx="1474231" cy="430887"/>
          </a:xfrm>
          <a:prstGeom prst="rect">
            <a:avLst/>
          </a:prstGeom>
          <a:noFill/>
        </p:spPr>
        <p:txBody>
          <a:bodyPr wrap="square" rtlCol="0">
            <a:spAutoFit/>
          </a:bodyPr>
          <a:lstStyle/>
          <a:p>
            <a:pPr algn="r"/>
            <a:r>
              <a:rPr lang="en-IN" sz="2200" dirty="0"/>
              <a:t>$1,000,000</a:t>
            </a:r>
            <a:endParaRPr lang="en-US" sz="2200" dirty="0"/>
          </a:p>
        </p:txBody>
      </p:sp>
      <p:sp>
        <p:nvSpPr>
          <p:cNvPr id="86" name="TextBox 85"/>
          <p:cNvSpPr txBox="1"/>
          <p:nvPr/>
        </p:nvSpPr>
        <p:spPr>
          <a:xfrm>
            <a:off x="4171502" y="2159718"/>
            <a:ext cx="1474231" cy="430887"/>
          </a:xfrm>
          <a:prstGeom prst="rect">
            <a:avLst/>
          </a:prstGeom>
          <a:noFill/>
        </p:spPr>
        <p:txBody>
          <a:bodyPr wrap="square" rtlCol="0">
            <a:spAutoFit/>
          </a:bodyPr>
          <a:lstStyle/>
          <a:p>
            <a:pPr algn="r"/>
            <a:r>
              <a:rPr lang="en-IN" sz="2200" dirty="0"/>
              <a:t>500,000</a:t>
            </a:r>
            <a:endParaRPr lang="en-US" sz="2200" dirty="0"/>
          </a:p>
        </p:txBody>
      </p:sp>
      <p:sp>
        <p:nvSpPr>
          <p:cNvPr id="87" name="TextBox 86"/>
          <p:cNvSpPr txBox="1"/>
          <p:nvPr/>
        </p:nvSpPr>
        <p:spPr>
          <a:xfrm>
            <a:off x="4171502"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88" name="TextBox 87"/>
          <p:cNvSpPr txBox="1"/>
          <p:nvPr/>
        </p:nvSpPr>
        <p:spPr>
          <a:xfrm>
            <a:off x="4171502" y="2900886"/>
            <a:ext cx="1474231" cy="430887"/>
          </a:xfrm>
          <a:prstGeom prst="rect">
            <a:avLst/>
          </a:prstGeom>
          <a:noFill/>
        </p:spPr>
        <p:txBody>
          <a:bodyPr wrap="square" rtlCol="0">
            <a:spAutoFit/>
          </a:bodyPr>
          <a:lstStyle/>
          <a:p>
            <a:pPr algn="r"/>
            <a:r>
              <a:rPr lang="en-IN" sz="2200" dirty="0"/>
              <a:t>2,100,000</a:t>
            </a:r>
            <a:endParaRPr lang="en-US" sz="2200" dirty="0"/>
          </a:p>
        </p:txBody>
      </p:sp>
      <p:sp>
        <p:nvSpPr>
          <p:cNvPr id="89" name="TextBox 88"/>
          <p:cNvSpPr txBox="1"/>
          <p:nvPr/>
        </p:nvSpPr>
        <p:spPr>
          <a:xfrm>
            <a:off x="6290492" y="1789134"/>
            <a:ext cx="1474231" cy="430887"/>
          </a:xfrm>
          <a:prstGeom prst="rect">
            <a:avLst/>
          </a:prstGeom>
          <a:noFill/>
        </p:spPr>
        <p:txBody>
          <a:bodyPr wrap="square" rtlCol="0">
            <a:spAutoFit/>
          </a:bodyPr>
          <a:lstStyle/>
          <a:p>
            <a:pPr algn="r"/>
            <a:r>
              <a:rPr lang="en-IN" sz="2200" dirty="0"/>
              <a:t>$2,000,000</a:t>
            </a:r>
            <a:endParaRPr lang="en-US" sz="2200" dirty="0"/>
          </a:p>
        </p:txBody>
      </p:sp>
      <p:sp>
        <p:nvSpPr>
          <p:cNvPr id="90" name="TextBox 89"/>
          <p:cNvSpPr txBox="1"/>
          <p:nvPr/>
        </p:nvSpPr>
        <p:spPr>
          <a:xfrm>
            <a:off x="6290492" y="2159718"/>
            <a:ext cx="1474231" cy="430887"/>
          </a:xfrm>
          <a:prstGeom prst="rect">
            <a:avLst/>
          </a:prstGeom>
          <a:noFill/>
        </p:spPr>
        <p:txBody>
          <a:bodyPr wrap="square" rtlCol="0">
            <a:spAutoFit/>
          </a:bodyPr>
          <a:lstStyle/>
          <a:p>
            <a:pPr algn="r"/>
            <a:r>
              <a:rPr lang="en-IN" sz="2200" dirty="0"/>
              <a:t>1,000,000</a:t>
            </a:r>
            <a:endParaRPr lang="en-US" sz="2200" dirty="0"/>
          </a:p>
        </p:txBody>
      </p:sp>
      <p:sp>
        <p:nvSpPr>
          <p:cNvPr id="91" name="TextBox 90"/>
          <p:cNvSpPr txBox="1"/>
          <p:nvPr/>
        </p:nvSpPr>
        <p:spPr>
          <a:xfrm>
            <a:off x="6290492" y="2530302"/>
            <a:ext cx="1474231" cy="430887"/>
          </a:xfrm>
          <a:prstGeom prst="rect">
            <a:avLst/>
          </a:prstGeom>
          <a:noFill/>
        </p:spPr>
        <p:txBody>
          <a:bodyPr wrap="square" rtlCol="0">
            <a:spAutoFit/>
          </a:bodyPr>
          <a:lstStyle/>
          <a:p>
            <a:pPr algn="r"/>
            <a:r>
              <a:rPr lang="en-IN" sz="2200" dirty="0"/>
              <a:t>600,000</a:t>
            </a:r>
            <a:endParaRPr lang="en-US" sz="2200" dirty="0"/>
          </a:p>
        </p:txBody>
      </p:sp>
      <p:sp>
        <p:nvSpPr>
          <p:cNvPr id="92" name="TextBox 91"/>
          <p:cNvSpPr txBox="1"/>
          <p:nvPr/>
        </p:nvSpPr>
        <p:spPr>
          <a:xfrm>
            <a:off x="6290492" y="2900886"/>
            <a:ext cx="1474231" cy="430887"/>
          </a:xfrm>
          <a:prstGeom prst="rect">
            <a:avLst/>
          </a:prstGeom>
          <a:noFill/>
        </p:spPr>
        <p:txBody>
          <a:bodyPr wrap="square" rtlCol="0">
            <a:spAutoFit/>
          </a:bodyPr>
          <a:lstStyle/>
          <a:p>
            <a:pPr algn="r"/>
            <a:r>
              <a:rPr lang="en-IN" sz="2200" dirty="0"/>
              <a:t>3,600,000</a:t>
            </a:r>
            <a:endParaRPr lang="en-US" sz="2200" dirty="0"/>
          </a:p>
        </p:txBody>
      </p:sp>
      <p:sp>
        <p:nvSpPr>
          <p:cNvPr id="93" name="TextBox 92"/>
          <p:cNvSpPr txBox="1"/>
          <p:nvPr/>
        </p:nvSpPr>
        <p:spPr>
          <a:xfrm>
            <a:off x="6290492" y="3271470"/>
            <a:ext cx="1474231" cy="430887"/>
          </a:xfrm>
          <a:prstGeom prst="rect">
            <a:avLst/>
          </a:prstGeom>
          <a:noFill/>
        </p:spPr>
        <p:txBody>
          <a:bodyPr wrap="square" rtlCol="0">
            <a:spAutoFit/>
          </a:bodyPr>
          <a:lstStyle/>
          <a:p>
            <a:pPr algn="r"/>
            <a:r>
              <a:rPr lang="en-IN" sz="2200" dirty="0"/>
              <a:t>1,400,000</a:t>
            </a:r>
            <a:endParaRPr lang="en-US" sz="2200" dirty="0"/>
          </a:p>
        </p:txBody>
      </p:sp>
      <p:sp>
        <p:nvSpPr>
          <p:cNvPr id="94" name="TextBox 93"/>
          <p:cNvSpPr txBox="1"/>
          <p:nvPr/>
        </p:nvSpPr>
        <p:spPr>
          <a:xfrm>
            <a:off x="6290492" y="3615774"/>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95" name="TextBox 94"/>
          <p:cNvSpPr txBox="1"/>
          <p:nvPr/>
        </p:nvSpPr>
        <p:spPr>
          <a:xfrm>
            <a:off x="6290492" y="3933061"/>
            <a:ext cx="1474231" cy="430887"/>
          </a:xfrm>
          <a:prstGeom prst="rect">
            <a:avLst/>
          </a:prstGeom>
          <a:noFill/>
        </p:spPr>
        <p:txBody>
          <a:bodyPr wrap="square" rtlCol="0">
            <a:spAutoFit/>
          </a:bodyPr>
          <a:lstStyle/>
          <a:p>
            <a:pPr algn="r"/>
            <a:r>
              <a:rPr lang="en-IN" sz="2200" dirty="0"/>
              <a:t>× 30%</a:t>
            </a:r>
            <a:endParaRPr lang="en-US" sz="2200" dirty="0"/>
          </a:p>
        </p:txBody>
      </p:sp>
      <p:sp>
        <p:nvSpPr>
          <p:cNvPr id="96" name="TextBox 95"/>
          <p:cNvSpPr txBox="1"/>
          <p:nvPr/>
        </p:nvSpPr>
        <p:spPr>
          <a:xfrm>
            <a:off x="6290492" y="4273026"/>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97" name="TextBox 96"/>
          <p:cNvSpPr txBox="1"/>
          <p:nvPr/>
        </p:nvSpPr>
        <p:spPr>
          <a:xfrm>
            <a:off x="488688" y="4273026"/>
            <a:ext cx="3436842" cy="430887"/>
          </a:xfrm>
          <a:prstGeom prst="rect">
            <a:avLst/>
          </a:prstGeom>
          <a:noFill/>
        </p:spPr>
        <p:txBody>
          <a:bodyPr wrap="square" rtlCol="0">
            <a:spAutoFit/>
          </a:bodyPr>
          <a:lstStyle/>
          <a:p>
            <a:r>
              <a:rPr lang="en-IN" sz="2200" dirty="0"/>
              <a:t>Other information:</a:t>
            </a:r>
            <a:endParaRPr lang="en-US" sz="2200" dirty="0"/>
          </a:p>
        </p:txBody>
      </p:sp>
      <p:sp>
        <p:nvSpPr>
          <p:cNvPr id="98" name="TextBox 97"/>
          <p:cNvSpPr txBox="1"/>
          <p:nvPr/>
        </p:nvSpPr>
        <p:spPr>
          <a:xfrm>
            <a:off x="488688" y="4622236"/>
            <a:ext cx="3436842" cy="430887"/>
          </a:xfrm>
          <a:prstGeom prst="rect">
            <a:avLst/>
          </a:prstGeom>
          <a:noFill/>
        </p:spPr>
        <p:txBody>
          <a:bodyPr wrap="square" rtlCol="0">
            <a:spAutoFit/>
          </a:bodyPr>
          <a:lstStyle/>
          <a:p>
            <a:r>
              <a:rPr lang="en-US" sz="2200" dirty="0"/>
              <a:t>Arjent’s 2018 net income:</a:t>
            </a:r>
          </a:p>
        </p:txBody>
      </p:sp>
      <p:sp>
        <p:nvSpPr>
          <p:cNvPr id="99" name="TextBox 98"/>
          <p:cNvSpPr txBox="1"/>
          <p:nvPr/>
        </p:nvSpPr>
        <p:spPr>
          <a:xfrm>
            <a:off x="488688" y="4975595"/>
            <a:ext cx="3436842" cy="430887"/>
          </a:xfrm>
          <a:prstGeom prst="rect">
            <a:avLst/>
          </a:prstGeom>
          <a:noFill/>
        </p:spPr>
        <p:txBody>
          <a:bodyPr wrap="square" rtlCol="0">
            <a:spAutoFit/>
          </a:bodyPr>
          <a:lstStyle/>
          <a:p>
            <a:r>
              <a:rPr lang="en-US" sz="2200" dirty="0"/>
              <a:t>Arjent’s 2018 dividends:</a:t>
            </a:r>
          </a:p>
        </p:txBody>
      </p:sp>
      <p:sp>
        <p:nvSpPr>
          <p:cNvPr id="100" name="TextBox 99"/>
          <p:cNvSpPr txBox="1"/>
          <p:nvPr/>
        </p:nvSpPr>
        <p:spPr>
          <a:xfrm>
            <a:off x="3045769" y="3615774"/>
            <a:ext cx="3324778" cy="430887"/>
          </a:xfrm>
          <a:prstGeom prst="rect">
            <a:avLst/>
          </a:prstGeom>
          <a:noFill/>
        </p:spPr>
        <p:txBody>
          <a:bodyPr wrap="square" rtlCol="0">
            <a:spAutoFit/>
          </a:bodyPr>
          <a:lstStyle/>
          <a:p>
            <a:pPr algn="r"/>
            <a:r>
              <a:rPr lang="en-IN" sz="2200" b="1" dirty="0"/>
              <a:t>Total fair value of </a:t>
            </a:r>
            <a:r>
              <a:rPr lang="en-IN" sz="2200" b="1" dirty="0" err="1" smtClean="0"/>
              <a:t>Arjent</a:t>
            </a:r>
            <a:r>
              <a:rPr lang="en-IN" sz="2200" b="1" dirty="0" smtClean="0"/>
              <a:t> = </a:t>
            </a:r>
            <a:endParaRPr lang="en-US" sz="2200" b="1" dirty="0"/>
          </a:p>
        </p:txBody>
      </p:sp>
      <p:sp>
        <p:nvSpPr>
          <p:cNvPr id="101" name="TextBox 100"/>
          <p:cNvSpPr txBox="1"/>
          <p:nvPr/>
        </p:nvSpPr>
        <p:spPr>
          <a:xfrm>
            <a:off x="4171502" y="4622236"/>
            <a:ext cx="1474231" cy="430887"/>
          </a:xfrm>
          <a:prstGeom prst="rect">
            <a:avLst/>
          </a:prstGeom>
          <a:noFill/>
        </p:spPr>
        <p:txBody>
          <a:bodyPr wrap="square" rtlCol="0">
            <a:spAutoFit/>
          </a:bodyPr>
          <a:lstStyle/>
          <a:p>
            <a:pPr algn="r"/>
            <a:r>
              <a:rPr lang="en-IN" sz="2200" dirty="0"/>
              <a:t>$500,000</a:t>
            </a:r>
            <a:endParaRPr lang="en-US" sz="2200" dirty="0"/>
          </a:p>
        </p:txBody>
      </p:sp>
      <p:sp>
        <p:nvSpPr>
          <p:cNvPr id="102" name="TextBox 101"/>
          <p:cNvSpPr txBox="1"/>
          <p:nvPr/>
        </p:nvSpPr>
        <p:spPr>
          <a:xfrm>
            <a:off x="4171502" y="4975595"/>
            <a:ext cx="1474231" cy="430887"/>
          </a:xfrm>
          <a:prstGeom prst="rect">
            <a:avLst/>
          </a:prstGeom>
          <a:noFill/>
        </p:spPr>
        <p:txBody>
          <a:bodyPr wrap="square" rtlCol="0">
            <a:spAutoFit/>
          </a:bodyPr>
          <a:lstStyle/>
          <a:p>
            <a:pPr algn="r"/>
            <a:r>
              <a:rPr lang="en-IN" sz="2200" dirty="0"/>
              <a:t>$250,000</a:t>
            </a:r>
            <a:endParaRPr lang="en-US" sz="2200" dirty="0"/>
          </a:p>
        </p:txBody>
      </p:sp>
      <p:sp>
        <p:nvSpPr>
          <p:cNvPr id="103" name="TextBox 102"/>
          <p:cNvSpPr txBox="1"/>
          <p:nvPr/>
        </p:nvSpPr>
        <p:spPr>
          <a:xfrm>
            <a:off x="7645313" y="3271470"/>
            <a:ext cx="1540751" cy="430887"/>
          </a:xfrm>
          <a:prstGeom prst="rect">
            <a:avLst/>
          </a:prstGeom>
          <a:noFill/>
        </p:spPr>
        <p:txBody>
          <a:bodyPr wrap="square" rtlCol="0">
            <a:spAutoFit/>
          </a:bodyPr>
          <a:lstStyle/>
          <a:p>
            <a:r>
              <a:rPr lang="en-IN" sz="2200" dirty="0"/>
              <a:t>(to balance)</a:t>
            </a:r>
            <a:endParaRPr lang="en-US" sz="2200" dirty="0"/>
          </a:p>
        </p:txBody>
      </p:sp>
      <p:sp>
        <p:nvSpPr>
          <p:cNvPr id="104" name="TextBox 103"/>
          <p:cNvSpPr txBox="1"/>
          <p:nvPr/>
        </p:nvSpPr>
        <p:spPr>
          <a:xfrm>
            <a:off x="7656355" y="3933527"/>
            <a:ext cx="1540751" cy="430887"/>
          </a:xfrm>
          <a:prstGeom prst="rect">
            <a:avLst/>
          </a:prstGeom>
          <a:noFill/>
        </p:spPr>
        <p:txBody>
          <a:bodyPr wrap="square" rtlCol="0">
            <a:spAutoFit/>
          </a:bodyPr>
          <a:lstStyle/>
          <a:p>
            <a:r>
              <a:rPr lang="en-IN" sz="2200" dirty="0"/>
              <a:t>purchased</a:t>
            </a:r>
            <a:endParaRPr lang="en-US" sz="2200" dirty="0"/>
          </a:p>
        </p:txBody>
      </p:sp>
      <p:sp>
        <p:nvSpPr>
          <p:cNvPr id="105" name="TextBox 104"/>
          <p:cNvSpPr txBox="1"/>
          <p:nvPr/>
        </p:nvSpPr>
        <p:spPr>
          <a:xfrm>
            <a:off x="7656355" y="4273026"/>
            <a:ext cx="1540751" cy="769441"/>
          </a:xfrm>
          <a:prstGeom prst="rect">
            <a:avLst/>
          </a:prstGeom>
          <a:noFill/>
        </p:spPr>
        <p:txBody>
          <a:bodyPr wrap="square" rtlCol="0">
            <a:spAutoFit/>
          </a:bodyPr>
          <a:lstStyle/>
          <a:p>
            <a:r>
              <a:rPr lang="en-IN" sz="2200" b="1" dirty="0"/>
              <a:t>purchase price</a:t>
            </a:r>
            <a:endParaRPr lang="en-US" sz="2200" b="1" dirty="0"/>
          </a:p>
        </p:txBody>
      </p:sp>
      <p:cxnSp>
        <p:nvCxnSpPr>
          <p:cNvPr id="106" name="Straight Connector 105"/>
          <p:cNvCxnSpPr/>
          <p:nvPr/>
        </p:nvCxnSpPr>
        <p:spPr>
          <a:xfrm flipV="1">
            <a:off x="557987" y="1498706"/>
            <a:ext cx="8505261" cy="0"/>
          </a:xfrm>
          <a:prstGeom prst="line">
            <a:avLst/>
          </a:prstGeom>
          <a:ln w="19050"/>
        </p:spPr>
        <p:style>
          <a:lnRef idx="1">
            <a:schemeClr val="dk1"/>
          </a:lnRef>
          <a:fillRef idx="0">
            <a:schemeClr val="dk1"/>
          </a:fillRef>
          <a:effectRef idx="0">
            <a:schemeClr val="dk1"/>
          </a:effectRef>
          <a:fontRef idx="minor">
            <a:schemeClr val="tx1"/>
          </a:fontRef>
        </p:style>
      </p:cxnSp>
      <p:sp>
        <p:nvSpPr>
          <p:cNvPr id="107" name="TextBox 106"/>
          <p:cNvSpPr txBox="1"/>
          <p:nvPr/>
        </p:nvSpPr>
        <p:spPr>
          <a:xfrm>
            <a:off x="674324" y="295749"/>
            <a:ext cx="8566453" cy="769441"/>
          </a:xfrm>
          <a:prstGeom prst="rect">
            <a:avLst/>
          </a:prstGeom>
          <a:noFill/>
        </p:spPr>
        <p:txBody>
          <a:bodyPr wrap="square" rtlCol="0">
            <a:spAutoFit/>
          </a:bodyPr>
          <a:lstStyle/>
          <a:p>
            <a:r>
              <a:rPr lang="en-US" sz="2200" dirty="0"/>
              <a:t>United Intergroup purchased </a:t>
            </a:r>
            <a:r>
              <a:rPr lang="en-IN" sz="2200" dirty="0"/>
              <a:t>30% of Arjent, Inc.’s, common stock for $1,500,000 cash.</a:t>
            </a:r>
            <a:endParaRPr lang="en-US" sz="2200" dirty="0"/>
          </a:p>
        </p:txBody>
      </p:sp>
      <p:cxnSp>
        <p:nvCxnSpPr>
          <p:cNvPr id="108" name="Straight Connector 107"/>
          <p:cNvCxnSpPr/>
          <p:nvPr/>
        </p:nvCxnSpPr>
        <p:spPr>
          <a:xfrm flipH="1">
            <a:off x="4361739" y="293297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H="1">
            <a:off x="4361739" y="3277874"/>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4361739" y="3334022"/>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6487314" y="2924950"/>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flipH="1">
            <a:off x="6438930" y="3654862"/>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6394642" y="4302861"/>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H="1">
            <a:off x="6394642" y="4647765"/>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6394642" y="4703913"/>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7502370" y="5412657"/>
            <a:ext cx="614847" cy="911132"/>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522517" y="4981770"/>
            <a:ext cx="1965682"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250,000</a:t>
            </a:r>
            <a:endParaRPr lang="en-US" sz="2200" dirty="0"/>
          </a:p>
        </p:txBody>
      </p:sp>
      <p:cxnSp>
        <p:nvCxnSpPr>
          <p:cNvPr id="54" name="Straight Connector 53"/>
          <p:cNvCxnSpPr/>
          <p:nvPr/>
        </p:nvCxnSpPr>
        <p:spPr>
          <a:xfrm>
            <a:off x="4469214" y="5330778"/>
            <a:ext cx="111452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LO12-6</a:t>
            </a:r>
          </a:p>
        </p:txBody>
      </p:sp>
    </p:spTree>
    <p:extLst>
      <p:ext uri="{BB962C8B-B14F-4D97-AF65-F5344CB8AC3E}">
        <p14:creationId xmlns:p14="http://schemas.microsoft.com/office/powerpoint/2010/main" val="2718322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par>
                                <p:cTn id="11" presetID="10"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22" presetClass="entr" presetSubtype="1" fill="hold" nodeType="withEffect">
                                  <p:stCondLst>
                                    <p:cond delay="0"/>
                                  </p:stCondLst>
                                  <p:childTnLst>
                                    <p:set>
                                      <p:cBhvr>
                                        <p:cTn id="33" dur="1" fill="hold">
                                          <p:stCondLst>
                                            <p:cond delay="0"/>
                                          </p:stCondLst>
                                        </p:cTn>
                                        <p:tgtEl>
                                          <p:spTgt spid="116"/>
                                        </p:tgtEl>
                                        <p:attrNameLst>
                                          <p:attrName>style.visibility</p:attrName>
                                        </p:attrNameLst>
                                      </p:cBhvr>
                                      <p:to>
                                        <p:strVal val="visible"/>
                                      </p:to>
                                    </p:set>
                                    <p:animEffect transition="in" filter="wipe(up)">
                                      <p:cBhvr>
                                        <p:cTn id="34" dur="500"/>
                                        <p:tgtEl>
                                          <p:spTgt spid="116"/>
                                        </p:tgtEl>
                                      </p:cBhvr>
                                    </p:animEffect>
                                  </p:childTnLst>
                                </p:cTn>
                              </p:par>
                              <p:par>
                                <p:cTn id="35" presetID="10"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fade">
                                      <p:cBhvr>
                                        <p:cTn id="4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p:bldP spid="71" grpId="0"/>
      <p:bldP spid="72" grpId="0"/>
      <p:bldP spid="73" grpId="0"/>
      <p:bldP spid="74" grpId="0"/>
      <p:bldP spid="75" grpId="0"/>
      <p:bldP spid="76" grpId="0"/>
      <p:bldP spid="11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Further Adjustments </a:t>
            </a:r>
            <a:r>
              <a:rPr lang="en-IN" dirty="0" smtClean="0"/>
              <a:t>under </a:t>
            </a:r>
            <a:r>
              <a:rPr lang="en-IN" dirty="0"/>
              <a:t>the Equity Method</a:t>
            </a:r>
          </a:p>
        </p:txBody>
      </p:sp>
      <p:sp>
        <p:nvSpPr>
          <p:cNvPr id="3" name="Content Placeholder 2"/>
          <p:cNvSpPr>
            <a:spLocks noGrp="1"/>
          </p:cNvSpPr>
          <p:nvPr>
            <p:ph idx="1"/>
          </p:nvPr>
        </p:nvSpPr>
        <p:spPr>
          <a:xfrm>
            <a:off x="636498" y="1230054"/>
            <a:ext cx="8229600" cy="4998762"/>
          </a:xfrm>
        </p:spPr>
        <p:txBody>
          <a:bodyPr>
            <a:normAutofit fontScale="77500" lnSpcReduction="20000"/>
          </a:bodyPr>
          <a:lstStyle/>
          <a:p>
            <a:pPr>
              <a:buClr>
                <a:schemeClr val="tx1"/>
              </a:buClr>
            </a:pPr>
            <a:r>
              <a:rPr lang="en-IN" dirty="0"/>
              <a:t>Occur when investor’s expenditure to acquire an investment exceeds the book value of the underlying net assets acquired</a:t>
            </a:r>
          </a:p>
          <a:p>
            <a:pPr>
              <a:buClr>
                <a:schemeClr val="tx1"/>
              </a:buClr>
            </a:pPr>
            <a:r>
              <a:rPr lang="en-IN" b="1" dirty="0">
                <a:solidFill>
                  <a:srgbClr val="C00000"/>
                </a:solidFill>
              </a:rPr>
              <a:t>Purpose:</a:t>
            </a:r>
          </a:p>
          <a:p>
            <a:pPr lvl="1">
              <a:buClr>
                <a:schemeClr val="tx1"/>
              </a:buClr>
            </a:pPr>
            <a:r>
              <a:rPr lang="en-IN" sz="3000" dirty="0"/>
              <a:t>To approximate the effects of consolidation, without actually consolidating financial statements</a:t>
            </a:r>
            <a:endParaRPr lang="en-IN" sz="3000" dirty="0">
              <a:solidFill>
                <a:srgbClr val="0000CC"/>
              </a:solidFill>
            </a:endParaRPr>
          </a:p>
          <a:p>
            <a:pPr>
              <a:buClr>
                <a:schemeClr val="tx1"/>
              </a:buClr>
            </a:pPr>
            <a:r>
              <a:rPr lang="en-IN" b="1" dirty="0">
                <a:solidFill>
                  <a:srgbClr val="C00000"/>
                </a:solidFill>
              </a:rPr>
              <a:t>Amortizing the differential between purchase price and book value:</a:t>
            </a:r>
          </a:p>
          <a:p>
            <a:pPr lvl="1">
              <a:buClr>
                <a:schemeClr val="tx1"/>
              </a:buClr>
            </a:pPr>
            <a:r>
              <a:rPr lang="en-IN" sz="3000" dirty="0"/>
              <a:t>Adjust investment account and investment revenue to act as if consolidation procedures had been followed</a:t>
            </a:r>
          </a:p>
          <a:p>
            <a:pPr lvl="2">
              <a:buClr>
                <a:schemeClr val="tx1"/>
              </a:buClr>
            </a:pPr>
            <a:r>
              <a:rPr lang="en-IN" sz="2600" dirty="0"/>
              <a:t>If assets would have been written up to fair value, act as if that happened </a:t>
            </a:r>
          </a:p>
          <a:p>
            <a:pPr lvl="2">
              <a:buClr>
                <a:schemeClr val="tx1"/>
              </a:buClr>
            </a:pPr>
            <a:r>
              <a:rPr lang="en-IN" sz="2600" dirty="0"/>
              <a:t>Impute higher expenses in subsequent periods when those assets are expensed, such that</a:t>
            </a:r>
          </a:p>
          <a:p>
            <a:pPr lvl="2">
              <a:buClr>
                <a:schemeClr val="tx1"/>
              </a:buClr>
            </a:pPr>
            <a:r>
              <a:rPr lang="en-IN" sz="2600" dirty="0"/>
              <a:t>Earnings are lower by the investor’s share in that additional expense</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33727453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609814" y="1537209"/>
            <a:ext cx="8496500" cy="5014232"/>
          </a:xfrm>
          <a:prstGeom prst="rect">
            <a:avLst/>
          </a:prstGeom>
          <a:noFill/>
          <a:ln w="28575">
            <a:solidFill>
              <a:schemeClr val="tx1"/>
            </a:solidFill>
          </a:ln>
        </p:spPr>
        <p:txBody>
          <a:bodyPr wrap="square" rtlCol="0">
            <a:spAutoFit/>
          </a:bodyPr>
          <a:lstStyle/>
          <a:p>
            <a:endParaRPr lang="en-US" dirty="0"/>
          </a:p>
        </p:txBody>
      </p:sp>
      <p:sp>
        <p:nvSpPr>
          <p:cNvPr id="2" name="Title 1"/>
          <p:cNvSpPr>
            <a:spLocks noGrp="1"/>
          </p:cNvSpPr>
          <p:nvPr>
            <p:ph type="title"/>
          </p:nvPr>
        </p:nvSpPr>
        <p:spPr>
          <a:xfrm>
            <a:off x="557975" y="-4592"/>
            <a:ext cx="8347938" cy="1922709"/>
          </a:xfrm>
        </p:spPr>
        <p:txBody>
          <a:bodyPr>
            <a:normAutofit/>
          </a:bodyPr>
          <a:lstStyle/>
          <a:p>
            <a:r>
              <a:rPr lang="en-IN" sz="2800" dirty="0"/>
              <a:t>Source of Differences between the Investment and the Book Value of Net Assets Acquired</a:t>
            </a:r>
          </a:p>
        </p:txBody>
      </p:sp>
      <p:sp>
        <p:nvSpPr>
          <p:cNvPr id="5" name="Title 2"/>
          <p:cNvSpPr txBox="1">
            <a:spLocks/>
          </p:cNvSpPr>
          <p:nvPr/>
        </p:nvSpPr>
        <p:spPr bwMode="auto">
          <a:xfrm>
            <a:off x="8389939" y="0"/>
            <a:ext cx="738187" cy="676145"/>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4" name="TextBox 3"/>
          <p:cNvSpPr txBox="1"/>
          <p:nvPr/>
        </p:nvSpPr>
        <p:spPr>
          <a:xfrm>
            <a:off x="1972539" y="1822098"/>
            <a:ext cx="2244419" cy="830997"/>
          </a:xfrm>
          <a:prstGeom prst="rect">
            <a:avLst/>
          </a:prstGeom>
          <a:noFill/>
        </p:spPr>
        <p:txBody>
          <a:bodyPr wrap="square" rtlCol="0">
            <a:spAutoFit/>
          </a:bodyPr>
          <a:lstStyle/>
          <a:p>
            <a:pPr algn="ctr"/>
            <a:r>
              <a:rPr lang="en-IN" sz="2400" b="1" dirty="0"/>
              <a:t>Investee Net Assets</a:t>
            </a:r>
            <a:endParaRPr lang="en-US" sz="2400" b="1" dirty="0"/>
          </a:p>
        </p:txBody>
      </p:sp>
      <p:sp>
        <p:nvSpPr>
          <p:cNvPr id="13" name="TextBox 12"/>
          <p:cNvSpPr txBox="1"/>
          <p:nvPr/>
        </p:nvSpPr>
        <p:spPr>
          <a:xfrm>
            <a:off x="3933781" y="1822098"/>
            <a:ext cx="1818343" cy="830997"/>
          </a:xfrm>
          <a:prstGeom prst="rect">
            <a:avLst/>
          </a:prstGeom>
          <a:noFill/>
        </p:spPr>
        <p:txBody>
          <a:bodyPr wrap="square" rtlCol="0">
            <a:spAutoFit/>
          </a:bodyPr>
          <a:lstStyle/>
          <a:p>
            <a:pPr algn="ctr"/>
            <a:r>
              <a:rPr lang="en-IN" sz="2400" b="1" dirty="0"/>
              <a:t>Net Assets Purchased</a:t>
            </a:r>
            <a:endParaRPr lang="en-US" sz="2400" b="1" dirty="0"/>
          </a:p>
        </p:txBody>
      </p:sp>
      <p:sp>
        <p:nvSpPr>
          <p:cNvPr id="14" name="TextBox 13"/>
          <p:cNvSpPr txBox="1"/>
          <p:nvPr/>
        </p:nvSpPr>
        <p:spPr>
          <a:xfrm>
            <a:off x="6362281" y="1545005"/>
            <a:ext cx="2479235" cy="830997"/>
          </a:xfrm>
          <a:prstGeom prst="rect">
            <a:avLst/>
          </a:prstGeom>
          <a:noFill/>
        </p:spPr>
        <p:txBody>
          <a:bodyPr wrap="square" rtlCol="0">
            <a:spAutoFit/>
          </a:bodyPr>
          <a:lstStyle/>
          <a:p>
            <a:pPr algn="ctr"/>
            <a:r>
              <a:rPr lang="en-IN" sz="2400" b="1" dirty="0"/>
              <a:t>Difference Attributed to:</a:t>
            </a:r>
            <a:endParaRPr lang="en-US" sz="2400" b="1" dirty="0"/>
          </a:p>
        </p:txBody>
      </p:sp>
      <p:sp>
        <p:nvSpPr>
          <p:cNvPr id="15" name="TextBox 14"/>
          <p:cNvSpPr txBox="1"/>
          <p:nvPr/>
        </p:nvSpPr>
        <p:spPr>
          <a:xfrm>
            <a:off x="581941" y="3276817"/>
            <a:ext cx="1730092" cy="461665"/>
          </a:xfrm>
          <a:prstGeom prst="rect">
            <a:avLst/>
          </a:prstGeom>
          <a:noFill/>
        </p:spPr>
        <p:txBody>
          <a:bodyPr wrap="square" rtlCol="0">
            <a:spAutoFit/>
          </a:bodyPr>
          <a:lstStyle/>
          <a:p>
            <a:r>
              <a:rPr lang="en-IN" sz="2400" dirty="0"/>
              <a:t>Cost</a:t>
            </a:r>
            <a:endParaRPr lang="en-US" sz="2400" dirty="0"/>
          </a:p>
        </p:txBody>
      </p:sp>
      <p:sp>
        <p:nvSpPr>
          <p:cNvPr id="16" name="TextBox 15"/>
          <p:cNvSpPr txBox="1"/>
          <p:nvPr/>
        </p:nvSpPr>
        <p:spPr>
          <a:xfrm>
            <a:off x="581941" y="4162961"/>
            <a:ext cx="1730092" cy="461665"/>
          </a:xfrm>
          <a:prstGeom prst="rect">
            <a:avLst/>
          </a:prstGeom>
          <a:noFill/>
        </p:spPr>
        <p:txBody>
          <a:bodyPr wrap="square" rtlCol="0">
            <a:spAutoFit/>
          </a:bodyPr>
          <a:lstStyle/>
          <a:p>
            <a:r>
              <a:rPr lang="en-IN" sz="2400" dirty="0"/>
              <a:t>Fair value</a:t>
            </a:r>
            <a:endParaRPr lang="en-US" sz="2400" dirty="0"/>
          </a:p>
        </p:txBody>
      </p:sp>
      <p:sp>
        <p:nvSpPr>
          <p:cNvPr id="17" name="TextBox 16"/>
          <p:cNvSpPr txBox="1"/>
          <p:nvPr/>
        </p:nvSpPr>
        <p:spPr>
          <a:xfrm>
            <a:off x="581941" y="5748763"/>
            <a:ext cx="1730092" cy="461665"/>
          </a:xfrm>
          <a:prstGeom prst="rect">
            <a:avLst/>
          </a:prstGeom>
          <a:noFill/>
        </p:spPr>
        <p:txBody>
          <a:bodyPr wrap="square" rtlCol="0">
            <a:spAutoFit/>
          </a:bodyPr>
          <a:lstStyle/>
          <a:p>
            <a:r>
              <a:rPr lang="en-IN" sz="2400" dirty="0"/>
              <a:t>Book value</a:t>
            </a:r>
            <a:endParaRPr lang="en-US" sz="2400" dirty="0"/>
          </a:p>
        </p:txBody>
      </p:sp>
      <p:sp>
        <p:nvSpPr>
          <p:cNvPr id="18" name="TextBox 17"/>
          <p:cNvSpPr txBox="1"/>
          <p:nvPr/>
        </p:nvSpPr>
        <p:spPr>
          <a:xfrm>
            <a:off x="1319794" y="3276817"/>
            <a:ext cx="2842698" cy="461665"/>
          </a:xfrm>
          <a:prstGeom prst="rect">
            <a:avLst/>
          </a:prstGeom>
          <a:noFill/>
        </p:spPr>
        <p:txBody>
          <a:bodyPr wrap="square" rtlCol="0">
            <a:spAutoFit/>
          </a:bodyPr>
          <a:lstStyle/>
          <a:p>
            <a:pPr algn="r"/>
            <a:r>
              <a:rPr lang="en-IN" sz="2400" dirty="0"/>
              <a:t>$5,000,000 × 30% =</a:t>
            </a:r>
            <a:endParaRPr lang="en-US" sz="2400" dirty="0"/>
          </a:p>
        </p:txBody>
      </p:sp>
      <p:sp>
        <p:nvSpPr>
          <p:cNvPr id="19" name="TextBox 18"/>
          <p:cNvSpPr txBox="1"/>
          <p:nvPr/>
        </p:nvSpPr>
        <p:spPr>
          <a:xfrm>
            <a:off x="1572019" y="4051627"/>
            <a:ext cx="2135488" cy="830997"/>
          </a:xfrm>
          <a:prstGeom prst="rect">
            <a:avLst/>
          </a:prstGeom>
          <a:noFill/>
        </p:spPr>
        <p:txBody>
          <a:bodyPr wrap="square" rtlCol="0">
            <a:spAutoFit/>
          </a:bodyPr>
          <a:lstStyle/>
          <a:p>
            <a:pPr algn="r"/>
            <a:r>
              <a:rPr lang="en-IN" sz="2400" dirty="0"/>
              <a:t>$3,600,000 × 30% = </a:t>
            </a:r>
            <a:endParaRPr lang="en-US" sz="2400" dirty="0"/>
          </a:p>
        </p:txBody>
      </p:sp>
      <p:sp>
        <p:nvSpPr>
          <p:cNvPr id="20" name="TextBox 19"/>
          <p:cNvSpPr txBox="1"/>
          <p:nvPr/>
        </p:nvSpPr>
        <p:spPr>
          <a:xfrm>
            <a:off x="2027004" y="5748763"/>
            <a:ext cx="2135488" cy="830997"/>
          </a:xfrm>
          <a:prstGeom prst="rect">
            <a:avLst/>
          </a:prstGeom>
          <a:noFill/>
        </p:spPr>
        <p:txBody>
          <a:bodyPr wrap="square" rtlCol="0">
            <a:spAutoFit/>
          </a:bodyPr>
          <a:lstStyle/>
          <a:p>
            <a:pPr algn="r"/>
            <a:r>
              <a:rPr lang="en-IN" sz="2400" dirty="0"/>
              <a:t>$2,100,000 × 30% = </a:t>
            </a:r>
            <a:endParaRPr lang="en-US" sz="2400" dirty="0"/>
          </a:p>
        </p:txBody>
      </p:sp>
      <p:sp>
        <p:nvSpPr>
          <p:cNvPr id="21" name="TextBox 20"/>
          <p:cNvSpPr txBox="1"/>
          <p:nvPr/>
        </p:nvSpPr>
        <p:spPr>
          <a:xfrm>
            <a:off x="3793221" y="3276817"/>
            <a:ext cx="1839002" cy="461665"/>
          </a:xfrm>
          <a:prstGeom prst="rect">
            <a:avLst/>
          </a:prstGeom>
          <a:noFill/>
        </p:spPr>
        <p:txBody>
          <a:bodyPr wrap="square" rtlCol="0">
            <a:spAutoFit/>
          </a:bodyPr>
          <a:lstStyle/>
          <a:p>
            <a:pPr algn="r"/>
            <a:r>
              <a:rPr lang="en-IN" sz="2400" dirty="0"/>
              <a:t>$1,500,000</a:t>
            </a:r>
            <a:endParaRPr lang="en-US" sz="2400" dirty="0"/>
          </a:p>
        </p:txBody>
      </p:sp>
      <p:sp>
        <p:nvSpPr>
          <p:cNvPr id="22" name="TextBox 21"/>
          <p:cNvSpPr txBox="1"/>
          <p:nvPr/>
        </p:nvSpPr>
        <p:spPr>
          <a:xfrm>
            <a:off x="3796503" y="4162961"/>
            <a:ext cx="1652947" cy="461665"/>
          </a:xfrm>
          <a:prstGeom prst="rect">
            <a:avLst/>
          </a:prstGeom>
          <a:noFill/>
        </p:spPr>
        <p:txBody>
          <a:bodyPr wrap="square" rtlCol="0">
            <a:spAutoFit/>
          </a:bodyPr>
          <a:lstStyle/>
          <a:p>
            <a:pPr algn="r"/>
            <a:r>
              <a:rPr lang="en-IN" sz="2400" dirty="0"/>
              <a:t>$1,080,000</a:t>
            </a:r>
            <a:endParaRPr lang="en-US" sz="2400" dirty="0"/>
          </a:p>
        </p:txBody>
      </p:sp>
      <p:sp>
        <p:nvSpPr>
          <p:cNvPr id="23" name="TextBox 22"/>
          <p:cNvSpPr txBox="1"/>
          <p:nvPr/>
        </p:nvSpPr>
        <p:spPr>
          <a:xfrm>
            <a:off x="4251488" y="5748763"/>
            <a:ext cx="1449450" cy="461665"/>
          </a:xfrm>
          <a:prstGeom prst="rect">
            <a:avLst/>
          </a:prstGeom>
          <a:noFill/>
        </p:spPr>
        <p:txBody>
          <a:bodyPr wrap="square" rtlCol="0">
            <a:spAutoFit/>
          </a:bodyPr>
          <a:lstStyle/>
          <a:p>
            <a:pPr algn="r"/>
            <a:r>
              <a:rPr lang="en-IN" sz="2400" dirty="0"/>
              <a:t>$630,000</a:t>
            </a:r>
            <a:endParaRPr lang="en-US" sz="2400" dirty="0"/>
          </a:p>
        </p:txBody>
      </p:sp>
      <p:sp>
        <p:nvSpPr>
          <p:cNvPr id="24" name="TextBox 23"/>
          <p:cNvSpPr txBox="1"/>
          <p:nvPr/>
        </p:nvSpPr>
        <p:spPr>
          <a:xfrm>
            <a:off x="5760014" y="3688473"/>
            <a:ext cx="2606040" cy="461665"/>
          </a:xfrm>
          <a:prstGeom prst="rect">
            <a:avLst/>
          </a:prstGeom>
          <a:noFill/>
        </p:spPr>
        <p:txBody>
          <a:bodyPr wrap="square" rtlCol="0">
            <a:spAutoFit/>
          </a:bodyPr>
          <a:lstStyle/>
          <a:p>
            <a:r>
              <a:rPr lang="en-IN" sz="2400" i="1" dirty="0"/>
              <a:t>Goodwill:</a:t>
            </a:r>
            <a:endParaRPr lang="en-US" sz="2400" i="1" dirty="0"/>
          </a:p>
        </p:txBody>
      </p:sp>
      <p:sp>
        <p:nvSpPr>
          <p:cNvPr id="25" name="TextBox 24"/>
          <p:cNvSpPr txBox="1"/>
          <p:nvPr/>
        </p:nvSpPr>
        <p:spPr>
          <a:xfrm>
            <a:off x="5792098" y="4550956"/>
            <a:ext cx="2606040" cy="461665"/>
          </a:xfrm>
          <a:prstGeom prst="rect">
            <a:avLst/>
          </a:prstGeom>
          <a:noFill/>
        </p:spPr>
        <p:txBody>
          <a:bodyPr wrap="square" rtlCol="0">
            <a:spAutoFit/>
          </a:bodyPr>
          <a:lstStyle/>
          <a:p>
            <a:r>
              <a:rPr lang="en-IN" sz="2400" i="1" dirty="0"/>
              <a:t>Undervaluation of:</a:t>
            </a:r>
            <a:endParaRPr lang="en-US" sz="2400" i="1" dirty="0"/>
          </a:p>
        </p:txBody>
      </p:sp>
      <p:sp>
        <p:nvSpPr>
          <p:cNvPr id="26" name="TextBox 25"/>
          <p:cNvSpPr txBox="1"/>
          <p:nvPr/>
        </p:nvSpPr>
        <p:spPr>
          <a:xfrm>
            <a:off x="5792098" y="5065705"/>
            <a:ext cx="2606040" cy="461665"/>
          </a:xfrm>
          <a:prstGeom prst="rect">
            <a:avLst/>
          </a:prstGeom>
          <a:noFill/>
        </p:spPr>
        <p:txBody>
          <a:bodyPr wrap="square" rtlCol="0">
            <a:spAutoFit/>
          </a:bodyPr>
          <a:lstStyle/>
          <a:p>
            <a:r>
              <a:rPr lang="en-IN" sz="2400" i="1" dirty="0"/>
              <a:t>Buildings</a:t>
            </a:r>
            <a:endParaRPr lang="en-US" sz="2400" i="1" dirty="0"/>
          </a:p>
        </p:txBody>
      </p:sp>
      <p:sp>
        <p:nvSpPr>
          <p:cNvPr id="27" name="TextBox 26"/>
          <p:cNvSpPr txBox="1"/>
          <p:nvPr/>
        </p:nvSpPr>
        <p:spPr>
          <a:xfrm>
            <a:off x="5792098" y="5580453"/>
            <a:ext cx="2606040" cy="461665"/>
          </a:xfrm>
          <a:prstGeom prst="rect">
            <a:avLst/>
          </a:prstGeom>
          <a:noFill/>
        </p:spPr>
        <p:txBody>
          <a:bodyPr wrap="square" rtlCol="0">
            <a:spAutoFit/>
          </a:bodyPr>
          <a:lstStyle/>
          <a:p>
            <a:r>
              <a:rPr lang="en-IN" sz="2400" i="1" dirty="0"/>
              <a:t>Land</a:t>
            </a:r>
            <a:endParaRPr lang="en-US" sz="2400" i="1" dirty="0"/>
          </a:p>
        </p:txBody>
      </p:sp>
      <p:sp>
        <p:nvSpPr>
          <p:cNvPr id="28" name="TextBox 27"/>
          <p:cNvSpPr txBox="1"/>
          <p:nvPr/>
        </p:nvSpPr>
        <p:spPr>
          <a:xfrm>
            <a:off x="7556940" y="3688473"/>
            <a:ext cx="1598254" cy="461665"/>
          </a:xfrm>
          <a:prstGeom prst="rect">
            <a:avLst/>
          </a:prstGeom>
          <a:noFill/>
        </p:spPr>
        <p:txBody>
          <a:bodyPr wrap="square" rtlCol="0">
            <a:spAutoFit/>
          </a:bodyPr>
          <a:lstStyle/>
          <a:p>
            <a:pPr algn="r"/>
            <a:r>
              <a:rPr lang="en-IN" sz="2400" dirty="0"/>
              <a:t>$420,000</a:t>
            </a:r>
            <a:endParaRPr lang="en-US" sz="2400" dirty="0"/>
          </a:p>
        </p:txBody>
      </p:sp>
      <p:sp>
        <p:nvSpPr>
          <p:cNvPr id="29" name="TextBox 28"/>
          <p:cNvSpPr txBox="1"/>
          <p:nvPr/>
        </p:nvSpPr>
        <p:spPr>
          <a:xfrm>
            <a:off x="7556940" y="5065705"/>
            <a:ext cx="1598253" cy="461665"/>
          </a:xfrm>
          <a:prstGeom prst="rect">
            <a:avLst/>
          </a:prstGeom>
          <a:noFill/>
        </p:spPr>
        <p:txBody>
          <a:bodyPr wrap="square" rtlCol="0">
            <a:spAutoFit/>
          </a:bodyPr>
          <a:lstStyle/>
          <a:p>
            <a:pPr algn="r"/>
            <a:r>
              <a:rPr lang="en-IN" sz="2400" b="1" dirty="0">
                <a:solidFill>
                  <a:srgbClr val="EC008C"/>
                </a:solidFill>
              </a:rPr>
              <a:t>$300,000</a:t>
            </a:r>
            <a:endParaRPr lang="en-US" sz="2400" b="1" dirty="0">
              <a:solidFill>
                <a:srgbClr val="EC008C"/>
              </a:solidFill>
            </a:endParaRPr>
          </a:p>
        </p:txBody>
      </p:sp>
      <p:sp>
        <p:nvSpPr>
          <p:cNvPr id="30" name="TextBox 29"/>
          <p:cNvSpPr txBox="1"/>
          <p:nvPr/>
        </p:nvSpPr>
        <p:spPr>
          <a:xfrm>
            <a:off x="7388905" y="5580453"/>
            <a:ext cx="1766289" cy="461665"/>
          </a:xfrm>
          <a:prstGeom prst="rect">
            <a:avLst/>
          </a:prstGeom>
          <a:noFill/>
        </p:spPr>
        <p:txBody>
          <a:bodyPr wrap="square" rtlCol="0">
            <a:spAutoFit/>
          </a:bodyPr>
          <a:lstStyle/>
          <a:p>
            <a:pPr algn="r"/>
            <a:r>
              <a:rPr lang="en-IN" sz="2400" dirty="0"/>
              <a:t>$150,000</a:t>
            </a:r>
            <a:endParaRPr lang="en-US" sz="2400" dirty="0"/>
          </a:p>
        </p:txBody>
      </p:sp>
      <p:sp>
        <p:nvSpPr>
          <p:cNvPr id="8" name="Right Brace 7"/>
          <p:cNvSpPr/>
          <p:nvPr/>
        </p:nvSpPr>
        <p:spPr>
          <a:xfrm>
            <a:off x="5541064" y="3409168"/>
            <a:ext cx="182318" cy="984625"/>
          </a:xfrm>
          <a:prstGeom prst="rightBrace">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32" name="Right Brace 31"/>
          <p:cNvSpPr/>
          <p:nvPr/>
        </p:nvSpPr>
        <p:spPr>
          <a:xfrm>
            <a:off x="5538446" y="4456051"/>
            <a:ext cx="213677" cy="1586067"/>
          </a:xfrm>
          <a:prstGeom prst="rightBrace">
            <a:avLst/>
          </a:prstGeom>
          <a:ln>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cxnSp>
        <p:nvCxnSpPr>
          <p:cNvPr id="33" name="Straight Connector 32"/>
          <p:cNvCxnSpPr/>
          <p:nvPr/>
        </p:nvCxnSpPr>
        <p:spPr>
          <a:xfrm flipV="1">
            <a:off x="655997" y="3140654"/>
            <a:ext cx="840432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a:off x="3094749"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7" name="Straight Arrow Connector 36"/>
          <p:cNvCxnSpPr/>
          <p:nvPr/>
        </p:nvCxnSpPr>
        <p:spPr>
          <a:xfrm>
            <a:off x="4887263"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7898977" y="2640109"/>
            <a:ext cx="0" cy="427974"/>
          </a:xfrm>
          <a:prstGeom prst="straightConnector1">
            <a:avLst/>
          </a:prstGeom>
          <a:ln w="12700">
            <a:tailEnd type="stealth" w="lg" len="lg"/>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6213728" y="2376006"/>
            <a:ext cx="2913339"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110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22" presetClass="entr" presetSubtype="1"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22" presetClass="entr" presetSubtype="1"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childTnLst>
                          </p:cTn>
                        </p:par>
                        <p:par>
                          <p:cTn id="32" fill="hold">
                            <p:stCondLst>
                              <p:cond delay="500"/>
                            </p:stCondLst>
                            <p:childTnLst>
                              <p:par>
                                <p:cTn id="33" presetID="10" presetClass="entr" presetSubtype="0" fill="hold" grpId="0" nodeType="afterEffect">
                                  <p:stCondLst>
                                    <p:cond delay="10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2000"/>
                            </p:stCondLst>
                            <p:childTnLst>
                              <p:par>
                                <p:cTn id="43" presetID="10" presetClass="entr" presetSubtype="0" fill="hold" grpId="0" nodeType="afterEffect">
                                  <p:stCondLst>
                                    <p:cond delay="10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100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1" fill="hold" nodeType="withEffect">
                                  <p:stCondLst>
                                    <p:cond delay="1000"/>
                                  </p:stCondLst>
                                  <p:childTnLst>
                                    <p:set>
                                      <p:cBhvr>
                                        <p:cTn id="59" dur="1" fill="hold">
                                          <p:stCondLst>
                                            <p:cond delay="0"/>
                                          </p:stCondLst>
                                        </p:cTn>
                                        <p:tgtEl>
                                          <p:spTgt spid="38"/>
                                        </p:tgtEl>
                                        <p:attrNameLst>
                                          <p:attrName>style.visibility</p:attrName>
                                        </p:attrNameLst>
                                      </p:cBhvr>
                                      <p:to>
                                        <p:strVal val="visible"/>
                                      </p:to>
                                    </p:set>
                                    <p:animEffect transition="in" filter="wipe(up)">
                                      <p:cBhvr>
                                        <p:cTn id="60" dur="500"/>
                                        <p:tgtEl>
                                          <p:spTgt spid="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10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p:stCondLst>
                                    <p:cond delay="100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par>
                                <p:cTn id="83" presetID="10" presetClass="entr" presetSubtype="0" fill="hold" grpId="0" nodeType="withEffect">
                                  <p:stCondLst>
                                    <p:cond delay="100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grpId="0" nodeType="withEffect">
                                  <p:stCondLst>
                                    <p:cond delay="1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100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8" grpId="0" animBg="1"/>
      <p:bldP spid="3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14" name="Title 1"/>
          <p:cNvSpPr>
            <a:spLocks noGrp="1"/>
          </p:cNvSpPr>
          <p:nvPr>
            <p:ph type="title"/>
          </p:nvPr>
        </p:nvSpPr>
        <p:spPr>
          <a:xfrm>
            <a:off x="590830" y="-86220"/>
            <a:ext cx="8229600" cy="1016861"/>
          </a:xfrm>
        </p:spPr>
        <p:txBody>
          <a:bodyPr>
            <a:noAutofit/>
          </a:bodyPr>
          <a:lstStyle/>
          <a:p>
            <a:r>
              <a:rPr lang="en-IN" sz="2800" dirty="0"/>
              <a:t>Equity Method—Adjustments for Additional Depreciation</a:t>
            </a:r>
          </a:p>
        </p:txBody>
      </p:sp>
      <p:sp>
        <p:nvSpPr>
          <p:cNvPr id="15" name="Rectangle 14"/>
          <p:cNvSpPr/>
          <p:nvPr/>
        </p:nvSpPr>
        <p:spPr>
          <a:xfrm>
            <a:off x="579070" y="5537847"/>
            <a:ext cx="8450603" cy="10999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6" name="TextBox 15"/>
          <p:cNvSpPr txBox="1">
            <a:spLocks noChangeArrowheads="1"/>
          </p:cNvSpPr>
          <p:nvPr/>
        </p:nvSpPr>
        <p:spPr bwMode="auto">
          <a:xfrm>
            <a:off x="791938" y="5506914"/>
            <a:ext cx="5422900"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Journal Entry </a:t>
            </a:r>
            <a:endParaRPr lang="en-IN" sz="2400" b="1" baseline="30000" dirty="0">
              <a:latin typeface="Calibri" pitchFamily="34" charset="0"/>
            </a:endParaRPr>
          </a:p>
        </p:txBody>
      </p:sp>
      <p:cxnSp>
        <p:nvCxnSpPr>
          <p:cNvPr id="17" name="Straight Connector 16"/>
          <p:cNvCxnSpPr/>
          <p:nvPr/>
        </p:nvCxnSpPr>
        <p:spPr>
          <a:xfrm>
            <a:off x="608623" y="5905618"/>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17520" y="5872240"/>
            <a:ext cx="5029173" cy="404812"/>
          </a:xfrm>
          <a:prstGeom prst="rect">
            <a:avLst/>
          </a:prstGeom>
          <a:noFill/>
          <a:ln w="9525">
            <a:noFill/>
            <a:miter lim="800000"/>
            <a:headEnd/>
            <a:tailEnd/>
          </a:ln>
        </p:spPr>
        <p:txBody>
          <a:bodyPr/>
          <a:lstStyle/>
          <a:p>
            <a:r>
              <a:rPr lang="en-IN" sz="2400" dirty="0">
                <a:latin typeface="Calibri" pitchFamily="34" charset="0"/>
              </a:rPr>
              <a:t>Investment revenue</a:t>
            </a:r>
          </a:p>
        </p:txBody>
      </p:sp>
      <p:sp>
        <p:nvSpPr>
          <p:cNvPr id="19" name="TextBox 18"/>
          <p:cNvSpPr txBox="1">
            <a:spLocks noChangeArrowheads="1"/>
          </p:cNvSpPr>
          <p:nvPr/>
        </p:nvSpPr>
        <p:spPr bwMode="auto">
          <a:xfrm>
            <a:off x="6037862" y="5872240"/>
            <a:ext cx="1581912"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20" name="TextBox 19"/>
          <p:cNvSpPr txBox="1">
            <a:spLocks noChangeArrowheads="1"/>
          </p:cNvSpPr>
          <p:nvPr/>
        </p:nvSpPr>
        <p:spPr bwMode="auto">
          <a:xfrm>
            <a:off x="7449264" y="6196842"/>
            <a:ext cx="1581912"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30,000</a:t>
            </a:r>
          </a:p>
        </p:txBody>
      </p:sp>
      <p:sp>
        <p:nvSpPr>
          <p:cNvPr id="21" name="TextBox 20"/>
          <p:cNvSpPr txBox="1">
            <a:spLocks noChangeArrowheads="1"/>
          </p:cNvSpPr>
          <p:nvPr/>
        </p:nvSpPr>
        <p:spPr bwMode="auto">
          <a:xfrm>
            <a:off x="7753657" y="5506914"/>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Credit</a:t>
            </a:r>
            <a:endParaRPr lang="en-IN" sz="2400" b="1" baseline="30000" dirty="0">
              <a:latin typeface="Calibri" pitchFamily="34" charset="0"/>
            </a:endParaRPr>
          </a:p>
        </p:txBody>
      </p:sp>
      <p:sp>
        <p:nvSpPr>
          <p:cNvPr id="22" name="TextBox 21"/>
          <p:cNvSpPr txBox="1">
            <a:spLocks noChangeArrowheads="1"/>
          </p:cNvSpPr>
          <p:nvPr/>
        </p:nvSpPr>
        <p:spPr bwMode="auto">
          <a:xfrm>
            <a:off x="6333604" y="5506914"/>
            <a:ext cx="1143685" cy="461665"/>
          </a:xfrm>
          <a:prstGeom prst="rect">
            <a:avLst/>
          </a:prstGeom>
          <a:noFill/>
          <a:ln w="9525">
            <a:noFill/>
            <a:miter lim="800000"/>
            <a:headEnd/>
            <a:tailEnd/>
          </a:ln>
        </p:spPr>
        <p:txBody>
          <a:bodyPr wrap="square" anchor="ctr">
            <a:spAutoFit/>
          </a:bodyPr>
          <a:lstStyle/>
          <a:p>
            <a:pPr algn="ctr"/>
            <a:r>
              <a:rPr lang="en-US" sz="2400" b="1" dirty="0">
                <a:latin typeface="Calibri" pitchFamily="34" charset="0"/>
              </a:rPr>
              <a:t>Debit</a:t>
            </a:r>
            <a:endParaRPr lang="en-IN" sz="2400" b="1" baseline="30000" dirty="0">
              <a:latin typeface="Calibri" pitchFamily="34" charset="0"/>
            </a:endParaRPr>
          </a:p>
        </p:txBody>
      </p:sp>
      <p:sp>
        <p:nvSpPr>
          <p:cNvPr id="23" name="TextBox 22"/>
          <p:cNvSpPr txBox="1">
            <a:spLocks noChangeArrowheads="1"/>
          </p:cNvSpPr>
          <p:nvPr/>
        </p:nvSpPr>
        <p:spPr bwMode="auto">
          <a:xfrm>
            <a:off x="617520" y="6218661"/>
            <a:ext cx="5029173" cy="404812"/>
          </a:xfrm>
          <a:prstGeom prst="rect">
            <a:avLst/>
          </a:prstGeom>
          <a:noFill/>
          <a:ln w="9525">
            <a:noFill/>
            <a:miter lim="800000"/>
            <a:headEnd/>
            <a:tailEnd/>
          </a:ln>
        </p:spPr>
        <p:txBody>
          <a:bodyPr/>
          <a:lstStyle/>
          <a:p>
            <a:pPr lvl="1"/>
            <a:r>
              <a:rPr lang="en-IN" sz="2400" dirty="0">
                <a:latin typeface="Calibri" pitchFamily="34" charset="0"/>
              </a:rPr>
              <a:t>Investment in Arjent stock</a:t>
            </a:r>
          </a:p>
        </p:txBody>
      </p:sp>
      <p:sp>
        <p:nvSpPr>
          <p:cNvPr id="24" name="TextBox 23"/>
          <p:cNvSpPr txBox="1"/>
          <p:nvPr/>
        </p:nvSpPr>
        <p:spPr>
          <a:xfrm>
            <a:off x="511647" y="1197280"/>
            <a:ext cx="3721608" cy="426621"/>
          </a:xfrm>
          <a:prstGeom prst="rect">
            <a:avLst/>
          </a:prstGeom>
          <a:noFill/>
        </p:spPr>
        <p:txBody>
          <a:bodyPr wrap="square" rtlCol="0">
            <a:spAutoFit/>
          </a:bodyPr>
          <a:lstStyle/>
          <a:p>
            <a:r>
              <a:rPr lang="en-IN" sz="2200" b="1" dirty="0"/>
              <a:t>Account </a:t>
            </a:r>
            <a:endParaRPr lang="en-US" sz="2200" b="1" dirty="0"/>
          </a:p>
        </p:txBody>
      </p:sp>
      <p:sp>
        <p:nvSpPr>
          <p:cNvPr id="25" name="TextBox 24"/>
          <p:cNvSpPr txBox="1"/>
          <p:nvPr/>
        </p:nvSpPr>
        <p:spPr>
          <a:xfrm>
            <a:off x="3334153" y="824354"/>
            <a:ext cx="3104917" cy="769441"/>
          </a:xfrm>
          <a:prstGeom prst="rect">
            <a:avLst/>
          </a:prstGeom>
          <a:noFill/>
        </p:spPr>
        <p:txBody>
          <a:bodyPr wrap="square" rtlCol="0" anchor="ctr">
            <a:spAutoFit/>
          </a:bodyPr>
          <a:lstStyle/>
          <a:p>
            <a:pPr algn="ctr"/>
            <a:r>
              <a:rPr lang="en-IN" sz="2200" b="1" dirty="0"/>
              <a:t>Book Value on Arjent’s Financial Statement</a:t>
            </a:r>
            <a:endParaRPr lang="en-US" sz="2200" b="1" dirty="0"/>
          </a:p>
        </p:txBody>
      </p:sp>
      <p:sp>
        <p:nvSpPr>
          <p:cNvPr id="26" name="TextBox 25"/>
          <p:cNvSpPr txBox="1"/>
          <p:nvPr/>
        </p:nvSpPr>
        <p:spPr>
          <a:xfrm>
            <a:off x="6331262" y="802070"/>
            <a:ext cx="2737736" cy="769441"/>
          </a:xfrm>
          <a:prstGeom prst="rect">
            <a:avLst/>
          </a:prstGeom>
          <a:noFill/>
        </p:spPr>
        <p:txBody>
          <a:bodyPr wrap="square" rtlCol="0" anchor="ctr">
            <a:spAutoFit/>
          </a:bodyPr>
          <a:lstStyle/>
          <a:p>
            <a:pPr algn="ctr"/>
            <a:r>
              <a:rPr lang="en-IN" sz="2200" b="1" dirty="0"/>
              <a:t>Fair Value at Time of United’s Investment</a:t>
            </a:r>
            <a:endParaRPr lang="en-US" sz="2200" b="1" dirty="0"/>
          </a:p>
        </p:txBody>
      </p:sp>
      <p:sp>
        <p:nvSpPr>
          <p:cNvPr id="27" name="TextBox 26"/>
          <p:cNvSpPr txBox="1"/>
          <p:nvPr/>
        </p:nvSpPr>
        <p:spPr>
          <a:xfrm>
            <a:off x="437077" y="1493955"/>
            <a:ext cx="3433853" cy="769441"/>
          </a:xfrm>
          <a:prstGeom prst="rect">
            <a:avLst/>
          </a:prstGeom>
          <a:noFill/>
        </p:spPr>
        <p:txBody>
          <a:bodyPr wrap="square" rtlCol="0">
            <a:spAutoFit/>
          </a:bodyPr>
          <a:lstStyle/>
          <a:p>
            <a:r>
              <a:rPr lang="en-IN" sz="2200" dirty="0"/>
              <a:t>Buildings (10-year remaining useful life, no salvage value)</a:t>
            </a:r>
            <a:endParaRPr lang="en-US" sz="2200" dirty="0"/>
          </a:p>
        </p:txBody>
      </p:sp>
      <p:sp>
        <p:nvSpPr>
          <p:cNvPr id="28" name="TextBox 27"/>
          <p:cNvSpPr txBox="1"/>
          <p:nvPr/>
        </p:nvSpPr>
        <p:spPr>
          <a:xfrm>
            <a:off x="434461" y="2235177"/>
            <a:ext cx="3436842" cy="430887"/>
          </a:xfrm>
          <a:prstGeom prst="rect">
            <a:avLst/>
          </a:prstGeom>
          <a:noFill/>
        </p:spPr>
        <p:txBody>
          <a:bodyPr wrap="square" rtlCol="0">
            <a:spAutoFit/>
          </a:bodyPr>
          <a:lstStyle/>
          <a:p>
            <a:r>
              <a:rPr lang="en-IN" sz="2200" dirty="0"/>
              <a:t>Land</a:t>
            </a:r>
            <a:endParaRPr lang="en-US" sz="2200" dirty="0"/>
          </a:p>
        </p:txBody>
      </p:sp>
      <p:sp>
        <p:nvSpPr>
          <p:cNvPr id="29" name="TextBox 28"/>
          <p:cNvSpPr txBox="1"/>
          <p:nvPr/>
        </p:nvSpPr>
        <p:spPr>
          <a:xfrm>
            <a:off x="434834" y="2605761"/>
            <a:ext cx="3436842" cy="430887"/>
          </a:xfrm>
          <a:prstGeom prst="rect">
            <a:avLst/>
          </a:prstGeom>
          <a:noFill/>
        </p:spPr>
        <p:txBody>
          <a:bodyPr wrap="square" rtlCol="0">
            <a:spAutoFit/>
          </a:bodyPr>
          <a:lstStyle/>
          <a:p>
            <a:r>
              <a:rPr lang="en-IN" sz="2200" dirty="0"/>
              <a:t>Other net assets</a:t>
            </a:r>
            <a:endParaRPr lang="en-US" sz="2200" dirty="0"/>
          </a:p>
        </p:txBody>
      </p:sp>
      <p:sp>
        <p:nvSpPr>
          <p:cNvPr id="30" name="TextBox 29"/>
          <p:cNvSpPr txBox="1"/>
          <p:nvPr/>
        </p:nvSpPr>
        <p:spPr>
          <a:xfrm>
            <a:off x="682302" y="2993822"/>
            <a:ext cx="3436842" cy="430887"/>
          </a:xfrm>
          <a:prstGeom prst="rect">
            <a:avLst/>
          </a:prstGeom>
          <a:noFill/>
        </p:spPr>
        <p:txBody>
          <a:bodyPr wrap="square" rtlCol="0">
            <a:spAutoFit/>
          </a:bodyPr>
          <a:lstStyle/>
          <a:p>
            <a:r>
              <a:rPr lang="en-IN" sz="2200" dirty="0"/>
              <a:t>Net assets</a:t>
            </a:r>
            <a:endParaRPr lang="en-US" sz="2200" dirty="0"/>
          </a:p>
        </p:txBody>
      </p:sp>
      <p:sp>
        <p:nvSpPr>
          <p:cNvPr id="31" name="TextBox 30"/>
          <p:cNvSpPr txBox="1"/>
          <p:nvPr/>
        </p:nvSpPr>
        <p:spPr>
          <a:xfrm>
            <a:off x="435582" y="3346929"/>
            <a:ext cx="3436842" cy="430887"/>
          </a:xfrm>
          <a:prstGeom prst="rect">
            <a:avLst/>
          </a:prstGeom>
          <a:noFill/>
        </p:spPr>
        <p:txBody>
          <a:bodyPr wrap="square" rtlCol="0">
            <a:spAutoFit/>
          </a:bodyPr>
          <a:lstStyle/>
          <a:p>
            <a:r>
              <a:rPr lang="en-IN" sz="2200" dirty="0"/>
              <a:t>Goodwill</a:t>
            </a:r>
            <a:endParaRPr lang="en-US" sz="2200" dirty="0"/>
          </a:p>
        </p:txBody>
      </p:sp>
      <p:sp>
        <p:nvSpPr>
          <p:cNvPr id="32" name="TextBox 31"/>
          <p:cNvSpPr txBox="1"/>
          <p:nvPr/>
        </p:nvSpPr>
        <p:spPr>
          <a:xfrm>
            <a:off x="4118396" y="1864593"/>
            <a:ext cx="1474231" cy="430887"/>
          </a:xfrm>
          <a:prstGeom prst="rect">
            <a:avLst/>
          </a:prstGeom>
          <a:noFill/>
        </p:spPr>
        <p:txBody>
          <a:bodyPr wrap="square" rtlCol="0">
            <a:spAutoFit/>
          </a:bodyPr>
          <a:lstStyle/>
          <a:p>
            <a:pPr algn="r"/>
            <a:r>
              <a:rPr lang="en-IN" sz="2200" dirty="0"/>
              <a:t>$1,000,000</a:t>
            </a:r>
            <a:endParaRPr lang="en-US" sz="2200" dirty="0"/>
          </a:p>
        </p:txBody>
      </p:sp>
      <p:sp>
        <p:nvSpPr>
          <p:cNvPr id="33" name="TextBox 32"/>
          <p:cNvSpPr txBox="1"/>
          <p:nvPr/>
        </p:nvSpPr>
        <p:spPr>
          <a:xfrm>
            <a:off x="4118396" y="2235177"/>
            <a:ext cx="1474231" cy="430887"/>
          </a:xfrm>
          <a:prstGeom prst="rect">
            <a:avLst/>
          </a:prstGeom>
          <a:noFill/>
        </p:spPr>
        <p:txBody>
          <a:bodyPr wrap="square" rtlCol="0">
            <a:spAutoFit/>
          </a:bodyPr>
          <a:lstStyle/>
          <a:p>
            <a:pPr algn="r"/>
            <a:r>
              <a:rPr lang="en-IN" sz="2200" dirty="0"/>
              <a:t>500,000</a:t>
            </a:r>
            <a:endParaRPr lang="en-US" sz="2200" dirty="0"/>
          </a:p>
        </p:txBody>
      </p:sp>
      <p:sp>
        <p:nvSpPr>
          <p:cNvPr id="34" name="TextBox 33"/>
          <p:cNvSpPr txBox="1"/>
          <p:nvPr/>
        </p:nvSpPr>
        <p:spPr>
          <a:xfrm>
            <a:off x="4118396" y="2605761"/>
            <a:ext cx="1474231" cy="430887"/>
          </a:xfrm>
          <a:prstGeom prst="rect">
            <a:avLst/>
          </a:prstGeom>
          <a:noFill/>
        </p:spPr>
        <p:txBody>
          <a:bodyPr wrap="square" rtlCol="0">
            <a:spAutoFit/>
          </a:bodyPr>
          <a:lstStyle/>
          <a:p>
            <a:pPr algn="r"/>
            <a:r>
              <a:rPr lang="en-IN" sz="2200" dirty="0"/>
              <a:t>600,000</a:t>
            </a:r>
            <a:endParaRPr lang="en-US" sz="2200" dirty="0"/>
          </a:p>
        </p:txBody>
      </p:sp>
      <p:sp>
        <p:nvSpPr>
          <p:cNvPr id="35" name="TextBox 34"/>
          <p:cNvSpPr txBox="1"/>
          <p:nvPr/>
        </p:nvSpPr>
        <p:spPr>
          <a:xfrm>
            <a:off x="4118396" y="2976345"/>
            <a:ext cx="1474231" cy="430887"/>
          </a:xfrm>
          <a:prstGeom prst="rect">
            <a:avLst/>
          </a:prstGeom>
          <a:noFill/>
        </p:spPr>
        <p:txBody>
          <a:bodyPr wrap="square" rtlCol="0">
            <a:spAutoFit/>
          </a:bodyPr>
          <a:lstStyle/>
          <a:p>
            <a:pPr algn="r"/>
            <a:r>
              <a:rPr lang="en-IN" sz="2200" dirty="0"/>
              <a:t>2,100,000</a:t>
            </a:r>
            <a:endParaRPr lang="en-US" sz="2200" dirty="0"/>
          </a:p>
        </p:txBody>
      </p:sp>
      <p:sp>
        <p:nvSpPr>
          <p:cNvPr id="36" name="TextBox 35"/>
          <p:cNvSpPr txBox="1"/>
          <p:nvPr/>
        </p:nvSpPr>
        <p:spPr>
          <a:xfrm>
            <a:off x="6237386" y="1864593"/>
            <a:ext cx="1474231" cy="430887"/>
          </a:xfrm>
          <a:prstGeom prst="rect">
            <a:avLst/>
          </a:prstGeom>
          <a:noFill/>
        </p:spPr>
        <p:txBody>
          <a:bodyPr wrap="square" rtlCol="0">
            <a:spAutoFit/>
          </a:bodyPr>
          <a:lstStyle/>
          <a:p>
            <a:pPr algn="r"/>
            <a:r>
              <a:rPr lang="en-IN" sz="2200" dirty="0"/>
              <a:t>$2,000,000</a:t>
            </a:r>
            <a:endParaRPr lang="en-US" sz="2200" dirty="0"/>
          </a:p>
        </p:txBody>
      </p:sp>
      <p:sp>
        <p:nvSpPr>
          <p:cNvPr id="37" name="TextBox 36"/>
          <p:cNvSpPr txBox="1"/>
          <p:nvPr/>
        </p:nvSpPr>
        <p:spPr>
          <a:xfrm>
            <a:off x="6237386" y="2235177"/>
            <a:ext cx="1474231" cy="430887"/>
          </a:xfrm>
          <a:prstGeom prst="rect">
            <a:avLst/>
          </a:prstGeom>
          <a:noFill/>
        </p:spPr>
        <p:txBody>
          <a:bodyPr wrap="square" rtlCol="0">
            <a:spAutoFit/>
          </a:bodyPr>
          <a:lstStyle/>
          <a:p>
            <a:pPr algn="r"/>
            <a:r>
              <a:rPr lang="en-IN" sz="2200" dirty="0"/>
              <a:t>1,000,000</a:t>
            </a:r>
            <a:endParaRPr lang="en-US" sz="2200" dirty="0"/>
          </a:p>
        </p:txBody>
      </p:sp>
      <p:sp>
        <p:nvSpPr>
          <p:cNvPr id="38" name="TextBox 37"/>
          <p:cNvSpPr txBox="1"/>
          <p:nvPr/>
        </p:nvSpPr>
        <p:spPr>
          <a:xfrm>
            <a:off x="6237386" y="2605761"/>
            <a:ext cx="1474231" cy="430887"/>
          </a:xfrm>
          <a:prstGeom prst="rect">
            <a:avLst/>
          </a:prstGeom>
          <a:noFill/>
        </p:spPr>
        <p:txBody>
          <a:bodyPr wrap="square" rtlCol="0">
            <a:spAutoFit/>
          </a:bodyPr>
          <a:lstStyle/>
          <a:p>
            <a:pPr algn="r"/>
            <a:r>
              <a:rPr lang="en-IN" sz="2200" dirty="0"/>
              <a:t>600,000</a:t>
            </a:r>
            <a:endParaRPr lang="en-US" sz="2200" dirty="0"/>
          </a:p>
        </p:txBody>
      </p:sp>
      <p:sp>
        <p:nvSpPr>
          <p:cNvPr id="39" name="TextBox 38"/>
          <p:cNvSpPr txBox="1"/>
          <p:nvPr/>
        </p:nvSpPr>
        <p:spPr>
          <a:xfrm>
            <a:off x="6237386" y="2976345"/>
            <a:ext cx="1474231" cy="430887"/>
          </a:xfrm>
          <a:prstGeom prst="rect">
            <a:avLst/>
          </a:prstGeom>
          <a:noFill/>
        </p:spPr>
        <p:txBody>
          <a:bodyPr wrap="square" rtlCol="0">
            <a:spAutoFit/>
          </a:bodyPr>
          <a:lstStyle/>
          <a:p>
            <a:pPr algn="r"/>
            <a:r>
              <a:rPr lang="en-IN" sz="2200" dirty="0"/>
              <a:t>3,600,000</a:t>
            </a:r>
            <a:endParaRPr lang="en-US" sz="2200" dirty="0"/>
          </a:p>
        </p:txBody>
      </p:sp>
      <p:sp>
        <p:nvSpPr>
          <p:cNvPr id="40" name="TextBox 39"/>
          <p:cNvSpPr txBox="1"/>
          <p:nvPr/>
        </p:nvSpPr>
        <p:spPr>
          <a:xfrm>
            <a:off x="6237386" y="3346929"/>
            <a:ext cx="1474231" cy="430887"/>
          </a:xfrm>
          <a:prstGeom prst="rect">
            <a:avLst/>
          </a:prstGeom>
          <a:noFill/>
        </p:spPr>
        <p:txBody>
          <a:bodyPr wrap="square" rtlCol="0">
            <a:spAutoFit/>
          </a:bodyPr>
          <a:lstStyle/>
          <a:p>
            <a:pPr algn="r"/>
            <a:r>
              <a:rPr lang="en-IN" sz="2200" dirty="0"/>
              <a:t>1,400,000</a:t>
            </a:r>
            <a:endParaRPr lang="en-US" sz="2200" dirty="0"/>
          </a:p>
        </p:txBody>
      </p:sp>
      <p:sp>
        <p:nvSpPr>
          <p:cNvPr id="41" name="TextBox 40"/>
          <p:cNvSpPr txBox="1"/>
          <p:nvPr/>
        </p:nvSpPr>
        <p:spPr>
          <a:xfrm>
            <a:off x="6237386" y="3691233"/>
            <a:ext cx="1474231" cy="430887"/>
          </a:xfrm>
          <a:prstGeom prst="rect">
            <a:avLst/>
          </a:prstGeom>
          <a:noFill/>
        </p:spPr>
        <p:txBody>
          <a:bodyPr wrap="square" rtlCol="0">
            <a:spAutoFit/>
          </a:bodyPr>
          <a:lstStyle/>
          <a:p>
            <a:pPr algn="r"/>
            <a:r>
              <a:rPr lang="en-IN" sz="2200" b="1" dirty="0"/>
              <a:t>$5,000,000</a:t>
            </a:r>
            <a:endParaRPr lang="en-US" sz="2200" b="1" dirty="0"/>
          </a:p>
        </p:txBody>
      </p:sp>
      <p:sp>
        <p:nvSpPr>
          <p:cNvPr id="42" name="TextBox 41"/>
          <p:cNvSpPr txBox="1"/>
          <p:nvPr/>
        </p:nvSpPr>
        <p:spPr>
          <a:xfrm>
            <a:off x="6237386" y="4008520"/>
            <a:ext cx="1474231" cy="430887"/>
          </a:xfrm>
          <a:prstGeom prst="rect">
            <a:avLst/>
          </a:prstGeom>
          <a:noFill/>
        </p:spPr>
        <p:txBody>
          <a:bodyPr wrap="square" rtlCol="0">
            <a:spAutoFit/>
          </a:bodyPr>
          <a:lstStyle/>
          <a:p>
            <a:pPr algn="r"/>
            <a:r>
              <a:rPr lang="en-IN" sz="2200" dirty="0"/>
              <a:t>× 30%</a:t>
            </a:r>
            <a:endParaRPr lang="en-US" sz="2200" dirty="0"/>
          </a:p>
        </p:txBody>
      </p:sp>
      <p:sp>
        <p:nvSpPr>
          <p:cNvPr id="43" name="TextBox 42"/>
          <p:cNvSpPr txBox="1"/>
          <p:nvPr/>
        </p:nvSpPr>
        <p:spPr>
          <a:xfrm>
            <a:off x="6237386" y="4348485"/>
            <a:ext cx="1474231" cy="430887"/>
          </a:xfrm>
          <a:prstGeom prst="rect">
            <a:avLst/>
          </a:prstGeom>
          <a:noFill/>
        </p:spPr>
        <p:txBody>
          <a:bodyPr wrap="square" rtlCol="0">
            <a:spAutoFit/>
          </a:bodyPr>
          <a:lstStyle/>
          <a:p>
            <a:pPr algn="r"/>
            <a:r>
              <a:rPr lang="en-IN" sz="2200" b="1" dirty="0"/>
              <a:t>$1,500,000</a:t>
            </a:r>
            <a:endParaRPr lang="en-US" sz="2200" b="1" dirty="0"/>
          </a:p>
        </p:txBody>
      </p:sp>
      <p:sp>
        <p:nvSpPr>
          <p:cNvPr id="44" name="TextBox 43"/>
          <p:cNvSpPr txBox="1"/>
          <p:nvPr/>
        </p:nvSpPr>
        <p:spPr>
          <a:xfrm>
            <a:off x="435582" y="4348485"/>
            <a:ext cx="3436842" cy="430887"/>
          </a:xfrm>
          <a:prstGeom prst="rect">
            <a:avLst/>
          </a:prstGeom>
          <a:noFill/>
        </p:spPr>
        <p:txBody>
          <a:bodyPr wrap="square" rtlCol="0">
            <a:spAutoFit/>
          </a:bodyPr>
          <a:lstStyle/>
          <a:p>
            <a:r>
              <a:rPr lang="en-IN" sz="2200" dirty="0"/>
              <a:t>Other information:</a:t>
            </a:r>
            <a:endParaRPr lang="en-US" sz="2200" dirty="0"/>
          </a:p>
        </p:txBody>
      </p:sp>
      <p:sp>
        <p:nvSpPr>
          <p:cNvPr id="45" name="TextBox 44"/>
          <p:cNvSpPr txBox="1"/>
          <p:nvPr/>
        </p:nvSpPr>
        <p:spPr>
          <a:xfrm>
            <a:off x="435582" y="4697695"/>
            <a:ext cx="3436842" cy="430887"/>
          </a:xfrm>
          <a:prstGeom prst="rect">
            <a:avLst/>
          </a:prstGeom>
          <a:noFill/>
        </p:spPr>
        <p:txBody>
          <a:bodyPr wrap="square" rtlCol="0">
            <a:spAutoFit/>
          </a:bodyPr>
          <a:lstStyle/>
          <a:p>
            <a:r>
              <a:rPr lang="en-US" sz="2200" dirty="0"/>
              <a:t>Arjent’s 2018 net income:</a:t>
            </a:r>
          </a:p>
        </p:txBody>
      </p:sp>
      <p:sp>
        <p:nvSpPr>
          <p:cNvPr id="46" name="TextBox 45"/>
          <p:cNvSpPr txBox="1"/>
          <p:nvPr/>
        </p:nvSpPr>
        <p:spPr>
          <a:xfrm>
            <a:off x="435582" y="5051054"/>
            <a:ext cx="3436842" cy="430887"/>
          </a:xfrm>
          <a:prstGeom prst="rect">
            <a:avLst/>
          </a:prstGeom>
          <a:noFill/>
        </p:spPr>
        <p:txBody>
          <a:bodyPr wrap="square" rtlCol="0">
            <a:spAutoFit/>
          </a:bodyPr>
          <a:lstStyle/>
          <a:p>
            <a:r>
              <a:rPr lang="en-US" sz="2200" dirty="0"/>
              <a:t>Arjent’s 2018 dividends:</a:t>
            </a:r>
          </a:p>
        </p:txBody>
      </p:sp>
      <p:sp>
        <p:nvSpPr>
          <p:cNvPr id="47" name="TextBox 46"/>
          <p:cNvSpPr txBox="1"/>
          <p:nvPr/>
        </p:nvSpPr>
        <p:spPr>
          <a:xfrm>
            <a:off x="3022159" y="3691233"/>
            <a:ext cx="3295282" cy="430887"/>
          </a:xfrm>
          <a:prstGeom prst="rect">
            <a:avLst/>
          </a:prstGeom>
          <a:noFill/>
        </p:spPr>
        <p:txBody>
          <a:bodyPr wrap="square" rtlCol="0">
            <a:spAutoFit/>
          </a:bodyPr>
          <a:lstStyle/>
          <a:p>
            <a:r>
              <a:rPr lang="en-IN" sz="2200" b="1" dirty="0"/>
              <a:t>Total fair value of </a:t>
            </a:r>
            <a:r>
              <a:rPr lang="en-IN" sz="2200" b="1" dirty="0" err="1" smtClean="0"/>
              <a:t>Arjent</a:t>
            </a:r>
            <a:r>
              <a:rPr lang="en-IN" sz="2200" b="1" dirty="0" smtClean="0"/>
              <a:t> =</a:t>
            </a:r>
            <a:endParaRPr lang="en-US" sz="2200" b="1" dirty="0"/>
          </a:p>
        </p:txBody>
      </p:sp>
      <p:sp>
        <p:nvSpPr>
          <p:cNvPr id="48" name="TextBox 47"/>
          <p:cNvSpPr txBox="1"/>
          <p:nvPr/>
        </p:nvSpPr>
        <p:spPr>
          <a:xfrm>
            <a:off x="4118396" y="4697695"/>
            <a:ext cx="1474231" cy="430887"/>
          </a:xfrm>
          <a:prstGeom prst="rect">
            <a:avLst/>
          </a:prstGeom>
          <a:noFill/>
        </p:spPr>
        <p:txBody>
          <a:bodyPr wrap="square" rtlCol="0">
            <a:spAutoFit/>
          </a:bodyPr>
          <a:lstStyle/>
          <a:p>
            <a:pPr algn="r"/>
            <a:r>
              <a:rPr lang="en-IN" sz="2200" dirty="0"/>
              <a:t>$500,000</a:t>
            </a:r>
            <a:endParaRPr lang="en-US" sz="2200" dirty="0"/>
          </a:p>
        </p:txBody>
      </p:sp>
      <p:sp>
        <p:nvSpPr>
          <p:cNvPr id="49" name="TextBox 48"/>
          <p:cNvSpPr txBox="1"/>
          <p:nvPr/>
        </p:nvSpPr>
        <p:spPr>
          <a:xfrm>
            <a:off x="4118396" y="5051054"/>
            <a:ext cx="1474231" cy="430887"/>
          </a:xfrm>
          <a:prstGeom prst="rect">
            <a:avLst/>
          </a:prstGeom>
          <a:noFill/>
        </p:spPr>
        <p:txBody>
          <a:bodyPr wrap="square" rtlCol="0">
            <a:spAutoFit/>
          </a:bodyPr>
          <a:lstStyle/>
          <a:p>
            <a:pPr algn="r"/>
            <a:r>
              <a:rPr lang="en-IN" sz="2200" dirty="0"/>
              <a:t>$250,000</a:t>
            </a:r>
            <a:endParaRPr lang="en-US" sz="2200" dirty="0"/>
          </a:p>
        </p:txBody>
      </p:sp>
      <p:sp>
        <p:nvSpPr>
          <p:cNvPr id="50" name="TextBox 49"/>
          <p:cNvSpPr txBox="1"/>
          <p:nvPr/>
        </p:nvSpPr>
        <p:spPr>
          <a:xfrm>
            <a:off x="7592207" y="3346929"/>
            <a:ext cx="1540751" cy="430887"/>
          </a:xfrm>
          <a:prstGeom prst="rect">
            <a:avLst/>
          </a:prstGeom>
          <a:noFill/>
        </p:spPr>
        <p:txBody>
          <a:bodyPr wrap="square" rtlCol="0">
            <a:spAutoFit/>
          </a:bodyPr>
          <a:lstStyle/>
          <a:p>
            <a:r>
              <a:rPr lang="en-IN" sz="2200" dirty="0"/>
              <a:t>(to balance)</a:t>
            </a:r>
            <a:endParaRPr lang="en-US" sz="2200" dirty="0"/>
          </a:p>
        </p:txBody>
      </p:sp>
      <p:sp>
        <p:nvSpPr>
          <p:cNvPr id="51" name="TextBox 50"/>
          <p:cNvSpPr txBox="1"/>
          <p:nvPr/>
        </p:nvSpPr>
        <p:spPr>
          <a:xfrm>
            <a:off x="7603249" y="4008986"/>
            <a:ext cx="1540751" cy="430887"/>
          </a:xfrm>
          <a:prstGeom prst="rect">
            <a:avLst/>
          </a:prstGeom>
          <a:noFill/>
        </p:spPr>
        <p:txBody>
          <a:bodyPr wrap="square" rtlCol="0">
            <a:spAutoFit/>
          </a:bodyPr>
          <a:lstStyle/>
          <a:p>
            <a:r>
              <a:rPr lang="en-IN" sz="2200" dirty="0"/>
              <a:t>purchased</a:t>
            </a:r>
            <a:endParaRPr lang="en-US" sz="2200" dirty="0"/>
          </a:p>
        </p:txBody>
      </p:sp>
      <p:sp>
        <p:nvSpPr>
          <p:cNvPr id="52" name="TextBox 51"/>
          <p:cNvSpPr txBox="1"/>
          <p:nvPr/>
        </p:nvSpPr>
        <p:spPr>
          <a:xfrm>
            <a:off x="7570406" y="4403231"/>
            <a:ext cx="1899286" cy="400110"/>
          </a:xfrm>
          <a:prstGeom prst="rect">
            <a:avLst/>
          </a:prstGeom>
          <a:noFill/>
        </p:spPr>
        <p:txBody>
          <a:bodyPr wrap="square" rtlCol="0">
            <a:spAutoFit/>
          </a:bodyPr>
          <a:lstStyle/>
          <a:p>
            <a:r>
              <a:rPr lang="en-IN" sz="2000" b="1" dirty="0"/>
              <a:t>purchase price</a:t>
            </a:r>
            <a:endParaRPr lang="en-US" sz="2000" b="1" dirty="0"/>
          </a:p>
        </p:txBody>
      </p:sp>
      <p:cxnSp>
        <p:nvCxnSpPr>
          <p:cNvPr id="53" name="Straight Connector 52"/>
          <p:cNvCxnSpPr/>
          <p:nvPr/>
        </p:nvCxnSpPr>
        <p:spPr>
          <a:xfrm flipV="1">
            <a:off x="504881" y="1574165"/>
            <a:ext cx="8505261"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H="1">
            <a:off x="4308633" y="3008429"/>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308633" y="3353333"/>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308633" y="3409481"/>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6434208" y="3000409"/>
            <a:ext cx="11916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6385824" y="3730321"/>
            <a:ext cx="12400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6341536" y="4378320"/>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6341536" y="4723224"/>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6341536" y="4779372"/>
            <a:ext cx="12649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7580356" y="5480513"/>
            <a:ext cx="659864" cy="804815"/>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5722806" y="4791700"/>
            <a:ext cx="3210493" cy="769441"/>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30% × [$2,000,000 </a:t>
            </a:r>
            <a:r>
              <a:rPr lang="en-IN" sz="2200" dirty="0" smtClean="0"/>
              <a:t>− </a:t>
            </a:r>
            <a:r>
              <a:rPr lang="en-IN" sz="2200" dirty="0"/>
              <a:t>1,000,000] ÷ 10 yrs.</a:t>
            </a:r>
            <a:endParaRPr lang="en-US" sz="2200" dirty="0"/>
          </a:p>
        </p:txBody>
      </p:sp>
      <p:cxnSp>
        <p:nvCxnSpPr>
          <p:cNvPr id="65" name="Straight Connector 64"/>
          <p:cNvCxnSpPr/>
          <p:nvPr/>
        </p:nvCxnSpPr>
        <p:spPr>
          <a:xfrm>
            <a:off x="4256391" y="2248986"/>
            <a:ext cx="12631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377073" y="2246404"/>
            <a:ext cx="126312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386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fade">
                                      <p:cBhvr>
                                        <p:cTn id="26" dur="500"/>
                                        <p:tgtEl>
                                          <p:spTgt spid="65"/>
                                        </p:tgtEl>
                                      </p:cBhvr>
                                    </p:animEffect>
                                  </p:childTnLst>
                                </p:cTn>
                              </p:par>
                              <p:par>
                                <p:cTn id="27" presetID="10" presetClass="entr" presetSubtype="0"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500"/>
                                        <p:tgtEl>
                                          <p:spTgt spid="6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22" presetClass="entr" presetSubtype="1"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8" grpId="0"/>
      <p:bldP spid="19" grpId="0"/>
      <p:bldP spid="20" grpId="0"/>
      <p:bldP spid="21" grpId="0"/>
      <p:bldP spid="22" grpId="0"/>
      <p:bldP spid="23" grpId="0"/>
      <p:bldP spid="6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No Adjustments for Land or Goodwill</a:t>
            </a:r>
          </a:p>
        </p:txBody>
      </p:sp>
      <p:sp>
        <p:nvSpPr>
          <p:cNvPr id="3" name="Content Placeholder 2"/>
          <p:cNvSpPr>
            <a:spLocks noGrp="1"/>
          </p:cNvSpPr>
          <p:nvPr>
            <p:ph idx="1"/>
          </p:nvPr>
        </p:nvSpPr>
        <p:spPr/>
        <p:txBody>
          <a:bodyPr>
            <a:normAutofit/>
          </a:bodyPr>
          <a:lstStyle/>
          <a:p>
            <a:pPr>
              <a:buClr>
                <a:schemeClr val="tx1"/>
              </a:buClr>
            </a:pPr>
            <a:r>
              <a:rPr lang="en-IN" b="1" dirty="0">
                <a:solidFill>
                  <a:srgbClr val="C00000"/>
                </a:solidFill>
              </a:rPr>
              <a:t>Land:</a:t>
            </a:r>
          </a:p>
          <a:p>
            <a:pPr lvl="1">
              <a:buClr>
                <a:schemeClr val="tx1"/>
              </a:buClr>
            </a:pPr>
            <a:r>
              <a:rPr lang="en-IN" sz="2600" dirty="0"/>
              <a:t>Land is not depreciated</a:t>
            </a:r>
          </a:p>
          <a:p>
            <a:pPr lvl="1">
              <a:buClr>
                <a:schemeClr val="tx1"/>
              </a:buClr>
            </a:pPr>
            <a:r>
              <a:rPr lang="en-IN" sz="2600" dirty="0"/>
              <a:t>Difference between the fair value and book value of the land would not cause higher expenses</a:t>
            </a:r>
          </a:p>
          <a:p>
            <a:pPr>
              <a:spcBef>
                <a:spcPts val="1800"/>
              </a:spcBef>
              <a:buClr>
                <a:schemeClr val="tx1"/>
              </a:buClr>
            </a:pPr>
            <a:r>
              <a:rPr lang="en-IN" b="1" dirty="0">
                <a:solidFill>
                  <a:srgbClr val="C00000"/>
                </a:solidFill>
              </a:rPr>
              <a:t>Goodwill:</a:t>
            </a:r>
          </a:p>
          <a:p>
            <a:pPr lvl="1">
              <a:buClr>
                <a:schemeClr val="tx1"/>
              </a:buClr>
            </a:pPr>
            <a:r>
              <a:rPr lang="en-IN" sz="2600" dirty="0"/>
              <a:t>Unlike most of the other intangible assets, goodwill is not amortized</a:t>
            </a:r>
          </a:p>
          <a:p>
            <a:pPr lvl="1">
              <a:buClr>
                <a:schemeClr val="tx1"/>
              </a:buClr>
            </a:pPr>
            <a:r>
              <a:rPr lang="en-IN" sz="2600" dirty="0"/>
              <a:t>Acquiring goodwill will not cause higher </a:t>
            </a:r>
            <a:r>
              <a:rPr lang="en-US" sz="2600" dirty="0"/>
              <a:t>expenses</a:t>
            </a:r>
          </a:p>
          <a:p>
            <a:pPr lvl="1"/>
            <a:endParaRPr lang="en-IN" sz="2600" dirty="0"/>
          </a:p>
          <a:p>
            <a:pPr lvl="1"/>
            <a:endParaRPr lang="en-IN" sz="2600" dirty="0"/>
          </a:p>
          <a:p>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1607586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Adjustments for Other Assets and Liabilities</a:t>
            </a:r>
          </a:p>
        </p:txBody>
      </p:sp>
      <p:sp>
        <p:nvSpPr>
          <p:cNvPr id="3" name="Content Placeholder 2"/>
          <p:cNvSpPr>
            <a:spLocks noGrp="1"/>
          </p:cNvSpPr>
          <p:nvPr>
            <p:ph idx="1"/>
          </p:nvPr>
        </p:nvSpPr>
        <p:spPr>
          <a:xfrm>
            <a:off x="619497" y="1371742"/>
            <a:ext cx="8229600" cy="4525963"/>
          </a:xfrm>
        </p:spPr>
        <p:txBody>
          <a:bodyPr>
            <a:normAutofit/>
          </a:bodyPr>
          <a:lstStyle/>
          <a:p>
            <a:r>
              <a:rPr lang="en-IN" sz="3000" dirty="0"/>
              <a:t>If the fair value of purchased inventory exceeds its book value, the period in which that inventory is</a:t>
            </a:r>
            <a:r>
              <a:rPr lang="en-US" sz="3000" dirty="0"/>
              <a:t> sold should be identified</a:t>
            </a:r>
          </a:p>
          <a:p>
            <a:pPr lvl="1"/>
            <a:r>
              <a:rPr lang="en-IN" dirty="0"/>
              <a:t>Inventory is usually sold in the next year</a:t>
            </a:r>
          </a:p>
          <a:p>
            <a:r>
              <a:rPr lang="en-IN" sz="3000" dirty="0"/>
              <a:t>Investment revenue and its investment in the stock is reduced in the next year by the amount of the differential attributable to inventory</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7" name="TextBox 6"/>
          <p:cNvSpPr txBox="1"/>
          <p:nvPr/>
        </p:nvSpPr>
        <p:spPr>
          <a:xfrm>
            <a:off x="1775750" y="5432135"/>
            <a:ext cx="7081284" cy="523220"/>
          </a:xfrm>
          <a:prstGeom prst="rect">
            <a:avLst/>
          </a:prstGeom>
          <a:noFill/>
        </p:spPr>
        <p:txBody>
          <a:bodyPr wrap="square" rtlCol="0">
            <a:spAutoFit/>
          </a:bodyPr>
          <a:lstStyle/>
          <a:p>
            <a:pPr algn="ctr"/>
            <a:r>
              <a:rPr lang="en-US" sz="2800" b="1" dirty="0">
                <a:solidFill>
                  <a:schemeClr val="bg1"/>
                </a:solidFill>
              </a:rPr>
              <a:t>Key Point</a:t>
            </a:r>
          </a:p>
        </p:txBody>
      </p:sp>
    </p:spTree>
    <p:extLst>
      <p:ext uri="{BB962C8B-B14F-4D97-AF65-F5344CB8AC3E}">
        <p14:creationId xmlns:p14="http://schemas.microsoft.com/office/powerpoint/2010/main" val="3449461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710161"/>
          </a:xfrm>
        </p:spPr>
        <p:txBody>
          <a:bodyPr>
            <a:normAutofit/>
          </a:bodyPr>
          <a:lstStyle/>
          <a:p>
            <a:r>
              <a:rPr lang="en-IN" dirty="0"/>
              <a:t>Reporting the Investment</a:t>
            </a:r>
            <a:r>
              <a:rPr lang="en-IN" sz="1400" dirty="0"/>
              <a:t>                   </a:t>
            </a:r>
            <a:endParaRPr lang="en-IN" dirty="0"/>
          </a:p>
        </p:txBody>
      </p:sp>
      <p:sp>
        <p:nvSpPr>
          <p:cNvPr id="3" name="Content Placeholder 2"/>
          <p:cNvSpPr>
            <a:spLocks noGrp="1"/>
          </p:cNvSpPr>
          <p:nvPr>
            <p:ph idx="1"/>
          </p:nvPr>
        </p:nvSpPr>
        <p:spPr>
          <a:xfrm>
            <a:off x="593517" y="813300"/>
            <a:ext cx="8229600" cy="4525963"/>
          </a:xfrm>
        </p:spPr>
        <p:txBody>
          <a:bodyPr>
            <a:normAutofit/>
          </a:bodyPr>
          <a:lstStyle/>
          <a:p>
            <a:r>
              <a:rPr lang="en-IN" sz="2600" dirty="0"/>
              <a:t>The fair value of the investment shares at the end of the reporting period is not reported when using the equity method. Instead, the investment account is reported at:</a:t>
            </a:r>
          </a:p>
          <a:p>
            <a:endParaRPr lang="en-IN" dirty="0"/>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4" name="TextBox 3"/>
          <p:cNvSpPr txBox="1"/>
          <p:nvPr/>
        </p:nvSpPr>
        <p:spPr>
          <a:xfrm>
            <a:off x="761999" y="2358160"/>
            <a:ext cx="1659983" cy="892552"/>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Original </a:t>
            </a:r>
            <a:r>
              <a:rPr lang="en-IN" sz="2600" dirty="0" smtClean="0"/>
              <a:t>cost</a:t>
            </a:r>
            <a:endParaRPr lang="en-US" sz="2600" dirty="0"/>
          </a:p>
        </p:txBody>
      </p:sp>
      <p:sp>
        <p:nvSpPr>
          <p:cNvPr id="8" name="TextBox 7"/>
          <p:cNvSpPr txBox="1"/>
          <p:nvPr/>
        </p:nvSpPr>
        <p:spPr>
          <a:xfrm>
            <a:off x="3111720" y="2246698"/>
            <a:ext cx="2430380" cy="1135815"/>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Investor’s share of the investee’s net income</a:t>
            </a:r>
            <a:endParaRPr lang="en-US" sz="2600" dirty="0"/>
          </a:p>
        </p:txBody>
      </p:sp>
      <p:sp>
        <p:nvSpPr>
          <p:cNvPr id="10" name="TextBox 9"/>
          <p:cNvSpPr txBox="1"/>
          <p:nvPr/>
        </p:nvSpPr>
        <p:spPr>
          <a:xfrm>
            <a:off x="6103457" y="2246699"/>
            <a:ext cx="2800478" cy="1135815"/>
          </a:xfrm>
          <a:prstGeom prst="rect">
            <a:avLst/>
          </a:prstGeom>
          <a:solidFill>
            <a:schemeClr val="accent5">
              <a:lumMod val="40000"/>
              <a:lumOff val="60000"/>
            </a:schemeClr>
          </a:solidFill>
          <a:ln>
            <a:solidFill>
              <a:schemeClr val="accent5">
                <a:lumMod val="50000"/>
              </a:schemeClr>
            </a:solidFill>
          </a:ln>
        </p:spPr>
        <p:txBody>
          <a:bodyPr wrap="square" rtlCol="0" anchor="ctr">
            <a:spAutoFit/>
          </a:bodyPr>
          <a:lstStyle/>
          <a:p>
            <a:pPr algn="ctr"/>
            <a:r>
              <a:rPr lang="en-IN" sz="2600" dirty="0"/>
              <a:t>The portion of the earnings received</a:t>
            </a:r>
          </a:p>
          <a:p>
            <a:pPr algn="ctr"/>
            <a:r>
              <a:rPr lang="en-US" sz="2600" dirty="0"/>
              <a:t>as dividends</a:t>
            </a:r>
          </a:p>
        </p:txBody>
      </p:sp>
      <p:sp>
        <p:nvSpPr>
          <p:cNvPr id="5" name="Plus 4"/>
          <p:cNvSpPr/>
          <p:nvPr/>
        </p:nvSpPr>
        <p:spPr>
          <a:xfrm>
            <a:off x="2454007" y="2581004"/>
            <a:ext cx="625688" cy="507666"/>
          </a:xfrm>
          <a:prstGeom prst="mathPlus">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Minus 6"/>
          <p:cNvSpPr/>
          <p:nvPr/>
        </p:nvSpPr>
        <p:spPr>
          <a:xfrm>
            <a:off x="5574125" y="2613089"/>
            <a:ext cx="497308" cy="379329"/>
          </a:xfrm>
          <a:prstGeom prst="mathMinus">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658533" y="3493619"/>
            <a:ext cx="8099568" cy="892552"/>
          </a:xfrm>
          <a:prstGeom prst="rect">
            <a:avLst/>
          </a:prstGeom>
          <a:noFill/>
        </p:spPr>
        <p:txBody>
          <a:bodyPr wrap="square" rtlCol="0">
            <a:spAutoFit/>
          </a:bodyPr>
          <a:lstStyle/>
          <a:p>
            <a:r>
              <a:rPr lang="en-IN" sz="2600" dirty="0"/>
              <a:t>The balance of United’s 30% investment in Arjent at December 31, </a:t>
            </a:r>
            <a:r>
              <a:rPr lang="en-IN" sz="2600" dirty="0" smtClean="0"/>
              <a:t>2018, </a:t>
            </a:r>
            <a:r>
              <a:rPr lang="en-IN" sz="2600" dirty="0"/>
              <a:t>is calculated as:	</a:t>
            </a:r>
            <a:endParaRPr lang="en-US" sz="2600" dirty="0"/>
          </a:p>
        </p:txBody>
      </p:sp>
      <p:sp>
        <p:nvSpPr>
          <p:cNvPr id="29" name="TextBox 28"/>
          <p:cNvSpPr txBox="1"/>
          <p:nvPr/>
        </p:nvSpPr>
        <p:spPr>
          <a:xfrm>
            <a:off x="2527122" y="4325072"/>
            <a:ext cx="4571995" cy="492443"/>
          </a:xfrm>
          <a:prstGeom prst="rect">
            <a:avLst/>
          </a:prstGeom>
          <a:noFill/>
        </p:spPr>
        <p:txBody>
          <a:bodyPr wrap="square" rtlCol="0" anchor="ctr">
            <a:spAutoFit/>
          </a:bodyPr>
          <a:lstStyle/>
          <a:p>
            <a:pPr algn="ctr"/>
            <a:r>
              <a:rPr lang="en-US" sz="2600" b="1" dirty="0"/>
              <a:t>Investment in Arjent Stock</a:t>
            </a:r>
            <a:endParaRPr lang="en-US" sz="2600" dirty="0"/>
          </a:p>
        </p:txBody>
      </p:sp>
      <p:cxnSp>
        <p:nvCxnSpPr>
          <p:cNvPr id="30" name="Straight Connector 29"/>
          <p:cNvCxnSpPr/>
          <p:nvPr/>
        </p:nvCxnSpPr>
        <p:spPr>
          <a:xfrm>
            <a:off x="661765" y="4786049"/>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85306" y="4802779"/>
            <a:ext cx="3529584" cy="492443"/>
          </a:xfrm>
          <a:prstGeom prst="rect">
            <a:avLst/>
          </a:prstGeom>
          <a:noFill/>
        </p:spPr>
        <p:txBody>
          <a:bodyPr wrap="square" rtlCol="0" anchor="ctr">
            <a:spAutoFit/>
          </a:bodyPr>
          <a:lstStyle/>
          <a:p>
            <a:r>
              <a:rPr lang="en-US" sz="2600" dirty="0"/>
              <a:t>Purchase price </a:t>
            </a:r>
          </a:p>
        </p:txBody>
      </p:sp>
      <p:sp>
        <p:nvSpPr>
          <p:cNvPr id="32" name="TextBox 31"/>
          <p:cNvSpPr txBox="1"/>
          <p:nvPr/>
        </p:nvSpPr>
        <p:spPr>
          <a:xfrm>
            <a:off x="585306" y="5218178"/>
            <a:ext cx="3529584" cy="492443"/>
          </a:xfrm>
          <a:prstGeom prst="rect">
            <a:avLst/>
          </a:prstGeom>
          <a:noFill/>
        </p:spPr>
        <p:txBody>
          <a:bodyPr wrap="square" rtlCol="0" anchor="ctr">
            <a:spAutoFit/>
          </a:bodyPr>
          <a:lstStyle/>
          <a:p>
            <a:r>
              <a:rPr lang="en-US" sz="2600" dirty="0"/>
              <a:t>Share of income</a:t>
            </a:r>
          </a:p>
        </p:txBody>
      </p:sp>
      <p:sp>
        <p:nvSpPr>
          <p:cNvPr id="33" name="TextBox 32"/>
          <p:cNvSpPr txBox="1"/>
          <p:nvPr/>
        </p:nvSpPr>
        <p:spPr>
          <a:xfrm>
            <a:off x="5614725" y="5481710"/>
            <a:ext cx="3528951" cy="458021"/>
          </a:xfrm>
          <a:prstGeom prst="rect">
            <a:avLst/>
          </a:prstGeom>
          <a:noFill/>
        </p:spPr>
        <p:txBody>
          <a:bodyPr wrap="square" rtlCol="0" anchor="ctr">
            <a:spAutoFit/>
          </a:bodyPr>
          <a:lstStyle/>
          <a:p>
            <a:r>
              <a:rPr lang="en-US" sz="2600" dirty="0"/>
              <a:t>Depreciation adjustment</a:t>
            </a:r>
          </a:p>
        </p:txBody>
      </p:sp>
      <p:sp>
        <p:nvSpPr>
          <p:cNvPr id="34" name="TextBox 33"/>
          <p:cNvSpPr txBox="1"/>
          <p:nvPr/>
        </p:nvSpPr>
        <p:spPr>
          <a:xfrm>
            <a:off x="5614725" y="5868813"/>
            <a:ext cx="3529584" cy="492443"/>
          </a:xfrm>
          <a:prstGeom prst="rect">
            <a:avLst/>
          </a:prstGeom>
          <a:noFill/>
        </p:spPr>
        <p:txBody>
          <a:bodyPr wrap="square" rtlCol="0" anchor="ctr">
            <a:spAutoFit/>
          </a:bodyPr>
          <a:lstStyle/>
          <a:p>
            <a:r>
              <a:rPr lang="en-US" sz="2600" dirty="0"/>
              <a:t>Dividends</a:t>
            </a:r>
          </a:p>
        </p:txBody>
      </p:sp>
      <p:sp>
        <p:nvSpPr>
          <p:cNvPr id="35" name="TextBox 34"/>
          <p:cNvSpPr txBox="1"/>
          <p:nvPr/>
        </p:nvSpPr>
        <p:spPr>
          <a:xfrm>
            <a:off x="2943851" y="4802779"/>
            <a:ext cx="1602456" cy="492443"/>
          </a:xfrm>
          <a:prstGeom prst="rect">
            <a:avLst/>
          </a:prstGeom>
          <a:noFill/>
        </p:spPr>
        <p:txBody>
          <a:bodyPr wrap="square" rtlCol="0" anchor="ctr">
            <a:spAutoFit/>
          </a:bodyPr>
          <a:lstStyle/>
          <a:p>
            <a:pPr algn="r"/>
            <a:r>
              <a:rPr lang="en-US" sz="2600" dirty="0"/>
              <a:t>1,500,000</a:t>
            </a:r>
          </a:p>
        </p:txBody>
      </p:sp>
      <p:sp>
        <p:nvSpPr>
          <p:cNvPr id="36" name="TextBox 35"/>
          <p:cNvSpPr txBox="1"/>
          <p:nvPr/>
        </p:nvSpPr>
        <p:spPr>
          <a:xfrm>
            <a:off x="2943851" y="5218178"/>
            <a:ext cx="1602456" cy="492443"/>
          </a:xfrm>
          <a:prstGeom prst="rect">
            <a:avLst/>
          </a:prstGeom>
          <a:noFill/>
        </p:spPr>
        <p:txBody>
          <a:bodyPr wrap="square" rtlCol="0" anchor="ctr">
            <a:spAutoFit/>
          </a:bodyPr>
          <a:lstStyle/>
          <a:p>
            <a:pPr algn="r"/>
            <a:r>
              <a:rPr lang="en-US" sz="2600" dirty="0"/>
              <a:t>150,000</a:t>
            </a:r>
          </a:p>
        </p:txBody>
      </p:sp>
      <p:sp>
        <p:nvSpPr>
          <p:cNvPr id="37" name="TextBox 36"/>
          <p:cNvSpPr txBox="1"/>
          <p:nvPr/>
        </p:nvSpPr>
        <p:spPr>
          <a:xfrm>
            <a:off x="4569656" y="5448456"/>
            <a:ext cx="1450681" cy="492443"/>
          </a:xfrm>
          <a:prstGeom prst="rect">
            <a:avLst/>
          </a:prstGeom>
          <a:noFill/>
        </p:spPr>
        <p:txBody>
          <a:bodyPr wrap="square" rtlCol="0" anchor="ctr">
            <a:spAutoFit/>
          </a:bodyPr>
          <a:lstStyle/>
          <a:p>
            <a:r>
              <a:rPr lang="en-US" sz="2600" dirty="0"/>
              <a:t>30,000</a:t>
            </a:r>
          </a:p>
        </p:txBody>
      </p:sp>
      <p:sp>
        <p:nvSpPr>
          <p:cNvPr id="38" name="TextBox 37"/>
          <p:cNvSpPr txBox="1"/>
          <p:nvPr/>
        </p:nvSpPr>
        <p:spPr>
          <a:xfrm>
            <a:off x="4569656" y="5868813"/>
            <a:ext cx="1450681" cy="492443"/>
          </a:xfrm>
          <a:prstGeom prst="rect">
            <a:avLst/>
          </a:prstGeom>
          <a:noFill/>
        </p:spPr>
        <p:txBody>
          <a:bodyPr wrap="square" rtlCol="0" anchor="ctr">
            <a:spAutoFit/>
          </a:bodyPr>
          <a:lstStyle/>
          <a:p>
            <a:r>
              <a:rPr lang="en-US" sz="2600" dirty="0"/>
              <a:t>75,000</a:t>
            </a:r>
          </a:p>
        </p:txBody>
      </p:sp>
      <p:cxnSp>
        <p:nvCxnSpPr>
          <p:cNvPr id="39" name="Straight Connector 38"/>
          <p:cNvCxnSpPr/>
          <p:nvPr/>
        </p:nvCxnSpPr>
        <p:spPr>
          <a:xfrm>
            <a:off x="4555958" y="4786049"/>
            <a:ext cx="0" cy="1907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943851" y="6222506"/>
            <a:ext cx="1602456" cy="492443"/>
          </a:xfrm>
          <a:prstGeom prst="rect">
            <a:avLst/>
          </a:prstGeom>
          <a:noFill/>
        </p:spPr>
        <p:txBody>
          <a:bodyPr wrap="square" rtlCol="0" anchor="ctr">
            <a:spAutoFit/>
          </a:bodyPr>
          <a:lstStyle/>
          <a:p>
            <a:pPr algn="r"/>
            <a:r>
              <a:rPr lang="en-US" sz="2600" dirty="0"/>
              <a:t>1,545,000</a:t>
            </a:r>
          </a:p>
        </p:txBody>
      </p:sp>
      <p:cxnSp>
        <p:nvCxnSpPr>
          <p:cNvPr id="41" name="Straight Connector 40"/>
          <p:cNvCxnSpPr/>
          <p:nvPr/>
        </p:nvCxnSpPr>
        <p:spPr>
          <a:xfrm>
            <a:off x="661765" y="6285987"/>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5900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par>
                                <p:cTn id="69" presetID="10" presetClass="entr" presetSubtype="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5" grpId="0" animBg="1"/>
      <p:bldP spid="7" grpId="0" animBg="1"/>
      <p:bldP spid="11" grpId="0"/>
      <p:bldP spid="29" grpId="0"/>
      <p:bldP spid="31" grpId="0"/>
      <p:bldP spid="32" grpId="0"/>
      <p:bldP spid="33" grpId="0"/>
      <p:bldP spid="34" grpId="0"/>
      <p:bldP spid="35" grpId="0"/>
      <p:bldP spid="36" grpId="0"/>
      <p:bldP spid="37" grpId="0"/>
      <p:bldP spid="38" grpId="0"/>
      <p:bldP spid="4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75"/>
            <a:ext cx="8229600" cy="851189"/>
          </a:xfrm>
        </p:spPr>
        <p:txBody>
          <a:bodyPr>
            <a:normAutofit/>
          </a:bodyPr>
          <a:lstStyle/>
          <a:p>
            <a:r>
              <a:rPr lang="en-IN" dirty="0"/>
              <a:t>Reporting the Investment: </a:t>
            </a:r>
            <a:r>
              <a:rPr lang="en-IN" dirty="0" smtClean="0"/>
              <a:t>Losses &amp; Mid-Year</a:t>
            </a:r>
            <a:endParaRPr lang="en-IN" sz="2200" dirty="0"/>
          </a:p>
        </p:txBody>
      </p:sp>
      <p:sp>
        <p:nvSpPr>
          <p:cNvPr id="3" name="Content Placeholder 2"/>
          <p:cNvSpPr>
            <a:spLocks noGrp="1"/>
          </p:cNvSpPr>
          <p:nvPr>
            <p:ph idx="1"/>
          </p:nvPr>
        </p:nvSpPr>
        <p:spPr>
          <a:xfrm>
            <a:off x="611560" y="749462"/>
            <a:ext cx="8229600" cy="4727454"/>
          </a:xfrm>
        </p:spPr>
        <p:txBody>
          <a:bodyPr/>
          <a:lstStyle/>
          <a:p>
            <a:pPr>
              <a:buClr>
                <a:schemeClr val="tx1"/>
              </a:buClr>
            </a:pPr>
            <a:r>
              <a:rPr lang="en-IN" sz="2400" b="1" dirty="0">
                <a:solidFill>
                  <a:srgbClr val="0000FF"/>
                </a:solidFill>
              </a:rPr>
              <a:t>When the </a:t>
            </a:r>
            <a:r>
              <a:rPr lang="en-IN" sz="2400" b="1" dirty="0" smtClean="0">
                <a:solidFill>
                  <a:srgbClr val="0000FF"/>
                </a:solidFill>
              </a:rPr>
              <a:t>investee </a:t>
            </a:r>
            <a:r>
              <a:rPr lang="en-IN" sz="2400" b="1" dirty="0">
                <a:solidFill>
                  <a:srgbClr val="0000FF"/>
                </a:solidFill>
              </a:rPr>
              <a:t>r</a:t>
            </a:r>
            <a:r>
              <a:rPr lang="en-IN" sz="2400" b="1" dirty="0" smtClean="0">
                <a:solidFill>
                  <a:srgbClr val="0000FF"/>
                </a:solidFill>
              </a:rPr>
              <a:t>eports </a:t>
            </a:r>
            <a:r>
              <a:rPr lang="en-IN" sz="2400" b="1" dirty="0">
                <a:solidFill>
                  <a:srgbClr val="0000FF"/>
                </a:solidFill>
              </a:rPr>
              <a:t>a </a:t>
            </a:r>
            <a:r>
              <a:rPr lang="en-IN" sz="2400" b="1" dirty="0" smtClean="0">
                <a:solidFill>
                  <a:srgbClr val="0000FF"/>
                </a:solidFill>
              </a:rPr>
              <a:t>net </a:t>
            </a:r>
            <a:r>
              <a:rPr lang="en-IN" sz="2400" b="1" dirty="0">
                <a:solidFill>
                  <a:srgbClr val="0000FF"/>
                </a:solidFill>
              </a:rPr>
              <a:t>l</a:t>
            </a:r>
            <a:r>
              <a:rPr lang="en-IN" sz="2400" b="1" dirty="0" smtClean="0">
                <a:solidFill>
                  <a:srgbClr val="0000FF"/>
                </a:solidFill>
              </a:rPr>
              <a:t>oss</a:t>
            </a:r>
            <a:r>
              <a:rPr lang="en-IN" sz="2400" b="1" dirty="0">
                <a:solidFill>
                  <a:srgbClr val="0000FF"/>
                </a:solidFill>
              </a:rPr>
              <a:t>:</a:t>
            </a:r>
          </a:p>
          <a:p>
            <a:pPr marL="571500" lvl="1">
              <a:buClr>
                <a:schemeClr val="tx1"/>
              </a:buClr>
            </a:pPr>
            <a:r>
              <a:rPr lang="en-IN" sz="2400" dirty="0"/>
              <a:t>The investment account would be </a:t>
            </a:r>
            <a:r>
              <a:rPr lang="en-IN" sz="2400" b="1" i="1" dirty="0">
                <a:solidFill>
                  <a:srgbClr val="C00000"/>
                </a:solidFill>
              </a:rPr>
              <a:t>decreased</a:t>
            </a:r>
            <a:r>
              <a:rPr lang="en-IN" sz="2400" i="1" dirty="0">
                <a:solidFill>
                  <a:srgbClr val="0070C0"/>
                </a:solidFill>
              </a:rPr>
              <a:t> </a:t>
            </a:r>
            <a:r>
              <a:rPr lang="en-IN" sz="2400" dirty="0"/>
              <a:t>by the investor’s share of the investee’s net loss</a:t>
            </a:r>
            <a:endParaRPr lang="en-IN" sz="2400" dirty="0">
              <a:solidFill>
                <a:srgbClr val="0000CC"/>
              </a:solidFill>
            </a:endParaRPr>
          </a:p>
          <a:p>
            <a:pPr>
              <a:buClr>
                <a:schemeClr val="tx1"/>
              </a:buClr>
            </a:pPr>
            <a:r>
              <a:rPr lang="en-IN" sz="2400" b="1" dirty="0">
                <a:solidFill>
                  <a:srgbClr val="0000FF"/>
                </a:solidFill>
              </a:rPr>
              <a:t>When the </a:t>
            </a:r>
            <a:r>
              <a:rPr lang="en-IN" sz="2400" b="1" dirty="0" smtClean="0">
                <a:solidFill>
                  <a:srgbClr val="0000FF"/>
                </a:solidFill>
              </a:rPr>
              <a:t>investment </a:t>
            </a:r>
            <a:r>
              <a:rPr lang="en-IN" sz="2400" b="1" dirty="0">
                <a:solidFill>
                  <a:srgbClr val="0000FF"/>
                </a:solidFill>
              </a:rPr>
              <a:t>is </a:t>
            </a:r>
            <a:r>
              <a:rPr lang="en-IN" sz="2400" b="1" dirty="0" smtClean="0">
                <a:solidFill>
                  <a:srgbClr val="0000FF"/>
                </a:solidFill>
              </a:rPr>
              <a:t>acquired </a:t>
            </a:r>
            <a:r>
              <a:rPr lang="en-IN" sz="2400" b="1" dirty="0">
                <a:solidFill>
                  <a:srgbClr val="0000FF"/>
                </a:solidFill>
              </a:rPr>
              <a:t>in </a:t>
            </a:r>
            <a:r>
              <a:rPr lang="en-IN" sz="2400" b="1" dirty="0" smtClean="0">
                <a:solidFill>
                  <a:srgbClr val="0000FF"/>
                </a:solidFill>
              </a:rPr>
              <a:t>mid</a:t>
            </a:r>
            <a:r>
              <a:rPr lang="en-IN" sz="2400" b="1" dirty="0">
                <a:solidFill>
                  <a:srgbClr val="0000FF"/>
                </a:solidFill>
              </a:rPr>
              <a:t>-year:</a:t>
            </a:r>
          </a:p>
          <a:p>
            <a:pPr marL="571500" lvl="1">
              <a:buClr>
                <a:schemeClr val="tx1"/>
              </a:buClr>
            </a:pPr>
            <a:r>
              <a:rPr lang="en-IN" sz="2400" dirty="0"/>
              <a:t>Only recognize the investor’s share of the year’s activity</a:t>
            </a:r>
          </a:p>
          <a:p>
            <a:pPr marL="571500" lvl="1">
              <a:buClr>
                <a:schemeClr val="tx1"/>
              </a:buClr>
            </a:pPr>
            <a:r>
              <a:rPr lang="en-IN" sz="2400" b="1" dirty="0">
                <a:solidFill>
                  <a:srgbClr val="C00000"/>
                </a:solidFill>
              </a:rPr>
              <a:t>Example: </a:t>
            </a:r>
            <a:r>
              <a:rPr lang="en-IN" sz="2400" dirty="0"/>
              <a:t>If United purchased 30% of Arjent on </a:t>
            </a:r>
            <a:r>
              <a:rPr lang="en-IN" sz="2400" b="1" dirty="0">
                <a:solidFill>
                  <a:srgbClr val="C00000"/>
                </a:solidFill>
              </a:rPr>
              <a:t>October 1:</a:t>
            </a:r>
          </a:p>
          <a:p>
            <a:pPr marL="457200" lvl="1" indent="0">
              <a:buNone/>
            </a:pPr>
            <a:endParaRPr lang="en-IN" sz="2600"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6" name="TextBox 5"/>
          <p:cNvSpPr txBox="1"/>
          <p:nvPr/>
        </p:nvSpPr>
        <p:spPr>
          <a:xfrm>
            <a:off x="2527122" y="3301945"/>
            <a:ext cx="4571995" cy="492443"/>
          </a:xfrm>
          <a:prstGeom prst="rect">
            <a:avLst/>
          </a:prstGeom>
          <a:noFill/>
        </p:spPr>
        <p:txBody>
          <a:bodyPr wrap="square" rtlCol="0" anchor="ctr">
            <a:spAutoFit/>
          </a:bodyPr>
          <a:lstStyle/>
          <a:p>
            <a:pPr algn="ctr"/>
            <a:r>
              <a:rPr lang="en-US" sz="2600" b="1" dirty="0"/>
              <a:t>Investment in Arjent Stock</a:t>
            </a:r>
            <a:endParaRPr lang="en-US" sz="2600" dirty="0"/>
          </a:p>
        </p:txBody>
      </p:sp>
      <p:cxnSp>
        <p:nvCxnSpPr>
          <p:cNvPr id="7" name="Straight Connector 6"/>
          <p:cNvCxnSpPr/>
          <p:nvPr/>
        </p:nvCxnSpPr>
        <p:spPr>
          <a:xfrm>
            <a:off x="661765" y="3762922"/>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37180" y="3779652"/>
            <a:ext cx="3529584" cy="492443"/>
          </a:xfrm>
          <a:prstGeom prst="rect">
            <a:avLst/>
          </a:prstGeom>
          <a:noFill/>
        </p:spPr>
        <p:txBody>
          <a:bodyPr wrap="square" rtlCol="0" anchor="ctr">
            <a:spAutoFit/>
          </a:bodyPr>
          <a:lstStyle/>
          <a:p>
            <a:r>
              <a:rPr lang="en-US" sz="2600" dirty="0"/>
              <a:t>Cost </a:t>
            </a:r>
          </a:p>
        </p:txBody>
      </p:sp>
      <p:sp>
        <p:nvSpPr>
          <p:cNvPr id="9" name="TextBox 8"/>
          <p:cNvSpPr txBox="1"/>
          <p:nvPr/>
        </p:nvSpPr>
        <p:spPr>
          <a:xfrm>
            <a:off x="537180" y="4195051"/>
            <a:ext cx="3529584" cy="492443"/>
          </a:xfrm>
          <a:prstGeom prst="rect">
            <a:avLst/>
          </a:prstGeom>
          <a:noFill/>
        </p:spPr>
        <p:txBody>
          <a:bodyPr wrap="square" rtlCol="0" anchor="ctr">
            <a:spAutoFit/>
          </a:bodyPr>
          <a:lstStyle/>
          <a:p>
            <a:r>
              <a:rPr lang="en-US" sz="2600" dirty="0"/>
              <a:t>Share of income</a:t>
            </a:r>
          </a:p>
        </p:txBody>
      </p:sp>
      <p:sp>
        <p:nvSpPr>
          <p:cNvPr id="10" name="TextBox 9"/>
          <p:cNvSpPr txBox="1"/>
          <p:nvPr/>
        </p:nvSpPr>
        <p:spPr>
          <a:xfrm>
            <a:off x="5615358" y="4441372"/>
            <a:ext cx="3528951" cy="492443"/>
          </a:xfrm>
          <a:prstGeom prst="rect">
            <a:avLst/>
          </a:prstGeom>
          <a:noFill/>
        </p:spPr>
        <p:txBody>
          <a:bodyPr wrap="square" rtlCol="0" anchor="ctr">
            <a:spAutoFit/>
          </a:bodyPr>
          <a:lstStyle/>
          <a:p>
            <a:pPr algn="ctr"/>
            <a:r>
              <a:rPr lang="en-US" sz="2600" dirty="0"/>
              <a:t>Depreciation adjustment</a:t>
            </a:r>
          </a:p>
        </p:txBody>
      </p:sp>
      <p:sp>
        <p:nvSpPr>
          <p:cNvPr id="11" name="TextBox 10"/>
          <p:cNvSpPr txBox="1"/>
          <p:nvPr/>
        </p:nvSpPr>
        <p:spPr>
          <a:xfrm>
            <a:off x="5614725" y="5230694"/>
            <a:ext cx="3529584" cy="492443"/>
          </a:xfrm>
          <a:prstGeom prst="rect">
            <a:avLst/>
          </a:prstGeom>
          <a:noFill/>
        </p:spPr>
        <p:txBody>
          <a:bodyPr wrap="square" rtlCol="0" anchor="ctr">
            <a:spAutoFit/>
          </a:bodyPr>
          <a:lstStyle/>
          <a:p>
            <a:pPr algn="ctr"/>
            <a:r>
              <a:rPr lang="en-US" sz="2600" dirty="0"/>
              <a:t>Dividends</a:t>
            </a:r>
          </a:p>
        </p:txBody>
      </p:sp>
      <p:sp>
        <p:nvSpPr>
          <p:cNvPr id="12" name="TextBox 11"/>
          <p:cNvSpPr txBox="1"/>
          <p:nvPr/>
        </p:nvSpPr>
        <p:spPr>
          <a:xfrm>
            <a:off x="2943851" y="3779652"/>
            <a:ext cx="1602456" cy="492443"/>
          </a:xfrm>
          <a:prstGeom prst="rect">
            <a:avLst/>
          </a:prstGeom>
          <a:noFill/>
        </p:spPr>
        <p:txBody>
          <a:bodyPr wrap="square" rtlCol="0" anchor="ctr">
            <a:spAutoFit/>
          </a:bodyPr>
          <a:lstStyle/>
          <a:p>
            <a:pPr algn="r"/>
            <a:r>
              <a:rPr lang="en-US" sz="2600" dirty="0"/>
              <a:t>1,500,000</a:t>
            </a:r>
          </a:p>
        </p:txBody>
      </p:sp>
      <p:sp>
        <p:nvSpPr>
          <p:cNvPr id="13" name="TextBox 12"/>
          <p:cNvSpPr txBox="1"/>
          <p:nvPr/>
        </p:nvSpPr>
        <p:spPr>
          <a:xfrm>
            <a:off x="2943851" y="4566359"/>
            <a:ext cx="1602456" cy="492443"/>
          </a:xfrm>
          <a:prstGeom prst="rect">
            <a:avLst/>
          </a:prstGeom>
          <a:noFill/>
        </p:spPr>
        <p:txBody>
          <a:bodyPr wrap="square" rtlCol="0" anchor="ctr">
            <a:spAutoFit/>
          </a:bodyPr>
          <a:lstStyle/>
          <a:p>
            <a:pPr algn="r"/>
            <a:r>
              <a:rPr lang="en-US" sz="2600" dirty="0"/>
              <a:t>37,500</a:t>
            </a:r>
          </a:p>
        </p:txBody>
      </p:sp>
      <p:sp>
        <p:nvSpPr>
          <p:cNvPr id="14" name="TextBox 13"/>
          <p:cNvSpPr txBox="1"/>
          <p:nvPr/>
        </p:nvSpPr>
        <p:spPr>
          <a:xfrm>
            <a:off x="4548173" y="4813992"/>
            <a:ext cx="1140722" cy="492443"/>
          </a:xfrm>
          <a:prstGeom prst="rect">
            <a:avLst/>
          </a:prstGeom>
          <a:noFill/>
        </p:spPr>
        <p:txBody>
          <a:bodyPr wrap="square" rtlCol="0" anchor="ctr">
            <a:spAutoFit/>
          </a:bodyPr>
          <a:lstStyle/>
          <a:p>
            <a:pPr algn="r"/>
            <a:r>
              <a:rPr lang="en-US" sz="2600" dirty="0"/>
              <a:t>7,500</a:t>
            </a:r>
          </a:p>
        </p:txBody>
      </p:sp>
      <p:sp>
        <p:nvSpPr>
          <p:cNvPr id="15" name="TextBox 14"/>
          <p:cNvSpPr txBox="1"/>
          <p:nvPr/>
        </p:nvSpPr>
        <p:spPr>
          <a:xfrm>
            <a:off x="4548173" y="5600080"/>
            <a:ext cx="1140722" cy="492443"/>
          </a:xfrm>
          <a:prstGeom prst="rect">
            <a:avLst/>
          </a:prstGeom>
          <a:noFill/>
        </p:spPr>
        <p:txBody>
          <a:bodyPr wrap="square" rtlCol="0" anchor="ctr">
            <a:spAutoFit/>
          </a:bodyPr>
          <a:lstStyle/>
          <a:p>
            <a:pPr algn="r"/>
            <a:r>
              <a:rPr lang="en-US" sz="2600" dirty="0"/>
              <a:t>18,750</a:t>
            </a:r>
          </a:p>
        </p:txBody>
      </p:sp>
      <p:cxnSp>
        <p:nvCxnSpPr>
          <p:cNvPr id="16" name="Straight Connector 15"/>
          <p:cNvCxnSpPr/>
          <p:nvPr/>
        </p:nvCxnSpPr>
        <p:spPr>
          <a:xfrm>
            <a:off x="4555958" y="3762922"/>
            <a:ext cx="13698" cy="28635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943851" y="6181050"/>
            <a:ext cx="1602456" cy="492443"/>
          </a:xfrm>
          <a:prstGeom prst="rect">
            <a:avLst/>
          </a:prstGeom>
          <a:noFill/>
        </p:spPr>
        <p:txBody>
          <a:bodyPr wrap="square" rtlCol="0" anchor="ctr">
            <a:spAutoFit/>
          </a:bodyPr>
          <a:lstStyle/>
          <a:p>
            <a:pPr algn="r"/>
            <a:r>
              <a:rPr lang="en-US" sz="2600" dirty="0"/>
              <a:t>1,511,250</a:t>
            </a:r>
          </a:p>
        </p:txBody>
      </p:sp>
      <p:cxnSp>
        <p:nvCxnSpPr>
          <p:cNvPr id="18" name="Straight Connector 17"/>
          <p:cNvCxnSpPr/>
          <p:nvPr/>
        </p:nvCxnSpPr>
        <p:spPr>
          <a:xfrm>
            <a:off x="661765" y="6161213"/>
            <a:ext cx="83027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23651" y="4597137"/>
            <a:ext cx="2651829" cy="461665"/>
          </a:xfrm>
          <a:prstGeom prst="rect">
            <a:avLst/>
          </a:prstGeom>
          <a:noFill/>
        </p:spPr>
        <p:txBody>
          <a:bodyPr wrap="square" rtlCol="0" anchor="ctr">
            <a:spAutoFit/>
          </a:bodyPr>
          <a:lstStyle/>
          <a:p>
            <a:r>
              <a:rPr lang="en-US" sz="2400" dirty="0"/>
              <a:t>(</a:t>
            </a:r>
            <a:r>
              <a:rPr lang="en-US" sz="2400" b="1" dirty="0">
                <a:solidFill>
                  <a:srgbClr val="C00000"/>
                </a:solidFill>
              </a:rPr>
              <a:t>3/12</a:t>
            </a:r>
            <a:r>
              <a:rPr lang="en-US" sz="2400" dirty="0"/>
              <a:t> × $150,000)</a:t>
            </a:r>
          </a:p>
        </p:txBody>
      </p:sp>
      <p:sp>
        <p:nvSpPr>
          <p:cNvPr id="23" name="TextBox 22"/>
          <p:cNvSpPr txBox="1"/>
          <p:nvPr/>
        </p:nvSpPr>
        <p:spPr>
          <a:xfrm>
            <a:off x="5582950" y="4844770"/>
            <a:ext cx="3593134" cy="461665"/>
          </a:xfrm>
          <a:prstGeom prst="rect">
            <a:avLst/>
          </a:prstGeom>
          <a:noFill/>
        </p:spPr>
        <p:txBody>
          <a:bodyPr wrap="square" rtlCol="0" anchor="ctr">
            <a:spAutoFit/>
          </a:bodyPr>
          <a:lstStyle/>
          <a:p>
            <a:pPr algn="ctr"/>
            <a:r>
              <a:rPr lang="en-US" sz="2400" dirty="0"/>
              <a:t>(</a:t>
            </a:r>
            <a:r>
              <a:rPr lang="en-US" sz="2400" b="1" dirty="0">
                <a:solidFill>
                  <a:srgbClr val="C00000"/>
                </a:solidFill>
              </a:rPr>
              <a:t>3/12</a:t>
            </a:r>
            <a:r>
              <a:rPr lang="en-US" sz="2400" dirty="0"/>
              <a:t> × $30,000)</a:t>
            </a:r>
          </a:p>
        </p:txBody>
      </p:sp>
      <p:sp>
        <p:nvSpPr>
          <p:cNvPr id="28" name="TextBox 27"/>
          <p:cNvSpPr txBox="1"/>
          <p:nvPr/>
        </p:nvSpPr>
        <p:spPr>
          <a:xfrm>
            <a:off x="5614725" y="5630858"/>
            <a:ext cx="3529584" cy="461665"/>
          </a:xfrm>
          <a:prstGeom prst="rect">
            <a:avLst/>
          </a:prstGeom>
          <a:noFill/>
        </p:spPr>
        <p:txBody>
          <a:bodyPr wrap="square" rtlCol="0" anchor="ctr">
            <a:spAutoFit/>
          </a:bodyPr>
          <a:lstStyle/>
          <a:p>
            <a:pPr algn="ctr"/>
            <a:r>
              <a:rPr lang="en-US" sz="2400" dirty="0"/>
              <a:t>(</a:t>
            </a:r>
            <a:r>
              <a:rPr lang="en-US" sz="2400" b="1" dirty="0">
                <a:solidFill>
                  <a:srgbClr val="C00000"/>
                </a:solidFill>
              </a:rPr>
              <a:t>3/12</a:t>
            </a:r>
            <a:r>
              <a:rPr lang="en-US" sz="2400" dirty="0"/>
              <a:t> × $75,000)</a:t>
            </a:r>
          </a:p>
        </p:txBody>
      </p:sp>
    </p:spTree>
    <p:extLst>
      <p:ext uri="{BB962C8B-B14F-4D97-AF65-F5344CB8AC3E}">
        <p14:creationId xmlns:p14="http://schemas.microsoft.com/office/powerpoint/2010/main" val="26688624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7" grpId="0"/>
      <p:bldP spid="21" grpId="0"/>
      <p:bldP spid="23" grpId="0"/>
      <p:bldP spid="2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2"/>
            <a:ext cx="8229600" cy="1534744"/>
          </a:xfrm>
        </p:spPr>
        <p:txBody>
          <a:bodyPr>
            <a:normAutofit/>
          </a:bodyPr>
          <a:lstStyle/>
          <a:p>
            <a:r>
              <a:rPr lang="en-IN" dirty="0"/>
              <a:t>Equity Method Investments on the Balance Sheet—AT&amp;T</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pic>
        <p:nvPicPr>
          <p:cNvPr id="4" name="Picture 3"/>
          <p:cNvPicPr>
            <a:picLocks noChangeAspect="1"/>
          </p:cNvPicPr>
          <p:nvPr/>
        </p:nvPicPr>
        <p:blipFill>
          <a:blip r:embed="rId3"/>
          <a:stretch>
            <a:fillRect/>
          </a:stretch>
        </p:blipFill>
        <p:spPr>
          <a:xfrm>
            <a:off x="843538" y="1640535"/>
            <a:ext cx="7855458" cy="2901319"/>
          </a:xfrm>
          <a:prstGeom prst="rect">
            <a:avLst/>
          </a:prstGeom>
        </p:spPr>
      </p:pic>
    </p:spTree>
    <p:extLst>
      <p:ext uri="{BB962C8B-B14F-4D97-AF65-F5344CB8AC3E}">
        <p14:creationId xmlns:p14="http://schemas.microsoft.com/office/powerpoint/2010/main" val="86376384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32" name="Rectangle 31"/>
          <p:cNvSpPr/>
          <p:nvPr/>
        </p:nvSpPr>
        <p:spPr>
          <a:xfrm>
            <a:off x="851883" y="1302060"/>
            <a:ext cx="7921625" cy="228375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33" name="TextBox 32"/>
          <p:cNvSpPr txBox="1">
            <a:spLocks noChangeArrowheads="1"/>
          </p:cNvSpPr>
          <p:nvPr/>
        </p:nvSpPr>
        <p:spPr bwMode="auto">
          <a:xfrm>
            <a:off x="699400" y="1302060"/>
            <a:ext cx="4686300" cy="523875"/>
          </a:xfrm>
          <a:prstGeom prst="rect">
            <a:avLst/>
          </a:prstGeom>
          <a:noFill/>
          <a:ln w="9525">
            <a:noFill/>
            <a:miter lim="800000"/>
            <a:headEnd/>
            <a:tailEnd/>
          </a:ln>
        </p:spPr>
        <p:txBody>
          <a:bodyPr>
            <a:spAutoFit/>
          </a:bodyPr>
          <a:lstStyle/>
          <a:p>
            <a:pPr algn="ctr"/>
            <a:r>
              <a:rPr lang="en-US" sz="2800" b="1" dirty="0">
                <a:latin typeface="Calibri" pitchFamily="34" charset="0"/>
              </a:rPr>
              <a:t>Journal Entry – July 1, 2018</a:t>
            </a:r>
            <a:endParaRPr lang="en-IN" sz="2800" b="1" baseline="30000" dirty="0">
              <a:latin typeface="Calibri" pitchFamily="34" charset="0"/>
            </a:endParaRPr>
          </a:p>
        </p:txBody>
      </p:sp>
      <p:cxnSp>
        <p:nvCxnSpPr>
          <p:cNvPr id="34" name="Straight Connector 33"/>
          <p:cNvCxnSpPr/>
          <p:nvPr/>
        </p:nvCxnSpPr>
        <p:spPr>
          <a:xfrm>
            <a:off x="851882" y="1815617"/>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1038599" y="1909168"/>
            <a:ext cx="4731414" cy="404812"/>
          </a:xfrm>
          <a:prstGeom prst="rect">
            <a:avLst/>
          </a:prstGeom>
          <a:noFill/>
          <a:ln w="9525">
            <a:noFill/>
            <a:miter lim="800000"/>
            <a:headEnd/>
            <a:tailEnd/>
          </a:ln>
        </p:spPr>
        <p:txBody>
          <a:bodyPr/>
          <a:lstStyle/>
          <a:p>
            <a:r>
              <a:rPr lang="en-IN" sz="2600" dirty="0">
                <a:latin typeface="Calibri" pitchFamily="34" charset="0"/>
              </a:rPr>
              <a:t>Investment in bonds</a:t>
            </a:r>
          </a:p>
        </p:txBody>
      </p:sp>
      <p:sp>
        <p:nvSpPr>
          <p:cNvPr id="36" name="TextBox 35"/>
          <p:cNvSpPr txBox="1">
            <a:spLocks noChangeArrowheads="1"/>
          </p:cNvSpPr>
          <p:nvPr/>
        </p:nvSpPr>
        <p:spPr bwMode="auto">
          <a:xfrm>
            <a:off x="851882" y="2397213"/>
            <a:ext cx="4728545" cy="404813"/>
          </a:xfrm>
          <a:prstGeom prst="rect">
            <a:avLst/>
          </a:prstGeom>
          <a:noFill/>
          <a:ln w="9525">
            <a:noFill/>
            <a:miter lim="800000"/>
            <a:headEnd/>
            <a:tailEnd/>
          </a:ln>
        </p:spPr>
        <p:txBody>
          <a:bodyPr/>
          <a:lstStyle/>
          <a:p>
            <a:pPr lvl="1"/>
            <a:r>
              <a:rPr lang="en-IN" sz="2600" dirty="0">
                <a:latin typeface="Calibri" pitchFamily="34" charset="0"/>
              </a:rPr>
              <a:t>Discount on bond investment</a:t>
            </a:r>
          </a:p>
        </p:txBody>
      </p:sp>
      <p:sp>
        <p:nvSpPr>
          <p:cNvPr id="37" name="TextBox 36"/>
          <p:cNvSpPr txBox="1">
            <a:spLocks noChangeArrowheads="1"/>
          </p:cNvSpPr>
          <p:nvPr/>
        </p:nvSpPr>
        <p:spPr bwMode="auto">
          <a:xfrm>
            <a:off x="5871628" y="1795219"/>
            <a:ext cx="1563687" cy="404812"/>
          </a:xfrm>
          <a:prstGeom prst="rect">
            <a:avLst/>
          </a:prstGeom>
          <a:noFill/>
          <a:ln w="9525">
            <a:noFill/>
            <a:miter lim="800000"/>
            <a:headEnd/>
            <a:tailEnd/>
          </a:ln>
        </p:spPr>
        <p:txBody>
          <a:bodyPr/>
          <a:lstStyle/>
          <a:p>
            <a:pPr algn="r"/>
            <a:r>
              <a:rPr lang="en-IN" sz="2600" dirty="0">
                <a:latin typeface="Calibri" pitchFamily="34" charset="0"/>
              </a:rPr>
              <a:t>700,000</a:t>
            </a:r>
          </a:p>
        </p:txBody>
      </p:sp>
      <p:sp>
        <p:nvSpPr>
          <p:cNvPr id="38" name="TextBox 37"/>
          <p:cNvSpPr txBox="1">
            <a:spLocks noChangeArrowheads="1"/>
          </p:cNvSpPr>
          <p:nvPr/>
        </p:nvSpPr>
        <p:spPr bwMode="auto">
          <a:xfrm>
            <a:off x="7253423" y="2383503"/>
            <a:ext cx="1563687" cy="404813"/>
          </a:xfrm>
          <a:prstGeom prst="rect">
            <a:avLst/>
          </a:prstGeom>
          <a:noFill/>
          <a:ln w="9525">
            <a:noFill/>
            <a:miter lim="800000"/>
            <a:headEnd/>
            <a:tailEnd/>
          </a:ln>
        </p:spPr>
        <p:txBody>
          <a:bodyPr/>
          <a:lstStyle/>
          <a:p>
            <a:pPr algn="r"/>
            <a:r>
              <a:rPr lang="en-IN" sz="2600" dirty="0">
                <a:latin typeface="Calibri" pitchFamily="34" charset="0"/>
              </a:rPr>
              <a:t>33,367</a:t>
            </a:r>
          </a:p>
        </p:txBody>
      </p:sp>
      <p:sp>
        <p:nvSpPr>
          <p:cNvPr id="39" name="TextBox 38"/>
          <p:cNvSpPr txBox="1">
            <a:spLocks noChangeArrowheads="1"/>
          </p:cNvSpPr>
          <p:nvPr/>
        </p:nvSpPr>
        <p:spPr bwMode="auto">
          <a:xfrm>
            <a:off x="7435316" y="1338134"/>
            <a:ext cx="1289050" cy="538162"/>
          </a:xfrm>
          <a:prstGeom prst="rect">
            <a:avLst/>
          </a:prstGeom>
          <a:noFill/>
          <a:ln w="9525">
            <a:noFill/>
            <a:miter lim="800000"/>
            <a:headEnd/>
            <a:tailEnd/>
          </a:ln>
        </p:spPr>
        <p:txBody>
          <a:bodyPr>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40" name="TextBox 39"/>
          <p:cNvSpPr txBox="1">
            <a:spLocks noChangeArrowheads="1"/>
          </p:cNvSpPr>
          <p:nvPr/>
        </p:nvSpPr>
        <p:spPr bwMode="auto">
          <a:xfrm>
            <a:off x="6075303" y="1353076"/>
            <a:ext cx="1507439"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41" name="TextBox 40"/>
          <p:cNvSpPr txBox="1">
            <a:spLocks noChangeArrowheads="1"/>
          </p:cNvSpPr>
          <p:nvPr/>
        </p:nvSpPr>
        <p:spPr bwMode="auto">
          <a:xfrm>
            <a:off x="851882" y="3021628"/>
            <a:ext cx="4728545" cy="404813"/>
          </a:xfrm>
          <a:prstGeom prst="rect">
            <a:avLst/>
          </a:prstGeom>
          <a:noFill/>
          <a:ln w="9525">
            <a:noFill/>
            <a:miter lim="800000"/>
            <a:headEnd/>
            <a:tailEnd/>
          </a:ln>
        </p:spPr>
        <p:txBody>
          <a:bodyPr/>
          <a:lstStyle/>
          <a:p>
            <a:pPr lvl="1"/>
            <a:r>
              <a:rPr lang="en-IN" sz="2600" dirty="0">
                <a:latin typeface="Calibri" pitchFamily="34" charset="0"/>
              </a:rPr>
              <a:t>Cash</a:t>
            </a:r>
          </a:p>
        </p:txBody>
      </p:sp>
      <p:sp>
        <p:nvSpPr>
          <p:cNvPr id="42" name="TextBox 41"/>
          <p:cNvSpPr txBox="1">
            <a:spLocks noChangeArrowheads="1"/>
          </p:cNvSpPr>
          <p:nvPr/>
        </p:nvSpPr>
        <p:spPr bwMode="auto">
          <a:xfrm>
            <a:off x="7280064" y="3042349"/>
            <a:ext cx="1563687" cy="404813"/>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666,633</a:t>
            </a:r>
          </a:p>
        </p:txBody>
      </p:sp>
      <p:sp>
        <p:nvSpPr>
          <p:cNvPr id="63" name="Title 1"/>
          <p:cNvSpPr>
            <a:spLocks noGrp="1"/>
          </p:cNvSpPr>
          <p:nvPr>
            <p:ph type="title"/>
          </p:nvPr>
        </p:nvSpPr>
        <p:spPr>
          <a:xfrm>
            <a:off x="746043" y="-34740"/>
            <a:ext cx="8229600" cy="1322543"/>
          </a:xfrm>
        </p:spPr>
        <p:txBody>
          <a:bodyPr>
            <a:noAutofit/>
          </a:bodyPr>
          <a:lstStyle/>
          <a:p>
            <a:r>
              <a:rPr lang="en-US" sz="3300" dirty="0"/>
              <a:t>Recording the Purchase of a Debt Investment </a:t>
            </a:r>
            <a:endParaRPr lang="en-IN" sz="3300" dirty="0"/>
          </a:p>
        </p:txBody>
      </p:sp>
    </p:spTree>
    <p:extLst>
      <p:ext uri="{BB962C8B-B14F-4D97-AF65-F5344CB8AC3E}">
        <p14:creationId xmlns:p14="http://schemas.microsoft.com/office/powerpoint/2010/main" val="3154980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6" grpId="0"/>
      <p:bldP spid="37" grpId="0"/>
      <p:bldP spid="38" grpId="0"/>
      <p:bldP spid="39" grpId="0"/>
      <p:bldP spid="40" grpId="0"/>
      <p:bldP spid="41" grpId="0"/>
      <p:bldP spid="4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What If Conditions Change?</a:t>
            </a:r>
          </a:p>
        </p:txBody>
      </p:sp>
      <p:sp>
        <p:nvSpPr>
          <p:cNvPr id="3" name="Content Placeholder 2"/>
          <p:cNvSpPr>
            <a:spLocks noGrp="1"/>
          </p:cNvSpPr>
          <p:nvPr>
            <p:ph idx="1"/>
          </p:nvPr>
        </p:nvSpPr>
        <p:spPr>
          <a:xfrm>
            <a:off x="601728" y="1145049"/>
            <a:ext cx="8229600" cy="4525963"/>
          </a:xfrm>
        </p:spPr>
        <p:txBody>
          <a:bodyPr>
            <a:normAutofit/>
          </a:bodyPr>
          <a:lstStyle/>
          <a:p>
            <a:r>
              <a:rPr lang="en-IN" b="1" dirty="0"/>
              <a:t>A change </a:t>
            </a:r>
            <a:r>
              <a:rPr lang="en-IN" b="1" dirty="0">
                <a:solidFill>
                  <a:srgbClr val="C00000"/>
                </a:solidFill>
              </a:rPr>
              <a:t>to</a:t>
            </a:r>
            <a:r>
              <a:rPr lang="en-IN" b="1" dirty="0" smtClean="0"/>
              <a:t> or </a:t>
            </a:r>
            <a:r>
              <a:rPr lang="en-IN" b="1" dirty="0" smtClean="0">
                <a:solidFill>
                  <a:srgbClr val="C00000"/>
                </a:solidFill>
              </a:rPr>
              <a:t>from </a:t>
            </a:r>
            <a:r>
              <a:rPr lang="en-IN" b="1" dirty="0"/>
              <a:t>the equity method to another </a:t>
            </a:r>
            <a:r>
              <a:rPr lang="en-IN" b="1" dirty="0" smtClean="0"/>
              <a:t>method</a:t>
            </a:r>
          </a:p>
          <a:p>
            <a:pPr lvl="1">
              <a:buClr>
                <a:schemeClr val="tx1"/>
              </a:buClr>
            </a:pPr>
            <a:r>
              <a:rPr lang="en-IN" sz="2600" b="1" i="1" dirty="0" smtClean="0">
                <a:solidFill>
                  <a:srgbClr val="C00000"/>
                </a:solidFill>
              </a:rPr>
              <a:t>No adjustment</a:t>
            </a:r>
            <a:r>
              <a:rPr lang="en-IN" sz="2600" i="1" dirty="0" smtClean="0">
                <a:solidFill>
                  <a:srgbClr val="C00000"/>
                </a:solidFill>
              </a:rPr>
              <a:t> </a:t>
            </a:r>
            <a:r>
              <a:rPr lang="en-IN" sz="2600" dirty="0" smtClean="0"/>
              <a:t>is made to the remaining carrying amount of the investment (except to account for any purchase or sale of shares)</a:t>
            </a:r>
          </a:p>
          <a:p>
            <a:pPr lvl="1"/>
            <a:r>
              <a:rPr lang="en-IN" sz="2600" dirty="0" smtClean="0"/>
              <a:t>Previous </a:t>
            </a:r>
            <a:r>
              <a:rPr lang="en-IN" sz="2600" dirty="0"/>
              <a:t>method is </a:t>
            </a:r>
            <a:r>
              <a:rPr lang="en-IN" sz="2600" b="1" dirty="0">
                <a:solidFill>
                  <a:srgbClr val="C00000"/>
                </a:solidFill>
              </a:rPr>
              <a:t>discontinued</a:t>
            </a:r>
            <a:r>
              <a:rPr lang="en-IN" sz="2600" dirty="0"/>
              <a:t> and the new method applied from then on</a:t>
            </a:r>
          </a:p>
          <a:p>
            <a:pPr lvl="1"/>
            <a:r>
              <a:rPr lang="en-IN" sz="2600" dirty="0"/>
              <a:t>The balance in the investment account </a:t>
            </a:r>
            <a:r>
              <a:rPr lang="en-IN" sz="2600" dirty="0" smtClean="0"/>
              <a:t>serves </a:t>
            </a:r>
            <a:r>
              <a:rPr lang="en-IN" sz="2600" dirty="0"/>
              <a:t>as the </a:t>
            </a:r>
            <a:r>
              <a:rPr lang="en-IN" sz="2600" dirty="0" smtClean="0"/>
              <a:t>starting point for the new method</a:t>
            </a:r>
            <a:endParaRPr lang="en-IN" sz="2600" dirty="0"/>
          </a:p>
          <a:p>
            <a:endParaRPr lang="en-IN" dirty="0"/>
          </a:p>
          <a:p>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Tree>
    <p:extLst>
      <p:ext uri="{BB962C8B-B14F-4D97-AF65-F5344CB8AC3E}">
        <p14:creationId xmlns:p14="http://schemas.microsoft.com/office/powerpoint/2010/main" val="2505557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626" y="-31232"/>
            <a:ext cx="8474910" cy="1143000"/>
          </a:xfrm>
        </p:spPr>
        <p:txBody>
          <a:bodyPr>
            <a:normAutofit/>
          </a:bodyPr>
          <a:lstStyle/>
          <a:p>
            <a:r>
              <a:rPr lang="en-IN" dirty="0"/>
              <a:t>If an Equity Method Investment is Sold</a:t>
            </a:r>
          </a:p>
        </p:txBody>
      </p:sp>
      <p:sp>
        <p:nvSpPr>
          <p:cNvPr id="16" name="Content Placeholder 2"/>
          <p:cNvSpPr>
            <a:spLocks noGrp="1"/>
          </p:cNvSpPr>
          <p:nvPr>
            <p:ph idx="1"/>
          </p:nvPr>
        </p:nvSpPr>
        <p:spPr>
          <a:xfrm>
            <a:off x="633782" y="942083"/>
            <a:ext cx="8229600" cy="4525963"/>
          </a:xfrm>
        </p:spPr>
        <p:txBody>
          <a:bodyPr>
            <a:noAutofit/>
          </a:bodyPr>
          <a:lstStyle/>
          <a:p>
            <a:r>
              <a:rPr lang="en-IN" sz="2600" dirty="0"/>
              <a:t>When an investment reported by the equity method is sold:</a:t>
            </a:r>
          </a:p>
          <a:p>
            <a:endParaRPr lang="en-IN" sz="2600" dirty="0"/>
          </a:p>
        </p:txBody>
      </p:sp>
      <p:sp>
        <p:nvSpPr>
          <p:cNvPr id="4" name="Rectangle 3"/>
          <p:cNvSpPr/>
          <p:nvPr/>
        </p:nvSpPr>
        <p:spPr>
          <a:xfrm>
            <a:off x="613453" y="4818645"/>
            <a:ext cx="8458956" cy="178811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5" name="TextBox 4"/>
          <p:cNvSpPr txBox="1">
            <a:spLocks noChangeArrowheads="1"/>
          </p:cNvSpPr>
          <p:nvPr/>
        </p:nvSpPr>
        <p:spPr bwMode="auto">
          <a:xfrm>
            <a:off x="374873" y="4861502"/>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Jan </a:t>
            </a:r>
            <a:r>
              <a:rPr lang="en-US" sz="2600" b="1" dirty="0">
                <a:latin typeface="Calibri" pitchFamily="34" charset="0"/>
              </a:rPr>
              <a:t>1, 2019</a:t>
            </a:r>
            <a:endParaRPr lang="en-IN" sz="2600" b="1" baseline="30000" dirty="0">
              <a:latin typeface="Calibri" pitchFamily="34" charset="0"/>
            </a:endParaRPr>
          </a:p>
        </p:txBody>
      </p:sp>
      <p:cxnSp>
        <p:nvCxnSpPr>
          <p:cNvPr id="6" name="Straight Connector 5"/>
          <p:cNvCxnSpPr/>
          <p:nvPr/>
        </p:nvCxnSpPr>
        <p:spPr>
          <a:xfrm>
            <a:off x="647183" y="5279823"/>
            <a:ext cx="83914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633782" y="5294571"/>
            <a:ext cx="5316757"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9" name="TextBox 8"/>
          <p:cNvSpPr txBox="1">
            <a:spLocks noChangeArrowheads="1"/>
          </p:cNvSpPr>
          <p:nvPr/>
        </p:nvSpPr>
        <p:spPr bwMode="auto">
          <a:xfrm>
            <a:off x="5906918" y="5294571"/>
            <a:ext cx="1640546" cy="404812"/>
          </a:xfrm>
          <a:prstGeom prst="rect">
            <a:avLst/>
          </a:prstGeom>
          <a:noFill/>
          <a:ln w="9525">
            <a:noFill/>
            <a:miter lim="800000"/>
            <a:headEnd/>
            <a:tailEnd/>
          </a:ln>
        </p:spPr>
        <p:txBody>
          <a:bodyPr/>
          <a:lstStyle/>
          <a:p>
            <a:pPr algn="r"/>
            <a:r>
              <a:rPr lang="en-IN" sz="2600" b="1" dirty="0">
                <a:solidFill>
                  <a:srgbClr val="0000FF"/>
                </a:solidFill>
                <a:latin typeface="Calibri" pitchFamily="34" charset="0"/>
              </a:rPr>
              <a:t>1,446,000</a:t>
            </a:r>
          </a:p>
        </p:txBody>
      </p:sp>
      <p:sp>
        <p:nvSpPr>
          <p:cNvPr id="10" name="TextBox 9"/>
          <p:cNvSpPr txBox="1">
            <a:spLocks noChangeArrowheads="1"/>
          </p:cNvSpPr>
          <p:nvPr/>
        </p:nvSpPr>
        <p:spPr bwMode="auto">
          <a:xfrm>
            <a:off x="7523756" y="6117447"/>
            <a:ext cx="1620243" cy="404813"/>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1,545,000</a:t>
            </a:r>
          </a:p>
        </p:txBody>
      </p:sp>
      <p:sp>
        <p:nvSpPr>
          <p:cNvPr id="11" name="TextBox 10"/>
          <p:cNvSpPr txBox="1">
            <a:spLocks noChangeArrowheads="1"/>
          </p:cNvSpPr>
          <p:nvPr/>
        </p:nvSpPr>
        <p:spPr bwMode="auto">
          <a:xfrm>
            <a:off x="7723112" y="4850553"/>
            <a:ext cx="1143685" cy="432691"/>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2" name="TextBox 11"/>
          <p:cNvSpPr txBox="1">
            <a:spLocks noChangeArrowheads="1"/>
          </p:cNvSpPr>
          <p:nvPr/>
        </p:nvSpPr>
        <p:spPr bwMode="auto">
          <a:xfrm>
            <a:off x="6175296" y="4850553"/>
            <a:ext cx="1143685" cy="432691"/>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3" name="TextBox 12"/>
          <p:cNvSpPr txBox="1">
            <a:spLocks noChangeArrowheads="1"/>
          </p:cNvSpPr>
          <p:nvPr/>
        </p:nvSpPr>
        <p:spPr bwMode="auto">
          <a:xfrm>
            <a:off x="633782" y="5712438"/>
            <a:ext cx="5316757" cy="404812"/>
          </a:xfrm>
          <a:prstGeom prst="rect">
            <a:avLst/>
          </a:prstGeom>
          <a:noFill/>
          <a:ln w="9525">
            <a:noFill/>
            <a:miter lim="800000"/>
            <a:headEnd/>
            <a:tailEnd/>
          </a:ln>
        </p:spPr>
        <p:txBody>
          <a:bodyPr/>
          <a:lstStyle/>
          <a:p>
            <a:r>
              <a:rPr lang="en-IN" sz="2600" dirty="0">
                <a:latin typeface="Calibri" pitchFamily="34" charset="0"/>
              </a:rPr>
              <a:t>Loss on sale of investment</a:t>
            </a:r>
          </a:p>
        </p:txBody>
      </p:sp>
      <p:sp>
        <p:nvSpPr>
          <p:cNvPr id="14" name="TextBox 13"/>
          <p:cNvSpPr txBox="1">
            <a:spLocks noChangeArrowheads="1"/>
          </p:cNvSpPr>
          <p:nvPr/>
        </p:nvSpPr>
        <p:spPr bwMode="auto">
          <a:xfrm>
            <a:off x="5911835" y="5712438"/>
            <a:ext cx="1640546" cy="404812"/>
          </a:xfrm>
          <a:prstGeom prst="rect">
            <a:avLst/>
          </a:prstGeom>
          <a:noFill/>
          <a:ln w="9525">
            <a:noFill/>
            <a:miter lim="800000"/>
            <a:headEnd/>
            <a:tailEnd/>
          </a:ln>
        </p:spPr>
        <p:txBody>
          <a:bodyPr/>
          <a:lstStyle/>
          <a:p>
            <a:pPr algn="r"/>
            <a:r>
              <a:rPr lang="en-IN" sz="2600" dirty="0">
                <a:latin typeface="Calibri" pitchFamily="34" charset="0"/>
              </a:rPr>
              <a:t>99,000</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sp>
        <p:nvSpPr>
          <p:cNvPr id="17" name="TextBox 16"/>
          <p:cNvSpPr txBox="1"/>
          <p:nvPr/>
        </p:nvSpPr>
        <p:spPr>
          <a:xfrm>
            <a:off x="649197" y="1886810"/>
            <a:ext cx="1829815" cy="461665"/>
          </a:xfrm>
          <a:prstGeom prst="rect">
            <a:avLst/>
          </a:prstGeom>
          <a:solidFill>
            <a:schemeClr val="accent5">
              <a:lumMod val="40000"/>
              <a:lumOff val="60000"/>
            </a:schemeClr>
          </a:solidFill>
        </p:spPr>
        <p:txBody>
          <a:bodyPr wrap="square" rtlCol="0">
            <a:spAutoFit/>
          </a:bodyPr>
          <a:lstStyle/>
          <a:p>
            <a:r>
              <a:rPr lang="en-IN" sz="2400" dirty="0"/>
              <a:t>Selling price</a:t>
            </a:r>
            <a:endParaRPr lang="en-US" sz="2400" dirty="0"/>
          </a:p>
        </p:txBody>
      </p:sp>
      <p:sp>
        <p:nvSpPr>
          <p:cNvPr id="18" name="TextBox 17"/>
          <p:cNvSpPr txBox="1"/>
          <p:nvPr/>
        </p:nvSpPr>
        <p:spPr>
          <a:xfrm>
            <a:off x="2914045" y="1904425"/>
            <a:ext cx="2946935" cy="426434"/>
          </a:xfrm>
          <a:prstGeom prst="rect">
            <a:avLst/>
          </a:prstGeom>
          <a:solidFill>
            <a:schemeClr val="accent5">
              <a:lumMod val="40000"/>
              <a:lumOff val="60000"/>
            </a:schemeClr>
          </a:solidFill>
        </p:spPr>
        <p:txBody>
          <a:bodyPr wrap="square" rtlCol="0">
            <a:spAutoFit/>
          </a:bodyPr>
          <a:lstStyle/>
          <a:p>
            <a:r>
              <a:rPr lang="en-IN" sz="2400" dirty="0"/>
              <a:t>Book (carrying) value</a:t>
            </a:r>
            <a:endParaRPr lang="en-US" sz="2400" dirty="0"/>
          </a:p>
        </p:txBody>
      </p:sp>
      <p:sp>
        <p:nvSpPr>
          <p:cNvPr id="19" name="TextBox 18"/>
          <p:cNvSpPr txBox="1"/>
          <p:nvPr/>
        </p:nvSpPr>
        <p:spPr>
          <a:xfrm>
            <a:off x="6557865" y="1886810"/>
            <a:ext cx="2509281" cy="461665"/>
          </a:xfrm>
          <a:prstGeom prst="rect">
            <a:avLst/>
          </a:prstGeom>
          <a:solidFill>
            <a:schemeClr val="accent5">
              <a:lumMod val="50000"/>
            </a:schemeClr>
          </a:solidFill>
        </p:spPr>
        <p:txBody>
          <a:bodyPr wrap="square" rtlCol="0">
            <a:spAutoFit/>
          </a:bodyPr>
          <a:lstStyle/>
          <a:p>
            <a:r>
              <a:rPr lang="en-IN" sz="2400" b="1" dirty="0">
                <a:solidFill>
                  <a:schemeClr val="bg1"/>
                </a:solidFill>
              </a:rPr>
              <a:t>Gain is recognized</a:t>
            </a:r>
            <a:endParaRPr lang="en-US" sz="2400" b="1" dirty="0">
              <a:solidFill>
                <a:schemeClr val="bg1"/>
              </a:solidFill>
            </a:endParaRPr>
          </a:p>
        </p:txBody>
      </p:sp>
      <p:sp>
        <p:nvSpPr>
          <p:cNvPr id="20" name="Right Arrow 19"/>
          <p:cNvSpPr/>
          <p:nvPr/>
        </p:nvSpPr>
        <p:spPr>
          <a:xfrm>
            <a:off x="5968437" y="1895709"/>
            <a:ext cx="549494" cy="4438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2503076" y="1886810"/>
            <a:ext cx="376483" cy="461665"/>
          </a:xfrm>
          <a:prstGeom prst="rect">
            <a:avLst/>
          </a:prstGeom>
          <a:noFill/>
        </p:spPr>
        <p:txBody>
          <a:bodyPr wrap="square" rtlCol="0" anchor="ctr">
            <a:spAutoFit/>
          </a:bodyPr>
          <a:lstStyle/>
          <a:p>
            <a:r>
              <a:rPr lang="en-IN" sz="2400" b="1" dirty="0"/>
              <a:t>&gt;</a:t>
            </a:r>
            <a:endParaRPr lang="en-US" sz="2400" b="1" dirty="0"/>
          </a:p>
        </p:txBody>
      </p:sp>
      <p:sp>
        <p:nvSpPr>
          <p:cNvPr id="22" name="TextBox 21"/>
          <p:cNvSpPr txBox="1"/>
          <p:nvPr/>
        </p:nvSpPr>
        <p:spPr>
          <a:xfrm>
            <a:off x="649197" y="2422360"/>
            <a:ext cx="1829815" cy="461665"/>
          </a:xfrm>
          <a:prstGeom prst="rect">
            <a:avLst/>
          </a:prstGeom>
          <a:solidFill>
            <a:schemeClr val="accent5">
              <a:lumMod val="40000"/>
              <a:lumOff val="60000"/>
            </a:schemeClr>
          </a:solidFill>
        </p:spPr>
        <p:txBody>
          <a:bodyPr wrap="square" rtlCol="0">
            <a:spAutoFit/>
          </a:bodyPr>
          <a:lstStyle/>
          <a:p>
            <a:r>
              <a:rPr lang="en-IN" sz="2400" dirty="0"/>
              <a:t>Selling price</a:t>
            </a:r>
            <a:endParaRPr lang="en-US" sz="2400" dirty="0"/>
          </a:p>
        </p:txBody>
      </p:sp>
      <p:sp>
        <p:nvSpPr>
          <p:cNvPr id="23" name="TextBox 22"/>
          <p:cNvSpPr txBox="1"/>
          <p:nvPr/>
        </p:nvSpPr>
        <p:spPr>
          <a:xfrm>
            <a:off x="2914045" y="2439975"/>
            <a:ext cx="2946935" cy="426434"/>
          </a:xfrm>
          <a:prstGeom prst="rect">
            <a:avLst/>
          </a:prstGeom>
          <a:solidFill>
            <a:schemeClr val="accent5">
              <a:lumMod val="40000"/>
              <a:lumOff val="60000"/>
            </a:schemeClr>
          </a:solidFill>
        </p:spPr>
        <p:txBody>
          <a:bodyPr wrap="square" rtlCol="0">
            <a:spAutoFit/>
          </a:bodyPr>
          <a:lstStyle/>
          <a:p>
            <a:r>
              <a:rPr lang="en-IN" sz="2400" dirty="0"/>
              <a:t>Book (carrying) value</a:t>
            </a:r>
            <a:endParaRPr lang="en-US" sz="2400" dirty="0"/>
          </a:p>
        </p:txBody>
      </p:sp>
      <p:sp>
        <p:nvSpPr>
          <p:cNvPr id="24" name="TextBox 23"/>
          <p:cNvSpPr txBox="1"/>
          <p:nvPr/>
        </p:nvSpPr>
        <p:spPr>
          <a:xfrm>
            <a:off x="6557865" y="2422360"/>
            <a:ext cx="2509281" cy="461665"/>
          </a:xfrm>
          <a:prstGeom prst="rect">
            <a:avLst/>
          </a:prstGeom>
          <a:solidFill>
            <a:schemeClr val="accent5">
              <a:lumMod val="50000"/>
            </a:schemeClr>
          </a:solidFill>
        </p:spPr>
        <p:txBody>
          <a:bodyPr wrap="square" rtlCol="0">
            <a:spAutoFit/>
          </a:bodyPr>
          <a:lstStyle/>
          <a:p>
            <a:r>
              <a:rPr lang="en-IN" sz="2400" b="1" dirty="0">
                <a:solidFill>
                  <a:schemeClr val="bg1"/>
                </a:solidFill>
              </a:rPr>
              <a:t>Loss is recognized</a:t>
            </a:r>
            <a:endParaRPr lang="en-US" sz="2400" b="1" dirty="0">
              <a:solidFill>
                <a:schemeClr val="bg1"/>
              </a:solidFill>
            </a:endParaRPr>
          </a:p>
        </p:txBody>
      </p:sp>
      <p:sp>
        <p:nvSpPr>
          <p:cNvPr id="25" name="Right Arrow 24"/>
          <p:cNvSpPr/>
          <p:nvPr/>
        </p:nvSpPr>
        <p:spPr>
          <a:xfrm>
            <a:off x="5968437" y="2431259"/>
            <a:ext cx="549494" cy="4438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flipV="1">
            <a:off x="2503076" y="2422360"/>
            <a:ext cx="376483" cy="461665"/>
          </a:xfrm>
          <a:prstGeom prst="rect">
            <a:avLst/>
          </a:prstGeom>
          <a:noFill/>
        </p:spPr>
        <p:txBody>
          <a:bodyPr wrap="square" rtlCol="0" anchor="ctr">
            <a:spAutoFit/>
          </a:bodyPr>
          <a:lstStyle/>
          <a:p>
            <a:r>
              <a:rPr lang="en-IN" sz="2400" b="1" dirty="0"/>
              <a:t>&gt;</a:t>
            </a:r>
            <a:endParaRPr lang="en-US" sz="2400" b="1" dirty="0"/>
          </a:p>
        </p:txBody>
      </p:sp>
      <p:sp>
        <p:nvSpPr>
          <p:cNvPr id="27" name="Content Placeholder 2"/>
          <p:cNvSpPr txBox="1">
            <a:spLocks/>
          </p:cNvSpPr>
          <p:nvPr/>
        </p:nvSpPr>
        <p:spPr bwMode="auto">
          <a:xfrm>
            <a:off x="681281" y="3014470"/>
            <a:ext cx="8013600" cy="1647307"/>
          </a:xfrm>
          <a:prstGeom prst="rect">
            <a:avLst/>
          </a:prstGeom>
          <a:solidFill>
            <a:schemeClr val="bg1">
              <a:alpha val="15000"/>
            </a:schemeClr>
          </a:solidFill>
          <a:ln w="9525">
            <a:noFill/>
            <a:miter lim="800000"/>
            <a:headEnd/>
            <a:tailEnd/>
          </a:ln>
        </p:spPr>
        <p:txBody>
          <a:bodyPr vert="horz" wrap="square" lIns="91440" tIns="45720" rIns="91440" bIns="45720" numCol="1" rtlCol="0" anchor="t" anchorCtr="0" compatLnSpc="1">
            <a:prstTxWarp prst="textNoShape">
              <a:avLst/>
            </a:prstTxWarp>
            <a:no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6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N" sz="2600" b="1" dirty="0">
                <a:solidFill>
                  <a:srgbClr val="C00000"/>
                </a:solidFill>
              </a:rPr>
              <a:t>Example:</a:t>
            </a:r>
          </a:p>
          <a:p>
            <a:pPr marL="0" indent="0">
              <a:buNone/>
            </a:pPr>
            <a:r>
              <a:rPr lang="en-IN" sz="2600" dirty="0"/>
              <a:t>The balance of United’s 30% investment in Arjent at December 31, </a:t>
            </a:r>
            <a:r>
              <a:rPr lang="en-IN" sz="2600" dirty="0" smtClean="0"/>
              <a:t>2019, </a:t>
            </a:r>
            <a:r>
              <a:rPr lang="en-IN" sz="2600" dirty="0"/>
              <a:t>is </a:t>
            </a:r>
            <a:r>
              <a:rPr lang="en-IN" sz="2600" b="1" dirty="0">
                <a:solidFill>
                  <a:srgbClr val="C00000"/>
                </a:solidFill>
              </a:rPr>
              <a:t>$1,545,000</a:t>
            </a:r>
            <a:r>
              <a:rPr lang="en-IN" sz="2600" dirty="0"/>
              <a:t>. United sells its investment in Arjent on January 1, 2019, for </a:t>
            </a:r>
            <a:r>
              <a:rPr lang="en-IN" sz="2600" b="1" dirty="0">
                <a:solidFill>
                  <a:srgbClr val="0000FF"/>
                </a:solidFill>
              </a:rPr>
              <a:t>$1,446,000</a:t>
            </a:r>
            <a:r>
              <a:rPr lang="en-IN" sz="2600" dirty="0"/>
              <a:t>.</a:t>
            </a:r>
          </a:p>
        </p:txBody>
      </p:sp>
      <p:sp>
        <p:nvSpPr>
          <p:cNvPr id="29" name="TextBox 28"/>
          <p:cNvSpPr txBox="1">
            <a:spLocks noChangeArrowheads="1"/>
          </p:cNvSpPr>
          <p:nvPr/>
        </p:nvSpPr>
        <p:spPr bwMode="auto">
          <a:xfrm>
            <a:off x="633782" y="6117447"/>
            <a:ext cx="5316757" cy="404812"/>
          </a:xfrm>
          <a:prstGeom prst="rect">
            <a:avLst/>
          </a:prstGeom>
          <a:noFill/>
          <a:ln w="9525">
            <a:noFill/>
            <a:miter lim="800000"/>
            <a:headEnd/>
            <a:tailEnd/>
          </a:ln>
        </p:spPr>
        <p:txBody>
          <a:bodyPr/>
          <a:lstStyle/>
          <a:p>
            <a:pPr lvl="1"/>
            <a:r>
              <a:rPr lang="en-IN" sz="2600" dirty="0">
                <a:latin typeface="Calibri" pitchFamily="34" charset="0"/>
              </a:rPr>
              <a:t>Investment in Arjent stock</a:t>
            </a:r>
          </a:p>
        </p:txBody>
      </p:sp>
      <p:cxnSp>
        <p:nvCxnSpPr>
          <p:cNvPr id="28" name="Straight Connector 27"/>
          <p:cNvCxnSpPr/>
          <p:nvPr/>
        </p:nvCxnSpPr>
        <p:spPr>
          <a:xfrm>
            <a:off x="3738865" y="4246567"/>
            <a:ext cx="1534807"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731235" y="4599785"/>
            <a:ext cx="1534807" cy="0"/>
          </a:xfrm>
          <a:prstGeom prst="line">
            <a:avLst/>
          </a:prstGeom>
          <a:ln w="28575">
            <a:solidFill>
              <a:srgbClr val="76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07976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bg/>
                                          </p:spTgt>
                                        </p:tgtEl>
                                        <p:attrNameLst>
                                          <p:attrName>style.visibility</p:attrName>
                                        </p:attrNameLst>
                                      </p:cBhvr>
                                      <p:to>
                                        <p:strVal val="visible"/>
                                      </p:to>
                                    </p:set>
                                    <p:animEffect transition="in" filter="fade">
                                      <p:cBhvr>
                                        <p:cTn id="7" dur="500"/>
                                        <p:tgtEl>
                                          <p:spTgt spid="16">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7">
                                            <p:txEl>
                                              <p:pRg st="0" end="0"/>
                                            </p:txEl>
                                          </p:spTgt>
                                        </p:tgtEl>
                                        <p:attrNameLst>
                                          <p:attrName>style.visibility</p:attrName>
                                        </p:attrNameLst>
                                      </p:cBhvr>
                                      <p:to>
                                        <p:strVal val="visible"/>
                                      </p:to>
                                    </p:set>
                                    <p:animEffect transition="in" filter="fade">
                                      <p:cBhvr>
                                        <p:cTn id="52" dur="500"/>
                                        <p:tgtEl>
                                          <p:spTgt spid="27">
                                            <p:txEl>
                                              <p:pRg st="0" end="0"/>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27">
                                            <p:txEl>
                                              <p:pRg st="1" end="1"/>
                                            </p:txEl>
                                          </p:spTgt>
                                        </p:tgtEl>
                                        <p:attrNameLst>
                                          <p:attrName>style.visibility</p:attrName>
                                        </p:attrNameLst>
                                      </p:cBhvr>
                                      <p:to>
                                        <p:strVal val="visible"/>
                                      </p:to>
                                    </p:set>
                                    <p:animEffect transition="in" filter="fade">
                                      <p:cBhvr>
                                        <p:cTn id="55" dur="500"/>
                                        <p:tgtEl>
                                          <p:spTgt spid="27">
                                            <p:txEl>
                                              <p:pRg st="1" end="1"/>
                                            </p:txEl>
                                          </p:spTgt>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500"/>
                                        <p:tgtEl>
                                          <p:spTgt spid="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childTnLst>
                                </p:cTn>
                              </p:par>
                              <p:par>
                                <p:cTn id="63" presetID="10" presetClass="entr" presetSubtype="0"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500"/>
                                        <p:tgtEl>
                                          <p:spTgt spid="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par>
                                <p:cTn id="93" presetID="10" presetClass="entr" presetSubtype="0" fill="hold" nodeType="with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animBg="1"/>
      <p:bldP spid="4" grpId="0" animBg="1"/>
      <p:bldP spid="5" grpId="0"/>
      <p:bldP spid="7" grpId="0"/>
      <p:bldP spid="9" grpId="0"/>
      <p:bldP spid="10" grpId="0"/>
      <p:bldP spid="11" grpId="0"/>
      <p:bldP spid="12" grpId="0"/>
      <p:bldP spid="13" grpId="0"/>
      <p:bldP spid="14" grpId="0"/>
      <p:bldP spid="17" grpId="0" animBg="1"/>
      <p:bldP spid="18" grpId="0" animBg="1"/>
      <p:bldP spid="19" grpId="0" animBg="1"/>
      <p:bldP spid="20" grpId="0" animBg="1"/>
      <p:bldP spid="21" grpId="0"/>
      <p:bldP spid="22" grpId="0" animBg="1"/>
      <p:bldP spid="23" grpId="0" animBg="1"/>
      <p:bldP spid="24" grpId="0" animBg="1"/>
      <p:bldP spid="25" grpId="0" animBg="1"/>
      <p:bldP spid="26" grpId="0"/>
      <p:bldP spid="2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Comparison of Fair Value and the Equity Methods</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LO12-7</a:t>
            </a:r>
          </a:p>
        </p:txBody>
      </p:sp>
      <p:pic>
        <p:nvPicPr>
          <p:cNvPr id="4" name="Picture 3"/>
          <p:cNvPicPr>
            <a:picLocks noChangeAspect="1"/>
          </p:cNvPicPr>
          <p:nvPr/>
        </p:nvPicPr>
        <p:blipFill>
          <a:blip r:embed="rId3"/>
          <a:stretch>
            <a:fillRect/>
          </a:stretch>
        </p:blipFill>
        <p:spPr>
          <a:xfrm>
            <a:off x="731951" y="1796390"/>
            <a:ext cx="8371726" cy="4283209"/>
          </a:xfrm>
          <a:prstGeom prst="rect">
            <a:avLst/>
          </a:prstGeom>
        </p:spPr>
      </p:pic>
    </p:spTree>
    <p:extLst>
      <p:ext uri="{BB962C8B-B14F-4D97-AF65-F5344CB8AC3E}">
        <p14:creationId xmlns:p14="http://schemas.microsoft.com/office/powerpoint/2010/main" val="1882192246"/>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215" y="1"/>
            <a:ext cx="8229600" cy="812800"/>
          </a:xfrm>
        </p:spPr>
        <p:txBody>
          <a:bodyPr>
            <a:normAutofit/>
          </a:bodyPr>
          <a:lstStyle/>
          <a:p>
            <a:r>
              <a:rPr lang="en-IN" sz="3600" dirty="0"/>
              <a:t>Fair Value Option: Equity Method</a:t>
            </a:r>
          </a:p>
        </p:txBody>
      </p:sp>
      <p:sp>
        <p:nvSpPr>
          <p:cNvPr id="3" name="Content Placeholder 2"/>
          <p:cNvSpPr>
            <a:spLocks noGrp="1"/>
          </p:cNvSpPr>
          <p:nvPr>
            <p:ph idx="1"/>
          </p:nvPr>
        </p:nvSpPr>
        <p:spPr>
          <a:xfrm>
            <a:off x="631215" y="694266"/>
            <a:ext cx="8229600" cy="4346146"/>
          </a:xfrm>
        </p:spPr>
        <p:txBody>
          <a:bodyPr>
            <a:normAutofit/>
          </a:bodyPr>
          <a:lstStyle/>
          <a:p>
            <a:pPr>
              <a:spcAft>
                <a:spcPts val="600"/>
              </a:spcAft>
            </a:pPr>
            <a:r>
              <a:rPr lang="en-IN" sz="2400" dirty="0"/>
              <a:t>Irrevocable decision about whether to elect the fair value option or not is made by the company</a:t>
            </a:r>
          </a:p>
          <a:p>
            <a:pPr>
              <a:spcAft>
                <a:spcPts val="600"/>
              </a:spcAft>
            </a:pPr>
            <a:r>
              <a:rPr lang="en-US" sz="2400" dirty="0"/>
              <a:t>Company carries the investment </a:t>
            </a:r>
            <a:r>
              <a:rPr lang="en-IN" sz="2400" dirty="0"/>
              <a:t>at fair value in the balance sheet and unrealized gains and losses are included in earnings </a:t>
            </a:r>
          </a:p>
          <a:p>
            <a:r>
              <a:rPr lang="en-IN" sz="2400" dirty="0"/>
              <a:t>Investments are shown on their own line in the balance sheet or are combined with equity method investments with the amount at fair value shown parenthetically</a:t>
            </a:r>
          </a:p>
          <a:p>
            <a:pPr marL="457200" lvl="1" indent="0">
              <a:buNone/>
            </a:pPr>
            <a:endParaRPr lang="en-IN"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LO12-8</a:t>
            </a:r>
          </a:p>
        </p:txBody>
      </p:sp>
      <p:sp>
        <p:nvSpPr>
          <p:cNvPr id="8" name="Freeform 7"/>
          <p:cNvSpPr/>
          <p:nvPr/>
        </p:nvSpPr>
        <p:spPr>
          <a:xfrm rot="19422609">
            <a:off x="2293106" y="4765316"/>
            <a:ext cx="840770" cy="74282"/>
          </a:xfrm>
          <a:custGeom>
            <a:avLst/>
            <a:gdLst>
              <a:gd name="connsiteX0" fmla="*/ 0 w 840770"/>
              <a:gd name="connsiteY0" fmla="*/ 37141 h 74282"/>
              <a:gd name="connsiteX1" fmla="*/ 840770 w 840770"/>
              <a:gd name="connsiteY1" fmla="*/ 37141 h 74282"/>
            </a:gdLst>
            <a:ahLst/>
            <a:cxnLst>
              <a:cxn ang="0">
                <a:pos x="connsiteX0" y="connsiteY0"/>
              </a:cxn>
              <a:cxn ang="0">
                <a:pos x="connsiteX1" y="connsiteY1"/>
              </a:cxn>
            </a:cxnLst>
            <a:rect l="l" t="t" r="r" b="b"/>
            <a:pathLst>
              <a:path w="840770" h="74282">
                <a:moveTo>
                  <a:pt x="0" y="37141"/>
                </a:moveTo>
                <a:lnTo>
                  <a:pt x="840770" y="37141"/>
                </a:lnTo>
              </a:path>
            </a:pathLst>
          </a:custGeom>
          <a:noFill/>
          <a:ln>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2065" tIns="16122" rIns="412066" bIns="1612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9" name="Freeform 8"/>
          <p:cNvSpPr/>
          <p:nvPr/>
        </p:nvSpPr>
        <p:spPr>
          <a:xfrm>
            <a:off x="3052336" y="3679838"/>
            <a:ext cx="5975440" cy="1294582"/>
          </a:xfrm>
          <a:custGeom>
            <a:avLst/>
            <a:gdLst>
              <a:gd name="connsiteX0" fmla="*/ 0 w 5975440"/>
              <a:gd name="connsiteY0" fmla="*/ 86544 h 865439"/>
              <a:gd name="connsiteX1" fmla="*/ 86544 w 5975440"/>
              <a:gd name="connsiteY1" fmla="*/ 0 h 865439"/>
              <a:gd name="connsiteX2" fmla="*/ 5888896 w 5975440"/>
              <a:gd name="connsiteY2" fmla="*/ 0 h 865439"/>
              <a:gd name="connsiteX3" fmla="*/ 5975440 w 5975440"/>
              <a:gd name="connsiteY3" fmla="*/ 86544 h 865439"/>
              <a:gd name="connsiteX4" fmla="*/ 5975440 w 5975440"/>
              <a:gd name="connsiteY4" fmla="*/ 778895 h 865439"/>
              <a:gd name="connsiteX5" fmla="*/ 5888896 w 5975440"/>
              <a:gd name="connsiteY5" fmla="*/ 865439 h 865439"/>
              <a:gd name="connsiteX6" fmla="*/ 86544 w 5975440"/>
              <a:gd name="connsiteY6" fmla="*/ 865439 h 865439"/>
              <a:gd name="connsiteX7" fmla="*/ 0 w 5975440"/>
              <a:gd name="connsiteY7" fmla="*/ 778895 h 865439"/>
              <a:gd name="connsiteX8" fmla="*/ 0 w 5975440"/>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440" h="865439">
                <a:moveTo>
                  <a:pt x="0" y="86544"/>
                </a:moveTo>
                <a:cubicBezTo>
                  <a:pt x="0" y="38747"/>
                  <a:pt x="38747" y="0"/>
                  <a:pt x="86544" y="0"/>
                </a:cubicBezTo>
                <a:lnTo>
                  <a:pt x="5888896" y="0"/>
                </a:lnTo>
                <a:cubicBezTo>
                  <a:pt x="5936693" y="0"/>
                  <a:pt x="5975440" y="38747"/>
                  <a:pt x="5975440" y="86544"/>
                </a:cubicBezTo>
                <a:lnTo>
                  <a:pt x="5975440" y="778895"/>
                </a:lnTo>
                <a:cubicBezTo>
                  <a:pt x="5975440" y="826692"/>
                  <a:pt x="5936693" y="865439"/>
                  <a:pt x="5888896" y="865439"/>
                </a:cubicBezTo>
                <a:lnTo>
                  <a:pt x="86544" y="865439"/>
                </a:lnTo>
                <a:cubicBezTo>
                  <a:pt x="38747" y="865439"/>
                  <a:pt x="0" y="826692"/>
                  <a:pt x="0" y="778895"/>
                </a:cubicBezTo>
                <a:lnTo>
                  <a:pt x="0" y="86544"/>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8048" tIns="38048" rIns="38048" bIns="38048" numCol="1" spcCol="1270" anchor="ctr" anchorCtr="0">
            <a:noAutofit/>
          </a:bodyPr>
          <a:lstStyle/>
          <a:p>
            <a:pPr lvl="0" algn="ctr" defTabSz="889000">
              <a:lnSpc>
                <a:spcPct val="90000"/>
              </a:lnSpc>
              <a:spcBef>
                <a:spcPct val="0"/>
              </a:spcBef>
              <a:spcAft>
                <a:spcPct val="35000"/>
              </a:spcAft>
            </a:pPr>
            <a:r>
              <a:rPr lang="en-IN" sz="2500" kern="1200" dirty="0">
                <a:solidFill>
                  <a:schemeClr val="tx1"/>
                </a:solidFill>
              </a:rPr>
              <a:t>(1) Investment is accounted for using entries similar to those that would be used to account for trading securities</a:t>
            </a:r>
            <a:endParaRPr lang="en-US" sz="2500" kern="1200" dirty="0">
              <a:solidFill>
                <a:schemeClr val="tx1"/>
              </a:solidFill>
            </a:endParaRPr>
          </a:p>
        </p:txBody>
      </p:sp>
      <p:sp>
        <p:nvSpPr>
          <p:cNvPr id="10" name="Freeform 9"/>
          <p:cNvSpPr/>
          <p:nvPr/>
        </p:nvSpPr>
        <p:spPr>
          <a:xfrm rot="2177391">
            <a:off x="2293106" y="5262944"/>
            <a:ext cx="840770" cy="74282"/>
          </a:xfrm>
          <a:custGeom>
            <a:avLst/>
            <a:gdLst>
              <a:gd name="connsiteX0" fmla="*/ 0 w 840770"/>
              <a:gd name="connsiteY0" fmla="*/ 37141 h 74282"/>
              <a:gd name="connsiteX1" fmla="*/ 840770 w 840770"/>
              <a:gd name="connsiteY1" fmla="*/ 37141 h 74282"/>
            </a:gdLst>
            <a:ahLst/>
            <a:cxnLst>
              <a:cxn ang="0">
                <a:pos x="connsiteX0" y="connsiteY0"/>
              </a:cxn>
              <a:cxn ang="0">
                <a:pos x="connsiteX1" y="connsiteY1"/>
              </a:cxn>
            </a:cxnLst>
            <a:rect l="l" t="t" r="r" b="b"/>
            <a:pathLst>
              <a:path w="840770" h="74282">
                <a:moveTo>
                  <a:pt x="0" y="37141"/>
                </a:moveTo>
                <a:lnTo>
                  <a:pt x="840770" y="37141"/>
                </a:lnTo>
              </a:path>
            </a:pathLst>
          </a:custGeom>
          <a:noFill/>
          <a:ln>
            <a:solidFill>
              <a:schemeClr val="accent5">
                <a:lumMod val="50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12066" tIns="16122" rIns="412065" bIns="16121"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1" name="Freeform 10"/>
          <p:cNvSpPr/>
          <p:nvPr/>
        </p:nvSpPr>
        <p:spPr>
          <a:xfrm>
            <a:off x="3048001" y="5072386"/>
            <a:ext cx="5979776" cy="1563995"/>
          </a:xfrm>
          <a:custGeom>
            <a:avLst/>
            <a:gdLst>
              <a:gd name="connsiteX0" fmla="*/ 0 w 5975440"/>
              <a:gd name="connsiteY0" fmla="*/ 86544 h 865439"/>
              <a:gd name="connsiteX1" fmla="*/ 86544 w 5975440"/>
              <a:gd name="connsiteY1" fmla="*/ 0 h 865439"/>
              <a:gd name="connsiteX2" fmla="*/ 5888896 w 5975440"/>
              <a:gd name="connsiteY2" fmla="*/ 0 h 865439"/>
              <a:gd name="connsiteX3" fmla="*/ 5975440 w 5975440"/>
              <a:gd name="connsiteY3" fmla="*/ 86544 h 865439"/>
              <a:gd name="connsiteX4" fmla="*/ 5975440 w 5975440"/>
              <a:gd name="connsiteY4" fmla="*/ 778895 h 865439"/>
              <a:gd name="connsiteX5" fmla="*/ 5888896 w 5975440"/>
              <a:gd name="connsiteY5" fmla="*/ 865439 h 865439"/>
              <a:gd name="connsiteX6" fmla="*/ 86544 w 5975440"/>
              <a:gd name="connsiteY6" fmla="*/ 865439 h 865439"/>
              <a:gd name="connsiteX7" fmla="*/ 0 w 5975440"/>
              <a:gd name="connsiteY7" fmla="*/ 778895 h 865439"/>
              <a:gd name="connsiteX8" fmla="*/ 0 w 5975440"/>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5440" h="865439">
                <a:moveTo>
                  <a:pt x="0" y="86544"/>
                </a:moveTo>
                <a:cubicBezTo>
                  <a:pt x="0" y="38747"/>
                  <a:pt x="38747" y="0"/>
                  <a:pt x="86544" y="0"/>
                </a:cubicBezTo>
                <a:lnTo>
                  <a:pt x="5888896" y="0"/>
                </a:lnTo>
                <a:cubicBezTo>
                  <a:pt x="5936693" y="0"/>
                  <a:pt x="5975440" y="38747"/>
                  <a:pt x="5975440" y="86544"/>
                </a:cubicBezTo>
                <a:lnTo>
                  <a:pt x="5975440" y="778895"/>
                </a:lnTo>
                <a:cubicBezTo>
                  <a:pt x="5975440" y="826692"/>
                  <a:pt x="5936693" y="865439"/>
                  <a:pt x="5888896" y="865439"/>
                </a:cubicBezTo>
                <a:lnTo>
                  <a:pt x="86544" y="865439"/>
                </a:lnTo>
                <a:cubicBezTo>
                  <a:pt x="38747" y="865439"/>
                  <a:pt x="0" y="826692"/>
                  <a:pt x="0" y="778895"/>
                </a:cubicBezTo>
                <a:lnTo>
                  <a:pt x="0" y="86544"/>
                </a:lnTo>
                <a:close/>
              </a:path>
            </a:pathLst>
          </a:cu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143" tIns="36143" rIns="36143" bIns="36143" numCol="1" spcCol="1270" anchor="ctr" anchorCtr="0">
            <a:noAutofit/>
          </a:bodyPr>
          <a:lstStyle/>
          <a:p>
            <a:pPr lvl="0" algn="ctr" defTabSz="755650">
              <a:lnSpc>
                <a:spcPct val="90000"/>
              </a:lnSpc>
              <a:spcBef>
                <a:spcPct val="0"/>
              </a:spcBef>
              <a:spcAft>
                <a:spcPct val="35000"/>
              </a:spcAft>
            </a:pPr>
            <a:r>
              <a:rPr lang="en-IN" sz="2500" kern="1200" dirty="0">
                <a:solidFill>
                  <a:schemeClr val="tx1"/>
                </a:solidFill>
              </a:rPr>
              <a:t>(2) Record all the accounting entries during the period under the equity method, and then record a fair value adjustment at the end of the period</a:t>
            </a:r>
            <a:endParaRPr lang="en-US" sz="2500" kern="1200" dirty="0">
              <a:solidFill>
                <a:schemeClr val="tx1"/>
              </a:solidFill>
            </a:endParaRPr>
          </a:p>
        </p:txBody>
      </p:sp>
      <p:sp>
        <p:nvSpPr>
          <p:cNvPr id="7" name="Freeform 6"/>
          <p:cNvSpPr/>
          <p:nvPr/>
        </p:nvSpPr>
        <p:spPr>
          <a:xfrm>
            <a:off x="631215" y="4388196"/>
            <a:ext cx="1855737" cy="1326150"/>
          </a:xfrm>
          <a:custGeom>
            <a:avLst/>
            <a:gdLst>
              <a:gd name="connsiteX0" fmla="*/ 0 w 1730878"/>
              <a:gd name="connsiteY0" fmla="*/ 86544 h 865439"/>
              <a:gd name="connsiteX1" fmla="*/ 86544 w 1730878"/>
              <a:gd name="connsiteY1" fmla="*/ 0 h 865439"/>
              <a:gd name="connsiteX2" fmla="*/ 1644334 w 1730878"/>
              <a:gd name="connsiteY2" fmla="*/ 0 h 865439"/>
              <a:gd name="connsiteX3" fmla="*/ 1730878 w 1730878"/>
              <a:gd name="connsiteY3" fmla="*/ 86544 h 865439"/>
              <a:gd name="connsiteX4" fmla="*/ 1730878 w 1730878"/>
              <a:gd name="connsiteY4" fmla="*/ 778895 h 865439"/>
              <a:gd name="connsiteX5" fmla="*/ 1644334 w 1730878"/>
              <a:gd name="connsiteY5" fmla="*/ 865439 h 865439"/>
              <a:gd name="connsiteX6" fmla="*/ 86544 w 1730878"/>
              <a:gd name="connsiteY6" fmla="*/ 865439 h 865439"/>
              <a:gd name="connsiteX7" fmla="*/ 0 w 1730878"/>
              <a:gd name="connsiteY7" fmla="*/ 778895 h 865439"/>
              <a:gd name="connsiteX8" fmla="*/ 0 w 1730878"/>
              <a:gd name="connsiteY8" fmla="*/ 86544 h 86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878" h="865439">
                <a:moveTo>
                  <a:pt x="0" y="86544"/>
                </a:moveTo>
                <a:cubicBezTo>
                  <a:pt x="0" y="38747"/>
                  <a:pt x="38747" y="0"/>
                  <a:pt x="86544" y="0"/>
                </a:cubicBezTo>
                <a:lnTo>
                  <a:pt x="1644334" y="0"/>
                </a:lnTo>
                <a:cubicBezTo>
                  <a:pt x="1692131" y="0"/>
                  <a:pt x="1730878" y="38747"/>
                  <a:pt x="1730878" y="86544"/>
                </a:cubicBezTo>
                <a:lnTo>
                  <a:pt x="1730878" y="778895"/>
                </a:lnTo>
                <a:cubicBezTo>
                  <a:pt x="1730878" y="826692"/>
                  <a:pt x="1692131" y="865439"/>
                  <a:pt x="1644334" y="865439"/>
                </a:cubicBezTo>
                <a:lnTo>
                  <a:pt x="86544" y="865439"/>
                </a:lnTo>
                <a:cubicBezTo>
                  <a:pt x="38747" y="865439"/>
                  <a:pt x="0" y="826692"/>
                  <a:pt x="0" y="778895"/>
                </a:cubicBezTo>
                <a:lnTo>
                  <a:pt x="0" y="86544"/>
                </a:lnTo>
                <a:close/>
              </a:path>
            </a:pathLst>
          </a:custGeom>
          <a:solidFill>
            <a:schemeClr val="accent5">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143" tIns="36143" rIns="36143" bIns="36143" numCol="1" spcCol="1270" anchor="ctr" anchorCtr="0">
            <a:noAutofit/>
          </a:bodyPr>
          <a:lstStyle/>
          <a:p>
            <a:pPr lvl="0" algn="ctr" defTabSz="755650">
              <a:lnSpc>
                <a:spcPct val="90000"/>
              </a:lnSpc>
              <a:spcBef>
                <a:spcPct val="0"/>
              </a:spcBef>
              <a:spcAft>
                <a:spcPct val="35000"/>
              </a:spcAft>
            </a:pPr>
            <a:r>
              <a:rPr lang="en-IN" sz="2500" b="1" kern="1200" dirty="0"/>
              <a:t>Alternatives for bookkeeping</a:t>
            </a:r>
            <a:endParaRPr lang="en-US" sz="2500" b="1" kern="1200" dirty="0"/>
          </a:p>
        </p:txBody>
      </p:sp>
    </p:spTree>
    <p:extLst>
      <p:ext uri="{BB962C8B-B14F-4D97-AF65-F5344CB8AC3E}">
        <p14:creationId xmlns:p14="http://schemas.microsoft.com/office/powerpoint/2010/main" val="3794867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LO12-9</a:t>
            </a:r>
          </a:p>
        </p:txBody>
      </p:sp>
      <p:sp>
        <p:nvSpPr>
          <p:cNvPr id="6" name="Title 1"/>
          <p:cNvSpPr>
            <a:spLocks noGrp="1"/>
          </p:cNvSpPr>
          <p:nvPr>
            <p:ph type="title"/>
          </p:nvPr>
        </p:nvSpPr>
        <p:spPr>
          <a:xfrm>
            <a:off x="649178" y="230045"/>
            <a:ext cx="8229600" cy="1402811"/>
          </a:xfrm>
        </p:spPr>
        <p:txBody>
          <a:bodyPr>
            <a:normAutofit/>
          </a:bodyPr>
          <a:lstStyle/>
          <a:p>
            <a:r>
              <a:rPr lang="en-IN" dirty="0"/>
              <a:t>Fair Value </a:t>
            </a:r>
            <a:r>
              <a:rPr lang="en-IN" dirty="0" smtClean="0"/>
              <a:t>Option—Equity </a:t>
            </a:r>
            <a:r>
              <a:rPr lang="en-IN" dirty="0"/>
              <a:t>Method</a:t>
            </a:r>
            <a:br>
              <a:rPr lang="en-IN" dirty="0"/>
            </a:br>
            <a:r>
              <a:rPr lang="en-IN" dirty="0"/>
              <a:t>IFRS </a:t>
            </a:r>
          </a:p>
        </p:txBody>
      </p:sp>
      <p:graphicFrame>
        <p:nvGraphicFramePr>
          <p:cNvPr id="7" name="Table 6"/>
          <p:cNvGraphicFramePr>
            <a:graphicFrameLocks noGrp="1"/>
          </p:cNvGraphicFramePr>
          <p:nvPr>
            <p:extLst>
              <p:ext uri="{D42A27DB-BD31-4B8C-83A1-F6EECF244321}">
                <p14:modId xmlns:p14="http://schemas.microsoft.com/office/powerpoint/2010/main" val="3711691634"/>
              </p:ext>
            </p:extLst>
          </p:nvPr>
        </p:nvGraphicFramePr>
        <p:xfrm>
          <a:off x="640434" y="1632856"/>
          <a:ext cx="8352928" cy="3627119"/>
        </p:xfrm>
        <a:graphic>
          <a:graphicData uri="http://schemas.openxmlformats.org/drawingml/2006/table">
            <a:tbl>
              <a:tblPr firstRow="1" bandRow="1">
                <a:tableStyleId>{F2DE63D5-997A-4646-A377-4702673A728D}</a:tableStyleId>
              </a:tblPr>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0">
                <a:tc>
                  <a:txBody>
                    <a:bodyPr/>
                    <a:lstStyle/>
                    <a:p>
                      <a:pPr algn="ctr"/>
                      <a:r>
                        <a:rPr lang="en-US" sz="2200" dirty="0">
                          <a:solidFill>
                            <a:sysClr val="windowText" lastClr="0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200" dirty="0">
                          <a:solidFill>
                            <a:sysClr val="windowText" lastClr="0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297033">
                <a:tc gridSpan="2">
                  <a:txBody>
                    <a:bodyPr/>
                    <a:lstStyle/>
                    <a:p>
                      <a:pPr algn="ctr"/>
                      <a:r>
                        <a:rPr lang="en-US" sz="2200" b="1" i="0" u="none" strike="noStrike" kern="1200" baseline="0" dirty="0">
                          <a:solidFill>
                            <a:schemeClr val="tx1"/>
                          </a:solidFill>
                          <a:latin typeface="+mn-lt"/>
                          <a:ea typeface="+mn-ea"/>
                          <a:cs typeface="+mn-cs"/>
                        </a:rPr>
                        <a:t>Equity Method</a:t>
                      </a:r>
                      <a:endParaRPr lang="en-IN"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363321">
                <a:tc>
                  <a:txBody>
                    <a:bodyPr/>
                    <a:lstStyle/>
                    <a:p>
                      <a:pPr marL="342900" indent="-342900">
                        <a:buFont typeface="Arial" panose="020B0604020202020204" pitchFamily="34" charset="0"/>
                        <a:buChar char="•"/>
                      </a:pPr>
                      <a:r>
                        <a:rPr lang="en-US" sz="2200" b="0" i="0" u="none" strike="noStrike" kern="1200" baseline="0" dirty="0">
                          <a:solidFill>
                            <a:schemeClr val="tx1"/>
                          </a:solidFill>
                          <a:latin typeface="+mn-lt"/>
                          <a:ea typeface="+mn-ea"/>
                          <a:cs typeface="+mn-cs"/>
                        </a:rPr>
                        <a:t>Under </a:t>
                      </a:r>
                      <a:r>
                        <a:rPr lang="en-US" sz="2200" b="0" i="1" u="none" strike="noStrike" kern="1200" baseline="0" dirty="0">
                          <a:solidFill>
                            <a:schemeClr val="tx1"/>
                          </a:solidFill>
                          <a:latin typeface="+mn-lt"/>
                          <a:ea typeface="+mn-ea"/>
                          <a:cs typeface="+mn-cs"/>
                        </a:rPr>
                        <a:t>IAS No. 28</a:t>
                      </a:r>
                      <a:r>
                        <a:rPr lang="en-US" sz="2200" b="0" i="0" u="none" strike="noStrike" kern="1200" baseline="0" dirty="0">
                          <a:solidFill>
                            <a:schemeClr val="tx1"/>
                          </a:solidFill>
                          <a:latin typeface="+mn-lt"/>
                          <a:ea typeface="+mn-ea"/>
                          <a:cs typeface="+mn-cs"/>
                        </a:rPr>
                        <a:t>,</a:t>
                      </a:r>
                      <a:r>
                        <a:rPr lang="en-US" sz="2200" b="0" i="1" u="none" strike="noStrike" kern="1200" baseline="0" dirty="0">
                          <a:solidFill>
                            <a:schemeClr val="tx1"/>
                          </a:solidFill>
                          <a:latin typeface="+mn-lt"/>
                          <a:ea typeface="+mn-ea"/>
                          <a:cs typeface="+mn-cs"/>
                        </a:rPr>
                        <a:t> </a:t>
                      </a:r>
                      <a:r>
                        <a:rPr lang="en-IN" sz="2200" b="0" i="0" u="none" strike="noStrike" kern="1200" baseline="0" dirty="0">
                          <a:solidFill>
                            <a:schemeClr val="tx1"/>
                          </a:solidFill>
                          <a:latin typeface="+mn-lt"/>
                          <a:ea typeface="+mn-ea"/>
                          <a:cs typeface="+mn-cs"/>
                        </a:rPr>
                        <a:t>requires investees to adjust to correspond to the accounting policies of the investor when applying the equity </a:t>
                      </a:r>
                      <a:r>
                        <a:rPr lang="en-IN" sz="2200" b="0" i="0" u="none" strike="noStrike" kern="1200" baseline="0" dirty="0" smtClean="0">
                          <a:solidFill>
                            <a:schemeClr val="tx1"/>
                          </a:solidFill>
                          <a:latin typeface="+mn-lt"/>
                          <a:ea typeface="+mn-ea"/>
                          <a:cs typeface="+mn-cs"/>
                        </a:rPr>
                        <a:t>method</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IN" sz="2200" b="0" i="1" u="none" strike="noStrike" kern="1200" baseline="0" dirty="0">
                          <a:solidFill>
                            <a:schemeClr val="tx1"/>
                          </a:solidFill>
                          <a:latin typeface="+mn-lt"/>
                          <a:ea typeface="+mn-ea"/>
                          <a:cs typeface="+mn-cs"/>
                        </a:rPr>
                        <a:t>IFRS </a:t>
                      </a:r>
                      <a:r>
                        <a:rPr lang="en-IN" sz="2200" b="0" i="0" u="none" strike="noStrike" kern="1200" baseline="0" dirty="0">
                          <a:solidFill>
                            <a:schemeClr val="tx1"/>
                          </a:solidFill>
                          <a:latin typeface="+mn-lt"/>
                          <a:ea typeface="+mn-ea"/>
                          <a:cs typeface="+mn-cs"/>
                        </a:rPr>
                        <a:t>does not provide the fair value option for most investments that </a:t>
                      </a:r>
                      <a:r>
                        <a:rPr lang="en-IN" sz="2200" b="0" i="0" u="none" strike="noStrike" kern="1200" baseline="0" dirty="0" smtClean="0">
                          <a:solidFill>
                            <a:schemeClr val="tx1"/>
                          </a:solidFill>
                          <a:latin typeface="+mn-lt"/>
                          <a:ea typeface="+mn-ea"/>
                          <a:cs typeface="+mn-cs"/>
                        </a:rPr>
                        <a:t>qualify</a:t>
                      </a:r>
                      <a:endParaRPr lang="en-US" sz="2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342900" indent="-342900">
                        <a:buFont typeface="Arial" panose="020B0604020202020204" pitchFamily="34" charset="0"/>
                        <a:buChar char="•"/>
                      </a:pPr>
                      <a:r>
                        <a:rPr lang="en-IN" sz="2200" b="0" i="0" u="none" strike="noStrike" kern="1200" baseline="0" dirty="0">
                          <a:solidFill>
                            <a:schemeClr val="tx1"/>
                          </a:solidFill>
                          <a:latin typeface="+mn-lt"/>
                          <a:ea typeface="+mn-ea"/>
                          <a:cs typeface="+mn-cs"/>
                        </a:rPr>
                        <a:t>This is not a </a:t>
                      </a:r>
                      <a:r>
                        <a:rPr lang="en-IN" sz="2200" b="0" i="0" u="none" strike="noStrike" kern="1200" baseline="0" dirty="0" smtClean="0">
                          <a:solidFill>
                            <a:schemeClr val="tx1"/>
                          </a:solidFill>
                          <a:latin typeface="+mn-lt"/>
                          <a:ea typeface="+mn-ea"/>
                          <a:cs typeface="+mn-cs"/>
                        </a:rPr>
                        <a:t>requirement</a:t>
                      </a: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IN"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endParaRPr lang="en-US" sz="2200" b="0" i="0" u="none" strike="noStrike" kern="1200" baseline="0" dirty="0">
                        <a:solidFill>
                          <a:schemeClr val="tx1"/>
                        </a:solidFill>
                        <a:latin typeface="+mn-lt"/>
                        <a:ea typeface="+mn-ea"/>
                        <a:cs typeface="+mn-cs"/>
                      </a:endParaRPr>
                    </a:p>
                    <a:p>
                      <a:pPr marL="342900" indent="-342900">
                        <a:buFont typeface="Arial" panose="020B0604020202020204" pitchFamily="34" charset="0"/>
                        <a:buChar char="•"/>
                      </a:pPr>
                      <a:r>
                        <a:rPr lang="en-IN" sz="2200" b="0" i="0" u="none" strike="noStrike" kern="1200" baseline="0" dirty="0">
                          <a:solidFill>
                            <a:schemeClr val="tx1"/>
                          </a:solidFill>
                          <a:latin typeface="+mn-lt"/>
                          <a:ea typeface="+mn-ea"/>
                          <a:cs typeface="+mn-cs"/>
                        </a:rPr>
                        <a:t>Provides fair value option for all investments that qualify for the equity </a:t>
                      </a:r>
                      <a:r>
                        <a:rPr lang="en-IN" sz="2200" b="0" i="0" u="none" strike="noStrike" kern="1200" baseline="0" dirty="0" smtClean="0">
                          <a:solidFill>
                            <a:schemeClr val="tx1"/>
                          </a:solidFill>
                          <a:latin typeface="+mn-lt"/>
                          <a:ea typeface="+mn-ea"/>
                          <a:cs typeface="+mn-cs"/>
                        </a:rPr>
                        <a:t>method</a:t>
                      </a:r>
                      <a:endParaRPr lang="en-IN" sz="22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5121249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Other Investments</a:t>
            </a:r>
            <a:endParaRPr lang="en-US" dirty="0"/>
          </a:p>
        </p:txBody>
      </p:sp>
      <p:sp>
        <p:nvSpPr>
          <p:cNvPr id="3" name="Content Placeholder 2"/>
          <p:cNvSpPr>
            <a:spLocks noGrp="1"/>
          </p:cNvSpPr>
          <p:nvPr>
            <p:ph idx="1"/>
          </p:nvPr>
        </p:nvSpPr>
        <p:spPr>
          <a:xfrm>
            <a:off x="628185" y="1213428"/>
            <a:ext cx="8229600" cy="5270499"/>
          </a:xfrm>
        </p:spPr>
        <p:txBody>
          <a:bodyPr>
            <a:noAutofit/>
          </a:bodyPr>
          <a:lstStyle/>
          <a:p>
            <a:pPr>
              <a:buClr>
                <a:schemeClr val="tx1"/>
              </a:buClr>
            </a:pPr>
            <a:r>
              <a:rPr lang="en-IN" sz="2400" b="1" dirty="0">
                <a:solidFill>
                  <a:srgbClr val="C00000"/>
                </a:solidFill>
              </a:rPr>
              <a:t>Special </a:t>
            </a:r>
            <a:r>
              <a:rPr lang="en-IN" sz="2400" b="1" dirty="0" smtClean="0">
                <a:solidFill>
                  <a:srgbClr val="C00000"/>
                </a:solidFill>
              </a:rPr>
              <a:t>purpose </a:t>
            </a:r>
            <a:r>
              <a:rPr lang="en-IN" sz="2400" b="1" dirty="0">
                <a:solidFill>
                  <a:srgbClr val="C00000"/>
                </a:solidFill>
              </a:rPr>
              <a:t>f</a:t>
            </a:r>
            <a:r>
              <a:rPr lang="en-IN" sz="2400" b="1" dirty="0" smtClean="0">
                <a:solidFill>
                  <a:srgbClr val="C00000"/>
                </a:solidFill>
              </a:rPr>
              <a:t>unds</a:t>
            </a:r>
            <a:endParaRPr lang="en-IN" sz="2400" b="1" dirty="0">
              <a:solidFill>
                <a:srgbClr val="C00000"/>
              </a:solidFill>
            </a:endParaRPr>
          </a:p>
          <a:p>
            <a:pPr lvl="1">
              <a:buClr>
                <a:schemeClr val="tx1"/>
              </a:buClr>
            </a:pPr>
            <a:r>
              <a:rPr lang="en-IN" sz="2000" dirty="0"/>
              <a:t>Amount set aside by companies to be used for specific purposes</a:t>
            </a:r>
          </a:p>
          <a:p>
            <a:pPr lvl="1">
              <a:buClr>
                <a:schemeClr val="tx1"/>
              </a:buClr>
            </a:pPr>
            <a:r>
              <a:rPr lang="en-IN" sz="2000" dirty="0"/>
              <a:t>A special purpose fund can be established for </a:t>
            </a:r>
            <a:r>
              <a:rPr lang="en-IN" sz="2000" b="1" i="1" dirty="0">
                <a:solidFill>
                  <a:srgbClr val="C00000"/>
                </a:solidFill>
              </a:rPr>
              <a:t>virtually any purpose</a:t>
            </a:r>
          </a:p>
          <a:p>
            <a:pPr lvl="1">
              <a:buClr>
                <a:schemeClr val="tx1"/>
              </a:buClr>
            </a:pPr>
            <a:r>
              <a:rPr lang="en-IN" sz="2000" dirty="0"/>
              <a:t>Fund is established to accumulate money to expand facilities, provide for unexpected losses, buy back shares of stock</a:t>
            </a:r>
            <a:endParaRPr lang="en-IN" sz="2000" i="1" dirty="0">
              <a:solidFill>
                <a:srgbClr val="0070C0"/>
              </a:solidFill>
            </a:endParaRPr>
          </a:p>
          <a:p>
            <a:pPr lvl="1">
              <a:buClr>
                <a:schemeClr val="tx1"/>
              </a:buClr>
            </a:pPr>
            <a:r>
              <a:rPr lang="en-IN" sz="2000" dirty="0"/>
              <a:t>Noncurrent special purpose funds are reported within the category </a:t>
            </a:r>
            <a:r>
              <a:rPr lang="en-IN" sz="2000" b="1" i="1" dirty="0">
                <a:solidFill>
                  <a:srgbClr val="C00000"/>
                </a:solidFill>
              </a:rPr>
              <a:t>investments and funds</a:t>
            </a:r>
            <a:endParaRPr lang="en-IN" sz="2000" b="1" dirty="0">
              <a:solidFill>
                <a:srgbClr val="C00000"/>
              </a:solidFill>
            </a:endParaRPr>
          </a:p>
          <a:p>
            <a:pPr>
              <a:buClr>
                <a:schemeClr val="tx1"/>
              </a:buClr>
            </a:pPr>
            <a:r>
              <a:rPr lang="en-IN" sz="2400" b="1" dirty="0">
                <a:solidFill>
                  <a:srgbClr val="C00000"/>
                </a:solidFill>
              </a:rPr>
              <a:t>Investments in </a:t>
            </a:r>
            <a:r>
              <a:rPr lang="en-IN" sz="2400" b="1" dirty="0" smtClean="0">
                <a:solidFill>
                  <a:srgbClr val="C00000"/>
                </a:solidFill>
              </a:rPr>
              <a:t>life </a:t>
            </a:r>
            <a:r>
              <a:rPr lang="en-IN" sz="2400" b="1" dirty="0">
                <a:solidFill>
                  <a:srgbClr val="C00000"/>
                </a:solidFill>
              </a:rPr>
              <a:t>i</a:t>
            </a:r>
            <a:r>
              <a:rPr lang="en-IN" sz="2400" b="1" dirty="0" smtClean="0">
                <a:solidFill>
                  <a:srgbClr val="C00000"/>
                </a:solidFill>
              </a:rPr>
              <a:t>nsurance </a:t>
            </a:r>
            <a:r>
              <a:rPr lang="en-IN" sz="2400" b="1" dirty="0">
                <a:solidFill>
                  <a:srgbClr val="C00000"/>
                </a:solidFill>
              </a:rPr>
              <a:t>p</a:t>
            </a:r>
            <a:r>
              <a:rPr lang="en-IN" sz="2400" b="1" dirty="0" smtClean="0">
                <a:solidFill>
                  <a:srgbClr val="C00000"/>
                </a:solidFill>
              </a:rPr>
              <a:t>olicies</a:t>
            </a:r>
            <a:endParaRPr lang="en-IN" sz="2400" b="1" dirty="0">
              <a:solidFill>
                <a:srgbClr val="C00000"/>
              </a:solidFill>
            </a:endParaRPr>
          </a:p>
          <a:p>
            <a:pPr lvl="1">
              <a:buClr>
                <a:schemeClr val="tx1"/>
              </a:buClr>
            </a:pPr>
            <a:r>
              <a:rPr lang="en-IN" sz="2000" dirty="0"/>
              <a:t>Objective:</a:t>
            </a:r>
          </a:p>
          <a:p>
            <a:pPr lvl="2">
              <a:buClr>
                <a:schemeClr val="tx1"/>
              </a:buClr>
            </a:pPr>
            <a:r>
              <a:rPr lang="en-US" sz="2000" dirty="0"/>
              <a:t>To compensate the </a:t>
            </a:r>
            <a:r>
              <a:rPr lang="en-IN" sz="2000" dirty="0"/>
              <a:t>company for the untimely loss of a valuable resource in the event the officer dies</a:t>
            </a:r>
          </a:p>
          <a:p>
            <a:pPr lvl="2">
              <a:buClr>
                <a:schemeClr val="tx1"/>
              </a:buClr>
            </a:pPr>
            <a:r>
              <a:rPr lang="en-IN" sz="2000" dirty="0"/>
              <a:t>When the insured is still alive, life insurance policy can be surrendered in exchange for a determinable amount of money (called the cash surrender value)</a:t>
            </a:r>
            <a:r>
              <a:rPr lang="en-IN" sz="2000" dirty="0" smtClean="0"/>
              <a:t>. That’s </a:t>
            </a:r>
            <a:r>
              <a:rPr lang="en-IN" sz="2000" dirty="0"/>
              <a:t>an </a:t>
            </a:r>
            <a:r>
              <a:rPr lang="en-IN" sz="2000" dirty="0" smtClean="0"/>
              <a:t>investment.</a:t>
            </a:r>
            <a:endParaRPr lang="en-IN" sz="2000"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32584396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fade">
                                      <p:cBhvr>
                                        <p:cTn id="30" dur="500"/>
                                        <p:tgtEl>
                                          <p:spTgt spid="3">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fade">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8686" y="40114"/>
            <a:ext cx="8229600" cy="1143000"/>
          </a:xfrm>
        </p:spPr>
        <p:txBody>
          <a:bodyPr>
            <a:normAutofit/>
          </a:bodyPr>
          <a:lstStyle/>
          <a:p>
            <a:r>
              <a:rPr lang="en-IN" dirty="0"/>
              <a:t>Cash Surrender Value</a:t>
            </a:r>
          </a:p>
        </p:txBody>
      </p:sp>
      <p:sp>
        <p:nvSpPr>
          <p:cNvPr id="10" name="Rectangle 9"/>
          <p:cNvSpPr/>
          <p:nvPr/>
        </p:nvSpPr>
        <p:spPr>
          <a:xfrm>
            <a:off x="611069" y="4450880"/>
            <a:ext cx="8458956" cy="18110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1" name="TextBox 10"/>
          <p:cNvSpPr txBox="1">
            <a:spLocks noChangeArrowheads="1"/>
          </p:cNvSpPr>
          <p:nvPr/>
        </p:nvSpPr>
        <p:spPr bwMode="auto">
          <a:xfrm>
            <a:off x="834673" y="4457233"/>
            <a:ext cx="5422900" cy="523220"/>
          </a:xfrm>
          <a:prstGeom prst="rect">
            <a:avLst/>
          </a:prstGeom>
          <a:noFill/>
          <a:ln w="9525">
            <a:noFill/>
            <a:miter lim="800000"/>
            <a:headEnd/>
            <a:tailEnd/>
          </a:ln>
        </p:spPr>
        <p:txBody>
          <a:bodyPr wrap="square">
            <a:spAutoFit/>
          </a:bodyPr>
          <a:lstStyle/>
          <a:p>
            <a:r>
              <a:rPr lang="en-US" sz="2800" b="1" dirty="0">
                <a:latin typeface="Calibri" pitchFamily="34" charset="0"/>
              </a:rPr>
              <a:t>Journal Entry</a:t>
            </a:r>
            <a:endParaRPr lang="en-IN" sz="2800" b="1" baseline="30000" dirty="0">
              <a:latin typeface="Calibri" pitchFamily="34" charset="0"/>
            </a:endParaRPr>
          </a:p>
        </p:txBody>
      </p:sp>
      <p:cxnSp>
        <p:nvCxnSpPr>
          <p:cNvPr id="12" name="Straight Connector 11"/>
          <p:cNvCxnSpPr/>
          <p:nvPr/>
        </p:nvCxnSpPr>
        <p:spPr>
          <a:xfrm flipV="1">
            <a:off x="608686" y="4948762"/>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611069" y="4963108"/>
            <a:ext cx="5316757" cy="404812"/>
          </a:xfrm>
          <a:prstGeom prst="rect">
            <a:avLst/>
          </a:prstGeom>
          <a:noFill/>
          <a:ln w="9525">
            <a:noFill/>
            <a:miter lim="800000"/>
            <a:headEnd/>
            <a:tailEnd/>
          </a:ln>
        </p:spPr>
        <p:txBody>
          <a:bodyPr/>
          <a:lstStyle/>
          <a:p>
            <a:r>
              <a:rPr lang="en-IN" sz="2600" dirty="0">
                <a:latin typeface="Calibri" pitchFamily="34" charset="0"/>
              </a:rPr>
              <a:t>Insurance expense</a:t>
            </a:r>
          </a:p>
        </p:txBody>
      </p:sp>
      <p:sp>
        <p:nvSpPr>
          <p:cNvPr id="15" name="TextBox 14"/>
          <p:cNvSpPr txBox="1">
            <a:spLocks noChangeArrowheads="1"/>
          </p:cNvSpPr>
          <p:nvPr/>
        </p:nvSpPr>
        <p:spPr bwMode="auto">
          <a:xfrm>
            <a:off x="5906918" y="4963108"/>
            <a:ext cx="1640546" cy="404812"/>
          </a:xfrm>
          <a:prstGeom prst="rect">
            <a:avLst/>
          </a:prstGeom>
          <a:noFill/>
          <a:ln w="9525">
            <a:noFill/>
            <a:miter lim="800000"/>
            <a:headEnd/>
            <a:tailEnd/>
          </a:ln>
        </p:spPr>
        <p:txBody>
          <a:bodyPr/>
          <a:lstStyle/>
          <a:p>
            <a:pPr algn="r"/>
            <a:r>
              <a:rPr lang="en-IN" sz="2600" dirty="0">
                <a:latin typeface="Calibri" pitchFamily="34" charset="0"/>
              </a:rPr>
              <a:t>16,000</a:t>
            </a:r>
          </a:p>
        </p:txBody>
      </p:sp>
      <p:sp>
        <p:nvSpPr>
          <p:cNvPr id="16" name="TextBox 15"/>
          <p:cNvSpPr txBox="1">
            <a:spLocks noChangeArrowheads="1"/>
          </p:cNvSpPr>
          <p:nvPr/>
        </p:nvSpPr>
        <p:spPr bwMode="auto">
          <a:xfrm>
            <a:off x="5919357" y="5369912"/>
            <a:ext cx="1620243" cy="404813"/>
          </a:xfrm>
          <a:prstGeom prst="rect">
            <a:avLst/>
          </a:prstGeom>
          <a:noFill/>
          <a:ln w="9525">
            <a:noFill/>
            <a:miter lim="800000"/>
            <a:headEnd/>
            <a:tailEnd/>
          </a:ln>
        </p:spPr>
        <p:txBody>
          <a:bodyPr/>
          <a:lstStyle/>
          <a:p>
            <a:pPr algn="r"/>
            <a:r>
              <a:rPr lang="en-IN" sz="2600" dirty="0">
                <a:latin typeface="Calibri" pitchFamily="34" charset="0"/>
              </a:rPr>
              <a:t>2,000</a:t>
            </a:r>
          </a:p>
        </p:txBody>
      </p:sp>
      <p:sp>
        <p:nvSpPr>
          <p:cNvPr id="17" name="TextBox 16"/>
          <p:cNvSpPr txBox="1">
            <a:spLocks noChangeArrowheads="1"/>
          </p:cNvSpPr>
          <p:nvPr/>
        </p:nvSpPr>
        <p:spPr bwMode="auto">
          <a:xfrm>
            <a:off x="7723112" y="4450881"/>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8" name="TextBox 17"/>
          <p:cNvSpPr txBox="1">
            <a:spLocks noChangeArrowheads="1"/>
          </p:cNvSpPr>
          <p:nvPr/>
        </p:nvSpPr>
        <p:spPr bwMode="auto">
          <a:xfrm>
            <a:off x="6175296" y="4424943"/>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19" name="TextBox 18"/>
          <p:cNvSpPr txBox="1">
            <a:spLocks noChangeArrowheads="1"/>
          </p:cNvSpPr>
          <p:nvPr/>
        </p:nvSpPr>
        <p:spPr bwMode="auto">
          <a:xfrm>
            <a:off x="611069" y="5369912"/>
            <a:ext cx="5316757" cy="404812"/>
          </a:xfrm>
          <a:prstGeom prst="rect">
            <a:avLst/>
          </a:prstGeom>
          <a:noFill/>
          <a:ln w="9525">
            <a:noFill/>
            <a:miter lim="800000"/>
            <a:headEnd/>
            <a:tailEnd/>
          </a:ln>
        </p:spPr>
        <p:txBody>
          <a:bodyPr/>
          <a:lstStyle/>
          <a:p>
            <a:r>
              <a:rPr lang="en-IN" sz="2600" dirty="0">
                <a:latin typeface="Calibri" pitchFamily="34" charset="0"/>
              </a:rPr>
              <a:t>Cash surrender value of life insurance</a:t>
            </a:r>
          </a:p>
        </p:txBody>
      </p:sp>
      <p:sp>
        <p:nvSpPr>
          <p:cNvPr id="20" name="TextBox 19"/>
          <p:cNvSpPr txBox="1">
            <a:spLocks noChangeArrowheads="1"/>
          </p:cNvSpPr>
          <p:nvPr/>
        </p:nvSpPr>
        <p:spPr bwMode="auto">
          <a:xfrm>
            <a:off x="7456256" y="5799639"/>
            <a:ext cx="1620243" cy="404813"/>
          </a:xfrm>
          <a:prstGeom prst="rect">
            <a:avLst/>
          </a:prstGeom>
          <a:noFill/>
          <a:ln w="9525">
            <a:noFill/>
            <a:miter lim="800000"/>
            <a:headEnd/>
            <a:tailEnd/>
          </a:ln>
        </p:spPr>
        <p:txBody>
          <a:bodyPr/>
          <a:lstStyle/>
          <a:p>
            <a:pPr algn="r"/>
            <a:r>
              <a:rPr lang="en-IN" sz="2600" dirty="0">
                <a:latin typeface="Calibri" pitchFamily="34" charset="0"/>
              </a:rPr>
              <a:t>18,000</a:t>
            </a:r>
          </a:p>
        </p:txBody>
      </p:sp>
      <p:sp>
        <p:nvSpPr>
          <p:cNvPr id="3" name="TextBox 2"/>
          <p:cNvSpPr txBox="1"/>
          <p:nvPr/>
        </p:nvSpPr>
        <p:spPr>
          <a:xfrm>
            <a:off x="693691" y="1043333"/>
            <a:ext cx="8147469" cy="2893100"/>
          </a:xfrm>
          <a:prstGeom prst="rect">
            <a:avLst/>
          </a:prstGeom>
          <a:noFill/>
        </p:spPr>
        <p:txBody>
          <a:bodyPr wrap="square" rtlCol="0">
            <a:spAutoFit/>
          </a:bodyPr>
          <a:lstStyle/>
          <a:p>
            <a:r>
              <a:rPr lang="en-IN" sz="2600" dirty="0"/>
              <a:t>Several years ago, American Capital acquired a $1 million insurance policy on the life of its chief executive officer, naming American Capital as beneficiary. Annual premiums are $18,000, payable at the beginning of each year. In 2018, the cash surrender value of the policy increased according to the contract from $5,000 to $7,000. The CEO died at the </a:t>
            </a:r>
            <a:r>
              <a:rPr lang="en-US" sz="2600" dirty="0"/>
              <a:t>end of 2018.</a:t>
            </a:r>
          </a:p>
        </p:txBody>
      </p:sp>
      <p:sp>
        <p:nvSpPr>
          <p:cNvPr id="22" name="TextBox 21"/>
          <p:cNvSpPr txBox="1">
            <a:spLocks noChangeArrowheads="1"/>
          </p:cNvSpPr>
          <p:nvPr/>
        </p:nvSpPr>
        <p:spPr bwMode="auto">
          <a:xfrm>
            <a:off x="611069" y="5799639"/>
            <a:ext cx="5316757" cy="404812"/>
          </a:xfrm>
          <a:prstGeom prst="rect">
            <a:avLst/>
          </a:prstGeom>
          <a:noFill/>
          <a:ln w="9525">
            <a:noFill/>
            <a:miter lim="800000"/>
            <a:headEnd/>
            <a:tailEnd/>
          </a:ln>
        </p:spPr>
        <p:txBody>
          <a:bodyPr/>
          <a:lstStyle/>
          <a:p>
            <a:pPr lvl="1"/>
            <a:r>
              <a:rPr lang="en-IN" sz="2600" dirty="0">
                <a:latin typeface="Calibri" pitchFamily="34" charset="0"/>
              </a:rPr>
              <a:t>Cash (2018 premium)</a:t>
            </a:r>
          </a:p>
        </p:txBody>
      </p:sp>
      <p:sp>
        <p:nvSpPr>
          <p:cNvPr id="4" name="TextBox 3"/>
          <p:cNvSpPr txBox="1"/>
          <p:nvPr/>
        </p:nvSpPr>
        <p:spPr>
          <a:xfrm>
            <a:off x="4501349" y="3952299"/>
            <a:ext cx="2258861" cy="461665"/>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400" dirty="0"/>
              <a:t>$7,000 </a:t>
            </a:r>
            <a:r>
              <a:rPr lang="en-IN" sz="2400" dirty="0" smtClean="0"/>
              <a:t>− </a:t>
            </a:r>
            <a:r>
              <a:rPr lang="en-IN" sz="2400" dirty="0"/>
              <a:t>$5,000</a:t>
            </a:r>
            <a:endParaRPr lang="en-US" sz="2400" dirty="0"/>
          </a:p>
        </p:txBody>
      </p:sp>
      <p:cxnSp>
        <p:nvCxnSpPr>
          <p:cNvPr id="6" name="Straight Arrow Connector 5"/>
          <p:cNvCxnSpPr/>
          <p:nvPr/>
        </p:nvCxnSpPr>
        <p:spPr>
          <a:xfrm>
            <a:off x="5725391" y="4424943"/>
            <a:ext cx="883956" cy="119642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51490" y="2650209"/>
            <a:ext cx="110812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013914" y="3443798"/>
            <a:ext cx="1218415" cy="974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052588" y="3479368"/>
            <a:ext cx="85433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1800276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22" presetClass="entr" presetSubtype="1"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3" grpId="0"/>
      <p:bldP spid="15" grpId="0"/>
      <p:bldP spid="16" grpId="0"/>
      <p:bldP spid="17" grpId="0"/>
      <p:bldP spid="18" grpId="0"/>
      <p:bldP spid="19" grpId="0"/>
      <p:bldP spid="20" grpId="0"/>
      <p:bldP spid="22" grpId="0"/>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747" y="206230"/>
            <a:ext cx="8229600" cy="728961"/>
          </a:xfrm>
        </p:spPr>
        <p:txBody>
          <a:bodyPr>
            <a:normAutofit/>
          </a:bodyPr>
          <a:lstStyle/>
          <a:p>
            <a:r>
              <a:rPr lang="en-IN" sz="3200" dirty="0"/>
              <a:t>Cash Surrender Value </a:t>
            </a:r>
            <a:r>
              <a:rPr lang="en-IN" sz="2200" dirty="0"/>
              <a:t>(</a:t>
            </a:r>
            <a:r>
              <a:rPr lang="en-IN" sz="2200" dirty="0" smtClean="0"/>
              <a:t>continued)</a:t>
            </a:r>
            <a:endParaRPr lang="en-IN" sz="3200" dirty="0"/>
          </a:p>
        </p:txBody>
      </p:sp>
      <p:sp>
        <p:nvSpPr>
          <p:cNvPr id="11" name="Rectangle 10"/>
          <p:cNvSpPr/>
          <p:nvPr/>
        </p:nvSpPr>
        <p:spPr>
          <a:xfrm>
            <a:off x="613453" y="4087697"/>
            <a:ext cx="8458956" cy="18110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12" name="TextBox 11"/>
          <p:cNvSpPr txBox="1">
            <a:spLocks noChangeArrowheads="1"/>
          </p:cNvSpPr>
          <p:nvPr/>
        </p:nvSpPr>
        <p:spPr bwMode="auto">
          <a:xfrm>
            <a:off x="834673" y="4094050"/>
            <a:ext cx="5422900" cy="523220"/>
          </a:xfrm>
          <a:prstGeom prst="rect">
            <a:avLst/>
          </a:prstGeom>
          <a:noFill/>
          <a:ln w="9525">
            <a:noFill/>
            <a:miter lim="800000"/>
            <a:headEnd/>
            <a:tailEnd/>
          </a:ln>
        </p:spPr>
        <p:txBody>
          <a:bodyPr wrap="square">
            <a:spAutoFit/>
          </a:bodyPr>
          <a:lstStyle/>
          <a:p>
            <a:r>
              <a:rPr lang="en-US" sz="2800" b="1" dirty="0">
                <a:latin typeface="Calibri" pitchFamily="34" charset="0"/>
              </a:rPr>
              <a:t>Journal Entry</a:t>
            </a:r>
            <a:endParaRPr lang="en-IN" sz="2800" b="1" baseline="30000" dirty="0">
              <a:latin typeface="Calibri" pitchFamily="34" charset="0"/>
            </a:endParaRPr>
          </a:p>
        </p:txBody>
      </p:sp>
      <p:cxnSp>
        <p:nvCxnSpPr>
          <p:cNvPr id="13" name="Straight Connector 12"/>
          <p:cNvCxnSpPr/>
          <p:nvPr/>
        </p:nvCxnSpPr>
        <p:spPr>
          <a:xfrm flipV="1">
            <a:off x="608686" y="4585579"/>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613453" y="4599925"/>
            <a:ext cx="5715000" cy="404812"/>
          </a:xfrm>
          <a:prstGeom prst="rect">
            <a:avLst/>
          </a:prstGeom>
          <a:noFill/>
          <a:ln w="9525">
            <a:noFill/>
            <a:miter lim="800000"/>
            <a:headEnd/>
            <a:tailEnd/>
          </a:ln>
        </p:spPr>
        <p:txBody>
          <a:bodyPr/>
          <a:lstStyle/>
          <a:p>
            <a:r>
              <a:rPr lang="en-IN" sz="2600" dirty="0">
                <a:latin typeface="Calibri" pitchFamily="34" charset="0"/>
              </a:rPr>
              <a:t>Cash</a:t>
            </a:r>
          </a:p>
        </p:txBody>
      </p:sp>
      <p:sp>
        <p:nvSpPr>
          <p:cNvPr id="15" name="TextBox 14"/>
          <p:cNvSpPr txBox="1">
            <a:spLocks noChangeArrowheads="1"/>
          </p:cNvSpPr>
          <p:nvPr/>
        </p:nvSpPr>
        <p:spPr bwMode="auto">
          <a:xfrm>
            <a:off x="613453" y="5419082"/>
            <a:ext cx="5715000" cy="479662"/>
          </a:xfrm>
          <a:prstGeom prst="rect">
            <a:avLst/>
          </a:prstGeom>
          <a:noFill/>
          <a:ln w="9525">
            <a:noFill/>
            <a:miter lim="800000"/>
            <a:headEnd/>
            <a:tailEnd/>
          </a:ln>
        </p:spPr>
        <p:txBody>
          <a:bodyPr/>
          <a:lstStyle/>
          <a:p>
            <a:pPr lvl="1"/>
            <a:r>
              <a:rPr lang="en-IN" sz="2600" dirty="0">
                <a:latin typeface="Calibri" pitchFamily="34" charset="0"/>
              </a:rPr>
              <a:t>Gain on life insurance settlement</a:t>
            </a:r>
          </a:p>
        </p:txBody>
      </p:sp>
      <p:sp>
        <p:nvSpPr>
          <p:cNvPr id="16" name="TextBox 15"/>
          <p:cNvSpPr txBox="1">
            <a:spLocks noChangeArrowheads="1"/>
          </p:cNvSpPr>
          <p:nvPr/>
        </p:nvSpPr>
        <p:spPr bwMode="auto">
          <a:xfrm>
            <a:off x="6081086" y="4599925"/>
            <a:ext cx="1640546" cy="404812"/>
          </a:xfrm>
          <a:prstGeom prst="rect">
            <a:avLst/>
          </a:prstGeom>
          <a:noFill/>
          <a:ln w="9525">
            <a:noFill/>
            <a:miter lim="800000"/>
            <a:headEnd/>
            <a:tailEnd/>
          </a:ln>
        </p:spPr>
        <p:txBody>
          <a:bodyPr/>
          <a:lstStyle/>
          <a:p>
            <a:pPr algn="r"/>
            <a:r>
              <a:rPr lang="en-IN" sz="2600" dirty="0">
                <a:latin typeface="Calibri" pitchFamily="34" charset="0"/>
              </a:rPr>
              <a:t>1,000,000</a:t>
            </a:r>
          </a:p>
        </p:txBody>
      </p:sp>
      <p:sp>
        <p:nvSpPr>
          <p:cNvPr id="17" name="TextBox 16"/>
          <p:cNvSpPr txBox="1">
            <a:spLocks noChangeArrowheads="1"/>
          </p:cNvSpPr>
          <p:nvPr/>
        </p:nvSpPr>
        <p:spPr bwMode="auto">
          <a:xfrm>
            <a:off x="7391540" y="5007009"/>
            <a:ext cx="1620243" cy="404813"/>
          </a:xfrm>
          <a:prstGeom prst="rect">
            <a:avLst/>
          </a:prstGeom>
          <a:noFill/>
          <a:ln w="9525">
            <a:noFill/>
            <a:miter lim="800000"/>
            <a:headEnd/>
            <a:tailEnd/>
          </a:ln>
        </p:spPr>
        <p:txBody>
          <a:bodyPr/>
          <a:lstStyle/>
          <a:p>
            <a:pPr algn="r"/>
            <a:r>
              <a:rPr lang="en-IN" sz="2600" dirty="0">
                <a:latin typeface="Calibri" pitchFamily="34" charset="0"/>
              </a:rPr>
              <a:t>7,000</a:t>
            </a:r>
          </a:p>
        </p:txBody>
      </p:sp>
      <p:sp>
        <p:nvSpPr>
          <p:cNvPr id="18" name="TextBox 17"/>
          <p:cNvSpPr txBox="1">
            <a:spLocks noChangeArrowheads="1"/>
          </p:cNvSpPr>
          <p:nvPr/>
        </p:nvSpPr>
        <p:spPr bwMode="auto">
          <a:xfrm>
            <a:off x="7723112" y="4087698"/>
            <a:ext cx="1143685" cy="523220"/>
          </a:xfrm>
          <a:prstGeom prst="rect">
            <a:avLst/>
          </a:prstGeom>
          <a:noFill/>
          <a:ln w="9525">
            <a:noFill/>
            <a:miter lim="800000"/>
            <a:headEnd/>
            <a:tailEnd/>
          </a:ln>
        </p:spPr>
        <p:txBody>
          <a:bodyPr wrap="square">
            <a:spAutoFit/>
          </a:bodyPr>
          <a:lstStyle/>
          <a:p>
            <a:pPr algn="ctr"/>
            <a:r>
              <a:rPr lang="en-US" sz="2800" b="1" dirty="0">
                <a:latin typeface="Calibri" pitchFamily="34" charset="0"/>
              </a:rPr>
              <a:t>Credit</a:t>
            </a:r>
            <a:endParaRPr lang="en-IN" sz="2800" b="1" baseline="30000" dirty="0">
              <a:latin typeface="Calibri" pitchFamily="34" charset="0"/>
            </a:endParaRPr>
          </a:p>
        </p:txBody>
      </p:sp>
      <p:sp>
        <p:nvSpPr>
          <p:cNvPr id="19" name="TextBox 18"/>
          <p:cNvSpPr txBox="1">
            <a:spLocks noChangeArrowheads="1"/>
          </p:cNvSpPr>
          <p:nvPr/>
        </p:nvSpPr>
        <p:spPr bwMode="auto">
          <a:xfrm>
            <a:off x="6349464" y="4061760"/>
            <a:ext cx="1143685" cy="538162"/>
          </a:xfrm>
          <a:prstGeom prst="rect">
            <a:avLst/>
          </a:prstGeom>
          <a:noFill/>
          <a:ln w="9525">
            <a:noFill/>
            <a:miter lim="800000"/>
            <a:headEnd/>
            <a:tailEnd/>
          </a:ln>
        </p:spPr>
        <p:txBody>
          <a:bodyPr wrap="square">
            <a:spAutoFit/>
          </a:bodyPr>
          <a:lstStyle/>
          <a:p>
            <a:pPr algn="ctr"/>
            <a:r>
              <a:rPr lang="en-US" sz="2800" b="1" dirty="0">
                <a:latin typeface="Calibri" pitchFamily="34" charset="0"/>
              </a:rPr>
              <a:t>Debit</a:t>
            </a:r>
            <a:endParaRPr lang="en-IN" sz="2800" b="1" baseline="30000" dirty="0">
              <a:latin typeface="Calibri" pitchFamily="34" charset="0"/>
            </a:endParaRPr>
          </a:p>
        </p:txBody>
      </p:sp>
      <p:sp>
        <p:nvSpPr>
          <p:cNvPr id="20" name="TextBox 19"/>
          <p:cNvSpPr txBox="1">
            <a:spLocks noChangeArrowheads="1"/>
          </p:cNvSpPr>
          <p:nvPr/>
        </p:nvSpPr>
        <p:spPr bwMode="auto">
          <a:xfrm>
            <a:off x="613453" y="5009503"/>
            <a:ext cx="5718591" cy="404812"/>
          </a:xfrm>
          <a:prstGeom prst="rect">
            <a:avLst/>
          </a:prstGeom>
          <a:noFill/>
          <a:ln w="9525">
            <a:noFill/>
            <a:miter lim="800000"/>
            <a:headEnd/>
            <a:tailEnd/>
          </a:ln>
        </p:spPr>
        <p:txBody>
          <a:bodyPr/>
          <a:lstStyle/>
          <a:p>
            <a:pPr lvl="1"/>
            <a:r>
              <a:rPr lang="en-IN" sz="2600" dirty="0">
                <a:latin typeface="Calibri" pitchFamily="34" charset="0"/>
              </a:rPr>
              <a:t>Cash surrender value of life insurance</a:t>
            </a:r>
          </a:p>
        </p:txBody>
      </p:sp>
      <p:sp>
        <p:nvSpPr>
          <p:cNvPr id="21" name="TextBox 20"/>
          <p:cNvSpPr txBox="1">
            <a:spLocks noChangeArrowheads="1"/>
          </p:cNvSpPr>
          <p:nvPr/>
        </p:nvSpPr>
        <p:spPr bwMode="auto">
          <a:xfrm>
            <a:off x="7456256" y="5389807"/>
            <a:ext cx="1620243" cy="404813"/>
          </a:xfrm>
          <a:prstGeom prst="rect">
            <a:avLst/>
          </a:prstGeom>
          <a:noFill/>
          <a:ln w="9525">
            <a:noFill/>
            <a:miter lim="800000"/>
            <a:headEnd/>
            <a:tailEnd/>
          </a:ln>
        </p:spPr>
        <p:txBody>
          <a:bodyPr/>
          <a:lstStyle/>
          <a:p>
            <a:pPr algn="r"/>
            <a:r>
              <a:rPr lang="en-IN" sz="2600" dirty="0">
                <a:latin typeface="Calibri" pitchFamily="34" charset="0"/>
              </a:rPr>
              <a:t>993,000</a:t>
            </a:r>
          </a:p>
        </p:txBody>
      </p:sp>
      <p:sp>
        <p:nvSpPr>
          <p:cNvPr id="24" name="TextBox 23"/>
          <p:cNvSpPr txBox="1"/>
          <p:nvPr/>
        </p:nvSpPr>
        <p:spPr>
          <a:xfrm>
            <a:off x="825909" y="1132859"/>
            <a:ext cx="8318091" cy="2893100"/>
          </a:xfrm>
          <a:prstGeom prst="rect">
            <a:avLst/>
          </a:prstGeom>
          <a:noFill/>
        </p:spPr>
        <p:txBody>
          <a:bodyPr wrap="square" rtlCol="0">
            <a:spAutoFit/>
          </a:bodyPr>
          <a:lstStyle/>
          <a:p>
            <a:r>
              <a:rPr lang="en-IN" sz="2600" dirty="0"/>
              <a:t>Several years ago, American Capital acquired a $1 million insurance policy on the life of its chief executive officer, naming American Capital as beneficiary. Annual premiums are $18,000, payable at the beginning of each year. In 2018, the cash surrender value of the policy increased according to the contract from $5,000 to $7,000. The CEO died at the </a:t>
            </a:r>
            <a:r>
              <a:rPr lang="en-US" sz="2600" dirty="0"/>
              <a:t>end of 2018.</a:t>
            </a:r>
          </a:p>
        </p:txBody>
      </p:sp>
      <p:cxnSp>
        <p:nvCxnSpPr>
          <p:cNvPr id="22" name="Straight Connector 21"/>
          <p:cNvCxnSpPr/>
          <p:nvPr/>
        </p:nvCxnSpPr>
        <p:spPr>
          <a:xfrm flipV="1">
            <a:off x="7224759" y="1579113"/>
            <a:ext cx="134083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725020" y="3508076"/>
            <a:ext cx="237940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Title 2"/>
          <p:cNvSpPr txBox="1">
            <a:spLocks/>
          </p:cNvSpPr>
          <p:nvPr/>
        </p:nvSpPr>
        <p:spPr bwMode="auto">
          <a:xfrm>
            <a:off x="7844495" y="0"/>
            <a:ext cx="13043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12A</a:t>
            </a:r>
          </a:p>
        </p:txBody>
      </p:sp>
    </p:spTree>
    <p:extLst>
      <p:ext uri="{BB962C8B-B14F-4D97-AF65-F5344CB8AC3E}">
        <p14:creationId xmlns:p14="http://schemas.microsoft.com/office/powerpoint/2010/main" val="3351906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4" grpId="0"/>
      <p:bldP spid="15" grpId="0"/>
      <p:bldP spid="16" grpId="0"/>
      <p:bldP spid="17" grpId="0"/>
      <p:bldP spid="18" grpId="0"/>
      <p:bldP spid="19" grpId="0"/>
      <p:bldP spid="20" grpId="0"/>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563" y="32408"/>
            <a:ext cx="8229600" cy="785338"/>
          </a:xfrm>
        </p:spPr>
        <p:txBody>
          <a:bodyPr>
            <a:normAutofit/>
          </a:bodyPr>
          <a:lstStyle/>
          <a:p>
            <a:r>
              <a:rPr lang="en-IN" sz="3200" dirty="0"/>
              <a:t>Temporary </a:t>
            </a:r>
            <a:r>
              <a:rPr lang="en-IN" sz="3200" dirty="0" smtClean="0"/>
              <a:t>vs. </a:t>
            </a:r>
            <a:r>
              <a:rPr lang="en-IN" sz="3200" dirty="0"/>
              <a:t>OTT Impairment of Investments</a:t>
            </a:r>
          </a:p>
        </p:txBody>
      </p:sp>
      <p:sp>
        <p:nvSpPr>
          <p:cNvPr id="3" name="Content Placeholder 2"/>
          <p:cNvSpPr>
            <a:spLocks noGrp="1"/>
          </p:cNvSpPr>
          <p:nvPr>
            <p:ph idx="1"/>
          </p:nvPr>
        </p:nvSpPr>
        <p:spPr>
          <a:xfrm>
            <a:off x="589978" y="723010"/>
            <a:ext cx="8229600" cy="4086055"/>
          </a:xfrm>
        </p:spPr>
        <p:txBody>
          <a:bodyPr>
            <a:normAutofit/>
          </a:bodyPr>
          <a:lstStyle/>
          <a:p>
            <a:pPr>
              <a:buClr>
                <a:schemeClr val="tx1"/>
              </a:buClr>
            </a:pPr>
            <a:r>
              <a:rPr lang="en-IN" sz="2500" dirty="0"/>
              <a:t>Impairment: The fair value of an investment declines to a level below cost</a:t>
            </a:r>
          </a:p>
          <a:p>
            <a:pPr>
              <a:buClr>
                <a:schemeClr val="tx1"/>
              </a:buClr>
            </a:pPr>
            <a:r>
              <a:rPr lang="en-US" sz="2500" b="1" dirty="0">
                <a:solidFill>
                  <a:srgbClr val="C00000"/>
                </a:solidFill>
              </a:rPr>
              <a:t>If the impairment is temporary, it is:</a:t>
            </a:r>
          </a:p>
          <a:p>
            <a:pPr lvl="1">
              <a:buClr>
                <a:schemeClr val="tx1"/>
              </a:buClr>
            </a:pPr>
            <a:r>
              <a:rPr lang="en-US" sz="2500" dirty="0"/>
              <a:t>Recognized in earnings for TS investments</a:t>
            </a:r>
          </a:p>
          <a:p>
            <a:pPr lvl="1">
              <a:buClr>
                <a:schemeClr val="tx1"/>
              </a:buClr>
            </a:pPr>
            <a:r>
              <a:rPr lang="en-US" sz="2500" dirty="0"/>
              <a:t>Recognized in earnings for investments for which fair value option has been elected</a:t>
            </a:r>
          </a:p>
          <a:p>
            <a:pPr lvl="1">
              <a:buClr>
                <a:schemeClr val="tx1"/>
              </a:buClr>
            </a:pPr>
            <a:r>
              <a:rPr lang="en-IN" sz="2500" dirty="0"/>
              <a:t>Ignored for HTM investments </a:t>
            </a:r>
          </a:p>
          <a:p>
            <a:pPr lvl="1">
              <a:buClr>
                <a:schemeClr val="tx1"/>
              </a:buClr>
            </a:pPr>
            <a:r>
              <a:rPr lang="en-IN" sz="2500" dirty="0"/>
              <a:t>Recorded in OCI for AFS investments</a:t>
            </a:r>
          </a:p>
          <a:p>
            <a:pPr marL="228600" lvl="1">
              <a:buClr>
                <a:schemeClr val="tx1"/>
              </a:buClr>
            </a:pPr>
            <a:r>
              <a:rPr lang="en-IN" sz="2500" dirty="0"/>
              <a:t>But </a:t>
            </a:r>
            <a:r>
              <a:rPr lang="en-IN" sz="2500" b="1" dirty="0">
                <a:solidFill>
                  <a:srgbClr val="C00000"/>
                </a:solidFill>
              </a:rPr>
              <a:t>what if the decline is OTT (other than temporary)</a:t>
            </a:r>
            <a:r>
              <a:rPr lang="en-IN" sz="2500" dirty="0"/>
              <a:t>?</a:t>
            </a:r>
          </a:p>
        </p:txBody>
      </p:sp>
      <p:sp>
        <p:nvSpPr>
          <p:cNvPr id="1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
        <p:nvSpPr>
          <p:cNvPr id="8" name="TextBox 7"/>
          <p:cNvSpPr txBox="1"/>
          <p:nvPr/>
        </p:nvSpPr>
        <p:spPr>
          <a:xfrm>
            <a:off x="2743200" y="4830839"/>
            <a:ext cx="4301836" cy="461665"/>
          </a:xfrm>
          <a:prstGeom prst="rect">
            <a:avLst/>
          </a:prstGeom>
          <a:solidFill>
            <a:schemeClr val="accent5">
              <a:lumMod val="50000"/>
            </a:schemeClr>
          </a:solidFill>
          <a:ln>
            <a:solidFill>
              <a:schemeClr val="accent5">
                <a:lumMod val="50000"/>
              </a:schemeClr>
            </a:solidFill>
          </a:ln>
        </p:spPr>
        <p:txBody>
          <a:bodyPr wrap="square" rtlCol="0">
            <a:spAutoFit/>
          </a:bodyPr>
          <a:lstStyle/>
          <a:p>
            <a:pPr algn="ctr"/>
            <a:r>
              <a:rPr lang="en-IN" sz="2400" b="1" dirty="0">
                <a:solidFill>
                  <a:schemeClr val="bg1"/>
                </a:solidFill>
              </a:rPr>
              <a:t>OTT Impairment of Investments</a:t>
            </a:r>
          </a:p>
        </p:txBody>
      </p:sp>
      <p:sp>
        <p:nvSpPr>
          <p:cNvPr id="9" name="TextBox 8"/>
          <p:cNvSpPr txBox="1"/>
          <p:nvPr/>
        </p:nvSpPr>
        <p:spPr>
          <a:xfrm>
            <a:off x="5446060" y="5783825"/>
            <a:ext cx="3373518" cy="832104"/>
          </a:xfrm>
          <a:prstGeom prst="rect">
            <a:avLst/>
          </a:prstGeom>
          <a:solidFill>
            <a:schemeClr val="accent5">
              <a:lumMod val="40000"/>
              <a:lumOff val="60000"/>
            </a:schemeClr>
          </a:solidFill>
          <a:ln>
            <a:solidFill>
              <a:schemeClr val="tx1">
                <a:lumMod val="95000"/>
                <a:lumOff val="5000"/>
              </a:schemeClr>
            </a:solidFill>
          </a:ln>
        </p:spPr>
        <p:txBody>
          <a:bodyPr wrap="square" rtlCol="0">
            <a:spAutoFit/>
          </a:bodyPr>
          <a:lstStyle/>
          <a:p>
            <a:pPr algn="ctr"/>
            <a:r>
              <a:rPr lang="en-IN" sz="2400" dirty="0"/>
              <a:t>OTT Impairments of Debt Investments</a:t>
            </a:r>
          </a:p>
        </p:txBody>
      </p:sp>
      <p:sp>
        <p:nvSpPr>
          <p:cNvPr id="10" name="TextBox 9"/>
          <p:cNvSpPr txBox="1"/>
          <p:nvPr/>
        </p:nvSpPr>
        <p:spPr>
          <a:xfrm>
            <a:off x="861458" y="5788348"/>
            <a:ext cx="3374136" cy="830997"/>
          </a:xfrm>
          <a:prstGeom prst="rect">
            <a:avLst/>
          </a:prstGeom>
          <a:solidFill>
            <a:schemeClr val="accent5">
              <a:lumMod val="40000"/>
              <a:lumOff val="60000"/>
            </a:schemeClr>
          </a:solidFill>
          <a:ln>
            <a:solidFill>
              <a:schemeClr val="tx1">
                <a:lumMod val="95000"/>
                <a:lumOff val="5000"/>
              </a:schemeClr>
            </a:solidFill>
          </a:ln>
        </p:spPr>
        <p:txBody>
          <a:bodyPr wrap="square" rtlCol="0">
            <a:spAutoFit/>
          </a:bodyPr>
          <a:lstStyle/>
          <a:p>
            <a:pPr algn="ctr"/>
            <a:r>
              <a:rPr lang="en-IN" sz="2400" dirty="0"/>
              <a:t>OTT Impairments of Equity Investments</a:t>
            </a:r>
          </a:p>
        </p:txBody>
      </p:sp>
      <p:cxnSp>
        <p:nvCxnSpPr>
          <p:cNvPr id="17" name="Straight Connector 16"/>
          <p:cNvCxnSpPr/>
          <p:nvPr/>
        </p:nvCxnSpPr>
        <p:spPr>
          <a:xfrm flipV="1">
            <a:off x="2447221" y="5540042"/>
            <a:ext cx="4989005" cy="0"/>
          </a:xfrm>
          <a:prstGeom prst="line">
            <a:avLst/>
          </a:prstGeom>
          <a:ln>
            <a:solidFill>
              <a:schemeClr val="accent5">
                <a:lumMod val="50000"/>
              </a:schemeClr>
            </a:solidFill>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H="1">
            <a:off x="2447221" y="5530121"/>
            <a:ext cx="0" cy="240369"/>
          </a:xfrm>
          <a:prstGeom prst="straightConnector1">
            <a:avLst/>
          </a:prstGeom>
          <a:ln>
            <a:solidFill>
              <a:schemeClr val="accent5">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flipH="1">
            <a:off x="7436226" y="5527006"/>
            <a:ext cx="0" cy="240369"/>
          </a:xfrm>
          <a:prstGeom prst="straightConnector1">
            <a:avLst/>
          </a:prstGeom>
          <a:ln>
            <a:solidFill>
              <a:schemeClr val="accent5">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20" name="Straight Connector 19"/>
          <p:cNvCxnSpPr/>
          <p:nvPr/>
        </p:nvCxnSpPr>
        <p:spPr>
          <a:xfrm>
            <a:off x="4733363" y="5309186"/>
            <a:ext cx="0" cy="230856"/>
          </a:xfrm>
          <a:prstGeom prst="line">
            <a:avLst/>
          </a:prstGeom>
          <a:ln>
            <a:solidFill>
              <a:schemeClr val="accent5">
                <a:lumMod val="5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218837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1000"/>
                            </p:stCondLst>
                            <p:childTnLst>
                              <p:par>
                                <p:cTn id="47" presetID="10"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8229600" cy="1143000"/>
          </a:xfrm>
        </p:spPr>
        <p:txBody>
          <a:bodyPr>
            <a:normAutofit/>
          </a:bodyPr>
          <a:lstStyle/>
          <a:p>
            <a:r>
              <a:rPr lang="en-IN" dirty="0"/>
              <a:t>OTT Impairments of Debt Investments</a:t>
            </a:r>
          </a:p>
        </p:txBody>
      </p:sp>
      <p:sp>
        <p:nvSpPr>
          <p:cNvPr id="3" name="Content Placeholder 2"/>
          <p:cNvSpPr>
            <a:spLocks noGrp="1"/>
          </p:cNvSpPr>
          <p:nvPr>
            <p:ph idx="1"/>
          </p:nvPr>
        </p:nvSpPr>
        <p:spPr>
          <a:xfrm>
            <a:off x="662359" y="994612"/>
            <a:ext cx="8229600" cy="4958432"/>
          </a:xfrm>
        </p:spPr>
        <p:txBody>
          <a:bodyPr>
            <a:noAutofit/>
          </a:bodyPr>
          <a:lstStyle/>
          <a:p>
            <a:pPr marL="514350" indent="-514350">
              <a:buClr>
                <a:schemeClr val="tx1"/>
              </a:buClr>
              <a:buFont typeface="+mj-lt"/>
              <a:buAutoNum type="arabicPeriod"/>
            </a:pPr>
            <a:r>
              <a:rPr lang="en-IN" sz="2000" b="1" dirty="0">
                <a:solidFill>
                  <a:srgbClr val="C00000"/>
                </a:solidFill>
              </a:rPr>
              <a:t>Is the investment impaired?</a:t>
            </a:r>
          </a:p>
          <a:p>
            <a:pPr lvl="1"/>
            <a:r>
              <a:rPr lang="en-IN" sz="2000" dirty="0"/>
              <a:t>Yes, if the fair value is less than the investment’s amortized cost</a:t>
            </a:r>
          </a:p>
          <a:p>
            <a:pPr marL="514350" indent="-514350">
              <a:buClr>
                <a:schemeClr val="tx1"/>
              </a:buClr>
              <a:buFont typeface="+mj-lt"/>
              <a:buAutoNum type="arabicPeriod"/>
            </a:pPr>
            <a:r>
              <a:rPr lang="en-IN" sz="2000" b="1" dirty="0">
                <a:solidFill>
                  <a:srgbClr val="C00000"/>
                </a:solidFill>
              </a:rPr>
              <a:t>Is any impairment other-than-temporary (OTT)?</a:t>
            </a:r>
          </a:p>
          <a:p>
            <a:pPr lvl="1"/>
            <a:r>
              <a:rPr lang="en-IN" sz="2000" dirty="0"/>
              <a:t>Debt impairment is viewed as OTT if the investor:</a:t>
            </a:r>
          </a:p>
          <a:p>
            <a:pPr marL="1371600" lvl="2" indent="-457200">
              <a:buFont typeface="+mj-lt"/>
              <a:buAutoNum type="alphaLcParenR"/>
            </a:pPr>
            <a:r>
              <a:rPr lang="en-IN" sz="2000" dirty="0"/>
              <a:t>Intends to sell the investment</a:t>
            </a:r>
          </a:p>
          <a:p>
            <a:pPr marL="1371600" lvl="2" indent="-457200">
              <a:buFont typeface="+mj-lt"/>
              <a:buAutoNum type="alphaLcParenR"/>
            </a:pPr>
            <a:r>
              <a:rPr lang="en-US" sz="2000" dirty="0"/>
              <a:t>Believes it is more likely than not that they will sell the investment prior to fair value recovery</a:t>
            </a:r>
          </a:p>
          <a:p>
            <a:pPr marL="1371600" lvl="2" indent="-457200">
              <a:buFont typeface="+mj-lt"/>
              <a:buAutoNum type="alphaLcParenR"/>
            </a:pPr>
            <a:r>
              <a:rPr lang="en-IN" sz="2000" dirty="0"/>
              <a:t>Determines that a credit loss exists on the investment</a:t>
            </a:r>
          </a:p>
          <a:p>
            <a:pPr marL="514350" indent="-514350">
              <a:buClr>
                <a:schemeClr val="tx1"/>
              </a:buClr>
              <a:buFont typeface="+mj-lt"/>
              <a:buAutoNum type="arabicPeriod"/>
            </a:pPr>
            <a:r>
              <a:rPr lang="en-IN" sz="2000" b="1" dirty="0">
                <a:solidFill>
                  <a:srgbClr val="C00000"/>
                </a:solidFill>
              </a:rPr>
              <a:t>Where is the OTT impairment reported?</a:t>
            </a:r>
          </a:p>
          <a:p>
            <a:pPr lvl="1"/>
            <a:r>
              <a:rPr lang="en-IN" sz="2000" dirty="0"/>
              <a:t>Amount is included in net income if the investor intends to </a:t>
            </a:r>
            <a:r>
              <a:rPr lang="en-IN" sz="2000" dirty="0" smtClean="0"/>
              <a:t>sell </a:t>
            </a:r>
            <a:r>
              <a:rPr lang="en-IN" sz="2000" dirty="0"/>
              <a:t>the security or is more than likely to be required to sell it before recovery of its amortized </a:t>
            </a:r>
            <a:r>
              <a:rPr lang="en-IN" sz="2000" dirty="0" smtClean="0"/>
              <a:t>cost</a:t>
            </a:r>
            <a:endParaRPr lang="en-IN" sz="2000" dirty="0"/>
          </a:p>
          <a:p>
            <a:pPr lvl="2"/>
            <a:r>
              <a:rPr lang="en-US" sz="2000" dirty="0"/>
              <a:t>Credit loss portion in net </a:t>
            </a:r>
            <a:r>
              <a:rPr lang="en-US" sz="2000" dirty="0" smtClean="0"/>
              <a:t>income</a:t>
            </a:r>
            <a:r>
              <a:rPr lang="en-US" sz="2000" dirty="0"/>
              <a:t> </a:t>
            </a:r>
            <a:r>
              <a:rPr lang="en-US" sz="2000" dirty="0" smtClean="0"/>
              <a:t>(</a:t>
            </a:r>
            <a:r>
              <a:rPr lang="en-US" sz="2000" dirty="0"/>
              <a:t>Credit loss = amortized cost </a:t>
            </a:r>
            <a:r>
              <a:rPr lang="en-US" sz="2000" dirty="0" smtClean="0"/>
              <a:t>− </a:t>
            </a:r>
            <a:r>
              <a:rPr lang="en-US" sz="2000" dirty="0"/>
              <a:t>PV of expected cash flows)</a:t>
            </a:r>
          </a:p>
          <a:p>
            <a:pPr lvl="2"/>
            <a:r>
              <a:rPr lang="en-US" sz="2000" dirty="0"/>
              <a:t>Noncredit loss portion in OCI (Noncredit loss portion = total impairment </a:t>
            </a:r>
            <a:r>
              <a:rPr lang="en-US" sz="2000" dirty="0" smtClean="0"/>
              <a:t>− </a:t>
            </a:r>
            <a:r>
              <a:rPr lang="en-US" sz="2000" dirty="0"/>
              <a:t>credit loss) 	</a:t>
            </a:r>
          </a:p>
          <a:p>
            <a:pPr marL="914400" lvl="2" indent="0">
              <a:buNone/>
            </a:pPr>
            <a:endParaRPr lang="en-IN" sz="2000" dirty="0"/>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2002676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660" y="1281347"/>
            <a:ext cx="8257471" cy="820691"/>
          </a:xfrm>
          <a:prstGeom prst="rect">
            <a:avLst/>
          </a:prstGeom>
          <a:noFill/>
          <a:ln w="28575">
            <a:solidFill>
              <a:schemeClr val="bg1">
                <a:lumMod val="50000"/>
              </a:schemeClr>
            </a:solidFill>
          </a:ln>
        </p:spPr>
        <p:txBody>
          <a:bodyPr wrap="square" rtlCol="0">
            <a:spAutoFit/>
          </a:bodyPr>
          <a:lstStyle/>
          <a:p>
            <a:endParaRPr lang="en-US" dirty="0"/>
          </a:p>
        </p:txBody>
      </p:sp>
      <p:sp>
        <p:nvSpPr>
          <p:cNvPr id="2" name="Title 1"/>
          <p:cNvSpPr>
            <a:spLocks noGrp="1"/>
          </p:cNvSpPr>
          <p:nvPr>
            <p:ph type="title"/>
          </p:nvPr>
        </p:nvSpPr>
        <p:spPr>
          <a:xfrm>
            <a:off x="616096" y="33727"/>
            <a:ext cx="8229600" cy="789028"/>
          </a:xfrm>
        </p:spPr>
        <p:txBody>
          <a:bodyPr>
            <a:noAutofit/>
          </a:bodyPr>
          <a:lstStyle/>
          <a:p>
            <a:r>
              <a:rPr lang="en-US" dirty="0"/>
              <a:t>Recording Interest Revenue</a:t>
            </a:r>
            <a:endParaRPr lang="en-IN" dirty="0"/>
          </a:p>
        </p:txBody>
      </p:sp>
      <p:sp>
        <p:nvSpPr>
          <p:cNvPr id="8" name="Rectangle 7"/>
          <p:cNvSpPr/>
          <p:nvPr/>
        </p:nvSpPr>
        <p:spPr>
          <a:xfrm>
            <a:off x="693639" y="3903115"/>
            <a:ext cx="8275491" cy="16697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9" name="TextBox 8"/>
          <p:cNvSpPr txBox="1">
            <a:spLocks noChangeArrowheads="1"/>
          </p:cNvSpPr>
          <p:nvPr/>
        </p:nvSpPr>
        <p:spPr bwMode="auto">
          <a:xfrm>
            <a:off x="203000" y="4054080"/>
            <a:ext cx="5155181"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sp>
        <p:nvSpPr>
          <p:cNvPr id="10" name="TextBox 9"/>
          <p:cNvSpPr txBox="1">
            <a:spLocks noChangeArrowheads="1"/>
          </p:cNvSpPr>
          <p:nvPr/>
        </p:nvSpPr>
        <p:spPr bwMode="auto">
          <a:xfrm>
            <a:off x="658499" y="4552310"/>
            <a:ext cx="5153025"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1" name="TextBox 10"/>
          <p:cNvSpPr txBox="1">
            <a:spLocks noChangeArrowheads="1"/>
          </p:cNvSpPr>
          <p:nvPr/>
        </p:nvSpPr>
        <p:spPr bwMode="auto">
          <a:xfrm>
            <a:off x="658499" y="4843315"/>
            <a:ext cx="4564062" cy="404813"/>
          </a:xfrm>
          <a:prstGeom prst="rect">
            <a:avLst/>
          </a:prstGeom>
          <a:noFill/>
          <a:ln w="9525">
            <a:noFill/>
            <a:miter lim="800000"/>
            <a:headEnd/>
            <a:tailEnd/>
          </a:ln>
        </p:spPr>
        <p:txBody>
          <a:bodyPr/>
          <a:lstStyle/>
          <a:p>
            <a:r>
              <a:rPr lang="en-IN" sz="2400" dirty="0">
                <a:latin typeface="Calibri" pitchFamily="34" charset="0"/>
              </a:rPr>
              <a:t>Discount on bond investment</a:t>
            </a:r>
          </a:p>
        </p:txBody>
      </p:sp>
      <p:sp>
        <p:nvSpPr>
          <p:cNvPr id="12" name="TextBox 11"/>
          <p:cNvSpPr txBox="1">
            <a:spLocks noChangeArrowheads="1"/>
          </p:cNvSpPr>
          <p:nvPr/>
        </p:nvSpPr>
        <p:spPr bwMode="auto">
          <a:xfrm>
            <a:off x="5486818" y="4567275"/>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13" name="TextBox 12"/>
          <p:cNvSpPr txBox="1">
            <a:spLocks noChangeArrowheads="1"/>
          </p:cNvSpPr>
          <p:nvPr/>
        </p:nvSpPr>
        <p:spPr bwMode="auto">
          <a:xfrm>
            <a:off x="5475783" y="4864814"/>
            <a:ext cx="1563687" cy="404813"/>
          </a:xfrm>
          <a:prstGeom prst="rect">
            <a:avLst/>
          </a:prstGeom>
          <a:noFill/>
          <a:ln w="9525">
            <a:noFill/>
            <a:miter lim="800000"/>
            <a:headEnd/>
            <a:tailEnd/>
          </a:ln>
        </p:spPr>
        <p:txBody>
          <a:bodyPr/>
          <a:lstStyle/>
          <a:p>
            <a:pPr algn="r"/>
            <a:r>
              <a:rPr lang="en-IN" sz="2400" dirty="0">
                <a:latin typeface="Calibri" pitchFamily="34" charset="0"/>
              </a:rPr>
              <a:t>4,664</a:t>
            </a:r>
          </a:p>
        </p:txBody>
      </p:sp>
      <p:sp>
        <p:nvSpPr>
          <p:cNvPr id="14" name="TextBox 13"/>
          <p:cNvSpPr txBox="1">
            <a:spLocks noChangeArrowheads="1"/>
          </p:cNvSpPr>
          <p:nvPr/>
        </p:nvSpPr>
        <p:spPr bwMode="auto">
          <a:xfrm>
            <a:off x="7357462" y="4034487"/>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15" name="TextBox 14"/>
          <p:cNvSpPr txBox="1">
            <a:spLocks noChangeArrowheads="1"/>
          </p:cNvSpPr>
          <p:nvPr/>
        </p:nvSpPr>
        <p:spPr bwMode="auto">
          <a:xfrm>
            <a:off x="5943952" y="4034487"/>
            <a:ext cx="1289050" cy="492443"/>
          </a:xfrm>
          <a:prstGeom prst="rect">
            <a:avLst/>
          </a:prstGeom>
          <a:noFill/>
          <a:ln w="9525">
            <a:noFill/>
            <a:miter lim="800000"/>
            <a:headEnd/>
            <a:tailEnd/>
          </a:ln>
        </p:spPr>
        <p:txBody>
          <a:bodyPr>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16" name="TextBox 15"/>
          <p:cNvSpPr txBox="1">
            <a:spLocks noChangeArrowheads="1"/>
          </p:cNvSpPr>
          <p:nvPr/>
        </p:nvSpPr>
        <p:spPr bwMode="auto">
          <a:xfrm>
            <a:off x="830528" y="5153999"/>
            <a:ext cx="4564062" cy="404813"/>
          </a:xfrm>
          <a:prstGeom prst="rect">
            <a:avLst/>
          </a:prstGeom>
          <a:noFill/>
          <a:ln w="9525">
            <a:noFill/>
            <a:miter lim="800000"/>
            <a:headEnd/>
            <a:tailEnd/>
          </a:ln>
        </p:spPr>
        <p:txBody>
          <a:bodyPr/>
          <a:lstStyle/>
          <a:p>
            <a:r>
              <a:rPr lang="en-IN" sz="2400" dirty="0">
                <a:latin typeface="Calibri" pitchFamily="34" charset="0"/>
              </a:rPr>
              <a:t>Interest revenue</a:t>
            </a:r>
          </a:p>
        </p:txBody>
      </p:sp>
      <p:sp>
        <p:nvSpPr>
          <p:cNvPr id="17" name="TextBox 16"/>
          <p:cNvSpPr txBox="1">
            <a:spLocks noChangeArrowheads="1"/>
          </p:cNvSpPr>
          <p:nvPr/>
        </p:nvSpPr>
        <p:spPr bwMode="auto">
          <a:xfrm>
            <a:off x="7029980" y="5148079"/>
            <a:ext cx="1563687" cy="404813"/>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46,664</a:t>
            </a:r>
          </a:p>
        </p:txBody>
      </p:sp>
      <p:cxnSp>
        <p:nvCxnSpPr>
          <p:cNvPr id="18" name="Straight Connector 17"/>
          <p:cNvCxnSpPr/>
          <p:nvPr/>
        </p:nvCxnSpPr>
        <p:spPr>
          <a:xfrm flipV="1">
            <a:off x="710423" y="4529523"/>
            <a:ext cx="8245207" cy="215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4" name="TextBox 3"/>
          <p:cNvSpPr txBox="1"/>
          <p:nvPr/>
        </p:nvSpPr>
        <p:spPr>
          <a:xfrm>
            <a:off x="799558" y="1668850"/>
            <a:ext cx="2566737" cy="430887"/>
          </a:xfrm>
          <a:prstGeom prst="rect">
            <a:avLst/>
          </a:prstGeom>
          <a:noFill/>
        </p:spPr>
        <p:txBody>
          <a:bodyPr wrap="square" rtlCol="0">
            <a:spAutoFit/>
          </a:bodyPr>
          <a:lstStyle/>
          <a:p>
            <a:r>
              <a:rPr lang="en-IN" sz="2200" dirty="0"/>
              <a:t>Face amount</a:t>
            </a:r>
            <a:endParaRPr lang="en-US" sz="2200" dirty="0"/>
          </a:p>
        </p:txBody>
      </p:sp>
      <p:sp>
        <p:nvSpPr>
          <p:cNvPr id="41" name="TextBox 40"/>
          <p:cNvSpPr txBox="1"/>
          <p:nvPr/>
        </p:nvSpPr>
        <p:spPr>
          <a:xfrm>
            <a:off x="3198157" y="1338188"/>
            <a:ext cx="398064" cy="523220"/>
          </a:xfrm>
          <a:prstGeom prst="rect">
            <a:avLst/>
          </a:prstGeom>
          <a:noFill/>
        </p:spPr>
        <p:txBody>
          <a:bodyPr wrap="square" rtlCol="0">
            <a:spAutoFit/>
          </a:bodyPr>
          <a:lstStyle/>
          <a:p>
            <a:r>
              <a:rPr lang="en-IN" sz="2800" dirty="0"/>
              <a:t>×</a:t>
            </a:r>
            <a:endParaRPr lang="en-US" sz="2800" dirty="0"/>
          </a:p>
        </p:txBody>
      </p:sp>
      <p:sp>
        <p:nvSpPr>
          <p:cNvPr id="42" name="TextBox 41"/>
          <p:cNvSpPr txBox="1"/>
          <p:nvPr/>
        </p:nvSpPr>
        <p:spPr>
          <a:xfrm>
            <a:off x="3810892" y="1683811"/>
            <a:ext cx="1753115" cy="430887"/>
          </a:xfrm>
          <a:prstGeom prst="rect">
            <a:avLst/>
          </a:prstGeom>
          <a:noFill/>
        </p:spPr>
        <p:txBody>
          <a:bodyPr wrap="square" rtlCol="0">
            <a:spAutoFit/>
          </a:bodyPr>
          <a:lstStyle/>
          <a:p>
            <a:r>
              <a:rPr lang="en-IN" sz="2200" dirty="0"/>
              <a:t>Stated rate</a:t>
            </a:r>
            <a:endParaRPr lang="en-US" sz="2200" dirty="0"/>
          </a:p>
        </p:txBody>
      </p:sp>
      <p:sp>
        <p:nvSpPr>
          <p:cNvPr id="43" name="TextBox 42"/>
          <p:cNvSpPr txBox="1"/>
          <p:nvPr/>
        </p:nvSpPr>
        <p:spPr>
          <a:xfrm>
            <a:off x="6509450" y="1683812"/>
            <a:ext cx="2121270" cy="430887"/>
          </a:xfrm>
          <a:prstGeom prst="rect">
            <a:avLst/>
          </a:prstGeom>
          <a:noFill/>
        </p:spPr>
        <p:txBody>
          <a:bodyPr wrap="square" rtlCol="0">
            <a:spAutoFit/>
          </a:bodyPr>
          <a:lstStyle/>
          <a:p>
            <a:r>
              <a:rPr lang="en-IN" sz="2200" dirty="0"/>
              <a:t>Interest received</a:t>
            </a:r>
            <a:endParaRPr lang="en-US" sz="2200" dirty="0"/>
          </a:p>
        </p:txBody>
      </p:sp>
      <p:sp>
        <p:nvSpPr>
          <p:cNvPr id="44" name="TextBox 43"/>
          <p:cNvSpPr txBox="1"/>
          <p:nvPr/>
        </p:nvSpPr>
        <p:spPr>
          <a:xfrm>
            <a:off x="1228598" y="1307034"/>
            <a:ext cx="1341732" cy="430887"/>
          </a:xfrm>
          <a:prstGeom prst="rect">
            <a:avLst/>
          </a:prstGeom>
          <a:noFill/>
        </p:spPr>
        <p:txBody>
          <a:bodyPr wrap="square" rtlCol="0">
            <a:spAutoFit/>
          </a:bodyPr>
          <a:lstStyle/>
          <a:p>
            <a:pPr algn="r"/>
            <a:r>
              <a:rPr lang="en-IN" sz="2200" b="1" dirty="0">
                <a:solidFill>
                  <a:srgbClr val="0000FF"/>
                </a:solidFill>
              </a:rPr>
              <a:t>$700,000</a:t>
            </a:r>
            <a:endParaRPr lang="en-US" sz="2200" b="1" dirty="0">
              <a:solidFill>
                <a:srgbClr val="0000FF"/>
              </a:solidFill>
            </a:endParaRPr>
          </a:p>
        </p:txBody>
      </p:sp>
      <p:sp>
        <p:nvSpPr>
          <p:cNvPr id="45" name="TextBox 44"/>
          <p:cNvSpPr txBox="1"/>
          <p:nvPr/>
        </p:nvSpPr>
        <p:spPr>
          <a:xfrm>
            <a:off x="3966746" y="1322394"/>
            <a:ext cx="1341732" cy="430887"/>
          </a:xfrm>
          <a:prstGeom prst="rect">
            <a:avLst/>
          </a:prstGeom>
          <a:noFill/>
        </p:spPr>
        <p:txBody>
          <a:bodyPr wrap="square" rtlCol="0">
            <a:spAutoFit/>
          </a:bodyPr>
          <a:lstStyle/>
          <a:p>
            <a:pPr algn="ctr"/>
            <a:r>
              <a:rPr lang="en-IN" sz="2200" dirty="0"/>
              <a:t>[12% ÷ 2]</a:t>
            </a:r>
            <a:endParaRPr lang="en-US" sz="2200" dirty="0"/>
          </a:p>
        </p:txBody>
      </p:sp>
      <p:sp>
        <p:nvSpPr>
          <p:cNvPr id="46" name="TextBox 45"/>
          <p:cNvSpPr txBox="1"/>
          <p:nvPr/>
        </p:nvSpPr>
        <p:spPr>
          <a:xfrm>
            <a:off x="6574143" y="1322091"/>
            <a:ext cx="1341732" cy="430887"/>
          </a:xfrm>
          <a:prstGeom prst="rect">
            <a:avLst/>
          </a:prstGeom>
          <a:noFill/>
        </p:spPr>
        <p:txBody>
          <a:bodyPr wrap="square" rtlCol="0">
            <a:spAutoFit/>
          </a:bodyPr>
          <a:lstStyle/>
          <a:p>
            <a:pPr algn="r"/>
            <a:r>
              <a:rPr lang="en-IN" sz="2200" b="1" dirty="0">
                <a:solidFill>
                  <a:srgbClr val="C00000"/>
                </a:solidFill>
              </a:rPr>
              <a:t>$42,000</a:t>
            </a:r>
            <a:endParaRPr lang="en-US" sz="2200" b="1" dirty="0">
              <a:solidFill>
                <a:srgbClr val="C00000"/>
              </a:solidFill>
            </a:endParaRPr>
          </a:p>
        </p:txBody>
      </p:sp>
      <p:sp>
        <p:nvSpPr>
          <p:cNvPr id="47" name="TextBox 46"/>
          <p:cNvSpPr txBox="1"/>
          <p:nvPr/>
        </p:nvSpPr>
        <p:spPr>
          <a:xfrm>
            <a:off x="5663515" y="1359025"/>
            <a:ext cx="388651" cy="523220"/>
          </a:xfrm>
          <a:prstGeom prst="rect">
            <a:avLst/>
          </a:prstGeom>
          <a:noFill/>
        </p:spPr>
        <p:txBody>
          <a:bodyPr wrap="square" rtlCol="0">
            <a:spAutoFit/>
          </a:bodyPr>
          <a:lstStyle/>
          <a:p>
            <a:r>
              <a:rPr lang="en-IN" sz="2800" dirty="0"/>
              <a:t>=</a:t>
            </a:r>
            <a:endParaRPr lang="en-US" sz="2800" dirty="0"/>
          </a:p>
        </p:txBody>
      </p:sp>
      <p:sp>
        <p:nvSpPr>
          <p:cNvPr id="49" name="TextBox 48"/>
          <p:cNvSpPr txBox="1"/>
          <p:nvPr/>
        </p:nvSpPr>
        <p:spPr>
          <a:xfrm>
            <a:off x="744416" y="2497702"/>
            <a:ext cx="8257471" cy="820691"/>
          </a:xfrm>
          <a:prstGeom prst="rect">
            <a:avLst/>
          </a:prstGeom>
          <a:noFill/>
          <a:ln w="28575">
            <a:solidFill>
              <a:schemeClr val="bg1">
                <a:lumMod val="50000"/>
              </a:schemeClr>
            </a:solidFill>
          </a:ln>
        </p:spPr>
        <p:txBody>
          <a:bodyPr wrap="square" rtlCol="0">
            <a:spAutoFit/>
          </a:bodyPr>
          <a:lstStyle/>
          <a:p>
            <a:endParaRPr lang="en-US" dirty="0"/>
          </a:p>
        </p:txBody>
      </p:sp>
      <p:sp>
        <p:nvSpPr>
          <p:cNvPr id="50" name="TextBox 49"/>
          <p:cNvSpPr txBox="1"/>
          <p:nvPr/>
        </p:nvSpPr>
        <p:spPr>
          <a:xfrm>
            <a:off x="744416" y="2884705"/>
            <a:ext cx="2566737" cy="430887"/>
          </a:xfrm>
          <a:prstGeom prst="rect">
            <a:avLst/>
          </a:prstGeom>
          <a:noFill/>
        </p:spPr>
        <p:txBody>
          <a:bodyPr wrap="square" rtlCol="0">
            <a:spAutoFit/>
          </a:bodyPr>
          <a:lstStyle/>
          <a:p>
            <a:r>
              <a:rPr lang="en-IN" sz="2200" dirty="0"/>
              <a:t>Outstanding balance</a:t>
            </a:r>
            <a:endParaRPr lang="en-US" sz="2200" dirty="0"/>
          </a:p>
        </p:txBody>
      </p:sp>
      <p:sp>
        <p:nvSpPr>
          <p:cNvPr id="51" name="TextBox 50"/>
          <p:cNvSpPr txBox="1"/>
          <p:nvPr/>
        </p:nvSpPr>
        <p:spPr>
          <a:xfrm>
            <a:off x="3771238" y="2884176"/>
            <a:ext cx="1753115" cy="430887"/>
          </a:xfrm>
          <a:prstGeom prst="rect">
            <a:avLst/>
          </a:prstGeom>
          <a:noFill/>
        </p:spPr>
        <p:txBody>
          <a:bodyPr wrap="square" rtlCol="0">
            <a:spAutoFit/>
          </a:bodyPr>
          <a:lstStyle/>
          <a:p>
            <a:r>
              <a:rPr lang="en-IN" sz="2200" dirty="0"/>
              <a:t>Market rate</a:t>
            </a:r>
            <a:endParaRPr lang="en-US" sz="2200" dirty="0"/>
          </a:p>
        </p:txBody>
      </p:sp>
      <p:sp>
        <p:nvSpPr>
          <p:cNvPr id="52" name="TextBox 51"/>
          <p:cNvSpPr txBox="1"/>
          <p:nvPr/>
        </p:nvSpPr>
        <p:spPr>
          <a:xfrm>
            <a:off x="6423332" y="2899667"/>
            <a:ext cx="2121270" cy="430887"/>
          </a:xfrm>
          <a:prstGeom prst="rect">
            <a:avLst/>
          </a:prstGeom>
          <a:noFill/>
        </p:spPr>
        <p:txBody>
          <a:bodyPr wrap="square" rtlCol="0">
            <a:spAutoFit/>
          </a:bodyPr>
          <a:lstStyle/>
          <a:p>
            <a:r>
              <a:rPr lang="en-IN" sz="2200" dirty="0"/>
              <a:t>Interest </a:t>
            </a:r>
            <a:r>
              <a:rPr lang="en-IN" sz="2200" dirty="0" smtClean="0"/>
              <a:t>revenue</a:t>
            </a:r>
            <a:endParaRPr lang="en-US" sz="2200" dirty="0"/>
          </a:p>
        </p:txBody>
      </p:sp>
      <p:sp>
        <p:nvSpPr>
          <p:cNvPr id="53" name="TextBox 52"/>
          <p:cNvSpPr txBox="1"/>
          <p:nvPr/>
        </p:nvSpPr>
        <p:spPr>
          <a:xfrm>
            <a:off x="1142480" y="2522889"/>
            <a:ext cx="1341732" cy="430887"/>
          </a:xfrm>
          <a:prstGeom prst="rect">
            <a:avLst/>
          </a:prstGeom>
          <a:noFill/>
        </p:spPr>
        <p:txBody>
          <a:bodyPr wrap="square" rtlCol="0">
            <a:spAutoFit/>
          </a:bodyPr>
          <a:lstStyle/>
          <a:p>
            <a:pPr algn="r"/>
            <a:r>
              <a:rPr lang="en-IN" sz="2200" b="1" dirty="0">
                <a:solidFill>
                  <a:srgbClr val="0000FF"/>
                </a:solidFill>
              </a:rPr>
              <a:t>$666,633</a:t>
            </a:r>
            <a:endParaRPr lang="en-US" sz="2200" b="1" dirty="0">
              <a:solidFill>
                <a:srgbClr val="0000FF"/>
              </a:solidFill>
            </a:endParaRPr>
          </a:p>
        </p:txBody>
      </p:sp>
      <p:sp>
        <p:nvSpPr>
          <p:cNvPr id="54" name="TextBox 53"/>
          <p:cNvSpPr txBox="1"/>
          <p:nvPr/>
        </p:nvSpPr>
        <p:spPr>
          <a:xfrm>
            <a:off x="3880628" y="2538249"/>
            <a:ext cx="1341732" cy="430887"/>
          </a:xfrm>
          <a:prstGeom prst="rect">
            <a:avLst/>
          </a:prstGeom>
          <a:noFill/>
        </p:spPr>
        <p:txBody>
          <a:bodyPr wrap="square" rtlCol="0">
            <a:spAutoFit/>
          </a:bodyPr>
          <a:lstStyle/>
          <a:p>
            <a:pPr algn="ctr"/>
            <a:r>
              <a:rPr lang="en-IN" sz="2200" dirty="0"/>
              <a:t>[14% ÷ 2]</a:t>
            </a:r>
            <a:endParaRPr lang="en-US" sz="2200" dirty="0"/>
          </a:p>
        </p:txBody>
      </p:sp>
      <p:sp>
        <p:nvSpPr>
          <p:cNvPr id="55" name="TextBox 54"/>
          <p:cNvSpPr txBox="1"/>
          <p:nvPr/>
        </p:nvSpPr>
        <p:spPr>
          <a:xfrm>
            <a:off x="6488025" y="2584416"/>
            <a:ext cx="1341732" cy="430887"/>
          </a:xfrm>
          <a:prstGeom prst="rect">
            <a:avLst/>
          </a:prstGeom>
          <a:noFill/>
        </p:spPr>
        <p:txBody>
          <a:bodyPr wrap="square" rtlCol="0">
            <a:spAutoFit/>
          </a:bodyPr>
          <a:lstStyle/>
          <a:p>
            <a:pPr algn="r"/>
            <a:r>
              <a:rPr lang="en-IN" sz="2200" b="1" dirty="0">
                <a:solidFill>
                  <a:srgbClr val="C00000"/>
                </a:solidFill>
              </a:rPr>
              <a:t>$46,664</a:t>
            </a:r>
            <a:endParaRPr lang="en-US" sz="2200" b="1" dirty="0">
              <a:solidFill>
                <a:srgbClr val="C00000"/>
              </a:solidFill>
            </a:endParaRPr>
          </a:p>
        </p:txBody>
      </p:sp>
      <p:sp>
        <p:nvSpPr>
          <p:cNvPr id="56" name="TextBox 55"/>
          <p:cNvSpPr txBox="1"/>
          <p:nvPr/>
        </p:nvSpPr>
        <p:spPr>
          <a:xfrm>
            <a:off x="5577397" y="2574880"/>
            <a:ext cx="388651" cy="523220"/>
          </a:xfrm>
          <a:prstGeom prst="rect">
            <a:avLst/>
          </a:prstGeom>
          <a:noFill/>
        </p:spPr>
        <p:txBody>
          <a:bodyPr wrap="square" rtlCol="0">
            <a:spAutoFit/>
          </a:bodyPr>
          <a:lstStyle/>
          <a:p>
            <a:r>
              <a:rPr lang="en-IN" sz="2800" dirty="0"/>
              <a:t>=</a:t>
            </a:r>
            <a:endParaRPr lang="en-US" sz="2800" dirty="0"/>
          </a:p>
        </p:txBody>
      </p:sp>
      <p:sp>
        <p:nvSpPr>
          <p:cNvPr id="32" name="TextBox 31"/>
          <p:cNvSpPr txBox="1"/>
          <p:nvPr/>
        </p:nvSpPr>
        <p:spPr>
          <a:xfrm>
            <a:off x="3136202" y="2515392"/>
            <a:ext cx="398064" cy="523220"/>
          </a:xfrm>
          <a:prstGeom prst="rect">
            <a:avLst/>
          </a:prstGeom>
          <a:noFill/>
        </p:spPr>
        <p:txBody>
          <a:bodyPr wrap="square" rtlCol="0">
            <a:spAutoFit/>
          </a:bodyPr>
          <a:lstStyle/>
          <a:p>
            <a:r>
              <a:rPr lang="en-IN" sz="2800" dirty="0"/>
              <a:t>×</a:t>
            </a:r>
            <a:endParaRPr lang="en-US" sz="2800" dirty="0"/>
          </a:p>
        </p:txBody>
      </p:sp>
    </p:spTree>
    <p:extLst>
      <p:ext uri="{BB962C8B-B14F-4D97-AF65-F5344CB8AC3E}">
        <p14:creationId xmlns:p14="http://schemas.microsoft.com/office/powerpoint/2010/main" val="28055926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500"/>
                                        <p:tgtEl>
                                          <p:spTgt spid="5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500"/>
                                        <p:tgtEl>
                                          <p:spTgt spid="8"/>
                                        </p:tgtEl>
                                      </p:cBhvr>
                                    </p:animEffect>
                                  </p:childTnLst>
                                </p:cTn>
                              </p:par>
                              <p:par>
                                <p:cTn id="74" presetID="10" presetClass="entr" presetSubtype="0"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500"/>
                                        <p:tgtEl>
                                          <p:spTgt spid="1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500"/>
                                        <p:tgtEl>
                                          <p:spTgt spid="1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500"/>
                                        <p:tgtEl>
                                          <p:spTgt spid="1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500"/>
                                        <p:tgtEl>
                                          <p:spTgt spid="1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p:bldP spid="10" grpId="0"/>
      <p:bldP spid="11" grpId="0"/>
      <p:bldP spid="12" grpId="0"/>
      <p:bldP spid="13" grpId="0"/>
      <p:bldP spid="14" grpId="0"/>
      <p:bldP spid="15" grpId="0"/>
      <p:bldP spid="16" grpId="0"/>
      <p:bldP spid="17" grpId="0"/>
      <p:bldP spid="4" grpId="0"/>
      <p:bldP spid="41" grpId="0"/>
      <p:bldP spid="42" grpId="0"/>
      <p:bldP spid="43" grpId="0"/>
      <p:bldP spid="44" grpId="0"/>
      <p:bldP spid="45" grpId="0"/>
      <p:bldP spid="46" grpId="0"/>
      <p:bldP spid="47" grpId="0"/>
      <p:bldP spid="49" grpId="0" animBg="1"/>
      <p:bldP spid="50" grpId="0"/>
      <p:bldP spid="51" grpId="0"/>
      <p:bldP spid="52" grpId="0"/>
      <p:bldP spid="53" grpId="0"/>
      <p:bldP spid="54" grpId="0"/>
      <p:bldP spid="55" grpId="0"/>
      <p:bldP spid="56" grpId="0"/>
      <p:bldP spid="3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459" y="181769"/>
            <a:ext cx="8229600" cy="1143000"/>
          </a:xfrm>
        </p:spPr>
        <p:txBody>
          <a:bodyPr>
            <a:normAutofit/>
          </a:bodyPr>
          <a:lstStyle/>
          <a:p>
            <a:r>
              <a:rPr lang="en-IN" dirty="0"/>
              <a:t>Disclosure about OTT Impairments of Debt Investments—Bank of America</a:t>
            </a:r>
          </a:p>
        </p:txBody>
      </p:sp>
      <p:sp>
        <p:nvSpPr>
          <p:cNvPr id="4"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pic>
        <p:nvPicPr>
          <p:cNvPr id="3" name="Picture 2"/>
          <p:cNvPicPr>
            <a:picLocks noChangeAspect="1"/>
          </p:cNvPicPr>
          <p:nvPr/>
        </p:nvPicPr>
        <p:blipFill>
          <a:blip r:embed="rId3"/>
          <a:stretch>
            <a:fillRect/>
          </a:stretch>
        </p:blipFill>
        <p:spPr>
          <a:xfrm>
            <a:off x="609600" y="1506538"/>
            <a:ext cx="8396611" cy="4300704"/>
          </a:xfrm>
          <a:prstGeom prst="rect">
            <a:avLst/>
          </a:prstGeom>
        </p:spPr>
      </p:pic>
    </p:spTree>
    <p:extLst>
      <p:ext uri="{BB962C8B-B14F-4D97-AF65-F5344CB8AC3E}">
        <p14:creationId xmlns:p14="http://schemas.microsoft.com/office/powerpoint/2010/main" val="349806101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13453" y="4753011"/>
            <a:ext cx="8458956" cy="133820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213509" y="4747026"/>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30" name="Straight Connector 29"/>
          <p:cNvCxnSpPr/>
          <p:nvPr/>
        </p:nvCxnSpPr>
        <p:spPr>
          <a:xfrm flipV="1">
            <a:off x="608686" y="5172435"/>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556" y="5186781"/>
            <a:ext cx="5957180" cy="404812"/>
          </a:xfrm>
          <a:prstGeom prst="rect">
            <a:avLst/>
          </a:prstGeom>
          <a:noFill/>
          <a:ln w="9525">
            <a:noFill/>
            <a:miter lim="800000"/>
            <a:headEnd/>
            <a:tailEnd/>
          </a:ln>
        </p:spPr>
        <p:txBody>
          <a:bodyPr/>
          <a:lstStyle/>
          <a:p>
            <a:r>
              <a:rPr lang="en-IN" sz="2400" dirty="0"/>
              <a:t>OTT impairment </a:t>
            </a:r>
            <a:r>
              <a:rPr lang="en-IN" sz="2400" dirty="0" smtClean="0"/>
              <a:t>loss—NI </a:t>
            </a:r>
            <a:endParaRPr lang="en-IN" sz="2400" dirty="0">
              <a:latin typeface="Calibri" pitchFamily="34" charset="0"/>
            </a:endParaRPr>
          </a:p>
        </p:txBody>
      </p:sp>
      <p:sp>
        <p:nvSpPr>
          <p:cNvPr id="32" name="TextBox 31"/>
          <p:cNvSpPr txBox="1">
            <a:spLocks noChangeArrowheads="1"/>
          </p:cNvSpPr>
          <p:nvPr/>
        </p:nvSpPr>
        <p:spPr bwMode="auto">
          <a:xfrm>
            <a:off x="6995073" y="5213675"/>
            <a:ext cx="1184399" cy="404812"/>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33" name="TextBox 32"/>
          <p:cNvSpPr txBox="1">
            <a:spLocks noChangeArrowheads="1"/>
          </p:cNvSpPr>
          <p:nvPr/>
        </p:nvSpPr>
        <p:spPr bwMode="auto">
          <a:xfrm>
            <a:off x="7790347" y="5593865"/>
            <a:ext cx="1288671" cy="404813"/>
          </a:xfrm>
          <a:prstGeom prst="rect">
            <a:avLst/>
          </a:prstGeom>
          <a:noFill/>
          <a:ln w="9525">
            <a:noFill/>
            <a:miter lim="800000"/>
            <a:headEnd/>
            <a:tailEnd/>
          </a:ln>
        </p:spPr>
        <p:txBody>
          <a:bodyPr/>
          <a:lstStyle/>
          <a:p>
            <a:pPr algn="r"/>
            <a:r>
              <a:rPr lang="en-IN" sz="2400" dirty="0">
                <a:latin typeface="Calibri" pitchFamily="34" charset="0"/>
              </a:rPr>
              <a:t>50,000</a:t>
            </a:r>
          </a:p>
        </p:txBody>
      </p:sp>
      <p:sp>
        <p:nvSpPr>
          <p:cNvPr id="34" name="TextBox 33"/>
          <p:cNvSpPr txBox="1">
            <a:spLocks noChangeArrowheads="1"/>
          </p:cNvSpPr>
          <p:nvPr/>
        </p:nvSpPr>
        <p:spPr bwMode="auto">
          <a:xfrm>
            <a:off x="8005499" y="4747026"/>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7009010" y="4747026"/>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6" name="TextBox 35"/>
          <p:cNvSpPr txBox="1">
            <a:spLocks noChangeArrowheads="1"/>
          </p:cNvSpPr>
          <p:nvPr/>
        </p:nvSpPr>
        <p:spPr bwMode="auto">
          <a:xfrm>
            <a:off x="622556" y="5596359"/>
            <a:ext cx="5961888" cy="404812"/>
          </a:xfrm>
          <a:prstGeom prst="rect">
            <a:avLst/>
          </a:prstGeom>
          <a:noFill/>
          <a:ln w="9525">
            <a:noFill/>
            <a:miter lim="800000"/>
            <a:headEnd/>
            <a:tailEnd/>
          </a:ln>
        </p:spPr>
        <p:txBody>
          <a:bodyPr/>
          <a:lstStyle/>
          <a:p>
            <a:pPr lvl="1"/>
            <a:r>
              <a:rPr lang="en-IN" sz="2400" dirty="0">
                <a:latin typeface="Calibri" pitchFamily="34" charset="0"/>
              </a:rPr>
              <a:t>Discount on bond investment</a:t>
            </a:r>
          </a:p>
        </p:txBody>
      </p:sp>
      <p:sp>
        <p:nvSpPr>
          <p:cNvPr id="37" name="Title 1"/>
          <p:cNvSpPr>
            <a:spLocks noGrp="1"/>
          </p:cNvSpPr>
          <p:nvPr>
            <p:ph type="title"/>
          </p:nvPr>
        </p:nvSpPr>
        <p:spPr>
          <a:xfrm>
            <a:off x="630858" y="84197"/>
            <a:ext cx="8535314" cy="558682"/>
          </a:xfrm>
        </p:spPr>
        <p:txBody>
          <a:bodyPr>
            <a:noAutofit/>
          </a:bodyPr>
          <a:lstStyle/>
          <a:p>
            <a:r>
              <a:rPr lang="en-IN" sz="3000" dirty="0"/>
              <a:t>OTT Impairment of a Debt Investment</a:t>
            </a:r>
          </a:p>
        </p:txBody>
      </p:sp>
      <p:sp>
        <p:nvSpPr>
          <p:cNvPr id="38" name="TextBox 37"/>
          <p:cNvSpPr txBox="1"/>
          <p:nvPr/>
        </p:nvSpPr>
        <p:spPr>
          <a:xfrm>
            <a:off x="640561" y="637714"/>
            <a:ext cx="8430677" cy="1446550"/>
          </a:xfrm>
          <a:prstGeom prst="rect">
            <a:avLst/>
          </a:prstGeom>
          <a:noFill/>
        </p:spPr>
        <p:txBody>
          <a:bodyPr wrap="square" rtlCol="0">
            <a:spAutoFit/>
          </a:bodyPr>
          <a:lstStyle/>
          <a:p>
            <a:r>
              <a:rPr lang="en-US" sz="2200" dirty="0"/>
              <a:t>United Intergroup, Inc., buys and sells debt securities of other companies as investments, and classifies these investments as AFS. United’s fiscal year-end is December 31. The following events occurred during 2018</a:t>
            </a:r>
            <a:r>
              <a:rPr lang="en-US" dirty="0"/>
              <a:t>. 	</a:t>
            </a:r>
          </a:p>
        </p:txBody>
      </p:sp>
      <p:sp>
        <p:nvSpPr>
          <p:cNvPr id="39" name="TextBox 38"/>
          <p:cNvSpPr txBox="1"/>
          <p:nvPr/>
        </p:nvSpPr>
        <p:spPr>
          <a:xfrm>
            <a:off x="566528" y="1947161"/>
            <a:ext cx="5673851" cy="430887"/>
          </a:xfrm>
          <a:prstGeom prst="rect">
            <a:avLst/>
          </a:prstGeom>
          <a:noFill/>
        </p:spPr>
        <p:txBody>
          <a:bodyPr wrap="square" rtlCol="0">
            <a:spAutoFit/>
          </a:bodyPr>
          <a:lstStyle/>
          <a:p>
            <a:r>
              <a:rPr lang="en-IN" sz="2200" b="1" dirty="0"/>
              <a:t>Purchase i</a:t>
            </a:r>
            <a:r>
              <a:rPr lang="en-IN" sz="2200" b="1" dirty="0" smtClean="0"/>
              <a:t>nvestments—July </a:t>
            </a:r>
            <a:r>
              <a:rPr lang="en-IN" sz="2200" b="1" dirty="0"/>
              <a:t>1, 2018</a:t>
            </a:r>
            <a:endParaRPr lang="en-US" sz="2200" b="1" dirty="0"/>
          </a:p>
        </p:txBody>
      </p:sp>
      <p:sp>
        <p:nvSpPr>
          <p:cNvPr id="40" name="TextBox 39"/>
          <p:cNvSpPr txBox="1"/>
          <p:nvPr/>
        </p:nvSpPr>
        <p:spPr>
          <a:xfrm>
            <a:off x="640561" y="2381159"/>
            <a:ext cx="7364450" cy="430887"/>
          </a:xfrm>
          <a:prstGeom prst="rect">
            <a:avLst/>
          </a:prstGeom>
          <a:noFill/>
        </p:spPr>
        <p:txBody>
          <a:bodyPr wrap="square" rtlCol="0">
            <a:spAutoFit/>
          </a:bodyPr>
          <a:lstStyle/>
          <a:p>
            <a:pPr marL="223838" indent="-223838">
              <a:buFont typeface="Arial" panose="020B0604020202020204" pitchFamily="34" charset="0"/>
              <a:buChar char="•"/>
            </a:pPr>
            <a:r>
              <a:rPr lang="en-IN" sz="2200" dirty="0"/>
              <a:t>Purchased $1,000,000 of Bendac </a:t>
            </a:r>
            <a:r>
              <a:rPr lang="en-IN" sz="2200" dirty="0" smtClean="0"/>
              <a:t>bonds</a:t>
            </a:r>
            <a:endParaRPr lang="en-US" sz="2200" dirty="0"/>
          </a:p>
        </p:txBody>
      </p:sp>
      <p:sp>
        <p:nvSpPr>
          <p:cNvPr id="41" name="TextBox 40"/>
          <p:cNvSpPr txBox="1"/>
          <p:nvPr/>
        </p:nvSpPr>
        <p:spPr>
          <a:xfrm>
            <a:off x="549291" y="2748969"/>
            <a:ext cx="6942372" cy="430887"/>
          </a:xfrm>
          <a:prstGeom prst="rect">
            <a:avLst/>
          </a:prstGeom>
          <a:noFill/>
        </p:spPr>
        <p:txBody>
          <a:bodyPr wrap="square" rtlCol="0">
            <a:spAutoFit/>
          </a:bodyPr>
          <a:lstStyle/>
          <a:p>
            <a:r>
              <a:rPr lang="en-IN" sz="2200" b="1" dirty="0"/>
              <a:t>Adjust </a:t>
            </a:r>
            <a:r>
              <a:rPr lang="en-IN" sz="2200" b="1" dirty="0" smtClean="0"/>
              <a:t>investments </a:t>
            </a:r>
            <a:r>
              <a:rPr lang="en-IN" sz="2200" b="1" dirty="0"/>
              <a:t>to </a:t>
            </a:r>
            <a:r>
              <a:rPr lang="en-IN" sz="2200" b="1" dirty="0" smtClean="0"/>
              <a:t>fair </a:t>
            </a:r>
            <a:r>
              <a:rPr lang="en-IN" sz="2200" b="1" dirty="0"/>
              <a:t>v</a:t>
            </a:r>
            <a:r>
              <a:rPr lang="en-IN" sz="2200" b="1" dirty="0" smtClean="0"/>
              <a:t>alue</a:t>
            </a:r>
            <a:endParaRPr lang="en-US" sz="2200" dirty="0"/>
          </a:p>
        </p:txBody>
      </p:sp>
      <p:sp>
        <p:nvSpPr>
          <p:cNvPr id="42" name="TextBox 41"/>
          <p:cNvSpPr txBox="1"/>
          <p:nvPr/>
        </p:nvSpPr>
        <p:spPr>
          <a:xfrm>
            <a:off x="630858" y="3082083"/>
            <a:ext cx="8513141" cy="769441"/>
          </a:xfrm>
          <a:prstGeom prst="rect">
            <a:avLst/>
          </a:prstGeom>
          <a:noFill/>
        </p:spPr>
        <p:txBody>
          <a:bodyPr wrap="square" rtlCol="0">
            <a:spAutoFit/>
          </a:bodyPr>
          <a:lstStyle/>
          <a:p>
            <a:pPr marL="342900" indent="-342900">
              <a:buFont typeface="Arial" panose="020B0604020202020204" pitchFamily="34" charset="0"/>
              <a:buChar char="•"/>
            </a:pPr>
            <a:r>
              <a:rPr lang="en-IN" sz="2200" b="1" dirty="0"/>
              <a:t>Dec. 31, </a:t>
            </a:r>
            <a:r>
              <a:rPr lang="en-IN" sz="2200" b="1" dirty="0" smtClean="0"/>
              <a:t>2018</a:t>
            </a:r>
            <a:r>
              <a:rPr lang="en-US" sz="2200" b="1" dirty="0"/>
              <a:t>—</a:t>
            </a:r>
            <a:r>
              <a:rPr lang="en-IN" sz="2200" dirty="0" smtClean="0"/>
              <a:t>Valued </a:t>
            </a:r>
            <a:r>
              <a:rPr lang="en-IN" sz="2200" dirty="0"/>
              <a:t>the Bendac bonds at $950,000. Of the $50,000 impairment, $30,000 is credit loss and $20,000 is non-credit </a:t>
            </a:r>
            <a:r>
              <a:rPr lang="en-IN" sz="2200" dirty="0" smtClean="0"/>
              <a:t>loss</a:t>
            </a:r>
            <a:endParaRPr lang="en-US" sz="2200" dirty="0"/>
          </a:p>
        </p:txBody>
      </p:sp>
      <p:sp>
        <p:nvSpPr>
          <p:cNvPr id="43" name="TextBox 42"/>
          <p:cNvSpPr txBox="1"/>
          <p:nvPr/>
        </p:nvSpPr>
        <p:spPr>
          <a:xfrm>
            <a:off x="620194" y="3834325"/>
            <a:ext cx="8523806" cy="1077218"/>
          </a:xfrm>
          <a:prstGeom prst="rect">
            <a:avLst/>
          </a:prstGeom>
          <a:noFill/>
        </p:spPr>
        <p:txBody>
          <a:bodyPr wrap="square" rtlCol="0">
            <a:spAutoFit/>
          </a:bodyPr>
          <a:lstStyle/>
          <a:p>
            <a:r>
              <a:rPr lang="en-US" sz="2200" b="1" dirty="0"/>
              <a:t>Case 1: </a:t>
            </a:r>
            <a:r>
              <a:rPr lang="en-US" sz="2000" dirty="0"/>
              <a:t>United either plans to sell the investment or believes it is more likely than not that it will have to sell the investment before fair value recovers </a:t>
            </a:r>
          </a:p>
          <a:p>
            <a:endParaRPr lang="en-US" sz="2200" b="1" dirty="0"/>
          </a:p>
        </p:txBody>
      </p:sp>
      <p:sp>
        <p:nvSpPr>
          <p:cNvPr id="44" name="TextBox 43"/>
          <p:cNvSpPr txBox="1"/>
          <p:nvPr/>
        </p:nvSpPr>
        <p:spPr>
          <a:xfrm>
            <a:off x="4630429" y="6176665"/>
            <a:ext cx="3184956" cy="430887"/>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200" dirty="0"/>
              <a:t>$1,000,000 </a:t>
            </a:r>
            <a:r>
              <a:rPr lang="en-IN" sz="2200" dirty="0" smtClean="0"/>
              <a:t>− </a:t>
            </a:r>
            <a:r>
              <a:rPr lang="en-IN" sz="2200" dirty="0"/>
              <a:t>$950,000</a:t>
            </a:r>
            <a:endParaRPr lang="en-US" sz="2200" dirty="0"/>
          </a:p>
        </p:txBody>
      </p:sp>
      <p:cxnSp>
        <p:nvCxnSpPr>
          <p:cNvPr id="45" name="Straight Arrow Connector 44"/>
          <p:cNvCxnSpPr/>
          <p:nvPr/>
        </p:nvCxnSpPr>
        <p:spPr>
          <a:xfrm flipV="1">
            <a:off x="6518583" y="5796271"/>
            <a:ext cx="1611347" cy="38065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187671" y="2764467"/>
            <a:ext cx="131827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114531" y="3474806"/>
            <a:ext cx="10741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426661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4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12282" y="4357831"/>
            <a:ext cx="8458956" cy="222843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dirty="0"/>
          </a:p>
        </p:txBody>
      </p:sp>
      <p:sp>
        <p:nvSpPr>
          <p:cNvPr id="29" name="TextBox 28"/>
          <p:cNvSpPr txBox="1">
            <a:spLocks noChangeArrowheads="1"/>
          </p:cNvSpPr>
          <p:nvPr/>
        </p:nvSpPr>
        <p:spPr bwMode="auto">
          <a:xfrm>
            <a:off x="157813" y="4434741"/>
            <a:ext cx="5422900" cy="492443"/>
          </a:xfrm>
          <a:prstGeom prst="rect">
            <a:avLst/>
          </a:prstGeom>
          <a:noFill/>
          <a:ln w="9525">
            <a:noFill/>
            <a:miter lim="800000"/>
            <a:headEnd/>
            <a:tailEnd/>
          </a:ln>
        </p:spPr>
        <p:txBody>
          <a:bodyPr wrap="square">
            <a:spAutoFit/>
          </a:bodyPr>
          <a:lstStyle/>
          <a:p>
            <a:pPr algn="ctr"/>
            <a:r>
              <a:rPr lang="en-US" sz="2600" b="1" dirty="0">
                <a:latin typeface="Calibri" pitchFamily="34" charset="0"/>
              </a:rPr>
              <a:t>Journal Entry – </a:t>
            </a:r>
            <a:r>
              <a:rPr lang="en-US" sz="2600" b="1" dirty="0" smtClean="0">
                <a:latin typeface="Calibri" pitchFamily="34" charset="0"/>
              </a:rPr>
              <a:t>Dec </a:t>
            </a:r>
            <a:r>
              <a:rPr lang="en-US" sz="2600" b="1" dirty="0">
                <a:latin typeface="Calibri" pitchFamily="34" charset="0"/>
              </a:rPr>
              <a:t>31, 2018</a:t>
            </a:r>
            <a:endParaRPr lang="en-IN" sz="2600" b="1" baseline="30000" dirty="0">
              <a:latin typeface="Calibri" pitchFamily="34" charset="0"/>
            </a:endParaRPr>
          </a:p>
        </p:txBody>
      </p:sp>
      <p:cxnSp>
        <p:nvCxnSpPr>
          <p:cNvPr id="30" name="Straight Connector 29"/>
          <p:cNvCxnSpPr/>
          <p:nvPr/>
        </p:nvCxnSpPr>
        <p:spPr>
          <a:xfrm flipV="1">
            <a:off x="608686" y="4914147"/>
            <a:ext cx="84637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622556" y="4885445"/>
            <a:ext cx="5957180" cy="404812"/>
          </a:xfrm>
          <a:prstGeom prst="rect">
            <a:avLst/>
          </a:prstGeom>
          <a:noFill/>
          <a:ln w="9525">
            <a:noFill/>
            <a:miter lim="800000"/>
            <a:headEnd/>
            <a:tailEnd/>
          </a:ln>
        </p:spPr>
        <p:txBody>
          <a:bodyPr/>
          <a:lstStyle/>
          <a:p>
            <a:r>
              <a:rPr lang="en-IN" sz="2400" dirty="0"/>
              <a:t>OTT impairment </a:t>
            </a:r>
            <a:r>
              <a:rPr lang="en-IN" sz="2400" dirty="0" smtClean="0"/>
              <a:t>loss—NI </a:t>
            </a:r>
            <a:endParaRPr lang="en-IN" sz="2400" dirty="0">
              <a:latin typeface="Calibri" pitchFamily="34" charset="0"/>
            </a:endParaRPr>
          </a:p>
        </p:txBody>
      </p:sp>
      <p:sp>
        <p:nvSpPr>
          <p:cNvPr id="32" name="TextBox 31"/>
          <p:cNvSpPr txBox="1">
            <a:spLocks noChangeArrowheads="1"/>
          </p:cNvSpPr>
          <p:nvPr/>
        </p:nvSpPr>
        <p:spPr bwMode="auto">
          <a:xfrm>
            <a:off x="6995073" y="4912339"/>
            <a:ext cx="1184399" cy="404812"/>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33" name="TextBox 32"/>
          <p:cNvSpPr txBox="1">
            <a:spLocks noChangeArrowheads="1"/>
          </p:cNvSpPr>
          <p:nvPr/>
        </p:nvSpPr>
        <p:spPr bwMode="auto">
          <a:xfrm>
            <a:off x="7790347" y="5292529"/>
            <a:ext cx="1288671" cy="404813"/>
          </a:xfrm>
          <a:prstGeom prst="rect">
            <a:avLst/>
          </a:prstGeom>
          <a:noFill/>
          <a:ln w="9525">
            <a:noFill/>
            <a:miter lim="800000"/>
            <a:headEnd/>
            <a:tailEnd/>
          </a:ln>
        </p:spPr>
        <p:txBody>
          <a:bodyPr/>
          <a:lstStyle/>
          <a:p>
            <a:pPr algn="r"/>
            <a:r>
              <a:rPr lang="en-IN" sz="2400" dirty="0">
                <a:latin typeface="Calibri" pitchFamily="34" charset="0"/>
              </a:rPr>
              <a:t>30,000</a:t>
            </a:r>
          </a:p>
        </p:txBody>
      </p:sp>
      <p:sp>
        <p:nvSpPr>
          <p:cNvPr id="34" name="TextBox 33"/>
          <p:cNvSpPr txBox="1">
            <a:spLocks noChangeArrowheads="1"/>
          </p:cNvSpPr>
          <p:nvPr/>
        </p:nvSpPr>
        <p:spPr bwMode="auto">
          <a:xfrm>
            <a:off x="8005499" y="4445690"/>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Credit</a:t>
            </a:r>
            <a:endParaRPr lang="en-IN" sz="2600" b="1" baseline="30000" dirty="0">
              <a:latin typeface="Calibri" pitchFamily="34" charset="0"/>
            </a:endParaRPr>
          </a:p>
        </p:txBody>
      </p:sp>
      <p:sp>
        <p:nvSpPr>
          <p:cNvPr id="35" name="TextBox 34"/>
          <p:cNvSpPr txBox="1">
            <a:spLocks noChangeArrowheads="1"/>
          </p:cNvSpPr>
          <p:nvPr/>
        </p:nvSpPr>
        <p:spPr bwMode="auto">
          <a:xfrm>
            <a:off x="7009010" y="4445690"/>
            <a:ext cx="1143685" cy="424165"/>
          </a:xfrm>
          <a:prstGeom prst="rect">
            <a:avLst/>
          </a:prstGeom>
          <a:noFill/>
          <a:ln w="9525">
            <a:noFill/>
            <a:miter lim="800000"/>
            <a:headEnd/>
            <a:tailEnd/>
          </a:ln>
        </p:spPr>
        <p:txBody>
          <a:bodyPr wrap="square">
            <a:spAutoFit/>
          </a:bodyPr>
          <a:lstStyle/>
          <a:p>
            <a:pPr algn="ctr"/>
            <a:r>
              <a:rPr lang="en-US" sz="2600" b="1" dirty="0">
                <a:latin typeface="Calibri" pitchFamily="34" charset="0"/>
              </a:rPr>
              <a:t>Debit</a:t>
            </a:r>
            <a:endParaRPr lang="en-IN" sz="2600" b="1" baseline="30000" dirty="0">
              <a:latin typeface="Calibri" pitchFamily="34" charset="0"/>
            </a:endParaRPr>
          </a:p>
        </p:txBody>
      </p:sp>
      <p:sp>
        <p:nvSpPr>
          <p:cNvPr id="36" name="TextBox 35"/>
          <p:cNvSpPr txBox="1">
            <a:spLocks noChangeArrowheads="1"/>
          </p:cNvSpPr>
          <p:nvPr/>
        </p:nvSpPr>
        <p:spPr bwMode="auto">
          <a:xfrm>
            <a:off x="622556" y="5295023"/>
            <a:ext cx="5961888" cy="404812"/>
          </a:xfrm>
          <a:prstGeom prst="rect">
            <a:avLst/>
          </a:prstGeom>
          <a:noFill/>
          <a:ln w="9525">
            <a:noFill/>
            <a:miter lim="800000"/>
            <a:headEnd/>
            <a:tailEnd/>
          </a:ln>
        </p:spPr>
        <p:txBody>
          <a:bodyPr/>
          <a:lstStyle/>
          <a:p>
            <a:pPr lvl="1"/>
            <a:r>
              <a:rPr lang="en-IN" sz="2400" dirty="0">
                <a:latin typeface="Calibri" pitchFamily="34" charset="0"/>
              </a:rPr>
              <a:t>Discount on bond investment</a:t>
            </a:r>
          </a:p>
        </p:txBody>
      </p:sp>
      <p:sp>
        <p:nvSpPr>
          <p:cNvPr id="37" name="Title 1"/>
          <p:cNvSpPr>
            <a:spLocks noGrp="1"/>
          </p:cNvSpPr>
          <p:nvPr>
            <p:ph type="title"/>
          </p:nvPr>
        </p:nvSpPr>
        <p:spPr>
          <a:xfrm>
            <a:off x="362772" y="162388"/>
            <a:ext cx="8535314" cy="558682"/>
          </a:xfrm>
        </p:spPr>
        <p:txBody>
          <a:bodyPr>
            <a:noAutofit/>
          </a:bodyPr>
          <a:lstStyle/>
          <a:p>
            <a:r>
              <a:rPr lang="en-IN" sz="3000" dirty="0"/>
              <a:t>OTT Impairment of a Debt Investment </a:t>
            </a:r>
            <a:r>
              <a:rPr lang="en-IN" sz="2200" dirty="0"/>
              <a:t>(continued)</a:t>
            </a:r>
          </a:p>
        </p:txBody>
      </p:sp>
      <p:sp>
        <p:nvSpPr>
          <p:cNvPr id="38" name="TextBox 37"/>
          <p:cNvSpPr txBox="1"/>
          <p:nvPr/>
        </p:nvSpPr>
        <p:spPr>
          <a:xfrm>
            <a:off x="640561" y="637714"/>
            <a:ext cx="8430677" cy="1446550"/>
          </a:xfrm>
          <a:prstGeom prst="rect">
            <a:avLst/>
          </a:prstGeom>
          <a:noFill/>
        </p:spPr>
        <p:txBody>
          <a:bodyPr wrap="square" rtlCol="0">
            <a:spAutoFit/>
          </a:bodyPr>
          <a:lstStyle/>
          <a:p>
            <a:r>
              <a:rPr lang="en-US" sz="2200" dirty="0"/>
              <a:t>United Intergroup, Inc., buys and sells debt securities of other companies as investments, and classifies these investments as AFS. United’s fiscal year-end is December 31. The following events occurred during 2018</a:t>
            </a:r>
            <a:r>
              <a:rPr lang="en-US" dirty="0"/>
              <a:t>. 	</a:t>
            </a:r>
          </a:p>
        </p:txBody>
      </p:sp>
      <p:sp>
        <p:nvSpPr>
          <p:cNvPr id="39" name="TextBox 38"/>
          <p:cNvSpPr txBox="1"/>
          <p:nvPr/>
        </p:nvSpPr>
        <p:spPr>
          <a:xfrm>
            <a:off x="566528" y="1947161"/>
            <a:ext cx="5673851" cy="430887"/>
          </a:xfrm>
          <a:prstGeom prst="rect">
            <a:avLst/>
          </a:prstGeom>
          <a:noFill/>
        </p:spPr>
        <p:txBody>
          <a:bodyPr wrap="square" rtlCol="0">
            <a:spAutoFit/>
          </a:bodyPr>
          <a:lstStyle/>
          <a:p>
            <a:r>
              <a:rPr lang="en-IN" sz="2200" b="1" dirty="0"/>
              <a:t>Purchase i</a:t>
            </a:r>
            <a:r>
              <a:rPr lang="en-IN" sz="2200" b="1" dirty="0" smtClean="0"/>
              <a:t>nvestments—July </a:t>
            </a:r>
            <a:r>
              <a:rPr lang="en-IN" sz="2200" b="1" dirty="0"/>
              <a:t>1, 2018</a:t>
            </a:r>
            <a:endParaRPr lang="en-US" sz="2200" b="1" dirty="0"/>
          </a:p>
        </p:txBody>
      </p:sp>
      <p:sp>
        <p:nvSpPr>
          <p:cNvPr id="40" name="TextBox 39"/>
          <p:cNvSpPr txBox="1"/>
          <p:nvPr/>
        </p:nvSpPr>
        <p:spPr>
          <a:xfrm>
            <a:off x="640561" y="2381159"/>
            <a:ext cx="7364450" cy="430887"/>
          </a:xfrm>
          <a:prstGeom prst="rect">
            <a:avLst/>
          </a:prstGeom>
          <a:noFill/>
        </p:spPr>
        <p:txBody>
          <a:bodyPr wrap="square" rtlCol="0">
            <a:spAutoFit/>
          </a:bodyPr>
          <a:lstStyle/>
          <a:p>
            <a:pPr marL="223838" indent="-223838">
              <a:buFont typeface="Arial" panose="020B0604020202020204" pitchFamily="34" charset="0"/>
              <a:buChar char="•"/>
            </a:pPr>
            <a:r>
              <a:rPr lang="en-IN" sz="2200" dirty="0"/>
              <a:t>Purchased $1,000,000 of Bendac </a:t>
            </a:r>
            <a:r>
              <a:rPr lang="en-IN" sz="2200" dirty="0" smtClean="0"/>
              <a:t>bonds</a:t>
            </a:r>
            <a:endParaRPr lang="en-US" sz="2200" dirty="0"/>
          </a:p>
        </p:txBody>
      </p:sp>
      <p:sp>
        <p:nvSpPr>
          <p:cNvPr id="41" name="TextBox 40"/>
          <p:cNvSpPr txBox="1"/>
          <p:nvPr/>
        </p:nvSpPr>
        <p:spPr>
          <a:xfrm>
            <a:off x="549291" y="2748969"/>
            <a:ext cx="6942372" cy="430887"/>
          </a:xfrm>
          <a:prstGeom prst="rect">
            <a:avLst/>
          </a:prstGeom>
          <a:noFill/>
        </p:spPr>
        <p:txBody>
          <a:bodyPr wrap="square" rtlCol="0">
            <a:spAutoFit/>
          </a:bodyPr>
          <a:lstStyle/>
          <a:p>
            <a:r>
              <a:rPr lang="en-IN" sz="2200" b="1" dirty="0"/>
              <a:t>Adjust </a:t>
            </a:r>
            <a:r>
              <a:rPr lang="en-IN" sz="2200" b="1" dirty="0" smtClean="0"/>
              <a:t>investments </a:t>
            </a:r>
            <a:r>
              <a:rPr lang="en-IN" sz="2200" b="1" dirty="0"/>
              <a:t>to </a:t>
            </a:r>
            <a:r>
              <a:rPr lang="en-IN" sz="2200" b="1" dirty="0" smtClean="0"/>
              <a:t>fair </a:t>
            </a:r>
            <a:r>
              <a:rPr lang="en-IN" sz="2200" b="1" dirty="0"/>
              <a:t>v</a:t>
            </a:r>
            <a:r>
              <a:rPr lang="en-IN" sz="2200" b="1" dirty="0" smtClean="0"/>
              <a:t>alue</a:t>
            </a:r>
            <a:endParaRPr lang="en-US" sz="2200" dirty="0"/>
          </a:p>
        </p:txBody>
      </p:sp>
      <p:sp>
        <p:nvSpPr>
          <p:cNvPr id="42" name="TextBox 41"/>
          <p:cNvSpPr txBox="1"/>
          <p:nvPr/>
        </p:nvSpPr>
        <p:spPr>
          <a:xfrm>
            <a:off x="630858" y="3082083"/>
            <a:ext cx="8513141" cy="769441"/>
          </a:xfrm>
          <a:prstGeom prst="rect">
            <a:avLst/>
          </a:prstGeom>
          <a:noFill/>
        </p:spPr>
        <p:txBody>
          <a:bodyPr wrap="square" rtlCol="0">
            <a:spAutoFit/>
          </a:bodyPr>
          <a:lstStyle/>
          <a:p>
            <a:pPr marL="342900" indent="-342900">
              <a:buFont typeface="Arial" panose="020B0604020202020204" pitchFamily="34" charset="0"/>
              <a:buChar char="•"/>
            </a:pPr>
            <a:r>
              <a:rPr lang="en-IN" sz="2200" b="1" dirty="0"/>
              <a:t>Dec. 31, </a:t>
            </a:r>
            <a:r>
              <a:rPr lang="en-IN" sz="2200" b="1" dirty="0" smtClean="0"/>
              <a:t>2018</a:t>
            </a:r>
            <a:r>
              <a:rPr lang="en-US" sz="2200" b="1" dirty="0"/>
              <a:t>—</a:t>
            </a:r>
            <a:r>
              <a:rPr lang="en-IN" sz="2200" dirty="0" smtClean="0"/>
              <a:t>Valued </a:t>
            </a:r>
            <a:r>
              <a:rPr lang="en-IN" sz="2200" dirty="0"/>
              <a:t>the Bendac bonds at $950,000. Of the $50,000 impairment, $30,000 is credit loss and $20,000 is non-credit </a:t>
            </a:r>
            <a:r>
              <a:rPr lang="en-IN" sz="2200" dirty="0" smtClean="0"/>
              <a:t>loss</a:t>
            </a:r>
            <a:endParaRPr lang="en-US" sz="2200" dirty="0"/>
          </a:p>
        </p:txBody>
      </p:sp>
      <p:sp>
        <p:nvSpPr>
          <p:cNvPr id="43" name="TextBox 42"/>
          <p:cNvSpPr txBox="1"/>
          <p:nvPr/>
        </p:nvSpPr>
        <p:spPr>
          <a:xfrm>
            <a:off x="620194" y="3834325"/>
            <a:ext cx="8523806" cy="430887"/>
          </a:xfrm>
          <a:prstGeom prst="rect">
            <a:avLst/>
          </a:prstGeom>
          <a:noFill/>
        </p:spPr>
        <p:txBody>
          <a:bodyPr wrap="square" rtlCol="0">
            <a:spAutoFit/>
          </a:bodyPr>
          <a:lstStyle/>
          <a:p>
            <a:r>
              <a:rPr lang="en-US" sz="2200" b="1" dirty="0"/>
              <a:t>Case 2: </a:t>
            </a:r>
            <a:r>
              <a:rPr lang="en-US" sz="2200" dirty="0"/>
              <a:t>United does </a:t>
            </a:r>
            <a:r>
              <a:rPr lang="en-US" sz="2200" i="1" dirty="0"/>
              <a:t>not </a:t>
            </a:r>
            <a:r>
              <a:rPr lang="en-US" sz="2200" dirty="0"/>
              <a:t>intend to sell the investment</a:t>
            </a:r>
            <a:endParaRPr lang="en-US" sz="2200" b="1" dirty="0"/>
          </a:p>
        </p:txBody>
      </p:sp>
      <p:cxnSp>
        <p:nvCxnSpPr>
          <p:cNvPr id="9" name="Straight Connector 8"/>
          <p:cNvCxnSpPr/>
          <p:nvPr/>
        </p:nvCxnSpPr>
        <p:spPr>
          <a:xfrm>
            <a:off x="2204604" y="2764467"/>
            <a:ext cx="131827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130573" y="3474806"/>
            <a:ext cx="1074184"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
        <p:nvSpPr>
          <p:cNvPr id="23" name="TextBox 22"/>
          <p:cNvSpPr txBox="1">
            <a:spLocks noChangeArrowheads="1"/>
          </p:cNvSpPr>
          <p:nvPr/>
        </p:nvSpPr>
        <p:spPr bwMode="auto">
          <a:xfrm>
            <a:off x="687538" y="5670447"/>
            <a:ext cx="5957180" cy="404812"/>
          </a:xfrm>
          <a:prstGeom prst="rect">
            <a:avLst/>
          </a:prstGeom>
          <a:noFill/>
          <a:ln w="9525">
            <a:noFill/>
            <a:miter lim="800000"/>
            <a:headEnd/>
            <a:tailEnd/>
          </a:ln>
        </p:spPr>
        <p:txBody>
          <a:bodyPr/>
          <a:lstStyle/>
          <a:p>
            <a:r>
              <a:rPr lang="en-IN" sz="2400" dirty="0"/>
              <a:t>OTT impairment </a:t>
            </a:r>
            <a:r>
              <a:rPr lang="en-IN" sz="2400" dirty="0" smtClean="0"/>
              <a:t>loss—OCI </a:t>
            </a:r>
            <a:endParaRPr lang="en-IN" sz="2400" dirty="0">
              <a:latin typeface="Calibri" pitchFamily="34" charset="0"/>
            </a:endParaRPr>
          </a:p>
        </p:txBody>
      </p:sp>
      <p:sp>
        <p:nvSpPr>
          <p:cNvPr id="24" name="TextBox 23"/>
          <p:cNvSpPr txBox="1">
            <a:spLocks noChangeArrowheads="1"/>
          </p:cNvSpPr>
          <p:nvPr/>
        </p:nvSpPr>
        <p:spPr bwMode="auto">
          <a:xfrm>
            <a:off x="7060055" y="5697341"/>
            <a:ext cx="1184399" cy="404812"/>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25" name="TextBox 24"/>
          <p:cNvSpPr txBox="1">
            <a:spLocks noChangeArrowheads="1"/>
          </p:cNvSpPr>
          <p:nvPr/>
        </p:nvSpPr>
        <p:spPr bwMode="auto">
          <a:xfrm>
            <a:off x="7855329" y="6077531"/>
            <a:ext cx="1288671" cy="404813"/>
          </a:xfrm>
          <a:prstGeom prst="rect">
            <a:avLst/>
          </a:prstGeom>
          <a:noFill/>
          <a:ln w="9525">
            <a:noFill/>
            <a:miter lim="800000"/>
            <a:headEnd/>
            <a:tailEnd/>
          </a:ln>
        </p:spPr>
        <p:txBody>
          <a:bodyPr/>
          <a:lstStyle/>
          <a:p>
            <a:pPr algn="r"/>
            <a:r>
              <a:rPr lang="en-IN" sz="2400" dirty="0">
                <a:latin typeface="Calibri" pitchFamily="34" charset="0"/>
              </a:rPr>
              <a:t>20,000</a:t>
            </a:r>
          </a:p>
        </p:txBody>
      </p:sp>
      <p:sp>
        <p:nvSpPr>
          <p:cNvPr id="26" name="TextBox 25"/>
          <p:cNvSpPr txBox="1">
            <a:spLocks noChangeArrowheads="1"/>
          </p:cNvSpPr>
          <p:nvPr/>
        </p:nvSpPr>
        <p:spPr bwMode="auto">
          <a:xfrm>
            <a:off x="687538" y="6080025"/>
            <a:ext cx="5961888" cy="404812"/>
          </a:xfrm>
          <a:prstGeom prst="rect">
            <a:avLst/>
          </a:prstGeom>
          <a:noFill/>
          <a:ln w="9525">
            <a:noFill/>
            <a:miter lim="800000"/>
            <a:headEnd/>
            <a:tailEnd/>
          </a:ln>
        </p:spPr>
        <p:txBody>
          <a:bodyPr/>
          <a:lstStyle/>
          <a:p>
            <a:pPr lvl="1"/>
            <a:r>
              <a:rPr lang="en-IN" sz="2400" dirty="0">
                <a:latin typeface="Calibri" pitchFamily="34" charset="0"/>
              </a:rPr>
              <a:t>Fair Value </a:t>
            </a:r>
            <a:r>
              <a:rPr lang="en-IN" sz="2400" dirty="0" smtClean="0">
                <a:latin typeface="Calibri" pitchFamily="34" charset="0"/>
              </a:rPr>
              <a:t>adjustment</a:t>
            </a:r>
            <a:r>
              <a:rPr lang="en-IN" sz="2400" dirty="0">
                <a:latin typeface="Calibri" pitchFamily="34" charset="0"/>
              </a:rPr>
              <a:t>—</a:t>
            </a:r>
            <a:r>
              <a:rPr lang="en-IN" sz="2400" dirty="0" smtClean="0">
                <a:latin typeface="Calibri" pitchFamily="34" charset="0"/>
              </a:rPr>
              <a:t>Noncredit </a:t>
            </a:r>
            <a:r>
              <a:rPr lang="en-IN" sz="2400" dirty="0">
                <a:latin typeface="Calibri" pitchFamily="34" charset="0"/>
              </a:rPr>
              <a:t>loss</a:t>
            </a:r>
          </a:p>
        </p:txBody>
      </p:sp>
    </p:spTree>
    <p:extLst>
      <p:ext uri="{BB962C8B-B14F-4D97-AF65-F5344CB8AC3E}">
        <p14:creationId xmlns:p14="http://schemas.microsoft.com/office/powerpoint/2010/main" val="63813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1" grpId="0"/>
      <p:bldP spid="32" grpId="0"/>
      <p:bldP spid="33" grpId="0"/>
      <p:bldP spid="34" grpId="0"/>
      <p:bldP spid="35" grpId="0"/>
      <p:bldP spid="36" grpId="0"/>
      <p:bldP spid="23" grpId="0"/>
      <p:bldP spid="24" grpId="0"/>
      <p:bldP spid="25" grpId="0"/>
      <p:bldP spid="2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28741"/>
            <a:ext cx="8229600" cy="1450109"/>
          </a:xfrm>
        </p:spPr>
        <p:txBody>
          <a:bodyPr>
            <a:noAutofit/>
          </a:bodyPr>
          <a:lstStyle/>
          <a:p>
            <a:r>
              <a:rPr lang="en-IN" sz="3000" dirty="0"/>
              <a:t>Income Statement Presentation of OTT Impairment of Debt </a:t>
            </a:r>
            <a:r>
              <a:rPr lang="en-IN" sz="3000" dirty="0" smtClean="0"/>
              <a:t>Investment</a:t>
            </a:r>
            <a:endParaRPr lang="en-IN" sz="2200" dirty="0"/>
          </a:p>
        </p:txBody>
      </p:sp>
      <p:sp>
        <p:nvSpPr>
          <p:cNvPr id="3" name="TextBox 2"/>
          <p:cNvSpPr txBox="1"/>
          <p:nvPr/>
        </p:nvSpPr>
        <p:spPr>
          <a:xfrm>
            <a:off x="579311" y="1974390"/>
            <a:ext cx="5873666" cy="830997"/>
          </a:xfrm>
          <a:prstGeom prst="rect">
            <a:avLst/>
          </a:prstGeom>
          <a:noFill/>
        </p:spPr>
        <p:txBody>
          <a:bodyPr wrap="square" rtlCol="0">
            <a:spAutoFit/>
          </a:bodyPr>
          <a:lstStyle/>
          <a:p>
            <a:r>
              <a:rPr lang="en-IN" sz="2400" b="1" dirty="0"/>
              <a:t>Income Statement </a:t>
            </a:r>
            <a:r>
              <a:rPr lang="en-IN" sz="2400" b="1" dirty="0" smtClean="0"/>
              <a:t>Presentation </a:t>
            </a:r>
            <a:endParaRPr lang="en-IN" sz="2400" b="1" dirty="0"/>
          </a:p>
          <a:p>
            <a:r>
              <a:rPr lang="en-IN" sz="2400" b="1" dirty="0"/>
              <a:t>December 31, 2018</a:t>
            </a:r>
            <a:endParaRPr lang="en-US" sz="2400" b="1" dirty="0"/>
          </a:p>
        </p:txBody>
      </p:sp>
      <p:sp>
        <p:nvSpPr>
          <p:cNvPr id="7" name="TextBox 6"/>
          <p:cNvSpPr txBox="1"/>
          <p:nvPr/>
        </p:nvSpPr>
        <p:spPr>
          <a:xfrm>
            <a:off x="579311" y="2841024"/>
            <a:ext cx="5873666" cy="461665"/>
          </a:xfrm>
          <a:prstGeom prst="rect">
            <a:avLst/>
          </a:prstGeom>
          <a:noFill/>
        </p:spPr>
        <p:txBody>
          <a:bodyPr wrap="square" rtlCol="0">
            <a:spAutoFit/>
          </a:bodyPr>
          <a:lstStyle/>
          <a:p>
            <a:r>
              <a:rPr lang="en-IN" sz="2400" i="1" dirty="0"/>
              <a:t>OTT impairment of AFS investments:</a:t>
            </a:r>
            <a:endParaRPr lang="en-US" sz="2400" dirty="0"/>
          </a:p>
        </p:txBody>
      </p:sp>
      <p:sp>
        <p:nvSpPr>
          <p:cNvPr id="8" name="TextBox 7"/>
          <p:cNvSpPr txBox="1"/>
          <p:nvPr/>
        </p:nvSpPr>
        <p:spPr>
          <a:xfrm>
            <a:off x="579311" y="3210356"/>
            <a:ext cx="5873666" cy="461665"/>
          </a:xfrm>
          <a:prstGeom prst="rect">
            <a:avLst/>
          </a:prstGeom>
          <a:noFill/>
        </p:spPr>
        <p:txBody>
          <a:bodyPr wrap="square" rtlCol="0">
            <a:spAutoFit/>
          </a:bodyPr>
          <a:lstStyle/>
          <a:p>
            <a:r>
              <a:rPr lang="en-US" sz="2400" dirty="0"/>
              <a:t>Total OTT impairment loss</a:t>
            </a:r>
          </a:p>
        </p:txBody>
      </p:sp>
      <p:sp>
        <p:nvSpPr>
          <p:cNvPr id="9" name="TextBox 8"/>
          <p:cNvSpPr txBox="1"/>
          <p:nvPr/>
        </p:nvSpPr>
        <p:spPr>
          <a:xfrm>
            <a:off x="579310" y="3579688"/>
            <a:ext cx="5873666" cy="461665"/>
          </a:xfrm>
          <a:prstGeom prst="rect">
            <a:avLst/>
          </a:prstGeom>
          <a:noFill/>
        </p:spPr>
        <p:txBody>
          <a:bodyPr wrap="square" rtlCol="0">
            <a:spAutoFit/>
          </a:bodyPr>
          <a:lstStyle/>
          <a:p>
            <a:r>
              <a:rPr lang="en-IN" sz="2400" dirty="0"/>
              <a:t>Less: portion recognized in OCI</a:t>
            </a:r>
            <a:endParaRPr lang="en-US" sz="2400" dirty="0"/>
          </a:p>
        </p:txBody>
      </p:sp>
      <p:sp>
        <p:nvSpPr>
          <p:cNvPr id="10" name="TextBox 9"/>
          <p:cNvSpPr txBox="1"/>
          <p:nvPr/>
        </p:nvSpPr>
        <p:spPr>
          <a:xfrm>
            <a:off x="563267" y="3949020"/>
            <a:ext cx="5873666" cy="461665"/>
          </a:xfrm>
          <a:prstGeom prst="rect">
            <a:avLst/>
          </a:prstGeom>
          <a:noFill/>
        </p:spPr>
        <p:txBody>
          <a:bodyPr wrap="square" rtlCol="0">
            <a:spAutoFit/>
          </a:bodyPr>
          <a:lstStyle/>
          <a:p>
            <a:r>
              <a:rPr lang="en-IN" sz="2400" dirty="0"/>
              <a:t>Net impairment loss recognized in net income</a:t>
            </a:r>
            <a:endParaRPr lang="en-US" sz="2400" dirty="0"/>
          </a:p>
        </p:txBody>
      </p:sp>
      <p:sp>
        <p:nvSpPr>
          <p:cNvPr id="4" name="TextBox 3"/>
          <p:cNvSpPr txBox="1"/>
          <p:nvPr/>
        </p:nvSpPr>
        <p:spPr>
          <a:xfrm>
            <a:off x="6592217" y="2159056"/>
            <a:ext cx="1251284" cy="461665"/>
          </a:xfrm>
          <a:prstGeom prst="rect">
            <a:avLst/>
          </a:prstGeom>
          <a:noFill/>
        </p:spPr>
        <p:txBody>
          <a:bodyPr wrap="square" rtlCol="0">
            <a:spAutoFit/>
          </a:bodyPr>
          <a:lstStyle/>
          <a:p>
            <a:r>
              <a:rPr lang="en-IN" sz="2400" b="1" dirty="0">
                <a:solidFill>
                  <a:srgbClr val="C00000"/>
                </a:solidFill>
              </a:rPr>
              <a:t>Case 1</a:t>
            </a:r>
            <a:endParaRPr lang="en-US" sz="2400" b="1" dirty="0">
              <a:solidFill>
                <a:srgbClr val="C00000"/>
              </a:solidFill>
            </a:endParaRPr>
          </a:p>
        </p:txBody>
      </p:sp>
      <p:sp>
        <p:nvSpPr>
          <p:cNvPr id="11" name="TextBox 10"/>
          <p:cNvSpPr txBox="1"/>
          <p:nvPr/>
        </p:nvSpPr>
        <p:spPr>
          <a:xfrm>
            <a:off x="7827458" y="2159056"/>
            <a:ext cx="1251284" cy="461665"/>
          </a:xfrm>
          <a:prstGeom prst="rect">
            <a:avLst/>
          </a:prstGeom>
          <a:noFill/>
        </p:spPr>
        <p:txBody>
          <a:bodyPr wrap="square" rtlCol="0">
            <a:spAutoFit/>
          </a:bodyPr>
          <a:lstStyle/>
          <a:p>
            <a:r>
              <a:rPr lang="en-IN" sz="2400" b="1" dirty="0">
                <a:solidFill>
                  <a:srgbClr val="C00000"/>
                </a:solidFill>
              </a:rPr>
              <a:t>Case 2</a:t>
            </a:r>
            <a:endParaRPr lang="en-US" sz="2400" b="1" dirty="0">
              <a:solidFill>
                <a:srgbClr val="C00000"/>
              </a:solidFill>
            </a:endParaRPr>
          </a:p>
        </p:txBody>
      </p:sp>
      <p:sp>
        <p:nvSpPr>
          <p:cNvPr id="12" name="TextBox 11"/>
          <p:cNvSpPr txBox="1"/>
          <p:nvPr/>
        </p:nvSpPr>
        <p:spPr>
          <a:xfrm>
            <a:off x="6592216" y="3154934"/>
            <a:ext cx="1251284" cy="461665"/>
          </a:xfrm>
          <a:prstGeom prst="rect">
            <a:avLst/>
          </a:prstGeom>
          <a:noFill/>
        </p:spPr>
        <p:txBody>
          <a:bodyPr wrap="square" rtlCol="0">
            <a:spAutoFit/>
          </a:bodyPr>
          <a:lstStyle/>
          <a:p>
            <a:pPr algn="r"/>
            <a:r>
              <a:rPr lang="en-IN" sz="2400" b="1" dirty="0">
                <a:solidFill>
                  <a:srgbClr val="C00000"/>
                </a:solidFill>
              </a:rPr>
              <a:t>$50,000</a:t>
            </a:r>
            <a:endParaRPr lang="en-US" sz="2400" b="1" dirty="0">
              <a:solidFill>
                <a:srgbClr val="C00000"/>
              </a:solidFill>
            </a:endParaRPr>
          </a:p>
        </p:txBody>
      </p:sp>
      <p:sp>
        <p:nvSpPr>
          <p:cNvPr id="13" name="TextBox 12"/>
          <p:cNvSpPr txBox="1"/>
          <p:nvPr/>
        </p:nvSpPr>
        <p:spPr>
          <a:xfrm>
            <a:off x="6576174" y="3535518"/>
            <a:ext cx="1251284" cy="461665"/>
          </a:xfrm>
          <a:prstGeom prst="rect">
            <a:avLst/>
          </a:prstGeom>
          <a:noFill/>
        </p:spPr>
        <p:txBody>
          <a:bodyPr wrap="square" rtlCol="0">
            <a:spAutoFit/>
          </a:bodyPr>
          <a:lstStyle/>
          <a:p>
            <a:pPr algn="r"/>
            <a:r>
              <a:rPr lang="en-IN" sz="2400" dirty="0"/>
              <a:t>–0–</a:t>
            </a:r>
            <a:endParaRPr lang="en-US" sz="2400" dirty="0"/>
          </a:p>
        </p:txBody>
      </p:sp>
      <p:sp>
        <p:nvSpPr>
          <p:cNvPr id="14" name="TextBox 13"/>
          <p:cNvSpPr txBox="1"/>
          <p:nvPr/>
        </p:nvSpPr>
        <p:spPr>
          <a:xfrm>
            <a:off x="7827457" y="3535518"/>
            <a:ext cx="1251284" cy="461665"/>
          </a:xfrm>
          <a:prstGeom prst="rect">
            <a:avLst/>
          </a:prstGeom>
          <a:noFill/>
        </p:spPr>
        <p:txBody>
          <a:bodyPr wrap="square" rtlCol="0">
            <a:spAutoFit/>
          </a:bodyPr>
          <a:lstStyle/>
          <a:p>
            <a:pPr algn="r"/>
            <a:r>
              <a:rPr lang="en-IN" sz="2400" b="1" dirty="0">
                <a:solidFill>
                  <a:srgbClr val="0000FF"/>
                </a:solidFill>
              </a:rPr>
              <a:t>20,000</a:t>
            </a:r>
            <a:endParaRPr lang="en-US" sz="2400" b="1" dirty="0">
              <a:solidFill>
                <a:srgbClr val="0000FF"/>
              </a:solidFill>
            </a:endParaRPr>
          </a:p>
        </p:txBody>
      </p:sp>
      <p:sp>
        <p:nvSpPr>
          <p:cNvPr id="15" name="TextBox 14"/>
          <p:cNvSpPr txBox="1"/>
          <p:nvPr/>
        </p:nvSpPr>
        <p:spPr>
          <a:xfrm>
            <a:off x="7819435" y="3154933"/>
            <a:ext cx="1251284" cy="461665"/>
          </a:xfrm>
          <a:prstGeom prst="rect">
            <a:avLst/>
          </a:prstGeom>
          <a:noFill/>
        </p:spPr>
        <p:txBody>
          <a:bodyPr wrap="square" rtlCol="0">
            <a:spAutoFit/>
          </a:bodyPr>
          <a:lstStyle/>
          <a:p>
            <a:pPr algn="r"/>
            <a:r>
              <a:rPr lang="en-IN" sz="2400" b="1" dirty="0">
                <a:solidFill>
                  <a:srgbClr val="C00000"/>
                </a:solidFill>
              </a:rPr>
              <a:t>$50,000</a:t>
            </a:r>
            <a:endParaRPr lang="en-US" sz="2400" b="1" dirty="0">
              <a:solidFill>
                <a:srgbClr val="C00000"/>
              </a:solidFill>
            </a:endParaRPr>
          </a:p>
        </p:txBody>
      </p:sp>
      <p:sp>
        <p:nvSpPr>
          <p:cNvPr id="16" name="TextBox 15"/>
          <p:cNvSpPr txBox="1"/>
          <p:nvPr/>
        </p:nvSpPr>
        <p:spPr>
          <a:xfrm>
            <a:off x="6592216" y="3981393"/>
            <a:ext cx="1251284" cy="461665"/>
          </a:xfrm>
          <a:prstGeom prst="rect">
            <a:avLst/>
          </a:prstGeom>
          <a:noFill/>
        </p:spPr>
        <p:txBody>
          <a:bodyPr wrap="square" rtlCol="0">
            <a:spAutoFit/>
          </a:bodyPr>
          <a:lstStyle/>
          <a:p>
            <a:pPr algn="r"/>
            <a:r>
              <a:rPr lang="en-IN" sz="2400" dirty="0"/>
              <a:t>$50,000</a:t>
            </a:r>
            <a:endParaRPr lang="en-US" sz="2400" dirty="0"/>
          </a:p>
        </p:txBody>
      </p:sp>
      <p:sp>
        <p:nvSpPr>
          <p:cNvPr id="17" name="TextBox 16"/>
          <p:cNvSpPr txBox="1"/>
          <p:nvPr/>
        </p:nvSpPr>
        <p:spPr>
          <a:xfrm>
            <a:off x="7827457" y="3981393"/>
            <a:ext cx="1251284" cy="461665"/>
          </a:xfrm>
          <a:prstGeom prst="rect">
            <a:avLst/>
          </a:prstGeom>
          <a:noFill/>
        </p:spPr>
        <p:txBody>
          <a:bodyPr wrap="square" rtlCol="0">
            <a:spAutoFit/>
          </a:bodyPr>
          <a:lstStyle/>
          <a:p>
            <a:pPr algn="r"/>
            <a:r>
              <a:rPr lang="en-IN" sz="2400" b="1" dirty="0">
                <a:solidFill>
                  <a:srgbClr val="008C44"/>
                </a:solidFill>
              </a:rPr>
              <a:t>$30,000</a:t>
            </a:r>
            <a:endParaRPr lang="en-US" sz="2400" b="1" dirty="0">
              <a:solidFill>
                <a:srgbClr val="008C44"/>
              </a:solidFill>
            </a:endParaRPr>
          </a:p>
        </p:txBody>
      </p:sp>
      <p:cxnSp>
        <p:nvCxnSpPr>
          <p:cNvPr id="18" name="Straight Connector 17"/>
          <p:cNvCxnSpPr/>
          <p:nvPr/>
        </p:nvCxnSpPr>
        <p:spPr>
          <a:xfrm>
            <a:off x="623244" y="2841024"/>
            <a:ext cx="834298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6720777" y="4013477"/>
            <a:ext cx="1050308"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V="1">
            <a:off x="7915917" y="4005457"/>
            <a:ext cx="1050308" cy="0"/>
          </a:xfrm>
          <a:prstGeom prst="line">
            <a:avLst/>
          </a:prstGeom>
        </p:spPr>
        <p:style>
          <a:lnRef idx="1">
            <a:schemeClr val="dk1"/>
          </a:lnRef>
          <a:fillRef idx="0">
            <a:schemeClr val="dk1"/>
          </a:fillRef>
          <a:effectRef idx="0">
            <a:schemeClr val="dk1"/>
          </a:effectRef>
          <a:fontRef idx="minor">
            <a:schemeClr val="tx1"/>
          </a:fontRef>
        </p:style>
      </p:cxnSp>
      <p:sp>
        <p:nvSpPr>
          <p:cNvPr id="21" name="Title 2"/>
          <p:cNvSpPr txBox="1">
            <a:spLocks/>
          </p:cNvSpPr>
          <p:nvPr/>
        </p:nvSpPr>
        <p:spPr bwMode="auto">
          <a:xfrm>
            <a:off x="7844495" y="0"/>
            <a:ext cx="1304345"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latin typeface="+mn-lt"/>
              </a:rPr>
              <a:t>APPENDIX 12B</a:t>
            </a:r>
          </a:p>
        </p:txBody>
      </p:sp>
    </p:spTree>
    <p:extLst>
      <p:ext uri="{BB962C8B-B14F-4D97-AF65-F5344CB8AC3E}">
        <p14:creationId xmlns:p14="http://schemas.microsoft.com/office/powerpoint/2010/main" val="3345971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4" grpId="0"/>
      <p:bldP spid="11" grpId="0"/>
      <p:bldP spid="12" grpId="0"/>
      <p:bldP spid="13" grpId="0"/>
      <p:bldP spid="14" grpId="0"/>
      <p:bldP spid="15" grpId="0"/>
      <p:bldP spid="16"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12</a:t>
            </a:r>
          </a:p>
        </p:txBody>
      </p:sp>
    </p:spTree>
    <p:extLst>
      <p:ext uri="{BB962C8B-B14F-4D97-AF65-F5344CB8AC3E}">
        <p14:creationId xmlns:p14="http://schemas.microsoft.com/office/powerpoint/2010/main" val="46589486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31686" y="1525535"/>
            <a:ext cx="8654394" cy="4371412"/>
          </a:xfrm>
          <a:prstGeom prst="rect">
            <a:avLst/>
          </a:prstGeom>
          <a:noFill/>
          <a:ln w="28575">
            <a:solidFill>
              <a:schemeClr val="bg1">
                <a:lumMod val="50000"/>
              </a:schemeClr>
            </a:solidFill>
          </a:ln>
        </p:spPr>
        <p:txBody>
          <a:bodyPr wrap="square" rtlCol="0">
            <a:spAutoFit/>
          </a:bodyPr>
          <a:lstStyle/>
          <a:p>
            <a:endParaRPr lang="en-US" dirty="0"/>
          </a:p>
        </p:txBody>
      </p:sp>
      <p:sp>
        <p:nvSpPr>
          <p:cNvPr id="7" name="Title 2"/>
          <p:cNvSpPr txBox="1">
            <a:spLocks/>
          </p:cNvSpPr>
          <p:nvPr/>
        </p:nvSpPr>
        <p:spPr bwMode="auto">
          <a:xfrm>
            <a:off x="8347893" y="-1063256"/>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3" name="TextBox 2"/>
          <p:cNvSpPr txBox="1"/>
          <p:nvPr/>
        </p:nvSpPr>
        <p:spPr>
          <a:xfrm>
            <a:off x="785165" y="1644682"/>
            <a:ext cx="920345" cy="430887"/>
          </a:xfrm>
          <a:prstGeom prst="rect">
            <a:avLst/>
          </a:prstGeom>
          <a:noFill/>
        </p:spPr>
        <p:txBody>
          <a:bodyPr wrap="square" rtlCol="0" anchor="ctr">
            <a:spAutoFit/>
          </a:bodyPr>
          <a:lstStyle/>
          <a:p>
            <a:pPr algn="ctr"/>
            <a:r>
              <a:rPr lang="en-IN" sz="2200" dirty="0"/>
              <a:t>Date</a:t>
            </a:r>
            <a:endParaRPr lang="en-US" sz="2200" dirty="0"/>
          </a:p>
        </p:txBody>
      </p:sp>
      <p:sp>
        <p:nvSpPr>
          <p:cNvPr id="10" name="TextBox 9"/>
          <p:cNvSpPr txBox="1"/>
          <p:nvPr/>
        </p:nvSpPr>
        <p:spPr>
          <a:xfrm>
            <a:off x="2175764" y="1475405"/>
            <a:ext cx="1298577" cy="769441"/>
          </a:xfrm>
          <a:prstGeom prst="rect">
            <a:avLst/>
          </a:prstGeom>
          <a:noFill/>
        </p:spPr>
        <p:txBody>
          <a:bodyPr wrap="square" rtlCol="0" anchor="ctr">
            <a:spAutoFit/>
          </a:bodyPr>
          <a:lstStyle/>
          <a:p>
            <a:pPr algn="ctr"/>
            <a:r>
              <a:rPr lang="en-IN" sz="2200" dirty="0"/>
              <a:t>Cash Interest</a:t>
            </a:r>
            <a:endParaRPr lang="en-US" sz="2200" dirty="0"/>
          </a:p>
        </p:txBody>
      </p:sp>
      <p:sp>
        <p:nvSpPr>
          <p:cNvPr id="11" name="TextBox 10"/>
          <p:cNvSpPr txBox="1"/>
          <p:nvPr/>
        </p:nvSpPr>
        <p:spPr>
          <a:xfrm>
            <a:off x="4166932" y="1451606"/>
            <a:ext cx="1287946" cy="769441"/>
          </a:xfrm>
          <a:prstGeom prst="rect">
            <a:avLst/>
          </a:prstGeom>
          <a:noFill/>
        </p:spPr>
        <p:txBody>
          <a:bodyPr wrap="square" rtlCol="0" anchor="ctr">
            <a:spAutoFit/>
          </a:bodyPr>
          <a:lstStyle/>
          <a:p>
            <a:pPr algn="ctr"/>
            <a:r>
              <a:rPr lang="en-IN" sz="2200" dirty="0"/>
              <a:t>Effective Interest</a:t>
            </a:r>
            <a:endParaRPr lang="en-US" sz="2200" dirty="0"/>
          </a:p>
        </p:txBody>
      </p:sp>
      <p:sp>
        <p:nvSpPr>
          <p:cNvPr id="12" name="TextBox 11"/>
          <p:cNvSpPr txBox="1"/>
          <p:nvPr/>
        </p:nvSpPr>
        <p:spPr>
          <a:xfrm>
            <a:off x="6063855" y="1475405"/>
            <a:ext cx="1605035" cy="769441"/>
          </a:xfrm>
          <a:prstGeom prst="rect">
            <a:avLst/>
          </a:prstGeom>
          <a:noFill/>
        </p:spPr>
        <p:txBody>
          <a:bodyPr wrap="square" rtlCol="0" anchor="ctr">
            <a:spAutoFit/>
          </a:bodyPr>
          <a:lstStyle/>
          <a:p>
            <a:pPr algn="ctr"/>
            <a:r>
              <a:rPr lang="en-IN" sz="2200" dirty="0"/>
              <a:t>Increase in Balance</a:t>
            </a:r>
            <a:endParaRPr lang="en-US" sz="2200" dirty="0"/>
          </a:p>
        </p:txBody>
      </p:sp>
      <p:sp>
        <p:nvSpPr>
          <p:cNvPr id="13" name="TextBox 12"/>
          <p:cNvSpPr txBox="1"/>
          <p:nvPr/>
        </p:nvSpPr>
        <p:spPr>
          <a:xfrm>
            <a:off x="7429113" y="1475405"/>
            <a:ext cx="1765539" cy="769441"/>
          </a:xfrm>
          <a:prstGeom prst="rect">
            <a:avLst/>
          </a:prstGeom>
          <a:noFill/>
        </p:spPr>
        <p:txBody>
          <a:bodyPr wrap="square" rtlCol="0" anchor="ctr">
            <a:spAutoFit/>
          </a:bodyPr>
          <a:lstStyle/>
          <a:p>
            <a:pPr algn="ctr"/>
            <a:r>
              <a:rPr lang="en-IN" sz="2200" dirty="0"/>
              <a:t>Outstanding Balance</a:t>
            </a:r>
            <a:endParaRPr lang="en-US" sz="2200" dirty="0"/>
          </a:p>
        </p:txBody>
      </p:sp>
      <p:sp>
        <p:nvSpPr>
          <p:cNvPr id="14" name="TextBox 13"/>
          <p:cNvSpPr txBox="1"/>
          <p:nvPr/>
        </p:nvSpPr>
        <p:spPr>
          <a:xfrm>
            <a:off x="362593" y="2275862"/>
            <a:ext cx="1551314" cy="430887"/>
          </a:xfrm>
          <a:prstGeom prst="rect">
            <a:avLst/>
          </a:prstGeom>
          <a:noFill/>
        </p:spPr>
        <p:txBody>
          <a:bodyPr wrap="square" rtlCol="0">
            <a:spAutoFit/>
          </a:bodyPr>
          <a:lstStyle/>
          <a:p>
            <a:pPr algn="r"/>
            <a:r>
              <a:rPr lang="en-IN" sz="2200" dirty="0"/>
              <a:t>7/1/2018</a:t>
            </a:r>
            <a:endParaRPr lang="en-US" sz="2200" dirty="0"/>
          </a:p>
        </p:txBody>
      </p:sp>
      <p:sp>
        <p:nvSpPr>
          <p:cNvPr id="15" name="TextBox 14"/>
          <p:cNvSpPr txBox="1"/>
          <p:nvPr/>
        </p:nvSpPr>
        <p:spPr>
          <a:xfrm>
            <a:off x="469680" y="2662426"/>
            <a:ext cx="1551314" cy="430887"/>
          </a:xfrm>
          <a:prstGeom prst="rect">
            <a:avLst/>
          </a:prstGeom>
          <a:noFill/>
        </p:spPr>
        <p:txBody>
          <a:bodyPr wrap="square" rtlCol="0">
            <a:spAutoFit/>
          </a:bodyPr>
          <a:lstStyle/>
          <a:p>
            <a:pPr algn="r"/>
            <a:r>
              <a:rPr lang="en-IN" sz="2200" dirty="0"/>
              <a:t>12/31/2018</a:t>
            </a:r>
            <a:endParaRPr lang="en-US" sz="2200" dirty="0"/>
          </a:p>
        </p:txBody>
      </p:sp>
      <p:sp>
        <p:nvSpPr>
          <p:cNvPr id="16" name="TextBox 15"/>
          <p:cNvSpPr txBox="1"/>
          <p:nvPr/>
        </p:nvSpPr>
        <p:spPr>
          <a:xfrm>
            <a:off x="469680" y="3078163"/>
            <a:ext cx="1551314" cy="430887"/>
          </a:xfrm>
          <a:prstGeom prst="rect">
            <a:avLst/>
          </a:prstGeom>
          <a:noFill/>
        </p:spPr>
        <p:txBody>
          <a:bodyPr wrap="square" rtlCol="0">
            <a:spAutoFit/>
          </a:bodyPr>
          <a:lstStyle/>
          <a:p>
            <a:pPr algn="r"/>
            <a:r>
              <a:rPr lang="en-IN" sz="2200" dirty="0"/>
              <a:t>6/30/2019</a:t>
            </a:r>
            <a:endParaRPr lang="en-US" sz="2200" dirty="0"/>
          </a:p>
        </p:txBody>
      </p:sp>
      <p:sp>
        <p:nvSpPr>
          <p:cNvPr id="17" name="TextBox 16"/>
          <p:cNvSpPr txBox="1"/>
          <p:nvPr/>
        </p:nvSpPr>
        <p:spPr>
          <a:xfrm>
            <a:off x="469680" y="3509175"/>
            <a:ext cx="1551314" cy="430887"/>
          </a:xfrm>
          <a:prstGeom prst="rect">
            <a:avLst/>
          </a:prstGeom>
          <a:noFill/>
        </p:spPr>
        <p:txBody>
          <a:bodyPr wrap="square" rtlCol="0">
            <a:spAutoFit/>
          </a:bodyPr>
          <a:lstStyle/>
          <a:p>
            <a:pPr algn="r"/>
            <a:r>
              <a:rPr lang="en-IN" sz="2200" dirty="0"/>
              <a:t>12/31/2019</a:t>
            </a:r>
            <a:endParaRPr lang="en-US" sz="2200" dirty="0"/>
          </a:p>
        </p:txBody>
      </p:sp>
      <p:sp>
        <p:nvSpPr>
          <p:cNvPr id="18" name="TextBox 17"/>
          <p:cNvSpPr txBox="1"/>
          <p:nvPr/>
        </p:nvSpPr>
        <p:spPr>
          <a:xfrm>
            <a:off x="469680" y="3928227"/>
            <a:ext cx="1551314" cy="430887"/>
          </a:xfrm>
          <a:prstGeom prst="rect">
            <a:avLst/>
          </a:prstGeom>
          <a:noFill/>
        </p:spPr>
        <p:txBody>
          <a:bodyPr wrap="square" rtlCol="0">
            <a:spAutoFit/>
          </a:bodyPr>
          <a:lstStyle/>
          <a:p>
            <a:pPr algn="r"/>
            <a:r>
              <a:rPr lang="en-IN" sz="2200" dirty="0"/>
              <a:t>6/30/2020</a:t>
            </a:r>
            <a:endParaRPr lang="en-US" sz="2200" dirty="0"/>
          </a:p>
        </p:txBody>
      </p:sp>
      <p:sp>
        <p:nvSpPr>
          <p:cNvPr id="19" name="TextBox 18"/>
          <p:cNvSpPr txBox="1"/>
          <p:nvPr/>
        </p:nvSpPr>
        <p:spPr>
          <a:xfrm>
            <a:off x="469680" y="4325561"/>
            <a:ext cx="1551314" cy="430887"/>
          </a:xfrm>
          <a:prstGeom prst="rect">
            <a:avLst/>
          </a:prstGeom>
          <a:noFill/>
        </p:spPr>
        <p:txBody>
          <a:bodyPr wrap="square" rtlCol="0">
            <a:spAutoFit/>
          </a:bodyPr>
          <a:lstStyle/>
          <a:p>
            <a:pPr algn="r"/>
            <a:r>
              <a:rPr lang="en-IN" sz="2200" dirty="0"/>
              <a:t>12/31/2020</a:t>
            </a:r>
            <a:endParaRPr lang="en-US" sz="2200" dirty="0"/>
          </a:p>
        </p:txBody>
      </p:sp>
      <p:sp>
        <p:nvSpPr>
          <p:cNvPr id="20" name="TextBox 19"/>
          <p:cNvSpPr txBox="1"/>
          <p:nvPr/>
        </p:nvSpPr>
        <p:spPr>
          <a:xfrm>
            <a:off x="469680" y="4719341"/>
            <a:ext cx="1551314" cy="430887"/>
          </a:xfrm>
          <a:prstGeom prst="rect">
            <a:avLst/>
          </a:prstGeom>
          <a:noFill/>
        </p:spPr>
        <p:txBody>
          <a:bodyPr wrap="square" rtlCol="0">
            <a:spAutoFit/>
          </a:bodyPr>
          <a:lstStyle/>
          <a:p>
            <a:pPr algn="r"/>
            <a:r>
              <a:rPr lang="en-IN" sz="2200" dirty="0"/>
              <a:t>6/30/2021</a:t>
            </a:r>
            <a:endParaRPr lang="en-US" sz="2200" dirty="0"/>
          </a:p>
        </p:txBody>
      </p:sp>
      <p:sp>
        <p:nvSpPr>
          <p:cNvPr id="24" name="TextBox 23"/>
          <p:cNvSpPr txBox="1"/>
          <p:nvPr/>
        </p:nvSpPr>
        <p:spPr>
          <a:xfrm>
            <a:off x="1990887" y="2662426"/>
            <a:ext cx="1388305" cy="430887"/>
          </a:xfrm>
          <a:prstGeom prst="rect">
            <a:avLst/>
          </a:prstGeom>
          <a:noFill/>
        </p:spPr>
        <p:txBody>
          <a:bodyPr wrap="square" rtlCol="0">
            <a:spAutoFit/>
          </a:bodyPr>
          <a:lstStyle/>
          <a:p>
            <a:pPr algn="r"/>
            <a:r>
              <a:rPr lang="en-IN" sz="2200" dirty="0"/>
              <a:t>$  42,000</a:t>
            </a:r>
            <a:endParaRPr lang="en-US" sz="2200" dirty="0"/>
          </a:p>
        </p:txBody>
      </p:sp>
      <p:sp>
        <p:nvSpPr>
          <p:cNvPr id="25" name="TextBox 24"/>
          <p:cNvSpPr txBox="1"/>
          <p:nvPr/>
        </p:nvSpPr>
        <p:spPr>
          <a:xfrm>
            <a:off x="1990887" y="3078163"/>
            <a:ext cx="1388305" cy="430887"/>
          </a:xfrm>
          <a:prstGeom prst="rect">
            <a:avLst/>
          </a:prstGeom>
          <a:noFill/>
        </p:spPr>
        <p:txBody>
          <a:bodyPr wrap="square" rtlCol="0">
            <a:spAutoFit/>
          </a:bodyPr>
          <a:lstStyle/>
          <a:p>
            <a:pPr algn="r"/>
            <a:r>
              <a:rPr lang="en-IN" sz="2200" dirty="0"/>
              <a:t>  42,000</a:t>
            </a:r>
            <a:endParaRPr lang="en-US" sz="2200" dirty="0"/>
          </a:p>
        </p:txBody>
      </p:sp>
      <p:sp>
        <p:nvSpPr>
          <p:cNvPr id="29" name="TextBox 28"/>
          <p:cNvSpPr txBox="1"/>
          <p:nvPr/>
        </p:nvSpPr>
        <p:spPr>
          <a:xfrm>
            <a:off x="1990887" y="3509175"/>
            <a:ext cx="1388305" cy="430887"/>
          </a:xfrm>
          <a:prstGeom prst="rect">
            <a:avLst/>
          </a:prstGeom>
          <a:noFill/>
        </p:spPr>
        <p:txBody>
          <a:bodyPr wrap="square" rtlCol="0">
            <a:spAutoFit/>
          </a:bodyPr>
          <a:lstStyle/>
          <a:p>
            <a:pPr algn="r"/>
            <a:r>
              <a:rPr lang="en-IN" sz="2200" dirty="0"/>
              <a:t>  42,000</a:t>
            </a:r>
            <a:endParaRPr lang="en-US" sz="2200" dirty="0"/>
          </a:p>
        </p:txBody>
      </p:sp>
      <p:sp>
        <p:nvSpPr>
          <p:cNvPr id="30" name="TextBox 29"/>
          <p:cNvSpPr txBox="1"/>
          <p:nvPr/>
        </p:nvSpPr>
        <p:spPr>
          <a:xfrm>
            <a:off x="1990887" y="3928227"/>
            <a:ext cx="1388305" cy="430887"/>
          </a:xfrm>
          <a:prstGeom prst="rect">
            <a:avLst/>
          </a:prstGeom>
          <a:noFill/>
        </p:spPr>
        <p:txBody>
          <a:bodyPr wrap="square" rtlCol="0">
            <a:spAutoFit/>
          </a:bodyPr>
          <a:lstStyle/>
          <a:p>
            <a:pPr algn="r"/>
            <a:r>
              <a:rPr lang="en-IN" sz="2200" dirty="0"/>
              <a:t>  42,000</a:t>
            </a:r>
            <a:endParaRPr lang="en-US" sz="2200" dirty="0"/>
          </a:p>
        </p:txBody>
      </p:sp>
      <p:sp>
        <p:nvSpPr>
          <p:cNvPr id="31" name="TextBox 30"/>
          <p:cNvSpPr txBox="1"/>
          <p:nvPr/>
        </p:nvSpPr>
        <p:spPr>
          <a:xfrm>
            <a:off x="1990887" y="4325561"/>
            <a:ext cx="1388305" cy="430887"/>
          </a:xfrm>
          <a:prstGeom prst="rect">
            <a:avLst/>
          </a:prstGeom>
          <a:noFill/>
        </p:spPr>
        <p:txBody>
          <a:bodyPr wrap="square" rtlCol="0">
            <a:spAutoFit/>
          </a:bodyPr>
          <a:lstStyle/>
          <a:p>
            <a:pPr algn="r"/>
            <a:r>
              <a:rPr lang="en-IN" sz="2200" dirty="0"/>
              <a:t>  42,000</a:t>
            </a:r>
            <a:endParaRPr lang="en-US" sz="2200" dirty="0"/>
          </a:p>
        </p:txBody>
      </p:sp>
      <p:sp>
        <p:nvSpPr>
          <p:cNvPr id="32" name="TextBox 31"/>
          <p:cNvSpPr txBox="1"/>
          <p:nvPr/>
        </p:nvSpPr>
        <p:spPr>
          <a:xfrm>
            <a:off x="1990887" y="4719341"/>
            <a:ext cx="1388305" cy="430887"/>
          </a:xfrm>
          <a:prstGeom prst="rect">
            <a:avLst/>
          </a:prstGeom>
          <a:noFill/>
        </p:spPr>
        <p:txBody>
          <a:bodyPr wrap="square" rtlCol="0">
            <a:spAutoFit/>
          </a:bodyPr>
          <a:lstStyle/>
          <a:p>
            <a:pPr algn="r"/>
            <a:r>
              <a:rPr lang="en-IN" sz="2200" dirty="0"/>
              <a:t>  42,000</a:t>
            </a:r>
            <a:endParaRPr lang="en-US" sz="2200" dirty="0"/>
          </a:p>
        </p:txBody>
      </p:sp>
      <p:sp>
        <p:nvSpPr>
          <p:cNvPr id="33" name="TextBox 32"/>
          <p:cNvSpPr txBox="1"/>
          <p:nvPr/>
        </p:nvSpPr>
        <p:spPr>
          <a:xfrm>
            <a:off x="3240427" y="2662426"/>
            <a:ext cx="3114675" cy="430887"/>
          </a:xfrm>
          <a:prstGeom prst="rect">
            <a:avLst/>
          </a:prstGeom>
          <a:noFill/>
        </p:spPr>
        <p:txBody>
          <a:bodyPr wrap="square" rtlCol="0">
            <a:spAutoFit/>
          </a:bodyPr>
          <a:lstStyle/>
          <a:p>
            <a:pPr algn="r"/>
            <a:r>
              <a:rPr lang="en-IN" sz="2200" dirty="0"/>
              <a:t>.07 (666,633) = $  46,664</a:t>
            </a:r>
            <a:endParaRPr lang="en-US" sz="2200" dirty="0"/>
          </a:p>
        </p:txBody>
      </p:sp>
      <p:sp>
        <p:nvSpPr>
          <p:cNvPr id="34" name="TextBox 33"/>
          <p:cNvSpPr txBox="1"/>
          <p:nvPr/>
        </p:nvSpPr>
        <p:spPr>
          <a:xfrm>
            <a:off x="3240427" y="3078163"/>
            <a:ext cx="3114675" cy="430887"/>
          </a:xfrm>
          <a:prstGeom prst="rect">
            <a:avLst/>
          </a:prstGeom>
          <a:noFill/>
        </p:spPr>
        <p:txBody>
          <a:bodyPr wrap="square" rtlCol="0">
            <a:spAutoFit/>
          </a:bodyPr>
          <a:lstStyle/>
          <a:p>
            <a:pPr algn="r"/>
            <a:r>
              <a:rPr lang="en-IN" sz="2200" dirty="0"/>
              <a:t>.07 (671,297) =     46,991</a:t>
            </a:r>
            <a:endParaRPr lang="en-US" sz="2200" dirty="0"/>
          </a:p>
        </p:txBody>
      </p:sp>
      <p:sp>
        <p:nvSpPr>
          <p:cNvPr id="35" name="TextBox 34"/>
          <p:cNvSpPr txBox="1"/>
          <p:nvPr/>
        </p:nvSpPr>
        <p:spPr>
          <a:xfrm>
            <a:off x="3240427" y="3509175"/>
            <a:ext cx="3114675" cy="430887"/>
          </a:xfrm>
          <a:prstGeom prst="rect">
            <a:avLst/>
          </a:prstGeom>
          <a:noFill/>
        </p:spPr>
        <p:txBody>
          <a:bodyPr wrap="square" rtlCol="0">
            <a:spAutoFit/>
          </a:bodyPr>
          <a:lstStyle/>
          <a:p>
            <a:pPr algn="r"/>
            <a:r>
              <a:rPr lang="en-IN" sz="2200" dirty="0"/>
              <a:t>.07 (676,288) =     47,340</a:t>
            </a:r>
            <a:endParaRPr lang="en-US" sz="2200" dirty="0"/>
          </a:p>
        </p:txBody>
      </p:sp>
      <p:sp>
        <p:nvSpPr>
          <p:cNvPr id="36" name="TextBox 35"/>
          <p:cNvSpPr txBox="1"/>
          <p:nvPr/>
        </p:nvSpPr>
        <p:spPr>
          <a:xfrm>
            <a:off x="3240427" y="3928227"/>
            <a:ext cx="3114675" cy="430887"/>
          </a:xfrm>
          <a:prstGeom prst="rect">
            <a:avLst/>
          </a:prstGeom>
          <a:noFill/>
        </p:spPr>
        <p:txBody>
          <a:bodyPr wrap="square" rtlCol="0">
            <a:spAutoFit/>
          </a:bodyPr>
          <a:lstStyle/>
          <a:p>
            <a:pPr algn="r"/>
            <a:r>
              <a:rPr lang="en-IN" sz="2200" dirty="0"/>
              <a:t>.07 (681,628) =     47,714</a:t>
            </a:r>
            <a:endParaRPr lang="en-US" sz="2200" dirty="0"/>
          </a:p>
        </p:txBody>
      </p:sp>
      <p:sp>
        <p:nvSpPr>
          <p:cNvPr id="37" name="TextBox 36"/>
          <p:cNvSpPr txBox="1"/>
          <p:nvPr/>
        </p:nvSpPr>
        <p:spPr>
          <a:xfrm>
            <a:off x="3240427" y="4325561"/>
            <a:ext cx="3114675" cy="430887"/>
          </a:xfrm>
          <a:prstGeom prst="rect">
            <a:avLst/>
          </a:prstGeom>
          <a:noFill/>
        </p:spPr>
        <p:txBody>
          <a:bodyPr wrap="square" rtlCol="0">
            <a:spAutoFit/>
          </a:bodyPr>
          <a:lstStyle/>
          <a:p>
            <a:pPr algn="r"/>
            <a:r>
              <a:rPr lang="en-IN" sz="2200" dirty="0"/>
              <a:t>.07 (687,342) =     48,114</a:t>
            </a:r>
            <a:endParaRPr lang="en-US" sz="2200" dirty="0"/>
          </a:p>
        </p:txBody>
      </p:sp>
      <p:sp>
        <p:nvSpPr>
          <p:cNvPr id="38" name="TextBox 37"/>
          <p:cNvSpPr txBox="1"/>
          <p:nvPr/>
        </p:nvSpPr>
        <p:spPr>
          <a:xfrm>
            <a:off x="3240427" y="4719341"/>
            <a:ext cx="3114675" cy="430887"/>
          </a:xfrm>
          <a:prstGeom prst="rect">
            <a:avLst/>
          </a:prstGeom>
          <a:noFill/>
        </p:spPr>
        <p:txBody>
          <a:bodyPr wrap="square" rtlCol="0">
            <a:spAutoFit/>
          </a:bodyPr>
          <a:lstStyle/>
          <a:p>
            <a:pPr algn="r"/>
            <a:r>
              <a:rPr lang="en-IN" sz="2200" dirty="0"/>
              <a:t>.07 (693,456) =     48,544</a:t>
            </a:r>
            <a:endParaRPr lang="en-US" sz="2200" dirty="0"/>
          </a:p>
        </p:txBody>
      </p:sp>
      <p:sp>
        <p:nvSpPr>
          <p:cNvPr id="39" name="TextBox 38"/>
          <p:cNvSpPr txBox="1"/>
          <p:nvPr/>
        </p:nvSpPr>
        <p:spPr>
          <a:xfrm>
            <a:off x="6172220" y="2662426"/>
            <a:ext cx="1388305" cy="430887"/>
          </a:xfrm>
          <a:prstGeom prst="rect">
            <a:avLst/>
          </a:prstGeom>
          <a:noFill/>
        </p:spPr>
        <p:txBody>
          <a:bodyPr wrap="square" rtlCol="0">
            <a:spAutoFit/>
          </a:bodyPr>
          <a:lstStyle/>
          <a:p>
            <a:pPr algn="r"/>
            <a:r>
              <a:rPr lang="en-IN" sz="2200" dirty="0"/>
              <a:t>$  4,664</a:t>
            </a:r>
            <a:endParaRPr lang="en-US" sz="2200" dirty="0"/>
          </a:p>
        </p:txBody>
      </p:sp>
      <p:sp>
        <p:nvSpPr>
          <p:cNvPr id="40" name="TextBox 39"/>
          <p:cNvSpPr txBox="1"/>
          <p:nvPr/>
        </p:nvSpPr>
        <p:spPr>
          <a:xfrm>
            <a:off x="6172220" y="3078163"/>
            <a:ext cx="1388305" cy="430887"/>
          </a:xfrm>
          <a:prstGeom prst="rect">
            <a:avLst/>
          </a:prstGeom>
          <a:noFill/>
        </p:spPr>
        <p:txBody>
          <a:bodyPr wrap="square" rtlCol="0">
            <a:spAutoFit/>
          </a:bodyPr>
          <a:lstStyle/>
          <a:p>
            <a:pPr algn="r"/>
            <a:r>
              <a:rPr lang="en-IN" sz="2200" dirty="0"/>
              <a:t>4,991</a:t>
            </a:r>
            <a:endParaRPr lang="en-US" sz="2200" dirty="0"/>
          </a:p>
        </p:txBody>
      </p:sp>
      <p:sp>
        <p:nvSpPr>
          <p:cNvPr id="41" name="TextBox 40"/>
          <p:cNvSpPr txBox="1"/>
          <p:nvPr/>
        </p:nvSpPr>
        <p:spPr>
          <a:xfrm>
            <a:off x="6172220" y="3509175"/>
            <a:ext cx="1388305" cy="430887"/>
          </a:xfrm>
          <a:prstGeom prst="rect">
            <a:avLst/>
          </a:prstGeom>
          <a:noFill/>
        </p:spPr>
        <p:txBody>
          <a:bodyPr wrap="square" rtlCol="0">
            <a:spAutoFit/>
          </a:bodyPr>
          <a:lstStyle/>
          <a:p>
            <a:pPr algn="r"/>
            <a:r>
              <a:rPr lang="en-IN" sz="2200" dirty="0"/>
              <a:t>5,340</a:t>
            </a:r>
            <a:endParaRPr lang="en-US" sz="2200" dirty="0"/>
          </a:p>
        </p:txBody>
      </p:sp>
      <p:sp>
        <p:nvSpPr>
          <p:cNvPr id="42" name="TextBox 41"/>
          <p:cNvSpPr txBox="1"/>
          <p:nvPr/>
        </p:nvSpPr>
        <p:spPr>
          <a:xfrm>
            <a:off x="6172220" y="3928227"/>
            <a:ext cx="1388305" cy="430887"/>
          </a:xfrm>
          <a:prstGeom prst="rect">
            <a:avLst/>
          </a:prstGeom>
          <a:noFill/>
        </p:spPr>
        <p:txBody>
          <a:bodyPr wrap="square" rtlCol="0">
            <a:spAutoFit/>
          </a:bodyPr>
          <a:lstStyle/>
          <a:p>
            <a:pPr algn="r"/>
            <a:r>
              <a:rPr lang="en-IN" sz="2200" dirty="0"/>
              <a:t>5,714</a:t>
            </a:r>
            <a:endParaRPr lang="en-US" sz="2200" dirty="0"/>
          </a:p>
        </p:txBody>
      </p:sp>
      <p:sp>
        <p:nvSpPr>
          <p:cNvPr id="43" name="TextBox 42"/>
          <p:cNvSpPr txBox="1"/>
          <p:nvPr/>
        </p:nvSpPr>
        <p:spPr>
          <a:xfrm>
            <a:off x="6172220" y="4325561"/>
            <a:ext cx="1388305" cy="430887"/>
          </a:xfrm>
          <a:prstGeom prst="rect">
            <a:avLst/>
          </a:prstGeom>
          <a:noFill/>
        </p:spPr>
        <p:txBody>
          <a:bodyPr wrap="square" rtlCol="0">
            <a:spAutoFit/>
          </a:bodyPr>
          <a:lstStyle/>
          <a:p>
            <a:pPr algn="r"/>
            <a:r>
              <a:rPr lang="en-IN" sz="2200" dirty="0"/>
              <a:t>6,114</a:t>
            </a:r>
            <a:endParaRPr lang="en-US" sz="2200" dirty="0"/>
          </a:p>
        </p:txBody>
      </p:sp>
      <p:sp>
        <p:nvSpPr>
          <p:cNvPr id="44" name="TextBox 43"/>
          <p:cNvSpPr txBox="1"/>
          <p:nvPr/>
        </p:nvSpPr>
        <p:spPr>
          <a:xfrm>
            <a:off x="6172220" y="4719341"/>
            <a:ext cx="1388305" cy="430887"/>
          </a:xfrm>
          <a:prstGeom prst="rect">
            <a:avLst/>
          </a:prstGeom>
          <a:noFill/>
        </p:spPr>
        <p:txBody>
          <a:bodyPr wrap="square" rtlCol="0">
            <a:spAutoFit/>
          </a:bodyPr>
          <a:lstStyle/>
          <a:p>
            <a:pPr algn="r"/>
            <a:r>
              <a:rPr lang="en-IN" sz="2200" dirty="0"/>
              <a:t>6,544</a:t>
            </a:r>
            <a:endParaRPr lang="en-US" sz="2200" dirty="0"/>
          </a:p>
        </p:txBody>
      </p:sp>
      <p:sp>
        <p:nvSpPr>
          <p:cNvPr id="45" name="TextBox 44"/>
          <p:cNvSpPr txBox="1"/>
          <p:nvPr/>
        </p:nvSpPr>
        <p:spPr>
          <a:xfrm>
            <a:off x="7617730" y="2185271"/>
            <a:ext cx="1388305" cy="430887"/>
          </a:xfrm>
          <a:prstGeom prst="rect">
            <a:avLst/>
          </a:prstGeom>
          <a:noFill/>
        </p:spPr>
        <p:txBody>
          <a:bodyPr wrap="square" rtlCol="0">
            <a:spAutoFit/>
          </a:bodyPr>
          <a:lstStyle/>
          <a:p>
            <a:pPr algn="r"/>
            <a:r>
              <a:rPr lang="en-IN" sz="2200" b="1" dirty="0">
                <a:solidFill>
                  <a:srgbClr val="0000FF"/>
                </a:solidFill>
              </a:rPr>
              <a:t>$666,633</a:t>
            </a:r>
            <a:endParaRPr lang="en-US" sz="2200" b="1" dirty="0">
              <a:solidFill>
                <a:srgbClr val="0000FF"/>
              </a:solidFill>
            </a:endParaRPr>
          </a:p>
        </p:txBody>
      </p:sp>
      <p:sp>
        <p:nvSpPr>
          <p:cNvPr id="46" name="Title 1"/>
          <p:cNvSpPr>
            <a:spLocks noGrp="1"/>
          </p:cNvSpPr>
          <p:nvPr>
            <p:ph type="title"/>
          </p:nvPr>
        </p:nvSpPr>
        <p:spPr>
          <a:xfrm>
            <a:off x="611560" y="228742"/>
            <a:ext cx="8108141" cy="395967"/>
          </a:xfrm>
        </p:spPr>
        <p:txBody>
          <a:bodyPr>
            <a:noAutofit/>
          </a:bodyPr>
          <a:lstStyle/>
          <a:p>
            <a:r>
              <a:rPr lang="en-IN" dirty="0"/>
              <a:t>Amortization Schedule—Discount</a:t>
            </a:r>
          </a:p>
        </p:txBody>
      </p:sp>
      <p:sp>
        <p:nvSpPr>
          <p:cNvPr id="47" name="TextBox 46"/>
          <p:cNvSpPr txBox="1"/>
          <p:nvPr/>
        </p:nvSpPr>
        <p:spPr>
          <a:xfrm>
            <a:off x="7617730" y="2662426"/>
            <a:ext cx="1388305" cy="430887"/>
          </a:xfrm>
          <a:prstGeom prst="rect">
            <a:avLst/>
          </a:prstGeom>
          <a:noFill/>
        </p:spPr>
        <p:txBody>
          <a:bodyPr wrap="square" rtlCol="0">
            <a:spAutoFit/>
          </a:bodyPr>
          <a:lstStyle/>
          <a:p>
            <a:pPr algn="r"/>
            <a:r>
              <a:rPr lang="en-IN" sz="2200" b="1" dirty="0">
                <a:solidFill>
                  <a:srgbClr val="EC008C"/>
                </a:solidFill>
              </a:rPr>
              <a:t>671,297</a:t>
            </a:r>
            <a:endParaRPr lang="en-US" sz="2200" b="1" dirty="0">
              <a:solidFill>
                <a:srgbClr val="EC008C"/>
              </a:solidFill>
            </a:endParaRPr>
          </a:p>
        </p:txBody>
      </p:sp>
      <p:sp>
        <p:nvSpPr>
          <p:cNvPr id="48" name="TextBox 47"/>
          <p:cNvSpPr txBox="1"/>
          <p:nvPr/>
        </p:nvSpPr>
        <p:spPr>
          <a:xfrm>
            <a:off x="7617730" y="3078163"/>
            <a:ext cx="1388305" cy="430887"/>
          </a:xfrm>
          <a:prstGeom prst="rect">
            <a:avLst/>
          </a:prstGeom>
          <a:noFill/>
        </p:spPr>
        <p:txBody>
          <a:bodyPr wrap="square" rtlCol="0">
            <a:spAutoFit/>
          </a:bodyPr>
          <a:lstStyle/>
          <a:p>
            <a:pPr algn="r"/>
            <a:r>
              <a:rPr lang="en-IN" sz="2200" dirty="0"/>
              <a:t>676,288</a:t>
            </a:r>
            <a:endParaRPr lang="en-US" sz="2200" dirty="0"/>
          </a:p>
        </p:txBody>
      </p:sp>
      <p:sp>
        <p:nvSpPr>
          <p:cNvPr id="49" name="TextBox 48"/>
          <p:cNvSpPr txBox="1"/>
          <p:nvPr/>
        </p:nvSpPr>
        <p:spPr>
          <a:xfrm>
            <a:off x="7617730" y="3509175"/>
            <a:ext cx="1388305" cy="430887"/>
          </a:xfrm>
          <a:prstGeom prst="rect">
            <a:avLst/>
          </a:prstGeom>
          <a:noFill/>
        </p:spPr>
        <p:txBody>
          <a:bodyPr wrap="square" rtlCol="0">
            <a:spAutoFit/>
          </a:bodyPr>
          <a:lstStyle/>
          <a:p>
            <a:pPr algn="r"/>
            <a:r>
              <a:rPr lang="en-IN" sz="2200" dirty="0"/>
              <a:t>681,628</a:t>
            </a:r>
            <a:endParaRPr lang="en-US" sz="2200" dirty="0"/>
          </a:p>
        </p:txBody>
      </p:sp>
      <p:sp>
        <p:nvSpPr>
          <p:cNvPr id="50" name="TextBox 49"/>
          <p:cNvSpPr txBox="1"/>
          <p:nvPr/>
        </p:nvSpPr>
        <p:spPr>
          <a:xfrm>
            <a:off x="7617730" y="3928227"/>
            <a:ext cx="1388305" cy="430887"/>
          </a:xfrm>
          <a:prstGeom prst="rect">
            <a:avLst/>
          </a:prstGeom>
          <a:noFill/>
        </p:spPr>
        <p:txBody>
          <a:bodyPr wrap="square" rtlCol="0">
            <a:spAutoFit/>
          </a:bodyPr>
          <a:lstStyle/>
          <a:p>
            <a:pPr algn="r"/>
            <a:r>
              <a:rPr lang="en-IN" sz="2200" dirty="0"/>
              <a:t>687,342</a:t>
            </a:r>
            <a:endParaRPr lang="en-US" sz="2200" dirty="0"/>
          </a:p>
        </p:txBody>
      </p:sp>
      <p:sp>
        <p:nvSpPr>
          <p:cNvPr id="51" name="TextBox 50"/>
          <p:cNvSpPr txBox="1"/>
          <p:nvPr/>
        </p:nvSpPr>
        <p:spPr>
          <a:xfrm>
            <a:off x="7617730" y="4325561"/>
            <a:ext cx="1388305" cy="430887"/>
          </a:xfrm>
          <a:prstGeom prst="rect">
            <a:avLst/>
          </a:prstGeom>
          <a:noFill/>
        </p:spPr>
        <p:txBody>
          <a:bodyPr wrap="square" rtlCol="0">
            <a:spAutoFit/>
          </a:bodyPr>
          <a:lstStyle/>
          <a:p>
            <a:pPr algn="r"/>
            <a:r>
              <a:rPr lang="en-IN" sz="2200" dirty="0"/>
              <a:t>693,456</a:t>
            </a:r>
            <a:endParaRPr lang="en-US" sz="2200" dirty="0"/>
          </a:p>
        </p:txBody>
      </p:sp>
      <p:sp>
        <p:nvSpPr>
          <p:cNvPr id="52" name="TextBox 51"/>
          <p:cNvSpPr txBox="1"/>
          <p:nvPr/>
        </p:nvSpPr>
        <p:spPr>
          <a:xfrm>
            <a:off x="7617730" y="4719341"/>
            <a:ext cx="1388305" cy="430887"/>
          </a:xfrm>
          <a:prstGeom prst="rect">
            <a:avLst/>
          </a:prstGeom>
          <a:noFill/>
        </p:spPr>
        <p:txBody>
          <a:bodyPr wrap="square" rtlCol="0">
            <a:spAutoFit/>
          </a:bodyPr>
          <a:lstStyle/>
          <a:p>
            <a:pPr algn="r"/>
            <a:r>
              <a:rPr lang="en-IN" sz="2200" dirty="0"/>
              <a:t>700,000</a:t>
            </a:r>
            <a:endParaRPr lang="en-US" sz="2200" dirty="0"/>
          </a:p>
        </p:txBody>
      </p:sp>
      <p:sp>
        <p:nvSpPr>
          <p:cNvPr id="54" name="TextBox 53"/>
          <p:cNvSpPr txBox="1"/>
          <p:nvPr/>
        </p:nvSpPr>
        <p:spPr>
          <a:xfrm>
            <a:off x="1990887" y="5183930"/>
            <a:ext cx="1388305" cy="430887"/>
          </a:xfrm>
          <a:prstGeom prst="rect">
            <a:avLst/>
          </a:prstGeom>
          <a:noFill/>
        </p:spPr>
        <p:txBody>
          <a:bodyPr wrap="square" rtlCol="0">
            <a:spAutoFit/>
          </a:bodyPr>
          <a:lstStyle/>
          <a:p>
            <a:pPr algn="r"/>
            <a:r>
              <a:rPr lang="en-IN" sz="2200" dirty="0"/>
              <a:t>  $252,000</a:t>
            </a:r>
            <a:endParaRPr lang="en-US" sz="2200" dirty="0"/>
          </a:p>
        </p:txBody>
      </p:sp>
      <p:sp>
        <p:nvSpPr>
          <p:cNvPr id="55" name="TextBox 54"/>
          <p:cNvSpPr txBox="1"/>
          <p:nvPr/>
        </p:nvSpPr>
        <p:spPr>
          <a:xfrm>
            <a:off x="4978387" y="5175910"/>
            <a:ext cx="1388305" cy="430887"/>
          </a:xfrm>
          <a:prstGeom prst="rect">
            <a:avLst/>
          </a:prstGeom>
          <a:noFill/>
        </p:spPr>
        <p:txBody>
          <a:bodyPr wrap="square" rtlCol="0">
            <a:spAutoFit/>
          </a:bodyPr>
          <a:lstStyle/>
          <a:p>
            <a:pPr algn="r"/>
            <a:r>
              <a:rPr lang="en-IN" sz="2200" dirty="0"/>
              <a:t>  $285,367</a:t>
            </a:r>
            <a:endParaRPr lang="en-US" sz="2200" dirty="0"/>
          </a:p>
        </p:txBody>
      </p:sp>
      <p:sp>
        <p:nvSpPr>
          <p:cNvPr id="56" name="TextBox 55"/>
          <p:cNvSpPr txBox="1"/>
          <p:nvPr/>
        </p:nvSpPr>
        <p:spPr>
          <a:xfrm>
            <a:off x="6186876" y="5175909"/>
            <a:ext cx="1388305" cy="430887"/>
          </a:xfrm>
          <a:prstGeom prst="rect">
            <a:avLst/>
          </a:prstGeom>
          <a:noFill/>
        </p:spPr>
        <p:txBody>
          <a:bodyPr wrap="square" rtlCol="0">
            <a:spAutoFit/>
          </a:bodyPr>
          <a:lstStyle/>
          <a:p>
            <a:pPr algn="r"/>
            <a:r>
              <a:rPr lang="en-IN" sz="2200" dirty="0"/>
              <a:t>$33,367</a:t>
            </a:r>
            <a:endParaRPr lang="en-US" sz="2200" dirty="0"/>
          </a:p>
        </p:txBody>
      </p:sp>
      <p:cxnSp>
        <p:nvCxnSpPr>
          <p:cNvPr id="4" name="Straight Connector 3"/>
          <p:cNvCxnSpPr/>
          <p:nvPr/>
        </p:nvCxnSpPr>
        <p:spPr>
          <a:xfrm flipV="1">
            <a:off x="2283618" y="5191456"/>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2291640" y="5552402"/>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290137" y="5592508"/>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222950" y="5199478"/>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5222950" y="5560424"/>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V="1">
            <a:off x="5222950" y="5600530"/>
            <a:ext cx="10231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6571765" y="5191458"/>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6579787" y="5552404"/>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6584634" y="5592510"/>
            <a:ext cx="91708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43185" y="2185271"/>
            <a:ext cx="8389675"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Straight Arrow Connector 66"/>
          <p:cNvCxnSpPr/>
          <p:nvPr/>
        </p:nvCxnSpPr>
        <p:spPr>
          <a:xfrm>
            <a:off x="2100090" y="1385484"/>
            <a:ext cx="738224" cy="1346020"/>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192230" y="1042828"/>
            <a:ext cx="1808247" cy="342656"/>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r>
              <a:rPr lang="en-IN" sz="2000" dirty="0"/>
              <a:t>$700,000 × 6%</a:t>
            </a:r>
            <a:endParaRPr lang="en-US" sz="2000" dirty="0"/>
          </a:p>
        </p:txBody>
      </p:sp>
      <p:cxnSp>
        <p:nvCxnSpPr>
          <p:cNvPr id="69" name="Straight Arrow Connector 68"/>
          <p:cNvCxnSpPr/>
          <p:nvPr/>
        </p:nvCxnSpPr>
        <p:spPr>
          <a:xfrm flipH="1">
            <a:off x="4893547" y="2381459"/>
            <a:ext cx="2924058" cy="360664"/>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120339" y="1020816"/>
            <a:ext cx="2187979"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000" dirty="0"/>
              <a:t>$46,664 </a:t>
            </a:r>
            <a:r>
              <a:rPr lang="en-IN" sz="2000" dirty="0" smtClean="0"/>
              <a:t>− </a:t>
            </a:r>
            <a:r>
              <a:rPr lang="en-IN" sz="2000" dirty="0"/>
              <a:t>$42,000</a:t>
            </a:r>
            <a:endParaRPr lang="en-US" sz="2000" dirty="0"/>
          </a:p>
        </p:txBody>
      </p:sp>
      <p:cxnSp>
        <p:nvCxnSpPr>
          <p:cNvPr id="71" name="Straight Arrow Connector 70"/>
          <p:cNvCxnSpPr/>
          <p:nvPr/>
        </p:nvCxnSpPr>
        <p:spPr>
          <a:xfrm>
            <a:off x="5997580" y="1373802"/>
            <a:ext cx="1077448" cy="136832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202731" y="30444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5182431" y="30444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sp>
        <p:nvSpPr>
          <p:cNvPr id="75" name="TextBox 74"/>
          <p:cNvSpPr txBox="1"/>
          <p:nvPr/>
        </p:nvSpPr>
        <p:spPr>
          <a:xfrm>
            <a:off x="6654494" y="1023822"/>
            <a:ext cx="2123631" cy="400110"/>
          </a:xfrm>
          <a:prstGeom prst="rect">
            <a:avLst/>
          </a:prstGeom>
          <a:solidFill>
            <a:schemeClr val="accent5">
              <a:lumMod val="20000"/>
              <a:lumOff val="80000"/>
            </a:schemeClr>
          </a:solidFill>
          <a:ln>
            <a:solidFill>
              <a:schemeClr val="accent5">
                <a:lumMod val="50000"/>
              </a:schemeClr>
            </a:solidFill>
          </a:ln>
        </p:spPr>
        <p:txBody>
          <a:bodyPr wrap="square" rtlCol="0" anchor="ctr">
            <a:spAutoFit/>
          </a:bodyPr>
          <a:lstStyle/>
          <a:p>
            <a:pPr algn="ctr"/>
            <a:r>
              <a:rPr lang="en-IN" sz="2000" b="1" dirty="0">
                <a:solidFill>
                  <a:srgbClr val="0000FF"/>
                </a:solidFill>
              </a:rPr>
              <a:t>$666,633 </a:t>
            </a:r>
            <a:r>
              <a:rPr lang="en-IN" sz="2000" dirty="0"/>
              <a:t>+ $4,664</a:t>
            </a:r>
            <a:endParaRPr lang="en-US" sz="2000" dirty="0"/>
          </a:p>
        </p:txBody>
      </p:sp>
      <p:cxnSp>
        <p:nvCxnSpPr>
          <p:cNvPr id="76" name="Straight Arrow Connector 75"/>
          <p:cNvCxnSpPr/>
          <p:nvPr/>
        </p:nvCxnSpPr>
        <p:spPr>
          <a:xfrm>
            <a:off x="7817605" y="1382270"/>
            <a:ext cx="165431" cy="140792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6545193" y="3048130"/>
            <a:ext cx="966983"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7865772" y="2574644"/>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5911475" y="-259261"/>
            <a:ext cx="1063681" cy="0"/>
          </a:xfrm>
          <a:prstGeom prst="line">
            <a:avLst/>
          </a:prstGeom>
          <a:ln w="28575">
            <a:solidFill>
              <a:srgbClr val="760000"/>
            </a:solidFill>
          </a:ln>
        </p:spPr>
        <p:style>
          <a:lnRef idx="1">
            <a:schemeClr val="dk1"/>
          </a:lnRef>
          <a:fillRef idx="0">
            <a:schemeClr val="dk1"/>
          </a:fillRef>
          <a:effectRef idx="0">
            <a:schemeClr val="dk1"/>
          </a:effectRef>
          <a:fontRef idx="minor">
            <a:schemeClr val="tx1"/>
          </a:fontRef>
        </p:style>
      </p:cxnSp>
      <p:sp>
        <p:nvSpPr>
          <p:cNvPr id="7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Tree>
    <p:extLst>
      <p:ext uri="{BB962C8B-B14F-4D97-AF65-F5344CB8AC3E}">
        <p14:creationId xmlns:p14="http://schemas.microsoft.com/office/powerpoint/2010/main" val="14156033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childTnLst>
                          </p:cTn>
                        </p:par>
                        <p:par>
                          <p:cTn id="44" fill="hold">
                            <p:stCondLst>
                              <p:cond delay="1000"/>
                            </p:stCondLst>
                            <p:childTnLst>
                              <p:par>
                                <p:cTn id="45" presetID="22" presetClass="entr" presetSubtype="1"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up)">
                                      <p:cBhvr>
                                        <p:cTn id="47" dur="500"/>
                                        <p:tgtEl>
                                          <p:spTgt spid="67"/>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2000"/>
                            </p:stCondLst>
                            <p:childTnLst>
                              <p:par>
                                <p:cTn id="53" presetID="22" presetClass="entr" presetSubtype="1" fill="hold"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par>
                                <p:cTn id="64" presetID="10" presetClass="entr" presetSubtype="0"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500"/>
                                        <p:tgtEl>
                                          <p:spTgt spid="74"/>
                                        </p:tgtEl>
                                      </p:cBhvr>
                                    </p:animEffect>
                                  </p:childTnLst>
                                </p:cTn>
                              </p:par>
                              <p:par>
                                <p:cTn id="67" presetID="10" presetClass="entr" presetSubtype="0" fill="hold"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childTnLst>
                                </p:cTn>
                              </p:par>
                            </p:childTnLst>
                          </p:cTn>
                        </p:par>
                        <p:par>
                          <p:cTn id="70" fill="hold">
                            <p:stCondLst>
                              <p:cond delay="3500"/>
                            </p:stCondLst>
                            <p:childTnLst>
                              <p:par>
                                <p:cTn id="71" presetID="22" presetClass="entr" presetSubtype="1"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up)">
                                      <p:cBhvr>
                                        <p:cTn id="73" dur="500"/>
                                        <p:tgtEl>
                                          <p:spTgt spid="71"/>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500"/>
                                        <p:tgtEl>
                                          <p:spTgt spid="39"/>
                                        </p:tgtEl>
                                      </p:cBhvr>
                                    </p:animEffect>
                                  </p:childTnLst>
                                </p:cTn>
                              </p:par>
                            </p:childTnLst>
                          </p:cTn>
                        </p:par>
                        <p:par>
                          <p:cTn id="78" fill="hold">
                            <p:stCondLst>
                              <p:cond delay="4500"/>
                            </p:stCondLst>
                            <p:childTnLst>
                              <p:par>
                                <p:cTn id="79" presetID="10" presetClass="entr" presetSubtype="0"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fade">
                                      <p:cBhvr>
                                        <p:cTn id="81" dur="500"/>
                                        <p:tgtEl>
                                          <p:spTgt spid="75"/>
                                        </p:tgtEl>
                                      </p:cBhvr>
                                    </p:animEffect>
                                  </p:childTnLst>
                                </p:cTn>
                              </p:par>
                              <p:par>
                                <p:cTn id="82" presetID="10" presetClass="entr" presetSubtype="0" fill="hold" nodeType="withEffect">
                                  <p:stCondLst>
                                    <p:cond delay="0"/>
                                  </p:stCondLst>
                                  <p:childTnLst>
                                    <p:set>
                                      <p:cBhvr>
                                        <p:cTn id="83" dur="1" fill="hold">
                                          <p:stCondLst>
                                            <p:cond delay="0"/>
                                          </p:stCondLst>
                                        </p:cTn>
                                        <p:tgtEl>
                                          <p:spTgt spid="79"/>
                                        </p:tgtEl>
                                        <p:attrNameLst>
                                          <p:attrName>style.visibility</p:attrName>
                                        </p:attrNameLst>
                                      </p:cBhvr>
                                      <p:to>
                                        <p:strVal val="visible"/>
                                      </p:to>
                                    </p:set>
                                    <p:animEffect transition="in" filter="fade">
                                      <p:cBhvr>
                                        <p:cTn id="84" dur="500"/>
                                        <p:tgtEl>
                                          <p:spTgt spid="79"/>
                                        </p:tgtEl>
                                      </p:cBhvr>
                                    </p:animEffect>
                                  </p:childTnLst>
                                </p:cTn>
                              </p:par>
                              <p:par>
                                <p:cTn id="85" presetID="10" presetClass="entr" presetSubtype="0" fill="hold"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5000"/>
                            </p:stCondLst>
                            <p:childTnLst>
                              <p:par>
                                <p:cTn id="89" presetID="22" presetClass="entr" presetSubtype="1" fill="hold"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wipe(up)">
                                      <p:cBhvr>
                                        <p:cTn id="91" dur="500"/>
                                        <p:tgtEl>
                                          <p:spTgt spid="76"/>
                                        </p:tgtEl>
                                      </p:cBhvr>
                                    </p:animEffect>
                                  </p:childTnLst>
                                </p:cTn>
                              </p:par>
                            </p:childTnLst>
                          </p:cTn>
                        </p:par>
                        <p:par>
                          <p:cTn id="92" fill="hold">
                            <p:stCondLst>
                              <p:cond delay="5500"/>
                            </p:stCondLst>
                            <p:childTnLst>
                              <p:par>
                                <p:cTn id="93" presetID="10" presetClass="entr" presetSubtype="0" fill="hold" grpId="0"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500"/>
                                        <p:tgtEl>
                                          <p:spTgt spid="47"/>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xit" presetSubtype="0" fill="hold" grpId="1" nodeType="clickEffect">
                                  <p:stCondLst>
                                    <p:cond delay="0"/>
                                  </p:stCondLst>
                                  <p:childTnLst>
                                    <p:set>
                                      <p:cBhvr>
                                        <p:cTn id="99" dur="1" fill="hold">
                                          <p:stCondLst>
                                            <p:cond delay="0"/>
                                          </p:stCondLst>
                                        </p:cTn>
                                        <p:tgtEl>
                                          <p:spTgt spid="68"/>
                                        </p:tgtEl>
                                        <p:attrNameLst>
                                          <p:attrName>style.visibility</p:attrName>
                                        </p:attrNameLst>
                                      </p:cBhvr>
                                      <p:to>
                                        <p:strVal val="hidden"/>
                                      </p:to>
                                    </p:set>
                                  </p:childTnLst>
                                </p:cTn>
                              </p:par>
                              <p:par>
                                <p:cTn id="100" presetID="1" presetClass="exit" presetSubtype="0" fill="hold" nodeType="withEffect">
                                  <p:stCondLst>
                                    <p:cond delay="0"/>
                                  </p:stCondLst>
                                  <p:childTnLst>
                                    <p:set>
                                      <p:cBhvr>
                                        <p:cTn id="101" dur="1" fill="hold">
                                          <p:stCondLst>
                                            <p:cond delay="0"/>
                                          </p:stCondLst>
                                        </p:cTn>
                                        <p:tgtEl>
                                          <p:spTgt spid="67"/>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69"/>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70"/>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74"/>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73"/>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71"/>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79"/>
                                        </p:tgtEl>
                                        <p:attrNameLst>
                                          <p:attrName>style.visibility</p:attrName>
                                        </p:attrNameLst>
                                      </p:cBhvr>
                                      <p:to>
                                        <p:strVal val="hidden"/>
                                      </p:to>
                                    </p:set>
                                  </p:childTnLst>
                                </p:cTn>
                              </p:par>
                              <p:par>
                                <p:cTn id="114" presetID="1" presetClass="exit" presetSubtype="0" fill="hold" grpId="1" nodeType="withEffect">
                                  <p:stCondLst>
                                    <p:cond delay="0"/>
                                  </p:stCondLst>
                                  <p:childTnLst>
                                    <p:set>
                                      <p:cBhvr>
                                        <p:cTn id="115" dur="1" fill="hold">
                                          <p:stCondLst>
                                            <p:cond delay="0"/>
                                          </p:stCondLst>
                                        </p:cTn>
                                        <p:tgtEl>
                                          <p:spTgt spid="75"/>
                                        </p:tgtEl>
                                        <p:attrNameLst>
                                          <p:attrName>style.visibility</p:attrName>
                                        </p:attrNameLst>
                                      </p:cBhvr>
                                      <p:to>
                                        <p:strVal val="hidden"/>
                                      </p:to>
                                    </p:set>
                                  </p:childTnLst>
                                </p:cTn>
                              </p:par>
                              <p:par>
                                <p:cTn id="116" presetID="1" presetClass="exit" presetSubtype="0" fill="hold" nodeType="withEffect">
                                  <p:stCondLst>
                                    <p:cond delay="0"/>
                                  </p:stCondLst>
                                  <p:childTnLst>
                                    <p:set>
                                      <p:cBhvr>
                                        <p:cTn id="117" dur="1" fill="hold">
                                          <p:stCondLst>
                                            <p:cond delay="0"/>
                                          </p:stCondLst>
                                        </p:cTn>
                                        <p:tgtEl>
                                          <p:spTgt spid="78"/>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76"/>
                                        </p:tgtEl>
                                        <p:attrNameLst>
                                          <p:attrName>style.visibility</p:attrName>
                                        </p:attrNameLst>
                                      </p:cBhvr>
                                      <p:to>
                                        <p:strVal val="hidden"/>
                                      </p:to>
                                    </p:set>
                                  </p:childTnLst>
                                </p:cTn>
                              </p:par>
                              <p:par>
                                <p:cTn id="120" presetID="10" presetClass="entr" presetSubtype="0" fill="hold" grpId="0" nodeType="withEffect">
                                  <p:stCondLst>
                                    <p:cond delay="0"/>
                                  </p:stCondLst>
                                  <p:childTnLst>
                                    <p:set>
                                      <p:cBhvr>
                                        <p:cTn id="121" dur="1" fill="hold">
                                          <p:stCondLst>
                                            <p:cond delay="0"/>
                                          </p:stCondLst>
                                        </p:cTn>
                                        <p:tgtEl>
                                          <p:spTgt spid="16"/>
                                        </p:tgtEl>
                                        <p:attrNameLst>
                                          <p:attrName>style.visibility</p:attrName>
                                        </p:attrNameLst>
                                      </p:cBhvr>
                                      <p:to>
                                        <p:strVal val="visible"/>
                                      </p:to>
                                    </p:set>
                                    <p:animEffect transition="in" filter="fade">
                                      <p:cBhvr>
                                        <p:cTn id="122" dur="500"/>
                                        <p:tgtEl>
                                          <p:spTgt spid="16"/>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500"/>
                                        <p:tgtEl>
                                          <p:spTgt spid="17"/>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8"/>
                                        </p:tgtEl>
                                        <p:attrNameLst>
                                          <p:attrName>style.visibility</p:attrName>
                                        </p:attrNameLst>
                                      </p:cBhvr>
                                      <p:to>
                                        <p:strVal val="visible"/>
                                      </p:to>
                                    </p:set>
                                    <p:animEffect transition="in" filter="fade">
                                      <p:cBhvr>
                                        <p:cTn id="128" dur="500"/>
                                        <p:tgtEl>
                                          <p:spTgt spid="1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9"/>
                                        </p:tgtEl>
                                        <p:attrNameLst>
                                          <p:attrName>style.visibility</p:attrName>
                                        </p:attrNameLst>
                                      </p:cBhvr>
                                      <p:to>
                                        <p:strVal val="visible"/>
                                      </p:to>
                                    </p:set>
                                    <p:animEffect transition="in" filter="fade">
                                      <p:cBhvr>
                                        <p:cTn id="131" dur="500"/>
                                        <p:tgtEl>
                                          <p:spTgt spid="1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0"/>
                                        </p:tgtEl>
                                        <p:attrNameLst>
                                          <p:attrName>style.visibility</p:attrName>
                                        </p:attrNameLst>
                                      </p:cBhvr>
                                      <p:to>
                                        <p:strVal val="visible"/>
                                      </p:to>
                                    </p:set>
                                    <p:animEffect transition="in" filter="fade">
                                      <p:cBhvr>
                                        <p:cTn id="134" dur="500"/>
                                        <p:tgtEl>
                                          <p:spTgt spid="20"/>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500"/>
                                        <p:tgtEl>
                                          <p:spTgt spid="29"/>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0"/>
                                        </p:tgtEl>
                                        <p:attrNameLst>
                                          <p:attrName>style.visibility</p:attrName>
                                        </p:attrNameLst>
                                      </p:cBhvr>
                                      <p:to>
                                        <p:strVal val="visible"/>
                                      </p:to>
                                    </p:set>
                                    <p:animEffect transition="in" filter="fade">
                                      <p:cBhvr>
                                        <p:cTn id="140" dur="500"/>
                                        <p:tgtEl>
                                          <p:spTgt spid="30"/>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31"/>
                                        </p:tgtEl>
                                        <p:attrNameLst>
                                          <p:attrName>style.visibility</p:attrName>
                                        </p:attrNameLst>
                                      </p:cBhvr>
                                      <p:to>
                                        <p:strVal val="visible"/>
                                      </p:to>
                                    </p:set>
                                    <p:animEffect transition="in" filter="fade">
                                      <p:cBhvr>
                                        <p:cTn id="143" dur="500"/>
                                        <p:tgtEl>
                                          <p:spTgt spid="31"/>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fade">
                                      <p:cBhvr>
                                        <p:cTn id="146" dur="500"/>
                                        <p:tgtEl>
                                          <p:spTgt spid="32"/>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34"/>
                                        </p:tgtEl>
                                        <p:attrNameLst>
                                          <p:attrName>style.visibility</p:attrName>
                                        </p:attrNameLst>
                                      </p:cBhvr>
                                      <p:to>
                                        <p:strVal val="visible"/>
                                      </p:to>
                                    </p:set>
                                    <p:animEffect transition="in" filter="fade">
                                      <p:cBhvr>
                                        <p:cTn id="149" dur="500"/>
                                        <p:tgtEl>
                                          <p:spTgt spid="34"/>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35"/>
                                        </p:tgtEl>
                                        <p:attrNameLst>
                                          <p:attrName>style.visibility</p:attrName>
                                        </p:attrNameLst>
                                      </p:cBhvr>
                                      <p:to>
                                        <p:strVal val="visible"/>
                                      </p:to>
                                    </p:set>
                                    <p:animEffect transition="in" filter="fade">
                                      <p:cBhvr>
                                        <p:cTn id="152" dur="500"/>
                                        <p:tgtEl>
                                          <p:spTgt spid="35"/>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36"/>
                                        </p:tgtEl>
                                        <p:attrNameLst>
                                          <p:attrName>style.visibility</p:attrName>
                                        </p:attrNameLst>
                                      </p:cBhvr>
                                      <p:to>
                                        <p:strVal val="visible"/>
                                      </p:to>
                                    </p:set>
                                    <p:animEffect transition="in" filter="fade">
                                      <p:cBhvr>
                                        <p:cTn id="155" dur="500"/>
                                        <p:tgtEl>
                                          <p:spTgt spid="36"/>
                                        </p:tgtEl>
                                      </p:cBhvr>
                                    </p:animEffect>
                                  </p:childTnLst>
                                </p:cTn>
                              </p:par>
                              <p:par>
                                <p:cTn id="156" presetID="10" presetClass="entr" presetSubtype="0" fill="hold" grpId="0" nodeType="withEffect">
                                  <p:stCondLst>
                                    <p:cond delay="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500"/>
                                        <p:tgtEl>
                                          <p:spTgt spid="37"/>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500"/>
                                        <p:tgtEl>
                                          <p:spTgt spid="3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0"/>
                                        </p:tgtEl>
                                        <p:attrNameLst>
                                          <p:attrName>style.visibility</p:attrName>
                                        </p:attrNameLst>
                                      </p:cBhvr>
                                      <p:to>
                                        <p:strVal val="visible"/>
                                      </p:to>
                                    </p:set>
                                    <p:animEffect transition="in" filter="fade">
                                      <p:cBhvr>
                                        <p:cTn id="164" dur="500"/>
                                        <p:tgtEl>
                                          <p:spTgt spid="40"/>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1"/>
                                        </p:tgtEl>
                                        <p:attrNameLst>
                                          <p:attrName>style.visibility</p:attrName>
                                        </p:attrNameLst>
                                      </p:cBhvr>
                                      <p:to>
                                        <p:strVal val="visible"/>
                                      </p:to>
                                    </p:set>
                                    <p:animEffect transition="in" filter="fade">
                                      <p:cBhvr>
                                        <p:cTn id="167" dur="500"/>
                                        <p:tgtEl>
                                          <p:spTgt spid="41"/>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42"/>
                                        </p:tgtEl>
                                        <p:attrNameLst>
                                          <p:attrName>style.visibility</p:attrName>
                                        </p:attrNameLst>
                                      </p:cBhvr>
                                      <p:to>
                                        <p:strVal val="visible"/>
                                      </p:to>
                                    </p:set>
                                    <p:animEffect transition="in" filter="fade">
                                      <p:cBhvr>
                                        <p:cTn id="170" dur="500"/>
                                        <p:tgtEl>
                                          <p:spTgt spid="42"/>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43"/>
                                        </p:tgtEl>
                                        <p:attrNameLst>
                                          <p:attrName>style.visibility</p:attrName>
                                        </p:attrNameLst>
                                      </p:cBhvr>
                                      <p:to>
                                        <p:strVal val="visible"/>
                                      </p:to>
                                    </p:set>
                                    <p:animEffect transition="in" filter="fade">
                                      <p:cBhvr>
                                        <p:cTn id="173" dur="500"/>
                                        <p:tgtEl>
                                          <p:spTgt spid="43"/>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44"/>
                                        </p:tgtEl>
                                        <p:attrNameLst>
                                          <p:attrName>style.visibility</p:attrName>
                                        </p:attrNameLst>
                                      </p:cBhvr>
                                      <p:to>
                                        <p:strVal val="visible"/>
                                      </p:to>
                                    </p:set>
                                    <p:animEffect transition="in" filter="fade">
                                      <p:cBhvr>
                                        <p:cTn id="176" dur="500"/>
                                        <p:tgtEl>
                                          <p:spTgt spid="44"/>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48"/>
                                        </p:tgtEl>
                                        <p:attrNameLst>
                                          <p:attrName>style.visibility</p:attrName>
                                        </p:attrNameLst>
                                      </p:cBhvr>
                                      <p:to>
                                        <p:strVal val="visible"/>
                                      </p:to>
                                    </p:set>
                                    <p:animEffect transition="in" filter="fade">
                                      <p:cBhvr>
                                        <p:cTn id="179" dur="500"/>
                                        <p:tgtEl>
                                          <p:spTgt spid="48"/>
                                        </p:tgtEl>
                                      </p:cBhvr>
                                    </p:animEffect>
                                  </p:childTnLst>
                                </p:cTn>
                              </p:par>
                              <p:par>
                                <p:cTn id="180" presetID="10" presetClass="entr" presetSubtype="0" fill="hold" grpId="0" nodeType="withEffect">
                                  <p:stCondLst>
                                    <p:cond delay="0"/>
                                  </p:stCondLst>
                                  <p:childTnLst>
                                    <p:set>
                                      <p:cBhvr>
                                        <p:cTn id="181" dur="1" fill="hold">
                                          <p:stCondLst>
                                            <p:cond delay="0"/>
                                          </p:stCondLst>
                                        </p:cTn>
                                        <p:tgtEl>
                                          <p:spTgt spid="49"/>
                                        </p:tgtEl>
                                        <p:attrNameLst>
                                          <p:attrName>style.visibility</p:attrName>
                                        </p:attrNameLst>
                                      </p:cBhvr>
                                      <p:to>
                                        <p:strVal val="visible"/>
                                      </p:to>
                                    </p:set>
                                    <p:animEffect transition="in" filter="fade">
                                      <p:cBhvr>
                                        <p:cTn id="182" dur="500"/>
                                        <p:tgtEl>
                                          <p:spTgt spid="49"/>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50"/>
                                        </p:tgtEl>
                                        <p:attrNameLst>
                                          <p:attrName>style.visibility</p:attrName>
                                        </p:attrNameLst>
                                      </p:cBhvr>
                                      <p:to>
                                        <p:strVal val="visible"/>
                                      </p:to>
                                    </p:set>
                                    <p:animEffect transition="in" filter="fade">
                                      <p:cBhvr>
                                        <p:cTn id="185" dur="500"/>
                                        <p:tgtEl>
                                          <p:spTgt spid="50"/>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51"/>
                                        </p:tgtEl>
                                        <p:attrNameLst>
                                          <p:attrName>style.visibility</p:attrName>
                                        </p:attrNameLst>
                                      </p:cBhvr>
                                      <p:to>
                                        <p:strVal val="visible"/>
                                      </p:to>
                                    </p:set>
                                    <p:animEffect transition="in" filter="fade">
                                      <p:cBhvr>
                                        <p:cTn id="188" dur="500"/>
                                        <p:tgtEl>
                                          <p:spTgt spid="51"/>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52"/>
                                        </p:tgtEl>
                                        <p:attrNameLst>
                                          <p:attrName>style.visibility</p:attrName>
                                        </p:attrNameLst>
                                      </p:cBhvr>
                                      <p:to>
                                        <p:strVal val="visible"/>
                                      </p:to>
                                    </p:set>
                                    <p:animEffect transition="in" filter="fade">
                                      <p:cBhvr>
                                        <p:cTn id="191" dur="500"/>
                                        <p:tgtEl>
                                          <p:spTgt spid="52"/>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54"/>
                                        </p:tgtEl>
                                        <p:attrNameLst>
                                          <p:attrName>style.visibility</p:attrName>
                                        </p:attrNameLst>
                                      </p:cBhvr>
                                      <p:to>
                                        <p:strVal val="visible"/>
                                      </p:to>
                                    </p:set>
                                    <p:animEffect transition="in" filter="fade">
                                      <p:cBhvr>
                                        <p:cTn id="194" dur="500"/>
                                        <p:tgtEl>
                                          <p:spTgt spid="5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55"/>
                                        </p:tgtEl>
                                        <p:attrNameLst>
                                          <p:attrName>style.visibility</p:attrName>
                                        </p:attrNameLst>
                                      </p:cBhvr>
                                      <p:to>
                                        <p:strVal val="visible"/>
                                      </p:to>
                                    </p:set>
                                    <p:animEffect transition="in" filter="fade">
                                      <p:cBhvr>
                                        <p:cTn id="197" dur="500"/>
                                        <p:tgtEl>
                                          <p:spTgt spid="55"/>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500"/>
                                        <p:tgtEl>
                                          <p:spTgt spid="56"/>
                                        </p:tgtEl>
                                      </p:cBhvr>
                                    </p:animEffect>
                                  </p:childTnLst>
                                </p:cTn>
                              </p:par>
                              <p:par>
                                <p:cTn id="201" presetID="10" presetClass="entr" presetSubtype="0" fill="hold" nodeType="withEffect">
                                  <p:stCondLst>
                                    <p:cond delay="0"/>
                                  </p:stCondLst>
                                  <p:childTnLst>
                                    <p:set>
                                      <p:cBhvr>
                                        <p:cTn id="202" dur="1" fill="hold">
                                          <p:stCondLst>
                                            <p:cond delay="0"/>
                                          </p:stCondLst>
                                        </p:cTn>
                                        <p:tgtEl>
                                          <p:spTgt spid="4"/>
                                        </p:tgtEl>
                                        <p:attrNameLst>
                                          <p:attrName>style.visibility</p:attrName>
                                        </p:attrNameLst>
                                      </p:cBhvr>
                                      <p:to>
                                        <p:strVal val="visible"/>
                                      </p:to>
                                    </p:set>
                                    <p:animEffect transition="in" filter="fade">
                                      <p:cBhvr>
                                        <p:cTn id="203" dur="500"/>
                                        <p:tgtEl>
                                          <p:spTgt spid="4"/>
                                        </p:tgtEl>
                                      </p:cBhvr>
                                    </p:animEffect>
                                  </p:childTnLst>
                                </p:cTn>
                              </p:par>
                              <p:par>
                                <p:cTn id="204" presetID="10" presetClass="entr" presetSubtype="0" fill="hold" nodeType="withEffect">
                                  <p:stCondLst>
                                    <p:cond delay="0"/>
                                  </p:stCondLst>
                                  <p:childTnLst>
                                    <p:set>
                                      <p:cBhvr>
                                        <p:cTn id="205" dur="1" fill="hold">
                                          <p:stCondLst>
                                            <p:cond delay="0"/>
                                          </p:stCondLst>
                                        </p:cTn>
                                        <p:tgtEl>
                                          <p:spTgt spid="57"/>
                                        </p:tgtEl>
                                        <p:attrNameLst>
                                          <p:attrName>style.visibility</p:attrName>
                                        </p:attrNameLst>
                                      </p:cBhvr>
                                      <p:to>
                                        <p:strVal val="visible"/>
                                      </p:to>
                                    </p:set>
                                    <p:animEffect transition="in" filter="fade">
                                      <p:cBhvr>
                                        <p:cTn id="206" dur="500"/>
                                        <p:tgtEl>
                                          <p:spTgt spid="57"/>
                                        </p:tgtEl>
                                      </p:cBhvr>
                                    </p:animEffect>
                                  </p:childTnLst>
                                </p:cTn>
                              </p:par>
                              <p:par>
                                <p:cTn id="207" presetID="10" presetClass="entr" presetSubtype="0" fill="hold" nodeType="withEffect">
                                  <p:stCondLst>
                                    <p:cond delay="0"/>
                                  </p:stCondLst>
                                  <p:childTnLst>
                                    <p:set>
                                      <p:cBhvr>
                                        <p:cTn id="208" dur="1" fill="hold">
                                          <p:stCondLst>
                                            <p:cond delay="0"/>
                                          </p:stCondLst>
                                        </p:cTn>
                                        <p:tgtEl>
                                          <p:spTgt spid="58"/>
                                        </p:tgtEl>
                                        <p:attrNameLst>
                                          <p:attrName>style.visibility</p:attrName>
                                        </p:attrNameLst>
                                      </p:cBhvr>
                                      <p:to>
                                        <p:strVal val="visible"/>
                                      </p:to>
                                    </p:set>
                                    <p:animEffect transition="in" filter="fade">
                                      <p:cBhvr>
                                        <p:cTn id="209" dur="500"/>
                                        <p:tgtEl>
                                          <p:spTgt spid="58"/>
                                        </p:tgtEl>
                                      </p:cBhvr>
                                    </p:animEffect>
                                  </p:childTnLst>
                                </p:cTn>
                              </p:par>
                              <p:par>
                                <p:cTn id="210" presetID="10" presetClass="entr" presetSubtype="0" fill="hold" nodeType="withEffect">
                                  <p:stCondLst>
                                    <p:cond delay="0"/>
                                  </p:stCondLst>
                                  <p:childTnLst>
                                    <p:set>
                                      <p:cBhvr>
                                        <p:cTn id="211" dur="1" fill="hold">
                                          <p:stCondLst>
                                            <p:cond delay="0"/>
                                          </p:stCondLst>
                                        </p:cTn>
                                        <p:tgtEl>
                                          <p:spTgt spid="59"/>
                                        </p:tgtEl>
                                        <p:attrNameLst>
                                          <p:attrName>style.visibility</p:attrName>
                                        </p:attrNameLst>
                                      </p:cBhvr>
                                      <p:to>
                                        <p:strVal val="visible"/>
                                      </p:to>
                                    </p:set>
                                    <p:animEffect transition="in" filter="fade">
                                      <p:cBhvr>
                                        <p:cTn id="212" dur="500"/>
                                        <p:tgtEl>
                                          <p:spTgt spid="59"/>
                                        </p:tgtEl>
                                      </p:cBhvr>
                                    </p:animEffect>
                                  </p:childTnLst>
                                </p:cTn>
                              </p:par>
                              <p:par>
                                <p:cTn id="213" presetID="10" presetClass="entr" presetSubtype="0" fill="hold" nodeType="withEffect">
                                  <p:stCondLst>
                                    <p:cond delay="0"/>
                                  </p:stCondLst>
                                  <p:childTnLst>
                                    <p:set>
                                      <p:cBhvr>
                                        <p:cTn id="214" dur="1" fill="hold">
                                          <p:stCondLst>
                                            <p:cond delay="0"/>
                                          </p:stCondLst>
                                        </p:cTn>
                                        <p:tgtEl>
                                          <p:spTgt spid="60"/>
                                        </p:tgtEl>
                                        <p:attrNameLst>
                                          <p:attrName>style.visibility</p:attrName>
                                        </p:attrNameLst>
                                      </p:cBhvr>
                                      <p:to>
                                        <p:strVal val="visible"/>
                                      </p:to>
                                    </p:set>
                                    <p:animEffect transition="in" filter="fade">
                                      <p:cBhvr>
                                        <p:cTn id="215" dur="500"/>
                                        <p:tgtEl>
                                          <p:spTgt spid="60"/>
                                        </p:tgtEl>
                                      </p:cBhvr>
                                    </p:animEffect>
                                  </p:childTnLst>
                                </p:cTn>
                              </p:par>
                              <p:par>
                                <p:cTn id="216" presetID="10" presetClass="entr" presetSubtype="0" fill="hold" nodeType="withEffect">
                                  <p:stCondLst>
                                    <p:cond delay="0"/>
                                  </p:stCondLst>
                                  <p:childTnLst>
                                    <p:set>
                                      <p:cBhvr>
                                        <p:cTn id="217" dur="1" fill="hold">
                                          <p:stCondLst>
                                            <p:cond delay="0"/>
                                          </p:stCondLst>
                                        </p:cTn>
                                        <p:tgtEl>
                                          <p:spTgt spid="61"/>
                                        </p:tgtEl>
                                        <p:attrNameLst>
                                          <p:attrName>style.visibility</p:attrName>
                                        </p:attrNameLst>
                                      </p:cBhvr>
                                      <p:to>
                                        <p:strVal val="visible"/>
                                      </p:to>
                                    </p:set>
                                    <p:animEffect transition="in" filter="fade">
                                      <p:cBhvr>
                                        <p:cTn id="218" dur="500"/>
                                        <p:tgtEl>
                                          <p:spTgt spid="61"/>
                                        </p:tgtEl>
                                      </p:cBhvr>
                                    </p:animEffect>
                                  </p:childTnLst>
                                </p:cTn>
                              </p:par>
                              <p:par>
                                <p:cTn id="219" presetID="10" presetClass="entr" presetSubtype="0" fill="hold" nodeType="withEffect">
                                  <p:stCondLst>
                                    <p:cond delay="0"/>
                                  </p:stCondLst>
                                  <p:childTnLst>
                                    <p:set>
                                      <p:cBhvr>
                                        <p:cTn id="220" dur="1" fill="hold">
                                          <p:stCondLst>
                                            <p:cond delay="0"/>
                                          </p:stCondLst>
                                        </p:cTn>
                                        <p:tgtEl>
                                          <p:spTgt spid="62"/>
                                        </p:tgtEl>
                                        <p:attrNameLst>
                                          <p:attrName>style.visibility</p:attrName>
                                        </p:attrNameLst>
                                      </p:cBhvr>
                                      <p:to>
                                        <p:strVal val="visible"/>
                                      </p:to>
                                    </p:set>
                                    <p:animEffect transition="in" filter="fade">
                                      <p:cBhvr>
                                        <p:cTn id="221" dur="500"/>
                                        <p:tgtEl>
                                          <p:spTgt spid="62"/>
                                        </p:tgtEl>
                                      </p:cBhvr>
                                    </p:animEffect>
                                  </p:childTnLst>
                                </p:cTn>
                              </p:par>
                              <p:par>
                                <p:cTn id="222" presetID="10" presetClass="entr" presetSubtype="0" fill="hold" nodeType="withEffect">
                                  <p:stCondLst>
                                    <p:cond delay="0"/>
                                  </p:stCondLst>
                                  <p:childTnLst>
                                    <p:set>
                                      <p:cBhvr>
                                        <p:cTn id="223" dur="1" fill="hold">
                                          <p:stCondLst>
                                            <p:cond delay="0"/>
                                          </p:stCondLst>
                                        </p:cTn>
                                        <p:tgtEl>
                                          <p:spTgt spid="63"/>
                                        </p:tgtEl>
                                        <p:attrNameLst>
                                          <p:attrName>style.visibility</p:attrName>
                                        </p:attrNameLst>
                                      </p:cBhvr>
                                      <p:to>
                                        <p:strVal val="visible"/>
                                      </p:to>
                                    </p:set>
                                    <p:animEffect transition="in" filter="fade">
                                      <p:cBhvr>
                                        <p:cTn id="224" dur="500"/>
                                        <p:tgtEl>
                                          <p:spTgt spid="63"/>
                                        </p:tgtEl>
                                      </p:cBhvr>
                                    </p:animEffect>
                                  </p:childTnLst>
                                </p:cTn>
                              </p:par>
                              <p:par>
                                <p:cTn id="225" presetID="10" presetClass="entr" presetSubtype="0" fill="hold" nodeType="withEffect">
                                  <p:stCondLst>
                                    <p:cond delay="0"/>
                                  </p:stCondLst>
                                  <p:childTnLst>
                                    <p:set>
                                      <p:cBhvr>
                                        <p:cTn id="226" dur="1" fill="hold">
                                          <p:stCondLst>
                                            <p:cond delay="0"/>
                                          </p:stCondLst>
                                        </p:cTn>
                                        <p:tgtEl>
                                          <p:spTgt spid="64"/>
                                        </p:tgtEl>
                                        <p:attrNameLst>
                                          <p:attrName>style.visibility</p:attrName>
                                        </p:attrNameLst>
                                      </p:cBhvr>
                                      <p:to>
                                        <p:strVal val="visible"/>
                                      </p:to>
                                    </p:set>
                                    <p:animEffect transition="in" filter="fade">
                                      <p:cBhvr>
                                        <p:cTn id="227" dur="500"/>
                                        <p:tgtEl>
                                          <p:spTgt spid="64"/>
                                        </p:tgtEl>
                                      </p:cBhvr>
                                    </p:animEffect>
                                  </p:childTnLst>
                                </p:cTn>
                              </p:par>
                              <p:par>
                                <p:cTn id="228" presetID="10" presetClass="entr" presetSubtype="0" fill="hold" grpId="0" nodeType="withEffect">
                                  <p:stCondLst>
                                    <p:cond delay="0"/>
                                  </p:stCondLst>
                                  <p:childTnLst>
                                    <p:set>
                                      <p:cBhvr>
                                        <p:cTn id="229" dur="1" fill="hold">
                                          <p:stCondLst>
                                            <p:cond delay="0"/>
                                          </p:stCondLst>
                                        </p:cTn>
                                        <p:tgtEl>
                                          <p:spTgt spid="25"/>
                                        </p:tgtEl>
                                        <p:attrNameLst>
                                          <p:attrName>style.visibility</p:attrName>
                                        </p:attrNameLst>
                                      </p:cBhvr>
                                      <p:to>
                                        <p:strVal val="visible"/>
                                      </p:to>
                                    </p:set>
                                    <p:animEffect transition="in" filter="fade">
                                      <p:cBhvr>
                                        <p:cTn id="2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10" grpId="0"/>
      <p:bldP spid="11" grpId="0"/>
      <p:bldP spid="12" grpId="0"/>
      <p:bldP spid="13" grpId="0"/>
      <p:bldP spid="14" grpId="0"/>
      <p:bldP spid="15" grpId="0"/>
      <p:bldP spid="16" grpId="0"/>
      <p:bldP spid="17" grpId="0"/>
      <p:bldP spid="18" grpId="0"/>
      <p:bldP spid="19" grpId="0"/>
      <p:bldP spid="20" grpId="0"/>
      <p:bldP spid="24" grpId="0"/>
      <p:bldP spid="25"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7" grpId="0"/>
      <p:bldP spid="48" grpId="0"/>
      <p:bldP spid="49" grpId="0"/>
      <p:bldP spid="50" grpId="0"/>
      <p:bldP spid="51" grpId="0"/>
      <p:bldP spid="52" grpId="0"/>
      <p:bldP spid="54" grpId="0"/>
      <p:bldP spid="55" grpId="0"/>
      <p:bldP spid="56" grpId="0"/>
      <p:bldP spid="68" grpId="0" animBg="1"/>
      <p:bldP spid="68" grpId="1" animBg="1"/>
      <p:bldP spid="70" grpId="0" animBg="1"/>
      <p:bldP spid="70" grpId="1" animBg="1"/>
      <p:bldP spid="75" grpId="0" animBg="1"/>
      <p:bldP spid="7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p:cNvSpPr>
            <a:spLocks noChangeAspect="1" noChangeArrowheads="1" noTextEdit="1"/>
          </p:cNvSpPr>
          <p:nvPr/>
        </p:nvSpPr>
        <p:spPr bwMode="auto">
          <a:xfrm>
            <a:off x="612775" y="1776413"/>
            <a:ext cx="8507413"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358" y="1269016"/>
            <a:ext cx="8510588" cy="411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LO12-1</a:t>
            </a:r>
          </a:p>
        </p:txBody>
      </p:sp>
      <p:sp>
        <p:nvSpPr>
          <p:cNvPr id="9" name="Title 1"/>
          <p:cNvSpPr txBox="1">
            <a:spLocks/>
          </p:cNvSpPr>
          <p:nvPr/>
        </p:nvSpPr>
        <p:spPr bwMode="auto">
          <a:xfrm>
            <a:off x="666276" y="5657222"/>
            <a:ext cx="8382000" cy="765422"/>
          </a:xfrm>
          <a:prstGeom prst="rect">
            <a:avLst/>
          </a:prstGeom>
          <a:noFill/>
          <a:ln w="28575">
            <a:solidFill>
              <a:srgbClr val="C00000"/>
            </a:solidFill>
            <a:miter lim="800000"/>
            <a:headEnd/>
            <a:tailEnd/>
          </a:ln>
          <a:extLst/>
        </p:spPr>
        <p:txBody>
          <a:bodyPr vert="horz" wrap="square" lIns="91440" tIns="45720" rIns="91440" bIns="45720" numCol="1" anchor="ctr" anchorCtr="0" compatLnSpc="1">
            <a:prstTxWarp prst="textNoShape">
              <a:avLst/>
            </a:prstTxWarp>
            <a:noAutofit/>
          </a:bodyPr>
          <a:lstStyle>
            <a:lvl1pPr algn="l" rtl="0" fontAlgn="base">
              <a:lnSpc>
                <a:spcPct val="110000"/>
              </a:lnSpc>
              <a:spcBef>
                <a:spcPct val="0"/>
              </a:spcBef>
              <a:spcAft>
                <a:spcPct val="0"/>
              </a:spcAft>
              <a:defRPr sz="3200" b="1" kern="1200">
                <a:solidFill>
                  <a:srgbClr val="0072A2"/>
                </a:solidFill>
                <a:latin typeface="+mn-lt"/>
                <a:ea typeface="Adobe Fan Heiti Std B" pitchFamily="34" charset="-128"/>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a:lstStyle>
          <a:p>
            <a:pPr algn="ctr">
              <a:lnSpc>
                <a:spcPct val="100000"/>
              </a:lnSpc>
            </a:pPr>
            <a:r>
              <a:rPr lang="en-IN" sz="2400" b="0" i="1" dirty="0">
                <a:solidFill>
                  <a:schemeClr val="tx1"/>
                </a:solidFill>
              </a:rPr>
              <a:t>Key difference among the reporting approaches is how we account for unrealized holding gains and losses</a:t>
            </a:r>
          </a:p>
        </p:txBody>
      </p:sp>
      <p:cxnSp>
        <p:nvCxnSpPr>
          <p:cNvPr id="4" name="Straight Arrow Connector 3"/>
          <p:cNvCxnSpPr>
            <a:stCxn id="9" idx="0"/>
          </p:cNvCxnSpPr>
          <p:nvPr/>
        </p:nvCxnSpPr>
        <p:spPr>
          <a:xfrm flipV="1">
            <a:off x="4857276" y="5382228"/>
            <a:ext cx="0" cy="27499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590336" y="1411293"/>
            <a:ext cx="3516107" cy="384226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2" name="Title 1"/>
          <p:cNvSpPr>
            <a:spLocks noGrp="1"/>
          </p:cNvSpPr>
          <p:nvPr>
            <p:ph type="title"/>
          </p:nvPr>
        </p:nvSpPr>
        <p:spPr>
          <a:xfrm>
            <a:off x="697705" y="228600"/>
            <a:ext cx="8144670" cy="1538357"/>
          </a:xfrm>
        </p:spPr>
        <p:txBody>
          <a:bodyPr>
            <a:normAutofit/>
          </a:bodyPr>
          <a:lstStyle/>
          <a:p>
            <a:r>
              <a:rPr lang="en-US" dirty="0"/>
              <a:t>Three Classifications of Debt Investments</a:t>
            </a:r>
            <a:r>
              <a:rPr lang="en-IN" dirty="0"/>
              <a:t/>
            </a:r>
            <a:br>
              <a:rPr lang="en-IN" dirty="0"/>
            </a:br>
            <a:endParaRPr lang="en-US" dirty="0"/>
          </a:p>
        </p:txBody>
      </p:sp>
    </p:spTree>
    <p:extLst>
      <p:ext uri="{BB962C8B-B14F-4D97-AF65-F5344CB8AC3E}">
        <p14:creationId xmlns:p14="http://schemas.microsoft.com/office/powerpoint/2010/main" val="3182587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18268</TotalTime>
  <Words>19390</Words>
  <Application>Microsoft Macintosh PowerPoint</Application>
  <PresentationFormat>On-screen Show (4:3)</PresentationFormat>
  <Paragraphs>1578</Paragraphs>
  <Slides>74</Slides>
  <Notes>74</Notes>
  <HiddenSlides>0</HiddenSlides>
  <MMClips>0</MMClips>
  <ScaleCrop>false</ScaleCrop>
  <HeadingPairs>
    <vt:vector size="4" baseType="variant">
      <vt:variant>
        <vt:lpstr>Theme</vt:lpstr>
      </vt:variant>
      <vt:variant>
        <vt:i4>2</vt:i4>
      </vt:variant>
      <vt:variant>
        <vt:lpstr>Slide Titles</vt:lpstr>
      </vt:variant>
      <vt:variant>
        <vt:i4>74</vt:i4>
      </vt:variant>
    </vt:vector>
  </HeadingPairs>
  <TitlesOfParts>
    <vt:vector size="76" baseType="lpstr">
      <vt:lpstr>Office Theme</vt:lpstr>
      <vt:lpstr>1_Office Theme</vt:lpstr>
      <vt:lpstr>Chapter 12</vt:lpstr>
      <vt:lpstr>Investments</vt:lpstr>
      <vt:lpstr>Accounting for Debt Investments </vt:lpstr>
      <vt:lpstr>Debt Investment: Bonds Purchased at a Discount</vt:lpstr>
      <vt:lpstr>Bond Investments: Premiums and Discounts</vt:lpstr>
      <vt:lpstr>Recording the Purchase of a Debt Investment </vt:lpstr>
      <vt:lpstr>Recording Interest Revenue</vt:lpstr>
      <vt:lpstr>Amortization Schedule—Discount</vt:lpstr>
      <vt:lpstr>Three Classifications of Debt Investments </vt:lpstr>
      <vt:lpstr>Disclosure about Investments— Bank of America</vt:lpstr>
      <vt:lpstr>Debt Investment to Be Held to Maturity (HTM)</vt:lpstr>
      <vt:lpstr>For HTM Investments, Do Not Recognize Unrealized Holding Gains and Losses</vt:lpstr>
      <vt:lpstr>Sale of HTM Investments                         </vt:lpstr>
      <vt:lpstr>Financial Statement Presentation—HTM</vt:lpstr>
      <vt:lpstr>Reporting Held-to-Maturity Investments </vt:lpstr>
      <vt:lpstr>Trading Securities (TS)</vt:lpstr>
      <vt:lpstr>Adjust Trading Security Investments to Fair Value (2018)</vt:lpstr>
      <vt:lpstr>Fair Value Changes in Period of Sale</vt:lpstr>
      <vt:lpstr>Sale of Trading Security Investments </vt:lpstr>
      <vt:lpstr>Sale of Trading Security Investments (continued) </vt:lpstr>
      <vt:lpstr>What If the Company Doesn’t Update  FV Adjustment as of 1/5/19?</vt:lpstr>
      <vt:lpstr>Financial Statement Presentation:  Trading Securities</vt:lpstr>
      <vt:lpstr>Reporting Trading Securities</vt:lpstr>
      <vt:lpstr>Debt Investments Classified as Available-for-Sale Securities </vt:lpstr>
      <vt:lpstr>Adjust AFS Investments to Fair Value</vt:lpstr>
      <vt:lpstr>Sale of AFS Investments </vt:lpstr>
      <vt:lpstr>Sale of AFS Investments (continued) </vt:lpstr>
      <vt:lpstr>Sale of AFS Investments (concluded) </vt:lpstr>
      <vt:lpstr>Financial Statement Presentation: AFS</vt:lpstr>
      <vt:lpstr>Reporting Available- for-Sale Securities</vt:lpstr>
      <vt:lpstr>Investments in Securities Available-for-Sale—Cisco Systems </vt:lpstr>
      <vt:lpstr>Comparison of HTM, TS, and AFS Approaches </vt:lpstr>
      <vt:lpstr>Transfers between Reporting Categories </vt:lpstr>
      <vt:lpstr>Transfers between Investment Categories (IFRS)</vt:lpstr>
      <vt:lpstr>Fair Value Option (FVO—HTM &amp; AFS)</vt:lpstr>
      <vt:lpstr>Fair Value Option—IFRS vs. GAAP</vt:lpstr>
      <vt:lpstr>Impairment of Debt Investments </vt:lpstr>
      <vt:lpstr>Impairment of Debt Investments (continued) </vt:lpstr>
      <vt:lpstr>Accounting for Equity Investments </vt:lpstr>
      <vt:lpstr>Reporting Categories for Investments</vt:lpstr>
      <vt:lpstr>When the Investor Lacks Significant Influence</vt:lpstr>
      <vt:lpstr>When the Investor Lacks Significant Influence (continued) </vt:lpstr>
      <vt:lpstr>Adjust Equity Investments to Fair Value (2018)</vt:lpstr>
      <vt:lpstr>Sell the Equity Investment</vt:lpstr>
      <vt:lpstr>Adjust Equity Investments to Fair Value (2019)</vt:lpstr>
      <vt:lpstr>Financial Statement Presentation—Equity Securities</vt:lpstr>
      <vt:lpstr>When the Investor Has Significant Influence—The Equity Method </vt:lpstr>
      <vt:lpstr>How the Equity Method Relates to Consolidated Financial Statements</vt:lpstr>
      <vt:lpstr>Equity Method—Purchase of Investment</vt:lpstr>
      <vt:lpstr>Equity Method—Recognizing Investment Income</vt:lpstr>
      <vt:lpstr>Equity Method—Receiving Dividends</vt:lpstr>
      <vt:lpstr>Further Adjustments under the Equity Method</vt:lpstr>
      <vt:lpstr>Source of Differences between the Investment and the Book Value of Net Assets Acquired</vt:lpstr>
      <vt:lpstr>Equity Method—Adjustments for Additional Depreciation</vt:lpstr>
      <vt:lpstr>No Adjustments for Land or Goodwill</vt:lpstr>
      <vt:lpstr>Adjustments for Other Assets and Liabilities</vt:lpstr>
      <vt:lpstr>Reporting the Investment                   </vt:lpstr>
      <vt:lpstr>Reporting the Investment: Losses &amp; Mid-Year</vt:lpstr>
      <vt:lpstr>Equity Method Investments on the Balance Sheet—AT&amp;T</vt:lpstr>
      <vt:lpstr>What If Conditions Change?</vt:lpstr>
      <vt:lpstr>If an Equity Method Investment is Sold</vt:lpstr>
      <vt:lpstr>Comparison of Fair Value and the Equity Methods</vt:lpstr>
      <vt:lpstr>Fair Value Option: Equity Method</vt:lpstr>
      <vt:lpstr>Fair Value Option—Equity Method IFRS </vt:lpstr>
      <vt:lpstr>Other Investments</vt:lpstr>
      <vt:lpstr>Cash Surrender Value</vt:lpstr>
      <vt:lpstr>Cash Surrender Value (continued)</vt:lpstr>
      <vt:lpstr>Temporary vs. OTT Impairment of Investments</vt:lpstr>
      <vt:lpstr>OTT Impairments of Debt Investments</vt:lpstr>
      <vt:lpstr>Disclosure about OTT Impairments of Debt Investments—Bank of America</vt:lpstr>
      <vt:lpstr>OTT Impairment of a Debt Investment</vt:lpstr>
      <vt:lpstr>OTT Impairment of a Debt Investment (continued)</vt:lpstr>
      <vt:lpstr>Income Statement Presentation of OTT Impairment of Debt Investment</vt:lpstr>
      <vt:lpstr>End of Chapter 12</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Keerthana C K</dc:creator>
  <cp:lastModifiedBy>Colton Gigot</cp:lastModifiedBy>
  <cp:revision>1452</cp:revision>
  <dcterms:created xsi:type="dcterms:W3CDTF">2014-12-19T16:06:27Z</dcterms:created>
  <dcterms:modified xsi:type="dcterms:W3CDTF">2017-04-04T18:40:43Z</dcterms:modified>
</cp:coreProperties>
</file>