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4.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5.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6.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7.xml" ContentType="application/vnd.openxmlformats-officedocument.theme+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8.xml" ContentType="application/vnd.openxmlformats-officedocument.theme+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9.xml" ContentType="application/vnd.openxmlformats-officedocument.theme+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theme/theme10.xml" ContentType="application/vnd.openxmlformats-officedocument.theme+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1.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5" r:id="rId2"/>
    <p:sldMasterId id="2147483701" r:id="rId3"/>
    <p:sldMasterId id="2147483713" r:id="rId4"/>
    <p:sldMasterId id="2147483725" r:id="rId5"/>
    <p:sldMasterId id="2147483737" r:id="rId6"/>
    <p:sldMasterId id="2147483749" r:id="rId7"/>
    <p:sldMasterId id="2147483761" r:id="rId8"/>
    <p:sldMasterId id="2147483773" r:id="rId9"/>
    <p:sldMasterId id="2147483825" r:id="rId10"/>
    <p:sldMasterId id="2147483833" r:id="rId11"/>
    <p:sldMasterId id="2147483841" r:id="rId12"/>
  </p:sldMasterIdLst>
  <p:notesMasterIdLst>
    <p:notesMasterId r:id="rId77"/>
  </p:notesMasterIdLst>
  <p:handoutMasterIdLst>
    <p:handoutMasterId r:id="rId78"/>
  </p:handoutMasterIdLst>
  <p:sldIdLst>
    <p:sldId id="256" r:id="rId13"/>
    <p:sldId id="264" r:id="rId14"/>
    <p:sldId id="265" r:id="rId15"/>
    <p:sldId id="266" r:id="rId16"/>
    <p:sldId id="267" r:id="rId17"/>
    <p:sldId id="268" r:id="rId18"/>
    <p:sldId id="305" r:id="rId19"/>
    <p:sldId id="269" r:id="rId20"/>
    <p:sldId id="306" r:id="rId21"/>
    <p:sldId id="349" r:id="rId22"/>
    <p:sldId id="270" r:id="rId23"/>
    <p:sldId id="271" r:id="rId24"/>
    <p:sldId id="329" r:id="rId25"/>
    <p:sldId id="361" r:id="rId26"/>
    <p:sldId id="308" r:id="rId27"/>
    <p:sldId id="350" r:id="rId28"/>
    <p:sldId id="362" r:id="rId29"/>
    <p:sldId id="274" r:id="rId30"/>
    <p:sldId id="275" r:id="rId31"/>
    <p:sldId id="309" r:id="rId32"/>
    <p:sldId id="310" r:id="rId33"/>
    <p:sldId id="311" r:id="rId34"/>
    <p:sldId id="363" r:id="rId35"/>
    <p:sldId id="355" r:id="rId36"/>
    <p:sldId id="357" r:id="rId37"/>
    <p:sldId id="359" r:id="rId38"/>
    <p:sldId id="324" r:id="rId39"/>
    <p:sldId id="343" r:id="rId40"/>
    <p:sldId id="325" r:id="rId41"/>
    <p:sldId id="364" r:id="rId42"/>
    <p:sldId id="360" r:id="rId43"/>
    <p:sldId id="344" r:id="rId44"/>
    <p:sldId id="283" r:id="rId45"/>
    <p:sldId id="345" r:id="rId46"/>
    <p:sldId id="326" r:id="rId47"/>
    <p:sldId id="365" r:id="rId48"/>
    <p:sldId id="366" r:id="rId49"/>
    <p:sldId id="320" r:id="rId50"/>
    <p:sldId id="327" r:id="rId51"/>
    <p:sldId id="285" r:id="rId52"/>
    <p:sldId id="367" r:id="rId53"/>
    <p:sldId id="352" r:id="rId54"/>
    <p:sldId id="321" r:id="rId55"/>
    <p:sldId id="287" r:id="rId56"/>
    <p:sldId id="338" r:id="rId57"/>
    <p:sldId id="290" r:id="rId58"/>
    <p:sldId id="291" r:id="rId59"/>
    <p:sldId id="337" r:id="rId60"/>
    <p:sldId id="336" r:id="rId61"/>
    <p:sldId id="335" r:id="rId62"/>
    <p:sldId id="334" r:id="rId63"/>
    <p:sldId id="296" r:id="rId64"/>
    <p:sldId id="353" r:id="rId65"/>
    <p:sldId id="297" r:id="rId66"/>
    <p:sldId id="298" r:id="rId67"/>
    <p:sldId id="299" r:id="rId68"/>
    <p:sldId id="333" r:id="rId69"/>
    <p:sldId id="323" r:id="rId70"/>
    <p:sldId id="354" r:id="rId71"/>
    <p:sldId id="301" r:id="rId72"/>
    <p:sldId id="302" r:id="rId73"/>
    <p:sldId id="332" r:id="rId74"/>
    <p:sldId id="328" r:id="rId75"/>
    <p:sldId id="304" r:id="rId7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3275">
          <p15:clr>
            <a:srgbClr val="A4A3A4"/>
          </p15:clr>
        </p15:guide>
        <p15:guide id="2">
          <p15:clr>
            <a:srgbClr val="A4A3A4"/>
          </p15:clr>
        </p15:guide>
        <p15:guide id="3" orient="horz" pos="1964">
          <p15:clr>
            <a:srgbClr val="A4A3A4"/>
          </p15:clr>
        </p15:guide>
        <p15:guide id="4" pos="526">
          <p15:clr>
            <a:srgbClr val="A4A3A4"/>
          </p15:clr>
        </p15:guide>
        <p15:guide id="5" orient="horz" pos="4096">
          <p15:clr>
            <a:srgbClr val="A4A3A4"/>
          </p15:clr>
        </p15:guide>
        <p15:guide id="6" orient="horz">
          <p15:clr>
            <a:srgbClr val="A4A3A4"/>
          </p15:clr>
        </p15:guide>
        <p15:guide id="7" pos="5609">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arb Muller" initials="BM" lastIdx="68" clrIdx="0">
    <p:extLst/>
  </p:cmAuthor>
  <p:cmAuthor id="2" name="Christina" initials="C" lastIdx="1" clrIdx="1">
    <p:extLst/>
  </p:cmAuthor>
  <p:cmAuthor id="3" name="wbt" initials="wbt" lastIdx="55" clrIdx="2"/>
  <p:cmAuthor id="4" name="Colton Gigot" initials="CG" lastIdx="24" clrIdx="3"/>
  <p:cmAuthor id="5" name="Christina S" initials="CS" lastIdx="3" clrIdx="4">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4D0B0"/>
    <a:srgbClr val="1D5F76"/>
    <a:srgbClr val="3399FF"/>
    <a:srgbClr val="5A1A39"/>
    <a:srgbClr val="D49323"/>
    <a:srgbClr val="264E21"/>
    <a:srgbClr val="A5062D"/>
    <a:srgbClr val="33666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68" autoAdjust="0"/>
    <p:restoredTop sz="68376" autoAdjust="0"/>
  </p:normalViewPr>
  <p:slideViewPr>
    <p:cSldViewPr snapToGrid="0" snapToObjects="1">
      <p:cViewPr varScale="1">
        <p:scale>
          <a:sx n="77" d="100"/>
          <a:sy n="77" d="100"/>
        </p:scale>
        <p:origin x="-954" y="-96"/>
      </p:cViewPr>
      <p:guideLst>
        <p:guide orient="horz" pos="3275"/>
        <p:guide orient="horz" pos="1964"/>
        <p:guide orient="horz" pos="4096"/>
        <p:guide orient="horz"/>
        <p:guide/>
        <p:guide pos="526"/>
        <p:guide pos="5609"/>
      </p:guideLst>
    </p:cSldViewPr>
  </p:slideViewPr>
  <p:notesTextViewPr>
    <p:cViewPr>
      <p:scale>
        <a:sx n="100" d="100"/>
        <a:sy n="100" d="100"/>
      </p:scale>
      <p:origin x="0" y="0"/>
    </p:cViewPr>
  </p:notesTextViewPr>
  <p:sorterViewPr>
    <p:cViewPr>
      <p:scale>
        <a:sx n="240" d="100"/>
        <a:sy n="240" d="100"/>
      </p:scale>
      <p:origin x="0" y="-80371"/>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slide" Target="slides/slide27.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slide" Target="slides/slide30.xml"/><Relationship Id="rId47" Type="http://schemas.openxmlformats.org/officeDocument/2006/relationships/slide" Target="slides/slide35.xml"/><Relationship Id="rId50" Type="http://schemas.openxmlformats.org/officeDocument/2006/relationships/slide" Target="slides/slide38.xml"/><Relationship Id="rId55" Type="http://schemas.openxmlformats.org/officeDocument/2006/relationships/slide" Target="slides/slide43.xml"/><Relationship Id="rId63" Type="http://schemas.openxmlformats.org/officeDocument/2006/relationships/slide" Target="slides/slide51.xml"/><Relationship Id="rId68" Type="http://schemas.openxmlformats.org/officeDocument/2006/relationships/slide" Target="slides/slide56.xml"/><Relationship Id="rId76" Type="http://schemas.openxmlformats.org/officeDocument/2006/relationships/slide" Target="slides/slide64.xml"/><Relationship Id="rId7" Type="http://schemas.openxmlformats.org/officeDocument/2006/relationships/slideMaster" Target="slideMasters/slideMaster7.xml"/><Relationship Id="rId71" Type="http://schemas.openxmlformats.org/officeDocument/2006/relationships/slide" Target="slides/slide59.xml"/><Relationship Id="rId2" Type="http://schemas.openxmlformats.org/officeDocument/2006/relationships/slideMaster" Target="slideMasters/slideMaster2.xml"/><Relationship Id="rId16" Type="http://schemas.openxmlformats.org/officeDocument/2006/relationships/slide" Target="slides/slide4.xml"/><Relationship Id="rId29" Type="http://schemas.openxmlformats.org/officeDocument/2006/relationships/slide" Target="slides/slide17.xml"/><Relationship Id="rId11" Type="http://schemas.openxmlformats.org/officeDocument/2006/relationships/slideMaster" Target="slideMasters/slideMaster11.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slide" Target="slides/slide33.xml"/><Relationship Id="rId53" Type="http://schemas.openxmlformats.org/officeDocument/2006/relationships/slide" Target="slides/slide41.xml"/><Relationship Id="rId58" Type="http://schemas.openxmlformats.org/officeDocument/2006/relationships/slide" Target="slides/slide46.xml"/><Relationship Id="rId66" Type="http://schemas.openxmlformats.org/officeDocument/2006/relationships/slide" Target="slides/slide54.xml"/><Relationship Id="rId74" Type="http://schemas.openxmlformats.org/officeDocument/2006/relationships/slide" Target="slides/slide62.xml"/><Relationship Id="rId79" Type="http://schemas.openxmlformats.org/officeDocument/2006/relationships/commentAuthors" Target="commentAuthors.xml"/><Relationship Id="rId5" Type="http://schemas.openxmlformats.org/officeDocument/2006/relationships/slideMaster" Target="slideMasters/slideMaster5.xml"/><Relationship Id="rId61" Type="http://schemas.openxmlformats.org/officeDocument/2006/relationships/slide" Target="slides/slide49.xml"/><Relationship Id="rId82" Type="http://schemas.openxmlformats.org/officeDocument/2006/relationships/theme" Target="theme/theme1.xml"/><Relationship Id="rId10" Type="http://schemas.openxmlformats.org/officeDocument/2006/relationships/slideMaster" Target="slideMasters/slideMaster10.xml"/><Relationship Id="rId19" Type="http://schemas.openxmlformats.org/officeDocument/2006/relationships/slide" Target="slides/slide7.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slide" Target="slides/slide40.xml"/><Relationship Id="rId60" Type="http://schemas.openxmlformats.org/officeDocument/2006/relationships/slide" Target="slides/slide48.xml"/><Relationship Id="rId65" Type="http://schemas.openxmlformats.org/officeDocument/2006/relationships/slide" Target="slides/slide53.xml"/><Relationship Id="rId73" Type="http://schemas.openxmlformats.org/officeDocument/2006/relationships/slide" Target="slides/slide61.xml"/><Relationship Id="rId78" Type="http://schemas.openxmlformats.org/officeDocument/2006/relationships/handoutMaster" Target="handoutMasters/handoutMaster1.xml"/><Relationship Id="rId8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slide" Target="slides/slide36.xml"/><Relationship Id="rId56" Type="http://schemas.openxmlformats.org/officeDocument/2006/relationships/slide" Target="slides/slide44.xml"/><Relationship Id="rId64" Type="http://schemas.openxmlformats.org/officeDocument/2006/relationships/slide" Target="slides/slide52.xml"/><Relationship Id="rId69" Type="http://schemas.openxmlformats.org/officeDocument/2006/relationships/slide" Target="slides/slide57.xml"/><Relationship Id="rId77" Type="http://schemas.openxmlformats.org/officeDocument/2006/relationships/notesMaster" Target="notesMasters/notesMaster1.xml"/><Relationship Id="rId8" Type="http://schemas.openxmlformats.org/officeDocument/2006/relationships/slideMaster" Target="slideMasters/slideMaster8.xml"/><Relationship Id="rId51" Type="http://schemas.openxmlformats.org/officeDocument/2006/relationships/slide" Target="slides/slide39.xml"/><Relationship Id="rId72" Type="http://schemas.openxmlformats.org/officeDocument/2006/relationships/slide" Target="slides/slide60.xml"/><Relationship Id="rId80"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59" Type="http://schemas.openxmlformats.org/officeDocument/2006/relationships/slide" Target="slides/slide47.xml"/><Relationship Id="rId67" Type="http://schemas.openxmlformats.org/officeDocument/2006/relationships/slide" Target="slides/slide55.xml"/><Relationship Id="rId20" Type="http://schemas.openxmlformats.org/officeDocument/2006/relationships/slide" Target="slides/slide8.xml"/><Relationship Id="rId41" Type="http://schemas.openxmlformats.org/officeDocument/2006/relationships/slide" Target="slides/slide29.xml"/><Relationship Id="rId54" Type="http://schemas.openxmlformats.org/officeDocument/2006/relationships/slide" Target="slides/slide42.xml"/><Relationship Id="rId62" Type="http://schemas.openxmlformats.org/officeDocument/2006/relationships/slide" Target="slides/slide50.xml"/><Relationship Id="rId70" Type="http://schemas.openxmlformats.org/officeDocument/2006/relationships/slide" Target="slides/slide58.xml"/><Relationship Id="rId75" Type="http://schemas.openxmlformats.org/officeDocument/2006/relationships/slide" Target="slides/slide63.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 Id="rId57" Type="http://schemas.openxmlformats.org/officeDocument/2006/relationships/slide" Target="slides/slide4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2B1D35A-B4C8-9743-8763-13778372564B}" type="datetime1">
              <a:rPr lang="en-US" smtClean="0"/>
              <a:t>1/18/2017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177AFFB-56DA-594C-9031-6FD53E0B4EDA}" type="slidenum">
              <a:rPr lang="en-US" smtClean="0"/>
              <a:t>‹#›</a:t>
            </a:fld>
            <a:endParaRPr lang="en-US"/>
          </a:p>
        </p:txBody>
      </p:sp>
    </p:spTree>
    <p:extLst>
      <p:ext uri="{BB962C8B-B14F-4D97-AF65-F5344CB8AC3E}">
        <p14:creationId xmlns:p14="http://schemas.microsoft.com/office/powerpoint/2010/main" val="2618586669"/>
      </p:ext>
    </p:extLst>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C7C0108-6E40-1A45-B73C-11FBD16D558B}" type="datetime1">
              <a:rPr lang="en-US" smtClean="0"/>
              <a:t>1/18/2017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3782D7-ADA2-3C4C-96C8-D58203F45DDC}" type="slidenum">
              <a:rPr lang="en-US" smtClean="0"/>
              <a:t>‹#›</a:t>
            </a:fld>
            <a:endParaRPr lang="en-US"/>
          </a:p>
        </p:txBody>
      </p:sp>
    </p:spTree>
    <p:extLst>
      <p:ext uri="{BB962C8B-B14F-4D97-AF65-F5344CB8AC3E}">
        <p14:creationId xmlns:p14="http://schemas.microsoft.com/office/powerpoint/2010/main" val="605211108"/>
      </p:ext>
    </p:extLst>
  </p:cSld>
  <p:clrMap bg1="lt1" tx1="dk1" bg2="lt2" tx2="dk2" accent1="accent1" accent2="accent2" accent3="accent3" accent4="accent4" accent5="accent5" accent6="accent6" hlink="hlink" folHlink="folHlink"/>
  <p:hf sldNum="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5" name="Header Placeholder 4"/>
          <p:cNvSpPr>
            <a:spLocks noGrp="1"/>
          </p:cNvSpPr>
          <p:nvPr>
            <p:ph type="hdr" sz="quarter" idx="10"/>
          </p:nvPr>
        </p:nvSpPr>
        <p:spPr/>
        <p:txBody>
          <a:bodyPr/>
          <a:lstStyle/>
          <a:p>
            <a:endParaRPr lang="en-US"/>
          </a:p>
        </p:txBody>
      </p:sp>
    </p:spTree>
    <p:extLst>
      <p:ext uri="{BB962C8B-B14F-4D97-AF65-F5344CB8AC3E}">
        <p14:creationId xmlns:p14="http://schemas.microsoft.com/office/powerpoint/2010/main" val="37840135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p:cNvSpPr>
          <p:nvPr>
            <p:ph type="sldImg"/>
          </p:nvPr>
        </p:nvSpPr>
        <p:spPr bwMode="auto">
          <a:noFill/>
          <a:ln>
            <a:solidFill>
              <a:srgbClr val="000000"/>
            </a:solidFill>
            <a:miter lim="800000"/>
            <a:headEnd/>
            <a:tailEnd/>
          </a:ln>
        </p:spPr>
      </p:sp>
      <p:sp>
        <p:nvSpPr>
          <p:cNvPr id="3174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smtClean="0"/>
              <a:t>In Chapter 2, we started the measurement process of the accounting cycle by recording and posting external transactions that occurred during the period. In this chapter, we will complete the accounting cycle process.</a:t>
            </a:r>
          </a:p>
          <a:p>
            <a:pPr>
              <a:spcBef>
                <a:spcPct val="0"/>
              </a:spcBef>
            </a:pPr>
            <a:endParaRPr lang="en-IN" smtClean="0"/>
          </a:p>
          <a:p>
            <a:pPr>
              <a:spcBef>
                <a:spcPct val="0"/>
              </a:spcBef>
            </a:pPr>
            <a:endParaRPr lang="en-US" smtClean="0"/>
          </a:p>
        </p:txBody>
      </p:sp>
      <p:sp>
        <p:nvSpPr>
          <p:cNvPr id="3174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FB3C09A-029C-4ACF-AC0C-C0EB8183E545}" type="slidenum">
              <a:rPr lang="en-US"/>
              <a:pPr fontAlgn="base">
                <a:spcBef>
                  <a:spcPct val="0"/>
                </a:spcBef>
                <a:spcAft>
                  <a:spcPct val="0"/>
                </a:spcAft>
              </a:pPr>
              <a:t>18</a:t>
            </a:fld>
            <a:endParaRPr lang="en-US"/>
          </a:p>
        </p:txBody>
      </p:sp>
    </p:spTree>
    <p:extLst>
      <p:ext uri="{BB962C8B-B14F-4D97-AF65-F5344CB8AC3E}">
        <p14:creationId xmlns:p14="http://schemas.microsoft.com/office/powerpoint/2010/main" val="9071723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0" i="0" u="none" strike="noStrike" kern="1200" baseline="0" smtClean="0">
                <a:solidFill>
                  <a:schemeClr val="tx1"/>
                </a:solidFill>
                <a:latin typeface="+mn-lt"/>
                <a:ea typeface="+mn-ea"/>
                <a:cs typeface="+mn-cs"/>
              </a:rPr>
              <a:t>In Chapter 2, we started the measurement process of the accounting cycle by recording and posting external transactions that occurred during the period. In this chapter, we will complete the accounting cycle process at the end of the period as summarized in the illustration. First we continue the measurement process by recording adjusting entries (or internal transactions). Following adjusting entries, we will prepare financial statements and then close the books. </a:t>
            </a:r>
            <a:endParaRPr lang="en-US"/>
          </a:p>
        </p:txBody>
      </p:sp>
      <p:sp>
        <p:nvSpPr>
          <p:cNvPr id="5" name="Header Placeholder 4"/>
          <p:cNvSpPr>
            <a:spLocks noGrp="1"/>
          </p:cNvSpPr>
          <p:nvPr>
            <p:ph type="hdr" sz="quarter" idx="10"/>
          </p:nvPr>
        </p:nvSpPr>
        <p:spPr/>
        <p:txBody>
          <a:bodyPr/>
          <a:lstStyle/>
          <a:p>
            <a:endParaRPr lang="en-US"/>
          </a:p>
        </p:txBody>
      </p:sp>
    </p:spTree>
    <p:extLst>
      <p:ext uri="{BB962C8B-B14F-4D97-AF65-F5344CB8AC3E}">
        <p14:creationId xmlns:p14="http://schemas.microsoft.com/office/powerpoint/2010/main" val="12618276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z="1200" b="0" i="0" u="none" strike="noStrike" kern="1200" baseline="0" smtClean="0">
                <a:solidFill>
                  <a:schemeClr val="tx1"/>
                </a:solidFill>
                <a:latin typeface="+mn-lt"/>
                <a:ea typeface="+mn-ea"/>
                <a:cs typeface="+mn-cs"/>
              </a:rPr>
              <a:t>We use </a:t>
            </a:r>
            <a:r>
              <a:rPr lang="en-US" sz="1200" b="1" i="0" u="none" strike="noStrike" kern="1200" baseline="0" smtClean="0">
                <a:solidFill>
                  <a:schemeClr val="tx1"/>
                </a:solidFill>
                <a:latin typeface="+mn-lt"/>
                <a:ea typeface="+mn-ea"/>
                <a:cs typeface="+mn-cs"/>
              </a:rPr>
              <a:t>adjusting entries </a:t>
            </a:r>
            <a:r>
              <a:rPr lang="en-US" sz="1200" b="0" i="0" u="none" strike="noStrike" kern="1200" baseline="0" smtClean="0">
                <a:solidFill>
                  <a:schemeClr val="tx1"/>
                </a:solidFill>
                <a:latin typeface="+mn-lt"/>
                <a:ea typeface="+mn-ea"/>
                <a:cs typeface="+mn-cs"/>
              </a:rPr>
              <a:t>to record events that have occurred during the year but that we have not yet recorded. A</a:t>
            </a:r>
            <a:r>
              <a:rPr lang="en-US" baseline="0" smtClean="0"/>
              <a:t>djusting entries can be grouped into two broad categories—prepayments/deferrals and accruals—that can be further divided into four sub-categories as shown in the illustration.</a:t>
            </a:r>
            <a:endParaRPr lang="en-US" sz="1200" b="0" i="0" u="none" strike="noStrike" kern="1200" baseline="0" smtClean="0">
              <a:solidFill>
                <a:schemeClr val="tx1"/>
              </a:solidFill>
              <a:latin typeface="+mn-lt"/>
              <a:ea typeface="+mn-ea"/>
              <a:cs typeface="+mn-cs"/>
            </a:endParaRPr>
          </a:p>
          <a:p>
            <a:pPr>
              <a:spcBef>
                <a:spcPct val="0"/>
              </a:spcBef>
            </a:pPr>
            <a:endParaRPr lang="en-US" smtClean="0"/>
          </a:p>
          <a:p>
            <a:r>
              <a:rPr lang="en-US" sz="1200" b="1" i="0" u="none" strike="noStrike" kern="1200" baseline="0" smtClean="0">
                <a:solidFill>
                  <a:schemeClr val="tx1"/>
                </a:solidFill>
                <a:latin typeface="+mn-lt"/>
                <a:ea typeface="+mn-ea"/>
                <a:cs typeface="+mn-cs"/>
              </a:rPr>
              <a:t>Prepayments / Deferrals </a:t>
            </a:r>
          </a:p>
          <a:p>
            <a:r>
              <a:rPr lang="en-US" sz="1200" b="1" i="0" u="none" strike="noStrike" kern="1200" baseline="0" smtClean="0">
                <a:solidFill>
                  <a:schemeClr val="tx1"/>
                </a:solidFill>
                <a:latin typeface="+mn-lt"/>
                <a:ea typeface="+mn-ea"/>
                <a:cs typeface="+mn-cs"/>
              </a:rPr>
              <a:t>Prepaid Expenses</a:t>
            </a:r>
            <a:r>
              <a:rPr lang="en-US" sz="1200" b="0" i="0" u="none" strike="noStrike" kern="1200" baseline="0" smtClean="0">
                <a:solidFill>
                  <a:schemeClr val="tx1"/>
                </a:solidFill>
                <a:latin typeface="+mn-lt"/>
                <a:ea typeface="+mn-ea"/>
                <a:cs typeface="+mn-cs"/>
              </a:rPr>
              <a:t>—Pay cash (or have an obligation to pay cash) to purchase an asset in the current period that will be recorded as an expense in a future period. </a:t>
            </a:r>
          </a:p>
          <a:p>
            <a:r>
              <a:rPr lang="en-US" sz="1200" b="1" i="0" u="none" strike="noStrike" kern="1200" baseline="0" smtClean="0">
                <a:solidFill>
                  <a:schemeClr val="tx1"/>
                </a:solidFill>
                <a:latin typeface="+mn-lt"/>
                <a:ea typeface="+mn-ea"/>
                <a:cs typeface="+mn-cs"/>
              </a:rPr>
              <a:t>Deferred Revenues</a:t>
            </a:r>
            <a:r>
              <a:rPr lang="en-US" sz="1200" b="0" i="0" u="none" strike="noStrike" kern="1200" baseline="0" smtClean="0">
                <a:solidFill>
                  <a:schemeClr val="tx1"/>
                </a:solidFill>
                <a:latin typeface="+mn-lt"/>
                <a:ea typeface="+mn-ea"/>
                <a:cs typeface="+mn-cs"/>
              </a:rPr>
              <a:t>—Receive cash in the current period that will be recorded as a revenue in a future period.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1" i="0" u="none" strike="noStrike" kern="1200" baseline="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smtClean="0">
                <a:solidFill>
                  <a:schemeClr val="tx1"/>
                </a:solidFill>
                <a:latin typeface="+mn-lt"/>
                <a:ea typeface="+mn-ea"/>
                <a:cs typeface="+mn-cs"/>
              </a:rPr>
              <a:t>Accruals</a:t>
            </a:r>
            <a:endParaRPr lang="en-US" sz="1200" b="0" i="0" u="none" strike="noStrike" kern="1200" baseline="0" smtClean="0">
              <a:solidFill>
                <a:schemeClr val="tx1"/>
              </a:solidFill>
              <a:latin typeface="+mn-lt"/>
              <a:ea typeface="+mn-ea"/>
              <a:cs typeface="+mn-cs"/>
            </a:endParaRPr>
          </a:p>
          <a:p>
            <a:r>
              <a:rPr lang="en-US" sz="1200" b="1" i="0" u="none" strike="noStrike" kern="1200" baseline="0" smtClean="0">
                <a:solidFill>
                  <a:schemeClr val="tx1"/>
                </a:solidFill>
                <a:latin typeface="+mn-lt"/>
                <a:ea typeface="+mn-ea"/>
                <a:cs typeface="+mn-cs"/>
              </a:rPr>
              <a:t>Accrued Expenses</a:t>
            </a:r>
            <a:r>
              <a:rPr lang="en-US" sz="1200" b="0" i="0" u="none" strike="noStrike" kern="1200" baseline="0" smtClean="0">
                <a:solidFill>
                  <a:schemeClr val="tx1"/>
                </a:solidFill>
                <a:latin typeface="+mn-lt"/>
                <a:ea typeface="+mn-ea"/>
                <a:cs typeface="+mn-cs"/>
              </a:rPr>
              <a:t>—Record an expense in the current period that will be paid in cash in a future period. </a:t>
            </a:r>
          </a:p>
          <a:p>
            <a:r>
              <a:rPr lang="en-US" sz="1200" b="1" i="0" u="none" strike="noStrike" kern="1200" baseline="0" smtClean="0">
                <a:solidFill>
                  <a:schemeClr val="tx1"/>
                </a:solidFill>
                <a:latin typeface="+mn-lt"/>
                <a:ea typeface="+mn-ea"/>
                <a:cs typeface="+mn-cs"/>
              </a:rPr>
              <a:t>Accrued Revenues</a:t>
            </a:r>
            <a:r>
              <a:rPr lang="en-US" sz="1200" b="0" i="0" u="none" strike="noStrike" kern="1200" baseline="0" smtClean="0">
                <a:solidFill>
                  <a:schemeClr val="tx1"/>
                </a:solidFill>
                <a:latin typeface="+mn-lt"/>
                <a:ea typeface="+mn-ea"/>
                <a:cs typeface="+mn-cs"/>
              </a:rPr>
              <a:t>—Record a revenue in the current period that will be collected in cash in a future period.</a:t>
            </a:r>
          </a:p>
          <a:p>
            <a:endParaRPr lang="en-US"/>
          </a:p>
        </p:txBody>
      </p:sp>
      <p:sp>
        <p:nvSpPr>
          <p:cNvPr id="4" name="Header Placeholder 3"/>
          <p:cNvSpPr>
            <a:spLocks noGrp="1"/>
          </p:cNvSpPr>
          <p:nvPr>
            <p:ph type="hdr" sz="quarter" idx="10"/>
          </p:nvPr>
        </p:nvSpPr>
        <p:spPr/>
        <p:txBody>
          <a:bodyPr/>
          <a:lstStyle/>
          <a:p>
            <a:endParaRPr lang="en-US"/>
          </a:p>
        </p:txBody>
      </p:sp>
    </p:spTree>
    <p:extLst>
      <p:ext uri="{BB962C8B-B14F-4D97-AF65-F5344CB8AC3E}">
        <p14:creationId xmlns:p14="http://schemas.microsoft.com/office/powerpoint/2010/main" val="37681848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Let’s consider each of these four types of</a:t>
            </a:r>
            <a:r>
              <a:rPr lang="en-US" baseline="0" smtClean="0"/>
              <a:t> adjusting entries by first looking back at the external transactions of Eagle Golf Academy that we reviewed in Chapter 2. </a:t>
            </a:r>
            <a:r>
              <a:rPr lang="en-US" sz="1200" b="0" i="0" u="none" strike="noStrike" kern="1200" baseline="0" smtClean="0">
                <a:solidFill>
                  <a:schemeClr val="tx1"/>
                </a:solidFill>
                <a:latin typeface="+mn-lt"/>
                <a:ea typeface="+mn-ea"/>
                <a:cs typeface="+mn-cs"/>
              </a:rPr>
              <a:t>We will prepare all adjusting entries on December 31, to account for other transactions that have occurred but not yet been recorded by the end of the period</a:t>
            </a:r>
            <a:r>
              <a:rPr lang="en-US" baseline="0" smtClean="0"/>
              <a:t>. </a:t>
            </a:r>
            <a:endParaRPr lang="en-US"/>
          </a:p>
        </p:txBody>
      </p:sp>
      <p:sp>
        <p:nvSpPr>
          <p:cNvPr id="4" name="Header Placeholder 3"/>
          <p:cNvSpPr>
            <a:spLocks noGrp="1"/>
          </p:cNvSpPr>
          <p:nvPr>
            <p:ph type="hdr" sz="quarter" idx="10"/>
          </p:nvPr>
        </p:nvSpPr>
        <p:spPr/>
        <p:txBody>
          <a:bodyPr/>
          <a:lstStyle/>
          <a:p>
            <a:endParaRPr lang="en-US"/>
          </a:p>
        </p:txBody>
      </p:sp>
    </p:spTree>
    <p:extLst>
      <p:ext uri="{BB962C8B-B14F-4D97-AF65-F5344CB8AC3E}">
        <p14:creationId xmlns:p14="http://schemas.microsoft.com/office/powerpoint/2010/main" val="41463633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p:cNvSpPr>
          <p:nvPr>
            <p:ph type="sldImg"/>
          </p:nvPr>
        </p:nvSpPr>
        <p:spPr bwMode="auto">
          <a:noFill/>
          <a:ln>
            <a:solidFill>
              <a:srgbClr val="000000"/>
            </a:solidFill>
            <a:miter lim="800000"/>
            <a:headEnd/>
            <a:tailEnd/>
          </a:ln>
        </p:spPr>
      </p:sp>
      <p:sp>
        <p:nvSpPr>
          <p:cNvPr id="4915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z="1200" b="1" i="0" u="none" strike="noStrike" kern="1200" baseline="0" smtClean="0">
                <a:solidFill>
                  <a:schemeClr val="tx1"/>
                </a:solidFill>
                <a:latin typeface="+mn-lt"/>
                <a:ea typeface="+mn-ea"/>
                <a:cs typeface="+mn-cs"/>
              </a:rPr>
              <a:t>Prepaid expenses </a:t>
            </a:r>
            <a:r>
              <a:rPr lang="en-US" sz="1200" b="0" i="0" u="none" strike="noStrike" kern="1200" baseline="0" smtClean="0">
                <a:solidFill>
                  <a:schemeClr val="tx1"/>
                </a:solidFill>
                <a:latin typeface="+mn-lt"/>
                <a:ea typeface="+mn-ea"/>
                <a:cs typeface="+mn-cs"/>
              </a:rPr>
              <a:t>are the costs of assets acquired in one period that will be recorded as an expense in a future period. Examples include the purchase of equipment or supplies and the payment of rent or insurance in advance. These costs create future benefits, so we initially record them as assets. The benefits provided by these assets expire in future periods, so we need to expense their cost in those future periods. </a:t>
            </a:r>
            <a:r>
              <a:rPr lang="en-US" sz="1200" b="1" i="0" u="none" strike="noStrike" kern="1200" baseline="0" smtClean="0">
                <a:solidFill>
                  <a:schemeClr val="tx1"/>
                </a:solidFill>
                <a:latin typeface="+mn-lt"/>
                <a:ea typeface="+mn-ea"/>
                <a:cs typeface="+mn-cs"/>
              </a:rPr>
              <a:t>The adjusting entry for a prepaid expense always includes a debit to an expense account (increase an expense) and a credit to an asset account (decrease an asset). </a:t>
            </a:r>
            <a:endParaRPr lang="en-US" smtClean="0"/>
          </a:p>
        </p:txBody>
      </p:sp>
      <p:sp>
        <p:nvSpPr>
          <p:cNvPr id="4915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1DF8982-1898-4B83-A233-6D14C3197D0D}" type="slidenum">
              <a:rPr lang="en-US"/>
              <a:pPr fontAlgn="base">
                <a:spcBef>
                  <a:spcPct val="0"/>
                </a:spcBef>
                <a:spcAft>
                  <a:spcPct val="0"/>
                </a:spcAft>
              </a:pPr>
              <a:t>23</a:t>
            </a:fld>
            <a:endParaRPr lang="en-US"/>
          </a:p>
        </p:txBody>
      </p:sp>
    </p:spTree>
    <p:extLst>
      <p:ext uri="{BB962C8B-B14F-4D97-AF65-F5344CB8AC3E}">
        <p14:creationId xmlns:p14="http://schemas.microsoft.com/office/powerpoint/2010/main" val="33542069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mtClean="0"/>
              <a:t>On December 1, Eagle paid for one year of rent in advance in the amount of $6,000 ($500 per month). At the time of this transaction,</a:t>
            </a:r>
            <a:r>
              <a:rPr lang="en-US" baseline="0" smtClean="0"/>
              <a:t> we debited Prepaid Rent (an asset). By the end of the year, one month of that rent has expired, so we need to reduce the balance of Prepaid Rent for one month’s worth. We do that with an adjusting entry. We </a:t>
            </a:r>
            <a:r>
              <a:rPr lang="en-US" smtClean="0"/>
              <a:t>debit Rent Expense and </a:t>
            </a:r>
            <a:r>
              <a:rPr lang="en-US" baseline="0" smtClean="0"/>
              <a:t>credit Prepaid Rent for $500. The $500 represents 1/12 of the $6,000 initially paid. The debit to Rent Expense records the cost of rent used in the current month. The credit to Prepaid Rent reduces its balance to $5,500, which is the amount of rent remaining to be used.</a:t>
            </a:r>
            <a:endParaRPr lang="en-US"/>
          </a:p>
        </p:txBody>
      </p:sp>
      <p:sp>
        <p:nvSpPr>
          <p:cNvPr id="5" name="Header Placeholder 4"/>
          <p:cNvSpPr>
            <a:spLocks noGrp="1"/>
          </p:cNvSpPr>
          <p:nvPr>
            <p:ph type="hdr" sz="quarter" idx="10"/>
          </p:nvPr>
        </p:nvSpPr>
        <p:spPr/>
        <p:txBody>
          <a:bodyPr/>
          <a:lstStyle/>
          <a:p>
            <a:endParaRPr lang="en-US">
              <a:solidFill>
                <a:prstClr val="black"/>
              </a:solidFill>
            </a:endParaRPr>
          </a:p>
        </p:txBody>
      </p:sp>
    </p:spTree>
    <p:extLst>
      <p:ext uri="{BB962C8B-B14F-4D97-AF65-F5344CB8AC3E}">
        <p14:creationId xmlns:p14="http://schemas.microsoft.com/office/powerpoint/2010/main" val="5467177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smtClean="0">
                <a:solidFill>
                  <a:schemeClr val="tx1"/>
                </a:solidFill>
                <a:latin typeface="+mn-lt"/>
                <a:ea typeface="+mn-ea"/>
                <a:cs typeface="+mn-cs"/>
              </a:rPr>
              <a:t>Eagle purchases supplies for $2,300 on account on December 6. Even though cash will be paid later, the cost of supplies (or obligation to pay cash for supplies) is incurred on December 6. Suppose that at the end of December a count of supplies reveals that only $1,300 of supplies remains. What happened to the other $1,000 of supplies? Apparently, this is the amount of supplies used during the month. Since it’s not cost-efficient to record the consumption of supplies every day, we make a single adjusting entry at the end of the period for the total amount used. </a:t>
            </a:r>
            <a:r>
              <a:rPr lang="en-US" smtClean="0"/>
              <a:t>The amount was originally recorded to the asset account Supplies. At the end of the period the adjusting entry for the expiration of supplies is recorded with a debit to Supplies Expense and a credit to Supplies for $1000, which is the amount of the supplies USED UP. In other words, if the original purchase was for $2,300 and there is now $1,300 of supplies remaining on hand, then $1,000 must have been used up.</a:t>
            </a:r>
          </a:p>
          <a:p>
            <a:endParaRPr lang="en-US"/>
          </a:p>
        </p:txBody>
      </p:sp>
      <p:sp>
        <p:nvSpPr>
          <p:cNvPr id="5" name="Header Placeholder 4"/>
          <p:cNvSpPr>
            <a:spLocks noGrp="1"/>
          </p:cNvSpPr>
          <p:nvPr>
            <p:ph type="hdr" sz="quarter" idx="10"/>
          </p:nvPr>
        </p:nvSpPr>
        <p:spPr/>
        <p:txBody>
          <a:bodyPr/>
          <a:lstStyle/>
          <a:p>
            <a:endParaRPr lang="en-US">
              <a:solidFill>
                <a:prstClr val="black"/>
              </a:solidFill>
            </a:endParaRPr>
          </a:p>
        </p:txBody>
      </p:sp>
    </p:spTree>
    <p:extLst>
      <p:ext uri="{BB962C8B-B14F-4D97-AF65-F5344CB8AC3E}">
        <p14:creationId xmlns:p14="http://schemas.microsoft.com/office/powerpoint/2010/main" val="5467177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z="1200" b="0" i="0" u="none" strike="noStrike" kern="1200" baseline="0" smtClean="0">
                <a:solidFill>
                  <a:schemeClr val="tx1"/>
                </a:solidFill>
                <a:latin typeface="+mn-lt"/>
                <a:ea typeface="+mn-ea"/>
                <a:cs typeface="+mn-cs"/>
              </a:rPr>
              <a:t>In transaction (3), Eagle purchases equipment for $24,000 cash. Let’s assume that, at the time of purchase, Eagle estimates the equipment will be useful for the next five years (60 months). Because one month (December) has passed since the purchase of this asset, Eagle has used one month of the asset’s estimated 60-month useful life. In addition, the company has used one month of the asset’s cost to produce revenue in December. Therefore, we should match the cost (expense) with the revenue it helps to produce. The cost of the equipment for one month’s use is $400 (= $24,000 × 1/60)</a:t>
            </a:r>
            <a:r>
              <a:rPr lang="en-US" baseline="0" smtClean="0"/>
              <a:t>. </a:t>
            </a:r>
          </a:p>
          <a:p>
            <a:pPr>
              <a:spcBef>
                <a:spcPct val="0"/>
              </a:spcBef>
            </a:pPr>
            <a:endParaRPr lang="en-US" baseline="0" smtClean="0"/>
          </a:p>
          <a:p>
            <a:pPr>
              <a:spcBef>
                <a:spcPct val="0"/>
              </a:spcBef>
            </a:pPr>
            <a:r>
              <a:rPr lang="en-US" sz="1200" b="0" i="0" u="none" strike="noStrike" kern="1200" baseline="0" smtClean="0">
                <a:solidFill>
                  <a:schemeClr val="tx1"/>
                </a:solidFill>
                <a:latin typeface="+mn-lt"/>
                <a:ea typeface="+mn-ea"/>
                <a:cs typeface="+mn-cs"/>
              </a:rPr>
              <a:t>This entry reduces assets by $400. Notice, however, that we didn’t reduce Equipment directly, by crediting the asset account itself. Instead, we reduced the asset indirectly by crediting an account called Accumulated Depreciation. The Accumulated Depreciation account is called a contra account. A </a:t>
            </a:r>
            <a:r>
              <a:rPr lang="en-US" sz="1200" b="1" i="0" u="none" strike="noStrike" kern="1200" baseline="0" smtClean="0">
                <a:solidFill>
                  <a:schemeClr val="tx1"/>
                </a:solidFill>
                <a:latin typeface="+mn-lt"/>
                <a:ea typeface="+mn-ea"/>
                <a:cs typeface="+mn-cs"/>
              </a:rPr>
              <a:t>contra account </a:t>
            </a:r>
            <a:r>
              <a:rPr lang="en-US" sz="1200" b="0" i="0" u="none" strike="noStrike" kern="1200" baseline="0" smtClean="0">
                <a:solidFill>
                  <a:schemeClr val="tx1"/>
                </a:solidFill>
                <a:latin typeface="+mn-lt"/>
                <a:ea typeface="+mn-ea"/>
                <a:cs typeface="+mn-cs"/>
              </a:rPr>
              <a:t>is an account with a balance that is opposite, or “contra,” to that of its related accounts. </a:t>
            </a:r>
          </a:p>
          <a:p>
            <a:pPr>
              <a:spcBef>
                <a:spcPct val="0"/>
              </a:spcBef>
            </a:pPr>
            <a:endParaRPr lang="en-US" sz="1200" b="0" i="0" u="none" strike="noStrike" kern="1200" baseline="0" smtClean="0">
              <a:solidFill>
                <a:schemeClr val="tx1"/>
              </a:solidFill>
              <a:latin typeface="+mn-lt"/>
              <a:ea typeface="+mn-ea"/>
              <a:cs typeface="+mn-cs"/>
            </a:endParaRPr>
          </a:p>
          <a:p>
            <a:pPr>
              <a:spcBef>
                <a:spcPct val="0"/>
              </a:spcBef>
            </a:pPr>
            <a:r>
              <a:rPr lang="en-US" sz="1200" b="0" i="0" u="none" strike="noStrike" kern="1200" baseline="0" smtClean="0">
                <a:solidFill>
                  <a:schemeClr val="tx1"/>
                </a:solidFill>
                <a:latin typeface="+mn-lt"/>
                <a:ea typeface="+mn-ea"/>
                <a:cs typeface="+mn-cs"/>
              </a:rPr>
              <a:t>In the balance sheet, we report equipment at its current </a:t>
            </a:r>
            <a:r>
              <a:rPr lang="en-US" sz="1200" b="1" i="0" u="none" strike="noStrike" kern="1200" baseline="0" smtClean="0">
                <a:solidFill>
                  <a:schemeClr val="tx1"/>
                </a:solidFill>
                <a:latin typeface="+mn-lt"/>
                <a:ea typeface="+mn-ea"/>
                <a:cs typeface="+mn-cs"/>
              </a:rPr>
              <a:t>book value (or carrying value)</a:t>
            </a:r>
            <a:r>
              <a:rPr lang="en-US" sz="1200" b="0" i="0" u="none" strike="noStrike" kern="1200" baseline="0" smtClean="0">
                <a:solidFill>
                  <a:schemeClr val="tx1"/>
                </a:solidFill>
                <a:latin typeface="+mn-lt"/>
                <a:ea typeface="+mn-ea"/>
                <a:cs typeface="+mn-cs"/>
              </a:rPr>
              <a:t>, which equals its original cost less accumulated depreciation. </a:t>
            </a:r>
          </a:p>
          <a:p>
            <a:pPr>
              <a:spcBef>
                <a:spcPct val="0"/>
              </a:spcBef>
            </a:pPr>
            <a:endParaRPr lang="en-US" smtClean="0"/>
          </a:p>
        </p:txBody>
      </p:sp>
      <p:sp>
        <p:nvSpPr>
          <p:cNvPr id="5" name="Header Placeholder 4"/>
          <p:cNvSpPr>
            <a:spLocks noGrp="1"/>
          </p:cNvSpPr>
          <p:nvPr>
            <p:ph type="hdr" sz="quarter" idx="10"/>
          </p:nvPr>
        </p:nvSpPr>
        <p:spPr/>
        <p:txBody>
          <a:bodyPr/>
          <a:lstStyle/>
          <a:p>
            <a:endParaRPr lang="en-US">
              <a:solidFill>
                <a:prstClr val="black"/>
              </a:solidFill>
            </a:endParaRPr>
          </a:p>
        </p:txBody>
      </p:sp>
    </p:spTree>
    <p:extLst>
      <p:ext uri="{BB962C8B-B14F-4D97-AF65-F5344CB8AC3E}">
        <p14:creationId xmlns:p14="http://schemas.microsoft.com/office/powerpoint/2010/main" val="5467177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mtClean="0"/>
              <a:t>The illustration shows how Federal Express records its property and equipment</a:t>
            </a:r>
            <a:r>
              <a:rPr lang="en-US" baseline="0" smtClean="0"/>
              <a:t> at original cost and then subtracts the accumulated depreciation. </a:t>
            </a:r>
            <a:r>
              <a:rPr lang="en-US" sz="1200" b="0" i="0" u="none" strike="noStrike" kern="1200" baseline="0" smtClean="0">
                <a:solidFill>
                  <a:schemeClr val="tx1"/>
                </a:solidFill>
                <a:latin typeface="+mn-lt"/>
                <a:ea typeface="+mn-ea"/>
                <a:cs typeface="+mn-cs"/>
              </a:rPr>
              <a:t>Depreciation is a calculation internal to the company and the cost of the asset less accumulated depreciation does not necessarily represent market value (what the asset could be sold for in the market). </a:t>
            </a:r>
            <a:endParaRPr lang="en-US"/>
          </a:p>
        </p:txBody>
      </p:sp>
      <p:sp>
        <p:nvSpPr>
          <p:cNvPr id="4" name="Header Placeholder 3"/>
          <p:cNvSpPr>
            <a:spLocks noGrp="1"/>
          </p:cNvSpPr>
          <p:nvPr>
            <p:ph type="hdr" sz="quarter" idx="10"/>
          </p:nvPr>
        </p:nvSpPr>
        <p:spPr/>
        <p:txBody>
          <a:bodyPr/>
          <a:lstStyle/>
          <a:p>
            <a:endParaRPr lang="en-US">
              <a:solidFill>
                <a:prstClr val="black"/>
              </a:solidFill>
            </a:endParaRPr>
          </a:p>
        </p:txBody>
      </p:sp>
    </p:spTree>
    <p:extLst>
      <p:ext uri="{BB962C8B-B14F-4D97-AF65-F5344CB8AC3E}">
        <p14:creationId xmlns:p14="http://schemas.microsoft.com/office/powerpoint/2010/main" val="14983162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p:cNvSpPr>
          <p:nvPr>
            <p:ph type="sldImg"/>
          </p:nvPr>
        </p:nvSpPr>
        <p:spPr bwMode="auto">
          <a:noFill/>
          <a:ln>
            <a:solidFill>
              <a:srgbClr val="000000"/>
            </a:solidFill>
            <a:miter lim="800000"/>
            <a:headEnd/>
            <a:tailEnd/>
          </a:ln>
        </p:spPr>
      </p:sp>
      <p:sp>
        <p:nvSpPr>
          <p:cNvPr id="4915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z="1200" b="0" i="0" u="none" strike="noStrike" kern="1200" baseline="0" smtClean="0">
                <a:solidFill>
                  <a:schemeClr val="tx1"/>
                </a:solidFill>
                <a:latin typeface="+mn-lt"/>
                <a:ea typeface="+mn-ea"/>
                <a:cs typeface="+mn-cs"/>
              </a:rPr>
              <a:t>We record </a:t>
            </a:r>
            <a:r>
              <a:rPr lang="en-US" sz="1200" b="1" i="0" u="none" strike="noStrike" kern="1200" baseline="0" smtClean="0">
                <a:solidFill>
                  <a:schemeClr val="tx1"/>
                </a:solidFill>
                <a:latin typeface="+mn-lt"/>
                <a:ea typeface="+mn-ea"/>
                <a:cs typeface="+mn-cs"/>
              </a:rPr>
              <a:t>deferred revenues </a:t>
            </a:r>
            <a:r>
              <a:rPr lang="en-US" sz="1200" b="0" i="0" u="none" strike="noStrike" kern="1200" baseline="0" smtClean="0">
                <a:solidFill>
                  <a:schemeClr val="tx1"/>
                </a:solidFill>
                <a:latin typeface="+mn-lt"/>
                <a:ea typeface="+mn-ea"/>
                <a:cs typeface="+mn-cs"/>
              </a:rPr>
              <a:t>when a company receives cash in advance from a customer for products or services to be provided in the future. When customers pay cash in advance, we debit cash and credit a liability. This liability reflects the company’s obligation to provide goods or services to the customer in the future. Once it has provided these products or services, the company can record revenue and reduce its obligation to the customer. </a:t>
            </a:r>
            <a:r>
              <a:rPr lang="en-US" sz="1200" b="1" i="0" u="none" strike="noStrike" kern="1200" baseline="0" smtClean="0">
                <a:solidFill>
                  <a:schemeClr val="tx1"/>
                </a:solidFill>
                <a:latin typeface="+mn-lt"/>
                <a:ea typeface="+mn-ea"/>
                <a:cs typeface="+mn-cs"/>
              </a:rPr>
              <a:t>The adjusting entry for a deferred revenue always includes a debit to a liability account (decrease a liability) and a credit to a revenue account (increase a revenue). </a:t>
            </a:r>
            <a:endParaRPr lang="en-US" smtClean="0"/>
          </a:p>
        </p:txBody>
      </p:sp>
      <p:sp>
        <p:nvSpPr>
          <p:cNvPr id="4915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1DF8982-1898-4B83-A233-6D14C3197D0D}" type="slidenum">
              <a:rPr lang="en-US"/>
              <a:pPr fontAlgn="base">
                <a:spcBef>
                  <a:spcPct val="0"/>
                </a:spcBef>
                <a:spcAft>
                  <a:spcPct val="0"/>
                </a:spcAft>
              </a:pPr>
              <a:t>30</a:t>
            </a:fld>
            <a:endParaRPr lang="en-US"/>
          </a:p>
        </p:txBody>
      </p:sp>
    </p:spTree>
    <p:extLst>
      <p:ext uri="{BB962C8B-B14F-4D97-AF65-F5344CB8AC3E}">
        <p14:creationId xmlns:p14="http://schemas.microsoft.com/office/powerpoint/2010/main" val="33542069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mtClean="0"/>
              <a:t>After studying this chapter, you should be able to meet these Learning Objectives:</a:t>
            </a:r>
          </a:p>
          <a:p>
            <a:endParaRPr lang="en-US"/>
          </a:p>
        </p:txBody>
      </p:sp>
      <p:sp>
        <p:nvSpPr>
          <p:cNvPr id="4" name="Header Placeholder 3"/>
          <p:cNvSpPr>
            <a:spLocks noGrp="1"/>
          </p:cNvSpPr>
          <p:nvPr>
            <p:ph type="hdr" sz="quarter" idx="10"/>
          </p:nvPr>
        </p:nvSpPr>
        <p:spPr/>
        <p:txBody>
          <a:bodyPr/>
          <a:lstStyle/>
          <a:p>
            <a:endParaRPr lang="en-US"/>
          </a:p>
        </p:txBody>
      </p:sp>
    </p:spTree>
    <p:extLst>
      <p:ext uri="{BB962C8B-B14F-4D97-AF65-F5344CB8AC3E}">
        <p14:creationId xmlns:p14="http://schemas.microsoft.com/office/powerpoint/2010/main" val="35520757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mtClean="0"/>
              <a:t>On December 23, Eagle received cash in advance from customers of $600. At the time of this transaction,</a:t>
            </a:r>
            <a:r>
              <a:rPr lang="en-US" baseline="0" smtClean="0"/>
              <a:t> we credited Deferred Revenue (a liability). By the end of the year, $200 of those services have been provided, so we need to reduce the balance of Deferred Revenue for that amount. We do that with an adjusting entry. We </a:t>
            </a:r>
            <a:r>
              <a:rPr lang="en-US" smtClean="0"/>
              <a:t>debit Deferred Revenue and </a:t>
            </a:r>
            <a:r>
              <a:rPr lang="en-US" baseline="0" smtClean="0"/>
              <a:t>credit Service Revenue for $200. The debit to Deferred Revenue reduces its balance to $400, which is the amount of services still owed to customers. The credit to Service Revenue records the services provided to customers. </a:t>
            </a:r>
            <a:endParaRPr lang="en-US"/>
          </a:p>
        </p:txBody>
      </p:sp>
      <p:sp>
        <p:nvSpPr>
          <p:cNvPr id="5" name="Header Placeholder 4"/>
          <p:cNvSpPr>
            <a:spLocks noGrp="1"/>
          </p:cNvSpPr>
          <p:nvPr>
            <p:ph type="hdr" sz="quarter" idx="10"/>
          </p:nvPr>
        </p:nvSpPr>
        <p:spPr/>
        <p:txBody>
          <a:bodyPr/>
          <a:lstStyle/>
          <a:p>
            <a:endParaRPr lang="en-US">
              <a:solidFill>
                <a:prstClr val="black"/>
              </a:solidFill>
            </a:endParaRPr>
          </a:p>
        </p:txBody>
      </p:sp>
    </p:spTree>
    <p:extLst>
      <p:ext uri="{BB962C8B-B14F-4D97-AF65-F5344CB8AC3E}">
        <p14:creationId xmlns:p14="http://schemas.microsoft.com/office/powerpoint/2010/main" val="5467177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This illustration shows an example of deferred revenues for Netflix, Inc.</a:t>
            </a:r>
            <a:r>
              <a:rPr lang="en-US" baseline="0" smtClean="0"/>
              <a:t> </a:t>
            </a:r>
            <a:r>
              <a:rPr lang="en-US" smtClean="0"/>
              <a:t>The annual report states, “Deferred revenue consists of membership fees billed to members that have not been recognized and gift and other prepaid memberships that have not been redeemed.” Now that we have discussed prepaid expenses and deferred revenues, let’s take a look at the two other categories of adjusting entries—accrued expenses and accrued revenues.</a:t>
            </a:r>
            <a:endParaRPr lang="en-US"/>
          </a:p>
        </p:txBody>
      </p:sp>
      <p:sp>
        <p:nvSpPr>
          <p:cNvPr id="4" name="Header Placeholder 3"/>
          <p:cNvSpPr>
            <a:spLocks noGrp="1"/>
          </p:cNvSpPr>
          <p:nvPr>
            <p:ph type="hdr" sz="quarter" idx="10"/>
          </p:nvPr>
        </p:nvSpPr>
        <p:spPr/>
        <p:txBody>
          <a:bodyPr/>
          <a:lstStyle/>
          <a:p>
            <a:endParaRPr lang="en-US">
              <a:solidFill>
                <a:prstClr val="black"/>
              </a:solidFill>
            </a:endParaRPr>
          </a:p>
        </p:txBody>
      </p:sp>
    </p:spTree>
    <p:extLst>
      <p:ext uri="{BB962C8B-B14F-4D97-AF65-F5344CB8AC3E}">
        <p14:creationId xmlns:p14="http://schemas.microsoft.com/office/powerpoint/2010/main" val="21953702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p:cNvSpPr>
          <p:nvPr>
            <p:ph type="sldImg"/>
          </p:nvPr>
        </p:nvSpPr>
        <p:spPr bwMode="auto">
          <a:noFill/>
          <a:ln>
            <a:solidFill>
              <a:srgbClr val="000000"/>
            </a:solidFill>
            <a:miter lim="800000"/>
            <a:headEnd/>
            <a:tailEnd/>
          </a:ln>
        </p:spPr>
      </p:sp>
      <p:sp>
        <p:nvSpPr>
          <p:cNvPr id="4915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z="1200" b="0" i="0" u="none" strike="noStrike" kern="1200" baseline="0" smtClean="0">
                <a:solidFill>
                  <a:schemeClr val="tx1"/>
                </a:solidFill>
                <a:latin typeface="+mn-lt"/>
                <a:ea typeface="+mn-ea"/>
                <a:cs typeface="+mn-cs"/>
              </a:rPr>
              <a:t>When a company has a cost that helps to produce revenue but hasn’t yet paid cash for that cost, it still should record the cost as an expense and also a liability for the amount owed. This is referred to as an </a:t>
            </a:r>
            <a:r>
              <a:rPr lang="en-US" sz="1200" b="1" i="0" u="none" strike="noStrike" kern="1200" baseline="0" smtClean="0">
                <a:solidFill>
                  <a:schemeClr val="tx1"/>
                </a:solidFill>
                <a:latin typeface="+mn-lt"/>
                <a:ea typeface="+mn-ea"/>
                <a:cs typeface="+mn-cs"/>
              </a:rPr>
              <a:t>accrued expense</a:t>
            </a:r>
            <a:r>
              <a:rPr lang="en-US" sz="1200" b="0" i="0" u="none" strike="noStrike" kern="1200" baseline="0" smtClean="0">
                <a:solidFill>
                  <a:schemeClr val="tx1"/>
                </a:solidFill>
                <a:latin typeface="+mn-lt"/>
                <a:ea typeface="+mn-ea"/>
                <a:cs typeface="+mn-cs"/>
              </a:rPr>
              <a:t>. </a:t>
            </a:r>
            <a:r>
              <a:rPr lang="en-US" sz="1200" b="1" i="0" u="none" strike="noStrike" kern="1200" baseline="0" smtClean="0">
                <a:solidFill>
                  <a:schemeClr val="tx1"/>
                </a:solidFill>
                <a:latin typeface="+mn-lt"/>
                <a:ea typeface="+mn-ea"/>
                <a:cs typeface="+mn-cs"/>
              </a:rPr>
              <a:t>The adjusting entry for an accrued expense always includes a debit to an expense account (increase an expense) and a credit to a liability account (increase a liability). </a:t>
            </a:r>
            <a:endParaRPr lang="en-US" smtClean="0"/>
          </a:p>
        </p:txBody>
      </p:sp>
      <p:sp>
        <p:nvSpPr>
          <p:cNvPr id="4915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1DF8982-1898-4B83-A233-6D14C3197D0D}" type="slidenum">
              <a:rPr lang="en-US"/>
              <a:pPr fontAlgn="base">
                <a:spcBef>
                  <a:spcPct val="0"/>
                </a:spcBef>
                <a:spcAft>
                  <a:spcPct val="0"/>
                </a:spcAft>
              </a:pPr>
              <a:t>33</a:t>
            </a:fld>
            <a:endParaRPr lang="en-US"/>
          </a:p>
        </p:txBody>
      </p:sp>
    </p:spTree>
    <p:extLst>
      <p:ext uri="{BB962C8B-B14F-4D97-AF65-F5344CB8AC3E}">
        <p14:creationId xmlns:p14="http://schemas.microsoft.com/office/powerpoint/2010/main" val="33542069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mtClean="0"/>
              <a:t>Eagle pays total salaries to its</a:t>
            </a:r>
            <a:r>
              <a:rPr lang="en-US" baseline="0" smtClean="0"/>
              <a:t> employees of $100 per day. For the first four weeks of December (28 days), transaction (9) on December 28 recorded those salaries as a debit to Salaries Expense and a credit to Cash for $2,800. For the remaining three days in December (i.e., December 29, 30, and 31), employees earned additional salaries of $300, but Eagle won’t pay them until the end of the week on January 4. However, Eagle must record the $300 of salaries expense in the period when they worked—in the month of December. In other words, the company must </a:t>
            </a:r>
            <a:r>
              <a:rPr lang="en-US" b="1" baseline="0" smtClean="0"/>
              <a:t>accrue </a:t>
            </a:r>
            <a:r>
              <a:rPr lang="en-US" b="0" baseline="0" smtClean="0"/>
              <a:t>the expenses in the same period when the work took place</a:t>
            </a:r>
            <a:r>
              <a:rPr lang="en-US" b="1" baseline="0" smtClean="0"/>
              <a:t>. </a:t>
            </a:r>
            <a:r>
              <a:rPr lang="en-US" b="0" baseline="0" smtClean="0"/>
              <a:t>The end of the period</a:t>
            </a:r>
            <a:r>
              <a:rPr lang="en-US" b="1" baseline="0" smtClean="0"/>
              <a:t> adjusting entry </a:t>
            </a:r>
            <a:r>
              <a:rPr lang="en-US" b="0" baseline="0" smtClean="0"/>
              <a:t>for accrued salaries would be: debit Salaries Expense and credit Salaries Payable for $300</a:t>
            </a:r>
            <a:r>
              <a:rPr lang="en-US" b="1" baseline="0" smtClean="0"/>
              <a:t>.</a:t>
            </a:r>
            <a:endParaRPr lang="en-US" b="1" smtClean="0"/>
          </a:p>
          <a:p>
            <a:endParaRPr lang="en-US"/>
          </a:p>
        </p:txBody>
      </p:sp>
      <p:sp>
        <p:nvSpPr>
          <p:cNvPr id="4" name="Header Placeholder 3"/>
          <p:cNvSpPr>
            <a:spLocks noGrp="1"/>
          </p:cNvSpPr>
          <p:nvPr>
            <p:ph type="hdr" sz="quarter" idx="10"/>
          </p:nvPr>
        </p:nvSpPr>
        <p:spPr/>
        <p:txBody>
          <a:bodyPr/>
          <a:lstStyle/>
          <a:p>
            <a:endParaRPr lang="en-US">
              <a:solidFill>
                <a:prstClr val="black"/>
              </a:solidFill>
            </a:endParaRPr>
          </a:p>
        </p:txBody>
      </p:sp>
    </p:spTree>
    <p:extLst>
      <p:ext uri="{BB962C8B-B14F-4D97-AF65-F5344CB8AC3E}">
        <p14:creationId xmlns:p14="http://schemas.microsoft.com/office/powerpoint/2010/main" val="23900193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mtClean="0"/>
              <a:t>On December 31, Eagle receives a utility bill for $900 associated with operations in December. Eagle plans to pay the bill on January 6. </a:t>
            </a:r>
          </a:p>
          <a:p>
            <a:pPr>
              <a:spcBef>
                <a:spcPct val="0"/>
              </a:spcBef>
            </a:pPr>
            <a:endParaRPr lang="en-US" smtClean="0"/>
          </a:p>
          <a:p>
            <a:pPr>
              <a:spcBef>
                <a:spcPct val="0"/>
              </a:spcBef>
            </a:pPr>
            <a:r>
              <a:rPr lang="en-US" smtClean="0"/>
              <a:t>Even though it won’t pay the cash until January, Eagle must record the utility costs for December as an expense in December. Eagle</a:t>
            </a:r>
            <a:r>
              <a:rPr lang="en-US" baseline="0" smtClean="0"/>
              <a:t> </a:t>
            </a:r>
            <a:r>
              <a:rPr lang="en-US" smtClean="0"/>
              <a:t>records the corresponding obligation to the utility company at the same time. The</a:t>
            </a:r>
            <a:r>
              <a:rPr lang="en-US" baseline="0" smtClean="0"/>
              <a:t> journal entry to record this accrual includes a debit to Utilities Expense and a credit to Utilities Payable of $900. </a:t>
            </a:r>
            <a:endParaRPr lang="en-US"/>
          </a:p>
        </p:txBody>
      </p:sp>
      <p:sp>
        <p:nvSpPr>
          <p:cNvPr id="4" name="Header Placeholder 3"/>
          <p:cNvSpPr>
            <a:spLocks noGrp="1"/>
          </p:cNvSpPr>
          <p:nvPr>
            <p:ph type="hdr" sz="quarter" idx="10"/>
          </p:nvPr>
        </p:nvSpPr>
        <p:spPr/>
        <p:txBody>
          <a:bodyPr/>
          <a:lstStyle/>
          <a:p>
            <a:endParaRPr lang="en-US">
              <a:solidFill>
                <a:prstClr val="black"/>
              </a:solidFill>
            </a:endParaRPr>
          </a:p>
        </p:txBody>
      </p:sp>
    </p:spTree>
    <p:extLst>
      <p:ext uri="{BB962C8B-B14F-4D97-AF65-F5344CB8AC3E}">
        <p14:creationId xmlns:p14="http://schemas.microsoft.com/office/powerpoint/2010/main" val="23900193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0" i="0" u="none" strike="noStrike" kern="1200" baseline="0" smtClean="0">
                <a:solidFill>
                  <a:schemeClr val="tx1"/>
                </a:solidFill>
                <a:latin typeface="+mn-lt"/>
                <a:ea typeface="+mn-ea"/>
                <a:cs typeface="+mn-cs"/>
              </a:rPr>
              <a:t>In transaction (2), Eagle borrows $10,000 from the bank to begin operations. Assume the bank charges Eagle annual interest of 12% (or 1% per month) on the borrowed amount. Interest is due in one year, but repayment of the $10,000 borrowed is not due for three years. By the end of the first month, the loan has accrued interest of $100, calculated as follows: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smtClean="0">
                <a:solidFill>
                  <a:schemeClr val="tx1"/>
                </a:solidFill>
                <a:latin typeface="+mn-lt"/>
                <a:ea typeface="+mn-ea"/>
                <a:cs typeface="+mn-cs"/>
              </a:rPr>
              <a:t>Amount of note payable × Annual interest rate × Fraction of the year </a:t>
            </a:r>
            <a:r>
              <a:rPr lang="en-US" sz="1200" b="0" i="0" u="none" strike="noStrike" kern="1200" baseline="0" smtClean="0">
                <a:solidFill>
                  <a:schemeClr val="tx1"/>
                </a:solidFill>
                <a:latin typeface="+mn-lt"/>
                <a:ea typeface="+mn-ea"/>
                <a:cs typeface="+mn-cs"/>
              </a:rPr>
              <a:t>	</a:t>
            </a:r>
            <a:r>
              <a:rPr lang="en-US" sz="1200" b="1" i="0" u="none" strike="noStrike" kern="1200" baseline="0" smtClean="0">
                <a:solidFill>
                  <a:schemeClr val="tx1"/>
                </a:solidFill>
                <a:latin typeface="+mn-lt"/>
                <a:ea typeface="+mn-ea"/>
                <a:cs typeface="+mn-cs"/>
              </a:rPr>
              <a:t>= Interest </a:t>
            </a:r>
            <a:r>
              <a:rPr lang="en-US" sz="1200" b="0" i="0" u="none" strike="noStrike" kern="1200" baseline="0" smtClean="0">
                <a:solidFill>
                  <a:schemeClr val="tx1"/>
                </a:solidFill>
                <a:latin typeface="+mn-lt"/>
                <a:ea typeface="+mn-ea"/>
                <a:cs typeface="+mn-cs"/>
              </a:rPr>
              <a:t>	</a:t>
            </a:r>
          </a:p>
          <a:p>
            <a:r>
              <a:rPr lang="en-US" sz="1200" b="0" i="0" u="none" strike="noStrike" kern="1200" baseline="0" smtClean="0">
                <a:solidFill>
                  <a:schemeClr val="tx1"/>
                </a:solidFill>
                <a:latin typeface="+mn-lt"/>
                <a:ea typeface="+mn-ea"/>
                <a:cs typeface="+mn-cs"/>
              </a:rPr>
              <a:t>            $10,000 	          × 	   12% 	    × 	       1/12 	           =  $100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mtClean="0"/>
          </a:p>
          <a:p>
            <a:r>
              <a:rPr lang="en-US" sz="1200" b="0" i="0" u="none" strike="noStrike" kern="1200" baseline="0" smtClean="0">
                <a:solidFill>
                  <a:schemeClr val="tx1"/>
                </a:solidFill>
                <a:latin typeface="+mn-lt"/>
                <a:ea typeface="+mn-ea"/>
                <a:cs typeface="+mn-cs"/>
              </a:rPr>
              <a:t>Although Eagle won’t pay the $100 (along with 11 more months of interest) until one year later, it is a cost of using the borrowed funds during December and therefore is an expense for December. The adjusting entry on December 31 includes a debit to Interest Expense and a credit to Interest Payable.</a:t>
            </a:r>
            <a:endParaRPr lang="en-US"/>
          </a:p>
        </p:txBody>
      </p:sp>
      <p:sp>
        <p:nvSpPr>
          <p:cNvPr id="4" name="Header Placeholder 3"/>
          <p:cNvSpPr>
            <a:spLocks noGrp="1"/>
          </p:cNvSpPr>
          <p:nvPr>
            <p:ph type="hdr" sz="quarter" idx="10"/>
          </p:nvPr>
        </p:nvSpPr>
        <p:spPr/>
        <p:txBody>
          <a:bodyPr/>
          <a:lstStyle/>
          <a:p>
            <a:endParaRPr lang="en-US">
              <a:solidFill>
                <a:prstClr val="black"/>
              </a:solidFill>
            </a:endParaRPr>
          </a:p>
        </p:txBody>
      </p:sp>
    </p:spTree>
    <p:extLst>
      <p:ext uri="{BB962C8B-B14F-4D97-AF65-F5344CB8AC3E}">
        <p14:creationId xmlns:p14="http://schemas.microsoft.com/office/powerpoint/2010/main" val="23900193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Tree>
    <p:extLst>
      <p:ext uri="{BB962C8B-B14F-4D97-AF65-F5344CB8AC3E}">
        <p14:creationId xmlns:p14="http://schemas.microsoft.com/office/powerpoint/2010/main" val="25577511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Slide Image Placeholder 1"/>
          <p:cNvSpPr>
            <a:spLocks noGrp="1" noRot="1" noChangeAspect="1"/>
          </p:cNvSpPr>
          <p:nvPr>
            <p:ph type="sldImg"/>
          </p:nvPr>
        </p:nvSpPr>
        <p:spPr bwMode="auto">
          <a:noFill/>
          <a:ln>
            <a:solidFill>
              <a:srgbClr val="000000"/>
            </a:solidFill>
            <a:miter lim="800000"/>
            <a:headEnd/>
            <a:tailEnd/>
          </a:ln>
        </p:spPr>
      </p:sp>
      <p:sp>
        <p:nvSpPr>
          <p:cNvPr id="5325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b="1" smtClean="0"/>
              <a:t>Accrued revenues</a:t>
            </a:r>
            <a:r>
              <a:rPr lang="en-IN" smtClean="0"/>
              <a:t> are recorded</a:t>
            </a:r>
            <a:r>
              <a:rPr lang="en-IN" baseline="0" smtClean="0"/>
              <a:t> w</a:t>
            </a:r>
            <a:r>
              <a:rPr lang="en-US" sz="1200" b="0" i="0" u="none" strike="noStrike" kern="1200" baseline="0" smtClean="0">
                <a:solidFill>
                  <a:schemeClr val="tx1"/>
                </a:solidFill>
                <a:latin typeface="+mn-lt"/>
                <a:ea typeface="+mn-ea"/>
                <a:cs typeface="+mn-cs"/>
              </a:rPr>
              <a:t>hen a company provides products or services to customers but hasn’t yet received cash.</a:t>
            </a:r>
            <a:r>
              <a:rPr lang="en-IN" smtClean="0"/>
              <a:t> Such revenue should be recorded as an asset for the amount expected to be received.</a:t>
            </a:r>
          </a:p>
          <a:p>
            <a:pPr>
              <a:spcBef>
                <a:spcPct val="0"/>
              </a:spcBef>
            </a:pPr>
            <a:endParaRPr lang="en-US" smtClean="0"/>
          </a:p>
          <a:p>
            <a:pPr>
              <a:spcBef>
                <a:spcPct val="0"/>
              </a:spcBef>
            </a:pPr>
            <a:r>
              <a:rPr lang="en-IN" smtClean="0"/>
              <a:t>The adjusting entry for an accrued revenue always includes a debit to an asset account (increase an asset) and a credit to a revenue account (increase a revenue).</a:t>
            </a:r>
            <a:endParaRPr lang="en-US" smtClean="0"/>
          </a:p>
        </p:txBody>
      </p:sp>
      <p:sp>
        <p:nvSpPr>
          <p:cNvPr id="5325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25B87EC-BB96-4B77-9204-B894043C8C4C}" type="slidenum">
              <a:rPr lang="en-US"/>
              <a:pPr fontAlgn="base">
                <a:spcBef>
                  <a:spcPct val="0"/>
                </a:spcBef>
                <a:spcAft>
                  <a:spcPct val="0"/>
                </a:spcAft>
              </a:pPr>
              <a:t>40</a:t>
            </a:fld>
            <a:endParaRPr lang="en-US"/>
          </a:p>
        </p:txBody>
      </p:sp>
    </p:spTree>
    <p:extLst>
      <p:ext uri="{BB962C8B-B14F-4D97-AF65-F5344CB8AC3E}">
        <p14:creationId xmlns:p14="http://schemas.microsoft.com/office/powerpoint/2010/main" val="1631001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mtClean="0"/>
              <a:t>Eagle provides $700 of golf training to customers from December 28 to December 31. However, it usually takes Eagle one week to mail bills to customers and another week for customers to pay. Therefore, Eagle expects to receive cash from these customers during January 8–14. </a:t>
            </a:r>
            <a:r>
              <a:rPr lang="en-US" sz="1200" b="0" i="0" u="none" strike="noStrike" kern="1200" baseline="0" smtClean="0">
                <a:solidFill>
                  <a:schemeClr val="tx1"/>
                </a:solidFill>
                <a:latin typeface="+mn-lt"/>
                <a:ea typeface="+mn-ea"/>
                <a:cs typeface="+mn-cs"/>
              </a:rPr>
              <a:t>Because Eagle provided the service to customers in December (regardless of when cash receipt takes place), Eagle should recognize in December the service revenue and the amount receivable from those customers. The adjusting entry includes a debit to Accounts Receivable and a credit to Service Revenue.</a:t>
            </a:r>
          </a:p>
        </p:txBody>
      </p:sp>
      <p:sp>
        <p:nvSpPr>
          <p:cNvPr id="4" name="Header Placeholder 3"/>
          <p:cNvSpPr>
            <a:spLocks noGrp="1"/>
          </p:cNvSpPr>
          <p:nvPr>
            <p:ph type="hdr" sz="quarter" idx="10"/>
          </p:nvPr>
        </p:nvSpPr>
        <p:spPr/>
        <p:txBody>
          <a:bodyPr/>
          <a:lstStyle/>
          <a:p>
            <a:endParaRPr lang="en-US">
              <a:solidFill>
                <a:prstClr val="black"/>
              </a:solidFill>
            </a:endParaRPr>
          </a:p>
        </p:txBody>
      </p:sp>
    </p:spTree>
    <p:extLst>
      <p:ext uri="{BB962C8B-B14F-4D97-AF65-F5344CB8AC3E}">
        <p14:creationId xmlns:p14="http://schemas.microsoft.com/office/powerpoint/2010/main" val="23900193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Slide Image Placeholder 1"/>
          <p:cNvSpPr>
            <a:spLocks noGrp="1" noRot="1" noChangeAspect="1"/>
          </p:cNvSpPr>
          <p:nvPr>
            <p:ph type="sldImg"/>
          </p:nvPr>
        </p:nvSpPr>
        <p:spPr bwMode="auto">
          <a:noFill/>
          <a:ln>
            <a:solidFill>
              <a:srgbClr val="000000"/>
            </a:solidFill>
            <a:miter lim="800000"/>
            <a:headEnd/>
            <a:tailEnd/>
          </a:ln>
        </p:spPr>
      </p:sp>
      <p:sp>
        <p:nvSpPr>
          <p:cNvPr id="5734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5734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FA498B6-BBA1-43C8-AF3A-7E707CCAF9D1}" type="slidenum">
              <a:rPr lang="en-US"/>
              <a:pPr fontAlgn="base">
                <a:spcBef>
                  <a:spcPct val="0"/>
                </a:spcBef>
                <a:spcAft>
                  <a:spcPct val="0"/>
                </a:spcAft>
              </a:pPr>
              <a:t>44</a:t>
            </a:fld>
            <a:endParaRPr lang="en-US"/>
          </a:p>
        </p:txBody>
      </p:sp>
    </p:spTree>
    <p:extLst>
      <p:ext uri="{BB962C8B-B14F-4D97-AF65-F5344CB8AC3E}">
        <p14:creationId xmlns:p14="http://schemas.microsoft.com/office/powerpoint/2010/main" val="536274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p:cNvSpPr>
          <p:nvPr>
            <p:ph type="sldImg"/>
          </p:nvPr>
        </p:nvSpPr>
        <p:spPr bwMode="auto">
          <a:noFill/>
          <a:ln>
            <a:solidFill>
              <a:srgbClr val="000000"/>
            </a:solidFill>
            <a:miter lim="800000"/>
            <a:headEnd/>
            <a:tailEnd/>
          </a:ln>
        </p:spPr>
      </p:sp>
      <p:sp>
        <p:nvSpPr>
          <p:cNvPr id="1741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smtClean="0"/>
              <a:t>Net income is an essential aspect of good investment decisions. Investors know that any information they gather to help in predicting net income will lead to more profitable investments. </a:t>
            </a:r>
            <a:r>
              <a:rPr lang="en-US" sz="1200" b="0" i="0" u="none" strike="noStrike" kern="1200" baseline="0" smtClean="0">
                <a:solidFill>
                  <a:schemeClr val="tx1"/>
                </a:solidFill>
                <a:latin typeface="+mn-lt"/>
                <a:ea typeface="+mn-ea"/>
                <a:cs typeface="+mn-cs"/>
              </a:rPr>
              <a:t>Given the importance of net income to investors, standard setters have devoted considerable attention to the proper measurement of the two primary components of net income—revenues and expenses. In this section, we look at important principles behind reporting of revenues and expenses and at their effect on accounting. </a:t>
            </a:r>
            <a:endParaRPr lang="en-IN" smtClean="0"/>
          </a:p>
          <a:p>
            <a:pPr>
              <a:spcBef>
                <a:spcPct val="0"/>
              </a:spcBef>
            </a:pPr>
            <a:endParaRPr lang="en-US" smtClean="0"/>
          </a:p>
        </p:txBody>
      </p:sp>
      <p:sp>
        <p:nvSpPr>
          <p:cNvPr id="1741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2115CD0-673F-4B7A-87B7-311D76317D01}" type="slidenum">
              <a:rPr lang="en-US"/>
              <a:pPr fontAlgn="base">
                <a:spcBef>
                  <a:spcPct val="0"/>
                </a:spcBef>
                <a:spcAft>
                  <a:spcPct val="0"/>
                </a:spcAft>
              </a:pPr>
              <a:t>4</a:t>
            </a:fld>
            <a:endParaRPr lang="en-US"/>
          </a:p>
        </p:txBody>
      </p:sp>
    </p:spTree>
    <p:extLst>
      <p:ext uri="{BB962C8B-B14F-4D97-AF65-F5344CB8AC3E}">
        <p14:creationId xmlns:p14="http://schemas.microsoft.com/office/powerpoint/2010/main" val="42916551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IN" smtClean="0"/>
              <a:t>Here is the adjusted trial balance of Eagle Golf Academy. It includes the adjusted balances of all general ledger accounts of Eagle after adjusting entries. Notice that total debits equal</a:t>
            </a:r>
            <a:r>
              <a:rPr lang="en-IN" baseline="0" smtClean="0"/>
              <a:t> total credits. Now that all account balances have been adjusted and are at their final amounts, we are ready to prepare financial statements.</a:t>
            </a:r>
            <a:endParaRPr lang="en-US" smtClean="0"/>
          </a:p>
          <a:p>
            <a:endParaRPr lang="en-US"/>
          </a:p>
        </p:txBody>
      </p:sp>
      <p:sp>
        <p:nvSpPr>
          <p:cNvPr id="5" name="Header Placeholder 4"/>
          <p:cNvSpPr>
            <a:spLocks noGrp="1"/>
          </p:cNvSpPr>
          <p:nvPr>
            <p:ph type="hdr" sz="quarter" idx="10"/>
          </p:nvPr>
        </p:nvSpPr>
        <p:spPr/>
        <p:txBody>
          <a:bodyPr/>
          <a:lstStyle/>
          <a:p>
            <a:endParaRPr lang="en-US">
              <a:solidFill>
                <a:prstClr val="black"/>
              </a:solidFill>
            </a:endParaRPr>
          </a:p>
        </p:txBody>
      </p:sp>
    </p:spTree>
    <p:extLst>
      <p:ext uri="{BB962C8B-B14F-4D97-AF65-F5344CB8AC3E}">
        <p14:creationId xmlns:p14="http://schemas.microsoft.com/office/powerpoint/2010/main" val="17329345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Image Placeholder 1"/>
          <p:cNvSpPr>
            <a:spLocks noGrp="1" noRot="1" noChangeAspect="1"/>
          </p:cNvSpPr>
          <p:nvPr>
            <p:ph type="sldImg"/>
          </p:nvPr>
        </p:nvSpPr>
        <p:spPr bwMode="auto">
          <a:noFill/>
          <a:ln>
            <a:solidFill>
              <a:srgbClr val="000000"/>
            </a:solidFill>
            <a:miter lim="800000"/>
            <a:headEnd/>
            <a:tailEnd/>
          </a:ln>
        </p:spPr>
      </p:sp>
      <p:sp>
        <p:nvSpPr>
          <p:cNvPr id="6349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smtClean="0"/>
              <a:t>Once the adjusted trial balance is complete, we prepare financial statements. </a:t>
            </a:r>
            <a:endParaRPr lang="en-US" smtClean="0"/>
          </a:p>
        </p:txBody>
      </p:sp>
      <p:sp>
        <p:nvSpPr>
          <p:cNvPr id="6349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E6CFBE6-6EA5-4271-B073-1FE61428DE44}" type="slidenum">
              <a:rPr lang="en-US"/>
              <a:pPr fontAlgn="base">
                <a:spcBef>
                  <a:spcPct val="0"/>
                </a:spcBef>
                <a:spcAft>
                  <a:spcPct val="0"/>
                </a:spcAft>
              </a:pPr>
              <a:t>46</a:t>
            </a:fld>
            <a:endParaRPr lang="en-US"/>
          </a:p>
        </p:txBody>
      </p:sp>
    </p:spTree>
    <p:extLst>
      <p:ext uri="{BB962C8B-B14F-4D97-AF65-F5344CB8AC3E}">
        <p14:creationId xmlns:p14="http://schemas.microsoft.com/office/powerpoint/2010/main" val="12751435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Slide Image Placeholder 1"/>
          <p:cNvSpPr>
            <a:spLocks noGrp="1" noRot="1" noChangeAspect="1"/>
          </p:cNvSpPr>
          <p:nvPr>
            <p:ph type="sldImg"/>
          </p:nvPr>
        </p:nvSpPr>
        <p:spPr bwMode="auto">
          <a:noFill/>
          <a:ln>
            <a:solidFill>
              <a:srgbClr val="000000"/>
            </a:solidFill>
            <a:miter lim="800000"/>
            <a:headEnd/>
            <a:tailEnd/>
          </a:ln>
        </p:spPr>
      </p:sp>
      <p:sp>
        <p:nvSpPr>
          <p:cNvPr id="6553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6553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CE98C11-37C4-410B-9E5F-0EB2ED9D865D}" type="slidenum">
              <a:rPr lang="en-US"/>
              <a:pPr fontAlgn="base">
                <a:spcBef>
                  <a:spcPct val="0"/>
                </a:spcBef>
                <a:spcAft>
                  <a:spcPct val="0"/>
                </a:spcAft>
              </a:pPr>
              <a:t>47</a:t>
            </a:fld>
            <a:endParaRPr lang="en-US"/>
          </a:p>
        </p:txBody>
      </p:sp>
    </p:spTree>
    <p:extLst>
      <p:ext uri="{BB962C8B-B14F-4D97-AF65-F5344CB8AC3E}">
        <p14:creationId xmlns:p14="http://schemas.microsoft.com/office/powerpoint/2010/main" val="36924015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z="1200" b="0" i="0" u="none" strike="noStrike" kern="1200" baseline="0" smtClean="0">
                <a:solidFill>
                  <a:schemeClr val="tx1"/>
                </a:solidFill>
                <a:latin typeface="+mn-lt"/>
                <a:ea typeface="+mn-ea"/>
                <a:cs typeface="+mn-cs"/>
              </a:rPr>
              <a:t>Revenue and expense accounts are reported in the income statement. The difference between total revenues and total expenses equals net income. </a:t>
            </a:r>
          </a:p>
          <a:p>
            <a:pPr>
              <a:spcBef>
                <a:spcPct val="0"/>
              </a:spcBef>
            </a:pPr>
            <a:endParaRPr lang="en-US" sz="1200" b="0" i="0" u="none" strike="noStrike" kern="1200" baseline="0" smtClean="0">
              <a:solidFill>
                <a:schemeClr val="tx1"/>
              </a:solidFill>
              <a:latin typeface="+mn-lt"/>
              <a:ea typeface="+mn-ea"/>
              <a:cs typeface="+mn-cs"/>
            </a:endParaRPr>
          </a:p>
          <a:p>
            <a:pPr>
              <a:spcBef>
                <a:spcPct val="0"/>
              </a:spcBef>
            </a:pPr>
            <a:r>
              <a:rPr lang="en-US" sz="1200" b="0" i="0" u="none" strike="noStrike" kern="1200" baseline="0" smtClean="0">
                <a:solidFill>
                  <a:schemeClr val="tx1"/>
                </a:solidFill>
                <a:latin typeface="+mn-lt"/>
                <a:ea typeface="+mn-ea"/>
                <a:cs typeface="+mn-cs"/>
              </a:rPr>
              <a:t>The statement of stockholders’ equity reports the balance of common stock and retained earnings. Retained earnings includes net income from the income statement and dividends.</a:t>
            </a:r>
          </a:p>
          <a:p>
            <a:pPr>
              <a:spcBef>
                <a:spcPct val="0"/>
              </a:spcBef>
            </a:pPr>
            <a:endParaRPr lang="en-US" sz="1200" b="0" i="0" u="none" strike="noStrike" kern="1200" baseline="0" smtClean="0">
              <a:solidFill>
                <a:schemeClr val="tx1"/>
              </a:solidFill>
              <a:latin typeface="+mn-lt"/>
              <a:ea typeface="+mn-ea"/>
              <a:cs typeface="+mn-cs"/>
            </a:endParaRPr>
          </a:p>
          <a:p>
            <a:pPr>
              <a:spcBef>
                <a:spcPct val="0"/>
              </a:spcBef>
            </a:pPr>
            <a:r>
              <a:rPr lang="en-US" sz="1200" b="0" i="0" u="none" strike="noStrike" kern="1200" baseline="0" smtClean="0">
                <a:solidFill>
                  <a:schemeClr val="tx1"/>
                </a:solidFill>
                <a:latin typeface="+mn-lt"/>
                <a:ea typeface="+mn-ea"/>
                <a:cs typeface="+mn-cs"/>
              </a:rPr>
              <a:t>All asset, liability, and stockholders’ equity accounts are reported in the balance sheet. The balance sheet confirms the equality of the basic accounting equation. </a:t>
            </a:r>
            <a:endParaRPr lang="en-US"/>
          </a:p>
        </p:txBody>
      </p:sp>
      <p:sp>
        <p:nvSpPr>
          <p:cNvPr id="5" name="Header Placeholder 4"/>
          <p:cNvSpPr>
            <a:spLocks noGrp="1"/>
          </p:cNvSpPr>
          <p:nvPr>
            <p:ph type="hdr" sz="quarter" idx="10"/>
          </p:nvPr>
        </p:nvSpPr>
        <p:spPr/>
        <p:txBody>
          <a:bodyPr/>
          <a:lstStyle/>
          <a:p>
            <a:endParaRPr lang="en-US">
              <a:solidFill>
                <a:prstClr val="black"/>
              </a:solidFill>
            </a:endParaRPr>
          </a:p>
        </p:txBody>
      </p:sp>
    </p:spTree>
    <p:extLst>
      <p:ext uri="{BB962C8B-B14F-4D97-AF65-F5344CB8AC3E}">
        <p14:creationId xmlns:p14="http://schemas.microsoft.com/office/powerpoint/2010/main" val="164962563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IN" smtClean="0"/>
              <a:t>Revenue and expense accounts are reported in the income statement. The difference between total revenues and total expenses equals net income.</a:t>
            </a:r>
            <a:r>
              <a:rPr lang="en-US" smtClean="0"/>
              <a:t> Eagle Golf Academy earned revenues of $7,200 from providing training to customers. At the same time, the expenses of providing that training were $6,000. This means that Eagle made a profit of $1,200 for the period.</a:t>
            </a:r>
            <a:endParaRPr lang="en-IN" smtClean="0"/>
          </a:p>
          <a:p>
            <a:endParaRPr lang="en-US"/>
          </a:p>
        </p:txBody>
      </p:sp>
      <p:sp>
        <p:nvSpPr>
          <p:cNvPr id="5" name="Header Placeholder 4"/>
          <p:cNvSpPr>
            <a:spLocks noGrp="1"/>
          </p:cNvSpPr>
          <p:nvPr>
            <p:ph type="hdr" sz="quarter" idx="10"/>
          </p:nvPr>
        </p:nvSpPr>
        <p:spPr/>
        <p:txBody>
          <a:bodyPr/>
          <a:lstStyle/>
          <a:p>
            <a:endParaRPr lang="en-US">
              <a:solidFill>
                <a:prstClr val="black"/>
              </a:solidFill>
            </a:endParaRPr>
          </a:p>
        </p:txBody>
      </p:sp>
    </p:spTree>
    <p:extLst>
      <p:ext uri="{BB962C8B-B14F-4D97-AF65-F5344CB8AC3E}">
        <p14:creationId xmlns:p14="http://schemas.microsoft.com/office/powerpoint/2010/main" val="104596809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IN" smtClean="0"/>
              <a:t>The statement of stockholders’ equity summarizes the changes in each stockholders’ equity account as well as in total stockholders’ equity and the accounting value of the company to stockholders (owners).</a:t>
            </a:r>
            <a:endParaRPr lang="en-US" smtClean="0"/>
          </a:p>
        </p:txBody>
      </p:sp>
      <p:sp>
        <p:nvSpPr>
          <p:cNvPr id="5" name="Header Placeholder 4"/>
          <p:cNvSpPr>
            <a:spLocks noGrp="1"/>
          </p:cNvSpPr>
          <p:nvPr>
            <p:ph type="hdr" sz="quarter" idx="10"/>
          </p:nvPr>
        </p:nvSpPr>
        <p:spPr/>
        <p:txBody>
          <a:bodyPr/>
          <a:lstStyle/>
          <a:p>
            <a:endParaRPr lang="en-US">
              <a:solidFill>
                <a:prstClr val="black"/>
              </a:solidFill>
            </a:endParaRPr>
          </a:p>
        </p:txBody>
      </p:sp>
    </p:spTree>
    <p:extLst>
      <p:ext uri="{BB962C8B-B14F-4D97-AF65-F5344CB8AC3E}">
        <p14:creationId xmlns:p14="http://schemas.microsoft.com/office/powerpoint/2010/main" val="13656797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r>
              <a:rPr lang="en-IN" smtClean="0"/>
              <a:t>The balance sheet you saw in an earlier chapter contained the key asset, liability, and stockholders’ equity accounts presented as a rather simple list. This is a classified balance sheet. A classified balance sheet groups a company’s asset and liability accounts into </a:t>
            </a:r>
            <a:r>
              <a:rPr lang="en-US" sz="1200" b="0" i="0" u="none" strike="noStrike" kern="1200" baseline="0" smtClean="0">
                <a:solidFill>
                  <a:schemeClr val="tx1"/>
                </a:solidFill>
                <a:latin typeface="+mn-lt"/>
                <a:ea typeface="+mn-ea"/>
                <a:cs typeface="+mn-cs"/>
              </a:rPr>
              <a:t>current and long-term categories</a:t>
            </a:r>
            <a:r>
              <a:rPr lang="en-IN" smtClean="0"/>
              <a:t>.</a:t>
            </a:r>
          </a:p>
          <a:p>
            <a:pPr fontAlgn="auto">
              <a:spcBef>
                <a:spcPts val="0"/>
              </a:spcBef>
              <a:spcAft>
                <a:spcPts val="0"/>
              </a:spcAft>
              <a:defRPr/>
            </a:pPr>
            <a:endParaRPr lang="en-IN" smtClean="0"/>
          </a:p>
          <a:p>
            <a:pPr fontAlgn="auto">
              <a:spcBef>
                <a:spcPts val="0"/>
              </a:spcBef>
              <a:spcAft>
                <a:spcPts val="0"/>
              </a:spcAft>
              <a:defRPr/>
            </a:pPr>
            <a:r>
              <a:rPr lang="en-IN" smtClean="0"/>
              <a:t>Assets are separated into two major categories: </a:t>
            </a:r>
          </a:p>
          <a:p>
            <a:pPr marL="171450" indent="-171450" fontAlgn="auto">
              <a:spcBef>
                <a:spcPts val="0"/>
              </a:spcBef>
              <a:spcAft>
                <a:spcPts val="0"/>
              </a:spcAft>
              <a:buFont typeface="Arial" pitchFamily="34" charset="0"/>
              <a:buChar char="•"/>
              <a:defRPr/>
            </a:pPr>
            <a:r>
              <a:rPr lang="en-IN" i="1" smtClean="0"/>
              <a:t>Current assets</a:t>
            </a:r>
            <a:r>
              <a:rPr lang="en-IN" smtClean="0"/>
              <a:t>—those that provide a benefit within the next year.</a:t>
            </a:r>
          </a:p>
          <a:p>
            <a:pPr marL="171450" indent="-171450" fontAlgn="auto">
              <a:spcBef>
                <a:spcPts val="0"/>
              </a:spcBef>
              <a:spcAft>
                <a:spcPts val="0"/>
              </a:spcAft>
              <a:buFont typeface="Arial" pitchFamily="34" charset="0"/>
              <a:buChar char="•"/>
              <a:defRPr/>
            </a:pPr>
            <a:r>
              <a:rPr lang="en-IN" i="1" smtClean="0"/>
              <a:t>Long-term assets</a:t>
            </a:r>
            <a:r>
              <a:rPr lang="en-IN" smtClean="0"/>
              <a:t>—those that provide a benefit for more than one year.</a:t>
            </a:r>
          </a:p>
          <a:p>
            <a:pPr fontAlgn="auto">
              <a:spcBef>
                <a:spcPts val="0"/>
              </a:spcBef>
              <a:spcAft>
                <a:spcPts val="0"/>
              </a:spcAft>
              <a:defRPr/>
            </a:pPr>
            <a:endParaRPr lang="en-IN" smtClean="0"/>
          </a:p>
          <a:p>
            <a:pPr fontAlgn="auto">
              <a:spcBef>
                <a:spcPts val="0"/>
              </a:spcBef>
              <a:spcAft>
                <a:spcPts val="0"/>
              </a:spcAft>
              <a:defRPr/>
            </a:pPr>
            <a:r>
              <a:rPr lang="en-IN" smtClean="0"/>
              <a:t>Liabilities are divided into two major categories:</a:t>
            </a:r>
          </a:p>
          <a:p>
            <a:pPr marL="171450" indent="-171450" fontAlgn="auto">
              <a:spcBef>
                <a:spcPts val="0"/>
              </a:spcBef>
              <a:spcAft>
                <a:spcPts val="0"/>
              </a:spcAft>
              <a:buFont typeface="Arial" pitchFamily="34" charset="0"/>
              <a:buChar char="•"/>
              <a:defRPr/>
            </a:pPr>
            <a:r>
              <a:rPr lang="en-IN" i="1" smtClean="0"/>
              <a:t>Current liabilities</a:t>
            </a:r>
            <a:r>
              <a:rPr lang="en-IN" smtClean="0"/>
              <a:t>—those that are due </a:t>
            </a:r>
            <a:r>
              <a:rPr lang="en-IN" i="1" smtClean="0"/>
              <a:t>within the next year.</a:t>
            </a:r>
          </a:p>
          <a:p>
            <a:pPr marL="171450" indent="-171450" fontAlgn="auto">
              <a:spcBef>
                <a:spcPts val="0"/>
              </a:spcBef>
              <a:spcAft>
                <a:spcPts val="0"/>
              </a:spcAft>
              <a:buFont typeface="Arial" pitchFamily="34" charset="0"/>
              <a:buChar char="•"/>
              <a:defRPr/>
            </a:pPr>
            <a:r>
              <a:rPr lang="en-IN" i="1" smtClean="0"/>
              <a:t>Long-term liabilities</a:t>
            </a:r>
            <a:r>
              <a:rPr lang="en-IN" smtClean="0"/>
              <a:t>—those that are due in </a:t>
            </a:r>
            <a:r>
              <a:rPr lang="en-IN" i="1" smtClean="0"/>
              <a:t>more than one year.</a:t>
            </a:r>
          </a:p>
          <a:p>
            <a:pPr marL="0" indent="0" fontAlgn="auto">
              <a:spcBef>
                <a:spcPts val="0"/>
              </a:spcBef>
              <a:spcAft>
                <a:spcPts val="0"/>
              </a:spcAft>
              <a:buFontTx/>
              <a:buNone/>
              <a:defRPr/>
            </a:pPr>
            <a:endParaRPr lang="en-IN" i="0" smtClean="0"/>
          </a:p>
          <a:p>
            <a:pPr marL="171450" indent="-171450" fontAlgn="auto">
              <a:spcBef>
                <a:spcPts val="0"/>
              </a:spcBef>
              <a:spcAft>
                <a:spcPts val="0"/>
              </a:spcAft>
              <a:buFont typeface="Arial" pitchFamily="34" charset="0"/>
              <a:buChar char="•"/>
              <a:defRPr/>
            </a:pPr>
            <a:endParaRPr lang="en-IN" i="1" smtClean="0"/>
          </a:p>
          <a:p>
            <a:pPr marL="171450" indent="-171450" fontAlgn="auto">
              <a:spcBef>
                <a:spcPts val="0"/>
              </a:spcBef>
              <a:spcAft>
                <a:spcPts val="0"/>
              </a:spcAft>
              <a:buFont typeface="Arial" pitchFamily="34" charset="0"/>
              <a:buChar char="•"/>
              <a:defRPr/>
            </a:pPr>
            <a:endParaRPr lang="en-US"/>
          </a:p>
        </p:txBody>
      </p:sp>
      <p:sp>
        <p:nvSpPr>
          <p:cNvPr id="5" name="Header Placeholder 4"/>
          <p:cNvSpPr>
            <a:spLocks noGrp="1"/>
          </p:cNvSpPr>
          <p:nvPr>
            <p:ph type="hdr" sz="quarter" idx="10"/>
          </p:nvPr>
        </p:nvSpPr>
        <p:spPr/>
        <p:txBody>
          <a:bodyPr/>
          <a:lstStyle/>
          <a:p>
            <a:endParaRPr lang="en-US">
              <a:solidFill>
                <a:prstClr val="black"/>
              </a:solidFill>
            </a:endParaRPr>
          </a:p>
        </p:txBody>
      </p:sp>
    </p:spTree>
    <p:extLst>
      <p:ext uri="{BB962C8B-B14F-4D97-AF65-F5344CB8AC3E}">
        <p14:creationId xmlns:p14="http://schemas.microsoft.com/office/powerpoint/2010/main" val="40028135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Slide Image Placeholder 1"/>
          <p:cNvSpPr>
            <a:spLocks noGrp="1" noRot="1" noChangeAspect="1"/>
          </p:cNvSpPr>
          <p:nvPr>
            <p:ph type="sldImg"/>
          </p:nvPr>
        </p:nvSpPr>
        <p:spPr bwMode="auto">
          <a:noFill/>
          <a:ln>
            <a:solidFill>
              <a:srgbClr val="000000"/>
            </a:solidFill>
            <a:miter lim="800000"/>
            <a:headEnd/>
            <a:tailEnd/>
          </a:ln>
        </p:spPr>
      </p:sp>
      <p:sp>
        <p:nvSpPr>
          <p:cNvPr id="7577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smtClean="0"/>
              <a:t>The final financial statement we need to prepare is the statement of cash flows. The statement of cash flows measures activities involving cash receipts and cash payments, reflecting a company’s operating, investing, and financing activities. We will take a look</a:t>
            </a:r>
            <a:r>
              <a:rPr lang="en-IN" baseline="0" smtClean="0"/>
              <a:t> at this in more depth in Chapter 11.</a:t>
            </a:r>
            <a:endParaRPr lang="en-US" smtClean="0"/>
          </a:p>
        </p:txBody>
      </p:sp>
      <p:sp>
        <p:nvSpPr>
          <p:cNvPr id="757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B60BCA0-8F8A-4DF4-810B-CD041B84A569}" type="slidenum">
              <a:rPr lang="en-US"/>
              <a:pPr fontAlgn="base">
                <a:spcBef>
                  <a:spcPct val="0"/>
                </a:spcBef>
                <a:spcAft>
                  <a:spcPct val="0"/>
                </a:spcAft>
              </a:pPr>
              <a:t>52</a:t>
            </a:fld>
            <a:endParaRPr lang="en-US"/>
          </a:p>
        </p:txBody>
      </p:sp>
    </p:spTree>
    <p:extLst>
      <p:ext uri="{BB962C8B-B14F-4D97-AF65-F5344CB8AC3E}">
        <p14:creationId xmlns:p14="http://schemas.microsoft.com/office/powerpoint/2010/main" val="168824875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Slide Image Placeholder 1"/>
          <p:cNvSpPr>
            <a:spLocks noGrp="1" noRot="1" noChangeAspect="1"/>
          </p:cNvSpPr>
          <p:nvPr>
            <p:ph type="sldImg"/>
          </p:nvPr>
        </p:nvSpPr>
        <p:spPr bwMode="auto">
          <a:noFill/>
          <a:ln>
            <a:solidFill>
              <a:srgbClr val="000000"/>
            </a:solidFill>
            <a:miter lim="800000"/>
            <a:headEnd/>
            <a:tailEnd/>
          </a:ln>
        </p:spPr>
      </p:sp>
      <p:sp>
        <p:nvSpPr>
          <p:cNvPr id="7782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778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6EB38E1-3C17-4E78-AF29-21B4B4EE2858}" type="slidenum">
              <a:rPr lang="en-US"/>
              <a:pPr fontAlgn="base">
                <a:spcBef>
                  <a:spcPct val="0"/>
                </a:spcBef>
                <a:spcAft>
                  <a:spcPct val="0"/>
                </a:spcAft>
              </a:pPr>
              <a:t>54</a:t>
            </a:fld>
            <a:endParaRPr lang="en-US"/>
          </a:p>
        </p:txBody>
      </p:sp>
    </p:spTree>
    <p:extLst>
      <p:ext uri="{BB962C8B-B14F-4D97-AF65-F5344CB8AC3E}">
        <p14:creationId xmlns:p14="http://schemas.microsoft.com/office/powerpoint/2010/main" val="33919218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fontAlgn="auto">
              <a:spcBef>
                <a:spcPts val="0"/>
              </a:spcBef>
              <a:spcAft>
                <a:spcPts val="0"/>
              </a:spcAft>
              <a:defRPr/>
            </a:pPr>
            <a:r>
              <a:rPr lang="en-IN" smtClean="0"/>
              <a:t>Closing entries transfer the balances of all temporary accounts (revenues, expenses, and dividends) to the balance of the Retained Earnings account.</a:t>
            </a:r>
          </a:p>
          <a:p>
            <a:pPr fontAlgn="auto">
              <a:spcBef>
                <a:spcPts val="0"/>
              </a:spcBef>
              <a:spcAft>
                <a:spcPts val="0"/>
              </a:spcAft>
              <a:defRPr/>
            </a:pPr>
            <a:endParaRPr lang="en-IN" smtClean="0"/>
          </a:p>
          <a:p>
            <a:pPr fontAlgn="auto">
              <a:spcBef>
                <a:spcPts val="0"/>
              </a:spcBef>
              <a:spcAft>
                <a:spcPts val="0"/>
              </a:spcAft>
              <a:defRPr/>
            </a:pPr>
            <a:r>
              <a:rPr lang="en-IN" smtClean="0"/>
              <a:t>Here’s how:</a:t>
            </a:r>
          </a:p>
          <a:p>
            <a:pPr marL="171450" indent="-171450" fontAlgn="auto">
              <a:spcBef>
                <a:spcPts val="0"/>
              </a:spcBef>
              <a:spcAft>
                <a:spcPts val="0"/>
              </a:spcAft>
              <a:buFont typeface="Arial" pitchFamily="34" charset="0"/>
              <a:buChar char="•"/>
              <a:defRPr/>
            </a:pPr>
            <a:r>
              <a:rPr lang="en-IN" smtClean="0"/>
              <a:t>All revenue accounts have credit balances. To transfer these balances to the Retained Earnings account, we debit each of these revenue accounts for its balance and credit Retained Earnings for the total.</a:t>
            </a:r>
          </a:p>
          <a:p>
            <a:pPr marL="171450" indent="-171450" fontAlgn="auto">
              <a:spcBef>
                <a:spcPts val="0"/>
              </a:spcBef>
              <a:spcAft>
                <a:spcPts val="0"/>
              </a:spcAft>
              <a:buFont typeface="Arial" pitchFamily="34" charset="0"/>
              <a:buChar char="•"/>
              <a:defRPr/>
            </a:pPr>
            <a:r>
              <a:rPr lang="en-IN" smtClean="0"/>
              <a:t>Similarly, all expense and dividend accounts have debit balances. So, we credit each of these accounts for its balance and debit Retained Earnings for the total.</a:t>
            </a:r>
            <a:endParaRPr lang="en-US"/>
          </a:p>
        </p:txBody>
      </p:sp>
      <p:sp>
        <p:nvSpPr>
          <p:cNvPr id="8089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94603C3-3F08-4A35-8853-5B2E249CF3D6}" type="slidenum">
              <a:rPr lang="en-US"/>
              <a:pPr fontAlgn="base">
                <a:spcBef>
                  <a:spcPct val="0"/>
                </a:spcBef>
                <a:spcAft>
                  <a:spcPct val="0"/>
                </a:spcAft>
              </a:pPr>
              <a:t>56</a:t>
            </a:fld>
            <a:endParaRPr lang="en-US"/>
          </a:p>
        </p:txBody>
      </p:sp>
    </p:spTree>
    <p:extLst>
      <p:ext uri="{BB962C8B-B14F-4D97-AF65-F5344CB8AC3E}">
        <p14:creationId xmlns:p14="http://schemas.microsoft.com/office/powerpoint/2010/main" val="23013701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A company records revenues when it sells its product or provides its service to a customer. For example, revenues are recorded when </a:t>
            </a:r>
            <a:r>
              <a:rPr lang="en-US" b="1" smtClean="0"/>
              <a:t>FedEx </a:t>
            </a:r>
            <a:r>
              <a:rPr lang="en-US" smtClean="0"/>
              <a:t>delivers a package, </a:t>
            </a:r>
            <a:r>
              <a:rPr lang="en-US" b="1" smtClean="0"/>
              <a:t>American Eagle </a:t>
            </a:r>
            <a:r>
              <a:rPr lang="en-US" smtClean="0"/>
              <a:t>sells a shirt, or </a:t>
            </a:r>
            <a:r>
              <a:rPr lang="en-US" b="1" smtClean="0"/>
              <a:t>GEICO </a:t>
            </a:r>
            <a:r>
              <a:rPr lang="en-US" smtClean="0"/>
              <a:t>provides insurance coverage.</a:t>
            </a:r>
          </a:p>
          <a:p>
            <a:pPr>
              <a:spcBef>
                <a:spcPct val="0"/>
              </a:spcBef>
            </a:pPr>
            <a:endParaRPr lang="en-US" smtClean="0">
              <a:solidFill>
                <a:schemeClr val="tx2"/>
              </a:solidFill>
            </a:endParaRPr>
          </a:p>
          <a:p>
            <a:pPr>
              <a:spcBef>
                <a:spcPct val="0"/>
              </a:spcBef>
            </a:pPr>
            <a:r>
              <a:rPr lang="en-US" sz="1200" b="0" i="0" u="none" strike="noStrike" kern="1200" baseline="0" smtClean="0">
                <a:solidFill>
                  <a:schemeClr val="tx1"/>
                </a:solidFill>
                <a:latin typeface="+mn-lt"/>
                <a:ea typeface="+mn-ea"/>
                <a:cs typeface="+mn-cs"/>
              </a:rPr>
              <a:t>The </a:t>
            </a:r>
            <a:r>
              <a:rPr lang="en-US" sz="1200" b="1" i="0" u="none" strike="noStrike" kern="1200" baseline="0" smtClean="0">
                <a:solidFill>
                  <a:schemeClr val="tx1"/>
                </a:solidFill>
                <a:latin typeface="+mn-lt"/>
                <a:ea typeface="+mn-ea"/>
                <a:cs typeface="+mn-cs"/>
              </a:rPr>
              <a:t>revenue recognition principle </a:t>
            </a:r>
            <a:r>
              <a:rPr lang="en-US" sz="1200" b="0" i="0" u="none" strike="noStrike" kern="1200" baseline="0" smtClean="0">
                <a:solidFill>
                  <a:schemeClr val="tx1"/>
                </a:solidFill>
                <a:latin typeface="+mn-lt"/>
                <a:ea typeface="+mn-ea"/>
                <a:cs typeface="+mn-cs"/>
              </a:rPr>
              <a:t>states that we record revenue in the period in which we provide goods and services to customers.</a:t>
            </a:r>
          </a:p>
          <a:p>
            <a:pPr>
              <a:spcBef>
                <a:spcPct val="0"/>
              </a:spcBef>
            </a:pPr>
            <a:endParaRPr lang="en-US" smtClean="0">
              <a:solidFill>
                <a:schemeClr val="tx2"/>
              </a:solidFill>
            </a:endParaRPr>
          </a:p>
          <a:p>
            <a:pPr>
              <a:spcBef>
                <a:spcPct val="0"/>
              </a:spcBef>
            </a:pPr>
            <a:r>
              <a:rPr lang="en-US" sz="1200" b="0" i="0" u="none" strike="noStrike" kern="1200" baseline="0" smtClean="0">
                <a:solidFill>
                  <a:schemeClr val="tx1"/>
                </a:solidFill>
                <a:latin typeface="+mn-lt"/>
                <a:ea typeface="+mn-ea"/>
                <a:cs typeface="+mn-cs"/>
              </a:rPr>
              <a:t>Companies typically report expenses in the same period as the revenues they help to generate (a concept commonly referred to by accountants as the </a:t>
            </a:r>
            <a:r>
              <a:rPr lang="en-US" sz="1200" b="1" i="0" u="none" strike="noStrike" kern="1200" baseline="0" smtClean="0">
                <a:solidFill>
                  <a:schemeClr val="tx1"/>
                </a:solidFill>
                <a:latin typeface="+mn-lt"/>
                <a:ea typeface="+mn-ea"/>
                <a:cs typeface="+mn-cs"/>
              </a:rPr>
              <a:t>matching principle</a:t>
            </a:r>
            <a:r>
              <a:rPr lang="en-US" sz="1200" b="0" i="0" u="none" strike="noStrike" kern="1200" baseline="0" smtClean="0">
                <a:solidFill>
                  <a:schemeClr val="tx1"/>
                </a:solidFill>
                <a:latin typeface="+mn-lt"/>
                <a:ea typeface="+mn-ea"/>
                <a:cs typeface="+mn-cs"/>
              </a:rPr>
              <a:t>). Implied in this principle is a cause-and-effect relationship between revenue and expense recognition. In the same period we report revenues, we should also record all expenses incurred to generate those revenues.</a:t>
            </a:r>
            <a:endParaRPr lang="en-US" smtClean="0">
              <a:solidFill>
                <a:schemeClr val="tx2"/>
              </a:solidFill>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6630422-8ED6-4245-8AEB-AD845C3CECC8}" type="slidenum">
              <a:rPr lang="en-US"/>
              <a:pPr fontAlgn="base">
                <a:spcBef>
                  <a:spcPct val="0"/>
                </a:spcBef>
                <a:spcAft>
                  <a:spcPct val="0"/>
                </a:spcAft>
              </a:pPr>
              <a:t>6</a:t>
            </a:fld>
            <a:endParaRPr lang="en-US"/>
          </a:p>
        </p:txBody>
      </p:sp>
    </p:spTree>
    <p:extLst>
      <p:ext uri="{BB962C8B-B14F-4D97-AF65-F5344CB8AC3E}">
        <p14:creationId xmlns:p14="http://schemas.microsoft.com/office/powerpoint/2010/main" val="373110004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IN" smtClean="0"/>
              <a:t>We can transfer the balances of all revenue, expense, and dividend accounts to the balance of the Retained Earnings account with the closing entries shown in this illustration. These closing</a:t>
            </a:r>
            <a:r>
              <a:rPr lang="en-IN" baseline="0" smtClean="0"/>
              <a:t> entries have the effect of transferring the balances of all revenues, expenses, and dividends to the balance of retained earnings. </a:t>
            </a:r>
            <a:endParaRPr lang="en-US" smtClean="0"/>
          </a:p>
        </p:txBody>
      </p:sp>
      <p:sp>
        <p:nvSpPr>
          <p:cNvPr id="5" name="Header Placeholder 4"/>
          <p:cNvSpPr>
            <a:spLocks noGrp="1"/>
          </p:cNvSpPr>
          <p:nvPr>
            <p:ph type="hdr" sz="quarter" idx="10"/>
          </p:nvPr>
        </p:nvSpPr>
        <p:spPr/>
        <p:txBody>
          <a:bodyPr/>
          <a:lstStyle/>
          <a:p>
            <a:endParaRPr lang="en-US">
              <a:solidFill>
                <a:prstClr val="black"/>
              </a:solidFill>
            </a:endParaRPr>
          </a:p>
        </p:txBody>
      </p:sp>
    </p:spTree>
    <p:extLst>
      <p:ext uri="{BB962C8B-B14F-4D97-AF65-F5344CB8AC3E}">
        <p14:creationId xmlns:p14="http://schemas.microsoft.com/office/powerpoint/2010/main" val="10130302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Slide Image Placeholder 1"/>
          <p:cNvSpPr>
            <a:spLocks noGrp="1" noRot="1" noChangeAspect="1"/>
          </p:cNvSpPr>
          <p:nvPr>
            <p:ph type="sldImg"/>
          </p:nvPr>
        </p:nvSpPr>
        <p:spPr bwMode="auto">
          <a:noFill/>
          <a:ln>
            <a:solidFill>
              <a:srgbClr val="000000"/>
            </a:solidFill>
            <a:miter lim="800000"/>
            <a:headEnd/>
            <a:tailEnd/>
          </a:ln>
        </p:spPr>
      </p:sp>
      <p:sp>
        <p:nvSpPr>
          <p:cNvPr id="8601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smtClean="0"/>
              <a:t>The post-closing trial balance is a list of all accounts and their balances at a particular date after we have updated account balances for closing entries. The post-closing trial balance helps to verify that we prepared and posted closing entries correctly and that the accounts are now ready for the next period’s transactions.</a:t>
            </a:r>
            <a:endParaRPr lang="en-US" smtClean="0"/>
          </a:p>
        </p:txBody>
      </p:sp>
      <p:sp>
        <p:nvSpPr>
          <p:cNvPr id="860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1E6C94-8BA4-4E78-B87F-364132A9AC72}" type="slidenum">
              <a:rPr lang="en-US"/>
              <a:pPr fontAlgn="base">
                <a:spcBef>
                  <a:spcPct val="0"/>
                </a:spcBef>
                <a:spcAft>
                  <a:spcPct val="0"/>
                </a:spcAft>
              </a:pPr>
              <a:t>61</a:t>
            </a:fld>
            <a:endParaRPr lang="en-US"/>
          </a:p>
        </p:txBody>
      </p:sp>
    </p:spTree>
    <p:extLst>
      <p:ext uri="{BB962C8B-B14F-4D97-AF65-F5344CB8AC3E}">
        <p14:creationId xmlns:p14="http://schemas.microsoft.com/office/powerpoint/2010/main" val="130037355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mtClean="0"/>
              <a:t>This illustration shows the post-closing trial balance for Eagle Golf Academy as of December 31. </a:t>
            </a:r>
            <a:r>
              <a:rPr lang="en-US" sz="1200" b="0" i="0" u="none" strike="noStrike" kern="1200" baseline="0" smtClean="0">
                <a:solidFill>
                  <a:schemeClr val="tx1"/>
                </a:solidFill>
                <a:latin typeface="+mn-lt"/>
                <a:ea typeface="+mn-ea"/>
                <a:cs typeface="+mn-cs"/>
              </a:rPr>
              <a:t>Notice that the post-closing trial balance does not include any revenues, expenses, or dividends, because these accounts all have zero balances after closing entries. The balance of Retained Earnings has been updated by the closing entries to include all revenues, expenses, and dividends for the period. </a:t>
            </a:r>
            <a:endParaRPr lang="en-US" smtClean="0"/>
          </a:p>
        </p:txBody>
      </p:sp>
      <p:sp>
        <p:nvSpPr>
          <p:cNvPr id="5" name="Header Placeholder 4"/>
          <p:cNvSpPr>
            <a:spLocks noGrp="1"/>
          </p:cNvSpPr>
          <p:nvPr>
            <p:ph type="hdr" sz="quarter" idx="10"/>
          </p:nvPr>
        </p:nvSpPr>
        <p:spPr/>
        <p:txBody>
          <a:bodyPr/>
          <a:lstStyle/>
          <a:p>
            <a:endParaRPr lang="en-US">
              <a:solidFill>
                <a:prstClr val="black"/>
              </a:solidFill>
            </a:endParaRPr>
          </a:p>
        </p:txBody>
      </p:sp>
    </p:spTree>
    <p:extLst>
      <p:ext uri="{BB962C8B-B14F-4D97-AF65-F5344CB8AC3E}">
        <p14:creationId xmlns:p14="http://schemas.microsoft.com/office/powerpoint/2010/main" val="14718446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Tree>
    <p:extLst>
      <p:ext uri="{BB962C8B-B14F-4D97-AF65-F5344CB8AC3E}">
        <p14:creationId xmlns:p14="http://schemas.microsoft.com/office/powerpoint/2010/main" val="23650075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Tree>
    <p:extLst>
      <p:ext uri="{BB962C8B-B14F-4D97-AF65-F5344CB8AC3E}">
        <p14:creationId xmlns:p14="http://schemas.microsoft.com/office/powerpoint/2010/main" val="22926079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The cost of generating revenue in April (ship supplies, the fuel used, and crew members’ salaries) should be expensed in April even though the cash outflows occur in March, April, or May.</a:t>
            </a:r>
          </a:p>
          <a:p>
            <a:pPr>
              <a:spcBef>
                <a:spcPct val="0"/>
              </a:spcBef>
            </a:pPr>
            <a:endParaRPr lang="en-US" smtClean="0"/>
          </a:p>
          <a:p>
            <a:pPr>
              <a:spcBef>
                <a:spcPct val="0"/>
              </a:spcBef>
            </a:pPr>
            <a:r>
              <a:rPr lang="en-US" smtClean="0">
                <a:solidFill>
                  <a:schemeClr val="tx2"/>
                </a:solidFill>
              </a:rPr>
              <a:t>Most expenses are recognized in the same period as the revenues they help to generate. Other expenses indirectly related to producing revenues are recognized in the period they occur.</a:t>
            </a:r>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8C22D1D-5147-4ABB-B587-0C6E8865C1A3}" type="slidenum">
              <a:rPr lang="en-US"/>
              <a:pPr fontAlgn="base">
                <a:spcBef>
                  <a:spcPct val="0"/>
                </a:spcBef>
                <a:spcAft>
                  <a:spcPct val="0"/>
                </a:spcAft>
              </a:pPr>
              <a:t>8</a:t>
            </a:fld>
            <a:endParaRPr lang="en-US"/>
          </a:p>
        </p:txBody>
      </p:sp>
    </p:spTree>
    <p:extLst>
      <p:ext uri="{BB962C8B-B14F-4D97-AF65-F5344CB8AC3E}">
        <p14:creationId xmlns:p14="http://schemas.microsoft.com/office/powerpoint/2010/main" val="18251417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p:cNvSpPr>
          <p:nvPr>
            <p:ph type="sldImg"/>
          </p:nvPr>
        </p:nvSpPr>
        <p:spPr bwMode="auto">
          <a:noFill/>
          <a:ln>
            <a:solidFill>
              <a:srgbClr val="000000"/>
            </a:solidFill>
            <a:miter lim="800000"/>
            <a:headEnd/>
            <a:tailEnd/>
          </a:ln>
        </p:spPr>
      </p:sp>
      <p:sp>
        <p:nvSpPr>
          <p:cNvPr id="2560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Under accrual-basis</a:t>
            </a:r>
            <a:r>
              <a:rPr lang="en-US" baseline="0" smtClean="0"/>
              <a:t> accounting, </a:t>
            </a:r>
            <a:r>
              <a:rPr lang="en-US" smtClean="0"/>
              <a:t>we record revenues when we</a:t>
            </a:r>
            <a:r>
              <a:rPr lang="en-US" baseline="0" smtClean="0"/>
              <a:t> provide goods and services to customers </a:t>
            </a:r>
            <a:r>
              <a:rPr lang="en-US" smtClean="0"/>
              <a:t>and </a:t>
            </a:r>
            <a:r>
              <a:rPr lang="en-US" b="1" i="1" smtClean="0"/>
              <a:t>not necessarily when we receive cash</a:t>
            </a:r>
            <a:r>
              <a:rPr lang="en-US" i="1" smtClean="0"/>
              <a:t>. </a:t>
            </a:r>
            <a:r>
              <a:rPr lang="en-US" smtClean="0"/>
              <a:t>We record expenses </a:t>
            </a:r>
            <a:r>
              <a:rPr lang="en-US" sz="1200" kern="1200" smtClean="0">
                <a:solidFill>
                  <a:schemeClr val="tx1"/>
                </a:solidFill>
                <a:latin typeface="+mn-lt"/>
                <a:ea typeface="+mn-ea"/>
                <a:cs typeface="+mn-cs"/>
              </a:rPr>
              <a:t>in the period costs are used to help produce revenues </a:t>
            </a:r>
            <a:r>
              <a:rPr lang="en-US" smtClean="0"/>
              <a:t>and </a:t>
            </a:r>
            <a:r>
              <a:rPr lang="en-US" b="1" i="1" smtClean="0"/>
              <a:t>not necessarily </a:t>
            </a:r>
            <a:r>
              <a:rPr lang="en-US" b="1" smtClean="0"/>
              <a:t>when we pay cash.</a:t>
            </a:r>
            <a:r>
              <a:rPr lang="en-US" b="0" baseline="0" smtClean="0"/>
              <a:t> Under cash-basis accounting, revenues and expenses are recorded only at the time we receive and pay cash. Accrual-basis accounting is used by all major companies, while cash-basis accounting is not allowed under generally accepted accounting principles.</a:t>
            </a:r>
            <a:endParaRPr lang="en-US" b="1" smtClean="0"/>
          </a:p>
          <a:p>
            <a:pPr>
              <a:spcBef>
                <a:spcPct val="0"/>
              </a:spcBef>
            </a:pPr>
            <a:endParaRPr lang="en-US" smtClean="0"/>
          </a:p>
        </p:txBody>
      </p:sp>
      <p:sp>
        <p:nvSpPr>
          <p:cNvPr id="2560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13380A1-BE46-408C-B958-F2408C01517D}" type="slidenum">
              <a:rPr lang="en-US"/>
              <a:pPr fontAlgn="base">
                <a:spcBef>
                  <a:spcPct val="0"/>
                </a:spcBef>
                <a:spcAft>
                  <a:spcPct val="0"/>
                </a:spcAft>
              </a:pPr>
              <a:t>12</a:t>
            </a:fld>
            <a:endParaRPr lang="en-US"/>
          </a:p>
        </p:txBody>
      </p:sp>
    </p:spTree>
    <p:extLst>
      <p:ext uri="{BB962C8B-B14F-4D97-AF65-F5344CB8AC3E}">
        <p14:creationId xmlns:p14="http://schemas.microsoft.com/office/powerpoint/2010/main" val="23229570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0" i="0" u="none" strike="noStrike" kern="1200" baseline="0" smtClean="0">
                <a:solidFill>
                  <a:schemeClr val="tx1"/>
                </a:solidFill>
                <a:latin typeface="+mn-lt"/>
                <a:ea typeface="+mn-ea"/>
                <a:cs typeface="+mn-cs"/>
              </a:rPr>
              <a:t>Under accrual-basis accounting, revenue is recorded only at the time a service is provided. Under cash-basis accounting, the revenue equals the amount of cash received.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u="none" strike="noStrike" kern="1200" baseline="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i="0" u="none" strike="noStrike" kern="1200" baseline="0" smtClean="0">
                <a:solidFill>
                  <a:schemeClr val="tx1"/>
                </a:solidFill>
                <a:latin typeface="+mn-lt"/>
                <a:ea typeface="+mn-ea"/>
                <a:cs typeface="+mn-cs"/>
              </a:rPr>
              <a:t>On December 6, Eagle provides golf training for cash. The service has been provided, so accrual-basis revenue is recorded. Also, cash has been received from customers, so cash-basis revenue is recorded.</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u="none" strike="noStrike" kern="1200" baseline="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i="0" u="none" strike="noStrike" kern="1200" baseline="0" smtClean="0">
                <a:solidFill>
                  <a:schemeClr val="tx1"/>
                </a:solidFill>
                <a:latin typeface="+mn-lt"/>
                <a:ea typeface="+mn-ea"/>
                <a:cs typeface="+mn-cs"/>
              </a:rPr>
              <a:t>On December 17, Eagle provides golf training to customers on account, which means Eagle did not receive cash from customers, but instead those customers promised to pay at a later date. Because the service has been provided, accrual-basis revenue is recorded. However, because no cash has been received as of December 17, no revenue is recorded under cash-basis accounting. On the date that cash is received, the cash-basis revenue will be recorded.</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u="none" strike="noStrike" kern="1200" baseline="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i="0" u="none" strike="noStrike" kern="1200" baseline="0" smtClean="0">
                <a:solidFill>
                  <a:schemeClr val="tx1"/>
                </a:solidFill>
                <a:latin typeface="+mn-lt"/>
                <a:ea typeface="+mn-ea"/>
                <a:cs typeface="+mn-cs"/>
              </a:rPr>
              <a:t>On December 23, Eagle received cash in advance from customers. Those services to customers will be provided at a later date. Because no services were provided on December 23, no accrual-basis revenue will be recorded. The amount received will be recorded as Deferred Revenue (a liability) and not recorded as a revenue until those services are provided. For cash-basis accounting, cash has been received from customers, so revenue is recorded for the full amount.</a:t>
            </a:r>
            <a:endParaRPr lang="en-US"/>
          </a:p>
        </p:txBody>
      </p:sp>
      <p:sp>
        <p:nvSpPr>
          <p:cNvPr id="5" name="Header Placeholder 4"/>
          <p:cNvSpPr>
            <a:spLocks noGrp="1"/>
          </p:cNvSpPr>
          <p:nvPr>
            <p:ph type="hdr" sz="quarter" idx="10"/>
          </p:nvPr>
        </p:nvSpPr>
        <p:spPr/>
        <p:txBody>
          <a:bodyPr/>
          <a:lstStyle/>
          <a:p>
            <a:endParaRPr lang="en-US">
              <a:solidFill>
                <a:prstClr val="black"/>
              </a:solidFill>
            </a:endParaRPr>
          </a:p>
        </p:txBody>
      </p:sp>
    </p:spTree>
    <p:extLst>
      <p:ext uri="{BB962C8B-B14F-4D97-AF65-F5344CB8AC3E}">
        <p14:creationId xmlns:p14="http://schemas.microsoft.com/office/powerpoint/2010/main" val="9957167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z="1200" b="0" i="0" u="none" strike="noStrike" kern="1200" baseline="0" smtClean="0">
                <a:solidFill>
                  <a:schemeClr val="tx1"/>
                </a:solidFill>
                <a:latin typeface="+mn-lt"/>
                <a:ea typeface="+mn-ea"/>
                <a:cs typeface="+mn-cs"/>
              </a:rPr>
              <a:t>Under accrual-basis accounting, an expense is recorded for the amount of the cost used to help produce revenue. Under cash-basis accounting, the expense equals the amount of cash paid.</a:t>
            </a:r>
          </a:p>
          <a:p>
            <a:pPr>
              <a:spcBef>
                <a:spcPct val="0"/>
              </a:spcBef>
            </a:pPr>
            <a:endParaRPr lang="en-US" sz="1200" b="0" i="0" u="none" strike="noStrike" kern="1200" baseline="0" smtClean="0">
              <a:solidFill>
                <a:schemeClr val="tx1"/>
              </a:solidFill>
              <a:latin typeface="+mn-lt"/>
              <a:ea typeface="+mn-ea"/>
              <a:cs typeface="+mn-cs"/>
            </a:endParaRPr>
          </a:p>
          <a:p>
            <a:pPr>
              <a:spcBef>
                <a:spcPct val="0"/>
              </a:spcBef>
            </a:pPr>
            <a:r>
              <a:rPr lang="en-US" sz="1200" b="0" i="0" u="none" strike="noStrike" kern="1200" baseline="0" smtClean="0">
                <a:solidFill>
                  <a:schemeClr val="tx1"/>
                </a:solidFill>
                <a:latin typeface="+mn-lt"/>
                <a:ea typeface="+mn-ea"/>
                <a:cs typeface="+mn-cs"/>
              </a:rPr>
              <a:t>On December 1, Eagle paid $6,000 for one year of rent in advance. This amount represents a monthly cost of $500. At the time of the transaction, none of the cost has been used to help produce revenue, so none of the cost is recorded as an expense. Instead, the amount will be reported as Prepaid Rent (an asset). At the end of each month for the next 12 months, Rent Expense of $500 will be recorded. Under cash-basis accounting, cash has been paid so the full amount is recorded as an expense.</a:t>
            </a:r>
          </a:p>
          <a:p>
            <a:pPr>
              <a:spcBef>
                <a:spcPct val="0"/>
              </a:spcBef>
            </a:pPr>
            <a:endParaRPr lang="en-US" sz="1200" b="0" i="0" u="none" strike="noStrike" kern="1200" baseline="0" smtClean="0">
              <a:solidFill>
                <a:schemeClr val="tx1"/>
              </a:solidFill>
              <a:latin typeface="+mn-lt"/>
              <a:ea typeface="+mn-ea"/>
              <a:cs typeface="+mn-cs"/>
            </a:endParaRPr>
          </a:p>
          <a:p>
            <a:pPr>
              <a:spcBef>
                <a:spcPct val="0"/>
              </a:spcBef>
            </a:pPr>
            <a:r>
              <a:rPr lang="en-US" sz="1200" b="0" i="0" u="none" strike="noStrike" kern="1200" baseline="0" smtClean="0">
                <a:solidFill>
                  <a:schemeClr val="tx1"/>
                </a:solidFill>
                <a:latin typeface="+mn-lt"/>
                <a:ea typeface="+mn-ea"/>
                <a:cs typeface="+mn-cs"/>
              </a:rPr>
              <a:t>On December 6, Eagle purchases supplies on account. This means Eagle did not pay cash today for those supplies but instead promises to pay cash at a later date. Because the supplies were not used on December 6, no expense is recorded. The amount is recorded as Supplies (an asset) and will be recorded as an expense as those supplies are used. In addition, no expense will be recorded under cash-basis accounting because no cash has been paid. When the cash is paid at some later date, an expense would be recorded under cash-basis accounting.</a:t>
            </a:r>
          </a:p>
          <a:p>
            <a:pPr>
              <a:spcBef>
                <a:spcPct val="0"/>
              </a:spcBef>
            </a:pPr>
            <a:endParaRPr lang="en-US" sz="1200" b="0" i="0" u="none" strike="noStrike" kern="1200" baseline="0" smtClean="0">
              <a:solidFill>
                <a:schemeClr val="tx1"/>
              </a:solidFill>
              <a:latin typeface="+mn-lt"/>
              <a:ea typeface="+mn-ea"/>
              <a:cs typeface="+mn-cs"/>
            </a:endParaRPr>
          </a:p>
          <a:p>
            <a:pPr>
              <a:spcBef>
                <a:spcPct val="0"/>
              </a:spcBef>
            </a:pPr>
            <a:r>
              <a:rPr lang="en-US" sz="1200" b="0" i="0" u="none" strike="noStrike" kern="1200" baseline="0" smtClean="0">
                <a:solidFill>
                  <a:schemeClr val="tx1"/>
                </a:solidFill>
                <a:latin typeface="+mn-lt"/>
                <a:ea typeface="+mn-ea"/>
                <a:cs typeface="+mn-cs"/>
              </a:rPr>
              <a:t>On December 28, Eagle pays salaries to employees. This amount represents cost that has been used to help produce revenue during this accounting period, so it is recorded as an expense under accrual-basis accounting. In addition, cash has been paid so an expense is recorded under cash-basis accounting.</a:t>
            </a:r>
            <a:endParaRPr lang="en-US" smtClean="0"/>
          </a:p>
        </p:txBody>
      </p:sp>
      <p:sp>
        <p:nvSpPr>
          <p:cNvPr id="5" name="Header Placeholder 4"/>
          <p:cNvSpPr>
            <a:spLocks noGrp="1"/>
          </p:cNvSpPr>
          <p:nvPr>
            <p:ph type="hdr" sz="quarter" idx="10"/>
          </p:nvPr>
        </p:nvSpPr>
        <p:spPr/>
        <p:txBody>
          <a:bodyPr/>
          <a:lstStyle/>
          <a:p>
            <a:endParaRPr lang="en-US">
              <a:solidFill>
                <a:prstClr val="black"/>
              </a:solidFill>
            </a:endParaRPr>
          </a:p>
        </p:txBody>
      </p:sp>
    </p:spTree>
    <p:extLst>
      <p:ext uri="{BB962C8B-B14F-4D97-AF65-F5344CB8AC3E}">
        <p14:creationId xmlns:p14="http://schemas.microsoft.com/office/powerpoint/2010/main" val="9957167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ound Same Side Corner Rectangle 6"/>
          <p:cNvSpPr/>
          <p:nvPr userDrawn="1"/>
        </p:nvSpPr>
        <p:spPr>
          <a:xfrm flipV="1">
            <a:off x="215452" y="2675505"/>
            <a:ext cx="4307896" cy="3640212"/>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ound Diagonal Corner Rectangle 7"/>
          <p:cNvSpPr/>
          <p:nvPr userDrawn="1"/>
        </p:nvSpPr>
        <p:spPr>
          <a:xfrm>
            <a:off x="215453" y="192784"/>
            <a:ext cx="8731521" cy="245733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itle 1"/>
          <p:cNvSpPr txBox="1">
            <a:spLocks/>
          </p:cNvSpPr>
          <p:nvPr userDrawn="1"/>
        </p:nvSpPr>
        <p:spPr>
          <a:xfrm>
            <a:off x="-204117" y="1559251"/>
            <a:ext cx="8255256" cy="1275016"/>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b="1" smtClean="0">
                <a:solidFill>
                  <a:schemeClr val="bg1"/>
                </a:solidFill>
                <a:latin typeface="Myriad Pro"/>
                <a:cs typeface="Myriad Pro"/>
              </a:rPr>
              <a:t>   Financial Accounting      </a:t>
            </a:r>
            <a:r>
              <a:rPr lang="en-US" sz="2000" smtClean="0">
                <a:solidFill>
                  <a:schemeClr val="bg1"/>
                </a:solidFill>
                <a:latin typeface="Avenir LT Std 35 Light"/>
                <a:cs typeface="Avenir LT Std 35 Light"/>
              </a:rPr>
              <a:t>Fourth Edition</a:t>
            </a:r>
            <a:endParaRPr lang="en-US" sz="2000">
              <a:solidFill>
                <a:schemeClr val="bg1"/>
              </a:solidFill>
              <a:latin typeface="Avenir LT Std 35 Light"/>
              <a:cs typeface="Avenir LT Std 35 Light"/>
            </a:endParaRPr>
          </a:p>
        </p:txBody>
      </p:sp>
      <p:sp>
        <p:nvSpPr>
          <p:cNvPr id="13" name="TextBox 12"/>
          <p:cNvSpPr txBox="1"/>
          <p:nvPr/>
        </p:nvSpPr>
        <p:spPr>
          <a:xfrm>
            <a:off x="923984" y="4061414"/>
            <a:ext cx="1304059" cy="369332"/>
          </a:xfrm>
          <a:prstGeom prst="rect">
            <a:avLst/>
          </a:prstGeom>
          <a:noFill/>
        </p:spPr>
        <p:txBody>
          <a:bodyPr wrap="square" rtlCol="0">
            <a:spAutoFit/>
          </a:bodyPr>
          <a:lstStyle/>
          <a:p>
            <a:r>
              <a:rPr lang="en-US" smtClean="0">
                <a:solidFill>
                  <a:srgbClr val="336666"/>
                </a:solidFill>
              </a:rPr>
              <a:t>CHAPTER</a:t>
            </a:r>
            <a:endParaRPr lang="en-US">
              <a:solidFill>
                <a:srgbClr val="336666"/>
              </a:solidFill>
            </a:endParaRPr>
          </a:p>
        </p:txBody>
      </p:sp>
      <p:sp>
        <p:nvSpPr>
          <p:cNvPr id="14" name="TextBox 13"/>
          <p:cNvSpPr txBox="1"/>
          <p:nvPr userDrawn="1"/>
        </p:nvSpPr>
        <p:spPr>
          <a:xfrm>
            <a:off x="4523348" y="3969081"/>
            <a:ext cx="4779410" cy="461665"/>
          </a:xfrm>
          <a:prstGeom prst="rect">
            <a:avLst/>
          </a:prstGeom>
          <a:noFill/>
        </p:spPr>
        <p:txBody>
          <a:bodyPr wrap="square" rtlCol="0">
            <a:spAutoFit/>
          </a:bodyPr>
          <a:lstStyle/>
          <a:p>
            <a:r>
              <a:rPr lang="en-US" sz="2400" smtClean="0">
                <a:solidFill>
                  <a:srgbClr val="336666"/>
                </a:solidFill>
              </a:rPr>
              <a:t>Spiceland  •  Thomas  •  Herrmann</a:t>
            </a:r>
            <a:endParaRPr lang="en-US" sz="2400">
              <a:solidFill>
                <a:srgbClr val="336666"/>
              </a:solidFill>
            </a:endParaRPr>
          </a:p>
        </p:txBody>
      </p:sp>
      <p:sp>
        <p:nvSpPr>
          <p:cNvPr id="2" name="Title 1"/>
          <p:cNvSpPr>
            <a:spLocks noGrp="1"/>
          </p:cNvSpPr>
          <p:nvPr userDrawn="1">
            <p:ph type="ctrTitle"/>
          </p:nvPr>
        </p:nvSpPr>
        <p:spPr>
          <a:xfrm>
            <a:off x="631374" y="2657860"/>
            <a:ext cx="3242126" cy="923330"/>
          </a:xfrm>
          <a:prstGeom prst="rect">
            <a:avLst/>
          </a:prstGeom>
        </p:spPr>
        <p:txBody>
          <a:bodyPr wrap="square" lIns="0" tIns="0" rIns="0" bIns="0" anchor="t" anchorCtr="0">
            <a:spAutoFit/>
          </a:bodyPr>
          <a:lstStyle>
            <a:lvl1pPr algn="l">
              <a:defRPr sz="3000">
                <a:solidFill>
                  <a:srgbClr val="1D5F76"/>
                </a:solidFill>
              </a:defRPr>
            </a:lvl1pPr>
          </a:lstStyle>
          <a:p>
            <a:r>
              <a:rPr lang="en-US" smtClean="0"/>
              <a:t>Click to edit Master title style</a:t>
            </a:r>
            <a:endParaRPr lang="en-US"/>
          </a:p>
        </p:txBody>
      </p:sp>
      <p:sp>
        <p:nvSpPr>
          <p:cNvPr id="4" name="Date Placeholder 3"/>
          <p:cNvSpPr>
            <a:spLocks noGrp="1"/>
          </p:cNvSpPr>
          <p:nvPr userDrawn="1">
            <p:ph type="dt" sz="half" idx="10"/>
          </p:nvPr>
        </p:nvSpPr>
        <p:spPr/>
        <p:txBody>
          <a:bodyPr/>
          <a:lstStyle/>
          <a:p>
            <a:fld id="{596BAEFA-C3EF-4641-A3BD-21556EA0AB43}" type="datetime1">
              <a:rPr lang="en-US"/>
              <a:t>1/18/2017</a:t>
            </a:fld>
            <a:endParaRPr lang="en-US"/>
          </a:p>
        </p:txBody>
      </p:sp>
      <p:sp>
        <p:nvSpPr>
          <p:cNvPr id="5" name="Footer Placeholder 4"/>
          <p:cNvSpPr>
            <a:spLocks noGrp="1"/>
          </p:cNvSpPr>
          <p:nvPr userDrawn="1">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6" name="Slide Number Placeholder 5"/>
          <p:cNvSpPr>
            <a:spLocks noGrp="1"/>
          </p:cNvSpPr>
          <p:nvPr userDrawn="1">
            <p:ph type="sldNum" sz="quarter" idx="12"/>
          </p:nvPr>
        </p:nvSpPr>
        <p:spPr/>
        <p:txBody>
          <a:bodyPr/>
          <a:lstStyle/>
          <a:p>
            <a:fld id="{8A048DD7-39B4-434B-ACE7-68CA5B147A05}" type="slidenum">
              <a:rPr lang="en-US" smtClean="0"/>
              <a:t>‹#›</a:t>
            </a:fld>
            <a:endParaRPr lang="en-US"/>
          </a:p>
        </p:txBody>
      </p:sp>
    </p:spTree>
    <p:extLst>
      <p:ext uri="{BB962C8B-B14F-4D97-AF65-F5344CB8AC3E}">
        <p14:creationId xmlns:p14="http://schemas.microsoft.com/office/powerpoint/2010/main" val="15962641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1F54371-2745-EE4F-9FC5-FCC15091AC5F}" type="datetime1">
              <a:rPr lang="en-US" smtClean="0">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31224326"/>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EX or ILLUST">
    <p:spTree>
      <p:nvGrpSpPr>
        <p:cNvPr id="1" name=""/>
        <p:cNvGrpSpPr/>
        <p:nvPr/>
      </p:nvGrpSpPr>
      <p:grpSpPr>
        <a:xfrm>
          <a:off x="0" y="0"/>
          <a:ext cx="0" cy="0"/>
          <a:chOff x="0" y="0"/>
          <a:chExt cx="0" cy="0"/>
        </a:xfrm>
      </p:grpSpPr>
      <p:sp>
        <p:nvSpPr>
          <p:cNvPr id="2" name="Title 1"/>
          <p:cNvSpPr>
            <a:spLocks noGrp="1"/>
          </p:cNvSpPr>
          <p:nvPr>
            <p:ph type="title"/>
          </p:nvPr>
        </p:nvSpPr>
        <p:spPr>
          <a:xfrm>
            <a:off x="724628" y="815545"/>
            <a:ext cx="8229600" cy="1143000"/>
          </a:xfrm>
          <a:prstGeom prst="rect">
            <a:avLst/>
          </a:prstGeom>
        </p:spPr>
        <p:txBody>
          <a:bodyPr/>
          <a:lstStyle/>
          <a:p>
            <a:r>
              <a:rPr lang="en-US" smtClean="0"/>
              <a:t>Click to edit Master title style</a:t>
            </a:r>
            <a:endParaRPr lang="en-US"/>
          </a:p>
        </p:txBody>
      </p:sp>
      <p:sp>
        <p:nvSpPr>
          <p:cNvPr id="4" name="Date Placeholder 3"/>
          <p:cNvSpPr>
            <a:spLocks noGrp="1"/>
          </p:cNvSpPr>
          <p:nvPr>
            <p:ph type="dt" sz="half" idx="10"/>
          </p:nvPr>
        </p:nvSpPr>
        <p:spPr/>
        <p:txBody>
          <a:bodyPr/>
          <a:lstStyle/>
          <a:p>
            <a:fld id="{DF79274C-CB69-EC4A-9DB2-8BCD5BAC7856}" type="datetime1">
              <a:rPr lang="en-US">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Copyright ©2016 McGraw-Hill Education. All rights reserved. No reproduction or distribution without the prior written consent of McGraw-Hill Education. </a:t>
            </a:r>
            <a:endParaRPr lang="en-US">
              <a:solidFill>
                <a:prstClr val="black"/>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
        <p:nvSpPr>
          <p:cNvPr id="8" name="Content Placeholder 7"/>
          <p:cNvSpPr>
            <a:spLocks noGrp="1"/>
          </p:cNvSpPr>
          <p:nvPr>
            <p:ph sz="quarter" idx="13"/>
          </p:nvPr>
        </p:nvSpPr>
        <p:spPr>
          <a:xfrm>
            <a:off x="823496" y="483728"/>
            <a:ext cx="4906962" cy="403234"/>
          </a:xfrm>
          <a:prstGeom prst="rect">
            <a:avLst/>
          </a:prstGeom>
        </p:spPr>
        <p:txBody>
          <a:bodyPr lIns="0" tIns="0" rIns="0" bIns="0">
            <a:normAutofit/>
          </a:bodyPr>
          <a:lstStyle>
            <a:lvl1pPr marL="0" indent="0">
              <a:buFontTx/>
              <a:buNone/>
              <a:defRPr sz="2400" b="0" i="0">
                <a:latin typeface="Avenir LT Std 65 Medium"/>
                <a:cs typeface="Avenir LT Std 65 Medium"/>
              </a:defRPr>
            </a:lvl1pPr>
            <a:lvl2pPr marL="457200" indent="0">
              <a:buFontTx/>
              <a:buNone/>
              <a:defRPr sz="2400" b="0" i="0">
                <a:latin typeface="Avenir LT Std 65 Medium"/>
                <a:cs typeface="Avenir LT Std 65 Medium"/>
              </a:defRPr>
            </a:lvl2pPr>
            <a:lvl3pPr marL="914400" indent="0">
              <a:buFontTx/>
              <a:buNone/>
              <a:defRPr sz="2400" b="0" i="0">
                <a:latin typeface="Avenir LT Std 65 Medium"/>
                <a:cs typeface="Avenir LT Std 65 Medium"/>
              </a:defRPr>
            </a:lvl3pPr>
            <a:lvl4pPr marL="1371600" indent="0">
              <a:buFontTx/>
              <a:buNone/>
              <a:defRPr sz="2400" b="0" i="0">
                <a:latin typeface="Avenir LT Std 65 Medium"/>
                <a:cs typeface="Avenir LT Std 65 Medium"/>
              </a:defRPr>
            </a:lvl4pPr>
            <a:lvl5pPr marL="1828800" indent="0">
              <a:buFontTx/>
              <a:buNone/>
              <a:defRPr sz="2400" b="0" i="0">
                <a:latin typeface="Avenir LT Std 65 Medium"/>
                <a:cs typeface="Avenir LT Std 65 Medium"/>
              </a:defRPr>
            </a:lvl5pPr>
          </a:lstStyle>
          <a:p>
            <a:pPr lvl="0"/>
            <a:r>
              <a:rPr lang="en-US"/>
              <a:t>Click to edit Master text styles</a:t>
            </a:r>
          </a:p>
        </p:txBody>
      </p:sp>
      <p:sp>
        <p:nvSpPr>
          <p:cNvPr id="13" name="Round Same Side Corner Rectangle 12"/>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417845072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LO List">
    <p:spTree>
      <p:nvGrpSpPr>
        <p:cNvPr id="1" name=""/>
        <p:cNvGrpSpPr/>
        <p:nvPr/>
      </p:nvGrpSpPr>
      <p:grpSpPr>
        <a:xfrm>
          <a:off x="0" y="0"/>
          <a:ext cx="0" cy="0"/>
          <a:chOff x="0" y="0"/>
          <a:chExt cx="0" cy="0"/>
        </a:xfrm>
      </p:grpSpPr>
      <p:sp>
        <p:nvSpPr>
          <p:cNvPr id="3" name="Content Placeholder 2"/>
          <p:cNvSpPr>
            <a:spLocks noGrp="1"/>
          </p:cNvSpPr>
          <p:nvPr>
            <p:ph idx="1"/>
          </p:nvPr>
        </p:nvSpPr>
        <p:spPr>
          <a:xfrm>
            <a:off x="3367872" y="1155721"/>
            <a:ext cx="5772478" cy="4525963"/>
          </a:xfrm>
          <a:prstGeom prst="rect">
            <a:avLst/>
          </a:prstGeom>
        </p:spPr>
        <p:txBody>
          <a:bodyPr>
            <a:normAutofit/>
          </a:bodyPr>
          <a:lstStyle>
            <a:lvl1pPr marL="1196975" indent="-1143000">
              <a:buClr>
                <a:srgbClr val="A5062D"/>
              </a:buClr>
              <a:buFontTx/>
              <a:buNone/>
              <a:defRPr sz="2800"/>
            </a:lvl1pPr>
          </a:lstStyle>
          <a:p>
            <a:pPr lvl="0"/>
            <a:r>
              <a:rPr lang="en-US" smtClean="0"/>
              <a:t>Click to edit Master text styles</a:t>
            </a:r>
          </a:p>
        </p:txBody>
      </p:sp>
      <p:sp>
        <p:nvSpPr>
          <p:cNvPr id="4" name="Date Placeholder 3"/>
          <p:cNvSpPr>
            <a:spLocks noGrp="1"/>
          </p:cNvSpPr>
          <p:nvPr>
            <p:ph type="dt" sz="half" idx="10"/>
          </p:nvPr>
        </p:nvSpPr>
        <p:spPr/>
        <p:txBody>
          <a:bodyPr/>
          <a:lstStyle/>
          <a:p>
            <a:fld id="{919EE427-0293-0844-A9AD-BF6B0FF6A3D4}" type="datetime1">
              <a:rPr lang="en-US">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Copyright ©2016 McGraw-Hill Education. All rights reserved. No reproduction or distribution without the prior written consent of McGraw-Hill Education. </a:t>
            </a:r>
            <a:endParaRPr lang="en-US">
              <a:solidFill>
                <a:prstClr val="black"/>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
        <p:nvSpPr>
          <p:cNvPr id="9" name="TextBox 8"/>
          <p:cNvSpPr txBox="1"/>
          <p:nvPr userDrawn="1"/>
        </p:nvSpPr>
        <p:spPr>
          <a:xfrm>
            <a:off x="718509" y="498933"/>
            <a:ext cx="3057071" cy="1200329"/>
          </a:xfrm>
          <a:prstGeom prst="rect">
            <a:avLst/>
          </a:prstGeom>
          <a:noFill/>
        </p:spPr>
        <p:txBody>
          <a:bodyPr wrap="square" rtlCol="0">
            <a:spAutoFit/>
          </a:bodyPr>
          <a:lstStyle/>
          <a:p>
            <a:r>
              <a:rPr lang="en-US" sz="3600">
                <a:solidFill>
                  <a:srgbClr val="A5062D"/>
                </a:solidFill>
                <a:latin typeface="Avenir LT Std 55 Roman"/>
                <a:cs typeface="Avenir LT Std 55 Roman"/>
              </a:rPr>
              <a:t>Learning</a:t>
            </a:r>
          </a:p>
          <a:p>
            <a:r>
              <a:rPr lang="en-US" sz="3600">
                <a:solidFill>
                  <a:srgbClr val="A5062D"/>
                </a:solidFill>
                <a:latin typeface="Avenir LT Std 55 Roman"/>
                <a:cs typeface="Avenir LT Std 55 Roman"/>
              </a:rPr>
              <a:t>Objectives</a:t>
            </a:r>
          </a:p>
        </p:txBody>
      </p:sp>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3061272749"/>
      </p:ext>
    </p:extLst>
  </p:cSld>
  <p:clrMapOvr>
    <a:masterClrMapping/>
  </p:clrMapOvr>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LO as Title">
    <p:spTree>
      <p:nvGrpSpPr>
        <p:cNvPr id="1" name=""/>
        <p:cNvGrpSpPr/>
        <p:nvPr/>
      </p:nvGrpSpPr>
      <p:grpSpPr>
        <a:xfrm>
          <a:off x="0" y="0"/>
          <a:ext cx="0" cy="0"/>
          <a:chOff x="0" y="0"/>
          <a:chExt cx="0" cy="0"/>
        </a:xfrm>
      </p:grpSpPr>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3" name="Content Placeholder 2"/>
          <p:cNvSpPr>
            <a:spLocks noGrp="1"/>
          </p:cNvSpPr>
          <p:nvPr>
            <p:ph idx="1"/>
          </p:nvPr>
        </p:nvSpPr>
        <p:spPr>
          <a:xfrm>
            <a:off x="709368" y="1442358"/>
            <a:ext cx="8237605" cy="2968582"/>
          </a:xfrm>
          <a:prstGeom prst="rect">
            <a:avLst/>
          </a:prstGeom>
        </p:spPr>
        <p:txBody>
          <a:bodyPr>
            <a:normAutofit/>
          </a:bodyPr>
          <a:lstStyle>
            <a:lvl1pPr marL="1196975" indent="-1143000">
              <a:buClr>
                <a:srgbClr val="A5062D"/>
              </a:buClr>
              <a:buFontTx/>
              <a:buNone/>
              <a:defRPr sz="2800"/>
            </a:lvl1pPr>
          </a:lstStyle>
          <a:p>
            <a:pPr lvl="0"/>
            <a:r>
              <a:rPr lang="en-US" smtClean="0"/>
              <a:t>Click to edit Master text styles</a:t>
            </a:r>
          </a:p>
        </p:txBody>
      </p:sp>
      <p:sp>
        <p:nvSpPr>
          <p:cNvPr id="4" name="Date Placeholder 3"/>
          <p:cNvSpPr>
            <a:spLocks noGrp="1"/>
          </p:cNvSpPr>
          <p:nvPr>
            <p:ph type="dt" sz="half" idx="10"/>
          </p:nvPr>
        </p:nvSpPr>
        <p:spPr/>
        <p:txBody>
          <a:bodyPr/>
          <a:lstStyle/>
          <a:p>
            <a:fld id="{60C208D4-D2AB-8A43-A1E3-E2C0364CBE90}" type="datetime1">
              <a:rPr lang="en-US">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Copyright ©2016 McGraw-Hill Education. All rights reserved. No reproduction or distribution without the prior written consent of McGraw-Hill Education. </a:t>
            </a:r>
            <a:endParaRPr lang="en-US">
              <a:solidFill>
                <a:prstClr val="black"/>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
        <p:nvSpPr>
          <p:cNvPr id="7" name="Round Diagonal Corner Rectangle 6"/>
          <p:cNvSpPr/>
          <p:nvPr userDrawn="1"/>
        </p:nvSpPr>
        <p:spPr>
          <a:xfrm>
            <a:off x="431800" y="400049"/>
            <a:ext cx="8515174" cy="74930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750009" y="456058"/>
            <a:ext cx="8229600" cy="804869"/>
          </a:xfrm>
          <a:prstGeom prst="rect">
            <a:avLst/>
          </a:prstGeom>
        </p:spPr>
        <p:txBody>
          <a:bodyPr/>
          <a:lstStyle>
            <a:lvl1pPr>
              <a:defRPr b="0" i="0">
                <a:solidFill>
                  <a:schemeClr val="bg1"/>
                </a:solidFill>
                <a:latin typeface="Avenir LT Std 45 Book"/>
                <a:cs typeface="Avenir LT Std 45 Book"/>
              </a:defRPr>
            </a:lvl1pPr>
          </a:lstStyle>
          <a:p>
            <a:r>
              <a:rPr lang="en-US"/>
              <a:t>Click to edit Master title style</a:t>
            </a:r>
          </a:p>
        </p:txBody>
      </p:sp>
    </p:spTree>
    <p:extLst>
      <p:ext uri="{BB962C8B-B14F-4D97-AF65-F5344CB8AC3E}">
        <p14:creationId xmlns:p14="http://schemas.microsoft.com/office/powerpoint/2010/main" val="1591821332"/>
      </p:ext>
    </p:extLst>
  </p:cSld>
  <p:clrMapOvr>
    <a:masterClrMapping/>
  </p:clrMapOvr>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Part ">
    <p:spTree>
      <p:nvGrpSpPr>
        <p:cNvPr id="1" name=""/>
        <p:cNvGrpSpPr/>
        <p:nvPr/>
      </p:nvGrpSpPr>
      <p:grpSpPr>
        <a:xfrm>
          <a:off x="0" y="0"/>
          <a:ext cx="0" cy="0"/>
          <a:chOff x="0" y="0"/>
          <a:chExt cx="0" cy="0"/>
        </a:xfrm>
      </p:grpSpPr>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3" name="Text Placeholder 2"/>
          <p:cNvSpPr>
            <a:spLocks noGrp="1"/>
          </p:cNvSpPr>
          <p:nvPr>
            <p:ph type="body" idx="1" hasCustomPrompt="1"/>
          </p:nvPr>
        </p:nvSpPr>
        <p:spPr>
          <a:xfrm>
            <a:off x="740506" y="2675157"/>
            <a:ext cx="8129174" cy="1500187"/>
          </a:xfrm>
          <a:prstGeom prst="rect">
            <a:avLst/>
          </a:prstGeom>
        </p:spPr>
        <p:txBody>
          <a:bodyPr anchor="t">
            <a:normAutofit/>
          </a:bodyPr>
          <a:lstStyle>
            <a:lvl1pPr marL="0" indent="0">
              <a:buFont typeface="Arial"/>
              <a:buNone/>
              <a:defRPr sz="3200">
                <a:solidFill>
                  <a:srgbClr val="1D5F76"/>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7AAF521-51D9-6C43-8B8D-EA802005AA8E}" type="datetime1">
              <a:rPr lang="en-US">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Copyright ©2016 McGraw-Hill Education. All rights reserved. No reproduction or distribution without the prior written consent of McGraw-Hill Education. </a:t>
            </a:r>
            <a:endParaRPr lang="en-US">
              <a:solidFill>
                <a:prstClr val="black"/>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
        <p:nvSpPr>
          <p:cNvPr id="7" name="Round Diagonal Corner Rectangle 6"/>
          <p:cNvSpPr/>
          <p:nvPr userDrawn="1"/>
        </p:nvSpPr>
        <p:spPr>
          <a:xfrm>
            <a:off x="431800" y="1612899"/>
            <a:ext cx="8515174" cy="990603"/>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743185" y="1676401"/>
            <a:ext cx="7772400" cy="927102"/>
          </a:xfrm>
          <a:prstGeom prst="rect">
            <a:avLst/>
          </a:prstGeom>
        </p:spPr>
        <p:txBody>
          <a:bodyPr anchor="t">
            <a:noAutofit/>
          </a:bodyPr>
          <a:lstStyle>
            <a:lvl1pPr algn="l">
              <a:defRPr sz="4400" b="0" i="0" cap="none">
                <a:solidFill>
                  <a:schemeClr val="bg1"/>
                </a:solidFill>
                <a:latin typeface="Avenir LT Std 45 Book"/>
                <a:cs typeface="Avenir LT Std 45 Book"/>
              </a:defRPr>
            </a:lvl1pPr>
          </a:lstStyle>
          <a:p>
            <a:r>
              <a:rPr lang="en-US" smtClean="0"/>
              <a:t>Click to edit Master title style</a:t>
            </a:r>
            <a:endParaRPr lang="en-US"/>
          </a:p>
        </p:txBody>
      </p:sp>
    </p:spTree>
    <p:extLst>
      <p:ext uri="{BB962C8B-B14F-4D97-AF65-F5344CB8AC3E}">
        <p14:creationId xmlns:p14="http://schemas.microsoft.com/office/powerpoint/2010/main" val="1238469550"/>
      </p:ext>
    </p:extLst>
  </p:cSld>
  <p:clrMapOvr>
    <a:masterClrMapping/>
  </p:clrMapOvr>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ound Same Side Corner Rectangle 6"/>
          <p:cNvSpPr/>
          <p:nvPr userDrawn="1"/>
        </p:nvSpPr>
        <p:spPr>
          <a:xfrm flipV="1">
            <a:off x="215453" y="2675505"/>
            <a:ext cx="4002892" cy="3640212"/>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8" name="Round Diagonal Corner Rectangle 7"/>
          <p:cNvSpPr/>
          <p:nvPr userDrawn="1"/>
        </p:nvSpPr>
        <p:spPr>
          <a:xfrm>
            <a:off x="215453" y="192784"/>
            <a:ext cx="8731521" cy="245733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9" name="Title 1"/>
          <p:cNvSpPr txBox="1">
            <a:spLocks/>
          </p:cNvSpPr>
          <p:nvPr userDrawn="1"/>
        </p:nvSpPr>
        <p:spPr>
          <a:xfrm>
            <a:off x="-113397" y="1559251"/>
            <a:ext cx="8255256" cy="1275016"/>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b="1" smtClean="0">
                <a:solidFill>
                  <a:prstClr val="white"/>
                </a:solidFill>
                <a:latin typeface="Myriad Pro"/>
                <a:cs typeface="Myriad Pro"/>
              </a:rPr>
              <a:t>   Financial Accounting       </a:t>
            </a:r>
            <a:r>
              <a:rPr lang="en-US" sz="2000" smtClean="0">
                <a:solidFill>
                  <a:prstClr val="white"/>
                </a:solidFill>
                <a:latin typeface="Avenir LT Std 35 Light"/>
                <a:cs typeface="Avenir LT Std 35 Light"/>
              </a:rPr>
              <a:t>Fourth Edition</a:t>
            </a:r>
            <a:endParaRPr lang="en-US" sz="2000">
              <a:solidFill>
                <a:prstClr val="white"/>
              </a:solidFill>
              <a:latin typeface="Avenir LT Std 35 Light"/>
              <a:cs typeface="Avenir LT Std 35 Light"/>
            </a:endParaRPr>
          </a:p>
        </p:txBody>
      </p:sp>
      <p:sp>
        <p:nvSpPr>
          <p:cNvPr id="13" name="TextBox 12"/>
          <p:cNvSpPr txBox="1"/>
          <p:nvPr/>
        </p:nvSpPr>
        <p:spPr>
          <a:xfrm>
            <a:off x="923984" y="4061414"/>
            <a:ext cx="1304059" cy="369332"/>
          </a:xfrm>
          <a:prstGeom prst="rect">
            <a:avLst/>
          </a:prstGeom>
          <a:noFill/>
        </p:spPr>
        <p:txBody>
          <a:bodyPr wrap="square" rtlCol="0">
            <a:spAutoFit/>
          </a:bodyPr>
          <a:lstStyle/>
          <a:p>
            <a:r>
              <a:rPr lang="en-US" smtClean="0">
                <a:solidFill>
                  <a:srgbClr val="336666"/>
                </a:solidFill>
              </a:rPr>
              <a:t>CHAPTER</a:t>
            </a:r>
            <a:endParaRPr lang="en-US">
              <a:solidFill>
                <a:srgbClr val="336666"/>
              </a:solidFill>
            </a:endParaRPr>
          </a:p>
        </p:txBody>
      </p:sp>
      <p:sp>
        <p:nvSpPr>
          <p:cNvPr id="14" name="TextBox 13"/>
          <p:cNvSpPr txBox="1"/>
          <p:nvPr userDrawn="1"/>
        </p:nvSpPr>
        <p:spPr>
          <a:xfrm>
            <a:off x="4307892" y="3969081"/>
            <a:ext cx="4779410" cy="461665"/>
          </a:xfrm>
          <a:prstGeom prst="rect">
            <a:avLst/>
          </a:prstGeom>
          <a:noFill/>
        </p:spPr>
        <p:txBody>
          <a:bodyPr wrap="square" rtlCol="0">
            <a:spAutoFit/>
          </a:bodyPr>
          <a:lstStyle/>
          <a:p>
            <a:r>
              <a:rPr lang="en-US" sz="2400" smtClean="0">
                <a:solidFill>
                  <a:srgbClr val="336666"/>
                </a:solidFill>
              </a:rPr>
              <a:t>Spiceland  •  Thomas  •  Herrmann</a:t>
            </a:r>
            <a:endParaRPr lang="en-US" sz="2400">
              <a:solidFill>
                <a:srgbClr val="336666"/>
              </a:solidFill>
            </a:endParaRPr>
          </a:p>
        </p:txBody>
      </p:sp>
      <p:sp>
        <p:nvSpPr>
          <p:cNvPr id="2" name="Title 1"/>
          <p:cNvSpPr>
            <a:spLocks noGrp="1"/>
          </p:cNvSpPr>
          <p:nvPr userDrawn="1">
            <p:ph type="ctrTitle"/>
          </p:nvPr>
        </p:nvSpPr>
        <p:spPr>
          <a:xfrm>
            <a:off x="631374" y="2657860"/>
            <a:ext cx="3242126" cy="923330"/>
          </a:xfrm>
          <a:prstGeom prst="rect">
            <a:avLst/>
          </a:prstGeom>
        </p:spPr>
        <p:txBody>
          <a:bodyPr wrap="square" lIns="0" tIns="0" rIns="0" bIns="0" anchor="t" anchorCtr="0">
            <a:spAutoFit/>
          </a:bodyPr>
          <a:lstStyle>
            <a:lvl1pPr algn="l">
              <a:defRPr sz="3000">
                <a:solidFill>
                  <a:srgbClr val="1D5F76"/>
                </a:solidFill>
              </a:defRPr>
            </a:lvl1pPr>
          </a:lstStyle>
          <a:p>
            <a:r>
              <a:rPr lang="en-US" smtClean="0"/>
              <a:t>Click to edit Master title style</a:t>
            </a:r>
            <a:endParaRPr lang="en-US"/>
          </a:p>
        </p:txBody>
      </p:sp>
      <p:sp>
        <p:nvSpPr>
          <p:cNvPr id="4" name="Date Placeholder 3"/>
          <p:cNvSpPr>
            <a:spLocks noGrp="1"/>
          </p:cNvSpPr>
          <p:nvPr userDrawn="1">
            <p:ph type="dt" sz="half" idx="10"/>
          </p:nvPr>
        </p:nvSpPr>
        <p:spPr/>
        <p:txBody>
          <a:bodyPr/>
          <a:lstStyle/>
          <a:p>
            <a:fld id="{BEBBE650-503E-AE49-B1BA-F2B883C84FCB}" type="datetime1">
              <a:rPr lang="en-US">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userDrawn="1">
            <p:ph type="ftr" sz="quarter" idx="11"/>
          </p:nvPr>
        </p:nvSpPr>
        <p:spPr/>
        <p:txBody>
          <a:bodyPr/>
          <a:lstStyle/>
          <a:p>
            <a:r>
              <a:rPr lang="en-US" smtClean="0">
                <a:solidFill>
                  <a:prstClr val="black"/>
                </a:solidFill>
              </a:rPr>
              <a:t>Copyright ©2016 McGraw-Hill Education. All rights reserved. No reproduction or distribution without the prior written consent of McGraw-Hill Education. </a:t>
            </a:r>
            <a:endParaRPr lang="en-US">
              <a:solidFill>
                <a:prstClr val="black"/>
              </a:solidFill>
            </a:endParaRPr>
          </a:p>
        </p:txBody>
      </p:sp>
      <p:sp>
        <p:nvSpPr>
          <p:cNvPr id="6" name="Slide Number Placeholder 5"/>
          <p:cNvSpPr>
            <a:spLocks noGrp="1"/>
          </p:cNvSpPr>
          <p:nvPr userDrawn="1">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17090991"/>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2788" y="428845"/>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809150" y="1291786"/>
            <a:ext cx="8229600" cy="4525963"/>
          </a:xfrm>
          <a:prstGeom prst="rect">
            <a:avLst/>
          </a:prstGeo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5CE90E4-85C8-B14F-BD0D-308C50EF63CB}" type="datetime1">
              <a:rPr lang="en-US">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Copyright ©2016 McGraw-Hill Education. All rights reserved. No reproduction or distribution without the prior written consent of McGraw-Hill Education. </a:t>
            </a:r>
            <a:endParaRPr lang="en-US">
              <a:solidFill>
                <a:prstClr val="black"/>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
        <p:nvSpPr>
          <p:cNvPr id="11" name="Round Same Side Corner Rectangle 10"/>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316180844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Concept Check">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solidFill>
                <a:prstClr val="black"/>
              </a:solidFill>
            </a:endParaRPr>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2731574"/>
          </a:xfrm>
          <a:prstGeom prst="rect">
            <a:avLst/>
          </a:prstGeom>
        </p:spPr>
        <p:txBody>
          <a:bodyPr>
            <a:normAutofit/>
          </a:bodyPr>
          <a:lstStyle>
            <a:lvl1pPr marL="514350" indent="-514350">
              <a:buFont typeface="+mj-lt"/>
              <a:buAutoNum type="arabicPeriod"/>
              <a:defRPr/>
            </a:lvl1pPr>
          </a:lstStyle>
          <a:p>
            <a:pPr lvl="0"/>
            <a:r>
              <a:rPr lang="en-US" smtClean="0"/>
              <a:t>Click to edit Master text styles</a:t>
            </a:r>
          </a:p>
        </p:txBody>
      </p:sp>
      <p:sp>
        <p:nvSpPr>
          <p:cNvPr id="4" name="Date Placeholder 3"/>
          <p:cNvSpPr>
            <a:spLocks noGrp="1"/>
          </p:cNvSpPr>
          <p:nvPr>
            <p:ph type="dt" sz="half" idx="10"/>
          </p:nvPr>
        </p:nvSpPr>
        <p:spPr/>
        <p:txBody>
          <a:bodyPr/>
          <a:lstStyle/>
          <a:p>
            <a:fld id="{64E05AC8-0027-6B4D-AC99-18F77A7AEBBD}" type="datetime1">
              <a:rPr lang="en-US">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Copyright ©2016 McGraw-Hill Education. All rights reserved. No reproduction or distribution without the prior written consent of McGraw-Hill Education. </a:t>
            </a:r>
            <a:endParaRPr lang="en-US">
              <a:solidFill>
                <a:prstClr val="black"/>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
        <p:nvSpPr>
          <p:cNvPr id="11" name="Title 10"/>
          <p:cNvSpPr>
            <a:spLocks noGrp="1"/>
          </p:cNvSpPr>
          <p:nvPr>
            <p:ph type="title"/>
          </p:nvPr>
        </p:nvSpPr>
        <p:spPr>
          <a:xfrm>
            <a:off x="936943" y="421929"/>
            <a:ext cx="7922577" cy="1143000"/>
          </a:xfrm>
          <a:prstGeom prst="rect">
            <a:avLst/>
          </a:prstGeom>
        </p:spPr>
        <p:txBody>
          <a:bodyPr/>
          <a:lstStyle>
            <a:lvl1pPr>
              <a:defRPr>
                <a:solidFill>
                  <a:srgbClr val="D49323"/>
                </a:solidFill>
              </a:defRPr>
            </a:lvl1pPr>
          </a:lstStyle>
          <a:p>
            <a:r>
              <a:rPr lang="en-US"/>
              <a:t>Click to edit Master title style</a:t>
            </a:r>
          </a:p>
        </p:txBody>
      </p:sp>
    </p:spTree>
    <p:extLst>
      <p:ext uri="{BB962C8B-B14F-4D97-AF65-F5344CB8AC3E}">
        <p14:creationId xmlns:p14="http://schemas.microsoft.com/office/powerpoint/2010/main" val="4213819210"/>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EX or ILLUST">
    <p:spTree>
      <p:nvGrpSpPr>
        <p:cNvPr id="1" name=""/>
        <p:cNvGrpSpPr/>
        <p:nvPr/>
      </p:nvGrpSpPr>
      <p:grpSpPr>
        <a:xfrm>
          <a:off x="0" y="0"/>
          <a:ext cx="0" cy="0"/>
          <a:chOff x="0" y="0"/>
          <a:chExt cx="0" cy="0"/>
        </a:xfrm>
      </p:grpSpPr>
      <p:sp>
        <p:nvSpPr>
          <p:cNvPr id="2" name="Title 1"/>
          <p:cNvSpPr>
            <a:spLocks noGrp="1"/>
          </p:cNvSpPr>
          <p:nvPr>
            <p:ph type="title"/>
          </p:nvPr>
        </p:nvSpPr>
        <p:spPr>
          <a:xfrm>
            <a:off x="724628" y="815545"/>
            <a:ext cx="8229600" cy="1143000"/>
          </a:xfrm>
          <a:prstGeom prst="rect">
            <a:avLst/>
          </a:prstGeom>
        </p:spPr>
        <p:txBody>
          <a:bodyPr/>
          <a:lstStyle/>
          <a:p>
            <a:r>
              <a:rPr lang="en-US" smtClean="0"/>
              <a:t>Click to edit Master title style</a:t>
            </a:r>
            <a:endParaRPr lang="en-US"/>
          </a:p>
        </p:txBody>
      </p:sp>
      <p:sp>
        <p:nvSpPr>
          <p:cNvPr id="4" name="Date Placeholder 3"/>
          <p:cNvSpPr>
            <a:spLocks noGrp="1"/>
          </p:cNvSpPr>
          <p:nvPr>
            <p:ph type="dt" sz="half" idx="10"/>
          </p:nvPr>
        </p:nvSpPr>
        <p:spPr/>
        <p:txBody>
          <a:bodyPr/>
          <a:lstStyle/>
          <a:p>
            <a:fld id="{DF79274C-CB69-EC4A-9DB2-8BCD5BAC7856}" type="datetime1">
              <a:rPr lang="en-US">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Copyright ©2016 McGraw-Hill Education. All rights reserved. No reproduction or distribution without the prior written consent of McGraw-Hill Education. </a:t>
            </a:r>
            <a:endParaRPr lang="en-US">
              <a:solidFill>
                <a:prstClr val="black"/>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
        <p:nvSpPr>
          <p:cNvPr id="8" name="Content Placeholder 7"/>
          <p:cNvSpPr>
            <a:spLocks noGrp="1"/>
          </p:cNvSpPr>
          <p:nvPr>
            <p:ph sz="quarter" idx="13"/>
          </p:nvPr>
        </p:nvSpPr>
        <p:spPr>
          <a:xfrm>
            <a:off x="823496" y="483728"/>
            <a:ext cx="4906962" cy="403234"/>
          </a:xfrm>
          <a:prstGeom prst="rect">
            <a:avLst/>
          </a:prstGeom>
        </p:spPr>
        <p:txBody>
          <a:bodyPr lIns="0" tIns="0" rIns="0" bIns="0">
            <a:normAutofit/>
          </a:bodyPr>
          <a:lstStyle>
            <a:lvl1pPr marL="0" indent="0">
              <a:buFontTx/>
              <a:buNone/>
              <a:defRPr sz="2400" b="0" i="0">
                <a:latin typeface="Avenir LT Std 65 Medium"/>
                <a:cs typeface="Avenir LT Std 65 Medium"/>
              </a:defRPr>
            </a:lvl1pPr>
            <a:lvl2pPr marL="457200" indent="0">
              <a:buFontTx/>
              <a:buNone/>
              <a:defRPr sz="2400" b="0" i="0">
                <a:latin typeface="Avenir LT Std 65 Medium"/>
                <a:cs typeface="Avenir LT Std 65 Medium"/>
              </a:defRPr>
            </a:lvl2pPr>
            <a:lvl3pPr marL="914400" indent="0">
              <a:buFontTx/>
              <a:buNone/>
              <a:defRPr sz="2400" b="0" i="0">
                <a:latin typeface="Avenir LT Std 65 Medium"/>
                <a:cs typeface="Avenir LT Std 65 Medium"/>
              </a:defRPr>
            </a:lvl3pPr>
            <a:lvl4pPr marL="1371600" indent="0">
              <a:buFontTx/>
              <a:buNone/>
              <a:defRPr sz="2400" b="0" i="0">
                <a:latin typeface="Avenir LT Std 65 Medium"/>
                <a:cs typeface="Avenir LT Std 65 Medium"/>
              </a:defRPr>
            </a:lvl4pPr>
            <a:lvl5pPr marL="1828800" indent="0">
              <a:buFontTx/>
              <a:buNone/>
              <a:defRPr sz="2400" b="0" i="0">
                <a:latin typeface="Avenir LT Std 65 Medium"/>
                <a:cs typeface="Avenir LT Std 65 Medium"/>
              </a:defRPr>
            </a:lvl5pPr>
          </a:lstStyle>
          <a:p>
            <a:pPr lvl="0"/>
            <a:r>
              <a:rPr lang="en-US"/>
              <a:t>Click to edit Master text styles</a:t>
            </a:r>
          </a:p>
        </p:txBody>
      </p:sp>
      <p:sp>
        <p:nvSpPr>
          <p:cNvPr id="13" name="Round Same Side Corner Rectangle 12"/>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1681059011"/>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LO List">
    <p:spTree>
      <p:nvGrpSpPr>
        <p:cNvPr id="1" name=""/>
        <p:cNvGrpSpPr/>
        <p:nvPr/>
      </p:nvGrpSpPr>
      <p:grpSpPr>
        <a:xfrm>
          <a:off x="0" y="0"/>
          <a:ext cx="0" cy="0"/>
          <a:chOff x="0" y="0"/>
          <a:chExt cx="0" cy="0"/>
        </a:xfrm>
      </p:grpSpPr>
      <p:sp>
        <p:nvSpPr>
          <p:cNvPr id="3" name="Content Placeholder 2"/>
          <p:cNvSpPr>
            <a:spLocks noGrp="1"/>
          </p:cNvSpPr>
          <p:nvPr>
            <p:ph idx="1"/>
          </p:nvPr>
        </p:nvSpPr>
        <p:spPr>
          <a:xfrm>
            <a:off x="3367872" y="1155721"/>
            <a:ext cx="5772478" cy="4525963"/>
          </a:xfrm>
          <a:prstGeom prst="rect">
            <a:avLst/>
          </a:prstGeom>
        </p:spPr>
        <p:txBody>
          <a:bodyPr>
            <a:normAutofit/>
          </a:bodyPr>
          <a:lstStyle>
            <a:lvl1pPr marL="1196975" indent="-1143000">
              <a:buClr>
                <a:srgbClr val="A5062D"/>
              </a:buClr>
              <a:buFontTx/>
              <a:buNone/>
              <a:defRPr sz="2800"/>
            </a:lvl1pPr>
          </a:lstStyle>
          <a:p>
            <a:pPr lvl="0"/>
            <a:r>
              <a:rPr lang="en-US" smtClean="0"/>
              <a:t>Click to edit Master text styles</a:t>
            </a:r>
          </a:p>
        </p:txBody>
      </p:sp>
      <p:sp>
        <p:nvSpPr>
          <p:cNvPr id="4" name="Date Placeholder 3"/>
          <p:cNvSpPr>
            <a:spLocks noGrp="1"/>
          </p:cNvSpPr>
          <p:nvPr>
            <p:ph type="dt" sz="half" idx="10"/>
          </p:nvPr>
        </p:nvSpPr>
        <p:spPr/>
        <p:txBody>
          <a:bodyPr/>
          <a:lstStyle/>
          <a:p>
            <a:fld id="{919EE427-0293-0844-A9AD-BF6B0FF6A3D4}" type="datetime1">
              <a:rPr lang="en-US">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Copyright ©2016 McGraw-Hill Education. All rights reserved. No reproduction or distribution without the prior written consent of McGraw-Hill Education. </a:t>
            </a:r>
            <a:endParaRPr lang="en-US">
              <a:solidFill>
                <a:prstClr val="black"/>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
        <p:nvSpPr>
          <p:cNvPr id="9" name="TextBox 8"/>
          <p:cNvSpPr txBox="1"/>
          <p:nvPr userDrawn="1"/>
        </p:nvSpPr>
        <p:spPr>
          <a:xfrm>
            <a:off x="718509" y="498933"/>
            <a:ext cx="3057071" cy="1200329"/>
          </a:xfrm>
          <a:prstGeom prst="rect">
            <a:avLst/>
          </a:prstGeom>
          <a:noFill/>
        </p:spPr>
        <p:txBody>
          <a:bodyPr wrap="square" rtlCol="0">
            <a:spAutoFit/>
          </a:bodyPr>
          <a:lstStyle/>
          <a:p>
            <a:r>
              <a:rPr lang="en-US" sz="3600">
                <a:solidFill>
                  <a:srgbClr val="A5062D"/>
                </a:solidFill>
                <a:latin typeface="Avenir LT Std 55 Roman"/>
                <a:cs typeface="Avenir LT Std 55 Roman"/>
              </a:rPr>
              <a:t>Learning</a:t>
            </a:r>
          </a:p>
          <a:p>
            <a:r>
              <a:rPr lang="en-US" sz="3600">
                <a:solidFill>
                  <a:srgbClr val="A5062D"/>
                </a:solidFill>
                <a:latin typeface="Avenir LT Std 55 Roman"/>
                <a:cs typeface="Avenir LT Std 55 Roman"/>
              </a:rPr>
              <a:t>Objectives</a:t>
            </a:r>
          </a:p>
        </p:txBody>
      </p:sp>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713033057"/>
      </p:ext>
    </p:extLst>
  </p:cSld>
  <p:clrMapOvr>
    <a:masterClrMapping/>
  </p:clrMapOvr>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LO as Title">
    <p:spTree>
      <p:nvGrpSpPr>
        <p:cNvPr id="1" name=""/>
        <p:cNvGrpSpPr/>
        <p:nvPr/>
      </p:nvGrpSpPr>
      <p:grpSpPr>
        <a:xfrm>
          <a:off x="0" y="0"/>
          <a:ext cx="0" cy="0"/>
          <a:chOff x="0" y="0"/>
          <a:chExt cx="0" cy="0"/>
        </a:xfrm>
      </p:grpSpPr>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3" name="Content Placeholder 2"/>
          <p:cNvSpPr>
            <a:spLocks noGrp="1"/>
          </p:cNvSpPr>
          <p:nvPr>
            <p:ph idx="1"/>
          </p:nvPr>
        </p:nvSpPr>
        <p:spPr>
          <a:xfrm>
            <a:off x="709368" y="1442358"/>
            <a:ext cx="8237605" cy="2968582"/>
          </a:xfrm>
          <a:prstGeom prst="rect">
            <a:avLst/>
          </a:prstGeom>
        </p:spPr>
        <p:txBody>
          <a:bodyPr>
            <a:normAutofit/>
          </a:bodyPr>
          <a:lstStyle>
            <a:lvl1pPr marL="1196975" indent="-1143000">
              <a:buClr>
                <a:srgbClr val="A5062D"/>
              </a:buClr>
              <a:buFontTx/>
              <a:buNone/>
              <a:defRPr sz="2800"/>
            </a:lvl1pPr>
          </a:lstStyle>
          <a:p>
            <a:pPr lvl="0"/>
            <a:r>
              <a:rPr lang="en-US" smtClean="0"/>
              <a:t>Click to edit Master text styles</a:t>
            </a:r>
          </a:p>
        </p:txBody>
      </p:sp>
      <p:sp>
        <p:nvSpPr>
          <p:cNvPr id="4" name="Date Placeholder 3"/>
          <p:cNvSpPr>
            <a:spLocks noGrp="1"/>
          </p:cNvSpPr>
          <p:nvPr>
            <p:ph type="dt" sz="half" idx="10"/>
          </p:nvPr>
        </p:nvSpPr>
        <p:spPr/>
        <p:txBody>
          <a:bodyPr/>
          <a:lstStyle/>
          <a:p>
            <a:fld id="{60C208D4-D2AB-8A43-A1E3-E2C0364CBE90}" type="datetime1">
              <a:rPr lang="en-US">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Copyright ©2016 McGraw-Hill Education. All rights reserved. No reproduction or distribution without the prior written consent of McGraw-Hill Education. </a:t>
            </a:r>
            <a:endParaRPr lang="en-US">
              <a:solidFill>
                <a:prstClr val="black"/>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
        <p:nvSpPr>
          <p:cNvPr id="7" name="Round Diagonal Corner Rectangle 6"/>
          <p:cNvSpPr/>
          <p:nvPr userDrawn="1"/>
        </p:nvSpPr>
        <p:spPr>
          <a:xfrm>
            <a:off x="431800" y="400049"/>
            <a:ext cx="8515174" cy="74930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750009" y="456058"/>
            <a:ext cx="8229600" cy="804869"/>
          </a:xfrm>
          <a:prstGeom prst="rect">
            <a:avLst/>
          </a:prstGeom>
        </p:spPr>
        <p:txBody>
          <a:bodyPr/>
          <a:lstStyle>
            <a:lvl1pPr>
              <a:defRPr b="0" i="0">
                <a:solidFill>
                  <a:schemeClr val="bg1"/>
                </a:solidFill>
                <a:latin typeface="Avenir LT Std 45 Book"/>
                <a:cs typeface="Avenir LT Std 45 Book"/>
              </a:defRPr>
            </a:lvl1pPr>
          </a:lstStyle>
          <a:p>
            <a:r>
              <a:rPr lang="en-US"/>
              <a:t>Click to edit Master title style</a:t>
            </a:r>
          </a:p>
        </p:txBody>
      </p:sp>
    </p:spTree>
    <p:extLst>
      <p:ext uri="{BB962C8B-B14F-4D97-AF65-F5344CB8AC3E}">
        <p14:creationId xmlns:p14="http://schemas.microsoft.com/office/powerpoint/2010/main" val="82795415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E91C526-6202-2942-9099-E1DABE8FB663}" type="datetime1">
              <a:rPr lang="en-US" smtClean="0">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86043997"/>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Part ">
    <p:spTree>
      <p:nvGrpSpPr>
        <p:cNvPr id="1" name=""/>
        <p:cNvGrpSpPr/>
        <p:nvPr/>
      </p:nvGrpSpPr>
      <p:grpSpPr>
        <a:xfrm>
          <a:off x="0" y="0"/>
          <a:ext cx="0" cy="0"/>
          <a:chOff x="0" y="0"/>
          <a:chExt cx="0" cy="0"/>
        </a:xfrm>
      </p:grpSpPr>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3" name="Text Placeholder 2"/>
          <p:cNvSpPr>
            <a:spLocks noGrp="1"/>
          </p:cNvSpPr>
          <p:nvPr>
            <p:ph type="body" idx="1" hasCustomPrompt="1"/>
          </p:nvPr>
        </p:nvSpPr>
        <p:spPr>
          <a:xfrm>
            <a:off x="740506" y="2675157"/>
            <a:ext cx="8129174" cy="1500187"/>
          </a:xfrm>
          <a:prstGeom prst="rect">
            <a:avLst/>
          </a:prstGeom>
        </p:spPr>
        <p:txBody>
          <a:bodyPr anchor="t">
            <a:normAutofit/>
          </a:bodyPr>
          <a:lstStyle>
            <a:lvl1pPr marL="0" indent="0">
              <a:buFont typeface="Arial"/>
              <a:buNone/>
              <a:defRPr sz="3200">
                <a:solidFill>
                  <a:srgbClr val="1D5F76"/>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7AAF521-51D9-6C43-8B8D-EA802005AA8E}" type="datetime1">
              <a:rPr lang="en-US">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Copyright ©2016 McGraw-Hill Education. All rights reserved. No reproduction or distribution without the prior written consent of McGraw-Hill Education. </a:t>
            </a:r>
            <a:endParaRPr lang="en-US">
              <a:solidFill>
                <a:prstClr val="black"/>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
        <p:nvSpPr>
          <p:cNvPr id="7" name="Round Diagonal Corner Rectangle 6"/>
          <p:cNvSpPr/>
          <p:nvPr userDrawn="1"/>
        </p:nvSpPr>
        <p:spPr>
          <a:xfrm>
            <a:off x="431800" y="1612899"/>
            <a:ext cx="8515174" cy="990603"/>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743185" y="1676401"/>
            <a:ext cx="7772400" cy="927102"/>
          </a:xfrm>
          <a:prstGeom prst="rect">
            <a:avLst/>
          </a:prstGeom>
        </p:spPr>
        <p:txBody>
          <a:bodyPr anchor="t">
            <a:noAutofit/>
          </a:bodyPr>
          <a:lstStyle>
            <a:lvl1pPr algn="l">
              <a:defRPr sz="4400" b="0" i="0" cap="none">
                <a:solidFill>
                  <a:schemeClr val="bg1"/>
                </a:solidFill>
                <a:latin typeface="Avenir LT Std 45 Book"/>
                <a:cs typeface="Avenir LT Std 45 Book"/>
              </a:defRPr>
            </a:lvl1pPr>
          </a:lstStyle>
          <a:p>
            <a:r>
              <a:rPr lang="en-US" smtClean="0"/>
              <a:t>Click to edit Master title style</a:t>
            </a:r>
            <a:endParaRPr lang="en-US"/>
          </a:p>
        </p:txBody>
      </p:sp>
    </p:spTree>
    <p:extLst>
      <p:ext uri="{BB962C8B-B14F-4D97-AF65-F5344CB8AC3E}">
        <p14:creationId xmlns:p14="http://schemas.microsoft.com/office/powerpoint/2010/main" val="172687268"/>
      </p:ext>
    </p:extLst>
  </p:cSld>
  <p:clrMapOvr>
    <a:masterClrMapping/>
  </p:clrMapOvr>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ound Same Side Corner Rectangle 6"/>
          <p:cNvSpPr/>
          <p:nvPr userDrawn="1"/>
        </p:nvSpPr>
        <p:spPr>
          <a:xfrm flipV="1">
            <a:off x="215453" y="2675505"/>
            <a:ext cx="4002892" cy="3640212"/>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8" name="Round Diagonal Corner Rectangle 7"/>
          <p:cNvSpPr/>
          <p:nvPr userDrawn="1"/>
        </p:nvSpPr>
        <p:spPr>
          <a:xfrm>
            <a:off x="215453" y="192784"/>
            <a:ext cx="8731521" cy="245733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9" name="Title 1"/>
          <p:cNvSpPr txBox="1">
            <a:spLocks/>
          </p:cNvSpPr>
          <p:nvPr userDrawn="1"/>
        </p:nvSpPr>
        <p:spPr>
          <a:xfrm>
            <a:off x="-113397" y="1559251"/>
            <a:ext cx="8255256" cy="1275016"/>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b="1" smtClean="0">
                <a:solidFill>
                  <a:prstClr val="white"/>
                </a:solidFill>
                <a:latin typeface="Myriad Pro"/>
                <a:cs typeface="Myriad Pro"/>
              </a:rPr>
              <a:t>   Financial Accounting       </a:t>
            </a:r>
            <a:r>
              <a:rPr lang="en-US" sz="2000" smtClean="0">
                <a:solidFill>
                  <a:prstClr val="white"/>
                </a:solidFill>
                <a:latin typeface="Avenir LT Std 35 Light"/>
                <a:cs typeface="Avenir LT Std 35 Light"/>
              </a:rPr>
              <a:t>Fourth Edition</a:t>
            </a:r>
            <a:endParaRPr lang="en-US" sz="2000">
              <a:solidFill>
                <a:prstClr val="white"/>
              </a:solidFill>
              <a:latin typeface="Avenir LT Std 35 Light"/>
              <a:cs typeface="Avenir LT Std 35 Light"/>
            </a:endParaRPr>
          </a:p>
        </p:txBody>
      </p:sp>
      <p:sp>
        <p:nvSpPr>
          <p:cNvPr id="13" name="TextBox 12"/>
          <p:cNvSpPr txBox="1"/>
          <p:nvPr/>
        </p:nvSpPr>
        <p:spPr>
          <a:xfrm>
            <a:off x="923984" y="4061414"/>
            <a:ext cx="1304059" cy="369332"/>
          </a:xfrm>
          <a:prstGeom prst="rect">
            <a:avLst/>
          </a:prstGeom>
          <a:noFill/>
        </p:spPr>
        <p:txBody>
          <a:bodyPr wrap="square" rtlCol="0">
            <a:spAutoFit/>
          </a:bodyPr>
          <a:lstStyle/>
          <a:p>
            <a:r>
              <a:rPr lang="en-US" smtClean="0">
                <a:solidFill>
                  <a:srgbClr val="336666"/>
                </a:solidFill>
              </a:rPr>
              <a:t>CHAPTER</a:t>
            </a:r>
            <a:endParaRPr lang="en-US">
              <a:solidFill>
                <a:srgbClr val="336666"/>
              </a:solidFill>
            </a:endParaRPr>
          </a:p>
        </p:txBody>
      </p:sp>
      <p:sp>
        <p:nvSpPr>
          <p:cNvPr id="14" name="TextBox 13"/>
          <p:cNvSpPr txBox="1"/>
          <p:nvPr userDrawn="1"/>
        </p:nvSpPr>
        <p:spPr>
          <a:xfrm>
            <a:off x="4307892" y="3969081"/>
            <a:ext cx="4779410" cy="461665"/>
          </a:xfrm>
          <a:prstGeom prst="rect">
            <a:avLst/>
          </a:prstGeom>
          <a:noFill/>
        </p:spPr>
        <p:txBody>
          <a:bodyPr wrap="square" rtlCol="0">
            <a:spAutoFit/>
          </a:bodyPr>
          <a:lstStyle/>
          <a:p>
            <a:r>
              <a:rPr lang="en-US" sz="2400" smtClean="0">
                <a:solidFill>
                  <a:srgbClr val="336666"/>
                </a:solidFill>
              </a:rPr>
              <a:t>Spiceland  •  Thomas  •  Herrmann</a:t>
            </a:r>
            <a:endParaRPr lang="en-US" sz="2400">
              <a:solidFill>
                <a:srgbClr val="336666"/>
              </a:solidFill>
            </a:endParaRPr>
          </a:p>
        </p:txBody>
      </p:sp>
      <p:sp>
        <p:nvSpPr>
          <p:cNvPr id="2" name="Title 1"/>
          <p:cNvSpPr>
            <a:spLocks noGrp="1"/>
          </p:cNvSpPr>
          <p:nvPr userDrawn="1">
            <p:ph type="ctrTitle"/>
          </p:nvPr>
        </p:nvSpPr>
        <p:spPr>
          <a:xfrm>
            <a:off x="631374" y="2657860"/>
            <a:ext cx="3242126" cy="923330"/>
          </a:xfrm>
          <a:prstGeom prst="rect">
            <a:avLst/>
          </a:prstGeom>
        </p:spPr>
        <p:txBody>
          <a:bodyPr wrap="square" lIns="0" tIns="0" rIns="0" bIns="0" anchor="t" anchorCtr="0">
            <a:spAutoFit/>
          </a:bodyPr>
          <a:lstStyle>
            <a:lvl1pPr algn="l">
              <a:defRPr sz="3000">
                <a:solidFill>
                  <a:srgbClr val="1D5F76"/>
                </a:solidFill>
              </a:defRPr>
            </a:lvl1pPr>
          </a:lstStyle>
          <a:p>
            <a:r>
              <a:rPr lang="en-US" smtClean="0"/>
              <a:t>Click to edit Master title style</a:t>
            </a:r>
            <a:endParaRPr lang="en-US"/>
          </a:p>
        </p:txBody>
      </p:sp>
      <p:sp>
        <p:nvSpPr>
          <p:cNvPr id="4" name="Date Placeholder 3"/>
          <p:cNvSpPr>
            <a:spLocks noGrp="1"/>
          </p:cNvSpPr>
          <p:nvPr userDrawn="1">
            <p:ph type="dt" sz="half" idx="10"/>
          </p:nvPr>
        </p:nvSpPr>
        <p:spPr/>
        <p:txBody>
          <a:bodyPr/>
          <a:lstStyle/>
          <a:p>
            <a:fld id="{BEBBE650-503E-AE49-B1BA-F2B883C84FCB}" type="datetime1">
              <a:rPr lang="en-US">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userDrawn="1">
            <p:ph type="ftr" sz="quarter" idx="11"/>
          </p:nvPr>
        </p:nvSpPr>
        <p:spPr/>
        <p:txBody>
          <a:bodyPr/>
          <a:lstStyle/>
          <a:p>
            <a:r>
              <a:rPr lang="en-US" smtClean="0">
                <a:solidFill>
                  <a:prstClr val="black"/>
                </a:solidFill>
              </a:rPr>
              <a:t>Copyright ©2016 McGraw-Hill Education. All rights reserved. No reproduction or distribution without the prior written consent of McGraw-Hill Education. </a:t>
            </a:r>
            <a:endParaRPr lang="en-US">
              <a:solidFill>
                <a:prstClr val="black"/>
              </a:solidFill>
            </a:endParaRPr>
          </a:p>
        </p:txBody>
      </p:sp>
      <p:sp>
        <p:nvSpPr>
          <p:cNvPr id="6" name="Slide Number Placeholder 5"/>
          <p:cNvSpPr>
            <a:spLocks noGrp="1"/>
          </p:cNvSpPr>
          <p:nvPr userDrawn="1">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71415032"/>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2788" y="428845"/>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809150" y="1291786"/>
            <a:ext cx="8229600" cy="4525963"/>
          </a:xfrm>
          <a:prstGeom prst="rect">
            <a:avLst/>
          </a:prstGeo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5CE90E4-85C8-B14F-BD0D-308C50EF63CB}" type="datetime1">
              <a:rPr lang="en-US">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Copyright ©2016 McGraw-Hill Education. All rights reserved. No reproduction or distribution without the prior written consent of McGraw-Hill Education. </a:t>
            </a:r>
            <a:endParaRPr lang="en-US">
              <a:solidFill>
                <a:prstClr val="black"/>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
        <p:nvSpPr>
          <p:cNvPr id="11" name="Round Same Side Corner Rectangle 10"/>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3749197199"/>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Concept Check">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solidFill>
                <a:prstClr val="black"/>
              </a:solidFill>
            </a:endParaRPr>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2731574"/>
          </a:xfrm>
          <a:prstGeom prst="rect">
            <a:avLst/>
          </a:prstGeom>
        </p:spPr>
        <p:txBody>
          <a:bodyPr>
            <a:normAutofit/>
          </a:bodyPr>
          <a:lstStyle>
            <a:lvl1pPr marL="514350" indent="-514350">
              <a:buFont typeface="+mj-lt"/>
              <a:buAutoNum type="arabicPeriod"/>
              <a:defRPr/>
            </a:lvl1pPr>
          </a:lstStyle>
          <a:p>
            <a:pPr lvl="0"/>
            <a:r>
              <a:rPr lang="en-US" smtClean="0"/>
              <a:t>Click to edit Master text styles</a:t>
            </a:r>
          </a:p>
        </p:txBody>
      </p:sp>
      <p:sp>
        <p:nvSpPr>
          <p:cNvPr id="4" name="Date Placeholder 3"/>
          <p:cNvSpPr>
            <a:spLocks noGrp="1"/>
          </p:cNvSpPr>
          <p:nvPr>
            <p:ph type="dt" sz="half" idx="10"/>
          </p:nvPr>
        </p:nvSpPr>
        <p:spPr/>
        <p:txBody>
          <a:bodyPr/>
          <a:lstStyle/>
          <a:p>
            <a:fld id="{64E05AC8-0027-6B4D-AC99-18F77A7AEBBD}" type="datetime1">
              <a:rPr lang="en-US">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Copyright ©2016 McGraw-Hill Education. All rights reserved. No reproduction or distribution without the prior written consent of McGraw-Hill Education. </a:t>
            </a:r>
            <a:endParaRPr lang="en-US">
              <a:solidFill>
                <a:prstClr val="black"/>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
        <p:nvSpPr>
          <p:cNvPr id="11" name="Title 10"/>
          <p:cNvSpPr>
            <a:spLocks noGrp="1"/>
          </p:cNvSpPr>
          <p:nvPr>
            <p:ph type="title"/>
          </p:nvPr>
        </p:nvSpPr>
        <p:spPr>
          <a:xfrm>
            <a:off x="936943" y="421929"/>
            <a:ext cx="7922577" cy="1143000"/>
          </a:xfrm>
          <a:prstGeom prst="rect">
            <a:avLst/>
          </a:prstGeom>
        </p:spPr>
        <p:txBody>
          <a:bodyPr/>
          <a:lstStyle>
            <a:lvl1pPr>
              <a:defRPr>
                <a:solidFill>
                  <a:srgbClr val="D49323"/>
                </a:solidFill>
              </a:defRPr>
            </a:lvl1pPr>
          </a:lstStyle>
          <a:p>
            <a:r>
              <a:rPr lang="en-US"/>
              <a:t>Click to edit Master title style</a:t>
            </a:r>
          </a:p>
        </p:txBody>
      </p:sp>
    </p:spTree>
    <p:extLst>
      <p:ext uri="{BB962C8B-B14F-4D97-AF65-F5344CB8AC3E}">
        <p14:creationId xmlns:p14="http://schemas.microsoft.com/office/powerpoint/2010/main" val="4138509645"/>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EX or ILLUST">
    <p:spTree>
      <p:nvGrpSpPr>
        <p:cNvPr id="1" name=""/>
        <p:cNvGrpSpPr/>
        <p:nvPr/>
      </p:nvGrpSpPr>
      <p:grpSpPr>
        <a:xfrm>
          <a:off x="0" y="0"/>
          <a:ext cx="0" cy="0"/>
          <a:chOff x="0" y="0"/>
          <a:chExt cx="0" cy="0"/>
        </a:xfrm>
      </p:grpSpPr>
      <p:sp>
        <p:nvSpPr>
          <p:cNvPr id="2" name="Title 1"/>
          <p:cNvSpPr>
            <a:spLocks noGrp="1"/>
          </p:cNvSpPr>
          <p:nvPr>
            <p:ph type="title"/>
          </p:nvPr>
        </p:nvSpPr>
        <p:spPr>
          <a:xfrm>
            <a:off x="724628" y="815545"/>
            <a:ext cx="8229600" cy="1143000"/>
          </a:xfrm>
          <a:prstGeom prst="rect">
            <a:avLst/>
          </a:prstGeom>
        </p:spPr>
        <p:txBody>
          <a:bodyPr/>
          <a:lstStyle/>
          <a:p>
            <a:r>
              <a:rPr lang="en-US" smtClean="0"/>
              <a:t>Click to edit Master title style</a:t>
            </a:r>
            <a:endParaRPr lang="en-US"/>
          </a:p>
        </p:txBody>
      </p:sp>
      <p:sp>
        <p:nvSpPr>
          <p:cNvPr id="4" name="Date Placeholder 3"/>
          <p:cNvSpPr>
            <a:spLocks noGrp="1"/>
          </p:cNvSpPr>
          <p:nvPr>
            <p:ph type="dt" sz="half" idx="10"/>
          </p:nvPr>
        </p:nvSpPr>
        <p:spPr/>
        <p:txBody>
          <a:bodyPr/>
          <a:lstStyle/>
          <a:p>
            <a:fld id="{DF79274C-CB69-EC4A-9DB2-8BCD5BAC7856}" type="datetime1">
              <a:rPr lang="en-US">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Copyright ©2016 McGraw-Hill Education. All rights reserved. No reproduction or distribution without the prior written consent of McGraw-Hill Education. </a:t>
            </a:r>
            <a:endParaRPr lang="en-US">
              <a:solidFill>
                <a:prstClr val="black"/>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
        <p:nvSpPr>
          <p:cNvPr id="8" name="Content Placeholder 7"/>
          <p:cNvSpPr>
            <a:spLocks noGrp="1"/>
          </p:cNvSpPr>
          <p:nvPr>
            <p:ph sz="quarter" idx="13"/>
          </p:nvPr>
        </p:nvSpPr>
        <p:spPr>
          <a:xfrm>
            <a:off x="823496" y="483728"/>
            <a:ext cx="4906962" cy="403234"/>
          </a:xfrm>
          <a:prstGeom prst="rect">
            <a:avLst/>
          </a:prstGeom>
        </p:spPr>
        <p:txBody>
          <a:bodyPr lIns="0" tIns="0" rIns="0" bIns="0">
            <a:normAutofit/>
          </a:bodyPr>
          <a:lstStyle>
            <a:lvl1pPr marL="0" indent="0">
              <a:buFontTx/>
              <a:buNone/>
              <a:defRPr sz="2400" b="0" i="0">
                <a:latin typeface="Avenir LT Std 65 Medium"/>
                <a:cs typeface="Avenir LT Std 65 Medium"/>
              </a:defRPr>
            </a:lvl1pPr>
            <a:lvl2pPr marL="457200" indent="0">
              <a:buFontTx/>
              <a:buNone/>
              <a:defRPr sz="2400" b="0" i="0">
                <a:latin typeface="Avenir LT Std 65 Medium"/>
                <a:cs typeface="Avenir LT Std 65 Medium"/>
              </a:defRPr>
            </a:lvl2pPr>
            <a:lvl3pPr marL="914400" indent="0">
              <a:buFontTx/>
              <a:buNone/>
              <a:defRPr sz="2400" b="0" i="0">
                <a:latin typeface="Avenir LT Std 65 Medium"/>
                <a:cs typeface="Avenir LT Std 65 Medium"/>
              </a:defRPr>
            </a:lvl3pPr>
            <a:lvl4pPr marL="1371600" indent="0">
              <a:buFontTx/>
              <a:buNone/>
              <a:defRPr sz="2400" b="0" i="0">
                <a:latin typeface="Avenir LT Std 65 Medium"/>
                <a:cs typeface="Avenir LT Std 65 Medium"/>
              </a:defRPr>
            </a:lvl4pPr>
            <a:lvl5pPr marL="1828800" indent="0">
              <a:buFontTx/>
              <a:buNone/>
              <a:defRPr sz="2400" b="0" i="0">
                <a:latin typeface="Avenir LT Std 65 Medium"/>
                <a:cs typeface="Avenir LT Std 65 Medium"/>
              </a:defRPr>
            </a:lvl5pPr>
          </a:lstStyle>
          <a:p>
            <a:pPr lvl="0"/>
            <a:r>
              <a:rPr lang="en-US"/>
              <a:t>Click to edit Master text styles</a:t>
            </a:r>
          </a:p>
        </p:txBody>
      </p:sp>
      <p:sp>
        <p:nvSpPr>
          <p:cNvPr id="13" name="Round Same Side Corner Rectangle 12"/>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3098404154"/>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LO List">
    <p:spTree>
      <p:nvGrpSpPr>
        <p:cNvPr id="1" name=""/>
        <p:cNvGrpSpPr/>
        <p:nvPr/>
      </p:nvGrpSpPr>
      <p:grpSpPr>
        <a:xfrm>
          <a:off x="0" y="0"/>
          <a:ext cx="0" cy="0"/>
          <a:chOff x="0" y="0"/>
          <a:chExt cx="0" cy="0"/>
        </a:xfrm>
      </p:grpSpPr>
      <p:sp>
        <p:nvSpPr>
          <p:cNvPr id="3" name="Content Placeholder 2"/>
          <p:cNvSpPr>
            <a:spLocks noGrp="1"/>
          </p:cNvSpPr>
          <p:nvPr>
            <p:ph idx="1"/>
          </p:nvPr>
        </p:nvSpPr>
        <p:spPr>
          <a:xfrm>
            <a:off x="3367872" y="1155721"/>
            <a:ext cx="5772478" cy="4525963"/>
          </a:xfrm>
          <a:prstGeom prst="rect">
            <a:avLst/>
          </a:prstGeom>
        </p:spPr>
        <p:txBody>
          <a:bodyPr>
            <a:normAutofit/>
          </a:bodyPr>
          <a:lstStyle>
            <a:lvl1pPr marL="1196975" indent="-1143000">
              <a:buClr>
                <a:srgbClr val="A5062D"/>
              </a:buClr>
              <a:buFontTx/>
              <a:buNone/>
              <a:defRPr sz="2800"/>
            </a:lvl1pPr>
          </a:lstStyle>
          <a:p>
            <a:pPr lvl="0"/>
            <a:r>
              <a:rPr lang="en-US" smtClean="0"/>
              <a:t>Click to edit Master text styles</a:t>
            </a:r>
          </a:p>
        </p:txBody>
      </p:sp>
      <p:sp>
        <p:nvSpPr>
          <p:cNvPr id="4" name="Date Placeholder 3"/>
          <p:cNvSpPr>
            <a:spLocks noGrp="1"/>
          </p:cNvSpPr>
          <p:nvPr>
            <p:ph type="dt" sz="half" idx="10"/>
          </p:nvPr>
        </p:nvSpPr>
        <p:spPr/>
        <p:txBody>
          <a:bodyPr/>
          <a:lstStyle/>
          <a:p>
            <a:fld id="{919EE427-0293-0844-A9AD-BF6B0FF6A3D4}" type="datetime1">
              <a:rPr lang="en-US">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Copyright ©2016 McGraw-Hill Education. All rights reserved. No reproduction or distribution without the prior written consent of McGraw-Hill Education. </a:t>
            </a:r>
            <a:endParaRPr lang="en-US">
              <a:solidFill>
                <a:prstClr val="black"/>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
        <p:nvSpPr>
          <p:cNvPr id="9" name="TextBox 8"/>
          <p:cNvSpPr txBox="1"/>
          <p:nvPr userDrawn="1"/>
        </p:nvSpPr>
        <p:spPr>
          <a:xfrm>
            <a:off x="718509" y="498933"/>
            <a:ext cx="3057071" cy="1200329"/>
          </a:xfrm>
          <a:prstGeom prst="rect">
            <a:avLst/>
          </a:prstGeom>
          <a:noFill/>
        </p:spPr>
        <p:txBody>
          <a:bodyPr wrap="square" rtlCol="0">
            <a:spAutoFit/>
          </a:bodyPr>
          <a:lstStyle/>
          <a:p>
            <a:r>
              <a:rPr lang="en-US" sz="3600">
                <a:solidFill>
                  <a:srgbClr val="A5062D"/>
                </a:solidFill>
                <a:latin typeface="Avenir LT Std 55 Roman"/>
                <a:cs typeface="Avenir LT Std 55 Roman"/>
              </a:rPr>
              <a:t>Learning</a:t>
            </a:r>
          </a:p>
          <a:p>
            <a:r>
              <a:rPr lang="en-US" sz="3600">
                <a:solidFill>
                  <a:srgbClr val="A5062D"/>
                </a:solidFill>
                <a:latin typeface="Avenir LT Std 55 Roman"/>
                <a:cs typeface="Avenir LT Std 55 Roman"/>
              </a:rPr>
              <a:t>Objectives</a:t>
            </a:r>
          </a:p>
        </p:txBody>
      </p:sp>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2417268043"/>
      </p:ext>
    </p:extLst>
  </p:cSld>
  <p:clrMapOvr>
    <a:masterClrMapping/>
  </p:clrMapOvr>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LO as Title">
    <p:spTree>
      <p:nvGrpSpPr>
        <p:cNvPr id="1" name=""/>
        <p:cNvGrpSpPr/>
        <p:nvPr/>
      </p:nvGrpSpPr>
      <p:grpSpPr>
        <a:xfrm>
          <a:off x="0" y="0"/>
          <a:ext cx="0" cy="0"/>
          <a:chOff x="0" y="0"/>
          <a:chExt cx="0" cy="0"/>
        </a:xfrm>
      </p:grpSpPr>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3" name="Content Placeholder 2"/>
          <p:cNvSpPr>
            <a:spLocks noGrp="1"/>
          </p:cNvSpPr>
          <p:nvPr>
            <p:ph idx="1"/>
          </p:nvPr>
        </p:nvSpPr>
        <p:spPr>
          <a:xfrm>
            <a:off x="709368" y="1442358"/>
            <a:ext cx="8237605" cy="2968582"/>
          </a:xfrm>
          <a:prstGeom prst="rect">
            <a:avLst/>
          </a:prstGeom>
        </p:spPr>
        <p:txBody>
          <a:bodyPr>
            <a:normAutofit/>
          </a:bodyPr>
          <a:lstStyle>
            <a:lvl1pPr marL="1196975" indent="-1143000">
              <a:buClr>
                <a:srgbClr val="A5062D"/>
              </a:buClr>
              <a:buFontTx/>
              <a:buNone/>
              <a:defRPr sz="2800"/>
            </a:lvl1pPr>
          </a:lstStyle>
          <a:p>
            <a:pPr lvl="0"/>
            <a:r>
              <a:rPr lang="en-US" smtClean="0"/>
              <a:t>Click to edit Master text styles</a:t>
            </a:r>
          </a:p>
        </p:txBody>
      </p:sp>
      <p:sp>
        <p:nvSpPr>
          <p:cNvPr id="4" name="Date Placeholder 3"/>
          <p:cNvSpPr>
            <a:spLocks noGrp="1"/>
          </p:cNvSpPr>
          <p:nvPr>
            <p:ph type="dt" sz="half" idx="10"/>
          </p:nvPr>
        </p:nvSpPr>
        <p:spPr/>
        <p:txBody>
          <a:bodyPr/>
          <a:lstStyle/>
          <a:p>
            <a:fld id="{60C208D4-D2AB-8A43-A1E3-E2C0364CBE90}" type="datetime1">
              <a:rPr lang="en-US">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Copyright ©2016 McGraw-Hill Education. All rights reserved. No reproduction or distribution without the prior written consent of McGraw-Hill Education. </a:t>
            </a:r>
            <a:endParaRPr lang="en-US">
              <a:solidFill>
                <a:prstClr val="black"/>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
        <p:nvSpPr>
          <p:cNvPr id="7" name="Round Diagonal Corner Rectangle 6"/>
          <p:cNvSpPr/>
          <p:nvPr userDrawn="1"/>
        </p:nvSpPr>
        <p:spPr>
          <a:xfrm>
            <a:off x="431800" y="400049"/>
            <a:ext cx="8515174" cy="74930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750009" y="456058"/>
            <a:ext cx="8229600" cy="804869"/>
          </a:xfrm>
          <a:prstGeom prst="rect">
            <a:avLst/>
          </a:prstGeom>
        </p:spPr>
        <p:txBody>
          <a:bodyPr/>
          <a:lstStyle>
            <a:lvl1pPr>
              <a:defRPr b="0" i="0">
                <a:solidFill>
                  <a:schemeClr val="bg1"/>
                </a:solidFill>
                <a:latin typeface="Avenir LT Std 45 Book"/>
                <a:cs typeface="Avenir LT Std 45 Book"/>
              </a:defRPr>
            </a:lvl1pPr>
          </a:lstStyle>
          <a:p>
            <a:r>
              <a:rPr lang="en-US"/>
              <a:t>Click to edit Master title style</a:t>
            </a:r>
          </a:p>
        </p:txBody>
      </p:sp>
    </p:spTree>
    <p:extLst>
      <p:ext uri="{BB962C8B-B14F-4D97-AF65-F5344CB8AC3E}">
        <p14:creationId xmlns:p14="http://schemas.microsoft.com/office/powerpoint/2010/main" val="1290328023"/>
      </p:ext>
    </p:extLst>
  </p:cSld>
  <p:clrMapOvr>
    <a:masterClrMapping/>
  </p:clrMapOvr>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Part ">
    <p:spTree>
      <p:nvGrpSpPr>
        <p:cNvPr id="1" name=""/>
        <p:cNvGrpSpPr/>
        <p:nvPr/>
      </p:nvGrpSpPr>
      <p:grpSpPr>
        <a:xfrm>
          <a:off x="0" y="0"/>
          <a:ext cx="0" cy="0"/>
          <a:chOff x="0" y="0"/>
          <a:chExt cx="0" cy="0"/>
        </a:xfrm>
      </p:grpSpPr>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3" name="Text Placeholder 2"/>
          <p:cNvSpPr>
            <a:spLocks noGrp="1"/>
          </p:cNvSpPr>
          <p:nvPr>
            <p:ph type="body" idx="1" hasCustomPrompt="1"/>
          </p:nvPr>
        </p:nvSpPr>
        <p:spPr>
          <a:xfrm>
            <a:off x="740506" y="2675157"/>
            <a:ext cx="8129174" cy="1500187"/>
          </a:xfrm>
          <a:prstGeom prst="rect">
            <a:avLst/>
          </a:prstGeom>
        </p:spPr>
        <p:txBody>
          <a:bodyPr anchor="t">
            <a:normAutofit/>
          </a:bodyPr>
          <a:lstStyle>
            <a:lvl1pPr marL="0" indent="0">
              <a:buFont typeface="Arial"/>
              <a:buNone/>
              <a:defRPr sz="3200">
                <a:solidFill>
                  <a:srgbClr val="1D5F76"/>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7AAF521-51D9-6C43-8B8D-EA802005AA8E}" type="datetime1">
              <a:rPr lang="en-US">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Copyright ©2016 McGraw-Hill Education. All rights reserved. No reproduction or distribution without the prior written consent of McGraw-Hill Education. </a:t>
            </a:r>
            <a:endParaRPr lang="en-US">
              <a:solidFill>
                <a:prstClr val="black"/>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
        <p:nvSpPr>
          <p:cNvPr id="7" name="Round Diagonal Corner Rectangle 6"/>
          <p:cNvSpPr/>
          <p:nvPr userDrawn="1"/>
        </p:nvSpPr>
        <p:spPr>
          <a:xfrm>
            <a:off x="431800" y="1612899"/>
            <a:ext cx="8515174" cy="990603"/>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743185" y="1676401"/>
            <a:ext cx="7772400" cy="927102"/>
          </a:xfrm>
          <a:prstGeom prst="rect">
            <a:avLst/>
          </a:prstGeom>
        </p:spPr>
        <p:txBody>
          <a:bodyPr anchor="t">
            <a:noAutofit/>
          </a:bodyPr>
          <a:lstStyle>
            <a:lvl1pPr algn="l">
              <a:defRPr sz="4400" b="0" i="0" cap="none">
                <a:solidFill>
                  <a:schemeClr val="bg1"/>
                </a:solidFill>
                <a:latin typeface="Avenir LT Std 45 Book"/>
                <a:cs typeface="Avenir LT Std 45 Book"/>
              </a:defRPr>
            </a:lvl1pPr>
          </a:lstStyle>
          <a:p>
            <a:r>
              <a:rPr lang="en-US" smtClean="0"/>
              <a:t>Click to edit Master title style</a:t>
            </a:r>
            <a:endParaRPr lang="en-US"/>
          </a:p>
        </p:txBody>
      </p:sp>
    </p:spTree>
    <p:extLst>
      <p:ext uri="{BB962C8B-B14F-4D97-AF65-F5344CB8AC3E}">
        <p14:creationId xmlns:p14="http://schemas.microsoft.com/office/powerpoint/2010/main" val="407555704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1E773AF-283E-9942-A394-11D94E68DF38}" type="datetime1">
              <a:rPr lang="en-US" smtClean="0">
                <a:solidFill>
                  <a:prstClr val="black">
                    <a:tint val="75000"/>
                  </a:prstClr>
                </a:solidFill>
              </a:rPr>
              <a:pPr/>
              <a:t>1/18/2017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111179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66240AE-84DB-CA42-B4DA-FC712F70F214}" type="datetime1">
              <a:rPr lang="en-US" smtClean="0">
                <a:solidFill>
                  <a:prstClr val="black">
                    <a:tint val="75000"/>
                  </a:prstClr>
                </a:solidFill>
              </a:rPr>
              <a:pPr/>
              <a:t>1/18/2017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802988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5F42389-AB3F-B74A-A51D-7D96DE188ED2}" type="datetime1">
              <a:rPr lang="en-US" smtClean="0">
                <a:solidFill>
                  <a:prstClr val="black">
                    <a:tint val="75000"/>
                  </a:prstClr>
                </a:solidFill>
              </a:rPr>
              <a:pPr/>
              <a:t>1/18/2017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041654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35B4C0-C69D-F046-B1B7-A57F35CE16D8}" type="datetime1">
              <a:rPr lang="en-US" smtClean="0">
                <a:solidFill>
                  <a:prstClr val="black">
                    <a:tint val="75000"/>
                  </a:prstClr>
                </a:solidFill>
              </a:rPr>
              <a:pPr/>
              <a:t>1/18/2017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880510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4FD722F-D474-024B-80AA-C49161629DD6}" type="datetime1">
              <a:rPr lang="en-US" smtClean="0">
                <a:solidFill>
                  <a:prstClr val="black">
                    <a:tint val="75000"/>
                  </a:prstClr>
                </a:solidFill>
              </a:rPr>
              <a:pPr/>
              <a:t>1/18/2017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216570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C2C4CB9-C676-9C4B-8C6D-175C834ECF66}" type="datetime1">
              <a:rPr lang="en-US" smtClean="0">
                <a:solidFill>
                  <a:prstClr val="black">
                    <a:tint val="75000"/>
                  </a:prstClr>
                </a:solidFill>
              </a:rPr>
              <a:pPr/>
              <a:t>1/18/2017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566376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9AA22CA-27A8-BD4D-96C3-EF13E3D99863}" type="datetime1">
              <a:rPr lang="en-US" smtClean="0">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097364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37E3058-B44C-D844-ABC9-A7214F494DCB}" type="datetime1">
              <a:rPr lang="en-US" smtClean="0">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630316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2788" y="428845"/>
            <a:ext cx="8229600" cy="1143000"/>
          </a:xfrm>
          <a:prstGeom prst="rect">
            <a:avLst/>
          </a:prstGeom>
        </p:spPr>
        <p:txBody>
          <a:bodyPr/>
          <a:lstStyle>
            <a:lvl1pPr>
              <a:defRPr sz="4000"/>
            </a:lvl1pPr>
          </a:lstStyle>
          <a:p>
            <a:r>
              <a:rPr lang="en-US" dirty="0" smtClean="0"/>
              <a:t>Click to edit Master title style</a:t>
            </a:r>
            <a:endParaRPr lang="en-US" dirty="0"/>
          </a:p>
        </p:txBody>
      </p:sp>
      <p:sp>
        <p:nvSpPr>
          <p:cNvPr id="3" name="Content Placeholder 2"/>
          <p:cNvSpPr>
            <a:spLocks noGrp="1"/>
          </p:cNvSpPr>
          <p:nvPr>
            <p:ph idx="1"/>
          </p:nvPr>
        </p:nvSpPr>
        <p:spPr>
          <a:xfrm>
            <a:off x="809150" y="1291786"/>
            <a:ext cx="8229600" cy="4525963"/>
          </a:xfrm>
          <a:prstGeom prst="rect">
            <a:avLst/>
          </a:prstGeo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3F1881C-433F-9145-B537-F2E04814674A}" type="datetime1">
              <a:rPr lang="en-US"/>
              <a:t>1/18/2017</a:t>
            </a:fld>
            <a:endParaRPr lang="en-US"/>
          </a:p>
        </p:txBody>
      </p:sp>
      <p:sp>
        <p:nvSpPr>
          <p:cNvPr id="5" name="Footer Placeholder 4"/>
          <p:cNvSpPr>
            <a:spLocks noGrp="1"/>
          </p:cNvSpPr>
          <p:nvPr>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a:p>
        </p:txBody>
      </p:sp>
      <p:sp>
        <p:nvSpPr>
          <p:cNvPr id="11" name="Round Same Side Corner Rectangle 10"/>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908846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BA49E22-1B69-7442-BBA7-21B211138868}" type="datetime1">
              <a:rPr lang="en-US" smtClean="0">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3360928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1F54371-2745-EE4F-9FC5-FCC15091AC5F}" type="datetime1">
              <a:rPr lang="en-US" smtClean="0">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799472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E91C526-6202-2942-9099-E1DABE8FB663}" type="datetime1">
              <a:rPr lang="en-US" smtClean="0">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408113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1E773AF-283E-9942-A394-11D94E68DF38}" type="datetime1">
              <a:rPr lang="en-US" smtClean="0">
                <a:solidFill>
                  <a:prstClr val="black">
                    <a:tint val="75000"/>
                  </a:prstClr>
                </a:solidFill>
              </a:rPr>
              <a:pPr/>
              <a:t>1/18/2017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074785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66240AE-84DB-CA42-B4DA-FC712F70F214}" type="datetime1">
              <a:rPr lang="en-US" smtClean="0">
                <a:solidFill>
                  <a:prstClr val="black">
                    <a:tint val="75000"/>
                  </a:prstClr>
                </a:solidFill>
              </a:rPr>
              <a:pPr/>
              <a:t>1/18/2017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3048164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5F42389-AB3F-B74A-A51D-7D96DE188ED2}" type="datetime1">
              <a:rPr lang="en-US" smtClean="0">
                <a:solidFill>
                  <a:prstClr val="black">
                    <a:tint val="75000"/>
                  </a:prstClr>
                </a:solidFill>
              </a:rPr>
              <a:pPr/>
              <a:t>1/18/2017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4486213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35B4C0-C69D-F046-B1B7-A57F35CE16D8}" type="datetime1">
              <a:rPr lang="en-US" smtClean="0">
                <a:solidFill>
                  <a:prstClr val="black">
                    <a:tint val="75000"/>
                  </a:prstClr>
                </a:solidFill>
              </a:rPr>
              <a:pPr/>
              <a:t>1/18/2017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4250463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4FD722F-D474-024B-80AA-C49161629DD6}" type="datetime1">
              <a:rPr lang="en-US" smtClean="0">
                <a:solidFill>
                  <a:prstClr val="black">
                    <a:tint val="75000"/>
                  </a:prstClr>
                </a:solidFill>
              </a:rPr>
              <a:pPr/>
              <a:t>1/18/2017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1812041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C2C4CB9-C676-9C4B-8C6D-175C834ECF66}" type="datetime1">
              <a:rPr lang="en-US" smtClean="0">
                <a:solidFill>
                  <a:prstClr val="black">
                    <a:tint val="75000"/>
                  </a:prstClr>
                </a:solidFill>
              </a:rPr>
              <a:pPr/>
              <a:t>1/18/2017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5789834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9AA22CA-27A8-BD4D-96C3-EF13E3D99863}" type="datetime1">
              <a:rPr lang="en-US" smtClean="0">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697789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cept Check">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2731574"/>
          </a:xfrm>
          <a:prstGeom prst="rect">
            <a:avLst/>
          </a:prstGeom>
        </p:spPr>
        <p:txBody>
          <a:bodyPr>
            <a:normAutofit/>
          </a:bodyPr>
          <a:lstStyle>
            <a:lvl1pPr marL="514350" indent="-514350">
              <a:buFont typeface="+mj-lt"/>
              <a:buAutoNum type="arabicPeriod"/>
              <a:defRPr/>
            </a:lvl1pPr>
          </a:lstStyle>
          <a:p>
            <a:pPr lvl="0"/>
            <a:r>
              <a:rPr lang="en-US" smtClean="0"/>
              <a:t>Click to edit Master text styles</a:t>
            </a:r>
          </a:p>
        </p:txBody>
      </p:sp>
      <p:sp>
        <p:nvSpPr>
          <p:cNvPr id="4" name="Date Placeholder 3"/>
          <p:cNvSpPr>
            <a:spLocks noGrp="1"/>
          </p:cNvSpPr>
          <p:nvPr>
            <p:ph type="dt" sz="half" idx="10"/>
          </p:nvPr>
        </p:nvSpPr>
        <p:spPr/>
        <p:txBody>
          <a:bodyPr/>
          <a:lstStyle/>
          <a:p>
            <a:fld id="{6D55FCD3-0349-2C48-AA11-07B7106FDBD5}" type="datetime1">
              <a:rPr lang="en-US"/>
              <a:t>1/18/2017</a:t>
            </a:fld>
            <a:endParaRPr lang="en-US"/>
          </a:p>
        </p:txBody>
      </p:sp>
      <p:sp>
        <p:nvSpPr>
          <p:cNvPr id="5" name="Footer Placeholder 4"/>
          <p:cNvSpPr>
            <a:spLocks noGrp="1"/>
          </p:cNvSpPr>
          <p:nvPr>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a:p>
        </p:txBody>
      </p:sp>
      <p:sp>
        <p:nvSpPr>
          <p:cNvPr id="11" name="Title 10"/>
          <p:cNvSpPr>
            <a:spLocks noGrp="1"/>
          </p:cNvSpPr>
          <p:nvPr>
            <p:ph type="title"/>
          </p:nvPr>
        </p:nvSpPr>
        <p:spPr>
          <a:xfrm>
            <a:off x="936943" y="421929"/>
            <a:ext cx="7922577" cy="1143000"/>
          </a:xfrm>
          <a:prstGeom prst="rect">
            <a:avLst/>
          </a:prstGeom>
        </p:spPr>
        <p:txBody>
          <a:bodyPr/>
          <a:lstStyle>
            <a:lvl1pPr>
              <a:defRPr sz="3600">
                <a:solidFill>
                  <a:srgbClr val="D49323"/>
                </a:solidFill>
              </a:defRPr>
            </a:lvl1pPr>
          </a:lstStyle>
          <a:p>
            <a:r>
              <a:rPr lang="en-US" dirty="0"/>
              <a:t>Click to edit Master title style</a:t>
            </a:r>
          </a:p>
        </p:txBody>
      </p:sp>
    </p:spTree>
    <p:extLst>
      <p:ext uri="{BB962C8B-B14F-4D97-AF65-F5344CB8AC3E}">
        <p14:creationId xmlns:p14="http://schemas.microsoft.com/office/powerpoint/2010/main" val="324575675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37E3058-B44C-D844-ABC9-A7214F494DCB}" type="datetime1">
              <a:rPr lang="en-US" smtClean="0">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1942013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BA49E22-1B69-7442-BBA7-21B211138868}" type="datetime1">
              <a:rPr lang="en-US" smtClean="0">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6750960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1F54371-2745-EE4F-9FC5-FCC15091AC5F}" type="datetime1">
              <a:rPr lang="en-US" smtClean="0">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5472160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E91C526-6202-2942-9099-E1DABE8FB663}" type="datetime1">
              <a:rPr lang="en-US" smtClean="0">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8670888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1E773AF-283E-9942-A394-11D94E68DF38}" type="datetime1">
              <a:rPr lang="en-US" smtClean="0">
                <a:solidFill>
                  <a:prstClr val="black">
                    <a:tint val="75000"/>
                  </a:prstClr>
                </a:solidFill>
              </a:rPr>
              <a:pPr/>
              <a:t>1/18/2017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5664102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66240AE-84DB-CA42-B4DA-FC712F70F214}" type="datetime1">
              <a:rPr lang="en-US" smtClean="0">
                <a:solidFill>
                  <a:prstClr val="black">
                    <a:tint val="75000"/>
                  </a:prstClr>
                </a:solidFill>
              </a:rPr>
              <a:pPr/>
              <a:t>1/18/2017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0624939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5F42389-AB3F-B74A-A51D-7D96DE188ED2}" type="datetime1">
              <a:rPr lang="en-US" smtClean="0">
                <a:solidFill>
                  <a:prstClr val="black">
                    <a:tint val="75000"/>
                  </a:prstClr>
                </a:solidFill>
              </a:rPr>
              <a:pPr/>
              <a:t>1/18/2017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3606163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35B4C0-C69D-F046-B1B7-A57F35CE16D8}" type="datetime1">
              <a:rPr lang="en-US" smtClean="0">
                <a:solidFill>
                  <a:prstClr val="black">
                    <a:tint val="75000"/>
                  </a:prstClr>
                </a:solidFill>
              </a:rPr>
              <a:pPr/>
              <a:t>1/18/2017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7930858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4FD722F-D474-024B-80AA-C49161629DD6}" type="datetime1">
              <a:rPr lang="en-US" smtClean="0">
                <a:solidFill>
                  <a:prstClr val="black">
                    <a:tint val="75000"/>
                  </a:prstClr>
                </a:solidFill>
              </a:rPr>
              <a:pPr/>
              <a:t>1/18/2017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7398377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C2C4CB9-C676-9C4B-8C6D-175C834ECF66}" type="datetime1">
              <a:rPr lang="en-US" smtClean="0">
                <a:solidFill>
                  <a:prstClr val="black">
                    <a:tint val="75000"/>
                  </a:prstClr>
                </a:solidFill>
              </a:rPr>
              <a:pPr/>
              <a:t>1/18/2017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61093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X or ILLUST">
    <p:spTree>
      <p:nvGrpSpPr>
        <p:cNvPr id="1" name=""/>
        <p:cNvGrpSpPr/>
        <p:nvPr/>
      </p:nvGrpSpPr>
      <p:grpSpPr>
        <a:xfrm>
          <a:off x="0" y="0"/>
          <a:ext cx="0" cy="0"/>
          <a:chOff x="0" y="0"/>
          <a:chExt cx="0" cy="0"/>
        </a:xfrm>
      </p:grpSpPr>
      <p:sp>
        <p:nvSpPr>
          <p:cNvPr id="2" name="Title 1"/>
          <p:cNvSpPr>
            <a:spLocks noGrp="1"/>
          </p:cNvSpPr>
          <p:nvPr>
            <p:ph type="title"/>
          </p:nvPr>
        </p:nvSpPr>
        <p:spPr>
          <a:xfrm>
            <a:off x="724628" y="815545"/>
            <a:ext cx="8229600" cy="1143000"/>
          </a:xfrm>
          <a:prstGeom prst="rect">
            <a:avLst/>
          </a:prstGeom>
        </p:spPr>
        <p:txBody>
          <a:bodyPr/>
          <a:lstStyle>
            <a:lvl1pPr>
              <a:defRPr sz="4000"/>
            </a:lvl1pPr>
          </a:lstStyle>
          <a:p>
            <a:r>
              <a:rPr lang="en-US" dirty="0" smtClean="0"/>
              <a:t>Click to edit Master title style</a:t>
            </a:r>
            <a:endParaRPr lang="en-US" dirty="0"/>
          </a:p>
        </p:txBody>
      </p:sp>
      <p:sp>
        <p:nvSpPr>
          <p:cNvPr id="4" name="Date Placeholder 3"/>
          <p:cNvSpPr>
            <a:spLocks noGrp="1"/>
          </p:cNvSpPr>
          <p:nvPr>
            <p:ph type="dt" sz="half" idx="10"/>
          </p:nvPr>
        </p:nvSpPr>
        <p:spPr/>
        <p:txBody>
          <a:bodyPr/>
          <a:lstStyle/>
          <a:p>
            <a:fld id="{3FAA712B-2FC0-2547-8853-BF98C156FAEF}" type="datetime1">
              <a:rPr lang="en-US"/>
              <a:t>1/18/2017</a:t>
            </a:fld>
            <a:endParaRPr lang="en-US"/>
          </a:p>
        </p:txBody>
      </p:sp>
      <p:sp>
        <p:nvSpPr>
          <p:cNvPr id="5" name="Footer Placeholder 4"/>
          <p:cNvSpPr>
            <a:spLocks noGrp="1"/>
          </p:cNvSpPr>
          <p:nvPr>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a:p>
        </p:txBody>
      </p:sp>
      <p:sp>
        <p:nvSpPr>
          <p:cNvPr id="8" name="Content Placeholder 7"/>
          <p:cNvSpPr>
            <a:spLocks noGrp="1"/>
          </p:cNvSpPr>
          <p:nvPr>
            <p:ph sz="quarter" idx="13"/>
          </p:nvPr>
        </p:nvSpPr>
        <p:spPr>
          <a:xfrm>
            <a:off x="823496" y="483728"/>
            <a:ext cx="7141218" cy="331817"/>
          </a:xfrm>
          <a:prstGeom prst="rect">
            <a:avLst/>
          </a:prstGeom>
        </p:spPr>
        <p:txBody>
          <a:bodyPr lIns="0" tIns="0" rIns="0" bIns="0">
            <a:noAutofit/>
          </a:bodyPr>
          <a:lstStyle>
            <a:lvl1pPr marL="0" indent="0">
              <a:buFontTx/>
              <a:buNone/>
              <a:defRPr sz="3200" b="0" i="0">
                <a:latin typeface="Avenir LT Std 65 Medium"/>
                <a:cs typeface="Avenir LT Std 65 Medium"/>
              </a:defRPr>
            </a:lvl1pPr>
            <a:lvl2pPr marL="457200" indent="0">
              <a:buFontTx/>
              <a:buNone/>
              <a:defRPr sz="2400" b="0" i="0">
                <a:latin typeface="Avenir LT Std 65 Medium"/>
                <a:cs typeface="Avenir LT Std 65 Medium"/>
              </a:defRPr>
            </a:lvl2pPr>
            <a:lvl3pPr marL="914400" indent="0">
              <a:buFontTx/>
              <a:buNone/>
              <a:defRPr sz="2400" b="0" i="0">
                <a:latin typeface="Avenir LT Std 65 Medium"/>
                <a:cs typeface="Avenir LT Std 65 Medium"/>
              </a:defRPr>
            </a:lvl3pPr>
            <a:lvl4pPr marL="1371600" indent="0">
              <a:buFontTx/>
              <a:buNone/>
              <a:defRPr sz="2400" b="0" i="0">
                <a:latin typeface="Avenir LT Std 65 Medium"/>
                <a:cs typeface="Avenir LT Std 65 Medium"/>
              </a:defRPr>
            </a:lvl4pPr>
            <a:lvl5pPr marL="1828800" indent="0">
              <a:buFontTx/>
              <a:buNone/>
              <a:defRPr sz="2400" b="0" i="0">
                <a:latin typeface="Avenir LT Std 65 Medium"/>
                <a:cs typeface="Avenir LT Std 65 Medium"/>
              </a:defRPr>
            </a:lvl5pPr>
          </a:lstStyle>
          <a:p>
            <a:pPr lvl="0"/>
            <a:r>
              <a:rPr lang="en-US" dirty="0"/>
              <a:t>Click to edit Master text styles</a:t>
            </a:r>
          </a:p>
        </p:txBody>
      </p:sp>
      <p:sp>
        <p:nvSpPr>
          <p:cNvPr id="13" name="Round Same Side Corner Rectangle 12"/>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7356129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9AA22CA-27A8-BD4D-96C3-EF13E3D99863}" type="datetime1">
              <a:rPr lang="en-US" smtClean="0">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1459553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37E3058-B44C-D844-ABC9-A7214F494DCB}" type="datetime1">
              <a:rPr lang="en-US" smtClean="0">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0986248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BA49E22-1B69-7442-BBA7-21B211138868}" type="datetime1">
              <a:rPr lang="en-US" smtClean="0">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7617629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1F54371-2745-EE4F-9FC5-FCC15091AC5F}" type="datetime1">
              <a:rPr lang="en-US" smtClean="0">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5148099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E91C526-6202-2942-9099-E1DABE8FB663}" type="datetime1">
              <a:rPr lang="en-US" smtClean="0">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4950477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1E773AF-283E-9942-A394-11D94E68DF38}" type="datetime1">
              <a:rPr lang="en-US" smtClean="0">
                <a:solidFill>
                  <a:prstClr val="black">
                    <a:tint val="75000"/>
                  </a:prstClr>
                </a:solidFill>
              </a:rPr>
              <a:pPr/>
              <a:t>1/18/2017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3114829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66240AE-84DB-CA42-B4DA-FC712F70F214}" type="datetime1">
              <a:rPr lang="en-US" smtClean="0">
                <a:solidFill>
                  <a:prstClr val="black">
                    <a:tint val="75000"/>
                  </a:prstClr>
                </a:solidFill>
              </a:rPr>
              <a:pPr/>
              <a:t>1/18/2017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2806840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5F42389-AB3F-B74A-A51D-7D96DE188ED2}" type="datetime1">
              <a:rPr lang="en-US" smtClean="0">
                <a:solidFill>
                  <a:prstClr val="black">
                    <a:tint val="75000"/>
                  </a:prstClr>
                </a:solidFill>
              </a:rPr>
              <a:pPr/>
              <a:t>1/18/2017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2195477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35B4C0-C69D-F046-B1B7-A57F35CE16D8}" type="datetime1">
              <a:rPr lang="en-US" smtClean="0">
                <a:solidFill>
                  <a:prstClr val="black">
                    <a:tint val="75000"/>
                  </a:prstClr>
                </a:solidFill>
              </a:rPr>
              <a:pPr/>
              <a:t>1/18/2017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5633219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4FD722F-D474-024B-80AA-C49161629DD6}" type="datetime1">
              <a:rPr lang="en-US" smtClean="0">
                <a:solidFill>
                  <a:prstClr val="black">
                    <a:tint val="75000"/>
                  </a:prstClr>
                </a:solidFill>
              </a:rPr>
              <a:pPr/>
              <a:t>1/18/2017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94472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O List">
    <p:spTree>
      <p:nvGrpSpPr>
        <p:cNvPr id="1" name=""/>
        <p:cNvGrpSpPr/>
        <p:nvPr/>
      </p:nvGrpSpPr>
      <p:grpSpPr>
        <a:xfrm>
          <a:off x="0" y="0"/>
          <a:ext cx="0" cy="0"/>
          <a:chOff x="0" y="0"/>
          <a:chExt cx="0" cy="0"/>
        </a:xfrm>
      </p:grpSpPr>
      <p:sp>
        <p:nvSpPr>
          <p:cNvPr id="3" name="Content Placeholder 2"/>
          <p:cNvSpPr>
            <a:spLocks noGrp="1"/>
          </p:cNvSpPr>
          <p:nvPr>
            <p:ph idx="1"/>
          </p:nvPr>
        </p:nvSpPr>
        <p:spPr>
          <a:xfrm>
            <a:off x="3367872" y="1155721"/>
            <a:ext cx="5772478" cy="4525963"/>
          </a:xfrm>
          <a:prstGeom prst="rect">
            <a:avLst/>
          </a:prstGeom>
        </p:spPr>
        <p:txBody>
          <a:bodyPr>
            <a:normAutofit/>
          </a:bodyPr>
          <a:lstStyle>
            <a:lvl1pPr marL="1196975" indent="-1143000">
              <a:buClr>
                <a:srgbClr val="A5062D"/>
              </a:buClr>
              <a:buFontTx/>
              <a:buNone/>
              <a:defRPr sz="2800"/>
            </a:lvl1pPr>
          </a:lstStyle>
          <a:p>
            <a:pPr lvl="0"/>
            <a:r>
              <a:rPr lang="en-US" smtClean="0"/>
              <a:t>Click to edit Master text styles</a:t>
            </a:r>
          </a:p>
        </p:txBody>
      </p:sp>
      <p:sp>
        <p:nvSpPr>
          <p:cNvPr id="4" name="Date Placeholder 3"/>
          <p:cNvSpPr>
            <a:spLocks noGrp="1"/>
          </p:cNvSpPr>
          <p:nvPr>
            <p:ph type="dt" sz="half" idx="10"/>
          </p:nvPr>
        </p:nvSpPr>
        <p:spPr/>
        <p:txBody>
          <a:bodyPr/>
          <a:lstStyle/>
          <a:p>
            <a:fld id="{FE12F9CE-E89C-024C-B84F-14201FE44221}" type="datetime1">
              <a:rPr lang="en-US"/>
              <a:t>1/18/2017</a:t>
            </a:fld>
            <a:endParaRPr lang="en-US"/>
          </a:p>
        </p:txBody>
      </p:sp>
      <p:sp>
        <p:nvSpPr>
          <p:cNvPr id="5" name="Footer Placeholder 4"/>
          <p:cNvSpPr>
            <a:spLocks noGrp="1"/>
          </p:cNvSpPr>
          <p:nvPr>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a:p>
        </p:txBody>
      </p:sp>
      <p:sp>
        <p:nvSpPr>
          <p:cNvPr id="9" name="TextBox 8"/>
          <p:cNvSpPr txBox="1"/>
          <p:nvPr userDrawn="1"/>
        </p:nvSpPr>
        <p:spPr>
          <a:xfrm>
            <a:off x="718509" y="498933"/>
            <a:ext cx="3057071" cy="1200329"/>
          </a:xfrm>
          <a:prstGeom prst="rect">
            <a:avLst/>
          </a:prstGeom>
          <a:noFill/>
        </p:spPr>
        <p:txBody>
          <a:bodyPr wrap="square" rtlCol="0">
            <a:spAutoFit/>
          </a:bodyPr>
          <a:lstStyle/>
          <a:p>
            <a:r>
              <a:rPr lang="en-US" sz="3600" b="0" i="0">
                <a:solidFill>
                  <a:srgbClr val="A5062D"/>
                </a:solidFill>
                <a:latin typeface="Avenir LT Std 55 Roman"/>
                <a:cs typeface="Avenir LT Std 55 Roman"/>
              </a:rPr>
              <a:t>Learning</a:t>
            </a:r>
          </a:p>
          <a:p>
            <a:r>
              <a:rPr lang="en-US" sz="3600" b="0" i="0">
                <a:solidFill>
                  <a:srgbClr val="A5062D"/>
                </a:solidFill>
                <a:latin typeface="Avenir LT Std 55 Roman"/>
                <a:cs typeface="Avenir LT Std 55 Roman"/>
              </a:rPr>
              <a:t>Objectives</a:t>
            </a:r>
          </a:p>
        </p:txBody>
      </p:sp>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76308496"/>
      </p:ext>
    </p:extLst>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C2C4CB9-C676-9C4B-8C6D-175C834ECF66}" type="datetime1">
              <a:rPr lang="en-US" smtClean="0">
                <a:solidFill>
                  <a:prstClr val="black">
                    <a:tint val="75000"/>
                  </a:prstClr>
                </a:solidFill>
              </a:rPr>
              <a:pPr/>
              <a:t>1/18/2017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6685883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9AA22CA-27A8-BD4D-96C3-EF13E3D99863}" type="datetime1">
              <a:rPr lang="en-US" smtClean="0">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1520859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37E3058-B44C-D844-ABC9-A7214F494DCB}" type="datetime1">
              <a:rPr lang="en-US" smtClean="0">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1383950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BA49E22-1B69-7442-BBA7-21B211138868}" type="datetime1">
              <a:rPr lang="en-US" smtClean="0">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1907021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1F54371-2745-EE4F-9FC5-FCC15091AC5F}" type="datetime1">
              <a:rPr lang="en-US" smtClean="0">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3445950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E91C526-6202-2942-9099-E1DABE8FB663}" type="datetime1">
              <a:rPr lang="en-US" smtClean="0">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1884346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1E773AF-283E-9942-A394-11D94E68DF38}" type="datetime1">
              <a:rPr lang="en-US" smtClean="0">
                <a:solidFill>
                  <a:prstClr val="black">
                    <a:tint val="75000"/>
                  </a:prstClr>
                </a:solidFill>
              </a:rPr>
              <a:pPr/>
              <a:t>1/18/2017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9276612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66240AE-84DB-CA42-B4DA-FC712F70F214}" type="datetime1">
              <a:rPr lang="en-US" smtClean="0">
                <a:solidFill>
                  <a:prstClr val="black">
                    <a:tint val="75000"/>
                  </a:prstClr>
                </a:solidFill>
              </a:rPr>
              <a:pPr/>
              <a:t>1/18/2017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7787320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5F42389-AB3F-B74A-A51D-7D96DE188ED2}" type="datetime1">
              <a:rPr lang="en-US" smtClean="0">
                <a:solidFill>
                  <a:prstClr val="black">
                    <a:tint val="75000"/>
                  </a:prstClr>
                </a:solidFill>
              </a:rPr>
              <a:pPr/>
              <a:t>1/18/2017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9839295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35B4C0-C69D-F046-B1B7-A57F35CE16D8}" type="datetime1">
              <a:rPr lang="en-US" smtClean="0">
                <a:solidFill>
                  <a:prstClr val="black">
                    <a:tint val="75000"/>
                  </a:prstClr>
                </a:solidFill>
              </a:rPr>
              <a:pPr/>
              <a:t>1/18/2017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119903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O as Title">
    <p:spTree>
      <p:nvGrpSpPr>
        <p:cNvPr id="1" name=""/>
        <p:cNvGrpSpPr/>
        <p:nvPr/>
      </p:nvGrpSpPr>
      <p:grpSpPr>
        <a:xfrm>
          <a:off x="0" y="0"/>
          <a:ext cx="0" cy="0"/>
          <a:chOff x="0" y="0"/>
          <a:chExt cx="0" cy="0"/>
        </a:xfrm>
      </p:grpSpPr>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709368" y="1442358"/>
            <a:ext cx="8237605" cy="2968582"/>
          </a:xfrm>
          <a:prstGeom prst="rect">
            <a:avLst/>
          </a:prstGeom>
        </p:spPr>
        <p:txBody>
          <a:bodyPr>
            <a:normAutofit/>
          </a:bodyPr>
          <a:lstStyle>
            <a:lvl1pPr marL="1196975" indent="-1143000">
              <a:buClr>
                <a:srgbClr val="A5062D"/>
              </a:buClr>
              <a:buFontTx/>
              <a:buNone/>
              <a:defRPr sz="2800"/>
            </a:lvl1pPr>
          </a:lstStyle>
          <a:p>
            <a:pPr lvl="0"/>
            <a:r>
              <a:rPr lang="en-US" smtClean="0"/>
              <a:t>Click to edit Master text styles</a:t>
            </a:r>
          </a:p>
        </p:txBody>
      </p:sp>
      <p:sp>
        <p:nvSpPr>
          <p:cNvPr id="4" name="Date Placeholder 3"/>
          <p:cNvSpPr>
            <a:spLocks noGrp="1"/>
          </p:cNvSpPr>
          <p:nvPr>
            <p:ph type="dt" sz="half" idx="10"/>
          </p:nvPr>
        </p:nvSpPr>
        <p:spPr/>
        <p:txBody>
          <a:bodyPr/>
          <a:lstStyle/>
          <a:p>
            <a:fld id="{C040EEB9-E395-2745-9019-C26A2D2BF6EA}" type="datetime1">
              <a:rPr lang="en-US"/>
              <a:t>1/18/2017</a:t>
            </a:fld>
            <a:endParaRPr lang="en-US"/>
          </a:p>
        </p:txBody>
      </p:sp>
      <p:sp>
        <p:nvSpPr>
          <p:cNvPr id="5" name="Footer Placeholder 4"/>
          <p:cNvSpPr>
            <a:spLocks noGrp="1"/>
          </p:cNvSpPr>
          <p:nvPr>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a:p>
        </p:txBody>
      </p:sp>
      <p:sp>
        <p:nvSpPr>
          <p:cNvPr id="7" name="Round Diagonal Corner Rectangle 6"/>
          <p:cNvSpPr/>
          <p:nvPr userDrawn="1"/>
        </p:nvSpPr>
        <p:spPr>
          <a:xfrm>
            <a:off x="431800" y="400049"/>
            <a:ext cx="8515174" cy="74930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50009" y="456058"/>
            <a:ext cx="8229600" cy="804869"/>
          </a:xfrm>
          <a:prstGeom prst="rect">
            <a:avLst/>
          </a:prstGeom>
        </p:spPr>
        <p:txBody>
          <a:bodyPr/>
          <a:lstStyle>
            <a:lvl1pPr>
              <a:defRPr b="0" i="0">
                <a:solidFill>
                  <a:schemeClr val="bg1"/>
                </a:solidFill>
                <a:latin typeface="Avenir LT Std 45 Book"/>
                <a:cs typeface="Avenir LT Std 45 Book"/>
              </a:defRPr>
            </a:lvl1pPr>
          </a:lstStyle>
          <a:p>
            <a:r>
              <a:rPr lang="en-US"/>
              <a:t>Click to edit Master title style</a:t>
            </a:r>
          </a:p>
        </p:txBody>
      </p:sp>
    </p:spTree>
    <p:extLst>
      <p:ext uri="{BB962C8B-B14F-4D97-AF65-F5344CB8AC3E}">
        <p14:creationId xmlns:p14="http://schemas.microsoft.com/office/powerpoint/2010/main" val="2133709262"/>
      </p:ext>
    </p:extLst>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4FD722F-D474-024B-80AA-C49161629DD6}" type="datetime1">
              <a:rPr lang="en-US" smtClean="0">
                <a:solidFill>
                  <a:prstClr val="black">
                    <a:tint val="75000"/>
                  </a:prstClr>
                </a:solidFill>
              </a:rPr>
              <a:pPr/>
              <a:t>1/18/2017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1660333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C2C4CB9-C676-9C4B-8C6D-175C834ECF66}" type="datetime1">
              <a:rPr lang="en-US" smtClean="0">
                <a:solidFill>
                  <a:prstClr val="black">
                    <a:tint val="75000"/>
                  </a:prstClr>
                </a:solidFill>
              </a:rPr>
              <a:pPr/>
              <a:t>1/18/2017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9702700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9AA22CA-27A8-BD4D-96C3-EF13E3D99863}" type="datetime1">
              <a:rPr lang="en-US" smtClean="0">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91848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37E3058-B44C-D844-ABC9-A7214F494DCB}" type="datetime1">
              <a:rPr lang="en-US" smtClean="0">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0035404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BA49E22-1B69-7442-BBA7-21B211138868}" type="datetime1">
              <a:rPr lang="en-US" smtClean="0">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8842766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1F54371-2745-EE4F-9FC5-FCC15091AC5F}" type="datetime1">
              <a:rPr lang="en-US" smtClean="0">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2024619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E91C526-6202-2942-9099-E1DABE8FB663}" type="datetime1">
              <a:rPr lang="en-US" smtClean="0">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3127348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1E773AF-283E-9942-A394-11D94E68DF38}" type="datetime1">
              <a:rPr lang="en-US" smtClean="0">
                <a:solidFill>
                  <a:prstClr val="black">
                    <a:tint val="75000"/>
                  </a:prstClr>
                </a:solidFill>
              </a:rPr>
              <a:pPr/>
              <a:t>1/18/2017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9943544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66240AE-84DB-CA42-B4DA-FC712F70F214}" type="datetime1">
              <a:rPr lang="en-US" smtClean="0">
                <a:solidFill>
                  <a:prstClr val="black">
                    <a:tint val="75000"/>
                  </a:prstClr>
                </a:solidFill>
              </a:rPr>
              <a:pPr/>
              <a:t>1/18/2017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7075178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5F42389-AB3F-B74A-A51D-7D96DE188ED2}" type="datetime1">
              <a:rPr lang="en-US" smtClean="0">
                <a:solidFill>
                  <a:prstClr val="black">
                    <a:tint val="75000"/>
                  </a:prstClr>
                </a:solidFill>
              </a:rPr>
              <a:pPr/>
              <a:t>1/18/2017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278511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art ">
    <p:spTree>
      <p:nvGrpSpPr>
        <p:cNvPr id="1" name=""/>
        <p:cNvGrpSpPr/>
        <p:nvPr/>
      </p:nvGrpSpPr>
      <p:grpSpPr>
        <a:xfrm>
          <a:off x="0" y="0"/>
          <a:ext cx="0" cy="0"/>
          <a:chOff x="0" y="0"/>
          <a:chExt cx="0" cy="0"/>
        </a:xfrm>
      </p:grpSpPr>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hasCustomPrompt="1"/>
          </p:nvPr>
        </p:nvSpPr>
        <p:spPr>
          <a:xfrm>
            <a:off x="740506" y="2675157"/>
            <a:ext cx="8129174" cy="1500187"/>
          </a:xfrm>
          <a:prstGeom prst="rect">
            <a:avLst/>
          </a:prstGeom>
        </p:spPr>
        <p:txBody>
          <a:bodyPr anchor="t">
            <a:normAutofit/>
          </a:bodyPr>
          <a:lstStyle>
            <a:lvl1pPr marL="0" indent="0">
              <a:buFont typeface="Arial"/>
              <a:buNone/>
              <a:defRPr sz="3200">
                <a:solidFill>
                  <a:srgbClr val="1D5F76"/>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1348794-06E7-844B-A9E7-85A3DAE90DCC}" type="datetime1">
              <a:rPr lang="en-US"/>
              <a:t>1/18/2017</a:t>
            </a:fld>
            <a:endParaRPr lang="en-US"/>
          </a:p>
        </p:txBody>
      </p:sp>
      <p:sp>
        <p:nvSpPr>
          <p:cNvPr id="5" name="Footer Placeholder 4"/>
          <p:cNvSpPr>
            <a:spLocks noGrp="1"/>
          </p:cNvSpPr>
          <p:nvPr>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a:p>
        </p:txBody>
      </p:sp>
      <p:sp>
        <p:nvSpPr>
          <p:cNvPr id="7" name="Round Diagonal Corner Rectangle 6"/>
          <p:cNvSpPr/>
          <p:nvPr userDrawn="1"/>
        </p:nvSpPr>
        <p:spPr>
          <a:xfrm>
            <a:off x="431800" y="1612899"/>
            <a:ext cx="8515174" cy="990603"/>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43185" y="1676401"/>
            <a:ext cx="7772400" cy="927102"/>
          </a:xfrm>
          <a:prstGeom prst="rect">
            <a:avLst/>
          </a:prstGeom>
        </p:spPr>
        <p:txBody>
          <a:bodyPr anchor="t">
            <a:noAutofit/>
          </a:bodyPr>
          <a:lstStyle>
            <a:lvl1pPr algn="l">
              <a:defRPr sz="4400" b="0" i="0" cap="none">
                <a:solidFill>
                  <a:schemeClr val="bg1"/>
                </a:solidFill>
                <a:latin typeface="Avenir LT Std 45 Book"/>
                <a:cs typeface="Avenir LT Std 45 Book"/>
              </a:defRPr>
            </a:lvl1pPr>
          </a:lstStyle>
          <a:p>
            <a:r>
              <a:rPr lang="en-US" smtClean="0"/>
              <a:t>Click to edit Master title style</a:t>
            </a:r>
            <a:endParaRPr lang="en-US"/>
          </a:p>
        </p:txBody>
      </p:sp>
    </p:spTree>
    <p:extLst>
      <p:ext uri="{BB962C8B-B14F-4D97-AF65-F5344CB8AC3E}">
        <p14:creationId xmlns:p14="http://schemas.microsoft.com/office/powerpoint/2010/main" val="2366616289"/>
      </p:ext>
    </p:extLst>
  </p:cSld>
  <p:clrMapOvr>
    <a:masterClrMapping/>
  </p:clrMapOvr>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35B4C0-C69D-F046-B1B7-A57F35CE16D8}" type="datetime1">
              <a:rPr lang="en-US" smtClean="0">
                <a:solidFill>
                  <a:prstClr val="black">
                    <a:tint val="75000"/>
                  </a:prstClr>
                </a:solidFill>
              </a:rPr>
              <a:pPr/>
              <a:t>1/18/2017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5957987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4FD722F-D474-024B-80AA-C49161629DD6}" type="datetime1">
              <a:rPr lang="en-US" smtClean="0">
                <a:solidFill>
                  <a:prstClr val="black">
                    <a:tint val="75000"/>
                  </a:prstClr>
                </a:solidFill>
              </a:rPr>
              <a:pPr/>
              <a:t>1/18/2017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5961189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C2C4CB9-C676-9C4B-8C6D-175C834ECF66}" type="datetime1">
              <a:rPr lang="en-US" smtClean="0">
                <a:solidFill>
                  <a:prstClr val="black">
                    <a:tint val="75000"/>
                  </a:prstClr>
                </a:solidFill>
              </a:rPr>
              <a:pPr/>
              <a:t>1/18/2017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5247775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9AA22CA-27A8-BD4D-96C3-EF13E3D99863}" type="datetime1">
              <a:rPr lang="en-US" smtClean="0">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2605191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37E3058-B44C-D844-ABC9-A7214F494DCB}" type="datetime1">
              <a:rPr lang="en-US" smtClean="0">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2595676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BA49E22-1B69-7442-BBA7-21B211138868}" type="datetime1">
              <a:rPr lang="en-US" smtClean="0">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8924019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1F54371-2745-EE4F-9FC5-FCC15091AC5F}" type="datetime1">
              <a:rPr lang="en-US" smtClean="0">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4337877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E91C526-6202-2942-9099-E1DABE8FB663}" type="datetime1">
              <a:rPr lang="en-US" smtClean="0">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731859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1E773AF-283E-9942-A394-11D94E68DF38}" type="datetime1">
              <a:rPr lang="en-US" smtClean="0">
                <a:solidFill>
                  <a:prstClr val="black">
                    <a:tint val="75000"/>
                  </a:prstClr>
                </a:solidFill>
              </a:rPr>
              <a:pPr/>
              <a:t>1/18/2017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0045548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66240AE-84DB-CA42-B4DA-FC712F70F214}" type="datetime1">
              <a:rPr lang="en-US" smtClean="0">
                <a:solidFill>
                  <a:prstClr val="black">
                    <a:tint val="75000"/>
                  </a:prstClr>
                </a:solidFill>
              </a:rPr>
              <a:pPr/>
              <a:t>1/18/2017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586462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3966718"/>
          </a:xfrm>
          <a:prstGeom prst="rect">
            <a:avLst/>
          </a:prstGeom>
        </p:spPr>
        <p:txBody>
          <a:bodyPr>
            <a:normAutofit/>
          </a:bodyPr>
          <a:lstStyle>
            <a:lvl1pPr marL="514350" indent="-514350">
              <a:buFont typeface="+mj-lt"/>
              <a:buAutoNum type="arabicPeriod"/>
              <a:defRPr/>
            </a:lvl1pPr>
          </a:lstStyle>
          <a:p>
            <a:pPr lvl="0"/>
            <a:r>
              <a:rPr lang="en-US" smtClean="0"/>
              <a:t>Click to edit Master text styles</a:t>
            </a:r>
            <a:endParaRPr lang="en-US"/>
          </a:p>
        </p:txBody>
      </p:sp>
      <p:sp>
        <p:nvSpPr>
          <p:cNvPr id="4" name="Date Placeholder 3"/>
          <p:cNvSpPr>
            <a:spLocks noGrp="1"/>
          </p:cNvSpPr>
          <p:nvPr>
            <p:ph type="dt" sz="half" idx="10"/>
          </p:nvPr>
        </p:nvSpPr>
        <p:spPr/>
        <p:txBody>
          <a:bodyPr/>
          <a:lstStyle/>
          <a:p>
            <a:fld id="{2CB12E37-71E0-3647-8384-93EA51011BAB}" type="datetime1">
              <a:rPr lang="en-US"/>
              <a:t>1/18/2017</a:t>
            </a:fld>
            <a:endParaRPr lang="en-US"/>
          </a:p>
        </p:txBody>
      </p:sp>
      <p:sp>
        <p:nvSpPr>
          <p:cNvPr id="5" name="Footer Placeholder 4"/>
          <p:cNvSpPr>
            <a:spLocks noGrp="1"/>
          </p:cNvSpPr>
          <p:nvPr>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a:p>
        </p:txBody>
      </p:sp>
      <p:sp>
        <p:nvSpPr>
          <p:cNvPr id="11" name="Title 10"/>
          <p:cNvSpPr>
            <a:spLocks noGrp="1"/>
          </p:cNvSpPr>
          <p:nvPr>
            <p:ph type="title"/>
          </p:nvPr>
        </p:nvSpPr>
        <p:spPr>
          <a:xfrm>
            <a:off x="936943" y="421929"/>
            <a:ext cx="7922577" cy="1143000"/>
          </a:xfrm>
          <a:prstGeom prst="rect">
            <a:avLst/>
          </a:prstGeom>
        </p:spPr>
        <p:txBody>
          <a:bodyPr/>
          <a:lstStyle>
            <a:lvl1pPr>
              <a:defRPr sz="3600">
                <a:solidFill>
                  <a:srgbClr val="D49323"/>
                </a:solidFill>
              </a:defRPr>
            </a:lvl1pPr>
          </a:lstStyle>
          <a:p>
            <a:r>
              <a:rPr lang="en-US" dirty="0"/>
              <a:t>Click to edit Master title style</a:t>
            </a:r>
          </a:p>
        </p:txBody>
      </p:sp>
    </p:spTree>
    <p:extLst>
      <p:ext uri="{BB962C8B-B14F-4D97-AF65-F5344CB8AC3E}">
        <p14:creationId xmlns:p14="http://schemas.microsoft.com/office/powerpoint/2010/main" val="324575675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5F42389-AB3F-B74A-A51D-7D96DE188ED2}" type="datetime1">
              <a:rPr lang="en-US" smtClean="0">
                <a:solidFill>
                  <a:prstClr val="black">
                    <a:tint val="75000"/>
                  </a:prstClr>
                </a:solidFill>
              </a:rPr>
              <a:pPr/>
              <a:t>1/18/2017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3031675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35B4C0-C69D-F046-B1B7-A57F35CE16D8}" type="datetime1">
              <a:rPr lang="en-US" smtClean="0">
                <a:solidFill>
                  <a:prstClr val="black">
                    <a:tint val="75000"/>
                  </a:prstClr>
                </a:solidFill>
              </a:rPr>
              <a:pPr/>
              <a:t>1/18/2017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3983290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4FD722F-D474-024B-80AA-C49161629DD6}" type="datetime1">
              <a:rPr lang="en-US" smtClean="0">
                <a:solidFill>
                  <a:prstClr val="black">
                    <a:tint val="75000"/>
                  </a:prstClr>
                </a:solidFill>
              </a:rPr>
              <a:pPr/>
              <a:t>1/18/2017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3935272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C2C4CB9-C676-9C4B-8C6D-175C834ECF66}" type="datetime1">
              <a:rPr lang="en-US" smtClean="0">
                <a:solidFill>
                  <a:prstClr val="black">
                    <a:tint val="75000"/>
                  </a:prstClr>
                </a:solidFill>
              </a:rPr>
              <a:pPr/>
              <a:t>1/18/2017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8860265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9AA22CA-27A8-BD4D-96C3-EF13E3D99863}" type="datetime1">
              <a:rPr lang="en-US" smtClean="0">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380857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37E3058-B44C-D844-ABC9-A7214F494DCB}" type="datetime1">
              <a:rPr lang="en-US" smtClean="0">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3852659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BA49E22-1B69-7442-BBA7-21B211138868}" type="datetime1">
              <a:rPr lang="en-US" smtClean="0">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5794584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1F54371-2745-EE4F-9FC5-FCC15091AC5F}" type="datetime1">
              <a:rPr lang="en-US" smtClean="0">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7022856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E91C526-6202-2942-9099-E1DABE8FB663}" type="datetime1">
              <a:rPr lang="en-US" smtClean="0">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1266457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1E773AF-283E-9942-A394-11D94E68DF38}" type="datetime1">
              <a:rPr lang="en-US" smtClean="0">
                <a:solidFill>
                  <a:prstClr val="black">
                    <a:tint val="75000"/>
                  </a:prstClr>
                </a:solidFill>
              </a:rPr>
              <a:pPr/>
              <a:t>1/18/2017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15224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BA49E22-1B69-7442-BBA7-21B211138868}" type="datetime1">
              <a:rPr lang="en-US" smtClean="0">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4685685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66240AE-84DB-CA42-B4DA-FC712F70F214}" type="datetime1">
              <a:rPr lang="en-US" smtClean="0">
                <a:solidFill>
                  <a:prstClr val="black">
                    <a:tint val="75000"/>
                  </a:prstClr>
                </a:solidFill>
              </a:rPr>
              <a:pPr/>
              <a:t>1/18/2017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760948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5F42389-AB3F-B74A-A51D-7D96DE188ED2}" type="datetime1">
              <a:rPr lang="en-US" smtClean="0">
                <a:solidFill>
                  <a:prstClr val="black">
                    <a:tint val="75000"/>
                  </a:prstClr>
                </a:solidFill>
              </a:rPr>
              <a:pPr/>
              <a:t>1/18/2017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3705711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35B4C0-C69D-F046-B1B7-A57F35CE16D8}" type="datetime1">
              <a:rPr lang="en-US" smtClean="0">
                <a:solidFill>
                  <a:prstClr val="black">
                    <a:tint val="75000"/>
                  </a:prstClr>
                </a:solidFill>
              </a:rPr>
              <a:pPr/>
              <a:t>1/18/2017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2345450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4FD722F-D474-024B-80AA-C49161629DD6}" type="datetime1">
              <a:rPr lang="en-US" smtClean="0">
                <a:solidFill>
                  <a:prstClr val="black">
                    <a:tint val="75000"/>
                  </a:prstClr>
                </a:solidFill>
              </a:rPr>
              <a:pPr/>
              <a:t>1/18/2017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3377930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C2C4CB9-C676-9C4B-8C6D-175C834ECF66}" type="datetime1">
              <a:rPr lang="en-US" smtClean="0">
                <a:solidFill>
                  <a:prstClr val="black">
                    <a:tint val="75000"/>
                  </a:prstClr>
                </a:solidFill>
              </a:rPr>
              <a:pPr/>
              <a:t>1/18/2017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6604183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9AA22CA-27A8-BD4D-96C3-EF13E3D99863}" type="datetime1">
              <a:rPr lang="en-US" smtClean="0">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73039306"/>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37E3058-B44C-D844-ABC9-A7214F494DCB}" type="datetime1">
              <a:rPr lang="en-US" smtClean="0">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36784903"/>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ound Same Side Corner Rectangle 6"/>
          <p:cNvSpPr/>
          <p:nvPr userDrawn="1"/>
        </p:nvSpPr>
        <p:spPr>
          <a:xfrm flipV="1">
            <a:off x="215453" y="2675505"/>
            <a:ext cx="4002892" cy="3640212"/>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8" name="Round Diagonal Corner Rectangle 7"/>
          <p:cNvSpPr/>
          <p:nvPr userDrawn="1"/>
        </p:nvSpPr>
        <p:spPr>
          <a:xfrm>
            <a:off x="215453" y="192784"/>
            <a:ext cx="8731521" cy="245733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9" name="Title 1"/>
          <p:cNvSpPr txBox="1">
            <a:spLocks/>
          </p:cNvSpPr>
          <p:nvPr userDrawn="1"/>
        </p:nvSpPr>
        <p:spPr>
          <a:xfrm>
            <a:off x="-113397" y="1559251"/>
            <a:ext cx="8255256" cy="1275016"/>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b="1" smtClean="0">
                <a:solidFill>
                  <a:prstClr val="white"/>
                </a:solidFill>
                <a:latin typeface="Myriad Pro"/>
                <a:cs typeface="Myriad Pro"/>
              </a:rPr>
              <a:t>   Financial Accounting       </a:t>
            </a:r>
            <a:r>
              <a:rPr lang="en-US" sz="2000" smtClean="0">
                <a:solidFill>
                  <a:prstClr val="white"/>
                </a:solidFill>
                <a:latin typeface="Avenir LT Std 35 Light"/>
                <a:cs typeface="Avenir LT Std 35 Light"/>
              </a:rPr>
              <a:t>Fourth Edition</a:t>
            </a:r>
            <a:endParaRPr lang="en-US" sz="2000">
              <a:solidFill>
                <a:prstClr val="white"/>
              </a:solidFill>
              <a:latin typeface="Avenir LT Std 35 Light"/>
              <a:cs typeface="Avenir LT Std 35 Light"/>
            </a:endParaRPr>
          </a:p>
        </p:txBody>
      </p:sp>
      <p:sp>
        <p:nvSpPr>
          <p:cNvPr id="13" name="TextBox 12"/>
          <p:cNvSpPr txBox="1"/>
          <p:nvPr/>
        </p:nvSpPr>
        <p:spPr>
          <a:xfrm>
            <a:off x="923984" y="4061414"/>
            <a:ext cx="1304059" cy="369332"/>
          </a:xfrm>
          <a:prstGeom prst="rect">
            <a:avLst/>
          </a:prstGeom>
          <a:noFill/>
        </p:spPr>
        <p:txBody>
          <a:bodyPr wrap="square" rtlCol="0">
            <a:spAutoFit/>
          </a:bodyPr>
          <a:lstStyle/>
          <a:p>
            <a:r>
              <a:rPr lang="en-US" smtClean="0">
                <a:solidFill>
                  <a:srgbClr val="336666"/>
                </a:solidFill>
              </a:rPr>
              <a:t>CHAPTER</a:t>
            </a:r>
            <a:endParaRPr lang="en-US">
              <a:solidFill>
                <a:srgbClr val="336666"/>
              </a:solidFill>
            </a:endParaRPr>
          </a:p>
        </p:txBody>
      </p:sp>
      <p:sp>
        <p:nvSpPr>
          <p:cNvPr id="14" name="TextBox 13"/>
          <p:cNvSpPr txBox="1"/>
          <p:nvPr userDrawn="1"/>
        </p:nvSpPr>
        <p:spPr>
          <a:xfrm>
            <a:off x="4307892" y="3969081"/>
            <a:ext cx="4779410" cy="461665"/>
          </a:xfrm>
          <a:prstGeom prst="rect">
            <a:avLst/>
          </a:prstGeom>
          <a:noFill/>
        </p:spPr>
        <p:txBody>
          <a:bodyPr wrap="square" rtlCol="0">
            <a:spAutoFit/>
          </a:bodyPr>
          <a:lstStyle/>
          <a:p>
            <a:r>
              <a:rPr lang="en-US" sz="2400" smtClean="0">
                <a:solidFill>
                  <a:srgbClr val="336666"/>
                </a:solidFill>
              </a:rPr>
              <a:t>Spiceland  •  Thomas  •  Herrmann</a:t>
            </a:r>
            <a:endParaRPr lang="en-US" sz="2400">
              <a:solidFill>
                <a:srgbClr val="336666"/>
              </a:solidFill>
            </a:endParaRPr>
          </a:p>
        </p:txBody>
      </p:sp>
      <p:sp>
        <p:nvSpPr>
          <p:cNvPr id="2" name="Title 1"/>
          <p:cNvSpPr>
            <a:spLocks noGrp="1"/>
          </p:cNvSpPr>
          <p:nvPr userDrawn="1">
            <p:ph type="ctrTitle"/>
          </p:nvPr>
        </p:nvSpPr>
        <p:spPr>
          <a:xfrm>
            <a:off x="631374" y="2657860"/>
            <a:ext cx="3242126" cy="923330"/>
          </a:xfrm>
          <a:prstGeom prst="rect">
            <a:avLst/>
          </a:prstGeom>
        </p:spPr>
        <p:txBody>
          <a:bodyPr wrap="square" lIns="0" tIns="0" rIns="0" bIns="0" anchor="t" anchorCtr="0">
            <a:spAutoFit/>
          </a:bodyPr>
          <a:lstStyle>
            <a:lvl1pPr algn="l">
              <a:defRPr sz="3000">
                <a:solidFill>
                  <a:srgbClr val="1D5F76"/>
                </a:solidFill>
              </a:defRPr>
            </a:lvl1pPr>
          </a:lstStyle>
          <a:p>
            <a:r>
              <a:rPr lang="en-US" smtClean="0"/>
              <a:t>Click to edit Master title style</a:t>
            </a:r>
            <a:endParaRPr lang="en-US"/>
          </a:p>
        </p:txBody>
      </p:sp>
      <p:sp>
        <p:nvSpPr>
          <p:cNvPr id="4" name="Date Placeholder 3"/>
          <p:cNvSpPr>
            <a:spLocks noGrp="1"/>
          </p:cNvSpPr>
          <p:nvPr userDrawn="1">
            <p:ph type="dt" sz="half" idx="10"/>
          </p:nvPr>
        </p:nvSpPr>
        <p:spPr/>
        <p:txBody>
          <a:bodyPr/>
          <a:lstStyle/>
          <a:p>
            <a:fld id="{BEBBE650-503E-AE49-B1BA-F2B883C84FCB}" type="datetime1">
              <a:rPr lang="en-US">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userDrawn="1">
            <p:ph type="ftr" sz="quarter" idx="11"/>
          </p:nvPr>
        </p:nvSpPr>
        <p:spPr/>
        <p:txBody>
          <a:bodyPr/>
          <a:lstStyle/>
          <a:p>
            <a:r>
              <a:rPr lang="en-US" smtClean="0">
                <a:solidFill>
                  <a:prstClr val="black"/>
                </a:solidFill>
              </a:rPr>
              <a:t>Copyright ©2016 McGraw-Hill Education. All rights reserved. No reproduction or distribution without the prior written consent of McGraw-Hill Education. </a:t>
            </a:r>
            <a:endParaRPr lang="en-US">
              <a:solidFill>
                <a:prstClr val="black"/>
              </a:solidFill>
            </a:endParaRPr>
          </a:p>
        </p:txBody>
      </p:sp>
      <p:sp>
        <p:nvSpPr>
          <p:cNvPr id="6" name="Slide Number Placeholder 5"/>
          <p:cNvSpPr>
            <a:spLocks noGrp="1"/>
          </p:cNvSpPr>
          <p:nvPr userDrawn="1">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9056624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2788" y="428845"/>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809150" y="1291786"/>
            <a:ext cx="8229600" cy="4525963"/>
          </a:xfrm>
          <a:prstGeom prst="rect">
            <a:avLst/>
          </a:prstGeo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5CE90E4-85C8-B14F-BD0D-308C50EF63CB}" type="datetime1">
              <a:rPr lang="en-US">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Copyright ©2016 McGraw-Hill Education. All rights reserved. No reproduction or distribution without the prior written consent of McGraw-Hill Education. </a:t>
            </a:r>
            <a:endParaRPr lang="en-US">
              <a:solidFill>
                <a:prstClr val="black"/>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
        <p:nvSpPr>
          <p:cNvPr id="11" name="Round Same Side Corner Rectangle 10"/>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111233795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Concept Check">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solidFill>
                <a:prstClr val="black"/>
              </a:solidFill>
            </a:endParaRPr>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2731574"/>
          </a:xfrm>
          <a:prstGeom prst="rect">
            <a:avLst/>
          </a:prstGeom>
        </p:spPr>
        <p:txBody>
          <a:bodyPr>
            <a:normAutofit/>
          </a:bodyPr>
          <a:lstStyle>
            <a:lvl1pPr marL="514350" indent="-514350">
              <a:buFont typeface="+mj-lt"/>
              <a:buAutoNum type="arabicPeriod"/>
              <a:defRPr/>
            </a:lvl1pPr>
          </a:lstStyle>
          <a:p>
            <a:pPr lvl="0"/>
            <a:r>
              <a:rPr lang="en-US" smtClean="0"/>
              <a:t>Click to edit Master text styles</a:t>
            </a:r>
          </a:p>
        </p:txBody>
      </p:sp>
      <p:sp>
        <p:nvSpPr>
          <p:cNvPr id="4" name="Date Placeholder 3"/>
          <p:cNvSpPr>
            <a:spLocks noGrp="1"/>
          </p:cNvSpPr>
          <p:nvPr>
            <p:ph type="dt" sz="half" idx="10"/>
          </p:nvPr>
        </p:nvSpPr>
        <p:spPr/>
        <p:txBody>
          <a:bodyPr/>
          <a:lstStyle/>
          <a:p>
            <a:fld id="{64E05AC8-0027-6B4D-AC99-18F77A7AEBBD}" type="datetime1">
              <a:rPr lang="en-US">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solidFill>
              </a:rPr>
              <a:t>Copyright ©2016 McGraw-Hill Education. All rights reserved. No reproduction or distribution without the prior written consent of McGraw-Hill Education. </a:t>
            </a:r>
            <a:endParaRPr lang="en-US">
              <a:solidFill>
                <a:prstClr val="black"/>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
        <p:nvSpPr>
          <p:cNvPr id="11" name="Title 10"/>
          <p:cNvSpPr>
            <a:spLocks noGrp="1"/>
          </p:cNvSpPr>
          <p:nvPr>
            <p:ph type="title"/>
          </p:nvPr>
        </p:nvSpPr>
        <p:spPr>
          <a:xfrm>
            <a:off x="936943" y="421929"/>
            <a:ext cx="7922577" cy="1143000"/>
          </a:xfrm>
          <a:prstGeom prst="rect">
            <a:avLst/>
          </a:prstGeom>
        </p:spPr>
        <p:txBody>
          <a:bodyPr/>
          <a:lstStyle>
            <a:lvl1pPr>
              <a:defRPr>
                <a:solidFill>
                  <a:srgbClr val="D49323"/>
                </a:solidFill>
              </a:defRPr>
            </a:lvl1pPr>
          </a:lstStyle>
          <a:p>
            <a:r>
              <a:rPr lang="en-US"/>
              <a:t>Click to edit Master title style</a:t>
            </a:r>
          </a:p>
        </p:txBody>
      </p:sp>
    </p:spTree>
    <p:extLst>
      <p:ext uri="{BB962C8B-B14F-4D97-AF65-F5344CB8AC3E}">
        <p14:creationId xmlns:p14="http://schemas.microsoft.com/office/powerpoint/2010/main" val="21812604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8" Type="http://schemas.openxmlformats.org/officeDocument/2006/relationships/theme" Target="../theme/theme10.xml"/><Relationship Id="rId3" Type="http://schemas.openxmlformats.org/officeDocument/2006/relationships/slideLayout" Target="../slideLayouts/slideLayout99.xml"/><Relationship Id="rId7" Type="http://schemas.openxmlformats.org/officeDocument/2006/relationships/slideLayout" Target="../slideLayouts/slideLayout103.xml"/><Relationship Id="rId2" Type="http://schemas.openxmlformats.org/officeDocument/2006/relationships/slideLayout" Target="../slideLayouts/slideLayout98.xml"/><Relationship Id="rId1" Type="http://schemas.openxmlformats.org/officeDocument/2006/relationships/slideLayout" Target="../slideLayouts/slideLayout97.xml"/><Relationship Id="rId6" Type="http://schemas.openxmlformats.org/officeDocument/2006/relationships/slideLayout" Target="../slideLayouts/slideLayout102.xml"/><Relationship Id="rId5" Type="http://schemas.openxmlformats.org/officeDocument/2006/relationships/slideLayout" Target="../slideLayouts/slideLayout101.xml"/><Relationship Id="rId4" Type="http://schemas.openxmlformats.org/officeDocument/2006/relationships/slideLayout" Target="../slideLayouts/slideLayout100.xml"/></Relationships>
</file>

<file path=ppt/slideMasters/_rels/slideMaster11.xml.rels><?xml version="1.0" encoding="UTF-8" standalone="yes"?>
<Relationships xmlns="http://schemas.openxmlformats.org/package/2006/relationships"><Relationship Id="rId8" Type="http://schemas.openxmlformats.org/officeDocument/2006/relationships/theme" Target="../theme/theme11.xml"/><Relationship Id="rId3" Type="http://schemas.openxmlformats.org/officeDocument/2006/relationships/slideLayout" Target="../slideLayouts/slideLayout106.xml"/><Relationship Id="rId7" Type="http://schemas.openxmlformats.org/officeDocument/2006/relationships/slideLayout" Target="../slideLayouts/slideLayout110.xml"/><Relationship Id="rId2" Type="http://schemas.openxmlformats.org/officeDocument/2006/relationships/slideLayout" Target="../slideLayouts/slideLayout105.xml"/><Relationship Id="rId1" Type="http://schemas.openxmlformats.org/officeDocument/2006/relationships/slideLayout" Target="../slideLayouts/slideLayout104.xml"/><Relationship Id="rId6" Type="http://schemas.openxmlformats.org/officeDocument/2006/relationships/slideLayout" Target="../slideLayouts/slideLayout109.xml"/><Relationship Id="rId5" Type="http://schemas.openxmlformats.org/officeDocument/2006/relationships/slideLayout" Target="../slideLayouts/slideLayout108.xml"/><Relationship Id="rId4" Type="http://schemas.openxmlformats.org/officeDocument/2006/relationships/slideLayout" Target="../slideLayouts/slideLayout107.xml"/></Relationships>
</file>

<file path=ppt/slideMasters/_rels/slideMaster12.xml.rels><?xml version="1.0" encoding="UTF-8" standalone="yes"?>
<Relationships xmlns="http://schemas.openxmlformats.org/package/2006/relationships"><Relationship Id="rId8" Type="http://schemas.openxmlformats.org/officeDocument/2006/relationships/theme" Target="../theme/theme12.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5" Type="http://schemas.openxmlformats.org/officeDocument/2006/relationships/slideLayout" Target="../slideLayouts/slideLayout115.xml"/><Relationship Id="rId4" Type="http://schemas.openxmlformats.org/officeDocument/2006/relationships/slideLayout" Target="../slideLayouts/slideLayout1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theme" Target="../theme/theme3.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8.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theme" Target="../theme/theme4.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9.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theme" Target="../theme/theme5.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0.xml"/><Relationship Id="rId3" Type="http://schemas.openxmlformats.org/officeDocument/2006/relationships/slideLayout" Target="../slideLayouts/slideLayout55.xml"/><Relationship Id="rId7" Type="http://schemas.openxmlformats.org/officeDocument/2006/relationships/slideLayout" Target="../slideLayouts/slideLayout59.xml"/><Relationship Id="rId12" Type="http://schemas.openxmlformats.org/officeDocument/2006/relationships/theme" Target="../theme/theme6.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5" Type="http://schemas.openxmlformats.org/officeDocument/2006/relationships/slideLayout" Target="../slideLayouts/slideLayout57.xml"/><Relationship Id="rId10" Type="http://schemas.openxmlformats.org/officeDocument/2006/relationships/slideLayout" Target="../slideLayouts/slideLayout62.xml"/><Relationship Id="rId4" Type="http://schemas.openxmlformats.org/officeDocument/2006/relationships/slideLayout" Target="../slideLayouts/slideLayout56.xml"/><Relationship Id="rId9" Type="http://schemas.openxmlformats.org/officeDocument/2006/relationships/slideLayout" Target="../slideLayouts/slideLayout6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1.xml"/><Relationship Id="rId3" Type="http://schemas.openxmlformats.org/officeDocument/2006/relationships/slideLayout" Target="../slideLayouts/slideLayout66.xml"/><Relationship Id="rId7" Type="http://schemas.openxmlformats.org/officeDocument/2006/relationships/slideLayout" Target="../slideLayouts/slideLayout70.xml"/><Relationship Id="rId12" Type="http://schemas.openxmlformats.org/officeDocument/2006/relationships/theme" Target="../theme/theme7.xml"/><Relationship Id="rId2" Type="http://schemas.openxmlformats.org/officeDocument/2006/relationships/slideLayout" Target="../slideLayouts/slideLayout65.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5" Type="http://schemas.openxmlformats.org/officeDocument/2006/relationships/slideLayout" Target="../slideLayouts/slideLayout68.xml"/><Relationship Id="rId10" Type="http://schemas.openxmlformats.org/officeDocument/2006/relationships/slideLayout" Target="../slideLayouts/slideLayout73.xml"/><Relationship Id="rId4" Type="http://schemas.openxmlformats.org/officeDocument/2006/relationships/slideLayout" Target="../slideLayouts/slideLayout67.xml"/><Relationship Id="rId9" Type="http://schemas.openxmlformats.org/officeDocument/2006/relationships/slideLayout" Target="../slideLayouts/slideLayout72.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2.xml"/><Relationship Id="rId3" Type="http://schemas.openxmlformats.org/officeDocument/2006/relationships/slideLayout" Target="../slideLayouts/slideLayout77.xml"/><Relationship Id="rId7" Type="http://schemas.openxmlformats.org/officeDocument/2006/relationships/slideLayout" Target="../slideLayouts/slideLayout81.xml"/><Relationship Id="rId12" Type="http://schemas.openxmlformats.org/officeDocument/2006/relationships/theme" Target="../theme/theme8.xml"/><Relationship Id="rId2" Type="http://schemas.openxmlformats.org/officeDocument/2006/relationships/slideLayout" Target="../slideLayouts/slideLayout76.xml"/><Relationship Id="rId1" Type="http://schemas.openxmlformats.org/officeDocument/2006/relationships/slideLayout" Target="../slideLayouts/slideLayout75.xml"/><Relationship Id="rId6" Type="http://schemas.openxmlformats.org/officeDocument/2006/relationships/slideLayout" Target="../slideLayouts/slideLayout80.xml"/><Relationship Id="rId11" Type="http://schemas.openxmlformats.org/officeDocument/2006/relationships/slideLayout" Target="../slideLayouts/slideLayout85.xml"/><Relationship Id="rId5" Type="http://schemas.openxmlformats.org/officeDocument/2006/relationships/slideLayout" Target="../slideLayouts/slideLayout79.xml"/><Relationship Id="rId10" Type="http://schemas.openxmlformats.org/officeDocument/2006/relationships/slideLayout" Target="../slideLayouts/slideLayout84.xml"/><Relationship Id="rId4" Type="http://schemas.openxmlformats.org/officeDocument/2006/relationships/slideLayout" Target="../slideLayouts/slideLayout78.xml"/><Relationship Id="rId9" Type="http://schemas.openxmlformats.org/officeDocument/2006/relationships/slideLayout" Target="../slideLayouts/slideLayout83.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3.xml"/><Relationship Id="rId3" Type="http://schemas.openxmlformats.org/officeDocument/2006/relationships/slideLayout" Target="../slideLayouts/slideLayout88.xml"/><Relationship Id="rId7" Type="http://schemas.openxmlformats.org/officeDocument/2006/relationships/slideLayout" Target="../slideLayouts/slideLayout92.xml"/><Relationship Id="rId12" Type="http://schemas.openxmlformats.org/officeDocument/2006/relationships/theme" Target="../theme/theme9.xml"/><Relationship Id="rId2" Type="http://schemas.openxmlformats.org/officeDocument/2006/relationships/slideLayout" Target="../slideLayouts/slideLayout87.xml"/><Relationship Id="rId1" Type="http://schemas.openxmlformats.org/officeDocument/2006/relationships/slideLayout" Target="../slideLayouts/slideLayout86.xml"/><Relationship Id="rId6" Type="http://schemas.openxmlformats.org/officeDocument/2006/relationships/slideLayout" Target="../slideLayouts/slideLayout91.xml"/><Relationship Id="rId11" Type="http://schemas.openxmlformats.org/officeDocument/2006/relationships/slideLayout" Target="../slideLayouts/slideLayout96.xml"/><Relationship Id="rId5" Type="http://schemas.openxmlformats.org/officeDocument/2006/relationships/slideLayout" Target="../slideLayouts/slideLayout90.xml"/><Relationship Id="rId10" Type="http://schemas.openxmlformats.org/officeDocument/2006/relationships/slideLayout" Target="../slideLayouts/slideLayout95.xml"/><Relationship Id="rId4" Type="http://schemas.openxmlformats.org/officeDocument/2006/relationships/slideLayout" Target="../slideLayouts/slideLayout89.xml"/><Relationship Id="rId9" Type="http://schemas.openxmlformats.org/officeDocument/2006/relationships/slideLayout" Target="../slideLayouts/slideLayout9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E4E008-157D-D84F-88ED-1825019A5C95}" type="datetime1">
              <a:rPr lang="en-US"/>
              <a:t>1/18/2017</a:t>
            </a:fld>
            <a:endParaRPr lang="en-US"/>
          </a:p>
        </p:txBody>
      </p:sp>
      <p:sp>
        <p:nvSpPr>
          <p:cNvPr id="5"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smtClean="0"/>
              <a:t>Copyright ©2016 McGraw-Hill Education. All rights reserved. No reproduction or distribution without the prior written consent of McGraw-Hill Education. </a:t>
            </a:r>
            <a:endParaRPr lang="en-US"/>
          </a:p>
        </p:txBody>
      </p:sp>
      <p:sp>
        <p:nvSpPr>
          <p:cNvPr id="6"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048DD7-39B4-434B-ACE7-68CA5B147A05}" type="slidenum">
              <a:rPr lang="en-US" smtClean="0"/>
              <a:t>‹#›</a:t>
            </a:fld>
            <a:endParaRPr lang="en-US"/>
          </a:p>
        </p:txBody>
      </p:sp>
    </p:spTree>
    <p:extLst>
      <p:ext uri="{BB962C8B-B14F-4D97-AF65-F5344CB8AC3E}">
        <p14:creationId xmlns:p14="http://schemas.microsoft.com/office/powerpoint/2010/main" val="2633915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3" r:id="rId3"/>
    <p:sldLayoutId id="2147483662" r:id="rId4"/>
    <p:sldLayoutId id="2147483660" r:id="rId5"/>
    <p:sldLayoutId id="2147483661" r:id="rId6"/>
    <p:sldLayoutId id="2147483651" r:id="rId7"/>
    <p:sldLayoutId id="2147483664" r:id="rId8"/>
  </p:sldLayoutIdLst>
  <p:timing>
    <p:tnLst>
      <p:par>
        <p:cTn id="1" dur="indefinite" restart="never" nodeType="tmRoot"/>
      </p:par>
    </p:tnLst>
  </p:timing>
  <p:hf hdr="0" dt="0"/>
  <p:txStyles>
    <p:titleStyle>
      <a:lvl1pPr algn="l" defTabSz="457200" rtl="0" eaLnBrk="1" latinLnBrk="0" hangingPunct="1">
        <a:spcBef>
          <a:spcPct val="0"/>
        </a:spcBef>
        <a:buNone/>
        <a:defRPr sz="3200" b="0" i="0" kern="1200">
          <a:solidFill>
            <a:srgbClr val="A5062D"/>
          </a:solidFill>
          <a:latin typeface="Avenir LT Std 65 Medium"/>
          <a:ea typeface="+mj-ea"/>
          <a:cs typeface="Avenir LT Std 65 Medium"/>
        </a:defRPr>
      </a:lvl1pPr>
    </p:titleStyle>
    <p:body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1FAB08-D19A-704C-A370-D3754A64105E}" type="datetime1">
              <a:rPr lang="en-US">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smtClean="0">
                <a:solidFill>
                  <a:prstClr val="black"/>
                </a:solidFill>
              </a:rPr>
              <a:t>Copyright ©2016 McGraw-Hill Education. All rights reserved. No reproduction or distribution without the prior written consent of McGraw-Hill Education. </a:t>
            </a:r>
            <a:endParaRPr lang="en-US">
              <a:solidFill>
                <a:prstClr val="black"/>
              </a:solidFill>
            </a:endParaRPr>
          </a:p>
        </p:txBody>
      </p:sp>
      <p:sp>
        <p:nvSpPr>
          <p:cNvPr id="6"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81342088"/>
      </p:ext>
    </p:extLst>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Lst>
  <p:timing>
    <p:tnLst>
      <p:par>
        <p:cTn id="1" dur="indefinite" restart="never" nodeType="tmRoot"/>
      </p:par>
    </p:tnLst>
  </p:timing>
  <p:hf hdr="0" dt="0"/>
  <p:txStyles>
    <p:titleStyle>
      <a:lvl1pPr algn="l" defTabSz="457200" rtl="0" eaLnBrk="1" latinLnBrk="0" hangingPunct="1">
        <a:spcBef>
          <a:spcPct val="0"/>
        </a:spcBef>
        <a:buNone/>
        <a:defRPr sz="3200" b="0" i="0" kern="1200">
          <a:solidFill>
            <a:srgbClr val="A5062D"/>
          </a:solidFill>
          <a:latin typeface="Avenir LT Std 65 Medium"/>
          <a:ea typeface="+mj-ea"/>
          <a:cs typeface="Avenir LT Std 65 Medium"/>
        </a:defRPr>
      </a:lvl1pPr>
    </p:titleStyle>
    <p:body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1FAB08-D19A-704C-A370-D3754A64105E}" type="datetime1">
              <a:rPr lang="en-US">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smtClean="0">
                <a:solidFill>
                  <a:prstClr val="black"/>
                </a:solidFill>
              </a:rPr>
              <a:t>Copyright ©2016 McGraw-Hill Education. All rights reserved. No reproduction or distribution without the prior written consent of McGraw-Hill Education. </a:t>
            </a:r>
            <a:endParaRPr lang="en-US">
              <a:solidFill>
                <a:prstClr val="black"/>
              </a:solidFill>
            </a:endParaRPr>
          </a:p>
        </p:txBody>
      </p:sp>
      <p:sp>
        <p:nvSpPr>
          <p:cNvPr id="6"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86125423"/>
      </p:ext>
    </p:extLst>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Lst>
  <p:timing>
    <p:tnLst>
      <p:par>
        <p:cTn id="1" dur="indefinite" restart="never" nodeType="tmRoot"/>
      </p:par>
    </p:tnLst>
  </p:timing>
  <p:hf hdr="0" dt="0"/>
  <p:txStyles>
    <p:titleStyle>
      <a:lvl1pPr algn="l" defTabSz="457200" rtl="0" eaLnBrk="1" latinLnBrk="0" hangingPunct="1">
        <a:spcBef>
          <a:spcPct val="0"/>
        </a:spcBef>
        <a:buNone/>
        <a:defRPr sz="3200" b="0" i="0" kern="1200">
          <a:solidFill>
            <a:srgbClr val="A5062D"/>
          </a:solidFill>
          <a:latin typeface="Avenir LT Std 65 Medium"/>
          <a:ea typeface="+mj-ea"/>
          <a:cs typeface="Avenir LT Std 65 Medium"/>
        </a:defRPr>
      </a:lvl1pPr>
    </p:titleStyle>
    <p:body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1FAB08-D19A-704C-A370-D3754A64105E}" type="datetime1">
              <a:rPr lang="en-US">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smtClean="0">
                <a:solidFill>
                  <a:prstClr val="black"/>
                </a:solidFill>
              </a:rPr>
              <a:t>Copyright ©2016 McGraw-Hill Education. All rights reserved. No reproduction or distribution without the prior written consent of McGraw-Hill Education. </a:t>
            </a:r>
            <a:endParaRPr lang="en-US">
              <a:solidFill>
                <a:prstClr val="black"/>
              </a:solidFill>
            </a:endParaRPr>
          </a:p>
        </p:txBody>
      </p:sp>
      <p:sp>
        <p:nvSpPr>
          <p:cNvPr id="6"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65820382"/>
      </p:ext>
    </p:extLst>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Lst>
  <p:timing>
    <p:tnLst>
      <p:par>
        <p:cTn id="1" dur="indefinite" restart="never" nodeType="tmRoot"/>
      </p:par>
    </p:tnLst>
  </p:timing>
  <p:hf hdr="0" dt="0"/>
  <p:txStyles>
    <p:titleStyle>
      <a:lvl1pPr algn="l" defTabSz="457200" rtl="0" eaLnBrk="1" latinLnBrk="0" hangingPunct="1">
        <a:spcBef>
          <a:spcPct val="0"/>
        </a:spcBef>
        <a:buNone/>
        <a:defRPr sz="3200" b="0" i="0" kern="1200">
          <a:solidFill>
            <a:srgbClr val="A5062D"/>
          </a:solidFill>
          <a:latin typeface="Avenir LT Std 65 Medium"/>
          <a:ea typeface="+mj-ea"/>
          <a:cs typeface="Avenir LT Std 65 Medium"/>
        </a:defRPr>
      </a:lvl1pPr>
    </p:titleStyle>
    <p:body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3CFE90-C72A-3D46-A399-F34F0E8679CA}" type="datetime1">
              <a:rPr lang="en-US" smtClean="0">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6"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04791132"/>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3CFE90-C72A-3D46-A399-F34F0E8679CA}" type="datetime1">
              <a:rPr lang="en-US" smtClean="0">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6"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8933188"/>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3CFE90-C72A-3D46-A399-F34F0E8679CA}" type="datetime1">
              <a:rPr lang="en-US" smtClean="0">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6"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9267325"/>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3CFE90-C72A-3D46-A399-F34F0E8679CA}" type="datetime1">
              <a:rPr lang="en-US" smtClean="0">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6"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71977765"/>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3CFE90-C72A-3D46-A399-F34F0E8679CA}" type="datetime1">
              <a:rPr lang="en-US" smtClean="0">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6"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50964710"/>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3CFE90-C72A-3D46-A399-F34F0E8679CA}" type="datetime1">
              <a:rPr lang="en-US" smtClean="0">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6"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25901611"/>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3CFE90-C72A-3D46-A399-F34F0E8679CA}" type="datetime1">
              <a:rPr lang="en-US" smtClean="0">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6"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82639046"/>
      </p:ext>
    </p:extLst>
  </p:cSld>
  <p:clrMap bg1="lt1" tx1="dk1" bg2="lt2" tx2="dk2" accent1="accent1" accent2="accent2" accent3="accent3" accent4="accent4" accent5="accent5" accent6="accent6" hlink="hlink" folHlink="folHlink"/>
  <p:sldLayoutIdLst>
    <p:sldLayoutId id="2147483762" r:id="rId1"/>
    <p:sldLayoutId id="2147483763" r:id="rId2"/>
    <p:sldLayoutId id="2147483764" r:id="rId3"/>
    <p:sldLayoutId id="2147483765" r:id="rId4"/>
    <p:sldLayoutId id="2147483766" r:id="rId5"/>
    <p:sldLayoutId id="2147483767" r:id="rId6"/>
    <p:sldLayoutId id="2147483768" r:id="rId7"/>
    <p:sldLayoutId id="2147483769" r:id="rId8"/>
    <p:sldLayoutId id="2147483770" r:id="rId9"/>
    <p:sldLayoutId id="2147483771" r:id="rId10"/>
    <p:sldLayoutId id="2147483772"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3CFE90-C72A-3D46-A399-F34F0E8679CA}" type="datetime1">
              <a:rPr lang="en-US" smtClean="0">
                <a:solidFill>
                  <a:prstClr val="black">
                    <a:tint val="75000"/>
                  </a:prstClr>
                </a:solidFill>
              </a:rPr>
              <a:pPr/>
              <a:t>1/18/2017</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solidFill>
                  <a:prstClr val="black">
                    <a:tint val="75000"/>
                  </a:prstClr>
                </a:solidFill>
              </a:rPr>
              <a:t>Copyright ©2014 McGraw-Hill Education. All rights reserved. No reproduction or distribution without the prior written consent of McGraw-Hill Education. </a:t>
            </a:r>
            <a:endParaRPr lang="en-US">
              <a:solidFill>
                <a:prstClr val="black">
                  <a:tint val="75000"/>
                </a:prstClr>
              </a:solidFill>
            </a:endParaRPr>
          </a:p>
        </p:txBody>
      </p:sp>
      <p:sp>
        <p:nvSpPr>
          <p:cNvPr id="6"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048DD7-39B4-434B-ACE7-68CA5B147A0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8431969"/>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11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ctrTitle"/>
          </p:nvPr>
        </p:nvSpPr>
        <p:spPr>
          <a:xfrm>
            <a:off x="563333" y="2657860"/>
            <a:ext cx="3999469" cy="1384995"/>
          </a:xfrm>
        </p:spPr>
        <p:txBody>
          <a:bodyPr/>
          <a:lstStyle/>
          <a:p>
            <a:r>
              <a:rPr lang="en-US"/>
              <a:t>The Accounting Cycle: End of the Period</a:t>
            </a:r>
          </a:p>
        </p:txBody>
      </p:sp>
      <p:sp>
        <p:nvSpPr>
          <p:cNvPr id="13" name="TextBox 12"/>
          <p:cNvSpPr txBox="1"/>
          <p:nvPr/>
        </p:nvSpPr>
        <p:spPr>
          <a:xfrm>
            <a:off x="1515135" y="3435765"/>
            <a:ext cx="1398255" cy="1938992"/>
          </a:xfrm>
          <a:prstGeom prst="rect">
            <a:avLst/>
          </a:prstGeom>
          <a:noFill/>
        </p:spPr>
        <p:txBody>
          <a:bodyPr wrap="square" rtlCol="0">
            <a:spAutoFit/>
          </a:bodyPr>
          <a:lstStyle/>
          <a:p>
            <a:pPr algn="ctr"/>
            <a:r>
              <a:rPr lang="en-US" sz="12000" smtClean="0">
                <a:solidFill>
                  <a:srgbClr val="D49323"/>
                </a:solidFill>
                <a:latin typeface="Avenir LT Std 35 Light"/>
                <a:cs typeface="Avenir LT Std 35 Light"/>
              </a:rPr>
              <a:t>3</a:t>
            </a:r>
            <a:endParaRPr lang="en-US" sz="12000">
              <a:solidFill>
                <a:srgbClr val="D49323"/>
              </a:solidFill>
              <a:latin typeface="Avenir LT Std 35 Light"/>
              <a:cs typeface="Avenir LT Std 35 Light"/>
            </a:endParaRPr>
          </a:p>
        </p:txBody>
      </p:sp>
      <p:sp>
        <p:nvSpPr>
          <p:cNvPr id="2" name="Footer Placeholder 1"/>
          <p:cNvSpPr>
            <a:spLocks noGrp="1"/>
          </p:cNvSpPr>
          <p:nvPr>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3" name="Slide Number Placeholder 2"/>
          <p:cNvSpPr>
            <a:spLocks noGrp="1"/>
          </p:cNvSpPr>
          <p:nvPr>
            <p:ph type="sldNum" sz="quarter" idx="12"/>
          </p:nvPr>
        </p:nvSpPr>
        <p:spPr/>
        <p:txBody>
          <a:bodyPr/>
          <a:lstStyle/>
          <a:p>
            <a:fld id="{8A048DD7-39B4-434B-ACE7-68CA5B147A05}" type="slidenum">
              <a:rPr lang="en-US" smtClean="0"/>
              <a:t>1</a:t>
            </a:fld>
            <a:endParaRPr lang="en-US"/>
          </a:p>
        </p:txBody>
      </p:sp>
    </p:spTree>
    <p:extLst>
      <p:ext uri="{BB962C8B-B14F-4D97-AF65-F5344CB8AC3E}">
        <p14:creationId xmlns:p14="http://schemas.microsoft.com/office/powerpoint/2010/main" val="242184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314112"/>
            <a:ext cx="7626880" cy="4268219"/>
          </a:xfrm>
        </p:spPr>
        <p:txBody>
          <a:bodyPr>
            <a:normAutofit lnSpcReduction="10000"/>
          </a:bodyPr>
          <a:lstStyle/>
          <a:p>
            <a:pPr marL="0" indent="0">
              <a:buNone/>
            </a:pPr>
            <a:r>
              <a:rPr lang="en-US" smtClean="0"/>
              <a:t>Which statement best describes when expenses should be recorded?</a:t>
            </a:r>
            <a:endParaRPr lang="en-US"/>
          </a:p>
          <a:p>
            <a:pPr>
              <a:buAutoNum type="alphaLcPeriod"/>
            </a:pPr>
            <a:r>
              <a:rPr lang="en-US" smtClean="0"/>
              <a:t>Expenses are recorded when paid.</a:t>
            </a:r>
            <a:endParaRPr lang="en-US"/>
          </a:p>
          <a:p>
            <a:pPr>
              <a:buAutoNum type="alphaLcPeriod"/>
            </a:pPr>
            <a:r>
              <a:rPr lang="en-US" smtClean="0"/>
              <a:t>Expenses are recorded the day a company promises to pay.</a:t>
            </a:r>
            <a:endParaRPr lang="en-US"/>
          </a:p>
          <a:p>
            <a:pPr>
              <a:buAutoNum type="alphaLcPeriod" startAt="3"/>
            </a:pPr>
            <a:r>
              <a:rPr lang="en-US" smtClean="0"/>
              <a:t>Expenses are recorded when the cost is used to help produce revenue.</a:t>
            </a:r>
            <a:endParaRPr lang="en-US"/>
          </a:p>
          <a:p>
            <a:pPr>
              <a:buAutoNum type="alphaLcPeriod" startAt="3"/>
            </a:pPr>
            <a:r>
              <a:rPr lang="en-US" smtClean="0"/>
              <a:t>None of the above</a:t>
            </a:r>
            <a:endParaRPr lang="en-US"/>
          </a:p>
        </p:txBody>
      </p:sp>
      <p:sp>
        <p:nvSpPr>
          <p:cNvPr id="4" name="Title 3"/>
          <p:cNvSpPr>
            <a:spLocks noGrp="1"/>
          </p:cNvSpPr>
          <p:nvPr>
            <p:ph type="title"/>
          </p:nvPr>
        </p:nvSpPr>
        <p:spPr/>
        <p:txBody>
          <a:bodyPr/>
          <a:lstStyle/>
          <a:p>
            <a:r>
              <a:rPr lang="en-US" sz="3600"/>
              <a:t>Concept Check </a:t>
            </a:r>
            <a:r>
              <a:rPr lang="en-US" sz="3600" smtClean="0"/>
              <a:t>3–1</a:t>
            </a:r>
            <a:endParaRPr lang="en-US" sz="3600"/>
          </a:p>
        </p:txBody>
      </p:sp>
      <p:sp>
        <p:nvSpPr>
          <p:cNvPr id="6" name="Oval 5"/>
          <p:cNvSpPr/>
          <p:nvPr/>
        </p:nvSpPr>
        <p:spPr bwMode="auto">
          <a:xfrm>
            <a:off x="977047" y="3804855"/>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Tahoma" pitchFamily="34" charset="0"/>
            </a:endParaRPr>
          </a:p>
        </p:txBody>
      </p:sp>
      <p:sp>
        <p:nvSpPr>
          <p:cNvPr id="7" name="TextBox 6"/>
          <p:cNvSpPr txBox="1"/>
          <p:nvPr/>
        </p:nvSpPr>
        <p:spPr>
          <a:xfrm>
            <a:off x="1226134" y="5562295"/>
            <a:ext cx="7280168" cy="646331"/>
          </a:xfrm>
          <a:prstGeom prst="rect">
            <a:avLst/>
          </a:prstGeom>
          <a:solidFill>
            <a:srgbClr val="FFFFD1"/>
          </a:solidFill>
          <a:ln w="6350">
            <a:solidFill>
              <a:schemeClr val="tx1"/>
            </a:solidFill>
          </a:ln>
        </p:spPr>
        <p:txBody>
          <a:bodyPr wrap="square" rtlCol="0">
            <a:spAutoFit/>
          </a:bodyPr>
          <a:lstStyle/>
          <a:p>
            <a:r>
              <a:rPr lang="en-US" smtClean="0"/>
              <a:t>Expenses are recorded in the same period their cost is used to help produce revenue.</a:t>
            </a:r>
          </a:p>
        </p:txBody>
      </p:sp>
      <p:sp>
        <p:nvSpPr>
          <p:cNvPr id="8" name="Footer Placeholder 7"/>
          <p:cNvSpPr>
            <a:spLocks noGrp="1"/>
          </p:cNvSpPr>
          <p:nvPr>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9" name="Slide Number Placeholder 8"/>
          <p:cNvSpPr>
            <a:spLocks noGrp="1"/>
          </p:cNvSpPr>
          <p:nvPr>
            <p:ph type="sldNum" sz="quarter" idx="12"/>
          </p:nvPr>
        </p:nvSpPr>
        <p:spPr/>
        <p:txBody>
          <a:bodyPr/>
          <a:lstStyle/>
          <a:p>
            <a:fld id="{8A048DD7-39B4-434B-ACE7-68CA5B147A05}" type="slidenum">
              <a:rPr lang="en-US" smtClean="0"/>
              <a:t>10</a:t>
            </a:fld>
            <a:endParaRPr lang="en-US"/>
          </a:p>
        </p:txBody>
      </p:sp>
    </p:spTree>
    <p:extLst>
      <p:ext uri="{BB962C8B-B14F-4D97-AF65-F5344CB8AC3E}">
        <p14:creationId xmlns:p14="http://schemas.microsoft.com/office/powerpoint/2010/main" val="2744911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Content Placeholder 5"/>
          <p:cNvSpPr>
            <a:spLocks noGrp="1"/>
          </p:cNvSpPr>
          <p:nvPr>
            <p:ph idx="1"/>
          </p:nvPr>
        </p:nvSpPr>
        <p:spPr>
          <a:xfrm>
            <a:off x="709369" y="1442358"/>
            <a:ext cx="7255346" cy="2968582"/>
          </a:xfrm>
        </p:spPr>
        <p:txBody>
          <a:bodyPr/>
          <a:lstStyle/>
          <a:p>
            <a:r>
              <a:rPr lang="en-US" b="1" smtClean="0">
                <a:solidFill>
                  <a:srgbClr val="A5062D"/>
                </a:solidFill>
              </a:rPr>
              <a:t>LO3–2</a:t>
            </a:r>
            <a:r>
              <a:rPr lang="en-US" smtClean="0"/>
              <a:t>	Distinguish between accrual-basis and cash-basis accounting.</a:t>
            </a:r>
          </a:p>
        </p:txBody>
      </p:sp>
      <p:sp>
        <p:nvSpPr>
          <p:cNvPr id="23553" name="Title 4"/>
          <p:cNvSpPr>
            <a:spLocks noGrp="1"/>
          </p:cNvSpPr>
          <p:nvPr>
            <p:ph type="title"/>
          </p:nvPr>
        </p:nvSpPr>
        <p:spPr/>
        <p:txBody>
          <a:bodyPr/>
          <a:lstStyle/>
          <a:p>
            <a:r>
              <a:rPr lang="en-US" smtClean="0"/>
              <a:t>Learning Objective 2</a:t>
            </a:r>
          </a:p>
        </p:txBody>
      </p:sp>
      <p:sp>
        <p:nvSpPr>
          <p:cNvPr id="4" name="Footer Placeholder 3"/>
          <p:cNvSpPr>
            <a:spLocks noGrp="1"/>
          </p:cNvSpPr>
          <p:nvPr>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5" name="Slide Number Placeholder 4"/>
          <p:cNvSpPr>
            <a:spLocks noGrp="1"/>
          </p:cNvSpPr>
          <p:nvPr>
            <p:ph type="sldNum" sz="quarter" idx="12"/>
          </p:nvPr>
        </p:nvSpPr>
        <p:spPr/>
        <p:txBody>
          <a:bodyPr/>
          <a:lstStyle/>
          <a:p>
            <a:fld id="{8A048DD7-39B4-434B-ACE7-68CA5B147A05}" type="slidenum">
              <a:rPr lang="en-US" smtClean="0"/>
              <a:t>11</a:t>
            </a:fld>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3"/>
          <p:cNvSpPr>
            <a:spLocks noGrp="1"/>
          </p:cNvSpPr>
          <p:nvPr>
            <p:ph type="title"/>
          </p:nvPr>
        </p:nvSpPr>
        <p:spPr/>
        <p:txBody>
          <a:bodyPr/>
          <a:lstStyle/>
          <a:p>
            <a:pPr>
              <a:lnSpc>
                <a:spcPct val="90000"/>
              </a:lnSpc>
            </a:pPr>
            <a:r>
              <a:rPr lang="en-US" smtClean="0"/>
              <a:t>Accrual-Basis Compared with Cash-Basis Accounting</a:t>
            </a:r>
          </a:p>
        </p:txBody>
      </p:sp>
      <p:graphicFrame>
        <p:nvGraphicFramePr>
          <p:cNvPr id="2" name="Table 1"/>
          <p:cNvGraphicFramePr>
            <a:graphicFrameLocks noGrp="1"/>
          </p:cNvGraphicFramePr>
          <p:nvPr>
            <p:extLst>
              <p:ext uri="{D42A27DB-BD31-4B8C-83A1-F6EECF244321}">
                <p14:modId xmlns:p14="http://schemas.microsoft.com/office/powerpoint/2010/main" val="1841679030"/>
              </p:ext>
            </p:extLst>
          </p:nvPr>
        </p:nvGraphicFramePr>
        <p:xfrm>
          <a:off x="925513" y="1809750"/>
          <a:ext cx="7711440" cy="900803"/>
        </p:xfrm>
        <a:graphic>
          <a:graphicData uri="http://schemas.openxmlformats.org/drawingml/2006/table">
            <a:tbl>
              <a:tblPr firstRow="1" bandRow="1">
                <a:tableStyleId>{5C22544A-7EE6-4342-B048-85BDC9FD1C3A}</a:tableStyleId>
              </a:tblPr>
              <a:tblGrid>
                <a:gridCol w="1884362"/>
                <a:gridCol w="4162425"/>
                <a:gridCol w="1664653"/>
              </a:tblGrid>
              <a:tr h="900803">
                <a:tc>
                  <a:txBody>
                    <a:bodyPr/>
                    <a:lstStyle/>
                    <a:p>
                      <a:pPr algn="ctr"/>
                      <a:r>
                        <a:rPr lang="en-US" sz="2400" smtClean="0">
                          <a:latin typeface="+mj-lt"/>
                        </a:rPr>
                        <a:t>Point of Difference</a:t>
                      </a:r>
                      <a:endParaRPr lang="en-US" sz="2400">
                        <a:latin typeface="+mj-lt"/>
                      </a:endParaRPr>
                    </a:p>
                  </a:txBody>
                  <a:tcPr/>
                </a:tc>
                <a:tc>
                  <a:txBody>
                    <a:bodyPr/>
                    <a:lstStyle/>
                    <a:p>
                      <a:pPr algn="ctr"/>
                      <a:r>
                        <a:rPr lang="en-US" sz="2400" smtClean="0">
                          <a:latin typeface="+mj-lt"/>
                        </a:rPr>
                        <a:t>Accrual</a:t>
                      </a:r>
                      <a:r>
                        <a:rPr lang="en-US" sz="2400" baseline="0" smtClean="0">
                          <a:latin typeface="+mj-lt"/>
                        </a:rPr>
                        <a:t>-Basis</a:t>
                      </a:r>
                      <a:endParaRPr lang="en-US" sz="2400">
                        <a:latin typeface="+mj-lt"/>
                      </a:endParaRPr>
                    </a:p>
                  </a:txBody>
                  <a:tcPr anchor="b"/>
                </a:tc>
                <a:tc>
                  <a:txBody>
                    <a:bodyPr/>
                    <a:lstStyle/>
                    <a:p>
                      <a:pPr algn="ctr"/>
                      <a:r>
                        <a:rPr lang="en-US" sz="2400" smtClean="0">
                          <a:latin typeface="+mj-lt"/>
                        </a:rPr>
                        <a:t>Cash-Basis</a:t>
                      </a:r>
                      <a:endParaRPr lang="en-US" sz="2400">
                        <a:latin typeface="+mj-lt"/>
                      </a:endParaRPr>
                    </a:p>
                  </a:txBody>
                  <a:tcPr anchor="b"/>
                </a:tc>
              </a:tr>
            </a:tbl>
          </a:graphicData>
        </a:graphic>
      </p:graphicFrame>
      <p:sp>
        <p:nvSpPr>
          <p:cNvPr id="5" name="Footer Placeholder 4"/>
          <p:cNvSpPr>
            <a:spLocks noGrp="1"/>
          </p:cNvSpPr>
          <p:nvPr>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6" name="Slide Number Placeholder 5"/>
          <p:cNvSpPr>
            <a:spLocks noGrp="1"/>
          </p:cNvSpPr>
          <p:nvPr>
            <p:ph type="sldNum" sz="quarter" idx="12"/>
          </p:nvPr>
        </p:nvSpPr>
        <p:spPr/>
        <p:txBody>
          <a:bodyPr/>
          <a:lstStyle/>
          <a:p>
            <a:fld id="{8A048DD7-39B4-434B-ACE7-68CA5B147A05}" type="slidenum">
              <a:rPr lang="en-US" smtClean="0"/>
              <a:t>12</a:t>
            </a:fld>
            <a:endParaRPr lang="en-US"/>
          </a:p>
        </p:txBody>
      </p:sp>
      <p:graphicFrame>
        <p:nvGraphicFramePr>
          <p:cNvPr id="3" name="Table 2"/>
          <p:cNvGraphicFramePr>
            <a:graphicFrameLocks noGrp="1"/>
          </p:cNvGraphicFramePr>
          <p:nvPr>
            <p:extLst>
              <p:ext uri="{D42A27DB-BD31-4B8C-83A1-F6EECF244321}">
                <p14:modId xmlns:p14="http://schemas.microsoft.com/office/powerpoint/2010/main" val="919003608"/>
              </p:ext>
            </p:extLst>
          </p:nvPr>
        </p:nvGraphicFramePr>
        <p:xfrm>
          <a:off x="925513" y="3848501"/>
          <a:ext cx="7711440" cy="1101492"/>
        </p:xfrm>
        <a:graphic>
          <a:graphicData uri="http://schemas.openxmlformats.org/drawingml/2006/table">
            <a:tbl>
              <a:tblPr firstRow="1" bandRow="1">
                <a:tableStyleId>{5C22544A-7EE6-4342-B048-85BDC9FD1C3A}</a:tableStyleId>
              </a:tblPr>
              <a:tblGrid>
                <a:gridCol w="1884362"/>
                <a:gridCol w="4162425"/>
                <a:gridCol w="1664653"/>
              </a:tblGrid>
              <a:tr h="1101492">
                <a:tc>
                  <a:txBody>
                    <a:bodyPr/>
                    <a:lstStyle/>
                    <a:p>
                      <a:pPr>
                        <a:spcBef>
                          <a:spcPts val="1800"/>
                        </a:spcBef>
                      </a:pPr>
                      <a:r>
                        <a:rPr lang="en-US" sz="2400" b="1" smtClean="0">
                          <a:solidFill>
                            <a:schemeClr val="tx1"/>
                          </a:solidFill>
                          <a:latin typeface="+mj-lt"/>
                        </a:rPr>
                        <a:t>Expense Recognition</a:t>
                      </a:r>
                      <a:endParaRPr lang="en-US" sz="2400" b="1">
                        <a:solidFill>
                          <a:schemeClr val="tx1"/>
                        </a:solidFill>
                        <a:latin typeface="+mj-lt"/>
                      </a:endParaRPr>
                    </a:p>
                  </a:txBody>
                  <a:tcPr>
                    <a:solidFill>
                      <a:schemeClr val="accent1">
                        <a:lumMod val="20000"/>
                        <a:lumOff val="80000"/>
                      </a:schemeClr>
                    </a:solidFill>
                  </a:tcPr>
                </a:tc>
                <a:tc>
                  <a:txBody>
                    <a:bodyPr/>
                    <a:lstStyle/>
                    <a:p>
                      <a:pPr>
                        <a:spcBef>
                          <a:spcPts val="1800"/>
                        </a:spcBef>
                      </a:pPr>
                      <a:r>
                        <a:rPr lang="en-US" sz="2400" b="0" smtClean="0">
                          <a:solidFill>
                            <a:schemeClr val="tx1"/>
                          </a:solidFill>
                          <a:latin typeface="+mj-lt"/>
                        </a:rPr>
                        <a:t>In the period costs are used to help produce revenues</a:t>
                      </a:r>
                      <a:endParaRPr lang="en-US" sz="2400" b="0">
                        <a:solidFill>
                          <a:schemeClr val="tx1"/>
                        </a:solidFill>
                        <a:latin typeface="+mj-lt"/>
                      </a:endParaRPr>
                    </a:p>
                  </a:txBody>
                  <a:tcPr>
                    <a:solidFill>
                      <a:schemeClr val="accent1">
                        <a:lumMod val="20000"/>
                        <a:lumOff val="80000"/>
                      </a:schemeClr>
                    </a:solidFill>
                  </a:tcPr>
                </a:tc>
                <a:tc>
                  <a:txBody>
                    <a:bodyPr/>
                    <a:lstStyle/>
                    <a:p>
                      <a:pPr>
                        <a:spcBef>
                          <a:spcPts val="1800"/>
                        </a:spcBef>
                      </a:pPr>
                      <a:r>
                        <a:rPr lang="en-US" sz="2400" b="0" smtClean="0">
                          <a:solidFill>
                            <a:schemeClr val="tx1"/>
                          </a:solidFill>
                          <a:latin typeface="+mj-lt"/>
                        </a:rPr>
                        <a:t>When cash is paid</a:t>
                      </a:r>
                      <a:endParaRPr lang="en-US" sz="2400" b="0">
                        <a:solidFill>
                          <a:schemeClr val="tx1"/>
                        </a:solidFill>
                        <a:latin typeface="+mj-lt"/>
                      </a:endParaRPr>
                    </a:p>
                  </a:txBody>
                  <a:tcPr>
                    <a:solidFill>
                      <a:schemeClr val="accent1">
                        <a:lumMod val="20000"/>
                        <a:lumOff val="80000"/>
                      </a:schemeClr>
                    </a:solidFill>
                  </a:tcPr>
                </a:tc>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3295241652"/>
              </p:ext>
            </p:extLst>
          </p:nvPr>
        </p:nvGraphicFramePr>
        <p:xfrm>
          <a:off x="925513" y="2708022"/>
          <a:ext cx="7711440" cy="1137966"/>
        </p:xfrm>
        <a:graphic>
          <a:graphicData uri="http://schemas.openxmlformats.org/drawingml/2006/table">
            <a:tbl>
              <a:tblPr firstRow="1" bandRow="1">
                <a:tableStyleId>{5C22544A-7EE6-4342-B048-85BDC9FD1C3A}</a:tableStyleId>
              </a:tblPr>
              <a:tblGrid>
                <a:gridCol w="1884362"/>
                <a:gridCol w="4162425"/>
                <a:gridCol w="1664653"/>
              </a:tblGrid>
              <a:tr h="1137966">
                <a:tc>
                  <a:txBody>
                    <a:bodyPr/>
                    <a:lstStyle/>
                    <a:p>
                      <a:pPr>
                        <a:spcBef>
                          <a:spcPts val="1800"/>
                        </a:spcBef>
                      </a:pPr>
                      <a:r>
                        <a:rPr lang="en-US" sz="2400" b="1" smtClean="0">
                          <a:solidFill>
                            <a:schemeClr val="tx1"/>
                          </a:solidFill>
                          <a:latin typeface="+mj-lt"/>
                        </a:rPr>
                        <a:t>Revenue Recognition</a:t>
                      </a:r>
                      <a:endParaRPr lang="en-US" sz="2400" b="1">
                        <a:solidFill>
                          <a:schemeClr val="tx1"/>
                        </a:solidFill>
                        <a:latin typeface="+mj-lt"/>
                      </a:endParaRPr>
                    </a:p>
                  </a:txBody>
                  <a:tcPr>
                    <a:solidFill>
                      <a:schemeClr val="accent1">
                        <a:lumMod val="40000"/>
                        <a:lumOff val="60000"/>
                      </a:schemeClr>
                    </a:solidFill>
                  </a:tcPr>
                </a:tc>
                <a:tc>
                  <a:txBody>
                    <a:bodyPr/>
                    <a:lstStyle/>
                    <a:p>
                      <a:pPr>
                        <a:spcBef>
                          <a:spcPts val="1800"/>
                        </a:spcBef>
                      </a:pPr>
                      <a:r>
                        <a:rPr lang="en-US" sz="2400" b="0" smtClean="0">
                          <a:solidFill>
                            <a:schemeClr val="tx1"/>
                          </a:solidFill>
                          <a:latin typeface="+mj-lt"/>
                        </a:rPr>
                        <a:t>When goods and services</a:t>
                      </a:r>
                      <a:r>
                        <a:rPr lang="en-US" sz="2400" b="0" baseline="0" smtClean="0">
                          <a:solidFill>
                            <a:schemeClr val="tx1"/>
                          </a:solidFill>
                          <a:latin typeface="+mj-lt"/>
                        </a:rPr>
                        <a:t> are provided to customers</a:t>
                      </a:r>
                      <a:endParaRPr lang="en-US" sz="2400" b="0">
                        <a:solidFill>
                          <a:schemeClr val="tx1"/>
                        </a:solidFill>
                        <a:latin typeface="+mj-lt"/>
                      </a:endParaRPr>
                    </a:p>
                  </a:txBody>
                  <a:tcPr>
                    <a:solidFill>
                      <a:schemeClr val="accent1">
                        <a:lumMod val="40000"/>
                        <a:lumOff val="60000"/>
                      </a:schemeClr>
                    </a:solidFill>
                  </a:tcPr>
                </a:tc>
                <a:tc>
                  <a:txBody>
                    <a:bodyPr/>
                    <a:lstStyle/>
                    <a:p>
                      <a:pPr>
                        <a:spcBef>
                          <a:spcPts val="1800"/>
                        </a:spcBef>
                      </a:pPr>
                      <a:r>
                        <a:rPr lang="en-US" sz="2400" b="0" smtClean="0">
                          <a:solidFill>
                            <a:schemeClr val="tx1"/>
                          </a:solidFill>
                          <a:latin typeface="+mj-lt"/>
                        </a:rPr>
                        <a:t>When cash is received</a:t>
                      </a:r>
                      <a:endParaRPr lang="en-US" sz="2400" b="0">
                        <a:solidFill>
                          <a:schemeClr val="tx1"/>
                        </a:solidFill>
                        <a:latin typeface="+mj-lt"/>
                      </a:endParaRPr>
                    </a:p>
                  </a:txBody>
                  <a:tcPr>
                    <a:solidFill>
                      <a:schemeClr val="accent1">
                        <a:lumMod val="40000"/>
                        <a:lumOff val="60000"/>
                      </a:schemeClr>
                    </a:solidFill>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2231120040"/>
              </p:ext>
            </p:extLst>
          </p:nvPr>
        </p:nvGraphicFramePr>
        <p:xfrm>
          <a:off x="925513" y="4949993"/>
          <a:ext cx="7711440" cy="900803"/>
        </p:xfrm>
        <a:graphic>
          <a:graphicData uri="http://schemas.openxmlformats.org/drawingml/2006/table">
            <a:tbl>
              <a:tblPr firstRow="1" bandRow="1">
                <a:tableStyleId>{5C22544A-7EE6-4342-B048-85BDC9FD1C3A}</a:tableStyleId>
              </a:tblPr>
              <a:tblGrid>
                <a:gridCol w="1884362"/>
                <a:gridCol w="4162425"/>
                <a:gridCol w="1664653"/>
              </a:tblGrid>
              <a:tr h="900803">
                <a:tc>
                  <a:txBody>
                    <a:bodyPr/>
                    <a:lstStyle/>
                    <a:p>
                      <a:pPr>
                        <a:spcBef>
                          <a:spcPts val="1800"/>
                        </a:spcBef>
                      </a:pPr>
                      <a:r>
                        <a:rPr lang="en-US" sz="2400" b="1" smtClean="0">
                          <a:solidFill>
                            <a:schemeClr val="tx1"/>
                          </a:solidFill>
                          <a:latin typeface="+mj-lt"/>
                        </a:rPr>
                        <a:t>GAAP</a:t>
                      </a:r>
                      <a:endParaRPr lang="en-US" sz="2400" b="1">
                        <a:solidFill>
                          <a:schemeClr val="tx1"/>
                        </a:solidFill>
                        <a:latin typeface="+mj-lt"/>
                      </a:endParaRPr>
                    </a:p>
                  </a:txBody>
                  <a:tcPr>
                    <a:solidFill>
                      <a:schemeClr val="accent1">
                        <a:lumMod val="40000"/>
                        <a:lumOff val="60000"/>
                      </a:schemeClr>
                    </a:solidFill>
                  </a:tcPr>
                </a:tc>
                <a:tc>
                  <a:txBody>
                    <a:bodyPr/>
                    <a:lstStyle/>
                    <a:p>
                      <a:pPr>
                        <a:spcBef>
                          <a:spcPts val="1800"/>
                        </a:spcBef>
                      </a:pPr>
                      <a:r>
                        <a:rPr lang="en-US" sz="2400" b="0" smtClean="0">
                          <a:solidFill>
                            <a:schemeClr val="tx1"/>
                          </a:solidFill>
                          <a:latin typeface="+mj-lt"/>
                        </a:rPr>
                        <a:t>Part of GAAP</a:t>
                      </a:r>
                      <a:endParaRPr lang="en-US" sz="2400" b="0">
                        <a:solidFill>
                          <a:schemeClr val="tx1"/>
                        </a:solidFill>
                        <a:latin typeface="+mj-lt"/>
                      </a:endParaRPr>
                    </a:p>
                  </a:txBody>
                  <a:tcPr>
                    <a:solidFill>
                      <a:schemeClr val="accent1">
                        <a:lumMod val="40000"/>
                        <a:lumOff val="60000"/>
                      </a:schemeClr>
                    </a:solidFill>
                  </a:tcPr>
                </a:tc>
                <a:tc>
                  <a:txBody>
                    <a:bodyPr/>
                    <a:lstStyle/>
                    <a:p>
                      <a:pPr>
                        <a:spcBef>
                          <a:spcPts val="1800"/>
                        </a:spcBef>
                      </a:pPr>
                      <a:r>
                        <a:rPr lang="en-US" sz="2400" b="0" smtClean="0">
                          <a:solidFill>
                            <a:schemeClr val="tx1"/>
                          </a:solidFill>
                          <a:latin typeface="+mj-lt"/>
                        </a:rPr>
                        <a:t>Not part of GAAP</a:t>
                      </a:r>
                      <a:endParaRPr lang="en-US" sz="2400" b="0">
                        <a:solidFill>
                          <a:schemeClr val="tx1"/>
                        </a:solidFill>
                        <a:latin typeface="+mj-lt"/>
                      </a:endParaRPr>
                    </a:p>
                  </a:txBody>
                  <a:tcPr>
                    <a:solidFill>
                      <a:schemeClr val="accent1">
                        <a:lumMod val="40000"/>
                        <a:lumOff val="60000"/>
                      </a:schemeClr>
                    </a:soli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85961" y="1581150"/>
            <a:ext cx="8432808" cy="4690627"/>
          </a:xfrm>
          <a:prstGeom prst="rect">
            <a:avLst/>
          </a:prstGeom>
          <a:solidFill>
            <a:srgbClr val="D4D0B0">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solidFill>
                <a:prstClr val="white"/>
              </a:solidFill>
            </a:endParaRPr>
          </a:p>
        </p:txBody>
      </p:sp>
      <p:sp>
        <p:nvSpPr>
          <p:cNvPr id="2" name="Title 1"/>
          <p:cNvSpPr>
            <a:spLocks noGrp="1"/>
          </p:cNvSpPr>
          <p:nvPr>
            <p:ph type="title"/>
          </p:nvPr>
        </p:nvSpPr>
        <p:spPr>
          <a:xfrm>
            <a:off x="933258" y="447820"/>
            <a:ext cx="8229600" cy="774700"/>
          </a:xfrm>
        </p:spPr>
        <p:txBody>
          <a:bodyPr>
            <a:noAutofit/>
          </a:bodyPr>
          <a:lstStyle/>
          <a:p>
            <a:pPr algn="l">
              <a:lnSpc>
                <a:spcPct val="90000"/>
              </a:lnSpc>
            </a:pPr>
            <a:r>
              <a:rPr lang="en-US" sz="3200" smtClean="0">
                <a:solidFill>
                  <a:srgbClr val="1D5F76"/>
                </a:solidFill>
                <a:latin typeface="Avenir LT Std 65 Medium"/>
                <a:cs typeface="Avenir LT Std 65 Medium"/>
              </a:rPr>
              <a:t>Illustration 3–1</a:t>
            </a:r>
            <a:r>
              <a:rPr lang="en-US" sz="3200" smtClean="0">
                <a:solidFill>
                  <a:srgbClr val="A5062D"/>
                </a:solidFill>
                <a:latin typeface="Avenir LT Std 65 Medium"/>
                <a:cs typeface="Avenir LT Std 65 Medium"/>
              </a:rPr>
              <a:t/>
            </a:r>
            <a:br>
              <a:rPr lang="en-US" sz="3200" smtClean="0">
                <a:solidFill>
                  <a:srgbClr val="A5062D"/>
                </a:solidFill>
                <a:latin typeface="Avenir LT Std 65 Medium"/>
                <a:cs typeface="Avenir LT Std 65 Medium"/>
              </a:rPr>
            </a:br>
            <a:r>
              <a:rPr lang="en-US" sz="4000" smtClean="0">
                <a:solidFill>
                  <a:srgbClr val="A5062D"/>
                </a:solidFill>
                <a:latin typeface="Avenir LT Std 65 Medium"/>
                <a:cs typeface="Avenir LT Std 65 Medium"/>
              </a:rPr>
              <a:t>Accrual-Basis Revenue</a:t>
            </a:r>
            <a:br>
              <a:rPr lang="en-US" sz="4000" smtClean="0">
                <a:solidFill>
                  <a:srgbClr val="A5062D"/>
                </a:solidFill>
                <a:latin typeface="Avenir LT Std 65 Medium"/>
                <a:cs typeface="Avenir LT Std 65 Medium"/>
              </a:rPr>
            </a:br>
            <a:r>
              <a:rPr lang="en-US" sz="4000" smtClean="0">
                <a:solidFill>
                  <a:srgbClr val="A5062D"/>
                </a:solidFill>
                <a:latin typeface="Avenir LT Std 65 Medium"/>
                <a:cs typeface="Avenir LT Std 65 Medium"/>
              </a:rPr>
              <a:t>versus Cash-Basis Revenue</a:t>
            </a:r>
            <a:endParaRPr lang="en-US" sz="4000">
              <a:solidFill>
                <a:srgbClr val="A5062D"/>
              </a:solidFill>
              <a:latin typeface="Avenir LT Std 65 Medium"/>
              <a:cs typeface="Avenir LT Std 65 Medium"/>
            </a:endParaRP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9" name="TextBox 8"/>
          <p:cNvSpPr txBox="1">
            <a:spLocks noChangeArrowheads="1"/>
          </p:cNvSpPr>
          <p:nvPr/>
        </p:nvSpPr>
        <p:spPr bwMode="auto">
          <a:xfrm>
            <a:off x="3948351" y="1693416"/>
            <a:ext cx="5155117" cy="276999"/>
          </a:xfrm>
          <a:prstGeom prst="rect">
            <a:avLst/>
          </a:prstGeom>
          <a:noFill/>
          <a:ln w="9525">
            <a:noFill/>
            <a:miter lim="800000"/>
            <a:headEnd/>
            <a:tailEnd/>
          </a:ln>
        </p:spPr>
        <p:txBody>
          <a:bodyPr wrap="square" lIns="0" tIns="0" rIns="0" bIns="0">
            <a:spAutoFit/>
          </a:bodyPr>
          <a:lstStyle/>
          <a:p>
            <a:pPr algn="ctr"/>
            <a:r>
              <a:rPr lang="en-US" smtClean="0">
                <a:solidFill>
                  <a:prstClr val="black"/>
                </a:solidFill>
              </a:rPr>
              <a:t>Accrual-Basis                         Cash-Basis</a:t>
            </a:r>
            <a:endParaRPr lang="en-IN" baseline="30000">
              <a:solidFill>
                <a:prstClr val="black"/>
              </a:solidFill>
            </a:endParaRPr>
          </a:p>
        </p:txBody>
      </p:sp>
      <p:sp>
        <p:nvSpPr>
          <p:cNvPr id="25" name="TextBox 24"/>
          <p:cNvSpPr txBox="1">
            <a:spLocks noChangeArrowheads="1"/>
          </p:cNvSpPr>
          <p:nvPr/>
        </p:nvSpPr>
        <p:spPr bwMode="auto">
          <a:xfrm>
            <a:off x="4378357" y="2130642"/>
            <a:ext cx="895625" cy="830997"/>
          </a:xfrm>
          <a:prstGeom prst="rect">
            <a:avLst/>
          </a:prstGeom>
          <a:noFill/>
          <a:ln w="9525">
            <a:noFill/>
            <a:miter lim="800000"/>
            <a:headEnd/>
            <a:tailEnd/>
          </a:ln>
        </p:spPr>
        <p:txBody>
          <a:bodyPr wrap="square" lIns="0" tIns="0" rIns="0" bIns="0">
            <a:spAutoFit/>
          </a:bodyPr>
          <a:lstStyle/>
          <a:p>
            <a:pPr algn="ctr"/>
            <a:r>
              <a:rPr lang="en-US" smtClean="0">
                <a:solidFill>
                  <a:prstClr val="black"/>
                </a:solidFill>
              </a:rPr>
              <a:t>Service</a:t>
            </a:r>
          </a:p>
          <a:p>
            <a:pPr algn="ctr"/>
            <a:r>
              <a:rPr lang="en-US" u="sng" smtClean="0">
                <a:solidFill>
                  <a:prstClr val="black"/>
                </a:solidFill>
              </a:rPr>
              <a:t>Provided</a:t>
            </a:r>
            <a:r>
              <a:rPr lang="en-US" b="1" smtClean="0">
                <a:solidFill>
                  <a:prstClr val="black"/>
                </a:solidFill>
              </a:rPr>
              <a:t>	</a:t>
            </a:r>
            <a:endParaRPr lang="en-US" b="1">
              <a:solidFill>
                <a:prstClr val="black"/>
              </a:solidFill>
            </a:endParaRPr>
          </a:p>
        </p:txBody>
      </p:sp>
      <p:sp>
        <p:nvSpPr>
          <p:cNvPr id="26" name="TextBox 25"/>
          <p:cNvSpPr txBox="1">
            <a:spLocks noChangeArrowheads="1"/>
          </p:cNvSpPr>
          <p:nvPr/>
        </p:nvSpPr>
        <p:spPr bwMode="auto">
          <a:xfrm>
            <a:off x="5495953" y="2130643"/>
            <a:ext cx="1091644" cy="553998"/>
          </a:xfrm>
          <a:prstGeom prst="rect">
            <a:avLst/>
          </a:prstGeom>
          <a:noFill/>
          <a:ln w="9525">
            <a:noFill/>
            <a:miter lim="800000"/>
            <a:headEnd/>
            <a:tailEnd/>
          </a:ln>
        </p:spPr>
        <p:txBody>
          <a:bodyPr wrap="square" lIns="0" tIns="0" rIns="0" bIns="0">
            <a:spAutoFit/>
          </a:bodyPr>
          <a:lstStyle/>
          <a:p>
            <a:pPr algn="ctr"/>
            <a:r>
              <a:rPr lang="en-US" smtClean="0">
                <a:solidFill>
                  <a:prstClr val="black"/>
                </a:solidFill>
              </a:rPr>
              <a:t>Revenue</a:t>
            </a:r>
            <a:br>
              <a:rPr lang="en-US" smtClean="0">
                <a:solidFill>
                  <a:prstClr val="black"/>
                </a:solidFill>
              </a:rPr>
            </a:br>
            <a:r>
              <a:rPr lang="en-US" u="sng" smtClean="0">
                <a:solidFill>
                  <a:prstClr val="black"/>
                </a:solidFill>
              </a:rPr>
              <a:t>Recorded</a:t>
            </a:r>
            <a:r>
              <a:rPr lang="en-US" b="1" smtClean="0">
                <a:solidFill>
                  <a:prstClr val="black"/>
                </a:solidFill>
              </a:rPr>
              <a:t>	</a:t>
            </a:r>
            <a:endParaRPr lang="en-US" b="1">
              <a:solidFill>
                <a:prstClr val="black"/>
              </a:solidFill>
            </a:endParaRPr>
          </a:p>
        </p:txBody>
      </p:sp>
      <p:sp>
        <p:nvSpPr>
          <p:cNvPr id="27" name="TextBox 26"/>
          <p:cNvSpPr txBox="1">
            <a:spLocks noChangeArrowheads="1"/>
          </p:cNvSpPr>
          <p:nvPr/>
        </p:nvSpPr>
        <p:spPr bwMode="auto">
          <a:xfrm>
            <a:off x="6857330" y="2130642"/>
            <a:ext cx="895625" cy="830997"/>
          </a:xfrm>
          <a:prstGeom prst="rect">
            <a:avLst/>
          </a:prstGeom>
          <a:noFill/>
          <a:ln w="9525">
            <a:noFill/>
            <a:miter lim="800000"/>
            <a:headEnd/>
            <a:tailEnd/>
          </a:ln>
        </p:spPr>
        <p:txBody>
          <a:bodyPr wrap="square" lIns="0" tIns="0" rIns="0" bIns="0">
            <a:spAutoFit/>
          </a:bodyPr>
          <a:lstStyle/>
          <a:p>
            <a:pPr algn="ctr"/>
            <a:r>
              <a:rPr lang="en-US" smtClean="0">
                <a:solidFill>
                  <a:prstClr val="black"/>
                </a:solidFill>
              </a:rPr>
              <a:t>Cash</a:t>
            </a:r>
            <a:br>
              <a:rPr lang="en-US" smtClean="0">
                <a:solidFill>
                  <a:prstClr val="black"/>
                </a:solidFill>
              </a:rPr>
            </a:br>
            <a:r>
              <a:rPr lang="en-US" u="sng" smtClean="0">
                <a:solidFill>
                  <a:prstClr val="black"/>
                </a:solidFill>
              </a:rPr>
              <a:t>Received</a:t>
            </a:r>
            <a:r>
              <a:rPr lang="en-US" b="1" smtClean="0">
                <a:solidFill>
                  <a:prstClr val="black"/>
                </a:solidFill>
              </a:rPr>
              <a:t>	</a:t>
            </a:r>
            <a:endParaRPr lang="en-US" b="1">
              <a:solidFill>
                <a:prstClr val="black"/>
              </a:solidFill>
            </a:endParaRPr>
          </a:p>
        </p:txBody>
      </p:sp>
      <p:sp>
        <p:nvSpPr>
          <p:cNvPr id="28" name="TextBox 27"/>
          <p:cNvSpPr txBox="1">
            <a:spLocks noChangeArrowheads="1"/>
          </p:cNvSpPr>
          <p:nvPr/>
        </p:nvSpPr>
        <p:spPr bwMode="auto">
          <a:xfrm>
            <a:off x="7864141" y="2130642"/>
            <a:ext cx="1026147" cy="553998"/>
          </a:xfrm>
          <a:prstGeom prst="rect">
            <a:avLst/>
          </a:prstGeom>
          <a:noFill/>
          <a:ln w="9525">
            <a:noFill/>
            <a:miter lim="800000"/>
            <a:headEnd/>
            <a:tailEnd/>
          </a:ln>
        </p:spPr>
        <p:txBody>
          <a:bodyPr wrap="square" lIns="0" tIns="0" rIns="0" bIns="0">
            <a:spAutoFit/>
          </a:bodyPr>
          <a:lstStyle/>
          <a:p>
            <a:pPr algn="ctr"/>
            <a:r>
              <a:rPr lang="en-US" smtClean="0">
                <a:solidFill>
                  <a:prstClr val="black"/>
                </a:solidFill>
              </a:rPr>
              <a:t>Revenue</a:t>
            </a:r>
            <a:br>
              <a:rPr lang="en-US" smtClean="0">
                <a:solidFill>
                  <a:prstClr val="black"/>
                </a:solidFill>
              </a:rPr>
            </a:br>
            <a:r>
              <a:rPr lang="en-US" u="sng" smtClean="0">
                <a:solidFill>
                  <a:prstClr val="black"/>
                </a:solidFill>
              </a:rPr>
              <a:t>Recorded</a:t>
            </a:r>
            <a:r>
              <a:rPr lang="en-US" b="1" u="sng" smtClean="0">
                <a:solidFill>
                  <a:prstClr val="black"/>
                </a:solidFill>
              </a:rPr>
              <a:t>	</a:t>
            </a:r>
            <a:endParaRPr lang="en-US" b="1" u="sng">
              <a:solidFill>
                <a:prstClr val="black"/>
              </a:solidFill>
            </a:endParaRPr>
          </a:p>
        </p:txBody>
      </p:sp>
      <p:sp>
        <p:nvSpPr>
          <p:cNvPr id="3" name="Slide Number Placeholder 2"/>
          <p:cNvSpPr>
            <a:spLocks noGrp="1"/>
          </p:cNvSpPr>
          <p:nvPr>
            <p:ph type="sldNum" sz="quarter" idx="12"/>
          </p:nvPr>
        </p:nvSpPr>
        <p:spPr>
          <a:xfrm>
            <a:off x="6857330" y="6485654"/>
            <a:ext cx="2133600" cy="365125"/>
          </a:xfrm>
        </p:spPr>
        <p:txBody>
          <a:bodyPr lIns="0" tIns="0" rIns="0" bIns="0"/>
          <a:lstStyle/>
          <a:p>
            <a:fld id="{8A048DD7-39B4-434B-ACE7-68CA5B147A05}" type="slidenum">
              <a:rPr lang="en-US" smtClean="0">
                <a:solidFill>
                  <a:prstClr val="black">
                    <a:tint val="75000"/>
                  </a:prstClr>
                </a:solidFill>
              </a:rPr>
              <a:pPr/>
              <a:t>13</a:t>
            </a:fld>
            <a:endParaRPr lang="en-US">
              <a:solidFill>
                <a:prstClr val="black">
                  <a:tint val="75000"/>
                </a:prstClr>
              </a:solidFill>
            </a:endParaRPr>
          </a:p>
        </p:txBody>
      </p:sp>
      <p:cxnSp>
        <p:nvCxnSpPr>
          <p:cNvPr id="20" name="Straight Connector 19"/>
          <p:cNvCxnSpPr/>
          <p:nvPr/>
        </p:nvCxnSpPr>
        <p:spPr>
          <a:xfrm>
            <a:off x="4378357" y="2003812"/>
            <a:ext cx="201322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a:off x="6857330" y="2003812"/>
            <a:ext cx="190243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24" name="TextBox 23"/>
          <p:cNvSpPr txBox="1"/>
          <p:nvPr/>
        </p:nvSpPr>
        <p:spPr>
          <a:xfrm>
            <a:off x="1338077" y="6565989"/>
            <a:ext cx="6973877" cy="215444"/>
          </a:xfrm>
          <a:prstGeom prst="rect">
            <a:avLst/>
          </a:prstGeom>
          <a:noFill/>
        </p:spPr>
        <p:txBody>
          <a:bodyPr wrap="square" rtlCol="0">
            <a:spAutoFit/>
          </a:bodyPr>
          <a:lstStyle/>
          <a:p>
            <a:r>
              <a:rPr lang="en-US" sz="800" smtClean="0">
                <a:solidFill>
                  <a:prstClr val="black"/>
                </a:solidFill>
              </a:rPr>
              <a:t>Copyright ©2016 McGraw-Hill Education. All rights reserved. No reproduction or distribution without the prior written consent of McGraw-Hill Education.</a:t>
            </a:r>
            <a:endParaRPr lang="en-US" sz="800">
              <a:solidFill>
                <a:prstClr val="black"/>
              </a:solidFill>
            </a:endParaRPr>
          </a:p>
        </p:txBody>
      </p:sp>
      <p:sp>
        <p:nvSpPr>
          <p:cNvPr id="6" name="TextBox 5"/>
          <p:cNvSpPr txBox="1"/>
          <p:nvPr/>
        </p:nvSpPr>
        <p:spPr>
          <a:xfrm>
            <a:off x="674620" y="2754977"/>
            <a:ext cx="3703737" cy="923330"/>
          </a:xfrm>
          <a:prstGeom prst="rect">
            <a:avLst/>
          </a:prstGeom>
          <a:noFill/>
        </p:spPr>
        <p:txBody>
          <a:bodyPr wrap="square" rtlCol="0">
            <a:spAutoFit/>
          </a:bodyPr>
          <a:lstStyle/>
          <a:p>
            <a:r>
              <a:rPr lang="en-US" smtClean="0"/>
              <a:t>(6) Dec. 12	Provide golf training to		</a:t>
            </a:r>
            <a:r>
              <a:rPr lang="en-US" b="1" smtClean="0">
                <a:solidFill>
                  <a:srgbClr val="008000"/>
                </a:solidFill>
                <a:latin typeface="Wingdings 2" charset="2"/>
                <a:cs typeface="Wingdings 2" charset="2"/>
              </a:rPr>
              <a:t>	</a:t>
            </a:r>
            <a:r>
              <a:rPr lang="en-US" smtClean="0"/>
              <a:t>customers for cash, </a:t>
            </a:r>
            <a:br>
              <a:rPr lang="en-US" smtClean="0"/>
            </a:br>
            <a:r>
              <a:rPr lang="en-US" smtClean="0"/>
              <a:t>			$4,300.</a:t>
            </a:r>
          </a:p>
        </p:txBody>
      </p:sp>
      <p:sp>
        <p:nvSpPr>
          <p:cNvPr id="29" name="TextBox 28"/>
          <p:cNvSpPr txBox="1"/>
          <p:nvPr/>
        </p:nvSpPr>
        <p:spPr>
          <a:xfrm>
            <a:off x="684133" y="3825181"/>
            <a:ext cx="3777335" cy="923330"/>
          </a:xfrm>
          <a:prstGeom prst="rect">
            <a:avLst/>
          </a:prstGeom>
          <a:noFill/>
        </p:spPr>
        <p:txBody>
          <a:bodyPr wrap="square" rtlCol="0">
            <a:spAutoFit/>
          </a:bodyPr>
          <a:lstStyle/>
          <a:p>
            <a:r>
              <a:rPr lang="en-US" smtClean="0"/>
              <a:t>(7) Dec. 17	</a:t>
            </a:r>
            <a:r>
              <a:rPr lang="en-US" smtClean="0">
                <a:solidFill>
                  <a:srgbClr val="000000"/>
                </a:solidFill>
              </a:rPr>
              <a:t>Provide golf training </a:t>
            </a:r>
            <a:r>
              <a:rPr lang="en-US" smtClean="0"/>
              <a:t>to</a:t>
            </a:r>
          </a:p>
          <a:p>
            <a:r>
              <a:rPr lang="en-US" smtClean="0"/>
              <a:t>			customers on account,</a:t>
            </a:r>
          </a:p>
          <a:p>
            <a:r>
              <a:rPr lang="en-US" smtClean="0"/>
              <a:t> 			$2,000.</a:t>
            </a:r>
          </a:p>
        </p:txBody>
      </p:sp>
      <p:sp>
        <p:nvSpPr>
          <p:cNvPr id="7" name="TextBox 6"/>
          <p:cNvSpPr txBox="1"/>
          <p:nvPr/>
        </p:nvSpPr>
        <p:spPr>
          <a:xfrm>
            <a:off x="7498103" y="4093908"/>
            <a:ext cx="1664755" cy="766364"/>
          </a:xfrm>
          <a:prstGeom prst="rect">
            <a:avLst/>
          </a:prstGeom>
          <a:noFill/>
        </p:spPr>
        <p:txBody>
          <a:bodyPr wrap="square" rtlCol="0">
            <a:spAutoFit/>
          </a:bodyPr>
          <a:lstStyle/>
          <a:p>
            <a:pPr algn="ctr">
              <a:lnSpc>
                <a:spcPct val="80000"/>
              </a:lnSpc>
            </a:pPr>
            <a:r>
              <a:rPr lang="en-US" smtClean="0"/>
              <a:t>Defer revenue until cash received</a:t>
            </a:r>
            <a:endParaRPr lang="en-US"/>
          </a:p>
        </p:txBody>
      </p:sp>
      <p:sp>
        <p:nvSpPr>
          <p:cNvPr id="31" name="TextBox 30"/>
          <p:cNvSpPr txBox="1"/>
          <p:nvPr/>
        </p:nvSpPr>
        <p:spPr>
          <a:xfrm>
            <a:off x="685961" y="4945536"/>
            <a:ext cx="3815702" cy="1200329"/>
          </a:xfrm>
          <a:prstGeom prst="rect">
            <a:avLst/>
          </a:prstGeom>
          <a:noFill/>
        </p:spPr>
        <p:txBody>
          <a:bodyPr wrap="square" rtlCol="0">
            <a:spAutoFit/>
          </a:bodyPr>
          <a:lstStyle/>
          <a:p>
            <a:r>
              <a:rPr lang="en-US" smtClean="0"/>
              <a:t>(8) Dec. 23	</a:t>
            </a:r>
            <a:r>
              <a:rPr lang="en-US" smtClean="0">
                <a:solidFill>
                  <a:srgbClr val="000000"/>
                </a:solidFill>
              </a:rPr>
              <a:t>Receive cash </a:t>
            </a:r>
            <a:r>
              <a:rPr lang="en-US" smtClean="0"/>
              <a:t>in advance</a:t>
            </a:r>
          </a:p>
          <a:p>
            <a:r>
              <a:rPr lang="en-US"/>
              <a:t>	</a:t>
            </a:r>
            <a:r>
              <a:rPr lang="en-US" smtClean="0"/>
              <a:t>		for 12 golf training</a:t>
            </a:r>
          </a:p>
          <a:p>
            <a:r>
              <a:rPr lang="en-US"/>
              <a:t>	</a:t>
            </a:r>
            <a:r>
              <a:rPr lang="en-US" smtClean="0"/>
              <a:t>		sessions to be given</a:t>
            </a:r>
          </a:p>
          <a:p>
            <a:r>
              <a:rPr lang="en-US"/>
              <a:t>	</a:t>
            </a:r>
            <a:r>
              <a:rPr lang="en-US" smtClean="0"/>
              <a:t>		in the future, $600.</a:t>
            </a:r>
          </a:p>
        </p:txBody>
      </p:sp>
      <p:sp>
        <p:nvSpPr>
          <p:cNvPr id="33" name="TextBox 32"/>
          <p:cNvSpPr txBox="1"/>
          <p:nvPr/>
        </p:nvSpPr>
        <p:spPr>
          <a:xfrm>
            <a:off x="5495953" y="5264628"/>
            <a:ext cx="1732079" cy="766364"/>
          </a:xfrm>
          <a:prstGeom prst="rect">
            <a:avLst/>
          </a:prstGeom>
          <a:noFill/>
        </p:spPr>
        <p:txBody>
          <a:bodyPr wrap="square" rtlCol="0">
            <a:spAutoFit/>
          </a:bodyPr>
          <a:lstStyle/>
          <a:p>
            <a:pPr algn="ctr">
              <a:lnSpc>
                <a:spcPct val="80000"/>
              </a:lnSpc>
            </a:pPr>
            <a:r>
              <a:rPr lang="en-US" smtClean="0"/>
              <a:t>Defer revenue until service provided</a:t>
            </a:r>
            <a:endParaRPr lang="en-US"/>
          </a:p>
        </p:txBody>
      </p:sp>
      <p:sp>
        <p:nvSpPr>
          <p:cNvPr id="8" name="TextBox 7"/>
          <p:cNvSpPr txBox="1"/>
          <p:nvPr/>
        </p:nvSpPr>
        <p:spPr>
          <a:xfrm>
            <a:off x="679261" y="2370667"/>
            <a:ext cx="1380962" cy="369332"/>
          </a:xfrm>
          <a:prstGeom prst="rect">
            <a:avLst/>
          </a:prstGeom>
          <a:noFill/>
        </p:spPr>
        <p:txBody>
          <a:bodyPr wrap="square" rtlCol="0">
            <a:spAutoFit/>
          </a:bodyPr>
          <a:lstStyle/>
          <a:p>
            <a:r>
              <a:rPr lang="en-US" u="sng" smtClean="0"/>
              <a:t>Transaction</a:t>
            </a:r>
            <a:endParaRPr lang="en-US" u="sng"/>
          </a:p>
        </p:txBody>
      </p:sp>
      <p:sp>
        <p:nvSpPr>
          <p:cNvPr id="30" name="TextBox 29"/>
          <p:cNvSpPr txBox="1"/>
          <p:nvPr/>
        </p:nvSpPr>
        <p:spPr>
          <a:xfrm>
            <a:off x="2739480" y="2370667"/>
            <a:ext cx="1380962" cy="369332"/>
          </a:xfrm>
          <a:prstGeom prst="rect">
            <a:avLst/>
          </a:prstGeom>
          <a:noFill/>
        </p:spPr>
        <p:txBody>
          <a:bodyPr wrap="square" rtlCol="0">
            <a:spAutoFit/>
          </a:bodyPr>
          <a:lstStyle/>
          <a:p>
            <a:r>
              <a:rPr lang="en-US" u="sng" smtClean="0"/>
              <a:t>Description</a:t>
            </a:r>
            <a:endParaRPr lang="en-US" u="sng"/>
          </a:p>
        </p:txBody>
      </p:sp>
      <p:sp>
        <p:nvSpPr>
          <p:cNvPr id="23" name="TextBox 22"/>
          <p:cNvSpPr txBox="1"/>
          <p:nvPr/>
        </p:nvSpPr>
        <p:spPr>
          <a:xfrm>
            <a:off x="4378357" y="2780765"/>
            <a:ext cx="4725111" cy="369332"/>
          </a:xfrm>
          <a:prstGeom prst="rect">
            <a:avLst/>
          </a:prstGeom>
          <a:noFill/>
        </p:spPr>
        <p:txBody>
          <a:bodyPr wrap="square" rtlCol="0">
            <a:spAutoFit/>
          </a:bodyPr>
          <a:lstStyle/>
          <a:p>
            <a:pPr>
              <a:tabLst>
                <a:tab pos="231775" algn="l"/>
                <a:tab pos="1195388" algn="l"/>
              </a:tabLst>
            </a:pPr>
            <a:r>
              <a:rPr lang="en-US" b="1" smtClean="0">
                <a:solidFill>
                  <a:srgbClr val="008000"/>
                </a:solidFill>
                <a:latin typeface="Wingdings 2" charset="2"/>
                <a:cs typeface="Wingdings 2" charset="2"/>
              </a:rPr>
              <a:t>	P		</a:t>
            </a:r>
            <a:r>
              <a:rPr lang="en-US" smtClean="0">
                <a:solidFill>
                  <a:prstClr val="black"/>
                </a:solidFill>
              </a:rPr>
              <a:t>$4,300		</a:t>
            </a:r>
            <a:r>
              <a:rPr lang="en-US" b="1" smtClean="0">
                <a:solidFill>
                  <a:srgbClr val="008000"/>
                </a:solidFill>
                <a:latin typeface="Wingdings 2" charset="2"/>
                <a:cs typeface="Wingdings 2" charset="2"/>
              </a:rPr>
              <a:t>P		</a:t>
            </a:r>
            <a:r>
              <a:rPr lang="en-US" smtClean="0">
                <a:solidFill>
                  <a:prstClr val="black"/>
                </a:solidFill>
              </a:rPr>
              <a:t>$4,30</a:t>
            </a:r>
            <a:r>
              <a:rPr lang="en-US" smtClean="0"/>
              <a:t>0.</a:t>
            </a:r>
          </a:p>
        </p:txBody>
      </p:sp>
      <p:sp>
        <p:nvSpPr>
          <p:cNvPr id="32" name="TextBox 31"/>
          <p:cNvSpPr txBox="1"/>
          <p:nvPr/>
        </p:nvSpPr>
        <p:spPr>
          <a:xfrm>
            <a:off x="4461469" y="3825181"/>
            <a:ext cx="4403474" cy="369332"/>
          </a:xfrm>
          <a:prstGeom prst="rect">
            <a:avLst/>
          </a:prstGeom>
          <a:noFill/>
        </p:spPr>
        <p:txBody>
          <a:bodyPr wrap="square" rtlCol="0">
            <a:spAutoFit/>
          </a:bodyPr>
          <a:lstStyle/>
          <a:p>
            <a:pPr>
              <a:tabLst>
                <a:tab pos="231775" algn="l"/>
              </a:tabLst>
            </a:pPr>
            <a:r>
              <a:rPr lang="en-US" b="1" smtClean="0">
                <a:solidFill>
                  <a:srgbClr val="008000"/>
                </a:solidFill>
                <a:latin typeface="Wingdings 2" charset="2"/>
                <a:cs typeface="Wingdings 2" charset="2"/>
              </a:rPr>
              <a:t>	P			</a:t>
            </a:r>
            <a:r>
              <a:rPr lang="en-US" smtClean="0">
                <a:solidFill>
                  <a:prstClr val="black"/>
                </a:solidFill>
              </a:rPr>
              <a:t>$2,000		</a:t>
            </a:r>
            <a:r>
              <a:rPr lang="en-US" smtClean="0">
                <a:solidFill>
                  <a:srgbClr val="A5062D"/>
                </a:solidFill>
                <a:latin typeface="Avenir LT Std 65 Medium"/>
                <a:cs typeface="Avenir LT Std 65 Medium"/>
              </a:rPr>
              <a:t>x</a:t>
            </a:r>
            <a:r>
              <a:rPr lang="en-US" b="1" smtClean="0">
                <a:solidFill>
                  <a:srgbClr val="008000"/>
                </a:solidFill>
                <a:latin typeface="Wingdings 2" charset="2"/>
                <a:cs typeface="Wingdings 2" charset="2"/>
              </a:rPr>
              <a:t>   	 </a:t>
            </a:r>
            <a:r>
              <a:rPr lang="en-US" smtClean="0">
                <a:solidFill>
                  <a:prstClr val="black"/>
                </a:solidFill>
              </a:rPr>
              <a:t>$0</a:t>
            </a:r>
            <a:endParaRPr lang="en-US" smtClean="0"/>
          </a:p>
        </p:txBody>
      </p:sp>
      <p:sp>
        <p:nvSpPr>
          <p:cNvPr id="34" name="TextBox 33"/>
          <p:cNvSpPr txBox="1"/>
          <p:nvPr/>
        </p:nvSpPr>
        <p:spPr>
          <a:xfrm>
            <a:off x="4501663" y="4945536"/>
            <a:ext cx="4551566" cy="369332"/>
          </a:xfrm>
          <a:prstGeom prst="rect">
            <a:avLst/>
          </a:prstGeom>
          <a:noFill/>
        </p:spPr>
        <p:txBody>
          <a:bodyPr wrap="square" rtlCol="0">
            <a:spAutoFit/>
          </a:bodyPr>
          <a:lstStyle/>
          <a:p>
            <a:pPr>
              <a:tabLst>
                <a:tab pos="231775" algn="l"/>
              </a:tabLst>
            </a:pPr>
            <a:r>
              <a:rPr lang="en-US" smtClean="0">
                <a:solidFill>
                  <a:srgbClr val="A5062D"/>
                </a:solidFill>
                <a:latin typeface="Avenir LT Std 65 Medium"/>
                <a:cs typeface="Avenir LT Std 65 Medium"/>
              </a:rPr>
              <a:t>	x</a:t>
            </a:r>
            <a:r>
              <a:rPr lang="en-US" b="1" smtClean="0">
                <a:solidFill>
                  <a:srgbClr val="008000"/>
                </a:solidFill>
                <a:latin typeface="Wingdings 2" charset="2"/>
                <a:cs typeface="Wingdings 2" charset="2"/>
              </a:rPr>
              <a:t>		 	 </a:t>
            </a:r>
            <a:r>
              <a:rPr lang="en-US" smtClean="0">
                <a:solidFill>
                  <a:prstClr val="black"/>
                </a:solidFill>
              </a:rPr>
              <a:t>$0		</a:t>
            </a:r>
            <a:r>
              <a:rPr lang="en-US" b="1" smtClean="0">
                <a:solidFill>
                  <a:srgbClr val="008000"/>
                </a:solidFill>
                <a:latin typeface="Wingdings 2" charset="2"/>
                <a:cs typeface="Wingdings 2" charset="2"/>
              </a:rPr>
              <a:t>P   	</a:t>
            </a:r>
            <a:r>
              <a:rPr lang="en-US" smtClean="0">
                <a:solidFill>
                  <a:prstClr val="black"/>
                </a:solidFill>
              </a:rPr>
              <a:t>$600</a:t>
            </a:r>
            <a:endParaRPr lang="en-US" smtClean="0"/>
          </a:p>
        </p:txBody>
      </p:sp>
    </p:spTree>
    <p:extLst>
      <p:ext uri="{BB962C8B-B14F-4D97-AF65-F5344CB8AC3E}">
        <p14:creationId xmlns:p14="http://schemas.microsoft.com/office/powerpoint/2010/main" val="2260885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500"/>
                                        <p:tgtEl>
                                          <p:spTgt spid="3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fade">
                                      <p:cBhvr>
                                        <p:cTn id="30" dur="500"/>
                                        <p:tgtEl>
                                          <p:spTgt spid="31"/>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500"/>
                                        <p:tgtEl>
                                          <p:spTgt spid="3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9" grpId="0"/>
      <p:bldP spid="7" grpId="0"/>
      <p:bldP spid="31" grpId="0"/>
      <p:bldP spid="33" grpId="0"/>
      <p:bldP spid="23" grpId="0"/>
      <p:bldP spid="32" grpId="0"/>
      <p:bldP spid="3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85961" y="1581150"/>
            <a:ext cx="8432808" cy="4690627"/>
          </a:xfrm>
          <a:prstGeom prst="rect">
            <a:avLst/>
          </a:prstGeom>
          <a:solidFill>
            <a:srgbClr val="D4D0B0">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solidFill>
                <a:prstClr val="white"/>
              </a:solidFill>
            </a:endParaRPr>
          </a:p>
        </p:txBody>
      </p:sp>
      <p:sp>
        <p:nvSpPr>
          <p:cNvPr id="2" name="Title 1"/>
          <p:cNvSpPr>
            <a:spLocks noGrp="1"/>
          </p:cNvSpPr>
          <p:nvPr>
            <p:ph type="title"/>
          </p:nvPr>
        </p:nvSpPr>
        <p:spPr>
          <a:xfrm>
            <a:off x="933258" y="447820"/>
            <a:ext cx="8229600" cy="774700"/>
          </a:xfrm>
        </p:spPr>
        <p:txBody>
          <a:bodyPr>
            <a:noAutofit/>
          </a:bodyPr>
          <a:lstStyle/>
          <a:p>
            <a:pPr algn="l">
              <a:lnSpc>
                <a:spcPct val="90000"/>
              </a:lnSpc>
            </a:pPr>
            <a:r>
              <a:rPr lang="en-US" sz="3200" smtClean="0">
                <a:solidFill>
                  <a:srgbClr val="1D5F76"/>
                </a:solidFill>
                <a:latin typeface="Avenir LT Std 65 Medium"/>
                <a:cs typeface="Avenir LT Std 65 Medium"/>
              </a:rPr>
              <a:t>Illustration 3–2</a:t>
            </a:r>
            <a:r>
              <a:rPr lang="en-US" sz="3200" smtClean="0">
                <a:solidFill>
                  <a:srgbClr val="A5062D"/>
                </a:solidFill>
                <a:latin typeface="Avenir LT Std 65 Medium"/>
                <a:cs typeface="Avenir LT Std 65 Medium"/>
              </a:rPr>
              <a:t/>
            </a:r>
            <a:br>
              <a:rPr lang="en-US" sz="3200" smtClean="0">
                <a:solidFill>
                  <a:srgbClr val="A5062D"/>
                </a:solidFill>
                <a:latin typeface="Avenir LT Std 65 Medium"/>
                <a:cs typeface="Avenir LT Std 65 Medium"/>
              </a:rPr>
            </a:br>
            <a:r>
              <a:rPr lang="en-US" sz="4000" smtClean="0">
                <a:solidFill>
                  <a:srgbClr val="A5062D"/>
                </a:solidFill>
                <a:latin typeface="Avenir LT Std 65 Medium"/>
                <a:cs typeface="Avenir LT Std 65 Medium"/>
              </a:rPr>
              <a:t>Accrual-Basis Expense</a:t>
            </a:r>
            <a:br>
              <a:rPr lang="en-US" sz="4000" smtClean="0">
                <a:solidFill>
                  <a:srgbClr val="A5062D"/>
                </a:solidFill>
                <a:latin typeface="Avenir LT Std 65 Medium"/>
                <a:cs typeface="Avenir LT Std 65 Medium"/>
              </a:rPr>
            </a:br>
            <a:r>
              <a:rPr lang="en-US" sz="4000" smtClean="0">
                <a:solidFill>
                  <a:srgbClr val="A5062D"/>
                </a:solidFill>
                <a:latin typeface="Avenir LT Std 65 Medium"/>
                <a:cs typeface="Avenir LT Std 65 Medium"/>
              </a:rPr>
              <a:t>versus Cash-Basis Expense</a:t>
            </a:r>
            <a:endParaRPr lang="en-US" sz="4000">
              <a:solidFill>
                <a:srgbClr val="A5062D"/>
              </a:solidFill>
              <a:latin typeface="Avenir LT Std 65 Medium"/>
              <a:cs typeface="Avenir LT Std 65 Medium"/>
            </a:endParaRP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9" name="TextBox 8"/>
          <p:cNvSpPr txBox="1">
            <a:spLocks noChangeArrowheads="1"/>
          </p:cNvSpPr>
          <p:nvPr/>
        </p:nvSpPr>
        <p:spPr bwMode="auto">
          <a:xfrm>
            <a:off x="3948351" y="1693416"/>
            <a:ext cx="5155117" cy="276999"/>
          </a:xfrm>
          <a:prstGeom prst="rect">
            <a:avLst/>
          </a:prstGeom>
          <a:noFill/>
          <a:ln w="9525">
            <a:noFill/>
            <a:miter lim="800000"/>
            <a:headEnd/>
            <a:tailEnd/>
          </a:ln>
        </p:spPr>
        <p:txBody>
          <a:bodyPr wrap="square" lIns="0" tIns="0" rIns="0" bIns="0">
            <a:spAutoFit/>
          </a:bodyPr>
          <a:lstStyle/>
          <a:p>
            <a:pPr algn="ctr"/>
            <a:r>
              <a:rPr lang="en-US" smtClean="0">
                <a:solidFill>
                  <a:prstClr val="black"/>
                </a:solidFill>
              </a:rPr>
              <a:t>Accrual-Basis                         Cash-Basis</a:t>
            </a:r>
            <a:endParaRPr lang="en-IN" baseline="30000">
              <a:solidFill>
                <a:prstClr val="black"/>
              </a:solidFill>
            </a:endParaRPr>
          </a:p>
        </p:txBody>
      </p:sp>
      <p:sp>
        <p:nvSpPr>
          <p:cNvPr id="25" name="TextBox 24"/>
          <p:cNvSpPr txBox="1">
            <a:spLocks noChangeArrowheads="1"/>
          </p:cNvSpPr>
          <p:nvPr/>
        </p:nvSpPr>
        <p:spPr bwMode="auto">
          <a:xfrm>
            <a:off x="4378357" y="2130642"/>
            <a:ext cx="895625" cy="830997"/>
          </a:xfrm>
          <a:prstGeom prst="rect">
            <a:avLst/>
          </a:prstGeom>
          <a:noFill/>
          <a:ln w="9525">
            <a:noFill/>
            <a:miter lim="800000"/>
            <a:headEnd/>
            <a:tailEnd/>
          </a:ln>
        </p:spPr>
        <p:txBody>
          <a:bodyPr wrap="square" lIns="0" tIns="0" rIns="0" bIns="0">
            <a:spAutoFit/>
          </a:bodyPr>
          <a:lstStyle/>
          <a:p>
            <a:pPr algn="ctr"/>
            <a:r>
              <a:rPr lang="en-US" smtClean="0">
                <a:solidFill>
                  <a:prstClr val="black"/>
                </a:solidFill>
              </a:rPr>
              <a:t>Cost</a:t>
            </a:r>
          </a:p>
          <a:p>
            <a:pPr algn="ctr"/>
            <a:r>
              <a:rPr lang="en-US" u="sng" smtClean="0">
                <a:solidFill>
                  <a:prstClr val="black"/>
                </a:solidFill>
              </a:rPr>
              <a:t>Used</a:t>
            </a:r>
            <a:r>
              <a:rPr lang="en-US" b="1" smtClean="0">
                <a:solidFill>
                  <a:prstClr val="black"/>
                </a:solidFill>
              </a:rPr>
              <a:t>	</a:t>
            </a:r>
            <a:endParaRPr lang="en-US" b="1">
              <a:solidFill>
                <a:prstClr val="black"/>
              </a:solidFill>
            </a:endParaRPr>
          </a:p>
        </p:txBody>
      </p:sp>
      <p:sp>
        <p:nvSpPr>
          <p:cNvPr id="26" name="TextBox 25"/>
          <p:cNvSpPr txBox="1">
            <a:spLocks noChangeArrowheads="1"/>
          </p:cNvSpPr>
          <p:nvPr/>
        </p:nvSpPr>
        <p:spPr bwMode="auto">
          <a:xfrm>
            <a:off x="5495953" y="2130643"/>
            <a:ext cx="1091644" cy="553998"/>
          </a:xfrm>
          <a:prstGeom prst="rect">
            <a:avLst/>
          </a:prstGeom>
          <a:noFill/>
          <a:ln w="9525">
            <a:noFill/>
            <a:miter lim="800000"/>
            <a:headEnd/>
            <a:tailEnd/>
          </a:ln>
        </p:spPr>
        <p:txBody>
          <a:bodyPr wrap="square" lIns="0" tIns="0" rIns="0" bIns="0">
            <a:spAutoFit/>
          </a:bodyPr>
          <a:lstStyle/>
          <a:p>
            <a:pPr algn="ctr"/>
            <a:r>
              <a:rPr lang="en-US" smtClean="0">
                <a:solidFill>
                  <a:prstClr val="black"/>
                </a:solidFill>
              </a:rPr>
              <a:t>Expense</a:t>
            </a:r>
            <a:br>
              <a:rPr lang="en-US" smtClean="0">
                <a:solidFill>
                  <a:prstClr val="black"/>
                </a:solidFill>
              </a:rPr>
            </a:br>
            <a:r>
              <a:rPr lang="en-US" u="sng" smtClean="0">
                <a:solidFill>
                  <a:prstClr val="black"/>
                </a:solidFill>
              </a:rPr>
              <a:t>Recorded</a:t>
            </a:r>
            <a:r>
              <a:rPr lang="en-US" b="1" smtClean="0">
                <a:solidFill>
                  <a:prstClr val="black"/>
                </a:solidFill>
              </a:rPr>
              <a:t>	</a:t>
            </a:r>
            <a:endParaRPr lang="en-US" b="1">
              <a:solidFill>
                <a:prstClr val="black"/>
              </a:solidFill>
            </a:endParaRPr>
          </a:p>
        </p:txBody>
      </p:sp>
      <p:sp>
        <p:nvSpPr>
          <p:cNvPr id="27" name="TextBox 26"/>
          <p:cNvSpPr txBox="1">
            <a:spLocks noChangeArrowheads="1"/>
          </p:cNvSpPr>
          <p:nvPr/>
        </p:nvSpPr>
        <p:spPr bwMode="auto">
          <a:xfrm>
            <a:off x="6857330" y="2130642"/>
            <a:ext cx="895625" cy="553998"/>
          </a:xfrm>
          <a:prstGeom prst="rect">
            <a:avLst/>
          </a:prstGeom>
          <a:noFill/>
          <a:ln w="9525">
            <a:noFill/>
            <a:miter lim="800000"/>
            <a:headEnd/>
            <a:tailEnd/>
          </a:ln>
        </p:spPr>
        <p:txBody>
          <a:bodyPr wrap="square" lIns="0" tIns="0" rIns="0" bIns="0">
            <a:spAutoFit/>
          </a:bodyPr>
          <a:lstStyle/>
          <a:p>
            <a:pPr algn="ctr"/>
            <a:r>
              <a:rPr lang="en-US" smtClean="0">
                <a:solidFill>
                  <a:prstClr val="black"/>
                </a:solidFill>
              </a:rPr>
              <a:t>Cash</a:t>
            </a:r>
            <a:br>
              <a:rPr lang="en-US" smtClean="0">
                <a:solidFill>
                  <a:prstClr val="black"/>
                </a:solidFill>
              </a:rPr>
            </a:br>
            <a:r>
              <a:rPr lang="en-US" u="sng" smtClean="0">
                <a:solidFill>
                  <a:prstClr val="black"/>
                </a:solidFill>
              </a:rPr>
              <a:t>Paid</a:t>
            </a:r>
            <a:r>
              <a:rPr lang="en-US" b="1" smtClean="0">
                <a:solidFill>
                  <a:prstClr val="black"/>
                </a:solidFill>
              </a:rPr>
              <a:t>	</a:t>
            </a:r>
            <a:endParaRPr lang="en-US" b="1">
              <a:solidFill>
                <a:prstClr val="black"/>
              </a:solidFill>
            </a:endParaRPr>
          </a:p>
        </p:txBody>
      </p:sp>
      <p:sp>
        <p:nvSpPr>
          <p:cNvPr id="28" name="TextBox 27"/>
          <p:cNvSpPr txBox="1">
            <a:spLocks noChangeArrowheads="1"/>
          </p:cNvSpPr>
          <p:nvPr/>
        </p:nvSpPr>
        <p:spPr bwMode="auto">
          <a:xfrm>
            <a:off x="7864141" y="2130642"/>
            <a:ext cx="1026147" cy="553998"/>
          </a:xfrm>
          <a:prstGeom prst="rect">
            <a:avLst/>
          </a:prstGeom>
          <a:noFill/>
          <a:ln w="9525">
            <a:noFill/>
            <a:miter lim="800000"/>
            <a:headEnd/>
            <a:tailEnd/>
          </a:ln>
        </p:spPr>
        <p:txBody>
          <a:bodyPr wrap="square" lIns="0" tIns="0" rIns="0" bIns="0">
            <a:spAutoFit/>
          </a:bodyPr>
          <a:lstStyle/>
          <a:p>
            <a:pPr algn="ctr"/>
            <a:r>
              <a:rPr lang="en-US" smtClean="0">
                <a:solidFill>
                  <a:prstClr val="black"/>
                </a:solidFill>
              </a:rPr>
              <a:t>Expense</a:t>
            </a:r>
            <a:br>
              <a:rPr lang="en-US" smtClean="0">
                <a:solidFill>
                  <a:prstClr val="black"/>
                </a:solidFill>
              </a:rPr>
            </a:br>
            <a:r>
              <a:rPr lang="en-US" u="sng" smtClean="0">
                <a:solidFill>
                  <a:prstClr val="black"/>
                </a:solidFill>
              </a:rPr>
              <a:t>Recorded</a:t>
            </a:r>
            <a:r>
              <a:rPr lang="en-US" b="1" u="sng" smtClean="0">
                <a:solidFill>
                  <a:prstClr val="black"/>
                </a:solidFill>
              </a:rPr>
              <a:t>	</a:t>
            </a:r>
            <a:endParaRPr lang="en-US" b="1" u="sng">
              <a:solidFill>
                <a:prstClr val="black"/>
              </a:solidFill>
            </a:endParaRPr>
          </a:p>
        </p:txBody>
      </p:sp>
      <p:sp>
        <p:nvSpPr>
          <p:cNvPr id="3" name="Slide Number Placeholder 2"/>
          <p:cNvSpPr>
            <a:spLocks noGrp="1"/>
          </p:cNvSpPr>
          <p:nvPr>
            <p:ph type="sldNum" sz="quarter" idx="12"/>
          </p:nvPr>
        </p:nvSpPr>
        <p:spPr>
          <a:xfrm>
            <a:off x="6857330" y="6485654"/>
            <a:ext cx="2133600" cy="365125"/>
          </a:xfrm>
        </p:spPr>
        <p:txBody>
          <a:bodyPr lIns="0" tIns="0" rIns="0" bIns="0"/>
          <a:lstStyle/>
          <a:p>
            <a:fld id="{8A048DD7-39B4-434B-ACE7-68CA5B147A05}" type="slidenum">
              <a:rPr lang="en-US" smtClean="0">
                <a:solidFill>
                  <a:prstClr val="black">
                    <a:tint val="75000"/>
                  </a:prstClr>
                </a:solidFill>
              </a:rPr>
              <a:pPr/>
              <a:t>14</a:t>
            </a:fld>
            <a:endParaRPr lang="en-US">
              <a:solidFill>
                <a:prstClr val="black">
                  <a:tint val="75000"/>
                </a:prstClr>
              </a:solidFill>
            </a:endParaRPr>
          </a:p>
        </p:txBody>
      </p:sp>
      <p:cxnSp>
        <p:nvCxnSpPr>
          <p:cNvPr id="20" name="Straight Connector 19"/>
          <p:cNvCxnSpPr/>
          <p:nvPr/>
        </p:nvCxnSpPr>
        <p:spPr>
          <a:xfrm>
            <a:off x="4378357" y="1990444"/>
            <a:ext cx="201322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a:off x="6857330" y="1990444"/>
            <a:ext cx="190243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24" name="TextBox 23"/>
          <p:cNvSpPr txBox="1"/>
          <p:nvPr/>
        </p:nvSpPr>
        <p:spPr>
          <a:xfrm>
            <a:off x="1338077" y="6565989"/>
            <a:ext cx="6973877" cy="215444"/>
          </a:xfrm>
          <a:prstGeom prst="rect">
            <a:avLst/>
          </a:prstGeom>
          <a:noFill/>
        </p:spPr>
        <p:txBody>
          <a:bodyPr wrap="square" rtlCol="0">
            <a:spAutoFit/>
          </a:bodyPr>
          <a:lstStyle/>
          <a:p>
            <a:r>
              <a:rPr lang="en-US" sz="800" smtClean="0">
                <a:solidFill>
                  <a:prstClr val="black"/>
                </a:solidFill>
              </a:rPr>
              <a:t>Copyright ©2016 McGraw-Hill Education. All rights reserved. No reproduction or distribution without the prior written consent of McGraw-Hill Education.</a:t>
            </a:r>
            <a:endParaRPr lang="en-US" sz="800">
              <a:solidFill>
                <a:prstClr val="black"/>
              </a:solidFill>
            </a:endParaRPr>
          </a:p>
        </p:txBody>
      </p:sp>
      <p:sp>
        <p:nvSpPr>
          <p:cNvPr id="6" name="TextBox 5"/>
          <p:cNvSpPr txBox="1"/>
          <p:nvPr/>
        </p:nvSpPr>
        <p:spPr>
          <a:xfrm>
            <a:off x="674622" y="2815265"/>
            <a:ext cx="3703736" cy="923330"/>
          </a:xfrm>
          <a:prstGeom prst="rect">
            <a:avLst/>
          </a:prstGeom>
          <a:noFill/>
        </p:spPr>
        <p:txBody>
          <a:bodyPr wrap="square" rtlCol="0">
            <a:spAutoFit/>
          </a:bodyPr>
          <a:lstStyle/>
          <a:p>
            <a:r>
              <a:rPr lang="en-US" smtClean="0"/>
              <a:t>(4) Dec. 1		Pay one year of rent in</a:t>
            </a:r>
          </a:p>
          <a:p>
            <a:r>
              <a:rPr lang="en-US">
                <a:solidFill>
                  <a:prstClr val="black"/>
                </a:solidFill>
                <a:cs typeface="Wingdings 2" charset="2"/>
              </a:rPr>
              <a:t>	</a:t>
            </a:r>
            <a:r>
              <a:rPr lang="en-US" smtClean="0">
                <a:solidFill>
                  <a:prstClr val="black"/>
                </a:solidFill>
                <a:cs typeface="Wingdings 2" charset="2"/>
              </a:rPr>
              <a:t>		advance, $6,000</a:t>
            </a:r>
            <a:endParaRPr lang="en-US" b="1" smtClean="0">
              <a:solidFill>
                <a:srgbClr val="008000"/>
              </a:solidFill>
              <a:latin typeface="Wingdings 2" charset="2"/>
              <a:cs typeface="Wingdings 2" charset="2"/>
            </a:endParaRPr>
          </a:p>
          <a:p>
            <a:r>
              <a:rPr lang="en-US" b="1">
                <a:solidFill>
                  <a:srgbClr val="008000"/>
                </a:solidFill>
                <a:latin typeface="Wingdings 2" charset="2"/>
                <a:cs typeface="Wingdings 2" charset="2"/>
              </a:rPr>
              <a:t>	</a:t>
            </a:r>
            <a:r>
              <a:rPr lang="en-US" b="1" smtClean="0">
                <a:solidFill>
                  <a:srgbClr val="008000"/>
                </a:solidFill>
                <a:latin typeface="Wingdings 2" charset="2"/>
                <a:cs typeface="Wingdings 2" charset="2"/>
              </a:rPr>
              <a:t>		</a:t>
            </a:r>
            <a:r>
              <a:rPr lang="en-US" smtClean="0">
                <a:cs typeface="Wingdings 2" charset="2"/>
              </a:rPr>
              <a:t>($500 per month).</a:t>
            </a:r>
            <a:endParaRPr lang="en-US" smtClean="0"/>
          </a:p>
        </p:txBody>
      </p:sp>
      <p:sp>
        <p:nvSpPr>
          <p:cNvPr id="29" name="TextBox 28"/>
          <p:cNvSpPr txBox="1"/>
          <p:nvPr/>
        </p:nvSpPr>
        <p:spPr>
          <a:xfrm>
            <a:off x="684132" y="4086429"/>
            <a:ext cx="3694225" cy="646331"/>
          </a:xfrm>
          <a:prstGeom prst="rect">
            <a:avLst/>
          </a:prstGeom>
          <a:noFill/>
        </p:spPr>
        <p:txBody>
          <a:bodyPr wrap="square" rtlCol="0">
            <a:spAutoFit/>
          </a:bodyPr>
          <a:lstStyle/>
          <a:p>
            <a:r>
              <a:rPr lang="en-US" smtClean="0"/>
              <a:t>(5) Dec. 6		</a:t>
            </a:r>
            <a:r>
              <a:rPr lang="en-US" smtClean="0">
                <a:solidFill>
                  <a:srgbClr val="000000"/>
                </a:solidFill>
              </a:rPr>
              <a:t>Purchase supplies on</a:t>
            </a:r>
            <a:endParaRPr lang="en-US" smtClean="0"/>
          </a:p>
          <a:p>
            <a:r>
              <a:rPr lang="en-US"/>
              <a:t>	</a:t>
            </a:r>
            <a:r>
              <a:rPr lang="en-US" smtClean="0"/>
              <a:t>		account, $2,300. </a:t>
            </a:r>
          </a:p>
        </p:txBody>
      </p:sp>
      <p:sp>
        <p:nvSpPr>
          <p:cNvPr id="7" name="TextBox 6"/>
          <p:cNvSpPr txBox="1"/>
          <p:nvPr/>
        </p:nvSpPr>
        <p:spPr>
          <a:xfrm>
            <a:off x="7526864" y="4385300"/>
            <a:ext cx="1622049" cy="541046"/>
          </a:xfrm>
          <a:prstGeom prst="rect">
            <a:avLst/>
          </a:prstGeom>
          <a:noFill/>
        </p:spPr>
        <p:txBody>
          <a:bodyPr wrap="square" rtlCol="0">
            <a:spAutoFit/>
          </a:bodyPr>
          <a:lstStyle/>
          <a:p>
            <a:pPr algn="ctr">
              <a:lnSpc>
                <a:spcPct val="80000"/>
              </a:lnSpc>
            </a:pPr>
            <a:r>
              <a:rPr lang="en-US" smtClean="0"/>
              <a:t>Defer expense until cash paid</a:t>
            </a:r>
            <a:endParaRPr lang="en-US"/>
          </a:p>
        </p:txBody>
      </p:sp>
      <p:sp>
        <p:nvSpPr>
          <p:cNvPr id="31" name="TextBox 30"/>
          <p:cNvSpPr txBox="1"/>
          <p:nvPr/>
        </p:nvSpPr>
        <p:spPr>
          <a:xfrm>
            <a:off x="685961" y="5246976"/>
            <a:ext cx="3692398" cy="646331"/>
          </a:xfrm>
          <a:prstGeom prst="rect">
            <a:avLst/>
          </a:prstGeom>
          <a:noFill/>
        </p:spPr>
        <p:txBody>
          <a:bodyPr wrap="square" rtlCol="0">
            <a:spAutoFit/>
          </a:bodyPr>
          <a:lstStyle/>
          <a:p>
            <a:r>
              <a:rPr lang="en-US" smtClean="0"/>
              <a:t>(9) Dec. 28	Pay salaries to</a:t>
            </a:r>
          </a:p>
          <a:p>
            <a:r>
              <a:rPr lang="en-US">
                <a:solidFill>
                  <a:prstClr val="black"/>
                </a:solidFill>
              </a:rPr>
              <a:t>	</a:t>
            </a:r>
            <a:r>
              <a:rPr lang="en-US" smtClean="0">
                <a:solidFill>
                  <a:prstClr val="black"/>
                </a:solidFill>
              </a:rPr>
              <a:t>		employees, $2,800.</a:t>
            </a:r>
            <a:endParaRPr lang="en-US" smtClean="0"/>
          </a:p>
        </p:txBody>
      </p:sp>
      <p:sp>
        <p:nvSpPr>
          <p:cNvPr id="8" name="TextBox 7"/>
          <p:cNvSpPr txBox="1"/>
          <p:nvPr/>
        </p:nvSpPr>
        <p:spPr>
          <a:xfrm>
            <a:off x="679261" y="2370667"/>
            <a:ext cx="1380962" cy="369332"/>
          </a:xfrm>
          <a:prstGeom prst="rect">
            <a:avLst/>
          </a:prstGeom>
          <a:noFill/>
        </p:spPr>
        <p:txBody>
          <a:bodyPr wrap="square" rtlCol="0">
            <a:spAutoFit/>
          </a:bodyPr>
          <a:lstStyle/>
          <a:p>
            <a:r>
              <a:rPr lang="en-US" u="sng" smtClean="0"/>
              <a:t>Transaction</a:t>
            </a:r>
            <a:endParaRPr lang="en-US" u="sng"/>
          </a:p>
        </p:txBody>
      </p:sp>
      <p:sp>
        <p:nvSpPr>
          <p:cNvPr id="30" name="TextBox 29"/>
          <p:cNvSpPr txBox="1"/>
          <p:nvPr/>
        </p:nvSpPr>
        <p:spPr>
          <a:xfrm>
            <a:off x="2739480" y="2370667"/>
            <a:ext cx="1380962" cy="369332"/>
          </a:xfrm>
          <a:prstGeom prst="rect">
            <a:avLst/>
          </a:prstGeom>
          <a:noFill/>
        </p:spPr>
        <p:txBody>
          <a:bodyPr wrap="square" rtlCol="0">
            <a:spAutoFit/>
          </a:bodyPr>
          <a:lstStyle/>
          <a:p>
            <a:r>
              <a:rPr lang="en-US" u="sng" smtClean="0"/>
              <a:t>Description</a:t>
            </a:r>
            <a:endParaRPr lang="en-US" u="sng"/>
          </a:p>
        </p:txBody>
      </p:sp>
      <p:sp>
        <p:nvSpPr>
          <p:cNvPr id="23" name="TextBox 22"/>
          <p:cNvSpPr txBox="1"/>
          <p:nvPr/>
        </p:nvSpPr>
        <p:spPr>
          <a:xfrm>
            <a:off x="5061983" y="3135059"/>
            <a:ext cx="2072346" cy="757130"/>
          </a:xfrm>
          <a:prstGeom prst="rect">
            <a:avLst/>
          </a:prstGeom>
          <a:noFill/>
        </p:spPr>
        <p:txBody>
          <a:bodyPr wrap="square" rtlCol="0">
            <a:spAutoFit/>
          </a:bodyPr>
          <a:lstStyle/>
          <a:p>
            <a:pPr algn="ctr">
              <a:lnSpc>
                <a:spcPct val="80000"/>
              </a:lnSpc>
            </a:pPr>
            <a:r>
              <a:rPr lang="en-US" smtClean="0"/>
              <a:t>Defer </a:t>
            </a:r>
            <a:r>
              <a:rPr lang="en-US"/>
              <a:t>e</a:t>
            </a:r>
            <a:r>
              <a:rPr lang="en-US" smtClean="0"/>
              <a:t>xpense until end of each month ($500/month)</a:t>
            </a:r>
            <a:endParaRPr lang="en-US"/>
          </a:p>
        </p:txBody>
      </p:sp>
      <p:sp>
        <p:nvSpPr>
          <p:cNvPr id="32" name="TextBox 31"/>
          <p:cNvSpPr txBox="1"/>
          <p:nvPr/>
        </p:nvSpPr>
        <p:spPr>
          <a:xfrm>
            <a:off x="5076288" y="4386138"/>
            <a:ext cx="2072346" cy="541046"/>
          </a:xfrm>
          <a:prstGeom prst="rect">
            <a:avLst/>
          </a:prstGeom>
          <a:noFill/>
        </p:spPr>
        <p:txBody>
          <a:bodyPr wrap="square" rtlCol="0">
            <a:spAutoFit/>
          </a:bodyPr>
          <a:lstStyle/>
          <a:p>
            <a:pPr algn="ctr">
              <a:lnSpc>
                <a:spcPct val="80000"/>
              </a:lnSpc>
            </a:pPr>
            <a:r>
              <a:rPr lang="en-US" smtClean="0"/>
              <a:t>Defer </a:t>
            </a:r>
            <a:r>
              <a:rPr lang="en-US"/>
              <a:t>e</a:t>
            </a:r>
            <a:r>
              <a:rPr lang="en-US" smtClean="0"/>
              <a:t>xpense until supplies used</a:t>
            </a:r>
            <a:endParaRPr lang="en-US"/>
          </a:p>
        </p:txBody>
      </p:sp>
      <p:sp>
        <p:nvSpPr>
          <p:cNvPr id="34" name="TextBox 33"/>
          <p:cNvSpPr txBox="1"/>
          <p:nvPr/>
        </p:nvSpPr>
        <p:spPr>
          <a:xfrm>
            <a:off x="4378357" y="2827256"/>
            <a:ext cx="4612574" cy="369332"/>
          </a:xfrm>
          <a:prstGeom prst="rect">
            <a:avLst/>
          </a:prstGeom>
          <a:noFill/>
        </p:spPr>
        <p:txBody>
          <a:bodyPr wrap="square" rtlCol="0">
            <a:spAutoFit/>
          </a:bodyPr>
          <a:lstStyle/>
          <a:p>
            <a:pPr>
              <a:tabLst>
                <a:tab pos="231775" algn="l"/>
              </a:tabLst>
            </a:pPr>
            <a:r>
              <a:rPr lang="en-US">
                <a:solidFill>
                  <a:srgbClr val="A5062D"/>
                </a:solidFill>
                <a:latin typeface="Avenir LT Std 65 Medium"/>
                <a:cs typeface="Avenir LT Std 65 Medium"/>
              </a:rPr>
              <a:t>	</a:t>
            </a:r>
            <a:r>
              <a:rPr lang="en-US" smtClean="0">
                <a:solidFill>
                  <a:srgbClr val="A5062D"/>
                </a:solidFill>
                <a:latin typeface="Avenir LT Std 65 Medium"/>
                <a:cs typeface="Avenir LT Std 65 Medium"/>
              </a:rPr>
              <a:t>x </a:t>
            </a:r>
            <a:r>
              <a:rPr lang="en-US" b="1" smtClean="0">
                <a:solidFill>
                  <a:srgbClr val="008000"/>
                </a:solidFill>
                <a:latin typeface="Wingdings 2" charset="2"/>
                <a:cs typeface="Wingdings 2" charset="2"/>
              </a:rPr>
              <a:t>		 	</a:t>
            </a:r>
            <a:r>
              <a:rPr lang="en-US" smtClean="0">
                <a:solidFill>
                  <a:prstClr val="black"/>
                </a:solidFill>
              </a:rPr>
              <a:t>$0			</a:t>
            </a:r>
            <a:r>
              <a:rPr lang="en-US" b="1" smtClean="0">
                <a:solidFill>
                  <a:srgbClr val="008000"/>
                </a:solidFill>
                <a:latin typeface="Wingdings 2" charset="2"/>
                <a:cs typeface="Wingdings 2" charset="2"/>
              </a:rPr>
              <a:t>P		</a:t>
            </a:r>
            <a:r>
              <a:rPr lang="en-US" smtClean="0">
                <a:solidFill>
                  <a:prstClr val="black"/>
                </a:solidFill>
              </a:rPr>
              <a:t>$6,000</a:t>
            </a:r>
            <a:endParaRPr lang="en-US" smtClean="0"/>
          </a:p>
        </p:txBody>
      </p:sp>
      <p:sp>
        <p:nvSpPr>
          <p:cNvPr id="35" name="TextBox 34"/>
          <p:cNvSpPr txBox="1"/>
          <p:nvPr/>
        </p:nvSpPr>
        <p:spPr>
          <a:xfrm>
            <a:off x="4378357" y="4086429"/>
            <a:ext cx="4588356" cy="369332"/>
          </a:xfrm>
          <a:prstGeom prst="rect">
            <a:avLst/>
          </a:prstGeom>
          <a:noFill/>
        </p:spPr>
        <p:txBody>
          <a:bodyPr wrap="square" rtlCol="0">
            <a:spAutoFit/>
          </a:bodyPr>
          <a:lstStyle/>
          <a:p>
            <a:pPr>
              <a:tabLst>
                <a:tab pos="231775" algn="l"/>
              </a:tabLst>
            </a:pPr>
            <a:r>
              <a:rPr lang="en-US" b="1" smtClean="0">
                <a:solidFill>
                  <a:srgbClr val="008000"/>
                </a:solidFill>
                <a:latin typeface="Wingdings 2" charset="2"/>
                <a:cs typeface="Wingdings 2" charset="2"/>
              </a:rPr>
              <a:t>	P</a:t>
            </a:r>
            <a:r>
              <a:rPr lang="en-US" smtClean="0">
                <a:solidFill>
                  <a:srgbClr val="A5062D"/>
                </a:solidFill>
                <a:latin typeface="Avenir LT Std 65 Medium"/>
                <a:cs typeface="Avenir LT Std 65 Medium"/>
              </a:rPr>
              <a:t> </a:t>
            </a:r>
            <a:r>
              <a:rPr lang="en-US" b="1">
                <a:solidFill>
                  <a:srgbClr val="008000"/>
                </a:solidFill>
                <a:latin typeface="Wingdings 2" charset="2"/>
                <a:cs typeface="Wingdings 2" charset="2"/>
              </a:rPr>
              <a:t>		</a:t>
            </a:r>
            <a:r>
              <a:rPr lang="en-US" smtClean="0">
                <a:solidFill>
                  <a:prstClr val="black"/>
                </a:solidFill>
              </a:rPr>
              <a:t>$0			  </a:t>
            </a:r>
            <a:r>
              <a:rPr lang="en-US" smtClean="0">
                <a:solidFill>
                  <a:srgbClr val="A5062D"/>
                </a:solidFill>
                <a:latin typeface="Avenir LT Std 65 Medium"/>
                <a:cs typeface="Avenir LT Std 65 Medium"/>
              </a:rPr>
              <a:t>x</a:t>
            </a:r>
            <a:r>
              <a:rPr lang="en-US" b="1" smtClean="0">
                <a:solidFill>
                  <a:srgbClr val="008000"/>
                </a:solidFill>
                <a:latin typeface="Wingdings 2" charset="2"/>
                <a:cs typeface="Wingdings 2" charset="2"/>
              </a:rPr>
              <a:t>   	 </a:t>
            </a:r>
            <a:r>
              <a:rPr lang="en-US" smtClean="0">
                <a:solidFill>
                  <a:prstClr val="black"/>
                </a:solidFill>
              </a:rPr>
              <a:t>$0</a:t>
            </a:r>
            <a:endParaRPr lang="en-US" smtClean="0"/>
          </a:p>
        </p:txBody>
      </p:sp>
      <p:sp>
        <p:nvSpPr>
          <p:cNvPr id="36" name="TextBox 35"/>
          <p:cNvSpPr txBox="1"/>
          <p:nvPr/>
        </p:nvSpPr>
        <p:spPr>
          <a:xfrm>
            <a:off x="4471516" y="5246976"/>
            <a:ext cx="4631951" cy="369332"/>
          </a:xfrm>
          <a:prstGeom prst="rect">
            <a:avLst/>
          </a:prstGeom>
          <a:noFill/>
        </p:spPr>
        <p:txBody>
          <a:bodyPr wrap="square" rtlCol="0">
            <a:spAutoFit/>
          </a:bodyPr>
          <a:lstStyle/>
          <a:p>
            <a:pPr>
              <a:tabLst>
                <a:tab pos="231775" algn="l"/>
              </a:tabLst>
            </a:pPr>
            <a:r>
              <a:rPr lang="en-US" b="1" smtClean="0">
                <a:solidFill>
                  <a:srgbClr val="008000"/>
                </a:solidFill>
                <a:latin typeface="Wingdings 2" charset="2"/>
                <a:cs typeface="Wingdings 2" charset="2"/>
              </a:rPr>
              <a:t>	P 		</a:t>
            </a:r>
            <a:r>
              <a:rPr lang="en-US" smtClean="0">
                <a:solidFill>
                  <a:prstClr val="black"/>
                </a:solidFill>
              </a:rPr>
              <a:t>$2,800		</a:t>
            </a:r>
            <a:r>
              <a:rPr lang="en-US" b="1" smtClean="0">
                <a:solidFill>
                  <a:srgbClr val="008000"/>
                </a:solidFill>
                <a:latin typeface="Wingdings 2" charset="2"/>
                <a:cs typeface="Wingdings 2" charset="2"/>
              </a:rPr>
              <a:t>P   	</a:t>
            </a:r>
            <a:r>
              <a:rPr lang="en-US" smtClean="0">
                <a:solidFill>
                  <a:prstClr val="black"/>
                </a:solidFill>
              </a:rPr>
              <a:t>$2,800</a:t>
            </a:r>
            <a:endParaRPr lang="en-US" smtClean="0"/>
          </a:p>
        </p:txBody>
      </p:sp>
    </p:spTree>
    <p:extLst>
      <p:ext uri="{BB962C8B-B14F-4D97-AF65-F5344CB8AC3E}">
        <p14:creationId xmlns:p14="http://schemas.microsoft.com/office/powerpoint/2010/main" val="55531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1000"/>
                                        <p:tgtEl>
                                          <p:spTgt spid="2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1000"/>
                                        <p:tgtEl>
                                          <p:spTgt spid="29"/>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1000"/>
                                        <p:tgtEl>
                                          <p:spTgt spid="3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1000"/>
                                        <p:tgtEl>
                                          <p:spTgt spid="3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1000"/>
                                        <p:tgtEl>
                                          <p:spTgt spid="31"/>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fade">
                                      <p:cBhvr>
                                        <p:cTn id="41"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9" grpId="0"/>
      <p:bldP spid="7" grpId="0"/>
      <p:bldP spid="31" grpId="0"/>
      <p:bldP spid="23" grpId="0"/>
      <p:bldP spid="32" grpId="0"/>
      <p:bldP spid="34" grpId="0"/>
      <p:bldP spid="35" grpId="0"/>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474343"/>
            <a:ext cx="8229600" cy="1143000"/>
          </a:xfrm>
        </p:spPr>
        <p:txBody>
          <a:bodyPr/>
          <a:lstStyle/>
          <a:p>
            <a:r>
              <a:rPr lang="en-US" smtClean="0"/>
              <a:t>Key Point</a:t>
            </a:r>
            <a:endParaRPr lang="en-US"/>
          </a:p>
        </p:txBody>
      </p:sp>
      <p:sp>
        <p:nvSpPr>
          <p:cNvPr id="3" name="Footer Placeholder 2"/>
          <p:cNvSpPr>
            <a:spLocks noGrp="1"/>
          </p:cNvSpPr>
          <p:nvPr>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4" name="Slide Number Placeholder 3"/>
          <p:cNvSpPr>
            <a:spLocks noGrp="1"/>
          </p:cNvSpPr>
          <p:nvPr>
            <p:ph type="sldNum" sz="quarter" idx="12"/>
          </p:nvPr>
        </p:nvSpPr>
        <p:spPr/>
        <p:txBody>
          <a:bodyPr/>
          <a:lstStyle/>
          <a:p>
            <a:fld id="{8A048DD7-39B4-434B-ACE7-68CA5B147A05}" type="slidenum">
              <a:rPr lang="en-US" smtClean="0"/>
              <a:t>15</a:t>
            </a:fld>
            <a:endParaRPr lang="en-US"/>
          </a:p>
        </p:txBody>
      </p:sp>
      <p:sp>
        <p:nvSpPr>
          <p:cNvPr id="5" name="Content Placeholder 4"/>
          <p:cNvSpPr>
            <a:spLocks noGrp="1"/>
          </p:cNvSpPr>
          <p:nvPr>
            <p:ph sz="quarter" idx="13"/>
          </p:nvPr>
        </p:nvSpPr>
        <p:spPr>
          <a:xfrm>
            <a:off x="724627" y="1300741"/>
            <a:ext cx="7902097" cy="4737179"/>
          </a:xfrm>
        </p:spPr>
        <p:txBody>
          <a:bodyPr>
            <a:noAutofit/>
          </a:bodyPr>
          <a:lstStyle/>
          <a:p>
            <a:r>
              <a:rPr lang="en-US" sz="3000"/>
              <a:t>The difference between accrual-basis accounting and cash-basis accounting is timing. Under accrual-basis accounting, we record revenues when we provide goods and services to customers, and we record expenses with the revenue they help to generate. Under cash-basis accounting, we record revenues when we receive cash, and we record expenses when we pay cash. Cash-basis accounting is not allowed for financial reporting purposes for most major companies.</a:t>
            </a:r>
            <a:endParaRPr lang="en-US" sz="3000">
              <a:latin typeface="+mn-lt"/>
              <a:cs typeface="+mn-cs"/>
            </a:endParaRPr>
          </a:p>
        </p:txBody>
      </p:sp>
    </p:spTree>
    <p:extLst>
      <p:ext uri="{BB962C8B-B14F-4D97-AF65-F5344CB8AC3E}">
        <p14:creationId xmlns:p14="http://schemas.microsoft.com/office/powerpoint/2010/main" val="354160890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290702"/>
            <a:ext cx="7794576" cy="4268219"/>
          </a:xfrm>
        </p:spPr>
        <p:txBody>
          <a:bodyPr>
            <a:normAutofit fontScale="92500" lnSpcReduction="20000"/>
          </a:bodyPr>
          <a:lstStyle/>
          <a:p>
            <a:pPr marL="0" indent="0">
              <a:buNone/>
            </a:pPr>
            <a:r>
              <a:rPr lang="en-US" smtClean="0"/>
              <a:t>Which of the following would be recorded as an expense under </a:t>
            </a:r>
            <a:r>
              <a:rPr lang="en-US" b="1" smtClean="0"/>
              <a:t>accrual-basis accounting</a:t>
            </a:r>
            <a:r>
              <a:rPr lang="en-US" smtClean="0"/>
              <a:t>?</a:t>
            </a:r>
            <a:endParaRPr lang="en-US"/>
          </a:p>
          <a:p>
            <a:pPr>
              <a:buAutoNum type="alphaLcPeriod"/>
            </a:pPr>
            <a:r>
              <a:rPr lang="en-US" smtClean="0"/>
              <a:t>The company purchases office supplies with cash and does not use the supplies.</a:t>
            </a:r>
            <a:endParaRPr lang="en-US"/>
          </a:p>
          <a:p>
            <a:pPr>
              <a:buAutoNum type="alphaLcPeriod"/>
            </a:pPr>
            <a:r>
              <a:rPr lang="en-US" smtClean="0"/>
              <a:t>The company uses utilities in the current period but does not pay cash.</a:t>
            </a:r>
            <a:endParaRPr lang="en-US"/>
          </a:p>
          <a:p>
            <a:pPr>
              <a:buAutoNum type="alphaLcPeriod" startAt="3"/>
            </a:pPr>
            <a:r>
              <a:rPr lang="en-US" smtClean="0"/>
              <a:t>The company provides services to customers for cash.</a:t>
            </a:r>
            <a:endParaRPr lang="en-US"/>
          </a:p>
          <a:p>
            <a:pPr>
              <a:buAutoNum type="alphaLcPeriod" startAt="3"/>
            </a:pPr>
            <a:r>
              <a:rPr lang="en-US" smtClean="0"/>
              <a:t>The company purchases equipment by borrowing from the bank.</a:t>
            </a:r>
            <a:endParaRPr lang="en-US"/>
          </a:p>
        </p:txBody>
      </p:sp>
      <p:sp>
        <p:nvSpPr>
          <p:cNvPr id="4" name="Title 3"/>
          <p:cNvSpPr>
            <a:spLocks noGrp="1"/>
          </p:cNvSpPr>
          <p:nvPr>
            <p:ph type="title"/>
          </p:nvPr>
        </p:nvSpPr>
        <p:spPr/>
        <p:txBody>
          <a:bodyPr/>
          <a:lstStyle/>
          <a:p>
            <a:r>
              <a:rPr lang="en-US"/>
              <a:t>Concept Check </a:t>
            </a:r>
            <a:r>
              <a:rPr lang="en-US" smtClean="0"/>
              <a:t>3–2</a:t>
            </a:r>
            <a:endParaRPr lang="en-US"/>
          </a:p>
        </p:txBody>
      </p:sp>
      <p:sp>
        <p:nvSpPr>
          <p:cNvPr id="6" name="Oval 5"/>
          <p:cNvSpPr/>
          <p:nvPr/>
        </p:nvSpPr>
        <p:spPr bwMode="auto">
          <a:xfrm>
            <a:off x="970075" y="2863034"/>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Tahoma" pitchFamily="34" charset="0"/>
            </a:endParaRPr>
          </a:p>
        </p:txBody>
      </p:sp>
      <p:sp>
        <p:nvSpPr>
          <p:cNvPr id="7" name="TextBox 6"/>
          <p:cNvSpPr txBox="1"/>
          <p:nvPr/>
        </p:nvSpPr>
        <p:spPr>
          <a:xfrm>
            <a:off x="1254818" y="5370056"/>
            <a:ext cx="7060129" cy="1200329"/>
          </a:xfrm>
          <a:prstGeom prst="rect">
            <a:avLst/>
          </a:prstGeom>
          <a:solidFill>
            <a:srgbClr val="FFFFD1"/>
          </a:solidFill>
          <a:ln w="6350">
            <a:solidFill>
              <a:schemeClr val="tx1"/>
            </a:solidFill>
          </a:ln>
        </p:spPr>
        <p:txBody>
          <a:bodyPr wrap="square" rtlCol="0">
            <a:spAutoFit/>
          </a:bodyPr>
          <a:lstStyle/>
          <a:p>
            <a:r>
              <a:rPr lang="en-US" smtClean="0"/>
              <a:t>An accrual-basis expense is recorded when a cost is used to help produce revenue. A company that uses utilities has incurred a cost that helped to produce revenue in the current period and would therefore record Utilities Expense under accrual-basis accounting.</a:t>
            </a:r>
          </a:p>
        </p:txBody>
      </p:sp>
      <p:sp>
        <p:nvSpPr>
          <p:cNvPr id="8" name="Footer Placeholder 7"/>
          <p:cNvSpPr>
            <a:spLocks noGrp="1"/>
          </p:cNvSpPr>
          <p:nvPr>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9" name="Slide Number Placeholder 8"/>
          <p:cNvSpPr>
            <a:spLocks noGrp="1"/>
          </p:cNvSpPr>
          <p:nvPr>
            <p:ph type="sldNum" sz="quarter" idx="12"/>
          </p:nvPr>
        </p:nvSpPr>
        <p:spPr/>
        <p:txBody>
          <a:bodyPr/>
          <a:lstStyle/>
          <a:p>
            <a:fld id="{8A048DD7-39B4-434B-ACE7-68CA5B147A05}" type="slidenum">
              <a:rPr lang="en-US" smtClean="0"/>
              <a:t>16</a:t>
            </a:fld>
            <a:endParaRPr lang="en-US"/>
          </a:p>
        </p:txBody>
      </p:sp>
    </p:spTree>
    <p:extLst>
      <p:ext uri="{BB962C8B-B14F-4D97-AF65-F5344CB8AC3E}">
        <p14:creationId xmlns:p14="http://schemas.microsoft.com/office/powerpoint/2010/main" val="2665425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290702"/>
            <a:ext cx="7794576" cy="4268219"/>
          </a:xfrm>
        </p:spPr>
        <p:txBody>
          <a:bodyPr>
            <a:normAutofit fontScale="92500" lnSpcReduction="20000"/>
          </a:bodyPr>
          <a:lstStyle/>
          <a:p>
            <a:pPr marL="0" indent="0">
              <a:buNone/>
            </a:pPr>
            <a:r>
              <a:rPr lang="en-US" smtClean="0"/>
              <a:t>Which of the following would be recorded as an expense under </a:t>
            </a:r>
            <a:r>
              <a:rPr lang="en-US" b="1" smtClean="0"/>
              <a:t>cash-basis accounting</a:t>
            </a:r>
            <a:r>
              <a:rPr lang="en-US" smtClean="0"/>
              <a:t>?</a:t>
            </a:r>
            <a:endParaRPr lang="en-US"/>
          </a:p>
          <a:p>
            <a:pPr>
              <a:buAutoNum type="alphaLcPeriod"/>
            </a:pPr>
            <a:r>
              <a:rPr lang="en-US" smtClean="0"/>
              <a:t>The company purchases office supplies with cash and does not use the supplies.</a:t>
            </a:r>
            <a:endParaRPr lang="en-US"/>
          </a:p>
          <a:p>
            <a:pPr>
              <a:buAutoNum type="alphaLcPeriod"/>
            </a:pPr>
            <a:r>
              <a:rPr lang="en-US" smtClean="0"/>
              <a:t>The company uses utilities in the current period but does not pay cash.</a:t>
            </a:r>
            <a:endParaRPr lang="en-US"/>
          </a:p>
          <a:p>
            <a:pPr>
              <a:buAutoNum type="alphaLcPeriod" startAt="3"/>
            </a:pPr>
            <a:r>
              <a:rPr lang="en-US" smtClean="0"/>
              <a:t>The company provides services to customers for cash.</a:t>
            </a:r>
            <a:endParaRPr lang="en-US"/>
          </a:p>
          <a:p>
            <a:pPr>
              <a:buAutoNum type="alphaLcPeriod" startAt="3"/>
            </a:pPr>
            <a:r>
              <a:rPr lang="en-US"/>
              <a:t>The company purchases equipment by borrowing from the bank.</a:t>
            </a:r>
          </a:p>
        </p:txBody>
      </p:sp>
      <p:sp>
        <p:nvSpPr>
          <p:cNvPr id="4" name="Title 3"/>
          <p:cNvSpPr>
            <a:spLocks noGrp="1"/>
          </p:cNvSpPr>
          <p:nvPr>
            <p:ph type="title"/>
          </p:nvPr>
        </p:nvSpPr>
        <p:spPr/>
        <p:txBody>
          <a:bodyPr/>
          <a:lstStyle/>
          <a:p>
            <a:r>
              <a:rPr lang="en-US"/>
              <a:t>Concept Check </a:t>
            </a:r>
            <a:r>
              <a:rPr lang="en-US" smtClean="0"/>
              <a:t>3–3</a:t>
            </a:r>
            <a:endParaRPr lang="en-US"/>
          </a:p>
        </p:txBody>
      </p:sp>
      <p:sp>
        <p:nvSpPr>
          <p:cNvPr id="6" name="Oval 5"/>
          <p:cNvSpPr/>
          <p:nvPr/>
        </p:nvSpPr>
        <p:spPr bwMode="auto">
          <a:xfrm>
            <a:off x="970075" y="2055757"/>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Tahoma" pitchFamily="34" charset="0"/>
            </a:endParaRPr>
          </a:p>
        </p:txBody>
      </p:sp>
      <p:sp>
        <p:nvSpPr>
          <p:cNvPr id="7" name="TextBox 6"/>
          <p:cNvSpPr txBox="1"/>
          <p:nvPr/>
        </p:nvSpPr>
        <p:spPr>
          <a:xfrm>
            <a:off x="1254818" y="5490368"/>
            <a:ext cx="7060129" cy="923330"/>
          </a:xfrm>
          <a:prstGeom prst="rect">
            <a:avLst/>
          </a:prstGeom>
          <a:solidFill>
            <a:srgbClr val="FFFFD1"/>
          </a:solidFill>
          <a:ln w="6350">
            <a:solidFill>
              <a:schemeClr val="tx1"/>
            </a:solidFill>
          </a:ln>
        </p:spPr>
        <p:txBody>
          <a:bodyPr wrap="square" rtlCol="0">
            <a:spAutoFit/>
          </a:bodyPr>
          <a:lstStyle/>
          <a:p>
            <a:r>
              <a:rPr lang="en-US" smtClean="0"/>
              <a:t>A cash-basis expense is recorded when cash is paid for a cost of running the business. The company paid cash for supplies and would therefore record Supplies Expense under cash-basis accounting.</a:t>
            </a:r>
          </a:p>
        </p:txBody>
      </p:sp>
      <p:sp>
        <p:nvSpPr>
          <p:cNvPr id="8" name="Footer Placeholder 7"/>
          <p:cNvSpPr>
            <a:spLocks noGrp="1"/>
          </p:cNvSpPr>
          <p:nvPr>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9" name="Slide Number Placeholder 8"/>
          <p:cNvSpPr>
            <a:spLocks noGrp="1"/>
          </p:cNvSpPr>
          <p:nvPr>
            <p:ph type="sldNum" sz="quarter" idx="12"/>
          </p:nvPr>
        </p:nvSpPr>
        <p:spPr/>
        <p:txBody>
          <a:bodyPr/>
          <a:lstStyle/>
          <a:p>
            <a:fld id="{8A048DD7-39B4-434B-ACE7-68CA5B147A05}" type="slidenum">
              <a:rPr lang="en-US" smtClean="0"/>
              <a:t>17</a:t>
            </a:fld>
            <a:endParaRPr lang="en-US"/>
          </a:p>
        </p:txBody>
      </p:sp>
    </p:spTree>
    <p:extLst>
      <p:ext uri="{BB962C8B-B14F-4D97-AF65-F5344CB8AC3E}">
        <p14:creationId xmlns:p14="http://schemas.microsoft.com/office/powerpoint/2010/main" val="3891348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Content Placeholder 4"/>
          <p:cNvSpPr>
            <a:spLocks noGrp="1"/>
          </p:cNvSpPr>
          <p:nvPr>
            <p:ph type="body" idx="1"/>
          </p:nvPr>
        </p:nvSpPr>
        <p:spPr/>
        <p:txBody>
          <a:bodyPr/>
          <a:lstStyle/>
          <a:p>
            <a:r>
              <a:rPr lang="en-US" smtClean="0"/>
              <a:t>THE MEASUREMENT PROCESS</a:t>
            </a:r>
          </a:p>
        </p:txBody>
      </p:sp>
      <p:sp>
        <p:nvSpPr>
          <p:cNvPr id="30721" name="Title 3"/>
          <p:cNvSpPr>
            <a:spLocks noGrp="1"/>
          </p:cNvSpPr>
          <p:nvPr>
            <p:ph type="title"/>
          </p:nvPr>
        </p:nvSpPr>
        <p:spPr/>
        <p:txBody>
          <a:bodyPr/>
          <a:lstStyle/>
          <a:p>
            <a:r>
              <a:rPr lang="en-US" smtClean="0"/>
              <a:t>Part B</a:t>
            </a:r>
          </a:p>
        </p:txBody>
      </p:sp>
      <p:sp>
        <p:nvSpPr>
          <p:cNvPr id="4" name="Footer Placeholder 3"/>
          <p:cNvSpPr>
            <a:spLocks noGrp="1"/>
          </p:cNvSpPr>
          <p:nvPr>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5" name="Slide Number Placeholder 4"/>
          <p:cNvSpPr>
            <a:spLocks noGrp="1"/>
          </p:cNvSpPr>
          <p:nvPr>
            <p:ph type="sldNum" sz="quarter" idx="12"/>
          </p:nvPr>
        </p:nvSpPr>
        <p:spPr/>
        <p:txBody>
          <a:bodyPr/>
          <a:lstStyle/>
          <a:p>
            <a:fld id="{8A048DD7-39B4-434B-ACE7-68CA5B147A05}" type="slidenum">
              <a:rPr lang="en-US" smtClean="0"/>
              <a:t>18</a:t>
            </a:fld>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Content Placeholder 4"/>
          <p:cNvSpPr>
            <a:spLocks noGrp="1"/>
          </p:cNvSpPr>
          <p:nvPr>
            <p:ph idx="1"/>
          </p:nvPr>
        </p:nvSpPr>
        <p:spPr>
          <a:xfrm>
            <a:off x="709368" y="1442358"/>
            <a:ext cx="7501347" cy="2968582"/>
          </a:xfrm>
        </p:spPr>
        <p:txBody>
          <a:bodyPr/>
          <a:lstStyle/>
          <a:p>
            <a:r>
              <a:rPr lang="en-US" b="1" smtClean="0">
                <a:solidFill>
                  <a:srgbClr val="A5062D"/>
                </a:solidFill>
              </a:rPr>
              <a:t>LO3–3</a:t>
            </a:r>
            <a:r>
              <a:rPr lang="en-US" smtClean="0"/>
              <a:t>	Demonstrate the purposes and recording of adjusting entries.</a:t>
            </a:r>
          </a:p>
        </p:txBody>
      </p:sp>
      <p:sp>
        <p:nvSpPr>
          <p:cNvPr id="32769" name="Title 3"/>
          <p:cNvSpPr>
            <a:spLocks noGrp="1"/>
          </p:cNvSpPr>
          <p:nvPr>
            <p:ph type="title"/>
          </p:nvPr>
        </p:nvSpPr>
        <p:spPr/>
        <p:txBody>
          <a:bodyPr/>
          <a:lstStyle/>
          <a:p>
            <a:r>
              <a:rPr lang="en-US" smtClean="0"/>
              <a:t>Learning Objective 3</a:t>
            </a:r>
          </a:p>
        </p:txBody>
      </p:sp>
      <p:sp>
        <p:nvSpPr>
          <p:cNvPr id="4" name="Footer Placeholder 3"/>
          <p:cNvSpPr>
            <a:spLocks noGrp="1"/>
          </p:cNvSpPr>
          <p:nvPr>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5" name="Slide Number Placeholder 4"/>
          <p:cNvSpPr>
            <a:spLocks noGrp="1"/>
          </p:cNvSpPr>
          <p:nvPr>
            <p:ph type="sldNum" sz="quarter" idx="12"/>
          </p:nvPr>
        </p:nvSpPr>
        <p:spPr/>
        <p:txBody>
          <a:bodyPr/>
          <a:lstStyle/>
          <a:p>
            <a:fld id="{8A048DD7-39B4-434B-ACE7-68CA5B147A05}" type="slidenum">
              <a:rPr lang="en-US" smtClean="0"/>
              <a:t>19</a:t>
            </a:fld>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Content Placeholder 2"/>
          <p:cNvSpPr>
            <a:spLocks noGrp="1"/>
          </p:cNvSpPr>
          <p:nvPr>
            <p:ph idx="1"/>
          </p:nvPr>
        </p:nvSpPr>
        <p:spPr>
          <a:xfrm>
            <a:off x="3367872" y="1155721"/>
            <a:ext cx="5772478" cy="5555840"/>
          </a:xfrm>
        </p:spPr>
        <p:txBody>
          <a:bodyPr>
            <a:normAutofit/>
          </a:bodyPr>
          <a:lstStyle/>
          <a:p>
            <a:r>
              <a:rPr lang="en-US" b="1" smtClean="0">
                <a:solidFill>
                  <a:srgbClr val="A5062D"/>
                </a:solidFill>
              </a:rPr>
              <a:t>LO3–1</a:t>
            </a:r>
            <a:r>
              <a:rPr lang="en-US" smtClean="0"/>
              <a:t>	Understand when revenues and expenses are recorded.</a:t>
            </a:r>
          </a:p>
          <a:p>
            <a:r>
              <a:rPr lang="en-US" b="1" smtClean="0">
                <a:solidFill>
                  <a:srgbClr val="A5062D"/>
                </a:solidFill>
              </a:rPr>
              <a:t>LO3–2</a:t>
            </a:r>
            <a:r>
              <a:rPr lang="en-US" b="1">
                <a:solidFill>
                  <a:srgbClr val="A5062D"/>
                </a:solidFill>
              </a:rPr>
              <a:t>	</a:t>
            </a:r>
            <a:r>
              <a:rPr lang="en-US" smtClean="0"/>
              <a:t>Distinguish between accrual-basis and cash-basis accounting.</a:t>
            </a:r>
          </a:p>
          <a:p>
            <a:r>
              <a:rPr lang="en-US" b="1" smtClean="0">
                <a:solidFill>
                  <a:srgbClr val="A5062D"/>
                </a:solidFill>
              </a:rPr>
              <a:t>LO3–3</a:t>
            </a:r>
            <a:r>
              <a:rPr lang="en-US" b="1">
                <a:solidFill>
                  <a:srgbClr val="A5062D"/>
                </a:solidFill>
              </a:rPr>
              <a:t>	</a:t>
            </a:r>
            <a:r>
              <a:rPr lang="en-US" smtClean="0"/>
              <a:t>Demonstrate the purposes and recording of adjusting entries. </a:t>
            </a:r>
          </a:p>
          <a:p>
            <a:r>
              <a:rPr lang="en-US" b="1" smtClean="0">
                <a:solidFill>
                  <a:srgbClr val="A5062D"/>
                </a:solidFill>
              </a:rPr>
              <a:t>LO3–4</a:t>
            </a:r>
            <a:r>
              <a:rPr lang="en-US" b="1">
                <a:solidFill>
                  <a:srgbClr val="A5062D"/>
                </a:solidFill>
              </a:rPr>
              <a:t>	</a:t>
            </a:r>
            <a:r>
              <a:rPr lang="en-US" smtClean="0"/>
              <a:t>Post adjusting entries and prepare an adjusted trial balance.</a:t>
            </a:r>
          </a:p>
        </p:txBody>
      </p:sp>
      <p:sp>
        <p:nvSpPr>
          <p:cNvPr id="3" name="Footer Placeholder 2"/>
          <p:cNvSpPr>
            <a:spLocks noGrp="1"/>
          </p:cNvSpPr>
          <p:nvPr>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4" name="Slide Number Placeholder 3"/>
          <p:cNvSpPr>
            <a:spLocks noGrp="1"/>
          </p:cNvSpPr>
          <p:nvPr>
            <p:ph type="sldNum" sz="quarter" idx="12"/>
          </p:nvPr>
        </p:nvSpPr>
        <p:spPr/>
        <p:txBody>
          <a:bodyPr/>
          <a:lstStyle/>
          <a:p>
            <a:fld id="{8A048DD7-39B4-434B-ACE7-68CA5B147A05}" type="slidenum">
              <a:rPr lang="en-US" smtClean="0"/>
              <a:t>2</a:t>
            </a:fld>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06500" y="354191"/>
            <a:ext cx="8229600" cy="1005539"/>
          </a:xfrm>
        </p:spPr>
        <p:txBody>
          <a:bodyPr>
            <a:noAutofit/>
          </a:bodyPr>
          <a:lstStyle/>
          <a:p>
            <a:pPr algn="l"/>
            <a:r>
              <a:rPr lang="en-US" sz="3200" smtClean="0">
                <a:solidFill>
                  <a:srgbClr val="1D5F76"/>
                </a:solidFill>
                <a:latin typeface="Avenir LT Std 65 Medium"/>
                <a:cs typeface="Avenir LT Std 65 Medium"/>
              </a:rPr>
              <a:t>Illustration 3–3</a:t>
            </a:r>
            <a:r>
              <a:rPr lang="en-US" sz="3200" smtClean="0">
                <a:solidFill>
                  <a:srgbClr val="A5062D"/>
                </a:solidFill>
                <a:latin typeface="Avenir LT Std 65 Medium"/>
                <a:cs typeface="Avenir LT Std 65 Medium"/>
              </a:rPr>
              <a:t/>
            </a:r>
            <a:br>
              <a:rPr lang="en-US" sz="3200" smtClean="0">
                <a:solidFill>
                  <a:srgbClr val="A5062D"/>
                </a:solidFill>
                <a:latin typeface="Avenir LT Std 65 Medium"/>
                <a:cs typeface="Avenir LT Std 65 Medium"/>
              </a:rPr>
            </a:br>
            <a:r>
              <a:rPr lang="en-US" smtClean="0">
                <a:solidFill>
                  <a:srgbClr val="A5062D"/>
                </a:solidFill>
                <a:latin typeface="Avenir LT Std 65 Medium"/>
                <a:cs typeface="Avenir LT Std 65 Medium"/>
              </a:rPr>
              <a:t>The Accounting Cycle</a:t>
            </a:r>
            <a:endParaRPr lang="en-US">
              <a:solidFill>
                <a:srgbClr val="A5062D"/>
              </a:solidFill>
              <a:latin typeface="Avenir LT Std 65 Medium"/>
              <a:cs typeface="Avenir LT Std 65 Medium"/>
            </a:endParaRPr>
          </a:p>
        </p:txBody>
      </p:sp>
      <p:sp>
        <p:nvSpPr>
          <p:cNvPr id="4" name="Round Same Side Corner Rectangle 3"/>
          <p:cNvSpPr/>
          <p:nvPr/>
        </p:nvSpPr>
        <p:spPr>
          <a:xfrm flipV="1">
            <a:off x="1" y="-1693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1338077" y="6565989"/>
            <a:ext cx="6973877" cy="215444"/>
          </a:xfrm>
          <a:prstGeom prst="rect">
            <a:avLst/>
          </a:prstGeom>
          <a:noFill/>
        </p:spPr>
        <p:txBody>
          <a:bodyPr wrap="square" rtlCol="0">
            <a:spAutoFit/>
          </a:bodyPr>
          <a:lstStyle/>
          <a:p>
            <a:r>
              <a:rPr lang="en-US" sz="800" smtClean="0"/>
              <a:t>Copyright ©2015 McGraw-Hill Education. All rights reserved. No reproduction or distribution without the prior written consent of McGraw-Hill Education.</a:t>
            </a:r>
            <a:endParaRPr lang="en-US" sz="800"/>
          </a:p>
        </p:txBody>
      </p:sp>
      <p:cxnSp>
        <p:nvCxnSpPr>
          <p:cNvPr id="12" name="Straight Arrow Connector 11"/>
          <p:cNvCxnSpPr/>
          <p:nvPr/>
        </p:nvCxnSpPr>
        <p:spPr>
          <a:xfrm>
            <a:off x="4506735" y="3390855"/>
            <a:ext cx="439994"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7145054" y="3140927"/>
            <a:ext cx="1998946" cy="595548"/>
          </a:xfrm>
          <a:prstGeom prst="rect">
            <a:avLst/>
          </a:prstGeom>
          <a:noFill/>
        </p:spPr>
        <p:txBody>
          <a:bodyPr wrap="square" rtlCol="0">
            <a:spAutoFit/>
          </a:bodyPr>
          <a:lstStyle/>
          <a:p>
            <a:pPr>
              <a:lnSpc>
                <a:spcPct val="90000"/>
              </a:lnSpc>
            </a:pPr>
            <a:r>
              <a:rPr lang="en-US" b="1" smtClean="0"/>
              <a:t>Measurement</a:t>
            </a:r>
          </a:p>
          <a:p>
            <a:pPr>
              <a:lnSpc>
                <a:spcPct val="90000"/>
              </a:lnSpc>
            </a:pPr>
            <a:r>
              <a:rPr lang="en-US" b="1" smtClean="0"/>
              <a:t>Process</a:t>
            </a:r>
            <a:endParaRPr lang="en-US" b="1"/>
          </a:p>
        </p:txBody>
      </p:sp>
      <p:sp>
        <p:nvSpPr>
          <p:cNvPr id="9" name="Rounded Rectangle 8"/>
          <p:cNvSpPr/>
          <p:nvPr/>
        </p:nvSpPr>
        <p:spPr>
          <a:xfrm>
            <a:off x="2463204" y="3041399"/>
            <a:ext cx="2025258" cy="697117"/>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a:spLocks noChangeArrowheads="1"/>
          </p:cNvSpPr>
          <p:nvPr/>
        </p:nvSpPr>
        <p:spPr bwMode="auto">
          <a:xfrm>
            <a:off x="2453711" y="3015743"/>
            <a:ext cx="2110090" cy="738664"/>
          </a:xfrm>
          <a:prstGeom prst="rect">
            <a:avLst/>
          </a:prstGeom>
          <a:noFill/>
          <a:ln w="9525">
            <a:noFill/>
            <a:miter lim="800000"/>
            <a:headEnd/>
            <a:tailEnd/>
          </a:ln>
        </p:spPr>
        <p:txBody>
          <a:bodyPr wrap="square">
            <a:spAutoFit/>
          </a:bodyPr>
          <a:lstStyle/>
          <a:p>
            <a:pPr algn="ctr"/>
            <a:r>
              <a:rPr lang="en-US" sz="1400" smtClean="0">
                <a:latin typeface="Calibri" pitchFamily="34" charset="0"/>
              </a:rPr>
              <a:t>Record and post</a:t>
            </a:r>
          </a:p>
          <a:p>
            <a:pPr algn="ctr"/>
            <a:r>
              <a:rPr lang="en-US" sz="1400" b="1" smtClean="0">
                <a:latin typeface="Calibri" pitchFamily="34" charset="0"/>
              </a:rPr>
              <a:t>external transactions</a:t>
            </a:r>
          </a:p>
          <a:p>
            <a:pPr algn="ctr"/>
            <a:r>
              <a:rPr lang="en-US" sz="1400" smtClean="0">
                <a:latin typeface="Calibri" pitchFamily="34" charset="0"/>
              </a:rPr>
              <a:t>(Chapter 2)</a:t>
            </a:r>
          </a:p>
        </p:txBody>
      </p:sp>
      <p:sp>
        <p:nvSpPr>
          <p:cNvPr id="5" name="TextBox 4"/>
          <p:cNvSpPr txBox="1"/>
          <p:nvPr/>
        </p:nvSpPr>
        <p:spPr>
          <a:xfrm>
            <a:off x="2737803" y="2702845"/>
            <a:ext cx="1838827" cy="338554"/>
          </a:xfrm>
          <a:prstGeom prst="rect">
            <a:avLst/>
          </a:prstGeom>
          <a:noFill/>
        </p:spPr>
        <p:txBody>
          <a:bodyPr wrap="square" rtlCol="0">
            <a:spAutoFit/>
          </a:bodyPr>
          <a:lstStyle/>
          <a:p>
            <a:r>
              <a:rPr lang="en-US" sz="1600" smtClean="0"/>
              <a:t>During the Year</a:t>
            </a:r>
            <a:endParaRPr lang="en-US" sz="1600"/>
          </a:p>
        </p:txBody>
      </p:sp>
      <p:sp>
        <p:nvSpPr>
          <p:cNvPr id="13" name="Rounded Rectangle 12"/>
          <p:cNvSpPr/>
          <p:nvPr/>
        </p:nvSpPr>
        <p:spPr>
          <a:xfrm>
            <a:off x="4980245" y="3053728"/>
            <a:ext cx="2009141" cy="697117"/>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Box 13"/>
          <p:cNvSpPr txBox="1">
            <a:spLocks noChangeArrowheads="1"/>
          </p:cNvSpPr>
          <p:nvPr/>
        </p:nvSpPr>
        <p:spPr bwMode="auto">
          <a:xfrm>
            <a:off x="4915754" y="3029205"/>
            <a:ext cx="2073632" cy="738664"/>
          </a:xfrm>
          <a:prstGeom prst="rect">
            <a:avLst/>
          </a:prstGeom>
          <a:noFill/>
          <a:ln w="9525">
            <a:noFill/>
            <a:miter lim="800000"/>
            <a:headEnd/>
            <a:tailEnd/>
          </a:ln>
        </p:spPr>
        <p:txBody>
          <a:bodyPr wrap="square">
            <a:spAutoFit/>
          </a:bodyPr>
          <a:lstStyle/>
          <a:p>
            <a:pPr algn="ctr"/>
            <a:r>
              <a:rPr lang="en-US" sz="1400" smtClean="0">
                <a:latin typeface="Calibri" pitchFamily="34" charset="0"/>
              </a:rPr>
              <a:t>Record and post</a:t>
            </a:r>
          </a:p>
          <a:p>
            <a:pPr algn="ctr"/>
            <a:r>
              <a:rPr lang="en-US" sz="1400" b="1" smtClean="0">
                <a:latin typeface="Calibri" pitchFamily="34" charset="0"/>
              </a:rPr>
              <a:t>adjusting entries</a:t>
            </a:r>
            <a:endParaRPr lang="en-US" sz="1400" b="1">
              <a:latin typeface="Calibri" pitchFamily="34" charset="0"/>
            </a:endParaRPr>
          </a:p>
          <a:p>
            <a:pPr algn="ctr"/>
            <a:r>
              <a:rPr lang="en-US" sz="1400" smtClean="0">
                <a:latin typeface="Calibri" pitchFamily="34" charset="0"/>
              </a:rPr>
              <a:t>(Chapter 3, LO3–3, 3–4)</a:t>
            </a:r>
          </a:p>
        </p:txBody>
      </p:sp>
      <p:sp>
        <p:nvSpPr>
          <p:cNvPr id="15" name="TextBox 14"/>
          <p:cNvSpPr txBox="1"/>
          <p:nvPr/>
        </p:nvSpPr>
        <p:spPr>
          <a:xfrm>
            <a:off x="5243638" y="2709519"/>
            <a:ext cx="1802400" cy="338554"/>
          </a:xfrm>
          <a:prstGeom prst="rect">
            <a:avLst/>
          </a:prstGeom>
          <a:noFill/>
        </p:spPr>
        <p:txBody>
          <a:bodyPr wrap="square" rtlCol="0">
            <a:spAutoFit/>
          </a:bodyPr>
          <a:lstStyle/>
          <a:p>
            <a:r>
              <a:rPr lang="en-US" sz="1600" smtClean="0"/>
              <a:t>End of the Year</a:t>
            </a:r>
            <a:endParaRPr lang="en-US" sz="1600"/>
          </a:p>
        </p:txBody>
      </p:sp>
      <p:sp>
        <p:nvSpPr>
          <p:cNvPr id="16" name="Rounded Rectangle 15"/>
          <p:cNvSpPr/>
          <p:nvPr/>
        </p:nvSpPr>
        <p:spPr>
          <a:xfrm>
            <a:off x="4980245" y="4178103"/>
            <a:ext cx="2009141" cy="697117"/>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TextBox 17"/>
          <p:cNvSpPr txBox="1">
            <a:spLocks noChangeArrowheads="1"/>
          </p:cNvSpPr>
          <p:nvPr/>
        </p:nvSpPr>
        <p:spPr bwMode="auto">
          <a:xfrm>
            <a:off x="4962976" y="4159430"/>
            <a:ext cx="1907661" cy="738664"/>
          </a:xfrm>
          <a:prstGeom prst="rect">
            <a:avLst/>
          </a:prstGeom>
          <a:noFill/>
          <a:ln w="9525">
            <a:noFill/>
            <a:miter lim="800000"/>
            <a:headEnd/>
            <a:tailEnd/>
          </a:ln>
        </p:spPr>
        <p:txBody>
          <a:bodyPr wrap="square">
            <a:spAutoFit/>
          </a:bodyPr>
          <a:lstStyle/>
          <a:p>
            <a:pPr algn="ctr"/>
            <a:r>
              <a:rPr lang="en-US" sz="1400" smtClean="0">
                <a:latin typeface="Calibri" pitchFamily="34" charset="0"/>
              </a:rPr>
              <a:t>Prepare</a:t>
            </a:r>
          </a:p>
          <a:p>
            <a:pPr algn="ctr"/>
            <a:r>
              <a:rPr lang="en-US" sz="1400" b="1">
                <a:latin typeface="Calibri" pitchFamily="34" charset="0"/>
              </a:rPr>
              <a:t>f</a:t>
            </a:r>
            <a:r>
              <a:rPr lang="en-US" sz="1400" b="1" smtClean="0">
                <a:latin typeface="Calibri" pitchFamily="34" charset="0"/>
              </a:rPr>
              <a:t>inancial statements</a:t>
            </a:r>
            <a:endParaRPr lang="en-US" sz="1400" b="1">
              <a:latin typeface="Calibri" pitchFamily="34" charset="0"/>
            </a:endParaRPr>
          </a:p>
          <a:p>
            <a:pPr algn="ctr"/>
            <a:r>
              <a:rPr lang="en-US" sz="1400" smtClean="0">
                <a:latin typeface="Calibri" pitchFamily="34" charset="0"/>
              </a:rPr>
              <a:t>(Chapter 3, LO3–5)</a:t>
            </a:r>
          </a:p>
        </p:txBody>
      </p:sp>
      <p:sp>
        <p:nvSpPr>
          <p:cNvPr id="17" name="Rounded Rectangle 16"/>
          <p:cNvSpPr/>
          <p:nvPr/>
        </p:nvSpPr>
        <p:spPr>
          <a:xfrm>
            <a:off x="4980245" y="5326030"/>
            <a:ext cx="2009141" cy="697117"/>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extBox 18"/>
          <p:cNvSpPr txBox="1">
            <a:spLocks noChangeArrowheads="1"/>
          </p:cNvSpPr>
          <p:nvPr/>
        </p:nvSpPr>
        <p:spPr bwMode="auto">
          <a:xfrm>
            <a:off x="4813122" y="5300111"/>
            <a:ext cx="2242930" cy="738664"/>
          </a:xfrm>
          <a:prstGeom prst="rect">
            <a:avLst/>
          </a:prstGeom>
          <a:noFill/>
          <a:ln w="9525">
            <a:noFill/>
            <a:miter lim="800000"/>
            <a:headEnd/>
            <a:tailEnd/>
          </a:ln>
        </p:spPr>
        <p:txBody>
          <a:bodyPr wrap="square">
            <a:spAutoFit/>
          </a:bodyPr>
          <a:lstStyle/>
          <a:p>
            <a:pPr algn="ctr"/>
            <a:r>
              <a:rPr lang="en-US" sz="1400" smtClean="0">
                <a:latin typeface="Calibri" pitchFamily="34" charset="0"/>
              </a:rPr>
              <a:t>Record and post</a:t>
            </a:r>
          </a:p>
          <a:p>
            <a:pPr algn="ctr"/>
            <a:r>
              <a:rPr lang="en-US" sz="1400" b="1" smtClean="0">
                <a:latin typeface="Calibri" pitchFamily="34" charset="0"/>
              </a:rPr>
              <a:t>closing entries</a:t>
            </a:r>
            <a:endParaRPr lang="en-US" sz="1400" b="1">
              <a:latin typeface="Calibri" pitchFamily="34" charset="0"/>
            </a:endParaRPr>
          </a:p>
          <a:p>
            <a:pPr algn="ctr"/>
            <a:r>
              <a:rPr lang="en-US" sz="1400" smtClean="0">
                <a:latin typeface="Calibri" pitchFamily="34" charset="0"/>
              </a:rPr>
              <a:t>(Chapter 3, LO3–6, 3–7)</a:t>
            </a:r>
          </a:p>
        </p:txBody>
      </p:sp>
      <p:sp>
        <p:nvSpPr>
          <p:cNvPr id="20" name="TextBox 19"/>
          <p:cNvSpPr txBox="1"/>
          <p:nvPr/>
        </p:nvSpPr>
        <p:spPr>
          <a:xfrm>
            <a:off x="7148772" y="4284801"/>
            <a:ext cx="2420028" cy="595548"/>
          </a:xfrm>
          <a:prstGeom prst="rect">
            <a:avLst/>
          </a:prstGeom>
          <a:noFill/>
        </p:spPr>
        <p:txBody>
          <a:bodyPr wrap="square" rtlCol="0">
            <a:spAutoFit/>
          </a:bodyPr>
          <a:lstStyle/>
          <a:p>
            <a:pPr>
              <a:lnSpc>
                <a:spcPct val="90000"/>
              </a:lnSpc>
            </a:pPr>
            <a:r>
              <a:rPr lang="en-US" b="1" smtClean="0"/>
              <a:t>Reporting</a:t>
            </a:r>
          </a:p>
          <a:p>
            <a:pPr>
              <a:lnSpc>
                <a:spcPct val="90000"/>
              </a:lnSpc>
            </a:pPr>
            <a:r>
              <a:rPr lang="en-US" b="1" smtClean="0"/>
              <a:t>Process</a:t>
            </a:r>
            <a:endParaRPr lang="en-US" b="1"/>
          </a:p>
        </p:txBody>
      </p:sp>
      <p:sp>
        <p:nvSpPr>
          <p:cNvPr id="21" name="TextBox 20"/>
          <p:cNvSpPr txBox="1"/>
          <p:nvPr/>
        </p:nvSpPr>
        <p:spPr>
          <a:xfrm>
            <a:off x="7148772" y="5401753"/>
            <a:ext cx="1344341" cy="595548"/>
          </a:xfrm>
          <a:prstGeom prst="rect">
            <a:avLst/>
          </a:prstGeom>
          <a:noFill/>
        </p:spPr>
        <p:txBody>
          <a:bodyPr wrap="square" rtlCol="0">
            <a:spAutoFit/>
          </a:bodyPr>
          <a:lstStyle/>
          <a:p>
            <a:pPr>
              <a:lnSpc>
                <a:spcPct val="90000"/>
              </a:lnSpc>
            </a:pPr>
            <a:r>
              <a:rPr lang="en-US" b="1" smtClean="0"/>
              <a:t>Closing</a:t>
            </a:r>
          </a:p>
          <a:p>
            <a:pPr>
              <a:lnSpc>
                <a:spcPct val="90000"/>
              </a:lnSpc>
            </a:pPr>
            <a:r>
              <a:rPr lang="en-US" b="1" smtClean="0"/>
              <a:t>Process</a:t>
            </a:r>
            <a:endParaRPr lang="en-US" b="1"/>
          </a:p>
        </p:txBody>
      </p:sp>
      <p:cxnSp>
        <p:nvCxnSpPr>
          <p:cNvPr id="31" name="Straight Arrow Connector 30"/>
          <p:cNvCxnSpPr/>
          <p:nvPr/>
        </p:nvCxnSpPr>
        <p:spPr>
          <a:xfrm rot="5400000">
            <a:off x="5736783" y="3958513"/>
            <a:ext cx="439994"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2" name="Straight Arrow Connector 31"/>
          <p:cNvCxnSpPr/>
          <p:nvPr/>
        </p:nvCxnSpPr>
        <p:spPr>
          <a:xfrm rot="5400000">
            <a:off x="5712406" y="5095217"/>
            <a:ext cx="439994"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nvGrpSpPr>
          <p:cNvPr id="52" name="Group 51"/>
          <p:cNvGrpSpPr/>
          <p:nvPr/>
        </p:nvGrpSpPr>
        <p:grpSpPr>
          <a:xfrm>
            <a:off x="1666785" y="1646759"/>
            <a:ext cx="4610568" cy="959395"/>
            <a:chOff x="1666785" y="1749383"/>
            <a:chExt cx="4610568" cy="959395"/>
          </a:xfrm>
        </p:grpSpPr>
        <p:sp>
          <p:nvSpPr>
            <p:cNvPr id="33" name="TextBox 32"/>
            <p:cNvSpPr txBox="1"/>
            <p:nvPr/>
          </p:nvSpPr>
          <p:spPr>
            <a:xfrm>
              <a:off x="1666785" y="1749383"/>
              <a:ext cx="796418" cy="338554"/>
            </a:xfrm>
            <a:prstGeom prst="rect">
              <a:avLst/>
            </a:prstGeom>
            <a:noFill/>
          </p:spPr>
          <p:txBody>
            <a:bodyPr wrap="square" rtlCol="0">
              <a:spAutoFit/>
            </a:bodyPr>
            <a:lstStyle/>
            <a:p>
              <a:r>
                <a:rPr lang="en-US" sz="1600" smtClean="0"/>
                <a:t>Jan. 1</a:t>
              </a:r>
              <a:endParaRPr lang="en-US" sz="1600"/>
            </a:p>
          </p:txBody>
        </p:sp>
        <p:sp>
          <p:nvSpPr>
            <p:cNvPr id="35" name="TextBox 34"/>
            <p:cNvSpPr txBox="1"/>
            <p:nvPr/>
          </p:nvSpPr>
          <p:spPr>
            <a:xfrm>
              <a:off x="5477114" y="1756255"/>
              <a:ext cx="800239" cy="338554"/>
            </a:xfrm>
            <a:prstGeom prst="rect">
              <a:avLst/>
            </a:prstGeom>
            <a:noFill/>
          </p:spPr>
          <p:txBody>
            <a:bodyPr wrap="square" rtlCol="0">
              <a:spAutoFit/>
            </a:bodyPr>
            <a:lstStyle/>
            <a:p>
              <a:r>
                <a:rPr lang="en-US" sz="1600" smtClean="0"/>
                <a:t>Dec.31</a:t>
              </a:r>
              <a:endParaRPr lang="en-US" sz="1600"/>
            </a:p>
          </p:txBody>
        </p:sp>
        <p:cxnSp>
          <p:nvCxnSpPr>
            <p:cNvPr id="37" name="Straight Connector 36"/>
            <p:cNvCxnSpPr/>
            <p:nvPr/>
          </p:nvCxnSpPr>
          <p:spPr>
            <a:xfrm>
              <a:off x="1938108" y="2064032"/>
              <a:ext cx="0" cy="644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38" name="Straight Connector 37"/>
            <p:cNvCxnSpPr/>
            <p:nvPr/>
          </p:nvCxnSpPr>
          <p:spPr>
            <a:xfrm>
              <a:off x="6078375" y="2050132"/>
              <a:ext cx="0" cy="644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40" name="Straight Connector 39"/>
            <p:cNvCxnSpPr/>
            <p:nvPr/>
          </p:nvCxnSpPr>
          <p:spPr>
            <a:xfrm flipV="1">
              <a:off x="1938108" y="2368135"/>
              <a:ext cx="4140267" cy="6615"/>
            </a:xfrm>
            <a:prstGeom prst="line">
              <a:avLst/>
            </a:prstGeom>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p:nvCxnSpPr>
          <p:spPr>
            <a:xfrm>
              <a:off x="2282075" y="2209377"/>
              <a:ext cx="0" cy="324131"/>
            </a:xfrm>
            <a:prstGeom prst="line">
              <a:avLst/>
            </a:prstGeom>
          </p:spPr>
          <p:style>
            <a:lnRef idx="2">
              <a:schemeClr val="accent1"/>
            </a:lnRef>
            <a:fillRef idx="0">
              <a:schemeClr val="accent1"/>
            </a:fillRef>
            <a:effectRef idx="1">
              <a:schemeClr val="accent1"/>
            </a:effectRef>
            <a:fontRef idx="minor">
              <a:schemeClr val="tx1"/>
            </a:fontRef>
          </p:style>
        </p:cxnSp>
        <p:cxnSp>
          <p:nvCxnSpPr>
            <p:cNvPr id="43" name="Straight Connector 42"/>
            <p:cNvCxnSpPr/>
            <p:nvPr/>
          </p:nvCxnSpPr>
          <p:spPr>
            <a:xfrm>
              <a:off x="2646145" y="2212684"/>
              <a:ext cx="0" cy="324131"/>
            </a:xfrm>
            <a:prstGeom prst="line">
              <a:avLst/>
            </a:prstGeom>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2996725" y="2209377"/>
              <a:ext cx="0" cy="324131"/>
            </a:xfrm>
            <a:prstGeom prst="line">
              <a:avLst/>
            </a:prstGeom>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a:off x="3347304" y="2212684"/>
              <a:ext cx="0" cy="324131"/>
            </a:xfrm>
            <a:prstGeom prst="line">
              <a:avLst/>
            </a:prstGeom>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a:off x="3697884" y="2209377"/>
              <a:ext cx="0" cy="324131"/>
            </a:xfrm>
            <a:prstGeom prst="line">
              <a:avLst/>
            </a:prstGeom>
          </p:spPr>
          <p:style>
            <a:lnRef idx="2">
              <a:schemeClr val="accent1"/>
            </a:lnRef>
            <a:fillRef idx="0">
              <a:schemeClr val="accent1"/>
            </a:fillRef>
            <a:effectRef idx="1">
              <a:schemeClr val="accent1"/>
            </a:effectRef>
            <a:fontRef idx="minor">
              <a:schemeClr val="tx1"/>
            </a:fontRef>
          </p:style>
        </p:cxnSp>
        <p:cxnSp>
          <p:nvCxnSpPr>
            <p:cNvPr id="47" name="Straight Connector 46"/>
            <p:cNvCxnSpPr/>
            <p:nvPr/>
          </p:nvCxnSpPr>
          <p:spPr>
            <a:xfrm>
              <a:off x="4048462" y="2199711"/>
              <a:ext cx="0" cy="324131"/>
            </a:xfrm>
            <a:prstGeom prst="line">
              <a:avLst/>
            </a:prstGeom>
          </p:spPr>
          <p:style>
            <a:lnRef idx="2">
              <a:schemeClr val="accent1"/>
            </a:lnRef>
            <a:fillRef idx="0">
              <a:schemeClr val="accent1"/>
            </a:fillRef>
            <a:effectRef idx="1">
              <a:schemeClr val="accent1"/>
            </a:effectRef>
            <a:fontRef idx="minor">
              <a:schemeClr val="tx1"/>
            </a:fontRef>
          </p:style>
        </p:cxnSp>
        <p:cxnSp>
          <p:nvCxnSpPr>
            <p:cNvPr id="48" name="Straight Connector 47"/>
            <p:cNvCxnSpPr/>
            <p:nvPr/>
          </p:nvCxnSpPr>
          <p:spPr>
            <a:xfrm>
              <a:off x="4405656" y="2199454"/>
              <a:ext cx="0" cy="324131"/>
            </a:xfrm>
            <a:prstGeom prst="line">
              <a:avLst/>
            </a:prstGeom>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p:nvCxnSpPr>
          <p:spPr>
            <a:xfrm>
              <a:off x="4756236" y="2196405"/>
              <a:ext cx="0" cy="324131"/>
            </a:xfrm>
            <a:prstGeom prst="line">
              <a:avLst/>
            </a:prstGeom>
          </p:spPr>
          <p:style>
            <a:lnRef idx="2">
              <a:schemeClr val="accent1"/>
            </a:lnRef>
            <a:fillRef idx="0">
              <a:schemeClr val="accent1"/>
            </a:fillRef>
            <a:effectRef idx="1">
              <a:schemeClr val="accent1"/>
            </a:effectRef>
            <a:fontRef idx="minor">
              <a:schemeClr val="tx1"/>
            </a:fontRef>
          </p:style>
        </p:cxnSp>
        <p:cxnSp>
          <p:nvCxnSpPr>
            <p:cNvPr id="50" name="Straight Connector 49"/>
            <p:cNvCxnSpPr/>
            <p:nvPr/>
          </p:nvCxnSpPr>
          <p:spPr>
            <a:xfrm>
              <a:off x="5113430" y="2196405"/>
              <a:ext cx="0" cy="324131"/>
            </a:xfrm>
            <a:prstGeom prst="line">
              <a:avLst/>
            </a:prstGeom>
          </p:spPr>
          <p:style>
            <a:lnRef idx="2">
              <a:schemeClr val="accent1"/>
            </a:lnRef>
            <a:fillRef idx="0">
              <a:schemeClr val="accent1"/>
            </a:fillRef>
            <a:effectRef idx="1">
              <a:schemeClr val="accent1"/>
            </a:effectRef>
            <a:fontRef idx="minor">
              <a:schemeClr val="tx1"/>
            </a:fontRef>
          </p:style>
        </p:cxnSp>
        <p:cxnSp>
          <p:nvCxnSpPr>
            <p:cNvPr id="51" name="Straight Connector 50"/>
            <p:cNvCxnSpPr/>
            <p:nvPr/>
          </p:nvCxnSpPr>
          <p:spPr>
            <a:xfrm>
              <a:off x="5463884" y="2196405"/>
              <a:ext cx="0" cy="324131"/>
            </a:xfrm>
            <a:prstGeom prst="line">
              <a:avLst/>
            </a:prstGeom>
          </p:spPr>
          <p:style>
            <a:lnRef idx="2">
              <a:schemeClr val="accent1"/>
            </a:lnRef>
            <a:fillRef idx="0">
              <a:schemeClr val="accent1"/>
            </a:fillRef>
            <a:effectRef idx="1">
              <a:schemeClr val="accent1"/>
            </a:effectRef>
            <a:fontRef idx="minor">
              <a:schemeClr val="tx1"/>
            </a:fontRef>
          </p:style>
        </p:cxnSp>
      </p:grpSp>
      <p:sp>
        <p:nvSpPr>
          <p:cNvPr id="7" name="Slide Number Placeholder 6"/>
          <p:cNvSpPr>
            <a:spLocks noGrp="1"/>
          </p:cNvSpPr>
          <p:nvPr>
            <p:ph type="sldNum" sz="quarter" idx="12"/>
          </p:nvPr>
        </p:nvSpPr>
        <p:spPr/>
        <p:txBody>
          <a:bodyPr/>
          <a:lstStyle/>
          <a:p>
            <a:fld id="{8A048DD7-39B4-434B-ACE7-68CA5B147A05}" type="slidenum">
              <a:rPr lang="en-US" smtClean="0"/>
              <a:t>20</a:t>
            </a:fld>
            <a:endParaRPr lang="en-US"/>
          </a:p>
        </p:txBody>
      </p:sp>
      <p:cxnSp>
        <p:nvCxnSpPr>
          <p:cNvPr id="55" name="Straight Connector 54"/>
          <p:cNvCxnSpPr/>
          <p:nvPr/>
        </p:nvCxnSpPr>
        <p:spPr>
          <a:xfrm>
            <a:off x="5797259" y="2093781"/>
            <a:ext cx="0" cy="324131"/>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96555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animBg="1"/>
      <p:bldP spid="14" grpId="0"/>
      <p:bldP spid="16" grpId="0" animBg="1"/>
      <p:bldP spid="18" grpId="0"/>
      <p:bldP spid="17" grpId="0" animBg="1"/>
      <p:bldP spid="19" grpId="0"/>
      <p:bldP spid="20" grpId="0"/>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10"/>
          <p:cNvSpPr/>
          <p:nvPr/>
        </p:nvSpPr>
        <p:spPr>
          <a:xfrm>
            <a:off x="812789" y="3184562"/>
            <a:ext cx="7641642" cy="3392702"/>
          </a:xfrm>
          <a:prstGeom prst="roundRect">
            <a:avLst/>
          </a:prstGeom>
          <a:solidFill>
            <a:srgbClr val="D4D0B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12788" y="-17977"/>
            <a:ext cx="8229600" cy="1143000"/>
          </a:xfrm>
        </p:spPr>
        <p:txBody>
          <a:bodyPr/>
          <a:lstStyle/>
          <a:p>
            <a:pPr>
              <a:lnSpc>
                <a:spcPct val="90000"/>
              </a:lnSpc>
            </a:pPr>
            <a:r>
              <a:rPr lang="en-US" sz="3200">
                <a:solidFill>
                  <a:srgbClr val="1D5F76"/>
                </a:solidFill>
              </a:rPr>
              <a:t>Illustration </a:t>
            </a:r>
            <a:r>
              <a:rPr lang="en-US" sz="3200" smtClean="0">
                <a:solidFill>
                  <a:srgbClr val="1D5F76"/>
                </a:solidFill>
              </a:rPr>
              <a:t>3–4</a:t>
            </a:r>
            <a:r>
              <a:rPr lang="en-US" smtClean="0"/>
              <a:t/>
            </a:r>
            <a:br>
              <a:rPr lang="en-US" smtClean="0"/>
            </a:br>
            <a:r>
              <a:rPr lang="en-US" smtClean="0"/>
              <a:t>Types of Adjusting Entries</a:t>
            </a:r>
            <a:endParaRPr lang="en-US"/>
          </a:p>
        </p:txBody>
      </p:sp>
      <p:sp>
        <p:nvSpPr>
          <p:cNvPr id="4" name="Footer Placeholder 3"/>
          <p:cNvSpPr>
            <a:spLocks noGrp="1"/>
          </p:cNvSpPr>
          <p:nvPr>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5" name="Slide Number Placeholder 4"/>
          <p:cNvSpPr>
            <a:spLocks noGrp="1"/>
          </p:cNvSpPr>
          <p:nvPr>
            <p:ph type="sldNum" sz="quarter" idx="12"/>
          </p:nvPr>
        </p:nvSpPr>
        <p:spPr/>
        <p:txBody>
          <a:bodyPr/>
          <a:lstStyle/>
          <a:p>
            <a:fld id="{8A048DD7-39B4-434B-ACE7-68CA5B147A05}" type="slidenum">
              <a:rPr lang="en-US" smtClean="0"/>
              <a:t>21</a:t>
            </a:fld>
            <a:endParaRPr lang="en-US"/>
          </a:p>
        </p:txBody>
      </p:sp>
      <p:sp>
        <p:nvSpPr>
          <p:cNvPr id="7" name="TextBox 6"/>
          <p:cNvSpPr txBox="1"/>
          <p:nvPr/>
        </p:nvSpPr>
        <p:spPr>
          <a:xfrm>
            <a:off x="1087184" y="3516740"/>
            <a:ext cx="7180983" cy="1754326"/>
          </a:xfrm>
          <a:prstGeom prst="rect">
            <a:avLst/>
          </a:prstGeom>
          <a:noFill/>
        </p:spPr>
        <p:txBody>
          <a:bodyPr wrap="square" rtlCol="0">
            <a:spAutoFit/>
          </a:bodyPr>
          <a:lstStyle/>
          <a:p>
            <a:pPr marL="461963" indent="-461963"/>
            <a:r>
              <a:rPr lang="en-US" b="1"/>
              <a:t>Prepaid Expenses</a:t>
            </a:r>
            <a:r>
              <a:rPr lang="en-US"/>
              <a:t>—Pay cash (or have an obligation to pay cash) to purchase an asset in the current period that will be recorded as an expense in a future period.</a:t>
            </a:r>
          </a:p>
          <a:p>
            <a:pPr marL="461963" indent="-461963"/>
            <a:r>
              <a:rPr lang="en-US" b="1"/>
              <a:t>Deferred</a:t>
            </a:r>
            <a:r>
              <a:rPr lang="en-US"/>
              <a:t> </a:t>
            </a:r>
            <a:r>
              <a:rPr lang="en-US" b="1"/>
              <a:t>Revenues</a:t>
            </a:r>
            <a:r>
              <a:rPr lang="en-US"/>
              <a:t>—Receive cash in the current period that will be </a:t>
            </a:r>
            <a:r>
              <a:rPr lang="en-US" smtClean="0"/>
              <a:t>recorded as </a:t>
            </a:r>
            <a:r>
              <a:rPr lang="en-US"/>
              <a:t>a revenue in a future period</a:t>
            </a:r>
            <a:r>
              <a:rPr lang="en-US" smtClean="0"/>
              <a:t>.</a:t>
            </a:r>
          </a:p>
          <a:p>
            <a:endParaRPr lang="en-US"/>
          </a:p>
        </p:txBody>
      </p:sp>
      <p:sp>
        <p:nvSpPr>
          <p:cNvPr id="8" name="TextBox 7"/>
          <p:cNvSpPr txBox="1"/>
          <p:nvPr/>
        </p:nvSpPr>
        <p:spPr>
          <a:xfrm>
            <a:off x="1092843" y="5023797"/>
            <a:ext cx="7035161" cy="1477328"/>
          </a:xfrm>
          <a:prstGeom prst="rect">
            <a:avLst/>
          </a:prstGeom>
          <a:noFill/>
        </p:spPr>
        <p:txBody>
          <a:bodyPr wrap="square" rtlCol="0">
            <a:spAutoFit/>
          </a:bodyPr>
          <a:lstStyle/>
          <a:p>
            <a:endParaRPr lang="en-US" smtClean="0"/>
          </a:p>
          <a:p>
            <a:pPr marL="461963" indent="-461963"/>
            <a:r>
              <a:rPr lang="en-US" b="1" smtClean="0"/>
              <a:t>Accrued Expenses</a:t>
            </a:r>
            <a:r>
              <a:rPr lang="en-US" smtClean="0"/>
              <a:t>—Record an </a:t>
            </a:r>
            <a:r>
              <a:rPr lang="en-US"/>
              <a:t>expense in the current period </a:t>
            </a:r>
            <a:r>
              <a:rPr lang="en-US" smtClean="0"/>
              <a:t>that </a:t>
            </a:r>
            <a:r>
              <a:rPr lang="en-US"/>
              <a:t>will be paid in cash in a future period.</a:t>
            </a:r>
          </a:p>
          <a:p>
            <a:pPr marL="461963" indent="-461963"/>
            <a:r>
              <a:rPr lang="en-US" b="1"/>
              <a:t>Accrued Revenues</a:t>
            </a:r>
            <a:r>
              <a:rPr lang="en-US"/>
              <a:t>—Record a revenue in the current period that will be collected in cash in a future period.</a:t>
            </a:r>
          </a:p>
        </p:txBody>
      </p:sp>
      <p:sp>
        <p:nvSpPr>
          <p:cNvPr id="9" name="TextBox 8"/>
          <p:cNvSpPr txBox="1"/>
          <p:nvPr/>
        </p:nvSpPr>
        <p:spPr>
          <a:xfrm>
            <a:off x="1109486" y="3197930"/>
            <a:ext cx="2862942" cy="369332"/>
          </a:xfrm>
          <a:prstGeom prst="rect">
            <a:avLst/>
          </a:prstGeom>
          <a:noFill/>
        </p:spPr>
        <p:txBody>
          <a:bodyPr wrap="square" rtlCol="0">
            <a:spAutoFit/>
          </a:bodyPr>
          <a:lstStyle/>
          <a:p>
            <a:r>
              <a:rPr lang="en-US" b="1" smtClean="0">
                <a:solidFill>
                  <a:srgbClr val="FF0000"/>
                </a:solidFill>
              </a:rPr>
              <a:t>Prepayments </a:t>
            </a:r>
            <a:r>
              <a:rPr lang="en-US" b="1">
                <a:solidFill>
                  <a:srgbClr val="FF0000"/>
                </a:solidFill>
              </a:rPr>
              <a:t>/ Deferrals</a:t>
            </a:r>
          </a:p>
        </p:txBody>
      </p:sp>
      <p:sp>
        <p:nvSpPr>
          <p:cNvPr id="10" name="TextBox 9"/>
          <p:cNvSpPr txBox="1"/>
          <p:nvPr/>
        </p:nvSpPr>
        <p:spPr>
          <a:xfrm>
            <a:off x="1102486" y="4970951"/>
            <a:ext cx="1915884" cy="369332"/>
          </a:xfrm>
          <a:prstGeom prst="rect">
            <a:avLst/>
          </a:prstGeom>
          <a:noFill/>
        </p:spPr>
        <p:txBody>
          <a:bodyPr wrap="square" rtlCol="0">
            <a:spAutoFit/>
          </a:bodyPr>
          <a:lstStyle/>
          <a:p>
            <a:r>
              <a:rPr lang="en-US" b="1">
                <a:solidFill>
                  <a:srgbClr val="FF0000"/>
                </a:solidFill>
              </a:rPr>
              <a:t>Accruals</a:t>
            </a:r>
          </a:p>
        </p:txBody>
      </p:sp>
      <p:sp>
        <p:nvSpPr>
          <p:cNvPr id="12" name="Content Placeholder 2"/>
          <p:cNvSpPr>
            <a:spLocks noGrp="1"/>
          </p:cNvSpPr>
          <p:nvPr>
            <p:ph idx="1"/>
          </p:nvPr>
        </p:nvSpPr>
        <p:spPr>
          <a:xfrm>
            <a:off x="809150" y="1150678"/>
            <a:ext cx="8229600" cy="1643321"/>
          </a:xfrm>
        </p:spPr>
        <p:txBody>
          <a:bodyPr>
            <a:noAutofit/>
          </a:bodyPr>
          <a:lstStyle/>
          <a:p>
            <a:r>
              <a:rPr lang="en-US" sz="2200" smtClean="0"/>
              <a:t>Some transactions have occurred during the period but have </a:t>
            </a:r>
            <a:r>
              <a:rPr lang="en-US" sz="2200" b="1" smtClean="0"/>
              <a:t>not</a:t>
            </a:r>
            <a:r>
              <a:rPr lang="en-US" sz="2200" smtClean="0"/>
              <a:t> </a:t>
            </a:r>
            <a:r>
              <a:rPr lang="en-US" sz="2200" b="1" smtClean="0"/>
              <a:t>been recorded </a:t>
            </a:r>
            <a:r>
              <a:rPr lang="en-US" sz="2200" smtClean="0"/>
              <a:t>by the end of the period</a:t>
            </a:r>
          </a:p>
          <a:p>
            <a:r>
              <a:rPr lang="en-US" sz="2200" smtClean="0"/>
              <a:t>Often include activities that </a:t>
            </a:r>
            <a:r>
              <a:rPr lang="en-US" sz="2200" b="1" smtClean="0"/>
              <a:t>occur daily</a:t>
            </a:r>
          </a:p>
          <a:p>
            <a:pPr lvl="1"/>
            <a:r>
              <a:rPr lang="en-US" sz="2200" smtClean="0"/>
              <a:t>For example: using supplies, earning interest, and rent expiring</a:t>
            </a:r>
          </a:p>
          <a:p>
            <a:r>
              <a:rPr lang="en-US" sz="2200" b="1" smtClean="0"/>
              <a:t>Four types:</a:t>
            </a:r>
          </a:p>
        </p:txBody>
      </p:sp>
      <p:cxnSp>
        <p:nvCxnSpPr>
          <p:cNvPr id="13" name="Straight Connector 12"/>
          <p:cNvCxnSpPr/>
          <p:nvPr/>
        </p:nvCxnSpPr>
        <p:spPr>
          <a:xfrm>
            <a:off x="1102486" y="3553894"/>
            <a:ext cx="702551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a:off x="1102486" y="5322433"/>
            <a:ext cx="702551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709250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7" grpId="0"/>
      <p:bldP spid="8" grpId="0"/>
      <p:bldP spid="9"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704850" y="1594745"/>
            <a:ext cx="8258175" cy="4757059"/>
          </a:xfrm>
          <a:prstGeom prst="rect">
            <a:avLst/>
          </a:prstGeom>
          <a:solidFill>
            <a:srgbClr val="D4D0B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2" name="Title 1"/>
          <p:cNvSpPr>
            <a:spLocks noGrp="1"/>
          </p:cNvSpPr>
          <p:nvPr>
            <p:ph type="title"/>
          </p:nvPr>
        </p:nvSpPr>
        <p:spPr>
          <a:xfrm>
            <a:off x="812788" y="0"/>
            <a:ext cx="8229600" cy="1143000"/>
          </a:xfrm>
        </p:spPr>
        <p:txBody>
          <a:bodyPr/>
          <a:lstStyle/>
          <a:p>
            <a:r>
              <a:rPr lang="en-US" sz="3200" smtClean="0">
                <a:solidFill>
                  <a:srgbClr val="1D5F76"/>
                </a:solidFill>
              </a:rPr>
              <a:t>Illustration 3–5</a:t>
            </a:r>
            <a:endParaRPr lang="en-US" sz="3200">
              <a:solidFill>
                <a:srgbClr val="1D5F76"/>
              </a:solidFill>
            </a:endParaRPr>
          </a:p>
        </p:txBody>
      </p:sp>
      <p:sp>
        <p:nvSpPr>
          <p:cNvPr id="4" name="Footer Placeholder 3"/>
          <p:cNvSpPr>
            <a:spLocks noGrp="1"/>
          </p:cNvSpPr>
          <p:nvPr>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5" name="Slide Number Placeholder 4"/>
          <p:cNvSpPr>
            <a:spLocks noGrp="1"/>
          </p:cNvSpPr>
          <p:nvPr>
            <p:ph type="sldNum" sz="quarter" idx="12"/>
          </p:nvPr>
        </p:nvSpPr>
        <p:spPr/>
        <p:txBody>
          <a:bodyPr/>
          <a:lstStyle/>
          <a:p>
            <a:fld id="{8A048DD7-39B4-434B-ACE7-68CA5B147A05}" type="slidenum">
              <a:rPr lang="en-US" smtClean="0"/>
              <a:t>22</a:t>
            </a:fld>
            <a:endParaRPr lang="en-US"/>
          </a:p>
        </p:txBody>
      </p:sp>
      <p:sp>
        <p:nvSpPr>
          <p:cNvPr id="3" name="Content Placeholder 2"/>
          <p:cNvSpPr>
            <a:spLocks noGrp="1"/>
          </p:cNvSpPr>
          <p:nvPr>
            <p:ph idx="1"/>
          </p:nvPr>
        </p:nvSpPr>
        <p:spPr>
          <a:xfrm>
            <a:off x="2421467" y="1948690"/>
            <a:ext cx="6541557" cy="4403114"/>
          </a:xfrm>
        </p:spPr>
        <p:txBody>
          <a:bodyPr>
            <a:noAutofit/>
          </a:bodyPr>
          <a:lstStyle/>
          <a:p>
            <a:pPr marL="0" indent="0">
              <a:spcBef>
                <a:spcPts val="0"/>
              </a:spcBef>
              <a:buNone/>
            </a:pPr>
            <a:r>
              <a:rPr lang="en-US" sz="2000">
                <a:solidFill>
                  <a:schemeClr val="tx1"/>
                </a:solidFill>
              </a:rPr>
              <a:t>Sell shares of common stock for $25,000 to obtain the funds necessary to start the business</a:t>
            </a:r>
            <a:r>
              <a:rPr lang="en-US" sz="2000" smtClean="0">
                <a:solidFill>
                  <a:schemeClr val="tx1"/>
                </a:solidFill>
              </a:rPr>
              <a:t>.</a:t>
            </a:r>
          </a:p>
          <a:p>
            <a:pPr marL="0" indent="0">
              <a:spcBef>
                <a:spcPts val="0"/>
              </a:spcBef>
              <a:buNone/>
            </a:pPr>
            <a:r>
              <a:rPr lang="en-US" sz="2000" smtClean="0">
                <a:solidFill>
                  <a:schemeClr val="tx1"/>
                </a:solidFill>
              </a:rPr>
              <a:t>Borrow </a:t>
            </a:r>
            <a:r>
              <a:rPr lang="en-US" sz="2000">
                <a:solidFill>
                  <a:schemeClr val="tx1"/>
                </a:solidFill>
              </a:rPr>
              <a:t>$10,000 from the local bank and sign a note promising to repay the full amount of the debt in three years.</a:t>
            </a:r>
          </a:p>
          <a:p>
            <a:pPr marL="0" indent="0">
              <a:spcBef>
                <a:spcPts val="0"/>
              </a:spcBef>
              <a:buNone/>
            </a:pPr>
            <a:r>
              <a:rPr lang="en-US" sz="2000">
                <a:solidFill>
                  <a:schemeClr val="tx1"/>
                </a:solidFill>
              </a:rPr>
              <a:t>Purchase equipment necessary for giving golf training, $24,000 cash.</a:t>
            </a:r>
          </a:p>
          <a:p>
            <a:pPr marL="0" indent="0">
              <a:spcBef>
                <a:spcPts val="0"/>
              </a:spcBef>
              <a:buNone/>
            </a:pPr>
            <a:r>
              <a:rPr lang="en-US" sz="2000">
                <a:solidFill>
                  <a:schemeClr val="tx1"/>
                </a:solidFill>
              </a:rPr>
              <a:t>Pay one year of rent in advance, $6,000 ($500 per month).</a:t>
            </a:r>
          </a:p>
          <a:p>
            <a:pPr marL="0" indent="0">
              <a:spcBef>
                <a:spcPts val="0"/>
              </a:spcBef>
              <a:buNone/>
            </a:pPr>
            <a:r>
              <a:rPr lang="en-US" sz="2000">
                <a:solidFill>
                  <a:schemeClr val="tx1"/>
                </a:solidFill>
              </a:rPr>
              <a:t>Purchase supplies on account, $2,300.</a:t>
            </a:r>
          </a:p>
          <a:p>
            <a:pPr marL="0" indent="0">
              <a:spcBef>
                <a:spcPts val="0"/>
              </a:spcBef>
              <a:buNone/>
            </a:pPr>
            <a:r>
              <a:rPr lang="en-US" sz="2000">
                <a:solidFill>
                  <a:schemeClr val="tx1"/>
                </a:solidFill>
              </a:rPr>
              <a:t>Provide golf training to customers for cash, $4,300.</a:t>
            </a:r>
          </a:p>
          <a:p>
            <a:pPr marL="0" indent="0">
              <a:spcBef>
                <a:spcPts val="0"/>
              </a:spcBef>
              <a:buNone/>
            </a:pPr>
            <a:r>
              <a:rPr lang="en-US" sz="2000">
                <a:solidFill>
                  <a:schemeClr val="tx1"/>
                </a:solidFill>
              </a:rPr>
              <a:t>Provide golf training to customers on account, $2,000.</a:t>
            </a:r>
          </a:p>
          <a:p>
            <a:pPr marL="0" indent="0">
              <a:spcBef>
                <a:spcPts val="0"/>
              </a:spcBef>
              <a:buNone/>
            </a:pPr>
            <a:r>
              <a:rPr lang="en-US" sz="2000">
                <a:solidFill>
                  <a:schemeClr val="tx1"/>
                </a:solidFill>
              </a:rPr>
              <a:t>Receive cash in advance for 12 golf training sessions to be given in the future, $600.</a:t>
            </a:r>
          </a:p>
          <a:p>
            <a:pPr marL="0" indent="0">
              <a:spcBef>
                <a:spcPts val="0"/>
              </a:spcBef>
              <a:buNone/>
            </a:pPr>
            <a:r>
              <a:rPr lang="en-US" sz="2000">
                <a:solidFill>
                  <a:schemeClr val="tx1"/>
                </a:solidFill>
              </a:rPr>
              <a:t>Pay salaries to employees, $2,800.</a:t>
            </a:r>
          </a:p>
          <a:p>
            <a:pPr marL="0" indent="0">
              <a:spcBef>
                <a:spcPts val="0"/>
              </a:spcBef>
              <a:buNone/>
            </a:pPr>
            <a:r>
              <a:rPr lang="en-US" sz="2000">
                <a:solidFill>
                  <a:schemeClr val="tx1"/>
                </a:solidFill>
              </a:rPr>
              <a:t>Pay cash dividends of $200 to shareholders.</a:t>
            </a:r>
          </a:p>
        </p:txBody>
      </p:sp>
      <p:sp>
        <p:nvSpPr>
          <p:cNvPr id="6" name="TextBox 5"/>
          <p:cNvSpPr txBox="1"/>
          <p:nvPr/>
        </p:nvSpPr>
        <p:spPr>
          <a:xfrm>
            <a:off x="716654" y="1950600"/>
            <a:ext cx="1493145" cy="4401205"/>
          </a:xfrm>
          <a:prstGeom prst="rect">
            <a:avLst/>
          </a:prstGeom>
          <a:noFill/>
        </p:spPr>
        <p:txBody>
          <a:bodyPr wrap="square" rtlCol="0">
            <a:spAutoFit/>
          </a:bodyPr>
          <a:lstStyle/>
          <a:p>
            <a:pPr marL="342900" indent="-342900">
              <a:buAutoNum type="arabicParenBoth"/>
            </a:pPr>
            <a:r>
              <a:rPr lang="fr-FR" sz="2000" smtClean="0"/>
              <a:t>  Dec</a:t>
            </a:r>
            <a:r>
              <a:rPr lang="fr-FR" sz="2000"/>
              <a:t>. </a:t>
            </a:r>
            <a:r>
              <a:rPr lang="fr-FR" sz="2000" smtClean="0"/>
              <a:t>1</a:t>
            </a:r>
          </a:p>
          <a:p>
            <a:pPr marL="342900" indent="-342900">
              <a:buAutoNum type="arabicParenBoth" startAt="2"/>
            </a:pPr>
            <a:endParaRPr lang="fr-FR" sz="2000" smtClean="0"/>
          </a:p>
          <a:p>
            <a:pPr marL="342900" indent="-342900">
              <a:buAutoNum type="arabicParenBoth" startAt="2"/>
            </a:pPr>
            <a:r>
              <a:rPr lang="fr-FR" sz="2000" smtClean="0"/>
              <a:t>  Dec</a:t>
            </a:r>
            <a:r>
              <a:rPr lang="fr-FR" sz="2000"/>
              <a:t>. </a:t>
            </a:r>
            <a:r>
              <a:rPr lang="fr-FR" sz="2000" smtClean="0"/>
              <a:t>1</a:t>
            </a:r>
          </a:p>
          <a:p>
            <a:pPr marL="342900" indent="-342900">
              <a:buAutoNum type="arabicParenBoth" startAt="3"/>
            </a:pPr>
            <a:endParaRPr lang="fr-FR" sz="2000" smtClean="0"/>
          </a:p>
          <a:p>
            <a:pPr marL="342900" indent="-342900">
              <a:buAutoNum type="arabicParenBoth" startAt="3"/>
            </a:pPr>
            <a:r>
              <a:rPr lang="fr-FR" sz="2000" smtClean="0"/>
              <a:t>  Dec</a:t>
            </a:r>
            <a:r>
              <a:rPr lang="fr-FR" sz="2000"/>
              <a:t>. </a:t>
            </a:r>
            <a:r>
              <a:rPr lang="fr-FR" sz="2000" smtClean="0"/>
              <a:t>1</a:t>
            </a:r>
          </a:p>
          <a:p>
            <a:pPr marL="342900" indent="-342900">
              <a:buAutoNum type="arabicParenBoth" startAt="4"/>
            </a:pPr>
            <a:endParaRPr lang="fr-FR" sz="2000" smtClean="0"/>
          </a:p>
          <a:p>
            <a:pPr marL="342900" indent="-342900">
              <a:buAutoNum type="arabicParenBoth" startAt="4"/>
            </a:pPr>
            <a:r>
              <a:rPr lang="fr-FR" sz="2000" smtClean="0"/>
              <a:t>  Dec</a:t>
            </a:r>
            <a:r>
              <a:rPr lang="fr-FR" sz="2000"/>
              <a:t>. </a:t>
            </a:r>
            <a:r>
              <a:rPr lang="fr-FR" sz="2000" smtClean="0"/>
              <a:t>1</a:t>
            </a:r>
          </a:p>
          <a:p>
            <a:pPr marL="342900" indent="-342900">
              <a:buAutoNum type="arabicParenBoth" startAt="5"/>
            </a:pPr>
            <a:r>
              <a:rPr lang="fr-FR" sz="2000" smtClean="0"/>
              <a:t>  Dec. 6</a:t>
            </a:r>
          </a:p>
          <a:p>
            <a:pPr marL="342900" indent="-342900">
              <a:buAutoNum type="arabicParenBoth" startAt="6"/>
            </a:pPr>
            <a:r>
              <a:rPr lang="fr-FR" sz="2000" smtClean="0"/>
              <a:t>  Dec</a:t>
            </a:r>
            <a:r>
              <a:rPr lang="fr-FR" sz="2000"/>
              <a:t>. </a:t>
            </a:r>
            <a:r>
              <a:rPr lang="fr-FR" sz="2000" smtClean="0"/>
              <a:t>12</a:t>
            </a:r>
          </a:p>
          <a:p>
            <a:pPr marL="342900" indent="-342900">
              <a:buAutoNum type="arabicParenBoth" startAt="7"/>
            </a:pPr>
            <a:r>
              <a:rPr lang="fr-FR" sz="2000" smtClean="0"/>
              <a:t>  Dec</a:t>
            </a:r>
            <a:r>
              <a:rPr lang="fr-FR" sz="2000"/>
              <a:t>. </a:t>
            </a:r>
            <a:r>
              <a:rPr lang="fr-FR" sz="2000" smtClean="0"/>
              <a:t>17</a:t>
            </a:r>
          </a:p>
          <a:p>
            <a:pPr marL="342900" indent="-342900">
              <a:buAutoNum type="arabicParenBoth" startAt="8"/>
            </a:pPr>
            <a:r>
              <a:rPr lang="fr-FR" sz="2000" smtClean="0"/>
              <a:t>  Dec</a:t>
            </a:r>
            <a:r>
              <a:rPr lang="fr-FR" sz="2000"/>
              <a:t>. </a:t>
            </a:r>
            <a:r>
              <a:rPr lang="fr-FR" sz="2000" smtClean="0"/>
              <a:t>23                </a:t>
            </a:r>
          </a:p>
          <a:p>
            <a:pPr marL="342900" indent="-342900">
              <a:buAutoNum type="arabicParenBoth" startAt="9"/>
            </a:pPr>
            <a:endParaRPr lang="fr-FR" sz="2000" smtClean="0"/>
          </a:p>
          <a:p>
            <a:pPr marL="342900" indent="-342900">
              <a:buAutoNum type="arabicParenBoth" startAt="9"/>
            </a:pPr>
            <a:r>
              <a:rPr lang="fr-FR" sz="2000" smtClean="0"/>
              <a:t>  Dec</a:t>
            </a:r>
            <a:r>
              <a:rPr lang="fr-FR" sz="2000"/>
              <a:t>. </a:t>
            </a:r>
            <a:r>
              <a:rPr lang="fr-FR" sz="2000" smtClean="0"/>
              <a:t>28</a:t>
            </a:r>
            <a:endParaRPr lang="fr-FR" sz="2000"/>
          </a:p>
          <a:p>
            <a:r>
              <a:rPr lang="fr-FR" sz="2000"/>
              <a:t>(10</a:t>
            </a:r>
            <a:r>
              <a:rPr lang="fr-FR" sz="2000" smtClean="0"/>
              <a:t>)	Dec</a:t>
            </a:r>
            <a:r>
              <a:rPr lang="fr-FR" sz="2000"/>
              <a:t>. 30</a:t>
            </a:r>
          </a:p>
        </p:txBody>
      </p:sp>
      <p:sp>
        <p:nvSpPr>
          <p:cNvPr id="8" name="TextBox 7"/>
          <p:cNvSpPr txBox="1"/>
          <p:nvPr/>
        </p:nvSpPr>
        <p:spPr>
          <a:xfrm>
            <a:off x="840479" y="1594746"/>
            <a:ext cx="6921035" cy="707886"/>
          </a:xfrm>
          <a:prstGeom prst="rect">
            <a:avLst/>
          </a:prstGeom>
          <a:noFill/>
        </p:spPr>
        <p:txBody>
          <a:bodyPr wrap="square" rtlCol="0">
            <a:spAutoFit/>
          </a:bodyPr>
          <a:lstStyle/>
          <a:p>
            <a:r>
              <a:rPr lang="en-US" sz="2000" b="1" smtClean="0"/>
              <a:t>Transaction    					Description</a:t>
            </a:r>
            <a:r>
              <a:rPr lang="en-US" sz="2000" smtClean="0"/>
              <a:t>									</a:t>
            </a:r>
            <a:endParaRPr lang="en-US" sz="2000"/>
          </a:p>
        </p:txBody>
      </p:sp>
      <p:sp>
        <p:nvSpPr>
          <p:cNvPr id="9" name="Content Placeholder 2"/>
          <p:cNvSpPr txBox="1">
            <a:spLocks/>
          </p:cNvSpPr>
          <p:nvPr/>
        </p:nvSpPr>
        <p:spPr>
          <a:xfrm>
            <a:off x="809150" y="377010"/>
            <a:ext cx="8229600" cy="1089464"/>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buNone/>
            </a:pPr>
            <a:r>
              <a:rPr lang="en-US" sz="4000" smtClean="0">
                <a:solidFill>
                  <a:srgbClr val="A5062D"/>
                </a:solidFill>
              </a:rPr>
              <a:t>External Transactions</a:t>
            </a:r>
          </a:p>
        </p:txBody>
      </p:sp>
      <p:cxnSp>
        <p:nvCxnSpPr>
          <p:cNvPr id="10" name="Straight Connector 9"/>
          <p:cNvCxnSpPr/>
          <p:nvPr/>
        </p:nvCxnSpPr>
        <p:spPr>
          <a:xfrm>
            <a:off x="2540000" y="1975426"/>
            <a:ext cx="6176211" cy="191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1" name="Straight Connector 10"/>
          <p:cNvCxnSpPr/>
          <p:nvPr/>
        </p:nvCxnSpPr>
        <p:spPr>
          <a:xfrm flipV="1">
            <a:off x="909728" y="1975426"/>
            <a:ext cx="1300071" cy="191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28319144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Title 1"/>
          <p:cNvSpPr>
            <a:spLocks noGrp="1"/>
          </p:cNvSpPr>
          <p:nvPr>
            <p:ph type="title"/>
          </p:nvPr>
        </p:nvSpPr>
        <p:spPr/>
        <p:txBody>
          <a:bodyPr/>
          <a:lstStyle/>
          <a:p>
            <a:r>
              <a:rPr lang="en-US" smtClean="0"/>
              <a:t>Prepaid Expenses</a:t>
            </a:r>
          </a:p>
        </p:txBody>
      </p:sp>
      <p:sp>
        <p:nvSpPr>
          <p:cNvPr id="48130" name="Content Placeholder 2"/>
          <p:cNvSpPr>
            <a:spLocks noGrp="1"/>
          </p:cNvSpPr>
          <p:nvPr>
            <p:ph idx="1"/>
          </p:nvPr>
        </p:nvSpPr>
        <p:spPr>
          <a:xfrm>
            <a:off x="809150" y="1291786"/>
            <a:ext cx="8229600" cy="4757322"/>
          </a:xfrm>
        </p:spPr>
        <p:txBody>
          <a:bodyPr>
            <a:normAutofit lnSpcReduction="10000"/>
          </a:bodyPr>
          <a:lstStyle/>
          <a:p>
            <a:pPr>
              <a:buFont typeface="Arial" panose="020B0604020202020204" pitchFamily="34" charset="0"/>
              <a:buChar char="•"/>
            </a:pPr>
            <a:r>
              <a:rPr lang="en-US" b="1" smtClean="0"/>
              <a:t>Prepaid expenses</a:t>
            </a:r>
            <a:r>
              <a:rPr lang="en-US" smtClean="0"/>
              <a:t> are the costs </a:t>
            </a:r>
            <a:r>
              <a:rPr lang="en-US"/>
              <a:t>of assets acquired in one period that will be recorded as an expense in a future </a:t>
            </a:r>
            <a:r>
              <a:rPr lang="en-US" smtClean="0"/>
              <a:t>period</a:t>
            </a:r>
          </a:p>
          <a:p>
            <a:pPr>
              <a:buFont typeface="Arial" panose="020B0604020202020204" pitchFamily="34" charset="0"/>
              <a:buChar char="•"/>
            </a:pPr>
            <a:r>
              <a:rPr lang="en-US" smtClean="0"/>
              <a:t>Costs are initially recorded as assets because they provide future benefits</a:t>
            </a:r>
          </a:p>
          <a:p>
            <a:pPr>
              <a:buFont typeface="Arial" panose="020B0604020202020204" pitchFamily="34" charset="0"/>
              <a:buChar char="•"/>
            </a:pPr>
            <a:r>
              <a:rPr lang="en-US" smtClean="0"/>
              <a:t>We expense these costs in future periods as the assets are used</a:t>
            </a:r>
          </a:p>
          <a:p>
            <a:pPr>
              <a:buFont typeface="Arial" panose="020B0604020202020204" pitchFamily="34" charset="0"/>
              <a:buChar char="•"/>
            </a:pPr>
            <a:r>
              <a:rPr lang="en-US" smtClean="0"/>
              <a:t>Adjusting entry: Debit an expense account and credit an asset account</a:t>
            </a:r>
          </a:p>
        </p:txBody>
      </p:sp>
      <p:sp>
        <p:nvSpPr>
          <p:cNvPr id="4" name="Footer Placeholder 3"/>
          <p:cNvSpPr>
            <a:spLocks noGrp="1"/>
          </p:cNvSpPr>
          <p:nvPr>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5" name="Slide Number Placeholder 4"/>
          <p:cNvSpPr>
            <a:spLocks noGrp="1"/>
          </p:cNvSpPr>
          <p:nvPr>
            <p:ph type="sldNum" sz="quarter" idx="12"/>
          </p:nvPr>
        </p:nvSpPr>
        <p:spPr/>
        <p:txBody>
          <a:bodyPr/>
          <a:lstStyle/>
          <a:p>
            <a:fld id="{8A048DD7-39B4-434B-ACE7-68CA5B147A05}" type="slidenum">
              <a:rPr lang="en-US" smtClean="0"/>
              <a:t>23</a:t>
            </a:fld>
            <a:endParaRPr lang="en-US"/>
          </a:p>
        </p:txBody>
      </p:sp>
    </p:spTree>
    <p:extLst>
      <p:ext uri="{BB962C8B-B14F-4D97-AF65-F5344CB8AC3E}">
        <p14:creationId xmlns:p14="http://schemas.microsoft.com/office/powerpoint/2010/main" val="137508787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9150" y="98274"/>
            <a:ext cx="7105454" cy="902567"/>
          </a:xfrm>
        </p:spPr>
        <p:txBody>
          <a:bodyPr>
            <a:noAutofit/>
          </a:bodyPr>
          <a:lstStyle/>
          <a:p>
            <a:pPr algn="l"/>
            <a:r>
              <a:rPr lang="en-US" sz="4000" smtClean="0">
                <a:solidFill>
                  <a:srgbClr val="A5062D"/>
                </a:solidFill>
                <a:latin typeface="Avenir LT Std 65 Medium"/>
                <a:cs typeface="Avenir LT Std 65 Medium"/>
              </a:rPr>
              <a:t>Prepaid Expense—Rent</a:t>
            </a:r>
            <a:endParaRPr lang="en-US" sz="4000">
              <a:solidFill>
                <a:srgbClr val="A5062D"/>
              </a:solidFill>
              <a:latin typeface="Avenir LT Std 65 Medium"/>
              <a:cs typeface="Avenir LT Std 65 Medium"/>
            </a:endParaRP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6" name="TextBox 5"/>
          <p:cNvSpPr txBox="1"/>
          <p:nvPr/>
        </p:nvSpPr>
        <p:spPr>
          <a:xfrm>
            <a:off x="1338077" y="6565989"/>
            <a:ext cx="6973877" cy="215444"/>
          </a:xfrm>
          <a:prstGeom prst="rect">
            <a:avLst/>
          </a:prstGeom>
          <a:noFill/>
        </p:spPr>
        <p:txBody>
          <a:bodyPr wrap="square" rtlCol="0">
            <a:spAutoFit/>
          </a:bodyPr>
          <a:lstStyle/>
          <a:p>
            <a:r>
              <a:rPr lang="en-US" sz="800">
                <a:solidFill>
                  <a:prstClr val="black"/>
                </a:solidFill>
              </a:rPr>
              <a:t>Copyright ©</a:t>
            </a:r>
            <a:r>
              <a:rPr lang="en-US" sz="800" smtClean="0">
                <a:solidFill>
                  <a:prstClr val="black"/>
                </a:solidFill>
              </a:rPr>
              <a:t>2016 </a:t>
            </a:r>
            <a:r>
              <a:rPr lang="en-US" sz="800">
                <a:solidFill>
                  <a:prstClr val="black"/>
                </a:solidFill>
              </a:rPr>
              <a:t>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8A048DD7-39B4-434B-ACE7-68CA5B147A05}" type="slidenum">
              <a:rPr lang="en-US" smtClean="0">
                <a:solidFill>
                  <a:prstClr val="black">
                    <a:tint val="75000"/>
                  </a:prstClr>
                </a:solidFill>
              </a:rPr>
              <a:pPr/>
              <a:t>24</a:t>
            </a:fld>
            <a:endParaRPr lang="en-US">
              <a:solidFill>
                <a:prstClr val="black">
                  <a:tint val="75000"/>
                </a:prstClr>
              </a:solidFill>
            </a:endParaRPr>
          </a:p>
        </p:txBody>
      </p:sp>
      <p:sp>
        <p:nvSpPr>
          <p:cNvPr id="54" name="Rectangle 53"/>
          <p:cNvSpPr/>
          <p:nvPr/>
        </p:nvSpPr>
        <p:spPr>
          <a:xfrm>
            <a:off x="1143000" y="4953768"/>
            <a:ext cx="7003742" cy="1399639"/>
          </a:xfrm>
          <a:prstGeom prst="rect">
            <a:avLst/>
          </a:prstGeom>
          <a:solidFill>
            <a:schemeClr val="tx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solidFill>
                <a:prstClr val="white"/>
              </a:solidFill>
            </a:endParaRPr>
          </a:p>
        </p:txBody>
      </p:sp>
      <p:sp>
        <p:nvSpPr>
          <p:cNvPr id="58" name="TextBox 57"/>
          <p:cNvSpPr txBox="1"/>
          <p:nvPr/>
        </p:nvSpPr>
        <p:spPr>
          <a:xfrm>
            <a:off x="1143000" y="4953000"/>
            <a:ext cx="7696199" cy="1323439"/>
          </a:xfrm>
          <a:prstGeom prst="rect">
            <a:avLst/>
          </a:prstGeom>
          <a:noFill/>
        </p:spPr>
        <p:txBody>
          <a:bodyPr wrap="square" rtlCol="0">
            <a:spAutoFit/>
          </a:bodyPr>
          <a:lstStyle/>
          <a:p>
            <a:r>
              <a:rPr lang="en-US" sz="2000" u="sng">
                <a:solidFill>
                  <a:prstClr val="black"/>
                </a:solidFill>
              </a:rPr>
              <a:t>December 31</a:t>
            </a:r>
            <a:r>
              <a:rPr lang="en-US" sz="2000">
                <a:solidFill>
                  <a:prstClr val="black"/>
                </a:solidFill>
              </a:rPr>
              <a:t>						                 </a:t>
            </a:r>
            <a:r>
              <a:rPr lang="en-US" sz="2000" u="sng">
                <a:solidFill>
                  <a:prstClr val="black"/>
                </a:solidFill>
              </a:rPr>
              <a:t>Debit</a:t>
            </a:r>
            <a:r>
              <a:rPr lang="en-US" sz="2000">
                <a:solidFill>
                  <a:prstClr val="black"/>
                </a:solidFill>
              </a:rPr>
              <a:t>          </a:t>
            </a:r>
            <a:r>
              <a:rPr lang="en-US" sz="2000" u="sng" smtClean="0">
                <a:solidFill>
                  <a:prstClr val="black"/>
                </a:solidFill>
              </a:rPr>
              <a:t>Credit</a:t>
            </a:r>
            <a:endParaRPr lang="en-US" sz="2000" u="sng">
              <a:solidFill>
                <a:prstClr val="black"/>
              </a:solidFill>
            </a:endParaRPr>
          </a:p>
          <a:p>
            <a:endParaRPr lang="en-US" sz="2000">
              <a:solidFill>
                <a:prstClr val="black"/>
              </a:solidFill>
            </a:endParaRPr>
          </a:p>
          <a:p>
            <a:endParaRPr lang="en-US" sz="2000">
              <a:solidFill>
                <a:prstClr val="black"/>
              </a:solidFill>
            </a:endParaRPr>
          </a:p>
          <a:p>
            <a:r>
              <a:rPr lang="en-US" sz="2000">
                <a:solidFill>
                  <a:prstClr val="black"/>
                </a:solidFill>
              </a:rPr>
              <a:t>     </a:t>
            </a:r>
            <a:endParaRPr lang="en-US" sz="2000" i="1">
              <a:solidFill>
                <a:prstClr val="black"/>
              </a:solidFill>
            </a:endParaRPr>
          </a:p>
        </p:txBody>
      </p:sp>
      <p:sp>
        <p:nvSpPr>
          <p:cNvPr id="60" name="TextBox 59"/>
          <p:cNvSpPr txBox="1"/>
          <p:nvPr/>
        </p:nvSpPr>
        <p:spPr>
          <a:xfrm>
            <a:off x="1168153" y="5334000"/>
            <a:ext cx="6978589" cy="400110"/>
          </a:xfrm>
          <a:prstGeom prst="rect">
            <a:avLst/>
          </a:prstGeom>
          <a:noFill/>
        </p:spPr>
        <p:txBody>
          <a:bodyPr wrap="square" rtlCol="0">
            <a:spAutoFit/>
          </a:bodyPr>
          <a:lstStyle/>
          <a:p>
            <a:r>
              <a:rPr lang="en-US" sz="2000" b="1" smtClean="0">
                <a:solidFill>
                  <a:prstClr val="black"/>
                </a:solidFill>
              </a:rPr>
              <a:t>Rent </a:t>
            </a:r>
            <a:r>
              <a:rPr lang="en-US" sz="2000" b="1">
                <a:solidFill>
                  <a:prstClr val="black"/>
                </a:solidFill>
              </a:rPr>
              <a:t>Expense </a:t>
            </a:r>
            <a:r>
              <a:rPr lang="en-US" sz="2000" i="1">
                <a:solidFill>
                  <a:prstClr val="black"/>
                </a:solidFill>
              </a:rPr>
              <a:t>(+E, </a:t>
            </a:r>
            <a:r>
              <a:rPr lang="en-US" sz="2000" i="1" smtClean="0">
                <a:solidFill>
                  <a:prstClr val="black"/>
                </a:solidFill>
              </a:rPr>
              <a:t>−SE</a:t>
            </a:r>
            <a:r>
              <a:rPr lang="en-US" sz="2000" i="1">
                <a:solidFill>
                  <a:prstClr val="black"/>
                </a:solidFill>
              </a:rPr>
              <a:t>) </a:t>
            </a:r>
            <a:r>
              <a:rPr lang="en-US" sz="2000" smtClean="0">
                <a:solidFill>
                  <a:prstClr val="black"/>
                </a:solidFill>
              </a:rPr>
              <a:t>…………………………………       </a:t>
            </a:r>
            <a:r>
              <a:rPr lang="en-US" sz="2000" b="1" smtClean="0">
                <a:solidFill>
                  <a:prstClr val="black"/>
                </a:solidFill>
              </a:rPr>
              <a:t>500</a:t>
            </a:r>
            <a:endParaRPr lang="en-US" sz="2000" b="1">
              <a:solidFill>
                <a:prstClr val="black"/>
              </a:solidFill>
            </a:endParaRPr>
          </a:p>
        </p:txBody>
      </p:sp>
      <p:sp>
        <p:nvSpPr>
          <p:cNvPr id="63" name="TextBox 62"/>
          <p:cNvSpPr txBox="1"/>
          <p:nvPr/>
        </p:nvSpPr>
        <p:spPr>
          <a:xfrm>
            <a:off x="1447801" y="5614719"/>
            <a:ext cx="6698942" cy="400110"/>
          </a:xfrm>
          <a:prstGeom prst="rect">
            <a:avLst/>
          </a:prstGeom>
          <a:noFill/>
        </p:spPr>
        <p:txBody>
          <a:bodyPr wrap="square" rtlCol="0">
            <a:spAutoFit/>
          </a:bodyPr>
          <a:lstStyle/>
          <a:p>
            <a:r>
              <a:rPr lang="en-US" sz="2000" b="1" smtClean="0">
                <a:solidFill>
                  <a:prstClr val="black"/>
                </a:solidFill>
              </a:rPr>
              <a:t>Prepaid </a:t>
            </a:r>
            <a:r>
              <a:rPr lang="en-US" sz="2000" b="1">
                <a:solidFill>
                  <a:prstClr val="black"/>
                </a:solidFill>
              </a:rPr>
              <a:t>Rent </a:t>
            </a:r>
            <a:r>
              <a:rPr lang="en-US" sz="2000" i="1" smtClean="0">
                <a:solidFill>
                  <a:prstClr val="black"/>
                </a:solidFill>
              </a:rPr>
              <a:t>(−A</a:t>
            </a:r>
            <a:r>
              <a:rPr lang="en-US" sz="2000" i="1">
                <a:solidFill>
                  <a:prstClr val="black"/>
                </a:solidFill>
              </a:rPr>
              <a:t>) </a:t>
            </a:r>
            <a:r>
              <a:rPr lang="en-US" sz="2000" smtClean="0">
                <a:solidFill>
                  <a:prstClr val="black"/>
                </a:solidFill>
              </a:rPr>
              <a:t>…………………………………….                             </a:t>
            </a:r>
            <a:r>
              <a:rPr lang="en-US" sz="2000" b="1" smtClean="0">
                <a:solidFill>
                  <a:prstClr val="black"/>
                </a:solidFill>
              </a:rPr>
              <a:t>500</a:t>
            </a:r>
            <a:endParaRPr lang="en-US" sz="2000" b="1">
              <a:solidFill>
                <a:prstClr val="black"/>
              </a:solidFill>
            </a:endParaRPr>
          </a:p>
        </p:txBody>
      </p:sp>
      <p:sp>
        <p:nvSpPr>
          <p:cNvPr id="64" name="TextBox 63"/>
          <p:cNvSpPr txBox="1"/>
          <p:nvPr/>
        </p:nvSpPr>
        <p:spPr>
          <a:xfrm>
            <a:off x="1143000" y="5904515"/>
            <a:ext cx="7003743" cy="400110"/>
          </a:xfrm>
          <a:prstGeom prst="rect">
            <a:avLst/>
          </a:prstGeom>
          <a:noFill/>
        </p:spPr>
        <p:txBody>
          <a:bodyPr wrap="square" rtlCol="0">
            <a:spAutoFit/>
          </a:bodyPr>
          <a:lstStyle/>
          <a:p>
            <a:r>
              <a:rPr lang="en-US" sz="2000" smtClean="0">
                <a:solidFill>
                  <a:prstClr val="black"/>
                </a:solidFill>
              </a:rPr>
              <a:t>    </a:t>
            </a:r>
            <a:r>
              <a:rPr lang="en-US" smtClean="0">
                <a:solidFill>
                  <a:prstClr val="black"/>
                </a:solidFill>
              </a:rPr>
              <a:t> </a:t>
            </a:r>
            <a:r>
              <a:rPr lang="en-US" i="1">
                <a:solidFill>
                  <a:prstClr val="black"/>
                </a:solidFill>
              </a:rPr>
              <a:t>(Reduce prepaid rent due to the passage of time)</a:t>
            </a:r>
          </a:p>
        </p:txBody>
      </p:sp>
      <p:sp>
        <p:nvSpPr>
          <p:cNvPr id="66" name="Content Placeholder 2"/>
          <p:cNvSpPr>
            <a:spLocks noGrp="1"/>
          </p:cNvSpPr>
          <p:nvPr>
            <p:ph idx="1"/>
          </p:nvPr>
        </p:nvSpPr>
        <p:spPr>
          <a:xfrm>
            <a:off x="809150" y="929837"/>
            <a:ext cx="7953850" cy="918014"/>
          </a:xfrm>
        </p:spPr>
        <p:txBody>
          <a:bodyPr>
            <a:normAutofit/>
          </a:bodyPr>
          <a:lstStyle/>
          <a:p>
            <a:r>
              <a:rPr lang="en-US" sz="2400" smtClean="0">
                <a:solidFill>
                  <a:srgbClr val="1D5F76"/>
                </a:solidFill>
              </a:rPr>
              <a:t>Cash paid for rent </a:t>
            </a:r>
            <a:r>
              <a:rPr lang="en-US" sz="2400" b="1" smtClean="0">
                <a:solidFill>
                  <a:srgbClr val="1D5F76"/>
                </a:solidFill>
              </a:rPr>
              <a:t>in advance </a:t>
            </a:r>
            <a:r>
              <a:rPr lang="en-US" sz="2400" smtClean="0">
                <a:solidFill>
                  <a:srgbClr val="1D5F76"/>
                </a:solidFill>
              </a:rPr>
              <a:t>(record Prepaid Rent)</a:t>
            </a:r>
          </a:p>
          <a:p>
            <a:r>
              <a:rPr lang="en-US" sz="2400" smtClean="0">
                <a:solidFill>
                  <a:srgbClr val="1D5F76"/>
                </a:solidFill>
              </a:rPr>
              <a:t>By the end of the year, some prepaid rent expires</a:t>
            </a:r>
            <a:endParaRPr lang="en-US" sz="2400" smtClean="0"/>
          </a:p>
        </p:txBody>
      </p:sp>
      <p:grpSp>
        <p:nvGrpSpPr>
          <p:cNvPr id="14" name="Group 13"/>
          <p:cNvGrpSpPr/>
          <p:nvPr/>
        </p:nvGrpSpPr>
        <p:grpSpPr>
          <a:xfrm>
            <a:off x="1560695" y="1967111"/>
            <a:ext cx="1830205" cy="1220956"/>
            <a:chOff x="5002634" y="197948"/>
            <a:chExt cx="1183214" cy="908535"/>
          </a:xfrm>
        </p:grpSpPr>
        <p:sp>
          <p:nvSpPr>
            <p:cNvPr id="15" name="Rounded Rectangle 14"/>
            <p:cNvSpPr/>
            <p:nvPr/>
          </p:nvSpPr>
          <p:spPr>
            <a:xfrm>
              <a:off x="5002634" y="197948"/>
              <a:ext cx="1183214" cy="880146"/>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16" name="TextBox 15"/>
            <p:cNvSpPr txBox="1">
              <a:spLocks noChangeArrowheads="1"/>
            </p:cNvSpPr>
            <p:nvPr/>
          </p:nvSpPr>
          <p:spPr bwMode="auto">
            <a:xfrm>
              <a:off x="5002634" y="213297"/>
              <a:ext cx="1164942" cy="893186"/>
            </a:xfrm>
            <a:prstGeom prst="rect">
              <a:avLst/>
            </a:prstGeom>
            <a:noFill/>
            <a:ln w="9525">
              <a:noFill/>
              <a:miter lim="800000"/>
              <a:headEnd/>
              <a:tailEnd/>
            </a:ln>
          </p:spPr>
          <p:txBody>
            <a:bodyPr wrap="square">
              <a:spAutoFit/>
            </a:bodyPr>
            <a:lstStyle/>
            <a:p>
              <a:pPr algn="ctr"/>
              <a:r>
                <a:rPr lang="en-US" b="1" smtClean="0">
                  <a:solidFill>
                    <a:prstClr val="black"/>
                  </a:solidFill>
                </a:rPr>
                <a:t>$6000</a:t>
              </a:r>
              <a:br>
                <a:rPr lang="en-US" b="1" smtClean="0">
                  <a:solidFill>
                    <a:prstClr val="black"/>
                  </a:solidFill>
                </a:rPr>
              </a:br>
              <a:r>
                <a:rPr lang="en-US" b="1" smtClean="0">
                  <a:solidFill>
                    <a:prstClr val="black"/>
                  </a:solidFill>
                </a:rPr>
                <a:t>Cash paid for </a:t>
              </a:r>
            </a:p>
            <a:p>
              <a:pPr algn="ctr"/>
              <a:r>
                <a:rPr lang="en-US" b="1" smtClean="0">
                  <a:solidFill>
                    <a:prstClr val="black"/>
                  </a:solidFill>
                </a:rPr>
                <a:t>prepaid rent </a:t>
              </a:r>
              <a:br>
                <a:rPr lang="en-US" b="1" smtClean="0">
                  <a:solidFill>
                    <a:prstClr val="black"/>
                  </a:solidFill>
                </a:rPr>
              </a:br>
              <a:r>
                <a:rPr lang="en-US" smtClean="0">
                  <a:solidFill>
                    <a:prstClr val="black"/>
                  </a:solidFill>
                </a:rPr>
                <a:t>Dec. 1</a:t>
              </a:r>
            </a:p>
          </p:txBody>
        </p:sp>
      </p:grpSp>
      <p:grpSp>
        <p:nvGrpSpPr>
          <p:cNvPr id="17" name="Group 16"/>
          <p:cNvGrpSpPr/>
          <p:nvPr/>
        </p:nvGrpSpPr>
        <p:grpSpPr>
          <a:xfrm>
            <a:off x="5895975" y="1908923"/>
            <a:ext cx="1828800" cy="2565212"/>
            <a:chOff x="6735904" y="196311"/>
            <a:chExt cx="1183214" cy="1805112"/>
          </a:xfrm>
        </p:grpSpPr>
        <p:sp>
          <p:nvSpPr>
            <p:cNvPr id="18" name="Rounded Rectangle 17"/>
            <p:cNvSpPr/>
            <p:nvPr/>
          </p:nvSpPr>
          <p:spPr>
            <a:xfrm>
              <a:off x="6735904" y="196311"/>
              <a:ext cx="1183214" cy="880146"/>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19" name="TextBox 18"/>
            <p:cNvSpPr txBox="1">
              <a:spLocks noChangeArrowheads="1"/>
            </p:cNvSpPr>
            <p:nvPr/>
          </p:nvSpPr>
          <p:spPr bwMode="auto">
            <a:xfrm>
              <a:off x="6754179" y="247097"/>
              <a:ext cx="1094630" cy="1754326"/>
            </a:xfrm>
            <a:prstGeom prst="rect">
              <a:avLst/>
            </a:prstGeom>
            <a:noFill/>
            <a:ln w="9525">
              <a:noFill/>
              <a:miter lim="800000"/>
              <a:headEnd/>
              <a:tailEnd/>
            </a:ln>
          </p:spPr>
          <p:txBody>
            <a:bodyPr wrap="square">
              <a:spAutoFit/>
            </a:bodyPr>
            <a:lstStyle/>
            <a:p>
              <a:pPr algn="ctr"/>
              <a:r>
                <a:rPr lang="en-US" b="1" smtClean="0">
                  <a:solidFill>
                    <a:prstClr val="black"/>
                  </a:solidFill>
                </a:rPr>
                <a:t>$5,500</a:t>
              </a:r>
              <a:br>
                <a:rPr lang="en-US" b="1" smtClean="0">
                  <a:solidFill>
                    <a:prstClr val="black"/>
                  </a:solidFill>
                </a:rPr>
              </a:br>
              <a:r>
                <a:rPr lang="en-US" b="1" smtClean="0">
                  <a:solidFill>
                    <a:prstClr val="black"/>
                  </a:solidFill>
                </a:rPr>
                <a:t>Remaining</a:t>
              </a:r>
              <a:br>
                <a:rPr lang="en-US" b="1" smtClean="0">
                  <a:solidFill>
                    <a:prstClr val="black"/>
                  </a:solidFill>
                </a:rPr>
              </a:br>
              <a:r>
                <a:rPr lang="en-US" b="1" smtClean="0">
                  <a:solidFill>
                    <a:prstClr val="black"/>
                  </a:solidFill>
                </a:rPr>
                <a:t>prepaid rent </a:t>
              </a:r>
              <a:br>
                <a:rPr lang="en-US" b="1" smtClean="0">
                  <a:solidFill>
                    <a:prstClr val="black"/>
                  </a:solidFill>
                </a:rPr>
              </a:br>
              <a:r>
                <a:rPr lang="en-US" smtClean="0">
                  <a:solidFill>
                    <a:prstClr val="black"/>
                  </a:solidFill>
                </a:rPr>
                <a:t>Dec. 31</a:t>
              </a:r>
            </a:p>
          </p:txBody>
        </p:sp>
      </p:grpSp>
      <p:grpSp>
        <p:nvGrpSpPr>
          <p:cNvPr id="20" name="Group 19"/>
          <p:cNvGrpSpPr/>
          <p:nvPr/>
        </p:nvGrpSpPr>
        <p:grpSpPr>
          <a:xfrm>
            <a:off x="3419475" y="3894877"/>
            <a:ext cx="2362199" cy="1439123"/>
            <a:chOff x="6952193" y="258614"/>
            <a:chExt cx="1183214" cy="1208237"/>
          </a:xfrm>
        </p:grpSpPr>
        <p:sp>
          <p:nvSpPr>
            <p:cNvPr id="21" name="Rounded Rectangle 20"/>
            <p:cNvSpPr/>
            <p:nvPr/>
          </p:nvSpPr>
          <p:spPr>
            <a:xfrm>
              <a:off x="6952193" y="258614"/>
              <a:ext cx="1183214" cy="610171"/>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2" name="TextBox 21"/>
            <p:cNvSpPr txBox="1">
              <a:spLocks noChangeArrowheads="1"/>
            </p:cNvSpPr>
            <p:nvPr/>
          </p:nvSpPr>
          <p:spPr bwMode="auto">
            <a:xfrm>
              <a:off x="6970468" y="266522"/>
              <a:ext cx="1094630" cy="1200329"/>
            </a:xfrm>
            <a:prstGeom prst="rect">
              <a:avLst/>
            </a:prstGeom>
            <a:noFill/>
            <a:ln w="9525">
              <a:noFill/>
              <a:miter lim="800000"/>
              <a:headEnd/>
              <a:tailEnd/>
            </a:ln>
          </p:spPr>
          <p:txBody>
            <a:bodyPr wrap="square">
              <a:spAutoFit/>
            </a:bodyPr>
            <a:lstStyle/>
            <a:p>
              <a:pPr algn="ctr"/>
              <a:r>
                <a:rPr lang="en-US" b="1" smtClean="0">
                  <a:solidFill>
                    <a:prstClr val="black"/>
                  </a:solidFill>
                </a:rPr>
                <a:t>Prepaid rent expires</a:t>
              </a:r>
              <a:br>
                <a:rPr lang="en-US" b="1" smtClean="0">
                  <a:solidFill>
                    <a:prstClr val="black"/>
                  </a:solidFill>
                </a:rPr>
              </a:br>
              <a:r>
                <a:rPr lang="en-US" b="1" smtClean="0">
                  <a:solidFill>
                    <a:prstClr val="black"/>
                  </a:solidFill>
                </a:rPr>
                <a:t>$500</a:t>
              </a:r>
              <a:endParaRPr lang="en-US" smtClean="0">
                <a:solidFill>
                  <a:prstClr val="black"/>
                </a:solidFill>
              </a:endParaRPr>
            </a:p>
          </p:txBody>
        </p:sp>
      </p:grpSp>
      <p:sp>
        <p:nvSpPr>
          <p:cNvPr id="23" name="Right Brace 22"/>
          <p:cNvSpPr/>
          <p:nvPr/>
        </p:nvSpPr>
        <p:spPr>
          <a:xfrm rot="5400000">
            <a:off x="4448337" y="1602083"/>
            <a:ext cx="292359" cy="3986727"/>
          </a:xfrm>
          <a:prstGeom prst="rightBrace">
            <a:avLst>
              <a:gd name="adj1" fmla="val 8333"/>
              <a:gd name="adj2" fmla="val 50857"/>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endParaRPr>
          </a:p>
        </p:txBody>
      </p:sp>
      <p:sp>
        <p:nvSpPr>
          <p:cNvPr id="24" name="TextBox 23"/>
          <p:cNvSpPr txBox="1"/>
          <p:nvPr/>
        </p:nvSpPr>
        <p:spPr>
          <a:xfrm>
            <a:off x="6212781" y="3692605"/>
            <a:ext cx="1350069" cy="646331"/>
          </a:xfrm>
          <a:prstGeom prst="rect">
            <a:avLst/>
          </a:prstGeom>
          <a:noFill/>
        </p:spPr>
        <p:txBody>
          <a:bodyPr wrap="square" rtlCol="0">
            <a:spAutoFit/>
          </a:bodyPr>
          <a:lstStyle/>
          <a:p>
            <a:pPr algn="ctr"/>
            <a:r>
              <a:rPr lang="en-US" b="1" smtClean="0">
                <a:solidFill>
                  <a:srgbClr val="FF0000"/>
                </a:solidFill>
              </a:rPr>
              <a:t>Adjusting entry</a:t>
            </a:r>
            <a:endParaRPr lang="en-US" b="1">
              <a:solidFill>
                <a:srgbClr val="FF0000"/>
              </a:solidFill>
            </a:endParaRPr>
          </a:p>
        </p:txBody>
      </p:sp>
      <p:cxnSp>
        <p:nvCxnSpPr>
          <p:cNvPr id="26" name="Straight Connector 25"/>
          <p:cNvCxnSpPr/>
          <p:nvPr/>
        </p:nvCxnSpPr>
        <p:spPr>
          <a:xfrm>
            <a:off x="2471671" y="3210573"/>
            <a:ext cx="0" cy="438547"/>
          </a:xfrm>
          <a:prstGeom prst="line">
            <a:avLst/>
          </a:prstGeom>
          <a:ln/>
        </p:spPr>
        <p:style>
          <a:lnRef idx="1">
            <a:schemeClr val="dk1"/>
          </a:lnRef>
          <a:fillRef idx="0">
            <a:schemeClr val="dk1"/>
          </a:fillRef>
          <a:effectRef idx="0">
            <a:schemeClr val="dk1"/>
          </a:effectRef>
          <a:fontRef idx="minor">
            <a:schemeClr val="tx1"/>
          </a:fontRef>
        </p:style>
      </p:cxnSp>
      <p:cxnSp>
        <p:nvCxnSpPr>
          <p:cNvPr id="27" name="Straight Connector 26"/>
          <p:cNvCxnSpPr/>
          <p:nvPr/>
        </p:nvCxnSpPr>
        <p:spPr>
          <a:xfrm>
            <a:off x="6778506" y="3215814"/>
            <a:ext cx="0" cy="438547"/>
          </a:xfrm>
          <a:prstGeom prst="line">
            <a:avLst/>
          </a:prstGeom>
          <a:ln/>
        </p:spPr>
        <p:style>
          <a:lnRef idx="1">
            <a:schemeClr val="dk1"/>
          </a:lnRef>
          <a:fillRef idx="0">
            <a:schemeClr val="dk1"/>
          </a:fillRef>
          <a:effectRef idx="0">
            <a:schemeClr val="dk1"/>
          </a:effectRef>
          <a:fontRef idx="minor">
            <a:schemeClr val="tx1"/>
          </a:fontRef>
        </p:style>
      </p:cxnSp>
      <p:cxnSp>
        <p:nvCxnSpPr>
          <p:cNvPr id="28" name="Straight Arrow Connector 27"/>
          <p:cNvCxnSpPr/>
          <p:nvPr/>
        </p:nvCxnSpPr>
        <p:spPr>
          <a:xfrm>
            <a:off x="1895478" y="3411572"/>
            <a:ext cx="5448743"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97811" y="3654361"/>
            <a:ext cx="981677" cy="6287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2" name="Straight Arrow Connector 31"/>
          <p:cNvCxnSpPr/>
          <p:nvPr/>
        </p:nvCxnSpPr>
        <p:spPr>
          <a:xfrm flipH="1">
            <a:off x="6076950" y="4086225"/>
            <a:ext cx="510930" cy="619125"/>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96285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1" presetClass="entr" presetSubtype="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24"/>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54"/>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58"/>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32"/>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60"/>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63"/>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8" grpId="0"/>
      <p:bldP spid="60" grpId="0"/>
      <p:bldP spid="63" grpId="0"/>
      <p:bldP spid="64" grpId="0"/>
      <p:bldP spid="23" grpId="0" animBg="1"/>
      <p:bldP spid="2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9150" y="98274"/>
            <a:ext cx="7105454" cy="902567"/>
          </a:xfrm>
        </p:spPr>
        <p:txBody>
          <a:bodyPr>
            <a:noAutofit/>
          </a:bodyPr>
          <a:lstStyle/>
          <a:p>
            <a:pPr algn="l"/>
            <a:r>
              <a:rPr lang="en-US" sz="4000" smtClean="0">
                <a:solidFill>
                  <a:srgbClr val="A5062D"/>
                </a:solidFill>
                <a:latin typeface="Avenir LT Std 65 Medium"/>
                <a:cs typeface="Avenir LT Std 65 Medium"/>
              </a:rPr>
              <a:t>Prepaid Expense—Supplies</a:t>
            </a:r>
            <a:endParaRPr lang="en-US" sz="4000">
              <a:solidFill>
                <a:srgbClr val="A5062D"/>
              </a:solidFill>
              <a:latin typeface="Avenir LT Std 65 Medium"/>
              <a:cs typeface="Avenir LT Std 65 Medium"/>
            </a:endParaRP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6" name="TextBox 5"/>
          <p:cNvSpPr txBox="1"/>
          <p:nvPr/>
        </p:nvSpPr>
        <p:spPr>
          <a:xfrm>
            <a:off x="1338077" y="6565989"/>
            <a:ext cx="6973877" cy="215444"/>
          </a:xfrm>
          <a:prstGeom prst="rect">
            <a:avLst/>
          </a:prstGeom>
          <a:noFill/>
        </p:spPr>
        <p:txBody>
          <a:bodyPr wrap="square" rtlCol="0">
            <a:spAutoFit/>
          </a:bodyPr>
          <a:lstStyle/>
          <a:p>
            <a:r>
              <a:rPr lang="en-US" sz="800">
                <a:solidFill>
                  <a:prstClr val="black"/>
                </a:solidFill>
              </a:rPr>
              <a:t>Copyright ©</a:t>
            </a:r>
            <a:r>
              <a:rPr lang="en-US" sz="800" smtClean="0">
                <a:solidFill>
                  <a:prstClr val="black"/>
                </a:solidFill>
              </a:rPr>
              <a:t>2016 </a:t>
            </a:r>
            <a:r>
              <a:rPr lang="en-US" sz="800">
                <a:solidFill>
                  <a:prstClr val="black"/>
                </a:solidFill>
              </a:rPr>
              <a:t>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8A048DD7-39B4-434B-ACE7-68CA5B147A05}" type="slidenum">
              <a:rPr lang="en-US" smtClean="0">
                <a:solidFill>
                  <a:prstClr val="black">
                    <a:tint val="75000"/>
                  </a:prstClr>
                </a:solidFill>
              </a:rPr>
              <a:pPr/>
              <a:t>25</a:t>
            </a:fld>
            <a:endParaRPr lang="en-US">
              <a:solidFill>
                <a:prstClr val="black">
                  <a:tint val="75000"/>
                </a:prstClr>
              </a:solidFill>
            </a:endParaRPr>
          </a:p>
        </p:txBody>
      </p:sp>
      <p:sp>
        <p:nvSpPr>
          <p:cNvPr id="54" name="Rectangle 53"/>
          <p:cNvSpPr/>
          <p:nvPr/>
        </p:nvSpPr>
        <p:spPr>
          <a:xfrm>
            <a:off x="1143000" y="4953768"/>
            <a:ext cx="7003742" cy="1399639"/>
          </a:xfrm>
          <a:prstGeom prst="rect">
            <a:avLst/>
          </a:prstGeom>
          <a:solidFill>
            <a:schemeClr val="tx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solidFill>
                <a:prstClr val="white"/>
              </a:solidFill>
            </a:endParaRPr>
          </a:p>
        </p:txBody>
      </p:sp>
      <p:sp>
        <p:nvSpPr>
          <p:cNvPr id="58" name="TextBox 57"/>
          <p:cNvSpPr txBox="1"/>
          <p:nvPr/>
        </p:nvSpPr>
        <p:spPr>
          <a:xfrm>
            <a:off x="1143000" y="4953000"/>
            <a:ext cx="7696199" cy="1323439"/>
          </a:xfrm>
          <a:prstGeom prst="rect">
            <a:avLst/>
          </a:prstGeom>
          <a:noFill/>
        </p:spPr>
        <p:txBody>
          <a:bodyPr wrap="square" rtlCol="0">
            <a:spAutoFit/>
          </a:bodyPr>
          <a:lstStyle/>
          <a:p>
            <a:r>
              <a:rPr lang="en-US" sz="2000" u="sng">
                <a:solidFill>
                  <a:prstClr val="black"/>
                </a:solidFill>
              </a:rPr>
              <a:t>December 31</a:t>
            </a:r>
            <a:r>
              <a:rPr lang="en-US" sz="2000">
                <a:solidFill>
                  <a:prstClr val="black"/>
                </a:solidFill>
              </a:rPr>
              <a:t>						                 </a:t>
            </a:r>
            <a:r>
              <a:rPr lang="en-US" sz="2000" u="sng">
                <a:solidFill>
                  <a:prstClr val="black"/>
                </a:solidFill>
              </a:rPr>
              <a:t>Debit</a:t>
            </a:r>
            <a:r>
              <a:rPr lang="en-US" sz="2000">
                <a:solidFill>
                  <a:prstClr val="black"/>
                </a:solidFill>
              </a:rPr>
              <a:t>          </a:t>
            </a:r>
            <a:r>
              <a:rPr lang="en-US" sz="2000" u="sng" smtClean="0">
                <a:solidFill>
                  <a:prstClr val="black"/>
                </a:solidFill>
              </a:rPr>
              <a:t>Credit</a:t>
            </a:r>
            <a:endParaRPr lang="en-US" sz="2000" u="sng">
              <a:solidFill>
                <a:prstClr val="black"/>
              </a:solidFill>
            </a:endParaRPr>
          </a:p>
          <a:p>
            <a:endParaRPr lang="en-US" sz="2000">
              <a:solidFill>
                <a:prstClr val="black"/>
              </a:solidFill>
            </a:endParaRPr>
          </a:p>
          <a:p>
            <a:endParaRPr lang="en-US" sz="2000">
              <a:solidFill>
                <a:prstClr val="black"/>
              </a:solidFill>
            </a:endParaRPr>
          </a:p>
          <a:p>
            <a:r>
              <a:rPr lang="en-US" sz="2000">
                <a:solidFill>
                  <a:prstClr val="black"/>
                </a:solidFill>
              </a:rPr>
              <a:t>     </a:t>
            </a:r>
            <a:endParaRPr lang="en-US" sz="2000" i="1">
              <a:solidFill>
                <a:prstClr val="black"/>
              </a:solidFill>
            </a:endParaRPr>
          </a:p>
        </p:txBody>
      </p:sp>
      <p:sp>
        <p:nvSpPr>
          <p:cNvPr id="60" name="TextBox 59"/>
          <p:cNvSpPr txBox="1"/>
          <p:nvPr/>
        </p:nvSpPr>
        <p:spPr>
          <a:xfrm>
            <a:off x="1168153" y="5334000"/>
            <a:ext cx="6978589" cy="400110"/>
          </a:xfrm>
          <a:prstGeom prst="rect">
            <a:avLst/>
          </a:prstGeom>
          <a:noFill/>
        </p:spPr>
        <p:txBody>
          <a:bodyPr wrap="square" rtlCol="0">
            <a:spAutoFit/>
          </a:bodyPr>
          <a:lstStyle/>
          <a:p>
            <a:r>
              <a:rPr lang="en-US" sz="2000" b="1">
                <a:solidFill>
                  <a:prstClr val="black"/>
                </a:solidFill>
              </a:rPr>
              <a:t>Supplies Expense </a:t>
            </a:r>
            <a:r>
              <a:rPr lang="en-US" sz="2000" i="1">
                <a:solidFill>
                  <a:prstClr val="black"/>
                </a:solidFill>
              </a:rPr>
              <a:t>(+E, −SE) </a:t>
            </a:r>
            <a:r>
              <a:rPr lang="en-US" sz="2000">
                <a:solidFill>
                  <a:prstClr val="black"/>
                </a:solidFill>
              </a:rPr>
              <a:t>………………………            </a:t>
            </a:r>
            <a:r>
              <a:rPr lang="en-US" sz="2000" b="1">
                <a:solidFill>
                  <a:prstClr val="black"/>
                </a:solidFill>
              </a:rPr>
              <a:t>1,000</a:t>
            </a:r>
          </a:p>
        </p:txBody>
      </p:sp>
      <p:sp>
        <p:nvSpPr>
          <p:cNvPr id="63" name="TextBox 62"/>
          <p:cNvSpPr txBox="1"/>
          <p:nvPr/>
        </p:nvSpPr>
        <p:spPr>
          <a:xfrm>
            <a:off x="1447801" y="5614719"/>
            <a:ext cx="6698942" cy="677108"/>
          </a:xfrm>
          <a:prstGeom prst="rect">
            <a:avLst/>
          </a:prstGeom>
          <a:noFill/>
        </p:spPr>
        <p:txBody>
          <a:bodyPr wrap="square" rtlCol="0">
            <a:spAutoFit/>
          </a:bodyPr>
          <a:lstStyle/>
          <a:p>
            <a:r>
              <a:rPr lang="en-US" sz="2000">
                <a:solidFill>
                  <a:prstClr val="black"/>
                </a:solidFill>
              </a:rPr>
              <a:t> </a:t>
            </a:r>
            <a:r>
              <a:rPr lang="en-US" sz="2000" b="1">
                <a:solidFill>
                  <a:prstClr val="black"/>
                </a:solidFill>
              </a:rPr>
              <a:t>Supplies </a:t>
            </a:r>
            <a:r>
              <a:rPr lang="en-US" sz="2000" i="1">
                <a:solidFill>
                  <a:prstClr val="black"/>
                </a:solidFill>
              </a:rPr>
              <a:t>(−A) </a:t>
            </a:r>
            <a:r>
              <a:rPr lang="en-US" sz="2000" smtClean="0">
                <a:solidFill>
                  <a:prstClr val="black"/>
                </a:solidFill>
              </a:rPr>
              <a:t>……………………………………….                              </a:t>
            </a:r>
            <a:r>
              <a:rPr lang="en-US" sz="2000" b="1" smtClean="0">
                <a:solidFill>
                  <a:prstClr val="black"/>
                </a:solidFill>
              </a:rPr>
              <a:t>1,000</a:t>
            </a:r>
            <a:endParaRPr lang="en-US" sz="2000" b="1">
              <a:solidFill>
                <a:prstClr val="black"/>
              </a:solidFill>
            </a:endParaRPr>
          </a:p>
          <a:p>
            <a:r>
              <a:rPr lang="en-US">
                <a:solidFill>
                  <a:prstClr val="black"/>
                </a:solidFill>
              </a:rPr>
              <a:t> </a:t>
            </a:r>
            <a:r>
              <a:rPr lang="en-US" i="1" smtClean="0">
                <a:solidFill>
                  <a:prstClr val="black"/>
                </a:solidFill>
              </a:rPr>
              <a:t>(</a:t>
            </a:r>
            <a:r>
              <a:rPr lang="en-US" i="1">
                <a:solidFill>
                  <a:prstClr val="black"/>
                </a:solidFill>
              </a:rPr>
              <a:t>Consume supplies during the current period)</a:t>
            </a:r>
            <a:endParaRPr lang="en-US">
              <a:solidFill>
                <a:prstClr val="black"/>
              </a:solidFill>
            </a:endParaRPr>
          </a:p>
        </p:txBody>
      </p:sp>
      <p:sp>
        <p:nvSpPr>
          <p:cNvPr id="66" name="Content Placeholder 2"/>
          <p:cNvSpPr>
            <a:spLocks noGrp="1"/>
          </p:cNvSpPr>
          <p:nvPr>
            <p:ph idx="1"/>
          </p:nvPr>
        </p:nvSpPr>
        <p:spPr>
          <a:xfrm>
            <a:off x="809150" y="929837"/>
            <a:ext cx="7953850" cy="918014"/>
          </a:xfrm>
        </p:spPr>
        <p:txBody>
          <a:bodyPr>
            <a:normAutofit/>
          </a:bodyPr>
          <a:lstStyle/>
          <a:p>
            <a:r>
              <a:rPr lang="en-US" sz="2400" smtClean="0">
                <a:solidFill>
                  <a:srgbClr val="1D5F76"/>
                </a:solidFill>
              </a:rPr>
              <a:t>Cash paid for supplies (record Supplies)</a:t>
            </a:r>
          </a:p>
          <a:p>
            <a:r>
              <a:rPr lang="en-US" sz="2400" smtClean="0">
                <a:solidFill>
                  <a:srgbClr val="1D5F76"/>
                </a:solidFill>
              </a:rPr>
              <a:t>By the end of the year, some supplies are used</a:t>
            </a:r>
            <a:endParaRPr lang="en-US" sz="2400" smtClean="0"/>
          </a:p>
        </p:txBody>
      </p:sp>
      <p:grpSp>
        <p:nvGrpSpPr>
          <p:cNvPr id="14" name="Group 13"/>
          <p:cNvGrpSpPr/>
          <p:nvPr/>
        </p:nvGrpSpPr>
        <p:grpSpPr>
          <a:xfrm>
            <a:off x="1338077" y="1967111"/>
            <a:ext cx="2279327" cy="1220955"/>
            <a:chOff x="5002633" y="197948"/>
            <a:chExt cx="1225274" cy="908535"/>
          </a:xfrm>
        </p:grpSpPr>
        <p:sp>
          <p:nvSpPr>
            <p:cNvPr id="15" name="Rounded Rectangle 14"/>
            <p:cNvSpPr/>
            <p:nvPr/>
          </p:nvSpPr>
          <p:spPr>
            <a:xfrm>
              <a:off x="5002634" y="197948"/>
              <a:ext cx="1183214" cy="880146"/>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16" name="TextBox 15"/>
            <p:cNvSpPr txBox="1">
              <a:spLocks noChangeArrowheads="1"/>
            </p:cNvSpPr>
            <p:nvPr/>
          </p:nvSpPr>
          <p:spPr bwMode="auto">
            <a:xfrm>
              <a:off x="5002633" y="213297"/>
              <a:ext cx="1225274" cy="893186"/>
            </a:xfrm>
            <a:prstGeom prst="rect">
              <a:avLst/>
            </a:prstGeom>
            <a:noFill/>
            <a:ln w="9525">
              <a:noFill/>
              <a:miter lim="800000"/>
              <a:headEnd/>
              <a:tailEnd/>
            </a:ln>
          </p:spPr>
          <p:txBody>
            <a:bodyPr wrap="square">
              <a:spAutoFit/>
            </a:bodyPr>
            <a:lstStyle/>
            <a:p>
              <a:pPr algn="ctr"/>
              <a:r>
                <a:rPr lang="en-US" b="1">
                  <a:solidFill>
                    <a:prstClr val="black"/>
                  </a:solidFill>
                </a:rPr>
                <a:t>$2,300 </a:t>
              </a:r>
            </a:p>
            <a:p>
              <a:pPr algn="ctr"/>
              <a:r>
                <a:rPr lang="en-US" b="1">
                  <a:solidFill>
                    <a:prstClr val="black"/>
                  </a:solidFill>
                </a:rPr>
                <a:t>Purchase of supplies on account </a:t>
              </a:r>
            </a:p>
            <a:p>
              <a:pPr algn="ctr"/>
              <a:r>
                <a:rPr lang="en-US">
                  <a:solidFill>
                    <a:prstClr val="black"/>
                  </a:solidFill>
                </a:rPr>
                <a:t>Dec. 6</a:t>
              </a:r>
              <a:endParaRPr lang="en-US" smtClean="0">
                <a:solidFill>
                  <a:prstClr val="black"/>
                </a:solidFill>
              </a:endParaRPr>
            </a:p>
          </p:txBody>
        </p:sp>
      </p:grpSp>
      <p:grpSp>
        <p:nvGrpSpPr>
          <p:cNvPr id="17" name="Group 16"/>
          <p:cNvGrpSpPr/>
          <p:nvPr/>
        </p:nvGrpSpPr>
        <p:grpSpPr>
          <a:xfrm>
            <a:off x="5895975" y="1908923"/>
            <a:ext cx="1828800" cy="1272500"/>
            <a:chOff x="6735904" y="196311"/>
            <a:chExt cx="1183214" cy="895444"/>
          </a:xfrm>
        </p:grpSpPr>
        <p:sp>
          <p:nvSpPr>
            <p:cNvPr id="18" name="Rounded Rectangle 17"/>
            <p:cNvSpPr/>
            <p:nvPr/>
          </p:nvSpPr>
          <p:spPr>
            <a:xfrm>
              <a:off x="6735904" y="196311"/>
              <a:ext cx="1183214" cy="880146"/>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19" name="TextBox 18"/>
            <p:cNvSpPr txBox="1">
              <a:spLocks noChangeArrowheads="1"/>
            </p:cNvSpPr>
            <p:nvPr/>
          </p:nvSpPr>
          <p:spPr bwMode="auto">
            <a:xfrm>
              <a:off x="6754179" y="247097"/>
              <a:ext cx="1094630" cy="844658"/>
            </a:xfrm>
            <a:prstGeom prst="rect">
              <a:avLst/>
            </a:prstGeom>
            <a:noFill/>
            <a:ln w="9525">
              <a:noFill/>
              <a:miter lim="800000"/>
              <a:headEnd/>
              <a:tailEnd/>
            </a:ln>
          </p:spPr>
          <p:txBody>
            <a:bodyPr wrap="square">
              <a:spAutoFit/>
            </a:bodyPr>
            <a:lstStyle/>
            <a:p>
              <a:pPr algn="ctr"/>
              <a:r>
                <a:rPr lang="en-US" b="1">
                  <a:solidFill>
                    <a:prstClr val="black"/>
                  </a:solidFill>
                </a:rPr>
                <a:t>$1,300 </a:t>
              </a:r>
            </a:p>
            <a:p>
              <a:pPr algn="ctr"/>
              <a:r>
                <a:rPr lang="en-US" b="1">
                  <a:solidFill>
                    <a:prstClr val="black"/>
                  </a:solidFill>
                </a:rPr>
                <a:t>Remaining</a:t>
              </a:r>
            </a:p>
            <a:p>
              <a:pPr algn="ctr"/>
              <a:r>
                <a:rPr lang="en-US" b="1">
                  <a:solidFill>
                    <a:prstClr val="black"/>
                  </a:solidFill>
                </a:rPr>
                <a:t> supplies </a:t>
              </a:r>
            </a:p>
            <a:p>
              <a:pPr algn="ctr"/>
              <a:r>
                <a:rPr lang="en-US">
                  <a:solidFill>
                    <a:prstClr val="black"/>
                  </a:solidFill>
                </a:rPr>
                <a:t>Dec. 31 </a:t>
              </a:r>
            </a:p>
          </p:txBody>
        </p:sp>
      </p:grpSp>
      <p:grpSp>
        <p:nvGrpSpPr>
          <p:cNvPr id="20" name="Group 19"/>
          <p:cNvGrpSpPr/>
          <p:nvPr/>
        </p:nvGrpSpPr>
        <p:grpSpPr>
          <a:xfrm>
            <a:off x="3419475" y="3894877"/>
            <a:ext cx="2362199" cy="726771"/>
            <a:chOff x="6952193" y="258614"/>
            <a:chExt cx="1183214" cy="610171"/>
          </a:xfrm>
        </p:grpSpPr>
        <p:sp>
          <p:nvSpPr>
            <p:cNvPr id="21" name="Rounded Rectangle 20"/>
            <p:cNvSpPr/>
            <p:nvPr/>
          </p:nvSpPr>
          <p:spPr>
            <a:xfrm>
              <a:off x="6952193" y="258614"/>
              <a:ext cx="1183214" cy="610171"/>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2" name="TextBox 21"/>
            <p:cNvSpPr txBox="1">
              <a:spLocks noChangeArrowheads="1"/>
            </p:cNvSpPr>
            <p:nvPr/>
          </p:nvSpPr>
          <p:spPr bwMode="auto">
            <a:xfrm>
              <a:off x="6970468" y="266522"/>
              <a:ext cx="1094630" cy="542636"/>
            </a:xfrm>
            <a:prstGeom prst="rect">
              <a:avLst/>
            </a:prstGeom>
            <a:noFill/>
            <a:ln w="9525">
              <a:noFill/>
              <a:miter lim="800000"/>
              <a:headEnd/>
              <a:tailEnd/>
            </a:ln>
          </p:spPr>
          <p:txBody>
            <a:bodyPr wrap="square">
              <a:spAutoFit/>
            </a:bodyPr>
            <a:lstStyle/>
            <a:p>
              <a:pPr algn="ctr"/>
              <a:r>
                <a:rPr lang="en-US" b="1">
                  <a:solidFill>
                    <a:prstClr val="black"/>
                  </a:solidFill>
                </a:rPr>
                <a:t>Supplies used </a:t>
              </a:r>
              <a:endParaRPr lang="en-US" b="1" smtClean="0">
                <a:solidFill>
                  <a:prstClr val="black"/>
                </a:solidFill>
              </a:endParaRPr>
            </a:p>
            <a:p>
              <a:pPr algn="ctr"/>
              <a:r>
                <a:rPr lang="en-US" b="1" smtClean="0">
                  <a:solidFill>
                    <a:prstClr val="black"/>
                  </a:solidFill>
                </a:rPr>
                <a:t>$</a:t>
              </a:r>
              <a:r>
                <a:rPr lang="en-US" b="1">
                  <a:solidFill>
                    <a:prstClr val="black"/>
                  </a:solidFill>
                </a:rPr>
                <a:t>1,000 </a:t>
              </a:r>
            </a:p>
          </p:txBody>
        </p:sp>
      </p:grpSp>
      <p:sp>
        <p:nvSpPr>
          <p:cNvPr id="23" name="Right Brace 22"/>
          <p:cNvSpPr/>
          <p:nvPr/>
        </p:nvSpPr>
        <p:spPr>
          <a:xfrm rot="5400000">
            <a:off x="4448337" y="1602083"/>
            <a:ext cx="292359" cy="3986727"/>
          </a:xfrm>
          <a:prstGeom prst="rightBrace">
            <a:avLst>
              <a:gd name="adj1" fmla="val 8333"/>
              <a:gd name="adj2" fmla="val 50857"/>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endParaRPr>
          </a:p>
        </p:txBody>
      </p:sp>
      <p:sp>
        <p:nvSpPr>
          <p:cNvPr id="24" name="TextBox 23"/>
          <p:cNvSpPr txBox="1"/>
          <p:nvPr/>
        </p:nvSpPr>
        <p:spPr>
          <a:xfrm>
            <a:off x="6212781" y="3692605"/>
            <a:ext cx="1350069" cy="646331"/>
          </a:xfrm>
          <a:prstGeom prst="rect">
            <a:avLst/>
          </a:prstGeom>
          <a:noFill/>
        </p:spPr>
        <p:txBody>
          <a:bodyPr wrap="square" rtlCol="0">
            <a:spAutoFit/>
          </a:bodyPr>
          <a:lstStyle/>
          <a:p>
            <a:pPr algn="ctr"/>
            <a:r>
              <a:rPr lang="en-US" b="1" smtClean="0">
                <a:solidFill>
                  <a:srgbClr val="FF0000"/>
                </a:solidFill>
              </a:rPr>
              <a:t>Adjusting entry</a:t>
            </a:r>
            <a:endParaRPr lang="en-US" b="1">
              <a:solidFill>
                <a:srgbClr val="FF0000"/>
              </a:solidFill>
            </a:endParaRPr>
          </a:p>
        </p:txBody>
      </p:sp>
      <p:cxnSp>
        <p:nvCxnSpPr>
          <p:cNvPr id="26" name="Straight Connector 25"/>
          <p:cNvCxnSpPr/>
          <p:nvPr/>
        </p:nvCxnSpPr>
        <p:spPr>
          <a:xfrm>
            <a:off x="2471671" y="3210573"/>
            <a:ext cx="0" cy="438547"/>
          </a:xfrm>
          <a:prstGeom prst="line">
            <a:avLst/>
          </a:prstGeom>
          <a:ln/>
        </p:spPr>
        <p:style>
          <a:lnRef idx="1">
            <a:schemeClr val="dk1"/>
          </a:lnRef>
          <a:fillRef idx="0">
            <a:schemeClr val="dk1"/>
          </a:fillRef>
          <a:effectRef idx="0">
            <a:schemeClr val="dk1"/>
          </a:effectRef>
          <a:fontRef idx="minor">
            <a:schemeClr val="tx1"/>
          </a:fontRef>
        </p:style>
      </p:cxnSp>
      <p:cxnSp>
        <p:nvCxnSpPr>
          <p:cNvPr id="27" name="Straight Connector 26"/>
          <p:cNvCxnSpPr/>
          <p:nvPr/>
        </p:nvCxnSpPr>
        <p:spPr>
          <a:xfrm>
            <a:off x="6778506" y="3215814"/>
            <a:ext cx="0" cy="438547"/>
          </a:xfrm>
          <a:prstGeom prst="line">
            <a:avLst/>
          </a:prstGeom>
          <a:ln/>
        </p:spPr>
        <p:style>
          <a:lnRef idx="1">
            <a:schemeClr val="dk1"/>
          </a:lnRef>
          <a:fillRef idx="0">
            <a:schemeClr val="dk1"/>
          </a:fillRef>
          <a:effectRef idx="0">
            <a:schemeClr val="dk1"/>
          </a:effectRef>
          <a:fontRef idx="minor">
            <a:schemeClr val="tx1"/>
          </a:fontRef>
        </p:style>
      </p:cxnSp>
      <p:cxnSp>
        <p:nvCxnSpPr>
          <p:cNvPr id="28" name="Straight Arrow Connector 27"/>
          <p:cNvCxnSpPr/>
          <p:nvPr/>
        </p:nvCxnSpPr>
        <p:spPr>
          <a:xfrm>
            <a:off x="1895478" y="3411572"/>
            <a:ext cx="5448743"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2" name="Straight Arrow Connector 31"/>
          <p:cNvCxnSpPr/>
          <p:nvPr/>
        </p:nvCxnSpPr>
        <p:spPr>
          <a:xfrm flipH="1">
            <a:off x="6076950" y="4086225"/>
            <a:ext cx="510930" cy="619125"/>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80173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1" presetClass="entr" presetSubtype="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54"/>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24"/>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58"/>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32"/>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60"/>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8" grpId="0"/>
      <p:bldP spid="60" grpId="0"/>
      <p:bldP spid="63" grpId="0"/>
      <p:bldP spid="23" grpId="0" animBg="1"/>
      <p:bldP spid="2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9150" y="98274"/>
            <a:ext cx="7105454" cy="902567"/>
          </a:xfrm>
        </p:spPr>
        <p:txBody>
          <a:bodyPr>
            <a:noAutofit/>
          </a:bodyPr>
          <a:lstStyle/>
          <a:p>
            <a:pPr algn="l"/>
            <a:r>
              <a:rPr lang="en-US" sz="4000" smtClean="0">
                <a:solidFill>
                  <a:srgbClr val="A5062D"/>
                </a:solidFill>
                <a:latin typeface="Avenir LT Std 65 Medium"/>
                <a:cs typeface="Avenir LT Std 65 Medium"/>
              </a:rPr>
              <a:t>Prepaid Expense—Equipment</a:t>
            </a:r>
            <a:endParaRPr lang="en-US" sz="4000">
              <a:solidFill>
                <a:srgbClr val="A5062D"/>
              </a:solidFill>
              <a:latin typeface="Avenir LT Std 65 Medium"/>
              <a:cs typeface="Avenir LT Std 65 Medium"/>
            </a:endParaRP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6" name="TextBox 5"/>
          <p:cNvSpPr txBox="1"/>
          <p:nvPr/>
        </p:nvSpPr>
        <p:spPr>
          <a:xfrm>
            <a:off x="1338077" y="6565989"/>
            <a:ext cx="6973877" cy="215444"/>
          </a:xfrm>
          <a:prstGeom prst="rect">
            <a:avLst/>
          </a:prstGeom>
          <a:noFill/>
        </p:spPr>
        <p:txBody>
          <a:bodyPr wrap="square" rtlCol="0">
            <a:spAutoFit/>
          </a:bodyPr>
          <a:lstStyle/>
          <a:p>
            <a:r>
              <a:rPr lang="en-US" sz="800">
                <a:solidFill>
                  <a:prstClr val="black"/>
                </a:solidFill>
              </a:rPr>
              <a:t>Copyright ©</a:t>
            </a:r>
            <a:r>
              <a:rPr lang="en-US" sz="800" smtClean="0">
                <a:solidFill>
                  <a:prstClr val="black"/>
                </a:solidFill>
              </a:rPr>
              <a:t>2016 </a:t>
            </a:r>
            <a:r>
              <a:rPr lang="en-US" sz="800">
                <a:solidFill>
                  <a:prstClr val="black"/>
                </a:solidFill>
              </a:rPr>
              <a:t>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8A048DD7-39B4-434B-ACE7-68CA5B147A05}" type="slidenum">
              <a:rPr lang="en-US" smtClean="0">
                <a:solidFill>
                  <a:prstClr val="black">
                    <a:tint val="75000"/>
                  </a:prstClr>
                </a:solidFill>
              </a:rPr>
              <a:pPr/>
              <a:t>26</a:t>
            </a:fld>
            <a:endParaRPr lang="en-US">
              <a:solidFill>
                <a:prstClr val="black">
                  <a:tint val="75000"/>
                </a:prstClr>
              </a:solidFill>
            </a:endParaRPr>
          </a:p>
        </p:txBody>
      </p:sp>
      <p:sp>
        <p:nvSpPr>
          <p:cNvPr id="54" name="Rectangle 53"/>
          <p:cNvSpPr/>
          <p:nvPr/>
        </p:nvSpPr>
        <p:spPr>
          <a:xfrm>
            <a:off x="1143000" y="4953768"/>
            <a:ext cx="7168954" cy="1399639"/>
          </a:xfrm>
          <a:prstGeom prst="rect">
            <a:avLst/>
          </a:prstGeom>
          <a:solidFill>
            <a:schemeClr val="tx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solidFill>
                <a:prstClr val="white"/>
              </a:solidFill>
            </a:endParaRPr>
          </a:p>
        </p:txBody>
      </p:sp>
      <p:sp>
        <p:nvSpPr>
          <p:cNvPr id="58" name="TextBox 57"/>
          <p:cNvSpPr txBox="1"/>
          <p:nvPr/>
        </p:nvSpPr>
        <p:spPr>
          <a:xfrm>
            <a:off x="1143000" y="4953000"/>
            <a:ext cx="7168954" cy="1323439"/>
          </a:xfrm>
          <a:prstGeom prst="rect">
            <a:avLst/>
          </a:prstGeom>
          <a:noFill/>
        </p:spPr>
        <p:txBody>
          <a:bodyPr wrap="square" rtlCol="0">
            <a:spAutoFit/>
          </a:bodyPr>
          <a:lstStyle/>
          <a:p>
            <a:r>
              <a:rPr lang="en-US" sz="2000" u="sng">
                <a:solidFill>
                  <a:prstClr val="black"/>
                </a:solidFill>
              </a:rPr>
              <a:t>December 31</a:t>
            </a:r>
            <a:r>
              <a:rPr lang="en-US" sz="2000">
                <a:solidFill>
                  <a:prstClr val="black"/>
                </a:solidFill>
              </a:rPr>
              <a:t>						                 </a:t>
            </a:r>
            <a:r>
              <a:rPr lang="en-US" sz="2000" u="sng">
                <a:solidFill>
                  <a:prstClr val="black"/>
                </a:solidFill>
              </a:rPr>
              <a:t>Debit</a:t>
            </a:r>
            <a:r>
              <a:rPr lang="en-US" sz="2000">
                <a:solidFill>
                  <a:prstClr val="black"/>
                </a:solidFill>
              </a:rPr>
              <a:t>          </a:t>
            </a:r>
            <a:r>
              <a:rPr lang="en-US" sz="2000" u="sng" smtClean="0">
                <a:solidFill>
                  <a:prstClr val="black"/>
                </a:solidFill>
              </a:rPr>
              <a:t>Credit</a:t>
            </a:r>
            <a:endParaRPr lang="en-US" sz="2000" u="sng">
              <a:solidFill>
                <a:prstClr val="black"/>
              </a:solidFill>
            </a:endParaRPr>
          </a:p>
          <a:p>
            <a:endParaRPr lang="en-US" sz="2000">
              <a:solidFill>
                <a:prstClr val="black"/>
              </a:solidFill>
            </a:endParaRPr>
          </a:p>
          <a:p>
            <a:endParaRPr lang="en-US" sz="2000">
              <a:solidFill>
                <a:prstClr val="black"/>
              </a:solidFill>
            </a:endParaRPr>
          </a:p>
          <a:p>
            <a:r>
              <a:rPr lang="en-US" sz="2000">
                <a:solidFill>
                  <a:prstClr val="black"/>
                </a:solidFill>
              </a:rPr>
              <a:t>     </a:t>
            </a:r>
            <a:endParaRPr lang="en-US" sz="2000" i="1">
              <a:solidFill>
                <a:prstClr val="black"/>
              </a:solidFill>
            </a:endParaRPr>
          </a:p>
        </p:txBody>
      </p:sp>
      <p:sp>
        <p:nvSpPr>
          <p:cNvPr id="60" name="TextBox 59"/>
          <p:cNvSpPr txBox="1"/>
          <p:nvPr/>
        </p:nvSpPr>
        <p:spPr>
          <a:xfrm>
            <a:off x="1168153" y="5334000"/>
            <a:ext cx="6978589" cy="400110"/>
          </a:xfrm>
          <a:prstGeom prst="rect">
            <a:avLst/>
          </a:prstGeom>
          <a:noFill/>
        </p:spPr>
        <p:txBody>
          <a:bodyPr wrap="square" rtlCol="0">
            <a:spAutoFit/>
          </a:bodyPr>
          <a:lstStyle/>
          <a:p>
            <a:r>
              <a:rPr lang="en-US" sz="2000" b="1">
                <a:solidFill>
                  <a:prstClr val="black"/>
                </a:solidFill>
              </a:rPr>
              <a:t>Depreciation Expense </a:t>
            </a:r>
            <a:r>
              <a:rPr lang="en-US" sz="2000" i="1">
                <a:solidFill>
                  <a:prstClr val="black"/>
                </a:solidFill>
              </a:rPr>
              <a:t>(+E, −SE) </a:t>
            </a:r>
            <a:r>
              <a:rPr lang="en-US" sz="2000">
                <a:solidFill>
                  <a:prstClr val="black"/>
                </a:solidFill>
              </a:rPr>
              <a:t>………………………    </a:t>
            </a:r>
            <a:r>
              <a:rPr lang="en-US" sz="2000" b="1">
                <a:solidFill>
                  <a:prstClr val="black"/>
                </a:solidFill>
              </a:rPr>
              <a:t>400</a:t>
            </a:r>
            <a:endParaRPr lang="en-US" sz="2000">
              <a:solidFill>
                <a:prstClr val="black"/>
              </a:solidFill>
            </a:endParaRPr>
          </a:p>
        </p:txBody>
      </p:sp>
      <p:sp>
        <p:nvSpPr>
          <p:cNvPr id="63" name="TextBox 62"/>
          <p:cNvSpPr txBox="1"/>
          <p:nvPr/>
        </p:nvSpPr>
        <p:spPr>
          <a:xfrm>
            <a:off x="1447801" y="5614719"/>
            <a:ext cx="6698942" cy="677108"/>
          </a:xfrm>
          <a:prstGeom prst="rect">
            <a:avLst/>
          </a:prstGeom>
          <a:noFill/>
        </p:spPr>
        <p:txBody>
          <a:bodyPr wrap="square" rtlCol="0">
            <a:spAutoFit/>
          </a:bodyPr>
          <a:lstStyle/>
          <a:p>
            <a:r>
              <a:rPr lang="en-US" sz="2000">
                <a:solidFill>
                  <a:prstClr val="black"/>
                </a:solidFill>
              </a:rPr>
              <a:t> </a:t>
            </a:r>
            <a:r>
              <a:rPr lang="en-US" sz="2000" b="1">
                <a:solidFill>
                  <a:prstClr val="black"/>
                </a:solidFill>
              </a:rPr>
              <a:t>Accumulated Depreciation </a:t>
            </a:r>
            <a:r>
              <a:rPr lang="en-US" sz="2000" i="1">
                <a:solidFill>
                  <a:prstClr val="black"/>
                </a:solidFill>
              </a:rPr>
              <a:t>(−A) </a:t>
            </a:r>
            <a:r>
              <a:rPr lang="en-US" sz="2000">
                <a:solidFill>
                  <a:prstClr val="black"/>
                </a:solidFill>
              </a:rPr>
              <a:t>…………………     </a:t>
            </a:r>
            <a:r>
              <a:rPr lang="en-US" sz="2000" smtClean="0">
                <a:solidFill>
                  <a:prstClr val="black"/>
                </a:solidFill>
              </a:rPr>
              <a:t>                     </a:t>
            </a:r>
            <a:r>
              <a:rPr lang="en-US" sz="2000" b="1">
                <a:solidFill>
                  <a:prstClr val="black"/>
                </a:solidFill>
              </a:rPr>
              <a:t>400</a:t>
            </a:r>
            <a:endParaRPr lang="en-US" sz="2000">
              <a:solidFill>
                <a:prstClr val="black"/>
              </a:solidFill>
            </a:endParaRPr>
          </a:p>
          <a:p>
            <a:r>
              <a:rPr lang="en-US" i="1">
                <a:solidFill>
                  <a:prstClr val="black"/>
                </a:solidFill>
              </a:rPr>
              <a:t>(Depreciation expense = $24,000 ÷ 60 months = $</a:t>
            </a:r>
            <a:r>
              <a:rPr lang="en-US" i="1" smtClean="0">
                <a:solidFill>
                  <a:prstClr val="black"/>
                </a:solidFill>
              </a:rPr>
              <a:t>400 per month </a:t>
            </a:r>
            <a:r>
              <a:rPr lang="en-US" i="1">
                <a:solidFill>
                  <a:prstClr val="black"/>
                </a:solidFill>
              </a:rPr>
              <a:t>)</a:t>
            </a:r>
            <a:endParaRPr lang="en-US">
              <a:solidFill>
                <a:prstClr val="black"/>
              </a:solidFill>
            </a:endParaRPr>
          </a:p>
        </p:txBody>
      </p:sp>
      <p:sp>
        <p:nvSpPr>
          <p:cNvPr id="66" name="Content Placeholder 2"/>
          <p:cNvSpPr>
            <a:spLocks noGrp="1"/>
          </p:cNvSpPr>
          <p:nvPr>
            <p:ph idx="1"/>
          </p:nvPr>
        </p:nvSpPr>
        <p:spPr>
          <a:xfrm>
            <a:off x="809150" y="929837"/>
            <a:ext cx="7953850" cy="918014"/>
          </a:xfrm>
        </p:spPr>
        <p:txBody>
          <a:bodyPr>
            <a:normAutofit/>
          </a:bodyPr>
          <a:lstStyle/>
          <a:p>
            <a:r>
              <a:rPr lang="en-US" sz="2400" smtClean="0">
                <a:solidFill>
                  <a:srgbClr val="1D5F76"/>
                </a:solidFill>
              </a:rPr>
              <a:t>Cash paid for equipment (record Equipment)</a:t>
            </a:r>
          </a:p>
          <a:p>
            <a:r>
              <a:rPr lang="en-US" sz="2400" smtClean="0">
                <a:solidFill>
                  <a:srgbClr val="1D5F76"/>
                </a:solidFill>
              </a:rPr>
              <a:t>By the end of the year, some cost allocated to this year</a:t>
            </a:r>
            <a:endParaRPr lang="en-US" sz="2400" smtClean="0"/>
          </a:p>
        </p:txBody>
      </p:sp>
      <p:grpSp>
        <p:nvGrpSpPr>
          <p:cNvPr id="14" name="Group 13"/>
          <p:cNvGrpSpPr/>
          <p:nvPr/>
        </p:nvGrpSpPr>
        <p:grpSpPr>
          <a:xfrm>
            <a:off x="1143001" y="1967111"/>
            <a:ext cx="2655276" cy="1497955"/>
            <a:chOff x="5002633" y="197948"/>
            <a:chExt cx="1225274" cy="1114655"/>
          </a:xfrm>
        </p:grpSpPr>
        <p:sp>
          <p:nvSpPr>
            <p:cNvPr id="15" name="Rounded Rectangle 14"/>
            <p:cNvSpPr/>
            <p:nvPr/>
          </p:nvSpPr>
          <p:spPr>
            <a:xfrm>
              <a:off x="5002634" y="197948"/>
              <a:ext cx="1183214" cy="880146"/>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16" name="TextBox 15"/>
            <p:cNvSpPr txBox="1">
              <a:spLocks noChangeArrowheads="1"/>
            </p:cNvSpPr>
            <p:nvPr/>
          </p:nvSpPr>
          <p:spPr bwMode="auto">
            <a:xfrm>
              <a:off x="5002633" y="213297"/>
              <a:ext cx="1225274" cy="1099306"/>
            </a:xfrm>
            <a:prstGeom prst="rect">
              <a:avLst/>
            </a:prstGeom>
            <a:noFill/>
            <a:ln w="9525">
              <a:noFill/>
              <a:miter lim="800000"/>
              <a:headEnd/>
              <a:tailEnd/>
            </a:ln>
          </p:spPr>
          <p:txBody>
            <a:bodyPr wrap="square">
              <a:spAutoFit/>
            </a:bodyPr>
            <a:lstStyle/>
            <a:p>
              <a:pPr lvl="0" algn="ctr">
                <a:lnSpc>
                  <a:spcPct val="90000"/>
                </a:lnSpc>
              </a:pPr>
              <a:r>
                <a:rPr lang="en-US" sz="2000" b="1">
                  <a:solidFill>
                    <a:prstClr val="black"/>
                  </a:solidFill>
                </a:rPr>
                <a:t>$24,000 </a:t>
              </a:r>
              <a:br>
                <a:rPr lang="en-US" sz="2000" b="1">
                  <a:solidFill>
                    <a:prstClr val="black"/>
                  </a:solidFill>
                </a:rPr>
              </a:br>
              <a:r>
                <a:rPr lang="en-US" sz="2000" b="1">
                  <a:solidFill>
                    <a:prstClr val="black"/>
                  </a:solidFill>
                </a:rPr>
                <a:t>Cash paid to </a:t>
              </a:r>
            </a:p>
            <a:p>
              <a:pPr lvl="0" algn="ctr">
                <a:lnSpc>
                  <a:spcPct val="90000"/>
                </a:lnSpc>
              </a:pPr>
              <a:r>
                <a:rPr lang="en-US" sz="2000" b="1">
                  <a:solidFill>
                    <a:prstClr val="black"/>
                  </a:solidFill>
                </a:rPr>
                <a:t>purchase equipment</a:t>
              </a:r>
              <a:br>
                <a:rPr lang="en-US" sz="2000" b="1">
                  <a:solidFill>
                    <a:prstClr val="black"/>
                  </a:solidFill>
                </a:rPr>
              </a:br>
              <a:r>
                <a:rPr lang="en-US" sz="2000">
                  <a:solidFill>
                    <a:prstClr val="black"/>
                  </a:solidFill>
                </a:rPr>
                <a:t>Dec. 1</a:t>
              </a:r>
            </a:p>
          </p:txBody>
        </p:sp>
      </p:grpSp>
      <p:grpSp>
        <p:nvGrpSpPr>
          <p:cNvPr id="17" name="Group 16"/>
          <p:cNvGrpSpPr/>
          <p:nvPr/>
        </p:nvGrpSpPr>
        <p:grpSpPr>
          <a:xfrm>
            <a:off x="5305530" y="1908923"/>
            <a:ext cx="3295859" cy="2103497"/>
            <a:chOff x="6735904" y="196311"/>
            <a:chExt cx="1183214" cy="1480207"/>
          </a:xfrm>
        </p:grpSpPr>
        <p:sp>
          <p:nvSpPr>
            <p:cNvPr id="18" name="Rounded Rectangle 17"/>
            <p:cNvSpPr/>
            <p:nvPr/>
          </p:nvSpPr>
          <p:spPr>
            <a:xfrm>
              <a:off x="6735904" y="196311"/>
              <a:ext cx="1183214" cy="880146"/>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19" name="TextBox 18"/>
            <p:cNvSpPr txBox="1">
              <a:spLocks noChangeArrowheads="1"/>
            </p:cNvSpPr>
            <p:nvPr/>
          </p:nvSpPr>
          <p:spPr bwMode="auto">
            <a:xfrm>
              <a:off x="6754179" y="247097"/>
              <a:ext cx="1094630" cy="1429421"/>
            </a:xfrm>
            <a:prstGeom prst="rect">
              <a:avLst/>
            </a:prstGeom>
            <a:noFill/>
            <a:ln w="9525">
              <a:noFill/>
              <a:miter lim="800000"/>
              <a:headEnd/>
              <a:tailEnd/>
            </a:ln>
          </p:spPr>
          <p:txBody>
            <a:bodyPr wrap="square">
              <a:spAutoFit/>
            </a:bodyPr>
            <a:lstStyle/>
            <a:p>
              <a:pPr lvl="0" algn="ctr">
                <a:lnSpc>
                  <a:spcPct val="90000"/>
                </a:lnSpc>
              </a:pPr>
              <a:r>
                <a:rPr lang="en-US" sz="2000" b="1">
                  <a:solidFill>
                    <a:prstClr val="black"/>
                  </a:solidFill>
                </a:rPr>
                <a:t>$23,600 </a:t>
              </a:r>
            </a:p>
            <a:p>
              <a:pPr lvl="0" algn="ctr">
                <a:lnSpc>
                  <a:spcPct val="90000"/>
                </a:lnSpc>
              </a:pPr>
              <a:r>
                <a:rPr lang="en-US" sz="2000" b="1">
                  <a:solidFill>
                    <a:prstClr val="black"/>
                  </a:solidFill>
                </a:rPr>
                <a:t>Remaining equipment cost</a:t>
              </a:r>
            </a:p>
            <a:p>
              <a:pPr lvl="0" algn="ctr">
                <a:lnSpc>
                  <a:spcPct val="90000"/>
                </a:lnSpc>
              </a:pPr>
              <a:r>
                <a:rPr lang="en-US" sz="2000" b="1">
                  <a:solidFill>
                    <a:prstClr val="black"/>
                  </a:solidFill>
                </a:rPr>
                <a:t>to be allocated </a:t>
              </a:r>
            </a:p>
            <a:p>
              <a:pPr lvl="0" algn="ctr">
                <a:lnSpc>
                  <a:spcPct val="90000"/>
                </a:lnSpc>
              </a:pPr>
              <a:r>
                <a:rPr lang="en-US" sz="2000">
                  <a:solidFill>
                    <a:prstClr val="black"/>
                  </a:solidFill>
                </a:rPr>
                <a:t>Dec. 31</a:t>
              </a:r>
            </a:p>
          </p:txBody>
        </p:sp>
      </p:grpSp>
      <p:grpSp>
        <p:nvGrpSpPr>
          <p:cNvPr id="20" name="Group 19"/>
          <p:cNvGrpSpPr/>
          <p:nvPr/>
        </p:nvGrpSpPr>
        <p:grpSpPr>
          <a:xfrm>
            <a:off x="3419475" y="3894877"/>
            <a:ext cx="2362199" cy="726771"/>
            <a:chOff x="6952193" y="258614"/>
            <a:chExt cx="1183214" cy="610171"/>
          </a:xfrm>
        </p:grpSpPr>
        <p:sp>
          <p:nvSpPr>
            <p:cNvPr id="21" name="Rounded Rectangle 20"/>
            <p:cNvSpPr/>
            <p:nvPr/>
          </p:nvSpPr>
          <p:spPr>
            <a:xfrm>
              <a:off x="6952193" y="258614"/>
              <a:ext cx="1183214" cy="610171"/>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2" name="TextBox 21"/>
            <p:cNvSpPr txBox="1">
              <a:spLocks noChangeArrowheads="1"/>
            </p:cNvSpPr>
            <p:nvPr/>
          </p:nvSpPr>
          <p:spPr bwMode="auto">
            <a:xfrm>
              <a:off x="6970468" y="266522"/>
              <a:ext cx="1094630" cy="542636"/>
            </a:xfrm>
            <a:prstGeom prst="rect">
              <a:avLst/>
            </a:prstGeom>
            <a:noFill/>
            <a:ln w="9525">
              <a:noFill/>
              <a:miter lim="800000"/>
              <a:headEnd/>
              <a:tailEnd/>
            </a:ln>
          </p:spPr>
          <p:txBody>
            <a:bodyPr wrap="square">
              <a:spAutoFit/>
            </a:bodyPr>
            <a:lstStyle/>
            <a:p>
              <a:pPr lvl="0" algn="ctr">
                <a:lnSpc>
                  <a:spcPct val="90000"/>
                </a:lnSpc>
              </a:pPr>
              <a:r>
                <a:rPr lang="en-US" sz="2000" b="1">
                  <a:solidFill>
                    <a:prstClr val="black"/>
                  </a:solidFill>
                </a:rPr>
                <a:t>Equipment cost allocated $400 </a:t>
              </a:r>
            </a:p>
          </p:txBody>
        </p:sp>
      </p:grpSp>
      <p:sp>
        <p:nvSpPr>
          <p:cNvPr id="23" name="Right Brace 22"/>
          <p:cNvSpPr/>
          <p:nvPr/>
        </p:nvSpPr>
        <p:spPr>
          <a:xfrm rot="5400000">
            <a:off x="4448337" y="1602083"/>
            <a:ext cx="292359" cy="3986727"/>
          </a:xfrm>
          <a:prstGeom prst="rightBrace">
            <a:avLst>
              <a:gd name="adj1" fmla="val 8333"/>
              <a:gd name="adj2" fmla="val 50857"/>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endParaRPr>
          </a:p>
        </p:txBody>
      </p:sp>
      <p:sp>
        <p:nvSpPr>
          <p:cNvPr id="24" name="TextBox 23"/>
          <p:cNvSpPr txBox="1"/>
          <p:nvPr/>
        </p:nvSpPr>
        <p:spPr>
          <a:xfrm>
            <a:off x="6212781" y="3692605"/>
            <a:ext cx="1350069" cy="646331"/>
          </a:xfrm>
          <a:prstGeom prst="rect">
            <a:avLst/>
          </a:prstGeom>
          <a:noFill/>
        </p:spPr>
        <p:txBody>
          <a:bodyPr wrap="square" rtlCol="0">
            <a:spAutoFit/>
          </a:bodyPr>
          <a:lstStyle/>
          <a:p>
            <a:pPr algn="ctr"/>
            <a:r>
              <a:rPr lang="en-US" b="1" smtClean="0">
                <a:solidFill>
                  <a:srgbClr val="FF0000"/>
                </a:solidFill>
              </a:rPr>
              <a:t>Adjusting entry</a:t>
            </a:r>
            <a:endParaRPr lang="en-US" b="1">
              <a:solidFill>
                <a:srgbClr val="FF0000"/>
              </a:solidFill>
            </a:endParaRPr>
          </a:p>
        </p:txBody>
      </p:sp>
      <p:cxnSp>
        <p:nvCxnSpPr>
          <p:cNvPr id="26" name="Straight Connector 25"/>
          <p:cNvCxnSpPr/>
          <p:nvPr/>
        </p:nvCxnSpPr>
        <p:spPr>
          <a:xfrm>
            <a:off x="2471671" y="3210573"/>
            <a:ext cx="0" cy="438547"/>
          </a:xfrm>
          <a:prstGeom prst="line">
            <a:avLst/>
          </a:prstGeom>
          <a:ln/>
        </p:spPr>
        <p:style>
          <a:lnRef idx="1">
            <a:schemeClr val="dk1"/>
          </a:lnRef>
          <a:fillRef idx="0">
            <a:schemeClr val="dk1"/>
          </a:fillRef>
          <a:effectRef idx="0">
            <a:schemeClr val="dk1"/>
          </a:effectRef>
          <a:fontRef idx="minor">
            <a:schemeClr val="tx1"/>
          </a:fontRef>
        </p:style>
      </p:cxnSp>
      <p:cxnSp>
        <p:nvCxnSpPr>
          <p:cNvPr id="27" name="Straight Connector 26"/>
          <p:cNvCxnSpPr/>
          <p:nvPr/>
        </p:nvCxnSpPr>
        <p:spPr>
          <a:xfrm>
            <a:off x="6778506" y="3215814"/>
            <a:ext cx="0" cy="438547"/>
          </a:xfrm>
          <a:prstGeom prst="line">
            <a:avLst/>
          </a:prstGeom>
          <a:ln/>
        </p:spPr>
        <p:style>
          <a:lnRef idx="1">
            <a:schemeClr val="dk1"/>
          </a:lnRef>
          <a:fillRef idx="0">
            <a:schemeClr val="dk1"/>
          </a:fillRef>
          <a:effectRef idx="0">
            <a:schemeClr val="dk1"/>
          </a:effectRef>
          <a:fontRef idx="minor">
            <a:schemeClr val="tx1"/>
          </a:fontRef>
        </p:style>
      </p:cxnSp>
      <p:cxnSp>
        <p:nvCxnSpPr>
          <p:cNvPr id="28" name="Straight Arrow Connector 27"/>
          <p:cNvCxnSpPr/>
          <p:nvPr/>
        </p:nvCxnSpPr>
        <p:spPr>
          <a:xfrm>
            <a:off x="1895478" y="3411572"/>
            <a:ext cx="5448743"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2" name="Straight Arrow Connector 31"/>
          <p:cNvCxnSpPr/>
          <p:nvPr/>
        </p:nvCxnSpPr>
        <p:spPr>
          <a:xfrm flipH="1">
            <a:off x="6076950" y="4086225"/>
            <a:ext cx="510930" cy="619125"/>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88760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1" presetClass="entr" presetSubtype="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54"/>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24"/>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58"/>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32"/>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60"/>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8" grpId="0"/>
      <p:bldP spid="60" grpId="0"/>
      <p:bldP spid="63" grpId="0"/>
      <p:bldP spid="23" grpId="0" animBg="1"/>
      <p:bldP spid="2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314112"/>
            <a:ext cx="7794576" cy="4268219"/>
          </a:xfrm>
        </p:spPr>
        <p:txBody>
          <a:bodyPr/>
          <a:lstStyle/>
          <a:p>
            <a:pPr marL="0" indent="0">
              <a:buNone/>
            </a:pPr>
            <a:r>
              <a:rPr lang="en-US"/>
              <a:t>Which of the following </a:t>
            </a:r>
            <a:r>
              <a:rPr lang="en-US" smtClean="0"/>
              <a:t>is recorded with an adjusting entry associated with a prepaid expense?</a:t>
            </a:r>
            <a:endParaRPr lang="en-US"/>
          </a:p>
          <a:p>
            <a:pPr>
              <a:buAutoNum type="alphaLcPeriod"/>
            </a:pPr>
            <a:r>
              <a:rPr lang="en-US"/>
              <a:t>C</a:t>
            </a:r>
            <a:r>
              <a:rPr lang="en-US" smtClean="0"/>
              <a:t>redit an asset</a:t>
            </a:r>
            <a:endParaRPr lang="en-US"/>
          </a:p>
          <a:p>
            <a:pPr>
              <a:buAutoNum type="alphaLcPeriod"/>
            </a:pPr>
            <a:r>
              <a:rPr lang="en-US"/>
              <a:t>D</a:t>
            </a:r>
            <a:r>
              <a:rPr lang="en-US" smtClean="0"/>
              <a:t>ebit a liability</a:t>
            </a:r>
            <a:endParaRPr lang="en-US"/>
          </a:p>
          <a:p>
            <a:pPr>
              <a:buAutoNum type="alphaLcPeriod" startAt="3"/>
            </a:pPr>
            <a:r>
              <a:rPr lang="en-US"/>
              <a:t>C</a:t>
            </a:r>
            <a:r>
              <a:rPr lang="en-US" smtClean="0"/>
              <a:t>redit an expense</a:t>
            </a:r>
            <a:endParaRPr lang="en-US"/>
          </a:p>
          <a:p>
            <a:pPr>
              <a:buAutoNum type="alphaLcPeriod" startAt="3"/>
            </a:pPr>
            <a:r>
              <a:rPr lang="en-US"/>
              <a:t>D</a:t>
            </a:r>
            <a:r>
              <a:rPr lang="en-US" smtClean="0"/>
              <a:t>ebit an asset</a:t>
            </a:r>
            <a:endParaRPr lang="en-US"/>
          </a:p>
        </p:txBody>
      </p:sp>
      <p:sp>
        <p:nvSpPr>
          <p:cNvPr id="4" name="Title 3"/>
          <p:cNvSpPr>
            <a:spLocks noGrp="1"/>
          </p:cNvSpPr>
          <p:nvPr>
            <p:ph type="title"/>
          </p:nvPr>
        </p:nvSpPr>
        <p:spPr/>
        <p:txBody>
          <a:bodyPr/>
          <a:lstStyle/>
          <a:p>
            <a:r>
              <a:rPr lang="en-US"/>
              <a:t>Concept Check </a:t>
            </a:r>
            <a:r>
              <a:rPr lang="en-US" smtClean="0"/>
              <a:t>3–4</a:t>
            </a:r>
            <a:endParaRPr lang="en-US"/>
          </a:p>
        </p:txBody>
      </p:sp>
      <p:sp>
        <p:nvSpPr>
          <p:cNvPr id="6" name="Oval 5"/>
          <p:cNvSpPr/>
          <p:nvPr/>
        </p:nvSpPr>
        <p:spPr bwMode="auto">
          <a:xfrm>
            <a:off x="956707" y="2926295"/>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Tahoma" pitchFamily="34" charset="0"/>
            </a:endParaRPr>
          </a:p>
        </p:txBody>
      </p:sp>
      <p:sp>
        <p:nvSpPr>
          <p:cNvPr id="7" name="TextBox 6"/>
          <p:cNvSpPr txBox="1"/>
          <p:nvPr/>
        </p:nvSpPr>
        <p:spPr>
          <a:xfrm>
            <a:off x="1543792" y="5470724"/>
            <a:ext cx="6353299" cy="646331"/>
          </a:xfrm>
          <a:prstGeom prst="rect">
            <a:avLst/>
          </a:prstGeom>
          <a:solidFill>
            <a:srgbClr val="FFFFD1"/>
          </a:solidFill>
          <a:ln w="6350">
            <a:solidFill>
              <a:schemeClr val="tx1"/>
            </a:solidFill>
          </a:ln>
        </p:spPr>
        <p:txBody>
          <a:bodyPr wrap="square" rtlCol="0">
            <a:spAutoFit/>
          </a:bodyPr>
          <a:lstStyle/>
          <a:p>
            <a:r>
              <a:rPr lang="en-US" smtClean="0"/>
              <a:t>The adjusting entry involving a prepaid expense always involves a debit to an expense and a credit to an asset.</a:t>
            </a:r>
          </a:p>
        </p:txBody>
      </p:sp>
      <p:sp>
        <p:nvSpPr>
          <p:cNvPr id="8" name="Footer Placeholder 7"/>
          <p:cNvSpPr>
            <a:spLocks noGrp="1"/>
          </p:cNvSpPr>
          <p:nvPr>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9" name="Slide Number Placeholder 8"/>
          <p:cNvSpPr>
            <a:spLocks noGrp="1"/>
          </p:cNvSpPr>
          <p:nvPr>
            <p:ph type="sldNum" sz="quarter" idx="12"/>
          </p:nvPr>
        </p:nvSpPr>
        <p:spPr/>
        <p:txBody>
          <a:bodyPr/>
          <a:lstStyle/>
          <a:p>
            <a:fld id="{8A048DD7-39B4-434B-ACE7-68CA5B147A05}" type="slidenum">
              <a:rPr lang="en-US" smtClean="0"/>
              <a:t>27</a:t>
            </a:fld>
            <a:endParaRPr lang="en-US"/>
          </a:p>
        </p:txBody>
      </p:sp>
    </p:spTree>
    <p:extLst>
      <p:ext uri="{BB962C8B-B14F-4D97-AF65-F5344CB8AC3E}">
        <p14:creationId xmlns:p14="http://schemas.microsoft.com/office/powerpoint/2010/main" val="2607147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lnSpc>
                <a:spcPct val="90000"/>
              </a:lnSpc>
            </a:pPr>
            <a:r>
              <a:rPr lang="en-US" sz="4000"/>
              <a:t>Recording Depreciation of Property and </a:t>
            </a:r>
            <a:r>
              <a:rPr lang="en-US" sz="4000" smtClean="0"/>
              <a:t>Equipment</a:t>
            </a:r>
            <a:endParaRPr lang="en-US" sz="4000"/>
          </a:p>
        </p:txBody>
      </p:sp>
      <p:sp>
        <p:nvSpPr>
          <p:cNvPr id="4" name="Footer Placeholder 3"/>
          <p:cNvSpPr>
            <a:spLocks noGrp="1"/>
          </p:cNvSpPr>
          <p:nvPr>
            <p:ph type="ftr" sz="quarter" idx="11"/>
          </p:nvPr>
        </p:nvSpPr>
        <p:spPr/>
        <p:txBody>
          <a:bodyPr/>
          <a:lstStyle/>
          <a:p>
            <a:r>
              <a:rPr lang="en-US" smtClean="0">
                <a:solidFill>
                  <a:prstClr val="black"/>
                </a:solidFill>
              </a:rPr>
              <a:t>Copyright ©2016 McGraw-Hill Education. All rights reserved. No reproduction or distribution without the prior written consent of McGraw-Hill Education. </a:t>
            </a:r>
            <a:endParaRPr lang="en-US">
              <a:solidFill>
                <a:prstClr val="black"/>
              </a:solidFill>
            </a:endParaRPr>
          </a:p>
        </p:txBody>
      </p:sp>
      <p:sp>
        <p:nvSpPr>
          <p:cNvPr id="5" name="Slide Number Placeholder 4"/>
          <p:cNvSpPr>
            <a:spLocks noGrp="1"/>
          </p:cNvSpPr>
          <p:nvPr>
            <p:ph type="sldNum" sz="quarter" idx="12"/>
          </p:nvPr>
        </p:nvSpPr>
        <p:spPr/>
        <p:txBody>
          <a:bodyPr/>
          <a:lstStyle/>
          <a:p>
            <a:fld id="{8A048DD7-39B4-434B-ACE7-68CA5B147A05}" type="slidenum">
              <a:rPr lang="en-US" smtClean="0">
                <a:solidFill>
                  <a:prstClr val="black">
                    <a:tint val="75000"/>
                  </a:prstClr>
                </a:solidFill>
              </a:rPr>
              <a:pPr/>
              <a:t>28</a:t>
            </a:fld>
            <a:endParaRPr lang="en-US">
              <a:solidFill>
                <a:prstClr val="black">
                  <a:tint val="75000"/>
                </a:prstClr>
              </a:solidFill>
            </a:endParaRPr>
          </a:p>
        </p:txBody>
      </p:sp>
      <p:sp>
        <p:nvSpPr>
          <p:cNvPr id="7" name="Content Placeholder 6"/>
          <p:cNvSpPr>
            <a:spLocks noGrp="1"/>
          </p:cNvSpPr>
          <p:nvPr>
            <p:ph sz="quarter" idx="13"/>
          </p:nvPr>
        </p:nvSpPr>
        <p:spPr>
          <a:xfrm>
            <a:off x="823496" y="397425"/>
            <a:ext cx="4906962" cy="403234"/>
          </a:xfrm>
        </p:spPr>
        <p:txBody>
          <a:bodyPr>
            <a:noAutofit/>
          </a:bodyPr>
          <a:lstStyle/>
          <a:p>
            <a:r>
              <a:rPr lang="en-US" sz="3200"/>
              <a:t>Illustration </a:t>
            </a:r>
            <a:r>
              <a:rPr lang="en-US" sz="3200" smtClean="0"/>
              <a:t>3–6</a:t>
            </a:r>
            <a:endParaRPr lang="en-US" sz="3200"/>
          </a:p>
        </p:txBody>
      </p:sp>
      <p:sp>
        <p:nvSpPr>
          <p:cNvPr id="8" name="Rectangle 7"/>
          <p:cNvSpPr/>
          <p:nvPr/>
        </p:nvSpPr>
        <p:spPr>
          <a:xfrm>
            <a:off x="1224282" y="2643153"/>
            <a:ext cx="6760705" cy="3684006"/>
          </a:xfrm>
          <a:prstGeom prst="rect">
            <a:avLst/>
          </a:prstGeom>
          <a:gradFill flip="none" rotWithShape="1">
            <a:gsLst>
              <a:gs pos="0">
                <a:srgbClr val="93CDDD"/>
              </a:gs>
              <a:gs pos="92000">
                <a:srgbClr val="FFFFFF"/>
              </a:gs>
            </a:gsLst>
            <a:lin ang="0" scaled="1"/>
            <a:tileRect/>
          </a:gradFill>
          <a:ln>
            <a:noFill/>
          </a:ln>
          <a:effectLst>
            <a:outerShdw blurRad="49530" dist="73787" dir="7860000" rotWithShape="0">
              <a:srgbClr val="000000">
                <a:alpha val="18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9" name="Round Same Side Corner Rectangle 8"/>
          <p:cNvSpPr/>
          <p:nvPr/>
        </p:nvSpPr>
        <p:spPr>
          <a:xfrm>
            <a:off x="1224282" y="2341619"/>
            <a:ext cx="6760705" cy="952900"/>
          </a:xfrm>
          <a:prstGeom prst="round2SameRect">
            <a:avLst>
              <a:gd name="adj1" fmla="val 33942"/>
              <a:gd name="adj2" fmla="val 0"/>
            </a:avLst>
          </a:prstGeom>
          <a:solidFill>
            <a:srgbClr val="264E2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A5062D"/>
              </a:solidFill>
            </a:endParaRPr>
          </a:p>
        </p:txBody>
      </p:sp>
      <p:sp>
        <p:nvSpPr>
          <p:cNvPr id="10" name="TextBox 9"/>
          <p:cNvSpPr txBox="1"/>
          <p:nvPr/>
        </p:nvSpPr>
        <p:spPr>
          <a:xfrm>
            <a:off x="1310656" y="2303135"/>
            <a:ext cx="6470867" cy="923330"/>
          </a:xfrm>
          <a:prstGeom prst="rect">
            <a:avLst/>
          </a:prstGeom>
          <a:noFill/>
        </p:spPr>
        <p:txBody>
          <a:bodyPr wrap="square" rtlCol="0">
            <a:spAutoFit/>
          </a:bodyPr>
          <a:lstStyle/>
          <a:p>
            <a:pPr algn="ctr"/>
            <a:r>
              <a:rPr lang="en-US" b="1">
                <a:solidFill>
                  <a:prstClr val="white"/>
                </a:solidFill>
              </a:rPr>
              <a:t>FEDERAL EXPRESS </a:t>
            </a:r>
          </a:p>
          <a:p>
            <a:pPr algn="ctr"/>
            <a:r>
              <a:rPr lang="en-US" b="1">
                <a:solidFill>
                  <a:prstClr val="white"/>
                </a:solidFill>
              </a:rPr>
              <a:t>Balance Sheet (partial) </a:t>
            </a:r>
          </a:p>
          <a:p>
            <a:pPr algn="ctr"/>
            <a:r>
              <a:rPr lang="en-US">
                <a:solidFill>
                  <a:prstClr val="white"/>
                </a:solidFill>
              </a:rPr>
              <a:t>($ in millions) 	</a:t>
            </a:r>
          </a:p>
        </p:txBody>
      </p:sp>
      <p:sp>
        <p:nvSpPr>
          <p:cNvPr id="11" name="TextBox 10"/>
          <p:cNvSpPr txBox="1"/>
          <p:nvPr/>
        </p:nvSpPr>
        <p:spPr>
          <a:xfrm>
            <a:off x="1427485" y="3415479"/>
            <a:ext cx="6557502" cy="2862323"/>
          </a:xfrm>
          <a:prstGeom prst="rect">
            <a:avLst/>
          </a:prstGeom>
          <a:noFill/>
        </p:spPr>
        <p:txBody>
          <a:bodyPr wrap="square" rtlCol="0">
            <a:spAutoFit/>
          </a:bodyPr>
          <a:lstStyle/>
          <a:p>
            <a:pPr>
              <a:tabLst>
                <a:tab pos="341313" algn="l"/>
                <a:tab pos="5946775" algn="r"/>
              </a:tabLst>
            </a:pPr>
            <a:r>
              <a:rPr lang="en-US" i="1">
                <a:solidFill>
                  <a:srgbClr val="221E1F"/>
                </a:solidFill>
              </a:rPr>
              <a:t>Property and Equipment, at Cost </a:t>
            </a:r>
            <a:r>
              <a:rPr lang="en-US">
                <a:solidFill>
                  <a:srgbClr val="221E1F"/>
                </a:solidFill>
              </a:rPr>
              <a:t>	</a:t>
            </a:r>
          </a:p>
          <a:p>
            <a:pPr>
              <a:tabLst>
                <a:tab pos="341313" algn="l"/>
                <a:tab pos="5946775" algn="r"/>
              </a:tabLst>
            </a:pPr>
            <a:r>
              <a:rPr lang="en-US">
                <a:solidFill>
                  <a:srgbClr val="221E1F"/>
                </a:solidFill>
              </a:rPr>
              <a:t>	Aircraft and related equipment 	$15,632 </a:t>
            </a:r>
          </a:p>
          <a:p>
            <a:pPr>
              <a:tabLst>
                <a:tab pos="341313" algn="l"/>
                <a:tab pos="5946775" algn="r"/>
              </a:tabLst>
            </a:pPr>
            <a:r>
              <a:rPr lang="en-US">
                <a:solidFill>
                  <a:srgbClr val="221E1F"/>
                </a:solidFill>
              </a:rPr>
              <a:t>	Package handling and ground support equipment	7,196  	Computer and electronic equipment	5,169 </a:t>
            </a:r>
          </a:p>
          <a:p>
            <a:pPr>
              <a:tabLst>
                <a:tab pos="341313" algn="l"/>
                <a:tab pos="5946775" algn="r"/>
              </a:tabLst>
            </a:pPr>
            <a:r>
              <a:rPr lang="en-US">
                <a:solidFill>
                  <a:srgbClr val="221E1F"/>
                </a:solidFill>
              </a:rPr>
              <a:t>	Vehicles 	4,400 </a:t>
            </a:r>
          </a:p>
          <a:p>
            <a:pPr>
              <a:tabLst>
                <a:tab pos="341313" algn="l"/>
                <a:tab pos="5946775" algn="r"/>
              </a:tabLst>
            </a:pPr>
            <a:r>
              <a:rPr lang="en-US">
                <a:solidFill>
                  <a:srgbClr val="221E1F"/>
                </a:solidFill>
              </a:rPr>
              <a:t>	Facilities and other 	8,294 </a:t>
            </a:r>
          </a:p>
          <a:p>
            <a:pPr>
              <a:tabLst>
                <a:tab pos="341313" algn="l"/>
                <a:tab pos="5946775" algn="r"/>
              </a:tabLst>
            </a:pPr>
            <a:r>
              <a:rPr lang="en-US">
                <a:solidFill>
                  <a:srgbClr val="221E1F"/>
                </a:solidFill>
              </a:rPr>
              <a:t>		40,691 </a:t>
            </a:r>
          </a:p>
          <a:p>
            <a:pPr>
              <a:tabLst>
                <a:tab pos="341313" algn="l"/>
                <a:tab pos="5946775" algn="r"/>
              </a:tabLst>
            </a:pPr>
            <a:r>
              <a:rPr lang="en-US">
                <a:solidFill>
                  <a:srgbClr val="221E1F"/>
                </a:solidFill>
              </a:rPr>
              <a:t>	Less accumulated depreciation 	(21,141)</a:t>
            </a:r>
          </a:p>
          <a:p>
            <a:pPr>
              <a:tabLst>
                <a:tab pos="341313" algn="l"/>
                <a:tab pos="5946775" algn="r"/>
              </a:tabLst>
            </a:pPr>
            <a:r>
              <a:rPr lang="en-US">
                <a:solidFill>
                  <a:srgbClr val="221E1F"/>
                </a:solidFill>
              </a:rPr>
              <a:t>	Net property and equipment 	$19,550 </a:t>
            </a:r>
          </a:p>
          <a:p>
            <a:pPr>
              <a:tabLst>
                <a:tab pos="341313" algn="l"/>
                <a:tab pos="5946775" algn="r"/>
              </a:tabLst>
            </a:pPr>
            <a:r>
              <a:rPr lang="en-US">
                <a:solidFill>
                  <a:srgbClr val="221E1F"/>
                </a:solidFill>
              </a:rPr>
              <a:t>	</a:t>
            </a:r>
          </a:p>
        </p:txBody>
      </p:sp>
      <p:grpSp>
        <p:nvGrpSpPr>
          <p:cNvPr id="12" name="Group 11"/>
          <p:cNvGrpSpPr/>
          <p:nvPr/>
        </p:nvGrpSpPr>
        <p:grpSpPr>
          <a:xfrm>
            <a:off x="6533930" y="5105545"/>
            <a:ext cx="995953" cy="559647"/>
            <a:chOff x="6448888" y="4575826"/>
            <a:chExt cx="1080996" cy="559647"/>
          </a:xfrm>
        </p:grpSpPr>
        <p:cxnSp>
          <p:nvCxnSpPr>
            <p:cNvPr id="13" name="Straight Connector 12"/>
            <p:cNvCxnSpPr/>
            <p:nvPr/>
          </p:nvCxnSpPr>
          <p:spPr>
            <a:xfrm>
              <a:off x="6448888" y="4575826"/>
              <a:ext cx="108099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a:off x="6448888" y="5135473"/>
              <a:ext cx="108099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362720240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149615"/>
            <a:ext cx="7794576" cy="4432716"/>
          </a:xfrm>
        </p:spPr>
        <p:txBody>
          <a:bodyPr>
            <a:normAutofit/>
          </a:bodyPr>
          <a:lstStyle/>
          <a:p>
            <a:pPr marL="0" indent="0">
              <a:buNone/>
            </a:pPr>
            <a:r>
              <a:rPr lang="en-US" sz="2800"/>
              <a:t>Which of the following </a:t>
            </a:r>
            <a:r>
              <a:rPr lang="en-US" sz="2800" smtClean="0"/>
              <a:t>is equivalent to the book value of an asset?</a:t>
            </a:r>
            <a:endParaRPr lang="en-US" sz="2800"/>
          </a:p>
          <a:p>
            <a:pPr>
              <a:buAutoNum type="alphaLcPeriod"/>
            </a:pPr>
            <a:r>
              <a:rPr lang="en-US" sz="2800"/>
              <a:t>C</a:t>
            </a:r>
            <a:r>
              <a:rPr lang="en-US" sz="2800" smtClean="0"/>
              <a:t>ost of the asset plus the accumulated depreciation</a:t>
            </a:r>
            <a:endParaRPr lang="en-US" sz="2800"/>
          </a:p>
          <a:p>
            <a:pPr>
              <a:buAutoNum type="alphaLcPeriod"/>
            </a:pPr>
            <a:r>
              <a:rPr lang="en-US" sz="2800"/>
              <a:t>C</a:t>
            </a:r>
            <a:r>
              <a:rPr lang="en-US" sz="2800" smtClean="0"/>
              <a:t>ost of the asset less the accumulated depreciation</a:t>
            </a:r>
            <a:endParaRPr lang="en-US" sz="2800"/>
          </a:p>
          <a:p>
            <a:pPr>
              <a:buAutoNum type="alphaLcPeriod" startAt="3"/>
            </a:pPr>
            <a:r>
              <a:rPr lang="en-US" sz="2800"/>
              <a:t>T</a:t>
            </a:r>
            <a:r>
              <a:rPr lang="en-US" sz="2800" smtClean="0"/>
              <a:t>he estimate of time that the asset will last</a:t>
            </a:r>
            <a:endParaRPr lang="en-US" sz="2800"/>
          </a:p>
          <a:p>
            <a:pPr>
              <a:buAutoNum type="alphaLcPeriod" startAt="3"/>
            </a:pPr>
            <a:r>
              <a:rPr lang="en-US" sz="2800"/>
              <a:t>C</a:t>
            </a:r>
            <a:r>
              <a:rPr lang="en-US" sz="2800" smtClean="0"/>
              <a:t>ost of the asset divided by its life</a:t>
            </a:r>
            <a:endParaRPr lang="en-US" sz="2800"/>
          </a:p>
        </p:txBody>
      </p:sp>
      <p:sp>
        <p:nvSpPr>
          <p:cNvPr id="4" name="Title 3"/>
          <p:cNvSpPr>
            <a:spLocks noGrp="1"/>
          </p:cNvSpPr>
          <p:nvPr>
            <p:ph type="title"/>
          </p:nvPr>
        </p:nvSpPr>
        <p:spPr>
          <a:xfrm>
            <a:off x="936943" y="433045"/>
            <a:ext cx="7922577" cy="799257"/>
          </a:xfrm>
        </p:spPr>
        <p:txBody>
          <a:bodyPr/>
          <a:lstStyle/>
          <a:p>
            <a:r>
              <a:rPr lang="en-US"/>
              <a:t>Concept Check </a:t>
            </a:r>
            <a:r>
              <a:rPr lang="en-US" smtClean="0"/>
              <a:t>3–5</a:t>
            </a:r>
            <a:endParaRPr lang="en-US"/>
          </a:p>
        </p:txBody>
      </p:sp>
      <p:sp>
        <p:nvSpPr>
          <p:cNvPr id="6" name="Oval 5"/>
          <p:cNvSpPr/>
          <p:nvPr/>
        </p:nvSpPr>
        <p:spPr bwMode="auto">
          <a:xfrm>
            <a:off x="956707" y="2986583"/>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Tahoma" pitchFamily="34" charset="0"/>
            </a:endParaRPr>
          </a:p>
        </p:txBody>
      </p:sp>
      <p:sp>
        <p:nvSpPr>
          <p:cNvPr id="7" name="TextBox 6"/>
          <p:cNvSpPr txBox="1"/>
          <p:nvPr/>
        </p:nvSpPr>
        <p:spPr>
          <a:xfrm>
            <a:off x="1543791" y="5245683"/>
            <a:ext cx="6353299" cy="923330"/>
          </a:xfrm>
          <a:prstGeom prst="rect">
            <a:avLst/>
          </a:prstGeom>
          <a:solidFill>
            <a:srgbClr val="FFFFD1"/>
          </a:solidFill>
          <a:ln w="6350">
            <a:solidFill>
              <a:schemeClr val="tx1"/>
            </a:solidFill>
          </a:ln>
        </p:spPr>
        <p:txBody>
          <a:bodyPr wrap="square" rtlCol="0">
            <a:spAutoFit/>
          </a:bodyPr>
          <a:lstStyle/>
          <a:p>
            <a:r>
              <a:rPr lang="en-US" smtClean="0"/>
              <a:t>The book value of the asset is the asset’s cost less its accumulated depreciation. Another common word that is synonymous with book value is carrying value.</a:t>
            </a:r>
          </a:p>
        </p:txBody>
      </p:sp>
      <p:sp>
        <p:nvSpPr>
          <p:cNvPr id="8" name="Footer Placeholder 7"/>
          <p:cNvSpPr>
            <a:spLocks noGrp="1"/>
          </p:cNvSpPr>
          <p:nvPr>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9" name="Slide Number Placeholder 8"/>
          <p:cNvSpPr>
            <a:spLocks noGrp="1"/>
          </p:cNvSpPr>
          <p:nvPr>
            <p:ph type="sldNum" sz="quarter" idx="12"/>
          </p:nvPr>
        </p:nvSpPr>
        <p:spPr/>
        <p:txBody>
          <a:bodyPr/>
          <a:lstStyle/>
          <a:p>
            <a:fld id="{8A048DD7-39B4-434B-ACE7-68CA5B147A05}" type="slidenum">
              <a:rPr lang="en-US" smtClean="0"/>
              <a:t>29</a:t>
            </a:fld>
            <a:endParaRPr lang="en-US"/>
          </a:p>
        </p:txBody>
      </p:sp>
    </p:spTree>
    <p:extLst>
      <p:ext uri="{BB962C8B-B14F-4D97-AF65-F5344CB8AC3E}">
        <p14:creationId xmlns:p14="http://schemas.microsoft.com/office/powerpoint/2010/main" val="1094909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2"/>
          <p:cNvSpPr>
            <a:spLocks noGrp="1"/>
          </p:cNvSpPr>
          <p:nvPr>
            <p:ph idx="1"/>
          </p:nvPr>
        </p:nvSpPr>
        <p:spPr/>
        <p:txBody>
          <a:bodyPr/>
          <a:lstStyle/>
          <a:p>
            <a:r>
              <a:rPr lang="en-US" b="1" smtClean="0">
                <a:solidFill>
                  <a:srgbClr val="A5062D"/>
                </a:solidFill>
              </a:rPr>
              <a:t>LO3–5</a:t>
            </a:r>
            <a:r>
              <a:rPr lang="en-US" b="1">
                <a:solidFill>
                  <a:srgbClr val="A5062D"/>
                </a:solidFill>
              </a:rPr>
              <a:t>	</a:t>
            </a:r>
            <a:r>
              <a:rPr lang="en-US" smtClean="0"/>
              <a:t>Prepare financial statements using the adjusted trial balance.</a:t>
            </a:r>
          </a:p>
          <a:p>
            <a:r>
              <a:rPr lang="en-US" b="1" smtClean="0">
                <a:solidFill>
                  <a:srgbClr val="A5062D"/>
                </a:solidFill>
              </a:rPr>
              <a:t>LO3–6</a:t>
            </a:r>
            <a:r>
              <a:rPr lang="en-US" b="1">
                <a:solidFill>
                  <a:srgbClr val="A5062D"/>
                </a:solidFill>
              </a:rPr>
              <a:t>	</a:t>
            </a:r>
            <a:r>
              <a:rPr lang="en-US" smtClean="0"/>
              <a:t>Demonstrate the purposes and recording of closing entries.</a:t>
            </a:r>
          </a:p>
          <a:p>
            <a:r>
              <a:rPr lang="en-US" b="1" smtClean="0">
                <a:solidFill>
                  <a:srgbClr val="A5062D"/>
                </a:solidFill>
              </a:rPr>
              <a:t>LO3–7</a:t>
            </a:r>
            <a:r>
              <a:rPr lang="en-US" b="1">
                <a:solidFill>
                  <a:srgbClr val="A5062D"/>
                </a:solidFill>
              </a:rPr>
              <a:t>	</a:t>
            </a:r>
            <a:r>
              <a:rPr lang="en-US" smtClean="0"/>
              <a:t>Post closing entries and prepare a post-closing trial balance.</a:t>
            </a:r>
          </a:p>
        </p:txBody>
      </p:sp>
      <p:sp>
        <p:nvSpPr>
          <p:cNvPr id="4" name="Footer Placeholder 3"/>
          <p:cNvSpPr>
            <a:spLocks noGrp="1"/>
          </p:cNvSpPr>
          <p:nvPr>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5" name="Slide Number Placeholder 4"/>
          <p:cNvSpPr>
            <a:spLocks noGrp="1"/>
          </p:cNvSpPr>
          <p:nvPr>
            <p:ph type="sldNum" sz="quarter" idx="12"/>
          </p:nvPr>
        </p:nvSpPr>
        <p:spPr/>
        <p:txBody>
          <a:bodyPr/>
          <a:lstStyle/>
          <a:p>
            <a:fld id="{8A048DD7-39B4-434B-ACE7-68CA5B147A05}" type="slidenum">
              <a:rPr lang="en-US" smtClean="0"/>
              <a:t>3</a:t>
            </a:fld>
            <a:endParaRPr 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Title 1"/>
          <p:cNvSpPr>
            <a:spLocks noGrp="1"/>
          </p:cNvSpPr>
          <p:nvPr>
            <p:ph type="title"/>
          </p:nvPr>
        </p:nvSpPr>
        <p:spPr/>
        <p:txBody>
          <a:bodyPr/>
          <a:lstStyle/>
          <a:p>
            <a:r>
              <a:rPr lang="en-US" smtClean="0"/>
              <a:t>Deferred Revenue</a:t>
            </a:r>
          </a:p>
        </p:txBody>
      </p:sp>
      <p:sp>
        <p:nvSpPr>
          <p:cNvPr id="48130" name="Content Placeholder 2"/>
          <p:cNvSpPr>
            <a:spLocks noGrp="1"/>
          </p:cNvSpPr>
          <p:nvPr>
            <p:ph idx="1"/>
          </p:nvPr>
        </p:nvSpPr>
        <p:spPr/>
        <p:txBody>
          <a:bodyPr>
            <a:normAutofit/>
          </a:bodyPr>
          <a:lstStyle/>
          <a:p>
            <a:pPr>
              <a:buFont typeface="Arial" panose="020B0604020202020204" pitchFamily="34" charset="0"/>
              <a:buChar char="•"/>
            </a:pPr>
            <a:r>
              <a:rPr lang="en-US" b="1" smtClean="0"/>
              <a:t>Deferred revenues </a:t>
            </a:r>
            <a:r>
              <a:rPr lang="en-US" smtClean="0"/>
              <a:t>occur when a company receives cash in advance from customers</a:t>
            </a:r>
          </a:p>
          <a:p>
            <a:pPr>
              <a:buFont typeface="Arial" panose="020B0604020202020204" pitchFamily="34" charset="0"/>
              <a:buChar char="•"/>
            </a:pPr>
            <a:r>
              <a:rPr lang="en-US" smtClean="0"/>
              <a:t>Cash received is initially recorded as a liability because there is an obligation to the customer</a:t>
            </a:r>
          </a:p>
          <a:p>
            <a:pPr>
              <a:buFont typeface="Arial" panose="020B0604020202020204" pitchFamily="34" charset="0"/>
              <a:buChar char="•"/>
            </a:pPr>
            <a:r>
              <a:rPr lang="en-US" smtClean="0"/>
              <a:t>Once the obligation is met, revenue can be recorded</a:t>
            </a:r>
          </a:p>
          <a:p>
            <a:pPr>
              <a:buFont typeface="Arial" panose="020B0604020202020204" pitchFamily="34" charset="0"/>
              <a:buChar char="•"/>
            </a:pPr>
            <a:r>
              <a:rPr lang="en-US" smtClean="0"/>
              <a:t>Adjusting entry: Debit a liability account and credit a revenue account</a:t>
            </a:r>
          </a:p>
        </p:txBody>
      </p:sp>
      <p:sp>
        <p:nvSpPr>
          <p:cNvPr id="4" name="Footer Placeholder 3"/>
          <p:cNvSpPr>
            <a:spLocks noGrp="1"/>
          </p:cNvSpPr>
          <p:nvPr>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5" name="Slide Number Placeholder 4"/>
          <p:cNvSpPr>
            <a:spLocks noGrp="1"/>
          </p:cNvSpPr>
          <p:nvPr>
            <p:ph type="sldNum" sz="quarter" idx="12"/>
          </p:nvPr>
        </p:nvSpPr>
        <p:spPr/>
        <p:txBody>
          <a:bodyPr/>
          <a:lstStyle/>
          <a:p>
            <a:fld id="{8A048DD7-39B4-434B-ACE7-68CA5B147A05}" type="slidenum">
              <a:rPr lang="en-US" smtClean="0"/>
              <a:t>30</a:t>
            </a:fld>
            <a:endParaRPr lang="en-US"/>
          </a:p>
        </p:txBody>
      </p:sp>
    </p:spTree>
    <p:extLst>
      <p:ext uri="{BB962C8B-B14F-4D97-AF65-F5344CB8AC3E}">
        <p14:creationId xmlns:p14="http://schemas.microsoft.com/office/powerpoint/2010/main" val="92279592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9150" y="98274"/>
            <a:ext cx="7105454" cy="902567"/>
          </a:xfrm>
        </p:spPr>
        <p:txBody>
          <a:bodyPr>
            <a:noAutofit/>
          </a:bodyPr>
          <a:lstStyle/>
          <a:p>
            <a:pPr algn="l"/>
            <a:r>
              <a:rPr lang="en-US" sz="4000" smtClean="0">
                <a:solidFill>
                  <a:srgbClr val="A5062D"/>
                </a:solidFill>
                <a:latin typeface="Avenir LT Std 65 Medium"/>
                <a:cs typeface="Avenir LT Std 65 Medium"/>
              </a:rPr>
              <a:t>Deferred Revenue</a:t>
            </a:r>
            <a:endParaRPr lang="en-US" sz="4000">
              <a:solidFill>
                <a:srgbClr val="A5062D"/>
              </a:solidFill>
              <a:latin typeface="Avenir LT Std 65 Medium"/>
              <a:cs typeface="Avenir LT Std 65 Medium"/>
            </a:endParaRP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6" name="TextBox 5"/>
          <p:cNvSpPr txBox="1"/>
          <p:nvPr/>
        </p:nvSpPr>
        <p:spPr>
          <a:xfrm>
            <a:off x="1338077" y="6565989"/>
            <a:ext cx="6973877" cy="215444"/>
          </a:xfrm>
          <a:prstGeom prst="rect">
            <a:avLst/>
          </a:prstGeom>
          <a:noFill/>
        </p:spPr>
        <p:txBody>
          <a:bodyPr wrap="square" rtlCol="0">
            <a:spAutoFit/>
          </a:bodyPr>
          <a:lstStyle/>
          <a:p>
            <a:r>
              <a:rPr lang="en-US" sz="800">
                <a:solidFill>
                  <a:prstClr val="black"/>
                </a:solidFill>
              </a:rPr>
              <a:t>Copyright ©</a:t>
            </a:r>
            <a:r>
              <a:rPr lang="en-US" sz="800" smtClean="0">
                <a:solidFill>
                  <a:prstClr val="black"/>
                </a:solidFill>
              </a:rPr>
              <a:t>2016 </a:t>
            </a:r>
            <a:r>
              <a:rPr lang="en-US" sz="800">
                <a:solidFill>
                  <a:prstClr val="black"/>
                </a:solidFill>
              </a:rPr>
              <a:t>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8A048DD7-39B4-434B-ACE7-68CA5B147A05}" type="slidenum">
              <a:rPr lang="en-US" smtClean="0">
                <a:solidFill>
                  <a:prstClr val="black">
                    <a:tint val="75000"/>
                  </a:prstClr>
                </a:solidFill>
              </a:rPr>
              <a:pPr/>
              <a:t>31</a:t>
            </a:fld>
            <a:endParaRPr lang="en-US">
              <a:solidFill>
                <a:prstClr val="black">
                  <a:tint val="75000"/>
                </a:prstClr>
              </a:solidFill>
            </a:endParaRPr>
          </a:p>
        </p:txBody>
      </p:sp>
      <p:sp>
        <p:nvSpPr>
          <p:cNvPr id="54" name="Rectangle 53"/>
          <p:cNvSpPr/>
          <p:nvPr/>
        </p:nvSpPr>
        <p:spPr>
          <a:xfrm>
            <a:off x="1143000" y="4953768"/>
            <a:ext cx="7168954" cy="1399639"/>
          </a:xfrm>
          <a:prstGeom prst="rect">
            <a:avLst/>
          </a:prstGeom>
          <a:solidFill>
            <a:schemeClr val="tx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solidFill>
                <a:prstClr val="white"/>
              </a:solidFill>
            </a:endParaRPr>
          </a:p>
        </p:txBody>
      </p:sp>
      <p:sp>
        <p:nvSpPr>
          <p:cNvPr id="58" name="TextBox 57"/>
          <p:cNvSpPr txBox="1"/>
          <p:nvPr/>
        </p:nvSpPr>
        <p:spPr>
          <a:xfrm>
            <a:off x="1143000" y="4953000"/>
            <a:ext cx="7168954" cy="1323439"/>
          </a:xfrm>
          <a:prstGeom prst="rect">
            <a:avLst/>
          </a:prstGeom>
          <a:noFill/>
        </p:spPr>
        <p:txBody>
          <a:bodyPr wrap="square" rtlCol="0">
            <a:spAutoFit/>
          </a:bodyPr>
          <a:lstStyle/>
          <a:p>
            <a:r>
              <a:rPr lang="en-US" sz="2000" u="sng">
                <a:solidFill>
                  <a:prstClr val="black"/>
                </a:solidFill>
              </a:rPr>
              <a:t>December 31</a:t>
            </a:r>
            <a:r>
              <a:rPr lang="en-US" sz="2000">
                <a:solidFill>
                  <a:prstClr val="black"/>
                </a:solidFill>
              </a:rPr>
              <a:t>						                 </a:t>
            </a:r>
            <a:r>
              <a:rPr lang="en-US" sz="2000" u="sng">
                <a:solidFill>
                  <a:prstClr val="black"/>
                </a:solidFill>
              </a:rPr>
              <a:t>Debit</a:t>
            </a:r>
            <a:r>
              <a:rPr lang="en-US" sz="2000">
                <a:solidFill>
                  <a:prstClr val="black"/>
                </a:solidFill>
              </a:rPr>
              <a:t>          </a:t>
            </a:r>
            <a:r>
              <a:rPr lang="en-US" sz="2000" u="sng" smtClean="0">
                <a:solidFill>
                  <a:prstClr val="black"/>
                </a:solidFill>
              </a:rPr>
              <a:t>Credit</a:t>
            </a:r>
            <a:endParaRPr lang="en-US" sz="2000" u="sng">
              <a:solidFill>
                <a:prstClr val="black"/>
              </a:solidFill>
            </a:endParaRPr>
          </a:p>
          <a:p>
            <a:endParaRPr lang="en-US" sz="2000">
              <a:solidFill>
                <a:prstClr val="black"/>
              </a:solidFill>
            </a:endParaRPr>
          </a:p>
          <a:p>
            <a:endParaRPr lang="en-US" sz="2000">
              <a:solidFill>
                <a:prstClr val="black"/>
              </a:solidFill>
            </a:endParaRPr>
          </a:p>
          <a:p>
            <a:r>
              <a:rPr lang="en-US" sz="2000">
                <a:solidFill>
                  <a:prstClr val="black"/>
                </a:solidFill>
              </a:rPr>
              <a:t>     </a:t>
            </a:r>
            <a:endParaRPr lang="en-US" sz="2000" i="1">
              <a:solidFill>
                <a:prstClr val="black"/>
              </a:solidFill>
            </a:endParaRPr>
          </a:p>
        </p:txBody>
      </p:sp>
      <p:sp>
        <p:nvSpPr>
          <p:cNvPr id="60" name="TextBox 59"/>
          <p:cNvSpPr txBox="1"/>
          <p:nvPr/>
        </p:nvSpPr>
        <p:spPr>
          <a:xfrm>
            <a:off x="1168153" y="5334000"/>
            <a:ext cx="6978589" cy="400110"/>
          </a:xfrm>
          <a:prstGeom prst="rect">
            <a:avLst/>
          </a:prstGeom>
          <a:noFill/>
        </p:spPr>
        <p:txBody>
          <a:bodyPr wrap="square" rtlCol="0">
            <a:spAutoFit/>
          </a:bodyPr>
          <a:lstStyle/>
          <a:p>
            <a:r>
              <a:rPr lang="en-US" sz="2000" b="1">
                <a:solidFill>
                  <a:prstClr val="black"/>
                </a:solidFill>
              </a:rPr>
              <a:t>Deferred Revenue </a:t>
            </a:r>
            <a:r>
              <a:rPr lang="en-US" sz="2000" i="1">
                <a:solidFill>
                  <a:prstClr val="black"/>
                </a:solidFill>
              </a:rPr>
              <a:t>(−L) </a:t>
            </a:r>
            <a:r>
              <a:rPr lang="en-US" sz="2000">
                <a:solidFill>
                  <a:prstClr val="black"/>
                </a:solidFill>
              </a:rPr>
              <a:t>…………………………………      </a:t>
            </a:r>
            <a:r>
              <a:rPr lang="en-US" sz="2000" smtClean="0">
                <a:solidFill>
                  <a:prstClr val="black"/>
                </a:solidFill>
              </a:rPr>
              <a:t>  </a:t>
            </a:r>
            <a:r>
              <a:rPr lang="en-US" sz="2000" b="1" smtClean="0">
                <a:solidFill>
                  <a:prstClr val="black"/>
                </a:solidFill>
              </a:rPr>
              <a:t>200</a:t>
            </a:r>
            <a:endParaRPr lang="en-US" sz="2000">
              <a:solidFill>
                <a:prstClr val="black"/>
              </a:solidFill>
            </a:endParaRPr>
          </a:p>
        </p:txBody>
      </p:sp>
      <p:sp>
        <p:nvSpPr>
          <p:cNvPr id="63" name="TextBox 62"/>
          <p:cNvSpPr txBox="1"/>
          <p:nvPr/>
        </p:nvSpPr>
        <p:spPr>
          <a:xfrm>
            <a:off x="1447801" y="5614719"/>
            <a:ext cx="6698942" cy="707886"/>
          </a:xfrm>
          <a:prstGeom prst="rect">
            <a:avLst/>
          </a:prstGeom>
          <a:noFill/>
        </p:spPr>
        <p:txBody>
          <a:bodyPr wrap="square" rtlCol="0">
            <a:spAutoFit/>
          </a:bodyPr>
          <a:lstStyle/>
          <a:p>
            <a:r>
              <a:rPr lang="en-US" sz="2000">
                <a:solidFill>
                  <a:prstClr val="black"/>
                </a:solidFill>
              </a:rPr>
              <a:t> </a:t>
            </a:r>
            <a:r>
              <a:rPr lang="en-US" sz="2000" b="1">
                <a:solidFill>
                  <a:prstClr val="black"/>
                </a:solidFill>
              </a:rPr>
              <a:t>Service Revenue </a:t>
            </a:r>
            <a:r>
              <a:rPr lang="en-US" sz="2000" i="1">
                <a:solidFill>
                  <a:prstClr val="black"/>
                </a:solidFill>
              </a:rPr>
              <a:t>(+R, +SE) </a:t>
            </a:r>
            <a:r>
              <a:rPr lang="en-US" sz="2000">
                <a:solidFill>
                  <a:prstClr val="black"/>
                </a:solidFill>
              </a:rPr>
              <a:t>……………………….                            </a:t>
            </a:r>
            <a:r>
              <a:rPr lang="en-US" sz="2000" b="1" smtClean="0">
                <a:solidFill>
                  <a:prstClr val="black"/>
                </a:solidFill>
              </a:rPr>
              <a:t>200</a:t>
            </a:r>
            <a:endParaRPr lang="en-US" sz="2000">
              <a:solidFill>
                <a:prstClr val="black"/>
              </a:solidFill>
            </a:endParaRPr>
          </a:p>
          <a:p>
            <a:r>
              <a:rPr lang="en-US" sz="2000">
                <a:solidFill>
                  <a:prstClr val="black"/>
                </a:solidFill>
              </a:rPr>
              <a:t> (</a:t>
            </a:r>
            <a:r>
              <a:rPr lang="en-US" sz="2000" i="1">
                <a:solidFill>
                  <a:prstClr val="black"/>
                </a:solidFill>
              </a:rPr>
              <a:t>Provide services to customers who paid in advance</a:t>
            </a:r>
            <a:r>
              <a:rPr lang="en-US" sz="2000">
                <a:solidFill>
                  <a:prstClr val="black"/>
                </a:solidFill>
              </a:rPr>
              <a:t>)</a:t>
            </a:r>
          </a:p>
        </p:txBody>
      </p:sp>
      <p:sp>
        <p:nvSpPr>
          <p:cNvPr id="66" name="Content Placeholder 2"/>
          <p:cNvSpPr>
            <a:spLocks noGrp="1"/>
          </p:cNvSpPr>
          <p:nvPr>
            <p:ph idx="1"/>
          </p:nvPr>
        </p:nvSpPr>
        <p:spPr>
          <a:xfrm>
            <a:off x="723481" y="748973"/>
            <a:ext cx="8399505" cy="1210462"/>
          </a:xfrm>
        </p:spPr>
        <p:txBody>
          <a:bodyPr>
            <a:normAutofit lnSpcReduction="10000"/>
          </a:bodyPr>
          <a:lstStyle/>
          <a:p>
            <a:pPr lvl="0"/>
            <a:r>
              <a:rPr lang="en-US" sz="2400"/>
              <a:t>Cash received </a:t>
            </a:r>
            <a:r>
              <a:rPr lang="en-US" sz="2400" b="1"/>
              <a:t>in advance </a:t>
            </a:r>
            <a:r>
              <a:rPr lang="en-US" sz="2400"/>
              <a:t>from a customer for products or services to be provided in the future </a:t>
            </a:r>
            <a:r>
              <a:rPr lang="en-US" sz="2400" smtClean="0"/>
              <a:t>(record Deferred Revenue)</a:t>
            </a:r>
            <a:endParaRPr lang="en-US" sz="2400"/>
          </a:p>
          <a:p>
            <a:pPr lvl="0"/>
            <a:r>
              <a:rPr lang="en-US" sz="2400"/>
              <a:t>By the end of the year, some services are provided</a:t>
            </a:r>
            <a:endParaRPr lang="en-US" sz="2400" smtClean="0"/>
          </a:p>
        </p:txBody>
      </p:sp>
      <p:grpSp>
        <p:nvGrpSpPr>
          <p:cNvPr id="14" name="Group 13"/>
          <p:cNvGrpSpPr/>
          <p:nvPr/>
        </p:nvGrpSpPr>
        <p:grpSpPr>
          <a:xfrm>
            <a:off x="1143001" y="1967111"/>
            <a:ext cx="2655276" cy="1220956"/>
            <a:chOff x="5002633" y="197948"/>
            <a:chExt cx="1225274" cy="908535"/>
          </a:xfrm>
        </p:grpSpPr>
        <p:sp>
          <p:nvSpPr>
            <p:cNvPr id="15" name="Rounded Rectangle 14"/>
            <p:cNvSpPr/>
            <p:nvPr/>
          </p:nvSpPr>
          <p:spPr>
            <a:xfrm>
              <a:off x="5002634" y="197948"/>
              <a:ext cx="1183214" cy="880146"/>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16" name="TextBox 15"/>
            <p:cNvSpPr txBox="1">
              <a:spLocks noChangeArrowheads="1"/>
            </p:cNvSpPr>
            <p:nvPr/>
          </p:nvSpPr>
          <p:spPr bwMode="auto">
            <a:xfrm>
              <a:off x="5002633" y="213297"/>
              <a:ext cx="1225274" cy="893186"/>
            </a:xfrm>
            <a:prstGeom prst="rect">
              <a:avLst/>
            </a:prstGeom>
            <a:noFill/>
            <a:ln w="9525">
              <a:noFill/>
              <a:miter lim="800000"/>
              <a:headEnd/>
              <a:tailEnd/>
            </a:ln>
          </p:spPr>
          <p:txBody>
            <a:bodyPr wrap="square">
              <a:spAutoFit/>
            </a:bodyPr>
            <a:lstStyle/>
            <a:p>
              <a:pPr lvl="0" algn="ctr">
                <a:lnSpc>
                  <a:spcPct val="90000"/>
                </a:lnSpc>
              </a:pPr>
              <a:r>
                <a:rPr lang="en-US" sz="2000" b="1">
                  <a:solidFill>
                    <a:prstClr val="black"/>
                  </a:solidFill>
                </a:rPr>
                <a:t>$600 </a:t>
              </a:r>
              <a:br>
                <a:rPr lang="en-US" sz="2000" b="1">
                  <a:solidFill>
                    <a:prstClr val="black"/>
                  </a:solidFill>
                </a:rPr>
              </a:br>
              <a:r>
                <a:rPr lang="en-US" sz="2000" b="1">
                  <a:solidFill>
                    <a:prstClr val="black"/>
                  </a:solidFill>
                </a:rPr>
                <a:t>Cash received in advance</a:t>
              </a:r>
              <a:br>
                <a:rPr lang="en-US" sz="2000" b="1">
                  <a:solidFill>
                    <a:prstClr val="black"/>
                  </a:solidFill>
                </a:rPr>
              </a:br>
              <a:r>
                <a:rPr lang="en-US" sz="2000">
                  <a:solidFill>
                    <a:prstClr val="black"/>
                  </a:solidFill>
                </a:rPr>
                <a:t>Dec. 23</a:t>
              </a:r>
            </a:p>
          </p:txBody>
        </p:sp>
      </p:grpSp>
      <p:grpSp>
        <p:nvGrpSpPr>
          <p:cNvPr id="17" name="Group 16"/>
          <p:cNvGrpSpPr/>
          <p:nvPr/>
        </p:nvGrpSpPr>
        <p:grpSpPr>
          <a:xfrm>
            <a:off x="5305530" y="1908923"/>
            <a:ext cx="3295859" cy="1272500"/>
            <a:chOff x="6735904" y="196311"/>
            <a:chExt cx="1183214" cy="895444"/>
          </a:xfrm>
        </p:grpSpPr>
        <p:sp>
          <p:nvSpPr>
            <p:cNvPr id="18" name="Rounded Rectangle 17"/>
            <p:cNvSpPr/>
            <p:nvPr/>
          </p:nvSpPr>
          <p:spPr>
            <a:xfrm>
              <a:off x="6735904" y="196311"/>
              <a:ext cx="1183214" cy="880146"/>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19" name="TextBox 18"/>
            <p:cNvSpPr txBox="1">
              <a:spLocks noChangeArrowheads="1"/>
            </p:cNvSpPr>
            <p:nvPr/>
          </p:nvSpPr>
          <p:spPr bwMode="auto">
            <a:xfrm>
              <a:off x="6754179" y="247097"/>
              <a:ext cx="1094630" cy="844658"/>
            </a:xfrm>
            <a:prstGeom prst="rect">
              <a:avLst/>
            </a:prstGeom>
            <a:noFill/>
            <a:ln w="9525">
              <a:noFill/>
              <a:miter lim="800000"/>
              <a:headEnd/>
              <a:tailEnd/>
            </a:ln>
          </p:spPr>
          <p:txBody>
            <a:bodyPr wrap="square">
              <a:spAutoFit/>
            </a:bodyPr>
            <a:lstStyle/>
            <a:p>
              <a:pPr algn="ctr">
                <a:lnSpc>
                  <a:spcPct val="90000"/>
                </a:lnSpc>
              </a:pPr>
              <a:r>
                <a:rPr lang="en-US" sz="2000" b="1">
                  <a:solidFill>
                    <a:prstClr val="black"/>
                  </a:solidFill>
                </a:rPr>
                <a:t>$400</a:t>
              </a:r>
              <a:br>
                <a:rPr lang="en-US" sz="2000" b="1">
                  <a:solidFill>
                    <a:prstClr val="black"/>
                  </a:solidFill>
                </a:rPr>
              </a:br>
              <a:r>
                <a:rPr lang="en-US" sz="2000" b="1">
                  <a:solidFill>
                    <a:prstClr val="black"/>
                  </a:solidFill>
                </a:rPr>
                <a:t>Deferred</a:t>
              </a:r>
            </a:p>
            <a:p>
              <a:pPr algn="ctr">
                <a:lnSpc>
                  <a:spcPct val="90000"/>
                </a:lnSpc>
              </a:pPr>
              <a:r>
                <a:rPr lang="en-US" sz="2000" b="1">
                  <a:solidFill>
                    <a:prstClr val="black"/>
                  </a:solidFill>
                </a:rPr>
                <a:t>revenue remains</a:t>
              </a:r>
              <a:br>
                <a:rPr lang="en-US" sz="2000" b="1">
                  <a:solidFill>
                    <a:prstClr val="black"/>
                  </a:solidFill>
                </a:rPr>
              </a:br>
              <a:r>
                <a:rPr lang="en-US" sz="2000">
                  <a:solidFill>
                    <a:prstClr val="black"/>
                  </a:solidFill>
                </a:rPr>
                <a:t>Dec. 31</a:t>
              </a:r>
            </a:p>
          </p:txBody>
        </p:sp>
      </p:grpSp>
      <p:grpSp>
        <p:nvGrpSpPr>
          <p:cNvPr id="20" name="Group 19"/>
          <p:cNvGrpSpPr/>
          <p:nvPr/>
        </p:nvGrpSpPr>
        <p:grpSpPr>
          <a:xfrm>
            <a:off x="3419475" y="3894877"/>
            <a:ext cx="2362199" cy="726771"/>
            <a:chOff x="6952193" y="258614"/>
            <a:chExt cx="1183214" cy="610171"/>
          </a:xfrm>
        </p:grpSpPr>
        <p:sp>
          <p:nvSpPr>
            <p:cNvPr id="21" name="Rounded Rectangle 20"/>
            <p:cNvSpPr/>
            <p:nvPr/>
          </p:nvSpPr>
          <p:spPr>
            <a:xfrm>
              <a:off x="6952193" y="258614"/>
              <a:ext cx="1183214" cy="610171"/>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2" name="TextBox 21"/>
            <p:cNvSpPr txBox="1">
              <a:spLocks noChangeArrowheads="1"/>
            </p:cNvSpPr>
            <p:nvPr/>
          </p:nvSpPr>
          <p:spPr bwMode="auto">
            <a:xfrm>
              <a:off x="6970468" y="266522"/>
              <a:ext cx="1094630" cy="594316"/>
            </a:xfrm>
            <a:prstGeom prst="rect">
              <a:avLst/>
            </a:prstGeom>
            <a:noFill/>
            <a:ln w="9525">
              <a:noFill/>
              <a:miter lim="800000"/>
              <a:headEnd/>
              <a:tailEnd/>
            </a:ln>
          </p:spPr>
          <p:txBody>
            <a:bodyPr wrap="square">
              <a:spAutoFit/>
            </a:bodyPr>
            <a:lstStyle/>
            <a:p>
              <a:pPr algn="ctr"/>
              <a:r>
                <a:rPr lang="en-US" sz="2000" b="1">
                  <a:solidFill>
                    <a:prstClr val="black"/>
                  </a:solidFill>
                </a:rPr>
                <a:t>Services Provided</a:t>
              </a:r>
            </a:p>
            <a:p>
              <a:pPr algn="ctr"/>
              <a:r>
                <a:rPr lang="en-US" sz="2000" b="1">
                  <a:solidFill>
                    <a:prstClr val="black"/>
                  </a:solidFill>
                </a:rPr>
                <a:t>$200</a:t>
              </a:r>
            </a:p>
          </p:txBody>
        </p:sp>
      </p:grpSp>
      <p:sp>
        <p:nvSpPr>
          <p:cNvPr id="23" name="Right Brace 22"/>
          <p:cNvSpPr/>
          <p:nvPr/>
        </p:nvSpPr>
        <p:spPr>
          <a:xfrm rot="5400000">
            <a:off x="4448337" y="1602083"/>
            <a:ext cx="292359" cy="3986727"/>
          </a:xfrm>
          <a:prstGeom prst="rightBrace">
            <a:avLst>
              <a:gd name="adj1" fmla="val 8333"/>
              <a:gd name="adj2" fmla="val 50857"/>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endParaRPr>
          </a:p>
        </p:txBody>
      </p:sp>
      <p:sp>
        <p:nvSpPr>
          <p:cNvPr id="24" name="TextBox 23"/>
          <p:cNvSpPr txBox="1"/>
          <p:nvPr/>
        </p:nvSpPr>
        <p:spPr>
          <a:xfrm>
            <a:off x="6212781" y="3692605"/>
            <a:ext cx="1350069" cy="646331"/>
          </a:xfrm>
          <a:prstGeom prst="rect">
            <a:avLst/>
          </a:prstGeom>
          <a:noFill/>
        </p:spPr>
        <p:txBody>
          <a:bodyPr wrap="square" rtlCol="0">
            <a:spAutoFit/>
          </a:bodyPr>
          <a:lstStyle/>
          <a:p>
            <a:pPr algn="ctr"/>
            <a:r>
              <a:rPr lang="en-US" b="1" smtClean="0">
                <a:solidFill>
                  <a:srgbClr val="FF0000"/>
                </a:solidFill>
              </a:rPr>
              <a:t>Adjusting entry</a:t>
            </a:r>
            <a:endParaRPr lang="en-US" b="1">
              <a:solidFill>
                <a:srgbClr val="FF0000"/>
              </a:solidFill>
            </a:endParaRPr>
          </a:p>
        </p:txBody>
      </p:sp>
      <p:cxnSp>
        <p:nvCxnSpPr>
          <p:cNvPr id="26" name="Straight Connector 25"/>
          <p:cNvCxnSpPr/>
          <p:nvPr/>
        </p:nvCxnSpPr>
        <p:spPr>
          <a:xfrm>
            <a:off x="2471671" y="3210573"/>
            <a:ext cx="0" cy="438547"/>
          </a:xfrm>
          <a:prstGeom prst="line">
            <a:avLst/>
          </a:prstGeom>
          <a:ln/>
        </p:spPr>
        <p:style>
          <a:lnRef idx="1">
            <a:schemeClr val="dk1"/>
          </a:lnRef>
          <a:fillRef idx="0">
            <a:schemeClr val="dk1"/>
          </a:fillRef>
          <a:effectRef idx="0">
            <a:schemeClr val="dk1"/>
          </a:effectRef>
          <a:fontRef idx="minor">
            <a:schemeClr val="tx1"/>
          </a:fontRef>
        </p:style>
      </p:cxnSp>
      <p:cxnSp>
        <p:nvCxnSpPr>
          <p:cNvPr id="27" name="Straight Connector 26"/>
          <p:cNvCxnSpPr/>
          <p:nvPr/>
        </p:nvCxnSpPr>
        <p:spPr>
          <a:xfrm>
            <a:off x="6778506" y="3215814"/>
            <a:ext cx="0" cy="438547"/>
          </a:xfrm>
          <a:prstGeom prst="line">
            <a:avLst/>
          </a:prstGeom>
          <a:ln/>
        </p:spPr>
        <p:style>
          <a:lnRef idx="1">
            <a:schemeClr val="dk1"/>
          </a:lnRef>
          <a:fillRef idx="0">
            <a:schemeClr val="dk1"/>
          </a:fillRef>
          <a:effectRef idx="0">
            <a:schemeClr val="dk1"/>
          </a:effectRef>
          <a:fontRef idx="minor">
            <a:schemeClr val="tx1"/>
          </a:fontRef>
        </p:style>
      </p:cxnSp>
      <p:cxnSp>
        <p:nvCxnSpPr>
          <p:cNvPr id="28" name="Straight Arrow Connector 27"/>
          <p:cNvCxnSpPr/>
          <p:nvPr/>
        </p:nvCxnSpPr>
        <p:spPr>
          <a:xfrm>
            <a:off x="1895478" y="3411572"/>
            <a:ext cx="5448743"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2" name="Straight Arrow Connector 31"/>
          <p:cNvCxnSpPr/>
          <p:nvPr/>
        </p:nvCxnSpPr>
        <p:spPr>
          <a:xfrm flipH="1">
            <a:off x="6076950" y="4086225"/>
            <a:ext cx="510930" cy="619125"/>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pic>
        <p:nvPicPr>
          <p:cNvPr id="2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50878" y="3788819"/>
            <a:ext cx="850367" cy="544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22510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1" presetClass="entr" presetSubtype="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54"/>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24"/>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58"/>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32"/>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60"/>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8" grpId="0"/>
      <p:bldP spid="60" grpId="0"/>
      <p:bldP spid="63" grpId="0"/>
      <p:bldP spid="23" grpId="0" animBg="1"/>
      <p:bldP spid="2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z="3600"/>
              <a:t>Reporting Deferred Revenues and Other Current </a:t>
            </a:r>
            <a:r>
              <a:rPr lang="en-US" sz="3600" smtClean="0"/>
              <a:t>Liabilities</a:t>
            </a:r>
            <a:endParaRPr lang="en-US" sz="4000"/>
          </a:p>
        </p:txBody>
      </p:sp>
      <p:sp>
        <p:nvSpPr>
          <p:cNvPr id="4" name="Footer Placeholder 3"/>
          <p:cNvSpPr>
            <a:spLocks noGrp="1"/>
          </p:cNvSpPr>
          <p:nvPr>
            <p:ph type="ftr" sz="quarter" idx="11"/>
          </p:nvPr>
        </p:nvSpPr>
        <p:spPr/>
        <p:txBody>
          <a:bodyPr/>
          <a:lstStyle/>
          <a:p>
            <a:r>
              <a:rPr lang="en-US" smtClean="0">
                <a:solidFill>
                  <a:prstClr val="black"/>
                </a:solidFill>
              </a:rPr>
              <a:t>Copyright ©2016 McGraw-Hill Education. All rights reserved. No reproduction or distribution without the prior written consent of McGraw-Hill Education. </a:t>
            </a:r>
            <a:endParaRPr lang="en-US">
              <a:solidFill>
                <a:prstClr val="black"/>
              </a:solidFill>
            </a:endParaRPr>
          </a:p>
        </p:txBody>
      </p:sp>
      <p:sp>
        <p:nvSpPr>
          <p:cNvPr id="5" name="Slide Number Placeholder 4"/>
          <p:cNvSpPr>
            <a:spLocks noGrp="1"/>
          </p:cNvSpPr>
          <p:nvPr>
            <p:ph type="sldNum" sz="quarter" idx="12"/>
          </p:nvPr>
        </p:nvSpPr>
        <p:spPr/>
        <p:txBody>
          <a:bodyPr/>
          <a:lstStyle/>
          <a:p>
            <a:fld id="{8A048DD7-39B4-434B-ACE7-68CA5B147A05}" type="slidenum">
              <a:rPr lang="en-US" smtClean="0">
                <a:solidFill>
                  <a:prstClr val="black">
                    <a:tint val="75000"/>
                  </a:prstClr>
                </a:solidFill>
              </a:rPr>
              <a:pPr/>
              <a:t>32</a:t>
            </a:fld>
            <a:endParaRPr lang="en-US">
              <a:solidFill>
                <a:prstClr val="black">
                  <a:tint val="75000"/>
                </a:prstClr>
              </a:solidFill>
            </a:endParaRPr>
          </a:p>
        </p:txBody>
      </p:sp>
      <p:sp>
        <p:nvSpPr>
          <p:cNvPr id="7" name="Content Placeholder 6"/>
          <p:cNvSpPr>
            <a:spLocks noGrp="1"/>
          </p:cNvSpPr>
          <p:nvPr>
            <p:ph sz="quarter" idx="13"/>
          </p:nvPr>
        </p:nvSpPr>
        <p:spPr>
          <a:xfrm>
            <a:off x="823496" y="401422"/>
            <a:ext cx="4906962" cy="403234"/>
          </a:xfrm>
        </p:spPr>
        <p:txBody>
          <a:bodyPr>
            <a:noAutofit/>
          </a:bodyPr>
          <a:lstStyle/>
          <a:p>
            <a:r>
              <a:rPr lang="en-US" sz="3600"/>
              <a:t>Illustration </a:t>
            </a:r>
            <a:r>
              <a:rPr lang="en-US" sz="3600" smtClean="0"/>
              <a:t>3–7</a:t>
            </a:r>
            <a:endParaRPr lang="en-US" sz="3600"/>
          </a:p>
        </p:txBody>
      </p:sp>
      <p:sp>
        <p:nvSpPr>
          <p:cNvPr id="8" name="Rectangle 7"/>
          <p:cNvSpPr/>
          <p:nvPr/>
        </p:nvSpPr>
        <p:spPr>
          <a:xfrm>
            <a:off x="1262623" y="2623974"/>
            <a:ext cx="6760705" cy="2526653"/>
          </a:xfrm>
          <a:prstGeom prst="rect">
            <a:avLst/>
          </a:prstGeom>
          <a:gradFill flip="none" rotWithShape="1">
            <a:gsLst>
              <a:gs pos="0">
                <a:srgbClr val="93CDDD"/>
              </a:gs>
              <a:gs pos="92000">
                <a:srgbClr val="FFFFFF"/>
              </a:gs>
            </a:gsLst>
            <a:lin ang="0" scaled="1"/>
            <a:tileRect/>
          </a:gradFill>
          <a:ln>
            <a:noFill/>
          </a:ln>
          <a:effectLst>
            <a:outerShdw blurRad="49530" dist="73787" dir="7860000" rotWithShape="0">
              <a:srgbClr val="000000">
                <a:alpha val="18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9" name="Round Same Side Corner Rectangle 8"/>
          <p:cNvSpPr/>
          <p:nvPr/>
        </p:nvSpPr>
        <p:spPr>
          <a:xfrm>
            <a:off x="1262623" y="2322440"/>
            <a:ext cx="6760705" cy="952900"/>
          </a:xfrm>
          <a:prstGeom prst="round2SameRect">
            <a:avLst>
              <a:gd name="adj1" fmla="val 33942"/>
              <a:gd name="adj2" fmla="val 0"/>
            </a:avLst>
          </a:prstGeom>
          <a:solidFill>
            <a:srgbClr val="264E2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A5062D"/>
              </a:solidFill>
            </a:endParaRPr>
          </a:p>
        </p:txBody>
      </p:sp>
      <p:sp>
        <p:nvSpPr>
          <p:cNvPr id="10" name="TextBox 9"/>
          <p:cNvSpPr txBox="1"/>
          <p:nvPr/>
        </p:nvSpPr>
        <p:spPr>
          <a:xfrm>
            <a:off x="1348997" y="2283956"/>
            <a:ext cx="6470867" cy="923330"/>
          </a:xfrm>
          <a:prstGeom prst="rect">
            <a:avLst/>
          </a:prstGeom>
          <a:noFill/>
        </p:spPr>
        <p:txBody>
          <a:bodyPr wrap="square" rtlCol="0">
            <a:spAutoFit/>
          </a:bodyPr>
          <a:lstStyle/>
          <a:p>
            <a:pPr algn="ctr"/>
            <a:r>
              <a:rPr lang="en-US" b="1">
                <a:solidFill>
                  <a:prstClr val="white"/>
                </a:solidFill>
              </a:rPr>
              <a:t>NETFLIX, INC. </a:t>
            </a:r>
          </a:p>
          <a:p>
            <a:pPr algn="ctr"/>
            <a:r>
              <a:rPr lang="en-US" b="1">
                <a:solidFill>
                  <a:prstClr val="white"/>
                </a:solidFill>
              </a:rPr>
              <a:t>Balance Sheet (partial) 	</a:t>
            </a:r>
          </a:p>
          <a:p>
            <a:pPr algn="ctr"/>
            <a:r>
              <a:rPr lang="en-US">
                <a:solidFill>
                  <a:prstClr val="white"/>
                </a:solidFill>
              </a:rPr>
              <a:t>($ in thousands) 	</a:t>
            </a:r>
          </a:p>
        </p:txBody>
      </p:sp>
      <p:sp>
        <p:nvSpPr>
          <p:cNvPr id="11" name="TextBox 10"/>
          <p:cNvSpPr txBox="1"/>
          <p:nvPr/>
        </p:nvSpPr>
        <p:spPr>
          <a:xfrm>
            <a:off x="1262623" y="3414652"/>
            <a:ext cx="6557502" cy="1754327"/>
          </a:xfrm>
          <a:prstGeom prst="rect">
            <a:avLst/>
          </a:prstGeom>
          <a:noFill/>
        </p:spPr>
        <p:txBody>
          <a:bodyPr wrap="square" rtlCol="0">
            <a:spAutoFit/>
          </a:bodyPr>
          <a:lstStyle/>
          <a:p>
            <a:pPr>
              <a:tabLst>
                <a:tab pos="341313" algn="l"/>
                <a:tab pos="5946775" algn="r"/>
              </a:tabLst>
            </a:pPr>
            <a:r>
              <a:rPr lang="en-US">
                <a:solidFill>
                  <a:srgbClr val="221E1F"/>
                </a:solidFill>
              </a:rPr>
              <a:t>Current liabilities: 	</a:t>
            </a:r>
          </a:p>
          <a:p>
            <a:pPr>
              <a:tabLst>
                <a:tab pos="341313" algn="l"/>
                <a:tab pos="5946775" algn="r"/>
              </a:tabLst>
            </a:pPr>
            <a:r>
              <a:rPr lang="en-US">
                <a:solidFill>
                  <a:srgbClr val="221E1F"/>
                </a:solidFill>
              </a:rPr>
              <a:t>	Accounts payable 	$ 201,581</a:t>
            </a:r>
          </a:p>
          <a:p>
            <a:pPr>
              <a:tabLst>
                <a:tab pos="341313" algn="l"/>
                <a:tab pos="5946775" algn="r"/>
              </a:tabLst>
            </a:pPr>
            <a:r>
              <a:rPr lang="en-US">
                <a:solidFill>
                  <a:srgbClr val="221E1F"/>
                </a:solidFill>
              </a:rPr>
              <a:t>	Deferred revenue 	274,586</a:t>
            </a:r>
          </a:p>
          <a:p>
            <a:pPr>
              <a:tabLst>
                <a:tab pos="341313" algn="l"/>
                <a:tab pos="5946775" algn="r"/>
              </a:tabLst>
            </a:pPr>
            <a:r>
              <a:rPr lang="en-US">
                <a:solidFill>
                  <a:srgbClr val="221E1F"/>
                </a:solidFill>
              </a:rPr>
              <a:t>	Other current liabilities* 	2,186,987</a:t>
            </a:r>
          </a:p>
          <a:p>
            <a:pPr>
              <a:tabLst>
                <a:tab pos="341313" algn="l"/>
                <a:tab pos="5946775" algn="r"/>
              </a:tabLst>
            </a:pPr>
            <a:r>
              <a:rPr lang="en-US">
                <a:solidFill>
                  <a:srgbClr val="221E1F"/>
                </a:solidFill>
              </a:rPr>
              <a:t>	    Total current liabilities 	$2,663,154	</a:t>
            </a:r>
          </a:p>
        </p:txBody>
      </p:sp>
      <p:grpSp>
        <p:nvGrpSpPr>
          <p:cNvPr id="12" name="Group 11"/>
          <p:cNvGrpSpPr/>
          <p:nvPr/>
        </p:nvGrpSpPr>
        <p:grpSpPr>
          <a:xfrm>
            <a:off x="6319753" y="4555594"/>
            <a:ext cx="995953" cy="317912"/>
            <a:chOff x="6261139" y="4369983"/>
            <a:chExt cx="995953" cy="317912"/>
          </a:xfrm>
        </p:grpSpPr>
        <p:cxnSp>
          <p:nvCxnSpPr>
            <p:cNvPr id="13" name="Straight Connector 12"/>
            <p:cNvCxnSpPr/>
            <p:nvPr/>
          </p:nvCxnSpPr>
          <p:spPr>
            <a:xfrm>
              <a:off x="6261139" y="4369983"/>
              <a:ext cx="99595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14" name="Group 13"/>
            <p:cNvGrpSpPr/>
            <p:nvPr/>
          </p:nvGrpSpPr>
          <p:grpSpPr>
            <a:xfrm>
              <a:off x="6261139" y="4645932"/>
              <a:ext cx="995953" cy="41963"/>
              <a:chOff x="6666057" y="5570839"/>
              <a:chExt cx="995953" cy="41963"/>
            </a:xfrm>
          </p:grpSpPr>
          <p:cxnSp>
            <p:nvCxnSpPr>
              <p:cNvPr id="15" name="Straight Connector 14"/>
              <p:cNvCxnSpPr/>
              <p:nvPr/>
            </p:nvCxnSpPr>
            <p:spPr>
              <a:xfrm>
                <a:off x="6666057" y="5570839"/>
                <a:ext cx="99595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6" name="Straight Connector 15"/>
              <p:cNvCxnSpPr/>
              <p:nvPr/>
            </p:nvCxnSpPr>
            <p:spPr>
              <a:xfrm>
                <a:off x="6666057" y="5612802"/>
                <a:ext cx="99595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sp>
        <p:nvSpPr>
          <p:cNvPr id="2" name="Rectangle 1"/>
          <p:cNvSpPr/>
          <p:nvPr/>
        </p:nvSpPr>
        <p:spPr>
          <a:xfrm>
            <a:off x="1573551" y="4935183"/>
            <a:ext cx="4156907" cy="215444"/>
          </a:xfrm>
          <a:prstGeom prst="rect">
            <a:avLst/>
          </a:prstGeom>
        </p:spPr>
        <p:txBody>
          <a:bodyPr wrap="none">
            <a:spAutoFit/>
          </a:bodyPr>
          <a:lstStyle/>
          <a:p>
            <a:r>
              <a:rPr lang="en-US" sz="800">
                <a:solidFill>
                  <a:srgbClr val="000000"/>
                </a:solidFill>
                <a:latin typeface="Proxima Nova Rg"/>
              </a:rPr>
              <a:t>*Includes amounts owed for taxes, salaries, other operating costs, and short-term debt </a:t>
            </a:r>
            <a:endParaRPr lang="en-US"/>
          </a:p>
        </p:txBody>
      </p:sp>
    </p:spTree>
    <p:extLst>
      <p:ext uri="{BB962C8B-B14F-4D97-AF65-F5344CB8AC3E}">
        <p14:creationId xmlns:p14="http://schemas.microsoft.com/office/powerpoint/2010/main" val="302294881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Title 1"/>
          <p:cNvSpPr>
            <a:spLocks noGrp="1"/>
          </p:cNvSpPr>
          <p:nvPr>
            <p:ph type="title"/>
          </p:nvPr>
        </p:nvSpPr>
        <p:spPr/>
        <p:txBody>
          <a:bodyPr/>
          <a:lstStyle/>
          <a:p>
            <a:r>
              <a:rPr lang="en-US" smtClean="0"/>
              <a:t>Accrued Expenses</a:t>
            </a:r>
          </a:p>
        </p:txBody>
      </p:sp>
      <p:sp>
        <p:nvSpPr>
          <p:cNvPr id="48130" name="Content Placeholder 2"/>
          <p:cNvSpPr>
            <a:spLocks noGrp="1"/>
          </p:cNvSpPr>
          <p:nvPr>
            <p:ph idx="1"/>
          </p:nvPr>
        </p:nvSpPr>
        <p:spPr/>
        <p:txBody>
          <a:bodyPr/>
          <a:lstStyle/>
          <a:p>
            <a:pPr>
              <a:buFont typeface="Arial" panose="020B0604020202020204" pitchFamily="34" charset="0"/>
              <a:buChar char="•"/>
            </a:pPr>
            <a:r>
              <a:rPr lang="en-US" b="1" smtClean="0"/>
              <a:t>Accrued expenses </a:t>
            </a:r>
            <a:r>
              <a:rPr lang="en-US" smtClean="0"/>
              <a:t>are recorded when a </a:t>
            </a:r>
            <a:r>
              <a:rPr lang="en-US"/>
              <a:t>company has a cost that </a:t>
            </a:r>
            <a:r>
              <a:rPr lang="en-US" smtClean="0"/>
              <a:t>is used to help produce </a:t>
            </a:r>
            <a:r>
              <a:rPr lang="en-US"/>
              <a:t>revenue but hasn’t yet paid cash for that </a:t>
            </a:r>
            <a:r>
              <a:rPr lang="en-US" smtClean="0"/>
              <a:t>cost</a:t>
            </a:r>
          </a:p>
          <a:p>
            <a:pPr>
              <a:buFont typeface="Arial" panose="020B0604020202020204" pitchFamily="34" charset="0"/>
              <a:buChar char="•"/>
            </a:pPr>
            <a:r>
              <a:rPr lang="en-US" smtClean="0"/>
              <a:t>Cost is recorded as </a:t>
            </a:r>
            <a:r>
              <a:rPr lang="en-US"/>
              <a:t>an </a:t>
            </a:r>
            <a:r>
              <a:rPr lang="en-US" smtClean="0"/>
              <a:t>expense, and the amount owed is recorded as a liability</a:t>
            </a:r>
          </a:p>
          <a:p>
            <a:pPr>
              <a:buFont typeface="Arial" panose="020B0604020202020204" pitchFamily="34" charset="0"/>
              <a:buChar char="•"/>
            </a:pPr>
            <a:r>
              <a:rPr lang="en-US" smtClean="0"/>
              <a:t>Adjusting entry: Debit an expense account and credit a liability account</a:t>
            </a:r>
          </a:p>
        </p:txBody>
      </p:sp>
      <p:sp>
        <p:nvSpPr>
          <p:cNvPr id="4" name="Footer Placeholder 3"/>
          <p:cNvSpPr>
            <a:spLocks noGrp="1"/>
          </p:cNvSpPr>
          <p:nvPr>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5" name="Slide Number Placeholder 4"/>
          <p:cNvSpPr>
            <a:spLocks noGrp="1"/>
          </p:cNvSpPr>
          <p:nvPr>
            <p:ph type="sldNum" sz="quarter" idx="12"/>
          </p:nvPr>
        </p:nvSpPr>
        <p:spPr/>
        <p:txBody>
          <a:bodyPr/>
          <a:lstStyle/>
          <a:p>
            <a:fld id="{8A048DD7-39B4-434B-ACE7-68CA5B147A05}" type="slidenum">
              <a:rPr lang="en-US" smtClean="0"/>
              <a:t>33</a:t>
            </a:fld>
            <a:endParaRPr 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42350" y="3393638"/>
            <a:ext cx="981677" cy="645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itle 5"/>
          <p:cNvSpPr>
            <a:spLocks noGrp="1"/>
          </p:cNvSpPr>
          <p:nvPr>
            <p:ph type="title"/>
          </p:nvPr>
        </p:nvSpPr>
        <p:spPr>
          <a:xfrm>
            <a:off x="724628" y="133779"/>
            <a:ext cx="8229600" cy="660063"/>
          </a:xfrm>
        </p:spPr>
        <p:txBody>
          <a:bodyPr/>
          <a:lstStyle/>
          <a:p>
            <a:pPr>
              <a:lnSpc>
                <a:spcPct val="90000"/>
              </a:lnSpc>
            </a:pPr>
            <a:r>
              <a:rPr lang="en-US" sz="4000"/>
              <a:t>Accrued </a:t>
            </a:r>
            <a:r>
              <a:rPr lang="en-US" sz="4000" smtClean="0"/>
              <a:t>Expenses—Salaries</a:t>
            </a:r>
            <a:endParaRPr lang="en-US" sz="4000"/>
          </a:p>
        </p:txBody>
      </p:sp>
      <p:sp>
        <p:nvSpPr>
          <p:cNvPr id="4" name="Footer Placeholder 3"/>
          <p:cNvSpPr>
            <a:spLocks noGrp="1"/>
          </p:cNvSpPr>
          <p:nvPr>
            <p:ph type="ftr" sz="quarter" idx="11"/>
          </p:nvPr>
        </p:nvSpPr>
        <p:spPr/>
        <p:txBody>
          <a:bodyPr/>
          <a:lstStyle/>
          <a:p>
            <a:r>
              <a:rPr lang="en-US" smtClean="0">
                <a:solidFill>
                  <a:prstClr val="black"/>
                </a:solidFill>
              </a:rPr>
              <a:t>Copyright ©2016 McGraw-Hill Education. All rights reserved. No reproduction or distribution without the prior written consent of McGraw-Hill Education. </a:t>
            </a:r>
            <a:endParaRPr lang="en-US">
              <a:solidFill>
                <a:prstClr val="black"/>
              </a:solidFill>
            </a:endParaRPr>
          </a:p>
        </p:txBody>
      </p:sp>
      <p:sp>
        <p:nvSpPr>
          <p:cNvPr id="5" name="Slide Number Placeholder 4"/>
          <p:cNvSpPr>
            <a:spLocks noGrp="1"/>
          </p:cNvSpPr>
          <p:nvPr>
            <p:ph type="sldNum" sz="quarter" idx="12"/>
          </p:nvPr>
        </p:nvSpPr>
        <p:spPr/>
        <p:txBody>
          <a:bodyPr/>
          <a:lstStyle/>
          <a:p>
            <a:fld id="{8A048DD7-39B4-434B-ACE7-68CA5B147A05}" type="slidenum">
              <a:rPr lang="en-US" smtClean="0">
                <a:solidFill>
                  <a:prstClr val="black">
                    <a:tint val="75000"/>
                  </a:prstClr>
                </a:solidFill>
              </a:rPr>
              <a:pPr/>
              <a:t>34</a:t>
            </a:fld>
            <a:endParaRPr lang="en-US">
              <a:solidFill>
                <a:prstClr val="black">
                  <a:tint val="75000"/>
                </a:prstClr>
              </a:solidFill>
            </a:endParaRPr>
          </a:p>
        </p:txBody>
      </p:sp>
      <p:sp>
        <p:nvSpPr>
          <p:cNvPr id="9" name="Rounded Rectangle 8"/>
          <p:cNvSpPr/>
          <p:nvPr/>
        </p:nvSpPr>
        <p:spPr>
          <a:xfrm>
            <a:off x="1379221" y="2436399"/>
            <a:ext cx="1183214" cy="403428"/>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10" name="TextBox 9"/>
          <p:cNvSpPr txBox="1">
            <a:spLocks noChangeArrowheads="1"/>
          </p:cNvSpPr>
          <p:nvPr/>
        </p:nvSpPr>
        <p:spPr bwMode="auto">
          <a:xfrm>
            <a:off x="1343944" y="2436399"/>
            <a:ext cx="1183214" cy="400110"/>
          </a:xfrm>
          <a:prstGeom prst="rect">
            <a:avLst/>
          </a:prstGeom>
          <a:noFill/>
          <a:ln w="9525">
            <a:noFill/>
            <a:miter lim="800000"/>
            <a:headEnd/>
            <a:tailEnd/>
          </a:ln>
        </p:spPr>
        <p:txBody>
          <a:bodyPr wrap="square">
            <a:spAutoFit/>
          </a:bodyPr>
          <a:lstStyle/>
          <a:p>
            <a:pPr algn="ctr"/>
            <a:r>
              <a:rPr lang="en-US" sz="2000" smtClean="0">
                <a:solidFill>
                  <a:prstClr val="black"/>
                </a:solidFill>
              </a:rPr>
              <a:t>Dec. 28</a:t>
            </a:r>
          </a:p>
        </p:txBody>
      </p:sp>
      <p:sp>
        <p:nvSpPr>
          <p:cNvPr id="12" name="Rounded Rectangle 11"/>
          <p:cNvSpPr/>
          <p:nvPr/>
        </p:nvSpPr>
        <p:spPr>
          <a:xfrm>
            <a:off x="6020547" y="1816254"/>
            <a:ext cx="2377608" cy="1005659"/>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13" name="TextBox 12"/>
          <p:cNvSpPr txBox="1">
            <a:spLocks noChangeArrowheads="1"/>
          </p:cNvSpPr>
          <p:nvPr/>
        </p:nvSpPr>
        <p:spPr bwMode="auto">
          <a:xfrm>
            <a:off x="5908431" y="1806251"/>
            <a:ext cx="2489725" cy="1015663"/>
          </a:xfrm>
          <a:prstGeom prst="rect">
            <a:avLst/>
          </a:prstGeom>
          <a:noFill/>
          <a:ln w="9525">
            <a:noFill/>
            <a:miter lim="800000"/>
            <a:headEnd/>
            <a:tailEnd/>
          </a:ln>
        </p:spPr>
        <p:txBody>
          <a:bodyPr wrap="square">
            <a:spAutoFit/>
          </a:bodyPr>
          <a:lstStyle/>
          <a:p>
            <a:pPr algn="ctr"/>
            <a:r>
              <a:rPr lang="en-US" sz="2000" b="1">
                <a:solidFill>
                  <a:prstClr val="black"/>
                </a:solidFill>
              </a:rPr>
              <a:t>$700 </a:t>
            </a:r>
            <a:endParaRPr lang="en-US" sz="2000" b="1" smtClean="0">
              <a:solidFill>
                <a:prstClr val="black"/>
              </a:solidFill>
            </a:endParaRPr>
          </a:p>
          <a:p>
            <a:pPr algn="ctr"/>
            <a:r>
              <a:rPr lang="en-US" sz="2000" b="1" smtClean="0">
                <a:solidFill>
                  <a:prstClr val="black"/>
                </a:solidFill>
              </a:rPr>
              <a:t>Cash paid </a:t>
            </a:r>
            <a:r>
              <a:rPr lang="en-US" sz="2000" b="1">
                <a:solidFill>
                  <a:prstClr val="black"/>
                </a:solidFill>
              </a:rPr>
              <a:t>for salaries </a:t>
            </a:r>
          </a:p>
          <a:p>
            <a:pPr algn="ctr"/>
            <a:r>
              <a:rPr lang="en-US" sz="2000" smtClean="0">
                <a:solidFill>
                  <a:prstClr val="black"/>
                </a:solidFill>
              </a:rPr>
              <a:t>Jan. 4</a:t>
            </a:r>
          </a:p>
        </p:txBody>
      </p:sp>
      <p:sp>
        <p:nvSpPr>
          <p:cNvPr id="15" name="Rounded Rectangle 14"/>
          <p:cNvSpPr/>
          <p:nvPr/>
        </p:nvSpPr>
        <p:spPr>
          <a:xfrm>
            <a:off x="1860741" y="3443324"/>
            <a:ext cx="2139591" cy="1303414"/>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16" name="TextBox 15"/>
          <p:cNvSpPr txBox="1">
            <a:spLocks noChangeArrowheads="1"/>
          </p:cNvSpPr>
          <p:nvPr/>
        </p:nvSpPr>
        <p:spPr bwMode="auto">
          <a:xfrm>
            <a:off x="2021485" y="3550822"/>
            <a:ext cx="1851809" cy="1015663"/>
          </a:xfrm>
          <a:prstGeom prst="rect">
            <a:avLst/>
          </a:prstGeom>
          <a:noFill/>
          <a:ln w="9525">
            <a:noFill/>
            <a:miter lim="800000"/>
            <a:headEnd/>
            <a:tailEnd/>
          </a:ln>
        </p:spPr>
        <p:txBody>
          <a:bodyPr wrap="square">
            <a:spAutoFit/>
          </a:bodyPr>
          <a:lstStyle/>
          <a:p>
            <a:pPr algn="ctr"/>
            <a:r>
              <a:rPr lang="en-US" sz="2000" b="1" smtClean="0">
                <a:solidFill>
                  <a:prstClr val="black"/>
                </a:solidFill>
              </a:rPr>
              <a:t>Employees earn salaries $300 </a:t>
            </a:r>
            <a:endParaRPr lang="en-US" sz="2000" b="1">
              <a:solidFill>
                <a:prstClr val="black"/>
              </a:solidFill>
            </a:endParaRPr>
          </a:p>
        </p:txBody>
      </p:sp>
      <p:sp>
        <p:nvSpPr>
          <p:cNvPr id="17" name="Right Brace 16"/>
          <p:cNvSpPr/>
          <p:nvPr/>
        </p:nvSpPr>
        <p:spPr>
          <a:xfrm rot="5400000">
            <a:off x="3099291" y="2062516"/>
            <a:ext cx="191861" cy="2367411"/>
          </a:xfrm>
          <a:prstGeom prst="rightBrace">
            <a:avLst>
              <a:gd name="adj1" fmla="val 8333"/>
              <a:gd name="adj2" fmla="val 50857"/>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endParaRPr>
          </a:p>
        </p:txBody>
      </p:sp>
      <p:sp>
        <p:nvSpPr>
          <p:cNvPr id="19" name="Rectangle 18"/>
          <p:cNvSpPr/>
          <p:nvPr/>
        </p:nvSpPr>
        <p:spPr>
          <a:xfrm>
            <a:off x="913715" y="4942855"/>
            <a:ext cx="7711752" cy="1430616"/>
          </a:xfrm>
          <a:prstGeom prst="rect">
            <a:avLst/>
          </a:prstGeom>
          <a:solidFill>
            <a:schemeClr val="tx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0" name="TextBox 19"/>
          <p:cNvSpPr txBox="1"/>
          <p:nvPr/>
        </p:nvSpPr>
        <p:spPr>
          <a:xfrm>
            <a:off x="1110823" y="4912890"/>
            <a:ext cx="7633427" cy="1323439"/>
          </a:xfrm>
          <a:prstGeom prst="rect">
            <a:avLst/>
          </a:prstGeom>
          <a:noFill/>
        </p:spPr>
        <p:txBody>
          <a:bodyPr wrap="square" rtlCol="0">
            <a:spAutoFit/>
          </a:bodyPr>
          <a:lstStyle/>
          <a:p>
            <a:r>
              <a:rPr lang="en-US" sz="2000" u="sng" smtClean="0">
                <a:solidFill>
                  <a:prstClr val="black"/>
                </a:solidFill>
              </a:rPr>
              <a:t>December 31</a:t>
            </a:r>
            <a:r>
              <a:rPr lang="en-US" sz="2000" smtClean="0">
                <a:solidFill>
                  <a:prstClr val="black"/>
                </a:solidFill>
              </a:rPr>
              <a:t>						                 </a:t>
            </a:r>
            <a:r>
              <a:rPr lang="en-US" sz="2000" u="sng" smtClean="0">
                <a:solidFill>
                  <a:prstClr val="black"/>
                </a:solidFill>
              </a:rPr>
              <a:t>Debit</a:t>
            </a:r>
            <a:r>
              <a:rPr lang="en-US" sz="2000" smtClean="0">
                <a:solidFill>
                  <a:prstClr val="black"/>
                </a:solidFill>
              </a:rPr>
              <a:t>                </a:t>
            </a:r>
            <a:r>
              <a:rPr lang="en-US" sz="2000" u="sng" smtClean="0">
                <a:solidFill>
                  <a:prstClr val="black"/>
                </a:solidFill>
              </a:rPr>
              <a:t>Credit</a:t>
            </a:r>
          </a:p>
          <a:p>
            <a:r>
              <a:rPr lang="en-US" sz="2000" b="1" smtClean="0">
                <a:solidFill>
                  <a:prstClr val="black"/>
                </a:solidFill>
              </a:rPr>
              <a:t>Salaries Expense </a:t>
            </a:r>
            <a:r>
              <a:rPr lang="en-US" sz="2000" i="1" smtClean="0">
                <a:solidFill>
                  <a:prstClr val="black"/>
                </a:solidFill>
              </a:rPr>
              <a:t>(+E, −SE) </a:t>
            </a:r>
            <a:r>
              <a:rPr lang="en-US" sz="2000" smtClean="0">
                <a:solidFill>
                  <a:prstClr val="black"/>
                </a:solidFill>
              </a:rPr>
              <a:t>………………………….            </a:t>
            </a:r>
            <a:r>
              <a:rPr lang="en-US" sz="2000" b="1" smtClean="0">
                <a:solidFill>
                  <a:prstClr val="black"/>
                </a:solidFill>
              </a:rPr>
              <a:t>300</a:t>
            </a:r>
          </a:p>
          <a:p>
            <a:r>
              <a:rPr lang="en-US" sz="2000">
                <a:solidFill>
                  <a:prstClr val="black"/>
                </a:solidFill>
              </a:rPr>
              <a:t> </a:t>
            </a:r>
            <a:r>
              <a:rPr lang="en-US" sz="2000" smtClean="0">
                <a:solidFill>
                  <a:prstClr val="black"/>
                </a:solidFill>
              </a:rPr>
              <a:t>    </a:t>
            </a:r>
            <a:r>
              <a:rPr lang="en-US" sz="2000" b="1" smtClean="0">
                <a:solidFill>
                  <a:prstClr val="black"/>
                </a:solidFill>
              </a:rPr>
              <a:t>Salaries Payable </a:t>
            </a:r>
            <a:r>
              <a:rPr lang="en-US" sz="2000" i="1" smtClean="0">
                <a:solidFill>
                  <a:prstClr val="black"/>
                </a:solidFill>
              </a:rPr>
              <a:t>(+L) </a:t>
            </a:r>
            <a:r>
              <a:rPr lang="en-US" sz="2000" smtClean="0">
                <a:solidFill>
                  <a:prstClr val="black"/>
                </a:solidFill>
              </a:rPr>
              <a:t>………………………………                                     </a:t>
            </a:r>
            <a:r>
              <a:rPr lang="en-US" sz="2000" b="1" smtClean="0">
                <a:solidFill>
                  <a:prstClr val="black"/>
                </a:solidFill>
              </a:rPr>
              <a:t>300</a:t>
            </a:r>
          </a:p>
          <a:p>
            <a:r>
              <a:rPr lang="en-US" sz="2000">
                <a:solidFill>
                  <a:prstClr val="black"/>
                </a:solidFill>
              </a:rPr>
              <a:t> </a:t>
            </a:r>
            <a:r>
              <a:rPr lang="en-US" sz="2000" smtClean="0">
                <a:solidFill>
                  <a:prstClr val="black"/>
                </a:solidFill>
              </a:rPr>
              <a:t>    </a:t>
            </a:r>
            <a:r>
              <a:rPr lang="en-US" i="1" smtClean="0">
                <a:solidFill>
                  <a:prstClr val="black"/>
                </a:solidFill>
              </a:rPr>
              <a:t>(Salaries incurred, but not paid, in the current period)</a:t>
            </a:r>
            <a:endParaRPr lang="en-US" i="1">
              <a:solidFill>
                <a:prstClr val="black"/>
              </a:solidFill>
            </a:endParaRPr>
          </a:p>
        </p:txBody>
      </p:sp>
      <p:cxnSp>
        <p:nvCxnSpPr>
          <p:cNvPr id="21" name="Straight Connector 20"/>
          <p:cNvCxnSpPr/>
          <p:nvPr/>
        </p:nvCxnSpPr>
        <p:spPr>
          <a:xfrm>
            <a:off x="1946278" y="2903605"/>
            <a:ext cx="0" cy="438547"/>
          </a:xfrm>
          <a:prstGeom prst="line">
            <a:avLst/>
          </a:prstGeom>
          <a:ln/>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a:off x="7125648" y="2885330"/>
            <a:ext cx="0" cy="438547"/>
          </a:xfrm>
          <a:prstGeom prst="line">
            <a:avLst/>
          </a:prstGeom>
          <a:ln/>
        </p:spPr>
        <p:style>
          <a:lnRef idx="1">
            <a:schemeClr val="dk1"/>
          </a:lnRef>
          <a:fillRef idx="0">
            <a:schemeClr val="dk1"/>
          </a:fillRef>
          <a:effectRef idx="0">
            <a:schemeClr val="dk1"/>
          </a:effectRef>
          <a:fontRef idx="minor">
            <a:schemeClr val="tx1"/>
          </a:fontRef>
        </p:style>
      </p:cxnSp>
      <p:cxnSp>
        <p:nvCxnSpPr>
          <p:cNvPr id="23" name="Straight Arrow Connector 22"/>
          <p:cNvCxnSpPr/>
          <p:nvPr/>
        </p:nvCxnSpPr>
        <p:spPr>
          <a:xfrm>
            <a:off x="1765781" y="3104604"/>
            <a:ext cx="5904115"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4" name="Rounded Rectangle 23"/>
          <p:cNvSpPr/>
          <p:nvPr/>
        </p:nvSpPr>
        <p:spPr>
          <a:xfrm>
            <a:off x="3445352" y="1816255"/>
            <a:ext cx="1975492" cy="1005658"/>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5" name="TextBox 24"/>
          <p:cNvSpPr txBox="1">
            <a:spLocks noChangeArrowheads="1"/>
          </p:cNvSpPr>
          <p:nvPr/>
        </p:nvSpPr>
        <p:spPr bwMode="auto">
          <a:xfrm>
            <a:off x="3526141" y="1806252"/>
            <a:ext cx="1894703" cy="1015663"/>
          </a:xfrm>
          <a:prstGeom prst="rect">
            <a:avLst/>
          </a:prstGeom>
          <a:noFill/>
          <a:ln w="9525">
            <a:noFill/>
            <a:miter lim="800000"/>
            <a:headEnd/>
            <a:tailEnd/>
          </a:ln>
        </p:spPr>
        <p:txBody>
          <a:bodyPr wrap="square">
            <a:spAutoFit/>
          </a:bodyPr>
          <a:lstStyle/>
          <a:p>
            <a:pPr algn="ctr"/>
            <a:r>
              <a:rPr lang="en-US" sz="2000" b="1">
                <a:solidFill>
                  <a:prstClr val="black"/>
                </a:solidFill>
              </a:rPr>
              <a:t>$300 </a:t>
            </a:r>
            <a:endParaRPr lang="en-US" sz="2000" b="1" smtClean="0">
              <a:solidFill>
                <a:prstClr val="black"/>
              </a:solidFill>
            </a:endParaRPr>
          </a:p>
          <a:p>
            <a:pPr algn="ctr"/>
            <a:r>
              <a:rPr lang="en-US" sz="2000" b="1" smtClean="0">
                <a:solidFill>
                  <a:prstClr val="black"/>
                </a:solidFill>
              </a:rPr>
              <a:t>Salaries </a:t>
            </a:r>
            <a:r>
              <a:rPr lang="en-US" sz="2000" b="1">
                <a:solidFill>
                  <a:prstClr val="black"/>
                </a:solidFill>
              </a:rPr>
              <a:t>owed </a:t>
            </a:r>
          </a:p>
          <a:p>
            <a:pPr algn="ctr"/>
            <a:r>
              <a:rPr lang="en-US" sz="2000" smtClean="0">
                <a:solidFill>
                  <a:prstClr val="black"/>
                </a:solidFill>
              </a:rPr>
              <a:t>Dec. 31</a:t>
            </a:r>
          </a:p>
        </p:txBody>
      </p:sp>
      <p:cxnSp>
        <p:nvCxnSpPr>
          <p:cNvPr id="26" name="Straight Connector 25"/>
          <p:cNvCxnSpPr/>
          <p:nvPr/>
        </p:nvCxnSpPr>
        <p:spPr>
          <a:xfrm>
            <a:off x="4521909" y="2885330"/>
            <a:ext cx="0" cy="438547"/>
          </a:xfrm>
          <a:prstGeom prst="line">
            <a:avLst/>
          </a:prstGeom>
          <a:ln/>
        </p:spPr>
        <p:style>
          <a:lnRef idx="1">
            <a:schemeClr val="dk1"/>
          </a:lnRef>
          <a:fillRef idx="0">
            <a:schemeClr val="dk1"/>
          </a:fillRef>
          <a:effectRef idx="0">
            <a:schemeClr val="dk1"/>
          </a:effectRef>
          <a:fontRef idx="minor">
            <a:schemeClr val="tx1"/>
          </a:fontRef>
        </p:style>
      </p:cxnSp>
      <p:sp>
        <p:nvSpPr>
          <p:cNvPr id="27" name="TextBox 26"/>
          <p:cNvSpPr txBox="1"/>
          <p:nvPr/>
        </p:nvSpPr>
        <p:spPr>
          <a:xfrm>
            <a:off x="3909909" y="3578966"/>
            <a:ext cx="1244128" cy="707886"/>
          </a:xfrm>
          <a:prstGeom prst="rect">
            <a:avLst/>
          </a:prstGeom>
          <a:noFill/>
        </p:spPr>
        <p:txBody>
          <a:bodyPr wrap="square" rtlCol="0">
            <a:spAutoFit/>
          </a:bodyPr>
          <a:lstStyle/>
          <a:p>
            <a:pPr algn="ctr"/>
            <a:r>
              <a:rPr lang="en-US" sz="2000" b="1" smtClean="0">
                <a:solidFill>
                  <a:srgbClr val="FF0000"/>
                </a:solidFill>
              </a:rPr>
              <a:t>Adjusting entry</a:t>
            </a:r>
            <a:endParaRPr lang="en-US" sz="2000" b="1">
              <a:solidFill>
                <a:srgbClr val="FF0000"/>
              </a:solidFill>
            </a:endParaRPr>
          </a:p>
        </p:txBody>
      </p:sp>
      <p:sp>
        <p:nvSpPr>
          <p:cNvPr id="29" name="Rounded Rectangle 28"/>
          <p:cNvSpPr/>
          <p:nvPr/>
        </p:nvSpPr>
        <p:spPr>
          <a:xfrm>
            <a:off x="5107001" y="3429788"/>
            <a:ext cx="1835349" cy="1316950"/>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30" name="TextBox 29"/>
          <p:cNvSpPr txBox="1">
            <a:spLocks noChangeArrowheads="1"/>
          </p:cNvSpPr>
          <p:nvPr/>
        </p:nvSpPr>
        <p:spPr bwMode="auto">
          <a:xfrm>
            <a:off x="5083483" y="3423299"/>
            <a:ext cx="1851809" cy="1323439"/>
          </a:xfrm>
          <a:prstGeom prst="rect">
            <a:avLst/>
          </a:prstGeom>
          <a:noFill/>
          <a:ln w="9525">
            <a:noFill/>
            <a:miter lim="800000"/>
            <a:headEnd/>
            <a:tailEnd/>
          </a:ln>
        </p:spPr>
        <p:txBody>
          <a:bodyPr wrap="square">
            <a:spAutoFit/>
          </a:bodyPr>
          <a:lstStyle/>
          <a:p>
            <a:pPr algn="ctr"/>
            <a:r>
              <a:rPr lang="en-US" sz="2000" b="1">
                <a:solidFill>
                  <a:prstClr val="black"/>
                </a:solidFill>
              </a:rPr>
              <a:t>Employees earn additional salaries </a:t>
            </a:r>
            <a:endParaRPr lang="en-US" sz="2000" b="1" smtClean="0">
              <a:solidFill>
                <a:prstClr val="black"/>
              </a:solidFill>
            </a:endParaRPr>
          </a:p>
          <a:p>
            <a:pPr algn="ctr"/>
            <a:r>
              <a:rPr lang="en-US" sz="2000" b="1" smtClean="0">
                <a:solidFill>
                  <a:prstClr val="black"/>
                </a:solidFill>
              </a:rPr>
              <a:t>$</a:t>
            </a:r>
            <a:r>
              <a:rPr lang="en-US" sz="2000" b="1">
                <a:solidFill>
                  <a:prstClr val="black"/>
                </a:solidFill>
              </a:rPr>
              <a:t>400 </a:t>
            </a:r>
          </a:p>
        </p:txBody>
      </p:sp>
      <p:sp>
        <p:nvSpPr>
          <p:cNvPr id="31" name="Right Brace 30"/>
          <p:cNvSpPr/>
          <p:nvPr/>
        </p:nvSpPr>
        <p:spPr>
          <a:xfrm rot="5400000">
            <a:off x="5737969" y="2062507"/>
            <a:ext cx="191861" cy="2367411"/>
          </a:xfrm>
          <a:prstGeom prst="rightBrace">
            <a:avLst>
              <a:gd name="adj1" fmla="val 8333"/>
              <a:gd name="adj2" fmla="val 50857"/>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endParaRPr>
          </a:p>
        </p:txBody>
      </p:sp>
      <p:sp>
        <p:nvSpPr>
          <p:cNvPr id="32" name="Content Placeholder 2"/>
          <p:cNvSpPr>
            <a:spLocks noGrp="1"/>
          </p:cNvSpPr>
          <p:nvPr>
            <p:ph idx="4294967295"/>
          </p:nvPr>
        </p:nvSpPr>
        <p:spPr>
          <a:xfrm>
            <a:off x="723481" y="748973"/>
            <a:ext cx="8399505" cy="1210462"/>
          </a:xfrm>
          <a:prstGeom prst="rect">
            <a:avLst/>
          </a:prstGeom>
        </p:spPr>
        <p:txBody>
          <a:bodyPr>
            <a:normAutofit/>
          </a:bodyPr>
          <a:lstStyle/>
          <a:p>
            <a:pPr lvl="0"/>
            <a:r>
              <a:rPr lang="en-US" sz="2400" smtClean="0"/>
              <a:t>By </a:t>
            </a:r>
            <a:r>
              <a:rPr lang="en-US" sz="2400"/>
              <a:t>the end of the year, </a:t>
            </a:r>
            <a:r>
              <a:rPr lang="en-US" sz="2400" smtClean="0"/>
              <a:t>$300 in salaries have been earned by employees but not paid</a:t>
            </a:r>
          </a:p>
        </p:txBody>
      </p:sp>
      <p:cxnSp>
        <p:nvCxnSpPr>
          <p:cNvPr id="33" name="Straight Arrow Connector 32"/>
          <p:cNvCxnSpPr/>
          <p:nvPr/>
        </p:nvCxnSpPr>
        <p:spPr>
          <a:xfrm flipH="1">
            <a:off x="4021043" y="4214193"/>
            <a:ext cx="510930" cy="619125"/>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66235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0">
                                            <p:txEl>
                                              <p:pRg st="1" end="1"/>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0">
                                            <p:txEl>
                                              <p:pRg st="2" end="2"/>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9" grpId="0" animBg="1"/>
      <p:bldP spid="27" grpId="0"/>
      <p:bldP spid="29" grpId="0" animBg="1"/>
      <p:bldP spid="30" grpId="0"/>
      <p:bldP spid="3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149615"/>
            <a:ext cx="7794576" cy="4432716"/>
          </a:xfrm>
        </p:spPr>
        <p:txBody>
          <a:bodyPr>
            <a:normAutofit/>
          </a:bodyPr>
          <a:lstStyle/>
          <a:p>
            <a:pPr marL="0" indent="0">
              <a:buNone/>
            </a:pPr>
            <a:r>
              <a:rPr lang="en-US" sz="2800" smtClean="0"/>
              <a:t>If a company pays an employee $100 per day for a five-day work week that runs from Monday to Friday, and December 31 is a Tuesday, what is the amount of the salaries adjustment, assuming that Friday is payday?</a:t>
            </a:r>
            <a:endParaRPr lang="en-US" sz="2800"/>
          </a:p>
          <a:p>
            <a:pPr>
              <a:buAutoNum type="alphaLcPeriod"/>
            </a:pPr>
            <a:r>
              <a:rPr lang="en-US" sz="2800" smtClean="0"/>
              <a:t>$500</a:t>
            </a:r>
            <a:endParaRPr lang="en-US" sz="2800"/>
          </a:p>
          <a:p>
            <a:pPr>
              <a:buAutoNum type="alphaLcPeriod"/>
            </a:pPr>
            <a:r>
              <a:rPr lang="en-US" sz="2800" smtClean="0"/>
              <a:t>$400</a:t>
            </a:r>
            <a:endParaRPr lang="en-US" sz="2800"/>
          </a:p>
          <a:p>
            <a:pPr>
              <a:buAutoNum type="alphaLcPeriod" startAt="3"/>
            </a:pPr>
            <a:r>
              <a:rPr lang="en-US" sz="2800" smtClean="0"/>
              <a:t>$300</a:t>
            </a:r>
            <a:endParaRPr lang="en-US" sz="2800"/>
          </a:p>
          <a:p>
            <a:pPr>
              <a:buAutoNum type="alphaLcPeriod" startAt="3"/>
            </a:pPr>
            <a:r>
              <a:rPr lang="en-US" sz="2800" smtClean="0"/>
              <a:t>$200</a:t>
            </a:r>
            <a:endParaRPr lang="en-US" sz="2800"/>
          </a:p>
        </p:txBody>
      </p:sp>
      <p:sp>
        <p:nvSpPr>
          <p:cNvPr id="4" name="Title 3"/>
          <p:cNvSpPr>
            <a:spLocks noGrp="1"/>
          </p:cNvSpPr>
          <p:nvPr>
            <p:ph type="title"/>
          </p:nvPr>
        </p:nvSpPr>
        <p:spPr>
          <a:xfrm>
            <a:off x="936943" y="417031"/>
            <a:ext cx="7922577" cy="799257"/>
          </a:xfrm>
        </p:spPr>
        <p:txBody>
          <a:bodyPr/>
          <a:lstStyle/>
          <a:p>
            <a:r>
              <a:rPr lang="en-US"/>
              <a:t>Concept Check </a:t>
            </a:r>
            <a:r>
              <a:rPr lang="en-US" smtClean="0"/>
              <a:t>3–6</a:t>
            </a:r>
            <a:endParaRPr lang="en-US"/>
          </a:p>
        </p:txBody>
      </p:sp>
      <p:sp>
        <p:nvSpPr>
          <p:cNvPr id="6" name="Oval 5"/>
          <p:cNvSpPr/>
          <p:nvPr/>
        </p:nvSpPr>
        <p:spPr bwMode="auto">
          <a:xfrm>
            <a:off x="972521" y="4885381"/>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Tahoma" pitchFamily="34" charset="0"/>
            </a:endParaRPr>
          </a:p>
        </p:txBody>
      </p:sp>
      <p:sp>
        <p:nvSpPr>
          <p:cNvPr id="7" name="TextBox 6"/>
          <p:cNvSpPr txBox="1"/>
          <p:nvPr/>
        </p:nvSpPr>
        <p:spPr>
          <a:xfrm>
            <a:off x="2883876" y="4494843"/>
            <a:ext cx="5506497" cy="1831271"/>
          </a:xfrm>
          <a:prstGeom prst="rect">
            <a:avLst/>
          </a:prstGeom>
          <a:solidFill>
            <a:srgbClr val="FFFFD1"/>
          </a:solidFill>
          <a:ln w="6350">
            <a:solidFill>
              <a:schemeClr val="tx1"/>
            </a:solidFill>
          </a:ln>
        </p:spPr>
        <p:txBody>
          <a:bodyPr wrap="square" rtlCol="0">
            <a:spAutoFit/>
          </a:bodyPr>
          <a:lstStyle/>
          <a:p>
            <a:r>
              <a:rPr lang="en-US" smtClean="0"/>
              <a:t>Since the employee worked two days in the last week of December (Monday and Tuesday), the amount of the accrual should be for $200 (= $100 per day × 2 days). The adjusting entry on December 31 would be:</a:t>
            </a:r>
          </a:p>
          <a:p>
            <a:pPr>
              <a:spcBef>
                <a:spcPts val="600"/>
              </a:spcBef>
            </a:pPr>
            <a:r>
              <a:rPr lang="en-US"/>
              <a:t>	</a:t>
            </a:r>
            <a:r>
              <a:rPr lang="en-US" smtClean="0"/>
              <a:t>Salaries Expense		200</a:t>
            </a:r>
          </a:p>
          <a:p>
            <a:r>
              <a:rPr lang="en-US"/>
              <a:t>	</a:t>
            </a:r>
            <a:r>
              <a:rPr lang="en-US" smtClean="0"/>
              <a:t>	Salaries Payable		200</a:t>
            </a:r>
          </a:p>
        </p:txBody>
      </p:sp>
      <p:sp>
        <p:nvSpPr>
          <p:cNvPr id="8" name="Footer Placeholder 7"/>
          <p:cNvSpPr>
            <a:spLocks noGrp="1"/>
          </p:cNvSpPr>
          <p:nvPr>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9" name="Slide Number Placeholder 8"/>
          <p:cNvSpPr>
            <a:spLocks noGrp="1"/>
          </p:cNvSpPr>
          <p:nvPr>
            <p:ph type="sldNum" sz="quarter" idx="12"/>
          </p:nvPr>
        </p:nvSpPr>
        <p:spPr/>
        <p:txBody>
          <a:bodyPr/>
          <a:lstStyle/>
          <a:p>
            <a:fld id="{8A048DD7-39B4-434B-ACE7-68CA5B147A05}" type="slidenum">
              <a:rPr lang="en-US" smtClean="0"/>
              <a:t>35</a:t>
            </a:fld>
            <a:endParaRPr lang="en-US"/>
          </a:p>
        </p:txBody>
      </p:sp>
    </p:spTree>
    <p:extLst>
      <p:ext uri="{BB962C8B-B14F-4D97-AF65-F5344CB8AC3E}">
        <p14:creationId xmlns:p14="http://schemas.microsoft.com/office/powerpoint/2010/main" val="1155807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88219" y="3443878"/>
            <a:ext cx="981677" cy="645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itle 5"/>
          <p:cNvSpPr>
            <a:spLocks noGrp="1"/>
          </p:cNvSpPr>
          <p:nvPr>
            <p:ph type="title"/>
          </p:nvPr>
        </p:nvSpPr>
        <p:spPr>
          <a:xfrm>
            <a:off x="724628" y="133779"/>
            <a:ext cx="8229600" cy="660063"/>
          </a:xfrm>
        </p:spPr>
        <p:txBody>
          <a:bodyPr/>
          <a:lstStyle/>
          <a:p>
            <a:pPr>
              <a:lnSpc>
                <a:spcPct val="90000"/>
              </a:lnSpc>
            </a:pPr>
            <a:r>
              <a:rPr lang="en-US" sz="4000"/>
              <a:t>Accrued </a:t>
            </a:r>
            <a:r>
              <a:rPr lang="en-US" sz="4000" smtClean="0"/>
              <a:t>Expenses—Utilities</a:t>
            </a:r>
            <a:endParaRPr lang="en-US" sz="4000"/>
          </a:p>
        </p:txBody>
      </p:sp>
      <p:sp>
        <p:nvSpPr>
          <p:cNvPr id="4" name="Footer Placeholder 3"/>
          <p:cNvSpPr>
            <a:spLocks noGrp="1"/>
          </p:cNvSpPr>
          <p:nvPr>
            <p:ph type="ftr" sz="quarter" idx="11"/>
          </p:nvPr>
        </p:nvSpPr>
        <p:spPr/>
        <p:txBody>
          <a:bodyPr/>
          <a:lstStyle/>
          <a:p>
            <a:r>
              <a:rPr lang="en-US" smtClean="0">
                <a:solidFill>
                  <a:prstClr val="black"/>
                </a:solidFill>
              </a:rPr>
              <a:t>Copyright ©2016 McGraw-Hill Education. All rights reserved. No reproduction or distribution without the prior written consent of McGraw-Hill Education. </a:t>
            </a:r>
            <a:endParaRPr lang="en-US">
              <a:solidFill>
                <a:prstClr val="black"/>
              </a:solidFill>
            </a:endParaRPr>
          </a:p>
        </p:txBody>
      </p:sp>
      <p:sp>
        <p:nvSpPr>
          <p:cNvPr id="5" name="Slide Number Placeholder 4"/>
          <p:cNvSpPr>
            <a:spLocks noGrp="1"/>
          </p:cNvSpPr>
          <p:nvPr>
            <p:ph type="sldNum" sz="quarter" idx="12"/>
          </p:nvPr>
        </p:nvSpPr>
        <p:spPr/>
        <p:txBody>
          <a:bodyPr/>
          <a:lstStyle/>
          <a:p>
            <a:fld id="{8A048DD7-39B4-434B-ACE7-68CA5B147A05}" type="slidenum">
              <a:rPr lang="en-US" smtClean="0">
                <a:solidFill>
                  <a:prstClr val="black">
                    <a:tint val="75000"/>
                  </a:prstClr>
                </a:solidFill>
              </a:rPr>
              <a:pPr/>
              <a:t>36</a:t>
            </a:fld>
            <a:endParaRPr lang="en-US">
              <a:solidFill>
                <a:prstClr val="black">
                  <a:tint val="75000"/>
                </a:prstClr>
              </a:solidFill>
            </a:endParaRPr>
          </a:p>
        </p:txBody>
      </p:sp>
      <p:sp>
        <p:nvSpPr>
          <p:cNvPr id="12" name="Rounded Rectangle 11"/>
          <p:cNvSpPr/>
          <p:nvPr/>
        </p:nvSpPr>
        <p:spPr>
          <a:xfrm>
            <a:off x="6020547" y="1816254"/>
            <a:ext cx="2471736" cy="1005659"/>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13" name="TextBox 12"/>
          <p:cNvSpPr txBox="1">
            <a:spLocks noChangeArrowheads="1"/>
          </p:cNvSpPr>
          <p:nvPr/>
        </p:nvSpPr>
        <p:spPr bwMode="auto">
          <a:xfrm>
            <a:off x="5992657" y="1806251"/>
            <a:ext cx="2498200" cy="1015663"/>
          </a:xfrm>
          <a:prstGeom prst="rect">
            <a:avLst/>
          </a:prstGeom>
          <a:noFill/>
          <a:ln w="9525">
            <a:noFill/>
            <a:miter lim="800000"/>
            <a:headEnd/>
            <a:tailEnd/>
          </a:ln>
        </p:spPr>
        <p:txBody>
          <a:bodyPr wrap="square">
            <a:spAutoFit/>
          </a:bodyPr>
          <a:lstStyle/>
          <a:p>
            <a:pPr algn="ctr"/>
            <a:r>
              <a:rPr lang="en-US" sz="2000" b="1" smtClean="0">
                <a:solidFill>
                  <a:prstClr val="black"/>
                </a:solidFill>
              </a:rPr>
              <a:t>$900 </a:t>
            </a:r>
          </a:p>
          <a:p>
            <a:pPr algn="ctr"/>
            <a:r>
              <a:rPr lang="en-US" sz="2000" b="1" smtClean="0">
                <a:solidFill>
                  <a:prstClr val="black"/>
                </a:solidFill>
              </a:rPr>
              <a:t>Cash paid </a:t>
            </a:r>
            <a:r>
              <a:rPr lang="en-US" sz="2000" b="1">
                <a:solidFill>
                  <a:prstClr val="black"/>
                </a:solidFill>
              </a:rPr>
              <a:t>for </a:t>
            </a:r>
            <a:r>
              <a:rPr lang="en-US" sz="2000" b="1" smtClean="0">
                <a:solidFill>
                  <a:prstClr val="black"/>
                </a:solidFill>
              </a:rPr>
              <a:t>utilities</a:t>
            </a:r>
            <a:endParaRPr lang="en-US" sz="2000" b="1">
              <a:solidFill>
                <a:prstClr val="black"/>
              </a:solidFill>
            </a:endParaRPr>
          </a:p>
          <a:p>
            <a:pPr algn="ctr"/>
            <a:r>
              <a:rPr lang="en-US" sz="2000" smtClean="0">
                <a:solidFill>
                  <a:prstClr val="black"/>
                </a:solidFill>
              </a:rPr>
              <a:t>Jan. 6</a:t>
            </a:r>
          </a:p>
        </p:txBody>
      </p:sp>
      <p:sp>
        <p:nvSpPr>
          <p:cNvPr id="15" name="Rounded Rectangle 14"/>
          <p:cNvSpPr/>
          <p:nvPr/>
        </p:nvSpPr>
        <p:spPr>
          <a:xfrm>
            <a:off x="1860741" y="3443325"/>
            <a:ext cx="2139591" cy="708440"/>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16" name="TextBox 15"/>
          <p:cNvSpPr txBox="1">
            <a:spLocks noChangeArrowheads="1"/>
          </p:cNvSpPr>
          <p:nvPr/>
        </p:nvSpPr>
        <p:spPr bwMode="auto">
          <a:xfrm>
            <a:off x="2021485" y="3443878"/>
            <a:ext cx="1851809" cy="707886"/>
          </a:xfrm>
          <a:prstGeom prst="rect">
            <a:avLst/>
          </a:prstGeom>
          <a:noFill/>
          <a:ln w="9525">
            <a:noFill/>
            <a:miter lim="800000"/>
            <a:headEnd/>
            <a:tailEnd/>
          </a:ln>
        </p:spPr>
        <p:txBody>
          <a:bodyPr wrap="square">
            <a:spAutoFit/>
          </a:bodyPr>
          <a:lstStyle/>
          <a:p>
            <a:pPr algn="ctr"/>
            <a:r>
              <a:rPr lang="en-US" sz="2000" b="1" smtClean="0">
                <a:solidFill>
                  <a:prstClr val="black"/>
                </a:solidFill>
              </a:rPr>
              <a:t>Utilities used</a:t>
            </a:r>
          </a:p>
          <a:p>
            <a:pPr algn="ctr"/>
            <a:r>
              <a:rPr lang="en-US" sz="2000" b="1" smtClean="0">
                <a:solidFill>
                  <a:prstClr val="black"/>
                </a:solidFill>
              </a:rPr>
              <a:t>$900 </a:t>
            </a:r>
            <a:endParaRPr lang="en-US" sz="2000" b="1">
              <a:solidFill>
                <a:prstClr val="black"/>
              </a:solidFill>
            </a:endParaRPr>
          </a:p>
        </p:txBody>
      </p:sp>
      <p:sp>
        <p:nvSpPr>
          <p:cNvPr id="17" name="Right Brace 16"/>
          <p:cNvSpPr/>
          <p:nvPr/>
        </p:nvSpPr>
        <p:spPr>
          <a:xfrm rot="5400000">
            <a:off x="3099291" y="2062516"/>
            <a:ext cx="191861" cy="2367411"/>
          </a:xfrm>
          <a:prstGeom prst="rightBrace">
            <a:avLst>
              <a:gd name="adj1" fmla="val 8333"/>
              <a:gd name="adj2" fmla="val 50857"/>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endParaRPr>
          </a:p>
        </p:txBody>
      </p:sp>
      <p:sp>
        <p:nvSpPr>
          <p:cNvPr id="19" name="Rectangle 18"/>
          <p:cNvSpPr/>
          <p:nvPr/>
        </p:nvSpPr>
        <p:spPr>
          <a:xfrm>
            <a:off x="913715" y="4942855"/>
            <a:ext cx="7711752" cy="1430616"/>
          </a:xfrm>
          <a:prstGeom prst="rect">
            <a:avLst/>
          </a:prstGeom>
          <a:solidFill>
            <a:schemeClr val="tx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0" name="TextBox 19"/>
          <p:cNvSpPr txBox="1"/>
          <p:nvPr/>
        </p:nvSpPr>
        <p:spPr>
          <a:xfrm>
            <a:off x="1110823" y="4912890"/>
            <a:ext cx="7633427" cy="1323439"/>
          </a:xfrm>
          <a:prstGeom prst="rect">
            <a:avLst/>
          </a:prstGeom>
          <a:noFill/>
        </p:spPr>
        <p:txBody>
          <a:bodyPr wrap="square" rtlCol="0">
            <a:spAutoFit/>
          </a:bodyPr>
          <a:lstStyle/>
          <a:p>
            <a:r>
              <a:rPr lang="en-US" sz="2000" u="sng" smtClean="0">
                <a:solidFill>
                  <a:prstClr val="black"/>
                </a:solidFill>
              </a:rPr>
              <a:t>December 31</a:t>
            </a:r>
            <a:r>
              <a:rPr lang="en-US" sz="2000" smtClean="0">
                <a:solidFill>
                  <a:prstClr val="black"/>
                </a:solidFill>
              </a:rPr>
              <a:t>						                 </a:t>
            </a:r>
            <a:r>
              <a:rPr lang="en-US" sz="2000" u="sng" smtClean="0">
                <a:solidFill>
                  <a:prstClr val="black"/>
                </a:solidFill>
              </a:rPr>
              <a:t>Debit</a:t>
            </a:r>
            <a:r>
              <a:rPr lang="en-US" sz="2000" smtClean="0">
                <a:solidFill>
                  <a:prstClr val="black"/>
                </a:solidFill>
              </a:rPr>
              <a:t>                </a:t>
            </a:r>
            <a:r>
              <a:rPr lang="en-US" sz="2000" u="sng" smtClean="0">
                <a:solidFill>
                  <a:prstClr val="black"/>
                </a:solidFill>
              </a:rPr>
              <a:t>Credit</a:t>
            </a:r>
          </a:p>
          <a:p>
            <a:r>
              <a:rPr lang="en-US" sz="2000" b="1" smtClean="0">
                <a:solidFill>
                  <a:prstClr val="black"/>
                </a:solidFill>
              </a:rPr>
              <a:t>Utilities Expense </a:t>
            </a:r>
            <a:r>
              <a:rPr lang="en-US" sz="2000" i="1" smtClean="0">
                <a:solidFill>
                  <a:prstClr val="black"/>
                </a:solidFill>
              </a:rPr>
              <a:t>(+E, −SE) </a:t>
            </a:r>
            <a:r>
              <a:rPr lang="en-US" sz="2000" smtClean="0">
                <a:solidFill>
                  <a:prstClr val="black"/>
                </a:solidFill>
              </a:rPr>
              <a:t>………………………….         </a:t>
            </a:r>
            <a:r>
              <a:rPr lang="en-US" sz="2000" b="1" smtClean="0">
                <a:solidFill>
                  <a:prstClr val="black"/>
                </a:solidFill>
              </a:rPr>
              <a:t>900</a:t>
            </a:r>
          </a:p>
          <a:p>
            <a:r>
              <a:rPr lang="en-US" sz="2000">
                <a:solidFill>
                  <a:prstClr val="black"/>
                </a:solidFill>
              </a:rPr>
              <a:t> </a:t>
            </a:r>
            <a:r>
              <a:rPr lang="en-US" sz="2000" smtClean="0">
                <a:solidFill>
                  <a:prstClr val="black"/>
                </a:solidFill>
              </a:rPr>
              <a:t>    </a:t>
            </a:r>
            <a:r>
              <a:rPr lang="en-US" sz="2000" b="1" smtClean="0">
                <a:solidFill>
                  <a:prstClr val="black"/>
                </a:solidFill>
              </a:rPr>
              <a:t>Utilities Payable </a:t>
            </a:r>
            <a:r>
              <a:rPr lang="en-US" sz="2000" i="1" smtClean="0">
                <a:solidFill>
                  <a:prstClr val="black"/>
                </a:solidFill>
              </a:rPr>
              <a:t>(+L) </a:t>
            </a:r>
            <a:r>
              <a:rPr lang="en-US" sz="2000" smtClean="0">
                <a:solidFill>
                  <a:prstClr val="black"/>
                </a:solidFill>
              </a:rPr>
              <a:t>………………………………                                  </a:t>
            </a:r>
            <a:r>
              <a:rPr lang="en-US" sz="2000" b="1" smtClean="0">
                <a:solidFill>
                  <a:prstClr val="black"/>
                </a:solidFill>
              </a:rPr>
              <a:t>900</a:t>
            </a:r>
          </a:p>
          <a:p>
            <a:r>
              <a:rPr lang="en-US" sz="2000">
                <a:solidFill>
                  <a:prstClr val="black"/>
                </a:solidFill>
              </a:rPr>
              <a:t> </a:t>
            </a:r>
            <a:r>
              <a:rPr lang="en-US" sz="2000" smtClean="0">
                <a:solidFill>
                  <a:prstClr val="black"/>
                </a:solidFill>
              </a:rPr>
              <a:t>    </a:t>
            </a:r>
            <a:r>
              <a:rPr lang="en-US" i="1">
                <a:solidFill>
                  <a:prstClr val="black"/>
                </a:solidFill>
              </a:rPr>
              <a:t>(Utilities incurred, but not paid, in the current period)</a:t>
            </a:r>
          </a:p>
        </p:txBody>
      </p:sp>
      <p:cxnSp>
        <p:nvCxnSpPr>
          <p:cNvPr id="21" name="Straight Connector 20"/>
          <p:cNvCxnSpPr/>
          <p:nvPr/>
        </p:nvCxnSpPr>
        <p:spPr>
          <a:xfrm>
            <a:off x="1946278" y="2903605"/>
            <a:ext cx="0" cy="438547"/>
          </a:xfrm>
          <a:prstGeom prst="line">
            <a:avLst/>
          </a:prstGeom>
          <a:ln/>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a:off x="7125648" y="2885330"/>
            <a:ext cx="0" cy="438547"/>
          </a:xfrm>
          <a:prstGeom prst="line">
            <a:avLst/>
          </a:prstGeom>
          <a:ln/>
        </p:spPr>
        <p:style>
          <a:lnRef idx="1">
            <a:schemeClr val="dk1"/>
          </a:lnRef>
          <a:fillRef idx="0">
            <a:schemeClr val="dk1"/>
          </a:fillRef>
          <a:effectRef idx="0">
            <a:schemeClr val="dk1"/>
          </a:effectRef>
          <a:fontRef idx="minor">
            <a:schemeClr val="tx1"/>
          </a:fontRef>
        </p:style>
      </p:cxnSp>
      <p:cxnSp>
        <p:nvCxnSpPr>
          <p:cNvPr id="23" name="Straight Arrow Connector 22"/>
          <p:cNvCxnSpPr/>
          <p:nvPr/>
        </p:nvCxnSpPr>
        <p:spPr>
          <a:xfrm>
            <a:off x="1765781" y="3104604"/>
            <a:ext cx="5904115"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4" name="Rounded Rectangle 23"/>
          <p:cNvSpPr/>
          <p:nvPr/>
        </p:nvSpPr>
        <p:spPr>
          <a:xfrm>
            <a:off x="3445352" y="1816255"/>
            <a:ext cx="1975492" cy="1005658"/>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5" name="TextBox 24"/>
          <p:cNvSpPr txBox="1">
            <a:spLocks noChangeArrowheads="1"/>
          </p:cNvSpPr>
          <p:nvPr/>
        </p:nvSpPr>
        <p:spPr bwMode="auto">
          <a:xfrm>
            <a:off x="3526141" y="1806252"/>
            <a:ext cx="1894703" cy="1015663"/>
          </a:xfrm>
          <a:prstGeom prst="rect">
            <a:avLst/>
          </a:prstGeom>
          <a:noFill/>
          <a:ln w="9525">
            <a:noFill/>
            <a:miter lim="800000"/>
            <a:headEnd/>
            <a:tailEnd/>
          </a:ln>
        </p:spPr>
        <p:txBody>
          <a:bodyPr wrap="square">
            <a:spAutoFit/>
          </a:bodyPr>
          <a:lstStyle/>
          <a:p>
            <a:pPr algn="ctr"/>
            <a:r>
              <a:rPr lang="en-US" sz="2000" b="1" smtClean="0">
                <a:solidFill>
                  <a:prstClr val="black"/>
                </a:solidFill>
              </a:rPr>
              <a:t>$900 </a:t>
            </a:r>
          </a:p>
          <a:p>
            <a:pPr algn="ctr"/>
            <a:r>
              <a:rPr lang="en-US" sz="2000" b="1" smtClean="0">
                <a:solidFill>
                  <a:prstClr val="black"/>
                </a:solidFill>
              </a:rPr>
              <a:t>Utilities </a:t>
            </a:r>
            <a:r>
              <a:rPr lang="en-US" sz="2000" b="1">
                <a:solidFill>
                  <a:prstClr val="black"/>
                </a:solidFill>
              </a:rPr>
              <a:t>owed </a:t>
            </a:r>
          </a:p>
          <a:p>
            <a:pPr algn="ctr"/>
            <a:r>
              <a:rPr lang="en-US" sz="2000" smtClean="0">
                <a:solidFill>
                  <a:prstClr val="black"/>
                </a:solidFill>
              </a:rPr>
              <a:t>Dec. 31</a:t>
            </a:r>
          </a:p>
        </p:txBody>
      </p:sp>
      <p:cxnSp>
        <p:nvCxnSpPr>
          <p:cNvPr id="26" name="Straight Connector 25"/>
          <p:cNvCxnSpPr/>
          <p:nvPr/>
        </p:nvCxnSpPr>
        <p:spPr>
          <a:xfrm>
            <a:off x="4521909" y="2885330"/>
            <a:ext cx="0" cy="438547"/>
          </a:xfrm>
          <a:prstGeom prst="line">
            <a:avLst/>
          </a:prstGeom>
          <a:ln/>
        </p:spPr>
        <p:style>
          <a:lnRef idx="1">
            <a:schemeClr val="dk1"/>
          </a:lnRef>
          <a:fillRef idx="0">
            <a:schemeClr val="dk1"/>
          </a:fillRef>
          <a:effectRef idx="0">
            <a:schemeClr val="dk1"/>
          </a:effectRef>
          <a:fontRef idx="minor">
            <a:schemeClr val="tx1"/>
          </a:fontRef>
        </p:style>
      </p:cxnSp>
      <p:sp>
        <p:nvSpPr>
          <p:cNvPr id="27" name="TextBox 26"/>
          <p:cNvSpPr txBox="1"/>
          <p:nvPr/>
        </p:nvSpPr>
        <p:spPr>
          <a:xfrm>
            <a:off x="3909909" y="3578966"/>
            <a:ext cx="1244128" cy="707886"/>
          </a:xfrm>
          <a:prstGeom prst="rect">
            <a:avLst/>
          </a:prstGeom>
          <a:noFill/>
        </p:spPr>
        <p:txBody>
          <a:bodyPr wrap="square" rtlCol="0">
            <a:spAutoFit/>
          </a:bodyPr>
          <a:lstStyle/>
          <a:p>
            <a:pPr algn="ctr"/>
            <a:r>
              <a:rPr lang="en-US" sz="2000" b="1" smtClean="0">
                <a:solidFill>
                  <a:srgbClr val="FF0000"/>
                </a:solidFill>
              </a:rPr>
              <a:t>Adjusting entry</a:t>
            </a:r>
            <a:endParaRPr lang="en-US" sz="2000" b="1">
              <a:solidFill>
                <a:srgbClr val="FF0000"/>
              </a:solidFill>
            </a:endParaRPr>
          </a:p>
        </p:txBody>
      </p:sp>
      <p:sp>
        <p:nvSpPr>
          <p:cNvPr id="32" name="Content Placeholder 2"/>
          <p:cNvSpPr>
            <a:spLocks noGrp="1"/>
          </p:cNvSpPr>
          <p:nvPr>
            <p:ph idx="4294967295"/>
          </p:nvPr>
        </p:nvSpPr>
        <p:spPr>
          <a:xfrm>
            <a:off x="723481" y="748973"/>
            <a:ext cx="8399505" cy="1210462"/>
          </a:xfrm>
          <a:prstGeom prst="rect">
            <a:avLst/>
          </a:prstGeom>
        </p:spPr>
        <p:txBody>
          <a:bodyPr>
            <a:normAutofit/>
          </a:bodyPr>
          <a:lstStyle/>
          <a:p>
            <a:pPr lvl="0"/>
            <a:r>
              <a:rPr lang="en-US" sz="2400" smtClean="0"/>
              <a:t>By the end of the year, utilities costs of $900 have been incurrent but have not been paid</a:t>
            </a:r>
          </a:p>
        </p:txBody>
      </p:sp>
      <p:cxnSp>
        <p:nvCxnSpPr>
          <p:cNvPr id="33" name="Straight Arrow Connector 32"/>
          <p:cNvCxnSpPr/>
          <p:nvPr/>
        </p:nvCxnSpPr>
        <p:spPr>
          <a:xfrm flipH="1">
            <a:off x="4021043" y="4214193"/>
            <a:ext cx="510930" cy="619125"/>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34" name="Rounded Rectangle 33"/>
          <p:cNvSpPr/>
          <p:nvPr/>
        </p:nvSpPr>
        <p:spPr>
          <a:xfrm>
            <a:off x="1379221" y="2436399"/>
            <a:ext cx="1183214" cy="403428"/>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35" name="TextBox 34"/>
          <p:cNvSpPr txBox="1">
            <a:spLocks noChangeArrowheads="1"/>
          </p:cNvSpPr>
          <p:nvPr/>
        </p:nvSpPr>
        <p:spPr bwMode="auto">
          <a:xfrm>
            <a:off x="1343944" y="2436399"/>
            <a:ext cx="1183214" cy="400110"/>
          </a:xfrm>
          <a:prstGeom prst="rect">
            <a:avLst/>
          </a:prstGeom>
          <a:noFill/>
          <a:ln w="9525">
            <a:noFill/>
            <a:miter lim="800000"/>
            <a:headEnd/>
            <a:tailEnd/>
          </a:ln>
        </p:spPr>
        <p:txBody>
          <a:bodyPr wrap="square">
            <a:spAutoFit/>
          </a:bodyPr>
          <a:lstStyle/>
          <a:p>
            <a:pPr algn="ctr"/>
            <a:r>
              <a:rPr lang="en-US" sz="2000" smtClean="0">
                <a:solidFill>
                  <a:prstClr val="black"/>
                </a:solidFill>
              </a:rPr>
              <a:t>Dec. 1</a:t>
            </a:r>
          </a:p>
        </p:txBody>
      </p:sp>
    </p:spTree>
    <p:extLst>
      <p:ext uri="{BB962C8B-B14F-4D97-AF65-F5344CB8AC3E}">
        <p14:creationId xmlns:p14="http://schemas.microsoft.com/office/powerpoint/2010/main" val="3750820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0">
                                            <p:txEl>
                                              <p:pRg st="2" end="2"/>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9" grpId="0" animBg="1"/>
      <p:bldP spid="2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0719" y="3443878"/>
            <a:ext cx="981677" cy="645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itle 5"/>
          <p:cNvSpPr>
            <a:spLocks noGrp="1"/>
          </p:cNvSpPr>
          <p:nvPr>
            <p:ph type="title"/>
          </p:nvPr>
        </p:nvSpPr>
        <p:spPr>
          <a:xfrm>
            <a:off x="724628" y="133779"/>
            <a:ext cx="8229600" cy="660063"/>
          </a:xfrm>
        </p:spPr>
        <p:txBody>
          <a:bodyPr/>
          <a:lstStyle/>
          <a:p>
            <a:pPr>
              <a:lnSpc>
                <a:spcPct val="90000"/>
              </a:lnSpc>
            </a:pPr>
            <a:r>
              <a:rPr lang="en-US" sz="4000"/>
              <a:t>Accrued </a:t>
            </a:r>
            <a:r>
              <a:rPr lang="en-US" sz="4000" smtClean="0"/>
              <a:t>Expenses—Interest</a:t>
            </a:r>
            <a:endParaRPr lang="en-US" sz="4000"/>
          </a:p>
        </p:txBody>
      </p:sp>
      <p:sp>
        <p:nvSpPr>
          <p:cNvPr id="4" name="Footer Placeholder 3"/>
          <p:cNvSpPr>
            <a:spLocks noGrp="1"/>
          </p:cNvSpPr>
          <p:nvPr>
            <p:ph type="ftr" sz="quarter" idx="11"/>
          </p:nvPr>
        </p:nvSpPr>
        <p:spPr/>
        <p:txBody>
          <a:bodyPr/>
          <a:lstStyle/>
          <a:p>
            <a:r>
              <a:rPr lang="en-US" smtClean="0">
                <a:solidFill>
                  <a:prstClr val="black"/>
                </a:solidFill>
              </a:rPr>
              <a:t>Copyright ©2016 McGraw-Hill Education. All rights reserved. No reproduction or distribution without the prior written consent of McGraw-Hill Education. </a:t>
            </a:r>
            <a:endParaRPr lang="en-US">
              <a:solidFill>
                <a:prstClr val="black"/>
              </a:solidFill>
            </a:endParaRPr>
          </a:p>
        </p:txBody>
      </p:sp>
      <p:sp>
        <p:nvSpPr>
          <p:cNvPr id="5" name="Slide Number Placeholder 4"/>
          <p:cNvSpPr>
            <a:spLocks noGrp="1"/>
          </p:cNvSpPr>
          <p:nvPr>
            <p:ph type="sldNum" sz="quarter" idx="12"/>
          </p:nvPr>
        </p:nvSpPr>
        <p:spPr/>
        <p:txBody>
          <a:bodyPr/>
          <a:lstStyle/>
          <a:p>
            <a:fld id="{8A048DD7-39B4-434B-ACE7-68CA5B147A05}" type="slidenum">
              <a:rPr lang="en-US" smtClean="0">
                <a:solidFill>
                  <a:prstClr val="black">
                    <a:tint val="75000"/>
                  </a:prstClr>
                </a:solidFill>
              </a:rPr>
              <a:pPr/>
              <a:t>37</a:t>
            </a:fld>
            <a:endParaRPr lang="en-US">
              <a:solidFill>
                <a:prstClr val="black">
                  <a:tint val="75000"/>
                </a:prstClr>
              </a:solidFill>
            </a:endParaRPr>
          </a:p>
        </p:txBody>
      </p:sp>
      <p:sp>
        <p:nvSpPr>
          <p:cNvPr id="12" name="Rounded Rectangle 11"/>
          <p:cNvSpPr/>
          <p:nvPr/>
        </p:nvSpPr>
        <p:spPr>
          <a:xfrm>
            <a:off x="6020547" y="1590842"/>
            <a:ext cx="2471736" cy="1231071"/>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13" name="TextBox 12"/>
          <p:cNvSpPr txBox="1">
            <a:spLocks noChangeArrowheads="1"/>
          </p:cNvSpPr>
          <p:nvPr/>
        </p:nvSpPr>
        <p:spPr bwMode="auto">
          <a:xfrm>
            <a:off x="5992657" y="1565627"/>
            <a:ext cx="2498200" cy="1323439"/>
          </a:xfrm>
          <a:prstGeom prst="rect">
            <a:avLst/>
          </a:prstGeom>
          <a:noFill/>
          <a:ln w="9525">
            <a:noFill/>
            <a:miter lim="800000"/>
            <a:headEnd/>
            <a:tailEnd/>
          </a:ln>
        </p:spPr>
        <p:txBody>
          <a:bodyPr wrap="square">
            <a:spAutoFit/>
          </a:bodyPr>
          <a:lstStyle/>
          <a:p>
            <a:pPr algn="ctr"/>
            <a:r>
              <a:rPr lang="en-US" sz="2000" b="1" smtClean="0">
                <a:solidFill>
                  <a:prstClr val="black"/>
                </a:solidFill>
              </a:rPr>
              <a:t>$1,200 </a:t>
            </a:r>
          </a:p>
          <a:p>
            <a:pPr algn="ctr"/>
            <a:r>
              <a:rPr lang="en-US" sz="2000" b="1" smtClean="0">
                <a:solidFill>
                  <a:prstClr val="black"/>
                </a:solidFill>
              </a:rPr>
              <a:t>Cash paid </a:t>
            </a:r>
            <a:r>
              <a:rPr lang="en-US" sz="2000" b="1">
                <a:solidFill>
                  <a:prstClr val="black"/>
                </a:solidFill>
              </a:rPr>
              <a:t>for </a:t>
            </a:r>
            <a:r>
              <a:rPr lang="en-US" sz="2000" b="1" smtClean="0">
                <a:solidFill>
                  <a:prstClr val="black"/>
                </a:solidFill>
              </a:rPr>
              <a:t>interest</a:t>
            </a:r>
            <a:endParaRPr lang="en-US" sz="2000" b="1">
              <a:solidFill>
                <a:prstClr val="black"/>
              </a:solidFill>
            </a:endParaRPr>
          </a:p>
          <a:p>
            <a:pPr algn="ctr"/>
            <a:r>
              <a:rPr lang="en-US" sz="2000" b="1" smtClean="0">
                <a:solidFill>
                  <a:prstClr val="black"/>
                </a:solidFill>
              </a:rPr>
              <a:t>(one year later)</a:t>
            </a:r>
          </a:p>
          <a:p>
            <a:pPr algn="ctr"/>
            <a:r>
              <a:rPr lang="en-US" sz="2000" smtClean="0">
                <a:solidFill>
                  <a:prstClr val="black"/>
                </a:solidFill>
              </a:rPr>
              <a:t>Dec</a:t>
            </a:r>
            <a:r>
              <a:rPr lang="en-US" sz="2000">
                <a:solidFill>
                  <a:prstClr val="black"/>
                </a:solidFill>
              </a:rPr>
              <a:t>. 1 </a:t>
            </a:r>
            <a:endParaRPr lang="en-US" sz="2000" smtClean="0">
              <a:solidFill>
                <a:prstClr val="black"/>
              </a:solidFill>
            </a:endParaRPr>
          </a:p>
        </p:txBody>
      </p:sp>
      <p:sp>
        <p:nvSpPr>
          <p:cNvPr id="15" name="Rounded Rectangle 14"/>
          <p:cNvSpPr/>
          <p:nvPr/>
        </p:nvSpPr>
        <p:spPr>
          <a:xfrm>
            <a:off x="1860741" y="3443325"/>
            <a:ext cx="2139591" cy="708440"/>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16" name="TextBox 15"/>
          <p:cNvSpPr txBox="1">
            <a:spLocks noChangeArrowheads="1"/>
          </p:cNvSpPr>
          <p:nvPr/>
        </p:nvSpPr>
        <p:spPr bwMode="auto">
          <a:xfrm>
            <a:off x="1860741" y="3443878"/>
            <a:ext cx="2139591" cy="707886"/>
          </a:xfrm>
          <a:prstGeom prst="rect">
            <a:avLst/>
          </a:prstGeom>
          <a:noFill/>
          <a:ln w="9525">
            <a:noFill/>
            <a:miter lim="800000"/>
            <a:headEnd/>
            <a:tailEnd/>
          </a:ln>
        </p:spPr>
        <p:txBody>
          <a:bodyPr wrap="square">
            <a:spAutoFit/>
          </a:bodyPr>
          <a:lstStyle/>
          <a:p>
            <a:pPr algn="ctr"/>
            <a:r>
              <a:rPr lang="en-US" sz="2000" b="1" smtClean="0">
                <a:solidFill>
                  <a:prstClr val="black"/>
                </a:solidFill>
              </a:rPr>
              <a:t>Interest incurred</a:t>
            </a:r>
          </a:p>
          <a:p>
            <a:pPr algn="ctr"/>
            <a:r>
              <a:rPr lang="en-US" sz="2000" b="1" smtClean="0">
                <a:solidFill>
                  <a:prstClr val="black"/>
                </a:solidFill>
              </a:rPr>
              <a:t>$100 </a:t>
            </a:r>
            <a:endParaRPr lang="en-US" sz="2000" b="1">
              <a:solidFill>
                <a:prstClr val="black"/>
              </a:solidFill>
            </a:endParaRPr>
          </a:p>
        </p:txBody>
      </p:sp>
      <p:sp>
        <p:nvSpPr>
          <p:cNvPr id="17" name="Right Brace 16"/>
          <p:cNvSpPr/>
          <p:nvPr/>
        </p:nvSpPr>
        <p:spPr>
          <a:xfrm rot="5400000">
            <a:off x="3099291" y="2062516"/>
            <a:ext cx="191861" cy="2367411"/>
          </a:xfrm>
          <a:prstGeom prst="rightBrace">
            <a:avLst>
              <a:gd name="adj1" fmla="val 8333"/>
              <a:gd name="adj2" fmla="val 50857"/>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endParaRPr>
          </a:p>
        </p:txBody>
      </p:sp>
      <p:sp>
        <p:nvSpPr>
          <p:cNvPr id="19" name="Rectangle 18"/>
          <p:cNvSpPr/>
          <p:nvPr/>
        </p:nvSpPr>
        <p:spPr>
          <a:xfrm>
            <a:off x="913715" y="4942855"/>
            <a:ext cx="7711752" cy="1430616"/>
          </a:xfrm>
          <a:prstGeom prst="rect">
            <a:avLst/>
          </a:prstGeom>
          <a:solidFill>
            <a:schemeClr val="tx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0" name="TextBox 19"/>
          <p:cNvSpPr txBox="1"/>
          <p:nvPr/>
        </p:nvSpPr>
        <p:spPr>
          <a:xfrm>
            <a:off x="1110823" y="4912890"/>
            <a:ext cx="7633427" cy="1323439"/>
          </a:xfrm>
          <a:prstGeom prst="rect">
            <a:avLst/>
          </a:prstGeom>
          <a:noFill/>
        </p:spPr>
        <p:txBody>
          <a:bodyPr wrap="square" rtlCol="0">
            <a:spAutoFit/>
          </a:bodyPr>
          <a:lstStyle/>
          <a:p>
            <a:r>
              <a:rPr lang="en-US" sz="2000" u="sng" smtClean="0">
                <a:solidFill>
                  <a:prstClr val="black"/>
                </a:solidFill>
              </a:rPr>
              <a:t>December 31</a:t>
            </a:r>
            <a:r>
              <a:rPr lang="en-US" sz="2000" smtClean="0">
                <a:solidFill>
                  <a:prstClr val="black"/>
                </a:solidFill>
              </a:rPr>
              <a:t>						                 </a:t>
            </a:r>
            <a:r>
              <a:rPr lang="en-US" sz="2000" u="sng" smtClean="0">
                <a:solidFill>
                  <a:prstClr val="black"/>
                </a:solidFill>
              </a:rPr>
              <a:t>Debit</a:t>
            </a:r>
            <a:r>
              <a:rPr lang="en-US" sz="2000" smtClean="0">
                <a:solidFill>
                  <a:prstClr val="black"/>
                </a:solidFill>
              </a:rPr>
              <a:t>                </a:t>
            </a:r>
            <a:r>
              <a:rPr lang="en-US" sz="2000" u="sng" smtClean="0">
                <a:solidFill>
                  <a:prstClr val="black"/>
                </a:solidFill>
              </a:rPr>
              <a:t>Credit</a:t>
            </a:r>
          </a:p>
          <a:p>
            <a:r>
              <a:rPr lang="en-US" sz="2000" b="1" smtClean="0">
                <a:solidFill>
                  <a:prstClr val="black"/>
                </a:solidFill>
              </a:rPr>
              <a:t>Interest Expense </a:t>
            </a:r>
            <a:r>
              <a:rPr lang="en-US" sz="2000" i="1" smtClean="0">
                <a:solidFill>
                  <a:prstClr val="black"/>
                </a:solidFill>
              </a:rPr>
              <a:t>(+E, −SE) </a:t>
            </a:r>
            <a:r>
              <a:rPr lang="en-US" sz="2000" smtClean="0">
                <a:solidFill>
                  <a:prstClr val="black"/>
                </a:solidFill>
              </a:rPr>
              <a:t>………………………….           </a:t>
            </a:r>
            <a:r>
              <a:rPr lang="en-US" sz="2000" b="1" smtClean="0">
                <a:solidFill>
                  <a:prstClr val="black"/>
                </a:solidFill>
              </a:rPr>
              <a:t>100</a:t>
            </a:r>
          </a:p>
          <a:p>
            <a:r>
              <a:rPr lang="en-US" sz="2000">
                <a:solidFill>
                  <a:prstClr val="black"/>
                </a:solidFill>
              </a:rPr>
              <a:t> </a:t>
            </a:r>
            <a:r>
              <a:rPr lang="en-US" sz="2000" smtClean="0">
                <a:solidFill>
                  <a:prstClr val="black"/>
                </a:solidFill>
              </a:rPr>
              <a:t>    </a:t>
            </a:r>
            <a:r>
              <a:rPr lang="en-US" sz="2000" b="1" smtClean="0">
                <a:solidFill>
                  <a:prstClr val="black"/>
                </a:solidFill>
              </a:rPr>
              <a:t>Interest Payable </a:t>
            </a:r>
            <a:r>
              <a:rPr lang="en-US" sz="2000" i="1" smtClean="0">
                <a:solidFill>
                  <a:prstClr val="black"/>
                </a:solidFill>
              </a:rPr>
              <a:t>(+L) </a:t>
            </a:r>
            <a:r>
              <a:rPr lang="en-US" sz="2000" smtClean="0">
                <a:solidFill>
                  <a:prstClr val="black"/>
                </a:solidFill>
              </a:rPr>
              <a:t>………………………………                                    </a:t>
            </a:r>
            <a:r>
              <a:rPr lang="en-US" sz="2000" b="1" smtClean="0">
                <a:solidFill>
                  <a:prstClr val="black"/>
                </a:solidFill>
              </a:rPr>
              <a:t>100</a:t>
            </a:r>
          </a:p>
          <a:p>
            <a:r>
              <a:rPr lang="en-US" sz="2000">
                <a:solidFill>
                  <a:prstClr val="black"/>
                </a:solidFill>
              </a:rPr>
              <a:t> </a:t>
            </a:r>
            <a:r>
              <a:rPr lang="en-US" sz="2000" smtClean="0">
                <a:solidFill>
                  <a:prstClr val="black"/>
                </a:solidFill>
              </a:rPr>
              <a:t>    </a:t>
            </a:r>
            <a:r>
              <a:rPr lang="en-US" i="1" smtClean="0">
                <a:solidFill>
                  <a:prstClr val="black"/>
                </a:solidFill>
              </a:rPr>
              <a:t>(</a:t>
            </a:r>
            <a:r>
              <a:rPr lang="en-US" i="1">
                <a:solidFill>
                  <a:prstClr val="black"/>
                </a:solidFill>
              </a:rPr>
              <a:t>Interest incurred, but not paid, in the current period</a:t>
            </a:r>
            <a:r>
              <a:rPr lang="en-US" i="1" smtClean="0">
                <a:solidFill>
                  <a:prstClr val="black"/>
                </a:solidFill>
              </a:rPr>
              <a:t>)</a:t>
            </a:r>
            <a:endParaRPr lang="en-US" i="1">
              <a:solidFill>
                <a:prstClr val="black"/>
              </a:solidFill>
            </a:endParaRPr>
          </a:p>
        </p:txBody>
      </p:sp>
      <p:cxnSp>
        <p:nvCxnSpPr>
          <p:cNvPr id="21" name="Straight Connector 20"/>
          <p:cNvCxnSpPr/>
          <p:nvPr/>
        </p:nvCxnSpPr>
        <p:spPr>
          <a:xfrm>
            <a:off x="1946278" y="2903605"/>
            <a:ext cx="0" cy="438547"/>
          </a:xfrm>
          <a:prstGeom prst="line">
            <a:avLst/>
          </a:prstGeom>
          <a:ln/>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a:off x="7125648" y="2885330"/>
            <a:ext cx="0" cy="438547"/>
          </a:xfrm>
          <a:prstGeom prst="line">
            <a:avLst/>
          </a:prstGeom>
          <a:ln/>
        </p:spPr>
        <p:style>
          <a:lnRef idx="1">
            <a:schemeClr val="dk1"/>
          </a:lnRef>
          <a:fillRef idx="0">
            <a:schemeClr val="dk1"/>
          </a:fillRef>
          <a:effectRef idx="0">
            <a:schemeClr val="dk1"/>
          </a:effectRef>
          <a:fontRef idx="minor">
            <a:schemeClr val="tx1"/>
          </a:fontRef>
        </p:style>
      </p:cxnSp>
      <p:cxnSp>
        <p:nvCxnSpPr>
          <p:cNvPr id="23" name="Straight Arrow Connector 22"/>
          <p:cNvCxnSpPr/>
          <p:nvPr/>
        </p:nvCxnSpPr>
        <p:spPr>
          <a:xfrm>
            <a:off x="1765781" y="3104604"/>
            <a:ext cx="5904115"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4" name="Rounded Rectangle 23"/>
          <p:cNvSpPr/>
          <p:nvPr/>
        </p:nvSpPr>
        <p:spPr>
          <a:xfrm>
            <a:off x="3445352" y="1590842"/>
            <a:ext cx="1975492" cy="1231071"/>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5" name="TextBox 24"/>
          <p:cNvSpPr txBox="1">
            <a:spLocks noChangeArrowheads="1"/>
          </p:cNvSpPr>
          <p:nvPr/>
        </p:nvSpPr>
        <p:spPr bwMode="auto">
          <a:xfrm>
            <a:off x="3499405" y="1685940"/>
            <a:ext cx="1894703" cy="1015663"/>
          </a:xfrm>
          <a:prstGeom prst="rect">
            <a:avLst/>
          </a:prstGeom>
          <a:noFill/>
          <a:ln w="9525">
            <a:noFill/>
            <a:miter lim="800000"/>
            <a:headEnd/>
            <a:tailEnd/>
          </a:ln>
        </p:spPr>
        <p:txBody>
          <a:bodyPr wrap="square">
            <a:spAutoFit/>
          </a:bodyPr>
          <a:lstStyle/>
          <a:p>
            <a:pPr algn="ctr"/>
            <a:r>
              <a:rPr lang="en-US" sz="2000" b="1" smtClean="0">
                <a:solidFill>
                  <a:prstClr val="black"/>
                </a:solidFill>
              </a:rPr>
              <a:t>$100 </a:t>
            </a:r>
          </a:p>
          <a:p>
            <a:pPr algn="ctr"/>
            <a:r>
              <a:rPr lang="en-US" sz="2000" b="1" smtClean="0">
                <a:solidFill>
                  <a:prstClr val="black"/>
                </a:solidFill>
              </a:rPr>
              <a:t>Interest owed </a:t>
            </a:r>
            <a:endParaRPr lang="en-US" sz="2000" b="1">
              <a:solidFill>
                <a:prstClr val="black"/>
              </a:solidFill>
            </a:endParaRPr>
          </a:p>
          <a:p>
            <a:pPr algn="ctr"/>
            <a:r>
              <a:rPr lang="en-US" sz="2000" smtClean="0">
                <a:solidFill>
                  <a:prstClr val="black"/>
                </a:solidFill>
              </a:rPr>
              <a:t>Dec. 31</a:t>
            </a:r>
          </a:p>
        </p:txBody>
      </p:sp>
      <p:cxnSp>
        <p:nvCxnSpPr>
          <p:cNvPr id="26" name="Straight Connector 25"/>
          <p:cNvCxnSpPr/>
          <p:nvPr/>
        </p:nvCxnSpPr>
        <p:spPr>
          <a:xfrm>
            <a:off x="4521909" y="2885330"/>
            <a:ext cx="0" cy="438547"/>
          </a:xfrm>
          <a:prstGeom prst="line">
            <a:avLst/>
          </a:prstGeom>
          <a:ln/>
        </p:spPr>
        <p:style>
          <a:lnRef idx="1">
            <a:schemeClr val="dk1"/>
          </a:lnRef>
          <a:fillRef idx="0">
            <a:schemeClr val="dk1"/>
          </a:fillRef>
          <a:effectRef idx="0">
            <a:schemeClr val="dk1"/>
          </a:effectRef>
          <a:fontRef idx="minor">
            <a:schemeClr val="tx1"/>
          </a:fontRef>
        </p:style>
      </p:cxnSp>
      <p:sp>
        <p:nvSpPr>
          <p:cNvPr id="27" name="TextBox 26"/>
          <p:cNvSpPr txBox="1"/>
          <p:nvPr/>
        </p:nvSpPr>
        <p:spPr>
          <a:xfrm>
            <a:off x="3909909" y="3578966"/>
            <a:ext cx="1244128" cy="707886"/>
          </a:xfrm>
          <a:prstGeom prst="rect">
            <a:avLst/>
          </a:prstGeom>
          <a:noFill/>
        </p:spPr>
        <p:txBody>
          <a:bodyPr wrap="square" rtlCol="0">
            <a:spAutoFit/>
          </a:bodyPr>
          <a:lstStyle/>
          <a:p>
            <a:pPr algn="ctr"/>
            <a:r>
              <a:rPr lang="en-US" sz="2000" b="1" smtClean="0">
                <a:solidFill>
                  <a:srgbClr val="FF0000"/>
                </a:solidFill>
              </a:rPr>
              <a:t>Adjusting entry</a:t>
            </a:r>
            <a:endParaRPr lang="en-US" sz="2000" b="1">
              <a:solidFill>
                <a:srgbClr val="FF0000"/>
              </a:solidFill>
            </a:endParaRPr>
          </a:p>
        </p:txBody>
      </p:sp>
      <p:sp>
        <p:nvSpPr>
          <p:cNvPr id="32" name="Content Placeholder 2"/>
          <p:cNvSpPr>
            <a:spLocks noGrp="1"/>
          </p:cNvSpPr>
          <p:nvPr>
            <p:ph idx="4294967295"/>
          </p:nvPr>
        </p:nvSpPr>
        <p:spPr>
          <a:xfrm>
            <a:off x="723481" y="748973"/>
            <a:ext cx="8399505" cy="1210462"/>
          </a:xfrm>
          <a:prstGeom prst="rect">
            <a:avLst/>
          </a:prstGeom>
        </p:spPr>
        <p:txBody>
          <a:bodyPr>
            <a:normAutofit/>
          </a:bodyPr>
          <a:lstStyle/>
          <a:p>
            <a:pPr lvl="0"/>
            <a:r>
              <a:rPr lang="en-US" sz="2400" smtClean="0"/>
              <a:t>By the end of the year, one month of interest has been charged for borrowing $10,000 at 12% interest (= $10,000 × </a:t>
            </a:r>
            <a:r>
              <a:rPr lang="en-US" sz="2400"/>
              <a:t>12% </a:t>
            </a:r>
            <a:r>
              <a:rPr lang="en-US" sz="2400" smtClean="0"/>
              <a:t>× 1/12)</a:t>
            </a:r>
          </a:p>
        </p:txBody>
      </p:sp>
      <p:cxnSp>
        <p:nvCxnSpPr>
          <p:cNvPr id="33" name="Straight Arrow Connector 32"/>
          <p:cNvCxnSpPr/>
          <p:nvPr/>
        </p:nvCxnSpPr>
        <p:spPr>
          <a:xfrm flipH="1">
            <a:off x="4021043" y="4214193"/>
            <a:ext cx="510930" cy="619125"/>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34" name="Rounded Rectangle 33"/>
          <p:cNvSpPr/>
          <p:nvPr/>
        </p:nvSpPr>
        <p:spPr>
          <a:xfrm>
            <a:off x="1379221" y="2436399"/>
            <a:ext cx="1183214" cy="403428"/>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35" name="TextBox 34"/>
          <p:cNvSpPr txBox="1">
            <a:spLocks noChangeArrowheads="1"/>
          </p:cNvSpPr>
          <p:nvPr/>
        </p:nvSpPr>
        <p:spPr bwMode="auto">
          <a:xfrm>
            <a:off x="1343944" y="2436399"/>
            <a:ext cx="1183214" cy="400110"/>
          </a:xfrm>
          <a:prstGeom prst="rect">
            <a:avLst/>
          </a:prstGeom>
          <a:noFill/>
          <a:ln w="9525">
            <a:noFill/>
            <a:miter lim="800000"/>
            <a:headEnd/>
            <a:tailEnd/>
          </a:ln>
        </p:spPr>
        <p:txBody>
          <a:bodyPr wrap="square">
            <a:spAutoFit/>
          </a:bodyPr>
          <a:lstStyle/>
          <a:p>
            <a:pPr algn="ctr"/>
            <a:r>
              <a:rPr lang="en-US" sz="2000" smtClean="0">
                <a:solidFill>
                  <a:prstClr val="black"/>
                </a:solidFill>
              </a:rPr>
              <a:t>Dec. 1</a:t>
            </a:r>
          </a:p>
        </p:txBody>
      </p:sp>
      <p:sp>
        <p:nvSpPr>
          <p:cNvPr id="29" name="Rounded Rectangle 28"/>
          <p:cNvSpPr/>
          <p:nvPr/>
        </p:nvSpPr>
        <p:spPr>
          <a:xfrm>
            <a:off x="5047627" y="3429788"/>
            <a:ext cx="1830592" cy="1009174"/>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30" name="TextBox 29"/>
          <p:cNvSpPr txBox="1">
            <a:spLocks noChangeArrowheads="1"/>
          </p:cNvSpPr>
          <p:nvPr/>
        </p:nvSpPr>
        <p:spPr bwMode="auto">
          <a:xfrm>
            <a:off x="4917233" y="3423299"/>
            <a:ext cx="2042165" cy="1015663"/>
          </a:xfrm>
          <a:prstGeom prst="rect">
            <a:avLst/>
          </a:prstGeom>
          <a:noFill/>
          <a:ln w="9525">
            <a:noFill/>
            <a:miter lim="800000"/>
            <a:headEnd/>
            <a:tailEnd/>
          </a:ln>
        </p:spPr>
        <p:txBody>
          <a:bodyPr wrap="square">
            <a:spAutoFit/>
          </a:bodyPr>
          <a:lstStyle/>
          <a:p>
            <a:pPr algn="ctr"/>
            <a:r>
              <a:rPr lang="en-US" sz="2000" b="1" smtClean="0">
                <a:solidFill>
                  <a:prstClr val="black"/>
                </a:solidFill>
              </a:rPr>
              <a:t>Additional</a:t>
            </a:r>
          </a:p>
          <a:p>
            <a:pPr algn="ctr"/>
            <a:r>
              <a:rPr lang="en-US" sz="2000" b="1" smtClean="0">
                <a:solidFill>
                  <a:prstClr val="black"/>
                </a:solidFill>
              </a:rPr>
              <a:t>Interest incurred</a:t>
            </a:r>
          </a:p>
          <a:p>
            <a:pPr algn="ctr"/>
            <a:r>
              <a:rPr lang="en-US" sz="2000" b="1" smtClean="0">
                <a:solidFill>
                  <a:prstClr val="black"/>
                </a:solidFill>
              </a:rPr>
              <a:t>$1,100 </a:t>
            </a:r>
            <a:endParaRPr lang="en-US" sz="2000" b="1">
              <a:solidFill>
                <a:prstClr val="black"/>
              </a:solidFill>
            </a:endParaRPr>
          </a:p>
        </p:txBody>
      </p:sp>
      <p:sp>
        <p:nvSpPr>
          <p:cNvPr id="31" name="Right Brace 30"/>
          <p:cNvSpPr/>
          <p:nvPr/>
        </p:nvSpPr>
        <p:spPr>
          <a:xfrm rot="5400000">
            <a:off x="5737969" y="2062507"/>
            <a:ext cx="191861" cy="2367411"/>
          </a:xfrm>
          <a:prstGeom prst="rightBrace">
            <a:avLst>
              <a:gd name="adj1" fmla="val 8333"/>
              <a:gd name="adj2" fmla="val 50857"/>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endParaRPr>
          </a:p>
        </p:txBody>
      </p:sp>
    </p:spTree>
    <p:extLst>
      <p:ext uri="{BB962C8B-B14F-4D97-AF65-F5344CB8AC3E}">
        <p14:creationId xmlns:p14="http://schemas.microsoft.com/office/powerpoint/2010/main" val="2356205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0">
                                            <p:txEl>
                                              <p:pRg st="1" end="1"/>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0">
                                            <p:txEl>
                                              <p:pRg st="2" end="2"/>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9" grpId="0" animBg="1"/>
      <p:bldP spid="27" grpId="0"/>
      <p:bldP spid="29" grpId="0" animBg="1"/>
      <p:bldP spid="30" grpId="0"/>
      <p:bldP spid="3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605952"/>
            <a:ext cx="8229600" cy="1143000"/>
          </a:xfrm>
        </p:spPr>
        <p:txBody>
          <a:bodyPr/>
          <a:lstStyle/>
          <a:p>
            <a:r>
              <a:rPr lang="en-US" smtClean="0"/>
              <a:t>Common Mistake</a:t>
            </a:r>
            <a:endParaRPr lang="en-US"/>
          </a:p>
        </p:txBody>
      </p:sp>
      <p:sp>
        <p:nvSpPr>
          <p:cNvPr id="3" name="Footer Placeholder 2"/>
          <p:cNvSpPr>
            <a:spLocks noGrp="1"/>
          </p:cNvSpPr>
          <p:nvPr>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4" name="Slide Number Placeholder 3"/>
          <p:cNvSpPr>
            <a:spLocks noGrp="1"/>
          </p:cNvSpPr>
          <p:nvPr>
            <p:ph type="sldNum" sz="quarter" idx="12"/>
          </p:nvPr>
        </p:nvSpPr>
        <p:spPr/>
        <p:txBody>
          <a:bodyPr/>
          <a:lstStyle/>
          <a:p>
            <a:fld id="{8A048DD7-39B4-434B-ACE7-68CA5B147A05}" type="slidenum">
              <a:rPr lang="en-US" smtClean="0"/>
              <a:t>38</a:t>
            </a:fld>
            <a:endParaRPr lang="en-US"/>
          </a:p>
        </p:txBody>
      </p:sp>
      <p:sp>
        <p:nvSpPr>
          <p:cNvPr id="5" name="Content Placeholder 4"/>
          <p:cNvSpPr>
            <a:spLocks noGrp="1"/>
          </p:cNvSpPr>
          <p:nvPr>
            <p:ph sz="quarter" idx="13"/>
          </p:nvPr>
        </p:nvSpPr>
        <p:spPr>
          <a:xfrm>
            <a:off x="922134" y="1643055"/>
            <a:ext cx="7310586" cy="2622558"/>
          </a:xfrm>
        </p:spPr>
        <p:txBody>
          <a:bodyPr>
            <a:noAutofit/>
          </a:bodyPr>
          <a:lstStyle/>
          <a:p>
            <a:r>
              <a:rPr lang="en-US" smtClean="0">
                <a:latin typeface="Calibri"/>
                <a:cs typeface="Calibri"/>
              </a:rPr>
              <a:t>When recording the interest payable on a borrowed amount, students sometimes mistakenly credit the liability associated with the principal amount (Notes Payable). We record interest payable in a </a:t>
            </a:r>
            <a:r>
              <a:rPr lang="en-US" b="1" i="1" smtClean="0">
                <a:latin typeface="Calibri"/>
                <a:cs typeface="Calibri"/>
              </a:rPr>
              <a:t>separate</a:t>
            </a:r>
            <a:r>
              <a:rPr lang="en-US" smtClean="0">
                <a:latin typeface="Calibri"/>
                <a:cs typeface="Calibri"/>
              </a:rPr>
              <a:t> </a:t>
            </a:r>
            <a:r>
              <a:rPr lang="en-US" b="1" i="1" smtClean="0">
                <a:latin typeface="Calibri"/>
                <a:cs typeface="Calibri"/>
              </a:rPr>
              <a:t>account</a:t>
            </a:r>
            <a:r>
              <a:rPr lang="en-US" smtClean="0">
                <a:latin typeface="Calibri"/>
                <a:cs typeface="Calibri"/>
              </a:rPr>
              <a:t> (Interest Payable) to keep the balance owed for the principal separate from the balance owed for the interest.</a:t>
            </a:r>
            <a:endParaRPr lang="en-US">
              <a:latin typeface="Calibri"/>
              <a:cs typeface="Calibri"/>
            </a:endParaRPr>
          </a:p>
        </p:txBody>
      </p:sp>
    </p:spTree>
    <p:extLst>
      <p:ext uri="{BB962C8B-B14F-4D97-AF65-F5344CB8AC3E}">
        <p14:creationId xmlns:p14="http://schemas.microsoft.com/office/powerpoint/2010/main" val="171087829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149615"/>
            <a:ext cx="7637898" cy="4432716"/>
          </a:xfrm>
        </p:spPr>
        <p:txBody>
          <a:bodyPr>
            <a:normAutofit/>
          </a:bodyPr>
          <a:lstStyle/>
          <a:p>
            <a:pPr marL="0" indent="0">
              <a:buNone/>
            </a:pPr>
            <a:r>
              <a:rPr lang="en-US" sz="2800" smtClean="0"/>
              <a:t>If a company borrowed $20,000 on November 1 at the rate of 6% annually, how much interest expense should be accrued at the year end date of December 31, assuming no accrual has yet been made this year?</a:t>
            </a:r>
            <a:endParaRPr lang="en-US" sz="2800"/>
          </a:p>
          <a:p>
            <a:pPr>
              <a:buAutoNum type="alphaLcPeriod"/>
            </a:pPr>
            <a:r>
              <a:rPr lang="en-US" sz="2800" smtClean="0"/>
              <a:t>$1,200</a:t>
            </a:r>
            <a:endParaRPr lang="en-US" sz="2800"/>
          </a:p>
          <a:p>
            <a:pPr>
              <a:buAutoNum type="alphaLcPeriod"/>
            </a:pPr>
            <a:r>
              <a:rPr lang="en-US" sz="2800" smtClean="0"/>
              <a:t>$200</a:t>
            </a:r>
            <a:endParaRPr lang="en-US" sz="2800"/>
          </a:p>
          <a:p>
            <a:pPr>
              <a:buAutoNum type="alphaLcPeriod" startAt="3"/>
            </a:pPr>
            <a:r>
              <a:rPr lang="en-US" sz="2800" smtClean="0"/>
              <a:t>$600</a:t>
            </a:r>
            <a:endParaRPr lang="en-US" sz="2800"/>
          </a:p>
          <a:p>
            <a:pPr>
              <a:buAutoNum type="alphaLcPeriod" startAt="3"/>
            </a:pPr>
            <a:r>
              <a:rPr lang="en-US" sz="2800" smtClean="0"/>
              <a:t>$400</a:t>
            </a:r>
            <a:endParaRPr lang="en-US" sz="2800"/>
          </a:p>
        </p:txBody>
      </p:sp>
      <p:sp>
        <p:nvSpPr>
          <p:cNvPr id="4" name="Title 3"/>
          <p:cNvSpPr>
            <a:spLocks noGrp="1"/>
          </p:cNvSpPr>
          <p:nvPr>
            <p:ph type="title"/>
          </p:nvPr>
        </p:nvSpPr>
        <p:spPr>
          <a:xfrm>
            <a:off x="936943" y="432707"/>
            <a:ext cx="7922577" cy="799257"/>
          </a:xfrm>
        </p:spPr>
        <p:txBody>
          <a:bodyPr/>
          <a:lstStyle/>
          <a:p>
            <a:r>
              <a:rPr lang="en-US"/>
              <a:t>Concept Check </a:t>
            </a:r>
            <a:r>
              <a:rPr lang="en-US" smtClean="0"/>
              <a:t>3–7</a:t>
            </a:r>
            <a:endParaRPr lang="en-US"/>
          </a:p>
        </p:txBody>
      </p:sp>
      <p:sp>
        <p:nvSpPr>
          <p:cNvPr id="6" name="Oval 5"/>
          <p:cNvSpPr/>
          <p:nvPr/>
        </p:nvSpPr>
        <p:spPr bwMode="auto">
          <a:xfrm>
            <a:off x="956707" y="3857426"/>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Tahoma" pitchFamily="34" charset="0"/>
            </a:endParaRPr>
          </a:p>
        </p:txBody>
      </p:sp>
      <p:sp>
        <p:nvSpPr>
          <p:cNvPr id="7" name="TextBox 6"/>
          <p:cNvSpPr txBox="1"/>
          <p:nvPr/>
        </p:nvSpPr>
        <p:spPr>
          <a:xfrm>
            <a:off x="2660316" y="3847120"/>
            <a:ext cx="5962317" cy="2662267"/>
          </a:xfrm>
          <a:prstGeom prst="rect">
            <a:avLst/>
          </a:prstGeom>
          <a:solidFill>
            <a:srgbClr val="FFFFD1"/>
          </a:solidFill>
          <a:ln w="6350">
            <a:solidFill>
              <a:schemeClr val="tx1"/>
            </a:solidFill>
          </a:ln>
        </p:spPr>
        <p:txBody>
          <a:bodyPr wrap="square" rtlCol="0">
            <a:spAutoFit/>
          </a:bodyPr>
          <a:lstStyle/>
          <a:p>
            <a:r>
              <a:rPr lang="en-US" sz="1900" smtClean="0"/>
              <a:t>The formula to calculate interest for November and December (2 months) is:</a:t>
            </a:r>
          </a:p>
          <a:p>
            <a:pPr>
              <a:spcBef>
                <a:spcPts val="600"/>
              </a:spcBef>
            </a:pPr>
            <a:r>
              <a:rPr lang="en-US" sz="1900" smtClean="0"/>
              <a:t>Note Payable × Annual Interest Rate × Fraction of the Year</a:t>
            </a:r>
          </a:p>
          <a:p>
            <a:pPr algn="ctr">
              <a:spcBef>
                <a:spcPts val="600"/>
              </a:spcBef>
            </a:pPr>
            <a:r>
              <a:rPr lang="en-US" sz="1900" smtClean="0"/>
              <a:t>$200 = $20,000 × </a:t>
            </a:r>
            <a:r>
              <a:rPr lang="en-US" sz="1900"/>
              <a:t>6</a:t>
            </a:r>
            <a:r>
              <a:rPr lang="en-US" sz="1900" smtClean="0"/>
              <a:t>% × 2/12</a:t>
            </a:r>
          </a:p>
          <a:p>
            <a:pPr algn="ctr"/>
            <a:endParaRPr lang="en-US" sz="1900"/>
          </a:p>
          <a:p>
            <a:r>
              <a:rPr lang="en-US" sz="1900" smtClean="0"/>
              <a:t>The adjusting entry on December 31 would be:</a:t>
            </a:r>
          </a:p>
          <a:p>
            <a:pPr>
              <a:spcBef>
                <a:spcPts val="600"/>
              </a:spcBef>
            </a:pPr>
            <a:r>
              <a:rPr lang="en-US" sz="1900" smtClean="0"/>
              <a:t>	Interest Expense		200</a:t>
            </a:r>
          </a:p>
          <a:p>
            <a:r>
              <a:rPr lang="en-US" sz="1900" smtClean="0"/>
              <a:t>		Interest Payable		200</a:t>
            </a:r>
          </a:p>
        </p:txBody>
      </p:sp>
      <p:sp>
        <p:nvSpPr>
          <p:cNvPr id="8" name="Footer Placeholder 7"/>
          <p:cNvSpPr>
            <a:spLocks noGrp="1"/>
          </p:cNvSpPr>
          <p:nvPr>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9" name="Slide Number Placeholder 8"/>
          <p:cNvSpPr>
            <a:spLocks noGrp="1"/>
          </p:cNvSpPr>
          <p:nvPr>
            <p:ph type="sldNum" sz="quarter" idx="12"/>
          </p:nvPr>
        </p:nvSpPr>
        <p:spPr/>
        <p:txBody>
          <a:bodyPr/>
          <a:lstStyle/>
          <a:p>
            <a:fld id="{8A048DD7-39B4-434B-ACE7-68CA5B147A05}" type="slidenum">
              <a:rPr lang="en-US" smtClean="0"/>
              <a:t>39</a:t>
            </a:fld>
            <a:endParaRPr lang="en-US"/>
          </a:p>
        </p:txBody>
      </p:sp>
    </p:spTree>
    <p:extLst>
      <p:ext uri="{BB962C8B-B14F-4D97-AF65-F5344CB8AC3E}">
        <p14:creationId xmlns:p14="http://schemas.microsoft.com/office/powerpoint/2010/main" val="586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4"/>
          <p:cNvSpPr>
            <a:spLocks noGrp="1"/>
          </p:cNvSpPr>
          <p:nvPr>
            <p:ph type="body" idx="1"/>
          </p:nvPr>
        </p:nvSpPr>
        <p:spPr/>
        <p:txBody>
          <a:bodyPr/>
          <a:lstStyle/>
          <a:p>
            <a:r>
              <a:rPr lang="en-US" smtClean="0"/>
              <a:t>ACCRUAL-BASIS ACCOUNTING</a:t>
            </a:r>
          </a:p>
        </p:txBody>
      </p:sp>
      <p:sp>
        <p:nvSpPr>
          <p:cNvPr id="16385" name="Title 3"/>
          <p:cNvSpPr>
            <a:spLocks noGrp="1"/>
          </p:cNvSpPr>
          <p:nvPr>
            <p:ph type="title"/>
          </p:nvPr>
        </p:nvSpPr>
        <p:spPr/>
        <p:txBody>
          <a:bodyPr/>
          <a:lstStyle/>
          <a:p>
            <a:r>
              <a:rPr lang="en-US" smtClean="0"/>
              <a:t>Part A</a:t>
            </a:r>
          </a:p>
        </p:txBody>
      </p:sp>
      <p:sp>
        <p:nvSpPr>
          <p:cNvPr id="4" name="Footer Placeholder 3"/>
          <p:cNvSpPr>
            <a:spLocks noGrp="1"/>
          </p:cNvSpPr>
          <p:nvPr>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5" name="Slide Number Placeholder 4"/>
          <p:cNvSpPr>
            <a:spLocks noGrp="1"/>
          </p:cNvSpPr>
          <p:nvPr>
            <p:ph type="sldNum" sz="quarter" idx="12"/>
          </p:nvPr>
        </p:nvSpPr>
        <p:spPr/>
        <p:txBody>
          <a:bodyPr/>
          <a:lstStyle/>
          <a:p>
            <a:fld id="{8A048DD7-39B4-434B-ACE7-68CA5B147A05}" type="slidenum">
              <a:rPr lang="en-US" smtClean="0"/>
              <a:t>4</a:t>
            </a:fld>
            <a:endParaRPr lang="en-US"/>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itle 1"/>
          <p:cNvSpPr>
            <a:spLocks noGrp="1"/>
          </p:cNvSpPr>
          <p:nvPr>
            <p:ph type="title"/>
          </p:nvPr>
        </p:nvSpPr>
        <p:spPr/>
        <p:txBody>
          <a:bodyPr/>
          <a:lstStyle/>
          <a:p>
            <a:r>
              <a:rPr lang="en-US" smtClean="0"/>
              <a:t>Accrued Revenues</a:t>
            </a:r>
          </a:p>
        </p:txBody>
      </p:sp>
      <p:sp>
        <p:nvSpPr>
          <p:cNvPr id="52226" name="Content Placeholder 2"/>
          <p:cNvSpPr>
            <a:spLocks noGrp="1"/>
          </p:cNvSpPr>
          <p:nvPr>
            <p:ph idx="1"/>
          </p:nvPr>
        </p:nvSpPr>
        <p:spPr/>
        <p:txBody>
          <a:bodyPr>
            <a:normAutofit/>
          </a:bodyPr>
          <a:lstStyle/>
          <a:p>
            <a:r>
              <a:rPr lang="en-US"/>
              <a:t>When a company provides products or services to customers but hasn’t yet received cash, it </a:t>
            </a:r>
            <a:r>
              <a:rPr lang="en-US" smtClean="0"/>
              <a:t>records </a:t>
            </a:r>
            <a:r>
              <a:rPr lang="en-US"/>
              <a:t>the revenue and an asset for the amount expected to be received </a:t>
            </a:r>
            <a:endParaRPr lang="en-US" smtClean="0"/>
          </a:p>
          <a:p>
            <a:r>
              <a:rPr lang="en-US" smtClean="0"/>
              <a:t>Adjust entry: Debit an asset account and credit a revenue account</a:t>
            </a:r>
          </a:p>
        </p:txBody>
      </p:sp>
      <p:sp>
        <p:nvSpPr>
          <p:cNvPr id="4" name="Footer Placeholder 3"/>
          <p:cNvSpPr>
            <a:spLocks noGrp="1"/>
          </p:cNvSpPr>
          <p:nvPr>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5" name="Slide Number Placeholder 4"/>
          <p:cNvSpPr>
            <a:spLocks noGrp="1"/>
          </p:cNvSpPr>
          <p:nvPr>
            <p:ph type="sldNum" sz="quarter" idx="12"/>
          </p:nvPr>
        </p:nvSpPr>
        <p:spPr/>
        <p:txBody>
          <a:bodyPr/>
          <a:lstStyle/>
          <a:p>
            <a:fld id="{8A048DD7-39B4-434B-ACE7-68CA5B147A05}" type="slidenum">
              <a:rPr lang="en-US" smtClean="0"/>
              <a:t>40</a:t>
            </a:fld>
            <a:endParaRPr lang="en-US"/>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88219" y="3443878"/>
            <a:ext cx="981677" cy="645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itle 5"/>
          <p:cNvSpPr>
            <a:spLocks noGrp="1"/>
          </p:cNvSpPr>
          <p:nvPr>
            <p:ph type="title"/>
          </p:nvPr>
        </p:nvSpPr>
        <p:spPr>
          <a:xfrm>
            <a:off x="724628" y="133779"/>
            <a:ext cx="8229600" cy="660063"/>
          </a:xfrm>
        </p:spPr>
        <p:txBody>
          <a:bodyPr/>
          <a:lstStyle/>
          <a:p>
            <a:pPr>
              <a:lnSpc>
                <a:spcPct val="90000"/>
              </a:lnSpc>
            </a:pPr>
            <a:r>
              <a:rPr lang="en-US" sz="4000"/>
              <a:t>Accrued </a:t>
            </a:r>
            <a:r>
              <a:rPr lang="en-US" sz="4000" smtClean="0"/>
              <a:t>Revenues—Services</a:t>
            </a:r>
            <a:endParaRPr lang="en-US" sz="4000"/>
          </a:p>
        </p:txBody>
      </p:sp>
      <p:sp>
        <p:nvSpPr>
          <p:cNvPr id="4" name="Footer Placeholder 3"/>
          <p:cNvSpPr>
            <a:spLocks noGrp="1"/>
          </p:cNvSpPr>
          <p:nvPr>
            <p:ph type="ftr" sz="quarter" idx="11"/>
          </p:nvPr>
        </p:nvSpPr>
        <p:spPr/>
        <p:txBody>
          <a:bodyPr/>
          <a:lstStyle/>
          <a:p>
            <a:r>
              <a:rPr lang="en-US" smtClean="0">
                <a:solidFill>
                  <a:prstClr val="black"/>
                </a:solidFill>
              </a:rPr>
              <a:t>Copyright ©2016 McGraw-Hill Education. All rights reserved. No reproduction or distribution without the prior written consent of McGraw-Hill Education. </a:t>
            </a:r>
            <a:endParaRPr lang="en-US">
              <a:solidFill>
                <a:prstClr val="black"/>
              </a:solidFill>
            </a:endParaRPr>
          </a:p>
        </p:txBody>
      </p:sp>
      <p:sp>
        <p:nvSpPr>
          <p:cNvPr id="5" name="Slide Number Placeholder 4"/>
          <p:cNvSpPr>
            <a:spLocks noGrp="1"/>
          </p:cNvSpPr>
          <p:nvPr>
            <p:ph type="sldNum" sz="quarter" idx="12"/>
          </p:nvPr>
        </p:nvSpPr>
        <p:spPr/>
        <p:txBody>
          <a:bodyPr/>
          <a:lstStyle/>
          <a:p>
            <a:fld id="{8A048DD7-39B4-434B-ACE7-68CA5B147A05}" type="slidenum">
              <a:rPr lang="en-US" smtClean="0">
                <a:solidFill>
                  <a:prstClr val="black">
                    <a:tint val="75000"/>
                  </a:prstClr>
                </a:solidFill>
              </a:rPr>
              <a:pPr/>
              <a:t>41</a:t>
            </a:fld>
            <a:endParaRPr lang="en-US">
              <a:solidFill>
                <a:prstClr val="black">
                  <a:tint val="75000"/>
                </a:prstClr>
              </a:solidFill>
            </a:endParaRPr>
          </a:p>
        </p:txBody>
      </p:sp>
      <p:sp>
        <p:nvSpPr>
          <p:cNvPr id="12" name="Rounded Rectangle 11"/>
          <p:cNvSpPr/>
          <p:nvPr/>
        </p:nvSpPr>
        <p:spPr>
          <a:xfrm>
            <a:off x="6020547" y="1580166"/>
            <a:ext cx="2471736" cy="1241747"/>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13" name="TextBox 12"/>
          <p:cNvSpPr txBox="1">
            <a:spLocks noChangeArrowheads="1"/>
          </p:cNvSpPr>
          <p:nvPr/>
        </p:nvSpPr>
        <p:spPr bwMode="auto">
          <a:xfrm>
            <a:off x="5992657" y="1585195"/>
            <a:ext cx="2498200" cy="1323439"/>
          </a:xfrm>
          <a:prstGeom prst="rect">
            <a:avLst/>
          </a:prstGeom>
          <a:noFill/>
          <a:ln w="9525">
            <a:noFill/>
            <a:miter lim="800000"/>
            <a:headEnd/>
            <a:tailEnd/>
          </a:ln>
        </p:spPr>
        <p:txBody>
          <a:bodyPr wrap="square">
            <a:spAutoFit/>
          </a:bodyPr>
          <a:lstStyle/>
          <a:p>
            <a:pPr algn="ctr"/>
            <a:r>
              <a:rPr lang="en-US" sz="2000" b="1" smtClean="0">
                <a:solidFill>
                  <a:prstClr val="black"/>
                </a:solidFill>
              </a:rPr>
              <a:t>$700 </a:t>
            </a:r>
          </a:p>
          <a:p>
            <a:pPr algn="ctr"/>
            <a:r>
              <a:rPr lang="en-US" sz="2000" b="1" smtClean="0">
                <a:solidFill>
                  <a:prstClr val="black"/>
                </a:solidFill>
              </a:rPr>
              <a:t>Cash received </a:t>
            </a:r>
          </a:p>
          <a:p>
            <a:pPr algn="ctr"/>
            <a:r>
              <a:rPr lang="en-US" sz="2000" b="1" smtClean="0">
                <a:solidFill>
                  <a:prstClr val="black"/>
                </a:solidFill>
              </a:rPr>
              <a:t>from customers</a:t>
            </a:r>
            <a:endParaRPr lang="en-US" sz="2000" b="1">
              <a:solidFill>
                <a:prstClr val="black"/>
              </a:solidFill>
            </a:endParaRPr>
          </a:p>
          <a:p>
            <a:pPr algn="ctr"/>
            <a:r>
              <a:rPr lang="en-US" sz="2000" smtClean="0">
                <a:solidFill>
                  <a:prstClr val="black"/>
                </a:solidFill>
              </a:rPr>
              <a:t>Jan. 8–14</a:t>
            </a:r>
          </a:p>
        </p:txBody>
      </p:sp>
      <p:sp>
        <p:nvSpPr>
          <p:cNvPr id="15" name="Rounded Rectangle 14"/>
          <p:cNvSpPr/>
          <p:nvPr/>
        </p:nvSpPr>
        <p:spPr>
          <a:xfrm>
            <a:off x="1860741" y="3443325"/>
            <a:ext cx="2139591" cy="708440"/>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16" name="TextBox 15"/>
          <p:cNvSpPr txBox="1">
            <a:spLocks noChangeArrowheads="1"/>
          </p:cNvSpPr>
          <p:nvPr/>
        </p:nvSpPr>
        <p:spPr bwMode="auto">
          <a:xfrm>
            <a:off x="1860741" y="3443878"/>
            <a:ext cx="2139591" cy="707886"/>
          </a:xfrm>
          <a:prstGeom prst="rect">
            <a:avLst/>
          </a:prstGeom>
          <a:noFill/>
          <a:ln w="9525">
            <a:noFill/>
            <a:miter lim="800000"/>
            <a:headEnd/>
            <a:tailEnd/>
          </a:ln>
        </p:spPr>
        <p:txBody>
          <a:bodyPr wrap="square">
            <a:spAutoFit/>
          </a:bodyPr>
          <a:lstStyle/>
          <a:p>
            <a:pPr algn="ctr"/>
            <a:r>
              <a:rPr lang="en-US" sz="2000" b="1" smtClean="0">
                <a:solidFill>
                  <a:prstClr val="black"/>
                </a:solidFill>
              </a:rPr>
              <a:t>Revenues earned</a:t>
            </a:r>
          </a:p>
          <a:p>
            <a:pPr algn="ctr"/>
            <a:r>
              <a:rPr lang="en-US" sz="2000" b="1" smtClean="0">
                <a:solidFill>
                  <a:prstClr val="black"/>
                </a:solidFill>
              </a:rPr>
              <a:t>$700 </a:t>
            </a:r>
            <a:endParaRPr lang="en-US" sz="2000" b="1">
              <a:solidFill>
                <a:prstClr val="black"/>
              </a:solidFill>
            </a:endParaRPr>
          </a:p>
        </p:txBody>
      </p:sp>
      <p:sp>
        <p:nvSpPr>
          <p:cNvPr id="17" name="Right Brace 16"/>
          <p:cNvSpPr/>
          <p:nvPr/>
        </p:nvSpPr>
        <p:spPr>
          <a:xfrm rot="5400000">
            <a:off x="3099291" y="2062516"/>
            <a:ext cx="191861" cy="2367411"/>
          </a:xfrm>
          <a:prstGeom prst="rightBrace">
            <a:avLst>
              <a:gd name="adj1" fmla="val 8333"/>
              <a:gd name="adj2" fmla="val 50857"/>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endParaRPr>
          </a:p>
        </p:txBody>
      </p:sp>
      <p:sp>
        <p:nvSpPr>
          <p:cNvPr id="19" name="Rectangle 18"/>
          <p:cNvSpPr/>
          <p:nvPr/>
        </p:nvSpPr>
        <p:spPr>
          <a:xfrm>
            <a:off x="913715" y="4942855"/>
            <a:ext cx="7711752" cy="1430616"/>
          </a:xfrm>
          <a:prstGeom prst="rect">
            <a:avLst/>
          </a:prstGeom>
          <a:solidFill>
            <a:schemeClr val="tx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0" name="TextBox 19"/>
          <p:cNvSpPr txBox="1"/>
          <p:nvPr/>
        </p:nvSpPr>
        <p:spPr>
          <a:xfrm>
            <a:off x="1110823" y="4912890"/>
            <a:ext cx="7633427" cy="1323439"/>
          </a:xfrm>
          <a:prstGeom prst="rect">
            <a:avLst/>
          </a:prstGeom>
          <a:noFill/>
        </p:spPr>
        <p:txBody>
          <a:bodyPr wrap="square" rtlCol="0">
            <a:spAutoFit/>
          </a:bodyPr>
          <a:lstStyle/>
          <a:p>
            <a:r>
              <a:rPr lang="en-US" sz="2000" u="sng" dirty="0" smtClean="0">
                <a:solidFill>
                  <a:prstClr val="black"/>
                </a:solidFill>
              </a:rPr>
              <a:t>December 31</a:t>
            </a:r>
            <a:r>
              <a:rPr lang="en-US" sz="2000" dirty="0" smtClean="0">
                <a:solidFill>
                  <a:prstClr val="black"/>
                </a:solidFill>
              </a:rPr>
              <a:t>						                 </a:t>
            </a:r>
            <a:r>
              <a:rPr lang="en-US" sz="2000" u="sng" dirty="0" smtClean="0">
                <a:solidFill>
                  <a:prstClr val="black"/>
                </a:solidFill>
              </a:rPr>
              <a:t>Debit</a:t>
            </a:r>
            <a:r>
              <a:rPr lang="en-US" sz="2000" dirty="0" smtClean="0">
                <a:solidFill>
                  <a:prstClr val="black"/>
                </a:solidFill>
              </a:rPr>
              <a:t>                </a:t>
            </a:r>
            <a:r>
              <a:rPr lang="en-US" sz="2000" u="sng" dirty="0" smtClean="0">
                <a:solidFill>
                  <a:prstClr val="black"/>
                </a:solidFill>
              </a:rPr>
              <a:t>Credit</a:t>
            </a:r>
          </a:p>
          <a:p>
            <a:r>
              <a:rPr lang="en-US" sz="2000" b="1" dirty="0" smtClean="0">
                <a:solidFill>
                  <a:prstClr val="black"/>
                </a:solidFill>
              </a:rPr>
              <a:t>Accounts Receivable </a:t>
            </a:r>
            <a:r>
              <a:rPr lang="en-US" sz="2000" i="1" dirty="0" smtClean="0">
                <a:solidFill>
                  <a:prstClr val="black"/>
                </a:solidFill>
              </a:rPr>
              <a:t>(+A) </a:t>
            </a:r>
            <a:r>
              <a:rPr lang="en-US" sz="2000" dirty="0" smtClean="0">
                <a:solidFill>
                  <a:prstClr val="black"/>
                </a:solidFill>
              </a:rPr>
              <a:t>……………………………….     </a:t>
            </a:r>
            <a:r>
              <a:rPr lang="en-US" sz="2000" dirty="0">
                <a:solidFill>
                  <a:prstClr val="black"/>
                </a:solidFill>
              </a:rPr>
              <a:t>7</a:t>
            </a:r>
            <a:r>
              <a:rPr lang="en-US" sz="2000" dirty="0" smtClean="0">
                <a:solidFill>
                  <a:prstClr val="black"/>
                </a:solidFill>
              </a:rPr>
              <a:t>00</a:t>
            </a:r>
            <a:endParaRPr lang="en-US" sz="2000" dirty="0" smtClean="0">
              <a:solidFill>
                <a:prstClr val="black"/>
              </a:solidFill>
            </a:endParaRPr>
          </a:p>
          <a:p>
            <a:r>
              <a:rPr lang="en-US" sz="2000" dirty="0">
                <a:solidFill>
                  <a:prstClr val="black"/>
                </a:solidFill>
              </a:rPr>
              <a:t> </a:t>
            </a:r>
            <a:r>
              <a:rPr lang="en-US" sz="2000" dirty="0" smtClean="0">
                <a:solidFill>
                  <a:prstClr val="black"/>
                </a:solidFill>
              </a:rPr>
              <a:t>    </a:t>
            </a:r>
            <a:r>
              <a:rPr lang="en-US" sz="2000" b="1" dirty="0" smtClean="0">
                <a:solidFill>
                  <a:prstClr val="black"/>
                </a:solidFill>
              </a:rPr>
              <a:t>Service Revenue </a:t>
            </a:r>
            <a:r>
              <a:rPr lang="en-US" sz="2000" i="1" dirty="0" smtClean="0">
                <a:solidFill>
                  <a:prstClr val="black"/>
                </a:solidFill>
              </a:rPr>
              <a:t>(+R, +SE) </a:t>
            </a:r>
            <a:r>
              <a:rPr lang="en-US" sz="2000" dirty="0" smtClean="0">
                <a:solidFill>
                  <a:prstClr val="black"/>
                </a:solidFill>
              </a:rPr>
              <a:t>………………………….                                </a:t>
            </a:r>
            <a:r>
              <a:rPr lang="en-US" sz="2000" smtClean="0">
                <a:solidFill>
                  <a:prstClr val="black"/>
                </a:solidFill>
              </a:rPr>
              <a:t>700</a:t>
            </a:r>
            <a:endParaRPr lang="en-US" sz="2000" dirty="0" smtClean="0">
              <a:solidFill>
                <a:prstClr val="black"/>
              </a:solidFill>
            </a:endParaRPr>
          </a:p>
          <a:p>
            <a:r>
              <a:rPr lang="en-US" sz="2000" dirty="0">
                <a:solidFill>
                  <a:prstClr val="black"/>
                </a:solidFill>
              </a:rPr>
              <a:t> </a:t>
            </a:r>
            <a:r>
              <a:rPr lang="en-US" sz="2000" dirty="0" smtClean="0">
                <a:solidFill>
                  <a:prstClr val="black"/>
                </a:solidFill>
              </a:rPr>
              <a:t>    </a:t>
            </a:r>
            <a:r>
              <a:rPr lang="en-US" i="1" dirty="0" smtClean="0">
                <a:solidFill>
                  <a:prstClr val="black"/>
                </a:solidFill>
              </a:rPr>
              <a:t>(</a:t>
            </a:r>
            <a:r>
              <a:rPr lang="en-US" i="1" dirty="0">
                <a:solidFill>
                  <a:prstClr val="black"/>
                </a:solidFill>
              </a:rPr>
              <a:t>Bill customers for services provided during the current period</a:t>
            </a:r>
            <a:r>
              <a:rPr lang="en-US" i="1" dirty="0" smtClean="0">
                <a:solidFill>
                  <a:prstClr val="black"/>
                </a:solidFill>
              </a:rPr>
              <a:t>)</a:t>
            </a:r>
            <a:endParaRPr lang="en-US" i="1" dirty="0">
              <a:solidFill>
                <a:prstClr val="black"/>
              </a:solidFill>
            </a:endParaRPr>
          </a:p>
        </p:txBody>
      </p:sp>
      <p:cxnSp>
        <p:nvCxnSpPr>
          <p:cNvPr id="21" name="Straight Connector 20"/>
          <p:cNvCxnSpPr/>
          <p:nvPr/>
        </p:nvCxnSpPr>
        <p:spPr>
          <a:xfrm>
            <a:off x="1946278" y="2903605"/>
            <a:ext cx="0" cy="438547"/>
          </a:xfrm>
          <a:prstGeom prst="line">
            <a:avLst/>
          </a:prstGeom>
          <a:ln/>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a:off x="7125648" y="2885330"/>
            <a:ext cx="0" cy="438547"/>
          </a:xfrm>
          <a:prstGeom prst="line">
            <a:avLst/>
          </a:prstGeom>
          <a:ln/>
        </p:spPr>
        <p:style>
          <a:lnRef idx="1">
            <a:schemeClr val="dk1"/>
          </a:lnRef>
          <a:fillRef idx="0">
            <a:schemeClr val="dk1"/>
          </a:fillRef>
          <a:effectRef idx="0">
            <a:schemeClr val="dk1"/>
          </a:effectRef>
          <a:fontRef idx="minor">
            <a:schemeClr val="tx1"/>
          </a:fontRef>
        </p:style>
      </p:cxnSp>
      <p:cxnSp>
        <p:nvCxnSpPr>
          <p:cNvPr id="23" name="Straight Arrow Connector 22"/>
          <p:cNvCxnSpPr/>
          <p:nvPr/>
        </p:nvCxnSpPr>
        <p:spPr>
          <a:xfrm>
            <a:off x="1765781" y="3104604"/>
            <a:ext cx="5904115"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4" name="Rounded Rectangle 23"/>
          <p:cNvSpPr/>
          <p:nvPr/>
        </p:nvSpPr>
        <p:spPr>
          <a:xfrm>
            <a:off x="3265714" y="1580166"/>
            <a:ext cx="2491991" cy="1241747"/>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5" name="TextBox 24"/>
          <p:cNvSpPr txBox="1">
            <a:spLocks noChangeArrowheads="1"/>
          </p:cNvSpPr>
          <p:nvPr/>
        </p:nvSpPr>
        <p:spPr bwMode="auto">
          <a:xfrm>
            <a:off x="3225687" y="1580166"/>
            <a:ext cx="2562484" cy="1323439"/>
          </a:xfrm>
          <a:prstGeom prst="rect">
            <a:avLst/>
          </a:prstGeom>
          <a:noFill/>
          <a:ln w="9525">
            <a:noFill/>
            <a:miter lim="800000"/>
            <a:headEnd/>
            <a:tailEnd/>
          </a:ln>
        </p:spPr>
        <p:txBody>
          <a:bodyPr wrap="square">
            <a:spAutoFit/>
          </a:bodyPr>
          <a:lstStyle/>
          <a:p>
            <a:pPr algn="ctr"/>
            <a:r>
              <a:rPr lang="en-US" sz="2000" b="1" smtClean="0">
                <a:solidFill>
                  <a:prstClr val="black"/>
                </a:solidFill>
              </a:rPr>
              <a:t>$700 </a:t>
            </a:r>
          </a:p>
          <a:p>
            <a:pPr algn="ctr"/>
            <a:r>
              <a:rPr lang="en-US" sz="2000" b="1" smtClean="0">
                <a:solidFill>
                  <a:prstClr val="black"/>
                </a:solidFill>
              </a:rPr>
              <a:t>Owed </a:t>
            </a:r>
          </a:p>
          <a:p>
            <a:pPr algn="ctr"/>
            <a:r>
              <a:rPr lang="en-US" sz="2000" b="1" smtClean="0">
                <a:solidFill>
                  <a:prstClr val="black"/>
                </a:solidFill>
              </a:rPr>
              <a:t>from customers</a:t>
            </a:r>
            <a:endParaRPr lang="en-US" sz="2000" b="1">
              <a:solidFill>
                <a:prstClr val="black"/>
              </a:solidFill>
            </a:endParaRPr>
          </a:p>
          <a:p>
            <a:pPr algn="ctr"/>
            <a:r>
              <a:rPr lang="en-US" sz="2000" smtClean="0">
                <a:solidFill>
                  <a:prstClr val="black"/>
                </a:solidFill>
              </a:rPr>
              <a:t>Dec. 31</a:t>
            </a:r>
          </a:p>
        </p:txBody>
      </p:sp>
      <p:cxnSp>
        <p:nvCxnSpPr>
          <p:cNvPr id="26" name="Straight Connector 25"/>
          <p:cNvCxnSpPr/>
          <p:nvPr/>
        </p:nvCxnSpPr>
        <p:spPr>
          <a:xfrm>
            <a:off x="4521909" y="2885330"/>
            <a:ext cx="0" cy="438547"/>
          </a:xfrm>
          <a:prstGeom prst="line">
            <a:avLst/>
          </a:prstGeom>
          <a:ln/>
        </p:spPr>
        <p:style>
          <a:lnRef idx="1">
            <a:schemeClr val="dk1"/>
          </a:lnRef>
          <a:fillRef idx="0">
            <a:schemeClr val="dk1"/>
          </a:fillRef>
          <a:effectRef idx="0">
            <a:schemeClr val="dk1"/>
          </a:effectRef>
          <a:fontRef idx="minor">
            <a:schemeClr val="tx1"/>
          </a:fontRef>
        </p:style>
      </p:cxnSp>
      <p:sp>
        <p:nvSpPr>
          <p:cNvPr id="27" name="TextBox 26"/>
          <p:cNvSpPr txBox="1"/>
          <p:nvPr/>
        </p:nvSpPr>
        <p:spPr>
          <a:xfrm>
            <a:off x="3909909" y="3578966"/>
            <a:ext cx="1244128" cy="707886"/>
          </a:xfrm>
          <a:prstGeom prst="rect">
            <a:avLst/>
          </a:prstGeom>
          <a:noFill/>
        </p:spPr>
        <p:txBody>
          <a:bodyPr wrap="square" rtlCol="0">
            <a:spAutoFit/>
          </a:bodyPr>
          <a:lstStyle/>
          <a:p>
            <a:pPr algn="ctr"/>
            <a:r>
              <a:rPr lang="en-US" sz="2000" b="1" smtClean="0">
                <a:solidFill>
                  <a:srgbClr val="FF0000"/>
                </a:solidFill>
              </a:rPr>
              <a:t>Adjusting entry</a:t>
            </a:r>
            <a:endParaRPr lang="en-US" sz="2000" b="1">
              <a:solidFill>
                <a:srgbClr val="FF0000"/>
              </a:solidFill>
            </a:endParaRPr>
          </a:p>
        </p:txBody>
      </p:sp>
      <p:sp>
        <p:nvSpPr>
          <p:cNvPr id="32" name="Content Placeholder 2"/>
          <p:cNvSpPr>
            <a:spLocks noGrp="1"/>
          </p:cNvSpPr>
          <p:nvPr>
            <p:ph idx="4294967295"/>
          </p:nvPr>
        </p:nvSpPr>
        <p:spPr>
          <a:xfrm>
            <a:off x="723481" y="748973"/>
            <a:ext cx="8399505" cy="1210462"/>
          </a:xfrm>
          <a:prstGeom prst="rect">
            <a:avLst/>
          </a:prstGeom>
        </p:spPr>
        <p:txBody>
          <a:bodyPr>
            <a:normAutofit/>
          </a:bodyPr>
          <a:lstStyle/>
          <a:p>
            <a:pPr lvl="0"/>
            <a:r>
              <a:rPr lang="en-US" sz="2400" smtClean="0"/>
              <a:t>By the end of the year, services of $700 have been provided to customers but have not yet been billed</a:t>
            </a:r>
          </a:p>
        </p:txBody>
      </p:sp>
      <p:cxnSp>
        <p:nvCxnSpPr>
          <p:cNvPr id="33" name="Straight Arrow Connector 32"/>
          <p:cNvCxnSpPr/>
          <p:nvPr/>
        </p:nvCxnSpPr>
        <p:spPr>
          <a:xfrm flipH="1">
            <a:off x="4021043" y="4214193"/>
            <a:ext cx="510930" cy="619125"/>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34" name="Rounded Rectangle 33"/>
          <p:cNvSpPr/>
          <p:nvPr/>
        </p:nvSpPr>
        <p:spPr>
          <a:xfrm>
            <a:off x="1379221" y="2436399"/>
            <a:ext cx="1183214" cy="403428"/>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35" name="TextBox 34"/>
          <p:cNvSpPr txBox="1">
            <a:spLocks noChangeArrowheads="1"/>
          </p:cNvSpPr>
          <p:nvPr/>
        </p:nvSpPr>
        <p:spPr bwMode="auto">
          <a:xfrm>
            <a:off x="1343944" y="2436399"/>
            <a:ext cx="1183214" cy="400110"/>
          </a:xfrm>
          <a:prstGeom prst="rect">
            <a:avLst/>
          </a:prstGeom>
          <a:noFill/>
          <a:ln w="9525">
            <a:noFill/>
            <a:miter lim="800000"/>
            <a:headEnd/>
            <a:tailEnd/>
          </a:ln>
        </p:spPr>
        <p:txBody>
          <a:bodyPr wrap="square">
            <a:spAutoFit/>
          </a:bodyPr>
          <a:lstStyle/>
          <a:p>
            <a:pPr algn="ctr"/>
            <a:r>
              <a:rPr lang="en-US" sz="2000" smtClean="0">
                <a:solidFill>
                  <a:prstClr val="black"/>
                </a:solidFill>
              </a:rPr>
              <a:t>Dec. 28</a:t>
            </a:r>
          </a:p>
        </p:txBody>
      </p:sp>
    </p:spTree>
    <p:extLst>
      <p:ext uri="{BB962C8B-B14F-4D97-AF65-F5344CB8AC3E}">
        <p14:creationId xmlns:p14="http://schemas.microsoft.com/office/powerpoint/2010/main" val="2888253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0">
                                            <p:txEl>
                                              <p:pRg st="2" end="2"/>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9" grpId="0" animBg="1"/>
      <p:bldP spid="2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314112"/>
            <a:ext cx="7794576" cy="4268219"/>
          </a:xfrm>
        </p:spPr>
        <p:txBody>
          <a:bodyPr/>
          <a:lstStyle/>
          <a:p>
            <a:pPr marL="0" indent="0">
              <a:buNone/>
            </a:pPr>
            <a:r>
              <a:rPr lang="en-US" smtClean="0"/>
              <a:t>An adjusting entry would be needed for which of the following transactions?</a:t>
            </a:r>
            <a:endParaRPr lang="en-US"/>
          </a:p>
          <a:p>
            <a:pPr>
              <a:buAutoNum type="alphaLcPeriod"/>
            </a:pPr>
            <a:r>
              <a:rPr lang="en-US"/>
              <a:t>A</a:t>
            </a:r>
            <a:r>
              <a:rPr lang="en-US" smtClean="0"/>
              <a:t>ccrued </a:t>
            </a:r>
            <a:r>
              <a:rPr lang="en-US"/>
              <a:t>s</a:t>
            </a:r>
            <a:r>
              <a:rPr lang="en-US" smtClean="0"/>
              <a:t>alaries</a:t>
            </a:r>
            <a:endParaRPr lang="en-US"/>
          </a:p>
          <a:p>
            <a:pPr>
              <a:buAutoNum type="alphaLcPeriod"/>
            </a:pPr>
            <a:r>
              <a:rPr lang="en-US"/>
              <a:t>S</a:t>
            </a:r>
            <a:r>
              <a:rPr lang="en-US" smtClean="0"/>
              <a:t>ervices provided but unbilled</a:t>
            </a:r>
            <a:endParaRPr lang="en-US"/>
          </a:p>
          <a:p>
            <a:pPr>
              <a:buAutoNum type="alphaLcPeriod" startAt="3"/>
            </a:pPr>
            <a:r>
              <a:rPr lang="en-US"/>
              <a:t>I</a:t>
            </a:r>
            <a:r>
              <a:rPr lang="en-US" smtClean="0"/>
              <a:t>nterest accrued on a loan payable</a:t>
            </a:r>
            <a:endParaRPr lang="en-US"/>
          </a:p>
          <a:p>
            <a:pPr>
              <a:buAutoNum type="alphaLcPeriod" startAt="3"/>
            </a:pPr>
            <a:r>
              <a:rPr lang="en-US"/>
              <a:t>A</a:t>
            </a:r>
            <a:r>
              <a:rPr lang="en-US" smtClean="0"/>
              <a:t>ll of the above </a:t>
            </a:r>
            <a:endParaRPr lang="en-US"/>
          </a:p>
        </p:txBody>
      </p:sp>
      <p:sp>
        <p:nvSpPr>
          <p:cNvPr id="4" name="Title 3"/>
          <p:cNvSpPr>
            <a:spLocks noGrp="1"/>
          </p:cNvSpPr>
          <p:nvPr>
            <p:ph type="title"/>
          </p:nvPr>
        </p:nvSpPr>
        <p:spPr/>
        <p:txBody>
          <a:bodyPr/>
          <a:lstStyle/>
          <a:p>
            <a:r>
              <a:rPr lang="en-US"/>
              <a:t>Concept Check </a:t>
            </a:r>
            <a:r>
              <a:rPr lang="en-US" smtClean="0"/>
              <a:t>3–8</a:t>
            </a:r>
            <a:endParaRPr lang="en-US"/>
          </a:p>
        </p:txBody>
      </p:sp>
      <p:sp>
        <p:nvSpPr>
          <p:cNvPr id="6" name="Oval 5"/>
          <p:cNvSpPr/>
          <p:nvPr/>
        </p:nvSpPr>
        <p:spPr bwMode="auto">
          <a:xfrm>
            <a:off x="996811" y="4175381"/>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Tahoma" pitchFamily="34" charset="0"/>
            </a:endParaRPr>
          </a:p>
        </p:txBody>
      </p:sp>
      <p:sp>
        <p:nvSpPr>
          <p:cNvPr id="7" name="TextBox 6"/>
          <p:cNvSpPr txBox="1"/>
          <p:nvPr/>
        </p:nvSpPr>
        <p:spPr>
          <a:xfrm>
            <a:off x="1254818" y="5410525"/>
            <a:ext cx="6984830" cy="400110"/>
          </a:xfrm>
          <a:prstGeom prst="rect">
            <a:avLst/>
          </a:prstGeom>
          <a:solidFill>
            <a:srgbClr val="FFFFD1"/>
          </a:solidFill>
          <a:ln w="6350">
            <a:solidFill>
              <a:schemeClr val="tx1"/>
            </a:solidFill>
          </a:ln>
        </p:spPr>
        <p:txBody>
          <a:bodyPr wrap="square" rtlCol="0">
            <a:spAutoFit/>
          </a:bodyPr>
          <a:lstStyle/>
          <a:p>
            <a:r>
              <a:rPr lang="en-US" sz="2000" smtClean="0"/>
              <a:t>All of the transactions listed would necessitate an adjusting entry.</a:t>
            </a:r>
          </a:p>
        </p:txBody>
      </p:sp>
      <p:sp>
        <p:nvSpPr>
          <p:cNvPr id="8" name="Footer Placeholder 7"/>
          <p:cNvSpPr>
            <a:spLocks noGrp="1"/>
          </p:cNvSpPr>
          <p:nvPr>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9" name="Slide Number Placeholder 8"/>
          <p:cNvSpPr>
            <a:spLocks noGrp="1"/>
          </p:cNvSpPr>
          <p:nvPr>
            <p:ph type="sldNum" sz="quarter" idx="12"/>
          </p:nvPr>
        </p:nvSpPr>
        <p:spPr/>
        <p:txBody>
          <a:bodyPr/>
          <a:lstStyle/>
          <a:p>
            <a:fld id="{8A048DD7-39B4-434B-ACE7-68CA5B147A05}" type="slidenum">
              <a:rPr lang="en-US" smtClean="0"/>
              <a:t>42</a:t>
            </a:fld>
            <a:endParaRPr lang="en-US"/>
          </a:p>
        </p:txBody>
      </p:sp>
    </p:spTree>
    <p:extLst>
      <p:ext uri="{BB962C8B-B14F-4D97-AF65-F5344CB8AC3E}">
        <p14:creationId xmlns:p14="http://schemas.microsoft.com/office/powerpoint/2010/main" val="597663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Key Point</a:t>
            </a:r>
            <a:endParaRPr lang="en-US"/>
          </a:p>
        </p:txBody>
      </p:sp>
      <p:sp>
        <p:nvSpPr>
          <p:cNvPr id="3" name="Content Placeholder 2"/>
          <p:cNvSpPr>
            <a:spLocks noGrp="1"/>
          </p:cNvSpPr>
          <p:nvPr>
            <p:ph idx="1"/>
          </p:nvPr>
        </p:nvSpPr>
        <p:spPr>
          <a:xfrm>
            <a:off x="809150" y="1291786"/>
            <a:ext cx="7973109" cy="5180016"/>
          </a:xfrm>
        </p:spPr>
        <p:txBody>
          <a:bodyPr>
            <a:normAutofit/>
          </a:bodyPr>
          <a:lstStyle/>
          <a:p>
            <a:pPr marL="0" indent="0">
              <a:buNone/>
            </a:pPr>
            <a:r>
              <a:rPr lang="en-US" smtClean="0"/>
              <a:t>Adjusting entries are </a:t>
            </a:r>
            <a:r>
              <a:rPr lang="en-US" b="1" smtClean="0"/>
              <a:t>unnecessary</a:t>
            </a:r>
            <a:r>
              <a:rPr lang="en-US" smtClean="0"/>
              <a:t> for two types of transactions:</a:t>
            </a:r>
          </a:p>
          <a:p>
            <a:pPr marL="854075" lvl="1" indent="-396875">
              <a:buNone/>
            </a:pPr>
            <a:r>
              <a:rPr lang="en-US" sz="3200" smtClean="0"/>
              <a:t>1. Transactions that do not involve </a:t>
            </a:r>
            <a:r>
              <a:rPr lang="en-US" sz="3200"/>
              <a:t>the recognition of revenues or </a:t>
            </a:r>
            <a:r>
              <a:rPr lang="en-US" sz="3200" smtClean="0"/>
              <a:t>expenses</a:t>
            </a:r>
          </a:p>
          <a:p>
            <a:pPr marL="1146175" lvl="1">
              <a:buFont typeface="Wingdings" panose="05000000000000000000" pitchFamily="2" charset="2"/>
              <a:buChar char="q"/>
            </a:pPr>
            <a:r>
              <a:rPr lang="en-US" smtClean="0"/>
              <a:t>Such as borrowing, repaying debt, issuing common stock, and paying dividends</a:t>
            </a:r>
          </a:p>
          <a:p>
            <a:pPr marL="854075" lvl="1" indent="-396875">
              <a:buNone/>
            </a:pPr>
            <a:r>
              <a:rPr lang="en-US" sz="3200" smtClean="0"/>
              <a:t>2. Transactions </a:t>
            </a:r>
            <a:r>
              <a:rPr lang="en-US" sz="3200"/>
              <a:t>in which we receive cash </a:t>
            </a:r>
            <a:r>
              <a:rPr lang="en-US" sz="3200" b="1"/>
              <a:t>at the same time</a:t>
            </a:r>
            <a:r>
              <a:rPr lang="en-US" sz="3200"/>
              <a:t> we record revenue or pay cash </a:t>
            </a:r>
            <a:r>
              <a:rPr lang="en-US" sz="3200" b="1"/>
              <a:t>at the same time </a:t>
            </a:r>
            <a:r>
              <a:rPr lang="en-US" sz="3200"/>
              <a:t>we record an </a:t>
            </a:r>
            <a:r>
              <a:rPr lang="en-US" sz="3200" smtClean="0"/>
              <a:t>expense</a:t>
            </a:r>
            <a:endParaRPr lang="en-US" sz="3200"/>
          </a:p>
        </p:txBody>
      </p:sp>
      <p:sp>
        <p:nvSpPr>
          <p:cNvPr id="4" name="Footer Placeholder 3"/>
          <p:cNvSpPr>
            <a:spLocks noGrp="1"/>
          </p:cNvSpPr>
          <p:nvPr>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5" name="Slide Number Placeholder 4"/>
          <p:cNvSpPr>
            <a:spLocks noGrp="1"/>
          </p:cNvSpPr>
          <p:nvPr>
            <p:ph type="sldNum" sz="quarter" idx="12"/>
          </p:nvPr>
        </p:nvSpPr>
        <p:spPr/>
        <p:txBody>
          <a:bodyPr/>
          <a:lstStyle/>
          <a:p>
            <a:fld id="{8A048DD7-39B4-434B-ACE7-68CA5B147A05}" type="slidenum">
              <a:rPr lang="en-US" smtClean="0"/>
              <a:t>43</a:t>
            </a:fld>
            <a:endParaRPr lang="en-US"/>
          </a:p>
        </p:txBody>
      </p:sp>
    </p:spTree>
    <p:extLst>
      <p:ext uri="{BB962C8B-B14F-4D97-AF65-F5344CB8AC3E}">
        <p14:creationId xmlns:p14="http://schemas.microsoft.com/office/powerpoint/2010/main" val="217322975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Content Placeholder 4"/>
          <p:cNvSpPr>
            <a:spLocks noGrp="1"/>
          </p:cNvSpPr>
          <p:nvPr>
            <p:ph idx="1"/>
          </p:nvPr>
        </p:nvSpPr>
        <p:spPr>
          <a:xfrm>
            <a:off x="709368" y="1442358"/>
            <a:ext cx="7621771" cy="2968582"/>
          </a:xfrm>
        </p:spPr>
        <p:txBody>
          <a:bodyPr/>
          <a:lstStyle/>
          <a:p>
            <a:r>
              <a:rPr lang="en-US" b="1" smtClean="0">
                <a:solidFill>
                  <a:srgbClr val="A5062D"/>
                </a:solidFill>
              </a:rPr>
              <a:t>LO3–4</a:t>
            </a:r>
            <a:r>
              <a:rPr lang="en-US" smtClean="0"/>
              <a:t>	Post adjusting entries and prepare an adjusted trial balance.</a:t>
            </a:r>
          </a:p>
        </p:txBody>
      </p:sp>
      <p:sp>
        <p:nvSpPr>
          <p:cNvPr id="56321" name="Title 3"/>
          <p:cNvSpPr>
            <a:spLocks noGrp="1"/>
          </p:cNvSpPr>
          <p:nvPr>
            <p:ph type="title"/>
          </p:nvPr>
        </p:nvSpPr>
        <p:spPr/>
        <p:txBody>
          <a:bodyPr/>
          <a:lstStyle/>
          <a:p>
            <a:r>
              <a:rPr lang="en-US" smtClean="0"/>
              <a:t>Learning Objective 4</a:t>
            </a:r>
          </a:p>
        </p:txBody>
      </p:sp>
      <p:sp>
        <p:nvSpPr>
          <p:cNvPr id="7" name="Footer Placeholder 6"/>
          <p:cNvSpPr>
            <a:spLocks noGrp="1"/>
          </p:cNvSpPr>
          <p:nvPr>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8" name="Slide Number Placeholder 7"/>
          <p:cNvSpPr>
            <a:spLocks noGrp="1"/>
          </p:cNvSpPr>
          <p:nvPr>
            <p:ph type="sldNum" sz="quarter" idx="12"/>
          </p:nvPr>
        </p:nvSpPr>
        <p:spPr/>
        <p:txBody>
          <a:bodyPr/>
          <a:lstStyle/>
          <a:p>
            <a:fld id="{8A048DD7-39B4-434B-ACE7-68CA5B147A05}" type="slidenum">
              <a:rPr lang="en-US" smtClean="0"/>
              <a:t>44</a:t>
            </a:fld>
            <a:endParaRPr lang="en-US"/>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0866" y="67735"/>
            <a:ext cx="8302119" cy="1524000"/>
          </a:xfrm>
        </p:spPr>
        <p:txBody>
          <a:bodyPr>
            <a:noAutofit/>
          </a:bodyPr>
          <a:lstStyle/>
          <a:p>
            <a:pPr algn="l"/>
            <a:r>
              <a:rPr lang="en-US" sz="3200" smtClean="0">
                <a:solidFill>
                  <a:srgbClr val="1D5F76"/>
                </a:solidFill>
                <a:latin typeface="Avenir LT Std 65 Medium"/>
                <a:cs typeface="Avenir LT Std 65 Medium"/>
              </a:rPr>
              <a:t>Illustration 3–10</a:t>
            </a:r>
            <a:r>
              <a:rPr lang="en-US" sz="3200" smtClean="0">
                <a:solidFill>
                  <a:srgbClr val="A5062D"/>
                </a:solidFill>
                <a:latin typeface="Avenir LT Std 65 Medium"/>
                <a:cs typeface="Avenir LT Std 65 Medium"/>
              </a:rPr>
              <a:t/>
            </a:r>
            <a:br>
              <a:rPr lang="en-US" sz="3200" smtClean="0">
                <a:solidFill>
                  <a:srgbClr val="A5062D"/>
                </a:solidFill>
                <a:latin typeface="Avenir LT Std 65 Medium"/>
                <a:cs typeface="Avenir LT Std 65 Medium"/>
              </a:rPr>
            </a:br>
            <a:r>
              <a:rPr lang="en-US" sz="3800" smtClean="0">
                <a:solidFill>
                  <a:srgbClr val="A5062D"/>
                </a:solidFill>
                <a:latin typeface="Avenir LT Std 65 Medium"/>
                <a:cs typeface="Avenir LT Std 65 Medium"/>
              </a:rPr>
              <a:t>Adjusting Trial Balance</a:t>
            </a:r>
            <a:endParaRPr lang="en-US" sz="3800">
              <a:solidFill>
                <a:srgbClr val="A5062D"/>
              </a:solidFill>
              <a:latin typeface="Avenir LT Std 65 Medium"/>
              <a:cs typeface="Avenir LT Std 65 Medium"/>
            </a:endParaRP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6" name="TextBox 5"/>
          <p:cNvSpPr txBox="1"/>
          <p:nvPr/>
        </p:nvSpPr>
        <p:spPr>
          <a:xfrm>
            <a:off x="1338077" y="6565989"/>
            <a:ext cx="6973877" cy="215444"/>
          </a:xfrm>
          <a:prstGeom prst="rect">
            <a:avLst/>
          </a:prstGeom>
          <a:noFill/>
        </p:spPr>
        <p:txBody>
          <a:bodyPr wrap="square" rtlCol="0">
            <a:spAutoFit/>
          </a:bodyPr>
          <a:lstStyle/>
          <a:p>
            <a:r>
              <a:rPr lang="en-US" sz="800" smtClean="0">
                <a:solidFill>
                  <a:prstClr val="black"/>
                </a:solidFill>
              </a:rPr>
              <a:t>Copyright ©2016 McGraw-Hill Education. All rights reserved. No reproduction or distribution without the prior written consent of McGraw-Hill Education.</a:t>
            </a:r>
            <a:endParaRPr lang="en-US" sz="800">
              <a:solidFill>
                <a:prstClr val="black"/>
              </a:solidFill>
            </a:endParaRPr>
          </a:p>
        </p:txBody>
      </p:sp>
      <p:sp>
        <p:nvSpPr>
          <p:cNvPr id="9" name="Round Same Side Corner Rectangle 8"/>
          <p:cNvSpPr/>
          <p:nvPr/>
        </p:nvSpPr>
        <p:spPr>
          <a:xfrm>
            <a:off x="4807505" y="1507933"/>
            <a:ext cx="4035063" cy="525712"/>
          </a:xfrm>
          <a:prstGeom prst="round2SameRect">
            <a:avLst>
              <a:gd name="adj1" fmla="val 5494"/>
              <a:gd name="adj2" fmla="val 0"/>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10" name="Rectangle 9"/>
          <p:cNvSpPr/>
          <p:nvPr/>
        </p:nvSpPr>
        <p:spPr>
          <a:xfrm>
            <a:off x="4807505" y="1970845"/>
            <a:ext cx="4035061" cy="4521866"/>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11" name="TextBox 10"/>
          <p:cNvSpPr txBox="1"/>
          <p:nvPr/>
        </p:nvSpPr>
        <p:spPr>
          <a:xfrm>
            <a:off x="4623366" y="1454605"/>
            <a:ext cx="4375328" cy="565796"/>
          </a:xfrm>
          <a:prstGeom prst="rect">
            <a:avLst/>
          </a:prstGeom>
          <a:noFill/>
        </p:spPr>
        <p:txBody>
          <a:bodyPr wrap="square" rtlCol="0">
            <a:spAutoFit/>
          </a:bodyPr>
          <a:lstStyle/>
          <a:p>
            <a:pPr algn="ctr">
              <a:lnSpc>
                <a:spcPct val="90000"/>
              </a:lnSpc>
            </a:pPr>
            <a:r>
              <a:rPr lang="en-US" sz="1400" b="1" smtClean="0">
                <a:solidFill>
                  <a:prstClr val="white"/>
                </a:solidFill>
              </a:rPr>
              <a:t>EAGLE GOLF ACADEMY</a:t>
            </a:r>
          </a:p>
          <a:p>
            <a:pPr algn="ctr">
              <a:lnSpc>
                <a:spcPct val="90000"/>
              </a:lnSpc>
            </a:pPr>
            <a:r>
              <a:rPr lang="en-US" sz="1000" b="1" smtClean="0">
                <a:solidFill>
                  <a:prstClr val="white"/>
                </a:solidFill>
              </a:rPr>
              <a:t>Adjusted Trial Balance</a:t>
            </a:r>
          </a:p>
          <a:p>
            <a:pPr algn="ctr">
              <a:lnSpc>
                <a:spcPct val="90000"/>
              </a:lnSpc>
            </a:pPr>
            <a:r>
              <a:rPr lang="en-US" sz="1000" b="1" smtClean="0">
                <a:solidFill>
                  <a:prstClr val="white"/>
                </a:solidFill>
              </a:rPr>
              <a:t>December 31</a:t>
            </a:r>
            <a:endParaRPr lang="en-US" sz="1000" b="1">
              <a:solidFill>
                <a:prstClr val="white"/>
              </a:solidFill>
            </a:endParaRPr>
          </a:p>
        </p:txBody>
      </p:sp>
      <p:sp>
        <p:nvSpPr>
          <p:cNvPr id="5" name="TextBox 4"/>
          <p:cNvSpPr txBox="1"/>
          <p:nvPr/>
        </p:nvSpPr>
        <p:spPr>
          <a:xfrm>
            <a:off x="5370135" y="2056241"/>
            <a:ext cx="952573" cy="276999"/>
          </a:xfrm>
          <a:prstGeom prst="rect">
            <a:avLst/>
          </a:prstGeom>
          <a:noFill/>
        </p:spPr>
        <p:txBody>
          <a:bodyPr wrap="square" rtlCol="0">
            <a:spAutoFit/>
          </a:bodyPr>
          <a:lstStyle/>
          <a:p>
            <a:r>
              <a:rPr lang="en-US" sz="1200" b="1" smtClean="0">
                <a:solidFill>
                  <a:prstClr val="black"/>
                </a:solidFill>
              </a:rPr>
              <a:t>Accounts</a:t>
            </a:r>
            <a:endParaRPr lang="en-US" sz="1200" b="1">
              <a:solidFill>
                <a:prstClr val="black"/>
              </a:solidFill>
            </a:endParaRPr>
          </a:p>
        </p:txBody>
      </p:sp>
      <p:cxnSp>
        <p:nvCxnSpPr>
          <p:cNvPr id="16" name="Straight Connector 15"/>
          <p:cNvCxnSpPr/>
          <p:nvPr/>
        </p:nvCxnSpPr>
        <p:spPr>
          <a:xfrm>
            <a:off x="5400217" y="2286501"/>
            <a:ext cx="1283994" cy="1158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24" name="TextBox 23"/>
          <p:cNvSpPr txBox="1"/>
          <p:nvPr/>
        </p:nvSpPr>
        <p:spPr>
          <a:xfrm>
            <a:off x="5413843" y="2241640"/>
            <a:ext cx="1566585" cy="3000822"/>
          </a:xfrm>
          <a:prstGeom prst="rect">
            <a:avLst/>
          </a:prstGeom>
          <a:noFill/>
        </p:spPr>
        <p:txBody>
          <a:bodyPr wrap="square" rtlCol="0">
            <a:spAutoFit/>
          </a:bodyPr>
          <a:lstStyle/>
          <a:p>
            <a:r>
              <a:rPr lang="en-US" sz="1050" smtClean="0">
                <a:solidFill>
                  <a:prstClr val="black"/>
                </a:solidFill>
              </a:rPr>
              <a:t>Cash</a:t>
            </a:r>
          </a:p>
          <a:p>
            <a:r>
              <a:rPr lang="en-US" sz="1050" smtClean="0">
                <a:solidFill>
                  <a:prstClr val="black"/>
                </a:solidFill>
              </a:rPr>
              <a:t>Accounts Receivable</a:t>
            </a:r>
          </a:p>
          <a:p>
            <a:r>
              <a:rPr lang="en-US" sz="1050" smtClean="0">
                <a:solidFill>
                  <a:prstClr val="black"/>
                </a:solidFill>
              </a:rPr>
              <a:t>Supplies</a:t>
            </a:r>
          </a:p>
          <a:p>
            <a:r>
              <a:rPr lang="en-US" sz="1050" smtClean="0">
                <a:solidFill>
                  <a:prstClr val="black"/>
                </a:solidFill>
              </a:rPr>
              <a:t>Prepaid Rent</a:t>
            </a:r>
          </a:p>
          <a:p>
            <a:r>
              <a:rPr lang="en-US" sz="1050" smtClean="0">
                <a:solidFill>
                  <a:prstClr val="black"/>
                </a:solidFill>
              </a:rPr>
              <a:t>Equipment</a:t>
            </a:r>
          </a:p>
          <a:p>
            <a:r>
              <a:rPr lang="en-US" sz="1050" smtClean="0">
                <a:solidFill>
                  <a:prstClr val="black"/>
                </a:solidFill>
              </a:rPr>
              <a:t>Accumulated</a:t>
            </a:r>
          </a:p>
          <a:p>
            <a:r>
              <a:rPr lang="en-US" sz="1050">
                <a:solidFill>
                  <a:prstClr val="black"/>
                </a:solidFill>
              </a:rPr>
              <a:t> </a:t>
            </a:r>
            <a:r>
              <a:rPr lang="en-US" sz="1050" smtClean="0">
                <a:solidFill>
                  <a:prstClr val="black"/>
                </a:solidFill>
              </a:rPr>
              <a:t>   Depreciation</a:t>
            </a:r>
          </a:p>
          <a:p>
            <a:r>
              <a:rPr lang="en-US" sz="1050" smtClean="0">
                <a:solidFill>
                  <a:prstClr val="black"/>
                </a:solidFill>
              </a:rPr>
              <a:t>Accounts Payable</a:t>
            </a:r>
          </a:p>
          <a:p>
            <a:r>
              <a:rPr lang="en-US" sz="1050" smtClean="0">
                <a:solidFill>
                  <a:prstClr val="black"/>
                </a:solidFill>
              </a:rPr>
              <a:t>Salaries Payable</a:t>
            </a:r>
          </a:p>
          <a:p>
            <a:r>
              <a:rPr lang="en-US" sz="1050" smtClean="0">
                <a:solidFill>
                  <a:prstClr val="black"/>
                </a:solidFill>
              </a:rPr>
              <a:t>Utilities Payable</a:t>
            </a:r>
          </a:p>
          <a:p>
            <a:r>
              <a:rPr lang="en-US" sz="1050" smtClean="0">
                <a:solidFill>
                  <a:prstClr val="black"/>
                </a:solidFill>
              </a:rPr>
              <a:t>Deferred Revenue</a:t>
            </a:r>
          </a:p>
          <a:p>
            <a:r>
              <a:rPr lang="en-US" sz="1050" smtClean="0">
                <a:solidFill>
                  <a:prstClr val="black"/>
                </a:solidFill>
              </a:rPr>
              <a:t>Interest Payable</a:t>
            </a:r>
          </a:p>
          <a:p>
            <a:r>
              <a:rPr lang="en-US" sz="1050" smtClean="0">
                <a:solidFill>
                  <a:prstClr val="black"/>
                </a:solidFill>
              </a:rPr>
              <a:t>Notes Payable</a:t>
            </a:r>
          </a:p>
          <a:p>
            <a:r>
              <a:rPr lang="en-US" sz="1050" smtClean="0">
                <a:solidFill>
                  <a:prstClr val="black"/>
                </a:solidFill>
              </a:rPr>
              <a:t>Common Stock</a:t>
            </a:r>
          </a:p>
          <a:p>
            <a:r>
              <a:rPr lang="en-US" sz="1050" smtClean="0">
                <a:solidFill>
                  <a:prstClr val="black"/>
                </a:solidFill>
              </a:rPr>
              <a:t>Retained Earnings</a:t>
            </a:r>
          </a:p>
          <a:p>
            <a:r>
              <a:rPr lang="en-US" sz="1050" smtClean="0">
                <a:solidFill>
                  <a:prstClr val="black"/>
                </a:solidFill>
              </a:rPr>
              <a:t>Dividends</a:t>
            </a:r>
          </a:p>
          <a:p>
            <a:r>
              <a:rPr lang="en-US" sz="1050" smtClean="0">
                <a:solidFill>
                  <a:prstClr val="black"/>
                </a:solidFill>
              </a:rPr>
              <a:t>Service Revenue</a:t>
            </a:r>
          </a:p>
          <a:p>
            <a:endParaRPr lang="en-US" sz="1050">
              <a:solidFill>
                <a:prstClr val="black"/>
              </a:solidFill>
            </a:endParaRPr>
          </a:p>
        </p:txBody>
      </p:sp>
      <p:sp>
        <p:nvSpPr>
          <p:cNvPr id="25" name="TextBox 24"/>
          <p:cNvSpPr txBox="1"/>
          <p:nvPr/>
        </p:nvSpPr>
        <p:spPr>
          <a:xfrm>
            <a:off x="5414540" y="5111509"/>
            <a:ext cx="1397992" cy="1377300"/>
          </a:xfrm>
          <a:prstGeom prst="rect">
            <a:avLst/>
          </a:prstGeom>
          <a:noFill/>
        </p:spPr>
        <p:txBody>
          <a:bodyPr wrap="square" rtlCol="0">
            <a:spAutoFit/>
          </a:bodyPr>
          <a:lstStyle/>
          <a:p>
            <a:r>
              <a:rPr lang="en-US" sz="1050" smtClean="0">
                <a:solidFill>
                  <a:prstClr val="black"/>
                </a:solidFill>
              </a:rPr>
              <a:t>Rent Expense</a:t>
            </a:r>
          </a:p>
          <a:p>
            <a:r>
              <a:rPr lang="en-US" sz="1050" smtClean="0">
                <a:solidFill>
                  <a:prstClr val="black"/>
                </a:solidFill>
              </a:rPr>
              <a:t>Supplies Expense</a:t>
            </a:r>
          </a:p>
          <a:p>
            <a:r>
              <a:rPr lang="en-US" sz="1050" smtClean="0">
                <a:solidFill>
                  <a:prstClr val="black"/>
                </a:solidFill>
              </a:rPr>
              <a:t>Depreciation Expense</a:t>
            </a:r>
          </a:p>
          <a:p>
            <a:r>
              <a:rPr lang="en-US" sz="1050" smtClean="0">
                <a:solidFill>
                  <a:prstClr val="black"/>
                </a:solidFill>
              </a:rPr>
              <a:t>Salaries Expense</a:t>
            </a:r>
          </a:p>
          <a:p>
            <a:r>
              <a:rPr lang="en-US" sz="1050" smtClean="0">
                <a:solidFill>
                  <a:prstClr val="black"/>
                </a:solidFill>
              </a:rPr>
              <a:t>Utilities Expense</a:t>
            </a:r>
          </a:p>
          <a:p>
            <a:r>
              <a:rPr lang="en-US" sz="1050" smtClean="0">
                <a:solidFill>
                  <a:prstClr val="black"/>
                </a:solidFill>
              </a:rPr>
              <a:t>Interest Expense</a:t>
            </a:r>
          </a:p>
          <a:p>
            <a:r>
              <a:rPr lang="en-US" sz="1050">
                <a:solidFill>
                  <a:prstClr val="black"/>
                </a:solidFill>
              </a:rPr>
              <a:t> </a:t>
            </a:r>
            <a:r>
              <a:rPr lang="en-US" sz="1050" smtClean="0">
                <a:solidFill>
                  <a:prstClr val="black"/>
                </a:solidFill>
              </a:rPr>
              <a:t>  Totals </a:t>
            </a:r>
          </a:p>
          <a:p>
            <a:endParaRPr lang="en-US" sz="1000">
              <a:solidFill>
                <a:prstClr val="black"/>
              </a:solidFill>
            </a:endParaRPr>
          </a:p>
        </p:txBody>
      </p:sp>
      <p:sp>
        <p:nvSpPr>
          <p:cNvPr id="29" name="TextBox 28"/>
          <p:cNvSpPr txBox="1"/>
          <p:nvPr/>
        </p:nvSpPr>
        <p:spPr>
          <a:xfrm>
            <a:off x="7192599" y="2250800"/>
            <a:ext cx="992556" cy="4293484"/>
          </a:xfrm>
          <a:prstGeom prst="rect">
            <a:avLst/>
          </a:prstGeom>
          <a:noFill/>
        </p:spPr>
        <p:txBody>
          <a:bodyPr wrap="square" rtlCol="0">
            <a:spAutoFit/>
          </a:bodyPr>
          <a:lstStyle/>
          <a:p>
            <a:r>
              <a:rPr lang="en-US" sz="1050" smtClean="0">
                <a:solidFill>
                  <a:prstClr val="black"/>
                </a:solidFill>
              </a:rPr>
              <a:t>$  6,900</a:t>
            </a:r>
          </a:p>
          <a:p>
            <a:r>
              <a:rPr lang="en-US" sz="1050">
                <a:solidFill>
                  <a:prstClr val="black"/>
                </a:solidFill>
              </a:rPr>
              <a:t> </a:t>
            </a:r>
            <a:r>
              <a:rPr lang="en-US" sz="1050" smtClean="0">
                <a:solidFill>
                  <a:prstClr val="black"/>
                </a:solidFill>
              </a:rPr>
              <a:t>   2,700</a:t>
            </a:r>
          </a:p>
          <a:p>
            <a:r>
              <a:rPr lang="en-US" sz="1050">
                <a:solidFill>
                  <a:prstClr val="black"/>
                </a:solidFill>
              </a:rPr>
              <a:t> </a:t>
            </a:r>
            <a:r>
              <a:rPr lang="en-US" sz="1050" smtClean="0">
                <a:solidFill>
                  <a:prstClr val="black"/>
                </a:solidFill>
              </a:rPr>
              <a:t>   1,300</a:t>
            </a:r>
          </a:p>
          <a:p>
            <a:r>
              <a:rPr lang="en-US" sz="1050" smtClean="0">
                <a:solidFill>
                  <a:prstClr val="black"/>
                </a:solidFill>
              </a:rPr>
              <a:t>    5,500</a:t>
            </a:r>
          </a:p>
          <a:p>
            <a:r>
              <a:rPr lang="en-US" sz="1050">
                <a:solidFill>
                  <a:prstClr val="black"/>
                </a:solidFill>
              </a:rPr>
              <a:t>  </a:t>
            </a:r>
            <a:r>
              <a:rPr lang="en-US" sz="1050" smtClean="0">
                <a:solidFill>
                  <a:prstClr val="black"/>
                </a:solidFill>
              </a:rPr>
              <a:t>24,000</a:t>
            </a:r>
          </a:p>
          <a:p>
            <a:endParaRPr lang="en-US" sz="1050">
              <a:solidFill>
                <a:prstClr val="black"/>
              </a:solidFill>
            </a:endParaRPr>
          </a:p>
          <a:p>
            <a:endParaRPr lang="en-US" sz="1050" smtClean="0">
              <a:solidFill>
                <a:prstClr val="black"/>
              </a:solidFill>
            </a:endParaRPr>
          </a:p>
          <a:p>
            <a:endParaRPr lang="en-US" sz="1050">
              <a:solidFill>
                <a:prstClr val="black"/>
              </a:solidFill>
            </a:endParaRPr>
          </a:p>
          <a:p>
            <a:endParaRPr lang="en-US" sz="1050" smtClean="0">
              <a:solidFill>
                <a:prstClr val="black"/>
              </a:solidFill>
            </a:endParaRPr>
          </a:p>
          <a:p>
            <a:endParaRPr lang="en-US" sz="1050">
              <a:solidFill>
                <a:prstClr val="black"/>
              </a:solidFill>
            </a:endParaRPr>
          </a:p>
          <a:p>
            <a:endParaRPr lang="en-US" sz="1050" smtClean="0">
              <a:solidFill>
                <a:prstClr val="black"/>
              </a:solidFill>
            </a:endParaRPr>
          </a:p>
          <a:p>
            <a:endParaRPr lang="en-US" sz="1050">
              <a:solidFill>
                <a:prstClr val="black"/>
              </a:solidFill>
            </a:endParaRPr>
          </a:p>
          <a:p>
            <a:endParaRPr lang="en-US" sz="1050" smtClean="0">
              <a:solidFill>
                <a:prstClr val="black"/>
              </a:solidFill>
            </a:endParaRPr>
          </a:p>
          <a:p>
            <a:endParaRPr lang="en-US" sz="1050">
              <a:solidFill>
                <a:prstClr val="black"/>
              </a:solidFill>
            </a:endParaRPr>
          </a:p>
          <a:p>
            <a:endParaRPr lang="en-US" sz="1050" smtClean="0">
              <a:solidFill>
                <a:prstClr val="black"/>
              </a:solidFill>
            </a:endParaRPr>
          </a:p>
          <a:p>
            <a:r>
              <a:rPr lang="en-US" sz="1050" smtClean="0">
                <a:solidFill>
                  <a:prstClr val="black"/>
                </a:solidFill>
              </a:rPr>
              <a:t>        200</a:t>
            </a:r>
          </a:p>
          <a:p>
            <a:endParaRPr lang="en-US" sz="1050">
              <a:solidFill>
                <a:prstClr val="black"/>
              </a:solidFill>
            </a:endParaRPr>
          </a:p>
          <a:p>
            <a:endParaRPr lang="en-US" sz="1050" smtClean="0">
              <a:solidFill>
                <a:prstClr val="black"/>
              </a:solidFill>
            </a:endParaRPr>
          </a:p>
          <a:p>
            <a:r>
              <a:rPr lang="en-US" sz="1050" smtClean="0">
                <a:solidFill>
                  <a:prstClr val="black"/>
                </a:solidFill>
              </a:rPr>
              <a:t>        500</a:t>
            </a:r>
          </a:p>
          <a:p>
            <a:r>
              <a:rPr lang="en-US" sz="1050">
                <a:solidFill>
                  <a:prstClr val="black"/>
                </a:solidFill>
              </a:rPr>
              <a:t> </a:t>
            </a:r>
            <a:r>
              <a:rPr lang="en-US" sz="1050" smtClean="0">
                <a:solidFill>
                  <a:prstClr val="black"/>
                </a:solidFill>
              </a:rPr>
              <a:t>    1,000</a:t>
            </a:r>
          </a:p>
          <a:p>
            <a:r>
              <a:rPr lang="en-US" sz="1050">
                <a:solidFill>
                  <a:prstClr val="black"/>
                </a:solidFill>
              </a:rPr>
              <a:t> </a:t>
            </a:r>
            <a:r>
              <a:rPr lang="en-US" sz="1050" smtClean="0">
                <a:solidFill>
                  <a:prstClr val="black"/>
                </a:solidFill>
              </a:rPr>
              <a:t>       400</a:t>
            </a:r>
          </a:p>
          <a:p>
            <a:r>
              <a:rPr lang="en-US" sz="1050">
                <a:solidFill>
                  <a:prstClr val="black"/>
                </a:solidFill>
              </a:rPr>
              <a:t> </a:t>
            </a:r>
            <a:r>
              <a:rPr lang="en-US" sz="1050" smtClean="0">
                <a:solidFill>
                  <a:prstClr val="black"/>
                </a:solidFill>
              </a:rPr>
              <a:t>    3,100</a:t>
            </a:r>
          </a:p>
          <a:p>
            <a:r>
              <a:rPr lang="en-US" sz="1050">
                <a:solidFill>
                  <a:prstClr val="black"/>
                </a:solidFill>
              </a:rPr>
              <a:t> </a:t>
            </a:r>
            <a:r>
              <a:rPr lang="en-US" sz="1050" smtClean="0">
                <a:solidFill>
                  <a:prstClr val="black"/>
                </a:solidFill>
              </a:rPr>
              <a:t>       900</a:t>
            </a:r>
          </a:p>
          <a:p>
            <a:r>
              <a:rPr lang="en-US" sz="1050">
                <a:solidFill>
                  <a:prstClr val="black"/>
                </a:solidFill>
              </a:rPr>
              <a:t> </a:t>
            </a:r>
            <a:r>
              <a:rPr lang="en-US" sz="1050" smtClean="0">
                <a:solidFill>
                  <a:prstClr val="black"/>
                </a:solidFill>
              </a:rPr>
              <a:t>       100</a:t>
            </a:r>
            <a:endParaRPr lang="en-US" sz="1050">
              <a:solidFill>
                <a:prstClr val="black"/>
              </a:solidFill>
            </a:endParaRPr>
          </a:p>
          <a:p>
            <a:r>
              <a:rPr lang="en-US" sz="1050" b="1" smtClean="0">
                <a:solidFill>
                  <a:prstClr val="black"/>
                </a:solidFill>
              </a:rPr>
              <a:t>$46,600</a:t>
            </a:r>
          </a:p>
          <a:p>
            <a:endParaRPr lang="en-US" sz="1050">
              <a:solidFill>
                <a:prstClr val="black"/>
              </a:solidFill>
            </a:endParaRPr>
          </a:p>
        </p:txBody>
      </p:sp>
      <p:sp>
        <p:nvSpPr>
          <p:cNvPr id="31" name="TextBox 30"/>
          <p:cNvSpPr txBox="1"/>
          <p:nvPr/>
        </p:nvSpPr>
        <p:spPr>
          <a:xfrm>
            <a:off x="7905889" y="3210251"/>
            <a:ext cx="992556" cy="3670235"/>
          </a:xfrm>
          <a:prstGeom prst="rect">
            <a:avLst/>
          </a:prstGeom>
          <a:noFill/>
        </p:spPr>
        <p:txBody>
          <a:bodyPr wrap="square" rtlCol="0">
            <a:spAutoFit/>
          </a:bodyPr>
          <a:lstStyle/>
          <a:p>
            <a:r>
              <a:rPr lang="en-US" sz="1050" smtClean="0">
                <a:solidFill>
                  <a:prstClr val="black"/>
                </a:solidFill>
              </a:rPr>
              <a:t>$      400</a:t>
            </a:r>
          </a:p>
          <a:p>
            <a:r>
              <a:rPr lang="en-US" sz="1050">
                <a:solidFill>
                  <a:prstClr val="black"/>
                </a:solidFill>
              </a:rPr>
              <a:t> </a:t>
            </a:r>
            <a:r>
              <a:rPr lang="en-US" sz="1050" smtClean="0">
                <a:solidFill>
                  <a:prstClr val="black"/>
                </a:solidFill>
              </a:rPr>
              <a:t>    2,300</a:t>
            </a:r>
          </a:p>
          <a:p>
            <a:r>
              <a:rPr lang="en-US" sz="1050">
                <a:solidFill>
                  <a:prstClr val="black"/>
                </a:solidFill>
              </a:rPr>
              <a:t> </a:t>
            </a:r>
            <a:r>
              <a:rPr lang="en-US" sz="1050" smtClean="0">
                <a:solidFill>
                  <a:prstClr val="black"/>
                </a:solidFill>
              </a:rPr>
              <a:t>       300</a:t>
            </a:r>
          </a:p>
          <a:p>
            <a:r>
              <a:rPr lang="en-US" sz="1050">
                <a:solidFill>
                  <a:prstClr val="black"/>
                </a:solidFill>
              </a:rPr>
              <a:t> </a:t>
            </a:r>
            <a:r>
              <a:rPr lang="en-US" sz="1050" smtClean="0">
                <a:solidFill>
                  <a:prstClr val="black"/>
                </a:solidFill>
              </a:rPr>
              <a:t>       900</a:t>
            </a:r>
          </a:p>
          <a:p>
            <a:r>
              <a:rPr lang="en-US" sz="1050">
                <a:solidFill>
                  <a:prstClr val="black"/>
                </a:solidFill>
              </a:rPr>
              <a:t> </a:t>
            </a:r>
            <a:r>
              <a:rPr lang="en-US" sz="1050" smtClean="0">
                <a:solidFill>
                  <a:prstClr val="black"/>
                </a:solidFill>
              </a:rPr>
              <a:t>       400</a:t>
            </a:r>
          </a:p>
          <a:p>
            <a:r>
              <a:rPr lang="en-US" sz="1050">
                <a:solidFill>
                  <a:prstClr val="black"/>
                </a:solidFill>
              </a:rPr>
              <a:t> </a:t>
            </a:r>
            <a:r>
              <a:rPr lang="en-US" sz="1050" smtClean="0">
                <a:solidFill>
                  <a:prstClr val="black"/>
                </a:solidFill>
              </a:rPr>
              <a:t>        100</a:t>
            </a:r>
          </a:p>
          <a:p>
            <a:r>
              <a:rPr lang="en-US" sz="1050">
                <a:solidFill>
                  <a:prstClr val="black"/>
                </a:solidFill>
              </a:rPr>
              <a:t> </a:t>
            </a:r>
            <a:r>
              <a:rPr lang="en-US" sz="1050" smtClean="0">
                <a:solidFill>
                  <a:prstClr val="black"/>
                </a:solidFill>
              </a:rPr>
              <a:t>  10,000</a:t>
            </a:r>
          </a:p>
          <a:p>
            <a:r>
              <a:rPr lang="en-US" sz="1050">
                <a:solidFill>
                  <a:prstClr val="black"/>
                </a:solidFill>
              </a:rPr>
              <a:t> </a:t>
            </a:r>
            <a:r>
              <a:rPr lang="en-US" sz="1050" smtClean="0">
                <a:solidFill>
                  <a:prstClr val="black"/>
                </a:solidFill>
              </a:rPr>
              <a:t>  25,000</a:t>
            </a:r>
          </a:p>
          <a:p>
            <a:r>
              <a:rPr lang="en-US" sz="1050">
                <a:solidFill>
                  <a:prstClr val="black"/>
                </a:solidFill>
              </a:rPr>
              <a:t> </a:t>
            </a:r>
            <a:r>
              <a:rPr lang="en-US" sz="1050" smtClean="0">
                <a:solidFill>
                  <a:prstClr val="black"/>
                </a:solidFill>
              </a:rPr>
              <a:t>           0</a:t>
            </a:r>
          </a:p>
          <a:p>
            <a:endParaRPr lang="en-US" sz="1050">
              <a:solidFill>
                <a:prstClr val="black"/>
              </a:solidFill>
            </a:endParaRPr>
          </a:p>
          <a:p>
            <a:r>
              <a:rPr lang="en-US" sz="1050" smtClean="0">
                <a:solidFill>
                  <a:prstClr val="black"/>
                </a:solidFill>
              </a:rPr>
              <a:t>     7,200</a:t>
            </a:r>
          </a:p>
          <a:p>
            <a:endParaRPr lang="en-US" sz="975">
              <a:solidFill>
                <a:prstClr val="black"/>
              </a:solidFill>
            </a:endParaRPr>
          </a:p>
          <a:p>
            <a:endParaRPr lang="en-US" sz="975" smtClean="0">
              <a:solidFill>
                <a:prstClr val="black"/>
              </a:solidFill>
            </a:endParaRPr>
          </a:p>
          <a:p>
            <a:r>
              <a:rPr lang="en-US" sz="975">
                <a:solidFill>
                  <a:prstClr val="black"/>
                </a:solidFill>
              </a:rPr>
              <a:t> </a:t>
            </a:r>
            <a:r>
              <a:rPr lang="en-US" sz="975" smtClean="0">
                <a:solidFill>
                  <a:prstClr val="black"/>
                </a:solidFill>
              </a:rPr>
              <a:t>        </a:t>
            </a:r>
            <a:endParaRPr lang="en-US" sz="975">
              <a:solidFill>
                <a:prstClr val="black"/>
              </a:solidFill>
            </a:endParaRPr>
          </a:p>
          <a:p>
            <a:endParaRPr lang="en-US" sz="975" smtClean="0">
              <a:solidFill>
                <a:prstClr val="black"/>
              </a:solidFill>
            </a:endParaRPr>
          </a:p>
          <a:p>
            <a:endParaRPr lang="en-US" sz="975">
              <a:solidFill>
                <a:prstClr val="black"/>
              </a:solidFill>
            </a:endParaRPr>
          </a:p>
          <a:p>
            <a:endParaRPr lang="en-US" sz="975" smtClean="0">
              <a:solidFill>
                <a:prstClr val="black"/>
              </a:solidFill>
            </a:endParaRPr>
          </a:p>
          <a:p>
            <a:endParaRPr lang="en-US" sz="975">
              <a:solidFill>
                <a:prstClr val="black"/>
              </a:solidFill>
            </a:endParaRPr>
          </a:p>
          <a:p>
            <a:pPr>
              <a:lnSpc>
                <a:spcPct val="150000"/>
              </a:lnSpc>
              <a:spcBef>
                <a:spcPts val="300"/>
              </a:spcBef>
            </a:pPr>
            <a:r>
              <a:rPr lang="en-US" sz="1050" b="1" smtClean="0">
                <a:solidFill>
                  <a:prstClr val="black"/>
                </a:solidFill>
              </a:rPr>
              <a:t>$46,600</a:t>
            </a:r>
          </a:p>
          <a:p>
            <a:endParaRPr lang="en-US" sz="975">
              <a:solidFill>
                <a:prstClr val="black"/>
              </a:solidFill>
            </a:endParaRPr>
          </a:p>
          <a:p>
            <a:endParaRPr lang="en-US" sz="975" smtClean="0">
              <a:solidFill>
                <a:prstClr val="black"/>
              </a:solidFill>
            </a:endParaRPr>
          </a:p>
          <a:p>
            <a:r>
              <a:rPr lang="en-US" sz="975">
                <a:solidFill>
                  <a:prstClr val="black"/>
                </a:solidFill>
              </a:rPr>
              <a:t> </a:t>
            </a:r>
            <a:r>
              <a:rPr lang="en-US" sz="975" smtClean="0">
                <a:solidFill>
                  <a:prstClr val="black"/>
                </a:solidFill>
              </a:rPr>
              <a:t>  </a:t>
            </a:r>
            <a:endParaRPr lang="en-US" sz="1000">
              <a:solidFill>
                <a:prstClr val="black"/>
              </a:solidFill>
            </a:endParaRPr>
          </a:p>
        </p:txBody>
      </p:sp>
      <p:sp>
        <p:nvSpPr>
          <p:cNvPr id="35" name="TextBox 34"/>
          <p:cNvSpPr txBox="1"/>
          <p:nvPr/>
        </p:nvSpPr>
        <p:spPr>
          <a:xfrm>
            <a:off x="7264959" y="2049601"/>
            <a:ext cx="1482568" cy="276999"/>
          </a:xfrm>
          <a:prstGeom prst="rect">
            <a:avLst/>
          </a:prstGeom>
          <a:noFill/>
        </p:spPr>
        <p:txBody>
          <a:bodyPr wrap="square" rtlCol="0">
            <a:spAutoFit/>
          </a:bodyPr>
          <a:lstStyle/>
          <a:p>
            <a:r>
              <a:rPr lang="en-US" sz="1200" b="1" smtClean="0">
                <a:solidFill>
                  <a:prstClr val="black"/>
                </a:solidFill>
              </a:rPr>
              <a:t>Debit            Credit</a:t>
            </a:r>
            <a:endParaRPr lang="en-US" sz="1200" b="1">
              <a:solidFill>
                <a:prstClr val="black"/>
              </a:solidFill>
            </a:endParaRPr>
          </a:p>
        </p:txBody>
      </p:sp>
      <p:cxnSp>
        <p:nvCxnSpPr>
          <p:cNvPr id="43" name="Straight Connector 42"/>
          <p:cNvCxnSpPr/>
          <p:nvPr/>
        </p:nvCxnSpPr>
        <p:spPr>
          <a:xfrm>
            <a:off x="7264959" y="6113534"/>
            <a:ext cx="56487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4" name="Straight Connector 43"/>
          <p:cNvCxnSpPr/>
          <p:nvPr/>
        </p:nvCxnSpPr>
        <p:spPr>
          <a:xfrm>
            <a:off x="7933870" y="6113534"/>
            <a:ext cx="54676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57" name="Group 56"/>
          <p:cNvGrpSpPr/>
          <p:nvPr/>
        </p:nvGrpSpPr>
        <p:grpSpPr>
          <a:xfrm>
            <a:off x="7283071" y="6297897"/>
            <a:ext cx="546762" cy="55474"/>
            <a:chOff x="3426429" y="6530626"/>
            <a:chExt cx="405806" cy="25991"/>
          </a:xfrm>
        </p:grpSpPr>
        <p:cxnSp>
          <p:nvCxnSpPr>
            <p:cNvPr id="58" name="Straight Connector 57"/>
            <p:cNvCxnSpPr/>
            <p:nvPr/>
          </p:nvCxnSpPr>
          <p:spPr>
            <a:xfrm>
              <a:off x="3426429" y="6530626"/>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9" name="Straight Connector 58"/>
            <p:cNvCxnSpPr/>
            <p:nvPr/>
          </p:nvCxnSpPr>
          <p:spPr>
            <a:xfrm>
              <a:off x="3426429" y="6556617"/>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69" name="Straight Connector 68"/>
          <p:cNvCxnSpPr/>
          <p:nvPr/>
        </p:nvCxnSpPr>
        <p:spPr>
          <a:xfrm>
            <a:off x="7366845" y="2288035"/>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0" name="Straight Connector 69"/>
          <p:cNvCxnSpPr/>
          <p:nvPr/>
        </p:nvCxnSpPr>
        <p:spPr>
          <a:xfrm>
            <a:off x="8076863" y="2298083"/>
            <a:ext cx="44631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7" name="Slide Number Placeholder 6"/>
          <p:cNvSpPr>
            <a:spLocks noGrp="1"/>
          </p:cNvSpPr>
          <p:nvPr>
            <p:ph type="sldNum" sz="quarter" idx="12"/>
          </p:nvPr>
        </p:nvSpPr>
        <p:spPr/>
        <p:txBody>
          <a:bodyPr/>
          <a:lstStyle/>
          <a:p>
            <a:fld id="{8A048DD7-39B4-434B-ACE7-68CA5B147A05}" type="slidenum">
              <a:rPr lang="en-US" smtClean="0">
                <a:solidFill>
                  <a:prstClr val="black">
                    <a:tint val="75000"/>
                  </a:prstClr>
                </a:solidFill>
              </a:rPr>
              <a:pPr/>
              <a:t>45</a:t>
            </a:fld>
            <a:endParaRPr lang="en-US">
              <a:solidFill>
                <a:prstClr val="black">
                  <a:tint val="75000"/>
                </a:prstClr>
              </a:solidFill>
            </a:endParaRPr>
          </a:p>
        </p:txBody>
      </p:sp>
      <p:sp>
        <p:nvSpPr>
          <p:cNvPr id="30" name="TextBox 29"/>
          <p:cNvSpPr txBox="1"/>
          <p:nvPr/>
        </p:nvSpPr>
        <p:spPr>
          <a:xfrm>
            <a:off x="2687052" y="5715000"/>
            <a:ext cx="867545" cy="707886"/>
          </a:xfrm>
          <a:prstGeom prst="rect">
            <a:avLst/>
          </a:prstGeom>
          <a:noFill/>
        </p:spPr>
        <p:txBody>
          <a:bodyPr wrap="none" rtlCol="0">
            <a:spAutoFit/>
          </a:bodyPr>
          <a:lstStyle/>
          <a:p>
            <a:pPr>
              <a:lnSpc>
                <a:spcPts val="2400"/>
              </a:lnSpc>
            </a:pPr>
            <a:r>
              <a:rPr lang="en-US" sz="2000" b="1" smtClean="0">
                <a:solidFill>
                  <a:srgbClr val="FF0000"/>
                </a:solidFill>
              </a:rPr>
              <a:t>Total</a:t>
            </a:r>
          </a:p>
          <a:p>
            <a:pPr>
              <a:lnSpc>
                <a:spcPts val="2400"/>
              </a:lnSpc>
            </a:pPr>
            <a:r>
              <a:rPr lang="en-US" sz="2000" b="1" smtClean="0">
                <a:solidFill>
                  <a:srgbClr val="FF0000"/>
                </a:solidFill>
              </a:rPr>
              <a:t>Debits</a:t>
            </a:r>
            <a:endParaRPr lang="en-US" sz="2000" b="1">
              <a:solidFill>
                <a:srgbClr val="FF0000"/>
              </a:solidFill>
            </a:endParaRPr>
          </a:p>
        </p:txBody>
      </p:sp>
      <p:sp>
        <p:nvSpPr>
          <p:cNvPr id="32" name="TextBox 31"/>
          <p:cNvSpPr txBox="1"/>
          <p:nvPr/>
        </p:nvSpPr>
        <p:spPr>
          <a:xfrm>
            <a:off x="3530452" y="5899667"/>
            <a:ext cx="312906" cy="400110"/>
          </a:xfrm>
          <a:prstGeom prst="rect">
            <a:avLst/>
          </a:prstGeom>
          <a:noFill/>
        </p:spPr>
        <p:txBody>
          <a:bodyPr wrap="none" rtlCol="0">
            <a:spAutoFit/>
          </a:bodyPr>
          <a:lstStyle/>
          <a:p>
            <a:pPr>
              <a:lnSpc>
                <a:spcPts val="2400"/>
              </a:lnSpc>
            </a:pPr>
            <a:r>
              <a:rPr lang="en-US" sz="2000" b="1" smtClean="0">
                <a:solidFill>
                  <a:srgbClr val="FF0000"/>
                </a:solidFill>
              </a:rPr>
              <a:t>=</a:t>
            </a:r>
            <a:endParaRPr lang="en-US" sz="2000" b="1">
              <a:solidFill>
                <a:srgbClr val="FF0000"/>
              </a:solidFill>
            </a:endParaRPr>
          </a:p>
        </p:txBody>
      </p:sp>
      <p:sp>
        <p:nvSpPr>
          <p:cNvPr id="33" name="TextBox 32"/>
          <p:cNvSpPr txBox="1"/>
          <p:nvPr/>
        </p:nvSpPr>
        <p:spPr>
          <a:xfrm>
            <a:off x="3816202" y="5724621"/>
            <a:ext cx="930383" cy="707886"/>
          </a:xfrm>
          <a:prstGeom prst="rect">
            <a:avLst/>
          </a:prstGeom>
          <a:noFill/>
        </p:spPr>
        <p:txBody>
          <a:bodyPr wrap="none" rtlCol="0">
            <a:spAutoFit/>
          </a:bodyPr>
          <a:lstStyle/>
          <a:p>
            <a:pPr>
              <a:lnSpc>
                <a:spcPts val="2400"/>
              </a:lnSpc>
            </a:pPr>
            <a:r>
              <a:rPr lang="en-US" sz="2000" b="1" smtClean="0">
                <a:solidFill>
                  <a:srgbClr val="FF0000"/>
                </a:solidFill>
              </a:rPr>
              <a:t>Total</a:t>
            </a:r>
          </a:p>
          <a:p>
            <a:pPr>
              <a:lnSpc>
                <a:spcPts val="2400"/>
              </a:lnSpc>
            </a:pPr>
            <a:r>
              <a:rPr lang="en-US" sz="2000" b="1" smtClean="0">
                <a:solidFill>
                  <a:srgbClr val="FF0000"/>
                </a:solidFill>
              </a:rPr>
              <a:t>Credits</a:t>
            </a:r>
            <a:endParaRPr lang="en-US" sz="2000" b="1">
              <a:solidFill>
                <a:srgbClr val="FF0000"/>
              </a:solidFill>
            </a:endParaRPr>
          </a:p>
        </p:txBody>
      </p:sp>
      <p:sp>
        <p:nvSpPr>
          <p:cNvPr id="34" name="Rectangle 33"/>
          <p:cNvSpPr/>
          <p:nvPr/>
        </p:nvSpPr>
        <p:spPr>
          <a:xfrm>
            <a:off x="5315276" y="6091187"/>
            <a:ext cx="3348220" cy="323270"/>
          </a:xfrm>
          <a:prstGeom prst="rect">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36" name="Group 35"/>
          <p:cNvGrpSpPr/>
          <p:nvPr/>
        </p:nvGrpSpPr>
        <p:grpSpPr>
          <a:xfrm>
            <a:off x="7933870" y="6304073"/>
            <a:ext cx="546762" cy="55474"/>
            <a:chOff x="3426429" y="6530626"/>
            <a:chExt cx="405806" cy="25991"/>
          </a:xfrm>
        </p:grpSpPr>
        <p:cxnSp>
          <p:nvCxnSpPr>
            <p:cNvPr id="37" name="Straight Connector 36"/>
            <p:cNvCxnSpPr/>
            <p:nvPr/>
          </p:nvCxnSpPr>
          <p:spPr>
            <a:xfrm>
              <a:off x="3426429" y="6530626"/>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8" name="Straight Connector 37"/>
            <p:cNvCxnSpPr/>
            <p:nvPr/>
          </p:nvCxnSpPr>
          <p:spPr>
            <a:xfrm>
              <a:off x="3426429" y="6556617"/>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39" name="Content Placeholder 3"/>
          <p:cNvSpPr>
            <a:spLocks noGrp="1"/>
          </p:cNvSpPr>
          <p:nvPr>
            <p:ph idx="1"/>
          </p:nvPr>
        </p:nvSpPr>
        <p:spPr>
          <a:xfrm>
            <a:off x="809150" y="1454605"/>
            <a:ext cx="3923624" cy="4234807"/>
          </a:xfrm>
        </p:spPr>
        <p:txBody>
          <a:bodyPr>
            <a:normAutofit/>
          </a:bodyPr>
          <a:lstStyle/>
          <a:p>
            <a:r>
              <a:rPr lang="en-IN" smtClean="0">
                <a:solidFill>
                  <a:srgbClr val="1D5F76"/>
                </a:solidFill>
              </a:rPr>
              <a:t>Lists all account balances after updating them for adjusting entries</a:t>
            </a:r>
          </a:p>
          <a:p>
            <a:r>
              <a:rPr lang="en-IN" smtClean="0">
                <a:solidFill>
                  <a:srgbClr val="1D5F76"/>
                </a:solidFill>
              </a:rPr>
              <a:t>Prepared after posting the adjusting entries to the general ledger</a:t>
            </a:r>
          </a:p>
        </p:txBody>
      </p:sp>
    </p:spTree>
    <p:extLst>
      <p:ext uri="{BB962C8B-B14F-4D97-AF65-F5344CB8AC3E}">
        <p14:creationId xmlns:p14="http://schemas.microsoft.com/office/powerpoint/2010/main" val="1297123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P spid="33" grpId="0"/>
      <p:bldP spid="34"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Content Placeholder 4"/>
          <p:cNvSpPr>
            <a:spLocks noGrp="1"/>
          </p:cNvSpPr>
          <p:nvPr>
            <p:ph type="body" idx="1"/>
          </p:nvPr>
        </p:nvSpPr>
        <p:spPr/>
        <p:txBody>
          <a:bodyPr/>
          <a:lstStyle/>
          <a:p>
            <a:r>
              <a:rPr lang="en-US" smtClean="0"/>
              <a:t>THE REPORTING PROCESS:</a:t>
            </a:r>
          </a:p>
          <a:p>
            <a:r>
              <a:rPr lang="en-US" smtClean="0"/>
              <a:t>FINANCIAL STATEMENTS</a:t>
            </a:r>
          </a:p>
        </p:txBody>
      </p:sp>
      <p:sp>
        <p:nvSpPr>
          <p:cNvPr id="62465" name="Title 3"/>
          <p:cNvSpPr>
            <a:spLocks noGrp="1"/>
          </p:cNvSpPr>
          <p:nvPr>
            <p:ph type="title"/>
          </p:nvPr>
        </p:nvSpPr>
        <p:spPr/>
        <p:txBody>
          <a:bodyPr/>
          <a:lstStyle/>
          <a:p>
            <a:r>
              <a:rPr lang="en-US" smtClean="0"/>
              <a:t>Part C</a:t>
            </a:r>
          </a:p>
        </p:txBody>
      </p:sp>
      <p:sp>
        <p:nvSpPr>
          <p:cNvPr id="4" name="Footer Placeholder 3"/>
          <p:cNvSpPr>
            <a:spLocks noGrp="1"/>
          </p:cNvSpPr>
          <p:nvPr>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5" name="Slide Number Placeholder 4"/>
          <p:cNvSpPr>
            <a:spLocks noGrp="1"/>
          </p:cNvSpPr>
          <p:nvPr>
            <p:ph type="sldNum" sz="quarter" idx="12"/>
          </p:nvPr>
        </p:nvSpPr>
        <p:spPr/>
        <p:txBody>
          <a:bodyPr/>
          <a:lstStyle/>
          <a:p>
            <a:fld id="{8A048DD7-39B4-434B-ACE7-68CA5B147A05}" type="slidenum">
              <a:rPr lang="en-US" smtClean="0"/>
              <a:t>46</a:t>
            </a:fld>
            <a:endParaRPr 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Content Placeholder 4"/>
          <p:cNvSpPr>
            <a:spLocks noGrp="1"/>
          </p:cNvSpPr>
          <p:nvPr>
            <p:ph idx="1"/>
          </p:nvPr>
        </p:nvSpPr>
        <p:spPr/>
        <p:txBody>
          <a:bodyPr/>
          <a:lstStyle/>
          <a:p>
            <a:r>
              <a:rPr lang="en-US" b="1" smtClean="0">
                <a:solidFill>
                  <a:srgbClr val="A5062D"/>
                </a:solidFill>
              </a:rPr>
              <a:t>LO3–5</a:t>
            </a:r>
            <a:r>
              <a:rPr lang="en-US" smtClean="0"/>
              <a:t>	Prepare financial statements using the adjusted trial balance.</a:t>
            </a:r>
          </a:p>
        </p:txBody>
      </p:sp>
      <p:sp>
        <p:nvSpPr>
          <p:cNvPr id="64513" name="Title 3"/>
          <p:cNvSpPr>
            <a:spLocks noGrp="1"/>
          </p:cNvSpPr>
          <p:nvPr>
            <p:ph type="title"/>
          </p:nvPr>
        </p:nvSpPr>
        <p:spPr/>
        <p:txBody>
          <a:bodyPr/>
          <a:lstStyle/>
          <a:p>
            <a:r>
              <a:rPr lang="en-US" smtClean="0"/>
              <a:t>Learning Objective 5</a:t>
            </a:r>
          </a:p>
        </p:txBody>
      </p:sp>
      <p:sp>
        <p:nvSpPr>
          <p:cNvPr id="4" name="Footer Placeholder 3"/>
          <p:cNvSpPr>
            <a:spLocks noGrp="1"/>
          </p:cNvSpPr>
          <p:nvPr>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5" name="Slide Number Placeholder 4"/>
          <p:cNvSpPr>
            <a:spLocks noGrp="1"/>
          </p:cNvSpPr>
          <p:nvPr>
            <p:ph type="sldNum" sz="quarter" idx="12"/>
          </p:nvPr>
        </p:nvSpPr>
        <p:spPr/>
        <p:txBody>
          <a:bodyPr/>
          <a:lstStyle/>
          <a:p>
            <a:fld id="{8A048DD7-39B4-434B-ACE7-68CA5B147A05}" type="slidenum">
              <a:rPr lang="en-US" smtClean="0"/>
              <a:t>47</a:t>
            </a:fld>
            <a:endParaRPr lang="en-US"/>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Double Brace 36"/>
          <p:cNvSpPr/>
          <p:nvPr/>
        </p:nvSpPr>
        <p:spPr>
          <a:xfrm>
            <a:off x="6668947" y="2341415"/>
            <a:ext cx="484269" cy="2363824"/>
          </a:xfrm>
          <a:prstGeom prst="bracePair">
            <a:avLst/>
          </a:prstGeom>
          <a:ln/>
        </p:spPr>
        <p:style>
          <a:lnRef idx="1">
            <a:schemeClr val="dk1"/>
          </a:lnRef>
          <a:fillRef idx="0">
            <a:schemeClr val="dk1"/>
          </a:fillRef>
          <a:effectRef idx="0">
            <a:schemeClr val="dk1"/>
          </a:effectRef>
          <a:fontRef idx="minor">
            <a:schemeClr val="tx1"/>
          </a:fontRef>
        </p:style>
        <p:txBody>
          <a:bodyPr rtlCol="0" anchor="ctr"/>
          <a:lstStyle/>
          <a:p>
            <a:pPr algn="ctr"/>
            <a:endParaRPr lang="en-US">
              <a:solidFill>
                <a:prstClr val="black"/>
              </a:solidFill>
            </a:endParaRPr>
          </a:p>
        </p:txBody>
      </p:sp>
      <p:sp>
        <p:nvSpPr>
          <p:cNvPr id="35" name="Double Brace 34"/>
          <p:cNvSpPr/>
          <p:nvPr/>
        </p:nvSpPr>
        <p:spPr>
          <a:xfrm>
            <a:off x="6659276" y="4848987"/>
            <a:ext cx="484269" cy="1235846"/>
          </a:xfrm>
          <a:prstGeom prst="bracePair">
            <a:avLst/>
          </a:prstGeom>
          <a:ln/>
        </p:spPr>
        <p:style>
          <a:lnRef idx="1">
            <a:schemeClr val="dk1"/>
          </a:lnRef>
          <a:fillRef idx="0">
            <a:schemeClr val="dk1"/>
          </a:fillRef>
          <a:effectRef idx="0">
            <a:schemeClr val="dk1"/>
          </a:effectRef>
          <a:fontRef idx="minor">
            <a:schemeClr val="tx1"/>
          </a:fontRef>
        </p:style>
        <p:txBody>
          <a:bodyPr rtlCol="0" anchor="ctr"/>
          <a:lstStyle/>
          <a:p>
            <a:pPr algn="ctr"/>
            <a:endParaRPr lang="en-US">
              <a:solidFill>
                <a:prstClr val="black"/>
              </a:solidFill>
            </a:endParaRPr>
          </a:p>
        </p:txBody>
      </p:sp>
      <p:sp>
        <p:nvSpPr>
          <p:cNvPr id="36" name="Double Brace 35"/>
          <p:cNvSpPr/>
          <p:nvPr/>
        </p:nvSpPr>
        <p:spPr>
          <a:xfrm>
            <a:off x="2825019" y="4412874"/>
            <a:ext cx="146193" cy="499085"/>
          </a:xfrm>
          <a:prstGeom prst="bracePair">
            <a:avLst>
              <a:gd name="adj" fmla="val 12106"/>
            </a:avLst>
          </a:prstGeom>
          <a:ln/>
        </p:spPr>
        <p:style>
          <a:lnRef idx="1">
            <a:schemeClr val="dk1"/>
          </a:lnRef>
          <a:fillRef idx="0">
            <a:schemeClr val="dk1"/>
          </a:fillRef>
          <a:effectRef idx="0">
            <a:schemeClr val="dk1"/>
          </a:effectRef>
          <a:fontRef idx="minor">
            <a:schemeClr val="tx1"/>
          </a:fontRef>
        </p:style>
        <p:txBody>
          <a:bodyPr rtlCol="0" anchor="ctr"/>
          <a:lstStyle/>
          <a:p>
            <a:pPr algn="ctr"/>
            <a:endParaRPr lang="en-US">
              <a:solidFill>
                <a:prstClr val="black"/>
              </a:solidFill>
            </a:endParaRPr>
          </a:p>
        </p:txBody>
      </p:sp>
      <p:grpSp>
        <p:nvGrpSpPr>
          <p:cNvPr id="9" name="Group 8"/>
          <p:cNvGrpSpPr/>
          <p:nvPr/>
        </p:nvGrpSpPr>
        <p:grpSpPr>
          <a:xfrm>
            <a:off x="2899396" y="1447800"/>
            <a:ext cx="4125900" cy="5075328"/>
            <a:chOff x="2336800" y="1384209"/>
            <a:chExt cx="4470400" cy="5075328"/>
          </a:xfrm>
        </p:grpSpPr>
        <p:sp>
          <p:nvSpPr>
            <p:cNvPr id="10" name="Round Same Side Corner Rectangle 9"/>
            <p:cNvSpPr/>
            <p:nvPr/>
          </p:nvSpPr>
          <p:spPr>
            <a:xfrm>
              <a:off x="2342735" y="1447800"/>
              <a:ext cx="4464465" cy="535995"/>
            </a:xfrm>
            <a:prstGeom prst="round2SameRect">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11" name="Rectangle 10"/>
            <p:cNvSpPr/>
            <p:nvPr/>
          </p:nvSpPr>
          <p:spPr>
            <a:xfrm>
              <a:off x="2336800" y="1983795"/>
              <a:ext cx="4470400" cy="4475742"/>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12" name="TextBox 11"/>
            <p:cNvSpPr txBox="1"/>
            <p:nvPr/>
          </p:nvSpPr>
          <p:spPr>
            <a:xfrm>
              <a:off x="2851142" y="1384209"/>
              <a:ext cx="3534673" cy="615553"/>
            </a:xfrm>
            <a:prstGeom prst="rect">
              <a:avLst/>
            </a:prstGeom>
            <a:noFill/>
          </p:spPr>
          <p:txBody>
            <a:bodyPr wrap="square" rtlCol="0">
              <a:spAutoFit/>
            </a:bodyPr>
            <a:lstStyle/>
            <a:p>
              <a:pPr algn="ctr"/>
              <a:r>
                <a:rPr lang="en-US" sz="1400" b="1" smtClean="0">
                  <a:solidFill>
                    <a:prstClr val="white"/>
                  </a:solidFill>
                </a:rPr>
                <a:t>EAGLE GOLF ACADEMY</a:t>
              </a:r>
            </a:p>
            <a:p>
              <a:pPr algn="ctr"/>
              <a:r>
                <a:rPr lang="en-US" sz="1000" b="1" smtClean="0">
                  <a:solidFill>
                    <a:prstClr val="white"/>
                  </a:solidFill>
                </a:rPr>
                <a:t>Adjusted Trial Balance</a:t>
              </a:r>
            </a:p>
            <a:p>
              <a:pPr algn="ctr"/>
              <a:r>
                <a:rPr lang="en-US" sz="1000" b="1" smtClean="0">
                  <a:solidFill>
                    <a:prstClr val="white"/>
                  </a:solidFill>
                </a:rPr>
                <a:t>December 31</a:t>
              </a:r>
              <a:endParaRPr lang="en-US" sz="1000" b="1">
                <a:solidFill>
                  <a:prstClr val="white"/>
                </a:solidFill>
              </a:endParaRPr>
            </a:p>
          </p:txBody>
        </p:sp>
      </p:grpSp>
      <p:sp>
        <p:nvSpPr>
          <p:cNvPr id="2" name="Title 1"/>
          <p:cNvSpPr>
            <a:spLocks noGrp="1"/>
          </p:cNvSpPr>
          <p:nvPr>
            <p:ph type="title"/>
          </p:nvPr>
        </p:nvSpPr>
        <p:spPr>
          <a:xfrm>
            <a:off x="894770" y="393700"/>
            <a:ext cx="8112532" cy="774700"/>
          </a:xfrm>
        </p:spPr>
        <p:txBody>
          <a:bodyPr>
            <a:noAutofit/>
          </a:bodyPr>
          <a:lstStyle/>
          <a:p>
            <a:pPr algn="l">
              <a:lnSpc>
                <a:spcPct val="90000"/>
              </a:lnSpc>
            </a:pPr>
            <a:r>
              <a:rPr lang="en-US" sz="3200" smtClean="0">
                <a:solidFill>
                  <a:srgbClr val="1D5F76"/>
                </a:solidFill>
                <a:latin typeface="Avenir LT Std 65 Medium"/>
                <a:cs typeface="Avenir LT Std 65 Medium"/>
              </a:rPr>
              <a:t>Illustration 3–11</a:t>
            </a:r>
            <a:r>
              <a:rPr lang="en-US" sz="3200" smtClean="0">
                <a:solidFill>
                  <a:srgbClr val="A5062D"/>
                </a:solidFill>
                <a:latin typeface="Avenir LT Std 65 Medium"/>
                <a:cs typeface="Avenir LT Std 65 Medium"/>
              </a:rPr>
              <a:t/>
            </a:r>
            <a:br>
              <a:rPr lang="en-US" sz="3200" smtClean="0">
                <a:solidFill>
                  <a:srgbClr val="A5062D"/>
                </a:solidFill>
                <a:latin typeface="Avenir LT Std 65 Medium"/>
                <a:cs typeface="Avenir LT Std 65 Medium"/>
              </a:rPr>
            </a:br>
            <a:r>
              <a:rPr lang="en-US" sz="3600" smtClean="0">
                <a:solidFill>
                  <a:srgbClr val="A5062D"/>
                </a:solidFill>
                <a:latin typeface="Avenir LT Std 65 Medium"/>
                <a:cs typeface="Avenir LT Std 65 Medium"/>
              </a:rPr>
              <a:t>Relationship between Adjusted Trial Balance and Financial Statements</a:t>
            </a:r>
            <a:endParaRPr lang="en-US" sz="3600">
              <a:solidFill>
                <a:srgbClr val="A5062D"/>
              </a:solidFill>
              <a:latin typeface="Avenir LT Std 65 Medium"/>
              <a:cs typeface="Avenir LT Std 65 Medium"/>
            </a:endParaRP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6" name="TextBox 5"/>
          <p:cNvSpPr txBox="1"/>
          <p:nvPr/>
        </p:nvSpPr>
        <p:spPr>
          <a:xfrm>
            <a:off x="1338077" y="6565989"/>
            <a:ext cx="6973877" cy="215444"/>
          </a:xfrm>
          <a:prstGeom prst="rect">
            <a:avLst/>
          </a:prstGeom>
          <a:noFill/>
        </p:spPr>
        <p:txBody>
          <a:bodyPr wrap="square" rtlCol="0">
            <a:spAutoFit/>
          </a:bodyPr>
          <a:lstStyle/>
          <a:p>
            <a:r>
              <a:rPr lang="en-US" sz="800" smtClean="0">
                <a:solidFill>
                  <a:prstClr val="black"/>
                </a:solidFill>
              </a:rPr>
              <a:t>Copyright ©2016 McGraw-Hill Education. All rights reserved. No reproduction or distribution without the prior written consent of McGraw-Hill Education.</a:t>
            </a:r>
            <a:endParaRPr lang="en-US" sz="800">
              <a:solidFill>
                <a:prstClr val="black"/>
              </a:solidFill>
            </a:endParaRPr>
          </a:p>
        </p:txBody>
      </p:sp>
      <p:sp>
        <p:nvSpPr>
          <p:cNvPr id="13" name="TextBox 12"/>
          <p:cNvSpPr txBox="1"/>
          <p:nvPr/>
        </p:nvSpPr>
        <p:spPr>
          <a:xfrm>
            <a:off x="2940905" y="2071917"/>
            <a:ext cx="952573" cy="246221"/>
          </a:xfrm>
          <a:prstGeom prst="rect">
            <a:avLst/>
          </a:prstGeom>
          <a:noFill/>
        </p:spPr>
        <p:txBody>
          <a:bodyPr wrap="square" rtlCol="0">
            <a:spAutoFit/>
          </a:bodyPr>
          <a:lstStyle/>
          <a:p>
            <a:r>
              <a:rPr lang="en-US" sz="1000" smtClean="0">
                <a:solidFill>
                  <a:prstClr val="black"/>
                </a:solidFill>
              </a:rPr>
              <a:t>Accounts</a:t>
            </a:r>
            <a:endParaRPr lang="en-US" sz="1000">
              <a:solidFill>
                <a:prstClr val="black"/>
              </a:solidFill>
            </a:endParaRPr>
          </a:p>
        </p:txBody>
      </p:sp>
      <p:cxnSp>
        <p:nvCxnSpPr>
          <p:cNvPr id="14" name="Straight Connector 13"/>
          <p:cNvCxnSpPr/>
          <p:nvPr/>
        </p:nvCxnSpPr>
        <p:spPr>
          <a:xfrm>
            <a:off x="3029073" y="2299866"/>
            <a:ext cx="154166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15" name="TextBox 14"/>
          <p:cNvSpPr txBox="1"/>
          <p:nvPr/>
        </p:nvSpPr>
        <p:spPr>
          <a:xfrm>
            <a:off x="5532114" y="2095194"/>
            <a:ext cx="1493182" cy="246221"/>
          </a:xfrm>
          <a:prstGeom prst="rect">
            <a:avLst/>
          </a:prstGeom>
          <a:noFill/>
        </p:spPr>
        <p:txBody>
          <a:bodyPr wrap="square" rtlCol="0">
            <a:spAutoFit/>
          </a:bodyPr>
          <a:lstStyle/>
          <a:p>
            <a:r>
              <a:rPr lang="en-US" sz="1000" smtClean="0">
                <a:solidFill>
                  <a:prstClr val="black"/>
                </a:solidFill>
              </a:rPr>
              <a:t>Debit                     Credit  </a:t>
            </a:r>
            <a:endParaRPr lang="en-US" sz="1000">
              <a:solidFill>
                <a:prstClr val="black"/>
              </a:solidFill>
            </a:endParaRPr>
          </a:p>
        </p:txBody>
      </p:sp>
      <p:cxnSp>
        <p:nvCxnSpPr>
          <p:cNvPr id="16" name="Straight Connector 15"/>
          <p:cNvCxnSpPr/>
          <p:nvPr/>
        </p:nvCxnSpPr>
        <p:spPr>
          <a:xfrm>
            <a:off x="5601461" y="2299866"/>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7" name="Straight Connector 16"/>
          <p:cNvCxnSpPr/>
          <p:nvPr/>
        </p:nvCxnSpPr>
        <p:spPr>
          <a:xfrm>
            <a:off x="6495605" y="2293481"/>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18" name="TextBox 17"/>
          <p:cNvSpPr txBox="1"/>
          <p:nvPr/>
        </p:nvSpPr>
        <p:spPr>
          <a:xfrm>
            <a:off x="2940234" y="2319608"/>
            <a:ext cx="1630503" cy="4152419"/>
          </a:xfrm>
          <a:prstGeom prst="rect">
            <a:avLst/>
          </a:prstGeom>
          <a:noFill/>
        </p:spPr>
        <p:txBody>
          <a:bodyPr wrap="square" rtlCol="0">
            <a:spAutoFit/>
          </a:bodyPr>
          <a:lstStyle/>
          <a:p>
            <a:pPr>
              <a:lnSpc>
                <a:spcPct val="110000"/>
              </a:lnSpc>
            </a:pPr>
            <a:r>
              <a:rPr lang="en-US" sz="1000" smtClean="0">
                <a:solidFill>
                  <a:srgbClr val="008000"/>
                </a:solidFill>
              </a:rPr>
              <a:t>Cash</a:t>
            </a:r>
          </a:p>
          <a:p>
            <a:pPr>
              <a:lnSpc>
                <a:spcPct val="110000"/>
              </a:lnSpc>
            </a:pPr>
            <a:r>
              <a:rPr lang="en-US" sz="1000" smtClean="0">
                <a:solidFill>
                  <a:srgbClr val="008000"/>
                </a:solidFill>
              </a:rPr>
              <a:t>Accounts Receivable</a:t>
            </a:r>
          </a:p>
          <a:p>
            <a:pPr>
              <a:lnSpc>
                <a:spcPct val="110000"/>
              </a:lnSpc>
            </a:pPr>
            <a:r>
              <a:rPr lang="en-US" sz="1000" smtClean="0">
                <a:solidFill>
                  <a:srgbClr val="008000"/>
                </a:solidFill>
              </a:rPr>
              <a:t>Supplies</a:t>
            </a:r>
          </a:p>
          <a:p>
            <a:pPr>
              <a:lnSpc>
                <a:spcPct val="110000"/>
              </a:lnSpc>
            </a:pPr>
            <a:r>
              <a:rPr lang="en-US" sz="1000" smtClean="0">
                <a:solidFill>
                  <a:srgbClr val="008000"/>
                </a:solidFill>
              </a:rPr>
              <a:t>Prepaid Rent</a:t>
            </a:r>
          </a:p>
          <a:p>
            <a:pPr>
              <a:lnSpc>
                <a:spcPct val="110000"/>
              </a:lnSpc>
            </a:pPr>
            <a:r>
              <a:rPr lang="en-US" sz="1000" smtClean="0">
                <a:solidFill>
                  <a:srgbClr val="008000"/>
                </a:solidFill>
              </a:rPr>
              <a:t>Equipment</a:t>
            </a:r>
          </a:p>
          <a:p>
            <a:pPr>
              <a:lnSpc>
                <a:spcPct val="110000"/>
              </a:lnSpc>
            </a:pPr>
            <a:r>
              <a:rPr lang="en-US" sz="1000" smtClean="0">
                <a:solidFill>
                  <a:srgbClr val="008000"/>
                </a:solidFill>
              </a:rPr>
              <a:t>Accumulated Depreciation</a:t>
            </a:r>
          </a:p>
          <a:p>
            <a:pPr>
              <a:lnSpc>
                <a:spcPct val="110000"/>
              </a:lnSpc>
            </a:pPr>
            <a:r>
              <a:rPr lang="en-US" sz="1000" smtClean="0">
                <a:solidFill>
                  <a:srgbClr val="008000"/>
                </a:solidFill>
              </a:rPr>
              <a:t>Accounts Payable</a:t>
            </a:r>
          </a:p>
          <a:p>
            <a:pPr>
              <a:lnSpc>
                <a:spcPct val="110000"/>
              </a:lnSpc>
            </a:pPr>
            <a:r>
              <a:rPr lang="en-US" sz="1000" smtClean="0">
                <a:solidFill>
                  <a:srgbClr val="008000"/>
                </a:solidFill>
              </a:rPr>
              <a:t>Salaries Payable</a:t>
            </a:r>
          </a:p>
          <a:p>
            <a:pPr>
              <a:lnSpc>
                <a:spcPct val="110000"/>
              </a:lnSpc>
            </a:pPr>
            <a:r>
              <a:rPr lang="en-US" sz="1000" smtClean="0">
                <a:solidFill>
                  <a:srgbClr val="008000"/>
                </a:solidFill>
              </a:rPr>
              <a:t>Utilities Payable</a:t>
            </a:r>
          </a:p>
          <a:p>
            <a:pPr>
              <a:lnSpc>
                <a:spcPct val="110000"/>
              </a:lnSpc>
            </a:pPr>
            <a:r>
              <a:rPr lang="en-US" sz="1000" smtClean="0">
                <a:solidFill>
                  <a:srgbClr val="008000"/>
                </a:solidFill>
              </a:rPr>
              <a:t>Deferred Revenue</a:t>
            </a:r>
          </a:p>
          <a:p>
            <a:pPr>
              <a:lnSpc>
                <a:spcPct val="110000"/>
              </a:lnSpc>
            </a:pPr>
            <a:r>
              <a:rPr lang="en-US" sz="1000" smtClean="0">
                <a:solidFill>
                  <a:srgbClr val="008000"/>
                </a:solidFill>
              </a:rPr>
              <a:t>Interest Payable</a:t>
            </a:r>
          </a:p>
          <a:p>
            <a:pPr>
              <a:lnSpc>
                <a:spcPct val="110000"/>
              </a:lnSpc>
            </a:pPr>
            <a:r>
              <a:rPr lang="en-US" sz="1000" smtClean="0">
                <a:solidFill>
                  <a:srgbClr val="008000"/>
                </a:solidFill>
              </a:rPr>
              <a:t>Notes Payable</a:t>
            </a:r>
          </a:p>
          <a:p>
            <a:pPr>
              <a:lnSpc>
                <a:spcPct val="110000"/>
              </a:lnSpc>
            </a:pPr>
            <a:r>
              <a:rPr lang="en-US" sz="1000" smtClean="0">
                <a:solidFill>
                  <a:srgbClr val="A5062D"/>
                </a:solidFill>
              </a:rPr>
              <a:t>Common Stock</a:t>
            </a:r>
          </a:p>
          <a:p>
            <a:pPr>
              <a:lnSpc>
                <a:spcPct val="110000"/>
              </a:lnSpc>
            </a:pPr>
            <a:r>
              <a:rPr lang="en-US" sz="1000" smtClean="0">
                <a:solidFill>
                  <a:srgbClr val="A5062D"/>
                </a:solidFill>
              </a:rPr>
              <a:t>Retained Earnings</a:t>
            </a:r>
          </a:p>
          <a:p>
            <a:pPr>
              <a:lnSpc>
                <a:spcPct val="110000"/>
              </a:lnSpc>
            </a:pPr>
            <a:r>
              <a:rPr lang="en-US" sz="1000" smtClean="0">
                <a:solidFill>
                  <a:srgbClr val="A5062D"/>
                </a:solidFill>
              </a:rPr>
              <a:t>Dividends</a:t>
            </a:r>
          </a:p>
          <a:p>
            <a:pPr>
              <a:lnSpc>
                <a:spcPct val="110000"/>
              </a:lnSpc>
            </a:pPr>
            <a:r>
              <a:rPr lang="en-US" sz="1000" smtClean="0">
                <a:solidFill>
                  <a:srgbClr val="1D5F76"/>
                </a:solidFill>
              </a:rPr>
              <a:t>Service Revenue</a:t>
            </a:r>
          </a:p>
          <a:p>
            <a:pPr>
              <a:lnSpc>
                <a:spcPct val="110000"/>
              </a:lnSpc>
            </a:pPr>
            <a:r>
              <a:rPr lang="en-US" sz="1000" smtClean="0">
                <a:solidFill>
                  <a:srgbClr val="1D5F76"/>
                </a:solidFill>
              </a:rPr>
              <a:t>Rent Expense</a:t>
            </a:r>
          </a:p>
          <a:p>
            <a:pPr>
              <a:lnSpc>
                <a:spcPct val="110000"/>
              </a:lnSpc>
            </a:pPr>
            <a:r>
              <a:rPr lang="en-US" sz="1000" smtClean="0">
                <a:solidFill>
                  <a:srgbClr val="1D5F76"/>
                </a:solidFill>
              </a:rPr>
              <a:t>Supplies Expense</a:t>
            </a:r>
          </a:p>
          <a:p>
            <a:pPr>
              <a:lnSpc>
                <a:spcPct val="110000"/>
              </a:lnSpc>
            </a:pPr>
            <a:r>
              <a:rPr lang="en-US" sz="1000" smtClean="0">
                <a:solidFill>
                  <a:srgbClr val="1D5F76"/>
                </a:solidFill>
              </a:rPr>
              <a:t>Depreciation Expense</a:t>
            </a:r>
          </a:p>
          <a:p>
            <a:pPr>
              <a:lnSpc>
                <a:spcPct val="110000"/>
              </a:lnSpc>
            </a:pPr>
            <a:r>
              <a:rPr lang="en-US" sz="1000" smtClean="0">
                <a:solidFill>
                  <a:srgbClr val="1D5F76"/>
                </a:solidFill>
              </a:rPr>
              <a:t>Salaries Expense</a:t>
            </a:r>
          </a:p>
          <a:p>
            <a:pPr>
              <a:lnSpc>
                <a:spcPct val="110000"/>
              </a:lnSpc>
            </a:pPr>
            <a:r>
              <a:rPr lang="en-US" sz="1000" smtClean="0">
                <a:solidFill>
                  <a:srgbClr val="1D5F76"/>
                </a:solidFill>
              </a:rPr>
              <a:t>Utilities Expense</a:t>
            </a:r>
          </a:p>
          <a:p>
            <a:pPr>
              <a:lnSpc>
                <a:spcPct val="110000"/>
              </a:lnSpc>
            </a:pPr>
            <a:r>
              <a:rPr lang="en-US" sz="1000" smtClean="0">
                <a:solidFill>
                  <a:srgbClr val="1D5F76"/>
                </a:solidFill>
              </a:rPr>
              <a:t>Interest Expense</a:t>
            </a:r>
          </a:p>
          <a:p>
            <a:pPr>
              <a:lnSpc>
                <a:spcPct val="130000"/>
              </a:lnSpc>
            </a:pPr>
            <a:r>
              <a:rPr lang="en-US" sz="1000" b="1" smtClean="0">
                <a:solidFill>
                  <a:prstClr val="black"/>
                </a:solidFill>
              </a:rPr>
              <a:t>       Totals</a:t>
            </a:r>
          </a:p>
          <a:p>
            <a:endParaRPr lang="en-US" sz="1000">
              <a:solidFill>
                <a:prstClr val="black"/>
              </a:solidFill>
            </a:endParaRPr>
          </a:p>
        </p:txBody>
      </p:sp>
      <p:sp>
        <p:nvSpPr>
          <p:cNvPr id="20" name="TextBox 19"/>
          <p:cNvSpPr txBox="1"/>
          <p:nvPr/>
        </p:nvSpPr>
        <p:spPr>
          <a:xfrm>
            <a:off x="5470400" y="2330026"/>
            <a:ext cx="770272" cy="4142002"/>
          </a:xfrm>
          <a:prstGeom prst="rect">
            <a:avLst/>
          </a:prstGeom>
          <a:noFill/>
        </p:spPr>
        <p:txBody>
          <a:bodyPr wrap="square" rtlCol="0">
            <a:spAutoFit/>
          </a:bodyPr>
          <a:lstStyle/>
          <a:p>
            <a:pPr>
              <a:lnSpc>
                <a:spcPct val="110000"/>
              </a:lnSpc>
            </a:pPr>
            <a:r>
              <a:rPr lang="en-US" sz="1000" smtClean="0">
                <a:solidFill>
                  <a:srgbClr val="008000"/>
                </a:solidFill>
              </a:rPr>
              <a:t>$   6,900</a:t>
            </a:r>
          </a:p>
          <a:p>
            <a:pPr>
              <a:lnSpc>
                <a:spcPct val="110000"/>
              </a:lnSpc>
            </a:pPr>
            <a:r>
              <a:rPr lang="en-US" sz="1000">
                <a:solidFill>
                  <a:srgbClr val="008000"/>
                </a:solidFill>
              </a:rPr>
              <a:t> </a:t>
            </a:r>
            <a:r>
              <a:rPr lang="en-US" sz="1000" smtClean="0">
                <a:solidFill>
                  <a:srgbClr val="008000"/>
                </a:solidFill>
              </a:rPr>
              <a:t>    2,700</a:t>
            </a:r>
          </a:p>
          <a:p>
            <a:pPr>
              <a:lnSpc>
                <a:spcPct val="110000"/>
              </a:lnSpc>
            </a:pPr>
            <a:r>
              <a:rPr lang="en-US" sz="1000">
                <a:solidFill>
                  <a:srgbClr val="008000"/>
                </a:solidFill>
              </a:rPr>
              <a:t> </a:t>
            </a:r>
            <a:r>
              <a:rPr lang="en-US" sz="1000" smtClean="0">
                <a:solidFill>
                  <a:srgbClr val="008000"/>
                </a:solidFill>
              </a:rPr>
              <a:t>    1,300</a:t>
            </a:r>
          </a:p>
          <a:p>
            <a:pPr>
              <a:lnSpc>
                <a:spcPct val="110000"/>
              </a:lnSpc>
            </a:pPr>
            <a:r>
              <a:rPr lang="en-US" sz="1000">
                <a:solidFill>
                  <a:srgbClr val="008000"/>
                </a:solidFill>
              </a:rPr>
              <a:t> </a:t>
            </a:r>
            <a:r>
              <a:rPr lang="en-US" sz="1000" smtClean="0">
                <a:solidFill>
                  <a:srgbClr val="008000"/>
                </a:solidFill>
              </a:rPr>
              <a:t>    5,500</a:t>
            </a:r>
          </a:p>
          <a:p>
            <a:pPr>
              <a:lnSpc>
                <a:spcPct val="110000"/>
              </a:lnSpc>
            </a:pPr>
            <a:r>
              <a:rPr lang="en-US" sz="1000">
                <a:solidFill>
                  <a:srgbClr val="008000"/>
                </a:solidFill>
              </a:rPr>
              <a:t> </a:t>
            </a:r>
            <a:r>
              <a:rPr lang="en-US" sz="1000" smtClean="0">
                <a:solidFill>
                  <a:srgbClr val="008000"/>
                </a:solidFill>
              </a:rPr>
              <a:t>  24,000</a:t>
            </a:r>
          </a:p>
          <a:p>
            <a:pPr>
              <a:lnSpc>
                <a:spcPct val="110000"/>
              </a:lnSpc>
            </a:pPr>
            <a:endParaRPr lang="en-US" sz="1000">
              <a:solidFill>
                <a:prstClr val="black"/>
              </a:solidFill>
            </a:endParaRPr>
          </a:p>
          <a:p>
            <a:pPr>
              <a:lnSpc>
                <a:spcPct val="110000"/>
              </a:lnSpc>
            </a:pPr>
            <a:endParaRPr lang="en-US" sz="1000" smtClean="0">
              <a:solidFill>
                <a:prstClr val="black"/>
              </a:solidFill>
            </a:endParaRPr>
          </a:p>
          <a:p>
            <a:pPr>
              <a:lnSpc>
                <a:spcPct val="110000"/>
              </a:lnSpc>
            </a:pPr>
            <a:endParaRPr lang="en-US" sz="1000">
              <a:solidFill>
                <a:prstClr val="black"/>
              </a:solidFill>
            </a:endParaRPr>
          </a:p>
          <a:p>
            <a:pPr>
              <a:lnSpc>
                <a:spcPct val="110000"/>
              </a:lnSpc>
            </a:pPr>
            <a:endParaRPr lang="en-US" sz="1000" smtClean="0">
              <a:solidFill>
                <a:prstClr val="black"/>
              </a:solidFill>
            </a:endParaRPr>
          </a:p>
          <a:p>
            <a:pPr>
              <a:lnSpc>
                <a:spcPct val="110000"/>
              </a:lnSpc>
            </a:pPr>
            <a:endParaRPr lang="en-US" sz="1000">
              <a:solidFill>
                <a:prstClr val="black"/>
              </a:solidFill>
            </a:endParaRPr>
          </a:p>
          <a:p>
            <a:pPr>
              <a:lnSpc>
                <a:spcPct val="110000"/>
              </a:lnSpc>
            </a:pPr>
            <a:endParaRPr lang="en-US" sz="1000" smtClean="0">
              <a:solidFill>
                <a:prstClr val="black"/>
              </a:solidFill>
            </a:endParaRPr>
          </a:p>
          <a:p>
            <a:pPr>
              <a:lnSpc>
                <a:spcPct val="110000"/>
              </a:lnSpc>
            </a:pPr>
            <a:endParaRPr lang="en-US" sz="1000">
              <a:solidFill>
                <a:prstClr val="black"/>
              </a:solidFill>
            </a:endParaRPr>
          </a:p>
          <a:p>
            <a:pPr>
              <a:lnSpc>
                <a:spcPct val="110000"/>
              </a:lnSpc>
            </a:pPr>
            <a:endParaRPr lang="en-US" sz="1000" smtClean="0">
              <a:solidFill>
                <a:prstClr val="black"/>
              </a:solidFill>
            </a:endParaRPr>
          </a:p>
          <a:p>
            <a:pPr>
              <a:lnSpc>
                <a:spcPct val="110000"/>
              </a:lnSpc>
            </a:pPr>
            <a:endParaRPr lang="en-US" sz="1000">
              <a:solidFill>
                <a:prstClr val="black"/>
              </a:solidFill>
            </a:endParaRPr>
          </a:p>
          <a:p>
            <a:pPr>
              <a:lnSpc>
                <a:spcPct val="110000"/>
              </a:lnSpc>
            </a:pPr>
            <a:r>
              <a:rPr lang="en-US" sz="1000">
                <a:solidFill>
                  <a:prstClr val="black"/>
                </a:solidFill>
              </a:rPr>
              <a:t> </a:t>
            </a:r>
            <a:r>
              <a:rPr lang="en-US" sz="1000" smtClean="0">
                <a:solidFill>
                  <a:prstClr val="black"/>
                </a:solidFill>
              </a:rPr>
              <a:t>        </a:t>
            </a:r>
            <a:r>
              <a:rPr lang="en-US" sz="1000" smtClean="0">
                <a:solidFill>
                  <a:srgbClr val="A5062D"/>
                </a:solidFill>
              </a:rPr>
              <a:t>200</a:t>
            </a:r>
          </a:p>
          <a:p>
            <a:pPr>
              <a:lnSpc>
                <a:spcPct val="110000"/>
              </a:lnSpc>
            </a:pPr>
            <a:endParaRPr lang="en-US" sz="1000">
              <a:solidFill>
                <a:prstClr val="black"/>
              </a:solidFill>
            </a:endParaRPr>
          </a:p>
          <a:p>
            <a:pPr>
              <a:lnSpc>
                <a:spcPct val="110000"/>
              </a:lnSpc>
            </a:pPr>
            <a:r>
              <a:rPr lang="en-US" sz="1000">
                <a:solidFill>
                  <a:prstClr val="black"/>
                </a:solidFill>
              </a:rPr>
              <a:t> </a:t>
            </a:r>
            <a:r>
              <a:rPr lang="en-US" sz="1000" smtClean="0">
                <a:solidFill>
                  <a:prstClr val="black"/>
                </a:solidFill>
              </a:rPr>
              <a:t>        </a:t>
            </a:r>
            <a:r>
              <a:rPr lang="en-US" sz="1000" smtClean="0">
                <a:solidFill>
                  <a:srgbClr val="1D5F76"/>
                </a:solidFill>
              </a:rPr>
              <a:t>500</a:t>
            </a:r>
          </a:p>
          <a:p>
            <a:pPr>
              <a:lnSpc>
                <a:spcPct val="110000"/>
              </a:lnSpc>
            </a:pPr>
            <a:r>
              <a:rPr lang="en-US" sz="1000">
                <a:solidFill>
                  <a:srgbClr val="1D5F76"/>
                </a:solidFill>
              </a:rPr>
              <a:t> </a:t>
            </a:r>
            <a:r>
              <a:rPr lang="en-US" sz="1000" smtClean="0">
                <a:solidFill>
                  <a:srgbClr val="1D5F76"/>
                </a:solidFill>
              </a:rPr>
              <a:t>     1,000</a:t>
            </a:r>
          </a:p>
          <a:p>
            <a:pPr>
              <a:lnSpc>
                <a:spcPct val="110000"/>
              </a:lnSpc>
            </a:pPr>
            <a:r>
              <a:rPr lang="en-US" sz="1000">
                <a:solidFill>
                  <a:srgbClr val="1D5F76"/>
                </a:solidFill>
              </a:rPr>
              <a:t> </a:t>
            </a:r>
            <a:r>
              <a:rPr lang="en-US" sz="1000" smtClean="0">
                <a:solidFill>
                  <a:srgbClr val="1D5F76"/>
                </a:solidFill>
              </a:rPr>
              <a:t>        400</a:t>
            </a:r>
          </a:p>
          <a:p>
            <a:pPr>
              <a:lnSpc>
                <a:spcPct val="110000"/>
              </a:lnSpc>
            </a:pPr>
            <a:r>
              <a:rPr lang="en-US" sz="1000">
                <a:solidFill>
                  <a:srgbClr val="1D5F76"/>
                </a:solidFill>
              </a:rPr>
              <a:t> </a:t>
            </a:r>
            <a:r>
              <a:rPr lang="en-US" sz="1000" smtClean="0">
                <a:solidFill>
                  <a:srgbClr val="1D5F76"/>
                </a:solidFill>
              </a:rPr>
              <a:t>     3,100</a:t>
            </a:r>
          </a:p>
          <a:p>
            <a:pPr>
              <a:lnSpc>
                <a:spcPct val="110000"/>
              </a:lnSpc>
            </a:pPr>
            <a:r>
              <a:rPr lang="en-US" sz="1000">
                <a:solidFill>
                  <a:srgbClr val="1D5F76"/>
                </a:solidFill>
              </a:rPr>
              <a:t> </a:t>
            </a:r>
            <a:r>
              <a:rPr lang="en-US" sz="1000" smtClean="0">
                <a:solidFill>
                  <a:srgbClr val="1D5F76"/>
                </a:solidFill>
              </a:rPr>
              <a:t>        900</a:t>
            </a:r>
          </a:p>
          <a:p>
            <a:pPr>
              <a:lnSpc>
                <a:spcPct val="110000"/>
              </a:lnSpc>
            </a:pPr>
            <a:r>
              <a:rPr lang="en-US" sz="1000">
                <a:solidFill>
                  <a:srgbClr val="1D5F76"/>
                </a:solidFill>
              </a:rPr>
              <a:t> </a:t>
            </a:r>
            <a:r>
              <a:rPr lang="en-US" sz="1000" smtClean="0">
                <a:solidFill>
                  <a:srgbClr val="1D5F76"/>
                </a:solidFill>
              </a:rPr>
              <a:t>        100</a:t>
            </a:r>
          </a:p>
          <a:p>
            <a:pPr>
              <a:lnSpc>
                <a:spcPct val="130000"/>
              </a:lnSpc>
            </a:pPr>
            <a:r>
              <a:rPr lang="en-US" sz="1000" smtClean="0">
                <a:solidFill>
                  <a:prstClr val="black"/>
                </a:solidFill>
              </a:rPr>
              <a:t>  $46,600</a:t>
            </a:r>
          </a:p>
          <a:p>
            <a:endParaRPr lang="en-US" sz="1000">
              <a:solidFill>
                <a:prstClr val="black"/>
              </a:solidFill>
            </a:endParaRPr>
          </a:p>
        </p:txBody>
      </p:sp>
      <p:sp>
        <p:nvSpPr>
          <p:cNvPr id="21" name="TextBox 20"/>
          <p:cNvSpPr txBox="1"/>
          <p:nvPr/>
        </p:nvSpPr>
        <p:spPr>
          <a:xfrm>
            <a:off x="6382944" y="2326310"/>
            <a:ext cx="770272" cy="4183196"/>
          </a:xfrm>
          <a:prstGeom prst="rect">
            <a:avLst/>
          </a:prstGeom>
          <a:noFill/>
        </p:spPr>
        <p:txBody>
          <a:bodyPr wrap="square" rtlCol="0">
            <a:spAutoFit/>
          </a:bodyPr>
          <a:lstStyle/>
          <a:p>
            <a:pPr>
              <a:lnSpc>
                <a:spcPct val="110000"/>
              </a:lnSpc>
            </a:pPr>
            <a:endParaRPr lang="en-US" sz="1000" smtClean="0">
              <a:solidFill>
                <a:srgbClr val="008000"/>
              </a:solidFill>
            </a:endParaRPr>
          </a:p>
          <a:p>
            <a:pPr>
              <a:lnSpc>
                <a:spcPct val="110000"/>
              </a:lnSpc>
            </a:pPr>
            <a:endParaRPr lang="en-US" sz="1000">
              <a:solidFill>
                <a:srgbClr val="008000"/>
              </a:solidFill>
            </a:endParaRPr>
          </a:p>
          <a:p>
            <a:pPr>
              <a:lnSpc>
                <a:spcPct val="110000"/>
              </a:lnSpc>
            </a:pPr>
            <a:endParaRPr lang="en-US" sz="1000" smtClean="0">
              <a:solidFill>
                <a:srgbClr val="008000"/>
              </a:solidFill>
            </a:endParaRPr>
          </a:p>
          <a:p>
            <a:pPr>
              <a:lnSpc>
                <a:spcPct val="110000"/>
              </a:lnSpc>
            </a:pPr>
            <a:endParaRPr lang="en-US" sz="1000">
              <a:solidFill>
                <a:srgbClr val="008000"/>
              </a:solidFill>
            </a:endParaRPr>
          </a:p>
          <a:p>
            <a:pPr>
              <a:lnSpc>
                <a:spcPct val="110000"/>
              </a:lnSpc>
            </a:pPr>
            <a:endParaRPr lang="en-US" sz="1000" smtClean="0">
              <a:solidFill>
                <a:srgbClr val="008000"/>
              </a:solidFill>
            </a:endParaRPr>
          </a:p>
          <a:p>
            <a:pPr>
              <a:lnSpc>
                <a:spcPct val="110000"/>
              </a:lnSpc>
            </a:pPr>
            <a:r>
              <a:rPr lang="en-US" sz="1000" smtClean="0">
                <a:solidFill>
                  <a:srgbClr val="008000"/>
                </a:solidFill>
              </a:rPr>
              <a:t>$       400</a:t>
            </a:r>
          </a:p>
          <a:p>
            <a:pPr>
              <a:lnSpc>
                <a:spcPct val="110000"/>
              </a:lnSpc>
            </a:pPr>
            <a:r>
              <a:rPr lang="en-US" sz="1000">
                <a:solidFill>
                  <a:srgbClr val="008000"/>
                </a:solidFill>
              </a:rPr>
              <a:t> </a:t>
            </a:r>
            <a:r>
              <a:rPr lang="en-US" sz="1000" smtClean="0">
                <a:solidFill>
                  <a:srgbClr val="008000"/>
                </a:solidFill>
              </a:rPr>
              <a:t>     2.300</a:t>
            </a:r>
          </a:p>
          <a:p>
            <a:pPr>
              <a:lnSpc>
                <a:spcPct val="110000"/>
              </a:lnSpc>
            </a:pPr>
            <a:r>
              <a:rPr lang="en-US" sz="1000">
                <a:solidFill>
                  <a:srgbClr val="008000"/>
                </a:solidFill>
              </a:rPr>
              <a:t> </a:t>
            </a:r>
            <a:r>
              <a:rPr lang="en-US" sz="1000" smtClean="0">
                <a:solidFill>
                  <a:srgbClr val="008000"/>
                </a:solidFill>
              </a:rPr>
              <a:t>        300</a:t>
            </a:r>
          </a:p>
          <a:p>
            <a:pPr>
              <a:lnSpc>
                <a:spcPct val="110000"/>
              </a:lnSpc>
            </a:pPr>
            <a:r>
              <a:rPr lang="en-US" sz="1000">
                <a:solidFill>
                  <a:srgbClr val="008000"/>
                </a:solidFill>
              </a:rPr>
              <a:t> </a:t>
            </a:r>
            <a:r>
              <a:rPr lang="en-US" sz="1000" smtClean="0">
                <a:solidFill>
                  <a:srgbClr val="008000"/>
                </a:solidFill>
              </a:rPr>
              <a:t>        900</a:t>
            </a:r>
          </a:p>
          <a:p>
            <a:pPr>
              <a:lnSpc>
                <a:spcPct val="110000"/>
              </a:lnSpc>
            </a:pPr>
            <a:r>
              <a:rPr lang="en-US" sz="1000">
                <a:solidFill>
                  <a:srgbClr val="008000"/>
                </a:solidFill>
              </a:rPr>
              <a:t> </a:t>
            </a:r>
            <a:r>
              <a:rPr lang="en-US" sz="1000" smtClean="0">
                <a:solidFill>
                  <a:srgbClr val="008000"/>
                </a:solidFill>
              </a:rPr>
              <a:t>        400</a:t>
            </a:r>
          </a:p>
          <a:p>
            <a:pPr>
              <a:lnSpc>
                <a:spcPct val="110000"/>
              </a:lnSpc>
            </a:pPr>
            <a:r>
              <a:rPr lang="en-US" sz="1000">
                <a:solidFill>
                  <a:srgbClr val="008000"/>
                </a:solidFill>
              </a:rPr>
              <a:t> </a:t>
            </a:r>
            <a:r>
              <a:rPr lang="en-US" sz="1000" smtClean="0">
                <a:solidFill>
                  <a:srgbClr val="008000"/>
                </a:solidFill>
              </a:rPr>
              <a:t>        100</a:t>
            </a:r>
          </a:p>
          <a:p>
            <a:pPr>
              <a:lnSpc>
                <a:spcPct val="110000"/>
              </a:lnSpc>
            </a:pPr>
            <a:r>
              <a:rPr lang="en-US" sz="1000">
                <a:solidFill>
                  <a:srgbClr val="008000"/>
                </a:solidFill>
              </a:rPr>
              <a:t> </a:t>
            </a:r>
            <a:r>
              <a:rPr lang="en-US" sz="1000" smtClean="0">
                <a:solidFill>
                  <a:srgbClr val="008000"/>
                </a:solidFill>
              </a:rPr>
              <a:t>   10,000</a:t>
            </a:r>
          </a:p>
          <a:p>
            <a:pPr>
              <a:lnSpc>
                <a:spcPct val="110000"/>
              </a:lnSpc>
            </a:pPr>
            <a:r>
              <a:rPr lang="en-US" sz="1000">
                <a:solidFill>
                  <a:prstClr val="black"/>
                </a:solidFill>
              </a:rPr>
              <a:t> </a:t>
            </a:r>
            <a:r>
              <a:rPr lang="en-US" sz="1000" smtClean="0">
                <a:solidFill>
                  <a:prstClr val="black"/>
                </a:solidFill>
              </a:rPr>
              <a:t>   </a:t>
            </a:r>
            <a:r>
              <a:rPr lang="en-US" sz="1000" smtClean="0">
                <a:solidFill>
                  <a:srgbClr val="A5062D"/>
                </a:solidFill>
              </a:rPr>
              <a:t>25,000</a:t>
            </a:r>
          </a:p>
          <a:p>
            <a:pPr>
              <a:lnSpc>
                <a:spcPct val="110000"/>
              </a:lnSpc>
            </a:pPr>
            <a:r>
              <a:rPr lang="en-US" sz="1000">
                <a:solidFill>
                  <a:srgbClr val="A5062D"/>
                </a:solidFill>
              </a:rPr>
              <a:t> </a:t>
            </a:r>
            <a:r>
              <a:rPr lang="en-US" sz="1000" smtClean="0">
                <a:solidFill>
                  <a:srgbClr val="A5062D"/>
                </a:solidFill>
              </a:rPr>
              <a:t>             0</a:t>
            </a:r>
          </a:p>
          <a:p>
            <a:pPr>
              <a:lnSpc>
                <a:spcPct val="110000"/>
              </a:lnSpc>
            </a:pPr>
            <a:endParaRPr lang="en-US" sz="1000">
              <a:solidFill>
                <a:prstClr val="black"/>
              </a:solidFill>
            </a:endParaRPr>
          </a:p>
          <a:p>
            <a:pPr>
              <a:lnSpc>
                <a:spcPct val="110000"/>
              </a:lnSpc>
            </a:pPr>
            <a:r>
              <a:rPr lang="en-US" sz="1000" smtClean="0">
                <a:solidFill>
                  <a:prstClr val="black"/>
                </a:solidFill>
              </a:rPr>
              <a:t>   </a:t>
            </a:r>
            <a:r>
              <a:rPr lang="en-US" sz="1000" smtClean="0">
                <a:solidFill>
                  <a:srgbClr val="1D5F76"/>
                </a:solidFill>
              </a:rPr>
              <a:t>  7,200</a:t>
            </a:r>
          </a:p>
          <a:p>
            <a:pPr>
              <a:lnSpc>
                <a:spcPct val="110000"/>
              </a:lnSpc>
            </a:pPr>
            <a:endParaRPr lang="en-US" sz="1000">
              <a:solidFill>
                <a:prstClr val="black"/>
              </a:solidFill>
            </a:endParaRPr>
          </a:p>
          <a:p>
            <a:pPr>
              <a:lnSpc>
                <a:spcPct val="110000"/>
              </a:lnSpc>
            </a:pPr>
            <a:endParaRPr lang="en-US" sz="1000" smtClean="0">
              <a:solidFill>
                <a:prstClr val="black"/>
              </a:solidFill>
            </a:endParaRPr>
          </a:p>
          <a:p>
            <a:pPr>
              <a:lnSpc>
                <a:spcPct val="110000"/>
              </a:lnSpc>
            </a:pPr>
            <a:endParaRPr lang="en-US" sz="1000">
              <a:solidFill>
                <a:prstClr val="black"/>
              </a:solidFill>
            </a:endParaRPr>
          </a:p>
          <a:p>
            <a:pPr>
              <a:lnSpc>
                <a:spcPct val="110000"/>
              </a:lnSpc>
            </a:pPr>
            <a:endParaRPr lang="en-US" sz="1000" smtClean="0">
              <a:solidFill>
                <a:prstClr val="black"/>
              </a:solidFill>
            </a:endParaRPr>
          </a:p>
          <a:p>
            <a:pPr>
              <a:lnSpc>
                <a:spcPct val="110000"/>
              </a:lnSpc>
            </a:pPr>
            <a:endParaRPr lang="en-US" sz="1000">
              <a:solidFill>
                <a:prstClr val="black"/>
              </a:solidFill>
            </a:endParaRPr>
          </a:p>
          <a:p>
            <a:pPr>
              <a:lnSpc>
                <a:spcPct val="110000"/>
              </a:lnSpc>
            </a:pPr>
            <a:endParaRPr lang="en-US" sz="1000" b="1" smtClean="0">
              <a:solidFill>
                <a:prstClr val="black"/>
              </a:solidFill>
            </a:endParaRPr>
          </a:p>
          <a:p>
            <a:pPr>
              <a:lnSpc>
                <a:spcPct val="130000"/>
              </a:lnSpc>
            </a:pPr>
            <a:r>
              <a:rPr lang="en-US" sz="1000" smtClean="0">
                <a:solidFill>
                  <a:prstClr val="black"/>
                </a:solidFill>
              </a:rPr>
              <a:t>$46,600</a:t>
            </a:r>
          </a:p>
          <a:p>
            <a:pPr>
              <a:lnSpc>
                <a:spcPct val="110000"/>
              </a:lnSpc>
            </a:pPr>
            <a:endParaRPr lang="en-US" sz="1000">
              <a:solidFill>
                <a:prstClr val="black"/>
              </a:solidFill>
            </a:endParaRPr>
          </a:p>
        </p:txBody>
      </p:sp>
      <p:sp>
        <p:nvSpPr>
          <p:cNvPr id="22" name="TextBox 21"/>
          <p:cNvSpPr txBox="1"/>
          <p:nvPr/>
        </p:nvSpPr>
        <p:spPr>
          <a:xfrm>
            <a:off x="7195884" y="2653730"/>
            <a:ext cx="1811417" cy="338554"/>
          </a:xfrm>
          <a:prstGeom prst="rect">
            <a:avLst/>
          </a:prstGeom>
          <a:noFill/>
        </p:spPr>
        <p:txBody>
          <a:bodyPr wrap="square" rtlCol="0">
            <a:spAutoFit/>
          </a:bodyPr>
          <a:lstStyle/>
          <a:p>
            <a:r>
              <a:rPr lang="en-US" sz="1600" b="1" smtClean="0">
                <a:solidFill>
                  <a:srgbClr val="008000"/>
                </a:solidFill>
              </a:rPr>
              <a:t>BALANCE SHEET</a:t>
            </a:r>
          </a:p>
        </p:txBody>
      </p:sp>
      <p:sp>
        <p:nvSpPr>
          <p:cNvPr id="23" name="TextBox 22"/>
          <p:cNvSpPr txBox="1"/>
          <p:nvPr/>
        </p:nvSpPr>
        <p:spPr>
          <a:xfrm>
            <a:off x="7218428" y="3030912"/>
            <a:ext cx="1569583" cy="1252522"/>
          </a:xfrm>
          <a:prstGeom prst="rect">
            <a:avLst/>
          </a:prstGeom>
          <a:noFill/>
        </p:spPr>
        <p:txBody>
          <a:bodyPr wrap="square" rtlCol="0">
            <a:spAutoFit/>
          </a:bodyPr>
          <a:lstStyle/>
          <a:p>
            <a:pPr algn="ctr">
              <a:lnSpc>
                <a:spcPts val="1500"/>
              </a:lnSpc>
            </a:pPr>
            <a:r>
              <a:rPr lang="en-US" sz="1600" smtClean="0">
                <a:solidFill>
                  <a:srgbClr val="008000"/>
                </a:solidFill>
              </a:rPr>
              <a:t>Assets</a:t>
            </a:r>
          </a:p>
          <a:p>
            <a:pPr algn="ctr">
              <a:lnSpc>
                <a:spcPts val="1500"/>
              </a:lnSpc>
            </a:pPr>
            <a:r>
              <a:rPr lang="en-US" sz="1600">
                <a:solidFill>
                  <a:srgbClr val="008000"/>
                </a:solidFill>
              </a:rPr>
              <a:t>=</a:t>
            </a:r>
            <a:endParaRPr lang="en-US" sz="1600" smtClean="0">
              <a:solidFill>
                <a:srgbClr val="008000"/>
              </a:solidFill>
            </a:endParaRPr>
          </a:p>
          <a:p>
            <a:pPr algn="ctr">
              <a:lnSpc>
                <a:spcPts val="1500"/>
              </a:lnSpc>
            </a:pPr>
            <a:r>
              <a:rPr lang="en-US" sz="1600" smtClean="0">
                <a:solidFill>
                  <a:srgbClr val="008000"/>
                </a:solidFill>
              </a:rPr>
              <a:t>Liabilities</a:t>
            </a:r>
          </a:p>
          <a:p>
            <a:pPr algn="ctr">
              <a:lnSpc>
                <a:spcPts val="1500"/>
              </a:lnSpc>
            </a:pPr>
            <a:r>
              <a:rPr lang="en-US" sz="1600">
                <a:solidFill>
                  <a:srgbClr val="008000"/>
                </a:solidFill>
              </a:rPr>
              <a:t>+</a:t>
            </a:r>
            <a:endParaRPr lang="en-US" sz="1600" smtClean="0">
              <a:solidFill>
                <a:srgbClr val="008000"/>
              </a:solidFill>
            </a:endParaRPr>
          </a:p>
          <a:p>
            <a:pPr algn="ctr">
              <a:lnSpc>
                <a:spcPts val="1500"/>
              </a:lnSpc>
            </a:pPr>
            <a:r>
              <a:rPr lang="en-US" sz="1600" b="1" smtClean="0">
                <a:solidFill>
                  <a:srgbClr val="A5062D"/>
                </a:solidFill>
              </a:rPr>
              <a:t>Stockholders’ Equity</a:t>
            </a:r>
          </a:p>
        </p:txBody>
      </p:sp>
      <p:cxnSp>
        <p:nvCxnSpPr>
          <p:cNvPr id="24" name="Straight Connector 23"/>
          <p:cNvCxnSpPr/>
          <p:nvPr/>
        </p:nvCxnSpPr>
        <p:spPr>
          <a:xfrm>
            <a:off x="7293063" y="2962697"/>
            <a:ext cx="141885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26" name="TextBox 25"/>
          <p:cNvSpPr txBox="1"/>
          <p:nvPr/>
        </p:nvSpPr>
        <p:spPr>
          <a:xfrm>
            <a:off x="7104200" y="4789321"/>
            <a:ext cx="1484406" cy="584775"/>
          </a:xfrm>
          <a:prstGeom prst="rect">
            <a:avLst/>
          </a:prstGeom>
          <a:noFill/>
        </p:spPr>
        <p:txBody>
          <a:bodyPr wrap="square" rtlCol="0">
            <a:spAutoFit/>
          </a:bodyPr>
          <a:lstStyle/>
          <a:p>
            <a:pPr algn="ctr"/>
            <a:r>
              <a:rPr lang="en-US" sz="1600" b="1" smtClean="0">
                <a:solidFill>
                  <a:srgbClr val="1D5F76"/>
                </a:solidFill>
              </a:rPr>
              <a:t>INCOME</a:t>
            </a:r>
          </a:p>
          <a:p>
            <a:pPr algn="ctr"/>
            <a:r>
              <a:rPr lang="en-US" sz="1600" b="1" smtClean="0">
                <a:solidFill>
                  <a:srgbClr val="1D5F76"/>
                </a:solidFill>
              </a:rPr>
              <a:t>STATEMENT</a:t>
            </a:r>
          </a:p>
        </p:txBody>
      </p:sp>
      <p:sp>
        <p:nvSpPr>
          <p:cNvPr id="27" name="TextBox 26"/>
          <p:cNvSpPr txBox="1"/>
          <p:nvPr/>
        </p:nvSpPr>
        <p:spPr>
          <a:xfrm>
            <a:off x="7199143" y="5416570"/>
            <a:ext cx="1300951" cy="877163"/>
          </a:xfrm>
          <a:prstGeom prst="rect">
            <a:avLst/>
          </a:prstGeom>
          <a:noFill/>
        </p:spPr>
        <p:txBody>
          <a:bodyPr wrap="square" rtlCol="0">
            <a:spAutoFit/>
          </a:bodyPr>
          <a:lstStyle/>
          <a:p>
            <a:pPr algn="ctr">
              <a:lnSpc>
                <a:spcPts val="1200"/>
              </a:lnSpc>
            </a:pPr>
            <a:r>
              <a:rPr lang="en-US" sz="1600" b="1" smtClean="0">
                <a:solidFill>
                  <a:srgbClr val="1D5F76"/>
                </a:solidFill>
              </a:rPr>
              <a:t>Revenues</a:t>
            </a:r>
          </a:p>
          <a:p>
            <a:pPr algn="ctr">
              <a:lnSpc>
                <a:spcPts val="1200"/>
              </a:lnSpc>
            </a:pPr>
            <a:r>
              <a:rPr lang="en-US" sz="1600" b="1" smtClean="0">
                <a:solidFill>
                  <a:srgbClr val="1D5F76"/>
                </a:solidFill>
              </a:rPr>
              <a:t>−</a:t>
            </a:r>
          </a:p>
          <a:p>
            <a:pPr algn="ctr">
              <a:lnSpc>
                <a:spcPts val="1200"/>
              </a:lnSpc>
            </a:pPr>
            <a:r>
              <a:rPr lang="en-US" sz="1600" b="1" smtClean="0">
                <a:solidFill>
                  <a:srgbClr val="1D5F76"/>
                </a:solidFill>
              </a:rPr>
              <a:t>Expenses</a:t>
            </a:r>
          </a:p>
          <a:p>
            <a:pPr algn="ctr">
              <a:lnSpc>
                <a:spcPts val="1200"/>
              </a:lnSpc>
            </a:pPr>
            <a:r>
              <a:rPr lang="en-US" sz="1600" b="1" smtClean="0">
                <a:solidFill>
                  <a:srgbClr val="1D5F76"/>
                </a:solidFill>
              </a:rPr>
              <a:t>=</a:t>
            </a:r>
          </a:p>
          <a:p>
            <a:pPr algn="ctr">
              <a:lnSpc>
                <a:spcPts val="1200"/>
              </a:lnSpc>
            </a:pPr>
            <a:r>
              <a:rPr lang="en-US" sz="1600" b="1" smtClean="0">
                <a:solidFill>
                  <a:srgbClr val="1D5F76"/>
                </a:solidFill>
              </a:rPr>
              <a:t>Net Income</a:t>
            </a:r>
          </a:p>
        </p:txBody>
      </p:sp>
      <p:cxnSp>
        <p:nvCxnSpPr>
          <p:cNvPr id="28" name="Straight Connector 27"/>
          <p:cNvCxnSpPr/>
          <p:nvPr/>
        </p:nvCxnSpPr>
        <p:spPr>
          <a:xfrm>
            <a:off x="7199143" y="5349234"/>
            <a:ext cx="120703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30" name="TextBox 29"/>
          <p:cNvSpPr txBox="1"/>
          <p:nvPr/>
        </p:nvSpPr>
        <p:spPr>
          <a:xfrm>
            <a:off x="894770" y="4062345"/>
            <a:ext cx="1788140" cy="830997"/>
          </a:xfrm>
          <a:prstGeom prst="rect">
            <a:avLst/>
          </a:prstGeom>
          <a:noFill/>
        </p:spPr>
        <p:txBody>
          <a:bodyPr wrap="square" rtlCol="0">
            <a:spAutoFit/>
          </a:bodyPr>
          <a:lstStyle/>
          <a:p>
            <a:pPr algn="ctr"/>
            <a:r>
              <a:rPr lang="en-US" sz="1600" b="1" smtClean="0">
                <a:solidFill>
                  <a:srgbClr val="A5062D"/>
                </a:solidFill>
              </a:rPr>
              <a:t>STATEMENT OF </a:t>
            </a:r>
          </a:p>
          <a:p>
            <a:pPr algn="ctr"/>
            <a:r>
              <a:rPr lang="en-US" sz="1600" b="1" smtClean="0">
                <a:solidFill>
                  <a:srgbClr val="A5062D"/>
                </a:solidFill>
              </a:rPr>
              <a:t>STOCKHOLDERS’</a:t>
            </a:r>
          </a:p>
          <a:p>
            <a:pPr algn="ctr"/>
            <a:r>
              <a:rPr lang="en-US" sz="1600" b="1" smtClean="0">
                <a:solidFill>
                  <a:srgbClr val="A5062D"/>
                </a:solidFill>
              </a:rPr>
              <a:t>EQUITY</a:t>
            </a:r>
          </a:p>
        </p:txBody>
      </p:sp>
      <p:sp>
        <p:nvSpPr>
          <p:cNvPr id="32" name="TextBox 31"/>
          <p:cNvSpPr txBox="1"/>
          <p:nvPr/>
        </p:nvSpPr>
        <p:spPr>
          <a:xfrm>
            <a:off x="715404" y="4848987"/>
            <a:ext cx="2146355" cy="1400383"/>
          </a:xfrm>
          <a:prstGeom prst="rect">
            <a:avLst/>
          </a:prstGeom>
          <a:noFill/>
        </p:spPr>
        <p:txBody>
          <a:bodyPr wrap="square" rtlCol="0">
            <a:spAutoFit/>
          </a:bodyPr>
          <a:lstStyle/>
          <a:p>
            <a:pPr algn="ctr">
              <a:lnSpc>
                <a:spcPts val="1700"/>
              </a:lnSpc>
            </a:pPr>
            <a:r>
              <a:rPr lang="en-US" sz="1600" b="1" smtClean="0">
                <a:solidFill>
                  <a:srgbClr val="A5062D"/>
                </a:solidFill>
              </a:rPr>
              <a:t>Common Stock</a:t>
            </a:r>
          </a:p>
          <a:p>
            <a:pPr algn="ctr">
              <a:lnSpc>
                <a:spcPts val="1700"/>
              </a:lnSpc>
            </a:pPr>
            <a:r>
              <a:rPr lang="en-US" sz="1600" b="1" smtClean="0">
                <a:solidFill>
                  <a:srgbClr val="A5062D"/>
                </a:solidFill>
              </a:rPr>
              <a:t>+</a:t>
            </a:r>
          </a:p>
          <a:p>
            <a:pPr algn="ctr">
              <a:lnSpc>
                <a:spcPts val="1700"/>
              </a:lnSpc>
            </a:pPr>
            <a:r>
              <a:rPr lang="en-US" sz="1600" b="1" smtClean="0">
                <a:solidFill>
                  <a:srgbClr val="A5062D"/>
                </a:solidFill>
              </a:rPr>
              <a:t>Retained Earnings</a:t>
            </a:r>
            <a:br>
              <a:rPr lang="en-US" sz="1600" b="1" smtClean="0">
                <a:solidFill>
                  <a:srgbClr val="A5062D"/>
                </a:solidFill>
              </a:rPr>
            </a:br>
            <a:r>
              <a:rPr lang="en-US" sz="1600" b="1" smtClean="0">
                <a:solidFill>
                  <a:srgbClr val="A5062D"/>
                </a:solidFill>
              </a:rPr>
              <a:t>(Beg. RE + </a:t>
            </a:r>
            <a:r>
              <a:rPr lang="en-US" sz="1600" b="1" smtClean="0">
                <a:solidFill>
                  <a:srgbClr val="1D5F76"/>
                </a:solidFill>
              </a:rPr>
              <a:t>NI</a:t>
            </a:r>
            <a:r>
              <a:rPr lang="en-US" sz="1600" b="1" smtClean="0">
                <a:solidFill>
                  <a:srgbClr val="A5062D"/>
                </a:solidFill>
              </a:rPr>
              <a:t> – Div)</a:t>
            </a:r>
          </a:p>
          <a:p>
            <a:pPr algn="ctr">
              <a:lnSpc>
                <a:spcPts val="1700"/>
              </a:lnSpc>
            </a:pPr>
            <a:r>
              <a:rPr lang="en-US" sz="1600" b="1" smtClean="0">
                <a:solidFill>
                  <a:srgbClr val="A5062D"/>
                </a:solidFill>
              </a:rPr>
              <a:t>=</a:t>
            </a:r>
          </a:p>
          <a:p>
            <a:pPr algn="ctr">
              <a:lnSpc>
                <a:spcPts val="1700"/>
              </a:lnSpc>
            </a:pPr>
            <a:r>
              <a:rPr lang="en-US" sz="1600" b="1" smtClean="0">
                <a:solidFill>
                  <a:srgbClr val="A5062D"/>
                </a:solidFill>
              </a:rPr>
              <a:t>Stockholders’ Equity</a:t>
            </a:r>
          </a:p>
        </p:txBody>
      </p:sp>
      <p:cxnSp>
        <p:nvCxnSpPr>
          <p:cNvPr id="33" name="Straight Connector 32"/>
          <p:cNvCxnSpPr/>
          <p:nvPr/>
        </p:nvCxnSpPr>
        <p:spPr>
          <a:xfrm>
            <a:off x="1082241" y="4848987"/>
            <a:ext cx="160066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8" name="Straight Connector 37"/>
          <p:cNvCxnSpPr/>
          <p:nvPr/>
        </p:nvCxnSpPr>
        <p:spPr>
          <a:xfrm>
            <a:off x="5532114" y="6080956"/>
            <a:ext cx="618125" cy="387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39" name="Group 38"/>
          <p:cNvGrpSpPr/>
          <p:nvPr/>
        </p:nvGrpSpPr>
        <p:grpSpPr>
          <a:xfrm>
            <a:off x="5532114" y="6262988"/>
            <a:ext cx="618125" cy="52726"/>
            <a:chOff x="3426429" y="6530626"/>
            <a:chExt cx="405806" cy="25991"/>
          </a:xfrm>
        </p:grpSpPr>
        <p:cxnSp>
          <p:nvCxnSpPr>
            <p:cNvPr id="40" name="Straight Connector 39"/>
            <p:cNvCxnSpPr/>
            <p:nvPr/>
          </p:nvCxnSpPr>
          <p:spPr>
            <a:xfrm>
              <a:off x="3426429" y="6530626"/>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1" name="Straight Connector 40"/>
            <p:cNvCxnSpPr/>
            <p:nvPr/>
          </p:nvCxnSpPr>
          <p:spPr>
            <a:xfrm>
              <a:off x="3426429" y="6556617"/>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42" name="Straight Connector 41"/>
          <p:cNvCxnSpPr/>
          <p:nvPr/>
        </p:nvCxnSpPr>
        <p:spPr>
          <a:xfrm flipV="1">
            <a:off x="6379980" y="6080956"/>
            <a:ext cx="609406" cy="387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3" name="Slide Number Placeholder 2"/>
          <p:cNvSpPr>
            <a:spLocks noGrp="1"/>
          </p:cNvSpPr>
          <p:nvPr>
            <p:ph type="sldNum" sz="quarter" idx="12"/>
          </p:nvPr>
        </p:nvSpPr>
        <p:spPr/>
        <p:txBody>
          <a:bodyPr/>
          <a:lstStyle/>
          <a:p>
            <a:fld id="{8A048DD7-39B4-434B-ACE7-68CA5B147A05}" type="slidenum">
              <a:rPr lang="en-US" smtClean="0">
                <a:solidFill>
                  <a:prstClr val="black">
                    <a:tint val="75000"/>
                  </a:prstClr>
                </a:solidFill>
              </a:rPr>
              <a:pPr/>
              <a:t>48</a:t>
            </a:fld>
            <a:endParaRPr lang="en-US">
              <a:solidFill>
                <a:prstClr val="black">
                  <a:tint val="75000"/>
                </a:prstClr>
              </a:solidFill>
            </a:endParaRPr>
          </a:p>
        </p:txBody>
      </p:sp>
      <p:grpSp>
        <p:nvGrpSpPr>
          <p:cNvPr id="46" name="Group 45"/>
          <p:cNvGrpSpPr/>
          <p:nvPr/>
        </p:nvGrpSpPr>
        <p:grpSpPr>
          <a:xfrm>
            <a:off x="6379980" y="6265246"/>
            <a:ext cx="618125" cy="52726"/>
            <a:chOff x="3426429" y="6530626"/>
            <a:chExt cx="405806" cy="25991"/>
          </a:xfrm>
        </p:grpSpPr>
        <p:cxnSp>
          <p:nvCxnSpPr>
            <p:cNvPr id="47" name="Straight Connector 46"/>
            <p:cNvCxnSpPr/>
            <p:nvPr/>
          </p:nvCxnSpPr>
          <p:spPr>
            <a:xfrm>
              <a:off x="3426429" y="6530626"/>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8" name="Straight Connector 47"/>
            <p:cNvCxnSpPr/>
            <p:nvPr/>
          </p:nvCxnSpPr>
          <p:spPr>
            <a:xfrm>
              <a:off x="3426429" y="6556617"/>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478342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5" grpId="0" animBg="1"/>
      <p:bldP spid="36" grpId="0" animBg="1"/>
      <p:bldP spid="22" grpId="0"/>
      <p:bldP spid="23" grpId="0"/>
      <p:bldP spid="26" grpId="0"/>
      <p:bldP spid="27" grpId="0"/>
      <p:bldP spid="30" grpId="0"/>
      <p:bldP spid="3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3386" y="67735"/>
            <a:ext cx="8229600" cy="1518307"/>
          </a:xfrm>
        </p:spPr>
        <p:txBody>
          <a:bodyPr>
            <a:noAutofit/>
          </a:bodyPr>
          <a:lstStyle/>
          <a:p>
            <a:pPr algn="l"/>
            <a:r>
              <a:rPr lang="en-US" sz="3200" smtClean="0">
                <a:solidFill>
                  <a:srgbClr val="1D5F76"/>
                </a:solidFill>
                <a:latin typeface="Avenir LT Std 65 Medium"/>
                <a:cs typeface="Avenir LT Std 65 Medium"/>
              </a:rPr>
              <a:t>Illustration 3–12</a:t>
            </a:r>
            <a:r>
              <a:rPr lang="en-US" sz="3200" smtClean="0">
                <a:solidFill>
                  <a:srgbClr val="A5062D"/>
                </a:solidFill>
                <a:latin typeface="Avenir LT Std 65 Medium"/>
                <a:cs typeface="Avenir LT Std 65 Medium"/>
              </a:rPr>
              <a:t/>
            </a:r>
            <a:br>
              <a:rPr lang="en-US" sz="3200" smtClean="0">
                <a:solidFill>
                  <a:srgbClr val="A5062D"/>
                </a:solidFill>
                <a:latin typeface="Avenir LT Std 65 Medium"/>
                <a:cs typeface="Avenir LT Std 65 Medium"/>
              </a:rPr>
            </a:br>
            <a:r>
              <a:rPr lang="en-US" sz="4000" smtClean="0">
                <a:solidFill>
                  <a:srgbClr val="A5062D"/>
                </a:solidFill>
                <a:latin typeface="Avenir LT Std 65 Medium"/>
                <a:cs typeface="Avenir LT Std 65 Medium"/>
              </a:rPr>
              <a:t>Income Statement</a:t>
            </a:r>
            <a:endParaRPr lang="en-US" sz="4000">
              <a:solidFill>
                <a:srgbClr val="A5062D"/>
              </a:solidFill>
              <a:latin typeface="Avenir LT Std 65 Medium"/>
              <a:cs typeface="Avenir LT Std 65 Medium"/>
            </a:endParaRP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6" name="TextBox 5"/>
          <p:cNvSpPr txBox="1"/>
          <p:nvPr/>
        </p:nvSpPr>
        <p:spPr>
          <a:xfrm>
            <a:off x="1338077" y="6565989"/>
            <a:ext cx="6973877" cy="215444"/>
          </a:xfrm>
          <a:prstGeom prst="rect">
            <a:avLst/>
          </a:prstGeom>
          <a:noFill/>
        </p:spPr>
        <p:txBody>
          <a:bodyPr wrap="square" rtlCol="0">
            <a:spAutoFit/>
          </a:bodyPr>
          <a:lstStyle/>
          <a:p>
            <a:r>
              <a:rPr lang="en-US" sz="800" smtClean="0">
                <a:solidFill>
                  <a:prstClr val="black"/>
                </a:solidFill>
              </a:rPr>
              <a:t>Copyright ©2016 McGraw-Hill Education. All rights reserved. No reproduction or distribution without the prior written consent of McGraw-Hill Education.</a:t>
            </a:r>
            <a:endParaRPr lang="en-US" sz="800">
              <a:solidFill>
                <a:prstClr val="black"/>
              </a:solidFill>
            </a:endParaRPr>
          </a:p>
        </p:txBody>
      </p:sp>
      <p:sp>
        <p:nvSpPr>
          <p:cNvPr id="10" name="Round Same Side Corner Rectangle 9"/>
          <p:cNvSpPr/>
          <p:nvPr/>
        </p:nvSpPr>
        <p:spPr>
          <a:xfrm>
            <a:off x="737892" y="1692258"/>
            <a:ext cx="8248650" cy="886106"/>
          </a:xfrm>
          <a:prstGeom prst="round2Same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11" name="Rectangle 10"/>
          <p:cNvSpPr/>
          <p:nvPr/>
        </p:nvSpPr>
        <p:spPr>
          <a:xfrm>
            <a:off x="737892" y="2578364"/>
            <a:ext cx="8248650" cy="3441861"/>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12" name="TextBox 11"/>
          <p:cNvSpPr txBox="1"/>
          <p:nvPr/>
        </p:nvSpPr>
        <p:spPr>
          <a:xfrm>
            <a:off x="2719812" y="1653774"/>
            <a:ext cx="4208771" cy="900246"/>
          </a:xfrm>
          <a:prstGeom prst="rect">
            <a:avLst/>
          </a:prstGeom>
          <a:noFill/>
        </p:spPr>
        <p:txBody>
          <a:bodyPr wrap="square" rtlCol="0">
            <a:spAutoFit/>
          </a:bodyPr>
          <a:lstStyle/>
          <a:p>
            <a:pPr algn="ctr">
              <a:lnSpc>
                <a:spcPct val="90000"/>
              </a:lnSpc>
            </a:pPr>
            <a:r>
              <a:rPr lang="en-US" sz="2000" b="1" smtClean="0">
                <a:solidFill>
                  <a:prstClr val="white"/>
                </a:solidFill>
              </a:rPr>
              <a:t>EAGLE GOLF ACADEMY</a:t>
            </a:r>
          </a:p>
          <a:p>
            <a:pPr algn="ctr">
              <a:lnSpc>
                <a:spcPct val="90000"/>
              </a:lnSpc>
            </a:pPr>
            <a:r>
              <a:rPr lang="en-US" sz="2000" b="1" smtClean="0">
                <a:solidFill>
                  <a:prstClr val="white"/>
                </a:solidFill>
              </a:rPr>
              <a:t>Income Statement</a:t>
            </a:r>
          </a:p>
          <a:p>
            <a:pPr algn="ctr">
              <a:lnSpc>
                <a:spcPct val="90000"/>
              </a:lnSpc>
            </a:pPr>
            <a:r>
              <a:rPr lang="en-US" b="1" smtClean="0">
                <a:solidFill>
                  <a:prstClr val="white"/>
                </a:solidFill>
              </a:rPr>
              <a:t>For the period ended December 31</a:t>
            </a:r>
            <a:endParaRPr lang="en-US" b="1">
              <a:solidFill>
                <a:prstClr val="white"/>
              </a:solidFill>
            </a:endParaRPr>
          </a:p>
        </p:txBody>
      </p:sp>
      <p:sp>
        <p:nvSpPr>
          <p:cNvPr id="5" name="TextBox 4"/>
          <p:cNvSpPr txBox="1"/>
          <p:nvPr/>
        </p:nvSpPr>
        <p:spPr>
          <a:xfrm>
            <a:off x="2347739" y="2603898"/>
            <a:ext cx="5083874" cy="3190105"/>
          </a:xfrm>
          <a:prstGeom prst="rect">
            <a:avLst/>
          </a:prstGeom>
          <a:noFill/>
        </p:spPr>
        <p:txBody>
          <a:bodyPr wrap="square" rtlCol="0">
            <a:spAutoFit/>
          </a:bodyPr>
          <a:lstStyle/>
          <a:p>
            <a:pPr>
              <a:lnSpc>
                <a:spcPct val="90000"/>
              </a:lnSpc>
            </a:pPr>
            <a:r>
              <a:rPr lang="en-US" b="1" smtClean="0">
                <a:solidFill>
                  <a:prstClr val="black"/>
                </a:solidFill>
              </a:rPr>
              <a:t>Revenues</a:t>
            </a:r>
          </a:p>
          <a:p>
            <a:pPr>
              <a:lnSpc>
                <a:spcPct val="90000"/>
              </a:lnSpc>
            </a:pPr>
            <a:r>
              <a:rPr lang="en-US" b="1" smtClean="0">
                <a:solidFill>
                  <a:prstClr val="black"/>
                </a:solidFill>
              </a:rPr>
              <a:t>   </a:t>
            </a:r>
            <a:r>
              <a:rPr lang="en-US" smtClean="0">
                <a:solidFill>
                  <a:prstClr val="black"/>
                </a:solidFill>
              </a:rPr>
              <a:t>Service revenue					 </a:t>
            </a:r>
            <a:r>
              <a:rPr lang="en-US" b="1" smtClean="0">
                <a:solidFill>
                  <a:srgbClr val="3399FF"/>
                </a:solidFill>
              </a:rPr>
              <a:t>$7,200</a:t>
            </a:r>
          </a:p>
          <a:p>
            <a:pPr>
              <a:lnSpc>
                <a:spcPct val="90000"/>
              </a:lnSpc>
            </a:pPr>
            <a:r>
              <a:rPr lang="en-US" b="1" smtClean="0">
                <a:solidFill>
                  <a:prstClr val="black"/>
                </a:solidFill>
              </a:rPr>
              <a:t>Expenses</a:t>
            </a:r>
            <a:endParaRPr lang="en-US" b="1">
              <a:solidFill>
                <a:prstClr val="black"/>
              </a:solidFill>
            </a:endParaRPr>
          </a:p>
          <a:p>
            <a:pPr>
              <a:lnSpc>
                <a:spcPct val="90000"/>
              </a:lnSpc>
            </a:pPr>
            <a:r>
              <a:rPr lang="en-US" b="1">
                <a:solidFill>
                  <a:prstClr val="black"/>
                </a:solidFill>
              </a:rPr>
              <a:t>   </a:t>
            </a:r>
            <a:r>
              <a:rPr lang="en-US" smtClean="0">
                <a:solidFill>
                  <a:prstClr val="black"/>
                </a:solidFill>
              </a:rPr>
              <a:t>Rent expense				</a:t>
            </a:r>
            <a:r>
              <a:rPr lang="en-US">
                <a:solidFill>
                  <a:prstClr val="black"/>
                </a:solidFill>
              </a:rPr>
              <a:t> </a:t>
            </a:r>
            <a:r>
              <a:rPr lang="en-US" smtClean="0">
                <a:solidFill>
                  <a:prstClr val="black"/>
                </a:solidFill>
              </a:rPr>
              <a:t>              500</a:t>
            </a:r>
          </a:p>
          <a:p>
            <a:pPr>
              <a:lnSpc>
                <a:spcPct val="90000"/>
              </a:lnSpc>
            </a:pPr>
            <a:r>
              <a:rPr lang="en-US" smtClean="0">
                <a:solidFill>
                  <a:prstClr val="black"/>
                </a:solidFill>
              </a:rPr>
              <a:t>   Supplies expense					   1,000</a:t>
            </a:r>
            <a:endParaRPr lang="en-US">
              <a:solidFill>
                <a:prstClr val="black"/>
              </a:solidFill>
            </a:endParaRPr>
          </a:p>
          <a:p>
            <a:pPr>
              <a:lnSpc>
                <a:spcPct val="90000"/>
              </a:lnSpc>
            </a:pPr>
            <a:r>
              <a:rPr lang="en-US" smtClean="0">
                <a:solidFill>
                  <a:prstClr val="black"/>
                </a:solidFill>
              </a:rPr>
              <a:t>   Depreciation expense				      400</a:t>
            </a:r>
          </a:p>
          <a:p>
            <a:pPr>
              <a:lnSpc>
                <a:spcPct val="90000"/>
              </a:lnSpc>
            </a:pPr>
            <a:r>
              <a:rPr lang="en-US">
                <a:solidFill>
                  <a:prstClr val="black"/>
                </a:solidFill>
              </a:rPr>
              <a:t> </a:t>
            </a:r>
            <a:r>
              <a:rPr lang="en-US" smtClean="0">
                <a:solidFill>
                  <a:prstClr val="black"/>
                </a:solidFill>
              </a:rPr>
              <a:t>  Salaries expense					   3,100</a:t>
            </a:r>
          </a:p>
          <a:p>
            <a:pPr>
              <a:lnSpc>
                <a:spcPct val="90000"/>
              </a:lnSpc>
            </a:pPr>
            <a:r>
              <a:rPr lang="en-US">
                <a:solidFill>
                  <a:prstClr val="black"/>
                </a:solidFill>
              </a:rPr>
              <a:t> </a:t>
            </a:r>
            <a:r>
              <a:rPr lang="en-US" smtClean="0">
                <a:solidFill>
                  <a:prstClr val="black"/>
                </a:solidFill>
              </a:rPr>
              <a:t>  Utilities expense					      900</a:t>
            </a:r>
          </a:p>
          <a:p>
            <a:pPr>
              <a:lnSpc>
                <a:spcPct val="90000"/>
              </a:lnSpc>
            </a:pPr>
            <a:r>
              <a:rPr lang="en-US">
                <a:solidFill>
                  <a:prstClr val="black"/>
                </a:solidFill>
              </a:rPr>
              <a:t> </a:t>
            </a:r>
            <a:r>
              <a:rPr lang="en-US" smtClean="0">
                <a:solidFill>
                  <a:prstClr val="black"/>
                </a:solidFill>
              </a:rPr>
              <a:t>  Interest expense					      100</a:t>
            </a:r>
          </a:p>
          <a:p>
            <a:pPr>
              <a:lnSpc>
                <a:spcPct val="90000"/>
              </a:lnSpc>
            </a:pPr>
            <a:r>
              <a:rPr lang="en-US">
                <a:solidFill>
                  <a:prstClr val="black"/>
                </a:solidFill>
              </a:rPr>
              <a:t> </a:t>
            </a:r>
            <a:r>
              <a:rPr lang="en-US" smtClean="0">
                <a:solidFill>
                  <a:prstClr val="black"/>
                </a:solidFill>
              </a:rPr>
              <a:t>     Total expenses					   </a:t>
            </a:r>
            <a:r>
              <a:rPr lang="en-US" b="1" smtClean="0">
                <a:solidFill>
                  <a:srgbClr val="3399FF"/>
                </a:solidFill>
              </a:rPr>
              <a:t>6,000</a:t>
            </a:r>
          </a:p>
          <a:p>
            <a:pPr>
              <a:lnSpc>
                <a:spcPct val="110000"/>
              </a:lnSpc>
            </a:pPr>
            <a:endParaRPr lang="en-US" b="1" smtClean="0">
              <a:solidFill>
                <a:prstClr val="black"/>
              </a:solidFill>
            </a:endParaRPr>
          </a:p>
          <a:p>
            <a:pPr>
              <a:lnSpc>
                <a:spcPct val="110000"/>
              </a:lnSpc>
            </a:pPr>
            <a:r>
              <a:rPr lang="en-US" b="1" smtClean="0">
                <a:solidFill>
                  <a:prstClr val="black"/>
                </a:solidFill>
              </a:rPr>
              <a:t>Net income						 </a:t>
            </a:r>
            <a:r>
              <a:rPr lang="en-US" b="1" smtClean="0">
                <a:solidFill>
                  <a:srgbClr val="3399FF"/>
                </a:solidFill>
              </a:rPr>
              <a:t>$1,200</a:t>
            </a:r>
            <a:endParaRPr lang="en-US" b="1">
              <a:solidFill>
                <a:srgbClr val="3399FF"/>
              </a:solidFill>
            </a:endParaRPr>
          </a:p>
        </p:txBody>
      </p:sp>
      <p:cxnSp>
        <p:nvCxnSpPr>
          <p:cNvPr id="15" name="Straight Connector 14"/>
          <p:cNvCxnSpPr/>
          <p:nvPr/>
        </p:nvCxnSpPr>
        <p:spPr>
          <a:xfrm>
            <a:off x="6200219" y="4873537"/>
            <a:ext cx="56094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16" name="Group 15"/>
          <p:cNvGrpSpPr/>
          <p:nvPr/>
        </p:nvGrpSpPr>
        <p:grpSpPr>
          <a:xfrm>
            <a:off x="6188252" y="5748572"/>
            <a:ext cx="560945" cy="45719"/>
            <a:chOff x="3426429" y="6530626"/>
            <a:chExt cx="405806" cy="25991"/>
          </a:xfrm>
        </p:grpSpPr>
        <p:cxnSp>
          <p:nvCxnSpPr>
            <p:cNvPr id="17" name="Straight Connector 16"/>
            <p:cNvCxnSpPr/>
            <p:nvPr/>
          </p:nvCxnSpPr>
          <p:spPr>
            <a:xfrm>
              <a:off x="3426429" y="6530626"/>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3426429" y="6556617"/>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3" name="Slide Number Placeholder 2"/>
          <p:cNvSpPr>
            <a:spLocks noGrp="1"/>
          </p:cNvSpPr>
          <p:nvPr>
            <p:ph type="sldNum" sz="quarter" idx="12"/>
          </p:nvPr>
        </p:nvSpPr>
        <p:spPr/>
        <p:txBody>
          <a:bodyPr/>
          <a:lstStyle/>
          <a:p>
            <a:fld id="{8A048DD7-39B4-434B-ACE7-68CA5B147A05}" type="slidenum">
              <a:rPr lang="en-US" smtClean="0">
                <a:solidFill>
                  <a:prstClr val="black">
                    <a:tint val="75000"/>
                  </a:prstClr>
                </a:solidFill>
              </a:rPr>
              <a:pPr/>
              <a:t>49</a:t>
            </a:fld>
            <a:endParaRPr lang="en-US">
              <a:solidFill>
                <a:prstClr val="black">
                  <a:tint val="75000"/>
                </a:prstClr>
              </a:solidFill>
            </a:endParaRPr>
          </a:p>
        </p:txBody>
      </p:sp>
      <p:cxnSp>
        <p:nvCxnSpPr>
          <p:cNvPr id="19" name="Straight Connector 18"/>
          <p:cNvCxnSpPr/>
          <p:nvPr/>
        </p:nvCxnSpPr>
        <p:spPr>
          <a:xfrm>
            <a:off x="6200219" y="5131763"/>
            <a:ext cx="56094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2207615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4"/>
          <p:cNvSpPr>
            <a:spLocks noGrp="1"/>
          </p:cNvSpPr>
          <p:nvPr>
            <p:ph idx="1"/>
          </p:nvPr>
        </p:nvSpPr>
        <p:spPr>
          <a:xfrm>
            <a:off x="709368" y="1442358"/>
            <a:ext cx="7687457" cy="2968582"/>
          </a:xfrm>
        </p:spPr>
        <p:txBody>
          <a:bodyPr/>
          <a:lstStyle/>
          <a:p>
            <a:r>
              <a:rPr lang="en-US" b="1" smtClean="0">
                <a:solidFill>
                  <a:srgbClr val="A5062D"/>
                </a:solidFill>
              </a:rPr>
              <a:t>LO3–1</a:t>
            </a:r>
            <a:r>
              <a:rPr lang="en-US" smtClean="0"/>
              <a:t>	Understand when revenues and expenses are recorded.</a:t>
            </a:r>
          </a:p>
        </p:txBody>
      </p:sp>
      <p:sp>
        <p:nvSpPr>
          <p:cNvPr id="18433" name="Title 3"/>
          <p:cNvSpPr>
            <a:spLocks noGrp="1"/>
          </p:cNvSpPr>
          <p:nvPr>
            <p:ph type="title"/>
          </p:nvPr>
        </p:nvSpPr>
        <p:spPr/>
        <p:txBody>
          <a:bodyPr/>
          <a:lstStyle/>
          <a:p>
            <a:r>
              <a:rPr lang="en-US" smtClean="0"/>
              <a:t>Learning Objective 1</a:t>
            </a:r>
          </a:p>
        </p:txBody>
      </p:sp>
      <p:sp>
        <p:nvSpPr>
          <p:cNvPr id="4" name="Footer Placeholder 3"/>
          <p:cNvSpPr>
            <a:spLocks noGrp="1"/>
          </p:cNvSpPr>
          <p:nvPr>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5" name="Slide Number Placeholder 4"/>
          <p:cNvSpPr>
            <a:spLocks noGrp="1"/>
          </p:cNvSpPr>
          <p:nvPr>
            <p:ph type="sldNum" sz="quarter" idx="12"/>
          </p:nvPr>
        </p:nvSpPr>
        <p:spPr/>
        <p:txBody>
          <a:bodyPr/>
          <a:lstStyle/>
          <a:p>
            <a:fld id="{8A048DD7-39B4-434B-ACE7-68CA5B147A05}" type="slidenum">
              <a:rPr lang="en-US" smtClean="0"/>
              <a:t>5</a:t>
            </a:fld>
            <a:endParaRPr lang="en-US"/>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7906" y="135471"/>
            <a:ext cx="8229600" cy="1281241"/>
          </a:xfrm>
        </p:spPr>
        <p:txBody>
          <a:bodyPr>
            <a:noAutofit/>
          </a:bodyPr>
          <a:lstStyle/>
          <a:p>
            <a:pPr algn="l"/>
            <a:r>
              <a:rPr lang="en-US" sz="3200" smtClean="0">
                <a:solidFill>
                  <a:srgbClr val="1D5F76"/>
                </a:solidFill>
                <a:latin typeface="Avenir LT Std 65 Medium"/>
                <a:cs typeface="Avenir LT Std 65 Medium"/>
              </a:rPr>
              <a:t>Illustration 3–13</a:t>
            </a:r>
            <a:r>
              <a:rPr lang="en-US" sz="3200" smtClean="0">
                <a:solidFill>
                  <a:srgbClr val="A5062D"/>
                </a:solidFill>
                <a:latin typeface="Avenir LT Std 65 Medium"/>
                <a:cs typeface="Avenir LT Std 65 Medium"/>
              </a:rPr>
              <a:t/>
            </a:r>
            <a:br>
              <a:rPr lang="en-US" sz="3200" smtClean="0">
                <a:solidFill>
                  <a:srgbClr val="A5062D"/>
                </a:solidFill>
                <a:latin typeface="Avenir LT Std 65 Medium"/>
                <a:cs typeface="Avenir LT Std 65 Medium"/>
              </a:rPr>
            </a:br>
            <a:r>
              <a:rPr lang="en-US" sz="3800" smtClean="0">
                <a:solidFill>
                  <a:srgbClr val="A5062D"/>
                </a:solidFill>
                <a:latin typeface="Avenir LT Std 65 Medium"/>
                <a:cs typeface="Avenir LT Std 65 Medium"/>
              </a:rPr>
              <a:t>Statement of Stockholders’ Equity</a:t>
            </a:r>
            <a:endParaRPr lang="en-US" sz="3800">
              <a:solidFill>
                <a:srgbClr val="A5062D"/>
              </a:solidFill>
              <a:latin typeface="Avenir LT Std 65 Medium"/>
              <a:cs typeface="Avenir LT Std 65 Medium"/>
            </a:endParaRP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6" name="TextBox 5"/>
          <p:cNvSpPr txBox="1"/>
          <p:nvPr/>
        </p:nvSpPr>
        <p:spPr>
          <a:xfrm>
            <a:off x="1338077" y="6565989"/>
            <a:ext cx="6973877" cy="215444"/>
          </a:xfrm>
          <a:prstGeom prst="rect">
            <a:avLst/>
          </a:prstGeom>
          <a:noFill/>
        </p:spPr>
        <p:txBody>
          <a:bodyPr wrap="square" rtlCol="0">
            <a:spAutoFit/>
          </a:bodyPr>
          <a:lstStyle/>
          <a:p>
            <a:r>
              <a:rPr lang="en-US" sz="800" smtClean="0">
                <a:solidFill>
                  <a:prstClr val="black"/>
                </a:solidFill>
              </a:rPr>
              <a:t>Copyright ©2016 McGraw-Hill Education. All rights reserved. No reproduction or distribution without the prior written consent of McGraw-Hill Education.</a:t>
            </a:r>
            <a:endParaRPr lang="en-US" sz="800">
              <a:solidFill>
                <a:prstClr val="black"/>
              </a:solidFill>
            </a:endParaRPr>
          </a:p>
        </p:txBody>
      </p:sp>
      <p:sp>
        <p:nvSpPr>
          <p:cNvPr id="10" name="Round Same Side Corner Rectangle 9"/>
          <p:cNvSpPr/>
          <p:nvPr/>
        </p:nvSpPr>
        <p:spPr>
          <a:xfrm>
            <a:off x="737892" y="1692258"/>
            <a:ext cx="8248650" cy="886106"/>
          </a:xfrm>
          <a:prstGeom prst="round2SameRect">
            <a:avLst/>
          </a:prstGeom>
          <a:solidFill>
            <a:srgbClr val="A5062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A5062D"/>
              </a:solidFill>
            </a:endParaRPr>
          </a:p>
        </p:txBody>
      </p:sp>
      <p:sp>
        <p:nvSpPr>
          <p:cNvPr id="11" name="Rectangle 10"/>
          <p:cNvSpPr/>
          <p:nvPr/>
        </p:nvSpPr>
        <p:spPr>
          <a:xfrm>
            <a:off x="737892" y="2578364"/>
            <a:ext cx="8248650" cy="3047719"/>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12" name="TextBox 11"/>
          <p:cNvSpPr txBox="1"/>
          <p:nvPr/>
        </p:nvSpPr>
        <p:spPr>
          <a:xfrm>
            <a:off x="2719812" y="1653774"/>
            <a:ext cx="4208771" cy="900246"/>
          </a:xfrm>
          <a:prstGeom prst="rect">
            <a:avLst/>
          </a:prstGeom>
          <a:noFill/>
        </p:spPr>
        <p:txBody>
          <a:bodyPr wrap="square" rtlCol="0">
            <a:spAutoFit/>
          </a:bodyPr>
          <a:lstStyle/>
          <a:p>
            <a:pPr algn="ctr">
              <a:lnSpc>
                <a:spcPct val="90000"/>
              </a:lnSpc>
            </a:pPr>
            <a:r>
              <a:rPr lang="en-US" sz="2000" b="1" smtClean="0">
                <a:solidFill>
                  <a:prstClr val="white"/>
                </a:solidFill>
              </a:rPr>
              <a:t>EAGLE GOLF ACADEMY</a:t>
            </a:r>
          </a:p>
          <a:p>
            <a:pPr algn="ctr">
              <a:lnSpc>
                <a:spcPct val="90000"/>
              </a:lnSpc>
            </a:pPr>
            <a:r>
              <a:rPr lang="en-US" sz="2000" b="1" smtClean="0">
                <a:solidFill>
                  <a:prstClr val="white"/>
                </a:solidFill>
              </a:rPr>
              <a:t>Statement of Stockholders’ Equity</a:t>
            </a:r>
          </a:p>
          <a:p>
            <a:pPr algn="ctr">
              <a:lnSpc>
                <a:spcPct val="90000"/>
              </a:lnSpc>
            </a:pPr>
            <a:r>
              <a:rPr lang="en-US" b="1" smtClean="0">
                <a:solidFill>
                  <a:prstClr val="white"/>
                </a:solidFill>
              </a:rPr>
              <a:t>For the period ended December 31</a:t>
            </a:r>
            <a:endParaRPr lang="en-US" b="1">
              <a:solidFill>
                <a:prstClr val="white"/>
              </a:solidFill>
            </a:endParaRPr>
          </a:p>
        </p:txBody>
      </p:sp>
      <p:cxnSp>
        <p:nvCxnSpPr>
          <p:cNvPr id="15" name="Straight Connector 14"/>
          <p:cNvCxnSpPr/>
          <p:nvPr/>
        </p:nvCxnSpPr>
        <p:spPr>
          <a:xfrm>
            <a:off x="5100474" y="4671347"/>
            <a:ext cx="56094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16" name="Group 15"/>
          <p:cNvGrpSpPr/>
          <p:nvPr/>
        </p:nvGrpSpPr>
        <p:grpSpPr>
          <a:xfrm>
            <a:off x="5100473" y="4892032"/>
            <a:ext cx="560945" cy="45719"/>
            <a:chOff x="3426429" y="6530626"/>
            <a:chExt cx="405806" cy="25991"/>
          </a:xfrm>
        </p:grpSpPr>
        <p:cxnSp>
          <p:nvCxnSpPr>
            <p:cNvPr id="17" name="Straight Connector 16"/>
            <p:cNvCxnSpPr/>
            <p:nvPr/>
          </p:nvCxnSpPr>
          <p:spPr>
            <a:xfrm>
              <a:off x="3426429" y="6530626"/>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3426429" y="6556617"/>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24" name="Group 23"/>
          <p:cNvGrpSpPr/>
          <p:nvPr/>
        </p:nvGrpSpPr>
        <p:grpSpPr>
          <a:xfrm>
            <a:off x="1424126" y="3494887"/>
            <a:ext cx="7078815" cy="1738551"/>
            <a:chOff x="1424126" y="3454131"/>
            <a:chExt cx="7078815" cy="1738551"/>
          </a:xfrm>
        </p:grpSpPr>
        <p:sp>
          <p:nvSpPr>
            <p:cNvPr id="13" name="TextBox 12"/>
            <p:cNvSpPr txBox="1"/>
            <p:nvPr/>
          </p:nvSpPr>
          <p:spPr>
            <a:xfrm>
              <a:off x="1424126" y="3454131"/>
              <a:ext cx="3140658" cy="1700466"/>
            </a:xfrm>
            <a:prstGeom prst="rect">
              <a:avLst/>
            </a:prstGeom>
            <a:noFill/>
          </p:spPr>
          <p:txBody>
            <a:bodyPr wrap="square" rtlCol="0">
              <a:spAutoFit/>
            </a:bodyPr>
            <a:lstStyle/>
            <a:p>
              <a:pPr>
                <a:lnSpc>
                  <a:spcPct val="110000"/>
                </a:lnSpc>
              </a:pPr>
              <a:r>
                <a:rPr lang="en-US" sz="1600" smtClean="0">
                  <a:solidFill>
                    <a:prstClr val="black"/>
                  </a:solidFill>
                </a:rPr>
                <a:t>Beginning balance (Dec. 1)</a:t>
              </a:r>
            </a:p>
            <a:p>
              <a:pPr>
                <a:lnSpc>
                  <a:spcPct val="110000"/>
                </a:lnSpc>
              </a:pPr>
              <a:r>
                <a:rPr lang="en-US" sz="1600" smtClean="0">
                  <a:solidFill>
                    <a:prstClr val="black"/>
                  </a:solidFill>
                </a:rPr>
                <a:t>Issuance of common stock</a:t>
              </a:r>
            </a:p>
            <a:p>
              <a:pPr>
                <a:lnSpc>
                  <a:spcPct val="110000"/>
                </a:lnSpc>
              </a:pPr>
              <a:r>
                <a:rPr lang="en-US" sz="1600" smtClean="0">
                  <a:solidFill>
                    <a:prstClr val="black"/>
                  </a:solidFill>
                </a:rPr>
                <a:t>Add: </a:t>
              </a:r>
              <a:r>
                <a:rPr lang="en-US" sz="1600" smtClean="0">
                  <a:solidFill>
                    <a:srgbClr val="1D5F76"/>
                  </a:solidFill>
                </a:rPr>
                <a:t>Net income for the period</a:t>
              </a:r>
            </a:p>
            <a:p>
              <a:pPr>
                <a:lnSpc>
                  <a:spcPct val="110000"/>
                </a:lnSpc>
              </a:pPr>
              <a:r>
                <a:rPr lang="en-US" sz="1600" smtClean="0">
                  <a:solidFill>
                    <a:prstClr val="black"/>
                  </a:solidFill>
                </a:rPr>
                <a:t>Less: Dividends</a:t>
              </a:r>
            </a:p>
            <a:p>
              <a:pPr>
                <a:lnSpc>
                  <a:spcPct val="110000"/>
                </a:lnSpc>
              </a:pPr>
              <a:r>
                <a:rPr lang="en-US" sz="1600" smtClean="0">
                  <a:solidFill>
                    <a:prstClr val="black"/>
                  </a:solidFill>
                </a:rPr>
                <a:t>Ending balance (Dec. 31)</a:t>
              </a:r>
            </a:p>
            <a:p>
              <a:pPr>
                <a:lnSpc>
                  <a:spcPct val="90000"/>
                </a:lnSpc>
              </a:pPr>
              <a:r>
                <a:rPr lang="en-US" b="1" smtClean="0">
                  <a:solidFill>
                    <a:prstClr val="black"/>
                  </a:solidFill>
                </a:rPr>
                <a:t> </a:t>
              </a:r>
              <a:endParaRPr lang="en-US" sz="1600" b="1" smtClean="0">
                <a:solidFill>
                  <a:prstClr val="black"/>
                </a:solidFill>
              </a:endParaRPr>
            </a:p>
          </p:txBody>
        </p:sp>
        <p:sp>
          <p:nvSpPr>
            <p:cNvPr id="14" name="TextBox 13"/>
            <p:cNvSpPr txBox="1"/>
            <p:nvPr/>
          </p:nvSpPr>
          <p:spPr>
            <a:xfrm>
              <a:off x="4926364" y="3465646"/>
              <a:ext cx="928490" cy="1727036"/>
            </a:xfrm>
            <a:prstGeom prst="rect">
              <a:avLst/>
            </a:prstGeom>
            <a:noFill/>
          </p:spPr>
          <p:txBody>
            <a:bodyPr wrap="square" rtlCol="0">
              <a:spAutoFit/>
            </a:bodyPr>
            <a:lstStyle/>
            <a:p>
              <a:pPr>
                <a:lnSpc>
                  <a:spcPct val="110000"/>
                </a:lnSpc>
              </a:pPr>
              <a:r>
                <a:rPr lang="en-US" sz="1600" smtClean="0">
                  <a:solidFill>
                    <a:prstClr val="black"/>
                  </a:solidFill>
                </a:rPr>
                <a:t>$       -0-</a:t>
              </a:r>
            </a:p>
            <a:p>
              <a:pPr>
                <a:lnSpc>
                  <a:spcPct val="110000"/>
                </a:lnSpc>
              </a:pPr>
              <a:r>
                <a:rPr lang="en-US" sz="1600" smtClean="0">
                  <a:solidFill>
                    <a:prstClr val="black"/>
                  </a:solidFill>
                </a:rPr>
                <a:t>$25,000</a:t>
              </a:r>
            </a:p>
            <a:p>
              <a:pPr>
                <a:lnSpc>
                  <a:spcPct val="110000"/>
                </a:lnSpc>
              </a:pPr>
              <a:endParaRPr lang="en-US" sz="1600" b="1">
                <a:solidFill>
                  <a:prstClr val="black"/>
                </a:solidFill>
              </a:endParaRPr>
            </a:p>
            <a:p>
              <a:pPr>
                <a:lnSpc>
                  <a:spcPct val="110000"/>
                </a:lnSpc>
              </a:pPr>
              <a:endParaRPr lang="en-US" sz="1600" b="1" smtClean="0">
                <a:solidFill>
                  <a:prstClr val="black"/>
                </a:solidFill>
              </a:endParaRPr>
            </a:p>
            <a:p>
              <a:pPr>
                <a:lnSpc>
                  <a:spcPct val="110000"/>
                </a:lnSpc>
              </a:pPr>
              <a:r>
                <a:rPr lang="en-US" sz="1600" smtClean="0">
                  <a:solidFill>
                    <a:srgbClr val="A5062D"/>
                  </a:solidFill>
                </a:rPr>
                <a:t>$25,000</a:t>
              </a:r>
            </a:p>
            <a:p>
              <a:pPr>
                <a:lnSpc>
                  <a:spcPct val="90000"/>
                </a:lnSpc>
              </a:pPr>
              <a:r>
                <a:rPr lang="en-US" b="1" smtClean="0">
                  <a:solidFill>
                    <a:prstClr val="black"/>
                  </a:solidFill>
                </a:rPr>
                <a:t> </a:t>
              </a:r>
              <a:endParaRPr lang="en-US" sz="1600" b="1">
                <a:solidFill>
                  <a:prstClr val="black"/>
                </a:solidFill>
              </a:endParaRPr>
            </a:p>
          </p:txBody>
        </p:sp>
        <p:sp>
          <p:nvSpPr>
            <p:cNvPr id="19" name="TextBox 18"/>
            <p:cNvSpPr txBox="1"/>
            <p:nvPr/>
          </p:nvSpPr>
          <p:spPr>
            <a:xfrm>
              <a:off x="6239824" y="3461997"/>
              <a:ext cx="928490" cy="1700466"/>
            </a:xfrm>
            <a:prstGeom prst="rect">
              <a:avLst/>
            </a:prstGeom>
            <a:noFill/>
          </p:spPr>
          <p:txBody>
            <a:bodyPr wrap="square" rtlCol="0">
              <a:spAutoFit/>
            </a:bodyPr>
            <a:lstStyle/>
            <a:p>
              <a:pPr>
                <a:lnSpc>
                  <a:spcPct val="110000"/>
                </a:lnSpc>
              </a:pPr>
              <a:r>
                <a:rPr lang="en-US" sz="1600" smtClean="0">
                  <a:solidFill>
                    <a:prstClr val="black"/>
                  </a:solidFill>
                </a:rPr>
                <a:t>   $    -0-</a:t>
              </a:r>
            </a:p>
            <a:p>
              <a:pPr>
                <a:lnSpc>
                  <a:spcPct val="110000"/>
                </a:lnSpc>
              </a:pPr>
              <a:endParaRPr lang="en-US" sz="1600" smtClean="0">
                <a:solidFill>
                  <a:prstClr val="black"/>
                </a:solidFill>
              </a:endParaRPr>
            </a:p>
            <a:p>
              <a:pPr>
                <a:lnSpc>
                  <a:spcPct val="110000"/>
                </a:lnSpc>
              </a:pPr>
              <a:r>
                <a:rPr lang="en-US" sz="1600" smtClean="0">
                  <a:solidFill>
                    <a:prstClr val="black"/>
                  </a:solidFill>
                </a:rPr>
                <a:t>     </a:t>
              </a:r>
              <a:r>
                <a:rPr lang="en-US" sz="1600" smtClean="0">
                  <a:solidFill>
                    <a:srgbClr val="1D5F76"/>
                  </a:solidFill>
                </a:rPr>
                <a:t>1,200</a:t>
              </a:r>
            </a:p>
            <a:p>
              <a:pPr>
                <a:lnSpc>
                  <a:spcPct val="110000"/>
                </a:lnSpc>
              </a:pPr>
              <a:r>
                <a:rPr lang="en-US" sz="1600">
                  <a:solidFill>
                    <a:prstClr val="black"/>
                  </a:solidFill>
                </a:rPr>
                <a:t> </a:t>
              </a:r>
              <a:r>
                <a:rPr lang="en-US" sz="1600" smtClean="0">
                  <a:solidFill>
                    <a:prstClr val="black"/>
                  </a:solidFill>
                </a:rPr>
                <a:t>     (200)</a:t>
              </a:r>
              <a:endParaRPr lang="en-US" sz="1600">
                <a:solidFill>
                  <a:prstClr val="black"/>
                </a:solidFill>
              </a:endParaRPr>
            </a:p>
            <a:p>
              <a:pPr>
                <a:lnSpc>
                  <a:spcPct val="110000"/>
                </a:lnSpc>
              </a:pPr>
              <a:r>
                <a:rPr lang="en-US" sz="1600" smtClean="0">
                  <a:solidFill>
                    <a:prstClr val="black"/>
                  </a:solidFill>
                </a:rPr>
                <a:t>   </a:t>
              </a:r>
              <a:r>
                <a:rPr lang="en-US" sz="1600" smtClean="0">
                  <a:solidFill>
                    <a:srgbClr val="A5062D"/>
                  </a:solidFill>
                </a:rPr>
                <a:t>$1,000</a:t>
              </a:r>
            </a:p>
            <a:p>
              <a:pPr>
                <a:lnSpc>
                  <a:spcPct val="90000"/>
                </a:lnSpc>
              </a:pPr>
              <a:r>
                <a:rPr lang="en-US" b="1" smtClean="0">
                  <a:solidFill>
                    <a:prstClr val="black"/>
                  </a:solidFill>
                </a:rPr>
                <a:t> </a:t>
              </a:r>
              <a:endParaRPr lang="en-US" sz="1600" b="1">
                <a:solidFill>
                  <a:prstClr val="black"/>
                </a:solidFill>
              </a:endParaRPr>
            </a:p>
          </p:txBody>
        </p:sp>
        <p:sp>
          <p:nvSpPr>
            <p:cNvPr id="20" name="TextBox 19"/>
            <p:cNvSpPr txBox="1"/>
            <p:nvPr/>
          </p:nvSpPr>
          <p:spPr>
            <a:xfrm>
              <a:off x="7574451" y="3461997"/>
              <a:ext cx="928490" cy="1700466"/>
            </a:xfrm>
            <a:prstGeom prst="rect">
              <a:avLst/>
            </a:prstGeom>
            <a:noFill/>
          </p:spPr>
          <p:txBody>
            <a:bodyPr wrap="square" rtlCol="0">
              <a:spAutoFit/>
            </a:bodyPr>
            <a:lstStyle/>
            <a:p>
              <a:pPr>
                <a:lnSpc>
                  <a:spcPct val="110000"/>
                </a:lnSpc>
              </a:pPr>
              <a:r>
                <a:rPr lang="en-US" sz="1600" smtClean="0">
                  <a:solidFill>
                    <a:prstClr val="black"/>
                  </a:solidFill>
                </a:rPr>
                <a:t>$       -0-</a:t>
              </a:r>
            </a:p>
            <a:p>
              <a:pPr>
                <a:lnSpc>
                  <a:spcPct val="110000"/>
                </a:lnSpc>
              </a:pPr>
              <a:r>
                <a:rPr lang="en-US" sz="1600" smtClean="0">
                  <a:solidFill>
                    <a:prstClr val="black"/>
                  </a:solidFill>
                </a:rPr>
                <a:t>$25,000</a:t>
              </a:r>
            </a:p>
            <a:p>
              <a:pPr>
                <a:lnSpc>
                  <a:spcPct val="110000"/>
                </a:lnSpc>
              </a:pPr>
              <a:r>
                <a:rPr lang="en-US" sz="1600" smtClean="0">
                  <a:solidFill>
                    <a:prstClr val="black"/>
                  </a:solidFill>
                </a:rPr>
                <a:t>     </a:t>
              </a:r>
              <a:r>
                <a:rPr lang="en-US" sz="1600" smtClean="0">
                  <a:solidFill>
                    <a:srgbClr val="1D5F76"/>
                  </a:solidFill>
                </a:rPr>
                <a:t>1,200</a:t>
              </a:r>
              <a:endParaRPr lang="en-US" sz="1600">
                <a:solidFill>
                  <a:srgbClr val="1D5F76"/>
                </a:solidFill>
              </a:endParaRPr>
            </a:p>
            <a:p>
              <a:pPr>
                <a:lnSpc>
                  <a:spcPct val="110000"/>
                </a:lnSpc>
              </a:pPr>
              <a:r>
                <a:rPr lang="en-US" sz="1600">
                  <a:solidFill>
                    <a:prstClr val="black"/>
                  </a:solidFill>
                </a:rPr>
                <a:t>      (200</a:t>
              </a:r>
              <a:r>
                <a:rPr lang="en-US" sz="1600" smtClean="0">
                  <a:solidFill>
                    <a:prstClr val="black"/>
                  </a:solidFill>
                </a:rPr>
                <a:t>)</a:t>
              </a:r>
            </a:p>
            <a:p>
              <a:pPr>
                <a:lnSpc>
                  <a:spcPct val="110000"/>
                </a:lnSpc>
              </a:pPr>
              <a:r>
                <a:rPr lang="en-US" sz="1600" smtClean="0">
                  <a:solidFill>
                    <a:srgbClr val="A5062D"/>
                  </a:solidFill>
                </a:rPr>
                <a:t>$26,000</a:t>
              </a:r>
            </a:p>
            <a:p>
              <a:pPr>
                <a:lnSpc>
                  <a:spcPct val="90000"/>
                </a:lnSpc>
              </a:pPr>
              <a:r>
                <a:rPr lang="en-US" b="1" smtClean="0">
                  <a:solidFill>
                    <a:prstClr val="black"/>
                  </a:solidFill>
                </a:rPr>
                <a:t> </a:t>
              </a:r>
              <a:endParaRPr lang="en-US" sz="1600" b="1">
                <a:solidFill>
                  <a:prstClr val="black"/>
                </a:solidFill>
              </a:endParaRPr>
            </a:p>
          </p:txBody>
        </p:sp>
      </p:grpSp>
      <p:grpSp>
        <p:nvGrpSpPr>
          <p:cNvPr id="23" name="Group 22"/>
          <p:cNvGrpSpPr/>
          <p:nvPr/>
        </p:nvGrpSpPr>
        <p:grpSpPr>
          <a:xfrm>
            <a:off x="4689116" y="2578364"/>
            <a:ext cx="4146449" cy="1200329"/>
            <a:chOff x="4689116" y="2465210"/>
            <a:chExt cx="4146449" cy="1200329"/>
          </a:xfrm>
        </p:grpSpPr>
        <p:sp>
          <p:nvSpPr>
            <p:cNvPr id="5" name="TextBox 4"/>
            <p:cNvSpPr txBox="1"/>
            <p:nvPr/>
          </p:nvSpPr>
          <p:spPr>
            <a:xfrm>
              <a:off x="4689116" y="2735208"/>
              <a:ext cx="1252208" cy="923330"/>
            </a:xfrm>
            <a:prstGeom prst="rect">
              <a:avLst/>
            </a:prstGeom>
            <a:noFill/>
          </p:spPr>
          <p:txBody>
            <a:bodyPr wrap="square" rtlCol="0">
              <a:spAutoFit/>
            </a:bodyPr>
            <a:lstStyle/>
            <a:p>
              <a:pPr algn="ctr"/>
              <a:r>
                <a:rPr lang="en-US" b="1" smtClean="0">
                  <a:solidFill>
                    <a:prstClr val="black"/>
                  </a:solidFill>
                </a:rPr>
                <a:t>Common</a:t>
              </a:r>
            </a:p>
            <a:p>
              <a:pPr algn="ctr"/>
              <a:r>
                <a:rPr lang="en-US" b="1" smtClean="0">
                  <a:solidFill>
                    <a:prstClr val="black"/>
                  </a:solidFill>
                </a:rPr>
                <a:t>Stock</a:t>
              </a:r>
            </a:p>
            <a:p>
              <a:endParaRPr lang="en-US">
                <a:solidFill>
                  <a:prstClr val="black"/>
                </a:solidFill>
              </a:endParaRPr>
            </a:p>
          </p:txBody>
        </p:sp>
        <p:sp>
          <p:nvSpPr>
            <p:cNvPr id="21" name="TextBox 20"/>
            <p:cNvSpPr txBox="1"/>
            <p:nvPr/>
          </p:nvSpPr>
          <p:spPr>
            <a:xfrm>
              <a:off x="6161320" y="2727509"/>
              <a:ext cx="1252208" cy="923330"/>
            </a:xfrm>
            <a:prstGeom prst="rect">
              <a:avLst/>
            </a:prstGeom>
            <a:noFill/>
          </p:spPr>
          <p:txBody>
            <a:bodyPr wrap="square" rtlCol="0">
              <a:spAutoFit/>
            </a:bodyPr>
            <a:lstStyle/>
            <a:p>
              <a:pPr algn="ctr"/>
              <a:r>
                <a:rPr lang="en-US" b="1" smtClean="0">
                  <a:solidFill>
                    <a:prstClr val="black"/>
                  </a:solidFill>
                </a:rPr>
                <a:t>Retained</a:t>
              </a:r>
              <a:br>
                <a:rPr lang="en-US" b="1" smtClean="0">
                  <a:solidFill>
                    <a:prstClr val="black"/>
                  </a:solidFill>
                </a:rPr>
              </a:br>
              <a:r>
                <a:rPr lang="en-US" b="1" smtClean="0">
                  <a:solidFill>
                    <a:prstClr val="black"/>
                  </a:solidFill>
                </a:rPr>
                <a:t>Earnings</a:t>
              </a:r>
            </a:p>
            <a:p>
              <a:endParaRPr lang="en-US">
                <a:solidFill>
                  <a:prstClr val="black"/>
                </a:solidFill>
              </a:endParaRPr>
            </a:p>
          </p:txBody>
        </p:sp>
        <p:sp>
          <p:nvSpPr>
            <p:cNvPr id="22" name="TextBox 21"/>
            <p:cNvSpPr txBox="1"/>
            <p:nvPr/>
          </p:nvSpPr>
          <p:spPr>
            <a:xfrm>
              <a:off x="7227027" y="2465210"/>
              <a:ext cx="1608538" cy="1200329"/>
            </a:xfrm>
            <a:prstGeom prst="rect">
              <a:avLst/>
            </a:prstGeom>
            <a:noFill/>
          </p:spPr>
          <p:txBody>
            <a:bodyPr wrap="square" rtlCol="0">
              <a:spAutoFit/>
            </a:bodyPr>
            <a:lstStyle/>
            <a:p>
              <a:pPr algn="ctr"/>
              <a:r>
                <a:rPr lang="en-US" b="1" smtClean="0">
                  <a:solidFill>
                    <a:prstClr val="black"/>
                  </a:solidFill>
                </a:rPr>
                <a:t>Total </a:t>
              </a:r>
            </a:p>
            <a:p>
              <a:pPr algn="ctr"/>
              <a:r>
                <a:rPr lang="en-US" b="1" smtClean="0">
                  <a:solidFill>
                    <a:prstClr val="black"/>
                  </a:solidFill>
                </a:rPr>
                <a:t>Stockholders’ </a:t>
              </a:r>
            </a:p>
            <a:p>
              <a:pPr algn="ctr"/>
              <a:r>
                <a:rPr lang="en-US" b="1" smtClean="0">
                  <a:solidFill>
                    <a:prstClr val="black"/>
                  </a:solidFill>
                </a:rPr>
                <a:t>Equity</a:t>
              </a:r>
            </a:p>
            <a:p>
              <a:endParaRPr lang="en-US">
                <a:solidFill>
                  <a:prstClr val="black"/>
                </a:solidFill>
              </a:endParaRPr>
            </a:p>
          </p:txBody>
        </p:sp>
      </p:grpSp>
      <p:cxnSp>
        <p:nvCxnSpPr>
          <p:cNvPr id="26" name="Straight Connector 25"/>
          <p:cNvCxnSpPr/>
          <p:nvPr/>
        </p:nvCxnSpPr>
        <p:spPr>
          <a:xfrm>
            <a:off x="6505081" y="4661385"/>
            <a:ext cx="56094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27" name="Group 26"/>
          <p:cNvGrpSpPr/>
          <p:nvPr/>
        </p:nvGrpSpPr>
        <p:grpSpPr>
          <a:xfrm>
            <a:off x="6505080" y="4893828"/>
            <a:ext cx="560945" cy="45719"/>
            <a:chOff x="3426429" y="6530626"/>
            <a:chExt cx="405806" cy="25991"/>
          </a:xfrm>
        </p:grpSpPr>
        <p:cxnSp>
          <p:nvCxnSpPr>
            <p:cNvPr id="28" name="Straight Connector 27"/>
            <p:cNvCxnSpPr/>
            <p:nvPr/>
          </p:nvCxnSpPr>
          <p:spPr>
            <a:xfrm>
              <a:off x="3426429" y="6530626"/>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9" name="Straight Connector 28"/>
            <p:cNvCxnSpPr/>
            <p:nvPr/>
          </p:nvCxnSpPr>
          <p:spPr>
            <a:xfrm>
              <a:off x="3426429" y="6556617"/>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31" name="Straight Connector 30"/>
          <p:cNvCxnSpPr/>
          <p:nvPr/>
        </p:nvCxnSpPr>
        <p:spPr>
          <a:xfrm>
            <a:off x="7751010" y="4667029"/>
            <a:ext cx="56094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32" name="Group 31"/>
          <p:cNvGrpSpPr/>
          <p:nvPr/>
        </p:nvGrpSpPr>
        <p:grpSpPr>
          <a:xfrm>
            <a:off x="7751009" y="4887714"/>
            <a:ext cx="560945" cy="45719"/>
            <a:chOff x="3426429" y="6530626"/>
            <a:chExt cx="405806" cy="25991"/>
          </a:xfrm>
        </p:grpSpPr>
        <p:cxnSp>
          <p:nvCxnSpPr>
            <p:cNvPr id="33" name="Straight Connector 32"/>
            <p:cNvCxnSpPr/>
            <p:nvPr/>
          </p:nvCxnSpPr>
          <p:spPr>
            <a:xfrm>
              <a:off x="3426429" y="6530626"/>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4" name="Straight Connector 33"/>
            <p:cNvCxnSpPr/>
            <p:nvPr/>
          </p:nvCxnSpPr>
          <p:spPr>
            <a:xfrm>
              <a:off x="3426429" y="6556617"/>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36" name="Straight Connector 35"/>
          <p:cNvCxnSpPr/>
          <p:nvPr/>
        </p:nvCxnSpPr>
        <p:spPr>
          <a:xfrm>
            <a:off x="4924025" y="3502753"/>
            <a:ext cx="84856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1" name="Straight Connector 40"/>
          <p:cNvCxnSpPr/>
          <p:nvPr/>
        </p:nvCxnSpPr>
        <p:spPr>
          <a:xfrm>
            <a:off x="6386200" y="3494887"/>
            <a:ext cx="84856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2" name="Straight Connector 41"/>
          <p:cNvCxnSpPr/>
          <p:nvPr/>
        </p:nvCxnSpPr>
        <p:spPr>
          <a:xfrm>
            <a:off x="7463392" y="3506402"/>
            <a:ext cx="128429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7" name="Slide Number Placeholder 6"/>
          <p:cNvSpPr>
            <a:spLocks noGrp="1"/>
          </p:cNvSpPr>
          <p:nvPr>
            <p:ph type="sldNum" sz="quarter" idx="12"/>
          </p:nvPr>
        </p:nvSpPr>
        <p:spPr/>
        <p:txBody>
          <a:bodyPr/>
          <a:lstStyle/>
          <a:p>
            <a:fld id="{8A048DD7-39B4-434B-ACE7-68CA5B147A05}" type="slidenum">
              <a:rPr lang="en-US" smtClean="0">
                <a:solidFill>
                  <a:prstClr val="black">
                    <a:tint val="75000"/>
                  </a:prstClr>
                </a:solidFill>
              </a:rPr>
              <a:pPr/>
              <a:t>50</a:t>
            </a:fld>
            <a:endParaRPr lang="en-US">
              <a:solidFill>
                <a:prstClr val="black">
                  <a:tint val="75000"/>
                </a:prstClr>
              </a:solidFill>
            </a:endParaRPr>
          </a:p>
        </p:txBody>
      </p:sp>
    </p:spTree>
    <p:extLst>
      <p:ext uri="{BB962C8B-B14F-4D97-AF65-F5344CB8AC3E}">
        <p14:creationId xmlns:p14="http://schemas.microsoft.com/office/powerpoint/2010/main" val="314798676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 Same Side Corner Rectangle 8"/>
          <p:cNvSpPr/>
          <p:nvPr/>
        </p:nvSpPr>
        <p:spPr>
          <a:xfrm>
            <a:off x="1338077" y="1417638"/>
            <a:ext cx="6476999" cy="886106"/>
          </a:xfrm>
          <a:prstGeom prst="round2SameRect">
            <a:avLst/>
          </a:prstGeom>
          <a:solidFill>
            <a:srgbClr val="264E2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8000"/>
              </a:solidFill>
            </a:endParaRPr>
          </a:p>
        </p:txBody>
      </p:sp>
      <p:sp>
        <p:nvSpPr>
          <p:cNvPr id="10" name="Rectangle 9"/>
          <p:cNvSpPr/>
          <p:nvPr/>
        </p:nvSpPr>
        <p:spPr>
          <a:xfrm>
            <a:off x="1338077" y="2303744"/>
            <a:ext cx="6476999" cy="4173256"/>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11" name="TextBox 10"/>
          <p:cNvSpPr txBox="1"/>
          <p:nvPr/>
        </p:nvSpPr>
        <p:spPr>
          <a:xfrm>
            <a:off x="2582921" y="1379154"/>
            <a:ext cx="4208771" cy="900246"/>
          </a:xfrm>
          <a:prstGeom prst="rect">
            <a:avLst/>
          </a:prstGeom>
          <a:noFill/>
        </p:spPr>
        <p:txBody>
          <a:bodyPr wrap="square" rtlCol="0">
            <a:spAutoFit/>
          </a:bodyPr>
          <a:lstStyle/>
          <a:p>
            <a:pPr algn="ctr">
              <a:lnSpc>
                <a:spcPct val="90000"/>
              </a:lnSpc>
            </a:pPr>
            <a:r>
              <a:rPr lang="en-US" sz="2000" b="1" smtClean="0">
                <a:solidFill>
                  <a:prstClr val="white"/>
                </a:solidFill>
              </a:rPr>
              <a:t>EAGLE GOLF ACADEMY</a:t>
            </a:r>
          </a:p>
          <a:p>
            <a:pPr algn="ctr">
              <a:lnSpc>
                <a:spcPct val="90000"/>
              </a:lnSpc>
            </a:pPr>
            <a:r>
              <a:rPr lang="en-US" sz="2000" b="1" smtClean="0">
                <a:solidFill>
                  <a:prstClr val="white"/>
                </a:solidFill>
              </a:rPr>
              <a:t>Balance Sheet</a:t>
            </a:r>
          </a:p>
          <a:p>
            <a:pPr algn="ctr">
              <a:lnSpc>
                <a:spcPct val="90000"/>
              </a:lnSpc>
            </a:pPr>
            <a:r>
              <a:rPr lang="en-US" b="1" smtClean="0">
                <a:solidFill>
                  <a:prstClr val="white"/>
                </a:solidFill>
              </a:rPr>
              <a:t>December 31</a:t>
            </a:r>
            <a:endParaRPr lang="en-US" b="1">
              <a:solidFill>
                <a:prstClr val="white"/>
              </a:solidFill>
            </a:endParaRPr>
          </a:p>
        </p:txBody>
      </p:sp>
      <p:sp>
        <p:nvSpPr>
          <p:cNvPr id="2" name="Title 1"/>
          <p:cNvSpPr>
            <a:spLocks noGrp="1"/>
          </p:cNvSpPr>
          <p:nvPr>
            <p:ph type="title"/>
          </p:nvPr>
        </p:nvSpPr>
        <p:spPr>
          <a:xfrm>
            <a:off x="912813" y="101598"/>
            <a:ext cx="8229600" cy="1152420"/>
          </a:xfrm>
        </p:spPr>
        <p:txBody>
          <a:bodyPr>
            <a:noAutofit/>
          </a:bodyPr>
          <a:lstStyle/>
          <a:p>
            <a:pPr algn="l"/>
            <a:r>
              <a:rPr lang="en-US" sz="3200" smtClean="0">
                <a:solidFill>
                  <a:srgbClr val="1D5F76"/>
                </a:solidFill>
                <a:latin typeface="Avenir LT Std 65 Medium"/>
                <a:cs typeface="Avenir LT Std 65 Medium"/>
              </a:rPr>
              <a:t>Illustration 3–14</a:t>
            </a:r>
            <a:r>
              <a:rPr lang="en-US" sz="3200" smtClean="0">
                <a:solidFill>
                  <a:srgbClr val="A5062D"/>
                </a:solidFill>
                <a:latin typeface="Avenir LT Std 65 Medium"/>
                <a:cs typeface="Avenir LT Std 65 Medium"/>
              </a:rPr>
              <a:t/>
            </a:r>
            <a:br>
              <a:rPr lang="en-US" sz="3200" smtClean="0">
                <a:solidFill>
                  <a:srgbClr val="A5062D"/>
                </a:solidFill>
                <a:latin typeface="Avenir LT Std 65 Medium"/>
                <a:cs typeface="Avenir LT Std 65 Medium"/>
              </a:rPr>
            </a:br>
            <a:r>
              <a:rPr lang="en-US" sz="4000" smtClean="0">
                <a:solidFill>
                  <a:srgbClr val="A5062D"/>
                </a:solidFill>
                <a:latin typeface="Avenir LT Std 65 Medium"/>
                <a:cs typeface="Avenir LT Std 65 Medium"/>
              </a:rPr>
              <a:t>Classified Balance Sheet</a:t>
            </a:r>
            <a:endParaRPr lang="en-US" sz="4000">
              <a:solidFill>
                <a:srgbClr val="A5062D"/>
              </a:solidFill>
              <a:latin typeface="Avenir LT Std 65 Medium"/>
              <a:cs typeface="Avenir LT Std 65 Medium"/>
            </a:endParaRP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6" name="TextBox 5"/>
          <p:cNvSpPr txBox="1"/>
          <p:nvPr/>
        </p:nvSpPr>
        <p:spPr>
          <a:xfrm>
            <a:off x="1338077" y="6565989"/>
            <a:ext cx="6973877" cy="215444"/>
          </a:xfrm>
          <a:prstGeom prst="rect">
            <a:avLst/>
          </a:prstGeom>
          <a:noFill/>
        </p:spPr>
        <p:txBody>
          <a:bodyPr wrap="square" rtlCol="0">
            <a:spAutoFit/>
          </a:bodyPr>
          <a:lstStyle/>
          <a:p>
            <a:r>
              <a:rPr lang="en-US" sz="800" smtClean="0">
                <a:solidFill>
                  <a:prstClr val="black"/>
                </a:solidFill>
              </a:rPr>
              <a:t>Copyright ©2016 McGraw-Hill Education. All rights reserved. No reproduction or distribution without the prior written consent of McGraw-Hill Education.</a:t>
            </a:r>
            <a:endParaRPr lang="en-US" sz="800">
              <a:solidFill>
                <a:prstClr val="black"/>
              </a:solidFill>
            </a:endParaRPr>
          </a:p>
        </p:txBody>
      </p:sp>
      <p:sp>
        <p:nvSpPr>
          <p:cNvPr id="5" name="TextBox 4"/>
          <p:cNvSpPr txBox="1"/>
          <p:nvPr/>
        </p:nvSpPr>
        <p:spPr>
          <a:xfrm>
            <a:off x="2438023" y="2251683"/>
            <a:ext cx="1099945" cy="307777"/>
          </a:xfrm>
          <a:prstGeom prst="rect">
            <a:avLst/>
          </a:prstGeom>
          <a:noFill/>
        </p:spPr>
        <p:txBody>
          <a:bodyPr wrap="square" rtlCol="0">
            <a:spAutoFit/>
          </a:bodyPr>
          <a:lstStyle/>
          <a:p>
            <a:r>
              <a:rPr lang="en-US" sz="1400" b="1" smtClean="0">
                <a:solidFill>
                  <a:prstClr val="black"/>
                </a:solidFill>
              </a:rPr>
              <a:t>Assets</a:t>
            </a:r>
            <a:endParaRPr lang="en-US" sz="1400" b="1">
              <a:solidFill>
                <a:prstClr val="black"/>
              </a:solidFill>
            </a:endParaRPr>
          </a:p>
        </p:txBody>
      </p:sp>
      <p:sp>
        <p:nvSpPr>
          <p:cNvPr id="12" name="TextBox 11"/>
          <p:cNvSpPr txBox="1"/>
          <p:nvPr/>
        </p:nvSpPr>
        <p:spPr>
          <a:xfrm>
            <a:off x="5810880" y="2250019"/>
            <a:ext cx="1099945" cy="307777"/>
          </a:xfrm>
          <a:prstGeom prst="rect">
            <a:avLst/>
          </a:prstGeom>
          <a:noFill/>
        </p:spPr>
        <p:txBody>
          <a:bodyPr wrap="square" rtlCol="0">
            <a:spAutoFit/>
          </a:bodyPr>
          <a:lstStyle/>
          <a:p>
            <a:r>
              <a:rPr lang="en-US" sz="1400" b="1" smtClean="0">
                <a:solidFill>
                  <a:prstClr val="black"/>
                </a:solidFill>
              </a:rPr>
              <a:t>Liabilities</a:t>
            </a:r>
            <a:endParaRPr lang="en-US" sz="1400" b="1">
              <a:solidFill>
                <a:prstClr val="black"/>
              </a:solidFill>
            </a:endParaRPr>
          </a:p>
        </p:txBody>
      </p:sp>
      <p:sp>
        <p:nvSpPr>
          <p:cNvPr id="13" name="TextBox 12"/>
          <p:cNvSpPr txBox="1"/>
          <p:nvPr/>
        </p:nvSpPr>
        <p:spPr>
          <a:xfrm>
            <a:off x="5436671" y="4808446"/>
            <a:ext cx="1832036" cy="307777"/>
          </a:xfrm>
          <a:prstGeom prst="rect">
            <a:avLst/>
          </a:prstGeom>
          <a:noFill/>
        </p:spPr>
        <p:txBody>
          <a:bodyPr wrap="square" rtlCol="0">
            <a:spAutoFit/>
          </a:bodyPr>
          <a:lstStyle/>
          <a:p>
            <a:r>
              <a:rPr lang="en-US" sz="1400" b="1" smtClean="0">
                <a:solidFill>
                  <a:prstClr val="black"/>
                </a:solidFill>
              </a:rPr>
              <a:t>Stockholders’ Equity</a:t>
            </a:r>
            <a:endParaRPr lang="en-US" sz="1400" b="1">
              <a:solidFill>
                <a:prstClr val="black"/>
              </a:solidFill>
            </a:endParaRPr>
          </a:p>
        </p:txBody>
      </p:sp>
      <p:grpSp>
        <p:nvGrpSpPr>
          <p:cNvPr id="27" name="Group 26"/>
          <p:cNvGrpSpPr/>
          <p:nvPr/>
        </p:nvGrpSpPr>
        <p:grpSpPr>
          <a:xfrm>
            <a:off x="1352644" y="2530909"/>
            <a:ext cx="6564427" cy="2277537"/>
            <a:chOff x="1352644" y="2374624"/>
            <a:chExt cx="6564427" cy="2277537"/>
          </a:xfrm>
        </p:grpSpPr>
        <p:sp>
          <p:nvSpPr>
            <p:cNvPr id="14" name="TextBox 13"/>
            <p:cNvSpPr txBox="1"/>
            <p:nvPr/>
          </p:nvSpPr>
          <p:spPr>
            <a:xfrm>
              <a:off x="1355085" y="2395031"/>
              <a:ext cx="2007116" cy="1209306"/>
            </a:xfrm>
            <a:prstGeom prst="rect">
              <a:avLst/>
            </a:prstGeom>
            <a:noFill/>
          </p:spPr>
          <p:txBody>
            <a:bodyPr wrap="square" rtlCol="0">
              <a:spAutoFit/>
            </a:bodyPr>
            <a:lstStyle/>
            <a:p>
              <a:pPr>
                <a:lnSpc>
                  <a:spcPct val="80000"/>
                </a:lnSpc>
              </a:pPr>
              <a:r>
                <a:rPr lang="en-US" sz="1300" smtClean="0">
                  <a:solidFill>
                    <a:prstClr val="black"/>
                  </a:solidFill>
                </a:rPr>
                <a:t>Current assets:</a:t>
              </a:r>
            </a:p>
            <a:p>
              <a:pPr>
                <a:lnSpc>
                  <a:spcPct val="80000"/>
                </a:lnSpc>
              </a:pPr>
              <a:r>
                <a:rPr lang="en-US" sz="1300">
                  <a:solidFill>
                    <a:prstClr val="black"/>
                  </a:solidFill>
                </a:rPr>
                <a:t> </a:t>
              </a:r>
              <a:r>
                <a:rPr lang="en-US" sz="1300" smtClean="0">
                  <a:solidFill>
                    <a:prstClr val="black"/>
                  </a:solidFill>
                </a:rPr>
                <a:t>  Cash</a:t>
              </a:r>
            </a:p>
            <a:p>
              <a:pPr>
                <a:lnSpc>
                  <a:spcPct val="90000"/>
                </a:lnSpc>
              </a:pPr>
              <a:r>
                <a:rPr lang="en-US" sz="1300" smtClean="0">
                  <a:solidFill>
                    <a:prstClr val="black"/>
                  </a:solidFill>
                </a:rPr>
                <a:t>   Accounts receivable</a:t>
              </a:r>
            </a:p>
            <a:p>
              <a:r>
                <a:rPr lang="en-US" sz="1300" smtClean="0">
                  <a:solidFill>
                    <a:prstClr val="black"/>
                  </a:solidFill>
                </a:rPr>
                <a:t>   Supplies</a:t>
              </a:r>
            </a:p>
            <a:p>
              <a:r>
                <a:rPr lang="en-US" sz="1300" smtClean="0">
                  <a:solidFill>
                    <a:prstClr val="black"/>
                  </a:solidFill>
                </a:rPr>
                <a:t>   Prepaid rent</a:t>
              </a:r>
            </a:p>
            <a:p>
              <a:pPr>
                <a:lnSpc>
                  <a:spcPct val="110000"/>
                </a:lnSpc>
              </a:pPr>
              <a:r>
                <a:rPr lang="en-US" sz="1300" b="1">
                  <a:solidFill>
                    <a:prstClr val="black"/>
                  </a:solidFill>
                </a:rPr>
                <a:t> </a:t>
              </a:r>
              <a:r>
                <a:rPr lang="en-US" sz="1300" b="1" smtClean="0">
                  <a:solidFill>
                    <a:prstClr val="black"/>
                  </a:solidFill>
                </a:rPr>
                <a:t>   </a:t>
              </a:r>
              <a:r>
                <a:rPr lang="en-US" sz="1300" smtClean="0">
                  <a:solidFill>
                    <a:prstClr val="black"/>
                  </a:solidFill>
                </a:rPr>
                <a:t>   </a:t>
              </a:r>
              <a:r>
                <a:rPr lang="en-US" sz="1300" smtClean="0">
                  <a:solidFill>
                    <a:srgbClr val="008000"/>
                  </a:solidFill>
                </a:rPr>
                <a:t>Total current assets</a:t>
              </a:r>
              <a:endParaRPr lang="en-US" sz="1300">
                <a:solidFill>
                  <a:srgbClr val="008000"/>
                </a:solidFill>
              </a:endParaRPr>
            </a:p>
          </p:txBody>
        </p:sp>
        <p:sp>
          <p:nvSpPr>
            <p:cNvPr id="15" name="TextBox 14"/>
            <p:cNvSpPr txBox="1"/>
            <p:nvPr/>
          </p:nvSpPr>
          <p:spPr>
            <a:xfrm>
              <a:off x="3628675" y="2528119"/>
              <a:ext cx="858153" cy="1092607"/>
            </a:xfrm>
            <a:prstGeom prst="rect">
              <a:avLst/>
            </a:prstGeom>
            <a:noFill/>
          </p:spPr>
          <p:txBody>
            <a:bodyPr wrap="square" rtlCol="0">
              <a:spAutoFit/>
            </a:bodyPr>
            <a:lstStyle/>
            <a:p>
              <a:r>
                <a:rPr lang="en-US" sz="1300" smtClean="0">
                  <a:solidFill>
                    <a:prstClr val="black"/>
                  </a:solidFill>
                </a:rPr>
                <a:t>$  6,900</a:t>
              </a:r>
            </a:p>
            <a:p>
              <a:r>
                <a:rPr lang="en-US" sz="1300">
                  <a:solidFill>
                    <a:prstClr val="black"/>
                  </a:solidFill>
                </a:rPr>
                <a:t> </a:t>
              </a:r>
              <a:r>
                <a:rPr lang="en-US" sz="1300" smtClean="0">
                  <a:solidFill>
                    <a:prstClr val="black"/>
                  </a:solidFill>
                </a:rPr>
                <a:t>    2,700</a:t>
              </a:r>
            </a:p>
            <a:p>
              <a:r>
                <a:rPr lang="en-US" sz="1300">
                  <a:solidFill>
                    <a:prstClr val="black"/>
                  </a:solidFill>
                </a:rPr>
                <a:t> </a:t>
              </a:r>
              <a:r>
                <a:rPr lang="en-US" sz="1300" smtClean="0">
                  <a:solidFill>
                    <a:prstClr val="black"/>
                  </a:solidFill>
                </a:rPr>
                <a:t>    1,300</a:t>
              </a:r>
            </a:p>
            <a:p>
              <a:r>
                <a:rPr lang="en-US" sz="1300">
                  <a:solidFill>
                    <a:prstClr val="black"/>
                  </a:solidFill>
                </a:rPr>
                <a:t> </a:t>
              </a:r>
              <a:r>
                <a:rPr lang="en-US" sz="1300" smtClean="0">
                  <a:solidFill>
                    <a:prstClr val="black"/>
                  </a:solidFill>
                </a:rPr>
                <a:t>    5,500</a:t>
              </a:r>
            </a:p>
            <a:p>
              <a:r>
                <a:rPr lang="en-US" sz="1300">
                  <a:solidFill>
                    <a:prstClr val="black"/>
                  </a:solidFill>
                </a:rPr>
                <a:t> </a:t>
              </a:r>
              <a:r>
                <a:rPr lang="en-US" sz="1300" b="1" smtClean="0">
                  <a:solidFill>
                    <a:prstClr val="black"/>
                  </a:solidFill>
                </a:rPr>
                <a:t>  </a:t>
              </a:r>
              <a:r>
                <a:rPr lang="en-US" sz="1300" smtClean="0">
                  <a:solidFill>
                    <a:srgbClr val="008000"/>
                  </a:solidFill>
                </a:rPr>
                <a:t>16,400</a:t>
              </a:r>
            </a:p>
          </p:txBody>
        </p:sp>
        <p:sp>
          <p:nvSpPr>
            <p:cNvPr id="16" name="TextBox 15"/>
            <p:cNvSpPr txBox="1"/>
            <p:nvPr/>
          </p:nvSpPr>
          <p:spPr>
            <a:xfrm>
              <a:off x="4720347" y="2374624"/>
              <a:ext cx="2007116" cy="1469377"/>
            </a:xfrm>
            <a:prstGeom prst="rect">
              <a:avLst/>
            </a:prstGeom>
            <a:noFill/>
          </p:spPr>
          <p:txBody>
            <a:bodyPr wrap="square" rtlCol="0">
              <a:spAutoFit/>
            </a:bodyPr>
            <a:lstStyle/>
            <a:p>
              <a:pPr>
                <a:lnSpc>
                  <a:spcPct val="80000"/>
                </a:lnSpc>
              </a:pPr>
              <a:r>
                <a:rPr lang="en-US" sz="1300" smtClean="0">
                  <a:solidFill>
                    <a:prstClr val="black"/>
                  </a:solidFill>
                </a:rPr>
                <a:t>Current liabilities:</a:t>
              </a:r>
              <a:endParaRPr lang="en-US" smtClean="0">
                <a:solidFill>
                  <a:prstClr val="black"/>
                </a:solidFill>
              </a:endParaRPr>
            </a:p>
            <a:p>
              <a:r>
                <a:rPr lang="en-US" sz="1300">
                  <a:solidFill>
                    <a:prstClr val="black"/>
                  </a:solidFill>
                </a:rPr>
                <a:t> </a:t>
              </a:r>
              <a:r>
                <a:rPr lang="en-US" sz="1300" smtClean="0">
                  <a:solidFill>
                    <a:prstClr val="black"/>
                  </a:solidFill>
                </a:rPr>
                <a:t>  Accounts payable</a:t>
              </a:r>
            </a:p>
            <a:p>
              <a:r>
                <a:rPr lang="en-US" sz="1300">
                  <a:solidFill>
                    <a:prstClr val="black"/>
                  </a:solidFill>
                </a:rPr>
                <a:t> </a:t>
              </a:r>
              <a:r>
                <a:rPr lang="en-US" sz="1300" smtClean="0">
                  <a:solidFill>
                    <a:prstClr val="black"/>
                  </a:solidFill>
                </a:rPr>
                <a:t>  Salaries payable</a:t>
              </a:r>
            </a:p>
            <a:p>
              <a:r>
                <a:rPr lang="en-US" sz="1300">
                  <a:solidFill>
                    <a:prstClr val="black"/>
                  </a:solidFill>
                </a:rPr>
                <a:t> </a:t>
              </a:r>
              <a:r>
                <a:rPr lang="en-US" sz="1300" smtClean="0">
                  <a:solidFill>
                    <a:prstClr val="black"/>
                  </a:solidFill>
                </a:rPr>
                <a:t>  Utilities payable</a:t>
              </a:r>
            </a:p>
            <a:p>
              <a:r>
                <a:rPr lang="en-US" sz="1300">
                  <a:solidFill>
                    <a:prstClr val="black"/>
                  </a:solidFill>
                </a:rPr>
                <a:t> </a:t>
              </a:r>
              <a:r>
                <a:rPr lang="en-US" sz="1300" smtClean="0">
                  <a:solidFill>
                    <a:prstClr val="black"/>
                  </a:solidFill>
                </a:rPr>
                <a:t>  Deferred revenue</a:t>
              </a:r>
            </a:p>
            <a:p>
              <a:r>
                <a:rPr lang="en-US" sz="1300">
                  <a:solidFill>
                    <a:prstClr val="black"/>
                  </a:solidFill>
                </a:rPr>
                <a:t> </a:t>
              </a:r>
              <a:r>
                <a:rPr lang="en-US" sz="1300" smtClean="0">
                  <a:solidFill>
                    <a:prstClr val="black"/>
                  </a:solidFill>
                </a:rPr>
                <a:t>  Interest payable</a:t>
              </a:r>
            </a:p>
            <a:p>
              <a:pPr>
                <a:lnSpc>
                  <a:spcPct val="110000"/>
                </a:lnSpc>
              </a:pPr>
              <a:r>
                <a:rPr lang="en-US" sz="1300" b="1">
                  <a:solidFill>
                    <a:prstClr val="black"/>
                  </a:solidFill>
                </a:rPr>
                <a:t> </a:t>
              </a:r>
              <a:r>
                <a:rPr lang="en-US" sz="1300" b="1" smtClean="0">
                  <a:solidFill>
                    <a:prstClr val="black"/>
                  </a:solidFill>
                </a:rPr>
                <a:t>     </a:t>
              </a:r>
              <a:r>
                <a:rPr lang="en-US" sz="1300" smtClean="0">
                  <a:solidFill>
                    <a:prstClr val="black"/>
                  </a:solidFill>
                </a:rPr>
                <a:t> </a:t>
              </a:r>
              <a:r>
                <a:rPr lang="en-US" sz="1300" smtClean="0">
                  <a:solidFill>
                    <a:srgbClr val="008000"/>
                  </a:solidFill>
                </a:rPr>
                <a:t>Total current liabilities</a:t>
              </a:r>
              <a:endParaRPr lang="en-US" sz="1300">
                <a:solidFill>
                  <a:srgbClr val="008000"/>
                </a:solidFill>
              </a:endParaRPr>
            </a:p>
          </p:txBody>
        </p:sp>
        <p:sp>
          <p:nvSpPr>
            <p:cNvPr id="17" name="TextBox 16"/>
            <p:cNvSpPr txBox="1"/>
            <p:nvPr/>
          </p:nvSpPr>
          <p:spPr>
            <a:xfrm>
              <a:off x="7058918" y="2523931"/>
              <a:ext cx="858153" cy="1512722"/>
            </a:xfrm>
            <a:prstGeom prst="rect">
              <a:avLst/>
            </a:prstGeom>
            <a:noFill/>
          </p:spPr>
          <p:txBody>
            <a:bodyPr wrap="square" rtlCol="0">
              <a:spAutoFit/>
            </a:bodyPr>
            <a:lstStyle/>
            <a:p>
              <a:r>
                <a:rPr lang="en-US" sz="1300" smtClean="0">
                  <a:solidFill>
                    <a:prstClr val="black"/>
                  </a:solidFill>
                </a:rPr>
                <a:t>$  2,300</a:t>
              </a:r>
            </a:p>
            <a:p>
              <a:r>
                <a:rPr lang="en-US" sz="1300">
                  <a:solidFill>
                    <a:prstClr val="black"/>
                  </a:solidFill>
                </a:rPr>
                <a:t> </a:t>
              </a:r>
              <a:r>
                <a:rPr lang="en-US" sz="1300" smtClean="0">
                  <a:solidFill>
                    <a:prstClr val="black"/>
                  </a:solidFill>
                </a:rPr>
                <a:t>       300</a:t>
              </a:r>
            </a:p>
            <a:p>
              <a:r>
                <a:rPr lang="en-US" sz="1300">
                  <a:solidFill>
                    <a:prstClr val="black"/>
                  </a:solidFill>
                </a:rPr>
                <a:t> </a:t>
              </a:r>
              <a:r>
                <a:rPr lang="en-US" sz="1300" smtClean="0">
                  <a:solidFill>
                    <a:prstClr val="black"/>
                  </a:solidFill>
                </a:rPr>
                <a:t>       900</a:t>
              </a:r>
            </a:p>
            <a:p>
              <a:r>
                <a:rPr lang="en-US" sz="1300">
                  <a:solidFill>
                    <a:prstClr val="black"/>
                  </a:solidFill>
                </a:rPr>
                <a:t> </a:t>
              </a:r>
              <a:r>
                <a:rPr lang="en-US" sz="1300" smtClean="0">
                  <a:solidFill>
                    <a:prstClr val="black"/>
                  </a:solidFill>
                </a:rPr>
                <a:t>       400</a:t>
              </a:r>
            </a:p>
            <a:p>
              <a:r>
                <a:rPr lang="en-US" sz="1300">
                  <a:solidFill>
                    <a:prstClr val="black"/>
                  </a:solidFill>
                </a:rPr>
                <a:t> </a:t>
              </a:r>
              <a:r>
                <a:rPr lang="en-US" sz="1300" smtClean="0">
                  <a:solidFill>
                    <a:prstClr val="black"/>
                  </a:solidFill>
                </a:rPr>
                <a:t>       100</a:t>
              </a:r>
            </a:p>
            <a:p>
              <a:pPr>
                <a:lnSpc>
                  <a:spcPct val="110000"/>
                </a:lnSpc>
              </a:pPr>
              <a:r>
                <a:rPr lang="en-US" sz="1300" b="1">
                  <a:solidFill>
                    <a:prstClr val="black"/>
                  </a:solidFill>
                </a:rPr>
                <a:t> </a:t>
              </a:r>
              <a:r>
                <a:rPr lang="en-US" sz="1300" b="1" smtClean="0">
                  <a:solidFill>
                    <a:prstClr val="black"/>
                  </a:solidFill>
                </a:rPr>
                <a:t>   </a:t>
              </a:r>
              <a:r>
                <a:rPr lang="en-US" sz="1300" smtClean="0">
                  <a:solidFill>
                    <a:srgbClr val="008000"/>
                  </a:solidFill>
                </a:rPr>
                <a:t> 4,000</a:t>
              </a:r>
            </a:p>
            <a:p>
              <a:endParaRPr lang="en-US" sz="1300" smtClean="0">
                <a:solidFill>
                  <a:prstClr val="black"/>
                </a:solidFill>
              </a:endParaRPr>
            </a:p>
          </p:txBody>
        </p:sp>
        <p:sp>
          <p:nvSpPr>
            <p:cNvPr id="18" name="TextBox 17"/>
            <p:cNvSpPr txBox="1"/>
            <p:nvPr/>
          </p:nvSpPr>
          <p:spPr>
            <a:xfrm>
              <a:off x="1352644" y="3843509"/>
              <a:ext cx="2007116" cy="792525"/>
            </a:xfrm>
            <a:prstGeom prst="rect">
              <a:avLst/>
            </a:prstGeom>
            <a:noFill/>
          </p:spPr>
          <p:txBody>
            <a:bodyPr wrap="square" rtlCol="0">
              <a:spAutoFit/>
            </a:bodyPr>
            <a:lstStyle/>
            <a:p>
              <a:pPr>
                <a:lnSpc>
                  <a:spcPct val="80000"/>
                </a:lnSpc>
              </a:pPr>
              <a:r>
                <a:rPr lang="en-US" sz="1300" smtClean="0">
                  <a:solidFill>
                    <a:prstClr val="black"/>
                  </a:solidFill>
                </a:rPr>
                <a:t>Long-term assets:</a:t>
              </a:r>
            </a:p>
            <a:p>
              <a:pPr>
                <a:lnSpc>
                  <a:spcPct val="80000"/>
                </a:lnSpc>
              </a:pPr>
              <a:r>
                <a:rPr lang="en-US" sz="1300">
                  <a:solidFill>
                    <a:prstClr val="black"/>
                  </a:solidFill>
                </a:rPr>
                <a:t> </a:t>
              </a:r>
              <a:r>
                <a:rPr lang="en-US" sz="1300" smtClean="0">
                  <a:solidFill>
                    <a:prstClr val="black"/>
                  </a:solidFill>
                </a:rPr>
                <a:t>  Equipment</a:t>
              </a:r>
            </a:p>
            <a:p>
              <a:pPr>
                <a:lnSpc>
                  <a:spcPct val="90000"/>
                </a:lnSpc>
              </a:pPr>
              <a:r>
                <a:rPr lang="en-US" sz="1300" smtClean="0">
                  <a:solidFill>
                    <a:prstClr val="black"/>
                  </a:solidFill>
                </a:rPr>
                <a:t>   Less: Accum. </a:t>
              </a:r>
              <a:r>
                <a:rPr lang="en-US" sz="1300">
                  <a:solidFill>
                    <a:prstClr val="black"/>
                  </a:solidFill>
                </a:rPr>
                <a:t>d</a:t>
              </a:r>
              <a:r>
                <a:rPr lang="en-US" sz="1300" smtClean="0">
                  <a:solidFill>
                    <a:prstClr val="black"/>
                  </a:solidFill>
                </a:rPr>
                <a:t>epr.</a:t>
              </a:r>
            </a:p>
            <a:p>
              <a:r>
                <a:rPr lang="en-US" sz="1300" b="1" smtClean="0">
                  <a:solidFill>
                    <a:srgbClr val="008000"/>
                  </a:solidFill>
                </a:rPr>
                <a:t>       </a:t>
              </a:r>
              <a:r>
                <a:rPr lang="en-US" sz="1300" smtClean="0">
                  <a:solidFill>
                    <a:srgbClr val="008000"/>
                  </a:solidFill>
                </a:rPr>
                <a:t>Total long-term assets</a:t>
              </a:r>
              <a:endParaRPr lang="en-US" sz="1300">
                <a:solidFill>
                  <a:srgbClr val="008000"/>
                </a:solidFill>
              </a:endParaRPr>
            </a:p>
          </p:txBody>
        </p:sp>
        <p:sp>
          <p:nvSpPr>
            <p:cNvPr id="19" name="TextBox 18"/>
            <p:cNvSpPr txBox="1"/>
            <p:nvPr/>
          </p:nvSpPr>
          <p:spPr>
            <a:xfrm>
              <a:off x="3626234" y="3959664"/>
              <a:ext cx="858153" cy="692497"/>
            </a:xfrm>
            <a:prstGeom prst="rect">
              <a:avLst/>
            </a:prstGeom>
            <a:noFill/>
          </p:spPr>
          <p:txBody>
            <a:bodyPr wrap="square" rtlCol="0">
              <a:spAutoFit/>
            </a:bodyPr>
            <a:lstStyle/>
            <a:p>
              <a:r>
                <a:rPr lang="en-US" sz="1300">
                  <a:solidFill>
                    <a:prstClr val="black"/>
                  </a:solidFill>
                </a:rPr>
                <a:t> </a:t>
              </a:r>
              <a:r>
                <a:rPr lang="en-US" sz="1300" smtClean="0">
                  <a:solidFill>
                    <a:prstClr val="black"/>
                  </a:solidFill>
                </a:rPr>
                <a:t> 24,000</a:t>
              </a:r>
            </a:p>
            <a:p>
              <a:r>
                <a:rPr lang="en-US" sz="1300">
                  <a:solidFill>
                    <a:prstClr val="black"/>
                  </a:solidFill>
                </a:rPr>
                <a:t> </a:t>
              </a:r>
              <a:r>
                <a:rPr lang="en-US" sz="1300" smtClean="0">
                  <a:solidFill>
                    <a:prstClr val="black"/>
                  </a:solidFill>
                </a:rPr>
                <a:t>     (400)</a:t>
              </a:r>
            </a:p>
            <a:p>
              <a:r>
                <a:rPr lang="en-US" sz="1300" b="1" smtClean="0">
                  <a:solidFill>
                    <a:srgbClr val="008000"/>
                  </a:solidFill>
                </a:rPr>
                <a:t>   </a:t>
              </a:r>
              <a:r>
                <a:rPr lang="en-US" sz="1300" smtClean="0">
                  <a:solidFill>
                    <a:srgbClr val="008000"/>
                  </a:solidFill>
                </a:rPr>
                <a:t>23,600</a:t>
              </a:r>
            </a:p>
          </p:txBody>
        </p:sp>
        <p:sp>
          <p:nvSpPr>
            <p:cNvPr id="20" name="TextBox 19"/>
            <p:cNvSpPr txBox="1"/>
            <p:nvPr/>
          </p:nvSpPr>
          <p:spPr>
            <a:xfrm>
              <a:off x="4720347" y="3986373"/>
              <a:ext cx="2007116" cy="595804"/>
            </a:xfrm>
            <a:prstGeom prst="rect">
              <a:avLst/>
            </a:prstGeom>
            <a:noFill/>
          </p:spPr>
          <p:txBody>
            <a:bodyPr wrap="square" rtlCol="0">
              <a:spAutoFit/>
            </a:bodyPr>
            <a:lstStyle/>
            <a:p>
              <a:pPr>
                <a:lnSpc>
                  <a:spcPct val="80000"/>
                </a:lnSpc>
              </a:pPr>
              <a:r>
                <a:rPr lang="en-US" sz="1300" smtClean="0">
                  <a:solidFill>
                    <a:prstClr val="black"/>
                  </a:solidFill>
                </a:rPr>
                <a:t>Long-term liabilities:</a:t>
              </a:r>
              <a:endParaRPr lang="en-US" smtClean="0">
                <a:solidFill>
                  <a:prstClr val="black"/>
                </a:solidFill>
              </a:endParaRPr>
            </a:p>
            <a:p>
              <a:pPr>
                <a:lnSpc>
                  <a:spcPct val="80000"/>
                </a:lnSpc>
              </a:pPr>
              <a:r>
                <a:rPr lang="en-US" sz="1300">
                  <a:solidFill>
                    <a:prstClr val="black"/>
                  </a:solidFill>
                </a:rPr>
                <a:t> </a:t>
              </a:r>
              <a:r>
                <a:rPr lang="en-US" sz="1300" smtClean="0">
                  <a:solidFill>
                    <a:prstClr val="black"/>
                  </a:solidFill>
                </a:rPr>
                <a:t>  Notes payable</a:t>
              </a:r>
            </a:p>
            <a:p>
              <a:pPr>
                <a:lnSpc>
                  <a:spcPct val="90000"/>
                </a:lnSpc>
              </a:pPr>
              <a:r>
                <a:rPr lang="en-US" sz="1300" b="1" smtClean="0">
                  <a:solidFill>
                    <a:srgbClr val="008000"/>
                  </a:solidFill>
                </a:rPr>
                <a:t>      </a:t>
              </a:r>
              <a:r>
                <a:rPr lang="en-US" sz="1300" smtClean="0">
                  <a:solidFill>
                    <a:srgbClr val="008000"/>
                  </a:solidFill>
                </a:rPr>
                <a:t> Total liabilities</a:t>
              </a:r>
              <a:endParaRPr lang="en-US" sz="1300">
                <a:solidFill>
                  <a:srgbClr val="008000"/>
                </a:solidFill>
              </a:endParaRPr>
            </a:p>
          </p:txBody>
        </p:sp>
        <p:sp>
          <p:nvSpPr>
            <p:cNvPr id="21" name="TextBox 20"/>
            <p:cNvSpPr txBox="1"/>
            <p:nvPr/>
          </p:nvSpPr>
          <p:spPr>
            <a:xfrm>
              <a:off x="7058918" y="4089734"/>
              <a:ext cx="858153" cy="492443"/>
            </a:xfrm>
            <a:prstGeom prst="rect">
              <a:avLst/>
            </a:prstGeom>
            <a:noFill/>
          </p:spPr>
          <p:txBody>
            <a:bodyPr wrap="square" rtlCol="0">
              <a:spAutoFit/>
            </a:bodyPr>
            <a:lstStyle/>
            <a:p>
              <a:r>
                <a:rPr lang="en-US" sz="1300" smtClean="0">
                  <a:solidFill>
                    <a:prstClr val="black"/>
                  </a:solidFill>
                </a:rPr>
                <a:t>$10,000</a:t>
              </a:r>
            </a:p>
            <a:p>
              <a:r>
                <a:rPr lang="en-US" sz="1300" b="1" smtClean="0">
                  <a:solidFill>
                    <a:srgbClr val="008000"/>
                  </a:solidFill>
                </a:rPr>
                <a:t> </a:t>
              </a:r>
              <a:r>
                <a:rPr lang="en-US" sz="1300" smtClean="0">
                  <a:solidFill>
                    <a:srgbClr val="008000"/>
                  </a:solidFill>
                </a:rPr>
                <a:t> 14,000</a:t>
              </a:r>
            </a:p>
          </p:txBody>
        </p:sp>
      </p:grpSp>
      <p:sp>
        <p:nvSpPr>
          <p:cNvPr id="22" name="TextBox 21"/>
          <p:cNvSpPr txBox="1"/>
          <p:nvPr/>
        </p:nvSpPr>
        <p:spPr>
          <a:xfrm>
            <a:off x="1809034" y="6087644"/>
            <a:ext cx="1059737" cy="259045"/>
          </a:xfrm>
          <a:prstGeom prst="rect">
            <a:avLst/>
          </a:prstGeom>
          <a:noFill/>
        </p:spPr>
        <p:txBody>
          <a:bodyPr wrap="square" rtlCol="0">
            <a:spAutoFit/>
          </a:bodyPr>
          <a:lstStyle/>
          <a:p>
            <a:pPr>
              <a:lnSpc>
                <a:spcPct val="80000"/>
              </a:lnSpc>
            </a:pPr>
            <a:r>
              <a:rPr lang="en-US" sz="1300" smtClean="0">
                <a:solidFill>
                  <a:srgbClr val="008000"/>
                </a:solidFill>
              </a:rPr>
              <a:t>Total assets</a:t>
            </a:r>
            <a:endParaRPr lang="en-US" sz="1300">
              <a:solidFill>
                <a:srgbClr val="008000"/>
              </a:solidFill>
            </a:endParaRPr>
          </a:p>
        </p:txBody>
      </p:sp>
      <p:sp>
        <p:nvSpPr>
          <p:cNvPr id="23" name="TextBox 22"/>
          <p:cNvSpPr txBox="1"/>
          <p:nvPr/>
        </p:nvSpPr>
        <p:spPr>
          <a:xfrm>
            <a:off x="3626234" y="6047827"/>
            <a:ext cx="858153" cy="292388"/>
          </a:xfrm>
          <a:prstGeom prst="rect">
            <a:avLst/>
          </a:prstGeom>
          <a:noFill/>
        </p:spPr>
        <p:txBody>
          <a:bodyPr wrap="square" rtlCol="0">
            <a:spAutoFit/>
          </a:bodyPr>
          <a:lstStyle/>
          <a:p>
            <a:r>
              <a:rPr lang="en-US" sz="1300" smtClean="0">
                <a:solidFill>
                  <a:srgbClr val="008000"/>
                </a:solidFill>
              </a:rPr>
              <a:t>$40,000</a:t>
            </a:r>
          </a:p>
        </p:txBody>
      </p:sp>
      <p:sp>
        <p:nvSpPr>
          <p:cNvPr id="24" name="TextBox 23"/>
          <p:cNvSpPr txBox="1"/>
          <p:nvPr/>
        </p:nvSpPr>
        <p:spPr>
          <a:xfrm>
            <a:off x="7049849" y="6054854"/>
            <a:ext cx="858153" cy="292388"/>
          </a:xfrm>
          <a:prstGeom prst="rect">
            <a:avLst/>
          </a:prstGeom>
          <a:noFill/>
        </p:spPr>
        <p:txBody>
          <a:bodyPr wrap="square" rtlCol="0">
            <a:spAutoFit/>
          </a:bodyPr>
          <a:lstStyle/>
          <a:p>
            <a:r>
              <a:rPr lang="en-US" sz="1300" smtClean="0">
                <a:solidFill>
                  <a:srgbClr val="008000"/>
                </a:solidFill>
              </a:rPr>
              <a:t>$40,000</a:t>
            </a:r>
          </a:p>
        </p:txBody>
      </p:sp>
      <p:sp>
        <p:nvSpPr>
          <p:cNvPr id="25" name="TextBox 24"/>
          <p:cNvSpPr txBox="1"/>
          <p:nvPr/>
        </p:nvSpPr>
        <p:spPr>
          <a:xfrm>
            <a:off x="7133750" y="5121828"/>
            <a:ext cx="858153" cy="892552"/>
          </a:xfrm>
          <a:prstGeom prst="rect">
            <a:avLst/>
          </a:prstGeom>
          <a:noFill/>
        </p:spPr>
        <p:txBody>
          <a:bodyPr wrap="square" rtlCol="0">
            <a:spAutoFit/>
          </a:bodyPr>
          <a:lstStyle/>
          <a:p>
            <a:r>
              <a:rPr lang="en-US" sz="1300" smtClean="0">
                <a:solidFill>
                  <a:srgbClr val="953735"/>
                </a:solidFill>
              </a:rPr>
              <a:t>25,000</a:t>
            </a:r>
          </a:p>
          <a:p>
            <a:r>
              <a:rPr lang="en-US" sz="1300">
                <a:solidFill>
                  <a:srgbClr val="953735"/>
                </a:solidFill>
              </a:rPr>
              <a:t> </a:t>
            </a:r>
            <a:r>
              <a:rPr lang="en-US" sz="1300" smtClean="0">
                <a:solidFill>
                  <a:srgbClr val="953735"/>
                </a:solidFill>
              </a:rPr>
              <a:t> 1,000</a:t>
            </a:r>
          </a:p>
          <a:p>
            <a:endParaRPr lang="en-US" sz="1300">
              <a:solidFill>
                <a:srgbClr val="953735"/>
              </a:solidFill>
            </a:endParaRPr>
          </a:p>
          <a:p>
            <a:r>
              <a:rPr lang="en-US" sz="1300" smtClean="0">
                <a:solidFill>
                  <a:srgbClr val="953735"/>
                </a:solidFill>
              </a:rPr>
              <a:t>26,000</a:t>
            </a:r>
          </a:p>
        </p:txBody>
      </p:sp>
      <p:sp>
        <p:nvSpPr>
          <p:cNvPr id="26" name="TextBox 25"/>
          <p:cNvSpPr txBox="1"/>
          <p:nvPr/>
        </p:nvSpPr>
        <p:spPr>
          <a:xfrm>
            <a:off x="4722623" y="5141003"/>
            <a:ext cx="2188201" cy="1215974"/>
          </a:xfrm>
          <a:prstGeom prst="rect">
            <a:avLst/>
          </a:prstGeom>
          <a:noFill/>
        </p:spPr>
        <p:txBody>
          <a:bodyPr wrap="square" rtlCol="0">
            <a:spAutoFit/>
          </a:bodyPr>
          <a:lstStyle/>
          <a:p>
            <a:pPr>
              <a:lnSpc>
                <a:spcPct val="80000"/>
              </a:lnSpc>
            </a:pPr>
            <a:r>
              <a:rPr lang="en-US" sz="1300" smtClean="0">
                <a:solidFill>
                  <a:schemeClr val="accent2">
                    <a:lumMod val="75000"/>
                  </a:schemeClr>
                </a:solidFill>
              </a:rPr>
              <a:t>Common stock</a:t>
            </a:r>
          </a:p>
          <a:p>
            <a:r>
              <a:rPr lang="en-US" sz="1300" smtClean="0">
                <a:solidFill>
                  <a:schemeClr val="accent2">
                    <a:lumMod val="75000"/>
                  </a:schemeClr>
                </a:solidFill>
              </a:rPr>
              <a:t>Retained earnings</a:t>
            </a:r>
          </a:p>
          <a:p>
            <a:r>
              <a:rPr lang="en-US" sz="1300">
                <a:solidFill>
                  <a:schemeClr val="accent2">
                    <a:lumMod val="75000"/>
                  </a:schemeClr>
                </a:solidFill>
              </a:rPr>
              <a:t> </a:t>
            </a:r>
            <a:r>
              <a:rPr lang="en-US" sz="1300" smtClean="0">
                <a:solidFill>
                  <a:schemeClr val="accent2">
                    <a:lumMod val="75000"/>
                  </a:schemeClr>
                </a:solidFill>
              </a:rPr>
              <a:t>      Total stockholders’</a:t>
            </a:r>
            <a:br>
              <a:rPr lang="en-US" sz="1300" smtClean="0">
                <a:solidFill>
                  <a:schemeClr val="accent2">
                    <a:lumMod val="75000"/>
                  </a:schemeClr>
                </a:solidFill>
              </a:rPr>
            </a:br>
            <a:r>
              <a:rPr lang="en-US" sz="1300" smtClean="0">
                <a:solidFill>
                  <a:schemeClr val="accent2">
                    <a:lumMod val="75000"/>
                  </a:schemeClr>
                </a:solidFill>
              </a:rPr>
              <a:t>       equity</a:t>
            </a:r>
          </a:p>
          <a:p>
            <a:pPr>
              <a:lnSpc>
                <a:spcPct val="90000"/>
              </a:lnSpc>
            </a:pPr>
            <a:r>
              <a:rPr lang="en-US" sz="1300" b="1" smtClean="0">
                <a:solidFill>
                  <a:srgbClr val="008000"/>
                </a:solidFill>
              </a:rPr>
              <a:t>            </a:t>
            </a:r>
            <a:r>
              <a:rPr lang="en-US" sz="1300" smtClean="0">
                <a:solidFill>
                  <a:srgbClr val="008000"/>
                </a:solidFill>
              </a:rPr>
              <a:t>Total liabilities and</a:t>
            </a:r>
            <a:br>
              <a:rPr lang="en-US" sz="1300" smtClean="0">
                <a:solidFill>
                  <a:srgbClr val="008000"/>
                </a:solidFill>
              </a:rPr>
            </a:br>
            <a:r>
              <a:rPr lang="en-US" sz="1300" smtClean="0">
                <a:solidFill>
                  <a:srgbClr val="008000"/>
                </a:solidFill>
              </a:rPr>
              <a:t>            stockholders’ equity</a:t>
            </a:r>
            <a:endParaRPr lang="en-US" sz="1300">
              <a:solidFill>
                <a:srgbClr val="008000"/>
              </a:solidFill>
            </a:endParaRPr>
          </a:p>
        </p:txBody>
      </p:sp>
      <p:cxnSp>
        <p:nvCxnSpPr>
          <p:cNvPr id="28" name="Straight Connector 27"/>
          <p:cNvCxnSpPr/>
          <p:nvPr/>
        </p:nvCxnSpPr>
        <p:spPr>
          <a:xfrm>
            <a:off x="2503553" y="2538775"/>
            <a:ext cx="53697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9" name="Straight Connector 28"/>
          <p:cNvCxnSpPr/>
          <p:nvPr/>
        </p:nvCxnSpPr>
        <p:spPr>
          <a:xfrm>
            <a:off x="5878901" y="2530909"/>
            <a:ext cx="792334" cy="7866"/>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2" name="Straight Connector 31"/>
          <p:cNvCxnSpPr/>
          <p:nvPr/>
        </p:nvCxnSpPr>
        <p:spPr>
          <a:xfrm>
            <a:off x="5538242" y="5112290"/>
            <a:ext cx="1520676" cy="3933"/>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4" name="Straight Connector 33"/>
          <p:cNvCxnSpPr/>
          <p:nvPr/>
        </p:nvCxnSpPr>
        <p:spPr>
          <a:xfrm>
            <a:off x="3740805" y="3542821"/>
            <a:ext cx="53697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5" name="Straight Connector 34"/>
          <p:cNvCxnSpPr/>
          <p:nvPr/>
        </p:nvCxnSpPr>
        <p:spPr>
          <a:xfrm>
            <a:off x="3725863" y="4584221"/>
            <a:ext cx="53697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6" name="Straight Connector 35"/>
          <p:cNvCxnSpPr/>
          <p:nvPr/>
        </p:nvCxnSpPr>
        <p:spPr>
          <a:xfrm>
            <a:off x="7187735" y="3740047"/>
            <a:ext cx="53697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7" name="Straight Connector 36"/>
          <p:cNvCxnSpPr/>
          <p:nvPr/>
        </p:nvCxnSpPr>
        <p:spPr>
          <a:xfrm>
            <a:off x="7187735" y="4516985"/>
            <a:ext cx="53697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8" name="Straight Connector 37"/>
          <p:cNvCxnSpPr/>
          <p:nvPr/>
        </p:nvCxnSpPr>
        <p:spPr>
          <a:xfrm>
            <a:off x="3740805" y="5987311"/>
            <a:ext cx="53697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9" name="Straight Connector 38"/>
          <p:cNvCxnSpPr/>
          <p:nvPr/>
        </p:nvCxnSpPr>
        <p:spPr>
          <a:xfrm>
            <a:off x="7184549" y="5970671"/>
            <a:ext cx="53697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42" name="Group 41"/>
          <p:cNvGrpSpPr/>
          <p:nvPr/>
        </p:nvGrpSpPr>
        <p:grpSpPr>
          <a:xfrm>
            <a:off x="3716835" y="6311258"/>
            <a:ext cx="560945" cy="45719"/>
            <a:chOff x="3426429" y="6530626"/>
            <a:chExt cx="405806" cy="25991"/>
          </a:xfrm>
        </p:grpSpPr>
        <p:cxnSp>
          <p:nvCxnSpPr>
            <p:cNvPr id="43" name="Straight Connector 42"/>
            <p:cNvCxnSpPr/>
            <p:nvPr/>
          </p:nvCxnSpPr>
          <p:spPr>
            <a:xfrm>
              <a:off x="3426429" y="6530626"/>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4" name="Straight Connector 43"/>
            <p:cNvCxnSpPr/>
            <p:nvPr/>
          </p:nvCxnSpPr>
          <p:spPr>
            <a:xfrm>
              <a:off x="3426429" y="6556617"/>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45" name="Group 44"/>
          <p:cNvGrpSpPr/>
          <p:nvPr/>
        </p:nvGrpSpPr>
        <p:grpSpPr>
          <a:xfrm>
            <a:off x="7163765" y="6315714"/>
            <a:ext cx="560945" cy="45719"/>
            <a:chOff x="3426429" y="6530626"/>
            <a:chExt cx="405806" cy="25991"/>
          </a:xfrm>
        </p:grpSpPr>
        <p:cxnSp>
          <p:nvCxnSpPr>
            <p:cNvPr id="46" name="Straight Connector 45"/>
            <p:cNvCxnSpPr/>
            <p:nvPr/>
          </p:nvCxnSpPr>
          <p:spPr>
            <a:xfrm>
              <a:off x="3426429" y="6530626"/>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7" name="Straight Connector 46"/>
            <p:cNvCxnSpPr/>
            <p:nvPr/>
          </p:nvCxnSpPr>
          <p:spPr>
            <a:xfrm>
              <a:off x="3426429" y="6556617"/>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3" name="Slide Number Placeholder 2"/>
          <p:cNvSpPr>
            <a:spLocks noGrp="1"/>
          </p:cNvSpPr>
          <p:nvPr>
            <p:ph type="sldNum" sz="quarter" idx="12"/>
          </p:nvPr>
        </p:nvSpPr>
        <p:spPr/>
        <p:txBody>
          <a:bodyPr/>
          <a:lstStyle/>
          <a:p>
            <a:fld id="{8A048DD7-39B4-434B-ACE7-68CA5B147A05}" type="slidenum">
              <a:rPr lang="en-US" smtClean="0">
                <a:solidFill>
                  <a:prstClr val="black">
                    <a:tint val="75000"/>
                  </a:prstClr>
                </a:solidFill>
              </a:rPr>
              <a:pPr/>
              <a:t>51</a:t>
            </a:fld>
            <a:endParaRPr lang="en-US">
              <a:solidFill>
                <a:prstClr val="black">
                  <a:tint val="75000"/>
                </a:prstClr>
              </a:solidFill>
            </a:endParaRPr>
          </a:p>
        </p:txBody>
      </p:sp>
      <p:cxnSp>
        <p:nvCxnSpPr>
          <p:cNvPr id="48" name="Straight Connector 47"/>
          <p:cNvCxnSpPr/>
          <p:nvPr/>
        </p:nvCxnSpPr>
        <p:spPr>
          <a:xfrm>
            <a:off x="7187735" y="5585780"/>
            <a:ext cx="53697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527028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Title 1"/>
          <p:cNvSpPr>
            <a:spLocks noGrp="1"/>
          </p:cNvSpPr>
          <p:nvPr>
            <p:ph type="title"/>
          </p:nvPr>
        </p:nvSpPr>
        <p:spPr/>
        <p:txBody>
          <a:bodyPr/>
          <a:lstStyle/>
          <a:p>
            <a:r>
              <a:rPr lang="en-US" smtClean="0"/>
              <a:t>Statement of Cash Flows</a:t>
            </a:r>
          </a:p>
        </p:txBody>
      </p:sp>
      <p:sp>
        <p:nvSpPr>
          <p:cNvPr id="74754" name="Content Placeholder 2"/>
          <p:cNvSpPr>
            <a:spLocks noGrp="1"/>
          </p:cNvSpPr>
          <p:nvPr>
            <p:ph idx="1"/>
          </p:nvPr>
        </p:nvSpPr>
        <p:spPr>
          <a:xfrm>
            <a:off x="809150" y="1291786"/>
            <a:ext cx="7905156" cy="4525963"/>
          </a:xfrm>
        </p:spPr>
        <p:txBody>
          <a:bodyPr/>
          <a:lstStyle/>
          <a:p>
            <a:r>
              <a:rPr lang="en-US" smtClean="0"/>
              <a:t>Measures activities involving cash receipts and cash payments</a:t>
            </a:r>
          </a:p>
          <a:p>
            <a:r>
              <a:rPr lang="en-US" smtClean="0"/>
              <a:t>Reflects a company’s operating, investing, and financing activities</a:t>
            </a:r>
          </a:p>
        </p:txBody>
      </p:sp>
      <p:sp>
        <p:nvSpPr>
          <p:cNvPr id="4" name="Footer Placeholder 3"/>
          <p:cNvSpPr>
            <a:spLocks noGrp="1"/>
          </p:cNvSpPr>
          <p:nvPr>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5" name="Slide Number Placeholder 4"/>
          <p:cNvSpPr>
            <a:spLocks noGrp="1"/>
          </p:cNvSpPr>
          <p:nvPr>
            <p:ph type="sldNum" sz="quarter" idx="12"/>
          </p:nvPr>
        </p:nvSpPr>
        <p:spPr/>
        <p:txBody>
          <a:bodyPr/>
          <a:lstStyle/>
          <a:p>
            <a:fld id="{8A048DD7-39B4-434B-ACE7-68CA5B147A05}" type="slidenum">
              <a:rPr lang="en-US" smtClean="0"/>
              <a:t>52</a:t>
            </a:fld>
            <a:endParaRPr lang="en-US"/>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314112"/>
            <a:ext cx="7794576" cy="4268219"/>
          </a:xfrm>
        </p:spPr>
        <p:txBody>
          <a:bodyPr/>
          <a:lstStyle/>
          <a:p>
            <a:pPr marL="0" indent="0">
              <a:buNone/>
            </a:pPr>
            <a:r>
              <a:rPr lang="en-US" smtClean="0"/>
              <a:t>Which financial statement would include a line for net income?</a:t>
            </a:r>
            <a:endParaRPr lang="en-US"/>
          </a:p>
          <a:p>
            <a:pPr>
              <a:buAutoNum type="alphaLcPeriod"/>
            </a:pPr>
            <a:r>
              <a:rPr lang="en-US" smtClean="0"/>
              <a:t>Income </a:t>
            </a:r>
            <a:r>
              <a:rPr lang="en-US"/>
              <a:t>s</a:t>
            </a:r>
            <a:r>
              <a:rPr lang="en-US" smtClean="0"/>
              <a:t>tatement</a:t>
            </a:r>
            <a:endParaRPr lang="en-US"/>
          </a:p>
          <a:p>
            <a:pPr>
              <a:buAutoNum type="alphaLcPeriod"/>
            </a:pPr>
            <a:r>
              <a:rPr lang="en-US"/>
              <a:t>S</a:t>
            </a:r>
            <a:r>
              <a:rPr lang="en-US" smtClean="0"/>
              <a:t>tatement of stockholders’ equity</a:t>
            </a:r>
            <a:endParaRPr lang="en-US"/>
          </a:p>
          <a:p>
            <a:pPr>
              <a:buAutoNum type="alphaLcPeriod" startAt="3"/>
            </a:pPr>
            <a:r>
              <a:rPr lang="en-US" smtClean="0"/>
              <a:t>Balance </a:t>
            </a:r>
            <a:r>
              <a:rPr lang="en-US"/>
              <a:t>s</a:t>
            </a:r>
            <a:r>
              <a:rPr lang="en-US" smtClean="0"/>
              <a:t>heet</a:t>
            </a:r>
            <a:endParaRPr lang="en-US"/>
          </a:p>
          <a:p>
            <a:pPr>
              <a:buAutoNum type="alphaLcPeriod" startAt="3"/>
            </a:pPr>
            <a:r>
              <a:rPr lang="en-US"/>
              <a:t>B</a:t>
            </a:r>
            <a:r>
              <a:rPr lang="en-US" smtClean="0"/>
              <a:t>oth a and b</a:t>
            </a:r>
            <a:endParaRPr lang="en-US"/>
          </a:p>
        </p:txBody>
      </p:sp>
      <p:sp>
        <p:nvSpPr>
          <p:cNvPr id="4" name="Title 3"/>
          <p:cNvSpPr>
            <a:spLocks noGrp="1"/>
          </p:cNvSpPr>
          <p:nvPr>
            <p:ph type="title"/>
          </p:nvPr>
        </p:nvSpPr>
        <p:spPr/>
        <p:txBody>
          <a:bodyPr/>
          <a:lstStyle/>
          <a:p>
            <a:r>
              <a:rPr lang="en-US"/>
              <a:t>Concept Check </a:t>
            </a:r>
            <a:r>
              <a:rPr lang="en-US" smtClean="0"/>
              <a:t>3–9</a:t>
            </a:r>
            <a:endParaRPr lang="en-US"/>
          </a:p>
        </p:txBody>
      </p:sp>
      <p:sp>
        <p:nvSpPr>
          <p:cNvPr id="6" name="Oval 5"/>
          <p:cNvSpPr/>
          <p:nvPr/>
        </p:nvSpPr>
        <p:spPr bwMode="auto">
          <a:xfrm>
            <a:off x="987674" y="4180451"/>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Tahoma" pitchFamily="34" charset="0"/>
            </a:endParaRPr>
          </a:p>
        </p:txBody>
      </p:sp>
      <p:sp>
        <p:nvSpPr>
          <p:cNvPr id="7" name="TextBox 6"/>
          <p:cNvSpPr txBox="1"/>
          <p:nvPr/>
        </p:nvSpPr>
        <p:spPr>
          <a:xfrm>
            <a:off x="1543792" y="4994474"/>
            <a:ext cx="6353299" cy="1477328"/>
          </a:xfrm>
          <a:prstGeom prst="rect">
            <a:avLst/>
          </a:prstGeom>
          <a:solidFill>
            <a:srgbClr val="FFFFD1"/>
          </a:solidFill>
          <a:ln w="6350">
            <a:solidFill>
              <a:schemeClr val="tx1"/>
            </a:solidFill>
          </a:ln>
        </p:spPr>
        <p:txBody>
          <a:bodyPr wrap="square" rtlCol="0">
            <a:spAutoFit/>
          </a:bodyPr>
          <a:lstStyle/>
          <a:p>
            <a:r>
              <a:rPr lang="en-US" smtClean="0"/>
              <a:t>Net income is the final result in the income statement. This amount is also transferred from the income statement to the statement of stockholders’ equity. So, the line item for net income  would appear in both the income statement and the statement of stockholders’ equity. </a:t>
            </a:r>
          </a:p>
        </p:txBody>
      </p:sp>
      <p:sp>
        <p:nvSpPr>
          <p:cNvPr id="8" name="Footer Placeholder 7"/>
          <p:cNvSpPr>
            <a:spLocks noGrp="1"/>
          </p:cNvSpPr>
          <p:nvPr>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9" name="Slide Number Placeholder 8"/>
          <p:cNvSpPr>
            <a:spLocks noGrp="1"/>
          </p:cNvSpPr>
          <p:nvPr>
            <p:ph type="sldNum" sz="quarter" idx="12"/>
          </p:nvPr>
        </p:nvSpPr>
        <p:spPr/>
        <p:txBody>
          <a:bodyPr/>
          <a:lstStyle/>
          <a:p>
            <a:fld id="{8A048DD7-39B4-434B-ACE7-68CA5B147A05}" type="slidenum">
              <a:rPr lang="en-US" smtClean="0"/>
              <a:t>53</a:t>
            </a:fld>
            <a:endParaRPr lang="en-US"/>
          </a:p>
        </p:txBody>
      </p:sp>
    </p:spTree>
    <p:extLst>
      <p:ext uri="{BB962C8B-B14F-4D97-AF65-F5344CB8AC3E}">
        <p14:creationId xmlns:p14="http://schemas.microsoft.com/office/powerpoint/2010/main" val="248905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Content Placeholder 4"/>
          <p:cNvSpPr>
            <a:spLocks noGrp="1"/>
          </p:cNvSpPr>
          <p:nvPr>
            <p:ph type="body" idx="1"/>
          </p:nvPr>
        </p:nvSpPr>
        <p:spPr/>
        <p:txBody>
          <a:bodyPr/>
          <a:lstStyle/>
          <a:p>
            <a:r>
              <a:rPr lang="en-US" smtClean="0"/>
              <a:t>THE CLOSING PROCESS</a:t>
            </a:r>
          </a:p>
        </p:txBody>
      </p:sp>
      <p:sp>
        <p:nvSpPr>
          <p:cNvPr id="76801" name="Title 3"/>
          <p:cNvSpPr>
            <a:spLocks noGrp="1"/>
          </p:cNvSpPr>
          <p:nvPr>
            <p:ph type="title"/>
          </p:nvPr>
        </p:nvSpPr>
        <p:spPr/>
        <p:txBody>
          <a:bodyPr/>
          <a:lstStyle/>
          <a:p>
            <a:r>
              <a:rPr lang="en-US" smtClean="0"/>
              <a:t>Part D</a:t>
            </a:r>
          </a:p>
        </p:txBody>
      </p:sp>
      <p:sp>
        <p:nvSpPr>
          <p:cNvPr id="4" name="Footer Placeholder 3"/>
          <p:cNvSpPr>
            <a:spLocks noGrp="1"/>
          </p:cNvSpPr>
          <p:nvPr>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5" name="Slide Number Placeholder 4"/>
          <p:cNvSpPr>
            <a:spLocks noGrp="1"/>
          </p:cNvSpPr>
          <p:nvPr>
            <p:ph type="sldNum" sz="quarter" idx="12"/>
          </p:nvPr>
        </p:nvSpPr>
        <p:spPr/>
        <p:txBody>
          <a:bodyPr/>
          <a:lstStyle/>
          <a:p>
            <a:fld id="{8A048DD7-39B4-434B-ACE7-68CA5B147A05}" type="slidenum">
              <a:rPr lang="en-US" smtClean="0"/>
              <a:t>54</a:t>
            </a:fld>
            <a:endParaRPr lang="en-US"/>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Title 3"/>
          <p:cNvSpPr>
            <a:spLocks noGrp="1"/>
          </p:cNvSpPr>
          <p:nvPr>
            <p:ph type="title"/>
          </p:nvPr>
        </p:nvSpPr>
        <p:spPr/>
        <p:txBody>
          <a:bodyPr/>
          <a:lstStyle/>
          <a:p>
            <a:r>
              <a:rPr lang="en-US" smtClean="0"/>
              <a:t>Learning Objective 6</a:t>
            </a:r>
          </a:p>
        </p:txBody>
      </p:sp>
      <p:sp>
        <p:nvSpPr>
          <p:cNvPr id="5" name="Content Placeholder 4"/>
          <p:cNvSpPr>
            <a:spLocks noGrp="1"/>
          </p:cNvSpPr>
          <p:nvPr>
            <p:ph idx="1"/>
          </p:nvPr>
        </p:nvSpPr>
        <p:spPr/>
        <p:txBody>
          <a:bodyPr/>
          <a:lstStyle/>
          <a:p>
            <a:r>
              <a:rPr lang="en-US" b="1" smtClean="0">
                <a:solidFill>
                  <a:srgbClr val="A5062D"/>
                </a:solidFill>
              </a:rPr>
              <a:t>LO3–6</a:t>
            </a:r>
            <a:r>
              <a:rPr lang="en-US"/>
              <a:t>	Demonstrate the purposes and recording of closing </a:t>
            </a:r>
            <a:r>
              <a:rPr lang="en-US" smtClean="0"/>
              <a:t>entries.</a:t>
            </a:r>
            <a:endParaRPr lang="en-US"/>
          </a:p>
        </p:txBody>
      </p:sp>
      <p:sp>
        <p:nvSpPr>
          <p:cNvPr id="7" name="Footer Placeholder 6"/>
          <p:cNvSpPr>
            <a:spLocks noGrp="1"/>
          </p:cNvSpPr>
          <p:nvPr>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10" name="Slide Number Placeholder 9"/>
          <p:cNvSpPr>
            <a:spLocks noGrp="1"/>
          </p:cNvSpPr>
          <p:nvPr>
            <p:ph type="sldNum" sz="quarter" idx="12"/>
          </p:nvPr>
        </p:nvSpPr>
        <p:spPr/>
        <p:txBody>
          <a:bodyPr/>
          <a:lstStyle/>
          <a:p>
            <a:fld id="{8A048DD7-39B4-434B-ACE7-68CA5B147A05}" type="slidenum">
              <a:rPr lang="en-US" smtClean="0"/>
              <a:t>55</a:t>
            </a:fld>
            <a:endParaRPr lang="en-US"/>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Title 1"/>
          <p:cNvSpPr>
            <a:spLocks noGrp="1"/>
          </p:cNvSpPr>
          <p:nvPr>
            <p:ph type="title"/>
          </p:nvPr>
        </p:nvSpPr>
        <p:spPr/>
        <p:txBody>
          <a:bodyPr/>
          <a:lstStyle/>
          <a:p>
            <a:r>
              <a:rPr lang="en-US" smtClean="0"/>
              <a:t>Closing Entries</a:t>
            </a:r>
          </a:p>
        </p:txBody>
      </p:sp>
      <p:sp>
        <p:nvSpPr>
          <p:cNvPr id="79874" name="Content Placeholder 2"/>
          <p:cNvSpPr>
            <a:spLocks noGrp="1"/>
          </p:cNvSpPr>
          <p:nvPr>
            <p:ph idx="1"/>
          </p:nvPr>
        </p:nvSpPr>
        <p:spPr/>
        <p:txBody>
          <a:bodyPr/>
          <a:lstStyle/>
          <a:p>
            <a:r>
              <a:rPr lang="en-US" smtClean="0"/>
              <a:t>To transfer the balances of all temporary accounts to the balance of Retained Earnings</a:t>
            </a:r>
          </a:p>
          <a:p>
            <a:r>
              <a:rPr lang="en-US" smtClean="0"/>
              <a:t>To reduce the balances of these temporary accounts to zero to prepare them for the next period</a:t>
            </a:r>
          </a:p>
        </p:txBody>
      </p:sp>
      <p:sp>
        <p:nvSpPr>
          <p:cNvPr id="4" name="Footer Placeholder 3"/>
          <p:cNvSpPr>
            <a:spLocks noGrp="1"/>
          </p:cNvSpPr>
          <p:nvPr>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5" name="Slide Number Placeholder 4"/>
          <p:cNvSpPr>
            <a:spLocks noGrp="1"/>
          </p:cNvSpPr>
          <p:nvPr>
            <p:ph type="sldNum" sz="quarter" idx="12"/>
          </p:nvPr>
        </p:nvSpPr>
        <p:spPr/>
        <p:txBody>
          <a:bodyPr/>
          <a:lstStyle/>
          <a:p>
            <a:fld id="{8A048DD7-39B4-434B-ACE7-68CA5B147A05}" type="slidenum">
              <a:rPr lang="en-US" smtClean="0"/>
              <a:t>56</a:t>
            </a:fld>
            <a:endParaRPr lang="en-US"/>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064388" y="110541"/>
            <a:ext cx="2441749" cy="1685584"/>
          </a:xfrm>
          <a:prstGeom prst="rect">
            <a:avLst/>
          </a:prstGeom>
          <a:solidFill>
            <a:srgbClr val="D4D0B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93386" y="455799"/>
            <a:ext cx="8229600" cy="774700"/>
          </a:xfrm>
        </p:spPr>
        <p:txBody>
          <a:bodyPr>
            <a:noAutofit/>
          </a:bodyPr>
          <a:lstStyle/>
          <a:p>
            <a:pPr algn="l"/>
            <a:r>
              <a:rPr lang="en-US" sz="3200" smtClean="0">
                <a:solidFill>
                  <a:srgbClr val="1D5F76"/>
                </a:solidFill>
                <a:latin typeface="Avenir LT Std 65 Medium"/>
                <a:cs typeface="Avenir LT Std 65 Medium"/>
              </a:rPr>
              <a:t>Illustration 3–15</a:t>
            </a:r>
            <a:r>
              <a:rPr lang="en-US" sz="3200" smtClean="0">
                <a:solidFill>
                  <a:srgbClr val="A5062D"/>
                </a:solidFill>
                <a:latin typeface="Avenir LT Std 65 Medium"/>
                <a:cs typeface="Avenir LT Std 65 Medium"/>
              </a:rPr>
              <a:t/>
            </a:r>
            <a:br>
              <a:rPr lang="en-US" sz="3200" smtClean="0">
                <a:solidFill>
                  <a:srgbClr val="A5062D"/>
                </a:solidFill>
                <a:latin typeface="Avenir LT Std 65 Medium"/>
                <a:cs typeface="Avenir LT Std 65 Medium"/>
              </a:rPr>
            </a:br>
            <a:r>
              <a:rPr lang="en-US" sz="3800" smtClean="0">
                <a:solidFill>
                  <a:srgbClr val="A5062D"/>
                </a:solidFill>
                <a:latin typeface="Avenir LT Std 65 Medium"/>
                <a:cs typeface="Avenir LT Std 65 Medium"/>
              </a:rPr>
              <a:t>Closing Entries</a:t>
            </a:r>
            <a:endParaRPr lang="en-US" sz="3800">
              <a:solidFill>
                <a:srgbClr val="A5062D"/>
              </a:solidFill>
              <a:latin typeface="Avenir LT Std 65 Medium"/>
              <a:cs typeface="Avenir LT Std 65 Medium"/>
            </a:endParaRP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6" name="TextBox 5"/>
          <p:cNvSpPr txBox="1"/>
          <p:nvPr/>
        </p:nvSpPr>
        <p:spPr>
          <a:xfrm>
            <a:off x="1338077" y="6565989"/>
            <a:ext cx="6973877" cy="215444"/>
          </a:xfrm>
          <a:prstGeom prst="rect">
            <a:avLst/>
          </a:prstGeom>
          <a:noFill/>
        </p:spPr>
        <p:txBody>
          <a:bodyPr wrap="square" rtlCol="0">
            <a:spAutoFit/>
          </a:bodyPr>
          <a:lstStyle/>
          <a:p>
            <a:r>
              <a:rPr lang="en-US" sz="800" smtClean="0">
                <a:solidFill>
                  <a:prstClr val="black"/>
                </a:solidFill>
              </a:rPr>
              <a:t>Copyright ©2016 McGraw-Hill Education. All rights reserved. No reproduction or distribution without the prior written consent of McGraw-Hill Education.</a:t>
            </a:r>
            <a:endParaRPr lang="en-US" sz="800">
              <a:solidFill>
                <a:prstClr val="black"/>
              </a:solidFill>
            </a:endParaRPr>
          </a:p>
        </p:txBody>
      </p:sp>
      <p:sp>
        <p:nvSpPr>
          <p:cNvPr id="9" name="Rectangle 8"/>
          <p:cNvSpPr/>
          <p:nvPr/>
        </p:nvSpPr>
        <p:spPr>
          <a:xfrm>
            <a:off x="836753" y="1800550"/>
            <a:ext cx="8113627" cy="4632750"/>
          </a:xfrm>
          <a:prstGeom prst="rect">
            <a:avLst/>
          </a:prstGeom>
          <a:solidFill>
            <a:schemeClr val="tx2">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10" name="TextBox 9"/>
          <p:cNvSpPr txBox="1"/>
          <p:nvPr/>
        </p:nvSpPr>
        <p:spPr>
          <a:xfrm>
            <a:off x="972781" y="1864114"/>
            <a:ext cx="7975727" cy="4585871"/>
          </a:xfrm>
          <a:prstGeom prst="rect">
            <a:avLst/>
          </a:prstGeom>
          <a:noFill/>
        </p:spPr>
        <p:txBody>
          <a:bodyPr wrap="square" rtlCol="0">
            <a:spAutoFit/>
          </a:bodyPr>
          <a:lstStyle/>
          <a:p>
            <a:r>
              <a:rPr lang="en-US" u="sng" smtClean="0">
                <a:solidFill>
                  <a:prstClr val="black"/>
                </a:solidFill>
              </a:rPr>
              <a:t>December 31</a:t>
            </a:r>
            <a:r>
              <a:rPr lang="en-US" smtClean="0">
                <a:solidFill>
                  <a:prstClr val="black"/>
                </a:solidFill>
              </a:rPr>
              <a:t>						                 			</a:t>
            </a:r>
            <a:r>
              <a:rPr lang="en-US" u="sng" smtClean="0">
                <a:solidFill>
                  <a:prstClr val="black"/>
                </a:solidFill>
              </a:rPr>
              <a:t>Debit</a:t>
            </a:r>
            <a:r>
              <a:rPr lang="en-US" smtClean="0">
                <a:solidFill>
                  <a:prstClr val="black"/>
                </a:solidFill>
              </a:rPr>
              <a:t>                </a:t>
            </a:r>
            <a:r>
              <a:rPr lang="en-US" u="sng" smtClean="0">
                <a:solidFill>
                  <a:prstClr val="black"/>
                </a:solidFill>
              </a:rPr>
              <a:t>Credit</a:t>
            </a:r>
          </a:p>
          <a:p>
            <a:r>
              <a:rPr lang="en-US" smtClean="0">
                <a:solidFill>
                  <a:prstClr val="black"/>
                </a:solidFill>
              </a:rPr>
              <a:t>(a) </a:t>
            </a:r>
            <a:r>
              <a:rPr lang="en-US" b="1" smtClean="0">
                <a:solidFill>
                  <a:prstClr val="black"/>
                </a:solidFill>
              </a:rPr>
              <a:t>Service Revenue </a:t>
            </a:r>
            <a:r>
              <a:rPr lang="en-US" smtClean="0">
                <a:solidFill>
                  <a:prstClr val="black"/>
                </a:solidFill>
              </a:rPr>
              <a:t>…………………………………………………..</a:t>
            </a:r>
            <a:r>
              <a:rPr lang="en-US" b="1" smtClean="0">
                <a:solidFill>
                  <a:prstClr val="black"/>
                </a:solidFill>
              </a:rPr>
              <a:t>		7,200</a:t>
            </a:r>
          </a:p>
          <a:p>
            <a:r>
              <a:rPr lang="en-US" b="1" smtClean="0">
                <a:solidFill>
                  <a:prstClr val="black"/>
                </a:solidFill>
              </a:rPr>
              <a:t>          Retained Earnings </a:t>
            </a:r>
            <a:r>
              <a:rPr lang="en-US" smtClean="0">
                <a:solidFill>
                  <a:prstClr val="black"/>
                </a:solidFill>
              </a:rPr>
              <a:t>……………………………………………. </a:t>
            </a:r>
            <a:r>
              <a:rPr lang="en-US" b="1" smtClean="0">
                <a:solidFill>
                  <a:prstClr val="black"/>
                </a:solidFill>
              </a:rPr>
              <a:t>			          7,200</a:t>
            </a:r>
            <a:endParaRPr lang="en-US" b="1">
              <a:solidFill>
                <a:prstClr val="black"/>
              </a:solidFill>
            </a:endParaRPr>
          </a:p>
          <a:p>
            <a:r>
              <a:rPr lang="en-US" i="1" smtClean="0">
                <a:solidFill>
                  <a:prstClr val="black"/>
                </a:solidFill>
              </a:rPr>
              <a:t>         </a:t>
            </a:r>
            <a:r>
              <a:rPr lang="en-US" sz="1600" i="1" smtClean="0">
                <a:solidFill>
                  <a:prstClr val="black"/>
                </a:solidFill>
              </a:rPr>
              <a:t> (Close revenues to retained earnings)</a:t>
            </a:r>
          </a:p>
          <a:p>
            <a:pPr>
              <a:spcBef>
                <a:spcPts val="600"/>
              </a:spcBef>
            </a:pPr>
            <a:r>
              <a:rPr lang="en-US" smtClean="0">
                <a:solidFill>
                  <a:prstClr val="black"/>
                </a:solidFill>
              </a:rPr>
              <a:t>(b) </a:t>
            </a:r>
            <a:r>
              <a:rPr lang="en-US" b="1" smtClean="0">
                <a:solidFill>
                  <a:prstClr val="black"/>
                </a:solidFill>
              </a:rPr>
              <a:t>Retained Earnings </a:t>
            </a:r>
            <a:r>
              <a:rPr lang="en-US" smtClean="0">
                <a:solidFill>
                  <a:prstClr val="black"/>
                </a:solidFill>
              </a:rPr>
              <a:t>…</a:t>
            </a:r>
            <a:r>
              <a:rPr lang="en-US">
                <a:solidFill>
                  <a:prstClr val="black"/>
                </a:solidFill>
              </a:rPr>
              <a:t>…………………………………………</a:t>
            </a:r>
            <a:r>
              <a:rPr lang="en-US" smtClean="0">
                <a:solidFill>
                  <a:prstClr val="black"/>
                </a:solidFill>
              </a:rPr>
              <a:t>…..</a:t>
            </a:r>
            <a:r>
              <a:rPr lang="en-US" b="1">
                <a:solidFill>
                  <a:prstClr val="black"/>
                </a:solidFill>
              </a:rPr>
              <a:t>	</a:t>
            </a:r>
            <a:r>
              <a:rPr lang="en-US" b="1" smtClean="0">
                <a:solidFill>
                  <a:prstClr val="black"/>
                </a:solidFill>
              </a:rPr>
              <a:t>	6,000</a:t>
            </a:r>
          </a:p>
          <a:p>
            <a:r>
              <a:rPr lang="en-US" b="1" smtClean="0">
                <a:solidFill>
                  <a:prstClr val="black"/>
                </a:solidFill>
              </a:rPr>
              <a:t>          Rent Expense </a:t>
            </a:r>
            <a:r>
              <a:rPr lang="en-US" smtClean="0">
                <a:solidFill>
                  <a:prstClr val="black"/>
                </a:solidFill>
              </a:rPr>
              <a:t>…</a:t>
            </a:r>
            <a:r>
              <a:rPr lang="en-US">
                <a:solidFill>
                  <a:prstClr val="black"/>
                </a:solidFill>
              </a:rPr>
              <a:t>…………………………………………</a:t>
            </a:r>
            <a:r>
              <a:rPr lang="en-US" smtClean="0">
                <a:solidFill>
                  <a:prstClr val="black"/>
                </a:solidFill>
              </a:rPr>
              <a:t>……….	</a:t>
            </a:r>
            <a:r>
              <a:rPr lang="en-US" b="1" smtClean="0">
                <a:solidFill>
                  <a:prstClr val="black"/>
                </a:solidFill>
              </a:rPr>
              <a:t>		             500</a:t>
            </a:r>
          </a:p>
          <a:p>
            <a:r>
              <a:rPr lang="en-US" b="1">
                <a:solidFill>
                  <a:prstClr val="black"/>
                </a:solidFill>
              </a:rPr>
              <a:t> </a:t>
            </a:r>
            <a:r>
              <a:rPr lang="en-US" b="1" smtClean="0">
                <a:solidFill>
                  <a:prstClr val="black"/>
                </a:solidFill>
              </a:rPr>
              <a:t>         Supplies Expense </a:t>
            </a:r>
            <a:r>
              <a:rPr lang="en-US" smtClean="0">
                <a:solidFill>
                  <a:prstClr val="black"/>
                </a:solidFill>
              </a:rPr>
              <a:t>…………………………………………......</a:t>
            </a:r>
            <a:r>
              <a:rPr lang="en-US" b="1" smtClean="0">
                <a:solidFill>
                  <a:prstClr val="black"/>
                </a:solidFill>
              </a:rPr>
              <a:t>	                            1,000</a:t>
            </a:r>
          </a:p>
          <a:p>
            <a:r>
              <a:rPr lang="en-US" b="1">
                <a:solidFill>
                  <a:prstClr val="black"/>
                </a:solidFill>
              </a:rPr>
              <a:t> </a:t>
            </a:r>
            <a:r>
              <a:rPr lang="en-US" b="1" smtClean="0">
                <a:solidFill>
                  <a:prstClr val="black"/>
                </a:solidFill>
              </a:rPr>
              <a:t>         Depreciation Expense </a:t>
            </a:r>
            <a:r>
              <a:rPr lang="en-US" smtClean="0">
                <a:solidFill>
                  <a:prstClr val="black"/>
                </a:solidFill>
              </a:rPr>
              <a:t>……………………………………….</a:t>
            </a:r>
            <a:r>
              <a:rPr lang="en-US" b="1" smtClean="0">
                <a:solidFill>
                  <a:prstClr val="black"/>
                </a:solidFill>
              </a:rPr>
              <a:t>	</a:t>
            </a:r>
            <a:r>
              <a:rPr lang="en-US" b="1">
                <a:solidFill>
                  <a:prstClr val="black"/>
                </a:solidFill>
              </a:rPr>
              <a:t> </a:t>
            </a:r>
            <a:r>
              <a:rPr lang="en-US" b="1" smtClean="0">
                <a:solidFill>
                  <a:prstClr val="black"/>
                </a:solidFill>
              </a:rPr>
              <a:t>                              400</a:t>
            </a:r>
          </a:p>
          <a:p>
            <a:r>
              <a:rPr lang="en-US" b="1">
                <a:solidFill>
                  <a:prstClr val="black"/>
                </a:solidFill>
              </a:rPr>
              <a:t> </a:t>
            </a:r>
            <a:r>
              <a:rPr lang="en-US" b="1" smtClean="0">
                <a:solidFill>
                  <a:prstClr val="black"/>
                </a:solidFill>
              </a:rPr>
              <a:t>         Salaries Expense </a:t>
            </a:r>
            <a:r>
              <a:rPr lang="en-US" smtClean="0">
                <a:solidFill>
                  <a:prstClr val="black"/>
                </a:solidFill>
              </a:rPr>
              <a:t>…………………………………………….…</a:t>
            </a:r>
            <a:r>
              <a:rPr lang="en-US" b="1" smtClean="0">
                <a:solidFill>
                  <a:prstClr val="black"/>
                </a:solidFill>
              </a:rPr>
              <a:t>	                       	          3,100</a:t>
            </a:r>
          </a:p>
          <a:p>
            <a:r>
              <a:rPr lang="en-US" b="1">
                <a:solidFill>
                  <a:prstClr val="black"/>
                </a:solidFill>
              </a:rPr>
              <a:t> </a:t>
            </a:r>
            <a:r>
              <a:rPr lang="en-US" b="1" smtClean="0">
                <a:solidFill>
                  <a:prstClr val="black"/>
                </a:solidFill>
              </a:rPr>
              <a:t>         Utilities Expense </a:t>
            </a:r>
            <a:r>
              <a:rPr lang="en-US" smtClean="0">
                <a:solidFill>
                  <a:prstClr val="black"/>
                </a:solidFill>
              </a:rPr>
              <a:t>……………………………………………….</a:t>
            </a:r>
            <a:r>
              <a:rPr lang="en-US" b="1" smtClean="0">
                <a:solidFill>
                  <a:prstClr val="black"/>
                </a:solidFill>
              </a:rPr>
              <a:t>	</a:t>
            </a:r>
            <a:r>
              <a:rPr lang="en-US" b="1">
                <a:solidFill>
                  <a:prstClr val="black"/>
                </a:solidFill>
              </a:rPr>
              <a:t> </a:t>
            </a:r>
            <a:r>
              <a:rPr lang="en-US" b="1" smtClean="0">
                <a:solidFill>
                  <a:prstClr val="black"/>
                </a:solidFill>
              </a:rPr>
              <a:t>                              900</a:t>
            </a:r>
          </a:p>
          <a:p>
            <a:r>
              <a:rPr lang="en-US" b="1">
                <a:solidFill>
                  <a:prstClr val="black"/>
                </a:solidFill>
              </a:rPr>
              <a:t> </a:t>
            </a:r>
            <a:r>
              <a:rPr lang="en-US" b="1" smtClean="0">
                <a:solidFill>
                  <a:prstClr val="black"/>
                </a:solidFill>
              </a:rPr>
              <a:t>         Interest Expense </a:t>
            </a:r>
            <a:r>
              <a:rPr lang="en-US" smtClean="0">
                <a:solidFill>
                  <a:prstClr val="black"/>
                </a:solidFill>
              </a:rPr>
              <a:t>……………………………………………….</a:t>
            </a:r>
            <a:r>
              <a:rPr lang="en-US" b="1" smtClean="0">
                <a:solidFill>
                  <a:prstClr val="black"/>
                </a:solidFill>
              </a:rPr>
              <a:t>		                               100</a:t>
            </a:r>
          </a:p>
          <a:p>
            <a:r>
              <a:rPr lang="en-US" b="1" smtClean="0">
                <a:solidFill>
                  <a:prstClr val="black"/>
                </a:solidFill>
              </a:rPr>
              <a:t>         </a:t>
            </a:r>
            <a:r>
              <a:rPr lang="en-US" sz="1600" b="1" smtClean="0">
                <a:solidFill>
                  <a:prstClr val="black"/>
                </a:solidFill>
              </a:rPr>
              <a:t> </a:t>
            </a:r>
            <a:r>
              <a:rPr lang="en-US" sz="1600" i="1">
                <a:solidFill>
                  <a:prstClr val="black"/>
                </a:solidFill>
              </a:rPr>
              <a:t>(Close </a:t>
            </a:r>
            <a:r>
              <a:rPr lang="en-US" sz="1600" i="1" smtClean="0">
                <a:solidFill>
                  <a:prstClr val="black"/>
                </a:solidFill>
              </a:rPr>
              <a:t>expenses </a:t>
            </a:r>
            <a:r>
              <a:rPr lang="en-US" sz="1600" i="1">
                <a:solidFill>
                  <a:prstClr val="black"/>
                </a:solidFill>
              </a:rPr>
              <a:t>to retained </a:t>
            </a:r>
            <a:r>
              <a:rPr lang="en-US" sz="1600" i="1" smtClean="0">
                <a:solidFill>
                  <a:prstClr val="black"/>
                </a:solidFill>
              </a:rPr>
              <a:t>earnings)</a:t>
            </a:r>
          </a:p>
          <a:p>
            <a:pPr>
              <a:spcBef>
                <a:spcPts val="600"/>
              </a:spcBef>
            </a:pPr>
            <a:r>
              <a:rPr lang="en-US" smtClean="0">
                <a:solidFill>
                  <a:prstClr val="black"/>
                </a:solidFill>
              </a:rPr>
              <a:t>(c) </a:t>
            </a:r>
            <a:r>
              <a:rPr lang="en-US" b="1">
                <a:solidFill>
                  <a:prstClr val="black"/>
                </a:solidFill>
              </a:rPr>
              <a:t>Retained Earnings </a:t>
            </a:r>
            <a:r>
              <a:rPr lang="en-US">
                <a:solidFill>
                  <a:prstClr val="black"/>
                </a:solidFill>
              </a:rPr>
              <a:t>………………………………………………</a:t>
            </a:r>
            <a:r>
              <a:rPr lang="en-US" smtClean="0">
                <a:solidFill>
                  <a:prstClr val="black"/>
                </a:solidFill>
              </a:rPr>
              <a:t>…</a:t>
            </a:r>
            <a:r>
              <a:rPr lang="en-US" b="1">
                <a:solidFill>
                  <a:prstClr val="black"/>
                </a:solidFill>
              </a:rPr>
              <a:t>	</a:t>
            </a:r>
            <a:r>
              <a:rPr lang="en-US" b="1" smtClean="0">
                <a:solidFill>
                  <a:prstClr val="black"/>
                </a:solidFill>
              </a:rPr>
              <a:t>   	     200</a:t>
            </a:r>
            <a:endParaRPr lang="en-US" b="1">
              <a:solidFill>
                <a:prstClr val="black"/>
              </a:solidFill>
            </a:endParaRPr>
          </a:p>
          <a:p>
            <a:r>
              <a:rPr lang="en-US" b="1">
                <a:solidFill>
                  <a:prstClr val="black"/>
                </a:solidFill>
              </a:rPr>
              <a:t>          </a:t>
            </a:r>
            <a:r>
              <a:rPr lang="en-US" b="1" smtClean="0">
                <a:solidFill>
                  <a:prstClr val="black"/>
                </a:solidFill>
              </a:rPr>
              <a:t>Dividends </a:t>
            </a:r>
            <a:r>
              <a:rPr lang="en-US" smtClean="0">
                <a:solidFill>
                  <a:prstClr val="black"/>
                </a:solidFill>
              </a:rPr>
              <a:t>…</a:t>
            </a:r>
            <a:r>
              <a:rPr lang="en-US">
                <a:solidFill>
                  <a:prstClr val="black"/>
                </a:solidFill>
              </a:rPr>
              <a:t>……………………………………………………</a:t>
            </a:r>
            <a:r>
              <a:rPr lang="en-US" smtClean="0">
                <a:solidFill>
                  <a:prstClr val="black"/>
                </a:solidFill>
              </a:rPr>
              <a:t>….	</a:t>
            </a:r>
            <a:r>
              <a:rPr lang="en-US" b="1" smtClean="0">
                <a:solidFill>
                  <a:prstClr val="black"/>
                </a:solidFill>
              </a:rPr>
              <a:t>		      </a:t>
            </a:r>
            <a:r>
              <a:rPr lang="en-US" b="1">
                <a:solidFill>
                  <a:prstClr val="black"/>
                </a:solidFill>
              </a:rPr>
              <a:t> </a:t>
            </a:r>
            <a:r>
              <a:rPr lang="en-US" b="1" smtClean="0">
                <a:solidFill>
                  <a:prstClr val="black"/>
                </a:solidFill>
              </a:rPr>
              <a:t>               200</a:t>
            </a:r>
            <a:r>
              <a:rPr lang="en-US" b="1">
                <a:solidFill>
                  <a:prstClr val="black"/>
                </a:solidFill>
              </a:rPr>
              <a:t>	</a:t>
            </a:r>
            <a:endParaRPr lang="en-US" b="1" smtClean="0">
              <a:solidFill>
                <a:prstClr val="black"/>
              </a:solidFill>
            </a:endParaRPr>
          </a:p>
          <a:p>
            <a:r>
              <a:rPr lang="en-US" i="1" smtClean="0">
                <a:solidFill>
                  <a:prstClr val="black"/>
                </a:solidFill>
              </a:rPr>
              <a:t>         </a:t>
            </a:r>
            <a:r>
              <a:rPr lang="en-US" sz="1600" i="1" smtClean="0">
                <a:solidFill>
                  <a:prstClr val="black"/>
                </a:solidFill>
              </a:rPr>
              <a:t> (</a:t>
            </a:r>
            <a:r>
              <a:rPr lang="en-US" sz="1600" i="1">
                <a:solidFill>
                  <a:prstClr val="black"/>
                </a:solidFill>
              </a:rPr>
              <a:t>Close </a:t>
            </a:r>
            <a:r>
              <a:rPr lang="en-US" sz="1600" i="1" smtClean="0">
                <a:solidFill>
                  <a:prstClr val="black"/>
                </a:solidFill>
              </a:rPr>
              <a:t>dividends </a:t>
            </a:r>
            <a:r>
              <a:rPr lang="en-US" sz="1600" i="1">
                <a:solidFill>
                  <a:prstClr val="black"/>
                </a:solidFill>
              </a:rPr>
              <a:t>to retained earnings)</a:t>
            </a:r>
          </a:p>
          <a:p>
            <a:endParaRPr lang="en-US" sz="1200" b="1">
              <a:solidFill>
                <a:prstClr val="black"/>
              </a:solidFill>
            </a:endParaRPr>
          </a:p>
        </p:txBody>
      </p:sp>
      <p:sp>
        <p:nvSpPr>
          <p:cNvPr id="3" name="Slide Number Placeholder 2"/>
          <p:cNvSpPr>
            <a:spLocks noGrp="1"/>
          </p:cNvSpPr>
          <p:nvPr>
            <p:ph type="sldNum" sz="quarter" idx="12"/>
          </p:nvPr>
        </p:nvSpPr>
        <p:spPr/>
        <p:txBody>
          <a:bodyPr/>
          <a:lstStyle/>
          <a:p>
            <a:fld id="{8A048DD7-39B4-434B-ACE7-68CA5B147A05}" type="slidenum">
              <a:rPr lang="en-US" smtClean="0">
                <a:solidFill>
                  <a:prstClr val="black">
                    <a:tint val="75000"/>
                  </a:prstClr>
                </a:solidFill>
              </a:rPr>
              <a:pPr/>
              <a:t>57</a:t>
            </a:fld>
            <a:endParaRPr lang="en-US">
              <a:solidFill>
                <a:prstClr val="black">
                  <a:tint val="75000"/>
                </a:prstClr>
              </a:solidFill>
            </a:endParaRPr>
          </a:p>
        </p:txBody>
      </p:sp>
      <p:grpSp>
        <p:nvGrpSpPr>
          <p:cNvPr id="8" name="Group 7"/>
          <p:cNvGrpSpPr/>
          <p:nvPr/>
        </p:nvGrpSpPr>
        <p:grpSpPr>
          <a:xfrm>
            <a:off x="6280402" y="1619839"/>
            <a:ext cx="859909" cy="45719"/>
            <a:chOff x="10688182" y="2817952"/>
            <a:chExt cx="560944" cy="31274"/>
          </a:xfrm>
        </p:grpSpPr>
        <p:cxnSp>
          <p:nvCxnSpPr>
            <p:cNvPr id="11" name="Straight Connector 10"/>
            <p:cNvCxnSpPr/>
            <p:nvPr/>
          </p:nvCxnSpPr>
          <p:spPr>
            <a:xfrm>
              <a:off x="10688182" y="2849226"/>
              <a:ext cx="56094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2" name="Straight Connector 11"/>
            <p:cNvCxnSpPr/>
            <p:nvPr/>
          </p:nvCxnSpPr>
          <p:spPr>
            <a:xfrm>
              <a:off x="10688182" y="2817952"/>
              <a:ext cx="56094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13" name="TextBox 12"/>
          <p:cNvSpPr txBox="1"/>
          <p:nvPr/>
        </p:nvSpPr>
        <p:spPr>
          <a:xfrm>
            <a:off x="4893567" y="204599"/>
            <a:ext cx="2612570" cy="341632"/>
          </a:xfrm>
          <a:prstGeom prst="rect">
            <a:avLst/>
          </a:prstGeom>
          <a:noFill/>
        </p:spPr>
        <p:txBody>
          <a:bodyPr wrap="square" rtlCol="0">
            <a:spAutoFit/>
          </a:bodyPr>
          <a:lstStyle/>
          <a:p>
            <a:pPr algn="ctr">
              <a:lnSpc>
                <a:spcPct val="90000"/>
              </a:lnSpc>
            </a:pPr>
            <a:r>
              <a:rPr lang="en-US" b="1" smtClean="0">
                <a:solidFill>
                  <a:prstClr val="black"/>
                </a:solidFill>
              </a:rPr>
              <a:t>Retained Earnings</a:t>
            </a:r>
          </a:p>
        </p:txBody>
      </p:sp>
      <p:cxnSp>
        <p:nvCxnSpPr>
          <p:cNvPr id="14" name="Straight Connector 13"/>
          <p:cNvCxnSpPr/>
          <p:nvPr/>
        </p:nvCxnSpPr>
        <p:spPr>
          <a:xfrm>
            <a:off x="5345742" y="508792"/>
            <a:ext cx="1682613" cy="9843"/>
          </a:xfrm>
          <a:prstGeom prst="line">
            <a:avLst/>
          </a:prstGeom>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a:off x="5505199" y="1371533"/>
            <a:ext cx="1657976" cy="0"/>
          </a:xfrm>
          <a:prstGeom prst="line">
            <a:avLst/>
          </a:prstGeom>
        </p:spPr>
        <p:style>
          <a:lnRef idx="1">
            <a:schemeClr val="dk1"/>
          </a:lnRef>
          <a:fillRef idx="0">
            <a:schemeClr val="dk1"/>
          </a:fillRef>
          <a:effectRef idx="0">
            <a:schemeClr val="dk1"/>
          </a:effectRef>
          <a:fontRef idx="minor">
            <a:schemeClr val="tx1"/>
          </a:fontRef>
        </p:style>
      </p:cxnSp>
      <p:cxnSp>
        <p:nvCxnSpPr>
          <p:cNvPr id="16" name="Straight Connector 15"/>
          <p:cNvCxnSpPr/>
          <p:nvPr/>
        </p:nvCxnSpPr>
        <p:spPr>
          <a:xfrm flipV="1">
            <a:off x="6171066" y="509375"/>
            <a:ext cx="4642" cy="1168230"/>
          </a:xfrm>
          <a:prstGeom prst="line">
            <a:avLst/>
          </a:prstGeom>
        </p:spPr>
        <p:style>
          <a:lnRef idx="1">
            <a:schemeClr val="dk1"/>
          </a:lnRef>
          <a:fillRef idx="0">
            <a:schemeClr val="dk1"/>
          </a:fillRef>
          <a:effectRef idx="0">
            <a:schemeClr val="dk1"/>
          </a:effectRef>
          <a:fontRef idx="minor">
            <a:schemeClr val="tx1"/>
          </a:fontRef>
        </p:style>
      </p:cxnSp>
      <p:sp>
        <p:nvSpPr>
          <p:cNvPr id="17" name="TextBox 16"/>
          <p:cNvSpPr txBox="1"/>
          <p:nvPr/>
        </p:nvSpPr>
        <p:spPr>
          <a:xfrm>
            <a:off x="6851012" y="486177"/>
            <a:ext cx="341510" cy="369332"/>
          </a:xfrm>
          <a:prstGeom prst="rect">
            <a:avLst/>
          </a:prstGeom>
          <a:noFill/>
        </p:spPr>
        <p:txBody>
          <a:bodyPr wrap="square" rtlCol="0">
            <a:spAutoFit/>
          </a:bodyPr>
          <a:lstStyle/>
          <a:p>
            <a:r>
              <a:rPr lang="en-US" smtClean="0">
                <a:solidFill>
                  <a:prstClr val="black"/>
                </a:solidFill>
              </a:rPr>
              <a:t>0</a:t>
            </a:r>
          </a:p>
        </p:txBody>
      </p:sp>
      <p:sp>
        <p:nvSpPr>
          <p:cNvPr id="18" name="TextBox 17"/>
          <p:cNvSpPr txBox="1"/>
          <p:nvPr/>
        </p:nvSpPr>
        <p:spPr>
          <a:xfrm>
            <a:off x="6334186" y="1308273"/>
            <a:ext cx="806125" cy="369332"/>
          </a:xfrm>
          <a:prstGeom prst="rect">
            <a:avLst/>
          </a:prstGeom>
          <a:noFill/>
        </p:spPr>
        <p:txBody>
          <a:bodyPr wrap="square" rtlCol="0">
            <a:spAutoFit/>
          </a:bodyPr>
          <a:lstStyle/>
          <a:p>
            <a:pPr algn="r"/>
            <a:r>
              <a:rPr lang="en-US" b="1" smtClean="0">
                <a:solidFill>
                  <a:schemeClr val="accent2">
                    <a:lumMod val="75000"/>
                  </a:schemeClr>
                </a:solidFill>
              </a:rPr>
              <a:t>1,000</a:t>
            </a:r>
          </a:p>
        </p:txBody>
      </p:sp>
      <p:sp>
        <p:nvSpPr>
          <p:cNvPr id="19" name="TextBox 18"/>
          <p:cNvSpPr txBox="1"/>
          <p:nvPr/>
        </p:nvSpPr>
        <p:spPr>
          <a:xfrm>
            <a:off x="6211183" y="703713"/>
            <a:ext cx="951992" cy="369332"/>
          </a:xfrm>
          <a:prstGeom prst="rect">
            <a:avLst/>
          </a:prstGeom>
          <a:noFill/>
        </p:spPr>
        <p:txBody>
          <a:bodyPr wrap="square" rtlCol="0">
            <a:spAutoFit/>
          </a:bodyPr>
          <a:lstStyle/>
          <a:p>
            <a:pPr algn="r"/>
            <a:r>
              <a:rPr lang="en-US" smtClean="0">
                <a:solidFill>
                  <a:prstClr val="black"/>
                </a:solidFill>
              </a:rPr>
              <a:t>7,200</a:t>
            </a:r>
          </a:p>
        </p:txBody>
      </p:sp>
      <p:sp>
        <p:nvSpPr>
          <p:cNvPr id="20" name="TextBox 19"/>
          <p:cNvSpPr txBox="1"/>
          <p:nvPr/>
        </p:nvSpPr>
        <p:spPr>
          <a:xfrm>
            <a:off x="5154824" y="518635"/>
            <a:ext cx="986448" cy="923330"/>
          </a:xfrm>
          <a:prstGeom prst="rect">
            <a:avLst/>
          </a:prstGeom>
          <a:noFill/>
        </p:spPr>
        <p:txBody>
          <a:bodyPr wrap="square" rtlCol="0">
            <a:spAutoFit/>
          </a:bodyPr>
          <a:lstStyle/>
          <a:p>
            <a:pPr algn="r"/>
            <a:endParaRPr lang="en-US" b="1" smtClean="0">
              <a:solidFill>
                <a:prstClr val="black"/>
              </a:solidFill>
            </a:endParaRPr>
          </a:p>
          <a:p>
            <a:pPr algn="r"/>
            <a:r>
              <a:rPr lang="en-US" smtClean="0">
                <a:solidFill>
                  <a:prstClr val="black"/>
                </a:solidFill>
              </a:rPr>
              <a:t>6,000</a:t>
            </a:r>
          </a:p>
          <a:p>
            <a:pPr algn="r"/>
            <a:r>
              <a:rPr lang="en-US" smtClean="0">
                <a:solidFill>
                  <a:prstClr val="black"/>
                </a:solidFill>
              </a:rPr>
              <a:t>200</a:t>
            </a:r>
          </a:p>
        </p:txBody>
      </p:sp>
      <p:sp>
        <p:nvSpPr>
          <p:cNvPr id="26" name="Oval 25"/>
          <p:cNvSpPr/>
          <p:nvPr/>
        </p:nvSpPr>
        <p:spPr>
          <a:xfrm>
            <a:off x="7725066" y="2441749"/>
            <a:ext cx="986855" cy="331596"/>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Oval 26"/>
          <p:cNvSpPr/>
          <p:nvPr/>
        </p:nvSpPr>
        <p:spPr>
          <a:xfrm>
            <a:off x="6357584" y="3072476"/>
            <a:ext cx="986855" cy="331596"/>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6519281" y="5316507"/>
            <a:ext cx="986855" cy="331596"/>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TextBox 28"/>
          <p:cNvSpPr txBox="1"/>
          <p:nvPr/>
        </p:nvSpPr>
        <p:spPr>
          <a:xfrm>
            <a:off x="7506137" y="478855"/>
            <a:ext cx="1517284" cy="369332"/>
          </a:xfrm>
          <a:prstGeom prst="rect">
            <a:avLst/>
          </a:prstGeom>
          <a:noFill/>
        </p:spPr>
        <p:txBody>
          <a:bodyPr wrap="square" rtlCol="0">
            <a:spAutoFit/>
          </a:bodyPr>
          <a:lstStyle/>
          <a:p>
            <a:r>
              <a:rPr lang="en-US" smtClean="0">
                <a:solidFill>
                  <a:srgbClr val="FF0000"/>
                </a:solidFill>
              </a:rPr>
              <a:t>Before closing</a:t>
            </a:r>
          </a:p>
        </p:txBody>
      </p:sp>
      <p:sp>
        <p:nvSpPr>
          <p:cNvPr id="30" name="TextBox 29"/>
          <p:cNvSpPr txBox="1"/>
          <p:nvPr/>
        </p:nvSpPr>
        <p:spPr>
          <a:xfrm>
            <a:off x="7506136" y="1314072"/>
            <a:ext cx="1616849" cy="369332"/>
          </a:xfrm>
          <a:prstGeom prst="rect">
            <a:avLst/>
          </a:prstGeom>
          <a:noFill/>
        </p:spPr>
        <p:txBody>
          <a:bodyPr wrap="square" rtlCol="0">
            <a:spAutoFit/>
          </a:bodyPr>
          <a:lstStyle/>
          <a:p>
            <a:r>
              <a:rPr lang="en-US" smtClean="0">
                <a:solidFill>
                  <a:srgbClr val="FF0000"/>
                </a:solidFill>
              </a:rPr>
              <a:t>After closing</a:t>
            </a:r>
          </a:p>
        </p:txBody>
      </p:sp>
    </p:spTree>
    <p:extLst>
      <p:ext uri="{BB962C8B-B14F-4D97-AF65-F5344CB8AC3E}">
        <p14:creationId xmlns:p14="http://schemas.microsoft.com/office/powerpoint/2010/main" val="2731875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0">
                                            <p:txEl>
                                              <p:pRg st="10" end="1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0">
                                            <p:txEl>
                                              <p:pRg st="11" end="11"/>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0">
                                            <p:txEl>
                                              <p:pRg st="12" end="12"/>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0">
                                            <p:txEl>
                                              <p:pRg st="13" end="13"/>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0">
                                            <p:txEl>
                                              <p:pRg st="14" end="14"/>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5"/>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8"/>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4"/>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5"/>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6"/>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9"/>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20"/>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29"/>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30"/>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26"/>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27"/>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p:bldP spid="17" grpId="0"/>
      <p:bldP spid="18" grpId="0"/>
      <p:bldP spid="19" grpId="0"/>
      <p:bldP spid="20" grpId="0"/>
      <p:bldP spid="26" grpId="0" animBg="1"/>
      <p:bldP spid="27" grpId="0" animBg="1"/>
      <p:bldP spid="28" grpId="0" animBg="1"/>
      <p:bldP spid="29" grpId="0"/>
      <p:bldP spid="30"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639916"/>
            <a:ext cx="8229600" cy="1143000"/>
          </a:xfrm>
        </p:spPr>
        <p:txBody>
          <a:bodyPr/>
          <a:lstStyle/>
          <a:p>
            <a:r>
              <a:rPr lang="en-US" smtClean="0"/>
              <a:t>Common Mistake</a:t>
            </a:r>
            <a:endParaRPr lang="en-US"/>
          </a:p>
        </p:txBody>
      </p:sp>
      <p:sp>
        <p:nvSpPr>
          <p:cNvPr id="3" name="Footer Placeholder 2"/>
          <p:cNvSpPr>
            <a:spLocks noGrp="1"/>
          </p:cNvSpPr>
          <p:nvPr>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4" name="Slide Number Placeholder 3"/>
          <p:cNvSpPr>
            <a:spLocks noGrp="1"/>
          </p:cNvSpPr>
          <p:nvPr>
            <p:ph type="sldNum" sz="quarter" idx="12"/>
          </p:nvPr>
        </p:nvSpPr>
        <p:spPr/>
        <p:txBody>
          <a:bodyPr/>
          <a:lstStyle/>
          <a:p>
            <a:fld id="{8A048DD7-39B4-434B-ACE7-68CA5B147A05}" type="slidenum">
              <a:rPr lang="en-US" smtClean="0"/>
              <a:t>58</a:t>
            </a:fld>
            <a:endParaRPr lang="en-US"/>
          </a:p>
        </p:txBody>
      </p:sp>
      <p:sp>
        <p:nvSpPr>
          <p:cNvPr id="5" name="Content Placeholder 4"/>
          <p:cNvSpPr>
            <a:spLocks noGrp="1"/>
          </p:cNvSpPr>
          <p:nvPr>
            <p:ph sz="quarter" idx="13"/>
          </p:nvPr>
        </p:nvSpPr>
        <p:spPr>
          <a:xfrm>
            <a:off x="911076" y="1590140"/>
            <a:ext cx="7496697" cy="2526575"/>
          </a:xfrm>
        </p:spPr>
        <p:txBody>
          <a:bodyPr/>
          <a:lstStyle/>
          <a:p>
            <a:r>
              <a:rPr lang="en-US" smtClean="0">
                <a:latin typeface="+mn-lt"/>
              </a:rPr>
              <a:t>Students sometimes believe that closing entries are meant to reduce the balance of Retained Earnings to zero. Retained earnings is a </a:t>
            </a:r>
            <a:r>
              <a:rPr lang="en-US" b="1" i="1" smtClean="0">
                <a:latin typeface="+mn-lt"/>
              </a:rPr>
              <a:t>permanent account</a:t>
            </a:r>
            <a:r>
              <a:rPr lang="en-US" smtClean="0">
                <a:latin typeface="+mn-lt"/>
              </a:rPr>
              <a:t>, representing the accumulation of all revenues, expenses, and dividends over the life of the company. </a:t>
            </a:r>
            <a:endParaRPr lang="en-US">
              <a:latin typeface="+mn-lt"/>
            </a:endParaRPr>
          </a:p>
        </p:txBody>
      </p:sp>
    </p:spTree>
    <p:extLst>
      <p:ext uri="{BB962C8B-B14F-4D97-AF65-F5344CB8AC3E}">
        <p14:creationId xmlns:p14="http://schemas.microsoft.com/office/powerpoint/2010/main" val="382534434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314112"/>
            <a:ext cx="7794576" cy="4268219"/>
          </a:xfrm>
        </p:spPr>
        <p:txBody>
          <a:bodyPr/>
          <a:lstStyle/>
          <a:p>
            <a:pPr marL="0" indent="0">
              <a:buNone/>
            </a:pPr>
            <a:r>
              <a:rPr lang="en-US" smtClean="0"/>
              <a:t>Which account would NOT be closed during the closing process?</a:t>
            </a:r>
            <a:endParaRPr lang="en-US"/>
          </a:p>
          <a:p>
            <a:pPr>
              <a:buAutoNum type="alphaLcPeriod"/>
            </a:pPr>
            <a:r>
              <a:rPr lang="en-US" smtClean="0"/>
              <a:t>Retained Earnings</a:t>
            </a:r>
            <a:endParaRPr lang="en-US"/>
          </a:p>
          <a:p>
            <a:pPr>
              <a:buAutoNum type="alphaLcPeriod"/>
            </a:pPr>
            <a:r>
              <a:rPr lang="en-US" smtClean="0"/>
              <a:t>Dividends</a:t>
            </a:r>
            <a:endParaRPr lang="en-US"/>
          </a:p>
          <a:p>
            <a:pPr>
              <a:buAutoNum type="alphaLcPeriod" startAt="3"/>
            </a:pPr>
            <a:r>
              <a:rPr lang="en-US" smtClean="0"/>
              <a:t>Interest Expense</a:t>
            </a:r>
            <a:endParaRPr lang="en-US"/>
          </a:p>
          <a:p>
            <a:pPr>
              <a:buAutoNum type="alphaLcPeriod" startAt="3"/>
            </a:pPr>
            <a:r>
              <a:rPr lang="en-US" smtClean="0"/>
              <a:t>Interest Revenue</a:t>
            </a:r>
            <a:endParaRPr lang="en-US"/>
          </a:p>
        </p:txBody>
      </p:sp>
      <p:sp>
        <p:nvSpPr>
          <p:cNvPr id="4" name="Title 3"/>
          <p:cNvSpPr>
            <a:spLocks noGrp="1"/>
          </p:cNvSpPr>
          <p:nvPr>
            <p:ph type="title"/>
          </p:nvPr>
        </p:nvSpPr>
        <p:spPr/>
        <p:txBody>
          <a:bodyPr/>
          <a:lstStyle/>
          <a:p>
            <a:r>
              <a:rPr lang="en-US"/>
              <a:t>Concept Check </a:t>
            </a:r>
            <a:r>
              <a:rPr lang="en-US" smtClean="0"/>
              <a:t>3–10</a:t>
            </a:r>
            <a:endParaRPr lang="en-US"/>
          </a:p>
        </p:txBody>
      </p:sp>
      <p:sp>
        <p:nvSpPr>
          <p:cNvPr id="6" name="Oval 5"/>
          <p:cNvSpPr/>
          <p:nvPr/>
        </p:nvSpPr>
        <p:spPr bwMode="auto">
          <a:xfrm>
            <a:off x="956707" y="2428199"/>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Tahoma" pitchFamily="34" charset="0"/>
            </a:endParaRPr>
          </a:p>
        </p:txBody>
      </p:sp>
      <p:sp>
        <p:nvSpPr>
          <p:cNvPr id="7" name="TextBox 6"/>
          <p:cNvSpPr txBox="1"/>
          <p:nvPr/>
        </p:nvSpPr>
        <p:spPr>
          <a:xfrm>
            <a:off x="1552929" y="5120666"/>
            <a:ext cx="6353299" cy="1200329"/>
          </a:xfrm>
          <a:prstGeom prst="rect">
            <a:avLst/>
          </a:prstGeom>
          <a:solidFill>
            <a:srgbClr val="FFFFD1"/>
          </a:solidFill>
          <a:ln w="6350">
            <a:solidFill>
              <a:schemeClr val="tx1"/>
            </a:solidFill>
          </a:ln>
        </p:spPr>
        <p:txBody>
          <a:bodyPr wrap="square" rtlCol="0">
            <a:spAutoFit/>
          </a:bodyPr>
          <a:lstStyle/>
          <a:p>
            <a:r>
              <a:rPr lang="en-US" smtClean="0"/>
              <a:t>Only temporary accounts are closed. Temporary accounts include all revenues, expenses, and dividends. Balances of temporary accounts are transferred to the balance of Retained </a:t>
            </a:r>
            <a:r>
              <a:rPr lang="en-US"/>
              <a:t>E</a:t>
            </a:r>
            <a:r>
              <a:rPr lang="en-US" smtClean="0"/>
              <a:t>arnings, which is a permanent account that is not closed.</a:t>
            </a:r>
          </a:p>
        </p:txBody>
      </p:sp>
      <p:sp>
        <p:nvSpPr>
          <p:cNvPr id="8" name="Footer Placeholder 7"/>
          <p:cNvSpPr>
            <a:spLocks noGrp="1"/>
          </p:cNvSpPr>
          <p:nvPr>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9" name="Slide Number Placeholder 8"/>
          <p:cNvSpPr>
            <a:spLocks noGrp="1"/>
          </p:cNvSpPr>
          <p:nvPr>
            <p:ph type="sldNum" sz="quarter" idx="12"/>
          </p:nvPr>
        </p:nvSpPr>
        <p:spPr/>
        <p:txBody>
          <a:bodyPr/>
          <a:lstStyle/>
          <a:p>
            <a:fld id="{8A048DD7-39B4-434B-ACE7-68CA5B147A05}" type="slidenum">
              <a:rPr lang="en-US" smtClean="0"/>
              <a:t>59</a:t>
            </a:fld>
            <a:endParaRPr lang="en-US"/>
          </a:p>
        </p:txBody>
      </p:sp>
    </p:spTree>
    <p:extLst>
      <p:ext uri="{BB962C8B-B14F-4D97-AF65-F5344CB8AC3E}">
        <p14:creationId xmlns:p14="http://schemas.microsoft.com/office/powerpoint/2010/main" val="2312500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3"/>
          <p:cNvSpPr>
            <a:spLocks noGrp="1"/>
          </p:cNvSpPr>
          <p:nvPr>
            <p:ph type="title"/>
          </p:nvPr>
        </p:nvSpPr>
        <p:spPr/>
        <p:txBody>
          <a:bodyPr/>
          <a:lstStyle/>
          <a:p>
            <a:r>
              <a:rPr lang="en-US" sz="4000" smtClean="0"/>
              <a:t>Revenue and Expense Reporting</a:t>
            </a:r>
          </a:p>
        </p:txBody>
      </p:sp>
      <p:sp>
        <p:nvSpPr>
          <p:cNvPr id="19458" name="Content Placeholder 4"/>
          <p:cNvSpPr>
            <a:spLocks noGrp="1"/>
          </p:cNvSpPr>
          <p:nvPr>
            <p:ph idx="1"/>
          </p:nvPr>
        </p:nvSpPr>
        <p:spPr/>
        <p:txBody>
          <a:bodyPr>
            <a:normAutofit/>
          </a:bodyPr>
          <a:lstStyle/>
          <a:p>
            <a:r>
              <a:rPr lang="en-US" u="sng" smtClean="0"/>
              <a:t>Revenue recognition</a:t>
            </a:r>
          </a:p>
          <a:p>
            <a:pPr lvl="1"/>
            <a:r>
              <a:rPr lang="en-US" smtClean="0"/>
              <a:t>Revenues are recorded in the period in which the goods or services are provided to customers</a:t>
            </a:r>
          </a:p>
          <a:p>
            <a:pPr lvl="1"/>
            <a:r>
              <a:rPr lang="en-US" b="1" smtClean="0"/>
              <a:t>Revenue recognition principle</a:t>
            </a:r>
          </a:p>
          <a:p>
            <a:r>
              <a:rPr lang="en-US" u="sng" smtClean="0"/>
              <a:t>Expense recognition</a:t>
            </a:r>
          </a:p>
          <a:p>
            <a:pPr lvl="1"/>
            <a:r>
              <a:rPr lang="en-US" smtClean="0"/>
              <a:t>Expenses are reported in the same period as the revenues they help to generate</a:t>
            </a:r>
          </a:p>
          <a:p>
            <a:pPr lvl="1"/>
            <a:r>
              <a:rPr lang="en-US" smtClean="0"/>
              <a:t>Commonly referred to as the </a:t>
            </a:r>
            <a:r>
              <a:rPr lang="en-US" b="1" smtClean="0"/>
              <a:t>matching principle</a:t>
            </a:r>
          </a:p>
        </p:txBody>
      </p:sp>
      <p:sp>
        <p:nvSpPr>
          <p:cNvPr id="4" name="Footer Placeholder 3"/>
          <p:cNvSpPr>
            <a:spLocks noGrp="1"/>
          </p:cNvSpPr>
          <p:nvPr>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5" name="Slide Number Placeholder 4"/>
          <p:cNvSpPr>
            <a:spLocks noGrp="1"/>
          </p:cNvSpPr>
          <p:nvPr>
            <p:ph type="sldNum" sz="quarter" idx="12"/>
          </p:nvPr>
        </p:nvSpPr>
        <p:spPr/>
        <p:txBody>
          <a:bodyPr/>
          <a:lstStyle/>
          <a:p>
            <a:fld id="{8A048DD7-39B4-434B-ACE7-68CA5B147A05}" type="slidenum">
              <a:rPr lang="en-US" smtClean="0"/>
              <a:t>6</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458">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458">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945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Content Placeholder 4"/>
          <p:cNvSpPr>
            <a:spLocks noGrp="1"/>
          </p:cNvSpPr>
          <p:nvPr>
            <p:ph idx="1"/>
          </p:nvPr>
        </p:nvSpPr>
        <p:spPr>
          <a:xfrm>
            <a:off x="709368" y="1442358"/>
            <a:ext cx="6702171" cy="2968582"/>
          </a:xfrm>
        </p:spPr>
        <p:txBody>
          <a:bodyPr/>
          <a:lstStyle/>
          <a:p>
            <a:r>
              <a:rPr lang="en-US" b="1" smtClean="0">
                <a:solidFill>
                  <a:srgbClr val="A5062D"/>
                </a:solidFill>
              </a:rPr>
              <a:t>LO3–7</a:t>
            </a:r>
            <a:r>
              <a:rPr lang="en-US" smtClean="0"/>
              <a:t>	Post closing entries and prepare a post-closing trial balance.</a:t>
            </a:r>
          </a:p>
        </p:txBody>
      </p:sp>
      <p:sp>
        <p:nvSpPr>
          <p:cNvPr id="83969" name="Title 3"/>
          <p:cNvSpPr>
            <a:spLocks noGrp="1"/>
          </p:cNvSpPr>
          <p:nvPr>
            <p:ph type="title"/>
          </p:nvPr>
        </p:nvSpPr>
        <p:spPr/>
        <p:txBody>
          <a:bodyPr/>
          <a:lstStyle/>
          <a:p>
            <a:r>
              <a:rPr lang="en-US" smtClean="0"/>
              <a:t>Learning Objective 7</a:t>
            </a:r>
          </a:p>
        </p:txBody>
      </p:sp>
      <p:sp>
        <p:nvSpPr>
          <p:cNvPr id="4" name="Footer Placeholder 3"/>
          <p:cNvSpPr>
            <a:spLocks noGrp="1"/>
          </p:cNvSpPr>
          <p:nvPr>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5" name="Slide Number Placeholder 4"/>
          <p:cNvSpPr>
            <a:spLocks noGrp="1"/>
          </p:cNvSpPr>
          <p:nvPr>
            <p:ph type="sldNum" sz="quarter" idx="12"/>
          </p:nvPr>
        </p:nvSpPr>
        <p:spPr/>
        <p:txBody>
          <a:bodyPr/>
          <a:lstStyle/>
          <a:p>
            <a:fld id="{8A048DD7-39B4-434B-ACE7-68CA5B147A05}" type="slidenum">
              <a:rPr lang="en-US" smtClean="0"/>
              <a:t>60</a:t>
            </a:fld>
            <a:endParaRPr lang="en-US"/>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Title 1"/>
          <p:cNvSpPr>
            <a:spLocks noGrp="1"/>
          </p:cNvSpPr>
          <p:nvPr>
            <p:ph type="title"/>
          </p:nvPr>
        </p:nvSpPr>
        <p:spPr/>
        <p:txBody>
          <a:bodyPr/>
          <a:lstStyle/>
          <a:p>
            <a:r>
              <a:rPr lang="en-US" smtClean="0"/>
              <a:t>Post-Closing Trial Balance</a:t>
            </a:r>
          </a:p>
        </p:txBody>
      </p:sp>
      <p:sp>
        <p:nvSpPr>
          <p:cNvPr id="84994" name="Content Placeholder 2"/>
          <p:cNvSpPr>
            <a:spLocks noGrp="1"/>
          </p:cNvSpPr>
          <p:nvPr>
            <p:ph idx="1"/>
          </p:nvPr>
        </p:nvSpPr>
        <p:spPr/>
        <p:txBody>
          <a:bodyPr/>
          <a:lstStyle/>
          <a:p>
            <a:r>
              <a:rPr lang="en-US" smtClean="0"/>
              <a:t>Lists all account balances after updating for closing entries</a:t>
            </a:r>
          </a:p>
          <a:p>
            <a:r>
              <a:rPr lang="en-US" smtClean="0"/>
              <a:t>Helps verify that closing </a:t>
            </a:r>
            <a:r>
              <a:rPr lang="en-US"/>
              <a:t>entries </a:t>
            </a:r>
            <a:r>
              <a:rPr lang="en-US" smtClean="0"/>
              <a:t>were prepared and posted correctly </a:t>
            </a:r>
            <a:r>
              <a:rPr lang="en-US"/>
              <a:t>and that the accounts are now ready for the next period’s </a:t>
            </a:r>
            <a:r>
              <a:rPr lang="en-US" smtClean="0"/>
              <a:t>transactions</a:t>
            </a:r>
          </a:p>
        </p:txBody>
      </p:sp>
      <p:sp>
        <p:nvSpPr>
          <p:cNvPr id="4" name="Footer Placeholder 3"/>
          <p:cNvSpPr>
            <a:spLocks noGrp="1"/>
          </p:cNvSpPr>
          <p:nvPr>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5" name="Slide Number Placeholder 4"/>
          <p:cNvSpPr>
            <a:spLocks noGrp="1"/>
          </p:cNvSpPr>
          <p:nvPr>
            <p:ph type="sldNum" sz="quarter" idx="12"/>
          </p:nvPr>
        </p:nvSpPr>
        <p:spPr/>
        <p:txBody>
          <a:bodyPr/>
          <a:lstStyle/>
          <a:p>
            <a:fld id="{8A048DD7-39B4-434B-ACE7-68CA5B147A05}" type="slidenum">
              <a:rPr lang="en-US" smtClean="0"/>
              <a:t>61</a:t>
            </a:fld>
            <a:endParaRPr lang="en-US"/>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 Same Side Corner Rectangle 8"/>
          <p:cNvSpPr/>
          <p:nvPr/>
        </p:nvSpPr>
        <p:spPr>
          <a:xfrm>
            <a:off x="1206500" y="1173770"/>
            <a:ext cx="7426325" cy="801746"/>
          </a:xfrm>
          <a:prstGeom prst="round2SameRect">
            <a:avLst/>
          </a:prstGeom>
          <a:solidFill>
            <a:schemeClr val="accent2">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8000"/>
              </a:solidFill>
            </a:endParaRPr>
          </a:p>
        </p:txBody>
      </p:sp>
      <p:sp>
        <p:nvSpPr>
          <p:cNvPr id="10" name="Rectangle 9"/>
          <p:cNvSpPr/>
          <p:nvPr/>
        </p:nvSpPr>
        <p:spPr>
          <a:xfrm>
            <a:off x="1206500" y="1989539"/>
            <a:ext cx="7426325" cy="4529091"/>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11" name="TextBox 10"/>
          <p:cNvSpPr txBox="1"/>
          <p:nvPr/>
        </p:nvSpPr>
        <p:spPr>
          <a:xfrm>
            <a:off x="2794991" y="1135286"/>
            <a:ext cx="4208771" cy="840230"/>
          </a:xfrm>
          <a:prstGeom prst="rect">
            <a:avLst/>
          </a:prstGeom>
          <a:noFill/>
        </p:spPr>
        <p:txBody>
          <a:bodyPr wrap="square" rtlCol="0">
            <a:spAutoFit/>
          </a:bodyPr>
          <a:lstStyle/>
          <a:p>
            <a:pPr algn="ctr">
              <a:lnSpc>
                <a:spcPct val="90000"/>
              </a:lnSpc>
            </a:pPr>
            <a:r>
              <a:rPr lang="en-US" b="1" smtClean="0">
                <a:solidFill>
                  <a:prstClr val="white"/>
                </a:solidFill>
              </a:rPr>
              <a:t>EAGLE GOLF ACADEMY</a:t>
            </a:r>
          </a:p>
          <a:p>
            <a:pPr algn="ctr">
              <a:lnSpc>
                <a:spcPct val="90000"/>
              </a:lnSpc>
            </a:pPr>
            <a:r>
              <a:rPr lang="en-US" b="1" smtClean="0">
                <a:solidFill>
                  <a:prstClr val="white"/>
                </a:solidFill>
              </a:rPr>
              <a:t>Post-Closing Trial Balance</a:t>
            </a:r>
          </a:p>
          <a:p>
            <a:pPr algn="ctr">
              <a:lnSpc>
                <a:spcPct val="90000"/>
              </a:lnSpc>
            </a:pPr>
            <a:r>
              <a:rPr lang="en-US" b="1" smtClean="0">
                <a:solidFill>
                  <a:prstClr val="white"/>
                </a:solidFill>
              </a:rPr>
              <a:t>December 31</a:t>
            </a:r>
            <a:endParaRPr lang="en-US" b="1">
              <a:solidFill>
                <a:prstClr val="white"/>
              </a:solidFill>
            </a:endParaRPr>
          </a:p>
        </p:txBody>
      </p:sp>
      <p:sp>
        <p:nvSpPr>
          <p:cNvPr id="2" name="Title 1"/>
          <p:cNvSpPr>
            <a:spLocks noGrp="1"/>
          </p:cNvSpPr>
          <p:nvPr>
            <p:ph type="title"/>
          </p:nvPr>
        </p:nvSpPr>
        <p:spPr>
          <a:xfrm>
            <a:off x="1206500" y="222052"/>
            <a:ext cx="7916486" cy="774700"/>
          </a:xfrm>
        </p:spPr>
        <p:txBody>
          <a:bodyPr>
            <a:noAutofit/>
          </a:bodyPr>
          <a:lstStyle/>
          <a:p>
            <a:pPr algn="l"/>
            <a:r>
              <a:rPr lang="en-US" sz="3200" smtClean="0">
                <a:solidFill>
                  <a:srgbClr val="1D5F76"/>
                </a:solidFill>
                <a:latin typeface="Avenir LT Std 65 Medium"/>
                <a:cs typeface="Avenir LT Std 65 Medium"/>
              </a:rPr>
              <a:t>Illustration 3–18</a:t>
            </a:r>
            <a:r>
              <a:rPr lang="en-US" sz="3200" smtClean="0">
                <a:solidFill>
                  <a:srgbClr val="A5062D"/>
                </a:solidFill>
                <a:latin typeface="Avenir LT Std 65 Medium"/>
                <a:cs typeface="Avenir LT Std 65 Medium"/>
              </a:rPr>
              <a:t/>
            </a:r>
            <a:br>
              <a:rPr lang="en-US" sz="3200" smtClean="0">
                <a:solidFill>
                  <a:srgbClr val="A5062D"/>
                </a:solidFill>
                <a:latin typeface="Avenir LT Std 65 Medium"/>
                <a:cs typeface="Avenir LT Std 65 Medium"/>
              </a:rPr>
            </a:br>
            <a:r>
              <a:rPr lang="en-US" sz="4000" smtClean="0">
                <a:solidFill>
                  <a:srgbClr val="A5062D"/>
                </a:solidFill>
                <a:latin typeface="Avenir LT Std 65 Medium"/>
                <a:cs typeface="Avenir LT Std 65 Medium"/>
              </a:rPr>
              <a:t>Post-Closing Trial Balance</a:t>
            </a:r>
            <a:endParaRPr lang="en-US" sz="4000">
              <a:solidFill>
                <a:srgbClr val="A5062D"/>
              </a:solidFill>
              <a:latin typeface="Avenir LT Std 65 Medium"/>
              <a:cs typeface="Avenir LT Std 65 Medium"/>
            </a:endParaRP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6" name="TextBox 5"/>
          <p:cNvSpPr txBox="1"/>
          <p:nvPr/>
        </p:nvSpPr>
        <p:spPr>
          <a:xfrm>
            <a:off x="1338077" y="6565989"/>
            <a:ext cx="6973877" cy="215444"/>
          </a:xfrm>
          <a:prstGeom prst="rect">
            <a:avLst/>
          </a:prstGeom>
          <a:noFill/>
        </p:spPr>
        <p:txBody>
          <a:bodyPr wrap="square" rtlCol="0">
            <a:spAutoFit/>
          </a:bodyPr>
          <a:lstStyle/>
          <a:p>
            <a:r>
              <a:rPr lang="en-US" sz="800" smtClean="0">
                <a:solidFill>
                  <a:prstClr val="black"/>
                </a:solidFill>
              </a:rPr>
              <a:t>Copyright ©2016 McGraw-Hill Education. All rights reserved. No reproduction or distribution without the prior written consent of McGraw-Hill Education.</a:t>
            </a:r>
            <a:endParaRPr lang="en-US" sz="800">
              <a:solidFill>
                <a:prstClr val="black"/>
              </a:solidFill>
            </a:endParaRPr>
          </a:p>
        </p:txBody>
      </p:sp>
      <p:sp>
        <p:nvSpPr>
          <p:cNvPr id="5" name="TextBox 4"/>
          <p:cNvSpPr txBox="1"/>
          <p:nvPr/>
        </p:nvSpPr>
        <p:spPr>
          <a:xfrm>
            <a:off x="1714949" y="1975516"/>
            <a:ext cx="6772588" cy="369332"/>
          </a:xfrm>
          <a:prstGeom prst="rect">
            <a:avLst/>
          </a:prstGeom>
          <a:noFill/>
        </p:spPr>
        <p:txBody>
          <a:bodyPr wrap="square" rtlCol="0">
            <a:spAutoFit/>
          </a:bodyPr>
          <a:lstStyle/>
          <a:p>
            <a:r>
              <a:rPr lang="en-US" b="1" smtClean="0">
                <a:solidFill>
                  <a:prstClr val="black"/>
                </a:solidFill>
              </a:rPr>
              <a:t>Accounts						            Debit                  Credit</a:t>
            </a:r>
            <a:endParaRPr lang="en-US" b="1">
              <a:solidFill>
                <a:prstClr val="black"/>
              </a:solidFill>
            </a:endParaRPr>
          </a:p>
        </p:txBody>
      </p:sp>
      <p:sp>
        <p:nvSpPr>
          <p:cNvPr id="12" name="TextBox 11"/>
          <p:cNvSpPr txBox="1"/>
          <p:nvPr/>
        </p:nvSpPr>
        <p:spPr>
          <a:xfrm>
            <a:off x="1728316" y="2271313"/>
            <a:ext cx="2985924" cy="4247317"/>
          </a:xfrm>
          <a:prstGeom prst="rect">
            <a:avLst/>
          </a:prstGeom>
          <a:noFill/>
        </p:spPr>
        <p:txBody>
          <a:bodyPr wrap="square" rtlCol="0">
            <a:spAutoFit/>
          </a:bodyPr>
          <a:lstStyle/>
          <a:p>
            <a:r>
              <a:rPr lang="en-US" smtClean="0">
                <a:solidFill>
                  <a:prstClr val="black"/>
                </a:solidFill>
              </a:rPr>
              <a:t>Cash</a:t>
            </a:r>
          </a:p>
          <a:p>
            <a:r>
              <a:rPr lang="en-US" smtClean="0">
                <a:solidFill>
                  <a:prstClr val="black"/>
                </a:solidFill>
              </a:rPr>
              <a:t>Accounts Receivable</a:t>
            </a:r>
          </a:p>
          <a:p>
            <a:r>
              <a:rPr lang="en-US" smtClean="0">
                <a:solidFill>
                  <a:prstClr val="black"/>
                </a:solidFill>
              </a:rPr>
              <a:t>Supplies</a:t>
            </a:r>
          </a:p>
          <a:p>
            <a:r>
              <a:rPr lang="en-US" smtClean="0">
                <a:solidFill>
                  <a:prstClr val="black"/>
                </a:solidFill>
              </a:rPr>
              <a:t>Prepaid Rent</a:t>
            </a:r>
          </a:p>
          <a:p>
            <a:r>
              <a:rPr lang="en-US" smtClean="0">
                <a:solidFill>
                  <a:prstClr val="black"/>
                </a:solidFill>
              </a:rPr>
              <a:t>Equipment</a:t>
            </a:r>
          </a:p>
          <a:p>
            <a:r>
              <a:rPr lang="en-US" smtClean="0">
                <a:solidFill>
                  <a:prstClr val="black"/>
                </a:solidFill>
              </a:rPr>
              <a:t>Accumulated Depreciation</a:t>
            </a:r>
          </a:p>
          <a:p>
            <a:r>
              <a:rPr lang="en-US" smtClean="0">
                <a:solidFill>
                  <a:prstClr val="black"/>
                </a:solidFill>
              </a:rPr>
              <a:t>Accounts Payable</a:t>
            </a:r>
          </a:p>
          <a:p>
            <a:r>
              <a:rPr lang="en-US" smtClean="0">
                <a:solidFill>
                  <a:prstClr val="black"/>
                </a:solidFill>
              </a:rPr>
              <a:t>Salaries Payable</a:t>
            </a:r>
          </a:p>
          <a:p>
            <a:r>
              <a:rPr lang="en-US" smtClean="0">
                <a:solidFill>
                  <a:prstClr val="black"/>
                </a:solidFill>
              </a:rPr>
              <a:t>Utilities Payable</a:t>
            </a:r>
          </a:p>
          <a:p>
            <a:r>
              <a:rPr lang="en-US" smtClean="0">
                <a:solidFill>
                  <a:prstClr val="black"/>
                </a:solidFill>
              </a:rPr>
              <a:t>Deferred Revenue</a:t>
            </a:r>
          </a:p>
          <a:p>
            <a:r>
              <a:rPr lang="en-US" smtClean="0">
                <a:solidFill>
                  <a:prstClr val="black"/>
                </a:solidFill>
              </a:rPr>
              <a:t>Interest Payable</a:t>
            </a:r>
          </a:p>
          <a:p>
            <a:r>
              <a:rPr lang="en-US" smtClean="0">
                <a:solidFill>
                  <a:prstClr val="black"/>
                </a:solidFill>
              </a:rPr>
              <a:t>Notes Payable</a:t>
            </a:r>
          </a:p>
          <a:p>
            <a:r>
              <a:rPr lang="en-US" smtClean="0">
                <a:solidFill>
                  <a:prstClr val="black"/>
                </a:solidFill>
              </a:rPr>
              <a:t>Common Stock</a:t>
            </a:r>
          </a:p>
          <a:p>
            <a:r>
              <a:rPr lang="en-US" smtClean="0">
                <a:solidFill>
                  <a:srgbClr val="A5062D"/>
                </a:solidFill>
              </a:rPr>
              <a:t>Retained Earnings</a:t>
            </a:r>
          </a:p>
          <a:p>
            <a:r>
              <a:rPr lang="en-US" b="1">
                <a:solidFill>
                  <a:prstClr val="black"/>
                </a:solidFill>
              </a:rPr>
              <a:t> </a:t>
            </a:r>
            <a:r>
              <a:rPr lang="en-US" b="1" smtClean="0">
                <a:solidFill>
                  <a:prstClr val="black"/>
                </a:solidFill>
              </a:rPr>
              <a:t>  </a:t>
            </a:r>
            <a:r>
              <a:rPr lang="en-US" smtClean="0">
                <a:solidFill>
                  <a:prstClr val="black"/>
                </a:solidFill>
              </a:rPr>
              <a:t> Totals</a:t>
            </a:r>
          </a:p>
        </p:txBody>
      </p:sp>
      <p:sp>
        <p:nvSpPr>
          <p:cNvPr id="13" name="TextBox 12"/>
          <p:cNvSpPr txBox="1"/>
          <p:nvPr/>
        </p:nvSpPr>
        <p:spPr>
          <a:xfrm>
            <a:off x="5365820" y="2271313"/>
            <a:ext cx="1096295" cy="4524315"/>
          </a:xfrm>
          <a:prstGeom prst="rect">
            <a:avLst/>
          </a:prstGeom>
          <a:noFill/>
        </p:spPr>
        <p:txBody>
          <a:bodyPr wrap="square" rtlCol="0">
            <a:spAutoFit/>
          </a:bodyPr>
          <a:lstStyle/>
          <a:p>
            <a:r>
              <a:rPr lang="en-US" smtClean="0">
                <a:solidFill>
                  <a:prstClr val="black"/>
                </a:solidFill>
              </a:rPr>
              <a:t>$  6,900</a:t>
            </a:r>
          </a:p>
          <a:p>
            <a:r>
              <a:rPr lang="en-US">
                <a:solidFill>
                  <a:prstClr val="black"/>
                </a:solidFill>
              </a:rPr>
              <a:t> </a:t>
            </a:r>
            <a:r>
              <a:rPr lang="en-US" smtClean="0">
                <a:solidFill>
                  <a:prstClr val="black"/>
                </a:solidFill>
              </a:rPr>
              <a:t>   2,700</a:t>
            </a:r>
          </a:p>
          <a:p>
            <a:r>
              <a:rPr lang="en-US">
                <a:solidFill>
                  <a:prstClr val="black"/>
                </a:solidFill>
              </a:rPr>
              <a:t> </a:t>
            </a:r>
            <a:r>
              <a:rPr lang="en-US" smtClean="0">
                <a:solidFill>
                  <a:prstClr val="black"/>
                </a:solidFill>
              </a:rPr>
              <a:t>   1,300</a:t>
            </a:r>
          </a:p>
          <a:p>
            <a:r>
              <a:rPr lang="en-US">
                <a:solidFill>
                  <a:prstClr val="black"/>
                </a:solidFill>
              </a:rPr>
              <a:t> </a:t>
            </a:r>
            <a:r>
              <a:rPr lang="en-US" smtClean="0">
                <a:solidFill>
                  <a:prstClr val="black"/>
                </a:solidFill>
              </a:rPr>
              <a:t>   5,500</a:t>
            </a:r>
          </a:p>
          <a:p>
            <a:r>
              <a:rPr lang="en-US">
                <a:solidFill>
                  <a:prstClr val="black"/>
                </a:solidFill>
              </a:rPr>
              <a:t> </a:t>
            </a:r>
            <a:r>
              <a:rPr lang="en-US" smtClean="0">
                <a:solidFill>
                  <a:prstClr val="black"/>
                </a:solidFill>
              </a:rPr>
              <a:t> 24,000</a:t>
            </a:r>
          </a:p>
          <a:p>
            <a:endParaRPr lang="en-US" b="1">
              <a:solidFill>
                <a:prstClr val="black"/>
              </a:solidFill>
            </a:endParaRPr>
          </a:p>
          <a:p>
            <a:endParaRPr lang="en-US" b="1">
              <a:solidFill>
                <a:prstClr val="black"/>
              </a:solidFill>
            </a:endParaRPr>
          </a:p>
          <a:p>
            <a:endParaRPr lang="en-US" b="1" smtClean="0">
              <a:solidFill>
                <a:srgbClr val="A5062D"/>
              </a:solidFill>
            </a:endParaRPr>
          </a:p>
          <a:p>
            <a:endParaRPr lang="en-US" b="1">
              <a:solidFill>
                <a:srgbClr val="A5062D"/>
              </a:solidFill>
            </a:endParaRPr>
          </a:p>
          <a:p>
            <a:endParaRPr lang="en-US" b="1" smtClean="0">
              <a:solidFill>
                <a:srgbClr val="A5062D"/>
              </a:solidFill>
            </a:endParaRPr>
          </a:p>
          <a:p>
            <a:endParaRPr lang="en-US" b="1">
              <a:solidFill>
                <a:srgbClr val="A5062D"/>
              </a:solidFill>
            </a:endParaRPr>
          </a:p>
          <a:p>
            <a:endParaRPr lang="en-US" b="1" smtClean="0">
              <a:solidFill>
                <a:srgbClr val="A5062D"/>
              </a:solidFill>
            </a:endParaRPr>
          </a:p>
          <a:p>
            <a:endParaRPr lang="en-US" b="1" smtClean="0">
              <a:solidFill>
                <a:srgbClr val="A5062D"/>
              </a:solidFill>
            </a:endParaRPr>
          </a:p>
          <a:p>
            <a:endParaRPr lang="en-US" b="1">
              <a:solidFill>
                <a:srgbClr val="A5062D"/>
              </a:solidFill>
            </a:endParaRPr>
          </a:p>
          <a:p>
            <a:r>
              <a:rPr lang="en-US" smtClean="0">
                <a:solidFill>
                  <a:prstClr val="black"/>
                </a:solidFill>
              </a:rPr>
              <a:t>$40,400</a:t>
            </a:r>
          </a:p>
          <a:p>
            <a:r>
              <a:rPr lang="en-US" b="1" smtClean="0">
                <a:solidFill>
                  <a:prstClr val="black"/>
                </a:solidFill>
              </a:rPr>
              <a:t> </a:t>
            </a:r>
            <a:endParaRPr lang="en-US" b="1">
              <a:solidFill>
                <a:prstClr val="black"/>
              </a:solidFill>
            </a:endParaRPr>
          </a:p>
        </p:txBody>
      </p:sp>
      <p:sp>
        <p:nvSpPr>
          <p:cNvPr id="14" name="TextBox 13"/>
          <p:cNvSpPr txBox="1"/>
          <p:nvPr/>
        </p:nvSpPr>
        <p:spPr>
          <a:xfrm>
            <a:off x="6803270" y="3642112"/>
            <a:ext cx="1416282" cy="2862322"/>
          </a:xfrm>
          <a:prstGeom prst="rect">
            <a:avLst/>
          </a:prstGeom>
          <a:noFill/>
        </p:spPr>
        <p:txBody>
          <a:bodyPr wrap="square" rtlCol="0">
            <a:spAutoFit/>
          </a:bodyPr>
          <a:lstStyle/>
          <a:p>
            <a:r>
              <a:rPr lang="en-US" smtClean="0">
                <a:solidFill>
                  <a:prstClr val="black"/>
                </a:solidFill>
              </a:rPr>
              <a:t>$      400</a:t>
            </a:r>
          </a:p>
          <a:p>
            <a:r>
              <a:rPr lang="en-US">
                <a:solidFill>
                  <a:prstClr val="black"/>
                </a:solidFill>
              </a:rPr>
              <a:t> </a:t>
            </a:r>
            <a:r>
              <a:rPr lang="en-US" smtClean="0">
                <a:solidFill>
                  <a:prstClr val="black"/>
                </a:solidFill>
              </a:rPr>
              <a:t>    2,300</a:t>
            </a:r>
          </a:p>
          <a:p>
            <a:r>
              <a:rPr lang="en-US">
                <a:solidFill>
                  <a:prstClr val="black"/>
                </a:solidFill>
              </a:rPr>
              <a:t> </a:t>
            </a:r>
            <a:r>
              <a:rPr lang="en-US" smtClean="0">
                <a:solidFill>
                  <a:prstClr val="black"/>
                </a:solidFill>
              </a:rPr>
              <a:t>       300</a:t>
            </a:r>
          </a:p>
          <a:p>
            <a:r>
              <a:rPr lang="en-US">
                <a:solidFill>
                  <a:prstClr val="black"/>
                </a:solidFill>
              </a:rPr>
              <a:t> </a:t>
            </a:r>
            <a:r>
              <a:rPr lang="en-US" smtClean="0">
                <a:solidFill>
                  <a:prstClr val="black"/>
                </a:solidFill>
              </a:rPr>
              <a:t>       900</a:t>
            </a:r>
          </a:p>
          <a:p>
            <a:r>
              <a:rPr lang="en-US">
                <a:solidFill>
                  <a:prstClr val="black"/>
                </a:solidFill>
              </a:rPr>
              <a:t> </a:t>
            </a:r>
            <a:r>
              <a:rPr lang="en-US" smtClean="0">
                <a:solidFill>
                  <a:prstClr val="black"/>
                </a:solidFill>
              </a:rPr>
              <a:t>       400</a:t>
            </a:r>
          </a:p>
          <a:p>
            <a:r>
              <a:rPr lang="en-US">
                <a:solidFill>
                  <a:prstClr val="black"/>
                </a:solidFill>
              </a:rPr>
              <a:t> </a:t>
            </a:r>
            <a:r>
              <a:rPr lang="en-US" smtClean="0">
                <a:solidFill>
                  <a:prstClr val="black"/>
                </a:solidFill>
              </a:rPr>
              <a:t>       100</a:t>
            </a:r>
          </a:p>
          <a:p>
            <a:r>
              <a:rPr lang="en-US">
                <a:solidFill>
                  <a:prstClr val="black"/>
                </a:solidFill>
              </a:rPr>
              <a:t> </a:t>
            </a:r>
            <a:r>
              <a:rPr lang="en-US" smtClean="0">
                <a:solidFill>
                  <a:prstClr val="black"/>
                </a:solidFill>
              </a:rPr>
              <a:t>  10,000</a:t>
            </a:r>
          </a:p>
          <a:p>
            <a:r>
              <a:rPr lang="en-US">
                <a:solidFill>
                  <a:prstClr val="black"/>
                </a:solidFill>
              </a:rPr>
              <a:t> </a:t>
            </a:r>
            <a:r>
              <a:rPr lang="en-US" smtClean="0">
                <a:solidFill>
                  <a:prstClr val="black"/>
                </a:solidFill>
              </a:rPr>
              <a:t>   25,000</a:t>
            </a:r>
          </a:p>
          <a:p>
            <a:r>
              <a:rPr lang="en-US">
                <a:solidFill>
                  <a:prstClr val="black"/>
                </a:solidFill>
              </a:rPr>
              <a:t> </a:t>
            </a:r>
            <a:r>
              <a:rPr lang="en-US" smtClean="0">
                <a:solidFill>
                  <a:prstClr val="black"/>
                </a:solidFill>
              </a:rPr>
              <a:t>     </a:t>
            </a:r>
            <a:r>
              <a:rPr lang="en-US" smtClean="0">
                <a:solidFill>
                  <a:srgbClr val="A5062D"/>
                </a:solidFill>
              </a:rPr>
              <a:t>1,000</a:t>
            </a:r>
          </a:p>
          <a:p>
            <a:r>
              <a:rPr lang="en-US" smtClean="0">
                <a:solidFill>
                  <a:srgbClr val="A5062D"/>
                </a:solidFill>
              </a:rPr>
              <a:t>  </a:t>
            </a:r>
            <a:r>
              <a:rPr lang="en-US" smtClean="0">
                <a:solidFill>
                  <a:prstClr val="black"/>
                </a:solidFill>
              </a:rPr>
              <a:t>$40,400</a:t>
            </a:r>
            <a:endParaRPr lang="en-US" b="1">
              <a:solidFill>
                <a:prstClr val="black"/>
              </a:solidFill>
            </a:endParaRPr>
          </a:p>
        </p:txBody>
      </p:sp>
      <p:cxnSp>
        <p:nvCxnSpPr>
          <p:cNvPr id="20" name="Straight Connector 19"/>
          <p:cNvCxnSpPr/>
          <p:nvPr/>
        </p:nvCxnSpPr>
        <p:spPr>
          <a:xfrm>
            <a:off x="1790360" y="2303410"/>
            <a:ext cx="255437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31" name="Group 30"/>
          <p:cNvGrpSpPr/>
          <p:nvPr/>
        </p:nvGrpSpPr>
        <p:grpSpPr>
          <a:xfrm>
            <a:off x="5357891" y="6155473"/>
            <a:ext cx="857182" cy="289458"/>
            <a:chOff x="3519555" y="6042861"/>
            <a:chExt cx="560945" cy="289458"/>
          </a:xfrm>
        </p:grpSpPr>
        <p:cxnSp>
          <p:nvCxnSpPr>
            <p:cNvPr id="21" name="Straight Connector 20"/>
            <p:cNvCxnSpPr/>
            <p:nvPr/>
          </p:nvCxnSpPr>
          <p:spPr>
            <a:xfrm>
              <a:off x="3543525" y="6042861"/>
              <a:ext cx="53697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22" name="Group 21"/>
            <p:cNvGrpSpPr/>
            <p:nvPr/>
          </p:nvGrpSpPr>
          <p:grpSpPr>
            <a:xfrm>
              <a:off x="3519555" y="6286600"/>
              <a:ext cx="560945" cy="45719"/>
              <a:chOff x="3426429" y="6530626"/>
              <a:chExt cx="405806" cy="25991"/>
            </a:xfrm>
          </p:grpSpPr>
          <p:cxnSp>
            <p:nvCxnSpPr>
              <p:cNvPr id="23" name="Straight Connector 22"/>
              <p:cNvCxnSpPr/>
              <p:nvPr/>
            </p:nvCxnSpPr>
            <p:spPr>
              <a:xfrm>
                <a:off x="3426429" y="6530626"/>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4" name="Straight Connector 23"/>
              <p:cNvCxnSpPr/>
              <p:nvPr/>
            </p:nvCxnSpPr>
            <p:spPr>
              <a:xfrm>
                <a:off x="3426429" y="6556617"/>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cxnSp>
        <p:nvCxnSpPr>
          <p:cNvPr id="26" name="Straight Connector 25"/>
          <p:cNvCxnSpPr/>
          <p:nvPr/>
        </p:nvCxnSpPr>
        <p:spPr>
          <a:xfrm>
            <a:off x="5507789" y="2298440"/>
            <a:ext cx="70728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8" name="Straight Connector 27"/>
          <p:cNvCxnSpPr/>
          <p:nvPr/>
        </p:nvCxnSpPr>
        <p:spPr>
          <a:xfrm>
            <a:off x="6970742" y="2297851"/>
            <a:ext cx="84687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32" name="Group 31"/>
          <p:cNvGrpSpPr/>
          <p:nvPr/>
        </p:nvGrpSpPr>
        <p:grpSpPr>
          <a:xfrm>
            <a:off x="6889600" y="6163543"/>
            <a:ext cx="928020" cy="289458"/>
            <a:chOff x="3519555" y="6042861"/>
            <a:chExt cx="560945" cy="289458"/>
          </a:xfrm>
        </p:grpSpPr>
        <p:cxnSp>
          <p:nvCxnSpPr>
            <p:cNvPr id="33" name="Straight Connector 32"/>
            <p:cNvCxnSpPr/>
            <p:nvPr/>
          </p:nvCxnSpPr>
          <p:spPr>
            <a:xfrm>
              <a:off x="3543525" y="6042861"/>
              <a:ext cx="53697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34" name="Group 33"/>
            <p:cNvGrpSpPr/>
            <p:nvPr/>
          </p:nvGrpSpPr>
          <p:grpSpPr>
            <a:xfrm>
              <a:off x="3519555" y="6286600"/>
              <a:ext cx="560945" cy="45719"/>
              <a:chOff x="3426429" y="6530626"/>
              <a:chExt cx="405806" cy="25991"/>
            </a:xfrm>
          </p:grpSpPr>
          <p:cxnSp>
            <p:nvCxnSpPr>
              <p:cNvPr id="35" name="Straight Connector 34"/>
              <p:cNvCxnSpPr/>
              <p:nvPr/>
            </p:nvCxnSpPr>
            <p:spPr>
              <a:xfrm>
                <a:off x="3426429" y="6530626"/>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6" name="Straight Connector 35"/>
              <p:cNvCxnSpPr/>
              <p:nvPr/>
            </p:nvCxnSpPr>
            <p:spPr>
              <a:xfrm>
                <a:off x="3426429" y="6556617"/>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sp>
        <p:nvSpPr>
          <p:cNvPr id="3" name="Slide Number Placeholder 2"/>
          <p:cNvSpPr>
            <a:spLocks noGrp="1"/>
          </p:cNvSpPr>
          <p:nvPr>
            <p:ph type="sldNum" sz="quarter" idx="12"/>
          </p:nvPr>
        </p:nvSpPr>
        <p:spPr/>
        <p:txBody>
          <a:bodyPr/>
          <a:lstStyle/>
          <a:p>
            <a:fld id="{8A048DD7-39B4-434B-ACE7-68CA5B147A05}" type="slidenum">
              <a:rPr lang="en-US" smtClean="0">
                <a:solidFill>
                  <a:prstClr val="black">
                    <a:tint val="75000"/>
                  </a:prstClr>
                </a:solidFill>
              </a:rPr>
              <a:pPr/>
              <a:t>62</a:t>
            </a:fld>
            <a:endParaRPr lang="en-US">
              <a:solidFill>
                <a:prstClr val="black">
                  <a:tint val="75000"/>
                </a:prstClr>
              </a:solidFill>
            </a:endParaRPr>
          </a:p>
        </p:txBody>
      </p:sp>
    </p:spTree>
    <p:extLst>
      <p:ext uri="{BB962C8B-B14F-4D97-AF65-F5344CB8AC3E}">
        <p14:creationId xmlns:p14="http://schemas.microsoft.com/office/powerpoint/2010/main" val="25134425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149615"/>
            <a:ext cx="7517582" cy="4432716"/>
          </a:xfrm>
        </p:spPr>
        <p:txBody>
          <a:bodyPr>
            <a:normAutofit/>
          </a:bodyPr>
          <a:lstStyle/>
          <a:p>
            <a:pPr marL="0" indent="0">
              <a:buNone/>
            </a:pPr>
            <a:r>
              <a:rPr lang="en-US" sz="2800" smtClean="0"/>
              <a:t>Which of the following accounts would you find on a post-closing trial balance?</a:t>
            </a:r>
            <a:endParaRPr lang="en-US" sz="2800"/>
          </a:p>
          <a:p>
            <a:pPr>
              <a:buAutoNum type="alphaLcPeriod"/>
            </a:pPr>
            <a:r>
              <a:rPr lang="en-US" sz="2800" smtClean="0"/>
              <a:t>Dividends</a:t>
            </a:r>
            <a:endParaRPr lang="en-US" sz="2800"/>
          </a:p>
          <a:p>
            <a:pPr>
              <a:buAutoNum type="alphaLcPeriod"/>
            </a:pPr>
            <a:r>
              <a:rPr lang="en-US" sz="2800" smtClean="0"/>
              <a:t>Retained Earnings</a:t>
            </a:r>
            <a:endParaRPr lang="en-US" sz="2800"/>
          </a:p>
          <a:p>
            <a:pPr>
              <a:buAutoNum type="alphaLcPeriod" startAt="3"/>
            </a:pPr>
            <a:r>
              <a:rPr lang="en-US" sz="2800" smtClean="0"/>
              <a:t>Rent Expense</a:t>
            </a:r>
            <a:endParaRPr lang="en-US" sz="2800"/>
          </a:p>
          <a:p>
            <a:pPr>
              <a:buAutoNum type="alphaLcPeriod" startAt="3"/>
            </a:pPr>
            <a:r>
              <a:rPr lang="en-US" sz="2800" smtClean="0"/>
              <a:t>Service Revenue</a:t>
            </a:r>
            <a:endParaRPr lang="en-US" sz="2800"/>
          </a:p>
        </p:txBody>
      </p:sp>
      <p:sp>
        <p:nvSpPr>
          <p:cNvPr id="4" name="Title 3"/>
          <p:cNvSpPr>
            <a:spLocks noGrp="1"/>
          </p:cNvSpPr>
          <p:nvPr>
            <p:ph type="title"/>
          </p:nvPr>
        </p:nvSpPr>
        <p:spPr>
          <a:xfrm>
            <a:off x="936943" y="375267"/>
            <a:ext cx="7922577" cy="799257"/>
          </a:xfrm>
        </p:spPr>
        <p:txBody>
          <a:bodyPr/>
          <a:lstStyle/>
          <a:p>
            <a:r>
              <a:rPr lang="en-US"/>
              <a:t>Concept Check </a:t>
            </a:r>
            <a:r>
              <a:rPr lang="en-US" smtClean="0"/>
              <a:t>3–11</a:t>
            </a:r>
            <a:endParaRPr lang="en-US"/>
          </a:p>
        </p:txBody>
      </p:sp>
      <p:sp>
        <p:nvSpPr>
          <p:cNvPr id="6" name="Oval 5"/>
          <p:cNvSpPr/>
          <p:nvPr/>
        </p:nvSpPr>
        <p:spPr bwMode="auto">
          <a:xfrm>
            <a:off x="963679" y="2600743"/>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Tahoma" pitchFamily="34" charset="0"/>
            </a:endParaRPr>
          </a:p>
        </p:txBody>
      </p:sp>
      <p:sp>
        <p:nvSpPr>
          <p:cNvPr id="7" name="TextBox 6"/>
          <p:cNvSpPr txBox="1"/>
          <p:nvPr/>
        </p:nvSpPr>
        <p:spPr>
          <a:xfrm>
            <a:off x="1740849" y="4725899"/>
            <a:ext cx="6353299" cy="1477328"/>
          </a:xfrm>
          <a:prstGeom prst="rect">
            <a:avLst/>
          </a:prstGeom>
          <a:solidFill>
            <a:srgbClr val="FFFFD1"/>
          </a:solidFill>
          <a:ln w="6350">
            <a:solidFill>
              <a:schemeClr val="tx1"/>
            </a:solidFill>
          </a:ln>
        </p:spPr>
        <p:txBody>
          <a:bodyPr wrap="square" rtlCol="0">
            <a:spAutoFit/>
          </a:bodyPr>
          <a:lstStyle/>
          <a:p>
            <a:r>
              <a:rPr lang="en-US" smtClean="0"/>
              <a:t>The only account that would remain on a trial balance after all of the revenues, expenses, and dividends were closed would be Retained </a:t>
            </a:r>
            <a:r>
              <a:rPr lang="en-US"/>
              <a:t>E</a:t>
            </a:r>
            <a:r>
              <a:rPr lang="en-US" smtClean="0"/>
              <a:t>arnings. Dividends, rent expense, and service revenue would have been closed during the closing process and therefore would not be on the post-closing trial balance.</a:t>
            </a:r>
          </a:p>
        </p:txBody>
      </p:sp>
      <p:sp>
        <p:nvSpPr>
          <p:cNvPr id="8" name="Footer Placeholder 7"/>
          <p:cNvSpPr>
            <a:spLocks noGrp="1"/>
          </p:cNvSpPr>
          <p:nvPr>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9" name="Slide Number Placeholder 8"/>
          <p:cNvSpPr>
            <a:spLocks noGrp="1"/>
          </p:cNvSpPr>
          <p:nvPr>
            <p:ph type="sldNum" sz="quarter" idx="12"/>
          </p:nvPr>
        </p:nvSpPr>
        <p:spPr/>
        <p:txBody>
          <a:bodyPr/>
          <a:lstStyle/>
          <a:p>
            <a:fld id="{8A048DD7-39B4-434B-ACE7-68CA5B147A05}" type="slidenum">
              <a:rPr lang="en-US" smtClean="0"/>
              <a:t>63</a:t>
            </a:fld>
            <a:endParaRPr lang="en-US"/>
          </a:p>
        </p:txBody>
      </p:sp>
    </p:spTree>
    <p:extLst>
      <p:ext uri="{BB962C8B-B14F-4D97-AF65-F5344CB8AC3E}">
        <p14:creationId xmlns:p14="http://schemas.microsoft.com/office/powerpoint/2010/main" val="1456491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Title 3"/>
          <p:cNvSpPr>
            <a:spLocks noGrp="1"/>
          </p:cNvSpPr>
          <p:nvPr>
            <p:ph type="title"/>
          </p:nvPr>
        </p:nvSpPr>
        <p:spPr/>
        <p:txBody>
          <a:bodyPr/>
          <a:lstStyle/>
          <a:p>
            <a:r>
              <a:rPr lang="en-US" smtClean="0"/>
              <a:t>End of Chapter 3</a:t>
            </a:r>
          </a:p>
        </p:txBody>
      </p:sp>
      <p:sp>
        <p:nvSpPr>
          <p:cNvPr id="4" name="Footer Placeholder 3"/>
          <p:cNvSpPr>
            <a:spLocks noGrp="1"/>
          </p:cNvSpPr>
          <p:nvPr>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5" name="Slide Number Placeholder 4"/>
          <p:cNvSpPr>
            <a:spLocks noGrp="1"/>
          </p:cNvSpPr>
          <p:nvPr>
            <p:ph type="sldNum" sz="quarter" idx="12"/>
          </p:nvPr>
        </p:nvSpPr>
        <p:spPr/>
        <p:txBody>
          <a:bodyPr/>
          <a:lstStyle/>
          <a:p>
            <a:fld id="{8A048DD7-39B4-434B-ACE7-68CA5B147A05}" type="slidenum">
              <a:rPr lang="en-US" smtClean="0"/>
              <a:t>64</a:t>
            </a:fld>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smtClean="0"/>
              <a:t>Key Point</a:t>
            </a:r>
            <a:endParaRPr lang="en-US" sz="4000"/>
          </a:p>
        </p:txBody>
      </p:sp>
      <p:sp>
        <p:nvSpPr>
          <p:cNvPr id="3" name="Content Placeholder 2"/>
          <p:cNvSpPr>
            <a:spLocks noGrp="1"/>
          </p:cNvSpPr>
          <p:nvPr>
            <p:ph idx="1"/>
          </p:nvPr>
        </p:nvSpPr>
        <p:spPr/>
        <p:txBody>
          <a:bodyPr/>
          <a:lstStyle/>
          <a:p>
            <a:pPr marL="0" indent="0">
              <a:buNone/>
            </a:pPr>
            <a:r>
              <a:rPr lang="en-US" smtClean="0"/>
              <a:t>The revenue recognition principle states that we record revenue in the period in which we provide goods and services to customers, </a:t>
            </a:r>
            <a:r>
              <a:rPr lang="en-US" b="1" i="1" smtClean="0"/>
              <a:t>NOT</a:t>
            </a:r>
            <a:r>
              <a:rPr lang="en-US" smtClean="0"/>
              <a:t> necessarily in the period in which we receive cash.</a:t>
            </a:r>
            <a:endParaRPr lang="en-US"/>
          </a:p>
        </p:txBody>
      </p:sp>
      <p:sp>
        <p:nvSpPr>
          <p:cNvPr id="4" name="Footer Placeholder 3"/>
          <p:cNvSpPr>
            <a:spLocks noGrp="1"/>
          </p:cNvSpPr>
          <p:nvPr>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5" name="Slide Number Placeholder 4"/>
          <p:cNvSpPr>
            <a:spLocks noGrp="1"/>
          </p:cNvSpPr>
          <p:nvPr>
            <p:ph type="sldNum" sz="quarter" idx="12"/>
          </p:nvPr>
        </p:nvSpPr>
        <p:spPr/>
        <p:txBody>
          <a:bodyPr/>
          <a:lstStyle/>
          <a:p>
            <a:fld id="{8A048DD7-39B4-434B-ACE7-68CA5B147A05}" type="slidenum">
              <a:rPr lang="en-US" smtClean="0"/>
              <a:t>7</a:t>
            </a:fld>
            <a:endParaRPr lang="en-US"/>
          </a:p>
        </p:txBody>
      </p:sp>
    </p:spTree>
    <p:extLst>
      <p:ext uri="{BB962C8B-B14F-4D97-AF65-F5344CB8AC3E}">
        <p14:creationId xmlns:p14="http://schemas.microsoft.com/office/powerpoint/2010/main" val="7077076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3"/>
          <p:cNvSpPr>
            <a:spLocks noGrp="1"/>
          </p:cNvSpPr>
          <p:nvPr>
            <p:ph type="title"/>
          </p:nvPr>
        </p:nvSpPr>
        <p:spPr>
          <a:xfrm>
            <a:off x="724628" y="274771"/>
            <a:ext cx="8229600" cy="784655"/>
          </a:xfrm>
        </p:spPr>
        <p:txBody>
          <a:bodyPr/>
          <a:lstStyle/>
          <a:p>
            <a:r>
              <a:rPr lang="en-US" sz="4000" smtClean="0"/>
              <a:t>Expense Recognition</a:t>
            </a:r>
          </a:p>
        </p:txBody>
      </p:sp>
      <p:pic>
        <p:nvPicPr>
          <p:cNvPr id="21506" name="Picture 2"/>
          <p:cNvPicPr>
            <a:picLocks noChangeAspect="1" noChangeArrowheads="1"/>
          </p:cNvPicPr>
          <p:nvPr/>
        </p:nvPicPr>
        <p:blipFill>
          <a:blip r:embed="rId3"/>
          <a:srcRect r="6219"/>
          <a:stretch>
            <a:fillRect/>
          </a:stretch>
        </p:blipFill>
        <p:spPr bwMode="auto">
          <a:xfrm>
            <a:off x="1632154" y="1059426"/>
            <a:ext cx="6044176" cy="5531958"/>
          </a:xfrm>
          <a:prstGeom prst="rect">
            <a:avLst/>
          </a:prstGeom>
          <a:noFill/>
          <a:ln w="9525">
            <a:noFill/>
            <a:miter lim="800000"/>
            <a:headEnd/>
            <a:tailEnd/>
          </a:ln>
        </p:spPr>
      </p:pic>
      <p:sp>
        <p:nvSpPr>
          <p:cNvPr id="5" name="Footer Placeholder 4"/>
          <p:cNvSpPr>
            <a:spLocks noGrp="1"/>
          </p:cNvSpPr>
          <p:nvPr>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6" name="Slide Number Placeholder 5"/>
          <p:cNvSpPr>
            <a:spLocks noGrp="1"/>
          </p:cNvSpPr>
          <p:nvPr>
            <p:ph type="sldNum" sz="quarter" idx="12"/>
          </p:nvPr>
        </p:nvSpPr>
        <p:spPr/>
        <p:txBody>
          <a:bodyPr/>
          <a:lstStyle/>
          <a:p>
            <a:fld id="{8A048DD7-39B4-434B-ACE7-68CA5B147A05}" type="slidenum">
              <a:rPr lang="en-US" smtClean="0"/>
              <a:t>8</a:t>
            </a:fld>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554288"/>
            <a:ext cx="8229600" cy="739765"/>
          </a:xfrm>
        </p:spPr>
        <p:txBody>
          <a:bodyPr/>
          <a:lstStyle/>
          <a:p>
            <a:r>
              <a:rPr lang="en-US" sz="4000" smtClean="0"/>
              <a:t>Key Point</a:t>
            </a:r>
            <a:endParaRPr lang="en-US" sz="4000"/>
          </a:p>
        </p:txBody>
      </p:sp>
      <p:sp>
        <p:nvSpPr>
          <p:cNvPr id="3" name="Footer Placeholder 2"/>
          <p:cNvSpPr>
            <a:spLocks noGrp="1"/>
          </p:cNvSpPr>
          <p:nvPr>
            <p:ph type="ftr" sz="quarter" idx="11"/>
          </p:nvPr>
        </p:nvSpPr>
        <p:spPr/>
        <p:txBody>
          <a:bodyPr/>
          <a:lstStyle/>
          <a:p>
            <a:r>
              <a:rPr lang="en-US" smtClean="0"/>
              <a:t>Copyright ©2016 McGraw-Hill Education. All rights reserved. No reproduction or distribution without the prior written consent of McGraw-Hill Education. </a:t>
            </a:r>
            <a:endParaRPr lang="en-US"/>
          </a:p>
        </p:txBody>
      </p:sp>
      <p:sp>
        <p:nvSpPr>
          <p:cNvPr id="4" name="Slide Number Placeholder 3"/>
          <p:cNvSpPr>
            <a:spLocks noGrp="1"/>
          </p:cNvSpPr>
          <p:nvPr>
            <p:ph type="sldNum" sz="quarter" idx="12"/>
          </p:nvPr>
        </p:nvSpPr>
        <p:spPr/>
        <p:txBody>
          <a:bodyPr/>
          <a:lstStyle/>
          <a:p>
            <a:fld id="{8A048DD7-39B4-434B-ACE7-68CA5B147A05}" type="slidenum">
              <a:rPr lang="en-US" smtClean="0"/>
              <a:t>9</a:t>
            </a:fld>
            <a:endParaRPr lang="en-US"/>
          </a:p>
        </p:txBody>
      </p:sp>
      <p:sp>
        <p:nvSpPr>
          <p:cNvPr id="5" name="Content Placeholder 4"/>
          <p:cNvSpPr>
            <a:spLocks noGrp="1"/>
          </p:cNvSpPr>
          <p:nvPr>
            <p:ph sz="quarter" idx="13"/>
          </p:nvPr>
        </p:nvSpPr>
        <p:spPr>
          <a:xfrm>
            <a:off x="823496" y="1555310"/>
            <a:ext cx="7141218" cy="2988467"/>
          </a:xfrm>
        </p:spPr>
        <p:txBody>
          <a:bodyPr>
            <a:noAutofit/>
          </a:bodyPr>
          <a:lstStyle/>
          <a:p>
            <a:r>
              <a:rPr lang="en-US" sz="3200">
                <a:latin typeface="+mn-lt"/>
                <a:cs typeface="+mn-cs"/>
              </a:rPr>
              <a:t>Most expenses are recorded in the same period as the revenues they help to generate. </a:t>
            </a:r>
            <a:r>
              <a:rPr lang="en-US" sz="3200" smtClean="0">
                <a:latin typeface="+mn-lt"/>
                <a:cs typeface="+mn-cs"/>
              </a:rPr>
              <a:t>Other </a:t>
            </a:r>
            <a:r>
              <a:rPr lang="en-US" sz="3200">
                <a:latin typeface="+mn-lt"/>
                <a:cs typeface="+mn-cs"/>
              </a:rPr>
              <a:t>expenses indirectly related to producing revenues are recorded in the period they occur.</a:t>
            </a:r>
          </a:p>
        </p:txBody>
      </p:sp>
    </p:spTree>
    <p:extLst>
      <p:ext uri="{BB962C8B-B14F-4D97-AF65-F5344CB8AC3E}">
        <p14:creationId xmlns:p14="http://schemas.microsoft.com/office/powerpoint/2010/main" val="3379271769"/>
      </p:ext>
    </p:extLst>
  </p:cSld>
  <p:clrMapOvr>
    <a:masterClrMapping/>
  </p:clrMapOvr>
  <p:timing>
    <p:tnLst>
      <p:par>
        <p:cTn id="1" dur="indefinite" restart="never" nodeType="tmRoot"/>
      </p:par>
    </p:tnLst>
  </p:timing>
</p:sld>
</file>

<file path=ppt/theme/theme1.xml><?xml version="1.0" encoding="utf-8"?>
<a:theme xmlns:a="http://schemas.openxmlformats.org/drawingml/2006/main" name="Spiceland4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2_Spiceland4e_9_10">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1.xml><?xml version="1.0" encoding="utf-8"?>
<a:theme xmlns:a="http://schemas.openxmlformats.org/drawingml/2006/main" name="3_Spiceland4e_9_10">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2.xml><?xml version="1.0" encoding="utf-8"?>
<a:theme xmlns:a="http://schemas.openxmlformats.org/drawingml/2006/main" name="4_Spiceland4e_9_10">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Spiceland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3_Spiceland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4_Spiceland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5_Spiceland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6_Spiceland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7_Spiceland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8_Spiceland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9_Spiceland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Spiceland4_template.potx</Template>
  <TotalTime>6692</TotalTime>
  <Words>8344</Words>
  <Application>Microsoft Office PowerPoint</Application>
  <PresentationFormat>On-screen Show (4:3)</PresentationFormat>
  <Paragraphs>1041</Paragraphs>
  <Slides>64</Slides>
  <Notes>43</Notes>
  <HiddenSlides>0</HiddenSlides>
  <MMClips>0</MMClips>
  <ScaleCrop>false</ScaleCrop>
  <HeadingPairs>
    <vt:vector size="4" baseType="variant">
      <vt:variant>
        <vt:lpstr>Theme</vt:lpstr>
      </vt:variant>
      <vt:variant>
        <vt:i4>12</vt:i4>
      </vt:variant>
      <vt:variant>
        <vt:lpstr>Slide Titles</vt:lpstr>
      </vt:variant>
      <vt:variant>
        <vt:i4>64</vt:i4>
      </vt:variant>
    </vt:vector>
  </HeadingPairs>
  <TitlesOfParts>
    <vt:vector size="76" baseType="lpstr">
      <vt:lpstr>Spiceland4_template</vt:lpstr>
      <vt:lpstr>Spiceland3</vt:lpstr>
      <vt:lpstr>3_Spiceland3</vt:lpstr>
      <vt:lpstr>4_Spiceland3</vt:lpstr>
      <vt:lpstr>5_Spiceland3</vt:lpstr>
      <vt:lpstr>6_Spiceland3</vt:lpstr>
      <vt:lpstr>7_Spiceland3</vt:lpstr>
      <vt:lpstr>8_Spiceland3</vt:lpstr>
      <vt:lpstr>9_Spiceland3</vt:lpstr>
      <vt:lpstr>2_Spiceland4e_9_10</vt:lpstr>
      <vt:lpstr>3_Spiceland4e_9_10</vt:lpstr>
      <vt:lpstr>4_Spiceland4e_9_10</vt:lpstr>
      <vt:lpstr>The Accounting Cycle: End of the Period</vt:lpstr>
      <vt:lpstr>PowerPoint Presentation</vt:lpstr>
      <vt:lpstr>PowerPoint Presentation</vt:lpstr>
      <vt:lpstr>Part A</vt:lpstr>
      <vt:lpstr>Learning Objective 1</vt:lpstr>
      <vt:lpstr>Revenue and Expense Reporting</vt:lpstr>
      <vt:lpstr>Key Point</vt:lpstr>
      <vt:lpstr>Expense Recognition</vt:lpstr>
      <vt:lpstr>Key Point</vt:lpstr>
      <vt:lpstr>Concept Check 3–1</vt:lpstr>
      <vt:lpstr>Learning Objective 2</vt:lpstr>
      <vt:lpstr>Accrual-Basis Compared with Cash-Basis Accounting</vt:lpstr>
      <vt:lpstr>Illustration 3–1 Accrual-Basis Revenue versus Cash-Basis Revenue</vt:lpstr>
      <vt:lpstr>Illustration 3–2 Accrual-Basis Expense versus Cash-Basis Expense</vt:lpstr>
      <vt:lpstr>Key Point</vt:lpstr>
      <vt:lpstr>Concept Check 3–2</vt:lpstr>
      <vt:lpstr>Concept Check 3–3</vt:lpstr>
      <vt:lpstr>Part B</vt:lpstr>
      <vt:lpstr>Learning Objective 3</vt:lpstr>
      <vt:lpstr>Illustration 3–3 The Accounting Cycle</vt:lpstr>
      <vt:lpstr>Illustration 3–4 Types of Adjusting Entries</vt:lpstr>
      <vt:lpstr>Illustration 3–5</vt:lpstr>
      <vt:lpstr>Prepaid Expenses</vt:lpstr>
      <vt:lpstr>Prepaid Expense—Rent</vt:lpstr>
      <vt:lpstr>Prepaid Expense—Supplies</vt:lpstr>
      <vt:lpstr>Prepaid Expense—Equipment</vt:lpstr>
      <vt:lpstr>Concept Check 3–4</vt:lpstr>
      <vt:lpstr>Recording Depreciation of Property and Equipment</vt:lpstr>
      <vt:lpstr>Concept Check 3–5</vt:lpstr>
      <vt:lpstr>Deferred Revenue</vt:lpstr>
      <vt:lpstr>Deferred Revenue</vt:lpstr>
      <vt:lpstr>Reporting Deferred Revenues and Other Current Liabilities</vt:lpstr>
      <vt:lpstr>Accrued Expenses</vt:lpstr>
      <vt:lpstr>Accrued Expenses—Salaries</vt:lpstr>
      <vt:lpstr>Concept Check 3–6</vt:lpstr>
      <vt:lpstr>Accrued Expenses—Utilities</vt:lpstr>
      <vt:lpstr>Accrued Expenses—Interest</vt:lpstr>
      <vt:lpstr>Common Mistake</vt:lpstr>
      <vt:lpstr>Concept Check 3–7</vt:lpstr>
      <vt:lpstr>Accrued Revenues</vt:lpstr>
      <vt:lpstr>Accrued Revenues—Services</vt:lpstr>
      <vt:lpstr>Concept Check 3–8</vt:lpstr>
      <vt:lpstr>Key Point</vt:lpstr>
      <vt:lpstr>Learning Objective 4</vt:lpstr>
      <vt:lpstr>Illustration 3–10 Adjusting Trial Balance</vt:lpstr>
      <vt:lpstr>Part C</vt:lpstr>
      <vt:lpstr>Learning Objective 5</vt:lpstr>
      <vt:lpstr>Illustration 3–11 Relationship between Adjusted Trial Balance and Financial Statements</vt:lpstr>
      <vt:lpstr>Illustration 3–12 Income Statement</vt:lpstr>
      <vt:lpstr>Illustration 3–13 Statement of Stockholders’ Equity</vt:lpstr>
      <vt:lpstr>Illustration 3–14 Classified Balance Sheet</vt:lpstr>
      <vt:lpstr>Statement of Cash Flows</vt:lpstr>
      <vt:lpstr>Concept Check 3–9</vt:lpstr>
      <vt:lpstr>Part D</vt:lpstr>
      <vt:lpstr>Learning Objective 6</vt:lpstr>
      <vt:lpstr>Closing Entries</vt:lpstr>
      <vt:lpstr>Illustration 3–15 Closing Entries</vt:lpstr>
      <vt:lpstr>Common Mistake</vt:lpstr>
      <vt:lpstr>Concept Check 3–10</vt:lpstr>
      <vt:lpstr>Learning Objective 7</vt:lpstr>
      <vt:lpstr>Post-Closing Trial Balance</vt:lpstr>
      <vt:lpstr>Illustration 3–18 Post-Closing Trial Balance</vt:lpstr>
      <vt:lpstr>Concept Check 3–11</vt:lpstr>
      <vt:lpstr>End of Chapter 3</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 Accounting</dc:title>
  <dc:creator>Tippy McIntosh</dc:creator>
  <cp:lastModifiedBy>Andries, Danielle</cp:lastModifiedBy>
  <cp:revision>420</cp:revision>
  <dcterms:created xsi:type="dcterms:W3CDTF">2015-07-01T20:34:59Z</dcterms:created>
  <dcterms:modified xsi:type="dcterms:W3CDTF">2017-01-18T15:02:45Z</dcterms:modified>
</cp:coreProperties>
</file>