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4"/>
  </p:notesMasterIdLst>
  <p:handoutMasterIdLst>
    <p:handoutMasterId r:id="rId85"/>
  </p:handoutMasterIdLst>
  <p:sldIdLst>
    <p:sldId id="256" r:id="rId2"/>
    <p:sldId id="258" r:id="rId3"/>
    <p:sldId id="259" r:id="rId4"/>
    <p:sldId id="309" r:id="rId5"/>
    <p:sldId id="260" r:id="rId6"/>
    <p:sldId id="261" r:id="rId7"/>
    <p:sldId id="262" r:id="rId8"/>
    <p:sldId id="263" r:id="rId9"/>
    <p:sldId id="310" r:id="rId10"/>
    <p:sldId id="264" r:id="rId11"/>
    <p:sldId id="311" r:id="rId12"/>
    <p:sldId id="357" r:id="rId13"/>
    <p:sldId id="265" r:id="rId14"/>
    <p:sldId id="312" r:id="rId15"/>
    <p:sldId id="313" r:id="rId16"/>
    <p:sldId id="360" r:id="rId17"/>
    <p:sldId id="314" r:id="rId18"/>
    <p:sldId id="361" r:id="rId19"/>
    <p:sldId id="366" r:id="rId20"/>
    <p:sldId id="268" r:id="rId21"/>
    <p:sldId id="269" r:id="rId22"/>
    <p:sldId id="315" r:id="rId23"/>
    <p:sldId id="316" r:id="rId24"/>
    <p:sldId id="317" r:id="rId25"/>
    <p:sldId id="318" r:id="rId26"/>
    <p:sldId id="347" r:id="rId27"/>
    <p:sldId id="348" r:id="rId28"/>
    <p:sldId id="273" r:id="rId29"/>
    <p:sldId id="319" r:id="rId30"/>
    <p:sldId id="362" r:id="rId31"/>
    <p:sldId id="365" r:id="rId32"/>
    <p:sldId id="321" r:id="rId33"/>
    <p:sldId id="276" r:id="rId34"/>
    <p:sldId id="277" r:id="rId35"/>
    <p:sldId id="322" r:id="rId36"/>
    <p:sldId id="323" r:id="rId37"/>
    <p:sldId id="324" r:id="rId38"/>
    <p:sldId id="350" r:id="rId39"/>
    <p:sldId id="352" r:id="rId40"/>
    <p:sldId id="280" r:id="rId41"/>
    <p:sldId id="281" r:id="rId42"/>
    <p:sldId id="282" r:id="rId43"/>
    <p:sldId id="325" r:id="rId44"/>
    <p:sldId id="284" r:id="rId45"/>
    <p:sldId id="285" r:id="rId46"/>
    <p:sldId id="326" r:id="rId47"/>
    <p:sldId id="287" r:id="rId48"/>
    <p:sldId id="327" r:id="rId49"/>
    <p:sldId id="289" r:id="rId50"/>
    <p:sldId id="364" r:id="rId51"/>
    <p:sldId id="329" r:id="rId52"/>
    <p:sldId id="354" r:id="rId53"/>
    <p:sldId id="331" r:id="rId54"/>
    <p:sldId id="333" r:id="rId55"/>
    <p:sldId id="291" r:id="rId56"/>
    <p:sldId id="292" r:id="rId57"/>
    <p:sldId id="293" r:id="rId58"/>
    <p:sldId id="334" r:id="rId59"/>
    <p:sldId id="356" r:id="rId60"/>
    <p:sldId id="368" r:id="rId61"/>
    <p:sldId id="295" r:id="rId62"/>
    <p:sldId id="296" r:id="rId63"/>
    <p:sldId id="336" r:id="rId64"/>
    <p:sldId id="367" r:id="rId65"/>
    <p:sldId id="298" r:id="rId66"/>
    <p:sldId id="337" r:id="rId67"/>
    <p:sldId id="339" r:id="rId68"/>
    <p:sldId id="299" r:id="rId69"/>
    <p:sldId id="300" r:id="rId70"/>
    <p:sldId id="340" r:id="rId71"/>
    <p:sldId id="302" r:id="rId72"/>
    <p:sldId id="303" r:id="rId73"/>
    <p:sldId id="304" r:id="rId74"/>
    <p:sldId id="341" r:id="rId75"/>
    <p:sldId id="358" r:id="rId76"/>
    <p:sldId id="305" r:id="rId77"/>
    <p:sldId id="306" r:id="rId78"/>
    <p:sldId id="346" r:id="rId79"/>
    <p:sldId id="344" r:id="rId80"/>
    <p:sldId id="307" r:id="rId81"/>
    <p:sldId id="359" r:id="rId82"/>
    <p:sldId id="308" r:id="rId8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75">
          <p15:clr>
            <a:srgbClr val="A4A3A4"/>
          </p15:clr>
        </p15:guide>
        <p15:guide id="2">
          <p15:clr>
            <a:srgbClr val="A4A3A4"/>
          </p15:clr>
        </p15:guide>
        <p15:guide id="3" orient="horz" pos="1964">
          <p15:clr>
            <a:srgbClr val="A4A3A4"/>
          </p15:clr>
        </p15:guide>
        <p15:guide id="4" pos="526">
          <p15:clr>
            <a:srgbClr val="A4A3A4"/>
          </p15:clr>
        </p15:guide>
        <p15:guide id="5" orient="horz" pos="3299">
          <p15:clr>
            <a:srgbClr val="A4A3A4"/>
          </p15:clr>
        </p15:guide>
        <p15:guide id="6" orient="horz" pos="3423">
          <p15:clr>
            <a:srgbClr val="A4A3A4"/>
          </p15:clr>
        </p15:guide>
        <p15:guide id="7" pos="49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lton Gigot" initials="CG" lastIdx="30" clrIdx="0"/>
  <p:cmAuthor id="1" name="Christina S" initials="CS" lastIdx="1" clrIdx="1">
    <p:extLst/>
  </p:cmAuthor>
  <p:cmAuthor id="2" name="Barb Muller" initials="BM" lastIdx="56"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66"/>
    <a:srgbClr val="1D5F76"/>
    <a:srgbClr val="A5062D"/>
    <a:srgbClr val="D4D0B0"/>
    <a:srgbClr val="5A1A39"/>
    <a:srgbClr val="D49323"/>
    <a:srgbClr val="264E2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24" autoAdjust="0"/>
    <p:restoredTop sz="59744" autoAdjust="0"/>
  </p:normalViewPr>
  <p:slideViewPr>
    <p:cSldViewPr snapToGrid="0" snapToObjects="1">
      <p:cViewPr varScale="1">
        <p:scale>
          <a:sx n="49" d="100"/>
          <a:sy n="49" d="100"/>
        </p:scale>
        <p:origin x="58" y="77"/>
      </p:cViewPr>
      <p:guideLst>
        <p:guide orient="horz" pos="3275"/>
        <p:guide/>
        <p:guide orient="horz" pos="1964"/>
        <p:guide pos="526"/>
        <p:guide orient="horz" pos="3299"/>
        <p:guide orient="horz" pos="3423"/>
        <p:guide pos="492"/>
      </p:guideLst>
    </p:cSldViewPr>
  </p:slideViewPr>
  <p:notesTextViewPr>
    <p:cViewPr>
      <p:scale>
        <a:sx n="3" d="2"/>
        <a:sy n="3" d="2"/>
      </p:scale>
      <p:origin x="0" y="0"/>
    </p:cViewPr>
  </p:notesTextViewPr>
  <p:sorterViewPr>
    <p:cViewPr>
      <p:scale>
        <a:sx n="163" d="100"/>
        <a:sy n="163"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2B1D35A-B4C8-9743-8763-13778372564B}" type="datetime1">
              <a:rPr lang="en-US" smtClean="0"/>
              <a:t>12/8/2015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177AFFB-56DA-594C-9031-6FD53E0B4EDA}" type="slidenum">
              <a:rPr lang="en-US" smtClean="0"/>
              <a:t>‹#›</a:t>
            </a:fld>
            <a:endParaRPr lang="en-US" dirty="0"/>
          </a:p>
        </p:txBody>
      </p:sp>
    </p:spTree>
    <p:extLst>
      <p:ext uri="{BB962C8B-B14F-4D97-AF65-F5344CB8AC3E}">
        <p14:creationId xmlns:p14="http://schemas.microsoft.com/office/powerpoint/2010/main" val="2618586669"/>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7C0108-6E40-1A45-B73C-11FBD16D558B}" type="datetime1">
              <a:rPr lang="en-US" smtClean="0"/>
              <a:t>12/8/2015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3782D7-ADA2-3C4C-96C8-D58203F45DDC}" type="slidenum">
              <a:rPr lang="en-US" smtClean="0"/>
              <a:t>‹#›</a:t>
            </a:fld>
            <a:endParaRPr lang="en-US" dirty="0"/>
          </a:p>
        </p:txBody>
      </p:sp>
    </p:spTree>
    <p:extLst>
      <p:ext uri="{BB962C8B-B14F-4D97-AF65-F5344CB8AC3E}">
        <p14:creationId xmlns:p14="http://schemas.microsoft.com/office/powerpoint/2010/main" val="605211108"/>
      </p:ext>
    </p:extLst>
  </p:cSld>
  <p:clrMap bg1="lt1" tx1="dk1" bg2="lt2" tx2="dk2" accent1="accent1" accent2="accent2" accent3="accent3" accent4="accent4" accent5="accent5" accent6="accent6" hlink="hlink" folHlink="folHlink"/>
  <p:hf sldNum="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84013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15</a:t>
            </a:fld>
            <a:endParaRPr lang="en-US" dirty="0"/>
          </a:p>
        </p:txBody>
      </p:sp>
    </p:spTree>
    <p:extLst>
      <p:ext uri="{BB962C8B-B14F-4D97-AF65-F5344CB8AC3E}">
        <p14:creationId xmlns:p14="http://schemas.microsoft.com/office/powerpoint/2010/main" val="3426680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*Amounts include those from Best Buy’s actual income statement in 2015 excluding small adjustments for discontinued</a:t>
            </a:r>
            <a:r>
              <a:rPr lang="en-US" baseline="0" dirty="0" smtClean="0"/>
              <a:t> operations </a:t>
            </a:r>
            <a:r>
              <a:rPr lang="en-US" dirty="0" smtClean="0"/>
              <a:t>and </a:t>
            </a:r>
            <a:r>
              <a:rPr lang="en-US" dirty="0" err="1" smtClean="0"/>
              <a:t>noncontrolling</a:t>
            </a:r>
            <a:r>
              <a:rPr lang="en-US" dirty="0" smtClean="0"/>
              <a:t> interest.</a:t>
            </a:r>
          </a:p>
          <a:p>
            <a:endParaRPr lang="en-US" dirty="0" smtClean="0"/>
          </a:p>
          <a:p>
            <a:r>
              <a:rPr lang="en-US" dirty="0" smtClean="0"/>
              <a:t>The name multiple-step income statement is referring to the fact that the income statement reports multiple levels of income (or profitability). The reason why</a:t>
            </a:r>
            <a:r>
              <a:rPr lang="en-US" baseline="0" dirty="0" smtClean="0"/>
              <a:t> </a:t>
            </a:r>
            <a:r>
              <a:rPr lang="en-US" dirty="0" smtClean="0"/>
              <a:t>companies choose the multiple-step format is to show the revenues and expenses that arise from different types of activities. By separating revenues and expenses into their different types, investors and creditors are better able to determine the source of a company’s profitability. Understanding the components of current profitability often enables a better prediction of future profitability.</a:t>
            </a:r>
          </a:p>
          <a:p>
            <a:endParaRPr lang="en-US" dirty="0" smtClean="0"/>
          </a:p>
          <a:p>
            <a:r>
              <a:rPr lang="en-US" b="1" dirty="0" smtClean="0"/>
              <a:t>Gross profit</a:t>
            </a:r>
            <a:r>
              <a:rPr lang="en-US" dirty="0" smtClean="0"/>
              <a:t>: </a:t>
            </a:r>
            <a:r>
              <a:rPr lang="en-IN" dirty="0" smtClean="0"/>
              <a:t>It is the first level of profit shown in the multiple-step income statement</a:t>
            </a:r>
            <a:r>
              <a:rPr lang="en-IN" baseline="0" dirty="0" smtClean="0"/>
              <a:t> and is calculated as net sales minus cost of goods sold.</a:t>
            </a:r>
            <a:endParaRPr lang="en-US" dirty="0" smtClean="0"/>
          </a:p>
          <a:p>
            <a:endParaRPr lang="en-US" dirty="0" smtClean="0"/>
          </a:p>
          <a:p>
            <a:r>
              <a:rPr lang="en-US" b="1" dirty="0" smtClean="0"/>
              <a:t>Operating income</a:t>
            </a:r>
            <a:r>
              <a:rPr lang="en-US" dirty="0" smtClean="0"/>
              <a:t>: </a:t>
            </a:r>
            <a:r>
              <a:rPr lang="en-US" sz="1200" b="0" i="0" u="none" strike="noStrike" kern="1200" baseline="0" dirty="0" smtClean="0">
                <a:solidFill>
                  <a:schemeClr val="tx1"/>
                </a:solidFill>
                <a:latin typeface="+mn-lt"/>
                <a:ea typeface="+mn-ea"/>
                <a:cs typeface="+mn-cs"/>
              </a:rPr>
              <a:t>After gross profit, the next items reported are selling, general, and administrative expenses, often referred to as operating expenses (rent, utilities, salaries, </a:t>
            </a:r>
            <a:r>
              <a:rPr lang="en-US" sz="1200" b="0" i="0" u="none" strike="noStrike" kern="1200" baseline="0" dirty="0" err="1" smtClean="0">
                <a:solidFill>
                  <a:schemeClr val="tx1"/>
                </a:solidFill>
                <a:latin typeface="+mn-lt"/>
                <a:ea typeface="+mn-ea"/>
                <a:cs typeface="+mn-cs"/>
              </a:rPr>
              <a:t>etc</a:t>
            </a:r>
            <a:r>
              <a:rPr lang="en-US" sz="1200" b="0" i="0" u="none" strike="noStrike" kern="1200" baseline="0" dirty="0" smtClean="0">
                <a:solidFill>
                  <a:schemeClr val="tx1"/>
                </a:solidFill>
                <a:latin typeface="+mn-lt"/>
                <a:ea typeface="+mn-ea"/>
                <a:cs typeface="+mn-cs"/>
              </a:rPr>
              <a:t>). Gross profit reduced by these operating expenses is referred to as operating income (or sometimes referred to as income from operations). It measures profitability from normal operations, a key performance measure for predicting the future profit-generating ability of the company </a:t>
            </a:r>
          </a:p>
          <a:p>
            <a:endParaRPr lang="en-US" sz="1200" b="0" i="0" u="none" strike="noStrike" kern="1200" baseline="0" dirty="0" smtClean="0">
              <a:solidFill>
                <a:schemeClr val="tx1"/>
              </a:solidFill>
              <a:latin typeface="+mn-lt"/>
              <a:ea typeface="+mn-ea"/>
              <a:cs typeface="+mn-cs"/>
            </a:endParaRPr>
          </a:p>
          <a:p>
            <a:r>
              <a:rPr lang="en-US" b="1" dirty="0" smtClean="0"/>
              <a:t>Income before income taxes</a:t>
            </a:r>
            <a:r>
              <a:rPr lang="en-US" dirty="0" smtClean="0"/>
              <a:t>: </a:t>
            </a:r>
            <a:r>
              <a:rPr lang="en-US" sz="1200" b="0" i="0" u="none" strike="noStrike" kern="1200" baseline="0" dirty="0" smtClean="0">
                <a:solidFill>
                  <a:schemeClr val="tx1"/>
                </a:solidFill>
                <a:latin typeface="+mn-lt"/>
                <a:ea typeface="+mn-ea"/>
                <a:cs typeface="+mn-cs"/>
              </a:rPr>
              <a:t>After operating income, a company reports </a:t>
            </a:r>
            <a:r>
              <a:rPr lang="en-US" sz="1200" b="0" i="0" u="none" strike="noStrike" kern="1200" baseline="0" dirty="0" err="1" smtClean="0">
                <a:solidFill>
                  <a:schemeClr val="tx1"/>
                </a:solidFill>
                <a:latin typeface="+mn-lt"/>
                <a:ea typeface="+mn-ea"/>
                <a:cs typeface="+mn-cs"/>
              </a:rPr>
              <a:t>nonoperating</a:t>
            </a:r>
            <a:r>
              <a:rPr lang="en-US" sz="1200" b="0" i="0" u="none" strike="noStrike" kern="1200" baseline="0" dirty="0" smtClean="0">
                <a:solidFill>
                  <a:schemeClr val="tx1"/>
                </a:solidFill>
                <a:latin typeface="+mn-lt"/>
                <a:ea typeface="+mn-ea"/>
                <a:cs typeface="+mn-cs"/>
              </a:rPr>
              <a:t> revenues and expenses which commonly include interest expense. </a:t>
            </a:r>
            <a:r>
              <a:rPr lang="en-US" sz="1200" b="0" i="0" u="none" strike="noStrike" kern="1200" baseline="0" dirty="0" err="1" smtClean="0">
                <a:solidFill>
                  <a:schemeClr val="tx1"/>
                </a:solidFill>
                <a:latin typeface="+mn-lt"/>
                <a:ea typeface="+mn-ea"/>
                <a:cs typeface="+mn-cs"/>
              </a:rPr>
              <a:t>Nonoperating</a:t>
            </a:r>
            <a:r>
              <a:rPr lang="en-US" sz="1200" b="0" i="0" u="none" strike="noStrike" kern="1200" baseline="0" dirty="0" smtClean="0">
                <a:solidFill>
                  <a:schemeClr val="tx1"/>
                </a:solidFill>
                <a:latin typeface="+mn-lt"/>
                <a:ea typeface="+mn-ea"/>
                <a:cs typeface="+mn-cs"/>
              </a:rPr>
              <a:t> revenues and expenses arise from activities that are not part of the company’s primary operations. </a:t>
            </a:r>
            <a:r>
              <a:rPr lang="en-US" sz="1200" b="0" i="0" u="none" strike="noStrike" kern="1200" baseline="0" dirty="0" err="1" smtClean="0">
                <a:solidFill>
                  <a:schemeClr val="tx1"/>
                </a:solidFill>
                <a:latin typeface="+mn-lt"/>
                <a:ea typeface="+mn-ea"/>
                <a:cs typeface="+mn-cs"/>
              </a:rPr>
              <a:t>Nonoperating</a:t>
            </a:r>
            <a:r>
              <a:rPr lang="en-US" sz="1200" b="0" i="0" u="none" strike="noStrike" kern="1200" baseline="0" dirty="0" smtClean="0">
                <a:solidFill>
                  <a:schemeClr val="tx1"/>
                </a:solidFill>
                <a:latin typeface="+mn-lt"/>
                <a:ea typeface="+mn-ea"/>
                <a:cs typeface="+mn-cs"/>
              </a:rPr>
              <a:t> expenses could also include losses on the sale of investments or long-term assets. Investors focus less on </a:t>
            </a:r>
            <a:r>
              <a:rPr lang="en-US" sz="1200" b="0" i="0" u="none" strike="noStrike" kern="1200" baseline="0" dirty="0" err="1" smtClean="0">
                <a:solidFill>
                  <a:schemeClr val="tx1"/>
                </a:solidFill>
                <a:latin typeface="+mn-lt"/>
                <a:ea typeface="+mn-ea"/>
                <a:cs typeface="+mn-cs"/>
              </a:rPr>
              <a:t>nonoperating</a:t>
            </a:r>
            <a:r>
              <a:rPr lang="en-US" sz="1200" b="0" i="0" u="none" strike="noStrike" kern="1200" baseline="0" dirty="0" smtClean="0">
                <a:solidFill>
                  <a:schemeClr val="tx1"/>
                </a:solidFill>
                <a:latin typeface="+mn-lt"/>
                <a:ea typeface="+mn-ea"/>
                <a:cs typeface="+mn-cs"/>
              </a:rPr>
              <a:t> revenues and expenses than on income from operations, because </a:t>
            </a:r>
            <a:r>
              <a:rPr lang="en-US" sz="1200" b="0" i="0" u="none" strike="noStrike" kern="1200" baseline="0" dirty="0" err="1" smtClean="0">
                <a:solidFill>
                  <a:schemeClr val="tx1"/>
                </a:solidFill>
                <a:latin typeface="+mn-lt"/>
                <a:ea typeface="+mn-ea"/>
                <a:cs typeface="+mn-cs"/>
              </a:rPr>
              <a:t>nonoperating</a:t>
            </a:r>
            <a:r>
              <a:rPr lang="en-US" sz="1200" b="0" i="0" u="none" strike="noStrike" kern="1200" baseline="0" dirty="0" smtClean="0">
                <a:solidFill>
                  <a:schemeClr val="tx1"/>
                </a:solidFill>
                <a:latin typeface="+mn-lt"/>
                <a:ea typeface="+mn-ea"/>
                <a:cs typeface="+mn-cs"/>
              </a:rPr>
              <a:t> activities often do not have long-term implications on the company’s profitability. Combining operating income with </a:t>
            </a:r>
            <a:r>
              <a:rPr lang="en-US" sz="1200" b="0" i="0" u="none" strike="noStrike" kern="1200" baseline="0" dirty="0" err="1" smtClean="0">
                <a:solidFill>
                  <a:schemeClr val="tx1"/>
                </a:solidFill>
                <a:latin typeface="+mn-lt"/>
                <a:ea typeface="+mn-ea"/>
                <a:cs typeface="+mn-cs"/>
              </a:rPr>
              <a:t>nonoperating</a:t>
            </a:r>
            <a:r>
              <a:rPr lang="en-US" sz="1200" b="0" i="0" u="none" strike="noStrike" kern="1200" baseline="0" dirty="0" smtClean="0">
                <a:solidFill>
                  <a:schemeClr val="tx1"/>
                </a:solidFill>
                <a:latin typeface="+mn-lt"/>
                <a:ea typeface="+mn-ea"/>
                <a:cs typeface="+mn-cs"/>
              </a:rPr>
              <a:t> revenues and expenses yields </a:t>
            </a:r>
            <a:r>
              <a:rPr lang="en-US" sz="1200" b="1" i="0" u="none" strike="noStrike" kern="1200" baseline="0" dirty="0" smtClean="0">
                <a:solidFill>
                  <a:schemeClr val="tx1"/>
                </a:solidFill>
                <a:latin typeface="+mn-lt"/>
                <a:ea typeface="+mn-ea"/>
                <a:cs typeface="+mn-cs"/>
              </a:rPr>
              <a:t>income before income taxes.</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Net income</a:t>
            </a:r>
            <a:r>
              <a:rPr lang="en-US" sz="1200" b="0" i="0" u="none" strike="noStrike" kern="1200" baseline="0" dirty="0" smtClean="0">
                <a:solidFill>
                  <a:schemeClr val="tx1"/>
                </a:solidFill>
                <a:latin typeface="+mn-lt"/>
                <a:ea typeface="+mn-ea"/>
                <a:cs typeface="+mn-cs"/>
              </a:rPr>
              <a:t>: Next, a company subtracts income tax expense to find its bottom-line </a:t>
            </a:r>
            <a:r>
              <a:rPr lang="en-US" sz="1200" b="1" i="0" u="none" strike="noStrike" kern="1200" baseline="0" dirty="0" smtClean="0">
                <a:solidFill>
                  <a:schemeClr val="tx1"/>
                </a:solidFill>
                <a:latin typeface="+mn-lt"/>
                <a:ea typeface="+mn-ea"/>
                <a:cs typeface="+mn-cs"/>
              </a:rPr>
              <a:t>net income</a:t>
            </a:r>
            <a:r>
              <a:rPr lang="en-US" sz="1200" b="0" i="0" u="none" strike="noStrike" kern="1200" baseline="0" dirty="0" smtClean="0">
                <a:solidFill>
                  <a:schemeClr val="tx1"/>
                </a:solidFill>
                <a:latin typeface="+mn-lt"/>
                <a:ea typeface="+mn-ea"/>
                <a:cs typeface="+mn-cs"/>
              </a:rPr>
              <a:t>. Income tax expense is reported separately because it represents a significant expense. </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8590468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18</a:t>
            </a:fld>
            <a:endParaRPr lang="en-US" dirty="0"/>
          </a:p>
        </p:txBody>
      </p:sp>
    </p:spTree>
    <p:extLst>
      <p:ext uri="{BB962C8B-B14F-4D97-AF65-F5344CB8AC3E}">
        <p14:creationId xmlns:p14="http://schemas.microsoft.com/office/powerpoint/2010/main" val="890453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We can determine the cost of inventory by </a:t>
            </a:r>
            <a:r>
              <a:rPr lang="en-IN" sz="1200" b="0" i="0" u="none" strike="noStrike" kern="1200" baseline="0" dirty="0" smtClean="0">
                <a:solidFill>
                  <a:schemeClr val="tx1"/>
                </a:solidFill>
                <a:latin typeface="+mn-lt"/>
                <a:ea typeface="+mn-ea"/>
                <a:cs typeface="+mn-cs"/>
              </a:rPr>
              <a:t>considering four methods for inventory costing:</a:t>
            </a:r>
            <a:endParaRPr lang="en-US" sz="1200" b="1" i="0" u="none" strike="noStrike" kern="1200" baseline="0" dirty="0" smtClean="0">
              <a:solidFill>
                <a:schemeClr val="tx1"/>
              </a:solidFill>
              <a:latin typeface="+mn-lt"/>
              <a:ea typeface="+mn-ea"/>
              <a:cs typeface="+mn-cs"/>
            </a:endParaRPr>
          </a:p>
          <a:p>
            <a:endParaRPr lang="en-US" sz="1200" b="1"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Specific identification method</a:t>
            </a:r>
            <a:r>
              <a:rPr lang="en-US" sz="1200" b="0" i="0" u="none" strike="noStrike" kern="1200" baseline="0" dirty="0" smtClean="0">
                <a:solidFill>
                  <a:schemeClr val="tx1"/>
                </a:solidFill>
                <a:latin typeface="+mn-lt"/>
                <a:ea typeface="+mn-ea"/>
                <a:cs typeface="+mn-cs"/>
              </a:rPr>
              <a:t>:</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It matches or identifies each unit of inventory with its actual cost. It is </a:t>
            </a:r>
            <a:r>
              <a:rPr lang="en-IN" sz="1200" b="0" i="0" u="none" strike="noStrike" kern="1200" baseline="0" dirty="0" smtClean="0">
                <a:solidFill>
                  <a:schemeClr val="tx1"/>
                </a:solidFill>
                <a:latin typeface="+mn-lt"/>
                <a:ea typeface="+mn-ea"/>
                <a:cs typeface="+mn-cs"/>
              </a:rPr>
              <a:t>used primarily by companies selling unique, expensive products.</a:t>
            </a:r>
            <a:endParaRPr lang="en-US"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First-in, first-out method (FIFO) method</a:t>
            </a:r>
            <a:r>
              <a:rPr lang="en-US" sz="1200" b="0" i="0" u="none" strike="noStrike" kern="1200" baseline="0" dirty="0" smtClean="0">
                <a:solidFill>
                  <a:schemeClr val="tx1"/>
                </a:solidFill>
                <a:latin typeface="+mn-lt"/>
                <a:ea typeface="+mn-ea"/>
                <a:cs typeface="+mn-cs"/>
              </a:rPr>
              <a:t>:</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It assumes the first units purchased (the first in) are the first ones sold (the first out).</a:t>
            </a:r>
          </a:p>
          <a:p>
            <a:r>
              <a:rPr lang="en-US" sz="1200" b="1" i="0" u="none" strike="noStrike" kern="1200" baseline="0" dirty="0" smtClean="0">
                <a:solidFill>
                  <a:schemeClr val="tx1"/>
                </a:solidFill>
                <a:latin typeface="+mn-lt"/>
                <a:ea typeface="+mn-ea"/>
                <a:cs typeface="+mn-cs"/>
              </a:rPr>
              <a:t>Last-in, first-out (LIFO) method</a:t>
            </a:r>
            <a:r>
              <a:rPr lang="en-US" sz="1200" b="0" i="0" u="none" strike="noStrike" kern="1200" baseline="0" dirty="0" smtClean="0">
                <a:solidFill>
                  <a:schemeClr val="tx1"/>
                </a:solidFill>
                <a:latin typeface="+mn-lt"/>
                <a:ea typeface="+mn-ea"/>
                <a:cs typeface="+mn-cs"/>
              </a:rPr>
              <a:t>:</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It </a:t>
            </a:r>
            <a:r>
              <a:rPr lang="en-IN" sz="1200" b="0" i="0" u="none" strike="noStrike" kern="1200" baseline="0" dirty="0" smtClean="0">
                <a:solidFill>
                  <a:schemeClr val="tx1"/>
                </a:solidFill>
                <a:latin typeface="+mn-lt"/>
                <a:ea typeface="+mn-ea"/>
                <a:cs typeface="+mn-cs"/>
              </a:rPr>
              <a:t>assumes that the last units purchased (the last in) are the first ones sold (the first out).</a:t>
            </a:r>
            <a:endParaRPr lang="en-US"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Weighted-average cost method</a:t>
            </a:r>
            <a:r>
              <a:rPr lang="en-US" sz="1200" b="0" i="0" u="none" strike="noStrike" kern="1200" baseline="0" dirty="0" smtClean="0">
                <a:solidFill>
                  <a:schemeClr val="tx1"/>
                </a:solidFill>
                <a:latin typeface="+mn-lt"/>
                <a:ea typeface="+mn-ea"/>
                <a:cs typeface="+mn-cs"/>
              </a:rPr>
              <a:t>:</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It assumes that both cost of goods sold and ending inventory consist of a random mixture of all the goods available for sale.</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21</a:t>
            </a:fld>
            <a:endParaRPr lang="en-US" dirty="0"/>
          </a:p>
        </p:txBody>
      </p:sp>
    </p:spTree>
    <p:extLst>
      <p:ext uri="{BB962C8B-B14F-4D97-AF65-F5344CB8AC3E}">
        <p14:creationId xmlns:p14="http://schemas.microsoft.com/office/powerpoint/2010/main" val="38021845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smtClean="0"/>
              <a:t>To see how the three cost flow assumptions work, let’s look at an illustration. Mario’s Game Shop sells video game controllers. Mario has 100 units of inventory at the beginning of the year and then makes two purchases during the year—one on April 25 and one on October 19. Note that the unit costs are different at the time of each purchase. There are 1,000 game controllers available for sale.</a:t>
            </a:r>
          </a:p>
          <a:p>
            <a:endParaRPr lang="en-IN" dirty="0" smtClean="0"/>
          </a:p>
          <a:p>
            <a:r>
              <a:rPr lang="en-IN" dirty="0" smtClean="0"/>
              <a:t>During the year, Mario sells 800 video game controllers for $15 each. This means that 200 controllers remain in ending inventory at the end of the year.</a:t>
            </a:r>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9443296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smtClean="0"/>
              <a:t>Using the first-in, first-out (FIFO) method, we assume that beginning inventory sells first, followed by the inventory from the first purchase during the year, followed by the inventory from the second purchase during the year, and so on.</a:t>
            </a:r>
          </a:p>
          <a:p>
            <a:endParaRPr lang="en-IN" dirty="0" smtClean="0"/>
          </a:p>
          <a:p>
            <a:r>
              <a:rPr lang="en-IN" dirty="0" smtClean="0"/>
              <a:t>Since 800</a:t>
            </a:r>
            <a:r>
              <a:rPr lang="en-IN" baseline="0" dirty="0" smtClean="0"/>
              <a:t> units are sold, we assume that all units from beginning inventory (100 units) and the April 25 purchase (300 units) were sold. For the final 400 units sold, we split the October 19 purchase of 600 units into two groups—400 units assumed sold and 200 units assumed not sold. </a:t>
            </a:r>
          </a:p>
          <a:p>
            <a:endParaRPr lang="en-IN" baseline="0" dirty="0" smtClean="0"/>
          </a:p>
          <a:p>
            <a:r>
              <a:rPr lang="en-IN" dirty="0" smtClean="0"/>
              <a:t>So, the cost of goods sold reported in the income statement will be $7,800 (</a:t>
            </a:r>
            <a:r>
              <a:rPr lang="en-US" sz="1200" b="0" i="0" u="none" strike="noStrike" kern="1200" baseline="0" dirty="0" smtClean="0">
                <a:solidFill>
                  <a:schemeClr val="tx1"/>
                </a:solidFill>
                <a:latin typeface="+mn-lt"/>
                <a:ea typeface="+mn-ea"/>
                <a:cs typeface="+mn-cs"/>
              </a:rPr>
              <a:t>[100 × $7] + [300 × $9] + [400 × $11]</a:t>
            </a:r>
            <a:r>
              <a:rPr lang="en-IN" dirty="0" smtClean="0"/>
              <a:t>)</a:t>
            </a:r>
            <a:r>
              <a:rPr lang="en-IN" baseline="0" dirty="0" smtClean="0"/>
              <a:t> and </a:t>
            </a:r>
            <a:r>
              <a:rPr lang="en-IN" dirty="0" smtClean="0"/>
              <a:t>ending inventory reported</a:t>
            </a:r>
            <a:r>
              <a:rPr lang="en-IN" baseline="0" dirty="0" smtClean="0"/>
              <a:t> </a:t>
            </a:r>
            <a:r>
              <a:rPr lang="en-IN" dirty="0" smtClean="0"/>
              <a:t>in the balance sheet will be $2,200 </a:t>
            </a:r>
            <a:r>
              <a:rPr lang="en-IN" sz="1200" b="0" i="0" u="none" strike="noStrike" kern="1200" baseline="0" dirty="0" smtClean="0">
                <a:solidFill>
                  <a:schemeClr val="tx1"/>
                </a:solidFill>
                <a:latin typeface="+mn-lt"/>
                <a:ea typeface="+mn-ea"/>
                <a:cs typeface="+mn-cs"/>
              </a:rPr>
              <a:t>(200 × $11)</a:t>
            </a:r>
            <a:r>
              <a:rPr lang="en-IN" dirty="0" smtClean="0"/>
              <a:t>.</a:t>
            </a:r>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9165165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Using the last-in, first-out (LIFO) method, we assume that the last units purchased (the last in) are the first ones sold (the first out). </a:t>
            </a:r>
          </a:p>
          <a:p>
            <a:endParaRPr lang="en-US" dirty="0" smtClean="0"/>
          </a:p>
          <a:p>
            <a:r>
              <a:rPr lang="en-US" dirty="0" smtClean="0"/>
              <a:t>Since 800 units were sold, we assume all the 600 units purchased on October 19 (the last purchase) were sold, along with 200 units from the April 25 purchase. That leaves 100 of the units from the April 25 purchase and all 100 units from beginning inventory assumed to remain in ending inventory (not sold).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IN" dirty="0" smtClean="0"/>
              <a:t>So, the cost of goods sold reported in the income statement will be $8,400 </a:t>
            </a:r>
            <a:r>
              <a:rPr lang="en-US" sz="1200" b="0" i="0" u="none" strike="noStrike" kern="1200" baseline="0" dirty="0" smtClean="0">
                <a:solidFill>
                  <a:schemeClr val="tx1"/>
                </a:solidFill>
                <a:latin typeface="+mn-lt"/>
                <a:ea typeface="+mn-ea"/>
                <a:cs typeface="+mn-cs"/>
              </a:rPr>
              <a:t>([200 × $9] + [600 × $11]</a:t>
            </a:r>
            <a:r>
              <a:rPr lang="en-IN" sz="1200" b="0" i="0" u="none" strike="noStrike" kern="1200" baseline="0" dirty="0" smtClean="0">
                <a:solidFill>
                  <a:schemeClr val="tx1"/>
                </a:solidFill>
                <a:latin typeface="+mn-lt"/>
                <a:ea typeface="+mn-ea"/>
                <a:cs typeface="+mn-cs"/>
              </a:rPr>
              <a:t>)</a:t>
            </a:r>
            <a:r>
              <a:rPr lang="en-IN" baseline="0" dirty="0" smtClean="0"/>
              <a:t> and </a:t>
            </a:r>
            <a:r>
              <a:rPr lang="en-IN" dirty="0" smtClean="0"/>
              <a:t>ending inventory reported</a:t>
            </a:r>
            <a:r>
              <a:rPr lang="en-IN" baseline="0" dirty="0" smtClean="0"/>
              <a:t> </a:t>
            </a:r>
            <a:r>
              <a:rPr lang="en-IN" dirty="0" smtClean="0"/>
              <a:t>in the balance sheet will be $1,600 </a:t>
            </a:r>
            <a:r>
              <a:rPr lang="en-IN" sz="1200" b="0" i="0" u="none" strike="noStrike" kern="1200" baseline="0" dirty="0" smtClean="0">
                <a:solidFill>
                  <a:schemeClr val="tx1"/>
                </a:solidFill>
                <a:latin typeface="+mn-lt"/>
                <a:ea typeface="+mn-ea"/>
                <a:cs typeface="+mn-cs"/>
              </a:rPr>
              <a:t>([</a:t>
            </a:r>
            <a:r>
              <a:rPr lang="en-US" sz="1200" b="0" i="0" u="none" strike="noStrike" kern="1200" baseline="0" dirty="0" smtClean="0">
                <a:solidFill>
                  <a:schemeClr val="tx1"/>
                </a:solidFill>
                <a:latin typeface="+mn-lt"/>
                <a:ea typeface="+mn-ea"/>
                <a:cs typeface="+mn-cs"/>
              </a:rPr>
              <a:t>100 × $7] + [100 × $9])</a:t>
            </a:r>
            <a:r>
              <a:rPr lang="en-IN" dirty="0" smtClean="0"/>
              <a:t>.</a:t>
            </a:r>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4354861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25</a:t>
            </a:fld>
            <a:endParaRPr lang="en-US" dirty="0"/>
          </a:p>
        </p:txBody>
      </p:sp>
    </p:spTree>
    <p:extLst>
      <p:ext uri="{BB962C8B-B14F-4D97-AF65-F5344CB8AC3E}">
        <p14:creationId xmlns:p14="http://schemas.microsoft.com/office/powerpoint/2010/main" val="2819099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6017466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smtClean="0"/>
              <a:t>Using the weighted-average cost method, we assume that both cost of goods sold and ending inventory consist of a random mixture of all the goods available for sale. We assume each unit of inventory has a cost equal to the weighted-average unit cost of all inventory items.</a:t>
            </a:r>
          </a:p>
          <a:p>
            <a:endParaRPr lang="en-IN" dirty="0" smtClean="0"/>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28</a:t>
            </a:fld>
            <a:endParaRPr lang="en-US" dirty="0"/>
          </a:p>
        </p:txBody>
      </p:sp>
    </p:spTree>
    <p:extLst>
      <p:ext uri="{BB962C8B-B14F-4D97-AF65-F5344CB8AC3E}">
        <p14:creationId xmlns:p14="http://schemas.microsoft.com/office/powerpoint/2010/main" val="281909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After studying this chapter, you should be able to meet these Learning Objectives:</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0257252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800 units were</a:t>
            </a:r>
            <a:r>
              <a:rPr lang="en-US" baseline="0" dirty="0" smtClean="0"/>
              <a:t> sold and 200 units are still in inventory (not sold).</a:t>
            </a:r>
            <a:endParaRPr lang="en-US" dirty="0" smtClean="0"/>
          </a:p>
          <a:p>
            <a:endParaRPr lang="en-US" dirty="0" smtClean="0"/>
          </a:p>
          <a:p>
            <a:r>
              <a:rPr lang="en-US" dirty="0" smtClean="0"/>
              <a:t>By dividing the </a:t>
            </a:r>
            <a:r>
              <a:rPr lang="en-IN" dirty="0" smtClean="0"/>
              <a:t>cost of goods available for sale by the number of units available for sale, we </a:t>
            </a:r>
            <a:r>
              <a:rPr lang="en-US" dirty="0" smtClean="0"/>
              <a:t>determine</a:t>
            </a:r>
            <a:r>
              <a:rPr lang="en-US" baseline="0" dirty="0" smtClean="0"/>
              <a:t> the</a:t>
            </a:r>
            <a:r>
              <a:rPr lang="en-US" dirty="0" smtClean="0"/>
              <a:t> weighted-average cost of each game controller is $10, even though none of the game controllers actually cost $10. Using this amount, we calculate the cost of goods sold as $8,000 (</a:t>
            </a:r>
            <a:r>
              <a:rPr lang="en-US" sz="1200" b="0" i="0" u="none" strike="noStrike" kern="1200" baseline="0" dirty="0" smtClean="0">
                <a:solidFill>
                  <a:schemeClr val="tx1"/>
                </a:solidFill>
                <a:latin typeface="+mn-lt"/>
                <a:ea typeface="+mn-ea"/>
                <a:cs typeface="+mn-cs"/>
              </a:rPr>
              <a:t>800 × $10</a:t>
            </a:r>
            <a:r>
              <a:rPr lang="en-US" dirty="0" smtClean="0"/>
              <a:t>) and ending inventory as $2,000 (</a:t>
            </a:r>
            <a:r>
              <a:rPr lang="en-US" sz="1200" b="0" i="0" u="none" strike="noStrike" kern="1200" baseline="0" dirty="0" smtClean="0">
                <a:solidFill>
                  <a:schemeClr val="tx1"/>
                </a:solidFill>
                <a:latin typeface="+mn-lt"/>
                <a:ea typeface="+mn-ea"/>
                <a:cs typeface="+mn-cs"/>
              </a:rPr>
              <a:t>200 × $10</a:t>
            </a:r>
            <a:r>
              <a:rPr lang="en-US" dirty="0" smtClean="0"/>
              <a:t>).</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9594849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30</a:t>
            </a:fld>
            <a:endParaRPr lang="en-US" dirty="0"/>
          </a:p>
        </p:txBody>
      </p:sp>
    </p:spTree>
    <p:extLst>
      <p:ext uri="{BB962C8B-B14F-4D97-AF65-F5344CB8AC3E}">
        <p14:creationId xmlns:p14="http://schemas.microsoft.com/office/powerpoint/2010/main" val="34138311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This illustration shows a </a:t>
            </a:r>
            <a:r>
              <a:rPr lang="en-IN" dirty="0" smtClean="0"/>
              <a:t>comparison of cost of goods sold and ending inventory under the three inventory cost flow assumptions for</a:t>
            </a:r>
            <a:r>
              <a:rPr lang="en-IN" baseline="0" dirty="0" smtClean="0"/>
              <a:t> </a:t>
            </a:r>
            <a:r>
              <a:rPr lang="en-IN" dirty="0" smtClean="0"/>
              <a:t>Mario’s Game Shop. Take a moment to review these</a:t>
            </a:r>
            <a:r>
              <a:rPr lang="en-IN" baseline="0" dirty="0" smtClean="0"/>
              <a:t> computations carefully and to make sure you understand the cost flow assumptions.</a:t>
            </a:r>
          </a:p>
          <a:p>
            <a:pPr marL="0" marR="0" indent="0" algn="l" defTabSz="457200" rtl="0" eaLnBrk="1" fontAlgn="auto" latinLnBrk="0" hangingPunct="1">
              <a:lnSpc>
                <a:spcPct val="100000"/>
              </a:lnSpc>
              <a:spcBef>
                <a:spcPts val="0"/>
              </a:spcBef>
              <a:spcAft>
                <a:spcPts val="0"/>
              </a:spcAft>
              <a:buClrTx/>
              <a:buSzTx/>
              <a:buFontTx/>
              <a:buNone/>
              <a:tabLst/>
              <a:defRPr/>
            </a:pPr>
            <a:endParaRPr lang="en-IN"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IN" baseline="0" dirty="0" smtClean="0"/>
              <a:t>Notice that there are 1,000 units available for sale. These units had a total cost of $10,000. Of the 1,000 units available, 800 were sold, which means that 200 remain in ending inventory at the end of the year. Which 800 units were sold? Under FIFO, we assume the first 800 units purchased were sold. Under LIFO, we assume the last 800 units purchased were sold. Under weighted-average, we assume the units sold had an average cost of $10, equal to total cost of $10,000 divided by total units available of 1,000.</a:t>
            </a:r>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2607735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32</a:t>
            </a:fld>
            <a:endParaRPr lang="en-US" dirty="0"/>
          </a:p>
        </p:txBody>
      </p:sp>
    </p:spTree>
    <p:extLst>
      <p:ext uri="{BB962C8B-B14F-4D97-AF65-F5344CB8AC3E}">
        <p14:creationId xmlns:p14="http://schemas.microsoft.com/office/powerpoint/2010/main" val="2819099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Companies are free to choose FIFO, LIFO, or weighted-average cost to report inventory and cost of goods sold. However, because inventory costs generally change over time, the reported amounts for ending inventory and cost of goods sold will not be the same across inventory reporting methods. These differences could cause investors and creditors to make bad decisions if they are not aware of differences in inventory assumptions. </a:t>
            </a:r>
            <a:endParaRPr lang="en-US" dirty="0" smtClean="0"/>
          </a:p>
          <a:p>
            <a:endParaRPr lang="en-US" dirty="0" smtClean="0"/>
          </a:p>
          <a:p>
            <a:r>
              <a:rPr lang="en-US" sz="1200" b="0" i="0" u="none" strike="noStrike" kern="1200" baseline="0" dirty="0" smtClean="0">
                <a:solidFill>
                  <a:schemeClr val="tx1"/>
                </a:solidFill>
                <a:latin typeface="+mn-lt"/>
                <a:ea typeface="+mn-ea"/>
                <a:cs typeface="+mn-cs"/>
              </a:rPr>
              <a:t>Accountants often call FIFO the balance-sheet approach: the amount it reports for ending inventory (which appears in the balance sheet) better approximates the current cost of inventory. The ending inventory amount reported under LIFO, in contrast, generally includes “old” inventory costs that do not realistically represent the cost of today’s inventory.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Accountants often call LIFO the income-statement approach: the amount it reports for cost of goods sold (which appears in the income statement) more realistically matches the current costs of inventory needed to produce current revenues.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34</a:t>
            </a:fld>
            <a:endParaRPr lang="en-US" dirty="0"/>
          </a:p>
        </p:txBody>
      </p:sp>
    </p:spTree>
    <p:extLst>
      <p:ext uri="{BB962C8B-B14F-4D97-AF65-F5344CB8AC3E}">
        <p14:creationId xmlns:p14="http://schemas.microsoft.com/office/powerpoint/2010/main" val="36919017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illustration compares the FIFO, LIFO, and weighted-average cost methods for Mario’s Game Shop (assuming rising costs).</a:t>
            </a:r>
          </a:p>
          <a:p>
            <a:endParaRPr lang="en-US" dirty="0" smtClean="0"/>
          </a:p>
          <a:p>
            <a:r>
              <a:rPr lang="en-US" sz="1200" b="0" i="0" u="none" strike="noStrike" kern="1200" baseline="0" dirty="0" smtClean="0">
                <a:solidFill>
                  <a:schemeClr val="tx1"/>
                </a:solidFill>
                <a:latin typeface="+mn-lt"/>
                <a:ea typeface="+mn-ea"/>
                <a:cs typeface="+mn-cs"/>
              </a:rPr>
              <a:t>When inventory costs are rising, Mario’s Game Shop will report both higher inventory in the balance sheet and higher gross profit in the income statement if it chooses FIFO. The reason is that FIFO assumes the lower costs of the earlier purchases become cost of goods sold first, leaving the higher costs of the later purchases in ending inventory. Under the same assumption (rising inventory costs), LIFO will produce the opposite effect: LIFO will report both the lowest inventory and the lowest gross profit. The weighted-average cost method typically produces amounts that fall between the FIFO and LIFO amounts for both cost of goods sold and ending inventory.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4395223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Because of the financial statement effects of different inventory methods, companies that choose LIFO must report the difference in the amount of inventory a company would report if it used FIFO instead of LIFO. (This difference is sometimes referred to as the LIFO reserve.) For some companies that have been using LIFO for a long time or for companies that have seen dramatic increases in inventory costs, the LIFO difference can be substantial.</a:t>
            </a:r>
          </a:p>
          <a:p>
            <a:endParaRPr lang="en-US" dirty="0" smtClean="0"/>
          </a:p>
          <a:p>
            <a:r>
              <a:rPr lang="en-US" dirty="0" smtClean="0"/>
              <a:t>This illustration</a:t>
            </a:r>
            <a:r>
              <a:rPr lang="en-US" baseline="0" dirty="0" smtClean="0"/>
              <a:t> shows the effect of the LIFO difference reported by Rite Aid Corporation, which uses LIFO to account for most of its inventory. If Rite Aid had used FIFO instead of LIFO, reported inventory amounts would have been $998 million greater and $1,019 million greater in 2015 and 2014, respectively.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6338669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37</a:t>
            </a:fld>
            <a:endParaRPr lang="en-US" dirty="0"/>
          </a:p>
        </p:txBody>
      </p:sp>
    </p:spTree>
    <p:extLst>
      <p:ext uri="{BB962C8B-B14F-4D97-AF65-F5344CB8AC3E}">
        <p14:creationId xmlns:p14="http://schemas.microsoft.com/office/powerpoint/2010/main" val="4626569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a:t>
            </a:r>
            <a:r>
              <a:rPr lang="en-US" baseline="0" dirty="0" smtClean="0"/>
              <a:t> section, we will discuss </a:t>
            </a:r>
            <a:r>
              <a:rPr lang="en-IN" baseline="0" dirty="0" smtClean="0"/>
              <a:t>how to record inventory transactions. </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40</a:t>
            </a:fld>
            <a:endParaRPr lang="en-US" dirty="0"/>
          </a:p>
        </p:txBody>
      </p:sp>
    </p:spTree>
    <p:extLst>
      <p:ext uri="{BB962C8B-B14F-4D97-AF65-F5344CB8AC3E}">
        <p14:creationId xmlns:p14="http://schemas.microsoft.com/office/powerpoint/2010/main" val="18064496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smtClean="0"/>
              <a:t>A </a:t>
            </a:r>
            <a:r>
              <a:rPr lang="en-IN" b="1" dirty="0" smtClean="0"/>
              <a:t>perpetual inventory system</a:t>
            </a:r>
            <a:r>
              <a:rPr lang="en-IN" b="1" baseline="0" dirty="0" smtClean="0"/>
              <a:t> </a:t>
            </a:r>
            <a:r>
              <a:rPr lang="en-IN" dirty="0" smtClean="0"/>
              <a:t>involves recording inventory purchases and sales on a perpetual (continual) basis. This information will affect decisions related to purchase orders, pricing, product development, and employee management. Because these decisions need to be made on a daily basis, maintaining inventory records on a continual basis is necessary.</a:t>
            </a:r>
          </a:p>
          <a:p>
            <a:endParaRPr lang="en-IN" dirty="0" smtClean="0"/>
          </a:p>
          <a:p>
            <a:r>
              <a:rPr lang="en-IN" dirty="0" smtClean="0"/>
              <a:t>A </a:t>
            </a:r>
            <a:r>
              <a:rPr lang="en-IN" b="1" dirty="0" smtClean="0"/>
              <a:t>periodic inventory system </a:t>
            </a:r>
            <a:r>
              <a:rPr lang="en-IN" dirty="0" smtClean="0"/>
              <a:t>does not continually record inventory amounts. Instead, it calculates the balance of inventory once per period, at the end, based on a physical count of inventory on hand. Because the periodic system does not provide a useful, continuing record of inventory, very few companies actually use the periodic inventory system in practice to record inventory transactions.</a:t>
            </a:r>
          </a:p>
          <a:p>
            <a:endParaRPr lang="en-IN" dirty="0" smtClean="0"/>
          </a:p>
          <a:p>
            <a:r>
              <a:rPr lang="en-IN" dirty="0" smtClean="0"/>
              <a:t>In</a:t>
            </a:r>
            <a:r>
              <a:rPr lang="en-IN" baseline="0" dirty="0" smtClean="0"/>
              <a:t> this section, we will focus on how to record inventory transactions using the perpetual inventory system.</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41</a:t>
            </a:fld>
            <a:endParaRPr lang="en-US" dirty="0"/>
          </a:p>
        </p:txBody>
      </p:sp>
    </p:spTree>
    <p:extLst>
      <p:ext uri="{BB962C8B-B14F-4D97-AF65-F5344CB8AC3E}">
        <p14:creationId xmlns:p14="http://schemas.microsoft.com/office/powerpoint/2010/main" val="4626569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smtClean="0"/>
              <a:t>In this section, we introduce the concept of inventory and demonstrate the different methods used to calculate the cost of inventory for external reporting.</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5</a:t>
            </a:fld>
            <a:endParaRPr lang="en-US" dirty="0"/>
          </a:p>
        </p:txBody>
      </p:sp>
    </p:spTree>
    <p:extLst>
      <p:ext uri="{BB962C8B-B14F-4D97-AF65-F5344CB8AC3E}">
        <p14:creationId xmlns:p14="http://schemas.microsoft.com/office/powerpoint/2010/main" val="24126031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IN" dirty="0" smtClean="0"/>
              <a:t>Here are the inventory transactions</a:t>
            </a:r>
            <a:r>
              <a:rPr lang="en-IN" baseline="0" dirty="0" smtClean="0"/>
              <a:t> of Mario’s Game Shop </a:t>
            </a:r>
            <a:r>
              <a:rPr lang="en-IN" dirty="0" smtClean="0"/>
              <a:t>from January 1 through December 31.</a:t>
            </a:r>
            <a:r>
              <a:rPr lang="en-IN" baseline="0" dirty="0" smtClean="0"/>
              <a:t> Notice that Mario’s starts the year with 100 units of inventory it previously purchased for $7 each, or a total of $700. During the year, Mario’s had two purchases and two sales. On the following slides, we’ll see how to record those purchases and sales at the time they occur.</a:t>
            </a:r>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085205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record the purchase of new inventory, we debit Inventory (an asset) to show that the company’s balance of this asset account has increased. At the same time, if the purchase was paid in cash, we credit Cash. Or more likely, if the company made the purchase on account, we credit Accounts Payable, increasing total liabilities.</a:t>
            </a:r>
          </a:p>
          <a:p>
            <a:endParaRPr lang="en-US" dirty="0" smtClean="0"/>
          </a:p>
          <a:p>
            <a:r>
              <a:rPr lang="en-US" dirty="0" smtClean="0"/>
              <a:t>This entry</a:t>
            </a:r>
            <a:r>
              <a:rPr lang="en-US" baseline="0" dirty="0" smtClean="0"/>
              <a:t> shows how Mario records </a:t>
            </a:r>
            <a:r>
              <a:rPr lang="en-IN" sz="1200" b="0" i="0" u="none" strike="noStrike" kern="1200" baseline="0" dirty="0" smtClean="0">
                <a:solidFill>
                  <a:schemeClr val="tx1"/>
                </a:solidFill>
                <a:latin typeface="+mn-lt"/>
                <a:ea typeface="+mn-ea"/>
                <a:cs typeface="+mn-cs"/>
              </a:rPr>
              <a:t>the purchase of 300 units for $2,700 on April 25.</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44</a:t>
            </a:fld>
            <a:endParaRPr lang="en-US" dirty="0"/>
          </a:p>
        </p:txBody>
      </p:sp>
    </p:spTree>
    <p:extLst>
      <p:ext uri="{BB962C8B-B14F-4D97-AF65-F5344CB8AC3E}">
        <p14:creationId xmlns:p14="http://schemas.microsoft.com/office/powerpoint/2010/main" val="41785889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We make two entries to record the sale: (1) The first entry shows an increase to the asset account (in this case, Accounts Receivable) and an increase to Sales Revenue. (2) The second entry reduces the Inventory account as it records cost of goods sold.</a:t>
            </a:r>
          </a:p>
          <a:p>
            <a:endParaRPr lang="en-US" sz="1200" b="0" i="0" u="none" strike="noStrike"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This entry</a:t>
            </a:r>
            <a:r>
              <a:rPr lang="en-US" baseline="0" dirty="0" smtClean="0"/>
              <a:t> shows how Mario </a:t>
            </a:r>
            <a:r>
              <a:rPr lang="en-IN" baseline="0" dirty="0" smtClean="0"/>
              <a:t>records revenue of $4,500 from the July 17 sale</a:t>
            </a:r>
            <a:r>
              <a:rPr lang="en-IN" sz="1200" b="0" i="0" u="none" strike="noStrike" kern="1200" baseline="0" dirty="0" smtClean="0">
                <a:solidFill>
                  <a:schemeClr val="tx1"/>
                </a:solidFill>
                <a:latin typeface="+mn-lt"/>
                <a:ea typeface="+mn-ea"/>
                <a:cs typeface="+mn-cs"/>
              </a:rPr>
              <a:t>. We assume that Mario’s Game Shop uses FIFO and calculate the cost of the first 300 units purchased as $2,500, which is $700 of beginning inventory (100 units × $7) plus $1,800 of the April 25 purchase (200 units × $9). We record this amount as the cost of goods sold for the July 17 sale. At the same time, we maintain a continual (perpetual) record of inventory by reducing the Inventory balance by the cost of the amount sold, $2,500, as shown here.</a:t>
            </a:r>
            <a:endParaRPr lang="en-US" dirty="0" smtClean="0"/>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45</a:t>
            </a:fld>
            <a:endParaRPr lang="en-US" dirty="0"/>
          </a:p>
        </p:txBody>
      </p:sp>
    </p:spTree>
    <p:extLst>
      <p:ext uri="{BB962C8B-B14F-4D97-AF65-F5344CB8AC3E}">
        <p14:creationId xmlns:p14="http://schemas.microsoft.com/office/powerpoint/2010/main" val="6714724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For</a:t>
            </a:r>
            <a:r>
              <a:rPr lang="en-US" baseline="0" dirty="0" smtClean="0"/>
              <a:t> the entire year, Mario’s has two purchases and two sales. The cost of the purchases adds to the beginning balance of inventory. The sales reduce the balance of inventory for the cost of the inventory sold. The cost of the inventory sold is assumed to be the first inventory purchased (FIFO). </a:t>
            </a:r>
            <a:r>
              <a:rPr lang="en-US" dirty="0" smtClean="0"/>
              <a:t>After recording all purchases and sales of inventory for the year, we can determine the ending balance of Inventory by examining the postings to the account. Mario’s ending Inventory balance is $2,200.</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4967393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smtClean="0"/>
              <a:t>In practice, virtually all companies maintain their own inventory records using the FIFO assumption, because that’s how they typically sell their actual inventory. However, as discussed earlier in the chapter, for preparing financial statements, many companies choose to report their inventory using the LIFO assumption.</a:t>
            </a:r>
          </a:p>
          <a:p>
            <a:endParaRPr lang="en-IN" dirty="0" smtClean="0"/>
          </a:p>
          <a:p>
            <a:r>
              <a:rPr lang="en-IN" dirty="0" smtClean="0"/>
              <a:t>The adjustment to report inventory using the LIFO assumption</a:t>
            </a:r>
            <a:r>
              <a:rPr lang="en-IN" baseline="0" dirty="0" smtClean="0"/>
              <a:t> </a:t>
            </a:r>
            <a:r>
              <a:rPr lang="en-IN" dirty="0" smtClean="0"/>
              <a:t>is referred to as the LIFO adjustment. This involves a very simple adjusting entry at the end of the year. </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47</a:t>
            </a:fld>
            <a:endParaRPr lang="en-US" dirty="0"/>
          </a:p>
        </p:txBody>
      </p:sp>
    </p:spTree>
    <p:extLst>
      <p:ext uri="{BB962C8B-B14F-4D97-AF65-F5344CB8AC3E}">
        <p14:creationId xmlns:p14="http://schemas.microsoft.com/office/powerpoint/2010/main" val="39831429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Here is a summary of</a:t>
            </a:r>
            <a:r>
              <a:rPr lang="en-US" baseline="0" dirty="0" smtClean="0"/>
              <a:t> the Inventory account for Mario’s Game Shop after the LIFO adjustment. </a:t>
            </a:r>
            <a:r>
              <a:rPr lang="en-IN" dirty="0" smtClean="0"/>
              <a:t>Mario’s ending balance of Inventory using FIFO is $2,200. Under LIFO, it is only $1,600. If Mario’s wants to adjust its FIFO inventory records to LIFO for preparing financial statements, it needs to adjust Inventory downward by $600 (decreasing the balance from $2,200 to $1,600).</a:t>
            </a:r>
            <a:r>
              <a:rPr lang="en-IN" baseline="0" dirty="0" smtClean="0"/>
              <a:t> We do this </a:t>
            </a:r>
            <a:r>
              <a:rPr lang="en-IN" sz="1200" b="0" i="0" u="none" strike="noStrike" kern="1200" baseline="0" dirty="0" smtClean="0">
                <a:solidFill>
                  <a:schemeClr val="tx1"/>
                </a:solidFill>
                <a:latin typeface="+mn-lt"/>
                <a:ea typeface="+mn-ea"/>
                <a:cs typeface="+mn-cs"/>
              </a:rPr>
              <a:t>LIFO adjustment at the end of the period through a decrease to Inventory and an increase to Cost of Goods Sold. </a:t>
            </a:r>
            <a:endParaRPr lang="en-IN" dirty="0" smtClean="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088516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let’s discuss three additional inventory topics.</a:t>
            </a:r>
          </a:p>
          <a:p>
            <a:endParaRPr lang="en-US" dirty="0" smtClean="0"/>
          </a:p>
          <a:p>
            <a:r>
              <a:rPr lang="en-US" sz="1200" b="1" i="0" u="none" strike="noStrike" kern="1200" baseline="0" dirty="0" smtClean="0">
                <a:solidFill>
                  <a:schemeClr val="tx1"/>
                </a:solidFill>
                <a:latin typeface="+mn-lt"/>
                <a:ea typeface="+mn-ea"/>
                <a:cs typeface="+mn-cs"/>
              </a:rPr>
              <a:t>Freight charges</a:t>
            </a:r>
            <a:r>
              <a:rPr lang="en-US" sz="1200" b="0" i="0" u="none" strike="noStrike" kern="1200" baseline="0" dirty="0" smtClean="0">
                <a:solidFill>
                  <a:schemeClr val="tx1"/>
                </a:solidFill>
                <a:latin typeface="+mn-lt"/>
                <a:ea typeface="+mn-ea"/>
                <a:cs typeface="+mn-cs"/>
              </a:rPr>
              <a:t>: A </a:t>
            </a:r>
            <a:r>
              <a:rPr lang="en-IN" sz="1200" b="0" i="0" u="none" strike="noStrike" kern="1200" baseline="0" dirty="0" smtClean="0">
                <a:solidFill>
                  <a:schemeClr val="tx1"/>
                </a:solidFill>
                <a:latin typeface="+mn-lt"/>
                <a:ea typeface="+mn-ea"/>
                <a:cs typeface="+mn-cs"/>
              </a:rPr>
              <a:t>significant cost associated with inventory for most merchandising companies includes freight (also called shipping or delivery) charges. This includes the cost of shipments of inventory from suppliers, as well as the cost of shipments to customers.</a:t>
            </a: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Freight charges on incoming shipments from suppliers are commonly referred to as </a:t>
            </a:r>
            <a:r>
              <a:rPr lang="en-IN" sz="1200" b="1" i="0" u="none" strike="noStrike" kern="1200" baseline="0" dirty="0" smtClean="0">
                <a:solidFill>
                  <a:schemeClr val="tx1"/>
                </a:solidFill>
                <a:latin typeface="+mn-lt"/>
                <a:ea typeface="+mn-ea"/>
                <a:cs typeface="+mn-cs"/>
              </a:rPr>
              <a:t>freight-in</a:t>
            </a:r>
            <a:r>
              <a:rPr lang="en-IN" sz="1200" b="0"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We add the cost of freight-in to the balance of Inventory</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because the</a:t>
            </a:r>
            <a:r>
              <a:rPr lang="en-IN" sz="1200" b="0"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cost of freight is considered a cost of the purchased inventory. </a:t>
            </a:r>
            <a:r>
              <a:rPr lang="en-IN" sz="1200" b="0" i="0" u="none" strike="noStrike" kern="1200" baseline="0" dirty="0" smtClean="0">
                <a:solidFill>
                  <a:schemeClr val="tx1"/>
                </a:solidFill>
                <a:latin typeface="+mn-lt"/>
                <a:ea typeface="+mn-ea"/>
                <a:cs typeface="+mn-cs"/>
              </a:rPr>
              <a:t>Later, when that inventory is sold, those freight charges become part of the cost of goods sold.</a:t>
            </a: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The cost of freight on shipments to customers is called </a:t>
            </a:r>
            <a:r>
              <a:rPr lang="en-IN" sz="1200" b="1" i="0" u="none" strike="noStrike" kern="1200" baseline="0" dirty="0" smtClean="0">
                <a:solidFill>
                  <a:schemeClr val="tx1"/>
                </a:solidFill>
                <a:latin typeface="+mn-lt"/>
                <a:ea typeface="+mn-ea"/>
                <a:cs typeface="+mn-cs"/>
              </a:rPr>
              <a:t>freight-out</a:t>
            </a:r>
            <a:r>
              <a:rPr lang="en-IN" sz="1200" b="0" i="0" u="none" strike="noStrike" kern="1200" baseline="0" dirty="0" smtClean="0">
                <a:solidFill>
                  <a:schemeClr val="tx1"/>
                </a:solidFill>
                <a:latin typeface="+mn-lt"/>
                <a:ea typeface="+mn-ea"/>
                <a:cs typeface="+mn-cs"/>
              </a:rPr>
              <a:t>. Shipping charges for outgoing inventory are reported in the income statement either as part of cost of goods sold or as an operating expense, usually among selling expenses.</a:t>
            </a:r>
          </a:p>
          <a:p>
            <a:endParaRPr lang="en-IN" sz="1200" b="0" i="0" u="none" strike="noStrike" kern="1200" baseline="0" dirty="0" smtClean="0">
              <a:solidFill>
                <a:schemeClr val="tx1"/>
              </a:solidFill>
              <a:latin typeface="+mn-lt"/>
              <a:ea typeface="+mn-ea"/>
              <a:cs typeface="+mn-cs"/>
            </a:endParaRPr>
          </a:p>
          <a:p>
            <a:r>
              <a:rPr lang="en-IN" sz="1200" b="1" i="0" u="none" strike="noStrike" kern="1200" baseline="0" dirty="0" smtClean="0">
                <a:solidFill>
                  <a:schemeClr val="tx1"/>
                </a:solidFill>
                <a:latin typeface="+mn-lt"/>
                <a:ea typeface="+mn-ea"/>
                <a:cs typeface="+mn-cs"/>
              </a:rPr>
              <a:t>Purchase discounts</a:t>
            </a:r>
            <a:r>
              <a:rPr lang="en-IN" sz="1200" b="0"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As discussed in Chapter 5, sellers often encourage prompt payment by offering discounts to buyers. From the seller’s point of view, these are sales discounts; from the buyer’s point of view, they are purchase discounts. Purchase discounts allow buyers to trim a portion of the cost of the purchase in exchange for payment within a certain period of time. Buyers are not required to take purchase discounts, but many find it advantageous to do so.</a:t>
            </a:r>
          </a:p>
          <a:p>
            <a:endParaRPr lang="en-IN"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Purchase returns</a:t>
            </a:r>
            <a:r>
              <a:rPr lang="en-US" sz="1200" b="0" i="0" u="none" strike="noStrike" kern="1200" baseline="0" dirty="0" smtClean="0">
                <a:solidFill>
                  <a:schemeClr val="tx1"/>
                </a:solidFill>
                <a:latin typeface="+mn-lt"/>
                <a:ea typeface="+mn-ea"/>
                <a:cs typeface="+mn-cs"/>
              </a:rPr>
              <a:t>: Returning inventory items that are unacceptable for some reason are referred to as purchase returns. The </a:t>
            </a:r>
            <a:r>
              <a:rPr lang="en-IN" sz="1200" b="0" i="0" u="none" strike="noStrike" kern="1200" baseline="0" dirty="0" smtClean="0">
                <a:solidFill>
                  <a:schemeClr val="tx1"/>
                </a:solidFill>
                <a:latin typeface="+mn-lt"/>
                <a:ea typeface="+mn-ea"/>
                <a:cs typeface="+mn-cs"/>
              </a:rPr>
              <a:t>purchase return is recorded as a reduction in both Inventory and Accounts Payable.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49</a:t>
            </a:fld>
            <a:endParaRPr lang="en-US" dirty="0"/>
          </a:p>
        </p:txBody>
      </p:sp>
    </p:spTree>
    <p:extLst>
      <p:ext uri="{BB962C8B-B14F-4D97-AF65-F5344CB8AC3E}">
        <p14:creationId xmlns:p14="http://schemas.microsoft.com/office/powerpoint/2010/main" val="31555528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smtClean="0"/>
              <a:t>Recall that Mario’s purchased inventory on April 25. The purchase was 300 units for $9 each. What if the</a:t>
            </a:r>
            <a:r>
              <a:rPr lang="en-IN" baseline="0" dirty="0" smtClean="0"/>
              <a:t> purchased inventory was being shipped, and it took four days for the physical inventory to be delivered from the supplier to arrive at Mario’s (April 29)? When does Mario record the purchase of inventory: April 25 or April 29? The answer depends on the shipping terms associated with the purchase.</a:t>
            </a:r>
            <a:endParaRPr lang="en-IN"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IN" dirty="0" smtClean="0"/>
              <a:t>When goods are shipped, they are shipped with terms FOB shipping point or FOB destination. FOB stands for “free on board” and indicates when title (ownership) passes from the seller to the buyer. </a:t>
            </a:r>
            <a:r>
              <a:rPr lang="en-US" sz="1200" b="0" i="0" u="none" strike="noStrike" kern="1200" baseline="0" dirty="0" smtClean="0">
                <a:solidFill>
                  <a:schemeClr val="tx1"/>
                </a:solidFill>
                <a:latin typeface="+mn-lt"/>
                <a:ea typeface="+mn-ea"/>
                <a:cs typeface="+mn-cs"/>
              </a:rPr>
              <a:t>FOB shipping point means title passes when the seller ships the inventory, not when the buyer receives it. In this case, Mario would record the purchase on April 25. In contrast, if the seller ships the inventory FOB destination, then title transfers to the buyer when the inventory reaches its destination, and Mario would record the purchase on April 29.</a:t>
            </a:r>
            <a:endParaRPr lang="en-IN" dirty="0" smtClean="0"/>
          </a:p>
        </p:txBody>
      </p:sp>
      <p:sp>
        <p:nvSpPr>
          <p:cNvPr id="4" name="Slide Number Placeholder 3"/>
          <p:cNvSpPr>
            <a:spLocks noGrp="1"/>
          </p:cNvSpPr>
          <p:nvPr>
            <p:ph type="sldNum" sz="quarter" idx="10"/>
          </p:nvPr>
        </p:nvSpPr>
        <p:spPr/>
        <p:txBody>
          <a:bodyPr/>
          <a:lstStyle/>
          <a:p>
            <a:fld id="{C43689D5-1779-4DA8-9158-22D5E6BDFF44}" type="slidenum">
              <a:rPr lang="en-US" smtClean="0"/>
              <a:pPr/>
              <a:t>50</a:t>
            </a:fld>
            <a:endParaRPr lang="en-US" dirty="0"/>
          </a:p>
        </p:txBody>
      </p:sp>
    </p:spTree>
    <p:extLst>
      <p:ext uri="{BB962C8B-B14F-4D97-AF65-F5344CB8AC3E}">
        <p14:creationId xmlns:p14="http://schemas.microsoft.com/office/powerpoint/2010/main" val="2515035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Here is an illustration of how Amazon accounts for various shipping costs.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51</a:t>
            </a:fld>
            <a:endParaRPr lang="en-US" dirty="0"/>
          </a:p>
        </p:txBody>
      </p:sp>
    </p:spTree>
    <p:extLst>
      <p:ext uri="{BB962C8B-B14F-4D97-AF65-F5344CB8AC3E}">
        <p14:creationId xmlns:p14="http://schemas.microsoft.com/office/powerpoint/2010/main" val="31555528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a:t>
            </a:r>
            <a:r>
              <a:rPr lang="fr-FR" dirty="0" smtClean="0"/>
              <a:t>’</a:t>
            </a:r>
            <a:r>
              <a:rPr lang="en-US" dirty="0" smtClean="0"/>
              <a:t>s</a:t>
            </a:r>
            <a:r>
              <a:rPr lang="en-US" baseline="0" dirty="0" smtClean="0"/>
              <a:t> take a look at what happened to gross profit after accounting for the additional inventory transactions related to freight charges and the purchase discount. Notice that the cost of inventory sold increases for the amount of freight charges and decreases for purchase discounts.</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8184078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Inventory includes items a company intends for sale to customers. You already are familiar with several types of inventory—clothes at The</a:t>
            </a:r>
            <a:r>
              <a:rPr lang="en-US" baseline="0" dirty="0" smtClean="0"/>
              <a:t> </a:t>
            </a:r>
            <a:r>
              <a:rPr lang="en-US" dirty="0" smtClean="0"/>
              <a:t>Limited, shoes at Payless Shoe Source, grocery items at Publix Super Markets, digital equipment at Best Buy, building supplies at The Home Depot, and so</a:t>
            </a:r>
            <a:r>
              <a:rPr lang="en-US" baseline="0" dirty="0" smtClean="0"/>
              <a:t> </a:t>
            </a:r>
            <a:r>
              <a:rPr lang="en-US" dirty="0" smtClean="0"/>
              <a:t>on. Inventory also includes items that are not yet finished products. For instance, lumber at a cabinet manufacturer, steel at a construction firm, and rubber at a tire manufacturer are part of inventory because the firm will use them to make a finished product for sale to customers.</a:t>
            </a:r>
          </a:p>
          <a:p>
            <a:endParaRPr lang="en-US" dirty="0" smtClean="0"/>
          </a:p>
          <a:p>
            <a:r>
              <a:rPr lang="en-US" sz="1200" b="0" i="0" u="none" strike="noStrike" kern="1200" baseline="0" dirty="0" smtClean="0">
                <a:solidFill>
                  <a:schemeClr val="tx1"/>
                </a:solidFill>
                <a:latin typeface="+mn-lt"/>
                <a:ea typeface="+mn-ea"/>
                <a:cs typeface="+mn-cs"/>
              </a:rPr>
              <a:t>We generally report inventory as a current asset in the balance sheet—an asset because it represents a valuable resource to the company, and current because the company expects to convert it to cash in the near term. At the end of the period, the amount the company reports for inventory is the cost of inventory not yet sold. But what happens to the cost of the inventory sold during the period? The company reports the cost of the inventory it sold as cost of goods sold in the income statement. </a:t>
            </a:r>
            <a:r>
              <a:rPr lang="en-US" dirty="0" smtClean="0"/>
              <a:t>Determining the amount of ending inventory and cost of goods sold is a critical task in accounting for inventory.</a:t>
            </a:r>
          </a:p>
          <a:p>
            <a:endParaRPr lang="en-US" dirty="0" smtClean="0"/>
          </a:p>
          <a:p>
            <a:r>
              <a:rPr lang="en-US" dirty="0" smtClean="0"/>
              <a:t>Inventory is also referred</a:t>
            </a:r>
            <a:r>
              <a:rPr lang="en-US" baseline="0" dirty="0" smtClean="0"/>
              <a:t> to as merchandise inventory while c</a:t>
            </a:r>
            <a:r>
              <a:rPr lang="en-US" dirty="0" smtClean="0"/>
              <a:t>ost of goods sold is also referred to as cost of sales, cost of merchandise sold, or cost of products sold.</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a:t>
            </a:fld>
            <a:endParaRPr lang="en-US" dirty="0"/>
          </a:p>
        </p:txBody>
      </p:sp>
    </p:spTree>
    <p:extLst>
      <p:ext uri="{BB962C8B-B14F-4D97-AF65-F5344CB8AC3E}">
        <p14:creationId xmlns:p14="http://schemas.microsoft.com/office/powerpoint/2010/main" val="36067100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every purchase transaction, there is a sales transaction for another party. Sometimes, seeing the other side of the transaction helps us understand the economic events we are recording. Camcorder Central, the purchaser,</a:t>
            </a:r>
            <a:r>
              <a:rPr lang="en-US" baseline="0" dirty="0" smtClean="0"/>
              <a:t> made a $52,500 purchase on account from Sony, the seller. For Camcorder Central the purchase on account is made for $52,500, and Sony records the corresponding sale on account for $52,500.</a:t>
            </a:r>
          </a:p>
          <a:p>
            <a:endParaRPr lang="en-US" baseline="0" dirty="0" smtClean="0"/>
          </a:p>
          <a:p>
            <a:r>
              <a:rPr lang="en-US" baseline="0" dirty="0" smtClean="0"/>
              <a:t>Camcorder Central then returned inventory of $2,500 to Sony. This means that Camcorder Central has a purchase return (that is recorded as a reduction to inventory), and Sony has a sales return of $2,500.</a:t>
            </a:r>
          </a:p>
          <a:p>
            <a:endParaRPr lang="en-US" baseline="0" dirty="0" smtClean="0"/>
          </a:p>
          <a:p>
            <a:r>
              <a:rPr lang="en-US" baseline="0" dirty="0" smtClean="0"/>
              <a:t>Finally, Camcorder Central received a $1,000 purchase discount for quick payment. This means that Sony would also need to record a sales discount for $1,000.</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0756641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Companies</a:t>
            </a:r>
            <a:r>
              <a:rPr lang="en-US" baseline="0" dirty="0" smtClean="0"/>
              <a:t> sometimes have old inventory that </a:t>
            </a:r>
            <a:r>
              <a:rPr lang="en-IN" sz="1200" b="0" i="0" u="none" strike="noStrike" kern="1200" baseline="0" dirty="0" smtClean="0">
                <a:solidFill>
                  <a:schemeClr val="tx1"/>
                </a:solidFill>
                <a:latin typeface="+mn-lt"/>
                <a:ea typeface="+mn-ea"/>
                <a:cs typeface="+mn-cs"/>
              </a:rPr>
              <a:t>has likely fallen below its original cost. In such instances, should the inventory be reported at the reduced value or the original cost?</a:t>
            </a:r>
            <a:r>
              <a:rPr lang="en-US" sz="1200" b="0" i="0" u="none" strike="noStrike" kern="1200" baseline="0" dirty="0" smtClean="0">
                <a:solidFill>
                  <a:schemeClr val="tx1"/>
                </a:solidFill>
                <a:latin typeface="+mn-lt"/>
                <a:ea typeface="+mn-ea"/>
                <a:cs typeface="+mn-cs"/>
              </a:rPr>
              <a:t> We will answer this question in this section.</a:t>
            </a:r>
            <a:endParaRPr lang="en-IN"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43689D5-1779-4DA8-9158-22D5E6BDFF44}" type="slidenum">
              <a:rPr lang="en-US" smtClean="0"/>
              <a:pPr/>
              <a:t>55</a:t>
            </a:fld>
            <a:endParaRPr lang="en-US" dirty="0"/>
          </a:p>
        </p:txBody>
      </p:sp>
    </p:spTree>
    <p:extLst>
      <p:ext uri="{BB962C8B-B14F-4D97-AF65-F5344CB8AC3E}">
        <p14:creationId xmlns:p14="http://schemas.microsoft.com/office/powerpoint/2010/main" val="32602622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When the value of inventory falls below its original cost, companies are required to report inventory at the lower </a:t>
            </a:r>
            <a:r>
              <a:rPr lang="en-IN" sz="1200" b="1" i="0" u="none" strike="noStrike" kern="1200" baseline="0" dirty="0" smtClean="0">
                <a:solidFill>
                  <a:schemeClr val="tx1"/>
                </a:solidFill>
                <a:latin typeface="+mn-lt"/>
                <a:ea typeface="+mn-ea"/>
                <a:cs typeface="+mn-cs"/>
              </a:rPr>
              <a:t>net realizable value</a:t>
            </a:r>
            <a:r>
              <a:rPr lang="en-IN" sz="1200" b="0" i="0" u="none" strike="noStrike" kern="1200" baseline="0" dirty="0" smtClean="0">
                <a:solidFill>
                  <a:schemeClr val="tx1"/>
                </a:solidFill>
                <a:latin typeface="+mn-lt"/>
                <a:ea typeface="+mn-ea"/>
                <a:cs typeface="+mn-cs"/>
              </a:rPr>
              <a:t> of that inventory. </a:t>
            </a:r>
            <a:r>
              <a:rPr lang="en-US" sz="1200" b="0" i="0" u="none" strike="noStrike" kern="1200" baseline="0" dirty="0" smtClean="0">
                <a:solidFill>
                  <a:schemeClr val="tx1"/>
                </a:solidFill>
                <a:latin typeface="+mn-lt"/>
                <a:ea typeface="+mn-ea"/>
                <a:cs typeface="+mn-cs"/>
              </a:rPr>
              <a:t>Net realizable value is the estimated selling price of the inventory in the ordinary course of business less any costs of completion, disposal, and transportation. In other words, it’s the </a:t>
            </a:r>
            <a:r>
              <a:rPr lang="en-US" sz="1200" b="0" i="1" u="none" strike="noStrike" kern="1200" baseline="0" dirty="0" smtClean="0">
                <a:solidFill>
                  <a:schemeClr val="tx1"/>
                </a:solidFill>
                <a:latin typeface="+mn-lt"/>
                <a:ea typeface="+mn-ea"/>
                <a:cs typeface="+mn-cs"/>
              </a:rPr>
              <a:t>net amount </a:t>
            </a:r>
            <a:r>
              <a:rPr lang="en-US" sz="1200" b="0" i="0" u="none" strike="noStrike" kern="1200" baseline="0" dirty="0" smtClean="0">
                <a:solidFill>
                  <a:schemeClr val="tx1"/>
                </a:solidFill>
                <a:latin typeface="+mn-lt"/>
                <a:ea typeface="+mn-ea"/>
                <a:cs typeface="+mn-cs"/>
              </a:rPr>
              <a:t>a company expects to realize in cash from the sale of inventory.</a:t>
            </a: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Once both the cost and the net realizable value of inventory are determined, the company reports ending inventory in the balance sheet at the lower</a:t>
            </a:r>
            <a:r>
              <a:rPr lang="en-IN" sz="1200" b="0" i="1" u="none" strike="noStrike" kern="1200" baseline="0" dirty="0" smtClean="0">
                <a:solidFill>
                  <a:schemeClr val="tx1"/>
                </a:solidFill>
                <a:latin typeface="+mn-lt"/>
                <a:ea typeface="+mn-ea"/>
                <a:cs typeface="+mn-cs"/>
              </a:rPr>
              <a:t> </a:t>
            </a:r>
            <a:r>
              <a:rPr lang="en-IN" sz="1200" b="0" i="0" u="none" strike="noStrike" kern="1200" baseline="0" dirty="0" smtClean="0">
                <a:solidFill>
                  <a:schemeClr val="tx1"/>
                </a:solidFill>
                <a:latin typeface="+mn-lt"/>
                <a:ea typeface="+mn-ea"/>
                <a:cs typeface="+mn-cs"/>
              </a:rPr>
              <a:t>of the two amounts. This is known as the </a:t>
            </a:r>
            <a:r>
              <a:rPr lang="en-IN" sz="1200" b="1" i="0" u="none" strike="noStrike" kern="1200" baseline="0" dirty="0" smtClean="0">
                <a:solidFill>
                  <a:schemeClr val="tx1"/>
                </a:solidFill>
                <a:latin typeface="+mn-lt"/>
                <a:ea typeface="+mn-ea"/>
                <a:cs typeface="+mn-cs"/>
              </a:rPr>
              <a:t>lower of cost </a:t>
            </a:r>
            <a:r>
              <a:rPr lang="en-US" sz="1200" b="1" i="0" u="none" strike="noStrike" kern="1200" baseline="0" dirty="0" smtClean="0">
                <a:solidFill>
                  <a:schemeClr val="tx1"/>
                </a:solidFill>
                <a:latin typeface="+mn-lt"/>
                <a:ea typeface="+mn-ea"/>
                <a:cs typeface="+mn-cs"/>
              </a:rPr>
              <a:t>and net realizable value</a:t>
            </a:r>
            <a:r>
              <a:rPr lang="en-US" sz="1200" b="0" i="0" u="none" strike="noStrike" kern="1200" baseline="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57</a:t>
            </a:fld>
            <a:endParaRPr lang="en-US" dirty="0"/>
          </a:p>
        </p:txBody>
      </p:sp>
    </p:spTree>
    <p:extLst>
      <p:ext uri="{BB962C8B-B14F-4D97-AF65-F5344CB8AC3E}">
        <p14:creationId xmlns:p14="http://schemas.microsoft.com/office/powerpoint/2010/main" val="38822713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smtClean="0"/>
              <a:t>Assume Mario’s Game Shop sells FunStation 2 and FunStation 3. This illustration provides</a:t>
            </a:r>
            <a:r>
              <a:rPr lang="en-IN" baseline="0" dirty="0" smtClean="0"/>
              <a:t> </a:t>
            </a:r>
            <a:r>
              <a:rPr lang="en-IN" dirty="0" smtClean="0"/>
              <a:t>information related to ending inventory at the end of the year.</a:t>
            </a:r>
          </a:p>
          <a:p>
            <a:endParaRPr lang="en-IN" dirty="0" smtClean="0"/>
          </a:p>
          <a:p>
            <a:r>
              <a:rPr lang="en-US" sz="1200" b="0" i="0" u="none" strike="noStrike" kern="1200" baseline="0" dirty="0" smtClean="0">
                <a:solidFill>
                  <a:schemeClr val="tx1"/>
                </a:solidFill>
                <a:latin typeface="+mn-lt"/>
                <a:ea typeface="+mn-ea"/>
                <a:cs typeface="+mn-cs"/>
              </a:rPr>
              <a:t>Mario reports the </a:t>
            </a:r>
            <a:r>
              <a:rPr lang="en-US" sz="1200" b="0" i="0" u="none" strike="noStrike" kern="1200" baseline="0" dirty="0" err="1" smtClean="0">
                <a:solidFill>
                  <a:schemeClr val="tx1"/>
                </a:solidFill>
                <a:latin typeface="+mn-lt"/>
                <a:ea typeface="+mn-ea"/>
                <a:cs typeface="+mn-cs"/>
              </a:rPr>
              <a:t>FunStation</a:t>
            </a:r>
            <a:r>
              <a:rPr lang="en-US" sz="1200" b="0" i="0" u="none" strike="noStrike" kern="1200" baseline="0" dirty="0" smtClean="0">
                <a:solidFill>
                  <a:schemeClr val="tx1"/>
                </a:solidFill>
                <a:latin typeface="+mn-lt"/>
                <a:ea typeface="+mn-ea"/>
                <a:cs typeface="+mn-cs"/>
              </a:rPr>
              <a:t> 2 in ending inventory at net realizable value ($200 per unit) because that’s lower than its original cost ($300 per unit). The 15 </a:t>
            </a:r>
            <a:r>
              <a:rPr lang="en-US" sz="1200" b="0" i="0" u="none" strike="noStrike" kern="1200" baseline="0" dirty="0" err="1" smtClean="0">
                <a:solidFill>
                  <a:schemeClr val="tx1"/>
                </a:solidFill>
                <a:latin typeface="+mn-lt"/>
                <a:ea typeface="+mn-ea"/>
                <a:cs typeface="+mn-cs"/>
              </a:rPr>
              <a:t>FunStation</a:t>
            </a:r>
            <a:r>
              <a:rPr lang="en-US" sz="1200" b="0" i="0" u="none" strike="noStrike" kern="1200" baseline="0" dirty="0" smtClean="0">
                <a:solidFill>
                  <a:schemeClr val="tx1"/>
                </a:solidFill>
                <a:latin typeface="+mn-lt"/>
                <a:ea typeface="+mn-ea"/>
                <a:cs typeface="+mn-cs"/>
              </a:rPr>
              <a:t> 2s were originally reported in inventory at their cost of $4,500 (= 15 × $300). To reduce the inventory from that original cost of $4,500 to its lower net realizable value of $3,000 (= 15 × $200), Mario records a $1,500 reduction in inventory with a year-end adjustment to Cost of Goods Sold and Inventory.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534551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The </a:t>
            </a:r>
            <a:r>
              <a:rPr lang="en-IN" sz="1200" b="1" i="0" u="none" strike="noStrike" kern="1200" baseline="0" dirty="0" smtClean="0">
                <a:solidFill>
                  <a:schemeClr val="tx1"/>
                </a:solidFill>
                <a:latin typeface="+mn-lt"/>
                <a:ea typeface="+mn-ea"/>
                <a:cs typeface="+mn-cs"/>
              </a:rPr>
              <a:t>inventory turnover ratio </a:t>
            </a:r>
            <a:r>
              <a:rPr lang="en-IN" sz="1200" b="0" i="0" u="none" strike="noStrike" kern="1200" baseline="0" dirty="0" smtClean="0">
                <a:solidFill>
                  <a:schemeClr val="tx1"/>
                </a:solidFill>
                <a:latin typeface="+mn-lt"/>
                <a:ea typeface="+mn-ea"/>
                <a:cs typeface="+mn-cs"/>
              </a:rPr>
              <a:t>shows the number of times the firm sells its average inventory balance during a reporting period. It is calculated as cost of goods sold </a:t>
            </a:r>
            <a:r>
              <a:rPr lang="en-US" sz="1200" b="0" i="0" u="none" strike="noStrike" kern="1200" baseline="0" dirty="0" smtClean="0">
                <a:solidFill>
                  <a:schemeClr val="tx1"/>
                </a:solidFill>
                <a:latin typeface="+mn-lt"/>
                <a:ea typeface="+mn-ea"/>
                <a:cs typeface="+mn-cs"/>
              </a:rPr>
              <a:t>divided by average inventory. </a:t>
            </a:r>
          </a:p>
          <a:p>
            <a:endParaRPr lang="en-US"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The amount for cost of goods sold is obtained from the current period’s income statement; average inventory equals the average of inventory reported in this period’s and last period’s balance sheets. The more frequently a business is able to sell or “turn over” its average inventory balance, the less the company needs to invest in inventory for a </a:t>
            </a:r>
            <a:r>
              <a:rPr lang="en-US" sz="1200" b="0" i="0" u="none" strike="noStrike" kern="1200" baseline="0" dirty="0" smtClean="0">
                <a:solidFill>
                  <a:schemeClr val="tx1"/>
                </a:solidFill>
                <a:latin typeface="+mn-lt"/>
                <a:ea typeface="+mn-ea"/>
                <a:cs typeface="+mn-cs"/>
              </a:rPr>
              <a:t>given level of sales. Other things equal, a higher ratio indicates greater effectiveness of a company in managing its investment in inventory. </a:t>
            </a:r>
          </a:p>
          <a:p>
            <a:endParaRPr lang="en-US" sz="1200" b="0" i="0" u="none" strike="noStrike" kern="1200" baseline="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Average days in inventory</a:t>
            </a:r>
            <a:r>
              <a:rPr lang="en-US" b="0" dirty="0" smtClean="0"/>
              <a:t> is another</a:t>
            </a:r>
            <a:r>
              <a:rPr lang="en-US" b="0" baseline="0" dirty="0" smtClean="0"/>
              <a:t> </a:t>
            </a:r>
            <a:r>
              <a:rPr lang="en-US" sz="1200" b="0" i="0" u="none" strike="noStrike" kern="1200" baseline="0" dirty="0" smtClean="0">
                <a:solidFill>
                  <a:schemeClr val="tx1"/>
                </a:solidFill>
                <a:latin typeface="+mn-lt"/>
                <a:ea typeface="+mn-ea"/>
                <a:cs typeface="+mn-cs"/>
              </a:rPr>
              <a:t>measure of </a:t>
            </a:r>
            <a:r>
              <a:rPr lang="en-IN" sz="1200" b="0" i="0" u="none" strike="noStrike" kern="1200" baseline="0" dirty="0" smtClean="0">
                <a:solidFill>
                  <a:schemeClr val="tx1"/>
                </a:solidFill>
                <a:latin typeface="+mn-lt"/>
                <a:ea typeface="+mn-ea"/>
                <a:cs typeface="+mn-cs"/>
              </a:rPr>
              <a:t>how frequently a business is able to sell its </a:t>
            </a:r>
            <a:r>
              <a:rPr lang="en-US" sz="1200" b="0" i="0" u="none" strike="noStrike" kern="1200" baseline="0" dirty="0" smtClean="0">
                <a:solidFill>
                  <a:schemeClr val="tx1"/>
                </a:solidFill>
                <a:latin typeface="+mn-lt"/>
                <a:ea typeface="+mn-ea"/>
                <a:cs typeface="+mn-cs"/>
              </a:rPr>
              <a:t>average inventory balance. </a:t>
            </a:r>
            <a:r>
              <a:rPr lang="en-IN" sz="1200" b="0" i="0" u="none" strike="noStrike" kern="1200" baseline="0" dirty="0" smtClean="0">
                <a:solidFill>
                  <a:schemeClr val="tx1"/>
                </a:solidFill>
                <a:latin typeface="+mn-lt"/>
                <a:ea typeface="+mn-ea"/>
                <a:cs typeface="+mn-cs"/>
              </a:rPr>
              <a:t>This ratio indicates the approximate number of days the average inventory is held. It is calculated as 365 days divided by the inventory turnover ratio.</a:t>
            </a:r>
          </a:p>
          <a:p>
            <a:endParaRPr lang="en-US" i="0"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62</a:t>
            </a:fld>
            <a:endParaRPr lang="en-US" dirty="0"/>
          </a:p>
        </p:txBody>
      </p:sp>
    </p:spTree>
    <p:extLst>
      <p:ext uri="{BB962C8B-B14F-4D97-AF65-F5344CB8AC3E}">
        <p14:creationId xmlns:p14="http://schemas.microsoft.com/office/powerpoint/2010/main" val="20704549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This is an example of Best Buy and Tiffany’s inventory ratios. Best Buy sells a large volume of commonly purchased products. In contrast, Tiffany’s is a specialty retailer of luxury jewelry,</a:t>
            </a:r>
            <a:r>
              <a:rPr lang="en-US" baseline="0" dirty="0" smtClean="0"/>
              <a:t> watches, and other accessories.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The turnover ratio is much higher for Best Buy. On average, each dollar of inventory is sold in 62 days. In contrast, each dollar of inventory at Tiffany’s is sold every 521 days. If the two companies had the same business strategies, this would indicate that Best Buy is better at managing inventory. In this case, though, the difference in inventory turnover relates to the products the two companies sell. Best Buy sells mostly common household electronics and accessories, while Tiffany’s has some very expensive jewelry (like engagement rings) that takes time to sell to the right customer. Shortly we’ll see that Tiffany’s offsets its low inventory turnover with a higher profit margin.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9274085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Another important indicator of the company’s successful management of inventory is the </a:t>
            </a:r>
            <a:r>
              <a:rPr lang="en-US" b="1" dirty="0" smtClean="0"/>
              <a:t>gross profit ratio</a:t>
            </a:r>
            <a:r>
              <a:rPr lang="en-US" dirty="0" smtClean="0"/>
              <a:t>. It measures the amount by which the sale price of inventory exceeds its cost per dollar of sales. We calculate the gross profit ratio as gross profit divided by net sales. (Net sales equal total sales revenue less sales discounts, returns, and allowances.)</a:t>
            </a:r>
          </a:p>
          <a:p>
            <a:endParaRPr lang="en-US" dirty="0" smtClean="0"/>
          </a:p>
          <a:p>
            <a:r>
              <a:rPr lang="en-US" dirty="0" smtClean="0"/>
              <a:t>The higher the gross profit ratio, the higher is the “markup” a company is able to achieve on its inventories.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65</a:t>
            </a:fld>
            <a:endParaRPr lang="en-US" dirty="0"/>
          </a:p>
        </p:txBody>
      </p:sp>
    </p:spTree>
    <p:extLst>
      <p:ext uri="{BB962C8B-B14F-4D97-AF65-F5344CB8AC3E}">
        <p14:creationId xmlns:p14="http://schemas.microsoft.com/office/powerpoint/2010/main" val="27570542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illustration shows the gross profit ratio for Best Buy and Tiffany’s. </a:t>
            </a:r>
          </a:p>
          <a:p>
            <a:endParaRPr lang="en-US" baseline="0" dirty="0" smtClean="0"/>
          </a:p>
          <a:p>
            <a:r>
              <a:rPr lang="en-US" sz="1200" b="0" i="0" u="none" strike="noStrike" kern="1200" baseline="0" dirty="0" smtClean="0">
                <a:solidFill>
                  <a:schemeClr val="tx1"/>
                </a:solidFill>
                <a:latin typeface="+mn-lt"/>
                <a:ea typeface="+mn-ea"/>
                <a:cs typeface="+mn-cs"/>
              </a:rPr>
              <a:t>For Best Buy, this means that for every $1 of net sales, the company spends $0.78 on inventory, resulting in a gross profit of $0.22. In contrast, the gross profit ratio for Tiffany’s is 60%. We saw earlier that Tiffany’s inventory turnover is much lower than that of Best Buy. But, we see now that Tiffany’s makes up for that lower turnover with a much higher gross profit margin.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1771882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C43689D5-1779-4DA8-9158-22D5E6BDFF44}" type="slidenum">
              <a:rPr lang="en-US" smtClean="0"/>
              <a:pPr/>
              <a:t>67</a:t>
            </a:fld>
            <a:endParaRPr lang="en-US" dirty="0"/>
          </a:p>
        </p:txBody>
      </p:sp>
    </p:spTree>
    <p:extLst>
      <p:ext uri="{BB962C8B-B14F-4D97-AF65-F5344CB8AC3E}">
        <p14:creationId xmlns:p14="http://schemas.microsoft.com/office/powerpoint/2010/main" val="27570542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69</a:t>
            </a:fld>
            <a:endParaRPr lang="en-US" dirty="0"/>
          </a:p>
        </p:txBody>
      </p:sp>
    </p:spTree>
    <p:extLst>
      <p:ext uri="{BB962C8B-B14F-4D97-AF65-F5344CB8AC3E}">
        <p14:creationId xmlns:p14="http://schemas.microsoft.com/office/powerpoint/2010/main" val="4096499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smtClean="0">
                <a:solidFill>
                  <a:schemeClr val="tx1"/>
                </a:solidFill>
                <a:latin typeface="+mn-lt"/>
                <a:ea typeface="+mn-ea"/>
                <a:cs typeface="+mn-cs"/>
              </a:rPr>
              <a:t>Merchandising companies </a:t>
            </a:r>
            <a:r>
              <a:rPr lang="en-US" sz="1200" b="0" i="0" u="none" strike="noStrike" kern="1200" baseline="0" dirty="0" smtClean="0">
                <a:solidFill>
                  <a:schemeClr val="tx1"/>
                </a:solidFill>
                <a:latin typeface="+mn-lt"/>
                <a:ea typeface="+mn-ea"/>
                <a:cs typeface="+mn-cs"/>
              </a:rPr>
              <a:t>purchase inventories that are primarily in finished form for resale to customers. We can broadly classify merchandising companies as wholesalers or retailers.</a:t>
            </a:r>
          </a:p>
          <a:p>
            <a:r>
              <a:rPr lang="en-US" b="0" dirty="0" smtClean="0"/>
              <a:t>Wholesalers resell inventory to retail companies or to professional users. </a:t>
            </a:r>
          </a:p>
          <a:p>
            <a:r>
              <a:rPr lang="en-US" b="0" dirty="0" smtClean="0"/>
              <a:t>Retailers purchase inventory from manufacturers or wholesalers and then sell this inventory to end users.</a:t>
            </a:r>
          </a:p>
          <a:p>
            <a:endParaRPr lang="en-US" b="1" dirty="0" smtClean="0"/>
          </a:p>
          <a:p>
            <a:r>
              <a:rPr lang="en-US" b="1" dirty="0" smtClean="0"/>
              <a:t>Manufacturing companies </a:t>
            </a:r>
            <a:r>
              <a:rPr lang="en-US" dirty="0" smtClean="0"/>
              <a:t>manufacture the inventories they sell, rather than buying them in finished form from suppliers. </a:t>
            </a:r>
          </a:p>
          <a:p>
            <a:endParaRPr lang="en-US" dirty="0" smtClean="0"/>
          </a:p>
          <a:p>
            <a:r>
              <a:rPr lang="en-US" dirty="0" smtClean="0"/>
              <a:t>Raw materials inventory includes the cost of components that will become part of the finished product but have not yet been used in production.</a:t>
            </a:r>
          </a:p>
          <a:p>
            <a:r>
              <a:rPr lang="en-US" dirty="0" smtClean="0"/>
              <a:t>Work-in-process inventory includes</a:t>
            </a:r>
            <a:r>
              <a:rPr lang="en-US" baseline="0" dirty="0" smtClean="0"/>
              <a:t> </a:t>
            </a:r>
            <a:r>
              <a:rPr lang="en-US" dirty="0" smtClean="0"/>
              <a:t>products that have been started in the production process but are not yet complete at the end of the period.</a:t>
            </a:r>
          </a:p>
          <a:p>
            <a:r>
              <a:rPr lang="en-US" dirty="0" smtClean="0"/>
              <a:t>Finished goods inventory consists of items for which the manufacturing process is complete.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8</a:t>
            </a:fld>
            <a:endParaRPr lang="en-US" dirty="0"/>
          </a:p>
        </p:txBody>
      </p:sp>
    </p:spTree>
    <p:extLst>
      <p:ext uri="{BB962C8B-B14F-4D97-AF65-F5344CB8AC3E}">
        <p14:creationId xmlns:p14="http://schemas.microsoft.com/office/powerpoint/2010/main" val="35385184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IN" dirty="0" smtClean="0"/>
              <a:t>Let’s again look at the inventory transactions</a:t>
            </a:r>
            <a:r>
              <a:rPr lang="en-IN" baseline="0" dirty="0" smtClean="0"/>
              <a:t> of Mario’s Game Shop </a:t>
            </a:r>
            <a:r>
              <a:rPr lang="en-IN" dirty="0" smtClean="0"/>
              <a:t>from January 1 through December 31 to understand how they are recorded under the periodic</a:t>
            </a:r>
            <a:r>
              <a:rPr lang="en-IN" baseline="0" dirty="0" smtClean="0"/>
              <a:t> inventory system</a:t>
            </a:r>
            <a:r>
              <a:rPr lang="en-IN" dirty="0" smtClean="0"/>
              <a:t>.</a:t>
            </a:r>
            <a:r>
              <a:rPr lang="en-IN" baseline="0" dirty="0" smtClean="0"/>
              <a:t> </a:t>
            </a:r>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85471048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a:t>
            </a:r>
            <a:r>
              <a:rPr lang="en-US" baseline="0" dirty="0" smtClean="0"/>
              <a:t> you see how the purchase and the sale are recorded under both inventory systems. Under the perpetual system, we record the purchase of inventory by debiting Inventory, while under the periodic system, we debit a temporary account, Purchases. At the end of the period, we’ll close this temporary account.</a:t>
            </a:r>
          </a:p>
          <a:p>
            <a:endParaRPr lang="en-US" baseline="0" dirty="0" smtClean="0"/>
          </a:p>
          <a:p>
            <a:r>
              <a:rPr lang="en-US" sz="1200" b="0" i="0" u="none" strike="noStrike" kern="1200" baseline="0" dirty="0" smtClean="0">
                <a:solidFill>
                  <a:schemeClr val="tx1"/>
                </a:solidFill>
                <a:latin typeface="+mn-lt"/>
                <a:ea typeface="+mn-ea"/>
                <a:cs typeface="+mn-cs"/>
              </a:rPr>
              <a:t>Sales revenue is recorded the same under both methods. However, under the periodic system, we don’t record the reduction in inventory or the increase in cost of goods sold at the time of the sale. Instead, we will record these at the end of the period. </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71</a:t>
            </a:fld>
            <a:endParaRPr lang="en-US" dirty="0"/>
          </a:p>
        </p:txBody>
      </p:sp>
    </p:spTree>
    <p:extLst>
      <p:ext uri="{BB962C8B-B14F-4D97-AF65-F5344CB8AC3E}">
        <p14:creationId xmlns:p14="http://schemas.microsoft.com/office/powerpoint/2010/main" val="21322340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Here,</a:t>
            </a:r>
            <a:r>
              <a:rPr lang="en-US" baseline="0" dirty="0" smtClean="0"/>
              <a:t> you see how the payment of freight-in, payment of an account on credit within the discount period, and purchase returns are recorded under both of the inventory systems. Under the periodic system, we record freight charges, purchase discounts, and purchase returns to temporary accounts. We’ll close these accounts at the end of the year. Under the perpetual system, each of these items was recorded directly to the Inventory account at the time they occurred.</a:t>
            </a:r>
            <a:endParaRPr lang="en-US" dirty="0" smtClean="0"/>
          </a:p>
        </p:txBody>
      </p:sp>
      <p:sp>
        <p:nvSpPr>
          <p:cNvPr id="4" name="Slide Number Placeholder 3"/>
          <p:cNvSpPr>
            <a:spLocks noGrp="1"/>
          </p:cNvSpPr>
          <p:nvPr>
            <p:ph type="sldNum" sz="quarter" idx="10"/>
          </p:nvPr>
        </p:nvSpPr>
        <p:spPr/>
        <p:txBody>
          <a:bodyPr/>
          <a:lstStyle/>
          <a:p>
            <a:fld id="{C43689D5-1779-4DA8-9158-22D5E6BDFF44}" type="slidenum">
              <a:rPr lang="en-US" smtClean="0"/>
              <a:pPr/>
              <a:t>72</a:t>
            </a:fld>
            <a:endParaRPr lang="en-US" dirty="0"/>
          </a:p>
        </p:txBody>
      </p:sp>
    </p:spTree>
    <p:extLst>
      <p:ext uri="{BB962C8B-B14F-4D97-AF65-F5344CB8AC3E}">
        <p14:creationId xmlns:p14="http://schemas.microsoft.com/office/powerpoint/2010/main" val="380229449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smtClean="0"/>
              <a:t>A period-end adjustment is needed under the periodic system. It:</a:t>
            </a:r>
          </a:p>
          <a:p>
            <a:pPr marL="228600" indent="-228600">
              <a:buAutoNum type="arabicPeriod"/>
            </a:pPr>
            <a:r>
              <a:rPr lang="en-IN" dirty="0" smtClean="0"/>
              <a:t>adjusts the balance of inventory to its proper ending balance;</a:t>
            </a:r>
          </a:p>
          <a:p>
            <a:pPr marL="228600" indent="-228600">
              <a:buAutoNum type="arabicPeriod"/>
            </a:pPr>
            <a:r>
              <a:rPr lang="en-IN" dirty="0" smtClean="0"/>
              <a:t>records the cost of goods sold for the period, to match inventory costs with the related sales revenue;</a:t>
            </a:r>
            <a:r>
              <a:rPr lang="en-IN" baseline="0" dirty="0" smtClean="0"/>
              <a:t> and</a:t>
            </a:r>
            <a:r>
              <a:rPr lang="en-IN" dirty="0" smtClean="0"/>
              <a:t> </a:t>
            </a:r>
          </a:p>
          <a:p>
            <a:pPr marL="228600" indent="-228600">
              <a:buAutoNum type="arabicPeriod"/>
            </a:pPr>
            <a:r>
              <a:rPr lang="en-IN" dirty="0" smtClean="0"/>
              <a:t>closes (or zeros out) the temporary purchases accounts (Purchases, Freight-in, Purchase Discounts, and Purchase Returns).</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73</a:t>
            </a:fld>
            <a:endParaRPr lang="en-US" dirty="0"/>
          </a:p>
        </p:txBody>
      </p:sp>
    </p:spTree>
    <p:extLst>
      <p:ext uri="{BB962C8B-B14F-4D97-AF65-F5344CB8AC3E}">
        <p14:creationId xmlns:p14="http://schemas.microsoft.com/office/powerpoint/2010/main" val="41533769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periodic</a:t>
            </a:r>
            <a:r>
              <a:rPr lang="en-US" baseline="0" dirty="0" smtClean="0"/>
              <a:t> system and perpetual system will always produce the </a:t>
            </a:r>
            <a:r>
              <a:rPr lang="en-US" b="1" i="1" baseline="0" dirty="0" smtClean="0"/>
              <a:t>same amounts </a:t>
            </a:r>
            <a:r>
              <a:rPr lang="en-US" baseline="0" dirty="0" smtClean="0"/>
              <a:t>for cost of goods sold (and therefore also ending inventory) when the FIFO method is used. (When using LIFO or weighted-average, the amounts for cost of goods sold may differ between the two systems, but we will leave this to more advanced accounting classes.)</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7477210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Errors can unknowingly occur in inventory amounts if there are mistakes in a physical count of inventory or in the pricing of inventory quantities. To understand the effects of an inventory on the financial statements, let's think about how cost of goods sold is calculated. </a:t>
            </a:r>
          </a:p>
          <a:p>
            <a:endParaRPr lang="en-US" dirty="0" smtClean="0"/>
          </a:p>
          <a:p>
            <a:r>
              <a:rPr lang="en-IN" dirty="0" smtClean="0"/>
              <a:t>An error in calculating ending inventory (an asset in the balance sheet) causes an error in calculating cost of goods sold (an expense in the income statement).</a:t>
            </a:r>
            <a:r>
              <a:rPr lang="en-IN" baseline="0" dirty="0" smtClean="0"/>
              <a:t> </a:t>
            </a:r>
            <a:r>
              <a:rPr lang="en-IN" dirty="0" smtClean="0"/>
              <a:t>If cost of goods sold is misstated, gross profit will be misstated as well, but in the opposite direction. This is true because gross profit equals</a:t>
            </a:r>
            <a:r>
              <a:rPr lang="en-IN" baseline="0" dirty="0" smtClean="0"/>
              <a:t> </a:t>
            </a:r>
            <a:r>
              <a:rPr lang="en-IN" dirty="0" smtClean="0"/>
              <a:t>sales minus cost of goods sold.</a:t>
            </a:r>
          </a:p>
        </p:txBody>
      </p:sp>
      <p:sp>
        <p:nvSpPr>
          <p:cNvPr id="4" name="Slide Number Placeholder 3"/>
          <p:cNvSpPr>
            <a:spLocks noGrp="1"/>
          </p:cNvSpPr>
          <p:nvPr>
            <p:ph type="sldNum" sz="quarter" idx="10"/>
          </p:nvPr>
        </p:nvSpPr>
        <p:spPr/>
        <p:txBody>
          <a:bodyPr/>
          <a:lstStyle/>
          <a:p>
            <a:fld id="{C43689D5-1779-4DA8-9158-22D5E6BDFF44}" type="slidenum">
              <a:rPr lang="en-US" smtClean="0"/>
              <a:pPr/>
              <a:t>77</a:t>
            </a:fld>
            <a:endParaRPr lang="en-US" dirty="0"/>
          </a:p>
        </p:txBody>
      </p:sp>
    </p:spTree>
    <p:extLst>
      <p:ext uri="{BB962C8B-B14F-4D97-AF65-F5344CB8AC3E}">
        <p14:creationId xmlns:p14="http://schemas.microsoft.com/office/powerpoint/2010/main" val="18887886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To understand the effects of a current-year inventory error on financial statements in the following year, remember that the amount of ending inventory this year is the amount of beginning inventory next year. An error in ending inventory this year will create an error in beginning inventory next year.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3707129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let’s consider a simple example.</a:t>
            </a:r>
            <a:r>
              <a:rPr lang="en-US" baseline="0" dirty="0" smtClean="0"/>
              <a:t> This slide shows the correct inventory amount of $500 at the end of 2018.</a:t>
            </a:r>
          </a:p>
          <a:p>
            <a:endParaRPr lang="en-US" baseline="0" dirty="0" smtClean="0"/>
          </a:p>
          <a:p>
            <a:r>
              <a:rPr lang="en-US" dirty="0" smtClean="0"/>
              <a:t>Now assume the company mistakenly reports ending inventory in 2018 as</a:t>
            </a:r>
            <a:r>
              <a:rPr lang="en-US" baseline="0" dirty="0" smtClean="0"/>
              <a:t> $400, instead of $500. The effect of the mistake is shown in this illustration. </a:t>
            </a:r>
          </a:p>
          <a:p>
            <a:endParaRPr lang="en-US" baseline="0" dirty="0" smtClean="0"/>
          </a:p>
          <a:p>
            <a:r>
              <a:rPr lang="en-US" sz="1200" b="0" i="0" u="none" strike="noStrike" kern="1200" baseline="0" dirty="0" smtClean="0">
                <a:solidFill>
                  <a:schemeClr val="tx1"/>
                </a:solidFill>
                <a:latin typeface="+mn-lt"/>
                <a:ea typeface="+mn-ea"/>
                <a:cs typeface="+mn-cs"/>
              </a:rPr>
              <a:t>Notice three things: First, the amount reported for inventory is correct by the end of the second year, $800. This is true even if the company had never discovered its inventory mistake in 2018.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Second, the total amount reported for cost of goods sold over the two-year period from 2018 to 2019 is the same ($6,800) whether the error occurs or not. That’s because the overstatement to cost of goods sold of $100 in 2018 is offset by an understatement to cost of goods sold of $100 in 2019. This also means that the inventory error affects gross profit in each of the two years, but the combined two-year gross profit amount is unaffected.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Third, if the combined two-year gross profit is correct, then retained earnings will also be correct by the end of 2019. Thus, the inventory error in 2018 has no effect on the accounting equation at the end of 2019. Assets (inventory) and stockholders’ equity (retained earnings) are correctly stated.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95021157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43689D5-1779-4DA8-9158-22D5E6BDFF44}" type="slidenum">
              <a:rPr lang="en-US" smtClean="0"/>
              <a:pPr/>
              <a:t>80</a:t>
            </a:fld>
            <a:endParaRPr lang="en-US" dirty="0"/>
          </a:p>
        </p:txBody>
      </p:sp>
    </p:spTree>
    <p:extLst>
      <p:ext uri="{BB962C8B-B14F-4D97-AF65-F5344CB8AC3E}">
        <p14:creationId xmlns:p14="http://schemas.microsoft.com/office/powerpoint/2010/main" val="1888788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a:t>
            </a:r>
            <a:r>
              <a:rPr lang="en-US" baseline="0" dirty="0" smtClean="0"/>
              <a:t> any given time, Intel’s inventory includes the cost of materials </a:t>
            </a:r>
            <a:r>
              <a:rPr lang="en-US" sz="1200" b="0" i="0" u="none" strike="noStrike" kern="1200" baseline="0" dirty="0" smtClean="0">
                <a:solidFill>
                  <a:schemeClr val="tx1"/>
                </a:solidFill>
                <a:latin typeface="+mn-lt"/>
                <a:ea typeface="+mn-ea"/>
                <a:cs typeface="+mn-cs"/>
              </a:rPr>
              <a:t>that will be used to build computer components (raw materials)</a:t>
            </a:r>
            <a:r>
              <a:rPr lang="en-US" baseline="0" dirty="0" smtClean="0"/>
              <a:t>, partially manufactured components (also called work-in-process), and fully assembled but unsold products (finished goods). These separate inventory accounts are added together and reported by Intel as total inventories. Other companies, such as Best Buy, don’t manufacture computers but purchase finished computers from manufacturers to sell to consumers. These computers represent merchandise ready for sale to customers like you. This illustration shows the different inventory accounts for Intel and Best Buy as reported in their balance sheets.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719093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illustration shows the flow of inventory costs for the three types of companies—service, merchandising, and manufacturing.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8460999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11</a:t>
            </a:fld>
            <a:endParaRPr lang="en-US" dirty="0"/>
          </a:p>
        </p:txBody>
      </p:sp>
    </p:spTree>
    <p:extLst>
      <p:ext uri="{BB962C8B-B14F-4D97-AF65-F5344CB8AC3E}">
        <p14:creationId xmlns:p14="http://schemas.microsoft.com/office/powerpoint/2010/main" val="34266802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smtClean="0"/>
              <a:t>Let’s look at the relationship between ending inventory in the balance sheet and cost of goods sold in the income statement. </a:t>
            </a:r>
            <a:r>
              <a:rPr lang="en-US" sz="1200" b="0" i="0" u="none" strike="noStrike" kern="1200" baseline="0" dirty="0" smtClean="0">
                <a:solidFill>
                  <a:schemeClr val="tx1"/>
                </a:solidFill>
                <a:latin typeface="+mn-lt"/>
                <a:ea typeface="+mn-ea"/>
                <a:cs typeface="+mn-cs"/>
              </a:rPr>
              <a:t>We’ll use a </a:t>
            </a:r>
            <a:r>
              <a:rPr lang="en-IN" sz="1200" b="0" i="0" u="none" strike="noStrike" kern="1200" baseline="0" dirty="0" smtClean="0">
                <a:solidFill>
                  <a:schemeClr val="tx1"/>
                </a:solidFill>
                <a:latin typeface="+mn-lt"/>
                <a:ea typeface="+mn-ea"/>
                <a:cs typeface="+mn-cs"/>
              </a:rPr>
              <a:t>simple example for a local Best Buy. Assume the store begins the year with $20,000 of DVD player inventory. That amount represents how much Best Buy spent to purchase the inventory of DVD players on hand at the beginning of the year. During the year, the company purchases additional DVD players for $90,000. The total cost of inventory (DVD players) available for sale is $110,000 (= $20,000 + $90,000).</a:t>
            </a:r>
          </a:p>
          <a:p>
            <a:endParaRPr lang="en-IN" sz="1200" b="0" i="0" u="none" strike="noStrike" kern="1200" baseline="0" dirty="0" smtClean="0">
              <a:solidFill>
                <a:schemeClr val="tx1"/>
              </a:solidFill>
              <a:latin typeface="+mn-lt"/>
              <a:ea typeface="+mn-ea"/>
              <a:cs typeface="+mn-cs"/>
            </a:endParaRPr>
          </a:p>
          <a:p>
            <a:r>
              <a:rPr lang="en-IN" b="0" dirty="0" smtClean="0"/>
              <a:t>Of the $110,000 in inventory available for sale, assume that by the end of the year the purchase cost of the remaining DVD players </a:t>
            </a:r>
            <a:r>
              <a:rPr lang="en-IN" b="0" i="1" dirty="0" smtClean="0"/>
              <a:t>not sold </a:t>
            </a:r>
            <a:r>
              <a:rPr lang="en-IN" b="0" dirty="0" smtClean="0"/>
              <a:t>equals $30,000. This is the amount reported for ending inventory. If $30,000 of the inventory available for sale was not sold, then the remaining portion of $80,000 (= $110,000 − $30,000) was sold and will be</a:t>
            </a:r>
            <a:r>
              <a:rPr lang="en-IN" b="0" baseline="0" dirty="0" smtClean="0"/>
              <a:t> reported as </a:t>
            </a:r>
            <a:r>
              <a:rPr lang="en-IN" b="0" dirty="0" smtClean="0"/>
              <a:t>cost of goods sold.</a:t>
            </a:r>
            <a:endParaRPr lang="en-US" b="0" dirty="0" smtClean="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3585066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itle 1"/>
          <p:cNvSpPr txBox="1">
            <a:spLocks/>
          </p:cNvSpPr>
          <p:nvPr userDrawn="1"/>
        </p:nvSpPr>
        <p:spPr>
          <a:xfrm>
            <a:off x="-113397" y="1559251"/>
            <a:ext cx="8255256"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smtClean="0">
                <a:solidFill>
                  <a:schemeClr val="bg1"/>
                </a:solidFill>
                <a:latin typeface="Myriad Pro"/>
                <a:cs typeface="Myriad Pro"/>
              </a:rPr>
              <a:t>   Financial Accounting      </a:t>
            </a:r>
            <a:r>
              <a:rPr lang="en-US" sz="2000" dirty="0" smtClean="0">
                <a:solidFill>
                  <a:schemeClr val="bg1"/>
                </a:solidFill>
                <a:latin typeface="Avenir LT Std 35 Light"/>
                <a:cs typeface="Avenir LT Std 35 Light"/>
              </a:rPr>
              <a:t>Fourth Edition</a:t>
            </a:r>
            <a:endParaRPr lang="en-US" sz="2000" dirty="0">
              <a:solidFill>
                <a:schemeClr val="bg1"/>
              </a:solidFill>
              <a:latin typeface="Avenir LT Std 35 Light"/>
              <a:cs typeface="Avenir LT Std 35 Light"/>
            </a:endParaRP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dirty="0" smtClean="0">
                <a:solidFill>
                  <a:srgbClr val="336666"/>
                </a:solidFill>
              </a:rPr>
              <a:t>CHAPTER</a:t>
            </a:r>
            <a:endParaRPr lang="en-US" dirty="0">
              <a:solidFill>
                <a:srgbClr val="336666"/>
              </a:solidFill>
            </a:endParaRP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dirty="0" smtClean="0">
                <a:solidFill>
                  <a:srgbClr val="336666"/>
                </a:solidFill>
              </a:rPr>
              <a:t>Spiceland  •  Thomas  •  Herrmann</a:t>
            </a:r>
            <a:endParaRPr lang="en-US" sz="2400" dirty="0">
              <a:solidFill>
                <a:srgbClr val="336666"/>
              </a:solidFill>
            </a:endParaRP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smtClean="0"/>
              <a:t>Click to edit Master title style</a:t>
            </a:r>
            <a:endParaRPr lang="en-US"/>
          </a:p>
        </p:txBody>
      </p:sp>
      <p:sp>
        <p:nvSpPr>
          <p:cNvPr id="4" name="Date Placeholder 3"/>
          <p:cNvSpPr>
            <a:spLocks noGrp="1"/>
          </p:cNvSpPr>
          <p:nvPr userDrawn="1">
            <p:ph type="dt" sz="half" idx="10"/>
          </p:nvPr>
        </p:nvSpPr>
        <p:spPr/>
        <p:txBody>
          <a:bodyPr/>
          <a:lstStyle/>
          <a:p>
            <a:fld id="{263A50C7-A2FE-C945-8295-A2DC7B8D8173}" type="datetime1">
              <a:t>12/8/2015</a:t>
            </a:fld>
            <a:endParaRPr lang="en-US" dirty="0"/>
          </a:p>
        </p:txBody>
      </p:sp>
      <p:sp>
        <p:nvSpPr>
          <p:cNvPr id="5" name="Footer Placeholder 4"/>
          <p:cNvSpPr>
            <a:spLocks noGrp="1"/>
          </p:cNvSpPr>
          <p:nvPr userDrawn="1">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userDrawn="1">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809150" y="1291786"/>
            <a:ext cx="8229600" cy="4525963"/>
          </a:xfrm>
          <a:prstGeom prst="rect">
            <a:avLst/>
          </a:prstGeo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D85D8D-BE0B-4149-8EAC-5973CC2DD9EF}"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908846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5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7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9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2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2CB12E37-71E0-3647-8384-93EA51011BAB}"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a:solidFill>
                  <a:srgbClr val="D49323"/>
                </a:solidFill>
              </a:defRPr>
            </a:lvl1pPr>
          </a:lstStyle>
          <a:p>
            <a:r>
              <a:rPr lang="en-US"/>
              <a:t>Click to edit Master title style</a:t>
            </a:r>
          </a:p>
        </p:txBody>
      </p:sp>
    </p:spTree>
    <p:extLst>
      <p:ext uri="{BB962C8B-B14F-4D97-AF65-F5344CB8AC3E}">
        <p14:creationId xmlns:p14="http://schemas.microsoft.com/office/powerpoint/2010/main" val="29923448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cept Check">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2731574"/>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8647E3B0-6CF8-6B41-8C36-E366D973E159}"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32457567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4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2CB12E37-71E0-3647-8384-93EA51011BAB}"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a:solidFill>
                  <a:srgbClr val="D49323"/>
                </a:solidFill>
              </a:defRPr>
            </a:lvl1pPr>
          </a:lstStyle>
          <a:p>
            <a:r>
              <a:rPr lang="en-US"/>
              <a:t>Click to edit Master title style</a:t>
            </a:r>
          </a:p>
        </p:txBody>
      </p:sp>
    </p:spTree>
    <p:extLst>
      <p:ext uri="{BB962C8B-B14F-4D97-AF65-F5344CB8AC3E}">
        <p14:creationId xmlns:p14="http://schemas.microsoft.com/office/powerpoint/2010/main" val="7762086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5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2CB12E37-71E0-3647-8384-93EA51011BAB}"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a:solidFill>
                  <a:srgbClr val="D49323"/>
                </a:solidFill>
              </a:defRPr>
            </a:lvl1pPr>
          </a:lstStyle>
          <a:p>
            <a:r>
              <a:rPr lang="en-US"/>
              <a:t>Click to edit Master title style</a:t>
            </a:r>
          </a:p>
        </p:txBody>
      </p:sp>
    </p:spTree>
    <p:extLst>
      <p:ext uri="{BB962C8B-B14F-4D97-AF65-F5344CB8AC3E}">
        <p14:creationId xmlns:p14="http://schemas.microsoft.com/office/powerpoint/2010/main" val="7762086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6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2CB12E37-71E0-3647-8384-93EA51011BAB}"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a:solidFill>
                  <a:srgbClr val="D49323"/>
                </a:solidFill>
              </a:defRPr>
            </a:lvl1pPr>
          </a:lstStyle>
          <a:p>
            <a:r>
              <a:rPr lang="en-US"/>
              <a:t>Click to edit Master title style</a:t>
            </a:r>
          </a:p>
        </p:txBody>
      </p:sp>
    </p:spTree>
    <p:extLst>
      <p:ext uri="{BB962C8B-B14F-4D97-AF65-F5344CB8AC3E}">
        <p14:creationId xmlns:p14="http://schemas.microsoft.com/office/powerpoint/2010/main" val="7762086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7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2CB12E37-71E0-3647-8384-93EA51011BAB}"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a:solidFill>
                  <a:srgbClr val="D49323"/>
                </a:solidFill>
              </a:defRPr>
            </a:lvl1pPr>
          </a:lstStyle>
          <a:p>
            <a:r>
              <a:rPr lang="en-US"/>
              <a:t>Click to edit Master title style</a:t>
            </a:r>
          </a:p>
        </p:txBody>
      </p:sp>
    </p:spTree>
    <p:extLst>
      <p:ext uri="{BB962C8B-B14F-4D97-AF65-F5344CB8AC3E}">
        <p14:creationId xmlns:p14="http://schemas.microsoft.com/office/powerpoint/2010/main" val="776208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 or ILLUST">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5"/>
            <a:ext cx="8229600" cy="1143000"/>
          </a:xfrm>
          <a:prstGeom prst="rect">
            <a:avLst/>
          </a:prstGeom>
        </p:spPr>
        <p:txBody>
          <a:bodyPr/>
          <a:lstStyle>
            <a:lvl1pPr>
              <a:defRPr sz="4000"/>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AB7302AD-8117-3E4D-899F-FD6E43474512}"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8" name="Content Placeholder 7"/>
          <p:cNvSpPr>
            <a:spLocks noGrp="1"/>
          </p:cNvSpPr>
          <p:nvPr>
            <p:ph sz="quarter" idx="13"/>
          </p:nvPr>
        </p:nvSpPr>
        <p:spPr>
          <a:xfrm>
            <a:off x="823496" y="483728"/>
            <a:ext cx="6296388" cy="331817"/>
          </a:xfrm>
          <a:prstGeom prst="rect">
            <a:avLst/>
          </a:prstGeom>
        </p:spPr>
        <p:txBody>
          <a:bodyPr lIns="0" tIns="0" rIns="0" bIns="0">
            <a:noAutofit/>
          </a:bodyPr>
          <a:lstStyle>
            <a:lvl1pPr marL="0" indent="0">
              <a:buFontTx/>
              <a:buNone/>
              <a:defRPr sz="32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dirty="0"/>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73561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O Lis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FD5F9EAC-C54C-7C4A-BE6C-ECF8C0C53D61}"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b="0" i="0" dirty="0">
                <a:solidFill>
                  <a:srgbClr val="A5062D"/>
                </a:solidFill>
                <a:latin typeface="Avenir LT Std 55 Roman"/>
                <a:cs typeface="Avenir LT Std 55 Roman"/>
              </a:rPr>
              <a:t>Learning</a:t>
            </a:r>
          </a:p>
          <a:p>
            <a:r>
              <a:rPr lang="en-US" sz="3600" b="0" i="0" dirty="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7630849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O as Title">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709368" y="1442358"/>
            <a:ext cx="8237605" cy="2968582"/>
          </a:xfrm>
          <a:prstGeom prst="rect">
            <a:avLst/>
          </a:prstGeom>
        </p:spPr>
        <p:txBody>
          <a:bodyPr>
            <a:normAutofit/>
          </a:bodyPr>
          <a:lstStyle>
            <a:lvl1pPr marL="1196975" indent="-1143000">
              <a:buClr>
                <a:srgbClr val="A5062D"/>
              </a:buClr>
              <a:buFontTx/>
              <a:buNone/>
              <a:defRPr sz="2800"/>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F6003AD1-22E3-5548-9310-30B04DC1A930}"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13370926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rt ">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hasCustomPrompt="1"/>
          </p:nvPr>
        </p:nvSpPr>
        <p:spPr>
          <a:xfrm>
            <a:off x="740506" y="2675157"/>
            <a:ext cx="8129174" cy="1500187"/>
          </a:xfrm>
          <a:prstGeom prst="rect">
            <a:avLst/>
          </a:prstGeom>
        </p:spPr>
        <p:txBody>
          <a:bodyPr anchor="t">
            <a:normAutofit/>
          </a:bodyPr>
          <a:lstStyle>
            <a:lvl1pPr marL="0" indent="0">
              <a:buFont typeface="Arial"/>
              <a:buNone/>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BAF2BC-7315-7D4B-AA52-4E1ABE56C715}" type="datetime1">
              <a:t>12/8/2015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smtClean="0"/>
              <a:t>Click to edit Master title style</a:t>
            </a:r>
            <a:endParaRPr lang="en-US"/>
          </a:p>
        </p:txBody>
      </p:sp>
    </p:spTree>
    <p:extLst>
      <p:ext uri="{BB962C8B-B14F-4D97-AF65-F5344CB8AC3E}">
        <p14:creationId xmlns:p14="http://schemas.microsoft.com/office/powerpoint/2010/main" val="236661628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12/8/2015</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CC92DE-0557-6F4A-B3FB-C5E991064813}" type="datetime1">
              <a:t>12/8/2015</a:t>
            </a:fld>
            <a:endParaRPr lang="en-US" dirty="0"/>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t>‹#›</a:t>
            </a:fld>
            <a:endParaRPr lang="en-US" dirty="0"/>
          </a:p>
        </p:txBody>
      </p:sp>
    </p:spTree>
    <p:extLst>
      <p:ext uri="{BB962C8B-B14F-4D97-AF65-F5344CB8AC3E}">
        <p14:creationId xmlns:p14="http://schemas.microsoft.com/office/powerpoint/2010/main" val="26339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2" r:id="rId4"/>
    <p:sldLayoutId id="2147483660" r:id="rId5"/>
    <p:sldLayoutId id="2147483661" r:id="rId6"/>
    <p:sldLayoutId id="2147483651"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 id="2147483673" r:id="rId17"/>
    <p:sldLayoutId id="2147483674" r:id="rId18"/>
    <p:sldLayoutId id="2147483675" r:id="rId19"/>
    <p:sldLayoutId id="2147483676" r:id="rId20"/>
    <p:sldLayoutId id="2147483677" r:id="rId21"/>
    <p:sldLayoutId id="2147483678" r:id="rId22"/>
    <p:sldLayoutId id="2147483679" r:id="rId23"/>
    <p:sldLayoutId id="2147483680" r:id="rId24"/>
    <p:sldLayoutId id="2147483681" r:id="rId25"/>
    <p:sldLayoutId id="2147483682" r:id="rId26"/>
    <p:sldLayoutId id="2147483683" r:id="rId27"/>
    <p:sldLayoutId id="2147483686" r:id="rId28"/>
    <p:sldLayoutId id="2147483688" r:id="rId29"/>
    <p:sldLayoutId id="2147483689" r:id="rId30"/>
    <p:sldLayoutId id="2147483690" r:id="rId31"/>
    <p:sldLayoutId id="2147483691" r:id="rId32"/>
    <p:sldLayoutId id="2147483692" r:id="rId33"/>
  </p:sldLayoutIdLst>
  <p:timing>
    <p:tnLst>
      <p:par>
        <p:cTn id="1" dur="indefinite" restart="never" nodeType="tmRoot"/>
      </p:par>
    </p:tnLst>
  </p:timing>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ctrTitle"/>
          </p:nvPr>
        </p:nvSpPr>
        <p:spPr>
          <a:xfrm>
            <a:off x="631373" y="2657860"/>
            <a:ext cx="3598311" cy="1384995"/>
          </a:xfrm>
        </p:spPr>
        <p:txBody>
          <a:bodyPr/>
          <a:lstStyle/>
          <a:p>
            <a:r>
              <a:rPr lang="en-US" dirty="0"/>
              <a:t>Inventory and Cost of Goods Sold</a:t>
            </a:r>
          </a:p>
        </p:txBody>
      </p:sp>
      <p:sp>
        <p:nvSpPr>
          <p:cNvPr id="13" name="TextBox 12"/>
          <p:cNvSpPr txBox="1"/>
          <p:nvPr/>
        </p:nvSpPr>
        <p:spPr>
          <a:xfrm>
            <a:off x="1515135" y="3435765"/>
            <a:ext cx="1398255" cy="1938992"/>
          </a:xfrm>
          <a:prstGeom prst="rect">
            <a:avLst/>
          </a:prstGeom>
          <a:noFill/>
        </p:spPr>
        <p:txBody>
          <a:bodyPr wrap="square" rtlCol="0">
            <a:spAutoFit/>
          </a:bodyPr>
          <a:lstStyle/>
          <a:p>
            <a:pPr algn="ctr"/>
            <a:r>
              <a:rPr lang="en-US" sz="12000" dirty="0" smtClean="0">
                <a:solidFill>
                  <a:srgbClr val="D49323"/>
                </a:solidFill>
                <a:latin typeface="Avenir LT Std 35 Light"/>
                <a:cs typeface="Avenir LT Std 35 Light"/>
              </a:rPr>
              <a:t>6</a:t>
            </a:r>
            <a:endParaRPr lang="en-US" sz="12000" dirty="0">
              <a:solidFill>
                <a:srgbClr val="D49323"/>
              </a:solidFill>
              <a:latin typeface="Avenir LT Std 35 Light"/>
              <a:cs typeface="Avenir LT Std 35 Light"/>
            </a:endParaRPr>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3" name="Slide Number Placeholder 2"/>
          <p:cNvSpPr>
            <a:spLocks noGrp="1"/>
          </p:cNvSpPr>
          <p:nvPr>
            <p:ph type="sldNum" sz="quarter" idx="12"/>
          </p:nvPr>
        </p:nvSpPr>
        <p:spPr/>
        <p:txBody>
          <a:bodyPr/>
          <a:lstStyle/>
          <a:p>
            <a:fld id="{8A048DD7-39B4-434B-ACE7-68CA5B147A05}" type="slidenum">
              <a:rPr lang="en-US" smtClean="0"/>
              <a:t>1</a:t>
            </a:fld>
            <a:endParaRPr lang="en-US" dirty="0"/>
          </a:p>
        </p:txBody>
      </p:sp>
    </p:spTree>
    <p:extLst>
      <p:ext uri="{BB962C8B-B14F-4D97-AF65-F5344CB8AC3E}">
        <p14:creationId xmlns:p14="http://schemas.microsoft.com/office/powerpoint/2010/main" val="24218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5251" y="815545"/>
            <a:ext cx="7768760" cy="1143000"/>
          </a:xfrm>
        </p:spPr>
        <p:txBody>
          <a:bodyPr/>
          <a:lstStyle/>
          <a:p>
            <a:pPr>
              <a:lnSpc>
                <a:spcPct val="90000"/>
              </a:lnSpc>
            </a:pPr>
            <a:r>
              <a:rPr lang="en-IN" dirty="0" smtClean="0"/>
              <a:t>Types </a:t>
            </a:r>
            <a:r>
              <a:rPr lang="en-IN" dirty="0"/>
              <a:t>of </a:t>
            </a:r>
            <a:r>
              <a:rPr lang="en-IN" dirty="0" smtClean="0"/>
              <a:t/>
            </a:r>
            <a:br>
              <a:rPr lang="en-IN" dirty="0" smtClean="0"/>
            </a:br>
            <a:r>
              <a:rPr lang="en-IN" dirty="0" smtClean="0"/>
              <a:t>Companies </a:t>
            </a:r>
            <a:br>
              <a:rPr lang="en-IN" dirty="0" smtClean="0"/>
            </a:br>
            <a:r>
              <a:rPr lang="en-IN" dirty="0" smtClean="0"/>
              <a:t>and Flow </a:t>
            </a:r>
            <a:r>
              <a:rPr lang="en-IN" dirty="0"/>
              <a:t>of </a:t>
            </a:r>
            <a:r>
              <a:rPr lang="en-IN" dirty="0" smtClean="0"/>
              <a:t/>
            </a:r>
            <a:br>
              <a:rPr lang="en-IN" dirty="0" smtClean="0"/>
            </a:br>
            <a:r>
              <a:rPr lang="en-IN" dirty="0" smtClean="0"/>
              <a:t>Inventory Costs</a:t>
            </a:r>
            <a:endParaRPr lang="en-US" dirty="0"/>
          </a:p>
        </p:txBody>
      </p:sp>
      <p:sp>
        <p:nvSpPr>
          <p:cNvPr id="5" name="Content Placeholder 4"/>
          <p:cNvSpPr>
            <a:spLocks noGrp="1"/>
          </p:cNvSpPr>
          <p:nvPr>
            <p:ph sz="quarter" idx="13"/>
          </p:nvPr>
        </p:nvSpPr>
        <p:spPr>
          <a:xfrm>
            <a:off x="761546" y="432108"/>
            <a:ext cx="6296388" cy="553700"/>
          </a:xfrm>
        </p:spPr>
        <p:txBody>
          <a:bodyPr/>
          <a:lstStyle/>
          <a:p>
            <a:r>
              <a:rPr lang="en-US" dirty="0"/>
              <a:t>Illustration </a:t>
            </a:r>
            <a:r>
              <a:rPr lang="en-US" dirty="0" smtClean="0"/>
              <a:t>6–2</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10</a:t>
            </a:fld>
            <a:endParaRPr lang="en-US" dirty="0"/>
          </a:p>
        </p:txBody>
      </p:sp>
      <p:pic>
        <p:nvPicPr>
          <p:cNvPr id="3" name="Picture 2"/>
          <p:cNvPicPr>
            <a:picLocks noChangeAspect="1"/>
          </p:cNvPicPr>
          <p:nvPr/>
        </p:nvPicPr>
        <p:blipFill>
          <a:blip r:embed="rId3"/>
          <a:stretch>
            <a:fillRect/>
          </a:stretch>
        </p:blipFill>
        <p:spPr>
          <a:xfrm>
            <a:off x="4458506" y="815545"/>
            <a:ext cx="4455990" cy="5400994"/>
          </a:xfrm>
          <a:prstGeom prst="rect">
            <a:avLst/>
          </a:prstGeom>
        </p:spPr>
      </p:pic>
    </p:spTree>
    <p:extLst>
      <p:ext uri="{BB962C8B-B14F-4D97-AF65-F5344CB8AC3E}">
        <p14:creationId xmlns:p14="http://schemas.microsoft.com/office/powerpoint/2010/main" val="979452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Key Point</a:t>
            </a:r>
            <a:endParaRPr lang="en-US" sz="4000" dirty="0"/>
          </a:p>
        </p:txBody>
      </p:sp>
      <p:sp>
        <p:nvSpPr>
          <p:cNvPr id="3" name="Content Placeholder 2"/>
          <p:cNvSpPr>
            <a:spLocks noGrp="1"/>
          </p:cNvSpPr>
          <p:nvPr>
            <p:ph idx="1"/>
          </p:nvPr>
        </p:nvSpPr>
        <p:spPr/>
        <p:txBody>
          <a:bodyPr/>
          <a:lstStyle/>
          <a:p>
            <a:pPr marL="0" indent="0">
              <a:buNone/>
            </a:pPr>
            <a:r>
              <a:rPr lang="en-US" dirty="0" smtClean="0"/>
              <a:t>Service companies record revenues when providing services to customers. Merchandising and manufacturing companies record revenues when selling inventory to customers.</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11</a:t>
            </a:fld>
            <a:endParaRPr lang="en-US" dirty="0"/>
          </a:p>
        </p:txBody>
      </p:sp>
    </p:spTree>
    <p:extLst>
      <p:ext uri="{BB962C8B-B14F-4D97-AF65-F5344CB8AC3E}">
        <p14:creationId xmlns:p14="http://schemas.microsoft.com/office/powerpoint/2010/main" val="5170129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794576" cy="4268219"/>
          </a:xfrm>
        </p:spPr>
        <p:txBody>
          <a:bodyPr/>
          <a:lstStyle/>
          <a:p>
            <a:pPr marL="0" indent="0">
              <a:buNone/>
            </a:pPr>
            <a:r>
              <a:rPr lang="en-US" dirty="0" smtClean="0"/>
              <a:t>Which of the following inventory accounts consists </a:t>
            </a:r>
            <a:r>
              <a:rPr lang="en-US" dirty="0"/>
              <a:t>of items for which the manufacturing process is </a:t>
            </a:r>
            <a:r>
              <a:rPr lang="en-US" dirty="0" smtClean="0"/>
              <a:t>complete?</a:t>
            </a:r>
            <a:endParaRPr lang="en-US" dirty="0"/>
          </a:p>
          <a:p>
            <a:pPr>
              <a:buAutoNum type="alphaLcPeriod"/>
            </a:pPr>
            <a:r>
              <a:rPr lang="en-US" dirty="0" smtClean="0"/>
              <a:t>Raw Materials</a:t>
            </a:r>
          </a:p>
          <a:p>
            <a:pPr>
              <a:buAutoNum type="alphaLcPeriod"/>
            </a:pPr>
            <a:r>
              <a:rPr lang="en-US" dirty="0"/>
              <a:t>W</a:t>
            </a:r>
            <a:r>
              <a:rPr lang="en-US" dirty="0" smtClean="0"/>
              <a:t>ork-</a:t>
            </a:r>
            <a:r>
              <a:rPr lang="en-US" dirty="0"/>
              <a:t>I</a:t>
            </a:r>
            <a:r>
              <a:rPr lang="en-US" dirty="0" smtClean="0"/>
              <a:t>n-</a:t>
            </a:r>
            <a:r>
              <a:rPr lang="en-US" dirty="0"/>
              <a:t>P</a:t>
            </a:r>
            <a:r>
              <a:rPr lang="en-US" dirty="0" smtClean="0"/>
              <a:t>rocess</a:t>
            </a:r>
            <a:endParaRPr lang="en-US" dirty="0"/>
          </a:p>
          <a:p>
            <a:pPr>
              <a:buAutoNum type="alphaLcPeriod" startAt="3"/>
            </a:pPr>
            <a:r>
              <a:rPr lang="en-US" dirty="0" smtClean="0"/>
              <a:t>Cost of Goods Sold</a:t>
            </a:r>
            <a:endParaRPr lang="en-US" dirty="0"/>
          </a:p>
          <a:p>
            <a:pPr>
              <a:buAutoNum type="alphaLcPeriod" startAt="3"/>
            </a:pPr>
            <a:r>
              <a:rPr lang="en-US" dirty="0" smtClean="0"/>
              <a:t>Finished Goods</a:t>
            </a:r>
            <a:endParaRPr lang="en-US" dirty="0"/>
          </a:p>
        </p:txBody>
      </p:sp>
      <p:sp>
        <p:nvSpPr>
          <p:cNvPr id="4" name="Title 3"/>
          <p:cNvSpPr>
            <a:spLocks noGrp="1"/>
          </p:cNvSpPr>
          <p:nvPr>
            <p:ph type="title"/>
          </p:nvPr>
        </p:nvSpPr>
        <p:spPr/>
        <p:txBody>
          <a:bodyPr/>
          <a:lstStyle/>
          <a:p>
            <a:r>
              <a:rPr lang="en-US" sz="3600" dirty="0"/>
              <a:t>Concept Check </a:t>
            </a:r>
            <a:r>
              <a:rPr lang="en-US" sz="3600" dirty="0" smtClean="0"/>
              <a:t>6–1</a:t>
            </a:r>
            <a:endParaRPr lang="en-US" sz="3600" dirty="0"/>
          </a:p>
        </p:txBody>
      </p:sp>
      <p:sp>
        <p:nvSpPr>
          <p:cNvPr id="6" name="Oval 5"/>
          <p:cNvSpPr/>
          <p:nvPr/>
        </p:nvSpPr>
        <p:spPr bwMode="auto">
          <a:xfrm>
            <a:off x="956707" y="4687616"/>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936943" y="5271473"/>
            <a:ext cx="7731067" cy="1323439"/>
          </a:xfrm>
          <a:prstGeom prst="rect">
            <a:avLst/>
          </a:prstGeom>
          <a:solidFill>
            <a:srgbClr val="FFFFD1"/>
          </a:solidFill>
          <a:ln w="6350">
            <a:solidFill>
              <a:schemeClr val="tx1"/>
            </a:solidFill>
          </a:ln>
        </p:spPr>
        <p:txBody>
          <a:bodyPr wrap="square" rtlCol="0">
            <a:spAutoFit/>
          </a:bodyPr>
          <a:lstStyle/>
          <a:p>
            <a:r>
              <a:rPr lang="en-US" sz="2000" dirty="0" smtClean="0"/>
              <a:t>Raw Materials Inventory is the cost of components that will become finished products, Work-In-Process Inventory consists of products that are not yet complete, and Cost of Goods Sold is not an inventory account but represents the cost of inventory sold during the period.</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12</a:t>
            </a:fld>
            <a:endParaRPr lang="en-US" dirty="0"/>
          </a:p>
        </p:txBody>
      </p:sp>
    </p:spTree>
    <p:extLst>
      <p:ext uri="{BB962C8B-B14F-4D97-AF65-F5344CB8AC3E}">
        <p14:creationId xmlns:p14="http://schemas.microsoft.com/office/powerpoint/2010/main" val="247102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smtClean="0">
                <a:solidFill>
                  <a:srgbClr val="A5062D"/>
                </a:solidFill>
              </a:rPr>
              <a:t>LO6–2</a:t>
            </a:r>
            <a:r>
              <a:rPr lang="en-US" dirty="0"/>
              <a:t>	Understand how cost of goods sold is reported in a multiple-step income </a:t>
            </a:r>
            <a:r>
              <a:rPr lang="en-US" dirty="0" smtClean="0"/>
              <a:t>statement.</a:t>
            </a:r>
            <a:endParaRPr lang="en-US" dirty="0"/>
          </a:p>
        </p:txBody>
      </p:sp>
      <p:sp>
        <p:nvSpPr>
          <p:cNvPr id="4" name="Title 3"/>
          <p:cNvSpPr>
            <a:spLocks noGrp="1"/>
          </p:cNvSpPr>
          <p:nvPr>
            <p:ph type="title"/>
          </p:nvPr>
        </p:nvSpPr>
        <p:spPr/>
        <p:txBody>
          <a:bodyPr/>
          <a:lstStyle/>
          <a:p>
            <a:r>
              <a:rPr lang="en-US" dirty="0" smtClean="0"/>
              <a:t>Learning Objective </a:t>
            </a:r>
            <a:r>
              <a:rPr lang="en-US" dirty="0"/>
              <a:t>2</a:t>
            </a:r>
          </a:p>
        </p:txBody>
      </p:sp>
      <p:sp>
        <p:nvSpPr>
          <p:cNvPr id="8" name="Footer Placeholder 7"/>
          <p:cNvSpPr>
            <a:spLocks noGrp="1"/>
          </p:cNvSpPr>
          <p:nvPr>
            <p:ph type="ftr" sz="quarter" idx="11"/>
          </p:nvPr>
        </p:nvSpPr>
        <p:spPr>
          <a:xfrm>
            <a:off x="1424213" y="6492875"/>
            <a:ext cx="6540501" cy="365125"/>
          </a:xfrm>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13</a:t>
            </a:fld>
            <a:endParaRPr lang="en-US" dirty="0"/>
          </a:p>
        </p:txBody>
      </p:sp>
    </p:spTree>
    <p:extLst>
      <p:ext uri="{BB962C8B-B14F-4D97-AF65-F5344CB8AC3E}">
        <p14:creationId xmlns:p14="http://schemas.microsoft.com/office/powerpoint/2010/main" val="24534725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23"/>
          <p:cNvCxnSpPr/>
          <p:nvPr/>
        </p:nvCxnSpPr>
        <p:spPr>
          <a:xfrm>
            <a:off x="3673611" y="3104506"/>
            <a:ext cx="226192" cy="358500"/>
          </a:xfrm>
          <a:prstGeom prst="line">
            <a:avLst/>
          </a:prstGeom>
          <a:ln w="50800">
            <a:headEnd type="none"/>
            <a:tailEnd type="arrow"/>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914400" y="780170"/>
            <a:ext cx="7380360" cy="1143000"/>
          </a:xfrm>
        </p:spPr>
        <p:txBody>
          <a:bodyPr>
            <a:noAutofit/>
          </a:bodyPr>
          <a:lstStyle/>
          <a:p>
            <a:pPr>
              <a:lnSpc>
                <a:spcPct val="90000"/>
              </a:lnSpc>
            </a:pPr>
            <a:r>
              <a:rPr lang="en-US" sz="4000" dirty="0"/>
              <a:t>Relationship between Inventory and Cost of Goods Sold </a:t>
            </a:r>
          </a:p>
        </p:txBody>
      </p:sp>
      <p:sp>
        <p:nvSpPr>
          <p:cNvPr id="10" name="Text Placeholder 5"/>
          <p:cNvSpPr txBox="1">
            <a:spLocks/>
          </p:cNvSpPr>
          <p:nvPr/>
        </p:nvSpPr>
        <p:spPr>
          <a:xfrm>
            <a:off x="940070" y="3377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6–3</a:t>
            </a:r>
            <a:endParaRPr lang="en-US" sz="3200" dirty="0"/>
          </a:p>
        </p:txBody>
      </p:sp>
      <p:sp>
        <p:nvSpPr>
          <p:cNvPr id="20" name="Rounded Rectangle 19"/>
          <p:cNvSpPr/>
          <p:nvPr/>
        </p:nvSpPr>
        <p:spPr>
          <a:xfrm>
            <a:off x="814193" y="1880672"/>
            <a:ext cx="3432754" cy="1223834"/>
          </a:xfrm>
          <a:prstGeom prst="roundRect">
            <a:avLst/>
          </a:prstGeom>
          <a:solidFill>
            <a:schemeClr val="accent5">
              <a:lumMod val="60000"/>
              <a:lumOff val="40000"/>
            </a:schemeClr>
          </a:solidFill>
          <a:ln>
            <a:solidFill>
              <a:schemeClr val="accent5">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1" name="Rounded Rectangle 20"/>
          <p:cNvSpPr/>
          <p:nvPr/>
        </p:nvSpPr>
        <p:spPr>
          <a:xfrm>
            <a:off x="4732323" y="1880672"/>
            <a:ext cx="3562437" cy="1223834"/>
          </a:xfrm>
          <a:prstGeom prst="roundRect">
            <a:avLst/>
          </a:prstGeom>
          <a:solidFill>
            <a:schemeClr val="accent5">
              <a:lumMod val="60000"/>
              <a:lumOff val="40000"/>
            </a:schemeClr>
          </a:solidFill>
          <a:ln>
            <a:solidFill>
              <a:schemeClr val="accent5">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8" name="Document 7"/>
          <p:cNvSpPr/>
          <p:nvPr/>
        </p:nvSpPr>
        <p:spPr>
          <a:xfrm rot="16200000">
            <a:off x="2034004" y="4363215"/>
            <a:ext cx="1506703" cy="2919191"/>
          </a:xfrm>
          <a:prstGeom prst="flowChartDocument">
            <a:avLst/>
          </a:prstGeom>
          <a:solidFill>
            <a:srgbClr val="93CDDD"/>
          </a:solidFill>
          <a:ln>
            <a:solidFill>
              <a:srgbClr val="31859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2" name="Document 21"/>
          <p:cNvSpPr/>
          <p:nvPr/>
        </p:nvSpPr>
        <p:spPr>
          <a:xfrm rot="16200000" flipH="1" flipV="1">
            <a:off x="5486088" y="4315697"/>
            <a:ext cx="1506702" cy="3014231"/>
          </a:xfrm>
          <a:prstGeom prst="flowChartDocument">
            <a:avLst/>
          </a:prstGeom>
          <a:solidFill>
            <a:srgbClr val="93CDDD"/>
          </a:solidFill>
          <a:ln>
            <a:solidFill>
              <a:srgbClr val="31859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3" name="Rounded Rectangle 22"/>
          <p:cNvSpPr/>
          <p:nvPr/>
        </p:nvSpPr>
        <p:spPr>
          <a:xfrm>
            <a:off x="3225909" y="3426545"/>
            <a:ext cx="2500830" cy="1261841"/>
          </a:xfrm>
          <a:prstGeom prst="roundRect">
            <a:avLst/>
          </a:prstGeom>
          <a:solidFill>
            <a:schemeClr val="accent5">
              <a:lumMod val="60000"/>
              <a:lumOff val="40000"/>
            </a:schemeClr>
          </a:solidFill>
          <a:ln>
            <a:solidFill>
              <a:schemeClr val="accent5">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cxnSp>
        <p:nvCxnSpPr>
          <p:cNvPr id="25" name="Straight Connector 24"/>
          <p:cNvCxnSpPr/>
          <p:nvPr/>
        </p:nvCxnSpPr>
        <p:spPr>
          <a:xfrm>
            <a:off x="5199617" y="4664582"/>
            <a:ext cx="336947" cy="436733"/>
          </a:xfrm>
          <a:prstGeom prst="line">
            <a:avLst/>
          </a:prstGeom>
          <a:ln w="50800">
            <a:headEnd type="none"/>
            <a:tailEnd type="arrow"/>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H="1">
            <a:off x="3447420" y="4664582"/>
            <a:ext cx="452383" cy="404876"/>
          </a:xfrm>
          <a:prstGeom prst="line">
            <a:avLst/>
          </a:prstGeom>
          <a:ln w="50800">
            <a:headEnd type="none"/>
            <a:tailEnd type="arrow"/>
          </a:ln>
        </p:spPr>
        <p:style>
          <a:lnRef idx="2">
            <a:schemeClr val="accent1"/>
          </a:lnRef>
          <a:fillRef idx="0">
            <a:schemeClr val="accent1"/>
          </a:fillRef>
          <a:effectRef idx="1">
            <a:schemeClr val="accent1"/>
          </a:effectRef>
          <a:fontRef idx="minor">
            <a:schemeClr val="tx1"/>
          </a:fontRef>
        </p:style>
      </p:cxnSp>
      <p:sp>
        <p:nvSpPr>
          <p:cNvPr id="12" name="Rectangle 11"/>
          <p:cNvSpPr/>
          <p:nvPr/>
        </p:nvSpPr>
        <p:spPr>
          <a:xfrm>
            <a:off x="814193" y="1919566"/>
            <a:ext cx="3367404" cy="1200329"/>
          </a:xfrm>
          <a:prstGeom prst="rect">
            <a:avLst/>
          </a:prstGeom>
        </p:spPr>
        <p:txBody>
          <a:bodyPr wrap="square">
            <a:spAutoFit/>
          </a:bodyPr>
          <a:lstStyle/>
          <a:p>
            <a:pPr algn="ctr"/>
            <a:r>
              <a:rPr lang="en-US" sz="2400" b="1" dirty="0"/>
              <a:t>Beginning Inventory</a:t>
            </a:r>
          </a:p>
          <a:p>
            <a:pPr algn="ctr"/>
            <a:r>
              <a:rPr lang="en-US" sz="2400" dirty="0"/>
              <a:t>(asset)</a:t>
            </a:r>
          </a:p>
          <a:p>
            <a:pPr algn="ctr"/>
            <a:r>
              <a:rPr lang="en-US" sz="2400" dirty="0"/>
              <a:t>$20,000 </a:t>
            </a:r>
          </a:p>
        </p:txBody>
      </p:sp>
      <p:sp>
        <p:nvSpPr>
          <p:cNvPr id="28" name="Rectangle 27"/>
          <p:cNvSpPr/>
          <p:nvPr/>
        </p:nvSpPr>
        <p:spPr>
          <a:xfrm>
            <a:off x="4732324" y="1906282"/>
            <a:ext cx="3562436" cy="1200329"/>
          </a:xfrm>
          <a:prstGeom prst="rect">
            <a:avLst/>
          </a:prstGeom>
        </p:spPr>
        <p:txBody>
          <a:bodyPr wrap="square">
            <a:spAutoFit/>
          </a:bodyPr>
          <a:lstStyle/>
          <a:p>
            <a:pPr algn="ctr"/>
            <a:r>
              <a:rPr lang="en-US" sz="2400" b="1" dirty="0" smtClean="0"/>
              <a:t>Purchases During the Year</a:t>
            </a:r>
            <a:endParaRPr lang="en-US" sz="2400" b="1" dirty="0"/>
          </a:p>
          <a:p>
            <a:pPr algn="ctr"/>
            <a:r>
              <a:rPr lang="en-US" sz="2400" dirty="0"/>
              <a:t>(asset)</a:t>
            </a:r>
          </a:p>
          <a:p>
            <a:pPr algn="ctr"/>
            <a:r>
              <a:rPr lang="en-US" sz="2400" dirty="0"/>
              <a:t>$90,000 </a:t>
            </a:r>
          </a:p>
        </p:txBody>
      </p:sp>
      <p:sp>
        <p:nvSpPr>
          <p:cNvPr id="29" name="Rectangle 28"/>
          <p:cNvSpPr/>
          <p:nvPr/>
        </p:nvSpPr>
        <p:spPr>
          <a:xfrm>
            <a:off x="3077374" y="3463006"/>
            <a:ext cx="2796137" cy="1200329"/>
          </a:xfrm>
          <a:prstGeom prst="rect">
            <a:avLst/>
          </a:prstGeom>
        </p:spPr>
        <p:txBody>
          <a:bodyPr wrap="square">
            <a:spAutoFit/>
          </a:bodyPr>
          <a:lstStyle/>
          <a:p>
            <a:pPr algn="ctr"/>
            <a:r>
              <a:rPr lang="en-US" sz="2400" b="1" dirty="0"/>
              <a:t>Total Inventory</a:t>
            </a:r>
          </a:p>
          <a:p>
            <a:pPr algn="ctr"/>
            <a:r>
              <a:rPr lang="en-US" sz="2400" b="1" dirty="0"/>
              <a:t>Available for Sale</a:t>
            </a:r>
            <a:endParaRPr lang="en-US" sz="2400" dirty="0"/>
          </a:p>
          <a:p>
            <a:pPr algn="ctr"/>
            <a:r>
              <a:rPr lang="en-US" sz="2400" dirty="0"/>
              <a:t>$110,000 </a:t>
            </a:r>
          </a:p>
        </p:txBody>
      </p:sp>
      <p:sp>
        <p:nvSpPr>
          <p:cNvPr id="30" name="Rectangle 29"/>
          <p:cNvSpPr/>
          <p:nvPr/>
        </p:nvSpPr>
        <p:spPr>
          <a:xfrm>
            <a:off x="1327760" y="5109672"/>
            <a:ext cx="2572044" cy="1569660"/>
          </a:xfrm>
          <a:prstGeom prst="rect">
            <a:avLst/>
          </a:prstGeom>
        </p:spPr>
        <p:txBody>
          <a:bodyPr wrap="square">
            <a:spAutoFit/>
          </a:bodyPr>
          <a:lstStyle/>
          <a:p>
            <a:pPr algn="ctr"/>
            <a:r>
              <a:rPr lang="en-US" sz="2400" b="1" dirty="0"/>
              <a:t>Ending Inventory</a:t>
            </a:r>
          </a:p>
          <a:p>
            <a:pPr algn="ctr"/>
            <a:r>
              <a:rPr lang="en-US" sz="2400" dirty="0"/>
              <a:t>Asset in the</a:t>
            </a:r>
          </a:p>
          <a:p>
            <a:pPr algn="ctr"/>
            <a:r>
              <a:rPr lang="en-US" sz="2400" dirty="0"/>
              <a:t>balance sheet</a:t>
            </a:r>
          </a:p>
          <a:p>
            <a:pPr algn="ctr"/>
            <a:r>
              <a:rPr lang="en-US" sz="2400" dirty="0"/>
              <a:t>$30,000 </a:t>
            </a:r>
          </a:p>
        </p:txBody>
      </p:sp>
      <p:sp>
        <p:nvSpPr>
          <p:cNvPr id="31" name="Rectangle 30"/>
          <p:cNvSpPr/>
          <p:nvPr/>
        </p:nvSpPr>
        <p:spPr>
          <a:xfrm>
            <a:off x="4847572" y="5112661"/>
            <a:ext cx="3032853" cy="1569660"/>
          </a:xfrm>
          <a:prstGeom prst="rect">
            <a:avLst/>
          </a:prstGeom>
        </p:spPr>
        <p:txBody>
          <a:bodyPr wrap="square">
            <a:spAutoFit/>
          </a:bodyPr>
          <a:lstStyle/>
          <a:p>
            <a:pPr algn="ctr"/>
            <a:r>
              <a:rPr lang="en-US" sz="2400" b="1" dirty="0"/>
              <a:t>Cost of Goods Sold</a:t>
            </a:r>
          </a:p>
          <a:p>
            <a:pPr algn="ctr"/>
            <a:r>
              <a:rPr lang="en-US" sz="2400" dirty="0"/>
              <a:t>Expense in the </a:t>
            </a:r>
            <a:endParaRPr lang="en-US" sz="2400" dirty="0" smtClean="0"/>
          </a:p>
          <a:p>
            <a:pPr algn="ctr"/>
            <a:r>
              <a:rPr lang="en-US" sz="2400" dirty="0" smtClean="0"/>
              <a:t>income </a:t>
            </a:r>
            <a:r>
              <a:rPr lang="en-US" sz="2400" dirty="0"/>
              <a:t>statement</a:t>
            </a:r>
          </a:p>
          <a:p>
            <a:pPr algn="ctr"/>
            <a:r>
              <a:rPr lang="en-US" sz="2400" dirty="0"/>
              <a:t>$80,000 </a:t>
            </a:r>
          </a:p>
        </p:txBody>
      </p:sp>
      <p:sp>
        <p:nvSpPr>
          <p:cNvPr id="32" name="Rectangle 31"/>
          <p:cNvSpPr/>
          <p:nvPr/>
        </p:nvSpPr>
        <p:spPr>
          <a:xfrm rot="531759">
            <a:off x="814194" y="4479851"/>
            <a:ext cx="2633226" cy="461665"/>
          </a:xfrm>
          <a:prstGeom prst="rect">
            <a:avLst/>
          </a:prstGeom>
        </p:spPr>
        <p:txBody>
          <a:bodyPr wrap="square">
            <a:spAutoFit/>
          </a:bodyPr>
          <a:lstStyle/>
          <a:p>
            <a:pPr algn="ctr"/>
            <a:r>
              <a:rPr lang="en-US" sz="2400" b="1" dirty="0">
                <a:solidFill>
                  <a:srgbClr val="A5062D"/>
                </a:solidFill>
              </a:rPr>
              <a:t>Inventory Not Sold</a:t>
            </a:r>
            <a:endParaRPr lang="en-US" sz="2400" dirty="0">
              <a:solidFill>
                <a:srgbClr val="A5062D"/>
              </a:solidFill>
            </a:endParaRPr>
          </a:p>
        </p:txBody>
      </p:sp>
      <p:sp>
        <p:nvSpPr>
          <p:cNvPr id="33" name="Rectangle 32"/>
          <p:cNvSpPr/>
          <p:nvPr/>
        </p:nvSpPr>
        <p:spPr>
          <a:xfrm rot="20727503">
            <a:off x="5569405" y="4403955"/>
            <a:ext cx="2153687" cy="461665"/>
          </a:xfrm>
          <a:prstGeom prst="rect">
            <a:avLst/>
          </a:prstGeom>
        </p:spPr>
        <p:txBody>
          <a:bodyPr wrap="square">
            <a:spAutoFit/>
          </a:bodyPr>
          <a:lstStyle/>
          <a:p>
            <a:r>
              <a:rPr lang="en-US" sz="2400" b="1" dirty="0">
                <a:solidFill>
                  <a:srgbClr val="A5062D"/>
                </a:solidFill>
              </a:rPr>
              <a:t>Inventory Sold</a:t>
            </a:r>
            <a:endParaRPr lang="en-US" sz="2400" dirty="0">
              <a:solidFill>
                <a:srgbClr val="A5062D"/>
              </a:solidFill>
            </a:endParaRPr>
          </a:p>
        </p:txBody>
      </p:sp>
      <p:sp>
        <p:nvSpPr>
          <p:cNvPr id="34" name="TextBox 33"/>
          <p:cNvSpPr txBox="1"/>
          <p:nvPr/>
        </p:nvSpPr>
        <p:spPr>
          <a:xfrm>
            <a:off x="4324711" y="2195014"/>
            <a:ext cx="336947" cy="523220"/>
          </a:xfrm>
          <a:prstGeom prst="rect">
            <a:avLst/>
          </a:prstGeom>
          <a:noFill/>
        </p:spPr>
        <p:txBody>
          <a:bodyPr wrap="square" rtlCol="0">
            <a:spAutoFit/>
          </a:bodyPr>
          <a:lstStyle/>
          <a:p>
            <a:pPr algn="ctr"/>
            <a:r>
              <a:rPr lang="en-US" sz="2800" dirty="0"/>
              <a:t>+</a:t>
            </a:r>
          </a:p>
        </p:txBody>
      </p:sp>
      <p:sp>
        <p:nvSpPr>
          <p:cNvPr id="35" name="TextBox 34"/>
          <p:cNvSpPr txBox="1"/>
          <p:nvPr/>
        </p:nvSpPr>
        <p:spPr>
          <a:xfrm>
            <a:off x="4324711" y="5448300"/>
            <a:ext cx="336947" cy="523220"/>
          </a:xfrm>
          <a:prstGeom prst="rect">
            <a:avLst/>
          </a:prstGeom>
          <a:noFill/>
        </p:spPr>
        <p:txBody>
          <a:bodyPr wrap="square" rtlCol="0">
            <a:spAutoFit/>
          </a:bodyPr>
          <a:lstStyle/>
          <a:p>
            <a:pPr algn="ctr"/>
            <a:r>
              <a:rPr lang="en-US" sz="2800" dirty="0"/>
              <a:t>+</a:t>
            </a:r>
          </a:p>
        </p:txBody>
      </p:sp>
      <p:cxnSp>
        <p:nvCxnSpPr>
          <p:cNvPr id="26" name="Straight Connector 25"/>
          <p:cNvCxnSpPr/>
          <p:nvPr/>
        </p:nvCxnSpPr>
        <p:spPr>
          <a:xfrm flipH="1">
            <a:off x="5199617" y="3104506"/>
            <a:ext cx="168474" cy="358500"/>
          </a:xfrm>
          <a:prstGeom prst="line">
            <a:avLst/>
          </a:prstGeom>
          <a:ln w="50800">
            <a:headEnd type="none"/>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75096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2" grpId="0" animBg="1"/>
      <p:bldP spid="23" grpId="0" animBg="1"/>
      <p:bldP spid="29" grpId="0"/>
      <p:bldP spid="30" grpId="0"/>
      <p:bldP spid="31" grpId="0"/>
      <p:bldP spid="32" grpId="0"/>
      <p:bldP spid="33"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Key Point</a:t>
            </a:r>
            <a:endParaRPr lang="en-US" sz="4000" dirty="0"/>
          </a:p>
        </p:txBody>
      </p:sp>
      <p:sp>
        <p:nvSpPr>
          <p:cNvPr id="3" name="Content Placeholder 2"/>
          <p:cNvSpPr>
            <a:spLocks noGrp="1"/>
          </p:cNvSpPr>
          <p:nvPr>
            <p:ph idx="1"/>
          </p:nvPr>
        </p:nvSpPr>
        <p:spPr/>
        <p:txBody>
          <a:bodyPr/>
          <a:lstStyle/>
          <a:p>
            <a:pPr marL="0" indent="0">
              <a:buNone/>
            </a:pPr>
            <a:r>
              <a:rPr lang="en-US" dirty="0" smtClean="0"/>
              <a:t>Inventory is a current asset reported in the balance sheet and represents the cost of inventory </a:t>
            </a:r>
            <a:r>
              <a:rPr lang="en-US" b="1" i="1" dirty="0" smtClean="0"/>
              <a:t>not yet sold </a:t>
            </a:r>
            <a:r>
              <a:rPr lang="en-US" dirty="0" smtClean="0"/>
              <a:t>at the end of the period. Cost of goods sold is an expense reported in the income statement and represents the cost of inventory </a:t>
            </a:r>
            <a:r>
              <a:rPr lang="en-US" b="1" i="1" dirty="0" smtClean="0"/>
              <a:t>sold</a:t>
            </a:r>
            <a:r>
              <a:rPr lang="en-US" dirty="0" smtClean="0"/>
              <a:t>.</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15</a:t>
            </a:fld>
            <a:endParaRPr lang="en-US" dirty="0"/>
          </a:p>
        </p:txBody>
      </p:sp>
    </p:spTree>
    <p:extLst>
      <p:ext uri="{BB962C8B-B14F-4D97-AF65-F5344CB8AC3E}">
        <p14:creationId xmlns:p14="http://schemas.microsoft.com/office/powerpoint/2010/main" val="33126435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794576" cy="4268219"/>
          </a:xfrm>
        </p:spPr>
        <p:txBody>
          <a:bodyPr/>
          <a:lstStyle/>
          <a:p>
            <a:pPr marL="0" indent="0">
              <a:buNone/>
            </a:pPr>
            <a:r>
              <a:rPr lang="en-US" dirty="0" smtClean="0"/>
              <a:t>Cost of goods sold is:</a:t>
            </a:r>
            <a:endParaRPr lang="en-US" dirty="0"/>
          </a:p>
          <a:p>
            <a:pPr>
              <a:buAutoNum type="alphaLcPeriod"/>
            </a:pPr>
            <a:r>
              <a:rPr lang="en-US" dirty="0" smtClean="0"/>
              <a:t>Reported in the income statement</a:t>
            </a:r>
            <a:endParaRPr lang="en-US" dirty="0"/>
          </a:p>
          <a:p>
            <a:pPr>
              <a:buAutoNum type="alphaLcPeriod"/>
            </a:pPr>
            <a:r>
              <a:rPr lang="en-US" dirty="0" smtClean="0"/>
              <a:t>Reported in the balance sheet</a:t>
            </a:r>
            <a:endParaRPr lang="en-US" dirty="0"/>
          </a:p>
          <a:p>
            <a:pPr>
              <a:buAutoNum type="alphaLcPeriod" startAt="3"/>
            </a:pPr>
            <a:r>
              <a:rPr lang="en-US" dirty="0" smtClean="0"/>
              <a:t>A current asset</a:t>
            </a:r>
            <a:endParaRPr lang="en-US" dirty="0"/>
          </a:p>
          <a:p>
            <a:pPr>
              <a:buAutoNum type="alphaLcPeriod" startAt="3"/>
            </a:pPr>
            <a:r>
              <a:rPr lang="en-US" dirty="0" smtClean="0"/>
              <a:t>The cost of inventory on hand at the end of the period</a:t>
            </a:r>
            <a:endParaRPr lang="en-US" dirty="0"/>
          </a:p>
        </p:txBody>
      </p:sp>
      <p:sp>
        <p:nvSpPr>
          <p:cNvPr id="4" name="Title 3"/>
          <p:cNvSpPr>
            <a:spLocks noGrp="1"/>
          </p:cNvSpPr>
          <p:nvPr>
            <p:ph type="title"/>
          </p:nvPr>
        </p:nvSpPr>
        <p:spPr/>
        <p:txBody>
          <a:bodyPr/>
          <a:lstStyle/>
          <a:p>
            <a:r>
              <a:rPr lang="en-US" sz="3600" dirty="0"/>
              <a:t>Concept Check </a:t>
            </a:r>
            <a:r>
              <a:rPr lang="en-US" sz="3600" dirty="0" smtClean="0"/>
              <a:t>6–2</a:t>
            </a:r>
            <a:endParaRPr lang="en-US" sz="3600" dirty="0"/>
          </a:p>
        </p:txBody>
      </p:sp>
      <p:sp>
        <p:nvSpPr>
          <p:cNvPr id="6" name="Oval 5"/>
          <p:cNvSpPr/>
          <p:nvPr/>
        </p:nvSpPr>
        <p:spPr bwMode="auto">
          <a:xfrm>
            <a:off x="956707" y="197730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517813" y="4910195"/>
            <a:ext cx="6353299" cy="830997"/>
          </a:xfrm>
          <a:prstGeom prst="rect">
            <a:avLst/>
          </a:prstGeom>
          <a:solidFill>
            <a:srgbClr val="FFFFD1"/>
          </a:solidFill>
          <a:ln w="6350">
            <a:solidFill>
              <a:schemeClr val="tx1"/>
            </a:solidFill>
          </a:ln>
        </p:spPr>
        <p:txBody>
          <a:bodyPr wrap="square" rtlCol="0">
            <a:spAutoFit/>
          </a:bodyPr>
          <a:lstStyle/>
          <a:p>
            <a:r>
              <a:rPr lang="en-US" sz="2400" dirty="0" smtClean="0"/>
              <a:t>Cost of goods </a:t>
            </a:r>
            <a:r>
              <a:rPr lang="en-US" sz="2400" dirty="0"/>
              <a:t>s</a:t>
            </a:r>
            <a:r>
              <a:rPr lang="en-US" sz="2400" dirty="0" smtClean="0"/>
              <a:t>old is an expense account reported in the income statement.</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16</a:t>
            </a:fld>
            <a:endParaRPr lang="en-US" dirty="0"/>
          </a:p>
        </p:txBody>
      </p:sp>
    </p:spTree>
    <p:extLst>
      <p:ext uri="{BB962C8B-B14F-4D97-AF65-F5344CB8AC3E}">
        <p14:creationId xmlns:p14="http://schemas.microsoft.com/office/powerpoint/2010/main" val="247102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715170"/>
            <a:ext cx="8105455" cy="562485"/>
          </a:xfrm>
        </p:spPr>
        <p:txBody>
          <a:bodyPr>
            <a:noAutofit/>
          </a:bodyPr>
          <a:lstStyle/>
          <a:p>
            <a:pPr>
              <a:lnSpc>
                <a:spcPct val="90000"/>
              </a:lnSpc>
            </a:pPr>
            <a:r>
              <a:rPr lang="en-US" dirty="0"/>
              <a:t>Multiple-Step Income Statement for Best Buy </a:t>
            </a:r>
          </a:p>
        </p:txBody>
      </p:sp>
      <p:sp>
        <p:nvSpPr>
          <p:cNvPr id="5" name="Text Placeholder 5"/>
          <p:cNvSpPr txBox="1">
            <a:spLocks/>
          </p:cNvSpPr>
          <p:nvPr/>
        </p:nvSpPr>
        <p:spPr>
          <a:xfrm>
            <a:off x="940070" y="303672"/>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6–4</a:t>
            </a:r>
            <a:endParaRPr lang="en-US" sz="3200" dirty="0"/>
          </a:p>
        </p:txBody>
      </p:sp>
      <p:sp>
        <p:nvSpPr>
          <p:cNvPr id="6" name="Rectangle 5"/>
          <p:cNvSpPr/>
          <p:nvPr/>
        </p:nvSpPr>
        <p:spPr>
          <a:xfrm>
            <a:off x="483239" y="2143557"/>
            <a:ext cx="7157639" cy="4495238"/>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7" name="Round Same Side Corner Rectangle 6"/>
          <p:cNvSpPr/>
          <p:nvPr/>
        </p:nvSpPr>
        <p:spPr>
          <a:xfrm>
            <a:off x="483239" y="1185148"/>
            <a:ext cx="7157639" cy="952899"/>
          </a:xfrm>
          <a:prstGeom prst="round2SameRect">
            <a:avLst>
              <a:gd name="adj1" fmla="val 27962"/>
              <a:gd name="adj2"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rgbClr val="A5062D"/>
              </a:solidFill>
            </a:endParaRPr>
          </a:p>
        </p:txBody>
      </p:sp>
      <p:sp>
        <p:nvSpPr>
          <p:cNvPr id="8" name="TextBox 7"/>
          <p:cNvSpPr txBox="1"/>
          <p:nvPr/>
        </p:nvSpPr>
        <p:spPr>
          <a:xfrm>
            <a:off x="754470" y="1146664"/>
            <a:ext cx="5887519" cy="1015663"/>
          </a:xfrm>
          <a:prstGeom prst="rect">
            <a:avLst/>
          </a:prstGeom>
          <a:noFill/>
        </p:spPr>
        <p:txBody>
          <a:bodyPr wrap="square" rtlCol="0">
            <a:spAutoFit/>
          </a:bodyPr>
          <a:lstStyle/>
          <a:p>
            <a:pPr algn="ctr"/>
            <a:r>
              <a:rPr lang="en-US" sz="2000" b="1" dirty="0">
                <a:solidFill>
                  <a:schemeClr val="bg1"/>
                </a:solidFill>
              </a:rPr>
              <a:t>Best Buy Co., Inc. </a:t>
            </a:r>
          </a:p>
          <a:p>
            <a:pPr algn="ctr"/>
            <a:r>
              <a:rPr lang="en-US" sz="2000" b="1" dirty="0">
                <a:solidFill>
                  <a:schemeClr val="bg1"/>
                </a:solidFill>
              </a:rPr>
              <a:t>Multiple-Step Income Statement </a:t>
            </a:r>
          </a:p>
          <a:p>
            <a:pPr algn="ctr"/>
            <a:r>
              <a:rPr lang="en-US" sz="2000" b="1" dirty="0">
                <a:solidFill>
                  <a:schemeClr val="bg1"/>
                </a:solidFill>
              </a:rPr>
              <a:t>For the year ended january 31, </a:t>
            </a:r>
            <a:r>
              <a:rPr lang="en-US" sz="2000" b="1" dirty="0" smtClean="0">
                <a:solidFill>
                  <a:schemeClr val="bg1"/>
                </a:solidFill>
              </a:rPr>
              <a:t>2015 </a:t>
            </a:r>
            <a:r>
              <a:rPr lang="en-US" sz="2000" dirty="0" smtClean="0">
                <a:solidFill>
                  <a:schemeClr val="bg1"/>
                </a:solidFill>
              </a:rPr>
              <a:t>($ </a:t>
            </a:r>
            <a:r>
              <a:rPr lang="en-US" sz="2000" dirty="0">
                <a:solidFill>
                  <a:schemeClr val="bg1"/>
                </a:solidFill>
              </a:rPr>
              <a:t>in millions) </a:t>
            </a:r>
          </a:p>
        </p:txBody>
      </p:sp>
      <p:sp>
        <p:nvSpPr>
          <p:cNvPr id="9" name="TextBox 8"/>
          <p:cNvSpPr txBox="1"/>
          <p:nvPr/>
        </p:nvSpPr>
        <p:spPr>
          <a:xfrm>
            <a:off x="660464" y="2138048"/>
            <a:ext cx="6980414" cy="4401205"/>
          </a:xfrm>
          <a:prstGeom prst="rect">
            <a:avLst/>
          </a:prstGeom>
          <a:noFill/>
        </p:spPr>
        <p:txBody>
          <a:bodyPr wrap="square" rtlCol="0">
            <a:spAutoFit/>
          </a:bodyPr>
          <a:lstStyle/>
          <a:p>
            <a:pPr>
              <a:tabLst>
                <a:tab pos="6575425" algn="r"/>
              </a:tabLst>
            </a:pPr>
            <a:r>
              <a:rPr lang="it-IT" sz="2000" dirty="0"/>
              <a:t>Revenues (net of returns, allowances, and discounts</a:t>
            </a:r>
            <a:r>
              <a:rPr lang="it-IT" sz="2000" dirty="0" smtClean="0"/>
              <a:t>)	$</a:t>
            </a:r>
            <a:r>
              <a:rPr lang="it-IT" sz="2000" dirty="0"/>
              <a:t>40,339 </a:t>
            </a:r>
          </a:p>
          <a:p>
            <a:pPr>
              <a:tabLst>
                <a:tab pos="6575425" algn="r"/>
              </a:tabLst>
            </a:pPr>
            <a:r>
              <a:rPr lang="it-IT" sz="2000" dirty="0"/>
              <a:t>Cost of goods sold 	31,292 </a:t>
            </a:r>
          </a:p>
          <a:p>
            <a:pPr indent="225425">
              <a:tabLst>
                <a:tab pos="6575425" algn="r"/>
              </a:tabLst>
            </a:pPr>
            <a:r>
              <a:rPr lang="it-IT" sz="2000" b="1" dirty="0">
                <a:solidFill>
                  <a:srgbClr val="1D5F76"/>
                </a:solidFill>
              </a:rPr>
              <a:t>Gross profit 	9,047 </a:t>
            </a:r>
          </a:p>
          <a:p>
            <a:pPr>
              <a:tabLst>
                <a:tab pos="5883275" algn="r"/>
              </a:tabLst>
            </a:pPr>
            <a:r>
              <a:rPr lang="it-IT" sz="2000" dirty="0"/>
              <a:t>Selling, general, and administrative expenses </a:t>
            </a:r>
            <a:endParaRPr lang="it-IT" sz="2000" dirty="0" smtClean="0"/>
          </a:p>
          <a:p>
            <a:pPr marL="225425">
              <a:tabLst>
                <a:tab pos="5883275" algn="r"/>
              </a:tabLst>
            </a:pPr>
            <a:r>
              <a:rPr lang="it-IT" sz="2000" dirty="0" smtClean="0"/>
              <a:t>(includes advertising</a:t>
            </a:r>
            <a:r>
              <a:rPr lang="it-IT" sz="2000" dirty="0"/>
              <a:t>, salaries, rent, utilities, supplies, </a:t>
            </a:r>
            <a:endParaRPr lang="it-IT" sz="2000" dirty="0" smtClean="0"/>
          </a:p>
          <a:p>
            <a:pPr marL="225425">
              <a:tabLst>
                <a:tab pos="6575425" algn="r"/>
              </a:tabLst>
            </a:pPr>
            <a:r>
              <a:rPr lang="it-IT" sz="2000" dirty="0" smtClean="0"/>
              <a:t>depreciation, and </a:t>
            </a:r>
            <a:r>
              <a:rPr lang="it-IT" sz="2000" dirty="0"/>
              <a:t>other operating expenses) 	7,597 </a:t>
            </a:r>
          </a:p>
          <a:p>
            <a:pPr indent="225425">
              <a:tabLst>
                <a:tab pos="6575425" algn="r"/>
              </a:tabLst>
            </a:pPr>
            <a:r>
              <a:rPr lang="it-IT" sz="2000" b="1" dirty="0">
                <a:solidFill>
                  <a:srgbClr val="1D5F76"/>
                </a:solidFill>
              </a:rPr>
              <a:t>Operating income 	1,450 </a:t>
            </a:r>
          </a:p>
          <a:p>
            <a:pPr>
              <a:tabLst>
                <a:tab pos="5883275" algn="r"/>
              </a:tabLst>
            </a:pPr>
            <a:r>
              <a:rPr lang="it-IT" sz="2000" dirty="0"/>
              <a:t>Other income (expense</a:t>
            </a:r>
            <a:r>
              <a:rPr lang="it-IT" sz="2000" dirty="0" smtClean="0"/>
              <a:t>):</a:t>
            </a:r>
          </a:p>
          <a:p>
            <a:pPr indent="225425">
              <a:tabLst>
                <a:tab pos="6575425" algn="r"/>
              </a:tabLst>
            </a:pPr>
            <a:r>
              <a:rPr lang="it-IT" sz="2000" dirty="0" smtClean="0"/>
              <a:t>Gain on sale of investment 	13 </a:t>
            </a:r>
          </a:p>
          <a:p>
            <a:pPr indent="225425">
              <a:tabLst>
                <a:tab pos="6575425" algn="r"/>
              </a:tabLst>
            </a:pPr>
            <a:r>
              <a:rPr lang="it-IT" sz="2000" dirty="0" smtClean="0"/>
              <a:t>Investment </a:t>
            </a:r>
            <a:r>
              <a:rPr lang="it-IT" sz="2000" dirty="0"/>
              <a:t>income and </a:t>
            </a:r>
            <a:r>
              <a:rPr lang="it-IT" sz="2000" dirty="0" err="1" smtClean="0"/>
              <a:t>other</a:t>
            </a:r>
            <a:r>
              <a:rPr lang="it-IT" sz="2000" dirty="0" smtClean="0"/>
              <a:t>                                                    14</a:t>
            </a:r>
            <a:endParaRPr lang="it-IT" sz="2000" dirty="0"/>
          </a:p>
          <a:p>
            <a:pPr indent="225425">
              <a:tabLst>
                <a:tab pos="6575425" algn="r"/>
              </a:tabLst>
            </a:pPr>
            <a:r>
              <a:rPr lang="it-IT" sz="2000" dirty="0" smtClean="0"/>
              <a:t>Interest expense	 (90)</a:t>
            </a:r>
            <a:endParaRPr lang="it-IT" sz="2000" dirty="0"/>
          </a:p>
          <a:p>
            <a:pPr indent="225425">
              <a:tabLst>
                <a:tab pos="6575425" algn="r"/>
              </a:tabLst>
            </a:pPr>
            <a:r>
              <a:rPr lang="it-IT" sz="2000" b="1" dirty="0">
                <a:solidFill>
                  <a:srgbClr val="1D5F76"/>
                </a:solidFill>
              </a:rPr>
              <a:t>Income before income taxes 	1,387 </a:t>
            </a:r>
          </a:p>
          <a:p>
            <a:pPr>
              <a:tabLst>
                <a:tab pos="6575425" algn="r"/>
              </a:tabLst>
            </a:pPr>
            <a:r>
              <a:rPr lang="it-IT" sz="2000" dirty="0"/>
              <a:t>Income tax expense 	141 </a:t>
            </a:r>
          </a:p>
          <a:p>
            <a:pPr indent="225425">
              <a:tabLst>
                <a:tab pos="6575425" algn="r"/>
              </a:tabLst>
            </a:pPr>
            <a:r>
              <a:rPr lang="it-IT" sz="2000" b="1" dirty="0">
                <a:solidFill>
                  <a:srgbClr val="1D5F76"/>
                </a:solidFill>
              </a:rPr>
              <a:t>Net income* 	$  1,246 </a:t>
            </a:r>
          </a:p>
        </p:txBody>
      </p:sp>
      <p:cxnSp>
        <p:nvCxnSpPr>
          <p:cNvPr id="10" name="Straight Connector 9"/>
          <p:cNvCxnSpPr/>
          <p:nvPr/>
        </p:nvCxnSpPr>
        <p:spPr>
          <a:xfrm flipV="1">
            <a:off x="6472425" y="2799014"/>
            <a:ext cx="959039"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flipV="1">
            <a:off x="6472424" y="4022627"/>
            <a:ext cx="959039"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flipV="1">
            <a:off x="6472425" y="5552741"/>
            <a:ext cx="959039"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flipV="1">
            <a:off x="6472425" y="6139868"/>
            <a:ext cx="959039"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V="1">
            <a:off x="6472425" y="6475686"/>
            <a:ext cx="959039"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flipV="1">
            <a:off x="6472425" y="6513559"/>
            <a:ext cx="959039"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7302674" y="3108960"/>
            <a:ext cx="770727" cy="1437988"/>
          </a:xfrm>
          <a:prstGeom prst="line">
            <a:avLst/>
          </a:prstGeom>
          <a:ln w="19050" cmpd="sng">
            <a:solidFill>
              <a:schemeClr val="tx1"/>
            </a:solidFill>
            <a:headEnd type="arrow"/>
            <a:tailEnd type="none"/>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7506114" y="4300119"/>
            <a:ext cx="567287" cy="246829"/>
          </a:xfrm>
          <a:prstGeom prst="line">
            <a:avLst/>
          </a:prstGeom>
          <a:ln w="19050" cmpd="sng">
            <a:solidFill>
              <a:schemeClr val="tx1"/>
            </a:solidFill>
            <a:headEnd type="arrow"/>
            <a:tailEnd type="none"/>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a:stCxn id="23" idx="7"/>
          </p:cNvCxnSpPr>
          <p:nvPr/>
        </p:nvCxnSpPr>
        <p:spPr>
          <a:xfrm flipV="1">
            <a:off x="7397793" y="4546949"/>
            <a:ext cx="655299" cy="1064122"/>
          </a:xfrm>
          <a:prstGeom prst="line">
            <a:avLst/>
          </a:prstGeom>
          <a:ln w="19050" cmpd="sng">
            <a:solidFill>
              <a:schemeClr val="tx1"/>
            </a:solidFill>
            <a:headEnd type="arrow"/>
            <a:tailEnd type="none"/>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a:stCxn id="27" idx="7"/>
          </p:cNvCxnSpPr>
          <p:nvPr/>
        </p:nvCxnSpPr>
        <p:spPr>
          <a:xfrm flipV="1">
            <a:off x="7467863" y="4546949"/>
            <a:ext cx="605538" cy="1645251"/>
          </a:xfrm>
          <a:prstGeom prst="line">
            <a:avLst/>
          </a:prstGeom>
          <a:ln w="19050" cmpd="sng">
            <a:solidFill>
              <a:schemeClr val="tx1"/>
            </a:solidFill>
            <a:headEnd type="arrow"/>
            <a:tailEnd type="none"/>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8053092" y="4261748"/>
            <a:ext cx="1090912" cy="923330"/>
          </a:xfrm>
          <a:prstGeom prst="rect">
            <a:avLst/>
          </a:prstGeom>
          <a:noFill/>
        </p:spPr>
        <p:txBody>
          <a:bodyPr wrap="square" rtlCol="0">
            <a:spAutoFit/>
          </a:bodyPr>
          <a:lstStyle/>
          <a:p>
            <a:pPr>
              <a:lnSpc>
                <a:spcPct val="90000"/>
              </a:lnSpc>
            </a:pPr>
            <a:r>
              <a:rPr lang="en-US" sz="2000" b="1" dirty="0">
                <a:solidFill>
                  <a:srgbClr val="1D5F76"/>
                </a:solidFill>
              </a:rPr>
              <a:t>Multiple levels </a:t>
            </a:r>
            <a:r>
              <a:rPr lang="en-US" sz="2000" b="1" dirty="0" smtClean="0">
                <a:solidFill>
                  <a:srgbClr val="1D5F76"/>
                </a:solidFill>
              </a:rPr>
              <a:t/>
            </a:r>
            <a:br>
              <a:rPr lang="en-US" sz="2000" b="1" dirty="0" smtClean="0">
                <a:solidFill>
                  <a:srgbClr val="1D5F76"/>
                </a:solidFill>
              </a:rPr>
            </a:br>
            <a:r>
              <a:rPr lang="en-US" sz="2000" b="1" dirty="0" smtClean="0">
                <a:solidFill>
                  <a:srgbClr val="1D5F76"/>
                </a:solidFill>
              </a:rPr>
              <a:t>of profit</a:t>
            </a:r>
            <a:endParaRPr lang="en-US" sz="2000" b="1" dirty="0">
              <a:solidFill>
                <a:srgbClr val="1D5F76"/>
              </a:solidFill>
            </a:endParaRPr>
          </a:p>
        </p:txBody>
      </p:sp>
      <p:sp>
        <p:nvSpPr>
          <p:cNvPr id="2" name="Oval 1"/>
          <p:cNvSpPr/>
          <p:nvPr/>
        </p:nvSpPr>
        <p:spPr>
          <a:xfrm>
            <a:off x="6472424" y="2799018"/>
            <a:ext cx="1095707" cy="309942"/>
          </a:xfrm>
          <a:prstGeom prst="ellipse">
            <a:avLst/>
          </a:prstGeom>
          <a:no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Oval 20"/>
          <p:cNvSpPr/>
          <p:nvPr/>
        </p:nvSpPr>
        <p:spPr>
          <a:xfrm>
            <a:off x="6456414" y="4035567"/>
            <a:ext cx="1095707" cy="309942"/>
          </a:xfrm>
          <a:prstGeom prst="ellipse">
            <a:avLst/>
          </a:prstGeom>
          <a:no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6498304" y="5565681"/>
            <a:ext cx="1053817" cy="309942"/>
          </a:xfrm>
          <a:prstGeom prst="ellipse">
            <a:avLst/>
          </a:prstGeom>
          <a:no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6532619" y="6146810"/>
            <a:ext cx="1095707" cy="309942"/>
          </a:xfrm>
          <a:prstGeom prst="ellipse">
            <a:avLst/>
          </a:prstGeom>
          <a:no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5208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
                                            <p:txEl>
                                              <p:pRg st="9" end="9"/>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
                                            <p:txEl>
                                              <p:pRg st="10" end="1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
                                            <p:txEl>
                                              <p:pRg st="11" end="11"/>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
                                            <p:txEl>
                                              <p:pRg st="12" end="12"/>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9">
                                            <p:txEl>
                                              <p:pRg st="13" end="13"/>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24"/>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 grpId="0" animBg="1"/>
      <p:bldP spid="21" grpId="0" animBg="1"/>
      <p:bldP spid="23" grpId="0" animBg="1"/>
      <p:bldP spid="2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Key Point</a:t>
            </a:r>
            <a:endParaRPr lang="en-US" sz="4000" dirty="0"/>
          </a:p>
        </p:txBody>
      </p:sp>
      <p:sp>
        <p:nvSpPr>
          <p:cNvPr id="3" name="Content Placeholder 2"/>
          <p:cNvSpPr>
            <a:spLocks noGrp="1"/>
          </p:cNvSpPr>
          <p:nvPr>
            <p:ph idx="1"/>
          </p:nvPr>
        </p:nvSpPr>
        <p:spPr/>
        <p:txBody>
          <a:bodyPr/>
          <a:lstStyle/>
          <a:p>
            <a:pPr marL="0" indent="0">
              <a:buNone/>
            </a:pPr>
            <a:r>
              <a:rPr lang="en-US" dirty="0"/>
              <a:t>A multiple-step income statement reports multiple levels of profitability. </a:t>
            </a:r>
            <a:r>
              <a:rPr lang="en-US" b="1" dirty="0"/>
              <a:t>Gross profit </a:t>
            </a:r>
            <a:r>
              <a:rPr lang="en-US" dirty="0"/>
              <a:t>equals net revenues (or net sales) minus cost of goods sold. </a:t>
            </a:r>
            <a:r>
              <a:rPr lang="en-US" b="1" dirty="0"/>
              <a:t>Operating income </a:t>
            </a:r>
            <a:r>
              <a:rPr lang="en-US" dirty="0"/>
              <a:t>equals gross profit minus operating expenses. </a:t>
            </a:r>
            <a:r>
              <a:rPr lang="en-US" b="1" dirty="0"/>
              <a:t>Income before income taxes </a:t>
            </a:r>
            <a:r>
              <a:rPr lang="en-US" dirty="0"/>
              <a:t>equals operating income plus </a:t>
            </a:r>
            <a:r>
              <a:rPr lang="en-US" dirty="0" err="1"/>
              <a:t>nonoperating</a:t>
            </a:r>
            <a:r>
              <a:rPr lang="en-US" dirty="0"/>
              <a:t> revenues and minus </a:t>
            </a:r>
            <a:r>
              <a:rPr lang="en-US" dirty="0" err="1"/>
              <a:t>nonoperating</a:t>
            </a:r>
            <a:r>
              <a:rPr lang="en-US" dirty="0"/>
              <a:t> expenses. </a:t>
            </a:r>
            <a:r>
              <a:rPr lang="en-US" b="1" dirty="0"/>
              <a:t>Net income </a:t>
            </a:r>
            <a:r>
              <a:rPr lang="en-US" dirty="0"/>
              <a:t>equals all revenues minus all expenses. </a:t>
            </a:r>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18</a:t>
            </a:fld>
            <a:endParaRPr lang="en-US" dirty="0"/>
          </a:p>
        </p:txBody>
      </p:sp>
    </p:spTree>
    <p:extLst>
      <p:ext uri="{BB962C8B-B14F-4D97-AF65-F5344CB8AC3E}">
        <p14:creationId xmlns:p14="http://schemas.microsoft.com/office/powerpoint/2010/main" val="5102436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794576" cy="4268219"/>
          </a:xfrm>
        </p:spPr>
        <p:txBody>
          <a:bodyPr>
            <a:normAutofit/>
          </a:bodyPr>
          <a:lstStyle/>
          <a:p>
            <a:pPr marL="0" indent="0">
              <a:buNone/>
            </a:pPr>
            <a:r>
              <a:rPr lang="en-US" dirty="0" smtClean="0"/>
              <a:t>Which level of profitability is considered </a:t>
            </a:r>
            <a:r>
              <a:rPr lang="en-US" dirty="0" smtClean="0">
                <a:solidFill>
                  <a:srgbClr val="336666"/>
                </a:solidFill>
              </a:rPr>
              <a:t>profit from normal operations</a:t>
            </a:r>
            <a:r>
              <a:rPr lang="en-US" dirty="0">
                <a:solidFill>
                  <a:srgbClr val="336666"/>
                </a:solidFill>
              </a:rPr>
              <a:t>?</a:t>
            </a:r>
          </a:p>
          <a:p>
            <a:pPr>
              <a:buAutoNum type="alphaLcPeriod"/>
            </a:pPr>
            <a:r>
              <a:rPr lang="en-US" dirty="0" smtClean="0"/>
              <a:t>Gross profit</a:t>
            </a:r>
            <a:endParaRPr lang="en-US" dirty="0"/>
          </a:p>
          <a:p>
            <a:pPr>
              <a:buAutoNum type="alphaLcPeriod"/>
            </a:pPr>
            <a:r>
              <a:rPr lang="en-US" dirty="0" smtClean="0"/>
              <a:t>Operating income</a:t>
            </a:r>
            <a:endParaRPr lang="en-US" dirty="0"/>
          </a:p>
          <a:p>
            <a:pPr>
              <a:buAutoNum type="alphaLcPeriod" startAt="3"/>
            </a:pPr>
            <a:r>
              <a:rPr lang="en-US" dirty="0" smtClean="0"/>
              <a:t>Income before taxes</a:t>
            </a:r>
            <a:endParaRPr lang="en-US" dirty="0"/>
          </a:p>
          <a:p>
            <a:pPr>
              <a:buAutoNum type="alphaLcPeriod" startAt="3"/>
            </a:pPr>
            <a:r>
              <a:rPr lang="en-US" dirty="0" smtClean="0"/>
              <a:t>Net income</a:t>
            </a:r>
            <a:endParaRPr lang="en-US" dirty="0"/>
          </a:p>
        </p:txBody>
      </p:sp>
      <p:sp>
        <p:nvSpPr>
          <p:cNvPr id="4" name="Title 3"/>
          <p:cNvSpPr>
            <a:spLocks noGrp="1"/>
          </p:cNvSpPr>
          <p:nvPr>
            <p:ph type="title"/>
          </p:nvPr>
        </p:nvSpPr>
        <p:spPr/>
        <p:txBody>
          <a:bodyPr/>
          <a:lstStyle/>
          <a:p>
            <a:r>
              <a:rPr lang="en-US" sz="3600" dirty="0"/>
              <a:t>Concept Check </a:t>
            </a:r>
            <a:r>
              <a:rPr lang="en-US" sz="3600" dirty="0" smtClean="0"/>
              <a:t>6–3</a:t>
            </a:r>
            <a:endParaRPr lang="en-US" sz="3600" dirty="0"/>
          </a:p>
        </p:txBody>
      </p:sp>
      <p:sp>
        <p:nvSpPr>
          <p:cNvPr id="6" name="Oval 5"/>
          <p:cNvSpPr/>
          <p:nvPr/>
        </p:nvSpPr>
        <p:spPr bwMode="auto">
          <a:xfrm>
            <a:off x="936943" y="3004437"/>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611415" y="4637887"/>
            <a:ext cx="6353299" cy="1938992"/>
          </a:xfrm>
          <a:prstGeom prst="rect">
            <a:avLst/>
          </a:prstGeom>
          <a:solidFill>
            <a:srgbClr val="FFFFD1"/>
          </a:solidFill>
          <a:ln w="6350">
            <a:solidFill>
              <a:schemeClr val="tx1"/>
            </a:solidFill>
          </a:ln>
        </p:spPr>
        <p:txBody>
          <a:bodyPr wrap="square" rtlCol="0">
            <a:spAutoFit/>
          </a:bodyPr>
          <a:lstStyle/>
          <a:p>
            <a:r>
              <a:rPr lang="en-US" sz="2400" dirty="0" smtClean="0"/>
              <a:t>Operating income is measured as gross profit (sales revenue minus cost of goods sold) minus operating expenses. Income before taxes and net income include </a:t>
            </a:r>
            <a:r>
              <a:rPr lang="en-US" sz="2400" dirty="0" err="1" smtClean="0"/>
              <a:t>nonoperating</a:t>
            </a:r>
            <a:r>
              <a:rPr lang="en-US" sz="2400" dirty="0" smtClean="0"/>
              <a:t> items, which are not considered part of normal operations.</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19</a:t>
            </a:fld>
            <a:endParaRPr lang="en-US" dirty="0"/>
          </a:p>
        </p:txBody>
      </p:sp>
    </p:spTree>
    <p:extLst>
      <p:ext uri="{BB962C8B-B14F-4D97-AF65-F5344CB8AC3E}">
        <p14:creationId xmlns:p14="http://schemas.microsoft.com/office/powerpoint/2010/main" val="4151184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5512330"/>
          </a:xfrm>
        </p:spPr>
        <p:txBody>
          <a:bodyPr>
            <a:normAutofit lnSpcReduction="10000"/>
          </a:bodyPr>
          <a:lstStyle/>
          <a:p>
            <a:pPr>
              <a:lnSpc>
                <a:spcPct val="110000"/>
              </a:lnSpc>
            </a:pPr>
            <a:r>
              <a:rPr lang="en-US" b="1" dirty="0" smtClean="0">
                <a:solidFill>
                  <a:srgbClr val="A5062D"/>
                </a:solidFill>
              </a:rPr>
              <a:t>LO6–1</a:t>
            </a:r>
            <a:r>
              <a:rPr lang="en-US" dirty="0"/>
              <a:t>	Trace the flow of inventory costs from manufacturing companies </a:t>
            </a:r>
            <a:r>
              <a:rPr lang="en-US" dirty="0" smtClean="0"/>
              <a:t>to merchandising companies.</a:t>
            </a:r>
            <a:endParaRPr lang="en-US" dirty="0"/>
          </a:p>
          <a:p>
            <a:pPr>
              <a:lnSpc>
                <a:spcPct val="110000"/>
              </a:lnSpc>
            </a:pPr>
            <a:r>
              <a:rPr lang="en-US" b="1" dirty="0" smtClean="0">
                <a:solidFill>
                  <a:srgbClr val="A5062D"/>
                </a:solidFill>
              </a:rPr>
              <a:t>LO6–2</a:t>
            </a:r>
            <a:r>
              <a:rPr lang="en-US" dirty="0"/>
              <a:t>	Understand how cost of goods sold is reported in a </a:t>
            </a:r>
            <a:r>
              <a:rPr lang="en-US" dirty="0" smtClean="0"/>
              <a:t>multiple-step income statement.</a:t>
            </a:r>
            <a:endParaRPr lang="en-US" dirty="0"/>
          </a:p>
          <a:p>
            <a:pPr>
              <a:lnSpc>
                <a:spcPct val="110000"/>
              </a:lnSpc>
            </a:pPr>
            <a:r>
              <a:rPr lang="en-US" b="1" dirty="0" smtClean="0">
                <a:solidFill>
                  <a:srgbClr val="A5062D"/>
                </a:solidFill>
              </a:rPr>
              <a:t>LO6–3</a:t>
            </a:r>
            <a:r>
              <a:rPr lang="en-US" dirty="0"/>
              <a:t>	Determine the cost of goods sold and ending inventory </a:t>
            </a:r>
            <a:r>
              <a:rPr lang="en-US" dirty="0" smtClean="0"/>
              <a:t>using different </a:t>
            </a:r>
            <a:r>
              <a:rPr lang="en-US" dirty="0"/>
              <a:t>inventory cost </a:t>
            </a:r>
            <a:r>
              <a:rPr lang="en-US" dirty="0" smtClean="0"/>
              <a:t>methods.</a:t>
            </a:r>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2</a:t>
            </a:fld>
            <a:endParaRPr lang="en-US" dirty="0"/>
          </a:p>
        </p:txBody>
      </p:sp>
    </p:spTree>
    <p:extLst>
      <p:ext uri="{BB962C8B-B14F-4D97-AF65-F5344CB8AC3E}">
        <p14:creationId xmlns:p14="http://schemas.microsoft.com/office/powerpoint/2010/main" val="40575536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smtClean="0">
                <a:solidFill>
                  <a:srgbClr val="A5062D"/>
                </a:solidFill>
              </a:rPr>
              <a:t>LO6–3</a:t>
            </a:r>
            <a:r>
              <a:rPr lang="en-US" dirty="0"/>
              <a:t>	Determine the cost of goods sold and ending inventory using different inventory cost </a:t>
            </a:r>
            <a:r>
              <a:rPr lang="en-US" dirty="0" smtClean="0"/>
              <a:t>methods.</a:t>
            </a:r>
            <a:endParaRPr lang="en-US" dirty="0"/>
          </a:p>
        </p:txBody>
      </p:sp>
      <p:sp>
        <p:nvSpPr>
          <p:cNvPr id="4" name="Title 3"/>
          <p:cNvSpPr>
            <a:spLocks noGrp="1"/>
          </p:cNvSpPr>
          <p:nvPr>
            <p:ph type="title"/>
          </p:nvPr>
        </p:nvSpPr>
        <p:spPr/>
        <p:txBody>
          <a:bodyPr/>
          <a:lstStyle/>
          <a:p>
            <a:r>
              <a:rPr lang="en-US" dirty="0" smtClean="0"/>
              <a:t>Learning Objective 3</a:t>
            </a:r>
            <a:endParaRPr lang="en-US" dirty="0"/>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20</a:t>
            </a:fld>
            <a:endParaRPr lang="en-US" dirty="0"/>
          </a:p>
        </p:txBody>
      </p:sp>
    </p:spTree>
    <p:extLst>
      <p:ext uri="{BB962C8B-B14F-4D97-AF65-F5344CB8AC3E}">
        <p14:creationId xmlns:p14="http://schemas.microsoft.com/office/powerpoint/2010/main" val="14762222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Inventory Cost Methods</a:t>
            </a:r>
          </a:p>
        </p:txBody>
      </p:sp>
      <p:sp>
        <p:nvSpPr>
          <p:cNvPr id="6" name="Content Placeholder 5"/>
          <p:cNvSpPr>
            <a:spLocks noGrp="1"/>
          </p:cNvSpPr>
          <p:nvPr>
            <p:ph idx="1"/>
          </p:nvPr>
        </p:nvSpPr>
        <p:spPr/>
        <p:txBody>
          <a:bodyPr>
            <a:normAutofit/>
          </a:bodyPr>
          <a:lstStyle/>
          <a:p>
            <a:r>
              <a:rPr lang="en-US" b="1" dirty="0"/>
              <a:t>Specific </a:t>
            </a:r>
            <a:r>
              <a:rPr lang="en-US" b="1" dirty="0" smtClean="0"/>
              <a:t>identification</a:t>
            </a:r>
          </a:p>
          <a:p>
            <a:pPr lvl="1"/>
            <a:r>
              <a:rPr lang="en-US" dirty="0" smtClean="0"/>
              <a:t>Matches each </a:t>
            </a:r>
            <a:r>
              <a:rPr lang="en-US" dirty="0"/>
              <a:t>unit of inventory with its actual cost</a:t>
            </a:r>
            <a:endParaRPr lang="en-US" dirty="0" smtClean="0"/>
          </a:p>
          <a:p>
            <a:r>
              <a:rPr lang="en-US" b="1" dirty="0" smtClean="0"/>
              <a:t>First-in</a:t>
            </a:r>
            <a:r>
              <a:rPr lang="en-US" b="1" dirty="0"/>
              <a:t>, first-out (FIFO</a:t>
            </a:r>
            <a:r>
              <a:rPr lang="en-US" b="1" dirty="0" smtClean="0"/>
              <a:t>)</a:t>
            </a:r>
          </a:p>
          <a:p>
            <a:pPr lvl="1"/>
            <a:r>
              <a:rPr lang="en-US" i="1" dirty="0" smtClean="0"/>
              <a:t>Assumes</a:t>
            </a:r>
            <a:r>
              <a:rPr lang="en-US" dirty="0" smtClean="0"/>
              <a:t> first </a:t>
            </a:r>
            <a:r>
              <a:rPr lang="en-US" dirty="0"/>
              <a:t>units purchased </a:t>
            </a:r>
            <a:r>
              <a:rPr lang="en-US" dirty="0" smtClean="0"/>
              <a:t>are first </a:t>
            </a:r>
            <a:r>
              <a:rPr lang="en-US" dirty="0"/>
              <a:t>ones sold </a:t>
            </a:r>
          </a:p>
          <a:p>
            <a:r>
              <a:rPr lang="en-US" b="1" dirty="0"/>
              <a:t>Last-in, first-out (LIFO</a:t>
            </a:r>
            <a:r>
              <a:rPr lang="en-US" b="1" dirty="0" smtClean="0"/>
              <a:t>)</a:t>
            </a:r>
          </a:p>
          <a:p>
            <a:pPr lvl="1"/>
            <a:r>
              <a:rPr lang="en-US" i="1" dirty="0"/>
              <a:t>Assumes</a:t>
            </a:r>
            <a:r>
              <a:rPr lang="en-US" dirty="0"/>
              <a:t> </a:t>
            </a:r>
            <a:r>
              <a:rPr lang="en-US" dirty="0" smtClean="0"/>
              <a:t>last </a:t>
            </a:r>
            <a:r>
              <a:rPr lang="en-US" dirty="0"/>
              <a:t>units purchased are first ones sold </a:t>
            </a:r>
          </a:p>
          <a:p>
            <a:r>
              <a:rPr lang="en-US" b="1" dirty="0"/>
              <a:t>Weighted-average </a:t>
            </a:r>
            <a:r>
              <a:rPr lang="en-US" b="1" dirty="0" smtClean="0"/>
              <a:t>cost</a:t>
            </a:r>
          </a:p>
          <a:p>
            <a:pPr lvl="1"/>
            <a:r>
              <a:rPr lang="en-US" i="1" dirty="0" smtClean="0"/>
              <a:t>Assumes</a:t>
            </a:r>
            <a:r>
              <a:rPr lang="en-US" dirty="0" smtClean="0"/>
              <a:t> units sold come from random mixture</a:t>
            </a:r>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21</a:t>
            </a:fld>
            <a:endParaRPr lang="en-US" dirty="0"/>
          </a:p>
        </p:txBody>
      </p:sp>
    </p:spTree>
    <p:extLst>
      <p:ext uri="{BB962C8B-B14F-4D97-AF65-F5344CB8AC3E}">
        <p14:creationId xmlns:p14="http://schemas.microsoft.com/office/powerpoint/2010/main" val="407609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914400" y="2173741"/>
            <a:ext cx="7736474" cy="3751070"/>
          </a:xfrm>
          <a:prstGeom prst="roundRect">
            <a:avLst>
              <a:gd name="adj" fmla="val 11466"/>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Box 2"/>
          <p:cNvSpPr txBox="1"/>
          <p:nvPr/>
        </p:nvSpPr>
        <p:spPr>
          <a:xfrm>
            <a:off x="1115438" y="2355180"/>
            <a:ext cx="7335568" cy="3382464"/>
          </a:xfrm>
          <a:prstGeom prst="rect">
            <a:avLst/>
          </a:prstGeom>
          <a:noFill/>
        </p:spPr>
        <p:txBody>
          <a:bodyPr wrap="square" rtlCol="0">
            <a:spAutoFit/>
          </a:bodyPr>
          <a:lstStyle/>
          <a:p>
            <a:pPr>
              <a:lnSpc>
                <a:spcPct val="90000"/>
              </a:lnSpc>
              <a:tabLst>
                <a:tab pos="2228850" algn="ctr"/>
                <a:tab pos="4518025" algn="ctr"/>
                <a:tab pos="5659438" algn="ctr"/>
                <a:tab pos="6686550" algn="ctr"/>
              </a:tabLst>
            </a:pPr>
            <a:r>
              <a:rPr lang="en-US" b="1" dirty="0"/>
              <a:t>		Number	Unit	Total</a:t>
            </a:r>
          </a:p>
          <a:p>
            <a:pPr>
              <a:lnSpc>
                <a:spcPct val="90000"/>
              </a:lnSpc>
              <a:spcAft>
                <a:spcPts val="600"/>
              </a:spcAft>
              <a:tabLst>
                <a:tab pos="2228850" algn="ctr"/>
                <a:tab pos="4518025" algn="ctr"/>
                <a:tab pos="5659438" algn="ctr"/>
                <a:tab pos="6686550" algn="ctr"/>
              </a:tabLst>
            </a:pPr>
            <a:r>
              <a:rPr lang="en-US" b="1" dirty="0"/>
              <a:t>Date	Transaction	of Units	Cost	Cost</a:t>
            </a:r>
          </a:p>
          <a:p>
            <a:pPr>
              <a:tabLst>
                <a:tab pos="1485900" algn="l"/>
                <a:tab pos="4683125" algn="r"/>
                <a:tab pos="5830888" algn="r"/>
                <a:tab pos="7032625" algn="r"/>
              </a:tabLst>
            </a:pPr>
            <a:r>
              <a:rPr lang="en-US" dirty="0"/>
              <a:t>Jan.   1	Beginning inventory 	100	$   7 	$     700</a:t>
            </a:r>
          </a:p>
          <a:p>
            <a:pPr>
              <a:tabLst>
                <a:tab pos="1485900" algn="l"/>
                <a:tab pos="4683125" algn="r"/>
                <a:tab pos="5830888" algn="r"/>
                <a:tab pos="7032625" algn="r"/>
              </a:tabLst>
            </a:pPr>
            <a:r>
              <a:rPr lang="en-US" dirty="0"/>
              <a:t>Apr. 25	Purchase 	300	9 	2,700</a:t>
            </a:r>
          </a:p>
          <a:p>
            <a:pPr>
              <a:tabLst>
                <a:tab pos="1485900" algn="l"/>
                <a:tab pos="4683125" algn="r"/>
                <a:tab pos="5830888" algn="r"/>
                <a:tab pos="7032625" algn="r"/>
              </a:tabLst>
            </a:pPr>
            <a:r>
              <a:rPr lang="en-US" dirty="0"/>
              <a:t>Oct. 19	Purchase 	600	11 	6,600</a:t>
            </a:r>
          </a:p>
          <a:p>
            <a:pPr>
              <a:tabLst>
                <a:tab pos="1485900" algn="l"/>
                <a:tab pos="4683125" algn="r"/>
                <a:tab pos="5830888" algn="r"/>
                <a:tab pos="7032625" algn="r"/>
              </a:tabLst>
            </a:pPr>
            <a:r>
              <a:rPr lang="en-US" dirty="0"/>
              <a:t>	   Total goods available</a:t>
            </a:r>
          </a:p>
          <a:p>
            <a:pPr>
              <a:tabLst>
                <a:tab pos="1485900" algn="l"/>
                <a:tab pos="4683125" algn="r"/>
                <a:tab pos="5830888" algn="r"/>
                <a:tab pos="7032625" algn="r"/>
              </a:tabLst>
            </a:pPr>
            <a:r>
              <a:rPr lang="en-US" dirty="0"/>
              <a:t>	   for sale 	</a:t>
            </a:r>
            <a:r>
              <a:rPr lang="en-US" b="1" dirty="0"/>
              <a:t>1,000</a:t>
            </a:r>
            <a:r>
              <a:rPr lang="en-US" dirty="0"/>
              <a:t>		$10,000</a:t>
            </a:r>
          </a:p>
          <a:p>
            <a:pPr>
              <a:lnSpc>
                <a:spcPct val="120000"/>
              </a:lnSpc>
              <a:tabLst>
                <a:tab pos="1485900" algn="l"/>
                <a:tab pos="4683125" algn="r"/>
                <a:tab pos="5830888" algn="r"/>
                <a:tab pos="7032625" algn="r"/>
              </a:tabLst>
            </a:pPr>
            <a:endParaRPr lang="en-US" dirty="0" smtClean="0"/>
          </a:p>
          <a:p>
            <a:pPr>
              <a:lnSpc>
                <a:spcPct val="120000"/>
              </a:lnSpc>
              <a:tabLst>
                <a:tab pos="1485900" algn="l"/>
                <a:tab pos="4683125" algn="r"/>
                <a:tab pos="5830888" algn="r"/>
                <a:tab pos="7032625" algn="r"/>
              </a:tabLst>
            </a:pPr>
            <a:r>
              <a:rPr lang="en-US" dirty="0" smtClean="0"/>
              <a:t>Jan</a:t>
            </a:r>
            <a:r>
              <a:rPr lang="en-US" dirty="0"/>
              <a:t>. 1–Dec. 31	Total sales to customers 	</a:t>
            </a:r>
            <a:r>
              <a:rPr lang="en-US" b="1" dirty="0">
                <a:solidFill>
                  <a:srgbClr val="1D5F76"/>
                </a:solidFill>
              </a:rPr>
              <a:t>800</a:t>
            </a:r>
          </a:p>
          <a:p>
            <a:pPr>
              <a:lnSpc>
                <a:spcPct val="120000"/>
              </a:lnSpc>
              <a:tabLst>
                <a:tab pos="1485900" algn="l"/>
                <a:tab pos="4683125" algn="r"/>
                <a:tab pos="5830888" algn="r"/>
                <a:tab pos="7032625" algn="r"/>
              </a:tabLst>
            </a:pPr>
            <a:endParaRPr lang="en-US" dirty="0" smtClean="0"/>
          </a:p>
          <a:p>
            <a:pPr>
              <a:lnSpc>
                <a:spcPct val="120000"/>
              </a:lnSpc>
              <a:tabLst>
                <a:tab pos="1485900" algn="l"/>
                <a:tab pos="4683125" algn="r"/>
                <a:tab pos="5830888" algn="r"/>
                <a:tab pos="7032625" algn="r"/>
              </a:tabLst>
            </a:pPr>
            <a:r>
              <a:rPr lang="en-US" dirty="0" smtClean="0"/>
              <a:t>Dec</a:t>
            </a:r>
            <a:r>
              <a:rPr lang="en-US" dirty="0"/>
              <a:t>. 31	Ending inventory 	</a:t>
            </a:r>
            <a:r>
              <a:rPr lang="en-US" b="1" dirty="0">
                <a:solidFill>
                  <a:srgbClr val="008000"/>
                </a:solidFill>
              </a:rPr>
              <a:t>200</a:t>
            </a:r>
          </a:p>
        </p:txBody>
      </p:sp>
      <p:sp>
        <p:nvSpPr>
          <p:cNvPr id="4" name="Title 3"/>
          <p:cNvSpPr>
            <a:spLocks noGrp="1"/>
          </p:cNvSpPr>
          <p:nvPr>
            <p:ph type="title"/>
          </p:nvPr>
        </p:nvSpPr>
        <p:spPr/>
        <p:txBody>
          <a:bodyPr>
            <a:noAutofit/>
          </a:bodyPr>
          <a:lstStyle/>
          <a:p>
            <a:pPr>
              <a:lnSpc>
                <a:spcPct val="90000"/>
              </a:lnSpc>
            </a:pPr>
            <a:r>
              <a:rPr lang="en-US" sz="4000" dirty="0"/>
              <a:t>Inventory Transactions for Mario’s Game Shop </a:t>
            </a:r>
          </a:p>
        </p:txBody>
      </p:sp>
      <p:sp>
        <p:nvSpPr>
          <p:cNvPr id="5" name="Text Placeholder 5"/>
          <p:cNvSpPr txBox="1">
            <a:spLocks/>
          </p:cNvSpPr>
          <p:nvPr/>
        </p:nvSpPr>
        <p:spPr>
          <a:xfrm>
            <a:off x="940070" y="348024"/>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6–5</a:t>
            </a:r>
            <a:endParaRPr lang="en-US" sz="3200" dirty="0"/>
          </a:p>
        </p:txBody>
      </p:sp>
      <p:cxnSp>
        <p:nvCxnSpPr>
          <p:cNvPr id="17" name="Straight Connector 16"/>
          <p:cNvCxnSpPr/>
          <p:nvPr/>
        </p:nvCxnSpPr>
        <p:spPr>
          <a:xfrm>
            <a:off x="7444562" y="3798832"/>
            <a:ext cx="83277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7" name="Group 6"/>
          <p:cNvGrpSpPr/>
          <p:nvPr/>
        </p:nvGrpSpPr>
        <p:grpSpPr>
          <a:xfrm>
            <a:off x="5270231" y="5667582"/>
            <a:ext cx="674623" cy="45010"/>
            <a:chOff x="5094864" y="5764649"/>
            <a:chExt cx="674623" cy="45010"/>
          </a:xfrm>
        </p:grpSpPr>
        <p:cxnSp>
          <p:nvCxnSpPr>
            <p:cNvPr id="20" name="Straight Connector 19"/>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9" name="Group 18"/>
          <p:cNvGrpSpPr/>
          <p:nvPr/>
        </p:nvGrpSpPr>
        <p:grpSpPr>
          <a:xfrm>
            <a:off x="5281716" y="4975557"/>
            <a:ext cx="674623" cy="45010"/>
            <a:chOff x="5094864" y="5764649"/>
            <a:chExt cx="674623" cy="45010"/>
          </a:xfrm>
        </p:grpSpPr>
        <p:cxnSp>
          <p:nvCxnSpPr>
            <p:cNvPr id="23" name="Straight Connector 22"/>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25" name="Group 24"/>
          <p:cNvGrpSpPr/>
          <p:nvPr/>
        </p:nvGrpSpPr>
        <p:grpSpPr>
          <a:xfrm>
            <a:off x="5270232" y="4349669"/>
            <a:ext cx="674623" cy="45010"/>
            <a:chOff x="5094864" y="5764649"/>
            <a:chExt cx="674623" cy="45010"/>
          </a:xfrm>
        </p:grpSpPr>
        <p:cxnSp>
          <p:nvCxnSpPr>
            <p:cNvPr id="26" name="Straight Connector 25"/>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0" name="Group 9"/>
          <p:cNvGrpSpPr/>
          <p:nvPr/>
        </p:nvGrpSpPr>
        <p:grpSpPr>
          <a:xfrm>
            <a:off x="7444562" y="4349669"/>
            <a:ext cx="832773" cy="45010"/>
            <a:chOff x="7269194" y="5148089"/>
            <a:chExt cx="832773" cy="45010"/>
          </a:xfrm>
        </p:grpSpPr>
        <p:cxnSp>
          <p:nvCxnSpPr>
            <p:cNvPr id="29" name="Straight Connector 28"/>
            <p:cNvCxnSpPr/>
            <p:nvPr/>
          </p:nvCxnSpPr>
          <p:spPr>
            <a:xfrm>
              <a:off x="7269194" y="5148089"/>
              <a:ext cx="83277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7269194" y="5193099"/>
              <a:ext cx="83277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33" name="Straight Connector 32"/>
          <p:cNvCxnSpPr/>
          <p:nvPr/>
        </p:nvCxnSpPr>
        <p:spPr>
          <a:xfrm>
            <a:off x="5270232" y="3805124"/>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43" name="Group 42"/>
          <p:cNvGrpSpPr/>
          <p:nvPr/>
        </p:nvGrpSpPr>
        <p:grpSpPr>
          <a:xfrm>
            <a:off x="1206478" y="2900728"/>
            <a:ext cx="7161489" cy="0"/>
            <a:chOff x="1206478" y="2900728"/>
            <a:chExt cx="7161489" cy="0"/>
          </a:xfrm>
        </p:grpSpPr>
        <p:cxnSp>
          <p:nvCxnSpPr>
            <p:cNvPr id="35" name="Straight Connector 34"/>
            <p:cNvCxnSpPr/>
            <p:nvPr/>
          </p:nvCxnSpPr>
          <p:spPr>
            <a:xfrm>
              <a:off x="1206478" y="2900728"/>
              <a:ext cx="13163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2675181" y="2900728"/>
              <a:ext cx="23099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5286703" y="2900728"/>
              <a:ext cx="92340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a:off x="6362508" y="2900728"/>
              <a:ext cx="92340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7444562" y="2900728"/>
              <a:ext cx="92340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040123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0" end="1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nSpc>
                <a:spcPct val="90000"/>
              </a:lnSpc>
            </a:pPr>
            <a:r>
              <a:rPr lang="en-US" sz="4000" dirty="0"/>
              <a:t>Inventory Calculation Using the FIFO Method </a:t>
            </a:r>
          </a:p>
        </p:txBody>
      </p:sp>
      <p:sp>
        <p:nvSpPr>
          <p:cNvPr id="5" name="Text Placeholder 5"/>
          <p:cNvSpPr txBox="1">
            <a:spLocks/>
          </p:cNvSpPr>
          <p:nvPr/>
        </p:nvSpPr>
        <p:spPr>
          <a:xfrm>
            <a:off x="940070" y="348024"/>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6–6</a:t>
            </a:r>
            <a:endParaRPr lang="en-US" sz="3200" dirty="0"/>
          </a:p>
        </p:txBody>
      </p:sp>
      <p:sp>
        <p:nvSpPr>
          <p:cNvPr id="11" name="Rounded Rectangle 10"/>
          <p:cNvSpPr/>
          <p:nvPr/>
        </p:nvSpPr>
        <p:spPr>
          <a:xfrm>
            <a:off x="914400" y="2027232"/>
            <a:ext cx="7736474" cy="3641142"/>
          </a:xfrm>
          <a:prstGeom prst="roundRect">
            <a:avLst>
              <a:gd name="adj" fmla="val 912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Box 2"/>
          <p:cNvSpPr txBox="1"/>
          <p:nvPr/>
        </p:nvSpPr>
        <p:spPr>
          <a:xfrm>
            <a:off x="1253835" y="3975978"/>
            <a:ext cx="7335568" cy="1446550"/>
          </a:xfrm>
          <a:prstGeom prst="rect">
            <a:avLst/>
          </a:prstGeom>
          <a:noFill/>
        </p:spPr>
        <p:txBody>
          <a:bodyPr wrap="square" rtlCol="0">
            <a:spAutoFit/>
          </a:bodyPr>
          <a:lstStyle/>
          <a:p>
            <a:pPr>
              <a:lnSpc>
                <a:spcPct val="110000"/>
              </a:lnSpc>
              <a:tabLst>
                <a:tab pos="1603375" algn="r"/>
                <a:tab pos="2573338" algn="r"/>
                <a:tab pos="3768725" algn="r"/>
                <a:tab pos="4225925" algn="l"/>
                <a:tab pos="5657850" algn="r"/>
                <a:tab pos="6797675" algn="r"/>
              </a:tabLst>
            </a:pPr>
            <a:r>
              <a:rPr lang="sk-SK" sz="1600" dirty="0"/>
              <a:t>Jan.   1</a:t>
            </a:r>
            <a:r>
              <a:rPr lang="sk-SK" sz="1600" b="1" dirty="0"/>
              <a:t>	</a:t>
            </a:r>
            <a:r>
              <a:rPr lang="sk-SK" sz="1600" b="1" dirty="0">
                <a:solidFill>
                  <a:srgbClr val="1D5F76"/>
                </a:solidFill>
              </a:rPr>
              <a:t>100	$   7	$     700		</a:t>
            </a:r>
          </a:p>
          <a:p>
            <a:pPr>
              <a:lnSpc>
                <a:spcPct val="110000"/>
              </a:lnSpc>
              <a:tabLst>
                <a:tab pos="1603375" algn="r"/>
                <a:tab pos="2573338" algn="r"/>
                <a:tab pos="3768725" algn="r"/>
                <a:tab pos="4225925" algn="l"/>
                <a:tab pos="5657850" algn="r"/>
                <a:tab pos="6797675" algn="r"/>
              </a:tabLst>
            </a:pPr>
            <a:r>
              <a:rPr lang="sk-SK" sz="1600" dirty="0">
                <a:solidFill>
                  <a:srgbClr val="000000"/>
                </a:solidFill>
              </a:rPr>
              <a:t>Apr. 25</a:t>
            </a:r>
            <a:r>
              <a:rPr lang="sk-SK" sz="1600" b="1" dirty="0">
                <a:solidFill>
                  <a:srgbClr val="1D5F76"/>
                </a:solidFill>
              </a:rPr>
              <a:t>	300	9	2,700		</a:t>
            </a:r>
          </a:p>
          <a:p>
            <a:pPr>
              <a:lnSpc>
                <a:spcPct val="110000"/>
              </a:lnSpc>
              <a:tabLst>
                <a:tab pos="1603375" algn="r"/>
                <a:tab pos="2573338" algn="r"/>
                <a:tab pos="3768725" algn="r"/>
                <a:tab pos="4225925" algn="l"/>
                <a:tab pos="5657850" algn="r"/>
                <a:tab pos="6797675" algn="r"/>
              </a:tabLst>
            </a:pPr>
            <a:r>
              <a:rPr lang="sk-SK" sz="1600" b="1" dirty="0">
                <a:solidFill>
                  <a:srgbClr val="1D5F76"/>
                </a:solidFill>
              </a:rPr>
              <a:t>	400	11	4,400		</a:t>
            </a:r>
          </a:p>
          <a:p>
            <a:pPr>
              <a:lnSpc>
                <a:spcPct val="110000"/>
              </a:lnSpc>
              <a:tabLst>
                <a:tab pos="1603375" algn="r"/>
                <a:tab pos="2573338" algn="r"/>
                <a:tab pos="3768725" algn="r"/>
                <a:tab pos="4225925" algn="l"/>
                <a:tab pos="5657850" algn="r"/>
                <a:tab pos="6797675" algn="r"/>
              </a:tabLst>
            </a:pPr>
            <a:r>
              <a:rPr lang="sk-SK" sz="1600" b="1" dirty="0">
                <a:solidFill>
                  <a:srgbClr val="008000"/>
                </a:solidFill>
              </a:rPr>
              <a:t>	200	11	2,200			</a:t>
            </a:r>
          </a:p>
          <a:p>
            <a:pPr>
              <a:lnSpc>
                <a:spcPct val="110000"/>
              </a:lnSpc>
              <a:tabLst>
                <a:tab pos="1603375" algn="r"/>
                <a:tab pos="2573338" algn="r"/>
                <a:tab pos="3768725" algn="r"/>
                <a:tab pos="4225925" algn="l"/>
                <a:tab pos="5657850" algn="r"/>
                <a:tab pos="6797675" algn="r"/>
              </a:tabLst>
            </a:pPr>
            <a:r>
              <a:rPr lang="sk-SK" sz="1600" dirty="0"/>
              <a:t>	1,000		</a:t>
            </a:r>
            <a:r>
              <a:rPr lang="sk-SK" sz="1600" b="1" dirty="0"/>
              <a:t>$10,000</a:t>
            </a:r>
            <a:r>
              <a:rPr lang="sk-SK" sz="1600" dirty="0"/>
              <a:t>	=		</a:t>
            </a:r>
            <a:endParaRPr lang="sk-SK" sz="1600" b="1" dirty="0">
              <a:solidFill>
                <a:srgbClr val="008000"/>
              </a:solidFill>
            </a:endParaRPr>
          </a:p>
        </p:txBody>
      </p:sp>
      <p:grpSp>
        <p:nvGrpSpPr>
          <p:cNvPr id="25" name="Group 24"/>
          <p:cNvGrpSpPr/>
          <p:nvPr/>
        </p:nvGrpSpPr>
        <p:grpSpPr>
          <a:xfrm>
            <a:off x="2337869" y="5373414"/>
            <a:ext cx="674623" cy="45010"/>
            <a:chOff x="5094864" y="5764649"/>
            <a:chExt cx="674623" cy="45010"/>
          </a:xfrm>
        </p:grpSpPr>
        <p:cxnSp>
          <p:nvCxnSpPr>
            <p:cNvPr id="26" name="Straight Connector 25"/>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42" name="Straight Connector 41"/>
          <p:cNvCxnSpPr/>
          <p:nvPr/>
        </p:nvCxnSpPr>
        <p:spPr>
          <a:xfrm>
            <a:off x="2283376" y="3219199"/>
            <a:ext cx="282199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1017582" y="3240911"/>
            <a:ext cx="5437963" cy="677621"/>
          </a:xfrm>
          <a:prstGeom prst="rect">
            <a:avLst/>
          </a:prstGeom>
          <a:noFill/>
        </p:spPr>
        <p:txBody>
          <a:bodyPr wrap="square" rtlCol="0">
            <a:spAutoFit/>
          </a:bodyPr>
          <a:lstStyle/>
          <a:p>
            <a:pPr>
              <a:lnSpc>
                <a:spcPct val="90000"/>
              </a:lnSpc>
              <a:tabLst>
                <a:tab pos="569913" algn="ctr"/>
                <a:tab pos="1717675" algn="ctr"/>
                <a:tab pos="2287588" algn="ctr"/>
                <a:tab pos="2743200" algn="ctr"/>
                <a:tab pos="3198813" algn="ctr"/>
                <a:tab pos="3711575" algn="ctr"/>
              </a:tabLst>
            </a:pPr>
            <a:r>
              <a:rPr lang="en-US" sz="1400" b="1" dirty="0"/>
              <a:t>	Beginning</a:t>
            </a:r>
          </a:p>
          <a:p>
            <a:pPr>
              <a:lnSpc>
                <a:spcPct val="90000"/>
              </a:lnSpc>
              <a:tabLst>
                <a:tab pos="569913" algn="ctr"/>
                <a:tab pos="1717675" algn="ctr"/>
                <a:tab pos="2287588" algn="ctr"/>
                <a:tab pos="2743200" algn="ctr"/>
                <a:tab pos="3198813" algn="ctr"/>
                <a:tab pos="3711575" algn="ctr"/>
              </a:tabLst>
            </a:pPr>
            <a:r>
              <a:rPr lang="en-US" sz="1400" b="1" dirty="0"/>
              <a:t>	Inventory and	Number	</a:t>
            </a:r>
            <a:r>
              <a:rPr lang="en-US" sz="1400" b="1" dirty="0" smtClean="0"/>
              <a:t>×</a:t>
            </a:r>
            <a:r>
              <a:rPr lang="en-US" sz="1400" b="1" dirty="0"/>
              <a:t>	Unit	=	Total</a:t>
            </a:r>
          </a:p>
          <a:p>
            <a:pPr>
              <a:lnSpc>
                <a:spcPct val="90000"/>
              </a:lnSpc>
              <a:tabLst>
                <a:tab pos="569913" algn="ctr"/>
                <a:tab pos="1717675" algn="ctr"/>
                <a:tab pos="2287588" algn="ctr"/>
                <a:tab pos="2743200" algn="ctr"/>
                <a:tab pos="3198813" algn="ctr"/>
                <a:tab pos="3711575" algn="ctr"/>
              </a:tabLst>
            </a:pPr>
            <a:r>
              <a:rPr lang="en-US" sz="1400" b="1" dirty="0"/>
              <a:t>	Purchases	of Units		Cost		Cost</a:t>
            </a:r>
          </a:p>
        </p:txBody>
      </p:sp>
      <p:grpSp>
        <p:nvGrpSpPr>
          <p:cNvPr id="9" name="Group 8"/>
          <p:cNvGrpSpPr/>
          <p:nvPr/>
        </p:nvGrpSpPr>
        <p:grpSpPr>
          <a:xfrm>
            <a:off x="1141353" y="3918532"/>
            <a:ext cx="3976852" cy="0"/>
            <a:chOff x="1141353" y="2989741"/>
            <a:chExt cx="3976852" cy="0"/>
          </a:xfrm>
        </p:grpSpPr>
        <p:cxnSp>
          <p:nvCxnSpPr>
            <p:cNvPr id="35" name="Straight Connector 34"/>
            <p:cNvCxnSpPr/>
            <p:nvPr/>
          </p:nvCxnSpPr>
          <p:spPr>
            <a:xfrm>
              <a:off x="1141353" y="2989741"/>
              <a:ext cx="111361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2474149" y="2989741"/>
              <a:ext cx="68442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3481319" y="2989741"/>
              <a:ext cx="68442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4433777" y="2989741"/>
              <a:ext cx="68442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4" name="Group 13"/>
          <p:cNvGrpSpPr/>
          <p:nvPr/>
        </p:nvGrpSpPr>
        <p:grpSpPr>
          <a:xfrm>
            <a:off x="2409636" y="5108153"/>
            <a:ext cx="5778771" cy="0"/>
            <a:chOff x="2409636" y="4179362"/>
            <a:chExt cx="5778771" cy="0"/>
          </a:xfrm>
        </p:grpSpPr>
        <p:cxnSp>
          <p:nvCxnSpPr>
            <p:cNvPr id="33" name="Straight Connector 32"/>
            <p:cNvCxnSpPr/>
            <p:nvPr/>
          </p:nvCxnSpPr>
          <p:spPr>
            <a:xfrm>
              <a:off x="2409636" y="4179362"/>
              <a:ext cx="60285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4433777" y="4179362"/>
              <a:ext cx="67159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6362508" y="4179362"/>
              <a:ext cx="67159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a:off x="7516816" y="4179362"/>
              <a:ext cx="67159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0" name="Group 39"/>
          <p:cNvGrpSpPr/>
          <p:nvPr/>
        </p:nvGrpSpPr>
        <p:grpSpPr>
          <a:xfrm>
            <a:off x="4430745" y="5373414"/>
            <a:ext cx="674623" cy="45010"/>
            <a:chOff x="5094864" y="5764649"/>
            <a:chExt cx="674623" cy="45010"/>
          </a:xfrm>
        </p:grpSpPr>
        <p:cxnSp>
          <p:nvCxnSpPr>
            <p:cNvPr id="44" name="Straight Connector 43"/>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6" name="Group 45"/>
          <p:cNvGrpSpPr/>
          <p:nvPr/>
        </p:nvGrpSpPr>
        <p:grpSpPr>
          <a:xfrm>
            <a:off x="6362508" y="5373414"/>
            <a:ext cx="674623" cy="45010"/>
            <a:chOff x="5094864" y="5764649"/>
            <a:chExt cx="674623" cy="45010"/>
          </a:xfrm>
        </p:grpSpPr>
        <p:cxnSp>
          <p:nvCxnSpPr>
            <p:cNvPr id="47" name="Straight Connector 46"/>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9" name="Group 48"/>
          <p:cNvGrpSpPr/>
          <p:nvPr/>
        </p:nvGrpSpPr>
        <p:grpSpPr>
          <a:xfrm>
            <a:off x="7513784" y="5373414"/>
            <a:ext cx="674623" cy="45010"/>
            <a:chOff x="5094864" y="5764649"/>
            <a:chExt cx="674623" cy="45010"/>
          </a:xfrm>
        </p:grpSpPr>
        <p:cxnSp>
          <p:nvCxnSpPr>
            <p:cNvPr id="50" name="Straight Connector 49"/>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5" name="TextBox 14"/>
          <p:cNvSpPr txBox="1"/>
          <p:nvPr/>
        </p:nvSpPr>
        <p:spPr>
          <a:xfrm>
            <a:off x="5503089" y="3899989"/>
            <a:ext cx="610549" cy="982833"/>
          </a:xfrm>
          <a:prstGeom prst="rect">
            <a:avLst/>
          </a:prstGeom>
          <a:noFill/>
        </p:spPr>
        <p:txBody>
          <a:bodyPr wrap="square" rtlCol="0">
            <a:spAutoFit/>
          </a:bodyPr>
          <a:lstStyle/>
          <a:p>
            <a:pPr>
              <a:lnSpc>
                <a:spcPct val="90000"/>
              </a:lnSpc>
            </a:pPr>
            <a:r>
              <a:rPr lang="en-US" sz="1600" b="1" dirty="0">
                <a:solidFill>
                  <a:srgbClr val="1D5F76"/>
                </a:solidFill>
              </a:rPr>
              <a:t>Sold first 800 units</a:t>
            </a:r>
          </a:p>
        </p:txBody>
      </p:sp>
      <p:sp>
        <p:nvSpPr>
          <p:cNvPr id="16" name="TextBox 15"/>
          <p:cNvSpPr txBox="1"/>
          <p:nvPr/>
        </p:nvSpPr>
        <p:spPr>
          <a:xfrm>
            <a:off x="1141353" y="2192430"/>
            <a:ext cx="7134285" cy="369332"/>
          </a:xfrm>
          <a:prstGeom prst="rect">
            <a:avLst/>
          </a:prstGeom>
          <a:noFill/>
        </p:spPr>
        <p:txBody>
          <a:bodyPr wrap="square" rtlCol="0">
            <a:spAutoFit/>
          </a:bodyPr>
          <a:lstStyle/>
          <a:p>
            <a:pPr algn="ctr"/>
            <a:r>
              <a:rPr lang="en-US" b="1" dirty="0"/>
              <a:t>Inventory Transactions for Mario’s Game Shop—FIFO METHOD</a:t>
            </a:r>
          </a:p>
        </p:txBody>
      </p:sp>
      <p:sp>
        <p:nvSpPr>
          <p:cNvPr id="54" name="TextBox 53"/>
          <p:cNvSpPr txBox="1"/>
          <p:nvPr/>
        </p:nvSpPr>
        <p:spPr>
          <a:xfrm>
            <a:off x="7095801" y="5063588"/>
            <a:ext cx="401701" cy="338554"/>
          </a:xfrm>
          <a:prstGeom prst="rect">
            <a:avLst/>
          </a:prstGeom>
          <a:noFill/>
        </p:spPr>
        <p:txBody>
          <a:bodyPr wrap="square" rtlCol="0">
            <a:spAutoFit/>
          </a:bodyPr>
          <a:lstStyle/>
          <a:p>
            <a:pPr algn="ctr"/>
            <a:r>
              <a:rPr lang="en-US" sz="1600" dirty="0"/>
              <a:t>+</a:t>
            </a:r>
          </a:p>
        </p:txBody>
      </p:sp>
      <p:sp>
        <p:nvSpPr>
          <p:cNvPr id="21" name="TextBox 20"/>
          <p:cNvSpPr txBox="1"/>
          <p:nvPr/>
        </p:nvSpPr>
        <p:spPr>
          <a:xfrm>
            <a:off x="2265317" y="2871705"/>
            <a:ext cx="3406116" cy="338554"/>
          </a:xfrm>
          <a:prstGeom prst="rect">
            <a:avLst/>
          </a:prstGeom>
          <a:noFill/>
        </p:spPr>
        <p:txBody>
          <a:bodyPr wrap="square" rtlCol="0">
            <a:spAutoFit/>
          </a:bodyPr>
          <a:lstStyle/>
          <a:p>
            <a:r>
              <a:rPr lang="en-US" sz="1600" b="1" dirty="0"/>
              <a:t>Cost of Goods Available for Sale    =</a:t>
            </a:r>
          </a:p>
        </p:txBody>
      </p:sp>
      <p:sp>
        <p:nvSpPr>
          <p:cNvPr id="52" name="TextBox 51"/>
          <p:cNvSpPr txBox="1"/>
          <p:nvPr/>
        </p:nvSpPr>
        <p:spPr>
          <a:xfrm>
            <a:off x="6095595" y="2701868"/>
            <a:ext cx="1224516" cy="539635"/>
          </a:xfrm>
          <a:prstGeom prst="rect">
            <a:avLst/>
          </a:prstGeom>
          <a:noFill/>
        </p:spPr>
        <p:txBody>
          <a:bodyPr wrap="square" rtlCol="0">
            <a:spAutoFit/>
          </a:bodyPr>
          <a:lstStyle/>
          <a:p>
            <a:pPr algn="ctr">
              <a:lnSpc>
                <a:spcPct val="90000"/>
              </a:lnSpc>
            </a:pPr>
            <a:r>
              <a:rPr lang="en-US" sz="1600" b="1" dirty="0"/>
              <a:t>Cost of Goods Sold</a:t>
            </a:r>
          </a:p>
        </p:txBody>
      </p:sp>
      <p:sp>
        <p:nvSpPr>
          <p:cNvPr id="53" name="TextBox 52"/>
          <p:cNvSpPr txBox="1"/>
          <p:nvPr/>
        </p:nvSpPr>
        <p:spPr>
          <a:xfrm>
            <a:off x="7222824" y="2701868"/>
            <a:ext cx="1224516" cy="539635"/>
          </a:xfrm>
          <a:prstGeom prst="rect">
            <a:avLst/>
          </a:prstGeom>
          <a:noFill/>
        </p:spPr>
        <p:txBody>
          <a:bodyPr wrap="square" rtlCol="0">
            <a:spAutoFit/>
          </a:bodyPr>
          <a:lstStyle/>
          <a:p>
            <a:pPr algn="ctr">
              <a:lnSpc>
                <a:spcPct val="90000"/>
              </a:lnSpc>
            </a:pPr>
            <a:r>
              <a:rPr lang="en-US" sz="1600" b="1" dirty="0"/>
              <a:t>Ending Inventory</a:t>
            </a:r>
          </a:p>
        </p:txBody>
      </p:sp>
      <p:sp>
        <p:nvSpPr>
          <p:cNvPr id="55" name="TextBox 54"/>
          <p:cNvSpPr txBox="1"/>
          <p:nvPr/>
        </p:nvSpPr>
        <p:spPr>
          <a:xfrm>
            <a:off x="7119882" y="2814857"/>
            <a:ext cx="401701" cy="338554"/>
          </a:xfrm>
          <a:prstGeom prst="rect">
            <a:avLst/>
          </a:prstGeom>
          <a:noFill/>
        </p:spPr>
        <p:txBody>
          <a:bodyPr wrap="square" rtlCol="0">
            <a:spAutoFit/>
          </a:bodyPr>
          <a:lstStyle/>
          <a:p>
            <a:pPr algn="ctr"/>
            <a:r>
              <a:rPr lang="en-US" sz="1600" b="1" dirty="0"/>
              <a:t>+</a:t>
            </a:r>
          </a:p>
        </p:txBody>
      </p:sp>
      <p:sp>
        <p:nvSpPr>
          <p:cNvPr id="56" name="Right Brace 55"/>
          <p:cNvSpPr/>
          <p:nvPr/>
        </p:nvSpPr>
        <p:spPr>
          <a:xfrm>
            <a:off x="5161750" y="4075770"/>
            <a:ext cx="126259" cy="739563"/>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57" name="Right Brace 56"/>
          <p:cNvSpPr/>
          <p:nvPr/>
        </p:nvSpPr>
        <p:spPr>
          <a:xfrm>
            <a:off x="5161749" y="4882822"/>
            <a:ext cx="121869" cy="225331"/>
          </a:xfrm>
          <a:prstGeom prst="rightBrace">
            <a:avLst>
              <a:gd name="adj1" fmla="val 23869"/>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58" name="Right Brace 57"/>
          <p:cNvSpPr/>
          <p:nvPr/>
        </p:nvSpPr>
        <p:spPr>
          <a:xfrm flipH="1" flipV="1">
            <a:off x="2283376" y="4611087"/>
            <a:ext cx="126259" cy="452500"/>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cxnSp>
        <p:nvCxnSpPr>
          <p:cNvPr id="60" name="Straight Connector 59"/>
          <p:cNvCxnSpPr/>
          <p:nvPr/>
        </p:nvCxnSpPr>
        <p:spPr>
          <a:xfrm>
            <a:off x="6210108" y="3219199"/>
            <a:ext cx="97376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a:off x="7443067" y="3219199"/>
            <a:ext cx="78620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43" name="TextBox 42"/>
          <p:cNvSpPr txBox="1"/>
          <p:nvPr/>
        </p:nvSpPr>
        <p:spPr>
          <a:xfrm>
            <a:off x="6339453" y="3988020"/>
            <a:ext cx="906660" cy="1446550"/>
          </a:xfrm>
          <a:prstGeom prst="rect">
            <a:avLst/>
          </a:prstGeom>
          <a:noFill/>
        </p:spPr>
        <p:txBody>
          <a:bodyPr wrap="square" rtlCol="0">
            <a:spAutoFit/>
          </a:bodyPr>
          <a:lstStyle/>
          <a:p>
            <a:pPr>
              <a:lnSpc>
                <a:spcPct val="110000"/>
              </a:lnSpc>
              <a:tabLst>
                <a:tab pos="1603375" algn="r"/>
                <a:tab pos="2573338" algn="r"/>
                <a:tab pos="3768725" algn="r"/>
                <a:tab pos="4225925" algn="l"/>
                <a:tab pos="5657850" algn="r"/>
                <a:tab pos="6797675" algn="r"/>
              </a:tabLst>
            </a:pPr>
            <a:r>
              <a:rPr lang="sk-SK" sz="1600" b="1" dirty="0" smtClean="0">
                <a:solidFill>
                  <a:srgbClr val="1D5F76"/>
                </a:solidFill>
              </a:rPr>
              <a:t>$   </a:t>
            </a:r>
            <a:r>
              <a:rPr lang="sk-SK" sz="1600" b="1" dirty="0">
                <a:solidFill>
                  <a:srgbClr val="1D5F76"/>
                </a:solidFill>
              </a:rPr>
              <a:t>700</a:t>
            </a:r>
          </a:p>
          <a:p>
            <a:pPr>
              <a:lnSpc>
                <a:spcPct val="110000"/>
              </a:lnSpc>
              <a:tabLst>
                <a:tab pos="1603375" algn="r"/>
                <a:tab pos="2573338" algn="r"/>
                <a:tab pos="3768725" algn="r"/>
                <a:tab pos="4225925" algn="l"/>
                <a:tab pos="5657850" algn="r"/>
                <a:tab pos="6797675" algn="r"/>
              </a:tabLst>
            </a:pPr>
            <a:r>
              <a:rPr lang="en-US" sz="1600" b="1" dirty="0" smtClean="0">
                <a:solidFill>
                  <a:srgbClr val="1D5F76"/>
                </a:solidFill>
              </a:rPr>
              <a:t>  </a:t>
            </a:r>
            <a:r>
              <a:rPr lang="sk-SK" sz="1600" b="1" dirty="0" smtClean="0">
                <a:solidFill>
                  <a:srgbClr val="1D5F76"/>
                </a:solidFill>
              </a:rPr>
              <a:t>2,700</a:t>
            </a:r>
            <a:endParaRPr lang="sk-SK" sz="1600" b="1" dirty="0">
              <a:solidFill>
                <a:srgbClr val="1D5F76"/>
              </a:solidFill>
            </a:endParaRPr>
          </a:p>
          <a:p>
            <a:pPr>
              <a:lnSpc>
                <a:spcPct val="110000"/>
              </a:lnSpc>
              <a:tabLst>
                <a:tab pos="1603375" algn="r"/>
                <a:tab pos="2573338" algn="r"/>
                <a:tab pos="3768725" algn="r"/>
                <a:tab pos="4225925" algn="l"/>
                <a:tab pos="5657850" algn="r"/>
                <a:tab pos="6797675" algn="r"/>
              </a:tabLst>
            </a:pPr>
            <a:r>
              <a:rPr lang="en-US" sz="1600" b="1" dirty="0" smtClean="0">
                <a:solidFill>
                  <a:srgbClr val="1D5F76"/>
                </a:solidFill>
              </a:rPr>
              <a:t>  </a:t>
            </a:r>
            <a:r>
              <a:rPr lang="sk-SK" sz="1600" b="1" dirty="0" smtClean="0">
                <a:solidFill>
                  <a:srgbClr val="1D5F76"/>
                </a:solidFill>
              </a:rPr>
              <a:t>4,400</a:t>
            </a:r>
            <a:endParaRPr lang="sk-SK" sz="1600" b="1" dirty="0">
              <a:solidFill>
                <a:srgbClr val="1D5F76"/>
              </a:solidFill>
            </a:endParaRPr>
          </a:p>
          <a:p>
            <a:pPr>
              <a:lnSpc>
                <a:spcPct val="110000"/>
              </a:lnSpc>
              <a:tabLst>
                <a:tab pos="1603375" algn="r"/>
                <a:tab pos="2573338" algn="r"/>
                <a:tab pos="3768725" algn="r"/>
                <a:tab pos="4225925" algn="l"/>
                <a:tab pos="5657850" algn="r"/>
                <a:tab pos="6797675" algn="r"/>
              </a:tabLst>
            </a:pPr>
            <a:endParaRPr lang="en-US" sz="1600" dirty="0" smtClean="0"/>
          </a:p>
          <a:p>
            <a:pPr>
              <a:lnSpc>
                <a:spcPct val="110000"/>
              </a:lnSpc>
              <a:tabLst>
                <a:tab pos="1603375" algn="r"/>
                <a:tab pos="2573338" algn="r"/>
                <a:tab pos="3768725" algn="r"/>
                <a:tab pos="4225925" algn="l"/>
                <a:tab pos="5657850" algn="r"/>
                <a:tab pos="6797675" algn="r"/>
              </a:tabLst>
            </a:pPr>
            <a:r>
              <a:rPr lang="sk-SK" sz="1600" b="1" dirty="0" smtClean="0">
                <a:solidFill>
                  <a:srgbClr val="1D5F76"/>
                </a:solidFill>
              </a:rPr>
              <a:t>$7,800</a:t>
            </a:r>
            <a:endParaRPr lang="sk-SK" sz="1600" b="1" dirty="0">
              <a:solidFill>
                <a:srgbClr val="008000"/>
              </a:solidFill>
            </a:endParaRPr>
          </a:p>
        </p:txBody>
      </p:sp>
      <p:sp>
        <p:nvSpPr>
          <p:cNvPr id="59" name="TextBox 58"/>
          <p:cNvSpPr txBox="1"/>
          <p:nvPr/>
        </p:nvSpPr>
        <p:spPr>
          <a:xfrm>
            <a:off x="7497502" y="4805700"/>
            <a:ext cx="906660" cy="634020"/>
          </a:xfrm>
          <a:prstGeom prst="rect">
            <a:avLst/>
          </a:prstGeom>
          <a:noFill/>
        </p:spPr>
        <p:txBody>
          <a:bodyPr wrap="square" rtlCol="0">
            <a:spAutoFit/>
          </a:bodyPr>
          <a:lstStyle/>
          <a:p>
            <a:pPr>
              <a:lnSpc>
                <a:spcPct val="110000"/>
              </a:lnSpc>
              <a:tabLst>
                <a:tab pos="1603375" algn="r"/>
                <a:tab pos="2573338" algn="r"/>
                <a:tab pos="3768725" algn="r"/>
                <a:tab pos="4225925" algn="l"/>
                <a:tab pos="5657850" algn="r"/>
                <a:tab pos="6797675" algn="r"/>
              </a:tabLst>
            </a:pPr>
            <a:r>
              <a:rPr lang="sk-SK" sz="1600" b="1" dirty="0">
                <a:solidFill>
                  <a:srgbClr val="008000"/>
                </a:solidFill>
              </a:rPr>
              <a:t>$2,200 $2,200</a:t>
            </a:r>
          </a:p>
        </p:txBody>
      </p:sp>
      <p:sp>
        <p:nvSpPr>
          <p:cNvPr id="61" name="TextBox 60"/>
          <p:cNvSpPr txBox="1"/>
          <p:nvPr/>
        </p:nvSpPr>
        <p:spPr>
          <a:xfrm>
            <a:off x="5432793" y="4812285"/>
            <a:ext cx="906660" cy="349583"/>
          </a:xfrm>
          <a:prstGeom prst="rect">
            <a:avLst/>
          </a:prstGeom>
          <a:noFill/>
        </p:spPr>
        <p:txBody>
          <a:bodyPr wrap="square" rtlCol="0">
            <a:spAutoFit/>
          </a:bodyPr>
          <a:lstStyle/>
          <a:p>
            <a:pPr>
              <a:lnSpc>
                <a:spcPct val="110000"/>
              </a:lnSpc>
              <a:tabLst>
                <a:tab pos="1603375" algn="r"/>
                <a:tab pos="2573338" algn="r"/>
                <a:tab pos="3768725" algn="r"/>
                <a:tab pos="4225925" algn="l"/>
                <a:tab pos="5657850" algn="r"/>
                <a:tab pos="6797675" algn="r"/>
              </a:tabLst>
            </a:pPr>
            <a:r>
              <a:rPr lang="en-US" sz="1600" b="1" dirty="0" smtClean="0">
                <a:solidFill>
                  <a:srgbClr val="008000"/>
                </a:solidFill>
              </a:rPr>
              <a:t>Not sold</a:t>
            </a:r>
            <a:endParaRPr lang="sk-SK" sz="1600" b="1" dirty="0">
              <a:solidFill>
                <a:srgbClr val="008000"/>
              </a:solidFill>
            </a:endParaRPr>
          </a:p>
        </p:txBody>
      </p:sp>
      <p:sp>
        <p:nvSpPr>
          <p:cNvPr id="6" name="TextBox 5"/>
          <p:cNvSpPr txBox="1"/>
          <p:nvPr/>
        </p:nvSpPr>
        <p:spPr>
          <a:xfrm>
            <a:off x="1247282" y="4678449"/>
            <a:ext cx="782587" cy="338554"/>
          </a:xfrm>
          <a:prstGeom prst="rect">
            <a:avLst/>
          </a:prstGeom>
          <a:noFill/>
        </p:spPr>
        <p:txBody>
          <a:bodyPr wrap="none" rtlCol="0">
            <a:spAutoFit/>
          </a:bodyPr>
          <a:lstStyle/>
          <a:p>
            <a:r>
              <a:rPr lang="sk-SK" sz="1600" dirty="0">
                <a:solidFill>
                  <a:srgbClr val="000000"/>
                </a:solidFill>
              </a:rPr>
              <a:t>Oct. 19</a:t>
            </a:r>
            <a:endParaRPr lang="en-US" dirty="0"/>
          </a:p>
        </p:txBody>
      </p:sp>
    </p:spTree>
    <p:extLst>
      <p:ext uri="{BB962C8B-B14F-4D97-AF65-F5344CB8AC3E}">
        <p14:creationId xmlns:p14="http://schemas.microsoft.com/office/powerpoint/2010/main" val="560897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56" grpId="0" animBg="1"/>
      <p:bldP spid="57" grpId="0" animBg="1"/>
      <p:bldP spid="43" grpId="0"/>
      <p:bldP spid="59" grpId="0"/>
      <p:bldP spid="6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nSpc>
                <a:spcPct val="90000"/>
              </a:lnSpc>
            </a:pPr>
            <a:r>
              <a:rPr lang="en-US" sz="4000" dirty="0"/>
              <a:t>Inventory Calculation Using the LIFO Method </a:t>
            </a:r>
          </a:p>
        </p:txBody>
      </p:sp>
      <p:sp>
        <p:nvSpPr>
          <p:cNvPr id="5" name="Text Placeholder 5"/>
          <p:cNvSpPr txBox="1">
            <a:spLocks/>
          </p:cNvSpPr>
          <p:nvPr/>
        </p:nvSpPr>
        <p:spPr>
          <a:xfrm>
            <a:off x="940070" y="348024"/>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6–7</a:t>
            </a:r>
            <a:endParaRPr lang="en-US" sz="3200" dirty="0"/>
          </a:p>
        </p:txBody>
      </p:sp>
      <p:sp>
        <p:nvSpPr>
          <p:cNvPr id="11" name="Rounded Rectangle 10"/>
          <p:cNvSpPr/>
          <p:nvPr/>
        </p:nvSpPr>
        <p:spPr>
          <a:xfrm>
            <a:off x="914400" y="2027232"/>
            <a:ext cx="7736474" cy="3910989"/>
          </a:xfrm>
          <a:prstGeom prst="roundRect">
            <a:avLst>
              <a:gd name="adj" fmla="val 7110"/>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Box 2"/>
          <p:cNvSpPr txBox="1"/>
          <p:nvPr/>
        </p:nvSpPr>
        <p:spPr>
          <a:xfrm>
            <a:off x="1253835" y="3975978"/>
            <a:ext cx="7335568" cy="1717393"/>
          </a:xfrm>
          <a:prstGeom prst="rect">
            <a:avLst/>
          </a:prstGeom>
          <a:noFill/>
        </p:spPr>
        <p:txBody>
          <a:bodyPr wrap="square" rtlCol="0">
            <a:spAutoFit/>
          </a:bodyPr>
          <a:lstStyle/>
          <a:p>
            <a:pPr>
              <a:lnSpc>
                <a:spcPct val="110000"/>
              </a:lnSpc>
              <a:tabLst>
                <a:tab pos="1603375" algn="r"/>
                <a:tab pos="2573338" algn="r"/>
                <a:tab pos="3768725" algn="r"/>
                <a:tab pos="4225925" algn="l"/>
                <a:tab pos="5657850" algn="r"/>
                <a:tab pos="6797675" algn="r"/>
              </a:tabLst>
            </a:pPr>
            <a:r>
              <a:rPr lang="sk-SK" sz="1600" dirty="0"/>
              <a:t>Jan.   1</a:t>
            </a:r>
            <a:r>
              <a:rPr lang="sk-SK" sz="1600" b="1" dirty="0"/>
              <a:t>	</a:t>
            </a:r>
            <a:r>
              <a:rPr lang="sk-SK" sz="1600" b="1" dirty="0">
                <a:solidFill>
                  <a:srgbClr val="008000"/>
                </a:solidFill>
              </a:rPr>
              <a:t>100	$   7	$     700			</a:t>
            </a:r>
          </a:p>
          <a:p>
            <a:pPr>
              <a:lnSpc>
                <a:spcPct val="110000"/>
              </a:lnSpc>
              <a:tabLst>
                <a:tab pos="1603375" algn="r"/>
                <a:tab pos="2573338" algn="r"/>
                <a:tab pos="3768725" algn="r"/>
                <a:tab pos="4225925" algn="l"/>
                <a:tab pos="5657850" algn="r"/>
                <a:tab pos="6797675" algn="r"/>
              </a:tabLst>
            </a:pPr>
            <a:r>
              <a:rPr lang="sk-SK" sz="1600" b="1" dirty="0">
                <a:solidFill>
                  <a:srgbClr val="1D5F76"/>
                </a:solidFill>
              </a:rPr>
              <a:t>	</a:t>
            </a:r>
            <a:r>
              <a:rPr lang="sk-SK" sz="1600" b="1" dirty="0">
                <a:solidFill>
                  <a:srgbClr val="008000"/>
                </a:solidFill>
              </a:rPr>
              <a:t>100	9	900			</a:t>
            </a:r>
          </a:p>
          <a:p>
            <a:pPr>
              <a:lnSpc>
                <a:spcPct val="110000"/>
              </a:lnSpc>
              <a:tabLst>
                <a:tab pos="1603375" algn="r"/>
                <a:tab pos="2573338" algn="r"/>
                <a:tab pos="3768725" algn="r"/>
                <a:tab pos="4225925" algn="l"/>
                <a:tab pos="5657850" algn="r"/>
                <a:tab pos="6797675" algn="r"/>
              </a:tabLst>
            </a:pPr>
            <a:r>
              <a:rPr lang="sk-SK" sz="1600" b="1" dirty="0">
                <a:solidFill>
                  <a:srgbClr val="008000"/>
                </a:solidFill>
              </a:rPr>
              <a:t>	</a:t>
            </a:r>
            <a:r>
              <a:rPr lang="sk-SK" sz="1600" b="1" dirty="0">
                <a:solidFill>
                  <a:srgbClr val="1D5F76"/>
                </a:solidFill>
              </a:rPr>
              <a:t>200	9	1,800	</a:t>
            </a:r>
          </a:p>
          <a:p>
            <a:pPr>
              <a:lnSpc>
                <a:spcPct val="110000"/>
              </a:lnSpc>
              <a:tabLst>
                <a:tab pos="1603375" algn="r"/>
                <a:tab pos="2573338" algn="r"/>
                <a:tab pos="3768725" algn="r"/>
                <a:tab pos="4225925" algn="l"/>
                <a:tab pos="5657850" algn="r"/>
                <a:tab pos="6797675" algn="r"/>
              </a:tabLst>
            </a:pPr>
            <a:r>
              <a:rPr lang="sk-SK" sz="1600" dirty="0" smtClean="0">
                <a:solidFill>
                  <a:srgbClr val="000000"/>
                </a:solidFill>
              </a:rPr>
              <a:t>Oct</a:t>
            </a:r>
            <a:r>
              <a:rPr lang="sk-SK" sz="1600" dirty="0">
                <a:solidFill>
                  <a:srgbClr val="000000"/>
                </a:solidFill>
              </a:rPr>
              <a:t>. 19</a:t>
            </a:r>
            <a:r>
              <a:rPr lang="sk-SK" sz="1600" b="1" dirty="0">
                <a:solidFill>
                  <a:srgbClr val="1D5F76"/>
                </a:solidFill>
              </a:rPr>
              <a:t>	600	11	6,600		</a:t>
            </a:r>
            <a:endParaRPr lang="en-US" sz="1600" b="1" dirty="0" smtClean="0">
              <a:solidFill>
                <a:srgbClr val="1D5F76"/>
              </a:solidFill>
            </a:endParaRPr>
          </a:p>
          <a:p>
            <a:pPr>
              <a:lnSpc>
                <a:spcPct val="110000"/>
              </a:lnSpc>
              <a:tabLst>
                <a:tab pos="1603375" algn="r"/>
                <a:tab pos="2573338" algn="r"/>
                <a:tab pos="3768725" algn="r"/>
                <a:tab pos="4225925" algn="l"/>
                <a:tab pos="5657850" algn="r"/>
                <a:tab pos="6797675" algn="r"/>
              </a:tabLst>
            </a:pPr>
            <a:endParaRPr lang="sk-SK" sz="1600" b="1" dirty="0">
              <a:solidFill>
                <a:srgbClr val="1D5F76"/>
              </a:solidFill>
            </a:endParaRPr>
          </a:p>
          <a:p>
            <a:pPr>
              <a:lnSpc>
                <a:spcPct val="110000"/>
              </a:lnSpc>
              <a:tabLst>
                <a:tab pos="1603375" algn="r"/>
                <a:tab pos="2573338" algn="r"/>
                <a:tab pos="3768725" algn="r"/>
                <a:tab pos="4225925" algn="l"/>
                <a:tab pos="5657850" algn="r"/>
                <a:tab pos="6797675" algn="r"/>
              </a:tabLst>
            </a:pPr>
            <a:r>
              <a:rPr lang="sk-SK" sz="1600" dirty="0"/>
              <a:t>	1,000		</a:t>
            </a:r>
            <a:r>
              <a:rPr lang="sk-SK" sz="1600" b="1" dirty="0"/>
              <a:t>$10,000</a:t>
            </a:r>
            <a:r>
              <a:rPr lang="sk-SK" sz="1600" dirty="0"/>
              <a:t>			</a:t>
            </a:r>
            <a:endParaRPr lang="sk-SK" sz="1600" b="1" dirty="0">
              <a:solidFill>
                <a:srgbClr val="008000"/>
              </a:solidFill>
            </a:endParaRPr>
          </a:p>
        </p:txBody>
      </p:sp>
      <p:cxnSp>
        <p:nvCxnSpPr>
          <p:cNvPr id="42" name="Straight Connector 41"/>
          <p:cNvCxnSpPr/>
          <p:nvPr/>
        </p:nvCxnSpPr>
        <p:spPr>
          <a:xfrm>
            <a:off x="2283376" y="3219199"/>
            <a:ext cx="282199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1017582" y="3240911"/>
            <a:ext cx="5437963" cy="677621"/>
          </a:xfrm>
          <a:prstGeom prst="rect">
            <a:avLst/>
          </a:prstGeom>
          <a:noFill/>
        </p:spPr>
        <p:txBody>
          <a:bodyPr wrap="square" rtlCol="0">
            <a:spAutoFit/>
          </a:bodyPr>
          <a:lstStyle/>
          <a:p>
            <a:pPr>
              <a:lnSpc>
                <a:spcPct val="90000"/>
              </a:lnSpc>
              <a:tabLst>
                <a:tab pos="569913" algn="ctr"/>
                <a:tab pos="1717675" algn="ctr"/>
                <a:tab pos="2287588" algn="ctr"/>
                <a:tab pos="2743200" algn="ctr"/>
                <a:tab pos="3198813" algn="ctr"/>
                <a:tab pos="3711575" algn="ctr"/>
              </a:tabLst>
            </a:pPr>
            <a:r>
              <a:rPr lang="en-US" sz="1400" b="1" dirty="0"/>
              <a:t>	Beginning</a:t>
            </a:r>
          </a:p>
          <a:p>
            <a:pPr>
              <a:lnSpc>
                <a:spcPct val="90000"/>
              </a:lnSpc>
              <a:tabLst>
                <a:tab pos="569913" algn="ctr"/>
                <a:tab pos="1717675" algn="ctr"/>
                <a:tab pos="2287588" algn="ctr"/>
                <a:tab pos="2743200" algn="ctr"/>
                <a:tab pos="3198813" algn="ctr"/>
                <a:tab pos="3711575" algn="ctr"/>
              </a:tabLst>
            </a:pPr>
            <a:r>
              <a:rPr lang="en-US" sz="1400" b="1" dirty="0"/>
              <a:t>	Inventory and	Number	</a:t>
            </a:r>
            <a:r>
              <a:rPr lang="en-US" sz="1400" b="1" dirty="0" smtClean="0"/>
              <a:t>×</a:t>
            </a:r>
            <a:r>
              <a:rPr lang="en-US" sz="1400" b="1" dirty="0"/>
              <a:t>	Unit	=	Total</a:t>
            </a:r>
          </a:p>
          <a:p>
            <a:pPr>
              <a:lnSpc>
                <a:spcPct val="90000"/>
              </a:lnSpc>
              <a:tabLst>
                <a:tab pos="569913" algn="ctr"/>
                <a:tab pos="1717675" algn="ctr"/>
                <a:tab pos="2287588" algn="ctr"/>
                <a:tab pos="2743200" algn="ctr"/>
                <a:tab pos="3198813" algn="ctr"/>
                <a:tab pos="3711575" algn="ctr"/>
              </a:tabLst>
            </a:pPr>
            <a:r>
              <a:rPr lang="en-US" sz="1400" b="1" dirty="0"/>
              <a:t>	Purchases	of Units		Cost		Cost</a:t>
            </a:r>
          </a:p>
        </p:txBody>
      </p:sp>
      <p:grpSp>
        <p:nvGrpSpPr>
          <p:cNvPr id="9" name="Group 8"/>
          <p:cNvGrpSpPr/>
          <p:nvPr/>
        </p:nvGrpSpPr>
        <p:grpSpPr>
          <a:xfrm>
            <a:off x="1141353" y="3918532"/>
            <a:ext cx="3976852" cy="0"/>
            <a:chOff x="1141353" y="2989741"/>
            <a:chExt cx="3976852" cy="0"/>
          </a:xfrm>
        </p:grpSpPr>
        <p:cxnSp>
          <p:nvCxnSpPr>
            <p:cNvPr id="35" name="Straight Connector 34"/>
            <p:cNvCxnSpPr/>
            <p:nvPr/>
          </p:nvCxnSpPr>
          <p:spPr>
            <a:xfrm>
              <a:off x="1141353" y="2989741"/>
              <a:ext cx="111361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2474149" y="2989741"/>
              <a:ext cx="68442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3481319" y="2989741"/>
              <a:ext cx="68442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4433777" y="2989741"/>
              <a:ext cx="68442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4" name="Group 13"/>
          <p:cNvGrpSpPr/>
          <p:nvPr/>
        </p:nvGrpSpPr>
        <p:grpSpPr>
          <a:xfrm>
            <a:off x="2409636" y="5358606"/>
            <a:ext cx="5778771" cy="0"/>
            <a:chOff x="2409636" y="4179362"/>
            <a:chExt cx="5778771" cy="0"/>
          </a:xfrm>
        </p:grpSpPr>
        <p:cxnSp>
          <p:nvCxnSpPr>
            <p:cNvPr id="33" name="Straight Connector 32"/>
            <p:cNvCxnSpPr/>
            <p:nvPr/>
          </p:nvCxnSpPr>
          <p:spPr>
            <a:xfrm>
              <a:off x="2409636" y="4179362"/>
              <a:ext cx="60285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4433777" y="4179362"/>
              <a:ext cx="67159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6362508" y="4179362"/>
              <a:ext cx="67159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a:off x="7516816" y="4179362"/>
              <a:ext cx="67159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7" name="Group 6"/>
          <p:cNvGrpSpPr/>
          <p:nvPr/>
        </p:nvGrpSpPr>
        <p:grpSpPr>
          <a:xfrm>
            <a:off x="2337869" y="5623867"/>
            <a:ext cx="5850538" cy="45010"/>
            <a:chOff x="2337869" y="6576645"/>
            <a:chExt cx="5850538" cy="45010"/>
          </a:xfrm>
        </p:grpSpPr>
        <p:grpSp>
          <p:nvGrpSpPr>
            <p:cNvPr id="25" name="Group 24"/>
            <p:cNvGrpSpPr/>
            <p:nvPr/>
          </p:nvGrpSpPr>
          <p:grpSpPr>
            <a:xfrm>
              <a:off x="2337869" y="6576645"/>
              <a:ext cx="674623" cy="45010"/>
              <a:chOff x="5094864" y="5764649"/>
              <a:chExt cx="674623" cy="45010"/>
            </a:xfrm>
          </p:grpSpPr>
          <p:cxnSp>
            <p:nvCxnSpPr>
              <p:cNvPr id="26" name="Straight Connector 25"/>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0" name="Group 39"/>
            <p:cNvGrpSpPr/>
            <p:nvPr/>
          </p:nvGrpSpPr>
          <p:grpSpPr>
            <a:xfrm>
              <a:off x="4430745" y="6576645"/>
              <a:ext cx="674623" cy="45010"/>
              <a:chOff x="5094864" y="5764649"/>
              <a:chExt cx="674623" cy="45010"/>
            </a:xfrm>
          </p:grpSpPr>
          <p:cxnSp>
            <p:nvCxnSpPr>
              <p:cNvPr id="44" name="Straight Connector 43"/>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6" name="Group 45"/>
            <p:cNvGrpSpPr/>
            <p:nvPr/>
          </p:nvGrpSpPr>
          <p:grpSpPr>
            <a:xfrm>
              <a:off x="6362508" y="6576645"/>
              <a:ext cx="674623" cy="45010"/>
              <a:chOff x="5094864" y="5764649"/>
              <a:chExt cx="674623" cy="45010"/>
            </a:xfrm>
          </p:grpSpPr>
          <p:cxnSp>
            <p:nvCxnSpPr>
              <p:cNvPr id="47" name="Straight Connector 46"/>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9" name="Group 48"/>
            <p:cNvGrpSpPr/>
            <p:nvPr/>
          </p:nvGrpSpPr>
          <p:grpSpPr>
            <a:xfrm>
              <a:off x="7513784" y="6576645"/>
              <a:ext cx="674623" cy="45010"/>
              <a:chOff x="5094864" y="5764649"/>
              <a:chExt cx="674623" cy="45010"/>
            </a:xfrm>
          </p:grpSpPr>
          <p:cxnSp>
            <p:nvCxnSpPr>
              <p:cNvPr id="50" name="Straight Connector 49"/>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
        <p:nvSpPr>
          <p:cNvPr id="15" name="TextBox 14"/>
          <p:cNvSpPr txBox="1"/>
          <p:nvPr/>
        </p:nvSpPr>
        <p:spPr>
          <a:xfrm>
            <a:off x="5274253" y="4501327"/>
            <a:ext cx="610549" cy="982833"/>
          </a:xfrm>
          <a:prstGeom prst="rect">
            <a:avLst/>
          </a:prstGeom>
          <a:noFill/>
        </p:spPr>
        <p:txBody>
          <a:bodyPr wrap="square" rtlCol="0">
            <a:spAutoFit/>
          </a:bodyPr>
          <a:lstStyle/>
          <a:p>
            <a:pPr>
              <a:lnSpc>
                <a:spcPct val="90000"/>
              </a:lnSpc>
            </a:pPr>
            <a:r>
              <a:rPr lang="en-US" sz="1600" b="1" dirty="0">
                <a:solidFill>
                  <a:srgbClr val="1D5F76"/>
                </a:solidFill>
              </a:rPr>
              <a:t>Sold last 800 units</a:t>
            </a:r>
          </a:p>
        </p:txBody>
      </p:sp>
      <p:sp>
        <p:nvSpPr>
          <p:cNvPr id="16" name="TextBox 15"/>
          <p:cNvSpPr txBox="1"/>
          <p:nvPr/>
        </p:nvSpPr>
        <p:spPr>
          <a:xfrm>
            <a:off x="1141353" y="2192430"/>
            <a:ext cx="7134285" cy="369332"/>
          </a:xfrm>
          <a:prstGeom prst="rect">
            <a:avLst/>
          </a:prstGeom>
          <a:noFill/>
        </p:spPr>
        <p:txBody>
          <a:bodyPr wrap="square" rtlCol="0">
            <a:spAutoFit/>
          </a:bodyPr>
          <a:lstStyle/>
          <a:p>
            <a:pPr algn="ctr"/>
            <a:r>
              <a:rPr lang="en-US" b="1" dirty="0"/>
              <a:t>Inventory Transactions for Mario’s Game Shop—LIFO METHOD</a:t>
            </a:r>
          </a:p>
        </p:txBody>
      </p:sp>
      <p:sp>
        <p:nvSpPr>
          <p:cNvPr id="54" name="TextBox 53"/>
          <p:cNvSpPr txBox="1"/>
          <p:nvPr/>
        </p:nvSpPr>
        <p:spPr>
          <a:xfrm>
            <a:off x="7095801" y="5304362"/>
            <a:ext cx="401701" cy="338554"/>
          </a:xfrm>
          <a:prstGeom prst="rect">
            <a:avLst/>
          </a:prstGeom>
          <a:noFill/>
        </p:spPr>
        <p:txBody>
          <a:bodyPr wrap="square" rtlCol="0">
            <a:spAutoFit/>
          </a:bodyPr>
          <a:lstStyle/>
          <a:p>
            <a:pPr algn="ctr"/>
            <a:r>
              <a:rPr lang="en-US" sz="1600" dirty="0"/>
              <a:t>+</a:t>
            </a:r>
          </a:p>
        </p:txBody>
      </p:sp>
      <p:sp>
        <p:nvSpPr>
          <p:cNvPr id="21" name="TextBox 20"/>
          <p:cNvSpPr txBox="1"/>
          <p:nvPr/>
        </p:nvSpPr>
        <p:spPr>
          <a:xfrm>
            <a:off x="2265317" y="2871705"/>
            <a:ext cx="3406116" cy="338554"/>
          </a:xfrm>
          <a:prstGeom prst="rect">
            <a:avLst/>
          </a:prstGeom>
          <a:noFill/>
        </p:spPr>
        <p:txBody>
          <a:bodyPr wrap="square" rtlCol="0">
            <a:spAutoFit/>
          </a:bodyPr>
          <a:lstStyle/>
          <a:p>
            <a:r>
              <a:rPr lang="en-US" sz="1600" b="1" dirty="0"/>
              <a:t>Cost of Goods Available for Sale    =</a:t>
            </a:r>
          </a:p>
        </p:txBody>
      </p:sp>
      <p:sp>
        <p:nvSpPr>
          <p:cNvPr id="52" name="TextBox 51"/>
          <p:cNvSpPr txBox="1"/>
          <p:nvPr/>
        </p:nvSpPr>
        <p:spPr>
          <a:xfrm>
            <a:off x="6095595" y="2701868"/>
            <a:ext cx="1224516" cy="539635"/>
          </a:xfrm>
          <a:prstGeom prst="rect">
            <a:avLst/>
          </a:prstGeom>
          <a:noFill/>
        </p:spPr>
        <p:txBody>
          <a:bodyPr wrap="square" rtlCol="0">
            <a:spAutoFit/>
          </a:bodyPr>
          <a:lstStyle/>
          <a:p>
            <a:pPr algn="ctr">
              <a:lnSpc>
                <a:spcPct val="90000"/>
              </a:lnSpc>
            </a:pPr>
            <a:r>
              <a:rPr lang="en-US" sz="1600" b="1" dirty="0"/>
              <a:t>Cost of Goods Sold</a:t>
            </a:r>
          </a:p>
        </p:txBody>
      </p:sp>
      <p:sp>
        <p:nvSpPr>
          <p:cNvPr id="53" name="TextBox 52"/>
          <p:cNvSpPr txBox="1"/>
          <p:nvPr/>
        </p:nvSpPr>
        <p:spPr>
          <a:xfrm>
            <a:off x="7222824" y="2701868"/>
            <a:ext cx="1224516" cy="539635"/>
          </a:xfrm>
          <a:prstGeom prst="rect">
            <a:avLst/>
          </a:prstGeom>
          <a:noFill/>
        </p:spPr>
        <p:txBody>
          <a:bodyPr wrap="square" rtlCol="0">
            <a:spAutoFit/>
          </a:bodyPr>
          <a:lstStyle/>
          <a:p>
            <a:pPr algn="ctr">
              <a:lnSpc>
                <a:spcPct val="90000"/>
              </a:lnSpc>
            </a:pPr>
            <a:r>
              <a:rPr lang="en-US" sz="1600" b="1" dirty="0"/>
              <a:t>Ending Inventory</a:t>
            </a:r>
          </a:p>
        </p:txBody>
      </p:sp>
      <p:sp>
        <p:nvSpPr>
          <p:cNvPr id="55" name="TextBox 54"/>
          <p:cNvSpPr txBox="1"/>
          <p:nvPr/>
        </p:nvSpPr>
        <p:spPr>
          <a:xfrm>
            <a:off x="7119882" y="2814857"/>
            <a:ext cx="401701" cy="338554"/>
          </a:xfrm>
          <a:prstGeom prst="rect">
            <a:avLst/>
          </a:prstGeom>
          <a:noFill/>
        </p:spPr>
        <p:txBody>
          <a:bodyPr wrap="square" rtlCol="0">
            <a:spAutoFit/>
          </a:bodyPr>
          <a:lstStyle/>
          <a:p>
            <a:pPr algn="ctr"/>
            <a:r>
              <a:rPr lang="en-US" sz="1600" b="1" dirty="0"/>
              <a:t>+</a:t>
            </a:r>
          </a:p>
        </p:txBody>
      </p:sp>
      <p:sp>
        <p:nvSpPr>
          <p:cNvPr id="56" name="Right Brace 55"/>
          <p:cNvSpPr/>
          <p:nvPr/>
        </p:nvSpPr>
        <p:spPr>
          <a:xfrm>
            <a:off x="5144499" y="4040214"/>
            <a:ext cx="117514" cy="504025"/>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58" name="Right Brace 57"/>
          <p:cNvSpPr/>
          <p:nvPr/>
        </p:nvSpPr>
        <p:spPr>
          <a:xfrm flipH="1" flipV="1">
            <a:off x="2409636" y="4342152"/>
            <a:ext cx="126259" cy="452500"/>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cxnSp>
        <p:nvCxnSpPr>
          <p:cNvPr id="60" name="Straight Connector 59"/>
          <p:cNvCxnSpPr/>
          <p:nvPr/>
        </p:nvCxnSpPr>
        <p:spPr>
          <a:xfrm>
            <a:off x="6210108" y="3219199"/>
            <a:ext cx="97376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a:off x="7443067" y="3219199"/>
            <a:ext cx="78620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 name="TextBox 5"/>
          <p:cNvSpPr txBox="1"/>
          <p:nvPr/>
        </p:nvSpPr>
        <p:spPr>
          <a:xfrm>
            <a:off x="5262012" y="4119621"/>
            <a:ext cx="935811" cy="338554"/>
          </a:xfrm>
          <a:prstGeom prst="rect">
            <a:avLst/>
          </a:prstGeom>
          <a:noFill/>
        </p:spPr>
        <p:txBody>
          <a:bodyPr wrap="square" rtlCol="0">
            <a:spAutoFit/>
          </a:bodyPr>
          <a:lstStyle/>
          <a:p>
            <a:r>
              <a:rPr lang="sk-SK" sz="1600" b="1" dirty="0">
                <a:solidFill>
                  <a:srgbClr val="008000"/>
                </a:solidFill>
              </a:rPr>
              <a:t>Not sold</a:t>
            </a:r>
            <a:endParaRPr lang="en-US" dirty="0"/>
          </a:p>
        </p:txBody>
      </p:sp>
      <p:sp>
        <p:nvSpPr>
          <p:cNvPr id="59" name="Right Brace 58"/>
          <p:cNvSpPr/>
          <p:nvPr/>
        </p:nvSpPr>
        <p:spPr>
          <a:xfrm>
            <a:off x="5144498" y="4629796"/>
            <a:ext cx="126259" cy="502415"/>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57" name="TextBox 56"/>
          <p:cNvSpPr txBox="1"/>
          <p:nvPr/>
        </p:nvSpPr>
        <p:spPr>
          <a:xfrm>
            <a:off x="6310055" y="4501523"/>
            <a:ext cx="863064" cy="1175706"/>
          </a:xfrm>
          <a:prstGeom prst="rect">
            <a:avLst/>
          </a:prstGeom>
          <a:noFill/>
        </p:spPr>
        <p:txBody>
          <a:bodyPr wrap="square" rtlCol="0">
            <a:spAutoFit/>
          </a:bodyPr>
          <a:lstStyle/>
          <a:p>
            <a:pPr>
              <a:lnSpc>
                <a:spcPct val="110000"/>
              </a:lnSpc>
              <a:tabLst>
                <a:tab pos="1603375" algn="r"/>
                <a:tab pos="2573338" algn="r"/>
                <a:tab pos="3768725" algn="r"/>
                <a:tab pos="4225925" algn="l"/>
                <a:tab pos="5657850" algn="r"/>
                <a:tab pos="6797675" algn="r"/>
              </a:tabLst>
            </a:pPr>
            <a:r>
              <a:rPr lang="sk-SK" sz="1600" b="1" dirty="0" smtClean="0">
                <a:solidFill>
                  <a:srgbClr val="1D5F76"/>
                </a:solidFill>
              </a:rPr>
              <a:t>$</a:t>
            </a:r>
            <a:r>
              <a:rPr lang="sk-SK" sz="1600" b="1" dirty="0">
                <a:solidFill>
                  <a:srgbClr val="1D5F76"/>
                </a:solidFill>
              </a:rPr>
              <a:t>1,800</a:t>
            </a:r>
          </a:p>
          <a:p>
            <a:pPr>
              <a:lnSpc>
                <a:spcPct val="110000"/>
              </a:lnSpc>
              <a:tabLst>
                <a:tab pos="1603375" algn="r"/>
                <a:tab pos="2573338" algn="r"/>
                <a:tab pos="3768725" algn="r"/>
                <a:tab pos="4225925" algn="l"/>
                <a:tab pos="5657850" algn="r"/>
                <a:tab pos="6797675" algn="r"/>
              </a:tabLst>
            </a:pPr>
            <a:r>
              <a:rPr lang="en-US" sz="1600" b="1" dirty="0" smtClean="0">
                <a:solidFill>
                  <a:srgbClr val="1D5F76"/>
                </a:solidFill>
              </a:rPr>
              <a:t>  </a:t>
            </a:r>
            <a:r>
              <a:rPr lang="sk-SK" sz="1600" b="1" dirty="0" smtClean="0">
                <a:solidFill>
                  <a:srgbClr val="1D5F76"/>
                </a:solidFill>
              </a:rPr>
              <a:t>6,600</a:t>
            </a:r>
            <a:endParaRPr lang="en-US" sz="1600" b="1" dirty="0" smtClean="0">
              <a:solidFill>
                <a:srgbClr val="1D5F76"/>
              </a:solidFill>
            </a:endParaRPr>
          </a:p>
          <a:p>
            <a:pPr>
              <a:lnSpc>
                <a:spcPct val="110000"/>
              </a:lnSpc>
              <a:tabLst>
                <a:tab pos="1603375" algn="r"/>
                <a:tab pos="2573338" algn="r"/>
                <a:tab pos="3768725" algn="r"/>
                <a:tab pos="4225925" algn="l"/>
                <a:tab pos="5657850" algn="r"/>
                <a:tab pos="6797675" algn="r"/>
              </a:tabLst>
            </a:pPr>
            <a:endParaRPr lang="sk-SK" sz="1600" b="1" dirty="0">
              <a:solidFill>
                <a:srgbClr val="1D5F76"/>
              </a:solidFill>
            </a:endParaRPr>
          </a:p>
          <a:p>
            <a:pPr>
              <a:lnSpc>
                <a:spcPct val="110000"/>
              </a:lnSpc>
              <a:tabLst>
                <a:tab pos="1603375" algn="r"/>
                <a:tab pos="2573338" algn="r"/>
                <a:tab pos="3768725" algn="r"/>
                <a:tab pos="4225925" algn="l"/>
                <a:tab pos="5657850" algn="r"/>
                <a:tab pos="6797675" algn="r"/>
              </a:tabLst>
            </a:pPr>
            <a:r>
              <a:rPr lang="sk-SK" sz="1600" b="1" dirty="0" smtClean="0">
                <a:solidFill>
                  <a:srgbClr val="1D5F76"/>
                </a:solidFill>
              </a:rPr>
              <a:t>$8,400</a:t>
            </a:r>
            <a:endParaRPr lang="sk-SK" sz="1600" b="1" dirty="0">
              <a:solidFill>
                <a:srgbClr val="008000"/>
              </a:solidFill>
            </a:endParaRPr>
          </a:p>
        </p:txBody>
      </p:sp>
      <p:sp>
        <p:nvSpPr>
          <p:cNvPr id="61" name="TextBox 60"/>
          <p:cNvSpPr txBox="1"/>
          <p:nvPr/>
        </p:nvSpPr>
        <p:spPr>
          <a:xfrm>
            <a:off x="7471183" y="3978111"/>
            <a:ext cx="863064" cy="1717393"/>
          </a:xfrm>
          <a:prstGeom prst="rect">
            <a:avLst/>
          </a:prstGeom>
          <a:noFill/>
        </p:spPr>
        <p:txBody>
          <a:bodyPr wrap="square" rtlCol="0">
            <a:spAutoFit/>
          </a:bodyPr>
          <a:lstStyle/>
          <a:p>
            <a:pPr>
              <a:lnSpc>
                <a:spcPct val="110000"/>
              </a:lnSpc>
              <a:tabLst>
                <a:tab pos="1603375" algn="r"/>
                <a:tab pos="2573338" algn="r"/>
                <a:tab pos="3768725" algn="r"/>
                <a:tab pos="4225925" algn="l"/>
                <a:tab pos="5657850" algn="r"/>
                <a:tab pos="6797675" algn="r"/>
              </a:tabLst>
            </a:pPr>
            <a:r>
              <a:rPr lang="sk-SK" sz="1600" b="1" dirty="0">
                <a:solidFill>
                  <a:srgbClr val="008000"/>
                </a:solidFill>
              </a:rPr>
              <a:t>$   </a:t>
            </a:r>
            <a:r>
              <a:rPr lang="sk-SK" sz="1600" b="1" dirty="0" smtClean="0">
                <a:solidFill>
                  <a:srgbClr val="008000"/>
                </a:solidFill>
              </a:rPr>
              <a:t>700</a:t>
            </a:r>
            <a:endParaRPr lang="en-US" sz="1600" b="1" dirty="0" smtClean="0">
              <a:solidFill>
                <a:srgbClr val="008000"/>
              </a:solidFill>
            </a:endParaRPr>
          </a:p>
          <a:p>
            <a:pPr>
              <a:lnSpc>
                <a:spcPct val="110000"/>
              </a:lnSpc>
              <a:tabLst>
                <a:tab pos="1603375" algn="r"/>
                <a:tab pos="2573338" algn="r"/>
                <a:tab pos="3768725" algn="r"/>
                <a:tab pos="4225925" algn="l"/>
                <a:tab pos="5657850" algn="r"/>
                <a:tab pos="6797675" algn="r"/>
              </a:tabLst>
            </a:pPr>
            <a:r>
              <a:rPr lang="en-US" sz="1600" b="1" dirty="0" smtClean="0">
                <a:solidFill>
                  <a:srgbClr val="008000"/>
                </a:solidFill>
              </a:rPr>
              <a:t>     900</a:t>
            </a:r>
          </a:p>
          <a:p>
            <a:pPr>
              <a:lnSpc>
                <a:spcPct val="110000"/>
              </a:lnSpc>
              <a:tabLst>
                <a:tab pos="1603375" algn="r"/>
                <a:tab pos="2573338" algn="r"/>
                <a:tab pos="3768725" algn="r"/>
                <a:tab pos="4225925" algn="l"/>
                <a:tab pos="5657850" algn="r"/>
                <a:tab pos="6797675" algn="r"/>
              </a:tabLst>
            </a:pPr>
            <a:endParaRPr lang="en-US" sz="1600" b="1" dirty="0" smtClean="0">
              <a:solidFill>
                <a:srgbClr val="008000"/>
              </a:solidFill>
            </a:endParaRPr>
          </a:p>
          <a:p>
            <a:pPr>
              <a:lnSpc>
                <a:spcPct val="110000"/>
              </a:lnSpc>
              <a:tabLst>
                <a:tab pos="1603375" algn="r"/>
                <a:tab pos="2573338" algn="r"/>
                <a:tab pos="3768725" algn="r"/>
                <a:tab pos="4225925" algn="l"/>
                <a:tab pos="5657850" algn="r"/>
                <a:tab pos="6797675" algn="r"/>
              </a:tabLst>
            </a:pPr>
            <a:endParaRPr lang="en-US" sz="1600" b="1" dirty="0" smtClean="0">
              <a:solidFill>
                <a:srgbClr val="008000"/>
              </a:solidFill>
            </a:endParaRPr>
          </a:p>
          <a:p>
            <a:pPr>
              <a:lnSpc>
                <a:spcPct val="110000"/>
              </a:lnSpc>
              <a:tabLst>
                <a:tab pos="1603375" algn="r"/>
                <a:tab pos="2573338" algn="r"/>
                <a:tab pos="3768725" algn="r"/>
                <a:tab pos="4225925" algn="l"/>
                <a:tab pos="5657850" algn="r"/>
                <a:tab pos="6797675" algn="r"/>
              </a:tabLst>
            </a:pPr>
            <a:endParaRPr lang="en-US" sz="1600" b="1" dirty="0" smtClean="0">
              <a:solidFill>
                <a:srgbClr val="008000"/>
              </a:solidFill>
            </a:endParaRPr>
          </a:p>
          <a:p>
            <a:pPr>
              <a:lnSpc>
                <a:spcPct val="110000"/>
              </a:lnSpc>
              <a:tabLst>
                <a:tab pos="1603375" algn="r"/>
                <a:tab pos="2573338" algn="r"/>
                <a:tab pos="3768725" algn="r"/>
                <a:tab pos="4225925" algn="l"/>
                <a:tab pos="5657850" algn="r"/>
                <a:tab pos="6797675" algn="r"/>
              </a:tabLst>
            </a:pPr>
            <a:r>
              <a:rPr lang="en-US" sz="1600" b="1" dirty="0" smtClean="0">
                <a:solidFill>
                  <a:srgbClr val="008000"/>
                </a:solidFill>
              </a:rPr>
              <a:t>$1,600</a:t>
            </a:r>
            <a:endParaRPr lang="sk-SK" sz="1600" b="1" dirty="0">
              <a:solidFill>
                <a:srgbClr val="008000"/>
              </a:solidFill>
            </a:endParaRPr>
          </a:p>
        </p:txBody>
      </p:sp>
      <p:sp>
        <p:nvSpPr>
          <p:cNvPr id="8" name="TextBox 7"/>
          <p:cNvSpPr txBox="1"/>
          <p:nvPr/>
        </p:nvSpPr>
        <p:spPr>
          <a:xfrm>
            <a:off x="1232270" y="4399125"/>
            <a:ext cx="768352" cy="338554"/>
          </a:xfrm>
          <a:prstGeom prst="rect">
            <a:avLst/>
          </a:prstGeom>
          <a:noFill/>
        </p:spPr>
        <p:txBody>
          <a:bodyPr wrap="none" rtlCol="0">
            <a:spAutoFit/>
          </a:bodyPr>
          <a:lstStyle/>
          <a:p>
            <a:r>
              <a:rPr lang="sk-SK" sz="1600" dirty="0">
                <a:solidFill>
                  <a:srgbClr val="000000"/>
                </a:solidFill>
              </a:rPr>
              <a:t>Apr. 25</a:t>
            </a:r>
            <a:endParaRPr lang="en-US" dirty="0"/>
          </a:p>
        </p:txBody>
      </p:sp>
    </p:spTree>
    <p:extLst>
      <p:ext uri="{BB962C8B-B14F-4D97-AF65-F5344CB8AC3E}">
        <p14:creationId xmlns:p14="http://schemas.microsoft.com/office/powerpoint/2010/main" val="368175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56" grpId="0" animBg="1"/>
      <p:bldP spid="6" grpId="0"/>
      <p:bldP spid="59" grpId="0" animBg="1"/>
      <p:bldP spid="57" grpId="0"/>
      <p:bldP spid="6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Common Mistake</a:t>
            </a:r>
            <a:endParaRPr lang="en-US" sz="4000" dirty="0"/>
          </a:p>
        </p:txBody>
      </p:sp>
      <p:sp>
        <p:nvSpPr>
          <p:cNvPr id="3" name="Content Placeholder 2"/>
          <p:cNvSpPr>
            <a:spLocks noGrp="1"/>
          </p:cNvSpPr>
          <p:nvPr>
            <p:ph idx="1"/>
          </p:nvPr>
        </p:nvSpPr>
        <p:spPr/>
        <p:txBody>
          <a:bodyPr/>
          <a:lstStyle/>
          <a:p>
            <a:pPr marL="0" indent="0">
              <a:buNone/>
            </a:pPr>
            <a:r>
              <a:rPr lang="en-US" dirty="0" smtClean="0"/>
              <a:t>Many students find it surprising that companies are allowed to report inventory costs using assumed amounts rather than actual amounts. Nearly all companies sell their actual inventory in a FIFO manner, but they are allowed to report it as if they sold it in a LIFO manner. Later, we’ll see why that’s advantageous.</a:t>
            </a:r>
            <a:endParaRPr lang="en-US" dirty="0"/>
          </a:p>
        </p:txBody>
      </p:sp>
      <p:sp>
        <p:nvSpPr>
          <p:cNvPr id="10" name="Footer Placeholder 9"/>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11" name="Slide Number Placeholder 10"/>
          <p:cNvSpPr>
            <a:spLocks noGrp="1"/>
          </p:cNvSpPr>
          <p:nvPr>
            <p:ph type="sldNum" sz="quarter" idx="12"/>
          </p:nvPr>
        </p:nvSpPr>
        <p:spPr/>
        <p:txBody>
          <a:bodyPr/>
          <a:lstStyle/>
          <a:p>
            <a:fld id="{8A048DD7-39B4-434B-ACE7-68CA5B147A05}" type="slidenum">
              <a:rPr lang="en-US" smtClean="0"/>
              <a:t>25</a:t>
            </a:fld>
            <a:endParaRPr lang="en-US" dirty="0"/>
          </a:p>
        </p:txBody>
      </p:sp>
    </p:spTree>
    <p:extLst>
      <p:ext uri="{BB962C8B-B14F-4D97-AF65-F5344CB8AC3E}">
        <p14:creationId xmlns:p14="http://schemas.microsoft.com/office/powerpoint/2010/main" val="18670128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138274"/>
            <a:ext cx="7794576" cy="4432716"/>
          </a:xfrm>
        </p:spPr>
        <p:txBody>
          <a:bodyPr>
            <a:normAutofit fontScale="92500" lnSpcReduction="10000"/>
          </a:bodyPr>
          <a:lstStyle/>
          <a:p>
            <a:pPr marL="0" indent="0">
              <a:buNone/>
            </a:pPr>
            <a:r>
              <a:rPr lang="en-US" sz="2800" dirty="0" smtClean="0"/>
              <a:t>A company has the following inventory transactions:</a:t>
            </a:r>
          </a:p>
          <a:p>
            <a:pPr marL="0" indent="0">
              <a:buNone/>
            </a:pPr>
            <a:r>
              <a:rPr lang="en-US" sz="2800" dirty="0"/>
              <a:t>	</a:t>
            </a:r>
            <a:r>
              <a:rPr lang="en-US" sz="2800" dirty="0" smtClean="0"/>
              <a:t>Jan. 1	 Beginning inventory 	100 units @ $4 each 	Jan. 15 Purchase					100 units @ $5 </a:t>
            </a:r>
            <a:r>
              <a:rPr lang="en-US" sz="2800" dirty="0"/>
              <a:t>each 	Jan. </a:t>
            </a:r>
            <a:r>
              <a:rPr lang="en-US" sz="2800" dirty="0" smtClean="0"/>
              <a:t>31 </a:t>
            </a:r>
            <a:r>
              <a:rPr lang="en-US" sz="2800" dirty="0"/>
              <a:t>Purchase					100 units @ </a:t>
            </a:r>
            <a:r>
              <a:rPr lang="en-US" sz="2800" dirty="0" smtClean="0"/>
              <a:t>$6 </a:t>
            </a:r>
            <a:r>
              <a:rPr lang="en-US" sz="2800" dirty="0"/>
              <a:t>each </a:t>
            </a:r>
            <a:r>
              <a:rPr lang="en-US" sz="2800" dirty="0" smtClean="0"/>
              <a:t>What would be the cost of goods sold under the FIFO method if 120 units were sold in January?</a:t>
            </a:r>
            <a:endParaRPr lang="en-US" sz="2800" dirty="0"/>
          </a:p>
          <a:p>
            <a:pPr>
              <a:buAutoNum type="alphaLcPeriod"/>
            </a:pPr>
            <a:r>
              <a:rPr lang="en-US" sz="2800" dirty="0" smtClean="0"/>
              <a:t>$ 600</a:t>
            </a:r>
            <a:endParaRPr lang="en-US" sz="2800" dirty="0"/>
          </a:p>
          <a:p>
            <a:pPr>
              <a:buAutoNum type="alphaLcPeriod"/>
            </a:pPr>
            <a:r>
              <a:rPr lang="en-US" sz="2800" dirty="0" smtClean="0"/>
              <a:t>$ 500</a:t>
            </a:r>
            <a:endParaRPr lang="en-US" sz="2800" dirty="0"/>
          </a:p>
          <a:p>
            <a:pPr>
              <a:buAutoNum type="alphaLcPeriod" startAt="3"/>
            </a:pPr>
            <a:r>
              <a:rPr lang="en-US" sz="2800" dirty="0" smtClean="0"/>
              <a:t>$ 620 </a:t>
            </a:r>
            <a:endParaRPr lang="en-US" sz="2800" dirty="0"/>
          </a:p>
          <a:p>
            <a:pPr>
              <a:buAutoNum type="alphaLcPeriod" startAt="3"/>
            </a:pPr>
            <a:r>
              <a:rPr lang="en-US" sz="2800" dirty="0" smtClean="0"/>
              <a:t>$ 720</a:t>
            </a:r>
            <a:endParaRPr lang="en-US" sz="2800" dirty="0"/>
          </a:p>
        </p:txBody>
      </p:sp>
      <p:sp>
        <p:nvSpPr>
          <p:cNvPr id="4" name="Title 3"/>
          <p:cNvSpPr>
            <a:spLocks noGrp="1"/>
          </p:cNvSpPr>
          <p:nvPr>
            <p:ph type="title"/>
          </p:nvPr>
        </p:nvSpPr>
        <p:spPr>
          <a:xfrm>
            <a:off x="936943" y="392607"/>
            <a:ext cx="7922577" cy="799257"/>
          </a:xfrm>
        </p:spPr>
        <p:txBody>
          <a:bodyPr/>
          <a:lstStyle/>
          <a:p>
            <a:r>
              <a:rPr lang="en-US" sz="3600" dirty="0"/>
              <a:t>Concept Check </a:t>
            </a:r>
            <a:r>
              <a:rPr lang="en-US" sz="3600" dirty="0" smtClean="0"/>
              <a:t>6–4</a:t>
            </a:r>
            <a:endParaRPr lang="en-US" sz="3600" dirty="0"/>
          </a:p>
        </p:txBody>
      </p:sp>
      <p:sp>
        <p:nvSpPr>
          <p:cNvPr id="6" name="Oval 5"/>
          <p:cNvSpPr/>
          <p:nvPr/>
        </p:nvSpPr>
        <p:spPr bwMode="auto">
          <a:xfrm>
            <a:off x="852272" y="3807724"/>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2572911" y="4346501"/>
            <a:ext cx="6070048" cy="2092881"/>
          </a:xfrm>
          <a:prstGeom prst="rect">
            <a:avLst/>
          </a:prstGeom>
          <a:solidFill>
            <a:srgbClr val="FFFFD1"/>
          </a:solidFill>
          <a:ln w="6350">
            <a:solidFill>
              <a:schemeClr val="tx1"/>
            </a:solidFill>
          </a:ln>
        </p:spPr>
        <p:txBody>
          <a:bodyPr wrap="square" rtlCol="0">
            <a:spAutoFit/>
          </a:bodyPr>
          <a:lstStyle/>
          <a:p>
            <a:r>
              <a:rPr lang="en-US" sz="2400" dirty="0" smtClean="0"/>
              <a:t>Using FIFO, the first 120 units purchased are assumed to be sold. Cost of goods sold equals:</a:t>
            </a:r>
          </a:p>
          <a:p>
            <a:pPr>
              <a:spcBef>
                <a:spcPts val="1200"/>
              </a:spcBef>
            </a:pPr>
            <a:r>
              <a:rPr lang="en-US" sz="2400" dirty="0"/>
              <a:t>	</a:t>
            </a:r>
            <a:r>
              <a:rPr lang="en-US" sz="2400" dirty="0" smtClean="0"/>
              <a:t>100  ×  $4  =  $400	(Beginning inventory)</a:t>
            </a:r>
          </a:p>
          <a:p>
            <a:r>
              <a:rPr lang="en-US" sz="2400" dirty="0"/>
              <a:t>	</a:t>
            </a:r>
            <a:r>
              <a:rPr lang="en-US" sz="2400" u="sng" dirty="0" smtClean="0"/>
              <a:t>  20</a:t>
            </a:r>
            <a:r>
              <a:rPr lang="en-US" sz="2400" dirty="0" smtClean="0"/>
              <a:t>  ×  $5  =  </a:t>
            </a:r>
            <a:r>
              <a:rPr lang="en-US" sz="2400" u="sng" dirty="0" smtClean="0"/>
              <a:t>$100</a:t>
            </a:r>
            <a:r>
              <a:rPr lang="en-US" sz="2400" dirty="0" smtClean="0"/>
              <a:t>	(Purchase on Jan. 15)</a:t>
            </a:r>
          </a:p>
          <a:p>
            <a:r>
              <a:rPr lang="en-US" sz="2400" dirty="0"/>
              <a:t>	</a:t>
            </a:r>
            <a:r>
              <a:rPr lang="en-US" sz="2400" dirty="0" smtClean="0"/>
              <a:t>120 units 	   </a:t>
            </a:r>
            <a:r>
              <a:rPr lang="en-US" sz="2400" b="1" dirty="0" smtClean="0"/>
              <a:t>$500</a:t>
            </a:r>
            <a:endParaRPr lang="en-US" sz="2400" dirty="0" smtClean="0"/>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26</a:t>
            </a:fld>
            <a:endParaRPr lang="en-US" dirty="0"/>
          </a:p>
        </p:txBody>
      </p:sp>
    </p:spTree>
    <p:extLst>
      <p:ext uri="{BB962C8B-B14F-4D97-AF65-F5344CB8AC3E}">
        <p14:creationId xmlns:p14="http://schemas.microsoft.com/office/powerpoint/2010/main" val="418992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138274"/>
            <a:ext cx="7794576" cy="4432716"/>
          </a:xfrm>
        </p:spPr>
        <p:txBody>
          <a:bodyPr>
            <a:normAutofit fontScale="92500" lnSpcReduction="10000"/>
          </a:bodyPr>
          <a:lstStyle/>
          <a:p>
            <a:pPr marL="0" indent="0">
              <a:buNone/>
            </a:pPr>
            <a:r>
              <a:rPr lang="en-US" sz="2800" dirty="0"/>
              <a:t>A company has the following inventory transactions:</a:t>
            </a:r>
          </a:p>
          <a:p>
            <a:pPr marL="0" indent="0">
              <a:buNone/>
            </a:pPr>
            <a:r>
              <a:rPr lang="en-US" sz="2800" dirty="0"/>
              <a:t>	Jan. 1	 Beginning inventory 	100 units @ $4 each 	Jan. 15 Purchase					100 units @ $5 each 	Jan. 31 Purchase					100 units @ $6 each </a:t>
            </a:r>
            <a:endParaRPr lang="en-US" sz="2800" dirty="0" smtClean="0"/>
          </a:p>
          <a:p>
            <a:pPr marL="0" indent="0">
              <a:buNone/>
            </a:pPr>
            <a:r>
              <a:rPr lang="en-US" sz="2800" dirty="0"/>
              <a:t>What would be the cost of goods sold under the </a:t>
            </a:r>
            <a:r>
              <a:rPr lang="en-US" sz="2800" dirty="0" smtClean="0"/>
              <a:t>LIFO </a:t>
            </a:r>
            <a:r>
              <a:rPr lang="en-US" sz="2800" dirty="0"/>
              <a:t>method if </a:t>
            </a:r>
            <a:r>
              <a:rPr lang="en-US" sz="2800" dirty="0" smtClean="0"/>
              <a:t>120 </a:t>
            </a:r>
            <a:r>
              <a:rPr lang="en-US" sz="2800" dirty="0"/>
              <a:t>units </a:t>
            </a:r>
            <a:r>
              <a:rPr lang="en-US" sz="2800" dirty="0" smtClean="0"/>
              <a:t>were sold in </a:t>
            </a:r>
            <a:r>
              <a:rPr lang="en-US" sz="2800" dirty="0"/>
              <a:t>January?</a:t>
            </a:r>
          </a:p>
          <a:p>
            <a:pPr>
              <a:buAutoNum type="alphaLcPeriod"/>
            </a:pPr>
            <a:r>
              <a:rPr lang="en-US" sz="2800" dirty="0" smtClean="0"/>
              <a:t>$ 600</a:t>
            </a:r>
            <a:endParaRPr lang="en-US" sz="2800" dirty="0"/>
          </a:p>
          <a:p>
            <a:pPr>
              <a:buAutoNum type="alphaLcPeriod"/>
            </a:pPr>
            <a:r>
              <a:rPr lang="en-US" sz="2800" dirty="0" smtClean="0"/>
              <a:t>$ 500</a:t>
            </a:r>
            <a:endParaRPr lang="en-US" sz="2800" dirty="0"/>
          </a:p>
          <a:p>
            <a:pPr>
              <a:buAutoNum type="alphaLcPeriod" startAt="3"/>
            </a:pPr>
            <a:r>
              <a:rPr lang="en-US" sz="2800" dirty="0" smtClean="0"/>
              <a:t>$ 700 </a:t>
            </a:r>
            <a:endParaRPr lang="en-US" sz="2800" dirty="0"/>
          </a:p>
          <a:p>
            <a:pPr>
              <a:buAutoNum type="alphaLcPeriod" startAt="3"/>
            </a:pPr>
            <a:r>
              <a:rPr lang="en-US" sz="2800" dirty="0" smtClean="0"/>
              <a:t>$ 720</a:t>
            </a:r>
            <a:endParaRPr lang="en-US" sz="2800" dirty="0"/>
          </a:p>
        </p:txBody>
      </p:sp>
      <p:sp>
        <p:nvSpPr>
          <p:cNvPr id="4" name="Title 3"/>
          <p:cNvSpPr>
            <a:spLocks noGrp="1"/>
          </p:cNvSpPr>
          <p:nvPr>
            <p:ph type="title"/>
          </p:nvPr>
        </p:nvSpPr>
        <p:spPr>
          <a:xfrm>
            <a:off x="936943" y="402931"/>
            <a:ext cx="7922577" cy="799257"/>
          </a:xfrm>
        </p:spPr>
        <p:txBody>
          <a:bodyPr/>
          <a:lstStyle/>
          <a:p>
            <a:r>
              <a:rPr lang="en-US" sz="3600" dirty="0"/>
              <a:t>Concept Check </a:t>
            </a:r>
            <a:r>
              <a:rPr lang="en-US" sz="3600" dirty="0" smtClean="0"/>
              <a:t>6–5</a:t>
            </a:r>
            <a:endParaRPr lang="en-US" sz="3600" dirty="0"/>
          </a:p>
        </p:txBody>
      </p:sp>
      <p:sp>
        <p:nvSpPr>
          <p:cNvPr id="6" name="Oval 5"/>
          <p:cNvSpPr/>
          <p:nvPr/>
        </p:nvSpPr>
        <p:spPr bwMode="auto">
          <a:xfrm>
            <a:off x="827991" y="4346501"/>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27</a:t>
            </a:fld>
            <a:endParaRPr lang="en-US" dirty="0"/>
          </a:p>
        </p:txBody>
      </p:sp>
      <p:sp>
        <p:nvSpPr>
          <p:cNvPr id="10" name="TextBox 9"/>
          <p:cNvSpPr txBox="1"/>
          <p:nvPr/>
        </p:nvSpPr>
        <p:spPr>
          <a:xfrm>
            <a:off x="2572911" y="4346501"/>
            <a:ext cx="6070048" cy="2092881"/>
          </a:xfrm>
          <a:prstGeom prst="rect">
            <a:avLst/>
          </a:prstGeom>
          <a:solidFill>
            <a:srgbClr val="FFFFD1"/>
          </a:solidFill>
          <a:ln w="6350">
            <a:solidFill>
              <a:schemeClr val="tx1"/>
            </a:solidFill>
          </a:ln>
        </p:spPr>
        <p:txBody>
          <a:bodyPr wrap="square" rtlCol="0">
            <a:spAutoFit/>
          </a:bodyPr>
          <a:lstStyle/>
          <a:p>
            <a:r>
              <a:rPr lang="en-US" sz="2400" dirty="0" smtClean="0"/>
              <a:t>Using LIFO, the last 120 units purchased are assumed to be sold. Cost of goods sold equals:</a:t>
            </a:r>
          </a:p>
          <a:p>
            <a:pPr>
              <a:spcBef>
                <a:spcPts val="1200"/>
              </a:spcBef>
            </a:pPr>
            <a:r>
              <a:rPr lang="en-US" sz="2400" dirty="0"/>
              <a:t>	</a:t>
            </a:r>
            <a:r>
              <a:rPr lang="en-US" sz="2400" dirty="0" smtClean="0"/>
              <a:t>100  ×  $6  =  $600	(Purchase on Jan. 31)</a:t>
            </a:r>
          </a:p>
          <a:p>
            <a:r>
              <a:rPr lang="en-US" sz="2400" dirty="0"/>
              <a:t>	</a:t>
            </a:r>
            <a:r>
              <a:rPr lang="en-US" sz="2400" u="sng" dirty="0" smtClean="0"/>
              <a:t>  20</a:t>
            </a:r>
            <a:r>
              <a:rPr lang="en-US" sz="2400" dirty="0" smtClean="0"/>
              <a:t>  ×  $5  =  </a:t>
            </a:r>
            <a:r>
              <a:rPr lang="en-US" sz="2400" u="sng" dirty="0" smtClean="0"/>
              <a:t>$100</a:t>
            </a:r>
            <a:r>
              <a:rPr lang="en-US" sz="2400" dirty="0" smtClean="0"/>
              <a:t>	(Purchase on Jan. 15)</a:t>
            </a:r>
          </a:p>
          <a:p>
            <a:r>
              <a:rPr lang="en-US" sz="2400" dirty="0"/>
              <a:t>	</a:t>
            </a:r>
            <a:r>
              <a:rPr lang="en-US" sz="2400" dirty="0" smtClean="0"/>
              <a:t>120 units 	   </a:t>
            </a:r>
            <a:r>
              <a:rPr lang="en-US" sz="2400" b="1" dirty="0" smtClean="0"/>
              <a:t>$700</a:t>
            </a:r>
            <a:endParaRPr lang="en-US" sz="2400" dirty="0" smtClean="0"/>
          </a:p>
        </p:txBody>
      </p:sp>
    </p:spTree>
    <p:extLst>
      <p:ext uri="{BB962C8B-B14F-4D97-AF65-F5344CB8AC3E}">
        <p14:creationId xmlns:p14="http://schemas.microsoft.com/office/powerpoint/2010/main" val="3082459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Weighted-Average Cost</a:t>
            </a:r>
            <a:endParaRPr lang="en-US" sz="4000" dirty="0"/>
          </a:p>
        </p:txBody>
      </p:sp>
      <p:sp>
        <p:nvSpPr>
          <p:cNvPr id="3" name="Content Placeholder 2"/>
          <p:cNvSpPr>
            <a:spLocks noGrp="1"/>
          </p:cNvSpPr>
          <p:nvPr>
            <p:ph idx="1"/>
          </p:nvPr>
        </p:nvSpPr>
        <p:spPr/>
        <p:txBody>
          <a:bodyPr/>
          <a:lstStyle/>
          <a:p>
            <a:r>
              <a:rPr lang="en-US" dirty="0" smtClean="0"/>
              <a:t>Under this method, </a:t>
            </a:r>
            <a:r>
              <a:rPr lang="en-US" dirty="0"/>
              <a:t>we </a:t>
            </a:r>
            <a:r>
              <a:rPr lang="en-US" dirty="0" smtClean="0"/>
              <a:t>assume:</a:t>
            </a:r>
          </a:p>
          <a:p>
            <a:pPr lvl="1"/>
            <a:r>
              <a:rPr lang="en-US" dirty="0" smtClean="0"/>
              <a:t>Both cost </a:t>
            </a:r>
            <a:r>
              <a:rPr lang="en-US" dirty="0"/>
              <a:t>of goods </a:t>
            </a:r>
            <a:r>
              <a:rPr lang="en-US" dirty="0" smtClean="0"/>
              <a:t>sold and </a:t>
            </a:r>
            <a:r>
              <a:rPr lang="en-US" dirty="0"/>
              <a:t>ending </a:t>
            </a:r>
            <a:r>
              <a:rPr lang="en-US" dirty="0" smtClean="0"/>
              <a:t>inventory consist </a:t>
            </a:r>
            <a:r>
              <a:rPr lang="en-US" dirty="0"/>
              <a:t>of a random mixture of all the </a:t>
            </a:r>
            <a:r>
              <a:rPr lang="en-US" dirty="0" smtClean="0"/>
              <a:t>goods available for sale</a:t>
            </a:r>
          </a:p>
          <a:p>
            <a:pPr lvl="1"/>
            <a:r>
              <a:rPr lang="en-US" dirty="0" smtClean="0"/>
              <a:t>Each unit </a:t>
            </a:r>
            <a:r>
              <a:rPr lang="en-US" dirty="0"/>
              <a:t>of inventory has a cost equal to the </a:t>
            </a:r>
            <a:r>
              <a:rPr lang="en-US" dirty="0" smtClean="0"/>
              <a:t>weighted-average unit </a:t>
            </a:r>
            <a:r>
              <a:rPr lang="en-US" dirty="0"/>
              <a:t>cost of all inventory </a:t>
            </a:r>
            <a:r>
              <a:rPr lang="en-US" dirty="0" smtClean="0"/>
              <a:t>items</a:t>
            </a:r>
          </a:p>
          <a:p>
            <a:pPr lvl="1"/>
            <a:r>
              <a:rPr lang="en-US" dirty="0" smtClean="0"/>
              <a:t>The weighted-average cost is calculated as:</a:t>
            </a:r>
            <a:endParaRPr lang="en-US" dirty="0"/>
          </a:p>
        </p:txBody>
      </p:sp>
      <p:grpSp>
        <p:nvGrpSpPr>
          <p:cNvPr id="4" name="Group 3"/>
          <p:cNvGrpSpPr/>
          <p:nvPr/>
        </p:nvGrpSpPr>
        <p:grpSpPr>
          <a:xfrm>
            <a:off x="2733318" y="4877113"/>
            <a:ext cx="4381264" cy="940636"/>
            <a:chOff x="3143189" y="4800600"/>
            <a:chExt cx="4882483" cy="940636"/>
          </a:xfrm>
        </p:grpSpPr>
        <p:sp>
          <p:nvSpPr>
            <p:cNvPr id="5" name="TextBox 4"/>
            <p:cNvSpPr txBox="1"/>
            <p:nvPr/>
          </p:nvSpPr>
          <p:spPr>
            <a:xfrm>
              <a:off x="3343272" y="4800600"/>
              <a:ext cx="4482317" cy="461665"/>
            </a:xfrm>
            <a:prstGeom prst="rect">
              <a:avLst/>
            </a:prstGeom>
            <a:noFill/>
          </p:spPr>
          <p:txBody>
            <a:bodyPr wrap="none" rtlCol="0">
              <a:spAutoFit/>
            </a:bodyPr>
            <a:lstStyle/>
            <a:p>
              <a:pPr algn="ctr"/>
              <a:r>
                <a:rPr lang="en-US" sz="2400" dirty="0">
                  <a:latin typeface="+mj-lt"/>
                </a:rPr>
                <a:t>Cost of goods available for sale</a:t>
              </a:r>
            </a:p>
          </p:txBody>
        </p:sp>
        <p:sp>
          <p:nvSpPr>
            <p:cNvPr id="6" name="TextBox 5"/>
            <p:cNvSpPr txBox="1"/>
            <p:nvPr/>
          </p:nvSpPr>
          <p:spPr>
            <a:xfrm>
              <a:off x="3143189" y="5279571"/>
              <a:ext cx="4882483" cy="461665"/>
            </a:xfrm>
            <a:prstGeom prst="rect">
              <a:avLst/>
            </a:prstGeom>
            <a:noFill/>
          </p:spPr>
          <p:txBody>
            <a:bodyPr wrap="none" rtlCol="0">
              <a:spAutoFit/>
            </a:bodyPr>
            <a:lstStyle/>
            <a:p>
              <a:pPr algn="ctr"/>
              <a:r>
                <a:rPr lang="en-US" sz="2400" dirty="0">
                  <a:latin typeface="+mj-lt"/>
                </a:rPr>
                <a:t>Number of units available for sale</a:t>
              </a:r>
            </a:p>
          </p:txBody>
        </p:sp>
        <p:cxnSp>
          <p:nvCxnSpPr>
            <p:cNvPr id="7" name="Straight Connector 6"/>
            <p:cNvCxnSpPr/>
            <p:nvPr/>
          </p:nvCxnSpPr>
          <p:spPr>
            <a:xfrm>
              <a:off x="3200400" y="5279571"/>
              <a:ext cx="4768061" cy="0"/>
            </a:xfrm>
            <a:prstGeom prst="line">
              <a:avLst/>
            </a:prstGeom>
            <a:ln w="25400" cmpd="sng">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 name="Footer Placeholder 9"/>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11" name="Slide Number Placeholder 10"/>
          <p:cNvSpPr>
            <a:spLocks noGrp="1"/>
          </p:cNvSpPr>
          <p:nvPr>
            <p:ph type="sldNum" sz="quarter" idx="12"/>
          </p:nvPr>
        </p:nvSpPr>
        <p:spPr/>
        <p:txBody>
          <a:bodyPr/>
          <a:lstStyle/>
          <a:p>
            <a:fld id="{8A048DD7-39B4-434B-ACE7-68CA5B147A05}" type="slidenum">
              <a:rPr lang="en-US" smtClean="0"/>
              <a:t>28</a:t>
            </a:fld>
            <a:endParaRPr lang="en-US" dirty="0"/>
          </a:p>
        </p:txBody>
      </p:sp>
    </p:spTree>
    <p:extLst>
      <p:ext uri="{BB962C8B-B14F-4D97-AF65-F5344CB8AC3E}">
        <p14:creationId xmlns:p14="http://schemas.microsoft.com/office/powerpoint/2010/main" val="2665130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nSpc>
                <a:spcPct val="90000"/>
              </a:lnSpc>
            </a:pPr>
            <a:r>
              <a:rPr lang="en-US" sz="4000" dirty="0"/>
              <a:t>Inventory Calculation Using the Weighted</a:t>
            </a:r>
            <a:r>
              <a:rPr lang="en-US" sz="4000" dirty="0" smtClean="0"/>
              <a:t>-Average </a:t>
            </a:r>
            <a:r>
              <a:rPr lang="en-US" sz="4000" dirty="0"/>
              <a:t>Cost Method </a:t>
            </a:r>
          </a:p>
        </p:txBody>
      </p:sp>
      <p:sp>
        <p:nvSpPr>
          <p:cNvPr id="5" name="Text Placeholder 5"/>
          <p:cNvSpPr txBox="1">
            <a:spLocks/>
          </p:cNvSpPr>
          <p:nvPr/>
        </p:nvSpPr>
        <p:spPr>
          <a:xfrm>
            <a:off x="940070" y="3377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6–8</a:t>
            </a:r>
            <a:endParaRPr lang="en-US" sz="3200" dirty="0"/>
          </a:p>
        </p:txBody>
      </p:sp>
      <p:sp>
        <p:nvSpPr>
          <p:cNvPr id="11" name="Rounded Rectangle 10"/>
          <p:cNvSpPr/>
          <p:nvPr/>
        </p:nvSpPr>
        <p:spPr>
          <a:xfrm>
            <a:off x="914400" y="2027232"/>
            <a:ext cx="7736474" cy="4457706"/>
          </a:xfrm>
          <a:prstGeom prst="roundRect">
            <a:avLst>
              <a:gd name="adj" fmla="val 7110"/>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Box 2"/>
          <p:cNvSpPr txBox="1"/>
          <p:nvPr/>
        </p:nvSpPr>
        <p:spPr>
          <a:xfrm>
            <a:off x="994853" y="3556143"/>
            <a:ext cx="7335568" cy="3067506"/>
          </a:xfrm>
          <a:prstGeom prst="rect">
            <a:avLst/>
          </a:prstGeom>
          <a:noFill/>
        </p:spPr>
        <p:txBody>
          <a:bodyPr wrap="square" rtlCol="0">
            <a:spAutoFit/>
          </a:bodyPr>
          <a:lstStyle/>
          <a:p>
            <a:pPr>
              <a:lnSpc>
                <a:spcPct val="110000"/>
              </a:lnSpc>
              <a:tabLst>
                <a:tab pos="969963" algn="l"/>
                <a:tab pos="4511675" algn="r"/>
                <a:tab pos="5940425" algn="r"/>
                <a:tab pos="7143750" algn="r"/>
              </a:tabLst>
            </a:pPr>
            <a:r>
              <a:rPr lang="de-DE" sz="1600" dirty="0"/>
              <a:t>Jan.   1 	Beginning inventory 	100 	$ 7 	$ 700</a:t>
            </a:r>
          </a:p>
          <a:p>
            <a:pPr>
              <a:lnSpc>
                <a:spcPct val="110000"/>
              </a:lnSpc>
              <a:tabLst>
                <a:tab pos="969963" algn="l"/>
                <a:tab pos="4511675" algn="r"/>
                <a:tab pos="5940425" algn="r"/>
                <a:tab pos="7143750" algn="r"/>
              </a:tabLst>
            </a:pPr>
            <a:r>
              <a:rPr lang="de-DE" sz="1600" dirty="0"/>
              <a:t>Apr. 25 	Purchase 	300 	9 	2,700</a:t>
            </a:r>
          </a:p>
          <a:p>
            <a:pPr>
              <a:lnSpc>
                <a:spcPct val="110000"/>
              </a:lnSpc>
              <a:tabLst>
                <a:tab pos="969963" algn="l"/>
                <a:tab pos="4511675" algn="r"/>
                <a:tab pos="5940425" algn="r"/>
                <a:tab pos="7143750" algn="r"/>
              </a:tabLst>
            </a:pPr>
            <a:r>
              <a:rPr lang="de-DE" sz="1600" dirty="0"/>
              <a:t>Oct. 19 	Purchase 	600 	11 	6,600</a:t>
            </a:r>
          </a:p>
          <a:p>
            <a:pPr>
              <a:lnSpc>
                <a:spcPct val="110000"/>
              </a:lnSpc>
              <a:tabLst>
                <a:tab pos="969963" algn="l"/>
                <a:tab pos="4511675" algn="r"/>
                <a:tab pos="5940425" algn="r"/>
                <a:tab pos="7143750" algn="r"/>
              </a:tabLst>
            </a:pPr>
            <a:r>
              <a:rPr lang="de-DE" sz="1600" dirty="0"/>
              <a:t>		1,000 		</a:t>
            </a:r>
            <a:r>
              <a:rPr lang="de-DE" sz="1600" b="1" dirty="0"/>
              <a:t>$10,000</a:t>
            </a:r>
          </a:p>
          <a:p>
            <a:pPr>
              <a:lnSpc>
                <a:spcPct val="110000"/>
              </a:lnSpc>
              <a:tabLst>
                <a:tab pos="969963" algn="l"/>
                <a:tab pos="4511675" algn="r"/>
                <a:tab pos="5940425" algn="r"/>
                <a:tab pos="7143750" algn="r"/>
              </a:tabLst>
            </a:pPr>
            <a:endParaRPr lang="de-DE" sz="1600" dirty="0">
              <a:solidFill>
                <a:srgbClr val="000000"/>
              </a:solidFill>
            </a:endParaRPr>
          </a:p>
          <a:p>
            <a:pPr>
              <a:lnSpc>
                <a:spcPct val="110000"/>
              </a:lnSpc>
              <a:tabLst>
                <a:tab pos="969963" algn="l"/>
                <a:tab pos="4511675" algn="r"/>
                <a:tab pos="5940425" algn="r"/>
                <a:tab pos="7143750" algn="r"/>
              </a:tabLst>
            </a:pPr>
            <a:r>
              <a:rPr lang="de-DE" sz="1600" dirty="0">
                <a:solidFill>
                  <a:srgbClr val="000000"/>
                </a:solidFill>
              </a:rPr>
              <a:t>    </a:t>
            </a:r>
            <a:r>
              <a:rPr lang="de-DE" sz="1600" b="1" dirty="0">
                <a:solidFill>
                  <a:srgbClr val="000000"/>
                </a:solidFill>
              </a:rPr>
              <a:t>Weighted-average unit </a:t>
            </a:r>
            <a:r>
              <a:rPr lang="de-DE" sz="1600" b="1" dirty="0" err="1">
                <a:solidFill>
                  <a:srgbClr val="000000"/>
                </a:solidFill>
              </a:rPr>
              <a:t>cost</a:t>
            </a:r>
            <a:r>
              <a:rPr lang="de-DE" sz="1600" b="1" dirty="0">
                <a:solidFill>
                  <a:srgbClr val="000000"/>
                </a:solidFill>
              </a:rPr>
              <a:t>     </a:t>
            </a:r>
            <a:r>
              <a:rPr lang="de-DE" sz="1600" b="1" dirty="0" smtClean="0">
                <a:solidFill>
                  <a:srgbClr val="000000"/>
                </a:solidFill>
              </a:rPr>
              <a:t>    </a:t>
            </a:r>
            <a:r>
              <a:rPr lang="de-DE" sz="1600" dirty="0">
                <a:solidFill>
                  <a:srgbClr val="000000"/>
                </a:solidFill>
              </a:rPr>
              <a:t>=                                          =    $10 per unit</a:t>
            </a:r>
          </a:p>
          <a:p>
            <a:pPr>
              <a:lnSpc>
                <a:spcPct val="110000"/>
              </a:lnSpc>
              <a:tabLst>
                <a:tab pos="969963" algn="l"/>
                <a:tab pos="4511675" algn="r"/>
                <a:tab pos="5940425" algn="r"/>
                <a:tab pos="7143750" algn="r"/>
              </a:tabLst>
            </a:pPr>
            <a:endParaRPr lang="de-DE" sz="1600" dirty="0">
              <a:solidFill>
                <a:srgbClr val="000000"/>
              </a:solidFill>
            </a:endParaRPr>
          </a:p>
          <a:p>
            <a:pPr>
              <a:lnSpc>
                <a:spcPct val="110000"/>
              </a:lnSpc>
              <a:tabLst>
                <a:tab pos="969963" algn="l"/>
                <a:tab pos="3484563" algn="l"/>
                <a:tab pos="5940425" algn="r"/>
                <a:tab pos="7143750" algn="r"/>
              </a:tabLst>
            </a:pPr>
            <a:r>
              <a:rPr lang="sk-SK" sz="1600" dirty="0"/>
              <a:t>	Cost of goods sold	</a:t>
            </a:r>
            <a:r>
              <a:rPr lang="sk-SK" sz="1600" b="1" dirty="0">
                <a:solidFill>
                  <a:srgbClr val="1D5F76"/>
                </a:solidFill>
              </a:rPr>
              <a:t>800 sold	$10	$  8,000</a:t>
            </a:r>
          </a:p>
          <a:p>
            <a:pPr>
              <a:lnSpc>
                <a:spcPct val="110000"/>
              </a:lnSpc>
              <a:tabLst>
                <a:tab pos="969963" algn="l"/>
                <a:tab pos="3484563" algn="l"/>
                <a:tab pos="5940425" algn="r"/>
                <a:tab pos="7143750" algn="r"/>
              </a:tabLst>
            </a:pPr>
            <a:r>
              <a:rPr lang="sk-SK" sz="1600" dirty="0"/>
              <a:t>	Ending Inventory	</a:t>
            </a:r>
            <a:r>
              <a:rPr lang="sk-SK" sz="1600" b="1" dirty="0">
                <a:solidFill>
                  <a:srgbClr val="008000"/>
                </a:solidFill>
              </a:rPr>
              <a:t>200 not sold	10	2,000</a:t>
            </a:r>
          </a:p>
          <a:p>
            <a:pPr>
              <a:lnSpc>
                <a:spcPct val="110000"/>
              </a:lnSpc>
              <a:tabLst>
                <a:tab pos="969963" algn="l"/>
                <a:tab pos="3484563" algn="l"/>
                <a:tab pos="5940425" algn="r"/>
                <a:tab pos="7143750" algn="r"/>
              </a:tabLst>
            </a:pPr>
            <a:r>
              <a:rPr lang="sk-SK" sz="1600" dirty="0"/>
              <a:t>				$10,000</a:t>
            </a:r>
          </a:p>
          <a:p>
            <a:pPr>
              <a:lnSpc>
                <a:spcPct val="110000"/>
              </a:lnSpc>
              <a:tabLst>
                <a:tab pos="969963" algn="l"/>
                <a:tab pos="4511675" algn="r"/>
                <a:tab pos="5940425" algn="r"/>
                <a:tab pos="7143750" algn="r"/>
              </a:tabLst>
            </a:pPr>
            <a:endParaRPr lang="sk-SK" sz="1600" dirty="0">
              <a:solidFill>
                <a:srgbClr val="000000"/>
              </a:solidFill>
            </a:endParaRPr>
          </a:p>
        </p:txBody>
      </p:sp>
      <p:cxnSp>
        <p:nvCxnSpPr>
          <p:cNvPr id="42" name="Straight Connector 41"/>
          <p:cNvCxnSpPr/>
          <p:nvPr/>
        </p:nvCxnSpPr>
        <p:spPr>
          <a:xfrm>
            <a:off x="5029984" y="3107551"/>
            <a:ext cx="324565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1017582" y="3148995"/>
            <a:ext cx="7385036" cy="483722"/>
          </a:xfrm>
          <a:prstGeom prst="rect">
            <a:avLst/>
          </a:prstGeom>
          <a:noFill/>
        </p:spPr>
        <p:txBody>
          <a:bodyPr wrap="square" rtlCol="0">
            <a:spAutoFit/>
          </a:bodyPr>
          <a:lstStyle/>
          <a:p>
            <a:pPr>
              <a:lnSpc>
                <a:spcPct val="90000"/>
              </a:lnSpc>
              <a:tabLst>
                <a:tab pos="569913" algn="ctr"/>
                <a:tab pos="1717675" algn="ctr"/>
                <a:tab pos="2287588" algn="ctr"/>
                <a:tab pos="4227513" algn="ctr"/>
                <a:tab pos="5029200" algn="ctr"/>
                <a:tab pos="5715000" algn="ctr"/>
                <a:tab pos="6283325" algn="ctr"/>
                <a:tab pos="6918325" algn="ctr"/>
              </a:tabLst>
            </a:pPr>
            <a:r>
              <a:rPr lang="en-US" sz="1400" b="1" dirty="0"/>
              <a:t>				Number	</a:t>
            </a:r>
            <a:r>
              <a:rPr lang="en-US" sz="1400" b="1" dirty="0" smtClean="0"/>
              <a:t>×</a:t>
            </a:r>
            <a:r>
              <a:rPr lang="en-US" sz="1400" b="1" dirty="0"/>
              <a:t>	Unit	=	Total</a:t>
            </a:r>
          </a:p>
          <a:p>
            <a:pPr>
              <a:lnSpc>
                <a:spcPct val="90000"/>
              </a:lnSpc>
              <a:tabLst>
                <a:tab pos="569913" algn="ctr"/>
                <a:tab pos="1717675" algn="ctr"/>
                <a:tab pos="2287588" algn="ctr"/>
                <a:tab pos="4227513" algn="ctr"/>
                <a:tab pos="5029200" algn="ctr"/>
                <a:tab pos="5715000" algn="ctr"/>
                <a:tab pos="6283325" algn="ctr"/>
                <a:tab pos="6918325" algn="ctr"/>
              </a:tabLst>
            </a:pPr>
            <a:r>
              <a:rPr lang="en-US" sz="1400" b="1" dirty="0"/>
              <a:t>Date		Transaction		of Units		Cost		Cost</a:t>
            </a:r>
          </a:p>
        </p:txBody>
      </p:sp>
      <p:grpSp>
        <p:nvGrpSpPr>
          <p:cNvPr id="22" name="Group 21"/>
          <p:cNvGrpSpPr/>
          <p:nvPr/>
        </p:nvGrpSpPr>
        <p:grpSpPr>
          <a:xfrm>
            <a:off x="4984370" y="4428501"/>
            <a:ext cx="674623" cy="310271"/>
            <a:chOff x="4984370" y="4443690"/>
            <a:chExt cx="674623" cy="310271"/>
          </a:xfrm>
        </p:grpSpPr>
        <p:cxnSp>
          <p:nvCxnSpPr>
            <p:cNvPr id="34" name="Straight Connector 33"/>
            <p:cNvCxnSpPr/>
            <p:nvPr/>
          </p:nvCxnSpPr>
          <p:spPr>
            <a:xfrm>
              <a:off x="4987402" y="4443690"/>
              <a:ext cx="67159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40" name="Group 39"/>
            <p:cNvGrpSpPr/>
            <p:nvPr/>
          </p:nvGrpSpPr>
          <p:grpSpPr>
            <a:xfrm>
              <a:off x="4984370" y="4708951"/>
              <a:ext cx="674623" cy="45010"/>
              <a:chOff x="5094864" y="5764649"/>
              <a:chExt cx="674623" cy="45010"/>
            </a:xfrm>
          </p:grpSpPr>
          <p:cxnSp>
            <p:nvCxnSpPr>
              <p:cNvPr id="44" name="Straight Connector 43"/>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
        <p:nvSpPr>
          <p:cNvPr id="16" name="TextBox 15"/>
          <p:cNvSpPr txBox="1"/>
          <p:nvPr/>
        </p:nvSpPr>
        <p:spPr>
          <a:xfrm>
            <a:off x="1141353" y="2058755"/>
            <a:ext cx="7134285" cy="646331"/>
          </a:xfrm>
          <a:prstGeom prst="rect">
            <a:avLst/>
          </a:prstGeom>
          <a:noFill/>
        </p:spPr>
        <p:txBody>
          <a:bodyPr wrap="square" rtlCol="0">
            <a:spAutoFit/>
          </a:bodyPr>
          <a:lstStyle/>
          <a:p>
            <a:pPr algn="ctr"/>
            <a:r>
              <a:rPr lang="en-US" b="1" dirty="0"/>
              <a:t>Inventory Transactions for Mario’s Game Shop—</a:t>
            </a:r>
          </a:p>
          <a:p>
            <a:pPr algn="ctr"/>
            <a:r>
              <a:rPr lang="en-US" b="1" dirty="0"/>
              <a:t>WEIGHTED-AVERAGE COST METHOD 	</a:t>
            </a:r>
          </a:p>
        </p:txBody>
      </p:sp>
      <p:sp>
        <p:nvSpPr>
          <p:cNvPr id="21" name="TextBox 20"/>
          <p:cNvSpPr txBox="1"/>
          <p:nvPr/>
        </p:nvSpPr>
        <p:spPr>
          <a:xfrm>
            <a:off x="5029984" y="2781930"/>
            <a:ext cx="3199292" cy="338554"/>
          </a:xfrm>
          <a:prstGeom prst="rect">
            <a:avLst/>
          </a:prstGeom>
          <a:noFill/>
        </p:spPr>
        <p:txBody>
          <a:bodyPr wrap="square" rtlCol="0">
            <a:spAutoFit/>
          </a:bodyPr>
          <a:lstStyle/>
          <a:p>
            <a:pPr algn="ctr"/>
            <a:r>
              <a:rPr lang="en-US" sz="1600" b="1" dirty="0"/>
              <a:t>Cost of Goods Available for Sale</a:t>
            </a:r>
          </a:p>
        </p:txBody>
      </p:sp>
      <p:cxnSp>
        <p:nvCxnSpPr>
          <p:cNvPr id="60" name="Straight Connector 59"/>
          <p:cNvCxnSpPr/>
          <p:nvPr/>
        </p:nvCxnSpPr>
        <p:spPr>
          <a:xfrm>
            <a:off x="4469331" y="5107604"/>
            <a:ext cx="11213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7" name="TextBox 56"/>
          <p:cNvSpPr txBox="1"/>
          <p:nvPr/>
        </p:nvSpPr>
        <p:spPr>
          <a:xfrm>
            <a:off x="4506171" y="4805191"/>
            <a:ext cx="1121306" cy="629916"/>
          </a:xfrm>
          <a:prstGeom prst="rect">
            <a:avLst/>
          </a:prstGeom>
          <a:noFill/>
        </p:spPr>
        <p:txBody>
          <a:bodyPr wrap="square" rtlCol="0">
            <a:spAutoFit/>
          </a:bodyPr>
          <a:lstStyle/>
          <a:p>
            <a:pPr algn="ctr">
              <a:lnSpc>
                <a:spcPct val="110000"/>
              </a:lnSpc>
              <a:tabLst>
                <a:tab pos="969963" algn="l"/>
                <a:tab pos="4511675" algn="r"/>
                <a:tab pos="5940425" algn="r"/>
                <a:tab pos="7143750" algn="r"/>
              </a:tabLst>
            </a:pPr>
            <a:r>
              <a:rPr lang="sk-SK" sz="1600" b="1" dirty="0"/>
              <a:t>$10,000</a:t>
            </a:r>
          </a:p>
          <a:p>
            <a:pPr algn="ctr">
              <a:lnSpc>
                <a:spcPct val="110000"/>
              </a:lnSpc>
              <a:tabLst>
                <a:tab pos="969963" algn="l"/>
                <a:tab pos="4511675" algn="r"/>
                <a:tab pos="5940425" algn="r"/>
                <a:tab pos="7143750" algn="r"/>
              </a:tabLst>
            </a:pPr>
            <a:r>
              <a:rPr lang="sk-SK" sz="1600" b="1" dirty="0"/>
              <a:t>1,000 units</a:t>
            </a:r>
          </a:p>
        </p:txBody>
      </p:sp>
      <p:sp>
        <p:nvSpPr>
          <p:cNvPr id="54" name="TextBox 53"/>
          <p:cNvSpPr txBox="1"/>
          <p:nvPr/>
        </p:nvSpPr>
        <p:spPr>
          <a:xfrm>
            <a:off x="3860774" y="5443652"/>
            <a:ext cx="401701" cy="338554"/>
          </a:xfrm>
          <a:prstGeom prst="rect">
            <a:avLst/>
          </a:prstGeom>
          <a:noFill/>
        </p:spPr>
        <p:txBody>
          <a:bodyPr wrap="square" rtlCol="0">
            <a:spAutoFit/>
          </a:bodyPr>
          <a:lstStyle/>
          <a:p>
            <a:pPr algn="ctr"/>
            <a:r>
              <a:rPr lang="en-US" sz="1600" dirty="0"/>
              <a:t>=</a:t>
            </a:r>
          </a:p>
        </p:txBody>
      </p:sp>
      <p:sp>
        <p:nvSpPr>
          <p:cNvPr id="61" name="TextBox 60"/>
          <p:cNvSpPr txBox="1"/>
          <p:nvPr/>
        </p:nvSpPr>
        <p:spPr>
          <a:xfrm>
            <a:off x="3855615" y="5704845"/>
            <a:ext cx="401701" cy="338554"/>
          </a:xfrm>
          <a:prstGeom prst="rect">
            <a:avLst/>
          </a:prstGeom>
          <a:noFill/>
        </p:spPr>
        <p:txBody>
          <a:bodyPr wrap="square" rtlCol="0">
            <a:spAutoFit/>
          </a:bodyPr>
          <a:lstStyle/>
          <a:p>
            <a:pPr algn="ctr"/>
            <a:r>
              <a:rPr lang="en-US" sz="1600" dirty="0"/>
              <a:t>=</a:t>
            </a:r>
          </a:p>
        </p:txBody>
      </p:sp>
      <p:sp>
        <p:nvSpPr>
          <p:cNvPr id="64" name="TextBox 63"/>
          <p:cNvSpPr txBox="1"/>
          <p:nvPr/>
        </p:nvSpPr>
        <p:spPr>
          <a:xfrm>
            <a:off x="5885612" y="5446751"/>
            <a:ext cx="401701" cy="338554"/>
          </a:xfrm>
          <a:prstGeom prst="rect">
            <a:avLst/>
          </a:prstGeom>
          <a:noFill/>
        </p:spPr>
        <p:txBody>
          <a:bodyPr wrap="square" rtlCol="0">
            <a:spAutoFit/>
          </a:bodyPr>
          <a:lstStyle/>
          <a:p>
            <a:pPr algn="ctr"/>
            <a:r>
              <a:rPr lang="en-US" sz="1600" dirty="0" smtClean="0">
                <a:solidFill>
                  <a:srgbClr val="1D5F76"/>
                </a:solidFill>
              </a:rPr>
              <a:t>×</a:t>
            </a:r>
            <a:endParaRPr lang="en-US" sz="1600" dirty="0">
              <a:solidFill>
                <a:srgbClr val="1D5F76"/>
              </a:solidFill>
            </a:endParaRPr>
          </a:p>
        </p:txBody>
      </p:sp>
      <p:sp>
        <p:nvSpPr>
          <p:cNvPr id="65" name="TextBox 64"/>
          <p:cNvSpPr txBox="1"/>
          <p:nvPr/>
        </p:nvSpPr>
        <p:spPr>
          <a:xfrm>
            <a:off x="5880453" y="5707944"/>
            <a:ext cx="401701" cy="338554"/>
          </a:xfrm>
          <a:prstGeom prst="rect">
            <a:avLst/>
          </a:prstGeom>
          <a:noFill/>
        </p:spPr>
        <p:txBody>
          <a:bodyPr wrap="square" rtlCol="0">
            <a:spAutoFit/>
          </a:bodyPr>
          <a:lstStyle/>
          <a:p>
            <a:pPr algn="ctr"/>
            <a:r>
              <a:rPr lang="en-US" sz="1600" dirty="0" smtClean="0">
                <a:solidFill>
                  <a:srgbClr val="008000"/>
                </a:solidFill>
              </a:rPr>
              <a:t>×</a:t>
            </a:r>
            <a:endParaRPr lang="en-US" sz="1600" dirty="0">
              <a:solidFill>
                <a:srgbClr val="008000"/>
              </a:solidFill>
            </a:endParaRPr>
          </a:p>
        </p:txBody>
      </p:sp>
      <p:grpSp>
        <p:nvGrpSpPr>
          <p:cNvPr id="20" name="Group 19"/>
          <p:cNvGrpSpPr/>
          <p:nvPr/>
        </p:nvGrpSpPr>
        <p:grpSpPr>
          <a:xfrm>
            <a:off x="1076211" y="3605878"/>
            <a:ext cx="7254210" cy="0"/>
            <a:chOff x="1076211" y="3605878"/>
            <a:chExt cx="7254210" cy="0"/>
          </a:xfrm>
        </p:grpSpPr>
        <p:cxnSp>
          <p:nvCxnSpPr>
            <p:cNvPr id="62" name="Straight Connector 61"/>
            <p:cNvCxnSpPr/>
            <p:nvPr/>
          </p:nvCxnSpPr>
          <p:spPr>
            <a:xfrm>
              <a:off x="1076211" y="3605878"/>
              <a:ext cx="60323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a:off x="2036251" y="3605878"/>
              <a:ext cx="198272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7" name="Straight Connector 66"/>
            <p:cNvCxnSpPr/>
            <p:nvPr/>
          </p:nvCxnSpPr>
          <p:spPr>
            <a:xfrm>
              <a:off x="4987402" y="3605878"/>
              <a:ext cx="777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8" name="Straight Connector 67"/>
            <p:cNvCxnSpPr/>
            <p:nvPr/>
          </p:nvCxnSpPr>
          <p:spPr>
            <a:xfrm>
              <a:off x="6396038" y="3605878"/>
              <a:ext cx="777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a:off x="7552560" y="3605878"/>
              <a:ext cx="777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70" name="Group 69"/>
          <p:cNvGrpSpPr/>
          <p:nvPr/>
        </p:nvGrpSpPr>
        <p:grpSpPr>
          <a:xfrm>
            <a:off x="7552560" y="4428501"/>
            <a:ext cx="674623" cy="310271"/>
            <a:chOff x="4984370" y="4443690"/>
            <a:chExt cx="674623" cy="310271"/>
          </a:xfrm>
        </p:grpSpPr>
        <p:cxnSp>
          <p:nvCxnSpPr>
            <p:cNvPr id="71" name="Straight Connector 70"/>
            <p:cNvCxnSpPr/>
            <p:nvPr/>
          </p:nvCxnSpPr>
          <p:spPr>
            <a:xfrm>
              <a:off x="4987402" y="4443690"/>
              <a:ext cx="67159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72" name="Group 71"/>
            <p:cNvGrpSpPr/>
            <p:nvPr/>
          </p:nvGrpSpPr>
          <p:grpSpPr>
            <a:xfrm>
              <a:off x="4984370" y="4708951"/>
              <a:ext cx="674623" cy="45010"/>
              <a:chOff x="5094864" y="5764649"/>
              <a:chExt cx="674623" cy="45010"/>
            </a:xfrm>
          </p:grpSpPr>
          <p:cxnSp>
            <p:nvCxnSpPr>
              <p:cNvPr id="73" name="Straight Connector 72"/>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grpSp>
        <p:nvGrpSpPr>
          <p:cNvPr id="75" name="Group 74"/>
          <p:cNvGrpSpPr/>
          <p:nvPr/>
        </p:nvGrpSpPr>
        <p:grpSpPr>
          <a:xfrm>
            <a:off x="7555592" y="6043399"/>
            <a:ext cx="674623" cy="310271"/>
            <a:chOff x="4984370" y="4443690"/>
            <a:chExt cx="674623" cy="310271"/>
          </a:xfrm>
        </p:grpSpPr>
        <p:cxnSp>
          <p:nvCxnSpPr>
            <p:cNvPr id="76" name="Straight Connector 75"/>
            <p:cNvCxnSpPr/>
            <p:nvPr/>
          </p:nvCxnSpPr>
          <p:spPr>
            <a:xfrm>
              <a:off x="4987402" y="4443690"/>
              <a:ext cx="67159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77" name="Group 76"/>
            <p:cNvGrpSpPr/>
            <p:nvPr/>
          </p:nvGrpSpPr>
          <p:grpSpPr>
            <a:xfrm>
              <a:off x="4984370" y="4708951"/>
              <a:ext cx="674623" cy="45010"/>
              <a:chOff x="5094864" y="5764649"/>
              <a:chExt cx="674623" cy="45010"/>
            </a:xfrm>
          </p:grpSpPr>
          <p:cxnSp>
            <p:nvCxnSpPr>
              <p:cNvPr id="78" name="Straight Connector 77"/>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cxnSp>
        <p:nvCxnSpPr>
          <p:cNvPr id="41" name="Straight Connector 40"/>
          <p:cNvCxnSpPr/>
          <p:nvPr/>
        </p:nvCxnSpPr>
        <p:spPr>
          <a:xfrm flipH="1" flipV="1">
            <a:off x="6548556" y="5204491"/>
            <a:ext cx="218286" cy="305724"/>
          </a:xfrm>
          <a:prstGeom prst="line">
            <a:avLst/>
          </a:prstGeom>
          <a:ln w="9525" cmpd="sng">
            <a:solidFill>
              <a:schemeClr val="tx1"/>
            </a:solidFill>
            <a:headEnd type="arrow"/>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18005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4" grpId="0"/>
      <p:bldP spid="61" grpId="0"/>
      <p:bldP spid="64" grpId="0"/>
      <p:bldP spid="6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5138103"/>
          </a:xfrm>
        </p:spPr>
        <p:txBody>
          <a:bodyPr>
            <a:normAutofit/>
          </a:bodyPr>
          <a:lstStyle/>
          <a:p>
            <a:r>
              <a:rPr lang="en-US" b="1" dirty="0" smtClean="0">
                <a:solidFill>
                  <a:srgbClr val="A5062D"/>
                </a:solidFill>
              </a:rPr>
              <a:t>LO6–4</a:t>
            </a:r>
            <a:r>
              <a:rPr lang="en-US" dirty="0"/>
              <a:t>	Explain the financial statement effects and tax effects of inventory cost </a:t>
            </a:r>
            <a:r>
              <a:rPr lang="en-US" dirty="0" smtClean="0"/>
              <a:t>methods.</a:t>
            </a:r>
            <a:endParaRPr lang="en-US" dirty="0"/>
          </a:p>
          <a:p>
            <a:r>
              <a:rPr lang="en-US" b="1" dirty="0" smtClean="0">
                <a:solidFill>
                  <a:srgbClr val="A5062D"/>
                </a:solidFill>
              </a:rPr>
              <a:t>LO6–5</a:t>
            </a:r>
            <a:r>
              <a:rPr lang="en-US" dirty="0"/>
              <a:t>	Record inventory transactions using a perpetual inventory </a:t>
            </a:r>
            <a:r>
              <a:rPr lang="en-US" dirty="0" smtClean="0"/>
              <a:t>system.</a:t>
            </a:r>
            <a:endParaRPr lang="en-US" dirty="0"/>
          </a:p>
          <a:p>
            <a:r>
              <a:rPr lang="en-US" b="1" dirty="0" smtClean="0">
                <a:solidFill>
                  <a:srgbClr val="A5062D"/>
                </a:solidFill>
              </a:rPr>
              <a:t>LO6–6</a:t>
            </a:r>
            <a:r>
              <a:rPr lang="en-US" dirty="0"/>
              <a:t>	Apply the </a:t>
            </a:r>
            <a:r>
              <a:rPr lang="en-US" dirty="0" smtClean="0"/>
              <a:t>lower of</a:t>
            </a:r>
            <a:r>
              <a:rPr lang="en-US" dirty="0"/>
              <a:t> </a:t>
            </a:r>
            <a:r>
              <a:rPr lang="en-US" dirty="0" smtClean="0"/>
              <a:t>cost</a:t>
            </a:r>
            <a:r>
              <a:rPr lang="en-US" dirty="0"/>
              <a:t> </a:t>
            </a:r>
            <a:r>
              <a:rPr lang="en-US" dirty="0" smtClean="0"/>
              <a:t>and net realizable value rule for inventories.</a:t>
            </a:r>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3</a:t>
            </a:fld>
            <a:endParaRPr lang="en-US" dirty="0"/>
          </a:p>
        </p:txBody>
      </p:sp>
    </p:spTree>
    <p:extLst>
      <p:ext uri="{BB962C8B-B14F-4D97-AF65-F5344CB8AC3E}">
        <p14:creationId xmlns:p14="http://schemas.microsoft.com/office/powerpoint/2010/main" val="30152349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Common Mistake</a:t>
            </a:r>
            <a:endParaRPr lang="en-US" sz="4000" dirty="0"/>
          </a:p>
        </p:txBody>
      </p:sp>
      <p:sp>
        <p:nvSpPr>
          <p:cNvPr id="3" name="Content Placeholder 2"/>
          <p:cNvSpPr>
            <a:spLocks noGrp="1"/>
          </p:cNvSpPr>
          <p:nvPr>
            <p:ph idx="1"/>
          </p:nvPr>
        </p:nvSpPr>
        <p:spPr>
          <a:xfrm>
            <a:off x="809150" y="1291786"/>
            <a:ext cx="8229600" cy="5071436"/>
          </a:xfrm>
        </p:spPr>
        <p:txBody>
          <a:bodyPr>
            <a:normAutofit fontScale="92500" lnSpcReduction="20000"/>
          </a:bodyPr>
          <a:lstStyle/>
          <a:p>
            <a:pPr marL="0" indent="0">
              <a:buNone/>
            </a:pPr>
            <a:r>
              <a:rPr lang="en-US" dirty="0"/>
              <a:t>In calculating the weighted-average unit cost, be sure to use a weighted average of the unit cost instead of the simple average. In the example </a:t>
            </a:r>
            <a:r>
              <a:rPr lang="en-US" dirty="0" smtClean="0"/>
              <a:t>from the previous slide, </a:t>
            </a:r>
            <a:r>
              <a:rPr lang="en-US" dirty="0"/>
              <a:t>there are three unit costs: $7, $9, and $11. A simple average of these amounts is $9 [= (7 + 9 + 11) ÷ 3]. The simple average, though, fails to take into account that more units were purchased at $11 than at $7 or $9. So we need to weight the unit costs by the number of units purchased. We do that by taking the total cost of goods available for sale ($10,000) divided by the total number of units available for sale (1,000) for a weighted average of $10. </a:t>
            </a:r>
          </a:p>
        </p:txBody>
      </p:sp>
      <p:sp>
        <p:nvSpPr>
          <p:cNvPr id="10" name="Footer Placeholder 9"/>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11" name="Slide Number Placeholder 10"/>
          <p:cNvSpPr>
            <a:spLocks noGrp="1"/>
          </p:cNvSpPr>
          <p:nvPr>
            <p:ph type="sldNum" sz="quarter" idx="12"/>
          </p:nvPr>
        </p:nvSpPr>
        <p:spPr/>
        <p:txBody>
          <a:bodyPr/>
          <a:lstStyle/>
          <a:p>
            <a:fld id="{8A048DD7-39B4-434B-ACE7-68CA5B147A05}" type="slidenum">
              <a:rPr lang="en-US" smtClean="0"/>
              <a:t>30</a:t>
            </a:fld>
            <a:endParaRPr lang="en-US" dirty="0"/>
          </a:p>
        </p:txBody>
      </p:sp>
    </p:spTree>
    <p:extLst>
      <p:ext uri="{BB962C8B-B14F-4D97-AF65-F5344CB8AC3E}">
        <p14:creationId xmlns:p14="http://schemas.microsoft.com/office/powerpoint/2010/main" val="59417769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5025" y="655764"/>
            <a:ext cx="8229600" cy="1143000"/>
          </a:xfrm>
        </p:spPr>
        <p:txBody>
          <a:bodyPr>
            <a:noAutofit/>
          </a:bodyPr>
          <a:lstStyle/>
          <a:p>
            <a:pPr>
              <a:lnSpc>
                <a:spcPct val="90000"/>
              </a:lnSpc>
            </a:pPr>
            <a:r>
              <a:rPr lang="en-US" sz="3000" dirty="0"/>
              <a:t>Comparison of Cost of Goods Sold and Ending Inventory under the Three Inventory Cost Flow Assumptions for Mario’s Game Shop </a:t>
            </a:r>
          </a:p>
        </p:txBody>
      </p:sp>
      <p:sp>
        <p:nvSpPr>
          <p:cNvPr id="5" name="Text Placeholder 5"/>
          <p:cNvSpPr txBox="1">
            <a:spLocks/>
          </p:cNvSpPr>
          <p:nvPr/>
        </p:nvSpPr>
        <p:spPr>
          <a:xfrm>
            <a:off x="858787" y="197972"/>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000" dirty="0"/>
              <a:t>Illustration </a:t>
            </a:r>
            <a:r>
              <a:rPr lang="en-US" sz="3000" dirty="0" smtClean="0"/>
              <a:t>6–9</a:t>
            </a:r>
            <a:endParaRPr lang="en-US" sz="3000" dirty="0"/>
          </a:p>
        </p:txBody>
      </p:sp>
      <p:sp>
        <p:nvSpPr>
          <p:cNvPr id="6" name="TextBox 5"/>
          <p:cNvSpPr txBox="1"/>
          <p:nvPr/>
        </p:nvSpPr>
        <p:spPr>
          <a:xfrm>
            <a:off x="1416538" y="2088248"/>
            <a:ext cx="7518677" cy="480131"/>
          </a:xfrm>
          <a:prstGeom prst="rect">
            <a:avLst/>
          </a:prstGeom>
          <a:noFill/>
        </p:spPr>
        <p:txBody>
          <a:bodyPr wrap="square" rtlCol="0">
            <a:spAutoFit/>
          </a:bodyPr>
          <a:lstStyle/>
          <a:p>
            <a:pPr>
              <a:lnSpc>
                <a:spcPct val="90000"/>
              </a:lnSpc>
              <a:tabLst>
                <a:tab pos="1319213" algn="ctr"/>
                <a:tab pos="4005263" algn="ctr"/>
                <a:tab pos="6056313" algn="ctr"/>
              </a:tabLst>
            </a:pPr>
            <a:r>
              <a:rPr lang="en-US" sz="1200" dirty="0"/>
              <a:t>	</a:t>
            </a:r>
            <a:r>
              <a:rPr lang="en-US" sz="1400" dirty="0"/>
              <a:t>1,000 total inventory items	800 sold inventory items	</a:t>
            </a:r>
            <a:r>
              <a:rPr lang="en-US" sz="1400" dirty="0" smtClean="0"/>
              <a:t>       200 </a:t>
            </a:r>
            <a:r>
              <a:rPr lang="en-US" sz="1400" dirty="0"/>
              <a:t>ending inventory items</a:t>
            </a:r>
          </a:p>
          <a:p>
            <a:pPr>
              <a:lnSpc>
                <a:spcPct val="90000"/>
              </a:lnSpc>
              <a:tabLst>
                <a:tab pos="1319213" algn="ctr"/>
                <a:tab pos="4005263" algn="ctr"/>
                <a:tab pos="6056313" algn="ctr"/>
              </a:tabLst>
            </a:pPr>
            <a:r>
              <a:rPr lang="en-US" sz="1400" b="1" dirty="0"/>
              <a:t>	GOODS AVAILABLE FOR SALE	COST OF GOODS SOLD	</a:t>
            </a:r>
            <a:r>
              <a:rPr lang="en-US" sz="1400" b="1" dirty="0" smtClean="0"/>
              <a:t>      ENDING </a:t>
            </a:r>
            <a:r>
              <a:rPr lang="en-US" sz="1400" b="1" dirty="0"/>
              <a:t>INVENTORY</a:t>
            </a:r>
          </a:p>
        </p:txBody>
      </p:sp>
      <p:sp>
        <p:nvSpPr>
          <p:cNvPr id="81" name="Rectangle 80"/>
          <p:cNvSpPr/>
          <p:nvPr/>
        </p:nvSpPr>
        <p:spPr>
          <a:xfrm>
            <a:off x="1904517" y="3665880"/>
            <a:ext cx="857615" cy="276045"/>
          </a:xfrm>
          <a:prstGeom prst="rect">
            <a:avLst/>
          </a:prstGeom>
          <a:solidFill>
            <a:schemeClr val="accent5">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5160234" y="3281933"/>
            <a:ext cx="857615" cy="276045"/>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7" name="Rectangle 46"/>
          <p:cNvSpPr/>
          <p:nvPr/>
        </p:nvSpPr>
        <p:spPr>
          <a:xfrm>
            <a:off x="5160234" y="2958638"/>
            <a:ext cx="857615" cy="276045"/>
          </a:xfrm>
          <a:prstGeom prst="rect">
            <a:avLst/>
          </a:prstGeom>
          <a:solidFill>
            <a:srgbClr val="FFFF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8" name="Rectangle 47"/>
          <p:cNvSpPr/>
          <p:nvPr/>
        </p:nvSpPr>
        <p:spPr>
          <a:xfrm>
            <a:off x="5160234" y="2635343"/>
            <a:ext cx="857615" cy="276045"/>
          </a:xfrm>
          <a:prstGeom prst="rect">
            <a:avLst/>
          </a:prstGeom>
          <a:solidFill>
            <a:schemeClr val="accent5">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1" name="TextBox 40"/>
          <p:cNvSpPr txBox="1"/>
          <p:nvPr/>
        </p:nvSpPr>
        <p:spPr>
          <a:xfrm>
            <a:off x="666224" y="3410831"/>
            <a:ext cx="1043391" cy="594009"/>
          </a:xfrm>
          <a:prstGeom prst="rect">
            <a:avLst/>
          </a:prstGeom>
          <a:noFill/>
        </p:spPr>
        <p:txBody>
          <a:bodyPr wrap="square" rtlCol="0">
            <a:spAutoFit/>
          </a:bodyPr>
          <a:lstStyle/>
          <a:p>
            <a:pPr algn="ctr">
              <a:lnSpc>
                <a:spcPct val="90000"/>
              </a:lnSpc>
            </a:pPr>
            <a:r>
              <a:rPr lang="en-US" sz="1200" dirty="0"/>
              <a:t>Inventory at beginning of the year</a:t>
            </a:r>
            <a:endParaRPr lang="en-US" sz="1200" b="1" dirty="0"/>
          </a:p>
        </p:txBody>
      </p:sp>
      <p:sp>
        <p:nvSpPr>
          <p:cNvPr id="7" name="TextBox 6"/>
          <p:cNvSpPr txBox="1"/>
          <p:nvPr/>
        </p:nvSpPr>
        <p:spPr>
          <a:xfrm>
            <a:off x="1924055" y="3646342"/>
            <a:ext cx="2066227" cy="307777"/>
          </a:xfrm>
          <a:prstGeom prst="rect">
            <a:avLst/>
          </a:prstGeom>
          <a:noFill/>
        </p:spPr>
        <p:txBody>
          <a:bodyPr wrap="square" rtlCol="0" anchor="b">
            <a:spAutoFit/>
          </a:bodyPr>
          <a:lstStyle/>
          <a:p>
            <a:r>
              <a:rPr lang="en-US" sz="1400" b="1" dirty="0"/>
              <a:t>100 x $7</a:t>
            </a:r>
            <a:r>
              <a:rPr lang="en-US" sz="1400" dirty="0"/>
              <a:t>	=	$700</a:t>
            </a:r>
          </a:p>
        </p:txBody>
      </p:sp>
      <p:sp>
        <p:nvSpPr>
          <p:cNvPr id="49" name="Rectangle 48"/>
          <p:cNvSpPr/>
          <p:nvPr/>
        </p:nvSpPr>
        <p:spPr>
          <a:xfrm>
            <a:off x="7023334" y="3274670"/>
            <a:ext cx="857615" cy="276045"/>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TextBox 42"/>
          <p:cNvSpPr txBox="1"/>
          <p:nvPr/>
        </p:nvSpPr>
        <p:spPr>
          <a:xfrm>
            <a:off x="4162574" y="2525615"/>
            <a:ext cx="4349699" cy="1431161"/>
          </a:xfrm>
          <a:prstGeom prst="rect">
            <a:avLst/>
          </a:prstGeom>
          <a:noFill/>
        </p:spPr>
        <p:txBody>
          <a:bodyPr wrap="square" rtlCol="0" anchor="b">
            <a:spAutoFit/>
          </a:bodyPr>
          <a:lstStyle/>
          <a:p>
            <a:pPr>
              <a:lnSpc>
                <a:spcPct val="150000"/>
              </a:lnSpc>
              <a:tabLst>
                <a:tab pos="742950" algn="l"/>
                <a:tab pos="1319213" algn="ctr"/>
                <a:tab pos="2227263" algn="ctr"/>
                <a:tab pos="3203575" algn="ctr"/>
              </a:tabLst>
            </a:pPr>
            <a:r>
              <a:rPr lang="en-US" sz="1400" dirty="0"/>
              <a:t>		100 x $7</a:t>
            </a:r>
          </a:p>
          <a:p>
            <a:pPr>
              <a:lnSpc>
                <a:spcPct val="150000"/>
              </a:lnSpc>
              <a:tabLst>
                <a:tab pos="742950" algn="l"/>
                <a:tab pos="1319213" algn="ctr"/>
                <a:tab pos="2227263" algn="ctr"/>
                <a:tab pos="3203575" algn="ctr"/>
              </a:tabLst>
            </a:pPr>
            <a:r>
              <a:rPr lang="en-US" sz="1400" dirty="0"/>
              <a:t>		300 x $9</a:t>
            </a:r>
          </a:p>
          <a:p>
            <a:pPr>
              <a:lnSpc>
                <a:spcPct val="150000"/>
              </a:lnSpc>
              <a:tabLst>
                <a:tab pos="742950" algn="l"/>
                <a:tab pos="1319213" algn="ctr"/>
                <a:tab pos="2227263" algn="ctr"/>
                <a:tab pos="3203575" algn="ctr"/>
              </a:tabLst>
            </a:pPr>
            <a:r>
              <a:rPr lang="en-US" sz="1400" dirty="0"/>
              <a:t>	</a:t>
            </a:r>
            <a:r>
              <a:rPr lang="en-US" sz="1400" dirty="0" smtClean="0"/>
              <a:t>	400 </a:t>
            </a:r>
            <a:r>
              <a:rPr lang="en-US" sz="1400" dirty="0"/>
              <a:t>x $11		200 x $11</a:t>
            </a:r>
          </a:p>
          <a:p>
            <a:pPr>
              <a:spcBef>
                <a:spcPts val="1200"/>
              </a:spcBef>
              <a:tabLst>
                <a:tab pos="742950" algn="l"/>
                <a:tab pos="1319213" algn="ctr"/>
                <a:tab pos="2227263" algn="ctr"/>
                <a:tab pos="3203575" algn="ctr"/>
              </a:tabLst>
            </a:pPr>
            <a:r>
              <a:rPr lang="en-US" sz="1400" dirty="0"/>
              <a:t>$10,000	=	$7,800	+	$2,200</a:t>
            </a:r>
          </a:p>
        </p:txBody>
      </p:sp>
      <p:sp>
        <p:nvSpPr>
          <p:cNvPr id="50" name="Rectangle 49"/>
          <p:cNvSpPr/>
          <p:nvPr/>
        </p:nvSpPr>
        <p:spPr>
          <a:xfrm>
            <a:off x="8077600" y="3263991"/>
            <a:ext cx="857615" cy="276045"/>
          </a:xfrm>
          <a:prstGeom prst="rect">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8077600" y="3262589"/>
            <a:ext cx="857615" cy="276999"/>
          </a:xfrm>
          <a:prstGeom prst="rect">
            <a:avLst/>
          </a:prstGeom>
          <a:noFill/>
        </p:spPr>
        <p:txBody>
          <a:bodyPr wrap="square" rtlCol="0">
            <a:spAutoFit/>
          </a:bodyPr>
          <a:lstStyle/>
          <a:p>
            <a:pPr algn="ctr"/>
            <a:r>
              <a:rPr lang="en-US" sz="1200" b="1" dirty="0">
                <a:solidFill>
                  <a:schemeClr val="bg1"/>
                </a:solidFill>
              </a:rPr>
              <a:t>FIFO</a:t>
            </a:r>
          </a:p>
        </p:txBody>
      </p:sp>
      <p:sp>
        <p:nvSpPr>
          <p:cNvPr id="51" name="Right Brace 50"/>
          <p:cNvSpPr/>
          <p:nvPr/>
        </p:nvSpPr>
        <p:spPr>
          <a:xfrm rot="5400000">
            <a:off x="7397729" y="3270864"/>
            <a:ext cx="126259" cy="739563"/>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46" name="Right Brace 45"/>
          <p:cNvSpPr/>
          <p:nvPr/>
        </p:nvSpPr>
        <p:spPr>
          <a:xfrm rot="5400000">
            <a:off x="5525500" y="3270864"/>
            <a:ext cx="126259" cy="739563"/>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59" name="Rectangle 58"/>
          <p:cNvSpPr/>
          <p:nvPr/>
        </p:nvSpPr>
        <p:spPr>
          <a:xfrm>
            <a:off x="5166099" y="4411970"/>
            <a:ext cx="857615" cy="276045"/>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0" name="Rectangle 79"/>
          <p:cNvSpPr/>
          <p:nvPr/>
        </p:nvSpPr>
        <p:spPr>
          <a:xfrm>
            <a:off x="5166099" y="4088675"/>
            <a:ext cx="857615" cy="276045"/>
          </a:xfrm>
          <a:prstGeom prst="rect">
            <a:avLst/>
          </a:prstGeom>
          <a:solidFill>
            <a:srgbClr val="FFFF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2" name="TextBox 81"/>
          <p:cNvSpPr txBox="1"/>
          <p:nvPr/>
        </p:nvSpPr>
        <p:spPr>
          <a:xfrm>
            <a:off x="603706" y="4540868"/>
            <a:ext cx="1075509" cy="594009"/>
          </a:xfrm>
          <a:prstGeom prst="rect">
            <a:avLst/>
          </a:prstGeom>
          <a:noFill/>
          <a:ln>
            <a:noFill/>
          </a:ln>
        </p:spPr>
        <p:txBody>
          <a:bodyPr wrap="square" rtlCol="0">
            <a:spAutoFit/>
          </a:bodyPr>
          <a:lstStyle/>
          <a:p>
            <a:pPr algn="ctr">
              <a:lnSpc>
                <a:spcPct val="90000"/>
              </a:lnSpc>
            </a:pPr>
            <a:r>
              <a:rPr lang="en-US" sz="1200" dirty="0"/>
              <a:t>1st purchase</a:t>
            </a:r>
          </a:p>
          <a:p>
            <a:pPr algn="ctr">
              <a:lnSpc>
                <a:spcPct val="90000"/>
              </a:lnSpc>
            </a:pPr>
            <a:r>
              <a:rPr lang="en-US" sz="1200" dirty="0"/>
              <a:t>during the year</a:t>
            </a:r>
          </a:p>
        </p:txBody>
      </p:sp>
      <p:sp>
        <p:nvSpPr>
          <p:cNvPr id="85" name="Rectangle 84"/>
          <p:cNvSpPr/>
          <p:nvPr/>
        </p:nvSpPr>
        <p:spPr>
          <a:xfrm>
            <a:off x="7029199" y="4404707"/>
            <a:ext cx="857615" cy="276045"/>
          </a:xfrm>
          <a:prstGeom prst="rect">
            <a:avLst/>
          </a:prstGeom>
          <a:solidFill>
            <a:srgbClr val="FFFF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7" name="Rectangle 86"/>
          <p:cNvSpPr/>
          <p:nvPr/>
        </p:nvSpPr>
        <p:spPr>
          <a:xfrm>
            <a:off x="8083465" y="4394028"/>
            <a:ext cx="857615" cy="276045"/>
          </a:xfrm>
          <a:prstGeom prst="rect">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8" name="TextBox 87"/>
          <p:cNvSpPr txBox="1"/>
          <p:nvPr/>
        </p:nvSpPr>
        <p:spPr>
          <a:xfrm>
            <a:off x="8083465" y="4392626"/>
            <a:ext cx="857615" cy="276999"/>
          </a:xfrm>
          <a:prstGeom prst="rect">
            <a:avLst/>
          </a:prstGeom>
          <a:noFill/>
        </p:spPr>
        <p:txBody>
          <a:bodyPr wrap="square" rtlCol="0">
            <a:spAutoFit/>
          </a:bodyPr>
          <a:lstStyle/>
          <a:p>
            <a:pPr algn="ctr"/>
            <a:r>
              <a:rPr lang="en-US" sz="1200" b="1" dirty="0">
                <a:solidFill>
                  <a:schemeClr val="bg1"/>
                </a:solidFill>
              </a:rPr>
              <a:t>LIFO</a:t>
            </a:r>
          </a:p>
        </p:txBody>
      </p:sp>
      <p:sp>
        <p:nvSpPr>
          <p:cNvPr id="102" name="Rectangle 101"/>
          <p:cNvSpPr/>
          <p:nvPr/>
        </p:nvSpPr>
        <p:spPr>
          <a:xfrm>
            <a:off x="7029199" y="4094778"/>
            <a:ext cx="857615" cy="276045"/>
          </a:xfrm>
          <a:prstGeom prst="rect">
            <a:avLst/>
          </a:prstGeom>
          <a:solidFill>
            <a:schemeClr val="accent5">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3" name="Rectangle 102"/>
          <p:cNvSpPr/>
          <p:nvPr/>
        </p:nvSpPr>
        <p:spPr>
          <a:xfrm>
            <a:off x="1904517" y="4795917"/>
            <a:ext cx="857615" cy="276045"/>
          </a:xfrm>
          <a:prstGeom prst="rect">
            <a:avLst/>
          </a:prstGeom>
          <a:solidFill>
            <a:srgbClr val="FFFF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6" name="TextBox 85"/>
          <p:cNvSpPr txBox="1"/>
          <p:nvPr/>
        </p:nvSpPr>
        <p:spPr>
          <a:xfrm>
            <a:off x="4168439" y="3978817"/>
            <a:ext cx="4349699" cy="1107996"/>
          </a:xfrm>
          <a:prstGeom prst="rect">
            <a:avLst/>
          </a:prstGeom>
          <a:noFill/>
        </p:spPr>
        <p:txBody>
          <a:bodyPr wrap="square" rtlCol="0" anchor="b">
            <a:spAutoFit/>
          </a:bodyPr>
          <a:lstStyle/>
          <a:p>
            <a:pPr>
              <a:lnSpc>
                <a:spcPct val="150000"/>
              </a:lnSpc>
              <a:tabLst>
                <a:tab pos="742950" algn="l"/>
                <a:tab pos="1319213" algn="ctr"/>
                <a:tab pos="2227263" algn="ctr"/>
                <a:tab pos="3203575" algn="ctr"/>
              </a:tabLst>
            </a:pPr>
            <a:r>
              <a:rPr lang="en-US" sz="1400" dirty="0"/>
              <a:t>		200 x $9		100 x $7</a:t>
            </a:r>
          </a:p>
          <a:p>
            <a:pPr>
              <a:lnSpc>
                <a:spcPct val="150000"/>
              </a:lnSpc>
              <a:tabLst>
                <a:tab pos="742950" algn="l"/>
                <a:tab pos="1319213" algn="ctr"/>
                <a:tab pos="2227263" algn="ctr"/>
                <a:tab pos="3203575" algn="ctr"/>
              </a:tabLst>
            </a:pPr>
            <a:r>
              <a:rPr lang="en-US" sz="1400" dirty="0"/>
              <a:t>		600 x $11		100 x $9</a:t>
            </a:r>
          </a:p>
          <a:p>
            <a:pPr>
              <a:spcBef>
                <a:spcPts val="1200"/>
              </a:spcBef>
              <a:tabLst>
                <a:tab pos="742950" algn="l"/>
                <a:tab pos="1319213" algn="ctr"/>
                <a:tab pos="2227263" algn="ctr"/>
                <a:tab pos="3203575" algn="ctr"/>
              </a:tabLst>
            </a:pPr>
            <a:r>
              <a:rPr lang="en-US" sz="1400" dirty="0"/>
              <a:t>$10,000	=	$8,400	+	</a:t>
            </a:r>
            <a:r>
              <a:rPr lang="en-US" sz="1400" dirty="0" smtClean="0"/>
              <a:t>$1,600</a:t>
            </a:r>
            <a:endParaRPr lang="en-US" sz="1400" dirty="0"/>
          </a:p>
        </p:txBody>
      </p:sp>
      <p:sp>
        <p:nvSpPr>
          <p:cNvPr id="83" name="TextBox 82"/>
          <p:cNvSpPr txBox="1"/>
          <p:nvPr/>
        </p:nvSpPr>
        <p:spPr>
          <a:xfrm>
            <a:off x="1929920" y="4776379"/>
            <a:ext cx="2066227" cy="307777"/>
          </a:xfrm>
          <a:prstGeom prst="rect">
            <a:avLst/>
          </a:prstGeom>
          <a:noFill/>
        </p:spPr>
        <p:txBody>
          <a:bodyPr wrap="square" rtlCol="0" anchor="b">
            <a:spAutoFit/>
          </a:bodyPr>
          <a:lstStyle/>
          <a:p>
            <a:r>
              <a:rPr lang="en-US" sz="1400" b="1" dirty="0"/>
              <a:t>300 x $9</a:t>
            </a:r>
            <a:r>
              <a:rPr lang="en-US" sz="1400" dirty="0"/>
              <a:t>	=	$2,700</a:t>
            </a:r>
          </a:p>
        </p:txBody>
      </p:sp>
      <p:sp>
        <p:nvSpPr>
          <p:cNvPr id="89" name="Right Brace 88"/>
          <p:cNvSpPr/>
          <p:nvPr/>
        </p:nvSpPr>
        <p:spPr>
          <a:xfrm rot="5400000">
            <a:off x="7403594" y="4400901"/>
            <a:ext cx="126259" cy="739563"/>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84" name="Right Brace 83"/>
          <p:cNvSpPr/>
          <p:nvPr/>
        </p:nvSpPr>
        <p:spPr>
          <a:xfrm rot="5400000">
            <a:off x="5531365" y="4400901"/>
            <a:ext cx="126259" cy="739563"/>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6" name="TextBox 25"/>
          <p:cNvSpPr txBox="1"/>
          <p:nvPr/>
        </p:nvSpPr>
        <p:spPr>
          <a:xfrm>
            <a:off x="3952535" y="2184303"/>
            <a:ext cx="420077" cy="369332"/>
          </a:xfrm>
          <a:prstGeom prst="rect">
            <a:avLst/>
          </a:prstGeom>
          <a:noFill/>
        </p:spPr>
        <p:txBody>
          <a:bodyPr wrap="square" rtlCol="0">
            <a:spAutoFit/>
          </a:bodyPr>
          <a:lstStyle/>
          <a:p>
            <a:pPr algn="ctr"/>
            <a:r>
              <a:rPr lang="en-US" dirty="0"/>
              <a:t>=</a:t>
            </a:r>
          </a:p>
        </p:txBody>
      </p:sp>
      <p:sp>
        <p:nvSpPr>
          <p:cNvPr id="104" name="TextBox 103"/>
          <p:cNvSpPr txBox="1"/>
          <p:nvPr/>
        </p:nvSpPr>
        <p:spPr>
          <a:xfrm>
            <a:off x="6379518" y="2156283"/>
            <a:ext cx="420077" cy="369332"/>
          </a:xfrm>
          <a:prstGeom prst="rect">
            <a:avLst/>
          </a:prstGeom>
          <a:noFill/>
        </p:spPr>
        <p:txBody>
          <a:bodyPr wrap="square" rtlCol="0">
            <a:spAutoFit/>
          </a:bodyPr>
          <a:lstStyle/>
          <a:p>
            <a:pPr algn="ctr"/>
            <a:r>
              <a:rPr lang="en-US" dirty="0"/>
              <a:t>+</a:t>
            </a:r>
          </a:p>
        </p:txBody>
      </p:sp>
      <p:sp>
        <p:nvSpPr>
          <p:cNvPr id="106" name="Rectangle 105"/>
          <p:cNvSpPr/>
          <p:nvPr/>
        </p:nvSpPr>
        <p:spPr>
          <a:xfrm>
            <a:off x="5160234" y="5302875"/>
            <a:ext cx="857615" cy="276045"/>
          </a:xfrm>
          <a:prstGeom prst="rect">
            <a:avLst/>
          </a:prstGeom>
          <a:solidFill>
            <a:schemeClr val="accent4">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8" name="TextBox 107"/>
          <p:cNvSpPr txBox="1"/>
          <p:nvPr/>
        </p:nvSpPr>
        <p:spPr>
          <a:xfrm>
            <a:off x="597841" y="5431773"/>
            <a:ext cx="1111774" cy="594009"/>
          </a:xfrm>
          <a:prstGeom prst="rect">
            <a:avLst/>
          </a:prstGeom>
          <a:noFill/>
        </p:spPr>
        <p:txBody>
          <a:bodyPr wrap="square" rtlCol="0">
            <a:spAutoFit/>
          </a:bodyPr>
          <a:lstStyle/>
          <a:p>
            <a:pPr algn="ctr">
              <a:lnSpc>
                <a:spcPct val="90000"/>
              </a:lnSpc>
            </a:pPr>
            <a:r>
              <a:rPr lang="en-US" sz="1200" dirty="0"/>
              <a:t>2nd purchase</a:t>
            </a:r>
          </a:p>
          <a:p>
            <a:pPr algn="ctr">
              <a:lnSpc>
                <a:spcPct val="90000"/>
              </a:lnSpc>
            </a:pPr>
            <a:r>
              <a:rPr lang="en-US" sz="1200" dirty="0"/>
              <a:t>during the year</a:t>
            </a:r>
          </a:p>
        </p:txBody>
      </p:sp>
      <p:sp>
        <p:nvSpPr>
          <p:cNvPr id="109" name="Rectangle 108"/>
          <p:cNvSpPr/>
          <p:nvPr/>
        </p:nvSpPr>
        <p:spPr>
          <a:xfrm>
            <a:off x="7023334" y="5295612"/>
            <a:ext cx="857615" cy="276045"/>
          </a:xfrm>
          <a:prstGeom prst="rect">
            <a:avLst/>
          </a:prstGeom>
          <a:solidFill>
            <a:schemeClr val="accent4">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0" name="Rectangle 109"/>
          <p:cNvSpPr/>
          <p:nvPr/>
        </p:nvSpPr>
        <p:spPr>
          <a:xfrm>
            <a:off x="8077600" y="5284934"/>
            <a:ext cx="857615" cy="596084"/>
          </a:xfrm>
          <a:prstGeom prst="rect">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1" name="TextBox 110"/>
          <p:cNvSpPr txBox="1"/>
          <p:nvPr/>
        </p:nvSpPr>
        <p:spPr>
          <a:xfrm>
            <a:off x="8077600" y="5234686"/>
            <a:ext cx="857615" cy="646331"/>
          </a:xfrm>
          <a:prstGeom prst="rect">
            <a:avLst/>
          </a:prstGeom>
          <a:noFill/>
        </p:spPr>
        <p:txBody>
          <a:bodyPr wrap="square" rtlCol="0">
            <a:spAutoFit/>
          </a:bodyPr>
          <a:lstStyle/>
          <a:p>
            <a:pPr algn="ctr"/>
            <a:r>
              <a:rPr lang="en-US" sz="1200" b="1" dirty="0">
                <a:solidFill>
                  <a:schemeClr val="bg1"/>
                </a:solidFill>
              </a:rPr>
              <a:t>Weighted- Average Cost</a:t>
            </a:r>
          </a:p>
        </p:txBody>
      </p:sp>
      <p:sp>
        <p:nvSpPr>
          <p:cNvPr id="113" name="Rectangle 112"/>
          <p:cNvSpPr/>
          <p:nvPr/>
        </p:nvSpPr>
        <p:spPr>
          <a:xfrm>
            <a:off x="1898652" y="5686822"/>
            <a:ext cx="857615" cy="276045"/>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4" name="TextBox 113"/>
          <p:cNvSpPr txBox="1"/>
          <p:nvPr/>
        </p:nvSpPr>
        <p:spPr>
          <a:xfrm>
            <a:off x="4162574" y="5192888"/>
            <a:ext cx="4349699" cy="784830"/>
          </a:xfrm>
          <a:prstGeom prst="rect">
            <a:avLst/>
          </a:prstGeom>
          <a:noFill/>
        </p:spPr>
        <p:txBody>
          <a:bodyPr wrap="square" rtlCol="0" anchor="b">
            <a:spAutoFit/>
          </a:bodyPr>
          <a:lstStyle/>
          <a:p>
            <a:pPr>
              <a:lnSpc>
                <a:spcPct val="150000"/>
              </a:lnSpc>
              <a:tabLst>
                <a:tab pos="742950" algn="l"/>
                <a:tab pos="1319213" algn="ctr"/>
                <a:tab pos="2227263" algn="ctr"/>
                <a:tab pos="3203575" algn="ctr"/>
              </a:tabLst>
            </a:pPr>
            <a:r>
              <a:rPr lang="en-US" sz="1400" dirty="0"/>
              <a:t>		800 x $10		200 x $10</a:t>
            </a:r>
          </a:p>
          <a:p>
            <a:pPr>
              <a:spcBef>
                <a:spcPts val="1200"/>
              </a:spcBef>
              <a:tabLst>
                <a:tab pos="742950" algn="l"/>
                <a:tab pos="1319213" algn="ctr"/>
                <a:tab pos="2227263" algn="ctr"/>
                <a:tab pos="3203575" algn="ctr"/>
              </a:tabLst>
            </a:pPr>
            <a:r>
              <a:rPr lang="en-US" sz="1400" dirty="0"/>
              <a:t>$10,000	=	$8,000	+	$2,000</a:t>
            </a:r>
          </a:p>
        </p:txBody>
      </p:sp>
      <p:sp>
        <p:nvSpPr>
          <p:cNvPr id="115" name="TextBox 114"/>
          <p:cNvSpPr txBox="1"/>
          <p:nvPr/>
        </p:nvSpPr>
        <p:spPr>
          <a:xfrm>
            <a:off x="1924055" y="5667284"/>
            <a:ext cx="2066227" cy="307777"/>
          </a:xfrm>
          <a:prstGeom prst="rect">
            <a:avLst/>
          </a:prstGeom>
          <a:noFill/>
        </p:spPr>
        <p:txBody>
          <a:bodyPr wrap="square" rtlCol="0" anchor="b">
            <a:spAutoFit/>
          </a:bodyPr>
          <a:lstStyle/>
          <a:p>
            <a:r>
              <a:rPr lang="en-US" sz="1400" b="1" dirty="0"/>
              <a:t>600 x $11</a:t>
            </a:r>
            <a:r>
              <a:rPr lang="en-US" sz="1400" dirty="0"/>
              <a:t>	=	$6,600</a:t>
            </a:r>
          </a:p>
        </p:txBody>
      </p:sp>
      <p:sp>
        <p:nvSpPr>
          <p:cNvPr id="116" name="Right Brace 115"/>
          <p:cNvSpPr/>
          <p:nvPr/>
        </p:nvSpPr>
        <p:spPr>
          <a:xfrm rot="5400000">
            <a:off x="7397729" y="5291806"/>
            <a:ext cx="126259" cy="739563"/>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17" name="Right Brace 116"/>
          <p:cNvSpPr/>
          <p:nvPr/>
        </p:nvSpPr>
        <p:spPr>
          <a:xfrm rot="5400000">
            <a:off x="5525500" y="5291806"/>
            <a:ext cx="126259" cy="739563"/>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grpSp>
        <p:nvGrpSpPr>
          <p:cNvPr id="29" name="Group 28"/>
          <p:cNvGrpSpPr/>
          <p:nvPr/>
        </p:nvGrpSpPr>
        <p:grpSpPr>
          <a:xfrm>
            <a:off x="2762132" y="5962867"/>
            <a:ext cx="1729154" cy="635084"/>
            <a:chOff x="2762132" y="5962867"/>
            <a:chExt cx="1729154" cy="635084"/>
          </a:xfrm>
        </p:grpSpPr>
        <p:sp>
          <p:nvSpPr>
            <p:cNvPr id="28" name="TextBox 27"/>
            <p:cNvSpPr txBox="1"/>
            <p:nvPr/>
          </p:nvSpPr>
          <p:spPr>
            <a:xfrm>
              <a:off x="2762132" y="6074731"/>
              <a:ext cx="1729154" cy="523220"/>
            </a:xfrm>
            <a:prstGeom prst="rect">
              <a:avLst/>
            </a:prstGeom>
            <a:noFill/>
          </p:spPr>
          <p:txBody>
            <a:bodyPr wrap="square" rtlCol="0">
              <a:spAutoFit/>
            </a:bodyPr>
            <a:lstStyle/>
            <a:p>
              <a:pPr algn="ctr"/>
              <a:r>
                <a:rPr lang="en-US" sz="1400" dirty="0"/>
                <a:t>$10,000 </a:t>
              </a:r>
              <a:endParaRPr lang="en-US" sz="1400" dirty="0" smtClean="0"/>
            </a:p>
            <a:p>
              <a:pPr algn="ctr"/>
              <a:r>
                <a:rPr lang="en-US" sz="1400" dirty="0" smtClean="0"/>
                <a:t>Available</a:t>
              </a:r>
              <a:endParaRPr lang="en-US" sz="1400" dirty="0"/>
            </a:p>
          </p:txBody>
        </p:sp>
        <p:sp>
          <p:nvSpPr>
            <p:cNvPr id="118" name="Right Brace 117"/>
            <p:cNvSpPr/>
            <p:nvPr/>
          </p:nvSpPr>
          <p:spPr>
            <a:xfrm rot="5400000">
              <a:off x="3563236" y="5656215"/>
              <a:ext cx="126259" cy="739563"/>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grpSp>
      <p:cxnSp>
        <p:nvCxnSpPr>
          <p:cNvPr id="11" name="Straight Connector 10"/>
          <p:cNvCxnSpPr/>
          <p:nvPr/>
        </p:nvCxnSpPr>
        <p:spPr>
          <a:xfrm>
            <a:off x="776650" y="4004707"/>
            <a:ext cx="816443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a:off x="770785" y="5156514"/>
            <a:ext cx="816443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a:off x="4168439" y="2523613"/>
            <a:ext cx="476677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a:off x="1667635" y="2523613"/>
            <a:ext cx="2362548"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Oval 2"/>
          <p:cNvSpPr/>
          <p:nvPr/>
        </p:nvSpPr>
        <p:spPr>
          <a:xfrm>
            <a:off x="2957168" y="6089126"/>
            <a:ext cx="1415444" cy="508825"/>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Oval 51"/>
          <p:cNvSpPr/>
          <p:nvPr/>
        </p:nvSpPr>
        <p:spPr>
          <a:xfrm>
            <a:off x="1737306" y="2118646"/>
            <a:ext cx="624794" cy="235512"/>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Oval 52"/>
          <p:cNvSpPr/>
          <p:nvPr/>
        </p:nvSpPr>
        <p:spPr>
          <a:xfrm>
            <a:off x="4491286" y="2128229"/>
            <a:ext cx="517494" cy="206476"/>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Oval 53"/>
          <p:cNvSpPr/>
          <p:nvPr/>
        </p:nvSpPr>
        <p:spPr>
          <a:xfrm>
            <a:off x="6589556" y="2131613"/>
            <a:ext cx="517494" cy="206476"/>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9484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3">
                                            <p:txEl>
                                              <p:pRg st="0" end="0"/>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3">
                                            <p:txEl>
                                              <p:pRg st="1" end="1"/>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43">
                                            <p:txEl>
                                              <p:pRg st="2" end="2"/>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43">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8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8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86"/>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89"/>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84"/>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0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09"/>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14"/>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16"/>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7" grpId="0" animBg="1"/>
      <p:bldP spid="48" grpId="0" animBg="1"/>
      <p:bldP spid="49" grpId="0" animBg="1"/>
      <p:bldP spid="51" grpId="0" animBg="1"/>
      <p:bldP spid="46" grpId="0" animBg="1"/>
      <p:bldP spid="59" grpId="0" animBg="1"/>
      <p:bldP spid="80" grpId="0" animBg="1"/>
      <p:bldP spid="82" grpId="0"/>
      <p:bldP spid="85" grpId="0" animBg="1"/>
      <p:bldP spid="102" grpId="0" animBg="1"/>
      <p:bldP spid="103" grpId="0" animBg="1"/>
      <p:bldP spid="86" grpId="0"/>
      <p:bldP spid="83" grpId="0"/>
      <p:bldP spid="89" grpId="0" animBg="1"/>
      <p:bldP spid="84" grpId="0" animBg="1"/>
      <p:bldP spid="106" grpId="0" animBg="1"/>
      <p:bldP spid="108" grpId="0"/>
      <p:bldP spid="109" grpId="0" animBg="1"/>
      <p:bldP spid="113" grpId="0" animBg="1"/>
      <p:bldP spid="114" grpId="0"/>
      <p:bldP spid="115" grpId="0"/>
      <p:bldP spid="116" grpId="0" animBg="1"/>
      <p:bldP spid="117" grpId="0" animBg="1"/>
      <p:bldP spid="3" grpId="0" animBg="1"/>
      <p:bldP spid="52" grpId="0" animBg="1"/>
      <p:bldP spid="53" grpId="0" animBg="1"/>
      <p:bldP spid="5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Key Point</a:t>
            </a:r>
            <a:endParaRPr lang="en-US" sz="4000" dirty="0"/>
          </a:p>
        </p:txBody>
      </p:sp>
      <p:sp>
        <p:nvSpPr>
          <p:cNvPr id="3" name="Content Placeholder 2"/>
          <p:cNvSpPr>
            <a:spLocks noGrp="1"/>
          </p:cNvSpPr>
          <p:nvPr>
            <p:ph idx="1"/>
          </p:nvPr>
        </p:nvSpPr>
        <p:spPr/>
        <p:txBody>
          <a:bodyPr/>
          <a:lstStyle/>
          <a:p>
            <a:pPr marL="0" indent="0">
              <a:buNone/>
            </a:pPr>
            <a:r>
              <a:rPr lang="en-US" dirty="0" smtClean="0"/>
              <a:t>Companies are allowed to report inventory costs by assuming which specific units of inventory are sold and not sold, even if this does not match the actual flow. The three major inventory cost flow assumptions are FIFO (first-in, first-out), LIFO (last-in, last-out), and weighted-average cost.</a:t>
            </a:r>
            <a:endParaRPr lang="en-US" dirty="0"/>
          </a:p>
        </p:txBody>
      </p:sp>
      <p:sp>
        <p:nvSpPr>
          <p:cNvPr id="10" name="Footer Placeholder 9"/>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11" name="Slide Number Placeholder 10"/>
          <p:cNvSpPr>
            <a:spLocks noGrp="1"/>
          </p:cNvSpPr>
          <p:nvPr>
            <p:ph type="sldNum" sz="quarter" idx="12"/>
          </p:nvPr>
        </p:nvSpPr>
        <p:spPr/>
        <p:txBody>
          <a:bodyPr/>
          <a:lstStyle/>
          <a:p>
            <a:fld id="{8A048DD7-39B4-434B-ACE7-68CA5B147A05}" type="slidenum">
              <a:rPr lang="en-US" smtClean="0"/>
              <a:t>32</a:t>
            </a:fld>
            <a:endParaRPr lang="en-US" dirty="0"/>
          </a:p>
        </p:txBody>
      </p:sp>
    </p:spTree>
    <p:extLst>
      <p:ext uri="{BB962C8B-B14F-4D97-AF65-F5344CB8AC3E}">
        <p14:creationId xmlns:p14="http://schemas.microsoft.com/office/powerpoint/2010/main" val="42717266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smtClean="0">
                <a:solidFill>
                  <a:srgbClr val="A5062D"/>
                </a:solidFill>
              </a:rPr>
              <a:t>LO6–4</a:t>
            </a:r>
            <a:r>
              <a:rPr lang="en-US" dirty="0"/>
              <a:t>	Explain the financial statement effects and tax effects of inventory cost </a:t>
            </a:r>
            <a:r>
              <a:rPr lang="en-US" dirty="0" smtClean="0"/>
              <a:t>methods.</a:t>
            </a:r>
            <a:endParaRPr lang="en-US" dirty="0"/>
          </a:p>
        </p:txBody>
      </p:sp>
      <p:sp>
        <p:nvSpPr>
          <p:cNvPr id="4" name="Title 3"/>
          <p:cNvSpPr>
            <a:spLocks noGrp="1"/>
          </p:cNvSpPr>
          <p:nvPr>
            <p:ph type="title"/>
          </p:nvPr>
        </p:nvSpPr>
        <p:spPr/>
        <p:txBody>
          <a:bodyPr/>
          <a:lstStyle/>
          <a:p>
            <a:r>
              <a:rPr lang="en-US" dirty="0" smtClean="0"/>
              <a:t>Learning Objective 4</a:t>
            </a:r>
            <a:endParaRPr lang="en-US" dirty="0"/>
          </a:p>
        </p:txBody>
      </p:sp>
      <p:sp>
        <p:nvSpPr>
          <p:cNvPr id="8" name="Footer Placeholder 7"/>
          <p:cNvSpPr>
            <a:spLocks noGrp="1"/>
          </p:cNvSpPr>
          <p:nvPr>
            <p:ph type="ftr" sz="quarter" idx="11"/>
          </p:nvPr>
        </p:nvSpPr>
        <p:spPr>
          <a:xfrm>
            <a:off x="1424213" y="6492875"/>
            <a:ext cx="6540501" cy="365125"/>
          </a:xfrm>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33</a:t>
            </a:fld>
            <a:endParaRPr lang="en-US" dirty="0"/>
          </a:p>
        </p:txBody>
      </p:sp>
    </p:spTree>
    <p:extLst>
      <p:ext uri="{BB962C8B-B14F-4D97-AF65-F5344CB8AC3E}">
        <p14:creationId xmlns:p14="http://schemas.microsoft.com/office/powerpoint/2010/main" val="419955276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212041"/>
            <a:ext cx="8229600" cy="1143000"/>
          </a:xfrm>
        </p:spPr>
        <p:txBody>
          <a:bodyPr/>
          <a:lstStyle/>
          <a:p>
            <a:pPr>
              <a:lnSpc>
                <a:spcPct val="90000"/>
              </a:lnSpc>
            </a:pPr>
            <a:r>
              <a:rPr lang="en-US" sz="4000" dirty="0" smtClean="0"/>
              <a:t>Choice of Inventory Reporting Methods</a:t>
            </a:r>
            <a:endParaRPr lang="en-US" sz="4000" dirty="0"/>
          </a:p>
        </p:txBody>
      </p:sp>
      <p:sp>
        <p:nvSpPr>
          <p:cNvPr id="3" name="Content Placeholder 2"/>
          <p:cNvSpPr>
            <a:spLocks noGrp="1"/>
          </p:cNvSpPr>
          <p:nvPr>
            <p:ph idx="1"/>
          </p:nvPr>
        </p:nvSpPr>
        <p:spPr>
          <a:xfrm>
            <a:off x="809150" y="1364054"/>
            <a:ext cx="8229600" cy="5107748"/>
          </a:xfrm>
        </p:spPr>
        <p:txBody>
          <a:bodyPr>
            <a:normAutofit lnSpcReduction="10000"/>
          </a:bodyPr>
          <a:lstStyle/>
          <a:p>
            <a:r>
              <a:rPr lang="en-US" b="1" dirty="0" smtClean="0"/>
              <a:t>FIFO method</a:t>
            </a:r>
          </a:p>
          <a:p>
            <a:pPr lvl="1"/>
            <a:r>
              <a:rPr lang="en-US" dirty="0" smtClean="0"/>
              <a:t>Matches physical flow for most companies</a:t>
            </a:r>
          </a:p>
          <a:p>
            <a:pPr lvl="1"/>
            <a:r>
              <a:rPr lang="en-US" dirty="0" smtClean="0"/>
              <a:t>Ending inventory reflects current cost</a:t>
            </a:r>
          </a:p>
          <a:p>
            <a:pPr lvl="1"/>
            <a:r>
              <a:rPr lang="en-US" dirty="0" smtClean="0"/>
              <a:t>Balance-sheet approach</a:t>
            </a:r>
          </a:p>
          <a:p>
            <a:r>
              <a:rPr lang="en-IN" b="1" dirty="0" smtClean="0"/>
              <a:t>LIFO method</a:t>
            </a:r>
          </a:p>
          <a:p>
            <a:pPr lvl="1"/>
            <a:r>
              <a:rPr lang="en-IN" dirty="0" smtClean="0"/>
              <a:t>Cost of goods sold reflects current cost</a:t>
            </a:r>
          </a:p>
          <a:p>
            <a:pPr lvl="1"/>
            <a:r>
              <a:rPr lang="en-IN" dirty="0" smtClean="0"/>
              <a:t>Income-statement approach</a:t>
            </a:r>
          </a:p>
          <a:p>
            <a:pPr>
              <a:spcBef>
                <a:spcPts val="2400"/>
              </a:spcBef>
            </a:pPr>
            <a:r>
              <a:rPr lang="en-IN" b="1" dirty="0" smtClean="0"/>
              <a:t>LIFO conformity rule</a:t>
            </a:r>
          </a:p>
          <a:p>
            <a:pPr lvl="1">
              <a:spcBef>
                <a:spcPts val="624"/>
              </a:spcBef>
            </a:pPr>
            <a:r>
              <a:rPr lang="en-IN" dirty="0" smtClean="0"/>
              <a:t>Companies that use LIFO for tax reporting must also use LIFO for financial reporting</a:t>
            </a:r>
          </a:p>
          <a:p>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34</a:t>
            </a:fld>
            <a:endParaRPr lang="en-US" dirty="0"/>
          </a:p>
        </p:txBody>
      </p:sp>
    </p:spTree>
    <p:extLst>
      <p:ext uri="{BB962C8B-B14F-4D97-AF65-F5344CB8AC3E}">
        <p14:creationId xmlns:p14="http://schemas.microsoft.com/office/powerpoint/2010/main" val="4271739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a:xfrm>
            <a:off x="792413" y="1896456"/>
            <a:ext cx="8229599" cy="3113956"/>
          </a:xfrm>
          <a:prstGeom prst="roundRect">
            <a:avLst>
              <a:gd name="adj" fmla="val 912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4" name="Title 3"/>
          <p:cNvSpPr>
            <a:spLocks noGrp="1"/>
          </p:cNvSpPr>
          <p:nvPr>
            <p:ph type="title"/>
          </p:nvPr>
        </p:nvSpPr>
        <p:spPr/>
        <p:txBody>
          <a:bodyPr>
            <a:noAutofit/>
          </a:bodyPr>
          <a:lstStyle/>
          <a:p>
            <a:pPr>
              <a:lnSpc>
                <a:spcPct val="90000"/>
              </a:lnSpc>
            </a:pPr>
            <a:r>
              <a:rPr lang="en-US" sz="4000" dirty="0"/>
              <a:t>Comparison of Inventory Cost Methods, When Costs Are Rising </a:t>
            </a:r>
          </a:p>
        </p:txBody>
      </p:sp>
      <p:sp>
        <p:nvSpPr>
          <p:cNvPr id="5" name="Text Placeholder 5"/>
          <p:cNvSpPr txBox="1">
            <a:spLocks/>
          </p:cNvSpPr>
          <p:nvPr/>
        </p:nvSpPr>
        <p:spPr>
          <a:xfrm>
            <a:off x="940070" y="317052"/>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6–10</a:t>
            </a:r>
            <a:endParaRPr lang="en-US" sz="3200" dirty="0"/>
          </a:p>
        </p:txBody>
      </p:sp>
      <p:sp>
        <p:nvSpPr>
          <p:cNvPr id="2" name="TextBox 1"/>
          <p:cNvSpPr txBox="1"/>
          <p:nvPr/>
        </p:nvSpPr>
        <p:spPr>
          <a:xfrm>
            <a:off x="857777" y="1936357"/>
            <a:ext cx="8164235" cy="2985433"/>
          </a:xfrm>
          <a:prstGeom prst="rect">
            <a:avLst/>
          </a:prstGeom>
          <a:noFill/>
        </p:spPr>
        <p:txBody>
          <a:bodyPr wrap="square" rtlCol="0">
            <a:spAutoFit/>
          </a:bodyPr>
          <a:lstStyle/>
          <a:p>
            <a:pPr>
              <a:tabLst>
                <a:tab pos="3144838" algn="ctr"/>
                <a:tab pos="3719513" algn="r"/>
                <a:tab pos="5311775" algn="r"/>
                <a:tab pos="5373688" algn="ctr"/>
                <a:tab pos="5886450" algn="r"/>
                <a:tab pos="6226175" algn="ctr"/>
              </a:tabLst>
            </a:pPr>
            <a:r>
              <a:rPr lang="en-US" sz="2000" b="1" dirty="0"/>
              <a:t>	</a:t>
            </a:r>
            <a:r>
              <a:rPr lang="en-US" sz="2000" b="1" dirty="0" smtClean="0"/>
              <a:t>	FIFO	                  LIFO</a:t>
            </a:r>
            <a:r>
              <a:rPr lang="en-US" sz="2000" b="1" dirty="0"/>
              <a:t>		</a:t>
            </a:r>
            <a:r>
              <a:rPr lang="en-US" sz="2000" b="1" dirty="0" smtClean="0"/>
              <a:t>          Weighted-Average</a:t>
            </a:r>
            <a:endParaRPr lang="en-US" sz="2000" b="1" dirty="0"/>
          </a:p>
          <a:p>
            <a:pPr>
              <a:lnSpc>
                <a:spcPct val="120000"/>
              </a:lnSpc>
              <a:tabLst>
                <a:tab pos="3538538" algn="r"/>
                <a:tab pos="5030788" algn="r"/>
                <a:tab pos="6683375" algn="r"/>
              </a:tabLst>
            </a:pPr>
            <a:r>
              <a:rPr lang="en-US" sz="2000" dirty="0"/>
              <a:t>Balance sheet:</a:t>
            </a:r>
          </a:p>
          <a:p>
            <a:pPr>
              <a:lnSpc>
                <a:spcPct val="120000"/>
              </a:lnSpc>
              <a:tabLst>
                <a:tab pos="3832225" algn="r"/>
                <a:tab pos="5486400" algn="r"/>
                <a:tab pos="7140575" algn="r"/>
              </a:tabLst>
            </a:pPr>
            <a:r>
              <a:rPr lang="en-US" sz="2000" dirty="0"/>
              <a:t>   </a:t>
            </a:r>
            <a:r>
              <a:rPr lang="en-US" sz="2000" b="1" dirty="0">
                <a:solidFill>
                  <a:srgbClr val="008000"/>
                </a:solidFill>
              </a:rPr>
              <a:t>Ending inventory 	$ 2,200 	$ 1,600 	$ 2,000</a:t>
            </a:r>
          </a:p>
          <a:p>
            <a:pPr>
              <a:lnSpc>
                <a:spcPct val="120000"/>
              </a:lnSpc>
              <a:tabLst>
                <a:tab pos="3538538" algn="r"/>
                <a:tab pos="5030788" algn="r"/>
                <a:tab pos="6683375" algn="r"/>
              </a:tabLst>
            </a:pPr>
            <a:endParaRPr lang="en-US" sz="2000" dirty="0" smtClean="0"/>
          </a:p>
          <a:p>
            <a:pPr>
              <a:lnSpc>
                <a:spcPct val="120000"/>
              </a:lnSpc>
              <a:tabLst>
                <a:tab pos="3538538" algn="r"/>
                <a:tab pos="5030788" algn="r"/>
                <a:tab pos="6683375" algn="r"/>
              </a:tabLst>
            </a:pPr>
            <a:r>
              <a:rPr lang="en-US" sz="2000" dirty="0" smtClean="0"/>
              <a:t>Income </a:t>
            </a:r>
            <a:r>
              <a:rPr lang="en-US" sz="2000" dirty="0"/>
              <a:t>statement:</a:t>
            </a:r>
          </a:p>
          <a:p>
            <a:pPr>
              <a:lnSpc>
                <a:spcPct val="120000"/>
              </a:lnSpc>
              <a:tabLst>
                <a:tab pos="3832225" algn="r"/>
                <a:tab pos="5486400" algn="r"/>
                <a:tab pos="7140575" algn="r"/>
              </a:tabLst>
            </a:pPr>
            <a:r>
              <a:rPr lang="en-US" sz="2000" dirty="0"/>
              <a:t>   Sales revenue (800 × $15) 	$12,000 	$12,000 	$12,000</a:t>
            </a:r>
          </a:p>
          <a:p>
            <a:pPr>
              <a:lnSpc>
                <a:spcPct val="120000"/>
              </a:lnSpc>
              <a:tabLst>
                <a:tab pos="3832225" algn="r"/>
                <a:tab pos="5486400" algn="r"/>
                <a:tab pos="7140575" algn="r"/>
              </a:tabLst>
            </a:pPr>
            <a:r>
              <a:rPr lang="en-US" sz="2000" dirty="0">
                <a:solidFill>
                  <a:srgbClr val="1D5F76"/>
                </a:solidFill>
              </a:rPr>
              <a:t>   </a:t>
            </a:r>
            <a:r>
              <a:rPr lang="en-US" sz="2000" b="1" dirty="0">
                <a:solidFill>
                  <a:srgbClr val="1D5F76"/>
                </a:solidFill>
              </a:rPr>
              <a:t>Cost of goods sold 	7,800 	8,400 	8,000</a:t>
            </a:r>
          </a:p>
          <a:p>
            <a:pPr>
              <a:lnSpc>
                <a:spcPct val="120000"/>
              </a:lnSpc>
              <a:tabLst>
                <a:tab pos="3832225" algn="r"/>
                <a:tab pos="5486400" algn="r"/>
                <a:tab pos="7140575" algn="r"/>
              </a:tabLst>
            </a:pPr>
            <a:r>
              <a:rPr lang="en-US" sz="2000" dirty="0"/>
              <a:t>   Gross profit 	$ 4,200 	$ 3,600 	$ 4,000</a:t>
            </a:r>
          </a:p>
        </p:txBody>
      </p:sp>
      <p:cxnSp>
        <p:nvCxnSpPr>
          <p:cNvPr id="54" name="Straight Connector 53"/>
          <p:cNvCxnSpPr/>
          <p:nvPr/>
        </p:nvCxnSpPr>
        <p:spPr>
          <a:xfrm>
            <a:off x="3937003" y="2281219"/>
            <a:ext cx="97021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5425828" y="2281219"/>
            <a:ext cx="97021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6781203" y="2281219"/>
            <a:ext cx="204964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8" name="Straight Connector 57"/>
          <p:cNvCxnSpPr/>
          <p:nvPr/>
        </p:nvCxnSpPr>
        <p:spPr>
          <a:xfrm>
            <a:off x="931364" y="2669250"/>
            <a:ext cx="199972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a:off x="918839" y="3740299"/>
            <a:ext cx="209993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6" name="Group 15"/>
          <p:cNvGrpSpPr/>
          <p:nvPr/>
        </p:nvGrpSpPr>
        <p:grpSpPr>
          <a:xfrm>
            <a:off x="4033381" y="4478687"/>
            <a:ext cx="815114" cy="400686"/>
            <a:chOff x="4111242" y="4648904"/>
            <a:chExt cx="674623" cy="400686"/>
          </a:xfrm>
        </p:grpSpPr>
        <p:grpSp>
          <p:nvGrpSpPr>
            <p:cNvPr id="63" name="Group 62"/>
            <p:cNvGrpSpPr/>
            <p:nvPr/>
          </p:nvGrpSpPr>
          <p:grpSpPr>
            <a:xfrm>
              <a:off x="4111242" y="5004580"/>
              <a:ext cx="674623" cy="45010"/>
              <a:chOff x="5094864" y="5764649"/>
              <a:chExt cx="674623" cy="45010"/>
            </a:xfrm>
          </p:grpSpPr>
          <p:cxnSp>
            <p:nvCxnSpPr>
              <p:cNvPr id="64" name="Straight Connector 63"/>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5" name="Straight Connector 64"/>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66" name="Straight Connector 65"/>
            <p:cNvCxnSpPr/>
            <p:nvPr/>
          </p:nvCxnSpPr>
          <p:spPr>
            <a:xfrm>
              <a:off x="4111242" y="4648904"/>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69" name="Group 68"/>
          <p:cNvGrpSpPr/>
          <p:nvPr/>
        </p:nvGrpSpPr>
        <p:grpSpPr>
          <a:xfrm>
            <a:off x="5682308" y="4478687"/>
            <a:ext cx="815114" cy="400686"/>
            <a:chOff x="4111242" y="4648904"/>
            <a:chExt cx="674623" cy="400686"/>
          </a:xfrm>
        </p:grpSpPr>
        <p:grpSp>
          <p:nvGrpSpPr>
            <p:cNvPr id="70" name="Group 69"/>
            <p:cNvGrpSpPr/>
            <p:nvPr/>
          </p:nvGrpSpPr>
          <p:grpSpPr>
            <a:xfrm>
              <a:off x="4111242" y="5004580"/>
              <a:ext cx="674623" cy="45010"/>
              <a:chOff x="5094864" y="5764649"/>
              <a:chExt cx="674623" cy="45010"/>
            </a:xfrm>
          </p:grpSpPr>
          <p:cxnSp>
            <p:nvCxnSpPr>
              <p:cNvPr id="72" name="Straight Connector 71"/>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71" name="Straight Connector 70"/>
            <p:cNvCxnSpPr/>
            <p:nvPr/>
          </p:nvCxnSpPr>
          <p:spPr>
            <a:xfrm>
              <a:off x="4111242" y="4648904"/>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74" name="Group 73"/>
          <p:cNvGrpSpPr/>
          <p:nvPr/>
        </p:nvGrpSpPr>
        <p:grpSpPr>
          <a:xfrm>
            <a:off x="7356669" y="4478687"/>
            <a:ext cx="815114" cy="400686"/>
            <a:chOff x="4111242" y="4648904"/>
            <a:chExt cx="674623" cy="400686"/>
          </a:xfrm>
        </p:grpSpPr>
        <p:grpSp>
          <p:nvGrpSpPr>
            <p:cNvPr id="75" name="Group 74"/>
            <p:cNvGrpSpPr/>
            <p:nvPr/>
          </p:nvGrpSpPr>
          <p:grpSpPr>
            <a:xfrm>
              <a:off x="4111242" y="5004580"/>
              <a:ext cx="674623" cy="45010"/>
              <a:chOff x="5094864" y="5764649"/>
              <a:chExt cx="674623" cy="45010"/>
            </a:xfrm>
          </p:grpSpPr>
          <p:cxnSp>
            <p:nvCxnSpPr>
              <p:cNvPr id="77" name="Straight Connector 76"/>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76" name="Straight Connector 75"/>
            <p:cNvCxnSpPr/>
            <p:nvPr/>
          </p:nvCxnSpPr>
          <p:spPr>
            <a:xfrm>
              <a:off x="4111242" y="4648904"/>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6" name="Content Placeholder 2"/>
          <p:cNvSpPr txBox="1">
            <a:spLocks/>
          </p:cNvSpPr>
          <p:nvPr/>
        </p:nvSpPr>
        <p:spPr>
          <a:xfrm>
            <a:off x="663878" y="5010412"/>
            <a:ext cx="8480121" cy="135783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smtClean="0"/>
              <a:t>The </a:t>
            </a:r>
            <a:r>
              <a:rPr lang="en-US" sz="2800" b="1" i="1" dirty="0" smtClean="0"/>
              <a:t>choice</a:t>
            </a:r>
            <a:r>
              <a:rPr lang="en-US" sz="2800" dirty="0" smtClean="0"/>
              <a:t> of inventory method affects:</a:t>
            </a:r>
          </a:p>
          <a:p>
            <a:pPr lvl="1"/>
            <a:r>
              <a:rPr lang="en-US" sz="2400" dirty="0" smtClean="0">
                <a:solidFill>
                  <a:srgbClr val="00B050"/>
                </a:solidFill>
              </a:rPr>
              <a:t>Reported ending inventory (</a:t>
            </a:r>
            <a:r>
              <a:rPr lang="en-US" sz="2400" b="1" dirty="0" smtClean="0">
                <a:solidFill>
                  <a:srgbClr val="00B050"/>
                </a:solidFill>
              </a:rPr>
              <a:t>asset</a:t>
            </a:r>
            <a:r>
              <a:rPr lang="en-US" sz="2400" dirty="0" smtClean="0">
                <a:solidFill>
                  <a:srgbClr val="00B050"/>
                </a:solidFill>
              </a:rPr>
              <a:t>)</a:t>
            </a:r>
          </a:p>
          <a:p>
            <a:pPr lvl="1"/>
            <a:r>
              <a:rPr lang="en-US" sz="2400" dirty="0" smtClean="0"/>
              <a:t>Reported cost of goods sold (</a:t>
            </a:r>
            <a:r>
              <a:rPr lang="en-US" sz="2400" b="1" dirty="0" smtClean="0"/>
              <a:t>expense</a:t>
            </a:r>
            <a:r>
              <a:rPr lang="en-US" sz="2400" dirty="0" smtClean="0"/>
              <a:t>; and therefore profit)</a:t>
            </a:r>
            <a:endParaRPr lang="en-US" sz="2400" dirty="0"/>
          </a:p>
        </p:txBody>
      </p:sp>
    </p:spTree>
    <p:extLst>
      <p:ext uri="{BB962C8B-B14F-4D97-AF65-F5344CB8AC3E}">
        <p14:creationId xmlns:p14="http://schemas.microsoft.com/office/powerpoint/2010/main" val="2892766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olded Corner 15"/>
          <p:cNvSpPr/>
          <p:nvPr/>
        </p:nvSpPr>
        <p:spPr>
          <a:xfrm>
            <a:off x="967513" y="3292514"/>
            <a:ext cx="7714249" cy="2370230"/>
          </a:xfrm>
          <a:prstGeom prst="foldedCorner">
            <a:avLst/>
          </a:prstGeom>
          <a:gradFill>
            <a:gsLst>
              <a:gs pos="0">
                <a:schemeClr val="accent1">
                  <a:tint val="100000"/>
                  <a:shade val="100000"/>
                  <a:satMod val="130000"/>
                  <a:alpha val="10000"/>
                </a:schemeClr>
              </a:gs>
              <a:gs pos="100000">
                <a:schemeClr val="accent1">
                  <a:tint val="50000"/>
                  <a:shade val="100000"/>
                  <a:satMod val="350000"/>
                </a:schemeClr>
              </a:gs>
            </a:gsLst>
          </a:gra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ound Same Side Corner Rectangle 17"/>
          <p:cNvSpPr/>
          <p:nvPr/>
        </p:nvSpPr>
        <p:spPr>
          <a:xfrm>
            <a:off x="967514" y="2679538"/>
            <a:ext cx="7714249"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A5062D"/>
              </a:solidFill>
            </a:endParaRPr>
          </a:p>
        </p:txBody>
      </p:sp>
      <p:sp>
        <p:nvSpPr>
          <p:cNvPr id="2" name="Title 1"/>
          <p:cNvSpPr>
            <a:spLocks noGrp="1"/>
          </p:cNvSpPr>
          <p:nvPr>
            <p:ph type="title"/>
          </p:nvPr>
        </p:nvSpPr>
        <p:spPr>
          <a:xfrm>
            <a:off x="914400" y="759522"/>
            <a:ext cx="8229600" cy="1143000"/>
          </a:xfrm>
        </p:spPr>
        <p:txBody>
          <a:bodyPr>
            <a:noAutofit/>
          </a:bodyPr>
          <a:lstStyle/>
          <a:p>
            <a:pPr>
              <a:lnSpc>
                <a:spcPct val="90000"/>
              </a:lnSpc>
            </a:pPr>
            <a:r>
              <a:rPr lang="en-US" sz="4000" dirty="0"/>
              <a:t>Impact of the LIFO Difference on Reported Inventory of Rite Aid Corporation </a:t>
            </a:r>
          </a:p>
        </p:txBody>
      </p:sp>
      <p:sp>
        <p:nvSpPr>
          <p:cNvPr id="5" name="TextBox 4"/>
          <p:cNvSpPr txBox="1"/>
          <p:nvPr/>
        </p:nvSpPr>
        <p:spPr>
          <a:xfrm>
            <a:off x="1083466" y="2604478"/>
            <a:ext cx="7211294" cy="707886"/>
          </a:xfrm>
          <a:prstGeom prst="rect">
            <a:avLst/>
          </a:prstGeom>
          <a:noFill/>
        </p:spPr>
        <p:txBody>
          <a:bodyPr wrap="square" rtlCol="0">
            <a:spAutoFit/>
          </a:bodyPr>
          <a:lstStyle/>
          <a:p>
            <a:pPr algn="ctr"/>
            <a:r>
              <a:rPr lang="en-US" sz="2000" b="1" dirty="0"/>
              <a:t>RITE AID CORPORATION </a:t>
            </a:r>
          </a:p>
          <a:p>
            <a:pPr algn="ctr"/>
            <a:r>
              <a:rPr lang="en-US" sz="2000" b="1" dirty="0"/>
              <a:t>Notes to the Financial Statements (partial) </a:t>
            </a:r>
          </a:p>
        </p:txBody>
      </p:sp>
      <p:sp>
        <p:nvSpPr>
          <p:cNvPr id="6" name="TextBox 5"/>
          <p:cNvSpPr txBox="1"/>
          <p:nvPr/>
        </p:nvSpPr>
        <p:spPr>
          <a:xfrm>
            <a:off x="1012419" y="3566850"/>
            <a:ext cx="7282342" cy="1559401"/>
          </a:xfrm>
          <a:prstGeom prst="rect">
            <a:avLst/>
          </a:prstGeom>
          <a:noFill/>
        </p:spPr>
        <p:txBody>
          <a:bodyPr wrap="square" rtlCol="0">
            <a:spAutoFit/>
          </a:bodyPr>
          <a:lstStyle/>
          <a:p>
            <a:pPr>
              <a:lnSpc>
                <a:spcPct val="120000"/>
              </a:lnSpc>
              <a:tabLst>
                <a:tab pos="4976813" algn="ctr"/>
                <a:tab pos="6342063" algn="ctr"/>
              </a:tabLst>
            </a:pPr>
            <a:r>
              <a:rPr lang="en-US" sz="2000" dirty="0">
                <a:solidFill>
                  <a:srgbClr val="221E1F"/>
                </a:solidFill>
              </a:rPr>
              <a:t>($ in millions) 	</a:t>
            </a:r>
            <a:r>
              <a:rPr lang="en-US" sz="2000" b="1" u="sng" dirty="0">
                <a:solidFill>
                  <a:srgbClr val="221E1F"/>
                </a:solidFill>
              </a:rPr>
              <a:t>2015</a:t>
            </a:r>
            <a:r>
              <a:rPr lang="en-US" sz="2000" dirty="0">
                <a:solidFill>
                  <a:srgbClr val="221E1F"/>
                </a:solidFill>
              </a:rPr>
              <a:t> 	</a:t>
            </a:r>
            <a:r>
              <a:rPr lang="en-US" sz="2000" b="1" u="sng" dirty="0">
                <a:solidFill>
                  <a:srgbClr val="221E1F"/>
                </a:solidFill>
              </a:rPr>
              <a:t>2014</a:t>
            </a:r>
            <a:r>
              <a:rPr lang="en-US" sz="2000" dirty="0">
                <a:solidFill>
                  <a:srgbClr val="221E1F"/>
                </a:solidFill>
              </a:rPr>
              <a:t> 	</a:t>
            </a:r>
          </a:p>
          <a:p>
            <a:pPr>
              <a:lnSpc>
                <a:spcPct val="120000"/>
              </a:lnSpc>
              <a:tabLst>
                <a:tab pos="4976813" algn="ctr"/>
                <a:tab pos="6342063" algn="ctr"/>
              </a:tabLst>
            </a:pPr>
            <a:r>
              <a:rPr lang="en-US" sz="2000" dirty="0">
                <a:solidFill>
                  <a:srgbClr val="221E1F"/>
                </a:solidFill>
              </a:rPr>
              <a:t>Reported inventory under LIFO 	$2,883 	$2,994 	</a:t>
            </a:r>
          </a:p>
          <a:p>
            <a:pPr>
              <a:lnSpc>
                <a:spcPct val="120000"/>
              </a:lnSpc>
              <a:tabLst>
                <a:tab pos="4976813" algn="ctr"/>
                <a:tab pos="6342063" algn="ctr"/>
              </a:tabLst>
            </a:pPr>
            <a:r>
              <a:rPr lang="en-US" sz="2000" dirty="0">
                <a:solidFill>
                  <a:srgbClr val="221E1F"/>
                </a:solidFill>
              </a:rPr>
              <a:t>LIFO difference 	998 	1,019 	</a:t>
            </a:r>
          </a:p>
          <a:p>
            <a:pPr>
              <a:lnSpc>
                <a:spcPct val="120000"/>
              </a:lnSpc>
              <a:tabLst>
                <a:tab pos="4976813" algn="ctr"/>
                <a:tab pos="6342063" algn="ctr"/>
              </a:tabLst>
            </a:pPr>
            <a:r>
              <a:rPr lang="en-US" sz="2000" dirty="0">
                <a:solidFill>
                  <a:srgbClr val="221E1F"/>
                </a:solidFill>
              </a:rPr>
              <a:t>    Inventory assuming FIFO 	$3,881 	$4,013 	</a:t>
            </a:r>
          </a:p>
        </p:txBody>
      </p:sp>
      <p:grpSp>
        <p:nvGrpSpPr>
          <p:cNvPr id="7" name="Group 6"/>
          <p:cNvGrpSpPr/>
          <p:nvPr/>
        </p:nvGrpSpPr>
        <p:grpSpPr>
          <a:xfrm>
            <a:off x="5598500" y="4710175"/>
            <a:ext cx="756939" cy="408333"/>
            <a:chOff x="5598500" y="5218272"/>
            <a:chExt cx="756939" cy="408333"/>
          </a:xfrm>
        </p:grpSpPr>
        <p:cxnSp>
          <p:nvCxnSpPr>
            <p:cNvPr id="8" name="Straight Connector 7"/>
            <p:cNvCxnSpPr/>
            <p:nvPr/>
          </p:nvCxnSpPr>
          <p:spPr>
            <a:xfrm>
              <a:off x="5598500" y="5218272"/>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5598500" y="5583405"/>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5598500" y="5626605"/>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1" name="Group 10"/>
          <p:cNvGrpSpPr/>
          <p:nvPr/>
        </p:nvGrpSpPr>
        <p:grpSpPr>
          <a:xfrm>
            <a:off x="7112378" y="4710175"/>
            <a:ext cx="756939" cy="408333"/>
            <a:chOff x="5598500" y="5218272"/>
            <a:chExt cx="756939" cy="408333"/>
          </a:xfrm>
        </p:grpSpPr>
        <p:cxnSp>
          <p:nvCxnSpPr>
            <p:cNvPr id="12" name="Straight Connector 11"/>
            <p:cNvCxnSpPr/>
            <p:nvPr/>
          </p:nvCxnSpPr>
          <p:spPr>
            <a:xfrm>
              <a:off x="5598500" y="5218272"/>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5598500" y="5583405"/>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5598500" y="5626605"/>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5" name="Text Placeholder 5"/>
          <p:cNvSpPr txBox="1">
            <a:spLocks/>
          </p:cNvSpPr>
          <p:nvPr/>
        </p:nvSpPr>
        <p:spPr>
          <a:xfrm>
            <a:off x="940070" y="3377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6–11</a:t>
            </a:r>
            <a:endParaRPr lang="en-US" sz="3200" dirty="0"/>
          </a:p>
        </p:txBody>
      </p:sp>
      <p:sp>
        <p:nvSpPr>
          <p:cNvPr id="3" name="Oval 2"/>
          <p:cNvSpPr/>
          <p:nvPr/>
        </p:nvSpPr>
        <p:spPr>
          <a:xfrm>
            <a:off x="730222" y="4380416"/>
            <a:ext cx="2292263" cy="363625"/>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123247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spcBef>
                <a:spcPct val="20000"/>
              </a:spcBef>
            </a:pPr>
            <a:r>
              <a:rPr lang="en-US" sz="4000" dirty="0" smtClean="0"/>
              <a:t>Key Point</a:t>
            </a:r>
            <a:r>
              <a:rPr lang="en-US" dirty="0" smtClean="0"/>
              <a:t/>
            </a:r>
            <a:br>
              <a:rPr lang="en-US" dirty="0" smtClean="0"/>
            </a:br>
            <a:r>
              <a:rPr lang="en-US" dirty="0"/>
              <a:t/>
            </a:r>
            <a:br>
              <a:rPr lang="en-US" dirty="0"/>
            </a:br>
            <a:r>
              <a:rPr lang="en-US" dirty="0" smtClean="0">
                <a:solidFill>
                  <a:srgbClr val="1D5F76"/>
                </a:solidFill>
                <a:latin typeface="+mn-lt"/>
                <a:ea typeface="+mn-ea"/>
                <a:cs typeface="+mn-cs"/>
              </a:rPr>
              <a:t>Generally, FIFO more closely resembles the actual physical flow of inventory. When inventory costs are rising, FIFO results in higher reported inventory in the balance sheet and higher reported income in the income statement. Conversely, LIFO results in a lower reported inventory and net income, reducing the company’s income tax obligation. </a:t>
            </a:r>
            <a:endParaRPr lang="en-US" dirty="0">
              <a:solidFill>
                <a:srgbClr val="1D5F76"/>
              </a:solidFill>
              <a:latin typeface="+mn-lt"/>
              <a:ea typeface="+mn-ea"/>
              <a:cs typeface="+mn-cs"/>
            </a:endParaRPr>
          </a:p>
        </p:txBody>
      </p:sp>
      <p:sp>
        <p:nvSpPr>
          <p:cNvPr id="10" name="Footer Placeholder 9"/>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11" name="Slide Number Placeholder 10"/>
          <p:cNvSpPr>
            <a:spLocks noGrp="1"/>
          </p:cNvSpPr>
          <p:nvPr>
            <p:ph type="sldNum" sz="quarter" idx="12"/>
          </p:nvPr>
        </p:nvSpPr>
        <p:spPr/>
        <p:txBody>
          <a:bodyPr/>
          <a:lstStyle/>
          <a:p>
            <a:fld id="{8A048DD7-39B4-434B-ACE7-68CA5B147A05}" type="slidenum">
              <a:rPr lang="en-US" smtClean="0"/>
              <a:t>37</a:t>
            </a:fld>
            <a:endParaRPr lang="en-US" dirty="0"/>
          </a:p>
        </p:txBody>
      </p:sp>
    </p:spTree>
    <p:extLst>
      <p:ext uri="{BB962C8B-B14F-4D97-AF65-F5344CB8AC3E}">
        <p14:creationId xmlns:p14="http://schemas.microsoft.com/office/powerpoint/2010/main" val="373963056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138274"/>
            <a:ext cx="7794576" cy="4432716"/>
          </a:xfrm>
        </p:spPr>
        <p:txBody>
          <a:bodyPr>
            <a:normAutofit/>
          </a:bodyPr>
          <a:lstStyle/>
          <a:p>
            <a:pPr marL="0" indent="0">
              <a:buNone/>
            </a:pPr>
            <a:r>
              <a:rPr lang="en-US" sz="2800" dirty="0" smtClean="0"/>
              <a:t>During a period of rising prices, which inventory cost flow assumption would result in the highest cost of goods sold, and thereby the lowest net income?</a:t>
            </a:r>
            <a:endParaRPr lang="en-US" sz="2800" dirty="0"/>
          </a:p>
          <a:p>
            <a:pPr>
              <a:buAutoNum type="alphaLcPeriod"/>
            </a:pPr>
            <a:r>
              <a:rPr lang="en-US" sz="2800" dirty="0" smtClean="0"/>
              <a:t>FIFO</a:t>
            </a:r>
            <a:endParaRPr lang="en-US" sz="2800" dirty="0"/>
          </a:p>
          <a:p>
            <a:pPr>
              <a:buAutoNum type="alphaLcPeriod"/>
            </a:pPr>
            <a:r>
              <a:rPr lang="en-US" sz="2800" dirty="0" smtClean="0"/>
              <a:t>LIFO</a:t>
            </a:r>
            <a:endParaRPr lang="en-US" sz="2800" dirty="0"/>
          </a:p>
          <a:p>
            <a:pPr>
              <a:buAutoNum type="alphaLcPeriod" startAt="3"/>
            </a:pPr>
            <a:r>
              <a:rPr lang="en-US" sz="2800" dirty="0" smtClean="0"/>
              <a:t>Weighted-average</a:t>
            </a:r>
            <a:endParaRPr lang="en-US" sz="2800" dirty="0"/>
          </a:p>
          <a:p>
            <a:pPr>
              <a:buAutoNum type="alphaLcPeriod" startAt="3"/>
            </a:pPr>
            <a:r>
              <a:rPr lang="en-US" sz="2800" dirty="0" smtClean="0"/>
              <a:t>FILO</a:t>
            </a:r>
            <a:endParaRPr lang="en-US" sz="2800" dirty="0"/>
          </a:p>
        </p:txBody>
      </p:sp>
      <p:sp>
        <p:nvSpPr>
          <p:cNvPr id="4" name="Title 3"/>
          <p:cNvSpPr>
            <a:spLocks noGrp="1"/>
          </p:cNvSpPr>
          <p:nvPr>
            <p:ph type="title"/>
          </p:nvPr>
        </p:nvSpPr>
        <p:spPr>
          <a:xfrm>
            <a:off x="936943" y="382283"/>
            <a:ext cx="7922577" cy="799257"/>
          </a:xfrm>
        </p:spPr>
        <p:txBody>
          <a:bodyPr/>
          <a:lstStyle/>
          <a:p>
            <a:r>
              <a:rPr lang="en-US" sz="3600" dirty="0"/>
              <a:t>Concept Check </a:t>
            </a:r>
            <a:r>
              <a:rPr lang="en-US" sz="3600" dirty="0" smtClean="0"/>
              <a:t>6–6</a:t>
            </a:r>
            <a:endParaRPr lang="en-US" sz="3600" dirty="0"/>
          </a:p>
        </p:txBody>
      </p:sp>
      <p:sp>
        <p:nvSpPr>
          <p:cNvPr id="6" name="Oval 5"/>
          <p:cNvSpPr/>
          <p:nvPr/>
        </p:nvSpPr>
        <p:spPr bwMode="auto">
          <a:xfrm>
            <a:off x="852272" y="3029324"/>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315398" y="4693826"/>
            <a:ext cx="7098613" cy="1569660"/>
          </a:xfrm>
          <a:prstGeom prst="rect">
            <a:avLst/>
          </a:prstGeom>
          <a:solidFill>
            <a:srgbClr val="FFFFD1"/>
          </a:solidFill>
          <a:ln w="6350">
            <a:solidFill>
              <a:schemeClr val="tx1"/>
            </a:solidFill>
          </a:ln>
        </p:spPr>
        <p:txBody>
          <a:bodyPr wrap="square" rtlCol="0">
            <a:spAutoFit/>
          </a:bodyPr>
          <a:lstStyle/>
          <a:p>
            <a:r>
              <a:rPr lang="en-US" sz="2400" dirty="0" smtClean="0"/>
              <a:t>Using LIFO, we assume that the last units purchased (the last ones in) are the first ones sold (the first out). If prices are rising, cost of goods sold would be composed of the latest (and highest) costs using LIFO.</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38</a:t>
            </a:fld>
            <a:endParaRPr lang="en-US" dirty="0"/>
          </a:p>
        </p:txBody>
      </p:sp>
    </p:spTree>
    <p:extLst>
      <p:ext uri="{BB962C8B-B14F-4D97-AF65-F5344CB8AC3E}">
        <p14:creationId xmlns:p14="http://schemas.microsoft.com/office/powerpoint/2010/main" val="1678617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138274"/>
            <a:ext cx="7794576" cy="4432716"/>
          </a:xfrm>
        </p:spPr>
        <p:txBody>
          <a:bodyPr>
            <a:normAutofit/>
          </a:bodyPr>
          <a:lstStyle/>
          <a:p>
            <a:pPr marL="0" indent="0">
              <a:buNone/>
            </a:pPr>
            <a:r>
              <a:rPr lang="en-US" sz="2800" dirty="0" smtClean="0"/>
              <a:t>Which inventory method or cost flow assumption most closely resembles the actual physical flow of goods?</a:t>
            </a:r>
            <a:endParaRPr lang="en-US" sz="2800" dirty="0"/>
          </a:p>
          <a:p>
            <a:pPr>
              <a:buAutoNum type="alphaLcPeriod"/>
            </a:pPr>
            <a:r>
              <a:rPr lang="en-US" sz="2800" dirty="0" smtClean="0"/>
              <a:t>FIFO</a:t>
            </a:r>
            <a:endParaRPr lang="en-US" sz="2800" dirty="0"/>
          </a:p>
          <a:p>
            <a:pPr>
              <a:buAutoNum type="alphaLcPeriod"/>
            </a:pPr>
            <a:r>
              <a:rPr lang="en-US" sz="2800" dirty="0" smtClean="0"/>
              <a:t>LIFO</a:t>
            </a:r>
            <a:endParaRPr lang="en-US" sz="2800" dirty="0"/>
          </a:p>
          <a:p>
            <a:pPr>
              <a:buAutoNum type="alphaLcPeriod" startAt="3"/>
            </a:pPr>
            <a:r>
              <a:rPr lang="en-US" sz="2800" dirty="0"/>
              <a:t>W</a:t>
            </a:r>
            <a:r>
              <a:rPr lang="en-US" sz="2800" dirty="0" smtClean="0"/>
              <a:t>eighted-average</a:t>
            </a:r>
            <a:endParaRPr lang="en-US" sz="2800" dirty="0"/>
          </a:p>
          <a:p>
            <a:pPr>
              <a:buAutoNum type="alphaLcPeriod" startAt="3"/>
            </a:pPr>
            <a:r>
              <a:rPr lang="en-US" sz="2800" dirty="0" smtClean="0"/>
              <a:t>FILO</a:t>
            </a:r>
            <a:endParaRPr lang="en-US" sz="2800" dirty="0"/>
          </a:p>
        </p:txBody>
      </p:sp>
      <p:sp>
        <p:nvSpPr>
          <p:cNvPr id="4" name="Title 3"/>
          <p:cNvSpPr>
            <a:spLocks noGrp="1"/>
          </p:cNvSpPr>
          <p:nvPr>
            <p:ph type="title"/>
          </p:nvPr>
        </p:nvSpPr>
        <p:spPr>
          <a:xfrm>
            <a:off x="936943" y="392607"/>
            <a:ext cx="7922577" cy="799257"/>
          </a:xfrm>
        </p:spPr>
        <p:txBody>
          <a:bodyPr/>
          <a:lstStyle/>
          <a:p>
            <a:r>
              <a:rPr lang="en-US" sz="3600" dirty="0"/>
              <a:t>Concept Check </a:t>
            </a:r>
            <a:r>
              <a:rPr lang="en-US" sz="3600" dirty="0" smtClean="0"/>
              <a:t>6–7</a:t>
            </a:r>
            <a:endParaRPr lang="en-US" sz="3600" dirty="0"/>
          </a:p>
        </p:txBody>
      </p:sp>
      <p:sp>
        <p:nvSpPr>
          <p:cNvPr id="6" name="Oval 5"/>
          <p:cNvSpPr/>
          <p:nvPr/>
        </p:nvSpPr>
        <p:spPr bwMode="auto">
          <a:xfrm>
            <a:off x="852272" y="2541694"/>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315397" y="4697530"/>
            <a:ext cx="7098613" cy="1569660"/>
          </a:xfrm>
          <a:prstGeom prst="rect">
            <a:avLst/>
          </a:prstGeom>
          <a:solidFill>
            <a:srgbClr val="FFFFD1"/>
          </a:solidFill>
          <a:ln w="6350">
            <a:solidFill>
              <a:schemeClr val="tx1"/>
            </a:solidFill>
          </a:ln>
        </p:spPr>
        <p:txBody>
          <a:bodyPr wrap="square" rtlCol="0">
            <a:spAutoFit/>
          </a:bodyPr>
          <a:lstStyle/>
          <a:p>
            <a:r>
              <a:rPr lang="en-US" sz="2400" dirty="0" smtClean="0"/>
              <a:t>Supermarkets, </a:t>
            </a:r>
            <a:r>
              <a:rPr lang="en-US" sz="2400" dirty="0"/>
              <a:t>sporting goods </a:t>
            </a:r>
            <a:r>
              <a:rPr lang="en-US" sz="2400" dirty="0" smtClean="0"/>
              <a:t>stores, </a:t>
            </a:r>
            <a:r>
              <a:rPr lang="en-US" sz="2400" dirty="0"/>
              <a:t>clothing </a:t>
            </a:r>
            <a:r>
              <a:rPr lang="en-US" sz="2400" dirty="0" smtClean="0"/>
              <a:t>shops, </a:t>
            </a:r>
            <a:r>
              <a:rPr lang="en-US" sz="2400" dirty="0"/>
              <a:t>electronics </a:t>
            </a:r>
            <a:r>
              <a:rPr lang="en-US" sz="2400" dirty="0" smtClean="0"/>
              <a:t>stores, </a:t>
            </a:r>
            <a:r>
              <a:rPr lang="en-US" sz="2400" dirty="0"/>
              <a:t>or just about any company you’re familiar </a:t>
            </a:r>
            <a:r>
              <a:rPr lang="en-US" sz="2400" dirty="0" smtClean="0"/>
              <a:t>with </a:t>
            </a:r>
            <a:r>
              <a:rPr lang="en-US" sz="2400" dirty="0"/>
              <a:t>generally sell their oldest inventory first (first-in, first-out). </a:t>
            </a:r>
            <a:endParaRPr lang="en-US" sz="2400" dirty="0" smtClean="0"/>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39</a:t>
            </a:fld>
            <a:endParaRPr lang="en-US" dirty="0"/>
          </a:p>
        </p:txBody>
      </p:sp>
    </p:spTree>
    <p:extLst>
      <p:ext uri="{BB962C8B-B14F-4D97-AF65-F5344CB8AC3E}">
        <p14:creationId xmlns:p14="http://schemas.microsoft.com/office/powerpoint/2010/main" val="935295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367872" y="1155721"/>
            <a:ext cx="5545083" cy="4968000"/>
          </a:xfrm>
        </p:spPr>
        <p:txBody>
          <a:bodyPr>
            <a:normAutofit/>
          </a:bodyPr>
          <a:lstStyle/>
          <a:p>
            <a:r>
              <a:rPr lang="en-US" b="1" dirty="0" smtClean="0">
                <a:solidFill>
                  <a:srgbClr val="A5062D"/>
                </a:solidFill>
              </a:rPr>
              <a:t>LO6–7</a:t>
            </a:r>
            <a:r>
              <a:rPr lang="en-US" dirty="0"/>
              <a:t>	Analyze management of inventory using the inventory turnover ratio and gross profit </a:t>
            </a:r>
            <a:r>
              <a:rPr lang="en-US" dirty="0" smtClean="0"/>
              <a:t>ratio.</a:t>
            </a:r>
            <a:endParaRPr lang="en-US" dirty="0"/>
          </a:p>
          <a:p>
            <a:r>
              <a:rPr lang="en-US" b="1" dirty="0" smtClean="0">
                <a:solidFill>
                  <a:srgbClr val="A5062D"/>
                </a:solidFill>
              </a:rPr>
              <a:t>LO6–8</a:t>
            </a:r>
            <a:r>
              <a:rPr lang="en-US" dirty="0"/>
              <a:t>	Record inventory transactions using a periodic inventory </a:t>
            </a:r>
            <a:r>
              <a:rPr lang="en-US" dirty="0" smtClean="0"/>
              <a:t>system.</a:t>
            </a:r>
            <a:endParaRPr lang="en-US" dirty="0"/>
          </a:p>
          <a:p>
            <a:r>
              <a:rPr lang="en-US" b="1" dirty="0" smtClean="0">
                <a:solidFill>
                  <a:srgbClr val="A5062D"/>
                </a:solidFill>
              </a:rPr>
              <a:t>LO6–9</a:t>
            </a:r>
            <a:r>
              <a:rPr lang="en-US" dirty="0"/>
              <a:t>	Determine the financial statement effects of inventory </a:t>
            </a:r>
            <a:r>
              <a:rPr lang="en-US" dirty="0" smtClean="0"/>
              <a:t>errors.</a:t>
            </a:r>
            <a:endParaRPr lang="en-US" dirty="0"/>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fld id="{8A048DD7-39B4-434B-ACE7-68CA5B147A05}" type="slidenum">
              <a:rPr lang="en-US" smtClean="0"/>
              <a:pPr/>
              <a:t>4</a:t>
            </a:fld>
            <a:endParaRPr lang="en-US" dirty="0"/>
          </a:p>
        </p:txBody>
      </p:sp>
    </p:spTree>
    <p:extLst>
      <p:ext uri="{BB962C8B-B14F-4D97-AF65-F5344CB8AC3E}">
        <p14:creationId xmlns:p14="http://schemas.microsoft.com/office/powerpoint/2010/main" val="386631044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smtClean="0"/>
              <a:t>RECORDING INVENTORY TRANSACTIONS</a:t>
            </a:r>
            <a:endParaRPr lang="en-US" dirty="0"/>
          </a:p>
        </p:txBody>
      </p:sp>
      <p:sp>
        <p:nvSpPr>
          <p:cNvPr id="4" name="Title 3"/>
          <p:cNvSpPr>
            <a:spLocks noGrp="1"/>
          </p:cNvSpPr>
          <p:nvPr>
            <p:ph type="title"/>
          </p:nvPr>
        </p:nvSpPr>
        <p:spPr/>
        <p:txBody>
          <a:bodyPr/>
          <a:lstStyle/>
          <a:p>
            <a:r>
              <a:rPr lang="en-US" dirty="0" smtClean="0"/>
              <a:t>Part B</a:t>
            </a:r>
            <a:endParaRPr lang="en-US" dirty="0"/>
          </a:p>
        </p:txBody>
      </p:sp>
      <p:sp>
        <p:nvSpPr>
          <p:cNvPr id="8" name="Footer Placeholder 7"/>
          <p:cNvSpPr>
            <a:spLocks noGrp="1"/>
          </p:cNvSpPr>
          <p:nvPr>
            <p:ph type="ftr" sz="quarter" idx="11"/>
          </p:nvPr>
        </p:nvSpPr>
        <p:spPr>
          <a:xfrm>
            <a:off x="1424213" y="6494482"/>
            <a:ext cx="6540501" cy="365125"/>
          </a:xfrm>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40</a:t>
            </a:fld>
            <a:endParaRPr lang="en-US" dirty="0"/>
          </a:p>
        </p:txBody>
      </p:sp>
    </p:spTree>
    <p:extLst>
      <p:ext uri="{BB962C8B-B14F-4D97-AF65-F5344CB8AC3E}">
        <p14:creationId xmlns:p14="http://schemas.microsoft.com/office/powerpoint/2010/main" val="254294103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356577"/>
            <a:ext cx="8229600" cy="1143000"/>
          </a:xfrm>
        </p:spPr>
        <p:txBody>
          <a:bodyPr/>
          <a:lstStyle/>
          <a:p>
            <a:pPr>
              <a:lnSpc>
                <a:spcPct val="90000"/>
              </a:lnSpc>
            </a:pPr>
            <a:r>
              <a:rPr lang="en-US" sz="4000" dirty="0"/>
              <a:t>Perpetual Inventory System and Periodic Inventory System</a:t>
            </a:r>
          </a:p>
        </p:txBody>
      </p:sp>
      <p:sp>
        <p:nvSpPr>
          <p:cNvPr id="4" name="Freeform 3"/>
          <p:cNvSpPr/>
          <p:nvPr/>
        </p:nvSpPr>
        <p:spPr>
          <a:xfrm>
            <a:off x="600103" y="1676398"/>
            <a:ext cx="3952391" cy="1580956"/>
          </a:xfrm>
          <a:custGeom>
            <a:avLst/>
            <a:gdLst>
              <a:gd name="connsiteX0" fmla="*/ 0 w 3952391"/>
              <a:gd name="connsiteY0" fmla="*/ 0 h 1580956"/>
              <a:gd name="connsiteX1" fmla="*/ 3952391 w 3952391"/>
              <a:gd name="connsiteY1" fmla="*/ 0 h 1580956"/>
              <a:gd name="connsiteX2" fmla="*/ 3952391 w 3952391"/>
              <a:gd name="connsiteY2" fmla="*/ 1580956 h 1580956"/>
              <a:gd name="connsiteX3" fmla="*/ 0 w 3952391"/>
              <a:gd name="connsiteY3" fmla="*/ 1580956 h 1580956"/>
              <a:gd name="connsiteX4" fmla="*/ 0 w 3952391"/>
              <a:gd name="connsiteY4" fmla="*/ 0 h 1580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2391" h="1580956">
                <a:moveTo>
                  <a:pt x="0" y="0"/>
                </a:moveTo>
                <a:lnTo>
                  <a:pt x="3952391" y="0"/>
                </a:lnTo>
                <a:lnTo>
                  <a:pt x="3952391" y="1580956"/>
                </a:lnTo>
                <a:lnTo>
                  <a:pt x="0" y="1580956"/>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b="1" kern="1200" dirty="0" smtClean="0">
                <a:solidFill>
                  <a:schemeClr val="bg1"/>
                </a:solidFill>
                <a:latin typeface="+mj-lt"/>
              </a:rPr>
              <a:t>Perpetual Inventory </a:t>
            </a:r>
          </a:p>
          <a:p>
            <a:pPr lvl="0" algn="ctr" defTabSz="1244600">
              <a:lnSpc>
                <a:spcPct val="90000"/>
              </a:lnSpc>
              <a:spcBef>
                <a:spcPct val="0"/>
              </a:spcBef>
              <a:spcAft>
                <a:spcPct val="35000"/>
              </a:spcAft>
            </a:pPr>
            <a:r>
              <a:rPr lang="en-US" sz="2800" b="1" kern="1200" dirty="0" smtClean="0">
                <a:solidFill>
                  <a:schemeClr val="bg1"/>
                </a:solidFill>
                <a:latin typeface="+mj-lt"/>
              </a:rPr>
              <a:t>System</a:t>
            </a:r>
            <a:endParaRPr lang="en-US" sz="2800" b="1" kern="1200" dirty="0">
              <a:latin typeface="+mj-lt"/>
            </a:endParaRPr>
          </a:p>
        </p:txBody>
      </p:sp>
      <p:sp>
        <p:nvSpPr>
          <p:cNvPr id="5" name="Freeform 4"/>
          <p:cNvSpPr/>
          <p:nvPr/>
        </p:nvSpPr>
        <p:spPr>
          <a:xfrm>
            <a:off x="600103" y="3274365"/>
            <a:ext cx="3952391" cy="2324769"/>
          </a:xfrm>
          <a:custGeom>
            <a:avLst/>
            <a:gdLst>
              <a:gd name="connsiteX0" fmla="*/ 0 w 3952391"/>
              <a:gd name="connsiteY0" fmla="*/ 0 h 3033224"/>
              <a:gd name="connsiteX1" fmla="*/ 3952391 w 3952391"/>
              <a:gd name="connsiteY1" fmla="*/ 0 h 3033224"/>
              <a:gd name="connsiteX2" fmla="*/ 3952391 w 3952391"/>
              <a:gd name="connsiteY2" fmla="*/ 3033224 h 3033224"/>
              <a:gd name="connsiteX3" fmla="*/ 0 w 3952391"/>
              <a:gd name="connsiteY3" fmla="*/ 3033224 h 3033224"/>
              <a:gd name="connsiteX4" fmla="*/ 0 w 3952391"/>
              <a:gd name="connsiteY4" fmla="*/ 0 h 3033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2391" h="3033224">
                <a:moveTo>
                  <a:pt x="0" y="0"/>
                </a:moveTo>
                <a:lnTo>
                  <a:pt x="3952391" y="0"/>
                </a:lnTo>
                <a:lnTo>
                  <a:pt x="3952391" y="3033224"/>
                </a:lnTo>
                <a:lnTo>
                  <a:pt x="0" y="3033224"/>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n-US" sz="2400" kern="1200" dirty="0" smtClean="0">
                <a:solidFill>
                  <a:schemeClr val="tx1"/>
                </a:solidFill>
                <a:latin typeface="+mj-lt"/>
              </a:rPr>
              <a:t>Maintains a continual record of inventory</a:t>
            </a:r>
            <a:endParaRPr lang="en-US" sz="2400" kern="1200" dirty="0">
              <a:solidFill>
                <a:schemeClr val="tx1"/>
              </a:solidFill>
              <a:latin typeface="+mj-lt"/>
            </a:endParaRPr>
          </a:p>
          <a:p>
            <a:pPr marL="228600" lvl="1" indent="-228600" algn="l" defTabSz="1066800">
              <a:lnSpc>
                <a:spcPct val="90000"/>
              </a:lnSpc>
              <a:spcBef>
                <a:spcPct val="0"/>
              </a:spcBef>
              <a:spcAft>
                <a:spcPct val="15000"/>
              </a:spcAft>
              <a:buChar char="••"/>
            </a:pPr>
            <a:r>
              <a:rPr lang="en-US" sz="2400" kern="1200" dirty="0" smtClean="0">
                <a:solidFill>
                  <a:schemeClr val="tx1"/>
                </a:solidFill>
                <a:latin typeface="+mj-lt"/>
              </a:rPr>
              <a:t>Helps a company better manage inventory levels</a:t>
            </a:r>
            <a:endParaRPr lang="en-US" sz="2400" kern="1200" dirty="0">
              <a:latin typeface="+mj-lt"/>
            </a:endParaRPr>
          </a:p>
        </p:txBody>
      </p:sp>
      <p:sp>
        <p:nvSpPr>
          <p:cNvPr id="6" name="Freeform 5"/>
          <p:cNvSpPr/>
          <p:nvPr/>
        </p:nvSpPr>
        <p:spPr>
          <a:xfrm>
            <a:off x="5019667" y="1676398"/>
            <a:ext cx="3952391" cy="1580956"/>
          </a:xfrm>
          <a:custGeom>
            <a:avLst/>
            <a:gdLst>
              <a:gd name="connsiteX0" fmla="*/ 0 w 3952391"/>
              <a:gd name="connsiteY0" fmla="*/ 0 h 1580956"/>
              <a:gd name="connsiteX1" fmla="*/ 3952391 w 3952391"/>
              <a:gd name="connsiteY1" fmla="*/ 0 h 1580956"/>
              <a:gd name="connsiteX2" fmla="*/ 3952391 w 3952391"/>
              <a:gd name="connsiteY2" fmla="*/ 1580956 h 1580956"/>
              <a:gd name="connsiteX3" fmla="*/ 0 w 3952391"/>
              <a:gd name="connsiteY3" fmla="*/ 1580956 h 1580956"/>
              <a:gd name="connsiteX4" fmla="*/ 0 w 3952391"/>
              <a:gd name="connsiteY4" fmla="*/ 0 h 1580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2391" h="1580956">
                <a:moveTo>
                  <a:pt x="0" y="0"/>
                </a:moveTo>
                <a:lnTo>
                  <a:pt x="3952391" y="0"/>
                </a:lnTo>
                <a:lnTo>
                  <a:pt x="3952391" y="1580956"/>
                </a:lnTo>
                <a:lnTo>
                  <a:pt x="0" y="1580956"/>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b="1" kern="1200" dirty="0" smtClean="0">
                <a:solidFill>
                  <a:schemeClr val="bg1"/>
                </a:solidFill>
                <a:latin typeface="+mj-lt"/>
              </a:rPr>
              <a:t>Periodic Inventory </a:t>
            </a:r>
          </a:p>
          <a:p>
            <a:pPr lvl="0" algn="ctr" defTabSz="1244600">
              <a:lnSpc>
                <a:spcPct val="90000"/>
              </a:lnSpc>
              <a:spcBef>
                <a:spcPct val="0"/>
              </a:spcBef>
              <a:spcAft>
                <a:spcPct val="35000"/>
              </a:spcAft>
            </a:pPr>
            <a:r>
              <a:rPr lang="en-US" sz="2800" b="1" kern="1200" dirty="0" smtClean="0">
                <a:solidFill>
                  <a:schemeClr val="bg1"/>
                </a:solidFill>
                <a:latin typeface="+mj-lt"/>
              </a:rPr>
              <a:t>System</a:t>
            </a:r>
            <a:endParaRPr lang="en-US" sz="2800" b="1" kern="1200" dirty="0">
              <a:latin typeface="+mj-lt"/>
            </a:endParaRPr>
          </a:p>
        </p:txBody>
      </p:sp>
      <p:sp>
        <p:nvSpPr>
          <p:cNvPr id="8" name="Freeform 7"/>
          <p:cNvSpPr/>
          <p:nvPr/>
        </p:nvSpPr>
        <p:spPr>
          <a:xfrm>
            <a:off x="5019667" y="3274365"/>
            <a:ext cx="3952391" cy="2324769"/>
          </a:xfrm>
          <a:custGeom>
            <a:avLst/>
            <a:gdLst>
              <a:gd name="connsiteX0" fmla="*/ 0 w 3952391"/>
              <a:gd name="connsiteY0" fmla="*/ 0 h 3033224"/>
              <a:gd name="connsiteX1" fmla="*/ 3952391 w 3952391"/>
              <a:gd name="connsiteY1" fmla="*/ 0 h 3033224"/>
              <a:gd name="connsiteX2" fmla="*/ 3952391 w 3952391"/>
              <a:gd name="connsiteY2" fmla="*/ 3033224 h 3033224"/>
              <a:gd name="connsiteX3" fmla="*/ 0 w 3952391"/>
              <a:gd name="connsiteY3" fmla="*/ 3033224 h 3033224"/>
              <a:gd name="connsiteX4" fmla="*/ 0 w 3952391"/>
              <a:gd name="connsiteY4" fmla="*/ 0 h 3033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2391" h="3033224">
                <a:moveTo>
                  <a:pt x="0" y="0"/>
                </a:moveTo>
                <a:lnTo>
                  <a:pt x="3952391" y="0"/>
                </a:lnTo>
                <a:lnTo>
                  <a:pt x="3952391" y="3033224"/>
                </a:lnTo>
                <a:lnTo>
                  <a:pt x="0" y="3033224"/>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n-US" sz="2400" kern="1200" dirty="0" smtClean="0">
                <a:solidFill>
                  <a:schemeClr val="tx1"/>
                </a:solidFill>
                <a:latin typeface="+mj-lt"/>
              </a:rPr>
              <a:t>Does not maintain a continual record of inventory</a:t>
            </a:r>
            <a:endParaRPr lang="en-US" sz="2400" kern="1200" dirty="0">
              <a:solidFill>
                <a:schemeClr val="tx1"/>
              </a:solidFill>
              <a:latin typeface="+mj-lt"/>
            </a:endParaRPr>
          </a:p>
          <a:p>
            <a:pPr marL="228600" lvl="1" indent="-228600" algn="l" defTabSz="1066800">
              <a:lnSpc>
                <a:spcPct val="90000"/>
              </a:lnSpc>
              <a:spcBef>
                <a:spcPct val="0"/>
              </a:spcBef>
              <a:spcAft>
                <a:spcPct val="15000"/>
              </a:spcAft>
              <a:buChar char="••"/>
            </a:pPr>
            <a:r>
              <a:rPr lang="en-US" sz="2400" kern="1200" dirty="0" smtClean="0">
                <a:solidFill>
                  <a:schemeClr val="tx1"/>
                </a:solidFill>
                <a:latin typeface="+mj-lt"/>
              </a:rPr>
              <a:t>Periodically adjusts for purchase and sale of inventory</a:t>
            </a:r>
            <a:endParaRPr lang="en-US" sz="2400" kern="1200" dirty="0">
              <a:solidFill>
                <a:schemeClr val="tx1"/>
              </a:solidFill>
              <a:latin typeface="+mj-lt"/>
            </a:endParaRPr>
          </a:p>
        </p:txBody>
      </p:sp>
      <p:sp>
        <p:nvSpPr>
          <p:cNvPr id="10" name="Footer Placeholder 9"/>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11" name="Slide Number Placeholder 10"/>
          <p:cNvSpPr>
            <a:spLocks noGrp="1"/>
          </p:cNvSpPr>
          <p:nvPr>
            <p:ph type="sldNum" sz="quarter" idx="12"/>
          </p:nvPr>
        </p:nvSpPr>
        <p:spPr/>
        <p:txBody>
          <a:bodyPr/>
          <a:lstStyle/>
          <a:p>
            <a:fld id="{8A048DD7-39B4-434B-ACE7-68CA5B147A05}" type="slidenum">
              <a:rPr lang="en-US" smtClean="0"/>
              <a:t>41</a:t>
            </a:fld>
            <a:endParaRPr lang="en-US" dirty="0"/>
          </a:p>
        </p:txBody>
      </p:sp>
    </p:spTree>
    <p:extLst>
      <p:ext uri="{BB962C8B-B14F-4D97-AF65-F5344CB8AC3E}">
        <p14:creationId xmlns:p14="http://schemas.microsoft.com/office/powerpoint/2010/main" val="3038776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smtClean="0">
                <a:solidFill>
                  <a:srgbClr val="A5062D"/>
                </a:solidFill>
              </a:rPr>
              <a:t>LO6–5</a:t>
            </a:r>
            <a:r>
              <a:rPr lang="en-US" dirty="0"/>
              <a:t>	Record inventory transactions using a perpetual inventory </a:t>
            </a:r>
            <a:r>
              <a:rPr lang="en-US" dirty="0" smtClean="0"/>
              <a:t>system.</a:t>
            </a:r>
            <a:endParaRPr lang="en-US" dirty="0"/>
          </a:p>
        </p:txBody>
      </p:sp>
      <p:sp>
        <p:nvSpPr>
          <p:cNvPr id="4" name="Title 3"/>
          <p:cNvSpPr>
            <a:spLocks noGrp="1"/>
          </p:cNvSpPr>
          <p:nvPr>
            <p:ph type="title"/>
          </p:nvPr>
        </p:nvSpPr>
        <p:spPr/>
        <p:txBody>
          <a:bodyPr/>
          <a:lstStyle/>
          <a:p>
            <a:r>
              <a:rPr lang="en-US" dirty="0" smtClean="0"/>
              <a:t>Learning Objective 5 </a:t>
            </a:r>
            <a:endParaRPr lang="en-US" dirty="0"/>
          </a:p>
        </p:txBody>
      </p:sp>
      <p:sp>
        <p:nvSpPr>
          <p:cNvPr id="8" name="Footer Placeholder 7"/>
          <p:cNvSpPr>
            <a:spLocks noGrp="1"/>
          </p:cNvSpPr>
          <p:nvPr>
            <p:ph type="ftr" sz="quarter" idx="11"/>
          </p:nvPr>
        </p:nvSpPr>
        <p:spPr>
          <a:xfrm>
            <a:off x="1424213" y="6496421"/>
            <a:ext cx="6540501" cy="365125"/>
          </a:xfrm>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42</a:t>
            </a:fld>
            <a:endParaRPr lang="en-US" dirty="0"/>
          </a:p>
        </p:txBody>
      </p:sp>
    </p:spTree>
    <p:extLst>
      <p:ext uri="{BB962C8B-B14F-4D97-AF65-F5344CB8AC3E}">
        <p14:creationId xmlns:p14="http://schemas.microsoft.com/office/powerpoint/2010/main" val="53531864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a:xfrm>
            <a:off x="776771" y="2120885"/>
            <a:ext cx="8100600" cy="3168550"/>
          </a:xfrm>
          <a:prstGeom prst="roundRect">
            <a:avLst>
              <a:gd name="adj" fmla="val 7110"/>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noAutofit/>
          </a:bodyPr>
          <a:lstStyle/>
          <a:p>
            <a:pPr>
              <a:lnSpc>
                <a:spcPct val="90000"/>
              </a:lnSpc>
            </a:pPr>
            <a:r>
              <a:rPr lang="en-US" sz="4000" dirty="0"/>
              <a:t>Inventory Transactions for Mario’s Game Shop </a:t>
            </a:r>
          </a:p>
        </p:txBody>
      </p:sp>
      <p:sp>
        <p:nvSpPr>
          <p:cNvPr id="6" name="TextBox 5"/>
          <p:cNvSpPr txBox="1"/>
          <p:nvPr/>
        </p:nvSpPr>
        <p:spPr>
          <a:xfrm>
            <a:off x="914400" y="2299039"/>
            <a:ext cx="7962971" cy="2917722"/>
          </a:xfrm>
          <a:prstGeom prst="rect">
            <a:avLst/>
          </a:prstGeom>
          <a:noFill/>
        </p:spPr>
        <p:txBody>
          <a:bodyPr wrap="square" rtlCol="0">
            <a:spAutoFit/>
          </a:bodyPr>
          <a:lstStyle/>
          <a:p>
            <a:pPr>
              <a:lnSpc>
                <a:spcPct val="90000"/>
              </a:lnSpc>
              <a:tabLst>
                <a:tab pos="1714500" algn="ctr"/>
                <a:tab pos="3944938" algn="ctr"/>
                <a:tab pos="6054725" algn="ctr"/>
                <a:tab pos="7200900" algn="ctr"/>
              </a:tabLst>
            </a:pPr>
            <a:r>
              <a:rPr lang="en-US" b="1" dirty="0">
                <a:solidFill>
                  <a:srgbClr val="221E1F"/>
                </a:solidFill>
              </a:rPr>
              <a:t>			Total	Total</a:t>
            </a:r>
          </a:p>
          <a:p>
            <a:pPr>
              <a:lnSpc>
                <a:spcPct val="90000"/>
              </a:lnSpc>
              <a:tabLst>
                <a:tab pos="1714500" algn="ctr"/>
                <a:tab pos="3944938" algn="ctr"/>
                <a:tab pos="6054725" algn="ctr"/>
                <a:tab pos="7200900" algn="ctr"/>
              </a:tabLst>
            </a:pPr>
            <a:r>
              <a:rPr lang="en-US" b="1" dirty="0">
                <a:solidFill>
                  <a:srgbClr val="221E1F"/>
                </a:solidFill>
              </a:rPr>
              <a:t>Date 	Transaction 	Details 	Cost	Revenue</a:t>
            </a:r>
          </a:p>
          <a:p>
            <a:pPr>
              <a:lnSpc>
                <a:spcPct val="120000"/>
              </a:lnSpc>
              <a:tabLst>
                <a:tab pos="744538" algn="r"/>
                <a:tab pos="1081088" algn="l"/>
                <a:tab pos="3144838" algn="l"/>
                <a:tab pos="6337300" algn="r"/>
                <a:tab pos="7485063" algn="r"/>
              </a:tabLst>
            </a:pPr>
            <a:r>
              <a:rPr lang="en-US" dirty="0">
                <a:solidFill>
                  <a:srgbClr val="221E1F"/>
                </a:solidFill>
              </a:rPr>
              <a:t>Jan.	1 	Beginning inventory 	100 units for $7 each 	$      700</a:t>
            </a:r>
          </a:p>
          <a:p>
            <a:pPr>
              <a:lnSpc>
                <a:spcPct val="120000"/>
              </a:lnSpc>
              <a:tabLst>
                <a:tab pos="744538" algn="r"/>
                <a:tab pos="1081088" algn="l"/>
                <a:tab pos="3144838" algn="l"/>
                <a:tab pos="6337300" algn="r"/>
                <a:tab pos="7485063" algn="r"/>
              </a:tabLst>
            </a:pPr>
            <a:r>
              <a:rPr lang="en-US" dirty="0">
                <a:solidFill>
                  <a:srgbClr val="221E1F"/>
                </a:solidFill>
              </a:rPr>
              <a:t>Apr.	25 	Purchase 	300 units for $9 each 	2,700</a:t>
            </a:r>
          </a:p>
          <a:p>
            <a:pPr>
              <a:lnSpc>
                <a:spcPct val="120000"/>
              </a:lnSpc>
              <a:tabLst>
                <a:tab pos="744538" algn="r"/>
                <a:tab pos="1081088" algn="l"/>
                <a:tab pos="3144838" algn="l"/>
                <a:tab pos="6337300" algn="r"/>
                <a:tab pos="7485063" algn="r"/>
              </a:tabLst>
            </a:pPr>
            <a:r>
              <a:rPr lang="en-US" dirty="0">
                <a:solidFill>
                  <a:srgbClr val="221E1F"/>
                </a:solidFill>
              </a:rPr>
              <a:t>Jul.	17 	Sale 	300 units for $15 each		$  4,500</a:t>
            </a:r>
          </a:p>
          <a:p>
            <a:pPr>
              <a:lnSpc>
                <a:spcPct val="120000"/>
              </a:lnSpc>
              <a:tabLst>
                <a:tab pos="744538" algn="r"/>
                <a:tab pos="1081088" algn="l"/>
                <a:tab pos="3144838" algn="l"/>
                <a:tab pos="6337300" algn="r"/>
                <a:tab pos="7485063" algn="r"/>
              </a:tabLst>
            </a:pPr>
            <a:r>
              <a:rPr lang="en-US" dirty="0">
                <a:solidFill>
                  <a:srgbClr val="221E1F"/>
                </a:solidFill>
              </a:rPr>
              <a:t>Oct.	19 	Purchase 	600 units for $11 each 	6,600</a:t>
            </a:r>
          </a:p>
          <a:p>
            <a:pPr>
              <a:lnSpc>
                <a:spcPct val="120000"/>
              </a:lnSpc>
              <a:tabLst>
                <a:tab pos="744538" algn="r"/>
                <a:tab pos="1081088" algn="l"/>
                <a:tab pos="3144838" algn="l"/>
                <a:tab pos="6337300" algn="r"/>
                <a:tab pos="7485063" algn="r"/>
              </a:tabLst>
            </a:pPr>
            <a:r>
              <a:rPr lang="en-US" dirty="0">
                <a:solidFill>
                  <a:srgbClr val="221E1F"/>
                </a:solidFill>
              </a:rPr>
              <a:t>Dec.	15 	Sale 	500 units for $15 each 		7,500</a:t>
            </a:r>
          </a:p>
          <a:p>
            <a:pPr>
              <a:lnSpc>
                <a:spcPct val="120000"/>
              </a:lnSpc>
              <a:tabLst>
                <a:tab pos="744538" algn="r"/>
                <a:tab pos="1081088" algn="l"/>
                <a:tab pos="3144838" algn="l"/>
                <a:tab pos="6337300" algn="r"/>
                <a:tab pos="7485063" algn="r"/>
              </a:tabLst>
            </a:pPr>
            <a:r>
              <a:rPr lang="en-US" dirty="0">
                <a:solidFill>
                  <a:srgbClr val="221E1F"/>
                </a:solidFill>
              </a:rPr>
              <a:t>	    </a:t>
            </a:r>
            <a:r>
              <a:rPr lang="en-US" dirty="0" smtClean="0">
                <a:solidFill>
                  <a:srgbClr val="221E1F"/>
                </a:solidFill>
              </a:rPr>
              <a:t>                    </a:t>
            </a:r>
            <a:r>
              <a:rPr lang="en-US" dirty="0">
                <a:solidFill>
                  <a:srgbClr val="221E1F"/>
                </a:solidFill>
              </a:rPr>
              <a:t>Totals 		</a:t>
            </a:r>
            <a:r>
              <a:rPr lang="en-US" dirty="0" smtClean="0">
                <a:solidFill>
                  <a:srgbClr val="221E1F"/>
                </a:solidFill>
              </a:rPr>
              <a:t>                                                $</a:t>
            </a:r>
            <a:r>
              <a:rPr lang="en-US" dirty="0">
                <a:solidFill>
                  <a:srgbClr val="221E1F"/>
                </a:solidFill>
              </a:rPr>
              <a:t>10,000	$12,000</a:t>
            </a:r>
          </a:p>
          <a:p>
            <a:pPr>
              <a:lnSpc>
                <a:spcPct val="120000"/>
              </a:lnSpc>
              <a:tabLst>
                <a:tab pos="744538" algn="r"/>
                <a:tab pos="1081088" algn="l"/>
                <a:tab pos="3144838" algn="l"/>
                <a:tab pos="6337300" algn="r"/>
                <a:tab pos="7485063" algn="r"/>
              </a:tabLst>
            </a:pPr>
            <a:endParaRPr lang="en-US" dirty="0">
              <a:solidFill>
                <a:srgbClr val="221E1F"/>
              </a:solidFill>
            </a:endParaRPr>
          </a:p>
        </p:txBody>
      </p:sp>
      <p:grpSp>
        <p:nvGrpSpPr>
          <p:cNvPr id="7" name="Group 6"/>
          <p:cNvGrpSpPr/>
          <p:nvPr/>
        </p:nvGrpSpPr>
        <p:grpSpPr>
          <a:xfrm>
            <a:off x="6633844" y="4466796"/>
            <a:ext cx="756939" cy="408333"/>
            <a:chOff x="5598500" y="5218272"/>
            <a:chExt cx="756939" cy="408333"/>
          </a:xfrm>
        </p:grpSpPr>
        <p:cxnSp>
          <p:nvCxnSpPr>
            <p:cNvPr id="8" name="Straight Connector 7"/>
            <p:cNvCxnSpPr/>
            <p:nvPr/>
          </p:nvCxnSpPr>
          <p:spPr>
            <a:xfrm>
              <a:off x="5598500" y="5218272"/>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5598500" y="5583405"/>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5598500" y="5626605"/>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1" name="Group 10"/>
          <p:cNvGrpSpPr/>
          <p:nvPr/>
        </p:nvGrpSpPr>
        <p:grpSpPr>
          <a:xfrm>
            <a:off x="7781583" y="4466796"/>
            <a:ext cx="756939" cy="408333"/>
            <a:chOff x="5598500" y="5218272"/>
            <a:chExt cx="756939" cy="408333"/>
          </a:xfrm>
        </p:grpSpPr>
        <p:cxnSp>
          <p:nvCxnSpPr>
            <p:cNvPr id="12" name="Straight Connector 11"/>
            <p:cNvCxnSpPr/>
            <p:nvPr/>
          </p:nvCxnSpPr>
          <p:spPr>
            <a:xfrm>
              <a:off x="5598500" y="5218272"/>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5598500" y="5583405"/>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5598500" y="5626605"/>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5" name="Text Placeholder 5"/>
          <p:cNvSpPr txBox="1">
            <a:spLocks/>
          </p:cNvSpPr>
          <p:nvPr/>
        </p:nvSpPr>
        <p:spPr>
          <a:xfrm>
            <a:off x="940070" y="348024"/>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6–12</a:t>
            </a:r>
            <a:endParaRPr lang="en-US" sz="3200" dirty="0"/>
          </a:p>
        </p:txBody>
      </p:sp>
      <p:cxnSp>
        <p:nvCxnSpPr>
          <p:cNvPr id="17" name="Straight Connector 16"/>
          <p:cNvCxnSpPr/>
          <p:nvPr/>
        </p:nvCxnSpPr>
        <p:spPr>
          <a:xfrm>
            <a:off x="940070" y="2856130"/>
            <a:ext cx="8546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1980207" y="2856130"/>
            <a:ext cx="19529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4162561" y="2856130"/>
            <a:ext cx="2047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6534731" y="2856130"/>
            <a:ext cx="101103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7756923" y="2856130"/>
            <a:ext cx="93550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2292444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Inventory Purchases</a:t>
            </a:r>
            <a:endParaRPr lang="en-US" dirty="0"/>
          </a:p>
        </p:txBody>
      </p:sp>
      <p:sp>
        <p:nvSpPr>
          <p:cNvPr id="5" name="Content Placeholder 4"/>
          <p:cNvSpPr>
            <a:spLocks noGrp="1"/>
          </p:cNvSpPr>
          <p:nvPr>
            <p:ph sz="quarter" idx="13"/>
          </p:nvPr>
        </p:nvSpPr>
        <p:spPr/>
        <p:txBody>
          <a:bodyPr/>
          <a:lstStyle/>
          <a:p>
            <a:r>
              <a:rPr lang="en-US" dirty="0"/>
              <a:t>Example</a:t>
            </a:r>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44</a:t>
            </a:fld>
            <a:endParaRPr lang="en-US" dirty="0"/>
          </a:p>
        </p:txBody>
      </p:sp>
      <p:sp>
        <p:nvSpPr>
          <p:cNvPr id="48" name="Content Placeholder 2"/>
          <p:cNvSpPr txBox="1">
            <a:spLocks/>
          </p:cNvSpPr>
          <p:nvPr/>
        </p:nvSpPr>
        <p:spPr>
          <a:xfrm>
            <a:off x="789546" y="1557324"/>
            <a:ext cx="8229600" cy="104809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On April 25, Mario’s purchases inventory for $2,700 on account (300 units @  $9 each)</a:t>
            </a:r>
          </a:p>
        </p:txBody>
      </p:sp>
      <p:sp>
        <p:nvSpPr>
          <p:cNvPr id="49" name="Rectangle 48"/>
          <p:cNvSpPr/>
          <p:nvPr/>
        </p:nvSpPr>
        <p:spPr>
          <a:xfrm>
            <a:off x="806901" y="2690211"/>
            <a:ext cx="8045078" cy="174001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50" name="TextBox 49"/>
          <p:cNvSpPr txBox="1">
            <a:spLocks noChangeArrowheads="1"/>
          </p:cNvSpPr>
          <p:nvPr/>
        </p:nvSpPr>
        <p:spPr bwMode="auto">
          <a:xfrm>
            <a:off x="1007280" y="2762943"/>
            <a:ext cx="7677510" cy="461665"/>
          </a:xfrm>
          <a:prstGeom prst="rect">
            <a:avLst/>
          </a:prstGeom>
          <a:noFill/>
          <a:ln w="9525">
            <a:noFill/>
            <a:miter lim="800000"/>
            <a:headEnd/>
            <a:tailEnd/>
          </a:ln>
        </p:spPr>
        <p:txBody>
          <a:bodyPr wrap="square">
            <a:spAutoFit/>
          </a:bodyPr>
          <a:lstStyle/>
          <a:p>
            <a:r>
              <a:rPr lang="en-US" sz="2400" dirty="0" smtClean="0">
                <a:latin typeface="Calibri" pitchFamily="34" charset="0"/>
              </a:rPr>
              <a:t>April 25</a:t>
            </a:r>
            <a:r>
              <a:rPr lang="en-US" sz="2400" b="1" dirty="0" smtClean="0">
                <a:latin typeface="Calibri" pitchFamily="34" charset="0"/>
              </a:rPr>
              <a:t>									</a:t>
            </a:r>
            <a:r>
              <a:rPr lang="en-US" sz="2400" dirty="0" smtClean="0">
                <a:latin typeface="Calibri" pitchFamily="34" charset="0"/>
              </a:rPr>
              <a:t>Debit		Credit</a:t>
            </a:r>
            <a:endParaRPr lang="en-US" sz="2400" dirty="0"/>
          </a:p>
        </p:txBody>
      </p:sp>
      <p:sp>
        <p:nvSpPr>
          <p:cNvPr id="51" name="TextBox 50"/>
          <p:cNvSpPr txBox="1">
            <a:spLocks noChangeArrowheads="1"/>
          </p:cNvSpPr>
          <p:nvPr/>
        </p:nvSpPr>
        <p:spPr bwMode="auto">
          <a:xfrm>
            <a:off x="1058900" y="3136258"/>
            <a:ext cx="7677510" cy="1200329"/>
          </a:xfrm>
          <a:prstGeom prst="rect">
            <a:avLst/>
          </a:prstGeom>
          <a:noFill/>
          <a:ln w="9525">
            <a:noFill/>
            <a:miter lim="800000"/>
            <a:headEnd/>
            <a:tailEnd/>
          </a:ln>
        </p:spPr>
        <p:txBody>
          <a:bodyPr wrap="square">
            <a:spAutoFit/>
          </a:bodyPr>
          <a:lstStyle/>
          <a:p>
            <a:r>
              <a:rPr lang="en-US" sz="2400" b="1" dirty="0" smtClean="0">
                <a:latin typeface="Calibri" pitchFamily="34" charset="0"/>
              </a:rPr>
              <a:t>Inventory </a:t>
            </a:r>
            <a:r>
              <a:rPr lang="en-US" sz="2400" dirty="0" smtClean="0">
                <a:latin typeface="Calibri" pitchFamily="34" charset="0"/>
              </a:rPr>
              <a:t>……………………………………….</a:t>
            </a:r>
            <a:r>
              <a:rPr lang="en-US" sz="2400" b="1" dirty="0" smtClean="0">
                <a:latin typeface="Calibri" pitchFamily="34" charset="0"/>
              </a:rPr>
              <a:t>		2,700 </a:t>
            </a:r>
          </a:p>
          <a:p>
            <a:r>
              <a:rPr lang="en-US" sz="2400" b="1" dirty="0" smtClean="0">
                <a:latin typeface="Calibri" pitchFamily="34" charset="0"/>
              </a:rPr>
              <a:t>	Accounts Payable </a:t>
            </a:r>
            <a:r>
              <a:rPr lang="en-US" sz="2400" dirty="0" smtClean="0">
                <a:latin typeface="Calibri" pitchFamily="34" charset="0"/>
              </a:rPr>
              <a:t>……………..........	</a:t>
            </a:r>
            <a:r>
              <a:rPr lang="en-US" sz="2400" b="1" dirty="0" smtClean="0">
                <a:latin typeface="Calibri" pitchFamily="34" charset="0"/>
              </a:rPr>
              <a:t> 			2,700</a:t>
            </a:r>
          </a:p>
          <a:p>
            <a:r>
              <a:rPr lang="en-US" sz="2400" i="1" dirty="0" smtClean="0">
                <a:latin typeface="Calibri" pitchFamily="34" charset="0"/>
              </a:rPr>
              <a:t>	</a:t>
            </a:r>
            <a:r>
              <a:rPr lang="en-US" sz="2000" i="1" dirty="0">
                <a:latin typeface="Calibri" pitchFamily="34" charset="0"/>
              </a:rPr>
              <a:t>(Purchase inventory on account)</a:t>
            </a:r>
            <a:r>
              <a:rPr lang="en-US" sz="2000" b="1" dirty="0">
                <a:latin typeface="Calibri" pitchFamily="34" charset="0"/>
              </a:rPr>
              <a:t>	</a:t>
            </a:r>
            <a:endParaRPr lang="en-US" sz="2000" b="1" u="sng" dirty="0"/>
          </a:p>
        </p:txBody>
      </p:sp>
      <p:cxnSp>
        <p:nvCxnSpPr>
          <p:cNvPr id="52" name="Straight Connector 51"/>
          <p:cNvCxnSpPr/>
          <p:nvPr/>
        </p:nvCxnSpPr>
        <p:spPr>
          <a:xfrm>
            <a:off x="6048928" y="3199915"/>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a:off x="7443618" y="3202618"/>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flipV="1">
            <a:off x="1025034" y="3216848"/>
            <a:ext cx="1091633" cy="270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55" name="Content Placeholder 2"/>
          <p:cNvSpPr txBox="1">
            <a:spLocks/>
          </p:cNvSpPr>
          <p:nvPr/>
        </p:nvSpPr>
        <p:spPr>
          <a:xfrm>
            <a:off x="769126" y="4528080"/>
            <a:ext cx="8229600" cy="104809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The entry involves:</a:t>
            </a:r>
          </a:p>
          <a:p>
            <a:pPr lvl="1"/>
            <a:r>
              <a:rPr lang="en-US" dirty="0" smtClean="0"/>
              <a:t>Increasing the balance of inventory (an asset)</a:t>
            </a:r>
          </a:p>
          <a:p>
            <a:pPr lvl="1"/>
            <a:r>
              <a:rPr lang="en-US" dirty="0" smtClean="0"/>
              <a:t>Increasing the balance of accounts payable (a liability)</a:t>
            </a:r>
          </a:p>
        </p:txBody>
      </p:sp>
    </p:spTree>
    <p:extLst>
      <p:ext uri="{BB962C8B-B14F-4D97-AF65-F5344CB8AC3E}">
        <p14:creationId xmlns:p14="http://schemas.microsoft.com/office/powerpoint/2010/main" val="2724219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1">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5">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5">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p:cNvSpPr/>
          <p:nvPr/>
        </p:nvSpPr>
        <p:spPr>
          <a:xfrm>
            <a:off x="798443" y="3904132"/>
            <a:ext cx="8053535" cy="1617915"/>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 name="Title 1"/>
          <p:cNvSpPr>
            <a:spLocks noGrp="1"/>
          </p:cNvSpPr>
          <p:nvPr>
            <p:ph type="title"/>
          </p:nvPr>
        </p:nvSpPr>
        <p:spPr>
          <a:xfrm>
            <a:off x="724628" y="511889"/>
            <a:ext cx="8229600" cy="1143000"/>
          </a:xfrm>
        </p:spPr>
        <p:txBody>
          <a:bodyPr/>
          <a:lstStyle/>
          <a:p>
            <a:r>
              <a:rPr lang="en-US" dirty="0"/>
              <a:t>Inventory </a:t>
            </a:r>
            <a:r>
              <a:rPr lang="en-US" dirty="0" smtClean="0"/>
              <a:t>Sales</a:t>
            </a:r>
            <a:endParaRPr lang="en-US" dirty="0"/>
          </a:p>
        </p:txBody>
      </p:sp>
      <p:sp>
        <p:nvSpPr>
          <p:cNvPr id="5" name="Content Placeholder 4"/>
          <p:cNvSpPr>
            <a:spLocks noGrp="1"/>
          </p:cNvSpPr>
          <p:nvPr>
            <p:ph sz="quarter" idx="13"/>
          </p:nvPr>
        </p:nvSpPr>
        <p:spPr>
          <a:xfrm>
            <a:off x="823496" y="149100"/>
            <a:ext cx="6296388" cy="331817"/>
          </a:xfrm>
        </p:spPr>
        <p:txBody>
          <a:bodyPr/>
          <a:lstStyle/>
          <a:p>
            <a:r>
              <a:rPr lang="en-US" dirty="0"/>
              <a:t>Example</a:t>
            </a:r>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45</a:t>
            </a:fld>
            <a:endParaRPr lang="en-US" dirty="0"/>
          </a:p>
        </p:txBody>
      </p:sp>
      <p:sp>
        <p:nvSpPr>
          <p:cNvPr id="63" name="Content Placeholder 2"/>
          <p:cNvSpPr txBox="1">
            <a:spLocks/>
          </p:cNvSpPr>
          <p:nvPr/>
        </p:nvSpPr>
        <p:spPr>
          <a:xfrm>
            <a:off x="782855" y="1105792"/>
            <a:ext cx="8229600" cy="104809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On July 17, Mario’s sells inventory on account for $4,500 (300 units @  $15 each)</a:t>
            </a:r>
          </a:p>
        </p:txBody>
      </p:sp>
      <p:sp>
        <p:nvSpPr>
          <p:cNvPr id="64" name="Rectangle 63"/>
          <p:cNvSpPr/>
          <p:nvPr/>
        </p:nvSpPr>
        <p:spPr>
          <a:xfrm>
            <a:off x="806901" y="2164119"/>
            <a:ext cx="8045078" cy="184982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65" name="TextBox 64"/>
          <p:cNvSpPr txBox="1">
            <a:spLocks noChangeArrowheads="1"/>
          </p:cNvSpPr>
          <p:nvPr/>
        </p:nvSpPr>
        <p:spPr bwMode="auto">
          <a:xfrm>
            <a:off x="1007280" y="2236851"/>
            <a:ext cx="7677510" cy="461665"/>
          </a:xfrm>
          <a:prstGeom prst="rect">
            <a:avLst/>
          </a:prstGeom>
          <a:noFill/>
          <a:ln w="9525">
            <a:noFill/>
            <a:miter lim="800000"/>
            <a:headEnd/>
            <a:tailEnd/>
          </a:ln>
        </p:spPr>
        <p:txBody>
          <a:bodyPr wrap="square">
            <a:spAutoFit/>
          </a:bodyPr>
          <a:lstStyle/>
          <a:p>
            <a:r>
              <a:rPr lang="en-US" sz="2400" dirty="0" smtClean="0">
                <a:latin typeface="Calibri" pitchFamily="34" charset="0"/>
              </a:rPr>
              <a:t>July 17	</a:t>
            </a:r>
            <a:r>
              <a:rPr lang="en-US" sz="2400" b="1" dirty="0" smtClean="0">
                <a:latin typeface="Calibri" pitchFamily="34" charset="0"/>
              </a:rPr>
              <a:t>									</a:t>
            </a:r>
            <a:r>
              <a:rPr lang="en-US" sz="2400" dirty="0" smtClean="0">
                <a:latin typeface="Calibri" pitchFamily="34" charset="0"/>
              </a:rPr>
              <a:t>Debit		Credit</a:t>
            </a:r>
            <a:endParaRPr lang="en-US" sz="2400" dirty="0"/>
          </a:p>
        </p:txBody>
      </p:sp>
      <p:sp>
        <p:nvSpPr>
          <p:cNvPr id="66" name="TextBox 65"/>
          <p:cNvSpPr txBox="1">
            <a:spLocks noChangeArrowheads="1"/>
          </p:cNvSpPr>
          <p:nvPr/>
        </p:nvSpPr>
        <p:spPr bwMode="auto">
          <a:xfrm>
            <a:off x="1058900" y="2610166"/>
            <a:ext cx="7677510" cy="1508105"/>
          </a:xfrm>
          <a:prstGeom prst="rect">
            <a:avLst/>
          </a:prstGeom>
          <a:noFill/>
          <a:ln w="9525">
            <a:noFill/>
            <a:miter lim="800000"/>
            <a:headEnd/>
            <a:tailEnd/>
          </a:ln>
        </p:spPr>
        <p:txBody>
          <a:bodyPr wrap="square">
            <a:spAutoFit/>
          </a:bodyPr>
          <a:lstStyle/>
          <a:p>
            <a:r>
              <a:rPr lang="en-US" sz="2400" b="1" dirty="0" smtClean="0">
                <a:latin typeface="Calibri" pitchFamily="34" charset="0"/>
              </a:rPr>
              <a:t>Accounts Receivable </a:t>
            </a:r>
            <a:r>
              <a:rPr lang="en-US" sz="2400" dirty="0" smtClean="0">
                <a:latin typeface="Calibri" pitchFamily="34" charset="0"/>
              </a:rPr>
              <a:t>…………………………</a:t>
            </a:r>
            <a:r>
              <a:rPr lang="en-US" sz="2400" b="1" dirty="0" smtClean="0">
                <a:latin typeface="Calibri" pitchFamily="34" charset="0"/>
              </a:rPr>
              <a:t>	4,500 </a:t>
            </a:r>
          </a:p>
          <a:p>
            <a:r>
              <a:rPr lang="en-US" sz="2400" b="1" dirty="0" smtClean="0">
                <a:latin typeface="Calibri" pitchFamily="34" charset="0"/>
              </a:rPr>
              <a:t>	Sales Revenue </a:t>
            </a:r>
            <a:r>
              <a:rPr lang="en-US" sz="2400" dirty="0" smtClean="0">
                <a:latin typeface="Calibri" pitchFamily="34" charset="0"/>
              </a:rPr>
              <a:t>……………..................</a:t>
            </a:r>
            <a:r>
              <a:rPr lang="en-US" sz="2400" b="1" dirty="0" smtClean="0">
                <a:latin typeface="Calibri" pitchFamily="34" charset="0"/>
              </a:rPr>
              <a:t> 				4,500</a:t>
            </a:r>
          </a:p>
          <a:p>
            <a:r>
              <a:rPr lang="en-US" sz="2400" i="1" dirty="0" smtClean="0">
                <a:latin typeface="Calibri" pitchFamily="34" charset="0"/>
              </a:rPr>
              <a:t>	</a:t>
            </a:r>
            <a:r>
              <a:rPr lang="en-US" sz="2000" i="1" dirty="0" smtClean="0">
                <a:latin typeface="Calibri" pitchFamily="34" charset="0"/>
              </a:rPr>
              <a:t>(</a:t>
            </a:r>
            <a:r>
              <a:rPr lang="en-US" sz="2000" i="1" dirty="0">
                <a:latin typeface="Calibri" pitchFamily="34" charset="0"/>
              </a:rPr>
              <a:t>Sell inventory on </a:t>
            </a:r>
            <a:r>
              <a:rPr lang="en-US" sz="2000" i="1" dirty="0" smtClean="0">
                <a:latin typeface="Calibri" pitchFamily="34" charset="0"/>
              </a:rPr>
              <a:t>account</a:t>
            </a:r>
          </a:p>
          <a:p>
            <a:r>
              <a:rPr lang="en-US" sz="2000" i="1" dirty="0" smtClean="0">
                <a:latin typeface="Calibri" pitchFamily="34" charset="0"/>
              </a:rPr>
              <a:t>       ( $4,500 = 300 units × $15)</a:t>
            </a:r>
            <a:r>
              <a:rPr lang="en-US" sz="2000" b="1" dirty="0">
                <a:latin typeface="Calibri" pitchFamily="34" charset="0"/>
              </a:rPr>
              <a:t>	</a:t>
            </a:r>
            <a:endParaRPr lang="en-US" sz="2000" b="1" u="sng" dirty="0"/>
          </a:p>
        </p:txBody>
      </p:sp>
      <p:cxnSp>
        <p:nvCxnSpPr>
          <p:cNvPr id="67" name="Straight Connector 66"/>
          <p:cNvCxnSpPr/>
          <p:nvPr/>
        </p:nvCxnSpPr>
        <p:spPr>
          <a:xfrm>
            <a:off x="6048928" y="2656890"/>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a:off x="7443618" y="2659593"/>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flipV="1">
            <a:off x="1058900" y="2676526"/>
            <a:ext cx="871500" cy="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72" name="TextBox 71"/>
          <p:cNvSpPr txBox="1">
            <a:spLocks noChangeArrowheads="1"/>
          </p:cNvSpPr>
          <p:nvPr/>
        </p:nvSpPr>
        <p:spPr bwMode="auto">
          <a:xfrm>
            <a:off x="1061527" y="4013943"/>
            <a:ext cx="7677510" cy="1508105"/>
          </a:xfrm>
          <a:prstGeom prst="rect">
            <a:avLst/>
          </a:prstGeom>
          <a:noFill/>
          <a:ln w="9525">
            <a:noFill/>
            <a:miter lim="800000"/>
            <a:headEnd/>
            <a:tailEnd/>
          </a:ln>
        </p:spPr>
        <p:txBody>
          <a:bodyPr wrap="square">
            <a:spAutoFit/>
          </a:bodyPr>
          <a:lstStyle/>
          <a:p>
            <a:r>
              <a:rPr lang="en-US" sz="2400" b="1" dirty="0" smtClean="0">
                <a:latin typeface="Calibri" pitchFamily="34" charset="0"/>
              </a:rPr>
              <a:t>Cost of Goods Sold </a:t>
            </a:r>
            <a:r>
              <a:rPr lang="en-US" sz="2400" dirty="0" smtClean="0">
                <a:latin typeface="Calibri" pitchFamily="34" charset="0"/>
              </a:rPr>
              <a:t>……………………………</a:t>
            </a:r>
            <a:r>
              <a:rPr lang="en-US" sz="2400" b="1" dirty="0" smtClean="0">
                <a:latin typeface="Calibri" pitchFamily="34" charset="0"/>
              </a:rPr>
              <a:t>	2,500 </a:t>
            </a:r>
          </a:p>
          <a:p>
            <a:r>
              <a:rPr lang="en-US" sz="2400" b="1" dirty="0" smtClean="0">
                <a:latin typeface="Calibri" pitchFamily="34" charset="0"/>
              </a:rPr>
              <a:t>	Inventory </a:t>
            </a:r>
            <a:r>
              <a:rPr lang="en-US" sz="2400" dirty="0" smtClean="0">
                <a:latin typeface="Calibri" pitchFamily="34" charset="0"/>
              </a:rPr>
              <a:t>……………..........................</a:t>
            </a:r>
            <a:r>
              <a:rPr lang="en-US" sz="2400" b="1" dirty="0" smtClean="0">
                <a:latin typeface="Calibri" pitchFamily="34" charset="0"/>
              </a:rPr>
              <a:t> 				2,500</a:t>
            </a:r>
          </a:p>
          <a:p>
            <a:r>
              <a:rPr lang="en-US" sz="2400" i="1" dirty="0" smtClean="0">
                <a:latin typeface="Calibri" pitchFamily="34" charset="0"/>
              </a:rPr>
              <a:t>	</a:t>
            </a:r>
            <a:r>
              <a:rPr lang="en-US" sz="2000" i="1" dirty="0" smtClean="0">
                <a:latin typeface="Calibri" pitchFamily="34" charset="0"/>
              </a:rPr>
              <a:t>(</a:t>
            </a:r>
            <a:r>
              <a:rPr lang="en-US" sz="2000" i="1" dirty="0">
                <a:latin typeface="Calibri" pitchFamily="34" charset="0"/>
              </a:rPr>
              <a:t>Record cost of inventory sold</a:t>
            </a:r>
            <a:r>
              <a:rPr lang="en-US" sz="2000" i="1" dirty="0" smtClean="0">
                <a:latin typeface="Calibri" pitchFamily="34" charset="0"/>
              </a:rPr>
              <a:t>)</a:t>
            </a:r>
          </a:p>
          <a:p>
            <a:r>
              <a:rPr lang="en-US" sz="2000" i="1" dirty="0" smtClean="0">
                <a:solidFill>
                  <a:prstClr val="black"/>
                </a:solidFill>
                <a:latin typeface="Calibri" pitchFamily="34" charset="0"/>
              </a:rPr>
              <a:t>	($</a:t>
            </a:r>
            <a:r>
              <a:rPr lang="en-US" sz="2000" i="1" dirty="0">
                <a:solidFill>
                  <a:prstClr val="black"/>
                </a:solidFill>
                <a:latin typeface="Calibri" pitchFamily="34" charset="0"/>
              </a:rPr>
              <a:t>2,500 = [100 units × $7] + [200 units × $9]) </a:t>
            </a:r>
            <a:r>
              <a:rPr lang="en-US" sz="2000" b="1" dirty="0">
                <a:latin typeface="Calibri" pitchFamily="34" charset="0"/>
              </a:rPr>
              <a:t>	</a:t>
            </a:r>
            <a:endParaRPr lang="en-US" sz="2000" b="1" u="sng" dirty="0"/>
          </a:p>
        </p:txBody>
      </p:sp>
      <p:sp>
        <p:nvSpPr>
          <p:cNvPr id="76" name="Content Placeholder 2"/>
          <p:cNvSpPr txBox="1">
            <a:spLocks/>
          </p:cNvSpPr>
          <p:nvPr/>
        </p:nvSpPr>
        <p:spPr>
          <a:xfrm>
            <a:off x="710410" y="5511014"/>
            <a:ext cx="8229600" cy="104809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smtClean="0"/>
              <a:t>Sales Revenue = Selling price</a:t>
            </a:r>
          </a:p>
          <a:p>
            <a:r>
              <a:rPr lang="en-US" sz="2800" dirty="0" smtClean="0"/>
              <a:t>Cost of goods sold (expense) = Purchase cost (FIFO)</a:t>
            </a:r>
          </a:p>
        </p:txBody>
      </p:sp>
    </p:spTree>
    <p:extLst>
      <p:ext uri="{BB962C8B-B14F-4D97-AF65-F5344CB8AC3E}">
        <p14:creationId xmlns:p14="http://schemas.microsoft.com/office/powerpoint/2010/main" val="499475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2">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2">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2">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2">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6">
                                            <p:txEl>
                                              <p:pRg st="0" end="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nSpc>
                <a:spcPct val="90000"/>
              </a:lnSpc>
            </a:pPr>
            <a:r>
              <a:rPr lang="en-US" sz="4000" dirty="0"/>
              <a:t>Inventory Account for Mario’s Game Shop</a:t>
            </a:r>
          </a:p>
        </p:txBody>
      </p:sp>
      <p:sp>
        <p:nvSpPr>
          <p:cNvPr id="3" name="Text Placeholder 5"/>
          <p:cNvSpPr txBox="1">
            <a:spLocks/>
          </p:cNvSpPr>
          <p:nvPr/>
        </p:nvSpPr>
        <p:spPr>
          <a:xfrm>
            <a:off x="940070" y="348024"/>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6–13</a:t>
            </a:r>
            <a:endParaRPr lang="en-US" sz="3200" dirty="0"/>
          </a:p>
        </p:txBody>
      </p:sp>
      <p:sp>
        <p:nvSpPr>
          <p:cNvPr id="4" name="Rounded Rectangle 3"/>
          <p:cNvSpPr/>
          <p:nvPr/>
        </p:nvSpPr>
        <p:spPr>
          <a:xfrm>
            <a:off x="3329017" y="2169902"/>
            <a:ext cx="3004391" cy="3053451"/>
          </a:xfrm>
          <a:prstGeom prst="roundRect">
            <a:avLst>
              <a:gd name="adj" fmla="val 1100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8" name="TextBox 7"/>
          <p:cNvSpPr txBox="1"/>
          <p:nvPr/>
        </p:nvSpPr>
        <p:spPr>
          <a:xfrm>
            <a:off x="3439984" y="2324152"/>
            <a:ext cx="2749519" cy="400110"/>
          </a:xfrm>
          <a:prstGeom prst="rect">
            <a:avLst/>
          </a:prstGeom>
          <a:noFill/>
        </p:spPr>
        <p:txBody>
          <a:bodyPr wrap="square" rtlCol="0">
            <a:spAutoFit/>
          </a:bodyPr>
          <a:lstStyle/>
          <a:p>
            <a:pPr algn="ctr"/>
            <a:r>
              <a:rPr lang="en-US" sz="2000" b="1" dirty="0"/>
              <a:t>Inventory</a:t>
            </a:r>
            <a:endParaRPr lang="en-US" sz="2000" dirty="0"/>
          </a:p>
        </p:txBody>
      </p:sp>
      <p:sp>
        <p:nvSpPr>
          <p:cNvPr id="13" name="TextBox 12"/>
          <p:cNvSpPr txBox="1"/>
          <p:nvPr/>
        </p:nvSpPr>
        <p:spPr>
          <a:xfrm>
            <a:off x="1037699" y="2837149"/>
            <a:ext cx="3634509" cy="1446550"/>
          </a:xfrm>
          <a:prstGeom prst="rect">
            <a:avLst/>
          </a:prstGeom>
          <a:noFill/>
        </p:spPr>
        <p:txBody>
          <a:bodyPr wrap="square" rtlCol="0">
            <a:spAutoFit/>
          </a:bodyPr>
          <a:lstStyle/>
          <a:p>
            <a:pPr>
              <a:lnSpc>
                <a:spcPct val="110000"/>
              </a:lnSpc>
              <a:tabLst>
                <a:tab pos="801688" algn="l"/>
                <a:tab pos="3365500" algn="r"/>
                <a:tab pos="4575175" algn="r"/>
                <a:tab pos="5486400" algn="l"/>
              </a:tabLst>
            </a:pPr>
            <a:r>
              <a:rPr lang="en-US" sz="2000" b="1" dirty="0">
                <a:solidFill>
                  <a:srgbClr val="1D5F76"/>
                </a:solidFill>
              </a:rPr>
              <a:t>Jan.   1 	Beginning </a:t>
            </a:r>
            <a:r>
              <a:rPr lang="en-US" sz="2000" dirty="0"/>
              <a:t>	700</a:t>
            </a:r>
          </a:p>
          <a:p>
            <a:pPr>
              <a:lnSpc>
                <a:spcPct val="110000"/>
              </a:lnSpc>
              <a:tabLst>
                <a:tab pos="801688" algn="l"/>
                <a:tab pos="3365500" algn="r"/>
                <a:tab pos="4575175" algn="r"/>
                <a:tab pos="5486400" algn="l"/>
              </a:tabLst>
            </a:pPr>
            <a:r>
              <a:rPr lang="en-US" sz="2000" b="1" dirty="0">
                <a:solidFill>
                  <a:srgbClr val="1D5F76"/>
                </a:solidFill>
              </a:rPr>
              <a:t>Apr. 25 </a:t>
            </a:r>
            <a:r>
              <a:rPr lang="en-US" sz="2000" b="1" dirty="0" smtClean="0">
                <a:solidFill>
                  <a:srgbClr val="1D5F76"/>
                </a:solidFill>
              </a:rPr>
              <a:t>Purchase </a:t>
            </a:r>
            <a:r>
              <a:rPr lang="en-US" sz="2000" dirty="0"/>
              <a:t>	</a:t>
            </a:r>
            <a:r>
              <a:rPr lang="en-US" sz="2000" dirty="0" smtClean="0"/>
              <a:t>2,700</a:t>
            </a:r>
            <a:endParaRPr lang="en-US" sz="2000" b="1" dirty="0">
              <a:solidFill>
                <a:srgbClr val="1D5F76"/>
              </a:solidFill>
            </a:endParaRPr>
          </a:p>
          <a:p>
            <a:pPr>
              <a:lnSpc>
                <a:spcPct val="110000"/>
              </a:lnSpc>
              <a:tabLst>
                <a:tab pos="801688" algn="l"/>
                <a:tab pos="3365500" algn="r"/>
                <a:tab pos="4575175" algn="r"/>
                <a:tab pos="5486400" algn="l"/>
              </a:tabLst>
            </a:pPr>
            <a:r>
              <a:rPr lang="en-US" sz="2000" b="1" dirty="0">
                <a:solidFill>
                  <a:srgbClr val="1D5F76"/>
                </a:solidFill>
              </a:rPr>
              <a:t>Oct. 19 </a:t>
            </a:r>
            <a:r>
              <a:rPr lang="en-US" sz="2000" b="1" dirty="0" smtClean="0">
                <a:solidFill>
                  <a:srgbClr val="1D5F76"/>
                </a:solidFill>
              </a:rPr>
              <a:t>Purchase </a:t>
            </a:r>
            <a:r>
              <a:rPr lang="en-US" sz="2000" dirty="0"/>
              <a:t>	</a:t>
            </a:r>
            <a:r>
              <a:rPr lang="en-US" sz="2000" dirty="0" smtClean="0"/>
              <a:t>6,600</a:t>
            </a:r>
            <a:endParaRPr lang="en-US" sz="2000" b="1" dirty="0">
              <a:solidFill>
                <a:srgbClr val="1D5F76"/>
              </a:solidFill>
            </a:endParaRPr>
          </a:p>
          <a:p>
            <a:pPr>
              <a:lnSpc>
                <a:spcPct val="110000"/>
              </a:lnSpc>
              <a:tabLst>
                <a:tab pos="801688" algn="l"/>
                <a:tab pos="3365500" algn="r"/>
                <a:tab pos="4575175" algn="r"/>
                <a:tab pos="5486400" algn="l"/>
              </a:tabLst>
            </a:pPr>
            <a:r>
              <a:rPr lang="en-US" sz="2000" dirty="0"/>
              <a:t>		</a:t>
            </a:r>
            <a:r>
              <a:rPr lang="en-US" sz="2000" dirty="0" smtClean="0"/>
              <a:t>10,000</a:t>
            </a:r>
            <a:endParaRPr lang="en-US" sz="2000" dirty="0"/>
          </a:p>
        </p:txBody>
      </p:sp>
      <p:cxnSp>
        <p:nvCxnSpPr>
          <p:cNvPr id="9" name="Straight Connector 8"/>
          <p:cNvCxnSpPr/>
          <p:nvPr/>
        </p:nvCxnSpPr>
        <p:spPr>
          <a:xfrm>
            <a:off x="3439984" y="2831715"/>
            <a:ext cx="274951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flipV="1">
            <a:off x="4790272" y="2832094"/>
            <a:ext cx="0" cy="230357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3439984" y="3885814"/>
            <a:ext cx="274951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3439984" y="4255183"/>
            <a:ext cx="274951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3566732" y="4903651"/>
            <a:ext cx="95826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3566732" y="4968746"/>
            <a:ext cx="95826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5143437" y="2844241"/>
            <a:ext cx="3549626" cy="1446550"/>
          </a:xfrm>
          <a:prstGeom prst="rect">
            <a:avLst/>
          </a:prstGeom>
          <a:noFill/>
        </p:spPr>
        <p:txBody>
          <a:bodyPr wrap="square" rtlCol="0">
            <a:spAutoFit/>
          </a:bodyPr>
          <a:lstStyle/>
          <a:p>
            <a:pPr>
              <a:lnSpc>
                <a:spcPct val="110000"/>
              </a:lnSpc>
              <a:tabLst>
                <a:tab pos="801688" algn="l"/>
                <a:tab pos="3365500" algn="r"/>
                <a:tab pos="4575175" algn="r"/>
                <a:tab pos="5486400" algn="l"/>
              </a:tabLst>
            </a:pPr>
            <a:endParaRPr lang="en-US" sz="2000" dirty="0"/>
          </a:p>
          <a:p>
            <a:pPr>
              <a:lnSpc>
                <a:spcPct val="110000"/>
              </a:lnSpc>
              <a:tabLst>
                <a:tab pos="1377950" algn="l"/>
                <a:tab pos="3365500" algn="r"/>
                <a:tab pos="4575175" algn="r"/>
                <a:tab pos="5486400" algn="l"/>
              </a:tabLst>
            </a:pPr>
            <a:r>
              <a:rPr lang="en-US" sz="2000" dirty="0" smtClean="0"/>
              <a:t>2,500</a:t>
            </a:r>
            <a:r>
              <a:rPr lang="en-US" sz="2000" dirty="0"/>
              <a:t>	</a:t>
            </a:r>
            <a:r>
              <a:rPr lang="en-US" sz="2000" b="1" dirty="0">
                <a:solidFill>
                  <a:srgbClr val="1D5F76"/>
                </a:solidFill>
              </a:rPr>
              <a:t>Jul.   17   Sale</a:t>
            </a:r>
          </a:p>
          <a:p>
            <a:pPr>
              <a:lnSpc>
                <a:spcPct val="110000"/>
              </a:lnSpc>
              <a:tabLst>
                <a:tab pos="1377950" algn="l"/>
                <a:tab pos="3365500" algn="r"/>
                <a:tab pos="4575175" algn="r"/>
                <a:tab pos="5486400" algn="l"/>
              </a:tabLst>
            </a:pPr>
            <a:r>
              <a:rPr lang="en-US" sz="2000" dirty="0" smtClean="0"/>
              <a:t>5,300</a:t>
            </a:r>
            <a:r>
              <a:rPr lang="en-US" sz="2000" dirty="0"/>
              <a:t>	</a:t>
            </a:r>
            <a:r>
              <a:rPr lang="en-US" sz="2000" b="1" dirty="0">
                <a:solidFill>
                  <a:srgbClr val="1D5F76"/>
                </a:solidFill>
              </a:rPr>
              <a:t>Dec. 15   Sale</a:t>
            </a:r>
          </a:p>
          <a:p>
            <a:pPr>
              <a:lnSpc>
                <a:spcPct val="110000"/>
              </a:lnSpc>
              <a:tabLst>
                <a:tab pos="801688" algn="l"/>
                <a:tab pos="3365500" algn="r"/>
                <a:tab pos="4575175" algn="r"/>
                <a:tab pos="5486400" algn="l"/>
              </a:tabLst>
            </a:pPr>
            <a:r>
              <a:rPr lang="en-US" sz="2000" dirty="0" smtClean="0"/>
              <a:t>7,800</a:t>
            </a:r>
            <a:endParaRPr lang="en-US" sz="2000" dirty="0"/>
          </a:p>
        </p:txBody>
      </p:sp>
      <p:sp>
        <p:nvSpPr>
          <p:cNvPr id="16" name="TextBox 15"/>
          <p:cNvSpPr txBox="1"/>
          <p:nvPr/>
        </p:nvSpPr>
        <p:spPr>
          <a:xfrm>
            <a:off x="1037698" y="4138278"/>
            <a:ext cx="3634509" cy="769441"/>
          </a:xfrm>
          <a:prstGeom prst="rect">
            <a:avLst/>
          </a:prstGeom>
          <a:noFill/>
        </p:spPr>
        <p:txBody>
          <a:bodyPr wrap="square" rtlCol="0">
            <a:spAutoFit/>
          </a:bodyPr>
          <a:lstStyle/>
          <a:p>
            <a:pPr>
              <a:lnSpc>
                <a:spcPct val="110000"/>
              </a:lnSpc>
              <a:tabLst>
                <a:tab pos="801688" algn="l"/>
                <a:tab pos="3365500" algn="r"/>
                <a:tab pos="4575175" algn="r"/>
                <a:tab pos="5486400" algn="l"/>
              </a:tabLst>
            </a:pPr>
            <a:r>
              <a:rPr lang="en-US" sz="2000" b="1" dirty="0" smtClean="0">
                <a:solidFill>
                  <a:srgbClr val="1D5F76"/>
                </a:solidFill>
              </a:rPr>
              <a:t>Dec</a:t>
            </a:r>
            <a:r>
              <a:rPr lang="en-US" sz="2000" b="1" dirty="0">
                <a:solidFill>
                  <a:srgbClr val="1D5F76"/>
                </a:solidFill>
              </a:rPr>
              <a:t>. 31 </a:t>
            </a:r>
            <a:r>
              <a:rPr lang="en-US" sz="2000" b="1" dirty="0" smtClean="0">
                <a:solidFill>
                  <a:srgbClr val="1D5F76"/>
                </a:solidFill>
              </a:rPr>
              <a:t>Ending</a:t>
            </a:r>
            <a:endParaRPr lang="en-US" sz="2000" b="1" dirty="0">
              <a:solidFill>
                <a:srgbClr val="1D5F76"/>
              </a:solidFill>
            </a:endParaRPr>
          </a:p>
          <a:p>
            <a:pPr>
              <a:lnSpc>
                <a:spcPct val="110000"/>
              </a:lnSpc>
              <a:tabLst>
                <a:tab pos="801688" algn="l"/>
                <a:tab pos="3365500" algn="r"/>
                <a:tab pos="4575175" algn="r"/>
                <a:tab pos="5486400" algn="l"/>
              </a:tabLst>
            </a:pPr>
            <a:r>
              <a:rPr lang="en-US" sz="2000" dirty="0"/>
              <a:t>	</a:t>
            </a:r>
            <a:r>
              <a:rPr lang="en-US" sz="2000" b="1" dirty="0">
                <a:solidFill>
                  <a:srgbClr val="1D5F76"/>
                </a:solidFill>
              </a:rPr>
              <a:t>FIFO amount </a:t>
            </a:r>
            <a:r>
              <a:rPr lang="en-US" sz="2000" dirty="0"/>
              <a:t>	Bal. 2,200</a:t>
            </a:r>
          </a:p>
        </p:txBody>
      </p:sp>
    </p:spTree>
    <p:extLst>
      <p:ext uri="{BB962C8B-B14F-4D97-AF65-F5344CB8AC3E}">
        <p14:creationId xmlns:p14="http://schemas.microsoft.com/office/powerpoint/2010/main" val="2682101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LIFO </a:t>
            </a:r>
            <a:r>
              <a:rPr lang="en-US" sz="4000" dirty="0" smtClean="0"/>
              <a:t>Adjustment</a:t>
            </a:r>
            <a:endParaRPr lang="en-US" sz="4000" dirty="0"/>
          </a:p>
        </p:txBody>
      </p:sp>
      <p:sp>
        <p:nvSpPr>
          <p:cNvPr id="3" name="Content Placeholder 2"/>
          <p:cNvSpPr>
            <a:spLocks noGrp="1"/>
          </p:cNvSpPr>
          <p:nvPr>
            <p:ph idx="1"/>
          </p:nvPr>
        </p:nvSpPr>
        <p:spPr>
          <a:xfrm>
            <a:off x="901874" y="1291786"/>
            <a:ext cx="7954027" cy="5309430"/>
          </a:xfrm>
        </p:spPr>
        <p:txBody>
          <a:bodyPr>
            <a:normAutofit fontScale="92500" lnSpcReduction="20000"/>
          </a:bodyPr>
          <a:lstStyle/>
          <a:p>
            <a:r>
              <a:rPr lang="en-US" dirty="0" smtClean="0"/>
              <a:t>Companies generally maintain their </a:t>
            </a:r>
            <a:r>
              <a:rPr lang="en-US" dirty="0"/>
              <a:t>own inventory records </a:t>
            </a:r>
            <a:r>
              <a:rPr lang="en-US" dirty="0" smtClean="0"/>
              <a:t>on a </a:t>
            </a:r>
            <a:r>
              <a:rPr lang="en-US" dirty="0"/>
              <a:t>FIFO </a:t>
            </a:r>
            <a:r>
              <a:rPr lang="en-US" dirty="0" smtClean="0"/>
              <a:t>basis</a:t>
            </a:r>
          </a:p>
          <a:p>
            <a:r>
              <a:rPr lang="en-US" dirty="0" smtClean="0"/>
              <a:t>To report using LIFO, a year-end adjustment to inventory needs to be made (</a:t>
            </a:r>
            <a:r>
              <a:rPr lang="en-US" b="1" dirty="0" smtClean="0"/>
              <a:t>LIFO adjustment</a:t>
            </a:r>
            <a:r>
              <a:rPr lang="en-US" dirty="0" smtClean="0"/>
              <a:t>)</a:t>
            </a:r>
          </a:p>
          <a:p>
            <a:r>
              <a:rPr lang="en-US" dirty="0"/>
              <a:t>The difference </a:t>
            </a:r>
            <a:r>
              <a:rPr lang="en-US" dirty="0" smtClean="0"/>
              <a:t>in reported inventory when </a:t>
            </a:r>
            <a:r>
              <a:rPr lang="en-US" dirty="0"/>
              <a:t>using LIFO </a:t>
            </a:r>
            <a:r>
              <a:rPr lang="en-US" dirty="0" smtClean="0"/>
              <a:t>instead of </a:t>
            </a:r>
            <a:r>
              <a:rPr lang="en-US" dirty="0"/>
              <a:t>FIFO is </a:t>
            </a:r>
            <a:r>
              <a:rPr lang="en-US" dirty="0" smtClean="0"/>
              <a:t>commonly referred </a:t>
            </a:r>
            <a:r>
              <a:rPr lang="en-US" dirty="0"/>
              <a:t>to as the </a:t>
            </a:r>
            <a:r>
              <a:rPr lang="en-US" b="1" dirty="0" smtClean="0"/>
              <a:t>LIFO reserve</a:t>
            </a:r>
          </a:p>
          <a:p>
            <a:r>
              <a:rPr lang="en-US" dirty="0" smtClean="0"/>
              <a:t>Recall that Mario’s ending inventory using FIFO was $2,200 but would have been $1,600 under LIFO</a:t>
            </a:r>
          </a:p>
          <a:p>
            <a:r>
              <a:rPr lang="en-US" dirty="0" smtClean="0"/>
              <a:t>Let’s look at Mario’s year-end LIFO adjustment on the next slide</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47</a:t>
            </a:fld>
            <a:endParaRPr lang="en-US" dirty="0"/>
          </a:p>
        </p:txBody>
      </p:sp>
    </p:spTree>
    <p:extLst>
      <p:ext uri="{BB962C8B-B14F-4D97-AF65-F5344CB8AC3E}">
        <p14:creationId xmlns:p14="http://schemas.microsoft.com/office/powerpoint/2010/main" val="160911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0860" y="660296"/>
            <a:ext cx="8253140" cy="1143000"/>
          </a:xfrm>
        </p:spPr>
        <p:txBody>
          <a:bodyPr>
            <a:noAutofit/>
          </a:bodyPr>
          <a:lstStyle/>
          <a:p>
            <a:r>
              <a:rPr lang="en-US" sz="3600" dirty="0"/>
              <a:t>Inventory Account for Mario’s Game Shop, after LIFO Adjustment </a:t>
            </a:r>
          </a:p>
        </p:txBody>
      </p:sp>
      <p:sp>
        <p:nvSpPr>
          <p:cNvPr id="3" name="Text Placeholder 5"/>
          <p:cNvSpPr txBox="1">
            <a:spLocks/>
          </p:cNvSpPr>
          <p:nvPr/>
        </p:nvSpPr>
        <p:spPr>
          <a:xfrm>
            <a:off x="852388" y="230886"/>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6–14</a:t>
            </a:r>
            <a:endParaRPr lang="en-US" sz="3200" dirty="0"/>
          </a:p>
        </p:txBody>
      </p:sp>
      <p:sp>
        <p:nvSpPr>
          <p:cNvPr id="4" name="Rounded Rectangle 3"/>
          <p:cNvSpPr/>
          <p:nvPr/>
        </p:nvSpPr>
        <p:spPr>
          <a:xfrm>
            <a:off x="2958755" y="3560218"/>
            <a:ext cx="3004391" cy="3066050"/>
          </a:xfrm>
          <a:prstGeom prst="roundRect">
            <a:avLst>
              <a:gd name="adj" fmla="val 1100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3086190" y="3591178"/>
            <a:ext cx="2749519" cy="369332"/>
          </a:xfrm>
          <a:prstGeom prst="rect">
            <a:avLst/>
          </a:prstGeom>
          <a:noFill/>
        </p:spPr>
        <p:txBody>
          <a:bodyPr wrap="square" rtlCol="0">
            <a:spAutoFit/>
          </a:bodyPr>
          <a:lstStyle/>
          <a:p>
            <a:pPr algn="ctr"/>
            <a:r>
              <a:rPr lang="en-US" b="1" dirty="0"/>
              <a:t>Inventory</a:t>
            </a:r>
            <a:endParaRPr lang="en-US" dirty="0"/>
          </a:p>
        </p:txBody>
      </p:sp>
      <p:sp>
        <p:nvSpPr>
          <p:cNvPr id="13" name="TextBox 12"/>
          <p:cNvSpPr txBox="1"/>
          <p:nvPr/>
        </p:nvSpPr>
        <p:spPr>
          <a:xfrm>
            <a:off x="852388" y="3980399"/>
            <a:ext cx="8106300" cy="2525307"/>
          </a:xfrm>
          <a:prstGeom prst="rect">
            <a:avLst/>
          </a:prstGeom>
          <a:noFill/>
        </p:spPr>
        <p:txBody>
          <a:bodyPr wrap="square" rtlCol="0">
            <a:spAutoFit/>
          </a:bodyPr>
          <a:lstStyle/>
          <a:p>
            <a:pPr>
              <a:lnSpc>
                <a:spcPct val="110000"/>
              </a:lnSpc>
              <a:tabLst>
                <a:tab pos="801688" algn="l"/>
                <a:tab pos="3144838" algn="r"/>
                <a:tab pos="4340225" algn="r"/>
                <a:tab pos="5253038" algn="l"/>
              </a:tabLst>
            </a:pPr>
            <a:r>
              <a:rPr lang="en-US" b="1" dirty="0">
                <a:solidFill>
                  <a:srgbClr val="1D5F76"/>
                </a:solidFill>
              </a:rPr>
              <a:t>Jan.   1 	Beginning </a:t>
            </a:r>
            <a:r>
              <a:rPr lang="en-US" dirty="0"/>
              <a:t>	700</a:t>
            </a:r>
          </a:p>
          <a:p>
            <a:pPr>
              <a:lnSpc>
                <a:spcPct val="110000"/>
              </a:lnSpc>
              <a:tabLst>
                <a:tab pos="801688" algn="l"/>
                <a:tab pos="3144838" algn="r"/>
                <a:tab pos="4340225" algn="r"/>
                <a:tab pos="5253038" algn="l"/>
              </a:tabLst>
            </a:pPr>
            <a:r>
              <a:rPr lang="en-US" b="1" dirty="0">
                <a:solidFill>
                  <a:srgbClr val="1D5F76"/>
                </a:solidFill>
              </a:rPr>
              <a:t>Apr. 25 	Purchase </a:t>
            </a:r>
            <a:r>
              <a:rPr lang="en-US" dirty="0"/>
              <a:t>	2,700	2,500	</a:t>
            </a:r>
            <a:r>
              <a:rPr lang="en-US" b="1" dirty="0">
                <a:solidFill>
                  <a:srgbClr val="1D5F76"/>
                </a:solidFill>
              </a:rPr>
              <a:t>Jul.   17     Sale</a:t>
            </a:r>
          </a:p>
          <a:p>
            <a:pPr>
              <a:lnSpc>
                <a:spcPct val="110000"/>
              </a:lnSpc>
              <a:tabLst>
                <a:tab pos="801688" algn="l"/>
                <a:tab pos="3144838" algn="r"/>
                <a:tab pos="4340225" algn="r"/>
                <a:tab pos="5253038" algn="l"/>
              </a:tabLst>
            </a:pPr>
            <a:r>
              <a:rPr lang="en-US" b="1" dirty="0">
                <a:solidFill>
                  <a:srgbClr val="1D5F76"/>
                </a:solidFill>
              </a:rPr>
              <a:t>Oct. 19 	Purchase </a:t>
            </a:r>
            <a:r>
              <a:rPr lang="en-US" dirty="0"/>
              <a:t>	6,600	5,300	</a:t>
            </a:r>
            <a:r>
              <a:rPr lang="en-US" b="1" dirty="0">
                <a:solidFill>
                  <a:srgbClr val="1D5F76"/>
                </a:solidFill>
              </a:rPr>
              <a:t>Dec. 15     Sale</a:t>
            </a:r>
          </a:p>
          <a:p>
            <a:pPr>
              <a:lnSpc>
                <a:spcPct val="110000"/>
              </a:lnSpc>
              <a:tabLst>
                <a:tab pos="801688" algn="l"/>
                <a:tab pos="3144838" algn="r"/>
                <a:tab pos="4340225" algn="r"/>
                <a:tab pos="5253038" algn="l"/>
              </a:tabLst>
            </a:pPr>
            <a:r>
              <a:rPr lang="en-US" dirty="0"/>
              <a:t>		10,000	7,800</a:t>
            </a:r>
          </a:p>
          <a:p>
            <a:pPr>
              <a:lnSpc>
                <a:spcPct val="110000"/>
              </a:lnSpc>
              <a:tabLst>
                <a:tab pos="801688" algn="l"/>
                <a:tab pos="3144838" algn="r"/>
                <a:tab pos="4340225" algn="r"/>
                <a:tab pos="5253038" algn="l"/>
              </a:tabLst>
            </a:pPr>
            <a:r>
              <a:rPr lang="en-US" b="1" dirty="0" smtClean="0">
                <a:solidFill>
                  <a:srgbClr val="1D5F76"/>
                </a:solidFill>
              </a:rPr>
              <a:t>Dec. 31 FIFO </a:t>
            </a:r>
            <a:r>
              <a:rPr lang="en-US" b="1" dirty="0">
                <a:solidFill>
                  <a:srgbClr val="1D5F76"/>
                </a:solidFill>
              </a:rPr>
              <a:t>amount </a:t>
            </a:r>
            <a:r>
              <a:rPr lang="en-US" dirty="0"/>
              <a:t>	</a:t>
            </a:r>
            <a:r>
              <a:rPr lang="en-US" dirty="0" smtClean="0"/>
              <a:t> </a:t>
            </a:r>
            <a:r>
              <a:rPr lang="en-US" dirty="0"/>
              <a:t>2,200</a:t>
            </a:r>
          </a:p>
          <a:p>
            <a:pPr>
              <a:lnSpc>
                <a:spcPct val="110000"/>
              </a:lnSpc>
              <a:tabLst>
                <a:tab pos="801688" algn="l"/>
                <a:tab pos="3144838" algn="r"/>
                <a:tab pos="4340225" algn="r"/>
                <a:tab pos="5253038" algn="l"/>
              </a:tabLst>
            </a:pPr>
            <a:r>
              <a:rPr lang="en-US" dirty="0"/>
              <a:t>			</a:t>
            </a:r>
            <a:r>
              <a:rPr lang="en-US" b="1" dirty="0">
                <a:solidFill>
                  <a:srgbClr val="FF0000"/>
                </a:solidFill>
              </a:rPr>
              <a:t>600</a:t>
            </a:r>
            <a:r>
              <a:rPr lang="en-US" dirty="0">
                <a:solidFill>
                  <a:srgbClr val="FF0000"/>
                </a:solidFill>
              </a:rPr>
              <a:t>	</a:t>
            </a:r>
            <a:r>
              <a:rPr lang="en-US" b="1" dirty="0" smtClean="0">
                <a:solidFill>
                  <a:srgbClr val="FF0000"/>
                </a:solidFill>
              </a:rPr>
              <a:t>Dec. 31 LIFO adjustment        </a:t>
            </a:r>
          </a:p>
          <a:p>
            <a:pPr>
              <a:lnSpc>
                <a:spcPct val="110000"/>
              </a:lnSpc>
              <a:tabLst>
                <a:tab pos="801688" algn="l"/>
                <a:tab pos="3144838" algn="r"/>
                <a:tab pos="4340225" algn="r"/>
                <a:tab pos="5253038" algn="l"/>
              </a:tabLst>
            </a:pPr>
            <a:r>
              <a:rPr lang="en-US" b="1" dirty="0" smtClean="0">
                <a:solidFill>
                  <a:srgbClr val="1D5F76"/>
                </a:solidFill>
              </a:rPr>
              <a:t>Dec. 31	Ending</a:t>
            </a:r>
          </a:p>
          <a:p>
            <a:pPr>
              <a:lnSpc>
                <a:spcPct val="110000"/>
              </a:lnSpc>
              <a:tabLst>
                <a:tab pos="801688" algn="l"/>
                <a:tab pos="3144838" algn="r"/>
                <a:tab pos="4340225" algn="r"/>
                <a:tab pos="5253038" algn="l"/>
              </a:tabLst>
            </a:pPr>
            <a:r>
              <a:rPr lang="en-US" dirty="0" smtClean="0"/>
              <a:t>     	</a:t>
            </a:r>
            <a:r>
              <a:rPr lang="en-US" b="1" dirty="0" smtClean="0">
                <a:solidFill>
                  <a:srgbClr val="1D5F76"/>
                </a:solidFill>
              </a:rPr>
              <a:t>LIFO </a:t>
            </a:r>
            <a:r>
              <a:rPr lang="en-US" b="1" dirty="0">
                <a:solidFill>
                  <a:srgbClr val="1D5F76"/>
                </a:solidFill>
              </a:rPr>
              <a:t>amount</a:t>
            </a:r>
            <a:r>
              <a:rPr lang="en-US" dirty="0"/>
              <a:t>	Bal. 1,600</a:t>
            </a:r>
          </a:p>
        </p:txBody>
      </p:sp>
      <p:cxnSp>
        <p:nvCxnSpPr>
          <p:cNvPr id="9" name="Straight Connector 8"/>
          <p:cNvCxnSpPr/>
          <p:nvPr/>
        </p:nvCxnSpPr>
        <p:spPr>
          <a:xfrm>
            <a:off x="3069722" y="3974965"/>
            <a:ext cx="274951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flipV="1">
            <a:off x="4420010" y="3975344"/>
            <a:ext cx="0" cy="253036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3069722" y="4953908"/>
            <a:ext cx="274951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3069722" y="5248909"/>
            <a:ext cx="274951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7" name="Group 26"/>
          <p:cNvGrpSpPr/>
          <p:nvPr/>
        </p:nvGrpSpPr>
        <p:grpSpPr>
          <a:xfrm>
            <a:off x="3159485" y="6463068"/>
            <a:ext cx="958264" cy="52569"/>
            <a:chOff x="3443432" y="4753339"/>
            <a:chExt cx="958264" cy="52569"/>
          </a:xfrm>
        </p:grpSpPr>
        <p:cxnSp>
          <p:nvCxnSpPr>
            <p:cNvPr id="22" name="Straight Connector 21"/>
            <p:cNvCxnSpPr/>
            <p:nvPr/>
          </p:nvCxnSpPr>
          <p:spPr>
            <a:xfrm>
              <a:off x="3443432" y="4753339"/>
              <a:ext cx="95826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3443432" y="4805908"/>
              <a:ext cx="95826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15" name="Straight Connector 14"/>
          <p:cNvCxnSpPr/>
          <p:nvPr/>
        </p:nvCxnSpPr>
        <p:spPr>
          <a:xfrm>
            <a:off x="3069722" y="5819518"/>
            <a:ext cx="274951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6" name="Rectangle 15"/>
          <p:cNvSpPr/>
          <p:nvPr/>
        </p:nvSpPr>
        <p:spPr>
          <a:xfrm>
            <a:off x="771660" y="1892936"/>
            <a:ext cx="8045078" cy="157364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9" name="TextBox 18"/>
          <p:cNvSpPr txBox="1">
            <a:spLocks noChangeArrowheads="1"/>
          </p:cNvSpPr>
          <p:nvPr/>
        </p:nvSpPr>
        <p:spPr bwMode="auto">
          <a:xfrm>
            <a:off x="972039" y="1892936"/>
            <a:ext cx="7677510" cy="461665"/>
          </a:xfrm>
          <a:prstGeom prst="rect">
            <a:avLst/>
          </a:prstGeom>
          <a:noFill/>
          <a:ln w="9525">
            <a:noFill/>
            <a:miter lim="800000"/>
            <a:headEnd/>
            <a:tailEnd/>
          </a:ln>
        </p:spPr>
        <p:txBody>
          <a:bodyPr wrap="square">
            <a:spAutoFit/>
          </a:bodyPr>
          <a:lstStyle/>
          <a:p>
            <a:r>
              <a:rPr lang="en-US" sz="2400" dirty="0" smtClean="0">
                <a:latin typeface="Calibri" pitchFamily="34" charset="0"/>
              </a:rPr>
              <a:t>December 31</a:t>
            </a:r>
            <a:r>
              <a:rPr lang="en-US" sz="2400" b="1" dirty="0" smtClean="0">
                <a:latin typeface="Calibri" pitchFamily="34" charset="0"/>
              </a:rPr>
              <a:t>								</a:t>
            </a:r>
            <a:r>
              <a:rPr lang="en-US" sz="2400" dirty="0" smtClean="0">
                <a:latin typeface="Calibri" pitchFamily="34" charset="0"/>
              </a:rPr>
              <a:t>Debit		Credit</a:t>
            </a:r>
            <a:endParaRPr lang="en-US" sz="2400" dirty="0"/>
          </a:p>
        </p:txBody>
      </p:sp>
      <p:sp>
        <p:nvSpPr>
          <p:cNvPr id="20" name="TextBox 19"/>
          <p:cNvSpPr txBox="1">
            <a:spLocks noChangeArrowheads="1"/>
          </p:cNvSpPr>
          <p:nvPr/>
        </p:nvSpPr>
        <p:spPr bwMode="auto">
          <a:xfrm>
            <a:off x="1023659" y="2266251"/>
            <a:ext cx="7677510" cy="1200329"/>
          </a:xfrm>
          <a:prstGeom prst="rect">
            <a:avLst/>
          </a:prstGeom>
          <a:noFill/>
          <a:ln w="9525">
            <a:noFill/>
            <a:miter lim="800000"/>
            <a:headEnd/>
            <a:tailEnd/>
          </a:ln>
        </p:spPr>
        <p:txBody>
          <a:bodyPr wrap="square">
            <a:spAutoFit/>
          </a:bodyPr>
          <a:lstStyle/>
          <a:p>
            <a:r>
              <a:rPr lang="en-US" sz="2400" b="1" dirty="0" smtClean="0">
                <a:latin typeface="Calibri" pitchFamily="34" charset="0"/>
              </a:rPr>
              <a:t>Cost of Goods Sold </a:t>
            </a:r>
            <a:r>
              <a:rPr lang="en-US" sz="2400" dirty="0" smtClean="0">
                <a:latin typeface="Calibri" pitchFamily="34" charset="0"/>
              </a:rPr>
              <a:t>……………………………</a:t>
            </a:r>
            <a:r>
              <a:rPr lang="en-US" sz="2400" b="1" dirty="0" smtClean="0">
                <a:latin typeface="Calibri" pitchFamily="34" charset="0"/>
              </a:rPr>
              <a:t>	600 </a:t>
            </a:r>
          </a:p>
          <a:p>
            <a:r>
              <a:rPr lang="en-US" sz="2400" b="1" dirty="0" smtClean="0">
                <a:latin typeface="Calibri" pitchFamily="34" charset="0"/>
              </a:rPr>
              <a:t>	Inventory </a:t>
            </a:r>
            <a:r>
              <a:rPr lang="en-US" sz="2400" dirty="0" smtClean="0">
                <a:latin typeface="Calibri" pitchFamily="34" charset="0"/>
              </a:rPr>
              <a:t>……………..........................	</a:t>
            </a:r>
            <a:r>
              <a:rPr lang="en-US" sz="2400" b="1" dirty="0" smtClean="0">
                <a:latin typeface="Calibri" pitchFamily="34" charset="0"/>
              </a:rPr>
              <a:t> 			600</a:t>
            </a:r>
          </a:p>
          <a:p>
            <a:r>
              <a:rPr lang="en-US" sz="2400" i="1" dirty="0" smtClean="0">
                <a:latin typeface="Calibri" pitchFamily="34" charset="0"/>
              </a:rPr>
              <a:t>	</a:t>
            </a:r>
            <a:r>
              <a:rPr lang="en-US" sz="2000" i="1" dirty="0" smtClean="0">
                <a:latin typeface="Calibri" pitchFamily="34" charset="0"/>
              </a:rPr>
              <a:t>(Record the LIFO adjustment)</a:t>
            </a:r>
            <a:r>
              <a:rPr lang="en-US" sz="2000" b="1" dirty="0">
                <a:latin typeface="Calibri" pitchFamily="34" charset="0"/>
              </a:rPr>
              <a:t>	</a:t>
            </a:r>
            <a:endParaRPr lang="en-US" sz="2000" b="1" u="sng" dirty="0"/>
          </a:p>
        </p:txBody>
      </p:sp>
      <p:cxnSp>
        <p:nvCxnSpPr>
          <p:cNvPr id="21" name="Straight Connector 20"/>
          <p:cNvCxnSpPr/>
          <p:nvPr/>
        </p:nvCxnSpPr>
        <p:spPr>
          <a:xfrm>
            <a:off x="6013687" y="2245243"/>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408377" y="2247946"/>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V="1">
            <a:off x="1023659" y="2245243"/>
            <a:ext cx="1849814" cy="2703"/>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6" name="Arc 5"/>
          <p:cNvSpPr/>
          <p:nvPr/>
        </p:nvSpPr>
        <p:spPr>
          <a:xfrm rot="486732">
            <a:off x="7510952" y="3016134"/>
            <a:ext cx="914400" cy="2746357"/>
          </a:xfrm>
          <a:prstGeom prst="arc">
            <a:avLst>
              <a:gd name="adj1" fmla="val 16200000"/>
              <a:gd name="adj2" fmla="val 4735884"/>
            </a:avLst>
          </a:prstGeom>
          <a:ln>
            <a:tailEnd type="triangle"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Oval 6"/>
          <p:cNvSpPr/>
          <p:nvPr/>
        </p:nvSpPr>
        <p:spPr>
          <a:xfrm>
            <a:off x="1641677" y="5236813"/>
            <a:ext cx="500273" cy="333557"/>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a:off x="1658611" y="6163377"/>
            <a:ext cx="563672" cy="333557"/>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3512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xit"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Additional Inventory Transactions</a:t>
            </a:r>
            <a:endParaRPr lang="en-US" sz="4000" dirty="0"/>
          </a:p>
        </p:txBody>
      </p:sp>
      <p:sp>
        <p:nvSpPr>
          <p:cNvPr id="3" name="Content Placeholder 2"/>
          <p:cNvSpPr>
            <a:spLocks noGrp="1"/>
          </p:cNvSpPr>
          <p:nvPr>
            <p:ph idx="1"/>
          </p:nvPr>
        </p:nvSpPr>
        <p:spPr/>
        <p:txBody>
          <a:bodyPr/>
          <a:lstStyle/>
          <a:p>
            <a:r>
              <a:rPr lang="en-US" b="1" dirty="0"/>
              <a:t>Freight </a:t>
            </a:r>
            <a:r>
              <a:rPr lang="en-US" b="1" dirty="0" smtClean="0"/>
              <a:t>charges</a:t>
            </a:r>
          </a:p>
          <a:p>
            <a:pPr lvl="1"/>
            <a:r>
              <a:rPr lang="en-US" dirty="0" smtClean="0"/>
              <a:t>Freight-in (shipments from suppliers)</a:t>
            </a:r>
          </a:p>
          <a:p>
            <a:pPr lvl="1"/>
            <a:r>
              <a:rPr lang="en-US" dirty="0" smtClean="0"/>
              <a:t>Freight-out (shipments to customers)</a:t>
            </a:r>
          </a:p>
          <a:p>
            <a:r>
              <a:rPr lang="en-US" b="1" dirty="0" smtClean="0"/>
              <a:t>Purchase discounts</a:t>
            </a:r>
          </a:p>
          <a:p>
            <a:pPr lvl="1"/>
            <a:r>
              <a:rPr lang="en-US" dirty="0" smtClean="0"/>
              <a:t>Discount offered by seller to buyer for quick payment</a:t>
            </a:r>
          </a:p>
          <a:p>
            <a:r>
              <a:rPr lang="en-US" b="1" dirty="0" smtClean="0"/>
              <a:t>Purchase returns</a:t>
            </a:r>
          </a:p>
          <a:p>
            <a:pPr lvl="1"/>
            <a:r>
              <a:rPr lang="en-US" dirty="0" smtClean="0"/>
              <a:t>Buyer returns unwanted or defective inventory</a:t>
            </a:r>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49</a:t>
            </a:fld>
            <a:endParaRPr lang="en-US" dirty="0"/>
          </a:p>
        </p:txBody>
      </p:sp>
    </p:spTree>
    <p:extLst>
      <p:ext uri="{BB962C8B-B14F-4D97-AF65-F5344CB8AC3E}">
        <p14:creationId xmlns:p14="http://schemas.microsoft.com/office/powerpoint/2010/main" val="858143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smtClean="0"/>
              <a:t>UNDERSTANDING INVENTORY AND COST</a:t>
            </a:r>
          </a:p>
          <a:p>
            <a:r>
              <a:rPr lang="en-US" dirty="0" smtClean="0"/>
              <a:t>OF GOODS SOLD</a:t>
            </a:r>
            <a:endParaRPr lang="en-US" dirty="0"/>
          </a:p>
        </p:txBody>
      </p:sp>
      <p:sp>
        <p:nvSpPr>
          <p:cNvPr id="4" name="Title 3"/>
          <p:cNvSpPr>
            <a:spLocks noGrp="1"/>
          </p:cNvSpPr>
          <p:nvPr>
            <p:ph type="title"/>
          </p:nvPr>
        </p:nvSpPr>
        <p:spPr/>
        <p:txBody>
          <a:bodyPr/>
          <a:lstStyle/>
          <a:p>
            <a:r>
              <a:rPr lang="en-US" dirty="0" smtClean="0"/>
              <a:t>Part A</a:t>
            </a:r>
            <a:endParaRPr lang="en-US" dirty="0"/>
          </a:p>
        </p:txBody>
      </p:sp>
      <p:sp>
        <p:nvSpPr>
          <p:cNvPr id="8" name="Footer Placeholder 7"/>
          <p:cNvSpPr>
            <a:spLocks noGrp="1"/>
          </p:cNvSpPr>
          <p:nvPr>
            <p:ph type="ftr" sz="quarter" idx="11"/>
          </p:nvPr>
        </p:nvSpPr>
        <p:spPr>
          <a:xfrm>
            <a:off x="1424213" y="6492875"/>
            <a:ext cx="6540501" cy="365125"/>
          </a:xfrm>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5</a:t>
            </a:fld>
            <a:endParaRPr lang="en-US" dirty="0"/>
          </a:p>
        </p:txBody>
      </p:sp>
    </p:spTree>
    <p:extLst>
      <p:ext uri="{BB962C8B-B14F-4D97-AF65-F5344CB8AC3E}">
        <p14:creationId xmlns:p14="http://schemas.microsoft.com/office/powerpoint/2010/main" val="261983441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681333"/>
            <a:ext cx="8229600" cy="1143000"/>
          </a:xfrm>
        </p:spPr>
        <p:txBody>
          <a:bodyPr/>
          <a:lstStyle/>
          <a:p>
            <a:r>
              <a:rPr lang="en-US" dirty="0" smtClean="0"/>
              <a:t>Shipping Terms</a:t>
            </a:r>
            <a:endParaRPr lang="en-US" dirty="0"/>
          </a:p>
        </p:txBody>
      </p:sp>
      <p:sp>
        <p:nvSpPr>
          <p:cNvPr id="5" name="Content Placeholder 4"/>
          <p:cNvSpPr>
            <a:spLocks noGrp="1"/>
          </p:cNvSpPr>
          <p:nvPr>
            <p:ph sz="quarter" idx="13"/>
          </p:nvPr>
        </p:nvSpPr>
        <p:spPr>
          <a:xfrm>
            <a:off x="823496" y="339192"/>
            <a:ext cx="6296388" cy="513911"/>
          </a:xfrm>
        </p:spPr>
        <p:txBody>
          <a:bodyPr/>
          <a:lstStyle/>
          <a:p>
            <a:r>
              <a:rPr lang="en-US" dirty="0"/>
              <a:t>Illustration </a:t>
            </a:r>
            <a:r>
              <a:rPr lang="en-US" dirty="0" smtClean="0"/>
              <a:t>6–15</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50</a:t>
            </a:fld>
            <a:endParaRPr lang="en-US" dirty="0"/>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856" y="1405982"/>
            <a:ext cx="8450118" cy="253971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9" name="Rounded Rectangle 8"/>
          <p:cNvSpPr/>
          <p:nvPr/>
        </p:nvSpPr>
        <p:spPr>
          <a:xfrm>
            <a:off x="690418" y="4246324"/>
            <a:ext cx="3563788" cy="1803748"/>
          </a:xfrm>
          <a:prstGeom prst="roundRect">
            <a:avLst/>
          </a:prstGeom>
          <a:solidFill>
            <a:schemeClr val="accent1">
              <a:lumMod val="20000"/>
              <a:lumOff val="80000"/>
            </a:schemeClr>
          </a:solidFill>
          <a:ln>
            <a:solidFill>
              <a:schemeClr val="accent5">
                <a:lumMod val="75000"/>
              </a:schemeClr>
            </a:solidFill>
          </a:ln>
        </p:spPr>
        <p:style>
          <a:lnRef idx="1">
            <a:schemeClr val="accent1"/>
          </a:lnRef>
          <a:fillRef idx="3">
            <a:schemeClr val="accent1"/>
          </a:fillRef>
          <a:effectRef idx="2">
            <a:schemeClr val="accent1"/>
          </a:effectRef>
          <a:fontRef idx="minor">
            <a:schemeClr val="lt1"/>
          </a:fontRef>
        </p:style>
        <p:txBody>
          <a:bodyPr lIns="0" rIns="0" rtlCol="0" anchor="ctr"/>
          <a:lstStyle/>
          <a:p>
            <a:r>
              <a:rPr lang="en-US" sz="2000" b="1" dirty="0">
                <a:solidFill>
                  <a:srgbClr val="FF0000"/>
                </a:solidFill>
              </a:rPr>
              <a:t>1. FOB Shipping Point. </a:t>
            </a:r>
            <a:r>
              <a:rPr lang="en-US" sz="2000" dirty="0">
                <a:solidFill>
                  <a:schemeClr val="tx1"/>
                </a:solidFill>
              </a:rPr>
              <a:t>Title passes at shipping point (when inventory leaves the supplier’s warehouse). Mario would record the purchase on April 25</a:t>
            </a:r>
            <a:r>
              <a:rPr lang="en-US" sz="2400" dirty="0"/>
              <a:t>.</a:t>
            </a:r>
            <a:endParaRPr lang="en-US" sz="2400" b="1" dirty="0">
              <a:solidFill>
                <a:srgbClr val="FF0000"/>
              </a:solidFill>
            </a:endParaRPr>
          </a:p>
        </p:txBody>
      </p:sp>
      <p:sp>
        <p:nvSpPr>
          <p:cNvPr id="10" name="Rounded Rectangle 9"/>
          <p:cNvSpPr/>
          <p:nvPr/>
        </p:nvSpPr>
        <p:spPr>
          <a:xfrm>
            <a:off x="5473874" y="4246324"/>
            <a:ext cx="3611534" cy="1803748"/>
          </a:xfrm>
          <a:prstGeom prst="roundRect">
            <a:avLst/>
          </a:prstGeom>
          <a:solidFill>
            <a:schemeClr val="accent1">
              <a:lumMod val="20000"/>
              <a:lumOff val="80000"/>
            </a:schemeClr>
          </a:solidFill>
          <a:ln>
            <a:solidFill>
              <a:schemeClr val="accent5">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smtClean="0">
                <a:solidFill>
                  <a:srgbClr val="FF0000"/>
                </a:solidFill>
              </a:rPr>
              <a:t>2. FOB Destination.</a:t>
            </a:r>
            <a:endParaRPr lang="en-US" sz="2000" b="1" dirty="0" smtClean="0">
              <a:solidFill>
                <a:schemeClr val="tx1"/>
              </a:solidFill>
            </a:endParaRPr>
          </a:p>
          <a:p>
            <a:r>
              <a:rPr lang="en-US" sz="2000" dirty="0">
                <a:solidFill>
                  <a:schemeClr val="tx1"/>
                </a:solidFill>
              </a:rPr>
              <a:t>Title passes at destination (when inventory arrives at Mario’s). Mario would record the purchase on April 29.</a:t>
            </a:r>
            <a:endParaRPr lang="en-US" sz="2000" b="1" dirty="0">
              <a:solidFill>
                <a:schemeClr val="tx1"/>
              </a:solidFill>
            </a:endParaRPr>
          </a:p>
        </p:txBody>
      </p:sp>
      <p:sp>
        <p:nvSpPr>
          <p:cNvPr id="3" name="TextBox 2"/>
          <p:cNvSpPr txBox="1"/>
          <p:nvPr/>
        </p:nvSpPr>
        <p:spPr>
          <a:xfrm>
            <a:off x="3953294" y="4300396"/>
            <a:ext cx="1793827" cy="830997"/>
          </a:xfrm>
          <a:prstGeom prst="rect">
            <a:avLst/>
          </a:prstGeom>
          <a:noFill/>
        </p:spPr>
        <p:txBody>
          <a:bodyPr wrap="square" rtlCol="0">
            <a:spAutoFit/>
          </a:bodyPr>
          <a:lstStyle/>
          <a:p>
            <a:pPr algn="ctr"/>
            <a:r>
              <a:rPr lang="en-US" sz="2400" b="1" dirty="0" smtClean="0">
                <a:solidFill>
                  <a:srgbClr val="A5062D"/>
                </a:solidFill>
              </a:rPr>
              <a:t>Shipping</a:t>
            </a:r>
          </a:p>
          <a:p>
            <a:pPr algn="ctr"/>
            <a:r>
              <a:rPr lang="en-US" sz="2400" b="1" dirty="0" smtClean="0">
                <a:solidFill>
                  <a:srgbClr val="A5062D"/>
                </a:solidFill>
              </a:rPr>
              <a:t>Terms</a:t>
            </a:r>
            <a:endParaRPr lang="en-US" sz="2400" b="1" dirty="0">
              <a:solidFill>
                <a:srgbClr val="A5062D"/>
              </a:solidFill>
            </a:endParaRPr>
          </a:p>
        </p:txBody>
      </p:sp>
    </p:spTree>
    <p:extLst>
      <p:ext uri="{BB962C8B-B14F-4D97-AF65-F5344CB8AC3E}">
        <p14:creationId xmlns:p14="http://schemas.microsoft.com/office/powerpoint/2010/main" val="2809440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pPr>
            <a:r>
              <a:rPr lang="en-US" dirty="0">
                <a:solidFill>
                  <a:srgbClr val="1D5F76"/>
                </a:solidFill>
                <a:ea typeface="+mn-ea"/>
              </a:rPr>
              <a:t>Illustration </a:t>
            </a:r>
            <a:r>
              <a:rPr lang="en-US" dirty="0" smtClean="0">
                <a:solidFill>
                  <a:srgbClr val="1D5F76"/>
                </a:solidFill>
                <a:ea typeface="+mn-ea"/>
              </a:rPr>
              <a:t>6–16 </a:t>
            </a:r>
            <a:br>
              <a:rPr lang="en-US" dirty="0" smtClean="0">
                <a:solidFill>
                  <a:srgbClr val="1D5F76"/>
                </a:solidFill>
                <a:ea typeface="+mn-ea"/>
              </a:rPr>
            </a:br>
            <a:r>
              <a:rPr lang="en-US" sz="4000" dirty="0" smtClean="0"/>
              <a:t>Accounting for Shipping Costs by </a:t>
            </a:r>
            <a:r>
              <a:rPr lang="en-US" sz="4000" dirty="0" err="1" smtClean="0"/>
              <a:t>Amazon.com</a:t>
            </a:r>
            <a:endParaRPr lang="en-US" sz="4000"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51</a:t>
            </a:fld>
            <a:endParaRPr lang="en-US" dirty="0"/>
          </a:p>
        </p:txBody>
      </p:sp>
      <p:sp>
        <p:nvSpPr>
          <p:cNvPr id="9" name="Folded Corner 8"/>
          <p:cNvSpPr/>
          <p:nvPr/>
        </p:nvSpPr>
        <p:spPr>
          <a:xfrm>
            <a:off x="1043842" y="3306953"/>
            <a:ext cx="7714249" cy="1828718"/>
          </a:xfrm>
          <a:prstGeom prst="foldedCorner">
            <a:avLst/>
          </a:prstGeom>
          <a:gradFill>
            <a:gsLst>
              <a:gs pos="0">
                <a:schemeClr val="accent1">
                  <a:tint val="100000"/>
                  <a:shade val="100000"/>
                  <a:satMod val="130000"/>
                  <a:alpha val="10000"/>
                </a:schemeClr>
              </a:gs>
              <a:gs pos="100000">
                <a:schemeClr val="accent1">
                  <a:tint val="50000"/>
                  <a:shade val="100000"/>
                  <a:satMod val="350000"/>
                </a:schemeClr>
              </a:gs>
            </a:gsLst>
          </a:gra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1043843" y="3329481"/>
            <a:ext cx="7714249" cy="1938992"/>
          </a:xfrm>
          <a:prstGeom prst="rect">
            <a:avLst/>
          </a:prstGeom>
          <a:noFill/>
        </p:spPr>
        <p:txBody>
          <a:bodyPr wrap="square" rtlCol="0">
            <a:spAutoFit/>
          </a:bodyPr>
          <a:lstStyle/>
          <a:p>
            <a:r>
              <a:rPr lang="en-US" sz="2400" dirty="0" smtClean="0"/>
              <a:t>Cost of sales consists of the purchase price of consumer products and . . . </a:t>
            </a:r>
            <a:r>
              <a:rPr lang="en-US" sz="2400" b="1" dirty="0" smtClean="0"/>
              <a:t>inbound and outbound shipping costs. </a:t>
            </a:r>
            <a:r>
              <a:rPr lang="en-US" sz="2400" dirty="0" smtClean="0"/>
              <a:t>Outbound shipping costs (net of shipping revenue) in 2014, 2013, and 2012 were $4.2 billion, $3.5 billion, and $2.9 billion.</a:t>
            </a:r>
            <a:r>
              <a:rPr lang="en-US" sz="2400" dirty="0"/>
              <a:t>	</a:t>
            </a:r>
          </a:p>
        </p:txBody>
      </p:sp>
      <p:sp>
        <p:nvSpPr>
          <p:cNvPr id="11" name="Round Same Side Corner Rectangle 10"/>
          <p:cNvSpPr/>
          <p:nvPr/>
        </p:nvSpPr>
        <p:spPr>
          <a:xfrm>
            <a:off x="1043843" y="2681451"/>
            <a:ext cx="7714249"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A5062D"/>
              </a:solidFill>
            </a:endParaRPr>
          </a:p>
        </p:txBody>
      </p:sp>
      <p:sp>
        <p:nvSpPr>
          <p:cNvPr id="12" name="TextBox 11"/>
          <p:cNvSpPr txBox="1"/>
          <p:nvPr/>
        </p:nvSpPr>
        <p:spPr>
          <a:xfrm>
            <a:off x="2780612" y="2685009"/>
            <a:ext cx="4208771" cy="595035"/>
          </a:xfrm>
          <a:prstGeom prst="rect">
            <a:avLst/>
          </a:prstGeom>
          <a:noFill/>
        </p:spPr>
        <p:txBody>
          <a:bodyPr wrap="square" rtlCol="0">
            <a:spAutoFit/>
          </a:bodyPr>
          <a:lstStyle/>
          <a:p>
            <a:pPr algn="ctr">
              <a:lnSpc>
                <a:spcPct val="90000"/>
              </a:lnSpc>
            </a:pPr>
            <a:r>
              <a:rPr lang="en-US" sz="2000" b="1" dirty="0" smtClean="0"/>
              <a:t>AMAZON.COM, INC.</a:t>
            </a:r>
          </a:p>
          <a:p>
            <a:pPr algn="ctr">
              <a:lnSpc>
                <a:spcPct val="90000"/>
              </a:lnSpc>
            </a:pPr>
            <a:r>
              <a:rPr lang="en-US" sz="1600" b="1" dirty="0" smtClean="0"/>
              <a:t>Notes to the Financial Statements (excerpt)</a:t>
            </a:r>
          </a:p>
        </p:txBody>
      </p:sp>
    </p:spTree>
    <p:extLst>
      <p:ext uri="{BB962C8B-B14F-4D97-AF65-F5344CB8AC3E}">
        <p14:creationId xmlns:p14="http://schemas.microsoft.com/office/powerpoint/2010/main" val="224151799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138274"/>
            <a:ext cx="7794576" cy="4432716"/>
          </a:xfrm>
        </p:spPr>
        <p:txBody>
          <a:bodyPr>
            <a:normAutofit/>
          </a:bodyPr>
          <a:lstStyle/>
          <a:p>
            <a:pPr marL="0" indent="0">
              <a:buNone/>
            </a:pPr>
            <a:r>
              <a:rPr lang="en-US" sz="2800" dirty="0" smtClean="0"/>
              <a:t>Which of the following transactions would increase the balance of the inventory account for a company using the perpetual inventory system?</a:t>
            </a:r>
            <a:endParaRPr lang="en-US" sz="2800" dirty="0"/>
          </a:p>
          <a:p>
            <a:pPr>
              <a:buAutoNum type="alphaLcPeriod"/>
            </a:pPr>
            <a:r>
              <a:rPr lang="en-US" sz="2800" dirty="0" smtClean="0"/>
              <a:t>Costs of incoming freight charges on merchandise inventory</a:t>
            </a:r>
            <a:endParaRPr lang="en-US" sz="2800" dirty="0"/>
          </a:p>
          <a:p>
            <a:pPr>
              <a:buAutoNum type="alphaLcPeriod"/>
            </a:pPr>
            <a:r>
              <a:rPr lang="en-US" sz="2800" dirty="0" smtClean="0"/>
              <a:t>A return of damaged inventory to the vendor</a:t>
            </a:r>
            <a:endParaRPr lang="en-US" sz="2800" dirty="0"/>
          </a:p>
          <a:p>
            <a:pPr>
              <a:buAutoNum type="alphaLcPeriod" startAt="3"/>
            </a:pPr>
            <a:r>
              <a:rPr lang="en-US" sz="2800" dirty="0" smtClean="0"/>
              <a:t>A purchase discount taken for prompt payment</a:t>
            </a:r>
            <a:endParaRPr lang="en-US" sz="2800" dirty="0"/>
          </a:p>
          <a:p>
            <a:pPr>
              <a:buAutoNum type="alphaLcPeriod" startAt="3"/>
            </a:pPr>
            <a:r>
              <a:rPr lang="en-US" sz="2800" dirty="0" smtClean="0"/>
              <a:t>Shipping </a:t>
            </a:r>
            <a:r>
              <a:rPr lang="en-US" sz="2800" dirty="0"/>
              <a:t>charges for outgoing </a:t>
            </a:r>
            <a:r>
              <a:rPr lang="en-US" sz="2800" dirty="0" smtClean="0"/>
              <a:t>inventory</a:t>
            </a:r>
            <a:endParaRPr lang="en-US" sz="2800" dirty="0"/>
          </a:p>
        </p:txBody>
      </p:sp>
      <p:sp>
        <p:nvSpPr>
          <p:cNvPr id="4" name="Title 3"/>
          <p:cNvSpPr>
            <a:spLocks noGrp="1"/>
          </p:cNvSpPr>
          <p:nvPr>
            <p:ph type="title"/>
          </p:nvPr>
        </p:nvSpPr>
        <p:spPr>
          <a:xfrm>
            <a:off x="936943" y="390637"/>
            <a:ext cx="7922577" cy="799257"/>
          </a:xfrm>
        </p:spPr>
        <p:txBody>
          <a:bodyPr/>
          <a:lstStyle/>
          <a:p>
            <a:r>
              <a:rPr lang="en-US" sz="3600" dirty="0"/>
              <a:t>Concept Check </a:t>
            </a:r>
            <a:r>
              <a:rPr lang="en-US" sz="3600" dirty="0" smtClean="0"/>
              <a:t>6–8</a:t>
            </a:r>
            <a:endParaRPr lang="en-US" sz="3600" dirty="0"/>
          </a:p>
        </p:txBody>
      </p:sp>
      <p:sp>
        <p:nvSpPr>
          <p:cNvPr id="6" name="Oval 5"/>
          <p:cNvSpPr/>
          <p:nvPr/>
        </p:nvSpPr>
        <p:spPr bwMode="auto">
          <a:xfrm>
            <a:off x="827991" y="2512717"/>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118795" y="5378461"/>
            <a:ext cx="7530353" cy="923330"/>
          </a:xfrm>
          <a:prstGeom prst="rect">
            <a:avLst/>
          </a:prstGeom>
          <a:solidFill>
            <a:srgbClr val="FFFFD1"/>
          </a:solidFill>
          <a:ln w="6350">
            <a:solidFill>
              <a:schemeClr val="tx1"/>
            </a:solidFill>
          </a:ln>
        </p:spPr>
        <p:txBody>
          <a:bodyPr wrap="square" rtlCol="0">
            <a:spAutoFit/>
          </a:bodyPr>
          <a:lstStyle/>
          <a:p>
            <a:r>
              <a:rPr lang="en-US" dirty="0" smtClean="0"/>
              <a:t>Costs of incoming freight charges on merchandise inventory would increase the balance of the inventory account. Returns of inventory would decrease the account balance, as would a purchase discount given for prompt payment.</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52</a:t>
            </a:fld>
            <a:endParaRPr lang="en-US" dirty="0"/>
          </a:p>
        </p:txBody>
      </p:sp>
    </p:spTree>
    <p:extLst>
      <p:ext uri="{BB962C8B-B14F-4D97-AF65-F5344CB8AC3E}">
        <p14:creationId xmlns:p14="http://schemas.microsoft.com/office/powerpoint/2010/main" val="3995800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842114"/>
            <a:ext cx="8229600" cy="1143000"/>
          </a:xfrm>
        </p:spPr>
        <p:txBody>
          <a:bodyPr>
            <a:noAutofit/>
          </a:bodyPr>
          <a:lstStyle/>
          <a:p>
            <a:pPr>
              <a:lnSpc>
                <a:spcPct val="90000"/>
              </a:lnSpc>
            </a:pPr>
            <a:r>
              <a:rPr lang="en-US" sz="3600" dirty="0"/>
              <a:t>Gross Profit for Mario’s Game Shop after Additional Inventory Transactions </a:t>
            </a:r>
          </a:p>
        </p:txBody>
      </p:sp>
      <p:sp>
        <p:nvSpPr>
          <p:cNvPr id="3" name="Text Placeholder 5"/>
          <p:cNvSpPr txBox="1">
            <a:spLocks/>
          </p:cNvSpPr>
          <p:nvPr/>
        </p:nvSpPr>
        <p:spPr>
          <a:xfrm>
            <a:off x="940070" y="348024"/>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6–17</a:t>
            </a:r>
            <a:endParaRPr lang="en-US" sz="3200" dirty="0"/>
          </a:p>
        </p:txBody>
      </p:sp>
      <p:sp>
        <p:nvSpPr>
          <p:cNvPr id="8" name="Rounded Rectangle 7"/>
          <p:cNvSpPr/>
          <p:nvPr/>
        </p:nvSpPr>
        <p:spPr>
          <a:xfrm>
            <a:off x="940070" y="1820947"/>
            <a:ext cx="7736474" cy="4795273"/>
          </a:xfrm>
          <a:prstGeom prst="roundRect">
            <a:avLst>
              <a:gd name="adj" fmla="val 912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9" name="TextBox 8"/>
          <p:cNvSpPr txBox="1"/>
          <p:nvPr/>
        </p:nvSpPr>
        <p:spPr>
          <a:xfrm>
            <a:off x="1195979" y="1781050"/>
            <a:ext cx="7311501" cy="4835170"/>
          </a:xfrm>
          <a:prstGeom prst="rect">
            <a:avLst/>
          </a:prstGeom>
          <a:noFill/>
        </p:spPr>
        <p:txBody>
          <a:bodyPr wrap="square" rtlCol="0">
            <a:spAutoFit/>
          </a:bodyPr>
          <a:lstStyle/>
          <a:p>
            <a:pPr>
              <a:tabLst>
                <a:tab pos="3944938" algn="ctr"/>
                <a:tab pos="5141913" algn="ctr"/>
                <a:tab pos="6461125" algn="ctr"/>
              </a:tabLst>
            </a:pPr>
            <a:r>
              <a:rPr lang="en-US" sz="2400" b="1" dirty="0"/>
              <a:t>	Units	Unit Price	Total</a:t>
            </a:r>
          </a:p>
          <a:p>
            <a:pPr>
              <a:lnSpc>
                <a:spcPct val="120000"/>
              </a:lnSpc>
              <a:tabLst>
                <a:tab pos="4167188" algn="r"/>
                <a:tab pos="5375275" algn="r"/>
                <a:tab pos="6854825" algn="r"/>
              </a:tabLst>
            </a:pPr>
            <a:r>
              <a:rPr lang="en-US" sz="2400" dirty="0"/>
              <a:t>Sales revenue 	800 	$15 	$12,000</a:t>
            </a:r>
          </a:p>
          <a:p>
            <a:pPr lvl="0">
              <a:lnSpc>
                <a:spcPct val="130000"/>
              </a:lnSpc>
              <a:tabLst>
                <a:tab pos="3944938" algn="ctr"/>
                <a:tab pos="5141913" algn="ctr"/>
                <a:tab pos="6461125" algn="ctr"/>
              </a:tabLst>
            </a:pPr>
            <a:endParaRPr lang="en-US" sz="1000" dirty="0" smtClean="0"/>
          </a:p>
          <a:p>
            <a:pPr>
              <a:lnSpc>
                <a:spcPct val="130000"/>
              </a:lnSpc>
              <a:tabLst>
                <a:tab pos="3944938" algn="ctr"/>
                <a:tab pos="5141913" algn="ctr"/>
                <a:tab pos="6461125" algn="ctr"/>
              </a:tabLst>
            </a:pPr>
            <a:r>
              <a:rPr lang="en-US" sz="2400" dirty="0" smtClean="0"/>
              <a:t>Cost </a:t>
            </a:r>
            <a:r>
              <a:rPr lang="en-US" sz="2400" dirty="0"/>
              <a:t>of goods </a:t>
            </a:r>
            <a:r>
              <a:rPr lang="en-US" sz="2400" dirty="0" smtClean="0"/>
              <a:t>sold:	</a:t>
            </a:r>
            <a:r>
              <a:rPr lang="en-US" sz="2400" b="1" dirty="0" smtClean="0">
                <a:solidFill>
                  <a:prstClr val="black"/>
                </a:solidFill>
              </a:rPr>
              <a:t>Units</a:t>
            </a:r>
            <a:r>
              <a:rPr lang="en-US" sz="2400" b="1" dirty="0">
                <a:solidFill>
                  <a:prstClr val="black"/>
                </a:solidFill>
              </a:rPr>
              <a:t>	Unit Cost	</a:t>
            </a:r>
            <a:r>
              <a:rPr lang="en-US" sz="2400" b="1" dirty="0" smtClean="0">
                <a:solidFill>
                  <a:prstClr val="black"/>
                </a:solidFill>
              </a:rPr>
              <a:t>Total</a:t>
            </a:r>
            <a:endParaRPr lang="en-US" sz="2400" dirty="0"/>
          </a:p>
          <a:p>
            <a:pPr>
              <a:lnSpc>
                <a:spcPct val="110000"/>
              </a:lnSpc>
              <a:tabLst>
                <a:tab pos="4167188" algn="r"/>
                <a:tab pos="5375275" algn="r"/>
                <a:tab pos="6854825" algn="r"/>
              </a:tabLst>
            </a:pPr>
            <a:r>
              <a:rPr lang="en-US" sz="2400" dirty="0"/>
              <a:t>   Beginning inventory 	100 	$  7 	$    700 </a:t>
            </a:r>
          </a:p>
          <a:p>
            <a:pPr>
              <a:lnSpc>
                <a:spcPct val="110000"/>
              </a:lnSpc>
              <a:tabLst>
                <a:tab pos="4167188" algn="r"/>
                <a:tab pos="5375275" algn="r"/>
                <a:tab pos="6854825" algn="r"/>
              </a:tabLst>
            </a:pPr>
            <a:r>
              <a:rPr lang="en-US" sz="2400" dirty="0"/>
              <a:t>   Purchase on April 25 	300 	9 	2,700 </a:t>
            </a:r>
          </a:p>
          <a:p>
            <a:pPr>
              <a:lnSpc>
                <a:spcPct val="110000"/>
              </a:lnSpc>
              <a:tabLst>
                <a:tab pos="4167188" algn="r"/>
                <a:tab pos="5375275" algn="r"/>
                <a:tab pos="6854825" algn="r"/>
              </a:tabLst>
            </a:pPr>
            <a:r>
              <a:rPr lang="en-US" sz="2400" dirty="0"/>
              <a:t>      Freight charges 			300 </a:t>
            </a:r>
          </a:p>
          <a:p>
            <a:pPr>
              <a:lnSpc>
                <a:spcPct val="110000"/>
              </a:lnSpc>
              <a:tabLst>
                <a:tab pos="4167188" algn="r"/>
                <a:tab pos="5375275" algn="r"/>
                <a:tab pos="6854825" algn="r"/>
              </a:tabLst>
            </a:pPr>
            <a:r>
              <a:rPr lang="en-US" sz="2400" dirty="0"/>
              <a:t>      Purchase discount 			(54)</a:t>
            </a:r>
          </a:p>
          <a:p>
            <a:pPr>
              <a:lnSpc>
                <a:spcPct val="110000"/>
              </a:lnSpc>
              <a:tabLst>
                <a:tab pos="4167188" algn="r"/>
                <a:tab pos="5375275" algn="r"/>
                <a:tab pos="6854825" algn="r"/>
              </a:tabLst>
            </a:pPr>
            <a:r>
              <a:rPr lang="en-US" sz="2400" dirty="0"/>
              <a:t>   Purchase on October 19 	</a:t>
            </a:r>
            <a:r>
              <a:rPr lang="en-US" sz="2400" dirty="0" smtClean="0"/>
              <a:t>400</a:t>
            </a:r>
            <a:r>
              <a:rPr lang="en-US" sz="2400" dirty="0"/>
              <a:t>	11 	4,400 </a:t>
            </a:r>
          </a:p>
          <a:p>
            <a:pPr>
              <a:lnSpc>
                <a:spcPct val="110000"/>
              </a:lnSpc>
              <a:tabLst>
                <a:tab pos="4167188" algn="r"/>
                <a:tab pos="5375275" algn="r"/>
                <a:tab pos="6854825" algn="r"/>
              </a:tabLst>
            </a:pPr>
            <a:r>
              <a:rPr lang="en-US" sz="2400" dirty="0"/>
              <a:t>	</a:t>
            </a:r>
            <a:r>
              <a:rPr lang="en-US" sz="2400" dirty="0" smtClean="0"/>
              <a:t>800</a:t>
            </a:r>
            <a:r>
              <a:rPr lang="en-US" sz="2400" dirty="0"/>
              <a:t>		$ 8,046 </a:t>
            </a:r>
          </a:p>
          <a:p>
            <a:pPr>
              <a:lnSpc>
                <a:spcPct val="110000"/>
              </a:lnSpc>
              <a:tabLst>
                <a:tab pos="4167188" algn="r"/>
                <a:tab pos="5375275" algn="r"/>
                <a:tab pos="6854825" algn="r"/>
              </a:tabLst>
            </a:pPr>
            <a:endParaRPr lang="en-US" sz="2400" dirty="0" smtClean="0"/>
          </a:p>
          <a:p>
            <a:pPr>
              <a:lnSpc>
                <a:spcPct val="110000"/>
              </a:lnSpc>
              <a:tabLst>
                <a:tab pos="4167188" algn="r"/>
                <a:tab pos="5375275" algn="r"/>
                <a:tab pos="6854825" algn="r"/>
              </a:tabLst>
            </a:pPr>
            <a:r>
              <a:rPr lang="en-US" sz="2400" dirty="0" smtClean="0"/>
              <a:t>Gross </a:t>
            </a:r>
            <a:r>
              <a:rPr lang="en-US" sz="2400" dirty="0"/>
              <a:t>profit 			$ 3,954 </a:t>
            </a:r>
          </a:p>
        </p:txBody>
      </p:sp>
      <p:cxnSp>
        <p:nvCxnSpPr>
          <p:cNvPr id="18" name="Straight Connector 17"/>
          <p:cNvCxnSpPr/>
          <p:nvPr/>
        </p:nvCxnSpPr>
        <p:spPr>
          <a:xfrm>
            <a:off x="4953559" y="5777583"/>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4953560" y="5682365"/>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4936625" y="529033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7265096" y="5678645"/>
            <a:ext cx="89570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7265096" y="5761233"/>
            <a:ext cx="89570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7265096" y="5271683"/>
            <a:ext cx="89570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7265096" y="6563002"/>
            <a:ext cx="89570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7265095" y="6508498"/>
            <a:ext cx="89570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4899637" y="2176563"/>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5885126" y="2176563"/>
            <a:ext cx="111308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7411024" y="2176563"/>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a:off x="4936627" y="3310243"/>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a:off x="5922116" y="3310243"/>
            <a:ext cx="111308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7448014" y="3310243"/>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7189940" y="2607450"/>
            <a:ext cx="93269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7189940" y="2690038"/>
            <a:ext cx="93269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54273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9">
                                            <p:txEl>
                                              <p:pRg st="11" end="11"/>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nSpc>
                <a:spcPct val="90000"/>
              </a:lnSpc>
            </a:pPr>
            <a:r>
              <a:rPr lang="en-US" sz="4000" dirty="0"/>
              <a:t>Comparison of Purchase and Sale of Inventory Transactions </a:t>
            </a:r>
          </a:p>
        </p:txBody>
      </p:sp>
      <p:sp>
        <p:nvSpPr>
          <p:cNvPr id="3" name="Text Placeholder 5"/>
          <p:cNvSpPr txBox="1">
            <a:spLocks/>
          </p:cNvSpPr>
          <p:nvPr/>
        </p:nvSpPr>
        <p:spPr>
          <a:xfrm>
            <a:off x="940070" y="358348"/>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6–18</a:t>
            </a:r>
            <a:endParaRPr lang="en-US" sz="3200" dirty="0"/>
          </a:p>
        </p:txBody>
      </p:sp>
      <p:sp>
        <p:nvSpPr>
          <p:cNvPr id="8" name="Rounded Rectangle 7"/>
          <p:cNvSpPr/>
          <p:nvPr/>
        </p:nvSpPr>
        <p:spPr>
          <a:xfrm>
            <a:off x="940070" y="2058941"/>
            <a:ext cx="7736474" cy="4385768"/>
          </a:xfrm>
          <a:prstGeom prst="roundRect">
            <a:avLst>
              <a:gd name="adj" fmla="val 912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TextBox 42"/>
          <p:cNvSpPr txBox="1"/>
          <p:nvPr/>
        </p:nvSpPr>
        <p:spPr>
          <a:xfrm>
            <a:off x="1011031" y="2058941"/>
            <a:ext cx="7780029" cy="3596882"/>
          </a:xfrm>
          <a:prstGeom prst="rect">
            <a:avLst/>
          </a:prstGeom>
          <a:noFill/>
        </p:spPr>
        <p:txBody>
          <a:bodyPr wrap="square" rtlCol="0">
            <a:spAutoFit/>
          </a:bodyPr>
          <a:lstStyle/>
          <a:p>
            <a:pPr>
              <a:tabLst>
                <a:tab pos="1711325" algn="ctr"/>
                <a:tab pos="5657850" algn="ctr"/>
              </a:tabLst>
            </a:pPr>
            <a:r>
              <a:rPr lang="en-US" sz="1600" dirty="0">
                <a:solidFill>
                  <a:srgbClr val="FF0000"/>
                </a:solidFill>
              </a:rPr>
              <a:t>	</a:t>
            </a:r>
            <a:r>
              <a:rPr lang="en-US" sz="1600" b="1" u="sng" dirty="0">
                <a:solidFill>
                  <a:srgbClr val="FF0000"/>
                </a:solidFill>
              </a:rPr>
              <a:t>Purchaser</a:t>
            </a:r>
            <a:r>
              <a:rPr lang="en-US" sz="1600" b="1" dirty="0">
                <a:solidFill>
                  <a:srgbClr val="FF0000"/>
                </a:solidFill>
              </a:rPr>
              <a:t> </a:t>
            </a:r>
            <a:r>
              <a:rPr lang="en-US" sz="1600" dirty="0">
                <a:solidFill>
                  <a:srgbClr val="FF0000"/>
                </a:solidFill>
              </a:rPr>
              <a:t>	</a:t>
            </a:r>
            <a:r>
              <a:rPr lang="en-US" sz="1600" b="1" u="sng" dirty="0">
                <a:solidFill>
                  <a:srgbClr val="FF0000"/>
                </a:solidFill>
              </a:rPr>
              <a:t>Seller</a:t>
            </a:r>
          </a:p>
          <a:p>
            <a:pPr>
              <a:tabLst>
                <a:tab pos="1711325" algn="ctr"/>
                <a:tab pos="5657850" algn="ctr"/>
              </a:tabLst>
            </a:pPr>
            <a:r>
              <a:rPr lang="en-US" sz="1600" dirty="0">
                <a:solidFill>
                  <a:srgbClr val="3366FF"/>
                </a:solidFill>
              </a:rPr>
              <a:t>	</a:t>
            </a:r>
            <a:r>
              <a:rPr lang="en-US" sz="1600" b="1" dirty="0">
                <a:solidFill>
                  <a:srgbClr val="3366FF"/>
                </a:solidFill>
              </a:rPr>
              <a:t>Camcorder Central </a:t>
            </a:r>
            <a:r>
              <a:rPr lang="en-US" sz="1600" dirty="0">
                <a:solidFill>
                  <a:srgbClr val="3366FF"/>
                </a:solidFill>
              </a:rPr>
              <a:t>	</a:t>
            </a:r>
            <a:r>
              <a:rPr lang="en-US" sz="1600" b="1" dirty="0">
                <a:solidFill>
                  <a:srgbClr val="3366FF"/>
                </a:solidFill>
              </a:rPr>
              <a:t>Sony Corporation</a:t>
            </a:r>
          </a:p>
          <a:p>
            <a:pPr>
              <a:lnSpc>
                <a:spcPct val="110000"/>
              </a:lnSpc>
              <a:tabLst>
                <a:tab pos="1711325" algn="ctr"/>
                <a:tab pos="5657850" algn="ctr"/>
              </a:tabLst>
            </a:pPr>
            <a:r>
              <a:rPr lang="en-US" sz="1600" b="1" dirty="0"/>
              <a:t>	</a:t>
            </a:r>
            <a:r>
              <a:rPr lang="en-US" sz="1600" b="1" u="sng" dirty="0"/>
              <a:t>Purchase on Account </a:t>
            </a:r>
            <a:r>
              <a:rPr lang="en-US" sz="1600" b="1" dirty="0"/>
              <a:t>	</a:t>
            </a:r>
            <a:r>
              <a:rPr lang="en-US" sz="1600" b="1" u="sng" dirty="0"/>
              <a:t>Sale on Account</a:t>
            </a:r>
            <a:r>
              <a:rPr lang="en-US" sz="1600" b="1" dirty="0"/>
              <a:t>*</a:t>
            </a:r>
          </a:p>
          <a:p>
            <a:pPr>
              <a:lnSpc>
                <a:spcPct val="110000"/>
              </a:lnSpc>
              <a:tabLst>
                <a:tab pos="2514600" algn="r"/>
                <a:tab pos="3365500" algn="r"/>
                <a:tab pos="3884613" algn="l"/>
                <a:tab pos="6634163" algn="r"/>
                <a:tab pos="7373938" algn="r"/>
              </a:tabLst>
            </a:pPr>
            <a:r>
              <a:rPr lang="en-US" sz="1600" dirty="0"/>
              <a:t>Inventory 	52,500 		Accounts Receivable	52,500</a:t>
            </a:r>
          </a:p>
          <a:p>
            <a:pPr>
              <a:lnSpc>
                <a:spcPct val="110000"/>
              </a:lnSpc>
              <a:tabLst>
                <a:tab pos="2514600" algn="r"/>
                <a:tab pos="3365500" algn="r"/>
                <a:tab pos="3884613" algn="l"/>
                <a:tab pos="6634163" algn="r"/>
                <a:tab pos="7373938" algn="r"/>
              </a:tabLst>
            </a:pPr>
            <a:r>
              <a:rPr lang="en-US" sz="1600" dirty="0"/>
              <a:t>   Accounts Payable 		52,500	   Sales Revenue		52,500</a:t>
            </a:r>
          </a:p>
          <a:p>
            <a:pPr>
              <a:lnSpc>
                <a:spcPct val="110000"/>
              </a:lnSpc>
              <a:spcBef>
                <a:spcPts val="1200"/>
              </a:spcBef>
              <a:tabLst>
                <a:tab pos="1711325" algn="ctr"/>
                <a:tab pos="5657850" algn="ctr"/>
              </a:tabLst>
            </a:pPr>
            <a:r>
              <a:rPr lang="en-US" sz="1600" b="1" dirty="0"/>
              <a:t>	</a:t>
            </a:r>
            <a:r>
              <a:rPr lang="en-US" sz="1600" b="1" u="sng" dirty="0"/>
              <a:t>Purchase Return </a:t>
            </a:r>
            <a:r>
              <a:rPr lang="en-US" sz="1600" b="1" dirty="0"/>
              <a:t>	</a:t>
            </a:r>
            <a:r>
              <a:rPr lang="en-US" sz="1600" b="1" u="sng" dirty="0"/>
              <a:t>Sales Return</a:t>
            </a:r>
          </a:p>
          <a:p>
            <a:pPr>
              <a:lnSpc>
                <a:spcPct val="110000"/>
              </a:lnSpc>
              <a:tabLst>
                <a:tab pos="2514600" algn="r"/>
                <a:tab pos="3365500" algn="r"/>
                <a:tab pos="3884613" algn="l"/>
                <a:tab pos="6634163" algn="r"/>
                <a:tab pos="7373938" algn="r"/>
              </a:tabLst>
            </a:pPr>
            <a:r>
              <a:rPr lang="en-US" sz="1600" dirty="0"/>
              <a:t>Accounts Payable	2,500 		Sales Return	2,500</a:t>
            </a:r>
          </a:p>
          <a:p>
            <a:pPr>
              <a:lnSpc>
                <a:spcPct val="110000"/>
              </a:lnSpc>
              <a:tabLst>
                <a:tab pos="2514600" algn="r"/>
                <a:tab pos="3365500" algn="r"/>
                <a:tab pos="3884613" algn="l"/>
                <a:tab pos="6634163" algn="r"/>
                <a:tab pos="7373938" algn="r"/>
              </a:tabLst>
            </a:pPr>
            <a:r>
              <a:rPr lang="en-US" sz="1600" dirty="0"/>
              <a:t>   Inventory		2,500	   Accounts Receivable 		2,500</a:t>
            </a:r>
          </a:p>
          <a:p>
            <a:pPr>
              <a:lnSpc>
                <a:spcPct val="110000"/>
              </a:lnSpc>
              <a:spcBef>
                <a:spcPts val="1200"/>
              </a:spcBef>
              <a:tabLst>
                <a:tab pos="1711325" algn="ctr"/>
                <a:tab pos="5657850" algn="ctr"/>
              </a:tabLst>
            </a:pPr>
            <a:r>
              <a:rPr lang="en-US" sz="1600" b="1" dirty="0"/>
              <a:t>	</a:t>
            </a:r>
            <a:r>
              <a:rPr lang="en-US" sz="1600" b="1" u="sng" dirty="0"/>
              <a:t>Payment on Account with Discount </a:t>
            </a:r>
            <a:r>
              <a:rPr lang="en-US" sz="1600" b="1" dirty="0"/>
              <a:t>	</a:t>
            </a:r>
            <a:r>
              <a:rPr lang="en-US" sz="1600" b="1" u="sng" dirty="0"/>
              <a:t>Receipt on Account with Discount</a:t>
            </a:r>
          </a:p>
          <a:p>
            <a:pPr>
              <a:lnSpc>
                <a:spcPct val="110000"/>
              </a:lnSpc>
              <a:tabLst>
                <a:tab pos="2514600" algn="r"/>
                <a:tab pos="3365500" algn="r"/>
                <a:tab pos="3884613" algn="l"/>
                <a:tab pos="6634163" algn="r"/>
                <a:tab pos="7373938" algn="r"/>
              </a:tabLst>
            </a:pPr>
            <a:r>
              <a:rPr lang="en-US" sz="1600" dirty="0"/>
              <a:t>Accounts Payable	50,000 		Cash	49,000</a:t>
            </a:r>
          </a:p>
          <a:p>
            <a:pPr>
              <a:lnSpc>
                <a:spcPct val="110000"/>
              </a:lnSpc>
              <a:tabLst>
                <a:tab pos="2514600" algn="r"/>
                <a:tab pos="3365500" algn="r"/>
                <a:tab pos="3884613" algn="l"/>
                <a:tab pos="6634163" algn="r"/>
                <a:tab pos="7373938" algn="r"/>
              </a:tabLst>
            </a:pPr>
            <a:r>
              <a:rPr lang="en-US" sz="1600" dirty="0"/>
              <a:t>   Inventory		1,000	</a:t>
            </a:r>
            <a:r>
              <a:rPr lang="en-US" sz="1600" dirty="0" smtClean="0"/>
              <a:t>Sales </a:t>
            </a:r>
            <a:r>
              <a:rPr lang="en-US" sz="1600" dirty="0"/>
              <a:t>Discounts	1,000</a:t>
            </a:r>
          </a:p>
          <a:p>
            <a:pPr>
              <a:lnSpc>
                <a:spcPct val="110000"/>
              </a:lnSpc>
              <a:tabLst>
                <a:tab pos="2514600" algn="r"/>
                <a:tab pos="3365500" algn="r"/>
                <a:tab pos="3884613" algn="l"/>
                <a:tab pos="6634163" algn="r"/>
                <a:tab pos="7373938" algn="r"/>
              </a:tabLst>
            </a:pPr>
            <a:r>
              <a:rPr lang="en-US" sz="1600" dirty="0"/>
              <a:t>   Cash		49,000	   Accounts </a:t>
            </a:r>
            <a:r>
              <a:rPr lang="en-US" sz="1600" dirty="0" smtClean="0"/>
              <a:t>Receivable</a:t>
            </a:r>
            <a:r>
              <a:rPr lang="en-US" sz="1600" dirty="0"/>
              <a:t>		50,000</a:t>
            </a:r>
          </a:p>
        </p:txBody>
      </p:sp>
      <p:cxnSp>
        <p:nvCxnSpPr>
          <p:cNvPr id="44" name="Straight Connector 43"/>
          <p:cNvCxnSpPr/>
          <p:nvPr/>
        </p:nvCxnSpPr>
        <p:spPr>
          <a:xfrm flipV="1">
            <a:off x="4716292" y="2154000"/>
            <a:ext cx="0" cy="3501823"/>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 name="TextBox 5"/>
          <p:cNvSpPr txBox="1"/>
          <p:nvPr/>
        </p:nvSpPr>
        <p:spPr>
          <a:xfrm>
            <a:off x="1102003" y="5802767"/>
            <a:ext cx="7472629" cy="510396"/>
          </a:xfrm>
          <a:prstGeom prst="rect">
            <a:avLst/>
          </a:prstGeom>
          <a:noFill/>
        </p:spPr>
        <p:txBody>
          <a:bodyPr wrap="square" rtlCol="0">
            <a:spAutoFit/>
          </a:bodyPr>
          <a:lstStyle/>
          <a:p>
            <a:pPr>
              <a:lnSpc>
                <a:spcPct val="90000"/>
              </a:lnSpc>
            </a:pPr>
            <a:r>
              <a:rPr lang="en-US" sz="1000" dirty="0"/>
              <a:t>*In practice, Sony also records the cost of inventory sold at the time of the sale. For simplicity, we omit this part of the transaction since Camcorder Central has no comparable transaction. We have also omitted Camcorder Central’s March 20 sale of camcorders, since Sony is not party to that transaction. </a:t>
            </a:r>
          </a:p>
        </p:txBody>
      </p:sp>
    </p:spTree>
    <p:extLst>
      <p:ext uri="{BB962C8B-B14F-4D97-AF65-F5344CB8AC3E}">
        <p14:creationId xmlns:p14="http://schemas.microsoft.com/office/powerpoint/2010/main" val="2761578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3">
                                            <p:txEl>
                                              <p:pRg st="4" end="4"/>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3">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3">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3">
                                            <p:txEl>
                                              <p:pRg st="10" end="1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smtClean="0"/>
              <a:t>LOWER OF</a:t>
            </a:r>
            <a:r>
              <a:rPr lang="en-US" dirty="0"/>
              <a:t> </a:t>
            </a:r>
            <a:r>
              <a:rPr lang="en-US" dirty="0" smtClean="0"/>
              <a:t>COST</a:t>
            </a:r>
            <a:r>
              <a:rPr lang="en-US" dirty="0"/>
              <a:t> </a:t>
            </a:r>
            <a:r>
              <a:rPr lang="en-US" dirty="0" smtClean="0"/>
              <a:t>AND NET REALIZABLE VALUE</a:t>
            </a:r>
            <a:endParaRPr lang="en-US" dirty="0"/>
          </a:p>
        </p:txBody>
      </p:sp>
      <p:sp>
        <p:nvSpPr>
          <p:cNvPr id="4" name="Title 3"/>
          <p:cNvSpPr>
            <a:spLocks noGrp="1"/>
          </p:cNvSpPr>
          <p:nvPr>
            <p:ph type="title"/>
          </p:nvPr>
        </p:nvSpPr>
        <p:spPr/>
        <p:txBody>
          <a:bodyPr/>
          <a:lstStyle/>
          <a:p>
            <a:r>
              <a:rPr lang="en-US" dirty="0" smtClean="0"/>
              <a:t>Part C</a:t>
            </a:r>
            <a:endParaRPr lang="en-US" dirty="0"/>
          </a:p>
        </p:txBody>
      </p:sp>
      <p:sp>
        <p:nvSpPr>
          <p:cNvPr id="8" name="Footer Placeholder 7"/>
          <p:cNvSpPr>
            <a:spLocks noGrp="1"/>
          </p:cNvSpPr>
          <p:nvPr>
            <p:ph type="ftr" sz="quarter" idx="11"/>
          </p:nvPr>
        </p:nvSpPr>
        <p:spPr>
          <a:xfrm>
            <a:off x="1424213" y="6505822"/>
            <a:ext cx="6540501" cy="365125"/>
          </a:xfrm>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55</a:t>
            </a:fld>
            <a:endParaRPr lang="en-US" dirty="0"/>
          </a:p>
        </p:txBody>
      </p:sp>
    </p:spTree>
    <p:extLst>
      <p:ext uri="{BB962C8B-B14F-4D97-AF65-F5344CB8AC3E}">
        <p14:creationId xmlns:p14="http://schemas.microsoft.com/office/powerpoint/2010/main" val="155340530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smtClean="0">
                <a:solidFill>
                  <a:srgbClr val="A5062D"/>
                </a:solidFill>
              </a:rPr>
              <a:t>LO6–6</a:t>
            </a:r>
            <a:r>
              <a:rPr lang="en-US" dirty="0"/>
              <a:t>	Apply the </a:t>
            </a:r>
            <a:r>
              <a:rPr lang="en-US" dirty="0" smtClean="0"/>
              <a:t>lower of</a:t>
            </a:r>
            <a:r>
              <a:rPr lang="en-US" dirty="0"/>
              <a:t> </a:t>
            </a:r>
            <a:r>
              <a:rPr lang="en-US" dirty="0" smtClean="0"/>
              <a:t>cost and net realizable value rule for inventories.</a:t>
            </a:r>
            <a:endParaRPr lang="en-US" dirty="0"/>
          </a:p>
        </p:txBody>
      </p:sp>
      <p:sp>
        <p:nvSpPr>
          <p:cNvPr id="4" name="Title 3"/>
          <p:cNvSpPr>
            <a:spLocks noGrp="1"/>
          </p:cNvSpPr>
          <p:nvPr>
            <p:ph type="title"/>
          </p:nvPr>
        </p:nvSpPr>
        <p:spPr/>
        <p:txBody>
          <a:bodyPr/>
          <a:lstStyle/>
          <a:p>
            <a:r>
              <a:rPr lang="en-US" dirty="0" smtClean="0"/>
              <a:t>Learning Objective 6</a:t>
            </a:r>
            <a:endParaRPr lang="en-US" dirty="0"/>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56</a:t>
            </a:fld>
            <a:endParaRPr lang="en-US" dirty="0"/>
          </a:p>
        </p:txBody>
      </p:sp>
    </p:spTree>
    <p:extLst>
      <p:ext uri="{BB962C8B-B14F-4D97-AF65-F5344CB8AC3E}">
        <p14:creationId xmlns:p14="http://schemas.microsoft.com/office/powerpoint/2010/main" val="165305552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501041" y="1664412"/>
            <a:ext cx="8541346" cy="4586075"/>
          </a:xfrm>
          <a:prstGeom prst="roundRect">
            <a:avLst>
              <a:gd name="adj" fmla="val 1342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TextBox 21"/>
          <p:cNvSpPr txBox="1"/>
          <p:nvPr/>
        </p:nvSpPr>
        <p:spPr>
          <a:xfrm>
            <a:off x="513018" y="3144525"/>
            <a:ext cx="3084982" cy="1077218"/>
          </a:xfrm>
          <a:prstGeom prst="rect">
            <a:avLst/>
          </a:prstGeom>
          <a:noFill/>
        </p:spPr>
        <p:txBody>
          <a:bodyPr wrap="square" rtlCol="0">
            <a:spAutoFit/>
          </a:bodyPr>
          <a:lstStyle/>
          <a:p>
            <a:pPr algn="ctr"/>
            <a:r>
              <a:rPr lang="en-US" sz="2400" b="1" dirty="0" smtClean="0">
                <a:solidFill>
                  <a:srgbClr val="FF0000"/>
                </a:solidFill>
              </a:rPr>
              <a:t>Cost</a:t>
            </a:r>
          </a:p>
          <a:p>
            <a:pPr algn="ctr"/>
            <a:r>
              <a:rPr lang="en-US" sz="2000" dirty="0" smtClean="0"/>
              <a:t>(specific identification, FIFO, or weighted-average)</a:t>
            </a:r>
            <a:endParaRPr lang="en-US" sz="2000" dirty="0"/>
          </a:p>
        </p:txBody>
      </p:sp>
      <p:sp>
        <p:nvSpPr>
          <p:cNvPr id="2" name="Title 1"/>
          <p:cNvSpPr>
            <a:spLocks noGrp="1"/>
          </p:cNvSpPr>
          <p:nvPr>
            <p:ph type="title"/>
          </p:nvPr>
        </p:nvSpPr>
        <p:spPr>
          <a:xfrm>
            <a:off x="812788" y="130119"/>
            <a:ext cx="8229600" cy="1143000"/>
          </a:xfrm>
        </p:spPr>
        <p:txBody>
          <a:bodyPr/>
          <a:lstStyle/>
          <a:p>
            <a:pPr>
              <a:lnSpc>
                <a:spcPct val="90000"/>
              </a:lnSpc>
            </a:pPr>
            <a:r>
              <a:rPr lang="en-US" dirty="0">
                <a:solidFill>
                  <a:srgbClr val="1D5F76"/>
                </a:solidFill>
                <a:ea typeface="+mn-ea"/>
              </a:rPr>
              <a:t>Illustration </a:t>
            </a:r>
            <a:r>
              <a:rPr lang="en-US" dirty="0" smtClean="0">
                <a:solidFill>
                  <a:srgbClr val="1D5F76"/>
                </a:solidFill>
                <a:ea typeface="+mn-ea"/>
              </a:rPr>
              <a:t>6–19 </a:t>
            </a:r>
            <a:br>
              <a:rPr lang="en-US" dirty="0" smtClean="0">
                <a:solidFill>
                  <a:srgbClr val="1D5F76"/>
                </a:solidFill>
                <a:ea typeface="+mn-ea"/>
              </a:rPr>
            </a:br>
            <a:r>
              <a:rPr lang="en-US" sz="3500" dirty="0" smtClean="0"/>
              <a:t>Lower of</a:t>
            </a:r>
            <a:r>
              <a:rPr lang="en-US" sz="3500" dirty="0"/>
              <a:t> </a:t>
            </a:r>
            <a:r>
              <a:rPr lang="en-US" sz="3500" dirty="0" smtClean="0"/>
              <a:t>Cost and Net Realizable Value</a:t>
            </a:r>
            <a:endParaRPr lang="en-US" sz="3500" dirty="0"/>
          </a:p>
        </p:txBody>
      </p:sp>
      <p:sp>
        <p:nvSpPr>
          <p:cNvPr id="7" name="Footer Placeholder 6"/>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8" name="Slide Number Placeholder 7"/>
          <p:cNvSpPr>
            <a:spLocks noGrp="1"/>
          </p:cNvSpPr>
          <p:nvPr>
            <p:ph type="sldNum" sz="quarter" idx="12"/>
          </p:nvPr>
        </p:nvSpPr>
        <p:spPr/>
        <p:txBody>
          <a:bodyPr/>
          <a:lstStyle/>
          <a:p>
            <a:fld id="{8A048DD7-39B4-434B-ACE7-68CA5B147A05}" type="slidenum">
              <a:rPr lang="en-US" smtClean="0"/>
              <a:t>57</a:t>
            </a:fld>
            <a:endParaRPr lang="en-US" dirty="0"/>
          </a:p>
        </p:txBody>
      </p:sp>
      <p:sp>
        <p:nvSpPr>
          <p:cNvPr id="11" name="Rectangle 10"/>
          <p:cNvSpPr/>
          <p:nvPr/>
        </p:nvSpPr>
        <p:spPr>
          <a:xfrm>
            <a:off x="3482236" y="3092303"/>
            <a:ext cx="2430049" cy="811056"/>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2154477" y="1715373"/>
            <a:ext cx="5060515" cy="830997"/>
          </a:xfrm>
          <a:prstGeom prst="rect">
            <a:avLst/>
          </a:prstGeom>
          <a:noFill/>
        </p:spPr>
        <p:txBody>
          <a:bodyPr wrap="square" rtlCol="0">
            <a:spAutoFit/>
          </a:bodyPr>
          <a:lstStyle/>
          <a:p>
            <a:pPr algn="ctr"/>
            <a:r>
              <a:rPr lang="en-US" sz="2400" b="1" u="sng" dirty="0" smtClean="0"/>
              <a:t>During the year</a:t>
            </a:r>
          </a:p>
          <a:p>
            <a:pPr algn="ctr"/>
            <a:r>
              <a:rPr lang="en-US" sz="2200" dirty="0" smtClean="0"/>
              <a:t>Record inventory purchases at </a:t>
            </a:r>
            <a:r>
              <a:rPr lang="en-US" sz="2200" b="1" dirty="0" smtClean="0">
                <a:solidFill>
                  <a:srgbClr val="FF0000"/>
                </a:solidFill>
              </a:rPr>
              <a:t>cost</a:t>
            </a:r>
            <a:endParaRPr lang="en-US" sz="2200" b="1" dirty="0">
              <a:solidFill>
                <a:srgbClr val="FF0000"/>
              </a:solidFill>
            </a:endParaRPr>
          </a:p>
        </p:txBody>
      </p:sp>
      <p:sp>
        <p:nvSpPr>
          <p:cNvPr id="10" name="TextBox 9"/>
          <p:cNvSpPr txBox="1"/>
          <p:nvPr/>
        </p:nvSpPr>
        <p:spPr>
          <a:xfrm>
            <a:off x="2830882" y="2593700"/>
            <a:ext cx="3635009" cy="461065"/>
          </a:xfrm>
          <a:prstGeom prst="rect">
            <a:avLst/>
          </a:prstGeom>
          <a:noFill/>
        </p:spPr>
        <p:txBody>
          <a:bodyPr wrap="square" rtlCol="0">
            <a:spAutoFit/>
          </a:bodyPr>
          <a:lstStyle/>
          <a:p>
            <a:pPr algn="ctr"/>
            <a:r>
              <a:rPr lang="en-US" sz="2400" b="1" u="sng" dirty="0" smtClean="0"/>
              <a:t>At the end of the year</a:t>
            </a:r>
          </a:p>
        </p:txBody>
      </p:sp>
      <p:sp>
        <p:nvSpPr>
          <p:cNvPr id="6" name="TextBox 5"/>
          <p:cNvSpPr txBox="1"/>
          <p:nvPr/>
        </p:nvSpPr>
        <p:spPr>
          <a:xfrm>
            <a:off x="3387583" y="3092303"/>
            <a:ext cx="2632343" cy="701731"/>
          </a:xfrm>
          <a:prstGeom prst="rect">
            <a:avLst/>
          </a:prstGeom>
          <a:noFill/>
        </p:spPr>
        <p:txBody>
          <a:bodyPr wrap="square" rtlCol="0">
            <a:spAutoFit/>
          </a:bodyPr>
          <a:lstStyle/>
          <a:p>
            <a:pPr algn="ctr">
              <a:lnSpc>
                <a:spcPct val="90000"/>
              </a:lnSpc>
            </a:pPr>
            <a:r>
              <a:rPr lang="en-US" sz="2200" dirty="0" smtClean="0"/>
              <a:t>Which is lower for </a:t>
            </a:r>
          </a:p>
          <a:p>
            <a:pPr algn="ctr">
              <a:lnSpc>
                <a:spcPct val="90000"/>
              </a:lnSpc>
            </a:pPr>
            <a:r>
              <a:rPr lang="en-US" sz="2200" dirty="0" smtClean="0"/>
              <a:t>unsold inventory?</a:t>
            </a:r>
            <a:endParaRPr lang="en-US" sz="2200" dirty="0"/>
          </a:p>
        </p:txBody>
      </p:sp>
      <p:cxnSp>
        <p:nvCxnSpPr>
          <p:cNvPr id="16" name="Straight Arrow Connector 15"/>
          <p:cNvCxnSpPr/>
          <p:nvPr/>
        </p:nvCxnSpPr>
        <p:spPr>
          <a:xfrm>
            <a:off x="5912285" y="3397028"/>
            <a:ext cx="553605" cy="0"/>
          </a:xfrm>
          <a:prstGeom prst="straightConnector1">
            <a:avLst/>
          </a:prstGeom>
          <a:ln w="508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H="1">
            <a:off x="2961193" y="3370590"/>
            <a:ext cx="521043" cy="0"/>
          </a:xfrm>
          <a:prstGeom prst="straightConnector1">
            <a:avLst/>
          </a:prstGeom>
          <a:ln w="508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6100525" y="2860258"/>
            <a:ext cx="3022461" cy="1446550"/>
          </a:xfrm>
          <a:prstGeom prst="rect">
            <a:avLst/>
          </a:prstGeom>
          <a:noFill/>
        </p:spPr>
        <p:txBody>
          <a:bodyPr wrap="square" rtlCol="0">
            <a:spAutoFit/>
          </a:bodyPr>
          <a:lstStyle/>
          <a:p>
            <a:pPr algn="ctr"/>
            <a:r>
              <a:rPr lang="en-US" sz="2400" b="1" dirty="0" smtClean="0">
                <a:solidFill>
                  <a:srgbClr val="FF0000"/>
                </a:solidFill>
              </a:rPr>
              <a:t>Net Realizable </a:t>
            </a:r>
          </a:p>
          <a:p>
            <a:pPr algn="ctr"/>
            <a:r>
              <a:rPr lang="en-US" sz="2400" b="1" dirty="0" smtClean="0">
                <a:solidFill>
                  <a:srgbClr val="FF0000"/>
                </a:solidFill>
              </a:rPr>
              <a:t>value</a:t>
            </a:r>
          </a:p>
          <a:p>
            <a:pPr algn="ctr"/>
            <a:r>
              <a:rPr lang="en-US" sz="2000" dirty="0" smtClean="0"/>
              <a:t>(estimated selling price less cost to sell)</a:t>
            </a:r>
            <a:endParaRPr lang="en-US" sz="2000" dirty="0"/>
          </a:p>
        </p:txBody>
      </p:sp>
      <p:sp>
        <p:nvSpPr>
          <p:cNvPr id="23" name="TextBox 22"/>
          <p:cNvSpPr txBox="1"/>
          <p:nvPr/>
        </p:nvSpPr>
        <p:spPr>
          <a:xfrm>
            <a:off x="5334000" y="4785036"/>
            <a:ext cx="3633092" cy="1446550"/>
          </a:xfrm>
          <a:prstGeom prst="rect">
            <a:avLst/>
          </a:prstGeom>
          <a:noFill/>
        </p:spPr>
        <p:txBody>
          <a:bodyPr wrap="square" rtlCol="0">
            <a:spAutoFit/>
          </a:bodyPr>
          <a:lstStyle/>
          <a:p>
            <a:pPr algn="ctr"/>
            <a:r>
              <a:rPr lang="en-US" sz="2400" dirty="0" smtClean="0"/>
              <a:t>Reduce inventory from cost to net realizable value</a:t>
            </a:r>
          </a:p>
          <a:p>
            <a:pPr algn="ctr"/>
            <a:r>
              <a:rPr lang="en-US" sz="2000" dirty="0" smtClean="0"/>
              <a:t>(and report an expense for the reduction)</a:t>
            </a:r>
            <a:endParaRPr lang="en-US" sz="2000" dirty="0"/>
          </a:p>
        </p:txBody>
      </p:sp>
      <p:sp>
        <p:nvSpPr>
          <p:cNvPr id="24" name="TextBox 23"/>
          <p:cNvSpPr txBox="1"/>
          <p:nvPr/>
        </p:nvSpPr>
        <p:spPr>
          <a:xfrm>
            <a:off x="501041" y="4749879"/>
            <a:ext cx="3234798" cy="1446550"/>
          </a:xfrm>
          <a:prstGeom prst="rect">
            <a:avLst/>
          </a:prstGeom>
          <a:noFill/>
        </p:spPr>
        <p:txBody>
          <a:bodyPr wrap="square" rtlCol="0">
            <a:spAutoFit/>
          </a:bodyPr>
          <a:lstStyle/>
          <a:p>
            <a:pPr algn="ctr"/>
            <a:r>
              <a:rPr lang="en-US" sz="2400" dirty="0" smtClean="0"/>
              <a:t>No year-end</a:t>
            </a:r>
          </a:p>
          <a:p>
            <a:pPr algn="ctr"/>
            <a:r>
              <a:rPr lang="en-US" sz="2400" dirty="0" smtClean="0"/>
              <a:t>adjustment needed</a:t>
            </a:r>
          </a:p>
          <a:p>
            <a:pPr algn="ctr"/>
            <a:r>
              <a:rPr lang="en-US" sz="2000" dirty="0" smtClean="0"/>
              <a:t>(Report ending inventory at purchase cost)</a:t>
            </a:r>
            <a:endParaRPr lang="en-US" sz="2000" dirty="0"/>
          </a:p>
        </p:txBody>
      </p:sp>
      <p:cxnSp>
        <p:nvCxnSpPr>
          <p:cNvPr id="28" name="Straight Arrow Connector 27"/>
          <p:cNvCxnSpPr/>
          <p:nvPr/>
        </p:nvCxnSpPr>
        <p:spPr>
          <a:xfrm>
            <a:off x="7349693" y="4286550"/>
            <a:ext cx="0" cy="468252"/>
          </a:xfrm>
          <a:prstGeom prst="straightConnector1">
            <a:avLst/>
          </a:prstGeom>
          <a:ln w="50800">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p:nvPr/>
        </p:nvCxnSpPr>
        <p:spPr>
          <a:xfrm>
            <a:off x="2373968" y="4221743"/>
            <a:ext cx="0" cy="468252"/>
          </a:xfrm>
          <a:prstGeom prst="straightConnector1">
            <a:avLst/>
          </a:prstGeom>
          <a:ln w="50800">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74621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1" grpId="0" animBg="1"/>
      <p:bldP spid="10" grpId="0"/>
      <p:bldP spid="6" grpId="0"/>
      <p:bldP spid="21" grpId="0"/>
      <p:bldP spid="23" grpId="0"/>
      <p:bldP spid="2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ounded Rectangle 50"/>
          <p:cNvSpPr/>
          <p:nvPr/>
        </p:nvSpPr>
        <p:spPr>
          <a:xfrm>
            <a:off x="831375" y="1761911"/>
            <a:ext cx="7736474" cy="2390876"/>
          </a:xfrm>
          <a:prstGeom prst="roundRect">
            <a:avLst>
              <a:gd name="adj" fmla="val 1342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7" name="Rectangle 26"/>
          <p:cNvSpPr/>
          <p:nvPr/>
        </p:nvSpPr>
        <p:spPr>
          <a:xfrm>
            <a:off x="2133034" y="2584958"/>
            <a:ext cx="1738486" cy="23854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2" name="Rectangle 51"/>
          <p:cNvSpPr/>
          <p:nvPr/>
        </p:nvSpPr>
        <p:spPr>
          <a:xfrm>
            <a:off x="2133034" y="2864778"/>
            <a:ext cx="1738486" cy="25105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Box 3"/>
          <p:cNvSpPr txBox="1"/>
          <p:nvPr/>
        </p:nvSpPr>
        <p:spPr>
          <a:xfrm>
            <a:off x="914400" y="2024770"/>
            <a:ext cx="7570424" cy="1117229"/>
          </a:xfrm>
          <a:prstGeom prst="rect">
            <a:avLst/>
          </a:prstGeom>
          <a:solidFill>
            <a:schemeClr val="bg2">
              <a:lumMod val="90000"/>
            </a:schemeClr>
          </a:solidFill>
        </p:spPr>
        <p:txBody>
          <a:bodyPr wrap="square" rtlCol="0">
            <a:spAutoFit/>
          </a:bodyPr>
          <a:lstStyle/>
          <a:p>
            <a:pPr>
              <a:lnSpc>
                <a:spcPct val="90000"/>
              </a:lnSpc>
              <a:tabLst>
                <a:tab pos="1492250" algn="ctr"/>
                <a:tab pos="2454275" algn="ctr"/>
                <a:tab pos="3538538" algn="ctr"/>
                <a:tab pos="4684713" algn="ctr"/>
                <a:tab pos="5659438" algn="ctr"/>
                <a:tab pos="6854825" algn="ctr"/>
              </a:tabLst>
            </a:pPr>
            <a:r>
              <a:rPr lang="en-US" sz="1400" b="1" dirty="0"/>
              <a:t>Inventory	</a:t>
            </a:r>
            <a:r>
              <a:rPr lang="en-US" sz="1400" b="1" dirty="0" smtClean="0"/>
              <a:t>	</a:t>
            </a:r>
            <a:r>
              <a:rPr lang="en-US" sz="1400" b="1" dirty="0"/>
              <a:t>			</a:t>
            </a:r>
            <a:r>
              <a:rPr lang="en-US" sz="1400" b="1" dirty="0" smtClean="0"/>
              <a:t>Lower of</a:t>
            </a:r>
            <a:r>
              <a:rPr lang="en-US" sz="1400" b="1" dirty="0"/>
              <a:t>	Year-end</a:t>
            </a:r>
          </a:p>
          <a:p>
            <a:pPr>
              <a:lnSpc>
                <a:spcPct val="90000"/>
              </a:lnSpc>
              <a:tabLst>
                <a:tab pos="1492250" algn="ctr"/>
                <a:tab pos="2454275" algn="ctr"/>
                <a:tab pos="3538538" algn="ctr"/>
                <a:tab pos="4684713" algn="ctr"/>
                <a:tab pos="5659438" algn="ctr"/>
                <a:tab pos="6854825" algn="ctr"/>
              </a:tabLst>
            </a:pPr>
            <a:r>
              <a:rPr lang="en-US" sz="1400" b="1" dirty="0" smtClean="0"/>
              <a:t>Items                 Quantity       Per unit         Total      Per unit</a:t>
            </a:r>
            <a:r>
              <a:rPr lang="en-US" sz="1400" b="1" dirty="0"/>
              <a:t> </a:t>
            </a:r>
            <a:r>
              <a:rPr lang="en-US" sz="1400" b="1" dirty="0" smtClean="0"/>
              <a:t>        Total</a:t>
            </a:r>
            <a:r>
              <a:rPr lang="en-US" sz="1400" b="1" dirty="0"/>
              <a:t>	</a:t>
            </a:r>
            <a:r>
              <a:rPr lang="en-US" sz="1400" b="1"/>
              <a:t> </a:t>
            </a:r>
            <a:r>
              <a:rPr lang="en-US" sz="1400" b="1" smtClean="0"/>
              <a:t>        </a:t>
            </a:r>
            <a:r>
              <a:rPr lang="en-US" sz="1400" b="1" smtClean="0"/>
              <a:t> </a:t>
            </a:r>
            <a:r>
              <a:rPr lang="en-US" sz="1400" b="1" dirty="0" smtClean="0"/>
              <a:t>Cost and </a:t>
            </a:r>
            <a:r>
              <a:rPr lang="en-US" sz="1400" b="1" smtClean="0"/>
              <a:t>NRV    </a:t>
            </a:r>
            <a:r>
              <a:rPr lang="en-US" sz="1400" b="1" smtClean="0"/>
              <a:t>Adjustment</a:t>
            </a:r>
            <a:r>
              <a:rPr lang="en-US" sz="1400" smtClean="0"/>
              <a:t>*</a:t>
            </a:r>
            <a:endParaRPr lang="en-US" sz="1400" dirty="0" smtClean="0"/>
          </a:p>
          <a:p>
            <a:pPr>
              <a:lnSpc>
                <a:spcPct val="130000"/>
              </a:lnSpc>
              <a:spcBef>
                <a:spcPts val="600"/>
              </a:spcBef>
              <a:tabLst>
                <a:tab pos="1714500" algn="r"/>
                <a:tab pos="2625725" algn="r"/>
                <a:tab pos="3773488" algn="r"/>
                <a:tab pos="4291013" algn="r"/>
                <a:tab pos="4795838" algn="r"/>
                <a:tab pos="5203825" algn="r"/>
                <a:tab pos="6005513" algn="r"/>
                <a:tab pos="7262813" algn="r"/>
              </a:tabLst>
            </a:pPr>
            <a:r>
              <a:rPr lang="en-US" sz="1400" dirty="0" err="1" smtClean="0"/>
              <a:t>FunStation</a:t>
            </a:r>
            <a:r>
              <a:rPr lang="en-US" sz="1400" dirty="0" smtClean="0"/>
              <a:t> 2         15	                  $300	        $4,500</a:t>
            </a:r>
          </a:p>
          <a:p>
            <a:pPr>
              <a:lnSpc>
                <a:spcPct val="130000"/>
              </a:lnSpc>
              <a:tabLst>
                <a:tab pos="1714500" algn="r"/>
                <a:tab pos="2625725" algn="r"/>
                <a:tab pos="3773488" algn="r"/>
                <a:tab pos="4291013" algn="r"/>
                <a:tab pos="4795838" algn="r"/>
                <a:tab pos="5203825" algn="r"/>
                <a:tab pos="6005513" algn="r"/>
                <a:tab pos="7262813" algn="r"/>
              </a:tabLst>
            </a:pPr>
            <a:r>
              <a:rPr lang="en-US" sz="1400" dirty="0" err="1" smtClean="0"/>
              <a:t>FunStation</a:t>
            </a:r>
            <a:r>
              <a:rPr lang="en-US" sz="1400" dirty="0" smtClean="0"/>
              <a:t> 3         20</a:t>
            </a:r>
            <a:r>
              <a:rPr lang="en-US" sz="1400" dirty="0"/>
              <a:t>	</a:t>
            </a:r>
            <a:r>
              <a:rPr lang="en-US" sz="1400" dirty="0" smtClean="0"/>
              <a:t>                    400</a:t>
            </a:r>
            <a:r>
              <a:rPr lang="en-US" sz="1400" dirty="0"/>
              <a:t>	</a:t>
            </a:r>
            <a:r>
              <a:rPr lang="en-US" sz="1400" dirty="0" smtClean="0"/>
              <a:t>           8,000</a:t>
            </a:r>
            <a:endParaRPr lang="en-US" sz="1400" dirty="0"/>
          </a:p>
        </p:txBody>
      </p:sp>
      <p:sp>
        <p:nvSpPr>
          <p:cNvPr id="2" name="Title 1"/>
          <p:cNvSpPr>
            <a:spLocks noGrp="1"/>
          </p:cNvSpPr>
          <p:nvPr>
            <p:ph type="title"/>
          </p:nvPr>
        </p:nvSpPr>
        <p:spPr>
          <a:xfrm>
            <a:off x="914400" y="780170"/>
            <a:ext cx="8229600" cy="1034797"/>
          </a:xfrm>
        </p:spPr>
        <p:txBody>
          <a:bodyPr/>
          <a:lstStyle/>
          <a:p>
            <a:r>
              <a:rPr lang="en-US" dirty="0"/>
              <a:t>Calculating the Lower of Cost and Net Realizable Value </a:t>
            </a:r>
          </a:p>
        </p:txBody>
      </p:sp>
      <p:sp>
        <p:nvSpPr>
          <p:cNvPr id="3" name="Text Placeholder 5"/>
          <p:cNvSpPr txBox="1">
            <a:spLocks/>
          </p:cNvSpPr>
          <p:nvPr/>
        </p:nvSpPr>
        <p:spPr>
          <a:xfrm>
            <a:off x="940070" y="296220"/>
            <a:ext cx="5270038" cy="575840"/>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6–20</a:t>
            </a:r>
            <a:endParaRPr lang="en-US" sz="3200" dirty="0"/>
          </a:p>
        </p:txBody>
      </p:sp>
      <p:sp>
        <p:nvSpPr>
          <p:cNvPr id="5" name="TextBox 4"/>
          <p:cNvSpPr txBox="1"/>
          <p:nvPr/>
        </p:nvSpPr>
        <p:spPr>
          <a:xfrm>
            <a:off x="917390" y="3767634"/>
            <a:ext cx="5446705" cy="399853"/>
          </a:xfrm>
          <a:prstGeom prst="rect">
            <a:avLst/>
          </a:prstGeom>
          <a:noFill/>
        </p:spPr>
        <p:txBody>
          <a:bodyPr wrap="square" rtlCol="0">
            <a:spAutoFit/>
          </a:bodyPr>
          <a:lstStyle/>
          <a:p>
            <a:pPr>
              <a:lnSpc>
                <a:spcPct val="90000"/>
              </a:lnSpc>
            </a:pPr>
            <a:r>
              <a:rPr lang="en-US" sz="1100" dirty="0"/>
              <a:t>*The year-end adjustment is recorded when NRV is below cost. The adjustment equals the difference between cost and net realizable value times the quantity of inventory</a:t>
            </a:r>
          </a:p>
        </p:txBody>
      </p:sp>
      <p:grpSp>
        <p:nvGrpSpPr>
          <p:cNvPr id="20" name="Group 19"/>
          <p:cNvGrpSpPr/>
          <p:nvPr/>
        </p:nvGrpSpPr>
        <p:grpSpPr>
          <a:xfrm>
            <a:off x="1025877" y="2486442"/>
            <a:ext cx="7385482" cy="0"/>
            <a:chOff x="1003457" y="2717354"/>
            <a:chExt cx="7385482" cy="0"/>
          </a:xfrm>
        </p:grpSpPr>
        <p:cxnSp>
          <p:nvCxnSpPr>
            <p:cNvPr id="10" name="Straight Connector 9"/>
            <p:cNvCxnSpPr/>
            <p:nvPr/>
          </p:nvCxnSpPr>
          <p:spPr>
            <a:xfrm>
              <a:off x="1003457" y="2717354"/>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2133034" y="2717354"/>
              <a:ext cx="55474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3083305" y="2717354"/>
              <a:ext cx="56637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3849100" y="2717354"/>
              <a:ext cx="51508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5294516" y="2717354"/>
              <a:ext cx="7963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6247706" y="2717354"/>
              <a:ext cx="82953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a:off x="7308371" y="2717354"/>
              <a:ext cx="108056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56" name="TextBox 55"/>
          <p:cNvSpPr txBox="1"/>
          <p:nvPr/>
        </p:nvSpPr>
        <p:spPr>
          <a:xfrm>
            <a:off x="897641" y="4155547"/>
            <a:ext cx="7716418" cy="1015663"/>
          </a:xfrm>
          <a:prstGeom prst="rect">
            <a:avLst/>
          </a:prstGeom>
          <a:noFill/>
        </p:spPr>
        <p:txBody>
          <a:bodyPr wrap="square" rtlCol="0">
            <a:spAutoFit/>
          </a:bodyPr>
          <a:lstStyle/>
          <a:p>
            <a:r>
              <a:rPr lang="en-US" sz="2000" dirty="0" smtClean="0"/>
              <a:t>Reduce 15 </a:t>
            </a:r>
            <a:r>
              <a:rPr lang="en-US" sz="2000" dirty="0"/>
              <a:t>FunStation 2s </a:t>
            </a:r>
            <a:r>
              <a:rPr lang="en-US" sz="2000" dirty="0" smtClean="0"/>
              <a:t>from their original cost of </a:t>
            </a:r>
            <a:r>
              <a:rPr lang="en-US" sz="2000" dirty="0"/>
              <a:t>$4,500 (= 15 </a:t>
            </a:r>
            <a:r>
              <a:rPr lang="en-US" sz="2000" dirty="0" smtClean="0"/>
              <a:t>units × </a:t>
            </a:r>
            <a:r>
              <a:rPr lang="en-US" sz="2000" dirty="0"/>
              <a:t>$300</a:t>
            </a:r>
            <a:r>
              <a:rPr lang="en-US" sz="2000" dirty="0" smtClean="0"/>
              <a:t>) to their lower </a:t>
            </a:r>
            <a:r>
              <a:rPr lang="en-US" sz="2000" dirty="0"/>
              <a:t>net realizable value of $3,000 (= 15 </a:t>
            </a:r>
            <a:r>
              <a:rPr lang="en-US" sz="2000" dirty="0" smtClean="0"/>
              <a:t>units × </a:t>
            </a:r>
            <a:r>
              <a:rPr lang="en-US" sz="2000" dirty="0"/>
              <a:t>$200</a:t>
            </a:r>
            <a:r>
              <a:rPr lang="en-US" sz="2000" dirty="0" smtClean="0"/>
              <a:t>) with </a:t>
            </a:r>
            <a:r>
              <a:rPr lang="en-US" sz="2000" dirty="0"/>
              <a:t>the following year-end adjustment.</a:t>
            </a:r>
          </a:p>
        </p:txBody>
      </p:sp>
      <p:sp>
        <p:nvSpPr>
          <p:cNvPr id="58" name="Rectangle 57"/>
          <p:cNvSpPr/>
          <p:nvPr/>
        </p:nvSpPr>
        <p:spPr>
          <a:xfrm>
            <a:off x="851430" y="5163334"/>
            <a:ext cx="7736474" cy="136272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57" name="TextBox 56"/>
          <p:cNvSpPr txBox="1"/>
          <p:nvPr/>
        </p:nvSpPr>
        <p:spPr>
          <a:xfrm>
            <a:off x="1060479" y="5106705"/>
            <a:ext cx="7350880" cy="1323439"/>
          </a:xfrm>
          <a:prstGeom prst="rect">
            <a:avLst/>
          </a:prstGeom>
          <a:noFill/>
        </p:spPr>
        <p:txBody>
          <a:bodyPr wrap="square" rtlCol="0">
            <a:spAutoFit/>
          </a:bodyPr>
          <a:lstStyle/>
          <a:p>
            <a:pPr>
              <a:tabLst>
                <a:tab pos="6056313" algn="ctr"/>
                <a:tab pos="6853238" algn="ctr"/>
              </a:tabLst>
            </a:pPr>
            <a:r>
              <a:rPr lang="en-US" sz="2000" u="sng" dirty="0"/>
              <a:t>December 31 </a:t>
            </a:r>
            <a:r>
              <a:rPr lang="en-US" sz="2000" dirty="0"/>
              <a:t>	</a:t>
            </a:r>
            <a:r>
              <a:rPr lang="en-US" sz="2000" u="sng" dirty="0"/>
              <a:t>Debit</a:t>
            </a:r>
            <a:r>
              <a:rPr lang="en-US" sz="2000" dirty="0"/>
              <a:t> 	</a:t>
            </a:r>
            <a:r>
              <a:rPr lang="en-US" sz="2000" u="sng" dirty="0"/>
              <a:t>Credit</a:t>
            </a:r>
          </a:p>
          <a:p>
            <a:pPr>
              <a:tabLst>
                <a:tab pos="6056313" algn="ctr"/>
                <a:tab pos="6853238" algn="ctr"/>
              </a:tabLst>
            </a:pPr>
            <a:r>
              <a:rPr lang="en-US" sz="2000" b="1" dirty="0"/>
              <a:t>Cost of Goods </a:t>
            </a:r>
            <a:r>
              <a:rPr lang="en-US" sz="2000" b="1" dirty="0" smtClean="0"/>
              <a:t>Sold (expense) </a:t>
            </a:r>
            <a:r>
              <a:rPr lang="en-US" sz="2000" dirty="0" smtClean="0"/>
              <a:t>....................................</a:t>
            </a:r>
            <a:r>
              <a:rPr lang="en-US" sz="2000" dirty="0"/>
              <a:t>	</a:t>
            </a:r>
            <a:r>
              <a:rPr lang="en-US" sz="2000" b="1" dirty="0"/>
              <a:t>1,500</a:t>
            </a:r>
          </a:p>
          <a:p>
            <a:pPr>
              <a:tabLst>
                <a:tab pos="6056313" algn="ctr"/>
                <a:tab pos="6853238" algn="ctr"/>
              </a:tabLst>
            </a:pPr>
            <a:r>
              <a:rPr lang="en-US" sz="2000" dirty="0"/>
              <a:t>     </a:t>
            </a:r>
            <a:r>
              <a:rPr lang="en-US" sz="2000" b="1" dirty="0"/>
              <a:t> Inventory </a:t>
            </a:r>
            <a:r>
              <a:rPr lang="en-US" sz="2000" dirty="0" smtClean="0"/>
              <a:t>...............................................................</a:t>
            </a:r>
            <a:r>
              <a:rPr lang="en-US" sz="2000" dirty="0"/>
              <a:t>		</a:t>
            </a:r>
            <a:r>
              <a:rPr lang="en-US" sz="2000" b="1" dirty="0"/>
              <a:t>1,500</a:t>
            </a:r>
          </a:p>
          <a:p>
            <a:pPr>
              <a:tabLst>
                <a:tab pos="6056313" algn="ctr"/>
                <a:tab pos="6853238" algn="ctr"/>
              </a:tabLst>
            </a:pPr>
            <a:r>
              <a:rPr lang="en-US" sz="2000" i="1" dirty="0"/>
              <a:t>      (Adjust inventory down to </a:t>
            </a:r>
            <a:r>
              <a:rPr lang="en-US" sz="2000" i="1" dirty="0" smtClean="0"/>
              <a:t>net realizable </a:t>
            </a:r>
            <a:r>
              <a:rPr lang="en-US" sz="2000" i="1" dirty="0"/>
              <a:t>value)</a:t>
            </a:r>
          </a:p>
        </p:txBody>
      </p:sp>
      <p:sp>
        <p:nvSpPr>
          <p:cNvPr id="60" name="Arc 59"/>
          <p:cNvSpPr/>
          <p:nvPr/>
        </p:nvSpPr>
        <p:spPr>
          <a:xfrm>
            <a:off x="7906728" y="3320400"/>
            <a:ext cx="787145" cy="2594654"/>
          </a:xfrm>
          <a:prstGeom prst="arc">
            <a:avLst>
              <a:gd name="adj1" fmla="val 16478442"/>
              <a:gd name="adj2" fmla="val 5163911"/>
            </a:avLst>
          </a:prstGeom>
          <a:ln w="12700" cmpd="sng">
            <a:solidFill>
              <a:schemeClr val="tx1"/>
            </a:solidFill>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cxnSp>
        <p:nvCxnSpPr>
          <p:cNvPr id="38" name="Straight Connector 37"/>
          <p:cNvCxnSpPr/>
          <p:nvPr/>
        </p:nvCxnSpPr>
        <p:spPr>
          <a:xfrm>
            <a:off x="4516582" y="2486442"/>
            <a:ext cx="51261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1" name="TextBox 20"/>
          <p:cNvSpPr txBox="1"/>
          <p:nvPr/>
        </p:nvSpPr>
        <p:spPr>
          <a:xfrm>
            <a:off x="3777184" y="1840104"/>
            <a:ext cx="643612" cy="369332"/>
          </a:xfrm>
          <a:prstGeom prst="rect">
            <a:avLst/>
          </a:prstGeom>
          <a:solidFill>
            <a:schemeClr val="bg2"/>
          </a:solidFill>
        </p:spPr>
        <p:txBody>
          <a:bodyPr wrap="square" rtlCol="0">
            <a:spAutoFit/>
          </a:bodyPr>
          <a:lstStyle/>
          <a:p>
            <a:r>
              <a:rPr lang="en-US" b="1" dirty="0" smtClean="0"/>
              <a:t>Cost</a:t>
            </a:r>
            <a:endParaRPr lang="en-US" b="1" dirty="0"/>
          </a:p>
        </p:txBody>
      </p:sp>
      <p:sp>
        <p:nvSpPr>
          <p:cNvPr id="22" name="TextBox 21"/>
          <p:cNvSpPr txBox="1"/>
          <p:nvPr/>
        </p:nvSpPr>
        <p:spPr>
          <a:xfrm>
            <a:off x="5309829" y="1838873"/>
            <a:ext cx="689189" cy="369332"/>
          </a:xfrm>
          <a:prstGeom prst="rect">
            <a:avLst/>
          </a:prstGeom>
          <a:solidFill>
            <a:schemeClr val="bg2"/>
          </a:solidFill>
        </p:spPr>
        <p:txBody>
          <a:bodyPr wrap="square" rtlCol="0">
            <a:spAutoFit/>
          </a:bodyPr>
          <a:lstStyle/>
          <a:p>
            <a:r>
              <a:rPr lang="en-US" b="1" dirty="0" smtClean="0"/>
              <a:t>NRV</a:t>
            </a:r>
            <a:endParaRPr lang="en-US" b="1" dirty="0"/>
          </a:p>
        </p:txBody>
      </p:sp>
      <p:sp>
        <p:nvSpPr>
          <p:cNvPr id="67" name="TextBox 66"/>
          <p:cNvSpPr txBox="1"/>
          <p:nvPr/>
        </p:nvSpPr>
        <p:spPr>
          <a:xfrm>
            <a:off x="3388909" y="3465681"/>
            <a:ext cx="1920919" cy="338554"/>
          </a:xfrm>
          <a:prstGeom prst="rect">
            <a:avLst/>
          </a:prstGeom>
          <a:noFill/>
        </p:spPr>
        <p:txBody>
          <a:bodyPr wrap="square" rtlCol="0">
            <a:spAutoFit/>
          </a:bodyPr>
          <a:lstStyle/>
          <a:p>
            <a:r>
              <a:rPr lang="en-US" sz="1600" b="1" dirty="0" smtClean="0"/>
              <a:t>Recorded Cost</a:t>
            </a:r>
            <a:endParaRPr lang="en-US" sz="1600" b="1" dirty="0"/>
          </a:p>
        </p:txBody>
      </p:sp>
      <p:sp>
        <p:nvSpPr>
          <p:cNvPr id="68" name="TextBox 67"/>
          <p:cNvSpPr txBox="1"/>
          <p:nvPr/>
        </p:nvSpPr>
        <p:spPr>
          <a:xfrm>
            <a:off x="6077458" y="3451476"/>
            <a:ext cx="1920919" cy="338554"/>
          </a:xfrm>
          <a:prstGeom prst="rect">
            <a:avLst/>
          </a:prstGeom>
          <a:noFill/>
        </p:spPr>
        <p:txBody>
          <a:bodyPr wrap="square" rtlCol="0">
            <a:spAutoFit/>
          </a:bodyPr>
          <a:lstStyle/>
          <a:p>
            <a:r>
              <a:rPr lang="en-US" sz="1600" b="1" dirty="0" smtClean="0"/>
              <a:t>Ending Inventory</a:t>
            </a:r>
            <a:endParaRPr lang="en-US" sz="1600" b="1" dirty="0"/>
          </a:p>
        </p:txBody>
      </p:sp>
      <p:sp>
        <p:nvSpPr>
          <p:cNvPr id="55" name="TextBox 54"/>
          <p:cNvSpPr txBox="1"/>
          <p:nvPr/>
        </p:nvSpPr>
        <p:spPr>
          <a:xfrm>
            <a:off x="4544304" y="2498972"/>
            <a:ext cx="4023546" cy="932563"/>
          </a:xfrm>
          <a:prstGeom prst="rect">
            <a:avLst/>
          </a:prstGeom>
          <a:solidFill>
            <a:schemeClr val="bg2">
              <a:lumMod val="90000"/>
            </a:schemeClr>
          </a:solidFill>
        </p:spPr>
        <p:txBody>
          <a:bodyPr wrap="square" rtlCol="0">
            <a:spAutoFit/>
          </a:bodyPr>
          <a:lstStyle/>
          <a:p>
            <a:pPr>
              <a:lnSpc>
                <a:spcPct val="130000"/>
              </a:lnSpc>
              <a:spcBef>
                <a:spcPts val="600"/>
              </a:spcBef>
              <a:tabLst>
                <a:tab pos="1201738" algn="r"/>
                <a:tab pos="1541463" algn="r"/>
                <a:tab pos="2292350" algn="r"/>
                <a:tab pos="3544888" algn="r"/>
                <a:tab pos="4795838" algn="r"/>
                <a:tab pos="5203825" algn="r"/>
                <a:tab pos="6005513" algn="r"/>
                <a:tab pos="7262813" algn="r"/>
              </a:tabLst>
            </a:pPr>
            <a:r>
              <a:rPr lang="en-US" sz="1400" dirty="0" smtClean="0"/>
              <a:t>		=</a:t>
            </a:r>
            <a:r>
              <a:rPr lang="en-US" sz="1400" dirty="0"/>
              <a:t>	$  3,000	$</a:t>
            </a:r>
            <a:r>
              <a:rPr lang="en-US" sz="1400" dirty="0" smtClean="0"/>
              <a:t>1,500</a:t>
            </a:r>
          </a:p>
          <a:p>
            <a:pPr>
              <a:lnSpc>
                <a:spcPct val="130000"/>
              </a:lnSpc>
              <a:tabLst>
                <a:tab pos="1201738" algn="r"/>
                <a:tab pos="1541463" algn="r"/>
                <a:tab pos="2292350" algn="r"/>
                <a:tab pos="3544888" algn="r"/>
                <a:tab pos="4795838" algn="r"/>
                <a:tab pos="5203825" algn="r"/>
                <a:tab pos="6005513" algn="r"/>
                <a:tab pos="7262813" algn="r"/>
              </a:tabLst>
            </a:pPr>
            <a:r>
              <a:rPr lang="en-US" sz="1400" dirty="0" smtClean="0"/>
              <a:t>		=	8,000	0</a:t>
            </a:r>
          </a:p>
          <a:p>
            <a:pPr>
              <a:lnSpc>
                <a:spcPct val="130000"/>
              </a:lnSpc>
              <a:tabLst>
                <a:tab pos="1089025" algn="l"/>
                <a:tab pos="2292350" algn="r"/>
                <a:tab pos="3773488" algn="r"/>
                <a:tab pos="4291013" algn="r"/>
                <a:tab pos="4795838" algn="r"/>
                <a:tab pos="5203825" algn="r"/>
                <a:tab pos="6005513" algn="r"/>
                <a:tab pos="7262813" algn="r"/>
              </a:tabLst>
            </a:pPr>
            <a:r>
              <a:rPr lang="en-US" sz="1400" dirty="0"/>
              <a:t>		</a:t>
            </a:r>
            <a:r>
              <a:rPr lang="en-US" sz="1400" dirty="0" smtClean="0"/>
              <a:t>    </a:t>
            </a:r>
            <a:r>
              <a:rPr lang="en-US" sz="1400" dirty="0" smtClean="0">
                <a:solidFill>
                  <a:srgbClr val="000000"/>
                </a:solidFill>
              </a:rPr>
              <a:t>$11,000</a:t>
            </a:r>
            <a:endParaRPr lang="en-US" sz="1400" dirty="0">
              <a:solidFill>
                <a:srgbClr val="000000"/>
              </a:solidFill>
            </a:endParaRPr>
          </a:p>
        </p:txBody>
      </p:sp>
      <p:grpSp>
        <p:nvGrpSpPr>
          <p:cNvPr id="25" name="Group 24"/>
          <p:cNvGrpSpPr/>
          <p:nvPr/>
        </p:nvGrpSpPr>
        <p:grpSpPr>
          <a:xfrm>
            <a:off x="6364095" y="3370504"/>
            <a:ext cx="674623" cy="43543"/>
            <a:chOff x="6364095" y="3693867"/>
            <a:chExt cx="674623" cy="43543"/>
          </a:xfrm>
        </p:grpSpPr>
        <p:cxnSp>
          <p:nvCxnSpPr>
            <p:cNvPr id="17" name="Straight Connector 16"/>
            <p:cNvCxnSpPr/>
            <p:nvPr/>
          </p:nvCxnSpPr>
          <p:spPr>
            <a:xfrm>
              <a:off x="6364095" y="3693867"/>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6364095" y="3737410"/>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45" name="Straight Connector 44"/>
          <p:cNvCxnSpPr/>
          <p:nvPr/>
        </p:nvCxnSpPr>
        <p:spPr>
          <a:xfrm>
            <a:off x="6364095" y="3078405"/>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6" name="TextBox 65"/>
          <p:cNvSpPr txBox="1"/>
          <p:nvPr/>
        </p:nvSpPr>
        <p:spPr>
          <a:xfrm>
            <a:off x="3714222" y="3037097"/>
            <a:ext cx="805542" cy="349776"/>
          </a:xfrm>
          <a:prstGeom prst="rect">
            <a:avLst/>
          </a:prstGeom>
          <a:solidFill>
            <a:schemeClr val="bg2">
              <a:lumMod val="90000"/>
            </a:schemeClr>
          </a:solidFill>
        </p:spPr>
        <p:txBody>
          <a:bodyPr wrap="square" rtlCol="0">
            <a:spAutoFit/>
          </a:bodyPr>
          <a:lstStyle/>
          <a:p>
            <a:pPr>
              <a:lnSpc>
                <a:spcPct val="130000"/>
              </a:lnSpc>
              <a:tabLst>
                <a:tab pos="1089025" algn="l"/>
                <a:tab pos="2292350" algn="r"/>
                <a:tab pos="3773488" algn="r"/>
                <a:tab pos="4291013" algn="r"/>
                <a:tab pos="4795838" algn="r"/>
                <a:tab pos="5203825" algn="r"/>
                <a:tab pos="6005513" algn="r"/>
                <a:tab pos="7262813" algn="r"/>
              </a:tabLst>
            </a:pPr>
            <a:r>
              <a:rPr lang="en-US" sz="1400" dirty="0" smtClean="0">
                <a:solidFill>
                  <a:srgbClr val="000000"/>
                </a:solidFill>
              </a:rPr>
              <a:t>$12,500</a:t>
            </a:r>
            <a:endParaRPr lang="en-US" sz="1400" dirty="0">
              <a:solidFill>
                <a:srgbClr val="000000"/>
              </a:solidFill>
            </a:endParaRPr>
          </a:p>
        </p:txBody>
      </p:sp>
      <p:grpSp>
        <p:nvGrpSpPr>
          <p:cNvPr id="61" name="Group 60"/>
          <p:cNvGrpSpPr/>
          <p:nvPr/>
        </p:nvGrpSpPr>
        <p:grpSpPr>
          <a:xfrm>
            <a:off x="3804734" y="3345303"/>
            <a:ext cx="674623" cy="43543"/>
            <a:chOff x="6364095" y="3693867"/>
            <a:chExt cx="674623" cy="43543"/>
          </a:xfrm>
        </p:grpSpPr>
        <p:cxnSp>
          <p:nvCxnSpPr>
            <p:cNvPr id="63" name="Straight Connector 62"/>
            <p:cNvCxnSpPr/>
            <p:nvPr/>
          </p:nvCxnSpPr>
          <p:spPr>
            <a:xfrm>
              <a:off x="6364095" y="3693867"/>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4" name="Straight Connector 63"/>
            <p:cNvCxnSpPr/>
            <p:nvPr/>
          </p:nvCxnSpPr>
          <p:spPr>
            <a:xfrm>
              <a:off x="6364095" y="3737410"/>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62" name="Straight Connector 61"/>
          <p:cNvCxnSpPr/>
          <p:nvPr/>
        </p:nvCxnSpPr>
        <p:spPr>
          <a:xfrm>
            <a:off x="3829786" y="3115834"/>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9" name="TextBox 68"/>
          <p:cNvSpPr txBox="1"/>
          <p:nvPr/>
        </p:nvSpPr>
        <p:spPr>
          <a:xfrm>
            <a:off x="7606090" y="3031478"/>
            <a:ext cx="805542" cy="349776"/>
          </a:xfrm>
          <a:prstGeom prst="rect">
            <a:avLst/>
          </a:prstGeom>
          <a:solidFill>
            <a:schemeClr val="bg2">
              <a:lumMod val="90000"/>
            </a:schemeClr>
          </a:solidFill>
        </p:spPr>
        <p:txBody>
          <a:bodyPr wrap="square" rtlCol="0">
            <a:spAutoFit/>
          </a:bodyPr>
          <a:lstStyle/>
          <a:p>
            <a:pPr>
              <a:lnSpc>
                <a:spcPct val="130000"/>
              </a:lnSpc>
              <a:tabLst>
                <a:tab pos="1089025" algn="l"/>
                <a:tab pos="2292350" algn="r"/>
                <a:tab pos="3773488" algn="r"/>
                <a:tab pos="4291013" algn="r"/>
                <a:tab pos="4795838" algn="r"/>
                <a:tab pos="5203825" algn="r"/>
                <a:tab pos="6005513" algn="r"/>
                <a:tab pos="7262813" algn="r"/>
              </a:tabLst>
            </a:pPr>
            <a:r>
              <a:rPr lang="en-US" sz="1400" dirty="0" smtClean="0">
                <a:solidFill>
                  <a:srgbClr val="000000"/>
                </a:solidFill>
              </a:rPr>
              <a:t>$1,500</a:t>
            </a:r>
            <a:endParaRPr lang="en-US" sz="1400" dirty="0">
              <a:solidFill>
                <a:srgbClr val="000000"/>
              </a:solidFill>
            </a:endParaRPr>
          </a:p>
        </p:txBody>
      </p:sp>
      <p:grpSp>
        <p:nvGrpSpPr>
          <p:cNvPr id="47" name="Group 46"/>
          <p:cNvGrpSpPr/>
          <p:nvPr/>
        </p:nvGrpSpPr>
        <p:grpSpPr>
          <a:xfrm>
            <a:off x="7652666" y="3373205"/>
            <a:ext cx="674623" cy="43543"/>
            <a:chOff x="6364095" y="3693867"/>
            <a:chExt cx="674623" cy="43543"/>
          </a:xfrm>
        </p:grpSpPr>
        <p:cxnSp>
          <p:nvCxnSpPr>
            <p:cNvPr id="49" name="Straight Connector 48"/>
            <p:cNvCxnSpPr/>
            <p:nvPr/>
          </p:nvCxnSpPr>
          <p:spPr>
            <a:xfrm>
              <a:off x="6364095" y="3693867"/>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6364095" y="3737410"/>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48" name="Straight Connector 47"/>
          <p:cNvCxnSpPr/>
          <p:nvPr/>
        </p:nvCxnSpPr>
        <p:spPr>
          <a:xfrm>
            <a:off x="7652666" y="3081106"/>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 name="Oval 5"/>
          <p:cNvSpPr/>
          <p:nvPr/>
        </p:nvSpPr>
        <p:spPr>
          <a:xfrm>
            <a:off x="5173249" y="2583384"/>
            <a:ext cx="825769" cy="240119"/>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Oval 69"/>
          <p:cNvSpPr/>
          <p:nvPr/>
        </p:nvSpPr>
        <p:spPr>
          <a:xfrm>
            <a:off x="3686105" y="2834871"/>
            <a:ext cx="825769" cy="240119"/>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Straight Connector 10"/>
          <p:cNvCxnSpPr/>
          <p:nvPr/>
        </p:nvCxnSpPr>
        <p:spPr>
          <a:xfrm>
            <a:off x="6113283" y="1952838"/>
            <a:ext cx="588123"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6684891" y="1968496"/>
            <a:ext cx="1" cy="13143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71" name="Oval 70"/>
          <p:cNvSpPr/>
          <p:nvPr/>
        </p:nvSpPr>
        <p:spPr>
          <a:xfrm>
            <a:off x="3678640" y="2561602"/>
            <a:ext cx="825769" cy="240119"/>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Oval 71"/>
          <p:cNvSpPr/>
          <p:nvPr/>
        </p:nvSpPr>
        <p:spPr>
          <a:xfrm>
            <a:off x="5173249" y="2836662"/>
            <a:ext cx="825769" cy="240119"/>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TextBox 52"/>
          <p:cNvSpPr txBox="1"/>
          <p:nvPr/>
        </p:nvSpPr>
        <p:spPr>
          <a:xfrm>
            <a:off x="4544824" y="2499073"/>
            <a:ext cx="1531974" cy="652486"/>
          </a:xfrm>
          <a:prstGeom prst="rect">
            <a:avLst/>
          </a:prstGeom>
          <a:noFill/>
        </p:spPr>
        <p:txBody>
          <a:bodyPr wrap="square" rtlCol="0">
            <a:spAutoFit/>
          </a:bodyPr>
          <a:lstStyle/>
          <a:p>
            <a:pPr>
              <a:lnSpc>
                <a:spcPct val="130000"/>
              </a:lnSpc>
              <a:spcBef>
                <a:spcPts val="600"/>
              </a:spcBef>
              <a:tabLst>
                <a:tab pos="1201738" algn="r"/>
                <a:tab pos="1541463" algn="r"/>
                <a:tab pos="2292350" algn="r"/>
                <a:tab pos="3544888" algn="r"/>
                <a:tab pos="4795838" algn="r"/>
                <a:tab pos="5203825" algn="r"/>
                <a:tab pos="6005513" algn="r"/>
                <a:tab pos="7262813" algn="r"/>
              </a:tabLst>
            </a:pPr>
            <a:r>
              <a:rPr lang="en-US" sz="1400" dirty="0" smtClean="0"/>
              <a:t>$200 	$3,000</a:t>
            </a:r>
          </a:p>
          <a:p>
            <a:pPr>
              <a:lnSpc>
                <a:spcPct val="130000"/>
              </a:lnSpc>
              <a:tabLst>
                <a:tab pos="1201738" algn="r"/>
                <a:tab pos="1541463" algn="r"/>
                <a:tab pos="2292350" algn="r"/>
                <a:tab pos="3544888" algn="r"/>
                <a:tab pos="4795838" algn="r"/>
                <a:tab pos="5203825" algn="r"/>
                <a:tab pos="6005513" algn="r"/>
                <a:tab pos="7262813" algn="r"/>
              </a:tabLst>
            </a:pPr>
            <a:r>
              <a:rPr lang="en-US" sz="1400" dirty="0" smtClean="0"/>
              <a:t>  450	9,000</a:t>
            </a:r>
            <a:endParaRPr lang="en-US" sz="1400" dirty="0">
              <a:solidFill>
                <a:srgbClr val="000000"/>
              </a:solidFill>
            </a:endParaRPr>
          </a:p>
        </p:txBody>
      </p:sp>
    </p:spTree>
    <p:extLst>
      <p:ext uri="{BB962C8B-B14F-4D97-AF65-F5344CB8AC3E}">
        <p14:creationId xmlns:p14="http://schemas.microsoft.com/office/powerpoint/2010/main" val="79098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6">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3">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3">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5">
                                            <p:txEl>
                                              <p:pRg st="0" end="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55">
                                            <p:txEl>
                                              <p:pRg st="1" end="1"/>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72"/>
                                        </p:tgtEl>
                                        <p:attrNameLst>
                                          <p:attrName>style.visibility</p:attrName>
                                        </p:attrNameLst>
                                      </p:cBhvr>
                                      <p:to>
                                        <p:strVal val="visible"/>
                                      </p:to>
                                    </p:set>
                                  </p:childTnLst>
                                </p:cTn>
                              </p:par>
                              <p:par>
                                <p:cTn id="45" presetID="1" presetClass="exit" presetSubtype="0" fill="hold" grpId="1" nodeType="withEffect">
                                  <p:stCondLst>
                                    <p:cond delay="0"/>
                                  </p:stCondLst>
                                  <p:childTnLst>
                                    <p:set>
                                      <p:cBhvr>
                                        <p:cTn id="46" dur="1" fill="hold">
                                          <p:stCondLst>
                                            <p:cond delay="0"/>
                                          </p:stCondLst>
                                        </p:cTn>
                                        <p:tgtEl>
                                          <p:spTgt spid="6"/>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71"/>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55">
                                            <p:txEl>
                                              <p:pRg st="2" end="2"/>
                                            </p:tx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8"/>
                                        </p:tgtEl>
                                        <p:attrNameLst>
                                          <p:attrName>style.visibility</p:attrName>
                                        </p:attrNameLst>
                                      </p:cBhvr>
                                      <p:to>
                                        <p:strVal val="visible"/>
                                      </p:to>
                                    </p:set>
                                  </p:childTnLst>
                                </p:cTn>
                              </p:par>
                              <p:par>
                                <p:cTn id="55" presetID="1" presetClass="exit" presetSubtype="0" fill="hold" grpId="1" nodeType="withEffect">
                                  <p:stCondLst>
                                    <p:cond delay="0"/>
                                  </p:stCondLst>
                                  <p:childTnLst>
                                    <p:set>
                                      <p:cBhvr>
                                        <p:cTn id="56" dur="1" fill="hold">
                                          <p:stCondLst>
                                            <p:cond delay="0"/>
                                          </p:stCondLst>
                                        </p:cTn>
                                        <p:tgtEl>
                                          <p:spTgt spid="70"/>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72"/>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69">
                                            <p:txEl>
                                              <p:pRg st="0" end="0"/>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6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6"/>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58"/>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57">
                                            <p:txEl>
                                              <p:pRg st="2" end="2"/>
                                            </p:txEl>
                                          </p:spTgt>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57">
                                            <p:txEl>
                                              <p:pRg st="3" end="3"/>
                                            </p:txEl>
                                          </p:spTgt>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57">
                                            <p:txEl>
                                              <p:pRg st="0" end="0"/>
                                            </p:txEl>
                                          </p:spTgt>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5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8" grpId="0" animBg="1"/>
      <p:bldP spid="60" grpId="0" animBg="1"/>
      <p:bldP spid="67" grpId="0"/>
      <p:bldP spid="68" grpId="0"/>
      <p:bldP spid="6" grpId="0" animBg="1"/>
      <p:bldP spid="6" grpId="1" animBg="1"/>
      <p:bldP spid="70" grpId="0" animBg="1"/>
      <p:bldP spid="70" grpId="1" animBg="1"/>
      <p:bldP spid="71" grpId="0" animBg="1"/>
      <p:bldP spid="71" grpId="1" animBg="1"/>
      <p:bldP spid="72" grpId="0" animBg="1"/>
      <p:bldP spid="72" grpId="1"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138274"/>
            <a:ext cx="7794576" cy="4432716"/>
          </a:xfrm>
        </p:spPr>
        <p:txBody>
          <a:bodyPr>
            <a:normAutofit fontScale="92500" lnSpcReduction="20000"/>
          </a:bodyPr>
          <a:lstStyle/>
          <a:p>
            <a:pPr marL="0" indent="0">
              <a:buNone/>
            </a:pPr>
            <a:r>
              <a:rPr lang="en-US" sz="2800" dirty="0" smtClean="0"/>
              <a:t>At the end of the year, a company reports the following inventory amounts ($ per unit):</a:t>
            </a:r>
          </a:p>
          <a:p>
            <a:pPr marL="0" indent="0">
              <a:buNone/>
            </a:pPr>
            <a:r>
              <a:rPr lang="en-US" sz="2800" dirty="0"/>
              <a:t>	</a:t>
            </a:r>
            <a:r>
              <a:rPr lang="en-US" sz="2800" u="sng" dirty="0" smtClean="0"/>
              <a:t>Item</a:t>
            </a:r>
            <a:r>
              <a:rPr lang="en-US" sz="2800" dirty="0" smtClean="0"/>
              <a:t>	</a:t>
            </a:r>
            <a:r>
              <a:rPr lang="en-US" sz="2800" u="sng" dirty="0" smtClean="0"/>
              <a:t># of Units</a:t>
            </a:r>
            <a:r>
              <a:rPr lang="en-US" sz="2800" dirty="0" smtClean="0"/>
              <a:t>		</a:t>
            </a:r>
            <a:r>
              <a:rPr lang="en-US" sz="2800" u="sng" dirty="0" smtClean="0"/>
              <a:t>Cost</a:t>
            </a:r>
            <a:r>
              <a:rPr lang="en-US" sz="2800" dirty="0" smtClean="0"/>
              <a:t>	</a:t>
            </a:r>
            <a:r>
              <a:rPr lang="en-US" sz="2800" u="sng" dirty="0" smtClean="0"/>
              <a:t>Net Realizable Value</a:t>
            </a:r>
          </a:p>
          <a:p>
            <a:pPr marL="0" indent="0">
              <a:buNone/>
            </a:pPr>
            <a:r>
              <a:rPr lang="en-US" sz="2800" dirty="0" smtClean="0"/>
              <a:t>	  A			100		$4			$8</a:t>
            </a:r>
          </a:p>
          <a:p>
            <a:pPr marL="0" indent="0">
              <a:buNone/>
            </a:pPr>
            <a:r>
              <a:rPr lang="en-US" sz="2800" dirty="0" smtClean="0"/>
              <a:t>	  B			150		$8			$6</a:t>
            </a:r>
          </a:p>
          <a:p>
            <a:pPr marL="0" indent="0">
              <a:buNone/>
            </a:pPr>
            <a:r>
              <a:rPr lang="en-US" sz="2800" dirty="0" smtClean="0"/>
              <a:t>The amount to report for ending inventory using the lower of cost and net realizable value is:</a:t>
            </a:r>
            <a:endParaRPr lang="en-US" sz="2800" dirty="0"/>
          </a:p>
          <a:p>
            <a:pPr>
              <a:buAutoNum type="alphaLcPeriod"/>
            </a:pPr>
            <a:r>
              <a:rPr lang="en-US" sz="2800" dirty="0" smtClean="0"/>
              <a:t>$1,600</a:t>
            </a:r>
            <a:endParaRPr lang="en-US" sz="2800" dirty="0"/>
          </a:p>
          <a:p>
            <a:pPr>
              <a:buAutoNum type="alphaLcPeriod"/>
            </a:pPr>
            <a:r>
              <a:rPr lang="en-US" sz="2800" dirty="0" smtClean="0"/>
              <a:t>$1,700</a:t>
            </a:r>
            <a:endParaRPr lang="en-US" sz="2800" dirty="0"/>
          </a:p>
          <a:p>
            <a:pPr>
              <a:buAutoNum type="alphaLcPeriod" startAt="3"/>
            </a:pPr>
            <a:r>
              <a:rPr lang="en-US" sz="2800" dirty="0" smtClean="0"/>
              <a:t>$2,000</a:t>
            </a:r>
            <a:endParaRPr lang="en-US" sz="2800" dirty="0"/>
          </a:p>
          <a:p>
            <a:pPr>
              <a:buAutoNum type="alphaLcPeriod" startAt="3"/>
            </a:pPr>
            <a:r>
              <a:rPr lang="en-US" sz="2800" dirty="0" smtClean="0"/>
              <a:t>$1,300</a:t>
            </a:r>
            <a:endParaRPr lang="en-US" sz="2800" dirty="0"/>
          </a:p>
        </p:txBody>
      </p:sp>
      <p:sp>
        <p:nvSpPr>
          <p:cNvPr id="4" name="Title 3"/>
          <p:cNvSpPr>
            <a:spLocks noGrp="1"/>
          </p:cNvSpPr>
          <p:nvPr>
            <p:ph type="title"/>
          </p:nvPr>
        </p:nvSpPr>
        <p:spPr>
          <a:xfrm>
            <a:off x="936943" y="381535"/>
            <a:ext cx="7922577" cy="799257"/>
          </a:xfrm>
        </p:spPr>
        <p:txBody>
          <a:bodyPr/>
          <a:lstStyle/>
          <a:p>
            <a:r>
              <a:rPr lang="en-US" sz="3600" dirty="0"/>
              <a:t>Concept Check </a:t>
            </a:r>
            <a:r>
              <a:rPr lang="en-US" sz="3600" dirty="0" smtClean="0"/>
              <a:t>6–9</a:t>
            </a:r>
            <a:endParaRPr lang="en-US" sz="3600" dirty="0"/>
          </a:p>
        </p:txBody>
      </p:sp>
      <p:sp>
        <p:nvSpPr>
          <p:cNvPr id="6" name="Oval 5"/>
          <p:cNvSpPr/>
          <p:nvPr/>
        </p:nvSpPr>
        <p:spPr bwMode="auto">
          <a:xfrm>
            <a:off x="852272" y="4857590"/>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2805830" y="4116905"/>
            <a:ext cx="5837127" cy="2092881"/>
          </a:xfrm>
          <a:prstGeom prst="rect">
            <a:avLst/>
          </a:prstGeom>
          <a:solidFill>
            <a:srgbClr val="FFFFD1"/>
          </a:solidFill>
          <a:ln w="6350">
            <a:solidFill>
              <a:schemeClr val="tx1"/>
            </a:solidFill>
          </a:ln>
        </p:spPr>
        <p:txBody>
          <a:bodyPr wrap="square" rtlCol="0">
            <a:spAutoFit/>
          </a:bodyPr>
          <a:lstStyle/>
          <a:p>
            <a:r>
              <a:rPr lang="en-US" sz="2400" dirty="0" smtClean="0"/>
              <a:t>The lower of cost and net realizable value is:</a:t>
            </a:r>
          </a:p>
          <a:p>
            <a:pPr indent="463550"/>
            <a:r>
              <a:rPr lang="en-US" sz="2400" dirty="0" smtClean="0"/>
              <a:t>Item A = $4 per unit (cost)</a:t>
            </a:r>
          </a:p>
          <a:p>
            <a:pPr indent="463550"/>
            <a:r>
              <a:rPr lang="en-US" sz="2400" dirty="0" smtClean="0"/>
              <a:t>Item B = $6 per unit (net realizable value)</a:t>
            </a:r>
          </a:p>
          <a:p>
            <a:pPr>
              <a:spcBef>
                <a:spcPts val="600"/>
              </a:spcBef>
            </a:pPr>
            <a:r>
              <a:rPr lang="en-US" sz="2400" dirty="0" smtClean="0"/>
              <a:t>Ending inventory = $1,300</a:t>
            </a:r>
          </a:p>
          <a:p>
            <a:pPr algn="ctr">
              <a:spcBef>
                <a:spcPts val="600"/>
              </a:spcBef>
              <a:spcAft>
                <a:spcPts val="1200"/>
              </a:spcAft>
            </a:pPr>
            <a:r>
              <a:rPr lang="en-US" sz="2400" dirty="0" smtClean="0"/>
              <a:t>$1,300 = (100 units × $4) + </a:t>
            </a:r>
            <a:r>
              <a:rPr lang="en-US" sz="2400" dirty="0"/>
              <a:t>(</a:t>
            </a:r>
            <a:r>
              <a:rPr lang="en-US" sz="2400" dirty="0" smtClean="0"/>
              <a:t>150 </a:t>
            </a:r>
            <a:r>
              <a:rPr lang="en-US" sz="2400" dirty="0"/>
              <a:t>units × </a:t>
            </a:r>
            <a:r>
              <a:rPr lang="en-US" sz="2400" dirty="0" smtClean="0"/>
              <a:t>$6)</a:t>
            </a:r>
            <a:endParaRPr lang="en-US" sz="1000" dirty="0" smtClean="0"/>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59</a:t>
            </a:fld>
            <a:endParaRPr lang="en-US" dirty="0"/>
          </a:p>
        </p:txBody>
      </p:sp>
    </p:spTree>
    <p:extLst>
      <p:ext uri="{BB962C8B-B14F-4D97-AF65-F5344CB8AC3E}">
        <p14:creationId xmlns:p14="http://schemas.microsoft.com/office/powerpoint/2010/main" val="494568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smtClean="0">
                <a:solidFill>
                  <a:srgbClr val="A5062D"/>
                </a:solidFill>
              </a:rPr>
              <a:t>LO6–1</a:t>
            </a:r>
            <a:r>
              <a:rPr lang="en-US" dirty="0" smtClean="0"/>
              <a:t>	Trace the flow of inventory costs from manufacturing companies to merchandising companies.</a:t>
            </a:r>
            <a:endParaRPr lang="en-US" dirty="0"/>
          </a:p>
        </p:txBody>
      </p:sp>
      <p:sp>
        <p:nvSpPr>
          <p:cNvPr id="4" name="Title 3"/>
          <p:cNvSpPr>
            <a:spLocks noGrp="1"/>
          </p:cNvSpPr>
          <p:nvPr>
            <p:ph type="title"/>
          </p:nvPr>
        </p:nvSpPr>
        <p:spPr/>
        <p:txBody>
          <a:bodyPr/>
          <a:lstStyle/>
          <a:p>
            <a:r>
              <a:rPr lang="en-US" dirty="0" smtClean="0"/>
              <a:t>Learning Objective 1</a:t>
            </a:r>
            <a:endParaRPr lang="en-US" dirty="0"/>
          </a:p>
        </p:txBody>
      </p:sp>
      <p:sp>
        <p:nvSpPr>
          <p:cNvPr id="7" name="Footer Placeholder 6"/>
          <p:cNvSpPr>
            <a:spLocks noGrp="1"/>
          </p:cNvSpPr>
          <p:nvPr>
            <p:ph type="ftr" sz="quarter" idx="11"/>
          </p:nvPr>
        </p:nvSpPr>
        <p:spPr>
          <a:xfrm>
            <a:off x="1424213" y="6492875"/>
            <a:ext cx="6540501" cy="365125"/>
          </a:xfrm>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6</a:t>
            </a:fld>
            <a:endParaRPr lang="en-US" dirty="0"/>
          </a:p>
        </p:txBody>
      </p:sp>
    </p:spTree>
    <p:extLst>
      <p:ext uri="{BB962C8B-B14F-4D97-AF65-F5344CB8AC3E}">
        <p14:creationId xmlns:p14="http://schemas.microsoft.com/office/powerpoint/2010/main" val="290709617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138274"/>
            <a:ext cx="7794576" cy="4432716"/>
          </a:xfrm>
        </p:spPr>
        <p:txBody>
          <a:bodyPr>
            <a:noAutofit/>
          </a:bodyPr>
          <a:lstStyle/>
          <a:p>
            <a:pPr marL="0" indent="0">
              <a:lnSpc>
                <a:spcPts val="2700"/>
              </a:lnSpc>
              <a:spcBef>
                <a:spcPts val="0"/>
              </a:spcBef>
              <a:buNone/>
            </a:pPr>
            <a:r>
              <a:rPr lang="en-US" sz="2400" dirty="0" smtClean="0"/>
              <a:t>At the end of the year, a company reports the following inventory amounts ($ per unit):</a:t>
            </a:r>
          </a:p>
          <a:p>
            <a:pPr marL="0" indent="0">
              <a:lnSpc>
                <a:spcPts val="2700"/>
              </a:lnSpc>
              <a:spcBef>
                <a:spcPts val="0"/>
              </a:spcBef>
              <a:buNone/>
            </a:pPr>
            <a:r>
              <a:rPr lang="en-US" sz="2400" dirty="0"/>
              <a:t>	</a:t>
            </a:r>
            <a:r>
              <a:rPr lang="en-US" sz="2400" u="sng" dirty="0" smtClean="0"/>
              <a:t>Item</a:t>
            </a:r>
            <a:r>
              <a:rPr lang="en-US" sz="2400" dirty="0" smtClean="0"/>
              <a:t>	</a:t>
            </a:r>
            <a:r>
              <a:rPr lang="en-US" sz="2400" u="sng" dirty="0" smtClean="0"/>
              <a:t># of Units</a:t>
            </a:r>
            <a:r>
              <a:rPr lang="en-US" sz="2400" dirty="0" smtClean="0"/>
              <a:t>		</a:t>
            </a:r>
            <a:r>
              <a:rPr lang="en-US" sz="2400" u="sng" dirty="0" smtClean="0"/>
              <a:t>Cost</a:t>
            </a:r>
            <a:r>
              <a:rPr lang="en-US" sz="2400" dirty="0" smtClean="0"/>
              <a:t>	</a:t>
            </a:r>
            <a:r>
              <a:rPr lang="en-US" sz="2400" u="sng" dirty="0" smtClean="0"/>
              <a:t>Net Realizable Value</a:t>
            </a:r>
          </a:p>
          <a:p>
            <a:pPr marL="0" indent="0">
              <a:lnSpc>
                <a:spcPts val="2700"/>
              </a:lnSpc>
              <a:spcBef>
                <a:spcPts val="0"/>
              </a:spcBef>
              <a:buNone/>
            </a:pPr>
            <a:r>
              <a:rPr lang="en-US" sz="2400" dirty="0" smtClean="0"/>
              <a:t>	  A			100		$4			$8</a:t>
            </a:r>
          </a:p>
          <a:p>
            <a:pPr marL="0" indent="0">
              <a:lnSpc>
                <a:spcPts val="2700"/>
              </a:lnSpc>
              <a:spcBef>
                <a:spcPts val="0"/>
              </a:spcBef>
              <a:buNone/>
            </a:pPr>
            <a:r>
              <a:rPr lang="en-US" sz="2400" dirty="0" smtClean="0"/>
              <a:t>	  B			150		$8			$6</a:t>
            </a:r>
          </a:p>
          <a:p>
            <a:pPr marL="0" indent="0">
              <a:lnSpc>
                <a:spcPts val="2700"/>
              </a:lnSpc>
              <a:spcBef>
                <a:spcPts val="0"/>
              </a:spcBef>
              <a:buNone/>
            </a:pPr>
            <a:r>
              <a:rPr lang="en-US" sz="2400" dirty="0" smtClean="0"/>
              <a:t>The year-end adjustment using the lower of cost and net realizable value would include:</a:t>
            </a:r>
            <a:endParaRPr lang="en-US" sz="2400" dirty="0"/>
          </a:p>
          <a:p>
            <a:pPr>
              <a:lnSpc>
                <a:spcPts val="2700"/>
              </a:lnSpc>
              <a:spcBef>
                <a:spcPts val="0"/>
              </a:spcBef>
              <a:buAutoNum type="alphaLcPeriod"/>
            </a:pPr>
            <a:r>
              <a:rPr lang="en-US" sz="2400" dirty="0" smtClean="0"/>
              <a:t>A credit to Inventory for $300</a:t>
            </a:r>
            <a:endParaRPr lang="en-US" sz="2400" dirty="0"/>
          </a:p>
          <a:p>
            <a:pPr>
              <a:lnSpc>
                <a:spcPts val="2700"/>
              </a:lnSpc>
              <a:spcBef>
                <a:spcPts val="0"/>
              </a:spcBef>
              <a:buAutoNum type="alphaLcPeriod"/>
            </a:pPr>
            <a:r>
              <a:rPr lang="en-US" sz="2400" dirty="0" smtClean="0"/>
              <a:t>A debit to Cost of Goods Sold for $400</a:t>
            </a:r>
            <a:endParaRPr lang="en-US" sz="2400" dirty="0"/>
          </a:p>
          <a:p>
            <a:pPr>
              <a:lnSpc>
                <a:spcPts val="2700"/>
              </a:lnSpc>
              <a:spcBef>
                <a:spcPts val="0"/>
              </a:spcBef>
              <a:buAutoNum type="alphaLcPeriod" startAt="3"/>
            </a:pPr>
            <a:r>
              <a:rPr lang="en-US" sz="2400" dirty="0" smtClean="0"/>
              <a:t>A debit to Inventory for $500</a:t>
            </a:r>
            <a:endParaRPr lang="en-US" sz="2400" dirty="0"/>
          </a:p>
          <a:p>
            <a:pPr>
              <a:lnSpc>
                <a:spcPts val="2700"/>
              </a:lnSpc>
              <a:spcBef>
                <a:spcPts val="0"/>
              </a:spcBef>
              <a:buAutoNum type="alphaLcPeriod" startAt="3"/>
            </a:pPr>
            <a:r>
              <a:rPr lang="en-US" sz="2400" dirty="0" smtClean="0"/>
              <a:t>A credit to Cost of Goods Sold for $700</a:t>
            </a:r>
            <a:endParaRPr lang="en-US" sz="2400" dirty="0"/>
          </a:p>
        </p:txBody>
      </p:sp>
      <p:sp>
        <p:nvSpPr>
          <p:cNvPr id="4" name="Title 3"/>
          <p:cNvSpPr>
            <a:spLocks noGrp="1"/>
          </p:cNvSpPr>
          <p:nvPr>
            <p:ph type="title"/>
          </p:nvPr>
        </p:nvSpPr>
        <p:spPr>
          <a:xfrm>
            <a:off x="936943" y="381535"/>
            <a:ext cx="7922577" cy="799257"/>
          </a:xfrm>
        </p:spPr>
        <p:txBody>
          <a:bodyPr/>
          <a:lstStyle/>
          <a:p>
            <a:r>
              <a:rPr lang="en-US" sz="3600" dirty="0"/>
              <a:t>Concept Check </a:t>
            </a:r>
            <a:r>
              <a:rPr lang="en-US" sz="3600" dirty="0" smtClean="0"/>
              <a:t>6–10</a:t>
            </a:r>
            <a:endParaRPr lang="en-US" sz="3600" dirty="0"/>
          </a:p>
        </p:txBody>
      </p:sp>
      <p:sp>
        <p:nvSpPr>
          <p:cNvPr id="6" name="Oval 5"/>
          <p:cNvSpPr/>
          <p:nvPr/>
        </p:nvSpPr>
        <p:spPr bwMode="auto">
          <a:xfrm>
            <a:off x="847747" y="3454675"/>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401109" y="5009250"/>
            <a:ext cx="8404777" cy="1631216"/>
          </a:xfrm>
          <a:prstGeom prst="rect">
            <a:avLst/>
          </a:prstGeom>
          <a:solidFill>
            <a:srgbClr val="FFFFD1"/>
          </a:solidFill>
          <a:ln w="6350">
            <a:solidFill>
              <a:schemeClr val="tx1"/>
            </a:solidFill>
          </a:ln>
        </p:spPr>
        <p:txBody>
          <a:bodyPr wrap="square" rtlCol="0">
            <a:spAutoFit/>
          </a:bodyPr>
          <a:lstStyle/>
          <a:p>
            <a:r>
              <a:rPr lang="en-US" sz="2000" dirty="0" smtClean="0"/>
              <a:t>Recorded cost of inventory = (100 </a:t>
            </a:r>
            <a:r>
              <a:rPr lang="en-US" sz="2000" dirty="0"/>
              <a:t>units </a:t>
            </a:r>
            <a:r>
              <a:rPr lang="en-US" sz="2000" dirty="0" smtClean="0"/>
              <a:t>× $4) + (150 units × $8) = </a:t>
            </a:r>
            <a:r>
              <a:rPr lang="en-US" sz="2000" b="1" dirty="0" smtClean="0"/>
              <a:t>$1600</a:t>
            </a:r>
            <a:r>
              <a:rPr lang="en-US" sz="2000" dirty="0" smtClean="0"/>
              <a:t>. Lower of cost and NRV = (100 units × $4) + </a:t>
            </a:r>
            <a:r>
              <a:rPr lang="en-US" sz="2000" dirty="0"/>
              <a:t>(</a:t>
            </a:r>
            <a:r>
              <a:rPr lang="en-US" sz="2000" dirty="0" smtClean="0"/>
              <a:t>150 </a:t>
            </a:r>
            <a:r>
              <a:rPr lang="en-US" sz="2000" dirty="0"/>
              <a:t>units × </a:t>
            </a:r>
            <a:r>
              <a:rPr lang="en-US" sz="2000" dirty="0" smtClean="0"/>
              <a:t>$6) = </a:t>
            </a:r>
            <a:r>
              <a:rPr lang="en-US" sz="2000" b="1" dirty="0" smtClean="0"/>
              <a:t>$1,300</a:t>
            </a:r>
            <a:r>
              <a:rPr lang="en-US" sz="2000" dirty="0" smtClean="0"/>
              <a:t>. The year-end adjustment to reduce inventory from its cost of $1,600 to NRV of $1,300 is:</a:t>
            </a:r>
          </a:p>
          <a:p>
            <a:r>
              <a:rPr lang="en-US" sz="2000" dirty="0"/>
              <a:t>	</a:t>
            </a:r>
            <a:r>
              <a:rPr lang="en-US" sz="2000" dirty="0" smtClean="0"/>
              <a:t>Cost of Goods Sold		300</a:t>
            </a:r>
          </a:p>
          <a:p>
            <a:r>
              <a:rPr lang="en-US" sz="2000" dirty="0"/>
              <a:t>	</a:t>
            </a:r>
            <a:r>
              <a:rPr lang="en-US" sz="2000" dirty="0" smtClean="0"/>
              <a:t>	Inventory					300</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60</a:t>
            </a:fld>
            <a:endParaRPr lang="en-US" dirty="0"/>
          </a:p>
        </p:txBody>
      </p:sp>
    </p:spTree>
    <p:extLst>
      <p:ext uri="{BB962C8B-B14F-4D97-AF65-F5344CB8AC3E}">
        <p14:creationId xmlns:p14="http://schemas.microsoft.com/office/powerpoint/2010/main" val="342877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smtClean="0">
                <a:solidFill>
                  <a:srgbClr val="A5062D"/>
                </a:solidFill>
              </a:rPr>
              <a:t>LO6–7</a:t>
            </a:r>
            <a:r>
              <a:rPr lang="en-US" dirty="0"/>
              <a:t>	Analyze management of inventory using </a:t>
            </a:r>
            <a:r>
              <a:rPr lang="en-US" dirty="0" smtClean="0"/>
              <a:t>the inventory </a:t>
            </a:r>
            <a:r>
              <a:rPr lang="en-US" dirty="0"/>
              <a:t>turnover ratio and gross profit </a:t>
            </a:r>
            <a:r>
              <a:rPr lang="en-US" dirty="0" smtClean="0"/>
              <a:t>ratio.</a:t>
            </a:r>
            <a:endParaRPr lang="en-US" dirty="0"/>
          </a:p>
        </p:txBody>
      </p:sp>
      <p:sp>
        <p:nvSpPr>
          <p:cNvPr id="4" name="Title 3"/>
          <p:cNvSpPr>
            <a:spLocks noGrp="1"/>
          </p:cNvSpPr>
          <p:nvPr>
            <p:ph type="title"/>
          </p:nvPr>
        </p:nvSpPr>
        <p:spPr/>
        <p:txBody>
          <a:bodyPr/>
          <a:lstStyle/>
          <a:p>
            <a:r>
              <a:rPr lang="en-US" dirty="0" smtClean="0"/>
              <a:t>Learning Objective </a:t>
            </a:r>
            <a:r>
              <a:rPr lang="en-US" dirty="0"/>
              <a:t>7</a:t>
            </a:r>
          </a:p>
        </p:txBody>
      </p:sp>
      <p:sp>
        <p:nvSpPr>
          <p:cNvPr id="8" name="Footer Placeholder 7"/>
          <p:cNvSpPr>
            <a:spLocks noGrp="1"/>
          </p:cNvSpPr>
          <p:nvPr>
            <p:ph type="ftr" sz="quarter" idx="11"/>
          </p:nvPr>
        </p:nvSpPr>
        <p:spPr>
          <a:xfrm>
            <a:off x="1424213" y="6492875"/>
            <a:ext cx="6540501" cy="365125"/>
          </a:xfrm>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61</a:t>
            </a:fld>
            <a:endParaRPr lang="en-US" dirty="0"/>
          </a:p>
        </p:txBody>
      </p:sp>
    </p:spTree>
    <p:extLst>
      <p:ext uri="{BB962C8B-B14F-4D97-AF65-F5344CB8AC3E}">
        <p14:creationId xmlns:p14="http://schemas.microsoft.com/office/powerpoint/2010/main" val="328762462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378741"/>
            <a:ext cx="8229600" cy="1143000"/>
          </a:xfrm>
        </p:spPr>
        <p:txBody>
          <a:bodyPr/>
          <a:lstStyle/>
          <a:p>
            <a:r>
              <a:rPr lang="en-US" sz="4000" dirty="0" smtClean="0"/>
              <a:t>Inventory Turnover Ratio</a:t>
            </a:r>
            <a:endParaRPr lang="en-US" sz="4000" dirty="0"/>
          </a:p>
        </p:txBody>
      </p:sp>
      <p:sp>
        <p:nvSpPr>
          <p:cNvPr id="3" name="Content Placeholder 2"/>
          <p:cNvSpPr>
            <a:spLocks noGrp="1"/>
          </p:cNvSpPr>
          <p:nvPr>
            <p:ph idx="1"/>
          </p:nvPr>
        </p:nvSpPr>
        <p:spPr>
          <a:xfrm>
            <a:off x="809150" y="1078844"/>
            <a:ext cx="8229600" cy="1552371"/>
          </a:xfrm>
        </p:spPr>
        <p:txBody>
          <a:bodyPr>
            <a:normAutofit lnSpcReduction="10000"/>
          </a:bodyPr>
          <a:lstStyle/>
          <a:p>
            <a:r>
              <a:rPr lang="en-US" dirty="0" smtClean="0"/>
              <a:t>Shows the </a:t>
            </a:r>
            <a:r>
              <a:rPr lang="en-US" dirty="0"/>
              <a:t>number of times the firm sells its </a:t>
            </a:r>
            <a:r>
              <a:rPr lang="en-US" dirty="0" smtClean="0"/>
              <a:t>average inventory </a:t>
            </a:r>
            <a:r>
              <a:rPr lang="en-US" dirty="0"/>
              <a:t>balance during a reporting </a:t>
            </a:r>
            <a:r>
              <a:rPr lang="en-US" dirty="0" smtClean="0"/>
              <a:t>period.</a:t>
            </a:r>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62</a:t>
            </a:fld>
            <a:endParaRPr lang="en-US" dirty="0"/>
          </a:p>
        </p:txBody>
      </p:sp>
      <p:sp>
        <p:nvSpPr>
          <p:cNvPr id="4" name="TextBox 3"/>
          <p:cNvSpPr txBox="1"/>
          <p:nvPr/>
        </p:nvSpPr>
        <p:spPr>
          <a:xfrm>
            <a:off x="1267165" y="2568919"/>
            <a:ext cx="4019231" cy="523220"/>
          </a:xfrm>
          <a:prstGeom prst="rect">
            <a:avLst/>
          </a:prstGeom>
          <a:noFill/>
        </p:spPr>
        <p:txBody>
          <a:bodyPr wrap="square" rtlCol="0">
            <a:spAutoFit/>
          </a:bodyPr>
          <a:lstStyle/>
          <a:p>
            <a:r>
              <a:rPr lang="en-US" sz="2800" dirty="0" smtClean="0"/>
              <a:t>Inventory turnover ratio = </a:t>
            </a:r>
            <a:endParaRPr lang="en-US" sz="2800" dirty="0"/>
          </a:p>
        </p:txBody>
      </p:sp>
      <p:sp>
        <p:nvSpPr>
          <p:cNvPr id="8" name="TextBox 7"/>
          <p:cNvSpPr txBox="1"/>
          <p:nvPr/>
        </p:nvSpPr>
        <p:spPr>
          <a:xfrm>
            <a:off x="5286396" y="2339220"/>
            <a:ext cx="3104537" cy="954107"/>
          </a:xfrm>
          <a:prstGeom prst="rect">
            <a:avLst/>
          </a:prstGeom>
          <a:noFill/>
        </p:spPr>
        <p:txBody>
          <a:bodyPr wrap="square" rtlCol="0">
            <a:spAutoFit/>
          </a:bodyPr>
          <a:lstStyle/>
          <a:p>
            <a:r>
              <a:rPr lang="en-US" sz="2800" dirty="0" smtClean="0"/>
              <a:t>Cost of goods sold</a:t>
            </a:r>
          </a:p>
          <a:p>
            <a:r>
              <a:rPr lang="en-US" sz="2800" dirty="0" smtClean="0"/>
              <a:t>Average inventory</a:t>
            </a:r>
            <a:endParaRPr lang="en-US" sz="2800" dirty="0"/>
          </a:p>
        </p:txBody>
      </p:sp>
      <p:cxnSp>
        <p:nvCxnSpPr>
          <p:cNvPr id="9" name="Straight Connector 8"/>
          <p:cNvCxnSpPr/>
          <p:nvPr/>
        </p:nvCxnSpPr>
        <p:spPr>
          <a:xfrm>
            <a:off x="5286396" y="2870554"/>
            <a:ext cx="2909146" cy="4477"/>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0" name="Title 1"/>
          <p:cNvSpPr txBox="1">
            <a:spLocks/>
          </p:cNvSpPr>
          <p:nvPr/>
        </p:nvSpPr>
        <p:spPr>
          <a:xfrm>
            <a:off x="710494" y="3580654"/>
            <a:ext cx="8229600" cy="700103"/>
          </a:xfrm>
          <a:prstGeom prst="rect">
            <a:avLst/>
          </a:prstGeom>
        </p:spPr>
        <p:txBody>
          <a:bodyPr/>
          <a:lst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a:lstStyle>
          <a:p>
            <a:r>
              <a:rPr lang="en-US" sz="4000" dirty="0" smtClean="0"/>
              <a:t>Average Days in Inventory</a:t>
            </a:r>
            <a:endParaRPr lang="en-US" sz="4000" dirty="0"/>
          </a:p>
        </p:txBody>
      </p:sp>
      <p:sp>
        <p:nvSpPr>
          <p:cNvPr id="11" name="Content Placeholder 2"/>
          <p:cNvSpPr txBox="1">
            <a:spLocks/>
          </p:cNvSpPr>
          <p:nvPr/>
        </p:nvSpPr>
        <p:spPr>
          <a:xfrm>
            <a:off x="706856" y="4280757"/>
            <a:ext cx="8229600" cy="1270126"/>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Indicates the approximate number of days the average inventory is held.</a:t>
            </a:r>
          </a:p>
          <a:p>
            <a:endParaRPr lang="en-US" dirty="0"/>
          </a:p>
        </p:txBody>
      </p:sp>
      <p:sp>
        <p:nvSpPr>
          <p:cNvPr id="12" name="TextBox 11"/>
          <p:cNvSpPr txBox="1"/>
          <p:nvPr/>
        </p:nvSpPr>
        <p:spPr>
          <a:xfrm>
            <a:off x="886711" y="5439360"/>
            <a:ext cx="4496852" cy="523220"/>
          </a:xfrm>
          <a:prstGeom prst="rect">
            <a:avLst/>
          </a:prstGeom>
          <a:noFill/>
        </p:spPr>
        <p:txBody>
          <a:bodyPr wrap="square" rtlCol="0">
            <a:spAutoFit/>
          </a:bodyPr>
          <a:lstStyle/>
          <a:p>
            <a:r>
              <a:rPr lang="en-US" sz="2800" dirty="0" smtClean="0"/>
              <a:t>Average days in inventory = </a:t>
            </a:r>
            <a:endParaRPr lang="en-US" sz="2800" dirty="0"/>
          </a:p>
        </p:txBody>
      </p:sp>
      <p:sp>
        <p:nvSpPr>
          <p:cNvPr id="13" name="TextBox 12"/>
          <p:cNvSpPr txBox="1"/>
          <p:nvPr/>
        </p:nvSpPr>
        <p:spPr>
          <a:xfrm>
            <a:off x="5125179" y="5209661"/>
            <a:ext cx="3721137" cy="954107"/>
          </a:xfrm>
          <a:prstGeom prst="rect">
            <a:avLst/>
          </a:prstGeom>
          <a:noFill/>
        </p:spPr>
        <p:txBody>
          <a:bodyPr wrap="square" rtlCol="0">
            <a:spAutoFit/>
          </a:bodyPr>
          <a:lstStyle/>
          <a:p>
            <a:pPr algn="ctr"/>
            <a:r>
              <a:rPr lang="en-US" sz="2800" dirty="0" smtClean="0"/>
              <a:t>365</a:t>
            </a:r>
          </a:p>
          <a:p>
            <a:pPr algn="ctr"/>
            <a:r>
              <a:rPr lang="en-US" sz="2800" dirty="0" smtClean="0"/>
              <a:t>Inventory turnover ratio</a:t>
            </a:r>
            <a:endParaRPr lang="en-US" sz="2800" dirty="0"/>
          </a:p>
        </p:txBody>
      </p:sp>
      <p:cxnSp>
        <p:nvCxnSpPr>
          <p:cNvPr id="14" name="Straight Connector 13"/>
          <p:cNvCxnSpPr/>
          <p:nvPr/>
        </p:nvCxnSpPr>
        <p:spPr>
          <a:xfrm>
            <a:off x="5241199" y="5736518"/>
            <a:ext cx="3492496"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7366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77166" y="2142038"/>
            <a:ext cx="8266833" cy="2815125"/>
          </a:xfrm>
          <a:prstGeom prst="rect">
            <a:avLst/>
          </a:prstGeom>
          <a:gradFill flip="none" rotWithShape="1">
            <a:gsLst>
              <a:gs pos="0">
                <a:srgbClr val="93CDDD"/>
              </a:gs>
              <a:gs pos="92000">
                <a:srgbClr val="FFFFFF"/>
              </a:gs>
            </a:gsLst>
            <a:lin ang="0" scaled="1"/>
            <a:tileRect/>
          </a:gradFill>
          <a:ln>
            <a:noFill/>
          </a:ln>
          <a:effectLst>
            <a:outerShdw blurRad="49530" dist="73787" dir="7860000"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 name="Title 1"/>
          <p:cNvSpPr>
            <a:spLocks noGrp="1"/>
          </p:cNvSpPr>
          <p:nvPr>
            <p:ph type="title"/>
          </p:nvPr>
        </p:nvSpPr>
        <p:spPr>
          <a:xfrm>
            <a:off x="914400" y="780170"/>
            <a:ext cx="7261412" cy="1143000"/>
          </a:xfrm>
        </p:spPr>
        <p:txBody>
          <a:bodyPr>
            <a:noAutofit/>
          </a:bodyPr>
          <a:lstStyle/>
          <a:p>
            <a:r>
              <a:rPr lang="en-US" sz="4000" dirty="0"/>
              <a:t>Inventory Turnover Ratios for Best Buy and Tiffany’s </a:t>
            </a:r>
          </a:p>
        </p:txBody>
      </p:sp>
      <p:sp>
        <p:nvSpPr>
          <p:cNvPr id="3" name="Text Placeholder 5"/>
          <p:cNvSpPr txBox="1">
            <a:spLocks/>
          </p:cNvSpPr>
          <p:nvPr/>
        </p:nvSpPr>
        <p:spPr>
          <a:xfrm>
            <a:off x="940070" y="366544"/>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6–21</a:t>
            </a:r>
            <a:endParaRPr lang="en-US" sz="3200" dirty="0"/>
          </a:p>
        </p:txBody>
      </p:sp>
      <p:sp>
        <p:nvSpPr>
          <p:cNvPr id="4" name="TextBox 3"/>
          <p:cNvSpPr txBox="1"/>
          <p:nvPr/>
        </p:nvSpPr>
        <p:spPr>
          <a:xfrm>
            <a:off x="940070" y="2349538"/>
            <a:ext cx="7959915" cy="2163669"/>
          </a:xfrm>
          <a:prstGeom prst="rect">
            <a:avLst/>
          </a:prstGeom>
          <a:noFill/>
        </p:spPr>
        <p:txBody>
          <a:bodyPr wrap="square" rtlCol="0">
            <a:spAutoFit/>
          </a:bodyPr>
          <a:lstStyle/>
          <a:p>
            <a:pPr>
              <a:lnSpc>
                <a:spcPct val="90000"/>
              </a:lnSpc>
              <a:tabLst>
                <a:tab pos="2854325" algn="ctr"/>
                <a:tab pos="5311775" algn="l"/>
                <a:tab pos="5824538" algn="ctr"/>
              </a:tabLst>
            </a:pPr>
            <a:r>
              <a:rPr lang="en-US" sz="2400" dirty="0"/>
              <a:t>		</a:t>
            </a:r>
            <a:r>
              <a:rPr lang="en-US" sz="2400" b="1" dirty="0" smtClean="0"/>
              <a:t>Average </a:t>
            </a:r>
            <a:r>
              <a:rPr lang="en-US" sz="2400" b="1" dirty="0"/>
              <a:t>Days in</a:t>
            </a:r>
          </a:p>
          <a:p>
            <a:pPr>
              <a:lnSpc>
                <a:spcPct val="90000"/>
              </a:lnSpc>
              <a:spcAft>
                <a:spcPts val="600"/>
              </a:spcAft>
              <a:tabLst>
                <a:tab pos="2854325" algn="ctr"/>
                <a:tab pos="5773738" algn="l"/>
                <a:tab pos="5824538" algn="ctr"/>
              </a:tabLst>
            </a:pPr>
            <a:r>
              <a:rPr lang="en-US" sz="2400" b="1" dirty="0"/>
              <a:t>	Inventory Turnover Ratio 	</a:t>
            </a:r>
            <a:r>
              <a:rPr lang="en-US" sz="2400" b="1" dirty="0" smtClean="0"/>
              <a:t>Inventory</a:t>
            </a:r>
            <a:endParaRPr lang="en-US" sz="2400" b="1" dirty="0"/>
          </a:p>
          <a:p>
            <a:pPr>
              <a:lnSpc>
                <a:spcPct val="120000"/>
              </a:lnSpc>
              <a:tabLst>
                <a:tab pos="1428750" algn="l"/>
                <a:tab pos="4229100" algn="r"/>
                <a:tab pos="6113463" algn="l"/>
              </a:tabLst>
            </a:pPr>
            <a:r>
              <a:rPr lang="en-US" sz="2400" b="1" dirty="0"/>
              <a:t>Best </a:t>
            </a:r>
            <a:r>
              <a:rPr lang="en-US" sz="2400" b="1" dirty="0" smtClean="0"/>
              <a:t>Buy	</a:t>
            </a:r>
            <a:r>
              <a:rPr lang="en-US" sz="2400" dirty="0"/>
              <a:t>	$31,292 ÷ $5,275 = 5.9 times	= 62 days</a:t>
            </a:r>
          </a:p>
          <a:p>
            <a:pPr>
              <a:lnSpc>
                <a:spcPct val="120000"/>
              </a:lnSpc>
              <a:tabLst>
                <a:tab pos="4229100" algn="r"/>
                <a:tab pos="5657850" algn="l"/>
              </a:tabLst>
            </a:pPr>
            <a:endParaRPr lang="en-US" sz="2400" dirty="0"/>
          </a:p>
          <a:p>
            <a:pPr>
              <a:lnSpc>
                <a:spcPct val="120000"/>
              </a:lnSpc>
              <a:tabLst>
                <a:tab pos="1428750" algn="l"/>
                <a:tab pos="4229100" algn="r"/>
                <a:tab pos="6113463" algn="l"/>
              </a:tabLst>
            </a:pPr>
            <a:r>
              <a:rPr lang="en-US" sz="2400" b="1" dirty="0"/>
              <a:t>Tiffany’s</a:t>
            </a:r>
            <a:r>
              <a:rPr lang="en-US" sz="2400" dirty="0"/>
              <a:t> </a:t>
            </a:r>
            <a:r>
              <a:rPr lang="en-US" sz="2400" dirty="0" smtClean="0"/>
              <a:t>	</a:t>
            </a:r>
            <a:r>
              <a:rPr lang="en-US" sz="2400" dirty="0"/>
              <a:t>	$1,713 ÷ $2,344 = 0.7 times	= 521 days</a:t>
            </a:r>
          </a:p>
        </p:txBody>
      </p:sp>
      <p:grpSp>
        <p:nvGrpSpPr>
          <p:cNvPr id="13" name="Group 12"/>
          <p:cNvGrpSpPr/>
          <p:nvPr/>
        </p:nvGrpSpPr>
        <p:grpSpPr>
          <a:xfrm>
            <a:off x="6262746" y="3052807"/>
            <a:ext cx="818631" cy="757130"/>
            <a:chOff x="6118738" y="3384432"/>
            <a:chExt cx="818631" cy="757130"/>
          </a:xfrm>
        </p:grpSpPr>
        <p:sp>
          <p:nvSpPr>
            <p:cNvPr id="6" name="TextBox 5"/>
            <p:cNvSpPr txBox="1"/>
            <p:nvPr/>
          </p:nvSpPr>
          <p:spPr>
            <a:xfrm>
              <a:off x="6118738" y="3384432"/>
              <a:ext cx="818631" cy="757130"/>
            </a:xfrm>
            <a:prstGeom prst="rect">
              <a:avLst/>
            </a:prstGeom>
            <a:noFill/>
          </p:spPr>
          <p:txBody>
            <a:bodyPr wrap="square" rtlCol="0">
              <a:spAutoFit/>
            </a:bodyPr>
            <a:lstStyle/>
            <a:p>
              <a:pPr algn="ctr">
                <a:lnSpc>
                  <a:spcPct val="90000"/>
                </a:lnSpc>
              </a:pPr>
              <a:r>
                <a:rPr lang="en-US" sz="2400" dirty="0"/>
                <a:t>365</a:t>
              </a:r>
            </a:p>
            <a:p>
              <a:pPr algn="ctr">
                <a:lnSpc>
                  <a:spcPct val="90000"/>
                </a:lnSpc>
              </a:pPr>
              <a:r>
                <a:rPr lang="en-US" sz="2400" dirty="0" smtClean="0"/>
                <a:t>5.9</a:t>
              </a:r>
              <a:endParaRPr lang="en-US" sz="2400" dirty="0"/>
            </a:p>
          </p:txBody>
        </p:sp>
        <p:cxnSp>
          <p:nvCxnSpPr>
            <p:cNvPr id="9" name="Straight Connector 8"/>
            <p:cNvCxnSpPr/>
            <p:nvPr/>
          </p:nvCxnSpPr>
          <p:spPr>
            <a:xfrm>
              <a:off x="6262746" y="3707655"/>
              <a:ext cx="54868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4" name="Group 13"/>
          <p:cNvGrpSpPr/>
          <p:nvPr/>
        </p:nvGrpSpPr>
        <p:grpSpPr>
          <a:xfrm>
            <a:off x="6281142" y="3903287"/>
            <a:ext cx="818631" cy="757130"/>
            <a:chOff x="6118738" y="3384432"/>
            <a:chExt cx="818631" cy="757130"/>
          </a:xfrm>
        </p:grpSpPr>
        <p:sp>
          <p:nvSpPr>
            <p:cNvPr id="15" name="TextBox 14"/>
            <p:cNvSpPr txBox="1"/>
            <p:nvPr/>
          </p:nvSpPr>
          <p:spPr>
            <a:xfrm>
              <a:off x="6118738" y="3384432"/>
              <a:ext cx="818631" cy="757130"/>
            </a:xfrm>
            <a:prstGeom prst="rect">
              <a:avLst/>
            </a:prstGeom>
            <a:noFill/>
          </p:spPr>
          <p:txBody>
            <a:bodyPr wrap="square" rtlCol="0">
              <a:spAutoFit/>
            </a:bodyPr>
            <a:lstStyle/>
            <a:p>
              <a:pPr algn="ctr">
                <a:lnSpc>
                  <a:spcPct val="90000"/>
                </a:lnSpc>
              </a:pPr>
              <a:r>
                <a:rPr lang="en-US" sz="2400" dirty="0"/>
                <a:t>365</a:t>
              </a:r>
            </a:p>
            <a:p>
              <a:pPr algn="ctr">
                <a:lnSpc>
                  <a:spcPct val="90000"/>
                </a:lnSpc>
              </a:pPr>
              <a:r>
                <a:rPr lang="en-US" sz="2400" dirty="0"/>
                <a:t>0.7</a:t>
              </a:r>
            </a:p>
          </p:txBody>
        </p:sp>
        <p:cxnSp>
          <p:nvCxnSpPr>
            <p:cNvPr id="16" name="Straight Connector 15"/>
            <p:cNvCxnSpPr/>
            <p:nvPr/>
          </p:nvCxnSpPr>
          <p:spPr>
            <a:xfrm>
              <a:off x="6262746" y="3707655"/>
              <a:ext cx="54868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21" name="Group 20"/>
          <p:cNvGrpSpPr/>
          <p:nvPr/>
        </p:nvGrpSpPr>
        <p:grpSpPr>
          <a:xfrm>
            <a:off x="2217106" y="3052869"/>
            <a:ext cx="6513536" cy="0"/>
            <a:chOff x="2524806" y="3428649"/>
            <a:chExt cx="5990749" cy="0"/>
          </a:xfrm>
        </p:grpSpPr>
        <p:cxnSp>
          <p:nvCxnSpPr>
            <p:cNvPr id="11" name="Straight Connector 10"/>
            <p:cNvCxnSpPr/>
            <p:nvPr/>
          </p:nvCxnSpPr>
          <p:spPr>
            <a:xfrm>
              <a:off x="2524806" y="3428649"/>
              <a:ext cx="347924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6210108" y="3428649"/>
              <a:ext cx="23054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7" name="Content Placeholder 2"/>
          <p:cNvSpPr txBox="1">
            <a:spLocks/>
          </p:cNvSpPr>
          <p:nvPr/>
        </p:nvSpPr>
        <p:spPr>
          <a:xfrm>
            <a:off x="706856" y="4957163"/>
            <a:ext cx="8229600" cy="1556372"/>
          </a:xfrm>
          <a:prstGeom prst="rect">
            <a:avLst/>
          </a:prstGeom>
        </p:spPr>
        <p:txBody>
          <a:bodyPr>
            <a:normAutofit lnSpcReduction="10000"/>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Best Buy’s turnover ratio is much higher, and its average days in inventory is much lower</a:t>
            </a:r>
          </a:p>
          <a:p>
            <a:pPr lvl="1"/>
            <a:r>
              <a:rPr lang="en-US" dirty="0" smtClean="0"/>
              <a:t>Best Buy sells its inventory more quickly</a:t>
            </a:r>
          </a:p>
          <a:p>
            <a:pPr lvl="1"/>
            <a:endParaRPr lang="en-US" dirty="0" smtClean="0"/>
          </a:p>
          <a:p>
            <a:endParaRPr lang="en-US" dirty="0"/>
          </a:p>
        </p:txBody>
      </p:sp>
    </p:spTree>
    <p:extLst>
      <p:ext uri="{BB962C8B-B14F-4D97-AF65-F5344CB8AC3E}">
        <p14:creationId xmlns:p14="http://schemas.microsoft.com/office/powerpoint/2010/main" val="4262734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138274"/>
            <a:ext cx="7794576" cy="4432716"/>
          </a:xfrm>
        </p:spPr>
        <p:txBody>
          <a:bodyPr>
            <a:normAutofit/>
          </a:bodyPr>
          <a:lstStyle/>
          <a:p>
            <a:pPr marL="0" indent="0">
              <a:buNone/>
            </a:pPr>
            <a:r>
              <a:rPr lang="en-US" sz="2800" dirty="0" smtClean="0"/>
              <a:t>Net </a:t>
            </a:r>
            <a:r>
              <a:rPr lang="en-US" sz="2800" dirty="0"/>
              <a:t>s</a:t>
            </a:r>
            <a:r>
              <a:rPr lang="en-US" sz="2800" dirty="0" smtClean="0"/>
              <a:t>ales are $100,000 and </a:t>
            </a:r>
            <a:r>
              <a:rPr lang="en-US" sz="2800" dirty="0"/>
              <a:t>c</a:t>
            </a:r>
            <a:r>
              <a:rPr lang="en-US" sz="2800" dirty="0" smtClean="0"/>
              <a:t>ost of </a:t>
            </a:r>
            <a:r>
              <a:rPr lang="en-US" sz="2800" dirty="0"/>
              <a:t>g</a:t>
            </a:r>
            <a:r>
              <a:rPr lang="en-US" sz="2800" dirty="0" smtClean="0"/>
              <a:t>oods </a:t>
            </a:r>
            <a:r>
              <a:rPr lang="en-US" sz="2800" dirty="0"/>
              <a:t>s</a:t>
            </a:r>
            <a:r>
              <a:rPr lang="en-US" sz="2800" dirty="0" smtClean="0"/>
              <a:t>old is $70,000. Inventory balances for the past two years are $10,000 and $20,000. What is the inventory </a:t>
            </a:r>
            <a:r>
              <a:rPr lang="en-US" sz="2800" dirty="0"/>
              <a:t>t</a:t>
            </a:r>
            <a:r>
              <a:rPr lang="en-US" sz="2800" dirty="0" smtClean="0"/>
              <a:t>urnover?</a:t>
            </a:r>
            <a:endParaRPr lang="en-US" sz="2800" dirty="0"/>
          </a:p>
          <a:p>
            <a:pPr>
              <a:buAutoNum type="alphaLcPeriod"/>
            </a:pPr>
            <a:r>
              <a:rPr lang="en-US" sz="2800" dirty="0" smtClean="0"/>
              <a:t>4.67 times per year</a:t>
            </a:r>
            <a:endParaRPr lang="en-US" sz="2800" dirty="0"/>
          </a:p>
          <a:p>
            <a:pPr>
              <a:buAutoNum type="alphaLcPeriod"/>
            </a:pPr>
            <a:r>
              <a:rPr lang="en-US" sz="2800" dirty="0" smtClean="0"/>
              <a:t>7.0 times per year</a:t>
            </a:r>
            <a:endParaRPr lang="en-US" sz="2800" dirty="0"/>
          </a:p>
          <a:p>
            <a:pPr>
              <a:buAutoNum type="alphaLcPeriod" startAt="3"/>
            </a:pPr>
            <a:r>
              <a:rPr lang="en-US" sz="2800" dirty="0" smtClean="0"/>
              <a:t>6.67 times per year</a:t>
            </a:r>
            <a:endParaRPr lang="en-US" sz="2800" dirty="0"/>
          </a:p>
          <a:p>
            <a:pPr>
              <a:buAutoNum type="alphaLcPeriod" startAt="3"/>
            </a:pPr>
            <a:r>
              <a:rPr lang="en-US" sz="2800" dirty="0" smtClean="0"/>
              <a:t>3.5 times per year</a:t>
            </a:r>
            <a:endParaRPr lang="en-US" sz="2800" dirty="0"/>
          </a:p>
        </p:txBody>
      </p:sp>
      <p:sp>
        <p:nvSpPr>
          <p:cNvPr id="4" name="Title 3"/>
          <p:cNvSpPr>
            <a:spLocks noGrp="1"/>
          </p:cNvSpPr>
          <p:nvPr>
            <p:ph type="title"/>
          </p:nvPr>
        </p:nvSpPr>
        <p:spPr>
          <a:xfrm>
            <a:off x="936943" y="381535"/>
            <a:ext cx="7922577" cy="799257"/>
          </a:xfrm>
        </p:spPr>
        <p:txBody>
          <a:bodyPr/>
          <a:lstStyle/>
          <a:p>
            <a:r>
              <a:rPr lang="en-US" sz="3600" dirty="0"/>
              <a:t>Concept Check </a:t>
            </a:r>
            <a:r>
              <a:rPr lang="en-US" sz="3600" dirty="0" smtClean="0"/>
              <a:t>6–11</a:t>
            </a:r>
            <a:endParaRPr lang="en-US" sz="3600" dirty="0"/>
          </a:p>
        </p:txBody>
      </p:sp>
      <p:sp>
        <p:nvSpPr>
          <p:cNvPr id="6" name="Oval 5"/>
          <p:cNvSpPr/>
          <p:nvPr/>
        </p:nvSpPr>
        <p:spPr bwMode="auto">
          <a:xfrm>
            <a:off x="852272" y="297262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936943" y="5044852"/>
            <a:ext cx="7706015" cy="1569660"/>
          </a:xfrm>
          <a:prstGeom prst="rect">
            <a:avLst/>
          </a:prstGeom>
          <a:solidFill>
            <a:srgbClr val="FFFFD1"/>
          </a:solidFill>
          <a:ln w="6350">
            <a:solidFill>
              <a:schemeClr val="tx1"/>
            </a:solidFill>
          </a:ln>
        </p:spPr>
        <p:txBody>
          <a:bodyPr wrap="square" rtlCol="0">
            <a:spAutoFit/>
          </a:bodyPr>
          <a:lstStyle/>
          <a:p>
            <a:r>
              <a:rPr lang="en-US" sz="2400" dirty="0" smtClean="0"/>
              <a:t>The inventory turnover measures how often a company sells, or turns over, its inventory. The inventory turnover would be computed as $70,000 ÷ ([10,000 + 20,000] ÷ 2</a:t>
            </a:r>
            <a:r>
              <a:rPr lang="en-US" sz="2400" dirty="0"/>
              <a:t>)</a:t>
            </a:r>
            <a:r>
              <a:rPr lang="en-US" sz="2400" dirty="0" smtClean="0"/>
              <a:t>. The result is 4.67 times per year.</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64</a:t>
            </a:fld>
            <a:endParaRPr lang="en-US" dirty="0"/>
          </a:p>
        </p:txBody>
      </p:sp>
    </p:spTree>
    <p:extLst>
      <p:ext uri="{BB962C8B-B14F-4D97-AF65-F5344CB8AC3E}">
        <p14:creationId xmlns:p14="http://schemas.microsoft.com/office/powerpoint/2010/main" val="664870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Gross Profit Ratio</a:t>
            </a:r>
            <a:endParaRPr lang="en-US" sz="4000" dirty="0"/>
          </a:p>
        </p:txBody>
      </p:sp>
      <p:sp>
        <p:nvSpPr>
          <p:cNvPr id="3" name="Content Placeholder 2"/>
          <p:cNvSpPr>
            <a:spLocks noGrp="1"/>
          </p:cNvSpPr>
          <p:nvPr>
            <p:ph idx="1"/>
          </p:nvPr>
        </p:nvSpPr>
        <p:spPr/>
        <p:txBody>
          <a:bodyPr/>
          <a:lstStyle/>
          <a:p>
            <a:r>
              <a:rPr lang="en-US" dirty="0" smtClean="0"/>
              <a:t>Indicator of </a:t>
            </a:r>
            <a:r>
              <a:rPr lang="en-US" dirty="0"/>
              <a:t>the company’s successful management of </a:t>
            </a:r>
            <a:r>
              <a:rPr lang="en-US" dirty="0" smtClean="0"/>
              <a:t>inventory</a:t>
            </a:r>
          </a:p>
          <a:p>
            <a:r>
              <a:rPr lang="en-US" dirty="0" smtClean="0"/>
              <a:t>Measures the </a:t>
            </a:r>
            <a:r>
              <a:rPr lang="en-US" dirty="0"/>
              <a:t>amount by which the sale price of </a:t>
            </a:r>
            <a:r>
              <a:rPr lang="en-US" dirty="0" smtClean="0"/>
              <a:t>inventory exceeds </a:t>
            </a:r>
            <a:r>
              <a:rPr lang="en-US" dirty="0"/>
              <a:t>its cost per dollar of </a:t>
            </a:r>
            <a:r>
              <a:rPr lang="en-US" dirty="0" smtClean="0"/>
              <a:t>sales</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65</a:t>
            </a:fld>
            <a:endParaRPr lang="en-US" dirty="0"/>
          </a:p>
        </p:txBody>
      </p:sp>
      <p:sp>
        <p:nvSpPr>
          <p:cNvPr id="8" name="TextBox 7"/>
          <p:cNvSpPr txBox="1"/>
          <p:nvPr/>
        </p:nvSpPr>
        <p:spPr>
          <a:xfrm>
            <a:off x="2081291" y="3971473"/>
            <a:ext cx="3020570" cy="523220"/>
          </a:xfrm>
          <a:prstGeom prst="rect">
            <a:avLst/>
          </a:prstGeom>
          <a:noFill/>
        </p:spPr>
        <p:txBody>
          <a:bodyPr wrap="square" rtlCol="0">
            <a:spAutoFit/>
          </a:bodyPr>
          <a:lstStyle/>
          <a:p>
            <a:r>
              <a:rPr lang="en-US" sz="2800" dirty="0" smtClean="0"/>
              <a:t>Gross profit ratio = </a:t>
            </a:r>
            <a:endParaRPr lang="en-US" sz="2800" dirty="0"/>
          </a:p>
        </p:txBody>
      </p:sp>
      <p:sp>
        <p:nvSpPr>
          <p:cNvPr id="9" name="TextBox 8"/>
          <p:cNvSpPr txBox="1"/>
          <p:nvPr/>
        </p:nvSpPr>
        <p:spPr>
          <a:xfrm>
            <a:off x="4428849" y="3734317"/>
            <a:ext cx="3104537" cy="954107"/>
          </a:xfrm>
          <a:prstGeom prst="rect">
            <a:avLst/>
          </a:prstGeom>
          <a:noFill/>
        </p:spPr>
        <p:txBody>
          <a:bodyPr wrap="square" rtlCol="0">
            <a:spAutoFit/>
          </a:bodyPr>
          <a:lstStyle/>
          <a:p>
            <a:pPr algn="ctr"/>
            <a:r>
              <a:rPr lang="en-US" sz="2800" dirty="0" smtClean="0"/>
              <a:t>Gross profit</a:t>
            </a:r>
          </a:p>
          <a:p>
            <a:pPr algn="ctr"/>
            <a:r>
              <a:rPr lang="en-US" sz="2800" dirty="0" smtClean="0"/>
              <a:t>Net sales</a:t>
            </a:r>
            <a:endParaRPr lang="en-US" sz="2800" dirty="0"/>
          </a:p>
        </p:txBody>
      </p:sp>
      <p:cxnSp>
        <p:nvCxnSpPr>
          <p:cNvPr id="10" name="Straight Connector 9"/>
          <p:cNvCxnSpPr/>
          <p:nvPr/>
        </p:nvCxnSpPr>
        <p:spPr>
          <a:xfrm>
            <a:off x="5123571" y="4265651"/>
            <a:ext cx="1704239" cy="4477"/>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1250577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77167" y="2280211"/>
            <a:ext cx="7630734" cy="1983795"/>
          </a:xfrm>
          <a:prstGeom prst="rect">
            <a:avLst/>
          </a:prstGeom>
          <a:gradFill flip="none" rotWithShape="1">
            <a:gsLst>
              <a:gs pos="0">
                <a:srgbClr val="93CDDD"/>
              </a:gs>
              <a:gs pos="92000">
                <a:srgbClr val="FFFFFF"/>
              </a:gs>
            </a:gsLst>
            <a:lin ang="0" scaled="1"/>
            <a:tileRect/>
          </a:gradFill>
          <a:ln>
            <a:noFill/>
          </a:ln>
          <a:effectLst>
            <a:outerShdw blurRad="49530" dist="73787" dir="7860000"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 name="Title 1"/>
          <p:cNvSpPr>
            <a:spLocks noGrp="1"/>
          </p:cNvSpPr>
          <p:nvPr>
            <p:ph type="title"/>
          </p:nvPr>
        </p:nvSpPr>
        <p:spPr>
          <a:xfrm>
            <a:off x="914400" y="780170"/>
            <a:ext cx="7261412" cy="1143000"/>
          </a:xfrm>
        </p:spPr>
        <p:txBody>
          <a:bodyPr>
            <a:noAutofit/>
          </a:bodyPr>
          <a:lstStyle/>
          <a:p>
            <a:r>
              <a:rPr lang="en-US" sz="4000" dirty="0"/>
              <a:t>Gross Profit Ratios for Best Buy and Tiffany’s </a:t>
            </a:r>
          </a:p>
        </p:txBody>
      </p:sp>
      <p:sp>
        <p:nvSpPr>
          <p:cNvPr id="3" name="Text Placeholder 5"/>
          <p:cNvSpPr txBox="1">
            <a:spLocks/>
          </p:cNvSpPr>
          <p:nvPr/>
        </p:nvSpPr>
        <p:spPr>
          <a:xfrm>
            <a:off x="940070" y="344832"/>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6–22</a:t>
            </a:r>
            <a:endParaRPr lang="en-US" sz="3200" dirty="0"/>
          </a:p>
        </p:txBody>
      </p:sp>
      <p:sp>
        <p:nvSpPr>
          <p:cNvPr id="4" name="TextBox 3"/>
          <p:cNvSpPr txBox="1"/>
          <p:nvPr/>
        </p:nvSpPr>
        <p:spPr>
          <a:xfrm>
            <a:off x="1217451" y="2280211"/>
            <a:ext cx="7682534" cy="1720471"/>
          </a:xfrm>
          <a:prstGeom prst="rect">
            <a:avLst/>
          </a:prstGeom>
          <a:noFill/>
        </p:spPr>
        <p:txBody>
          <a:bodyPr wrap="square" rtlCol="0">
            <a:spAutoFit/>
          </a:bodyPr>
          <a:lstStyle/>
          <a:p>
            <a:pPr>
              <a:lnSpc>
                <a:spcPct val="90000"/>
              </a:lnSpc>
              <a:tabLst>
                <a:tab pos="2854325" algn="ctr"/>
                <a:tab pos="4576763" algn="ctr"/>
                <a:tab pos="5824538" algn="ctr"/>
              </a:tabLst>
            </a:pPr>
            <a:r>
              <a:rPr lang="en-US" sz="2400" dirty="0"/>
              <a:t>			</a:t>
            </a:r>
            <a:r>
              <a:rPr lang="en-US" sz="2400" b="1" dirty="0"/>
              <a:t>Gross</a:t>
            </a:r>
          </a:p>
          <a:p>
            <a:pPr>
              <a:lnSpc>
                <a:spcPct val="90000"/>
              </a:lnSpc>
              <a:spcAft>
                <a:spcPts val="600"/>
              </a:spcAft>
              <a:tabLst>
                <a:tab pos="2854325" algn="ctr"/>
                <a:tab pos="4576763" algn="ctr"/>
                <a:tab pos="5824538" algn="ctr"/>
              </a:tabLst>
            </a:pPr>
            <a:r>
              <a:rPr lang="en-US" sz="2400" b="1" dirty="0"/>
              <a:t>	Gross </a:t>
            </a:r>
            <a:r>
              <a:rPr lang="en-US" sz="2400" b="1" dirty="0" smtClean="0"/>
              <a:t>Profit/Net </a:t>
            </a:r>
            <a:r>
              <a:rPr lang="en-US" sz="2400" b="1" dirty="0"/>
              <a:t>Sales	=	Profit Ratio</a:t>
            </a:r>
          </a:p>
          <a:p>
            <a:pPr>
              <a:lnSpc>
                <a:spcPct val="120000"/>
              </a:lnSpc>
              <a:tabLst>
                <a:tab pos="2854325" algn="ctr"/>
                <a:tab pos="4576763" algn="ctr"/>
                <a:tab pos="5605463" algn="l"/>
              </a:tabLst>
            </a:pPr>
            <a:r>
              <a:rPr lang="es-ES_tradnl" sz="2400" b="1" dirty="0"/>
              <a:t>Best Buy 	</a:t>
            </a:r>
            <a:r>
              <a:rPr lang="es-ES_tradnl" sz="2400" dirty="0"/>
              <a:t>$9,047/$40,339 	=	22% 	</a:t>
            </a:r>
          </a:p>
          <a:p>
            <a:pPr>
              <a:lnSpc>
                <a:spcPct val="120000"/>
              </a:lnSpc>
              <a:tabLst>
                <a:tab pos="2854325" algn="ctr"/>
                <a:tab pos="4576763" algn="ctr"/>
                <a:tab pos="5605463" algn="l"/>
              </a:tabLst>
            </a:pPr>
            <a:r>
              <a:rPr lang="es-ES_tradnl" sz="2400" b="1" dirty="0"/>
              <a:t>Tiffany’s 	</a:t>
            </a:r>
            <a:r>
              <a:rPr lang="es-ES_tradnl" sz="2400" dirty="0"/>
              <a:t>$2,537/$4,250 	=	60% 	</a:t>
            </a:r>
          </a:p>
        </p:txBody>
      </p:sp>
      <p:grpSp>
        <p:nvGrpSpPr>
          <p:cNvPr id="21" name="Group 20"/>
          <p:cNvGrpSpPr/>
          <p:nvPr/>
        </p:nvGrpSpPr>
        <p:grpSpPr>
          <a:xfrm>
            <a:off x="2524806" y="2971016"/>
            <a:ext cx="5535558" cy="0"/>
            <a:chOff x="2524806" y="3428649"/>
            <a:chExt cx="5535558" cy="0"/>
          </a:xfrm>
        </p:grpSpPr>
        <p:cxnSp>
          <p:nvCxnSpPr>
            <p:cNvPr id="11" name="Straight Connector 10"/>
            <p:cNvCxnSpPr/>
            <p:nvPr/>
          </p:nvCxnSpPr>
          <p:spPr>
            <a:xfrm>
              <a:off x="2524806" y="3428649"/>
              <a:ext cx="310065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6210108" y="3428649"/>
              <a:ext cx="185025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0" name="Content Placeholder 2"/>
          <p:cNvSpPr txBox="1">
            <a:spLocks/>
          </p:cNvSpPr>
          <p:nvPr/>
        </p:nvSpPr>
        <p:spPr>
          <a:xfrm>
            <a:off x="706856" y="4694116"/>
            <a:ext cx="8229600" cy="1556372"/>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Best Buy’s gross profit ratio is lower</a:t>
            </a:r>
          </a:p>
          <a:p>
            <a:pPr lvl="1"/>
            <a:r>
              <a:rPr lang="en-US" dirty="0" smtClean="0"/>
              <a:t>Best Buy sells its inventory for less profit</a:t>
            </a:r>
          </a:p>
          <a:p>
            <a:pPr lvl="1"/>
            <a:endParaRPr lang="en-US" dirty="0" smtClean="0"/>
          </a:p>
          <a:p>
            <a:endParaRPr lang="en-US" dirty="0"/>
          </a:p>
        </p:txBody>
      </p:sp>
    </p:spTree>
    <p:extLst>
      <p:ext uri="{BB962C8B-B14F-4D97-AF65-F5344CB8AC3E}">
        <p14:creationId xmlns:p14="http://schemas.microsoft.com/office/powerpoint/2010/main" val="812793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Key Point</a:t>
            </a:r>
            <a:endParaRPr lang="en-US" sz="4000" dirty="0"/>
          </a:p>
        </p:txBody>
      </p:sp>
      <p:sp>
        <p:nvSpPr>
          <p:cNvPr id="3" name="Content Placeholder 2"/>
          <p:cNvSpPr>
            <a:spLocks noGrp="1"/>
          </p:cNvSpPr>
          <p:nvPr>
            <p:ph idx="1"/>
          </p:nvPr>
        </p:nvSpPr>
        <p:spPr/>
        <p:txBody>
          <a:bodyPr/>
          <a:lstStyle/>
          <a:p>
            <a:pPr marL="0" indent="0">
              <a:buNone/>
            </a:pPr>
            <a:r>
              <a:rPr lang="en-US" dirty="0" smtClean="0"/>
              <a:t>The inventory turnover ratio indicates the number of times the firm sells, or turns over, its average inventory balance during a reporting period. The gross profit ratio measures the amount by which the sale of inventory exceeds its cost per dollar of sales.</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67</a:t>
            </a:fld>
            <a:endParaRPr lang="en-US" dirty="0"/>
          </a:p>
        </p:txBody>
      </p:sp>
    </p:spTree>
    <p:extLst>
      <p:ext uri="{BB962C8B-B14F-4D97-AF65-F5344CB8AC3E}">
        <p14:creationId xmlns:p14="http://schemas.microsoft.com/office/powerpoint/2010/main" val="302080808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smtClean="0">
                <a:solidFill>
                  <a:srgbClr val="A5062D"/>
                </a:solidFill>
              </a:rPr>
              <a:t>LO6–8</a:t>
            </a:r>
            <a:r>
              <a:rPr lang="en-US" dirty="0"/>
              <a:t>	Record inventory transactions using a periodic inventory </a:t>
            </a:r>
            <a:r>
              <a:rPr lang="en-US" dirty="0" smtClean="0"/>
              <a:t>system.</a:t>
            </a:r>
            <a:endParaRPr lang="en-US" dirty="0"/>
          </a:p>
        </p:txBody>
      </p:sp>
      <p:sp>
        <p:nvSpPr>
          <p:cNvPr id="4" name="Title 3"/>
          <p:cNvSpPr>
            <a:spLocks noGrp="1"/>
          </p:cNvSpPr>
          <p:nvPr>
            <p:ph type="title"/>
          </p:nvPr>
        </p:nvSpPr>
        <p:spPr/>
        <p:txBody>
          <a:bodyPr/>
          <a:lstStyle/>
          <a:p>
            <a:r>
              <a:rPr lang="en-US" dirty="0" smtClean="0"/>
              <a:t>Learning Objective 8</a:t>
            </a:r>
            <a:endParaRPr lang="en-US" dirty="0"/>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68</a:t>
            </a:fld>
            <a:endParaRPr lang="en-US" dirty="0"/>
          </a:p>
        </p:txBody>
      </p:sp>
    </p:spTree>
    <p:extLst>
      <p:ext uri="{BB962C8B-B14F-4D97-AF65-F5344CB8AC3E}">
        <p14:creationId xmlns:p14="http://schemas.microsoft.com/office/powerpoint/2010/main" val="113612210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Periodic Inventory System</a:t>
            </a:r>
            <a:endParaRPr lang="en-US" sz="4000" dirty="0"/>
          </a:p>
        </p:txBody>
      </p:sp>
      <p:sp>
        <p:nvSpPr>
          <p:cNvPr id="3" name="Content Placeholder 2"/>
          <p:cNvSpPr>
            <a:spLocks noGrp="1"/>
          </p:cNvSpPr>
          <p:nvPr>
            <p:ph idx="1"/>
          </p:nvPr>
        </p:nvSpPr>
        <p:spPr/>
        <p:txBody>
          <a:bodyPr/>
          <a:lstStyle/>
          <a:p>
            <a:r>
              <a:rPr lang="en-US" dirty="0" smtClean="0"/>
              <a:t>Does </a:t>
            </a:r>
            <a:r>
              <a:rPr lang="en-US" dirty="0"/>
              <a:t>not continually modify inventory </a:t>
            </a:r>
            <a:r>
              <a:rPr lang="en-US" dirty="0" smtClean="0"/>
              <a:t>amounts</a:t>
            </a:r>
          </a:p>
          <a:p>
            <a:r>
              <a:rPr lang="en-US" dirty="0" smtClean="0"/>
              <a:t>Periodically adjust </a:t>
            </a:r>
            <a:r>
              <a:rPr lang="en-US" dirty="0"/>
              <a:t>for purchases and sales of </a:t>
            </a:r>
            <a:r>
              <a:rPr lang="en-US" dirty="0" smtClean="0"/>
              <a:t>inventory</a:t>
            </a:r>
          </a:p>
          <a:p>
            <a:pPr lvl="1"/>
            <a:r>
              <a:rPr lang="en-US" dirty="0" smtClean="0"/>
              <a:t>At the </a:t>
            </a:r>
            <a:r>
              <a:rPr lang="en-US" dirty="0"/>
              <a:t>end of the </a:t>
            </a:r>
            <a:r>
              <a:rPr lang="en-US" dirty="0" smtClean="0"/>
              <a:t>reporting period</a:t>
            </a:r>
          </a:p>
          <a:p>
            <a:pPr lvl="1"/>
            <a:r>
              <a:rPr lang="en-US" dirty="0" smtClean="0"/>
              <a:t>Based on </a:t>
            </a:r>
            <a:r>
              <a:rPr lang="en-US" dirty="0"/>
              <a:t>a physical count of inventory on hand</a:t>
            </a:r>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69</a:t>
            </a:fld>
            <a:endParaRPr lang="en-US" dirty="0"/>
          </a:p>
        </p:txBody>
      </p:sp>
    </p:spTree>
    <p:extLst>
      <p:ext uri="{BB962C8B-B14F-4D97-AF65-F5344CB8AC3E}">
        <p14:creationId xmlns:p14="http://schemas.microsoft.com/office/powerpoint/2010/main" val="21256287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Inventory</a:t>
            </a:r>
            <a:endParaRPr lang="en-US" sz="4000" dirty="0"/>
          </a:p>
        </p:txBody>
      </p:sp>
      <p:sp>
        <p:nvSpPr>
          <p:cNvPr id="3" name="Content Placeholder 2"/>
          <p:cNvSpPr>
            <a:spLocks noGrp="1"/>
          </p:cNvSpPr>
          <p:nvPr>
            <p:ph idx="1"/>
          </p:nvPr>
        </p:nvSpPr>
        <p:spPr>
          <a:xfrm>
            <a:off x="809150" y="1291786"/>
            <a:ext cx="8229600" cy="4858493"/>
          </a:xfrm>
        </p:spPr>
        <p:txBody>
          <a:bodyPr>
            <a:normAutofit/>
          </a:bodyPr>
          <a:lstStyle/>
          <a:p>
            <a:r>
              <a:rPr lang="en-US" b="1" dirty="0"/>
              <a:t>Inventory</a:t>
            </a:r>
            <a:r>
              <a:rPr lang="en-US" dirty="0"/>
              <a:t> </a:t>
            </a:r>
            <a:r>
              <a:rPr lang="en-US" dirty="0" smtClean="0"/>
              <a:t>includes items a company intends for sale to customers</a:t>
            </a:r>
          </a:p>
          <a:p>
            <a:pPr lvl="1"/>
            <a:r>
              <a:rPr lang="en-US" dirty="0" smtClean="0"/>
              <a:t>Also includes items that are not yet finished products</a:t>
            </a:r>
          </a:p>
          <a:p>
            <a:pPr lvl="1"/>
            <a:r>
              <a:rPr lang="en-US" dirty="0" smtClean="0"/>
              <a:t>Generally reported as a </a:t>
            </a:r>
            <a:r>
              <a:rPr lang="en-US" i="1" dirty="0" smtClean="0"/>
              <a:t>current asset </a:t>
            </a:r>
            <a:r>
              <a:rPr lang="en-US" dirty="0" smtClean="0"/>
              <a:t>in the balance sheet</a:t>
            </a:r>
          </a:p>
          <a:p>
            <a:r>
              <a:rPr lang="en-US" b="1" dirty="0" smtClean="0"/>
              <a:t>Cost of goods sold </a:t>
            </a:r>
            <a:r>
              <a:rPr lang="en-US" dirty="0" smtClean="0"/>
              <a:t>is the cost of the inventory that is sold during the period</a:t>
            </a:r>
          </a:p>
          <a:p>
            <a:pPr lvl="1"/>
            <a:r>
              <a:rPr lang="en-US" dirty="0" smtClean="0"/>
              <a:t>Reported as an </a:t>
            </a:r>
            <a:r>
              <a:rPr lang="en-US" i="1" dirty="0" smtClean="0"/>
              <a:t>expense</a:t>
            </a:r>
            <a:r>
              <a:rPr lang="en-US" dirty="0" smtClean="0"/>
              <a:t> in the income statement</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7</a:t>
            </a:fld>
            <a:endParaRPr lang="en-US" dirty="0"/>
          </a:p>
        </p:txBody>
      </p:sp>
    </p:spTree>
    <p:extLst>
      <p:ext uri="{BB962C8B-B14F-4D97-AF65-F5344CB8AC3E}">
        <p14:creationId xmlns:p14="http://schemas.microsoft.com/office/powerpoint/2010/main" val="426077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a:xfrm>
            <a:off x="776614" y="2200002"/>
            <a:ext cx="8279704" cy="3616597"/>
          </a:xfrm>
          <a:prstGeom prst="roundRect">
            <a:avLst>
              <a:gd name="adj" fmla="val 9618"/>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 name="Title 1"/>
          <p:cNvSpPr>
            <a:spLocks noGrp="1"/>
          </p:cNvSpPr>
          <p:nvPr>
            <p:ph type="title"/>
          </p:nvPr>
        </p:nvSpPr>
        <p:spPr>
          <a:xfrm>
            <a:off x="965186" y="780170"/>
            <a:ext cx="7261412" cy="1143000"/>
          </a:xfrm>
        </p:spPr>
        <p:txBody>
          <a:bodyPr>
            <a:noAutofit/>
          </a:bodyPr>
          <a:lstStyle/>
          <a:p>
            <a:r>
              <a:rPr lang="en-US" sz="4000" dirty="0"/>
              <a:t>Inventory Transactions for Mario’s Game Shop </a:t>
            </a:r>
          </a:p>
        </p:txBody>
      </p:sp>
      <p:sp>
        <p:nvSpPr>
          <p:cNvPr id="3" name="Text Placeholder 5"/>
          <p:cNvSpPr txBox="1">
            <a:spLocks/>
          </p:cNvSpPr>
          <p:nvPr/>
        </p:nvSpPr>
        <p:spPr>
          <a:xfrm>
            <a:off x="940070" y="333976"/>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6–23</a:t>
            </a:r>
            <a:endParaRPr lang="en-US" sz="3200" dirty="0"/>
          </a:p>
        </p:txBody>
      </p:sp>
      <p:sp>
        <p:nvSpPr>
          <p:cNvPr id="7" name="TextBox 6"/>
          <p:cNvSpPr txBox="1"/>
          <p:nvPr/>
        </p:nvSpPr>
        <p:spPr>
          <a:xfrm>
            <a:off x="940070" y="2436241"/>
            <a:ext cx="8116247" cy="2682786"/>
          </a:xfrm>
          <a:prstGeom prst="rect">
            <a:avLst/>
          </a:prstGeom>
          <a:noFill/>
        </p:spPr>
        <p:txBody>
          <a:bodyPr wrap="square" rtlCol="0">
            <a:spAutoFit/>
          </a:bodyPr>
          <a:lstStyle/>
          <a:p>
            <a:pPr>
              <a:spcAft>
                <a:spcPts val="600"/>
              </a:spcAft>
              <a:tabLst>
                <a:tab pos="1543050" algn="ctr"/>
                <a:tab pos="2743200" algn="l"/>
                <a:tab pos="5086350" algn="ctr"/>
                <a:tab pos="5148263" algn="l"/>
                <a:tab pos="5605463" algn="ctr"/>
                <a:tab pos="6338888" algn="l"/>
                <a:tab pos="6916738" algn="ctr"/>
              </a:tabLst>
            </a:pPr>
            <a:r>
              <a:rPr lang="en-US" sz="2000" b="1" dirty="0" smtClean="0"/>
              <a:t> Date </a:t>
            </a:r>
            <a:r>
              <a:rPr lang="en-US" sz="2000" b="1" dirty="0"/>
              <a:t>	</a:t>
            </a:r>
            <a:r>
              <a:rPr lang="en-US" sz="2000" b="1" dirty="0" smtClean="0"/>
              <a:t>    Transaction </a:t>
            </a:r>
            <a:r>
              <a:rPr lang="en-US" sz="2000" b="1" dirty="0"/>
              <a:t>	</a:t>
            </a:r>
            <a:r>
              <a:rPr lang="en-US" sz="2000" b="1" dirty="0" smtClean="0"/>
              <a:t>            Details </a:t>
            </a:r>
            <a:r>
              <a:rPr lang="en-US" sz="2000" b="1" dirty="0"/>
              <a:t>	</a:t>
            </a:r>
            <a:r>
              <a:rPr lang="en-US" sz="2000" b="1" dirty="0" smtClean="0"/>
              <a:t>	Total </a:t>
            </a:r>
            <a:r>
              <a:rPr lang="en-US" sz="2000" b="1" dirty="0"/>
              <a:t>Cost 	Total Revenue</a:t>
            </a:r>
          </a:p>
          <a:p>
            <a:pPr>
              <a:lnSpc>
                <a:spcPct val="120000"/>
              </a:lnSpc>
              <a:tabLst>
                <a:tab pos="976313" algn="l"/>
                <a:tab pos="2743200" algn="l"/>
                <a:tab pos="6000750" algn="r"/>
                <a:tab pos="7262813" algn="r"/>
              </a:tabLst>
            </a:pPr>
            <a:r>
              <a:rPr lang="en-US" sz="2000" dirty="0"/>
              <a:t>Jan.   1 	</a:t>
            </a:r>
            <a:r>
              <a:rPr lang="en-US" sz="2000" dirty="0" smtClean="0"/>
              <a:t>Beg. inventory </a:t>
            </a:r>
            <a:r>
              <a:rPr lang="en-US" sz="2000" dirty="0"/>
              <a:t>	100 units for $7 each </a:t>
            </a:r>
            <a:r>
              <a:rPr lang="en-US" sz="2000" dirty="0" smtClean="0"/>
              <a:t>	$   700</a:t>
            </a:r>
            <a:endParaRPr lang="en-US" sz="2000" dirty="0"/>
          </a:p>
          <a:p>
            <a:pPr>
              <a:lnSpc>
                <a:spcPct val="120000"/>
              </a:lnSpc>
              <a:tabLst>
                <a:tab pos="976313" algn="l"/>
                <a:tab pos="2743200" algn="l"/>
                <a:tab pos="6000750" algn="r"/>
                <a:tab pos="7262813" algn="r"/>
              </a:tabLst>
            </a:pPr>
            <a:r>
              <a:rPr lang="en-US" sz="2000" dirty="0"/>
              <a:t>Apr. 25 	Purchase 	300 units for $9 each 	2,700</a:t>
            </a:r>
          </a:p>
          <a:p>
            <a:pPr>
              <a:lnSpc>
                <a:spcPct val="120000"/>
              </a:lnSpc>
              <a:tabLst>
                <a:tab pos="976313" algn="l"/>
                <a:tab pos="2743200" algn="l"/>
                <a:tab pos="6000750" algn="r"/>
                <a:tab pos="7427913" algn="r"/>
              </a:tabLst>
            </a:pPr>
            <a:r>
              <a:rPr lang="en-US" sz="2000" dirty="0"/>
              <a:t>Jul.   17 	Sale 	300 units for $15 each		</a:t>
            </a:r>
            <a:r>
              <a:rPr lang="en-US" sz="2000" dirty="0" smtClean="0"/>
              <a:t>$ </a:t>
            </a:r>
            <a:r>
              <a:rPr lang="en-US" sz="2000" dirty="0"/>
              <a:t>4,500</a:t>
            </a:r>
          </a:p>
          <a:p>
            <a:pPr>
              <a:lnSpc>
                <a:spcPct val="120000"/>
              </a:lnSpc>
              <a:tabLst>
                <a:tab pos="976313" algn="l"/>
                <a:tab pos="2743200" algn="l"/>
                <a:tab pos="6000750" algn="r"/>
                <a:tab pos="7262813" algn="r"/>
              </a:tabLst>
            </a:pPr>
            <a:r>
              <a:rPr lang="en-US" sz="2000" dirty="0"/>
              <a:t>Oct. 19 	Purchase 	600 units for $11 each 	6,600</a:t>
            </a:r>
          </a:p>
          <a:p>
            <a:pPr>
              <a:lnSpc>
                <a:spcPct val="120000"/>
              </a:lnSpc>
              <a:tabLst>
                <a:tab pos="976313" algn="l"/>
                <a:tab pos="2743200" algn="l"/>
                <a:tab pos="6000750" algn="r"/>
                <a:tab pos="7427913" algn="r"/>
              </a:tabLst>
            </a:pPr>
            <a:r>
              <a:rPr lang="en-US" sz="2000" dirty="0"/>
              <a:t>Dec. 15 	Sale 	500 units for $15 each		7,500</a:t>
            </a:r>
          </a:p>
          <a:p>
            <a:pPr>
              <a:lnSpc>
                <a:spcPct val="120000"/>
              </a:lnSpc>
              <a:tabLst>
                <a:tab pos="976313" algn="l"/>
                <a:tab pos="3033713" algn="l"/>
                <a:tab pos="6000750" algn="r"/>
                <a:tab pos="7427913" algn="r"/>
              </a:tabLst>
            </a:pPr>
            <a:r>
              <a:rPr lang="en-US" sz="2000" dirty="0"/>
              <a:t>	     Totals 		$</a:t>
            </a:r>
            <a:r>
              <a:rPr lang="en-US" sz="2000" dirty="0" smtClean="0"/>
              <a:t>10,000</a:t>
            </a:r>
            <a:r>
              <a:rPr lang="en-US" sz="2000" dirty="0"/>
              <a:t>	$12,000</a:t>
            </a:r>
          </a:p>
        </p:txBody>
      </p:sp>
      <p:cxnSp>
        <p:nvCxnSpPr>
          <p:cNvPr id="11" name="Straight Connector 10"/>
          <p:cNvCxnSpPr/>
          <p:nvPr/>
        </p:nvCxnSpPr>
        <p:spPr>
          <a:xfrm>
            <a:off x="1028535" y="2747498"/>
            <a:ext cx="65070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1999566" y="2747498"/>
            <a:ext cx="15755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3820438" y="2747498"/>
            <a:ext cx="22038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6210108" y="2747498"/>
            <a:ext cx="110509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7415123" y="2747498"/>
            <a:ext cx="149088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6210108" y="5040608"/>
            <a:ext cx="91312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6210108" y="5090516"/>
            <a:ext cx="91312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6210108" y="4725113"/>
            <a:ext cx="91312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7716033" y="5040608"/>
            <a:ext cx="86817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7716033" y="5090516"/>
            <a:ext cx="86817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7716033" y="4725113"/>
            <a:ext cx="86817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2028039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309429"/>
            <a:ext cx="8229600" cy="1143000"/>
          </a:xfrm>
        </p:spPr>
        <p:txBody>
          <a:bodyPr/>
          <a:lstStyle/>
          <a:p>
            <a:pPr>
              <a:lnSpc>
                <a:spcPct val="90000"/>
              </a:lnSpc>
            </a:pPr>
            <a:r>
              <a:rPr lang="en-US" sz="3600" dirty="0" smtClean="0"/>
              <a:t>Inventory Purchases </a:t>
            </a:r>
            <a:r>
              <a:rPr lang="en-US" sz="3600" dirty="0"/>
              <a:t>and </a:t>
            </a:r>
            <a:r>
              <a:rPr lang="en-US" sz="3600" dirty="0" smtClean="0"/>
              <a:t>Sales—Side</a:t>
            </a:r>
            <a:r>
              <a:rPr lang="en-US" sz="3600" dirty="0"/>
              <a:t>-by-Side Comparisons </a:t>
            </a:r>
            <a:r>
              <a:rPr lang="en-US" sz="3600" dirty="0" smtClean="0"/>
              <a:t>Between the Perpetual System and Periodic System</a:t>
            </a:r>
            <a:endParaRPr lang="en-US" sz="3600" dirty="0"/>
          </a:p>
        </p:txBody>
      </p:sp>
      <p:sp>
        <p:nvSpPr>
          <p:cNvPr id="3" name="Content Placeholder 2"/>
          <p:cNvSpPr>
            <a:spLocks noGrp="1"/>
          </p:cNvSpPr>
          <p:nvPr>
            <p:ph idx="1"/>
          </p:nvPr>
        </p:nvSpPr>
        <p:spPr>
          <a:xfrm>
            <a:off x="809150" y="2187655"/>
            <a:ext cx="8229600" cy="589716"/>
          </a:xfrm>
        </p:spPr>
        <p:txBody>
          <a:bodyPr/>
          <a:lstStyle/>
          <a:p>
            <a:r>
              <a:rPr lang="en-US" dirty="0"/>
              <a:t>Purchase inventory </a:t>
            </a:r>
            <a:r>
              <a:rPr lang="en-US" dirty="0" smtClean="0"/>
              <a:t>on account</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71</a:t>
            </a:fld>
            <a:endParaRPr lang="en-US" dirty="0"/>
          </a:p>
        </p:txBody>
      </p:sp>
      <p:grpSp>
        <p:nvGrpSpPr>
          <p:cNvPr id="18" name="Group 17"/>
          <p:cNvGrpSpPr/>
          <p:nvPr/>
        </p:nvGrpSpPr>
        <p:grpSpPr>
          <a:xfrm>
            <a:off x="1041400" y="2755619"/>
            <a:ext cx="7800967" cy="1049125"/>
            <a:chOff x="1041400" y="2755619"/>
            <a:chExt cx="7800967" cy="1049125"/>
          </a:xfrm>
        </p:grpSpPr>
        <p:sp>
          <p:nvSpPr>
            <p:cNvPr id="9" name="Rectangle 8"/>
            <p:cNvSpPr/>
            <p:nvPr/>
          </p:nvSpPr>
          <p:spPr>
            <a:xfrm>
              <a:off x="1041400" y="2777370"/>
              <a:ext cx="7736474" cy="102737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extBox 4"/>
            <p:cNvSpPr txBox="1"/>
            <p:nvPr/>
          </p:nvSpPr>
          <p:spPr>
            <a:xfrm>
              <a:off x="1964760" y="2755658"/>
              <a:ext cx="1780224" cy="338554"/>
            </a:xfrm>
            <a:prstGeom prst="rect">
              <a:avLst/>
            </a:prstGeom>
            <a:noFill/>
          </p:spPr>
          <p:txBody>
            <a:bodyPr wrap="square" rtlCol="0">
              <a:spAutoFit/>
            </a:bodyPr>
            <a:lstStyle/>
            <a:p>
              <a:r>
                <a:rPr lang="en-US" sz="1600" b="1" dirty="0" smtClean="0">
                  <a:solidFill>
                    <a:srgbClr val="FF0000"/>
                  </a:solidFill>
                </a:rPr>
                <a:t>Perpetual System</a:t>
              </a:r>
              <a:endParaRPr lang="en-US" sz="1600" b="1" dirty="0">
                <a:solidFill>
                  <a:srgbClr val="FF0000"/>
                </a:solidFill>
              </a:endParaRPr>
            </a:p>
          </p:txBody>
        </p:sp>
        <p:sp>
          <p:nvSpPr>
            <p:cNvPr id="13" name="TextBox 12"/>
            <p:cNvSpPr txBox="1"/>
            <p:nvPr/>
          </p:nvSpPr>
          <p:spPr>
            <a:xfrm>
              <a:off x="6099274" y="2755619"/>
              <a:ext cx="1780224" cy="338554"/>
            </a:xfrm>
            <a:prstGeom prst="rect">
              <a:avLst/>
            </a:prstGeom>
            <a:noFill/>
          </p:spPr>
          <p:txBody>
            <a:bodyPr wrap="square" rtlCol="0">
              <a:spAutoFit/>
            </a:bodyPr>
            <a:lstStyle/>
            <a:p>
              <a:r>
                <a:rPr lang="en-US" sz="1600" b="1" dirty="0" smtClean="0">
                  <a:solidFill>
                    <a:srgbClr val="FF0000"/>
                  </a:solidFill>
                </a:rPr>
                <a:t>Periodic System</a:t>
              </a:r>
              <a:endParaRPr lang="en-US" sz="1600" b="1" dirty="0">
                <a:solidFill>
                  <a:srgbClr val="FF0000"/>
                </a:solidFill>
              </a:endParaRPr>
            </a:p>
          </p:txBody>
        </p:sp>
        <p:cxnSp>
          <p:nvCxnSpPr>
            <p:cNvPr id="12" name="Straight Connector 11"/>
            <p:cNvCxnSpPr>
              <a:stCxn id="9" idx="0"/>
              <a:endCxn id="9" idx="2"/>
            </p:cNvCxnSpPr>
            <p:nvPr/>
          </p:nvCxnSpPr>
          <p:spPr>
            <a:xfrm>
              <a:off x="4909637" y="2777370"/>
              <a:ext cx="0" cy="102737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1041400" y="3094212"/>
              <a:ext cx="3940373" cy="584776"/>
            </a:xfrm>
            <a:prstGeom prst="rect">
              <a:avLst/>
            </a:prstGeom>
            <a:noFill/>
          </p:spPr>
          <p:txBody>
            <a:bodyPr wrap="square" rtlCol="0">
              <a:spAutoFit/>
            </a:bodyPr>
            <a:lstStyle/>
            <a:p>
              <a:r>
                <a:rPr lang="en-US" sz="1600" dirty="0" smtClean="0"/>
                <a:t>Inventory				2,700</a:t>
              </a:r>
            </a:p>
            <a:p>
              <a:r>
                <a:rPr lang="en-US" sz="1600" dirty="0"/>
                <a:t> </a:t>
              </a:r>
              <a:r>
                <a:rPr lang="en-US" sz="1600" dirty="0" smtClean="0"/>
                <a:t>  Accounts Payable				2,700</a:t>
              </a:r>
              <a:endParaRPr lang="en-US" sz="1600" dirty="0"/>
            </a:p>
          </p:txBody>
        </p:sp>
        <p:sp>
          <p:nvSpPr>
            <p:cNvPr id="17" name="TextBox 16"/>
            <p:cNvSpPr txBox="1"/>
            <p:nvPr/>
          </p:nvSpPr>
          <p:spPr>
            <a:xfrm>
              <a:off x="4901994" y="3078840"/>
              <a:ext cx="3940373" cy="584776"/>
            </a:xfrm>
            <a:prstGeom prst="rect">
              <a:avLst/>
            </a:prstGeom>
            <a:noFill/>
          </p:spPr>
          <p:txBody>
            <a:bodyPr wrap="square" rtlCol="0">
              <a:spAutoFit/>
            </a:bodyPr>
            <a:lstStyle/>
            <a:p>
              <a:r>
                <a:rPr lang="en-US" sz="1600" dirty="0" smtClean="0"/>
                <a:t>Purchases  			2,700</a:t>
              </a:r>
            </a:p>
            <a:p>
              <a:r>
                <a:rPr lang="en-US" sz="1600" dirty="0"/>
                <a:t> </a:t>
              </a:r>
              <a:r>
                <a:rPr lang="en-US" sz="1600" dirty="0" smtClean="0"/>
                <a:t>  Accounts Payable				2,700</a:t>
              </a:r>
              <a:endParaRPr lang="en-US" sz="1600" dirty="0"/>
            </a:p>
          </p:txBody>
        </p:sp>
        <p:cxnSp>
          <p:nvCxnSpPr>
            <p:cNvPr id="16" name="Straight Connector 15"/>
            <p:cNvCxnSpPr/>
            <p:nvPr/>
          </p:nvCxnSpPr>
          <p:spPr>
            <a:xfrm>
              <a:off x="2051599" y="3094212"/>
              <a:ext cx="15088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099274" y="3095012"/>
              <a:ext cx="15088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4" name="Rectangle 23"/>
          <p:cNvSpPr/>
          <p:nvPr/>
        </p:nvSpPr>
        <p:spPr>
          <a:xfrm>
            <a:off x="1041400" y="4547245"/>
            <a:ext cx="7736474" cy="1499302"/>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5" name="TextBox 24"/>
          <p:cNvSpPr txBox="1"/>
          <p:nvPr/>
        </p:nvSpPr>
        <p:spPr>
          <a:xfrm>
            <a:off x="1964760" y="4525533"/>
            <a:ext cx="1780224" cy="338554"/>
          </a:xfrm>
          <a:prstGeom prst="rect">
            <a:avLst/>
          </a:prstGeom>
          <a:noFill/>
        </p:spPr>
        <p:txBody>
          <a:bodyPr wrap="square" rtlCol="0">
            <a:spAutoFit/>
          </a:bodyPr>
          <a:lstStyle/>
          <a:p>
            <a:r>
              <a:rPr lang="en-US" sz="1600" b="1" dirty="0" smtClean="0">
                <a:solidFill>
                  <a:srgbClr val="FF0000"/>
                </a:solidFill>
              </a:rPr>
              <a:t>Perpetual System</a:t>
            </a:r>
            <a:endParaRPr lang="en-US" sz="1600" b="1" dirty="0">
              <a:solidFill>
                <a:srgbClr val="FF0000"/>
              </a:solidFill>
            </a:endParaRPr>
          </a:p>
        </p:txBody>
      </p:sp>
      <p:sp>
        <p:nvSpPr>
          <p:cNvPr id="26" name="TextBox 25"/>
          <p:cNvSpPr txBox="1"/>
          <p:nvPr/>
        </p:nvSpPr>
        <p:spPr>
          <a:xfrm>
            <a:off x="6099274" y="4525494"/>
            <a:ext cx="1780224" cy="338554"/>
          </a:xfrm>
          <a:prstGeom prst="rect">
            <a:avLst/>
          </a:prstGeom>
          <a:noFill/>
        </p:spPr>
        <p:txBody>
          <a:bodyPr wrap="square" rtlCol="0">
            <a:spAutoFit/>
          </a:bodyPr>
          <a:lstStyle/>
          <a:p>
            <a:r>
              <a:rPr lang="en-US" sz="1600" b="1" dirty="0" smtClean="0">
                <a:solidFill>
                  <a:srgbClr val="FF0000"/>
                </a:solidFill>
              </a:rPr>
              <a:t>Periodic System</a:t>
            </a:r>
            <a:endParaRPr lang="en-US" sz="1600" b="1" dirty="0">
              <a:solidFill>
                <a:srgbClr val="FF0000"/>
              </a:solidFill>
            </a:endParaRPr>
          </a:p>
        </p:txBody>
      </p:sp>
      <p:cxnSp>
        <p:nvCxnSpPr>
          <p:cNvPr id="27" name="Straight Connector 26"/>
          <p:cNvCxnSpPr>
            <a:stCxn id="24" idx="0"/>
            <a:endCxn id="24" idx="2"/>
          </p:cNvCxnSpPr>
          <p:nvPr/>
        </p:nvCxnSpPr>
        <p:spPr>
          <a:xfrm>
            <a:off x="4909637" y="4547245"/>
            <a:ext cx="0" cy="149930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1041400" y="4864087"/>
            <a:ext cx="3940373" cy="584776"/>
          </a:xfrm>
          <a:prstGeom prst="rect">
            <a:avLst/>
          </a:prstGeom>
          <a:noFill/>
        </p:spPr>
        <p:txBody>
          <a:bodyPr wrap="square" rtlCol="0">
            <a:spAutoFit/>
          </a:bodyPr>
          <a:lstStyle/>
          <a:p>
            <a:r>
              <a:rPr lang="en-US" sz="1600" dirty="0" smtClean="0"/>
              <a:t>Accounts Receivable		4,500</a:t>
            </a:r>
          </a:p>
          <a:p>
            <a:r>
              <a:rPr lang="en-US" sz="1600" dirty="0"/>
              <a:t> </a:t>
            </a:r>
            <a:r>
              <a:rPr lang="en-US" sz="1600" dirty="0" smtClean="0"/>
              <a:t>  Sales Revenue					4,500</a:t>
            </a:r>
            <a:endParaRPr lang="en-US" sz="1600" dirty="0"/>
          </a:p>
        </p:txBody>
      </p:sp>
      <p:sp>
        <p:nvSpPr>
          <p:cNvPr id="29" name="TextBox 28"/>
          <p:cNvSpPr txBox="1"/>
          <p:nvPr/>
        </p:nvSpPr>
        <p:spPr>
          <a:xfrm>
            <a:off x="4901994" y="4848715"/>
            <a:ext cx="3940373" cy="584776"/>
          </a:xfrm>
          <a:prstGeom prst="rect">
            <a:avLst/>
          </a:prstGeom>
          <a:noFill/>
        </p:spPr>
        <p:txBody>
          <a:bodyPr wrap="square" rtlCol="0">
            <a:spAutoFit/>
          </a:bodyPr>
          <a:lstStyle/>
          <a:p>
            <a:r>
              <a:rPr lang="en-US" sz="1600" dirty="0"/>
              <a:t>Accounts Receivable</a:t>
            </a:r>
            <a:r>
              <a:rPr lang="en-US" sz="1600" dirty="0" smtClean="0"/>
              <a:t>		4,500</a:t>
            </a:r>
          </a:p>
          <a:p>
            <a:r>
              <a:rPr lang="en-US" sz="1600" dirty="0"/>
              <a:t> </a:t>
            </a:r>
            <a:r>
              <a:rPr lang="en-US" sz="1600" dirty="0" smtClean="0"/>
              <a:t>  Sales Revenue					4,500</a:t>
            </a:r>
            <a:endParaRPr lang="en-US" sz="1600" dirty="0"/>
          </a:p>
        </p:txBody>
      </p:sp>
      <p:cxnSp>
        <p:nvCxnSpPr>
          <p:cNvPr id="30" name="Straight Connector 29"/>
          <p:cNvCxnSpPr/>
          <p:nvPr/>
        </p:nvCxnSpPr>
        <p:spPr>
          <a:xfrm>
            <a:off x="2051599" y="4864087"/>
            <a:ext cx="15088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6099274" y="4864887"/>
            <a:ext cx="15088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1052255" y="5439851"/>
            <a:ext cx="3940373" cy="584776"/>
          </a:xfrm>
          <a:prstGeom prst="rect">
            <a:avLst/>
          </a:prstGeom>
          <a:noFill/>
        </p:spPr>
        <p:txBody>
          <a:bodyPr wrap="square" rtlCol="0">
            <a:spAutoFit/>
          </a:bodyPr>
          <a:lstStyle/>
          <a:p>
            <a:r>
              <a:rPr lang="en-US" sz="1600" dirty="0" smtClean="0"/>
              <a:t>Cost of Goods Sold		2,500</a:t>
            </a:r>
          </a:p>
          <a:p>
            <a:r>
              <a:rPr lang="en-US" sz="1600" dirty="0"/>
              <a:t> </a:t>
            </a:r>
            <a:r>
              <a:rPr lang="en-US" sz="1600" dirty="0" smtClean="0"/>
              <a:t>  Inventory					2,500</a:t>
            </a:r>
            <a:endParaRPr lang="en-US" sz="1600" dirty="0"/>
          </a:p>
        </p:txBody>
      </p:sp>
      <p:sp>
        <p:nvSpPr>
          <p:cNvPr id="34" name="TextBox 33"/>
          <p:cNvSpPr txBox="1"/>
          <p:nvPr/>
        </p:nvSpPr>
        <p:spPr>
          <a:xfrm>
            <a:off x="4910649" y="5689959"/>
            <a:ext cx="3940373" cy="338554"/>
          </a:xfrm>
          <a:prstGeom prst="rect">
            <a:avLst/>
          </a:prstGeom>
          <a:noFill/>
        </p:spPr>
        <p:txBody>
          <a:bodyPr wrap="square" rtlCol="0">
            <a:spAutoFit/>
          </a:bodyPr>
          <a:lstStyle/>
          <a:p>
            <a:r>
              <a:rPr lang="en-US" sz="1600" dirty="0" smtClean="0"/>
              <a:t>No entry for cost of goods sold</a:t>
            </a:r>
            <a:endParaRPr lang="en-US" sz="1600" dirty="0"/>
          </a:p>
        </p:txBody>
      </p:sp>
      <p:sp>
        <p:nvSpPr>
          <p:cNvPr id="32" name="Content Placeholder 2"/>
          <p:cNvSpPr txBox="1">
            <a:spLocks/>
          </p:cNvSpPr>
          <p:nvPr/>
        </p:nvSpPr>
        <p:spPr>
          <a:xfrm>
            <a:off x="1052255" y="3952344"/>
            <a:ext cx="8229600" cy="594901"/>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Sell inventory on account</a:t>
            </a:r>
            <a:endParaRPr lang="en-US" dirty="0"/>
          </a:p>
        </p:txBody>
      </p:sp>
    </p:spTree>
    <p:extLst>
      <p:ext uri="{BB962C8B-B14F-4D97-AF65-F5344CB8AC3E}">
        <p14:creationId xmlns:p14="http://schemas.microsoft.com/office/powerpoint/2010/main" val="631962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6" grpId="0"/>
      <p:bldP spid="28" grpId="0"/>
      <p:bldP spid="29" grpId="0"/>
      <p:bldP spid="33" grpId="0"/>
      <p:bldP spid="34" grpId="0"/>
      <p:bldP spid="32"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276861"/>
            <a:ext cx="8229600" cy="2246206"/>
          </a:xfrm>
        </p:spPr>
        <p:txBody>
          <a:bodyPr/>
          <a:lstStyle/>
          <a:p>
            <a:r>
              <a:rPr lang="en-US" sz="3000" dirty="0" smtClean="0"/>
              <a:t>Freight Charges</a:t>
            </a:r>
            <a:r>
              <a:rPr lang="en-US" sz="3000" dirty="0"/>
              <a:t>, </a:t>
            </a:r>
            <a:r>
              <a:rPr lang="en-US" sz="3000" dirty="0" smtClean="0"/>
              <a:t>Purchase Discounts, and Returns—Side-by-Side Comparisons Between the Perpetual System and Periodic System</a:t>
            </a:r>
            <a:endParaRPr lang="en-US" sz="3000" dirty="0"/>
          </a:p>
        </p:txBody>
      </p:sp>
      <p:sp>
        <p:nvSpPr>
          <p:cNvPr id="3" name="Content Placeholder 2"/>
          <p:cNvSpPr>
            <a:spLocks noGrp="1"/>
          </p:cNvSpPr>
          <p:nvPr>
            <p:ph idx="1"/>
          </p:nvPr>
        </p:nvSpPr>
        <p:spPr>
          <a:xfrm>
            <a:off x="809150" y="1824201"/>
            <a:ext cx="8229600" cy="452053"/>
          </a:xfrm>
        </p:spPr>
        <p:txBody>
          <a:bodyPr>
            <a:normAutofit fontScale="85000" lnSpcReduction="20000"/>
          </a:bodyPr>
          <a:lstStyle/>
          <a:p>
            <a:r>
              <a:rPr lang="en-US" dirty="0" smtClean="0"/>
              <a:t>Pay freight-in charges</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72</a:t>
            </a:fld>
            <a:endParaRPr lang="en-US" dirty="0"/>
          </a:p>
        </p:txBody>
      </p:sp>
      <p:grpSp>
        <p:nvGrpSpPr>
          <p:cNvPr id="9" name="Group 8"/>
          <p:cNvGrpSpPr/>
          <p:nvPr/>
        </p:nvGrpSpPr>
        <p:grpSpPr>
          <a:xfrm>
            <a:off x="1054656" y="2254954"/>
            <a:ext cx="7800967" cy="1027374"/>
            <a:chOff x="1041400" y="2755619"/>
            <a:chExt cx="7800967" cy="1049125"/>
          </a:xfrm>
        </p:grpSpPr>
        <p:sp>
          <p:nvSpPr>
            <p:cNvPr id="10" name="Rectangle 9"/>
            <p:cNvSpPr/>
            <p:nvPr/>
          </p:nvSpPr>
          <p:spPr>
            <a:xfrm>
              <a:off x="1041400" y="2777370"/>
              <a:ext cx="7736474" cy="102737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964760" y="2755658"/>
              <a:ext cx="1780224" cy="338554"/>
            </a:xfrm>
            <a:prstGeom prst="rect">
              <a:avLst/>
            </a:prstGeom>
            <a:noFill/>
          </p:spPr>
          <p:txBody>
            <a:bodyPr wrap="square" rtlCol="0">
              <a:spAutoFit/>
            </a:bodyPr>
            <a:lstStyle/>
            <a:p>
              <a:r>
                <a:rPr lang="en-US" sz="1600" b="1" dirty="0" smtClean="0">
                  <a:solidFill>
                    <a:srgbClr val="FF0000"/>
                  </a:solidFill>
                </a:rPr>
                <a:t>Perpetual System</a:t>
              </a:r>
              <a:endParaRPr lang="en-US" sz="1600" b="1" dirty="0">
                <a:solidFill>
                  <a:srgbClr val="FF0000"/>
                </a:solidFill>
              </a:endParaRPr>
            </a:p>
          </p:txBody>
        </p:sp>
        <p:sp>
          <p:nvSpPr>
            <p:cNvPr id="12" name="TextBox 11"/>
            <p:cNvSpPr txBox="1"/>
            <p:nvPr/>
          </p:nvSpPr>
          <p:spPr>
            <a:xfrm>
              <a:off x="6099274" y="2755619"/>
              <a:ext cx="1780224" cy="338554"/>
            </a:xfrm>
            <a:prstGeom prst="rect">
              <a:avLst/>
            </a:prstGeom>
            <a:noFill/>
          </p:spPr>
          <p:txBody>
            <a:bodyPr wrap="square" rtlCol="0">
              <a:spAutoFit/>
            </a:bodyPr>
            <a:lstStyle/>
            <a:p>
              <a:r>
                <a:rPr lang="en-US" sz="1600" b="1" dirty="0" smtClean="0">
                  <a:solidFill>
                    <a:srgbClr val="FF0000"/>
                  </a:solidFill>
                </a:rPr>
                <a:t>Periodic System</a:t>
              </a:r>
              <a:endParaRPr lang="en-US" sz="1600" b="1" dirty="0">
                <a:solidFill>
                  <a:srgbClr val="FF0000"/>
                </a:solidFill>
              </a:endParaRPr>
            </a:p>
          </p:txBody>
        </p:sp>
        <p:cxnSp>
          <p:nvCxnSpPr>
            <p:cNvPr id="13" name="Straight Connector 12"/>
            <p:cNvCxnSpPr>
              <a:stCxn id="10" idx="0"/>
              <a:endCxn id="10" idx="2"/>
            </p:cNvCxnSpPr>
            <p:nvPr/>
          </p:nvCxnSpPr>
          <p:spPr>
            <a:xfrm>
              <a:off x="4909637" y="2777370"/>
              <a:ext cx="0" cy="102737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1041400" y="3094212"/>
              <a:ext cx="3940373" cy="584776"/>
            </a:xfrm>
            <a:prstGeom prst="rect">
              <a:avLst/>
            </a:prstGeom>
            <a:noFill/>
          </p:spPr>
          <p:txBody>
            <a:bodyPr wrap="square" rtlCol="0">
              <a:spAutoFit/>
            </a:bodyPr>
            <a:lstStyle/>
            <a:p>
              <a:r>
                <a:rPr lang="en-US" sz="1600" dirty="0" smtClean="0"/>
                <a:t>Inventory				300</a:t>
              </a:r>
            </a:p>
            <a:p>
              <a:r>
                <a:rPr lang="en-US" sz="1600" dirty="0"/>
                <a:t> </a:t>
              </a:r>
              <a:r>
                <a:rPr lang="en-US" sz="1600" dirty="0" smtClean="0"/>
                <a:t>  Cash						300</a:t>
              </a:r>
              <a:endParaRPr lang="en-US" sz="1600" dirty="0"/>
            </a:p>
          </p:txBody>
        </p:sp>
        <p:sp>
          <p:nvSpPr>
            <p:cNvPr id="15" name="TextBox 14"/>
            <p:cNvSpPr txBox="1"/>
            <p:nvPr/>
          </p:nvSpPr>
          <p:spPr>
            <a:xfrm>
              <a:off x="4901994" y="3078840"/>
              <a:ext cx="3940373" cy="584776"/>
            </a:xfrm>
            <a:prstGeom prst="rect">
              <a:avLst/>
            </a:prstGeom>
            <a:noFill/>
          </p:spPr>
          <p:txBody>
            <a:bodyPr wrap="square" rtlCol="0">
              <a:spAutoFit/>
            </a:bodyPr>
            <a:lstStyle/>
            <a:p>
              <a:r>
                <a:rPr lang="en-US" sz="1600" dirty="0" smtClean="0"/>
                <a:t>Freight-in	  			300</a:t>
              </a:r>
            </a:p>
            <a:p>
              <a:r>
                <a:rPr lang="en-US" sz="1600" dirty="0"/>
                <a:t> </a:t>
              </a:r>
              <a:r>
                <a:rPr lang="en-US" sz="1600" dirty="0" smtClean="0"/>
                <a:t>  Cash						300</a:t>
              </a:r>
              <a:endParaRPr lang="en-US" sz="1600" dirty="0"/>
            </a:p>
          </p:txBody>
        </p:sp>
        <p:cxnSp>
          <p:nvCxnSpPr>
            <p:cNvPr id="16" name="Straight Connector 15"/>
            <p:cNvCxnSpPr/>
            <p:nvPr/>
          </p:nvCxnSpPr>
          <p:spPr>
            <a:xfrm>
              <a:off x="2051599" y="3094212"/>
              <a:ext cx="15088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6099274" y="3095012"/>
              <a:ext cx="15088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a:off x="1038234" y="4291179"/>
            <a:ext cx="7800967" cy="1169590"/>
            <a:chOff x="1041400" y="2755619"/>
            <a:chExt cx="7800967" cy="1169590"/>
          </a:xfrm>
        </p:grpSpPr>
        <p:sp>
          <p:nvSpPr>
            <p:cNvPr id="19" name="Rectangle 18"/>
            <p:cNvSpPr/>
            <p:nvPr/>
          </p:nvSpPr>
          <p:spPr>
            <a:xfrm>
              <a:off x="1041400" y="2777369"/>
              <a:ext cx="7736474" cy="1147839"/>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TextBox 19"/>
            <p:cNvSpPr txBox="1"/>
            <p:nvPr/>
          </p:nvSpPr>
          <p:spPr>
            <a:xfrm>
              <a:off x="1964760" y="2755658"/>
              <a:ext cx="1780224" cy="338554"/>
            </a:xfrm>
            <a:prstGeom prst="rect">
              <a:avLst/>
            </a:prstGeom>
            <a:noFill/>
          </p:spPr>
          <p:txBody>
            <a:bodyPr wrap="square" rtlCol="0">
              <a:spAutoFit/>
            </a:bodyPr>
            <a:lstStyle/>
            <a:p>
              <a:r>
                <a:rPr lang="en-US" sz="1600" b="1" dirty="0" smtClean="0">
                  <a:solidFill>
                    <a:srgbClr val="FF0000"/>
                  </a:solidFill>
                </a:rPr>
                <a:t>Perpetual System</a:t>
              </a:r>
              <a:endParaRPr lang="en-US" sz="1600" b="1" dirty="0">
                <a:solidFill>
                  <a:srgbClr val="FF0000"/>
                </a:solidFill>
              </a:endParaRPr>
            </a:p>
          </p:txBody>
        </p:sp>
        <p:sp>
          <p:nvSpPr>
            <p:cNvPr id="21" name="TextBox 20"/>
            <p:cNvSpPr txBox="1"/>
            <p:nvPr/>
          </p:nvSpPr>
          <p:spPr>
            <a:xfrm>
              <a:off x="6099274" y="2755619"/>
              <a:ext cx="1780224" cy="338554"/>
            </a:xfrm>
            <a:prstGeom prst="rect">
              <a:avLst/>
            </a:prstGeom>
            <a:noFill/>
          </p:spPr>
          <p:txBody>
            <a:bodyPr wrap="square" rtlCol="0">
              <a:spAutoFit/>
            </a:bodyPr>
            <a:lstStyle/>
            <a:p>
              <a:r>
                <a:rPr lang="en-US" sz="1600" b="1" dirty="0" smtClean="0">
                  <a:solidFill>
                    <a:srgbClr val="FF0000"/>
                  </a:solidFill>
                </a:rPr>
                <a:t>Periodic System</a:t>
              </a:r>
              <a:endParaRPr lang="en-US" sz="1600" b="1" dirty="0">
                <a:solidFill>
                  <a:srgbClr val="FF0000"/>
                </a:solidFill>
              </a:endParaRPr>
            </a:p>
          </p:txBody>
        </p:sp>
        <p:cxnSp>
          <p:nvCxnSpPr>
            <p:cNvPr id="22" name="Straight Connector 21"/>
            <p:cNvCxnSpPr>
              <a:stCxn id="19" idx="0"/>
              <a:endCxn id="19" idx="2"/>
            </p:cNvCxnSpPr>
            <p:nvPr/>
          </p:nvCxnSpPr>
          <p:spPr>
            <a:xfrm>
              <a:off x="4909637" y="2777369"/>
              <a:ext cx="0" cy="114783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1041400" y="3094212"/>
              <a:ext cx="3940373" cy="830997"/>
            </a:xfrm>
            <a:prstGeom prst="rect">
              <a:avLst/>
            </a:prstGeom>
            <a:noFill/>
          </p:spPr>
          <p:txBody>
            <a:bodyPr wrap="square" rtlCol="0">
              <a:spAutoFit/>
            </a:bodyPr>
            <a:lstStyle/>
            <a:p>
              <a:r>
                <a:rPr lang="en-US" sz="1600" dirty="0" smtClean="0"/>
                <a:t>Accounts Payable		2,700</a:t>
              </a:r>
            </a:p>
            <a:p>
              <a:r>
                <a:rPr lang="en-US" sz="1600" dirty="0"/>
                <a:t> </a:t>
              </a:r>
              <a:r>
                <a:rPr lang="en-US" sz="1600" dirty="0" smtClean="0"/>
                <a:t>  Inventory					54</a:t>
              </a:r>
            </a:p>
            <a:p>
              <a:r>
                <a:rPr lang="en-US" sz="1600" dirty="0"/>
                <a:t> </a:t>
              </a:r>
              <a:r>
                <a:rPr lang="en-US" sz="1600" dirty="0" smtClean="0"/>
                <a:t>  Cash					     2,646</a:t>
              </a:r>
              <a:endParaRPr lang="en-US" sz="1600" dirty="0"/>
            </a:p>
          </p:txBody>
        </p:sp>
        <p:sp>
          <p:nvSpPr>
            <p:cNvPr id="24" name="TextBox 23"/>
            <p:cNvSpPr txBox="1"/>
            <p:nvPr/>
          </p:nvSpPr>
          <p:spPr>
            <a:xfrm>
              <a:off x="4901994" y="3078840"/>
              <a:ext cx="3940373" cy="830997"/>
            </a:xfrm>
            <a:prstGeom prst="rect">
              <a:avLst/>
            </a:prstGeom>
            <a:noFill/>
          </p:spPr>
          <p:txBody>
            <a:bodyPr wrap="square" rtlCol="0">
              <a:spAutoFit/>
            </a:bodyPr>
            <a:lstStyle/>
            <a:p>
              <a:r>
                <a:rPr lang="en-US" sz="1600" dirty="0"/>
                <a:t>Accounts </a:t>
              </a:r>
              <a:r>
                <a:rPr lang="en-US" sz="1600" dirty="0" smtClean="0"/>
                <a:t>Payable	  	2,700</a:t>
              </a:r>
            </a:p>
            <a:p>
              <a:r>
                <a:rPr lang="en-US" sz="1600" dirty="0"/>
                <a:t> </a:t>
              </a:r>
              <a:r>
                <a:rPr lang="en-US" sz="1600" dirty="0" smtClean="0"/>
                <a:t>  Purchase Discounts				  54</a:t>
              </a:r>
            </a:p>
            <a:p>
              <a:r>
                <a:rPr lang="en-US" sz="1600" dirty="0"/>
                <a:t> </a:t>
              </a:r>
              <a:r>
                <a:rPr lang="en-US" sz="1600" dirty="0" smtClean="0"/>
                <a:t>  Cash					       2,646</a:t>
              </a:r>
              <a:endParaRPr lang="en-US" sz="1600" dirty="0"/>
            </a:p>
          </p:txBody>
        </p:sp>
        <p:cxnSp>
          <p:nvCxnSpPr>
            <p:cNvPr id="25" name="Straight Connector 24"/>
            <p:cNvCxnSpPr/>
            <p:nvPr/>
          </p:nvCxnSpPr>
          <p:spPr>
            <a:xfrm>
              <a:off x="2051599" y="3094212"/>
              <a:ext cx="15088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6099274" y="3095012"/>
              <a:ext cx="15088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28" name="Group 27"/>
          <p:cNvGrpSpPr/>
          <p:nvPr/>
        </p:nvGrpSpPr>
        <p:grpSpPr>
          <a:xfrm>
            <a:off x="1041400" y="5502985"/>
            <a:ext cx="7800967" cy="1027374"/>
            <a:chOff x="1041400" y="2755619"/>
            <a:chExt cx="7800967" cy="1049125"/>
          </a:xfrm>
        </p:grpSpPr>
        <p:sp>
          <p:nvSpPr>
            <p:cNvPr id="29" name="Rectangle 28"/>
            <p:cNvSpPr/>
            <p:nvPr/>
          </p:nvSpPr>
          <p:spPr>
            <a:xfrm>
              <a:off x="1041400" y="2777370"/>
              <a:ext cx="7736474" cy="102737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 name="TextBox 29"/>
            <p:cNvSpPr txBox="1"/>
            <p:nvPr/>
          </p:nvSpPr>
          <p:spPr>
            <a:xfrm>
              <a:off x="1964760" y="2755658"/>
              <a:ext cx="1780224" cy="338554"/>
            </a:xfrm>
            <a:prstGeom prst="rect">
              <a:avLst/>
            </a:prstGeom>
            <a:noFill/>
          </p:spPr>
          <p:txBody>
            <a:bodyPr wrap="square" rtlCol="0">
              <a:spAutoFit/>
            </a:bodyPr>
            <a:lstStyle/>
            <a:p>
              <a:r>
                <a:rPr lang="en-US" sz="1600" b="1" dirty="0" smtClean="0">
                  <a:solidFill>
                    <a:srgbClr val="FF0000"/>
                  </a:solidFill>
                </a:rPr>
                <a:t>Perpetual System</a:t>
              </a:r>
              <a:endParaRPr lang="en-US" sz="1600" b="1" dirty="0">
                <a:solidFill>
                  <a:srgbClr val="FF0000"/>
                </a:solidFill>
              </a:endParaRPr>
            </a:p>
          </p:txBody>
        </p:sp>
        <p:sp>
          <p:nvSpPr>
            <p:cNvPr id="31" name="TextBox 30"/>
            <p:cNvSpPr txBox="1"/>
            <p:nvPr/>
          </p:nvSpPr>
          <p:spPr>
            <a:xfrm>
              <a:off x="6099274" y="2755619"/>
              <a:ext cx="1780224" cy="338554"/>
            </a:xfrm>
            <a:prstGeom prst="rect">
              <a:avLst/>
            </a:prstGeom>
            <a:noFill/>
          </p:spPr>
          <p:txBody>
            <a:bodyPr wrap="square" rtlCol="0">
              <a:spAutoFit/>
            </a:bodyPr>
            <a:lstStyle/>
            <a:p>
              <a:r>
                <a:rPr lang="en-US" sz="1600" b="1" dirty="0" smtClean="0">
                  <a:solidFill>
                    <a:srgbClr val="FF0000"/>
                  </a:solidFill>
                </a:rPr>
                <a:t>Periodic System</a:t>
              </a:r>
              <a:endParaRPr lang="en-US" sz="1600" b="1" dirty="0">
                <a:solidFill>
                  <a:srgbClr val="FF0000"/>
                </a:solidFill>
              </a:endParaRPr>
            </a:p>
          </p:txBody>
        </p:sp>
        <p:cxnSp>
          <p:nvCxnSpPr>
            <p:cNvPr id="32" name="Straight Connector 31"/>
            <p:cNvCxnSpPr>
              <a:stCxn id="29" idx="0"/>
              <a:endCxn id="29" idx="2"/>
            </p:cNvCxnSpPr>
            <p:nvPr/>
          </p:nvCxnSpPr>
          <p:spPr>
            <a:xfrm>
              <a:off x="4909637" y="2777370"/>
              <a:ext cx="0" cy="102737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1041400" y="3094212"/>
              <a:ext cx="3940373" cy="597156"/>
            </a:xfrm>
            <a:prstGeom prst="rect">
              <a:avLst/>
            </a:prstGeom>
            <a:noFill/>
          </p:spPr>
          <p:txBody>
            <a:bodyPr wrap="square" rtlCol="0">
              <a:spAutoFit/>
            </a:bodyPr>
            <a:lstStyle/>
            <a:p>
              <a:r>
                <a:rPr lang="en-US" sz="1600" dirty="0" smtClean="0"/>
                <a:t>Accounts Payable		550</a:t>
              </a:r>
            </a:p>
            <a:p>
              <a:r>
                <a:rPr lang="en-US" sz="1600" dirty="0"/>
                <a:t> </a:t>
              </a:r>
              <a:r>
                <a:rPr lang="en-US" sz="1600" dirty="0" smtClean="0"/>
                <a:t>  Inventory					550</a:t>
              </a:r>
              <a:endParaRPr lang="en-US" sz="1600" dirty="0"/>
            </a:p>
          </p:txBody>
        </p:sp>
        <p:sp>
          <p:nvSpPr>
            <p:cNvPr id="34" name="TextBox 33"/>
            <p:cNvSpPr txBox="1"/>
            <p:nvPr/>
          </p:nvSpPr>
          <p:spPr>
            <a:xfrm>
              <a:off x="4901994" y="3078840"/>
              <a:ext cx="3940373" cy="597157"/>
            </a:xfrm>
            <a:prstGeom prst="rect">
              <a:avLst/>
            </a:prstGeom>
            <a:noFill/>
          </p:spPr>
          <p:txBody>
            <a:bodyPr wrap="square" rtlCol="0">
              <a:spAutoFit/>
            </a:bodyPr>
            <a:lstStyle/>
            <a:p>
              <a:r>
                <a:rPr lang="en-US" sz="1600" dirty="0" smtClean="0"/>
                <a:t>Accounts Payable	  	550</a:t>
              </a:r>
            </a:p>
            <a:p>
              <a:r>
                <a:rPr lang="en-US" sz="1600" dirty="0"/>
                <a:t> </a:t>
              </a:r>
              <a:r>
                <a:rPr lang="en-US" sz="1600" dirty="0" smtClean="0"/>
                <a:t>  Purchase Returns				550</a:t>
              </a:r>
              <a:endParaRPr lang="en-US" sz="1600" dirty="0"/>
            </a:p>
          </p:txBody>
        </p:sp>
        <p:cxnSp>
          <p:nvCxnSpPr>
            <p:cNvPr id="35" name="Straight Connector 34"/>
            <p:cNvCxnSpPr/>
            <p:nvPr/>
          </p:nvCxnSpPr>
          <p:spPr>
            <a:xfrm>
              <a:off x="2051599" y="3094212"/>
              <a:ext cx="15088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6099274" y="3095012"/>
              <a:ext cx="15088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37" name="Content Placeholder 2"/>
          <p:cNvSpPr txBox="1">
            <a:spLocks/>
          </p:cNvSpPr>
          <p:nvPr/>
        </p:nvSpPr>
        <p:spPr>
          <a:xfrm>
            <a:off x="784028" y="3407589"/>
            <a:ext cx="8229600" cy="883590"/>
          </a:xfrm>
          <a:prstGeom prst="rect">
            <a:avLst/>
          </a:prstGeom>
        </p:spPr>
        <p:txBody>
          <a:bodyPr>
            <a:normAutofit fontScale="85000" lnSpcReduction="10000"/>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Pay on account with a 2% purchase discount of $54; return inventory previously purchased on account</a:t>
            </a:r>
            <a:endParaRPr lang="en-US" dirty="0"/>
          </a:p>
        </p:txBody>
      </p:sp>
    </p:spTree>
    <p:extLst>
      <p:ext uri="{BB962C8B-B14F-4D97-AF65-F5344CB8AC3E}">
        <p14:creationId xmlns:p14="http://schemas.microsoft.com/office/powerpoint/2010/main" val="3508423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Period-End Adjustment</a:t>
            </a:r>
            <a:endParaRPr lang="en-US" sz="3600" dirty="0"/>
          </a:p>
        </p:txBody>
      </p:sp>
      <p:sp>
        <p:nvSpPr>
          <p:cNvPr id="3" name="Content Placeholder 2"/>
          <p:cNvSpPr>
            <a:spLocks noGrp="1"/>
          </p:cNvSpPr>
          <p:nvPr>
            <p:ph idx="1"/>
          </p:nvPr>
        </p:nvSpPr>
        <p:spPr/>
        <p:txBody>
          <a:bodyPr/>
          <a:lstStyle/>
          <a:p>
            <a:r>
              <a:rPr lang="en-US" dirty="0" smtClean="0"/>
              <a:t>Needed only </a:t>
            </a:r>
            <a:r>
              <a:rPr lang="en-US" dirty="0"/>
              <a:t>under the periodic </a:t>
            </a:r>
            <a:r>
              <a:rPr lang="en-US" dirty="0" smtClean="0"/>
              <a:t>system</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73</a:t>
            </a:fld>
            <a:endParaRPr lang="en-US" dirty="0"/>
          </a:p>
        </p:txBody>
      </p:sp>
      <p:sp>
        <p:nvSpPr>
          <p:cNvPr id="9" name="Rectangle 8"/>
          <p:cNvSpPr/>
          <p:nvPr/>
        </p:nvSpPr>
        <p:spPr>
          <a:xfrm>
            <a:off x="786611" y="1862895"/>
            <a:ext cx="6848204" cy="2541989"/>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0" name="TextBox 9"/>
          <p:cNvSpPr txBox="1"/>
          <p:nvPr/>
        </p:nvSpPr>
        <p:spPr>
          <a:xfrm>
            <a:off x="1189973" y="1841634"/>
            <a:ext cx="2300222" cy="400110"/>
          </a:xfrm>
          <a:prstGeom prst="rect">
            <a:avLst/>
          </a:prstGeom>
          <a:noFill/>
        </p:spPr>
        <p:txBody>
          <a:bodyPr wrap="square" rtlCol="0">
            <a:spAutoFit/>
          </a:bodyPr>
          <a:lstStyle/>
          <a:p>
            <a:r>
              <a:rPr lang="en-US" sz="2000" b="1" dirty="0" smtClean="0">
                <a:solidFill>
                  <a:srgbClr val="FF0000"/>
                </a:solidFill>
              </a:rPr>
              <a:t>Perpetual System</a:t>
            </a:r>
            <a:endParaRPr lang="en-US" sz="2000" b="1" dirty="0">
              <a:solidFill>
                <a:srgbClr val="FF0000"/>
              </a:solidFill>
            </a:endParaRPr>
          </a:p>
        </p:txBody>
      </p:sp>
      <p:sp>
        <p:nvSpPr>
          <p:cNvPr id="11" name="TextBox 10"/>
          <p:cNvSpPr txBox="1"/>
          <p:nvPr/>
        </p:nvSpPr>
        <p:spPr>
          <a:xfrm>
            <a:off x="4346532" y="1841596"/>
            <a:ext cx="2583457" cy="400110"/>
          </a:xfrm>
          <a:prstGeom prst="rect">
            <a:avLst/>
          </a:prstGeom>
          <a:noFill/>
        </p:spPr>
        <p:txBody>
          <a:bodyPr wrap="square" rtlCol="0">
            <a:spAutoFit/>
          </a:bodyPr>
          <a:lstStyle/>
          <a:p>
            <a:r>
              <a:rPr lang="en-US" sz="2000" b="1" dirty="0" smtClean="0">
                <a:solidFill>
                  <a:srgbClr val="FF0000"/>
                </a:solidFill>
              </a:rPr>
              <a:t>Periodic System</a:t>
            </a:r>
            <a:endParaRPr lang="en-US" sz="2000" b="1" dirty="0">
              <a:solidFill>
                <a:srgbClr val="FF0000"/>
              </a:solidFill>
            </a:endParaRPr>
          </a:p>
        </p:txBody>
      </p:sp>
      <p:cxnSp>
        <p:nvCxnSpPr>
          <p:cNvPr id="12" name="Straight Connector 11"/>
          <p:cNvCxnSpPr/>
          <p:nvPr/>
        </p:nvCxnSpPr>
        <p:spPr>
          <a:xfrm>
            <a:off x="3689471" y="1841634"/>
            <a:ext cx="0" cy="256325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1300179" y="2203663"/>
            <a:ext cx="1553472" cy="400110"/>
          </a:xfrm>
          <a:prstGeom prst="rect">
            <a:avLst/>
          </a:prstGeom>
          <a:noFill/>
        </p:spPr>
        <p:txBody>
          <a:bodyPr wrap="square" rtlCol="0">
            <a:spAutoFit/>
          </a:bodyPr>
          <a:lstStyle/>
          <a:p>
            <a:r>
              <a:rPr lang="en-US" sz="2000" dirty="0" smtClean="0"/>
              <a:t>No entry	</a:t>
            </a:r>
            <a:endParaRPr lang="en-US" sz="2000" dirty="0"/>
          </a:p>
        </p:txBody>
      </p:sp>
      <p:sp>
        <p:nvSpPr>
          <p:cNvPr id="14" name="TextBox 13"/>
          <p:cNvSpPr txBox="1"/>
          <p:nvPr/>
        </p:nvSpPr>
        <p:spPr>
          <a:xfrm>
            <a:off x="3689471" y="2158116"/>
            <a:ext cx="4137457" cy="2246769"/>
          </a:xfrm>
          <a:prstGeom prst="rect">
            <a:avLst/>
          </a:prstGeom>
          <a:noFill/>
        </p:spPr>
        <p:txBody>
          <a:bodyPr wrap="square" rtlCol="0">
            <a:spAutoFit/>
          </a:bodyPr>
          <a:lstStyle/>
          <a:p>
            <a:pPr>
              <a:tabLst>
                <a:tab pos="3143250" algn="r"/>
              </a:tabLst>
            </a:pPr>
            <a:r>
              <a:rPr lang="en-US" sz="2000" dirty="0" smtClean="0"/>
              <a:t>Inventory (ending)	1,650</a:t>
            </a:r>
          </a:p>
          <a:p>
            <a:pPr>
              <a:tabLst>
                <a:tab pos="3143250" algn="r"/>
              </a:tabLst>
            </a:pPr>
            <a:r>
              <a:rPr lang="en-US" sz="2000" dirty="0" smtClean="0"/>
              <a:t>Cost of Goods Sold	8,046</a:t>
            </a:r>
          </a:p>
          <a:p>
            <a:pPr>
              <a:tabLst>
                <a:tab pos="3143250" algn="r"/>
              </a:tabLst>
            </a:pPr>
            <a:r>
              <a:rPr lang="en-US" sz="2000" dirty="0" smtClean="0"/>
              <a:t>Purchase Discounts	      54</a:t>
            </a:r>
          </a:p>
          <a:p>
            <a:pPr>
              <a:tabLst>
                <a:tab pos="3143250" algn="r"/>
              </a:tabLst>
            </a:pPr>
            <a:r>
              <a:rPr lang="en-US" sz="2000" dirty="0" smtClean="0"/>
              <a:t>Purchase Returns	    550</a:t>
            </a:r>
          </a:p>
          <a:p>
            <a:r>
              <a:rPr lang="en-US" sz="2000" dirty="0"/>
              <a:t> </a:t>
            </a:r>
            <a:r>
              <a:rPr lang="en-US" sz="2000" dirty="0" smtClean="0"/>
              <a:t>  Purchases					9,300</a:t>
            </a:r>
          </a:p>
          <a:p>
            <a:r>
              <a:rPr lang="en-US" sz="2000" dirty="0"/>
              <a:t> </a:t>
            </a:r>
            <a:r>
              <a:rPr lang="en-US" sz="2000" dirty="0" smtClean="0"/>
              <a:t>  Freight-in					    300</a:t>
            </a:r>
          </a:p>
          <a:p>
            <a:r>
              <a:rPr lang="en-US" sz="2000" dirty="0"/>
              <a:t> </a:t>
            </a:r>
            <a:r>
              <a:rPr lang="en-US" sz="2000" dirty="0" smtClean="0"/>
              <a:t>  Inventory (beginning)	            700</a:t>
            </a:r>
            <a:endParaRPr lang="en-US" sz="2000" dirty="0"/>
          </a:p>
        </p:txBody>
      </p:sp>
      <p:cxnSp>
        <p:nvCxnSpPr>
          <p:cNvPr id="15" name="Straight Connector 14"/>
          <p:cNvCxnSpPr/>
          <p:nvPr/>
        </p:nvCxnSpPr>
        <p:spPr>
          <a:xfrm flipV="1">
            <a:off x="1102291" y="2173169"/>
            <a:ext cx="2203368" cy="78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4246324" y="2173169"/>
            <a:ext cx="2061562" cy="78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7826928" y="2983851"/>
            <a:ext cx="1468352" cy="830997"/>
          </a:xfrm>
          <a:prstGeom prst="rect">
            <a:avLst/>
          </a:prstGeom>
          <a:noFill/>
          <a:ln>
            <a:noFill/>
          </a:ln>
        </p:spPr>
        <p:txBody>
          <a:bodyPr wrap="square" rtlCol="0">
            <a:spAutoFit/>
          </a:bodyPr>
          <a:lstStyle/>
          <a:p>
            <a:pPr>
              <a:lnSpc>
                <a:spcPct val="80000"/>
              </a:lnSpc>
            </a:pPr>
            <a:r>
              <a:rPr lang="en-US" sz="2000" b="1" dirty="0" smtClean="0">
                <a:solidFill>
                  <a:srgbClr val="1D5F76"/>
                </a:solidFill>
              </a:rPr>
              <a:t>Temporary</a:t>
            </a:r>
          </a:p>
          <a:p>
            <a:pPr>
              <a:lnSpc>
                <a:spcPct val="80000"/>
              </a:lnSpc>
            </a:pPr>
            <a:r>
              <a:rPr lang="en-US" sz="2000" b="1" dirty="0" smtClean="0">
                <a:solidFill>
                  <a:srgbClr val="1D5F76"/>
                </a:solidFill>
              </a:rPr>
              <a:t>accounts</a:t>
            </a:r>
          </a:p>
          <a:p>
            <a:pPr>
              <a:lnSpc>
                <a:spcPct val="80000"/>
              </a:lnSpc>
            </a:pPr>
            <a:r>
              <a:rPr lang="en-US" sz="2000" b="1" dirty="0" smtClean="0">
                <a:solidFill>
                  <a:srgbClr val="1D5F76"/>
                </a:solidFill>
              </a:rPr>
              <a:t>closed</a:t>
            </a:r>
            <a:endParaRPr lang="en-US" sz="2000" b="1" dirty="0">
              <a:solidFill>
                <a:srgbClr val="1D5F76"/>
              </a:solidFill>
            </a:endParaRPr>
          </a:p>
        </p:txBody>
      </p:sp>
      <p:sp>
        <p:nvSpPr>
          <p:cNvPr id="19" name="Right Brace 18"/>
          <p:cNvSpPr/>
          <p:nvPr/>
        </p:nvSpPr>
        <p:spPr>
          <a:xfrm>
            <a:off x="7503091" y="2790370"/>
            <a:ext cx="337970" cy="1217960"/>
          </a:xfrm>
          <a:prstGeom prst="rightBrac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000"/>
          </a:p>
        </p:txBody>
      </p:sp>
      <p:sp>
        <p:nvSpPr>
          <p:cNvPr id="23" name="TextBox 22"/>
          <p:cNvSpPr txBox="1"/>
          <p:nvPr/>
        </p:nvSpPr>
        <p:spPr>
          <a:xfrm>
            <a:off x="786611" y="4559473"/>
            <a:ext cx="8336375" cy="1569660"/>
          </a:xfrm>
          <a:prstGeom prst="rect">
            <a:avLst/>
          </a:prstGeom>
          <a:noFill/>
        </p:spPr>
        <p:txBody>
          <a:bodyPr wrap="square" rtlCol="0">
            <a:spAutoFit/>
          </a:bodyPr>
          <a:lstStyle/>
          <a:p>
            <a:r>
              <a:rPr lang="en-IN" sz="2400" dirty="0" smtClean="0"/>
              <a:t>Period-end </a:t>
            </a:r>
            <a:r>
              <a:rPr lang="en-IN" sz="2400" dirty="0"/>
              <a:t>adjustment </a:t>
            </a:r>
            <a:r>
              <a:rPr lang="en-IN" sz="2400" dirty="0" smtClean="0"/>
              <a:t>under </a:t>
            </a:r>
            <a:r>
              <a:rPr lang="en-IN" sz="2400" dirty="0"/>
              <a:t>the periodic </a:t>
            </a:r>
            <a:r>
              <a:rPr lang="en-IN" sz="2400" dirty="0" smtClean="0"/>
              <a:t>system:</a:t>
            </a:r>
            <a:endParaRPr lang="en-IN" sz="2400" dirty="0"/>
          </a:p>
          <a:p>
            <a:pPr marL="228600" indent="-3175">
              <a:buAutoNum type="arabicPeriod"/>
            </a:pPr>
            <a:r>
              <a:rPr lang="en-IN" sz="2400" dirty="0" smtClean="0"/>
              <a:t> Adjusts </a:t>
            </a:r>
            <a:r>
              <a:rPr lang="en-IN" sz="2400" dirty="0"/>
              <a:t>the balance of inventory to its proper ending </a:t>
            </a:r>
            <a:r>
              <a:rPr lang="en-IN" sz="2400" dirty="0" smtClean="0"/>
              <a:t>balance</a:t>
            </a:r>
            <a:endParaRPr lang="en-IN" sz="2400" dirty="0"/>
          </a:p>
          <a:p>
            <a:pPr marL="228600" indent="-3175">
              <a:buAutoNum type="arabicPeriod"/>
            </a:pPr>
            <a:r>
              <a:rPr lang="en-IN" sz="2400" dirty="0" smtClean="0"/>
              <a:t> Records </a:t>
            </a:r>
            <a:r>
              <a:rPr lang="en-IN" sz="2400" dirty="0"/>
              <a:t>the cost of goods sold for the </a:t>
            </a:r>
            <a:r>
              <a:rPr lang="en-IN" sz="2400" dirty="0" smtClean="0"/>
              <a:t>period</a:t>
            </a:r>
          </a:p>
          <a:p>
            <a:pPr marL="228600" indent="-3175">
              <a:buAutoNum type="arabicPeriod"/>
            </a:pPr>
            <a:r>
              <a:rPr lang="en-IN" sz="2400" dirty="0"/>
              <a:t> </a:t>
            </a:r>
            <a:r>
              <a:rPr lang="en-IN" sz="2400" dirty="0" smtClean="0"/>
              <a:t>Closes </a:t>
            </a:r>
            <a:r>
              <a:rPr lang="en-IN" sz="2400" dirty="0"/>
              <a:t>(or zeros out) the temporary purchases </a:t>
            </a:r>
            <a:r>
              <a:rPr lang="en-IN" sz="2400" dirty="0" smtClean="0"/>
              <a:t>accounts</a:t>
            </a:r>
            <a:endParaRPr lang="en-US" dirty="0"/>
          </a:p>
        </p:txBody>
      </p:sp>
    </p:spTree>
    <p:extLst>
      <p:ext uri="{BB962C8B-B14F-4D97-AF65-F5344CB8AC3E}">
        <p14:creationId xmlns:p14="http://schemas.microsoft.com/office/powerpoint/2010/main" val="2022076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2" end="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
                                            <p:txEl>
                                              <p:pRg st="3" end="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4">
                                            <p:txEl>
                                              <p:pRg st="4" end="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xEl>
                                              <p:pRg st="5" end="5"/>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P spid="19"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660754"/>
            <a:ext cx="8084414" cy="1143000"/>
          </a:xfrm>
        </p:spPr>
        <p:txBody>
          <a:bodyPr>
            <a:noAutofit/>
          </a:bodyPr>
          <a:lstStyle/>
          <a:p>
            <a:pPr>
              <a:lnSpc>
                <a:spcPct val="90000"/>
              </a:lnSpc>
            </a:pPr>
            <a:r>
              <a:rPr lang="en-US" sz="4000" dirty="0"/>
              <a:t>Calculation of Gross Profit in a Multiple-Step Income Statement </a:t>
            </a:r>
          </a:p>
        </p:txBody>
      </p:sp>
      <p:sp>
        <p:nvSpPr>
          <p:cNvPr id="5" name="Text Placeholder 5"/>
          <p:cNvSpPr txBox="1">
            <a:spLocks/>
          </p:cNvSpPr>
          <p:nvPr/>
        </p:nvSpPr>
        <p:spPr>
          <a:xfrm>
            <a:off x="940070" y="257984"/>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6–24</a:t>
            </a:r>
            <a:endParaRPr lang="en-US" sz="3200" dirty="0"/>
          </a:p>
        </p:txBody>
      </p:sp>
      <p:sp>
        <p:nvSpPr>
          <p:cNvPr id="6" name="Rectangle 5"/>
          <p:cNvSpPr/>
          <p:nvPr/>
        </p:nvSpPr>
        <p:spPr>
          <a:xfrm>
            <a:off x="902026" y="2973227"/>
            <a:ext cx="7808587" cy="3477429"/>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 Same Side Corner Rectangle 6"/>
          <p:cNvSpPr/>
          <p:nvPr/>
        </p:nvSpPr>
        <p:spPr>
          <a:xfrm>
            <a:off x="902026" y="2045181"/>
            <a:ext cx="7808587" cy="928046"/>
          </a:xfrm>
          <a:prstGeom prst="round2SameRect">
            <a:avLst>
              <a:gd name="adj1" fmla="val 28486"/>
              <a:gd name="adj2" fmla="val 0"/>
            </a:avLst>
          </a:prstGeom>
          <a:solidFill>
            <a:srgbClr val="17375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8" name="TextBox 7"/>
          <p:cNvSpPr txBox="1"/>
          <p:nvPr/>
        </p:nvSpPr>
        <p:spPr>
          <a:xfrm>
            <a:off x="988400" y="2049896"/>
            <a:ext cx="7659900" cy="830997"/>
          </a:xfrm>
          <a:prstGeom prst="rect">
            <a:avLst/>
          </a:prstGeom>
          <a:noFill/>
        </p:spPr>
        <p:txBody>
          <a:bodyPr wrap="square" rtlCol="0">
            <a:spAutoFit/>
          </a:bodyPr>
          <a:lstStyle/>
          <a:p>
            <a:pPr algn="ctr"/>
            <a:r>
              <a:rPr lang="en-US" sz="1600" b="1" dirty="0">
                <a:solidFill>
                  <a:schemeClr val="bg1"/>
                </a:solidFill>
              </a:rPr>
              <a:t>MARIO’S GAME SHOP </a:t>
            </a:r>
          </a:p>
          <a:p>
            <a:pPr algn="ctr"/>
            <a:r>
              <a:rPr lang="en-US" sz="1600" b="1" dirty="0">
                <a:solidFill>
                  <a:schemeClr val="bg1"/>
                </a:solidFill>
              </a:rPr>
              <a:t>Multiple-Step Income Statement (partial) </a:t>
            </a:r>
          </a:p>
          <a:p>
            <a:pPr algn="ctr"/>
            <a:r>
              <a:rPr lang="en-US" sz="1600" b="1" dirty="0">
                <a:solidFill>
                  <a:schemeClr val="bg1"/>
                </a:solidFill>
              </a:rPr>
              <a:t>For the year ended December 31, 2018 </a:t>
            </a:r>
          </a:p>
        </p:txBody>
      </p:sp>
      <p:sp>
        <p:nvSpPr>
          <p:cNvPr id="9" name="TextBox 8"/>
          <p:cNvSpPr txBox="1"/>
          <p:nvPr/>
        </p:nvSpPr>
        <p:spPr>
          <a:xfrm>
            <a:off x="1105876" y="2990591"/>
            <a:ext cx="7447387" cy="3216266"/>
          </a:xfrm>
          <a:prstGeom prst="rect">
            <a:avLst/>
          </a:prstGeom>
          <a:noFill/>
        </p:spPr>
        <p:txBody>
          <a:bodyPr wrap="square" rtlCol="0">
            <a:spAutoFit/>
          </a:bodyPr>
          <a:lstStyle/>
          <a:p>
            <a:pPr>
              <a:spcAft>
                <a:spcPts val="600"/>
              </a:spcAft>
              <a:tabLst>
                <a:tab pos="747713" algn="l"/>
                <a:tab pos="5148263" algn="r"/>
                <a:tab pos="6689725" algn="r"/>
              </a:tabLst>
            </a:pPr>
            <a:r>
              <a:rPr lang="en-US" b="1" dirty="0">
                <a:solidFill>
                  <a:srgbClr val="221E1F"/>
                </a:solidFill>
              </a:rPr>
              <a:t>Sales revenue </a:t>
            </a:r>
            <a:r>
              <a:rPr lang="en-US" dirty="0">
                <a:solidFill>
                  <a:srgbClr val="221E1F"/>
                </a:solidFill>
              </a:rPr>
              <a:t>		$12,000</a:t>
            </a:r>
          </a:p>
          <a:p>
            <a:pPr>
              <a:tabLst>
                <a:tab pos="747713" algn="l"/>
                <a:tab pos="5148263" algn="r"/>
                <a:tab pos="6689725" algn="r"/>
              </a:tabLst>
            </a:pPr>
            <a:r>
              <a:rPr lang="en-US" b="1" dirty="0">
                <a:solidFill>
                  <a:srgbClr val="221E1F"/>
                </a:solidFill>
              </a:rPr>
              <a:t>Cost of goods sold:</a:t>
            </a:r>
          </a:p>
          <a:p>
            <a:pPr>
              <a:tabLst>
                <a:tab pos="747713" algn="l"/>
                <a:tab pos="5148263" algn="r"/>
                <a:tab pos="6689725" algn="r"/>
              </a:tabLst>
            </a:pPr>
            <a:r>
              <a:rPr lang="en-US" dirty="0">
                <a:solidFill>
                  <a:srgbClr val="221E1F"/>
                </a:solidFill>
              </a:rPr>
              <a:t>   Beginning inventory 	$     700 </a:t>
            </a:r>
          </a:p>
          <a:p>
            <a:pPr>
              <a:tabLst>
                <a:tab pos="747713" algn="l"/>
                <a:tab pos="5148263" algn="r"/>
                <a:tab pos="6689725" algn="r"/>
              </a:tabLst>
            </a:pPr>
            <a:r>
              <a:rPr lang="en-US" dirty="0">
                <a:solidFill>
                  <a:srgbClr val="221E1F"/>
                </a:solidFill>
              </a:rPr>
              <a:t>   </a:t>
            </a:r>
            <a:r>
              <a:rPr lang="en-US" dirty="0" smtClean="0">
                <a:solidFill>
                  <a:srgbClr val="221E1F"/>
                </a:solidFill>
              </a:rPr>
              <a:t>Add: Purchases </a:t>
            </a:r>
            <a:r>
              <a:rPr lang="en-US" dirty="0">
                <a:solidFill>
                  <a:srgbClr val="221E1F"/>
                </a:solidFill>
              </a:rPr>
              <a:t>	9,300 </a:t>
            </a:r>
          </a:p>
          <a:p>
            <a:pPr lvl="1">
              <a:tabLst>
                <a:tab pos="747713" algn="l"/>
                <a:tab pos="5148263" algn="r"/>
                <a:tab pos="6689725" algn="r"/>
              </a:tabLst>
            </a:pPr>
            <a:r>
              <a:rPr lang="en-US" dirty="0">
                <a:solidFill>
                  <a:srgbClr val="221E1F"/>
                </a:solidFill>
              </a:rPr>
              <a:t> </a:t>
            </a:r>
            <a:r>
              <a:rPr lang="en-US" dirty="0" smtClean="0">
                <a:solidFill>
                  <a:srgbClr val="221E1F"/>
                </a:solidFill>
              </a:rPr>
              <a:t>   Freight</a:t>
            </a:r>
            <a:r>
              <a:rPr lang="en-US" dirty="0">
                <a:solidFill>
                  <a:srgbClr val="221E1F"/>
                </a:solidFill>
              </a:rPr>
              <a:t>-in 	300 </a:t>
            </a:r>
          </a:p>
          <a:p>
            <a:pPr>
              <a:tabLst>
                <a:tab pos="747713" algn="l"/>
                <a:tab pos="5148263" algn="r"/>
                <a:tab pos="6689725" algn="r"/>
              </a:tabLst>
            </a:pPr>
            <a:r>
              <a:rPr lang="en-US" dirty="0">
                <a:solidFill>
                  <a:srgbClr val="221E1F"/>
                </a:solidFill>
              </a:rPr>
              <a:t>   </a:t>
            </a:r>
            <a:r>
              <a:rPr lang="en-US" dirty="0" smtClean="0">
                <a:solidFill>
                  <a:srgbClr val="221E1F"/>
                </a:solidFill>
              </a:rPr>
              <a:t>Less: Purchase </a:t>
            </a:r>
            <a:r>
              <a:rPr lang="en-US" dirty="0">
                <a:solidFill>
                  <a:srgbClr val="221E1F"/>
                </a:solidFill>
              </a:rPr>
              <a:t>discounts 	(54)</a:t>
            </a:r>
          </a:p>
          <a:p>
            <a:pPr>
              <a:tabLst>
                <a:tab pos="747713" algn="l"/>
                <a:tab pos="5148263" algn="r"/>
                <a:tab pos="6689725" algn="r"/>
              </a:tabLst>
            </a:pPr>
            <a:r>
              <a:rPr lang="en-US" dirty="0">
                <a:solidFill>
                  <a:srgbClr val="221E1F"/>
                </a:solidFill>
              </a:rPr>
              <a:t>      </a:t>
            </a:r>
            <a:r>
              <a:rPr lang="en-US" dirty="0" smtClean="0">
                <a:solidFill>
                  <a:srgbClr val="221E1F"/>
                </a:solidFill>
              </a:rPr>
              <a:t>       Purchase </a:t>
            </a:r>
            <a:r>
              <a:rPr lang="en-US" dirty="0">
                <a:solidFill>
                  <a:srgbClr val="221E1F"/>
                </a:solidFill>
              </a:rPr>
              <a:t>returns 	(550)</a:t>
            </a:r>
          </a:p>
          <a:p>
            <a:pPr>
              <a:tabLst>
                <a:tab pos="747713" algn="l"/>
                <a:tab pos="5148263" algn="r"/>
                <a:tab pos="6689725" algn="r"/>
              </a:tabLst>
            </a:pPr>
            <a:r>
              <a:rPr lang="en-US" dirty="0">
                <a:solidFill>
                  <a:srgbClr val="221E1F"/>
                </a:solidFill>
              </a:rPr>
              <a:t>       Cost of goods available for sale 	9,696 </a:t>
            </a:r>
          </a:p>
          <a:p>
            <a:pPr>
              <a:tabLst>
                <a:tab pos="747713" algn="l"/>
                <a:tab pos="5148263" algn="r"/>
                <a:tab pos="6689725" algn="r"/>
              </a:tabLst>
            </a:pPr>
            <a:r>
              <a:rPr lang="en-US" dirty="0">
                <a:solidFill>
                  <a:srgbClr val="221E1F"/>
                </a:solidFill>
              </a:rPr>
              <a:t>   </a:t>
            </a:r>
            <a:r>
              <a:rPr lang="en-US" dirty="0" smtClean="0">
                <a:solidFill>
                  <a:srgbClr val="221E1F"/>
                </a:solidFill>
              </a:rPr>
              <a:t>Less: Ending </a:t>
            </a:r>
            <a:r>
              <a:rPr lang="en-US" dirty="0">
                <a:solidFill>
                  <a:srgbClr val="221E1F"/>
                </a:solidFill>
              </a:rPr>
              <a:t>inventory 	(1,650)</a:t>
            </a:r>
          </a:p>
          <a:p>
            <a:pPr>
              <a:tabLst>
                <a:tab pos="747713" algn="l"/>
                <a:tab pos="5148263" algn="r"/>
                <a:tab pos="6689725" algn="r"/>
              </a:tabLst>
            </a:pPr>
            <a:r>
              <a:rPr lang="en-US" dirty="0">
                <a:solidFill>
                  <a:srgbClr val="221E1F"/>
                </a:solidFill>
              </a:rPr>
              <a:t>       Cost of goods sold 		8,046</a:t>
            </a:r>
          </a:p>
          <a:p>
            <a:pPr>
              <a:tabLst>
                <a:tab pos="747713" algn="l"/>
                <a:tab pos="5148263" algn="r"/>
                <a:tab pos="6689725" algn="r"/>
              </a:tabLst>
            </a:pPr>
            <a:r>
              <a:rPr lang="en-US" b="1" dirty="0">
                <a:solidFill>
                  <a:srgbClr val="221E1F"/>
                </a:solidFill>
              </a:rPr>
              <a:t>Gross profit </a:t>
            </a:r>
            <a:r>
              <a:rPr lang="en-US" dirty="0">
                <a:solidFill>
                  <a:srgbClr val="221E1F"/>
                </a:solidFill>
              </a:rPr>
              <a:t>		$  3,954</a:t>
            </a:r>
            <a:endParaRPr lang="en-US" b="1" dirty="0">
              <a:solidFill>
                <a:srgbClr val="1D5F76"/>
              </a:solidFill>
            </a:endParaRPr>
          </a:p>
        </p:txBody>
      </p:sp>
      <p:cxnSp>
        <p:nvCxnSpPr>
          <p:cNvPr id="10" name="Straight Connector 9"/>
          <p:cNvCxnSpPr/>
          <p:nvPr/>
        </p:nvCxnSpPr>
        <p:spPr>
          <a:xfrm flipV="1">
            <a:off x="5616845" y="5048961"/>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flipV="1">
            <a:off x="5616845" y="5598269"/>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flipV="1">
            <a:off x="7164020" y="5859094"/>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3" name="Group 2"/>
          <p:cNvGrpSpPr/>
          <p:nvPr/>
        </p:nvGrpSpPr>
        <p:grpSpPr>
          <a:xfrm>
            <a:off x="7164020" y="6166017"/>
            <a:ext cx="756031" cy="41493"/>
            <a:chOff x="7164020" y="6206857"/>
            <a:chExt cx="756031" cy="41493"/>
          </a:xfrm>
        </p:grpSpPr>
        <p:cxnSp>
          <p:nvCxnSpPr>
            <p:cNvPr id="13" name="Straight Connector 12"/>
            <p:cNvCxnSpPr/>
            <p:nvPr/>
          </p:nvCxnSpPr>
          <p:spPr>
            <a:xfrm flipV="1">
              <a:off x="7164020" y="6206857"/>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V="1">
              <a:off x="7164020" y="6248346"/>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404285369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36943" y="1294373"/>
            <a:ext cx="7794576" cy="3968631"/>
          </a:xfrm>
        </p:spPr>
        <p:txBody>
          <a:bodyPr>
            <a:noAutofit/>
          </a:bodyPr>
          <a:lstStyle/>
          <a:p>
            <a:pPr marL="0" indent="0">
              <a:buNone/>
            </a:pPr>
            <a:r>
              <a:rPr lang="en-US" sz="2400" dirty="0" smtClean="0"/>
              <a:t>When a periodic inventory system and the FIFO method are used, which of the following is correct?</a:t>
            </a:r>
            <a:endParaRPr lang="en-US" sz="2400" dirty="0"/>
          </a:p>
          <a:p>
            <a:pPr>
              <a:buAutoNum type="alphaLcPeriod"/>
            </a:pPr>
            <a:r>
              <a:rPr lang="en-US" sz="2400" dirty="0" smtClean="0"/>
              <a:t>The inventory account will be continuously updated.</a:t>
            </a:r>
            <a:endParaRPr lang="en-US" sz="2400" dirty="0"/>
          </a:p>
          <a:p>
            <a:pPr>
              <a:buAutoNum type="alphaLcPeriod"/>
            </a:pPr>
            <a:r>
              <a:rPr lang="en-US" sz="2400" dirty="0" smtClean="0"/>
              <a:t>The amount of cost of goods sold will be the same under a perpetual system and the FIFO method.</a:t>
            </a:r>
            <a:endParaRPr lang="en-US" sz="2400" dirty="0"/>
          </a:p>
          <a:p>
            <a:pPr>
              <a:buAutoNum type="alphaLcPeriod" startAt="3"/>
            </a:pPr>
            <a:r>
              <a:rPr lang="en-US" sz="2400" dirty="0" smtClean="0"/>
              <a:t>The cost of goods sold account will be debited for the cost of each sale made.</a:t>
            </a:r>
            <a:endParaRPr lang="en-US" sz="2400" dirty="0"/>
          </a:p>
          <a:p>
            <a:pPr>
              <a:buAutoNum type="alphaLcPeriod" startAt="3"/>
            </a:pPr>
            <a:r>
              <a:rPr lang="en-US" sz="2400" dirty="0" smtClean="0"/>
              <a:t>The amount of ending inventory will be larger under a perpetual system and the FIFO method.</a:t>
            </a:r>
            <a:endParaRPr lang="en-US" sz="2400" dirty="0"/>
          </a:p>
        </p:txBody>
      </p:sp>
      <p:sp>
        <p:nvSpPr>
          <p:cNvPr id="4" name="Title 3"/>
          <p:cNvSpPr>
            <a:spLocks noGrp="1"/>
          </p:cNvSpPr>
          <p:nvPr>
            <p:ph type="title"/>
          </p:nvPr>
        </p:nvSpPr>
        <p:spPr/>
        <p:txBody>
          <a:bodyPr/>
          <a:lstStyle/>
          <a:p>
            <a:r>
              <a:rPr lang="en-US" sz="3600" dirty="0"/>
              <a:t>Concept Check </a:t>
            </a:r>
            <a:r>
              <a:rPr lang="en-US" sz="3600" dirty="0" smtClean="0"/>
              <a:t>6–12</a:t>
            </a:r>
            <a:endParaRPr lang="en-US" sz="3600" dirty="0"/>
          </a:p>
        </p:txBody>
      </p:sp>
      <p:sp>
        <p:nvSpPr>
          <p:cNvPr id="6" name="Oval 5"/>
          <p:cNvSpPr/>
          <p:nvPr/>
        </p:nvSpPr>
        <p:spPr bwMode="auto">
          <a:xfrm>
            <a:off x="808942" y="2497257"/>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936943" y="5121768"/>
            <a:ext cx="7794576" cy="1323439"/>
          </a:xfrm>
          <a:prstGeom prst="rect">
            <a:avLst/>
          </a:prstGeom>
          <a:solidFill>
            <a:srgbClr val="FFFFD1"/>
          </a:solidFill>
          <a:ln w="6350">
            <a:solidFill>
              <a:schemeClr val="tx1"/>
            </a:solidFill>
          </a:ln>
        </p:spPr>
        <p:txBody>
          <a:bodyPr wrap="square" rtlCol="0">
            <a:spAutoFit/>
          </a:bodyPr>
          <a:lstStyle/>
          <a:p>
            <a:r>
              <a:rPr lang="en-US" sz="2000" dirty="0" smtClean="0"/>
              <a:t>The periodic system and perpetual system will always produce the same amount for cost of goods sold (and ending inventory) when FIFO is used. (A periodic system does not maintain a continuously updated inventory account nor a continuously updated cost of goods sold account.)</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75</a:t>
            </a:fld>
            <a:endParaRPr lang="en-US" dirty="0"/>
          </a:p>
        </p:txBody>
      </p:sp>
    </p:spTree>
    <p:extLst>
      <p:ext uri="{BB962C8B-B14F-4D97-AF65-F5344CB8AC3E}">
        <p14:creationId xmlns:p14="http://schemas.microsoft.com/office/powerpoint/2010/main" val="247102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smtClean="0">
                <a:solidFill>
                  <a:srgbClr val="A5062D"/>
                </a:solidFill>
              </a:rPr>
              <a:t>LO6–9</a:t>
            </a:r>
            <a:r>
              <a:rPr lang="en-US" dirty="0"/>
              <a:t>	Determine the financial statement effects of inventory </a:t>
            </a:r>
            <a:r>
              <a:rPr lang="en-US" dirty="0" smtClean="0"/>
              <a:t>errors.</a:t>
            </a:r>
            <a:endParaRPr lang="en-US" dirty="0"/>
          </a:p>
        </p:txBody>
      </p:sp>
      <p:sp>
        <p:nvSpPr>
          <p:cNvPr id="4" name="Title 3"/>
          <p:cNvSpPr>
            <a:spLocks noGrp="1"/>
          </p:cNvSpPr>
          <p:nvPr>
            <p:ph type="title"/>
          </p:nvPr>
        </p:nvSpPr>
        <p:spPr/>
        <p:txBody>
          <a:bodyPr/>
          <a:lstStyle/>
          <a:p>
            <a:r>
              <a:rPr lang="en-US" dirty="0" smtClean="0"/>
              <a:t>Learning Objective 9</a:t>
            </a:r>
            <a:endParaRPr lang="en-US" dirty="0"/>
          </a:p>
        </p:txBody>
      </p:sp>
      <p:sp>
        <p:nvSpPr>
          <p:cNvPr id="8" name="Footer Placeholder 7"/>
          <p:cNvSpPr>
            <a:spLocks noGrp="1"/>
          </p:cNvSpPr>
          <p:nvPr>
            <p:ph type="ftr" sz="quarter" idx="11"/>
          </p:nvPr>
        </p:nvSpPr>
        <p:spPr>
          <a:xfrm>
            <a:off x="1424213" y="6491017"/>
            <a:ext cx="6540501" cy="365125"/>
          </a:xfrm>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76</a:t>
            </a:fld>
            <a:endParaRPr lang="en-US" dirty="0"/>
          </a:p>
        </p:txBody>
      </p:sp>
    </p:spTree>
    <p:extLst>
      <p:ext uri="{BB962C8B-B14F-4D97-AF65-F5344CB8AC3E}">
        <p14:creationId xmlns:p14="http://schemas.microsoft.com/office/powerpoint/2010/main" val="230471743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0182" y="3713251"/>
            <a:ext cx="8229600" cy="1143000"/>
          </a:xfrm>
        </p:spPr>
        <p:txBody>
          <a:bodyPr/>
          <a:lstStyle/>
          <a:p>
            <a:pPr>
              <a:lnSpc>
                <a:spcPct val="90000"/>
              </a:lnSpc>
            </a:pPr>
            <a:r>
              <a:rPr lang="en-US" dirty="0" smtClean="0"/>
              <a:t>Summary of Effects of Inventory Error in the Current Year</a:t>
            </a:r>
            <a:endParaRPr lang="en-US" dirty="0"/>
          </a:p>
        </p:txBody>
      </p:sp>
      <p:sp>
        <p:nvSpPr>
          <p:cNvPr id="5" name="Content Placeholder 4"/>
          <p:cNvSpPr>
            <a:spLocks noGrp="1"/>
          </p:cNvSpPr>
          <p:nvPr>
            <p:ph sz="quarter" idx="13"/>
          </p:nvPr>
        </p:nvSpPr>
        <p:spPr>
          <a:xfrm>
            <a:off x="790931" y="483728"/>
            <a:ext cx="6296388" cy="615827"/>
          </a:xfrm>
        </p:spPr>
        <p:txBody>
          <a:bodyPr/>
          <a:lstStyle/>
          <a:p>
            <a:r>
              <a:rPr lang="en-US" dirty="0" smtClean="0"/>
              <a:t>Illustrations 6–25 and 6–26</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77</a:t>
            </a:fld>
            <a:endParaRPr lang="en-US" dirty="0"/>
          </a:p>
        </p:txBody>
      </p:sp>
      <p:sp>
        <p:nvSpPr>
          <p:cNvPr id="4" name="Rectangle 3"/>
          <p:cNvSpPr/>
          <p:nvPr/>
        </p:nvSpPr>
        <p:spPr>
          <a:xfrm>
            <a:off x="697142" y="948637"/>
            <a:ext cx="8083235" cy="707886"/>
          </a:xfrm>
          <a:prstGeom prst="rect">
            <a:avLst/>
          </a:prstGeom>
        </p:spPr>
        <p:txBody>
          <a:bodyPr wrap="none">
            <a:spAutoFit/>
          </a:bodyPr>
          <a:lstStyle/>
          <a:p>
            <a:pPr>
              <a:spcBef>
                <a:spcPct val="0"/>
              </a:spcBef>
            </a:pPr>
            <a:r>
              <a:rPr lang="en-US" sz="4000" dirty="0" smtClean="0">
                <a:solidFill>
                  <a:srgbClr val="A5062D"/>
                </a:solidFill>
                <a:latin typeface="Avenir LT Std 65 Medium"/>
                <a:ea typeface="+mj-ea"/>
                <a:cs typeface="Avenir LT Std 65 Medium"/>
              </a:rPr>
              <a:t>Calculation of Cost of Goods Sold</a:t>
            </a:r>
            <a:endParaRPr lang="en-US" sz="4000" dirty="0">
              <a:solidFill>
                <a:srgbClr val="A5062D"/>
              </a:solidFill>
              <a:latin typeface="Avenir LT Std 65 Medium"/>
              <a:ea typeface="+mj-ea"/>
              <a:cs typeface="Avenir LT Std 65 Medium"/>
            </a:endParaRPr>
          </a:p>
        </p:txBody>
      </p:sp>
      <p:sp>
        <p:nvSpPr>
          <p:cNvPr id="9" name="Rounded Rectangle 8"/>
          <p:cNvSpPr/>
          <p:nvPr/>
        </p:nvSpPr>
        <p:spPr>
          <a:xfrm>
            <a:off x="790703" y="1656523"/>
            <a:ext cx="8130789" cy="1562666"/>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8" name="TextBox 7"/>
          <p:cNvSpPr txBox="1"/>
          <p:nvPr/>
        </p:nvSpPr>
        <p:spPr>
          <a:xfrm>
            <a:off x="1515892" y="1806835"/>
            <a:ext cx="2776681" cy="1231106"/>
          </a:xfrm>
          <a:prstGeom prst="rect">
            <a:avLst/>
          </a:prstGeom>
          <a:noFill/>
        </p:spPr>
        <p:txBody>
          <a:bodyPr wrap="square" rtlCol="0">
            <a:spAutoFit/>
          </a:bodyPr>
          <a:lstStyle/>
          <a:p>
            <a:pPr>
              <a:lnSpc>
                <a:spcPct val="90000"/>
              </a:lnSpc>
            </a:pPr>
            <a:r>
              <a:rPr lang="en-US" sz="2000" b="1" dirty="0" smtClean="0"/>
              <a:t>Beginning Inventory</a:t>
            </a:r>
          </a:p>
          <a:p>
            <a:pPr>
              <a:lnSpc>
                <a:spcPct val="90000"/>
              </a:lnSpc>
            </a:pPr>
            <a:r>
              <a:rPr lang="en-US" sz="2000" b="1" dirty="0" smtClean="0"/>
              <a:t>Purchases</a:t>
            </a:r>
          </a:p>
          <a:p>
            <a:pPr>
              <a:lnSpc>
                <a:spcPct val="90000"/>
              </a:lnSpc>
            </a:pPr>
            <a:r>
              <a:rPr lang="en-US" sz="2000" b="1" dirty="0" smtClean="0">
                <a:solidFill>
                  <a:srgbClr val="008000"/>
                </a:solidFill>
              </a:rPr>
              <a:t>Ending Inventory</a:t>
            </a:r>
          </a:p>
          <a:p>
            <a:r>
              <a:rPr lang="en-US" sz="2000" b="1" dirty="0" smtClean="0">
                <a:solidFill>
                  <a:srgbClr val="1D5F76"/>
                </a:solidFill>
              </a:rPr>
              <a:t>Cost of Goods Sold</a:t>
            </a:r>
            <a:endParaRPr lang="en-US" sz="2000" b="1" dirty="0">
              <a:solidFill>
                <a:srgbClr val="1D5F76"/>
              </a:solidFill>
            </a:endParaRPr>
          </a:p>
        </p:txBody>
      </p:sp>
      <p:sp>
        <p:nvSpPr>
          <p:cNvPr id="10" name="TextBox 9"/>
          <p:cNvSpPr txBox="1"/>
          <p:nvPr/>
        </p:nvSpPr>
        <p:spPr>
          <a:xfrm>
            <a:off x="1301526" y="2055045"/>
            <a:ext cx="452100" cy="646331"/>
          </a:xfrm>
          <a:prstGeom prst="rect">
            <a:avLst/>
          </a:prstGeom>
          <a:noFill/>
        </p:spPr>
        <p:txBody>
          <a:bodyPr wrap="square" rtlCol="0">
            <a:spAutoFit/>
          </a:bodyPr>
          <a:lstStyle/>
          <a:p>
            <a:pPr>
              <a:lnSpc>
                <a:spcPct val="90000"/>
              </a:lnSpc>
            </a:pPr>
            <a:r>
              <a:rPr lang="en-US" sz="2000" b="1" dirty="0" smtClean="0"/>
              <a:t>+</a:t>
            </a:r>
          </a:p>
          <a:p>
            <a:pPr>
              <a:lnSpc>
                <a:spcPct val="90000"/>
              </a:lnSpc>
            </a:pPr>
            <a:r>
              <a:rPr lang="en-US" sz="2000" b="1" dirty="0" smtClean="0"/>
              <a:t>−</a:t>
            </a:r>
            <a:endParaRPr lang="en-US" sz="2000" b="1" dirty="0"/>
          </a:p>
        </p:txBody>
      </p:sp>
      <p:cxnSp>
        <p:nvCxnSpPr>
          <p:cNvPr id="12" name="Straight Connector 11"/>
          <p:cNvCxnSpPr/>
          <p:nvPr/>
        </p:nvCxnSpPr>
        <p:spPr>
          <a:xfrm>
            <a:off x="1602732" y="2685702"/>
            <a:ext cx="217108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3938553" y="2573564"/>
            <a:ext cx="629592" cy="0"/>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3938553" y="2879129"/>
            <a:ext cx="629592" cy="0"/>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4738760" y="2412114"/>
            <a:ext cx="3891674" cy="677108"/>
          </a:xfrm>
          <a:prstGeom prst="rect">
            <a:avLst/>
          </a:prstGeom>
          <a:noFill/>
        </p:spPr>
        <p:txBody>
          <a:bodyPr wrap="square" rtlCol="0">
            <a:spAutoFit/>
          </a:bodyPr>
          <a:lstStyle/>
          <a:p>
            <a:pPr>
              <a:lnSpc>
                <a:spcPct val="90000"/>
              </a:lnSpc>
            </a:pPr>
            <a:r>
              <a:rPr lang="en-US" sz="2000" b="1" dirty="0" smtClean="0">
                <a:solidFill>
                  <a:srgbClr val="008000"/>
                </a:solidFill>
              </a:rPr>
              <a:t>Asset; Balance sheet</a:t>
            </a:r>
          </a:p>
          <a:p>
            <a:r>
              <a:rPr lang="en-US" sz="2000" b="1" dirty="0" smtClean="0">
                <a:solidFill>
                  <a:srgbClr val="1D5F76"/>
                </a:solidFill>
              </a:rPr>
              <a:t>Expense; Income statement</a:t>
            </a:r>
            <a:endParaRPr lang="en-US" sz="2000" b="1" dirty="0">
              <a:solidFill>
                <a:srgbClr val="1D5F76"/>
              </a:solidFill>
            </a:endParaRPr>
          </a:p>
        </p:txBody>
      </p:sp>
      <p:sp>
        <p:nvSpPr>
          <p:cNvPr id="22" name="Rounded Rectangle 21"/>
          <p:cNvSpPr/>
          <p:nvPr/>
        </p:nvSpPr>
        <p:spPr>
          <a:xfrm>
            <a:off x="450939" y="4985869"/>
            <a:ext cx="8630431" cy="1003352"/>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3" name="TextBox 22"/>
          <p:cNvSpPr txBox="1"/>
          <p:nvPr/>
        </p:nvSpPr>
        <p:spPr>
          <a:xfrm>
            <a:off x="475990" y="5079750"/>
            <a:ext cx="8765794" cy="923330"/>
          </a:xfrm>
          <a:prstGeom prst="rect">
            <a:avLst/>
          </a:prstGeom>
          <a:noFill/>
        </p:spPr>
        <p:txBody>
          <a:bodyPr wrap="square" rtlCol="0">
            <a:spAutoFit/>
          </a:bodyPr>
          <a:lstStyle/>
          <a:p>
            <a:pPr>
              <a:lnSpc>
                <a:spcPct val="90000"/>
              </a:lnSpc>
              <a:tabLst>
                <a:tab pos="2630488" algn="l"/>
                <a:tab pos="4797425" algn="l"/>
                <a:tab pos="7140575" algn="l"/>
              </a:tabLst>
            </a:pPr>
            <a:r>
              <a:rPr lang="en-US" sz="2000" b="1" dirty="0" smtClean="0"/>
              <a:t>Inventory Error	Ending Inventory	Cost of Goods Sold	Gross Profit</a:t>
            </a:r>
          </a:p>
          <a:p>
            <a:pPr indent="61913">
              <a:lnSpc>
                <a:spcPct val="90000"/>
              </a:lnSpc>
              <a:tabLst>
                <a:tab pos="2855913" algn="l"/>
                <a:tab pos="5035550" algn="l"/>
                <a:tab pos="7253288" algn="l"/>
              </a:tabLst>
            </a:pPr>
            <a:r>
              <a:rPr lang="en-US" sz="2000" dirty="0" smtClean="0"/>
              <a:t>Overstate ending inv.	Overstate	Understate	Overstate</a:t>
            </a:r>
          </a:p>
          <a:p>
            <a:pPr indent="61913">
              <a:lnSpc>
                <a:spcPct val="90000"/>
              </a:lnSpc>
              <a:tabLst>
                <a:tab pos="2855913" algn="l"/>
                <a:tab pos="5035550" algn="l"/>
                <a:tab pos="7253288" algn="l"/>
              </a:tabLst>
            </a:pPr>
            <a:r>
              <a:rPr lang="en-US" sz="2000" dirty="0" smtClean="0"/>
              <a:t>Understate ending inv.	Understate	Overstate	Understate</a:t>
            </a:r>
            <a:endParaRPr lang="en-US" sz="2000" dirty="0"/>
          </a:p>
        </p:txBody>
      </p:sp>
      <p:cxnSp>
        <p:nvCxnSpPr>
          <p:cNvPr id="24" name="Straight Connector 23"/>
          <p:cNvCxnSpPr/>
          <p:nvPr/>
        </p:nvCxnSpPr>
        <p:spPr>
          <a:xfrm flipV="1">
            <a:off x="450939" y="5366624"/>
            <a:ext cx="2503397" cy="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3174304" y="5354980"/>
            <a:ext cx="1731897" cy="1164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5336088" y="5360802"/>
            <a:ext cx="1979112" cy="582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7703507" y="5366624"/>
            <a:ext cx="125776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88426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934076"/>
            <a:ext cx="8229600" cy="1910722"/>
          </a:xfrm>
        </p:spPr>
        <p:txBody>
          <a:bodyPr/>
          <a:lstStyle/>
          <a:p>
            <a:r>
              <a:rPr lang="en-US" dirty="0" smtClean="0"/>
              <a:t>Relationship between Cost of Goods Sold in the Current </a:t>
            </a:r>
            <a:r>
              <a:rPr lang="en-US" dirty="0"/>
              <a:t>Y</a:t>
            </a:r>
            <a:r>
              <a:rPr lang="en-US" dirty="0" smtClean="0"/>
              <a:t>ear and the Following Year</a:t>
            </a:r>
            <a:endParaRPr lang="en-US" dirty="0"/>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fld id="{8A048DD7-39B4-434B-ACE7-68CA5B147A05}" type="slidenum">
              <a:rPr lang="en-US" smtClean="0"/>
              <a:t>78</a:t>
            </a:fld>
            <a:endParaRPr lang="en-US" dirty="0"/>
          </a:p>
        </p:txBody>
      </p:sp>
      <p:sp>
        <p:nvSpPr>
          <p:cNvPr id="6" name="Content Placeholder 4"/>
          <p:cNvSpPr>
            <a:spLocks noGrp="1"/>
          </p:cNvSpPr>
          <p:nvPr>
            <p:ph sz="quarter" idx="13"/>
          </p:nvPr>
        </p:nvSpPr>
        <p:spPr>
          <a:xfrm>
            <a:off x="823496" y="483728"/>
            <a:ext cx="6296388" cy="539996"/>
          </a:xfrm>
        </p:spPr>
        <p:txBody>
          <a:bodyPr/>
          <a:lstStyle/>
          <a:p>
            <a:r>
              <a:rPr lang="en-US" dirty="0"/>
              <a:t>Illustration </a:t>
            </a:r>
            <a:r>
              <a:rPr lang="en-US" dirty="0" smtClean="0"/>
              <a:t>6–27</a:t>
            </a:r>
            <a:endParaRPr lang="en-US" dirty="0"/>
          </a:p>
        </p:txBody>
      </p:sp>
      <p:sp>
        <p:nvSpPr>
          <p:cNvPr id="8" name="Rounded Rectangle 7"/>
          <p:cNvSpPr/>
          <p:nvPr/>
        </p:nvSpPr>
        <p:spPr>
          <a:xfrm>
            <a:off x="1031227" y="3764993"/>
            <a:ext cx="6779640" cy="1552345"/>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1944484" y="4173125"/>
            <a:ext cx="2776681" cy="1003352"/>
          </a:xfrm>
          <a:prstGeom prst="rect">
            <a:avLst/>
          </a:prstGeom>
          <a:noFill/>
        </p:spPr>
        <p:txBody>
          <a:bodyPr wrap="square" rtlCol="0">
            <a:spAutoFit/>
          </a:bodyPr>
          <a:lstStyle/>
          <a:p>
            <a:pPr>
              <a:lnSpc>
                <a:spcPct val="90000"/>
              </a:lnSpc>
            </a:pPr>
            <a:r>
              <a:rPr lang="en-US" sz="1600" b="1" dirty="0" smtClean="0"/>
              <a:t>Beginning Inventory</a:t>
            </a:r>
          </a:p>
          <a:p>
            <a:pPr>
              <a:lnSpc>
                <a:spcPct val="90000"/>
              </a:lnSpc>
            </a:pPr>
            <a:r>
              <a:rPr lang="en-US" sz="1600" b="1" dirty="0" smtClean="0"/>
              <a:t>Purchases</a:t>
            </a:r>
          </a:p>
          <a:p>
            <a:pPr>
              <a:lnSpc>
                <a:spcPct val="90000"/>
              </a:lnSpc>
            </a:pPr>
            <a:r>
              <a:rPr lang="en-US" sz="1600" b="1" dirty="0" smtClean="0">
                <a:solidFill>
                  <a:srgbClr val="008000"/>
                </a:solidFill>
              </a:rPr>
              <a:t>Ending Inventory</a:t>
            </a:r>
          </a:p>
          <a:p>
            <a:r>
              <a:rPr lang="en-US" sz="1600" b="1" dirty="0" smtClean="0">
                <a:solidFill>
                  <a:srgbClr val="000000"/>
                </a:solidFill>
              </a:rPr>
              <a:t>Cost of Goods Sold</a:t>
            </a:r>
            <a:endParaRPr lang="en-US" sz="1600" b="1" dirty="0">
              <a:solidFill>
                <a:srgbClr val="000000"/>
              </a:solidFill>
            </a:endParaRPr>
          </a:p>
        </p:txBody>
      </p:sp>
      <p:cxnSp>
        <p:nvCxnSpPr>
          <p:cNvPr id="10" name="Straight Connector 9"/>
          <p:cNvCxnSpPr/>
          <p:nvPr/>
        </p:nvCxnSpPr>
        <p:spPr>
          <a:xfrm>
            <a:off x="2031324" y="4901680"/>
            <a:ext cx="157779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V="1">
            <a:off x="3516866" y="4383757"/>
            <a:ext cx="1517320" cy="423368"/>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1783863" y="4383757"/>
            <a:ext cx="452100" cy="761234"/>
          </a:xfrm>
          <a:prstGeom prst="rect">
            <a:avLst/>
          </a:prstGeom>
          <a:noFill/>
        </p:spPr>
        <p:txBody>
          <a:bodyPr wrap="square" rtlCol="0">
            <a:spAutoFit/>
          </a:bodyPr>
          <a:lstStyle/>
          <a:p>
            <a:pPr>
              <a:lnSpc>
                <a:spcPct val="90000"/>
              </a:lnSpc>
            </a:pPr>
            <a:r>
              <a:rPr lang="en-US" sz="1600" b="1" dirty="0" smtClean="0"/>
              <a:t>+</a:t>
            </a:r>
          </a:p>
          <a:p>
            <a:pPr>
              <a:lnSpc>
                <a:spcPct val="90000"/>
              </a:lnSpc>
            </a:pPr>
            <a:r>
              <a:rPr lang="en-US" sz="1600" b="1" dirty="0" smtClean="0"/>
              <a:t>−</a:t>
            </a:r>
          </a:p>
          <a:p>
            <a:pPr>
              <a:lnSpc>
                <a:spcPct val="90000"/>
              </a:lnSpc>
            </a:pPr>
            <a:r>
              <a:rPr lang="en-US" sz="1600" b="1" dirty="0"/>
              <a:t>=</a:t>
            </a:r>
          </a:p>
        </p:txBody>
      </p:sp>
      <p:sp>
        <p:nvSpPr>
          <p:cNvPr id="5" name="TextBox 4"/>
          <p:cNvSpPr txBox="1"/>
          <p:nvPr/>
        </p:nvSpPr>
        <p:spPr>
          <a:xfrm>
            <a:off x="2474784" y="3873546"/>
            <a:ext cx="1253735" cy="338554"/>
          </a:xfrm>
          <a:prstGeom prst="rect">
            <a:avLst/>
          </a:prstGeom>
          <a:noFill/>
        </p:spPr>
        <p:txBody>
          <a:bodyPr wrap="square" rtlCol="0">
            <a:spAutoFit/>
          </a:bodyPr>
          <a:lstStyle/>
          <a:p>
            <a:r>
              <a:rPr lang="en-US" sz="1600" b="1" dirty="0" smtClean="0"/>
              <a:t>Year 1</a:t>
            </a:r>
            <a:endParaRPr lang="en-US" sz="1600" b="1" dirty="0"/>
          </a:p>
        </p:txBody>
      </p:sp>
      <p:cxnSp>
        <p:nvCxnSpPr>
          <p:cNvPr id="13" name="Straight Connector 12"/>
          <p:cNvCxnSpPr/>
          <p:nvPr/>
        </p:nvCxnSpPr>
        <p:spPr>
          <a:xfrm>
            <a:off x="2031324" y="4192113"/>
            <a:ext cx="157779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23" name="Group 22"/>
          <p:cNvGrpSpPr/>
          <p:nvPr/>
        </p:nvGrpSpPr>
        <p:grpSpPr>
          <a:xfrm>
            <a:off x="4873565" y="3873546"/>
            <a:ext cx="2937302" cy="1302931"/>
            <a:chOff x="1730179" y="3376500"/>
            <a:chExt cx="2937302" cy="1302931"/>
          </a:xfrm>
        </p:grpSpPr>
        <p:sp>
          <p:nvSpPr>
            <p:cNvPr id="18" name="TextBox 17"/>
            <p:cNvSpPr txBox="1"/>
            <p:nvPr/>
          </p:nvSpPr>
          <p:spPr>
            <a:xfrm>
              <a:off x="1890800" y="3676079"/>
              <a:ext cx="2776681" cy="1003352"/>
            </a:xfrm>
            <a:prstGeom prst="rect">
              <a:avLst/>
            </a:prstGeom>
            <a:noFill/>
          </p:spPr>
          <p:txBody>
            <a:bodyPr wrap="square" rtlCol="0">
              <a:spAutoFit/>
            </a:bodyPr>
            <a:lstStyle/>
            <a:p>
              <a:pPr>
                <a:lnSpc>
                  <a:spcPct val="90000"/>
                </a:lnSpc>
              </a:pPr>
              <a:r>
                <a:rPr lang="en-US" sz="1600" b="1" dirty="0" smtClean="0">
                  <a:solidFill>
                    <a:srgbClr val="008000"/>
                  </a:solidFill>
                </a:rPr>
                <a:t>Beginning Inventory</a:t>
              </a:r>
            </a:p>
            <a:p>
              <a:pPr>
                <a:lnSpc>
                  <a:spcPct val="90000"/>
                </a:lnSpc>
              </a:pPr>
              <a:r>
                <a:rPr lang="en-US" sz="1600" b="1" dirty="0" smtClean="0"/>
                <a:t>Purchases</a:t>
              </a:r>
            </a:p>
            <a:p>
              <a:pPr>
                <a:lnSpc>
                  <a:spcPct val="90000"/>
                </a:lnSpc>
              </a:pPr>
              <a:r>
                <a:rPr lang="en-US" sz="1600" b="1" dirty="0" smtClean="0"/>
                <a:t>Ending Inventory</a:t>
              </a:r>
            </a:p>
            <a:p>
              <a:r>
                <a:rPr lang="en-US" sz="1600" b="1" dirty="0" smtClean="0">
                  <a:solidFill>
                    <a:srgbClr val="000000"/>
                  </a:solidFill>
                </a:rPr>
                <a:t>Cost of Goods Sold</a:t>
              </a:r>
              <a:endParaRPr lang="en-US" sz="1600" b="1" dirty="0">
                <a:solidFill>
                  <a:srgbClr val="000000"/>
                </a:solidFill>
              </a:endParaRPr>
            </a:p>
          </p:txBody>
        </p:sp>
        <p:cxnSp>
          <p:nvCxnSpPr>
            <p:cNvPr id="19" name="Straight Connector 18"/>
            <p:cNvCxnSpPr/>
            <p:nvPr/>
          </p:nvCxnSpPr>
          <p:spPr>
            <a:xfrm>
              <a:off x="1977640" y="4404634"/>
              <a:ext cx="157779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1730179" y="3886711"/>
              <a:ext cx="452100" cy="761234"/>
            </a:xfrm>
            <a:prstGeom prst="rect">
              <a:avLst/>
            </a:prstGeom>
            <a:noFill/>
          </p:spPr>
          <p:txBody>
            <a:bodyPr wrap="square" rtlCol="0">
              <a:spAutoFit/>
            </a:bodyPr>
            <a:lstStyle/>
            <a:p>
              <a:pPr>
                <a:lnSpc>
                  <a:spcPct val="90000"/>
                </a:lnSpc>
              </a:pPr>
              <a:r>
                <a:rPr lang="en-US" sz="1600" b="1" dirty="0" smtClean="0"/>
                <a:t>+</a:t>
              </a:r>
            </a:p>
            <a:p>
              <a:pPr>
                <a:lnSpc>
                  <a:spcPct val="90000"/>
                </a:lnSpc>
              </a:pPr>
              <a:r>
                <a:rPr lang="en-US" sz="1600" b="1" dirty="0" smtClean="0"/>
                <a:t>−</a:t>
              </a:r>
            </a:p>
            <a:p>
              <a:pPr>
                <a:lnSpc>
                  <a:spcPct val="90000"/>
                </a:lnSpc>
              </a:pPr>
              <a:r>
                <a:rPr lang="en-US" sz="1600" b="1" dirty="0"/>
                <a:t>=</a:t>
              </a:r>
            </a:p>
          </p:txBody>
        </p:sp>
        <p:sp>
          <p:nvSpPr>
            <p:cNvPr id="21" name="TextBox 20"/>
            <p:cNvSpPr txBox="1"/>
            <p:nvPr/>
          </p:nvSpPr>
          <p:spPr>
            <a:xfrm>
              <a:off x="2421100" y="3376500"/>
              <a:ext cx="1253735" cy="338554"/>
            </a:xfrm>
            <a:prstGeom prst="rect">
              <a:avLst/>
            </a:prstGeom>
            <a:noFill/>
          </p:spPr>
          <p:txBody>
            <a:bodyPr wrap="square" rtlCol="0">
              <a:spAutoFit/>
            </a:bodyPr>
            <a:lstStyle/>
            <a:p>
              <a:r>
                <a:rPr lang="en-US" sz="1600" b="1" dirty="0" smtClean="0"/>
                <a:t>Year 2</a:t>
              </a:r>
              <a:endParaRPr lang="en-US" sz="1600" b="1" dirty="0"/>
            </a:p>
          </p:txBody>
        </p:sp>
        <p:cxnSp>
          <p:nvCxnSpPr>
            <p:cNvPr id="22" name="Straight Connector 21"/>
            <p:cNvCxnSpPr/>
            <p:nvPr/>
          </p:nvCxnSpPr>
          <p:spPr>
            <a:xfrm>
              <a:off x="1977640" y="3695067"/>
              <a:ext cx="157779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89087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467020"/>
            <a:ext cx="8229600" cy="693030"/>
          </a:xfrm>
        </p:spPr>
        <p:txBody>
          <a:bodyPr>
            <a:normAutofit/>
          </a:bodyPr>
          <a:lstStyle/>
          <a:p>
            <a:r>
              <a:rPr lang="en-US" sz="4000" dirty="0"/>
              <a:t>Correct Inventory Amounts </a:t>
            </a:r>
          </a:p>
        </p:txBody>
      </p:sp>
      <p:sp>
        <p:nvSpPr>
          <p:cNvPr id="5" name="Text Placeholder 5"/>
          <p:cNvSpPr txBox="1">
            <a:spLocks/>
          </p:cNvSpPr>
          <p:nvPr/>
        </p:nvSpPr>
        <p:spPr>
          <a:xfrm>
            <a:off x="940070" y="96818"/>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6–28</a:t>
            </a:r>
            <a:endParaRPr lang="en-US" sz="3200" dirty="0"/>
          </a:p>
        </p:txBody>
      </p:sp>
      <p:sp>
        <p:nvSpPr>
          <p:cNvPr id="23" name="Rounded Rectangle 22"/>
          <p:cNvSpPr/>
          <p:nvPr/>
        </p:nvSpPr>
        <p:spPr>
          <a:xfrm>
            <a:off x="1107439" y="1052186"/>
            <a:ext cx="6055361" cy="2164715"/>
          </a:xfrm>
          <a:prstGeom prst="roundRect">
            <a:avLst>
              <a:gd name="adj" fmla="val 9618"/>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extBox 1"/>
          <p:cNvSpPr txBox="1"/>
          <p:nvPr/>
        </p:nvSpPr>
        <p:spPr>
          <a:xfrm>
            <a:off x="1209040" y="985522"/>
            <a:ext cx="4732926" cy="2231380"/>
          </a:xfrm>
          <a:prstGeom prst="rect">
            <a:avLst/>
          </a:prstGeom>
          <a:noFill/>
        </p:spPr>
        <p:txBody>
          <a:bodyPr wrap="square" rtlCol="0">
            <a:spAutoFit/>
          </a:bodyPr>
          <a:lstStyle/>
          <a:p>
            <a:pPr>
              <a:lnSpc>
                <a:spcPct val="120000"/>
              </a:lnSpc>
              <a:tabLst>
                <a:tab pos="3433763" algn="ctr"/>
                <a:tab pos="5029200" algn="ctr"/>
              </a:tabLst>
            </a:pPr>
            <a:r>
              <a:rPr lang="en-US" b="1" dirty="0"/>
              <a:t>	</a:t>
            </a:r>
            <a:r>
              <a:rPr lang="en-US" b="1" dirty="0" smtClean="0"/>
              <a:t>2018</a:t>
            </a:r>
            <a:endParaRPr lang="en-US" b="1" dirty="0"/>
          </a:p>
          <a:p>
            <a:pPr>
              <a:lnSpc>
                <a:spcPct val="120000"/>
              </a:lnSpc>
              <a:tabLst>
                <a:tab pos="517525" algn="l"/>
                <a:tab pos="2743200" algn="ctr"/>
                <a:tab pos="3768725" algn="r"/>
                <a:tab pos="4225925" algn="ctr"/>
                <a:tab pos="5313363" algn="r"/>
                <a:tab pos="5486400" algn="r"/>
              </a:tabLst>
            </a:pPr>
            <a:r>
              <a:rPr lang="en-US" b="1" dirty="0"/>
              <a:t>	Beginning Inventory 		</a:t>
            </a:r>
            <a:r>
              <a:rPr lang="en-US" b="1" dirty="0" smtClean="0"/>
              <a:t>$   600</a:t>
            </a:r>
            <a:endParaRPr lang="en-US" b="1" dirty="0"/>
          </a:p>
          <a:p>
            <a:pPr>
              <a:lnSpc>
                <a:spcPct val="120000"/>
              </a:lnSpc>
              <a:tabLst>
                <a:tab pos="517525" algn="l"/>
                <a:tab pos="2743200" algn="ctr"/>
                <a:tab pos="3768725" algn="r"/>
                <a:tab pos="4225925" algn="ctr"/>
                <a:tab pos="5313363" algn="r"/>
                <a:tab pos="5486400" algn="r"/>
              </a:tabLst>
            </a:pPr>
            <a:r>
              <a:rPr lang="en-US" b="1" dirty="0"/>
              <a:t>+ 	Purchases 	+ 	</a:t>
            </a:r>
            <a:r>
              <a:rPr lang="en-US" b="1" dirty="0" smtClean="0"/>
              <a:t>3,000</a:t>
            </a:r>
            <a:endParaRPr lang="en-US" b="1" dirty="0"/>
          </a:p>
          <a:p>
            <a:pPr>
              <a:lnSpc>
                <a:spcPct val="120000"/>
              </a:lnSpc>
              <a:tabLst>
                <a:tab pos="517525" algn="l"/>
                <a:tab pos="2743200" algn="ctr"/>
                <a:tab pos="3768725" algn="r"/>
                <a:tab pos="4225925" algn="ctr"/>
                <a:tab pos="5313363" algn="r"/>
                <a:tab pos="5486400" algn="r"/>
              </a:tabLst>
            </a:pPr>
            <a:r>
              <a:rPr lang="en-US" b="1" dirty="0"/>
              <a:t>– 	Ending Inventory 	</a:t>
            </a:r>
            <a:r>
              <a:rPr lang="en-US" b="1" dirty="0" smtClean="0"/>
              <a:t>− </a:t>
            </a:r>
            <a:r>
              <a:rPr lang="en-US" b="1" dirty="0"/>
              <a:t>	</a:t>
            </a:r>
            <a:r>
              <a:rPr lang="en-US" b="1" dirty="0" smtClean="0"/>
              <a:t>500</a:t>
            </a:r>
            <a:endParaRPr lang="en-US" b="1" dirty="0"/>
          </a:p>
          <a:p>
            <a:pPr>
              <a:lnSpc>
                <a:spcPct val="120000"/>
              </a:lnSpc>
              <a:tabLst>
                <a:tab pos="517525" algn="l"/>
                <a:tab pos="2743200" algn="ctr"/>
                <a:tab pos="3768725" algn="r"/>
                <a:tab pos="4225925" algn="ctr"/>
                <a:tab pos="5313363" algn="r"/>
                <a:tab pos="5486400" algn="r"/>
              </a:tabLst>
            </a:pPr>
            <a:r>
              <a:rPr lang="en-US" b="1" dirty="0"/>
              <a:t>	Cost of Goods Sold 		$</a:t>
            </a:r>
            <a:r>
              <a:rPr lang="en-US" b="1" dirty="0" smtClean="0"/>
              <a:t>3,100</a:t>
            </a:r>
            <a:endParaRPr lang="en-US" b="1" dirty="0"/>
          </a:p>
          <a:p>
            <a:pPr>
              <a:lnSpc>
                <a:spcPct val="120000"/>
              </a:lnSpc>
              <a:spcBef>
                <a:spcPts val="1200"/>
              </a:spcBef>
              <a:tabLst>
                <a:tab pos="517525" algn="l"/>
                <a:tab pos="2743200" algn="ctr"/>
                <a:tab pos="3768725" algn="r"/>
                <a:tab pos="4225925" algn="ctr"/>
                <a:tab pos="5313363" algn="r"/>
                <a:tab pos="5486400" algn="r"/>
              </a:tabLst>
            </a:pPr>
            <a:r>
              <a:rPr lang="en-US" b="1" dirty="0"/>
              <a:t>				</a:t>
            </a:r>
            <a:r>
              <a:rPr lang="en-US" b="1" dirty="0">
                <a:solidFill>
                  <a:srgbClr val="3366FF"/>
                </a:solidFill>
              </a:rPr>
              <a:t>$6,800</a:t>
            </a:r>
          </a:p>
        </p:txBody>
      </p:sp>
      <p:cxnSp>
        <p:nvCxnSpPr>
          <p:cNvPr id="11" name="Straight Connector 10"/>
          <p:cNvCxnSpPr/>
          <p:nvPr/>
        </p:nvCxnSpPr>
        <p:spPr>
          <a:xfrm flipV="1">
            <a:off x="4306205" y="1334133"/>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V="1">
            <a:off x="4306205" y="2329813"/>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6" name="Right Brace 15"/>
          <p:cNvSpPr/>
          <p:nvPr/>
        </p:nvSpPr>
        <p:spPr>
          <a:xfrm rot="5400000">
            <a:off x="5405286" y="1509788"/>
            <a:ext cx="126259" cy="2454047"/>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cxnSp>
        <p:nvCxnSpPr>
          <p:cNvPr id="24" name="Straight Connector 23"/>
          <p:cNvCxnSpPr/>
          <p:nvPr/>
        </p:nvCxnSpPr>
        <p:spPr>
          <a:xfrm>
            <a:off x="1799669" y="2329821"/>
            <a:ext cx="190873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7" name="Title 3"/>
          <p:cNvSpPr txBox="1">
            <a:spLocks/>
          </p:cNvSpPr>
          <p:nvPr/>
        </p:nvSpPr>
        <p:spPr>
          <a:xfrm>
            <a:off x="966428" y="3746626"/>
            <a:ext cx="8229600" cy="693030"/>
          </a:xfrm>
          <a:prstGeom prst="rect">
            <a:avLst/>
          </a:prstGeom>
        </p:spPr>
        <p:txBody>
          <a:bodyPr lIns="0" tIns="0" rIns="0" bIns="0" anchor="t" anchorCtr="0">
            <a:normAutofit/>
          </a:bodyPr>
          <a:lst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a:lstStyle>
          <a:p>
            <a:r>
              <a:rPr lang="en-US" sz="4000" dirty="0" smtClean="0"/>
              <a:t>Incorrect Inventory Amounts</a:t>
            </a:r>
            <a:endParaRPr lang="en-US" sz="4000" dirty="0"/>
          </a:p>
        </p:txBody>
      </p:sp>
      <p:sp>
        <p:nvSpPr>
          <p:cNvPr id="18" name="Text Placeholder 5"/>
          <p:cNvSpPr txBox="1">
            <a:spLocks/>
          </p:cNvSpPr>
          <p:nvPr/>
        </p:nvSpPr>
        <p:spPr>
          <a:xfrm>
            <a:off x="966428" y="3313573"/>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6–29</a:t>
            </a:r>
            <a:endParaRPr lang="en-US" sz="3200" dirty="0"/>
          </a:p>
        </p:txBody>
      </p:sp>
      <p:sp>
        <p:nvSpPr>
          <p:cNvPr id="35" name="TextBox 34"/>
          <p:cNvSpPr txBox="1"/>
          <p:nvPr/>
        </p:nvSpPr>
        <p:spPr>
          <a:xfrm>
            <a:off x="5062236" y="977031"/>
            <a:ext cx="1611362" cy="1745093"/>
          </a:xfrm>
          <a:prstGeom prst="rect">
            <a:avLst/>
          </a:prstGeom>
          <a:noFill/>
        </p:spPr>
        <p:txBody>
          <a:bodyPr wrap="square" rtlCol="0">
            <a:spAutoFit/>
          </a:bodyPr>
          <a:lstStyle/>
          <a:p>
            <a:pPr>
              <a:lnSpc>
                <a:spcPct val="120000"/>
              </a:lnSpc>
              <a:tabLst>
                <a:tab pos="3433763" algn="ctr"/>
                <a:tab pos="5029200" algn="ctr"/>
              </a:tabLst>
            </a:pPr>
            <a:r>
              <a:rPr lang="en-US" b="1" dirty="0" smtClean="0"/>
              <a:t>	              2019</a:t>
            </a:r>
            <a:endParaRPr lang="en-US" b="1" dirty="0"/>
          </a:p>
          <a:p>
            <a:pPr>
              <a:lnSpc>
                <a:spcPct val="120000"/>
              </a:lnSpc>
              <a:tabLst>
                <a:tab pos="517525" algn="l"/>
                <a:tab pos="2743200" algn="ctr"/>
                <a:tab pos="3768725" algn="r"/>
                <a:tab pos="4225925" algn="ctr"/>
                <a:tab pos="5313363" algn="r"/>
                <a:tab pos="5486400" algn="r"/>
              </a:tabLst>
            </a:pPr>
            <a:r>
              <a:rPr lang="en-US" b="1" dirty="0" smtClean="0"/>
              <a:t>	</a:t>
            </a:r>
            <a:r>
              <a:rPr lang="en-US" b="1" dirty="0"/>
              <a:t> </a:t>
            </a:r>
            <a:r>
              <a:rPr lang="en-US" b="1" dirty="0" smtClean="0"/>
              <a:t>   $    500</a:t>
            </a:r>
            <a:endParaRPr lang="en-US" b="1" dirty="0"/>
          </a:p>
          <a:p>
            <a:pPr>
              <a:lnSpc>
                <a:spcPct val="120000"/>
              </a:lnSpc>
              <a:tabLst>
                <a:tab pos="517525" algn="l"/>
                <a:tab pos="2743200" algn="ctr"/>
                <a:tab pos="3768725" algn="r"/>
                <a:tab pos="4225925" algn="ctr"/>
                <a:tab pos="5313363" algn="r"/>
                <a:tab pos="5486400" algn="r"/>
              </a:tabLst>
            </a:pPr>
            <a:r>
              <a:rPr lang="en-US" b="1" dirty="0"/>
              <a:t>	+ </a:t>
            </a:r>
            <a:r>
              <a:rPr lang="en-US" b="1" dirty="0" smtClean="0"/>
              <a:t>    4,000</a:t>
            </a:r>
            <a:endParaRPr lang="en-US" b="1" dirty="0"/>
          </a:p>
          <a:p>
            <a:pPr>
              <a:lnSpc>
                <a:spcPct val="120000"/>
              </a:lnSpc>
              <a:tabLst>
                <a:tab pos="517525" algn="l"/>
                <a:tab pos="2743200" algn="ctr"/>
                <a:tab pos="3768725" algn="r"/>
                <a:tab pos="4225925" algn="ctr"/>
                <a:tab pos="5313363" algn="r"/>
                <a:tab pos="5486400" algn="r"/>
              </a:tabLst>
            </a:pPr>
            <a:r>
              <a:rPr lang="en-US" b="1" dirty="0"/>
              <a:t>	</a:t>
            </a:r>
            <a:r>
              <a:rPr lang="en-US" b="1" dirty="0" smtClean="0"/>
              <a:t>− </a:t>
            </a:r>
            <a:r>
              <a:rPr lang="en-US" b="1" dirty="0"/>
              <a:t> </a:t>
            </a:r>
            <a:r>
              <a:rPr lang="en-US" b="1" dirty="0" smtClean="0"/>
              <a:t>      800</a:t>
            </a:r>
          </a:p>
          <a:p>
            <a:pPr>
              <a:lnSpc>
                <a:spcPct val="120000"/>
              </a:lnSpc>
              <a:tabLst>
                <a:tab pos="517525" algn="l"/>
                <a:tab pos="2743200" algn="ctr"/>
                <a:tab pos="3768725" algn="r"/>
                <a:tab pos="4225925" algn="ctr"/>
                <a:tab pos="5313363" algn="r"/>
                <a:tab pos="5486400" algn="r"/>
              </a:tabLst>
            </a:pPr>
            <a:r>
              <a:rPr lang="en-US" b="1" dirty="0"/>
              <a:t> </a:t>
            </a:r>
            <a:r>
              <a:rPr lang="en-US" b="1" dirty="0" smtClean="0"/>
              <a:t>             $ 3,700</a:t>
            </a:r>
            <a:endParaRPr lang="en-US" b="1" dirty="0"/>
          </a:p>
        </p:txBody>
      </p:sp>
      <p:cxnSp>
        <p:nvCxnSpPr>
          <p:cNvPr id="12" name="Straight Connector 11"/>
          <p:cNvCxnSpPr/>
          <p:nvPr/>
        </p:nvCxnSpPr>
        <p:spPr>
          <a:xfrm flipV="1">
            <a:off x="5840367" y="1334133"/>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flipV="1">
            <a:off x="5941965" y="2329813"/>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flipH="1">
            <a:off x="5147874" y="1621891"/>
            <a:ext cx="794092" cy="512652"/>
          </a:xfrm>
          <a:prstGeom prst="line">
            <a:avLst/>
          </a:prstGeom>
          <a:ln w="6350" cmpd="sng">
            <a:solidFill>
              <a:schemeClr val="tx1"/>
            </a:solidFill>
            <a:headEnd type="arrow"/>
            <a:tailEnd type="none"/>
          </a:ln>
          <a:effectLst/>
        </p:spPr>
        <p:style>
          <a:lnRef idx="2">
            <a:schemeClr val="accent1"/>
          </a:lnRef>
          <a:fillRef idx="0">
            <a:schemeClr val="accent1"/>
          </a:fillRef>
          <a:effectRef idx="1">
            <a:schemeClr val="accent1"/>
          </a:effectRef>
          <a:fontRef idx="minor">
            <a:schemeClr val="tx1"/>
          </a:fontRef>
        </p:style>
      </p:cxnSp>
      <p:sp>
        <p:nvSpPr>
          <p:cNvPr id="36" name="Rounded Rectangle 35"/>
          <p:cNvSpPr/>
          <p:nvPr/>
        </p:nvSpPr>
        <p:spPr>
          <a:xfrm>
            <a:off x="1209040" y="4398387"/>
            <a:ext cx="6055361" cy="2164715"/>
          </a:xfrm>
          <a:prstGeom prst="roundRect">
            <a:avLst>
              <a:gd name="adj" fmla="val 9618"/>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 name="TextBox 36"/>
          <p:cNvSpPr txBox="1"/>
          <p:nvPr/>
        </p:nvSpPr>
        <p:spPr>
          <a:xfrm>
            <a:off x="1310641" y="4331723"/>
            <a:ext cx="4732926" cy="2231380"/>
          </a:xfrm>
          <a:prstGeom prst="rect">
            <a:avLst/>
          </a:prstGeom>
          <a:noFill/>
        </p:spPr>
        <p:txBody>
          <a:bodyPr wrap="square" rtlCol="0">
            <a:spAutoFit/>
          </a:bodyPr>
          <a:lstStyle/>
          <a:p>
            <a:pPr>
              <a:lnSpc>
                <a:spcPct val="120000"/>
              </a:lnSpc>
              <a:tabLst>
                <a:tab pos="3433763" algn="ctr"/>
                <a:tab pos="5029200" algn="ctr"/>
              </a:tabLst>
            </a:pPr>
            <a:r>
              <a:rPr lang="en-US" b="1" dirty="0"/>
              <a:t>	</a:t>
            </a:r>
            <a:r>
              <a:rPr lang="en-US" b="1" dirty="0" smtClean="0"/>
              <a:t>2018</a:t>
            </a:r>
            <a:endParaRPr lang="en-US" b="1" dirty="0"/>
          </a:p>
          <a:p>
            <a:pPr>
              <a:lnSpc>
                <a:spcPct val="120000"/>
              </a:lnSpc>
              <a:tabLst>
                <a:tab pos="517525" algn="l"/>
                <a:tab pos="2743200" algn="ctr"/>
                <a:tab pos="3768725" algn="r"/>
                <a:tab pos="4225925" algn="ctr"/>
                <a:tab pos="5313363" algn="r"/>
                <a:tab pos="5486400" algn="r"/>
              </a:tabLst>
            </a:pPr>
            <a:r>
              <a:rPr lang="en-US" b="1" dirty="0"/>
              <a:t>	Beginning Inventory 		</a:t>
            </a:r>
            <a:r>
              <a:rPr lang="en-US" b="1" dirty="0" smtClean="0"/>
              <a:t>$   600</a:t>
            </a:r>
            <a:endParaRPr lang="en-US" b="1" dirty="0"/>
          </a:p>
          <a:p>
            <a:pPr>
              <a:lnSpc>
                <a:spcPct val="120000"/>
              </a:lnSpc>
              <a:tabLst>
                <a:tab pos="517525" algn="l"/>
                <a:tab pos="2743200" algn="ctr"/>
                <a:tab pos="3768725" algn="r"/>
                <a:tab pos="4225925" algn="ctr"/>
                <a:tab pos="5313363" algn="r"/>
                <a:tab pos="5486400" algn="r"/>
              </a:tabLst>
            </a:pPr>
            <a:r>
              <a:rPr lang="en-US" b="1" dirty="0"/>
              <a:t>+ 	Purchases 	+ 	</a:t>
            </a:r>
            <a:r>
              <a:rPr lang="en-US" b="1" dirty="0" smtClean="0"/>
              <a:t>3,000</a:t>
            </a:r>
            <a:endParaRPr lang="en-US" b="1" dirty="0"/>
          </a:p>
          <a:p>
            <a:pPr>
              <a:lnSpc>
                <a:spcPct val="120000"/>
              </a:lnSpc>
              <a:tabLst>
                <a:tab pos="517525" algn="l"/>
                <a:tab pos="2743200" algn="ctr"/>
                <a:tab pos="3768725" algn="r"/>
                <a:tab pos="4225925" algn="ctr"/>
                <a:tab pos="5313363" algn="r"/>
                <a:tab pos="5486400" algn="r"/>
              </a:tabLst>
            </a:pPr>
            <a:r>
              <a:rPr lang="en-US" b="1" dirty="0"/>
              <a:t>– 	Ending Inventory 	</a:t>
            </a:r>
            <a:r>
              <a:rPr lang="en-US" b="1" dirty="0" smtClean="0"/>
              <a:t>− </a:t>
            </a:r>
            <a:r>
              <a:rPr lang="en-US" b="1" dirty="0"/>
              <a:t>	</a:t>
            </a:r>
            <a:r>
              <a:rPr lang="en-US" b="1" dirty="0" smtClean="0">
                <a:solidFill>
                  <a:srgbClr val="008000"/>
                </a:solidFill>
              </a:rPr>
              <a:t>400</a:t>
            </a:r>
            <a:endParaRPr lang="en-US" b="1" dirty="0">
              <a:solidFill>
                <a:srgbClr val="008000"/>
              </a:solidFill>
            </a:endParaRPr>
          </a:p>
          <a:p>
            <a:pPr>
              <a:lnSpc>
                <a:spcPct val="120000"/>
              </a:lnSpc>
              <a:tabLst>
                <a:tab pos="517525" algn="l"/>
                <a:tab pos="2743200" algn="ctr"/>
                <a:tab pos="3768725" algn="r"/>
                <a:tab pos="4225925" algn="ctr"/>
                <a:tab pos="5313363" algn="r"/>
                <a:tab pos="5486400" algn="r"/>
              </a:tabLst>
            </a:pPr>
            <a:r>
              <a:rPr lang="en-US" b="1" dirty="0"/>
              <a:t>	Cost of Goods Sold 		$</a:t>
            </a:r>
            <a:r>
              <a:rPr lang="en-US" b="1" dirty="0" smtClean="0"/>
              <a:t>3,200</a:t>
            </a:r>
            <a:endParaRPr lang="en-US" b="1" dirty="0"/>
          </a:p>
          <a:p>
            <a:pPr>
              <a:lnSpc>
                <a:spcPct val="120000"/>
              </a:lnSpc>
              <a:spcBef>
                <a:spcPts val="1200"/>
              </a:spcBef>
              <a:tabLst>
                <a:tab pos="517525" algn="l"/>
                <a:tab pos="2743200" algn="ctr"/>
                <a:tab pos="3768725" algn="r"/>
                <a:tab pos="4225925" algn="ctr"/>
                <a:tab pos="5313363" algn="r"/>
                <a:tab pos="5486400" algn="r"/>
              </a:tabLst>
            </a:pPr>
            <a:r>
              <a:rPr lang="en-US" b="1" dirty="0"/>
              <a:t>				</a:t>
            </a:r>
            <a:r>
              <a:rPr lang="en-US" b="1" dirty="0">
                <a:solidFill>
                  <a:srgbClr val="3366FF"/>
                </a:solidFill>
              </a:rPr>
              <a:t>$6,800</a:t>
            </a:r>
          </a:p>
        </p:txBody>
      </p:sp>
      <p:cxnSp>
        <p:nvCxnSpPr>
          <p:cNvPr id="38" name="Straight Connector 37"/>
          <p:cNvCxnSpPr/>
          <p:nvPr/>
        </p:nvCxnSpPr>
        <p:spPr>
          <a:xfrm flipV="1">
            <a:off x="4407806" y="4680334"/>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flipV="1">
            <a:off x="4407806" y="5676014"/>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40" name="Right Brace 39"/>
          <p:cNvSpPr/>
          <p:nvPr/>
        </p:nvSpPr>
        <p:spPr>
          <a:xfrm rot="5400000">
            <a:off x="5506887" y="4855989"/>
            <a:ext cx="126259" cy="2454047"/>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cxnSp>
        <p:nvCxnSpPr>
          <p:cNvPr id="41" name="Straight Connector 40"/>
          <p:cNvCxnSpPr/>
          <p:nvPr/>
        </p:nvCxnSpPr>
        <p:spPr>
          <a:xfrm>
            <a:off x="1901270" y="5676022"/>
            <a:ext cx="190873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42" name="TextBox 41"/>
          <p:cNvSpPr txBox="1"/>
          <p:nvPr/>
        </p:nvSpPr>
        <p:spPr>
          <a:xfrm>
            <a:off x="5163837" y="4323232"/>
            <a:ext cx="1761896" cy="1745093"/>
          </a:xfrm>
          <a:prstGeom prst="rect">
            <a:avLst/>
          </a:prstGeom>
          <a:noFill/>
        </p:spPr>
        <p:txBody>
          <a:bodyPr wrap="square" rtlCol="0">
            <a:spAutoFit/>
          </a:bodyPr>
          <a:lstStyle/>
          <a:p>
            <a:pPr>
              <a:lnSpc>
                <a:spcPct val="120000"/>
              </a:lnSpc>
              <a:tabLst>
                <a:tab pos="3433763" algn="ctr"/>
                <a:tab pos="5029200" algn="ctr"/>
              </a:tabLst>
            </a:pPr>
            <a:r>
              <a:rPr lang="en-US" b="1" dirty="0" smtClean="0"/>
              <a:t>	2019</a:t>
            </a:r>
            <a:endParaRPr lang="en-US" b="1" dirty="0"/>
          </a:p>
          <a:p>
            <a:pPr>
              <a:lnSpc>
                <a:spcPct val="120000"/>
              </a:lnSpc>
              <a:tabLst>
                <a:tab pos="517525" algn="l"/>
                <a:tab pos="2743200" algn="ctr"/>
                <a:tab pos="3768725" algn="r"/>
                <a:tab pos="4225925" algn="ctr"/>
                <a:tab pos="5313363" algn="r"/>
                <a:tab pos="5486400" algn="r"/>
              </a:tabLst>
            </a:pPr>
            <a:r>
              <a:rPr lang="en-US" b="1" dirty="0"/>
              <a:t>	</a:t>
            </a:r>
            <a:r>
              <a:rPr lang="en-US" b="1" dirty="0" smtClean="0"/>
              <a:t>      </a:t>
            </a:r>
            <a:r>
              <a:rPr lang="en-US" b="1" dirty="0" smtClean="0">
                <a:solidFill>
                  <a:srgbClr val="008000"/>
                </a:solidFill>
              </a:rPr>
              <a:t>$</a:t>
            </a:r>
            <a:r>
              <a:rPr lang="en-US" b="1" dirty="0" smtClean="0"/>
              <a:t>   </a:t>
            </a:r>
            <a:r>
              <a:rPr lang="en-US" b="1" dirty="0" smtClean="0">
                <a:solidFill>
                  <a:srgbClr val="008000"/>
                </a:solidFill>
              </a:rPr>
              <a:t>400</a:t>
            </a:r>
            <a:endParaRPr lang="en-US" b="1" dirty="0">
              <a:solidFill>
                <a:srgbClr val="008000"/>
              </a:solidFill>
            </a:endParaRPr>
          </a:p>
          <a:p>
            <a:pPr>
              <a:lnSpc>
                <a:spcPct val="120000"/>
              </a:lnSpc>
              <a:tabLst>
                <a:tab pos="517525" algn="l"/>
                <a:tab pos="2743200" algn="ctr"/>
                <a:tab pos="3768725" algn="r"/>
                <a:tab pos="4225925" algn="ctr"/>
                <a:tab pos="5313363" algn="r"/>
                <a:tab pos="5486400" algn="r"/>
              </a:tabLst>
            </a:pPr>
            <a:r>
              <a:rPr lang="en-US" b="1" dirty="0"/>
              <a:t>	+ </a:t>
            </a:r>
            <a:r>
              <a:rPr lang="en-US" b="1" dirty="0" smtClean="0"/>
              <a:t>     4,000</a:t>
            </a:r>
            <a:endParaRPr lang="en-US" b="1" dirty="0"/>
          </a:p>
          <a:p>
            <a:pPr>
              <a:lnSpc>
                <a:spcPct val="120000"/>
              </a:lnSpc>
              <a:tabLst>
                <a:tab pos="517525" algn="l"/>
                <a:tab pos="2743200" algn="ctr"/>
                <a:tab pos="3768725" algn="r"/>
                <a:tab pos="4225925" algn="ctr"/>
                <a:tab pos="5313363" algn="r"/>
                <a:tab pos="5486400" algn="r"/>
              </a:tabLst>
            </a:pPr>
            <a:r>
              <a:rPr lang="en-US" b="1" dirty="0"/>
              <a:t>	</a:t>
            </a:r>
            <a:r>
              <a:rPr lang="en-US" b="1" dirty="0" smtClean="0"/>
              <a:t>− </a:t>
            </a:r>
            <a:r>
              <a:rPr lang="en-US" b="1" dirty="0"/>
              <a:t> </a:t>
            </a:r>
            <a:r>
              <a:rPr lang="en-US" b="1" dirty="0" smtClean="0"/>
              <a:t>       800</a:t>
            </a:r>
          </a:p>
          <a:p>
            <a:pPr>
              <a:lnSpc>
                <a:spcPct val="120000"/>
              </a:lnSpc>
              <a:tabLst>
                <a:tab pos="517525" algn="l"/>
                <a:tab pos="2743200" algn="ctr"/>
                <a:tab pos="3768725" algn="r"/>
                <a:tab pos="4225925" algn="ctr"/>
                <a:tab pos="5313363" algn="r"/>
                <a:tab pos="5486400" algn="r"/>
              </a:tabLst>
            </a:pPr>
            <a:r>
              <a:rPr lang="en-US" b="1" dirty="0"/>
              <a:t> </a:t>
            </a:r>
            <a:r>
              <a:rPr lang="en-US" b="1" dirty="0" smtClean="0"/>
              <a:t>             $  3,600</a:t>
            </a:r>
            <a:endParaRPr lang="en-US" b="1" dirty="0"/>
          </a:p>
        </p:txBody>
      </p:sp>
      <p:cxnSp>
        <p:nvCxnSpPr>
          <p:cNvPr id="43" name="Straight Connector 42"/>
          <p:cNvCxnSpPr/>
          <p:nvPr/>
        </p:nvCxnSpPr>
        <p:spPr>
          <a:xfrm flipV="1">
            <a:off x="6043566" y="4680334"/>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flipH="1">
            <a:off x="5249475" y="4968092"/>
            <a:ext cx="794092" cy="512652"/>
          </a:xfrm>
          <a:prstGeom prst="line">
            <a:avLst/>
          </a:prstGeom>
          <a:ln w="6350" cmpd="sng">
            <a:solidFill>
              <a:schemeClr val="tx1"/>
            </a:solidFill>
            <a:headEnd type="arrow"/>
            <a:tailEnd type="none"/>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V="1">
            <a:off x="5939408" y="5676022"/>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77284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5">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5">
                                            <p:txEl>
                                              <p:pRg st="1" end="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5">
                                            <p:txEl>
                                              <p:pRg st="2" end="2"/>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5">
                                            <p:txEl>
                                              <p:pRg st="3" end="3"/>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5">
                                            <p:txEl>
                                              <p:pRg st="4" end="4"/>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7">
                                            <p:txEl>
                                              <p:pRg st="0" end="0"/>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7">
                                            <p:txEl>
                                              <p:pRg st="1" end="1"/>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7">
                                            <p:txEl>
                                              <p:pRg st="2" end="2"/>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7">
                                            <p:txEl>
                                              <p:pRg st="3" end="3"/>
                                            </p:txEl>
                                          </p:spTgt>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7">
                                            <p:txEl>
                                              <p:pRg st="4" end="4"/>
                                            </p:txEl>
                                          </p:spTgt>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9"/>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38"/>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41"/>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42">
                                            <p:txEl>
                                              <p:pRg st="0" end="0"/>
                                            </p:txEl>
                                          </p:spTgt>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42">
                                            <p:txEl>
                                              <p:pRg st="1" end="1"/>
                                            </p:txEl>
                                          </p:spTgt>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43"/>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45"/>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42">
                                            <p:txEl>
                                              <p:pRg st="2" end="2"/>
                                            </p:txEl>
                                          </p:spTgt>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42">
                                            <p:txEl>
                                              <p:pRg st="3" end="3"/>
                                            </p:txEl>
                                          </p:spTgt>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42">
                                            <p:txEl>
                                              <p:pRg st="4" end="4"/>
                                            </p:txEl>
                                          </p:spTgt>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46"/>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40"/>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3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4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pPr>
            <a:r>
              <a:rPr lang="en-US" sz="4000" dirty="0" smtClean="0"/>
              <a:t>Manufacturing </a:t>
            </a:r>
            <a:r>
              <a:rPr lang="en-US" sz="4000" dirty="0"/>
              <a:t>and </a:t>
            </a:r>
            <a:r>
              <a:rPr lang="en-US" sz="4000" dirty="0" smtClean="0"/>
              <a:t>Merchandising Companies</a:t>
            </a:r>
            <a:endParaRPr lang="en-US" sz="4000" dirty="0"/>
          </a:p>
        </p:txBody>
      </p:sp>
      <p:sp>
        <p:nvSpPr>
          <p:cNvPr id="19" name="Text Box 4"/>
          <p:cNvSpPr txBox="1">
            <a:spLocks noChangeArrowheads="1"/>
          </p:cNvSpPr>
          <p:nvPr/>
        </p:nvSpPr>
        <p:spPr bwMode="auto">
          <a:xfrm>
            <a:off x="3519488" y="1837268"/>
            <a:ext cx="2347912" cy="990600"/>
          </a:xfrm>
          <a:prstGeom prst="rect">
            <a:avLst/>
          </a:prstGeom>
          <a:solidFill>
            <a:schemeClr val="tx2">
              <a:lumMod val="60000"/>
              <a:lumOff val="40000"/>
            </a:schemeClr>
          </a:solidFill>
          <a:ln w="9525">
            <a:noFill/>
            <a:miter lim="800000"/>
            <a:headEnd/>
            <a:tailEnd/>
          </a:ln>
          <a:effectLst/>
        </p:spPr>
        <p:txBody>
          <a:bodyPr wrap="none"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auto">
              <a:spcBef>
                <a:spcPts val="0"/>
              </a:spcBef>
              <a:spcAft>
                <a:spcPts val="0"/>
              </a:spcAft>
              <a:defRPr/>
            </a:pPr>
            <a:r>
              <a:rPr lang="en-US" sz="2800" b="1" dirty="0" smtClean="0">
                <a:solidFill>
                  <a:srgbClr val="FFFFFF"/>
                </a:solidFill>
                <a:latin typeface="+mj-lt"/>
                <a:cs typeface="+mn-cs"/>
              </a:rPr>
              <a:t>Inventory</a:t>
            </a:r>
            <a:r>
              <a:rPr lang="en-US" sz="2000" b="1" dirty="0" smtClean="0">
                <a:solidFill>
                  <a:srgbClr val="FFFFFF"/>
                </a:solidFill>
                <a:latin typeface="+mj-lt"/>
                <a:cs typeface="+mn-cs"/>
              </a:rPr>
              <a:t> </a:t>
            </a:r>
          </a:p>
        </p:txBody>
      </p:sp>
      <p:sp>
        <p:nvSpPr>
          <p:cNvPr id="20" name="Rectangle 19"/>
          <p:cNvSpPr>
            <a:spLocks noChangeArrowheads="1"/>
          </p:cNvSpPr>
          <p:nvPr/>
        </p:nvSpPr>
        <p:spPr bwMode="auto">
          <a:xfrm>
            <a:off x="931863" y="3276600"/>
            <a:ext cx="3154362" cy="1066800"/>
          </a:xfrm>
          <a:prstGeom prst="rect">
            <a:avLst/>
          </a:prstGeom>
          <a:solidFill>
            <a:schemeClr val="tx2">
              <a:lumMod val="60000"/>
              <a:lumOff val="40000"/>
            </a:schemeClr>
          </a:solidFill>
          <a:ln w="38100" algn="ctr">
            <a:noFill/>
            <a:miter lim="800000"/>
            <a:headEnd/>
            <a:tailEnd/>
          </a:ln>
          <a:effectLst>
            <a:outerShdw dist="20000" dir="5400000" rotWithShape="0">
              <a:srgbClr val="000000">
                <a:alpha val="37999"/>
              </a:srgbClr>
            </a:outerShdw>
          </a:effectLst>
        </p:spPr>
        <p:txBody>
          <a:bodyPr wrap="none" anchor="ctr"/>
          <a:lstStyle/>
          <a:p>
            <a:pPr algn="ctr" fontAlgn="auto">
              <a:spcBef>
                <a:spcPts val="0"/>
              </a:spcBef>
              <a:spcAft>
                <a:spcPts val="0"/>
              </a:spcAft>
              <a:defRPr/>
            </a:pPr>
            <a:r>
              <a:rPr lang="en-US" sz="2600" b="1" dirty="0" smtClean="0">
                <a:solidFill>
                  <a:srgbClr val="FFFFFF"/>
                </a:solidFill>
                <a:latin typeface="+mj-lt"/>
                <a:cs typeface="+mn-cs"/>
              </a:rPr>
              <a:t>Merchandise</a:t>
            </a:r>
          </a:p>
          <a:p>
            <a:pPr algn="ctr" fontAlgn="auto">
              <a:spcBef>
                <a:spcPts val="0"/>
              </a:spcBef>
              <a:spcAft>
                <a:spcPts val="0"/>
              </a:spcAft>
              <a:defRPr/>
            </a:pPr>
            <a:r>
              <a:rPr lang="en-US" sz="2600" b="1" dirty="0" smtClean="0">
                <a:solidFill>
                  <a:srgbClr val="FFFFFF"/>
                </a:solidFill>
                <a:latin typeface="+mj-lt"/>
                <a:cs typeface="+mn-cs"/>
              </a:rPr>
              <a:t>company</a:t>
            </a:r>
            <a:endParaRPr lang="en-US" sz="2600" b="1" dirty="0">
              <a:solidFill>
                <a:srgbClr val="FFFFFF"/>
              </a:solidFill>
              <a:latin typeface="+mj-lt"/>
              <a:cs typeface="+mn-cs"/>
            </a:endParaRPr>
          </a:p>
        </p:txBody>
      </p:sp>
      <p:sp>
        <p:nvSpPr>
          <p:cNvPr id="21" name="Rectangle 20"/>
          <p:cNvSpPr>
            <a:spLocks noChangeArrowheads="1"/>
          </p:cNvSpPr>
          <p:nvPr/>
        </p:nvSpPr>
        <p:spPr bwMode="auto">
          <a:xfrm>
            <a:off x="5226050" y="3276600"/>
            <a:ext cx="3155950" cy="1066800"/>
          </a:xfrm>
          <a:prstGeom prst="rect">
            <a:avLst/>
          </a:prstGeom>
          <a:solidFill>
            <a:schemeClr val="tx2">
              <a:lumMod val="60000"/>
              <a:lumOff val="40000"/>
            </a:schemeClr>
          </a:solidFill>
          <a:ln w="38100" algn="ctr">
            <a:noFill/>
            <a:miter lim="800000"/>
            <a:headEnd/>
            <a:tailEnd/>
          </a:ln>
          <a:effectLst>
            <a:outerShdw dist="20000" dir="5400000" rotWithShape="0">
              <a:srgbClr val="000000">
                <a:alpha val="37999"/>
              </a:srgbClr>
            </a:outerShdw>
          </a:effectLst>
        </p:spPr>
        <p:txBody>
          <a:bodyPr wrap="none" anchor="ctr"/>
          <a:lstStyle/>
          <a:p>
            <a:pPr algn="ctr" fontAlgn="auto">
              <a:spcBef>
                <a:spcPts val="0"/>
              </a:spcBef>
              <a:spcAft>
                <a:spcPts val="0"/>
              </a:spcAft>
              <a:defRPr/>
            </a:pPr>
            <a:r>
              <a:rPr lang="en-US" sz="2600" b="1" dirty="0" smtClean="0">
                <a:solidFill>
                  <a:srgbClr val="FFFFFF"/>
                </a:solidFill>
                <a:latin typeface="+mj-lt"/>
                <a:cs typeface="+mn-cs"/>
              </a:rPr>
              <a:t>Manufacturing</a:t>
            </a:r>
          </a:p>
          <a:p>
            <a:pPr algn="ctr" fontAlgn="auto">
              <a:spcBef>
                <a:spcPts val="0"/>
              </a:spcBef>
              <a:spcAft>
                <a:spcPts val="0"/>
              </a:spcAft>
              <a:defRPr/>
            </a:pPr>
            <a:r>
              <a:rPr lang="en-US" sz="2600" b="1" dirty="0" smtClean="0">
                <a:solidFill>
                  <a:srgbClr val="FFFFFF"/>
                </a:solidFill>
                <a:latin typeface="+mj-lt"/>
                <a:cs typeface="+mn-cs"/>
              </a:rPr>
              <a:t>company</a:t>
            </a:r>
            <a:endParaRPr lang="en-US" sz="2600" b="1" dirty="0">
              <a:solidFill>
                <a:srgbClr val="FFFFFF"/>
              </a:solidFill>
              <a:latin typeface="+mj-lt"/>
              <a:cs typeface="+mn-cs"/>
            </a:endParaRPr>
          </a:p>
        </p:txBody>
      </p:sp>
      <p:sp>
        <p:nvSpPr>
          <p:cNvPr id="22" name="Rectangle 8"/>
          <p:cNvSpPr>
            <a:spLocks noChangeArrowheads="1"/>
          </p:cNvSpPr>
          <p:nvPr/>
        </p:nvSpPr>
        <p:spPr bwMode="auto">
          <a:xfrm>
            <a:off x="595313" y="5029200"/>
            <a:ext cx="1822449" cy="914400"/>
          </a:xfrm>
          <a:prstGeom prst="rect">
            <a:avLst/>
          </a:prstGeom>
          <a:solidFill>
            <a:schemeClr val="tx2">
              <a:lumMod val="60000"/>
              <a:lumOff val="40000"/>
            </a:schemeClr>
          </a:solidFill>
          <a:ln>
            <a:noFill/>
            <a:headEnd/>
            <a:tailEnd/>
          </a:ln>
          <a:effectLst>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anchor="ctr"/>
          <a:lstStyle/>
          <a:p>
            <a:pPr algn="ctr" fontAlgn="auto">
              <a:spcBef>
                <a:spcPts val="0"/>
              </a:spcBef>
              <a:spcAft>
                <a:spcPts val="0"/>
              </a:spcAft>
              <a:defRPr/>
            </a:pPr>
            <a:r>
              <a:rPr lang="en-US" sz="2400" b="1" dirty="0">
                <a:solidFill>
                  <a:srgbClr val="FFFFFF"/>
                </a:solidFill>
                <a:latin typeface="+mj-lt"/>
              </a:rPr>
              <a:t>Wholesaler</a:t>
            </a:r>
          </a:p>
        </p:txBody>
      </p:sp>
      <p:sp>
        <p:nvSpPr>
          <p:cNvPr id="23" name="Rectangle 9"/>
          <p:cNvSpPr>
            <a:spLocks noChangeArrowheads="1"/>
          </p:cNvSpPr>
          <p:nvPr/>
        </p:nvSpPr>
        <p:spPr bwMode="auto">
          <a:xfrm>
            <a:off x="2493962" y="5029200"/>
            <a:ext cx="1468438" cy="914400"/>
          </a:xfrm>
          <a:prstGeom prst="rect">
            <a:avLst/>
          </a:prstGeom>
          <a:solidFill>
            <a:schemeClr val="tx2">
              <a:lumMod val="60000"/>
              <a:lumOff val="40000"/>
            </a:schemeClr>
          </a:solidFill>
          <a:ln>
            <a:noFill/>
            <a:headEnd/>
            <a:tailEnd/>
          </a:ln>
          <a:effectLst>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anchor="ctr"/>
          <a:lstStyle/>
          <a:p>
            <a:pPr algn="ctr" fontAlgn="auto">
              <a:spcBef>
                <a:spcPts val="0"/>
              </a:spcBef>
              <a:spcAft>
                <a:spcPts val="0"/>
              </a:spcAft>
              <a:defRPr/>
            </a:pPr>
            <a:r>
              <a:rPr lang="en-US" sz="2400" b="1" dirty="0">
                <a:solidFill>
                  <a:srgbClr val="FFFFFF"/>
                </a:solidFill>
                <a:latin typeface="+mj-lt"/>
              </a:rPr>
              <a:t>Retailer</a:t>
            </a:r>
            <a:r>
              <a:rPr lang="en-US" b="1" dirty="0">
                <a:solidFill>
                  <a:srgbClr val="FFFFFF"/>
                </a:solidFill>
              </a:rPr>
              <a:t> </a:t>
            </a:r>
          </a:p>
        </p:txBody>
      </p:sp>
      <p:sp>
        <p:nvSpPr>
          <p:cNvPr id="40" name="Rectangle 10"/>
          <p:cNvSpPr>
            <a:spLocks noChangeArrowheads="1"/>
          </p:cNvSpPr>
          <p:nvPr/>
        </p:nvSpPr>
        <p:spPr bwMode="auto">
          <a:xfrm>
            <a:off x="4287838" y="5029200"/>
            <a:ext cx="1468437" cy="914400"/>
          </a:xfrm>
          <a:prstGeom prst="rect">
            <a:avLst/>
          </a:prstGeom>
          <a:solidFill>
            <a:schemeClr val="tx2">
              <a:lumMod val="60000"/>
              <a:lumOff val="40000"/>
            </a:schemeClr>
          </a:solidFill>
          <a:ln>
            <a:noFill/>
            <a:headEnd/>
            <a:tailEnd/>
          </a:ln>
          <a:effectLst>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anchor="ctr"/>
          <a:lstStyle/>
          <a:p>
            <a:pPr algn="ctr" fontAlgn="auto">
              <a:spcBef>
                <a:spcPts val="0"/>
              </a:spcBef>
              <a:spcAft>
                <a:spcPts val="0"/>
              </a:spcAft>
              <a:defRPr/>
            </a:pPr>
            <a:r>
              <a:rPr lang="en-US" sz="2400" b="1" dirty="0">
                <a:solidFill>
                  <a:srgbClr val="FFFFFF"/>
                </a:solidFill>
                <a:latin typeface="+mj-lt"/>
              </a:rPr>
              <a:t>Raw </a:t>
            </a:r>
          </a:p>
          <a:p>
            <a:pPr algn="ctr" fontAlgn="auto">
              <a:spcBef>
                <a:spcPts val="0"/>
              </a:spcBef>
              <a:spcAft>
                <a:spcPts val="0"/>
              </a:spcAft>
              <a:defRPr/>
            </a:pPr>
            <a:r>
              <a:rPr lang="en-US" sz="2400" b="1" dirty="0" smtClean="0">
                <a:solidFill>
                  <a:srgbClr val="FFFFFF"/>
                </a:solidFill>
                <a:latin typeface="+mj-lt"/>
              </a:rPr>
              <a:t>materials</a:t>
            </a:r>
            <a:endParaRPr lang="en-US" sz="2400" b="1" dirty="0">
              <a:solidFill>
                <a:srgbClr val="FFFFFF"/>
              </a:solidFill>
              <a:latin typeface="+mj-lt"/>
            </a:endParaRPr>
          </a:p>
        </p:txBody>
      </p:sp>
      <p:sp>
        <p:nvSpPr>
          <p:cNvPr id="41" name="Rectangle 11"/>
          <p:cNvSpPr>
            <a:spLocks noChangeArrowheads="1"/>
          </p:cNvSpPr>
          <p:nvPr/>
        </p:nvSpPr>
        <p:spPr bwMode="auto">
          <a:xfrm>
            <a:off x="5829300" y="5029200"/>
            <a:ext cx="1468438" cy="914400"/>
          </a:xfrm>
          <a:prstGeom prst="rect">
            <a:avLst/>
          </a:prstGeom>
          <a:solidFill>
            <a:schemeClr val="tx2">
              <a:lumMod val="60000"/>
              <a:lumOff val="40000"/>
            </a:schemeClr>
          </a:solidFill>
          <a:ln>
            <a:noFill/>
            <a:headEnd/>
            <a:tailEnd/>
          </a:ln>
          <a:effectLst>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anchor="ctr"/>
          <a:lstStyle/>
          <a:p>
            <a:pPr algn="ctr" fontAlgn="auto">
              <a:spcBef>
                <a:spcPts val="0"/>
              </a:spcBef>
              <a:spcAft>
                <a:spcPts val="0"/>
              </a:spcAft>
              <a:defRPr/>
            </a:pPr>
            <a:r>
              <a:rPr lang="en-US" sz="2400" b="1" dirty="0">
                <a:solidFill>
                  <a:srgbClr val="FFFFFF"/>
                </a:solidFill>
                <a:latin typeface="+mj-lt"/>
              </a:rPr>
              <a:t>Work in </a:t>
            </a:r>
          </a:p>
          <a:p>
            <a:pPr algn="ctr" fontAlgn="auto">
              <a:spcBef>
                <a:spcPts val="0"/>
              </a:spcBef>
              <a:spcAft>
                <a:spcPts val="0"/>
              </a:spcAft>
              <a:defRPr/>
            </a:pPr>
            <a:r>
              <a:rPr lang="en-US" sz="2400" b="1" dirty="0" smtClean="0">
                <a:solidFill>
                  <a:srgbClr val="FFFFFF"/>
                </a:solidFill>
                <a:latin typeface="+mj-lt"/>
              </a:rPr>
              <a:t>Process</a:t>
            </a:r>
            <a:endParaRPr lang="en-US" sz="2400" b="1" dirty="0">
              <a:solidFill>
                <a:srgbClr val="FFFFFF"/>
              </a:solidFill>
              <a:latin typeface="+mj-lt"/>
            </a:endParaRPr>
          </a:p>
        </p:txBody>
      </p:sp>
      <p:sp>
        <p:nvSpPr>
          <p:cNvPr id="42" name="Rectangle 12"/>
          <p:cNvSpPr>
            <a:spLocks noChangeArrowheads="1"/>
          </p:cNvSpPr>
          <p:nvPr/>
        </p:nvSpPr>
        <p:spPr bwMode="auto">
          <a:xfrm>
            <a:off x="7370763" y="5029200"/>
            <a:ext cx="1468437" cy="914400"/>
          </a:xfrm>
          <a:prstGeom prst="rect">
            <a:avLst/>
          </a:prstGeom>
          <a:solidFill>
            <a:schemeClr val="tx2">
              <a:lumMod val="60000"/>
              <a:lumOff val="40000"/>
            </a:schemeClr>
          </a:solidFill>
          <a:ln>
            <a:noFill/>
            <a:headEnd/>
            <a:tailEnd/>
          </a:ln>
          <a:effectLst>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anchor="ctr"/>
          <a:lstStyle/>
          <a:p>
            <a:pPr algn="ctr" fontAlgn="auto">
              <a:spcBef>
                <a:spcPts val="0"/>
              </a:spcBef>
              <a:spcAft>
                <a:spcPts val="0"/>
              </a:spcAft>
              <a:defRPr/>
            </a:pPr>
            <a:r>
              <a:rPr lang="en-US" sz="2400" b="1" dirty="0">
                <a:solidFill>
                  <a:srgbClr val="FFFFFF"/>
                </a:solidFill>
                <a:latin typeface="+mj-lt"/>
              </a:rPr>
              <a:t>Finished </a:t>
            </a:r>
          </a:p>
          <a:p>
            <a:pPr algn="ctr" fontAlgn="auto">
              <a:spcBef>
                <a:spcPts val="0"/>
              </a:spcBef>
              <a:spcAft>
                <a:spcPts val="0"/>
              </a:spcAft>
              <a:defRPr/>
            </a:pPr>
            <a:r>
              <a:rPr lang="en-US" sz="2400" b="1" dirty="0">
                <a:solidFill>
                  <a:srgbClr val="FFFFFF"/>
                </a:solidFill>
                <a:latin typeface="+mj-lt"/>
              </a:rPr>
              <a:t>goods</a:t>
            </a:r>
          </a:p>
        </p:txBody>
      </p:sp>
      <p:sp>
        <p:nvSpPr>
          <p:cNvPr id="43" name="Line 13"/>
          <p:cNvSpPr>
            <a:spLocks noChangeShapeType="1"/>
          </p:cNvSpPr>
          <p:nvPr/>
        </p:nvSpPr>
        <p:spPr bwMode="auto">
          <a:xfrm flipH="1">
            <a:off x="2541587" y="2895600"/>
            <a:ext cx="2157413" cy="381000"/>
          </a:xfrm>
          <a:prstGeom prst="line">
            <a:avLst/>
          </a:prstGeom>
          <a:noFill/>
          <a:ln w="38100">
            <a:solidFill>
              <a:schemeClr val="tx2"/>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44" name="Line 14"/>
          <p:cNvSpPr>
            <a:spLocks noChangeShapeType="1"/>
          </p:cNvSpPr>
          <p:nvPr/>
        </p:nvSpPr>
        <p:spPr bwMode="auto">
          <a:xfrm>
            <a:off x="4699000" y="2895600"/>
            <a:ext cx="1952624" cy="381000"/>
          </a:xfrm>
          <a:prstGeom prst="line">
            <a:avLst/>
          </a:prstGeom>
          <a:noFill/>
          <a:ln w="38100">
            <a:solidFill>
              <a:schemeClr val="tx2"/>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45" name="Line 15"/>
          <p:cNvSpPr>
            <a:spLocks noChangeShapeType="1"/>
          </p:cNvSpPr>
          <p:nvPr/>
        </p:nvSpPr>
        <p:spPr bwMode="auto">
          <a:xfrm flipH="1">
            <a:off x="1252537" y="4343400"/>
            <a:ext cx="1132681" cy="700088"/>
          </a:xfrm>
          <a:prstGeom prst="line">
            <a:avLst/>
          </a:prstGeom>
          <a:noFill/>
          <a:ln w="38100">
            <a:solidFill>
              <a:schemeClr val="tx2"/>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46" name="Line 16"/>
          <p:cNvSpPr>
            <a:spLocks noChangeShapeType="1"/>
          </p:cNvSpPr>
          <p:nvPr/>
        </p:nvSpPr>
        <p:spPr bwMode="auto">
          <a:xfrm>
            <a:off x="2385219" y="4343400"/>
            <a:ext cx="863600" cy="685800"/>
          </a:xfrm>
          <a:prstGeom prst="line">
            <a:avLst/>
          </a:prstGeom>
          <a:noFill/>
          <a:ln w="38100">
            <a:solidFill>
              <a:schemeClr val="tx2"/>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47" name="Line 17"/>
          <p:cNvSpPr>
            <a:spLocks noChangeShapeType="1"/>
          </p:cNvSpPr>
          <p:nvPr/>
        </p:nvSpPr>
        <p:spPr bwMode="auto">
          <a:xfrm flipH="1">
            <a:off x="5022056" y="4357688"/>
            <a:ext cx="1912144" cy="671512"/>
          </a:xfrm>
          <a:prstGeom prst="line">
            <a:avLst/>
          </a:prstGeom>
          <a:noFill/>
          <a:ln w="38100">
            <a:solidFill>
              <a:schemeClr val="tx2"/>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48" name="Line 18"/>
          <p:cNvSpPr>
            <a:spLocks noChangeShapeType="1"/>
          </p:cNvSpPr>
          <p:nvPr/>
        </p:nvSpPr>
        <p:spPr bwMode="auto">
          <a:xfrm flipH="1">
            <a:off x="6527800" y="4357688"/>
            <a:ext cx="406400" cy="685800"/>
          </a:xfrm>
          <a:prstGeom prst="line">
            <a:avLst/>
          </a:prstGeom>
          <a:noFill/>
          <a:ln w="38100">
            <a:solidFill>
              <a:schemeClr val="tx2"/>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49" name="Line 19"/>
          <p:cNvSpPr>
            <a:spLocks noChangeShapeType="1"/>
          </p:cNvSpPr>
          <p:nvPr/>
        </p:nvSpPr>
        <p:spPr bwMode="auto">
          <a:xfrm>
            <a:off x="6934200" y="4343400"/>
            <a:ext cx="1170780" cy="685800"/>
          </a:xfrm>
          <a:prstGeom prst="line">
            <a:avLst/>
          </a:prstGeom>
          <a:noFill/>
          <a:ln w="38100">
            <a:solidFill>
              <a:schemeClr val="tx2"/>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8</a:t>
            </a:fld>
            <a:endParaRPr lang="en-US" dirty="0"/>
          </a:p>
        </p:txBody>
      </p:sp>
    </p:spTree>
    <p:extLst>
      <p:ext uri="{BB962C8B-B14F-4D97-AF65-F5344CB8AC3E}">
        <p14:creationId xmlns:p14="http://schemas.microsoft.com/office/powerpoint/2010/main" val="1320014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244045"/>
            <a:ext cx="8229600" cy="1143000"/>
          </a:xfrm>
        </p:spPr>
        <p:txBody>
          <a:bodyPr/>
          <a:lstStyle/>
          <a:p>
            <a:r>
              <a:rPr lang="en-US" dirty="0" smtClean="0"/>
              <a:t>Key Point</a:t>
            </a:r>
            <a:br>
              <a:rPr lang="en-US" dirty="0" smtClean="0"/>
            </a:br>
            <a:r>
              <a:rPr lang="en-US" dirty="0"/>
              <a:t/>
            </a:r>
            <a:br>
              <a:rPr lang="en-US" dirty="0"/>
            </a:br>
            <a:r>
              <a:rPr lang="en-US" sz="2800" dirty="0">
                <a:solidFill>
                  <a:srgbClr val="1D5F76"/>
                </a:solidFill>
                <a:latin typeface="+mn-lt"/>
                <a:ea typeface="+mn-ea"/>
                <a:cs typeface="+mn-cs"/>
              </a:rPr>
              <a:t>In the current year, inventory errors affect the amounts reported for </a:t>
            </a:r>
            <a:r>
              <a:rPr lang="en-US" sz="2800" dirty="0" smtClean="0">
                <a:solidFill>
                  <a:srgbClr val="1D5F76"/>
                </a:solidFill>
                <a:latin typeface="+mn-lt"/>
                <a:ea typeface="+mn-ea"/>
                <a:cs typeface="+mn-cs"/>
              </a:rPr>
              <a:t>inventory and retained earnings in the balance sheet and amounts reported for cost of goods sold and gross profit in the income statement. At the end of the following year, the error has no effect on ending inventory or retained earnings but reverses for cost of goods sold and gross profit.</a:t>
            </a:r>
            <a:endParaRPr lang="en-US" sz="2800" dirty="0">
              <a:solidFill>
                <a:srgbClr val="1D5F76"/>
              </a:solidFill>
              <a:latin typeface="+mn-lt"/>
              <a:ea typeface="+mn-ea"/>
              <a:cs typeface="+mn-cs"/>
            </a:endParaRPr>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80</a:t>
            </a:fld>
            <a:endParaRPr lang="en-US" dirty="0"/>
          </a:p>
        </p:txBody>
      </p:sp>
    </p:spTree>
    <p:extLst>
      <p:ext uri="{BB962C8B-B14F-4D97-AF65-F5344CB8AC3E}">
        <p14:creationId xmlns:p14="http://schemas.microsoft.com/office/powerpoint/2010/main" val="123401041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794576" cy="4268219"/>
          </a:xfrm>
        </p:spPr>
        <p:txBody>
          <a:bodyPr/>
          <a:lstStyle/>
          <a:p>
            <a:pPr marL="0" indent="0">
              <a:buNone/>
            </a:pPr>
            <a:r>
              <a:rPr lang="en-US" dirty="0" smtClean="0"/>
              <a:t>An inventory error that understates the amount of ending inventory will result in which of the following in the current year?</a:t>
            </a:r>
          </a:p>
          <a:p>
            <a:pPr>
              <a:spcBef>
                <a:spcPts val="0"/>
              </a:spcBef>
              <a:buAutoNum type="alphaLcPeriod"/>
            </a:pPr>
            <a:r>
              <a:rPr lang="en-US" dirty="0"/>
              <a:t>O</a:t>
            </a:r>
            <a:r>
              <a:rPr lang="en-US" dirty="0" smtClean="0"/>
              <a:t>verstated cost of goods sold</a:t>
            </a:r>
          </a:p>
          <a:p>
            <a:pPr>
              <a:spcBef>
                <a:spcPts val="0"/>
              </a:spcBef>
              <a:buAutoNum type="alphaLcPeriod"/>
            </a:pPr>
            <a:r>
              <a:rPr lang="en-US" dirty="0"/>
              <a:t>O</a:t>
            </a:r>
            <a:r>
              <a:rPr lang="en-US" dirty="0" smtClean="0"/>
              <a:t>verstated net income</a:t>
            </a:r>
            <a:endParaRPr lang="en-US" dirty="0"/>
          </a:p>
          <a:p>
            <a:pPr>
              <a:spcBef>
                <a:spcPts val="0"/>
              </a:spcBef>
              <a:buAutoNum type="alphaLcPeriod" startAt="3"/>
            </a:pPr>
            <a:r>
              <a:rPr lang="en-US" dirty="0"/>
              <a:t>O</a:t>
            </a:r>
            <a:r>
              <a:rPr lang="en-US" dirty="0" smtClean="0"/>
              <a:t>verstated assets</a:t>
            </a:r>
            <a:endParaRPr lang="en-US" dirty="0"/>
          </a:p>
          <a:p>
            <a:pPr>
              <a:spcBef>
                <a:spcPts val="0"/>
              </a:spcBef>
              <a:buAutoNum type="alphaLcPeriod" startAt="3"/>
            </a:pPr>
            <a:r>
              <a:rPr lang="en-US" dirty="0"/>
              <a:t>O</a:t>
            </a:r>
            <a:r>
              <a:rPr lang="en-US" dirty="0" smtClean="0"/>
              <a:t>verstated gross profit</a:t>
            </a:r>
            <a:endParaRPr lang="en-US" dirty="0"/>
          </a:p>
        </p:txBody>
      </p:sp>
      <p:sp>
        <p:nvSpPr>
          <p:cNvPr id="4" name="Title 3"/>
          <p:cNvSpPr>
            <a:spLocks noGrp="1"/>
          </p:cNvSpPr>
          <p:nvPr>
            <p:ph type="title"/>
          </p:nvPr>
        </p:nvSpPr>
        <p:spPr/>
        <p:txBody>
          <a:bodyPr/>
          <a:lstStyle/>
          <a:p>
            <a:r>
              <a:rPr lang="en-US" sz="3600" dirty="0"/>
              <a:t>Concept Check </a:t>
            </a:r>
            <a:r>
              <a:rPr lang="en-US" sz="3600" dirty="0" smtClean="0"/>
              <a:t>6–13</a:t>
            </a:r>
            <a:endParaRPr lang="en-US" sz="3600" dirty="0"/>
          </a:p>
        </p:txBody>
      </p:sp>
      <p:sp>
        <p:nvSpPr>
          <p:cNvPr id="6" name="Oval 5"/>
          <p:cNvSpPr/>
          <p:nvPr/>
        </p:nvSpPr>
        <p:spPr bwMode="auto">
          <a:xfrm>
            <a:off x="956707" y="2860975"/>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936943" y="4797501"/>
            <a:ext cx="7648674" cy="1569660"/>
          </a:xfrm>
          <a:prstGeom prst="rect">
            <a:avLst/>
          </a:prstGeom>
          <a:solidFill>
            <a:srgbClr val="FFFFD1"/>
          </a:solidFill>
          <a:ln w="6350">
            <a:solidFill>
              <a:schemeClr val="tx1"/>
            </a:solidFill>
          </a:ln>
        </p:spPr>
        <p:txBody>
          <a:bodyPr wrap="square" rtlCol="0">
            <a:spAutoFit/>
          </a:bodyPr>
          <a:lstStyle/>
          <a:p>
            <a:r>
              <a:rPr lang="en-US" sz="2400" dirty="0" smtClean="0"/>
              <a:t>An understatement of ending inventory will lead to a higher, or overstated, cost of goods sold, an understatement of net income, and an understatement in assets in the year the error was made.</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81</a:t>
            </a:fld>
            <a:endParaRPr lang="en-US" dirty="0"/>
          </a:p>
        </p:txBody>
      </p:sp>
    </p:spTree>
    <p:extLst>
      <p:ext uri="{BB962C8B-B14F-4D97-AF65-F5344CB8AC3E}">
        <p14:creationId xmlns:p14="http://schemas.microsoft.com/office/powerpoint/2010/main" val="247102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End of Chapter 6</a:t>
            </a:r>
            <a:endParaRPr lang="en-US" dirty="0"/>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82</a:t>
            </a:fld>
            <a:endParaRPr lang="en-US" dirty="0"/>
          </a:p>
        </p:txBody>
      </p:sp>
    </p:spTree>
    <p:extLst>
      <p:ext uri="{BB962C8B-B14F-4D97-AF65-F5344CB8AC3E}">
        <p14:creationId xmlns:p14="http://schemas.microsoft.com/office/powerpoint/2010/main" val="15305008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olded Corner 20"/>
          <p:cNvSpPr/>
          <p:nvPr/>
        </p:nvSpPr>
        <p:spPr>
          <a:xfrm>
            <a:off x="879206" y="3188161"/>
            <a:ext cx="7628695" cy="2645140"/>
          </a:xfrm>
          <a:prstGeom prst="foldedCorner">
            <a:avLst/>
          </a:prstGeom>
          <a:gradFill>
            <a:gsLst>
              <a:gs pos="0">
                <a:schemeClr val="accent1">
                  <a:tint val="100000"/>
                  <a:shade val="100000"/>
                  <a:satMod val="130000"/>
                  <a:alpha val="10000"/>
                </a:schemeClr>
              </a:gs>
              <a:gs pos="100000">
                <a:schemeClr val="accent1">
                  <a:tint val="50000"/>
                  <a:shade val="100000"/>
                  <a:satMod val="350000"/>
                </a:schemeClr>
              </a:gs>
            </a:gsLst>
          </a:gra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914400" y="697578"/>
            <a:ext cx="8229600" cy="1143000"/>
          </a:xfrm>
        </p:spPr>
        <p:txBody>
          <a:bodyPr>
            <a:noAutofit/>
          </a:bodyPr>
          <a:lstStyle/>
          <a:p>
            <a:pPr>
              <a:lnSpc>
                <a:spcPct val="90000"/>
              </a:lnSpc>
            </a:pPr>
            <a:r>
              <a:rPr lang="en-US" sz="3600" dirty="0"/>
              <a:t>Inventory Amounts for a Manufacturing Company (Intel) Versus a Merchandising Company (Best Buy)</a:t>
            </a:r>
          </a:p>
        </p:txBody>
      </p:sp>
      <p:sp>
        <p:nvSpPr>
          <p:cNvPr id="4" name="Round Same Side Corner Rectangle 3"/>
          <p:cNvSpPr/>
          <p:nvPr/>
        </p:nvSpPr>
        <p:spPr>
          <a:xfrm>
            <a:off x="879206" y="2330301"/>
            <a:ext cx="7628695" cy="857860"/>
          </a:xfrm>
          <a:prstGeom prst="round2SameRect">
            <a:avLst>
              <a:gd name="adj1" fmla="val 28486"/>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5" name="TextBox 4"/>
          <p:cNvSpPr txBox="1"/>
          <p:nvPr/>
        </p:nvSpPr>
        <p:spPr>
          <a:xfrm>
            <a:off x="1083466" y="2335016"/>
            <a:ext cx="7211294" cy="707886"/>
          </a:xfrm>
          <a:prstGeom prst="rect">
            <a:avLst/>
          </a:prstGeom>
          <a:noFill/>
        </p:spPr>
        <p:txBody>
          <a:bodyPr wrap="square" rtlCol="0">
            <a:spAutoFit/>
          </a:bodyPr>
          <a:lstStyle/>
          <a:p>
            <a:pPr algn="ctr"/>
            <a:r>
              <a:rPr lang="en-US" sz="2000" b="1" dirty="0">
                <a:solidFill>
                  <a:schemeClr val="bg1"/>
                </a:solidFill>
              </a:rPr>
              <a:t>INVENTORY </a:t>
            </a:r>
          </a:p>
          <a:p>
            <a:pPr algn="ctr"/>
            <a:r>
              <a:rPr lang="en-US" sz="2000" b="1" dirty="0">
                <a:solidFill>
                  <a:schemeClr val="bg1"/>
                </a:solidFill>
              </a:rPr>
              <a:t>(from balance sheets) </a:t>
            </a:r>
          </a:p>
        </p:txBody>
      </p:sp>
      <p:sp>
        <p:nvSpPr>
          <p:cNvPr id="6" name="TextBox 5"/>
          <p:cNvSpPr txBox="1"/>
          <p:nvPr/>
        </p:nvSpPr>
        <p:spPr>
          <a:xfrm>
            <a:off x="1012419" y="3297388"/>
            <a:ext cx="7282342" cy="2298065"/>
          </a:xfrm>
          <a:prstGeom prst="rect">
            <a:avLst/>
          </a:prstGeom>
          <a:noFill/>
        </p:spPr>
        <p:txBody>
          <a:bodyPr wrap="square" rtlCol="0">
            <a:spAutoFit/>
          </a:bodyPr>
          <a:lstStyle/>
          <a:p>
            <a:pPr>
              <a:lnSpc>
                <a:spcPct val="120000"/>
              </a:lnSpc>
              <a:tabLst>
                <a:tab pos="4976813" algn="ctr"/>
                <a:tab pos="6342063" algn="ctr"/>
              </a:tabLst>
            </a:pPr>
            <a:r>
              <a:rPr lang="en-US" sz="2000" u="sng" dirty="0">
                <a:solidFill>
                  <a:srgbClr val="221E1F"/>
                </a:solidFill>
              </a:rPr>
              <a:t>Inventory accounts ($ in millions) </a:t>
            </a:r>
            <a:r>
              <a:rPr lang="en-US" sz="2000" dirty="0">
                <a:solidFill>
                  <a:srgbClr val="221E1F"/>
                </a:solidFill>
              </a:rPr>
              <a:t>	</a:t>
            </a:r>
            <a:r>
              <a:rPr lang="en-US" sz="2000" b="1" u="sng" dirty="0">
                <a:solidFill>
                  <a:srgbClr val="221E1F"/>
                </a:solidFill>
              </a:rPr>
              <a:t>Intel</a:t>
            </a:r>
            <a:r>
              <a:rPr lang="en-US" sz="2000" dirty="0">
                <a:solidFill>
                  <a:srgbClr val="221E1F"/>
                </a:solidFill>
              </a:rPr>
              <a:t> 	</a:t>
            </a:r>
            <a:r>
              <a:rPr lang="en-US" sz="2000" b="1" u="sng" dirty="0">
                <a:solidFill>
                  <a:srgbClr val="221E1F"/>
                </a:solidFill>
              </a:rPr>
              <a:t>Best Buy</a:t>
            </a:r>
          </a:p>
          <a:p>
            <a:pPr>
              <a:lnSpc>
                <a:spcPct val="120000"/>
              </a:lnSpc>
              <a:tabLst>
                <a:tab pos="5257800" algn="r"/>
                <a:tab pos="6740525" algn="r"/>
              </a:tabLst>
            </a:pPr>
            <a:r>
              <a:rPr lang="en-US" sz="2000" dirty="0">
                <a:solidFill>
                  <a:srgbClr val="221E1F"/>
                </a:solidFill>
              </a:rPr>
              <a:t>Raw materials 	$    462</a:t>
            </a:r>
          </a:p>
          <a:p>
            <a:pPr>
              <a:lnSpc>
                <a:spcPct val="120000"/>
              </a:lnSpc>
              <a:tabLst>
                <a:tab pos="5257800" algn="r"/>
                <a:tab pos="6740525" algn="r"/>
              </a:tabLst>
            </a:pPr>
            <a:r>
              <a:rPr lang="en-US" sz="2000" dirty="0">
                <a:solidFill>
                  <a:srgbClr val="221E1F"/>
                </a:solidFill>
              </a:rPr>
              <a:t>Work in process 	2,375</a:t>
            </a:r>
          </a:p>
          <a:p>
            <a:pPr>
              <a:lnSpc>
                <a:spcPct val="120000"/>
              </a:lnSpc>
              <a:tabLst>
                <a:tab pos="5257800" algn="r"/>
                <a:tab pos="6740525" algn="r"/>
              </a:tabLst>
            </a:pPr>
            <a:r>
              <a:rPr lang="en-US" sz="2000" dirty="0">
                <a:solidFill>
                  <a:srgbClr val="221E1F"/>
                </a:solidFill>
              </a:rPr>
              <a:t>Finished goods 	1,436</a:t>
            </a:r>
          </a:p>
          <a:p>
            <a:pPr>
              <a:lnSpc>
                <a:spcPct val="120000"/>
              </a:lnSpc>
              <a:tabLst>
                <a:tab pos="5257800" algn="r"/>
                <a:tab pos="6740525" algn="r"/>
              </a:tabLst>
            </a:pPr>
            <a:r>
              <a:rPr lang="en-US" sz="2000" dirty="0">
                <a:solidFill>
                  <a:srgbClr val="221E1F"/>
                </a:solidFill>
              </a:rPr>
              <a:t>Merchandise inventories 		$5,174</a:t>
            </a:r>
          </a:p>
          <a:p>
            <a:pPr>
              <a:lnSpc>
                <a:spcPct val="120000"/>
              </a:lnSpc>
              <a:tabLst>
                <a:tab pos="5257800" algn="r"/>
                <a:tab pos="6740525" algn="r"/>
              </a:tabLst>
            </a:pPr>
            <a:r>
              <a:rPr lang="en-US" sz="2000" dirty="0">
                <a:solidFill>
                  <a:srgbClr val="221E1F"/>
                </a:solidFill>
              </a:rPr>
              <a:t>   Total inventories 	$4,273	$5,174</a:t>
            </a:r>
            <a:endParaRPr lang="en-US" sz="2000" dirty="0"/>
          </a:p>
        </p:txBody>
      </p:sp>
      <p:sp>
        <p:nvSpPr>
          <p:cNvPr id="10" name="Text Placeholder 5"/>
          <p:cNvSpPr txBox="1">
            <a:spLocks/>
          </p:cNvSpPr>
          <p:nvPr/>
        </p:nvSpPr>
        <p:spPr>
          <a:xfrm>
            <a:off x="940070" y="306728"/>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a:t>
            </a:r>
            <a:r>
              <a:rPr lang="en-US" sz="3200" dirty="0" smtClean="0"/>
              <a:t>6–1</a:t>
            </a:r>
            <a:endParaRPr lang="en-US" sz="3200" dirty="0"/>
          </a:p>
        </p:txBody>
      </p:sp>
      <p:grpSp>
        <p:nvGrpSpPr>
          <p:cNvPr id="15" name="Group 14"/>
          <p:cNvGrpSpPr/>
          <p:nvPr/>
        </p:nvGrpSpPr>
        <p:grpSpPr>
          <a:xfrm>
            <a:off x="5598500" y="5218272"/>
            <a:ext cx="756939" cy="408333"/>
            <a:chOff x="5598500" y="5218272"/>
            <a:chExt cx="756939" cy="408333"/>
          </a:xfrm>
        </p:grpSpPr>
        <p:cxnSp>
          <p:nvCxnSpPr>
            <p:cNvPr id="7" name="Straight Connector 6"/>
            <p:cNvCxnSpPr/>
            <p:nvPr/>
          </p:nvCxnSpPr>
          <p:spPr>
            <a:xfrm>
              <a:off x="5598500" y="5218272"/>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5598500" y="5583405"/>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5598500" y="5626605"/>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6" name="Group 15"/>
          <p:cNvGrpSpPr/>
          <p:nvPr/>
        </p:nvGrpSpPr>
        <p:grpSpPr>
          <a:xfrm>
            <a:off x="7112378" y="5218272"/>
            <a:ext cx="756939" cy="408333"/>
            <a:chOff x="5598500" y="5218272"/>
            <a:chExt cx="756939" cy="408333"/>
          </a:xfrm>
        </p:grpSpPr>
        <p:cxnSp>
          <p:nvCxnSpPr>
            <p:cNvPr id="17" name="Straight Connector 16"/>
            <p:cNvCxnSpPr/>
            <p:nvPr/>
          </p:nvCxnSpPr>
          <p:spPr>
            <a:xfrm>
              <a:off x="5598500" y="5218272"/>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5598500" y="5583405"/>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5598500" y="5626605"/>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337923798"/>
      </p:ext>
    </p:extLst>
  </p:cSld>
  <p:clrMapOvr>
    <a:masterClrMapping/>
  </p:clrMapOvr>
  <p:timing>
    <p:tnLst>
      <p:par>
        <p:cTn id="1" dur="indefinite" restart="never" nodeType="tmRoot"/>
      </p:par>
    </p:tnLst>
  </p:timing>
</p:sld>
</file>

<file path=ppt/theme/theme1.xml><?xml version="1.0" encoding="utf-8"?>
<a:theme xmlns:a="http://schemas.openxmlformats.org/drawingml/2006/main" name="Spiceland4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Spiceland4_template.potx</Template>
  <TotalTime>12219</TotalTime>
  <Words>10165</Words>
  <Application>Microsoft Office PowerPoint</Application>
  <PresentationFormat>On-screen Show (4:3)</PresentationFormat>
  <Paragraphs>1063</Paragraphs>
  <Slides>82</Slides>
  <Notes>58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82</vt:i4>
      </vt:variant>
    </vt:vector>
  </HeadingPairs>
  <TitlesOfParts>
    <vt:vector size="92" baseType="lpstr">
      <vt:lpstr>Arial</vt:lpstr>
      <vt:lpstr>Avenir LT Std 35 Light</vt:lpstr>
      <vt:lpstr>Avenir LT Std 45 Book</vt:lpstr>
      <vt:lpstr>Avenir LT Std 55 Roman</vt:lpstr>
      <vt:lpstr>Avenir LT Std 65 Medium</vt:lpstr>
      <vt:lpstr>Calibri</vt:lpstr>
      <vt:lpstr>Myriad Pro</vt:lpstr>
      <vt:lpstr>Tahoma</vt:lpstr>
      <vt:lpstr>Wingdings</vt:lpstr>
      <vt:lpstr>Spiceland4_template</vt:lpstr>
      <vt:lpstr>Inventory and Cost of Goods Sold</vt:lpstr>
      <vt:lpstr>PowerPoint Presentation</vt:lpstr>
      <vt:lpstr>PowerPoint Presentation</vt:lpstr>
      <vt:lpstr>PowerPoint Presentation</vt:lpstr>
      <vt:lpstr>Part A</vt:lpstr>
      <vt:lpstr>Learning Objective 1</vt:lpstr>
      <vt:lpstr>Inventory</vt:lpstr>
      <vt:lpstr>Manufacturing and Merchandising Companies</vt:lpstr>
      <vt:lpstr>Inventory Amounts for a Manufacturing Company (Intel) Versus a Merchandising Company (Best Buy)</vt:lpstr>
      <vt:lpstr>Types of  Companies  and Flow of  Inventory Costs</vt:lpstr>
      <vt:lpstr>Key Point</vt:lpstr>
      <vt:lpstr>Concept Check 6–1</vt:lpstr>
      <vt:lpstr>Learning Objective 2</vt:lpstr>
      <vt:lpstr>Relationship between Inventory and Cost of Goods Sold </vt:lpstr>
      <vt:lpstr>Key Point</vt:lpstr>
      <vt:lpstr>Concept Check 6–2</vt:lpstr>
      <vt:lpstr>Multiple-Step Income Statement for Best Buy </vt:lpstr>
      <vt:lpstr>Key Point</vt:lpstr>
      <vt:lpstr>Concept Check 6–3</vt:lpstr>
      <vt:lpstr>Learning Objective 3</vt:lpstr>
      <vt:lpstr>Inventory Cost Methods</vt:lpstr>
      <vt:lpstr>Inventory Transactions for Mario’s Game Shop </vt:lpstr>
      <vt:lpstr>Inventory Calculation Using the FIFO Method </vt:lpstr>
      <vt:lpstr>Inventory Calculation Using the LIFO Method </vt:lpstr>
      <vt:lpstr>Common Mistake</vt:lpstr>
      <vt:lpstr>Concept Check 6–4</vt:lpstr>
      <vt:lpstr>Concept Check 6–5</vt:lpstr>
      <vt:lpstr>Weighted-Average Cost</vt:lpstr>
      <vt:lpstr>Inventory Calculation Using the Weighted-Average Cost Method </vt:lpstr>
      <vt:lpstr>Common Mistake</vt:lpstr>
      <vt:lpstr>Comparison of Cost of Goods Sold and Ending Inventory under the Three Inventory Cost Flow Assumptions for Mario’s Game Shop </vt:lpstr>
      <vt:lpstr>Key Point</vt:lpstr>
      <vt:lpstr>Learning Objective 4</vt:lpstr>
      <vt:lpstr>Choice of Inventory Reporting Methods</vt:lpstr>
      <vt:lpstr>Comparison of Inventory Cost Methods, When Costs Are Rising </vt:lpstr>
      <vt:lpstr>Impact of the LIFO Difference on Reported Inventory of Rite Aid Corporation </vt:lpstr>
      <vt:lpstr>Key Point  Generally, FIFO more closely resembles the actual physical flow of inventory. When inventory costs are rising, FIFO results in higher reported inventory in the balance sheet and higher reported income in the income statement. Conversely, LIFO results in a lower reported inventory and net income, reducing the company’s income tax obligation. </vt:lpstr>
      <vt:lpstr>Concept Check 6–6</vt:lpstr>
      <vt:lpstr>Concept Check 6–7</vt:lpstr>
      <vt:lpstr>Part B</vt:lpstr>
      <vt:lpstr>Perpetual Inventory System and Periodic Inventory System</vt:lpstr>
      <vt:lpstr>Learning Objective 5 </vt:lpstr>
      <vt:lpstr>Inventory Transactions for Mario’s Game Shop </vt:lpstr>
      <vt:lpstr>Inventory Purchases</vt:lpstr>
      <vt:lpstr>Inventory Sales</vt:lpstr>
      <vt:lpstr>Inventory Account for Mario’s Game Shop</vt:lpstr>
      <vt:lpstr>LIFO Adjustment</vt:lpstr>
      <vt:lpstr>Inventory Account for Mario’s Game Shop, after LIFO Adjustment </vt:lpstr>
      <vt:lpstr>Additional Inventory Transactions</vt:lpstr>
      <vt:lpstr>Shipping Terms</vt:lpstr>
      <vt:lpstr>Illustration 6–16  Accounting for Shipping Costs by Amazon.com</vt:lpstr>
      <vt:lpstr>Concept Check 6–8</vt:lpstr>
      <vt:lpstr>Gross Profit for Mario’s Game Shop after Additional Inventory Transactions </vt:lpstr>
      <vt:lpstr>Comparison of Purchase and Sale of Inventory Transactions </vt:lpstr>
      <vt:lpstr>Part C</vt:lpstr>
      <vt:lpstr>Learning Objective 6</vt:lpstr>
      <vt:lpstr>Illustration 6–19  Lower of Cost and Net Realizable Value</vt:lpstr>
      <vt:lpstr>Calculating the Lower of Cost and Net Realizable Value </vt:lpstr>
      <vt:lpstr>Concept Check 6–9</vt:lpstr>
      <vt:lpstr>Concept Check 6–10</vt:lpstr>
      <vt:lpstr>Learning Objective 7</vt:lpstr>
      <vt:lpstr>Inventory Turnover Ratio</vt:lpstr>
      <vt:lpstr>Inventory Turnover Ratios for Best Buy and Tiffany’s </vt:lpstr>
      <vt:lpstr>Concept Check 6–11</vt:lpstr>
      <vt:lpstr>Gross Profit Ratio</vt:lpstr>
      <vt:lpstr>Gross Profit Ratios for Best Buy and Tiffany’s </vt:lpstr>
      <vt:lpstr>Key Point</vt:lpstr>
      <vt:lpstr>Learning Objective 8</vt:lpstr>
      <vt:lpstr>Periodic Inventory System</vt:lpstr>
      <vt:lpstr>Inventory Transactions for Mario’s Game Shop </vt:lpstr>
      <vt:lpstr>Inventory Purchases and Sales—Side-by-Side Comparisons Between the Perpetual System and Periodic System</vt:lpstr>
      <vt:lpstr>Freight Charges, Purchase Discounts, and Returns—Side-by-Side Comparisons Between the Perpetual System and Periodic System</vt:lpstr>
      <vt:lpstr>Period-End Adjustment</vt:lpstr>
      <vt:lpstr>Calculation of Gross Profit in a Multiple-Step Income Statement </vt:lpstr>
      <vt:lpstr>Concept Check 6–12</vt:lpstr>
      <vt:lpstr>Learning Objective 9</vt:lpstr>
      <vt:lpstr>Summary of Effects of Inventory Error in the Current Year</vt:lpstr>
      <vt:lpstr>Relationship between Cost of Goods Sold in the Current Year and the Following Year</vt:lpstr>
      <vt:lpstr>Correct Inventory Amounts </vt:lpstr>
      <vt:lpstr>Key Point  In the current year, inventory errors affect the amounts reported for inventory and retained earnings in the balance sheet and amounts reported for cost of goods sold and gross profit in the income statement. At the end of the following year, the error has no effect on ending inventory or retained earnings but reverses for cost of goods sold and gross profit.</vt:lpstr>
      <vt:lpstr>Concept Check 6–13</vt:lpstr>
      <vt:lpstr>End of Chapter 6</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dc:title>
  <dc:creator>Tippy McIntosh</dc:creator>
  <cp:lastModifiedBy>Christina S</cp:lastModifiedBy>
  <cp:revision>424</cp:revision>
  <dcterms:created xsi:type="dcterms:W3CDTF">2015-07-01T20:34:59Z</dcterms:created>
  <dcterms:modified xsi:type="dcterms:W3CDTF">2015-12-08T19:19:43Z</dcterms:modified>
</cp:coreProperties>
</file>