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4"/>
  </p:notesMasterIdLst>
  <p:handoutMasterIdLst>
    <p:handoutMasterId r:id="rId85"/>
  </p:handoutMasterIdLst>
  <p:sldIdLst>
    <p:sldId id="256" r:id="rId2"/>
    <p:sldId id="258" r:id="rId3"/>
    <p:sldId id="259" r:id="rId4"/>
    <p:sldId id="260" r:id="rId5"/>
    <p:sldId id="261" r:id="rId6"/>
    <p:sldId id="262" r:id="rId7"/>
    <p:sldId id="263" r:id="rId8"/>
    <p:sldId id="264" r:id="rId9"/>
    <p:sldId id="312" r:id="rId10"/>
    <p:sldId id="265" r:id="rId11"/>
    <p:sldId id="351" r:id="rId12"/>
    <p:sldId id="266" r:id="rId13"/>
    <p:sldId id="268" r:id="rId14"/>
    <p:sldId id="358" r:id="rId15"/>
    <p:sldId id="271" r:id="rId16"/>
    <p:sldId id="313" r:id="rId17"/>
    <p:sldId id="273" r:id="rId18"/>
    <p:sldId id="314" r:id="rId19"/>
    <p:sldId id="315" r:id="rId20"/>
    <p:sldId id="344" r:id="rId21"/>
    <p:sldId id="343" r:id="rId22"/>
    <p:sldId id="316" r:id="rId23"/>
    <p:sldId id="275" r:id="rId24"/>
    <p:sldId id="276" r:id="rId25"/>
    <p:sldId id="317" r:id="rId26"/>
    <p:sldId id="277" r:id="rId27"/>
    <p:sldId id="318" r:id="rId28"/>
    <p:sldId id="279" r:id="rId29"/>
    <p:sldId id="278" r:id="rId30"/>
    <p:sldId id="319" r:id="rId31"/>
    <p:sldId id="320" r:id="rId32"/>
    <p:sldId id="322" r:id="rId33"/>
    <p:sldId id="323" r:id="rId34"/>
    <p:sldId id="345" r:id="rId35"/>
    <p:sldId id="283" r:id="rId36"/>
    <p:sldId id="324" r:id="rId37"/>
    <p:sldId id="325" r:id="rId38"/>
    <p:sldId id="346" r:id="rId39"/>
    <p:sldId id="326" r:id="rId40"/>
    <p:sldId id="328" r:id="rId41"/>
    <p:sldId id="286" r:id="rId42"/>
    <p:sldId id="287" r:id="rId43"/>
    <p:sldId id="288" r:id="rId44"/>
    <p:sldId id="355" r:id="rId45"/>
    <p:sldId id="289" r:id="rId46"/>
    <p:sldId id="352" r:id="rId47"/>
    <p:sldId id="356" r:id="rId48"/>
    <p:sldId id="359" r:id="rId49"/>
    <p:sldId id="348" r:id="rId50"/>
    <p:sldId id="330" r:id="rId51"/>
    <p:sldId id="331" r:id="rId52"/>
    <p:sldId id="364" r:id="rId53"/>
    <p:sldId id="333" r:id="rId54"/>
    <p:sldId id="360" r:id="rId55"/>
    <p:sldId id="291" r:id="rId56"/>
    <p:sldId id="292" r:id="rId57"/>
    <p:sldId id="363" r:id="rId58"/>
    <p:sldId id="334" r:id="rId59"/>
    <p:sldId id="335" r:id="rId60"/>
    <p:sldId id="361" r:id="rId61"/>
    <p:sldId id="362" r:id="rId62"/>
    <p:sldId id="294" r:id="rId63"/>
    <p:sldId id="295" r:id="rId64"/>
    <p:sldId id="357" r:id="rId65"/>
    <p:sldId id="297" r:id="rId66"/>
    <p:sldId id="337" r:id="rId67"/>
    <p:sldId id="301" r:id="rId68"/>
    <p:sldId id="338" r:id="rId69"/>
    <p:sldId id="302" r:id="rId70"/>
    <p:sldId id="350" r:id="rId71"/>
    <p:sldId id="303" r:id="rId72"/>
    <p:sldId id="304" r:id="rId73"/>
    <p:sldId id="339" r:id="rId74"/>
    <p:sldId id="340" r:id="rId75"/>
    <p:sldId id="353" r:id="rId76"/>
    <p:sldId id="306" r:id="rId77"/>
    <p:sldId id="307" r:id="rId78"/>
    <p:sldId id="308" r:id="rId79"/>
    <p:sldId id="341" r:id="rId80"/>
    <p:sldId id="342" r:id="rId81"/>
    <p:sldId id="354" r:id="rId82"/>
    <p:sldId id="311" r:id="rId8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2307">
          <p15:clr>
            <a:srgbClr val="A4A3A4"/>
          </p15:clr>
        </p15:guide>
        <p15:guide id="4" pos="28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Gigot" initials="CG" lastIdx="23" clrIdx="0"/>
  <p:cmAuthor id="1" name="Barb Muller" initials="BM" lastIdx="70" clrIdx="1">
    <p:extLst/>
  </p:cmAuthor>
  <p:cmAuthor id="2" name="Debra Schmidt" initials=""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5F76"/>
    <a:srgbClr val="D4D0B0"/>
    <a:srgbClr val="5A1A39"/>
    <a:srgbClr val="D49323"/>
    <a:srgbClr val="264E21"/>
    <a:srgbClr val="A5062D"/>
    <a:srgbClr val="33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80" autoAdjust="0"/>
    <p:restoredTop sz="65128" autoAdjust="0"/>
  </p:normalViewPr>
  <p:slideViewPr>
    <p:cSldViewPr snapToGrid="0" snapToObjects="1">
      <p:cViewPr varScale="1">
        <p:scale>
          <a:sx n="58" d="100"/>
          <a:sy n="58" d="100"/>
        </p:scale>
        <p:origin x="1181" y="62"/>
      </p:cViewPr>
      <p:guideLst>
        <p:guide orient="horz" pos="3275"/>
        <p:guide/>
        <p:guide orient="horz" pos="2307"/>
        <p:guide pos="282"/>
      </p:guideLst>
    </p:cSldViewPr>
  </p:slideViewPr>
  <p:notesTextViewPr>
    <p:cViewPr>
      <p:scale>
        <a:sx n="125" d="100"/>
        <a:sy n="125" d="100"/>
      </p:scale>
      <p:origin x="0" y="0"/>
    </p:cViewPr>
  </p:notesTextViewPr>
  <p:sorterViewPr>
    <p:cViewPr>
      <p:scale>
        <a:sx n="193" d="100"/>
        <a:sy n="193" d="100"/>
      </p:scale>
      <p:origin x="0" y="7603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2B1D35A-B4C8-9743-8763-13778372564B}" type="datetime1">
              <a:rPr lang="en-US" smtClean="0"/>
              <a:t>12/8/2015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177AFFB-56DA-594C-9031-6FD53E0B4EDA}" type="slidenum">
              <a:rPr lang="en-US" smtClean="0"/>
              <a:t>‹#›</a:t>
            </a:fld>
            <a:endParaRPr lang="en-US" dirty="0"/>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7C0108-6E40-1A45-B73C-11FBD16D558B}" type="datetime1">
              <a:rPr lang="en-US" smtClean="0"/>
              <a:t>12/8/2015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3782D7-ADA2-3C4C-96C8-D58203F45DDC}" type="slidenum">
              <a:rPr lang="en-US" smtClean="0"/>
              <a:t>‹#›</a:t>
            </a:fld>
            <a:endParaRPr lang="en-US" dirty="0"/>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In some cases, customers may not be satisfied with a product or service purchased. </a:t>
            </a:r>
            <a:r>
              <a:rPr lang="en-IN" sz="1200" b="0" i="0" u="none" strike="noStrike" kern="1200" baseline="0" dirty="0" smtClean="0">
                <a:solidFill>
                  <a:schemeClr val="tx1"/>
                </a:solidFill>
                <a:latin typeface="+mn-lt"/>
                <a:ea typeface="+mn-ea"/>
                <a:cs typeface="+mn-cs"/>
              </a:rPr>
              <a:t>If a customer returns a product, we call that a </a:t>
            </a:r>
            <a:r>
              <a:rPr lang="en-IN" sz="1200" b="1" i="0" u="none" strike="noStrike" kern="1200" baseline="0" dirty="0" smtClean="0">
                <a:solidFill>
                  <a:schemeClr val="tx1"/>
                </a:solidFill>
                <a:latin typeface="+mn-lt"/>
                <a:ea typeface="+mn-ea"/>
                <a:cs typeface="+mn-cs"/>
              </a:rPr>
              <a:t>sales return</a:t>
            </a:r>
            <a:r>
              <a:rPr lang="en-IN" sz="1200" b="0" i="0" u="none" strike="noStrike" kern="1200" baseline="0" dirty="0" smtClean="0">
                <a:solidFill>
                  <a:schemeClr val="tx1"/>
                </a:solidFill>
                <a:latin typeface="+mn-lt"/>
                <a:ea typeface="+mn-ea"/>
                <a:cs typeface="+mn-cs"/>
              </a:rPr>
              <a:t>. After a sales return, (a) we reduce the customer’s account balance if the sale was on account or (b) we issue a cash refund if the sale was for cash.</a:t>
            </a:r>
          </a:p>
          <a:p>
            <a:endParaRPr lang="en-IN"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other cases, the customer does not return the product or service, but the seller reduces the customer’s balance owed to provide at least a partial adjustment of the amount the customer owes. This adjustment is called a </a:t>
            </a:r>
            <a:r>
              <a:rPr lang="en-US" sz="1200" b="1" i="0" u="none" strike="noStrike" kern="1200" baseline="0" dirty="0" smtClean="0">
                <a:solidFill>
                  <a:schemeClr val="tx1"/>
                </a:solidFill>
                <a:latin typeface="+mn-lt"/>
                <a:ea typeface="+mn-ea"/>
                <a:cs typeface="+mn-cs"/>
              </a:rPr>
              <a:t>sales allowance</a:t>
            </a:r>
            <a:r>
              <a:rPr lang="en-IN" dirty="0" smtClean="0"/>
              <a:t>.</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14</a:t>
            </a:fld>
            <a:endParaRPr lang="en-US" dirty="0"/>
          </a:p>
        </p:txBody>
      </p:sp>
    </p:spTree>
    <p:extLst>
      <p:ext uri="{BB962C8B-B14F-4D97-AF65-F5344CB8AC3E}">
        <p14:creationId xmlns:p14="http://schemas.microsoft.com/office/powerpoint/2010/main" val="1146542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Suppose on March 5, after she gets her teeth whitened but before she pays, Dee notices that another local dentist is offering the same procedure for $350, which is $50 less than Link’s discounted price of $400. Dee brings this to Dr. Link’s attention and because his policy is to match any competitor’s pricing, he offers to reduce Dee’s account balance by $50. This transaction reduces accounts receivable (Dee now only owes $350) and reduces Dr. Link’s revenue.</a:t>
            </a:r>
          </a:p>
          <a:p>
            <a:endParaRPr lang="en-US" dirty="0" smtClean="0"/>
          </a:p>
          <a:p>
            <a:r>
              <a:rPr lang="en-US" dirty="0" smtClean="0"/>
              <a:t>The decrease in revenue is recorded to</a:t>
            </a:r>
            <a:r>
              <a:rPr lang="en-US" baseline="0" dirty="0" smtClean="0"/>
              <a:t> the Sales Allowance account. This account is reported as a contra revenue account, which means that it is reported with total revenues in the income statement, but with a negative balance. The negative balance represents revenues that were originally recorded but have now reversed because of a sales allowance being offered to a customer. Sales returns are also reported as contra revenue transactions that reduce total revenues.</a:t>
            </a:r>
          </a:p>
          <a:p>
            <a:endParaRPr lang="en-US" baseline="0" dirty="0" smtClean="0"/>
          </a:p>
          <a:p>
            <a:r>
              <a:rPr lang="en-US" baseline="0" dirty="0" smtClean="0"/>
              <a:t>The decrease in the amount owed by the customer is recorded as a credit to the Accounts Receivable account. Accounts receivable are an asset of the company. Assets have a normal debit balance. Therefore, to show the amount owed by the customer has been reduced by $50 for sales allowance, we reduce the Accounts Receivable balance with a credit.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15</a:t>
            </a:fld>
            <a:endParaRPr lang="en-US" dirty="0"/>
          </a:p>
        </p:txBody>
      </p:sp>
    </p:spTree>
    <p:extLst>
      <p:ext uri="{BB962C8B-B14F-4D97-AF65-F5344CB8AC3E}">
        <p14:creationId xmlns:p14="http://schemas.microsoft.com/office/powerpoint/2010/main" val="3366730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smtClean="0">
                <a:solidFill>
                  <a:schemeClr val="tx1"/>
                </a:solidFill>
                <a:latin typeface="+mn-lt"/>
                <a:ea typeface="+mn-ea"/>
                <a:cs typeface="+mn-cs"/>
              </a:rPr>
              <a:t>Sales discounts </a:t>
            </a:r>
            <a:r>
              <a:rPr lang="en-IN" sz="1200" b="0" i="0" u="none" strike="noStrike" kern="1200" baseline="0" dirty="0" smtClean="0">
                <a:solidFill>
                  <a:schemeClr val="tx1"/>
                </a:solidFill>
                <a:latin typeface="+mn-lt"/>
                <a:ea typeface="+mn-ea"/>
                <a:cs typeface="+mn-cs"/>
              </a:rPr>
              <a:t>represent a reduction in the amount to be paid by a credit customer if payment is made within a specified period of time. It’s a discount intended to provide </a:t>
            </a:r>
            <a:r>
              <a:rPr lang="en-US" sz="1200" b="0" i="0" u="none" strike="noStrike" kern="1200" baseline="0" dirty="0" smtClean="0">
                <a:solidFill>
                  <a:schemeClr val="tx1"/>
                </a:solidFill>
                <a:latin typeface="+mn-lt"/>
                <a:ea typeface="+mn-ea"/>
                <a:cs typeface="+mn-cs"/>
              </a:rPr>
              <a:t>incentive for quick payment. </a:t>
            </a:r>
          </a:p>
          <a:p>
            <a:endParaRPr lang="en-US" sz="1200" b="0" i="0" u="none" strike="noStrike" kern="1200" baseline="0" dirty="0" smtClean="0">
              <a:solidFill>
                <a:schemeClr val="tx1"/>
              </a:solidFill>
              <a:latin typeface="+mn-lt"/>
              <a:ea typeface="+mn-ea"/>
              <a:cs typeface="+mn-cs"/>
            </a:endParaRPr>
          </a:p>
          <a:p>
            <a:r>
              <a:rPr lang="en-IN" sz="1200" b="1" i="0" u="none" strike="noStrike" kern="1200" baseline="0" dirty="0" smtClean="0">
                <a:solidFill>
                  <a:schemeClr val="tx1"/>
                </a:solidFill>
                <a:latin typeface="+mn-lt"/>
                <a:ea typeface="+mn-ea"/>
                <a:cs typeface="+mn-cs"/>
              </a:rPr>
              <a:t>Discount terms, </a:t>
            </a:r>
            <a:r>
              <a:rPr lang="en-IN" sz="1200" b="0" i="0" u="none" strike="noStrike" kern="1200" baseline="0" dirty="0" smtClean="0">
                <a:solidFill>
                  <a:schemeClr val="tx1"/>
                </a:solidFill>
                <a:latin typeface="+mn-lt"/>
                <a:ea typeface="+mn-ea"/>
                <a:cs typeface="+mn-cs"/>
              </a:rPr>
              <a:t>such as 2/10, n/30, are a shorthand way to communicate the amount of the discount and the time period within which it’s available. The term “2/10,” pronounced “two ten,” for example, indicates the customer will receive a 2% discount if the amount owed is paid within 10 days. The term “n/30,” pronounced “net thirty,” means that if the customer does </a:t>
            </a:r>
            <a:r>
              <a:rPr lang="en-IN" sz="1200" b="0" i="1" u="none" strike="noStrike" kern="1200" baseline="0" dirty="0" smtClean="0">
                <a:solidFill>
                  <a:schemeClr val="tx1"/>
                </a:solidFill>
                <a:latin typeface="+mn-lt"/>
                <a:ea typeface="+mn-ea"/>
                <a:cs typeface="+mn-cs"/>
              </a:rPr>
              <a:t>not </a:t>
            </a:r>
            <a:r>
              <a:rPr lang="en-IN" sz="1200" b="0" i="0" u="none" strike="noStrike" kern="1200" baseline="0" dirty="0" smtClean="0">
                <a:solidFill>
                  <a:schemeClr val="tx1"/>
                </a:solidFill>
                <a:latin typeface="+mn-lt"/>
                <a:ea typeface="+mn-ea"/>
                <a:cs typeface="+mn-cs"/>
              </a:rPr>
              <a:t>take the discount, full payment net of any returns or allowances is due within 30 days.</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Link’s Dental wants Dee to pay quickly on her teeth-whitening bill and offers her terms of 2/10, n/30. This means that if Dee pays within 10 days, the amount due ($350 after the $100 trade discount and the $50 sales allowance) will be reduced by 2% (or $7 = $350 × 2%).</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Notice that Link receives only $343 cash, the $350 amount owed less the 2% sales discount. Similar to sales returns and allowances, </a:t>
            </a:r>
            <a:r>
              <a:rPr lang="en-IN" sz="1200" b="1" i="0" u="none" strike="noStrike" kern="1200" baseline="0" dirty="0" smtClean="0">
                <a:solidFill>
                  <a:schemeClr val="tx1"/>
                </a:solidFill>
                <a:latin typeface="+mn-lt"/>
                <a:ea typeface="+mn-ea"/>
                <a:cs typeface="+mn-cs"/>
              </a:rPr>
              <a:t>we record sales discounts in a contra revenue account. </a:t>
            </a:r>
          </a:p>
          <a:p>
            <a:endParaRPr lang="en-IN" sz="1200" b="1"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The reason we use a contra revenue account is to be able to keep up with the total revenue separate from the reduction in that revenue due to </a:t>
            </a:r>
            <a:r>
              <a:rPr lang="en-US" sz="1200" b="0" i="0" u="none" strike="noStrike" kern="1200" baseline="0" dirty="0" smtClean="0">
                <a:solidFill>
                  <a:schemeClr val="tx1"/>
                </a:solidFill>
                <a:latin typeface="+mn-lt"/>
                <a:ea typeface="+mn-ea"/>
                <a:cs typeface="+mn-cs"/>
              </a:rPr>
              <a:t>quick payment. The net </a:t>
            </a:r>
            <a:r>
              <a:rPr lang="en-IN" sz="1200" b="0" i="0" u="none" strike="noStrike" kern="1200" baseline="0" dirty="0" smtClean="0">
                <a:solidFill>
                  <a:schemeClr val="tx1"/>
                </a:solidFill>
                <a:latin typeface="+mn-lt"/>
                <a:ea typeface="+mn-ea"/>
                <a:cs typeface="+mn-cs"/>
              </a:rPr>
              <a:t>effect is that sales discounts increase, thereby reducing net revenues of the company.</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If an account is unpaid within the discount period, the full amount will be collected and Cash will be debited for $350.</a:t>
            </a:r>
            <a:endParaRPr lang="en-US" dirty="0" smtClean="0"/>
          </a:p>
        </p:txBody>
      </p:sp>
      <p:sp>
        <p:nvSpPr>
          <p:cNvPr id="4" name="Slide Number Placeholder 3"/>
          <p:cNvSpPr>
            <a:spLocks noGrp="1"/>
          </p:cNvSpPr>
          <p:nvPr>
            <p:ph type="sldNum" sz="quarter" idx="10"/>
          </p:nvPr>
        </p:nvSpPr>
        <p:spPr/>
        <p:txBody>
          <a:bodyPr/>
          <a:lstStyle/>
          <a:p>
            <a:fld id="{C43689D5-1779-4DA8-9158-22D5E6BDFF44}" type="slidenum">
              <a:rPr lang="en-US" smtClean="0"/>
              <a:pPr/>
              <a:t>17</a:t>
            </a:fld>
            <a:endParaRPr lang="en-US" dirty="0"/>
          </a:p>
        </p:txBody>
      </p:sp>
    </p:spTree>
    <p:extLst>
      <p:ext uri="{BB962C8B-B14F-4D97-AF65-F5344CB8AC3E}">
        <p14:creationId xmlns:p14="http://schemas.microsoft.com/office/powerpoint/2010/main" val="2622044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easier to see the relationship between Service</a:t>
            </a:r>
            <a:r>
              <a:rPr lang="en-US" baseline="0" dirty="0" smtClean="0"/>
              <a:t> Revenue and the related contra accounts by looking at a partial income statement. Link provides a service with a normal price of $500. However, after the trade discount of $100, the sales allowance of $50, and the sales discount of $7, Link’s income statement reports net service revenue of $343. In this example, there are no sales returns. Any sales returns would also be subtracted to compute net revenues.</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056225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Link’s Dental credits Accounts Receivable for $350, even though it receives only $343 cash. The reason is that the $350 balance in Accounts Receivable is “paid in full” by the combination of the $343 cash payment and the $7 sales discount. Dee owes $0 after paying $343. The balance of Accounts Receivable now equals $0</a:t>
            </a:r>
            <a:r>
              <a:rPr lang="en-US" baseline="0" dirty="0" smtClean="0"/>
              <a:t>.</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2564132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590732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revenue recognition standard requires a company to report revenues equal to the amount of cash the company “expects to be entitled to receive.” </a:t>
            </a:r>
            <a:endParaRPr lang="en-US" dirty="0" smtClean="0"/>
          </a:p>
          <a:p>
            <a:endParaRPr lang="en-US" dirty="0" smtClean="0"/>
          </a:p>
          <a:p>
            <a:r>
              <a:rPr lang="en-US" dirty="0" smtClean="0"/>
              <a:t>Sometimes</a:t>
            </a:r>
            <a:r>
              <a:rPr lang="en-US" baseline="0" dirty="0" smtClean="0"/>
              <a:t> an additional adjusting entry is needed at the end of the year to estimate any additional discounts, returns, and allowances that will occur in the following year as a result of sales transactions in the current year. This income statement shows the effect of the actual transactions plus the estimated adjustments made for General Health. These adjustments are covered in more detail in advanced courses.</a:t>
            </a:r>
          </a:p>
          <a:p>
            <a:endParaRPr lang="en-US" baseline="0" dirty="0" smtClean="0"/>
          </a:p>
          <a:p>
            <a:r>
              <a:rPr lang="en-US" sz="1200" b="0" i="0" u="none" strike="noStrike" kern="1200" baseline="0" dirty="0" smtClean="0">
                <a:solidFill>
                  <a:schemeClr val="tx1"/>
                </a:solidFill>
                <a:latin typeface="+mn-lt"/>
                <a:ea typeface="+mn-ea"/>
                <a:cs typeface="+mn-cs"/>
              </a:rPr>
              <a:t>As shown in the illustration, the amounts reported for contra revenues in General Health’s 2018 income statement include: (1) actual discounts, returns, and allowances during 2018 plus (2) estimates of discounts, returns, and allowances expected to occur in 2019 that relate to sales transactions in 2018.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3334541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right to receive cash from a customer is a valuable resource for the company. This is why accounts receivable is an asset, reported in the company’s balance sheet. If the company expects to receive the cash within one year, it classifies the receivable as a current asset; otherwise it classifies the receivable as a long-term asset.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IN" sz="1200" b="0" i="0" u="none" strike="noStrike" kern="1200" baseline="0" dirty="0" smtClean="0">
                <a:solidFill>
                  <a:schemeClr val="tx1"/>
                </a:solidFill>
                <a:latin typeface="+mn-lt"/>
                <a:ea typeface="+mn-ea"/>
                <a:cs typeface="+mn-cs"/>
              </a:rPr>
              <a:t>To be useful to decision makers, accounts receivable should be reported at the amount of cash the firm </a:t>
            </a:r>
            <a:r>
              <a:rPr lang="en-IN" sz="1200" b="0" i="1" u="none" strike="noStrike" kern="1200" baseline="0" dirty="0" smtClean="0">
                <a:solidFill>
                  <a:schemeClr val="tx1"/>
                </a:solidFill>
                <a:latin typeface="+mn-lt"/>
                <a:ea typeface="+mn-ea"/>
                <a:cs typeface="+mn-cs"/>
              </a:rPr>
              <a:t>expects </a:t>
            </a:r>
            <a:r>
              <a:rPr lang="en-IN" sz="1200" b="0" i="0" u="none" strike="noStrike" kern="1200" baseline="0" dirty="0" smtClean="0">
                <a:solidFill>
                  <a:schemeClr val="tx1"/>
                </a:solidFill>
                <a:latin typeface="+mn-lt"/>
                <a:ea typeface="+mn-ea"/>
                <a:cs typeface="+mn-cs"/>
              </a:rPr>
              <a:t>to collect, an amount known as </a:t>
            </a:r>
            <a:r>
              <a:rPr lang="en-US" sz="1200" b="1" i="0" u="none" strike="noStrike" kern="1200" baseline="0" dirty="0" smtClean="0">
                <a:solidFill>
                  <a:schemeClr val="tx1"/>
                </a:solidFill>
                <a:latin typeface="+mn-lt"/>
                <a:ea typeface="+mn-ea"/>
                <a:cs typeface="+mn-cs"/>
              </a:rPr>
              <a:t>net realizable value.</a:t>
            </a:r>
            <a:endParaRPr lang="en-US" dirty="0" smtClean="0"/>
          </a:p>
        </p:txBody>
      </p:sp>
      <p:sp>
        <p:nvSpPr>
          <p:cNvPr id="4" name="Slide Number Placeholder 3"/>
          <p:cNvSpPr>
            <a:spLocks noGrp="1"/>
          </p:cNvSpPr>
          <p:nvPr>
            <p:ph type="sldNum" sz="quarter" idx="10"/>
          </p:nvPr>
        </p:nvSpPr>
        <p:spPr/>
        <p:txBody>
          <a:bodyPr/>
          <a:lstStyle/>
          <a:p>
            <a:fld id="{C43689D5-1779-4DA8-9158-22D5E6BDFF44}" type="slidenum">
              <a:rPr lang="en-US" smtClean="0"/>
              <a:pPr/>
              <a:t>23</a:t>
            </a:fld>
            <a:endParaRPr lang="en-US" dirty="0"/>
          </a:p>
        </p:txBody>
      </p:sp>
    </p:spTree>
    <p:extLst>
      <p:ext uri="{BB962C8B-B14F-4D97-AF65-F5344CB8AC3E}">
        <p14:creationId xmlns:p14="http://schemas.microsoft.com/office/powerpoint/2010/main" val="38402096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24</a:t>
            </a:fld>
            <a:endParaRPr lang="en-US" dirty="0"/>
          </a:p>
        </p:txBody>
      </p:sp>
    </p:spTree>
    <p:extLst>
      <p:ext uri="{BB962C8B-B14F-4D97-AF65-F5344CB8AC3E}">
        <p14:creationId xmlns:p14="http://schemas.microsoft.com/office/powerpoint/2010/main" val="25270522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43312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After studying this chapter, you should be able to meet these Learning Objectives: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7780079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account for uncollectible accounts using what</a:t>
            </a:r>
            <a:r>
              <a:rPr lang="en-US" baseline="0" dirty="0" smtClean="0"/>
              <a:t> i</a:t>
            </a:r>
            <a:r>
              <a:rPr lang="en-US" dirty="0" smtClean="0"/>
              <a:t>s called the allowance method. This method involves allowing for the possibility that some accounts will be uncollectible at some point in the future. Using the allowance method we account for events (customers’ bad debts) that have not yet occurred but that are likely to occur. Under the</a:t>
            </a:r>
            <a:r>
              <a:rPr lang="en-US" baseline="0" dirty="0" smtClean="0"/>
              <a:t> </a:t>
            </a:r>
            <a:r>
              <a:rPr lang="en-US" dirty="0" smtClean="0"/>
              <a:t>allowance method, companies are required to estimate future uncollectible accounts and record those estimates in the current year.</a:t>
            </a:r>
          </a:p>
          <a:p>
            <a:endParaRPr lang="en-US" dirty="0" smtClean="0"/>
          </a:p>
          <a:p>
            <a:r>
              <a:rPr lang="en-US" sz="1200" b="0" i="0" u="none" strike="noStrike" kern="1200" baseline="0" dirty="0" smtClean="0">
                <a:solidFill>
                  <a:schemeClr val="tx1"/>
                </a:solidFill>
                <a:latin typeface="+mn-lt"/>
                <a:ea typeface="+mn-ea"/>
                <a:cs typeface="+mn-cs"/>
              </a:rPr>
              <a:t>An account receivable we do not expect to collect has no expected value. Thus, we need to (1) reduce assets (accounts receivable) by an estimate of the amount we don’t expect to collect. At the same time, failure to collect a customer’s cash represents a cost inherent in using credit sales, so we also need to (2) increase expenses (bad debt expense) to reflect the cost of offering credit to customers. The bad debt expense will decrease net income.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26</a:t>
            </a:fld>
            <a:endParaRPr lang="en-US" dirty="0"/>
          </a:p>
        </p:txBody>
      </p:sp>
    </p:spTree>
    <p:extLst>
      <p:ext uri="{BB962C8B-B14F-4D97-AF65-F5344CB8AC3E}">
        <p14:creationId xmlns:p14="http://schemas.microsoft.com/office/powerpoint/2010/main" val="4211804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use the allowance method, a company first estimates at the end of the current year how much in uncollectible accounts will occur in the following year.</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Estimating uncollectible accounts based on the percentage of accounts receivable expected not to be collected is known as the </a:t>
            </a:r>
            <a:r>
              <a:rPr lang="en-US" sz="1200" b="1" i="0" u="none" strike="noStrike" kern="1200" baseline="0" dirty="0" smtClean="0">
                <a:solidFill>
                  <a:schemeClr val="tx1"/>
                </a:solidFill>
                <a:latin typeface="+mn-lt"/>
                <a:ea typeface="+mn-ea"/>
                <a:cs typeface="+mn-cs"/>
              </a:rPr>
              <a:t>percentage-of-receivables method</a:t>
            </a:r>
            <a:r>
              <a:rPr lang="en-US" sz="1200" b="0" i="0" u="none" strike="noStrike" kern="1200" baseline="0" dirty="0" smtClean="0">
                <a:solidFill>
                  <a:schemeClr val="tx1"/>
                </a:solidFill>
                <a:latin typeface="+mn-lt"/>
                <a:ea typeface="+mn-ea"/>
                <a:cs typeface="+mn-cs"/>
              </a:rPr>
              <a:t>. This method sometimes is referred to as the balance sheet method, because we base the estimate of bad debts on a balance sheet amount—accounts receivable.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In the appendix to this chapter, we’ll consider a second method, the percentage-of-credit-sales method (also referred to as the income statement method). In practice, companies are required to follow the percentage-of-receivables method, so that will be our focus here.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28</a:t>
            </a:fld>
            <a:endParaRPr lang="en-US" dirty="0"/>
          </a:p>
        </p:txBody>
      </p:sp>
    </p:spTree>
    <p:extLst>
      <p:ext uri="{BB962C8B-B14F-4D97-AF65-F5344CB8AC3E}">
        <p14:creationId xmlns:p14="http://schemas.microsoft.com/office/powerpoint/2010/main" val="37166178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2018, its first year of operations, </a:t>
            </a:r>
            <a:r>
              <a:rPr lang="en-US" sz="1200" b="0" i="0" u="none" strike="noStrike" kern="1200" baseline="0" dirty="0" err="1" smtClean="0">
                <a:solidFill>
                  <a:schemeClr val="tx1"/>
                </a:solidFill>
                <a:latin typeface="+mn-lt"/>
                <a:ea typeface="+mn-ea"/>
                <a:cs typeface="+mn-cs"/>
              </a:rPr>
              <a:t>Kimzey</a:t>
            </a:r>
            <a:r>
              <a:rPr lang="en-US" sz="1200" b="0" i="0" u="none" strike="noStrike" kern="1200" baseline="0" dirty="0" smtClean="0">
                <a:solidFill>
                  <a:schemeClr val="tx1"/>
                </a:solidFill>
                <a:latin typeface="+mn-lt"/>
                <a:ea typeface="+mn-ea"/>
                <a:cs typeface="+mn-cs"/>
              </a:rPr>
              <a:t> bills customers $50 million for emergency care services provided. By the end of the year, $20 million remains due from customers. Those receivables are assets of the company. But how much of the $20 million does </a:t>
            </a:r>
            <a:r>
              <a:rPr lang="en-US" sz="1200" b="0" i="0" u="none" strike="noStrike" kern="1200" baseline="0" dirty="0" err="1" smtClean="0">
                <a:solidFill>
                  <a:schemeClr val="tx1"/>
                </a:solidFill>
                <a:latin typeface="+mn-lt"/>
                <a:ea typeface="+mn-ea"/>
                <a:cs typeface="+mn-cs"/>
              </a:rPr>
              <a:t>Kimzey</a:t>
            </a:r>
            <a:r>
              <a:rPr lang="en-US" sz="1200" b="0" i="0" u="none" strike="noStrike" kern="1200" baseline="0" dirty="0" smtClean="0">
                <a:solidFill>
                  <a:schemeClr val="tx1"/>
                </a:solidFill>
                <a:latin typeface="+mn-lt"/>
                <a:ea typeface="+mn-ea"/>
                <a:cs typeface="+mn-cs"/>
              </a:rPr>
              <a:t> expect not to collect in the following year? </a:t>
            </a:r>
            <a:r>
              <a:rPr lang="en-US" sz="1200" b="1" i="0" u="none" strike="noStrike" kern="1200" baseline="0" dirty="0" smtClean="0">
                <a:solidFill>
                  <a:schemeClr val="tx1"/>
                </a:solidFill>
                <a:latin typeface="+mn-lt"/>
                <a:ea typeface="+mn-ea"/>
                <a:cs typeface="+mn-cs"/>
              </a:rPr>
              <a:t>The receivables not expected to be collected should not be counted as assets. </a:t>
            </a:r>
          </a:p>
          <a:p>
            <a:endParaRPr lang="en-US" sz="1200" b="1"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By using the percentage-of-receivables method, the credit manager at </a:t>
            </a:r>
            <a:r>
              <a:rPr lang="en-US" sz="1200" b="0" i="0" u="none" strike="noStrike" kern="1200" baseline="0" dirty="0" err="1" smtClean="0">
                <a:solidFill>
                  <a:schemeClr val="tx1"/>
                </a:solidFill>
                <a:latin typeface="+mn-lt"/>
                <a:ea typeface="+mn-ea"/>
                <a:cs typeface="+mn-cs"/>
              </a:rPr>
              <a:t>Kimzey</a:t>
            </a:r>
            <a:r>
              <a:rPr lang="en-US" sz="1200" b="0" i="0" u="none" strike="noStrike" kern="1200" baseline="0" dirty="0" smtClean="0">
                <a:solidFill>
                  <a:schemeClr val="tx1"/>
                </a:solidFill>
                <a:latin typeface="+mn-lt"/>
                <a:ea typeface="+mn-ea"/>
                <a:cs typeface="+mn-cs"/>
              </a:rPr>
              <a:t> estimates that approximately 30% of accounts receivable will not be collected. Using the 30% estimate, </a:t>
            </a:r>
            <a:r>
              <a:rPr lang="en-US" sz="1200" b="0" i="0" u="none" strike="noStrike" kern="1200" baseline="0" dirty="0" err="1" smtClean="0">
                <a:solidFill>
                  <a:schemeClr val="tx1"/>
                </a:solidFill>
                <a:latin typeface="+mn-lt"/>
                <a:ea typeface="+mn-ea"/>
                <a:cs typeface="+mn-cs"/>
              </a:rPr>
              <a:t>Kimzey</a:t>
            </a:r>
            <a:r>
              <a:rPr lang="en-US" sz="1200" b="0" i="0" u="none" strike="noStrike" kern="1200" baseline="0" dirty="0" smtClean="0">
                <a:solidFill>
                  <a:schemeClr val="tx1"/>
                </a:solidFill>
                <a:latin typeface="+mn-lt"/>
                <a:ea typeface="+mn-ea"/>
                <a:cs typeface="+mn-cs"/>
              </a:rPr>
              <a:t> expects that $6 million of its accounts receivable (or 30% of $20 million) likely will never be collected. It makes a year-end adjustment to allow for these future uncollectible accounts. </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smtClean="0">
              <a:solidFill>
                <a:schemeClr val="tx1"/>
              </a:solidFill>
              <a:latin typeface="+mn-lt"/>
              <a:ea typeface="+mn-ea"/>
              <a:cs typeface="+mn-cs"/>
            </a:endParaRPr>
          </a:p>
          <a:p>
            <a:r>
              <a:rPr lang="en-US" dirty="0" smtClean="0"/>
              <a:t>First, bad debt expense represents the cost of the estimated future bad debts. </a:t>
            </a:r>
            <a:r>
              <a:rPr lang="en-US" sz="1200" b="0" i="0" u="none" strike="noStrike" kern="1200" baseline="0" dirty="0" smtClean="0">
                <a:solidFill>
                  <a:schemeClr val="tx1"/>
                </a:solidFill>
                <a:latin typeface="+mn-lt"/>
                <a:ea typeface="+mn-ea"/>
                <a:cs typeface="+mn-cs"/>
              </a:rPr>
              <a:t>We include this expense in the income statement of the same period with which these bad debts are associated. By doing so, we properly “match” expenses (bad debts) with the revenues (credit sales) they help to generate.</a:t>
            </a:r>
            <a:endParaRPr lang="en-US" dirty="0" smtClean="0"/>
          </a:p>
          <a:p>
            <a:endParaRPr lang="en-US" dirty="0" smtClean="0"/>
          </a:p>
          <a:p>
            <a:r>
              <a:rPr lang="en-US" dirty="0" smtClean="0"/>
              <a:t>Second, we adjust for future bad debts by making an allowance for uncollectible accounts. The contra asset account Allowance for Uncollectible Accounts represents the amount of accounts receivable we do not expect to collect. </a:t>
            </a:r>
            <a:r>
              <a:rPr lang="en-US" sz="1200" b="0" i="0" u="none" strike="noStrike" kern="1200" baseline="0" dirty="0" smtClean="0">
                <a:solidFill>
                  <a:schemeClr val="tx1"/>
                </a:solidFill>
                <a:latin typeface="+mn-lt"/>
                <a:ea typeface="+mn-ea"/>
                <a:cs typeface="+mn-cs"/>
              </a:rPr>
              <a:t>Earlier in the chapter, we discussed contra revenue accounts—sales discounts, returns, and allowances. Recall that these accounts provide a way to reduce revenue indirectly. In the same way, the allowance account provides a way to reduce accounts receivable indirectly, rather than decreasing the accounts receivable balance itself. </a:t>
            </a:r>
            <a:endParaRPr lang="en-US" dirty="0" smtClean="0"/>
          </a:p>
          <a:p>
            <a:endParaRPr lang="en-US" dirty="0" smtClean="0"/>
          </a:p>
          <a:p>
            <a:r>
              <a:rPr lang="en-US" dirty="0" smtClean="0"/>
              <a:t>We report the allowance for uncollectible accounts in the asset section of the balance sheet, but it represents a reduction in the balance of accounts receivable. The difference between total accounts receivable and the allowance for uncollectible accounts is referred to as </a:t>
            </a:r>
            <a:r>
              <a:rPr lang="en-US" b="1" dirty="0" smtClean="0"/>
              <a:t>net accounts receivable</a:t>
            </a:r>
            <a:r>
              <a:rPr lang="en-US" dirty="0" smtClean="0"/>
              <a:t>, which is </a:t>
            </a:r>
            <a:r>
              <a:rPr lang="en-US" b="0" dirty="0" smtClean="0"/>
              <a:t>net realizable value</a:t>
            </a:r>
            <a:r>
              <a:rPr lang="en-US" dirty="0" smtClean="0"/>
              <a:t>.</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29</a:t>
            </a:fld>
            <a:endParaRPr lang="en-US" dirty="0"/>
          </a:p>
        </p:txBody>
      </p:sp>
    </p:spTree>
    <p:extLst>
      <p:ext uri="{BB962C8B-B14F-4D97-AF65-F5344CB8AC3E}">
        <p14:creationId xmlns:p14="http://schemas.microsoft.com/office/powerpoint/2010/main" val="21818281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the 2018 income statement, we reduce the $50 million of revenue from credit sales by $6 million bad debt expense. Even though the company reports credit sales of $50 million, the expected profit on these sales, after considering the cost of future bad debts, is only $44 million.</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6793375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After we estimate uncollectible accounts to be $6 million, we reduce the $20 million balance of accounts receivable and report them at their net realizable value, or estimated collectible amount, of $14 million. But is this estimate correct? Only time will tell. </a:t>
            </a:r>
            <a:r>
              <a:rPr lang="en-US" sz="1200" b="0" i="0" u="none" strike="noStrike" kern="1200" baseline="0" dirty="0" err="1" smtClean="0">
                <a:solidFill>
                  <a:schemeClr val="tx1"/>
                </a:solidFill>
                <a:latin typeface="+mn-lt"/>
                <a:ea typeface="+mn-ea"/>
                <a:cs typeface="+mn-cs"/>
              </a:rPr>
              <a:t>Kimzey’s</a:t>
            </a:r>
            <a:r>
              <a:rPr lang="en-US" sz="1200" b="0" i="0" u="none" strike="noStrike" kern="1200" baseline="0" dirty="0" smtClean="0">
                <a:solidFill>
                  <a:schemeClr val="tx1"/>
                </a:solidFill>
                <a:latin typeface="+mn-lt"/>
                <a:ea typeface="+mn-ea"/>
                <a:cs typeface="+mn-cs"/>
              </a:rPr>
              <a:t> prediction of $6 million for uncollectible accounts might be too high, or it might be too low. In either case, it’s generally more informative than making no estimate at all.</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0986245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32</a:t>
            </a:fld>
            <a:endParaRPr lang="en-US" dirty="0"/>
          </a:p>
        </p:txBody>
      </p:sp>
    </p:spTree>
    <p:extLst>
      <p:ext uri="{BB962C8B-B14F-4D97-AF65-F5344CB8AC3E}">
        <p14:creationId xmlns:p14="http://schemas.microsoft.com/office/powerpoint/2010/main" val="1775513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return to Kimzey Medical Clinic to see a more precise way to estimate uncollectible accounts—the aging method. This illustration lists eight of </a:t>
            </a:r>
            <a:r>
              <a:rPr lang="en-US" dirty="0" err="1" smtClean="0"/>
              <a:t>Kimzey’s</a:t>
            </a:r>
            <a:r>
              <a:rPr lang="en-US" dirty="0" smtClean="0"/>
              <a:t> individual patients’ accounts, including the amount owed by each patient and the number of days past due. </a:t>
            </a:r>
            <a:r>
              <a:rPr lang="en-US" sz="1200" b="0" i="0" u="none" strike="noStrike" kern="1200" baseline="0" dirty="0" smtClean="0">
                <a:solidFill>
                  <a:schemeClr val="tx1"/>
                </a:solidFill>
                <a:latin typeface="+mn-lt"/>
                <a:ea typeface="+mn-ea"/>
                <a:cs typeface="+mn-cs"/>
              </a:rPr>
              <a:t>For simplicity, all remaining patients’ accounts are summarized in the “Others” row. </a:t>
            </a:r>
          </a:p>
          <a:p>
            <a:endParaRPr lang="en-US" sz="1200" b="0" i="0" u="none" strike="noStrike"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Notice that each age group has its own estimate of the percent uncollectible, and this percentage increases with the age of the account. Management can estimate the percentage of future uncollectible accounts using historical averages, current economic conditions, industry comparisons, or other analytical techniques. A more accurate method than assuming a single percentage uncollectible for all accounts is to consider the age of various accounts receivable and use a higher percentage for “old” accounts than for “new” accounts. This is known as the </a:t>
            </a:r>
            <a:r>
              <a:rPr lang="en-US" b="1" dirty="0" smtClean="0"/>
              <a:t>aging method</a:t>
            </a:r>
            <a:r>
              <a:rPr lang="en-US" dirty="0" smtClean="0"/>
              <a:t>. For instance, accounts that are 120 days</a:t>
            </a:r>
            <a:r>
              <a:rPr lang="en-US" baseline="0" dirty="0" smtClean="0"/>
              <a:t> past due are older than accounts that are 60 days past due. </a:t>
            </a:r>
            <a:r>
              <a:rPr lang="en-US" b="1" baseline="0" dirty="0" smtClean="0"/>
              <a:t>The older the account, the less likely it is to be collected</a:t>
            </a:r>
            <a:r>
              <a:rPr lang="en-US" baseline="0" dirty="0" smtClean="0"/>
              <a:t>.</a:t>
            </a:r>
            <a:endParaRPr lang="en-US" dirty="0" smtClean="0"/>
          </a:p>
          <a:p>
            <a:endParaRPr lang="en-US" dirty="0" smtClean="0"/>
          </a:p>
          <a:p>
            <a:r>
              <a:rPr lang="en-US" dirty="0" smtClean="0"/>
              <a:t>Summing the estimated amount uncollectible for each age group results in a total estimate of $5 million. </a:t>
            </a:r>
            <a:r>
              <a:rPr lang="en-US" sz="1200" b="0" i="0" u="none" strike="noStrike" kern="1200" baseline="0" dirty="0" smtClean="0">
                <a:solidFill>
                  <a:schemeClr val="tx1"/>
                </a:solidFill>
                <a:latin typeface="+mn-lt"/>
                <a:ea typeface="+mn-ea"/>
                <a:cs typeface="+mn-cs"/>
              </a:rPr>
              <a:t>Using the aging method to estimate future uncollectible accounts should be more accurate than applying a single rate of 30% to the entire amount of accounts receivable, as was done previously. The reason is that accounting for the age of each account should more accurately predict the probability of the account balance not being collected. The adjusting entry at the end of 2018 to allow for future bad debts would be $5 million using the aging method.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544459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Notice that, when using the</a:t>
            </a:r>
            <a:r>
              <a:rPr lang="en-US" baseline="0" dirty="0" smtClean="0"/>
              <a:t> aging method,</a:t>
            </a:r>
            <a:r>
              <a:rPr lang="en-US" dirty="0" smtClean="0"/>
              <a:t> the journal</a:t>
            </a:r>
            <a:r>
              <a:rPr lang="en-US" baseline="0" dirty="0" smtClean="0"/>
              <a:t> entry to estimate future bad debts is identical to the journal entry made using a single estimated percentage. The difference is that the estimate of bad debt is likely to be more precise because it is based on the age of accounts, and older accounts are more likely uncollectible.</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6698876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illustration shows</a:t>
            </a:r>
            <a:r>
              <a:rPr lang="en-US" baseline="0" dirty="0" smtClean="0"/>
              <a:t> Tenet Healthcare Corporation’s policies of estimating uncollectible accounts.</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0937789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40</a:t>
            </a:fld>
            <a:endParaRPr lang="en-US" dirty="0"/>
          </a:p>
        </p:txBody>
      </p:sp>
    </p:spTree>
    <p:extLst>
      <p:ext uri="{BB962C8B-B14F-4D97-AF65-F5344CB8AC3E}">
        <p14:creationId xmlns:p14="http://schemas.microsoft.com/office/powerpoint/2010/main" val="4204068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Companies sometimes provide goods or services to customers, not for cash, but on account. Accounts receivable represent the amount of cash owed to a company by its customers from the sale of products or services </a:t>
            </a:r>
            <a:r>
              <a:rPr lang="en-IN" b="1" dirty="0" smtClean="0"/>
              <a:t>on account</a:t>
            </a:r>
            <a:r>
              <a:rPr lang="en-IN" dirty="0" smtClean="0"/>
              <a:t>. To understand accounts receivable, we need to start with</a:t>
            </a:r>
            <a:r>
              <a:rPr lang="en-IN" b="1" i="1" dirty="0" smtClean="0"/>
              <a:t> </a:t>
            </a:r>
            <a:r>
              <a:rPr lang="en-IN" b="0" i="0" dirty="0" smtClean="0"/>
              <a:t>credit</a:t>
            </a:r>
            <a:r>
              <a:rPr lang="en-IN" b="1" i="1" dirty="0" smtClean="0"/>
              <a:t> </a:t>
            </a:r>
            <a:r>
              <a:rPr lang="en-IN" dirty="0" smtClean="0"/>
              <a:t>sales, from which accounts receivable originate.</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a:t>
            </a:fld>
            <a:endParaRPr lang="en-US" dirty="0"/>
          </a:p>
        </p:txBody>
      </p:sp>
    </p:spTree>
    <p:extLst>
      <p:ext uri="{BB962C8B-B14F-4D97-AF65-F5344CB8AC3E}">
        <p14:creationId xmlns:p14="http://schemas.microsoft.com/office/powerpoint/2010/main" val="25932947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The write-off of an account receivable has no effect on total amounts reported in the balance sheet or in the income statement.</a:t>
            </a:r>
          </a:p>
          <a:p>
            <a:endParaRPr lang="en-IN" dirty="0" smtClean="0"/>
          </a:p>
          <a:p>
            <a:r>
              <a:rPr lang="en-IN" dirty="0" smtClean="0"/>
              <a:t>There is no decrease in total assets and no decrease in net income with the write-off. We have already recorded the negative effects of the bad news when we estimated those bad debts to occur. That estimate was recorded</a:t>
            </a:r>
            <a:r>
              <a:rPr lang="en-IN" baseline="0" dirty="0" smtClean="0"/>
              <a:t> as an adjusting entry at the end of the previous year.</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42</a:t>
            </a:fld>
            <a:endParaRPr lang="en-US" dirty="0"/>
          </a:p>
        </p:txBody>
      </p:sp>
    </p:spTree>
    <p:extLst>
      <p:ext uri="{BB962C8B-B14F-4D97-AF65-F5344CB8AC3E}">
        <p14:creationId xmlns:p14="http://schemas.microsoft.com/office/powerpoint/2010/main" val="42040681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suppose that on February 23, 2019 (the following year), Kimzey receives notice that one of its former</a:t>
            </a:r>
            <a:r>
              <a:rPr lang="en-US" baseline="0" dirty="0" smtClean="0"/>
              <a:t> </a:t>
            </a:r>
            <a:r>
              <a:rPr lang="en-US" dirty="0" smtClean="0"/>
              <a:t>patients, Bruce Easley, has filed for bankruptcy protection against all creditors. Based on this information, Kimzey believes it is unlikely Bruce will pay his account of $4,000. </a:t>
            </a:r>
          </a:p>
          <a:p>
            <a:endParaRPr lang="en-US" dirty="0" smtClean="0"/>
          </a:p>
          <a:p>
            <a:r>
              <a:rPr lang="en-US" dirty="0" smtClean="0"/>
              <a:t>Kimzey previously allowed for the likelihood that some of its customers would not pay, though it didn’t know which ones. Now that it knows a specific customer will not pay, it can adjust the allowance and reduce the accounts receivable balance itself. Upon receiving news of this actual bad debt, Kimzey records</a:t>
            </a:r>
            <a:r>
              <a:rPr lang="en-US" baseline="0" dirty="0" smtClean="0"/>
              <a:t> a debit to the Allowance account and a credit to Accounts Receivable. </a:t>
            </a:r>
          </a:p>
          <a:p>
            <a:endParaRPr lang="en-US" baseline="0" dirty="0" smtClean="0"/>
          </a:p>
          <a:p>
            <a:r>
              <a:rPr lang="en-IN" dirty="0" smtClean="0"/>
              <a:t>The write-off of an account receivable has no effect on total amounts reported in the balance sheet or in the income statement.</a:t>
            </a:r>
          </a:p>
          <a:p>
            <a:endParaRPr lang="en-IN" dirty="0" smtClean="0"/>
          </a:p>
          <a:p>
            <a:r>
              <a:rPr lang="en-IN" dirty="0" smtClean="0"/>
              <a:t>There is no decrease in total assets and no decrease in net income with the write-off. We have already recorded the negative effects of the bad news at the end of last year when we </a:t>
            </a:r>
            <a:r>
              <a:rPr lang="en-IN" i="1" dirty="0" smtClean="0"/>
              <a:t>estimated</a:t>
            </a:r>
            <a:r>
              <a:rPr lang="en-IN" dirty="0" smtClean="0"/>
              <a:t> those bad debts would occur this year.</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C43689D5-1779-4DA8-9158-22D5E6BDFF44}" type="slidenum">
              <a:rPr lang="en-US" smtClean="0"/>
              <a:pPr/>
              <a:t>43</a:t>
            </a:fld>
            <a:endParaRPr lang="en-US" dirty="0"/>
          </a:p>
        </p:txBody>
      </p:sp>
    </p:spTree>
    <p:extLst>
      <p:ext uri="{BB962C8B-B14F-4D97-AF65-F5344CB8AC3E}">
        <p14:creationId xmlns:p14="http://schemas.microsoft.com/office/powerpoint/2010/main" val="42040681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44</a:t>
            </a:fld>
            <a:endParaRPr lang="en-US" dirty="0"/>
          </a:p>
        </p:txBody>
      </p:sp>
    </p:spTree>
    <p:extLst>
      <p:ext uri="{BB962C8B-B14F-4D97-AF65-F5344CB8AC3E}">
        <p14:creationId xmlns:p14="http://schemas.microsoft.com/office/powerpoint/2010/main" val="3143940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Later in 2019, on September 8, Bruce’s bankruptcy proceedings are complete. Kimzey had expected to receive none of the $4,000 Bruce owed. However, after liquidating all assets, Bruce is able to pay each of his creditors 25% of the amount due them. So, when Kimzey receives payment of $1,000 (= $4,000 × 25%), it makes the following two entries:</a:t>
            </a:r>
            <a:r>
              <a:rPr lang="en-US" baseline="0" dirty="0" smtClean="0"/>
              <a:t> </a:t>
            </a:r>
            <a:r>
              <a:rPr lang="en-US" sz="1200" b="0" i="0" u="none" strike="noStrike" kern="1200" baseline="0" dirty="0" smtClean="0">
                <a:solidFill>
                  <a:schemeClr val="tx1"/>
                </a:solidFill>
                <a:latin typeface="+mn-lt"/>
                <a:ea typeface="+mn-ea"/>
                <a:cs typeface="+mn-cs"/>
              </a:rPr>
              <a:t>The first entry reverses a portion of the previous entry that </a:t>
            </a:r>
            <a:r>
              <a:rPr lang="en-US" sz="1200" b="0" i="0" u="none" strike="noStrike" kern="1200" baseline="0" dirty="0" err="1" smtClean="0">
                <a:solidFill>
                  <a:schemeClr val="tx1"/>
                </a:solidFill>
                <a:latin typeface="+mn-lt"/>
                <a:ea typeface="+mn-ea"/>
                <a:cs typeface="+mn-cs"/>
              </a:rPr>
              <a:t>Kimzey</a:t>
            </a:r>
            <a:r>
              <a:rPr lang="en-US" sz="1200" b="0" i="0" u="none" strike="noStrike" kern="1200" baseline="0" dirty="0" smtClean="0">
                <a:solidFill>
                  <a:schemeClr val="tx1"/>
                </a:solidFill>
                <a:latin typeface="+mn-lt"/>
                <a:ea typeface="+mn-ea"/>
                <a:cs typeface="+mn-cs"/>
              </a:rPr>
              <a:t> made on February 23 to write off the account. The second entry records the collection of the account receivable. </a:t>
            </a:r>
            <a:r>
              <a:rPr lang="en-US" baseline="0" dirty="0" smtClean="0"/>
              <a:t> </a:t>
            </a:r>
            <a:endParaRPr lang="en-US" dirty="0" smtClean="0"/>
          </a:p>
          <a:p>
            <a:endParaRPr lang="en-US" dirty="0" smtClean="0"/>
          </a:p>
          <a:p>
            <a:r>
              <a:rPr lang="en-US" dirty="0" smtClean="0"/>
              <a:t>Notice that in both entries the debit entry increases total assets by the same amount that the credit entry decreases total assets. Therefore, collecting cash on an account previously written off has no effect on total assets and no effect on net income.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45</a:t>
            </a:fld>
            <a:endParaRPr lang="en-US" dirty="0"/>
          </a:p>
        </p:txBody>
      </p:sp>
    </p:spTree>
    <p:extLst>
      <p:ext uri="{BB962C8B-B14F-4D97-AF65-F5344CB8AC3E}">
        <p14:creationId xmlns:p14="http://schemas.microsoft.com/office/powerpoint/2010/main" val="2927578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47</a:t>
            </a:fld>
            <a:endParaRPr lang="en-US" dirty="0"/>
          </a:p>
        </p:txBody>
      </p:sp>
    </p:spTree>
    <p:extLst>
      <p:ext uri="{BB962C8B-B14F-4D97-AF65-F5344CB8AC3E}">
        <p14:creationId xmlns:p14="http://schemas.microsoft.com/office/powerpoint/2010/main" val="5142362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Companies</a:t>
            </a:r>
            <a:r>
              <a:rPr lang="en-US" baseline="0" dirty="0" smtClean="0"/>
              <a:t> must make an estimate of future uncollectible accounts at the end of each year. However, the actual bad debts will very likely differ from the estimate of bad debts. For example, recall our previous example where Kimzey used an aging schedule to estimate future bad debts in 2019 would be $5 million. As it turns out, actual bad debts in 2019 were only $4 million. This means that </a:t>
            </a:r>
            <a:r>
              <a:rPr lang="en-US" baseline="0" dirty="0" err="1" smtClean="0"/>
              <a:t>Kimzey’s</a:t>
            </a:r>
            <a:r>
              <a:rPr lang="en-US" baseline="0" dirty="0" smtClean="0"/>
              <a:t> adjusting entry at the end of 2018 to record the estimate of bad debts turned out to be incorrect (overestimated).</a:t>
            </a:r>
          </a:p>
          <a:p>
            <a:endParaRPr lang="en-US" baseline="0" dirty="0" smtClean="0"/>
          </a:p>
          <a:p>
            <a:r>
              <a:rPr lang="en-US" baseline="0" dirty="0" smtClean="0"/>
              <a:t>Now, assume at the end of 2019 that Kimzey estimates future bad debts to be $8 million. How will Kimzey record this estimate? How will the overestimation last year affect this year’s estimate?</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6698876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At the end of 2019, Kimzey must once again estimate uncollectible accounts and make a year-end adjustment. Kimzey estimated bad debts in 2019 to be $5 million but only $4 million was actually written off. This means the balance of the allowance account at the end of 2019 prior to any year-end adjustment is $1 million.</a:t>
            </a:r>
          </a:p>
          <a:p>
            <a:endParaRPr lang="en-US" dirty="0" smtClean="0"/>
          </a:p>
          <a:p>
            <a:r>
              <a:rPr lang="en-IN" dirty="0" smtClean="0"/>
              <a:t>Suppose that in 2019 Kimzey bills customers for services totaling $80 million, and $30 million are still receivable at the end of the year. Of the $30 million still</a:t>
            </a:r>
            <a:r>
              <a:rPr lang="en-IN" baseline="0" dirty="0" smtClean="0"/>
              <a:t> </a:t>
            </a:r>
            <a:r>
              <a:rPr lang="en-IN" dirty="0" smtClean="0"/>
              <a:t>receivable, Kimzey uses the aging method and estimates $8 million will not be collected.</a:t>
            </a:r>
            <a:endParaRPr lang="en-US" dirty="0" smtClean="0"/>
          </a:p>
          <a:p>
            <a:endParaRPr lang="en-US" dirty="0" smtClean="0"/>
          </a:p>
          <a:p>
            <a:r>
              <a:rPr lang="en-US" dirty="0" smtClean="0"/>
              <a:t>Notice that the balance before the year-end adjustment in this example is a $1 million credit. A credit balance before adjustment indicates that the estimate</a:t>
            </a:r>
            <a:r>
              <a:rPr lang="en-US" baseline="0" dirty="0" smtClean="0"/>
              <a:t> </a:t>
            </a:r>
            <a:r>
              <a:rPr lang="en-US" dirty="0" smtClean="0"/>
              <a:t>of uncollectible accounts at the beginning of the year (or end of last year) may have been too high. However, it’s possible that some of the estimated uncollectible accounts have not proven bad yet. A debit balance before adjustment indicates that the estimate at the beginning of the year was too low.</a:t>
            </a:r>
          </a:p>
          <a:p>
            <a:endParaRPr lang="en-US" dirty="0" smtClean="0"/>
          </a:p>
          <a:p>
            <a:r>
              <a:rPr lang="en-US" dirty="0" smtClean="0"/>
              <a:t>Based on all available information at the end of 2019, Kimzey estimates that the allowance for uncollectible accounts should be $8 million. This means the allowance account needs to increase from its current balance of $1 million credit to the estimated ending balance of $8 million credit. Kimzey can accomplish this by adjusting the account for $7 million. This journal entry would include a debit to Bad Debt Expense and a credit to Allowance</a:t>
            </a:r>
            <a:r>
              <a:rPr lang="en-US" baseline="0" dirty="0" smtClean="0"/>
              <a:t> for Uncollectible Accounts for $7 million.</a:t>
            </a:r>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0722583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2019 income</a:t>
            </a:r>
            <a:r>
              <a:rPr lang="en-US" baseline="0" dirty="0" smtClean="0"/>
              <a:t> statement, Kimzey will report bad debt expense of $7 million along with other operating expenses of $50 million as shown above. Even though the $7 million in bad debts have not actually occurred, they are estimated to occur and are associated with this year’s credit sales. So, we show in the income statement both the revenue from credit sales and the cost of those credit sales—bad debt expense.</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1464104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 the 2019 balance sheet, Kimzey will report the allowance account at the best estimate of its appropriate balance, $8 million. </a:t>
            </a:r>
            <a:endParaRPr lang="en-US" dirty="0" smtClean="0"/>
          </a:p>
          <a:p>
            <a:endParaRPr lang="en-US" dirty="0" smtClean="0"/>
          </a:p>
          <a:p>
            <a:r>
              <a:rPr lang="en-US" dirty="0" smtClean="0"/>
              <a:t>The balance sheet</a:t>
            </a:r>
            <a:r>
              <a:rPr lang="en-US" baseline="0" dirty="0" smtClean="0"/>
              <a:t> will show accounts receivable at its net realizable value of $22 million ($30 million less the allowance for uncollectible accounts of $8 million).</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1095041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At the end of 2019, Kimzey must once again estimate uncollectible accounts and make a year-end adjustment. Kimzey estimated bad debts in 2019 to be $5 million but only $4 million was actually written off. This means the balance of the allowance account at the end of 2019 prior to any year-end adjustment is $1 million.</a:t>
            </a:r>
          </a:p>
          <a:p>
            <a:endParaRPr lang="en-US" dirty="0" smtClean="0"/>
          </a:p>
          <a:p>
            <a:r>
              <a:rPr lang="en-IN" dirty="0" smtClean="0"/>
              <a:t>Suppose that in 2019 Kimzey bills customers for services totaling $80 million, and $30 million are still receivable at the end of the year. Of the $30 million still</a:t>
            </a:r>
            <a:r>
              <a:rPr lang="en-IN" baseline="0" dirty="0" smtClean="0"/>
              <a:t> </a:t>
            </a:r>
            <a:r>
              <a:rPr lang="en-IN" dirty="0" smtClean="0"/>
              <a:t>receivable, Kimzey uses the aging method and estimates $8 million will not be collected.</a:t>
            </a:r>
            <a:endParaRPr lang="en-US" dirty="0" smtClean="0"/>
          </a:p>
          <a:p>
            <a:endParaRPr lang="en-US" dirty="0" smtClean="0"/>
          </a:p>
          <a:p>
            <a:r>
              <a:rPr lang="en-US" dirty="0" smtClean="0"/>
              <a:t>Notice that the balance before the year-end adjustment in this example is a $1 million credit. A credit balance before adjustment indicates that the estimate</a:t>
            </a:r>
            <a:r>
              <a:rPr lang="en-US" baseline="0" dirty="0" smtClean="0"/>
              <a:t> </a:t>
            </a:r>
            <a:r>
              <a:rPr lang="en-US" dirty="0" smtClean="0"/>
              <a:t>of uncollectible accounts at the beginning of the year (or end of last year) may have been too high. However, it’s possible that some of the estimated uncollectible accounts have not proven bad yet. A debit balance before adjustment indicates that the estimate at the beginning of the year was too low.</a:t>
            </a:r>
          </a:p>
          <a:p>
            <a:endParaRPr lang="en-US" dirty="0" smtClean="0"/>
          </a:p>
          <a:p>
            <a:r>
              <a:rPr lang="en-US" dirty="0" smtClean="0"/>
              <a:t>Based on all available information at the end of 2019, Kimzey estimates that the allowance for uncollectible accounts should be $8 million. This means the allowance account needs to increase from its current balance of $1 million credit to the estimated ending balance of $8 million credit. Kimzey can accomplish this by adjusting the account for $7 million. This journal entry would include a debit to Bad Debt Expense and a credit to Allowance</a:t>
            </a:r>
            <a:r>
              <a:rPr lang="en-US" baseline="0" dirty="0" smtClean="0"/>
              <a:t> for Uncollectible Accounts for $7 million.</a:t>
            </a:r>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140432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In a credit sale, products and services are transferred</a:t>
            </a:r>
            <a:r>
              <a:rPr lang="en-IN" baseline="0" dirty="0" smtClean="0"/>
              <a:t> </a:t>
            </a:r>
            <a:r>
              <a:rPr lang="en-IN" dirty="0" smtClean="0"/>
              <a:t>to a customer today while bearing the risk of collecting payment from that customer in the future. Credit sales transactions are also known as sales on account or services on account.</a:t>
            </a:r>
          </a:p>
          <a:p>
            <a:endParaRPr lang="en-IN" dirty="0" smtClean="0"/>
          </a:p>
          <a:p>
            <a:r>
              <a:rPr lang="en-IN" dirty="0" smtClean="0"/>
              <a:t>Credit sales are common for many business transactions. </a:t>
            </a:r>
            <a:r>
              <a:rPr lang="en-US" sz="1200" b="0" i="0" u="none" strike="noStrike" kern="1200" baseline="0" dirty="0" smtClean="0">
                <a:solidFill>
                  <a:schemeClr val="tx1"/>
                </a:solidFill>
                <a:latin typeface="+mn-lt"/>
                <a:ea typeface="+mn-ea"/>
                <a:cs typeface="+mn-cs"/>
              </a:rPr>
              <a:t>Often, buyers find it more convenient to make multiple purchases using credit and then make a single payment to the seller at the end of the month. In other situations, buyers may not have sufficient cash available at the time of the purchase, or the transaction amount exceeds typical credit card limits. </a:t>
            </a:r>
          </a:p>
          <a:p>
            <a:endParaRPr lang="en-US"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The benefit of extending credit is that the seller makes it more convenient for the buyer to purchase goods and services. Credit sales should benefit the seller by increasing profitability of the company. </a:t>
            </a:r>
            <a:r>
              <a:rPr lang="en-US" sz="1200" b="0" i="0" u="none" strike="noStrike" kern="1200" baseline="0" dirty="0" smtClean="0">
                <a:solidFill>
                  <a:schemeClr val="tx1"/>
                </a:solidFill>
                <a:latin typeface="+mn-lt"/>
                <a:ea typeface="+mn-ea"/>
                <a:cs typeface="+mn-cs"/>
              </a:rPr>
              <a:t>The downside of extending credit is the delay in collecting cash from customers, and some customers may end up not paying at all.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a:t>
            </a:fld>
            <a:endParaRPr lang="en-US" dirty="0"/>
          </a:p>
        </p:txBody>
      </p:sp>
    </p:spTree>
    <p:extLst>
      <p:ext uri="{BB962C8B-B14F-4D97-AF65-F5344CB8AC3E}">
        <p14:creationId xmlns:p14="http://schemas.microsoft.com/office/powerpoint/2010/main" val="8984160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Users of financial statements must realize that</a:t>
            </a:r>
            <a:r>
              <a:rPr lang="en-US" baseline="0" dirty="0" smtClean="0"/>
              <a:t> some of the amounts reported in the financial statements are estimates, and estimating the future almost always results in some inaccuracy. Illustration 5–11 provides an excerpt from the annual report of Tenet Healthcare Corporation.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3976055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Under the </a:t>
            </a:r>
            <a:r>
              <a:rPr lang="en-US" sz="1200" b="1" i="0" u="none" strike="noStrike" kern="1200" baseline="0" dirty="0" smtClean="0">
                <a:solidFill>
                  <a:schemeClr val="tx1"/>
                </a:solidFill>
                <a:latin typeface="+mn-lt"/>
                <a:ea typeface="+mn-ea"/>
                <a:cs typeface="+mn-cs"/>
              </a:rPr>
              <a:t>direct write-off method</a:t>
            </a:r>
            <a:r>
              <a:rPr lang="en-US" sz="1200" b="0" i="0" u="none" strike="noStrike" kern="1200" baseline="0" dirty="0" smtClean="0">
                <a:solidFill>
                  <a:schemeClr val="tx1"/>
                </a:solidFill>
                <a:latin typeface="+mn-lt"/>
                <a:ea typeface="+mn-ea"/>
                <a:cs typeface="+mn-cs"/>
              </a:rPr>
              <a:t>, we write off bad debts only at the time they actually become uncollectible, unlike the </a:t>
            </a:r>
            <a:r>
              <a:rPr lang="en-US" sz="1200" b="0" i="0" u="none" strike="noStrike" kern="1200" baseline="0" smtClean="0">
                <a:solidFill>
                  <a:schemeClr val="tx1"/>
                </a:solidFill>
                <a:latin typeface="+mn-lt"/>
                <a:ea typeface="+mn-ea"/>
                <a:cs typeface="+mn-cs"/>
              </a:rPr>
              <a:t>allowance method, </a:t>
            </a:r>
            <a:r>
              <a:rPr lang="en-US" sz="1200" b="0" i="0" u="none" strike="noStrike" kern="1200" baseline="0" dirty="0" smtClean="0">
                <a:solidFill>
                  <a:schemeClr val="tx1"/>
                </a:solidFill>
                <a:latin typeface="+mn-lt"/>
                <a:ea typeface="+mn-ea"/>
                <a:cs typeface="+mn-cs"/>
              </a:rPr>
              <a:t>which requires estimation of uncollectible accounts before they even occur. The direct write-off method is not allowed for financial reporting under GAAP. It is only used in financial reporting if uncollectible accounts are not anticipated or are expected to be very small. The direct write-off method is primarily used for tax reporting. </a:t>
            </a:r>
            <a:endParaRPr lang="en-US" b="0" dirty="0" smtClean="0"/>
          </a:p>
        </p:txBody>
      </p:sp>
      <p:sp>
        <p:nvSpPr>
          <p:cNvPr id="4" name="Slide Number Placeholder 3"/>
          <p:cNvSpPr>
            <a:spLocks noGrp="1"/>
          </p:cNvSpPr>
          <p:nvPr>
            <p:ph type="sldNum" sz="quarter" idx="10"/>
          </p:nvPr>
        </p:nvSpPr>
        <p:spPr/>
        <p:txBody>
          <a:bodyPr/>
          <a:lstStyle/>
          <a:p>
            <a:fld id="{C43689D5-1779-4DA8-9158-22D5E6BDFF44}" type="slidenum">
              <a:rPr lang="en-US" smtClean="0"/>
              <a:pPr/>
              <a:t>56</a:t>
            </a:fld>
            <a:endParaRPr lang="en-US" dirty="0"/>
          </a:p>
        </p:txBody>
      </p:sp>
    </p:spTree>
    <p:extLst>
      <p:ext uri="{BB962C8B-B14F-4D97-AF65-F5344CB8AC3E}">
        <p14:creationId xmlns:p14="http://schemas.microsoft.com/office/powerpoint/2010/main" val="36388865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This illustration highlights</a:t>
            </a:r>
            <a:r>
              <a:rPr lang="en-US" sz="1200" b="0" i="0" u="none" strike="noStrike" kern="1200" baseline="0" dirty="0" smtClean="0">
                <a:solidFill>
                  <a:schemeClr val="tx1"/>
                </a:solidFill>
                <a:latin typeface="+mn-lt"/>
                <a:ea typeface="+mn-ea"/>
                <a:cs typeface="+mn-cs"/>
              </a:rPr>
              <a:t> the timing difference between the allowance method and the direct write-off method for our example. For simplicity, assume that our estimate of uncollectible accounts of $2,000 at the end of 2018 turns out to be correct, and actual bad debts in 2019 are $2,000.</a:t>
            </a:r>
          </a:p>
          <a:p>
            <a:endParaRPr lang="en-IN" dirty="0" smtClean="0"/>
          </a:p>
          <a:p>
            <a:r>
              <a:rPr lang="en-IN" dirty="0" smtClean="0"/>
              <a:t>Under the allowance method, future bad debts are estimated and recorded as an expense and a reduction in assets in 2018. Under the direct write-off method, though, we make no attempt to estimate future bad debts. We record bad debt expense in the period the account proves uncollectible. </a:t>
            </a:r>
            <a:r>
              <a:rPr lang="en-US" sz="1200" b="0" i="0" u="none" strike="noStrike" kern="1200" baseline="0" dirty="0" smtClean="0">
                <a:solidFill>
                  <a:schemeClr val="tx1"/>
                </a:solidFill>
                <a:latin typeface="+mn-lt"/>
                <a:ea typeface="+mn-ea"/>
                <a:cs typeface="+mn-cs"/>
              </a:rPr>
              <a:t>In this case, we report the bad debt expense and reduction in assets in 2019. The direct write-off method violates GAAP, since sales are recorded in one period (2018) and the related bad debt expense is recorded in the following period (2019). </a:t>
            </a:r>
            <a:endParaRPr lang="en-IN" dirty="0" smtClean="0"/>
          </a:p>
          <a:p>
            <a:endParaRPr lang="en-IN" dirty="0" smtClean="0"/>
          </a:p>
          <a:p>
            <a:r>
              <a:rPr lang="en-IN" dirty="0" smtClean="0"/>
              <a:t>Notice that, either way, the ultimate effect is a $2,000 debit to Bad Debt Expense and a $2,000 credit to Accounts Receivable. The difference between the two methods is in the timing.</a:t>
            </a: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8350189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C43689D5-1779-4DA8-9158-22D5E6BDFF44}" type="slidenum">
              <a:rPr lang="en-US" smtClean="0"/>
              <a:pPr/>
              <a:t>58</a:t>
            </a:fld>
            <a:endParaRPr lang="en-US" dirty="0"/>
          </a:p>
        </p:txBody>
      </p:sp>
    </p:spTree>
    <p:extLst>
      <p:ext uri="{BB962C8B-B14F-4D97-AF65-F5344CB8AC3E}">
        <p14:creationId xmlns:p14="http://schemas.microsoft.com/office/powerpoint/2010/main" val="36388865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smtClean="0">
                <a:solidFill>
                  <a:schemeClr val="tx1"/>
                </a:solidFill>
                <a:latin typeface="+mn-lt"/>
                <a:ea typeface="+mn-ea"/>
                <a:cs typeface="+mn-cs"/>
              </a:rPr>
              <a:t>Notes receivable </a:t>
            </a:r>
            <a:r>
              <a:rPr lang="en-IN" sz="1200" b="0" i="0" u="none" strike="noStrike" kern="1200" baseline="0" dirty="0" smtClean="0">
                <a:solidFill>
                  <a:schemeClr val="tx1"/>
                </a:solidFill>
                <a:latin typeface="+mn-lt"/>
                <a:ea typeface="+mn-ea"/>
                <a:cs typeface="+mn-cs"/>
              </a:rPr>
              <a:t>are similar to accounts receivable but are more formal credit arrangements evidenced by a written debt instrument, or note</a:t>
            </a:r>
            <a:r>
              <a:rPr lang="en-IN"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Notes receivable typically arise from loans to other entities (including affiliated companies); loans to stockholders and employees; and occasionally the sale of merchandise, other assets, or services.</a:t>
            </a:r>
            <a:endParaRPr lang="en-IN" sz="1200" b="0" i="1"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62</a:t>
            </a:fld>
            <a:endParaRPr lang="en-US" dirty="0"/>
          </a:p>
        </p:txBody>
      </p:sp>
    </p:spTree>
    <p:extLst>
      <p:ext uri="{BB962C8B-B14F-4D97-AF65-F5344CB8AC3E}">
        <p14:creationId xmlns:p14="http://schemas.microsoft.com/office/powerpoint/2010/main" val="2241684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63</a:t>
            </a:fld>
            <a:endParaRPr lang="en-US" dirty="0"/>
          </a:p>
        </p:txBody>
      </p:sp>
    </p:spTree>
    <p:extLst>
      <p:ext uri="{BB962C8B-B14F-4D97-AF65-F5344CB8AC3E}">
        <p14:creationId xmlns:p14="http://schemas.microsoft.com/office/powerpoint/2010/main" val="717069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Like accounts receivable, notes receivable are assets and therefore have a normal debit balance. We classify notes receivable as either current or noncurrent, depending on the expected collection date. If the time to maturity is longer than one year, the note receivable is a long-term asset.</a:t>
            </a:r>
          </a:p>
          <a:p>
            <a:endParaRPr lang="en-US" dirty="0" smtClean="0"/>
          </a:p>
          <a:p>
            <a:r>
              <a:rPr lang="en-US" dirty="0" smtClean="0"/>
              <a:t>Take a moment</a:t>
            </a:r>
            <a:r>
              <a:rPr lang="en-US" baseline="0" dirty="0" smtClean="0"/>
              <a:t> to look at the various components of a note receivable.</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2702394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When Justin is not able to pay for the services immediately and offers a six-month, 12% promissory note, Kimzey records the note as shown here. Notice that Kimzey expects to receive the $10,000 note plus interest of 12% in six months. However, Kimzey does not record any interest on the day the note is issued, but no interest has yet been earned.</a:t>
            </a:r>
            <a:endParaRPr lang="en-US" dirty="0" smtClean="0"/>
          </a:p>
        </p:txBody>
      </p:sp>
      <p:sp>
        <p:nvSpPr>
          <p:cNvPr id="4" name="Slide Number Placeholder 3"/>
          <p:cNvSpPr>
            <a:spLocks noGrp="1"/>
          </p:cNvSpPr>
          <p:nvPr>
            <p:ph type="sldNum" sz="quarter" idx="10"/>
          </p:nvPr>
        </p:nvSpPr>
        <p:spPr/>
        <p:txBody>
          <a:bodyPr/>
          <a:lstStyle/>
          <a:p>
            <a:fld id="{C43689D5-1779-4DA8-9158-22D5E6BDFF44}" type="slidenum">
              <a:rPr lang="en-US" smtClean="0"/>
              <a:pPr/>
              <a:t>65</a:t>
            </a:fld>
            <a:endParaRPr lang="en-US" dirty="0"/>
          </a:p>
        </p:txBody>
      </p:sp>
    </p:spTree>
    <p:extLst>
      <p:ext uri="{BB962C8B-B14F-4D97-AF65-F5344CB8AC3E}">
        <p14:creationId xmlns:p14="http://schemas.microsoft.com/office/powerpoint/2010/main" val="6360953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We calculate interest as the face value of the note multiplied by the stated annual interest rate multiplied by the appropriate fraction of the year that the note is outstanding. Interest rates are normally given based on an annual period, so if the interest period involves less than one year, we have to multiple by the fraction of the year to get the correct amount of interest.</a:t>
            </a:r>
            <a:endParaRPr lang="en-US" dirty="0" smtClean="0"/>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We record the collection of notes receivable the same way as collection of accounts receivable, except that we also record interest earned as interest revenue in the income statement.</a:t>
            </a:r>
            <a:endParaRPr lang="en-IN" dirty="0" smtClean="0"/>
          </a:p>
          <a:p>
            <a:endParaRPr lang="en-IN" dirty="0" smtClean="0"/>
          </a:p>
          <a:p>
            <a:r>
              <a:rPr lang="en-IN" dirty="0" smtClean="0"/>
              <a:t>Over the six-month period, Kimzey earns interest revenue of $600. The credit to Notes Receivable reduces the balance in that account to $0, which is the amount Justin owes after payment to Kimzey.</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67</a:t>
            </a:fld>
            <a:endParaRPr lang="en-US" dirty="0"/>
          </a:p>
        </p:txBody>
      </p:sp>
    </p:spTree>
    <p:extLst>
      <p:ext uri="{BB962C8B-B14F-4D97-AF65-F5344CB8AC3E}">
        <p14:creationId xmlns:p14="http://schemas.microsoft.com/office/powerpoint/2010/main" val="3422644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It frequently happens that a note is issued in one year and the maturity date occurs in the following year. For example, what if Justin Payne issued the previous six-month note to </a:t>
            </a:r>
            <a:r>
              <a:rPr lang="en-US" sz="1200" b="0" i="0" u="none" strike="noStrike" kern="1200" baseline="0" dirty="0" err="1" smtClean="0">
                <a:solidFill>
                  <a:schemeClr val="tx1"/>
                </a:solidFill>
                <a:latin typeface="+mn-lt"/>
                <a:ea typeface="+mn-ea"/>
                <a:cs typeface="+mn-cs"/>
              </a:rPr>
              <a:t>Kimzey</a:t>
            </a:r>
            <a:r>
              <a:rPr lang="en-US" sz="1200" b="0" i="0" u="none" strike="noStrike" kern="1200" baseline="0" dirty="0" smtClean="0">
                <a:solidFill>
                  <a:schemeClr val="tx1"/>
                </a:solidFill>
                <a:latin typeface="+mn-lt"/>
                <a:ea typeface="+mn-ea"/>
                <a:cs typeface="+mn-cs"/>
              </a:rPr>
              <a:t> on November 1, 2018, instead of February 1, 2018? In that case, the $10,000 face value (principal) and $600 interest on the six-month note are not due until May 1, 2019. The length of the note (six months) and interest rate (12%) remain the same, and so the total interest of $600 charged to Justin remains the same. However, Kimzey will earn interest revenue in two separate accounting periods (assuming Kimzey uses a calendar year): for two months of the six-month note in 2018 (November and December), and for four months in the next year (January through April).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683000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Even though the seller does not receive cash at the time of the credit sale, the firm records revenue immediately once goods or services are provided to the customer and future collection from the customer is probable.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Along with the recognized revenue, at the time of sale the seller also obtains a legal right to receive cash from the buyer. The legal right to receive cash is valuable and represents an asset of the company.</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This asset is referred to as accounts receivable (sometimes called trade receivables), and the firm records it at the time of a credit sale. </a:t>
            </a:r>
            <a:endParaRPr lang="en-US" i="0"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a:t>
            </a:fld>
            <a:endParaRPr lang="en-US" dirty="0"/>
          </a:p>
        </p:txBody>
      </p:sp>
    </p:spTree>
    <p:extLst>
      <p:ext uri="{BB962C8B-B14F-4D97-AF65-F5344CB8AC3E}">
        <p14:creationId xmlns:p14="http://schemas.microsoft.com/office/powerpoint/2010/main" val="95229161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Because Kimzey earns two months of interest in 2018, it must accrue that interest as revenue on December 31, 2018 (even though no cash has been collected). The first entry shown in the slide</a:t>
            </a:r>
            <a:r>
              <a:rPr lang="en-IN" baseline="0" dirty="0" smtClean="0"/>
              <a:t> is to record the </a:t>
            </a:r>
            <a:r>
              <a:rPr lang="en-IN" dirty="0" smtClean="0"/>
              <a:t>adjustment to accrue interest revenue.</a:t>
            </a:r>
          </a:p>
          <a:p>
            <a:endParaRPr lang="en-IN" dirty="0" smtClean="0"/>
          </a:p>
          <a:p>
            <a:r>
              <a:rPr lang="en-US" sz="1200" b="0" i="0" u="none" strike="noStrike" kern="1200" baseline="0" dirty="0" smtClean="0">
                <a:solidFill>
                  <a:schemeClr val="tx1"/>
                </a:solidFill>
                <a:latin typeface="+mn-lt"/>
                <a:ea typeface="+mn-ea"/>
                <a:cs typeface="+mn-cs"/>
              </a:rPr>
              <a:t>On May 1, 2019, the maturity date, </a:t>
            </a:r>
            <a:r>
              <a:rPr lang="en-US" sz="1200" b="0" i="0" u="none" strike="noStrike" kern="1200" baseline="0" dirty="0" err="1" smtClean="0">
                <a:solidFill>
                  <a:schemeClr val="tx1"/>
                </a:solidFill>
                <a:latin typeface="+mn-lt"/>
                <a:ea typeface="+mn-ea"/>
                <a:cs typeface="+mn-cs"/>
              </a:rPr>
              <a:t>Kimzey</a:t>
            </a:r>
            <a:r>
              <a:rPr lang="en-US" sz="1200" b="0" i="0" u="none" strike="noStrike" kern="1200" baseline="0" dirty="0" smtClean="0">
                <a:solidFill>
                  <a:schemeClr val="tx1"/>
                </a:solidFill>
                <a:latin typeface="+mn-lt"/>
                <a:ea typeface="+mn-ea"/>
                <a:cs typeface="+mn-cs"/>
              </a:rPr>
              <a:t> records the collection of the note receivable of $10,000 and interest of $600. Notice that the cash collected for interest includes $200 receivable from 2018, as well as $400 of additional interest revenue related to four months in 2019. After the entry on May 1, the balance of Notes Receivable and Interest Receivable are zero, because the customer no longer owes us these amounts.</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69</a:t>
            </a:fld>
            <a:endParaRPr lang="en-US" dirty="0"/>
          </a:p>
        </p:txBody>
      </p:sp>
    </p:spTree>
    <p:extLst>
      <p:ext uri="{BB962C8B-B14F-4D97-AF65-F5344CB8AC3E}">
        <p14:creationId xmlns:p14="http://schemas.microsoft.com/office/powerpoint/2010/main" val="5011468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5120845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71</a:t>
            </a:fld>
            <a:endParaRPr lang="en-US" dirty="0"/>
          </a:p>
        </p:txBody>
      </p:sp>
    </p:spTree>
    <p:extLst>
      <p:ext uri="{BB962C8B-B14F-4D97-AF65-F5344CB8AC3E}">
        <p14:creationId xmlns:p14="http://schemas.microsoft.com/office/powerpoint/2010/main" val="7170696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receivables turnover ratio shows the number of times during a year that the average accounts receivable balance is collected (or “turns over”).</a:t>
            </a:r>
          </a:p>
          <a:p>
            <a:endParaRPr lang="en-US" dirty="0" smtClean="0"/>
          </a:p>
          <a:p>
            <a:r>
              <a:rPr lang="en-US" dirty="0" smtClean="0"/>
              <a:t>The “net” in net credit sales refers to total credit sales net of discounts, returns, and allowances. The amount for net credit sales is obtained from the current period’s income statement; average accounts receivable equals the average of accounts receivable reported in this period’s and last period’s balance sheets. </a:t>
            </a:r>
          </a:p>
          <a:p>
            <a:endParaRPr lang="en-US" dirty="0" smtClean="0"/>
          </a:p>
          <a:p>
            <a:r>
              <a:rPr lang="en-US" dirty="0" smtClean="0"/>
              <a:t>The more frequently a business is able to “turn over” its average accounts receivable, the more quickly it is receiving cash from its customers.</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average collection period shows the approximate number of days the average accounts receivable balance is outstanding.</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72</a:t>
            </a:fld>
            <a:endParaRPr lang="en-US" dirty="0"/>
          </a:p>
        </p:txBody>
      </p:sp>
    </p:spTree>
    <p:extLst>
      <p:ext uri="{BB962C8B-B14F-4D97-AF65-F5344CB8AC3E}">
        <p14:creationId xmlns:p14="http://schemas.microsoft.com/office/powerpoint/2010/main" val="37238199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more quickly a company can collect its receivables, the more quickly it can use that cash to generate even more cash by reinvesting in the business and generating additional sales. </a:t>
            </a:r>
          </a:p>
          <a:p>
            <a:endParaRPr lang="en-US" baseline="0" dirty="0" smtClean="0"/>
          </a:p>
          <a:p>
            <a:r>
              <a:rPr lang="en-US" dirty="0" smtClean="0"/>
              <a:t>Here are the two ratios for Tenet Healthcare and LifePoint Hospitals. W</a:t>
            </a:r>
            <a:r>
              <a:rPr lang="en-US" sz="1200" b="0" i="0" u="none" strike="noStrike" kern="1200" baseline="0" dirty="0" smtClean="0">
                <a:solidFill>
                  <a:schemeClr val="tx1"/>
                </a:solidFill>
                <a:latin typeface="+mn-lt"/>
                <a:ea typeface="+mn-ea"/>
                <a:cs typeface="+mn-cs"/>
              </a:rPr>
              <a:t>e see that Tenet has a higher receivables turnover and a shorter collection period, indicating that the company more efficiently collects cash from patients than does </a:t>
            </a:r>
            <a:r>
              <a:rPr lang="en-US" sz="1200" b="0" i="0" u="none" strike="noStrike" kern="1200" baseline="0" dirty="0" err="1" smtClean="0">
                <a:solidFill>
                  <a:schemeClr val="tx1"/>
                </a:solidFill>
                <a:latin typeface="+mn-lt"/>
                <a:ea typeface="+mn-ea"/>
                <a:cs typeface="+mn-cs"/>
              </a:rPr>
              <a:t>LifePoint</a:t>
            </a:r>
            <a:r>
              <a:rPr lang="en-US" sz="1200" b="0" i="0" u="none" strike="noStrike" kern="1200" baseline="0" dirty="0" smtClean="0">
                <a:solidFill>
                  <a:schemeClr val="tx1"/>
                </a:solidFill>
                <a:latin typeface="+mn-lt"/>
                <a:ea typeface="+mn-ea"/>
                <a:cs typeface="+mn-cs"/>
              </a:rPr>
              <a:t>.</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6504055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74</a:t>
            </a:fld>
            <a:endParaRPr lang="en-US" dirty="0"/>
          </a:p>
        </p:txBody>
      </p:sp>
    </p:spTree>
    <p:extLst>
      <p:ext uri="{BB962C8B-B14F-4D97-AF65-F5344CB8AC3E}">
        <p14:creationId xmlns:p14="http://schemas.microsoft.com/office/powerpoint/2010/main" val="41586435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76</a:t>
            </a:fld>
            <a:endParaRPr lang="en-US" dirty="0"/>
          </a:p>
        </p:txBody>
      </p:sp>
    </p:spTree>
    <p:extLst>
      <p:ext uri="{BB962C8B-B14F-4D97-AF65-F5344CB8AC3E}">
        <p14:creationId xmlns:p14="http://schemas.microsoft.com/office/powerpoint/2010/main" val="269855985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Previously, we estimated uncollectible accounts based on a percentage of accounts receivable at the end of the period. </a:t>
            </a:r>
          </a:p>
          <a:p>
            <a:endParaRPr lang="en-US" dirty="0" smtClean="0"/>
          </a:p>
          <a:p>
            <a:r>
              <a:rPr lang="en-US" dirty="0" smtClean="0"/>
              <a:t>As an alternative, we can estimate uncollectible accounts based on the percentage of credit sales for the year, aptly referred to as the percentage-of-credit-sales method, or the income statement method, because we base the estimate of bad debts on an income statement amount—credit sales.</a:t>
            </a:r>
          </a:p>
          <a:p>
            <a:endParaRPr lang="en-US" dirty="0" smtClean="0"/>
          </a:p>
          <a:p>
            <a:r>
              <a:rPr lang="en-US" dirty="0" smtClean="0"/>
              <a:t>When applying the percentage-of-credit-sales method, we adjust the allowance for uncollectible accounts for the current year’s credit sales that we don’t expect to collect (rather than adjusting at the end of the year for the percentage of accounts receivable we don’t expect to collect).</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77</a:t>
            </a:fld>
            <a:endParaRPr lang="en-US" dirty="0"/>
          </a:p>
        </p:txBody>
      </p:sp>
    </p:spTree>
    <p:extLst>
      <p:ext uri="{BB962C8B-B14F-4D97-AF65-F5344CB8AC3E}">
        <p14:creationId xmlns:p14="http://schemas.microsoft.com/office/powerpoint/2010/main" val="269855985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compare the percentage-of-credit</a:t>
            </a:r>
            <a:r>
              <a:rPr lang="en-US" baseline="0" dirty="0" smtClean="0"/>
              <a:t>-sales method to the percentage-of-receivables method. As in the previous slides, assume Kimzey has 2019 ending balance of accounts receivable is $30 million. Kimzey estimates that $8 of these receivables will not be collected next year. This estimate comes from the percentage-of-receivables approach, which basis the estimate of bad debts off a percentage of receivables, often using an aging approach. </a:t>
            </a:r>
          </a:p>
          <a:p>
            <a:endParaRPr lang="en-US" baseline="0" dirty="0" smtClean="0"/>
          </a:p>
          <a:p>
            <a:r>
              <a:rPr lang="en-US" baseline="0" dirty="0" smtClean="0"/>
              <a:t>In contrast, the percentage-of-credit-sales approach basis the estimate of bad debts off a percentage of credit sales in the current year. In this case, Kimzey estimates that 12.5% of credit sales in 2019 will not be collected in 2020. This means the estimate of bad debts is $10 million (= $80 million × 12.5%). Note that this estimate differs from the one under the percentage-of-receivables approach, which will generally be the case.</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78</a:t>
            </a:fld>
            <a:endParaRPr lang="en-US" dirty="0"/>
          </a:p>
        </p:txBody>
      </p:sp>
    </p:spTree>
    <p:extLst>
      <p:ext uri="{BB962C8B-B14F-4D97-AF65-F5344CB8AC3E}">
        <p14:creationId xmlns:p14="http://schemas.microsoft.com/office/powerpoint/2010/main" val="169643596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 slide demonstrates the differences in the two methods when adjusting for estimates of uncollectible accounts.</a:t>
            </a:r>
            <a:r>
              <a:rPr lang="en-US" baseline="0" dirty="0" smtClean="0"/>
              <a:t> </a:t>
            </a:r>
            <a:r>
              <a:rPr lang="en-US" sz="1200" b="0" i="0" u="none" strike="noStrike" kern="1200" baseline="0" dirty="0" smtClean="0">
                <a:solidFill>
                  <a:schemeClr val="tx1"/>
                </a:solidFill>
                <a:latin typeface="+mn-lt"/>
                <a:ea typeface="+mn-ea"/>
                <a:cs typeface="+mn-cs"/>
              </a:rPr>
              <a:t>Notice that the two methods for estimating uncollectible accounts result in different adjustments. </a:t>
            </a:r>
            <a:endParaRPr lang="en-US" b="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Because the amounts of the adjustments differ, the effects on the financial statements differ. Recall that the balance of the allowance account before adjustment is a $1 million credit. After adjustment, the balance of the allowance account will differ between the two methods, as will the amount of bad debt expense</a:t>
            </a:r>
            <a:r>
              <a:rPr lang="en-US" baseline="0" dirty="0" smtClean="0"/>
              <a:t>. Under the percentage-of-receivables method, we adjust the Allowance account so that its ending balance equals the estimate of bad debts. In contrast, under the percentage-of-credit-sales method, we record the adjustment for the estimate of bad debts, so this amount adds to the current balance of the Allowance account.</a:t>
            </a: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083065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Link’s Dental records this entry at the time of the whitening. </a:t>
            </a:r>
            <a:r>
              <a:rPr lang="en-US" dirty="0" smtClean="0"/>
              <a:t>Notice that instead of debiting Cash, as in a cash sale, Link’s Dental debits another asset—Accounts Receivable—for the credit sale.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8</a:t>
            </a:fld>
            <a:endParaRPr lang="en-US" dirty="0"/>
          </a:p>
        </p:txBody>
      </p:sp>
    </p:spTree>
    <p:extLst>
      <p:ext uri="{BB962C8B-B14F-4D97-AF65-F5344CB8AC3E}">
        <p14:creationId xmlns:p14="http://schemas.microsoft.com/office/powerpoint/2010/main" val="4868359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summarizes the differences in financial statement effects. </a:t>
            </a:r>
          </a:p>
          <a:p>
            <a:endParaRPr lang="en-US" dirty="0" smtClean="0"/>
          </a:p>
          <a:p>
            <a:r>
              <a:rPr lang="en-US" dirty="0" smtClean="0"/>
              <a:t>From an income statement perspective, some argue that the percentage-of-credit-sales method provides a better method for estimating bad debts because expenses (bad debts) are better matched with revenues (credit sales). A better matching of expenses and revenues results in a more accurate measure of net income for the period. From a balance sheet perspective, though, the percentage-of-receivables method is preferable because assets (net accounts receivable) are reported closer to their net realizable value. </a:t>
            </a:r>
          </a:p>
          <a:p>
            <a:endParaRPr lang="en-US" dirty="0" smtClean="0"/>
          </a:p>
          <a:p>
            <a:r>
              <a:rPr lang="en-US" dirty="0" smtClean="0"/>
              <a:t>The current emphasis on better measurement of assets (balance sheet focus) outweighs the emphasis on better measurement of net income (income statement focus). This is why the percentage-of-receivables method (balance sheet method) is the preferable method, while the percentage-of-credit-sales method (income statement method) is allowed only if amounts do not differ significantly from estimates using the percentage-of-receivables method.</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215978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u="none" strike="noStrike" kern="1200" baseline="0" dirty="0" smtClean="0">
                <a:solidFill>
                  <a:schemeClr val="tx1"/>
                </a:solidFill>
                <a:latin typeface="+mn-lt"/>
                <a:ea typeface="+mn-ea"/>
                <a:cs typeface="+mn-cs"/>
              </a:rPr>
              <a:t>Nontrade </a:t>
            </a:r>
            <a:r>
              <a:rPr lang="en-IN" sz="1200" b="0" i="1" u="none" strike="noStrike" kern="1200" baseline="0" dirty="0" smtClean="0">
                <a:solidFill>
                  <a:schemeClr val="tx1"/>
                </a:solidFill>
                <a:latin typeface="+mn-lt"/>
                <a:ea typeface="+mn-ea"/>
                <a:cs typeface="+mn-cs"/>
              </a:rPr>
              <a:t>receivables </a:t>
            </a:r>
            <a:r>
              <a:rPr lang="en-IN" sz="1200" b="0" i="0" u="none" strike="noStrike" kern="1200" baseline="0" dirty="0" smtClean="0">
                <a:solidFill>
                  <a:schemeClr val="tx1"/>
                </a:solidFill>
                <a:latin typeface="+mn-lt"/>
                <a:ea typeface="+mn-ea"/>
                <a:cs typeface="+mn-cs"/>
              </a:rPr>
              <a:t>are receivables that originate from sources other than customers. They include tax refund claims, interest receivable, and loans by the company to other entities, including stockholders and employees.</a:t>
            </a:r>
          </a:p>
          <a:p>
            <a:endParaRPr lang="en-IN" sz="1200" b="0" i="0" u="none" strike="noStrike" kern="1200" baseline="0" dirty="0" smtClean="0">
              <a:solidFill>
                <a:schemeClr val="tx1"/>
              </a:solidFill>
              <a:latin typeface="+mn-lt"/>
              <a:ea typeface="+mn-ea"/>
              <a:cs typeface="+mn-cs"/>
            </a:endParaRPr>
          </a:p>
          <a:p>
            <a:r>
              <a:rPr lang="en-IN" sz="1200" b="0" i="1" u="none" strike="noStrike" kern="1200" baseline="0" dirty="0" smtClean="0">
                <a:solidFill>
                  <a:schemeClr val="tx1"/>
                </a:solidFill>
                <a:latin typeface="+mn-lt"/>
                <a:ea typeface="+mn-ea"/>
                <a:cs typeface="+mn-cs"/>
              </a:rPr>
              <a:t>Notes receivable </a:t>
            </a:r>
            <a:r>
              <a:rPr lang="en-IN" sz="1200" b="0" i="0" u="none" strike="noStrike" kern="1200" baseline="0" dirty="0" smtClean="0">
                <a:solidFill>
                  <a:schemeClr val="tx1"/>
                </a:solidFill>
                <a:latin typeface="+mn-lt"/>
                <a:ea typeface="+mn-ea"/>
                <a:cs typeface="+mn-cs"/>
              </a:rPr>
              <a:t>are </a:t>
            </a:r>
            <a:r>
              <a:rPr lang="en-US" sz="1200" b="0" i="0" u="none" strike="noStrike" kern="1200" baseline="0" dirty="0" smtClean="0">
                <a:solidFill>
                  <a:schemeClr val="tx1"/>
                </a:solidFill>
                <a:latin typeface="+mn-lt"/>
                <a:ea typeface="+mn-ea"/>
                <a:cs typeface="+mn-cs"/>
              </a:rPr>
              <a:t>receivables that are accompanied </a:t>
            </a:r>
            <a:r>
              <a:rPr lang="en-IN" sz="1200" b="0" i="0" u="none" strike="noStrike" kern="1200" baseline="0" dirty="0" smtClean="0">
                <a:solidFill>
                  <a:schemeClr val="tx1"/>
                </a:solidFill>
                <a:latin typeface="+mn-lt"/>
                <a:ea typeface="+mn-ea"/>
                <a:cs typeface="+mn-cs"/>
              </a:rPr>
              <a:t>by formal credit arrangements made with written debt instruments (or notes)</a:t>
            </a:r>
            <a:r>
              <a:rPr lang="en-IN" sz="1200" b="0" i="1" u="none" strike="noStrike" kern="1200" baseline="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10</a:t>
            </a:fld>
            <a:endParaRPr lang="en-US" dirty="0"/>
          </a:p>
        </p:txBody>
      </p:sp>
    </p:spTree>
    <p:extLst>
      <p:ext uri="{BB962C8B-B14F-4D97-AF65-F5344CB8AC3E}">
        <p14:creationId xmlns:p14="http://schemas.microsoft.com/office/powerpoint/2010/main" val="1721505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655415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Trade discounts </a:t>
            </a:r>
            <a:r>
              <a:rPr lang="en-US" dirty="0" smtClean="0"/>
              <a:t>represent a reduction in the listed price of a product or service. Companies typically use trade discounts to provide incentives to larger customers or certain</a:t>
            </a:r>
            <a:r>
              <a:rPr lang="en-US" baseline="0" dirty="0" smtClean="0"/>
              <a:t> </a:t>
            </a:r>
            <a:r>
              <a:rPr lang="en-US" dirty="0" smtClean="0"/>
              <a:t>consumer groups to purchase from the company. Trade discounts also can be a way to change prices without publishing a new price list or to disguise real prices from competitors. </a:t>
            </a:r>
          </a:p>
          <a:p>
            <a:endParaRPr lang="en-US" dirty="0" smtClean="0"/>
          </a:p>
          <a:p>
            <a:r>
              <a:rPr lang="en-US" dirty="0" smtClean="0"/>
              <a:t>When recording a transaction, companies don’t recognize trade discounts directly. Instead, they recognize trade discounts indirectly by recording the sale at the discounted price.</a:t>
            </a:r>
          </a:p>
          <a:p>
            <a:endParaRPr lang="en-US" dirty="0" smtClean="0"/>
          </a:p>
          <a:p>
            <a:r>
              <a:rPr lang="en-IN" sz="1200" b="0" i="0" u="none" strike="noStrike" kern="1200" baseline="0" dirty="0" smtClean="0">
                <a:solidFill>
                  <a:schemeClr val="tx1"/>
                </a:solidFill>
                <a:latin typeface="+mn-lt"/>
                <a:ea typeface="+mn-ea"/>
                <a:cs typeface="+mn-cs"/>
              </a:rPr>
              <a:t>Link’s Dental typically charges $500 for teeth whitening. Assume that in order to entice more customers, </a:t>
            </a:r>
            <a:r>
              <a:rPr lang="en-IN" sz="1200" b="0" i="0" u="none" strike="noStrike" kern="1200" baseline="0" dirty="0" err="1" smtClean="0">
                <a:solidFill>
                  <a:schemeClr val="tx1"/>
                </a:solidFill>
                <a:latin typeface="+mn-lt"/>
                <a:ea typeface="+mn-ea"/>
                <a:cs typeface="+mn-cs"/>
              </a:rPr>
              <a:t>Dr.</a:t>
            </a:r>
            <a:r>
              <a:rPr lang="en-IN" sz="1200" b="0" i="0" u="none" strike="noStrike" kern="1200" baseline="0" dirty="0" smtClean="0">
                <a:solidFill>
                  <a:schemeClr val="tx1"/>
                </a:solidFill>
                <a:latin typeface="+mn-lt"/>
                <a:ea typeface="+mn-ea"/>
                <a:cs typeface="+mn-cs"/>
              </a:rPr>
              <a:t> Link offers a 20% discount on teeth whitening. Patient Dee Kay takes advantage of the special discount and has her teeth whitened for only $400.</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Notice that Link’s Dental records the trade discount </a:t>
            </a:r>
            <a:r>
              <a:rPr lang="en-IN" sz="1200" b="0" i="1" u="none" strike="noStrike" kern="1200" baseline="0" dirty="0" smtClean="0">
                <a:solidFill>
                  <a:schemeClr val="tx1"/>
                </a:solidFill>
                <a:latin typeface="+mn-lt"/>
                <a:ea typeface="+mn-ea"/>
                <a:cs typeface="+mn-cs"/>
              </a:rPr>
              <a:t>indirectly </a:t>
            </a:r>
            <a:r>
              <a:rPr lang="en-IN" sz="1200" b="0" i="0" u="none" strike="noStrike" kern="1200" baseline="0" dirty="0" smtClean="0">
                <a:solidFill>
                  <a:schemeClr val="tx1"/>
                </a:solidFill>
                <a:latin typeface="+mn-lt"/>
                <a:ea typeface="+mn-ea"/>
                <a:cs typeface="+mn-cs"/>
              </a:rPr>
              <a:t>by recognizing revenue equal to the discounted price, which is $500 less the trade discount of $100 </a:t>
            </a:r>
            <a:r>
              <a:rPr lang="en-US" sz="1200" b="0" i="0" u="none" strike="noStrike" kern="1200" baseline="0" dirty="0" smtClean="0">
                <a:solidFill>
                  <a:schemeClr val="tx1"/>
                </a:solidFill>
                <a:latin typeface="+mn-lt"/>
                <a:ea typeface="+mn-ea"/>
                <a:cs typeface="+mn-cs"/>
              </a:rPr>
              <a:t>(= $500 × 20%).</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C43689D5-1779-4DA8-9158-22D5E6BDFF44}" type="slidenum">
              <a:rPr lang="en-US" smtClean="0"/>
              <a:pPr/>
              <a:t>13</a:t>
            </a:fld>
            <a:endParaRPr lang="en-US" dirty="0"/>
          </a:p>
        </p:txBody>
      </p:sp>
    </p:spTree>
    <p:extLst>
      <p:ext uri="{BB962C8B-B14F-4D97-AF65-F5344CB8AC3E}">
        <p14:creationId xmlns:p14="http://schemas.microsoft.com/office/powerpoint/2010/main" val="2622044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smtClean="0">
                <a:solidFill>
                  <a:schemeClr val="bg1"/>
                </a:solidFill>
                <a:latin typeface="Myriad Pro"/>
                <a:cs typeface="Myriad Pro"/>
              </a:rPr>
              <a:t>   Financial Accounting      </a:t>
            </a:r>
            <a:r>
              <a:rPr lang="en-US" sz="2000" dirty="0" smtClean="0">
                <a:solidFill>
                  <a:schemeClr val="bg1"/>
                </a:solidFill>
                <a:latin typeface="Avenir LT Std 35 Light"/>
                <a:cs typeface="Avenir LT Std 35 Light"/>
              </a:rPr>
              <a:t>Fourth Edition</a:t>
            </a:r>
            <a:endParaRPr lang="en-US" sz="2000" dirty="0">
              <a:solidFill>
                <a:schemeClr val="bg1"/>
              </a:solidFill>
              <a:latin typeface="Avenir LT Std 35 Light"/>
              <a:cs typeface="Avenir LT Std 35 Light"/>
            </a:endParaRP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smtClean="0">
                <a:solidFill>
                  <a:srgbClr val="336666"/>
                </a:solidFill>
              </a:rPr>
              <a:t>CHAPTER</a:t>
            </a:r>
            <a:endParaRPr lang="en-US" dirty="0">
              <a:solidFill>
                <a:srgbClr val="336666"/>
              </a:solidFill>
            </a:endParaRP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smtClean="0">
                <a:solidFill>
                  <a:srgbClr val="336666"/>
                </a:solidFill>
              </a:rPr>
              <a:t>Spiceland  •  Thomas  •  Herrmann</a:t>
            </a:r>
            <a:endParaRPr lang="en-US" sz="2400" dirty="0">
              <a:solidFill>
                <a:srgbClr val="336666"/>
              </a:solidFill>
            </a:endParaRP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smtClean="0"/>
              <a:t>Click to edit Master title style</a:t>
            </a:r>
            <a:endParaRPr lang="en-US"/>
          </a:p>
        </p:txBody>
      </p:sp>
      <p:sp>
        <p:nvSpPr>
          <p:cNvPr id="4" name="Date Placeholder 3"/>
          <p:cNvSpPr>
            <a:spLocks noGrp="1"/>
          </p:cNvSpPr>
          <p:nvPr userDrawn="1">
            <p:ph type="dt" sz="half" idx="10"/>
          </p:nvPr>
        </p:nvSpPr>
        <p:spPr/>
        <p:txBody>
          <a:bodyPr/>
          <a:lstStyle/>
          <a:p>
            <a:fld id="{6A901AF0-9595-3347-99D3-56413FB78B61}" type="datetime1">
              <a:t>12/8/2015</a:t>
            </a:fld>
            <a:endParaRPr lang="en-US" dirty="0"/>
          </a:p>
        </p:txBody>
      </p:sp>
      <p:sp>
        <p:nvSpPr>
          <p:cNvPr id="5" name="Footer Placeholder 4"/>
          <p:cNvSpPr>
            <a:spLocks noGrp="1"/>
          </p:cNvSpPr>
          <p:nvPr userDrawn="1">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userDrawn="1">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Par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BEBA8EAE-BF5A-486C-A8C5-ECC9F3942E4B}">
                <a14:imgProps xmlns:a14="http://schemas.microsoft.com/office/drawing/2010/main">
                  <a14:imgLayer r:embed="rId3">
                    <a14:imgEffect>
                      <a14:artisticMarker/>
                    </a14:imgEffect>
                    <a14:imgEffect>
                      <a14:colorTemperature colorTemp="4700"/>
                    </a14:imgEffect>
                  </a14:imgLayer>
                </a14:imgProps>
              </a:ext>
              <a:ext uri="{28A0092B-C50C-407E-A947-70E740481C1C}">
                <a14:useLocalDpi xmlns:a14="http://schemas.microsoft.com/office/drawing/2010/main"/>
              </a:ext>
            </a:extLst>
          </a:blip>
          <a:stretch>
            <a:fillRect/>
          </a:stretch>
        </p:blipFill>
        <p:spPr>
          <a:xfrm rot="5400000">
            <a:off x="-3267075" y="3267075"/>
            <a:ext cx="6858000" cy="323850"/>
          </a:xfrm>
          <a:prstGeom prst="rect">
            <a:avLst/>
          </a:prstGeom>
        </p:spPr>
      </p:pic>
      <p:sp>
        <p:nvSpPr>
          <p:cNvPr id="6" name="Title 1"/>
          <p:cNvSpPr>
            <a:spLocks noGrp="1"/>
          </p:cNvSpPr>
          <p:nvPr>
            <p:ph type="title"/>
          </p:nvPr>
        </p:nvSpPr>
        <p:spPr>
          <a:xfrm>
            <a:off x="3200400" y="2842419"/>
            <a:ext cx="5181600" cy="1173162"/>
          </a:xfrm>
          <a:prstGeom prst="rect">
            <a:avLst/>
          </a:prstGeom>
        </p:spPr>
        <p:txBody>
          <a:bodyPr>
            <a:normAutofit/>
          </a:bodyPr>
          <a:lstStyle>
            <a:lvl1pPr>
              <a:defRPr sz="3600">
                <a:solidFill>
                  <a:srgbClr val="003BB0"/>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4840326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lvl1pPr>
              <a:defRPr sz="4000"/>
            </a:lvl1pPr>
          </a:lstStyle>
          <a:p>
            <a:r>
              <a:rPr lang="en-US" dirty="0" smtClean="0"/>
              <a:t>Click to edit Master title style</a:t>
            </a:r>
            <a:endParaRPr lang="en-US" dirty="0"/>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5B6C35-C0C9-A54A-A673-75ECFE8C7F23}"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13644501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13644501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13644501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136445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F9BB9DFD-789B-434E-818F-5F0919206292}"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600" b="0" i="0">
                <a:solidFill>
                  <a:srgbClr val="A5062D"/>
                </a:solidFill>
                <a:latin typeface="Avenir LT Std 65 Medium"/>
                <a:cs typeface="Avenir LT Std 65 Medium"/>
              </a:defRPr>
            </a:lvl1pPr>
          </a:lstStyle>
          <a:p>
            <a:r>
              <a:rPr lang="en-US" dirty="0"/>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7762086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2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7762086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3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7762086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776208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56075"/>
            <a:ext cx="8229600" cy="1143000"/>
          </a:xfrm>
          <a:prstGeom prst="rect">
            <a:avLst/>
          </a:prstGeom>
        </p:spPr>
        <p:txBody>
          <a:bodyPr/>
          <a:lstStyle>
            <a:lvl1pPr>
              <a:defRPr sz="4000"/>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242EEA37-B3B8-6249-9C29-A59C31FCFB52}"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8" name="Content Placeholder 7"/>
          <p:cNvSpPr>
            <a:spLocks noGrp="1"/>
          </p:cNvSpPr>
          <p:nvPr>
            <p:ph sz="quarter" idx="13"/>
          </p:nvPr>
        </p:nvSpPr>
        <p:spPr>
          <a:xfrm>
            <a:off x="823496" y="483728"/>
            <a:ext cx="7141218" cy="718660"/>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129C5B22-E5F7-B849-885F-183F571DA4EA}"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b="0" i="0" dirty="0">
                <a:solidFill>
                  <a:srgbClr val="A5062D"/>
                </a:solidFill>
                <a:latin typeface="Avenir LT Std 55 Roman"/>
                <a:cs typeface="Avenir LT Std 55 Roman"/>
              </a:rPr>
              <a:t>Learning</a:t>
            </a:r>
          </a:p>
          <a:p>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630849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71CFB521-B6CD-854D-8B93-BC85E146E14E}"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13370926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F2FEDD-44AA-764A-B11A-3F7B7DA04C0C}"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smtClean="0"/>
              <a:t>Click to edit Master title style</a:t>
            </a:r>
            <a:endParaRPr lang="en-US"/>
          </a:p>
        </p:txBody>
      </p:sp>
    </p:spTree>
    <p:extLst>
      <p:ext uri="{BB962C8B-B14F-4D97-AF65-F5344CB8AC3E}">
        <p14:creationId xmlns:p14="http://schemas.microsoft.com/office/powerpoint/2010/main" val="236661628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Par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BEBA8EAE-BF5A-486C-A8C5-ECC9F3942E4B}">
                <a14:imgProps xmlns:a14="http://schemas.microsoft.com/office/drawing/2010/main">
                  <a14:imgLayer r:embed="rId3">
                    <a14:imgEffect>
                      <a14:artisticMarker/>
                    </a14:imgEffect>
                    <a14:imgEffect>
                      <a14:colorTemperature colorTemp="4700"/>
                    </a14:imgEffect>
                  </a14:imgLayer>
                </a14:imgProps>
              </a:ext>
              <a:ext uri="{28A0092B-C50C-407E-A947-70E740481C1C}">
                <a14:useLocalDpi xmlns:a14="http://schemas.microsoft.com/office/drawing/2010/main"/>
              </a:ext>
            </a:extLst>
          </a:blip>
          <a:stretch>
            <a:fillRect/>
          </a:stretch>
        </p:blipFill>
        <p:spPr>
          <a:xfrm rot="5400000">
            <a:off x="-3267075" y="3267075"/>
            <a:ext cx="6858000" cy="323850"/>
          </a:xfrm>
          <a:prstGeom prst="rect">
            <a:avLst/>
          </a:prstGeom>
        </p:spPr>
      </p:pic>
      <p:sp>
        <p:nvSpPr>
          <p:cNvPr id="6" name="Title 1"/>
          <p:cNvSpPr>
            <a:spLocks noGrp="1"/>
          </p:cNvSpPr>
          <p:nvPr>
            <p:ph type="title"/>
          </p:nvPr>
        </p:nvSpPr>
        <p:spPr>
          <a:xfrm>
            <a:off x="457200" y="1170895"/>
            <a:ext cx="8458200" cy="1173162"/>
          </a:xfrm>
          <a:prstGeom prst="rect">
            <a:avLst/>
          </a:prstGeom>
        </p:spPr>
        <p:txBody>
          <a:bodyPr>
            <a:normAutofit/>
          </a:bodyPr>
          <a:lstStyle>
            <a:lvl1pPr>
              <a:defRPr sz="3600">
                <a:solidFill>
                  <a:srgbClr val="003BB0"/>
                </a:solidFill>
              </a:defRPr>
            </a:lvl1pPr>
          </a:lstStyle>
          <a:p>
            <a:r>
              <a:rPr lang="en-US" dirty="0" smtClean="0"/>
              <a:t>Click to edit Master title style</a:t>
            </a:r>
            <a:endParaRPr lang="en-US" dirty="0"/>
          </a:p>
        </p:txBody>
      </p:sp>
      <p:sp>
        <p:nvSpPr>
          <p:cNvPr id="7" name="Content Placeholder 2"/>
          <p:cNvSpPr>
            <a:spLocks noGrp="1"/>
          </p:cNvSpPr>
          <p:nvPr>
            <p:ph idx="1"/>
          </p:nvPr>
        </p:nvSpPr>
        <p:spPr>
          <a:xfrm>
            <a:off x="457200" y="2514600"/>
            <a:ext cx="8458200" cy="1447800"/>
          </a:xfrm>
          <a:prstGeom prst="rect">
            <a:avLst/>
          </a:prstGeom>
        </p:spPr>
        <p:txBody>
          <a:bodyPr/>
          <a:lstStyle>
            <a:lvl1pPr marL="0" indent="0" algn="ctr">
              <a:buClr>
                <a:srgbClr val="003BB0"/>
              </a:buClr>
              <a:buFont typeface="Arial" pitchFamily="34" charset="0"/>
              <a:buNone/>
              <a:defRPr sz="2800">
                <a:latin typeface="Arial" pitchFamily="34" charset="0"/>
                <a:cs typeface="Arial" pitchFamily="34" charset="0"/>
              </a:defRPr>
            </a:lvl1pPr>
            <a:lvl2pPr marL="742950" indent="-285750">
              <a:buClr>
                <a:srgbClr val="003BB0"/>
              </a:buClr>
              <a:buFont typeface="Arial" pitchFamily="34" charset="0"/>
              <a:buChar char="•"/>
              <a:defRPr sz="2600">
                <a:latin typeface="Arial" pitchFamily="34" charset="0"/>
                <a:cs typeface="Arial" pitchFamily="34" charset="0"/>
              </a:defRPr>
            </a:lvl2pPr>
            <a:lvl3pPr marL="1143000" indent="-228600">
              <a:buClr>
                <a:srgbClr val="003BB0"/>
              </a:buClr>
              <a:buFont typeface="Arial" pitchFamily="34" charset="0"/>
              <a:buChar char="•"/>
              <a:defRPr>
                <a:latin typeface="Arial" pitchFamily="34" charset="0"/>
                <a:cs typeface="Arial" pitchFamily="34" charset="0"/>
              </a:defRPr>
            </a:lvl3pPr>
            <a:lvl4pPr marL="1600200" indent="-228600">
              <a:buClr>
                <a:srgbClr val="003BB0"/>
              </a:buClr>
              <a:buFont typeface="Arial" pitchFamily="34" charset="0"/>
              <a:buChar char="•"/>
              <a:defRPr>
                <a:latin typeface="Arial" pitchFamily="34" charset="0"/>
                <a:cs typeface="Arial" pitchFamily="34" charset="0"/>
              </a:defRPr>
            </a:lvl4pPr>
            <a:lvl5pPr marL="2057400" indent="-228600">
              <a:buClr>
                <a:srgbClr val="003BB0"/>
              </a:buClr>
              <a:buFont typeface="Arial" pitchFamily="34" charset="0"/>
              <a:buChar char="•"/>
              <a:defRPr>
                <a:latin typeface="Arial" pitchFamily="34" charset="0"/>
                <a:cs typeface="Arial" pitchFamily="34" charset="0"/>
              </a:defRPr>
            </a:lvl5pPr>
          </a:lstStyle>
          <a:p>
            <a:pPr lvl="0"/>
            <a:endParaRPr lang="en-US" dirty="0" smtClean="0"/>
          </a:p>
        </p:txBody>
      </p:sp>
    </p:spTree>
    <p:extLst>
      <p:ext uri="{BB962C8B-B14F-4D97-AF65-F5344CB8AC3E}">
        <p14:creationId xmlns:p14="http://schemas.microsoft.com/office/powerpoint/2010/main" val="48615537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Learning Objectiv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BEBA8EAE-BF5A-486C-A8C5-ECC9F3942E4B}">
                <a14:imgProps xmlns:a14="http://schemas.microsoft.com/office/drawing/2010/main">
                  <a14:imgLayer r:embed="rId3">
                    <a14:imgEffect>
                      <a14:artisticMarker/>
                    </a14:imgEffect>
                    <a14:imgEffect>
                      <a14:colorTemperature colorTemp="4700"/>
                    </a14:imgEffect>
                  </a14:imgLayer>
                </a14:imgProps>
              </a:ext>
              <a:ext uri="{28A0092B-C50C-407E-A947-70E740481C1C}">
                <a14:useLocalDpi xmlns:a14="http://schemas.microsoft.com/office/drawing/2010/main"/>
              </a:ext>
            </a:extLst>
          </a:blip>
          <a:stretch>
            <a:fillRect/>
          </a:stretch>
        </p:blipFill>
        <p:spPr>
          <a:xfrm rot="5400000">
            <a:off x="-3267075" y="3267075"/>
            <a:ext cx="6858000" cy="323850"/>
          </a:xfrm>
          <a:prstGeom prst="rect">
            <a:avLst/>
          </a:prstGeom>
        </p:spPr>
      </p:pic>
      <p:sp>
        <p:nvSpPr>
          <p:cNvPr id="6" name="Title 1"/>
          <p:cNvSpPr>
            <a:spLocks noGrp="1"/>
          </p:cNvSpPr>
          <p:nvPr>
            <p:ph type="title"/>
          </p:nvPr>
        </p:nvSpPr>
        <p:spPr>
          <a:xfrm>
            <a:off x="457200" y="2438400"/>
            <a:ext cx="8458200" cy="771752"/>
          </a:xfrm>
          <a:prstGeom prst="rect">
            <a:avLst/>
          </a:prstGeom>
        </p:spPr>
        <p:txBody>
          <a:bodyPr>
            <a:normAutofit/>
          </a:bodyPr>
          <a:lstStyle>
            <a:lvl1pPr algn="r">
              <a:defRPr sz="3000">
                <a:solidFill>
                  <a:srgbClr val="003BB0"/>
                </a:solidFill>
              </a:defRPr>
            </a:lvl1pPr>
          </a:lstStyle>
          <a:p>
            <a:r>
              <a:rPr lang="en-US" dirty="0" smtClean="0"/>
              <a:t>Click to edit Master title style</a:t>
            </a:r>
            <a:endParaRPr lang="en-US" dirty="0"/>
          </a:p>
        </p:txBody>
      </p:sp>
      <p:sp>
        <p:nvSpPr>
          <p:cNvPr id="7" name="Content Placeholder 2"/>
          <p:cNvSpPr>
            <a:spLocks noGrp="1"/>
          </p:cNvSpPr>
          <p:nvPr>
            <p:ph idx="1"/>
          </p:nvPr>
        </p:nvSpPr>
        <p:spPr>
          <a:xfrm>
            <a:off x="457200" y="3429000"/>
            <a:ext cx="8458200" cy="1447800"/>
          </a:xfrm>
          <a:prstGeom prst="rect">
            <a:avLst/>
          </a:prstGeom>
        </p:spPr>
        <p:txBody>
          <a:bodyPr/>
          <a:lstStyle>
            <a:lvl1pPr marL="0" indent="0" algn="r">
              <a:buClr>
                <a:srgbClr val="003BB0"/>
              </a:buClr>
              <a:buFont typeface="Arial" pitchFamily="34" charset="0"/>
              <a:buNone/>
              <a:defRPr sz="2800">
                <a:latin typeface="Arial" pitchFamily="34" charset="0"/>
                <a:cs typeface="Arial" pitchFamily="34" charset="0"/>
              </a:defRPr>
            </a:lvl1pPr>
            <a:lvl2pPr marL="742950" indent="-285750">
              <a:buClr>
                <a:srgbClr val="003BB0"/>
              </a:buClr>
              <a:buFont typeface="Arial" pitchFamily="34" charset="0"/>
              <a:buChar char="•"/>
              <a:defRPr sz="2600">
                <a:latin typeface="Arial" pitchFamily="34" charset="0"/>
                <a:cs typeface="Arial" pitchFamily="34" charset="0"/>
              </a:defRPr>
            </a:lvl2pPr>
            <a:lvl3pPr marL="1143000" indent="-228600">
              <a:buClr>
                <a:srgbClr val="003BB0"/>
              </a:buClr>
              <a:buFont typeface="Arial" pitchFamily="34" charset="0"/>
              <a:buChar char="•"/>
              <a:defRPr>
                <a:latin typeface="Arial" pitchFamily="34" charset="0"/>
                <a:cs typeface="Arial" pitchFamily="34" charset="0"/>
              </a:defRPr>
            </a:lvl3pPr>
            <a:lvl4pPr marL="1600200" indent="-228600">
              <a:buClr>
                <a:srgbClr val="003BB0"/>
              </a:buClr>
              <a:buFont typeface="Arial" pitchFamily="34" charset="0"/>
              <a:buChar char="•"/>
              <a:defRPr>
                <a:latin typeface="Arial" pitchFamily="34" charset="0"/>
                <a:cs typeface="Arial" pitchFamily="34" charset="0"/>
              </a:defRPr>
            </a:lvl4pPr>
            <a:lvl5pPr marL="2057400" indent="-228600">
              <a:buClr>
                <a:srgbClr val="003BB0"/>
              </a:buClr>
              <a:buFont typeface="Arial" pitchFamily="34" charset="0"/>
              <a:buChar char="•"/>
              <a:defRPr>
                <a:latin typeface="Arial" pitchFamily="34" charset="0"/>
                <a:cs typeface="Arial" pitchFamily="34" charset="0"/>
              </a:defRPr>
            </a:lvl5pPr>
          </a:lstStyle>
          <a:p>
            <a:pPr lvl="0"/>
            <a:endParaRPr lang="en-US" dirty="0" smtClean="0"/>
          </a:p>
        </p:txBody>
      </p:sp>
    </p:spTree>
    <p:extLst>
      <p:ext uri="{BB962C8B-B14F-4D97-AF65-F5344CB8AC3E}">
        <p14:creationId xmlns:p14="http://schemas.microsoft.com/office/powerpoint/2010/main" val="49818358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917E45-1EF7-DA40-B3CD-7FB5E03F96AD}" type="datetime1">
              <a:t>12/8/2015</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9" r:id="rId30"/>
    <p:sldLayoutId id="2147483690" r:id="rId31"/>
    <p:sldLayoutId id="2147483691" r:id="rId32"/>
    <p:sldLayoutId id="2147483692" r:id="rId33"/>
    <p:sldLayoutId id="2147483693" r:id="rId34"/>
  </p:sldLayoutIdLst>
  <p:timing>
    <p:tnLst>
      <p:par>
        <p:cTn id="1" dur="indefinite" restart="never" nodeType="tmRoot"/>
      </p:par>
    </p:tnLst>
  </p:timing>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9.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p:nvPr>
        </p:nvSpPr>
        <p:spPr>
          <a:xfrm>
            <a:off x="631374" y="2657860"/>
            <a:ext cx="3242126" cy="923330"/>
          </a:xfrm>
        </p:spPr>
        <p:txBody>
          <a:bodyPr/>
          <a:lstStyle/>
          <a:p>
            <a:r>
              <a:rPr lang="en-US" dirty="0"/>
              <a:t>Receivables and Sales</a:t>
            </a:r>
          </a:p>
        </p:txBody>
      </p:sp>
      <p:sp>
        <p:nvSpPr>
          <p:cNvPr id="13" name="TextBox 12"/>
          <p:cNvSpPr txBox="1"/>
          <p:nvPr/>
        </p:nvSpPr>
        <p:spPr>
          <a:xfrm>
            <a:off x="1515135" y="3435765"/>
            <a:ext cx="1398255" cy="1938992"/>
          </a:xfrm>
          <a:prstGeom prst="rect">
            <a:avLst/>
          </a:prstGeom>
          <a:noFill/>
        </p:spPr>
        <p:txBody>
          <a:bodyPr wrap="square" rtlCol="0">
            <a:spAutoFit/>
          </a:bodyPr>
          <a:lstStyle/>
          <a:p>
            <a:pPr algn="ctr"/>
            <a:r>
              <a:rPr lang="en-US" sz="12000" dirty="0" smtClean="0">
                <a:solidFill>
                  <a:srgbClr val="D49323"/>
                </a:solidFill>
                <a:latin typeface="Avenir LT Std 35 Light"/>
                <a:cs typeface="Avenir LT Std 35 Light"/>
              </a:rPr>
              <a:t>5</a:t>
            </a:r>
            <a:endParaRPr lang="en-US" sz="12000" dirty="0">
              <a:solidFill>
                <a:srgbClr val="D49323"/>
              </a:solidFill>
              <a:latin typeface="Avenir LT Std 35 Light"/>
              <a:cs typeface="Avenir LT Std 35 Light"/>
            </a:endParaRPr>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3" name="Slide Number Placeholder 2"/>
          <p:cNvSpPr>
            <a:spLocks noGrp="1"/>
          </p:cNvSpPr>
          <p:nvPr>
            <p:ph type="sldNum" sz="quarter" idx="12"/>
          </p:nvPr>
        </p:nvSpPr>
        <p:spPr/>
        <p:txBody>
          <a:bodyPr/>
          <a:lstStyle/>
          <a:p>
            <a:fld id="{8A048DD7-39B4-434B-ACE7-68CA5B147A05}" type="slidenum">
              <a:rPr lang="en-US" smtClean="0"/>
              <a:t>1</a:t>
            </a:fld>
            <a:endParaRPr lang="en-US" dirty="0"/>
          </a:p>
        </p:txBody>
      </p:sp>
    </p:spTree>
    <p:extLst>
      <p:ext uri="{BB962C8B-B14F-4D97-AF65-F5344CB8AC3E}">
        <p14:creationId xmlns:p14="http://schemas.microsoft.com/office/powerpoint/2010/main" val="24218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Types of Receivables</a:t>
            </a:r>
            <a:endParaRPr lang="en-US" dirty="0"/>
          </a:p>
        </p:txBody>
      </p:sp>
      <p:sp>
        <p:nvSpPr>
          <p:cNvPr id="3" name="Content Placeholder 2"/>
          <p:cNvSpPr>
            <a:spLocks noGrp="1"/>
          </p:cNvSpPr>
          <p:nvPr>
            <p:ph idx="1"/>
          </p:nvPr>
        </p:nvSpPr>
        <p:spPr/>
        <p:txBody>
          <a:bodyPr/>
          <a:lstStyle/>
          <a:p>
            <a:r>
              <a:rPr lang="en-US" b="1" dirty="0" smtClean="0"/>
              <a:t>Nontrade receivables</a:t>
            </a:r>
            <a:r>
              <a:rPr lang="en-US" dirty="0" smtClean="0"/>
              <a:t>: receivables </a:t>
            </a:r>
            <a:r>
              <a:rPr lang="en-US" dirty="0"/>
              <a:t>that originate from sources other than </a:t>
            </a:r>
            <a:r>
              <a:rPr lang="en-US" dirty="0" smtClean="0"/>
              <a:t>customers</a:t>
            </a:r>
          </a:p>
          <a:p>
            <a:pPr lvl="1"/>
            <a:r>
              <a:rPr lang="en-IN" dirty="0" smtClean="0"/>
              <a:t>Tax </a:t>
            </a:r>
            <a:r>
              <a:rPr lang="en-IN" dirty="0"/>
              <a:t>refund claims, interest receivable, and loans by the company to other entities, including stockholders and employees</a:t>
            </a:r>
            <a:endParaRPr lang="en-US" dirty="0" smtClean="0"/>
          </a:p>
          <a:p>
            <a:r>
              <a:rPr lang="en-US" b="1" dirty="0" smtClean="0"/>
              <a:t>Notes receivable</a:t>
            </a:r>
            <a:r>
              <a:rPr lang="en-US" dirty="0" smtClean="0"/>
              <a:t>: formal credit </a:t>
            </a:r>
            <a:r>
              <a:rPr lang="en-US" dirty="0"/>
              <a:t>arrangements </a:t>
            </a:r>
            <a:r>
              <a:rPr lang="en-US" dirty="0" smtClean="0"/>
              <a:t>evidenced by written </a:t>
            </a:r>
            <a:r>
              <a:rPr lang="en-US" dirty="0"/>
              <a:t>debt </a:t>
            </a:r>
            <a:r>
              <a:rPr lang="en-US" dirty="0" smtClean="0"/>
              <a:t>instruments (or “notes”)</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10</a:t>
            </a:fld>
            <a:endParaRPr lang="en-US" dirty="0"/>
          </a:p>
        </p:txBody>
      </p:sp>
    </p:spTree>
    <p:extLst>
      <p:ext uri="{BB962C8B-B14F-4D97-AF65-F5344CB8AC3E}">
        <p14:creationId xmlns:p14="http://schemas.microsoft.com/office/powerpoint/2010/main" val="370843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normAutofit/>
          </a:bodyPr>
          <a:lstStyle/>
          <a:p>
            <a:pPr marL="0" indent="0">
              <a:buNone/>
            </a:pPr>
            <a:r>
              <a:rPr lang="en-US" dirty="0"/>
              <a:t>Which of the following </a:t>
            </a:r>
            <a:r>
              <a:rPr lang="en-US" dirty="0" smtClean="0"/>
              <a:t>are sometimes called trade receivables?</a:t>
            </a:r>
            <a:endParaRPr lang="en-US" dirty="0"/>
          </a:p>
          <a:p>
            <a:pPr>
              <a:buFont typeface="+mj-lt"/>
              <a:buAutoNum type="alphaLcPeriod"/>
            </a:pPr>
            <a:r>
              <a:rPr lang="en-US" dirty="0" smtClean="0"/>
              <a:t>Accounts receivable</a:t>
            </a:r>
            <a:endParaRPr lang="en-US" dirty="0"/>
          </a:p>
          <a:p>
            <a:pPr>
              <a:buFont typeface="+mj-lt"/>
              <a:buAutoNum type="alphaLcPeriod"/>
            </a:pPr>
            <a:r>
              <a:rPr lang="en-US" dirty="0" smtClean="0"/>
              <a:t>Interest receivable</a:t>
            </a:r>
            <a:endParaRPr lang="en-US" dirty="0"/>
          </a:p>
          <a:p>
            <a:pPr>
              <a:buFont typeface="+mj-lt"/>
              <a:buAutoNum type="alphaLcPeriod"/>
            </a:pPr>
            <a:r>
              <a:rPr lang="en-US" dirty="0" smtClean="0"/>
              <a:t>Notes receivable</a:t>
            </a:r>
          </a:p>
          <a:p>
            <a:pPr>
              <a:buFont typeface="+mj-lt"/>
              <a:buAutoNum type="alphaLcPeriod"/>
            </a:pPr>
            <a:r>
              <a:rPr lang="en-US" dirty="0" smtClean="0"/>
              <a:t>Tax refund claims</a:t>
            </a:r>
          </a:p>
          <a:p>
            <a:pPr>
              <a:buAutoNum type="alphaLcPeriod"/>
            </a:pPr>
            <a:endParaRPr lang="en-US" dirty="0"/>
          </a:p>
        </p:txBody>
      </p:sp>
      <p:sp>
        <p:nvSpPr>
          <p:cNvPr id="4" name="Title 3"/>
          <p:cNvSpPr>
            <a:spLocks noGrp="1"/>
          </p:cNvSpPr>
          <p:nvPr>
            <p:ph type="title"/>
          </p:nvPr>
        </p:nvSpPr>
        <p:spPr/>
        <p:txBody>
          <a:bodyPr/>
          <a:lstStyle/>
          <a:p>
            <a:r>
              <a:rPr lang="en-US" dirty="0"/>
              <a:t>Concept Check </a:t>
            </a:r>
            <a:r>
              <a:rPr lang="en-US" dirty="0" smtClean="0"/>
              <a:t>5–1</a:t>
            </a:r>
            <a:endParaRPr lang="en-US" dirty="0"/>
          </a:p>
        </p:txBody>
      </p:sp>
      <p:sp>
        <p:nvSpPr>
          <p:cNvPr id="6" name="Oval 5"/>
          <p:cNvSpPr/>
          <p:nvPr/>
        </p:nvSpPr>
        <p:spPr bwMode="auto">
          <a:xfrm>
            <a:off x="956707" y="2447375"/>
            <a:ext cx="596222" cy="605927"/>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648135" y="4874475"/>
            <a:ext cx="6500191" cy="1569660"/>
          </a:xfrm>
          <a:prstGeom prst="rect">
            <a:avLst/>
          </a:prstGeom>
          <a:solidFill>
            <a:srgbClr val="FFFFD1"/>
          </a:solidFill>
          <a:ln w="6350">
            <a:solidFill>
              <a:schemeClr val="tx1"/>
            </a:solidFill>
          </a:ln>
        </p:spPr>
        <p:txBody>
          <a:bodyPr wrap="square" rtlCol="0">
            <a:spAutoFit/>
          </a:bodyPr>
          <a:lstStyle/>
          <a:p>
            <a:r>
              <a:rPr lang="en-US" sz="2400" dirty="0" smtClean="0"/>
              <a:t>Accounts receivable are sometimes called trade receivables. Nontrade </a:t>
            </a:r>
            <a:r>
              <a:rPr lang="en-US" sz="2400" dirty="0"/>
              <a:t>receivables </a:t>
            </a:r>
            <a:r>
              <a:rPr lang="en-US" sz="2400" dirty="0" smtClean="0"/>
              <a:t>include </a:t>
            </a:r>
            <a:r>
              <a:rPr lang="en-US" sz="2400" dirty="0"/>
              <a:t>tax refund claims, interest receivable, and loans by the company to other </a:t>
            </a:r>
            <a:r>
              <a:rPr lang="en-US" sz="2400" dirty="0" smtClean="0"/>
              <a:t>entities.</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11</a:t>
            </a:fld>
            <a:endParaRPr lang="en-US" dirty="0"/>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b="1" dirty="0" smtClean="0">
                <a:solidFill>
                  <a:srgbClr val="A5062D"/>
                </a:solidFill>
              </a:rPr>
              <a:t>LO5–2</a:t>
            </a:r>
            <a:r>
              <a:rPr lang="en-US" dirty="0"/>
              <a:t>	Calculate net revenues using discounts, returns, and </a:t>
            </a:r>
            <a:r>
              <a:rPr lang="en-US" dirty="0" smtClean="0"/>
              <a:t>allowances.</a:t>
            </a:r>
            <a:endParaRPr lang="en-US" dirty="0"/>
          </a:p>
        </p:txBody>
      </p:sp>
      <p:sp>
        <p:nvSpPr>
          <p:cNvPr id="5" name="Title 4"/>
          <p:cNvSpPr>
            <a:spLocks noGrp="1"/>
          </p:cNvSpPr>
          <p:nvPr>
            <p:ph type="title"/>
          </p:nvPr>
        </p:nvSpPr>
        <p:spPr/>
        <p:txBody>
          <a:bodyPr/>
          <a:lstStyle/>
          <a:p>
            <a:r>
              <a:rPr lang="en-US" dirty="0" smtClean="0"/>
              <a:t>Learning Objective 2</a:t>
            </a:r>
            <a:endParaRPr lang="en-US" dirty="0"/>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12</a:t>
            </a:fld>
            <a:endParaRPr lang="en-US" dirty="0"/>
          </a:p>
        </p:txBody>
      </p:sp>
    </p:spTree>
    <p:extLst>
      <p:ext uri="{BB962C8B-B14F-4D97-AF65-F5344CB8AC3E}">
        <p14:creationId xmlns:p14="http://schemas.microsoft.com/office/powerpoint/2010/main" val="25837185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Trade Discounts</a:t>
            </a:r>
            <a:endParaRPr lang="en-US" dirty="0"/>
          </a:p>
        </p:txBody>
      </p:sp>
      <p:sp>
        <p:nvSpPr>
          <p:cNvPr id="3" name="Content Placeholder 2"/>
          <p:cNvSpPr>
            <a:spLocks noGrp="1"/>
          </p:cNvSpPr>
          <p:nvPr>
            <p:ph idx="1"/>
          </p:nvPr>
        </p:nvSpPr>
        <p:spPr>
          <a:xfrm>
            <a:off x="680054" y="1184206"/>
            <a:ext cx="8334850" cy="4525963"/>
          </a:xfrm>
        </p:spPr>
        <p:txBody>
          <a:bodyPr>
            <a:normAutofit/>
          </a:bodyPr>
          <a:lstStyle/>
          <a:p>
            <a:r>
              <a:rPr lang="en-US" dirty="0" smtClean="0"/>
              <a:t>Reduction in list </a:t>
            </a:r>
            <a:r>
              <a:rPr lang="en-US" dirty="0"/>
              <a:t>price </a:t>
            </a:r>
            <a:r>
              <a:rPr lang="en-US" dirty="0" smtClean="0"/>
              <a:t>of a </a:t>
            </a:r>
            <a:r>
              <a:rPr lang="en-US" dirty="0"/>
              <a:t>product or </a:t>
            </a:r>
            <a:r>
              <a:rPr lang="en-US" dirty="0" smtClean="0"/>
              <a:t>service</a:t>
            </a:r>
          </a:p>
          <a:p>
            <a:pPr lvl="1"/>
            <a:r>
              <a:rPr lang="en-US" dirty="0" smtClean="0"/>
              <a:t>Used </a:t>
            </a:r>
            <a:r>
              <a:rPr lang="en-US" dirty="0"/>
              <a:t>to provide incentives to larger customers or </a:t>
            </a:r>
            <a:r>
              <a:rPr lang="en-US" dirty="0" smtClean="0"/>
              <a:t>certain consumer groups (senior citizens, military)</a:t>
            </a:r>
          </a:p>
          <a:p>
            <a:pPr lvl="1"/>
            <a:r>
              <a:rPr lang="en-US" i="1" dirty="0" smtClean="0"/>
              <a:t>Recognized by recording revenue for lower amount</a:t>
            </a:r>
          </a:p>
          <a:p>
            <a:r>
              <a:rPr lang="en-IN" dirty="0"/>
              <a:t>Link’s Dental typically charges $500 for teeth whitening. </a:t>
            </a:r>
            <a:r>
              <a:rPr lang="en-IN" dirty="0" err="1" smtClean="0"/>
              <a:t>Dr</a:t>
            </a:r>
            <a:r>
              <a:rPr lang="en-IN" dirty="0" err="1"/>
              <a:t>.</a:t>
            </a:r>
            <a:r>
              <a:rPr lang="en-IN" dirty="0"/>
              <a:t> Link offers a 20% discount on teeth whitening.</a:t>
            </a:r>
            <a:endParaRPr lang="en-US" dirty="0"/>
          </a:p>
          <a:p>
            <a:endParaRPr lang="en-US" dirty="0" smtClean="0"/>
          </a:p>
          <a:p>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13</a:t>
            </a:fld>
            <a:endParaRPr lang="en-US" dirty="0"/>
          </a:p>
        </p:txBody>
      </p:sp>
      <p:sp>
        <p:nvSpPr>
          <p:cNvPr id="8" name="Rectangle 7"/>
          <p:cNvSpPr/>
          <p:nvPr/>
        </p:nvSpPr>
        <p:spPr>
          <a:xfrm>
            <a:off x="886645" y="4844033"/>
            <a:ext cx="8045078" cy="174001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TextBox 8"/>
          <p:cNvSpPr txBox="1">
            <a:spLocks noChangeArrowheads="1"/>
          </p:cNvSpPr>
          <p:nvPr/>
        </p:nvSpPr>
        <p:spPr bwMode="auto">
          <a:xfrm>
            <a:off x="1087024" y="4916765"/>
            <a:ext cx="7677510" cy="461665"/>
          </a:xfrm>
          <a:prstGeom prst="rect">
            <a:avLst/>
          </a:prstGeom>
          <a:noFill/>
          <a:ln w="9525">
            <a:noFill/>
            <a:miter lim="800000"/>
            <a:headEnd/>
            <a:tailEnd/>
          </a:ln>
        </p:spPr>
        <p:txBody>
          <a:bodyPr wrap="square">
            <a:spAutoFit/>
          </a:bodyPr>
          <a:lstStyle/>
          <a:p>
            <a:r>
              <a:rPr lang="en-US" sz="2400" dirty="0" smtClean="0">
                <a:latin typeface="Calibri" pitchFamily="34" charset="0"/>
              </a:rPr>
              <a:t>March 1</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10" name="TextBox 9"/>
          <p:cNvSpPr txBox="1">
            <a:spLocks noChangeArrowheads="1"/>
          </p:cNvSpPr>
          <p:nvPr/>
        </p:nvSpPr>
        <p:spPr bwMode="auto">
          <a:xfrm>
            <a:off x="1138644" y="5290080"/>
            <a:ext cx="7677510" cy="1200329"/>
          </a:xfrm>
          <a:prstGeom prst="rect">
            <a:avLst/>
          </a:prstGeom>
          <a:noFill/>
          <a:ln w="9525">
            <a:noFill/>
            <a:miter lim="800000"/>
            <a:headEnd/>
            <a:tailEnd/>
          </a:ln>
        </p:spPr>
        <p:txBody>
          <a:bodyPr wrap="square">
            <a:spAutoFit/>
          </a:bodyPr>
          <a:lstStyle/>
          <a:p>
            <a:r>
              <a:rPr lang="en-US" sz="2400" b="1" dirty="0" smtClean="0">
                <a:latin typeface="Calibri" pitchFamily="34" charset="0"/>
              </a:rPr>
              <a:t>Accounts Receivable </a:t>
            </a:r>
            <a:r>
              <a:rPr lang="en-US" sz="2400" dirty="0" smtClean="0">
                <a:latin typeface="Calibri" pitchFamily="34" charset="0"/>
              </a:rPr>
              <a:t>…………………….</a:t>
            </a:r>
            <a:r>
              <a:rPr lang="en-US" sz="2400" b="1" dirty="0" smtClean="0">
                <a:latin typeface="Calibri" pitchFamily="34" charset="0"/>
              </a:rPr>
              <a:t>		400 </a:t>
            </a:r>
          </a:p>
          <a:p>
            <a:r>
              <a:rPr lang="en-US" sz="2400" b="1" dirty="0" smtClean="0">
                <a:latin typeface="Calibri" pitchFamily="34" charset="0"/>
              </a:rPr>
              <a:t>	Service Revenue </a:t>
            </a:r>
            <a:r>
              <a:rPr lang="en-US" sz="2400" dirty="0" smtClean="0">
                <a:latin typeface="Calibri" pitchFamily="34" charset="0"/>
              </a:rPr>
              <a:t>……………..........	</a:t>
            </a:r>
            <a:r>
              <a:rPr lang="en-US" sz="2400" b="1" dirty="0" smtClean="0">
                <a:latin typeface="Calibri" pitchFamily="34" charset="0"/>
              </a:rPr>
              <a:t> 				400</a:t>
            </a:r>
          </a:p>
          <a:p>
            <a:r>
              <a:rPr lang="en-US" sz="2400" i="1" dirty="0" smtClean="0">
                <a:latin typeface="Calibri" pitchFamily="34" charset="0"/>
              </a:rPr>
              <a:t>	</a:t>
            </a:r>
            <a:r>
              <a:rPr lang="en-US" sz="2000" i="1" dirty="0" smtClean="0">
                <a:latin typeface="Calibri" pitchFamily="34" charset="0"/>
              </a:rPr>
              <a:t>(</a:t>
            </a:r>
            <a:r>
              <a:rPr lang="en-US" sz="2000" i="1" dirty="0">
                <a:latin typeface="Calibri" pitchFamily="34" charset="0"/>
              </a:rPr>
              <a:t>Make credit sale of $500 with a 20% trade discount</a:t>
            </a:r>
            <a:r>
              <a:rPr lang="en-US" sz="2000" i="1" dirty="0" smtClean="0">
                <a:latin typeface="Calibri" pitchFamily="34" charset="0"/>
              </a:rPr>
              <a:t>)</a:t>
            </a:r>
            <a:r>
              <a:rPr lang="en-US" sz="2000" b="1" dirty="0">
                <a:latin typeface="Calibri" pitchFamily="34" charset="0"/>
              </a:rPr>
              <a:t>	</a:t>
            </a:r>
            <a:endParaRPr lang="en-US" sz="2000" b="1" u="sng" dirty="0"/>
          </a:p>
        </p:txBody>
      </p:sp>
      <p:cxnSp>
        <p:nvCxnSpPr>
          <p:cNvPr id="11" name="Straight Connector 10"/>
          <p:cNvCxnSpPr/>
          <p:nvPr/>
        </p:nvCxnSpPr>
        <p:spPr>
          <a:xfrm>
            <a:off x="6028464" y="5269072"/>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7523362" y="5271775"/>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1138644" y="5269072"/>
            <a:ext cx="1849814" cy="270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2449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Sales Returns and Allowances</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14</a:t>
            </a:fld>
            <a:endParaRPr lang="en-US" dirty="0"/>
          </a:p>
        </p:txBody>
      </p:sp>
      <p:sp>
        <p:nvSpPr>
          <p:cNvPr id="9" name="Rectangle 8"/>
          <p:cNvSpPr/>
          <p:nvPr/>
        </p:nvSpPr>
        <p:spPr>
          <a:xfrm>
            <a:off x="812788" y="3063703"/>
            <a:ext cx="3920628" cy="3244203"/>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0" name="Rectangle 9"/>
          <p:cNvSpPr/>
          <p:nvPr/>
        </p:nvSpPr>
        <p:spPr>
          <a:xfrm>
            <a:off x="812788" y="3063703"/>
            <a:ext cx="3834516" cy="324420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US" sz="2400" kern="1200" dirty="0" smtClean="0">
                <a:latin typeface="+mj-lt"/>
              </a:rPr>
              <a:t>Customer returns a product</a:t>
            </a:r>
            <a:endParaRPr lang="en-US" sz="2400" kern="1200" dirty="0">
              <a:latin typeface="+mj-lt"/>
            </a:endParaRPr>
          </a:p>
          <a:p>
            <a:pPr marL="625475" lvl="1" indent="-396875" algn="l" defTabSz="1066800">
              <a:lnSpc>
                <a:spcPct val="90000"/>
              </a:lnSpc>
              <a:spcBef>
                <a:spcPct val="0"/>
              </a:spcBef>
              <a:spcAft>
                <a:spcPct val="15000"/>
              </a:spcAft>
            </a:pPr>
            <a:r>
              <a:rPr lang="en-US" sz="2400" kern="1200" dirty="0" smtClean="0">
                <a:latin typeface="+mj-lt"/>
              </a:rPr>
              <a:t>(a) Seller issues a cash refund if original sale was for cash</a:t>
            </a:r>
            <a:endParaRPr lang="en-US" sz="2400" kern="1200" dirty="0">
              <a:latin typeface="+mj-lt"/>
            </a:endParaRPr>
          </a:p>
          <a:p>
            <a:pPr marL="625475" lvl="1" indent="-396875" algn="l" defTabSz="1066800">
              <a:lnSpc>
                <a:spcPct val="90000"/>
              </a:lnSpc>
              <a:spcBef>
                <a:spcPct val="0"/>
              </a:spcBef>
              <a:spcAft>
                <a:spcPct val="15000"/>
              </a:spcAft>
            </a:pPr>
            <a:r>
              <a:rPr lang="en-US" sz="2400" kern="1200" dirty="0" smtClean="0">
                <a:latin typeface="+mj-lt"/>
              </a:rPr>
              <a:t>(b) Seller reduces balance of accounts receivable if original sale was on account</a:t>
            </a:r>
            <a:endParaRPr lang="en-US" sz="2400" kern="1200" dirty="0">
              <a:latin typeface="+mj-lt"/>
            </a:endParaRPr>
          </a:p>
        </p:txBody>
      </p:sp>
      <p:sp>
        <p:nvSpPr>
          <p:cNvPr id="12" name="Rectangle 11"/>
          <p:cNvSpPr/>
          <p:nvPr/>
        </p:nvSpPr>
        <p:spPr>
          <a:xfrm>
            <a:off x="5072626" y="3063703"/>
            <a:ext cx="3833520" cy="3250927"/>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3" name="Rectangle 12"/>
          <p:cNvSpPr/>
          <p:nvPr/>
        </p:nvSpPr>
        <p:spPr>
          <a:xfrm>
            <a:off x="5072626" y="3063703"/>
            <a:ext cx="3833520" cy="325092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US" sz="2400" kern="1200" dirty="0" smtClean="0">
                <a:latin typeface="+mj-lt"/>
              </a:rPr>
              <a:t>Customer does NOT return a product</a:t>
            </a:r>
            <a:endParaRPr lang="en-US" sz="2400" kern="1200" dirty="0">
              <a:latin typeface="+mj-lt"/>
            </a:endParaRPr>
          </a:p>
          <a:p>
            <a:pPr marL="625475" lvl="1" indent="-396875" defTabSz="1066800">
              <a:lnSpc>
                <a:spcPct val="90000"/>
              </a:lnSpc>
              <a:spcBef>
                <a:spcPct val="0"/>
              </a:spcBef>
              <a:spcAft>
                <a:spcPct val="15000"/>
              </a:spcAft>
            </a:pPr>
            <a:r>
              <a:rPr lang="en-US" sz="2400" dirty="0"/>
              <a:t>(a) Seller issues a cash refund if original sale was for cash</a:t>
            </a:r>
          </a:p>
          <a:p>
            <a:pPr marL="625475" lvl="1" indent="-396875" defTabSz="1066800">
              <a:lnSpc>
                <a:spcPct val="90000"/>
              </a:lnSpc>
              <a:spcBef>
                <a:spcPct val="0"/>
              </a:spcBef>
              <a:spcAft>
                <a:spcPct val="15000"/>
              </a:spcAft>
            </a:pPr>
            <a:r>
              <a:rPr lang="en-US" sz="2400" dirty="0"/>
              <a:t>(b) Seller reduces balance of accounts receivable if original sale was on account</a:t>
            </a:r>
          </a:p>
        </p:txBody>
      </p:sp>
      <p:grpSp>
        <p:nvGrpSpPr>
          <p:cNvPr id="14" name="Group 13"/>
          <p:cNvGrpSpPr/>
          <p:nvPr/>
        </p:nvGrpSpPr>
        <p:grpSpPr>
          <a:xfrm>
            <a:off x="812788" y="2375453"/>
            <a:ext cx="3920628" cy="688250"/>
            <a:chOff x="123894" y="190391"/>
            <a:chExt cx="3677982" cy="1343739"/>
          </a:xfrm>
        </p:grpSpPr>
        <p:sp>
          <p:nvSpPr>
            <p:cNvPr id="15" name="Rectangle 14"/>
            <p:cNvSpPr/>
            <p:nvPr/>
          </p:nvSpPr>
          <p:spPr>
            <a:xfrm>
              <a:off x="123894" y="190391"/>
              <a:ext cx="3677982" cy="1343739"/>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ectangle 15"/>
            <p:cNvSpPr/>
            <p:nvPr/>
          </p:nvSpPr>
          <p:spPr>
            <a:xfrm>
              <a:off x="123894" y="190391"/>
              <a:ext cx="3677982" cy="134373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smtClean="0">
                  <a:latin typeface="+mj-lt"/>
                </a:rPr>
                <a:t>Sales Return</a:t>
              </a:r>
              <a:endParaRPr lang="en-US" sz="2800" b="1" kern="1200" dirty="0">
                <a:latin typeface="+mj-lt"/>
              </a:endParaRPr>
            </a:p>
          </p:txBody>
        </p:sp>
      </p:grpSp>
      <p:grpSp>
        <p:nvGrpSpPr>
          <p:cNvPr id="17" name="Group 16"/>
          <p:cNvGrpSpPr/>
          <p:nvPr/>
        </p:nvGrpSpPr>
        <p:grpSpPr>
          <a:xfrm>
            <a:off x="5072627" y="2375453"/>
            <a:ext cx="3833520" cy="688249"/>
            <a:chOff x="4541957" y="190133"/>
            <a:chExt cx="3545557" cy="1343739"/>
          </a:xfrm>
        </p:grpSpPr>
        <p:sp>
          <p:nvSpPr>
            <p:cNvPr id="18" name="Rectangle 17"/>
            <p:cNvSpPr/>
            <p:nvPr/>
          </p:nvSpPr>
          <p:spPr>
            <a:xfrm>
              <a:off x="4541957" y="190133"/>
              <a:ext cx="3545557" cy="1343739"/>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ectangle 18"/>
            <p:cNvSpPr/>
            <p:nvPr/>
          </p:nvSpPr>
          <p:spPr>
            <a:xfrm>
              <a:off x="4541957" y="190133"/>
              <a:ext cx="3545557" cy="134373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smtClean="0">
                  <a:latin typeface="+mj-lt"/>
                </a:rPr>
                <a:t>Sales Allowances</a:t>
              </a:r>
              <a:endParaRPr lang="en-US" sz="2800" b="1" kern="1200" dirty="0">
                <a:latin typeface="+mj-lt"/>
              </a:endParaRPr>
            </a:p>
          </p:txBody>
        </p:sp>
      </p:grpSp>
      <p:sp>
        <p:nvSpPr>
          <p:cNvPr id="20" name="Content Placeholder 2"/>
          <p:cNvSpPr>
            <a:spLocks noGrp="1"/>
          </p:cNvSpPr>
          <p:nvPr>
            <p:ph idx="1"/>
          </p:nvPr>
        </p:nvSpPr>
        <p:spPr>
          <a:xfrm>
            <a:off x="680054" y="1273657"/>
            <a:ext cx="8334850" cy="932829"/>
          </a:xfrm>
        </p:spPr>
        <p:txBody>
          <a:bodyPr>
            <a:normAutofit fontScale="92500" lnSpcReduction="10000"/>
          </a:bodyPr>
          <a:lstStyle/>
          <a:p>
            <a:r>
              <a:rPr lang="en-US" dirty="0" smtClean="0"/>
              <a:t>Customers are sometimes dissatisfied with a product or service</a:t>
            </a:r>
            <a:endParaRPr lang="en-US" dirty="0"/>
          </a:p>
        </p:txBody>
      </p:sp>
    </p:spTree>
    <p:extLst>
      <p:ext uri="{BB962C8B-B14F-4D97-AF65-F5344CB8AC3E}">
        <p14:creationId xmlns:p14="http://schemas.microsoft.com/office/powerpoint/2010/main" val="268204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Sales Allowances</a:t>
            </a:r>
            <a:endParaRPr lang="en-US" dirty="0"/>
          </a:p>
        </p:txBody>
      </p:sp>
      <p:sp>
        <p:nvSpPr>
          <p:cNvPr id="4" name="Content Placeholder 3"/>
          <p:cNvSpPr>
            <a:spLocks noGrp="1"/>
          </p:cNvSpPr>
          <p:nvPr>
            <p:ph idx="1"/>
          </p:nvPr>
        </p:nvSpPr>
        <p:spPr>
          <a:xfrm>
            <a:off x="809150" y="1056616"/>
            <a:ext cx="8229600" cy="2004964"/>
          </a:xfrm>
        </p:spPr>
        <p:txBody>
          <a:bodyPr>
            <a:normAutofit fontScale="92500" lnSpcReduction="10000"/>
          </a:bodyPr>
          <a:lstStyle/>
          <a:p>
            <a:r>
              <a:rPr lang="en-IN" dirty="0" smtClean="0"/>
              <a:t>After getting her teeth whited on March 1, Dee notifies Dr</a:t>
            </a:r>
            <a:r>
              <a:rPr lang="en-IN" dirty="0"/>
              <a:t>. </a:t>
            </a:r>
            <a:r>
              <a:rPr lang="en-IN" dirty="0" smtClean="0"/>
              <a:t>Link on March 5 that another dentist is offering the same procedure for $350</a:t>
            </a:r>
          </a:p>
          <a:p>
            <a:r>
              <a:rPr lang="en-IN" dirty="0" smtClean="0"/>
              <a:t>Dr. Link reduces Dee’s </a:t>
            </a:r>
            <a:r>
              <a:rPr lang="en-IN" dirty="0"/>
              <a:t>account balance by $</a:t>
            </a:r>
            <a:r>
              <a:rPr lang="en-IN" dirty="0" smtClean="0"/>
              <a:t>50</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15</a:t>
            </a:fld>
            <a:endParaRPr lang="en-US" dirty="0"/>
          </a:p>
        </p:txBody>
      </p:sp>
      <p:sp>
        <p:nvSpPr>
          <p:cNvPr id="45" name="Rectangle 44"/>
          <p:cNvSpPr/>
          <p:nvPr/>
        </p:nvSpPr>
        <p:spPr>
          <a:xfrm>
            <a:off x="886645" y="3082587"/>
            <a:ext cx="8045078" cy="174001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46" name="TextBox 45"/>
          <p:cNvSpPr txBox="1">
            <a:spLocks noChangeArrowheads="1"/>
          </p:cNvSpPr>
          <p:nvPr/>
        </p:nvSpPr>
        <p:spPr bwMode="auto">
          <a:xfrm>
            <a:off x="1087024" y="3155319"/>
            <a:ext cx="7677510" cy="461665"/>
          </a:xfrm>
          <a:prstGeom prst="rect">
            <a:avLst/>
          </a:prstGeom>
          <a:noFill/>
          <a:ln w="9525">
            <a:noFill/>
            <a:miter lim="800000"/>
            <a:headEnd/>
            <a:tailEnd/>
          </a:ln>
        </p:spPr>
        <p:txBody>
          <a:bodyPr wrap="square">
            <a:spAutoFit/>
          </a:bodyPr>
          <a:lstStyle/>
          <a:p>
            <a:r>
              <a:rPr lang="en-US" sz="2400" dirty="0" smtClean="0">
                <a:latin typeface="Calibri" pitchFamily="34" charset="0"/>
              </a:rPr>
              <a:t>March 5</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47" name="TextBox 46"/>
          <p:cNvSpPr txBox="1">
            <a:spLocks noChangeArrowheads="1"/>
          </p:cNvSpPr>
          <p:nvPr/>
        </p:nvSpPr>
        <p:spPr bwMode="auto">
          <a:xfrm>
            <a:off x="1138644" y="3528634"/>
            <a:ext cx="7677510" cy="1200329"/>
          </a:xfrm>
          <a:prstGeom prst="rect">
            <a:avLst/>
          </a:prstGeom>
          <a:noFill/>
          <a:ln w="9525">
            <a:noFill/>
            <a:miter lim="800000"/>
            <a:headEnd/>
            <a:tailEnd/>
          </a:ln>
        </p:spPr>
        <p:txBody>
          <a:bodyPr wrap="square">
            <a:spAutoFit/>
          </a:bodyPr>
          <a:lstStyle/>
          <a:p>
            <a:r>
              <a:rPr lang="en-US" sz="2400" b="1" dirty="0" smtClean="0">
                <a:latin typeface="Calibri" pitchFamily="34" charset="0"/>
              </a:rPr>
              <a:t>Sales Allowances </a:t>
            </a:r>
            <a:r>
              <a:rPr lang="en-US" sz="2400" dirty="0">
                <a:latin typeface="Calibri" pitchFamily="34" charset="0"/>
              </a:rPr>
              <a:t>.</a:t>
            </a:r>
            <a:r>
              <a:rPr lang="en-US" sz="2400" dirty="0" smtClean="0">
                <a:latin typeface="Calibri" pitchFamily="34" charset="0"/>
              </a:rPr>
              <a:t>…………………………</a:t>
            </a:r>
            <a:r>
              <a:rPr lang="en-US" sz="2400" b="1" dirty="0" smtClean="0">
                <a:latin typeface="Calibri" pitchFamily="34" charset="0"/>
              </a:rPr>
              <a:t>		50 </a:t>
            </a:r>
          </a:p>
          <a:p>
            <a:r>
              <a:rPr lang="en-US" sz="2400" b="1" dirty="0" smtClean="0">
                <a:latin typeface="Calibri" pitchFamily="34" charset="0"/>
              </a:rPr>
              <a:t>	Accounts Receivable </a:t>
            </a:r>
            <a:r>
              <a:rPr lang="en-US" sz="2400" dirty="0" smtClean="0">
                <a:latin typeface="Calibri" pitchFamily="34" charset="0"/>
              </a:rPr>
              <a:t>……………...	</a:t>
            </a:r>
            <a:r>
              <a:rPr lang="en-US" sz="2400" b="1" dirty="0" smtClean="0">
                <a:latin typeface="Calibri" pitchFamily="34" charset="0"/>
              </a:rPr>
              <a:t> 				  50</a:t>
            </a:r>
          </a:p>
          <a:p>
            <a:r>
              <a:rPr lang="en-US" sz="2400" i="1" dirty="0" smtClean="0">
                <a:latin typeface="Calibri" pitchFamily="34" charset="0"/>
              </a:rPr>
              <a:t>	</a:t>
            </a:r>
            <a:r>
              <a:rPr lang="en-US" sz="2000" i="1" dirty="0" smtClean="0">
                <a:latin typeface="Calibri" pitchFamily="34" charset="0"/>
              </a:rPr>
              <a:t>(Provide sales allowance for previous credit sale)</a:t>
            </a:r>
            <a:endParaRPr lang="en-US" sz="2400" b="1" u="sng" dirty="0"/>
          </a:p>
        </p:txBody>
      </p:sp>
      <p:cxnSp>
        <p:nvCxnSpPr>
          <p:cNvPr id="48" name="Straight Connector 47"/>
          <p:cNvCxnSpPr/>
          <p:nvPr/>
        </p:nvCxnSpPr>
        <p:spPr>
          <a:xfrm>
            <a:off x="6028464" y="3575358"/>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7523362" y="3578061"/>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flipV="1">
            <a:off x="1172510" y="3545567"/>
            <a:ext cx="1096556" cy="3249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8" name="Content Placeholder 3"/>
          <p:cNvSpPr txBox="1">
            <a:spLocks/>
          </p:cNvSpPr>
          <p:nvPr/>
        </p:nvSpPr>
        <p:spPr>
          <a:xfrm>
            <a:off x="812788" y="4731788"/>
            <a:ext cx="8229600" cy="1863322"/>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IN" b="1" dirty="0" smtClean="0"/>
              <a:t>Sales Returns</a:t>
            </a:r>
            <a:r>
              <a:rPr lang="en-IN" dirty="0" smtClean="0"/>
              <a:t> or </a:t>
            </a:r>
            <a:r>
              <a:rPr lang="en-IN" b="1" dirty="0" smtClean="0"/>
              <a:t>Sales Allowances</a:t>
            </a:r>
            <a:r>
              <a:rPr lang="en-IN" dirty="0" smtClean="0"/>
              <a:t> </a:t>
            </a:r>
          </a:p>
          <a:p>
            <a:pPr lvl="1">
              <a:spcBef>
                <a:spcPts val="0"/>
              </a:spcBef>
            </a:pPr>
            <a:r>
              <a:rPr lang="en-IN" i="1" dirty="0" smtClean="0"/>
              <a:t>Contra revenue</a:t>
            </a:r>
            <a:r>
              <a:rPr lang="en-IN" dirty="0" smtClean="0"/>
              <a:t> accounts</a:t>
            </a:r>
          </a:p>
          <a:p>
            <a:pPr lvl="1">
              <a:spcBef>
                <a:spcPts val="0"/>
              </a:spcBef>
            </a:pPr>
            <a:r>
              <a:rPr lang="en-US" dirty="0" smtClean="0"/>
              <a:t>Reported with </a:t>
            </a:r>
            <a:r>
              <a:rPr lang="en-US" dirty="0"/>
              <a:t>total revenues in the income statement, but with </a:t>
            </a:r>
            <a:r>
              <a:rPr lang="en-US" dirty="0" smtClean="0"/>
              <a:t>negative balances</a:t>
            </a:r>
            <a:endParaRPr lang="en-US" dirty="0"/>
          </a:p>
        </p:txBody>
      </p:sp>
    </p:spTree>
    <p:extLst>
      <p:ext uri="{BB962C8B-B14F-4D97-AF65-F5344CB8AC3E}">
        <p14:creationId xmlns:p14="http://schemas.microsoft.com/office/powerpoint/2010/main" val="3935055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8">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8">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Mistake</a:t>
            </a:r>
            <a:endParaRPr lang="en-US" dirty="0"/>
          </a:p>
        </p:txBody>
      </p:sp>
      <p:sp>
        <p:nvSpPr>
          <p:cNvPr id="3" name="Content Placeholder 2"/>
          <p:cNvSpPr>
            <a:spLocks noGrp="1"/>
          </p:cNvSpPr>
          <p:nvPr>
            <p:ph idx="1"/>
          </p:nvPr>
        </p:nvSpPr>
        <p:spPr/>
        <p:txBody>
          <a:bodyPr/>
          <a:lstStyle/>
          <a:p>
            <a:pPr marL="0" indent="0">
              <a:buNone/>
            </a:pPr>
            <a:r>
              <a:rPr lang="en-US" dirty="0" smtClean="0"/>
              <a:t>Students sometimes misclassify contra revenue accounts—Sales Returns and Sales Allowances—as expenses. Like expenses, contra revenues have normal debit balances and reduce the amount of net income. However, contra revenues represent reductions of revenues, whereas expenses represent the separate costs of generating revenues. </a:t>
            </a:r>
            <a:endParaRPr lang="en-US" dirty="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16</a:t>
            </a:fld>
            <a:endParaRPr lang="en-US" dirty="0"/>
          </a:p>
        </p:txBody>
      </p:sp>
    </p:spTree>
    <p:extLst>
      <p:ext uri="{BB962C8B-B14F-4D97-AF65-F5344CB8AC3E}">
        <p14:creationId xmlns:p14="http://schemas.microsoft.com/office/powerpoint/2010/main" val="17746754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Sales Discount</a:t>
            </a:r>
            <a:endParaRPr lang="en-US" dirty="0"/>
          </a:p>
        </p:txBody>
      </p:sp>
      <p:sp>
        <p:nvSpPr>
          <p:cNvPr id="3" name="Content Placeholder 2"/>
          <p:cNvSpPr>
            <a:spLocks noGrp="1"/>
          </p:cNvSpPr>
          <p:nvPr>
            <p:ph idx="1"/>
          </p:nvPr>
        </p:nvSpPr>
        <p:spPr>
          <a:xfrm>
            <a:off x="697230" y="1086047"/>
            <a:ext cx="8425756" cy="1986844"/>
          </a:xfrm>
        </p:spPr>
        <p:txBody>
          <a:bodyPr>
            <a:normAutofit/>
          </a:bodyPr>
          <a:lstStyle/>
          <a:p>
            <a:r>
              <a:rPr lang="en-US" sz="3000" dirty="0" smtClean="0"/>
              <a:t>Offer a customer a reduction if payment is made </a:t>
            </a:r>
            <a:r>
              <a:rPr lang="en-US" sz="3000" b="1" dirty="0" smtClean="0"/>
              <a:t>within </a:t>
            </a:r>
            <a:r>
              <a:rPr lang="en-US" sz="3000" b="1" dirty="0"/>
              <a:t>a specified period of </a:t>
            </a:r>
            <a:r>
              <a:rPr lang="en-US" sz="3000" b="1" dirty="0" smtClean="0"/>
              <a:t>time</a:t>
            </a:r>
          </a:p>
          <a:p>
            <a:pPr>
              <a:spcBef>
                <a:spcPts val="400"/>
              </a:spcBef>
            </a:pPr>
            <a:r>
              <a:rPr lang="en-IN" sz="3000" dirty="0" smtClean="0"/>
              <a:t>Link’s </a:t>
            </a:r>
            <a:r>
              <a:rPr lang="en-IN" sz="3000" dirty="0"/>
              <a:t>Dental </a:t>
            </a:r>
            <a:r>
              <a:rPr lang="en-IN" sz="3000" dirty="0" smtClean="0"/>
              <a:t>offers </a:t>
            </a:r>
            <a:r>
              <a:rPr lang="en-IN" sz="3000" dirty="0"/>
              <a:t>Dee </a:t>
            </a:r>
            <a:r>
              <a:rPr lang="en-IN" sz="3000" b="1" dirty="0" smtClean="0"/>
              <a:t>terms </a:t>
            </a:r>
            <a:r>
              <a:rPr lang="en-IN" sz="3000" b="1" dirty="0"/>
              <a:t>of 2/10</a:t>
            </a:r>
            <a:r>
              <a:rPr lang="en-IN" sz="3000" dirty="0"/>
              <a:t>, </a:t>
            </a:r>
            <a:r>
              <a:rPr lang="en-IN" sz="3000" dirty="0" smtClean="0"/>
              <a:t>n/30 on $350 owed; Dee </a:t>
            </a:r>
            <a:r>
              <a:rPr lang="en-IN" sz="3000" dirty="0"/>
              <a:t>pays </a:t>
            </a:r>
            <a:r>
              <a:rPr lang="en-IN" sz="3000" dirty="0" smtClean="0"/>
              <a:t>on March 10 (w/in 10 days)</a:t>
            </a:r>
            <a:endParaRPr lang="en-US" sz="3000" dirty="0" smtClean="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17</a:t>
            </a:fld>
            <a:endParaRPr lang="en-US" dirty="0"/>
          </a:p>
        </p:txBody>
      </p:sp>
      <p:sp>
        <p:nvSpPr>
          <p:cNvPr id="8" name="Rectangle 7"/>
          <p:cNvSpPr/>
          <p:nvPr/>
        </p:nvSpPr>
        <p:spPr>
          <a:xfrm>
            <a:off x="954860" y="3072890"/>
            <a:ext cx="8045078" cy="208092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TextBox 8"/>
          <p:cNvSpPr txBox="1">
            <a:spLocks noChangeArrowheads="1"/>
          </p:cNvSpPr>
          <p:nvPr/>
        </p:nvSpPr>
        <p:spPr bwMode="auto">
          <a:xfrm>
            <a:off x="1087024" y="3193094"/>
            <a:ext cx="7677510" cy="461665"/>
          </a:xfrm>
          <a:prstGeom prst="rect">
            <a:avLst/>
          </a:prstGeom>
          <a:noFill/>
          <a:ln w="9525">
            <a:noFill/>
            <a:miter lim="800000"/>
            <a:headEnd/>
            <a:tailEnd/>
          </a:ln>
        </p:spPr>
        <p:txBody>
          <a:bodyPr wrap="square">
            <a:spAutoFit/>
          </a:bodyPr>
          <a:lstStyle/>
          <a:p>
            <a:r>
              <a:rPr lang="en-US" sz="2400" dirty="0" smtClean="0">
                <a:latin typeface="Calibri" pitchFamily="34" charset="0"/>
              </a:rPr>
              <a:t>March 10</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10" name="TextBox 9"/>
          <p:cNvSpPr txBox="1">
            <a:spLocks noChangeArrowheads="1"/>
          </p:cNvSpPr>
          <p:nvPr/>
        </p:nvSpPr>
        <p:spPr bwMode="auto">
          <a:xfrm>
            <a:off x="1138644" y="3584156"/>
            <a:ext cx="7861294" cy="1569660"/>
          </a:xfrm>
          <a:prstGeom prst="rect">
            <a:avLst/>
          </a:prstGeom>
          <a:noFill/>
          <a:ln w="9525">
            <a:noFill/>
            <a:miter lim="800000"/>
            <a:headEnd/>
            <a:tailEnd/>
          </a:ln>
        </p:spPr>
        <p:txBody>
          <a:bodyPr wrap="square">
            <a:spAutoFit/>
          </a:bodyPr>
          <a:lstStyle/>
          <a:p>
            <a:r>
              <a:rPr lang="en-US" sz="2400" b="1" dirty="0" smtClean="0">
                <a:latin typeface="Calibri" pitchFamily="34" charset="0"/>
              </a:rPr>
              <a:t>Cash </a:t>
            </a:r>
            <a:r>
              <a:rPr lang="en-US" sz="2400" dirty="0" smtClean="0">
                <a:latin typeface="Calibri" pitchFamily="34" charset="0"/>
              </a:rPr>
              <a:t>…………………………………………….</a:t>
            </a:r>
            <a:r>
              <a:rPr lang="en-US" sz="2400" b="1" dirty="0" smtClean="0">
                <a:latin typeface="Calibri" pitchFamily="34" charset="0"/>
              </a:rPr>
              <a:t>		343</a:t>
            </a:r>
          </a:p>
          <a:p>
            <a:r>
              <a:rPr lang="en-US" sz="2400" b="1" dirty="0" smtClean="0">
                <a:latin typeface="Calibri" pitchFamily="34" charset="0"/>
              </a:rPr>
              <a:t>Sales Discounts </a:t>
            </a:r>
            <a:r>
              <a:rPr lang="en-US" sz="2400" dirty="0" smtClean="0">
                <a:latin typeface="Calibri" pitchFamily="34" charset="0"/>
              </a:rPr>
              <a:t>……………………………</a:t>
            </a:r>
            <a:r>
              <a:rPr lang="en-US" sz="2400" b="1" dirty="0">
                <a:latin typeface="Calibri" pitchFamily="34" charset="0"/>
              </a:rPr>
              <a:t>		</a:t>
            </a:r>
            <a:r>
              <a:rPr lang="en-US" sz="2400" b="1" dirty="0" smtClean="0">
                <a:latin typeface="Calibri" pitchFamily="34" charset="0"/>
              </a:rPr>
              <a:t>    7</a:t>
            </a:r>
            <a:endParaRPr lang="en-US" sz="2400" b="1" dirty="0">
              <a:latin typeface="Calibri" pitchFamily="34" charset="0"/>
            </a:endParaRPr>
          </a:p>
          <a:p>
            <a:r>
              <a:rPr lang="en-US" sz="2400" b="1" dirty="0" smtClean="0">
                <a:latin typeface="Calibri" pitchFamily="34" charset="0"/>
              </a:rPr>
              <a:t>	Accounts Receivable </a:t>
            </a:r>
            <a:r>
              <a:rPr lang="en-US" sz="2400" dirty="0" smtClean="0">
                <a:latin typeface="Calibri" pitchFamily="34" charset="0"/>
              </a:rPr>
              <a:t>……………...	</a:t>
            </a:r>
            <a:r>
              <a:rPr lang="en-US" sz="2400" b="1" dirty="0" smtClean="0">
                <a:latin typeface="Calibri" pitchFamily="34" charset="0"/>
              </a:rPr>
              <a:t> 				 350</a:t>
            </a:r>
          </a:p>
          <a:p>
            <a:r>
              <a:rPr lang="en-US" sz="2400" i="1" dirty="0" smtClean="0">
                <a:latin typeface="Calibri" pitchFamily="34" charset="0"/>
              </a:rPr>
              <a:t>	</a:t>
            </a:r>
            <a:r>
              <a:rPr lang="en-US" sz="2000" i="1" dirty="0" smtClean="0">
                <a:latin typeface="Calibri" pitchFamily="34" charset="0"/>
              </a:rPr>
              <a:t>(</a:t>
            </a:r>
            <a:r>
              <a:rPr lang="en-US" sz="2000" i="1" dirty="0">
                <a:solidFill>
                  <a:srgbClr val="000000"/>
                </a:solidFill>
                <a:latin typeface="Proxima Nova Rg"/>
              </a:rPr>
              <a:t>Collect cash on account with a 2% sales </a:t>
            </a:r>
            <a:r>
              <a:rPr lang="en-US" sz="2000" i="1" dirty="0" smtClean="0">
                <a:solidFill>
                  <a:srgbClr val="000000"/>
                </a:solidFill>
                <a:latin typeface="Proxima Nova Rg"/>
              </a:rPr>
              <a:t>discount = $350 × 2%</a:t>
            </a:r>
            <a:r>
              <a:rPr lang="en-US" sz="2000" i="1" dirty="0" smtClean="0">
                <a:latin typeface="Calibri" pitchFamily="34" charset="0"/>
              </a:rPr>
              <a:t>)</a:t>
            </a:r>
            <a:endParaRPr lang="en-US" sz="2400" b="1" u="sng" dirty="0"/>
          </a:p>
        </p:txBody>
      </p:sp>
      <p:cxnSp>
        <p:nvCxnSpPr>
          <p:cNvPr id="11" name="Straight Connector 10"/>
          <p:cNvCxnSpPr/>
          <p:nvPr/>
        </p:nvCxnSpPr>
        <p:spPr>
          <a:xfrm>
            <a:off x="6028464" y="3601089"/>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7523362" y="3603792"/>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1155577" y="3584156"/>
            <a:ext cx="1265889" cy="2446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 name="Content Placeholder 3"/>
          <p:cNvSpPr txBox="1">
            <a:spLocks/>
          </p:cNvSpPr>
          <p:nvPr/>
        </p:nvSpPr>
        <p:spPr>
          <a:xfrm>
            <a:off x="812788" y="5130956"/>
            <a:ext cx="8229600" cy="1441294"/>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IN" sz="3000" b="1" dirty="0" smtClean="0"/>
              <a:t>Sales Discounts = </a:t>
            </a:r>
            <a:r>
              <a:rPr lang="en-IN" sz="3000" i="1" dirty="0" smtClean="0"/>
              <a:t>Contra revenue</a:t>
            </a:r>
            <a:r>
              <a:rPr lang="en-IN" sz="3000" dirty="0" smtClean="0"/>
              <a:t> account</a:t>
            </a:r>
          </a:p>
          <a:p>
            <a:pPr lvl="1"/>
            <a:r>
              <a:rPr lang="en-US" sz="2600" dirty="0" smtClean="0"/>
              <a:t>Reported with </a:t>
            </a:r>
            <a:r>
              <a:rPr lang="en-US" sz="2600" dirty="0"/>
              <a:t>total revenues in the income statement, but with </a:t>
            </a:r>
            <a:r>
              <a:rPr lang="en-US" sz="2600" dirty="0" smtClean="0"/>
              <a:t>a negative balance</a:t>
            </a:r>
            <a:endParaRPr lang="en-US" sz="2600" dirty="0"/>
          </a:p>
        </p:txBody>
      </p:sp>
    </p:spTree>
    <p:extLst>
      <p:ext uri="{BB962C8B-B14F-4D97-AF65-F5344CB8AC3E}">
        <p14:creationId xmlns:p14="http://schemas.microsoft.com/office/powerpoint/2010/main" val="2738706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nSpc>
                <a:spcPct val="90000"/>
              </a:lnSpc>
            </a:pPr>
            <a:r>
              <a:rPr lang="en-US" sz="4000" dirty="0"/>
              <a:t>Income Statement Reporting Revenues Net of </a:t>
            </a:r>
            <a:r>
              <a:rPr lang="en-US" sz="4000" dirty="0" smtClean="0"/>
              <a:t>Sales Allowances and Sales </a:t>
            </a:r>
            <a:r>
              <a:rPr lang="en-US" sz="4000" dirty="0"/>
              <a:t>Discounts </a:t>
            </a:r>
          </a:p>
        </p:txBody>
      </p:sp>
      <p:sp>
        <p:nvSpPr>
          <p:cNvPr id="5" name="Text Placeholder 5"/>
          <p:cNvSpPr txBox="1">
            <a:spLocks/>
          </p:cNvSpPr>
          <p:nvPr/>
        </p:nvSpPr>
        <p:spPr>
          <a:xfrm>
            <a:off x="940070" y="409968"/>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5–1</a:t>
            </a:r>
            <a:endParaRPr lang="en-US" sz="3200" dirty="0"/>
          </a:p>
        </p:txBody>
      </p:sp>
      <p:sp>
        <p:nvSpPr>
          <p:cNvPr id="6" name="Rectangle 5"/>
          <p:cNvSpPr/>
          <p:nvPr/>
        </p:nvSpPr>
        <p:spPr>
          <a:xfrm>
            <a:off x="902027" y="3729600"/>
            <a:ext cx="5627728" cy="2282580"/>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7" name="Round Same Side Corner Rectangle 6"/>
          <p:cNvSpPr/>
          <p:nvPr/>
        </p:nvSpPr>
        <p:spPr>
          <a:xfrm>
            <a:off x="902026" y="2778787"/>
            <a:ext cx="5627729" cy="952899"/>
          </a:xfrm>
          <a:prstGeom prst="round2SameRect">
            <a:avLst>
              <a:gd name="adj1" fmla="val 47432"/>
              <a:gd name="adj2"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rgbClr val="A5062D"/>
              </a:solidFill>
            </a:endParaRPr>
          </a:p>
        </p:txBody>
      </p:sp>
      <p:sp>
        <p:nvSpPr>
          <p:cNvPr id="8" name="TextBox 7"/>
          <p:cNvSpPr txBox="1"/>
          <p:nvPr/>
        </p:nvSpPr>
        <p:spPr>
          <a:xfrm>
            <a:off x="988400" y="2827774"/>
            <a:ext cx="5541355" cy="830997"/>
          </a:xfrm>
          <a:prstGeom prst="rect">
            <a:avLst/>
          </a:prstGeom>
          <a:noFill/>
        </p:spPr>
        <p:txBody>
          <a:bodyPr wrap="square" rtlCol="0">
            <a:spAutoFit/>
          </a:bodyPr>
          <a:lstStyle/>
          <a:p>
            <a:pPr algn="ctr"/>
            <a:r>
              <a:rPr lang="en-US" sz="2400" b="1" dirty="0">
                <a:solidFill>
                  <a:schemeClr val="bg1"/>
                </a:solidFill>
              </a:rPr>
              <a:t>LINK’S DENTAL </a:t>
            </a:r>
          </a:p>
          <a:p>
            <a:pPr algn="ctr"/>
            <a:r>
              <a:rPr lang="en-US" sz="2400" b="1" dirty="0" smtClean="0">
                <a:solidFill>
                  <a:schemeClr val="bg1"/>
                </a:solidFill>
              </a:rPr>
              <a:t>Income </a:t>
            </a:r>
            <a:r>
              <a:rPr lang="en-US" sz="2400" b="1" dirty="0">
                <a:solidFill>
                  <a:schemeClr val="bg1"/>
                </a:solidFill>
              </a:rPr>
              <a:t>Statement (</a:t>
            </a:r>
            <a:r>
              <a:rPr lang="en-US" sz="2400" b="1" dirty="0" smtClean="0">
                <a:solidFill>
                  <a:schemeClr val="bg1"/>
                </a:solidFill>
              </a:rPr>
              <a:t>partial)</a:t>
            </a:r>
            <a:endParaRPr lang="en-US" sz="2400" b="1" dirty="0">
              <a:solidFill>
                <a:schemeClr val="bg1"/>
              </a:solidFill>
            </a:endParaRPr>
          </a:p>
        </p:txBody>
      </p:sp>
      <p:sp>
        <p:nvSpPr>
          <p:cNvPr id="9" name="TextBox 8"/>
          <p:cNvSpPr txBox="1"/>
          <p:nvPr/>
        </p:nvSpPr>
        <p:spPr>
          <a:xfrm>
            <a:off x="1013517" y="3970643"/>
            <a:ext cx="5774147" cy="1800493"/>
          </a:xfrm>
          <a:prstGeom prst="rect">
            <a:avLst/>
          </a:prstGeom>
          <a:noFill/>
        </p:spPr>
        <p:txBody>
          <a:bodyPr wrap="square" rtlCol="0">
            <a:spAutoFit/>
          </a:bodyPr>
          <a:lstStyle/>
          <a:p>
            <a:pPr>
              <a:tabLst>
                <a:tab pos="4916488" algn="r"/>
              </a:tabLst>
            </a:pPr>
            <a:r>
              <a:rPr lang="en-US" sz="2400" dirty="0">
                <a:solidFill>
                  <a:srgbClr val="221E1F"/>
                </a:solidFill>
              </a:rPr>
              <a:t>Service revenue 	$400  </a:t>
            </a:r>
          </a:p>
          <a:p>
            <a:pPr>
              <a:spcBef>
                <a:spcPts val="600"/>
              </a:spcBef>
              <a:tabLst>
                <a:tab pos="4916488" algn="r"/>
              </a:tabLst>
            </a:pPr>
            <a:r>
              <a:rPr lang="en-US" sz="2400" dirty="0">
                <a:solidFill>
                  <a:srgbClr val="221E1F"/>
                </a:solidFill>
              </a:rPr>
              <a:t>Less: Sales allowances 	  (50) </a:t>
            </a:r>
          </a:p>
          <a:p>
            <a:pPr>
              <a:spcBef>
                <a:spcPts val="600"/>
              </a:spcBef>
              <a:tabLst>
                <a:tab pos="4916488" algn="r"/>
              </a:tabLst>
            </a:pPr>
            <a:r>
              <a:rPr lang="en-US" sz="2400" dirty="0">
                <a:solidFill>
                  <a:srgbClr val="221E1F"/>
                </a:solidFill>
              </a:rPr>
              <a:t>Less: Sales discounts	 (7) </a:t>
            </a:r>
          </a:p>
          <a:p>
            <a:pPr>
              <a:spcBef>
                <a:spcPts val="600"/>
              </a:spcBef>
              <a:tabLst>
                <a:tab pos="4916488" algn="r"/>
              </a:tabLst>
            </a:pPr>
            <a:r>
              <a:rPr lang="en-US" sz="2400" b="1" dirty="0">
                <a:solidFill>
                  <a:srgbClr val="1D5F76"/>
                </a:solidFill>
              </a:rPr>
              <a:t>   </a:t>
            </a:r>
            <a:r>
              <a:rPr lang="en-US" sz="2400" b="1" dirty="0" smtClean="0">
                <a:solidFill>
                  <a:srgbClr val="1D5F76"/>
                </a:solidFill>
              </a:rPr>
              <a:t>  Net </a:t>
            </a:r>
            <a:r>
              <a:rPr lang="en-US" sz="2400" b="1" dirty="0">
                <a:solidFill>
                  <a:srgbClr val="1D5F76"/>
                </a:solidFill>
              </a:rPr>
              <a:t>service revenue 	$343  </a:t>
            </a:r>
          </a:p>
        </p:txBody>
      </p:sp>
      <p:cxnSp>
        <p:nvCxnSpPr>
          <p:cNvPr id="10" name="Straight Connector 9"/>
          <p:cNvCxnSpPr/>
          <p:nvPr/>
        </p:nvCxnSpPr>
        <p:spPr>
          <a:xfrm>
            <a:off x="5227911" y="5340300"/>
            <a:ext cx="91634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 name="TextBox 2"/>
          <p:cNvSpPr txBox="1"/>
          <p:nvPr/>
        </p:nvSpPr>
        <p:spPr>
          <a:xfrm>
            <a:off x="6787664" y="3724495"/>
            <a:ext cx="1985928" cy="878895"/>
          </a:xfrm>
          <a:prstGeom prst="rect">
            <a:avLst/>
          </a:prstGeom>
          <a:noFill/>
        </p:spPr>
        <p:txBody>
          <a:bodyPr wrap="none" rtlCol="0">
            <a:spAutoFit/>
          </a:bodyPr>
          <a:lstStyle/>
          <a:p>
            <a:pPr algn="ctr">
              <a:lnSpc>
                <a:spcPts val="2000"/>
              </a:lnSpc>
            </a:pPr>
            <a:r>
              <a:rPr lang="en-US" sz="2400" dirty="0" smtClean="0">
                <a:solidFill>
                  <a:srgbClr val="FF0000"/>
                </a:solidFill>
              </a:rPr>
              <a:t>Includes $100</a:t>
            </a:r>
          </a:p>
          <a:p>
            <a:pPr algn="ctr">
              <a:lnSpc>
                <a:spcPts val="2000"/>
              </a:lnSpc>
            </a:pPr>
            <a:r>
              <a:rPr lang="en-US" sz="2400" dirty="0" smtClean="0">
                <a:solidFill>
                  <a:srgbClr val="FF0000"/>
                </a:solidFill>
              </a:rPr>
              <a:t>reduction for</a:t>
            </a:r>
          </a:p>
          <a:p>
            <a:pPr algn="ctr">
              <a:lnSpc>
                <a:spcPts val="2000"/>
              </a:lnSpc>
            </a:pPr>
            <a:r>
              <a:rPr lang="en-US" sz="2400" dirty="0" smtClean="0">
                <a:solidFill>
                  <a:srgbClr val="FF0000"/>
                </a:solidFill>
              </a:rPr>
              <a:t>trade discount</a:t>
            </a:r>
            <a:endParaRPr lang="en-US" sz="2400" dirty="0">
              <a:solidFill>
                <a:srgbClr val="FF0000"/>
              </a:solidFill>
            </a:endParaRPr>
          </a:p>
        </p:txBody>
      </p:sp>
      <p:sp>
        <p:nvSpPr>
          <p:cNvPr id="11" name="Left Arrow 10"/>
          <p:cNvSpPr/>
          <p:nvPr/>
        </p:nvSpPr>
        <p:spPr>
          <a:xfrm>
            <a:off x="6210109" y="4076414"/>
            <a:ext cx="577556" cy="213746"/>
          </a:xfrm>
          <a:prstGeom prst="leftArrow">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5208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nSpc>
                <a:spcPct val="90000"/>
              </a:lnSpc>
            </a:pPr>
            <a:r>
              <a:rPr lang="en-US" sz="3600" dirty="0"/>
              <a:t>Balance of Accounts Receivable after Credit Sale and Subsequent Collection on Account </a:t>
            </a:r>
          </a:p>
        </p:txBody>
      </p:sp>
      <p:sp>
        <p:nvSpPr>
          <p:cNvPr id="5" name="Text Placeholder 5"/>
          <p:cNvSpPr txBox="1">
            <a:spLocks/>
          </p:cNvSpPr>
          <p:nvPr/>
        </p:nvSpPr>
        <p:spPr>
          <a:xfrm>
            <a:off x="940070" y="367984"/>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5–2</a:t>
            </a:r>
            <a:endParaRPr lang="en-US" sz="3200" dirty="0"/>
          </a:p>
        </p:txBody>
      </p:sp>
      <p:sp>
        <p:nvSpPr>
          <p:cNvPr id="11" name="Rounded Rectangle 10"/>
          <p:cNvSpPr/>
          <p:nvPr/>
        </p:nvSpPr>
        <p:spPr>
          <a:xfrm>
            <a:off x="3060676" y="2648513"/>
            <a:ext cx="3500871" cy="2700727"/>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extBox 1"/>
          <p:cNvSpPr txBox="1"/>
          <p:nvPr/>
        </p:nvSpPr>
        <p:spPr>
          <a:xfrm>
            <a:off x="3244268" y="3138221"/>
            <a:ext cx="3233042" cy="1754326"/>
          </a:xfrm>
          <a:prstGeom prst="rect">
            <a:avLst/>
          </a:prstGeom>
          <a:noFill/>
        </p:spPr>
        <p:txBody>
          <a:bodyPr wrap="square" rtlCol="0">
            <a:spAutoFit/>
          </a:bodyPr>
          <a:lstStyle/>
          <a:p>
            <a:pPr>
              <a:lnSpc>
                <a:spcPct val="110000"/>
              </a:lnSpc>
              <a:tabLst>
                <a:tab pos="1262063" algn="r"/>
                <a:tab pos="1598613" algn="l"/>
                <a:tab pos="2859088" algn="r"/>
              </a:tabLst>
            </a:pPr>
            <a:r>
              <a:rPr lang="en-US" sz="2000" dirty="0"/>
              <a:t>Mar. 1 	400</a:t>
            </a:r>
          </a:p>
          <a:p>
            <a:pPr>
              <a:lnSpc>
                <a:spcPct val="110000"/>
              </a:lnSpc>
              <a:tabLst>
                <a:tab pos="1262063" algn="r"/>
                <a:tab pos="1598613" algn="l"/>
                <a:tab pos="2971800" algn="r"/>
              </a:tabLst>
            </a:pPr>
            <a:r>
              <a:rPr lang="en-US" sz="2000" dirty="0"/>
              <a:t>		Mar. 5 </a:t>
            </a:r>
            <a:r>
              <a:rPr lang="en-US" sz="2000" dirty="0" smtClean="0"/>
              <a:t>  </a:t>
            </a:r>
            <a:r>
              <a:rPr lang="en-US" sz="2000" dirty="0"/>
              <a:t>	50</a:t>
            </a:r>
          </a:p>
          <a:p>
            <a:pPr>
              <a:lnSpc>
                <a:spcPct val="110000"/>
              </a:lnSpc>
              <a:spcBef>
                <a:spcPts val="1200"/>
              </a:spcBef>
              <a:tabLst>
                <a:tab pos="1262063" algn="r"/>
                <a:tab pos="1598613" algn="l"/>
                <a:tab pos="2971800" algn="r"/>
              </a:tabLst>
            </a:pPr>
            <a:r>
              <a:rPr lang="en-US" sz="2000" dirty="0"/>
              <a:t>		Mar. 10 	</a:t>
            </a:r>
            <a:r>
              <a:rPr lang="en-US" sz="2000" dirty="0" smtClean="0"/>
              <a:t>350</a:t>
            </a:r>
            <a:endParaRPr lang="en-US" sz="2000" dirty="0"/>
          </a:p>
          <a:p>
            <a:pPr>
              <a:lnSpc>
                <a:spcPct val="110000"/>
              </a:lnSpc>
              <a:spcBef>
                <a:spcPts val="1200"/>
              </a:spcBef>
              <a:tabLst>
                <a:tab pos="1262063" algn="r"/>
                <a:tab pos="1598613" algn="l"/>
                <a:tab pos="2859088" algn="r"/>
              </a:tabLst>
            </a:pPr>
            <a:r>
              <a:rPr lang="en-US" sz="2000" dirty="0"/>
              <a:t>Bal. 	0</a:t>
            </a:r>
          </a:p>
        </p:txBody>
      </p:sp>
      <p:sp>
        <p:nvSpPr>
          <p:cNvPr id="12" name="TextBox 11"/>
          <p:cNvSpPr txBox="1"/>
          <p:nvPr/>
        </p:nvSpPr>
        <p:spPr>
          <a:xfrm>
            <a:off x="474132" y="3152381"/>
            <a:ext cx="2569612" cy="1706621"/>
          </a:xfrm>
          <a:prstGeom prst="rect">
            <a:avLst/>
          </a:prstGeom>
          <a:noFill/>
        </p:spPr>
        <p:txBody>
          <a:bodyPr wrap="square" rtlCol="0">
            <a:spAutoFit/>
          </a:bodyPr>
          <a:lstStyle/>
          <a:p>
            <a:pPr algn="r"/>
            <a:r>
              <a:rPr lang="en-US" b="1" dirty="0">
                <a:solidFill>
                  <a:srgbClr val="1D5F76"/>
                </a:solidFill>
              </a:rPr>
              <a:t>Credit sale of $500 with</a:t>
            </a:r>
          </a:p>
          <a:p>
            <a:pPr algn="r"/>
            <a:r>
              <a:rPr lang="en-US" b="1" dirty="0">
                <a:solidFill>
                  <a:srgbClr val="1D5F76"/>
                </a:solidFill>
              </a:rPr>
              <a:t>$100 trade discount</a:t>
            </a:r>
          </a:p>
          <a:p>
            <a:pPr algn="r">
              <a:lnSpc>
                <a:spcPct val="70000"/>
              </a:lnSpc>
            </a:pPr>
            <a:endParaRPr lang="en-US" b="1" dirty="0">
              <a:solidFill>
                <a:srgbClr val="1D5F76"/>
              </a:solidFill>
            </a:endParaRPr>
          </a:p>
          <a:p>
            <a:pPr algn="r">
              <a:lnSpc>
                <a:spcPct val="70000"/>
              </a:lnSpc>
            </a:pPr>
            <a:endParaRPr lang="en-US" b="1" dirty="0">
              <a:solidFill>
                <a:srgbClr val="1D5F76"/>
              </a:solidFill>
            </a:endParaRPr>
          </a:p>
          <a:p>
            <a:pPr algn="r">
              <a:lnSpc>
                <a:spcPct val="70000"/>
              </a:lnSpc>
            </a:pPr>
            <a:endParaRPr lang="en-US" b="1" dirty="0" smtClean="0">
              <a:solidFill>
                <a:srgbClr val="1D5F76"/>
              </a:solidFill>
            </a:endParaRPr>
          </a:p>
          <a:p>
            <a:pPr algn="r">
              <a:lnSpc>
                <a:spcPct val="70000"/>
              </a:lnSpc>
            </a:pPr>
            <a:endParaRPr lang="en-US" b="1" dirty="0">
              <a:solidFill>
                <a:srgbClr val="1D5F76"/>
              </a:solidFill>
            </a:endParaRPr>
          </a:p>
          <a:p>
            <a:pPr algn="r">
              <a:lnSpc>
                <a:spcPct val="70000"/>
              </a:lnSpc>
              <a:spcBef>
                <a:spcPts val="600"/>
              </a:spcBef>
            </a:pPr>
            <a:r>
              <a:rPr lang="en-US" b="1" dirty="0">
                <a:solidFill>
                  <a:srgbClr val="1D5F76"/>
                </a:solidFill>
              </a:rPr>
              <a:t>Ending balance</a:t>
            </a:r>
          </a:p>
        </p:txBody>
      </p:sp>
      <p:sp>
        <p:nvSpPr>
          <p:cNvPr id="13" name="TextBox 12"/>
          <p:cNvSpPr txBox="1"/>
          <p:nvPr/>
        </p:nvSpPr>
        <p:spPr>
          <a:xfrm>
            <a:off x="6544613" y="3458949"/>
            <a:ext cx="2599387" cy="1132618"/>
          </a:xfrm>
          <a:prstGeom prst="rect">
            <a:avLst/>
          </a:prstGeom>
          <a:noFill/>
        </p:spPr>
        <p:txBody>
          <a:bodyPr wrap="square" rtlCol="0">
            <a:spAutoFit/>
          </a:bodyPr>
          <a:lstStyle/>
          <a:p>
            <a:pPr>
              <a:lnSpc>
                <a:spcPct val="120000"/>
              </a:lnSpc>
            </a:pPr>
            <a:r>
              <a:rPr lang="en-US" b="1" dirty="0">
                <a:solidFill>
                  <a:srgbClr val="1D5F76"/>
                </a:solidFill>
              </a:rPr>
              <a:t>Sales allowance of $50</a:t>
            </a:r>
          </a:p>
          <a:p>
            <a:pPr>
              <a:spcBef>
                <a:spcPts val="1200"/>
              </a:spcBef>
            </a:pPr>
            <a:r>
              <a:rPr lang="en-US" b="1" dirty="0">
                <a:solidFill>
                  <a:srgbClr val="1D5F76"/>
                </a:solidFill>
              </a:rPr>
              <a:t>Cash collection of $</a:t>
            </a:r>
            <a:r>
              <a:rPr lang="en-US" b="1" dirty="0" smtClean="0">
                <a:solidFill>
                  <a:srgbClr val="1D5F76"/>
                </a:solidFill>
              </a:rPr>
              <a:t>343</a:t>
            </a:r>
            <a:br>
              <a:rPr lang="en-US" b="1" dirty="0" smtClean="0">
                <a:solidFill>
                  <a:srgbClr val="1D5F76"/>
                </a:solidFill>
              </a:rPr>
            </a:br>
            <a:r>
              <a:rPr lang="en-US" b="1" dirty="0" smtClean="0">
                <a:solidFill>
                  <a:srgbClr val="1D5F76"/>
                </a:solidFill>
              </a:rPr>
              <a:t>      with $7 sales discount</a:t>
            </a:r>
            <a:endParaRPr lang="en-US" b="1" dirty="0">
              <a:solidFill>
                <a:srgbClr val="1D5F76"/>
              </a:solidFill>
            </a:endParaRPr>
          </a:p>
        </p:txBody>
      </p:sp>
      <p:sp>
        <p:nvSpPr>
          <p:cNvPr id="14" name="TextBox 13"/>
          <p:cNvSpPr txBox="1"/>
          <p:nvPr/>
        </p:nvSpPr>
        <p:spPr>
          <a:xfrm>
            <a:off x="3244268" y="2768512"/>
            <a:ext cx="3136197" cy="369332"/>
          </a:xfrm>
          <a:prstGeom prst="rect">
            <a:avLst/>
          </a:prstGeom>
          <a:noFill/>
        </p:spPr>
        <p:txBody>
          <a:bodyPr wrap="square" rtlCol="0">
            <a:spAutoFit/>
          </a:bodyPr>
          <a:lstStyle/>
          <a:p>
            <a:pPr algn="ctr"/>
            <a:r>
              <a:rPr lang="en-US" b="1" dirty="0"/>
              <a:t>Accounts Receivable</a:t>
            </a:r>
          </a:p>
        </p:txBody>
      </p:sp>
      <p:cxnSp>
        <p:nvCxnSpPr>
          <p:cNvPr id="15" name="Straight Connector 14"/>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3149496" y="4474512"/>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1" name="Group 20"/>
          <p:cNvGrpSpPr/>
          <p:nvPr/>
        </p:nvGrpSpPr>
        <p:grpSpPr>
          <a:xfrm>
            <a:off x="3183786" y="4870720"/>
            <a:ext cx="1334477" cy="61477"/>
            <a:chOff x="3408696" y="4090612"/>
            <a:chExt cx="1334477" cy="61477"/>
          </a:xfrm>
        </p:grpSpPr>
        <p:cxnSp>
          <p:nvCxnSpPr>
            <p:cNvPr id="17" name="Straight Connector 16"/>
            <p:cNvCxnSpPr/>
            <p:nvPr/>
          </p:nvCxnSpPr>
          <p:spPr>
            <a:xfrm>
              <a:off x="3408696" y="4090612"/>
              <a:ext cx="133447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3408696" y="4152089"/>
              <a:ext cx="133447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22" name="Straight Connector 21"/>
          <p:cNvCxnSpPr/>
          <p:nvPr/>
        </p:nvCxnSpPr>
        <p:spPr>
          <a:xfrm flipV="1">
            <a:off x="4642123" y="3138222"/>
            <a:ext cx="0" cy="2085288"/>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40123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5334433"/>
          </a:xfrm>
        </p:spPr>
        <p:txBody>
          <a:bodyPr>
            <a:normAutofit fontScale="92500"/>
          </a:bodyPr>
          <a:lstStyle/>
          <a:p>
            <a:r>
              <a:rPr lang="en-US" b="1" dirty="0" smtClean="0">
                <a:solidFill>
                  <a:srgbClr val="A5062D"/>
                </a:solidFill>
              </a:rPr>
              <a:t>LO5–1</a:t>
            </a:r>
            <a:r>
              <a:rPr lang="en-US" dirty="0"/>
              <a:t>	Recognize accounts </a:t>
            </a:r>
            <a:r>
              <a:rPr lang="en-US" dirty="0" smtClean="0"/>
              <a:t>receivable.</a:t>
            </a:r>
          </a:p>
          <a:p>
            <a:r>
              <a:rPr lang="en-US" b="1" dirty="0" smtClean="0">
                <a:solidFill>
                  <a:srgbClr val="A5062D"/>
                </a:solidFill>
              </a:rPr>
              <a:t>LO5–2</a:t>
            </a:r>
            <a:r>
              <a:rPr lang="en-US" dirty="0"/>
              <a:t>	Calculate net revenues using discounts, returns, and </a:t>
            </a:r>
            <a:r>
              <a:rPr lang="en-US" dirty="0" smtClean="0"/>
              <a:t>allowances.</a:t>
            </a:r>
          </a:p>
          <a:p>
            <a:r>
              <a:rPr lang="en-US" b="1" dirty="0" smtClean="0">
                <a:solidFill>
                  <a:srgbClr val="A5062D"/>
                </a:solidFill>
              </a:rPr>
              <a:t>LO5–3</a:t>
            </a:r>
            <a:r>
              <a:rPr lang="en-US" dirty="0"/>
              <a:t>	Record an allowance for future uncollectible </a:t>
            </a:r>
            <a:r>
              <a:rPr lang="en-US" dirty="0" smtClean="0"/>
              <a:t>accounts.</a:t>
            </a:r>
          </a:p>
          <a:p>
            <a:r>
              <a:rPr lang="en-US" b="1" dirty="0" smtClean="0">
                <a:solidFill>
                  <a:srgbClr val="A5062D"/>
                </a:solidFill>
              </a:rPr>
              <a:t>LO5–4</a:t>
            </a:r>
            <a:r>
              <a:rPr lang="en-US" dirty="0"/>
              <a:t>	Use the aging method to estimate future uncollectible </a:t>
            </a:r>
            <a:r>
              <a:rPr lang="en-US" dirty="0" smtClean="0"/>
              <a:t>accounts.</a:t>
            </a:r>
          </a:p>
          <a:p>
            <a:r>
              <a:rPr lang="en-US" b="1" dirty="0" smtClean="0">
                <a:solidFill>
                  <a:srgbClr val="A5062D"/>
                </a:solidFill>
              </a:rPr>
              <a:t>LO5–5</a:t>
            </a:r>
            <a:r>
              <a:rPr lang="en-US" dirty="0"/>
              <a:t>	Apply the procedure to write off accounts receivable </a:t>
            </a:r>
            <a:r>
              <a:rPr lang="en-US" dirty="0" smtClean="0"/>
              <a:t>as uncollectible.</a:t>
            </a:r>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2</a:t>
            </a:fld>
            <a:endParaRPr lang="en-US" dirty="0"/>
          </a:p>
        </p:txBody>
      </p:sp>
    </p:spTree>
    <p:extLst>
      <p:ext uri="{BB962C8B-B14F-4D97-AF65-F5344CB8AC3E}">
        <p14:creationId xmlns:p14="http://schemas.microsoft.com/office/powerpoint/2010/main" val="944055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97212" y="1149615"/>
            <a:ext cx="7794576" cy="4432716"/>
          </a:xfrm>
        </p:spPr>
        <p:txBody>
          <a:bodyPr>
            <a:normAutofit/>
          </a:bodyPr>
          <a:lstStyle/>
          <a:p>
            <a:pPr marL="0" indent="0">
              <a:buNone/>
            </a:pPr>
            <a:r>
              <a:rPr lang="en-US" sz="2800" dirty="0" smtClean="0"/>
              <a:t>The effect of a sales allowance will result in which of the following:</a:t>
            </a:r>
            <a:endParaRPr lang="en-US" sz="2800" dirty="0"/>
          </a:p>
          <a:p>
            <a:pPr>
              <a:buAutoNum type="alphaLcPeriod"/>
            </a:pPr>
            <a:r>
              <a:rPr lang="en-US" sz="2800" dirty="0" smtClean="0"/>
              <a:t>An increase to net income</a:t>
            </a:r>
            <a:endParaRPr lang="en-US" sz="2800" dirty="0"/>
          </a:p>
          <a:p>
            <a:pPr>
              <a:buAutoNum type="alphaLcPeriod"/>
            </a:pPr>
            <a:r>
              <a:rPr lang="en-US" sz="2800" dirty="0" smtClean="0"/>
              <a:t>A decrease to net income</a:t>
            </a:r>
            <a:endParaRPr lang="en-US" sz="2800" dirty="0"/>
          </a:p>
          <a:p>
            <a:pPr>
              <a:buAutoNum type="alphaLcPeriod" startAt="3"/>
            </a:pPr>
            <a:r>
              <a:rPr lang="en-US" sz="2800" dirty="0" smtClean="0"/>
              <a:t>An increase to accounts receivable </a:t>
            </a:r>
            <a:endParaRPr lang="en-US" sz="2800" dirty="0"/>
          </a:p>
          <a:p>
            <a:pPr>
              <a:buAutoNum type="alphaLcPeriod" startAt="3"/>
            </a:pPr>
            <a:r>
              <a:rPr lang="en-US" sz="2800" dirty="0" smtClean="0"/>
              <a:t>An increase to sales revenue</a:t>
            </a:r>
            <a:endParaRPr lang="en-US" sz="2800" dirty="0"/>
          </a:p>
        </p:txBody>
      </p:sp>
      <p:sp>
        <p:nvSpPr>
          <p:cNvPr id="4" name="Title 3"/>
          <p:cNvSpPr>
            <a:spLocks noGrp="1"/>
          </p:cNvSpPr>
          <p:nvPr>
            <p:ph type="title"/>
          </p:nvPr>
        </p:nvSpPr>
        <p:spPr>
          <a:xfrm>
            <a:off x="936943" y="364559"/>
            <a:ext cx="7922577" cy="799257"/>
          </a:xfrm>
        </p:spPr>
        <p:txBody>
          <a:bodyPr/>
          <a:lstStyle/>
          <a:p>
            <a:r>
              <a:rPr lang="en-US" dirty="0"/>
              <a:t>Concept Check </a:t>
            </a:r>
            <a:r>
              <a:rPr lang="en-US" dirty="0" smtClean="0"/>
              <a:t>5–2</a:t>
            </a:r>
            <a:endParaRPr lang="en-US" dirty="0"/>
          </a:p>
        </p:txBody>
      </p:sp>
      <p:sp>
        <p:nvSpPr>
          <p:cNvPr id="6" name="Oval 5"/>
          <p:cNvSpPr/>
          <p:nvPr/>
        </p:nvSpPr>
        <p:spPr bwMode="auto">
          <a:xfrm>
            <a:off x="896771" y="2580189"/>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310186" y="4406224"/>
            <a:ext cx="7176089" cy="1569660"/>
          </a:xfrm>
          <a:prstGeom prst="rect">
            <a:avLst/>
          </a:prstGeom>
          <a:solidFill>
            <a:srgbClr val="FFFFD1"/>
          </a:solidFill>
          <a:ln w="6350">
            <a:solidFill>
              <a:schemeClr val="tx1"/>
            </a:solidFill>
          </a:ln>
        </p:spPr>
        <p:txBody>
          <a:bodyPr wrap="square" rtlCol="0">
            <a:spAutoFit/>
          </a:bodyPr>
          <a:lstStyle/>
          <a:p>
            <a:r>
              <a:rPr lang="en-US" sz="2400" dirty="0" smtClean="0"/>
              <a:t>The effect of a sales allowance is to decrease net income. A sales allowance decreases sales revenue in the income statement. A sales allowance also decreases assets by decreasing the balance of accounts receivable.</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20</a:t>
            </a:fld>
            <a:endParaRPr lang="en-US" dirty="0"/>
          </a:p>
        </p:txBody>
      </p:sp>
    </p:spTree>
    <p:extLst>
      <p:ext uri="{BB962C8B-B14F-4D97-AF65-F5344CB8AC3E}">
        <p14:creationId xmlns:p14="http://schemas.microsoft.com/office/powerpoint/2010/main" val="2322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96880" y="1162738"/>
            <a:ext cx="7962640" cy="4432716"/>
          </a:xfrm>
        </p:spPr>
        <p:txBody>
          <a:bodyPr>
            <a:normAutofit/>
          </a:bodyPr>
          <a:lstStyle/>
          <a:p>
            <a:pPr marL="0" indent="0">
              <a:buNone/>
            </a:pPr>
            <a:r>
              <a:rPr lang="en-US" sz="2800" dirty="0" smtClean="0"/>
              <a:t>Which of the following computations would be used to compute Net Revenue?</a:t>
            </a:r>
            <a:endParaRPr lang="en-US" sz="2800" dirty="0"/>
          </a:p>
          <a:p>
            <a:pPr>
              <a:buAutoNum type="alphaLcPeriod"/>
            </a:pPr>
            <a:r>
              <a:rPr lang="en-US" sz="2800" dirty="0" smtClean="0"/>
              <a:t>Total Revenue + Accounts Receivable – Sales Discounts – Sales Allowances</a:t>
            </a:r>
            <a:endParaRPr lang="en-US" sz="2800" dirty="0"/>
          </a:p>
          <a:p>
            <a:pPr>
              <a:buFont typeface="+mj-lt"/>
              <a:buAutoNum type="alphaLcPeriod"/>
            </a:pPr>
            <a:r>
              <a:rPr lang="en-US" sz="2800" dirty="0"/>
              <a:t>Net Revenue + Sales Allowances – Sales Discounts</a:t>
            </a:r>
          </a:p>
          <a:p>
            <a:pPr>
              <a:buAutoNum type="alphaLcPeriod"/>
            </a:pPr>
            <a:r>
              <a:rPr lang="en-US" sz="2800" dirty="0" smtClean="0"/>
              <a:t>Total Revenue – Sales Discounts – Sales Allowances</a:t>
            </a:r>
          </a:p>
          <a:p>
            <a:pPr>
              <a:buAutoNum type="alphaLcPeriod"/>
            </a:pPr>
            <a:r>
              <a:rPr lang="en-US" sz="2800" dirty="0" smtClean="0"/>
              <a:t>Net Income – Change in Accounts Receivable</a:t>
            </a:r>
            <a:endParaRPr lang="en-US" sz="2800" dirty="0"/>
          </a:p>
        </p:txBody>
      </p:sp>
      <p:sp>
        <p:nvSpPr>
          <p:cNvPr id="4" name="Title 3"/>
          <p:cNvSpPr>
            <a:spLocks noGrp="1"/>
          </p:cNvSpPr>
          <p:nvPr>
            <p:ph type="title"/>
          </p:nvPr>
        </p:nvSpPr>
        <p:spPr>
          <a:xfrm>
            <a:off x="936943" y="357577"/>
            <a:ext cx="7922577" cy="799257"/>
          </a:xfrm>
        </p:spPr>
        <p:txBody>
          <a:bodyPr/>
          <a:lstStyle/>
          <a:p>
            <a:r>
              <a:rPr lang="en-US" dirty="0"/>
              <a:t>Concept Check </a:t>
            </a:r>
            <a:r>
              <a:rPr lang="en-US" dirty="0" smtClean="0"/>
              <a:t>5–3</a:t>
            </a:r>
            <a:endParaRPr lang="en-US" dirty="0"/>
          </a:p>
        </p:txBody>
      </p:sp>
      <p:sp>
        <p:nvSpPr>
          <p:cNvPr id="6" name="Oval 5"/>
          <p:cNvSpPr/>
          <p:nvPr/>
        </p:nvSpPr>
        <p:spPr bwMode="auto">
          <a:xfrm>
            <a:off x="794125" y="357288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245681" y="5179955"/>
            <a:ext cx="6995352" cy="830997"/>
          </a:xfrm>
          <a:prstGeom prst="rect">
            <a:avLst/>
          </a:prstGeom>
          <a:solidFill>
            <a:srgbClr val="FFFFD1"/>
          </a:solidFill>
          <a:ln w="6350">
            <a:solidFill>
              <a:schemeClr val="tx1"/>
            </a:solidFill>
          </a:ln>
        </p:spPr>
        <p:txBody>
          <a:bodyPr wrap="square" rtlCol="0">
            <a:spAutoFit/>
          </a:bodyPr>
          <a:lstStyle/>
          <a:p>
            <a:r>
              <a:rPr lang="en-US" sz="2400" dirty="0" smtClean="0"/>
              <a:t>Net Revenue is equal to Total Revenue less Sales Discounts and Sales Allowances.</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21</a:t>
            </a:fld>
            <a:endParaRPr lang="en-US" dirty="0"/>
          </a:p>
        </p:txBody>
      </p:sp>
    </p:spTree>
    <p:extLst>
      <p:ext uri="{BB962C8B-B14F-4D97-AF65-F5344CB8AC3E}">
        <p14:creationId xmlns:p14="http://schemas.microsoft.com/office/powerpoint/2010/main" val="2322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nSpc>
                <a:spcPct val="90000"/>
              </a:lnSpc>
            </a:pPr>
            <a:r>
              <a:rPr lang="en-US" sz="3600" dirty="0"/>
              <a:t>Income Statement Reporting Revenues Net of Sales Discounts, Returns, and Allowances </a:t>
            </a:r>
          </a:p>
        </p:txBody>
      </p:sp>
      <p:sp>
        <p:nvSpPr>
          <p:cNvPr id="5" name="Text Placeholder 5"/>
          <p:cNvSpPr txBox="1">
            <a:spLocks/>
          </p:cNvSpPr>
          <p:nvPr/>
        </p:nvSpPr>
        <p:spPr>
          <a:xfrm>
            <a:off x="940070" y="37848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5–3</a:t>
            </a:r>
            <a:endParaRPr lang="en-US" sz="3200" dirty="0"/>
          </a:p>
        </p:txBody>
      </p:sp>
      <p:sp>
        <p:nvSpPr>
          <p:cNvPr id="6" name="Rectangle 5"/>
          <p:cNvSpPr/>
          <p:nvPr/>
        </p:nvSpPr>
        <p:spPr>
          <a:xfrm>
            <a:off x="902026" y="3677893"/>
            <a:ext cx="7808587" cy="2265707"/>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 name="Round Same Side Corner Rectangle 6"/>
          <p:cNvSpPr/>
          <p:nvPr/>
        </p:nvSpPr>
        <p:spPr>
          <a:xfrm>
            <a:off x="902026" y="2570012"/>
            <a:ext cx="7808587" cy="1108419"/>
          </a:xfrm>
          <a:prstGeom prst="round2SameRect">
            <a:avLst>
              <a:gd name="adj1" fmla="val 40795"/>
              <a:gd name="adj2" fmla="val 0"/>
            </a:avLst>
          </a:prstGeom>
          <a:solidFill>
            <a:srgbClr val="17375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rgbClr val="A5062D"/>
              </a:solidFill>
            </a:endParaRPr>
          </a:p>
        </p:txBody>
      </p:sp>
      <p:sp>
        <p:nvSpPr>
          <p:cNvPr id="8" name="TextBox 7"/>
          <p:cNvSpPr txBox="1"/>
          <p:nvPr/>
        </p:nvSpPr>
        <p:spPr>
          <a:xfrm>
            <a:off x="988400" y="2574728"/>
            <a:ext cx="7659900" cy="1015663"/>
          </a:xfrm>
          <a:prstGeom prst="rect">
            <a:avLst/>
          </a:prstGeom>
          <a:noFill/>
        </p:spPr>
        <p:txBody>
          <a:bodyPr wrap="square" rtlCol="0">
            <a:spAutoFit/>
          </a:bodyPr>
          <a:lstStyle/>
          <a:p>
            <a:pPr algn="ctr"/>
            <a:r>
              <a:rPr lang="en-US" sz="2000" b="1" dirty="0">
                <a:solidFill>
                  <a:schemeClr val="bg1"/>
                </a:solidFill>
              </a:rPr>
              <a:t>GENERAL HEALTH </a:t>
            </a:r>
          </a:p>
          <a:p>
            <a:pPr algn="ctr"/>
            <a:r>
              <a:rPr lang="en-US" sz="2000" b="1" dirty="0">
                <a:solidFill>
                  <a:schemeClr val="bg1"/>
                </a:solidFill>
              </a:rPr>
              <a:t>Income Statement (partial) </a:t>
            </a:r>
          </a:p>
          <a:p>
            <a:pPr algn="ctr"/>
            <a:r>
              <a:rPr lang="en-US" sz="2000" b="1" dirty="0">
                <a:solidFill>
                  <a:schemeClr val="bg1"/>
                </a:solidFill>
              </a:rPr>
              <a:t>For the year ended 2018 	</a:t>
            </a:r>
          </a:p>
        </p:txBody>
      </p:sp>
      <p:sp>
        <p:nvSpPr>
          <p:cNvPr id="9" name="TextBox 8"/>
          <p:cNvSpPr txBox="1"/>
          <p:nvPr/>
        </p:nvSpPr>
        <p:spPr>
          <a:xfrm>
            <a:off x="1105876" y="3785500"/>
            <a:ext cx="7447387" cy="1938992"/>
          </a:xfrm>
          <a:prstGeom prst="rect">
            <a:avLst/>
          </a:prstGeom>
          <a:noFill/>
        </p:spPr>
        <p:txBody>
          <a:bodyPr wrap="square" rtlCol="0">
            <a:spAutoFit/>
          </a:bodyPr>
          <a:lstStyle/>
          <a:p>
            <a:pPr>
              <a:lnSpc>
                <a:spcPct val="120000"/>
              </a:lnSpc>
              <a:tabLst>
                <a:tab pos="7085013" algn="r"/>
              </a:tabLst>
            </a:pPr>
            <a:r>
              <a:rPr lang="en-US" sz="2000" dirty="0">
                <a:solidFill>
                  <a:srgbClr val="221E1F"/>
                </a:solidFill>
              </a:rPr>
              <a:t>Sales and service revenue 	$ 400,000 </a:t>
            </a:r>
          </a:p>
          <a:p>
            <a:pPr>
              <a:lnSpc>
                <a:spcPct val="120000"/>
              </a:lnSpc>
              <a:tabLst>
                <a:tab pos="7085013" algn="r"/>
              </a:tabLst>
            </a:pPr>
            <a:r>
              <a:rPr lang="en-US" sz="2000" dirty="0">
                <a:solidFill>
                  <a:srgbClr val="221E1F"/>
                </a:solidFill>
              </a:rPr>
              <a:t>Less: Sales discounts ($6,000 actual + $1,000 estimate) 	(7,000)</a:t>
            </a:r>
          </a:p>
          <a:p>
            <a:pPr>
              <a:lnSpc>
                <a:spcPct val="120000"/>
              </a:lnSpc>
              <a:tabLst>
                <a:tab pos="7085013" algn="r"/>
              </a:tabLst>
            </a:pPr>
            <a:r>
              <a:rPr lang="en-US" sz="2000" dirty="0">
                <a:solidFill>
                  <a:srgbClr val="221E1F"/>
                </a:solidFill>
              </a:rPr>
              <a:t>Less: Sales returns ($10,000 actual + $2,000 estimate) 	(12,000)</a:t>
            </a:r>
          </a:p>
          <a:p>
            <a:pPr>
              <a:lnSpc>
                <a:spcPct val="120000"/>
              </a:lnSpc>
              <a:tabLst>
                <a:tab pos="7085013" algn="r"/>
              </a:tabLst>
            </a:pPr>
            <a:r>
              <a:rPr lang="en-US" sz="2000" dirty="0">
                <a:solidFill>
                  <a:srgbClr val="221E1F"/>
                </a:solidFill>
              </a:rPr>
              <a:t>Less: Sales allowances ($14,000 actual + $3,000 estimate) 	(17,000)</a:t>
            </a:r>
          </a:p>
          <a:p>
            <a:pPr>
              <a:lnSpc>
                <a:spcPct val="120000"/>
              </a:lnSpc>
              <a:tabLst>
                <a:tab pos="7085013" algn="r"/>
              </a:tabLst>
            </a:pPr>
            <a:r>
              <a:rPr lang="en-US" sz="2000" b="1" dirty="0">
                <a:solidFill>
                  <a:srgbClr val="1D5F76"/>
                </a:solidFill>
              </a:rPr>
              <a:t>   </a:t>
            </a:r>
            <a:r>
              <a:rPr lang="en-US" sz="2000" b="1" dirty="0" smtClean="0">
                <a:solidFill>
                  <a:srgbClr val="1D5F76"/>
                </a:solidFill>
              </a:rPr>
              <a:t>  Net </a:t>
            </a:r>
            <a:r>
              <a:rPr lang="en-US" sz="2000" b="1" dirty="0">
                <a:solidFill>
                  <a:srgbClr val="1D5F76"/>
                </a:solidFill>
              </a:rPr>
              <a:t>revenue 	$364,000 </a:t>
            </a:r>
          </a:p>
        </p:txBody>
      </p:sp>
      <p:cxnSp>
        <p:nvCxnSpPr>
          <p:cNvPr id="10" name="Straight Connector 9"/>
          <p:cNvCxnSpPr/>
          <p:nvPr/>
        </p:nvCxnSpPr>
        <p:spPr>
          <a:xfrm flipV="1">
            <a:off x="7317791" y="5325385"/>
            <a:ext cx="95140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428536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smtClean="0"/>
              <a:t>VALUING ACCOUNTS RECEIVABLE</a:t>
            </a:r>
            <a:endParaRPr lang="en-US" dirty="0"/>
          </a:p>
        </p:txBody>
      </p:sp>
      <p:sp>
        <p:nvSpPr>
          <p:cNvPr id="4" name="Title 3"/>
          <p:cNvSpPr>
            <a:spLocks noGrp="1"/>
          </p:cNvSpPr>
          <p:nvPr>
            <p:ph type="title"/>
          </p:nvPr>
        </p:nvSpPr>
        <p:spPr/>
        <p:txBody>
          <a:bodyPr/>
          <a:lstStyle/>
          <a:p>
            <a:r>
              <a:rPr lang="en-US" dirty="0" smtClean="0"/>
              <a:t>Part </a:t>
            </a:r>
            <a:r>
              <a:rPr lang="en-US" dirty="0"/>
              <a:t>B</a:t>
            </a:r>
          </a:p>
        </p:txBody>
      </p:sp>
      <p:sp>
        <p:nvSpPr>
          <p:cNvPr id="8" name="Footer Placeholder 7"/>
          <p:cNvSpPr>
            <a:spLocks noGrp="1"/>
          </p:cNvSpPr>
          <p:nvPr>
            <p:ph type="ftr" sz="quarter" idx="11"/>
          </p:nvPr>
        </p:nvSpPr>
        <p:spPr>
          <a:xfrm>
            <a:off x="1424213" y="6502215"/>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23</a:t>
            </a:fld>
            <a:endParaRPr lang="en-US" dirty="0"/>
          </a:p>
        </p:txBody>
      </p:sp>
    </p:spTree>
    <p:extLst>
      <p:ext uri="{BB962C8B-B14F-4D97-AF65-F5344CB8AC3E}">
        <p14:creationId xmlns:p14="http://schemas.microsoft.com/office/powerpoint/2010/main" val="13704438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smtClean="0">
                <a:solidFill>
                  <a:srgbClr val="A5062D"/>
                </a:solidFill>
              </a:rPr>
              <a:t>LO5–3</a:t>
            </a:r>
            <a:r>
              <a:rPr lang="en-US" dirty="0"/>
              <a:t>	Record an </a:t>
            </a:r>
            <a:r>
              <a:rPr lang="en-US" dirty="0" smtClean="0"/>
              <a:t>allowance for </a:t>
            </a:r>
            <a:r>
              <a:rPr lang="en-US" dirty="0"/>
              <a:t>future </a:t>
            </a:r>
            <a:r>
              <a:rPr lang="en-US" dirty="0" smtClean="0"/>
              <a:t>uncollectible accounts.</a:t>
            </a:r>
            <a:endParaRPr lang="en-US" dirty="0"/>
          </a:p>
        </p:txBody>
      </p:sp>
      <p:sp>
        <p:nvSpPr>
          <p:cNvPr id="4" name="Title 3"/>
          <p:cNvSpPr>
            <a:spLocks noGrp="1"/>
          </p:cNvSpPr>
          <p:nvPr>
            <p:ph type="title"/>
          </p:nvPr>
        </p:nvSpPr>
        <p:spPr/>
        <p:txBody>
          <a:bodyPr/>
          <a:lstStyle/>
          <a:p>
            <a:r>
              <a:rPr lang="en-US" dirty="0" smtClean="0"/>
              <a:t>Learning Objective 3</a:t>
            </a:r>
            <a:endParaRPr lang="en-US" dirty="0"/>
          </a:p>
        </p:txBody>
      </p:sp>
      <p:sp>
        <p:nvSpPr>
          <p:cNvPr id="8" name="Footer Placeholder 7"/>
          <p:cNvSpPr>
            <a:spLocks noGrp="1"/>
          </p:cNvSpPr>
          <p:nvPr>
            <p:ph type="ftr" sz="quarter" idx="11"/>
          </p:nvPr>
        </p:nvSpPr>
        <p:spPr>
          <a:xfrm>
            <a:off x="1424213" y="6493700"/>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24</a:t>
            </a:fld>
            <a:endParaRPr lang="en-US" dirty="0"/>
          </a:p>
        </p:txBody>
      </p:sp>
    </p:spTree>
    <p:extLst>
      <p:ext uri="{BB962C8B-B14F-4D97-AF65-F5344CB8AC3E}">
        <p14:creationId xmlns:p14="http://schemas.microsoft.com/office/powerpoint/2010/main" val="12296971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a:t>
            </a:r>
            <a:endParaRPr lang="en-US" dirty="0"/>
          </a:p>
        </p:txBody>
      </p:sp>
      <p:sp>
        <p:nvSpPr>
          <p:cNvPr id="3" name="Content Placeholder 2"/>
          <p:cNvSpPr>
            <a:spLocks noGrp="1"/>
          </p:cNvSpPr>
          <p:nvPr>
            <p:ph idx="1"/>
          </p:nvPr>
        </p:nvSpPr>
        <p:spPr/>
        <p:txBody>
          <a:bodyPr/>
          <a:lstStyle/>
          <a:p>
            <a:pPr marL="0" indent="0">
              <a:buNone/>
            </a:pPr>
            <a:r>
              <a:rPr lang="en-US" dirty="0" smtClean="0"/>
              <a:t>We recognize accounts receivable as assets in the balance sheet and report them at their </a:t>
            </a:r>
            <a:r>
              <a:rPr lang="en-US" b="1" dirty="0" smtClean="0"/>
              <a:t>net realizable value</a:t>
            </a:r>
            <a:r>
              <a:rPr lang="en-US" dirty="0" smtClean="0"/>
              <a:t>, that is, the amount of cash we </a:t>
            </a:r>
            <a:r>
              <a:rPr lang="en-US" i="1" dirty="0" smtClean="0"/>
              <a:t>expect to collect</a:t>
            </a:r>
            <a:r>
              <a:rPr lang="en-US" dirty="0" smtClean="0"/>
              <a:t>.</a:t>
            </a:r>
            <a:endParaRPr lang="en-US" dirty="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25</a:t>
            </a:fld>
            <a:endParaRPr lang="en-US" dirty="0"/>
          </a:p>
        </p:txBody>
      </p:sp>
    </p:spTree>
    <p:extLst>
      <p:ext uri="{BB962C8B-B14F-4D97-AF65-F5344CB8AC3E}">
        <p14:creationId xmlns:p14="http://schemas.microsoft.com/office/powerpoint/2010/main" val="34219920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Allowance Method</a:t>
            </a:r>
          </a:p>
        </p:txBody>
      </p:sp>
      <p:sp>
        <p:nvSpPr>
          <p:cNvPr id="3" name="Content Placeholder 2"/>
          <p:cNvSpPr>
            <a:spLocks noGrp="1"/>
          </p:cNvSpPr>
          <p:nvPr>
            <p:ph idx="1"/>
          </p:nvPr>
        </p:nvSpPr>
        <p:spPr>
          <a:xfrm>
            <a:off x="809150" y="1291786"/>
            <a:ext cx="8229600" cy="4880414"/>
          </a:xfrm>
        </p:spPr>
        <p:txBody>
          <a:bodyPr>
            <a:normAutofit/>
          </a:bodyPr>
          <a:lstStyle/>
          <a:p>
            <a:r>
              <a:rPr lang="en-US" dirty="0" smtClean="0"/>
              <a:t>Some </a:t>
            </a:r>
            <a:r>
              <a:rPr lang="en-US" dirty="0"/>
              <a:t>accounts </a:t>
            </a:r>
            <a:r>
              <a:rPr lang="en-US" dirty="0" smtClean="0"/>
              <a:t>receivable will not be collected</a:t>
            </a:r>
          </a:p>
          <a:p>
            <a:r>
              <a:rPr lang="en-US" dirty="0" smtClean="0"/>
              <a:t>Companies are </a:t>
            </a:r>
            <a:r>
              <a:rPr lang="en-US" dirty="0"/>
              <a:t>required </a:t>
            </a:r>
            <a:r>
              <a:rPr lang="en-US" dirty="0" smtClean="0"/>
              <a:t>to:</a:t>
            </a:r>
          </a:p>
          <a:p>
            <a:pPr lvl="1"/>
            <a:r>
              <a:rPr lang="en-US" dirty="0" smtClean="0"/>
              <a:t>Estimate </a:t>
            </a:r>
            <a:r>
              <a:rPr lang="en-US" i="1" dirty="0" smtClean="0"/>
              <a:t>future</a:t>
            </a:r>
            <a:r>
              <a:rPr lang="en-US" dirty="0" smtClean="0"/>
              <a:t> </a:t>
            </a:r>
            <a:r>
              <a:rPr lang="en-US" dirty="0"/>
              <a:t>uncollectible </a:t>
            </a:r>
            <a:r>
              <a:rPr lang="en-US" dirty="0" smtClean="0"/>
              <a:t>accounts</a:t>
            </a:r>
          </a:p>
          <a:p>
            <a:pPr lvl="1"/>
            <a:r>
              <a:rPr lang="en-US" dirty="0" smtClean="0"/>
              <a:t>Record estimates </a:t>
            </a:r>
            <a:r>
              <a:rPr lang="en-US" dirty="0"/>
              <a:t>in the </a:t>
            </a:r>
            <a:r>
              <a:rPr lang="en-US" i="1" dirty="0"/>
              <a:t>current</a:t>
            </a:r>
            <a:r>
              <a:rPr lang="en-US" dirty="0"/>
              <a:t> </a:t>
            </a:r>
            <a:r>
              <a:rPr lang="en-US" dirty="0" smtClean="0"/>
              <a:t>year</a:t>
            </a:r>
          </a:p>
          <a:p>
            <a:r>
              <a:rPr lang="en-US" b="1" dirty="0" smtClean="0"/>
              <a:t>Estimated uncollectible accounts</a:t>
            </a:r>
            <a:endParaRPr lang="en-US" dirty="0" smtClean="0"/>
          </a:p>
          <a:p>
            <a:pPr lvl="1"/>
            <a:r>
              <a:rPr lang="en-US" dirty="0" smtClean="0"/>
              <a:t>Reduce assets (accounts receivable)</a:t>
            </a:r>
          </a:p>
          <a:p>
            <a:pPr lvl="1"/>
            <a:r>
              <a:rPr lang="en-US" dirty="0" smtClean="0"/>
              <a:t>Increase expenses (bad debt expense)</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26</a:t>
            </a:fld>
            <a:endParaRPr lang="en-US" dirty="0"/>
          </a:p>
        </p:txBody>
      </p:sp>
    </p:spTree>
    <p:extLst>
      <p:ext uri="{BB962C8B-B14F-4D97-AF65-F5344CB8AC3E}">
        <p14:creationId xmlns:p14="http://schemas.microsoft.com/office/powerpoint/2010/main" val="23283501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a:t>
            </a:r>
            <a:endParaRPr lang="en-US" dirty="0"/>
          </a:p>
        </p:txBody>
      </p:sp>
      <p:sp>
        <p:nvSpPr>
          <p:cNvPr id="3" name="Content Placeholder 2"/>
          <p:cNvSpPr>
            <a:spLocks noGrp="1"/>
          </p:cNvSpPr>
          <p:nvPr>
            <p:ph idx="1"/>
          </p:nvPr>
        </p:nvSpPr>
        <p:spPr/>
        <p:txBody>
          <a:bodyPr/>
          <a:lstStyle/>
          <a:p>
            <a:pPr marL="0" indent="0">
              <a:buNone/>
            </a:pPr>
            <a:r>
              <a:rPr lang="en-US" dirty="0" smtClean="0"/>
              <a:t>Under the allowance method, companies are required to estimate </a:t>
            </a:r>
            <a:r>
              <a:rPr lang="en-US" b="1" i="1" dirty="0" smtClean="0"/>
              <a:t>future</a:t>
            </a:r>
            <a:r>
              <a:rPr lang="en-US" dirty="0" smtClean="0"/>
              <a:t> uncollectible accounts and record those estimates in the </a:t>
            </a:r>
            <a:r>
              <a:rPr lang="en-US" b="1" i="1" dirty="0" smtClean="0"/>
              <a:t>current</a:t>
            </a:r>
            <a:r>
              <a:rPr lang="en-US" dirty="0" smtClean="0"/>
              <a:t> year. Estimated uncollectible accounts reduce assets and increase expenses. </a:t>
            </a:r>
            <a:endParaRPr lang="en-US" dirty="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27</a:t>
            </a:fld>
            <a:endParaRPr lang="en-US" dirty="0"/>
          </a:p>
        </p:txBody>
      </p:sp>
    </p:spTree>
    <p:extLst>
      <p:ext uri="{BB962C8B-B14F-4D97-AF65-F5344CB8AC3E}">
        <p14:creationId xmlns:p14="http://schemas.microsoft.com/office/powerpoint/2010/main" val="35881404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Estimating Uncollectible Accounts</a:t>
            </a:r>
            <a:endParaRPr lang="en-US" dirty="0"/>
          </a:p>
        </p:txBody>
      </p:sp>
      <p:sp>
        <p:nvSpPr>
          <p:cNvPr id="3" name="Content Placeholder 2"/>
          <p:cNvSpPr>
            <a:spLocks noGrp="1"/>
          </p:cNvSpPr>
          <p:nvPr>
            <p:ph idx="1"/>
          </p:nvPr>
        </p:nvSpPr>
        <p:spPr>
          <a:xfrm>
            <a:off x="809150" y="1626060"/>
            <a:ext cx="8229600" cy="3247163"/>
          </a:xfrm>
        </p:spPr>
        <p:txBody>
          <a:bodyPr/>
          <a:lstStyle/>
          <a:p>
            <a:r>
              <a:rPr lang="en-US" b="1" dirty="0" smtClean="0"/>
              <a:t>Percentage-of-receivables method</a:t>
            </a:r>
          </a:p>
          <a:p>
            <a:pPr lvl="1"/>
            <a:r>
              <a:rPr lang="en-US" dirty="0" smtClean="0"/>
              <a:t>Bases </a:t>
            </a:r>
            <a:r>
              <a:rPr lang="en-US" dirty="0"/>
              <a:t>the estimate of bad debts on a balance sheet amount—accounts receivable </a:t>
            </a:r>
            <a:endParaRPr lang="en-US" dirty="0" smtClean="0"/>
          </a:p>
          <a:p>
            <a:pPr lvl="1"/>
            <a:r>
              <a:rPr lang="en-US" dirty="0" smtClean="0"/>
              <a:t>Also called the “balance sheet method”</a:t>
            </a:r>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28</a:t>
            </a:fld>
            <a:endParaRPr lang="en-US" dirty="0"/>
          </a:p>
        </p:txBody>
      </p:sp>
    </p:spTree>
    <p:extLst>
      <p:ext uri="{BB962C8B-B14F-4D97-AF65-F5344CB8AC3E}">
        <p14:creationId xmlns:p14="http://schemas.microsoft.com/office/powerpoint/2010/main" val="6904734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202475"/>
            <a:ext cx="8229600" cy="677635"/>
          </a:xfrm>
        </p:spPr>
        <p:txBody>
          <a:bodyPr/>
          <a:lstStyle/>
          <a:p>
            <a:pPr>
              <a:lnSpc>
                <a:spcPct val="90000"/>
              </a:lnSpc>
            </a:pPr>
            <a:r>
              <a:rPr lang="en-US" dirty="0"/>
              <a:t>Estimating Uncollectible Accounts</a:t>
            </a:r>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29</a:t>
            </a:fld>
            <a:endParaRPr lang="en-US" dirty="0"/>
          </a:p>
        </p:txBody>
      </p:sp>
      <p:sp>
        <p:nvSpPr>
          <p:cNvPr id="46" name="Content Placeholder 2"/>
          <p:cNvSpPr txBox="1">
            <a:spLocks/>
          </p:cNvSpPr>
          <p:nvPr/>
        </p:nvSpPr>
        <p:spPr>
          <a:xfrm>
            <a:off x="809150" y="811726"/>
            <a:ext cx="8229600" cy="1505723"/>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At the end of 2018, Kimzey is owed $20 million from customers and estimates </a:t>
            </a:r>
            <a:r>
              <a:rPr lang="en-US" dirty="0"/>
              <a:t>that </a:t>
            </a:r>
            <a:r>
              <a:rPr lang="en-US" dirty="0" smtClean="0"/>
              <a:t>30</a:t>
            </a:r>
            <a:r>
              <a:rPr lang="en-US" dirty="0"/>
              <a:t>% </a:t>
            </a:r>
            <a:r>
              <a:rPr lang="en-US" dirty="0" smtClean="0"/>
              <a:t>will </a:t>
            </a:r>
            <a:r>
              <a:rPr lang="en-US" dirty="0"/>
              <a:t>not be collected</a:t>
            </a:r>
            <a:r>
              <a:rPr lang="en-US" dirty="0" smtClean="0"/>
              <a:t>.</a:t>
            </a:r>
            <a:endParaRPr lang="en-US" dirty="0"/>
          </a:p>
        </p:txBody>
      </p:sp>
      <p:sp>
        <p:nvSpPr>
          <p:cNvPr id="47" name="Rectangle 46"/>
          <p:cNvSpPr/>
          <p:nvPr/>
        </p:nvSpPr>
        <p:spPr>
          <a:xfrm>
            <a:off x="886645" y="2341581"/>
            <a:ext cx="8045078" cy="188142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48" name="TextBox 47"/>
          <p:cNvSpPr txBox="1">
            <a:spLocks noChangeArrowheads="1"/>
          </p:cNvSpPr>
          <p:nvPr/>
        </p:nvSpPr>
        <p:spPr bwMode="auto">
          <a:xfrm>
            <a:off x="949864" y="2341581"/>
            <a:ext cx="7860752" cy="461665"/>
          </a:xfrm>
          <a:prstGeom prst="rect">
            <a:avLst/>
          </a:prstGeom>
          <a:noFill/>
          <a:ln w="9525">
            <a:noFill/>
            <a:miter lim="800000"/>
            <a:headEnd/>
            <a:tailEnd/>
          </a:ln>
        </p:spPr>
        <p:txBody>
          <a:bodyPr wrap="square">
            <a:spAutoFit/>
          </a:bodyPr>
          <a:lstStyle/>
          <a:p>
            <a:r>
              <a:rPr lang="en-US" sz="2400" dirty="0" smtClean="0">
                <a:latin typeface="Calibri" pitchFamily="34" charset="0"/>
              </a:rPr>
              <a:t>December 31, 2018 </a:t>
            </a:r>
            <a:r>
              <a:rPr lang="en-US" sz="2000" dirty="0" smtClean="0">
                <a:latin typeface="Calibri" pitchFamily="34" charset="0"/>
              </a:rPr>
              <a:t>($ in millions)</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50" name="TextBox 49"/>
          <p:cNvSpPr txBox="1">
            <a:spLocks noChangeArrowheads="1"/>
          </p:cNvSpPr>
          <p:nvPr/>
        </p:nvSpPr>
        <p:spPr bwMode="auto">
          <a:xfrm>
            <a:off x="967194" y="2714896"/>
            <a:ext cx="7677510" cy="1508105"/>
          </a:xfrm>
          <a:prstGeom prst="rect">
            <a:avLst/>
          </a:prstGeom>
          <a:noFill/>
          <a:ln w="9525">
            <a:noFill/>
            <a:miter lim="800000"/>
            <a:headEnd/>
            <a:tailEnd/>
          </a:ln>
        </p:spPr>
        <p:txBody>
          <a:bodyPr wrap="square">
            <a:spAutoFit/>
          </a:bodyPr>
          <a:lstStyle/>
          <a:p>
            <a:r>
              <a:rPr lang="en-US" sz="2400" b="1" dirty="0" smtClean="0">
                <a:latin typeface="Calibri" pitchFamily="34" charset="0"/>
              </a:rPr>
              <a:t>Bad Debt Expense </a:t>
            </a:r>
            <a:r>
              <a:rPr lang="en-US" sz="2400" dirty="0" smtClean="0">
                <a:latin typeface="Calibri" pitchFamily="34" charset="0"/>
              </a:rPr>
              <a:t>…………………………………….</a:t>
            </a:r>
            <a:r>
              <a:rPr lang="en-US" sz="2400" b="1" dirty="0" smtClean="0">
                <a:latin typeface="Calibri" pitchFamily="34" charset="0"/>
              </a:rPr>
              <a:t>	  	    6 </a:t>
            </a:r>
          </a:p>
          <a:p>
            <a:r>
              <a:rPr lang="en-US" sz="2400" b="1" dirty="0" smtClean="0">
                <a:latin typeface="Calibri" pitchFamily="34" charset="0"/>
              </a:rPr>
              <a:t>	Allowance for Uncollectible Accounts</a:t>
            </a:r>
            <a:r>
              <a:rPr lang="en-US" sz="2400" dirty="0" smtClean="0">
                <a:latin typeface="Calibri" pitchFamily="34" charset="0"/>
              </a:rPr>
              <a:t>...</a:t>
            </a:r>
            <a:r>
              <a:rPr lang="en-US" sz="2400" b="1" dirty="0" smtClean="0">
                <a:latin typeface="Calibri" pitchFamily="34" charset="0"/>
              </a:rPr>
              <a:t>				    6</a:t>
            </a:r>
            <a:r>
              <a:rPr lang="en-US" sz="2400" i="1" dirty="0" smtClean="0">
                <a:latin typeface="Calibri" pitchFamily="34" charset="0"/>
              </a:rPr>
              <a:t>	</a:t>
            </a:r>
            <a:r>
              <a:rPr lang="en-US" sz="2000" i="1" dirty="0" smtClean="0">
                <a:latin typeface="Calibri" pitchFamily="34" charset="0"/>
              </a:rPr>
              <a:t>(</a:t>
            </a:r>
            <a:r>
              <a:rPr lang="en-US" sz="2000" i="1" dirty="0">
                <a:latin typeface="Calibri" pitchFamily="34" charset="0"/>
              </a:rPr>
              <a:t>Estimate future bad </a:t>
            </a:r>
            <a:r>
              <a:rPr lang="en-US" sz="2000" i="1" dirty="0" smtClean="0">
                <a:latin typeface="Calibri" pitchFamily="34" charset="0"/>
              </a:rPr>
              <a:t>debts)</a:t>
            </a:r>
            <a:endParaRPr lang="en-US" sz="2000" i="1" dirty="0">
              <a:latin typeface="Calibri" pitchFamily="34" charset="0"/>
            </a:endParaRPr>
          </a:p>
          <a:p>
            <a:r>
              <a:rPr lang="en-US" sz="2000" i="1" dirty="0" smtClean="0">
                <a:latin typeface="Calibri" pitchFamily="34" charset="0"/>
              </a:rPr>
              <a:t>        ($</a:t>
            </a:r>
            <a:r>
              <a:rPr lang="en-US" sz="2000" i="1" dirty="0">
                <a:latin typeface="Calibri" pitchFamily="34" charset="0"/>
              </a:rPr>
              <a:t>20 million </a:t>
            </a:r>
            <a:r>
              <a:rPr lang="en-US" sz="2000" i="1" dirty="0" smtClean="0">
                <a:latin typeface="Calibri" pitchFamily="34" charset="0"/>
              </a:rPr>
              <a:t>× </a:t>
            </a:r>
            <a:r>
              <a:rPr lang="en-US" sz="2000" i="1" dirty="0">
                <a:latin typeface="Calibri" pitchFamily="34" charset="0"/>
              </a:rPr>
              <a:t>30% = $6 million</a:t>
            </a:r>
            <a:r>
              <a:rPr lang="en-US" sz="2000" i="1" dirty="0" smtClean="0">
                <a:latin typeface="Calibri" pitchFamily="34" charset="0"/>
              </a:rPr>
              <a:t>)</a:t>
            </a:r>
            <a:endParaRPr lang="en-US" sz="2400" b="1" u="sng" dirty="0"/>
          </a:p>
        </p:txBody>
      </p:sp>
      <p:cxnSp>
        <p:nvCxnSpPr>
          <p:cNvPr id="51" name="Straight Connector 50"/>
          <p:cNvCxnSpPr/>
          <p:nvPr/>
        </p:nvCxnSpPr>
        <p:spPr>
          <a:xfrm>
            <a:off x="6885714" y="2765695"/>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flipV="1">
            <a:off x="7884043" y="2748762"/>
            <a:ext cx="760661" cy="1556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flipV="1">
            <a:off x="1029847" y="2765695"/>
            <a:ext cx="2441486" cy="2741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8" name="Content Placeholder 2"/>
          <p:cNvSpPr txBox="1">
            <a:spLocks/>
          </p:cNvSpPr>
          <p:nvPr/>
        </p:nvSpPr>
        <p:spPr>
          <a:xfrm>
            <a:off x="809150" y="4133320"/>
            <a:ext cx="8229600" cy="2338482"/>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smtClean="0"/>
              <a:t>Bad Debt Expense</a:t>
            </a:r>
          </a:p>
          <a:p>
            <a:pPr lvl="1">
              <a:spcBef>
                <a:spcPts val="0"/>
              </a:spcBef>
            </a:pPr>
            <a:r>
              <a:rPr lang="en-US" dirty="0" smtClean="0"/>
              <a:t> Expense reported in the income statement</a:t>
            </a:r>
          </a:p>
          <a:p>
            <a:r>
              <a:rPr lang="en-US" b="1" dirty="0" smtClean="0"/>
              <a:t>Allowance For Uncollectible Accounts</a:t>
            </a:r>
          </a:p>
          <a:p>
            <a:pPr lvl="1">
              <a:spcBef>
                <a:spcPts val="0"/>
              </a:spcBef>
            </a:pPr>
            <a:r>
              <a:rPr lang="en-US" b="1" dirty="0" smtClean="0"/>
              <a:t>Contra asset </a:t>
            </a:r>
            <a:r>
              <a:rPr lang="en-US" dirty="0" smtClean="0"/>
              <a:t>reported in the balance sheet</a:t>
            </a:r>
          </a:p>
          <a:p>
            <a:pPr lvl="1">
              <a:spcBef>
                <a:spcPts val="0"/>
              </a:spcBef>
            </a:pPr>
            <a:r>
              <a:rPr lang="en-US" dirty="0" smtClean="0"/>
              <a:t>Reduces the balance of total assets</a:t>
            </a:r>
            <a:endParaRPr lang="en-US" dirty="0"/>
          </a:p>
        </p:txBody>
      </p:sp>
    </p:spTree>
    <p:extLst>
      <p:ext uri="{BB962C8B-B14F-4D97-AF65-F5344CB8AC3E}">
        <p14:creationId xmlns:p14="http://schemas.microsoft.com/office/powerpoint/2010/main" val="2001681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8">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8">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8">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8">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96251"/>
            <a:ext cx="5772478" cy="5334433"/>
          </a:xfrm>
        </p:spPr>
        <p:txBody>
          <a:bodyPr>
            <a:normAutofit fontScale="92500" lnSpcReduction="10000"/>
          </a:bodyPr>
          <a:lstStyle/>
          <a:p>
            <a:r>
              <a:rPr lang="en-US" b="1" dirty="0" smtClean="0">
                <a:solidFill>
                  <a:srgbClr val="A5062D"/>
                </a:solidFill>
              </a:rPr>
              <a:t>LO5–6</a:t>
            </a:r>
            <a:r>
              <a:rPr lang="en-US" dirty="0"/>
              <a:t>	Contrast the allowance method and direct write-off method </a:t>
            </a:r>
            <a:r>
              <a:rPr lang="en-US" dirty="0" smtClean="0"/>
              <a:t>when accounting </a:t>
            </a:r>
            <a:r>
              <a:rPr lang="en-US" dirty="0"/>
              <a:t>for uncollectible </a:t>
            </a:r>
            <a:r>
              <a:rPr lang="en-US" dirty="0" smtClean="0"/>
              <a:t>accounts.</a:t>
            </a:r>
          </a:p>
          <a:p>
            <a:r>
              <a:rPr lang="en-US" b="1" dirty="0" smtClean="0">
                <a:solidFill>
                  <a:srgbClr val="A5062D"/>
                </a:solidFill>
              </a:rPr>
              <a:t>LO5–7</a:t>
            </a:r>
            <a:r>
              <a:rPr lang="en-US" dirty="0"/>
              <a:t>	</a:t>
            </a:r>
            <a:r>
              <a:rPr lang="en-US" dirty="0" smtClean="0"/>
              <a:t>Account for notes receivable</a:t>
            </a:r>
            <a:r>
              <a:rPr lang="en-US" dirty="0"/>
              <a:t> </a:t>
            </a:r>
            <a:r>
              <a:rPr lang="en-US" dirty="0" smtClean="0"/>
              <a:t>and interest revenue.</a:t>
            </a:r>
          </a:p>
          <a:p>
            <a:r>
              <a:rPr lang="en-US" b="1" dirty="0" smtClean="0">
                <a:solidFill>
                  <a:srgbClr val="A5062D"/>
                </a:solidFill>
              </a:rPr>
              <a:t>LO5</a:t>
            </a:r>
            <a:r>
              <a:rPr lang="en-US" b="1" dirty="0">
                <a:solidFill>
                  <a:srgbClr val="A5062D"/>
                </a:solidFill>
              </a:rPr>
              <a:t>–</a:t>
            </a:r>
            <a:r>
              <a:rPr lang="en-US" b="1" dirty="0" smtClean="0">
                <a:solidFill>
                  <a:srgbClr val="A5062D"/>
                </a:solidFill>
              </a:rPr>
              <a:t>8</a:t>
            </a:r>
            <a:r>
              <a:rPr lang="en-US" dirty="0"/>
              <a:t>	Calculate key ratios investors use to monitor a </a:t>
            </a:r>
            <a:r>
              <a:rPr lang="en-US" dirty="0" smtClean="0"/>
              <a:t>company’s effectiveness </a:t>
            </a:r>
            <a:r>
              <a:rPr lang="en-US" dirty="0"/>
              <a:t>in managing </a:t>
            </a:r>
            <a:r>
              <a:rPr lang="en-US" dirty="0" smtClean="0"/>
              <a:t>receivables.</a:t>
            </a:r>
          </a:p>
          <a:p>
            <a:r>
              <a:rPr lang="en-US" b="1" dirty="0" smtClean="0">
                <a:solidFill>
                  <a:srgbClr val="A5062D"/>
                </a:solidFill>
              </a:rPr>
              <a:t>LO5–9</a:t>
            </a:r>
            <a:r>
              <a:rPr lang="en-US" dirty="0"/>
              <a:t>	Estimate uncollectible accounts using the </a:t>
            </a:r>
            <a:r>
              <a:rPr lang="en-US" dirty="0" smtClean="0"/>
              <a:t>percentage-of-credit-sales method.</a:t>
            </a:r>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3</a:t>
            </a:fld>
            <a:endParaRPr lang="en-US" dirty="0"/>
          </a:p>
        </p:txBody>
      </p:sp>
    </p:spTree>
    <p:extLst>
      <p:ext uri="{BB962C8B-B14F-4D97-AF65-F5344CB8AC3E}">
        <p14:creationId xmlns:p14="http://schemas.microsoft.com/office/powerpoint/2010/main" val="16101006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nSpc>
                <a:spcPct val="90000"/>
              </a:lnSpc>
            </a:pPr>
            <a:r>
              <a:rPr lang="en-US" sz="4000" dirty="0"/>
              <a:t>Partial Income Statement Showing Estimated Bad Debt Expense </a:t>
            </a:r>
          </a:p>
        </p:txBody>
      </p:sp>
      <p:sp>
        <p:nvSpPr>
          <p:cNvPr id="5" name="Text Placeholder 5"/>
          <p:cNvSpPr txBox="1">
            <a:spLocks/>
          </p:cNvSpPr>
          <p:nvPr/>
        </p:nvSpPr>
        <p:spPr>
          <a:xfrm>
            <a:off x="940070" y="357488"/>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5–4</a:t>
            </a:r>
            <a:endParaRPr lang="en-US" sz="3200" dirty="0"/>
          </a:p>
        </p:txBody>
      </p:sp>
      <p:sp>
        <p:nvSpPr>
          <p:cNvPr id="6" name="Rectangle 5"/>
          <p:cNvSpPr/>
          <p:nvPr/>
        </p:nvSpPr>
        <p:spPr>
          <a:xfrm>
            <a:off x="1748714" y="3661333"/>
            <a:ext cx="5232132" cy="2053667"/>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7" name="Round Same Side Corner Rectangle 6"/>
          <p:cNvSpPr/>
          <p:nvPr/>
        </p:nvSpPr>
        <p:spPr>
          <a:xfrm>
            <a:off x="1748713" y="2462012"/>
            <a:ext cx="5232133" cy="1205045"/>
          </a:xfrm>
          <a:prstGeom prst="round2SameRect">
            <a:avLst>
              <a:gd name="adj1" fmla="val 28486"/>
              <a:gd name="adj2" fmla="val 0"/>
            </a:avLst>
          </a:prstGeom>
          <a:solidFill>
            <a:srgbClr val="17375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rgbClr val="A5062D"/>
              </a:solidFill>
            </a:endParaRPr>
          </a:p>
        </p:txBody>
      </p:sp>
      <p:sp>
        <p:nvSpPr>
          <p:cNvPr id="8" name="TextBox 7"/>
          <p:cNvSpPr txBox="1"/>
          <p:nvPr/>
        </p:nvSpPr>
        <p:spPr>
          <a:xfrm>
            <a:off x="1835087" y="2466728"/>
            <a:ext cx="5016164" cy="1200329"/>
          </a:xfrm>
          <a:prstGeom prst="rect">
            <a:avLst/>
          </a:prstGeom>
          <a:noFill/>
        </p:spPr>
        <p:txBody>
          <a:bodyPr wrap="square" rtlCol="0">
            <a:spAutoFit/>
          </a:bodyPr>
          <a:lstStyle/>
          <a:p>
            <a:pPr algn="ctr"/>
            <a:r>
              <a:rPr lang="en-US" sz="2400" b="1" dirty="0">
                <a:solidFill>
                  <a:schemeClr val="bg1"/>
                </a:solidFill>
              </a:rPr>
              <a:t>KIMZEY MEDICAL CLINIC </a:t>
            </a:r>
          </a:p>
          <a:p>
            <a:pPr algn="ctr"/>
            <a:r>
              <a:rPr lang="en-US" sz="2400" b="1" dirty="0">
                <a:solidFill>
                  <a:schemeClr val="bg1"/>
                </a:solidFill>
              </a:rPr>
              <a:t>Income Statement (partial) </a:t>
            </a:r>
          </a:p>
          <a:p>
            <a:pPr algn="ctr"/>
            <a:r>
              <a:rPr lang="en-US" sz="2400" b="1" dirty="0">
                <a:solidFill>
                  <a:schemeClr val="bg1"/>
                </a:solidFill>
              </a:rPr>
              <a:t>For the year ended 2018 	</a:t>
            </a:r>
          </a:p>
        </p:txBody>
      </p:sp>
      <p:sp>
        <p:nvSpPr>
          <p:cNvPr id="9" name="TextBox 8"/>
          <p:cNvSpPr txBox="1"/>
          <p:nvPr/>
        </p:nvSpPr>
        <p:spPr>
          <a:xfrm>
            <a:off x="1835087" y="3780370"/>
            <a:ext cx="4898688" cy="1791260"/>
          </a:xfrm>
          <a:prstGeom prst="rect">
            <a:avLst/>
          </a:prstGeom>
          <a:noFill/>
        </p:spPr>
        <p:txBody>
          <a:bodyPr wrap="square" rtlCol="0">
            <a:spAutoFit/>
          </a:bodyPr>
          <a:lstStyle/>
          <a:p>
            <a:pPr>
              <a:lnSpc>
                <a:spcPct val="120000"/>
              </a:lnSpc>
              <a:tabLst>
                <a:tab pos="4518025" algn="r"/>
              </a:tabLst>
            </a:pPr>
            <a:r>
              <a:rPr lang="en-US" sz="2000" dirty="0">
                <a:solidFill>
                  <a:srgbClr val="221E1F"/>
                </a:solidFill>
              </a:rPr>
              <a:t>($ in millions)</a:t>
            </a:r>
          </a:p>
          <a:p>
            <a:pPr>
              <a:lnSpc>
                <a:spcPct val="120000"/>
              </a:lnSpc>
              <a:tabLst>
                <a:tab pos="4518025" algn="r"/>
              </a:tabLst>
            </a:pPr>
            <a:r>
              <a:rPr lang="en-US" sz="2400" dirty="0">
                <a:solidFill>
                  <a:srgbClr val="221E1F"/>
                </a:solidFill>
              </a:rPr>
              <a:t>Credit sales 	$50 </a:t>
            </a:r>
          </a:p>
          <a:p>
            <a:pPr>
              <a:lnSpc>
                <a:spcPct val="120000"/>
              </a:lnSpc>
              <a:tabLst>
                <a:tab pos="4518025" algn="r"/>
              </a:tabLst>
            </a:pPr>
            <a:r>
              <a:rPr lang="en-US" sz="2400" b="1" dirty="0">
                <a:solidFill>
                  <a:srgbClr val="1D5F76"/>
                </a:solidFill>
              </a:rPr>
              <a:t>Bad debt expense 	(6)</a:t>
            </a:r>
          </a:p>
          <a:p>
            <a:pPr>
              <a:lnSpc>
                <a:spcPct val="120000"/>
              </a:lnSpc>
              <a:tabLst>
                <a:tab pos="4518025" algn="r"/>
              </a:tabLst>
            </a:pPr>
            <a:r>
              <a:rPr lang="en-US" sz="2400" dirty="0">
                <a:solidFill>
                  <a:srgbClr val="221E1F"/>
                </a:solidFill>
              </a:rPr>
              <a:t>	$44 </a:t>
            </a:r>
            <a:endParaRPr lang="en-US" sz="2400" b="1" dirty="0">
              <a:solidFill>
                <a:srgbClr val="1D5F76"/>
              </a:solidFill>
            </a:endParaRPr>
          </a:p>
        </p:txBody>
      </p:sp>
      <p:cxnSp>
        <p:nvCxnSpPr>
          <p:cNvPr id="10" name="Straight Connector 9"/>
          <p:cNvCxnSpPr/>
          <p:nvPr/>
        </p:nvCxnSpPr>
        <p:spPr>
          <a:xfrm>
            <a:off x="5796822" y="5098675"/>
            <a:ext cx="7411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772845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486282"/>
            <a:ext cx="8229600" cy="1143000"/>
          </a:xfrm>
        </p:spPr>
        <p:txBody>
          <a:bodyPr>
            <a:noAutofit/>
          </a:bodyPr>
          <a:lstStyle/>
          <a:p>
            <a:pPr>
              <a:lnSpc>
                <a:spcPct val="90000"/>
              </a:lnSpc>
            </a:pPr>
            <a:r>
              <a:rPr lang="en-US" sz="3600" dirty="0"/>
              <a:t>Accounting for Uncollectible Accounts and the Accounts Receivable Portion of the Balance Sheet </a:t>
            </a:r>
          </a:p>
        </p:txBody>
      </p:sp>
      <p:sp>
        <p:nvSpPr>
          <p:cNvPr id="5" name="Text Placeholder 5"/>
          <p:cNvSpPr txBox="1">
            <a:spLocks/>
          </p:cNvSpPr>
          <p:nvPr/>
        </p:nvSpPr>
        <p:spPr>
          <a:xfrm>
            <a:off x="940070" y="11608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5–5</a:t>
            </a:r>
            <a:endParaRPr lang="en-US" sz="3200" dirty="0"/>
          </a:p>
        </p:txBody>
      </p:sp>
      <p:sp>
        <p:nvSpPr>
          <p:cNvPr id="27" name="TextBox 26"/>
          <p:cNvSpPr txBox="1"/>
          <p:nvPr/>
        </p:nvSpPr>
        <p:spPr>
          <a:xfrm>
            <a:off x="1542769" y="2657948"/>
            <a:ext cx="2323787" cy="1015663"/>
          </a:xfrm>
          <a:prstGeom prst="rect">
            <a:avLst/>
          </a:prstGeom>
          <a:noFill/>
        </p:spPr>
        <p:txBody>
          <a:bodyPr wrap="square" rtlCol="0">
            <a:spAutoFit/>
          </a:bodyPr>
          <a:lstStyle/>
          <a:p>
            <a:pPr algn="ctr"/>
            <a:r>
              <a:rPr lang="en-US" sz="2000" b="1" dirty="0"/>
              <a:t>$50</a:t>
            </a:r>
          </a:p>
          <a:p>
            <a:pPr algn="ctr"/>
            <a:r>
              <a:rPr lang="en-US" sz="2000" dirty="0"/>
              <a:t>Credit sales</a:t>
            </a:r>
          </a:p>
          <a:p>
            <a:pPr algn="ctr"/>
            <a:r>
              <a:rPr lang="en-US" sz="2000" dirty="0"/>
              <a:t>d</a:t>
            </a:r>
            <a:r>
              <a:rPr lang="en-US" sz="2000" dirty="0" smtClean="0"/>
              <a:t>uring </a:t>
            </a:r>
            <a:r>
              <a:rPr lang="en-US" sz="2000" dirty="0"/>
              <a:t>2018</a:t>
            </a:r>
          </a:p>
        </p:txBody>
      </p:sp>
      <p:sp>
        <p:nvSpPr>
          <p:cNvPr id="26" name="TextBox 25"/>
          <p:cNvSpPr txBox="1"/>
          <p:nvPr/>
        </p:nvSpPr>
        <p:spPr>
          <a:xfrm>
            <a:off x="2067656" y="2060870"/>
            <a:ext cx="1797734" cy="584775"/>
          </a:xfrm>
          <a:prstGeom prst="rect">
            <a:avLst/>
          </a:prstGeom>
          <a:noFill/>
        </p:spPr>
        <p:txBody>
          <a:bodyPr wrap="square" rtlCol="0">
            <a:spAutoFit/>
          </a:bodyPr>
          <a:lstStyle/>
          <a:p>
            <a:pPr algn="ctr">
              <a:lnSpc>
                <a:spcPct val="80000"/>
              </a:lnSpc>
            </a:pPr>
            <a:r>
              <a:rPr lang="en-US" sz="2000" b="1" dirty="0">
                <a:solidFill>
                  <a:srgbClr val="FF0000"/>
                </a:solidFill>
              </a:rPr>
              <a:t>2018</a:t>
            </a:r>
          </a:p>
          <a:p>
            <a:pPr algn="ctr">
              <a:lnSpc>
                <a:spcPct val="80000"/>
              </a:lnSpc>
            </a:pPr>
            <a:r>
              <a:rPr lang="en-US" sz="2000" b="1" dirty="0">
                <a:solidFill>
                  <a:srgbClr val="FF0000"/>
                </a:solidFill>
              </a:rPr>
              <a:t>(current year)</a:t>
            </a:r>
          </a:p>
        </p:txBody>
      </p:sp>
      <p:sp>
        <p:nvSpPr>
          <p:cNvPr id="29" name="TextBox 28"/>
          <p:cNvSpPr txBox="1"/>
          <p:nvPr/>
        </p:nvSpPr>
        <p:spPr>
          <a:xfrm>
            <a:off x="6803555" y="1983250"/>
            <a:ext cx="1459838" cy="584775"/>
          </a:xfrm>
          <a:prstGeom prst="rect">
            <a:avLst/>
          </a:prstGeom>
          <a:noFill/>
        </p:spPr>
        <p:txBody>
          <a:bodyPr wrap="square" rtlCol="0">
            <a:spAutoFit/>
          </a:bodyPr>
          <a:lstStyle/>
          <a:p>
            <a:pPr algn="ctr">
              <a:lnSpc>
                <a:spcPct val="80000"/>
              </a:lnSpc>
            </a:pPr>
            <a:r>
              <a:rPr lang="en-US" sz="2000" b="1" dirty="0">
                <a:solidFill>
                  <a:srgbClr val="FF0000"/>
                </a:solidFill>
              </a:rPr>
              <a:t>2019</a:t>
            </a:r>
          </a:p>
          <a:p>
            <a:pPr algn="ctr">
              <a:lnSpc>
                <a:spcPct val="80000"/>
              </a:lnSpc>
            </a:pPr>
            <a:r>
              <a:rPr lang="en-US" sz="2000" b="1" dirty="0">
                <a:solidFill>
                  <a:srgbClr val="FF0000"/>
                </a:solidFill>
              </a:rPr>
              <a:t>(next year)</a:t>
            </a:r>
          </a:p>
        </p:txBody>
      </p:sp>
      <p:sp>
        <p:nvSpPr>
          <p:cNvPr id="6" name="Rectangle 5"/>
          <p:cNvSpPr/>
          <p:nvPr/>
        </p:nvSpPr>
        <p:spPr>
          <a:xfrm>
            <a:off x="3056775" y="5218871"/>
            <a:ext cx="4184925" cy="1256985"/>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 Same Side Corner Rectangle 6"/>
          <p:cNvSpPr/>
          <p:nvPr/>
        </p:nvSpPr>
        <p:spPr>
          <a:xfrm>
            <a:off x="3056775" y="4290825"/>
            <a:ext cx="4184925" cy="928046"/>
          </a:xfrm>
          <a:prstGeom prst="round2SameRect">
            <a:avLst>
              <a:gd name="adj1" fmla="val 28486"/>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8" name="TextBox 7"/>
          <p:cNvSpPr txBox="1"/>
          <p:nvPr/>
        </p:nvSpPr>
        <p:spPr>
          <a:xfrm>
            <a:off x="3143148" y="4295540"/>
            <a:ext cx="4013963" cy="923330"/>
          </a:xfrm>
          <a:prstGeom prst="rect">
            <a:avLst/>
          </a:prstGeom>
          <a:noFill/>
        </p:spPr>
        <p:txBody>
          <a:bodyPr wrap="square" rtlCol="0">
            <a:spAutoFit/>
          </a:bodyPr>
          <a:lstStyle/>
          <a:p>
            <a:pPr algn="ctr"/>
            <a:r>
              <a:rPr lang="en-US" b="1" dirty="0">
                <a:solidFill>
                  <a:schemeClr val="bg1"/>
                </a:solidFill>
              </a:rPr>
              <a:t>KIMZEY MEDICAL CLINIC </a:t>
            </a:r>
          </a:p>
          <a:p>
            <a:pPr algn="ctr"/>
            <a:r>
              <a:rPr lang="en-US" b="1" dirty="0">
                <a:solidFill>
                  <a:schemeClr val="bg1"/>
                </a:solidFill>
              </a:rPr>
              <a:t>Balance Sheet (partial) </a:t>
            </a:r>
          </a:p>
          <a:p>
            <a:pPr algn="ctr"/>
            <a:r>
              <a:rPr lang="en-US" b="1" dirty="0">
                <a:solidFill>
                  <a:schemeClr val="bg1"/>
                </a:solidFill>
              </a:rPr>
              <a:t>December 31, 2018 </a:t>
            </a:r>
          </a:p>
        </p:txBody>
      </p:sp>
      <p:sp>
        <p:nvSpPr>
          <p:cNvPr id="9" name="TextBox 8"/>
          <p:cNvSpPr txBox="1"/>
          <p:nvPr/>
        </p:nvSpPr>
        <p:spPr>
          <a:xfrm>
            <a:off x="3143148" y="5200719"/>
            <a:ext cx="4098552" cy="1200329"/>
          </a:xfrm>
          <a:prstGeom prst="rect">
            <a:avLst/>
          </a:prstGeom>
          <a:noFill/>
        </p:spPr>
        <p:txBody>
          <a:bodyPr wrap="square" rtlCol="0">
            <a:spAutoFit/>
          </a:bodyPr>
          <a:lstStyle/>
          <a:p>
            <a:pPr>
              <a:tabLst>
                <a:tab pos="3775075" algn="r"/>
              </a:tabLst>
            </a:pPr>
            <a:r>
              <a:rPr lang="en-US" dirty="0">
                <a:solidFill>
                  <a:srgbClr val="221E1F"/>
                </a:solidFill>
              </a:rPr>
              <a:t>Current assets:</a:t>
            </a:r>
          </a:p>
          <a:p>
            <a:pPr>
              <a:tabLst>
                <a:tab pos="3775075" algn="r"/>
              </a:tabLst>
            </a:pPr>
            <a:r>
              <a:rPr lang="en-US" dirty="0">
                <a:solidFill>
                  <a:srgbClr val="221E1F"/>
                </a:solidFill>
              </a:rPr>
              <a:t>Accounts receivable	</a:t>
            </a:r>
            <a:r>
              <a:rPr lang="en-US" b="1" dirty="0">
                <a:solidFill>
                  <a:srgbClr val="221E1F"/>
                </a:solidFill>
              </a:rPr>
              <a:t>$20 </a:t>
            </a:r>
          </a:p>
          <a:p>
            <a:pPr>
              <a:tabLst>
                <a:tab pos="3775075" algn="r"/>
              </a:tabLst>
            </a:pPr>
            <a:r>
              <a:rPr lang="en-US" dirty="0">
                <a:solidFill>
                  <a:srgbClr val="221E1F"/>
                </a:solidFill>
              </a:rPr>
              <a:t>Less: </a:t>
            </a:r>
            <a:r>
              <a:rPr lang="en-US" dirty="0">
                <a:solidFill>
                  <a:srgbClr val="1D5F76"/>
                </a:solidFill>
              </a:rPr>
              <a:t>Allowance</a:t>
            </a:r>
            <a:r>
              <a:rPr lang="en-US" dirty="0">
                <a:solidFill>
                  <a:srgbClr val="221E1F"/>
                </a:solidFill>
              </a:rPr>
              <a:t>	</a:t>
            </a:r>
            <a:r>
              <a:rPr lang="en-US" b="1" dirty="0">
                <a:solidFill>
                  <a:srgbClr val="1D5F76"/>
                </a:solidFill>
              </a:rPr>
              <a:t>(6)</a:t>
            </a:r>
          </a:p>
          <a:p>
            <a:pPr>
              <a:tabLst>
                <a:tab pos="3775075" algn="r"/>
              </a:tabLst>
            </a:pPr>
            <a:r>
              <a:rPr lang="en-US" dirty="0">
                <a:solidFill>
                  <a:srgbClr val="221E1F"/>
                </a:solidFill>
              </a:rPr>
              <a:t>   Net accounts receivable	</a:t>
            </a:r>
            <a:r>
              <a:rPr lang="en-US" b="1" dirty="0">
                <a:solidFill>
                  <a:srgbClr val="221E1F"/>
                </a:solidFill>
              </a:rPr>
              <a:t>$14 </a:t>
            </a:r>
          </a:p>
        </p:txBody>
      </p:sp>
      <p:cxnSp>
        <p:nvCxnSpPr>
          <p:cNvPr id="10" name="Straight Connector 9"/>
          <p:cNvCxnSpPr/>
          <p:nvPr/>
        </p:nvCxnSpPr>
        <p:spPr>
          <a:xfrm>
            <a:off x="6543847" y="6094087"/>
            <a:ext cx="519416" cy="0"/>
          </a:xfrm>
          <a:prstGeom prst="line">
            <a:avLst/>
          </a:prstGeom>
          <a:ln>
            <a:solidFill>
              <a:schemeClr val="accent1">
                <a:lumMod val="50000"/>
              </a:schemeClr>
            </a:solidFill>
          </a:ln>
        </p:spPr>
        <p:style>
          <a:lnRef idx="1">
            <a:schemeClr val="dk1"/>
          </a:lnRef>
          <a:fillRef idx="0">
            <a:schemeClr val="dk1"/>
          </a:fillRef>
          <a:effectRef idx="0">
            <a:schemeClr val="dk1"/>
          </a:effectRef>
          <a:fontRef idx="minor">
            <a:schemeClr val="tx1"/>
          </a:fontRef>
        </p:style>
      </p:cxnSp>
      <p:cxnSp>
        <p:nvCxnSpPr>
          <p:cNvPr id="12" name="Straight Arrow Connector 11"/>
          <p:cNvCxnSpPr/>
          <p:nvPr/>
        </p:nvCxnSpPr>
        <p:spPr>
          <a:xfrm>
            <a:off x="3476605" y="3184381"/>
            <a:ext cx="614806"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850413" y="3889820"/>
            <a:ext cx="7219167" cy="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971756" y="4511017"/>
            <a:ext cx="785440" cy="400110"/>
          </a:xfrm>
          <a:prstGeom prst="rect">
            <a:avLst/>
          </a:prstGeom>
          <a:noFill/>
        </p:spPr>
        <p:txBody>
          <a:bodyPr wrap="square" rtlCol="0">
            <a:spAutoFit/>
          </a:bodyPr>
          <a:lstStyle/>
          <a:p>
            <a:r>
              <a:rPr lang="en-US" sz="2000" dirty="0"/>
              <a:t>Asset</a:t>
            </a:r>
          </a:p>
        </p:txBody>
      </p:sp>
      <p:cxnSp>
        <p:nvCxnSpPr>
          <p:cNvPr id="21" name="Straight Connector 20"/>
          <p:cNvCxnSpPr>
            <a:endCxn id="31" idx="1"/>
          </p:cNvCxnSpPr>
          <p:nvPr/>
        </p:nvCxnSpPr>
        <p:spPr>
          <a:xfrm flipV="1">
            <a:off x="5729749" y="2908169"/>
            <a:ext cx="1019139" cy="137972"/>
          </a:xfrm>
          <a:prstGeom prst="line">
            <a:avLst/>
          </a:prstGeom>
          <a:ln>
            <a:headEnd type="none"/>
            <a:tailEnd type="arrow"/>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a:endCxn id="30" idx="1"/>
          </p:cNvCxnSpPr>
          <p:nvPr/>
        </p:nvCxnSpPr>
        <p:spPr>
          <a:xfrm>
            <a:off x="5729749" y="3371783"/>
            <a:ext cx="1019139" cy="204896"/>
          </a:xfrm>
          <a:prstGeom prst="line">
            <a:avLst/>
          </a:prstGeom>
          <a:ln>
            <a:headEnd type="none"/>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7452119" y="4625764"/>
            <a:ext cx="993657" cy="707886"/>
          </a:xfrm>
          <a:prstGeom prst="rect">
            <a:avLst/>
          </a:prstGeom>
          <a:noFill/>
        </p:spPr>
        <p:txBody>
          <a:bodyPr wrap="square" rtlCol="0">
            <a:spAutoFit/>
          </a:bodyPr>
          <a:lstStyle/>
          <a:p>
            <a:r>
              <a:rPr lang="en-US" sz="2000" dirty="0"/>
              <a:t>Contra</a:t>
            </a:r>
          </a:p>
          <a:p>
            <a:r>
              <a:rPr lang="en-US" sz="2000" dirty="0"/>
              <a:t>Asset</a:t>
            </a:r>
          </a:p>
        </p:txBody>
      </p:sp>
      <p:sp>
        <p:nvSpPr>
          <p:cNvPr id="25" name="TextBox 24"/>
          <p:cNvSpPr txBox="1"/>
          <p:nvPr/>
        </p:nvSpPr>
        <p:spPr>
          <a:xfrm>
            <a:off x="628650" y="2076259"/>
            <a:ext cx="1602176" cy="400110"/>
          </a:xfrm>
          <a:prstGeom prst="rect">
            <a:avLst/>
          </a:prstGeom>
          <a:noFill/>
        </p:spPr>
        <p:txBody>
          <a:bodyPr wrap="square" rtlCol="0">
            <a:spAutoFit/>
          </a:bodyPr>
          <a:lstStyle/>
          <a:p>
            <a:r>
              <a:rPr lang="en-US" sz="2000" dirty="0"/>
              <a:t>($ in millions)</a:t>
            </a:r>
          </a:p>
        </p:txBody>
      </p:sp>
      <p:sp>
        <p:nvSpPr>
          <p:cNvPr id="28" name="TextBox 27"/>
          <p:cNvSpPr txBox="1"/>
          <p:nvPr/>
        </p:nvSpPr>
        <p:spPr>
          <a:xfrm>
            <a:off x="3865390" y="2680808"/>
            <a:ext cx="2021060" cy="1015663"/>
          </a:xfrm>
          <a:prstGeom prst="rect">
            <a:avLst/>
          </a:prstGeom>
          <a:noFill/>
        </p:spPr>
        <p:txBody>
          <a:bodyPr wrap="square" rtlCol="0">
            <a:spAutoFit/>
          </a:bodyPr>
          <a:lstStyle/>
          <a:p>
            <a:pPr algn="ctr"/>
            <a:r>
              <a:rPr lang="en-US" sz="2000" b="1" dirty="0"/>
              <a:t>$20</a:t>
            </a:r>
          </a:p>
          <a:p>
            <a:pPr algn="ctr"/>
            <a:r>
              <a:rPr lang="en-US" sz="2000" dirty="0"/>
              <a:t>Not collected </a:t>
            </a:r>
            <a:endParaRPr lang="en-US" sz="2000" dirty="0" smtClean="0"/>
          </a:p>
          <a:p>
            <a:pPr algn="ctr"/>
            <a:r>
              <a:rPr lang="en-US" sz="2000" dirty="0"/>
              <a:t>b</a:t>
            </a:r>
            <a:r>
              <a:rPr lang="en-US" sz="2000" dirty="0" smtClean="0"/>
              <a:t>y end </a:t>
            </a:r>
            <a:r>
              <a:rPr lang="en-US" sz="2000" dirty="0"/>
              <a:t>of year</a:t>
            </a:r>
          </a:p>
        </p:txBody>
      </p:sp>
      <p:sp>
        <p:nvSpPr>
          <p:cNvPr id="30" name="TextBox 29"/>
          <p:cNvSpPr txBox="1"/>
          <p:nvPr/>
        </p:nvSpPr>
        <p:spPr>
          <a:xfrm>
            <a:off x="6748888" y="3376624"/>
            <a:ext cx="1892192" cy="400110"/>
          </a:xfrm>
          <a:prstGeom prst="rect">
            <a:avLst/>
          </a:prstGeom>
          <a:noFill/>
        </p:spPr>
        <p:txBody>
          <a:bodyPr wrap="square" rtlCol="0">
            <a:spAutoFit/>
          </a:bodyPr>
          <a:lstStyle/>
          <a:p>
            <a:r>
              <a:rPr lang="en-US" sz="2000" b="1" dirty="0"/>
              <a:t>$6 </a:t>
            </a:r>
            <a:r>
              <a:rPr lang="en-US" sz="2000" i="1" dirty="0"/>
              <a:t>Uncollectible</a:t>
            </a:r>
          </a:p>
        </p:txBody>
      </p:sp>
      <p:sp>
        <p:nvSpPr>
          <p:cNvPr id="31" name="TextBox 30"/>
          <p:cNvSpPr txBox="1"/>
          <p:nvPr/>
        </p:nvSpPr>
        <p:spPr>
          <a:xfrm>
            <a:off x="6748888" y="2708114"/>
            <a:ext cx="1892192" cy="400110"/>
          </a:xfrm>
          <a:prstGeom prst="rect">
            <a:avLst/>
          </a:prstGeom>
          <a:noFill/>
        </p:spPr>
        <p:txBody>
          <a:bodyPr wrap="square" rtlCol="0">
            <a:spAutoFit/>
          </a:bodyPr>
          <a:lstStyle/>
          <a:p>
            <a:r>
              <a:rPr lang="en-US" sz="2000" b="1" dirty="0"/>
              <a:t>$14 </a:t>
            </a:r>
            <a:r>
              <a:rPr lang="en-US" sz="2000" i="1" dirty="0"/>
              <a:t>Collectible</a:t>
            </a:r>
          </a:p>
        </p:txBody>
      </p:sp>
      <p:sp>
        <p:nvSpPr>
          <p:cNvPr id="32" name="TextBox 31"/>
          <p:cNvSpPr txBox="1"/>
          <p:nvPr/>
        </p:nvSpPr>
        <p:spPr>
          <a:xfrm>
            <a:off x="5741596" y="3028399"/>
            <a:ext cx="1184983" cy="400110"/>
          </a:xfrm>
          <a:prstGeom prst="rect">
            <a:avLst/>
          </a:prstGeom>
          <a:noFill/>
        </p:spPr>
        <p:txBody>
          <a:bodyPr wrap="square" rtlCol="0">
            <a:spAutoFit/>
          </a:bodyPr>
          <a:lstStyle/>
          <a:p>
            <a:pPr algn="ctr"/>
            <a:r>
              <a:rPr lang="en-US" sz="2000" i="1" dirty="0"/>
              <a:t>Estimate</a:t>
            </a:r>
          </a:p>
        </p:txBody>
      </p:sp>
      <p:cxnSp>
        <p:nvCxnSpPr>
          <p:cNvPr id="35" name="Straight Connector 34"/>
          <p:cNvCxnSpPr/>
          <p:nvPr/>
        </p:nvCxnSpPr>
        <p:spPr>
          <a:xfrm>
            <a:off x="1154149" y="3652219"/>
            <a:ext cx="0" cy="47520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4976793" y="3652220"/>
            <a:ext cx="0" cy="47520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60" name="Arc 59"/>
          <p:cNvSpPr/>
          <p:nvPr/>
        </p:nvSpPr>
        <p:spPr>
          <a:xfrm flipH="1">
            <a:off x="2757196" y="3428509"/>
            <a:ext cx="3018687" cy="2549937"/>
          </a:xfrm>
          <a:prstGeom prst="arc">
            <a:avLst>
              <a:gd name="adj1" fmla="val 16934638"/>
              <a:gd name="adj2" fmla="val 2387025"/>
            </a:avLst>
          </a:prstGeom>
          <a:ln w="12700" cmpd="sng">
            <a:solidFill>
              <a:srgbClr val="000000"/>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61" name="Arc 60"/>
          <p:cNvSpPr/>
          <p:nvPr/>
        </p:nvSpPr>
        <p:spPr>
          <a:xfrm rot="2880000">
            <a:off x="6044016" y="3413726"/>
            <a:ext cx="2180457" cy="2698329"/>
          </a:xfrm>
          <a:prstGeom prst="arc">
            <a:avLst>
              <a:gd name="adj1" fmla="val 15523610"/>
              <a:gd name="adj2" fmla="val 2494331"/>
            </a:avLst>
          </a:prstGeom>
          <a:ln w="12700" cmpd="sng">
            <a:solidFill>
              <a:srgbClr val="000000"/>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1703075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
                                            <p:txEl>
                                              <p:pRg st="1" end="1"/>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6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0"/>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6" grpId="0"/>
      <p:bldP spid="29" grpId="0"/>
      <p:bldP spid="6" grpId="0" animBg="1"/>
      <p:bldP spid="7" grpId="0" animBg="1"/>
      <p:bldP spid="8" grpId="0"/>
      <p:bldP spid="9" grpId="0"/>
      <p:bldP spid="3" grpId="0"/>
      <p:bldP spid="24" grpId="0"/>
      <p:bldP spid="25" grpId="0"/>
      <p:bldP spid="28" grpId="0"/>
      <p:bldP spid="30" grpId="0"/>
      <p:bldP spid="31" grpId="0"/>
      <p:bldP spid="32" grpId="0"/>
      <p:bldP spid="60" grpId="0" animBg="1"/>
      <p:bldP spid="6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a:t>
            </a:r>
            <a:endParaRPr lang="en-US" dirty="0"/>
          </a:p>
        </p:txBody>
      </p:sp>
      <p:sp>
        <p:nvSpPr>
          <p:cNvPr id="3" name="Content Placeholder 2"/>
          <p:cNvSpPr>
            <a:spLocks noGrp="1"/>
          </p:cNvSpPr>
          <p:nvPr>
            <p:ph idx="1"/>
          </p:nvPr>
        </p:nvSpPr>
        <p:spPr>
          <a:xfrm>
            <a:off x="732032" y="1571845"/>
            <a:ext cx="8229600" cy="3731675"/>
          </a:xfrm>
        </p:spPr>
        <p:txBody>
          <a:bodyPr>
            <a:normAutofit/>
          </a:bodyPr>
          <a:lstStyle/>
          <a:p>
            <a:r>
              <a:rPr lang="en-US" dirty="0" smtClean="0"/>
              <a:t>Adjusting for estimates of future uncollectible accounts matches expenses (bad debts) in the same period as the revenues (credit sales) they help to generate.</a:t>
            </a:r>
          </a:p>
          <a:p>
            <a:r>
              <a:rPr lang="en-US" dirty="0"/>
              <a:t>Recording an allowance for uncollectible accounts correctly reports accounts receivable at their net realizable value. </a:t>
            </a:r>
            <a:endParaRPr lang="en-US" dirty="0" smtClean="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32</a:t>
            </a:fld>
            <a:endParaRPr lang="en-US" dirty="0"/>
          </a:p>
        </p:txBody>
      </p:sp>
    </p:spTree>
    <p:extLst>
      <p:ext uri="{BB962C8B-B14F-4D97-AF65-F5344CB8AC3E}">
        <p14:creationId xmlns:p14="http://schemas.microsoft.com/office/powerpoint/2010/main" val="18081747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Mistake</a:t>
            </a:r>
            <a:endParaRPr lang="en-US" dirty="0"/>
          </a:p>
        </p:txBody>
      </p:sp>
      <p:sp>
        <p:nvSpPr>
          <p:cNvPr id="3" name="Content Placeholder 2"/>
          <p:cNvSpPr>
            <a:spLocks noGrp="1"/>
          </p:cNvSpPr>
          <p:nvPr>
            <p:ph idx="1"/>
          </p:nvPr>
        </p:nvSpPr>
        <p:spPr/>
        <p:txBody>
          <a:bodyPr/>
          <a:lstStyle/>
          <a:p>
            <a:pPr marL="0" indent="0">
              <a:buNone/>
            </a:pPr>
            <a:r>
              <a:rPr lang="en-US" dirty="0" smtClean="0"/>
              <a:t>Because Allowance for Uncollectible Accounts has a normal credit balance, students sometimes misclassify this account as a liability, which also has a normal credit balance. Instead, this contra asset represents a reduction in a related asset account.</a:t>
            </a:r>
            <a:endParaRPr lang="en-US" dirty="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33</a:t>
            </a:fld>
            <a:endParaRPr lang="en-US" dirty="0"/>
          </a:p>
        </p:txBody>
      </p:sp>
    </p:spTree>
    <p:extLst>
      <p:ext uri="{BB962C8B-B14F-4D97-AF65-F5344CB8AC3E}">
        <p14:creationId xmlns:p14="http://schemas.microsoft.com/office/powerpoint/2010/main" val="26100765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631795" cy="3959595"/>
          </a:xfrm>
        </p:spPr>
        <p:txBody>
          <a:bodyPr>
            <a:normAutofit lnSpcReduction="10000"/>
          </a:bodyPr>
          <a:lstStyle/>
          <a:p>
            <a:pPr marL="0" indent="0">
              <a:buNone/>
            </a:pPr>
            <a:r>
              <a:rPr lang="en-US" sz="2800" dirty="0" smtClean="0"/>
              <a:t>Which of the following is true regarding Allowance for Uncollectible Accounts?</a:t>
            </a:r>
            <a:endParaRPr lang="en-US" sz="2800" dirty="0"/>
          </a:p>
          <a:p>
            <a:pPr>
              <a:buAutoNum type="alphaLcPeriod"/>
            </a:pPr>
            <a:r>
              <a:rPr lang="en-US" sz="2800" dirty="0" smtClean="0"/>
              <a:t>It is a liability account.</a:t>
            </a:r>
            <a:endParaRPr lang="en-US" sz="2800" dirty="0"/>
          </a:p>
          <a:p>
            <a:pPr>
              <a:buAutoNum type="alphaLcPeriod"/>
            </a:pPr>
            <a:r>
              <a:rPr lang="en-US" sz="2800" dirty="0" smtClean="0"/>
              <a:t>It is added to the total of Sales Discounts, Sales Returns, and Sales Allowances.</a:t>
            </a:r>
            <a:endParaRPr lang="en-US" sz="2800" dirty="0"/>
          </a:p>
          <a:p>
            <a:pPr>
              <a:buAutoNum type="alphaLcPeriod" startAt="3"/>
            </a:pPr>
            <a:r>
              <a:rPr lang="en-US" sz="2800" dirty="0" smtClean="0"/>
              <a:t>It is subtracted from the balance of Accounts Receivable in the balance sheet. </a:t>
            </a:r>
            <a:endParaRPr lang="en-US" sz="2800" dirty="0"/>
          </a:p>
          <a:p>
            <a:pPr>
              <a:buAutoNum type="alphaLcPeriod" startAt="3"/>
            </a:pPr>
            <a:r>
              <a:rPr lang="en-US" sz="2800" dirty="0" smtClean="0"/>
              <a:t>It appears in the income statement as an expense.</a:t>
            </a:r>
            <a:endParaRPr lang="en-US" sz="2800" dirty="0"/>
          </a:p>
        </p:txBody>
      </p:sp>
      <p:sp>
        <p:nvSpPr>
          <p:cNvPr id="4" name="Title 3"/>
          <p:cNvSpPr>
            <a:spLocks noGrp="1"/>
          </p:cNvSpPr>
          <p:nvPr>
            <p:ph type="title"/>
          </p:nvPr>
        </p:nvSpPr>
        <p:spPr>
          <a:xfrm>
            <a:off x="936943" y="375055"/>
            <a:ext cx="7922577" cy="799257"/>
          </a:xfrm>
        </p:spPr>
        <p:txBody>
          <a:bodyPr/>
          <a:lstStyle/>
          <a:p>
            <a:r>
              <a:rPr lang="en-US" dirty="0"/>
              <a:t>Concept Check </a:t>
            </a:r>
            <a:r>
              <a:rPr lang="en-US" dirty="0" smtClean="0"/>
              <a:t>5–4</a:t>
            </a:r>
            <a:endParaRPr lang="en-US" dirty="0"/>
          </a:p>
        </p:txBody>
      </p:sp>
      <p:sp>
        <p:nvSpPr>
          <p:cNvPr id="6" name="Oval 5"/>
          <p:cNvSpPr/>
          <p:nvPr/>
        </p:nvSpPr>
        <p:spPr bwMode="auto">
          <a:xfrm>
            <a:off x="947570" y="3296185"/>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947571" y="5000112"/>
            <a:ext cx="7659220" cy="1569660"/>
          </a:xfrm>
          <a:prstGeom prst="rect">
            <a:avLst/>
          </a:prstGeom>
          <a:solidFill>
            <a:srgbClr val="FFFFD1"/>
          </a:solidFill>
          <a:ln w="6350">
            <a:solidFill>
              <a:schemeClr val="tx1"/>
            </a:solidFill>
          </a:ln>
        </p:spPr>
        <p:txBody>
          <a:bodyPr wrap="square" rtlCol="0">
            <a:spAutoFit/>
          </a:bodyPr>
          <a:lstStyle/>
          <a:p>
            <a:r>
              <a:rPr lang="en-US" sz="2400" dirty="0" smtClean="0"/>
              <a:t>The allowance account is a contra asset and is used to record estimated future uncollectible accounts. The balance is subtracted from Accounts Receivable in the balance sheet to arrive at Accounts Receivable’s net realizable value.</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34</a:t>
            </a:fld>
            <a:endParaRPr lang="en-US" dirty="0"/>
          </a:p>
        </p:txBody>
      </p:sp>
    </p:spTree>
    <p:extLst>
      <p:ext uri="{BB962C8B-B14F-4D97-AF65-F5344CB8AC3E}">
        <p14:creationId xmlns:p14="http://schemas.microsoft.com/office/powerpoint/2010/main" val="2322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smtClean="0">
                <a:solidFill>
                  <a:srgbClr val="A5062D"/>
                </a:solidFill>
              </a:rPr>
              <a:t>LO5–4</a:t>
            </a:r>
            <a:r>
              <a:rPr lang="en-US" dirty="0"/>
              <a:t>	Use the aging method to estimate </a:t>
            </a:r>
            <a:r>
              <a:rPr lang="en-US" dirty="0" smtClean="0"/>
              <a:t>future uncollectible accounts.</a:t>
            </a:r>
            <a:endParaRPr lang="en-US" dirty="0"/>
          </a:p>
        </p:txBody>
      </p:sp>
      <p:sp>
        <p:nvSpPr>
          <p:cNvPr id="4" name="Title 3"/>
          <p:cNvSpPr>
            <a:spLocks noGrp="1"/>
          </p:cNvSpPr>
          <p:nvPr>
            <p:ph type="title"/>
          </p:nvPr>
        </p:nvSpPr>
        <p:spPr/>
        <p:txBody>
          <a:bodyPr/>
          <a:lstStyle/>
          <a:p>
            <a:r>
              <a:rPr lang="en-US" dirty="0" smtClean="0"/>
              <a:t>Learning Objective 4</a:t>
            </a:r>
            <a:endParaRPr lang="en-US" dirty="0"/>
          </a:p>
        </p:txBody>
      </p:sp>
      <p:sp>
        <p:nvSpPr>
          <p:cNvPr id="8" name="Footer Placeholder 7"/>
          <p:cNvSpPr>
            <a:spLocks noGrp="1"/>
          </p:cNvSpPr>
          <p:nvPr>
            <p:ph type="ftr" sz="quarter" idx="11"/>
          </p:nvPr>
        </p:nvSpPr>
        <p:spPr>
          <a:xfrm>
            <a:off x="1424213" y="6492875"/>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35</a:t>
            </a:fld>
            <a:endParaRPr lang="en-US" dirty="0"/>
          </a:p>
        </p:txBody>
      </p:sp>
    </p:spTree>
    <p:extLst>
      <p:ext uri="{BB962C8B-B14F-4D97-AF65-F5344CB8AC3E}">
        <p14:creationId xmlns:p14="http://schemas.microsoft.com/office/powerpoint/2010/main" val="203009691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48682"/>
            <a:ext cx="8229600" cy="1143000"/>
          </a:xfrm>
        </p:spPr>
        <p:txBody>
          <a:bodyPr>
            <a:noAutofit/>
          </a:bodyPr>
          <a:lstStyle/>
          <a:p>
            <a:pPr>
              <a:lnSpc>
                <a:spcPct val="90000"/>
              </a:lnSpc>
            </a:pPr>
            <a:r>
              <a:rPr lang="en-US" sz="4000" dirty="0"/>
              <a:t>Kimzey’s Accounts Receivable Aging Schedule</a:t>
            </a:r>
          </a:p>
        </p:txBody>
      </p:sp>
      <p:sp>
        <p:nvSpPr>
          <p:cNvPr id="3" name="Text Placeholder 5"/>
          <p:cNvSpPr txBox="1">
            <a:spLocks/>
          </p:cNvSpPr>
          <p:nvPr/>
        </p:nvSpPr>
        <p:spPr>
          <a:xfrm>
            <a:off x="940070" y="336496"/>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5–6</a:t>
            </a:r>
            <a:endParaRPr lang="en-US" sz="3200" dirty="0"/>
          </a:p>
        </p:txBody>
      </p:sp>
      <p:sp>
        <p:nvSpPr>
          <p:cNvPr id="73" name="Rounded Rectangle 72"/>
          <p:cNvSpPr/>
          <p:nvPr/>
        </p:nvSpPr>
        <p:spPr>
          <a:xfrm>
            <a:off x="804845" y="1932051"/>
            <a:ext cx="7765228" cy="4318972"/>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1016000" y="2003099"/>
            <a:ext cx="7219462" cy="4078039"/>
          </a:xfrm>
          <a:prstGeom prst="rect">
            <a:avLst/>
          </a:prstGeom>
          <a:noFill/>
        </p:spPr>
        <p:txBody>
          <a:bodyPr wrap="square" rtlCol="0">
            <a:spAutoFit/>
          </a:bodyPr>
          <a:lstStyle/>
          <a:p>
            <a:pPr>
              <a:tabLst>
                <a:tab pos="4454525" algn="ctr"/>
              </a:tabLst>
            </a:pPr>
            <a:r>
              <a:rPr lang="en-US" sz="1400" b="1" dirty="0"/>
              <a:t>	Days Past Due</a:t>
            </a:r>
          </a:p>
          <a:p>
            <a:pPr>
              <a:tabLst>
                <a:tab pos="2060575" algn="ctr"/>
                <a:tab pos="3252788" algn="ctr"/>
                <a:tab pos="4454525" algn="ctr"/>
                <a:tab pos="5597525" algn="ctr"/>
                <a:tab pos="6681788" algn="ctr"/>
              </a:tabLst>
            </a:pPr>
            <a:r>
              <a:rPr lang="en-US" sz="1400" b="1" dirty="0"/>
              <a:t>				More than</a:t>
            </a:r>
          </a:p>
          <a:p>
            <a:pPr>
              <a:lnSpc>
                <a:spcPct val="80000"/>
              </a:lnSpc>
              <a:tabLst>
                <a:tab pos="2060575" algn="ctr"/>
                <a:tab pos="3252788" algn="ctr"/>
                <a:tab pos="4454525" algn="ctr"/>
                <a:tab pos="5597525" algn="ctr"/>
                <a:tab pos="6681788" algn="ctr"/>
              </a:tabLst>
            </a:pPr>
            <a:r>
              <a:rPr lang="en-US" sz="1400" b="1" dirty="0"/>
              <a:t>Patients	Not Yet Due	1–60	61–120	120	Total</a:t>
            </a:r>
          </a:p>
          <a:p>
            <a:pPr>
              <a:lnSpc>
                <a:spcPct val="110000"/>
              </a:lnSpc>
              <a:tabLst>
                <a:tab pos="2462213" algn="r"/>
                <a:tab pos="3654425" algn="r"/>
                <a:tab pos="4854575" algn="r"/>
                <a:tab pos="5940425" algn="r"/>
                <a:tab pos="7034213" algn="r"/>
              </a:tabLst>
            </a:pPr>
            <a:r>
              <a:rPr lang="en-US" sz="1400" dirty="0"/>
              <a:t>Shirley Akin	  $        12,000 				$      12,000</a:t>
            </a:r>
          </a:p>
          <a:p>
            <a:pPr>
              <a:tabLst>
                <a:tab pos="2462213" algn="r"/>
                <a:tab pos="3654425" algn="r"/>
                <a:tab pos="4854575" algn="r"/>
                <a:tab pos="5940425" algn="r"/>
                <a:tab pos="7034213" algn="r"/>
              </a:tabLst>
            </a:pPr>
            <a:r>
              <a:rPr lang="en-US" sz="1400" dirty="0"/>
              <a:t>Bruce Easley 				$       4,000 	4,000</a:t>
            </a:r>
          </a:p>
          <a:p>
            <a:pPr>
              <a:tabLst>
                <a:tab pos="2462213" algn="r"/>
                <a:tab pos="3654425" algn="r"/>
                <a:tab pos="4854575" algn="r"/>
                <a:tab pos="5940425" algn="r"/>
                <a:tab pos="7034213" algn="r"/>
              </a:tabLst>
            </a:pPr>
            <a:r>
              <a:rPr lang="en-US" sz="1400" dirty="0"/>
              <a:t>Ben Greene 		$        5,000 			5,000</a:t>
            </a:r>
          </a:p>
          <a:p>
            <a:pPr>
              <a:tabLst>
                <a:tab pos="2462213" algn="r"/>
                <a:tab pos="3654425" algn="r"/>
                <a:tab pos="4854575" algn="r"/>
                <a:tab pos="5940425" algn="r"/>
                <a:tab pos="7034213" algn="r"/>
              </a:tabLst>
            </a:pPr>
            <a:r>
              <a:rPr lang="en-US" sz="1400" dirty="0"/>
              <a:t>Anita Hand 			$        7,000 		7,000</a:t>
            </a:r>
          </a:p>
          <a:p>
            <a:pPr>
              <a:tabLst>
                <a:tab pos="2462213" algn="r"/>
                <a:tab pos="3654425" algn="r"/>
                <a:tab pos="4854575" algn="r"/>
                <a:tab pos="5940425" algn="r"/>
                <a:tab pos="7034213" algn="r"/>
              </a:tabLst>
            </a:pPr>
            <a:r>
              <a:rPr lang="en-US" sz="1400" dirty="0"/>
              <a:t>Ima Hertz 	9,000 				9,000</a:t>
            </a:r>
          </a:p>
          <a:p>
            <a:pPr>
              <a:tabLst>
                <a:tab pos="2462213" algn="r"/>
                <a:tab pos="3654425" algn="r"/>
                <a:tab pos="4854575" algn="r"/>
                <a:tab pos="5940425" algn="r"/>
                <a:tab pos="7034213" algn="r"/>
              </a:tabLst>
            </a:pPr>
            <a:r>
              <a:rPr lang="en-US" sz="1400" dirty="0"/>
              <a:t>Noah Luck 		8,000 			8,000</a:t>
            </a:r>
          </a:p>
          <a:p>
            <a:pPr>
              <a:tabLst>
                <a:tab pos="2462213" algn="r"/>
                <a:tab pos="3654425" algn="r"/>
                <a:tab pos="4854575" algn="r"/>
                <a:tab pos="5940425" algn="r"/>
                <a:tab pos="7034213" algn="r"/>
              </a:tabLst>
            </a:pPr>
            <a:r>
              <a:rPr lang="en-US" sz="1400" dirty="0"/>
              <a:t>Phil Sikley 	6,000 				6,000</a:t>
            </a:r>
          </a:p>
          <a:p>
            <a:pPr>
              <a:tabLst>
                <a:tab pos="2462213" algn="r"/>
                <a:tab pos="3654425" algn="r"/>
                <a:tab pos="4854575" algn="r"/>
                <a:tab pos="5940425" algn="r"/>
                <a:tab pos="7034213" algn="r"/>
              </a:tabLst>
            </a:pPr>
            <a:r>
              <a:rPr lang="en-US" sz="1400" dirty="0"/>
              <a:t>Justin Payne 				10,000 	10,000</a:t>
            </a:r>
          </a:p>
          <a:p>
            <a:pPr>
              <a:tabLst>
                <a:tab pos="2462213" algn="r"/>
                <a:tab pos="3654425" algn="r"/>
                <a:tab pos="4854575" algn="r"/>
                <a:tab pos="5940425" algn="r"/>
                <a:tab pos="7034213" algn="r"/>
              </a:tabLst>
            </a:pPr>
            <a:r>
              <a:rPr lang="en-US" sz="1400" dirty="0"/>
              <a:t>Others 	9,973,000 	5,987,000 	2,993,000 	986,000 	19,939,000</a:t>
            </a:r>
          </a:p>
          <a:p>
            <a:pPr>
              <a:lnSpc>
                <a:spcPct val="120000"/>
              </a:lnSpc>
              <a:tabLst>
                <a:tab pos="2462213" algn="r"/>
                <a:tab pos="3654425" algn="r"/>
                <a:tab pos="4854575" algn="r"/>
                <a:tab pos="5940425" algn="r"/>
                <a:tab pos="7034213" algn="r"/>
              </a:tabLst>
            </a:pPr>
            <a:r>
              <a:rPr lang="en-US" sz="1400" dirty="0"/>
              <a:t>    Total Accounts</a:t>
            </a:r>
          </a:p>
          <a:p>
            <a:pPr>
              <a:lnSpc>
                <a:spcPct val="90000"/>
              </a:lnSpc>
              <a:tabLst>
                <a:tab pos="2462213" algn="r"/>
                <a:tab pos="3654425" algn="r"/>
                <a:tab pos="4854575" algn="r"/>
                <a:tab pos="5940425" algn="r"/>
                <a:tab pos="7034213" algn="r"/>
              </a:tabLst>
            </a:pPr>
            <a:r>
              <a:rPr lang="en-US" sz="1400" dirty="0"/>
              <a:t>    Receivable 	$10,000,000 	$ 6,000,000 	$ 3,000,000	$1,000,000	$20,000,000</a:t>
            </a:r>
          </a:p>
          <a:p>
            <a:pPr>
              <a:lnSpc>
                <a:spcPct val="120000"/>
              </a:lnSpc>
              <a:tabLst>
                <a:tab pos="2462213" algn="r"/>
                <a:tab pos="3654425" algn="r"/>
                <a:tab pos="4854575" algn="r"/>
                <a:tab pos="5940425" algn="r"/>
                <a:tab pos="7034213" algn="r"/>
              </a:tabLst>
            </a:pPr>
            <a:r>
              <a:rPr lang="en-US" sz="1400" dirty="0"/>
              <a:t>Estimated Percent</a:t>
            </a:r>
          </a:p>
          <a:p>
            <a:pPr>
              <a:lnSpc>
                <a:spcPct val="90000"/>
              </a:lnSpc>
              <a:tabLst>
                <a:tab pos="2462213" algn="r"/>
                <a:tab pos="3654425" algn="r"/>
                <a:tab pos="4854575" algn="r"/>
                <a:tab pos="5940425" algn="r"/>
                <a:tab pos="7034213" algn="r"/>
              </a:tabLst>
            </a:pPr>
            <a:r>
              <a:rPr lang="en-US" sz="1400" dirty="0"/>
              <a:t>Uncollectible 	10% 	30% 	50% 	70%</a:t>
            </a:r>
          </a:p>
          <a:p>
            <a:pPr>
              <a:lnSpc>
                <a:spcPct val="120000"/>
              </a:lnSpc>
              <a:tabLst>
                <a:tab pos="2462213" algn="r"/>
                <a:tab pos="3654425" algn="r"/>
                <a:tab pos="4854575" algn="r"/>
                <a:tab pos="5940425" algn="r"/>
                <a:tab pos="7034213" algn="r"/>
              </a:tabLst>
            </a:pPr>
            <a:r>
              <a:rPr lang="en-US" sz="1400" dirty="0"/>
              <a:t>Estimated Amount</a:t>
            </a:r>
          </a:p>
          <a:p>
            <a:pPr>
              <a:lnSpc>
                <a:spcPct val="90000"/>
              </a:lnSpc>
              <a:tabLst>
                <a:tab pos="2462213" algn="r"/>
                <a:tab pos="3654425" algn="r"/>
                <a:tab pos="4854575" algn="r"/>
                <a:tab pos="5940425" algn="r"/>
                <a:tab pos="7034213" algn="r"/>
              </a:tabLst>
            </a:pPr>
            <a:r>
              <a:rPr lang="en-US" sz="1400" dirty="0"/>
              <a:t>Uncollectible 	</a:t>
            </a:r>
            <a:r>
              <a:rPr lang="en-US" sz="1400" b="1" dirty="0"/>
              <a:t>$ 1,000,000 	$1,800,000 	$1,500,000 	$ 700,000 	</a:t>
            </a:r>
            <a:r>
              <a:rPr lang="en-US" sz="1400" b="1" dirty="0">
                <a:solidFill>
                  <a:srgbClr val="1D5F76"/>
                </a:solidFill>
              </a:rPr>
              <a:t>$ 5,000,000</a:t>
            </a:r>
          </a:p>
        </p:txBody>
      </p:sp>
      <p:grpSp>
        <p:nvGrpSpPr>
          <p:cNvPr id="15" name="Group 14"/>
          <p:cNvGrpSpPr/>
          <p:nvPr/>
        </p:nvGrpSpPr>
        <p:grpSpPr>
          <a:xfrm>
            <a:off x="1095646" y="2665138"/>
            <a:ext cx="7139816" cy="0"/>
            <a:chOff x="1095646" y="2604747"/>
            <a:chExt cx="7139816" cy="0"/>
          </a:xfrm>
        </p:grpSpPr>
        <p:cxnSp>
          <p:nvCxnSpPr>
            <p:cNvPr id="5" name="Straight Connector 4"/>
            <p:cNvCxnSpPr/>
            <p:nvPr/>
          </p:nvCxnSpPr>
          <p:spPr>
            <a:xfrm>
              <a:off x="1095646" y="2604747"/>
              <a:ext cx="112196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 name="Straight Connector 6"/>
            <p:cNvCxnSpPr/>
            <p:nvPr/>
          </p:nvCxnSpPr>
          <p:spPr>
            <a:xfrm>
              <a:off x="2586430" y="2604747"/>
              <a:ext cx="112196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3937003" y="2604747"/>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5062416" y="2604747"/>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6210108" y="2604747"/>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7321063" y="2604747"/>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16" name="Straight Connector 15"/>
          <p:cNvCxnSpPr/>
          <p:nvPr/>
        </p:nvCxnSpPr>
        <p:spPr>
          <a:xfrm>
            <a:off x="3937003" y="2268382"/>
            <a:ext cx="318750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0" name="Group 39"/>
          <p:cNvGrpSpPr/>
          <p:nvPr/>
        </p:nvGrpSpPr>
        <p:grpSpPr>
          <a:xfrm>
            <a:off x="2550906" y="4620269"/>
            <a:ext cx="5631270" cy="0"/>
            <a:chOff x="2550906" y="4806206"/>
            <a:chExt cx="5631270" cy="0"/>
          </a:xfrm>
        </p:grpSpPr>
        <p:cxnSp>
          <p:nvCxnSpPr>
            <p:cNvPr id="41" name="Straight Connector 40"/>
            <p:cNvCxnSpPr/>
            <p:nvPr/>
          </p:nvCxnSpPr>
          <p:spPr>
            <a:xfrm>
              <a:off x="2550906" y="4806206"/>
              <a:ext cx="10192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387483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5089059"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619234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7267777"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52" name="Group 51"/>
          <p:cNvGrpSpPr/>
          <p:nvPr/>
        </p:nvGrpSpPr>
        <p:grpSpPr>
          <a:xfrm>
            <a:off x="2550906" y="5071746"/>
            <a:ext cx="5631270" cy="45832"/>
            <a:chOff x="2550906" y="4806206"/>
            <a:chExt cx="5631270" cy="45832"/>
          </a:xfrm>
        </p:grpSpPr>
        <p:grpSp>
          <p:nvGrpSpPr>
            <p:cNvPr id="39" name="Group 38"/>
            <p:cNvGrpSpPr/>
            <p:nvPr/>
          </p:nvGrpSpPr>
          <p:grpSpPr>
            <a:xfrm>
              <a:off x="2550906" y="4806206"/>
              <a:ext cx="5631270" cy="0"/>
              <a:chOff x="2550906" y="4806206"/>
              <a:chExt cx="5631270" cy="0"/>
            </a:xfrm>
          </p:grpSpPr>
          <p:cxnSp>
            <p:nvCxnSpPr>
              <p:cNvPr id="33" name="Straight Connector 32"/>
              <p:cNvCxnSpPr/>
              <p:nvPr/>
            </p:nvCxnSpPr>
            <p:spPr>
              <a:xfrm>
                <a:off x="2550906" y="4806206"/>
                <a:ext cx="10192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387483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5089059"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619234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7267777"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6" name="Group 45"/>
            <p:cNvGrpSpPr/>
            <p:nvPr/>
          </p:nvGrpSpPr>
          <p:grpSpPr>
            <a:xfrm>
              <a:off x="2550906" y="4852038"/>
              <a:ext cx="5631270" cy="0"/>
              <a:chOff x="2550906" y="4806206"/>
              <a:chExt cx="5631270" cy="0"/>
            </a:xfrm>
          </p:grpSpPr>
          <p:cxnSp>
            <p:nvCxnSpPr>
              <p:cNvPr id="47" name="Straight Connector 46"/>
              <p:cNvCxnSpPr/>
              <p:nvPr/>
            </p:nvCxnSpPr>
            <p:spPr>
              <a:xfrm>
                <a:off x="2550906" y="4806206"/>
                <a:ext cx="10192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387483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5089059"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19234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7267777"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53" name="Group 52"/>
          <p:cNvGrpSpPr/>
          <p:nvPr/>
        </p:nvGrpSpPr>
        <p:grpSpPr>
          <a:xfrm>
            <a:off x="2550906" y="5957042"/>
            <a:ext cx="5631270" cy="45832"/>
            <a:chOff x="2550906" y="4806206"/>
            <a:chExt cx="5631270" cy="45832"/>
          </a:xfrm>
        </p:grpSpPr>
        <p:grpSp>
          <p:nvGrpSpPr>
            <p:cNvPr id="54" name="Group 53"/>
            <p:cNvGrpSpPr/>
            <p:nvPr/>
          </p:nvGrpSpPr>
          <p:grpSpPr>
            <a:xfrm>
              <a:off x="2550906" y="4806206"/>
              <a:ext cx="5631270" cy="0"/>
              <a:chOff x="2550906" y="4806206"/>
              <a:chExt cx="5631270" cy="0"/>
            </a:xfrm>
          </p:grpSpPr>
          <p:cxnSp>
            <p:nvCxnSpPr>
              <p:cNvPr id="61" name="Straight Connector 60"/>
              <p:cNvCxnSpPr/>
              <p:nvPr/>
            </p:nvCxnSpPr>
            <p:spPr>
              <a:xfrm>
                <a:off x="2550906" y="4806206"/>
                <a:ext cx="10192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387483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a:off x="5089059"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619234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5" name="Straight Connector 64"/>
              <p:cNvCxnSpPr/>
              <p:nvPr/>
            </p:nvCxnSpPr>
            <p:spPr>
              <a:xfrm>
                <a:off x="7267777"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55" name="Group 54"/>
            <p:cNvGrpSpPr/>
            <p:nvPr/>
          </p:nvGrpSpPr>
          <p:grpSpPr>
            <a:xfrm>
              <a:off x="2550906" y="4852038"/>
              <a:ext cx="5631270" cy="0"/>
              <a:chOff x="2550906" y="4806206"/>
              <a:chExt cx="5631270" cy="0"/>
            </a:xfrm>
          </p:grpSpPr>
          <p:cxnSp>
            <p:nvCxnSpPr>
              <p:cNvPr id="56" name="Straight Connector 55"/>
              <p:cNvCxnSpPr/>
              <p:nvPr/>
            </p:nvCxnSpPr>
            <p:spPr>
              <a:xfrm>
                <a:off x="2550906" y="4806206"/>
                <a:ext cx="10192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387483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5089059"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619234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7267777"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72" name="Group 71"/>
          <p:cNvGrpSpPr/>
          <p:nvPr/>
        </p:nvGrpSpPr>
        <p:grpSpPr>
          <a:xfrm>
            <a:off x="2550906" y="5500880"/>
            <a:ext cx="4555839" cy="0"/>
            <a:chOff x="2550906" y="5235340"/>
            <a:chExt cx="4555839" cy="0"/>
          </a:xfrm>
        </p:grpSpPr>
        <p:cxnSp>
          <p:nvCxnSpPr>
            <p:cNvPr id="67" name="Straight Connector 66"/>
            <p:cNvCxnSpPr/>
            <p:nvPr/>
          </p:nvCxnSpPr>
          <p:spPr>
            <a:xfrm>
              <a:off x="2550906" y="5235340"/>
              <a:ext cx="10192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3874836" y="5235340"/>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5089059" y="5235340"/>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6192346" y="5235340"/>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9" name="TextBox 18"/>
          <p:cNvSpPr txBox="1"/>
          <p:nvPr/>
        </p:nvSpPr>
        <p:spPr>
          <a:xfrm>
            <a:off x="7286695" y="5197558"/>
            <a:ext cx="1341073" cy="489878"/>
          </a:xfrm>
          <a:prstGeom prst="rect">
            <a:avLst/>
          </a:prstGeom>
          <a:noFill/>
        </p:spPr>
        <p:txBody>
          <a:bodyPr wrap="none" rtlCol="0">
            <a:spAutoFit/>
          </a:bodyPr>
          <a:lstStyle/>
          <a:p>
            <a:pPr>
              <a:lnSpc>
                <a:spcPts val="1500"/>
              </a:lnSpc>
            </a:pPr>
            <a:r>
              <a:rPr lang="en-US" b="1" dirty="0" smtClean="0">
                <a:solidFill>
                  <a:srgbClr val="FF0000"/>
                </a:solidFill>
              </a:rPr>
              <a:t>% increases </a:t>
            </a:r>
          </a:p>
          <a:p>
            <a:pPr>
              <a:lnSpc>
                <a:spcPts val="1500"/>
              </a:lnSpc>
            </a:pPr>
            <a:r>
              <a:rPr lang="en-US" b="1" dirty="0" smtClean="0">
                <a:solidFill>
                  <a:srgbClr val="FF0000"/>
                </a:solidFill>
              </a:rPr>
              <a:t>with </a:t>
            </a:r>
            <a:r>
              <a:rPr lang="en-US" b="1" dirty="0">
                <a:solidFill>
                  <a:srgbClr val="FF0000"/>
                </a:solidFill>
              </a:rPr>
              <a:t>age</a:t>
            </a:r>
          </a:p>
        </p:txBody>
      </p:sp>
      <p:sp>
        <p:nvSpPr>
          <p:cNvPr id="22" name="Right Arrow 21"/>
          <p:cNvSpPr/>
          <p:nvPr/>
        </p:nvSpPr>
        <p:spPr>
          <a:xfrm>
            <a:off x="2586430" y="5166360"/>
            <a:ext cx="4681347" cy="400050"/>
          </a:xfrm>
          <a:prstGeom prst="rightArrow">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Right Arrow 65"/>
          <p:cNvSpPr/>
          <p:nvPr/>
        </p:nvSpPr>
        <p:spPr>
          <a:xfrm>
            <a:off x="2601670" y="5627370"/>
            <a:ext cx="4666107" cy="400050"/>
          </a:xfrm>
          <a:prstGeom prst="rightArrow">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TextBox 70"/>
          <p:cNvSpPr txBox="1"/>
          <p:nvPr/>
        </p:nvSpPr>
        <p:spPr>
          <a:xfrm>
            <a:off x="6842035" y="6081138"/>
            <a:ext cx="1658596" cy="489878"/>
          </a:xfrm>
          <a:prstGeom prst="rect">
            <a:avLst/>
          </a:prstGeom>
          <a:noFill/>
        </p:spPr>
        <p:txBody>
          <a:bodyPr wrap="none" rtlCol="0">
            <a:spAutoFit/>
          </a:bodyPr>
          <a:lstStyle/>
          <a:p>
            <a:pPr algn="ctr">
              <a:lnSpc>
                <a:spcPts val="1500"/>
              </a:lnSpc>
            </a:pPr>
            <a:r>
              <a:rPr lang="en-US" b="1" dirty="0" smtClean="0">
                <a:solidFill>
                  <a:srgbClr val="FF0000"/>
                </a:solidFill>
              </a:rPr>
              <a:t>Total estimated</a:t>
            </a:r>
          </a:p>
          <a:p>
            <a:pPr algn="ctr">
              <a:lnSpc>
                <a:spcPts val="1500"/>
              </a:lnSpc>
            </a:pPr>
            <a:r>
              <a:rPr lang="en-US" b="1" dirty="0" smtClean="0">
                <a:solidFill>
                  <a:srgbClr val="FF0000"/>
                </a:solidFill>
              </a:rPr>
              <a:t>uncollectible</a:t>
            </a:r>
            <a:endParaRPr lang="en-US" b="1" dirty="0">
              <a:solidFill>
                <a:srgbClr val="FF0000"/>
              </a:solidFill>
            </a:endParaRPr>
          </a:p>
        </p:txBody>
      </p:sp>
    </p:spTree>
    <p:extLst>
      <p:ext uri="{BB962C8B-B14F-4D97-AF65-F5344CB8AC3E}">
        <p14:creationId xmlns:p14="http://schemas.microsoft.com/office/powerpoint/2010/main" val="370618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animBg="1"/>
      <p:bldP spid="66" grpId="0" animBg="1"/>
      <p:bldP spid="7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5820"/>
            <a:ext cx="8229600" cy="728590"/>
          </a:xfrm>
        </p:spPr>
        <p:txBody>
          <a:bodyPr>
            <a:normAutofit/>
          </a:bodyPr>
          <a:lstStyle/>
          <a:p>
            <a:r>
              <a:rPr lang="en-US" sz="4000" dirty="0" smtClean="0"/>
              <a:t>Aging Method</a:t>
            </a:r>
            <a:endParaRPr lang="en-US" sz="4000" dirty="0"/>
          </a:p>
        </p:txBody>
      </p:sp>
      <p:sp>
        <p:nvSpPr>
          <p:cNvPr id="26" name="Content Placeholder 2"/>
          <p:cNvSpPr txBox="1">
            <a:spLocks/>
          </p:cNvSpPr>
          <p:nvPr/>
        </p:nvSpPr>
        <p:spPr>
          <a:xfrm>
            <a:off x="685800" y="1063186"/>
            <a:ext cx="8352950" cy="3257353"/>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Considers the </a:t>
            </a:r>
            <a:r>
              <a:rPr lang="en-US" b="1" dirty="0" smtClean="0"/>
              <a:t>age</a:t>
            </a:r>
            <a:r>
              <a:rPr lang="en-US" dirty="0" smtClean="0"/>
              <a:t> of receivables</a:t>
            </a:r>
          </a:p>
          <a:p>
            <a:pPr lvl="1"/>
            <a:r>
              <a:rPr lang="en-US" dirty="0" smtClean="0"/>
              <a:t>Older accounts are more likely uncollectible</a:t>
            </a:r>
          </a:p>
          <a:p>
            <a:r>
              <a:rPr lang="en-US" dirty="0"/>
              <a:t>More accurate than using a single percentage</a:t>
            </a:r>
          </a:p>
          <a:p>
            <a:r>
              <a:rPr lang="en-US" dirty="0" smtClean="0"/>
              <a:t>From </a:t>
            </a:r>
            <a:r>
              <a:rPr lang="en-US" dirty="0" err="1" smtClean="0"/>
              <a:t>Kimzey’s</a:t>
            </a:r>
            <a:r>
              <a:rPr lang="en-US" dirty="0" smtClean="0"/>
              <a:t> aging schedule (Illustration 5–6 on the previous slide) the estimate of uncollectible accounts equals $5 million.</a:t>
            </a:r>
            <a:endParaRPr lang="en-US" dirty="0"/>
          </a:p>
        </p:txBody>
      </p:sp>
      <p:sp>
        <p:nvSpPr>
          <p:cNvPr id="27" name="Rectangle 26"/>
          <p:cNvSpPr/>
          <p:nvPr/>
        </p:nvSpPr>
        <p:spPr>
          <a:xfrm>
            <a:off x="897821" y="4486829"/>
            <a:ext cx="8045078" cy="1667282"/>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8" name="TextBox 27"/>
          <p:cNvSpPr txBox="1">
            <a:spLocks noChangeArrowheads="1"/>
          </p:cNvSpPr>
          <p:nvPr/>
        </p:nvSpPr>
        <p:spPr bwMode="auto">
          <a:xfrm>
            <a:off x="961040" y="4486829"/>
            <a:ext cx="7860752" cy="461665"/>
          </a:xfrm>
          <a:prstGeom prst="rect">
            <a:avLst/>
          </a:prstGeom>
          <a:noFill/>
          <a:ln w="9525">
            <a:noFill/>
            <a:miter lim="800000"/>
            <a:headEnd/>
            <a:tailEnd/>
          </a:ln>
        </p:spPr>
        <p:txBody>
          <a:bodyPr wrap="square">
            <a:spAutoFit/>
          </a:bodyPr>
          <a:lstStyle/>
          <a:p>
            <a:r>
              <a:rPr lang="en-US" sz="2400" dirty="0" smtClean="0">
                <a:latin typeface="Calibri" pitchFamily="34" charset="0"/>
              </a:rPr>
              <a:t>December 31 </a:t>
            </a:r>
            <a:r>
              <a:rPr lang="en-US" sz="2000" dirty="0" smtClean="0">
                <a:latin typeface="Calibri" pitchFamily="34" charset="0"/>
              </a:rPr>
              <a:t>($ in millions)</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29" name="TextBox 28"/>
          <p:cNvSpPr txBox="1">
            <a:spLocks noChangeArrowheads="1"/>
          </p:cNvSpPr>
          <p:nvPr/>
        </p:nvSpPr>
        <p:spPr bwMode="auto">
          <a:xfrm>
            <a:off x="978370" y="4860144"/>
            <a:ext cx="7677510" cy="1200329"/>
          </a:xfrm>
          <a:prstGeom prst="rect">
            <a:avLst/>
          </a:prstGeom>
          <a:noFill/>
          <a:ln w="9525">
            <a:noFill/>
            <a:miter lim="800000"/>
            <a:headEnd/>
            <a:tailEnd/>
          </a:ln>
        </p:spPr>
        <p:txBody>
          <a:bodyPr wrap="square">
            <a:spAutoFit/>
          </a:bodyPr>
          <a:lstStyle/>
          <a:p>
            <a:r>
              <a:rPr lang="en-US" sz="2400" b="1" dirty="0" smtClean="0">
                <a:latin typeface="Calibri" pitchFamily="34" charset="0"/>
              </a:rPr>
              <a:t>Bad Debt Expense </a:t>
            </a:r>
            <a:r>
              <a:rPr lang="en-US" sz="2400" dirty="0" smtClean="0">
                <a:latin typeface="Calibri" pitchFamily="34" charset="0"/>
              </a:rPr>
              <a:t>…………………………………….</a:t>
            </a:r>
            <a:r>
              <a:rPr lang="en-US" sz="2400" b="1" dirty="0" smtClean="0">
                <a:latin typeface="Calibri" pitchFamily="34" charset="0"/>
              </a:rPr>
              <a:t>	  	  5 </a:t>
            </a:r>
          </a:p>
          <a:p>
            <a:r>
              <a:rPr lang="en-US" sz="2400" b="1" dirty="0" smtClean="0">
                <a:latin typeface="Calibri" pitchFamily="34" charset="0"/>
              </a:rPr>
              <a:t>	Allowance for Uncollectible Accounts</a:t>
            </a:r>
            <a:r>
              <a:rPr lang="en-US" sz="2400" dirty="0" smtClean="0">
                <a:latin typeface="Calibri" pitchFamily="34" charset="0"/>
              </a:rPr>
              <a:t>...</a:t>
            </a:r>
            <a:r>
              <a:rPr lang="en-US" sz="2400" b="1" dirty="0" smtClean="0">
                <a:latin typeface="Calibri" pitchFamily="34" charset="0"/>
              </a:rPr>
              <a:t>				    5</a:t>
            </a:r>
            <a:r>
              <a:rPr lang="en-US" sz="2400" i="1" dirty="0" smtClean="0">
                <a:latin typeface="Calibri" pitchFamily="34" charset="0"/>
              </a:rPr>
              <a:t>	</a:t>
            </a:r>
            <a:r>
              <a:rPr lang="en-US" sz="2000" i="1" dirty="0" smtClean="0">
                <a:latin typeface="Calibri" pitchFamily="34" charset="0"/>
              </a:rPr>
              <a:t>(</a:t>
            </a:r>
            <a:r>
              <a:rPr lang="en-US" sz="2000" i="1" dirty="0">
                <a:latin typeface="Calibri" pitchFamily="34" charset="0"/>
              </a:rPr>
              <a:t>Estimate future bad </a:t>
            </a:r>
            <a:r>
              <a:rPr lang="en-US" sz="2000" i="1" dirty="0" smtClean="0">
                <a:latin typeface="Calibri" pitchFamily="34" charset="0"/>
              </a:rPr>
              <a:t>debts)</a:t>
            </a:r>
            <a:endParaRPr lang="en-US" sz="2400" b="1" u="sng" dirty="0"/>
          </a:p>
        </p:txBody>
      </p:sp>
      <p:cxnSp>
        <p:nvCxnSpPr>
          <p:cNvPr id="30" name="Straight Connector 29"/>
          <p:cNvCxnSpPr/>
          <p:nvPr/>
        </p:nvCxnSpPr>
        <p:spPr>
          <a:xfrm>
            <a:off x="6896890" y="4877077"/>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7946018" y="4875705"/>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V="1">
            <a:off x="1024090" y="4877077"/>
            <a:ext cx="1736043" cy="2741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41781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794576" cy="4432716"/>
          </a:xfrm>
        </p:spPr>
        <p:txBody>
          <a:bodyPr>
            <a:normAutofit/>
          </a:bodyPr>
          <a:lstStyle/>
          <a:p>
            <a:pPr marL="0" indent="0">
              <a:buNone/>
            </a:pPr>
            <a:r>
              <a:rPr lang="en-US" sz="2800" dirty="0" smtClean="0"/>
              <a:t>Which of the following is true about the aging method?</a:t>
            </a:r>
            <a:endParaRPr lang="en-US" sz="2800" dirty="0"/>
          </a:p>
          <a:p>
            <a:pPr>
              <a:buAutoNum type="alphaLcPeriod"/>
            </a:pPr>
            <a:r>
              <a:rPr lang="en-US" sz="2800" dirty="0" smtClean="0"/>
              <a:t>No estimate for uncollectible accounts is made.</a:t>
            </a:r>
            <a:endParaRPr lang="en-US" sz="2800" dirty="0"/>
          </a:p>
          <a:p>
            <a:pPr>
              <a:buAutoNum type="alphaLcPeriod"/>
            </a:pPr>
            <a:r>
              <a:rPr lang="en-US" sz="2800" dirty="0" smtClean="0"/>
              <a:t>Older accounts are more likely to be collected.</a:t>
            </a:r>
            <a:endParaRPr lang="en-US" sz="2800" dirty="0"/>
          </a:p>
          <a:p>
            <a:pPr>
              <a:buAutoNum type="alphaLcPeriod" startAt="3"/>
            </a:pPr>
            <a:r>
              <a:rPr lang="en-US" sz="2800" dirty="0" smtClean="0"/>
              <a:t>It is not acceptable for GAAP.</a:t>
            </a:r>
          </a:p>
          <a:p>
            <a:pPr>
              <a:buFont typeface="+mj-lt"/>
              <a:buAutoNum type="alphaLcPeriod" startAt="3"/>
            </a:pPr>
            <a:r>
              <a:rPr lang="en-US" sz="2800" dirty="0"/>
              <a:t>Older accounts are </a:t>
            </a:r>
            <a:r>
              <a:rPr lang="en-US" sz="2800" dirty="0" smtClean="0"/>
              <a:t>less likely </a:t>
            </a:r>
            <a:r>
              <a:rPr lang="en-US" sz="2800" dirty="0"/>
              <a:t>to be collected</a:t>
            </a:r>
            <a:r>
              <a:rPr lang="en-US" sz="2800" dirty="0" smtClean="0"/>
              <a:t>.</a:t>
            </a:r>
            <a:endParaRPr lang="en-US" sz="2800" dirty="0"/>
          </a:p>
        </p:txBody>
      </p:sp>
      <p:sp>
        <p:nvSpPr>
          <p:cNvPr id="4" name="Title 3"/>
          <p:cNvSpPr>
            <a:spLocks noGrp="1"/>
          </p:cNvSpPr>
          <p:nvPr>
            <p:ph type="title"/>
          </p:nvPr>
        </p:nvSpPr>
        <p:spPr>
          <a:xfrm>
            <a:off x="936943" y="364559"/>
            <a:ext cx="7922577" cy="799257"/>
          </a:xfrm>
        </p:spPr>
        <p:txBody>
          <a:bodyPr/>
          <a:lstStyle/>
          <a:p>
            <a:r>
              <a:rPr lang="en-US" dirty="0"/>
              <a:t>Concept Check </a:t>
            </a:r>
            <a:r>
              <a:rPr lang="en-US" dirty="0" smtClean="0"/>
              <a:t>5–5</a:t>
            </a:r>
            <a:endParaRPr lang="en-US" dirty="0"/>
          </a:p>
        </p:txBody>
      </p:sp>
      <p:sp>
        <p:nvSpPr>
          <p:cNvPr id="6" name="Oval 5"/>
          <p:cNvSpPr/>
          <p:nvPr/>
        </p:nvSpPr>
        <p:spPr bwMode="auto">
          <a:xfrm>
            <a:off x="964503" y="3627405"/>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424213" y="4511288"/>
            <a:ext cx="6540502" cy="1938992"/>
          </a:xfrm>
          <a:prstGeom prst="rect">
            <a:avLst/>
          </a:prstGeom>
          <a:solidFill>
            <a:srgbClr val="FFFFD1"/>
          </a:solidFill>
          <a:ln w="6350">
            <a:solidFill>
              <a:schemeClr val="tx1"/>
            </a:solidFill>
          </a:ln>
        </p:spPr>
        <p:txBody>
          <a:bodyPr wrap="square" rtlCol="0">
            <a:spAutoFit/>
          </a:bodyPr>
          <a:lstStyle/>
          <a:p>
            <a:r>
              <a:rPr lang="en-US" sz="2400" dirty="0"/>
              <a:t>The aging method recognizes that the longer accounts are past due, the less likely they are to be collected.</a:t>
            </a:r>
            <a:r>
              <a:rPr lang="en-US" sz="2400" dirty="0" smtClean="0"/>
              <a:t> The aging method should provide </a:t>
            </a:r>
            <a:r>
              <a:rPr lang="en-US" sz="2400" dirty="0"/>
              <a:t>a more accurate estimate of total uncollectible accounts compared to using a single percentage</a:t>
            </a:r>
            <a:r>
              <a:rPr lang="en-US" sz="2400" dirty="0" smtClean="0"/>
              <a:t>.</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38</a:t>
            </a:fld>
            <a:endParaRPr lang="en-US" dirty="0"/>
          </a:p>
        </p:txBody>
      </p:sp>
    </p:spTree>
    <p:extLst>
      <p:ext uri="{BB962C8B-B14F-4D97-AF65-F5344CB8AC3E}">
        <p14:creationId xmlns:p14="http://schemas.microsoft.com/office/powerpoint/2010/main" val="2322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54218"/>
            <a:ext cx="8229600" cy="1143000"/>
          </a:xfrm>
        </p:spPr>
        <p:txBody>
          <a:bodyPr>
            <a:noAutofit/>
          </a:bodyPr>
          <a:lstStyle/>
          <a:p>
            <a:pPr>
              <a:lnSpc>
                <a:spcPct val="90000"/>
              </a:lnSpc>
            </a:pPr>
            <a:r>
              <a:rPr lang="en-US" sz="4000" dirty="0"/>
              <a:t>Excerpt from Tenet Healthcare Corporation’s Annual Report </a:t>
            </a:r>
          </a:p>
        </p:txBody>
      </p:sp>
      <p:sp>
        <p:nvSpPr>
          <p:cNvPr id="5" name="Text Placeholder 5"/>
          <p:cNvSpPr txBox="1">
            <a:spLocks/>
          </p:cNvSpPr>
          <p:nvPr/>
        </p:nvSpPr>
        <p:spPr>
          <a:xfrm>
            <a:off x="940070" y="231536"/>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5–7</a:t>
            </a:r>
            <a:endParaRPr lang="en-US" sz="3200" dirty="0"/>
          </a:p>
        </p:txBody>
      </p:sp>
      <p:grpSp>
        <p:nvGrpSpPr>
          <p:cNvPr id="10" name="Group 9"/>
          <p:cNvGrpSpPr/>
          <p:nvPr/>
        </p:nvGrpSpPr>
        <p:grpSpPr>
          <a:xfrm>
            <a:off x="902026" y="1900345"/>
            <a:ext cx="7808587" cy="4348812"/>
            <a:chOff x="902026" y="2045180"/>
            <a:chExt cx="7808587" cy="4348812"/>
          </a:xfrm>
        </p:grpSpPr>
        <p:sp>
          <p:nvSpPr>
            <p:cNvPr id="3" name="Rectangle 2"/>
            <p:cNvSpPr/>
            <p:nvPr/>
          </p:nvSpPr>
          <p:spPr>
            <a:xfrm>
              <a:off x="902026" y="2679078"/>
              <a:ext cx="7808587" cy="3714914"/>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Round Same Side Corner Rectangle 3"/>
            <p:cNvSpPr/>
            <p:nvPr/>
          </p:nvSpPr>
          <p:spPr>
            <a:xfrm>
              <a:off x="902026" y="2045180"/>
              <a:ext cx="7808587" cy="633897"/>
            </a:xfrm>
            <a:prstGeom prst="round2SameRect">
              <a:avLst>
                <a:gd name="adj1" fmla="val 28486"/>
                <a:gd name="adj2" fmla="val 0"/>
              </a:avLst>
            </a:prstGeom>
            <a:solidFill>
              <a:srgbClr val="D493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6" name="TextBox 5"/>
            <p:cNvSpPr txBox="1"/>
            <p:nvPr/>
          </p:nvSpPr>
          <p:spPr>
            <a:xfrm>
              <a:off x="1835087" y="2094301"/>
              <a:ext cx="5882418" cy="584776"/>
            </a:xfrm>
            <a:prstGeom prst="rect">
              <a:avLst/>
            </a:prstGeom>
            <a:noFill/>
          </p:spPr>
          <p:txBody>
            <a:bodyPr wrap="square" rtlCol="0">
              <a:spAutoFit/>
            </a:bodyPr>
            <a:lstStyle/>
            <a:p>
              <a:pPr algn="ctr"/>
              <a:r>
                <a:rPr lang="en-US" sz="1600" b="1" dirty="0">
                  <a:solidFill>
                    <a:srgbClr val="000000"/>
                  </a:solidFill>
                </a:rPr>
                <a:t>TENET HEALTHCARE CORPORATION </a:t>
              </a:r>
            </a:p>
            <a:p>
              <a:pPr algn="ctr"/>
              <a:r>
                <a:rPr lang="en-US" sz="1600" b="1" dirty="0">
                  <a:solidFill>
                    <a:srgbClr val="000000"/>
                  </a:solidFill>
                </a:rPr>
                <a:t>Notes to the Financial Statements (excerpt) </a:t>
              </a:r>
              <a:r>
                <a:rPr lang="en-US" sz="1600" b="1" dirty="0">
                  <a:solidFill>
                    <a:schemeClr val="bg1"/>
                  </a:solidFill>
                </a:rPr>
                <a:t>	</a:t>
              </a:r>
            </a:p>
          </p:txBody>
        </p:sp>
        <p:sp>
          <p:nvSpPr>
            <p:cNvPr id="7" name="TextBox 6"/>
            <p:cNvSpPr txBox="1"/>
            <p:nvPr/>
          </p:nvSpPr>
          <p:spPr>
            <a:xfrm>
              <a:off x="1012424" y="2726316"/>
              <a:ext cx="7602052" cy="1938992"/>
            </a:xfrm>
            <a:prstGeom prst="rect">
              <a:avLst/>
            </a:prstGeom>
            <a:noFill/>
          </p:spPr>
          <p:txBody>
            <a:bodyPr wrap="square" rtlCol="0">
              <a:spAutoFit/>
            </a:bodyPr>
            <a:lstStyle/>
            <a:p>
              <a:r>
                <a:rPr lang="en-US" sz="1200" dirty="0"/>
                <a:t>We provide for an allowance against accounts receivable that could become uncollectible by establishing an allowance to reduce the carrying value of such receivables to their estimated net realizable value. We estimate this allowance based on the aging of our accounts receivable by hospital, our historical collection experience by hospital and for each type of payer over </a:t>
              </a:r>
              <a:r>
                <a:rPr lang="en-US" sz="1200" dirty="0" smtClean="0"/>
                <a:t>a look</a:t>
              </a:r>
              <a:r>
                <a:rPr lang="en-US" sz="1200" dirty="0"/>
                <a:t>-back period, and other relevant factors. There are various factors that can impact collection trends, such as changes in the economy, which in turn have an impact on unemployment rates and the number of uninsured and underinsured patients, the volume of patients through the emergency department, the increased burden of co-payments and deductibles to be made by patients with insurance, and business practices related to collection efforts. These factors continuously change and can have an impact on collection trends and our estimation process.</a:t>
              </a:r>
            </a:p>
            <a:p>
              <a:r>
                <a:rPr lang="en-US" sz="1200" dirty="0"/>
                <a:t>   The following tables present the approximate aging by payer of our continuing operations’ net accounts receivable.</a:t>
              </a:r>
            </a:p>
          </p:txBody>
        </p:sp>
        <p:sp>
          <p:nvSpPr>
            <p:cNvPr id="8" name="TextBox 7"/>
            <p:cNvSpPr txBox="1"/>
            <p:nvPr/>
          </p:nvSpPr>
          <p:spPr>
            <a:xfrm>
              <a:off x="1110113" y="5088552"/>
              <a:ext cx="7344507" cy="1212640"/>
            </a:xfrm>
            <a:prstGeom prst="rect">
              <a:avLst/>
            </a:prstGeom>
            <a:noFill/>
          </p:spPr>
          <p:txBody>
            <a:bodyPr wrap="square" rtlCol="0">
              <a:spAutoFit/>
            </a:bodyPr>
            <a:lstStyle/>
            <a:p>
              <a:pPr>
                <a:tabLst>
                  <a:tab pos="1766888" algn="r"/>
                  <a:tab pos="2859088" algn="r"/>
                  <a:tab pos="4173538" algn="r"/>
                  <a:tab pos="5487988" algn="r"/>
                  <a:tab pos="6856413" algn="r"/>
                </a:tabLst>
              </a:pPr>
              <a:r>
                <a:rPr lang="en-US" sz="1400" dirty="0"/>
                <a:t>0–60 days 	$262 	$ 67 	</a:t>
              </a:r>
              <a:r>
                <a:rPr lang="en-US" sz="1400" dirty="0" smtClean="0"/>
                <a:t>$943 	                      $ 158 	    $1,430</a:t>
              </a:r>
            </a:p>
            <a:p>
              <a:pPr>
                <a:tabLst>
                  <a:tab pos="1766888" algn="r"/>
                  <a:tab pos="2859088" algn="r"/>
                  <a:tab pos="4173538" algn="r"/>
                  <a:tab pos="5487988" algn="r"/>
                  <a:tab pos="6856413" algn="r"/>
                </a:tabLst>
              </a:pPr>
              <a:r>
                <a:rPr lang="en-US" sz="1400" dirty="0" smtClean="0"/>
                <a:t>61–120 days 	29 	34 	229 	104 	396</a:t>
              </a:r>
            </a:p>
            <a:p>
              <a:pPr>
                <a:tabLst>
                  <a:tab pos="1766888" algn="r"/>
                  <a:tab pos="2859088" algn="r"/>
                  <a:tab pos="4173538" algn="r"/>
                  <a:tab pos="5487988" algn="r"/>
                  <a:tab pos="6856413" algn="r"/>
                </a:tabLst>
              </a:pPr>
              <a:r>
                <a:rPr lang="en-US" sz="1400" dirty="0" smtClean="0"/>
                <a:t>121</a:t>
              </a:r>
              <a:r>
                <a:rPr lang="en-US" sz="1400" dirty="0"/>
                <a:t>–180 days 	13 	18 	</a:t>
              </a:r>
              <a:r>
                <a:rPr lang="en-US" sz="1400" dirty="0" smtClean="0"/>
                <a:t>100 </a:t>
              </a:r>
              <a:r>
                <a:rPr lang="en-US" sz="1400" dirty="0"/>
                <a:t>	</a:t>
              </a:r>
              <a:r>
                <a:rPr lang="en-US" sz="1400" dirty="0" smtClean="0"/>
                <a:t>60 </a:t>
              </a:r>
              <a:r>
                <a:rPr lang="en-US" sz="1400" dirty="0"/>
                <a:t>	</a:t>
              </a:r>
              <a:r>
                <a:rPr lang="en-US" sz="1400" dirty="0" smtClean="0"/>
                <a:t>191</a:t>
              </a:r>
              <a:endParaRPr lang="en-US" sz="1400" dirty="0"/>
            </a:p>
            <a:p>
              <a:pPr>
                <a:tabLst>
                  <a:tab pos="1766888" algn="r"/>
                  <a:tab pos="2859088" algn="r"/>
                  <a:tab pos="4173538" algn="r"/>
                  <a:tab pos="5487988" algn="r"/>
                  <a:tab pos="6856413" algn="r"/>
                </a:tabLst>
              </a:pPr>
              <a:r>
                <a:rPr lang="en-US" sz="1400" dirty="0"/>
                <a:t>Over 180 days 	19 	34 	</a:t>
              </a:r>
              <a:r>
                <a:rPr lang="en-US" sz="1400" dirty="0" smtClean="0"/>
                <a:t>157 </a:t>
              </a:r>
              <a:r>
                <a:rPr lang="en-US" sz="1400" dirty="0"/>
                <a:t>	</a:t>
              </a:r>
              <a:r>
                <a:rPr lang="en-US" sz="1400" dirty="0" smtClean="0"/>
                <a:t>225 </a:t>
              </a:r>
              <a:r>
                <a:rPr lang="en-US" sz="1400" dirty="0"/>
                <a:t>	</a:t>
              </a:r>
              <a:r>
                <a:rPr lang="en-US" sz="1400" dirty="0" smtClean="0"/>
                <a:t>435</a:t>
              </a:r>
              <a:endParaRPr lang="en-US" sz="1400" dirty="0"/>
            </a:p>
            <a:p>
              <a:pPr>
                <a:lnSpc>
                  <a:spcPct val="120000"/>
                </a:lnSpc>
                <a:tabLst>
                  <a:tab pos="1766888" algn="r"/>
                  <a:tab pos="2859088" algn="r"/>
                  <a:tab pos="4173538" algn="r"/>
                  <a:tab pos="5487988" algn="r"/>
                  <a:tab pos="6856413" algn="r"/>
                </a:tabLst>
              </a:pPr>
              <a:r>
                <a:rPr lang="en-US" sz="1400" dirty="0"/>
                <a:t>Total 	$323 	$153 	$</a:t>
              </a:r>
              <a:r>
                <a:rPr lang="en-US" sz="1400" dirty="0" smtClean="0"/>
                <a:t>1,429 </a:t>
              </a:r>
              <a:r>
                <a:rPr lang="en-US" sz="1400" dirty="0"/>
                <a:t>	</a:t>
              </a:r>
              <a:r>
                <a:rPr lang="en-US" sz="1400" dirty="0" smtClean="0"/>
                <a:t>                       $547 </a:t>
              </a:r>
              <a:r>
                <a:rPr lang="en-US" sz="1400" dirty="0"/>
                <a:t>	$</a:t>
              </a:r>
              <a:r>
                <a:rPr lang="en-US" sz="1400" dirty="0" smtClean="0"/>
                <a:t>2,452</a:t>
              </a:r>
              <a:endParaRPr lang="en-US" sz="1400" dirty="0"/>
            </a:p>
          </p:txBody>
        </p:sp>
        <p:sp>
          <p:nvSpPr>
            <p:cNvPr id="9" name="TextBox 8"/>
            <p:cNvSpPr txBox="1"/>
            <p:nvPr/>
          </p:nvSpPr>
          <p:spPr>
            <a:xfrm>
              <a:off x="1110113" y="4659468"/>
              <a:ext cx="7600500" cy="483722"/>
            </a:xfrm>
            <a:prstGeom prst="rect">
              <a:avLst/>
            </a:prstGeom>
            <a:noFill/>
          </p:spPr>
          <p:txBody>
            <a:bodyPr wrap="square" rtlCol="0">
              <a:spAutoFit/>
            </a:bodyPr>
            <a:lstStyle/>
            <a:p>
              <a:pPr>
                <a:lnSpc>
                  <a:spcPct val="90000"/>
                </a:lnSpc>
                <a:tabLst>
                  <a:tab pos="1544638" algn="ctr"/>
                  <a:tab pos="2682875" algn="ctr"/>
                  <a:tab pos="3889375" algn="ctr"/>
                  <a:tab pos="5310188" algn="ctr"/>
                  <a:tab pos="6624638" algn="ctr"/>
                </a:tabLst>
              </a:pPr>
              <a:r>
                <a:rPr lang="en-US" sz="1400" b="1" dirty="0"/>
                <a:t>				Indemnity</a:t>
              </a:r>
              <a:r>
                <a:rPr lang="en-US" sz="1400" b="1" dirty="0" smtClean="0"/>
                <a:t>, Self</a:t>
              </a:r>
              <a:r>
                <a:rPr lang="en-US" sz="1400" b="1" dirty="0"/>
                <a:t>-Pay,</a:t>
              </a:r>
            </a:p>
            <a:p>
              <a:pPr>
                <a:lnSpc>
                  <a:spcPct val="90000"/>
                </a:lnSpc>
                <a:tabLst>
                  <a:tab pos="1544638" algn="ctr"/>
                  <a:tab pos="2682875" algn="ctr"/>
                  <a:tab pos="3889375" algn="ctr"/>
                  <a:tab pos="5310188" algn="ctr"/>
                  <a:tab pos="6624638" algn="ctr"/>
                </a:tabLst>
              </a:pPr>
              <a:r>
                <a:rPr lang="en-US" sz="1400" b="1" dirty="0"/>
                <a:t>Age 	Medicare 	</a:t>
              </a:r>
              <a:r>
                <a:rPr lang="en-US" sz="1400" b="1" dirty="0" smtClean="0"/>
                <a:t>Medicaid</a:t>
              </a:r>
              <a:r>
                <a:rPr lang="en-US" sz="1400" b="1" dirty="0"/>
                <a:t>	</a:t>
              </a:r>
              <a:r>
                <a:rPr lang="en-US" sz="1400" b="1" dirty="0" smtClean="0"/>
                <a:t>Managed Care</a:t>
              </a:r>
              <a:r>
                <a:rPr lang="en-US" sz="1400" b="1" dirty="0"/>
                <a:t>	and Other	Total</a:t>
              </a:r>
            </a:p>
          </p:txBody>
        </p:sp>
        <p:cxnSp>
          <p:nvCxnSpPr>
            <p:cNvPr id="11" name="Straight Connector 10"/>
            <p:cNvCxnSpPr/>
            <p:nvPr/>
          </p:nvCxnSpPr>
          <p:spPr>
            <a:xfrm>
              <a:off x="1183247" y="5116547"/>
              <a:ext cx="10192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2311797" y="5116547"/>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3463854" y="5116547"/>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5914649" y="5116547"/>
              <a:ext cx="12167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7344507" y="5116547"/>
              <a:ext cx="7488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4530653" y="5116547"/>
              <a:ext cx="109095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2" name="Group 41"/>
            <p:cNvGrpSpPr/>
            <p:nvPr/>
          </p:nvGrpSpPr>
          <p:grpSpPr>
            <a:xfrm>
              <a:off x="2415606" y="5983607"/>
              <a:ext cx="5677761" cy="0"/>
              <a:chOff x="2415606" y="5983607"/>
              <a:chExt cx="5677761" cy="0"/>
            </a:xfrm>
          </p:grpSpPr>
          <p:cxnSp>
            <p:nvCxnSpPr>
              <p:cNvPr id="34" name="Straight Connector 33"/>
              <p:cNvCxnSpPr/>
              <p:nvPr/>
            </p:nvCxnSpPr>
            <p:spPr>
              <a:xfrm>
                <a:off x="2415606" y="5983607"/>
                <a:ext cx="5772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3536024" y="5983607"/>
                <a:ext cx="5772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4823756" y="5983607"/>
                <a:ext cx="5772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6129248" y="5983607"/>
                <a:ext cx="5772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7516109" y="5983607"/>
                <a:ext cx="5772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3" name="Group 42"/>
            <p:cNvGrpSpPr/>
            <p:nvPr/>
          </p:nvGrpSpPr>
          <p:grpSpPr>
            <a:xfrm>
              <a:off x="2415606" y="6249157"/>
              <a:ext cx="5677761" cy="0"/>
              <a:chOff x="2415606" y="5983607"/>
              <a:chExt cx="5677761" cy="0"/>
            </a:xfrm>
          </p:grpSpPr>
          <p:cxnSp>
            <p:nvCxnSpPr>
              <p:cNvPr id="44" name="Straight Connector 43"/>
              <p:cNvCxnSpPr/>
              <p:nvPr/>
            </p:nvCxnSpPr>
            <p:spPr>
              <a:xfrm>
                <a:off x="2415606" y="5983607"/>
                <a:ext cx="5772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3536024" y="5983607"/>
                <a:ext cx="5772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4823756" y="5983607"/>
                <a:ext cx="5772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6129248" y="5983607"/>
                <a:ext cx="5772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7516109" y="5983607"/>
                <a:ext cx="5772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9" name="Group 48"/>
            <p:cNvGrpSpPr/>
            <p:nvPr/>
          </p:nvGrpSpPr>
          <p:grpSpPr>
            <a:xfrm>
              <a:off x="2415606" y="6295852"/>
              <a:ext cx="5677761" cy="0"/>
              <a:chOff x="2415606" y="5983607"/>
              <a:chExt cx="5677761" cy="0"/>
            </a:xfrm>
          </p:grpSpPr>
          <p:cxnSp>
            <p:nvCxnSpPr>
              <p:cNvPr id="50" name="Straight Connector 49"/>
              <p:cNvCxnSpPr/>
              <p:nvPr/>
            </p:nvCxnSpPr>
            <p:spPr>
              <a:xfrm>
                <a:off x="2415606" y="5983607"/>
                <a:ext cx="5772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3536024" y="5983607"/>
                <a:ext cx="5772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4823756" y="5983607"/>
                <a:ext cx="5772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6129248" y="5983607"/>
                <a:ext cx="5772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7516109" y="5983607"/>
                <a:ext cx="5772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Tree>
    <p:extLst>
      <p:ext uri="{BB962C8B-B14F-4D97-AF65-F5344CB8AC3E}">
        <p14:creationId xmlns:p14="http://schemas.microsoft.com/office/powerpoint/2010/main" val="31876311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smtClean="0"/>
              <a:t>RECOGNIZING ACCOUNTS RECEIVABLE</a:t>
            </a:r>
            <a:endParaRPr lang="en-US" dirty="0"/>
          </a:p>
        </p:txBody>
      </p:sp>
      <p:sp>
        <p:nvSpPr>
          <p:cNvPr id="4" name="Title 3"/>
          <p:cNvSpPr>
            <a:spLocks noGrp="1"/>
          </p:cNvSpPr>
          <p:nvPr>
            <p:ph type="title"/>
          </p:nvPr>
        </p:nvSpPr>
        <p:spPr/>
        <p:txBody>
          <a:bodyPr/>
          <a:lstStyle/>
          <a:p>
            <a:r>
              <a:rPr lang="en-US" dirty="0" smtClean="0"/>
              <a:t>Part A</a:t>
            </a:r>
            <a:endParaRPr lang="en-US" dirty="0"/>
          </a:p>
        </p:txBody>
      </p:sp>
      <p:sp>
        <p:nvSpPr>
          <p:cNvPr id="8" name="Footer Placeholder 7"/>
          <p:cNvSpPr>
            <a:spLocks noGrp="1"/>
          </p:cNvSpPr>
          <p:nvPr>
            <p:ph type="ftr" sz="quarter" idx="11"/>
          </p:nvPr>
        </p:nvSpPr>
        <p:spPr>
          <a:xfrm>
            <a:off x="1424213" y="6501391"/>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4</a:t>
            </a:fld>
            <a:endParaRPr lang="en-US" dirty="0"/>
          </a:p>
        </p:txBody>
      </p:sp>
    </p:spTree>
    <p:extLst>
      <p:ext uri="{BB962C8B-B14F-4D97-AF65-F5344CB8AC3E}">
        <p14:creationId xmlns:p14="http://schemas.microsoft.com/office/powerpoint/2010/main" val="85972150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a:t>
            </a:r>
            <a:endParaRPr lang="en-US" dirty="0"/>
          </a:p>
        </p:txBody>
      </p:sp>
      <p:sp>
        <p:nvSpPr>
          <p:cNvPr id="4" name="Content Placeholder 3"/>
          <p:cNvSpPr>
            <a:spLocks noGrp="1"/>
          </p:cNvSpPr>
          <p:nvPr>
            <p:ph idx="1"/>
          </p:nvPr>
        </p:nvSpPr>
        <p:spPr/>
        <p:txBody>
          <a:bodyPr/>
          <a:lstStyle/>
          <a:p>
            <a:pPr marL="0" indent="0">
              <a:buNone/>
            </a:pPr>
            <a:r>
              <a:rPr lang="en-US" dirty="0" smtClean="0"/>
              <a:t>Using the aging method to estimate uncollectible accounts is more accurate than applying a single percentage to all accounts receivable. The aging method recognizes that the longer accounts are past due, the less likely they are to be collected.</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40</a:t>
            </a:fld>
            <a:endParaRPr lang="en-US" dirty="0"/>
          </a:p>
        </p:txBody>
      </p:sp>
    </p:spTree>
    <p:extLst>
      <p:ext uri="{BB962C8B-B14F-4D97-AF65-F5344CB8AC3E}">
        <p14:creationId xmlns:p14="http://schemas.microsoft.com/office/powerpoint/2010/main" val="38019075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smtClean="0">
                <a:solidFill>
                  <a:srgbClr val="A5062D"/>
                </a:solidFill>
              </a:rPr>
              <a:t>LO5–5</a:t>
            </a:r>
            <a:r>
              <a:rPr lang="en-US" dirty="0"/>
              <a:t>	Apply the procedure to write off accounts receivable as </a:t>
            </a:r>
            <a:r>
              <a:rPr lang="en-US" dirty="0" smtClean="0"/>
              <a:t>uncollectible.</a:t>
            </a:r>
            <a:endParaRPr lang="en-US" dirty="0"/>
          </a:p>
        </p:txBody>
      </p:sp>
      <p:sp>
        <p:nvSpPr>
          <p:cNvPr id="4" name="Title 3"/>
          <p:cNvSpPr>
            <a:spLocks noGrp="1"/>
          </p:cNvSpPr>
          <p:nvPr>
            <p:ph type="title"/>
          </p:nvPr>
        </p:nvSpPr>
        <p:spPr/>
        <p:txBody>
          <a:bodyPr/>
          <a:lstStyle/>
          <a:p>
            <a:r>
              <a:rPr lang="en-US" dirty="0" smtClean="0"/>
              <a:t>Learning Objective 5</a:t>
            </a:r>
            <a:endParaRPr lang="en-US" dirty="0"/>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41</a:t>
            </a:fld>
            <a:endParaRPr lang="en-US" dirty="0"/>
          </a:p>
        </p:txBody>
      </p:sp>
    </p:spTree>
    <p:extLst>
      <p:ext uri="{BB962C8B-B14F-4D97-AF65-F5344CB8AC3E}">
        <p14:creationId xmlns:p14="http://schemas.microsoft.com/office/powerpoint/2010/main" val="230085427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Off Accounts Receivable</a:t>
            </a:r>
            <a:endParaRPr lang="en-US" dirty="0"/>
          </a:p>
        </p:txBody>
      </p:sp>
      <p:sp>
        <p:nvSpPr>
          <p:cNvPr id="4" name="Content Placeholder 3"/>
          <p:cNvSpPr>
            <a:spLocks noGrp="1"/>
          </p:cNvSpPr>
          <p:nvPr>
            <p:ph idx="1"/>
          </p:nvPr>
        </p:nvSpPr>
        <p:spPr>
          <a:xfrm>
            <a:off x="812788" y="1166257"/>
            <a:ext cx="8229600" cy="5545141"/>
          </a:xfrm>
        </p:spPr>
        <p:txBody>
          <a:bodyPr>
            <a:normAutofit fontScale="92500" lnSpcReduction="10000"/>
          </a:bodyPr>
          <a:lstStyle/>
          <a:p>
            <a:r>
              <a:rPr lang="en-US" dirty="0" smtClean="0"/>
              <a:t>When it becomes clear the customer will not pay, the company writes off the customer’s account balance as uncollectible</a:t>
            </a:r>
          </a:p>
          <a:p>
            <a:r>
              <a:rPr lang="en-US" dirty="0" smtClean="0"/>
              <a:t>The </a:t>
            </a:r>
            <a:r>
              <a:rPr lang="en-US" b="1" dirty="0" smtClean="0"/>
              <a:t>write-off</a:t>
            </a:r>
            <a:r>
              <a:rPr lang="en-US" dirty="0" smtClean="0"/>
              <a:t>:</a:t>
            </a:r>
          </a:p>
          <a:p>
            <a:pPr lvl="1"/>
            <a:r>
              <a:rPr lang="en-US" dirty="0" smtClean="0"/>
              <a:t>Reduces the balance of Accounts Receivable</a:t>
            </a:r>
          </a:p>
          <a:p>
            <a:pPr lvl="1"/>
            <a:r>
              <a:rPr lang="en-US" dirty="0" smtClean="0"/>
              <a:t>Reduces the balance of the Allowance for Uncollectible Accounts</a:t>
            </a:r>
          </a:p>
          <a:p>
            <a:r>
              <a:rPr lang="en-US" dirty="0" smtClean="0"/>
              <a:t>The write-off </a:t>
            </a:r>
            <a:r>
              <a:rPr lang="en-US" dirty="0"/>
              <a:t>has </a:t>
            </a:r>
            <a:r>
              <a:rPr lang="en-US" b="1" dirty="0"/>
              <a:t>no effect on total </a:t>
            </a:r>
            <a:r>
              <a:rPr lang="en-US" b="1" dirty="0" smtClean="0"/>
              <a:t>assets </a:t>
            </a:r>
            <a:r>
              <a:rPr lang="en-US" dirty="0" smtClean="0"/>
              <a:t>(balance sheet) or total expenses (income statement)</a:t>
            </a:r>
          </a:p>
          <a:p>
            <a:r>
              <a:rPr lang="en-IN" dirty="0" smtClean="0"/>
              <a:t>Negative effects of bad debts already recorded</a:t>
            </a:r>
          </a:p>
          <a:p>
            <a:pPr lvl="1"/>
            <a:r>
              <a:rPr lang="en-IN" dirty="0" smtClean="0"/>
              <a:t>Adjusting entry at the end of the previous year</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42</a:t>
            </a:fld>
            <a:endParaRPr lang="en-US" dirty="0"/>
          </a:p>
        </p:txBody>
      </p:sp>
    </p:spTree>
    <p:extLst>
      <p:ext uri="{BB962C8B-B14F-4D97-AF65-F5344CB8AC3E}">
        <p14:creationId xmlns:p14="http://schemas.microsoft.com/office/powerpoint/2010/main" val="195403140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782735"/>
          </a:xfrm>
        </p:spPr>
        <p:txBody>
          <a:bodyPr/>
          <a:lstStyle/>
          <a:p>
            <a:pPr>
              <a:lnSpc>
                <a:spcPct val="90000"/>
              </a:lnSpc>
            </a:pPr>
            <a:r>
              <a:rPr lang="en-US" dirty="0" smtClean="0"/>
              <a:t>Writing Off Accounts Receivable</a:t>
            </a:r>
            <a:endParaRPr lang="en-US" dirty="0"/>
          </a:p>
        </p:txBody>
      </p:sp>
      <p:sp>
        <p:nvSpPr>
          <p:cNvPr id="4" name="Content Placeholder 3"/>
          <p:cNvSpPr>
            <a:spLocks noGrp="1"/>
          </p:cNvSpPr>
          <p:nvPr>
            <p:ph idx="1"/>
          </p:nvPr>
        </p:nvSpPr>
        <p:spPr>
          <a:xfrm>
            <a:off x="809150" y="1211580"/>
            <a:ext cx="8229600" cy="1335904"/>
          </a:xfrm>
        </p:spPr>
        <p:txBody>
          <a:bodyPr>
            <a:normAutofit fontScale="92500" lnSpcReduction="20000"/>
          </a:bodyPr>
          <a:lstStyle/>
          <a:p>
            <a:r>
              <a:rPr lang="en-US" dirty="0"/>
              <a:t>Kimzey receives notice </a:t>
            </a:r>
            <a:r>
              <a:rPr lang="en-US" dirty="0" smtClean="0"/>
              <a:t>that </a:t>
            </a:r>
            <a:r>
              <a:rPr lang="en-IN" dirty="0"/>
              <a:t>Bruce </a:t>
            </a:r>
            <a:r>
              <a:rPr lang="en-IN" dirty="0" smtClean="0"/>
              <a:t>Easley </a:t>
            </a:r>
            <a:r>
              <a:rPr lang="en-IN" dirty="0"/>
              <a:t>has filed for </a:t>
            </a:r>
            <a:r>
              <a:rPr lang="en-IN" dirty="0" smtClean="0"/>
              <a:t>bankruptcy and will not pay $4,000</a:t>
            </a:r>
          </a:p>
          <a:p>
            <a:r>
              <a:rPr lang="en-IN" dirty="0" smtClean="0"/>
              <a:t>Kimzey writes </a:t>
            </a:r>
            <a:r>
              <a:rPr lang="en-IN" dirty="0"/>
              <a:t>off </a:t>
            </a:r>
            <a:r>
              <a:rPr lang="en-IN" dirty="0" smtClean="0"/>
              <a:t>Bruce’s account receivable</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43</a:t>
            </a:fld>
            <a:endParaRPr lang="en-US" dirty="0"/>
          </a:p>
        </p:txBody>
      </p:sp>
      <p:sp>
        <p:nvSpPr>
          <p:cNvPr id="39" name="Rectangle 38"/>
          <p:cNvSpPr/>
          <p:nvPr/>
        </p:nvSpPr>
        <p:spPr>
          <a:xfrm>
            <a:off x="897821" y="2627443"/>
            <a:ext cx="8045078" cy="1667282"/>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40" name="TextBox 39"/>
          <p:cNvSpPr txBox="1">
            <a:spLocks noChangeArrowheads="1"/>
          </p:cNvSpPr>
          <p:nvPr/>
        </p:nvSpPr>
        <p:spPr bwMode="auto">
          <a:xfrm>
            <a:off x="961040" y="2627443"/>
            <a:ext cx="7860752" cy="461665"/>
          </a:xfrm>
          <a:prstGeom prst="rect">
            <a:avLst/>
          </a:prstGeom>
          <a:noFill/>
          <a:ln w="9525">
            <a:noFill/>
            <a:miter lim="800000"/>
            <a:headEnd/>
            <a:tailEnd/>
          </a:ln>
        </p:spPr>
        <p:txBody>
          <a:bodyPr wrap="square">
            <a:spAutoFit/>
          </a:bodyPr>
          <a:lstStyle/>
          <a:p>
            <a:r>
              <a:rPr lang="en-US" sz="2400" dirty="0" smtClean="0">
                <a:latin typeface="Calibri" pitchFamily="34" charset="0"/>
              </a:rPr>
              <a:t>February 23, 2019	</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48" name="TextBox 47"/>
          <p:cNvSpPr txBox="1">
            <a:spLocks noChangeArrowheads="1"/>
          </p:cNvSpPr>
          <p:nvPr/>
        </p:nvSpPr>
        <p:spPr bwMode="auto">
          <a:xfrm>
            <a:off x="978369" y="3000758"/>
            <a:ext cx="7964529" cy="1200329"/>
          </a:xfrm>
          <a:prstGeom prst="rect">
            <a:avLst/>
          </a:prstGeom>
          <a:noFill/>
          <a:ln w="9525">
            <a:noFill/>
            <a:miter lim="800000"/>
            <a:headEnd/>
            <a:tailEnd/>
          </a:ln>
        </p:spPr>
        <p:txBody>
          <a:bodyPr wrap="square">
            <a:spAutoFit/>
          </a:bodyPr>
          <a:lstStyle/>
          <a:p>
            <a:r>
              <a:rPr lang="en-US" sz="2400" b="1" dirty="0">
                <a:latin typeface="Calibri" pitchFamily="34" charset="0"/>
              </a:rPr>
              <a:t>Allowance for Uncollectible Accounts </a:t>
            </a:r>
            <a:r>
              <a:rPr lang="en-US" sz="2400" dirty="0" smtClean="0">
                <a:latin typeface="Calibri" pitchFamily="34" charset="0"/>
              </a:rPr>
              <a:t>……</a:t>
            </a:r>
            <a:r>
              <a:rPr lang="en-US" sz="2400" b="1" dirty="0" smtClean="0">
                <a:latin typeface="Calibri" pitchFamily="34" charset="0"/>
              </a:rPr>
              <a:t>  	4,000 </a:t>
            </a:r>
          </a:p>
          <a:p>
            <a:r>
              <a:rPr lang="en-US" sz="2400" b="1" dirty="0" smtClean="0">
                <a:latin typeface="Calibri" pitchFamily="34" charset="0"/>
              </a:rPr>
              <a:t>	Accounts Receivable </a:t>
            </a:r>
            <a:r>
              <a:rPr lang="en-US" sz="2400" dirty="0" smtClean="0">
                <a:latin typeface="Calibri" pitchFamily="34" charset="0"/>
              </a:rPr>
              <a:t>…………………………</a:t>
            </a:r>
            <a:r>
              <a:rPr lang="en-US" sz="2400" b="1" dirty="0" smtClean="0">
                <a:latin typeface="Calibri" pitchFamily="34" charset="0"/>
              </a:rPr>
              <a:t>				 4,000</a:t>
            </a:r>
            <a:r>
              <a:rPr lang="en-US" sz="2400" i="1" dirty="0" smtClean="0">
                <a:latin typeface="Calibri" pitchFamily="34" charset="0"/>
              </a:rPr>
              <a:t>	</a:t>
            </a:r>
            <a:r>
              <a:rPr lang="en-US" sz="2000" i="1" dirty="0" smtClean="0">
                <a:latin typeface="Calibri" pitchFamily="34" charset="0"/>
              </a:rPr>
              <a:t>(</a:t>
            </a:r>
            <a:r>
              <a:rPr lang="en-US" sz="2000" i="1" dirty="0"/>
              <a:t>Write off a customer’s account </a:t>
            </a:r>
            <a:r>
              <a:rPr lang="en-US" sz="2000" i="1" dirty="0" smtClean="0">
                <a:latin typeface="Calibri" pitchFamily="34" charset="0"/>
              </a:rPr>
              <a:t>)</a:t>
            </a:r>
            <a:endParaRPr lang="en-US" sz="2400" b="1" u="sng" dirty="0"/>
          </a:p>
        </p:txBody>
      </p:sp>
      <p:cxnSp>
        <p:nvCxnSpPr>
          <p:cNvPr id="49" name="Straight Connector 48"/>
          <p:cNvCxnSpPr/>
          <p:nvPr/>
        </p:nvCxnSpPr>
        <p:spPr>
          <a:xfrm>
            <a:off x="6446681" y="3034624"/>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7866008" y="3033252"/>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a:off x="1011839" y="3034624"/>
            <a:ext cx="2340958" cy="2471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2" name="Content Placeholder 3"/>
          <p:cNvSpPr txBox="1">
            <a:spLocks/>
          </p:cNvSpPr>
          <p:nvPr/>
        </p:nvSpPr>
        <p:spPr>
          <a:xfrm>
            <a:off x="809150" y="4340445"/>
            <a:ext cx="8229600" cy="2195430"/>
          </a:xfrm>
          <a:prstGeom prst="rect">
            <a:avLst/>
          </a:prstGeom>
        </p:spPr>
        <p:txBody>
          <a:bodyPr>
            <a:normAutofit fontScale="92500" lnSpcReduction="20000"/>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The write-off involves: </a:t>
            </a:r>
          </a:p>
          <a:p>
            <a:pPr lvl="1"/>
            <a:r>
              <a:rPr lang="en-US" dirty="0" smtClean="0"/>
              <a:t>Decreasing a contra asset (Allowance for Uncollectible Accounts)</a:t>
            </a:r>
          </a:p>
          <a:p>
            <a:pPr lvl="1"/>
            <a:r>
              <a:rPr lang="en-US" dirty="0" smtClean="0"/>
              <a:t>Decreasing an asset (Accounts Receivable)</a:t>
            </a:r>
          </a:p>
          <a:p>
            <a:r>
              <a:rPr lang="en-IN" dirty="0" smtClean="0"/>
              <a:t>The net effect on total assets is zero</a:t>
            </a:r>
            <a:endParaRPr lang="en-US" dirty="0"/>
          </a:p>
        </p:txBody>
      </p:sp>
    </p:spTree>
    <p:extLst>
      <p:ext uri="{BB962C8B-B14F-4D97-AF65-F5344CB8AC3E}">
        <p14:creationId xmlns:p14="http://schemas.microsoft.com/office/powerpoint/2010/main" val="476503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2">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2">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Mistake</a:t>
            </a:r>
            <a:endParaRPr lang="en-US" dirty="0"/>
          </a:p>
        </p:txBody>
      </p:sp>
      <p:sp>
        <p:nvSpPr>
          <p:cNvPr id="4" name="Content Placeholder 3"/>
          <p:cNvSpPr>
            <a:spLocks noGrp="1"/>
          </p:cNvSpPr>
          <p:nvPr>
            <p:ph idx="1"/>
          </p:nvPr>
        </p:nvSpPr>
        <p:spPr/>
        <p:txBody>
          <a:bodyPr/>
          <a:lstStyle/>
          <a:p>
            <a:pPr marL="0" indent="0">
              <a:buNone/>
            </a:pPr>
            <a:r>
              <a:rPr lang="en-US" dirty="0"/>
              <a:t>Students often mistakenly record bad debt expense when they write off an uncollectible account. The bad debt expense was recorded in a prior year at the time of estimating uncollectible accounts. </a:t>
            </a:r>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44</a:t>
            </a:fld>
            <a:endParaRPr lang="en-US" dirty="0"/>
          </a:p>
        </p:txBody>
      </p:sp>
    </p:spTree>
    <p:extLst>
      <p:ext uri="{BB962C8B-B14F-4D97-AF65-F5344CB8AC3E}">
        <p14:creationId xmlns:p14="http://schemas.microsoft.com/office/powerpoint/2010/main" val="40913415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314545"/>
            <a:ext cx="8229600" cy="1143000"/>
          </a:xfrm>
        </p:spPr>
        <p:txBody>
          <a:bodyPr/>
          <a:lstStyle/>
          <a:p>
            <a:pPr>
              <a:lnSpc>
                <a:spcPct val="90000"/>
              </a:lnSpc>
            </a:pPr>
            <a:r>
              <a:rPr lang="en-US" dirty="0" smtClean="0"/>
              <a:t>Collection of Accounts Previously Written Off</a:t>
            </a:r>
            <a:endParaRPr lang="en-US" dirty="0"/>
          </a:p>
        </p:txBody>
      </p:sp>
      <p:sp>
        <p:nvSpPr>
          <p:cNvPr id="4" name="Content Placeholder 3"/>
          <p:cNvSpPr>
            <a:spLocks noGrp="1"/>
          </p:cNvSpPr>
          <p:nvPr>
            <p:ph idx="1"/>
          </p:nvPr>
        </p:nvSpPr>
        <p:spPr>
          <a:xfrm>
            <a:off x="809150" y="1537555"/>
            <a:ext cx="8334850" cy="601431"/>
          </a:xfrm>
        </p:spPr>
        <p:txBody>
          <a:bodyPr>
            <a:normAutofit fontScale="92500"/>
          </a:bodyPr>
          <a:lstStyle/>
          <a:p>
            <a:r>
              <a:rPr lang="en-IN" sz="3500" dirty="0"/>
              <a:t>Bruce </a:t>
            </a:r>
            <a:r>
              <a:rPr lang="en-IN" sz="3500" dirty="0" smtClean="0"/>
              <a:t>later pays 25% ($1,000) of amount owed</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45</a:t>
            </a:fld>
            <a:endParaRPr lang="en-US" dirty="0"/>
          </a:p>
        </p:txBody>
      </p:sp>
      <p:sp>
        <p:nvSpPr>
          <p:cNvPr id="42" name="Rectangle 41"/>
          <p:cNvSpPr/>
          <p:nvPr/>
        </p:nvSpPr>
        <p:spPr>
          <a:xfrm>
            <a:off x="873222" y="2173276"/>
            <a:ext cx="8045078" cy="1667282"/>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46" name="TextBox 45"/>
          <p:cNvSpPr txBox="1">
            <a:spLocks noChangeArrowheads="1"/>
          </p:cNvSpPr>
          <p:nvPr/>
        </p:nvSpPr>
        <p:spPr bwMode="auto">
          <a:xfrm>
            <a:off x="936441" y="2156343"/>
            <a:ext cx="7860752" cy="461665"/>
          </a:xfrm>
          <a:prstGeom prst="rect">
            <a:avLst/>
          </a:prstGeom>
          <a:noFill/>
          <a:ln w="9525">
            <a:noFill/>
            <a:miter lim="800000"/>
            <a:headEnd/>
            <a:tailEnd/>
          </a:ln>
        </p:spPr>
        <p:txBody>
          <a:bodyPr wrap="square">
            <a:spAutoFit/>
          </a:bodyPr>
          <a:lstStyle/>
          <a:p>
            <a:r>
              <a:rPr lang="en-US" sz="2400" dirty="0" smtClean="0">
                <a:latin typeface="Calibri" pitchFamily="34" charset="0"/>
              </a:rPr>
              <a:t>September 8, 2019				</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47" name="TextBox 46"/>
          <p:cNvSpPr txBox="1">
            <a:spLocks noChangeArrowheads="1"/>
          </p:cNvSpPr>
          <p:nvPr/>
        </p:nvSpPr>
        <p:spPr bwMode="auto">
          <a:xfrm>
            <a:off x="953771" y="2546591"/>
            <a:ext cx="7958818" cy="1200329"/>
          </a:xfrm>
          <a:prstGeom prst="rect">
            <a:avLst/>
          </a:prstGeom>
          <a:noFill/>
          <a:ln w="9525">
            <a:noFill/>
            <a:miter lim="800000"/>
            <a:headEnd/>
            <a:tailEnd/>
          </a:ln>
        </p:spPr>
        <p:txBody>
          <a:bodyPr wrap="square">
            <a:spAutoFit/>
          </a:bodyPr>
          <a:lstStyle/>
          <a:p>
            <a:r>
              <a:rPr lang="en-US" sz="2400" b="1" dirty="0">
                <a:latin typeface="Calibri" pitchFamily="34" charset="0"/>
              </a:rPr>
              <a:t>Accounts Receivable </a:t>
            </a:r>
            <a:r>
              <a:rPr lang="en-US" sz="2400" dirty="0" smtClean="0">
                <a:latin typeface="Calibri" pitchFamily="34" charset="0"/>
              </a:rPr>
              <a:t>…………………………………</a:t>
            </a:r>
            <a:r>
              <a:rPr lang="en-US" sz="2400" b="1" dirty="0" smtClean="0">
                <a:latin typeface="Calibri" pitchFamily="34" charset="0"/>
              </a:rPr>
              <a:t> 	1,000 </a:t>
            </a:r>
          </a:p>
          <a:p>
            <a:r>
              <a:rPr lang="en-US" sz="2400" b="1" dirty="0" smtClean="0">
                <a:latin typeface="Calibri" pitchFamily="34" charset="0"/>
              </a:rPr>
              <a:t>	Allowance </a:t>
            </a:r>
            <a:r>
              <a:rPr lang="en-US" sz="2400" b="1" dirty="0">
                <a:latin typeface="Calibri" pitchFamily="34" charset="0"/>
              </a:rPr>
              <a:t>for Uncollectible </a:t>
            </a:r>
            <a:r>
              <a:rPr lang="en-US" sz="2400" b="1" dirty="0" smtClean="0">
                <a:latin typeface="Calibri" pitchFamily="34" charset="0"/>
              </a:rPr>
              <a:t>Accounts</a:t>
            </a:r>
            <a:r>
              <a:rPr lang="en-US" sz="2400" dirty="0" smtClean="0">
                <a:latin typeface="Calibri" pitchFamily="34" charset="0"/>
              </a:rPr>
              <a:t>…</a:t>
            </a:r>
            <a:r>
              <a:rPr lang="en-US" sz="2400" b="1" dirty="0" smtClean="0">
                <a:latin typeface="Calibri" pitchFamily="34" charset="0"/>
              </a:rPr>
              <a:t>				  1,000</a:t>
            </a:r>
          </a:p>
          <a:p>
            <a:r>
              <a:rPr lang="en-US" sz="2400" b="1" dirty="0" smtClean="0">
                <a:latin typeface="Calibri" pitchFamily="34" charset="0"/>
              </a:rPr>
              <a:t>	</a:t>
            </a:r>
            <a:r>
              <a:rPr lang="en-US" sz="2000" i="1" dirty="0" smtClean="0">
                <a:latin typeface="Calibri" pitchFamily="34" charset="0"/>
              </a:rPr>
              <a:t>(Reestablish </a:t>
            </a:r>
            <a:r>
              <a:rPr lang="en-US" sz="2000" i="1" dirty="0">
                <a:latin typeface="Calibri" pitchFamily="34" charset="0"/>
              </a:rPr>
              <a:t>portion of account previously written off</a:t>
            </a:r>
            <a:r>
              <a:rPr lang="en-US" sz="2000" i="1" dirty="0" smtClean="0">
                <a:latin typeface="Calibri" pitchFamily="34" charset="0"/>
              </a:rPr>
              <a:t>)</a:t>
            </a:r>
            <a:endParaRPr lang="en-US" sz="2400" b="1" u="sng" dirty="0"/>
          </a:p>
        </p:txBody>
      </p:sp>
      <p:cxnSp>
        <p:nvCxnSpPr>
          <p:cNvPr id="48" name="Straight Connector 47"/>
          <p:cNvCxnSpPr/>
          <p:nvPr/>
        </p:nvCxnSpPr>
        <p:spPr>
          <a:xfrm>
            <a:off x="6444907" y="2563524"/>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7861785" y="2562152"/>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flipV="1">
            <a:off x="999491" y="2562152"/>
            <a:ext cx="2387176" cy="1185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1" name="Rectangle 50"/>
          <p:cNvSpPr/>
          <p:nvPr/>
        </p:nvSpPr>
        <p:spPr>
          <a:xfrm>
            <a:off x="867511" y="3961856"/>
            <a:ext cx="8045078" cy="1667282"/>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52" name="TextBox 51"/>
          <p:cNvSpPr txBox="1">
            <a:spLocks noChangeArrowheads="1"/>
          </p:cNvSpPr>
          <p:nvPr/>
        </p:nvSpPr>
        <p:spPr bwMode="auto">
          <a:xfrm>
            <a:off x="930730" y="3961856"/>
            <a:ext cx="7860752" cy="461665"/>
          </a:xfrm>
          <a:prstGeom prst="rect">
            <a:avLst/>
          </a:prstGeom>
          <a:noFill/>
          <a:ln w="9525">
            <a:noFill/>
            <a:miter lim="800000"/>
            <a:headEnd/>
            <a:tailEnd/>
          </a:ln>
        </p:spPr>
        <p:txBody>
          <a:bodyPr wrap="square">
            <a:spAutoFit/>
          </a:bodyPr>
          <a:lstStyle/>
          <a:p>
            <a:r>
              <a:rPr lang="en-US" sz="2400" dirty="0" smtClean="0">
                <a:latin typeface="Calibri" pitchFamily="34" charset="0"/>
              </a:rPr>
              <a:t>September </a:t>
            </a:r>
            <a:r>
              <a:rPr lang="en-US" sz="2400" dirty="0">
                <a:latin typeface="Calibri" pitchFamily="34" charset="0"/>
              </a:rPr>
              <a:t>8</a:t>
            </a:r>
            <a:r>
              <a:rPr lang="en-US" sz="2400" dirty="0" smtClean="0">
                <a:latin typeface="Calibri" pitchFamily="34" charset="0"/>
              </a:rPr>
              <a:t>, 2019	</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53" name="TextBox 52"/>
          <p:cNvSpPr txBox="1">
            <a:spLocks noChangeArrowheads="1"/>
          </p:cNvSpPr>
          <p:nvPr/>
        </p:nvSpPr>
        <p:spPr bwMode="auto">
          <a:xfrm>
            <a:off x="948060" y="4335171"/>
            <a:ext cx="8094328" cy="1200329"/>
          </a:xfrm>
          <a:prstGeom prst="rect">
            <a:avLst/>
          </a:prstGeom>
          <a:noFill/>
          <a:ln w="9525">
            <a:noFill/>
            <a:miter lim="800000"/>
            <a:headEnd/>
            <a:tailEnd/>
          </a:ln>
        </p:spPr>
        <p:txBody>
          <a:bodyPr wrap="square">
            <a:spAutoFit/>
          </a:bodyPr>
          <a:lstStyle/>
          <a:p>
            <a:r>
              <a:rPr lang="en-US" sz="2400" b="1" dirty="0" smtClean="0">
                <a:latin typeface="Calibri" pitchFamily="34" charset="0"/>
              </a:rPr>
              <a:t>Cash </a:t>
            </a:r>
            <a:r>
              <a:rPr lang="en-US" sz="2400" dirty="0" smtClean="0">
                <a:latin typeface="Calibri" pitchFamily="34" charset="0"/>
              </a:rPr>
              <a:t>………………………………………………………….</a:t>
            </a:r>
            <a:r>
              <a:rPr lang="en-US" sz="2400" b="1" dirty="0" smtClean="0">
                <a:latin typeface="Calibri" pitchFamily="34" charset="0"/>
              </a:rPr>
              <a:t>	1,000 </a:t>
            </a:r>
          </a:p>
          <a:p>
            <a:r>
              <a:rPr lang="en-US" sz="2400" b="1" dirty="0" smtClean="0">
                <a:latin typeface="Calibri" pitchFamily="34" charset="0"/>
              </a:rPr>
              <a:t>	Accounts Receivable </a:t>
            </a:r>
            <a:r>
              <a:rPr lang="en-US" sz="2400" dirty="0" smtClean="0">
                <a:latin typeface="Calibri" pitchFamily="34" charset="0"/>
              </a:rPr>
              <a:t>…………………………...</a:t>
            </a:r>
            <a:r>
              <a:rPr lang="en-US" sz="2400" b="1" dirty="0" smtClean="0">
                <a:latin typeface="Calibri" pitchFamily="34" charset="0"/>
              </a:rPr>
              <a:t>				   1,000</a:t>
            </a:r>
            <a:r>
              <a:rPr lang="en-US" sz="2400" i="1" dirty="0" smtClean="0">
                <a:latin typeface="Calibri" pitchFamily="34" charset="0"/>
              </a:rPr>
              <a:t>	</a:t>
            </a:r>
            <a:r>
              <a:rPr lang="en-US" sz="2000" i="1" dirty="0" smtClean="0">
                <a:latin typeface="Calibri" pitchFamily="34" charset="0"/>
              </a:rPr>
              <a:t>(</a:t>
            </a:r>
            <a:r>
              <a:rPr lang="en-US" sz="2000" i="1" dirty="0">
                <a:latin typeface="Calibri" pitchFamily="34" charset="0"/>
              </a:rPr>
              <a:t>Collect cash on account</a:t>
            </a:r>
            <a:r>
              <a:rPr lang="en-US" sz="2000" i="1" dirty="0" smtClean="0">
                <a:latin typeface="Calibri" pitchFamily="34" charset="0"/>
              </a:rPr>
              <a:t>)</a:t>
            </a:r>
            <a:endParaRPr lang="en-US" sz="2400" b="1" u="sng" dirty="0"/>
          </a:p>
        </p:txBody>
      </p:sp>
      <p:cxnSp>
        <p:nvCxnSpPr>
          <p:cNvPr id="54" name="Straight Connector 53"/>
          <p:cNvCxnSpPr/>
          <p:nvPr/>
        </p:nvCxnSpPr>
        <p:spPr>
          <a:xfrm>
            <a:off x="6439200" y="4352104"/>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7846135" y="4350732"/>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993780" y="4362587"/>
            <a:ext cx="239288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7" name="Content Placeholder 3"/>
          <p:cNvSpPr txBox="1">
            <a:spLocks/>
          </p:cNvSpPr>
          <p:nvPr/>
        </p:nvSpPr>
        <p:spPr>
          <a:xfrm>
            <a:off x="812788" y="5857603"/>
            <a:ext cx="8229600" cy="601431"/>
          </a:xfrm>
          <a:prstGeom prst="rect">
            <a:avLst/>
          </a:prstGeom>
        </p:spPr>
        <p:txBody>
          <a:bodyPr>
            <a:normAutofit fontScale="85000" lnSpcReduction="10000"/>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IN" dirty="0" smtClean="0"/>
              <a:t>Collection has no effect on total assets or net income</a:t>
            </a:r>
            <a:endParaRPr lang="en-US" dirty="0"/>
          </a:p>
        </p:txBody>
      </p:sp>
    </p:spTree>
    <p:extLst>
      <p:ext uri="{BB962C8B-B14F-4D97-AF65-F5344CB8AC3E}">
        <p14:creationId xmlns:p14="http://schemas.microsoft.com/office/powerpoint/2010/main" val="4189724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3">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normAutofit/>
          </a:bodyPr>
          <a:lstStyle/>
          <a:p>
            <a:pPr marL="0" indent="0">
              <a:buNone/>
            </a:pPr>
            <a:r>
              <a:rPr lang="en-US" dirty="0" smtClean="0"/>
              <a:t>When writing off an uncollectible account:</a:t>
            </a:r>
          </a:p>
          <a:p>
            <a:pPr>
              <a:buAutoNum type="alphaLcPeriod"/>
            </a:pPr>
            <a:r>
              <a:rPr lang="en-US" dirty="0" smtClean="0"/>
              <a:t>Bad debt expense is debited.</a:t>
            </a:r>
          </a:p>
          <a:p>
            <a:pPr>
              <a:buAutoNum type="alphaLcPeriod"/>
            </a:pPr>
            <a:r>
              <a:rPr lang="en-US" dirty="0" smtClean="0"/>
              <a:t>Net income is decreased.</a:t>
            </a:r>
            <a:endParaRPr lang="en-US" dirty="0"/>
          </a:p>
          <a:p>
            <a:pPr>
              <a:buAutoNum type="alphaLcPeriod" startAt="3"/>
            </a:pPr>
            <a:r>
              <a:rPr lang="en-US" dirty="0" smtClean="0"/>
              <a:t>Total assets are unchanged.</a:t>
            </a:r>
          </a:p>
          <a:p>
            <a:pPr>
              <a:buAutoNum type="alphaLcPeriod" startAt="3"/>
            </a:pPr>
            <a:r>
              <a:rPr lang="en-US" dirty="0" smtClean="0"/>
              <a:t>The allowance account is credited.</a:t>
            </a:r>
            <a:endParaRPr lang="en-US" dirty="0"/>
          </a:p>
        </p:txBody>
      </p:sp>
      <p:sp>
        <p:nvSpPr>
          <p:cNvPr id="4" name="Title 3"/>
          <p:cNvSpPr>
            <a:spLocks noGrp="1"/>
          </p:cNvSpPr>
          <p:nvPr>
            <p:ph type="title"/>
          </p:nvPr>
        </p:nvSpPr>
        <p:spPr/>
        <p:txBody>
          <a:bodyPr/>
          <a:lstStyle/>
          <a:p>
            <a:r>
              <a:rPr lang="en-US" dirty="0"/>
              <a:t>Concept Check </a:t>
            </a:r>
            <a:r>
              <a:rPr lang="en-US" dirty="0" smtClean="0"/>
              <a:t>5–6</a:t>
            </a:r>
            <a:endParaRPr lang="en-US" dirty="0"/>
          </a:p>
        </p:txBody>
      </p:sp>
      <p:sp>
        <p:nvSpPr>
          <p:cNvPr id="6" name="Oval 5"/>
          <p:cNvSpPr/>
          <p:nvPr/>
        </p:nvSpPr>
        <p:spPr bwMode="auto">
          <a:xfrm>
            <a:off x="959486" y="3142466"/>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366897" y="4448231"/>
            <a:ext cx="6655131" cy="1569660"/>
          </a:xfrm>
          <a:prstGeom prst="rect">
            <a:avLst/>
          </a:prstGeom>
          <a:solidFill>
            <a:srgbClr val="FFFFD1"/>
          </a:solidFill>
          <a:ln w="6350">
            <a:solidFill>
              <a:schemeClr val="tx1"/>
            </a:solidFill>
          </a:ln>
        </p:spPr>
        <p:txBody>
          <a:bodyPr wrap="square" rtlCol="0">
            <a:spAutoFit/>
          </a:bodyPr>
          <a:lstStyle/>
          <a:p>
            <a:r>
              <a:rPr lang="en-US" sz="2400" dirty="0" smtClean="0"/>
              <a:t>The </a:t>
            </a:r>
            <a:r>
              <a:rPr lang="en-US" sz="2400" dirty="0"/>
              <a:t>write-off of </a:t>
            </a:r>
            <a:r>
              <a:rPr lang="en-US" sz="2400" dirty="0" smtClean="0"/>
              <a:t>an </a:t>
            </a:r>
            <a:r>
              <a:rPr lang="en-US" sz="2400" dirty="0"/>
              <a:t>account receivable has no effect on total amounts reported in the balance sheet or in the income statement. T</a:t>
            </a:r>
            <a:r>
              <a:rPr lang="en-US" sz="2400" dirty="0" smtClean="0"/>
              <a:t>here </a:t>
            </a:r>
            <a:r>
              <a:rPr lang="en-US" sz="2400" dirty="0"/>
              <a:t>is no decrease in total assets and no decrease in net </a:t>
            </a:r>
            <a:r>
              <a:rPr lang="en-US" sz="2400" dirty="0" smtClean="0"/>
              <a:t>income.</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46</a:t>
            </a:fld>
            <a:endParaRPr lang="en-US" dirty="0"/>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a:t>
            </a:r>
            <a:endParaRPr lang="en-US" dirty="0"/>
          </a:p>
        </p:txBody>
      </p:sp>
      <p:sp>
        <p:nvSpPr>
          <p:cNvPr id="4" name="Content Placeholder 3"/>
          <p:cNvSpPr>
            <a:spLocks noGrp="1"/>
          </p:cNvSpPr>
          <p:nvPr>
            <p:ph idx="1"/>
          </p:nvPr>
        </p:nvSpPr>
        <p:spPr/>
        <p:txBody>
          <a:bodyPr>
            <a:normAutofit lnSpcReduction="10000"/>
          </a:bodyPr>
          <a:lstStyle/>
          <a:p>
            <a:pPr marL="0" indent="0">
              <a:buNone/>
            </a:pPr>
            <a:r>
              <a:rPr lang="en-US" dirty="0"/>
              <a:t>Writing off a customer’s account as uncollectible reduces the balance of accounts receivable but also reduces the contra asset—allowance for uncollectible accounts. The net effect is that there is no change in the net receivable (accounts receivable less the allowance) or in total assets. We recorded the decrease to assets as a result of the bad debt when we established the allowance for uncollectible accounts in a prior </a:t>
            </a:r>
            <a:r>
              <a:rPr lang="en-US" dirty="0" smtClean="0"/>
              <a:t>year.</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47</a:t>
            </a:fld>
            <a:endParaRPr lang="en-US" dirty="0"/>
          </a:p>
        </p:txBody>
      </p:sp>
    </p:spTree>
    <p:extLst>
      <p:ext uri="{BB962C8B-B14F-4D97-AF65-F5344CB8AC3E}">
        <p14:creationId xmlns:p14="http://schemas.microsoft.com/office/powerpoint/2010/main" val="293728275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5820"/>
            <a:ext cx="8229600" cy="728590"/>
          </a:xfrm>
        </p:spPr>
        <p:txBody>
          <a:bodyPr>
            <a:normAutofit fontScale="90000"/>
          </a:bodyPr>
          <a:lstStyle/>
          <a:p>
            <a:r>
              <a:rPr lang="en-US" sz="4000" dirty="0" smtClean="0"/>
              <a:t>Allowance Method in the Following Year</a:t>
            </a:r>
            <a:endParaRPr lang="en-US" sz="4000" dirty="0"/>
          </a:p>
        </p:txBody>
      </p:sp>
      <p:sp>
        <p:nvSpPr>
          <p:cNvPr id="26" name="Content Placeholder 2"/>
          <p:cNvSpPr txBox="1">
            <a:spLocks/>
          </p:cNvSpPr>
          <p:nvPr/>
        </p:nvSpPr>
        <p:spPr>
          <a:xfrm>
            <a:off x="685800" y="994606"/>
            <a:ext cx="8352950" cy="556621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000" dirty="0" smtClean="0"/>
              <a:t>Recall that using the aging method, Kimzey estimated bad debts in 2019 to be $5 million</a:t>
            </a:r>
          </a:p>
          <a:p>
            <a:r>
              <a:rPr lang="en-US" sz="3000" dirty="0" smtClean="0"/>
              <a:t>Actual bad debts in 2019 were only $4 million</a:t>
            </a:r>
          </a:p>
          <a:p>
            <a:pPr lvl="1"/>
            <a:r>
              <a:rPr lang="en-US" sz="3000" dirty="0" smtClean="0"/>
              <a:t>In other words, bad debts for 2019 were </a:t>
            </a:r>
            <a:r>
              <a:rPr lang="en-US" sz="3000" b="1" dirty="0" smtClean="0"/>
              <a:t>overestimated by $1 million</a:t>
            </a:r>
          </a:p>
          <a:p>
            <a:r>
              <a:rPr lang="en-US" sz="3000" dirty="0" smtClean="0"/>
              <a:t>Assume Kimzey estimated bad debts in 2020 to be $8 million</a:t>
            </a:r>
          </a:p>
          <a:p>
            <a:r>
              <a:rPr lang="en-US" sz="3000" dirty="0" smtClean="0"/>
              <a:t>How does Kimzey record its $8 million estimate of future bad debts at the end of 2019?</a:t>
            </a:r>
          </a:p>
          <a:p>
            <a:r>
              <a:rPr lang="en-US" sz="3000" dirty="0" smtClean="0"/>
              <a:t>How is that estimate affected by last year’s overestimation?</a:t>
            </a:r>
            <a:endParaRPr lang="en-US" sz="3000" dirty="0"/>
          </a:p>
        </p:txBody>
      </p:sp>
    </p:spTree>
    <p:extLst>
      <p:ext uri="{BB962C8B-B14F-4D97-AF65-F5344CB8AC3E}">
        <p14:creationId xmlns:p14="http://schemas.microsoft.com/office/powerpoint/2010/main" val="3943811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6">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6">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nSpc>
                <a:spcPct val="90000"/>
              </a:lnSpc>
            </a:pPr>
            <a:r>
              <a:rPr lang="en-US" sz="4000" dirty="0"/>
              <a:t>Balance of Kimzey’s Allowance for Uncollectible Accounts </a:t>
            </a:r>
          </a:p>
        </p:txBody>
      </p:sp>
      <p:sp>
        <p:nvSpPr>
          <p:cNvPr id="3" name="Text Placeholder 5"/>
          <p:cNvSpPr txBox="1">
            <a:spLocks/>
          </p:cNvSpPr>
          <p:nvPr/>
        </p:nvSpPr>
        <p:spPr>
          <a:xfrm>
            <a:off x="940070" y="336496"/>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5–8</a:t>
            </a:r>
            <a:endParaRPr lang="en-US" sz="3200" dirty="0"/>
          </a:p>
        </p:txBody>
      </p:sp>
      <p:sp>
        <p:nvSpPr>
          <p:cNvPr id="4" name="Rounded Rectangle 3"/>
          <p:cNvSpPr/>
          <p:nvPr/>
        </p:nvSpPr>
        <p:spPr>
          <a:xfrm>
            <a:off x="2029627" y="1914081"/>
            <a:ext cx="4221883" cy="2580837"/>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5" name="TextBox 4"/>
          <p:cNvSpPr txBox="1"/>
          <p:nvPr/>
        </p:nvSpPr>
        <p:spPr>
          <a:xfrm>
            <a:off x="2213218" y="2710961"/>
            <a:ext cx="3810253" cy="1785104"/>
          </a:xfrm>
          <a:prstGeom prst="rect">
            <a:avLst/>
          </a:prstGeom>
          <a:noFill/>
        </p:spPr>
        <p:txBody>
          <a:bodyPr wrap="square" rtlCol="0">
            <a:spAutoFit/>
          </a:bodyPr>
          <a:lstStyle/>
          <a:p>
            <a:pPr marL="0" lvl="1">
              <a:lnSpc>
                <a:spcPct val="110000"/>
              </a:lnSpc>
              <a:tabLst>
                <a:tab pos="798513" algn="ctr"/>
                <a:tab pos="2744788" algn="ctr"/>
              </a:tabLst>
            </a:pPr>
            <a:r>
              <a:rPr lang="en-US" sz="2000" dirty="0"/>
              <a:t>		5</a:t>
            </a:r>
          </a:p>
          <a:p>
            <a:pPr marL="0" lvl="1">
              <a:lnSpc>
                <a:spcPct val="110000"/>
              </a:lnSpc>
              <a:tabLst>
                <a:tab pos="798513" algn="ctr"/>
                <a:tab pos="2744788" algn="ctr"/>
              </a:tabLst>
            </a:pPr>
            <a:r>
              <a:rPr lang="en-US" sz="2000" dirty="0"/>
              <a:t>	4</a:t>
            </a:r>
          </a:p>
          <a:p>
            <a:pPr marL="0" lvl="1">
              <a:lnSpc>
                <a:spcPct val="110000"/>
              </a:lnSpc>
              <a:tabLst>
                <a:tab pos="798513" algn="ctr"/>
                <a:tab pos="2744788" algn="ctr"/>
              </a:tabLst>
            </a:pPr>
            <a:r>
              <a:rPr lang="en-US" sz="2000" dirty="0"/>
              <a:t>		1</a:t>
            </a:r>
          </a:p>
          <a:p>
            <a:pPr marL="0" lvl="1">
              <a:lnSpc>
                <a:spcPct val="110000"/>
              </a:lnSpc>
              <a:tabLst>
                <a:tab pos="798513" algn="ctr"/>
                <a:tab pos="2744788" algn="ctr"/>
              </a:tabLst>
            </a:pPr>
            <a:r>
              <a:rPr lang="en-US" sz="2000" dirty="0"/>
              <a:t>		</a:t>
            </a:r>
            <a:r>
              <a:rPr lang="en-US" sz="2000" dirty="0">
                <a:solidFill>
                  <a:srgbClr val="FF0000"/>
                </a:solidFill>
              </a:rPr>
              <a:t>?</a:t>
            </a:r>
          </a:p>
          <a:p>
            <a:pPr marL="0" lvl="1">
              <a:lnSpc>
                <a:spcPct val="110000"/>
              </a:lnSpc>
              <a:tabLst>
                <a:tab pos="798513" algn="ctr"/>
                <a:tab pos="2744788" algn="ctr"/>
              </a:tabLst>
            </a:pPr>
            <a:r>
              <a:rPr lang="en-US" sz="2000" dirty="0"/>
              <a:t>		8</a:t>
            </a:r>
          </a:p>
        </p:txBody>
      </p:sp>
      <p:sp>
        <p:nvSpPr>
          <p:cNvPr id="6" name="TextBox 5"/>
          <p:cNvSpPr txBox="1"/>
          <p:nvPr/>
        </p:nvSpPr>
        <p:spPr>
          <a:xfrm>
            <a:off x="-22859" y="3048148"/>
            <a:ext cx="2098212" cy="400110"/>
          </a:xfrm>
          <a:prstGeom prst="rect">
            <a:avLst/>
          </a:prstGeom>
          <a:noFill/>
        </p:spPr>
        <p:txBody>
          <a:bodyPr wrap="square" rtlCol="0">
            <a:spAutoFit/>
          </a:bodyPr>
          <a:lstStyle/>
          <a:p>
            <a:pPr algn="r"/>
            <a:r>
              <a:rPr lang="en-US" sz="2000" b="1" dirty="0">
                <a:solidFill>
                  <a:srgbClr val="1D5F76"/>
                </a:solidFill>
              </a:rPr>
              <a:t>Write-offs in 2019 </a:t>
            </a:r>
          </a:p>
        </p:txBody>
      </p:sp>
      <p:sp>
        <p:nvSpPr>
          <p:cNvPr id="7" name="TextBox 6"/>
          <p:cNvSpPr txBox="1"/>
          <p:nvPr/>
        </p:nvSpPr>
        <p:spPr>
          <a:xfrm>
            <a:off x="6210108" y="2685249"/>
            <a:ext cx="2791796" cy="1768176"/>
          </a:xfrm>
          <a:prstGeom prst="rect">
            <a:avLst/>
          </a:prstGeom>
          <a:noFill/>
        </p:spPr>
        <p:txBody>
          <a:bodyPr wrap="square" rtlCol="0">
            <a:spAutoFit/>
          </a:bodyPr>
          <a:lstStyle/>
          <a:p>
            <a:pPr>
              <a:lnSpc>
                <a:spcPct val="110000"/>
              </a:lnSpc>
            </a:pPr>
            <a:r>
              <a:rPr lang="en-US" sz="2000" b="1" dirty="0" smtClean="0">
                <a:solidFill>
                  <a:srgbClr val="1D5F76"/>
                </a:solidFill>
              </a:rPr>
              <a:t>Beg. </a:t>
            </a:r>
            <a:r>
              <a:rPr lang="en-US" sz="2000" b="1" dirty="0">
                <a:solidFill>
                  <a:srgbClr val="1D5F76"/>
                </a:solidFill>
              </a:rPr>
              <a:t>balance for 2019 </a:t>
            </a:r>
          </a:p>
          <a:p>
            <a:pPr>
              <a:lnSpc>
                <a:spcPct val="110000"/>
              </a:lnSpc>
            </a:pPr>
            <a:endParaRPr lang="en-US" sz="2000" b="1" dirty="0">
              <a:solidFill>
                <a:srgbClr val="1D5F76"/>
              </a:solidFill>
            </a:endParaRPr>
          </a:p>
          <a:p>
            <a:pPr>
              <a:lnSpc>
                <a:spcPct val="110000"/>
              </a:lnSpc>
            </a:pPr>
            <a:r>
              <a:rPr lang="en-US" sz="2000" b="1" dirty="0" smtClean="0">
                <a:solidFill>
                  <a:srgbClr val="1D5F76"/>
                </a:solidFill>
              </a:rPr>
              <a:t>Bal. before adjustment</a:t>
            </a:r>
            <a:endParaRPr lang="en-US" sz="2000" b="1" dirty="0">
              <a:solidFill>
                <a:srgbClr val="1D5F76"/>
              </a:solidFill>
            </a:endParaRPr>
          </a:p>
          <a:p>
            <a:pPr>
              <a:lnSpc>
                <a:spcPct val="110000"/>
              </a:lnSpc>
            </a:pPr>
            <a:r>
              <a:rPr lang="en-US" sz="2000" b="1" dirty="0">
                <a:solidFill>
                  <a:srgbClr val="1D5F76"/>
                </a:solidFill>
              </a:rPr>
              <a:t>Year-end adjustment </a:t>
            </a:r>
          </a:p>
          <a:p>
            <a:pPr>
              <a:lnSpc>
                <a:spcPct val="110000"/>
              </a:lnSpc>
            </a:pPr>
            <a:r>
              <a:rPr lang="en-US" sz="2000" b="1" dirty="0">
                <a:solidFill>
                  <a:srgbClr val="1D5F76"/>
                </a:solidFill>
              </a:rPr>
              <a:t>Ending balance for 2019 </a:t>
            </a:r>
          </a:p>
        </p:txBody>
      </p:sp>
      <p:sp>
        <p:nvSpPr>
          <p:cNvPr id="8" name="TextBox 7"/>
          <p:cNvSpPr txBox="1"/>
          <p:nvPr/>
        </p:nvSpPr>
        <p:spPr>
          <a:xfrm>
            <a:off x="2029627" y="2018086"/>
            <a:ext cx="4221883" cy="707886"/>
          </a:xfrm>
          <a:prstGeom prst="rect">
            <a:avLst/>
          </a:prstGeom>
          <a:noFill/>
        </p:spPr>
        <p:txBody>
          <a:bodyPr wrap="square" rtlCol="0">
            <a:spAutoFit/>
          </a:bodyPr>
          <a:lstStyle/>
          <a:p>
            <a:pPr algn="ctr"/>
            <a:r>
              <a:rPr lang="en-US" sz="2000" b="1" dirty="0"/>
              <a:t>Allowance for Uncollectible Accounts</a:t>
            </a:r>
          </a:p>
          <a:p>
            <a:pPr algn="ctr"/>
            <a:r>
              <a:rPr lang="en-US" sz="2000" dirty="0"/>
              <a:t>($ in millions) 	</a:t>
            </a:r>
          </a:p>
        </p:txBody>
      </p:sp>
      <p:cxnSp>
        <p:nvCxnSpPr>
          <p:cNvPr id="9" name="Straight Connector 8"/>
          <p:cNvCxnSpPr/>
          <p:nvPr/>
        </p:nvCxnSpPr>
        <p:spPr>
          <a:xfrm>
            <a:off x="2236978" y="2710584"/>
            <a:ext cx="37864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2236978" y="3408247"/>
            <a:ext cx="37864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4111769" y="2710961"/>
            <a:ext cx="0" cy="164416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2236978" y="4070588"/>
            <a:ext cx="37864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3" name="Rectangle 12"/>
          <p:cNvSpPr/>
          <p:nvPr/>
        </p:nvSpPr>
        <p:spPr>
          <a:xfrm>
            <a:off x="861070" y="4756722"/>
            <a:ext cx="8045078" cy="1667282"/>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TextBox 14"/>
          <p:cNvSpPr txBox="1">
            <a:spLocks noChangeArrowheads="1"/>
          </p:cNvSpPr>
          <p:nvPr/>
        </p:nvSpPr>
        <p:spPr bwMode="auto">
          <a:xfrm>
            <a:off x="924289" y="4756722"/>
            <a:ext cx="7860752" cy="461665"/>
          </a:xfrm>
          <a:prstGeom prst="rect">
            <a:avLst/>
          </a:prstGeom>
          <a:noFill/>
          <a:ln w="9525">
            <a:noFill/>
            <a:miter lim="800000"/>
            <a:headEnd/>
            <a:tailEnd/>
          </a:ln>
        </p:spPr>
        <p:txBody>
          <a:bodyPr wrap="square">
            <a:spAutoFit/>
          </a:bodyPr>
          <a:lstStyle/>
          <a:p>
            <a:r>
              <a:rPr lang="en-US" sz="2400" dirty="0" smtClean="0">
                <a:latin typeface="Calibri" pitchFamily="34" charset="0"/>
              </a:rPr>
              <a:t>December 31, 2019 </a:t>
            </a:r>
            <a:r>
              <a:rPr lang="en-US" sz="2000" dirty="0" smtClean="0">
                <a:latin typeface="Calibri" pitchFamily="34" charset="0"/>
              </a:rPr>
              <a:t>($ in millions)</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16" name="TextBox 15"/>
          <p:cNvSpPr txBox="1">
            <a:spLocks noChangeArrowheads="1"/>
          </p:cNvSpPr>
          <p:nvPr/>
        </p:nvSpPr>
        <p:spPr bwMode="auto">
          <a:xfrm>
            <a:off x="941619" y="5130037"/>
            <a:ext cx="7677510" cy="1200329"/>
          </a:xfrm>
          <a:prstGeom prst="rect">
            <a:avLst/>
          </a:prstGeom>
          <a:noFill/>
          <a:ln w="9525">
            <a:noFill/>
            <a:miter lim="800000"/>
            <a:headEnd/>
            <a:tailEnd/>
          </a:ln>
        </p:spPr>
        <p:txBody>
          <a:bodyPr wrap="square">
            <a:spAutoFit/>
          </a:bodyPr>
          <a:lstStyle/>
          <a:p>
            <a:r>
              <a:rPr lang="en-US" sz="2400" b="1" dirty="0" smtClean="0">
                <a:latin typeface="Calibri" pitchFamily="34" charset="0"/>
              </a:rPr>
              <a:t>Bad Debt Expense </a:t>
            </a:r>
            <a:r>
              <a:rPr lang="en-US" sz="2400" dirty="0" smtClean="0">
                <a:latin typeface="Calibri" pitchFamily="34" charset="0"/>
              </a:rPr>
              <a:t>…………………………………….</a:t>
            </a:r>
            <a:r>
              <a:rPr lang="en-US" sz="2400" b="1" dirty="0" smtClean="0">
                <a:latin typeface="Calibri" pitchFamily="34" charset="0"/>
              </a:rPr>
              <a:t>	  	  7 </a:t>
            </a:r>
          </a:p>
          <a:p>
            <a:r>
              <a:rPr lang="en-US" sz="2400" b="1" dirty="0" smtClean="0">
                <a:latin typeface="Calibri" pitchFamily="34" charset="0"/>
              </a:rPr>
              <a:t>	Allowance for Uncollectible Accounts</a:t>
            </a:r>
            <a:r>
              <a:rPr lang="en-US" sz="2400" dirty="0" smtClean="0">
                <a:latin typeface="Calibri" pitchFamily="34" charset="0"/>
              </a:rPr>
              <a:t>...</a:t>
            </a:r>
            <a:r>
              <a:rPr lang="en-US" sz="2400" b="1" dirty="0" smtClean="0">
                <a:latin typeface="Calibri" pitchFamily="34" charset="0"/>
              </a:rPr>
              <a:t>				    7</a:t>
            </a:r>
            <a:r>
              <a:rPr lang="en-US" sz="2400" i="1" dirty="0" smtClean="0">
                <a:latin typeface="Calibri" pitchFamily="34" charset="0"/>
              </a:rPr>
              <a:t>	</a:t>
            </a:r>
            <a:r>
              <a:rPr lang="en-US" sz="2000" i="1" dirty="0" smtClean="0">
                <a:latin typeface="Calibri" pitchFamily="34" charset="0"/>
              </a:rPr>
              <a:t>(</a:t>
            </a:r>
            <a:r>
              <a:rPr lang="en-US" sz="2000" i="1" dirty="0">
                <a:latin typeface="Calibri" pitchFamily="34" charset="0"/>
              </a:rPr>
              <a:t>Estimate future bad </a:t>
            </a:r>
            <a:r>
              <a:rPr lang="en-US" sz="2000" i="1" dirty="0" smtClean="0">
                <a:latin typeface="Calibri" pitchFamily="34" charset="0"/>
              </a:rPr>
              <a:t>debts)</a:t>
            </a:r>
            <a:endParaRPr lang="en-US" sz="2400" b="1" u="sng" dirty="0"/>
          </a:p>
        </p:txBody>
      </p:sp>
      <p:cxnSp>
        <p:nvCxnSpPr>
          <p:cNvPr id="17" name="Straight Connector 16"/>
          <p:cNvCxnSpPr/>
          <p:nvPr/>
        </p:nvCxnSpPr>
        <p:spPr>
          <a:xfrm>
            <a:off x="6860139" y="5163903"/>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7909267" y="5162531"/>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1004272" y="5163903"/>
            <a:ext cx="2450128" cy="2741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3" name="Freeform 22"/>
          <p:cNvSpPr/>
          <p:nvPr/>
        </p:nvSpPr>
        <p:spPr>
          <a:xfrm>
            <a:off x="8469630" y="3954780"/>
            <a:ext cx="601512" cy="1703070"/>
          </a:xfrm>
          <a:custGeom>
            <a:avLst/>
            <a:gdLst>
              <a:gd name="connsiteX0" fmla="*/ 0 w 601512"/>
              <a:gd name="connsiteY0" fmla="*/ 1703070 h 1703070"/>
              <a:gd name="connsiteX1" fmla="*/ 537210 w 601512"/>
              <a:gd name="connsiteY1" fmla="*/ 1097280 h 1703070"/>
              <a:gd name="connsiteX2" fmla="*/ 548640 w 601512"/>
              <a:gd name="connsiteY2" fmla="*/ 308610 h 1703070"/>
              <a:gd name="connsiteX3" fmla="*/ 148590 w 601512"/>
              <a:gd name="connsiteY3" fmla="*/ 0 h 1703070"/>
            </a:gdLst>
            <a:ahLst/>
            <a:cxnLst>
              <a:cxn ang="0">
                <a:pos x="connsiteX0" y="connsiteY0"/>
              </a:cxn>
              <a:cxn ang="0">
                <a:pos x="connsiteX1" y="connsiteY1"/>
              </a:cxn>
              <a:cxn ang="0">
                <a:pos x="connsiteX2" y="connsiteY2"/>
              </a:cxn>
              <a:cxn ang="0">
                <a:pos x="connsiteX3" y="connsiteY3"/>
              </a:cxn>
            </a:cxnLst>
            <a:rect l="l" t="t" r="r" b="b"/>
            <a:pathLst>
              <a:path w="601512" h="1703070">
                <a:moveTo>
                  <a:pt x="0" y="1703070"/>
                </a:moveTo>
                <a:cubicBezTo>
                  <a:pt x="222885" y="1516380"/>
                  <a:pt x="445770" y="1329690"/>
                  <a:pt x="537210" y="1097280"/>
                </a:cubicBezTo>
                <a:cubicBezTo>
                  <a:pt x="628650" y="864870"/>
                  <a:pt x="613410" y="491490"/>
                  <a:pt x="548640" y="308610"/>
                </a:cubicBezTo>
                <a:cubicBezTo>
                  <a:pt x="483870" y="125730"/>
                  <a:pt x="316230" y="62865"/>
                  <a:pt x="148590" y="0"/>
                </a:cubicBezTo>
              </a:path>
            </a:pathLst>
          </a:custGeom>
          <a:noFill/>
          <a:ln w="19050">
            <a:solidFill>
              <a:srgbClr val="FF0000"/>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02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6">
                                            <p:txEl>
                                              <p:pRg st="1" end="1"/>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animBg="1"/>
      <p:bldP spid="15" grpId="0"/>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smtClean="0">
                <a:solidFill>
                  <a:srgbClr val="A5062D"/>
                </a:solidFill>
              </a:rPr>
              <a:t>LO5–1</a:t>
            </a:r>
            <a:r>
              <a:rPr lang="en-US" dirty="0"/>
              <a:t>	Recognize accounts </a:t>
            </a:r>
            <a:r>
              <a:rPr lang="en-US" dirty="0" smtClean="0"/>
              <a:t>receivable.</a:t>
            </a:r>
            <a:endParaRPr lang="en-US" dirty="0"/>
          </a:p>
        </p:txBody>
      </p:sp>
      <p:sp>
        <p:nvSpPr>
          <p:cNvPr id="4" name="Title 3"/>
          <p:cNvSpPr>
            <a:spLocks noGrp="1"/>
          </p:cNvSpPr>
          <p:nvPr>
            <p:ph type="title"/>
          </p:nvPr>
        </p:nvSpPr>
        <p:spPr/>
        <p:txBody>
          <a:bodyPr/>
          <a:lstStyle/>
          <a:p>
            <a:r>
              <a:rPr lang="en-US" dirty="0" smtClean="0"/>
              <a:t>Learning Objective 1</a:t>
            </a:r>
            <a:endParaRPr lang="en-US" dirty="0"/>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5</a:t>
            </a:fld>
            <a:endParaRPr lang="en-US" dirty="0"/>
          </a:p>
        </p:txBody>
      </p:sp>
    </p:spTree>
    <p:extLst>
      <p:ext uri="{BB962C8B-B14F-4D97-AF65-F5344CB8AC3E}">
        <p14:creationId xmlns:p14="http://schemas.microsoft.com/office/powerpoint/2010/main" val="199215269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742940"/>
            <a:ext cx="8229600" cy="1143000"/>
          </a:xfrm>
        </p:spPr>
        <p:txBody>
          <a:bodyPr>
            <a:noAutofit/>
          </a:bodyPr>
          <a:lstStyle/>
          <a:p>
            <a:pPr>
              <a:lnSpc>
                <a:spcPct val="90000"/>
              </a:lnSpc>
            </a:pPr>
            <a:r>
              <a:rPr lang="en-US" sz="4000" dirty="0"/>
              <a:t>Bad Debt Expense in the Income Statement </a:t>
            </a:r>
          </a:p>
        </p:txBody>
      </p:sp>
      <p:sp>
        <p:nvSpPr>
          <p:cNvPr id="5" name="Text Placeholder 5"/>
          <p:cNvSpPr txBox="1">
            <a:spLocks/>
          </p:cNvSpPr>
          <p:nvPr/>
        </p:nvSpPr>
        <p:spPr>
          <a:xfrm>
            <a:off x="940070" y="256587"/>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5–9</a:t>
            </a:r>
            <a:endParaRPr lang="en-US" sz="3200" dirty="0"/>
          </a:p>
        </p:txBody>
      </p:sp>
      <p:sp>
        <p:nvSpPr>
          <p:cNvPr id="6" name="Rectangle 5"/>
          <p:cNvSpPr/>
          <p:nvPr/>
        </p:nvSpPr>
        <p:spPr>
          <a:xfrm>
            <a:off x="1225565" y="3084481"/>
            <a:ext cx="6580749" cy="2492501"/>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 Same Side Corner Rectangle 6"/>
          <p:cNvSpPr/>
          <p:nvPr/>
        </p:nvSpPr>
        <p:spPr>
          <a:xfrm>
            <a:off x="1225565" y="2045180"/>
            <a:ext cx="6580749" cy="1108419"/>
          </a:xfrm>
          <a:prstGeom prst="round2SameRect">
            <a:avLst>
              <a:gd name="adj1" fmla="val 28486"/>
              <a:gd name="adj2"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8" name="TextBox 7"/>
          <p:cNvSpPr txBox="1"/>
          <p:nvPr/>
        </p:nvSpPr>
        <p:spPr>
          <a:xfrm>
            <a:off x="1429825" y="2049896"/>
            <a:ext cx="6154466" cy="1015663"/>
          </a:xfrm>
          <a:prstGeom prst="rect">
            <a:avLst/>
          </a:prstGeom>
          <a:noFill/>
        </p:spPr>
        <p:txBody>
          <a:bodyPr wrap="square" rtlCol="0">
            <a:spAutoFit/>
          </a:bodyPr>
          <a:lstStyle/>
          <a:p>
            <a:pPr algn="ctr"/>
            <a:r>
              <a:rPr lang="en-US" sz="2000" b="1" dirty="0">
                <a:solidFill>
                  <a:schemeClr val="bg1"/>
                </a:solidFill>
              </a:rPr>
              <a:t>KIMZEY MEDICAL CLINIC </a:t>
            </a:r>
          </a:p>
          <a:p>
            <a:pPr algn="ctr"/>
            <a:r>
              <a:rPr lang="en-US" sz="2000" b="1" dirty="0">
                <a:solidFill>
                  <a:schemeClr val="bg1"/>
                </a:solidFill>
              </a:rPr>
              <a:t>Income Statement </a:t>
            </a:r>
          </a:p>
          <a:p>
            <a:pPr algn="ctr"/>
            <a:r>
              <a:rPr lang="en-US" sz="2000" b="1" dirty="0">
                <a:solidFill>
                  <a:schemeClr val="bg1"/>
                </a:solidFill>
              </a:rPr>
              <a:t>For the year ended 2019 	</a:t>
            </a:r>
          </a:p>
        </p:txBody>
      </p:sp>
      <p:sp>
        <p:nvSpPr>
          <p:cNvPr id="9" name="TextBox 8"/>
          <p:cNvSpPr txBox="1"/>
          <p:nvPr/>
        </p:nvSpPr>
        <p:spPr>
          <a:xfrm>
            <a:off x="1358778" y="3171858"/>
            <a:ext cx="6332084" cy="2298065"/>
          </a:xfrm>
          <a:prstGeom prst="rect">
            <a:avLst/>
          </a:prstGeom>
          <a:noFill/>
        </p:spPr>
        <p:txBody>
          <a:bodyPr wrap="square" rtlCol="0">
            <a:spAutoFit/>
          </a:bodyPr>
          <a:lstStyle/>
          <a:p>
            <a:pPr>
              <a:lnSpc>
                <a:spcPct val="120000"/>
              </a:lnSpc>
              <a:tabLst>
                <a:tab pos="4857750" algn="r"/>
                <a:tab pos="6056313" algn="r"/>
              </a:tabLst>
            </a:pPr>
            <a:r>
              <a:rPr lang="en-US" sz="2000" dirty="0">
                <a:solidFill>
                  <a:srgbClr val="221E1F"/>
                </a:solidFill>
              </a:rPr>
              <a:t>($ in millions)</a:t>
            </a:r>
          </a:p>
          <a:p>
            <a:pPr>
              <a:lnSpc>
                <a:spcPct val="120000"/>
              </a:lnSpc>
              <a:tabLst>
                <a:tab pos="4857750" algn="r"/>
                <a:tab pos="6056313" algn="r"/>
              </a:tabLst>
            </a:pPr>
            <a:r>
              <a:rPr lang="en-US" sz="2000" b="1" dirty="0">
                <a:solidFill>
                  <a:srgbClr val="1D5F76"/>
                </a:solidFill>
              </a:rPr>
              <a:t>Revenue from credit sales 		$80</a:t>
            </a:r>
          </a:p>
          <a:p>
            <a:pPr>
              <a:lnSpc>
                <a:spcPct val="120000"/>
              </a:lnSpc>
              <a:tabLst>
                <a:tab pos="4857750" algn="r"/>
                <a:tab pos="6056313" algn="r"/>
              </a:tabLst>
            </a:pPr>
            <a:r>
              <a:rPr lang="en-US" sz="2000" dirty="0">
                <a:solidFill>
                  <a:srgbClr val="221E1F"/>
                </a:solidFill>
              </a:rPr>
              <a:t>Expenses:</a:t>
            </a:r>
          </a:p>
          <a:p>
            <a:pPr>
              <a:lnSpc>
                <a:spcPct val="120000"/>
              </a:lnSpc>
              <a:tabLst>
                <a:tab pos="4857750" algn="r"/>
                <a:tab pos="6056313" algn="r"/>
              </a:tabLst>
            </a:pPr>
            <a:r>
              <a:rPr lang="en-US" sz="2000" b="1" dirty="0">
                <a:solidFill>
                  <a:srgbClr val="1D5F76"/>
                </a:solidFill>
              </a:rPr>
              <a:t>   Bad debt expense 	$  7</a:t>
            </a:r>
          </a:p>
          <a:p>
            <a:pPr>
              <a:lnSpc>
                <a:spcPct val="120000"/>
              </a:lnSpc>
              <a:tabLst>
                <a:tab pos="4857750" algn="r"/>
                <a:tab pos="6056313" algn="r"/>
              </a:tabLst>
            </a:pPr>
            <a:r>
              <a:rPr lang="en-US" sz="2000" dirty="0">
                <a:solidFill>
                  <a:srgbClr val="221E1F"/>
                </a:solidFill>
              </a:rPr>
              <a:t>   Other operating expenses 	 50	57</a:t>
            </a:r>
          </a:p>
          <a:p>
            <a:pPr>
              <a:lnSpc>
                <a:spcPct val="120000"/>
              </a:lnSpc>
              <a:tabLst>
                <a:tab pos="4857750" algn="r"/>
                <a:tab pos="6056313" algn="r"/>
              </a:tabLst>
            </a:pPr>
            <a:r>
              <a:rPr lang="en-US" sz="2000" dirty="0">
                <a:solidFill>
                  <a:srgbClr val="221E1F"/>
                </a:solidFill>
              </a:rPr>
              <a:t>Net income 		$23</a:t>
            </a:r>
            <a:endParaRPr lang="en-US" sz="2000" b="1" dirty="0">
              <a:solidFill>
                <a:srgbClr val="1D5F76"/>
              </a:solidFill>
            </a:endParaRPr>
          </a:p>
        </p:txBody>
      </p:sp>
      <p:cxnSp>
        <p:nvCxnSpPr>
          <p:cNvPr id="10" name="Straight Connector 9"/>
          <p:cNvCxnSpPr/>
          <p:nvPr/>
        </p:nvCxnSpPr>
        <p:spPr>
          <a:xfrm>
            <a:off x="5823956" y="5068545"/>
            <a:ext cx="5194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7064875" y="5068545"/>
            <a:ext cx="5194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 name="Group 1"/>
          <p:cNvGrpSpPr/>
          <p:nvPr/>
        </p:nvGrpSpPr>
        <p:grpSpPr>
          <a:xfrm>
            <a:off x="7064875" y="5392316"/>
            <a:ext cx="519416" cy="50964"/>
            <a:chOff x="7064875" y="5481126"/>
            <a:chExt cx="519416" cy="50964"/>
          </a:xfrm>
        </p:grpSpPr>
        <p:cxnSp>
          <p:nvCxnSpPr>
            <p:cNvPr id="12" name="Straight Connector 11"/>
            <p:cNvCxnSpPr/>
            <p:nvPr/>
          </p:nvCxnSpPr>
          <p:spPr>
            <a:xfrm>
              <a:off x="7064875" y="5532090"/>
              <a:ext cx="5194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7064875" y="5481126"/>
              <a:ext cx="5194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25887242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nSpc>
                <a:spcPct val="90000"/>
              </a:lnSpc>
            </a:pPr>
            <a:r>
              <a:rPr lang="en-US" sz="4000" dirty="0"/>
              <a:t>Accounts Receivable Portion of the Balance Sheet </a:t>
            </a:r>
          </a:p>
        </p:txBody>
      </p:sp>
      <p:sp>
        <p:nvSpPr>
          <p:cNvPr id="5" name="Text Placeholder 5"/>
          <p:cNvSpPr txBox="1">
            <a:spLocks/>
          </p:cNvSpPr>
          <p:nvPr/>
        </p:nvSpPr>
        <p:spPr>
          <a:xfrm>
            <a:off x="940070" y="346992"/>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5–10</a:t>
            </a:r>
            <a:endParaRPr lang="en-US" sz="3200" dirty="0"/>
          </a:p>
        </p:txBody>
      </p:sp>
      <p:sp>
        <p:nvSpPr>
          <p:cNvPr id="6" name="Rectangle 5"/>
          <p:cNvSpPr/>
          <p:nvPr/>
        </p:nvSpPr>
        <p:spPr>
          <a:xfrm>
            <a:off x="879206" y="3136321"/>
            <a:ext cx="7628695" cy="2110637"/>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 Same Side Corner Rectangle 6"/>
          <p:cNvSpPr/>
          <p:nvPr/>
        </p:nvSpPr>
        <p:spPr>
          <a:xfrm>
            <a:off x="879206" y="2045180"/>
            <a:ext cx="7628695" cy="1108419"/>
          </a:xfrm>
          <a:prstGeom prst="round2SameRect">
            <a:avLst>
              <a:gd name="adj1" fmla="val 28486"/>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8" name="TextBox 7"/>
          <p:cNvSpPr txBox="1"/>
          <p:nvPr/>
        </p:nvSpPr>
        <p:spPr>
          <a:xfrm>
            <a:off x="1083466" y="2049896"/>
            <a:ext cx="7211294" cy="1015663"/>
          </a:xfrm>
          <a:prstGeom prst="rect">
            <a:avLst/>
          </a:prstGeom>
          <a:noFill/>
        </p:spPr>
        <p:txBody>
          <a:bodyPr wrap="square" rtlCol="0">
            <a:spAutoFit/>
          </a:bodyPr>
          <a:lstStyle/>
          <a:p>
            <a:pPr algn="ctr"/>
            <a:r>
              <a:rPr lang="en-US" sz="2000" b="1" dirty="0">
                <a:solidFill>
                  <a:schemeClr val="bg1"/>
                </a:solidFill>
              </a:rPr>
              <a:t>KIMZEY MEDICAL CLINIC </a:t>
            </a:r>
          </a:p>
          <a:p>
            <a:pPr algn="ctr"/>
            <a:r>
              <a:rPr lang="en-US" sz="2000" b="1" dirty="0">
                <a:solidFill>
                  <a:schemeClr val="bg1"/>
                </a:solidFill>
              </a:rPr>
              <a:t>Balance Sheet (partial) </a:t>
            </a:r>
          </a:p>
          <a:p>
            <a:pPr algn="ctr"/>
            <a:r>
              <a:rPr lang="en-US" sz="2000" b="1" dirty="0">
                <a:solidFill>
                  <a:schemeClr val="bg1"/>
                </a:solidFill>
              </a:rPr>
              <a:t>December 31, 2019 	</a:t>
            </a:r>
          </a:p>
        </p:txBody>
      </p:sp>
      <p:sp>
        <p:nvSpPr>
          <p:cNvPr id="9" name="TextBox 8"/>
          <p:cNvSpPr txBox="1"/>
          <p:nvPr/>
        </p:nvSpPr>
        <p:spPr>
          <a:xfrm>
            <a:off x="1012418" y="3452908"/>
            <a:ext cx="7495483" cy="1559401"/>
          </a:xfrm>
          <a:prstGeom prst="rect">
            <a:avLst/>
          </a:prstGeom>
          <a:noFill/>
        </p:spPr>
        <p:txBody>
          <a:bodyPr wrap="square" rtlCol="0">
            <a:spAutoFit/>
          </a:bodyPr>
          <a:lstStyle/>
          <a:p>
            <a:pPr>
              <a:lnSpc>
                <a:spcPct val="120000"/>
              </a:lnSpc>
              <a:tabLst>
                <a:tab pos="5257800" algn="r"/>
                <a:tab pos="6740525" algn="r"/>
              </a:tabLst>
            </a:pPr>
            <a:r>
              <a:rPr lang="en-US" sz="2000" dirty="0">
                <a:solidFill>
                  <a:srgbClr val="221E1F"/>
                </a:solidFill>
              </a:rPr>
              <a:t>Current assets ($ in millions):</a:t>
            </a:r>
          </a:p>
          <a:p>
            <a:pPr>
              <a:lnSpc>
                <a:spcPct val="120000"/>
              </a:lnSpc>
              <a:tabLst>
                <a:tab pos="5257800" algn="r"/>
                <a:tab pos="6740525" algn="r"/>
              </a:tabLst>
            </a:pPr>
            <a:r>
              <a:rPr lang="en-US" sz="2000" dirty="0">
                <a:solidFill>
                  <a:srgbClr val="221E1F"/>
                </a:solidFill>
              </a:rPr>
              <a:t>   Accounts receivable 	$30 </a:t>
            </a:r>
          </a:p>
          <a:p>
            <a:pPr>
              <a:lnSpc>
                <a:spcPct val="120000"/>
              </a:lnSpc>
              <a:tabLst>
                <a:tab pos="5257800" algn="r"/>
                <a:tab pos="6740525" algn="r"/>
              </a:tabLst>
            </a:pPr>
            <a:r>
              <a:rPr lang="en-US" sz="2000" dirty="0">
                <a:solidFill>
                  <a:srgbClr val="221E1F"/>
                </a:solidFill>
              </a:rPr>
              <a:t>   Less: </a:t>
            </a:r>
            <a:r>
              <a:rPr lang="en-US" sz="2000" b="1" dirty="0">
                <a:solidFill>
                  <a:srgbClr val="008000"/>
                </a:solidFill>
              </a:rPr>
              <a:t>Allowance for uncollectible accounts 	(8)</a:t>
            </a:r>
          </a:p>
          <a:p>
            <a:pPr>
              <a:lnSpc>
                <a:spcPct val="120000"/>
              </a:lnSpc>
              <a:tabLst>
                <a:tab pos="5257800" algn="r"/>
                <a:tab pos="6740525" algn="r"/>
              </a:tabLst>
            </a:pPr>
            <a:r>
              <a:rPr lang="en-US" sz="2000" dirty="0">
                <a:solidFill>
                  <a:srgbClr val="221E1F"/>
                </a:solidFill>
              </a:rPr>
              <a:t>      Net accounts receivable 		$22</a:t>
            </a:r>
            <a:endParaRPr lang="en-US" sz="2000" dirty="0"/>
          </a:p>
        </p:txBody>
      </p:sp>
      <p:cxnSp>
        <p:nvCxnSpPr>
          <p:cNvPr id="10" name="Straight Connector 9"/>
          <p:cNvCxnSpPr/>
          <p:nvPr/>
        </p:nvCxnSpPr>
        <p:spPr>
          <a:xfrm>
            <a:off x="5863749" y="4648032"/>
            <a:ext cx="5194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2851088" y="3151413"/>
            <a:ext cx="3740973" cy="369332"/>
          </a:xfrm>
          <a:prstGeom prst="rect">
            <a:avLst/>
          </a:prstGeom>
          <a:noFill/>
        </p:spPr>
        <p:txBody>
          <a:bodyPr wrap="square" rtlCol="0">
            <a:spAutoFit/>
          </a:bodyPr>
          <a:lstStyle/>
          <a:p>
            <a:pPr algn="ctr"/>
            <a:r>
              <a:rPr lang="en-US" b="1" dirty="0">
                <a:solidFill>
                  <a:srgbClr val="221E1F"/>
                </a:solidFill>
              </a:rPr>
              <a:t>Assets</a:t>
            </a:r>
            <a:endParaRPr lang="en-US" b="1" dirty="0"/>
          </a:p>
        </p:txBody>
      </p:sp>
      <p:cxnSp>
        <p:nvCxnSpPr>
          <p:cNvPr id="11" name="Straight Connector 10"/>
          <p:cNvCxnSpPr/>
          <p:nvPr/>
        </p:nvCxnSpPr>
        <p:spPr>
          <a:xfrm>
            <a:off x="4141343" y="3475420"/>
            <a:ext cx="106837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9636077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029627" y="2272998"/>
            <a:ext cx="4221883" cy="2580837"/>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5" name="TextBox 4"/>
          <p:cNvSpPr txBox="1"/>
          <p:nvPr/>
        </p:nvSpPr>
        <p:spPr>
          <a:xfrm>
            <a:off x="2213218" y="3069878"/>
            <a:ext cx="3810253" cy="1785104"/>
          </a:xfrm>
          <a:prstGeom prst="rect">
            <a:avLst/>
          </a:prstGeom>
          <a:noFill/>
        </p:spPr>
        <p:txBody>
          <a:bodyPr wrap="square" rtlCol="0">
            <a:spAutoFit/>
          </a:bodyPr>
          <a:lstStyle/>
          <a:p>
            <a:pPr marL="0" lvl="1">
              <a:lnSpc>
                <a:spcPct val="110000"/>
              </a:lnSpc>
              <a:tabLst>
                <a:tab pos="798513" algn="ctr"/>
                <a:tab pos="2744788" algn="ctr"/>
              </a:tabLst>
            </a:pPr>
            <a:r>
              <a:rPr lang="en-US" sz="2000" dirty="0"/>
              <a:t>		5</a:t>
            </a:r>
          </a:p>
          <a:p>
            <a:pPr marL="0" lvl="1">
              <a:lnSpc>
                <a:spcPct val="110000"/>
              </a:lnSpc>
              <a:tabLst>
                <a:tab pos="798513" algn="ctr"/>
                <a:tab pos="2744788" algn="ctr"/>
              </a:tabLst>
            </a:pPr>
            <a:r>
              <a:rPr lang="en-US" sz="2000" dirty="0"/>
              <a:t>	</a:t>
            </a:r>
            <a:r>
              <a:rPr lang="en-US" sz="2000" dirty="0" smtClean="0"/>
              <a:t>6</a:t>
            </a:r>
            <a:endParaRPr lang="en-US" sz="2000" dirty="0"/>
          </a:p>
          <a:p>
            <a:pPr marL="0" lvl="1">
              <a:lnSpc>
                <a:spcPct val="110000"/>
              </a:lnSpc>
              <a:tabLst>
                <a:tab pos="798513" algn="ctr"/>
                <a:tab pos="2744788" algn="ctr"/>
              </a:tabLst>
            </a:pPr>
            <a:r>
              <a:rPr lang="en-US" sz="2000" dirty="0"/>
              <a:t>	</a:t>
            </a:r>
            <a:r>
              <a:rPr lang="en-US" sz="2000" dirty="0" smtClean="0"/>
              <a:t>1</a:t>
            </a:r>
            <a:endParaRPr lang="en-US" sz="2000" dirty="0"/>
          </a:p>
          <a:p>
            <a:pPr marL="0" lvl="1">
              <a:lnSpc>
                <a:spcPct val="110000"/>
              </a:lnSpc>
              <a:tabLst>
                <a:tab pos="798513" algn="ctr"/>
                <a:tab pos="2744788" algn="ctr"/>
              </a:tabLst>
            </a:pPr>
            <a:r>
              <a:rPr lang="en-US" sz="2000" dirty="0"/>
              <a:t>		</a:t>
            </a:r>
            <a:r>
              <a:rPr lang="en-US" sz="2000" dirty="0">
                <a:solidFill>
                  <a:srgbClr val="FF0000"/>
                </a:solidFill>
              </a:rPr>
              <a:t>?</a:t>
            </a:r>
          </a:p>
          <a:p>
            <a:pPr marL="0" lvl="1">
              <a:lnSpc>
                <a:spcPct val="110000"/>
              </a:lnSpc>
              <a:tabLst>
                <a:tab pos="798513" algn="ctr"/>
                <a:tab pos="2744788" algn="ctr"/>
              </a:tabLst>
            </a:pPr>
            <a:r>
              <a:rPr lang="en-US" sz="2000" dirty="0"/>
              <a:t>		8</a:t>
            </a:r>
          </a:p>
        </p:txBody>
      </p:sp>
      <p:sp>
        <p:nvSpPr>
          <p:cNvPr id="6" name="TextBox 5"/>
          <p:cNvSpPr txBox="1"/>
          <p:nvPr/>
        </p:nvSpPr>
        <p:spPr>
          <a:xfrm>
            <a:off x="10678" y="3356266"/>
            <a:ext cx="2613990" cy="769441"/>
          </a:xfrm>
          <a:prstGeom prst="rect">
            <a:avLst/>
          </a:prstGeom>
          <a:noFill/>
        </p:spPr>
        <p:txBody>
          <a:bodyPr wrap="square" rtlCol="0">
            <a:spAutoFit/>
          </a:bodyPr>
          <a:lstStyle/>
          <a:p>
            <a:pPr>
              <a:lnSpc>
                <a:spcPct val="110000"/>
              </a:lnSpc>
            </a:pPr>
            <a:r>
              <a:rPr lang="en-US" sz="2000" b="1" dirty="0">
                <a:solidFill>
                  <a:srgbClr val="1D5F76"/>
                </a:solidFill>
              </a:rPr>
              <a:t>Write-offs in 2019 </a:t>
            </a:r>
            <a:endParaRPr lang="en-US" sz="2000" b="1" dirty="0" smtClean="0">
              <a:solidFill>
                <a:srgbClr val="1D5F76"/>
              </a:solidFill>
            </a:endParaRPr>
          </a:p>
          <a:p>
            <a:pPr>
              <a:lnSpc>
                <a:spcPct val="110000"/>
              </a:lnSpc>
            </a:pPr>
            <a:r>
              <a:rPr lang="en-US" sz="2000" b="1" dirty="0">
                <a:solidFill>
                  <a:srgbClr val="1D5F76"/>
                </a:solidFill>
              </a:rPr>
              <a:t>Bal. before </a:t>
            </a:r>
            <a:r>
              <a:rPr lang="en-US" sz="2000" b="1" dirty="0" smtClean="0">
                <a:solidFill>
                  <a:srgbClr val="1D5F76"/>
                </a:solidFill>
              </a:rPr>
              <a:t>adj.</a:t>
            </a:r>
            <a:endParaRPr lang="en-US" sz="2000" b="1" dirty="0">
              <a:solidFill>
                <a:srgbClr val="1D5F76"/>
              </a:solidFill>
            </a:endParaRPr>
          </a:p>
        </p:txBody>
      </p:sp>
      <p:sp>
        <p:nvSpPr>
          <p:cNvPr id="7" name="TextBox 6"/>
          <p:cNvSpPr txBox="1"/>
          <p:nvPr/>
        </p:nvSpPr>
        <p:spPr>
          <a:xfrm>
            <a:off x="6210108" y="2993367"/>
            <a:ext cx="2791796" cy="1768176"/>
          </a:xfrm>
          <a:prstGeom prst="rect">
            <a:avLst/>
          </a:prstGeom>
          <a:noFill/>
        </p:spPr>
        <p:txBody>
          <a:bodyPr wrap="square" rtlCol="0">
            <a:spAutoFit/>
          </a:bodyPr>
          <a:lstStyle/>
          <a:p>
            <a:pPr>
              <a:lnSpc>
                <a:spcPct val="110000"/>
              </a:lnSpc>
            </a:pPr>
            <a:r>
              <a:rPr lang="en-US" sz="2000" b="1" dirty="0" smtClean="0">
                <a:solidFill>
                  <a:srgbClr val="1D5F76"/>
                </a:solidFill>
              </a:rPr>
              <a:t>Beg. </a:t>
            </a:r>
            <a:r>
              <a:rPr lang="en-US" sz="2000" b="1" dirty="0">
                <a:solidFill>
                  <a:srgbClr val="1D5F76"/>
                </a:solidFill>
              </a:rPr>
              <a:t>balance for 2019 </a:t>
            </a:r>
          </a:p>
          <a:p>
            <a:pPr>
              <a:lnSpc>
                <a:spcPct val="110000"/>
              </a:lnSpc>
            </a:pPr>
            <a:endParaRPr lang="en-US" sz="2000" dirty="0">
              <a:solidFill>
                <a:srgbClr val="1D5F76"/>
              </a:solidFill>
            </a:endParaRPr>
          </a:p>
          <a:p>
            <a:pPr>
              <a:lnSpc>
                <a:spcPct val="110000"/>
              </a:lnSpc>
            </a:pPr>
            <a:endParaRPr lang="en-US" sz="2000" dirty="0">
              <a:solidFill>
                <a:srgbClr val="1D5F76"/>
              </a:solidFill>
            </a:endParaRPr>
          </a:p>
          <a:p>
            <a:pPr>
              <a:lnSpc>
                <a:spcPct val="110000"/>
              </a:lnSpc>
            </a:pPr>
            <a:r>
              <a:rPr lang="en-US" sz="2000" b="1" dirty="0">
                <a:solidFill>
                  <a:srgbClr val="1D5F76"/>
                </a:solidFill>
              </a:rPr>
              <a:t>Year-end adjustment </a:t>
            </a:r>
          </a:p>
          <a:p>
            <a:pPr>
              <a:lnSpc>
                <a:spcPct val="110000"/>
              </a:lnSpc>
            </a:pPr>
            <a:r>
              <a:rPr lang="en-US" sz="2000" b="1" dirty="0">
                <a:solidFill>
                  <a:srgbClr val="1D5F76"/>
                </a:solidFill>
              </a:rPr>
              <a:t>Ending balance for 2019 </a:t>
            </a:r>
          </a:p>
        </p:txBody>
      </p:sp>
      <p:sp>
        <p:nvSpPr>
          <p:cNvPr id="8" name="TextBox 7"/>
          <p:cNvSpPr txBox="1"/>
          <p:nvPr/>
        </p:nvSpPr>
        <p:spPr>
          <a:xfrm>
            <a:off x="2029627" y="2377003"/>
            <a:ext cx="4221883" cy="707886"/>
          </a:xfrm>
          <a:prstGeom prst="rect">
            <a:avLst/>
          </a:prstGeom>
          <a:noFill/>
        </p:spPr>
        <p:txBody>
          <a:bodyPr wrap="square" rtlCol="0">
            <a:spAutoFit/>
          </a:bodyPr>
          <a:lstStyle/>
          <a:p>
            <a:pPr algn="ctr"/>
            <a:r>
              <a:rPr lang="en-US" sz="2000" b="1" dirty="0"/>
              <a:t>Allowance for Uncollectible Accounts</a:t>
            </a:r>
          </a:p>
          <a:p>
            <a:pPr algn="ctr"/>
            <a:r>
              <a:rPr lang="en-US" sz="2000" dirty="0"/>
              <a:t>($ in millions) 	</a:t>
            </a:r>
          </a:p>
        </p:txBody>
      </p:sp>
      <p:cxnSp>
        <p:nvCxnSpPr>
          <p:cNvPr id="9" name="Straight Connector 8"/>
          <p:cNvCxnSpPr/>
          <p:nvPr/>
        </p:nvCxnSpPr>
        <p:spPr>
          <a:xfrm>
            <a:off x="2236978" y="3069501"/>
            <a:ext cx="37864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2236978" y="3767164"/>
            <a:ext cx="37864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4111769" y="3069878"/>
            <a:ext cx="0" cy="164416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2236978" y="4449384"/>
            <a:ext cx="37864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3" name="Rectangle 12"/>
          <p:cNvSpPr/>
          <p:nvPr/>
        </p:nvSpPr>
        <p:spPr>
          <a:xfrm>
            <a:off x="861070" y="4905809"/>
            <a:ext cx="8045078" cy="1667282"/>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TextBox 14"/>
          <p:cNvSpPr txBox="1">
            <a:spLocks noChangeArrowheads="1"/>
          </p:cNvSpPr>
          <p:nvPr/>
        </p:nvSpPr>
        <p:spPr bwMode="auto">
          <a:xfrm>
            <a:off x="924289" y="4905809"/>
            <a:ext cx="7860752" cy="461665"/>
          </a:xfrm>
          <a:prstGeom prst="rect">
            <a:avLst/>
          </a:prstGeom>
          <a:noFill/>
          <a:ln w="9525">
            <a:noFill/>
            <a:miter lim="800000"/>
            <a:headEnd/>
            <a:tailEnd/>
          </a:ln>
        </p:spPr>
        <p:txBody>
          <a:bodyPr wrap="square">
            <a:spAutoFit/>
          </a:bodyPr>
          <a:lstStyle/>
          <a:p>
            <a:r>
              <a:rPr lang="en-US" sz="2400" dirty="0" smtClean="0">
                <a:latin typeface="Calibri" pitchFamily="34" charset="0"/>
              </a:rPr>
              <a:t>December 31, 2019 </a:t>
            </a:r>
            <a:r>
              <a:rPr lang="en-US" sz="2000" dirty="0" smtClean="0">
                <a:latin typeface="Calibri" pitchFamily="34" charset="0"/>
              </a:rPr>
              <a:t>($ in millions)</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16" name="TextBox 15"/>
          <p:cNvSpPr txBox="1">
            <a:spLocks noChangeArrowheads="1"/>
          </p:cNvSpPr>
          <p:nvPr/>
        </p:nvSpPr>
        <p:spPr bwMode="auto">
          <a:xfrm>
            <a:off x="941619" y="5279124"/>
            <a:ext cx="7677510" cy="1200329"/>
          </a:xfrm>
          <a:prstGeom prst="rect">
            <a:avLst/>
          </a:prstGeom>
          <a:noFill/>
          <a:ln w="9525">
            <a:noFill/>
            <a:miter lim="800000"/>
            <a:headEnd/>
            <a:tailEnd/>
          </a:ln>
        </p:spPr>
        <p:txBody>
          <a:bodyPr wrap="square">
            <a:spAutoFit/>
          </a:bodyPr>
          <a:lstStyle/>
          <a:p>
            <a:r>
              <a:rPr lang="en-US" sz="2400" b="1" dirty="0" smtClean="0">
                <a:latin typeface="Calibri" pitchFamily="34" charset="0"/>
              </a:rPr>
              <a:t>Bad Debt Expense </a:t>
            </a:r>
            <a:r>
              <a:rPr lang="en-US" sz="2400" dirty="0" smtClean="0">
                <a:latin typeface="Calibri" pitchFamily="34" charset="0"/>
              </a:rPr>
              <a:t>…………………………………….</a:t>
            </a:r>
            <a:r>
              <a:rPr lang="en-US" sz="2400" b="1" dirty="0" smtClean="0">
                <a:latin typeface="Calibri" pitchFamily="34" charset="0"/>
              </a:rPr>
              <a:t>	  	  9 </a:t>
            </a:r>
          </a:p>
          <a:p>
            <a:r>
              <a:rPr lang="en-US" sz="2400" b="1" dirty="0" smtClean="0">
                <a:latin typeface="Calibri" pitchFamily="34" charset="0"/>
              </a:rPr>
              <a:t>	Allowance for Uncollectible Accounts</a:t>
            </a:r>
            <a:r>
              <a:rPr lang="en-US" sz="2400" dirty="0" smtClean="0">
                <a:latin typeface="Calibri" pitchFamily="34" charset="0"/>
              </a:rPr>
              <a:t>...</a:t>
            </a:r>
            <a:r>
              <a:rPr lang="en-US" sz="2400" b="1" dirty="0" smtClean="0">
                <a:latin typeface="Calibri" pitchFamily="34" charset="0"/>
              </a:rPr>
              <a:t>				    9</a:t>
            </a:r>
            <a:r>
              <a:rPr lang="en-US" sz="2400" i="1" dirty="0" smtClean="0">
                <a:latin typeface="Calibri" pitchFamily="34" charset="0"/>
              </a:rPr>
              <a:t>	</a:t>
            </a:r>
            <a:r>
              <a:rPr lang="en-US" sz="2000" i="1" dirty="0" smtClean="0">
                <a:latin typeface="Calibri" pitchFamily="34" charset="0"/>
              </a:rPr>
              <a:t>(</a:t>
            </a:r>
            <a:r>
              <a:rPr lang="en-US" sz="2000" i="1" dirty="0">
                <a:latin typeface="Calibri" pitchFamily="34" charset="0"/>
              </a:rPr>
              <a:t>Estimate future bad </a:t>
            </a:r>
            <a:r>
              <a:rPr lang="en-US" sz="2000" i="1" dirty="0" smtClean="0">
                <a:latin typeface="Calibri" pitchFamily="34" charset="0"/>
              </a:rPr>
              <a:t>debts)</a:t>
            </a:r>
            <a:endParaRPr lang="en-US" sz="2400" b="1" u="sng" dirty="0"/>
          </a:p>
        </p:txBody>
      </p:sp>
      <p:cxnSp>
        <p:nvCxnSpPr>
          <p:cNvPr id="17" name="Straight Connector 16"/>
          <p:cNvCxnSpPr/>
          <p:nvPr/>
        </p:nvCxnSpPr>
        <p:spPr>
          <a:xfrm>
            <a:off x="6860139" y="5279124"/>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7909267" y="5260819"/>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987339" y="5306540"/>
            <a:ext cx="401654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3" name="Freeform 22"/>
          <p:cNvSpPr/>
          <p:nvPr/>
        </p:nvSpPr>
        <p:spPr>
          <a:xfrm>
            <a:off x="8434258" y="4240932"/>
            <a:ext cx="601512" cy="1703070"/>
          </a:xfrm>
          <a:custGeom>
            <a:avLst/>
            <a:gdLst>
              <a:gd name="connsiteX0" fmla="*/ 0 w 601512"/>
              <a:gd name="connsiteY0" fmla="*/ 1703070 h 1703070"/>
              <a:gd name="connsiteX1" fmla="*/ 537210 w 601512"/>
              <a:gd name="connsiteY1" fmla="*/ 1097280 h 1703070"/>
              <a:gd name="connsiteX2" fmla="*/ 548640 w 601512"/>
              <a:gd name="connsiteY2" fmla="*/ 308610 h 1703070"/>
              <a:gd name="connsiteX3" fmla="*/ 148590 w 601512"/>
              <a:gd name="connsiteY3" fmla="*/ 0 h 1703070"/>
            </a:gdLst>
            <a:ahLst/>
            <a:cxnLst>
              <a:cxn ang="0">
                <a:pos x="connsiteX0" y="connsiteY0"/>
              </a:cxn>
              <a:cxn ang="0">
                <a:pos x="connsiteX1" y="connsiteY1"/>
              </a:cxn>
              <a:cxn ang="0">
                <a:pos x="connsiteX2" y="connsiteY2"/>
              </a:cxn>
              <a:cxn ang="0">
                <a:pos x="connsiteX3" y="connsiteY3"/>
              </a:cxn>
            </a:cxnLst>
            <a:rect l="l" t="t" r="r" b="b"/>
            <a:pathLst>
              <a:path w="601512" h="1703070">
                <a:moveTo>
                  <a:pt x="0" y="1703070"/>
                </a:moveTo>
                <a:cubicBezTo>
                  <a:pt x="222885" y="1516380"/>
                  <a:pt x="445770" y="1329690"/>
                  <a:pt x="537210" y="1097280"/>
                </a:cubicBezTo>
                <a:cubicBezTo>
                  <a:pt x="628650" y="864870"/>
                  <a:pt x="613410" y="491490"/>
                  <a:pt x="548640" y="308610"/>
                </a:cubicBezTo>
                <a:cubicBezTo>
                  <a:pt x="483870" y="125730"/>
                  <a:pt x="316230" y="62865"/>
                  <a:pt x="148590" y="0"/>
                </a:cubicBezTo>
              </a:path>
            </a:pathLst>
          </a:custGeom>
          <a:noFill/>
          <a:ln w="19050">
            <a:solidFill>
              <a:srgbClr val="FF0000"/>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itle 1"/>
          <p:cNvSpPr>
            <a:spLocks noGrp="1"/>
          </p:cNvSpPr>
          <p:nvPr>
            <p:ph type="title"/>
          </p:nvPr>
        </p:nvSpPr>
        <p:spPr>
          <a:xfrm>
            <a:off x="914400" y="156491"/>
            <a:ext cx="8124350" cy="728590"/>
          </a:xfrm>
        </p:spPr>
        <p:txBody>
          <a:bodyPr>
            <a:normAutofit/>
          </a:bodyPr>
          <a:lstStyle/>
          <a:p>
            <a:r>
              <a:rPr lang="en-US" sz="4000" i="1" dirty="0" smtClean="0"/>
              <a:t>Underestimating</a:t>
            </a:r>
            <a:r>
              <a:rPr lang="en-US" sz="4000" dirty="0" smtClean="0"/>
              <a:t> Bad Debts</a:t>
            </a:r>
            <a:endParaRPr lang="en-US" sz="4000" dirty="0"/>
          </a:p>
        </p:txBody>
      </p:sp>
      <p:sp>
        <p:nvSpPr>
          <p:cNvPr id="22" name="Content Placeholder 2"/>
          <p:cNvSpPr txBox="1">
            <a:spLocks/>
          </p:cNvSpPr>
          <p:nvPr/>
        </p:nvSpPr>
        <p:spPr>
          <a:xfrm>
            <a:off x="685800" y="736192"/>
            <a:ext cx="8352950" cy="1561332"/>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a:buAutoNum type="arabicPeriod"/>
            </a:pPr>
            <a:r>
              <a:rPr lang="en-US" sz="3000" dirty="0" smtClean="0"/>
              <a:t>What if actual bad debts in 2019 were $6 million, compared to an estimate of $5 million?</a:t>
            </a:r>
          </a:p>
          <a:p>
            <a:pPr marL="514350" indent="-514350">
              <a:buAutoNum type="arabicPeriod"/>
            </a:pPr>
            <a:r>
              <a:rPr lang="en-US" sz="3000" dirty="0" smtClean="0"/>
              <a:t>Estimated bad debts for 2020 are $8 million.</a:t>
            </a:r>
          </a:p>
          <a:p>
            <a:endParaRPr lang="en-US" sz="3000" dirty="0"/>
          </a:p>
        </p:txBody>
      </p:sp>
    </p:spTree>
    <p:extLst>
      <p:ext uri="{BB962C8B-B14F-4D97-AF65-F5344CB8AC3E}">
        <p14:creationId xmlns:p14="http://schemas.microsoft.com/office/powerpoint/2010/main" val="2817278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6">
                                            <p:txEl>
                                              <p:pRg st="1" end="1"/>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P spid="2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nSpc>
                <a:spcPct val="90000"/>
              </a:lnSpc>
            </a:pPr>
            <a:r>
              <a:rPr lang="en-US" sz="4000" dirty="0" smtClean="0"/>
              <a:t>Excerpt from Tenet Healthcare Corporation’s Annual Report</a:t>
            </a:r>
            <a:endParaRPr lang="en-US" sz="4000" dirty="0"/>
          </a:p>
        </p:txBody>
      </p:sp>
      <p:sp>
        <p:nvSpPr>
          <p:cNvPr id="4" name="Text Placeholder 5"/>
          <p:cNvSpPr txBox="1">
            <a:spLocks/>
          </p:cNvSpPr>
          <p:nvPr/>
        </p:nvSpPr>
        <p:spPr>
          <a:xfrm>
            <a:off x="940070" y="346992"/>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a:t>
            </a:r>
            <a:r>
              <a:rPr lang="en-US" sz="3200" dirty="0"/>
              <a:t>–</a:t>
            </a:r>
            <a:r>
              <a:rPr lang="en-US" sz="3200" dirty="0" smtClean="0"/>
              <a:t>11</a:t>
            </a:r>
            <a:endParaRPr lang="en-US" sz="3200" dirty="0"/>
          </a:p>
        </p:txBody>
      </p:sp>
      <p:sp>
        <p:nvSpPr>
          <p:cNvPr id="5" name="Folded Corner 4"/>
          <p:cNvSpPr/>
          <p:nvPr/>
        </p:nvSpPr>
        <p:spPr>
          <a:xfrm>
            <a:off x="1043842" y="3027374"/>
            <a:ext cx="7714249" cy="2370230"/>
          </a:xfrm>
          <a:prstGeom prst="foldedCorner">
            <a:avLst/>
          </a:prstGeom>
          <a:gradFill>
            <a:gsLst>
              <a:gs pos="0">
                <a:schemeClr val="accent1">
                  <a:tint val="100000"/>
                  <a:shade val="100000"/>
                  <a:satMod val="130000"/>
                  <a:alpha val="10000"/>
                </a:schemeClr>
              </a:gs>
              <a:gs pos="100000">
                <a:schemeClr val="accent1">
                  <a:tint val="50000"/>
                  <a:shade val="100000"/>
                  <a:satMod val="350000"/>
                </a:schemeClr>
              </a:gs>
            </a:gsLst>
          </a:gra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1043843" y="3049902"/>
            <a:ext cx="7714249" cy="2062103"/>
          </a:xfrm>
          <a:prstGeom prst="rect">
            <a:avLst/>
          </a:prstGeom>
          <a:noFill/>
        </p:spPr>
        <p:txBody>
          <a:bodyPr wrap="square" rtlCol="0">
            <a:spAutoFit/>
          </a:bodyPr>
          <a:lstStyle/>
          <a:p>
            <a:r>
              <a:rPr lang="en-US" sz="1600" dirty="0" smtClean="0"/>
              <a:t>The preparation of financial statements, in conformity with accounting principles generally accepted in the United States of America, requires us to make estimates and assumptions that affect the amounts reported in the Consolidated Financial Statements and these accompanying notes. We regularly evaluate the accounting policies and estimates we use. In general, we base the estimates on historical experience and on assumptions that we believe to be reasonable given the particular circumstances in which we operate. Although we believe all adjustments considered necessary for fair presentation have been included, actual results may vary from those estimates.</a:t>
            </a:r>
            <a:r>
              <a:rPr lang="en-US" sz="1600" dirty="0"/>
              <a:t>	</a:t>
            </a:r>
          </a:p>
        </p:txBody>
      </p:sp>
      <p:sp>
        <p:nvSpPr>
          <p:cNvPr id="7" name="Round Same Side Corner Rectangle 6"/>
          <p:cNvSpPr/>
          <p:nvPr/>
        </p:nvSpPr>
        <p:spPr>
          <a:xfrm>
            <a:off x="1043843" y="2414398"/>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A5062D"/>
              </a:solidFill>
            </a:endParaRPr>
          </a:p>
        </p:txBody>
      </p:sp>
      <p:sp>
        <p:nvSpPr>
          <p:cNvPr id="8" name="TextBox 7"/>
          <p:cNvSpPr txBox="1"/>
          <p:nvPr/>
        </p:nvSpPr>
        <p:spPr>
          <a:xfrm>
            <a:off x="2780612" y="2405430"/>
            <a:ext cx="4208771" cy="595035"/>
          </a:xfrm>
          <a:prstGeom prst="rect">
            <a:avLst/>
          </a:prstGeom>
          <a:noFill/>
        </p:spPr>
        <p:txBody>
          <a:bodyPr wrap="square" rtlCol="0">
            <a:spAutoFit/>
          </a:bodyPr>
          <a:lstStyle/>
          <a:p>
            <a:pPr algn="ctr">
              <a:lnSpc>
                <a:spcPct val="90000"/>
              </a:lnSpc>
            </a:pPr>
            <a:r>
              <a:rPr lang="en-US" sz="2000" b="1" dirty="0" smtClean="0"/>
              <a:t>TENET HEALTHCARE CORPORATION</a:t>
            </a:r>
          </a:p>
          <a:p>
            <a:pPr algn="ctr">
              <a:lnSpc>
                <a:spcPct val="90000"/>
              </a:lnSpc>
            </a:pPr>
            <a:r>
              <a:rPr lang="en-US" sz="1600" b="1" dirty="0" smtClean="0"/>
              <a:t>Notes to the Financial Statements (excerpt)</a:t>
            </a:r>
          </a:p>
        </p:txBody>
      </p:sp>
    </p:spTree>
    <p:extLst>
      <p:ext uri="{BB962C8B-B14F-4D97-AF65-F5344CB8AC3E}">
        <p14:creationId xmlns:p14="http://schemas.microsoft.com/office/powerpoint/2010/main" val="199846152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601978" cy="4268219"/>
          </a:xfrm>
        </p:spPr>
        <p:txBody>
          <a:bodyPr>
            <a:normAutofit/>
          </a:bodyPr>
          <a:lstStyle/>
          <a:p>
            <a:pPr marL="0" indent="0">
              <a:buNone/>
            </a:pPr>
            <a:r>
              <a:rPr lang="en-US" dirty="0" smtClean="0"/>
              <a:t>When an entry is made to write off an uncollectible account,</a:t>
            </a:r>
          </a:p>
          <a:p>
            <a:pPr>
              <a:buAutoNum type="alphaLcPeriod"/>
            </a:pPr>
            <a:r>
              <a:rPr lang="en-US" dirty="0" smtClean="0"/>
              <a:t>Bad debt expense is debited.</a:t>
            </a:r>
          </a:p>
          <a:p>
            <a:pPr>
              <a:buAutoNum type="alphaLcPeriod"/>
            </a:pPr>
            <a:r>
              <a:rPr lang="en-US" dirty="0" smtClean="0"/>
              <a:t>Net income is decreased.</a:t>
            </a:r>
            <a:endParaRPr lang="en-US" dirty="0"/>
          </a:p>
          <a:p>
            <a:pPr>
              <a:buAutoNum type="alphaLcPeriod" startAt="3"/>
            </a:pPr>
            <a:r>
              <a:rPr lang="en-US" dirty="0" smtClean="0"/>
              <a:t>Total accounts receivable is unchanged.</a:t>
            </a:r>
          </a:p>
          <a:p>
            <a:pPr>
              <a:buAutoNum type="alphaLcPeriod" startAt="3"/>
            </a:pPr>
            <a:r>
              <a:rPr lang="en-US" dirty="0" smtClean="0"/>
              <a:t>The allowance account is credited.</a:t>
            </a:r>
            <a:endParaRPr lang="en-US" dirty="0"/>
          </a:p>
        </p:txBody>
      </p:sp>
      <p:sp>
        <p:nvSpPr>
          <p:cNvPr id="4" name="Title 3"/>
          <p:cNvSpPr>
            <a:spLocks noGrp="1"/>
          </p:cNvSpPr>
          <p:nvPr>
            <p:ph type="title"/>
          </p:nvPr>
        </p:nvSpPr>
        <p:spPr/>
        <p:txBody>
          <a:bodyPr/>
          <a:lstStyle/>
          <a:p>
            <a:r>
              <a:rPr lang="en-US" dirty="0"/>
              <a:t>Concept Check </a:t>
            </a:r>
            <a:r>
              <a:rPr lang="en-US" dirty="0" smtClean="0"/>
              <a:t>5–7</a:t>
            </a:r>
            <a:endParaRPr lang="en-US" dirty="0"/>
          </a:p>
        </p:txBody>
      </p:sp>
      <p:sp>
        <p:nvSpPr>
          <p:cNvPr id="6" name="Oval 5"/>
          <p:cNvSpPr/>
          <p:nvPr/>
        </p:nvSpPr>
        <p:spPr bwMode="auto">
          <a:xfrm>
            <a:off x="936943" y="3598289"/>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064944" y="4709125"/>
            <a:ext cx="7234229" cy="1569660"/>
          </a:xfrm>
          <a:prstGeom prst="rect">
            <a:avLst/>
          </a:prstGeom>
          <a:solidFill>
            <a:srgbClr val="FFFFD1"/>
          </a:solidFill>
          <a:ln w="6350">
            <a:solidFill>
              <a:schemeClr val="tx1"/>
            </a:solidFill>
          </a:ln>
        </p:spPr>
        <p:txBody>
          <a:bodyPr wrap="square" rtlCol="0">
            <a:spAutoFit/>
          </a:bodyPr>
          <a:lstStyle/>
          <a:p>
            <a:r>
              <a:rPr lang="en-US" sz="2400" dirty="0"/>
              <a:t>Overall, the write-off of </a:t>
            </a:r>
            <a:r>
              <a:rPr lang="en-US" sz="2400" dirty="0" smtClean="0"/>
              <a:t>an </a:t>
            </a:r>
            <a:r>
              <a:rPr lang="en-US" sz="2400" dirty="0"/>
              <a:t>account receivable has no effect on total amounts reported in the balance sheet or in the income statement. T</a:t>
            </a:r>
            <a:r>
              <a:rPr lang="en-US" sz="2400" dirty="0" smtClean="0"/>
              <a:t>here </a:t>
            </a:r>
            <a:r>
              <a:rPr lang="en-US" sz="2400" dirty="0"/>
              <a:t>is no decrease in total assets and no decrease in net income with the </a:t>
            </a:r>
            <a:r>
              <a:rPr lang="en-US" sz="2400" dirty="0" smtClean="0"/>
              <a:t>write-off.</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54</a:t>
            </a:fld>
            <a:endParaRPr lang="en-US" dirty="0"/>
          </a:p>
        </p:txBody>
      </p:sp>
    </p:spTree>
    <p:extLst>
      <p:ext uri="{BB962C8B-B14F-4D97-AF65-F5344CB8AC3E}">
        <p14:creationId xmlns:p14="http://schemas.microsoft.com/office/powerpoint/2010/main" val="421992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smtClean="0">
                <a:solidFill>
                  <a:srgbClr val="A5062D"/>
                </a:solidFill>
              </a:rPr>
              <a:t>LO5–6</a:t>
            </a:r>
            <a:r>
              <a:rPr lang="en-US" dirty="0"/>
              <a:t>	Contrast the allowance method and direct write-off method when accounting for uncollectible </a:t>
            </a:r>
            <a:r>
              <a:rPr lang="en-US" dirty="0" smtClean="0"/>
              <a:t>accounts.</a:t>
            </a:r>
            <a:endParaRPr lang="en-US" dirty="0"/>
          </a:p>
        </p:txBody>
      </p:sp>
      <p:sp>
        <p:nvSpPr>
          <p:cNvPr id="4" name="Title 3"/>
          <p:cNvSpPr>
            <a:spLocks noGrp="1"/>
          </p:cNvSpPr>
          <p:nvPr>
            <p:ph type="title"/>
          </p:nvPr>
        </p:nvSpPr>
        <p:spPr/>
        <p:txBody>
          <a:bodyPr/>
          <a:lstStyle/>
          <a:p>
            <a:r>
              <a:rPr lang="en-US" dirty="0" smtClean="0"/>
              <a:t>Learning Objective 6</a:t>
            </a:r>
            <a:endParaRPr lang="en-US" dirty="0"/>
          </a:p>
        </p:txBody>
      </p:sp>
      <p:sp>
        <p:nvSpPr>
          <p:cNvPr id="8" name="Footer Placeholder 7"/>
          <p:cNvSpPr>
            <a:spLocks noGrp="1"/>
          </p:cNvSpPr>
          <p:nvPr>
            <p:ph type="ftr" sz="quarter" idx="11"/>
          </p:nvPr>
        </p:nvSpPr>
        <p:spPr>
          <a:xfrm>
            <a:off x="1424213" y="6490442"/>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55</a:t>
            </a:fld>
            <a:endParaRPr lang="en-US" dirty="0"/>
          </a:p>
        </p:txBody>
      </p:sp>
    </p:spTree>
    <p:extLst>
      <p:ext uri="{BB962C8B-B14F-4D97-AF65-F5344CB8AC3E}">
        <p14:creationId xmlns:p14="http://schemas.microsoft.com/office/powerpoint/2010/main" val="312030064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 Write-Off Method</a:t>
            </a:r>
          </a:p>
        </p:txBody>
      </p:sp>
      <p:sp>
        <p:nvSpPr>
          <p:cNvPr id="3" name="Content Placeholder 2"/>
          <p:cNvSpPr>
            <a:spLocks noGrp="1"/>
          </p:cNvSpPr>
          <p:nvPr>
            <p:ph idx="1"/>
          </p:nvPr>
        </p:nvSpPr>
        <p:spPr/>
        <p:txBody>
          <a:bodyPr>
            <a:normAutofit/>
          </a:bodyPr>
          <a:lstStyle/>
          <a:p>
            <a:r>
              <a:rPr lang="en-US" dirty="0"/>
              <a:t>W</a:t>
            </a:r>
            <a:r>
              <a:rPr lang="en-US" dirty="0" smtClean="0"/>
              <a:t>rite </a:t>
            </a:r>
            <a:r>
              <a:rPr lang="en-US" dirty="0"/>
              <a:t>off bad debts only at the time they actually become </a:t>
            </a:r>
            <a:r>
              <a:rPr lang="en-US" dirty="0" smtClean="0"/>
              <a:t>uncollectible</a:t>
            </a:r>
          </a:p>
          <a:p>
            <a:pPr lvl="1"/>
            <a:r>
              <a:rPr lang="en-US" dirty="0" smtClean="0"/>
              <a:t>Unlike </a:t>
            </a:r>
            <a:r>
              <a:rPr lang="en-US" dirty="0"/>
              <a:t>the allowance </a:t>
            </a:r>
            <a:r>
              <a:rPr lang="en-US" dirty="0" smtClean="0"/>
              <a:t>method, </a:t>
            </a:r>
            <a:r>
              <a:rPr lang="en-US" dirty="0"/>
              <a:t>which requires estimation of uncollectible accounts before they even </a:t>
            </a:r>
            <a:r>
              <a:rPr lang="en-US" dirty="0" smtClean="0"/>
              <a:t>occur</a:t>
            </a:r>
          </a:p>
          <a:p>
            <a:r>
              <a:rPr lang="en-US" dirty="0" smtClean="0"/>
              <a:t>Used:</a:t>
            </a:r>
          </a:p>
          <a:p>
            <a:pPr lvl="1"/>
            <a:r>
              <a:rPr lang="en-US" dirty="0" smtClean="0"/>
              <a:t>When </a:t>
            </a:r>
            <a:r>
              <a:rPr lang="en-IN" dirty="0" smtClean="0"/>
              <a:t>uncollectible </a:t>
            </a:r>
            <a:r>
              <a:rPr lang="en-IN" dirty="0"/>
              <a:t>accounts are not anticipated or are </a:t>
            </a:r>
            <a:r>
              <a:rPr lang="en-IN" dirty="0" smtClean="0"/>
              <a:t>immaterial</a:t>
            </a:r>
          </a:p>
          <a:p>
            <a:pPr lvl="1"/>
            <a:r>
              <a:rPr lang="en-US" dirty="0" smtClean="0"/>
              <a:t>Primarily used for tax reporting</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56</a:t>
            </a:fld>
            <a:endParaRPr lang="en-US" dirty="0"/>
          </a:p>
        </p:txBody>
      </p:sp>
    </p:spTree>
    <p:extLst>
      <p:ext uri="{BB962C8B-B14F-4D97-AF65-F5344CB8AC3E}">
        <p14:creationId xmlns:p14="http://schemas.microsoft.com/office/powerpoint/2010/main" val="525871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819" y="530346"/>
            <a:ext cx="8229600" cy="1143000"/>
          </a:xfrm>
        </p:spPr>
        <p:txBody>
          <a:bodyPr>
            <a:noAutofit/>
          </a:bodyPr>
          <a:lstStyle/>
          <a:p>
            <a:pPr>
              <a:lnSpc>
                <a:spcPct val="90000"/>
              </a:lnSpc>
            </a:pPr>
            <a:r>
              <a:rPr lang="en-US" sz="4000" dirty="0"/>
              <a:t>Comparing the Allowance Method and the Direct Write-off Method for Recording Uncollectible Accounts </a:t>
            </a:r>
          </a:p>
        </p:txBody>
      </p:sp>
      <p:sp>
        <p:nvSpPr>
          <p:cNvPr id="3" name="Text Placeholder 5"/>
          <p:cNvSpPr txBox="1">
            <a:spLocks/>
          </p:cNvSpPr>
          <p:nvPr/>
        </p:nvSpPr>
        <p:spPr>
          <a:xfrm>
            <a:off x="1092819" y="6311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5–12</a:t>
            </a:r>
            <a:endParaRPr lang="en-US" sz="3200" dirty="0"/>
          </a:p>
        </p:txBody>
      </p:sp>
      <p:sp>
        <p:nvSpPr>
          <p:cNvPr id="5" name="Rounded Rectangle 4"/>
          <p:cNvSpPr/>
          <p:nvPr/>
        </p:nvSpPr>
        <p:spPr>
          <a:xfrm>
            <a:off x="394816" y="2311180"/>
            <a:ext cx="8669174" cy="2069156"/>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6" name="Straight Connector 5"/>
          <p:cNvCxnSpPr/>
          <p:nvPr/>
        </p:nvCxnSpPr>
        <p:spPr>
          <a:xfrm>
            <a:off x="474537" y="2797353"/>
            <a:ext cx="164949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474537" y="3642435"/>
            <a:ext cx="164949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2276432" y="2797353"/>
            <a:ext cx="361001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6115050" y="2797353"/>
            <a:ext cx="284607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440247" y="2527410"/>
            <a:ext cx="1729905" cy="1600438"/>
          </a:xfrm>
          <a:prstGeom prst="rect">
            <a:avLst/>
          </a:prstGeom>
          <a:noFill/>
        </p:spPr>
        <p:txBody>
          <a:bodyPr wrap="square" rtlCol="0">
            <a:spAutoFit/>
          </a:bodyPr>
          <a:lstStyle/>
          <a:p>
            <a:pPr algn="ctr">
              <a:tabLst>
                <a:tab pos="862013" algn="ctr"/>
                <a:tab pos="3197225" algn="ctr"/>
                <a:tab pos="6288088" algn="ctr"/>
              </a:tabLst>
            </a:pPr>
            <a:r>
              <a:rPr lang="en-US" sz="1400" dirty="0" smtClean="0"/>
              <a:t>2018</a:t>
            </a:r>
            <a:endParaRPr lang="en-US" sz="1400" dirty="0"/>
          </a:p>
          <a:p>
            <a:pPr>
              <a:tabLst>
                <a:tab pos="862013" algn="ctr"/>
                <a:tab pos="1828800" algn="l"/>
                <a:tab pos="5141913" algn="r"/>
                <a:tab pos="5541963" algn="l"/>
                <a:tab pos="7886700" algn="r"/>
              </a:tabLst>
            </a:pPr>
            <a:r>
              <a:rPr lang="en-US" sz="1400" dirty="0"/>
              <a:t>Year-end </a:t>
            </a:r>
            <a:r>
              <a:rPr lang="en-US" sz="1400" dirty="0" smtClean="0"/>
              <a:t>Adjustment</a:t>
            </a:r>
          </a:p>
          <a:p>
            <a:pPr>
              <a:tabLst>
                <a:tab pos="862013" algn="ctr"/>
                <a:tab pos="1828800" algn="l"/>
                <a:tab pos="5141913" algn="r"/>
                <a:tab pos="5541963" algn="l"/>
                <a:tab pos="7886700" algn="r"/>
              </a:tabLst>
            </a:pPr>
            <a:r>
              <a:rPr lang="en-US" sz="1400" dirty="0" smtClean="0"/>
              <a:t> (</a:t>
            </a:r>
            <a:r>
              <a:rPr lang="en-US" sz="1400" dirty="0"/>
              <a:t>Estimate = $2,000</a:t>
            </a:r>
            <a:r>
              <a:rPr lang="en-US" sz="1400" dirty="0" smtClean="0"/>
              <a:t>)</a:t>
            </a:r>
            <a:endParaRPr lang="en-US" sz="1400" dirty="0"/>
          </a:p>
          <a:p>
            <a:pPr>
              <a:tabLst>
                <a:tab pos="862013" algn="ctr"/>
                <a:tab pos="1828800" algn="l"/>
                <a:tab pos="5141913" algn="r"/>
                <a:tab pos="5541963" algn="l"/>
                <a:tab pos="7886700" algn="r"/>
              </a:tabLst>
            </a:pPr>
            <a:endParaRPr lang="en-US" sz="1400" dirty="0"/>
          </a:p>
          <a:p>
            <a:pPr algn="ctr">
              <a:tabLst>
                <a:tab pos="862013" algn="ctr"/>
                <a:tab pos="1828800" algn="l"/>
                <a:tab pos="5141913" algn="r"/>
                <a:tab pos="5541963" algn="l"/>
                <a:tab pos="7886700" algn="r"/>
              </a:tabLst>
            </a:pPr>
            <a:r>
              <a:rPr lang="en-US" sz="1400" dirty="0" smtClean="0"/>
              <a:t>2019</a:t>
            </a:r>
            <a:endParaRPr lang="en-US" sz="1400" dirty="0"/>
          </a:p>
          <a:p>
            <a:pPr>
              <a:tabLst>
                <a:tab pos="862013" algn="ctr"/>
                <a:tab pos="1828800" algn="l"/>
                <a:tab pos="5141913" algn="r"/>
                <a:tab pos="5541963" algn="l"/>
                <a:tab pos="7886700" algn="r"/>
              </a:tabLst>
            </a:pPr>
            <a:r>
              <a:rPr lang="en-US" sz="1400" dirty="0"/>
              <a:t>	Actual </a:t>
            </a:r>
            <a:r>
              <a:rPr lang="en-US" sz="1400" dirty="0" smtClean="0"/>
              <a:t>Write-offs</a:t>
            </a:r>
            <a:endParaRPr lang="en-US" sz="1400" b="1" dirty="0"/>
          </a:p>
          <a:p>
            <a:pPr>
              <a:tabLst>
                <a:tab pos="862013" algn="ctr"/>
                <a:tab pos="1828800" algn="l"/>
                <a:tab pos="5141913" algn="r"/>
                <a:tab pos="5541963" algn="l"/>
                <a:tab pos="7886700" algn="r"/>
              </a:tabLst>
            </a:pPr>
            <a:r>
              <a:rPr lang="en-US" sz="1400" dirty="0"/>
              <a:t>	(Actual = $2,000</a:t>
            </a:r>
            <a:r>
              <a:rPr lang="en-US" sz="1400" dirty="0" smtClean="0"/>
              <a:t>)</a:t>
            </a:r>
            <a:endParaRPr lang="en-US" sz="1400" b="1" dirty="0"/>
          </a:p>
        </p:txBody>
      </p:sp>
      <p:sp>
        <p:nvSpPr>
          <p:cNvPr id="12" name="TextBox 11"/>
          <p:cNvSpPr txBox="1"/>
          <p:nvPr/>
        </p:nvSpPr>
        <p:spPr>
          <a:xfrm>
            <a:off x="2242142" y="2550032"/>
            <a:ext cx="3759329" cy="2031325"/>
          </a:xfrm>
          <a:prstGeom prst="rect">
            <a:avLst/>
          </a:prstGeom>
          <a:noFill/>
        </p:spPr>
        <p:txBody>
          <a:bodyPr wrap="square" rtlCol="0">
            <a:spAutoFit/>
          </a:bodyPr>
          <a:lstStyle/>
          <a:p>
            <a:pPr algn="ctr">
              <a:tabLst>
                <a:tab pos="862013" algn="ctr"/>
                <a:tab pos="3197225" algn="ctr"/>
                <a:tab pos="6288088" algn="ctr"/>
              </a:tabLst>
            </a:pPr>
            <a:r>
              <a:rPr lang="en-US" sz="1400" b="1" dirty="0" smtClean="0">
                <a:solidFill>
                  <a:srgbClr val="FF0000"/>
                </a:solidFill>
              </a:rPr>
              <a:t>Allowance Method</a:t>
            </a:r>
            <a:endParaRPr lang="en-US" sz="1400" b="1" dirty="0">
              <a:solidFill>
                <a:srgbClr val="FF0000"/>
              </a:solidFill>
            </a:endParaRPr>
          </a:p>
          <a:p>
            <a:pPr>
              <a:tabLst>
                <a:tab pos="862013" algn="ctr"/>
                <a:tab pos="2857500" algn="l"/>
                <a:tab pos="5141913" algn="r"/>
                <a:tab pos="5541963" algn="l"/>
                <a:tab pos="7886700" algn="r"/>
              </a:tabLst>
            </a:pPr>
            <a:r>
              <a:rPr lang="en-US" sz="1400" b="1" dirty="0" smtClean="0"/>
              <a:t>Bad </a:t>
            </a:r>
            <a:r>
              <a:rPr lang="en-US" sz="1400" b="1" dirty="0"/>
              <a:t>Debt Expense </a:t>
            </a:r>
            <a:r>
              <a:rPr lang="en-US" sz="1400" b="1" dirty="0" smtClean="0"/>
              <a:t>	2,000  </a:t>
            </a:r>
            <a:r>
              <a:rPr lang="en-US" sz="1400" dirty="0"/>
              <a:t>	</a:t>
            </a:r>
          </a:p>
          <a:p>
            <a:pPr>
              <a:tabLst>
                <a:tab pos="862013" algn="ctr"/>
                <a:tab pos="3143250" algn="l"/>
                <a:tab pos="5141913" algn="r"/>
                <a:tab pos="5541963" algn="l"/>
                <a:tab pos="7886700" algn="r"/>
              </a:tabLst>
            </a:pPr>
            <a:r>
              <a:rPr lang="en-US" sz="1400" dirty="0" smtClean="0"/>
              <a:t>     Allowance </a:t>
            </a:r>
            <a:r>
              <a:rPr lang="en-US" sz="1400" dirty="0"/>
              <a:t>for Uncollectible Accounts </a:t>
            </a:r>
            <a:r>
              <a:rPr lang="en-US" sz="1400" dirty="0" smtClean="0"/>
              <a:t>  	2,000</a:t>
            </a:r>
            <a:endParaRPr lang="en-US" sz="1400" dirty="0"/>
          </a:p>
          <a:p>
            <a:pPr>
              <a:tabLst>
                <a:tab pos="862013" algn="ctr"/>
                <a:tab pos="1828800" algn="l"/>
                <a:tab pos="5141913" algn="r"/>
                <a:tab pos="5541963" algn="l"/>
                <a:tab pos="7886700" algn="r"/>
              </a:tabLst>
            </a:pPr>
            <a:endParaRPr lang="en-US" sz="1400" dirty="0"/>
          </a:p>
          <a:p>
            <a:pPr>
              <a:tabLst>
                <a:tab pos="862013" algn="ctr"/>
                <a:tab pos="1828800" algn="l"/>
                <a:tab pos="5141913" algn="r"/>
                <a:tab pos="5541963" algn="l"/>
                <a:tab pos="7886700" algn="r"/>
              </a:tabLst>
            </a:pPr>
            <a:endParaRPr lang="en-US" sz="1400" dirty="0"/>
          </a:p>
          <a:p>
            <a:pPr>
              <a:tabLst>
                <a:tab pos="862013" algn="ctr"/>
                <a:tab pos="2857500" algn="l"/>
                <a:tab pos="5141913" algn="r"/>
                <a:tab pos="5541963" algn="l"/>
                <a:tab pos="7886700" algn="r"/>
              </a:tabLst>
            </a:pPr>
            <a:r>
              <a:rPr lang="en-US" sz="1400" dirty="0" smtClean="0"/>
              <a:t>Allowance </a:t>
            </a:r>
            <a:r>
              <a:rPr lang="en-US" sz="1400" dirty="0"/>
              <a:t>for Uncollectible </a:t>
            </a:r>
            <a:r>
              <a:rPr lang="en-US" sz="1400" dirty="0" smtClean="0"/>
              <a:t>Accounts	2,000</a:t>
            </a:r>
            <a:endParaRPr lang="en-US" sz="1400" b="1" dirty="0"/>
          </a:p>
          <a:p>
            <a:pPr>
              <a:tabLst>
                <a:tab pos="862013" algn="ctr"/>
                <a:tab pos="3143250" algn="l"/>
                <a:tab pos="5141913" algn="r"/>
                <a:tab pos="5541963" algn="l"/>
                <a:tab pos="7886700" algn="r"/>
              </a:tabLst>
            </a:pPr>
            <a:r>
              <a:rPr lang="en-US" sz="1400" b="1" dirty="0" smtClean="0"/>
              <a:t>	    Accounts </a:t>
            </a:r>
            <a:r>
              <a:rPr lang="en-US" sz="1400" b="1" dirty="0"/>
              <a:t>Receivable </a:t>
            </a:r>
            <a:r>
              <a:rPr lang="en-US" sz="1400" b="1" dirty="0" smtClean="0"/>
              <a:t>                                   2,000</a:t>
            </a:r>
            <a:r>
              <a:rPr lang="en-US" sz="1400" dirty="0"/>
              <a:t>	</a:t>
            </a:r>
            <a:endParaRPr lang="en-US" sz="1400" b="1" dirty="0"/>
          </a:p>
        </p:txBody>
      </p:sp>
      <p:sp>
        <p:nvSpPr>
          <p:cNvPr id="13" name="TextBox 12"/>
          <p:cNvSpPr txBox="1"/>
          <p:nvPr/>
        </p:nvSpPr>
        <p:spPr>
          <a:xfrm>
            <a:off x="6115050" y="2550806"/>
            <a:ext cx="2846070" cy="1600438"/>
          </a:xfrm>
          <a:prstGeom prst="rect">
            <a:avLst/>
          </a:prstGeom>
          <a:noFill/>
        </p:spPr>
        <p:txBody>
          <a:bodyPr wrap="square" rtlCol="0">
            <a:spAutoFit/>
          </a:bodyPr>
          <a:lstStyle/>
          <a:p>
            <a:pPr>
              <a:tabLst>
                <a:tab pos="862013" algn="ctr"/>
                <a:tab pos="3197225" algn="ctr"/>
                <a:tab pos="6288088" algn="ctr"/>
              </a:tabLst>
            </a:pPr>
            <a:r>
              <a:rPr lang="en-US" sz="1400" b="1" dirty="0" smtClean="0">
                <a:solidFill>
                  <a:srgbClr val="FF0000"/>
                </a:solidFill>
              </a:rPr>
              <a:t>Direct </a:t>
            </a:r>
            <a:r>
              <a:rPr lang="en-US" sz="1400" b="1" dirty="0">
                <a:solidFill>
                  <a:srgbClr val="FF0000"/>
                </a:solidFill>
              </a:rPr>
              <a:t>Write-off Method</a:t>
            </a:r>
          </a:p>
          <a:p>
            <a:pPr>
              <a:tabLst>
                <a:tab pos="862013" algn="ctr"/>
                <a:tab pos="1828800" algn="l"/>
                <a:tab pos="5141913" algn="r"/>
                <a:tab pos="5541963" algn="l"/>
                <a:tab pos="7886700" algn="r"/>
              </a:tabLst>
            </a:pPr>
            <a:r>
              <a:rPr lang="en-US" sz="1400" dirty="0" smtClean="0"/>
              <a:t>No </a:t>
            </a:r>
            <a:r>
              <a:rPr lang="en-US" sz="1400" dirty="0"/>
              <a:t>adjustment</a:t>
            </a:r>
          </a:p>
          <a:p>
            <a:pPr>
              <a:tabLst>
                <a:tab pos="862013" algn="ctr"/>
                <a:tab pos="1828800" algn="l"/>
                <a:tab pos="5141913" algn="r"/>
                <a:tab pos="5541963" algn="l"/>
                <a:tab pos="7886700" algn="r"/>
              </a:tabLst>
            </a:pPr>
            <a:endParaRPr lang="en-US" sz="1400" dirty="0"/>
          </a:p>
          <a:p>
            <a:pPr>
              <a:tabLst>
                <a:tab pos="862013" algn="ctr"/>
                <a:tab pos="1828800" algn="l"/>
                <a:tab pos="5141913" algn="r"/>
                <a:tab pos="5541963" algn="l"/>
                <a:tab pos="7886700" algn="r"/>
              </a:tabLst>
            </a:pPr>
            <a:endParaRPr lang="en-US" sz="1400" dirty="0"/>
          </a:p>
          <a:p>
            <a:pPr>
              <a:tabLst>
                <a:tab pos="862013" algn="ctr"/>
                <a:tab pos="1828800" algn="l"/>
                <a:tab pos="5141913" algn="r"/>
                <a:tab pos="5541963" algn="l"/>
                <a:tab pos="7886700" algn="r"/>
              </a:tabLst>
            </a:pPr>
            <a:endParaRPr lang="en-US" sz="1400" dirty="0"/>
          </a:p>
          <a:p>
            <a:pPr>
              <a:tabLst>
                <a:tab pos="862013" algn="ctr"/>
                <a:tab pos="1828800" algn="l"/>
                <a:tab pos="5141913" algn="r"/>
                <a:tab pos="5541963" algn="l"/>
                <a:tab pos="7886700" algn="r"/>
              </a:tabLst>
            </a:pPr>
            <a:r>
              <a:rPr lang="en-US" sz="1400" b="1" dirty="0" smtClean="0"/>
              <a:t>Bad </a:t>
            </a:r>
            <a:r>
              <a:rPr lang="en-US" sz="1400" b="1" dirty="0"/>
              <a:t>Debt Expense </a:t>
            </a:r>
            <a:r>
              <a:rPr lang="en-US" sz="1400" b="1" dirty="0" smtClean="0"/>
              <a:t>  	2,000  </a:t>
            </a:r>
            <a:endParaRPr lang="en-US" sz="1400" b="1" dirty="0"/>
          </a:p>
          <a:p>
            <a:pPr>
              <a:tabLst>
                <a:tab pos="862013" algn="ctr"/>
                <a:tab pos="2171700" algn="l"/>
                <a:tab pos="5141913" algn="r"/>
                <a:tab pos="5541963" algn="l"/>
                <a:tab pos="7886700" algn="r"/>
              </a:tabLst>
            </a:pPr>
            <a:r>
              <a:rPr lang="en-US" sz="1400" b="1" dirty="0" smtClean="0"/>
              <a:t>     Accounts </a:t>
            </a:r>
            <a:r>
              <a:rPr lang="en-US" sz="1400" b="1" dirty="0"/>
              <a:t>Receivable </a:t>
            </a:r>
            <a:r>
              <a:rPr lang="en-US" sz="1400" b="1" dirty="0" smtClean="0"/>
              <a:t> 	2,000</a:t>
            </a:r>
            <a:endParaRPr lang="en-US" sz="1400" b="1" dirty="0"/>
          </a:p>
        </p:txBody>
      </p:sp>
      <p:sp>
        <p:nvSpPr>
          <p:cNvPr id="24" name="Oval 23"/>
          <p:cNvSpPr/>
          <p:nvPr/>
        </p:nvSpPr>
        <p:spPr>
          <a:xfrm>
            <a:off x="474537" y="2971474"/>
            <a:ext cx="830662" cy="27432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626937" y="3833029"/>
            <a:ext cx="830662" cy="27432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Content Placeholder 2"/>
          <p:cNvSpPr txBox="1">
            <a:spLocks/>
          </p:cNvSpPr>
          <p:nvPr/>
        </p:nvSpPr>
        <p:spPr>
          <a:xfrm>
            <a:off x="633562" y="4388515"/>
            <a:ext cx="8327558" cy="1854911"/>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smtClean="0"/>
              <a:t>Allowance account is credited for the estimate and debited for the actual write-off (balance cancels)</a:t>
            </a:r>
          </a:p>
          <a:p>
            <a:r>
              <a:rPr lang="en-US" sz="2800" dirty="0" smtClean="0"/>
              <a:t>Over both years, debit Bad Debt Expense and credit Accounts Receivable </a:t>
            </a:r>
          </a:p>
          <a:p>
            <a:pPr lvl="1">
              <a:spcBef>
                <a:spcPts val="0"/>
              </a:spcBef>
            </a:pPr>
            <a:r>
              <a:rPr lang="en-US" sz="2400" dirty="0" smtClean="0"/>
              <a:t>Difference between the methods is timing</a:t>
            </a:r>
          </a:p>
          <a:p>
            <a:endParaRPr lang="en-US" sz="2800" dirty="0"/>
          </a:p>
        </p:txBody>
      </p:sp>
      <p:cxnSp>
        <p:nvCxnSpPr>
          <p:cNvPr id="28" name="Straight Arrow Connector 27"/>
          <p:cNvCxnSpPr/>
          <p:nvPr/>
        </p:nvCxnSpPr>
        <p:spPr>
          <a:xfrm flipH="1">
            <a:off x="5440681" y="3245794"/>
            <a:ext cx="240029" cy="39664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49212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3">
                                            <p:txEl>
                                              <p:pRg st="5" end="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6">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Mistake</a:t>
            </a:r>
            <a:endParaRPr lang="en-US" dirty="0"/>
          </a:p>
        </p:txBody>
      </p:sp>
      <p:sp>
        <p:nvSpPr>
          <p:cNvPr id="3" name="Content Placeholder 2"/>
          <p:cNvSpPr>
            <a:spLocks noGrp="1"/>
          </p:cNvSpPr>
          <p:nvPr>
            <p:ph idx="1"/>
          </p:nvPr>
        </p:nvSpPr>
        <p:spPr/>
        <p:txBody>
          <a:bodyPr/>
          <a:lstStyle/>
          <a:p>
            <a:pPr marL="0" indent="0">
              <a:buNone/>
            </a:pPr>
            <a:r>
              <a:rPr lang="en-US" dirty="0" smtClean="0"/>
              <a:t>Some students erroneously think firms should reduce total assets and record bad debt expense at the time the bad debt actually occurs. However, companies </a:t>
            </a:r>
            <a:r>
              <a:rPr lang="en-US" b="1" i="1" dirty="0" smtClean="0"/>
              <a:t>anticipate</a:t>
            </a:r>
            <a:r>
              <a:rPr lang="en-US" dirty="0" smtClean="0"/>
              <a:t> future bad debts and establish an allowance for those estimates.</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58</a:t>
            </a:fld>
            <a:endParaRPr lang="en-US" dirty="0"/>
          </a:p>
        </p:txBody>
      </p:sp>
    </p:spTree>
    <p:extLst>
      <p:ext uri="{BB962C8B-B14F-4D97-AF65-F5344CB8AC3E}">
        <p14:creationId xmlns:p14="http://schemas.microsoft.com/office/powerpoint/2010/main" val="44315509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a:t>
            </a:r>
            <a:endParaRPr lang="en-US" dirty="0"/>
          </a:p>
        </p:txBody>
      </p:sp>
      <p:sp>
        <p:nvSpPr>
          <p:cNvPr id="3" name="Content Placeholder 2"/>
          <p:cNvSpPr>
            <a:spLocks noGrp="1"/>
          </p:cNvSpPr>
          <p:nvPr>
            <p:ph idx="1"/>
          </p:nvPr>
        </p:nvSpPr>
        <p:spPr/>
        <p:txBody>
          <a:bodyPr>
            <a:normAutofit/>
          </a:bodyPr>
          <a:lstStyle/>
          <a:p>
            <a:pPr marL="0" indent="0">
              <a:buNone/>
            </a:pPr>
            <a:r>
              <a:rPr lang="en-US" dirty="0"/>
              <a:t>The direct write-off method reduces accounts receivable and records bad debt expense at the time the account receivable proves uncollectible. If the credit sale occurs in a prior reporting period, bad debt expense is not properly matched with revenues (credit sales). Also, accounts receivable will be overstated in the prior period. The direct write-off method typically is not acceptable for financial reporting. </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59</a:t>
            </a:fld>
            <a:endParaRPr lang="en-US" dirty="0"/>
          </a:p>
        </p:txBody>
      </p:sp>
    </p:spTree>
    <p:extLst>
      <p:ext uri="{BB962C8B-B14F-4D97-AF65-F5344CB8AC3E}">
        <p14:creationId xmlns:p14="http://schemas.microsoft.com/office/powerpoint/2010/main" val="19339944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Credit </a:t>
            </a:r>
            <a:r>
              <a:rPr lang="en-US" sz="4000" dirty="0" smtClean="0"/>
              <a:t>Sales</a:t>
            </a:r>
            <a:endParaRPr lang="en-US" sz="4000" dirty="0"/>
          </a:p>
        </p:txBody>
      </p:sp>
      <p:sp>
        <p:nvSpPr>
          <p:cNvPr id="3" name="Content Placeholder 2"/>
          <p:cNvSpPr>
            <a:spLocks noGrp="1"/>
          </p:cNvSpPr>
          <p:nvPr>
            <p:ph idx="1"/>
          </p:nvPr>
        </p:nvSpPr>
        <p:spPr/>
        <p:txBody>
          <a:bodyPr/>
          <a:lstStyle/>
          <a:p>
            <a:r>
              <a:rPr lang="en-US" dirty="0" smtClean="0"/>
              <a:t>Transfer </a:t>
            </a:r>
            <a:r>
              <a:rPr lang="en-US" dirty="0"/>
              <a:t>products and services to a customer today </a:t>
            </a:r>
            <a:r>
              <a:rPr lang="en-US" dirty="0" smtClean="0"/>
              <a:t>and expect to collect cash in </a:t>
            </a:r>
            <a:r>
              <a:rPr lang="en-US" dirty="0"/>
              <a:t>the </a:t>
            </a:r>
            <a:r>
              <a:rPr lang="en-US" dirty="0" smtClean="0"/>
              <a:t>future</a:t>
            </a:r>
          </a:p>
          <a:p>
            <a:r>
              <a:rPr lang="en-US" dirty="0" smtClean="0"/>
              <a:t>Also </a:t>
            </a:r>
            <a:r>
              <a:rPr lang="en-US" dirty="0"/>
              <a:t>known as </a:t>
            </a:r>
            <a:r>
              <a:rPr lang="en-US" b="1" dirty="0"/>
              <a:t>sales on account </a:t>
            </a:r>
            <a:r>
              <a:rPr lang="en-US" dirty="0"/>
              <a:t>or </a:t>
            </a:r>
            <a:r>
              <a:rPr lang="en-US" b="1" dirty="0"/>
              <a:t>services on </a:t>
            </a:r>
            <a:r>
              <a:rPr lang="en-US" b="1" dirty="0" smtClean="0"/>
              <a:t>account</a:t>
            </a:r>
          </a:p>
          <a:p>
            <a:r>
              <a:rPr lang="en-IN" dirty="0" smtClean="0"/>
              <a:t>Common for many </a:t>
            </a:r>
            <a:r>
              <a:rPr lang="en-IN" dirty="0"/>
              <a:t>business transactions</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6</a:t>
            </a:fld>
            <a:endParaRPr lang="en-US" dirty="0"/>
          </a:p>
        </p:txBody>
      </p:sp>
    </p:spTree>
    <p:extLst>
      <p:ext uri="{BB962C8B-B14F-4D97-AF65-F5344CB8AC3E}">
        <p14:creationId xmlns:p14="http://schemas.microsoft.com/office/powerpoint/2010/main" val="48168861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46882" y="1154189"/>
            <a:ext cx="7752953" cy="3751540"/>
          </a:xfrm>
        </p:spPr>
        <p:txBody>
          <a:bodyPr>
            <a:normAutofit fontScale="85000" lnSpcReduction="10000"/>
          </a:bodyPr>
          <a:lstStyle/>
          <a:p>
            <a:pPr marL="0" indent="0">
              <a:buNone/>
            </a:pPr>
            <a:r>
              <a:rPr lang="en-US" dirty="0" smtClean="0"/>
              <a:t>On December 31 before adjusting entries, a company’s balance of Allowance for Uncollectible Accounts is a credit of $2,000. What does a “credit” balance prior to adjusting entries indicate?</a:t>
            </a:r>
            <a:endParaRPr lang="en-US" dirty="0"/>
          </a:p>
          <a:p>
            <a:pPr>
              <a:buAutoNum type="alphaLcPeriod"/>
            </a:pPr>
            <a:r>
              <a:rPr lang="en-US" dirty="0" smtClean="0"/>
              <a:t>The company </a:t>
            </a:r>
            <a:r>
              <a:rPr lang="en-US" dirty="0"/>
              <a:t>did not estimate bad debts last </a:t>
            </a:r>
            <a:r>
              <a:rPr lang="en-US" dirty="0" smtClean="0"/>
              <a:t>year.</a:t>
            </a:r>
          </a:p>
          <a:p>
            <a:pPr>
              <a:buAutoNum type="alphaLcPeriod"/>
            </a:pPr>
            <a:r>
              <a:rPr lang="en-US" dirty="0" smtClean="0"/>
              <a:t>Last year’s estimate of bad debts was too low.</a:t>
            </a:r>
            <a:endParaRPr lang="en-US" dirty="0"/>
          </a:p>
          <a:p>
            <a:pPr>
              <a:buAutoNum type="alphaLcPeriod" startAt="3"/>
            </a:pPr>
            <a:r>
              <a:rPr lang="en-US" dirty="0" smtClean="0"/>
              <a:t>The company’s estimate equals actual bad debts.</a:t>
            </a:r>
          </a:p>
          <a:p>
            <a:pPr>
              <a:buAutoNum type="alphaLcPeriod" startAt="3"/>
            </a:pPr>
            <a:r>
              <a:rPr lang="en-US" dirty="0" smtClean="0"/>
              <a:t>Last </a:t>
            </a:r>
            <a:r>
              <a:rPr lang="en-US" dirty="0"/>
              <a:t>year’s estimate of bad debts was too </a:t>
            </a:r>
            <a:r>
              <a:rPr lang="en-US" dirty="0" smtClean="0"/>
              <a:t>high.</a:t>
            </a:r>
            <a:endParaRPr lang="en-US" dirty="0"/>
          </a:p>
        </p:txBody>
      </p:sp>
      <p:sp>
        <p:nvSpPr>
          <p:cNvPr id="4" name="Title 3"/>
          <p:cNvSpPr>
            <a:spLocks noGrp="1"/>
          </p:cNvSpPr>
          <p:nvPr>
            <p:ph type="title"/>
          </p:nvPr>
        </p:nvSpPr>
        <p:spPr/>
        <p:txBody>
          <a:bodyPr/>
          <a:lstStyle/>
          <a:p>
            <a:r>
              <a:rPr lang="en-US" dirty="0"/>
              <a:t>Concept Check </a:t>
            </a:r>
            <a:r>
              <a:rPr lang="en-US" dirty="0" smtClean="0"/>
              <a:t>5–8</a:t>
            </a:r>
            <a:endParaRPr lang="en-US" dirty="0"/>
          </a:p>
        </p:txBody>
      </p:sp>
      <p:sp>
        <p:nvSpPr>
          <p:cNvPr id="6" name="Oval 5"/>
          <p:cNvSpPr/>
          <p:nvPr/>
        </p:nvSpPr>
        <p:spPr bwMode="auto">
          <a:xfrm>
            <a:off x="847967" y="4047035"/>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827991" y="4663951"/>
            <a:ext cx="7881669" cy="1938992"/>
          </a:xfrm>
          <a:prstGeom prst="rect">
            <a:avLst/>
          </a:prstGeom>
          <a:solidFill>
            <a:srgbClr val="FFFFD1"/>
          </a:solidFill>
          <a:ln w="6350">
            <a:solidFill>
              <a:schemeClr val="tx1"/>
            </a:solidFill>
          </a:ln>
        </p:spPr>
        <p:txBody>
          <a:bodyPr wrap="square" rtlCol="0">
            <a:spAutoFit/>
          </a:bodyPr>
          <a:lstStyle/>
          <a:p>
            <a:r>
              <a:rPr lang="en-US" sz="2400" dirty="0" smtClean="0"/>
              <a:t>The Allowance for Uncollectible Accounts is a contra account with a credit balance. The balance is reduced (debited) for actual bad debts. If the account balance at the end of the year is a credit, then estimated bad debts for this year are greater than this year’s actual bad debts.</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60</a:t>
            </a:fld>
            <a:endParaRPr lang="en-US" dirty="0"/>
          </a:p>
        </p:txBody>
      </p:sp>
    </p:spTree>
    <p:extLst>
      <p:ext uri="{BB962C8B-B14F-4D97-AF65-F5344CB8AC3E}">
        <p14:creationId xmlns:p14="http://schemas.microsoft.com/office/powerpoint/2010/main" val="2609148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2990" y="1200150"/>
            <a:ext cx="7532370" cy="3697785"/>
          </a:xfrm>
        </p:spPr>
        <p:txBody>
          <a:bodyPr>
            <a:normAutofit fontScale="77500" lnSpcReduction="20000"/>
          </a:bodyPr>
          <a:lstStyle/>
          <a:p>
            <a:pPr marL="0" indent="0">
              <a:buNone/>
            </a:pPr>
            <a:r>
              <a:rPr lang="en-US" dirty="0" smtClean="0"/>
              <a:t>On December 31 before adjusting entries, a company reports the following balances:</a:t>
            </a:r>
          </a:p>
          <a:p>
            <a:pPr marL="457200" indent="0">
              <a:buNone/>
              <a:tabLst>
                <a:tab pos="6229350" algn="r"/>
              </a:tabLst>
            </a:pPr>
            <a:r>
              <a:rPr lang="en-US" dirty="0" smtClean="0"/>
              <a:t>Accounts Receivable	$100,000</a:t>
            </a:r>
          </a:p>
          <a:p>
            <a:pPr marL="457200" indent="0">
              <a:buNone/>
              <a:tabLst>
                <a:tab pos="6229350" algn="r"/>
              </a:tabLst>
            </a:pPr>
            <a:r>
              <a:rPr lang="en-US" dirty="0" smtClean="0"/>
              <a:t>Allowance for </a:t>
            </a:r>
            <a:r>
              <a:rPr lang="en-US" dirty="0" err="1" smtClean="0"/>
              <a:t>Uncoll</a:t>
            </a:r>
            <a:r>
              <a:rPr lang="en-US" dirty="0" smtClean="0"/>
              <a:t>. Accts.	$2,000 	(credit)</a:t>
            </a:r>
          </a:p>
          <a:p>
            <a:pPr marL="0" indent="0">
              <a:buNone/>
              <a:tabLst>
                <a:tab pos="6229350" algn="r"/>
              </a:tabLst>
            </a:pPr>
            <a:r>
              <a:rPr lang="en-US" dirty="0" smtClean="0"/>
              <a:t>The company estimates bad debts to be 20% of accounts receivable. The adjusting entry would include:</a:t>
            </a:r>
          </a:p>
          <a:p>
            <a:pPr>
              <a:buAutoNum type="alphaLcPeriod"/>
            </a:pPr>
            <a:r>
              <a:rPr lang="en-US" dirty="0" smtClean="0"/>
              <a:t>A debit to Bad Debt Expense = $18,000</a:t>
            </a:r>
            <a:endParaRPr lang="en-US" dirty="0"/>
          </a:p>
          <a:p>
            <a:pPr>
              <a:buAutoNum type="alphaLcPeriod"/>
            </a:pPr>
            <a:r>
              <a:rPr lang="en-US" dirty="0"/>
              <a:t>A credit to Allowance for </a:t>
            </a:r>
            <a:r>
              <a:rPr lang="en-US" dirty="0" err="1"/>
              <a:t>Uncoll</a:t>
            </a:r>
            <a:r>
              <a:rPr lang="en-US" dirty="0"/>
              <a:t>. Accts. = $</a:t>
            </a:r>
            <a:r>
              <a:rPr lang="en-US" dirty="0" smtClean="0"/>
              <a:t>24,000</a:t>
            </a:r>
            <a:endParaRPr lang="en-US" dirty="0"/>
          </a:p>
          <a:p>
            <a:pPr>
              <a:buAutoNum type="alphaLcPeriod" startAt="3"/>
            </a:pPr>
            <a:r>
              <a:rPr lang="en-US" dirty="0" smtClean="0"/>
              <a:t>A credit to Allowance for </a:t>
            </a:r>
            <a:r>
              <a:rPr lang="en-US" dirty="0" err="1" smtClean="0"/>
              <a:t>Uncoll</a:t>
            </a:r>
            <a:r>
              <a:rPr lang="en-US" dirty="0" smtClean="0"/>
              <a:t>. Accts. = $22,000</a:t>
            </a:r>
            <a:endParaRPr lang="en-US" dirty="0"/>
          </a:p>
          <a:p>
            <a:pPr>
              <a:buAutoNum type="alphaLcPeriod" startAt="3"/>
            </a:pPr>
            <a:r>
              <a:rPr lang="en-US" dirty="0"/>
              <a:t>A debit to Bad Debt Expense = </a:t>
            </a:r>
            <a:r>
              <a:rPr lang="en-US" dirty="0" smtClean="0"/>
              <a:t>$20,000</a:t>
            </a:r>
            <a:endParaRPr lang="en-US" dirty="0"/>
          </a:p>
        </p:txBody>
      </p:sp>
      <p:sp>
        <p:nvSpPr>
          <p:cNvPr id="4" name="Title 3"/>
          <p:cNvSpPr>
            <a:spLocks noGrp="1"/>
          </p:cNvSpPr>
          <p:nvPr>
            <p:ph type="title"/>
          </p:nvPr>
        </p:nvSpPr>
        <p:spPr/>
        <p:txBody>
          <a:bodyPr/>
          <a:lstStyle/>
          <a:p>
            <a:r>
              <a:rPr lang="en-US" dirty="0"/>
              <a:t>Concept Check </a:t>
            </a:r>
            <a:r>
              <a:rPr lang="en-US" dirty="0" smtClean="0"/>
              <a:t>5–9</a:t>
            </a:r>
            <a:endParaRPr lang="en-US" dirty="0"/>
          </a:p>
        </p:txBody>
      </p:sp>
      <p:sp>
        <p:nvSpPr>
          <p:cNvPr id="6" name="Oval 5"/>
          <p:cNvSpPr/>
          <p:nvPr/>
        </p:nvSpPr>
        <p:spPr bwMode="auto">
          <a:xfrm>
            <a:off x="958131" y="3252068"/>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61</a:t>
            </a:fld>
            <a:endParaRPr lang="en-US" dirty="0"/>
          </a:p>
        </p:txBody>
      </p:sp>
      <p:sp>
        <p:nvSpPr>
          <p:cNvPr id="7" name="TextBox 6"/>
          <p:cNvSpPr txBox="1"/>
          <p:nvPr/>
        </p:nvSpPr>
        <p:spPr>
          <a:xfrm>
            <a:off x="936943" y="4897935"/>
            <a:ext cx="7304087" cy="1631216"/>
          </a:xfrm>
          <a:prstGeom prst="rect">
            <a:avLst/>
          </a:prstGeom>
          <a:solidFill>
            <a:srgbClr val="FFFFD1"/>
          </a:solidFill>
          <a:ln w="6350">
            <a:solidFill>
              <a:schemeClr val="tx1"/>
            </a:solidFill>
          </a:ln>
        </p:spPr>
        <p:txBody>
          <a:bodyPr wrap="square" rtlCol="0">
            <a:spAutoFit/>
          </a:bodyPr>
          <a:lstStyle/>
          <a:p>
            <a:r>
              <a:rPr lang="en-US" sz="2000" dirty="0" smtClean="0"/>
              <a:t>Bad debts are estimated to be $20,000 (= $100,000 × 20%). The current $2,000 credit balance of the Allowance needs a credit adjustment of $18,000 to be equal to $20,000 credit. The adjustment of $18,000 is recorded as a debit to Bad Debt Expense and a credit to the Allowance account.</a:t>
            </a:r>
          </a:p>
        </p:txBody>
      </p:sp>
    </p:spTree>
    <p:extLst>
      <p:ext uri="{BB962C8B-B14F-4D97-AF65-F5344CB8AC3E}">
        <p14:creationId xmlns:p14="http://schemas.microsoft.com/office/powerpoint/2010/main" val="3082078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smtClean="0"/>
              <a:t>NOTES RECEIVABLE</a:t>
            </a:r>
            <a:endParaRPr lang="en-US" dirty="0"/>
          </a:p>
        </p:txBody>
      </p:sp>
      <p:sp>
        <p:nvSpPr>
          <p:cNvPr id="4" name="Title 3"/>
          <p:cNvSpPr>
            <a:spLocks noGrp="1"/>
          </p:cNvSpPr>
          <p:nvPr>
            <p:ph type="title"/>
          </p:nvPr>
        </p:nvSpPr>
        <p:spPr/>
        <p:txBody>
          <a:bodyPr/>
          <a:lstStyle/>
          <a:p>
            <a:r>
              <a:rPr lang="en-US" dirty="0" smtClean="0"/>
              <a:t>Part C</a:t>
            </a:r>
            <a:endParaRPr lang="en-US" dirty="0"/>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62</a:t>
            </a:fld>
            <a:endParaRPr lang="en-US" dirty="0"/>
          </a:p>
        </p:txBody>
      </p:sp>
    </p:spTree>
    <p:extLst>
      <p:ext uri="{BB962C8B-B14F-4D97-AF65-F5344CB8AC3E}">
        <p14:creationId xmlns:p14="http://schemas.microsoft.com/office/powerpoint/2010/main" val="243866324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smtClean="0">
                <a:solidFill>
                  <a:srgbClr val="A5062D"/>
                </a:solidFill>
              </a:rPr>
              <a:t>LO5–7</a:t>
            </a:r>
            <a:r>
              <a:rPr lang="en-US" dirty="0"/>
              <a:t>	</a:t>
            </a:r>
            <a:r>
              <a:rPr lang="en-US" dirty="0" smtClean="0"/>
              <a:t>Account for </a:t>
            </a:r>
            <a:r>
              <a:rPr lang="en-US" dirty="0"/>
              <a:t>notes </a:t>
            </a:r>
            <a:r>
              <a:rPr lang="en-US" dirty="0" smtClean="0"/>
              <a:t>receivable and interest revenue.</a:t>
            </a:r>
            <a:endParaRPr lang="en-US" dirty="0"/>
          </a:p>
        </p:txBody>
      </p:sp>
      <p:sp>
        <p:nvSpPr>
          <p:cNvPr id="4" name="Title 3"/>
          <p:cNvSpPr>
            <a:spLocks noGrp="1"/>
          </p:cNvSpPr>
          <p:nvPr>
            <p:ph type="title"/>
          </p:nvPr>
        </p:nvSpPr>
        <p:spPr/>
        <p:txBody>
          <a:bodyPr/>
          <a:lstStyle/>
          <a:p>
            <a:r>
              <a:rPr lang="en-US" dirty="0" smtClean="0"/>
              <a:t>Learning Objective 7</a:t>
            </a:r>
            <a:endParaRPr lang="en-US" dirty="0"/>
          </a:p>
        </p:txBody>
      </p:sp>
      <p:sp>
        <p:nvSpPr>
          <p:cNvPr id="8" name="Footer Placeholder 7"/>
          <p:cNvSpPr>
            <a:spLocks noGrp="1"/>
          </p:cNvSpPr>
          <p:nvPr>
            <p:ph type="ftr" sz="quarter" idx="11"/>
          </p:nvPr>
        </p:nvSpPr>
        <p:spPr>
          <a:xfrm>
            <a:off x="1424213" y="6493700"/>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63</a:t>
            </a:fld>
            <a:endParaRPr lang="en-US" dirty="0"/>
          </a:p>
        </p:txBody>
      </p:sp>
    </p:spTree>
    <p:extLst>
      <p:ext uri="{BB962C8B-B14F-4D97-AF65-F5344CB8AC3E}">
        <p14:creationId xmlns:p14="http://schemas.microsoft.com/office/powerpoint/2010/main" val="187239826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a:xfrm>
            <a:off x="805206" y="3587995"/>
            <a:ext cx="8181199" cy="2689363"/>
          </a:xfrm>
          <a:prstGeom prst="roundRect">
            <a:avLst>
              <a:gd name="adj" fmla="val 11762"/>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TextBox 29"/>
          <p:cNvSpPr txBox="1"/>
          <p:nvPr/>
        </p:nvSpPr>
        <p:spPr>
          <a:xfrm>
            <a:off x="2857000" y="3835972"/>
            <a:ext cx="6230618" cy="1569660"/>
          </a:xfrm>
          <a:prstGeom prst="rect">
            <a:avLst/>
          </a:prstGeom>
          <a:noFill/>
        </p:spPr>
        <p:txBody>
          <a:bodyPr wrap="square" rtlCol="0">
            <a:spAutoFit/>
          </a:bodyPr>
          <a:lstStyle/>
          <a:p>
            <a:r>
              <a:rPr lang="en-US" sz="1600" dirty="0"/>
              <a:t>$       10,000                                              Date           February 1, 2018</a:t>
            </a:r>
          </a:p>
          <a:p>
            <a:endParaRPr lang="en-US" sz="1600" dirty="0"/>
          </a:p>
          <a:p>
            <a:r>
              <a:rPr lang="en-US" sz="1600" dirty="0"/>
              <a:t>   Six months               after date          I         promise to pay to the</a:t>
            </a:r>
          </a:p>
          <a:p>
            <a:r>
              <a:rPr lang="en-US" sz="1600" dirty="0"/>
              <a:t>order of                          Kimzey Medical Clinic</a:t>
            </a:r>
          </a:p>
          <a:p>
            <a:r>
              <a:rPr lang="en-US" sz="1600" dirty="0"/>
              <a:t>                          </a:t>
            </a:r>
            <a:r>
              <a:rPr lang="en-US" sz="1600"/>
              <a:t>Ten </a:t>
            </a:r>
            <a:r>
              <a:rPr lang="en-US" sz="1600" smtClean="0"/>
              <a:t>thousand </a:t>
            </a:r>
            <a:r>
              <a:rPr lang="en-US" sz="1600" dirty="0"/>
              <a:t>and no/100                          dollars</a:t>
            </a:r>
          </a:p>
          <a:p>
            <a:r>
              <a:rPr lang="en-US" sz="1600" dirty="0"/>
              <a:t>  for value received with interest at the rate of                  12%   .</a:t>
            </a:r>
          </a:p>
        </p:txBody>
      </p:sp>
      <p:sp>
        <p:nvSpPr>
          <p:cNvPr id="2" name="Title 1"/>
          <p:cNvSpPr>
            <a:spLocks noGrp="1"/>
          </p:cNvSpPr>
          <p:nvPr>
            <p:ph type="title"/>
          </p:nvPr>
        </p:nvSpPr>
        <p:spPr>
          <a:xfrm>
            <a:off x="914400" y="780170"/>
            <a:ext cx="8229600" cy="614075"/>
          </a:xfrm>
        </p:spPr>
        <p:txBody>
          <a:bodyPr>
            <a:normAutofit/>
          </a:bodyPr>
          <a:lstStyle/>
          <a:p>
            <a:r>
              <a:rPr lang="en-US" sz="4000" dirty="0"/>
              <a:t>Note Receivable </a:t>
            </a:r>
          </a:p>
        </p:txBody>
      </p:sp>
      <p:sp>
        <p:nvSpPr>
          <p:cNvPr id="3" name="Text Placeholder 5"/>
          <p:cNvSpPr txBox="1">
            <a:spLocks/>
          </p:cNvSpPr>
          <p:nvPr/>
        </p:nvSpPr>
        <p:spPr>
          <a:xfrm>
            <a:off x="940070" y="409968"/>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5–13</a:t>
            </a:r>
            <a:endParaRPr lang="en-US" sz="3200" dirty="0"/>
          </a:p>
        </p:txBody>
      </p:sp>
      <p:cxnSp>
        <p:nvCxnSpPr>
          <p:cNvPr id="6" name="Straight Connector 5"/>
          <p:cNvCxnSpPr/>
          <p:nvPr/>
        </p:nvCxnSpPr>
        <p:spPr>
          <a:xfrm>
            <a:off x="3166408" y="4126023"/>
            <a:ext cx="95678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7" name="TextBox 6"/>
          <p:cNvSpPr txBox="1"/>
          <p:nvPr/>
        </p:nvSpPr>
        <p:spPr>
          <a:xfrm>
            <a:off x="941473" y="3817447"/>
            <a:ext cx="1343373" cy="2456057"/>
          </a:xfrm>
          <a:prstGeom prst="rect">
            <a:avLst/>
          </a:prstGeom>
          <a:noFill/>
        </p:spPr>
        <p:txBody>
          <a:bodyPr wrap="square" rtlCol="0">
            <a:spAutoFit/>
          </a:bodyPr>
          <a:lstStyle/>
          <a:p>
            <a:r>
              <a:rPr lang="en-US" sz="1600" b="1" dirty="0">
                <a:solidFill>
                  <a:srgbClr val="1D5F76"/>
                </a:solidFill>
              </a:rPr>
              <a:t>Face value</a:t>
            </a:r>
          </a:p>
          <a:p>
            <a:endParaRPr lang="en-US" sz="1600" b="1" dirty="0">
              <a:solidFill>
                <a:srgbClr val="1D5F76"/>
              </a:solidFill>
            </a:endParaRPr>
          </a:p>
          <a:p>
            <a:pPr>
              <a:lnSpc>
                <a:spcPct val="90000"/>
              </a:lnSpc>
            </a:pPr>
            <a:r>
              <a:rPr lang="en-US" sz="1600" b="1" dirty="0">
                <a:solidFill>
                  <a:srgbClr val="1D5F76"/>
                </a:solidFill>
              </a:rPr>
              <a:t>Due date</a:t>
            </a:r>
          </a:p>
          <a:p>
            <a:endParaRPr lang="en-US" sz="1600" b="1" dirty="0">
              <a:solidFill>
                <a:srgbClr val="1D5F76"/>
              </a:solidFill>
            </a:endParaRPr>
          </a:p>
          <a:p>
            <a:pPr>
              <a:lnSpc>
                <a:spcPct val="150000"/>
              </a:lnSpc>
            </a:pPr>
            <a:r>
              <a:rPr lang="en-US" sz="1600" b="1" dirty="0">
                <a:solidFill>
                  <a:srgbClr val="1D5F76"/>
                </a:solidFill>
              </a:rPr>
              <a:t>Payee</a:t>
            </a:r>
          </a:p>
          <a:p>
            <a:pPr>
              <a:lnSpc>
                <a:spcPct val="150000"/>
              </a:lnSpc>
            </a:pPr>
            <a:endParaRPr lang="en-US" sz="1600" b="1" dirty="0">
              <a:solidFill>
                <a:srgbClr val="1D5F76"/>
              </a:solidFill>
            </a:endParaRPr>
          </a:p>
          <a:p>
            <a:pPr>
              <a:lnSpc>
                <a:spcPct val="80000"/>
              </a:lnSpc>
            </a:pPr>
            <a:r>
              <a:rPr lang="en-US" sz="1600" b="1" dirty="0">
                <a:solidFill>
                  <a:srgbClr val="1D5F76"/>
                </a:solidFill>
              </a:rPr>
              <a:t>Interest </a:t>
            </a:r>
            <a:r>
              <a:rPr lang="en-US" sz="1600" b="1" dirty="0" smtClean="0">
                <a:solidFill>
                  <a:srgbClr val="1D5F76"/>
                </a:solidFill>
              </a:rPr>
              <a:t>rate</a:t>
            </a:r>
          </a:p>
          <a:p>
            <a:pPr>
              <a:lnSpc>
                <a:spcPct val="80000"/>
              </a:lnSpc>
            </a:pPr>
            <a:endParaRPr lang="en-US" sz="1600" b="1" dirty="0">
              <a:solidFill>
                <a:srgbClr val="1D5F76"/>
              </a:solidFill>
            </a:endParaRPr>
          </a:p>
          <a:p>
            <a:pPr>
              <a:lnSpc>
                <a:spcPct val="110000"/>
              </a:lnSpc>
            </a:pPr>
            <a:r>
              <a:rPr lang="en-US" sz="1600" b="1" dirty="0">
                <a:solidFill>
                  <a:srgbClr val="1D5F76"/>
                </a:solidFill>
              </a:rPr>
              <a:t>Maker</a:t>
            </a:r>
          </a:p>
        </p:txBody>
      </p:sp>
      <p:cxnSp>
        <p:nvCxnSpPr>
          <p:cNvPr id="13" name="Straight Connector 12"/>
          <p:cNvCxnSpPr/>
          <p:nvPr/>
        </p:nvCxnSpPr>
        <p:spPr>
          <a:xfrm>
            <a:off x="6684671" y="4126023"/>
            <a:ext cx="19056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2945810" y="4589243"/>
            <a:ext cx="1612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3904484" y="4865969"/>
            <a:ext cx="43216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2945810" y="5089410"/>
            <a:ext cx="448107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5814341" y="4589243"/>
            <a:ext cx="40474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7426889" y="5355013"/>
            <a:ext cx="6571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7210067" y="5843446"/>
            <a:ext cx="162888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Arrow Connector 31"/>
          <p:cNvCxnSpPr/>
          <p:nvPr/>
        </p:nvCxnSpPr>
        <p:spPr>
          <a:xfrm>
            <a:off x="2045062" y="4003940"/>
            <a:ext cx="811938" cy="0"/>
          </a:xfrm>
          <a:prstGeom prst="straightConnector1">
            <a:avLst/>
          </a:prstGeom>
          <a:ln w="19050" cmpd="sng">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a:off x="1861412" y="4493801"/>
            <a:ext cx="1084398" cy="0"/>
          </a:xfrm>
          <a:prstGeom prst="straightConnector1">
            <a:avLst/>
          </a:prstGeom>
          <a:ln w="19050" cmpd="sng">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p:nvPr/>
        </p:nvCxnSpPr>
        <p:spPr>
          <a:xfrm flipV="1">
            <a:off x="1639093" y="4749906"/>
            <a:ext cx="3185692" cy="270351"/>
          </a:xfrm>
          <a:prstGeom prst="straightConnector1">
            <a:avLst/>
          </a:prstGeom>
          <a:ln w="19050" cmpd="sng">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p:nvPr/>
        </p:nvCxnSpPr>
        <p:spPr>
          <a:xfrm flipV="1">
            <a:off x="2133872" y="5309380"/>
            <a:ext cx="5293017" cy="347772"/>
          </a:xfrm>
          <a:prstGeom prst="straightConnector1">
            <a:avLst/>
          </a:prstGeom>
          <a:ln w="19050" cmpd="sng">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p:nvPr/>
        </p:nvCxnSpPr>
        <p:spPr>
          <a:xfrm flipV="1">
            <a:off x="1748790" y="5657153"/>
            <a:ext cx="5598171" cy="446223"/>
          </a:xfrm>
          <a:prstGeom prst="straightConnector1">
            <a:avLst/>
          </a:prstGeom>
          <a:ln w="19050" cmpd="sng">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7234585" y="5562312"/>
            <a:ext cx="1506677" cy="307777"/>
          </a:xfrm>
          <a:prstGeom prst="rect">
            <a:avLst/>
          </a:prstGeom>
          <a:noFill/>
        </p:spPr>
        <p:txBody>
          <a:bodyPr wrap="square" rtlCol="0">
            <a:spAutoFit/>
          </a:bodyPr>
          <a:lstStyle/>
          <a:p>
            <a:r>
              <a:rPr lang="en-US" sz="1400" dirty="0">
                <a:latin typeface="Lucida Handwriting"/>
                <a:cs typeface="Lucida Handwriting"/>
              </a:rPr>
              <a:t>Justin Payne</a:t>
            </a:r>
          </a:p>
        </p:txBody>
      </p:sp>
      <p:sp>
        <p:nvSpPr>
          <p:cNvPr id="22" name="Content Placeholder 2"/>
          <p:cNvSpPr txBox="1">
            <a:spLocks/>
          </p:cNvSpPr>
          <p:nvPr/>
        </p:nvSpPr>
        <p:spPr>
          <a:xfrm>
            <a:off x="709986" y="1394245"/>
            <a:ext cx="8229600" cy="2170217"/>
          </a:xfrm>
          <a:prstGeom prst="rect">
            <a:avLst/>
          </a:prstGeom>
        </p:spPr>
        <p:txBody>
          <a:bodyPr>
            <a:normAutofit fontScale="92500" lnSpcReduction="20000"/>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Similar to accounts receivable but include a written debt agreement, or note</a:t>
            </a:r>
          </a:p>
          <a:p>
            <a:pPr lvl="1"/>
            <a:r>
              <a:rPr lang="en-US" dirty="0" smtClean="0"/>
              <a:t>Normal debit balance</a:t>
            </a:r>
          </a:p>
          <a:p>
            <a:r>
              <a:rPr lang="en-US" dirty="0" smtClean="0"/>
              <a:t>Classified as either current or noncurrent asset depending on time until due date</a:t>
            </a:r>
            <a:endParaRPr lang="en-US" dirty="0"/>
          </a:p>
        </p:txBody>
      </p:sp>
      <p:sp>
        <p:nvSpPr>
          <p:cNvPr id="4" name="Oval 3"/>
          <p:cNvSpPr/>
          <p:nvPr/>
        </p:nvSpPr>
        <p:spPr>
          <a:xfrm>
            <a:off x="885613" y="3851313"/>
            <a:ext cx="1130662" cy="308576"/>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914400" y="4301283"/>
            <a:ext cx="951210" cy="308576"/>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902545" y="4882902"/>
            <a:ext cx="727213" cy="308576"/>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868678" y="5483266"/>
            <a:ext cx="1265194" cy="308576"/>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868678" y="5949088"/>
            <a:ext cx="880112" cy="308576"/>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9592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4"/>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3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23"/>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3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25"/>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3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9"/>
                                        </p:tgtEl>
                                        <p:attrNameLst>
                                          <p:attrName>style.visibility</p:attrName>
                                        </p:attrNameLst>
                                      </p:cBhvr>
                                      <p:to>
                                        <p:strVal val="visible"/>
                                      </p:to>
                                    </p:set>
                                  </p:childTnLst>
                                </p:cTn>
                              </p:par>
                              <p:par>
                                <p:cTn id="43" presetID="1" presetClass="exit" presetSubtype="0" fill="hold" grpId="1" nodeType="withEffect">
                                  <p:stCondLst>
                                    <p:cond delay="0"/>
                                  </p:stCondLst>
                                  <p:childTnLst>
                                    <p:set>
                                      <p:cBhvr>
                                        <p:cTn id="44" dur="1" fill="hold">
                                          <p:stCondLst>
                                            <p:cond delay="0"/>
                                          </p:stCondLst>
                                        </p:cTn>
                                        <p:tgtEl>
                                          <p:spTgt spid="27"/>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par>
                                <p:cTn id="47" presetID="1" presetClass="exit" presetSubtype="0" fill="hold" nodeType="withEffect">
                                  <p:stCondLst>
                                    <p:cond delay="0"/>
                                  </p:stCondLst>
                                  <p:childTnLst>
                                    <p:set>
                                      <p:cBhvr>
                                        <p:cTn id="48" dur="1" fill="hold">
                                          <p:stCondLst>
                                            <p:cond delay="0"/>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23" grpId="0" animBg="1"/>
      <p:bldP spid="23" grpId="1" animBg="1"/>
      <p:bldP spid="25" grpId="0" animBg="1"/>
      <p:bldP spid="25" grpId="1" animBg="1"/>
      <p:bldP spid="27" grpId="0" animBg="1"/>
      <p:bldP spid="27" grpId="1" animBg="1"/>
      <p:bldP spid="29"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257395"/>
            <a:ext cx="8229600" cy="840082"/>
          </a:xfrm>
        </p:spPr>
        <p:txBody>
          <a:bodyPr/>
          <a:lstStyle/>
          <a:p>
            <a:r>
              <a:rPr lang="en-US" dirty="0" smtClean="0"/>
              <a:t>Recording Notes Receivable</a:t>
            </a:r>
            <a:endParaRPr lang="en-US" dirty="0"/>
          </a:p>
        </p:txBody>
      </p:sp>
      <p:sp>
        <p:nvSpPr>
          <p:cNvPr id="4" name="Content Placeholder 3"/>
          <p:cNvSpPr>
            <a:spLocks noGrp="1"/>
          </p:cNvSpPr>
          <p:nvPr>
            <p:ph idx="1"/>
          </p:nvPr>
        </p:nvSpPr>
        <p:spPr>
          <a:xfrm>
            <a:off x="875078" y="1188916"/>
            <a:ext cx="8039367" cy="2217223"/>
          </a:xfrm>
        </p:spPr>
        <p:txBody>
          <a:bodyPr>
            <a:normAutofit fontScale="92500" lnSpcReduction="20000"/>
          </a:bodyPr>
          <a:lstStyle/>
          <a:p>
            <a:r>
              <a:rPr lang="en-IN" dirty="0"/>
              <a:t>Kimzey </a:t>
            </a:r>
            <a:r>
              <a:rPr lang="en-IN" dirty="0" smtClean="0"/>
              <a:t>provided $10,000 of services to Justin </a:t>
            </a:r>
            <a:r>
              <a:rPr lang="en-IN" dirty="0"/>
              <a:t>Payne, who is not able to pay </a:t>
            </a:r>
            <a:r>
              <a:rPr lang="en-IN" dirty="0" smtClean="0"/>
              <a:t>immediately</a:t>
            </a:r>
          </a:p>
          <a:p>
            <a:r>
              <a:rPr lang="en-IN" dirty="0"/>
              <a:t>Justin </a:t>
            </a:r>
            <a:r>
              <a:rPr lang="en-IN" dirty="0" smtClean="0"/>
              <a:t>Payne signs a promissory note, offering to pay </a:t>
            </a:r>
            <a:r>
              <a:rPr lang="en-IN" dirty="0"/>
              <a:t>$10,000 plus </a:t>
            </a:r>
            <a:r>
              <a:rPr lang="en-IN" dirty="0" smtClean="0"/>
              <a:t>12% interest in </a:t>
            </a:r>
            <a:r>
              <a:rPr lang="en-IN" dirty="0"/>
              <a:t>six months (August 1</a:t>
            </a:r>
            <a:r>
              <a:rPr lang="en-IN" dirty="0" smtClean="0"/>
              <a:t>).</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65</a:t>
            </a:fld>
            <a:endParaRPr lang="en-US" dirty="0"/>
          </a:p>
        </p:txBody>
      </p:sp>
      <p:sp>
        <p:nvSpPr>
          <p:cNvPr id="25" name="Rectangle 24"/>
          <p:cNvSpPr/>
          <p:nvPr/>
        </p:nvSpPr>
        <p:spPr>
          <a:xfrm>
            <a:off x="875079" y="3416610"/>
            <a:ext cx="8045078" cy="1667282"/>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7" name="TextBox 26"/>
          <p:cNvSpPr txBox="1">
            <a:spLocks noChangeArrowheads="1"/>
          </p:cNvSpPr>
          <p:nvPr/>
        </p:nvSpPr>
        <p:spPr bwMode="auto">
          <a:xfrm>
            <a:off x="938298" y="3416610"/>
            <a:ext cx="7860752" cy="461665"/>
          </a:xfrm>
          <a:prstGeom prst="rect">
            <a:avLst/>
          </a:prstGeom>
          <a:noFill/>
          <a:ln w="9525">
            <a:noFill/>
            <a:miter lim="800000"/>
            <a:headEnd/>
            <a:tailEnd/>
          </a:ln>
        </p:spPr>
        <p:txBody>
          <a:bodyPr wrap="square">
            <a:spAutoFit/>
          </a:bodyPr>
          <a:lstStyle/>
          <a:p>
            <a:r>
              <a:rPr lang="en-US" sz="2400" dirty="0" smtClean="0">
                <a:latin typeface="Calibri" pitchFamily="34" charset="0"/>
              </a:rPr>
              <a:t>February 1, 2018</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32" name="TextBox 31"/>
          <p:cNvSpPr txBox="1">
            <a:spLocks noChangeArrowheads="1"/>
          </p:cNvSpPr>
          <p:nvPr/>
        </p:nvSpPr>
        <p:spPr bwMode="auto">
          <a:xfrm>
            <a:off x="955628" y="3789925"/>
            <a:ext cx="7958818" cy="1200329"/>
          </a:xfrm>
          <a:prstGeom prst="rect">
            <a:avLst/>
          </a:prstGeom>
          <a:noFill/>
          <a:ln w="9525">
            <a:noFill/>
            <a:miter lim="800000"/>
            <a:headEnd/>
            <a:tailEnd/>
          </a:ln>
        </p:spPr>
        <p:txBody>
          <a:bodyPr wrap="square">
            <a:spAutoFit/>
          </a:bodyPr>
          <a:lstStyle/>
          <a:p>
            <a:r>
              <a:rPr lang="en-US" sz="2400" b="1" dirty="0" smtClean="0">
                <a:latin typeface="Calibri" pitchFamily="34" charset="0"/>
              </a:rPr>
              <a:t>Notes Receivable </a:t>
            </a:r>
            <a:r>
              <a:rPr lang="en-US" sz="2400" dirty="0" smtClean="0">
                <a:latin typeface="Calibri" pitchFamily="34" charset="0"/>
              </a:rPr>
              <a:t>…………………………………</a:t>
            </a:r>
            <a:r>
              <a:rPr lang="en-US" sz="2400" b="1" dirty="0" smtClean="0">
                <a:latin typeface="Calibri" pitchFamily="34" charset="0"/>
              </a:rPr>
              <a:t>	  	10,000 </a:t>
            </a:r>
          </a:p>
          <a:p>
            <a:r>
              <a:rPr lang="en-US" sz="2400" b="1" dirty="0" smtClean="0">
                <a:latin typeface="Calibri" pitchFamily="34" charset="0"/>
              </a:rPr>
              <a:t>	Service Revenue </a:t>
            </a:r>
            <a:r>
              <a:rPr lang="en-US" sz="2400" dirty="0" smtClean="0">
                <a:latin typeface="Calibri" pitchFamily="34" charset="0"/>
              </a:rPr>
              <a:t>…………………………….</a:t>
            </a:r>
            <a:r>
              <a:rPr lang="en-US" sz="2400" b="1" dirty="0" smtClean="0">
                <a:latin typeface="Calibri" pitchFamily="34" charset="0"/>
              </a:rPr>
              <a:t>					10,000</a:t>
            </a:r>
          </a:p>
          <a:p>
            <a:r>
              <a:rPr lang="en-US" sz="2400" b="1" dirty="0" smtClean="0">
                <a:latin typeface="Calibri" pitchFamily="34" charset="0"/>
              </a:rPr>
              <a:t>	</a:t>
            </a:r>
            <a:r>
              <a:rPr lang="en-US" sz="2000" i="1" dirty="0" smtClean="0">
                <a:latin typeface="Calibri" pitchFamily="34" charset="0"/>
              </a:rPr>
              <a:t>(</a:t>
            </a:r>
            <a:r>
              <a:rPr lang="en-US" sz="2000" i="1" dirty="0">
                <a:latin typeface="Calibri" pitchFamily="34" charset="0"/>
              </a:rPr>
              <a:t>Accept a six-month, 12% note receivable for services provided</a:t>
            </a:r>
            <a:r>
              <a:rPr lang="en-US" sz="2000" i="1" dirty="0" smtClean="0">
                <a:latin typeface="Calibri" pitchFamily="34" charset="0"/>
              </a:rPr>
              <a:t>)</a:t>
            </a:r>
            <a:endParaRPr lang="en-US" sz="2400" b="1" u="sng" dirty="0"/>
          </a:p>
        </p:txBody>
      </p:sp>
      <p:cxnSp>
        <p:nvCxnSpPr>
          <p:cNvPr id="33" name="Straight Connector 32"/>
          <p:cNvCxnSpPr/>
          <p:nvPr/>
        </p:nvCxnSpPr>
        <p:spPr>
          <a:xfrm>
            <a:off x="6439808" y="3789925"/>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7831836" y="3794480"/>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1001348" y="3814637"/>
            <a:ext cx="3284766" cy="270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6" name="Content Placeholder 3"/>
          <p:cNvSpPr txBox="1">
            <a:spLocks/>
          </p:cNvSpPr>
          <p:nvPr/>
        </p:nvSpPr>
        <p:spPr>
          <a:xfrm>
            <a:off x="859096" y="5212080"/>
            <a:ext cx="8229600" cy="605790"/>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IN" dirty="0" smtClean="0"/>
              <a:t>No interest is recorded on February 1</a:t>
            </a:r>
            <a:endParaRPr lang="en-US" dirty="0"/>
          </a:p>
        </p:txBody>
      </p:sp>
    </p:spTree>
    <p:extLst>
      <p:ext uri="{BB962C8B-B14F-4D97-AF65-F5344CB8AC3E}">
        <p14:creationId xmlns:p14="http://schemas.microsoft.com/office/powerpoint/2010/main" val="2129894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a:t>
            </a:r>
            <a:endParaRPr lang="en-US" dirty="0"/>
          </a:p>
        </p:txBody>
      </p:sp>
      <p:sp>
        <p:nvSpPr>
          <p:cNvPr id="3" name="Content Placeholder 2"/>
          <p:cNvSpPr>
            <a:spLocks noGrp="1"/>
          </p:cNvSpPr>
          <p:nvPr>
            <p:ph idx="1"/>
          </p:nvPr>
        </p:nvSpPr>
        <p:spPr/>
        <p:txBody>
          <a:bodyPr/>
          <a:lstStyle/>
          <a:p>
            <a:pPr marL="0" indent="0">
              <a:buNone/>
            </a:pPr>
            <a:r>
              <a:rPr lang="en-US" dirty="0" smtClean="0"/>
              <a:t>Notes receivable are similar to accounts receivable except that notes receivable are formal credit arrangements made with a written debt instrument, or </a:t>
            </a:r>
            <a:r>
              <a:rPr lang="en-US" b="1" i="1" dirty="0" smtClean="0"/>
              <a:t>note</a:t>
            </a:r>
            <a:r>
              <a:rPr lang="en-US" dirty="0" smtClean="0"/>
              <a:t>.</a:t>
            </a:r>
            <a:endParaRPr lang="en-US" dirty="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66</a:t>
            </a:fld>
            <a:endParaRPr lang="en-US" dirty="0"/>
          </a:p>
        </p:txBody>
      </p:sp>
    </p:spTree>
    <p:extLst>
      <p:ext uri="{BB962C8B-B14F-4D97-AF65-F5344CB8AC3E}">
        <p14:creationId xmlns:p14="http://schemas.microsoft.com/office/powerpoint/2010/main" val="227682101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7986934" cy="1143000"/>
          </a:xfrm>
        </p:spPr>
        <p:txBody>
          <a:bodyPr/>
          <a:lstStyle/>
          <a:p>
            <a:pPr>
              <a:lnSpc>
                <a:spcPct val="90000"/>
              </a:lnSpc>
            </a:pPr>
            <a:r>
              <a:rPr lang="en-US" dirty="0" smtClean="0"/>
              <a:t>Collection of Notes Receivable and Interest</a:t>
            </a:r>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67</a:t>
            </a:fld>
            <a:endParaRPr lang="en-US" dirty="0"/>
          </a:p>
        </p:txBody>
      </p:sp>
      <p:cxnSp>
        <p:nvCxnSpPr>
          <p:cNvPr id="19" name="Straight Connector 18"/>
          <p:cNvCxnSpPr/>
          <p:nvPr/>
        </p:nvCxnSpPr>
        <p:spPr>
          <a:xfrm>
            <a:off x="2215700" y="6016941"/>
            <a:ext cx="120800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3" name="Content Placeholder 2"/>
          <p:cNvSpPr>
            <a:spLocks noGrp="1"/>
          </p:cNvSpPr>
          <p:nvPr>
            <p:ph idx="1"/>
          </p:nvPr>
        </p:nvSpPr>
        <p:spPr>
          <a:xfrm>
            <a:off x="809150" y="1537556"/>
            <a:ext cx="8229600" cy="988474"/>
          </a:xfrm>
        </p:spPr>
        <p:txBody>
          <a:bodyPr>
            <a:normAutofit fontScale="92500" lnSpcReduction="10000"/>
          </a:bodyPr>
          <a:lstStyle/>
          <a:p>
            <a:r>
              <a:rPr lang="en-US" dirty="0" smtClean="0"/>
              <a:t>After six months, Kimzey collects the full amount owed by Justin, </a:t>
            </a:r>
            <a:r>
              <a:rPr lang="en-US" b="1" dirty="0" smtClean="0"/>
              <a:t>including interest</a:t>
            </a:r>
            <a:endParaRPr lang="en-US" b="1" dirty="0"/>
          </a:p>
        </p:txBody>
      </p:sp>
      <p:grpSp>
        <p:nvGrpSpPr>
          <p:cNvPr id="24" name="Group 23"/>
          <p:cNvGrpSpPr/>
          <p:nvPr/>
        </p:nvGrpSpPr>
        <p:grpSpPr>
          <a:xfrm>
            <a:off x="907023" y="2522730"/>
            <a:ext cx="7913705" cy="1248986"/>
            <a:chOff x="907023" y="3155813"/>
            <a:chExt cx="7913705" cy="1248986"/>
          </a:xfrm>
        </p:grpSpPr>
        <p:sp>
          <p:nvSpPr>
            <p:cNvPr id="25" name="TextBox 24"/>
            <p:cNvSpPr txBox="1"/>
            <p:nvPr/>
          </p:nvSpPr>
          <p:spPr>
            <a:xfrm>
              <a:off x="907023" y="3392294"/>
              <a:ext cx="1184667" cy="984885"/>
            </a:xfrm>
            <a:prstGeom prst="rect">
              <a:avLst/>
            </a:prstGeom>
            <a:noFill/>
          </p:spPr>
          <p:txBody>
            <a:bodyPr wrap="square" rtlCol="0">
              <a:spAutoFit/>
            </a:bodyPr>
            <a:lstStyle/>
            <a:p>
              <a:r>
                <a:rPr lang="en-US" sz="2400" b="1" dirty="0" smtClean="0"/>
                <a:t>Interest</a:t>
              </a:r>
            </a:p>
            <a:p>
              <a:pPr algn="ctr">
                <a:spcBef>
                  <a:spcPts val="1200"/>
                </a:spcBef>
              </a:pPr>
              <a:r>
                <a:rPr lang="en-US" sz="2400" dirty="0" smtClean="0"/>
                <a:t>$600</a:t>
              </a:r>
              <a:endParaRPr lang="en-US" sz="2400" dirty="0"/>
            </a:p>
          </p:txBody>
        </p:sp>
        <p:sp>
          <p:nvSpPr>
            <p:cNvPr id="26" name="TextBox 25"/>
            <p:cNvSpPr txBox="1"/>
            <p:nvPr/>
          </p:nvSpPr>
          <p:spPr>
            <a:xfrm>
              <a:off x="2696685" y="3157027"/>
              <a:ext cx="1280955" cy="1243417"/>
            </a:xfrm>
            <a:prstGeom prst="rect">
              <a:avLst/>
            </a:prstGeom>
            <a:noFill/>
          </p:spPr>
          <p:txBody>
            <a:bodyPr wrap="square" rtlCol="0">
              <a:spAutoFit/>
            </a:bodyPr>
            <a:lstStyle/>
            <a:p>
              <a:pPr algn="ctr">
                <a:lnSpc>
                  <a:spcPct val="90000"/>
                </a:lnSpc>
              </a:pPr>
              <a:r>
                <a:rPr lang="en-US" sz="2400" b="1" dirty="0" smtClean="0"/>
                <a:t>Face value</a:t>
              </a:r>
            </a:p>
            <a:p>
              <a:pPr algn="ctr">
                <a:lnSpc>
                  <a:spcPct val="90000"/>
                </a:lnSpc>
                <a:spcBef>
                  <a:spcPts val="1200"/>
                </a:spcBef>
              </a:pPr>
              <a:r>
                <a:rPr lang="en-US" sz="2400" dirty="0" smtClean="0"/>
                <a:t>$10,000</a:t>
              </a:r>
              <a:endParaRPr lang="en-US" sz="2400" dirty="0"/>
            </a:p>
          </p:txBody>
        </p:sp>
        <p:sp>
          <p:nvSpPr>
            <p:cNvPr id="27" name="TextBox 26"/>
            <p:cNvSpPr txBox="1"/>
            <p:nvPr/>
          </p:nvSpPr>
          <p:spPr>
            <a:xfrm>
              <a:off x="4664767" y="3161382"/>
              <a:ext cx="1831342" cy="1243417"/>
            </a:xfrm>
            <a:prstGeom prst="rect">
              <a:avLst/>
            </a:prstGeom>
            <a:noFill/>
          </p:spPr>
          <p:txBody>
            <a:bodyPr wrap="square" rtlCol="0">
              <a:spAutoFit/>
            </a:bodyPr>
            <a:lstStyle/>
            <a:p>
              <a:pPr algn="ctr">
                <a:lnSpc>
                  <a:spcPct val="90000"/>
                </a:lnSpc>
              </a:pPr>
              <a:r>
                <a:rPr lang="en-US" sz="2400" b="1" dirty="0" smtClean="0"/>
                <a:t>Annual </a:t>
              </a:r>
            </a:p>
            <a:p>
              <a:pPr algn="ctr">
                <a:lnSpc>
                  <a:spcPct val="90000"/>
                </a:lnSpc>
              </a:pPr>
              <a:r>
                <a:rPr lang="en-US" sz="2400" b="1" dirty="0"/>
                <a:t>i</a:t>
              </a:r>
              <a:r>
                <a:rPr lang="en-US" sz="2400" b="1" dirty="0" smtClean="0"/>
                <a:t>nterest rate</a:t>
              </a:r>
            </a:p>
            <a:p>
              <a:pPr algn="ctr">
                <a:lnSpc>
                  <a:spcPct val="90000"/>
                </a:lnSpc>
                <a:spcBef>
                  <a:spcPts val="1200"/>
                </a:spcBef>
              </a:pPr>
              <a:r>
                <a:rPr lang="en-US" sz="2400" dirty="0" smtClean="0"/>
                <a:t>12%</a:t>
              </a:r>
              <a:endParaRPr lang="en-US" sz="2400" dirty="0"/>
            </a:p>
          </p:txBody>
        </p:sp>
        <p:sp>
          <p:nvSpPr>
            <p:cNvPr id="28" name="TextBox 27"/>
            <p:cNvSpPr txBox="1"/>
            <p:nvPr/>
          </p:nvSpPr>
          <p:spPr>
            <a:xfrm>
              <a:off x="6989386" y="3155813"/>
              <a:ext cx="1831342" cy="1243417"/>
            </a:xfrm>
            <a:prstGeom prst="rect">
              <a:avLst/>
            </a:prstGeom>
            <a:noFill/>
          </p:spPr>
          <p:txBody>
            <a:bodyPr wrap="square" rtlCol="0">
              <a:spAutoFit/>
            </a:bodyPr>
            <a:lstStyle/>
            <a:p>
              <a:pPr algn="ctr">
                <a:lnSpc>
                  <a:spcPct val="90000"/>
                </a:lnSpc>
              </a:pPr>
              <a:r>
                <a:rPr lang="en-US" sz="2400" b="1" dirty="0" smtClean="0"/>
                <a:t>Fraction</a:t>
              </a:r>
            </a:p>
            <a:p>
              <a:pPr algn="ctr">
                <a:lnSpc>
                  <a:spcPct val="90000"/>
                </a:lnSpc>
              </a:pPr>
              <a:r>
                <a:rPr lang="en-US" sz="2400" b="1" dirty="0" smtClean="0"/>
                <a:t>of the year</a:t>
              </a:r>
            </a:p>
            <a:p>
              <a:pPr algn="ctr">
                <a:lnSpc>
                  <a:spcPct val="90000"/>
                </a:lnSpc>
                <a:spcBef>
                  <a:spcPts val="1200"/>
                </a:spcBef>
              </a:pPr>
              <a:r>
                <a:rPr lang="en-US" sz="2400" dirty="0" smtClean="0"/>
                <a:t>6/12</a:t>
              </a:r>
              <a:endParaRPr lang="en-US" sz="2400" dirty="0"/>
            </a:p>
          </p:txBody>
        </p:sp>
        <p:sp>
          <p:nvSpPr>
            <p:cNvPr id="29" name="TextBox 28"/>
            <p:cNvSpPr txBox="1"/>
            <p:nvPr/>
          </p:nvSpPr>
          <p:spPr>
            <a:xfrm>
              <a:off x="2179495" y="3392294"/>
              <a:ext cx="517190" cy="461665"/>
            </a:xfrm>
            <a:prstGeom prst="rect">
              <a:avLst/>
            </a:prstGeom>
            <a:noFill/>
          </p:spPr>
          <p:txBody>
            <a:bodyPr wrap="square" rtlCol="0">
              <a:spAutoFit/>
            </a:bodyPr>
            <a:lstStyle/>
            <a:p>
              <a:r>
                <a:rPr lang="en-US" sz="2400" b="1" dirty="0" smtClean="0"/>
                <a:t>=</a:t>
              </a:r>
              <a:endParaRPr lang="en-US" sz="2400" dirty="0"/>
            </a:p>
          </p:txBody>
        </p:sp>
        <p:sp>
          <p:nvSpPr>
            <p:cNvPr id="30" name="TextBox 29"/>
            <p:cNvSpPr txBox="1"/>
            <p:nvPr/>
          </p:nvSpPr>
          <p:spPr>
            <a:xfrm>
              <a:off x="2179495" y="3910788"/>
              <a:ext cx="517190" cy="461665"/>
            </a:xfrm>
            <a:prstGeom prst="rect">
              <a:avLst/>
            </a:prstGeom>
            <a:noFill/>
          </p:spPr>
          <p:txBody>
            <a:bodyPr wrap="square" rtlCol="0">
              <a:spAutoFit/>
            </a:bodyPr>
            <a:lstStyle/>
            <a:p>
              <a:pPr>
                <a:spcBef>
                  <a:spcPts val="1200"/>
                </a:spcBef>
              </a:pPr>
              <a:r>
                <a:rPr lang="en-US" sz="2400" dirty="0" smtClean="0"/>
                <a:t>=</a:t>
              </a:r>
              <a:endParaRPr lang="en-US" sz="2400" dirty="0"/>
            </a:p>
          </p:txBody>
        </p:sp>
        <p:sp>
          <p:nvSpPr>
            <p:cNvPr id="33" name="TextBox 32"/>
            <p:cNvSpPr txBox="1"/>
            <p:nvPr/>
          </p:nvSpPr>
          <p:spPr>
            <a:xfrm>
              <a:off x="4073512" y="3351903"/>
              <a:ext cx="517190" cy="461665"/>
            </a:xfrm>
            <a:prstGeom prst="rect">
              <a:avLst/>
            </a:prstGeom>
            <a:noFill/>
          </p:spPr>
          <p:txBody>
            <a:bodyPr wrap="square" rtlCol="0">
              <a:spAutoFit/>
            </a:bodyPr>
            <a:lstStyle/>
            <a:p>
              <a:r>
                <a:rPr lang="en-US" sz="2400" dirty="0"/>
                <a:t>×</a:t>
              </a:r>
            </a:p>
          </p:txBody>
        </p:sp>
        <p:sp>
          <p:nvSpPr>
            <p:cNvPr id="34" name="TextBox 33"/>
            <p:cNvSpPr txBox="1"/>
            <p:nvPr/>
          </p:nvSpPr>
          <p:spPr>
            <a:xfrm>
              <a:off x="4078982" y="3907596"/>
              <a:ext cx="517190" cy="461665"/>
            </a:xfrm>
            <a:prstGeom prst="rect">
              <a:avLst/>
            </a:prstGeom>
            <a:noFill/>
          </p:spPr>
          <p:txBody>
            <a:bodyPr wrap="square" rtlCol="0">
              <a:spAutoFit/>
            </a:bodyPr>
            <a:lstStyle/>
            <a:p>
              <a:pPr>
                <a:spcBef>
                  <a:spcPts val="1200"/>
                </a:spcBef>
              </a:pPr>
              <a:r>
                <a:rPr lang="en-US" sz="2400" dirty="0" smtClean="0"/>
                <a:t>×</a:t>
              </a:r>
              <a:endParaRPr lang="en-US" sz="2400" dirty="0"/>
            </a:p>
          </p:txBody>
        </p:sp>
        <p:sp>
          <p:nvSpPr>
            <p:cNvPr id="35" name="TextBox 34"/>
            <p:cNvSpPr txBox="1"/>
            <p:nvPr/>
          </p:nvSpPr>
          <p:spPr>
            <a:xfrm>
              <a:off x="6627074" y="3357153"/>
              <a:ext cx="517190" cy="461665"/>
            </a:xfrm>
            <a:prstGeom prst="rect">
              <a:avLst/>
            </a:prstGeom>
            <a:noFill/>
          </p:spPr>
          <p:txBody>
            <a:bodyPr wrap="square" rtlCol="0">
              <a:spAutoFit/>
            </a:bodyPr>
            <a:lstStyle/>
            <a:p>
              <a:r>
                <a:rPr lang="en-US" sz="2400" dirty="0"/>
                <a:t>×</a:t>
              </a:r>
            </a:p>
          </p:txBody>
        </p:sp>
        <p:sp>
          <p:nvSpPr>
            <p:cNvPr id="36" name="TextBox 35"/>
            <p:cNvSpPr txBox="1"/>
            <p:nvPr/>
          </p:nvSpPr>
          <p:spPr>
            <a:xfrm>
              <a:off x="6627074" y="3934586"/>
              <a:ext cx="517190" cy="461665"/>
            </a:xfrm>
            <a:prstGeom prst="rect">
              <a:avLst/>
            </a:prstGeom>
            <a:noFill/>
          </p:spPr>
          <p:txBody>
            <a:bodyPr wrap="square" rtlCol="0">
              <a:spAutoFit/>
            </a:bodyPr>
            <a:lstStyle/>
            <a:p>
              <a:pPr>
                <a:spcBef>
                  <a:spcPts val="1200"/>
                </a:spcBef>
              </a:pPr>
              <a:r>
                <a:rPr lang="en-US" sz="2400" dirty="0"/>
                <a:t>×</a:t>
              </a:r>
            </a:p>
          </p:txBody>
        </p:sp>
      </p:grpSp>
      <p:sp>
        <p:nvSpPr>
          <p:cNvPr id="37" name="Rectangle 36"/>
          <p:cNvSpPr/>
          <p:nvPr/>
        </p:nvSpPr>
        <p:spPr>
          <a:xfrm>
            <a:off x="842831" y="4053628"/>
            <a:ext cx="8045078" cy="231230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38" name="TextBox 37"/>
          <p:cNvSpPr txBox="1">
            <a:spLocks noChangeArrowheads="1"/>
          </p:cNvSpPr>
          <p:nvPr/>
        </p:nvSpPr>
        <p:spPr bwMode="auto">
          <a:xfrm>
            <a:off x="906050" y="4053629"/>
            <a:ext cx="7860752" cy="461665"/>
          </a:xfrm>
          <a:prstGeom prst="rect">
            <a:avLst/>
          </a:prstGeom>
          <a:noFill/>
          <a:ln w="9525">
            <a:noFill/>
            <a:miter lim="800000"/>
            <a:headEnd/>
            <a:tailEnd/>
          </a:ln>
        </p:spPr>
        <p:txBody>
          <a:bodyPr wrap="square">
            <a:spAutoFit/>
          </a:bodyPr>
          <a:lstStyle/>
          <a:p>
            <a:r>
              <a:rPr lang="en-US" sz="2400" dirty="0" smtClean="0">
                <a:latin typeface="Calibri" pitchFamily="34" charset="0"/>
              </a:rPr>
              <a:t>August 1, 2018</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39" name="TextBox 38"/>
          <p:cNvSpPr txBox="1">
            <a:spLocks noChangeArrowheads="1"/>
          </p:cNvSpPr>
          <p:nvPr/>
        </p:nvSpPr>
        <p:spPr bwMode="auto">
          <a:xfrm>
            <a:off x="923380" y="4426944"/>
            <a:ext cx="7958818" cy="1938992"/>
          </a:xfrm>
          <a:prstGeom prst="rect">
            <a:avLst/>
          </a:prstGeom>
          <a:noFill/>
          <a:ln w="9525">
            <a:noFill/>
            <a:miter lim="800000"/>
            <a:headEnd/>
            <a:tailEnd/>
          </a:ln>
        </p:spPr>
        <p:txBody>
          <a:bodyPr wrap="square">
            <a:spAutoFit/>
          </a:bodyPr>
          <a:lstStyle/>
          <a:p>
            <a:r>
              <a:rPr lang="en-US" sz="2400" b="1" dirty="0" smtClean="0">
                <a:latin typeface="Calibri" pitchFamily="34" charset="0"/>
              </a:rPr>
              <a:t>Cash </a:t>
            </a:r>
            <a:r>
              <a:rPr lang="en-US" sz="2400" dirty="0" smtClean="0">
                <a:latin typeface="Calibri" pitchFamily="34" charset="0"/>
              </a:rPr>
              <a:t>………………………………………………….</a:t>
            </a:r>
            <a:r>
              <a:rPr lang="en-US" sz="2400" b="1" dirty="0" smtClean="0">
                <a:latin typeface="Calibri" pitchFamily="34" charset="0"/>
              </a:rPr>
              <a:t>	  	10,600 </a:t>
            </a:r>
          </a:p>
          <a:p>
            <a:r>
              <a:rPr lang="en-US" sz="2400" b="1" dirty="0" smtClean="0">
                <a:latin typeface="Calibri" pitchFamily="34" charset="0"/>
              </a:rPr>
              <a:t>	Notes Receivable </a:t>
            </a:r>
            <a:r>
              <a:rPr lang="en-US" sz="2400" dirty="0" smtClean="0">
                <a:latin typeface="Calibri" pitchFamily="34" charset="0"/>
              </a:rPr>
              <a:t>…………………………</a:t>
            </a:r>
            <a:r>
              <a:rPr lang="en-US" sz="2400" b="1" dirty="0" smtClean="0">
                <a:latin typeface="Calibri" pitchFamily="34" charset="0"/>
              </a:rPr>
              <a:t>					10,000</a:t>
            </a:r>
          </a:p>
          <a:p>
            <a:r>
              <a:rPr lang="en-US" sz="2400" b="1" dirty="0">
                <a:latin typeface="Calibri" pitchFamily="34" charset="0"/>
              </a:rPr>
              <a:t>	</a:t>
            </a:r>
            <a:r>
              <a:rPr lang="en-US" sz="2400" b="1" dirty="0" smtClean="0">
                <a:latin typeface="Calibri" pitchFamily="34" charset="0"/>
              </a:rPr>
              <a:t>Interest Revenue </a:t>
            </a:r>
            <a:r>
              <a:rPr lang="en-US" sz="2400" dirty="0" smtClean="0">
                <a:latin typeface="Calibri" pitchFamily="34" charset="0"/>
              </a:rPr>
              <a:t>…………………………</a:t>
            </a:r>
            <a:r>
              <a:rPr lang="en-US" sz="2400" b="1" dirty="0" smtClean="0">
                <a:latin typeface="Calibri" pitchFamily="34" charset="0"/>
              </a:rPr>
              <a:t>					      600</a:t>
            </a:r>
          </a:p>
          <a:p>
            <a:r>
              <a:rPr lang="en-US" sz="2400" b="1" dirty="0" smtClean="0">
                <a:latin typeface="Calibri" pitchFamily="34" charset="0"/>
              </a:rPr>
              <a:t>	</a:t>
            </a:r>
            <a:r>
              <a:rPr lang="en-US" sz="2000" i="1" dirty="0" smtClean="0">
                <a:latin typeface="Calibri" pitchFamily="34" charset="0"/>
              </a:rPr>
              <a:t>(</a:t>
            </a:r>
            <a:r>
              <a:rPr lang="en-US" sz="2000" i="1" dirty="0">
                <a:latin typeface="Calibri" pitchFamily="34" charset="0"/>
              </a:rPr>
              <a:t>Collect note receivable and interest</a:t>
            </a:r>
            <a:r>
              <a:rPr lang="en-US" sz="2000" i="1" dirty="0" smtClean="0">
                <a:latin typeface="Calibri" pitchFamily="34" charset="0"/>
              </a:rPr>
              <a:t>)</a:t>
            </a:r>
          </a:p>
          <a:p>
            <a:r>
              <a:rPr lang="en-US" sz="2000" b="1" dirty="0">
                <a:latin typeface="Calibri" pitchFamily="34" charset="0"/>
              </a:rPr>
              <a:t>	</a:t>
            </a:r>
            <a:r>
              <a:rPr lang="en-US" sz="2000" i="1" dirty="0" smtClean="0">
                <a:latin typeface="Calibri" pitchFamily="34" charset="0"/>
              </a:rPr>
              <a:t>(</a:t>
            </a:r>
            <a:r>
              <a:rPr lang="en-US" sz="2000" i="1" dirty="0">
                <a:latin typeface="Calibri" pitchFamily="34" charset="0"/>
              </a:rPr>
              <a:t>Interest revenue = $10,000 </a:t>
            </a:r>
            <a:r>
              <a:rPr lang="en-US" sz="2000" dirty="0"/>
              <a:t>×</a:t>
            </a:r>
            <a:r>
              <a:rPr lang="en-US" sz="2000" i="1" dirty="0" smtClean="0">
                <a:latin typeface="Calibri" pitchFamily="34" charset="0"/>
              </a:rPr>
              <a:t> </a:t>
            </a:r>
            <a:r>
              <a:rPr lang="en-US" sz="2000" i="1" dirty="0">
                <a:latin typeface="Calibri" pitchFamily="34" charset="0"/>
              </a:rPr>
              <a:t>12% </a:t>
            </a:r>
            <a:r>
              <a:rPr lang="en-US" sz="2000" dirty="0"/>
              <a:t>×</a:t>
            </a:r>
            <a:r>
              <a:rPr lang="en-US" sz="2000" i="1" dirty="0" smtClean="0">
                <a:latin typeface="Calibri" pitchFamily="34" charset="0"/>
              </a:rPr>
              <a:t> </a:t>
            </a:r>
            <a:r>
              <a:rPr lang="en-US" sz="2000" i="1" dirty="0">
                <a:latin typeface="Calibri" pitchFamily="34" charset="0"/>
              </a:rPr>
              <a:t>6/12</a:t>
            </a:r>
            <a:r>
              <a:rPr lang="en-US" sz="2000" i="1" dirty="0" smtClean="0">
                <a:latin typeface="Calibri" pitchFamily="34" charset="0"/>
              </a:rPr>
              <a:t>)</a:t>
            </a:r>
            <a:endParaRPr lang="en-US" sz="2000" b="1" u="sng" dirty="0"/>
          </a:p>
        </p:txBody>
      </p:sp>
      <p:cxnSp>
        <p:nvCxnSpPr>
          <p:cNvPr id="40" name="Straight Connector 39"/>
          <p:cNvCxnSpPr/>
          <p:nvPr/>
        </p:nvCxnSpPr>
        <p:spPr>
          <a:xfrm>
            <a:off x="6407560" y="4477743"/>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7799588" y="4482298"/>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969100" y="4488226"/>
            <a:ext cx="190956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00256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9">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a:xfrm>
            <a:off x="914400" y="2194560"/>
            <a:ext cx="7833290" cy="3509010"/>
          </a:xfrm>
          <a:prstGeom prst="roundRect">
            <a:avLst>
              <a:gd name="adj" fmla="val 11762"/>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5" name="Rectangle 4"/>
          <p:cNvSpPr/>
          <p:nvPr/>
        </p:nvSpPr>
        <p:spPr>
          <a:xfrm>
            <a:off x="2024846" y="3602837"/>
            <a:ext cx="5470636" cy="488430"/>
          </a:xfrm>
          <a:prstGeom prst="rect">
            <a:avLst/>
          </a:prstGeom>
          <a:solidFill>
            <a:srgbClr val="D49323"/>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 name="Title 1"/>
          <p:cNvSpPr>
            <a:spLocks noGrp="1"/>
          </p:cNvSpPr>
          <p:nvPr>
            <p:ph type="title"/>
          </p:nvPr>
        </p:nvSpPr>
        <p:spPr>
          <a:xfrm>
            <a:off x="914400" y="780170"/>
            <a:ext cx="8229600" cy="614075"/>
          </a:xfrm>
        </p:spPr>
        <p:txBody>
          <a:bodyPr>
            <a:noAutofit/>
          </a:bodyPr>
          <a:lstStyle/>
          <a:p>
            <a:pPr>
              <a:lnSpc>
                <a:spcPct val="90000"/>
              </a:lnSpc>
            </a:pPr>
            <a:r>
              <a:rPr lang="en-US" sz="4000" dirty="0"/>
              <a:t>Calculating Interest Revenue over Time for Kimzey Medical Clinic </a:t>
            </a:r>
          </a:p>
        </p:txBody>
      </p:sp>
      <p:sp>
        <p:nvSpPr>
          <p:cNvPr id="3" name="Text Placeholder 5"/>
          <p:cNvSpPr txBox="1">
            <a:spLocks/>
          </p:cNvSpPr>
          <p:nvPr/>
        </p:nvSpPr>
        <p:spPr>
          <a:xfrm>
            <a:off x="940070" y="336496"/>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5–14</a:t>
            </a:r>
            <a:endParaRPr lang="en-US" sz="3200" dirty="0"/>
          </a:p>
        </p:txBody>
      </p:sp>
      <p:sp>
        <p:nvSpPr>
          <p:cNvPr id="4" name="TextBox 3"/>
          <p:cNvSpPr txBox="1"/>
          <p:nvPr/>
        </p:nvSpPr>
        <p:spPr>
          <a:xfrm>
            <a:off x="2113654" y="3576194"/>
            <a:ext cx="5381828" cy="523220"/>
          </a:xfrm>
          <a:prstGeom prst="rect">
            <a:avLst/>
          </a:prstGeom>
          <a:noFill/>
        </p:spPr>
        <p:txBody>
          <a:bodyPr wrap="square" rtlCol="0">
            <a:spAutoFit/>
          </a:bodyPr>
          <a:lstStyle/>
          <a:p>
            <a:pPr>
              <a:lnSpc>
                <a:spcPct val="140000"/>
              </a:lnSpc>
              <a:tabLst>
                <a:tab pos="284163" algn="ctr"/>
                <a:tab pos="1198563" algn="ctr"/>
                <a:tab pos="2112963" algn="ctr"/>
                <a:tab pos="3028950" algn="ctr"/>
                <a:tab pos="3943350" algn="ctr"/>
                <a:tab pos="4857750" algn="ctr"/>
              </a:tabLst>
            </a:pPr>
            <a:r>
              <a:rPr lang="en-US" sz="2000" dirty="0"/>
              <a:t>$100	$100	$100	$100	$100	$</a:t>
            </a:r>
            <a:r>
              <a:rPr lang="en-US" sz="2000" dirty="0" smtClean="0"/>
              <a:t>100</a:t>
            </a:r>
            <a:endParaRPr lang="en-US" sz="2000" dirty="0"/>
          </a:p>
        </p:txBody>
      </p:sp>
      <p:cxnSp>
        <p:nvCxnSpPr>
          <p:cNvPr id="9" name="Straight Connector 8"/>
          <p:cNvCxnSpPr/>
          <p:nvPr/>
        </p:nvCxnSpPr>
        <p:spPr>
          <a:xfrm flipV="1">
            <a:off x="6612706" y="3602837"/>
            <a:ext cx="0" cy="488431"/>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V="1">
            <a:off x="5694902" y="3602837"/>
            <a:ext cx="0" cy="488431"/>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V="1">
            <a:off x="4774526" y="3602837"/>
            <a:ext cx="0" cy="488431"/>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flipV="1">
            <a:off x="3853155" y="3602837"/>
            <a:ext cx="0" cy="488431"/>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flipV="1">
            <a:off x="2943072" y="3602837"/>
            <a:ext cx="0" cy="488431"/>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flipV="1">
            <a:off x="2021701" y="3393551"/>
            <a:ext cx="3145" cy="697718"/>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flipV="1">
            <a:off x="7495482" y="3393551"/>
            <a:ext cx="0" cy="697717"/>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1313228" y="3602837"/>
            <a:ext cx="6962410" cy="0"/>
          </a:xfrm>
          <a:prstGeom prst="line">
            <a:avLst/>
          </a:prstGeom>
          <a:ln>
            <a:solidFill>
              <a:srgbClr val="FF0000"/>
            </a:solidFill>
            <a:headEnd type="none"/>
            <a:tailEnd type="arrow"/>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flipV="1">
            <a:off x="3853155" y="3188160"/>
            <a:ext cx="0" cy="1251968"/>
          </a:xfrm>
          <a:prstGeom prst="line">
            <a:avLst/>
          </a:prstGeom>
          <a:ln w="76200" cmpd="sng">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1857218" y="4587570"/>
            <a:ext cx="2171708" cy="923330"/>
          </a:xfrm>
          <a:prstGeom prst="rect">
            <a:avLst/>
          </a:prstGeom>
          <a:noFill/>
        </p:spPr>
        <p:txBody>
          <a:bodyPr wrap="square" rtlCol="0">
            <a:spAutoFit/>
          </a:bodyPr>
          <a:lstStyle/>
          <a:p>
            <a:pPr algn="ctr">
              <a:lnSpc>
                <a:spcPct val="90000"/>
              </a:lnSpc>
            </a:pPr>
            <a:r>
              <a:rPr lang="en-US" sz="2000" dirty="0"/>
              <a:t>2 months of</a:t>
            </a:r>
          </a:p>
          <a:p>
            <a:pPr algn="ctr">
              <a:lnSpc>
                <a:spcPct val="90000"/>
              </a:lnSpc>
            </a:pPr>
            <a:r>
              <a:rPr lang="en-US" sz="2000" dirty="0"/>
              <a:t>interest revenue</a:t>
            </a:r>
          </a:p>
          <a:p>
            <a:pPr algn="ctr">
              <a:lnSpc>
                <a:spcPct val="90000"/>
              </a:lnSpc>
            </a:pPr>
            <a:r>
              <a:rPr lang="en-US" sz="2000" dirty="0"/>
              <a:t>In </a:t>
            </a:r>
            <a:r>
              <a:rPr lang="en-US" sz="2000" dirty="0" smtClean="0"/>
              <a:t>2018 = $200</a:t>
            </a:r>
            <a:endParaRPr lang="en-US" sz="2000" dirty="0"/>
          </a:p>
        </p:txBody>
      </p:sp>
      <p:sp>
        <p:nvSpPr>
          <p:cNvPr id="44" name="TextBox 43"/>
          <p:cNvSpPr txBox="1"/>
          <p:nvPr/>
        </p:nvSpPr>
        <p:spPr>
          <a:xfrm>
            <a:off x="4640168" y="4587570"/>
            <a:ext cx="2109468" cy="923330"/>
          </a:xfrm>
          <a:prstGeom prst="rect">
            <a:avLst/>
          </a:prstGeom>
          <a:noFill/>
        </p:spPr>
        <p:txBody>
          <a:bodyPr wrap="square" rtlCol="0">
            <a:spAutoFit/>
          </a:bodyPr>
          <a:lstStyle/>
          <a:p>
            <a:pPr algn="ctr">
              <a:lnSpc>
                <a:spcPct val="90000"/>
              </a:lnSpc>
            </a:pPr>
            <a:r>
              <a:rPr lang="en-US" sz="2000" dirty="0"/>
              <a:t>4 months of</a:t>
            </a:r>
          </a:p>
          <a:p>
            <a:pPr algn="ctr">
              <a:lnSpc>
                <a:spcPct val="90000"/>
              </a:lnSpc>
            </a:pPr>
            <a:r>
              <a:rPr lang="en-US" sz="2000" dirty="0"/>
              <a:t>interest revenue</a:t>
            </a:r>
          </a:p>
          <a:p>
            <a:pPr algn="ctr">
              <a:lnSpc>
                <a:spcPct val="90000"/>
              </a:lnSpc>
            </a:pPr>
            <a:r>
              <a:rPr lang="en-US" sz="2000" dirty="0"/>
              <a:t>i</a:t>
            </a:r>
            <a:r>
              <a:rPr lang="en-US" sz="2000" dirty="0" smtClean="0"/>
              <a:t>n 2019 = $400</a:t>
            </a:r>
            <a:endParaRPr lang="en-US" sz="2000" dirty="0"/>
          </a:p>
        </p:txBody>
      </p:sp>
      <p:sp>
        <p:nvSpPr>
          <p:cNvPr id="45" name="TextBox 44"/>
          <p:cNvSpPr txBox="1"/>
          <p:nvPr/>
        </p:nvSpPr>
        <p:spPr>
          <a:xfrm>
            <a:off x="1313228" y="2556736"/>
            <a:ext cx="1632762" cy="646331"/>
          </a:xfrm>
          <a:prstGeom prst="rect">
            <a:avLst/>
          </a:prstGeom>
          <a:noFill/>
        </p:spPr>
        <p:txBody>
          <a:bodyPr wrap="square" rtlCol="0">
            <a:spAutoFit/>
          </a:bodyPr>
          <a:lstStyle/>
          <a:p>
            <a:pPr>
              <a:lnSpc>
                <a:spcPct val="90000"/>
              </a:lnSpc>
            </a:pPr>
            <a:r>
              <a:rPr lang="en-US" sz="2000" dirty="0"/>
              <a:t>Nov. 1</a:t>
            </a:r>
          </a:p>
          <a:p>
            <a:pPr>
              <a:lnSpc>
                <a:spcPct val="90000"/>
              </a:lnSpc>
            </a:pPr>
            <a:r>
              <a:rPr lang="en-US" sz="2000" dirty="0"/>
              <a:t>(Note issued)</a:t>
            </a:r>
          </a:p>
        </p:txBody>
      </p:sp>
      <p:sp>
        <p:nvSpPr>
          <p:cNvPr id="46" name="TextBox 45"/>
          <p:cNvSpPr txBox="1"/>
          <p:nvPr/>
        </p:nvSpPr>
        <p:spPr>
          <a:xfrm>
            <a:off x="7003650" y="2545306"/>
            <a:ext cx="1744040" cy="646331"/>
          </a:xfrm>
          <a:prstGeom prst="rect">
            <a:avLst/>
          </a:prstGeom>
          <a:noFill/>
        </p:spPr>
        <p:txBody>
          <a:bodyPr wrap="square" rtlCol="0">
            <a:spAutoFit/>
          </a:bodyPr>
          <a:lstStyle/>
          <a:p>
            <a:pPr>
              <a:lnSpc>
                <a:spcPct val="90000"/>
              </a:lnSpc>
            </a:pPr>
            <a:r>
              <a:rPr lang="en-US" sz="2000" dirty="0"/>
              <a:t>May 1</a:t>
            </a:r>
          </a:p>
          <a:p>
            <a:pPr>
              <a:lnSpc>
                <a:spcPct val="90000"/>
              </a:lnSpc>
            </a:pPr>
            <a:r>
              <a:rPr lang="en-US" sz="2000" dirty="0" smtClean="0"/>
              <a:t>(Note due)</a:t>
            </a:r>
            <a:endParaRPr lang="en-US" sz="2000" dirty="0"/>
          </a:p>
        </p:txBody>
      </p:sp>
      <p:sp>
        <p:nvSpPr>
          <p:cNvPr id="47" name="TextBox 46"/>
          <p:cNvSpPr txBox="1"/>
          <p:nvPr/>
        </p:nvSpPr>
        <p:spPr>
          <a:xfrm>
            <a:off x="2021701" y="2322512"/>
            <a:ext cx="1740670" cy="369332"/>
          </a:xfrm>
          <a:prstGeom prst="rect">
            <a:avLst/>
          </a:prstGeom>
          <a:noFill/>
        </p:spPr>
        <p:txBody>
          <a:bodyPr wrap="square" rtlCol="0">
            <a:spAutoFit/>
          </a:bodyPr>
          <a:lstStyle/>
          <a:p>
            <a:pPr algn="ctr">
              <a:lnSpc>
                <a:spcPct val="90000"/>
              </a:lnSpc>
            </a:pPr>
            <a:r>
              <a:rPr lang="en-US" sz="2000" b="1" dirty="0"/>
              <a:t>2018</a:t>
            </a:r>
          </a:p>
        </p:txBody>
      </p:sp>
      <p:sp>
        <p:nvSpPr>
          <p:cNvPr id="48" name="TextBox 47"/>
          <p:cNvSpPr txBox="1"/>
          <p:nvPr/>
        </p:nvSpPr>
        <p:spPr>
          <a:xfrm>
            <a:off x="4798047" y="2304828"/>
            <a:ext cx="1740670" cy="369332"/>
          </a:xfrm>
          <a:prstGeom prst="rect">
            <a:avLst/>
          </a:prstGeom>
          <a:noFill/>
        </p:spPr>
        <p:txBody>
          <a:bodyPr wrap="square" rtlCol="0">
            <a:spAutoFit/>
          </a:bodyPr>
          <a:lstStyle/>
          <a:p>
            <a:pPr algn="ctr">
              <a:lnSpc>
                <a:spcPct val="90000"/>
              </a:lnSpc>
            </a:pPr>
            <a:r>
              <a:rPr lang="en-US" sz="2000" b="1" dirty="0"/>
              <a:t>2019</a:t>
            </a:r>
          </a:p>
        </p:txBody>
      </p:sp>
      <p:sp>
        <p:nvSpPr>
          <p:cNvPr id="22" name="TextBox 21"/>
          <p:cNvSpPr txBox="1"/>
          <p:nvPr/>
        </p:nvSpPr>
        <p:spPr>
          <a:xfrm>
            <a:off x="2104856" y="3121408"/>
            <a:ext cx="5381828" cy="523220"/>
          </a:xfrm>
          <a:prstGeom prst="rect">
            <a:avLst/>
          </a:prstGeom>
          <a:noFill/>
        </p:spPr>
        <p:txBody>
          <a:bodyPr wrap="square" rtlCol="0">
            <a:spAutoFit/>
          </a:bodyPr>
          <a:lstStyle/>
          <a:p>
            <a:pPr>
              <a:lnSpc>
                <a:spcPct val="140000"/>
              </a:lnSpc>
              <a:tabLst>
                <a:tab pos="284163" algn="ctr"/>
                <a:tab pos="1198563" algn="ctr"/>
                <a:tab pos="2112963" algn="ctr"/>
                <a:tab pos="3028950" algn="ctr"/>
                <a:tab pos="3943350" algn="ctr"/>
                <a:tab pos="4857750" algn="ctr"/>
              </a:tabLst>
            </a:pPr>
            <a:r>
              <a:rPr lang="en-US" sz="2000" dirty="0" smtClean="0"/>
              <a:t>Nov</a:t>
            </a:r>
            <a:r>
              <a:rPr lang="en-US" sz="2000" dirty="0"/>
              <a:t>.	Dec.	Jan.	Feb.	Mar.	Apr.</a:t>
            </a:r>
          </a:p>
        </p:txBody>
      </p:sp>
      <p:sp>
        <p:nvSpPr>
          <p:cNvPr id="6" name="Right Brace 5"/>
          <p:cNvSpPr/>
          <p:nvPr/>
        </p:nvSpPr>
        <p:spPr>
          <a:xfrm rot="5400000">
            <a:off x="2729309" y="3527456"/>
            <a:ext cx="427526" cy="1716514"/>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000"/>
          </a:p>
        </p:txBody>
      </p:sp>
      <p:sp>
        <p:nvSpPr>
          <p:cNvPr id="24" name="Right Brace 23"/>
          <p:cNvSpPr/>
          <p:nvPr/>
        </p:nvSpPr>
        <p:spPr>
          <a:xfrm rot="5400000">
            <a:off x="5484481" y="2597273"/>
            <a:ext cx="435146" cy="3569259"/>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000"/>
          </a:p>
        </p:txBody>
      </p:sp>
    </p:spTree>
    <p:extLst>
      <p:ext uri="{BB962C8B-B14F-4D97-AF65-F5344CB8AC3E}">
        <p14:creationId xmlns:p14="http://schemas.microsoft.com/office/powerpoint/2010/main" val="597902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4" grpId="0"/>
      <p:bldP spid="6" grpId="0" animBg="1"/>
      <p:bldP spid="2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211675"/>
            <a:ext cx="8229600" cy="714155"/>
          </a:xfrm>
        </p:spPr>
        <p:txBody>
          <a:bodyPr/>
          <a:lstStyle/>
          <a:p>
            <a:pPr>
              <a:lnSpc>
                <a:spcPct val="90000"/>
              </a:lnSpc>
            </a:pPr>
            <a:r>
              <a:rPr lang="en-US" dirty="0" smtClean="0"/>
              <a:t>Accrue Interest and Collect Interest</a:t>
            </a:r>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69</a:t>
            </a:fld>
            <a:endParaRPr lang="en-US" dirty="0"/>
          </a:p>
        </p:txBody>
      </p:sp>
      <p:sp>
        <p:nvSpPr>
          <p:cNvPr id="46" name="Content Placeholder 2"/>
          <p:cNvSpPr>
            <a:spLocks noGrp="1"/>
          </p:cNvSpPr>
          <p:nvPr>
            <p:ph idx="1"/>
          </p:nvPr>
        </p:nvSpPr>
        <p:spPr>
          <a:xfrm>
            <a:off x="641985" y="783176"/>
            <a:ext cx="8446770" cy="988474"/>
          </a:xfrm>
        </p:spPr>
        <p:txBody>
          <a:bodyPr>
            <a:normAutofit fontScale="92500" lnSpcReduction="10000"/>
          </a:bodyPr>
          <a:lstStyle/>
          <a:p>
            <a:r>
              <a:rPr lang="en-US" dirty="0" smtClean="0"/>
              <a:t>On December 31, 2018, Kimzey accrues interest for note receivable accepted on November 1, 2018.</a:t>
            </a:r>
            <a:endParaRPr lang="en-US" b="1" dirty="0"/>
          </a:p>
        </p:txBody>
      </p:sp>
      <p:sp>
        <p:nvSpPr>
          <p:cNvPr id="48" name="Rectangle 47"/>
          <p:cNvSpPr/>
          <p:nvPr/>
        </p:nvSpPr>
        <p:spPr>
          <a:xfrm>
            <a:off x="845975" y="1633439"/>
            <a:ext cx="8045078" cy="1573645"/>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49" name="TextBox 48"/>
          <p:cNvSpPr txBox="1">
            <a:spLocks noChangeArrowheads="1"/>
          </p:cNvSpPr>
          <p:nvPr/>
        </p:nvSpPr>
        <p:spPr bwMode="auto">
          <a:xfrm>
            <a:off x="909194" y="1633440"/>
            <a:ext cx="7860752" cy="461665"/>
          </a:xfrm>
          <a:prstGeom prst="rect">
            <a:avLst/>
          </a:prstGeom>
          <a:noFill/>
          <a:ln w="9525">
            <a:noFill/>
            <a:miter lim="800000"/>
            <a:headEnd/>
            <a:tailEnd/>
          </a:ln>
        </p:spPr>
        <p:txBody>
          <a:bodyPr wrap="square">
            <a:spAutoFit/>
          </a:bodyPr>
          <a:lstStyle/>
          <a:p>
            <a:r>
              <a:rPr lang="en-US" sz="2400" dirty="0" smtClean="0">
                <a:latin typeface="Calibri" pitchFamily="34" charset="0"/>
              </a:rPr>
              <a:t>December 31, 2018</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50" name="TextBox 49"/>
          <p:cNvSpPr txBox="1">
            <a:spLocks noChangeArrowheads="1"/>
          </p:cNvSpPr>
          <p:nvPr/>
        </p:nvSpPr>
        <p:spPr bwMode="auto">
          <a:xfrm>
            <a:off x="926524" y="2006755"/>
            <a:ext cx="7958818" cy="1200329"/>
          </a:xfrm>
          <a:prstGeom prst="rect">
            <a:avLst/>
          </a:prstGeom>
          <a:noFill/>
          <a:ln w="9525">
            <a:noFill/>
            <a:miter lim="800000"/>
            <a:headEnd/>
            <a:tailEnd/>
          </a:ln>
        </p:spPr>
        <p:txBody>
          <a:bodyPr wrap="square">
            <a:spAutoFit/>
          </a:bodyPr>
          <a:lstStyle/>
          <a:p>
            <a:r>
              <a:rPr lang="en-US" sz="2400" b="1" dirty="0" smtClean="0">
                <a:latin typeface="Calibri" pitchFamily="34" charset="0"/>
              </a:rPr>
              <a:t>Interest Receivable </a:t>
            </a:r>
            <a:r>
              <a:rPr lang="en-US" sz="2400" dirty="0" smtClean="0">
                <a:latin typeface="Calibri" pitchFamily="34" charset="0"/>
              </a:rPr>
              <a:t>………………………………</a:t>
            </a:r>
            <a:r>
              <a:rPr lang="en-US" sz="2400" b="1" dirty="0" smtClean="0">
                <a:latin typeface="Calibri" pitchFamily="34" charset="0"/>
              </a:rPr>
              <a:t>	  	 </a:t>
            </a:r>
            <a:r>
              <a:rPr lang="en-US" sz="2400" b="1" dirty="0" smtClean="0">
                <a:solidFill>
                  <a:srgbClr val="FF0000"/>
                </a:solidFill>
                <a:latin typeface="Calibri" pitchFamily="34" charset="0"/>
              </a:rPr>
              <a:t>200</a:t>
            </a:r>
            <a:r>
              <a:rPr lang="en-US" sz="2400" b="1" dirty="0" smtClean="0">
                <a:latin typeface="Calibri" pitchFamily="34" charset="0"/>
              </a:rPr>
              <a:t> </a:t>
            </a:r>
          </a:p>
          <a:p>
            <a:r>
              <a:rPr lang="en-US" sz="2400" b="1" dirty="0">
                <a:latin typeface="Calibri" pitchFamily="34" charset="0"/>
              </a:rPr>
              <a:t>	</a:t>
            </a:r>
            <a:r>
              <a:rPr lang="en-US" sz="2400" b="1" dirty="0" smtClean="0">
                <a:latin typeface="Calibri" pitchFamily="34" charset="0"/>
              </a:rPr>
              <a:t>Interest Revenue </a:t>
            </a:r>
            <a:r>
              <a:rPr lang="en-US" sz="2400" dirty="0" smtClean="0">
                <a:latin typeface="Calibri" pitchFamily="34" charset="0"/>
              </a:rPr>
              <a:t>……………………………</a:t>
            </a:r>
            <a:r>
              <a:rPr lang="en-US" sz="2400" b="1" dirty="0" smtClean="0">
                <a:latin typeface="Calibri" pitchFamily="34" charset="0"/>
              </a:rPr>
              <a:t>					  200</a:t>
            </a:r>
          </a:p>
          <a:p>
            <a:r>
              <a:rPr lang="en-US" sz="2400" b="1" dirty="0" smtClean="0">
                <a:latin typeface="Calibri" pitchFamily="34" charset="0"/>
              </a:rPr>
              <a:t>	</a:t>
            </a:r>
            <a:r>
              <a:rPr lang="en-US" sz="2000" i="1" dirty="0" smtClean="0">
                <a:latin typeface="Calibri" pitchFamily="34" charset="0"/>
              </a:rPr>
              <a:t>(Accrual interest revenue = $</a:t>
            </a:r>
            <a:r>
              <a:rPr lang="en-US" sz="2000" i="1" dirty="0">
                <a:latin typeface="Calibri" pitchFamily="34" charset="0"/>
              </a:rPr>
              <a:t>10,000 </a:t>
            </a:r>
            <a:r>
              <a:rPr lang="en-US" sz="2000" dirty="0"/>
              <a:t>×</a:t>
            </a:r>
            <a:r>
              <a:rPr lang="en-US" sz="2000" i="1" dirty="0" smtClean="0">
                <a:latin typeface="Calibri" pitchFamily="34" charset="0"/>
              </a:rPr>
              <a:t> </a:t>
            </a:r>
            <a:r>
              <a:rPr lang="en-US" sz="2000" i="1" dirty="0">
                <a:latin typeface="Calibri" pitchFamily="34" charset="0"/>
              </a:rPr>
              <a:t>12% </a:t>
            </a:r>
            <a:r>
              <a:rPr lang="en-US" sz="2000" dirty="0"/>
              <a:t>×</a:t>
            </a:r>
            <a:r>
              <a:rPr lang="en-US" sz="2000" i="1" dirty="0" smtClean="0">
                <a:latin typeface="Calibri" pitchFamily="34" charset="0"/>
              </a:rPr>
              <a:t> 2/12)</a:t>
            </a:r>
            <a:endParaRPr lang="en-US" sz="2000" b="1" u="sng" dirty="0"/>
          </a:p>
        </p:txBody>
      </p:sp>
      <p:cxnSp>
        <p:nvCxnSpPr>
          <p:cNvPr id="51" name="Straight Connector 50"/>
          <p:cNvCxnSpPr/>
          <p:nvPr/>
        </p:nvCxnSpPr>
        <p:spPr>
          <a:xfrm>
            <a:off x="6410704" y="2057554"/>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7802732" y="2062109"/>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flipV="1">
            <a:off x="1006110" y="2082266"/>
            <a:ext cx="2440030" cy="270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4" name="Content Placeholder 2"/>
          <p:cNvSpPr txBox="1">
            <a:spLocks/>
          </p:cNvSpPr>
          <p:nvPr/>
        </p:nvSpPr>
        <p:spPr>
          <a:xfrm>
            <a:off x="721626" y="3331445"/>
            <a:ext cx="8229600" cy="988474"/>
          </a:xfrm>
          <a:prstGeom prst="rect">
            <a:avLst/>
          </a:prstGeom>
        </p:spPr>
        <p:txBody>
          <a:bodyPr>
            <a:normAutofit fontScale="85000" lnSpcReduction="10000"/>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On May 1, 2019, the maturity date, Kimzey collects the note of $10,000 and the interest of $600.</a:t>
            </a:r>
            <a:endParaRPr lang="en-US" b="1" dirty="0"/>
          </a:p>
        </p:txBody>
      </p:sp>
      <p:cxnSp>
        <p:nvCxnSpPr>
          <p:cNvPr id="61" name="Straight Connector 60"/>
          <p:cNvCxnSpPr/>
          <p:nvPr/>
        </p:nvCxnSpPr>
        <p:spPr>
          <a:xfrm>
            <a:off x="2204270" y="6074091"/>
            <a:ext cx="120800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62" name="Rectangle 61"/>
          <p:cNvSpPr/>
          <p:nvPr/>
        </p:nvSpPr>
        <p:spPr>
          <a:xfrm>
            <a:off x="831401" y="4110778"/>
            <a:ext cx="8045078" cy="240674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63" name="TextBox 62"/>
          <p:cNvSpPr txBox="1">
            <a:spLocks noChangeArrowheads="1"/>
          </p:cNvSpPr>
          <p:nvPr/>
        </p:nvSpPr>
        <p:spPr bwMode="auto">
          <a:xfrm>
            <a:off x="894620" y="4110779"/>
            <a:ext cx="7860752" cy="461665"/>
          </a:xfrm>
          <a:prstGeom prst="rect">
            <a:avLst/>
          </a:prstGeom>
          <a:noFill/>
          <a:ln w="9525">
            <a:noFill/>
            <a:miter lim="800000"/>
            <a:headEnd/>
            <a:tailEnd/>
          </a:ln>
        </p:spPr>
        <p:txBody>
          <a:bodyPr wrap="square">
            <a:spAutoFit/>
          </a:bodyPr>
          <a:lstStyle/>
          <a:p>
            <a:r>
              <a:rPr lang="en-US" sz="2400" dirty="0" smtClean="0">
                <a:latin typeface="Calibri" pitchFamily="34" charset="0"/>
              </a:rPr>
              <a:t>May 1, 2019	</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64" name="TextBox 63"/>
          <p:cNvSpPr txBox="1">
            <a:spLocks noChangeArrowheads="1"/>
          </p:cNvSpPr>
          <p:nvPr/>
        </p:nvSpPr>
        <p:spPr bwMode="auto">
          <a:xfrm>
            <a:off x="911950" y="4484094"/>
            <a:ext cx="7958818" cy="1938992"/>
          </a:xfrm>
          <a:prstGeom prst="rect">
            <a:avLst/>
          </a:prstGeom>
          <a:noFill/>
          <a:ln w="9525">
            <a:noFill/>
            <a:miter lim="800000"/>
            <a:headEnd/>
            <a:tailEnd/>
          </a:ln>
        </p:spPr>
        <p:txBody>
          <a:bodyPr wrap="square">
            <a:spAutoFit/>
          </a:bodyPr>
          <a:lstStyle/>
          <a:p>
            <a:r>
              <a:rPr lang="en-US" sz="2400" b="1" dirty="0" smtClean="0">
                <a:latin typeface="Calibri" pitchFamily="34" charset="0"/>
              </a:rPr>
              <a:t>Cash </a:t>
            </a:r>
            <a:r>
              <a:rPr lang="en-US" sz="2400" dirty="0" smtClean="0">
                <a:latin typeface="Calibri" pitchFamily="34" charset="0"/>
              </a:rPr>
              <a:t>…………………………………………………….</a:t>
            </a:r>
            <a:r>
              <a:rPr lang="en-US" sz="2400" b="1" dirty="0" smtClean="0">
                <a:latin typeface="Calibri" pitchFamily="34" charset="0"/>
              </a:rPr>
              <a:t>	  	10,600 </a:t>
            </a:r>
          </a:p>
          <a:p>
            <a:r>
              <a:rPr lang="en-US" sz="2400" b="1" dirty="0" smtClean="0">
                <a:latin typeface="Calibri" pitchFamily="34" charset="0"/>
              </a:rPr>
              <a:t>	Notes Receivable </a:t>
            </a:r>
            <a:r>
              <a:rPr lang="en-US" sz="2400" dirty="0" smtClean="0">
                <a:latin typeface="Calibri" pitchFamily="34" charset="0"/>
              </a:rPr>
              <a:t>……………………………</a:t>
            </a:r>
            <a:r>
              <a:rPr lang="en-US" sz="2400" b="1" dirty="0" smtClean="0">
                <a:latin typeface="Calibri" pitchFamily="34" charset="0"/>
              </a:rPr>
              <a:t>					10,000</a:t>
            </a:r>
          </a:p>
          <a:p>
            <a:r>
              <a:rPr lang="en-US" sz="2400" b="1" dirty="0">
                <a:latin typeface="Calibri" pitchFamily="34" charset="0"/>
              </a:rPr>
              <a:t>	</a:t>
            </a:r>
            <a:r>
              <a:rPr lang="en-US" sz="2400" b="1" dirty="0" smtClean="0">
                <a:latin typeface="Calibri" pitchFamily="34" charset="0"/>
              </a:rPr>
              <a:t>Interest Receivable</a:t>
            </a:r>
            <a:r>
              <a:rPr lang="en-US" sz="2400" dirty="0" smtClean="0">
                <a:latin typeface="Calibri" pitchFamily="34" charset="0"/>
              </a:rPr>
              <a:t> (from 2018)</a:t>
            </a:r>
            <a:r>
              <a:rPr lang="en-US" sz="2400" b="1" dirty="0" smtClean="0">
                <a:latin typeface="Calibri" pitchFamily="34" charset="0"/>
              </a:rPr>
              <a:t> </a:t>
            </a:r>
            <a:r>
              <a:rPr lang="en-US" sz="2400" dirty="0" smtClean="0">
                <a:latin typeface="Calibri" pitchFamily="34" charset="0"/>
              </a:rPr>
              <a:t>……..</a:t>
            </a:r>
            <a:r>
              <a:rPr lang="en-US" sz="2400" b="1" dirty="0" smtClean="0">
                <a:latin typeface="Calibri" pitchFamily="34" charset="0"/>
              </a:rPr>
              <a:t>				      </a:t>
            </a:r>
            <a:r>
              <a:rPr lang="en-US" sz="2400" b="1" dirty="0" smtClean="0">
                <a:solidFill>
                  <a:srgbClr val="FF0000"/>
                </a:solidFill>
                <a:latin typeface="Calibri" pitchFamily="34" charset="0"/>
              </a:rPr>
              <a:t>200</a:t>
            </a:r>
          </a:p>
          <a:p>
            <a:r>
              <a:rPr lang="en-US" sz="2400" b="1" dirty="0">
                <a:latin typeface="Calibri" pitchFamily="34" charset="0"/>
              </a:rPr>
              <a:t>	Interest </a:t>
            </a:r>
            <a:r>
              <a:rPr lang="en-US" sz="2400" b="1" dirty="0" smtClean="0">
                <a:latin typeface="Calibri" pitchFamily="34" charset="0"/>
              </a:rPr>
              <a:t>Revenue</a:t>
            </a:r>
            <a:r>
              <a:rPr lang="en-US" sz="2400" dirty="0" smtClean="0">
                <a:latin typeface="Calibri" pitchFamily="34" charset="0"/>
              </a:rPr>
              <a:t> </a:t>
            </a:r>
            <a:r>
              <a:rPr lang="en-US" sz="2400" dirty="0">
                <a:latin typeface="Calibri" pitchFamily="34" charset="0"/>
              </a:rPr>
              <a:t>(from </a:t>
            </a:r>
            <a:r>
              <a:rPr lang="en-US" sz="2400" dirty="0" smtClean="0">
                <a:latin typeface="Calibri" pitchFamily="34" charset="0"/>
              </a:rPr>
              <a:t>2019)</a:t>
            </a:r>
            <a:r>
              <a:rPr lang="en-US" sz="2400" b="1" dirty="0" smtClean="0">
                <a:latin typeface="Calibri" pitchFamily="34" charset="0"/>
              </a:rPr>
              <a:t> </a:t>
            </a:r>
            <a:r>
              <a:rPr lang="en-US" sz="2400" dirty="0" smtClean="0">
                <a:latin typeface="Calibri" pitchFamily="34" charset="0"/>
              </a:rPr>
              <a:t>…………</a:t>
            </a:r>
            <a:r>
              <a:rPr lang="en-US" sz="2400" b="1" dirty="0">
                <a:latin typeface="Calibri" pitchFamily="34" charset="0"/>
              </a:rPr>
              <a:t>				      </a:t>
            </a:r>
            <a:r>
              <a:rPr lang="en-US" sz="2400" b="1" dirty="0" smtClean="0">
                <a:latin typeface="Calibri" pitchFamily="34" charset="0"/>
              </a:rPr>
              <a:t>400</a:t>
            </a:r>
            <a:endParaRPr lang="en-US" sz="2400" b="1" dirty="0">
              <a:latin typeface="Calibri" pitchFamily="34" charset="0"/>
            </a:endParaRPr>
          </a:p>
          <a:p>
            <a:r>
              <a:rPr lang="en-US" sz="2400" b="1" dirty="0" smtClean="0">
                <a:latin typeface="Calibri" pitchFamily="34" charset="0"/>
              </a:rPr>
              <a:t>	</a:t>
            </a:r>
            <a:r>
              <a:rPr lang="en-US" i="1" dirty="0" smtClean="0">
                <a:latin typeface="Calibri" pitchFamily="34" charset="0"/>
              </a:rPr>
              <a:t>(</a:t>
            </a:r>
            <a:r>
              <a:rPr lang="en-US" i="1" dirty="0">
                <a:latin typeface="Calibri" pitchFamily="34" charset="0"/>
              </a:rPr>
              <a:t>Collect note receivable and </a:t>
            </a:r>
            <a:r>
              <a:rPr lang="en-US" i="1" dirty="0" smtClean="0">
                <a:latin typeface="Calibri" pitchFamily="34" charset="0"/>
              </a:rPr>
              <a:t>interest; Interest </a:t>
            </a:r>
            <a:r>
              <a:rPr lang="en-US" i="1" dirty="0">
                <a:latin typeface="Calibri" pitchFamily="34" charset="0"/>
              </a:rPr>
              <a:t>revenue = $10,000 </a:t>
            </a:r>
            <a:r>
              <a:rPr lang="en-US" dirty="0"/>
              <a:t>×</a:t>
            </a:r>
            <a:r>
              <a:rPr lang="en-US" i="1" dirty="0" smtClean="0">
                <a:latin typeface="Calibri" pitchFamily="34" charset="0"/>
              </a:rPr>
              <a:t> </a:t>
            </a:r>
            <a:r>
              <a:rPr lang="en-US" i="1" dirty="0">
                <a:latin typeface="Calibri" pitchFamily="34" charset="0"/>
              </a:rPr>
              <a:t>12% </a:t>
            </a:r>
            <a:r>
              <a:rPr lang="en-US" dirty="0"/>
              <a:t>×</a:t>
            </a:r>
            <a:r>
              <a:rPr lang="en-US" i="1" dirty="0" smtClean="0">
                <a:latin typeface="Calibri" pitchFamily="34" charset="0"/>
              </a:rPr>
              <a:t> 4/12)</a:t>
            </a:r>
            <a:endParaRPr lang="en-US" b="1" u="sng" dirty="0"/>
          </a:p>
        </p:txBody>
      </p:sp>
      <p:cxnSp>
        <p:nvCxnSpPr>
          <p:cNvPr id="65" name="Straight Connector 64"/>
          <p:cNvCxnSpPr/>
          <p:nvPr/>
        </p:nvCxnSpPr>
        <p:spPr>
          <a:xfrm>
            <a:off x="6396130" y="4534893"/>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7788158" y="4539448"/>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974603" y="4545376"/>
            <a:ext cx="158233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Freeform 2"/>
          <p:cNvSpPr/>
          <p:nvPr/>
        </p:nvSpPr>
        <p:spPr>
          <a:xfrm>
            <a:off x="7575386" y="2788920"/>
            <a:ext cx="619924" cy="2640330"/>
          </a:xfrm>
          <a:custGeom>
            <a:avLst/>
            <a:gdLst>
              <a:gd name="connsiteX0" fmla="*/ 437044 w 619924"/>
              <a:gd name="connsiteY0" fmla="*/ 0 h 2640330"/>
              <a:gd name="connsiteX1" fmla="*/ 2704 w 619924"/>
              <a:gd name="connsiteY1" fmla="*/ 2148840 h 2640330"/>
              <a:gd name="connsiteX2" fmla="*/ 619924 w 619924"/>
              <a:gd name="connsiteY2" fmla="*/ 2640330 h 2640330"/>
            </a:gdLst>
            <a:ahLst/>
            <a:cxnLst>
              <a:cxn ang="0">
                <a:pos x="connsiteX0" y="connsiteY0"/>
              </a:cxn>
              <a:cxn ang="0">
                <a:pos x="connsiteX1" y="connsiteY1"/>
              </a:cxn>
              <a:cxn ang="0">
                <a:pos x="connsiteX2" y="connsiteY2"/>
              </a:cxn>
            </a:cxnLst>
            <a:rect l="l" t="t" r="r" b="b"/>
            <a:pathLst>
              <a:path w="619924" h="2640330">
                <a:moveTo>
                  <a:pt x="437044" y="0"/>
                </a:moveTo>
                <a:cubicBezTo>
                  <a:pt x="204634" y="854392"/>
                  <a:pt x="-27776" y="1708785"/>
                  <a:pt x="2704" y="2148840"/>
                </a:cubicBezTo>
                <a:cubicBezTo>
                  <a:pt x="33184" y="2588895"/>
                  <a:pt x="326554" y="2614612"/>
                  <a:pt x="619924" y="2640330"/>
                </a:cubicBezTo>
              </a:path>
            </a:pathLst>
          </a:custGeom>
          <a:noFill/>
          <a:ln w="19050">
            <a:solidFill>
              <a:srgbClr val="FF0000"/>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6542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0">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4">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4">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4">
                                            <p:txEl>
                                              <p:pRg st="1" end="1"/>
                                            </p:txEl>
                                          </p:spTgt>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Accounts Receivable</a:t>
            </a:r>
            <a:endParaRPr lang="en-US" sz="4000" dirty="0"/>
          </a:p>
        </p:txBody>
      </p:sp>
      <p:sp>
        <p:nvSpPr>
          <p:cNvPr id="3" name="Content Placeholder 2"/>
          <p:cNvSpPr>
            <a:spLocks noGrp="1"/>
          </p:cNvSpPr>
          <p:nvPr>
            <p:ph idx="1"/>
          </p:nvPr>
        </p:nvSpPr>
        <p:spPr/>
        <p:txBody>
          <a:bodyPr/>
          <a:lstStyle/>
          <a:p>
            <a:r>
              <a:rPr lang="en-US" dirty="0" smtClean="0"/>
              <a:t>Cash </a:t>
            </a:r>
            <a:r>
              <a:rPr lang="en-US" dirty="0"/>
              <a:t>owed </a:t>
            </a:r>
            <a:r>
              <a:rPr lang="en-US" dirty="0" smtClean="0"/>
              <a:t>to the </a:t>
            </a:r>
            <a:r>
              <a:rPr lang="en-US" dirty="0"/>
              <a:t>company by its customers from </a:t>
            </a:r>
            <a:r>
              <a:rPr lang="en-US" dirty="0" smtClean="0"/>
              <a:t>sales or services on account</a:t>
            </a:r>
          </a:p>
          <a:p>
            <a:r>
              <a:rPr lang="en-US" dirty="0" smtClean="0"/>
              <a:t>Recorded at the time of the sale or service</a:t>
            </a:r>
          </a:p>
          <a:p>
            <a:r>
              <a:rPr lang="en-US" dirty="0" smtClean="0"/>
              <a:t>Also </a:t>
            </a:r>
            <a:r>
              <a:rPr lang="en-US" dirty="0"/>
              <a:t>called </a:t>
            </a:r>
            <a:r>
              <a:rPr lang="en-US" b="1" dirty="0"/>
              <a:t>trade receivables</a:t>
            </a:r>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7</a:t>
            </a:fld>
            <a:endParaRPr lang="en-US" dirty="0"/>
          </a:p>
        </p:txBody>
      </p:sp>
    </p:spTree>
    <p:extLst>
      <p:ext uri="{BB962C8B-B14F-4D97-AF65-F5344CB8AC3E}">
        <p14:creationId xmlns:p14="http://schemas.microsoft.com/office/powerpoint/2010/main" val="225591541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794576" cy="4432716"/>
          </a:xfrm>
        </p:spPr>
        <p:txBody>
          <a:bodyPr>
            <a:normAutofit/>
          </a:bodyPr>
          <a:lstStyle/>
          <a:p>
            <a:pPr marL="0" indent="0">
              <a:buNone/>
            </a:pPr>
            <a:r>
              <a:rPr lang="en-US" sz="2800" dirty="0" smtClean="0"/>
              <a:t>A company accepts a note receivable of $5,000 on September 1, 2018</a:t>
            </a:r>
            <a:r>
              <a:rPr lang="en-US" sz="2800" dirty="0"/>
              <a:t>, that </a:t>
            </a:r>
            <a:r>
              <a:rPr lang="en-US" sz="2800" dirty="0" smtClean="0"/>
              <a:t>matures in 10 months and has stated interest of 6%. What amount of interest revenue will the company record in 2018 and 2019?</a:t>
            </a:r>
            <a:endParaRPr lang="en-US" sz="2800" dirty="0"/>
          </a:p>
          <a:p>
            <a:pPr>
              <a:buAutoNum type="alphaLcPeriod"/>
            </a:pPr>
            <a:r>
              <a:rPr lang="en-US" sz="2800" dirty="0" smtClean="0"/>
              <a:t>2018 = $100; 2019 = $150</a:t>
            </a:r>
            <a:endParaRPr lang="en-US" sz="2800" dirty="0"/>
          </a:p>
          <a:p>
            <a:pPr>
              <a:buAutoNum type="alphaLcPeriod"/>
            </a:pPr>
            <a:r>
              <a:rPr lang="en-US" sz="2800" dirty="0"/>
              <a:t>2018 = $</a:t>
            </a:r>
            <a:r>
              <a:rPr lang="en-US" sz="2800" dirty="0" smtClean="0"/>
              <a:t>125; </a:t>
            </a:r>
            <a:r>
              <a:rPr lang="en-US" sz="2800" dirty="0"/>
              <a:t>2019 = $</a:t>
            </a:r>
            <a:r>
              <a:rPr lang="en-US" sz="2800" dirty="0" smtClean="0"/>
              <a:t>125</a:t>
            </a:r>
            <a:endParaRPr lang="en-US" sz="2800" dirty="0"/>
          </a:p>
          <a:p>
            <a:pPr>
              <a:buAutoNum type="alphaLcPeriod" startAt="3"/>
            </a:pPr>
            <a:r>
              <a:rPr lang="en-US" sz="2800" dirty="0"/>
              <a:t>2018 = $</a:t>
            </a:r>
            <a:r>
              <a:rPr lang="en-US" sz="2800" dirty="0" smtClean="0"/>
              <a:t>150</a:t>
            </a:r>
            <a:r>
              <a:rPr lang="en-US" sz="2800" dirty="0"/>
              <a:t>; 2019 = $</a:t>
            </a:r>
            <a:r>
              <a:rPr lang="en-US" sz="2800" dirty="0" smtClean="0"/>
              <a:t>100</a:t>
            </a:r>
            <a:endParaRPr lang="en-US" sz="2800" dirty="0"/>
          </a:p>
          <a:p>
            <a:pPr>
              <a:buAutoNum type="alphaLcPeriod" startAt="3"/>
            </a:pPr>
            <a:r>
              <a:rPr lang="en-US" sz="2800" dirty="0"/>
              <a:t>2018 = </a:t>
            </a:r>
            <a:r>
              <a:rPr lang="en-US" sz="2800" dirty="0" smtClean="0"/>
              <a:t>$0</a:t>
            </a:r>
            <a:r>
              <a:rPr lang="en-US" sz="2800" dirty="0"/>
              <a:t>; 2019 = </a:t>
            </a:r>
            <a:r>
              <a:rPr lang="en-US" sz="2800" dirty="0" smtClean="0"/>
              <a:t>$250</a:t>
            </a:r>
            <a:endParaRPr lang="en-US" sz="2800" dirty="0"/>
          </a:p>
        </p:txBody>
      </p:sp>
      <p:sp>
        <p:nvSpPr>
          <p:cNvPr id="4" name="Title 3"/>
          <p:cNvSpPr>
            <a:spLocks noGrp="1"/>
          </p:cNvSpPr>
          <p:nvPr>
            <p:ph type="title"/>
          </p:nvPr>
        </p:nvSpPr>
        <p:spPr>
          <a:xfrm>
            <a:off x="947570" y="381846"/>
            <a:ext cx="7922577" cy="799257"/>
          </a:xfrm>
        </p:spPr>
        <p:txBody>
          <a:bodyPr/>
          <a:lstStyle/>
          <a:p>
            <a:r>
              <a:rPr lang="en-US" dirty="0"/>
              <a:t>Concept Check </a:t>
            </a:r>
            <a:r>
              <a:rPr lang="en-US" dirty="0" smtClean="0"/>
              <a:t>5–10</a:t>
            </a:r>
            <a:endParaRPr lang="en-US" dirty="0"/>
          </a:p>
        </p:txBody>
      </p:sp>
      <p:sp>
        <p:nvSpPr>
          <p:cNvPr id="6" name="Oval 5"/>
          <p:cNvSpPr/>
          <p:nvPr/>
        </p:nvSpPr>
        <p:spPr bwMode="auto">
          <a:xfrm>
            <a:off x="969310" y="291219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064944" y="5009633"/>
            <a:ext cx="7474200" cy="1569660"/>
          </a:xfrm>
          <a:prstGeom prst="rect">
            <a:avLst/>
          </a:prstGeom>
          <a:solidFill>
            <a:srgbClr val="FFFFD1"/>
          </a:solidFill>
          <a:ln w="6350">
            <a:solidFill>
              <a:schemeClr val="tx1"/>
            </a:solidFill>
          </a:ln>
        </p:spPr>
        <p:txBody>
          <a:bodyPr wrap="square" rtlCol="0">
            <a:spAutoFit/>
          </a:bodyPr>
          <a:lstStyle/>
          <a:p>
            <a:endParaRPr lang="en-US" sz="2400" dirty="0" smtClean="0"/>
          </a:p>
          <a:p>
            <a:endParaRPr lang="en-US" sz="2400" dirty="0" smtClean="0"/>
          </a:p>
          <a:p>
            <a:pPr marL="228600"/>
            <a:r>
              <a:rPr lang="en-US" sz="2400" dirty="0" smtClean="0"/>
              <a:t>2018:  Interest Revenue  =  $5,000 × 6</a:t>
            </a:r>
            <a:r>
              <a:rPr lang="en-US" sz="2400" dirty="0"/>
              <a:t>% × </a:t>
            </a:r>
            <a:r>
              <a:rPr lang="en-US" sz="2400" dirty="0" smtClean="0"/>
              <a:t>4/12 = $100</a:t>
            </a:r>
          </a:p>
          <a:p>
            <a:pPr marL="228600"/>
            <a:r>
              <a:rPr lang="en-US" sz="2400" dirty="0" smtClean="0"/>
              <a:t>2019:  Interest </a:t>
            </a:r>
            <a:r>
              <a:rPr lang="en-US" sz="2400" dirty="0"/>
              <a:t>Revenue </a:t>
            </a:r>
            <a:r>
              <a:rPr lang="en-US" sz="2400" dirty="0" smtClean="0"/>
              <a:t> =  $</a:t>
            </a:r>
            <a:r>
              <a:rPr lang="en-US" sz="2400" dirty="0"/>
              <a:t>5,000 × 6% × </a:t>
            </a:r>
            <a:r>
              <a:rPr lang="en-US" sz="2400" dirty="0" smtClean="0"/>
              <a:t>6/12 </a:t>
            </a:r>
            <a:r>
              <a:rPr lang="en-US" sz="2400" dirty="0"/>
              <a:t>= $</a:t>
            </a:r>
            <a:r>
              <a:rPr lang="en-US" sz="2400" dirty="0" smtClean="0"/>
              <a:t>150</a:t>
            </a:r>
            <a:endParaRPr lang="en-US" sz="2400" dirty="0"/>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70</a:t>
            </a:fld>
            <a:endParaRPr lang="en-US" dirty="0"/>
          </a:p>
        </p:txBody>
      </p:sp>
      <p:grpSp>
        <p:nvGrpSpPr>
          <p:cNvPr id="10" name="Group 9"/>
          <p:cNvGrpSpPr/>
          <p:nvPr/>
        </p:nvGrpSpPr>
        <p:grpSpPr>
          <a:xfrm>
            <a:off x="1161466" y="5009634"/>
            <a:ext cx="7389440" cy="796254"/>
            <a:chOff x="907023" y="3143876"/>
            <a:chExt cx="7913705" cy="1213039"/>
          </a:xfrm>
        </p:grpSpPr>
        <p:sp>
          <p:nvSpPr>
            <p:cNvPr id="11" name="TextBox 10"/>
            <p:cNvSpPr txBox="1"/>
            <p:nvPr/>
          </p:nvSpPr>
          <p:spPr>
            <a:xfrm>
              <a:off x="907023" y="3147212"/>
              <a:ext cx="1436895" cy="1209703"/>
            </a:xfrm>
            <a:prstGeom prst="rect">
              <a:avLst/>
            </a:prstGeom>
            <a:noFill/>
          </p:spPr>
          <p:txBody>
            <a:bodyPr wrap="square" rtlCol="0">
              <a:spAutoFit/>
            </a:bodyPr>
            <a:lstStyle/>
            <a:p>
              <a:pPr>
                <a:lnSpc>
                  <a:spcPct val="90000"/>
                </a:lnSpc>
              </a:pPr>
              <a:r>
                <a:rPr lang="en-US" sz="2400" dirty="0" smtClean="0"/>
                <a:t>Interest</a:t>
              </a:r>
            </a:p>
            <a:p>
              <a:r>
                <a:rPr lang="en-US" sz="2400" dirty="0" smtClean="0"/>
                <a:t>Revenue</a:t>
              </a:r>
              <a:endParaRPr lang="en-US" sz="2400" dirty="0"/>
            </a:p>
          </p:txBody>
        </p:sp>
        <p:sp>
          <p:nvSpPr>
            <p:cNvPr id="12" name="TextBox 11"/>
            <p:cNvSpPr txBox="1"/>
            <p:nvPr/>
          </p:nvSpPr>
          <p:spPr>
            <a:xfrm>
              <a:off x="2696685" y="3157027"/>
              <a:ext cx="1280955" cy="962376"/>
            </a:xfrm>
            <a:prstGeom prst="rect">
              <a:avLst/>
            </a:prstGeom>
            <a:noFill/>
          </p:spPr>
          <p:txBody>
            <a:bodyPr wrap="square" rtlCol="0">
              <a:spAutoFit/>
            </a:bodyPr>
            <a:lstStyle/>
            <a:p>
              <a:pPr algn="ctr">
                <a:lnSpc>
                  <a:spcPct val="90000"/>
                </a:lnSpc>
              </a:pPr>
              <a:r>
                <a:rPr lang="en-US" sz="2400" dirty="0" smtClean="0"/>
                <a:t>Face value</a:t>
              </a:r>
              <a:endParaRPr lang="en-US" sz="2400" dirty="0"/>
            </a:p>
          </p:txBody>
        </p:sp>
        <p:sp>
          <p:nvSpPr>
            <p:cNvPr id="13" name="TextBox 12"/>
            <p:cNvSpPr txBox="1"/>
            <p:nvPr/>
          </p:nvSpPr>
          <p:spPr>
            <a:xfrm>
              <a:off x="4592229" y="3143876"/>
              <a:ext cx="1962307" cy="1162814"/>
            </a:xfrm>
            <a:prstGeom prst="rect">
              <a:avLst/>
            </a:prstGeom>
            <a:noFill/>
          </p:spPr>
          <p:txBody>
            <a:bodyPr wrap="square" rtlCol="0">
              <a:spAutoFit/>
            </a:bodyPr>
            <a:lstStyle/>
            <a:p>
              <a:pPr algn="ctr">
                <a:lnSpc>
                  <a:spcPct val="90000"/>
                </a:lnSpc>
              </a:pPr>
              <a:r>
                <a:rPr lang="en-US" sz="2400" dirty="0" smtClean="0"/>
                <a:t>Annual </a:t>
              </a:r>
            </a:p>
            <a:p>
              <a:pPr algn="ctr">
                <a:lnSpc>
                  <a:spcPct val="90000"/>
                </a:lnSpc>
              </a:pPr>
              <a:r>
                <a:rPr lang="en-US" sz="2400" dirty="0"/>
                <a:t>i</a:t>
              </a:r>
              <a:r>
                <a:rPr lang="en-US" sz="2400" dirty="0" smtClean="0"/>
                <a:t>nterest rate</a:t>
              </a:r>
              <a:endParaRPr lang="en-US" sz="2400" dirty="0"/>
            </a:p>
          </p:txBody>
        </p:sp>
        <p:sp>
          <p:nvSpPr>
            <p:cNvPr id="14" name="TextBox 13"/>
            <p:cNvSpPr txBox="1"/>
            <p:nvPr/>
          </p:nvSpPr>
          <p:spPr>
            <a:xfrm>
              <a:off x="6989386" y="3155813"/>
              <a:ext cx="1831342" cy="962376"/>
            </a:xfrm>
            <a:prstGeom prst="rect">
              <a:avLst/>
            </a:prstGeom>
            <a:noFill/>
          </p:spPr>
          <p:txBody>
            <a:bodyPr wrap="square" rtlCol="0">
              <a:spAutoFit/>
            </a:bodyPr>
            <a:lstStyle/>
            <a:p>
              <a:pPr algn="ctr">
                <a:lnSpc>
                  <a:spcPct val="90000"/>
                </a:lnSpc>
              </a:pPr>
              <a:r>
                <a:rPr lang="en-US" sz="2400" dirty="0" smtClean="0"/>
                <a:t>Fraction</a:t>
              </a:r>
            </a:p>
            <a:p>
              <a:pPr algn="ctr">
                <a:lnSpc>
                  <a:spcPct val="90000"/>
                </a:lnSpc>
              </a:pPr>
              <a:r>
                <a:rPr lang="en-US" sz="2400" dirty="0" smtClean="0"/>
                <a:t>of the year</a:t>
              </a:r>
              <a:endParaRPr lang="en-US" sz="2400" dirty="0"/>
            </a:p>
          </p:txBody>
        </p:sp>
        <p:sp>
          <p:nvSpPr>
            <p:cNvPr id="15" name="TextBox 14"/>
            <p:cNvSpPr txBox="1"/>
            <p:nvPr/>
          </p:nvSpPr>
          <p:spPr>
            <a:xfrm>
              <a:off x="2343918" y="3357152"/>
              <a:ext cx="517190" cy="586816"/>
            </a:xfrm>
            <a:prstGeom prst="rect">
              <a:avLst/>
            </a:prstGeom>
            <a:noFill/>
          </p:spPr>
          <p:txBody>
            <a:bodyPr wrap="square" rtlCol="0">
              <a:spAutoFit/>
            </a:bodyPr>
            <a:lstStyle/>
            <a:p>
              <a:r>
                <a:rPr lang="en-US" sz="2400" dirty="0" smtClean="0"/>
                <a:t>=</a:t>
              </a:r>
              <a:endParaRPr lang="en-US" sz="2400" dirty="0"/>
            </a:p>
          </p:txBody>
        </p:sp>
        <p:sp>
          <p:nvSpPr>
            <p:cNvPr id="17" name="TextBox 16"/>
            <p:cNvSpPr txBox="1"/>
            <p:nvPr/>
          </p:nvSpPr>
          <p:spPr>
            <a:xfrm>
              <a:off x="4073512" y="3351903"/>
              <a:ext cx="517190" cy="586815"/>
            </a:xfrm>
            <a:prstGeom prst="rect">
              <a:avLst/>
            </a:prstGeom>
            <a:noFill/>
          </p:spPr>
          <p:txBody>
            <a:bodyPr wrap="square" rtlCol="0">
              <a:spAutoFit/>
            </a:bodyPr>
            <a:lstStyle/>
            <a:p>
              <a:r>
                <a:rPr lang="en-US" sz="2400" dirty="0"/>
                <a:t>×</a:t>
              </a:r>
            </a:p>
          </p:txBody>
        </p:sp>
        <p:sp>
          <p:nvSpPr>
            <p:cNvPr id="19" name="TextBox 18"/>
            <p:cNvSpPr txBox="1"/>
            <p:nvPr/>
          </p:nvSpPr>
          <p:spPr>
            <a:xfrm>
              <a:off x="6627074" y="3357153"/>
              <a:ext cx="517190" cy="586815"/>
            </a:xfrm>
            <a:prstGeom prst="rect">
              <a:avLst/>
            </a:prstGeom>
            <a:noFill/>
          </p:spPr>
          <p:txBody>
            <a:bodyPr wrap="square" rtlCol="0">
              <a:spAutoFit/>
            </a:bodyPr>
            <a:lstStyle/>
            <a:p>
              <a:r>
                <a:rPr lang="en-US" sz="2400" dirty="0"/>
                <a:t>×</a:t>
              </a:r>
            </a:p>
          </p:txBody>
        </p:sp>
      </p:grpSp>
      <p:cxnSp>
        <p:nvCxnSpPr>
          <p:cNvPr id="3" name="Straight Connector 2"/>
          <p:cNvCxnSpPr/>
          <p:nvPr/>
        </p:nvCxnSpPr>
        <p:spPr>
          <a:xfrm>
            <a:off x="1122094" y="5771603"/>
            <a:ext cx="7301816" cy="0"/>
          </a:xfrm>
          <a:prstGeom prst="line">
            <a:avLst/>
          </a:prstGeom>
          <a:ln>
            <a:solidFill>
              <a:schemeClr val="tx1"/>
            </a:solidFill>
          </a:ln>
          <a:effectLst>
            <a:outerShdw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82377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09369" y="1442358"/>
            <a:ext cx="7873566" cy="2968582"/>
          </a:xfrm>
        </p:spPr>
        <p:txBody>
          <a:bodyPr/>
          <a:lstStyle/>
          <a:p>
            <a:r>
              <a:rPr lang="en-US" b="1" dirty="0" smtClean="0">
                <a:solidFill>
                  <a:srgbClr val="A5062D"/>
                </a:solidFill>
              </a:rPr>
              <a:t>LO5–8</a:t>
            </a:r>
            <a:r>
              <a:rPr lang="en-US" dirty="0"/>
              <a:t>	Calculate key ratios investors use to monitor a company’s effectiveness in managing </a:t>
            </a:r>
            <a:r>
              <a:rPr lang="en-US" dirty="0" smtClean="0"/>
              <a:t>receivables.</a:t>
            </a:r>
            <a:endParaRPr lang="en-US" dirty="0"/>
          </a:p>
        </p:txBody>
      </p:sp>
      <p:sp>
        <p:nvSpPr>
          <p:cNvPr id="4" name="Title 3"/>
          <p:cNvSpPr>
            <a:spLocks noGrp="1"/>
          </p:cNvSpPr>
          <p:nvPr>
            <p:ph type="title"/>
          </p:nvPr>
        </p:nvSpPr>
        <p:spPr/>
        <p:txBody>
          <a:bodyPr/>
          <a:lstStyle/>
          <a:p>
            <a:r>
              <a:rPr lang="en-US" dirty="0" smtClean="0"/>
              <a:t>Learning Objective 8</a:t>
            </a:r>
            <a:endParaRPr lang="en-US" dirty="0"/>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71</a:t>
            </a:fld>
            <a:endParaRPr lang="en-US" dirty="0"/>
          </a:p>
        </p:txBody>
      </p:sp>
    </p:spTree>
    <p:extLst>
      <p:ext uri="{BB962C8B-B14F-4D97-AF65-F5344CB8AC3E}">
        <p14:creationId xmlns:p14="http://schemas.microsoft.com/office/powerpoint/2010/main" val="248243039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664" y="397081"/>
            <a:ext cx="8229600" cy="783175"/>
          </a:xfrm>
        </p:spPr>
        <p:txBody>
          <a:bodyPr/>
          <a:lstStyle/>
          <a:p>
            <a:r>
              <a:rPr lang="en-US" dirty="0" smtClean="0"/>
              <a:t>Receivables Turnover Ratio</a:t>
            </a:r>
            <a:endParaRPr lang="en-US" dirty="0"/>
          </a:p>
        </p:txBody>
      </p:sp>
      <p:sp>
        <p:nvSpPr>
          <p:cNvPr id="4" name="Content Placeholder 3"/>
          <p:cNvSpPr>
            <a:spLocks noGrp="1"/>
          </p:cNvSpPr>
          <p:nvPr>
            <p:ph idx="1"/>
          </p:nvPr>
        </p:nvSpPr>
        <p:spPr>
          <a:xfrm>
            <a:off x="809150" y="1063187"/>
            <a:ext cx="8229600" cy="1199954"/>
          </a:xfrm>
        </p:spPr>
        <p:txBody>
          <a:bodyPr/>
          <a:lstStyle/>
          <a:p>
            <a:r>
              <a:rPr lang="en-IN" dirty="0" smtClean="0"/>
              <a:t>Number of </a:t>
            </a:r>
            <a:r>
              <a:rPr lang="en-IN" dirty="0"/>
              <a:t>times </a:t>
            </a:r>
            <a:r>
              <a:rPr lang="en-IN" dirty="0" smtClean="0"/>
              <a:t>during a year the average </a:t>
            </a:r>
            <a:r>
              <a:rPr lang="en-IN" dirty="0"/>
              <a:t>accounts receivable balance is collected</a:t>
            </a:r>
            <a:endParaRPr lang="en-US" dirty="0"/>
          </a:p>
        </p:txBody>
      </p:sp>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664" y="2125980"/>
            <a:ext cx="8229600" cy="95522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72</a:t>
            </a:fld>
            <a:endParaRPr lang="en-US" dirty="0"/>
          </a:p>
        </p:txBody>
      </p:sp>
      <p:sp>
        <p:nvSpPr>
          <p:cNvPr id="8" name="Content Placeholder 3"/>
          <p:cNvSpPr txBox="1">
            <a:spLocks/>
          </p:cNvSpPr>
          <p:nvPr/>
        </p:nvSpPr>
        <p:spPr>
          <a:xfrm>
            <a:off x="806664" y="4126427"/>
            <a:ext cx="8229600" cy="1165664"/>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IN" dirty="0" smtClean="0"/>
              <a:t>Number of days the average accounts receivable balance is outstanding </a:t>
            </a:r>
            <a:endParaRPr lang="en-US" dirty="0"/>
          </a:p>
        </p:txBody>
      </p:sp>
      <p:sp>
        <p:nvSpPr>
          <p:cNvPr id="9" name="Title 1"/>
          <p:cNvSpPr txBox="1">
            <a:spLocks/>
          </p:cNvSpPr>
          <p:nvPr/>
        </p:nvSpPr>
        <p:spPr>
          <a:xfrm>
            <a:off x="679438" y="3425827"/>
            <a:ext cx="8229600" cy="721775"/>
          </a:xfrm>
          <a:prstGeom prst="rect">
            <a:avLst/>
          </a:prstGeom>
        </p:spPr>
        <p:txBody>
          <a:bodyPr/>
          <a:lstStyle>
            <a:lvl1pPr algn="l" defTabSz="457200" rtl="0" eaLnBrk="1" latinLnBrk="0" hangingPunct="1">
              <a:spcBef>
                <a:spcPct val="0"/>
              </a:spcBef>
              <a:buNone/>
              <a:defRPr sz="4000" b="0" i="0" kern="1200">
                <a:solidFill>
                  <a:srgbClr val="A5062D"/>
                </a:solidFill>
                <a:latin typeface="Avenir LT Std 65 Medium"/>
                <a:ea typeface="+mj-ea"/>
                <a:cs typeface="Avenir LT Std 65 Medium"/>
              </a:defRPr>
            </a:lvl1pPr>
          </a:lstStyle>
          <a:p>
            <a:r>
              <a:rPr lang="en-US" smtClean="0"/>
              <a:t>Average Collection Period</a:t>
            </a:r>
            <a:endParaRPr lang="en-US" dirty="0"/>
          </a:p>
        </p:txBody>
      </p:sp>
      <p:pic>
        <p:nvPicPr>
          <p:cNvPr id="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9438" y="5151120"/>
            <a:ext cx="8258175" cy="100567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115099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03491" y="2643840"/>
            <a:ext cx="8060803" cy="1632960"/>
          </a:xfrm>
          <a:prstGeom prst="rect">
            <a:avLst/>
          </a:prstGeom>
          <a:gradFill flip="none" rotWithShape="1">
            <a:gsLst>
              <a:gs pos="0">
                <a:srgbClr val="93CDDD"/>
              </a:gs>
              <a:gs pos="92000">
                <a:srgbClr val="FFFFFF"/>
              </a:gs>
            </a:gsLst>
            <a:lin ang="0" scaled="1"/>
            <a:tileRect/>
          </a:gradFill>
          <a:ln>
            <a:noFill/>
          </a:ln>
          <a:effectLst>
            <a:outerShdw blurRad="49530" dist="73787" dir="7860000"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914400" y="874634"/>
            <a:ext cx="8229600" cy="1362550"/>
          </a:xfrm>
        </p:spPr>
        <p:txBody>
          <a:bodyPr>
            <a:noAutofit/>
          </a:bodyPr>
          <a:lstStyle/>
          <a:p>
            <a:pPr>
              <a:lnSpc>
                <a:spcPct val="90000"/>
              </a:lnSpc>
            </a:pPr>
            <a:r>
              <a:rPr lang="en-US" sz="3600" dirty="0"/>
              <a:t>Comparison of Receivables Ratios between Tenet Healthcare Corporation and LifePoint Hospitals </a:t>
            </a:r>
          </a:p>
        </p:txBody>
      </p:sp>
      <p:sp>
        <p:nvSpPr>
          <p:cNvPr id="3" name="Text Placeholder 5"/>
          <p:cNvSpPr txBox="1">
            <a:spLocks/>
          </p:cNvSpPr>
          <p:nvPr/>
        </p:nvSpPr>
        <p:spPr>
          <a:xfrm>
            <a:off x="940070" y="409968"/>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5–15</a:t>
            </a:r>
            <a:endParaRPr lang="en-US" sz="3200" dirty="0"/>
          </a:p>
        </p:txBody>
      </p:sp>
      <p:sp>
        <p:nvSpPr>
          <p:cNvPr id="6" name="TextBox 5"/>
          <p:cNvSpPr txBox="1"/>
          <p:nvPr/>
        </p:nvSpPr>
        <p:spPr>
          <a:xfrm>
            <a:off x="794848" y="2842560"/>
            <a:ext cx="8250875" cy="1080296"/>
          </a:xfrm>
          <a:prstGeom prst="rect">
            <a:avLst/>
          </a:prstGeom>
          <a:noFill/>
        </p:spPr>
        <p:txBody>
          <a:bodyPr wrap="square" rtlCol="0">
            <a:spAutoFit/>
          </a:bodyPr>
          <a:lstStyle/>
          <a:p>
            <a:pPr>
              <a:lnSpc>
                <a:spcPct val="120000"/>
              </a:lnSpc>
              <a:tabLst>
                <a:tab pos="3368675" algn="ctr"/>
                <a:tab pos="6289675" algn="ctr"/>
              </a:tabLst>
            </a:pPr>
            <a:r>
              <a:rPr lang="en-US" dirty="0"/>
              <a:t>	</a:t>
            </a:r>
            <a:r>
              <a:rPr lang="en-US" b="1" dirty="0"/>
              <a:t>Receivables Turnover Ratio 	Average Collection Period</a:t>
            </a:r>
          </a:p>
          <a:p>
            <a:pPr>
              <a:lnSpc>
                <a:spcPct val="120000"/>
              </a:lnSpc>
              <a:tabLst>
                <a:tab pos="3368675" algn="ctr"/>
                <a:tab pos="6289675" algn="ctr"/>
              </a:tabLst>
            </a:pPr>
            <a:r>
              <a:rPr lang="en-US" b="1" dirty="0"/>
              <a:t>Tenet Healthcare </a:t>
            </a:r>
            <a:r>
              <a:rPr lang="en-US" dirty="0"/>
              <a:t>	$17,920 ÷ $2,867.5 = 6.2 times 	365 ÷ 6.2 = 58.9 days</a:t>
            </a:r>
          </a:p>
          <a:p>
            <a:pPr>
              <a:lnSpc>
                <a:spcPct val="120000"/>
              </a:lnSpc>
              <a:tabLst>
                <a:tab pos="3368675" algn="ctr"/>
                <a:tab pos="6289675" algn="ctr"/>
              </a:tabLst>
            </a:pPr>
            <a:r>
              <a:rPr lang="en-US" b="1" dirty="0"/>
              <a:t>LifePoint Hospitals </a:t>
            </a:r>
            <a:r>
              <a:rPr lang="en-US" dirty="0"/>
              <a:t>	$5,301 ÷ $1,399.5 = 3.8 times 	365 ÷ 3.8 = 96.1 days</a:t>
            </a:r>
          </a:p>
        </p:txBody>
      </p:sp>
      <p:cxnSp>
        <p:nvCxnSpPr>
          <p:cNvPr id="23" name="Straight Connector 22"/>
          <p:cNvCxnSpPr/>
          <p:nvPr/>
        </p:nvCxnSpPr>
        <p:spPr>
          <a:xfrm>
            <a:off x="2789312" y="3227127"/>
            <a:ext cx="282646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5768179" y="3227127"/>
            <a:ext cx="282646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8" name="Content Placeholder 3"/>
          <p:cNvSpPr txBox="1">
            <a:spLocks/>
          </p:cNvSpPr>
          <p:nvPr/>
        </p:nvSpPr>
        <p:spPr>
          <a:xfrm>
            <a:off x="806664" y="4434840"/>
            <a:ext cx="8229600" cy="2080260"/>
          </a:xfrm>
          <a:prstGeom prst="rect">
            <a:avLst/>
          </a:prstGeom>
        </p:spPr>
        <p:txBody>
          <a:bodyPr>
            <a:normAutofit lnSpcReduction="10000"/>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IN" dirty="0" smtClean="0"/>
              <a:t>Tenet:</a:t>
            </a:r>
          </a:p>
          <a:p>
            <a:pPr lvl="1"/>
            <a:r>
              <a:rPr lang="en-IN" dirty="0" smtClean="0"/>
              <a:t>Higher receivables turnover</a:t>
            </a:r>
          </a:p>
          <a:p>
            <a:pPr lvl="1"/>
            <a:r>
              <a:rPr lang="en-IN" dirty="0" smtClean="0"/>
              <a:t>Shorter collection period</a:t>
            </a:r>
          </a:p>
          <a:p>
            <a:pPr lvl="1"/>
            <a:r>
              <a:rPr lang="en-IN" dirty="0" smtClean="0"/>
              <a:t>More efficiently collects cash from patients</a:t>
            </a:r>
            <a:endParaRPr lang="en-US" dirty="0"/>
          </a:p>
        </p:txBody>
      </p:sp>
    </p:spTree>
    <p:extLst>
      <p:ext uri="{BB962C8B-B14F-4D97-AF65-F5344CB8AC3E}">
        <p14:creationId xmlns:p14="http://schemas.microsoft.com/office/powerpoint/2010/main" val="767172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a:t>
            </a:r>
            <a:endParaRPr lang="en-US" dirty="0"/>
          </a:p>
        </p:txBody>
      </p:sp>
      <p:sp>
        <p:nvSpPr>
          <p:cNvPr id="4" name="Content Placeholder 3"/>
          <p:cNvSpPr>
            <a:spLocks noGrp="1"/>
          </p:cNvSpPr>
          <p:nvPr>
            <p:ph idx="1"/>
          </p:nvPr>
        </p:nvSpPr>
        <p:spPr/>
        <p:txBody>
          <a:bodyPr/>
          <a:lstStyle/>
          <a:p>
            <a:pPr marL="0" indent="0">
              <a:buNone/>
            </a:pPr>
            <a:r>
              <a:rPr lang="en-IN" dirty="0" smtClean="0"/>
              <a:t>The receivables turnover ratio and average collection period can provide an indication of management’s ability to collect cash from customers in a timely manner.</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74</a:t>
            </a:fld>
            <a:endParaRPr lang="en-US" dirty="0"/>
          </a:p>
        </p:txBody>
      </p:sp>
    </p:spTree>
    <p:extLst>
      <p:ext uri="{BB962C8B-B14F-4D97-AF65-F5344CB8AC3E}">
        <p14:creationId xmlns:p14="http://schemas.microsoft.com/office/powerpoint/2010/main" val="213724539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normAutofit fontScale="85000" lnSpcReduction="20000"/>
          </a:bodyPr>
          <a:lstStyle/>
          <a:p>
            <a:pPr marL="0" indent="0">
              <a:buNone/>
            </a:pPr>
            <a:r>
              <a:rPr lang="en-US" dirty="0" smtClean="0"/>
              <a:t>Which of the following would be true for a company that has an accounts receivable turnover of 10?</a:t>
            </a:r>
            <a:endParaRPr lang="en-US" dirty="0"/>
          </a:p>
          <a:p>
            <a:pPr>
              <a:buAutoNum type="alphaLcPeriod"/>
            </a:pPr>
            <a:r>
              <a:rPr lang="en-US" dirty="0" smtClean="0"/>
              <a:t>The company turns over their accounts receivable more than once a month.</a:t>
            </a:r>
            <a:endParaRPr lang="en-US" dirty="0"/>
          </a:p>
          <a:p>
            <a:pPr>
              <a:buAutoNum type="alphaLcPeriod"/>
            </a:pPr>
            <a:r>
              <a:rPr lang="en-US" dirty="0" smtClean="0"/>
              <a:t>The company would have an average collection period of 36.5 days. </a:t>
            </a:r>
            <a:endParaRPr lang="en-US" dirty="0"/>
          </a:p>
          <a:p>
            <a:pPr>
              <a:buAutoNum type="alphaLcPeriod" startAt="3"/>
            </a:pPr>
            <a:r>
              <a:rPr lang="en-US" dirty="0" smtClean="0"/>
              <a:t>The company would be considered as doing an efficient job of collecting receivables if the terms were net 30.</a:t>
            </a:r>
            <a:endParaRPr lang="en-US" dirty="0"/>
          </a:p>
          <a:p>
            <a:pPr>
              <a:buAutoNum type="alphaLcPeriod" startAt="3"/>
            </a:pPr>
            <a:r>
              <a:rPr lang="en-US" dirty="0" smtClean="0"/>
              <a:t>The company would have an average collection period of 20 days.</a:t>
            </a:r>
            <a:endParaRPr lang="en-US" dirty="0"/>
          </a:p>
        </p:txBody>
      </p:sp>
      <p:sp>
        <p:nvSpPr>
          <p:cNvPr id="4" name="Title 3"/>
          <p:cNvSpPr>
            <a:spLocks noGrp="1"/>
          </p:cNvSpPr>
          <p:nvPr>
            <p:ph type="title"/>
          </p:nvPr>
        </p:nvSpPr>
        <p:spPr/>
        <p:txBody>
          <a:bodyPr/>
          <a:lstStyle/>
          <a:p>
            <a:r>
              <a:rPr lang="en-US" dirty="0"/>
              <a:t>Concept Check </a:t>
            </a:r>
            <a:r>
              <a:rPr lang="en-US" dirty="0" smtClean="0"/>
              <a:t>5–11</a:t>
            </a:r>
            <a:endParaRPr lang="en-US" dirty="0"/>
          </a:p>
        </p:txBody>
      </p:sp>
      <p:sp>
        <p:nvSpPr>
          <p:cNvPr id="6" name="Oval 5"/>
          <p:cNvSpPr/>
          <p:nvPr/>
        </p:nvSpPr>
        <p:spPr bwMode="auto">
          <a:xfrm>
            <a:off x="964503" y="2700686"/>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851660" y="5348586"/>
            <a:ext cx="6366510" cy="1200329"/>
          </a:xfrm>
          <a:prstGeom prst="rect">
            <a:avLst/>
          </a:prstGeom>
          <a:solidFill>
            <a:srgbClr val="FFFFD1"/>
          </a:solidFill>
          <a:ln w="6350">
            <a:solidFill>
              <a:schemeClr val="tx1"/>
            </a:solidFill>
          </a:ln>
        </p:spPr>
        <p:txBody>
          <a:bodyPr wrap="square" rtlCol="0">
            <a:spAutoFit/>
          </a:bodyPr>
          <a:lstStyle/>
          <a:p>
            <a:r>
              <a:rPr lang="en-US" sz="2400" dirty="0" smtClean="0"/>
              <a:t>The average collection period is computed as 365 divided by the accounts receivable turnover of 10 (= 36.5 days).</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75</a:t>
            </a:fld>
            <a:endParaRPr lang="en-US" dirty="0"/>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smtClean="0">
                <a:solidFill>
                  <a:srgbClr val="A5062D"/>
                </a:solidFill>
              </a:rPr>
              <a:t>LO5–9</a:t>
            </a:r>
            <a:r>
              <a:rPr lang="en-US" dirty="0"/>
              <a:t>	Estimate uncollectible accounts using the percentage-of-credit-sales </a:t>
            </a:r>
            <a:r>
              <a:rPr lang="en-US" dirty="0" smtClean="0"/>
              <a:t>method.</a:t>
            </a:r>
            <a:endParaRPr lang="en-US" dirty="0"/>
          </a:p>
        </p:txBody>
      </p:sp>
      <p:sp>
        <p:nvSpPr>
          <p:cNvPr id="4" name="Title 3"/>
          <p:cNvSpPr>
            <a:spLocks noGrp="1"/>
          </p:cNvSpPr>
          <p:nvPr>
            <p:ph type="title"/>
          </p:nvPr>
        </p:nvSpPr>
        <p:spPr/>
        <p:txBody>
          <a:bodyPr/>
          <a:lstStyle/>
          <a:p>
            <a:r>
              <a:rPr lang="en-US" dirty="0" smtClean="0"/>
              <a:t>Appendix - Learning Objective 9</a:t>
            </a:r>
            <a:endParaRPr lang="en-US" dirty="0"/>
          </a:p>
        </p:txBody>
      </p:sp>
      <p:sp>
        <p:nvSpPr>
          <p:cNvPr id="8" name="Footer Placeholder 7"/>
          <p:cNvSpPr>
            <a:spLocks noGrp="1"/>
          </p:cNvSpPr>
          <p:nvPr>
            <p:ph type="ftr" sz="quarter" idx="11"/>
          </p:nvPr>
        </p:nvSpPr>
        <p:spPr>
          <a:xfrm>
            <a:off x="1424213" y="6492875"/>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76</a:t>
            </a:fld>
            <a:endParaRPr lang="en-US" dirty="0"/>
          </a:p>
        </p:txBody>
      </p:sp>
    </p:spTree>
    <p:extLst>
      <p:ext uri="{BB962C8B-B14F-4D97-AF65-F5344CB8AC3E}">
        <p14:creationId xmlns:p14="http://schemas.microsoft.com/office/powerpoint/2010/main" val="142055367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nSpc>
                <a:spcPct val="90000"/>
              </a:lnSpc>
            </a:pPr>
            <a:r>
              <a:rPr lang="en-US" dirty="0" smtClean="0"/>
              <a:t>Percentage-of-Credit-Sales Method</a:t>
            </a:r>
            <a:endParaRPr lang="en-US" dirty="0"/>
          </a:p>
        </p:txBody>
      </p:sp>
      <p:sp>
        <p:nvSpPr>
          <p:cNvPr id="5" name="Content Placeholder 4"/>
          <p:cNvSpPr>
            <a:spLocks noGrp="1"/>
          </p:cNvSpPr>
          <p:nvPr>
            <p:ph idx="1"/>
          </p:nvPr>
        </p:nvSpPr>
        <p:spPr>
          <a:xfrm>
            <a:off x="809150" y="1571845"/>
            <a:ext cx="8229600" cy="4525963"/>
          </a:xfrm>
        </p:spPr>
        <p:txBody>
          <a:bodyPr/>
          <a:lstStyle/>
          <a:p>
            <a:r>
              <a:rPr lang="en-IN" dirty="0" smtClean="0"/>
              <a:t>Estimates uncollectible accounts based on the percentage of credit sales</a:t>
            </a:r>
          </a:p>
          <a:p>
            <a:pPr lvl="1"/>
            <a:r>
              <a:rPr lang="en-IN" dirty="0" smtClean="0"/>
              <a:t>Also called the income statement method</a:t>
            </a:r>
          </a:p>
          <a:p>
            <a:r>
              <a:rPr lang="en-US" dirty="0" smtClean="0"/>
              <a:t>Adjusts </a:t>
            </a:r>
            <a:r>
              <a:rPr lang="en-US" dirty="0"/>
              <a:t>the allowance for uncollectible accounts for the current year’s credit sales that we don’t expect to collect </a:t>
            </a:r>
            <a:endParaRPr lang="en-IN" dirty="0" smtClean="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77</a:t>
            </a:fld>
            <a:endParaRPr lang="en-US" dirty="0"/>
          </a:p>
        </p:txBody>
      </p:sp>
    </p:spTree>
    <p:extLst>
      <p:ext uri="{BB962C8B-B14F-4D97-AF65-F5344CB8AC3E}">
        <p14:creationId xmlns:p14="http://schemas.microsoft.com/office/powerpoint/2010/main" val="30024170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Percentage-of-Credit-Sales</a:t>
            </a:r>
            <a:br>
              <a:rPr lang="en-US" dirty="0"/>
            </a:br>
            <a:r>
              <a:rPr lang="en-US" dirty="0" smtClean="0"/>
              <a:t>Method—Recording</a:t>
            </a:r>
            <a:endParaRPr lang="en-US" dirty="0"/>
          </a:p>
        </p:txBody>
      </p:sp>
      <p:sp>
        <p:nvSpPr>
          <p:cNvPr id="3" name="Content Placeholder 2"/>
          <p:cNvSpPr>
            <a:spLocks noGrp="1"/>
          </p:cNvSpPr>
          <p:nvPr>
            <p:ph idx="1"/>
          </p:nvPr>
        </p:nvSpPr>
        <p:spPr>
          <a:xfrm>
            <a:off x="651510" y="1773529"/>
            <a:ext cx="8103870" cy="4698273"/>
          </a:xfrm>
        </p:spPr>
        <p:txBody>
          <a:bodyPr>
            <a:normAutofit lnSpcReduction="10000"/>
          </a:bodyPr>
          <a:lstStyle/>
          <a:p>
            <a:r>
              <a:rPr lang="en-US" dirty="0" smtClean="0"/>
              <a:t>By the end of 2019, Kimzey has:</a:t>
            </a:r>
          </a:p>
          <a:p>
            <a:pPr lvl="1"/>
            <a:r>
              <a:rPr lang="en-US" dirty="0" smtClean="0"/>
              <a:t>Accounts Receivable = $30 million </a:t>
            </a:r>
          </a:p>
          <a:p>
            <a:pPr lvl="1"/>
            <a:r>
              <a:rPr lang="en-US" dirty="0" smtClean="0"/>
              <a:t>Allowance for </a:t>
            </a:r>
            <a:r>
              <a:rPr lang="en-US" dirty="0" err="1" smtClean="0"/>
              <a:t>Uncoll</a:t>
            </a:r>
            <a:r>
              <a:rPr lang="en-US" dirty="0" smtClean="0"/>
              <a:t>. Accts. = $1 million (credit)</a:t>
            </a:r>
          </a:p>
          <a:p>
            <a:pPr lvl="1"/>
            <a:r>
              <a:rPr lang="en-US" dirty="0" smtClean="0"/>
              <a:t>Credit Sales = $80 million</a:t>
            </a:r>
          </a:p>
          <a:p>
            <a:r>
              <a:rPr lang="en-US" b="1" dirty="0"/>
              <a:t>P</a:t>
            </a:r>
            <a:r>
              <a:rPr lang="en-US" b="1" dirty="0" smtClean="0"/>
              <a:t>ercentage-of-receivables method:</a:t>
            </a:r>
          </a:p>
          <a:p>
            <a:pPr lvl="1"/>
            <a:r>
              <a:rPr lang="en-US" dirty="0" smtClean="0"/>
              <a:t>Estimate $8 million of ending accounts receivable to be uncollectible</a:t>
            </a:r>
          </a:p>
          <a:p>
            <a:r>
              <a:rPr lang="en-US" b="1" dirty="0" smtClean="0"/>
              <a:t>Percentage-of-credit-sales method:</a:t>
            </a:r>
          </a:p>
          <a:p>
            <a:pPr lvl="1"/>
            <a:r>
              <a:rPr lang="en-US" dirty="0" smtClean="0"/>
              <a:t>Estimate 12.5% of credit sales to be uncollectible</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78</a:t>
            </a:fld>
            <a:endParaRPr lang="en-US" dirty="0"/>
          </a:p>
        </p:txBody>
      </p:sp>
    </p:spTree>
    <p:extLst>
      <p:ext uri="{BB962C8B-B14F-4D97-AF65-F5344CB8AC3E}">
        <p14:creationId xmlns:p14="http://schemas.microsoft.com/office/powerpoint/2010/main" val="177540121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914400" y="2048256"/>
            <a:ext cx="8019008" cy="3775680"/>
          </a:xfrm>
          <a:prstGeom prst="roundRect">
            <a:avLst>
              <a:gd name="adj" fmla="val 10160"/>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940070" y="2151936"/>
            <a:ext cx="3861928" cy="3474797"/>
          </a:xfrm>
          <a:prstGeom prst="rect">
            <a:avLst/>
          </a:prstGeom>
          <a:noFill/>
        </p:spPr>
        <p:txBody>
          <a:bodyPr wrap="square" rtlCol="0">
            <a:spAutoFit/>
          </a:bodyPr>
          <a:lstStyle/>
          <a:p>
            <a:pPr algn="ctr"/>
            <a:r>
              <a:rPr lang="en-US" b="1" dirty="0" smtClean="0"/>
              <a:t>Percentage-of-Receivables</a:t>
            </a:r>
          </a:p>
          <a:p>
            <a:pPr algn="ctr"/>
            <a:r>
              <a:rPr lang="en-US" b="1" dirty="0" smtClean="0"/>
              <a:t>Method</a:t>
            </a:r>
          </a:p>
          <a:p>
            <a:pPr algn="ctr">
              <a:lnSpc>
                <a:spcPct val="130000"/>
              </a:lnSpc>
            </a:pPr>
            <a:r>
              <a:rPr lang="en-US" dirty="0" smtClean="0"/>
              <a:t>Estimate of Uncollectible Accounts</a:t>
            </a:r>
          </a:p>
          <a:p>
            <a:pPr marL="285750" indent="-285750">
              <a:lnSpc>
                <a:spcPct val="90000"/>
              </a:lnSpc>
              <a:spcAft>
                <a:spcPts val="600"/>
              </a:spcAft>
              <a:buFont typeface="Arial"/>
              <a:buChar char="•"/>
            </a:pPr>
            <a:r>
              <a:rPr lang="en-US" dirty="0" smtClean="0"/>
              <a:t>Varying </a:t>
            </a:r>
            <a:r>
              <a:rPr lang="en-US" dirty="0"/>
              <a:t>percentage based on age </a:t>
            </a:r>
            <a:br>
              <a:rPr lang="en-US" dirty="0"/>
            </a:br>
            <a:r>
              <a:rPr lang="en-US" dirty="0"/>
              <a:t>of accounts receivable.</a:t>
            </a:r>
          </a:p>
          <a:p>
            <a:pPr marL="285750" indent="-285750">
              <a:lnSpc>
                <a:spcPct val="90000"/>
              </a:lnSpc>
              <a:spcAft>
                <a:spcPts val="600"/>
              </a:spcAft>
              <a:buFont typeface="Arial"/>
              <a:buChar char="•"/>
            </a:pPr>
            <a:r>
              <a:rPr lang="en-US" dirty="0"/>
              <a:t>Allowance = $8 million.</a:t>
            </a:r>
          </a:p>
          <a:p>
            <a:pPr marL="285750" indent="-285750">
              <a:lnSpc>
                <a:spcPct val="90000"/>
              </a:lnSpc>
              <a:spcAft>
                <a:spcPts val="600"/>
              </a:spcAft>
              <a:buFont typeface="Arial"/>
              <a:buChar char="•"/>
            </a:pPr>
            <a:r>
              <a:rPr lang="en-US" dirty="0"/>
              <a:t>Adjust from $1 million existing balance of allowance account.</a:t>
            </a:r>
          </a:p>
          <a:p>
            <a:pPr algn="ctr">
              <a:lnSpc>
                <a:spcPct val="130000"/>
              </a:lnSpc>
            </a:pPr>
            <a:r>
              <a:rPr lang="en-US" dirty="0"/>
              <a:t>Adjustment ($ in millions) </a:t>
            </a:r>
          </a:p>
          <a:p>
            <a:pPr>
              <a:spcBef>
                <a:spcPts val="600"/>
              </a:spcBef>
            </a:pPr>
            <a:r>
              <a:rPr lang="en-US" dirty="0"/>
              <a:t>Bad Debt Expense                  </a:t>
            </a:r>
            <a:r>
              <a:rPr lang="en-US" dirty="0" smtClean="0"/>
              <a:t>     </a:t>
            </a:r>
            <a:r>
              <a:rPr lang="en-US" dirty="0"/>
              <a:t>7 </a:t>
            </a:r>
          </a:p>
          <a:p>
            <a:r>
              <a:rPr lang="en-US" dirty="0"/>
              <a:t>   Allowance for Uncoll. Accts.          </a:t>
            </a:r>
            <a:r>
              <a:rPr lang="en-US" dirty="0" smtClean="0"/>
              <a:t>7</a:t>
            </a:r>
            <a:endParaRPr lang="en-US" dirty="0"/>
          </a:p>
        </p:txBody>
      </p:sp>
      <p:sp>
        <p:nvSpPr>
          <p:cNvPr id="8" name="TextBox 7"/>
          <p:cNvSpPr txBox="1"/>
          <p:nvPr/>
        </p:nvSpPr>
        <p:spPr>
          <a:xfrm>
            <a:off x="4866845" y="2151936"/>
            <a:ext cx="4006085" cy="3474797"/>
          </a:xfrm>
          <a:prstGeom prst="rect">
            <a:avLst/>
          </a:prstGeom>
          <a:noFill/>
        </p:spPr>
        <p:txBody>
          <a:bodyPr wrap="square" rtlCol="0">
            <a:spAutoFit/>
          </a:bodyPr>
          <a:lstStyle/>
          <a:p>
            <a:pPr algn="ctr"/>
            <a:r>
              <a:rPr lang="en-US" b="1" dirty="0"/>
              <a:t>Percentage-of-Credit Sales</a:t>
            </a:r>
          </a:p>
          <a:p>
            <a:pPr algn="ctr"/>
            <a:r>
              <a:rPr lang="en-US" b="1" dirty="0"/>
              <a:t>Method</a:t>
            </a:r>
          </a:p>
          <a:p>
            <a:pPr algn="ctr">
              <a:lnSpc>
                <a:spcPct val="130000"/>
              </a:lnSpc>
            </a:pPr>
            <a:r>
              <a:rPr lang="en-US" dirty="0"/>
              <a:t>Estimate of Uncollectible Accounts</a:t>
            </a:r>
          </a:p>
          <a:p>
            <a:pPr marL="285750" indent="-285750">
              <a:lnSpc>
                <a:spcPct val="90000"/>
              </a:lnSpc>
              <a:spcAft>
                <a:spcPts val="600"/>
              </a:spcAft>
              <a:buFont typeface="Arial"/>
              <a:buChar char="•"/>
            </a:pPr>
            <a:r>
              <a:rPr lang="en-US" dirty="0"/>
              <a:t>12.5% of credit sales in the current year will not be collected.</a:t>
            </a:r>
          </a:p>
          <a:p>
            <a:pPr marL="285750" indent="-285750">
              <a:lnSpc>
                <a:spcPct val="90000"/>
              </a:lnSpc>
              <a:spcAft>
                <a:spcPts val="600"/>
              </a:spcAft>
              <a:buFont typeface="Arial"/>
              <a:buChar char="•"/>
            </a:pPr>
            <a:r>
              <a:rPr lang="en-US" dirty="0"/>
              <a:t>12.5% of $80 million = $10 million.</a:t>
            </a:r>
          </a:p>
          <a:p>
            <a:pPr marL="285750" indent="-285750">
              <a:lnSpc>
                <a:spcPct val="90000"/>
              </a:lnSpc>
              <a:spcAft>
                <a:spcPts val="600"/>
              </a:spcAft>
              <a:buFont typeface="Arial"/>
              <a:buChar char="•"/>
            </a:pPr>
            <a:r>
              <a:rPr lang="en-US" dirty="0"/>
              <a:t>Ignore $1 million existing balance of allowance account.</a:t>
            </a:r>
          </a:p>
          <a:p>
            <a:pPr algn="ctr">
              <a:lnSpc>
                <a:spcPct val="130000"/>
              </a:lnSpc>
            </a:pPr>
            <a:r>
              <a:rPr lang="en-US" dirty="0"/>
              <a:t>Adjustment ($ in millions)</a:t>
            </a:r>
          </a:p>
          <a:p>
            <a:pPr>
              <a:spcBef>
                <a:spcPts val="600"/>
              </a:spcBef>
            </a:pPr>
            <a:r>
              <a:rPr lang="en-US" dirty="0"/>
              <a:t>Bad Debt Expense           </a:t>
            </a:r>
            <a:r>
              <a:rPr lang="en-US" dirty="0" smtClean="0"/>
              <a:t>            </a:t>
            </a:r>
            <a:r>
              <a:rPr lang="en-US" dirty="0"/>
              <a:t>10</a:t>
            </a:r>
          </a:p>
          <a:p>
            <a:r>
              <a:rPr lang="en-US" dirty="0"/>
              <a:t>   Allowance for Uncoll. Accts.            </a:t>
            </a:r>
            <a:r>
              <a:rPr lang="en-US" dirty="0" smtClean="0"/>
              <a:t>10</a:t>
            </a:r>
            <a:endParaRPr lang="en-US" dirty="0"/>
          </a:p>
        </p:txBody>
      </p:sp>
      <p:sp>
        <p:nvSpPr>
          <p:cNvPr id="2" name="Title 1"/>
          <p:cNvSpPr>
            <a:spLocks noGrp="1"/>
          </p:cNvSpPr>
          <p:nvPr>
            <p:ph type="title"/>
          </p:nvPr>
        </p:nvSpPr>
        <p:spPr>
          <a:xfrm>
            <a:off x="914400" y="769674"/>
            <a:ext cx="8229600" cy="1362550"/>
          </a:xfrm>
        </p:spPr>
        <p:txBody>
          <a:bodyPr>
            <a:normAutofit/>
          </a:bodyPr>
          <a:lstStyle/>
          <a:p>
            <a:pPr>
              <a:lnSpc>
                <a:spcPct val="90000"/>
              </a:lnSpc>
            </a:pPr>
            <a:r>
              <a:rPr lang="en-US" sz="4000" dirty="0"/>
              <a:t>Adjusting for Estimates of Uncollectible Accounts </a:t>
            </a:r>
          </a:p>
        </p:txBody>
      </p:sp>
      <p:sp>
        <p:nvSpPr>
          <p:cNvPr id="3" name="Text Placeholder 5"/>
          <p:cNvSpPr txBox="1">
            <a:spLocks/>
          </p:cNvSpPr>
          <p:nvPr/>
        </p:nvSpPr>
        <p:spPr>
          <a:xfrm>
            <a:off x="940070" y="315504"/>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5–16</a:t>
            </a:r>
            <a:endParaRPr lang="en-US" sz="3200" dirty="0"/>
          </a:p>
        </p:txBody>
      </p:sp>
      <p:cxnSp>
        <p:nvCxnSpPr>
          <p:cNvPr id="23" name="Straight Connector 22"/>
          <p:cNvCxnSpPr/>
          <p:nvPr/>
        </p:nvCxnSpPr>
        <p:spPr>
          <a:xfrm>
            <a:off x="940070" y="2769783"/>
            <a:ext cx="376854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4941885" y="2769783"/>
            <a:ext cx="376854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1239344" y="3086343"/>
            <a:ext cx="32705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5236394" y="3086343"/>
            <a:ext cx="32705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1596287" y="4923543"/>
            <a:ext cx="25507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5584696" y="4923543"/>
            <a:ext cx="25507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63717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Recording of Credit Sales</a:t>
            </a:r>
          </a:p>
        </p:txBody>
      </p:sp>
      <p:sp>
        <p:nvSpPr>
          <p:cNvPr id="3" name="Content Placeholder 2"/>
          <p:cNvSpPr>
            <a:spLocks noGrp="1"/>
          </p:cNvSpPr>
          <p:nvPr>
            <p:ph idx="1"/>
          </p:nvPr>
        </p:nvSpPr>
        <p:spPr>
          <a:xfrm>
            <a:off x="809150" y="1291787"/>
            <a:ext cx="8229600" cy="2863390"/>
          </a:xfrm>
        </p:spPr>
        <p:txBody>
          <a:bodyPr/>
          <a:lstStyle/>
          <a:p>
            <a:r>
              <a:rPr lang="en-US" dirty="0" smtClean="0"/>
              <a:t>Link’s Dental </a:t>
            </a:r>
            <a:r>
              <a:rPr lang="en-US" dirty="0"/>
              <a:t>charges $500 for teeth </a:t>
            </a:r>
            <a:r>
              <a:rPr lang="en-US" dirty="0" smtClean="0"/>
              <a:t>whitening. Dee </a:t>
            </a:r>
            <a:r>
              <a:rPr lang="en-US" dirty="0"/>
              <a:t>Kay decides to have her teeth </a:t>
            </a:r>
            <a:r>
              <a:rPr lang="en-US" dirty="0" smtClean="0"/>
              <a:t>whitened on </a:t>
            </a:r>
            <a:r>
              <a:rPr lang="en-US" dirty="0"/>
              <a:t>March 1 but doesn’t pay cash at the time of </a:t>
            </a:r>
            <a:r>
              <a:rPr lang="en-US" dirty="0" smtClean="0"/>
              <a:t>service</a:t>
            </a:r>
            <a:r>
              <a:rPr lang="en-US" dirty="0"/>
              <a:t>. She promises to </a:t>
            </a:r>
            <a:r>
              <a:rPr lang="en-US" dirty="0" smtClean="0"/>
              <a:t>pay the </a:t>
            </a:r>
            <a:r>
              <a:rPr lang="en-US" dirty="0"/>
              <a:t>$500 whitening fee to Link by March </a:t>
            </a:r>
            <a:r>
              <a:rPr lang="en-US" dirty="0" smtClean="0"/>
              <a:t>31.</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8</a:t>
            </a:fld>
            <a:endParaRPr lang="en-US" dirty="0"/>
          </a:p>
        </p:txBody>
      </p:sp>
      <p:sp>
        <p:nvSpPr>
          <p:cNvPr id="16" name="Rectangle 15"/>
          <p:cNvSpPr/>
          <p:nvPr/>
        </p:nvSpPr>
        <p:spPr>
          <a:xfrm>
            <a:off x="835025" y="4155177"/>
            <a:ext cx="8045078" cy="174001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8" name="TextBox 17"/>
          <p:cNvSpPr txBox="1">
            <a:spLocks noChangeArrowheads="1"/>
          </p:cNvSpPr>
          <p:nvPr/>
        </p:nvSpPr>
        <p:spPr bwMode="auto">
          <a:xfrm>
            <a:off x="1035404" y="4227909"/>
            <a:ext cx="7677510" cy="461665"/>
          </a:xfrm>
          <a:prstGeom prst="rect">
            <a:avLst/>
          </a:prstGeom>
          <a:noFill/>
          <a:ln w="9525">
            <a:noFill/>
            <a:miter lim="800000"/>
            <a:headEnd/>
            <a:tailEnd/>
          </a:ln>
        </p:spPr>
        <p:txBody>
          <a:bodyPr wrap="square">
            <a:spAutoFit/>
          </a:bodyPr>
          <a:lstStyle/>
          <a:p>
            <a:r>
              <a:rPr lang="en-US" sz="2400" dirty="0" smtClean="0">
                <a:latin typeface="Calibri" pitchFamily="34" charset="0"/>
              </a:rPr>
              <a:t>March 1</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20" name="TextBox 19"/>
          <p:cNvSpPr txBox="1">
            <a:spLocks noChangeArrowheads="1"/>
          </p:cNvSpPr>
          <p:nvPr/>
        </p:nvSpPr>
        <p:spPr bwMode="auto">
          <a:xfrm>
            <a:off x="1087024" y="4601224"/>
            <a:ext cx="7677510" cy="1200329"/>
          </a:xfrm>
          <a:prstGeom prst="rect">
            <a:avLst/>
          </a:prstGeom>
          <a:noFill/>
          <a:ln w="9525">
            <a:noFill/>
            <a:miter lim="800000"/>
            <a:headEnd/>
            <a:tailEnd/>
          </a:ln>
        </p:spPr>
        <p:txBody>
          <a:bodyPr wrap="square">
            <a:spAutoFit/>
          </a:bodyPr>
          <a:lstStyle/>
          <a:p>
            <a:r>
              <a:rPr lang="en-US" sz="2400" b="1" dirty="0" smtClean="0">
                <a:latin typeface="Calibri" pitchFamily="34" charset="0"/>
              </a:rPr>
              <a:t>Accounts Receivable </a:t>
            </a:r>
            <a:r>
              <a:rPr lang="en-US" sz="2400" dirty="0" smtClean="0">
                <a:latin typeface="Calibri" pitchFamily="34" charset="0"/>
              </a:rPr>
              <a:t>…………………….</a:t>
            </a:r>
            <a:r>
              <a:rPr lang="en-US" sz="2400" b="1" dirty="0" smtClean="0">
                <a:latin typeface="Calibri" pitchFamily="34" charset="0"/>
              </a:rPr>
              <a:t>		500 </a:t>
            </a:r>
          </a:p>
          <a:p>
            <a:r>
              <a:rPr lang="en-US" sz="2400" b="1" dirty="0" smtClean="0">
                <a:latin typeface="Calibri" pitchFamily="34" charset="0"/>
              </a:rPr>
              <a:t>	Service Revenue </a:t>
            </a:r>
            <a:r>
              <a:rPr lang="en-US" sz="2400" dirty="0" smtClean="0">
                <a:latin typeface="Calibri" pitchFamily="34" charset="0"/>
              </a:rPr>
              <a:t>……………..........	</a:t>
            </a:r>
            <a:r>
              <a:rPr lang="en-US" sz="2400" b="1" dirty="0" smtClean="0">
                <a:latin typeface="Calibri" pitchFamily="34" charset="0"/>
              </a:rPr>
              <a:t> 				 500</a:t>
            </a:r>
          </a:p>
          <a:p>
            <a:r>
              <a:rPr lang="en-US" sz="2400" i="1" dirty="0" smtClean="0">
                <a:latin typeface="Calibri" pitchFamily="34" charset="0"/>
              </a:rPr>
              <a:t>	</a:t>
            </a:r>
            <a:r>
              <a:rPr lang="en-US" sz="2000" i="1" dirty="0" smtClean="0">
                <a:latin typeface="Calibri" pitchFamily="34" charset="0"/>
              </a:rPr>
              <a:t>(</a:t>
            </a:r>
            <a:r>
              <a:rPr lang="en-US" sz="2000" i="1" dirty="0">
                <a:latin typeface="Calibri" pitchFamily="34" charset="0"/>
              </a:rPr>
              <a:t>Provide services on account)</a:t>
            </a:r>
            <a:r>
              <a:rPr lang="en-US" sz="2000" b="1" dirty="0">
                <a:latin typeface="Calibri" pitchFamily="34" charset="0"/>
              </a:rPr>
              <a:t>	</a:t>
            </a:r>
            <a:endParaRPr lang="en-US" sz="2000" b="1" u="sng" dirty="0"/>
          </a:p>
        </p:txBody>
      </p:sp>
      <p:cxnSp>
        <p:nvCxnSpPr>
          <p:cNvPr id="22" name="Straight Connector 21"/>
          <p:cNvCxnSpPr/>
          <p:nvPr/>
        </p:nvCxnSpPr>
        <p:spPr>
          <a:xfrm>
            <a:off x="5976844" y="4580216"/>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471742" y="4582919"/>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V="1">
            <a:off x="1087024" y="4580216"/>
            <a:ext cx="1849814" cy="270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0186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777569" y="2074672"/>
            <a:ext cx="8095361" cy="3775680"/>
          </a:xfrm>
          <a:prstGeom prst="roundRect">
            <a:avLst>
              <a:gd name="adj" fmla="val 10160"/>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940070" y="2178352"/>
            <a:ext cx="3861928" cy="3494803"/>
          </a:xfrm>
          <a:prstGeom prst="rect">
            <a:avLst/>
          </a:prstGeom>
          <a:noFill/>
        </p:spPr>
        <p:txBody>
          <a:bodyPr wrap="square" rtlCol="0">
            <a:spAutoFit/>
          </a:bodyPr>
          <a:lstStyle/>
          <a:p>
            <a:pPr algn="ctr"/>
            <a:r>
              <a:rPr lang="en-US" b="1" dirty="0"/>
              <a:t>Percentage-of-Receivables Method</a:t>
            </a:r>
          </a:p>
          <a:p>
            <a:pPr algn="ctr"/>
            <a:r>
              <a:rPr lang="en-US" dirty="0"/>
              <a:t>($ in millions)</a:t>
            </a:r>
          </a:p>
          <a:p>
            <a:pPr algn="ctr">
              <a:lnSpc>
                <a:spcPct val="130000"/>
              </a:lnSpc>
            </a:pPr>
            <a:r>
              <a:rPr lang="en-US" dirty="0"/>
              <a:t>Income Statement Effect</a:t>
            </a:r>
          </a:p>
          <a:p>
            <a:pPr marL="173038">
              <a:lnSpc>
                <a:spcPct val="110000"/>
              </a:lnSpc>
              <a:tabLst>
                <a:tab pos="3430588" algn="r"/>
              </a:tabLst>
            </a:pPr>
            <a:r>
              <a:rPr lang="en-US" dirty="0"/>
              <a:t>Revenues 	$80   </a:t>
            </a:r>
          </a:p>
          <a:p>
            <a:pPr marL="173038">
              <a:lnSpc>
                <a:spcPct val="110000"/>
              </a:lnSpc>
              <a:tabLst>
                <a:tab pos="3430588" algn="r"/>
              </a:tabLst>
            </a:pPr>
            <a:r>
              <a:rPr lang="en-US" dirty="0"/>
              <a:t>Bad debt expense 	(7)  </a:t>
            </a:r>
          </a:p>
          <a:p>
            <a:pPr marL="173038">
              <a:lnSpc>
                <a:spcPct val="110000"/>
              </a:lnSpc>
              <a:tabLst>
                <a:tab pos="3430588" algn="r"/>
              </a:tabLst>
            </a:pPr>
            <a:r>
              <a:rPr lang="en-US" dirty="0"/>
              <a:t>Net income 	$73   </a:t>
            </a:r>
          </a:p>
          <a:p>
            <a:pPr marL="173038" algn="ctr">
              <a:lnSpc>
                <a:spcPct val="130000"/>
              </a:lnSpc>
              <a:tabLst>
                <a:tab pos="3430588" algn="r"/>
              </a:tabLst>
            </a:pPr>
            <a:r>
              <a:rPr lang="en-US" dirty="0"/>
              <a:t>Balance Sheet Effect</a:t>
            </a:r>
          </a:p>
          <a:p>
            <a:pPr marL="173038">
              <a:lnSpc>
                <a:spcPct val="110000"/>
              </a:lnSpc>
              <a:tabLst>
                <a:tab pos="3430588" algn="r"/>
              </a:tabLst>
            </a:pPr>
            <a:r>
              <a:rPr lang="en-US" dirty="0"/>
              <a:t>Accounts receivable 	$30   </a:t>
            </a:r>
          </a:p>
          <a:p>
            <a:pPr marL="173038">
              <a:lnSpc>
                <a:spcPct val="110000"/>
              </a:lnSpc>
              <a:tabLst>
                <a:tab pos="3600450" algn="r"/>
              </a:tabLst>
            </a:pPr>
            <a:r>
              <a:rPr lang="en-US" dirty="0"/>
              <a:t>Less: Allowance 	</a:t>
            </a:r>
            <a:r>
              <a:rPr lang="en-US" dirty="0" smtClean="0"/>
              <a:t>(</a:t>
            </a:r>
            <a:r>
              <a:rPr lang="en-US" dirty="0"/>
              <a:t>8)*</a:t>
            </a:r>
          </a:p>
          <a:p>
            <a:pPr marL="173038">
              <a:lnSpc>
                <a:spcPct val="110000"/>
              </a:lnSpc>
              <a:tabLst>
                <a:tab pos="3430588" algn="r"/>
              </a:tabLst>
            </a:pPr>
            <a:r>
              <a:rPr lang="en-US" dirty="0"/>
              <a:t>Net accounts receivable 	$22   </a:t>
            </a:r>
          </a:p>
          <a:p>
            <a:pPr marL="173038">
              <a:lnSpc>
                <a:spcPct val="110000"/>
              </a:lnSpc>
              <a:tabLst>
                <a:tab pos="3430588" algn="r"/>
              </a:tabLst>
            </a:pPr>
            <a:r>
              <a:rPr lang="en-US" dirty="0"/>
              <a:t>*$8 = $1 + $7 (adjustment)</a:t>
            </a:r>
          </a:p>
        </p:txBody>
      </p:sp>
      <p:sp>
        <p:nvSpPr>
          <p:cNvPr id="8" name="TextBox 7"/>
          <p:cNvSpPr txBox="1"/>
          <p:nvPr/>
        </p:nvSpPr>
        <p:spPr>
          <a:xfrm>
            <a:off x="4866845" y="2178352"/>
            <a:ext cx="4006085" cy="3494803"/>
          </a:xfrm>
          <a:prstGeom prst="rect">
            <a:avLst/>
          </a:prstGeom>
          <a:noFill/>
        </p:spPr>
        <p:txBody>
          <a:bodyPr wrap="square" rtlCol="0">
            <a:spAutoFit/>
          </a:bodyPr>
          <a:lstStyle/>
          <a:p>
            <a:pPr algn="ctr"/>
            <a:r>
              <a:rPr lang="en-US" b="1" dirty="0"/>
              <a:t>Percentage-of-Credit-Sales Method</a:t>
            </a:r>
          </a:p>
          <a:p>
            <a:pPr algn="ctr"/>
            <a:r>
              <a:rPr lang="en-US" dirty="0"/>
              <a:t>($ in millions)</a:t>
            </a:r>
          </a:p>
          <a:p>
            <a:pPr algn="ctr">
              <a:lnSpc>
                <a:spcPct val="130000"/>
              </a:lnSpc>
            </a:pPr>
            <a:r>
              <a:rPr lang="en-US" dirty="0"/>
              <a:t>Income Statement Effect</a:t>
            </a:r>
          </a:p>
          <a:p>
            <a:pPr marL="173038">
              <a:lnSpc>
                <a:spcPct val="110000"/>
              </a:lnSpc>
              <a:tabLst>
                <a:tab pos="3430588" algn="r"/>
              </a:tabLst>
            </a:pPr>
            <a:r>
              <a:rPr lang="en-US" dirty="0"/>
              <a:t>Revenues 	$80   </a:t>
            </a:r>
          </a:p>
          <a:p>
            <a:pPr marL="173038">
              <a:lnSpc>
                <a:spcPct val="110000"/>
              </a:lnSpc>
              <a:tabLst>
                <a:tab pos="3430588" algn="r"/>
              </a:tabLst>
            </a:pPr>
            <a:r>
              <a:rPr lang="en-US" dirty="0"/>
              <a:t>Bad debt expense 	(10)  </a:t>
            </a:r>
          </a:p>
          <a:p>
            <a:pPr marL="173038">
              <a:lnSpc>
                <a:spcPct val="110000"/>
              </a:lnSpc>
              <a:tabLst>
                <a:tab pos="3430588" algn="r"/>
              </a:tabLst>
            </a:pPr>
            <a:r>
              <a:rPr lang="en-US" dirty="0"/>
              <a:t>Net income 	$70   </a:t>
            </a:r>
          </a:p>
          <a:p>
            <a:pPr marL="173038" algn="ctr">
              <a:lnSpc>
                <a:spcPct val="130000"/>
              </a:lnSpc>
              <a:tabLst>
                <a:tab pos="3430588" algn="r"/>
              </a:tabLst>
            </a:pPr>
            <a:r>
              <a:rPr lang="en-US" dirty="0"/>
              <a:t>Balance Sheet Effect</a:t>
            </a:r>
          </a:p>
          <a:p>
            <a:pPr marL="173038">
              <a:lnSpc>
                <a:spcPct val="110000"/>
              </a:lnSpc>
              <a:tabLst>
                <a:tab pos="3430588" algn="r"/>
              </a:tabLst>
            </a:pPr>
            <a:r>
              <a:rPr lang="en-US" dirty="0"/>
              <a:t>Accounts receivable 	$30   </a:t>
            </a:r>
          </a:p>
          <a:p>
            <a:pPr marL="173038">
              <a:lnSpc>
                <a:spcPct val="110000"/>
              </a:lnSpc>
              <a:tabLst>
                <a:tab pos="3600450" algn="r"/>
              </a:tabLst>
            </a:pPr>
            <a:r>
              <a:rPr lang="en-US" dirty="0"/>
              <a:t>Less: Allowance 	(11)*</a:t>
            </a:r>
          </a:p>
          <a:p>
            <a:pPr marL="173038">
              <a:lnSpc>
                <a:spcPct val="110000"/>
              </a:lnSpc>
              <a:tabLst>
                <a:tab pos="3430588" algn="r"/>
              </a:tabLst>
            </a:pPr>
            <a:r>
              <a:rPr lang="en-US" dirty="0"/>
              <a:t>Net accounts receivable 	$19   </a:t>
            </a:r>
          </a:p>
          <a:p>
            <a:pPr marL="173038">
              <a:lnSpc>
                <a:spcPct val="110000"/>
              </a:lnSpc>
              <a:tabLst>
                <a:tab pos="3430588" algn="r"/>
              </a:tabLst>
            </a:pPr>
            <a:r>
              <a:rPr lang="en-US" dirty="0"/>
              <a:t>*$11 = $1 + $10 (adjustment)</a:t>
            </a:r>
          </a:p>
        </p:txBody>
      </p:sp>
      <p:sp>
        <p:nvSpPr>
          <p:cNvPr id="2" name="Title 1"/>
          <p:cNvSpPr>
            <a:spLocks noGrp="1"/>
          </p:cNvSpPr>
          <p:nvPr>
            <p:ph type="title"/>
          </p:nvPr>
        </p:nvSpPr>
        <p:spPr>
          <a:xfrm>
            <a:off x="914400" y="717194"/>
            <a:ext cx="8229600" cy="1362550"/>
          </a:xfrm>
        </p:spPr>
        <p:txBody>
          <a:bodyPr>
            <a:normAutofit/>
          </a:bodyPr>
          <a:lstStyle/>
          <a:p>
            <a:pPr>
              <a:lnSpc>
                <a:spcPct val="90000"/>
              </a:lnSpc>
            </a:pPr>
            <a:r>
              <a:rPr lang="en-US" sz="4000" dirty="0"/>
              <a:t>Financial Statement Effects of Estimating Uncollectible Accounts </a:t>
            </a:r>
          </a:p>
        </p:txBody>
      </p:sp>
      <p:sp>
        <p:nvSpPr>
          <p:cNvPr id="3" name="Text Placeholder 5"/>
          <p:cNvSpPr txBox="1">
            <a:spLocks/>
          </p:cNvSpPr>
          <p:nvPr/>
        </p:nvSpPr>
        <p:spPr>
          <a:xfrm>
            <a:off x="940070" y="252528"/>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5–17</a:t>
            </a:r>
            <a:endParaRPr lang="en-US" sz="3200" dirty="0"/>
          </a:p>
        </p:txBody>
      </p:sp>
      <p:cxnSp>
        <p:nvCxnSpPr>
          <p:cNvPr id="23" name="Straight Connector 22"/>
          <p:cNvCxnSpPr/>
          <p:nvPr/>
        </p:nvCxnSpPr>
        <p:spPr>
          <a:xfrm>
            <a:off x="940070" y="2796199"/>
            <a:ext cx="376854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4941885" y="2796199"/>
            <a:ext cx="376854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5" name="Group 4"/>
          <p:cNvGrpSpPr/>
          <p:nvPr/>
        </p:nvGrpSpPr>
        <p:grpSpPr>
          <a:xfrm>
            <a:off x="1596287" y="3123253"/>
            <a:ext cx="2550750" cy="1265106"/>
            <a:chOff x="1596287" y="2914821"/>
            <a:chExt cx="2550750" cy="1265106"/>
          </a:xfrm>
        </p:grpSpPr>
        <p:cxnSp>
          <p:nvCxnSpPr>
            <p:cNvPr id="14" name="Straight Connector 13"/>
            <p:cNvCxnSpPr/>
            <p:nvPr/>
          </p:nvCxnSpPr>
          <p:spPr>
            <a:xfrm>
              <a:off x="1596287" y="4179927"/>
              <a:ext cx="25507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1596287" y="2914821"/>
              <a:ext cx="25507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8" name="Group 17"/>
          <p:cNvGrpSpPr/>
          <p:nvPr/>
        </p:nvGrpSpPr>
        <p:grpSpPr>
          <a:xfrm>
            <a:off x="5610617" y="3123274"/>
            <a:ext cx="2550750" cy="1265106"/>
            <a:chOff x="1596287" y="2914821"/>
            <a:chExt cx="2550750" cy="1265106"/>
          </a:xfrm>
        </p:grpSpPr>
        <p:cxnSp>
          <p:nvCxnSpPr>
            <p:cNvPr id="19" name="Straight Connector 18"/>
            <p:cNvCxnSpPr/>
            <p:nvPr/>
          </p:nvCxnSpPr>
          <p:spPr>
            <a:xfrm>
              <a:off x="1596287" y="4179927"/>
              <a:ext cx="25507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1596287" y="2914821"/>
              <a:ext cx="25507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9" name="Group 8"/>
          <p:cNvGrpSpPr/>
          <p:nvPr/>
        </p:nvGrpSpPr>
        <p:grpSpPr>
          <a:xfrm>
            <a:off x="3990448" y="3761305"/>
            <a:ext cx="549880" cy="1258320"/>
            <a:chOff x="3990448" y="3552873"/>
            <a:chExt cx="549880" cy="1258320"/>
          </a:xfrm>
        </p:grpSpPr>
        <p:cxnSp>
          <p:nvCxnSpPr>
            <p:cNvPr id="22" name="Straight Connector 21"/>
            <p:cNvCxnSpPr/>
            <p:nvPr/>
          </p:nvCxnSpPr>
          <p:spPr>
            <a:xfrm>
              <a:off x="3990448" y="3552873"/>
              <a:ext cx="5270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4013308" y="4811193"/>
              <a:ext cx="5270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6" name="Group 25"/>
          <p:cNvGrpSpPr/>
          <p:nvPr/>
        </p:nvGrpSpPr>
        <p:grpSpPr>
          <a:xfrm>
            <a:off x="7918684" y="3761305"/>
            <a:ext cx="561310" cy="1258320"/>
            <a:chOff x="3990448" y="3552873"/>
            <a:chExt cx="561310" cy="1258320"/>
          </a:xfrm>
        </p:grpSpPr>
        <p:cxnSp>
          <p:nvCxnSpPr>
            <p:cNvPr id="27" name="Straight Connector 26"/>
            <p:cNvCxnSpPr/>
            <p:nvPr/>
          </p:nvCxnSpPr>
          <p:spPr>
            <a:xfrm>
              <a:off x="3990448" y="3552873"/>
              <a:ext cx="5270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4024738" y="4811193"/>
              <a:ext cx="5270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4861674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56707" y="1200150"/>
            <a:ext cx="7752953" cy="4734520"/>
          </a:xfrm>
        </p:spPr>
        <p:txBody>
          <a:bodyPr>
            <a:normAutofit fontScale="85000" lnSpcReduction="20000"/>
          </a:bodyPr>
          <a:lstStyle/>
          <a:p>
            <a:pPr marL="0" indent="0">
              <a:buNone/>
            </a:pPr>
            <a:r>
              <a:rPr lang="en-US" dirty="0" smtClean="0"/>
              <a:t>On December 31 before adjusting entries, a company reports the following balances:</a:t>
            </a:r>
          </a:p>
          <a:p>
            <a:pPr marL="457200" indent="0">
              <a:buNone/>
              <a:tabLst>
                <a:tab pos="6229350" algn="r"/>
              </a:tabLst>
            </a:pPr>
            <a:r>
              <a:rPr lang="en-US" dirty="0" smtClean="0"/>
              <a:t>Accounts Receivable	$100,000</a:t>
            </a:r>
          </a:p>
          <a:p>
            <a:pPr marL="457200" indent="0">
              <a:buNone/>
              <a:tabLst>
                <a:tab pos="6229350" algn="r"/>
              </a:tabLst>
            </a:pPr>
            <a:r>
              <a:rPr lang="en-US" dirty="0" smtClean="0"/>
              <a:t>Allowance for </a:t>
            </a:r>
            <a:r>
              <a:rPr lang="en-US" dirty="0" err="1" smtClean="0"/>
              <a:t>Uncoll</a:t>
            </a:r>
            <a:r>
              <a:rPr lang="en-US" dirty="0" smtClean="0"/>
              <a:t>. Accts.	  $2,000 	(credit)</a:t>
            </a:r>
          </a:p>
          <a:p>
            <a:pPr marL="457200" indent="0">
              <a:buNone/>
              <a:tabLst>
                <a:tab pos="6229350" algn="r"/>
              </a:tabLst>
            </a:pPr>
            <a:r>
              <a:rPr lang="en-US" dirty="0" smtClean="0"/>
              <a:t>Credit Sales	$500,000</a:t>
            </a:r>
          </a:p>
          <a:p>
            <a:pPr marL="0" indent="0">
              <a:buNone/>
              <a:tabLst>
                <a:tab pos="6229350" algn="r"/>
              </a:tabLst>
            </a:pPr>
            <a:r>
              <a:rPr lang="en-US" dirty="0" smtClean="0"/>
              <a:t>The company estimates bad debts to be 4% of credit sales. The adjust entry would include:</a:t>
            </a:r>
          </a:p>
          <a:p>
            <a:pPr>
              <a:buAutoNum type="alphaLcPeriod"/>
            </a:pPr>
            <a:r>
              <a:rPr lang="en-US" dirty="0" smtClean="0"/>
              <a:t>A debit to Bad Debt Expense = $18,000</a:t>
            </a:r>
            <a:endParaRPr lang="en-US" dirty="0"/>
          </a:p>
          <a:p>
            <a:pPr>
              <a:buAutoNum type="alphaLcPeriod"/>
            </a:pPr>
            <a:r>
              <a:rPr lang="en-US" dirty="0"/>
              <a:t>A credit to Allowance for </a:t>
            </a:r>
            <a:r>
              <a:rPr lang="en-US" dirty="0" err="1"/>
              <a:t>Uncoll</a:t>
            </a:r>
            <a:r>
              <a:rPr lang="en-US" dirty="0"/>
              <a:t>. Accts. = $</a:t>
            </a:r>
            <a:r>
              <a:rPr lang="en-US" dirty="0" smtClean="0"/>
              <a:t>24,000</a:t>
            </a:r>
            <a:endParaRPr lang="en-US" dirty="0"/>
          </a:p>
          <a:p>
            <a:pPr>
              <a:buAutoNum type="alphaLcPeriod" startAt="3"/>
            </a:pPr>
            <a:r>
              <a:rPr lang="en-US" dirty="0" smtClean="0"/>
              <a:t>A credit to Allowance for </a:t>
            </a:r>
            <a:r>
              <a:rPr lang="en-US" dirty="0" err="1" smtClean="0"/>
              <a:t>Uncoll</a:t>
            </a:r>
            <a:r>
              <a:rPr lang="en-US" dirty="0" smtClean="0"/>
              <a:t>. Accts. = $22,000</a:t>
            </a:r>
            <a:endParaRPr lang="en-US" dirty="0"/>
          </a:p>
          <a:p>
            <a:pPr>
              <a:buAutoNum type="alphaLcPeriod" startAt="3"/>
            </a:pPr>
            <a:r>
              <a:rPr lang="en-US" dirty="0"/>
              <a:t>A debit to Bad Debt Expense = </a:t>
            </a:r>
            <a:r>
              <a:rPr lang="en-US" dirty="0" smtClean="0"/>
              <a:t>$20,000</a:t>
            </a:r>
            <a:endParaRPr lang="en-US" dirty="0"/>
          </a:p>
        </p:txBody>
      </p:sp>
      <p:sp>
        <p:nvSpPr>
          <p:cNvPr id="4" name="Title 3"/>
          <p:cNvSpPr>
            <a:spLocks noGrp="1"/>
          </p:cNvSpPr>
          <p:nvPr>
            <p:ph type="title"/>
          </p:nvPr>
        </p:nvSpPr>
        <p:spPr/>
        <p:txBody>
          <a:bodyPr/>
          <a:lstStyle/>
          <a:p>
            <a:r>
              <a:rPr lang="en-US" dirty="0"/>
              <a:t>Concept Check </a:t>
            </a:r>
            <a:r>
              <a:rPr lang="en-US" dirty="0" smtClean="0"/>
              <a:t>5–12</a:t>
            </a:r>
            <a:endParaRPr lang="en-US" dirty="0"/>
          </a:p>
        </p:txBody>
      </p:sp>
      <p:sp>
        <p:nvSpPr>
          <p:cNvPr id="6" name="Oval 5"/>
          <p:cNvSpPr/>
          <p:nvPr/>
        </p:nvSpPr>
        <p:spPr bwMode="auto">
          <a:xfrm>
            <a:off x="827991" y="5083821"/>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81</a:t>
            </a:fld>
            <a:endParaRPr lang="en-US" dirty="0"/>
          </a:p>
        </p:txBody>
      </p:sp>
      <p:sp>
        <p:nvSpPr>
          <p:cNvPr id="7" name="TextBox 6"/>
          <p:cNvSpPr txBox="1"/>
          <p:nvPr/>
        </p:nvSpPr>
        <p:spPr>
          <a:xfrm>
            <a:off x="1424213" y="5534620"/>
            <a:ext cx="7079707" cy="1200329"/>
          </a:xfrm>
          <a:prstGeom prst="rect">
            <a:avLst/>
          </a:prstGeom>
          <a:solidFill>
            <a:srgbClr val="FFFFD1"/>
          </a:solidFill>
          <a:ln w="6350">
            <a:solidFill>
              <a:schemeClr val="tx1"/>
            </a:solidFill>
          </a:ln>
        </p:spPr>
        <p:txBody>
          <a:bodyPr wrap="square" rtlCol="0">
            <a:spAutoFit/>
          </a:bodyPr>
          <a:lstStyle/>
          <a:p>
            <a:r>
              <a:rPr lang="en-US" sz="2400" dirty="0" smtClean="0"/>
              <a:t>The adjustment equals $500,000 × 4% = $20,000. The adjusting entry includes a debit to Bad Debt Expense and a credit to Allowance for Uncollectible Accounts.</a:t>
            </a:r>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End of Chapter 5</a:t>
            </a:r>
            <a:endParaRPr lang="en-US" dirty="0"/>
          </a:p>
        </p:txBody>
      </p:sp>
      <p:sp>
        <p:nvSpPr>
          <p:cNvPr id="8" name="Footer Placeholder 7"/>
          <p:cNvSpPr>
            <a:spLocks noGrp="1"/>
          </p:cNvSpPr>
          <p:nvPr>
            <p:ph type="ftr" sz="quarter" idx="11"/>
          </p:nvPr>
        </p:nvSpPr>
        <p:spPr>
          <a:xfrm>
            <a:off x="1424213" y="6492875"/>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82</a:t>
            </a:fld>
            <a:endParaRPr lang="en-US" dirty="0"/>
          </a:p>
        </p:txBody>
      </p:sp>
      <p:sp>
        <p:nvSpPr>
          <p:cNvPr id="10" name="TextBox 9"/>
          <p:cNvSpPr txBox="1"/>
          <p:nvPr/>
        </p:nvSpPr>
        <p:spPr>
          <a:xfrm>
            <a:off x="9557273" y="681009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7023969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a:t>
            </a:r>
            <a:endParaRPr lang="en-US" dirty="0"/>
          </a:p>
        </p:txBody>
      </p:sp>
      <p:sp>
        <p:nvSpPr>
          <p:cNvPr id="3" name="Content Placeholder 2"/>
          <p:cNvSpPr>
            <a:spLocks noGrp="1"/>
          </p:cNvSpPr>
          <p:nvPr>
            <p:ph idx="1"/>
          </p:nvPr>
        </p:nvSpPr>
        <p:spPr/>
        <p:txBody>
          <a:bodyPr/>
          <a:lstStyle/>
          <a:p>
            <a:pPr marL="0" indent="0">
              <a:buNone/>
            </a:pPr>
            <a:r>
              <a:rPr lang="en-US" dirty="0" smtClean="0"/>
              <a:t>Companies record an asset (accounts receivable) and revenue when they sell products and services to their customers on account, expecting payment in the future. </a:t>
            </a:r>
            <a:endParaRPr lang="en-US" dirty="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9</a:t>
            </a:fld>
            <a:endParaRPr lang="en-US" dirty="0"/>
          </a:p>
        </p:txBody>
      </p:sp>
    </p:spTree>
    <p:extLst>
      <p:ext uri="{BB962C8B-B14F-4D97-AF65-F5344CB8AC3E}">
        <p14:creationId xmlns:p14="http://schemas.microsoft.com/office/powerpoint/2010/main" val="4001932150"/>
      </p:ext>
    </p:extLst>
  </p:cSld>
  <p:clrMapOvr>
    <a:masterClrMapping/>
  </p:clrMapOvr>
  <p:timing>
    <p:tnLst>
      <p:par>
        <p:cTn id="1" dur="indefinite" restart="never" nodeType="tmRoot"/>
      </p:par>
    </p:tnLst>
  </p:timing>
</p:sld>
</file>

<file path=ppt/theme/theme1.xml><?xml version="1.0" encoding="utf-8"?>
<a:theme xmlns:a="http://schemas.openxmlformats.org/drawingml/2006/main" name="Spiceland4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Spiceland4_template.potx</Template>
  <TotalTime>8255</TotalTime>
  <Words>11282</Words>
  <Application>Microsoft Office PowerPoint</Application>
  <PresentationFormat>On-screen Show (4:3)</PresentationFormat>
  <Paragraphs>962</Paragraphs>
  <Slides>82</Slides>
  <Notes>60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82</vt:i4>
      </vt:variant>
    </vt:vector>
  </HeadingPairs>
  <TitlesOfParts>
    <vt:vector size="94" baseType="lpstr">
      <vt:lpstr>Arial</vt:lpstr>
      <vt:lpstr>Avenir LT Std 35 Light</vt:lpstr>
      <vt:lpstr>Avenir LT Std 45 Book</vt:lpstr>
      <vt:lpstr>Avenir LT Std 55 Roman</vt:lpstr>
      <vt:lpstr>Avenir LT Std 65 Medium</vt:lpstr>
      <vt:lpstr>Calibri</vt:lpstr>
      <vt:lpstr>Lucida Handwriting</vt:lpstr>
      <vt:lpstr>Myriad Pro</vt:lpstr>
      <vt:lpstr>Proxima Nova Rg</vt:lpstr>
      <vt:lpstr>Tahoma</vt:lpstr>
      <vt:lpstr>Wingdings</vt:lpstr>
      <vt:lpstr>Spiceland4_template</vt:lpstr>
      <vt:lpstr>Receivables and Sales</vt:lpstr>
      <vt:lpstr>PowerPoint Presentation</vt:lpstr>
      <vt:lpstr>PowerPoint Presentation</vt:lpstr>
      <vt:lpstr>Part A</vt:lpstr>
      <vt:lpstr>Learning Objective 1</vt:lpstr>
      <vt:lpstr>Credit Sales</vt:lpstr>
      <vt:lpstr>Accounts Receivable</vt:lpstr>
      <vt:lpstr>Recording of Credit Sales</vt:lpstr>
      <vt:lpstr>Key Point</vt:lpstr>
      <vt:lpstr>Other Types of Receivables</vt:lpstr>
      <vt:lpstr>Concept Check 5–1</vt:lpstr>
      <vt:lpstr>Learning Objective 2</vt:lpstr>
      <vt:lpstr>Trade Discounts</vt:lpstr>
      <vt:lpstr>Sales Returns and Allowances</vt:lpstr>
      <vt:lpstr>Sales Allowances</vt:lpstr>
      <vt:lpstr>Common Mistake</vt:lpstr>
      <vt:lpstr>Sales Discount</vt:lpstr>
      <vt:lpstr>Income Statement Reporting Revenues Net of Sales Allowances and Sales Discounts </vt:lpstr>
      <vt:lpstr>Balance of Accounts Receivable after Credit Sale and Subsequent Collection on Account </vt:lpstr>
      <vt:lpstr>Concept Check 5–2</vt:lpstr>
      <vt:lpstr>Concept Check 5–3</vt:lpstr>
      <vt:lpstr>Income Statement Reporting Revenues Net of Sales Discounts, Returns, and Allowances </vt:lpstr>
      <vt:lpstr>Part B</vt:lpstr>
      <vt:lpstr>Learning Objective 3</vt:lpstr>
      <vt:lpstr>Key Point</vt:lpstr>
      <vt:lpstr>Allowance Method</vt:lpstr>
      <vt:lpstr>Key Point</vt:lpstr>
      <vt:lpstr>Estimating Uncollectible Accounts</vt:lpstr>
      <vt:lpstr>Estimating Uncollectible Accounts</vt:lpstr>
      <vt:lpstr>Partial Income Statement Showing Estimated Bad Debt Expense </vt:lpstr>
      <vt:lpstr>Accounting for Uncollectible Accounts and the Accounts Receivable Portion of the Balance Sheet </vt:lpstr>
      <vt:lpstr>Key Point</vt:lpstr>
      <vt:lpstr>Common Mistake</vt:lpstr>
      <vt:lpstr>Concept Check 5–4</vt:lpstr>
      <vt:lpstr>Learning Objective 4</vt:lpstr>
      <vt:lpstr>Kimzey’s Accounts Receivable Aging Schedule</vt:lpstr>
      <vt:lpstr>Aging Method</vt:lpstr>
      <vt:lpstr>Concept Check 5–5</vt:lpstr>
      <vt:lpstr>Excerpt from Tenet Healthcare Corporation’s Annual Report </vt:lpstr>
      <vt:lpstr>Key Point</vt:lpstr>
      <vt:lpstr>Learning Objective 5</vt:lpstr>
      <vt:lpstr>Writing Off Accounts Receivable</vt:lpstr>
      <vt:lpstr>Writing Off Accounts Receivable</vt:lpstr>
      <vt:lpstr>Common Mistake</vt:lpstr>
      <vt:lpstr>Collection of Accounts Previously Written Off</vt:lpstr>
      <vt:lpstr>Concept Check 5–6</vt:lpstr>
      <vt:lpstr>Key Point</vt:lpstr>
      <vt:lpstr>Allowance Method in the Following Year</vt:lpstr>
      <vt:lpstr>Balance of Kimzey’s Allowance for Uncollectible Accounts </vt:lpstr>
      <vt:lpstr>Bad Debt Expense in the Income Statement </vt:lpstr>
      <vt:lpstr>Accounts Receivable Portion of the Balance Sheet </vt:lpstr>
      <vt:lpstr>Underestimating Bad Debts</vt:lpstr>
      <vt:lpstr>Excerpt from Tenet Healthcare Corporation’s Annual Report</vt:lpstr>
      <vt:lpstr>Concept Check 5–7</vt:lpstr>
      <vt:lpstr>Learning Objective 6</vt:lpstr>
      <vt:lpstr>Direct Write-Off Method</vt:lpstr>
      <vt:lpstr>Comparing the Allowance Method and the Direct Write-off Method for Recording Uncollectible Accounts </vt:lpstr>
      <vt:lpstr>Common Mistake</vt:lpstr>
      <vt:lpstr>Key Point</vt:lpstr>
      <vt:lpstr>Concept Check 5–8</vt:lpstr>
      <vt:lpstr>Concept Check 5–9</vt:lpstr>
      <vt:lpstr>Part C</vt:lpstr>
      <vt:lpstr>Learning Objective 7</vt:lpstr>
      <vt:lpstr>Note Receivable </vt:lpstr>
      <vt:lpstr>Recording Notes Receivable</vt:lpstr>
      <vt:lpstr>Key Point</vt:lpstr>
      <vt:lpstr>Collection of Notes Receivable and Interest</vt:lpstr>
      <vt:lpstr>Calculating Interest Revenue over Time for Kimzey Medical Clinic </vt:lpstr>
      <vt:lpstr>Accrue Interest and Collect Interest</vt:lpstr>
      <vt:lpstr>Concept Check 5–10</vt:lpstr>
      <vt:lpstr>Learning Objective 8</vt:lpstr>
      <vt:lpstr>Receivables Turnover Ratio</vt:lpstr>
      <vt:lpstr>Comparison of Receivables Ratios between Tenet Healthcare Corporation and LifePoint Hospitals </vt:lpstr>
      <vt:lpstr>Key Point</vt:lpstr>
      <vt:lpstr>Concept Check 5–11</vt:lpstr>
      <vt:lpstr>Appendix - Learning Objective 9</vt:lpstr>
      <vt:lpstr>Percentage-of-Credit-Sales Method</vt:lpstr>
      <vt:lpstr>Percentage-of-Credit-Sales Method—Recording</vt:lpstr>
      <vt:lpstr>Adjusting for Estimates of Uncollectible Accounts </vt:lpstr>
      <vt:lpstr>Financial Statement Effects of Estimating Uncollectible Accounts </vt:lpstr>
      <vt:lpstr>Concept Check 5–12</vt:lpstr>
      <vt:lpstr>End of Chapter 5</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Christina S</cp:lastModifiedBy>
  <cp:revision>478</cp:revision>
  <dcterms:created xsi:type="dcterms:W3CDTF">2015-07-01T20:34:59Z</dcterms:created>
  <dcterms:modified xsi:type="dcterms:W3CDTF">2015-12-08T19:09:33Z</dcterms:modified>
</cp:coreProperties>
</file>