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8"/>
  </p:notesMasterIdLst>
  <p:handoutMasterIdLst>
    <p:handoutMasterId r:id="rId69"/>
  </p:handoutMasterIdLst>
  <p:sldIdLst>
    <p:sldId id="256" r:id="rId2"/>
    <p:sldId id="258" r:id="rId3"/>
    <p:sldId id="259" r:id="rId4"/>
    <p:sldId id="260" r:id="rId5"/>
    <p:sldId id="261" r:id="rId6"/>
    <p:sldId id="262" r:id="rId7"/>
    <p:sldId id="263" r:id="rId8"/>
    <p:sldId id="264" r:id="rId9"/>
    <p:sldId id="265" r:id="rId10"/>
    <p:sldId id="266" r:id="rId11"/>
    <p:sldId id="267" r:id="rId12"/>
    <p:sldId id="345" r:id="rId13"/>
    <p:sldId id="305" r:id="rId14"/>
    <p:sldId id="332" r:id="rId15"/>
    <p:sldId id="269" r:id="rId16"/>
    <p:sldId id="270" r:id="rId17"/>
    <p:sldId id="306" r:id="rId18"/>
    <p:sldId id="271" r:id="rId19"/>
    <p:sldId id="347" r:id="rId20"/>
    <p:sldId id="272" r:id="rId21"/>
    <p:sldId id="325" r:id="rId22"/>
    <p:sldId id="308" r:id="rId23"/>
    <p:sldId id="273" r:id="rId24"/>
    <p:sldId id="310" r:id="rId25"/>
    <p:sldId id="326" r:id="rId26"/>
    <p:sldId id="274" r:id="rId27"/>
    <p:sldId id="275" r:id="rId28"/>
    <p:sldId id="349" r:id="rId29"/>
    <p:sldId id="327" r:id="rId30"/>
    <p:sldId id="277" r:id="rId31"/>
    <p:sldId id="278" r:id="rId32"/>
    <p:sldId id="279" r:id="rId33"/>
    <p:sldId id="348" r:id="rId34"/>
    <p:sldId id="312" r:id="rId35"/>
    <p:sldId id="313" r:id="rId36"/>
    <p:sldId id="285" r:id="rId37"/>
    <p:sldId id="338" r:id="rId38"/>
    <p:sldId id="351" r:id="rId39"/>
    <p:sldId id="286" r:id="rId40"/>
    <p:sldId id="350" r:id="rId41"/>
    <p:sldId id="314" r:id="rId42"/>
    <p:sldId id="315" r:id="rId43"/>
    <p:sldId id="328" r:id="rId44"/>
    <p:sldId id="329" r:id="rId45"/>
    <p:sldId id="318" r:id="rId46"/>
    <p:sldId id="287" r:id="rId47"/>
    <p:sldId id="339" r:id="rId48"/>
    <p:sldId id="331" r:id="rId49"/>
    <p:sldId id="320" r:id="rId50"/>
    <p:sldId id="289" r:id="rId51"/>
    <p:sldId id="290" r:id="rId52"/>
    <p:sldId id="340" r:id="rId53"/>
    <p:sldId id="341" r:id="rId54"/>
    <p:sldId id="344" r:id="rId55"/>
    <p:sldId id="321" r:id="rId56"/>
    <p:sldId id="294" r:id="rId57"/>
    <p:sldId id="295" r:id="rId58"/>
    <p:sldId id="296" r:id="rId59"/>
    <p:sldId id="322" r:id="rId60"/>
    <p:sldId id="323" r:id="rId61"/>
    <p:sldId id="330" r:id="rId62"/>
    <p:sldId id="324" r:id="rId63"/>
    <p:sldId id="300" r:id="rId64"/>
    <p:sldId id="342" r:id="rId65"/>
    <p:sldId id="333" r:id="rId66"/>
    <p:sldId id="303"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330">
          <p15:clr>
            <a:srgbClr val="A4A3A4"/>
          </p15:clr>
        </p15:guide>
        <p15:guide id="4" pos="1141">
          <p15:clr>
            <a:srgbClr val="A4A3A4"/>
          </p15:clr>
        </p15:guide>
        <p15:guide id="5" orient="horz" pos="1272">
          <p15:clr>
            <a:srgbClr val="A4A3A4"/>
          </p15:clr>
        </p15:guide>
        <p15:guide id="6" pos="399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9" clrIdx="0"/>
  <p:cmAuthor id="1" name="Barb Muller" initials="BM" lastIdx="52" clrIdx="1">
    <p:extLst/>
  </p:cmAuthor>
  <p:cmAuthor id="2" name="Debra Schmidt"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E78D23"/>
    <a:srgbClr val="F6BC1C"/>
    <a:srgbClr val="D4D0B0"/>
    <a:srgbClr val="5A1A39"/>
    <a:srgbClr val="D49323"/>
    <a:srgbClr val="264E21"/>
    <a:srgbClr val="A5062D"/>
    <a:srgbClr val="1D5F76"/>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41" autoAdjust="0"/>
    <p:restoredTop sz="83918" autoAdjust="0"/>
  </p:normalViewPr>
  <p:slideViewPr>
    <p:cSldViewPr snapToGrid="0" snapToObjects="1">
      <p:cViewPr varScale="1">
        <p:scale>
          <a:sx n="75" d="100"/>
          <a:sy n="75" d="100"/>
        </p:scale>
        <p:origin x="1848" y="48"/>
      </p:cViewPr>
      <p:guideLst>
        <p:guide orient="horz" pos="3275"/>
        <p:guide/>
        <p:guide orient="horz" pos="1330"/>
        <p:guide pos="1141"/>
        <p:guide orient="horz" pos="1272"/>
        <p:guide pos="3994"/>
      </p:guideLst>
    </p:cSldViewPr>
  </p:slideViewPr>
  <p:notesTextViewPr>
    <p:cViewPr>
      <p:scale>
        <a:sx n="3" d="2"/>
        <a:sy n="3" d="2"/>
      </p:scale>
      <p:origin x="0" y="0"/>
    </p:cViewPr>
  </p:notesTextViewPr>
  <p:sorterViewPr>
    <p:cViewPr>
      <p:scale>
        <a:sx n="193" d="100"/>
        <a:sy n="19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11/25/2015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11/25/2015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smtClean="0"/>
              <a:t>Oversight board:</a:t>
            </a:r>
            <a:r>
              <a:rPr lang="en-US" dirty="0" smtClean="0"/>
              <a:t> The Public Company Accounting Oversight Board (PCAOB) has the authority to establish standards dealing with auditing, quality control, ethics, independence, and other activities relating to the preparation of audited financial reports. </a:t>
            </a:r>
          </a:p>
          <a:p>
            <a:pPr>
              <a:spcBef>
                <a:spcPct val="0"/>
              </a:spcBef>
            </a:pPr>
            <a:endParaRPr lang="en-US" dirty="0" smtClean="0"/>
          </a:p>
          <a:p>
            <a:pPr>
              <a:spcBef>
                <a:spcPct val="0"/>
              </a:spcBef>
            </a:pPr>
            <a:r>
              <a:rPr lang="en-US" b="1" dirty="0" smtClean="0"/>
              <a:t>Corporate executive accountability: </a:t>
            </a:r>
            <a:r>
              <a:rPr lang="en-US" dirty="0" smtClean="0"/>
              <a:t>Corporate executives must personally certify the company’s financial statements and financial disclosures. Severe financial penalties and the possibility of imprisonment are consequences of fraudulent misstatement.</a:t>
            </a:r>
          </a:p>
          <a:p>
            <a:pPr>
              <a:spcBef>
                <a:spcPct val="0"/>
              </a:spcBef>
            </a:pPr>
            <a:endParaRPr lang="en-US" b="1" dirty="0" smtClean="0"/>
          </a:p>
          <a:p>
            <a:pPr>
              <a:spcBef>
                <a:spcPct val="0"/>
              </a:spcBef>
            </a:pPr>
            <a:r>
              <a:rPr lang="en-US" b="1" dirty="0" smtClean="0"/>
              <a:t>Nonaudit services: </a:t>
            </a:r>
            <a:r>
              <a:rPr lang="en-US" dirty="0" smtClean="0"/>
              <a:t>It’s unlawful for the auditors of public companies to also perform certain nonaudit services, such as investment advising, for their clients.</a:t>
            </a:r>
          </a:p>
          <a:p>
            <a:pPr>
              <a:spcBef>
                <a:spcPct val="0"/>
              </a:spcBef>
            </a:pPr>
            <a:endParaRPr lang="en-US" dirty="0" smtClean="0"/>
          </a:p>
          <a:p>
            <a:pPr>
              <a:spcBef>
                <a:spcPct val="0"/>
              </a:spcBef>
            </a:pPr>
            <a:r>
              <a:rPr lang="en-US" b="1" dirty="0" smtClean="0"/>
              <a:t>Retention of work papers: </a:t>
            </a:r>
            <a:r>
              <a:rPr lang="en-US" dirty="0" smtClean="0"/>
              <a:t>Auditors of public companies must retain all work papers for seven years or face a prison term for willful violation.</a:t>
            </a:r>
          </a:p>
          <a:p>
            <a:pPr>
              <a:spcBef>
                <a:spcPct val="0"/>
              </a:spcBef>
            </a:pPr>
            <a:endParaRPr lang="en-US" dirty="0" smtClean="0"/>
          </a:p>
          <a:p>
            <a:pPr>
              <a:spcBef>
                <a:spcPct val="0"/>
              </a:spcBef>
            </a:pPr>
            <a:r>
              <a:rPr lang="en-US" b="1" dirty="0" smtClean="0"/>
              <a:t>Auditor rotation: </a:t>
            </a:r>
            <a:r>
              <a:rPr lang="en-US" dirty="0" smtClean="0"/>
              <a:t>The lead auditor in charge of auditing a particular company (referred to as the </a:t>
            </a:r>
            <a:r>
              <a:rPr lang="en-US" i="1" dirty="0" smtClean="0"/>
              <a:t>audit partner</a:t>
            </a:r>
            <a:r>
              <a:rPr lang="en-US" dirty="0" smtClean="0"/>
              <a:t>) must rotate off that company within five years and allow a new audit partner to take the lead.</a:t>
            </a:r>
          </a:p>
          <a:p>
            <a:pPr>
              <a:spcBef>
                <a:spcPct val="0"/>
              </a:spcBef>
            </a:pPr>
            <a:endParaRPr lang="en-US" b="1" dirty="0" smtClean="0"/>
          </a:p>
          <a:p>
            <a:pPr>
              <a:spcBef>
                <a:spcPct val="0"/>
              </a:spcBef>
            </a:pPr>
            <a:r>
              <a:rPr lang="en-US" b="1" dirty="0" smtClean="0"/>
              <a:t>Conflicts of interest: </a:t>
            </a:r>
            <a:r>
              <a:rPr lang="en-US" dirty="0" smtClean="0"/>
              <a:t>Audit firms are not allowed to audit public companies whose chief executives worked for the audit firm and participated in that company’s audit during the preceding year.</a:t>
            </a:r>
          </a:p>
          <a:p>
            <a:pPr>
              <a:spcBef>
                <a:spcPct val="0"/>
              </a:spcBef>
            </a:pPr>
            <a:endParaRPr lang="en-US" dirty="0" smtClean="0"/>
          </a:p>
          <a:p>
            <a:pPr>
              <a:spcBef>
                <a:spcPct val="0"/>
              </a:spcBef>
            </a:pPr>
            <a:r>
              <a:rPr lang="en-US" b="1" dirty="0" smtClean="0"/>
              <a:t>Hiring of auditor: </a:t>
            </a:r>
            <a:r>
              <a:rPr lang="en-US" dirty="0" smtClean="0"/>
              <a:t>Audit firms are hired by the audit committee of the board of directors of the company, not by company management.</a:t>
            </a:r>
          </a:p>
          <a:p>
            <a:pPr>
              <a:spcBef>
                <a:spcPct val="0"/>
              </a:spcBef>
            </a:pPr>
            <a:endParaRPr lang="en-US" dirty="0" smtClean="0"/>
          </a:p>
          <a:p>
            <a:pPr>
              <a:spcBef>
                <a:spcPct val="0"/>
              </a:spcBef>
            </a:pPr>
            <a:r>
              <a:rPr lang="en-US" b="1" dirty="0" smtClean="0"/>
              <a:t>Internal control: </a:t>
            </a:r>
            <a:r>
              <a:rPr lang="en-US" dirty="0" smtClean="0"/>
              <a:t>Section 404 of the act requires (a) that company management document and assess the effectiveness of all internal control processes that could affect financial reporting and (b) that company auditors express an opinion on whether management’s assessment of the effectiveness of internal control is fairly stated. Smaller companies are exempt from requirement (b).</a:t>
            </a:r>
            <a:endParaRPr lang="en-US" b="1" dirty="0" smtClean="0"/>
          </a:p>
          <a:p>
            <a:pPr>
              <a:spcBef>
                <a:spcPct val="0"/>
              </a:spcBef>
            </a:pPr>
            <a:endParaRPr lang="en-US" dirty="0" smtClean="0"/>
          </a:p>
          <a:p>
            <a:pPr>
              <a:spcBef>
                <a:spcPct val="0"/>
              </a:spcBef>
            </a:pPr>
            <a:endParaRPr lang="en-US" dirty="0" smtClean="0"/>
          </a:p>
          <a:p>
            <a:pPr>
              <a:spcBef>
                <a:spcPct val="0"/>
              </a:spcBef>
            </a:pPr>
            <a:endParaRPr lang="en-US" dirty="0" smtClean="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33BA56-C817-453F-92F5-5145F454C313}" type="slidenum">
              <a:rPr lang="en-US"/>
              <a:pPr fontAlgn="base">
                <a:spcBef>
                  <a:spcPct val="0"/>
                </a:spcBef>
                <a:spcAft>
                  <a:spcPct val="0"/>
                </a:spcAft>
              </a:pPr>
              <a:t>12</a:t>
            </a:fld>
            <a:endParaRPr lang="en-US" dirty="0"/>
          </a:p>
        </p:txBody>
      </p:sp>
    </p:spTree>
    <p:extLst>
      <p:ext uri="{BB962C8B-B14F-4D97-AF65-F5344CB8AC3E}">
        <p14:creationId xmlns:p14="http://schemas.microsoft.com/office/powerpoint/2010/main" val="2162841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Continual </a:t>
            </a:r>
            <a:r>
              <a:rPr lang="en-US" b="1" dirty="0" smtClean="0"/>
              <a:t>monitoring </a:t>
            </a:r>
            <a:r>
              <a:rPr lang="en-US" dirty="0" smtClean="0"/>
              <a:t>of internal activities and reporting of deficiencies is required. Monitoring includes formal procedures for reporting control deficiencies.</a:t>
            </a:r>
          </a:p>
          <a:p>
            <a:pPr>
              <a:spcBef>
                <a:spcPct val="0"/>
              </a:spcBef>
            </a:pPr>
            <a:endParaRPr lang="en-US" dirty="0" smtClean="0"/>
          </a:p>
          <a:p>
            <a:pPr>
              <a:spcBef>
                <a:spcPct val="0"/>
              </a:spcBef>
            </a:pPr>
            <a:r>
              <a:rPr lang="en-US" b="1" dirty="0" smtClean="0"/>
              <a:t>Control activities </a:t>
            </a:r>
            <a:r>
              <a:rPr lang="en-US" dirty="0" smtClean="0"/>
              <a:t>are the policies and procedures that help ensure that management’s directives are being carried out. These activities include authorizations, reconciliations, and separation of duties.</a:t>
            </a:r>
          </a:p>
          <a:p>
            <a:pPr>
              <a:spcBef>
                <a:spcPct val="0"/>
              </a:spcBef>
            </a:pPr>
            <a:endParaRPr lang="en-US" dirty="0" smtClean="0"/>
          </a:p>
          <a:p>
            <a:pPr>
              <a:spcBef>
                <a:spcPct val="0"/>
              </a:spcBef>
            </a:pPr>
            <a:r>
              <a:rPr lang="en-US" b="1" dirty="0" smtClean="0"/>
              <a:t>Risk assessment </a:t>
            </a:r>
            <a:r>
              <a:rPr lang="en-US" dirty="0" smtClean="0"/>
              <a:t>identifies and analyzes internal and external risk factors that could prevent a company’s objectives from being achieved.</a:t>
            </a:r>
          </a:p>
          <a:p>
            <a:pPr>
              <a:spcBef>
                <a:spcPct val="0"/>
              </a:spcBef>
            </a:pPr>
            <a:endParaRPr lang="en-US" dirty="0" smtClean="0"/>
          </a:p>
          <a:p>
            <a:pPr>
              <a:spcBef>
                <a:spcPct val="0"/>
              </a:spcBef>
            </a:pPr>
            <a:r>
              <a:rPr lang="en-US" dirty="0" smtClean="0"/>
              <a:t>The </a:t>
            </a:r>
            <a:r>
              <a:rPr lang="en-US" b="1" dirty="0" smtClean="0"/>
              <a:t>control environment </a:t>
            </a:r>
            <a:r>
              <a:rPr lang="en-US" dirty="0" smtClean="0"/>
              <a:t>sets the overall ethical tone of the company with respect to internal control. It includes formal policies related to management’s philosophy, assignment of responsibilities, and organizational structure.</a:t>
            </a:r>
          </a:p>
        </p:txBody>
      </p:sp>
      <p:sp>
        <p:nvSpPr>
          <p:cNvPr id="35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1B65BC-01D5-4A3C-8B0F-2C8153F7B408}" type="slidenum">
              <a:rPr lang="en-US"/>
              <a:pPr fontAlgn="base">
                <a:spcBef>
                  <a:spcPct val="0"/>
                </a:spcBef>
                <a:spcAft>
                  <a:spcPct val="0"/>
                </a:spcAft>
              </a:pPr>
              <a:t>16</a:t>
            </a:fld>
            <a:endParaRPr lang="en-US" dirty="0"/>
          </a:p>
        </p:txBody>
      </p:sp>
    </p:spTree>
    <p:extLst>
      <p:ext uri="{BB962C8B-B14F-4D97-AF65-F5344CB8AC3E}">
        <p14:creationId xmlns:p14="http://schemas.microsoft.com/office/powerpoint/2010/main" val="2314636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An example of how internal controls are linked to the information provided in financial statements is provided by Regal Entertainment Group in its annual report.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6940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Examples of preventive controls include:</a:t>
            </a:r>
          </a:p>
          <a:p>
            <a:pPr>
              <a:spcBef>
                <a:spcPct val="0"/>
              </a:spcBef>
            </a:pPr>
            <a:r>
              <a:rPr lang="en-US" b="1" dirty="0" smtClean="0"/>
              <a:t>Separation of duties</a:t>
            </a:r>
            <a:r>
              <a:rPr lang="en-US" dirty="0" smtClean="0"/>
              <a:t>: Activities such as </a:t>
            </a:r>
            <a:r>
              <a:rPr lang="en-IN" dirty="0" smtClean="0"/>
              <a:t>authorizing transactions, recording transactions, and maintaining control of the related assets should be separated among employees.</a:t>
            </a:r>
          </a:p>
          <a:p>
            <a:pPr>
              <a:spcBef>
                <a:spcPct val="0"/>
              </a:spcBef>
            </a:pPr>
            <a:r>
              <a:rPr lang="en-US" b="1" dirty="0" smtClean="0"/>
              <a:t>Physical controls</a:t>
            </a:r>
            <a:r>
              <a:rPr lang="en-US" dirty="0" smtClean="0"/>
              <a:t>: Assets and accounting records must be kept safe and accessible only to authorized personnel.</a:t>
            </a:r>
          </a:p>
          <a:p>
            <a:pPr>
              <a:spcBef>
                <a:spcPct val="0"/>
              </a:spcBef>
            </a:pPr>
            <a:r>
              <a:rPr lang="en-US" b="1" dirty="0" smtClean="0"/>
              <a:t>Proper authorization</a:t>
            </a:r>
            <a:r>
              <a:rPr lang="en-US" dirty="0" smtClean="0"/>
              <a:t>: Only personnel with authorization should be allowed to collect money, process transactions, or make purchases.</a:t>
            </a:r>
          </a:p>
          <a:p>
            <a:pPr>
              <a:spcBef>
                <a:spcPct val="0"/>
              </a:spcBef>
            </a:pPr>
            <a:r>
              <a:rPr lang="en-US" b="1" dirty="0" smtClean="0"/>
              <a:t>Employee management</a:t>
            </a:r>
            <a:r>
              <a:rPr lang="en-US" dirty="0" smtClean="0"/>
              <a:t>: Employees should be trained to carry out their job and must be made aware of any internal control procedures, </a:t>
            </a:r>
            <a:r>
              <a:rPr lang="en-IN" dirty="0" smtClean="0"/>
              <a:t>ethical responsibilities, and channels for reporting irregular activities</a:t>
            </a:r>
            <a:r>
              <a:rPr lang="en-US" dirty="0" smtClean="0"/>
              <a:t>.</a:t>
            </a:r>
          </a:p>
          <a:p>
            <a:pPr>
              <a:spcBef>
                <a:spcPct val="0"/>
              </a:spcBef>
            </a:pPr>
            <a:r>
              <a:rPr lang="en-US" b="1" dirty="0" smtClean="0"/>
              <a:t>E-commerce controls</a:t>
            </a:r>
            <a:r>
              <a:rPr lang="en-US" dirty="0" smtClean="0"/>
              <a:t>:</a:t>
            </a:r>
            <a:r>
              <a:rPr lang="en-US" b="1" dirty="0" smtClean="0"/>
              <a:t> </a:t>
            </a:r>
            <a:r>
              <a:rPr lang="en-US" dirty="0" smtClean="0"/>
              <a:t>Only authorized personnel </a:t>
            </a:r>
            <a:r>
              <a:rPr lang="en-IN" dirty="0" smtClean="0"/>
              <a:t>should have passwords to conduct electronic business transactions;</a:t>
            </a:r>
            <a:r>
              <a:rPr lang="en-IN" baseline="0" dirty="0" smtClean="0"/>
              <a:t> firewalls are maintained to prevent unauthorized access; and the system’s antivirus software should be regularly updated.</a:t>
            </a:r>
            <a:endParaRPr lang="en-IN" dirty="0" smtClean="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3F0830-B471-4519-AECB-4909999E3520}" type="slidenum">
              <a:rPr lang="en-US"/>
              <a:pPr fontAlgn="base">
                <a:spcBef>
                  <a:spcPct val="0"/>
                </a:spcBef>
                <a:spcAft>
                  <a:spcPct val="0"/>
                </a:spcAft>
              </a:pPr>
              <a:t>18</a:t>
            </a:fld>
            <a:endParaRPr lang="en-US" dirty="0"/>
          </a:p>
        </p:txBody>
      </p:sp>
    </p:spTree>
    <p:extLst>
      <p:ext uri="{BB962C8B-B14F-4D97-AF65-F5344CB8AC3E}">
        <p14:creationId xmlns:p14="http://schemas.microsoft.com/office/powerpoint/2010/main" val="49164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Examples of detective controls include:</a:t>
            </a:r>
          </a:p>
          <a:p>
            <a:pPr>
              <a:spcBef>
                <a:spcPct val="0"/>
              </a:spcBef>
            </a:pPr>
            <a:r>
              <a:rPr lang="en-US" b="1" dirty="0" smtClean="0"/>
              <a:t>Reconciliations</a:t>
            </a:r>
            <a:r>
              <a:rPr lang="en-US" dirty="0" smtClean="0"/>
              <a:t>: </a:t>
            </a:r>
            <a:r>
              <a:rPr lang="en-IN" dirty="0" smtClean="0"/>
              <a:t>Physical assets must be verified periodically to see if they match with the accounting records.</a:t>
            </a:r>
            <a:endParaRPr lang="en-US" b="1" dirty="0" smtClean="0"/>
          </a:p>
          <a:p>
            <a:pPr>
              <a:spcBef>
                <a:spcPct val="0"/>
              </a:spcBef>
            </a:pPr>
            <a:r>
              <a:rPr lang="en-US" b="1" dirty="0" smtClean="0"/>
              <a:t>Performance reviews</a:t>
            </a:r>
            <a:r>
              <a:rPr lang="en-US" dirty="0" smtClean="0"/>
              <a:t>:</a:t>
            </a:r>
            <a:r>
              <a:rPr lang="en-US" b="1" dirty="0" smtClean="0"/>
              <a:t> </a:t>
            </a:r>
            <a:r>
              <a:rPr lang="en-US" dirty="0" smtClean="0"/>
              <a:t>Employees’ actual performance must be measured against their expected performance to detect unusual trends.</a:t>
            </a:r>
          </a:p>
          <a:p>
            <a:pPr>
              <a:spcBef>
                <a:spcPct val="0"/>
              </a:spcBef>
            </a:pPr>
            <a:r>
              <a:rPr lang="en-US" b="1" dirty="0" smtClean="0"/>
              <a:t>Audits</a:t>
            </a:r>
            <a:r>
              <a:rPr lang="en-US" dirty="0" smtClean="0"/>
              <a:t>: An expert auditor could be asked to assess</a:t>
            </a:r>
            <a:r>
              <a:rPr lang="en-IN" dirty="0" smtClean="0"/>
              <a:t> internal control procedures to detect any deficiencies or fraudulent behavior of employees.</a:t>
            </a:r>
            <a:endParaRPr lang="en-US" dirty="0" smtClean="0"/>
          </a:p>
          <a:p>
            <a:pPr>
              <a:spcBef>
                <a:spcPct val="0"/>
              </a:spcBef>
            </a:pPr>
            <a:endParaRPr lang="en-US" dirty="0" smtClean="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3F0830-B471-4519-AECB-4909999E3520}" type="slidenum">
              <a:rPr lang="en-US"/>
              <a:pPr fontAlgn="base">
                <a:spcBef>
                  <a:spcPct val="0"/>
                </a:spcBef>
                <a:spcAft>
                  <a:spcPct val="0"/>
                </a:spcAft>
              </a:pPr>
              <a:t>19</a:t>
            </a:fld>
            <a:endParaRPr lang="en-US" dirty="0"/>
          </a:p>
        </p:txBody>
      </p:sp>
    </p:spTree>
    <p:extLst>
      <p:ext uri="{BB962C8B-B14F-4D97-AF65-F5344CB8AC3E}">
        <p14:creationId xmlns:p14="http://schemas.microsoft.com/office/powerpoint/2010/main" val="491641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Everyone in a company has an impact on the operation and effectiveness of internal controls, but the top executives are the ones who must take final responsibility for their establishment and success.</a:t>
            </a:r>
            <a:r>
              <a:rPr lang="en-US" b="1" dirty="0" smtClean="0"/>
              <a:t> </a:t>
            </a:r>
            <a:r>
              <a:rPr lang="en-US" dirty="0" smtClean="0"/>
              <a:t>The CEO and CFO sign a report each year assessing whether the internal controls are adequate. Section 404 of SOX requires not only that companies document their internal controls and assess their adequacy, but that the company’s auditors provide an opinion on management’s assessment. </a:t>
            </a:r>
          </a:p>
          <a:p>
            <a:pPr>
              <a:spcBef>
                <a:spcPct val="0"/>
              </a:spcBef>
            </a:pPr>
            <a:endParaRPr lang="en-US" dirty="0" smtClean="0"/>
          </a:p>
          <a:p>
            <a:pPr>
              <a:spcBef>
                <a:spcPct val="0"/>
              </a:spcBef>
            </a:pPr>
            <a:r>
              <a:rPr lang="en-US" dirty="0" smtClean="0"/>
              <a:t>The Public Company Accounting Oversight Board (PCAOB) further requires the auditor to express its own opinion on whether the company has maintained effective internal control over financial reporting.</a:t>
            </a:r>
          </a:p>
        </p:txBody>
      </p:sp>
      <p:sp>
        <p:nvSpPr>
          <p:cNvPr id="39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300F67-82DF-43E5-862F-A5A14496D2F1}" type="slidenum">
              <a:rPr lang="en-US"/>
              <a:pPr fontAlgn="base">
                <a:spcBef>
                  <a:spcPct val="0"/>
                </a:spcBef>
                <a:spcAft>
                  <a:spcPct val="0"/>
                </a:spcAft>
              </a:pPr>
              <a:t>20</a:t>
            </a:fld>
            <a:endParaRPr lang="en-US" dirty="0"/>
          </a:p>
        </p:txBody>
      </p:sp>
    </p:spTree>
    <p:extLst>
      <p:ext uri="{BB962C8B-B14F-4D97-AF65-F5344CB8AC3E}">
        <p14:creationId xmlns:p14="http://schemas.microsoft.com/office/powerpoint/2010/main" val="3862616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42597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Public Company Accounting Oversight Board (PCAOB) requires the auditor to express its</a:t>
            </a:r>
            <a:r>
              <a:rPr lang="en-US" baseline="0" dirty="0" smtClean="0"/>
              <a:t> own opinion on whether the company has maintained effective internal control over financial reporting. This illustration provides an excerpt from Regal Entertainment’s auditor’s report.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6940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Unfortunately, even with the best internal control systems, financial misstatements can occur. While better internal control systems will more likely detect operating and reporting errors, no internal control system can turn a bad employee into a good one. </a:t>
            </a:r>
          </a:p>
          <a:p>
            <a:pPr>
              <a:spcBef>
                <a:spcPct val="0"/>
              </a:spcBef>
            </a:pPr>
            <a:endParaRPr lang="en-US" dirty="0" smtClean="0"/>
          </a:p>
          <a:p>
            <a:pPr>
              <a:spcBef>
                <a:spcPct val="0"/>
              </a:spcBef>
            </a:pPr>
            <a:r>
              <a:rPr lang="en-US" dirty="0" smtClean="0"/>
              <a:t>Internal control systems are especially susceptible to collusion. </a:t>
            </a:r>
            <a:r>
              <a:rPr lang="en-US" b="1" dirty="0" smtClean="0"/>
              <a:t>Collusion </a:t>
            </a:r>
            <a:r>
              <a:rPr lang="en-US" dirty="0" smtClean="0"/>
              <a:t>occurs when two or more people act in coordination to circumvent internal controls.</a:t>
            </a:r>
          </a:p>
          <a:p>
            <a:pPr>
              <a:spcBef>
                <a:spcPct val="0"/>
              </a:spcBef>
            </a:pPr>
            <a:endParaRPr lang="en-US" dirty="0" smtClean="0"/>
          </a:p>
          <a:p>
            <a:pPr>
              <a:spcBef>
                <a:spcPct val="0"/>
              </a:spcBef>
            </a:pPr>
            <a:r>
              <a:rPr lang="en-US" dirty="0" smtClean="0"/>
              <a:t>Top-level employees who have the ability to override internal control features also have opportunity to commit fraud. For example, managers may be required to obtain approval from the chief financial officer (CFO) for all large purchases. However, if the CFO uses the company’s funds to purchase a boat for personal use at a lake home, fewer controls are in place to detect this misappropriation. Even if lower-level employees suspect wrongdoing, they may feel too intimidated to confront the issue.</a:t>
            </a:r>
          </a:p>
          <a:p>
            <a:pPr>
              <a:spcBef>
                <a:spcPct val="0"/>
              </a:spcBef>
            </a:pPr>
            <a:endParaRPr lang="en-US" dirty="0" smtClean="0"/>
          </a:p>
          <a:p>
            <a:pPr>
              <a:spcBef>
                <a:spcPct val="0"/>
              </a:spcBef>
            </a:pPr>
            <a:r>
              <a:rPr lang="en-US" dirty="0" smtClean="0"/>
              <a:t>Finally, because there are natural risks to running any business, effective internal controls and ethical employees alone cannot ensure a company’s success, or even survival.</a:t>
            </a:r>
          </a:p>
        </p:txBody>
      </p:sp>
      <p:sp>
        <p:nvSpPr>
          <p:cNvPr id="419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8243E5-5C22-4C77-A0A1-8C7FF3D27905}" type="slidenum">
              <a:rPr lang="en-US"/>
              <a:pPr fontAlgn="base">
                <a:spcBef>
                  <a:spcPct val="0"/>
                </a:spcBef>
                <a:spcAft>
                  <a:spcPct val="0"/>
                </a:spcAft>
              </a:pPr>
              <a:t>23</a:t>
            </a:fld>
            <a:endParaRPr lang="en-US" dirty="0"/>
          </a:p>
        </p:txBody>
      </p:sp>
    </p:spTree>
    <p:extLst>
      <p:ext uri="{BB962C8B-B14F-4D97-AF65-F5344CB8AC3E}">
        <p14:creationId xmlns:p14="http://schemas.microsoft.com/office/powerpoint/2010/main" val="31936539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Regal Entertainment recognizes the limitations of internal controls and provides an explicit discussion of this issue in its annual report (shown in this illustration).</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6940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After studying this chapter, you should be able to meet these Learning Objectives: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989713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Of all assets, cash is the one most susceptible to employee fraud. Because of this, companies develop strict procedures to maintain control of cash.</a:t>
            </a:r>
            <a:endParaRPr lang="en-US" dirty="0" smtClean="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B714B-9BE9-44E7-9E3F-5E272E805864}" type="slidenum">
              <a:rPr lang="en-US"/>
              <a:pPr fontAlgn="base">
                <a:spcBef>
                  <a:spcPct val="0"/>
                </a:spcBef>
                <a:spcAft>
                  <a:spcPct val="0"/>
                </a:spcAft>
              </a:pPr>
              <a:t>26</a:t>
            </a:fld>
            <a:endParaRPr lang="en-US" dirty="0"/>
          </a:p>
        </p:txBody>
      </p:sp>
    </p:spTree>
    <p:extLst>
      <p:ext uri="{BB962C8B-B14F-4D97-AF65-F5344CB8AC3E}">
        <p14:creationId xmlns:p14="http://schemas.microsoft.com/office/powerpoint/2010/main" val="2763845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amount of </a:t>
            </a:r>
            <a:r>
              <a:rPr lang="en-US" b="1" dirty="0" smtClean="0"/>
              <a:t>cash</a:t>
            </a:r>
            <a:r>
              <a:rPr lang="en-US" dirty="0" smtClean="0"/>
              <a:t> recorded in a company’s balance sheet includes currency, coins, and balances in savings</a:t>
            </a:r>
            <a:r>
              <a:rPr lang="en-US" baseline="0" dirty="0" smtClean="0"/>
              <a:t> and checking accounts, as well as items acceptable for deposit in these accounts, such as checks received from customers. </a:t>
            </a:r>
          </a:p>
          <a:p>
            <a:endParaRPr lang="en-US" baseline="0" dirty="0" smtClean="0"/>
          </a:p>
          <a:p>
            <a:r>
              <a:rPr lang="en-US" baseline="0" dirty="0" smtClean="0"/>
              <a:t>In addition, when a company sells products or services to customers who use credit cards or debit cards, the cash to be collected from those sales is nearly always included in the total cash balance immediately. The reason is that cash from those transactions will be deposited electronically into the company’s bank account within a few days. </a:t>
            </a:r>
          </a:p>
          <a:p>
            <a:endParaRPr lang="en-US" baseline="0" dirty="0" smtClean="0"/>
          </a:p>
          <a:p>
            <a:r>
              <a:rPr lang="en-US" baseline="0" dirty="0" smtClean="0"/>
              <a:t>The important point to understand is that ALL forms of cash and cash equivalents are usually combined and reported as a single asset in the balance sheet of most companies. This line item is usually referred to as “</a:t>
            </a:r>
            <a:r>
              <a:rPr lang="en-US" b="1" i="1" u="none" baseline="0" dirty="0" smtClean="0"/>
              <a:t>cash</a:t>
            </a:r>
            <a:r>
              <a:rPr lang="en-US" baseline="0" dirty="0" smtClean="0"/>
              <a:t>” or "</a:t>
            </a:r>
            <a:r>
              <a:rPr lang="en-US" b="1" i="1" baseline="0" dirty="0" smtClean="0"/>
              <a:t>cash and cash equivalents</a:t>
            </a:r>
            <a:r>
              <a:rPr lang="en-US" baseline="0" dirty="0" smtClean="0"/>
              <a: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69402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1367CE-3A36-4640-84AA-12EC10540F9A}" type="slidenum">
              <a:rPr lang="en-US"/>
              <a:pPr fontAlgn="base">
                <a:spcBef>
                  <a:spcPct val="0"/>
                </a:spcBef>
                <a:spcAft>
                  <a:spcPct val="0"/>
                </a:spcAft>
              </a:pPr>
              <a:t>30</a:t>
            </a:fld>
            <a:endParaRPr lang="en-US" dirty="0"/>
          </a:p>
        </p:txBody>
      </p:sp>
    </p:spTree>
    <p:extLst>
      <p:ext uri="{BB962C8B-B14F-4D97-AF65-F5344CB8AC3E}">
        <p14:creationId xmlns:p14="http://schemas.microsoft.com/office/powerpoint/2010/main" val="1255240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Internal controls over cash receipts should include the following:</a:t>
            </a:r>
          </a:p>
          <a:p>
            <a:pPr marL="171450" indent="-171450" fontAlgn="auto">
              <a:spcBef>
                <a:spcPts val="0"/>
              </a:spcBef>
              <a:spcAft>
                <a:spcPts val="0"/>
              </a:spcAft>
              <a:buFont typeface="Arial" pitchFamily="34" charset="0"/>
              <a:buChar char="•"/>
              <a:defRPr/>
            </a:pPr>
            <a:r>
              <a:rPr lang="en-IN" dirty="0" smtClean="0"/>
              <a:t>Make a list of checks received, including the amount and payer’s name, every day.</a:t>
            </a:r>
          </a:p>
          <a:p>
            <a:pPr marL="171450" indent="-171450" fontAlgn="auto">
              <a:spcBef>
                <a:spcPts val="0"/>
              </a:spcBef>
              <a:spcAft>
                <a:spcPts val="0"/>
              </a:spcAft>
              <a:buFont typeface="Arial" pitchFamily="34" charset="0"/>
              <a:buChar char="•"/>
              <a:defRPr/>
            </a:pPr>
            <a:r>
              <a:rPr lang="en-IN" dirty="0" smtClean="0"/>
              <a:t>Have a designated employee deposit checks into the bank each day. This person should be different from the person who receives cash and checks.</a:t>
            </a:r>
          </a:p>
          <a:p>
            <a:pPr marL="171450" indent="-171450" fontAlgn="auto">
              <a:spcBef>
                <a:spcPts val="0"/>
              </a:spcBef>
              <a:spcAft>
                <a:spcPts val="0"/>
              </a:spcAft>
              <a:buFont typeface="Arial" pitchFamily="34" charset="0"/>
              <a:buChar char="•"/>
              <a:defRPr/>
            </a:pPr>
            <a:r>
              <a:rPr lang="en-IN" dirty="0" smtClean="0"/>
              <a:t>Have another employee record cash receipts in the accounting records as soon as possible. Have cash receipts verified by comparing the bank deposit slip with the accounting records.</a:t>
            </a:r>
          </a:p>
          <a:p>
            <a:pPr marL="171450" indent="-171450" fontAlgn="auto">
              <a:spcBef>
                <a:spcPts val="0"/>
              </a:spcBef>
              <a:spcAft>
                <a:spcPts val="0"/>
              </a:spcAft>
              <a:buFont typeface="Arial" pitchFamily="34" charset="0"/>
              <a:buChar char="•"/>
              <a:defRPr/>
            </a:pPr>
            <a:r>
              <a:rPr lang="en-IN" dirty="0" smtClean="0"/>
              <a:t>Accept credit cards or debit cards, to limit the amount of cash handled.</a:t>
            </a:r>
          </a:p>
          <a:p>
            <a:pPr fontAlgn="auto">
              <a:spcBef>
                <a:spcPts val="0"/>
              </a:spcBef>
              <a:spcAft>
                <a:spcPts val="0"/>
              </a:spcAft>
              <a:buFont typeface="Arial" pitchFamily="34" charset="0"/>
              <a:buNone/>
              <a:defRPr/>
            </a:pPr>
            <a:endParaRPr lang="en-IN" dirty="0" smtClean="0"/>
          </a:p>
          <a:p>
            <a:pPr fontAlgn="auto">
              <a:spcBef>
                <a:spcPts val="0"/>
              </a:spcBef>
              <a:spcAft>
                <a:spcPts val="0"/>
              </a:spcAft>
              <a:buFont typeface="Arial" pitchFamily="34" charset="0"/>
              <a:buNone/>
              <a:defRPr/>
            </a:pPr>
            <a:r>
              <a:rPr lang="en-IN" dirty="0" smtClean="0"/>
              <a:t>Internal controls over cash disbursements should include the following</a:t>
            </a:r>
            <a:r>
              <a:rPr lang="en-US" dirty="0" smtClean="0"/>
              <a:t>:</a:t>
            </a:r>
          </a:p>
          <a:p>
            <a:pPr marL="171450" indent="-171450" fontAlgn="auto">
              <a:spcBef>
                <a:spcPts val="0"/>
              </a:spcBef>
              <a:spcAft>
                <a:spcPts val="0"/>
              </a:spcAft>
              <a:buFont typeface="Arial" pitchFamily="34" charset="0"/>
              <a:buChar char="•"/>
              <a:defRPr/>
            </a:pPr>
            <a:r>
              <a:rPr lang="en-IN" dirty="0" smtClean="0"/>
              <a:t>Make all disbursements by check, debit card, or credit card to provide a record for the transaction.</a:t>
            </a:r>
          </a:p>
          <a:p>
            <a:pPr marL="171450" indent="-171450" fontAlgn="auto">
              <a:spcBef>
                <a:spcPts val="0"/>
              </a:spcBef>
              <a:spcAft>
                <a:spcPts val="0"/>
              </a:spcAft>
              <a:buFont typeface="Arial" pitchFamily="34" charset="0"/>
              <a:buChar char="•"/>
              <a:defRPr/>
            </a:pPr>
            <a:r>
              <a:rPr lang="en-IN" dirty="0" smtClean="0"/>
              <a:t>Verify the accuracy of the purchase and authorize all expenditures before purchase. The employee authorizing payment should be different from the person preparing the check.</a:t>
            </a:r>
          </a:p>
          <a:p>
            <a:pPr marL="171450" indent="-171450" fontAlgn="auto">
              <a:spcBef>
                <a:spcPts val="0"/>
              </a:spcBef>
              <a:spcAft>
                <a:spcPts val="0"/>
              </a:spcAft>
              <a:buFont typeface="Arial" pitchFamily="34" charset="0"/>
              <a:buChar char="•"/>
              <a:defRPr/>
            </a:pPr>
            <a:r>
              <a:rPr lang="en-IN" dirty="0" smtClean="0"/>
              <a:t>Make sure checks are serially numbered. Require two signatures for larger checks.</a:t>
            </a:r>
          </a:p>
          <a:p>
            <a:pPr marL="171450" indent="-171450" fontAlgn="auto">
              <a:spcBef>
                <a:spcPts val="0"/>
              </a:spcBef>
              <a:spcAft>
                <a:spcPts val="0"/>
              </a:spcAft>
              <a:buFont typeface="Arial" pitchFamily="34" charset="0"/>
              <a:buChar char="•"/>
              <a:defRPr/>
            </a:pPr>
            <a:r>
              <a:rPr lang="en-IN" dirty="0" smtClean="0"/>
              <a:t>Check amounts shown in the debit card and credit card statements against purchase receipts.</a:t>
            </a:r>
          </a:p>
          <a:p>
            <a:pPr marL="171450" indent="-171450" fontAlgn="auto">
              <a:spcBef>
                <a:spcPts val="0"/>
              </a:spcBef>
              <a:spcAft>
                <a:spcPts val="0"/>
              </a:spcAft>
              <a:buFont typeface="Arial" pitchFamily="34" charset="0"/>
              <a:buChar char="•"/>
              <a:defRPr/>
            </a:pPr>
            <a:r>
              <a:rPr lang="en-IN" dirty="0" smtClean="0"/>
              <a:t>Set maximum purchase limits and give approval to purchase</a:t>
            </a:r>
            <a:r>
              <a:rPr lang="en-IN" baseline="0" dirty="0" smtClean="0"/>
              <a:t> above these amounts only to u</a:t>
            </a:r>
            <a:r>
              <a:rPr lang="en-IN" dirty="0" smtClean="0"/>
              <a:t>pper-level employees.</a:t>
            </a:r>
          </a:p>
          <a:p>
            <a:pPr marL="171450" indent="-171450" fontAlgn="auto">
              <a:spcBef>
                <a:spcPts val="0"/>
              </a:spcBef>
              <a:spcAft>
                <a:spcPts val="0"/>
              </a:spcAft>
              <a:buFont typeface="Arial" pitchFamily="34" charset="0"/>
              <a:buChar char="•"/>
              <a:defRPr/>
            </a:pPr>
            <a:r>
              <a:rPr lang="en-IN" dirty="0" smtClean="0"/>
              <a:t>Separate duties of cash disbursements from cash receipts.</a:t>
            </a:r>
          </a:p>
          <a:p>
            <a:pPr marL="171450" indent="-171450" fontAlgn="auto">
              <a:spcBef>
                <a:spcPts val="0"/>
              </a:spcBef>
              <a:spcAft>
                <a:spcPts val="0"/>
              </a:spcAft>
              <a:buFont typeface="Arial" pitchFamily="34" charset="0"/>
              <a:buChar char="•"/>
              <a:defRPr/>
            </a:pPr>
            <a:endParaRPr lang="en-IN" dirty="0" smtClean="0"/>
          </a:p>
          <a:p>
            <a:pPr marL="171450" indent="-171450" fontAlgn="auto">
              <a:spcBef>
                <a:spcPts val="0"/>
              </a:spcBef>
              <a:spcAft>
                <a:spcPts val="0"/>
              </a:spcAft>
              <a:buFont typeface="Arial" pitchFamily="34" charset="0"/>
              <a:buChar char="•"/>
              <a:defRPr/>
            </a:pPr>
            <a:endParaRPr lang="en-IN" dirty="0" smtClean="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31</a:t>
            </a:fld>
            <a:endParaRPr lang="en-US" dirty="0"/>
          </a:p>
        </p:txBody>
      </p:sp>
    </p:spTree>
    <p:extLst>
      <p:ext uri="{BB962C8B-B14F-4D97-AF65-F5344CB8AC3E}">
        <p14:creationId xmlns:p14="http://schemas.microsoft.com/office/powerpoint/2010/main" val="1565033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company’s cash balance</a:t>
            </a:r>
            <a:r>
              <a:rPr lang="en-US" baseline="0" dirty="0" smtClean="0"/>
              <a:t> as recorded in its books rarely equals the cash balance reported in the bank statement. </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IN" dirty="0" smtClean="0"/>
              <a:t>Another important control used by nearly all companies to help maintain control of cash is a bank reconciliation. A </a:t>
            </a:r>
            <a:r>
              <a:rPr lang="en-IN" b="1" dirty="0" smtClean="0"/>
              <a:t>bank reconciliation </a:t>
            </a:r>
            <a:r>
              <a:rPr lang="en-IN" dirty="0" smtClean="0"/>
              <a:t>matches the balance of cash in the bank account with the balance of cash in the company’s own records. </a:t>
            </a:r>
            <a:r>
              <a:rPr lang="en-US" baseline="0" dirty="0" smtClean="0"/>
              <a:t>Differences between the two are usually due to timing differences or errors.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Timing differences in cash occur when the company records transactions either before or after the bank records the same transaction. Errors can be made by either party—either by the bank or by the company.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76755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illustration provides</a:t>
            </a:r>
            <a:r>
              <a:rPr lang="en-US" dirty="0" smtClean="0"/>
              <a:t> an example of a </a:t>
            </a:r>
            <a:r>
              <a:rPr lang="en-US" smtClean="0"/>
              <a:t>bank </a:t>
            </a:r>
            <a:r>
              <a:rPr lang="en-US" dirty="0" smtClean="0"/>
              <a:t>s</a:t>
            </a:r>
            <a:r>
              <a:rPr lang="en-US" smtClean="0"/>
              <a:t>tatement</a:t>
            </a:r>
            <a:r>
              <a:rPr lang="en-US" dirty="0" smtClean="0"/>
              <a:t>.</a:t>
            </a:r>
            <a:r>
              <a:rPr lang="en-US" baseline="0" dirty="0" smtClean="0"/>
              <a:t> First Bank’s ending balance of cash of $4,100 differs from Starlight’s ending balance of cash of $2,880 (shown on the next slide). To understand why these two balances differ, we need to identify (1) timing differences and (2) any errors.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03346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illustration shows the company’s records. On the bottom, you can see that the company’s ending cash balance is $2,880. Again, this</a:t>
            </a:r>
            <a:r>
              <a:rPr lang="en-US" baseline="0" dirty="0" smtClean="0"/>
              <a:t> is different from the bank balance of $4,100 shown on the bank statement. We need to compare the details of both the deposits and the checks to find out why.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8921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First, we will consider cash transactions recorded by the company, but not yet recorded by its bank. These include deposits outstanding and checks outstanding. </a:t>
            </a:r>
          </a:p>
          <a:p>
            <a:pPr>
              <a:spcBef>
                <a:spcPct val="0"/>
              </a:spcBef>
            </a:pPr>
            <a:endParaRPr lang="en-IN" dirty="0" smtClean="0"/>
          </a:p>
          <a:p>
            <a:pPr>
              <a:spcBef>
                <a:spcPct val="0"/>
              </a:spcBef>
            </a:pPr>
            <a:r>
              <a:rPr lang="en-IN" dirty="0" smtClean="0"/>
              <a:t>Deposits outstanding are cash receipts of the company that have not been added to the bank’s record of the company’s balance.</a:t>
            </a:r>
            <a:endParaRPr lang="en-IN" baseline="0" dirty="0" smtClean="0"/>
          </a:p>
          <a:p>
            <a:pPr>
              <a:spcBef>
                <a:spcPct val="0"/>
              </a:spcBef>
            </a:pPr>
            <a:endParaRPr lang="en-IN" dirty="0" smtClean="0"/>
          </a:p>
          <a:p>
            <a:pPr>
              <a:spcBef>
                <a:spcPct val="0"/>
              </a:spcBef>
            </a:pPr>
            <a:r>
              <a:rPr lang="en-IN" dirty="0" smtClean="0"/>
              <a:t>Checks outstanding are checks the company has written that have not been subtracted from the bank’s record of the company’s balance. </a:t>
            </a:r>
            <a:endParaRPr lang="en-US" dirty="0" smtClean="0"/>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BD9881-10FB-4D28-8A0F-15F994899147}" type="slidenum">
              <a:rPr lang="en-US"/>
              <a:pPr fontAlgn="base">
                <a:spcBef>
                  <a:spcPct val="0"/>
                </a:spcBef>
                <a:spcAft>
                  <a:spcPct val="0"/>
                </a:spcAft>
              </a:pPr>
              <a:t>36</a:t>
            </a:fld>
            <a:endParaRPr lang="en-US" dirty="0"/>
          </a:p>
        </p:txBody>
      </p:sp>
    </p:spTree>
    <p:extLst>
      <p:ext uri="{BB962C8B-B14F-4D97-AF65-F5344CB8AC3E}">
        <p14:creationId xmlns:p14="http://schemas.microsoft.com/office/powerpoint/2010/main" val="38595314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illustration shows how the line item</a:t>
            </a:r>
            <a:r>
              <a:rPr lang="en-US" baseline="0" dirty="0" smtClean="0"/>
              <a:t> comparison would be made—first on the company’s cash receipts and then on the company’s checks. The items that cannot be located on the bank statement are reconciling items. They need to be placed on the bank reconciliation. The first comparison has resulted in a deposit outstanding. The second comparison has resulted in two checks outstanding.</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424943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 can now prepare the bank side of the reconciliation. Notice that the left side begins with the bank balance from the bank statement of $4,100. This amount differs from the balance of cash in the company’s records of $2,880. </a:t>
            </a:r>
            <a:r>
              <a:rPr lang="en-US" sz="1200" b="1" i="0" u="none" strike="noStrike" kern="1200" baseline="0" dirty="0" smtClean="0">
                <a:solidFill>
                  <a:schemeClr val="tx1"/>
                </a:solidFill>
                <a:latin typeface="+mn-lt"/>
                <a:ea typeface="+mn-ea"/>
                <a:cs typeface="+mn-cs"/>
              </a:rPr>
              <a:t>We adjust the bank’s cash balance by adding deposits outstanding and subtracting checks outstanding. </a:t>
            </a:r>
            <a:r>
              <a:rPr lang="en-US" sz="1200" b="0" i="0" u="none" strike="noStrike" kern="1200" baseline="0" dirty="0" smtClean="0">
                <a:solidFill>
                  <a:schemeClr val="tx1"/>
                </a:solidFill>
                <a:latin typeface="+mn-lt"/>
                <a:ea typeface="+mn-ea"/>
                <a:cs typeface="+mn-cs"/>
              </a:rPr>
              <a:t>We would also need to look for and correct any bank errors, but there are none here.</a:t>
            </a:r>
            <a:endParaRPr lang="en-US" baseline="0" dirty="0" smtClean="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53858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As you</a:t>
            </a:r>
            <a:r>
              <a:rPr lang="en-IN" baseline="0" dirty="0" smtClean="0"/>
              <a:t> have seen in previous chapters, </a:t>
            </a:r>
            <a:r>
              <a:rPr lang="en-IN" dirty="0" smtClean="0"/>
              <a:t>the two key roles of financial accounting are to measure business activities and to communicate those activities to external decision makers. </a:t>
            </a:r>
            <a:r>
              <a:rPr lang="en-US" dirty="0" smtClean="0"/>
              <a:t>For the measurement/communication process to be useful, the financial statements have to be accurate. </a:t>
            </a:r>
            <a:r>
              <a:rPr lang="en-US" sz="1200" b="0" i="0" u="none" strike="noStrike" kern="1200" baseline="0" dirty="0" smtClean="0">
                <a:solidFill>
                  <a:schemeClr val="tx1"/>
                </a:solidFill>
                <a:latin typeface="+mn-lt"/>
                <a:ea typeface="+mn-ea"/>
                <a:cs typeface="+mn-cs"/>
              </a:rPr>
              <a:t>You might be surprised, though, to learn that some companies’ published financial statements are incorrect. </a:t>
            </a:r>
            <a:r>
              <a:rPr lang="en-US" dirty="0" smtClean="0"/>
              <a:t>In this chapter, we will explore how this could happen and what can be done to help prevent it.</a:t>
            </a:r>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F68361-172F-4A10-BD35-C444EEE700D5}" type="slidenum">
              <a:rPr lang="en-US"/>
              <a:pPr fontAlgn="base">
                <a:spcBef>
                  <a:spcPct val="0"/>
                </a:spcBef>
                <a:spcAft>
                  <a:spcPct val="0"/>
                </a:spcAft>
              </a:pPr>
              <a:t>4</a:t>
            </a:fld>
            <a:endParaRPr lang="en-US" dirty="0"/>
          </a:p>
        </p:txBody>
      </p:sp>
    </p:spTree>
    <p:extLst>
      <p:ext uri="{BB962C8B-B14F-4D97-AF65-F5344CB8AC3E}">
        <p14:creationId xmlns:p14="http://schemas.microsoft.com/office/powerpoint/2010/main" val="4223664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Next, we need to reconcile the company’s cash balance for items which have been recorded by the bank but not yet recorded by the company. </a:t>
            </a:r>
          </a:p>
          <a:p>
            <a:pPr>
              <a:spcBef>
                <a:spcPct val="0"/>
              </a:spcBef>
            </a:pPr>
            <a:endParaRPr lang="en-IN" dirty="0" smtClean="0"/>
          </a:p>
          <a:p>
            <a:pPr marL="0" indent="0">
              <a:buNone/>
            </a:pPr>
            <a:r>
              <a:rPr lang="en-US" dirty="0" smtClean="0"/>
              <a:t>Common items that will increase the company’s cash balance include: (1) collections made by the bank on the company’s behalf,</a:t>
            </a:r>
            <a:r>
              <a:rPr lang="en-US" baseline="0" dirty="0" smtClean="0"/>
              <a:t> and (2) </a:t>
            </a:r>
            <a:r>
              <a:rPr lang="en-US" dirty="0" smtClean="0"/>
              <a:t>Interest earned on average daily balance</a:t>
            </a:r>
          </a:p>
          <a:p>
            <a:pPr>
              <a:spcBef>
                <a:spcPct val="0"/>
              </a:spcBef>
            </a:pPr>
            <a:endParaRPr lang="en-IN" dirty="0" smtClean="0"/>
          </a:p>
          <a:p>
            <a:pPr marL="0" indent="0">
              <a:buNone/>
            </a:pPr>
            <a:r>
              <a:rPr lang="en-US" dirty="0" smtClean="0"/>
              <a:t>Common items that will decrease the company’s cash balance include: (1) </a:t>
            </a:r>
            <a:r>
              <a:rPr lang="en-US" b="1" dirty="0" smtClean="0"/>
              <a:t>NSF checks</a:t>
            </a:r>
            <a:r>
              <a:rPr lang="en-US" b="0" dirty="0" smtClean="0"/>
              <a:t>,</a:t>
            </a:r>
            <a:r>
              <a:rPr lang="en-US" b="0" baseline="0" dirty="0" smtClean="0"/>
              <a:t> which are </a:t>
            </a:r>
            <a:r>
              <a:rPr lang="en-US" dirty="0" smtClean="0"/>
              <a:t>customers’ checks written on “nonsufficient funds,” and the company needs to decrease</a:t>
            </a:r>
            <a:r>
              <a:rPr lang="en-US" baseline="0" dirty="0" smtClean="0"/>
              <a:t> its cash balance to undo the initial increase; (2) d</a:t>
            </a:r>
            <a:r>
              <a:rPr lang="en-US" dirty="0" smtClean="0"/>
              <a:t>ebit card purchases that are immediately withdrawn from the bank account; (3) electronic funds transfers (EFTs), which are automatic transfers</a:t>
            </a:r>
            <a:r>
              <a:rPr lang="en-US" baseline="0" dirty="0" smtClean="0"/>
              <a:t> from one bank account to another to pay a mortgage, utility bill, or similar expense; and (4) b</a:t>
            </a:r>
            <a:r>
              <a:rPr lang="en-US" dirty="0" smtClean="0"/>
              <a:t>ank service fees for monthly maintenance, overdraft penalties, ATM use, and other services.</a:t>
            </a:r>
          </a:p>
          <a:p>
            <a:pPr marL="0" indent="0">
              <a:buNone/>
            </a:pPr>
            <a:endParaRPr lang="en-US" dirty="0" smtClean="0"/>
          </a:p>
          <a:p>
            <a:pPr marL="0" indent="0">
              <a:buNone/>
            </a:pPr>
            <a:r>
              <a:rPr lang="en-IN" baseline="0" dirty="0" smtClean="0"/>
              <a:t>An itemized listing of the types of transactions that occurred with Starlight are presented on the next slide.</a:t>
            </a:r>
            <a:endParaRPr lang="en-US" dirty="0" smtClean="0"/>
          </a:p>
        </p:txBody>
      </p:sp>
      <p:sp>
        <p:nvSpPr>
          <p:cNvPr id="65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821BC3-B1C9-466B-84C7-85F1A5DC0038}" type="slidenum">
              <a:rPr lang="en-US"/>
              <a:pPr fontAlgn="base">
                <a:spcBef>
                  <a:spcPct val="0"/>
                </a:spcBef>
                <a:spcAft>
                  <a:spcPct val="0"/>
                </a:spcAft>
              </a:pPr>
              <a:t>39</a:t>
            </a:fld>
            <a:endParaRPr lang="en-US" dirty="0"/>
          </a:p>
        </p:txBody>
      </p:sp>
    </p:spTree>
    <p:extLst>
      <p:ext uri="{BB962C8B-B14F-4D97-AF65-F5344CB8AC3E}">
        <p14:creationId xmlns:p14="http://schemas.microsoft.com/office/powerpoint/2010/main" val="5145204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items in the bank statement are not yet reflected in the company’s cash records? Any</a:t>
            </a:r>
            <a:r>
              <a:rPr lang="en-US" baseline="0" dirty="0" smtClean="0"/>
              <a:t> deposits or credits by the bank add to the company’s cash balance. Any withdrawals or debts by the bank subtract from the company’s cash balance. Also, the bank statement can reveal any recording errors by the company. In this case, the company has check #294 that was written for $2,900 for rent expense, but the company recorded the payment in its own records for only $2,600. This means the company needs to subtract an additional $300 to correct this error.</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033466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To complete the bank reconciliation, we need to consider the items in the bank statement that are not yet recorded in the company’s cash balance. Six cash transactions recorded by First Bank are not reported in Starlight’s cash records by the end of March: </a:t>
            </a:r>
          </a:p>
          <a:p>
            <a:r>
              <a:rPr lang="en-US" sz="1200" b="0" i="0" u="none" strike="noStrike" kern="1200" baseline="0" dirty="0" smtClean="0">
                <a:solidFill>
                  <a:schemeClr val="tx1"/>
                </a:solidFill>
                <a:latin typeface="+mn-lt"/>
                <a:ea typeface="+mn-ea"/>
                <a:cs typeface="+mn-cs"/>
              </a:rPr>
              <a:t>1. Note received by First Bank on Starlight’s behalf ($3,000, which equals $2,800 plus related interest received of $200)</a:t>
            </a:r>
          </a:p>
          <a:p>
            <a:r>
              <a:rPr lang="en-US" sz="1200" b="0" i="0" u="none" strike="noStrike" kern="1200" baseline="0" dirty="0" smtClean="0">
                <a:solidFill>
                  <a:schemeClr val="tx1"/>
                </a:solidFill>
                <a:latin typeface="+mn-lt"/>
                <a:ea typeface="+mn-ea"/>
                <a:cs typeface="+mn-cs"/>
              </a:rPr>
              <a:t>2. Interest earned by Starlight on its bank account ($20)</a:t>
            </a:r>
          </a:p>
          <a:p>
            <a:r>
              <a:rPr lang="en-US" sz="1200" b="0" i="0" u="none" strike="noStrike" kern="1200" baseline="0" dirty="0" smtClean="0">
                <a:solidFill>
                  <a:schemeClr val="tx1"/>
                </a:solidFill>
                <a:latin typeface="+mn-lt"/>
                <a:ea typeface="+mn-ea"/>
                <a:cs typeface="+mn-cs"/>
              </a:rPr>
              <a:t>3. NSF check ($750)</a:t>
            </a:r>
          </a:p>
          <a:p>
            <a:r>
              <a:rPr lang="en-US" sz="1200" b="0" i="0" u="none" strike="noStrike" kern="1200" baseline="0" dirty="0" smtClean="0">
                <a:solidFill>
                  <a:schemeClr val="tx1"/>
                </a:solidFill>
                <a:latin typeface="+mn-lt"/>
                <a:ea typeface="+mn-ea"/>
                <a:cs typeface="+mn-cs"/>
              </a:rPr>
              <a:t>4. Debit card purchase of office equipment by an employee ($200)</a:t>
            </a:r>
          </a:p>
          <a:p>
            <a:r>
              <a:rPr lang="en-US" sz="1200" b="0" i="0" u="none" strike="noStrike" kern="1200" baseline="0" dirty="0" smtClean="0">
                <a:solidFill>
                  <a:schemeClr val="tx1"/>
                </a:solidFill>
                <a:latin typeface="+mn-lt"/>
                <a:ea typeface="+mn-ea"/>
                <a:cs typeface="+mn-cs"/>
              </a:rPr>
              <a:t>5. Electronic funds transfer (EFT) related to the payment of advertising ($400)</a:t>
            </a:r>
          </a:p>
          <a:p>
            <a:r>
              <a:rPr lang="en-US" sz="1200" b="0" i="0" u="none" strike="noStrike" kern="1200" baseline="0" dirty="0" smtClean="0">
                <a:solidFill>
                  <a:schemeClr val="tx1"/>
                </a:solidFill>
                <a:latin typeface="+mn-lt"/>
                <a:ea typeface="+mn-ea"/>
                <a:cs typeface="+mn-cs"/>
              </a:rPr>
              <a:t>6. Service fee ($50)</a:t>
            </a:r>
            <a:endParaRPr lang="en-US" baseline="0" dirty="0" smtClean="0"/>
          </a:p>
          <a:p>
            <a:r>
              <a:rPr lang="en-US" sz="1200" b="0" i="0" u="none" strike="noStrike" kern="1200" baseline="0" dirty="0" smtClean="0">
                <a:solidFill>
                  <a:schemeClr val="tx1"/>
                </a:solidFill>
                <a:latin typeface="+mn-lt"/>
                <a:ea typeface="+mn-ea"/>
                <a:cs typeface="+mn-cs"/>
              </a:rPr>
              <a:t>There is also a check error for $300 that needs to be subtracted. The company adjusts its balance for information revealed in the bank statement.</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For the reconciliation to be complete, the reconciled bank balance must equal the reconciled company balance.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538583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summary presents basic items included in a bank reconciliation.</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37592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effect of this bounced customer check creates an account receivable for the company until the customer honors the funds it owes.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459825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As a final step in the reconciliation process, a company must update the balance in its Cash account, to adjust for the items used to reconcile the company’s cash balance.</a:t>
            </a:r>
            <a:r>
              <a:rPr lang="en-IN" baseline="0" dirty="0" smtClean="0"/>
              <a:t> </a:t>
            </a:r>
            <a:endParaRPr lang="en-IN" dirty="0" smtClean="0"/>
          </a:p>
          <a:p>
            <a:pPr>
              <a:spcBef>
                <a:spcPct val="0"/>
              </a:spcBef>
            </a:pPr>
            <a:endParaRPr lang="en-IN" dirty="0" smtClean="0"/>
          </a:p>
          <a:p>
            <a:pPr>
              <a:spcBef>
                <a:spcPct val="0"/>
              </a:spcBef>
            </a:pPr>
            <a:r>
              <a:rPr lang="en-US" sz="1200" b="0" i="0" u="none" strike="noStrike" kern="1200" baseline="0" dirty="0" smtClean="0">
                <a:solidFill>
                  <a:schemeClr val="tx1"/>
                </a:solidFill>
                <a:latin typeface="+mn-lt"/>
                <a:ea typeface="+mn-ea"/>
                <a:cs typeface="+mn-cs"/>
              </a:rPr>
              <a:t>Some students try to update the Cash account for deposits outstanding, checks outstanding, or a bank error. The company does not need to adjust for these items related to reconciling the bank’s balance because they are already properly recorded in the company’s accounting records. </a:t>
            </a:r>
            <a:endParaRPr lang="en-US" dirty="0" smtClean="0"/>
          </a:p>
        </p:txBody>
      </p:sp>
      <p:sp>
        <p:nvSpPr>
          <p:cNvPr id="67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A45522-55FC-4E00-A338-F9D0385EA0B0}" type="slidenum">
              <a:rPr lang="en-US"/>
              <a:pPr fontAlgn="base">
                <a:spcBef>
                  <a:spcPct val="0"/>
                </a:spcBef>
                <a:spcAft>
                  <a:spcPct val="0"/>
                </a:spcAft>
              </a:pPr>
              <a:t>46</a:t>
            </a:fld>
            <a:endParaRPr lang="en-US" dirty="0"/>
          </a:p>
        </p:txBody>
      </p:sp>
    </p:spTree>
    <p:extLst>
      <p:ext uri="{BB962C8B-B14F-4D97-AF65-F5344CB8AC3E}">
        <p14:creationId xmlns:p14="http://schemas.microsoft.com/office/powerpoint/2010/main" val="28937430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These adjustments are recorded once the bank reconciliation is complete. Remember, these are amounts the company didn’t know until it received the bank statement.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17458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08955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E29F71-B407-4F51-B02B-ED6CCF16BBE9}" type="slidenum">
              <a:rPr lang="en-US"/>
              <a:pPr fontAlgn="base">
                <a:spcBef>
                  <a:spcPct val="0"/>
                </a:spcBef>
                <a:spcAft>
                  <a:spcPct val="0"/>
                </a:spcAft>
              </a:pPr>
              <a:t>50</a:t>
            </a:fld>
            <a:endParaRPr lang="en-US" dirty="0"/>
          </a:p>
        </p:txBody>
      </p:sp>
    </p:spTree>
    <p:extLst>
      <p:ext uri="{BB962C8B-B14F-4D97-AF65-F5344CB8AC3E}">
        <p14:creationId xmlns:p14="http://schemas.microsoft.com/office/powerpoint/2010/main" val="29473796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Cash on hand to pay for minor purchases is referred to as a </a:t>
            </a:r>
            <a:r>
              <a:rPr lang="en-US" sz="1200" b="1" i="0" u="none" strike="noStrike" kern="1200" baseline="0" dirty="0" smtClean="0">
                <a:solidFill>
                  <a:schemeClr val="tx1"/>
                </a:solidFill>
                <a:latin typeface="+mn-lt"/>
                <a:ea typeface="+mn-ea"/>
                <a:cs typeface="+mn-cs"/>
              </a:rPr>
              <a:t>petty cash fund</a:t>
            </a:r>
            <a:r>
              <a:rPr lang="en-US" sz="1200" b="0" i="0" u="none" strike="noStrike" kern="1200" baseline="0" dirty="0" smtClean="0">
                <a:solidFill>
                  <a:schemeClr val="tx1"/>
                </a:solidFill>
                <a:latin typeface="+mn-lt"/>
                <a:ea typeface="+mn-ea"/>
                <a:cs typeface="+mn-cs"/>
              </a:rPr>
              <a:t>, and the employee responsible for the fund is often referred to as the petty cash custodian. </a:t>
            </a:r>
          </a:p>
          <a:p>
            <a:pPr>
              <a:spcBef>
                <a:spcPct val="0"/>
              </a:spcBef>
            </a:pPr>
            <a:endParaRPr lang="en-IN" dirty="0" smtClean="0"/>
          </a:p>
          <a:p>
            <a:pPr>
              <a:spcBef>
                <a:spcPct val="0"/>
              </a:spcBef>
            </a:pPr>
            <a:r>
              <a:rPr lang="en-IN" dirty="0" smtClean="0"/>
              <a:t>Accounting for the petty cash fund involves recording transactions to (1) establish the fund, (2) recognize expenditures from the fund, and (3) replenish the fund as the cash balance becomes sufficiently low.</a:t>
            </a:r>
          </a:p>
          <a:p>
            <a:pPr>
              <a:spcBef>
                <a:spcPct val="0"/>
              </a:spcBef>
            </a:pPr>
            <a:endParaRPr lang="en-US" sz="1200" b="0" i="0" u="none" strike="noStrike" kern="1200" baseline="0" dirty="0" smtClean="0">
              <a:solidFill>
                <a:schemeClr val="tx1"/>
              </a:solidFill>
              <a:latin typeface="+mn-lt"/>
              <a:ea typeface="+mn-ea"/>
              <a:cs typeface="+mn-cs"/>
            </a:endParaRPr>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2506E7-912E-4B83-8EBC-9D675D7B0F6E}" type="slidenum">
              <a:rPr lang="en-US"/>
              <a:pPr fontAlgn="base">
                <a:spcBef>
                  <a:spcPct val="0"/>
                </a:spcBef>
                <a:spcAft>
                  <a:spcPct val="0"/>
                </a:spcAft>
              </a:pPr>
              <a:t>51</a:t>
            </a:fld>
            <a:endParaRPr lang="en-US" dirty="0"/>
          </a:p>
        </p:txBody>
      </p:sp>
    </p:spTree>
    <p:extLst>
      <p:ext uri="{BB962C8B-B14F-4D97-AF65-F5344CB8AC3E}">
        <p14:creationId xmlns:p14="http://schemas.microsoft.com/office/powerpoint/2010/main" val="3214836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Companies issue incorrect financial statements for two reasons—errors and fraud</a:t>
            </a:r>
            <a:r>
              <a:rPr lang="en-IN" dirty="0" smtClean="0"/>
              <a:t>. Errors are accidental errors in recording (or failing to record) transactions or in applying accounting rules</a:t>
            </a:r>
            <a:r>
              <a:rPr lang="en-US" dirty="0" smtClean="0"/>
              <a:t>. Though these errors are unintentional, they create confusion and could affect investor and creditor confidence.</a:t>
            </a:r>
          </a:p>
          <a:p>
            <a:pPr>
              <a:spcBef>
                <a:spcPct val="0"/>
              </a:spcBef>
            </a:pPr>
            <a:endParaRPr lang="en-US" dirty="0" smtClean="0"/>
          </a:p>
          <a:p>
            <a:pPr>
              <a:spcBef>
                <a:spcPct val="0"/>
              </a:spcBef>
            </a:pPr>
            <a:r>
              <a:rPr lang="en-IN" dirty="0" smtClean="0"/>
              <a:t>Fraud occurs when a person intentionally deceives another person for personal gain or to damage that person. Occupational fraud is the use of one’s occupation for personal enrichment through the deliberate misuse or misapplication of the employer’s resources.</a:t>
            </a:r>
          </a:p>
          <a:p>
            <a:pPr>
              <a:spcBef>
                <a:spcPct val="0"/>
              </a:spcBef>
            </a:pPr>
            <a:endParaRPr lang="en-IN" dirty="0" smtClean="0"/>
          </a:p>
          <a:p>
            <a:pPr>
              <a:spcBef>
                <a:spcPct val="0"/>
              </a:spcBef>
            </a:pPr>
            <a:r>
              <a:rPr lang="en-IN" dirty="0" smtClean="0"/>
              <a:t>The first source of occupational fraud is misuse of company resources.</a:t>
            </a:r>
          </a:p>
          <a:p>
            <a:pPr>
              <a:spcBef>
                <a:spcPct val="0"/>
              </a:spcBef>
            </a:pPr>
            <a:endParaRPr lang="en-IN" dirty="0" smtClean="0"/>
          </a:p>
          <a:p>
            <a:pPr>
              <a:spcBef>
                <a:spcPct val="0"/>
              </a:spcBef>
            </a:pPr>
            <a:r>
              <a:rPr lang="en-IN" dirty="0" smtClean="0"/>
              <a:t>The second source of occupational fraud involves financial statement manipulation. Here, those in charge of communicating financial accounting information falsify reports.</a:t>
            </a:r>
            <a:endParaRPr lang="en-US" dirty="0" smtClean="0"/>
          </a:p>
        </p:txBody>
      </p:sp>
      <p:sp>
        <p:nvSpPr>
          <p:cNvPr id="19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7BB308-7EAA-4318-9201-1C5FE30A6DDE}" type="slidenum">
              <a:rPr lang="en-US"/>
              <a:pPr fontAlgn="base">
                <a:spcBef>
                  <a:spcPct val="0"/>
                </a:spcBef>
                <a:spcAft>
                  <a:spcPct val="0"/>
                </a:spcAft>
              </a:pPr>
              <a:t>5</a:t>
            </a:fld>
            <a:endParaRPr lang="en-US" dirty="0"/>
          </a:p>
        </p:txBody>
      </p:sp>
    </p:spTree>
    <p:extLst>
      <p:ext uri="{BB962C8B-B14F-4D97-AF65-F5344CB8AC3E}">
        <p14:creationId xmlns:p14="http://schemas.microsoft.com/office/powerpoint/2010/main" val="15112524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smtClean="0"/>
              <a:t>Management establishes a petty cash fund by writing a check for cash against the company’s checking account and putting the amount of withdrawn cash in the hands of an employee who becomes responsible for it,</a:t>
            </a:r>
            <a:r>
              <a:rPr lang="en-IN" baseline="0" dirty="0" smtClean="0"/>
              <a:t> </a:t>
            </a:r>
            <a:r>
              <a:rPr lang="en-IN" dirty="0" smtClean="0"/>
              <a:t>the </a:t>
            </a:r>
            <a:r>
              <a:rPr lang="en-IN" i="1" dirty="0" smtClean="0"/>
              <a:t>petty-cash custodian. </a:t>
            </a:r>
            <a:r>
              <a:rPr lang="en-IN" i="0" baseline="0" dirty="0" smtClean="0"/>
              <a:t> A journal entry is made debiting Petty Cash and crediting Cash.</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93627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N" dirty="0" smtClean="0"/>
              <a:t>Assume Starlight has these during May. During May, the petty</a:t>
            </a:r>
            <a:r>
              <a:rPr lang="en-IN" baseline="0" dirty="0" smtClean="0"/>
              <a:t> </a:t>
            </a:r>
            <a:r>
              <a:rPr lang="en-IN" dirty="0" smtClean="0"/>
              <a:t>cash custodian</a:t>
            </a:r>
            <a:r>
              <a:rPr lang="en-IN" baseline="0" dirty="0" smtClean="0"/>
              <a:t> provides cash to employees for the office lunch and package delivery and places vouchers documenting the purposes of those expenditures in the petty cash fund. In addition, the purchasing manager and the marketing manager use their credit cards for expenditures related to their positions. At the end of May, the company’s accountant collects the vouchers from the petty cash fund and credit card receipts from the managers and records the transactions in the company’s records. The expenditures made with the petty cash reduce the amount of cash in the petty cash fund. The expenditures made with credit cards are not paid immediately so they are recorded as a credit to accounts payable. </a:t>
            </a:r>
          </a:p>
          <a:p>
            <a:pPr marL="0" marR="0" indent="0" algn="l" defTabSz="457200" rtl="0" eaLnBrk="1" fontAlgn="auto" latinLnBrk="0" hangingPunct="1">
              <a:lnSpc>
                <a:spcPct val="100000"/>
              </a:lnSpc>
              <a:spcBef>
                <a:spcPts val="0"/>
              </a:spcBef>
              <a:spcAft>
                <a:spcPts val="0"/>
              </a:spcAft>
              <a:buClrTx/>
              <a:buSzTx/>
              <a:buFontTx/>
              <a:buNone/>
              <a:tabLst/>
              <a:defRPr/>
            </a:pPr>
            <a:endParaRPr lang="en-IN"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900350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IN" sz="1200" b="0" i="0" u="none" strike="noStrike" kern="1200" cap="none" spc="0" normalizeH="0" baseline="0" noProof="0" dirty="0" smtClean="0">
                <a:ln>
                  <a:noFill/>
                </a:ln>
                <a:solidFill>
                  <a:prstClr val="black"/>
                </a:solidFill>
                <a:effectLst/>
                <a:uLnTx/>
                <a:uFillTx/>
                <a:latin typeface="+mn-lt"/>
                <a:ea typeface="+mn-ea"/>
                <a:cs typeface="+mn-cs"/>
              </a:rPr>
              <a:t>The fund has only 50 left in it, so management withdraws an additional $150 from the bank to replenish the funds. The fund’s physical balance will again be $200.</a:t>
            </a: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What if only $30 physically remains in the petty cash fund at the end of May, when there should be $50? It could be that $20 was stolen from the fund, or the fund could be missing a receipt for $20 to show where it was spent. If the question is not resolved, the firm will likely charge the $20 to Miscellaneous Expense.</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656519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Here we discuss how companies report cash activities</a:t>
            </a:r>
            <a:r>
              <a:rPr lang="en-IN" baseline="0" dirty="0" smtClean="0"/>
              <a:t> to external parties. </a:t>
            </a:r>
            <a:endParaRPr lang="en-US" dirty="0" smtClean="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B714B-9BE9-44E7-9E3F-5E272E805864}" type="slidenum">
              <a:rPr lang="en-US"/>
              <a:pPr fontAlgn="base">
                <a:spcBef>
                  <a:spcPct val="0"/>
                </a:spcBef>
                <a:spcAft>
                  <a:spcPct val="0"/>
                </a:spcAft>
              </a:pPr>
              <a:t>55</a:t>
            </a:fld>
            <a:endParaRPr lang="en-US" dirty="0"/>
          </a:p>
        </p:txBody>
      </p:sp>
    </p:spTree>
    <p:extLst>
      <p:ext uri="{BB962C8B-B14F-4D97-AF65-F5344CB8AC3E}">
        <p14:creationId xmlns:p14="http://schemas.microsoft.com/office/powerpoint/2010/main" val="14486912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885762-9F9E-481F-8D30-233C7B90BF9A}" type="slidenum">
              <a:rPr lang="en-US"/>
              <a:pPr fontAlgn="base">
                <a:spcBef>
                  <a:spcPct val="0"/>
                </a:spcBef>
                <a:spcAft>
                  <a:spcPct val="0"/>
                </a:spcAft>
              </a:pPr>
              <a:t>56</a:t>
            </a:fld>
            <a:endParaRPr lang="en-US" dirty="0"/>
          </a:p>
        </p:txBody>
      </p:sp>
    </p:spTree>
    <p:extLst>
      <p:ext uri="{BB962C8B-B14F-4D97-AF65-F5344CB8AC3E}">
        <p14:creationId xmlns:p14="http://schemas.microsoft.com/office/powerpoint/2010/main" val="41904402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Companies report cash in two financial statements—in the balance sheet and in the statement of cash flows.</a:t>
            </a:r>
          </a:p>
          <a:p>
            <a:pPr>
              <a:spcBef>
                <a:spcPct val="0"/>
              </a:spcBef>
            </a:pPr>
            <a:endParaRPr lang="en-US" dirty="0" smtClean="0"/>
          </a:p>
          <a:p>
            <a:pPr>
              <a:spcBef>
                <a:spcPct val="0"/>
              </a:spcBef>
            </a:pPr>
            <a:r>
              <a:rPr lang="en-US" b="1" dirty="0" smtClean="0"/>
              <a:t>BALANCE SHEET: </a:t>
            </a:r>
            <a:r>
              <a:rPr lang="en-US" dirty="0" smtClean="0"/>
              <a:t>As we discussed in Chapter 3, companies report cash as an asset in the balance sheet. The amount is typically reported as a current asset and represents cash available for spending at the end of the reporting period. The balance sheet provides only the final balance for cash. It does not provide any details regarding cash receipts and cash payments during the period.</a:t>
            </a:r>
          </a:p>
          <a:p>
            <a:pPr>
              <a:spcBef>
                <a:spcPct val="0"/>
              </a:spcBef>
            </a:pPr>
            <a:endParaRPr lang="en-US" dirty="0" smtClean="0"/>
          </a:p>
          <a:p>
            <a:pPr>
              <a:spcBef>
                <a:spcPct val="0"/>
              </a:spcBef>
            </a:pPr>
            <a:r>
              <a:rPr lang="en-US" b="1" dirty="0" smtClean="0"/>
              <a:t>STATEMENT OF CASH FLOWS: </a:t>
            </a:r>
            <a:r>
              <a:rPr lang="en-US" dirty="0" smtClean="0"/>
              <a:t>Companies report information about cash receipts and cash payments during the period in a statement of cash flows. </a:t>
            </a:r>
          </a:p>
        </p:txBody>
      </p:sp>
      <p:sp>
        <p:nvSpPr>
          <p:cNvPr id="83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A05FC1-CD9C-4F51-A7BC-CF654B1B24ED}" type="slidenum">
              <a:rPr lang="en-US"/>
              <a:pPr fontAlgn="base">
                <a:spcBef>
                  <a:spcPct val="0"/>
                </a:spcBef>
                <a:spcAft>
                  <a:spcPct val="0"/>
                </a:spcAft>
              </a:pPr>
              <a:t>57</a:t>
            </a:fld>
            <a:endParaRPr lang="en-US" dirty="0"/>
          </a:p>
        </p:txBody>
      </p:sp>
    </p:spTree>
    <p:extLst>
      <p:ext uri="{BB962C8B-B14F-4D97-AF65-F5344CB8AC3E}">
        <p14:creationId xmlns:p14="http://schemas.microsoft.com/office/powerpoint/2010/main" val="5257756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IN" dirty="0" smtClean="0"/>
              <a:t>The three fundamental types of business activities relating </a:t>
            </a:r>
            <a:r>
              <a:rPr lang="en-US" dirty="0" smtClean="0"/>
              <a:t>to cash are:</a:t>
            </a:r>
          </a:p>
          <a:p>
            <a:pPr marL="171450" indent="-171450" fontAlgn="auto">
              <a:spcBef>
                <a:spcPts val="0"/>
              </a:spcBef>
              <a:spcAft>
                <a:spcPts val="0"/>
              </a:spcAft>
              <a:buFont typeface="Arial" pitchFamily="34" charset="0"/>
              <a:buChar char="•"/>
              <a:defRPr/>
            </a:pPr>
            <a:r>
              <a:rPr lang="en-IN" i="1" dirty="0" smtClean="0"/>
              <a:t>Operating activities </a:t>
            </a:r>
            <a:r>
              <a:rPr lang="en-IN" dirty="0" smtClean="0"/>
              <a:t>include cash transactions involving revenue and expense events during the period. In other words, operating activities include the cash effect of the same activities that are reported in the income statement to calculate </a:t>
            </a:r>
            <a:r>
              <a:rPr lang="en-US" dirty="0" smtClean="0"/>
              <a:t>net income.</a:t>
            </a:r>
          </a:p>
          <a:p>
            <a:pPr marL="171450" indent="-171450" fontAlgn="auto">
              <a:spcBef>
                <a:spcPts val="0"/>
              </a:spcBef>
              <a:spcAft>
                <a:spcPts val="0"/>
              </a:spcAft>
              <a:buFont typeface="Arial" pitchFamily="34" charset="0"/>
              <a:buChar char="•"/>
              <a:defRPr/>
            </a:pPr>
            <a:r>
              <a:rPr lang="en-IN" i="1" dirty="0" smtClean="0"/>
              <a:t>Investing activities</a:t>
            </a:r>
            <a:r>
              <a:rPr lang="en-IN" i="0" dirty="0" smtClean="0"/>
              <a:t>,</a:t>
            </a:r>
            <a:r>
              <a:rPr lang="en-IN" i="1" dirty="0" smtClean="0"/>
              <a:t> </a:t>
            </a:r>
            <a:r>
              <a:rPr lang="en-IN" dirty="0" smtClean="0"/>
              <a:t>as the name implies, include cash investments in long-term assets and investment securities. When the firm later sells those assets, we consider those transactions investing activities also. So, investing activities tend to </a:t>
            </a:r>
            <a:r>
              <a:rPr lang="en-US" dirty="0" smtClean="0"/>
              <a:t>involve long-term assets.</a:t>
            </a:r>
          </a:p>
          <a:p>
            <a:pPr marL="171450" indent="-171450" fontAlgn="auto">
              <a:spcBef>
                <a:spcPts val="0"/>
              </a:spcBef>
              <a:spcAft>
                <a:spcPts val="0"/>
              </a:spcAft>
              <a:buFont typeface="Arial" pitchFamily="34" charset="0"/>
              <a:buChar char="•"/>
              <a:defRPr/>
            </a:pPr>
            <a:r>
              <a:rPr lang="en-IN" i="1" dirty="0" smtClean="0"/>
              <a:t>Financing activities </a:t>
            </a:r>
            <a:r>
              <a:rPr lang="en-IN" dirty="0" smtClean="0"/>
              <a:t>include transactions designed to raise cash or finance the business. There are two ways to do this: borrow cash from lenders or raise cash from stockholders. We also consider cash outflows to repay debt and cash dividends to stockholders to be financing activities. So, financing activities involve </a:t>
            </a:r>
            <a:r>
              <a:rPr lang="en-US" dirty="0" smtClean="0"/>
              <a:t>liabilities and stockholders’ equity.</a:t>
            </a:r>
            <a:endParaRPr lang="en-US" dirty="0"/>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FEF0AA-4CFF-404A-A89A-43BC1EEB8CA8}" type="slidenum">
              <a:rPr lang="en-US"/>
              <a:pPr fontAlgn="base">
                <a:spcBef>
                  <a:spcPct val="0"/>
                </a:spcBef>
                <a:spcAft>
                  <a:spcPct val="0"/>
                </a:spcAft>
              </a:pPr>
              <a:t>58</a:t>
            </a:fld>
            <a:endParaRPr lang="en-US" dirty="0"/>
          </a:p>
        </p:txBody>
      </p:sp>
    </p:spTree>
    <p:extLst>
      <p:ext uri="{BB962C8B-B14F-4D97-AF65-F5344CB8AC3E}">
        <p14:creationId xmlns:p14="http://schemas.microsoft.com/office/powerpoint/2010/main" val="12992484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go</a:t>
            </a:r>
            <a:r>
              <a:rPr lang="en-US" baseline="0" dirty="0" smtClean="0"/>
              <a:t> back and take a look at the underlying transactions for Eagle Golf Academy. The illustration shows those transactions and analyzes their effects on the company’s cash. </a:t>
            </a:r>
          </a:p>
          <a:p>
            <a:endParaRPr lang="en-US" baseline="0" dirty="0" smtClean="0"/>
          </a:p>
          <a:p>
            <a:r>
              <a:rPr lang="en-US" sz="1200" b="0" i="0" u="none" strike="noStrike" kern="1200" baseline="0" dirty="0" smtClean="0">
                <a:solidFill>
                  <a:schemeClr val="tx1"/>
                </a:solidFill>
                <a:latin typeface="+mn-lt"/>
                <a:ea typeface="+mn-ea"/>
                <a:cs typeface="+mn-cs"/>
              </a:rPr>
              <a:t>Which transactions involve the exchange of cash? All transactions except (5) and (7) involve either the receipt (inflow) or payment (outflow) of cash. </a:t>
            </a:r>
            <a:r>
              <a:rPr lang="en-US" sz="1200" b="1" i="0" u="none" strike="noStrike" kern="1200" baseline="0" dirty="0" smtClean="0">
                <a:solidFill>
                  <a:schemeClr val="tx1"/>
                </a:solidFill>
                <a:latin typeface="+mn-lt"/>
                <a:ea typeface="+mn-ea"/>
                <a:cs typeface="+mn-cs"/>
              </a:rPr>
              <a:t>Only transactions involving cash affect a company’s cash flows.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408959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illustration presents the statement of cash flows for Eagle Gold Academy using the </a:t>
            </a:r>
            <a:r>
              <a:rPr lang="en-US" b="1" i="1" dirty="0" smtClean="0"/>
              <a:t>direct</a:t>
            </a:r>
            <a:r>
              <a:rPr lang="en-US" b="1" i="1" baseline="0" dirty="0" smtClean="0"/>
              <a:t> method </a:t>
            </a:r>
            <a:r>
              <a:rPr lang="en-US" baseline="0" dirty="0" smtClean="0"/>
              <a:t>of reporting operating activities. The corresponding transaction numbers are in brackets. Later on in Chapter 11, we will discuss this statement in more detail, including the indirect method of accounting for operating activities.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312979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Here</a:t>
            </a:r>
            <a:r>
              <a:rPr lang="en-IN" baseline="0" dirty="0" smtClean="0"/>
              <a:t> we discuss the assessment of cash holdings by comparing cash to noncash assets.</a:t>
            </a:r>
            <a:endParaRPr lang="en-US" dirty="0" smtClean="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B714B-9BE9-44E7-9E3F-5E272E805864}" type="slidenum">
              <a:rPr lang="en-US"/>
              <a:pPr fontAlgn="base">
                <a:spcBef>
                  <a:spcPct val="0"/>
                </a:spcBef>
                <a:spcAft>
                  <a:spcPct val="0"/>
                </a:spcAft>
              </a:pPr>
              <a:t>62</a:t>
            </a:fld>
            <a:endParaRPr lang="en-US" dirty="0"/>
          </a:p>
        </p:txBody>
      </p:sp>
    </p:spTree>
    <p:extLst>
      <p:ext uri="{BB962C8B-B14F-4D97-AF65-F5344CB8AC3E}">
        <p14:creationId xmlns:p14="http://schemas.microsoft.com/office/powerpoint/2010/main" val="3349949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IN" dirty="0" smtClean="0"/>
              <a:t>Three elements are present for every fraud that occurs:</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IN" dirty="0" smtClean="0"/>
              <a:t>Opportunity—the situation allows the fraud to occur.</a:t>
            </a:r>
            <a:endParaRPr lang="en-US" dirty="0" smtClean="0"/>
          </a:p>
          <a:p>
            <a:pPr marL="228600" indent="-228600" fontAlgn="auto">
              <a:spcBef>
                <a:spcPts val="0"/>
              </a:spcBef>
              <a:spcAft>
                <a:spcPts val="0"/>
              </a:spcAft>
              <a:buFont typeface="+mj-lt"/>
              <a:buAutoNum type="arabicPeriod"/>
              <a:defRPr/>
            </a:pPr>
            <a:r>
              <a:rPr lang="en-IN" dirty="0" smtClean="0"/>
              <a:t>Motivation (or pressure)—someone feels the need to commit fraud, such as the need for money.</a:t>
            </a:r>
          </a:p>
          <a:p>
            <a:pPr marL="228600" indent="-228600" fontAlgn="auto">
              <a:spcBef>
                <a:spcPts val="0"/>
              </a:spcBef>
              <a:spcAft>
                <a:spcPts val="0"/>
              </a:spcAft>
              <a:buFont typeface="+mj-lt"/>
              <a:buAutoNum type="arabicPeriod"/>
              <a:defRPr/>
            </a:pPr>
            <a:r>
              <a:rPr lang="en-IN" dirty="0" smtClean="0"/>
              <a:t>Rationalization—justification for the deceptive act by the one committing fraud.</a:t>
            </a:r>
          </a:p>
          <a:p>
            <a:pPr marL="228600" indent="-228600" fontAlgn="auto">
              <a:spcBef>
                <a:spcPts val="0"/>
              </a:spcBef>
              <a:spcAft>
                <a:spcPts val="0"/>
              </a:spcAft>
              <a:buFont typeface="+mj-lt"/>
              <a:buAutoNum type="arabicPeriod"/>
              <a:defRPr/>
            </a:pPr>
            <a:endParaRPr lang="en-IN" dirty="0" smtClean="0"/>
          </a:p>
          <a:p>
            <a:pPr marL="0" indent="0" fontAlgn="auto">
              <a:spcBef>
                <a:spcPts val="0"/>
              </a:spcBef>
              <a:spcAft>
                <a:spcPts val="0"/>
              </a:spcAft>
              <a:buFontTx/>
              <a:buNone/>
              <a:defRPr/>
            </a:pPr>
            <a:r>
              <a:rPr lang="en-IN" dirty="0" smtClean="0"/>
              <a:t>What</a:t>
            </a:r>
            <a:r>
              <a:rPr lang="en-IN" baseline="0" dirty="0" smtClean="0"/>
              <a:t> can be done to help minimize fraud?  At least one of the three elements of the fraud triangle must be eliminated. </a:t>
            </a:r>
            <a:endParaRPr lang="en-IN" dirty="0" smtClean="0"/>
          </a:p>
        </p:txBody>
      </p:sp>
      <p:sp>
        <p:nvSpPr>
          <p:cNvPr id="215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B272B3-929C-434A-B739-478E995B8C42}" type="slidenum">
              <a:rPr lang="en-US"/>
              <a:pPr fontAlgn="base">
                <a:spcBef>
                  <a:spcPct val="0"/>
                </a:spcBef>
                <a:spcAft>
                  <a:spcPct val="0"/>
                </a:spcAft>
              </a:pPr>
              <a:t>6</a:t>
            </a:fld>
            <a:endParaRPr lang="en-US" dirty="0"/>
          </a:p>
        </p:txBody>
      </p:sp>
    </p:spTree>
    <p:extLst>
      <p:ext uri="{BB962C8B-B14F-4D97-AF65-F5344CB8AC3E}">
        <p14:creationId xmlns:p14="http://schemas.microsoft.com/office/powerpoint/2010/main" val="114519734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921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5758672-5082-4F58-BFAA-91960E5E91C3}" type="slidenum">
              <a:rPr lang="en-US"/>
              <a:pPr fontAlgn="base">
                <a:spcBef>
                  <a:spcPct val="0"/>
                </a:spcBef>
                <a:spcAft>
                  <a:spcPct val="0"/>
                </a:spcAft>
              </a:pPr>
              <a:t>63</a:t>
            </a:fld>
            <a:endParaRPr lang="en-US" dirty="0"/>
          </a:p>
        </p:txBody>
      </p:sp>
    </p:spTree>
    <p:extLst>
      <p:ext uri="{BB962C8B-B14F-4D97-AF65-F5344CB8AC3E}">
        <p14:creationId xmlns:p14="http://schemas.microsoft.com/office/powerpoint/2010/main" val="42161636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In recent years, cash holdings of U.S. companies have increased enormously. At the end of 2014, total cash holdings of U.S. companies (excluding banks and other financial institutions) were estimated to be $1.7 trillion. Total cash holdings were less than half that amount just seven years earlier. One reason for larger cash holdings is to ensure cash is available to prevent bankruptcy caused by short-term negative shocks in the business cycle. The financial crisis of 2008 caused some companies to enter bankruptcy, and many others struggled to meet their financial obligations on time. As a result, companies started keeping larger cash reserves as a precaution. </a:t>
            </a:r>
            <a:r>
              <a:rPr lang="en-US" sz="1200" b="0" i="0" u="none" strike="noStrike" kern="1200" baseline="0" dirty="0" smtClean="0">
                <a:solidFill>
                  <a:schemeClr val="tx1"/>
                </a:solidFill>
                <a:latin typeface="+mn-lt"/>
                <a:ea typeface="+mn-ea"/>
                <a:cs typeface="+mn-cs"/>
              </a:rPr>
              <a:t>On the other hand, having too much cash represents idle resources that are not being used to produce revenues or that may be spent inefficiently. A company with too much cash may be a signal that management does not have additional opportunities for profitable expansion. </a:t>
            </a:r>
          </a:p>
          <a:p>
            <a:pPr marL="0" marR="0" lvl="0" indent="0" algn="l" defTabSz="457200" rtl="0" eaLnBrk="1" fontAlgn="auto" latinLnBrk="0" hangingPunct="1">
              <a:lnSpc>
                <a:spcPct val="100000"/>
              </a:lnSpc>
              <a:spcBef>
                <a:spcPct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457200" rtl="0" eaLnBrk="1" fontAlgn="auto" latinLnBrk="0" hangingPunct="1">
              <a:lnSpc>
                <a:spcPct val="100000"/>
              </a:lnSpc>
              <a:spcBef>
                <a:spcPct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slide shows each company’s ratio of cash and cash equivalents to noncash assets at the end of 2014. Noncash assets include total assets other than cash and cash equivalents. Why is Cinemark’s ratio of cash three times greater than Regal’s? One reason is that management of Cinemark may be more cautious due to more volatile operations. This can be seen by looking at the companies’ trends in operating cash flows. While the total amount of cash generated from operating activities over the three-year period is slightly greater for Cinemark, we can see that Cinemark’s operations are more volatile. Volatility is a sign of risk.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31297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IN" dirty="0" smtClean="0"/>
              <a:t>Of the three elements, companies have the greatest ability to eliminate </a:t>
            </a:r>
            <a:r>
              <a:rPr lang="en-IN" i="0" dirty="0" smtClean="0"/>
              <a:t>opportunity</a:t>
            </a:r>
            <a:r>
              <a:rPr lang="en-IN" dirty="0" smtClean="0"/>
              <a:t>. To do this, companies implement formal procedures known as </a:t>
            </a:r>
            <a:r>
              <a:rPr lang="en-IN" b="1" dirty="0" smtClean="0"/>
              <a:t>internal controls</a:t>
            </a:r>
            <a:r>
              <a:rPr lang="en-IN" dirty="0" smtClean="0"/>
              <a:t>. These controls represent a company's plan to:</a:t>
            </a:r>
          </a:p>
          <a:p>
            <a:pPr marL="228600" indent="-228600" fontAlgn="auto">
              <a:spcBef>
                <a:spcPts val="0"/>
              </a:spcBef>
              <a:spcAft>
                <a:spcPts val="0"/>
              </a:spcAft>
              <a:buFontTx/>
              <a:buAutoNum type="arabicParenBoth"/>
              <a:defRPr/>
            </a:pPr>
            <a:r>
              <a:rPr lang="en-IN" dirty="0" smtClean="0"/>
              <a:t>safeguard the company’s assets</a:t>
            </a:r>
          </a:p>
          <a:p>
            <a:pPr marL="228600" indent="-228600" fontAlgn="auto">
              <a:spcBef>
                <a:spcPts val="0"/>
              </a:spcBef>
              <a:spcAft>
                <a:spcPts val="0"/>
              </a:spcAft>
              <a:buFontTx/>
              <a:buAutoNum type="arabicParenBoth"/>
              <a:defRPr/>
            </a:pPr>
            <a:r>
              <a:rPr lang="en-IN" dirty="0" smtClean="0"/>
              <a:t>improve the accuracy and reliability of accounting information.</a:t>
            </a:r>
            <a:endParaRPr lang="en-US" dirty="0" smtClean="0"/>
          </a:p>
          <a:p>
            <a:pPr fontAlgn="auto">
              <a:spcBef>
                <a:spcPts val="0"/>
              </a:spcBef>
              <a:spcAft>
                <a:spcPts val="0"/>
              </a:spcAft>
              <a:defRPr/>
            </a:pPr>
            <a:endParaRPr lang="en-US" dirty="0" smtClean="0"/>
          </a:p>
          <a:p>
            <a:pPr fontAlgn="auto">
              <a:spcBef>
                <a:spcPts val="0"/>
              </a:spcBef>
              <a:spcAft>
                <a:spcPts val="0"/>
              </a:spcAft>
              <a:defRPr/>
            </a:pPr>
            <a:r>
              <a:rPr lang="en-IN" dirty="0" smtClean="0"/>
              <a:t>In this chapter, we’ll discuss the basic principles and procedures of companies’ internal controls (with a deeper look at cash controls). T</a:t>
            </a:r>
            <a:r>
              <a:rPr lang="en-US" sz="1200" b="0" i="0" u="none" strike="noStrike" kern="1200" baseline="0" dirty="0" smtClean="0">
                <a:solidFill>
                  <a:schemeClr val="tx1"/>
                </a:solidFill>
                <a:latin typeface="+mn-lt"/>
                <a:ea typeface="+mn-ea"/>
                <a:cs typeface="+mn-cs"/>
              </a:rPr>
              <a:t>he quality of internal controls directly affects the quality of financial accounting.</a:t>
            </a:r>
            <a:endParaRPr lang="en-IN" dirty="0" smtClean="0"/>
          </a:p>
        </p:txBody>
      </p:sp>
      <p:sp>
        <p:nvSpPr>
          <p:cNvPr id="23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164F9A-D3C4-40D9-BAA4-7346AD7B3EAE}" type="slidenum">
              <a:rPr lang="en-US"/>
              <a:pPr fontAlgn="base">
                <a:spcBef>
                  <a:spcPct val="0"/>
                </a:spcBef>
                <a:spcAft>
                  <a:spcPct val="0"/>
                </a:spcAft>
              </a:pPr>
              <a:t>7</a:t>
            </a:fld>
            <a:endParaRPr lang="en-US" dirty="0"/>
          </a:p>
        </p:txBody>
      </p:sp>
    </p:spTree>
    <p:extLst>
      <p:ext uri="{BB962C8B-B14F-4D97-AF65-F5344CB8AC3E}">
        <p14:creationId xmlns:p14="http://schemas.microsoft.com/office/powerpoint/2010/main" val="3185335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Managers are entrusted with the resources of both the company’s lenders (liabilities) and its owners (stockholders’ equity). In this sense, managers of the company act as stewards or caretakers of the company’s assets. However, in recent years some managers shirked their ethical responsibilities and misused or misreported the company’s funds. In many cases, top executives misreported accounting information to cover up their company’s poor operating performance. </a:t>
            </a:r>
            <a:r>
              <a:rPr lang="en-IN" dirty="0" smtClean="0"/>
              <a:t>Such fraudulent activity is costly: The ACFE reports that the median loss caused by fraudulent financial statement schemes, for example, is $1,000,000 per instance. </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40BBA3-FB79-438E-AC58-A86A7EA262B3}" type="slidenum">
              <a:rPr lang="en-US"/>
              <a:pPr fontAlgn="base">
                <a:spcBef>
                  <a:spcPct val="0"/>
                </a:spcBef>
                <a:spcAft>
                  <a:spcPct val="0"/>
                </a:spcAft>
              </a:pPr>
              <a:t>9</a:t>
            </a:fld>
            <a:endParaRPr lang="en-US" dirty="0"/>
          </a:p>
        </p:txBody>
      </p:sp>
    </p:spTree>
    <p:extLst>
      <p:ext uri="{BB962C8B-B14F-4D97-AF65-F5344CB8AC3E}">
        <p14:creationId xmlns:p14="http://schemas.microsoft.com/office/powerpoint/2010/main" val="2065247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8B0567-06B2-4742-8314-004DC333F2D0}" type="slidenum">
              <a:rPr lang="en-US">
                <a:latin typeface="Arial" charset="0"/>
              </a:rPr>
              <a:pPr fontAlgn="base">
                <a:spcBef>
                  <a:spcPct val="0"/>
                </a:spcBef>
                <a:spcAft>
                  <a:spcPct val="0"/>
                </a:spcAft>
              </a:pPr>
              <a:t>10</a:t>
            </a:fld>
            <a:endParaRPr lang="en-US" dirty="0">
              <a:latin typeface="Arial" charset="0"/>
            </a:endParaRPr>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Two of the highest-profile cases of accounting fraud in U.S. history are the collapses of Enron and WorldCom.</a:t>
            </a:r>
          </a:p>
          <a:p>
            <a:pPr>
              <a:spcBef>
                <a:spcPct val="0"/>
              </a:spcBef>
            </a:pPr>
            <a:endParaRPr lang="en-US" dirty="0" smtClean="0"/>
          </a:p>
          <a:p>
            <a:pPr>
              <a:spcBef>
                <a:spcPct val="0"/>
              </a:spcBef>
            </a:pPr>
            <a:r>
              <a:rPr lang="en-US" dirty="0" smtClean="0"/>
              <a:t>Enron used questionable accounting practices to avoid reporting billions in debt and losses in its financial statements. WorldCom misclassified certain expenditures to overstate assets and profitability by $11 billion. </a:t>
            </a:r>
          </a:p>
          <a:p>
            <a:pPr>
              <a:spcBef>
                <a:spcPct val="0"/>
              </a:spcBef>
            </a:pPr>
            <a:endParaRPr lang="en-US" dirty="0" smtClean="0"/>
          </a:p>
          <a:p>
            <a:pPr>
              <a:spcBef>
                <a:spcPct val="0"/>
              </a:spcBef>
            </a:pPr>
            <a:r>
              <a:rPr lang="en-US" dirty="0" smtClean="0"/>
              <a:t>Other common types of financial statement fraud include creating fictitious revenues, improperly valuing assets, hiding liabilities, and mismatching revenues and expenses. </a:t>
            </a:r>
          </a:p>
          <a:p>
            <a:pPr>
              <a:spcBef>
                <a:spcPct val="0"/>
              </a:spcBef>
            </a:pPr>
            <a:endParaRPr lang="en-US" dirty="0" smtClean="0"/>
          </a:p>
        </p:txBody>
      </p:sp>
    </p:spTree>
    <p:extLst>
      <p:ext uri="{BB962C8B-B14F-4D97-AF65-F5344CB8AC3E}">
        <p14:creationId xmlns:p14="http://schemas.microsoft.com/office/powerpoint/2010/main" val="3131597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In response to these corporate accounting scandals and to public outrage over seemingly widespread unethical behavior of top executives, Congress passed the </a:t>
            </a:r>
            <a:r>
              <a:rPr lang="en-US" sz="1200" b="1" i="0" u="none" strike="noStrike" kern="1200" baseline="0" dirty="0" smtClean="0">
                <a:solidFill>
                  <a:schemeClr val="tx1"/>
                </a:solidFill>
                <a:latin typeface="+mn-lt"/>
                <a:ea typeface="+mn-ea"/>
                <a:cs typeface="+mn-cs"/>
              </a:rPr>
              <a:t>Sarbanes-Oxley Act</a:t>
            </a:r>
            <a:r>
              <a:rPr lang="en-US" sz="1200" b="0" i="0" u="none" strike="noStrike" kern="1200" baseline="0" dirty="0" smtClean="0">
                <a:solidFill>
                  <a:schemeClr val="tx1"/>
                </a:solidFill>
                <a:latin typeface="+mn-lt"/>
                <a:ea typeface="+mn-ea"/>
                <a:cs typeface="+mn-cs"/>
              </a:rPr>
              <a:t>, also known as the </a:t>
            </a:r>
            <a:r>
              <a:rPr lang="en-US" sz="1200" b="0" i="1" u="none" strike="noStrike" kern="1200" baseline="0" dirty="0" smtClean="0">
                <a:solidFill>
                  <a:schemeClr val="tx1"/>
                </a:solidFill>
                <a:latin typeface="+mn-lt"/>
                <a:ea typeface="+mn-ea"/>
                <a:cs typeface="+mn-cs"/>
              </a:rPr>
              <a:t>Public Company Accounting Reform and Investor Protection Act of 2002</a:t>
            </a:r>
            <a:r>
              <a:rPr lang="en-US" sz="1200" b="0" i="0" u="none" strike="noStrike" kern="1200" baseline="0" dirty="0" smtClean="0">
                <a:solidFill>
                  <a:schemeClr val="tx1"/>
                </a:solidFill>
                <a:latin typeface="+mn-lt"/>
                <a:ea typeface="+mn-ea"/>
                <a:cs typeface="+mn-cs"/>
              </a:rPr>
              <a:t> and commonly referred to as SOX. SOX applies to all companies that are required to file financial statements with the SEC and represents one of the greatest reforms in business practices in U.S. history. The act established a variety of guidelines related to auditor-client relations and internal control procedures.</a:t>
            </a:r>
            <a:endParaRPr lang="en-US"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A733ED-D2BD-44A4-BDA8-BDDE7C05CB32}" type="slidenum">
              <a:rPr lang="en-US"/>
              <a:pPr fontAlgn="base">
                <a:spcBef>
                  <a:spcPct val="0"/>
                </a:spcBef>
                <a:spcAft>
                  <a:spcPct val="0"/>
                </a:spcAft>
              </a:pPr>
              <a:t>11</a:t>
            </a:fld>
            <a:endParaRPr lang="en-US" dirty="0"/>
          </a:p>
        </p:txBody>
      </p:sp>
    </p:spTree>
    <p:extLst>
      <p:ext uri="{BB962C8B-B14F-4D97-AF65-F5344CB8AC3E}">
        <p14:creationId xmlns:p14="http://schemas.microsoft.com/office/powerpoint/2010/main" val="1618219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bg1"/>
                </a:solidFill>
                <a:latin typeface="Myriad Pro"/>
                <a:cs typeface="Myriad Pro"/>
              </a:rPr>
              <a:t>   Financial Accounting      </a:t>
            </a:r>
            <a:r>
              <a:rPr lang="en-US" sz="2000" dirty="0" smtClean="0">
                <a:solidFill>
                  <a:schemeClr val="bg1"/>
                </a:solidFill>
                <a:latin typeface="Avenir LT Std 35 Light"/>
                <a:cs typeface="Avenir LT Std 35 Light"/>
              </a:rPr>
              <a:t>Fourth Edition</a:t>
            </a:r>
            <a:endParaRPr lang="en-US" sz="2000" dirty="0">
              <a:solidFill>
                <a:schemeClr val="bg1"/>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smtClean="0">
                <a:solidFill>
                  <a:srgbClr val="336666"/>
                </a:solidFill>
              </a:rPr>
              <a:t>CHAPTER</a:t>
            </a:r>
            <a:endParaRPr lang="en-US" dirty="0">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smtClean="0">
                <a:solidFill>
                  <a:srgbClr val="336666"/>
                </a:solidFill>
              </a:rPr>
              <a:t>Spiceland  •  Thomas  •  Herrmann</a:t>
            </a:r>
            <a:endParaRPr lang="en-US" sz="2400" dirty="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612F53B3-5A76-0343-B506-41E077A4CC96}" type="datetime1">
              <a:t>11/25/2015</a:t>
            </a:fld>
            <a:endParaRPr lang="en-US" dirty="0"/>
          </a:p>
        </p:txBody>
      </p:sp>
      <p:sp>
        <p:nvSpPr>
          <p:cNvPr id="5" name="Footer Placeholder 4"/>
          <p:cNvSpPr>
            <a:spLocks noGrp="1"/>
          </p:cNvSpPr>
          <p:nvPr userDrawn="1">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D185C4F-383B-A744-909D-FD49D20B1D2A}" type="datetime1">
              <a:t>11/25/2015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278869E9-6069-294C-8CF3-5D99A163D7D4}" type="datetime1">
              <a:t>11/25/2015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452697"/>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A3F4B61D-2B54-B644-B4B4-D316F4E67FBF}" type="datetime1">
              <a:t>11/25/2015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120880"/>
            <a:ext cx="6165890"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910269"/>
            <a:ext cx="5772478" cy="4525963"/>
          </a:xfrm>
          <a:prstGeom prst="rect">
            <a:avLst/>
          </a:prstGeom>
        </p:spPr>
        <p:txBody>
          <a:bodyPr>
            <a:normAutofit/>
          </a:bodyPr>
          <a:lstStyle>
            <a:lvl1pPr marL="1196975" indent="-1143000">
              <a:buClr>
                <a:srgbClr val="A5062D"/>
              </a:buClr>
              <a:buFontTx/>
              <a:buNone/>
              <a:defRPr sz="3200"/>
            </a:lvl1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C068BC5E-FD8D-EF4D-87E7-B3DA158F121C}" type="datetime1">
              <a:t>11/25/2015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997196"/>
          </a:xfrm>
          <a:prstGeom prst="rect">
            <a:avLst/>
          </a:prstGeom>
          <a:noFill/>
        </p:spPr>
        <p:txBody>
          <a:bodyPr wrap="square" rtlCol="0">
            <a:spAutoFit/>
          </a:bodyPr>
          <a:lstStyle/>
          <a:p>
            <a:pPr>
              <a:lnSpc>
                <a:spcPct val="80000"/>
              </a:lnSpc>
            </a:pPr>
            <a:r>
              <a:rPr lang="en-US" sz="3600" b="0" i="0" dirty="0">
                <a:solidFill>
                  <a:srgbClr val="A5062D"/>
                </a:solidFill>
                <a:latin typeface="Avenir LT Std 55 Roman"/>
                <a:cs typeface="Avenir LT Std 55 Roman"/>
              </a:rPr>
              <a:t>Learning</a:t>
            </a:r>
          </a:p>
          <a:p>
            <a:pPr>
              <a:lnSpc>
                <a:spcPct val="80000"/>
              </a:lnSpc>
            </a:pPr>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030336F5-59EF-2545-82A9-B13D88C403FB}" type="datetime1">
              <a:t>11/25/2015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E6F2336-56FA-E745-9317-BFAA598888B5}" type="datetime1">
              <a:t>11/25/2015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23666162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t>11/25/2015</a:t>
            </a:fld>
            <a:endParaRPr lang="en-US" dirty="0"/>
          </a:p>
        </p:txBody>
      </p:sp>
      <p:sp>
        <p:nvSpPr>
          <p:cNvPr id="5" name="Footer Placeholder 4"/>
          <p:cNvSpPr>
            <a:spLocks noGrp="1"/>
          </p:cNvSpPr>
          <p:nvPr>
            <p:ph type="ftr" sz="quarter" idx="11"/>
          </p:nvPr>
        </p:nvSpPr>
        <p:spPr/>
        <p:txBody>
          <a:bodyPr/>
          <a:lstStyle/>
          <a:p>
            <a:r>
              <a:rPr lang="en-US" dirty="0" smtClean="0"/>
              <a:t>Copyright ©2014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sz="3600"/>
            </a:lvl1pPr>
          </a:lstStyle>
          <a:p>
            <a:pPr lvl="0"/>
            <a:r>
              <a:rPr lang="en-US" dirty="0" smtClean="0"/>
              <a:t>Click to edit Master text styles</a:t>
            </a:r>
            <a:endParaRPr lang="en-US" dirty="0"/>
          </a:p>
        </p:txBody>
      </p:sp>
      <p:sp>
        <p:nvSpPr>
          <p:cNvPr id="4" name="Date Placeholder 3"/>
          <p:cNvSpPr>
            <a:spLocks noGrp="1"/>
          </p:cNvSpPr>
          <p:nvPr>
            <p:ph type="dt" sz="half" idx="10"/>
          </p:nvPr>
        </p:nvSpPr>
        <p:spPr/>
        <p:txBody>
          <a:bodyPr/>
          <a:lstStyle/>
          <a:p>
            <a:fld id="{2CB12E37-71E0-3647-8384-93EA51011BAB}" type="datetime1">
              <a:t>11/25/2015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BEB0F-7B69-A14E-97E6-5DB3B1CC0023}" type="datetime1">
              <a:t>11/25/2015</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 id="2147483665" r:id="rId9"/>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923330"/>
          </a:xfrm>
        </p:spPr>
        <p:txBody>
          <a:bodyPr/>
          <a:lstStyle/>
          <a:p>
            <a:r>
              <a:rPr lang="en-US" dirty="0"/>
              <a:t>Cash and </a:t>
            </a:r>
            <a:br>
              <a:rPr lang="en-US" dirty="0"/>
            </a:br>
            <a:r>
              <a:rPr lang="en-US" dirty="0"/>
              <a:t>Internal Controls</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smtClean="0">
                <a:solidFill>
                  <a:srgbClr val="D49323"/>
                </a:solidFill>
                <a:latin typeface="Avenir LT Std 35 Light"/>
                <a:cs typeface="Avenir LT Std 35 Light"/>
              </a:rPr>
              <a:t>4</a:t>
            </a:r>
            <a:endParaRPr lang="en-US" sz="12000" dirty="0">
              <a:solidFill>
                <a:srgbClr val="D49323"/>
              </a:solidFill>
              <a:latin typeface="Avenir LT Std 35 Light"/>
              <a:cs typeface="Avenir LT Std 35 Light"/>
            </a:endParaRP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r>
              <a:rPr lang="en-US" dirty="0" smtClean="0"/>
              <a:t>Accounting Fraud in U.S. History</a:t>
            </a:r>
          </a:p>
        </p:txBody>
      </p:sp>
      <p:sp>
        <p:nvSpPr>
          <p:cNvPr id="10251" name="AutoShape 11"/>
          <p:cNvSpPr>
            <a:spLocks noChangeArrowheads="1"/>
          </p:cNvSpPr>
          <p:nvPr/>
        </p:nvSpPr>
        <p:spPr bwMode="auto">
          <a:xfrm>
            <a:off x="5105400" y="1143000"/>
            <a:ext cx="3276600" cy="2667000"/>
          </a:xfrm>
          <a:prstGeom prst="irregularSeal1">
            <a:avLst/>
          </a:prstGeom>
          <a:solidFill>
            <a:schemeClr val="accent1"/>
          </a:solidFill>
          <a:ln w="9525" algn="ctr">
            <a:solidFill>
              <a:schemeClr val="tx1"/>
            </a:solidFill>
            <a:miter lim="800000"/>
            <a:headEnd/>
            <a:tailEnd/>
          </a:ln>
          <a:effectLst>
            <a:outerShdw blurRad="63500" sx="102000" sy="102000" algn="ctr" rotWithShape="0">
              <a:prstClr val="black">
                <a:alpha val="40000"/>
              </a:prstClr>
            </a:outerShdw>
          </a:effectLst>
        </p:spPr>
        <p:txBody>
          <a:bodyPr wrap="none" anchor="ctr"/>
          <a:lstStyle/>
          <a:p>
            <a:pPr algn="ctr" eaLnBrk="0" fontAlgn="auto" hangingPunct="0">
              <a:spcAft>
                <a:spcPts val="0"/>
              </a:spcAft>
              <a:defRPr/>
            </a:pPr>
            <a:endParaRPr lang="en-US" b="1" dirty="0">
              <a:latin typeface="+mn-lt"/>
            </a:endParaRPr>
          </a:p>
          <a:p>
            <a:pPr algn="ctr" eaLnBrk="0" fontAlgn="auto" hangingPunct="0">
              <a:spcAft>
                <a:spcPts val="0"/>
              </a:spcAft>
              <a:defRPr/>
            </a:pPr>
            <a:r>
              <a:rPr lang="en-US" sz="2800" b="1" dirty="0">
                <a:latin typeface="+mj-lt"/>
              </a:rPr>
              <a:t>WorldCom</a:t>
            </a:r>
            <a:r>
              <a:rPr lang="en-US" dirty="0">
                <a:latin typeface="+mn-lt"/>
              </a:rPr>
              <a:t> </a:t>
            </a:r>
          </a:p>
          <a:p>
            <a:pPr algn="ctr" eaLnBrk="0" fontAlgn="auto" hangingPunct="0">
              <a:spcAft>
                <a:spcPts val="0"/>
              </a:spcAft>
              <a:defRPr/>
            </a:pPr>
            <a:endParaRPr lang="en-US" dirty="0">
              <a:latin typeface="+mn-lt"/>
            </a:endParaRPr>
          </a:p>
        </p:txBody>
      </p:sp>
      <p:sp>
        <p:nvSpPr>
          <p:cNvPr id="4" name="AutoShape 11"/>
          <p:cNvSpPr>
            <a:spLocks noChangeArrowheads="1"/>
          </p:cNvSpPr>
          <p:nvPr/>
        </p:nvSpPr>
        <p:spPr bwMode="auto">
          <a:xfrm>
            <a:off x="954088" y="1143000"/>
            <a:ext cx="3276600" cy="2667000"/>
          </a:xfrm>
          <a:prstGeom prst="irregularSeal1">
            <a:avLst/>
          </a:prstGeom>
          <a:solidFill>
            <a:schemeClr val="accent1"/>
          </a:solidFill>
          <a:ln w="9525" algn="ctr">
            <a:solidFill>
              <a:schemeClr val="tx1"/>
            </a:solidFill>
            <a:miter lim="800000"/>
            <a:headEnd/>
            <a:tailEnd/>
          </a:ln>
          <a:effectLst>
            <a:outerShdw blurRad="63500" sx="102000" sy="102000" algn="ctr" rotWithShape="0">
              <a:prstClr val="black">
                <a:alpha val="40000"/>
              </a:prstClr>
            </a:outerShdw>
          </a:effectLst>
        </p:spPr>
        <p:txBody>
          <a:bodyPr wrap="none" anchor="ctr"/>
          <a:lstStyle/>
          <a:p>
            <a:pPr algn="ctr" eaLnBrk="0" fontAlgn="auto" hangingPunct="0">
              <a:spcAft>
                <a:spcPts val="0"/>
              </a:spcAft>
              <a:defRPr/>
            </a:pPr>
            <a:endParaRPr lang="en-US" b="1" dirty="0">
              <a:latin typeface="+mn-lt"/>
            </a:endParaRPr>
          </a:p>
          <a:p>
            <a:pPr algn="ctr" eaLnBrk="0" fontAlgn="auto" hangingPunct="0">
              <a:spcAft>
                <a:spcPts val="0"/>
              </a:spcAft>
              <a:defRPr/>
            </a:pPr>
            <a:r>
              <a:rPr lang="en-US" sz="2800" b="1" dirty="0">
                <a:latin typeface="+mj-lt"/>
              </a:rPr>
              <a:t>Enron</a:t>
            </a:r>
            <a:r>
              <a:rPr lang="en-US" dirty="0">
                <a:latin typeface="+mn-lt"/>
              </a:rPr>
              <a:t> </a:t>
            </a:r>
          </a:p>
          <a:p>
            <a:pPr algn="ctr" eaLnBrk="0" fontAlgn="auto" hangingPunct="0">
              <a:spcAft>
                <a:spcPts val="0"/>
              </a:spcAft>
              <a:defRPr/>
            </a:pPr>
            <a:endParaRPr lang="en-US" dirty="0">
              <a:latin typeface="+mn-lt"/>
            </a:endParaRPr>
          </a:p>
        </p:txBody>
      </p:sp>
      <p:sp>
        <p:nvSpPr>
          <p:cNvPr id="2" name="Up Arrow Callout 1"/>
          <p:cNvSpPr/>
          <p:nvPr/>
        </p:nvSpPr>
        <p:spPr>
          <a:xfrm>
            <a:off x="801688" y="3810000"/>
            <a:ext cx="3581400" cy="2057400"/>
          </a:xfrm>
          <a:prstGeom prst="up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000" dirty="0">
                <a:solidFill>
                  <a:schemeClr val="tx1"/>
                </a:solidFill>
                <a:latin typeface="+mj-lt"/>
              </a:rPr>
              <a:t>Avoided reporting billions in debt and losses</a:t>
            </a:r>
            <a:endParaRPr lang="en-US" sz="2000" dirty="0">
              <a:solidFill>
                <a:schemeClr val="tx1"/>
              </a:solidFill>
              <a:latin typeface="+mj-lt"/>
            </a:endParaRPr>
          </a:p>
        </p:txBody>
      </p:sp>
      <p:sp>
        <p:nvSpPr>
          <p:cNvPr id="12" name="Up Arrow Callout 11"/>
          <p:cNvSpPr/>
          <p:nvPr/>
        </p:nvSpPr>
        <p:spPr>
          <a:xfrm>
            <a:off x="4953000" y="3810000"/>
            <a:ext cx="3581400" cy="2057400"/>
          </a:xfrm>
          <a:prstGeom prst="up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000" dirty="0">
                <a:solidFill>
                  <a:schemeClr val="tx1"/>
                </a:solidFill>
                <a:latin typeface="+mj-lt"/>
              </a:rPr>
              <a:t>Misclassified expenditures to overstate assets and profitability</a:t>
            </a:r>
            <a:endParaRPr lang="en-US" sz="2000" dirty="0">
              <a:solidFill>
                <a:schemeClr val="tx1"/>
              </a:solidFill>
              <a:latin typeface="+mj-lt"/>
            </a:endParaRP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10</a:t>
            </a:fld>
            <a:endParaRPr lang="en-US" dirty="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dirty="0" smtClean="0"/>
              <a:t>Sarbanes-Oxley Act of 2002</a:t>
            </a:r>
          </a:p>
        </p:txBody>
      </p:sp>
      <p:sp>
        <p:nvSpPr>
          <p:cNvPr id="29698" name="Content Placeholder 2"/>
          <p:cNvSpPr>
            <a:spLocks noGrp="1"/>
          </p:cNvSpPr>
          <p:nvPr>
            <p:ph idx="1"/>
          </p:nvPr>
        </p:nvSpPr>
        <p:spPr/>
        <p:txBody>
          <a:bodyPr/>
          <a:lstStyle/>
          <a:p>
            <a:r>
              <a:rPr lang="en-US" dirty="0" smtClean="0"/>
              <a:t>Passed by Congress</a:t>
            </a:r>
          </a:p>
          <a:p>
            <a:r>
              <a:rPr lang="en-US" dirty="0" smtClean="0"/>
              <a:t>Also known as the </a:t>
            </a:r>
            <a:r>
              <a:rPr lang="en-US" i="1" dirty="0" smtClean="0"/>
              <a:t>Public Company Accounting Reform and Investor Protection Act of 2002</a:t>
            </a:r>
          </a:p>
          <a:p>
            <a:r>
              <a:rPr lang="en-US" dirty="0" smtClean="0"/>
              <a:t>Applies to all companies that are required to file financial statements with the SEC</a:t>
            </a:r>
          </a:p>
          <a:p>
            <a:r>
              <a:rPr lang="en-US" dirty="0" smtClean="0"/>
              <a:t>Established guidelines related to:</a:t>
            </a:r>
          </a:p>
          <a:p>
            <a:pPr lvl="1"/>
            <a:r>
              <a:rPr lang="en-US" dirty="0" smtClean="0"/>
              <a:t>Internal control procedures</a:t>
            </a:r>
          </a:p>
          <a:p>
            <a:pPr lvl="1"/>
            <a:r>
              <a:rPr lang="en-US" dirty="0" smtClean="0"/>
              <a:t>Auditor-client relations</a:t>
            </a:r>
          </a:p>
          <a:p>
            <a:pPr lvl="1"/>
            <a:endParaRPr lang="en-US" dirty="0"/>
          </a:p>
          <a:p>
            <a:pPr lvl="1"/>
            <a:endParaRPr lang="en-US" dirty="0" smtClean="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a:off x="705021" y="1671141"/>
            <a:ext cx="8324607" cy="4895251"/>
          </a:xfrm>
          <a:prstGeom prst="round2SameRect">
            <a:avLst>
              <a:gd name="adj1" fmla="val 5270"/>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745" name="Title 1"/>
          <p:cNvSpPr>
            <a:spLocks noGrp="1"/>
          </p:cNvSpPr>
          <p:nvPr>
            <p:ph type="title"/>
          </p:nvPr>
        </p:nvSpPr>
        <p:spPr>
          <a:xfrm>
            <a:off x="809150" y="-66390"/>
            <a:ext cx="7731772" cy="1773835"/>
          </a:xfrm>
        </p:spPr>
        <p:txBody>
          <a:bodyPr/>
          <a:lstStyle/>
          <a:p>
            <a:pPr>
              <a:lnSpc>
                <a:spcPct val="90000"/>
              </a:lnSpc>
            </a:pPr>
            <a:r>
              <a:rPr lang="en-US" sz="3200" dirty="0">
                <a:solidFill>
                  <a:srgbClr val="1D5F76"/>
                </a:solidFill>
                <a:ea typeface="+mn-ea"/>
              </a:rPr>
              <a:t>Illustration </a:t>
            </a:r>
            <a:r>
              <a:rPr lang="en-US" sz="3200" dirty="0" smtClean="0">
                <a:solidFill>
                  <a:srgbClr val="1D5F76"/>
                </a:solidFill>
                <a:ea typeface="+mn-ea"/>
              </a:rPr>
              <a:t>4–2</a:t>
            </a:r>
            <a:r>
              <a:rPr lang="en-US" dirty="0" smtClean="0"/>
              <a:t/>
            </a:r>
            <a:br>
              <a:rPr lang="en-US" dirty="0" smtClean="0"/>
            </a:br>
            <a:r>
              <a:rPr lang="en-US" dirty="0" smtClean="0"/>
              <a:t>Major Provisions of the Sarbanes-Oxley Act of 2002</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12</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490801948"/>
              </p:ext>
            </p:extLst>
          </p:nvPr>
        </p:nvGraphicFramePr>
        <p:xfrm>
          <a:off x="809150" y="1702002"/>
          <a:ext cx="8220478" cy="4767176"/>
        </p:xfrm>
        <a:graphic>
          <a:graphicData uri="http://schemas.openxmlformats.org/drawingml/2006/table">
            <a:tbl>
              <a:tblPr firstRow="1" bandRow="1">
                <a:tableStyleId>{5C22544A-7EE6-4342-B048-85BDC9FD1C3A}</a:tableStyleId>
              </a:tblPr>
              <a:tblGrid>
                <a:gridCol w="1576698"/>
                <a:gridCol w="6643780"/>
              </a:tblGrid>
              <a:tr h="0">
                <a:tc>
                  <a:txBody>
                    <a:bodyPr/>
                    <a:lstStyle/>
                    <a:p>
                      <a:pPr algn="l" rtl="0" fontAlgn="ctr"/>
                      <a:endParaRPr lang="en-US" sz="100" b="1" i="0" u="none" strike="noStrike" dirty="0">
                        <a:solidFill>
                          <a:srgbClr val="0070C0"/>
                        </a:solidFill>
                        <a:effectLst/>
                        <a:latin typeface="Calibri"/>
                      </a:endParaRPr>
                    </a:p>
                  </a:txBody>
                  <a:tcPr marL="9525" marR="9525" marT="9525"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rtl="0" fontAlgn="ctr"/>
                      <a:endParaRPr lang="en-US" sz="100" b="0" i="0" u="none" strike="noStrike" dirty="0">
                        <a:solidFill>
                          <a:srgbClr val="000000"/>
                        </a:solidFill>
                        <a:effectLst/>
                        <a:latin typeface="Calibri"/>
                      </a:endParaRPr>
                    </a:p>
                  </a:txBody>
                  <a:tcPr marL="9525" marR="9525" marT="9525"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575430">
                <a:tc>
                  <a:txBody>
                    <a:bodyPr/>
                    <a:lstStyle/>
                    <a:p>
                      <a:pPr algn="l" rtl="0" fontAlgn="ctr"/>
                      <a:r>
                        <a:rPr lang="en-US" sz="1600" b="1" i="0" u="none" strike="noStrike" dirty="0">
                          <a:solidFill>
                            <a:srgbClr val="0070C0"/>
                          </a:solidFill>
                          <a:effectLst/>
                          <a:latin typeface="Calibri"/>
                        </a:rPr>
                        <a:t>Oversight board</a:t>
                      </a:r>
                    </a:p>
                  </a:txBody>
                  <a:tcPr marL="9525" marR="9525" marT="9525"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The Public Company Accounting Oversight Board (PCAOB) has the authority to establish standards dealing with auditing, quality control, ethics, independence, and other activities relating to the preparation of audited financial reports. The board consists of five members who are appointed by the Securities and Exchange Commission.</a:t>
                      </a:r>
                    </a:p>
                  </a:txBody>
                  <a:tcPr marL="9525" marR="9525" marT="9525"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575430">
                <a:tc>
                  <a:txBody>
                    <a:bodyPr/>
                    <a:lstStyle/>
                    <a:p>
                      <a:pPr algn="l" rtl="0" fontAlgn="ctr"/>
                      <a:r>
                        <a:rPr lang="en-US" sz="1600" b="1" i="0" u="none" strike="noStrike" dirty="0">
                          <a:solidFill>
                            <a:srgbClr val="0070C0"/>
                          </a:solidFill>
                          <a:effectLst/>
                          <a:latin typeface="Calibri"/>
                        </a:rPr>
                        <a:t>Corporate executive accountability</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Corporate executives must personally certify the company’s financial statements and financial disclosures. Severe financial penalties and the possibility of imprisonment are consequences of fraudulent misstatement. </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38579">
                <a:tc>
                  <a:txBody>
                    <a:bodyPr/>
                    <a:lstStyle/>
                    <a:p>
                      <a:pPr algn="l" rtl="0" fontAlgn="ctr"/>
                      <a:r>
                        <a:rPr lang="en-US" sz="1600" b="1" i="0" u="none" strike="noStrike" dirty="0" err="1">
                          <a:solidFill>
                            <a:srgbClr val="0070C0"/>
                          </a:solidFill>
                          <a:effectLst/>
                          <a:latin typeface="Calibri"/>
                        </a:rPr>
                        <a:t>Nonaudit</a:t>
                      </a:r>
                      <a:r>
                        <a:rPr lang="en-US" sz="1600" b="1" i="0" u="none" strike="noStrike" dirty="0">
                          <a:solidFill>
                            <a:srgbClr val="0070C0"/>
                          </a:solidFill>
                          <a:effectLst/>
                          <a:latin typeface="Calibri"/>
                        </a:rPr>
                        <a:t> services</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It’s unlawful for the auditors of public companies to also perform certain </a:t>
                      </a:r>
                      <a:r>
                        <a:rPr lang="en-US" sz="1200" b="0" i="0" u="none" strike="noStrike" dirty="0" err="1">
                          <a:solidFill>
                            <a:srgbClr val="000000"/>
                          </a:solidFill>
                          <a:effectLst/>
                          <a:latin typeface="Calibri"/>
                        </a:rPr>
                        <a:t>nonaudit</a:t>
                      </a:r>
                      <a:r>
                        <a:rPr lang="en-US" sz="1200" b="0" i="0" u="none" strike="noStrike" dirty="0">
                          <a:solidFill>
                            <a:srgbClr val="000000"/>
                          </a:solidFill>
                          <a:effectLst/>
                          <a:latin typeface="Calibri"/>
                        </a:rPr>
                        <a:t> services, such as investment advising, for their clients.</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75430">
                <a:tc>
                  <a:txBody>
                    <a:bodyPr/>
                    <a:lstStyle/>
                    <a:p>
                      <a:pPr algn="l" rtl="0" fontAlgn="ctr"/>
                      <a:r>
                        <a:rPr lang="en-US" sz="1600" b="1" i="0" u="none" strike="noStrike" dirty="0">
                          <a:solidFill>
                            <a:srgbClr val="0070C0"/>
                          </a:solidFill>
                          <a:effectLst/>
                          <a:latin typeface="Calibri"/>
                        </a:rPr>
                        <a:t>Retention of work papers</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Auditors of public companies must retain all work papers for seven years or face a prison term for willful violation.</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75604">
                <a:tc>
                  <a:txBody>
                    <a:bodyPr/>
                    <a:lstStyle/>
                    <a:p>
                      <a:pPr algn="l" rtl="0" fontAlgn="ctr"/>
                      <a:r>
                        <a:rPr lang="en-US" sz="1600" b="1" i="0" u="none" strike="noStrike" dirty="0">
                          <a:solidFill>
                            <a:srgbClr val="0070C0"/>
                          </a:solidFill>
                          <a:effectLst/>
                          <a:latin typeface="Calibri"/>
                        </a:rPr>
                        <a:t>Auditor rotation</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The lead auditor in charge of auditing a particular company (referred to as the </a:t>
                      </a:r>
                      <a:r>
                        <a:rPr lang="en-US" sz="1200" b="0" i="1" u="none" strike="noStrike" dirty="0">
                          <a:solidFill>
                            <a:srgbClr val="000000"/>
                          </a:solidFill>
                          <a:effectLst/>
                          <a:latin typeface="Calibri"/>
                        </a:rPr>
                        <a:t>audit partner</a:t>
                      </a:r>
                      <a:r>
                        <a:rPr lang="en-US" sz="1200" b="0" i="0" u="none" strike="noStrike" dirty="0">
                          <a:solidFill>
                            <a:srgbClr val="000000"/>
                          </a:solidFill>
                          <a:effectLst/>
                          <a:latin typeface="Calibri"/>
                        </a:rPr>
                        <a:t>) must rotate off that company within five years and allow a new audit partner to take the lead.</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36028">
                <a:tc>
                  <a:txBody>
                    <a:bodyPr/>
                    <a:lstStyle/>
                    <a:p>
                      <a:pPr algn="l" rtl="0" fontAlgn="ctr"/>
                      <a:r>
                        <a:rPr lang="en-US" sz="1600" b="1" i="0" u="none" strike="noStrike" dirty="0">
                          <a:solidFill>
                            <a:srgbClr val="0070C0"/>
                          </a:solidFill>
                          <a:effectLst/>
                          <a:latin typeface="Calibri"/>
                        </a:rPr>
                        <a:t>Conflicts of interest</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Audit firms are not allowed to audit public companies whose chief executives worked for the audit firm and participated in that company’s audit during the preceding year.</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483475">
                <a:tc>
                  <a:txBody>
                    <a:bodyPr/>
                    <a:lstStyle/>
                    <a:p>
                      <a:pPr algn="l" rtl="0" fontAlgn="ctr"/>
                      <a:r>
                        <a:rPr lang="en-US" sz="1600" b="1" i="0" u="none" strike="noStrike" dirty="0">
                          <a:solidFill>
                            <a:srgbClr val="0070C0"/>
                          </a:solidFill>
                          <a:effectLst/>
                          <a:latin typeface="Calibri"/>
                        </a:rPr>
                        <a:t>Hiring of auditor</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Audit firms are hired by the audit committee of the board of directors of the company, not by company management.</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75430">
                <a:tc>
                  <a:txBody>
                    <a:bodyPr/>
                    <a:lstStyle/>
                    <a:p>
                      <a:pPr algn="l" rtl="0" fontAlgn="ctr"/>
                      <a:r>
                        <a:rPr lang="en-US" sz="1600" b="1" i="0" u="none" strike="noStrike" dirty="0">
                          <a:solidFill>
                            <a:srgbClr val="0070C0"/>
                          </a:solidFill>
                          <a:effectLst/>
                          <a:latin typeface="Calibri"/>
                        </a:rPr>
                        <a:t>Internal </a:t>
                      </a:r>
                      <a:r>
                        <a:rPr lang="en-US" sz="1600" b="1" i="0" u="none" strike="noStrike" dirty="0" smtClean="0">
                          <a:solidFill>
                            <a:srgbClr val="0070C0"/>
                          </a:solidFill>
                          <a:effectLst/>
                          <a:latin typeface="Calibri"/>
                        </a:rPr>
                        <a:t>control</a:t>
                      </a:r>
                      <a:endParaRPr lang="en-US" sz="1600" b="1" i="0" u="none" strike="noStrike" dirty="0">
                        <a:solidFill>
                          <a:srgbClr val="0070C0"/>
                        </a:solidFill>
                        <a:effectLst/>
                        <a:latin typeface="Calibri"/>
                      </a:endParaRP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Section 404 of the act requires (a) that company management document and assess the effectiveness of all internal control processes that could affect financial reporting and (b) that company auditors express an opinion on whether management’s assessment of the effectiveness of internal control is fairly stated. Smaller companies are exempt from requirement (b).</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cxnSp>
        <p:nvCxnSpPr>
          <p:cNvPr id="17" name="Straight Connector 16"/>
          <p:cNvCxnSpPr/>
          <p:nvPr/>
        </p:nvCxnSpPr>
        <p:spPr>
          <a:xfrm>
            <a:off x="809150" y="2489513"/>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98640" y="3230491"/>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809150" y="3619375"/>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809150" y="4202700"/>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809150" y="4628369"/>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809150" y="5232714"/>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809150" y="5679404"/>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 name="Oval 1"/>
          <p:cNvSpPr/>
          <p:nvPr/>
        </p:nvSpPr>
        <p:spPr>
          <a:xfrm>
            <a:off x="705021" y="5602014"/>
            <a:ext cx="1638787" cy="50449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35344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p:txBody>
          <a:bodyPr/>
          <a:lstStyle/>
          <a:p>
            <a:pPr marL="0" indent="0">
              <a:buNone/>
            </a:pPr>
            <a:r>
              <a:rPr lang="en-US" dirty="0"/>
              <a:t>The accounting scandals in the early 2000s prompted passage of the Sarbanes-Oxley Act (SOX). Among other stipulations, SOX sets forth a variety of guidelines related to auditor-client relations and additional internal controls. Section 404, in particular, requires company management and auditors to document and assess the effectiveness of a company’s internal controls</a:t>
            </a:r>
            <a:r>
              <a:rPr lang="en-US" dirty="0" smtClean="0"/>
              <a:t>. </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13</a:t>
            </a:fld>
            <a:endParaRPr lang="en-US" dirty="0"/>
          </a:p>
        </p:txBody>
      </p:sp>
    </p:spTree>
    <p:extLst>
      <p:ext uri="{BB962C8B-B14F-4D97-AF65-F5344CB8AC3E}">
        <p14:creationId xmlns:p14="http://schemas.microsoft.com/office/powerpoint/2010/main" val="3059198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fontScale="85000" lnSpcReduction="20000"/>
          </a:bodyPr>
          <a:lstStyle/>
          <a:p>
            <a:pPr marL="0" indent="0">
              <a:buNone/>
            </a:pPr>
            <a:r>
              <a:rPr lang="en-US" dirty="0"/>
              <a:t>Which of the following </a:t>
            </a:r>
            <a:r>
              <a:rPr lang="en-US" dirty="0" smtClean="0"/>
              <a:t>statements is NOT true of the Sarbanes-Oxley Act of 2002?</a:t>
            </a:r>
            <a:endParaRPr lang="en-US" dirty="0"/>
          </a:p>
          <a:p>
            <a:pPr>
              <a:buFont typeface="+mj-lt"/>
              <a:buAutoNum type="alphaLcPeriod"/>
            </a:pPr>
            <a:r>
              <a:rPr lang="en-US" dirty="0" smtClean="0"/>
              <a:t>All companies in the U.S. fall under its provisions.</a:t>
            </a:r>
            <a:endParaRPr lang="en-US" dirty="0"/>
          </a:p>
          <a:p>
            <a:pPr>
              <a:buFont typeface="+mj-lt"/>
              <a:buAutoNum type="alphaLcPeriod"/>
            </a:pPr>
            <a:r>
              <a:rPr lang="en-US" dirty="0" smtClean="0"/>
              <a:t>It helped establish guidelines for internal control procedures.</a:t>
            </a:r>
            <a:endParaRPr lang="en-US" dirty="0"/>
          </a:p>
          <a:p>
            <a:pPr>
              <a:buFont typeface="+mj-lt"/>
              <a:buAutoNum type="alphaLcPeriod"/>
            </a:pPr>
            <a:r>
              <a:rPr lang="en-US" dirty="0" smtClean="0"/>
              <a:t>It helped establish corporate executive accountability.</a:t>
            </a:r>
          </a:p>
          <a:p>
            <a:pPr>
              <a:buFont typeface="+mj-lt"/>
              <a:buAutoNum type="alphaLcPeriod"/>
            </a:pPr>
            <a:r>
              <a:rPr lang="en-US" dirty="0" smtClean="0"/>
              <a:t>It helped establish guidelines for auditor-client relations.</a:t>
            </a:r>
            <a:endParaRPr lang="en-US" dirty="0"/>
          </a:p>
        </p:txBody>
      </p:sp>
      <p:sp>
        <p:nvSpPr>
          <p:cNvPr id="4" name="Title 3"/>
          <p:cNvSpPr>
            <a:spLocks noGrp="1"/>
          </p:cNvSpPr>
          <p:nvPr>
            <p:ph type="title"/>
          </p:nvPr>
        </p:nvSpPr>
        <p:spPr/>
        <p:txBody>
          <a:bodyPr/>
          <a:lstStyle/>
          <a:p>
            <a:r>
              <a:rPr lang="en-US" dirty="0"/>
              <a:t>Concept Check </a:t>
            </a:r>
            <a:r>
              <a:rPr lang="en-US" dirty="0" smtClean="0"/>
              <a:t>4–1</a:t>
            </a:r>
            <a:endParaRPr lang="en-US" dirty="0"/>
          </a:p>
        </p:txBody>
      </p:sp>
      <p:sp>
        <p:nvSpPr>
          <p:cNvPr id="6" name="Oval 5"/>
          <p:cNvSpPr/>
          <p:nvPr/>
        </p:nvSpPr>
        <p:spPr bwMode="auto">
          <a:xfrm>
            <a:off x="947570" y="213314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43792" y="5577450"/>
            <a:ext cx="6353299" cy="923330"/>
          </a:xfrm>
          <a:prstGeom prst="rect">
            <a:avLst/>
          </a:prstGeom>
          <a:solidFill>
            <a:srgbClr val="FFFFD1"/>
          </a:solidFill>
          <a:ln w="6350">
            <a:solidFill>
              <a:schemeClr val="tx1"/>
            </a:solidFill>
          </a:ln>
        </p:spPr>
        <p:txBody>
          <a:bodyPr wrap="square" rtlCol="0">
            <a:spAutoFit/>
          </a:bodyPr>
          <a:lstStyle/>
          <a:p>
            <a:r>
              <a:rPr lang="en-US" dirty="0" smtClean="0"/>
              <a:t>The Sarbanes Oxley Act of 2002 applies to companies who are required to file financial statements with the SEC. It does not apply to all companies in the U.S. </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14</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5"/>
          <p:cNvSpPr>
            <a:spLocks noGrp="1"/>
          </p:cNvSpPr>
          <p:nvPr>
            <p:ph idx="1"/>
          </p:nvPr>
        </p:nvSpPr>
        <p:spPr/>
        <p:txBody>
          <a:bodyPr/>
          <a:lstStyle/>
          <a:p>
            <a:r>
              <a:rPr lang="en-US" b="1" dirty="0" smtClean="0">
                <a:solidFill>
                  <a:srgbClr val="A5062D"/>
                </a:solidFill>
              </a:rPr>
              <a:t>LO4–2</a:t>
            </a:r>
            <a:r>
              <a:rPr lang="en-US" dirty="0" smtClean="0"/>
              <a:t>	Identify the components, responsibilities, and limitations of internal control.</a:t>
            </a:r>
          </a:p>
        </p:txBody>
      </p:sp>
      <p:sp>
        <p:nvSpPr>
          <p:cNvPr id="33793" name="Title 4"/>
          <p:cNvSpPr>
            <a:spLocks noGrp="1"/>
          </p:cNvSpPr>
          <p:nvPr>
            <p:ph type="title"/>
          </p:nvPr>
        </p:nvSpPr>
        <p:spPr/>
        <p:txBody>
          <a:bodyPr/>
          <a:lstStyle/>
          <a:p>
            <a:r>
              <a:rPr lang="en-US" dirty="0" smtClean="0"/>
              <a:t>Learning Objective 2</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376054"/>
            <a:ext cx="8229600" cy="1143000"/>
          </a:xfrm>
        </p:spPr>
        <p:txBody>
          <a:bodyPr/>
          <a:lstStyle/>
          <a:p>
            <a:r>
              <a:rPr lang="en-US" dirty="0" smtClean="0"/>
              <a:t>Components of Internal </a:t>
            </a:r>
            <a:r>
              <a:rPr lang="en-US" dirty="0"/>
              <a:t>Control</a:t>
            </a:r>
          </a:p>
        </p:txBody>
      </p:sp>
      <p:sp>
        <p:nvSpPr>
          <p:cNvPr id="6" name="Content Placeholder 5"/>
          <p:cNvSpPr>
            <a:spLocks noGrp="1"/>
          </p:cNvSpPr>
          <p:nvPr>
            <p:ph sz="quarter" idx="13"/>
          </p:nvPr>
        </p:nvSpPr>
        <p:spPr>
          <a:xfrm>
            <a:off x="823496" y="55186"/>
            <a:ext cx="6165890" cy="403234"/>
          </a:xfrm>
        </p:spPr>
        <p:txBody>
          <a:bodyPr/>
          <a:lstStyle/>
          <a:p>
            <a:r>
              <a:rPr lang="en-US" dirty="0"/>
              <a:t>Illustration </a:t>
            </a:r>
            <a:r>
              <a:rPr lang="en-US" dirty="0" smtClean="0"/>
              <a:t>4–3</a:t>
            </a:r>
            <a:endParaRPr lang="en-US" dirty="0"/>
          </a:p>
        </p:txBody>
      </p:sp>
      <p:sp>
        <p:nvSpPr>
          <p:cNvPr id="7" name="Footer Placeholder 6"/>
          <p:cNvSpPr>
            <a:spLocks noGrp="1"/>
          </p:cNvSpPr>
          <p:nvPr>
            <p:ph type="ftr" sz="quarter" idx="11"/>
          </p:nvPr>
        </p:nvSpPr>
        <p:spPr>
          <a:xfrm>
            <a:off x="1424213" y="6457596"/>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8" name="Slide Number Placeholder 7"/>
          <p:cNvSpPr>
            <a:spLocks noGrp="1"/>
          </p:cNvSpPr>
          <p:nvPr>
            <p:ph type="sldNum" sz="quarter" idx="12"/>
          </p:nvPr>
        </p:nvSpPr>
        <p:spPr/>
        <p:txBody>
          <a:bodyPr/>
          <a:lstStyle/>
          <a:p>
            <a:fld id="{8A048DD7-39B4-434B-ACE7-68CA5B147A05}" type="slidenum">
              <a:rPr lang="en-US" smtClean="0"/>
              <a:t>16</a:t>
            </a:fld>
            <a:endParaRPr lang="en-US" dirty="0"/>
          </a:p>
        </p:txBody>
      </p:sp>
      <p:grpSp>
        <p:nvGrpSpPr>
          <p:cNvPr id="34817" name="Group 34816"/>
          <p:cNvGrpSpPr/>
          <p:nvPr/>
        </p:nvGrpSpPr>
        <p:grpSpPr>
          <a:xfrm>
            <a:off x="593596" y="1751523"/>
            <a:ext cx="4562290" cy="4682870"/>
            <a:chOff x="823496" y="1510645"/>
            <a:chExt cx="4562290" cy="4682870"/>
          </a:xfrm>
        </p:grpSpPr>
        <p:grpSp>
          <p:nvGrpSpPr>
            <p:cNvPr id="14" name="Group 13"/>
            <p:cNvGrpSpPr/>
            <p:nvPr/>
          </p:nvGrpSpPr>
          <p:grpSpPr>
            <a:xfrm>
              <a:off x="974360" y="1510645"/>
              <a:ext cx="4411426" cy="4682870"/>
              <a:chOff x="1194816" y="1574172"/>
              <a:chExt cx="4169095" cy="4425625"/>
            </a:xfrm>
          </p:grpSpPr>
          <p:sp>
            <p:nvSpPr>
              <p:cNvPr id="3" name="Isosceles Triangle 2"/>
              <p:cNvSpPr/>
              <p:nvPr/>
            </p:nvSpPr>
            <p:spPr>
              <a:xfrm>
                <a:off x="2679838" y="1574172"/>
                <a:ext cx="1194625" cy="1229094"/>
              </a:xfrm>
              <a:prstGeom prst="triangle">
                <a:avLst>
                  <a:gd name="adj" fmla="val 50420"/>
                </a:avLst>
              </a:prstGeom>
              <a:solidFill>
                <a:srgbClr val="E78D2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rapezoid 3"/>
              <p:cNvSpPr/>
              <p:nvPr/>
            </p:nvSpPr>
            <p:spPr>
              <a:xfrm>
                <a:off x="2163241" y="2868815"/>
                <a:ext cx="2224733" cy="968568"/>
              </a:xfrm>
              <a:prstGeom prst="trapezoid">
                <a:avLst>
                  <a:gd name="adj" fmla="val 51669"/>
                </a:avLst>
              </a:prstGeom>
              <a:solidFill>
                <a:schemeClr val="accent3">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rapezoid 4"/>
              <p:cNvSpPr/>
              <p:nvPr/>
            </p:nvSpPr>
            <p:spPr>
              <a:xfrm>
                <a:off x="1654326" y="3891191"/>
                <a:ext cx="3228718" cy="1011615"/>
              </a:xfrm>
              <a:prstGeom prst="trapezoid">
                <a:avLst>
                  <a:gd name="adj" fmla="val 47342"/>
                </a:avLst>
              </a:prstGeom>
              <a:solidFill>
                <a:srgbClr val="A5062D"/>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rapezoid 8"/>
              <p:cNvSpPr/>
              <p:nvPr/>
            </p:nvSpPr>
            <p:spPr>
              <a:xfrm>
                <a:off x="1194816" y="4956616"/>
                <a:ext cx="4169095" cy="1043181"/>
              </a:xfrm>
              <a:prstGeom prst="trapezoid">
                <a:avLst>
                  <a:gd name="adj" fmla="val 44763"/>
                </a:avLst>
              </a:prstGeom>
              <a:solidFill>
                <a:schemeClr val="tx2">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3" name="TextBox 12"/>
            <p:cNvSpPr txBox="1"/>
            <p:nvPr/>
          </p:nvSpPr>
          <p:spPr>
            <a:xfrm>
              <a:off x="2615359" y="2447463"/>
              <a:ext cx="1603595" cy="338554"/>
            </a:xfrm>
            <a:prstGeom prst="rect">
              <a:avLst/>
            </a:prstGeom>
            <a:noFill/>
          </p:spPr>
          <p:txBody>
            <a:bodyPr wrap="square" rtlCol="0">
              <a:spAutoFit/>
            </a:bodyPr>
            <a:lstStyle/>
            <a:p>
              <a:r>
                <a:rPr lang="en-US" sz="1600" b="1" dirty="0" smtClean="0">
                  <a:solidFill>
                    <a:schemeClr val="bg1"/>
                  </a:solidFill>
                </a:rPr>
                <a:t>Monitoring</a:t>
              </a:r>
              <a:endParaRPr lang="en-US" sz="1600" b="1" dirty="0">
                <a:solidFill>
                  <a:schemeClr val="bg1"/>
                </a:solidFill>
              </a:endParaRPr>
            </a:p>
          </p:txBody>
        </p:sp>
        <p:sp>
          <p:nvSpPr>
            <p:cNvPr id="15" name="TextBox 14"/>
            <p:cNvSpPr txBox="1"/>
            <p:nvPr/>
          </p:nvSpPr>
          <p:spPr>
            <a:xfrm>
              <a:off x="2369551" y="3249242"/>
              <a:ext cx="1983571" cy="338554"/>
            </a:xfrm>
            <a:prstGeom prst="rect">
              <a:avLst/>
            </a:prstGeom>
            <a:noFill/>
          </p:spPr>
          <p:txBody>
            <a:bodyPr wrap="square" rtlCol="0">
              <a:spAutoFit/>
            </a:bodyPr>
            <a:lstStyle/>
            <a:p>
              <a:r>
                <a:rPr lang="en-US" sz="1600" b="1" dirty="0" smtClean="0">
                  <a:solidFill>
                    <a:schemeClr val="bg1"/>
                  </a:solidFill>
                </a:rPr>
                <a:t>Control Activities</a:t>
              </a:r>
              <a:endParaRPr lang="en-US" sz="1600" b="1" dirty="0">
                <a:solidFill>
                  <a:schemeClr val="bg1"/>
                </a:solidFill>
              </a:endParaRPr>
            </a:p>
          </p:txBody>
        </p:sp>
        <p:sp>
          <p:nvSpPr>
            <p:cNvPr id="16" name="TextBox 15"/>
            <p:cNvSpPr txBox="1"/>
            <p:nvPr/>
          </p:nvSpPr>
          <p:spPr>
            <a:xfrm>
              <a:off x="2369551" y="4321762"/>
              <a:ext cx="1603595" cy="338554"/>
            </a:xfrm>
            <a:prstGeom prst="rect">
              <a:avLst/>
            </a:prstGeom>
            <a:noFill/>
          </p:spPr>
          <p:txBody>
            <a:bodyPr wrap="square" rtlCol="0">
              <a:spAutoFit/>
            </a:bodyPr>
            <a:lstStyle/>
            <a:p>
              <a:r>
                <a:rPr lang="en-US" sz="1600" b="1" dirty="0" smtClean="0">
                  <a:solidFill>
                    <a:schemeClr val="bg1"/>
                  </a:solidFill>
                </a:rPr>
                <a:t>Risk Assessment</a:t>
              </a:r>
              <a:endParaRPr lang="en-US" sz="1600" b="1" dirty="0">
                <a:solidFill>
                  <a:schemeClr val="bg1"/>
                </a:solidFill>
              </a:endParaRPr>
            </a:p>
          </p:txBody>
        </p:sp>
        <p:sp>
          <p:nvSpPr>
            <p:cNvPr id="17" name="TextBox 16"/>
            <p:cNvSpPr txBox="1"/>
            <p:nvPr/>
          </p:nvSpPr>
          <p:spPr>
            <a:xfrm>
              <a:off x="2213424" y="5430234"/>
              <a:ext cx="2086332" cy="338554"/>
            </a:xfrm>
            <a:prstGeom prst="rect">
              <a:avLst/>
            </a:prstGeom>
            <a:noFill/>
          </p:spPr>
          <p:txBody>
            <a:bodyPr wrap="square" rtlCol="0">
              <a:spAutoFit/>
            </a:bodyPr>
            <a:lstStyle/>
            <a:p>
              <a:r>
                <a:rPr lang="en-US" sz="1600" b="1" dirty="0" smtClean="0">
                  <a:solidFill>
                    <a:schemeClr val="bg1"/>
                  </a:solidFill>
                </a:rPr>
                <a:t>Control Environment</a:t>
              </a:r>
              <a:endParaRPr lang="en-US" sz="1600" b="1" dirty="0">
                <a:solidFill>
                  <a:schemeClr val="bg1"/>
                </a:solidFill>
              </a:endParaRPr>
            </a:p>
          </p:txBody>
        </p:sp>
        <p:sp>
          <p:nvSpPr>
            <p:cNvPr id="18" name="TextBox 17"/>
            <p:cNvSpPr txBox="1"/>
            <p:nvPr/>
          </p:nvSpPr>
          <p:spPr>
            <a:xfrm rot="17681337">
              <a:off x="445958" y="3618792"/>
              <a:ext cx="2793807" cy="338554"/>
            </a:xfrm>
            <a:prstGeom prst="rect">
              <a:avLst/>
            </a:prstGeom>
            <a:noFill/>
          </p:spPr>
          <p:txBody>
            <a:bodyPr wrap="square" rtlCol="0">
              <a:spAutoFit/>
            </a:bodyPr>
            <a:lstStyle/>
            <a:p>
              <a:r>
                <a:rPr lang="en-US" sz="1600" b="1" dirty="0" smtClean="0"/>
                <a:t>Information &amp; Communication</a:t>
              </a:r>
              <a:endParaRPr lang="en-US" sz="1600" b="1" dirty="0"/>
            </a:p>
          </p:txBody>
        </p:sp>
        <p:cxnSp>
          <p:nvCxnSpPr>
            <p:cNvPr id="11" name="Straight Connector 10"/>
            <p:cNvCxnSpPr/>
            <p:nvPr/>
          </p:nvCxnSpPr>
          <p:spPr>
            <a:xfrm flipV="1">
              <a:off x="2446851" y="1564455"/>
              <a:ext cx="550649" cy="1023064"/>
            </a:xfrm>
            <a:prstGeom prst="line">
              <a:avLst/>
            </a:prstGeom>
            <a:ln w="38100" cmpd="sng">
              <a:solidFill>
                <a:srgbClr val="A5062D"/>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823496" y="5057280"/>
              <a:ext cx="446652" cy="1012414"/>
            </a:xfrm>
            <a:prstGeom prst="line">
              <a:avLst/>
            </a:prstGeom>
            <a:ln w="38100" cmpd="sng">
              <a:solidFill>
                <a:srgbClr val="A5062D"/>
              </a:solidFill>
              <a:headEnd type="none"/>
              <a:tailEnd type="triangle"/>
            </a:ln>
          </p:spPr>
          <p:style>
            <a:lnRef idx="2">
              <a:schemeClr val="accent1"/>
            </a:lnRef>
            <a:fillRef idx="0">
              <a:schemeClr val="accent1"/>
            </a:fillRef>
            <a:effectRef idx="1">
              <a:schemeClr val="accent1"/>
            </a:effectRef>
            <a:fontRef idx="minor">
              <a:schemeClr val="tx1"/>
            </a:fontRef>
          </p:style>
        </p:cxnSp>
      </p:grpSp>
      <p:sp>
        <p:nvSpPr>
          <p:cNvPr id="34" name="TextBox 33"/>
          <p:cNvSpPr txBox="1"/>
          <p:nvPr/>
        </p:nvSpPr>
        <p:spPr>
          <a:xfrm>
            <a:off x="3222128" y="1874052"/>
            <a:ext cx="4050479" cy="982833"/>
          </a:xfrm>
          <a:prstGeom prst="rect">
            <a:avLst/>
          </a:prstGeom>
          <a:noFill/>
        </p:spPr>
        <p:txBody>
          <a:bodyPr wrap="square" lIns="0" rtlCol="0">
            <a:spAutoFit/>
          </a:bodyPr>
          <a:lstStyle/>
          <a:p>
            <a:pPr>
              <a:lnSpc>
                <a:spcPct val="90000"/>
              </a:lnSpc>
            </a:pPr>
            <a:r>
              <a:rPr lang="en-US" sz="1600" dirty="0" smtClean="0"/>
              <a:t>Continual </a:t>
            </a:r>
            <a:r>
              <a:rPr lang="en-US" sz="1600" b="1" dirty="0" smtClean="0">
                <a:solidFill>
                  <a:srgbClr val="E78D23"/>
                </a:solidFill>
              </a:rPr>
              <a:t>monitoring</a:t>
            </a:r>
            <a:r>
              <a:rPr lang="en-US" sz="1600" dirty="0" smtClean="0"/>
              <a:t> of internal activities and </a:t>
            </a:r>
            <a:br>
              <a:rPr lang="en-US" sz="1600" dirty="0" smtClean="0"/>
            </a:br>
            <a:r>
              <a:rPr lang="en-US" sz="1600" dirty="0" smtClean="0"/>
              <a:t>   reporting of deficiencies is required. </a:t>
            </a:r>
            <a:br>
              <a:rPr lang="en-US" sz="1600" dirty="0" smtClean="0"/>
            </a:br>
            <a:r>
              <a:rPr lang="en-US" sz="1600" dirty="0" smtClean="0"/>
              <a:t>     Monitoring includes formal procedures for </a:t>
            </a:r>
            <a:br>
              <a:rPr lang="en-US" sz="1600" dirty="0" smtClean="0"/>
            </a:br>
            <a:r>
              <a:rPr lang="en-US" sz="1600" dirty="0" smtClean="0"/>
              <a:t>       reporting control deficiencies.</a:t>
            </a:r>
            <a:endParaRPr lang="en-US" sz="1600" dirty="0"/>
          </a:p>
        </p:txBody>
      </p:sp>
      <p:sp>
        <p:nvSpPr>
          <p:cNvPr id="35" name="TextBox 34"/>
          <p:cNvSpPr txBox="1"/>
          <p:nvPr/>
        </p:nvSpPr>
        <p:spPr>
          <a:xfrm>
            <a:off x="3744083" y="2971645"/>
            <a:ext cx="4756781" cy="1204432"/>
          </a:xfrm>
          <a:prstGeom prst="rect">
            <a:avLst/>
          </a:prstGeom>
          <a:noFill/>
        </p:spPr>
        <p:txBody>
          <a:bodyPr wrap="square" lIns="0" rtlCol="0">
            <a:spAutoFit/>
          </a:bodyPr>
          <a:lstStyle/>
          <a:p>
            <a:pPr>
              <a:lnSpc>
                <a:spcPct val="90000"/>
              </a:lnSpc>
              <a:spcBef>
                <a:spcPct val="0"/>
              </a:spcBef>
            </a:pPr>
            <a:r>
              <a:rPr lang="en-US" sz="1600" b="1" dirty="0">
                <a:solidFill>
                  <a:schemeClr val="accent3"/>
                </a:solidFill>
              </a:rPr>
              <a:t>Control activities </a:t>
            </a:r>
            <a:r>
              <a:rPr lang="en-US" sz="1600" dirty="0"/>
              <a:t>are the policies and </a:t>
            </a:r>
            <a:r>
              <a:rPr lang="en-US" sz="1600" dirty="0" smtClean="0"/>
              <a:t/>
            </a:r>
            <a:br>
              <a:rPr lang="en-US" sz="1600" dirty="0" smtClean="0"/>
            </a:br>
            <a:r>
              <a:rPr lang="en-US" sz="1600" dirty="0" smtClean="0"/>
              <a:t>   procedures </a:t>
            </a:r>
            <a:r>
              <a:rPr lang="en-US" sz="1600" dirty="0"/>
              <a:t>that help ensure that </a:t>
            </a:r>
            <a:r>
              <a:rPr lang="en-US" sz="1600" dirty="0" smtClean="0"/>
              <a:t>management’s </a:t>
            </a:r>
            <a:br>
              <a:rPr lang="en-US" sz="1600" dirty="0" smtClean="0"/>
            </a:br>
            <a:r>
              <a:rPr lang="en-US" sz="1600" dirty="0" smtClean="0"/>
              <a:t>      directives </a:t>
            </a:r>
            <a:r>
              <a:rPr lang="en-US" sz="1600" dirty="0"/>
              <a:t>are being carried out. These activities </a:t>
            </a:r>
            <a:r>
              <a:rPr lang="en-US" sz="1600" dirty="0" smtClean="0"/>
              <a:t/>
            </a:r>
            <a:br>
              <a:rPr lang="en-US" sz="1600" dirty="0" smtClean="0"/>
            </a:br>
            <a:r>
              <a:rPr lang="en-US" sz="1600" dirty="0" smtClean="0"/>
              <a:t>         include </a:t>
            </a:r>
            <a:r>
              <a:rPr lang="en-US" sz="1600" dirty="0"/>
              <a:t>authorizations, reconciliations, and </a:t>
            </a:r>
            <a:r>
              <a:rPr lang="en-US" sz="1600" dirty="0" smtClean="0"/>
              <a:t/>
            </a:r>
            <a:br>
              <a:rPr lang="en-US" sz="1600" dirty="0" smtClean="0"/>
            </a:br>
            <a:r>
              <a:rPr lang="en-US" sz="1600" dirty="0" smtClean="0"/>
              <a:t>           separation </a:t>
            </a:r>
            <a:r>
              <a:rPr lang="en-US" sz="1600" dirty="0"/>
              <a:t>of duties.</a:t>
            </a:r>
          </a:p>
        </p:txBody>
      </p:sp>
      <p:sp>
        <p:nvSpPr>
          <p:cNvPr id="36" name="TextBox 35"/>
          <p:cNvSpPr txBox="1"/>
          <p:nvPr/>
        </p:nvSpPr>
        <p:spPr>
          <a:xfrm>
            <a:off x="4376275" y="4257256"/>
            <a:ext cx="4756781" cy="761234"/>
          </a:xfrm>
          <a:prstGeom prst="rect">
            <a:avLst/>
          </a:prstGeom>
          <a:noFill/>
        </p:spPr>
        <p:txBody>
          <a:bodyPr wrap="square" lIns="0" rtlCol="0">
            <a:spAutoFit/>
          </a:bodyPr>
          <a:lstStyle/>
          <a:p>
            <a:pPr>
              <a:lnSpc>
                <a:spcPct val="90000"/>
              </a:lnSpc>
              <a:spcBef>
                <a:spcPct val="0"/>
              </a:spcBef>
            </a:pPr>
            <a:r>
              <a:rPr lang="en-US" sz="1600" b="1" dirty="0">
                <a:solidFill>
                  <a:srgbClr val="A5062D"/>
                </a:solidFill>
              </a:rPr>
              <a:t>Risk assessment </a:t>
            </a:r>
            <a:r>
              <a:rPr lang="en-US" sz="1600" dirty="0"/>
              <a:t>identifies and analyzes internal </a:t>
            </a:r>
            <a:r>
              <a:rPr lang="en-US" sz="1600" dirty="0" smtClean="0"/>
              <a:t/>
            </a:r>
            <a:br>
              <a:rPr lang="en-US" sz="1600" dirty="0" smtClean="0"/>
            </a:br>
            <a:r>
              <a:rPr lang="en-US" sz="1600" dirty="0" smtClean="0"/>
              <a:t>  and </a:t>
            </a:r>
            <a:r>
              <a:rPr lang="en-US" sz="1600" dirty="0"/>
              <a:t>external risk factors that could prevent a </a:t>
            </a:r>
            <a:r>
              <a:rPr lang="en-US" sz="1600" dirty="0" smtClean="0"/>
              <a:t/>
            </a:r>
            <a:br>
              <a:rPr lang="en-US" sz="1600" dirty="0" smtClean="0"/>
            </a:br>
            <a:r>
              <a:rPr lang="en-US" sz="1600" dirty="0" smtClean="0"/>
              <a:t>    company’s </a:t>
            </a:r>
            <a:r>
              <a:rPr lang="en-US" sz="1600" dirty="0"/>
              <a:t>objectives from being achieved.</a:t>
            </a:r>
          </a:p>
        </p:txBody>
      </p:sp>
      <p:sp>
        <p:nvSpPr>
          <p:cNvPr id="37" name="TextBox 36"/>
          <p:cNvSpPr txBox="1"/>
          <p:nvPr/>
        </p:nvSpPr>
        <p:spPr>
          <a:xfrm>
            <a:off x="4839476" y="5229961"/>
            <a:ext cx="4756781" cy="1204432"/>
          </a:xfrm>
          <a:prstGeom prst="rect">
            <a:avLst/>
          </a:prstGeom>
          <a:noFill/>
        </p:spPr>
        <p:txBody>
          <a:bodyPr wrap="square" lIns="0" rtlCol="0">
            <a:spAutoFit/>
          </a:bodyPr>
          <a:lstStyle/>
          <a:p>
            <a:pPr>
              <a:lnSpc>
                <a:spcPct val="90000"/>
              </a:lnSpc>
              <a:spcBef>
                <a:spcPct val="0"/>
              </a:spcBef>
            </a:pPr>
            <a:r>
              <a:rPr lang="en-US" sz="1600" dirty="0"/>
              <a:t>The </a:t>
            </a:r>
            <a:r>
              <a:rPr lang="en-US" sz="1600" b="1" dirty="0">
                <a:solidFill>
                  <a:schemeClr val="tx2"/>
                </a:solidFill>
              </a:rPr>
              <a:t>control environment </a:t>
            </a:r>
            <a:r>
              <a:rPr lang="en-US" sz="1600" dirty="0"/>
              <a:t>sets the overall ethical </a:t>
            </a:r>
            <a:r>
              <a:rPr lang="en-US" sz="1600" dirty="0" smtClean="0"/>
              <a:t/>
            </a:r>
            <a:br>
              <a:rPr lang="en-US" sz="1600" dirty="0" smtClean="0"/>
            </a:br>
            <a:r>
              <a:rPr lang="en-US" sz="1600" dirty="0" smtClean="0"/>
              <a:t>   tone of </a:t>
            </a:r>
            <a:r>
              <a:rPr lang="en-US" sz="1600" dirty="0"/>
              <a:t>the company with respect to internal </a:t>
            </a:r>
            <a:r>
              <a:rPr lang="en-US" sz="1600" dirty="0" smtClean="0"/>
              <a:t/>
            </a:r>
            <a:br>
              <a:rPr lang="en-US" sz="1600" dirty="0" smtClean="0"/>
            </a:br>
            <a:r>
              <a:rPr lang="en-US" sz="1600" dirty="0" smtClean="0"/>
              <a:t>     control</a:t>
            </a:r>
            <a:r>
              <a:rPr lang="en-US" sz="1600" dirty="0"/>
              <a:t>. It includes formal policies related to </a:t>
            </a:r>
            <a:r>
              <a:rPr lang="en-US" sz="1600" dirty="0" smtClean="0"/>
              <a:t/>
            </a:r>
            <a:br>
              <a:rPr lang="en-US" sz="1600" dirty="0" smtClean="0"/>
            </a:br>
            <a:r>
              <a:rPr lang="en-US" sz="1600" dirty="0" smtClean="0"/>
              <a:t>        management’s </a:t>
            </a:r>
            <a:r>
              <a:rPr lang="en-US" sz="1600" dirty="0"/>
              <a:t>philosophy, assignment of </a:t>
            </a:r>
            <a:r>
              <a:rPr lang="en-US" sz="1600" dirty="0" smtClean="0"/>
              <a:t/>
            </a:r>
            <a:br>
              <a:rPr lang="en-US" sz="1600" dirty="0" smtClean="0"/>
            </a:br>
            <a:r>
              <a:rPr lang="en-US" sz="1600" dirty="0" smtClean="0"/>
              <a:t>          responsibilities</a:t>
            </a:r>
            <a:r>
              <a:rPr lang="en-US" sz="1600" dirty="0"/>
              <a:t>, and organizational structure.</a:t>
            </a:r>
          </a:p>
        </p:txBody>
      </p:sp>
      <p:cxnSp>
        <p:nvCxnSpPr>
          <p:cNvPr id="39" name="Straight Connector 38"/>
          <p:cNvCxnSpPr/>
          <p:nvPr/>
        </p:nvCxnSpPr>
        <p:spPr>
          <a:xfrm>
            <a:off x="3622852" y="2905040"/>
            <a:ext cx="3649755" cy="0"/>
          </a:xfrm>
          <a:prstGeom prst="line">
            <a:avLst/>
          </a:prstGeom>
          <a:ln>
            <a:solidFill>
              <a:schemeClr val="bg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4295297" y="4190082"/>
            <a:ext cx="3970156" cy="0"/>
          </a:xfrm>
          <a:prstGeom prst="line">
            <a:avLst/>
          </a:prstGeom>
          <a:ln>
            <a:solidFill>
              <a:schemeClr val="bg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4751267" y="5247185"/>
            <a:ext cx="4116306" cy="0"/>
          </a:xfrm>
          <a:prstGeom prst="line">
            <a:avLst/>
          </a:prstGeom>
          <a:ln>
            <a:solidFill>
              <a:schemeClr val="bg2">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34825" name="TextBox 34824"/>
          <p:cNvSpPr txBox="1"/>
          <p:nvPr/>
        </p:nvSpPr>
        <p:spPr>
          <a:xfrm>
            <a:off x="790652" y="994494"/>
            <a:ext cx="7596911" cy="646331"/>
          </a:xfrm>
          <a:prstGeom prst="rect">
            <a:avLst/>
          </a:prstGeom>
          <a:noFill/>
        </p:spPr>
        <p:txBody>
          <a:bodyPr wrap="square" rtlCol="0">
            <a:spAutoFit/>
          </a:bodyPr>
          <a:lstStyle/>
          <a:p>
            <a:r>
              <a:rPr lang="en-US" dirty="0" smtClean="0"/>
              <a:t>Methods for collection of relevant information and communication in a timely manner, enabling people to carry out their responsibilities.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ded Corner 5"/>
          <p:cNvSpPr/>
          <p:nvPr/>
        </p:nvSpPr>
        <p:spPr>
          <a:xfrm>
            <a:off x="1043845" y="3007568"/>
            <a:ext cx="7714249" cy="281715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24628" y="487332"/>
            <a:ext cx="8229600" cy="1143000"/>
          </a:xfrm>
        </p:spPr>
        <p:txBody>
          <a:bodyPr/>
          <a:lstStyle/>
          <a:p>
            <a:pPr>
              <a:lnSpc>
                <a:spcPct val="90000"/>
              </a:lnSpc>
            </a:pPr>
            <a:r>
              <a:rPr lang="en-US" dirty="0" smtClean="0"/>
              <a:t>Regal Entertainment’s Discussion of Internal Controls Over Financial Reporting</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17</a:t>
            </a:fld>
            <a:endParaRPr lang="en-US" dirty="0"/>
          </a:p>
        </p:txBody>
      </p:sp>
      <p:sp>
        <p:nvSpPr>
          <p:cNvPr id="11" name="Content Placeholder 10"/>
          <p:cNvSpPr>
            <a:spLocks noGrp="1"/>
          </p:cNvSpPr>
          <p:nvPr>
            <p:ph sz="quarter" idx="13"/>
          </p:nvPr>
        </p:nvSpPr>
        <p:spPr/>
        <p:txBody>
          <a:bodyPr/>
          <a:lstStyle/>
          <a:p>
            <a:r>
              <a:rPr lang="en-US" dirty="0" smtClean="0"/>
              <a:t>Illustration 4–4</a:t>
            </a:r>
            <a:endParaRPr lang="en-US" dirty="0"/>
          </a:p>
        </p:txBody>
      </p:sp>
      <p:sp>
        <p:nvSpPr>
          <p:cNvPr id="8" name="TextBox 7"/>
          <p:cNvSpPr txBox="1"/>
          <p:nvPr/>
        </p:nvSpPr>
        <p:spPr>
          <a:xfrm>
            <a:off x="1043846" y="3030096"/>
            <a:ext cx="7714249" cy="2554545"/>
          </a:xfrm>
          <a:prstGeom prst="rect">
            <a:avLst/>
          </a:prstGeom>
          <a:noFill/>
        </p:spPr>
        <p:txBody>
          <a:bodyPr wrap="square" rtlCol="0">
            <a:spAutoFit/>
          </a:bodyPr>
          <a:lstStyle/>
          <a:p>
            <a:r>
              <a:rPr lang="en-US" sz="1600" dirty="0" smtClean="0"/>
              <a:t>A company’s internal control over financial reporting includes those policies and procedures that (1) pertain to the maintenance of records that, in reasonable detail, accurately and fairly reflect the transactions and dispositions of the assets of the company; (2) provide reasonable assurance that transactions are recorded as necessary to permit preparation of financial statements in accordance with generally accepted accounting principles, and that receipts and expenditures of the company are being made only in accordance with authorizations of management and directors of the company; and (3) provide reasonable assurance regarding prevention or timely detection of unauthorized acquisition, use, or disposition of the company’s assets that could have a material effect on the financial statements.</a:t>
            </a:r>
            <a:endParaRPr lang="en-US" sz="1600" dirty="0"/>
          </a:p>
        </p:txBody>
      </p:sp>
      <p:sp>
        <p:nvSpPr>
          <p:cNvPr id="9" name="Round Same Side Corner Rectangle 8"/>
          <p:cNvSpPr/>
          <p:nvPr/>
        </p:nvSpPr>
        <p:spPr>
          <a:xfrm>
            <a:off x="1043846" y="2394592"/>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2" name="TextBox 11"/>
          <p:cNvSpPr txBox="1"/>
          <p:nvPr/>
        </p:nvSpPr>
        <p:spPr>
          <a:xfrm>
            <a:off x="2780615" y="2385624"/>
            <a:ext cx="4208771" cy="595035"/>
          </a:xfrm>
          <a:prstGeom prst="rect">
            <a:avLst/>
          </a:prstGeom>
          <a:noFill/>
        </p:spPr>
        <p:txBody>
          <a:bodyPr wrap="square" rtlCol="0">
            <a:spAutoFit/>
          </a:bodyPr>
          <a:lstStyle/>
          <a:p>
            <a:pPr algn="ctr">
              <a:lnSpc>
                <a:spcPct val="90000"/>
              </a:lnSpc>
            </a:pPr>
            <a:r>
              <a:rPr lang="en-US" sz="2000" b="1" dirty="0" smtClean="0"/>
              <a:t>REGAL ENTERTAINMENT GROUP</a:t>
            </a:r>
          </a:p>
          <a:p>
            <a:pPr algn="ctr">
              <a:lnSpc>
                <a:spcPct val="90000"/>
              </a:lnSpc>
            </a:pPr>
            <a:r>
              <a:rPr lang="en-US" sz="1600" b="1" dirty="0" smtClean="0"/>
              <a:t>Notes to the Financial Statement (excerpt)</a:t>
            </a:r>
          </a:p>
        </p:txBody>
      </p:sp>
      <p:sp>
        <p:nvSpPr>
          <p:cNvPr id="5" name="Oval 4"/>
          <p:cNvSpPr/>
          <p:nvPr/>
        </p:nvSpPr>
        <p:spPr>
          <a:xfrm>
            <a:off x="2025771" y="3075737"/>
            <a:ext cx="1586673" cy="270152"/>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81940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r>
              <a:rPr lang="en-US" sz="3200" dirty="0" smtClean="0"/>
              <a:t>Control Activities—Movie Theatre Example</a:t>
            </a:r>
          </a:p>
        </p:txBody>
      </p:sp>
      <p:sp>
        <p:nvSpPr>
          <p:cNvPr id="6" name="Freeform 5"/>
          <p:cNvSpPr/>
          <p:nvPr/>
        </p:nvSpPr>
        <p:spPr bwMode="auto">
          <a:xfrm>
            <a:off x="686664" y="1107635"/>
            <a:ext cx="4053502" cy="558800"/>
          </a:xfrm>
          <a:custGeom>
            <a:avLst/>
            <a:gdLst>
              <a:gd name="connsiteX0" fmla="*/ 0 w 3026605"/>
              <a:gd name="connsiteY0" fmla="*/ 0 h 1210642"/>
              <a:gd name="connsiteX1" fmla="*/ 3026605 w 3026605"/>
              <a:gd name="connsiteY1" fmla="*/ 0 h 1210642"/>
              <a:gd name="connsiteX2" fmla="*/ 3026605 w 3026605"/>
              <a:gd name="connsiteY2" fmla="*/ 1210642 h 1210642"/>
              <a:gd name="connsiteX3" fmla="*/ 0 w 3026605"/>
              <a:gd name="connsiteY3" fmla="*/ 1210642 h 1210642"/>
              <a:gd name="connsiteX4" fmla="*/ 0 w 3026605"/>
              <a:gd name="connsiteY4" fmla="*/ 0 h 121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6605" h="1210642">
                <a:moveTo>
                  <a:pt x="0" y="0"/>
                </a:moveTo>
                <a:lnTo>
                  <a:pt x="3026605" y="0"/>
                </a:lnTo>
                <a:lnTo>
                  <a:pt x="3026605" y="1210642"/>
                </a:lnTo>
                <a:lnTo>
                  <a:pt x="0" y="121064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9136" tIns="113792" rIns="199136" bIns="113792" spcCol="1270" anchor="ctr"/>
          <a:lstStyle/>
          <a:p>
            <a:pPr algn="ctr" defTabSz="1244600" fontAlgn="auto">
              <a:lnSpc>
                <a:spcPct val="90000"/>
              </a:lnSpc>
              <a:spcAft>
                <a:spcPct val="35000"/>
              </a:spcAft>
              <a:defRPr/>
            </a:pPr>
            <a:r>
              <a:rPr lang="en-US" sz="2800" b="1" dirty="0" smtClean="0">
                <a:latin typeface="+mj-lt"/>
              </a:rPr>
              <a:t>Preventive controls</a:t>
            </a:r>
            <a:endParaRPr lang="en-US" sz="2800" b="1" dirty="0">
              <a:latin typeface="+mj-lt"/>
            </a:endParaRPr>
          </a:p>
        </p:txBody>
      </p:sp>
      <p:sp>
        <p:nvSpPr>
          <p:cNvPr id="7" name="Freeform 6"/>
          <p:cNvSpPr/>
          <p:nvPr/>
        </p:nvSpPr>
        <p:spPr bwMode="auto">
          <a:xfrm>
            <a:off x="686663" y="1697201"/>
            <a:ext cx="8355725" cy="4871765"/>
          </a:xfrm>
          <a:custGeom>
            <a:avLst/>
            <a:gdLst>
              <a:gd name="connsiteX0" fmla="*/ 0 w 3026605"/>
              <a:gd name="connsiteY0" fmla="*/ 0 h 3390074"/>
              <a:gd name="connsiteX1" fmla="*/ 3026605 w 3026605"/>
              <a:gd name="connsiteY1" fmla="*/ 0 h 3390074"/>
              <a:gd name="connsiteX2" fmla="*/ 3026605 w 3026605"/>
              <a:gd name="connsiteY2" fmla="*/ 3390074 h 3390074"/>
              <a:gd name="connsiteX3" fmla="*/ 0 w 3026605"/>
              <a:gd name="connsiteY3" fmla="*/ 3390074 h 3390074"/>
              <a:gd name="connsiteX4" fmla="*/ 0 w 3026605"/>
              <a:gd name="connsiteY4" fmla="*/ 0 h 3390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6605" h="3390074">
                <a:moveTo>
                  <a:pt x="0" y="0"/>
                </a:moveTo>
                <a:lnTo>
                  <a:pt x="3026605" y="0"/>
                </a:lnTo>
                <a:lnTo>
                  <a:pt x="3026605" y="3390074"/>
                </a:lnTo>
                <a:lnTo>
                  <a:pt x="0" y="3390074"/>
                </a:lnTo>
                <a:lnTo>
                  <a:pt x="0" y="0"/>
                </a:lnTo>
                <a:close/>
              </a:path>
            </a:pathLst>
          </a:custGeom>
          <a:solidFill>
            <a:schemeClr val="tx2">
              <a:lumMod val="20000"/>
              <a:lumOff val="80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28016" tIns="128016" rIns="170688" bIns="192024" spcCol="1270"/>
          <a:lstStyle/>
          <a:p>
            <a:pPr marL="228600" lvl="1" indent="-228600" defTabSz="1066800" fontAlgn="auto">
              <a:buFontTx/>
              <a:buChar char="••"/>
              <a:defRPr/>
            </a:pPr>
            <a:r>
              <a:rPr lang="en-US" sz="2400" b="1" dirty="0">
                <a:latin typeface="+mj-lt"/>
              </a:rPr>
              <a:t>Separation of </a:t>
            </a:r>
            <a:r>
              <a:rPr lang="en-US" sz="2400" b="1" dirty="0" smtClean="0">
                <a:latin typeface="+mj-lt"/>
              </a:rPr>
              <a:t>duties </a:t>
            </a:r>
            <a:r>
              <a:rPr lang="en-US" sz="2400" dirty="0" smtClean="0">
                <a:latin typeface="+mj-lt"/>
              </a:rPr>
              <a:t>– Employee selling movie tickets should not also account for cash at the theatre. </a:t>
            </a:r>
            <a:endParaRPr lang="en-US" sz="2400" dirty="0">
              <a:latin typeface="+mj-lt"/>
            </a:endParaRPr>
          </a:p>
          <a:p>
            <a:pPr marL="228600" lvl="1" indent="-228600" defTabSz="1066800" fontAlgn="auto">
              <a:spcBef>
                <a:spcPts val="600"/>
              </a:spcBef>
              <a:buFontTx/>
              <a:buChar char="••"/>
              <a:defRPr/>
            </a:pPr>
            <a:r>
              <a:rPr lang="en-US" sz="2400" b="1" dirty="0">
                <a:latin typeface="+mj-lt"/>
              </a:rPr>
              <a:t>Physical </a:t>
            </a:r>
            <a:r>
              <a:rPr lang="en-US" sz="2400" b="1" dirty="0" smtClean="0">
                <a:latin typeface="+mj-lt"/>
              </a:rPr>
              <a:t>controls </a:t>
            </a:r>
            <a:r>
              <a:rPr lang="en-US" sz="2400" dirty="0" smtClean="0">
                <a:latin typeface="+mj-lt"/>
              </a:rPr>
              <a:t>– </a:t>
            </a:r>
            <a:r>
              <a:rPr lang="en-US" sz="2400" dirty="0" smtClean="0"/>
              <a:t>Concession </a:t>
            </a:r>
            <a:r>
              <a:rPr lang="en-US" sz="2400" dirty="0"/>
              <a:t>supplies should be kept in a locked room with access allowed only to authorized personnel. </a:t>
            </a:r>
            <a:endParaRPr lang="en-US" sz="2400" dirty="0">
              <a:latin typeface="+mj-lt"/>
            </a:endParaRPr>
          </a:p>
          <a:p>
            <a:pPr marL="228600" lvl="1" indent="-228600" defTabSz="1066800" fontAlgn="auto">
              <a:spcBef>
                <a:spcPts val="600"/>
              </a:spcBef>
              <a:buFontTx/>
              <a:buChar char="••"/>
              <a:defRPr/>
            </a:pPr>
            <a:r>
              <a:rPr lang="en-US" sz="2400" b="1" dirty="0">
                <a:latin typeface="+mj-lt"/>
              </a:rPr>
              <a:t>Proper </a:t>
            </a:r>
            <a:r>
              <a:rPr lang="en-US" sz="2400" b="1" dirty="0" smtClean="0">
                <a:latin typeface="+mj-lt"/>
              </a:rPr>
              <a:t>authorization </a:t>
            </a:r>
            <a:r>
              <a:rPr lang="en-US" sz="2400" dirty="0" smtClean="0">
                <a:latin typeface="+mj-lt"/>
              </a:rPr>
              <a:t>– </a:t>
            </a:r>
            <a:r>
              <a:rPr lang="en-US" sz="2400" dirty="0" smtClean="0"/>
              <a:t>Only theatre management </a:t>
            </a:r>
            <a:r>
              <a:rPr lang="en-US" sz="2400" dirty="0"/>
              <a:t>should be authorized to make purchases over a certain amount. </a:t>
            </a:r>
            <a:endParaRPr lang="en-US" sz="2400" dirty="0">
              <a:latin typeface="+mj-lt"/>
            </a:endParaRPr>
          </a:p>
          <a:p>
            <a:pPr marL="228600" lvl="1" indent="-228600" defTabSz="1066800" fontAlgn="auto">
              <a:spcBef>
                <a:spcPts val="600"/>
              </a:spcBef>
              <a:buFontTx/>
              <a:buChar char="••"/>
              <a:defRPr/>
            </a:pPr>
            <a:r>
              <a:rPr lang="en-US" sz="2400" b="1" dirty="0">
                <a:latin typeface="+mj-lt"/>
              </a:rPr>
              <a:t>Employee </a:t>
            </a:r>
            <a:r>
              <a:rPr lang="en-US" sz="2400" b="1" dirty="0" smtClean="0">
                <a:latin typeface="+mj-lt"/>
              </a:rPr>
              <a:t>management </a:t>
            </a:r>
            <a:r>
              <a:rPr lang="en-US" sz="2400" dirty="0" smtClean="0">
                <a:latin typeface="+mj-lt"/>
              </a:rPr>
              <a:t>– E</a:t>
            </a:r>
            <a:r>
              <a:rPr lang="en-US" sz="2400" dirty="0" smtClean="0"/>
              <a:t>mployees </a:t>
            </a:r>
            <a:r>
              <a:rPr lang="en-US" sz="2400" dirty="0"/>
              <a:t>should be made fully aware of the company’s internal control procedures, ethical responsibilities, and channels for reporting irregular activities. </a:t>
            </a:r>
            <a:endParaRPr lang="en-US" sz="2400" dirty="0">
              <a:latin typeface="+mj-lt"/>
            </a:endParaRPr>
          </a:p>
          <a:p>
            <a:pPr marL="228600" lvl="1" indent="-228600" defTabSz="1066800" fontAlgn="auto">
              <a:spcBef>
                <a:spcPts val="600"/>
              </a:spcBef>
              <a:buFontTx/>
              <a:buChar char="••"/>
              <a:defRPr/>
            </a:pPr>
            <a:r>
              <a:rPr lang="en-US" sz="2400" b="1" dirty="0">
                <a:latin typeface="+mj-lt"/>
              </a:rPr>
              <a:t>E-commerce </a:t>
            </a:r>
            <a:r>
              <a:rPr lang="en-US" sz="2400" b="1" dirty="0" smtClean="0">
                <a:latin typeface="+mj-lt"/>
              </a:rPr>
              <a:t>controls</a:t>
            </a:r>
            <a:r>
              <a:rPr lang="en-US" sz="2400" dirty="0" smtClean="0">
                <a:latin typeface="+mj-lt"/>
              </a:rPr>
              <a:t> – </a:t>
            </a:r>
            <a:r>
              <a:rPr lang="en-US" sz="2400" dirty="0"/>
              <a:t>The </a:t>
            </a:r>
            <a:r>
              <a:rPr lang="en-US" sz="2400" dirty="0" smtClean="0"/>
              <a:t>theatre </a:t>
            </a:r>
            <a:r>
              <a:rPr lang="en-US" sz="2400" dirty="0"/>
              <a:t>should maintain and systematically check the firewall settings to prevent unauthorized access to accounts and credit card numbers. </a:t>
            </a:r>
            <a:endParaRPr lang="en-US" sz="2400" dirty="0">
              <a:latin typeface="+mj-lt"/>
            </a:endParaRP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r>
              <a:rPr lang="en-US" sz="3200" dirty="0" smtClean="0"/>
              <a:t>Control Activities</a:t>
            </a:r>
            <a:r>
              <a:rPr lang="en-US" sz="3200" dirty="0"/>
              <a:t>—</a:t>
            </a:r>
            <a:r>
              <a:rPr lang="en-US" sz="3200" dirty="0" smtClean="0"/>
              <a:t>Movie Theatre Example</a:t>
            </a:r>
          </a:p>
        </p:txBody>
      </p:sp>
      <p:sp>
        <p:nvSpPr>
          <p:cNvPr id="6" name="Freeform 5"/>
          <p:cNvSpPr/>
          <p:nvPr/>
        </p:nvSpPr>
        <p:spPr bwMode="auto">
          <a:xfrm>
            <a:off x="686664" y="1113665"/>
            <a:ext cx="4053502" cy="558800"/>
          </a:xfrm>
          <a:custGeom>
            <a:avLst/>
            <a:gdLst>
              <a:gd name="connsiteX0" fmla="*/ 0 w 3026605"/>
              <a:gd name="connsiteY0" fmla="*/ 0 h 1210642"/>
              <a:gd name="connsiteX1" fmla="*/ 3026605 w 3026605"/>
              <a:gd name="connsiteY1" fmla="*/ 0 h 1210642"/>
              <a:gd name="connsiteX2" fmla="*/ 3026605 w 3026605"/>
              <a:gd name="connsiteY2" fmla="*/ 1210642 h 1210642"/>
              <a:gd name="connsiteX3" fmla="*/ 0 w 3026605"/>
              <a:gd name="connsiteY3" fmla="*/ 1210642 h 1210642"/>
              <a:gd name="connsiteX4" fmla="*/ 0 w 3026605"/>
              <a:gd name="connsiteY4" fmla="*/ 0 h 121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6605" h="1210642">
                <a:moveTo>
                  <a:pt x="0" y="0"/>
                </a:moveTo>
                <a:lnTo>
                  <a:pt x="3026605" y="0"/>
                </a:lnTo>
                <a:lnTo>
                  <a:pt x="3026605" y="1210642"/>
                </a:lnTo>
                <a:lnTo>
                  <a:pt x="0" y="121064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9136" tIns="113792" rIns="199136" bIns="113792" spcCol="1270" anchor="ctr"/>
          <a:lstStyle/>
          <a:p>
            <a:pPr algn="ctr" defTabSz="1244600" fontAlgn="auto">
              <a:lnSpc>
                <a:spcPct val="90000"/>
              </a:lnSpc>
              <a:spcAft>
                <a:spcPct val="35000"/>
              </a:spcAft>
              <a:defRPr/>
            </a:pPr>
            <a:r>
              <a:rPr lang="en-US" sz="2800" b="1" dirty="0" smtClean="0">
                <a:latin typeface="+mj-lt"/>
              </a:rPr>
              <a:t>Detective </a:t>
            </a:r>
            <a:r>
              <a:rPr lang="en-US" sz="2800" b="1" dirty="0">
                <a:latin typeface="+mj-lt"/>
              </a:rPr>
              <a:t>controls</a:t>
            </a:r>
          </a:p>
        </p:txBody>
      </p:sp>
      <p:sp>
        <p:nvSpPr>
          <p:cNvPr id="7" name="Freeform 6"/>
          <p:cNvSpPr/>
          <p:nvPr/>
        </p:nvSpPr>
        <p:spPr bwMode="auto">
          <a:xfrm>
            <a:off x="686663" y="1703231"/>
            <a:ext cx="8355725" cy="4157061"/>
          </a:xfrm>
          <a:custGeom>
            <a:avLst/>
            <a:gdLst>
              <a:gd name="connsiteX0" fmla="*/ 0 w 3026605"/>
              <a:gd name="connsiteY0" fmla="*/ 0 h 3390074"/>
              <a:gd name="connsiteX1" fmla="*/ 3026605 w 3026605"/>
              <a:gd name="connsiteY1" fmla="*/ 0 h 3390074"/>
              <a:gd name="connsiteX2" fmla="*/ 3026605 w 3026605"/>
              <a:gd name="connsiteY2" fmla="*/ 3390074 h 3390074"/>
              <a:gd name="connsiteX3" fmla="*/ 0 w 3026605"/>
              <a:gd name="connsiteY3" fmla="*/ 3390074 h 3390074"/>
              <a:gd name="connsiteX4" fmla="*/ 0 w 3026605"/>
              <a:gd name="connsiteY4" fmla="*/ 0 h 3390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6605" h="3390074">
                <a:moveTo>
                  <a:pt x="0" y="0"/>
                </a:moveTo>
                <a:lnTo>
                  <a:pt x="3026605" y="0"/>
                </a:lnTo>
                <a:lnTo>
                  <a:pt x="3026605" y="3390074"/>
                </a:lnTo>
                <a:lnTo>
                  <a:pt x="0" y="3390074"/>
                </a:lnTo>
                <a:lnTo>
                  <a:pt x="0" y="0"/>
                </a:lnTo>
                <a:close/>
              </a:path>
            </a:pathLst>
          </a:custGeom>
          <a:solidFill>
            <a:schemeClr val="tx2">
              <a:lumMod val="20000"/>
              <a:lumOff val="80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28016" tIns="128016" rIns="170688" bIns="192024" spcCol="1270"/>
          <a:lstStyle/>
          <a:p>
            <a:pPr marL="228600" lvl="1" indent="-228600" defTabSz="1066800" fontAlgn="auto">
              <a:buFontTx/>
              <a:buChar char="••"/>
              <a:defRPr/>
            </a:pPr>
            <a:r>
              <a:rPr lang="en-US" sz="2400" b="1" dirty="0" smtClean="0">
                <a:latin typeface="+mj-lt"/>
              </a:rPr>
              <a:t>Reconciliations </a:t>
            </a:r>
            <a:r>
              <a:rPr lang="en-US" sz="2400" dirty="0" smtClean="0">
                <a:latin typeface="+mj-lt"/>
              </a:rPr>
              <a:t>– </a:t>
            </a:r>
            <a:r>
              <a:rPr lang="en-US" sz="2400" dirty="0"/>
              <a:t>Management should periodically determine whether the amount of physical assets of the company (</a:t>
            </a:r>
            <a:r>
              <a:rPr lang="en-US" sz="2400" dirty="0" smtClean="0"/>
              <a:t>cash, concession items, movie t-shirts, etc.) </a:t>
            </a:r>
            <a:r>
              <a:rPr lang="en-US" sz="2400" dirty="0"/>
              <a:t>agree with the accounting </a:t>
            </a:r>
            <a:r>
              <a:rPr lang="en-US" sz="2400" dirty="0" smtClean="0"/>
              <a:t>records.</a:t>
            </a:r>
          </a:p>
          <a:p>
            <a:pPr marL="228600" lvl="1" indent="-228600" defTabSz="1066800" fontAlgn="auto">
              <a:spcBef>
                <a:spcPts val="1200"/>
              </a:spcBef>
              <a:buFontTx/>
              <a:buChar char="••"/>
              <a:defRPr/>
            </a:pPr>
            <a:r>
              <a:rPr lang="en-US" sz="2400" b="1" dirty="0" smtClean="0">
                <a:latin typeface="+mj-lt"/>
              </a:rPr>
              <a:t>Performance reviews </a:t>
            </a:r>
            <a:r>
              <a:rPr lang="en-US" sz="2400" dirty="0" smtClean="0">
                <a:latin typeface="+mj-lt"/>
              </a:rPr>
              <a:t>– </a:t>
            </a:r>
            <a:r>
              <a:rPr lang="en-US" sz="2400" dirty="0" smtClean="0"/>
              <a:t>The </a:t>
            </a:r>
            <a:r>
              <a:rPr lang="en-US" sz="2400" dirty="0"/>
              <a:t>amount of concessions sold should be compared to the number of tickets sold over a period of time</a:t>
            </a:r>
            <a:r>
              <a:rPr lang="en-US" sz="2400" dirty="0" smtClean="0"/>
              <a:t>.</a:t>
            </a:r>
            <a:endParaRPr lang="en-US" sz="2400" dirty="0">
              <a:latin typeface="+mj-lt"/>
            </a:endParaRPr>
          </a:p>
          <a:p>
            <a:pPr marL="228600" lvl="1" indent="-228600" defTabSz="1066800" fontAlgn="auto">
              <a:spcBef>
                <a:spcPts val="1200"/>
              </a:spcBef>
              <a:buFontTx/>
              <a:buChar char="••"/>
              <a:defRPr/>
            </a:pPr>
            <a:r>
              <a:rPr lang="en-US" sz="2400" b="1" dirty="0" smtClean="0">
                <a:latin typeface="+mj-lt"/>
              </a:rPr>
              <a:t>Audits </a:t>
            </a:r>
            <a:r>
              <a:rPr lang="en-US" sz="2400" dirty="0" smtClean="0">
                <a:latin typeface="+mj-lt"/>
              </a:rPr>
              <a:t>– Hire an independent auditor to </a:t>
            </a:r>
            <a:r>
              <a:rPr lang="en-US" sz="2400" dirty="0" smtClean="0"/>
              <a:t>assess the theatre’s internal </a:t>
            </a:r>
            <a:r>
              <a:rPr lang="en-US" sz="2400" dirty="0"/>
              <a:t>control procedures to detect any deficiencies or fraudulent behavior of </a:t>
            </a:r>
            <a:r>
              <a:rPr lang="en-US" sz="2400" dirty="0" smtClean="0"/>
              <a:t>employees.</a:t>
            </a:r>
            <a:endParaRPr lang="en-US" sz="2400" dirty="0">
              <a:latin typeface="+mj-lt"/>
            </a:endParaRP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19</a:t>
            </a:fld>
            <a:endParaRPr lang="en-US" dirty="0"/>
          </a:p>
        </p:txBody>
      </p:sp>
    </p:spTree>
    <p:extLst>
      <p:ext uri="{BB962C8B-B14F-4D97-AF65-F5344CB8AC3E}">
        <p14:creationId xmlns:p14="http://schemas.microsoft.com/office/powerpoint/2010/main" val="233235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3367872" y="1005636"/>
            <a:ext cx="5772478" cy="5184119"/>
          </a:xfrm>
        </p:spPr>
        <p:txBody>
          <a:bodyPr>
            <a:normAutofit fontScale="92500" lnSpcReduction="20000"/>
          </a:bodyPr>
          <a:lstStyle/>
          <a:p>
            <a:r>
              <a:rPr lang="en-US" b="1" dirty="0" smtClean="0">
                <a:solidFill>
                  <a:srgbClr val="A5062D"/>
                </a:solidFill>
              </a:rPr>
              <a:t>LO4–1</a:t>
            </a:r>
            <a:r>
              <a:rPr lang="en-US" dirty="0" smtClean="0"/>
              <a:t>	Discuss the impact of accounting scandals and the passage of the Sarbanes-Oxley Act.</a:t>
            </a:r>
          </a:p>
          <a:p>
            <a:r>
              <a:rPr lang="en-US" b="1" dirty="0" smtClean="0">
                <a:solidFill>
                  <a:srgbClr val="A5062D"/>
                </a:solidFill>
              </a:rPr>
              <a:t>LO4–2</a:t>
            </a:r>
            <a:r>
              <a:rPr lang="en-US" dirty="0"/>
              <a:t>	Identify the components, responsibilities, and limitations of internal </a:t>
            </a:r>
            <a:r>
              <a:rPr lang="en-US" dirty="0" smtClean="0"/>
              <a:t>control.</a:t>
            </a:r>
            <a:endParaRPr lang="en-US" dirty="0"/>
          </a:p>
          <a:p>
            <a:r>
              <a:rPr lang="en-US" b="1" dirty="0" smtClean="0">
                <a:solidFill>
                  <a:srgbClr val="A5062D"/>
                </a:solidFill>
              </a:rPr>
              <a:t>LO4–3</a:t>
            </a:r>
            <a:r>
              <a:rPr lang="en-US" dirty="0"/>
              <a:t>	Define cash and cash </a:t>
            </a:r>
            <a:r>
              <a:rPr lang="en-US" dirty="0" smtClean="0"/>
              <a:t>equivalents.</a:t>
            </a:r>
            <a:endParaRPr lang="en-US" dirty="0"/>
          </a:p>
          <a:p>
            <a:r>
              <a:rPr lang="en-US" b="1" dirty="0" smtClean="0">
                <a:solidFill>
                  <a:srgbClr val="A5062D"/>
                </a:solidFill>
              </a:rPr>
              <a:t>LO4–4</a:t>
            </a:r>
            <a:r>
              <a:rPr lang="en-US" dirty="0"/>
              <a:t>	Understand controls over cash receipts and cash </a:t>
            </a:r>
            <a:r>
              <a:rPr lang="en-US" dirty="0" smtClean="0"/>
              <a:t>disbursements.</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812788" y="221035"/>
            <a:ext cx="8229600" cy="1143000"/>
          </a:xfrm>
        </p:spPr>
        <p:txBody>
          <a:bodyPr/>
          <a:lstStyle/>
          <a:p>
            <a:pPr>
              <a:lnSpc>
                <a:spcPct val="90000"/>
              </a:lnSpc>
            </a:pPr>
            <a:r>
              <a:rPr lang="en-US" dirty="0" smtClean="0"/>
              <a:t>Responsibilities for Internal Control</a:t>
            </a:r>
          </a:p>
        </p:txBody>
      </p:sp>
      <p:sp>
        <p:nvSpPr>
          <p:cNvPr id="38914" name="Content Placeholder 2"/>
          <p:cNvSpPr>
            <a:spLocks noGrp="1"/>
          </p:cNvSpPr>
          <p:nvPr>
            <p:ph idx="1"/>
          </p:nvPr>
        </p:nvSpPr>
        <p:spPr>
          <a:xfrm>
            <a:off x="809150" y="1476506"/>
            <a:ext cx="8229600" cy="4525963"/>
          </a:xfrm>
        </p:spPr>
        <p:txBody>
          <a:bodyPr>
            <a:normAutofit/>
          </a:bodyPr>
          <a:lstStyle/>
          <a:p>
            <a:r>
              <a:rPr lang="en-US" b="1" dirty="0" smtClean="0"/>
              <a:t>CEO and CFO</a:t>
            </a:r>
            <a:r>
              <a:rPr lang="en-US" dirty="0" smtClean="0"/>
              <a:t>:</a:t>
            </a:r>
          </a:p>
          <a:p>
            <a:pPr lvl="1"/>
            <a:r>
              <a:rPr lang="en-US" dirty="0" smtClean="0"/>
              <a:t>Sign a report each year certifying adequacy of internal controls</a:t>
            </a:r>
          </a:p>
          <a:p>
            <a:r>
              <a:rPr lang="en-US" b="1" dirty="0" smtClean="0"/>
              <a:t>Auditors</a:t>
            </a:r>
            <a:r>
              <a:rPr lang="en-US" dirty="0" smtClean="0"/>
              <a:t>:</a:t>
            </a:r>
          </a:p>
          <a:p>
            <a:pPr lvl="1"/>
            <a:r>
              <a:rPr lang="en-US" dirty="0" smtClean="0"/>
              <a:t>Provide an opinion on management’s assessment of internal control over financial reporting</a:t>
            </a:r>
          </a:p>
          <a:p>
            <a:pPr lvl="1"/>
            <a:r>
              <a:rPr lang="en-US" dirty="0" smtClean="0"/>
              <a:t>Provide their own opinion on company’s internal control over financial reporting</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20</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91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9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84250"/>
            <a:ext cx="7794576" cy="4432716"/>
          </a:xfrm>
        </p:spPr>
        <p:txBody>
          <a:bodyPr>
            <a:normAutofit/>
          </a:bodyPr>
          <a:lstStyle/>
          <a:p>
            <a:pPr marL="0" indent="0">
              <a:buNone/>
            </a:pPr>
            <a:r>
              <a:rPr lang="en-US" sz="2800" dirty="0" smtClean="0"/>
              <a:t>If a company places cash receipts from the day in a safe or bank deposit box, this would be an example of:</a:t>
            </a:r>
            <a:endParaRPr lang="en-US" sz="2800" dirty="0"/>
          </a:p>
          <a:p>
            <a:pPr>
              <a:buAutoNum type="alphaLcPeriod"/>
            </a:pPr>
            <a:r>
              <a:rPr lang="en-US" sz="2800" dirty="0" smtClean="0"/>
              <a:t>Separation of duties</a:t>
            </a:r>
            <a:endParaRPr lang="en-US" sz="2800" dirty="0"/>
          </a:p>
          <a:p>
            <a:pPr>
              <a:buAutoNum type="alphaLcPeriod"/>
            </a:pPr>
            <a:r>
              <a:rPr lang="en-US" sz="2800" dirty="0" smtClean="0"/>
              <a:t>Physical control</a:t>
            </a:r>
            <a:endParaRPr lang="en-US" sz="2800" dirty="0"/>
          </a:p>
          <a:p>
            <a:pPr>
              <a:buAutoNum type="alphaLcPeriod" startAt="3"/>
            </a:pPr>
            <a:r>
              <a:rPr lang="en-US" sz="2800" dirty="0" smtClean="0"/>
              <a:t>Reconciliation </a:t>
            </a:r>
            <a:endParaRPr lang="en-US" sz="2800" dirty="0"/>
          </a:p>
          <a:p>
            <a:pPr>
              <a:buAutoNum type="alphaLcPeriod" startAt="3"/>
            </a:pPr>
            <a:r>
              <a:rPr lang="en-US" sz="2800" dirty="0" smtClean="0"/>
              <a:t>Performance review</a:t>
            </a:r>
            <a:endParaRPr lang="en-US" sz="2800" dirty="0"/>
          </a:p>
        </p:txBody>
      </p:sp>
      <p:sp>
        <p:nvSpPr>
          <p:cNvPr id="4" name="Title 3"/>
          <p:cNvSpPr>
            <a:spLocks noGrp="1"/>
          </p:cNvSpPr>
          <p:nvPr>
            <p:ph type="title"/>
          </p:nvPr>
        </p:nvSpPr>
        <p:spPr>
          <a:xfrm>
            <a:off x="947570" y="370855"/>
            <a:ext cx="7922577" cy="799257"/>
          </a:xfrm>
        </p:spPr>
        <p:txBody>
          <a:bodyPr/>
          <a:lstStyle/>
          <a:p>
            <a:r>
              <a:rPr lang="en-US" dirty="0"/>
              <a:t>Concept Check </a:t>
            </a:r>
            <a:r>
              <a:rPr lang="en-US" dirty="0" smtClean="0"/>
              <a:t>4–2</a:t>
            </a:r>
            <a:endParaRPr lang="en-US" dirty="0"/>
          </a:p>
        </p:txBody>
      </p:sp>
      <p:sp>
        <p:nvSpPr>
          <p:cNvPr id="6" name="Oval 5"/>
          <p:cNvSpPr/>
          <p:nvPr/>
        </p:nvSpPr>
        <p:spPr bwMode="auto">
          <a:xfrm>
            <a:off x="947570" y="305200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43792" y="5355781"/>
            <a:ext cx="6995352" cy="646331"/>
          </a:xfrm>
          <a:prstGeom prst="rect">
            <a:avLst/>
          </a:prstGeom>
          <a:solidFill>
            <a:srgbClr val="FFFFD1"/>
          </a:solidFill>
          <a:ln w="6350">
            <a:solidFill>
              <a:schemeClr val="tx1"/>
            </a:solidFill>
          </a:ln>
        </p:spPr>
        <p:txBody>
          <a:bodyPr wrap="square" rtlCol="0">
            <a:spAutoFit/>
          </a:bodyPr>
          <a:lstStyle/>
          <a:p>
            <a:r>
              <a:rPr lang="en-US" dirty="0" smtClean="0"/>
              <a:t>This is an example of a physical control. Important items (like cash receipts) should be kept in safe places—like a safe or a bank deposit box.</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21</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521967"/>
            <a:ext cx="8229600" cy="1143000"/>
          </a:xfrm>
        </p:spPr>
        <p:txBody>
          <a:bodyPr/>
          <a:lstStyle/>
          <a:p>
            <a:pPr>
              <a:lnSpc>
                <a:spcPct val="90000"/>
              </a:lnSpc>
            </a:pPr>
            <a:r>
              <a:rPr lang="en-US" dirty="0" smtClean="0"/>
              <a:t>Excerpt from Regal Entertainment’s Auditor’s Report Related to Effectiveness of Internal Controls</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22</a:t>
            </a:fld>
            <a:endParaRPr lang="en-US" dirty="0"/>
          </a:p>
        </p:txBody>
      </p:sp>
      <p:sp>
        <p:nvSpPr>
          <p:cNvPr id="11" name="Content Placeholder 10"/>
          <p:cNvSpPr>
            <a:spLocks noGrp="1"/>
          </p:cNvSpPr>
          <p:nvPr>
            <p:ph sz="quarter" idx="13"/>
          </p:nvPr>
        </p:nvSpPr>
        <p:spPr/>
        <p:txBody>
          <a:bodyPr/>
          <a:lstStyle/>
          <a:p>
            <a:r>
              <a:rPr lang="en-US" dirty="0" smtClean="0"/>
              <a:t>Illustration 4–5</a:t>
            </a:r>
            <a:endParaRPr lang="en-US" dirty="0"/>
          </a:p>
        </p:txBody>
      </p:sp>
      <p:sp>
        <p:nvSpPr>
          <p:cNvPr id="7" name="Folded Corner 6"/>
          <p:cNvSpPr/>
          <p:nvPr/>
        </p:nvSpPr>
        <p:spPr>
          <a:xfrm>
            <a:off x="1043843" y="3596821"/>
            <a:ext cx="7714249" cy="237023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1043844" y="3619349"/>
            <a:ext cx="7714249" cy="2062103"/>
          </a:xfrm>
          <a:prstGeom prst="rect">
            <a:avLst/>
          </a:prstGeom>
          <a:noFill/>
        </p:spPr>
        <p:txBody>
          <a:bodyPr wrap="square" rtlCol="0">
            <a:spAutoFit/>
          </a:bodyPr>
          <a:lstStyle/>
          <a:p>
            <a:r>
              <a:rPr lang="en-US" sz="1600" dirty="0"/>
              <a:t>In our opinion, management’s assessment that Regal Entertainment Group maintained effective internal control over financial reporting is fairly stated, in all material respects, based on criteria established </a:t>
            </a:r>
            <a:r>
              <a:rPr lang="en-US" sz="1600" dirty="0" smtClean="0"/>
              <a:t>in </a:t>
            </a:r>
            <a:r>
              <a:rPr lang="en-US" sz="1600" i="1" dirty="0" smtClean="0">
                <a:latin typeface="Calibri"/>
                <a:cs typeface="Calibri"/>
              </a:rPr>
              <a:t>Internal Control—Integrated Framework</a:t>
            </a:r>
            <a:r>
              <a:rPr lang="en-US" sz="1600" i="1" dirty="0" smtClean="0"/>
              <a:t> </a:t>
            </a:r>
            <a:r>
              <a:rPr lang="en-US" sz="1600" dirty="0" smtClean="0"/>
              <a:t>issued </a:t>
            </a:r>
            <a:r>
              <a:rPr lang="en-US" sz="1600" dirty="0"/>
              <a:t>by the Committee of Sponsoring Organizations of the </a:t>
            </a:r>
            <a:r>
              <a:rPr lang="en-US" sz="1600" dirty="0" smtClean="0"/>
              <a:t>Treadway </a:t>
            </a:r>
            <a:r>
              <a:rPr lang="en-US" sz="1600" dirty="0"/>
              <a:t>Commission (COSO). Also, in our opinion, Regal Entertainment Group maintained, in all material respects, effective internal control over financial reporting, based on criteria </a:t>
            </a:r>
            <a:r>
              <a:rPr lang="en-US" sz="1600" dirty="0" smtClean="0"/>
              <a:t>established in </a:t>
            </a:r>
            <a:r>
              <a:rPr lang="en-US" sz="1600" i="1" dirty="0" smtClean="0">
                <a:latin typeface="Calibri"/>
                <a:cs typeface="Calibri"/>
              </a:rPr>
              <a:t>Internal Control—Integrated Framework</a:t>
            </a:r>
            <a:r>
              <a:rPr lang="en-US" sz="1600" dirty="0" smtClean="0"/>
              <a:t> issued </a:t>
            </a:r>
            <a:r>
              <a:rPr lang="en-US" sz="1600" dirty="0"/>
              <a:t>by the Committee of Sponsoring Organizations of the Treadway Commission (COSO). 	</a:t>
            </a:r>
          </a:p>
        </p:txBody>
      </p:sp>
      <p:sp>
        <p:nvSpPr>
          <p:cNvPr id="9" name="Round Same Side Corner Rectangle 8"/>
          <p:cNvSpPr/>
          <p:nvPr/>
        </p:nvSpPr>
        <p:spPr>
          <a:xfrm>
            <a:off x="1043844" y="2983845"/>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p:cNvSpPr txBox="1"/>
          <p:nvPr/>
        </p:nvSpPr>
        <p:spPr>
          <a:xfrm>
            <a:off x="2780613" y="2974877"/>
            <a:ext cx="4208771" cy="595035"/>
          </a:xfrm>
          <a:prstGeom prst="rect">
            <a:avLst/>
          </a:prstGeom>
          <a:noFill/>
        </p:spPr>
        <p:txBody>
          <a:bodyPr wrap="square" rtlCol="0">
            <a:spAutoFit/>
          </a:bodyPr>
          <a:lstStyle/>
          <a:p>
            <a:pPr algn="ctr">
              <a:lnSpc>
                <a:spcPct val="90000"/>
              </a:lnSpc>
            </a:pPr>
            <a:r>
              <a:rPr lang="en-US" sz="2000" b="1" dirty="0" smtClean="0"/>
              <a:t>REGAL ENTERTAINMENT GROUP</a:t>
            </a:r>
          </a:p>
          <a:p>
            <a:pPr algn="ctr">
              <a:lnSpc>
                <a:spcPct val="90000"/>
              </a:lnSpc>
            </a:pPr>
            <a:r>
              <a:rPr lang="en-US" sz="1600" b="1" dirty="0" smtClean="0"/>
              <a:t>Auditor’s Report (excerpt)</a:t>
            </a:r>
          </a:p>
        </p:txBody>
      </p:sp>
    </p:spTree>
    <p:extLst>
      <p:ext uri="{BB962C8B-B14F-4D97-AF65-F5344CB8AC3E}">
        <p14:creationId xmlns:p14="http://schemas.microsoft.com/office/powerpoint/2010/main" val="16735229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r>
              <a:rPr lang="en-US" dirty="0" smtClean="0"/>
              <a:t>Limitations of Internal Control</a:t>
            </a:r>
          </a:p>
        </p:txBody>
      </p:sp>
      <p:sp>
        <p:nvSpPr>
          <p:cNvPr id="40962" name="Content Placeholder 2"/>
          <p:cNvSpPr>
            <a:spLocks noGrp="1"/>
          </p:cNvSpPr>
          <p:nvPr>
            <p:ph idx="1"/>
          </p:nvPr>
        </p:nvSpPr>
        <p:spPr/>
        <p:txBody>
          <a:bodyPr>
            <a:normAutofit fontScale="92500" lnSpcReduction="20000"/>
          </a:bodyPr>
          <a:lstStyle/>
          <a:p>
            <a:r>
              <a:rPr lang="en-US" dirty="0" smtClean="0"/>
              <a:t>An effective internal control system can’t turn a bad employee into a good one</a:t>
            </a:r>
          </a:p>
          <a:p>
            <a:r>
              <a:rPr lang="en-US" dirty="0" smtClean="0"/>
              <a:t>Internal control systems are especially susceptible to </a:t>
            </a:r>
            <a:r>
              <a:rPr lang="en-US" b="1" dirty="0" smtClean="0"/>
              <a:t>collusion</a:t>
            </a:r>
          </a:p>
          <a:p>
            <a:pPr lvl="1"/>
            <a:r>
              <a:rPr lang="en-US" dirty="0" smtClean="0"/>
              <a:t>Collusion: two or more people acting together to circumvent internal controls</a:t>
            </a:r>
          </a:p>
          <a:p>
            <a:r>
              <a:rPr lang="en-US" dirty="0" smtClean="0"/>
              <a:t>Top-level employees who can override internal control procedures have opportunity to commit fraud</a:t>
            </a:r>
          </a:p>
          <a:p>
            <a:r>
              <a:rPr lang="en-US" dirty="0" smtClean="0"/>
              <a:t>Effective internal controls and ethical employees alone cannot ensure success or even survival</a:t>
            </a:r>
          </a:p>
          <a:p>
            <a:endParaRPr lang="en-US" dirty="0" smtClean="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521967"/>
            <a:ext cx="8229600" cy="1143000"/>
          </a:xfrm>
        </p:spPr>
        <p:txBody>
          <a:bodyPr/>
          <a:lstStyle/>
          <a:p>
            <a:pPr>
              <a:lnSpc>
                <a:spcPct val="90000"/>
              </a:lnSpc>
            </a:pPr>
            <a:r>
              <a:rPr lang="en-US" dirty="0" smtClean="0"/>
              <a:t>Regal Entertainment’s Discussion of Limitations of Internal Controls</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24</a:t>
            </a:fld>
            <a:endParaRPr lang="en-US" dirty="0"/>
          </a:p>
        </p:txBody>
      </p:sp>
      <p:sp>
        <p:nvSpPr>
          <p:cNvPr id="11" name="Content Placeholder 10"/>
          <p:cNvSpPr>
            <a:spLocks noGrp="1"/>
          </p:cNvSpPr>
          <p:nvPr>
            <p:ph sz="quarter" idx="13"/>
          </p:nvPr>
        </p:nvSpPr>
        <p:spPr/>
        <p:txBody>
          <a:bodyPr/>
          <a:lstStyle/>
          <a:p>
            <a:r>
              <a:rPr lang="en-US" dirty="0" smtClean="0"/>
              <a:t>Illustration 4–6</a:t>
            </a:r>
            <a:endParaRPr lang="en-US" dirty="0"/>
          </a:p>
        </p:txBody>
      </p:sp>
      <p:sp>
        <p:nvSpPr>
          <p:cNvPr id="7" name="Folded Corner 6"/>
          <p:cNvSpPr/>
          <p:nvPr/>
        </p:nvSpPr>
        <p:spPr>
          <a:xfrm>
            <a:off x="1043841" y="3005592"/>
            <a:ext cx="7714249" cy="1844688"/>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1043842" y="3028120"/>
            <a:ext cx="7714249" cy="1569660"/>
          </a:xfrm>
          <a:prstGeom prst="rect">
            <a:avLst/>
          </a:prstGeom>
          <a:noFill/>
        </p:spPr>
        <p:txBody>
          <a:bodyPr wrap="square" rtlCol="0">
            <a:spAutoFit/>
          </a:bodyPr>
          <a:lstStyle/>
          <a:p>
            <a:r>
              <a:rPr lang="en-US" sz="1600" dirty="0"/>
              <a:t>Management recognizes that there are inherent limitations in the effectiveness of any internal control over financial reporting, including the possibility of human error and the circumvention or overriding of internal control. Accordingly, even effective internal control over financial reporting can provide only reasonable assurance with respect to financial statement preparation. Further, because of changes in conditions, the effectiveness of internal control over financial reporting may vary over time. 	</a:t>
            </a:r>
          </a:p>
        </p:txBody>
      </p:sp>
      <p:sp>
        <p:nvSpPr>
          <p:cNvPr id="9" name="Round Same Side Corner Rectangle 8"/>
          <p:cNvSpPr/>
          <p:nvPr/>
        </p:nvSpPr>
        <p:spPr>
          <a:xfrm>
            <a:off x="1043842" y="2392616"/>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p:cNvSpPr txBox="1"/>
          <p:nvPr/>
        </p:nvSpPr>
        <p:spPr>
          <a:xfrm>
            <a:off x="2780611" y="2383648"/>
            <a:ext cx="4208771" cy="595035"/>
          </a:xfrm>
          <a:prstGeom prst="rect">
            <a:avLst/>
          </a:prstGeom>
          <a:noFill/>
        </p:spPr>
        <p:txBody>
          <a:bodyPr wrap="square" rtlCol="0">
            <a:spAutoFit/>
          </a:bodyPr>
          <a:lstStyle/>
          <a:p>
            <a:pPr algn="ctr">
              <a:lnSpc>
                <a:spcPct val="90000"/>
              </a:lnSpc>
            </a:pPr>
            <a:r>
              <a:rPr lang="en-US" sz="2000" b="1" dirty="0" smtClean="0"/>
              <a:t>REGAL ENTERTAINMENT GROUP</a:t>
            </a:r>
          </a:p>
          <a:p>
            <a:pPr algn="ctr">
              <a:lnSpc>
                <a:spcPct val="90000"/>
              </a:lnSpc>
            </a:pPr>
            <a:r>
              <a:rPr lang="en-US" sz="1600" b="1" dirty="0" smtClean="0"/>
              <a:t>Management Discussion and Analysis (excerpt)</a:t>
            </a:r>
          </a:p>
        </p:txBody>
      </p:sp>
    </p:spTree>
    <p:extLst>
      <p:ext uri="{BB962C8B-B14F-4D97-AF65-F5344CB8AC3E}">
        <p14:creationId xmlns:p14="http://schemas.microsoft.com/office/powerpoint/2010/main" val="29402283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606090" cy="4432716"/>
          </a:xfrm>
        </p:spPr>
        <p:txBody>
          <a:bodyPr>
            <a:normAutofit/>
          </a:bodyPr>
          <a:lstStyle/>
          <a:p>
            <a:pPr marL="0" indent="0">
              <a:buNone/>
            </a:pPr>
            <a:r>
              <a:rPr lang="en-US" sz="2800" dirty="0" smtClean="0"/>
              <a:t>Everyone in the company has an impact on the operations and effectiveness of internal control, but who must take final responsibility?</a:t>
            </a:r>
            <a:endParaRPr lang="en-US" sz="2800" dirty="0"/>
          </a:p>
          <a:p>
            <a:pPr>
              <a:buAutoNum type="alphaLcPeriod"/>
            </a:pPr>
            <a:r>
              <a:rPr lang="en-US" sz="2800" dirty="0" smtClean="0"/>
              <a:t>Internal auditors</a:t>
            </a:r>
            <a:endParaRPr lang="en-US" sz="2800" dirty="0"/>
          </a:p>
          <a:p>
            <a:pPr>
              <a:buAutoNum type="alphaLcPeriod"/>
            </a:pPr>
            <a:r>
              <a:rPr lang="en-US" sz="2800" dirty="0" smtClean="0"/>
              <a:t>Top executives</a:t>
            </a:r>
            <a:endParaRPr lang="en-US" sz="2800" dirty="0"/>
          </a:p>
          <a:p>
            <a:pPr>
              <a:buAutoNum type="alphaLcPeriod" startAt="3"/>
            </a:pPr>
            <a:r>
              <a:rPr lang="en-US" sz="2800" dirty="0" smtClean="0"/>
              <a:t>The firm’s attorney</a:t>
            </a:r>
            <a:endParaRPr lang="en-US" sz="2800" dirty="0"/>
          </a:p>
          <a:p>
            <a:pPr>
              <a:buAutoNum type="alphaLcPeriod" startAt="3"/>
            </a:pPr>
            <a:r>
              <a:rPr lang="en-US" sz="2800" dirty="0" smtClean="0"/>
              <a:t>The majority shareholder</a:t>
            </a:r>
            <a:endParaRPr lang="en-US" sz="2800" dirty="0"/>
          </a:p>
        </p:txBody>
      </p:sp>
      <p:sp>
        <p:nvSpPr>
          <p:cNvPr id="4" name="Title 3"/>
          <p:cNvSpPr>
            <a:spLocks noGrp="1"/>
          </p:cNvSpPr>
          <p:nvPr>
            <p:ph type="title"/>
          </p:nvPr>
        </p:nvSpPr>
        <p:spPr>
          <a:xfrm>
            <a:off x="936943" y="423527"/>
            <a:ext cx="7922577" cy="799257"/>
          </a:xfrm>
        </p:spPr>
        <p:txBody>
          <a:bodyPr/>
          <a:lstStyle/>
          <a:p>
            <a:r>
              <a:rPr lang="en-US" dirty="0"/>
              <a:t>Concept Check </a:t>
            </a:r>
            <a:r>
              <a:rPr lang="en-US" dirty="0" smtClean="0"/>
              <a:t>4–3</a:t>
            </a:r>
            <a:endParaRPr lang="en-US" dirty="0"/>
          </a:p>
        </p:txBody>
      </p:sp>
      <p:sp>
        <p:nvSpPr>
          <p:cNvPr id="6" name="Oval 5"/>
          <p:cNvSpPr/>
          <p:nvPr/>
        </p:nvSpPr>
        <p:spPr bwMode="auto">
          <a:xfrm>
            <a:off x="947570" y="304184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43792" y="5081461"/>
            <a:ext cx="6995352" cy="923330"/>
          </a:xfrm>
          <a:prstGeom prst="rect">
            <a:avLst/>
          </a:prstGeom>
          <a:solidFill>
            <a:srgbClr val="FFFFD1"/>
          </a:solidFill>
          <a:ln w="6350">
            <a:solidFill>
              <a:schemeClr val="tx1"/>
            </a:solidFill>
          </a:ln>
        </p:spPr>
        <p:txBody>
          <a:bodyPr wrap="square" rtlCol="0">
            <a:spAutoFit/>
          </a:bodyPr>
          <a:lstStyle/>
          <a:p>
            <a:r>
              <a:rPr lang="en-US" dirty="0" smtClean="0"/>
              <a:t>The top executives are the ones who must take final responsibility for the establishment and success of internal controls. The CEO and CFO sign a report each year assessing whether the internal controls are adequate. </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25</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type="body" idx="1"/>
          </p:nvPr>
        </p:nvSpPr>
        <p:spPr/>
        <p:txBody>
          <a:bodyPr/>
          <a:lstStyle/>
          <a:p>
            <a:r>
              <a:rPr lang="en-US" dirty="0" smtClean="0"/>
              <a:t>CASH</a:t>
            </a:r>
          </a:p>
        </p:txBody>
      </p:sp>
      <p:sp>
        <p:nvSpPr>
          <p:cNvPr id="43009" name="Title 3"/>
          <p:cNvSpPr>
            <a:spLocks noGrp="1"/>
          </p:cNvSpPr>
          <p:nvPr>
            <p:ph type="title"/>
          </p:nvPr>
        </p:nvSpPr>
        <p:spPr/>
        <p:txBody>
          <a:bodyPr/>
          <a:lstStyle/>
          <a:p>
            <a:r>
              <a:rPr lang="en-US" dirty="0" smtClean="0"/>
              <a:t>Part B</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4"/>
          <p:cNvSpPr>
            <a:spLocks noGrp="1"/>
          </p:cNvSpPr>
          <p:nvPr>
            <p:ph idx="1"/>
          </p:nvPr>
        </p:nvSpPr>
        <p:spPr/>
        <p:txBody>
          <a:bodyPr/>
          <a:lstStyle/>
          <a:p>
            <a:r>
              <a:rPr lang="en-US" b="1" dirty="0" smtClean="0">
                <a:solidFill>
                  <a:srgbClr val="A5062D"/>
                </a:solidFill>
              </a:rPr>
              <a:t>LO4–3</a:t>
            </a:r>
            <a:r>
              <a:rPr lang="en-US" dirty="0" smtClean="0"/>
              <a:t>	Define cash and cash equivalents.</a:t>
            </a:r>
          </a:p>
        </p:txBody>
      </p:sp>
      <p:sp>
        <p:nvSpPr>
          <p:cNvPr id="45057" name="Title 3"/>
          <p:cNvSpPr>
            <a:spLocks noGrp="1"/>
          </p:cNvSpPr>
          <p:nvPr>
            <p:ph type="title"/>
          </p:nvPr>
        </p:nvSpPr>
        <p:spPr/>
        <p:txBody>
          <a:bodyPr/>
          <a:lstStyle/>
          <a:p>
            <a:r>
              <a:rPr lang="en-US" dirty="0" smtClean="0"/>
              <a:t>Learning Objective 3</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1172" y="524113"/>
            <a:ext cx="5178316" cy="414265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724627" y="533512"/>
            <a:ext cx="3321855" cy="2220198"/>
          </a:xfrm>
        </p:spPr>
        <p:txBody>
          <a:bodyPr/>
          <a:lstStyle/>
          <a:p>
            <a:pPr>
              <a:lnSpc>
                <a:spcPct val="90000"/>
              </a:lnSpc>
            </a:pPr>
            <a:r>
              <a:rPr lang="en-US" dirty="0" smtClean="0"/>
              <a:t>Components of the </a:t>
            </a:r>
            <a:br>
              <a:rPr lang="en-US" dirty="0" smtClean="0"/>
            </a:br>
            <a:r>
              <a:rPr lang="en-US" dirty="0" smtClean="0"/>
              <a:t>Total Cash Balance</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28</a:t>
            </a:fld>
            <a:endParaRPr lang="en-US" dirty="0"/>
          </a:p>
        </p:txBody>
      </p:sp>
      <p:sp>
        <p:nvSpPr>
          <p:cNvPr id="11" name="Content Placeholder 10"/>
          <p:cNvSpPr>
            <a:spLocks noGrp="1"/>
          </p:cNvSpPr>
          <p:nvPr>
            <p:ph sz="quarter" idx="13"/>
          </p:nvPr>
        </p:nvSpPr>
        <p:spPr/>
        <p:txBody>
          <a:bodyPr/>
          <a:lstStyle/>
          <a:p>
            <a:r>
              <a:rPr lang="en-US" dirty="0" smtClean="0"/>
              <a:t>Illustration 4–7</a:t>
            </a:r>
            <a:endParaRPr lang="en-US" dirty="0"/>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5419" y="4666766"/>
            <a:ext cx="1045742" cy="116280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709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smtClean="0"/>
              <a:t>Which of the following would NOT be considered a cash equivalent?</a:t>
            </a:r>
            <a:endParaRPr lang="en-US" sz="2800" dirty="0"/>
          </a:p>
          <a:p>
            <a:pPr>
              <a:buAutoNum type="alphaLcPeriod"/>
            </a:pPr>
            <a:r>
              <a:rPr lang="en-US" sz="2800" dirty="0" smtClean="0"/>
              <a:t>Credit card sales for the day</a:t>
            </a:r>
            <a:endParaRPr lang="en-US" sz="2800" dirty="0"/>
          </a:p>
          <a:p>
            <a:pPr>
              <a:buAutoNum type="alphaLcPeriod"/>
            </a:pPr>
            <a:r>
              <a:rPr lang="en-US" sz="2800" dirty="0" smtClean="0"/>
              <a:t>Debit card sales for the day</a:t>
            </a:r>
            <a:endParaRPr lang="en-US" sz="2800" dirty="0"/>
          </a:p>
          <a:p>
            <a:pPr>
              <a:buAutoNum type="alphaLcPeriod" startAt="3"/>
            </a:pPr>
            <a:r>
              <a:rPr lang="en-US" sz="2800" dirty="0" smtClean="0"/>
              <a:t>Money orders received from customers</a:t>
            </a:r>
            <a:endParaRPr lang="en-US" sz="2800" dirty="0"/>
          </a:p>
          <a:p>
            <a:pPr>
              <a:buAutoNum type="alphaLcPeriod" startAt="3"/>
            </a:pPr>
            <a:r>
              <a:rPr lang="en-US" sz="2800" dirty="0" smtClean="0"/>
              <a:t>Certificate of deposit (CD) that matures one year from now</a:t>
            </a:r>
            <a:endParaRPr lang="en-US" sz="2800" dirty="0"/>
          </a:p>
        </p:txBody>
      </p:sp>
      <p:sp>
        <p:nvSpPr>
          <p:cNvPr id="4" name="Title 3"/>
          <p:cNvSpPr>
            <a:spLocks noGrp="1"/>
          </p:cNvSpPr>
          <p:nvPr>
            <p:ph type="title"/>
          </p:nvPr>
        </p:nvSpPr>
        <p:spPr>
          <a:xfrm>
            <a:off x="936943" y="370847"/>
            <a:ext cx="7922577" cy="799257"/>
          </a:xfrm>
        </p:spPr>
        <p:txBody>
          <a:bodyPr/>
          <a:lstStyle/>
          <a:p>
            <a:r>
              <a:rPr lang="en-US" dirty="0"/>
              <a:t>Concept Check </a:t>
            </a:r>
            <a:r>
              <a:rPr lang="en-US" dirty="0" smtClean="0"/>
              <a:t>4–4</a:t>
            </a:r>
            <a:endParaRPr lang="en-US" dirty="0"/>
          </a:p>
        </p:txBody>
      </p:sp>
      <p:sp>
        <p:nvSpPr>
          <p:cNvPr id="6" name="Oval 5"/>
          <p:cNvSpPr/>
          <p:nvPr/>
        </p:nvSpPr>
        <p:spPr bwMode="auto">
          <a:xfrm>
            <a:off x="956707" y="362096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43792" y="4705167"/>
            <a:ext cx="6995352" cy="1754327"/>
          </a:xfrm>
          <a:prstGeom prst="rect">
            <a:avLst/>
          </a:prstGeom>
          <a:solidFill>
            <a:srgbClr val="FFFFD1"/>
          </a:solidFill>
          <a:ln w="6350">
            <a:solidFill>
              <a:schemeClr val="tx1"/>
            </a:solidFill>
          </a:ln>
        </p:spPr>
        <p:txBody>
          <a:bodyPr wrap="square" rtlCol="0">
            <a:spAutoFit/>
          </a:bodyPr>
          <a:lstStyle/>
          <a:p>
            <a:r>
              <a:rPr lang="en-US" dirty="0" smtClean="0"/>
              <a:t>Cash includes currency, coins, savings accounts, checking accounts, credit card sales, debit card sales, and other cash equivalents. Cash equivalents are generally defined as investments that mature within three months from the date of purchase, such as money market funds, treasury bills, and certificates of deposit. Since the CD doesn’t mature until 1 year from now, it would NOT be considered a cash equivalent.</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29</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3367872" y="924821"/>
            <a:ext cx="5552608" cy="4525963"/>
          </a:xfrm>
        </p:spPr>
        <p:txBody>
          <a:bodyPr>
            <a:normAutofit fontScale="92500"/>
          </a:bodyPr>
          <a:lstStyle/>
          <a:p>
            <a:r>
              <a:rPr lang="en-US" b="1" dirty="0" smtClean="0">
                <a:solidFill>
                  <a:srgbClr val="A5062D"/>
                </a:solidFill>
              </a:rPr>
              <a:t>LO4</a:t>
            </a:r>
            <a:r>
              <a:rPr lang="en-US" b="1" dirty="0">
                <a:solidFill>
                  <a:srgbClr val="A5062D"/>
                </a:solidFill>
              </a:rPr>
              <a:t>–</a:t>
            </a:r>
            <a:r>
              <a:rPr lang="en-US" b="1" dirty="0" smtClean="0">
                <a:solidFill>
                  <a:srgbClr val="A5062D"/>
                </a:solidFill>
              </a:rPr>
              <a:t>5</a:t>
            </a:r>
            <a:r>
              <a:rPr lang="en-US" dirty="0"/>
              <a:t>	Reconcile a bank </a:t>
            </a:r>
            <a:r>
              <a:rPr lang="en-US" dirty="0" smtClean="0"/>
              <a:t>statement.</a:t>
            </a:r>
          </a:p>
          <a:p>
            <a:r>
              <a:rPr lang="en-US" b="1" dirty="0" smtClean="0">
                <a:solidFill>
                  <a:srgbClr val="A5062D"/>
                </a:solidFill>
              </a:rPr>
              <a:t>LO4</a:t>
            </a:r>
            <a:r>
              <a:rPr lang="en-US" b="1" dirty="0">
                <a:solidFill>
                  <a:srgbClr val="A5062D"/>
                </a:solidFill>
              </a:rPr>
              <a:t>–</a:t>
            </a:r>
            <a:r>
              <a:rPr lang="en-US" b="1" dirty="0" smtClean="0">
                <a:solidFill>
                  <a:srgbClr val="A5062D"/>
                </a:solidFill>
              </a:rPr>
              <a:t>6</a:t>
            </a:r>
            <a:r>
              <a:rPr lang="en-US" dirty="0"/>
              <a:t>	</a:t>
            </a:r>
            <a:r>
              <a:rPr lang="en-US" dirty="0" smtClean="0"/>
              <a:t>Account for employee purchases.</a:t>
            </a:r>
          </a:p>
          <a:p>
            <a:r>
              <a:rPr lang="en-US" b="1" dirty="0" smtClean="0">
                <a:solidFill>
                  <a:srgbClr val="A5062D"/>
                </a:solidFill>
              </a:rPr>
              <a:t>LO4</a:t>
            </a:r>
            <a:r>
              <a:rPr lang="en-US" b="1" dirty="0">
                <a:solidFill>
                  <a:srgbClr val="A5062D"/>
                </a:solidFill>
              </a:rPr>
              <a:t>–</a:t>
            </a:r>
            <a:r>
              <a:rPr lang="en-US" b="1" dirty="0" smtClean="0">
                <a:solidFill>
                  <a:srgbClr val="A5062D"/>
                </a:solidFill>
              </a:rPr>
              <a:t>7</a:t>
            </a:r>
            <a:r>
              <a:rPr lang="en-US" dirty="0"/>
              <a:t>	</a:t>
            </a:r>
            <a:r>
              <a:rPr lang="en-US" dirty="0" smtClean="0"/>
              <a:t>Identify the major inflows and outflows of cash.</a:t>
            </a:r>
          </a:p>
          <a:p>
            <a:r>
              <a:rPr lang="en-US" b="1" dirty="0" smtClean="0">
                <a:solidFill>
                  <a:srgbClr val="A5062D"/>
                </a:solidFill>
              </a:rPr>
              <a:t>LO4</a:t>
            </a:r>
            <a:r>
              <a:rPr lang="en-US" b="1" dirty="0">
                <a:solidFill>
                  <a:srgbClr val="A5062D"/>
                </a:solidFill>
              </a:rPr>
              <a:t>–</a:t>
            </a:r>
            <a:r>
              <a:rPr lang="en-US" b="1" dirty="0" smtClean="0">
                <a:solidFill>
                  <a:srgbClr val="A5062D"/>
                </a:solidFill>
              </a:rPr>
              <a:t>8</a:t>
            </a:r>
            <a:r>
              <a:rPr lang="en-US" dirty="0"/>
              <a:t>	</a:t>
            </a:r>
            <a:r>
              <a:rPr lang="en-US" dirty="0" smtClean="0"/>
              <a:t>Assess cash holdings by comparing cash to noncash assets.</a:t>
            </a:r>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4"/>
          <p:cNvSpPr>
            <a:spLocks noGrp="1"/>
          </p:cNvSpPr>
          <p:nvPr>
            <p:ph idx="1"/>
          </p:nvPr>
        </p:nvSpPr>
        <p:spPr/>
        <p:txBody>
          <a:bodyPr/>
          <a:lstStyle/>
          <a:p>
            <a:r>
              <a:rPr lang="en-US" b="1" dirty="0" smtClean="0">
                <a:solidFill>
                  <a:srgbClr val="A5062D"/>
                </a:solidFill>
              </a:rPr>
              <a:t>LO4–4</a:t>
            </a:r>
            <a:r>
              <a:rPr lang="en-US" dirty="0" smtClean="0"/>
              <a:t>	Understand controls over cash receipts and cash disbursements.</a:t>
            </a:r>
          </a:p>
        </p:txBody>
      </p:sp>
      <p:sp>
        <p:nvSpPr>
          <p:cNvPr id="48129" name="Title 3"/>
          <p:cNvSpPr>
            <a:spLocks noGrp="1"/>
          </p:cNvSpPr>
          <p:nvPr>
            <p:ph type="title"/>
          </p:nvPr>
        </p:nvSpPr>
        <p:spPr/>
        <p:txBody>
          <a:bodyPr/>
          <a:lstStyle/>
          <a:p>
            <a:r>
              <a:rPr lang="en-US" dirty="0" smtClean="0"/>
              <a:t>Learning Objective 4</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lstStyle/>
          <a:p>
            <a:r>
              <a:rPr lang="en-US" dirty="0" smtClean="0"/>
              <a:t>Cash Controls</a:t>
            </a:r>
          </a:p>
        </p:txBody>
      </p:sp>
      <p:sp>
        <p:nvSpPr>
          <p:cNvPr id="3" name="Content Placeholder 2"/>
          <p:cNvSpPr>
            <a:spLocks noGrp="1"/>
          </p:cNvSpPr>
          <p:nvPr>
            <p:ph idx="1"/>
          </p:nvPr>
        </p:nvSpPr>
        <p:spPr>
          <a:xfrm>
            <a:off x="809150" y="1103586"/>
            <a:ext cx="8229600" cy="5386568"/>
          </a:xfrm>
        </p:spPr>
        <p:txBody>
          <a:bodyPr>
            <a:normAutofit fontScale="70000" lnSpcReduction="20000"/>
          </a:bodyPr>
          <a:lstStyle/>
          <a:p>
            <a:r>
              <a:rPr lang="en-US" dirty="0" smtClean="0"/>
              <a:t>Controls over </a:t>
            </a:r>
            <a:r>
              <a:rPr lang="en-US" b="1" dirty="0" smtClean="0"/>
              <a:t>cash receipts</a:t>
            </a:r>
          </a:p>
          <a:p>
            <a:pPr lvl="1"/>
            <a:r>
              <a:rPr lang="en-US" dirty="0" smtClean="0"/>
              <a:t>Each day: an employee should open mail and list checks</a:t>
            </a:r>
          </a:p>
          <a:p>
            <a:pPr lvl="1"/>
            <a:r>
              <a:rPr lang="en-US" dirty="0" smtClean="0"/>
              <a:t>Each day: a different employee should deposit cash and checks into the company’s bank account</a:t>
            </a:r>
          </a:p>
          <a:p>
            <a:pPr lvl="1"/>
            <a:r>
              <a:rPr lang="en-US" dirty="0" smtClean="0"/>
              <a:t>As soon as possible: a separate employee should record cash receipts in the accounting records</a:t>
            </a:r>
            <a:endParaRPr lang="en-US" dirty="0"/>
          </a:p>
          <a:p>
            <a:pPr lvl="1"/>
            <a:r>
              <a:rPr lang="en-US" dirty="0" smtClean="0"/>
              <a:t>Accept credit </a:t>
            </a:r>
            <a:r>
              <a:rPr lang="en-US" dirty="0"/>
              <a:t>cards or debit </a:t>
            </a:r>
            <a:r>
              <a:rPr lang="en-US" dirty="0" smtClean="0"/>
              <a:t>cards to limit the amount of cash handled</a:t>
            </a:r>
          </a:p>
          <a:p>
            <a:r>
              <a:rPr lang="en-US" dirty="0" smtClean="0"/>
              <a:t>Controls over </a:t>
            </a:r>
            <a:r>
              <a:rPr lang="en-US" b="1" dirty="0" smtClean="0"/>
              <a:t>cash disbursements</a:t>
            </a:r>
          </a:p>
          <a:p>
            <a:pPr lvl="1"/>
            <a:r>
              <a:rPr lang="en-US" dirty="0" smtClean="0"/>
              <a:t>Disbursements should be made </a:t>
            </a:r>
            <a:r>
              <a:rPr lang="en-US" dirty="0"/>
              <a:t>by check, debit card, </a:t>
            </a:r>
            <a:r>
              <a:rPr lang="en-US" dirty="0" smtClean="0"/>
              <a:t>or credit card</a:t>
            </a:r>
          </a:p>
          <a:p>
            <a:pPr lvl="1"/>
            <a:r>
              <a:rPr lang="en-US" dirty="0" smtClean="0"/>
              <a:t>Authorize all expenditures; authorizing employee should not also prepare the check</a:t>
            </a:r>
          </a:p>
          <a:p>
            <a:pPr lvl="1"/>
            <a:r>
              <a:rPr lang="en-US" dirty="0" smtClean="0"/>
              <a:t>Checks should be serially numbered and should require two signatures for large amounts</a:t>
            </a:r>
          </a:p>
          <a:p>
            <a:pPr lvl="1"/>
            <a:r>
              <a:rPr lang="en-US" dirty="0" smtClean="0"/>
              <a:t>Periodically agree debit and credit card statements to purchase receipts</a:t>
            </a:r>
          </a:p>
          <a:p>
            <a:pPr lvl="1"/>
            <a:r>
              <a:rPr lang="en-US" dirty="0" smtClean="0"/>
              <a:t>Set maximum purchase limits</a:t>
            </a:r>
            <a:endParaRPr lang="en-US" dirty="0"/>
          </a:p>
          <a:p>
            <a:pPr lvl="1"/>
            <a:r>
              <a:rPr lang="en-US" dirty="0" smtClean="0"/>
              <a:t>Separate cash disbursement and cash receipt duties</a:t>
            </a:r>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31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4"/>
          <p:cNvSpPr>
            <a:spLocks noGrp="1"/>
          </p:cNvSpPr>
          <p:nvPr>
            <p:ph idx="1"/>
          </p:nvPr>
        </p:nvSpPr>
        <p:spPr/>
        <p:txBody>
          <a:bodyPr/>
          <a:lstStyle/>
          <a:p>
            <a:r>
              <a:rPr lang="en-US" b="1" dirty="0" smtClean="0">
                <a:solidFill>
                  <a:srgbClr val="A5062D"/>
                </a:solidFill>
              </a:rPr>
              <a:t>LO4–5</a:t>
            </a:r>
            <a:r>
              <a:rPr lang="en-US" dirty="0" smtClean="0"/>
              <a:t>	Reconcile a bank statement.</a:t>
            </a:r>
          </a:p>
        </p:txBody>
      </p:sp>
      <p:sp>
        <p:nvSpPr>
          <p:cNvPr id="52225" name="Title 3"/>
          <p:cNvSpPr>
            <a:spLocks noGrp="1"/>
          </p:cNvSpPr>
          <p:nvPr>
            <p:ph type="title"/>
          </p:nvPr>
        </p:nvSpPr>
        <p:spPr/>
        <p:txBody>
          <a:bodyPr/>
          <a:lstStyle/>
          <a:p>
            <a:r>
              <a:rPr lang="en-US" dirty="0" smtClean="0"/>
              <a:t>Learning Objective 5</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192017"/>
            <a:ext cx="8229600" cy="1143000"/>
          </a:xfrm>
        </p:spPr>
        <p:txBody>
          <a:bodyPr/>
          <a:lstStyle/>
          <a:p>
            <a:r>
              <a:rPr lang="en-US" dirty="0"/>
              <a:t>Bank Reconciliation</a:t>
            </a:r>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33</a:t>
            </a:fld>
            <a:endParaRPr lang="en-US" dirty="0"/>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233" y="1719100"/>
            <a:ext cx="1454482" cy="29089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5918" y="1674755"/>
            <a:ext cx="3586049" cy="322660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2483" y="1538125"/>
            <a:ext cx="1496277" cy="285880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4" name="Content Placeholder 2"/>
          <p:cNvSpPr txBox="1">
            <a:spLocks/>
          </p:cNvSpPr>
          <p:nvPr/>
        </p:nvSpPr>
        <p:spPr>
          <a:xfrm>
            <a:off x="874003" y="934258"/>
            <a:ext cx="8229600" cy="97864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sz="2400" dirty="0" smtClean="0"/>
              <a:t>The balance of cash in the company’s records may </a:t>
            </a:r>
            <a:r>
              <a:rPr lang="en-IN" sz="2400" b="1" dirty="0" smtClean="0"/>
              <a:t>not</a:t>
            </a:r>
            <a:r>
              <a:rPr lang="en-IN" sz="2400" dirty="0" smtClean="0"/>
              <a:t> equal the balance of cash in the bank’s records</a:t>
            </a:r>
          </a:p>
        </p:txBody>
      </p:sp>
      <p:sp>
        <p:nvSpPr>
          <p:cNvPr id="15" name="Content Placeholder 2"/>
          <p:cNvSpPr txBox="1">
            <a:spLocks/>
          </p:cNvSpPr>
          <p:nvPr/>
        </p:nvSpPr>
        <p:spPr>
          <a:xfrm>
            <a:off x="823496" y="4271831"/>
            <a:ext cx="8229600" cy="97864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A </a:t>
            </a:r>
            <a:r>
              <a:rPr lang="en-US" sz="2400" b="1" dirty="0"/>
              <a:t>bank reconciliation </a:t>
            </a:r>
            <a:r>
              <a:rPr lang="en-IN" sz="2400" dirty="0"/>
              <a:t>matches the balance of cash in the bank account with the balance of cash in the company’s own records</a:t>
            </a:r>
            <a:r>
              <a:rPr lang="en-US" sz="2400" dirty="0" smtClean="0"/>
              <a:t> </a:t>
            </a:r>
            <a:endParaRPr lang="en-US" sz="2400" dirty="0"/>
          </a:p>
          <a:p>
            <a:r>
              <a:rPr lang="en-IN" sz="2400" b="1" dirty="0" smtClean="0"/>
              <a:t>Timing differences </a:t>
            </a:r>
            <a:r>
              <a:rPr lang="en-US" sz="2400" dirty="0"/>
              <a:t>occur when the company records transactions either before or after the bank records the same </a:t>
            </a:r>
            <a:r>
              <a:rPr lang="en-US" sz="2400" dirty="0" smtClean="0"/>
              <a:t>transactions</a:t>
            </a:r>
          </a:p>
        </p:txBody>
      </p:sp>
    </p:spTree>
    <p:extLst>
      <p:ext uri="{BB962C8B-B14F-4D97-AF65-F5344CB8AC3E}">
        <p14:creationId xmlns:p14="http://schemas.microsoft.com/office/powerpoint/2010/main" val="302564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1077353" y="1599844"/>
            <a:ext cx="7329960" cy="4866736"/>
          </a:xfrm>
          <a:prstGeom prst="roundRect">
            <a:avLst>
              <a:gd name="adj" fmla="val 8421"/>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TextBox 42"/>
          <p:cNvSpPr txBox="1"/>
          <p:nvPr/>
        </p:nvSpPr>
        <p:spPr>
          <a:xfrm>
            <a:off x="2598215" y="1672967"/>
            <a:ext cx="4153303" cy="478646"/>
          </a:xfrm>
          <a:prstGeom prst="rect">
            <a:avLst/>
          </a:prstGeom>
          <a:noFill/>
        </p:spPr>
        <p:txBody>
          <a:bodyPr wrap="square" rtlCol="0">
            <a:spAutoFit/>
          </a:bodyPr>
          <a:lstStyle/>
          <a:p>
            <a:pPr algn="ctr"/>
            <a:r>
              <a:rPr lang="en-US" sz="1400" b="1" i="1" dirty="0"/>
              <a:t>First Bank </a:t>
            </a:r>
          </a:p>
          <a:p>
            <a:pPr algn="ctr"/>
            <a:r>
              <a:rPr lang="en-US" sz="1200" i="1" dirty="0"/>
              <a:t>A Name You Can Trust	</a:t>
            </a:r>
          </a:p>
        </p:txBody>
      </p:sp>
      <p:sp>
        <p:nvSpPr>
          <p:cNvPr id="48" name="TextBox 47"/>
          <p:cNvSpPr txBox="1"/>
          <p:nvPr/>
        </p:nvSpPr>
        <p:spPr>
          <a:xfrm>
            <a:off x="1297132" y="1578377"/>
            <a:ext cx="1275668" cy="628223"/>
          </a:xfrm>
          <a:prstGeom prst="rect">
            <a:avLst/>
          </a:prstGeom>
          <a:noFill/>
        </p:spPr>
        <p:txBody>
          <a:bodyPr wrap="square" rtlCol="0">
            <a:spAutoFit/>
          </a:bodyPr>
          <a:lstStyle/>
          <a:p>
            <a:r>
              <a:rPr lang="fi-FI" sz="1200" dirty="0"/>
              <a:t>P.O. Box 26788 </a:t>
            </a:r>
          </a:p>
          <a:p>
            <a:r>
              <a:rPr lang="fi-FI" sz="1200" dirty="0"/>
              <a:t>Odessa, TX 79760 </a:t>
            </a:r>
          </a:p>
          <a:p>
            <a:r>
              <a:rPr lang="fi-FI" sz="1200" dirty="0"/>
              <a:t>(432) 799-BANK</a:t>
            </a:r>
          </a:p>
        </p:txBody>
      </p:sp>
      <p:sp>
        <p:nvSpPr>
          <p:cNvPr id="49" name="TextBox 48"/>
          <p:cNvSpPr txBox="1"/>
          <p:nvPr/>
        </p:nvSpPr>
        <p:spPr>
          <a:xfrm>
            <a:off x="7286214" y="1689693"/>
            <a:ext cx="1072897" cy="269238"/>
          </a:xfrm>
          <a:prstGeom prst="rect">
            <a:avLst/>
          </a:prstGeom>
          <a:noFill/>
        </p:spPr>
        <p:txBody>
          <a:bodyPr wrap="square" rtlCol="0">
            <a:spAutoFit/>
          </a:bodyPr>
          <a:lstStyle/>
          <a:p>
            <a:r>
              <a:rPr lang="en-US" sz="1200" dirty="0"/>
              <a:t>Member FDIC </a:t>
            </a:r>
          </a:p>
        </p:txBody>
      </p:sp>
      <p:sp>
        <p:nvSpPr>
          <p:cNvPr id="50" name="TextBox 49"/>
          <p:cNvSpPr txBox="1"/>
          <p:nvPr/>
        </p:nvSpPr>
        <p:spPr>
          <a:xfrm>
            <a:off x="1160502" y="2381025"/>
            <a:ext cx="3000313" cy="628223"/>
          </a:xfrm>
          <a:prstGeom prst="rect">
            <a:avLst/>
          </a:prstGeom>
          <a:noFill/>
        </p:spPr>
        <p:txBody>
          <a:bodyPr wrap="square" rtlCol="0">
            <a:spAutoFit/>
          </a:bodyPr>
          <a:lstStyle/>
          <a:p>
            <a:r>
              <a:rPr lang="en-US" sz="1200" dirty="0"/>
              <a:t>Account Holder: 	Starlight Drive-In </a:t>
            </a:r>
          </a:p>
          <a:p>
            <a:r>
              <a:rPr lang="en-US" sz="1200" dirty="0"/>
              <a:t>			221B Baker Street </a:t>
            </a:r>
          </a:p>
          <a:p>
            <a:r>
              <a:rPr lang="en-US" sz="1200" dirty="0"/>
              <a:t>			Odessa, TX 79760 </a:t>
            </a:r>
          </a:p>
        </p:txBody>
      </p:sp>
      <p:grpSp>
        <p:nvGrpSpPr>
          <p:cNvPr id="51" name="Group 50"/>
          <p:cNvGrpSpPr/>
          <p:nvPr/>
        </p:nvGrpSpPr>
        <p:grpSpPr>
          <a:xfrm>
            <a:off x="5605650" y="2233885"/>
            <a:ext cx="2626703" cy="533523"/>
            <a:chOff x="5650171" y="2125983"/>
            <a:chExt cx="2661783" cy="548902"/>
          </a:xfrm>
        </p:grpSpPr>
        <p:sp>
          <p:nvSpPr>
            <p:cNvPr id="52" name="TextBox 51"/>
            <p:cNvSpPr txBox="1"/>
            <p:nvPr/>
          </p:nvSpPr>
          <p:spPr>
            <a:xfrm>
              <a:off x="5650171" y="2125983"/>
              <a:ext cx="2661783" cy="461665"/>
            </a:xfrm>
            <a:prstGeom prst="rect">
              <a:avLst/>
            </a:prstGeom>
            <a:noFill/>
          </p:spPr>
          <p:txBody>
            <a:bodyPr wrap="square" rtlCol="0">
              <a:spAutoFit/>
            </a:bodyPr>
            <a:lstStyle/>
            <a:p>
              <a:r>
                <a:rPr lang="en-US" sz="1200" dirty="0"/>
                <a:t>Account Number: 	4061009619 </a:t>
              </a:r>
            </a:p>
            <a:p>
              <a:r>
                <a:rPr lang="en-US" sz="1200" dirty="0"/>
                <a:t>Statement Date: 	March 31, 2018</a:t>
              </a:r>
            </a:p>
          </p:txBody>
        </p:sp>
        <p:sp>
          <p:nvSpPr>
            <p:cNvPr id="53" name="Rectangle 52"/>
            <p:cNvSpPr/>
            <p:nvPr/>
          </p:nvSpPr>
          <p:spPr>
            <a:xfrm>
              <a:off x="5650171" y="2125983"/>
              <a:ext cx="2661783" cy="54890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54" name="Group 53"/>
          <p:cNvGrpSpPr/>
          <p:nvPr/>
        </p:nvGrpSpPr>
        <p:grpSpPr>
          <a:xfrm>
            <a:off x="1030659" y="2707777"/>
            <a:ext cx="7328453" cy="953939"/>
            <a:chOff x="1206500" y="2674880"/>
            <a:chExt cx="7426325" cy="981436"/>
          </a:xfrm>
        </p:grpSpPr>
        <p:cxnSp>
          <p:nvCxnSpPr>
            <p:cNvPr id="55" name="Straight Connector 54"/>
            <p:cNvCxnSpPr/>
            <p:nvPr/>
          </p:nvCxnSpPr>
          <p:spPr>
            <a:xfrm flipV="1">
              <a:off x="1423977" y="2937610"/>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1423977" y="2674880"/>
              <a:ext cx="6985184" cy="276999"/>
            </a:xfrm>
            <a:prstGeom prst="rect">
              <a:avLst/>
            </a:prstGeom>
            <a:noFill/>
          </p:spPr>
          <p:txBody>
            <a:bodyPr wrap="square" rtlCol="0">
              <a:spAutoFit/>
            </a:bodyPr>
            <a:lstStyle/>
            <a:p>
              <a:pPr algn="ctr"/>
              <a:r>
                <a:rPr lang="en-US" sz="1200" b="1" dirty="0"/>
                <a:t>Account Summary </a:t>
              </a:r>
            </a:p>
          </p:txBody>
        </p:sp>
        <p:sp>
          <p:nvSpPr>
            <p:cNvPr id="57" name="TextBox 56"/>
            <p:cNvSpPr txBox="1"/>
            <p:nvPr/>
          </p:nvSpPr>
          <p:spPr>
            <a:xfrm>
              <a:off x="1206500" y="2874903"/>
              <a:ext cx="7426325" cy="781413"/>
            </a:xfrm>
            <a:prstGeom prst="rect">
              <a:avLst/>
            </a:prstGeom>
            <a:noFill/>
          </p:spPr>
          <p:txBody>
            <a:bodyPr wrap="none" numCol="4" rtlCol="0">
              <a:noAutofit/>
            </a:bodyPr>
            <a:lstStyle/>
            <a:p>
              <a:pPr algn="ctr">
                <a:lnSpc>
                  <a:spcPct val="110000"/>
                </a:lnSpc>
              </a:pPr>
              <a:r>
                <a:rPr lang="en-US" sz="1200" dirty="0"/>
                <a:t>Beginning Balance </a:t>
              </a:r>
            </a:p>
            <a:p>
              <a:pPr algn="ctr">
                <a:lnSpc>
                  <a:spcPct val="110000"/>
                </a:lnSpc>
              </a:pPr>
              <a:r>
                <a:rPr lang="en-US" sz="1200" dirty="0"/>
                <a:t>March 1, 2018 </a:t>
              </a:r>
            </a:p>
            <a:p>
              <a:pPr algn="ctr">
                <a:lnSpc>
                  <a:spcPct val="110000"/>
                </a:lnSpc>
              </a:pPr>
              <a:r>
                <a:rPr lang="en-US" sz="1200" dirty="0"/>
                <a:t>$3,800 </a:t>
              </a:r>
            </a:p>
            <a:p>
              <a:pPr algn="ctr">
                <a:lnSpc>
                  <a:spcPct val="110000"/>
                </a:lnSpc>
              </a:pPr>
              <a:r>
                <a:rPr lang="en-US" sz="1200" dirty="0"/>
                <a:t>Deposits and Credits </a:t>
              </a:r>
            </a:p>
            <a:p>
              <a:pPr algn="ctr">
                <a:lnSpc>
                  <a:spcPct val="110000"/>
                </a:lnSpc>
              </a:pPr>
              <a:r>
                <a:rPr lang="en-US" sz="1200" dirty="0"/>
                <a:t>No.   	Total </a:t>
              </a:r>
            </a:p>
            <a:p>
              <a:pPr algn="ctr">
                <a:lnSpc>
                  <a:spcPct val="110000"/>
                </a:lnSpc>
              </a:pPr>
              <a:r>
                <a:rPr lang="en-US" sz="1200" dirty="0"/>
                <a:t>   4 	$8,600 </a:t>
              </a:r>
            </a:p>
            <a:p>
              <a:pPr algn="ctr">
                <a:lnSpc>
                  <a:spcPct val="110000"/>
                </a:lnSpc>
              </a:pPr>
              <a:r>
                <a:rPr lang="en-US" sz="1200" dirty="0"/>
                <a:t>Withdrawals and Debits </a:t>
              </a:r>
            </a:p>
            <a:p>
              <a:pPr algn="ctr">
                <a:lnSpc>
                  <a:spcPct val="110000"/>
                </a:lnSpc>
              </a:pPr>
              <a:r>
                <a:rPr lang="en-US" sz="1200" dirty="0"/>
                <a:t>No. 	Total </a:t>
              </a:r>
            </a:p>
            <a:p>
              <a:pPr algn="ctr">
                <a:lnSpc>
                  <a:spcPct val="110000"/>
                </a:lnSpc>
              </a:pPr>
              <a:r>
                <a:rPr lang="en-US" sz="1200" dirty="0"/>
                <a:t>   7 	$8,300 </a:t>
              </a:r>
            </a:p>
            <a:p>
              <a:pPr algn="ctr">
                <a:lnSpc>
                  <a:spcPct val="110000"/>
                </a:lnSpc>
              </a:pPr>
              <a:r>
                <a:rPr lang="en-US" sz="1200" dirty="0"/>
                <a:t>Ending Balance </a:t>
              </a:r>
            </a:p>
            <a:p>
              <a:pPr algn="ctr">
                <a:lnSpc>
                  <a:spcPct val="110000"/>
                </a:lnSpc>
              </a:pPr>
              <a:r>
                <a:rPr lang="en-US" sz="1200" dirty="0"/>
                <a:t>March 31, 2018 </a:t>
              </a:r>
            </a:p>
            <a:p>
              <a:pPr algn="ctr">
                <a:lnSpc>
                  <a:spcPct val="110000"/>
                </a:lnSpc>
              </a:pPr>
              <a:r>
                <a:rPr lang="en-US" sz="1200" dirty="0"/>
                <a:t>$4,100 </a:t>
              </a:r>
            </a:p>
          </p:txBody>
        </p:sp>
        <p:cxnSp>
          <p:nvCxnSpPr>
            <p:cNvPr id="58" name="Straight Connector 57"/>
            <p:cNvCxnSpPr/>
            <p:nvPr/>
          </p:nvCxnSpPr>
          <p:spPr>
            <a:xfrm flipV="1">
              <a:off x="1423977" y="3330557"/>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flipV="1">
              <a:off x="3350970" y="3128500"/>
              <a:ext cx="1329392"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5048250" y="3128500"/>
              <a:ext cx="156104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1" name="Group 60"/>
          <p:cNvGrpSpPr/>
          <p:nvPr/>
        </p:nvGrpSpPr>
        <p:grpSpPr>
          <a:xfrm>
            <a:off x="1245270" y="3505191"/>
            <a:ext cx="6987084" cy="269238"/>
            <a:chOff x="1423977" y="3622828"/>
            <a:chExt cx="7080397" cy="276999"/>
          </a:xfrm>
        </p:grpSpPr>
        <p:sp>
          <p:nvSpPr>
            <p:cNvPr id="62" name="TextBox 61"/>
            <p:cNvSpPr txBox="1"/>
            <p:nvPr/>
          </p:nvSpPr>
          <p:spPr>
            <a:xfrm>
              <a:off x="1448436" y="3622828"/>
              <a:ext cx="6985184" cy="276999"/>
            </a:xfrm>
            <a:prstGeom prst="rect">
              <a:avLst/>
            </a:prstGeom>
            <a:noFill/>
          </p:spPr>
          <p:txBody>
            <a:bodyPr wrap="square" rtlCol="0">
              <a:spAutoFit/>
            </a:bodyPr>
            <a:lstStyle/>
            <a:p>
              <a:pPr algn="ctr"/>
              <a:r>
                <a:rPr lang="en-US" sz="1200" b="1" dirty="0"/>
                <a:t>Account Details </a:t>
              </a:r>
            </a:p>
          </p:txBody>
        </p:sp>
        <p:cxnSp>
          <p:nvCxnSpPr>
            <p:cNvPr id="63" name="Straight Connector 62"/>
            <p:cNvCxnSpPr/>
            <p:nvPr/>
          </p:nvCxnSpPr>
          <p:spPr>
            <a:xfrm flipV="1">
              <a:off x="1423977" y="3877929"/>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64" name="TextBox 63"/>
          <p:cNvSpPr txBox="1"/>
          <p:nvPr/>
        </p:nvSpPr>
        <p:spPr>
          <a:xfrm>
            <a:off x="1245269" y="3703482"/>
            <a:ext cx="6987084" cy="481637"/>
          </a:xfrm>
          <a:prstGeom prst="rect">
            <a:avLst/>
          </a:prstGeom>
          <a:noFill/>
        </p:spPr>
        <p:txBody>
          <a:bodyPr wrap="square" rtlCol="0">
            <a:spAutoFit/>
          </a:bodyPr>
          <a:lstStyle/>
          <a:p>
            <a:pPr>
              <a:lnSpc>
                <a:spcPct val="110000"/>
              </a:lnSpc>
            </a:pPr>
            <a:r>
              <a:rPr lang="en-US" sz="1200" dirty="0"/>
              <a:t> Deposits and Credits				    Withdrawals and Debits			     Daily Balance </a:t>
            </a:r>
          </a:p>
          <a:p>
            <a:pPr>
              <a:lnSpc>
                <a:spcPct val="110000"/>
              </a:lnSpc>
            </a:pPr>
            <a:r>
              <a:rPr lang="en-US" sz="1200" u="sng" dirty="0"/>
              <a:t>Date</a:t>
            </a:r>
            <a:r>
              <a:rPr lang="en-US" sz="1200" dirty="0"/>
              <a:t>    </a:t>
            </a:r>
            <a:r>
              <a:rPr lang="en-US" sz="1200" u="sng" dirty="0"/>
              <a:t>Amount</a:t>
            </a:r>
            <a:r>
              <a:rPr lang="en-US" sz="1200" dirty="0"/>
              <a:t>   </a:t>
            </a:r>
            <a:r>
              <a:rPr lang="en-US" sz="1200" u="sng" dirty="0"/>
              <a:t>Desc.</a:t>
            </a:r>
            <a:r>
              <a:rPr lang="en-US" sz="1200" dirty="0"/>
              <a:t> 	                      </a:t>
            </a:r>
            <a:r>
              <a:rPr lang="en-US" sz="1200" u="sng" dirty="0"/>
              <a:t>Date</a:t>
            </a:r>
            <a:r>
              <a:rPr lang="en-US" sz="1200" dirty="0"/>
              <a:t>      </a:t>
            </a:r>
            <a:r>
              <a:rPr lang="en-US" sz="1200" u="sng" dirty="0"/>
              <a:t>No.</a:t>
            </a:r>
            <a:r>
              <a:rPr lang="en-US" sz="1200" dirty="0"/>
              <a:t>      </a:t>
            </a:r>
            <a:r>
              <a:rPr lang="en-US" sz="1200" u="sng" dirty="0"/>
              <a:t>Amount</a:t>
            </a:r>
            <a:r>
              <a:rPr lang="en-US" sz="1200" dirty="0"/>
              <a:t>      </a:t>
            </a:r>
            <a:r>
              <a:rPr lang="en-US" sz="1200" u="sng" dirty="0"/>
              <a:t>Desc.</a:t>
            </a:r>
            <a:r>
              <a:rPr lang="en-US" sz="1200" dirty="0"/>
              <a:t> 	              </a:t>
            </a:r>
            <a:r>
              <a:rPr lang="en-US" sz="1200" u="sng" dirty="0"/>
              <a:t>Date</a:t>
            </a:r>
            <a:r>
              <a:rPr lang="en-US" sz="1200" dirty="0"/>
              <a:t>           </a:t>
            </a:r>
            <a:r>
              <a:rPr lang="en-US" sz="1200" u="sng" dirty="0"/>
              <a:t>Amount</a:t>
            </a:r>
          </a:p>
        </p:txBody>
      </p:sp>
      <p:grpSp>
        <p:nvGrpSpPr>
          <p:cNvPr id="65" name="Group 64"/>
          <p:cNvGrpSpPr/>
          <p:nvPr/>
        </p:nvGrpSpPr>
        <p:grpSpPr>
          <a:xfrm>
            <a:off x="6697284" y="3945929"/>
            <a:ext cx="1423268" cy="1911460"/>
            <a:chOff x="6899958" y="3934070"/>
            <a:chExt cx="1442276" cy="1966557"/>
          </a:xfrm>
        </p:grpSpPr>
        <p:sp>
          <p:nvSpPr>
            <p:cNvPr id="66" name="TextBox 65"/>
            <p:cNvSpPr txBox="1"/>
            <p:nvPr/>
          </p:nvSpPr>
          <p:spPr>
            <a:xfrm>
              <a:off x="6899958" y="4146300"/>
              <a:ext cx="1442276" cy="1754327"/>
            </a:xfrm>
            <a:prstGeom prst="rect">
              <a:avLst/>
            </a:prstGeom>
            <a:noFill/>
          </p:spPr>
          <p:txBody>
            <a:bodyPr wrap="square" rtlCol="0">
              <a:spAutoFit/>
            </a:bodyPr>
            <a:lstStyle/>
            <a:p>
              <a:pPr>
                <a:tabLst>
                  <a:tab pos="1146175" algn="r"/>
                </a:tabLst>
              </a:pPr>
              <a:r>
                <a:rPr lang="en-US" sz="1200" dirty="0"/>
                <a:t>3/5	$7,400 </a:t>
              </a:r>
            </a:p>
            <a:p>
              <a:pPr>
                <a:tabLst>
                  <a:tab pos="1146175" algn="r"/>
                </a:tabLst>
              </a:pPr>
              <a:r>
                <a:rPr lang="en-US" sz="1200" dirty="0"/>
                <a:t>3/8	5,300 </a:t>
              </a:r>
            </a:p>
            <a:p>
              <a:pPr>
                <a:tabLst>
                  <a:tab pos="1146175" algn="r"/>
                </a:tabLst>
              </a:pPr>
              <a:r>
                <a:rPr lang="en-US" sz="1200" dirty="0"/>
                <a:t>3/9	8,300 </a:t>
              </a:r>
            </a:p>
            <a:p>
              <a:pPr>
                <a:tabLst>
                  <a:tab pos="1146175" algn="r"/>
                </a:tabLst>
              </a:pPr>
              <a:r>
                <a:rPr lang="en-US" sz="1200" dirty="0"/>
                <a:t>3/12	5,400 </a:t>
              </a:r>
            </a:p>
            <a:p>
              <a:pPr>
                <a:tabLst>
                  <a:tab pos="1146175" algn="r"/>
                </a:tabLst>
              </a:pPr>
              <a:r>
                <a:rPr lang="en-US" sz="1200" dirty="0"/>
                <a:t>3/15	5,000 </a:t>
              </a:r>
            </a:p>
            <a:p>
              <a:pPr>
                <a:tabLst>
                  <a:tab pos="1146175" algn="r"/>
                </a:tabLst>
              </a:pPr>
              <a:r>
                <a:rPr lang="en-US" sz="1200" dirty="0"/>
                <a:t>3/22	6,230 </a:t>
              </a:r>
            </a:p>
            <a:p>
              <a:pPr>
                <a:tabLst>
                  <a:tab pos="1146175" algn="r"/>
                </a:tabLst>
              </a:pPr>
              <a:r>
                <a:rPr lang="en-US" sz="1200" dirty="0"/>
                <a:t>3/26	4,330 </a:t>
              </a:r>
            </a:p>
            <a:p>
              <a:pPr>
                <a:tabLst>
                  <a:tab pos="1146175" algn="r"/>
                </a:tabLst>
              </a:pPr>
              <a:r>
                <a:rPr lang="en-US" sz="1200" dirty="0"/>
                <a:t>3/28	4,130 </a:t>
              </a:r>
            </a:p>
            <a:p>
              <a:pPr>
                <a:tabLst>
                  <a:tab pos="1146175" algn="r"/>
                </a:tabLst>
              </a:pPr>
              <a:r>
                <a:rPr lang="en-US" sz="1200" dirty="0"/>
                <a:t>3/31	$4,100 </a:t>
              </a:r>
            </a:p>
          </p:txBody>
        </p:sp>
        <p:cxnSp>
          <p:nvCxnSpPr>
            <p:cNvPr id="67" name="Straight Connector 66"/>
            <p:cNvCxnSpPr/>
            <p:nvPr/>
          </p:nvCxnSpPr>
          <p:spPr>
            <a:xfrm>
              <a:off x="6940540" y="3934070"/>
              <a:ext cx="1197322" cy="292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8" name="Group 67"/>
          <p:cNvGrpSpPr/>
          <p:nvPr/>
        </p:nvGrpSpPr>
        <p:grpSpPr>
          <a:xfrm>
            <a:off x="1259675" y="3944301"/>
            <a:ext cx="1868213" cy="1954382"/>
            <a:chOff x="1389729" y="3932395"/>
            <a:chExt cx="1893163" cy="2010716"/>
          </a:xfrm>
        </p:grpSpPr>
        <p:sp>
          <p:nvSpPr>
            <p:cNvPr id="69" name="TextBox 68"/>
            <p:cNvSpPr txBox="1"/>
            <p:nvPr/>
          </p:nvSpPr>
          <p:spPr>
            <a:xfrm>
              <a:off x="1389729" y="4146300"/>
              <a:ext cx="1893163" cy="1754327"/>
            </a:xfrm>
            <a:prstGeom prst="rect">
              <a:avLst/>
            </a:prstGeom>
            <a:noFill/>
          </p:spPr>
          <p:txBody>
            <a:bodyPr wrap="square" rtlCol="0">
              <a:spAutoFit/>
            </a:bodyPr>
            <a:lstStyle/>
            <a:p>
              <a:pPr>
                <a:tabLst>
                  <a:tab pos="912813" algn="r"/>
                  <a:tab pos="1028700" algn="l"/>
                </a:tabLst>
              </a:pPr>
              <a:r>
                <a:rPr lang="en-US" sz="1200" dirty="0"/>
                <a:t>3/5 	$3,600	DEP</a:t>
              </a:r>
            </a:p>
            <a:p>
              <a:pPr>
                <a:tabLst>
                  <a:tab pos="912813" algn="r"/>
                  <a:tab pos="1028700" algn="l"/>
                </a:tabLst>
              </a:pPr>
              <a:r>
                <a:rPr lang="en-US" sz="1200" dirty="0"/>
                <a:t>3/9 	3,000	NOTE</a:t>
              </a:r>
            </a:p>
            <a:p>
              <a:pPr>
                <a:tabLst>
                  <a:tab pos="912813" algn="r"/>
                  <a:tab pos="1028700" algn="l"/>
                </a:tabLst>
              </a:pPr>
              <a:r>
                <a:rPr lang="en-US" sz="1200" dirty="0"/>
                <a:t>3/22 	1,980	DEP</a:t>
              </a:r>
            </a:p>
            <a:p>
              <a:pPr>
                <a:tabLst>
                  <a:tab pos="912813" algn="r"/>
                  <a:tab pos="1028700" algn="l"/>
                </a:tabLst>
              </a:pPr>
              <a:r>
                <a:rPr lang="en-US" sz="1200" dirty="0"/>
                <a:t>3/31 	20	INT</a:t>
              </a:r>
            </a:p>
            <a:p>
              <a:pPr>
                <a:tabLst>
                  <a:tab pos="912813" algn="r"/>
                  <a:tab pos="1028700" algn="l"/>
                </a:tabLst>
              </a:pPr>
              <a:endParaRPr lang="en-US" sz="1200" dirty="0"/>
            </a:p>
            <a:p>
              <a:pPr>
                <a:tabLst>
                  <a:tab pos="912813" algn="r"/>
                  <a:tab pos="1028700" algn="l"/>
                </a:tabLst>
              </a:pPr>
              <a:endParaRPr lang="en-US" sz="1200" dirty="0"/>
            </a:p>
            <a:p>
              <a:pPr>
                <a:tabLst>
                  <a:tab pos="912813" algn="r"/>
                  <a:tab pos="1028700" algn="l"/>
                </a:tabLst>
              </a:pPr>
              <a:endParaRPr lang="en-US" sz="1200" dirty="0"/>
            </a:p>
            <a:p>
              <a:pPr>
                <a:tabLst>
                  <a:tab pos="912813" algn="r"/>
                  <a:tab pos="1028700" algn="l"/>
                </a:tabLst>
              </a:pPr>
              <a:endParaRPr lang="en-US" sz="1200" dirty="0"/>
            </a:p>
            <a:p>
              <a:pPr>
                <a:tabLst>
                  <a:tab pos="912813" algn="r"/>
                  <a:tab pos="1028700" algn="l"/>
                </a:tabLst>
              </a:pPr>
              <a:r>
                <a:rPr lang="en-US" sz="1200" dirty="0"/>
                <a:t>	$8,600</a:t>
              </a:r>
            </a:p>
          </p:txBody>
        </p:sp>
        <p:cxnSp>
          <p:nvCxnSpPr>
            <p:cNvPr id="70" name="Straight Connector 69"/>
            <p:cNvCxnSpPr/>
            <p:nvPr/>
          </p:nvCxnSpPr>
          <p:spPr>
            <a:xfrm>
              <a:off x="1451108" y="3932395"/>
              <a:ext cx="14090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1" name="Group 70"/>
            <p:cNvGrpSpPr/>
            <p:nvPr/>
          </p:nvGrpSpPr>
          <p:grpSpPr>
            <a:xfrm>
              <a:off x="1932354" y="5662263"/>
              <a:ext cx="488839" cy="280848"/>
              <a:chOff x="1981200" y="5623072"/>
              <a:chExt cx="488839" cy="280848"/>
            </a:xfrm>
          </p:grpSpPr>
          <p:cxnSp>
            <p:nvCxnSpPr>
              <p:cNvPr id="72" name="Straight Connector 71"/>
              <p:cNvCxnSpPr/>
              <p:nvPr/>
            </p:nvCxnSpPr>
            <p:spPr>
              <a:xfrm>
                <a:off x="1981200" y="5623072"/>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1981200" y="5840264"/>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1981200" y="5903920"/>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75" name="Group 74"/>
          <p:cNvGrpSpPr/>
          <p:nvPr/>
        </p:nvGrpSpPr>
        <p:grpSpPr>
          <a:xfrm>
            <a:off x="3815238" y="3948774"/>
            <a:ext cx="2226818" cy="1960420"/>
            <a:chOff x="3979421" y="3936996"/>
            <a:chExt cx="2256557" cy="2016928"/>
          </a:xfrm>
        </p:grpSpPr>
        <p:sp>
          <p:nvSpPr>
            <p:cNvPr id="76" name="TextBox 75"/>
            <p:cNvSpPr txBox="1"/>
            <p:nvPr/>
          </p:nvSpPr>
          <p:spPr>
            <a:xfrm>
              <a:off x="3979421" y="4146300"/>
              <a:ext cx="2256557" cy="1754327"/>
            </a:xfrm>
            <a:prstGeom prst="rect">
              <a:avLst/>
            </a:prstGeom>
            <a:noFill/>
          </p:spPr>
          <p:txBody>
            <a:bodyPr wrap="square" rtlCol="0">
              <a:spAutoFit/>
            </a:bodyPr>
            <a:lstStyle/>
            <a:p>
              <a:pPr>
                <a:tabLst>
                  <a:tab pos="460375" algn="l"/>
                  <a:tab pos="1430338" algn="r"/>
                  <a:tab pos="1657350" algn="l"/>
                </a:tabLst>
              </a:pPr>
              <a:r>
                <a:rPr lang="en-US" sz="1200" dirty="0"/>
                <a:t>3/8 	293 	$2,100 	CHK</a:t>
              </a:r>
            </a:p>
            <a:p>
              <a:pPr>
                <a:tabLst>
                  <a:tab pos="460375" algn="l"/>
                  <a:tab pos="1430338" algn="r"/>
                  <a:tab pos="1657350" algn="l"/>
                </a:tabLst>
              </a:pPr>
              <a:r>
                <a:rPr lang="en-US" sz="1200" dirty="0"/>
                <a:t>3/12 	294 	2,900 	CHK</a:t>
              </a:r>
            </a:p>
            <a:p>
              <a:pPr>
                <a:tabLst>
                  <a:tab pos="460375" algn="l"/>
                  <a:tab pos="1430338" algn="r"/>
                  <a:tab pos="1657350" algn="l"/>
                </a:tabLst>
              </a:pPr>
              <a:r>
                <a:rPr lang="en-US" sz="1200" dirty="0"/>
                <a:t>3/15 		400 	EFT</a:t>
              </a:r>
            </a:p>
            <a:p>
              <a:pPr>
                <a:tabLst>
                  <a:tab pos="460375" algn="l"/>
                  <a:tab pos="1430338" algn="r"/>
                  <a:tab pos="1657350" algn="l"/>
                </a:tabLst>
              </a:pPr>
              <a:r>
                <a:rPr lang="en-US" sz="1200" dirty="0"/>
                <a:t>3/22 		750 	NSF</a:t>
              </a:r>
            </a:p>
            <a:p>
              <a:pPr>
                <a:tabLst>
                  <a:tab pos="460375" algn="l"/>
                  <a:tab pos="1430338" algn="r"/>
                  <a:tab pos="1657350" algn="l"/>
                </a:tabLst>
              </a:pPr>
              <a:r>
                <a:rPr lang="en-US" sz="1200" dirty="0"/>
                <a:t>3/26 	296 	1,900 	CHK</a:t>
              </a:r>
            </a:p>
            <a:p>
              <a:pPr>
                <a:tabLst>
                  <a:tab pos="460375" algn="l"/>
                  <a:tab pos="1430338" algn="r"/>
                  <a:tab pos="1657350" algn="l"/>
                </a:tabLst>
              </a:pPr>
              <a:r>
                <a:rPr lang="en-US" sz="1200" dirty="0"/>
                <a:t>3/28 		200 	DC</a:t>
              </a:r>
            </a:p>
            <a:p>
              <a:pPr>
                <a:tabLst>
                  <a:tab pos="460375" algn="l"/>
                  <a:tab pos="1430338" algn="r"/>
                  <a:tab pos="1657350" algn="l"/>
                </a:tabLst>
              </a:pPr>
              <a:r>
                <a:rPr lang="en-US" sz="1200" dirty="0"/>
                <a:t>3/31		 50 	SF</a:t>
              </a:r>
            </a:p>
            <a:p>
              <a:pPr>
                <a:tabLst>
                  <a:tab pos="460375" algn="l"/>
                  <a:tab pos="1430338" algn="r"/>
                  <a:tab pos="1657350" algn="l"/>
                </a:tabLst>
              </a:pPr>
              <a:endParaRPr lang="en-US" sz="1200" dirty="0"/>
            </a:p>
            <a:p>
              <a:pPr>
                <a:tabLst>
                  <a:tab pos="460375" algn="l"/>
                  <a:tab pos="1430338" algn="r"/>
                  <a:tab pos="1657350" algn="l"/>
                </a:tabLst>
              </a:pPr>
              <a:r>
                <a:rPr lang="en-US" sz="1200" dirty="0"/>
                <a:t>		$8,300</a:t>
              </a:r>
            </a:p>
          </p:txBody>
        </p:sp>
        <p:cxnSp>
          <p:nvCxnSpPr>
            <p:cNvPr id="77" name="Straight Connector 76"/>
            <p:cNvCxnSpPr/>
            <p:nvPr/>
          </p:nvCxnSpPr>
          <p:spPr>
            <a:xfrm>
              <a:off x="4039677" y="3936996"/>
              <a:ext cx="200393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8" name="Group 77"/>
            <p:cNvGrpSpPr/>
            <p:nvPr/>
          </p:nvGrpSpPr>
          <p:grpSpPr>
            <a:xfrm>
              <a:off x="5027868" y="5673076"/>
              <a:ext cx="488839" cy="280848"/>
              <a:chOff x="1981200" y="5633885"/>
              <a:chExt cx="488839" cy="280848"/>
            </a:xfrm>
          </p:grpSpPr>
          <p:cxnSp>
            <p:nvCxnSpPr>
              <p:cNvPr id="79" name="Straight Connector 78"/>
              <p:cNvCxnSpPr/>
              <p:nvPr/>
            </p:nvCxnSpPr>
            <p:spPr>
              <a:xfrm>
                <a:off x="1981200" y="5633885"/>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1981200" y="5851077"/>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1981200" y="5914733"/>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82" name="TextBox 81"/>
          <p:cNvSpPr txBox="1"/>
          <p:nvPr/>
        </p:nvSpPr>
        <p:spPr>
          <a:xfrm>
            <a:off x="1469296" y="5948244"/>
            <a:ext cx="7098691" cy="536731"/>
          </a:xfrm>
          <a:prstGeom prst="rect">
            <a:avLst/>
          </a:prstGeom>
          <a:noFill/>
        </p:spPr>
        <p:txBody>
          <a:bodyPr wrap="square" rtlCol="0">
            <a:spAutoFit/>
          </a:bodyPr>
          <a:lstStyle/>
          <a:p>
            <a:pPr>
              <a:lnSpc>
                <a:spcPct val="90000"/>
              </a:lnSpc>
              <a:tabLst>
                <a:tab pos="741363" algn="l"/>
                <a:tab pos="2800350" algn="l"/>
                <a:tab pos="4746625" algn="l"/>
              </a:tabLst>
            </a:pPr>
            <a:r>
              <a:rPr lang="en-US" sz="1100" dirty="0"/>
              <a:t>Desc. 	</a:t>
            </a:r>
            <a:r>
              <a:rPr lang="en-US" sz="1100" b="1" dirty="0"/>
              <a:t>DEP </a:t>
            </a:r>
            <a:r>
              <a:rPr lang="en-US" sz="1100" dirty="0"/>
              <a:t>Customer deposit 	</a:t>
            </a:r>
            <a:r>
              <a:rPr lang="en-US" sz="1100" b="1" dirty="0"/>
              <a:t>INT </a:t>
            </a:r>
            <a:r>
              <a:rPr lang="en-US" sz="1100" dirty="0"/>
              <a:t>Interest earned 	</a:t>
            </a:r>
            <a:r>
              <a:rPr lang="en-US" sz="1100" b="1" dirty="0"/>
              <a:t>SF </a:t>
            </a:r>
            <a:r>
              <a:rPr lang="en-US" sz="1100" dirty="0"/>
              <a:t>Service fees </a:t>
            </a:r>
          </a:p>
          <a:p>
            <a:pPr>
              <a:lnSpc>
                <a:spcPct val="90000"/>
              </a:lnSpc>
              <a:tabLst>
                <a:tab pos="741363" algn="l"/>
                <a:tab pos="2800350" algn="l"/>
                <a:tab pos="4746625" algn="l"/>
              </a:tabLst>
            </a:pPr>
            <a:r>
              <a:rPr lang="en-US" sz="1100" b="1" dirty="0"/>
              <a:t>	NOTE </a:t>
            </a:r>
            <a:r>
              <a:rPr lang="en-US" sz="1100" dirty="0"/>
              <a:t>Note collected 	</a:t>
            </a:r>
            <a:r>
              <a:rPr lang="en-US" sz="1100" b="1" dirty="0"/>
              <a:t>CHK </a:t>
            </a:r>
            <a:r>
              <a:rPr lang="en-US" sz="1100" dirty="0"/>
              <a:t>Customer check 	</a:t>
            </a:r>
            <a:r>
              <a:rPr lang="en-US" sz="1100" b="1" dirty="0"/>
              <a:t>NSF </a:t>
            </a:r>
            <a:r>
              <a:rPr lang="en-US" sz="1100" dirty="0"/>
              <a:t>Nonsufficient funds </a:t>
            </a:r>
          </a:p>
          <a:p>
            <a:pPr>
              <a:lnSpc>
                <a:spcPct val="90000"/>
              </a:lnSpc>
              <a:tabLst>
                <a:tab pos="741363" algn="l"/>
                <a:tab pos="2800350" algn="l"/>
                <a:tab pos="4746625" algn="l"/>
              </a:tabLst>
            </a:pPr>
            <a:r>
              <a:rPr lang="en-US" sz="1100" b="1" dirty="0"/>
              <a:t>	EFT </a:t>
            </a:r>
            <a:r>
              <a:rPr lang="en-US" sz="1100" dirty="0"/>
              <a:t>Electronic funds transfer 	</a:t>
            </a:r>
            <a:r>
              <a:rPr lang="en-US" sz="1100" b="1" dirty="0"/>
              <a:t>DC </a:t>
            </a:r>
            <a:r>
              <a:rPr lang="en-US" sz="1100" dirty="0"/>
              <a:t>Debit card</a:t>
            </a:r>
          </a:p>
        </p:txBody>
      </p:sp>
      <p:sp>
        <p:nvSpPr>
          <p:cNvPr id="83" name="Oval 82"/>
          <p:cNvSpPr/>
          <p:nvPr/>
        </p:nvSpPr>
        <p:spPr bwMode="auto">
          <a:xfrm>
            <a:off x="7099222" y="3345084"/>
            <a:ext cx="588364" cy="29472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44" name="Title 1"/>
          <p:cNvSpPr>
            <a:spLocks noGrp="1"/>
          </p:cNvSpPr>
          <p:nvPr>
            <p:ph type="title"/>
          </p:nvPr>
        </p:nvSpPr>
        <p:spPr>
          <a:xfrm>
            <a:off x="1206500" y="142678"/>
            <a:ext cx="8229600" cy="774700"/>
          </a:xfrm>
        </p:spPr>
        <p:txBody>
          <a:bodyPr>
            <a:noAutofit/>
          </a:bodyPr>
          <a:lstStyle/>
          <a:p>
            <a:pPr algn="l">
              <a:lnSpc>
                <a:spcPct val="90000"/>
              </a:lnSpc>
            </a:pPr>
            <a:r>
              <a:rPr lang="en-US" sz="3200" dirty="0" smtClean="0">
                <a:solidFill>
                  <a:srgbClr val="1D5F76"/>
                </a:solidFill>
                <a:latin typeface="Avenir LT Std 65 Medium"/>
                <a:cs typeface="Avenir LT Std 65 Medium"/>
              </a:rPr>
              <a:t>Illustration 4–8</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dirty="0" smtClean="0">
                <a:solidFill>
                  <a:srgbClr val="A5062D"/>
                </a:solidFill>
                <a:latin typeface="Avenir LT Std 65 Medium"/>
                <a:cs typeface="Avenir LT Std 65 Medium"/>
              </a:rPr>
              <a:t>Bank Statement</a:t>
            </a:r>
            <a:r>
              <a:rPr lang="en-US" sz="2400" dirty="0" smtClean="0">
                <a:solidFill>
                  <a:srgbClr val="A5062D"/>
                </a:solidFill>
                <a:latin typeface="Avenir LT Std 65 Medium"/>
                <a:cs typeface="Avenir LT Std 65 Medium"/>
              </a:rPr>
              <a:t> </a:t>
            </a:r>
            <a:br>
              <a:rPr lang="en-US" sz="2400" dirty="0" smtClean="0">
                <a:solidFill>
                  <a:srgbClr val="A5062D"/>
                </a:solidFill>
                <a:latin typeface="Avenir LT Std 65 Medium"/>
                <a:cs typeface="Avenir LT Std 65 Medium"/>
              </a:rPr>
            </a:br>
            <a:r>
              <a:rPr lang="en-US" sz="2400" dirty="0" smtClean="0">
                <a:solidFill>
                  <a:srgbClr val="A5062D"/>
                </a:solidFill>
                <a:latin typeface="Avenir LT Std 65 Medium"/>
                <a:cs typeface="Avenir LT Std 65 Medium"/>
              </a:rPr>
              <a:t>(balance per bank statement = $4,100)</a:t>
            </a:r>
            <a:endParaRPr lang="en-US" sz="2400" dirty="0">
              <a:solidFill>
                <a:srgbClr val="A5062D"/>
              </a:solidFill>
              <a:latin typeface="Avenir LT Std 65 Medium"/>
              <a:cs typeface="Avenir LT Std 65 Medium"/>
            </a:endParaRPr>
          </a:p>
        </p:txBody>
      </p:sp>
      <p:sp>
        <p:nvSpPr>
          <p:cNvPr id="45" name="Round Same Side Corner Rectangle 44"/>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TextBox 45"/>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47" name="Slide Number Placeholder 2"/>
          <p:cNvSpPr>
            <a:spLocks noGrp="1"/>
          </p:cNvSpPr>
          <p:nvPr>
            <p:ph type="sldNum" sz="quarter" idx="12"/>
          </p:nvPr>
        </p:nvSpPr>
        <p:spPr>
          <a:xfrm>
            <a:off x="6989386" y="6471802"/>
            <a:ext cx="2133600" cy="365125"/>
          </a:xfrm>
        </p:spPr>
        <p:txBody>
          <a:bodyPr/>
          <a:lstStyle/>
          <a:p>
            <a:fld id="{8A048DD7-39B4-434B-ACE7-68CA5B147A05}" type="slidenum">
              <a:rPr lang="en-US" smtClean="0"/>
              <a:t>34</a:t>
            </a:fld>
            <a:endParaRPr lang="en-US" dirty="0"/>
          </a:p>
        </p:txBody>
      </p:sp>
    </p:spTree>
    <p:extLst>
      <p:ext uri="{BB962C8B-B14F-4D97-AF65-F5344CB8AC3E}">
        <p14:creationId xmlns:p14="http://schemas.microsoft.com/office/powerpoint/2010/main" val="289653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ounded Rectangle 76"/>
          <p:cNvSpPr/>
          <p:nvPr/>
        </p:nvSpPr>
        <p:spPr>
          <a:xfrm>
            <a:off x="733798" y="4532000"/>
            <a:ext cx="8255551" cy="1658754"/>
          </a:xfrm>
          <a:prstGeom prst="roundRect">
            <a:avLst>
              <a:gd name="adj" fmla="val 14826"/>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35</a:t>
            </a:fld>
            <a:endParaRPr lang="en-US" dirty="0"/>
          </a:p>
        </p:txBody>
      </p:sp>
      <p:sp>
        <p:nvSpPr>
          <p:cNvPr id="7" name="Title 1"/>
          <p:cNvSpPr>
            <a:spLocks noGrp="1"/>
          </p:cNvSpPr>
          <p:nvPr>
            <p:ph type="title"/>
          </p:nvPr>
        </p:nvSpPr>
        <p:spPr>
          <a:xfrm>
            <a:off x="868567" y="119577"/>
            <a:ext cx="7966754" cy="1114921"/>
          </a:xfrm>
        </p:spPr>
        <p:txBody>
          <a:bodyPr>
            <a:noAutofit/>
          </a:bodyPr>
          <a:lstStyle/>
          <a:p>
            <a:pPr>
              <a:lnSpc>
                <a:spcPct val="90000"/>
              </a:lnSpc>
            </a:pPr>
            <a:r>
              <a:rPr lang="en-US" sz="3200" dirty="0" smtClean="0">
                <a:solidFill>
                  <a:srgbClr val="1D5F76"/>
                </a:solidFill>
                <a:latin typeface="Avenir LT Std 65 Medium"/>
                <a:cs typeface="Avenir LT Std 65 Medium"/>
              </a:rPr>
              <a:t>Illustration 4–9</a:t>
            </a:r>
            <a:r>
              <a:rPr lang="en-US" sz="3200" dirty="0">
                <a:solidFill>
                  <a:srgbClr val="A5062D"/>
                </a:solidFill>
                <a:latin typeface="Avenir LT Std 65 Medium"/>
                <a:cs typeface="Avenir LT Std 65 Medium"/>
              </a:rPr>
              <a:t/>
            </a:r>
            <a:br>
              <a:rPr lang="en-US" sz="3200" dirty="0">
                <a:solidFill>
                  <a:srgbClr val="A5062D"/>
                </a:solidFill>
                <a:latin typeface="Avenir LT Std 65 Medium"/>
                <a:cs typeface="Avenir LT Std 65 Medium"/>
              </a:rPr>
            </a:br>
            <a:r>
              <a:rPr lang="en-US" sz="3600" dirty="0">
                <a:solidFill>
                  <a:srgbClr val="A5062D"/>
                </a:solidFill>
                <a:latin typeface="Avenir LT Std 65 Medium"/>
                <a:cs typeface="Avenir LT Std 65 Medium"/>
              </a:rPr>
              <a:t>Company Records of Cash </a:t>
            </a:r>
            <a:r>
              <a:rPr lang="en-US" sz="3600" dirty="0" smtClean="0">
                <a:solidFill>
                  <a:srgbClr val="A5062D"/>
                </a:solidFill>
                <a:latin typeface="Avenir LT Std 65 Medium"/>
                <a:cs typeface="Avenir LT Std 65 Medium"/>
              </a:rPr>
              <a:t>Activities</a:t>
            </a:r>
            <a:br>
              <a:rPr lang="en-US" sz="3600" dirty="0" smtClean="0">
                <a:solidFill>
                  <a:srgbClr val="A5062D"/>
                </a:solidFill>
                <a:latin typeface="Avenir LT Std 65 Medium"/>
                <a:cs typeface="Avenir LT Std 65 Medium"/>
              </a:rPr>
            </a:br>
            <a:r>
              <a:rPr lang="en-US" sz="2400" dirty="0"/>
              <a:t>(balance per </a:t>
            </a:r>
            <a:r>
              <a:rPr lang="en-US" sz="2400" dirty="0" smtClean="0"/>
              <a:t>company records = $2,880</a:t>
            </a:r>
            <a:r>
              <a:rPr lang="en-US" sz="2400" dirty="0"/>
              <a:t>)</a:t>
            </a:r>
            <a:endParaRPr lang="en-US" sz="3600" dirty="0">
              <a:solidFill>
                <a:srgbClr val="A5062D"/>
              </a:solidFill>
              <a:latin typeface="Avenir LT Std 65 Medium"/>
              <a:cs typeface="Avenir LT Std 65 Medium"/>
            </a:endParaRP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35</a:t>
            </a:fld>
            <a:endParaRPr lang="en-US" dirty="0"/>
          </a:p>
        </p:txBody>
      </p:sp>
      <p:sp>
        <p:nvSpPr>
          <p:cNvPr id="46" name="Rounded Rectangle 45"/>
          <p:cNvSpPr/>
          <p:nvPr/>
        </p:nvSpPr>
        <p:spPr>
          <a:xfrm>
            <a:off x="733797" y="1578765"/>
            <a:ext cx="8255551" cy="2889734"/>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TextBox 46"/>
          <p:cNvSpPr txBox="1"/>
          <p:nvPr/>
        </p:nvSpPr>
        <p:spPr>
          <a:xfrm>
            <a:off x="726312" y="1496460"/>
            <a:ext cx="8255550" cy="2893099"/>
          </a:xfrm>
          <a:prstGeom prst="rect">
            <a:avLst/>
          </a:prstGeom>
          <a:noFill/>
        </p:spPr>
        <p:txBody>
          <a:bodyPr wrap="square" rtlCol="0">
            <a:spAutoFit/>
          </a:bodyPr>
          <a:lstStyle/>
          <a:p>
            <a:pPr algn="ctr"/>
            <a:r>
              <a:rPr lang="en-US" b="1" dirty="0"/>
              <a:t>STARLIGHT DRIVE-IN </a:t>
            </a:r>
          </a:p>
          <a:p>
            <a:pPr algn="ctr"/>
            <a:r>
              <a:rPr lang="en-US" b="1" dirty="0"/>
              <a:t>Cash Account Records </a:t>
            </a:r>
          </a:p>
          <a:p>
            <a:pPr algn="ctr"/>
            <a:r>
              <a:rPr lang="en-US" b="1" dirty="0"/>
              <a:t>March 1, 2018, to March 31, 2018 </a:t>
            </a:r>
          </a:p>
          <a:p>
            <a:pPr>
              <a:tabLst>
                <a:tab pos="1827213" algn="ctr"/>
                <a:tab pos="6057900" algn="ctr"/>
              </a:tabLst>
            </a:pPr>
            <a:r>
              <a:rPr lang="en-US" sz="1600" b="1" dirty="0"/>
              <a:t>	Deposits	Checks </a:t>
            </a:r>
          </a:p>
          <a:p>
            <a:pPr marL="171450">
              <a:lnSpc>
                <a:spcPct val="110000"/>
              </a:lnSpc>
              <a:tabLst>
                <a:tab pos="1027113" algn="l"/>
                <a:tab pos="2625725" algn="l"/>
                <a:tab pos="4173538" algn="l"/>
                <a:tab pos="4973638" algn="l"/>
                <a:tab pos="5657850" algn="l"/>
                <a:tab pos="7085013" algn="l"/>
              </a:tabLst>
            </a:pPr>
            <a:r>
              <a:rPr lang="en-US" sz="1600" b="1" u="sng" dirty="0"/>
              <a:t>Date</a:t>
            </a:r>
            <a:r>
              <a:rPr lang="en-US" sz="1600" b="1" dirty="0"/>
              <a:t>	</a:t>
            </a:r>
            <a:r>
              <a:rPr lang="en-US" sz="1600" b="1" u="sng" dirty="0"/>
              <a:t>Description</a:t>
            </a:r>
            <a:r>
              <a:rPr lang="en-US" sz="1600" b="1" dirty="0"/>
              <a:t>	</a:t>
            </a:r>
            <a:r>
              <a:rPr lang="en-US" sz="1600" b="1" u="sng" dirty="0"/>
              <a:t>Amount</a:t>
            </a:r>
            <a:r>
              <a:rPr lang="en-US" sz="1600" b="1" dirty="0"/>
              <a:t>	</a:t>
            </a:r>
            <a:r>
              <a:rPr lang="en-US" sz="1600" b="1" u="sng" dirty="0"/>
              <a:t>Date</a:t>
            </a:r>
            <a:r>
              <a:rPr lang="en-US" sz="1600" b="1" dirty="0"/>
              <a:t>	</a:t>
            </a:r>
            <a:r>
              <a:rPr lang="en-US" sz="1600" b="1" u="sng" dirty="0"/>
              <a:t>No.</a:t>
            </a:r>
            <a:r>
              <a:rPr lang="en-US" sz="1600" b="1" dirty="0"/>
              <a:t>	</a:t>
            </a:r>
            <a:r>
              <a:rPr lang="en-US" sz="1600" b="1" u="sng" dirty="0"/>
              <a:t>Description</a:t>
            </a:r>
            <a:r>
              <a:rPr lang="en-US" sz="1600" b="1" dirty="0"/>
              <a:t>	</a:t>
            </a:r>
            <a:r>
              <a:rPr lang="en-US" sz="1600" b="1" u="sng" dirty="0"/>
              <a:t>Amount </a:t>
            </a:r>
          </a:p>
          <a:p>
            <a:pPr marL="171450">
              <a:tabLst>
                <a:tab pos="1027113" algn="l"/>
                <a:tab pos="3201988" algn="r"/>
                <a:tab pos="4173538" algn="l"/>
                <a:tab pos="4973638" algn="l"/>
                <a:tab pos="5657850" algn="l"/>
                <a:tab pos="7712075" algn="r"/>
              </a:tabLst>
            </a:pPr>
            <a:r>
              <a:rPr lang="en-US" sz="1600" dirty="0"/>
              <a:t>3/5	Sales receipts	$3,600	3/6	293	Salaries	$2,100 </a:t>
            </a:r>
          </a:p>
          <a:p>
            <a:pPr marL="171450">
              <a:tabLst>
                <a:tab pos="1027113" algn="l"/>
                <a:tab pos="3201988" algn="r"/>
                <a:tab pos="4173538" algn="l"/>
                <a:tab pos="4973638" algn="l"/>
                <a:tab pos="5657850" algn="l"/>
                <a:tab pos="7712075" algn="r"/>
              </a:tabLst>
            </a:pPr>
            <a:r>
              <a:rPr lang="en-US" sz="1600" dirty="0"/>
              <a:t>3/22	Sales receipts	1,980	3/11	294	Rent	2,600 </a:t>
            </a:r>
          </a:p>
          <a:p>
            <a:pPr marL="171450">
              <a:tabLst>
                <a:tab pos="1027113" algn="l"/>
                <a:tab pos="3201988" algn="r"/>
                <a:tab pos="4173538" algn="l"/>
                <a:tab pos="4973638" algn="l"/>
                <a:tab pos="5657850" algn="l"/>
                <a:tab pos="7712075" algn="r"/>
              </a:tabLst>
            </a:pPr>
            <a:r>
              <a:rPr lang="en-US" sz="1600" dirty="0"/>
              <a:t>3/31	Sales receipts	2,200	3/21	295	Utilities	1,200 </a:t>
            </a:r>
          </a:p>
          <a:p>
            <a:pPr marL="171450">
              <a:tabLst>
                <a:tab pos="1027113" algn="l"/>
                <a:tab pos="3201988" algn="r"/>
                <a:tab pos="4173538" algn="l"/>
                <a:tab pos="4973638" algn="l"/>
                <a:tab pos="5657850" algn="l"/>
                <a:tab pos="7712075" algn="r"/>
              </a:tabLst>
            </a:pPr>
            <a:r>
              <a:rPr lang="en-US" sz="1600" dirty="0"/>
              <a:t>			3/24	296	Insurance	1,900 </a:t>
            </a:r>
          </a:p>
          <a:p>
            <a:pPr marL="171450">
              <a:tabLst>
                <a:tab pos="1027113" algn="l"/>
                <a:tab pos="3201988" algn="r"/>
                <a:tab pos="4173538" algn="l"/>
                <a:tab pos="4973638" algn="l"/>
                <a:tab pos="5657850" algn="l"/>
                <a:tab pos="7712075" algn="r"/>
              </a:tabLst>
            </a:pPr>
            <a:r>
              <a:rPr lang="en-US" sz="1600" dirty="0"/>
              <a:t>			3/30	297	Supplies	900 </a:t>
            </a:r>
          </a:p>
          <a:p>
            <a:pPr marL="171450">
              <a:tabLst>
                <a:tab pos="1027113" algn="l"/>
                <a:tab pos="3201988" algn="r"/>
                <a:tab pos="4173538" algn="l"/>
                <a:tab pos="4973638" algn="l"/>
                <a:tab pos="5657850" algn="l"/>
                <a:tab pos="7712075" algn="r"/>
              </a:tabLst>
            </a:pPr>
            <a:r>
              <a:rPr lang="en-US" sz="1600" dirty="0"/>
              <a:t>		$7,780 				$8,700</a:t>
            </a:r>
          </a:p>
        </p:txBody>
      </p:sp>
      <p:cxnSp>
        <p:nvCxnSpPr>
          <p:cNvPr id="48" name="Straight Connector 47"/>
          <p:cNvCxnSpPr/>
          <p:nvPr/>
        </p:nvCxnSpPr>
        <p:spPr>
          <a:xfrm flipV="1">
            <a:off x="868567" y="2375478"/>
            <a:ext cx="3797522"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5037799" y="2374690"/>
            <a:ext cx="3797522"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57" name="Group 56"/>
          <p:cNvGrpSpPr/>
          <p:nvPr/>
        </p:nvGrpSpPr>
        <p:grpSpPr>
          <a:xfrm>
            <a:off x="3387589" y="4108876"/>
            <a:ext cx="634150" cy="312142"/>
            <a:chOff x="3387589" y="4019791"/>
            <a:chExt cx="634150" cy="312142"/>
          </a:xfrm>
        </p:grpSpPr>
        <p:cxnSp>
          <p:nvCxnSpPr>
            <p:cNvPr id="51" name="Straight Connector 50"/>
            <p:cNvCxnSpPr/>
            <p:nvPr/>
          </p:nvCxnSpPr>
          <p:spPr>
            <a:xfrm>
              <a:off x="3387589" y="4019791"/>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387589" y="4279086"/>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3387589" y="4331933"/>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58" name="Group 57"/>
          <p:cNvGrpSpPr/>
          <p:nvPr/>
        </p:nvGrpSpPr>
        <p:grpSpPr>
          <a:xfrm>
            <a:off x="7938335" y="4108876"/>
            <a:ext cx="634150" cy="312142"/>
            <a:chOff x="3387589" y="4019791"/>
            <a:chExt cx="634150" cy="312142"/>
          </a:xfrm>
        </p:grpSpPr>
        <p:cxnSp>
          <p:nvCxnSpPr>
            <p:cNvPr id="59" name="Straight Connector 58"/>
            <p:cNvCxnSpPr/>
            <p:nvPr/>
          </p:nvCxnSpPr>
          <p:spPr>
            <a:xfrm>
              <a:off x="3387589" y="4019791"/>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3387589" y="4279086"/>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3387589" y="4331933"/>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5" name="Group 74"/>
          <p:cNvGrpSpPr/>
          <p:nvPr/>
        </p:nvGrpSpPr>
        <p:grpSpPr>
          <a:xfrm>
            <a:off x="867435" y="4593496"/>
            <a:ext cx="8255551" cy="1814843"/>
            <a:chOff x="733797" y="4656960"/>
            <a:chExt cx="8255551" cy="1814843"/>
          </a:xfrm>
        </p:grpSpPr>
        <p:sp>
          <p:nvSpPr>
            <p:cNvPr id="62" name="TextBox 61"/>
            <p:cNvSpPr txBox="1"/>
            <p:nvPr/>
          </p:nvSpPr>
          <p:spPr>
            <a:xfrm>
              <a:off x="868567" y="4656960"/>
              <a:ext cx="7966754" cy="369332"/>
            </a:xfrm>
            <a:prstGeom prst="rect">
              <a:avLst/>
            </a:prstGeom>
            <a:noFill/>
          </p:spPr>
          <p:txBody>
            <a:bodyPr wrap="square" rtlCol="0">
              <a:spAutoFit/>
            </a:bodyPr>
            <a:lstStyle/>
            <a:p>
              <a:pPr algn="ctr"/>
              <a:r>
                <a:rPr lang="en-US" b="1" dirty="0"/>
                <a:t>Summary of Transactions </a:t>
              </a:r>
            </a:p>
          </p:txBody>
        </p:sp>
        <p:sp>
          <p:nvSpPr>
            <p:cNvPr id="63" name="TextBox 62"/>
            <p:cNvSpPr txBox="1"/>
            <p:nvPr/>
          </p:nvSpPr>
          <p:spPr>
            <a:xfrm>
              <a:off x="733797" y="5026293"/>
              <a:ext cx="8255551" cy="1445510"/>
            </a:xfrm>
            <a:prstGeom prst="rect">
              <a:avLst/>
            </a:prstGeom>
            <a:noFill/>
          </p:spPr>
          <p:txBody>
            <a:bodyPr wrap="none" numCol="4" rtlCol="0">
              <a:noAutofit/>
            </a:bodyPr>
            <a:lstStyle/>
            <a:p>
              <a:pPr algn="ctr"/>
              <a:r>
                <a:rPr lang="en-US" sz="1600" b="1" dirty="0"/>
                <a:t>Beginning </a:t>
              </a:r>
            </a:p>
            <a:p>
              <a:pPr algn="ctr"/>
              <a:r>
                <a:rPr lang="en-US" sz="1600" b="1" dirty="0"/>
                <a:t>Cash Balance </a:t>
              </a:r>
            </a:p>
            <a:p>
              <a:pPr algn="ctr"/>
              <a:r>
                <a:rPr lang="en-US" sz="1600" b="1" dirty="0"/>
                <a:t>March 1, 2018</a:t>
              </a:r>
              <a:r>
                <a:rPr lang="en-US" sz="1600" dirty="0"/>
                <a:t> </a:t>
              </a:r>
            </a:p>
            <a:p>
              <a:pPr algn="ctr">
                <a:lnSpc>
                  <a:spcPct val="120000"/>
                </a:lnSpc>
              </a:pPr>
              <a:r>
                <a:rPr lang="en-US" sz="1600" dirty="0"/>
                <a:t>$3,800 </a:t>
              </a:r>
            </a:p>
            <a:p>
              <a:pPr algn="ctr"/>
              <a:endParaRPr lang="en-US" sz="1600" dirty="0"/>
            </a:p>
            <a:p>
              <a:pPr algn="ctr"/>
              <a:endParaRPr lang="en-US" sz="1600" dirty="0"/>
            </a:p>
            <a:p>
              <a:pPr algn="ctr"/>
              <a:endParaRPr lang="en-US" sz="1600" dirty="0"/>
            </a:p>
            <a:p>
              <a:pPr algn="ctr"/>
              <a:r>
                <a:rPr lang="en-US" sz="1600" b="1" dirty="0"/>
                <a:t>Deposits </a:t>
              </a:r>
            </a:p>
            <a:p>
              <a:pPr algn="ctr">
                <a:lnSpc>
                  <a:spcPct val="120000"/>
                </a:lnSpc>
              </a:pPr>
              <a:r>
                <a:rPr lang="en-US" sz="1600" dirty="0"/>
                <a:t>$7,780 </a:t>
              </a:r>
            </a:p>
            <a:p>
              <a:pPr algn="ctr"/>
              <a:endParaRPr lang="en-US" sz="1600" dirty="0"/>
            </a:p>
            <a:p>
              <a:pPr algn="ctr"/>
              <a:endParaRPr lang="en-US" sz="1600" dirty="0"/>
            </a:p>
            <a:p>
              <a:pPr algn="ctr"/>
              <a:endParaRPr lang="en-US" sz="1600" dirty="0"/>
            </a:p>
            <a:p>
              <a:pPr algn="ctr"/>
              <a:r>
                <a:rPr lang="en-US" sz="1600" b="1" dirty="0"/>
                <a:t>Checks </a:t>
              </a:r>
            </a:p>
            <a:p>
              <a:pPr algn="ctr">
                <a:lnSpc>
                  <a:spcPct val="120000"/>
                </a:lnSpc>
              </a:pPr>
              <a:r>
                <a:rPr lang="en-US" sz="1600" dirty="0"/>
                <a:t>$8,700 </a:t>
              </a:r>
            </a:p>
            <a:p>
              <a:pPr algn="ctr"/>
              <a:endParaRPr lang="en-US" sz="1600" dirty="0"/>
            </a:p>
            <a:p>
              <a:pPr algn="ctr"/>
              <a:r>
                <a:rPr lang="en-US" sz="1600" b="1" dirty="0"/>
                <a:t>Ending </a:t>
              </a:r>
            </a:p>
            <a:p>
              <a:pPr algn="ctr"/>
              <a:r>
                <a:rPr lang="en-US" sz="1600" b="1" dirty="0"/>
                <a:t>Cash Balance </a:t>
              </a:r>
            </a:p>
            <a:p>
              <a:pPr algn="ctr"/>
              <a:r>
                <a:rPr lang="en-US" sz="1600" b="1" dirty="0"/>
                <a:t>March 31, 2018 </a:t>
              </a:r>
            </a:p>
            <a:p>
              <a:pPr algn="ctr">
                <a:lnSpc>
                  <a:spcPct val="120000"/>
                </a:lnSpc>
              </a:pPr>
              <a:r>
                <a:rPr lang="en-US" sz="1600" dirty="0"/>
                <a:t>$2,880 </a:t>
              </a:r>
            </a:p>
            <a:p>
              <a:pPr algn="ctr"/>
              <a:endParaRPr lang="en-US" sz="1600" dirty="0"/>
            </a:p>
          </p:txBody>
        </p:sp>
        <p:cxnSp>
          <p:nvCxnSpPr>
            <p:cNvPr id="64" name="Straight Connector 63"/>
            <p:cNvCxnSpPr/>
            <p:nvPr/>
          </p:nvCxnSpPr>
          <p:spPr>
            <a:xfrm flipV="1">
              <a:off x="874156" y="5008583"/>
              <a:ext cx="7961165"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V="1">
              <a:off x="1163300" y="5812514"/>
              <a:ext cx="1350839" cy="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flipV="1">
              <a:off x="3370309" y="5812513"/>
              <a:ext cx="952570"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flipV="1">
              <a:off x="7221646" y="5812514"/>
              <a:ext cx="1350839" cy="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flipV="1">
              <a:off x="5371596" y="5812513"/>
              <a:ext cx="952570"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2" name="TextBox 71"/>
            <p:cNvSpPr txBox="1"/>
            <p:nvPr/>
          </p:nvSpPr>
          <p:spPr>
            <a:xfrm>
              <a:off x="2661013" y="5544722"/>
              <a:ext cx="516867" cy="369332"/>
            </a:xfrm>
            <a:prstGeom prst="rect">
              <a:avLst/>
            </a:prstGeom>
            <a:noFill/>
          </p:spPr>
          <p:txBody>
            <a:bodyPr wrap="square" rtlCol="0">
              <a:spAutoFit/>
            </a:bodyPr>
            <a:lstStyle/>
            <a:p>
              <a:pPr algn="ctr"/>
              <a:r>
                <a:rPr lang="en-US" dirty="0"/>
                <a:t>+</a:t>
              </a:r>
            </a:p>
          </p:txBody>
        </p:sp>
        <p:sp>
          <p:nvSpPr>
            <p:cNvPr id="73" name="TextBox 72"/>
            <p:cNvSpPr txBox="1"/>
            <p:nvPr/>
          </p:nvSpPr>
          <p:spPr>
            <a:xfrm>
              <a:off x="4581412" y="5544722"/>
              <a:ext cx="516867" cy="369332"/>
            </a:xfrm>
            <a:prstGeom prst="rect">
              <a:avLst/>
            </a:prstGeom>
            <a:noFill/>
          </p:spPr>
          <p:txBody>
            <a:bodyPr wrap="square" rtlCol="0">
              <a:spAutoFit/>
            </a:bodyPr>
            <a:lstStyle/>
            <a:p>
              <a:pPr algn="ctr"/>
              <a:r>
                <a:rPr lang="en-US" dirty="0"/>
                <a:t>–</a:t>
              </a:r>
            </a:p>
          </p:txBody>
        </p:sp>
        <p:sp>
          <p:nvSpPr>
            <p:cNvPr id="74" name="TextBox 73"/>
            <p:cNvSpPr txBox="1"/>
            <p:nvPr/>
          </p:nvSpPr>
          <p:spPr>
            <a:xfrm>
              <a:off x="6577671" y="5544722"/>
              <a:ext cx="516867" cy="369332"/>
            </a:xfrm>
            <a:prstGeom prst="rect">
              <a:avLst/>
            </a:prstGeom>
            <a:noFill/>
          </p:spPr>
          <p:txBody>
            <a:bodyPr wrap="square" rtlCol="0">
              <a:spAutoFit/>
            </a:bodyPr>
            <a:lstStyle/>
            <a:p>
              <a:pPr algn="ctr"/>
              <a:r>
                <a:rPr lang="en-US" dirty="0"/>
                <a:t>=</a:t>
              </a:r>
            </a:p>
          </p:txBody>
        </p:sp>
      </p:grpSp>
      <p:sp>
        <p:nvSpPr>
          <p:cNvPr id="31" name="Oval 30"/>
          <p:cNvSpPr/>
          <p:nvPr/>
        </p:nvSpPr>
        <p:spPr bwMode="auto">
          <a:xfrm>
            <a:off x="7609636" y="5734828"/>
            <a:ext cx="842131" cy="371674"/>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160542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p:txBody>
          <a:bodyPr/>
          <a:lstStyle/>
          <a:p>
            <a:pPr>
              <a:lnSpc>
                <a:spcPct val="90000"/>
              </a:lnSpc>
            </a:pPr>
            <a:r>
              <a:rPr lang="en-US" dirty="0" smtClean="0"/>
              <a:t>Step 1: </a:t>
            </a:r>
            <a:br>
              <a:rPr lang="en-US" dirty="0" smtClean="0"/>
            </a:br>
            <a:r>
              <a:rPr lang="en-US" dirty="0" smtClean="0"/>
              <a:t>Reconcile the Bank’s Cash Balance</a:t>
            </a:r>
          </a:p>
        </p:txBody>
      </p:sp>
      <p:sp>
        <p:nvSpPr>
          <p:cNvPr id="62466" name="Content Placeholder 2"/>
          <p:cNvSpPr>
            <a:spLocks noGrp="1"/>
          </p:cNvSpPr>
          <p:nvPr>
            <p:ph idx="1"/>
          </p:nvPr>
        </p:nvSpPr>
        <p:spPr>
          <a:xfrm>
            <a:off x="809150" y="1698186"/>
            <a:ext cx="8229600" cy="4525963"/>
          </a:xfrm>
        </p:spPr>
        <p:txBody>
          <a:bodyPr/>
          <a:lstStyle/>
          <a:p>
            <a:r>
              <a:rPr lang="en-IN" dirty="0" smtClean="0"/>
              <a:t>Cash </a:t>
            </a:r>
            <a:r>
              <a:rPr lang="en-IN" dirty="0"/>
              <a:t>transactions recorded by the company, but not yet recorded by its </a:t>
            </a:r>
            <a:r>
              <a:rPr lang="en-IN" dirty="0" smtClean="0"/>
              <a:t>bank:</a:t>
            </a:r>
            <a:endParaRPr lang="en-US" b="1" dirty="0" smtClean="0"/>
          </a:p>
          <a:p>
            <a:pPr lvl="1"/>
            <a:r>
              <a:rPr lang="en-US" b="1" dirty="0" smtClean="0"/>
              <a:t>Deposits outstanding</a:t>
            </a:r>
            <a:r>
              <a:rPr lang="en-US" dirty="0" smtClean="0"/>
              <a:t>: cash receipts of the company that have not been added to the bank’s record of the company’s balance</a:t>
            </a:r>
          </a:p>
          <a:p>
            <a:pPr lvl="1"/>
            <a:r>
              <a:rPr lang="en-US" b="1" dirty="0" smtClean="0"/>
              <a:t>Checks outstanding</a:t>
            </a:r>
            <a:r>
              <a:rPr lang="en-US" dirty="0" smtClean="0"/>
              <a:t>: checks the company has written that have not been subtracted from the bank’s record of the company’s balance</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36</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6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ounded Rectangle 62"/>
          <p:cNvSpPr/>
          <p:nvPr/>
        </p:nvSpPr>
        <p:spPr>
          <a:xfrm>
            <a:off x="765056" y="3829300"/>
            <a:ext cx="8255551" cy="2642501"/>
          </a:xfrm>
          <a:prstGeom prst="roundRect">
            <a:avLst>
              <a:gd name="adj" fmla="val 14826"/>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5" name="Rectangle 64"/>
          <p:cNvSpPr/>
          <p:nvPr/>
        </p:nvSpPr>
        <p:spPr>
          <a:xfrm>
            <a:off x="5206302" y="4322210"/>
            <a:ext cx="3628684" cy="1472643"/>
          </a:xfrm>
          <a:prstGeom prst="rect">
            <a:avLst/>
          </a:prstGeom>
          <a:solidFill>
            <a:schemeClr val="accent3">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Rounded Rectangle 46"/>
          <p:cNvSpPr/>
          <p:nvPr/>
        </p:nvSpPr>
        <p:spPr>
          <a:xfrm>
            <a:off x="733798" y="1147758"/>
            <a:ext cx="8255551" cy="2594515"/>
          </a:xfrm>
          <a:prstGeom prst="roundRect">
            <a:avLst>
              <a:gd name="adj" fmla="val 14826"/>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ectangle 47"/>
          <p:cNvSpPr/>
          <p:nvPr/>
        </p:nvSpPr>
        <p:spPr>
          <a:xfrm>
            <a:off x="1043247" y="1496355"/>
            <a:ext cx="3628684" cy="1429423"/>
          </a:xfrm>
          <a:prstGeom prst="rect">
            <a:avLst/>
          </a:prstGeom>
          <a:solidFill>
            <a:schemeClr val="bg1">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Rectangle 48"/>
          <p:cNvSpPr/>
          <p:nvPr/>
        </p:nvSpPr>
        <p:spPr>
          <a:xfrm>
            <a:off x="5175044" y="1496355"/>
            <a:ext cx="3628684" cy="1658066"/>
          </a:xfrm>
          <a:prstGeom prst="rect">
            <a:avLst/>
          </a:prstGeom>
          <a:solidFill>
            <a:schemeClr val="accent3">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37</a:t>
            </a:fld>
            <a:endParaRPr lang="en-US" dirty="0"/>
          </a:p>
        </p:txBody>
      </p:sp>
      <p:sp>
        <p:nvSpPr>
          <p:cNvPr id="6" name="Content Placeholder 4"/>
          <p:cNvSpPr>
            <a:spLocks noGrp="1"/>
          </p:cNvSpPr>
          <p:nvPr>
            <p:ph sz="quarter" idx="4294967295"/>
          </p:nvPr>
        </p:nvSpPr>
        <p:spPr>
          <a:xfrm>
            <a:off x="944983" y="54161"/>
            <a:ext cx="8028916" cy="445538"/>
          </a:xfrm>
          <a:prstGeom prst="rect">
            <a:avLst/>
          </a:prstGeom>
        </p:spPr>
        <p:txBody>
          <a:bodyPr/>
          <a:lstStyle/>
          <a:p>
            <a:pPr marL="0" indent="0">
              <a:buNone/>
            </a:pPr>
            <a:r>
              <a:rPr lang="en-US" sz="2400" dirty="0">
                <a:latin typeface="Avenir LT Std 65 Medium"/>
                <a:ea typeface="+mj-ea"/>
                <a:cs typeface="Avenir LT Std 65 Medium"/>
              </a:rPr>
              <a:t>Example</a:t>
            </a:r>
            <a:r>
              <a:rPr lang="en-US" dirty="0">
                <a:solidFill>
                  <a:srgbClr val="A5062D"/>
                </a:solidFill>
                <a:latin typeface="Avenir LT Std 65 Medium"/>
                <a:ea typeface="+mj-ea"/>
                <a:cs typeface="Avenir LT Std 65 Medium"/>
              </a:rPr>
              <a:t/>
            </a:r>
            <a:br>
              <a:rPr lang="en-US" dirty="0">
                <a:solidFill>
                  <a:srgbClr val="A5062D"/>
                </a:solidFill>
                <a:latin typeface="Avenir LT Std 65 Medium"/>
                <a:ea typeface="+mj-ea"/>
                <a:cs typeface="Avenir LT Std 65 Medium"/>
              </a:rPr>
            </a:br>
            <a:r>
              <a:rPr lang="en-US" dirty="0">
                <a:solidFill>
                  <a:srgbClr val="A5062D"/>
                </a:solidFill>
                <a:latin typeface="Avenir LT Std 65 Medium"/>
                <a:ea typeface="+mj-ea"/>
                <a:cs typeface="Avenir LT Std 65 Medium"/>
              </a:rPr>
              <a:t>Comparing Receipts and Disbursements</a:t>
            </a:r>
            <a:endParaRPr lang="en-US" sz="2400" dirty="0">
              <a:solidFill>
                <a:schemeClr val="tx1"/>
              </a:solidFill>
            </a:endParaRPr>
          </a:p>
        </p:txBody>
      </p:sp>
      <p:sp>
        <p:nvSpPr>
          <p:cNvPr id="16" name="TextBox 15"/>
          <p:cNvSpPr txBox="1"/>
          <p:nvPr/>
        </p:nvSpPr>
        <p:spPr>
          <a:xfrm>
            <a:off x="944983" y="1467465"/>
            <a:ext cx="6584371" cy="2332946"/>
          </a:xfrm>
          <a:prstGeom prst="rect">
            <a:avLst/>
          </a:prstGeom>
          <a:noFill/>
        </p:spPr>
        <p:txBody>
          <a:bodyPr wrap="square" rtlCol="0">
            <a:spAutoFit/>
          </a:bodyPr>
          <a:lstStyle/>
          <a:p>
            <a:pPr>
              <a:tabLst>
                <a:tab pos="1827213" algn="ctr"/>
                <a:tab pos="6057900" algn="ctr"/>
              </a:tabLst>
            </a:pPr>
            <a:r>
              <a:rPr lang="en-US" sz="1600" b="1" dirty="0"/>
              <a:t>	</a:t>
            </a:r>
            <a:r>
              <a:rPr lang="en-US" sz="1600" dirty="0"/>
              <a:t>Deposits</a:t>
            </a:r>
            <a:r>
              <a:rPr lang="en-US" sz="1600" b="1" dirty="0"/>
              <a:t>	</a:t>
            </a:r>
          </a:p>
          <a:p>
            <a:pPr marL="171450">
              <a:lnSpc>
                <a:spcPct val="110000"/>
              </a:lnSpc>
              <a:tabLst>
                <a:tab pos="1027113" algn="l"/>
                <a:tab pos="2625725" algn="l"/>
                <a:tab pos="4173538" algn="l"/>
                <a:tab pos="4973638" algn="l"/>
                <a:tab pos="5657850" algn="l"/>
                <a:tab pos="7085013" algn="l"/>
              </a:tabLst>
            </a:pPr>
            <a:r>
              <a:rPr lang="en-US" sz="1600" u="sng" dirty="0"/>
              <a:t>Date</a:t>
            </a:r>
            <a:r>
              <a:rPr lang="en-US" sz="1600" dirty="0"/>
              <a:t>	</a:t>
            </a:r>
            <a:r>
              <a:rPr lang="en-US" sz="1600" dirty="0" smtClean="0"/>
              <a:t>        </a:t>
            </a:r>
            <a:r>
              <a:rPr lang="en-US" sz="1600" u="sng" dirty="0" smtClean="0"/>
              <a:t>Desc.</a:t>
            </a:r>
            <a:r>
              <a:rPr lang="en-US" sz="1600" dirty="0"/>
              <a:t>	</a:t>
            </a:r>
            <a:r>
              <a:rPr lang="en-US" sz="1600" u="sng" dirty="0"/>
              <a:t>Amount</a:t>
            </a:r>
            <a:r>
              <a:rPr lang="en-US" sz="1600" b="1" dirty="0"/>
              <a:t>	</a:t>
            </a:r>
            <a:endParaRPr lang="en-US" sz="1600" b="1" u="sng" dirty="0" smtClean="0"/>
          </a:p>
          <a:p>
            <a:pPr marL="171450">
              <a:tabLst>
                <a:tab pos="1027113" algn="l"/>
                <a:tab pos="3201988" algn="r"/>
                <a:tab pos="4173538" algn="l"/>
                <a:tab pos="4973638" algn="l"/>
                <a:tab pos="5657850" algn="l"/>
                <a:tab pos="7712075" algn="r"/>
              </a:tabLst>
            </a:pPr>
            <a:r>
              <a:rPr lang="en-US" sz="1600" dirty="0" smtClean="0"/>
              <a:t>3/5	Sales receipts	$3,600	</a:t>
            </a:r>
          </a:p>
          <a:p>
            <a:pPr marL="171450">
              <a:tabLst>
                <a:tab pos="1027113" algn="l"/>
                <a:tab pos="3201988" algn="r"/>
                <a:tab pos="4173538" algn="l"/>
                <a:tab pos="4973638" algn="l"/>
                <a:tab pos="5657850" algn="l"/>
                <a:tab pos="7712075" algn="r"/>
              </a:tabLst>
            </a:pPr>
            <a:r>
              <a:rPr lang="en-US" sz="1600" dirty="0" smtClean="0"/>
              <a:t>3</a:t>
            </a:r>
            <a:r>
              <a:rPr lang="en-US" sz="1600" dirty="0"/>
              <a:t>/22	Sales receipts	1,980	</a:t>
            </a:r>
          </a:p>
          <a:p>
            <a:pPr marL="171450">
              <a:tabLst>
                <a:tab pos="1027113" algn="l"/>
                <a:tab pos="3201988" algn="r"/>
                <a:tab pos="4173538" algn="l"/>
                <a:tab pos="4973638" algn="l"/>
                <a:tab pos="5657850" algn="l"/>
                <a:tab pos="7712075" algn="r"/>
              </a:tabLst>
            </a:pPr>
            <a:r>
              <a:rPr lang="en-US" sz="1600" dirty="0"/>
              <a:t>3/31	Sales receipts	2,200	</a:t>
            </a:r>
          </a:p>
          <a:p>
            <a:pPr marL="171450">
              <a:tabLst>
                <a:tab pos="1027113" algn="l"/>
                <a:tab pos="3201988" algn="r"/>
                <a:tab pos="4173538" algn="l"/>
                <a:tab pos="4973638" algn="l"/>
                <a:tab pos="5657850" algn="l"/>
                <a:tab pos="7712075" algn="r"/>
              </a:tabLst>
            </a:pPr>
            <a:r>
              <a:rPr lang="en-US" sz="1600" dirty="0"/>
              <a:t>			</a:t>
            </a:r>
          </a:p>
          <a:p>
            <a:pPr marL="171450">
              <a:tabLst>
                <a:tab pos="1027113" algn="l"/>
                <a:tab pos="3201988" algn="r"/>
                <a:tab pos="4173538" algn="l"/>
                <a:tab pos="4973638" algn="l"/>
                <a:tab pos="5657850" algn="l"/>
                <a:tab pos="7712075" algn="r"/>
              </a:tabLst>
            </a:pPr>
            <a:r>
              <a:rPr lang="en-US" sz="1600" dirty="0"/>
              <a:t>			</a:t>
            </a:r>
          </a:p>
          <a:p>
            <a:pPr marL="171450">
              <a:tabLst>
                <a:tab pos="1027113" algn="l"/>
                <a:tab pos="3201988" algn="r"/>
                <a:tab pos="4173538" algn="l"/>
                <a:tab pos="4973638" algn="l"/>
                <a:tab pos="5657850" algn="l"/>
                <a:tab pos="7712075" algn="r"/>
              </a:tabLst>
            </a:pPr>
            <a:r>
              <a:rPr lang="en-US" sz="1600" dirty="0"/>
              <a:t>						</a:t>
            </a:r>
          </a:p>
        </p:txBody>
      </p:sp>
      <p:sp>
        <p:nvSpPr>
          <p:cNvPr id="17" name="TextBox 16"/>
          <p:cNvSpPr txBox="1"/>
          <p:nvPr/>
        </p:nvSpPr>
        <p:spPr>
          <a:xfrm>
            <a:off x="1435892" y="1127023"/>
            <a:ext cx="3073042" cy="369332"/>
          </a:xfrm>
          <a:prstGeom prst="rect">
            <a:avLst/>
          </a:prstGeom>
          <a:noFill/>
        </p:spPr>
        <p:txBody>
          <a:bodyPr wrap="square" rtlCol="0">
            <a:spAutoFit/>
          </a:bodyPr>
          <a:lstStyle/>
          <a:p>
            <a:r>
              <a:rPr lang="en-US" u="sng" dirty="0" smtClean="0"/>
              <a:t>Cash receipts of the company</a:t>
            </a:r>
            <a:endParaRPr lang="en-US" u="sng" dirty="0"/>
          </a:p>
        </p:txBody>
      </p:sp>
      <p:sp>
        <p:nvSpPr>
          <p:cNvPr id="18" name="TextBox 17"/>
          <p:cNvSpPr txBox="1"/>
          <p:nvPr/>
        </p:nvSpPr>
        <p:spPr>
          <a:xfrm>
            <a:off x="2500043" y="3063701"/>
            <a:ext cx="2909303" cy="584776"/>
          </a:xfrm>
          <a:prstGeom prst="rect">
            <a:avLst/>
          </a:prstGeom>
          <a:noFill/>
        </p:spPr>
        <p:txBody>
          <a:bodyPr wrap="square" rtlCol="0">
            <a:spAutoFit/>
          </a:bodyPr>
          <a:lstStyle/>
          <a:p>
            <a:pPr algn="ctr"/>
            <a:r>
              <a:rPr lang="en-US" b="1" dirty="0" smtClean="0">
                <a:solidFill>
                  <a:srgbClr val="FF0000"/>
                </a:solidFill>
              </a:rPr>
              <a:t>Deposit Outstanding</a:t>
            </a:r>
          </a:p>
          <a:p>
            <a:pPr algn="ctr"/>
            <a:r>
              <a:rPr lang="en-US" sz="1400" dirty="0" smtClean="0"/>
              <a:t>(not in current bank balance)</a:t>
            </a:r>
            <a:endParaRPr lang="en-US" sz="1400" dirty="0"/>
          </a:p>
        </p:txBody>
      </p:sp>
      <p:sp>
        <p:nvSpPr>
          <p:cNvPr id="19" name="Oval 18"/>
          <p:cNvSpPr/>
          <p:nvPr/>
        </p:nvSpPr>
        <p:spPr>
          <a:xfrm>
            <a:off x="3572325" y="2553389"/>
            <a:ext cx="725737" cy="253124"/>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5" name="Straight Arrow Connector 24"/>
          <p:cNvCxnSpPr/>
          <p:nvPr/>
        </p:nvCxnSpPr>
        <p:spPr>
          <a:xfrm>
            <a:off x="3935193" y="2806513"/>
            <a:ext cx="0" cy="347908"/>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1173500" y="1816258"/>
            <a:ext cx="3215279" cy="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5123454" y="1496355"/>
            <a:ext cx="3850445" cy="338554"/>
          </a:xfrm>
          <a:prstGeom prst="rect">
            <a:avLst/>
          </a:prstGeom>
          <a:noFill/>
        </p:spPr>
        <p:txBody>
          <a:bodyPr wrap="square" rtlCol="0">
            <a:spAutoFit/>
          </a:bodyPr>
          <a:lstStyle/>
          <a:p>
            <a:pPr>
              <a:tabLst>
                <a:tab pos="1827213" algn="ctr"/>
                <a:tab pos="6057900" algn="ctr"/>
              </a:tabLst>
            </a:pPr>
            <a:r>
              <a:rPr lang="en-US" sz="1600" b="1" dirty="0"/>
              <a:t>	</a:t>
            </a:r>
            <a:r>
              <a:rPr lang="en-US" sz="1600" dirty="0" smtClean="0"/>
              <a:t>Deposits and Credits</a:t>
            </a:r>
            <a:endParaRPr lang="en-US" sz="1600" dirty="0"/>
          </a:p>
        </p:txBody>
      </p:sp>
      <p:sp>
        <p:nvSpPr>
          <p:cNvPr id="31" name="TextBox 30"/>
          <p:cNvSpPr txBox="1"/>
          <p:nvPr/>
        </p:nvSpPr>
        <p:spPr>
          <a:xfrm>
            <a:off x="5489116" y="1127023"/>
            <a:ext cx="3484783" cy="369332"/>
          </a:xfrm>
          <a:prstGeom prst="rect">
            <a:avLst/>
          </a:prstGeom>
          <a:noFill/>
        </p:spPr>
        <p:txBody>
          <a:bodyPr wrap="square" rtlCol="0">
            <a:spAutoFit/>
          </a:bodyPr>
          <a:lstStyle/>
          <a:p>
            <a:r>
              <a:rPr lang="en-US" u="sng" dirty="0" smtClean="0"/>
              <a:t>Cash receipts known by the bank</a:t>
            </a:r>
            <a:endParaRPr lang="en-US" u="sng" dirty="0"/>
          </a:p>
        </p:txBody>
      </p:sp>
      <p:cxnSp>
        <p:nvCxnSpPr>
          <p:cNvPr id="35" name="Straight Connector 34"/>
          <p:cNvCxnSpPr/>
          <p:nvPr/>
        </p:nvCxnSpPr>
        <p:spPr>
          <a:xfrm flipV="1">
            <a:off x="5396825" y="1816258"/>
            <a:ext cx="3215279" cy="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Arrow Connector 50"/>
          <p:cNvCxnSpPr/>
          <p:nvPr/>
        </p:nvCxnSpPr>
        <p:spPr>
          <a:xfrm>
            <a:off x="4230022" y="2165983"/>
            <a:ext cx="1098763" cy="4536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a:off x="4230022" y="2420444"/>
            <a:ext cx="1098763" cy="267189"/>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6117386" y="4021540"/>
            <a:ext cx="2494717" cy="2234458"/>
          </a:xfrm>
          <a:prstGeom prst="rect">
            <a:avLst/>
          </a:prstGeom>
          <a:noFill/>
        </p:spPr>
        <p:txBody>
          <a:bodyPr wrap="square" rtlCol="0">
            <a:spAutoFit/>
          </a:bodyPr>
          <a:lstStyle/>
          <a:p>
            <a:pPr>
              <a:tabLst>
                <a:tab pos="1827213" algn="ctr"/>
                <a:tab pos="6057900" algn="ctr"/>
              </a:tabLst>
            </a:pPr>
            <a:r>
              <a:rPr lang="en-US" sz="1600" b="1" dirty="0"/>
              <a:t>	</a:t>
            </a:r>
            <a:r>
              <a:rPr lang="en-US" sz="1600" b="1" dirty="0" smtClean="0"/>
              <a:t>	</a:t>
            </a:r>
          </a:p>
          <a:p>
            <a:pPr marL="171450">
              <a:lnSpc>
                <a:spcPct val="110000"/>
              </a:lnSpc>
              <a:tabLst>
                <a:tab pos="1027113" algn="l"/>
                <a:tab pos="2625725" algn="l"/>
                <a:tab pos="4173538" algn="l"/>
                <a:tab pos="4973638" algn="l"/>
                <a:tab pos="5657850" algn="l"/>
                <a:tab pos="7085013" algn="l"/>
              </a:tabLst>
            </a:pPr>
            <a:r>
              <a:rPr lang="en-US" sz="1600" dirty="0"/>
              <a:t>#</a:t>
            </a:r>
            <a:r>
              <a:rPr lang="en-US" sz="1600" smtClean="0"/>
              <a:t>293          $</a:t>
            </a:r>
            <a:r>
              <a:rPr lang="en-US" sz="1600" dirty="0"/>
              <a:t>2,100</a:t>
            </a:r>
          </a:p>
          <a:p>
            <a:pPr marL="171450">
              <a:lnSpc>
                <a:spcPct val="110000"/>
              </a:lnSpc>
              <a:tabLst>
                <a:tab pos="1027113" algn="l"/>
                <a:tab pos="2625725" algn="l"/>
                <a:tab pos="4173538" algn="l"/>
                <a:tab pos="4973638" algn="l"/>
                <a:tab pos="5657850" algn="l"/>
                <a:tab pos="7085013" algn="l"/>
              </a:tabLst>
            </a:pPr>
            <a:r>
              <a:rPr lang="en-US" sz="1600" dirty="0" smtClean="0"/>
              <a:t>#294</a:t>
            </a:r>
            <a:r>
              <a:rPr lang="en-US" sz="1600" smtClean="0"/>
              <a:t>	$</a:t>
            </a:r>
            <a:r>
              <a:rPr lang="en-US" sz="1600" dirty="0" smtClean="0"/>
              <a:t>2,900</a:t>
            </a:r>
          </a:p>
          <a:p>
            <a:pPr marL="171450">
              <a:lnSpc>
                <a:spcPct val="110000"/>
              </a:lnSpc>
              <a:tabLst>
                <a:tab pos="1027113" algn="l"/>
                <a:tab pos="2625725" algn="l"/>
                <a:tab pos="4173538" algn="l"/>
                <a:tab pos="4973638" algn="l"/>
                <a:tab pos="5657850" algn="l"/>
                <a:tab pos="7085013" algn="l"/>
              </a:tabLst>
            </a:pPr>
            <a:endParaRPr lang="en-US" sz="1600" dirty="0" smtClean="0"/>
          </a:p>
          <a:p>
            <a:pPr marL="171450">
              <a:lnSpc>
                <a:spcPct val="110000"/>
              </a:lnSpc>
              <a:tabLst>
                <a:tab pos="1027113" algn="l"/>
                <a:tab pos="2625725" algn="l"/>
                <a:tab pos="4173538" algn="l"/>
                <a:tab pos="4973638" algn="l"/>
                <a:tab pos="5657850" algn="l"/>
                <a:tab pos="7085013" algn="l"/>
              </a:tabLst>
            </a:pPr>
            <a:r>
              <a:rPr lang="en-US" sz="1600" dirty="0" smtClean="0"/>
              <a:t>#296</a:t>
            </a:r>
            <a:r>
              <a:rPr lang="en-US" sz="1600" smtClean="0"/>
              <a:t>	$1,900</a:t>
            </a:r>
            <a:r>
              <a:rPr lang="en-US" sz="1600" dirty="0"/>
              <a:t>			</a:t>
            </a:r>
          </a:p>
        </p:txBody>
      </p:sp>
      <p:sp>
        <p:nvSpPr>
          <p:cNvPr id="57" name="TextBox 56"/>
          <p:cNvSpPr txBox="1"/>
          <p:nvPr/>
        </p:nvSpPr>
        <p:spPr>
          <a:xfrm>
            <a:off x="5489116" y="3952879"/>
            <a:ext cx="3484783" cy="369332"/>
          </a:xfrm>
          <a:prstGeom prst="rect">
            <a:avLst/>
          </a:prstGeom>
          <a:noFill/>
        </p:spPr>
        <p:txBody>
          <a:bodyPr wrap="square" rtlCol="0">
            <a:spAutoFit/>
          </a:bodyPr>
          <a:lstStyle/>
          <a:p>
            <a:r>
              <a:rPr lang="en-US" u="sng" dirty="0" smtClean="0"/>
              <a:t>Checks known by the bank</a:t>
            </a:r>
            <a:endParaRPr lang="en-US" u="sng" dirty="0"/>
          </a:p>
        </p:txBody>
      </p:sp>
      <p:sp>
        <p:nvSpPr>
          <p:cNvPr id="64" name="Rectangle 63"/>
          <p:cNvSpPr/>
          <p:nvPr/>
        </p:nvSpPr>
        <p:spPr>
          <a:xfrm>
            <a:off x="1074505" y="4322211"/>
            <a:ext cx="3628684" cy="1472643"/>
          </a:xfrm>
          <a:prstGeom prst="rect">
            <a:avLst/>
          </a:prstGeom>
          <a:solidFill>
            <a:schemeClr val="bg1">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TextBox 67"/>
          <p:cNvSpPr txBox="1"/>
          <p:nvPr/>
        </p:nvSpPr>
        <p:spPr>
          <a:xfrm>
            <a:off x="1467150" y="3949769"/>
            <a:ext cx="3465592" cy="369332"/>
          </a:xfrm>
          <a:prstGeom prst="rect">
            <a:avLst/>
          </a:prstGeom>
          <a:noFill/>
        </p:spPr>
        <p:txBody>
          <a:bodyPr wrap="square" rtlCol="0">
            <a:spAutoFit/>
          </a:bodyPr>
          <a:lstStyle/>
          <a:p>
            <a:r>
              <a:rPr lang="en-US" u="sng" dirty="0" smtClean="0"/>
              <a:t>Checks written by the company</a:t>
            </a:r>
            <a:endParaRPr lang="en-US" u="sng" dirty="0"/>
          </a:p>
        </p:txBody>
      </p:sp>
      <p:sp>
        <p:nvSpPr>
          <p:cNvPr id="69" name="TextBox 68"/>
          <p:cNvSpPr txBox="1"/>
          <p:nvPr/>
        </p:nvSpPr>
        <p:spPr>
          <a:xfrm>
            <a:off x="944983" y="5858136"/>
            <a:ext cx="2909303" cy="584776"/>
          </a:xfrm>
          <a:prstGeom prst="rect">
            <a:avLst/>
          </a:prstGeom>
          <a:noFill/>
        </p:spPr>
        <p:txBody>
          <a:bodyPr wrap="square" rtlCol="0">
            <a:spAutoFit/>
          </a:bodyPr>
          <a:lstStyle/>
          <a:p>
            <a:pPr algn="ctr"/>
            <a:r>
              <a:rPr lang="en-US" b="1" dirty="0" smtClean="0">
                <a:solidFill>
                  <a:srgbClr val="FF0000"/>
                </a:solidFill>
              </a:rPr>
              <a:t>Checks Outstanding</a:t>
            </a:r>
          </a:p>
          <a:p>
            <a:pPr algn="ctr"/>
            <a:r>
              <a:rPr lang="en-US" sz="1400" dirty="0" smtClean="0"/>
              <a:t>(not in current bank balance)</a:t>
            </a:r>
            <a:endParaRPr lang="en-US" sz="1400" dirty="0"/>
          </a:p>
        </p:txBody>
      </p:sp>
      <p:cxnSp>
        <p:nvCxnSpPr>
          <p:cNvPr id="71" name="Straight Arrow Connector 70"/>
          <p:cNvCxnSpPr/>
          <p:nvPr/>
        </p:nvCxnSpPr>
        <p:spPr>
          <a:xfrm>
            <a:off x="2613755" y="5634235"/>
            <a:ext cx="0" cy="347908"/>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7" name="TextBox 86"/>
          <p:cNvSpPr txBox="1"/>
          <p:nvPr/>
        </p:nvSpPr>
        <p:spPr>
          <a:xfrm>
            <a:off x="2185965" y="4039893"/>
            <a:ext cx="5327440" cy="2431435"/>
          </a:xfrm>
          <a:prstGeom prst="rect">
            <a:avLst/>
          </a:prstGeom>
          <a:noFill/>
        </p:spPr>
        <p:txBody>
          <a:bodyPr wrap="square" rtlCol="0">
            <a:spAutoFit/>
          </a:bodyPr>
          <a:lstStyle/>
          <a:p>
            <a:pPr>
              <a:tabLst>
                <a:tab pos="1827213" algn="ctr"/>
                <a:tab pos="6057900" algn="ctr"/>
              </a:tabLst>
            </a:pPr>
            <a:r>
              <a:rPr lang="en-US" sz="1600" b="1"/>
              <a:t>	</a:t>
            </a:r>
            <a:endParaRPr lang="en-US" sz="1600" b="1" smtClean="0"/>
          </a:p>
          <a:p>
            <a:pPr marL="171450">
              <a:lnSpc>
                <a:spcPct val="110000"/>
              </a:lnSpc>
              <a:tabLst>
                <a:tab pos="1027113" algn="l"/>
                <a:tab pos="2625725" algn="l"/>
                <a:tab pos="4173538" algn="l"/>
                <a:tab pos="4973638" algn="l"/>
                <a:tab pos="5657850" algn="l"/>
                <a:tab pos="7085013" algn="l"/>
              </a:tabLst>
            </a:pPr>
            <a:r>
              <a:rPr lang="en-US" sz="1600" smtClean="0"/>
              <a:t>#</a:t>
            </a:r>
            <a:r>
              <a:rPr lang="en-US" sz="1600" dirty="0" smtClean="0"/>
              <a:t>293	$2,100</a:t>
            </a:r>
          </a:p>
          <a:p>
            <a:pPr marL="171450">
              <a:lnSpc>
                <a:spcPct val="110000"/>
              </a:lnSpc>
              <a:tabLst>
                <a:tab pos="1027113" algn="l"/>
                <a:tab pos="2625725" algn="l"/>
                <a:tab pos="4173538" algn="l"/>
                <a:tab pos="4973638" algn="l"/>
                <a:tab pos="5657850" algn="l"/>
                <a:tab pos="7085013" algn="l"/>
              </a:tabLst>
            </a:pPr>
            <a:r>
              <a:rPr lang="en-US" sz="1600" dirty="0" smtClean="0"/>
              <a:t>#294	$2,600</a:t>
            </a:r>
          </a:p>
          <a:p>
            <a:pPr marL="171450">
              <a:lnSpc>
                <a:spcPct val="110000"/>
              </a:lnSpc>
              <a:tabLst>
                <a:tab pos="1027113" algn="l"/>
                <a:tab pos="2625725" algn="l"/>
                <a:tab pos="4173538" algn="l"/>
                <a:tab pos="4973638" algn="l"/>
                <a:tab pos="5657850" algn="l"/>
                <a:tab pos="7085013" algn="l"/>
              </a:tabLst>
            </a:pPr>
            <a:r>
              <a:rPr lang="en-US" sz="1600" dirty="0" smtClean="0"/>
              <a:t>#295	$1,200</a:t>
            </a:r>
          </a:p>
          <a:p>
            <a:pPr marL="171450">
              <a:lnSpc>
                <a:spcPct val="110000"/>
              </a:lnSpc>
              <a:tabLst>
                <a:tab pos="1027113" algn="l"/>
                <a:tab pos="2625725" algn="l"/>
                <a:tab pos="4173538" algn="l"/>
                <a:tab pos="4973638" algn="l"/>
                <a:tab pos="5657850" algn="l"/>
                <a:tab pos="7085013" algn="l"/>
              </a:tabLst>
            </a:pPr>
            <a:r>
              <a:rPr lang="en-US" sz="1600" dirty="0" smtClean="0"/>
              <a:t>#296	$1,900</a:t>
            </a:r>
          </a:p>
          <a:p>
            <a:pPr marL="171450">
              <a:lnSpc>
                <a:spcPct val="110000"/>
              </a:lnSpc>
              <a:tabLst>
                <a:tab pos="1027113" algn="l"/>
                <a:tab pos="2625725" algn="l"/>
                <a:tab pos="4173538" algn="l"/>
                <a:tab pos="4973638" algn="l"/>
                <a:tab pos="5657850" algn="l"/>
                <a:tab pos="7085013" algn="l"/>
              </a:tabLst>
            </a:pPr>
            <a:r>
              <a:rPr lang="en-US" sz="1600" dirty="0" smtClean="0"/>
              <a:t>#297	   $900</a:t>
            </a:r>
            <a:r>
              <a:rPr lang="en-US" sz="1600" dirty="0"/>
              <a:t>			</a:t>
            </a:r>
          </a:p>
          <a:p>
            <a:pPr marL="171450">
              <a:tabLst>
                <a:tab pos="1027113" algn="l"/>
                <a:tab pos="3201988" algn="r"/>
                <a:tab pos="4173538" algn="l"/>
                <a:tab pos="4973638" algn="l"/>
                <a:tab pos="5657850" algn="l"/>
                <a:tab pos="7712075" algn="r"/>
              </a:tabLst>
            </a:pPr>
            <a:r>
              <a:rPr lang="en-US" sz="1600" dirty="0"/>
              <a:t>			</a:t>
            </a:r>
          </a:p>
          <a:p>
            <a:pPr marL="171450">
              <a:tabLst>
                <a:tab pos="1027113" algn="l"/>
                <a:tab pos="3201988" algn="r"/>
                <a:tab pos="4173538" algn="l"/>
                <a:tab pos="4973638" algn="l"/>
                <a:tab pos="5657850" algn="l"/>
                <a:tab pos="7712075" algn="r"/>
              </a:tabLst>
            </a:pPr>
            <a:r>
              <a:rPr lang="en-US" sz="1600" dirty="0"/>
              <a:t>						</a:t>
            </a:r>
          </a:p>
        </p:txBody>
      </p:sp>
      <p:sp>
        <p:nvSpPr>
          <p:cNvPr id="88" name="Oval 87"/>
          <p:cNvSpPr/>
          <p:nvPr/>
        </p:nvSpPr>
        <p:spPr>
          <a:xfrm>
            <a:off x="2247779" y="5381111"/>
            <a:ext cx="725737" cy="253124"/>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9" name="Oval 88"/>
          <p:cNvSpPr/>
          <p:nvPr/>
        </p:nvSpPr>
        <p:spPr>
          <a:xfrm>
            <a:off x="2245018" y="4873571"/>
            <a:ext cx="725737" cy="253124"/>
          </a:xfrm>
          <a:prstGeom prst="ellipse">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90" name="Straight Arrow Connector 89"/>
          <p:cNvCxnSpPr/>
          <p:nvPr/>
        </p:nvCxnSpPr>
        <p:spPr>
          <a:xfrm>
            <a:off x="1949701" y="4981129"/>
            <a:ext cx="0" cy="989203"/>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3" name="Straight Connector 92"/>
          <p:cNvCxnSpPr/>
          <p:nvPr/>
        </p:nvCxnSpPr>
        <p:spPr>
          <a:xfrm>
            <a:off x="1938361" y="4981129"/>
            <a:ext cx="306657"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95" name="Straight Arrow Connector 94"/>
          <p:cNvCxnSpPr/>
          <p:nvPr/>
        </p:nvCxnSpPr>
        <p:spPr>
          <a:xfrm>
            <a:off x="3935193" y="4454748"/>
            <a:ext cx="2346966"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a:off x="3949971" y="4720550"/>
            <a:ext cx="2346966"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a:off x="3949971" y="5264881"/>
            <a:ext cx="2346966"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6740931" y="4734594"/>
            <a:ext cx="1659429" cy="338554"/>
          </a:xfrm>
          <a:prstGeom prst="rect">
            <a:avLst/>
          </a:prstGeom>
          <a:noFill/>
        </p:spPr>
        <p:txBody>
          <a:bodyPr wrap="none" rtlCol="0">
            <a:spAutoFit/>
          </a:bodyPr>
          <a:lstStyle/>
          <a:p>
            <a:r>
              <a:rPr lang="en-US" sz="1600" dirty="0"/>
              <a:t> </a:t>
            </a:r>
            <a:r>
              <a:rPr lang="en-US" sz="1600" dirty="0">
                <a:solidFill>
                  <a:srgbClr val="FF0000"/>
                </a:solidFill>
              </a:rPr>
              <a:t>(error fixed later)</a:t>
            </a:r>
          </a:p>
        </p:txBody>
      </p:sp>
      <p:sp>
        <p:nvSpPr>
          <p:cNvPr id="3" name="TextBox 2"/>
          <p:cNvSpPr txBox="1"/>
          <p:nvPr/>
        </p:nvSpPr>
        <p:spPr>
          <a:xfrm>
            <a:off x="5165787" y="1734913"/>
            <a:ext cx="3446317" cy="1348061"/>
          </a:xfrm>
          <a:prstGeom prst="rect">
            <a:avLst/>
          </a:prstGeom>
          <a:noFill/>
        </p:spPr>
        <p:txBody>
          <a:bodyPr wrap="square" rtlCol="0">
            <a:spAutoFit/>
          </a:bodyPr>
          <a:lstStyle/>
          <a:p>
            <a:pPr marL="171450">
              <a:lnSpc>
                <a:spcPct val="110000"/>
              </a:lnSpc>
              <a:tabLst>
                <a:tab pos="1027113" algn="l"/>
                <a:tab pos="2625725" algn="l"/>
                <a:tab pos="4173538" algn="l"/>
                <a:tab pos="4973638" algn="l"/>
                <a:tab pos="5657850" algn="l"/>
                <a:tab pos="7085013" algn="l"/>
              </a:tabLst>
            </a:pPr>
            <a:r>
              <a:rPr lang="en-US" sz="1600" u="sng" dirty="0"/>
              <a:t>Date</a:t>
            </a:r>
            <a:r>
              <a:rPr lang="en-US" sz="1600" dirty="0"/>
              <a:t>	  </a:t>
            </a:r>
            <a:r>
              <a:rPr lang="en-US" sz="1600" u="sng" dirty="0"/>
              <a:t>Amount</a:t>
            </a:r>
            <a:r>
              <a:rPr lang="en-US" sz="1600" dirty="0"/>
              <a:t>	</a:t>
            </a:r>
            <a:r>
              <a:rPr lang="en-US" sz="1600" u="sng" dirty="0" err="1"/>
              <a:t>Desc</a:t>
            </a:r>
            <a:r>
              <a:rPr lang="en-US" sz="1600" u="sng" dirty="0"/>
              <a:t>.</a:t>
            </a:r>
            <a:endParaRPr lang="en-US" sz="1600" b="1" u="sng" dirty="0"/>
          </a:p>
          <a:p>
            <a:pPr marL="171450">
              <a:tabLst>
                <a:tab pos="1027113" algn="l"/>
                <a:tab pos="3201988" algn="r"/>
                <a:tab pos="4173538" algn="l"/>
                <a:tab pos="4973638" algn="l"/>
                <a:tab pos="5657850" algn="l"/>
                <a:tab pos="7712075" algn="r"/>
              </a:tabLst>
            </a:pPr>
            <a:r>
              <a:rPr lang="en-US" sz="1600" dirty="0"/>
              <a:t>3/5	   $3,600                     DEP</a:t>
            </a:r>
          </a:p>
          <a:p>
            <a:pPr marL="171450">
              <a:tabLst>
                <a:tab pos="1027113" algn="l"/>
                <a:tab pos="3201988" algn="r"/>
                <a:tab pos="4173538" algn="l"/>
                <a:tab pos="4973638" algn="l"/>
                <a:tab pos="5657850" algn="l"/>
                <a:tab pos="7712075" algn="r"/>
              </a:tabLst>
            </a:pPr>
            <a:r>
              <a:rPr lang="en-US" sz="1600" dirty="0"/>
              <a:t>3/9	     3,000                     NOTE</a:t>
            </a:r>
          </a:p>
          <a:p>
            <a:pPr marL="171450">
              <a:tabLst>
                <a:tab pos="1027113" algn="l"/>
                <a:tab pos="3201988" algn="r"/>
                <a:tab pos="4173538" algn="l"/>
                <a:tab pos="4973638" algn="l"/>
                <a:tab pos="5657850" algn="l"/>
                <a:tab pos="7712075" algn="r"/>
              </a:tabLst>
            </a:pPr>
            <a:r>
              <a:rPr lang="en-US" sz="1600" dirty="0"/>
              <a:t>3/22	     1,980                     DEP</a:t>
            </a:r>
          </a:p>
          <a:p>
            <a:pPr marL="171450">
              <a:tabLst>
                <a:tab pos="1027113" algn="l"/>
                <a:tab pos="3201988" algn="r"/>
                <a:tab pos="4173538" algn="l"/>
                <a:tab pos="4973638" algn="l"/>
                <a:tab pos="5657850" algn="l"/>
                <a:tab pos="7712075" algn="r"/>
              </a:tabLst>
            </a:pPr>
            <a:r>
              <a:rPr lang="en-US" sz="1600" dirty="0"/>
              <a:t>3/31	           20                     </a:t>
            </a:r>
            <a:r>
              <a:rPr lang="en-US" sz="1600" dirty="0" smtClean="0"/>
              <a:t>INT</a:t>
            </a:r>
          </a:p>
        </p:txBody>
      </p:sp>
    </p:spTree>
    <p:extLst>
      <p:ext uri="{BB962C8B-B14F-4D97-AF65-F5344CB8AC3E}">
        <p14:creationId xmlns:p14="http://schemas.microsoft.com/office/powerpoint/2010/main" val="176192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9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9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5" grpId="0" animBg="1"/>
      <p:bldP spid="18" grpId="0"/>
      <p:bldP spid="19" grpId="0" animBg="1"/>
      <p:bldP spid="56" grpId="0"/>
      <p:bldP spid="57" grpId="0"/>
      <p:bldP spid="64" grpId="0" animBg="1"/>
      <p:bldP spid="68" grpId="0"/>
      <p:bldP spid="69" grpId="0"/>
      <p:bldP spid="87" grpId="0"/>
      <p:bldP spid="88" grpId="0" animBg="1"/>
      <p:bldP spid="89" grpId="0" animBg="1"/>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38</a:t>
            </a:fld>
            <a:endParaRPr lang="en-US" dirty="0"/>
          </a:p>
        </p:txBody>
      </p:sp>
      <p:sp>
        <p:nvSpPr>
          <p:cNvPr id="6" name="Slide Number Placeholder 3"/>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38</a:t>
            </a:fld>
            <a:endParaRPr lang="en-US" dirty="0"/>
          </a:p>
        </p:txBody>
      </p:sp>
      <p:sp>
        <p:nvSpPr>
          <p:cNvPr id="7" name="Title 1"/>
          <p:cNvSpPr>
            <a:spLocks noGrp="1"/>
          </p:cNvSpPr>
          <p:nvPr>
            <p:ph type="title"/>
          </p:nvPr>
        </p:nvSpPr>
        <p:spPr>
          <a:xfrm>
            <a:off x="1206499" y="123658"/>
            <a:ext cx="6574661" cy="774700"/>
          </a:xfrm>
        </p:spPr>
        <p:txBody>
          <a:bodyPr>
            <a:noAutofit/>
          </a:bodyPr>
          <a:lstStyle/>
          <a:p>
            <a:pPr algn="l">
              <a:lnSpc>
                <a:spcPct val="90000"/>
              </a:lnSpc>
            </a:pPr>
            <a:r>
              <a:rPr lang="en-US" sz="3200" dirty="0" smtClean="0">
                <a:solidFill>
                  <a:srgbClr val="1D5F76"/>
                </a:solidFill>
                <a:latin typeface="Avenir LT Std 65 Medium"/>
                <a:cs typeface="Avenir LT Std 65 Medium"/>
              </a:rPr>
              <a:t>Illustration 4–10</a:t>
            </a:r>
            <a:r>
              <a:rPr lang="en-US" sz="3200" dirty="0">
                <a:solidFill>
                  <a:srgbClr val="A5062D"/>
                </a:solidFill>
                <a:latin typeface="Avenir LT Std 65 Medium"/>
                <a:cs typeface="Avenir LT Std 65 Medium"/>
              </a:rPr>
              <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Bank </a:t>
            </a:r>
            <a:r>
              <a:rPr lang="en-US" dirty="0" smtClean="0">
                <a:solidFill>
                  <a:srgbClr val="A5062D"/>
                </a:solidFill>
                <a:latin typeface="Avenir LT Std 65 Medium"/>
                <a:cs typeface="Avenir LT Std 65 Medium"/>
              </a:rPr>
              <a:t>Reconciliation</a:t>
            </a:r>
            <a:endParaRPr lang="en-US" dirty="0">
              <a:solidFill>
                <a:srgbClr val="A5062D"/>
              </a:solidFill>
              <a:latin typeface="Avenir LT Std 65 Medium"/>
              <a:cs typeface="Avenir LT Std 65 Medium"/>
            </a:endParaRP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38</a:t>
            </a:fld>
            <a:endParaRPr lang="en-US" dirty="0"/>
          </a:p>
        </p:txBody>
      </p:sp>
      <p:sp>
        <p:nvSpPr>
          <p:cNvPr id="11" name="Rounded Rectangle 10"/>
          <p:cNvSpPr/>
          <p:nvPr/>
        </p:nvSpPr>
        <p:spPr>
          <a:xfrm>
            <a:off x="733797" y="1569114"/>
            <a:ext cx="8255551" cy="4433665"/>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733798" y="1661454"/>
            <a:ext cx="3698350" cy="4148828"/>
          </a:xfrm>
          <a:prstGeom prst="rect">
            <a:avLst/>
          </a:prstGeom>
          <a:noFill/>
        </p:spPr>
        <p:txBody>
          <a:bodyPr wrap="square" rtlCol="0">
            <a:spAutoFit/>
          </a:bodyPr>
          <a:lstStyle/>
          <a:p>
            <a:pPr algn="ctr"/>
            <a:endParaRPr lang="en-US" b="1" dirty="0"/>
          </a:p>
          <a:p>
            <a:pPr algn="ctr"/>
            <a:endParaRPr lang="en-US" b="1" dirty="0"/>
          </a:p>
          <a:p>
            <a:pPr algn="ctr"/>
            <a:endParaRPr lang="en-US" b="1" dirty="0"/>
          </a:p>
          <a:p>
            <a:pPr>
              <a:tabLst>
                <a:tab pos="1827213" algn="ctr"/>
                <a:tab pos="6057900" algn="ctr"/>
              </a:tabLst>
            </a:pPr>
            <a:r>
              <a:rPr lang="en-US" sz="1600" b="1" dirty="0"/>
              <a:t>	</a:t>
            </a:r>
            <a:r>
              <a:rPr lang="en-US" sz="1600" b="1" i="1" dirty="0"/>
              <a:t>Bank’s</a:t>
            </a:r>
            <a:r>
              <a:rPr lang="en-US" sz="1600" b="1" dirty="0"/>
              <a:t> Cash </a:t>
            </a:r>
            <a:r>
              <a:rPr lang="en-US" sz="1600" b="1" dirty="0" smtClean="0"/>
              <a:t>Balance</a:t>
            </a:r>
            <a:endParaRPr lang="en-US" sz="1600" b="1" dirty="0"/>
          </a:p>
          <a:p>
            <a:pPr marL="171450">
              <a:lnSpc>
                <a:spcPct val="110000"/>
              </a:lnSpc>
              <a:tabLst>
                <a:tab pos="3144838" algn="r"/>
                <a:tab pos="4173538" algn="l"/>
                <a:tab pos="7654925" algn="r"/>
              </a:tabLst>
            </a:pPr>
            <a:r>
              <a:rPr lang="en-US" sz="1600" dirty="0"/>
              <a:t>Per bank statement 	$</a:t>
            </a:r>
            <a:r>
              <a:rPr lang="en-US" sz="1600" dirty="0" smtClean="0"/>
              <a:t>4,100</a:t>
            </a:r>
            <a:endParaRPr lang="en-US" sz="1600" dirty="0"/>
          </a:p>
          <a:p>
            <a:pPr marL="171450">
              <a:lnSpc>
                <a:spcPct val="110000"/>
              </a:lnSpc>
              <a:tabLst>
                <a:tab pos="3144838" algn="r"/>
                <a:tab pos="4173538" algn="l"/>
                <a:tab pos="7654925" algn="r"/>
              </a:tabLst>
            </a:pPr>
            <a:r>
              <a:rPr lang="en-US" sz="1600" dirty="0"/>
              <a:t>   </a:t>
            </a:r>
            <a:r>
              <a:rPr lang="en-US" sz="1600" dirty="0">
                <a:solidFill>
                  <a:srgbClr val="008000"/>
                </a:solidFill>
              </a:rPr>
              <a:t>Deposits outstanding: 	+</a:t>
            </a:r>
            <a:r>
              <a:rPr lang="en-US" sz="1600" dirty="0" smtClean="0">
                <a:solidFill>
                  <a:srgbClr val="008000"/>
                </a:solidFill>
              </a:rPr>
              <a:t>2,200</a:t>
            </a:r>
            <a:endParaRPr lang="en-US" sz="1600" dirty="0">
              <a:solidFill>
                <a:srgbClr val="008000"/>
              </a:solidFill>
            </a:endParaRPr>
          </a:p>
          <a:p>
            <a:pPr marL="171450">
              <a:lnSpc>
                <a:spcPct val="110000"/>
              </a:lnSpc>
              <a:tabLst>
                <a:tab pos="3144838" algn="r"/>
                <a:tab pos="4173538" algn="l"/>
                <a:tab pos="7654925" algn="r"/>
              </a:tabLst>
            </a:pPr>
            <a:r>
              <a:rPr lang="en-US" sz="1600" dirty="0">
                <a:solidFill>
                  <a:srgbClr val="008000"/>
                </a:solidFill>
              </a:rPr>
              <a:t>      3/31 = $2,200 	</a:t>
            </a:r>
          </a:p>
          <a:p>
            <a:pPr marL="171450">
              <a:lnSpc>
                <a:spcPct val="110000"/>
              </a:lnSpc>
              <a:tabLst>
                <a:tab pos="3144838" algn="r"/>
                <a:tab pos="4173538" algn="l"/>
                <a:tab pos="7654925" algn="r"/>
              </a:tabLst>
            </a:pPr>
            <a:r>
              <a:rPr lang="en-US" sz="1600" dirty="0">
                <a:solidFill>
                  <a:srgbClr val="008000"/>
                </a:solidFill>
              </a:rPr>
              <a:t>	</a:t>
            </a:r>
          </a:p>
          <a:p>
            <a:pPr marL="171450">
              <a:lnSpc>
                <a:spcPct val="110000"/>
              </a:lnSpc>
              <a:tabLst>
                <a:tab pos="3144838" algn="r"/>
                <a:tab pos="4173538" algn="l"/>
                <a:tab pos="7654925" algn="r"/>
              </a:tabLst>
            </a:pPr>
            <a:r>
              <a:rPr lang="en-US" sz="1600" dirty="0"/>
              <a:t>   </a:t>
            </a:r>
            <a:r>
              <a:rPr lang="en-US" sz="1600" dirty="0">
                <a:solidFill>
                  <a:srgbClr val="A5062D"/>
                </a:solidFill>
              </a:rPr>
              <a:t>Checks outstanding: 	–</a:t>
            </a:r>
            <a:r>
              <a:rPr lang="en-US" sz="1600" dirty="0" smtClean="0">
                <a:solidFill>
                  <a:srgbClr val="A5062D"/>
                </a:solidFill>
              </a:rPr>
              <a:t>2,100</a:t>
            </a:r>
            <a:endParaRPr lang="en-US" sz="1600" dirty="0">
              <a:solidFill>
                <a:srgbClr val="A5062D"/>
              </a:solidFill>
            </a:endParaRPr>
          </a:p>
          <a:p>
            <a:pPr marL="171450">
              <a:lnSpc>
                <a:spcPct val="110000"/>
              </a:lnSpc>
              <a:tabLst>
                <a:tab pos="3144838" algn="r"/>
                <a:tab pos="4173538" algn="l"/>
                <a:tab pos="7654925" algn="r"/>
              </a:tabLst>
            </a:pPr>
            <a:r>
              <a:rPr lang="en-US" sz="1600" dirty="0">
                <a:solidFill>
                  <a:srgbClr val="A5062D"/>
                </a:solidFill>
              </a:rPr>
              <a:t>      #295 = $1,200 	</a:t>
            </a:r>
          </a:p>
          <a:p>
            <a:pPr marL="171450">
              <a:lnSpc>
                <a:spcPct val="110000"/>
              </a:lnSpc>
              <a:tabLst>
                <a:tab pos="3144838" algn="r"/>
                <a:tab pos="4173538" algn="l"/>
                <a:tab pos="7654925" algn="r"/>
              </a:tabLst>
            </a:pPr>
            <a:r>
              <a:rPr lang="en-US" sz="1600" dirty="0">
                <a:solidFill>
                  <a:srgbClr val="A5062D"/>
                </a:solidFill>
              </a:rPr>
              <a:t>      #297 = $  </a:t>
            </a:r>
            <a:r>
              <a:rPr lang="en-US" sz="1600" dirty="0" smtClean="0">
                <a:solidFill>
                  <a:srgbClr val="A5062D"/>
                </a:solidFill>
              </a:rPr>
              <a:t> 900 </a:t>
            </a:r>
            <a:r>
              <a:rPr lang="en-US" sz="1600" dirty="0">
                <a:solidFill>
                  <a:srgbClr val="A5062D"/>
                </a:solidFill>
              </a:rPr>
              <a:t>	</a:t>
            </a:r>
          </a:p>
          <a:p>
            <a:pPr marL="171450">
              <a:lnSpc>
                <a:spcPct val="110000"/>
              </a:lnSpc>
              <a:tabLst>
                <a:tab pos="3144838" algn="r"/>
                <a:tab pos="4173538" algn="l"/>
                <a:tab pos="7654925" algn="r"/>
              </a:tabLst>
            </a:pPr>
            <a:r>
              <a:rPr lang="en-US" sz="1600" dirty="0">
                <a:solidFill>
                  <a:srgbClr val="A5062D"/>
                </a:solidFill>
              </a:rPr>
              <a:t>	</a:t>
            </a:r>
          </a:p>
          <a:p>
            <a:pPr marL="171450">
              <a:lnSpc>
                <a:spcPct val="110000"/>
              </a:lnSpc>
              <a:tabLst>
                <a:tab pos="3144838" algn="r"/>
                <a:tab pos="4173538" algn="l"/>
                <a:tab pos="7654925" algn="r"/>
              </a:tabLst>
            </a:pPr>
            <a:r>
              <a:rPr lang="en-US" sz="1600" dirty="0">
                <a:solidFill>
                  <a:srgbClr val="A5062D"/>
                </a:solidFill>
              </a:rPr>
              <a:t>	</a:t>
            </a:r>
          </a:p>
          <a:p>
            <a:pPr marL="171450">
              <a:lnSpc>
                <a:spcPct val="110000"/>
              </a:lnSpc>
              <a:tabLst>
                <a:tab pos="3144838" algn="r"/>
                <a:tab pos="4173538" algn="l"/>
                <a:tab pos="7654925" algn="r"/>
              </a:tabLst>
            </a:pPr>
            <a:r>
              <a:rPr lang="en-US" sz="1600" dirty="0"/>
              <a:t>Bank balance per	</a:t>
            </a:r>
          </a:p>
          <a:p>
            <a:pPr marL="171450">
              <a:lnSpc>
                <a:spcPct val="110000"/>
              </a:lnSpc>
              <a:tabLst>
                <a:tab pos="3144838" algn="r"/>
                <a:tab pos="4173538" algn="l"/>
                <a:tab pos="7654925" algn="r"/>
              </a:tabLst>
            </a:pPr>
            <a:r>
              <a:rPr lang="en-US" sz="1600" dirty="0"/>
              <a:t>reconciliation 	$</a:t>
            </a:r>
            <a:r>
              <a:rPr lang="en-US" sz="1600" dirty="0" smtClean="0"/>
              <a:t>4,200</a:t>
            </a:r>
            <a:endParaRPr lang="en-US" sz="1600" dirty="0"/>
          </a:p>
        </p:txBody>
      </p:sp>
      <p:cxnSp>
        <p:nvCxnSpPr>
          <p:cNvPr id="13" name="Straight Connector 12"/>
          <p:cNvCxnSpPr/>
          <p:nvPr/>
        </p:nvCxnSpPr>
        <p:spPr>
          <a:xfrm flipV="1">
            <a:off x="937687" y="2800030"/>
            <a:ext cx="3494461" cy="79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908199" y="2800031"/>
            <a:ext cx="3797522"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5" name="Group 14"/>
          <p:cNvGrpSpPr/>
          <p:nvPr/>
        </p:nvGrpSpPr>
        <p:grpSpPr>
          <a:xfrm>
            <a:off x="3387589" y="5494037"/>
            <a:ext cx="634150" cy="312142"/>
            <a:chOff x="3387589" y="4019791"/>
            <a:chExt cx="634150" cy="312142"/>
          </a:xfrm>
        </p:grpSpPr>
        <p:cxnSp>
          <p:nvCxnSpPr>
            <p:cNvPr id="16" name="Straight Connector 15"/>
            <p:cNvCxnSpPr/>
            <p:nvPr/>
          </p:nvCxnSpPr>
          <p:spPr>
            <a:xfrm>
              <a:off x="3387589" y="4019791"/>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387589" y="4279086"/>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387589" y="4331933"/>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1" name="TextBox 30"/>
          <p:cNvSpPr txBox="1"/>
          <p:nvPr/>
        </p:nvSpPr>
        <p:spPr>
          <a:xfrm>
            <a:off x="4735596" y="1666912"/>
            <a:ext cx="4177176" cy="1440394"/>
          </a:xfrm>
          <a:prstGeom prst="rect">
            <a:avLst/>
          </a:prstGeom>
          <a:noFill/>
        </p:spPr>
        <p:txBody>
          <a:bodyPr wrap="square" rtlCol="0">
            <a:spAutoFit/>
          </a:bodyPr>
          <a:lstStyle/>
          <a:p>
            <a:pPr algn="ctr"/>
            <a:r>
              <a:rPr lang="en-US" b="1" dirty="0" smtClean="0"/>
              <a:t> </a:t>
            </a:r>
            <a:endParaRPr lang="en-US" b="1" dirty="0"/>
          </a:p>
          <a:p>
            <a:pPr algn="ctr"/>
            <a:endParaRPr lang="en-US" b="1" dirty="0"/>
          </a:p>
          <a:p>
            <a:pPr algn="ctr"/>
            <a:r>
              <a:rPr lang="en-US" b="1" dirty="0" smtClean="0"/>
              <a:t> </a:t>
            </a:r>
            <a:endParaRPr lang="en-US" b="1" dirty="0"/>
          </a:p>
          <a:p>
            <a:pPr algn="ctr">
              <a:tabLst>
                <a:tab pos="1827213" algn="ctr"/>
                <a:tab pos="6057900" algn="ctr"/>
              </a:tabLst>
            </a:pPr>
            <a:r>
              <a:rPr lang="en-US" sz="1600" b="1" i="1" dirty="0" smtClean="0"/>
              <a:t>Company’s</a:t>
            </a:r>
            <a:r>
              <a:rPr lang="en-US" sz="1600" b="1" dirty="0" smtClean="0"/>
              <a:t> </a:t>
            </a:r>
            <a:r>
              <a:rPr lang="en-US" sz="1600" b="1" dirty="0"/>
              <a:t>Cash Balance </a:t>
            </a:r>
          </a:p>
          <a:p>
            <a:pPr marL="171450">
              <a:lnSpc>
                <a:spcPct val="110000"/>
              </a:lnSpc>
              <a:tabLst>
                <a:tab pos="3541713" algn="r"/>
                <a:tab pos="4173538" algn="l"/>
                <a:tab pos="7654925" algn="r"/>
              </a:tabLst>
            </a:pPr>
            <a:r>
              <a:rPr lang="en-US" sz="1600" dirty="0" smtClean="0"/>
              <a:t>Per </a:t>
            </a:r>
            <a:r>
              <a:rPr lang="en-US" sz="1600" dirty="0"/>
              <a:t>general ledger 	$ </a:t>
            </a:r>
            <a:r>
              <a:rPr lang="en-US" sz="1600" dirty="0" smtClean="0"/>
              <a:t>2,880</a:t>
            </a:r>
            <a:endParaRPr lang="en-US" sz="1600" dirty="0"/>
          </a:p>
        </p:txBody>
      </p:sp>
      <p:sp>
        <p:nvSpPr>
          <p:cNvPr id="32" name="TextBox 31"/>
          <p:cNvSpPr txBox="1"/>
          <p:nvPr/>
        </p:nvSpPr>
        <p:spPr>
          <a:xfrm>
            <a:off x="733798" y="1649092"/>
            <a:ext cx="8255550" cy="923330"/>
          </a:xfrm>
          <a:prstGeom prst="rect">
            <a:avLst/>
          </a:prstGeom>
          <a:noFill/>
        </p:spPr>
        <p:txBody>
          <a:bodyPr wrap="square" rtlCol="0">
            <a:spAutoFit/>
          </a:bodyPr>
          <a:lstStyle/>
          <a:p>
            <a:pPr algn="ctr"/>
            <a:r>
              <a:rPr lang="en-US" b="1" dirty="0"/>
              <a:t>STARLIGHT DRIVE-IN </a:t>
            </a:r>
          </a:p>
          <a:p>
            <a:pPr algn="ctr"/>
            <a:r>
              <a:rPr lang="en-US" b="1" dirty="0"/>
              <a:t>Bank Reconciliation</a:t>
            </a:r>
          </a:p>
          <a:p>
            <a:pPr algn="ctr"/>
            <a:r>
              <a:rPr lang="en-US" b="1" dirty="0"/>
              <a:t>March 31, </a:t>
            </a:r>
            <a:r>
              <a:rPr lang="en-US" b="1" dirty="0" smtClean="0"/>
              <a:t>2018</a:t>
            </a:r>
            <a:endParaRPr lang="en-US" sz="1600" dirty="0"/>
          </a:p>
        </p:txBody>
      </p:sp>
    </p:spTree>
    <p:extLst>
      <p:ext uri="{BB962C8B-B14F-4D97-AF65-F5344CB8AC3E}">
        <p14:creationId xmlns:p14="http://schemas.microsoft.com/office/powerpoint/2010/main" val="14957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xEl>
                                              <p:pRg st="13" end="1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xEl>
                                              <p:pRg st="14" end="1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p:txBody>
          <a:bodyPr/>
          <a:lstStyle/>
          <a:p>
            <a:pPr>
              <a:lnSpc>
                <a:spcPct val="90000"/>
              </a:lnSpc>
            </a:pPr>
            <a:r>
              <a:rPr lang="en-US" dirty="0" smtClean="0"/>
              <a:t>Step 2: </a:t>
            </a:r>
            <a:br>
              <a:rPr lang="en-US" dirty="0" smtClean="0"/>
            </a:br>
            <a:r>
              <a:rPr lang="en-US" sz="3400" dirty="0" smtClean="0"/>
              <a:t>Reconcile the Company’s Cash Balance</a:t>
            </a:r>
          </a:p>
        </p:txBody>
      </p:sp>
      <p:sp>
        <p:nvSpPr>
          <p:cNvPr id="64514" name="Content Placeholder 2"/>
          <p:cNvSpPr>
            <a:spLocks noGrp="1"/>
          </p:cNvSpPr>
          <p:nvPr>
            <p:ph idx="1"/>
          </p:nvPr>
        </p:nvSpPr>
        <p:spPr>
          <a:xfrm>
            <a:off x="683173" y="1571845"/>
            <a:ext cx="8418793" cy="4862722"/>
          </a:xfrm>
        </p:spPr>
        <p:txBody>
          <a:bodyPr>
            <a:normAutofit fontScale="70000" lnSpcReduction="20000"/>
          </a:bodyPr>
          <a:lstStyle/>
          <a:p>
            <a:pPr>
              <a:buFont typeface="Arial" panose="020B0604020202020204" pitchFamily="34" charset="0"/>
              <a:buChar char="•"/>
            </a:pPr>
            <a:r>
              <a:rPr lang="en-US" sz="4000" dirty="0" smtClean="0"/>
              <a:t>Cash transactions recorded by bank but not company</a:t>
            </a:r>
          </a:p>
          <a:p>
            <a:pPr>
              <a:spcBef>
                <a:spcPts val="1800"/>
              </a:spcBef>
              <a:buFont typeface="Arial" panose="020B0604020202020204" pitchFamily="34" charset="0"/>
              <a:buChar char="•"/>
            </a:pPr>
            <a:r>
              <a:rPr lang="en-US" sz="4000" dirty="0" smtClean="0"/>
              <a:t>Common items that will </a:t>
            </a:r>
            <a:r>
              <a:rPr lang="en-US" sz="4000" b="1" dirty="0" smtClean="0"/>
              <a:t>increase</a:t>
            </a:r>
            <a:r>
              <a:rPr lang="en-US" sz="4000" dirty="0" smtClean="0"/>
              <a:t> the company’s cash balance include:</a:t>
            </a:r>
          </a:p>
          <a:p>
            <a:pPr lvl="1"/>
            <a:r>
              <a:rPr lang="en-US" sz="3400" dirty="0" smtClean="0"/>
              <a:t>Collections made by the bank on the company’s behalf</a:t>
            </a:r>
          </a:p>
          <a:p>
            <a:pPr lvl="1"/>
            <a:r>
              <a:rPr lang="en-US" sz="3400" dirty="0" smtClean="0"/>
              <a:t>Interest earned on average daily balance</a:t>
            </a:r>
          </a:p>
          <a:p>
            <a:pPr>
              <a:spcBef>
                <a:spcPts val="1800"/>
              </a:spcBef>
              <a:buFont typeface="Arial" panose="020B0604020202020204" pitchFamily="34" charset="0"/>
              <a:buChar char="•"/>
            </a:pPr>
            <a:r>
              <a:rPr lang="en-US" sz="4000" dirty="0" smtClean="0"/>
              <a:t>Common </a:t>
            </a:r>
            <a:r>
              <a:rPr lang="en-US" sz="4000" dirty="0"/>
              <a:t>items that will </a:t>
            </a:r>
            <a:r>
              <a:rPr lang="en-US" sz="4000" b="1" dirty="0" smtClean="0"/>
              <a:t>decrease</a:t>
            </a:r>
            <a:r>
              <a:rPr lang="en-US" sz="4000" dirty="0" smtClean="0"/>
              <a:t> </a:t>
            </a:r>
            <a:r>
              <a:rPr lang="en-US" sz="4000" dirty="0"/>
              <a:t>the company’s cash balance </a:t>
            </a:r>
            <a:r>
              <a:rPr lang="en-US" sz="4000" dirty="0" smtClean="0"/>
              <a:t>include:</a:t>
            </a:r>
          </a:p>
          <a:p>
            <a:pPr lvl="1"/>
            <a:r>
              <a:rPr lang="en-US" sz="3400" dirty="0" smtClean="0"/>
              <a:t>NSF checks (customers’ checks written on “nonsufficient funds,” otherwise known as “bad” checks)</a:t>
            </a:r>
          </a:p>
          <a:p>
            <a:pPr lvl="1"/>
            <a:r>
              <a:rPr lang="en-US" sz="3400" dirty="0" smtClean="0"/>
              <a:t>Debit card purchases</a:t>
            </a:r>
          </a:p>
          <a:p>
            <a:pPr lvl="1"/>
            <a:r>
              <a:rPr lang="en-US" sz="3400" dirty="0" smtClean="0"/>
              <a:t>Electronic funds transfers (EFTs)</a:t>
            </a:r>
          </a:p>
          <a:p>
            <a:pPr lvl="1"/>
            <a:r>
              <a:rPr lang="en-US" sz="3400" dirty="0" smtClean="0"/>
              <a:t>Bank service fees</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51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51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4514">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45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type="body" idx="1"/>
          </p:nvPr>
        </p:nvSpPr>
        <p:spPr/>
        <p:txBody>
          <a:bodyPr/>
          <a:lstStyle/>
          <a:p>
            <a:r>
              <a:rPr lang="en-US" dirty="0" smtClean="0"/>
              <a:t>INTERNAL CONTROLS</a:t>
            </a:r>
          </a:p>
        </p:txBody>
      </p:sp>
      <p:sp>
        <p:nvSpPr>
          <p:cNvPr id="16385" name="Title 3"/>
          <p:cNvSpPr>
            <a:spLocks noGrp="1"/>
          </p:cNvSpPr>
          <p:nvPr>
            <p:ph type="title"/>
          </p:nvPr>
        </p:nvSpPr>
        <p:spPr/>
        <p:txBody>
          <a:bodyPr/>
          <a:lstStyle/>
          <a:p>
            <a:r>
              <a:rPr lang="en-US" dirty="0" smtClean="0"/>
              <a:t>Part A</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1077353" y="1599844"/>
            <a:ext cx="7329960" cy="4866736"/>
          </a:xfrm>
          <a:prstGeom prst="roundRect">
            <a:avLst>
              <a:gd name="adj" fmla="val 8421"/>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TextBox 42"/>
          <p:cNvSpPr txBox="1"/>
          <p:nvPr/>
        </p:nvSpPr>
        <p:spPr>
          <a:xfrm>
            <a:off x="2598215" y="1672967"/>
            <a:ext cx="4153303" cy="478646"/>
          </a:xfrm>
          <a:prstGeom prst="rect">
            <a:avLst/>
          </a:prstGeom>
          <a:noFill/>
        </p:spPr>
        <p:txBody>
          <a:bodyPr wrap="square" rtlCol="0">
            <a:spAutoFit/>
          </a:bodyPr>
          <a:lstStyle/>
          <a:p>
            <a:pPr algn="ctr"/>
            <a:r>
              <a:rPr lang="en-US" sz="1400" b="1" i="1" dirty="0"/>
              <a:t>First Bank </a:t>
            </a:r>
          </a:p>
          <a:p>
            <a:pPr algn="ctr"/>
            <a:r>
              <a:rPr lang="en-US" sz="1200" i="1" dirty="0"/>
              <a:t>A Name You Can Trust	</a:t>
            </a:r>
          </a:p>
        </p:txBody>
      </p:sp>
      <p:sp>
        <p:nvSpPr>
          <p:cNvPr id="48" name="TextBox 47"/>
          <p:cNvSpPr txBox="1"/>
          <p:nvPr/>
        </p:nvSpPr>
        <p:spPr>
          <a:xfrm>
            <a:off x="1297132" y="1578377"/>
            <a:ext cx="1275668" cy="628223"/>
          </a:xfrm>
          <a:prstGeom prst="rect">
            <a:avLst/>
          </a:prstGeom>
          <a:noFill/>
        </p:spPr>
        <p:txBody>
          <a:bodyPr wrap="square" rtlCol="0">
            <a:spAutoFit/>
          </a:bodyPr>
          <a:lstStyle/>
          <a:p>
            <a:r>
              <a:rPr lang="fi-FI" sz="1200" dirty="0"/>
              <a:t>P.O. Box 26788 </a:t>
            </a:r>
          </a:p>
          <a:p>
            <a:r>
              <a:rPr lang="fi-FI" sz="1200" dirty="0"/>
              <a:t>Odessa, TX 79760 </a:t>
            </a:r>
          </a:p>
          <a:p>
            <a:r>
              <a:rPr lang="fi-FI" sz="1200" dirty="0"/>
              <a:t>(432) 799-BANK</a:t>
            </a:r>
          </a:p>
        </p:txBody>
      </p:sp>
      <p:sp>
        <p:nvSpPr>
          <p:cNvPr id="49" name="TextBox 48"/>
          <p:cNvSpPr txBox="1"/>
          <p:nvPr/>
        </p:nvSpPr>
        <p:spPr>
          <a:xfrm>
            <a:off x="7286214" y="1689693"/>
            <a:ext cx="1072897" cy="269238"/>
          </a:xfrm>
          <a:prstGeom prst="rect">
            <a:avLst/>
          </a:prstGeom>
          <a:noFill/>
        </p:spPr>
        <p:txBody>
          <a:bodyPr wrap="square" rtlCol="0">
            <a:spAutoFit/>
          </a:bodyPr>
          <a:lstStyle/>
          <a:p>
            <a:r>
              <a:rPr lang="en-US" sz="1200" dirty="0"/>
              <a:t>Member FDIC </a:t>
            </a:r>
          </a:p>
        </p:txBody>
      </p:sp>
      <p:sp>
        <p:nvSpPr>
          <p:cNvPr id="50" name="TextBox 49"/>
          <p:cNvSpPr txBox="1"/>
          <p:nvPr/>
        </p:nvSpPr>
        <p:spPr>
          <a:xfrm>
            <a:off x="1160502" y="2381025"/>
            <a:ext cx="3000313" cy="628223"/>
          </a:xfrm>
          <a:prstGeom prst="rect">
            <a:avLst/>
          </a:prstGeom>
          <a:noFill/>
        </p:spPr>
        <p:txBody>
          <a:bodyPr wrap="square" rtlCol="0">
            <a:spAutoFit/>
          </a:bodyPr>
          <a:lstStyle/>
          <a:p>
            <a:r>
              <a:rPr lang="en-US" sz="1200" dirty="0"/>
              <a:t>Account Holder: 	Starlight Drive-In </a:t>
            </a:r>
          </a:p>
          <a:p>
            <a:r>
              <a:rPr lang="en-US" sz="1200" dirty="0"/>
              <a:t>			221B Baker Street </a:t>
            </a:r>
          </a:p>
          <a:p>
            <a:r>
              <a:rPr lang="en-US" sz="1200" dirty="0"/>
              <a:t>			Odessa, TX 79760 </a:t>
            </a:r>
          </a:p>
        </p:txBody>
      </p:sp>
      <p:grpSp>
        <p:nvGrpSpPr>
          <p:cNvPr id="51" name="Group 50"/>
          <p:cNvGrpSpPr/>
          <p:nvPr/>
        </p:nvGrpSpPr>
        <p:grpSpPr>
          <a:xfrm>
            <a:off x="5605650" y="2233885"/>
            <a:ext cx="2626703" cy="533523"/>
            <a:chOff x="5650171" y="2125983"/>
            <a:chExt cx="2661783" cy="548902"/>
          </a:xfrm>
        </p:grpSpPr>
        <p:sp>
          <p:nvSpPr>
            <p:cNvPr id="52" name="TextBox 51"/>
            <p:cNvSpPr txBox="1"/>
            <p:nvPr/>
          </p:nvSpPr>
          <p:spPr>
            <a:xfrm>
              <a:off x="5650171" y="2125983"/>
              <a:ext cx="2661783" cy="461665"/>
            </a:xfrm>
            <a:prstGeom prst="rect">
              <a:avLst/>
            </a:prstGeom>
            <a:noFill/>
          </p:spPr>
          <p:txBody>
            <a:bodyPr wrap="square" rtlCol="0">
              <a:spAutoFit/>
            </a:bodyPr>
            <a:lstStyle/>
            <a:p>
              <a:r>
                <a:rPr lang="en-US" sz="1200" dirty="0"/>
                <a:t>Account Number: 	4061009619 </a:t>
              </a:r>
            </a:p>
            <a:p>
              <a:r>
                <a:rPr lang="en-US" sz="1200" dirty="0"/>
                <a:t>Statement Date: 	March 31, 2018</a:t>
              </a:r>
            </a:p>
          </p:txBody>
        </p:sp>
        <p:sp>
          <p:nvSpPr>
            <p:cNvPr id="53" name="Rectangle 52"/>
            <p:cNvSpPr/>
            <p:nvPr/>
          </p:nvSpPr>
          <p:spPr>
            <a:xfrm>
              <a:off x="5650171" y="2125983"/>
              <a:ext cx="2661783" cy="54890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54" name="Group 53"/>
          <p:cNvGrpSpPr/>
          <p:nvPr/>
        </p:nvGrpSpPr>
        <p:grpSpPr>
          <a:xfrm>
            <a:off x="1030659" y="2707777"/>
            <a:ext cx="7328453" cy="953939"/>
            <a:chOff x="1206500" y="2674880"/>
            <a:chExt cx="7426325" cy="981436"/>
          </a:xfrm>
        </p:grpSpPr>
        <p:cxnSp>
          <p:nvCxnSpPr>
            <p:cNvPr id="55" name="Straight Connector 54"/>
            <p:cNvCxnSpPr/>
            <p:nvPr/>
          </p:nvCxnSpPr>
          <p:spPr>
            <a:xfrm flipV="1">
              <a:off x="1423977" y="2937610"/>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1423977" y="2674880"/>
              <a:ext cx="6985184" cy="276999"/>
            </a:xfrm>
            <a:prstGeom prst="rect">
              <a:avLst/>
            </a:prstGeom>
            <a:noFill/>
          </p:spPr>
          <p:txBody>
            <a:bodyPr wrap="square" rtlCol="0">
              <a:spAutoFit/>
            </a:bodyPr>
            <a:lstStyle/>
            <a:p>
              <a:pPr algn="ctr"/>
              <a:r>
                <a:rPr lang="en-US" sz="1200" b="1" dirty="0"/>
                <a:t>Account Summary </a:t>
              </a:r>
            </a:p>
          </p:txBody>
        </p:sp>
        <p:sp>
          <p:nvSpPr>
            <p:cNvPr id="57" name="TextBox 56"/>
            <p:cNvSpPr txBox="1"/>
            <p:nvPr/>
          </p:nvSpPr>
          <p:spPr>
            <a:xfrm>
              <a:off x="1206500" y="2874903"/>
              <a:ext cx="7426325" cy="781413"/>
            </a:xfrm>
            <a:prstGeom prst="rect">
              <a:avLst/>
            </a:prstGeom>
            <a:noFill/>
          </p:spPr>
          <p:txBody>
            <a:bodyPr wrap="none" numCol="4" rtlCol="0">
              <a:noAutofit/>
            </a:bodyPr>
            <a:lstStyle/>
            <a:p>
              <a:pPr algn="ctr">
                <a:lnSpc>
                  <a:spcPct val="110000"/>
                </a:lnSpc>
              </a:pPr>
              <a:r>
                <a:rPr lang="en-US" sz="1200" dirty="0"/>
                <a:t>Beginning Balance </a:t>
              </a:r>
            </a:p>
            <a:p>
              <a:pPr algn="ctr">
                <a:lnSpc>
                  <a:spcPct val="110000"/>
                </a:lnSpc>
              </a:pPr>
              <a:r>
                <a:rPr lang="en-US" sz="1200" dirty="0"/>
                <a:t>March 1, 2018 </a:t>
              </a:r>
            </a:p>
            <a:p>
              <a:pPr algn="ctr">
                <a:lnSpc>
                  <a:spcPct val="110000"/>
                </a:lnSpc>
              </a:pPr>
              <a:r>
                <a:rPr lang="en-US" sz="1200" dirty="0"/>
                <a:t>$3,800 </a:t>
              </a:r>
            </a:p>
            <a:p>
              <a:pPr algn="ctr">
                <a:lnSpc>
                  <a:spcPct val="110000"/>
                </a:lnSpc>
              </a:pPr>
              <a:r>
                <a:rPr lang="en-US" sz="1200" dirty="0"/>
                <a:t>Deposits and Credits </a:t>
              </a:r>
            </a:p>
            <a:p>
              <a:pPr algn="ctr">
                <a:lnSpc>
                  <a:spcPct val="110000"/>
                </a:lnSpc>
              </a:pPr>
              <a:r>
                <a:rPr lang="en-US" sz="1200" dirty="0"/>
                <a:t>No.   	Total </a:t>
              </a:r>
            </a:p>
            <a:p>
              <a:pPr algn="ctr">
                <a:lnSpc>
                  <a:spcPct val="110000"/>
                </a:lnSpc>
              </a:pPr>
              <a:r>
                <a:rPr lang="en-US" sz="1200" dirty="0"/>
                <a:t>   4 	$8,600 </a:t>
              </a:r>
            </a:p>
            <a:p>
              <a:pPr algn="ctr">
                <a:lnSpc>
                  <a:spcPct val="110000"/>
                </a:lnSpc>
              </a:pPr>
              <a:r>
                <a:rPr lang="en-US" sz="1200" dirty="0"/>
                <a:t>Withdrawals and Debits </a:t>
              </a:r>
            </a:p>
            <a:p>
              <a:pPr algn="ctr">
                <a:lnSpc>
                  <a:spcPct val="110000"/>
                </a:lnSpc>
              </a:pPr>
              <a:r>
                <a:rPr lang="en-US" sz="1200" dirty="0"/>
                <a:t>No. 	Total </a:t>
              </a:r>
            </a:p>
            <a:p>
              <a:pPr algn="ctr">
                <a:lnSpc>
                  <a:spcPct val="110000"/>
                </a:lnSpc>
              </a:pPr>
              <a:r>
                <a:rPr lang="en-US" sz="1200" dirty="0"/>
                <a:t>   7 	$8,300 </a:t>
              </a:r>
            </a:p>
            <a:p>
              <a:pPr algn="ctr">
                <a:lnSpc>
                  <a:spcPct val="110000"/>
                </a:lnSpc>
              </a:pPr>
              <a:r>
                <a:rPr lang="en-US" sz="1200" dirty="0"/>
                <a:t>Ending Balance </a:t>
              </a:r>
            </a:p>
            <a:p>
              <a:pPr algn="ctr">
                <a:lnSpc>
                  <a:spcPct val="110000"/>
                </a:lnSpc>
              </a:pPr>
              <a:r>
                <a:rPr lang="en-US" sz="1200" dirty="0"/>
                <a:t>March 31, 2018 </a:t>
              </a:r>
            </a:p>
            <a:p>
              <a:pPr algn="ctr">
                <a:lnSpc>
                  <a:spcPct val="110000"/>
                </a:lnSpc>
              </a:pPr>
              <a:r>
                <a:rPr lang="en-US" sz="1200" dirty="0"/>
                <a:t>$4,100 </a:t>
              </a:r>
            </a:p>
          </p:txBody>
        </p:sp>
        <p:cxnSp>
          <p:nvCxnSpPr>
            <p:cNvPr id="58" name="Straight Connector 57"/>
            <p:cNvCxnSpPr/>
            <p:nvPr/>
          </p:nvCxnSpPr>
          <p:spPr>
            <a:xfrm flipV="1">
              <a:off x="1423977" y="3330557"/>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flipV="1">
              <a:off x="3350970" y="3128500"/>
              <a:ext cx="1329392"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5048250" y="3128500"/>
              <a:ext cx="156104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1" name="Group 60"/>
          <p:cNvGrpSpPr/>
          <p:nvPr/>
        </p:nvGrpSpPr>
        <p:grpSpPr>
          <a:xfrm>
            <a:off x="1245270" y="3505191"/>
            <a:ext cx="6987084" cy="269238"/>
            <a:chOff x="1423977" y="3622828"/>
            <a:chExt cx="7080397" cy="276999"/>
          </a:xfrm>
        </p:grpSpPr>
        <p:sp>
          <p:nvSpPr>
            <p:cNvPr id="62" name="TextBox 61"/>
            <p:cNvSpPr txBox="1"/>
            <p:nvPr/>
          </p:nvSpPr>
          <p:spPr>
            <a:xfrm>
              <a:off x="1448436" y="3622828"/>
              <a:ext cx="6985184" cy="276999"/>
            </a:xfrm>
            <a:prstGeom prst="rect">
              <a:avLst/>
            </a:prstGeom>
            <a:noFill/>
          </p:spPr>
          <p:txBody>
            <a:bodyPr wrap="square" rtlCol="0">
              <a:spAutoFit/>
            </a:bodyPr>
            <a:lstStyle/>
            <a:p>
              <a:pPr algn="ctr"/>
              <a:r>
                <a:rPr lang="en-US" sz="1200" b="1" dirty="0"/>
                <a:t>Account Details </a:t>
              </a:r>
            </a:p>
          </p:txBody>
        </p:sp>
        <p:cxnSp>
          <p:nvCxnSpPr>
            <p:cNvPr id="63" name="Straight Connector 62"/>
            <p:cNvCxnSpPr/>
            <p:nvPr/>
          </p:nvCxnSpPr>
          <p:spPr>
            <a:xfrm flipV="1">
              <a:off x="1423977" y="3877929"/>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64" name="TextBox 63"/>
          <p:cNvSpPr txBox="1"/>
          <p:nvPr/>
        </p:nvSpPr>
        <p:spPr>
          <a:xfrm>
            <a:off x="1245269" y="3703482"/>
            <a:ext cx="6987084" cy="481637"/>
          </a:xfrm>
          <a:prstGeom prst="rect">
            <a:avLst/>
          </a:prstGeom>
          <a:noFill/>
        </p:spPr>
        <p:txBody>
          <a:bodyPr wrap="square" rtlCol="0">
            <a:spAutoFit/>
          </a:bodyPr>
          <a:lstStyle/>
          <a:p>
            <a:pPr>
              <a:lnSpc>
                <a:spcPct val="110000"/>
              </a:lnSpc>
            </a:pPr>
            <a:r>
              <a:rPr lang="en-US" sz="1200" dirty="0"/>
              <a:t> Deposits and Credits				    Withdrawals and Debits			     Daily Balance </a:t>
            </a:r>
          </a:p>
          <a:p>
            <a:pPr>
              <a:lnSpc>
                <a:spcPct val="110000"/>
              </a:lnSpc>
            </a:pPr>
            <a:r>
              <a:rPr lang="en-US" sz="1200" u="sng" dirty="0"/>
              <a:t>Date</a:t>
            </a:r>
            <a:r>
              <a:rPr lang="en-US" sz="1200" dirty="0"/>
              <a:t>    </a:t>
            </a:r>
            <a:r>
              <a:rPr lang="en-US" sz="1200" u="sng" dirty="0"/>
              <a:t>Amount</a:t>
            </a:r>
            <a:r>
              <a:rPr lang="en-US" sz="1200" dirty="0"/>
              <a:t>   </a:t>
            </a:r>
            <a:r>
              <a:rPr lang="en-US" sz="1200" u="sng" dirty="0"/>
              <a:t>Desc.</a:t>
            </a:r>
            <a:r>
              <a:rPr lang="en-US" sz="1200" dirty="0"/>
              <a:t> 	                      </a:t>
            </a:r>
            <a:r>
              <a:rPr lang="en-US" sz="1200" u="sng" dirty="0"/>
              <a:t>Date</a:t>
            </a:r>
            <a:r>
              <a:rPr lang="en-US" sz="1200" dirty="0"/>
              <a:t>      </a:t>
            </a:r>
            <a:r>
              <a:rPr lang="en-US" sz="1200" u="sng" dirty="0"/>
              <a:t>No.</a:t>
            </a:r>
            <a:r>
              <a:rPr lang="en-US" sz="1200" dirty="0"/>
              <a:t>      </a:t>
            </a:r>
            <a:r>
              <a:rPr lang="en-US" sz="1200" u="sng" dirty="0"/>
              <a:t>Amount</a:t>
            </a:r>
            <a:r>
              <a:rPr lang="en-US" sz="1200" dirty="0"/>
              <a:t>      </a:t>
            </a:r>
            <a:r>
              <a:rPr lang="en-US" sz="1200" u="sng" dirty="0"/>
              <a:t>Desc.</a:t>
            </a:r>
            <a:r>
              <a:rPr lang="en-US" sz="1200" dirty="0"/>
              <a:t> 	              </a:t>
            </a:r>
            <a:r>
              <a:rPr lang="en-US" sz="1200" u="sng" dirty="0"/>
              <a:t>Date</a:t>
            </a:r>
            <a:r>
              <a:rPr lang="en-US" sz="1200" dirty="0"/>
              <a:t>           </a:t>
            </a:r>
            <a:r>
              <a:rPr lang="en-US" sz="1200" u="sng" dirty="0"/>
              <a:t>Amount</a:t>
            </a:r>
          </a:p>
        </p:txBody>
      </p:sp>
      <p:grpSp>
        <p:nvGrpSpPr>
          <p:cNvPr id="65" name="Group 64"/>
          <p:cNvGrpSpPr/>
          <p:nvPr/>
        </p:nvGrpSpPr>
        <p:grpSpPr>
          <a:xfrm>
            <a:off x="6697284" y="3945929"/>
            <a:ext cx="1423268" cy="1911460"/>
            <a:chOff x="6899958" y="3934070"/>
            <a:chExt cx="1442276" cy="1966557"/>
          </a:xfrm>
        </p:grpSpPr>
        <p:sp>
          <p:nvSpPr>
            <p:cNvPr id="66" name="TextBox 65"/>
            <p:cNvSpPr txBox="1"/>
            <p:nvPr/>
          </p:nvSpPr>
          <p:spPr>
            <a:xfrm>
              <a:off x="6899958" y="4146300"/>
              <a:ext cx="1442276" cy="1754327"/>
            </a:xfrm>
            <a:prstGeom prst="rect">
              <a:avLst/>
            </a:prstGeom>
            <a:noFill/>
          </p:spPr>
          <p:txBody>
            <a:bodyPr wrap="square" rtlCol="0">
              <a:spAutoFit/>
            </a:bodyPr>
            <a:lstStyle/>
            <a:p>
              <a:pPr>
                <a:tabLst>
                  <a:tab pos="1146175" algn="r"/>
                </a:tabLst>
              </a:pPr>
              <a:r>
                <a:rPr lang="en-US" sz="1200" dirty="0"/>
                <a:t>3/5	$7,400 </a:t>
              </a:r>
            </a:p>
            <a:p>
              <a:pPr>
                <a:tabLst>
                  <a:tab pos="1146175" algn="r"/>
                </a:tabLst>
              </a:pPr>
              <a:r>
                <a:rPr lang="en-US" sz="1200" dirty="0"/>
                <a:t>3/8	5,300 </a:t>
              </a:r>
            </a:p>
            <a:p>
              <a:pPr>
                <a:tabLst>
                  <a:tab pos="1146175" algn="r"/>
                </a:tabLst>
              </a:pPr>
              <a:r>
                <a:rPr lang="en-US" sz="1200" dirty="0"/>
                <a:t>3/9	8,300 </a:t>
              </a:r>
            </a:p>
            <a:p>
              <a:pPr>
                <a:tabLst>
                  <a:tab pos="1146175" algn="r"/>
                </a:tabLst>
              </a:pPr>
              <a:r>
                <a:rPr lang="en-US" sz="1200" dirty="0"/>
                <a:t>3/12	5,400 </a:t>
              </a:r>
            </a:p>
            <a:p>
              <a:pPr>
                <a:tabLst>
                  <a:tab pos="1146175" algn="r"/>
                </a:tabLst>
              </a:pPr>
              <a:r>
                <a:rPr lang="en-US" sz="1200" dirty="0"/>
                <a:t>3/15	5,000 </a:t>
              </a:r>
            </a:p>
            <a:p>
              <a:pPr>
                <a:tabLst>
                  <a:tab pos="1146175" algn="r"/>
                </a:tabLst>
              </a:pPr>
              <a:r>
                <a:rPr lang="en-US" sz="1200" dirty="0"/>
                <a:t>3/22	6,230 </a:t>
              </a:r>
            </a:p>
            <a:p>
              <a:pPr>
                <a:tabLst>
                  <a:tab pos="1146175" algn="r"/>
                </a:tabLst>
              </a:pPr>
              <a:r>
                <a:rPr lang="en-US" sz="1200" dirty="0"/>
                <a:t>3/26	4,330 </a:t>
              </a:r>
            </a:p>
            <a:p>
              <a:pPr>
                <a:tabLst>
                  <a:tab pos="1146175" algn="r"/>
                </a:tabLst>
              </a:pPr>
              <a:r>
                <a:rPr lang="en-US" sz="1200" dirty="0"/>
                <a:t>3/28	4,130 </a:t>
              </a:r>
            </a:p>
            <a:p>
              <a:pPr>
                <a:tabLst>
                  <a:tab pos="1146175" algn="r"/>
                </a:tabLst>
              </a:pPr>
              <a:r>
                <a:rPr lang="en-US" sz="1200" dirty="0"/>
                <a:t>3/31	$4,100 </a:t>
              </a:r>
            </a:p>
          </p:txBody>
        </p:sp>
        <p:cxnSp>
          <p:nvCxnSpPr>
            <p:cNvPr id="67" name="Straight Connector 66"/>
            <p:cNvCxnSpPr/>
            <p:nvPr/>
          </p:nvCxnSpPr>
          <p:spPr>
            <a:xfrm>
              <a:off x="6940540" y="3934070"/>
              <a:ext cx="1197322" cy="292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8" name="Group 67"/>
          <p:cNvGrpSpPr/>
          <p:nvPr/>
        </p:nvGrpSpPr>
        <p:grpSpPr>
          <a:xfrm>
            <a:off x="1259675" y="3944301"/>
            <a:ext cx="1868213" cy="1975402"/>
            <a:chOff x="1389729" y="3932395"/>
            <a:chExt cx="1893163" cy="2032342"/>
          </a:xfrm>
        </p:grpSpPr>
        <p:sp>
          <p:nvSpPr>
            <p:cNvPr id="69" name="TextBox 68"/>
            <p:cNvSpPr txBox="1"/>
            <p:nvPr/>
          </p:nvSpPr>
          <p:spPr>
            <a:xfrm>
              <a:off x="1389729" y="4146300"/>
              <a:ext cx="1893163" cy="1754327"/>
            </a:xfrm>
            <a:prstGeom prst="rect">
              <a:avLst/>
            </a:prstGeom>
            <a:noFill/>
          </p:spPr>
          <p:txBody>
            <a:bodyPr wrap="square" rtlCol="0">
              <a:spAutoFit/>
            </a:bodyPr>
            <a:lstStyle/>
            <a:p>
              <a:pPr>
                <a:tabLst>
                  <a:tab pos="912813" algn="r"/>
                  <a:tab pos="1028700" algn="l"/>
                </a:tabLst>
              </a:pPr>
              <a:r>
                <a:rPr lang="en-US" sz="1200" dirty="0"/>
                <a:t>3/5 	$3,600	DEP</a:t>
              </a:r>
            </a:p>
            <a:p>
              <a:pPr>
                <a:tabLst>
                  <a:tab pos="912813" algn="r"/>
                  <a:tab pos="1028700" algn="l"/>
                </a:tabLst>
              </a:pPr>
              <a:r>
                <a:rPr lang="en-US" sz="1200" dirty="0"/>
                <a:t>3/9 	3,000	NOTE</a:t>
              </a:r>
            </a:p>
            <a:p>
              <a:pPr>
                <a:tabLst>
                  <a:tab pos="912813" algn="r"/>
                  <a:tab pos="1028700" algn="l"/>
                </a:tabLst>
              </a:pPr>
              <a:r>
                <a:rPr lang="en-US" sz="1200" dirty="0"/>
                <a:t>3/22 	1,980	DEP</a:t>
              </a:r>
            </a:p>
            <a:p>
              <a:pPr>
                <a:tabLst>
                  <a:tab pos="912813" algn="r"/>
                  <a:tab pos="1028700" algn="l"/>
                </a:tabLst>
              </a:pPr>
              <a:r>
                <a:rPr lang="en-US" sz="1200" dirty="0"/>
                <a:t>3/31 	20	INT</a:t>
              </a:r>
            </a:p>
            <a:p>
              <a:pPr>
                <a:tabLst>
                  <a:tab pos="912813" algn="r"/>
                  <a:tab pos="1028700" algn="l"/>
                </a:tabLst>
              </a:pPr>
              <a:endParaRPr lang="en-US" sz="1200" dirty="0"/>
            </a:p>
            <a:p>
              <a:pPr>
                <a:tabLst>
                  <a:tab pos="912813" algn="r"/>
                  <a:tab pos="1028700" algn="l"/>
                </a:tabLst>
              </a:pPr>
              <a:endParaRPr lang="en-US" sz="1200" dirty="0"/>
            </a:p>
            <a:p>
              <a:pPr>
                <a:tabLst>
                  <a:tab pos="912813" algn="r"/>
                  <a:tab pos="1028700" algn="l"/>
                </a:tabLst>
              </a:pPr>
              <a:endParaRPr lang="en-US" sz="1200" dirty="0"/>
            </a:p>
            <a:p>
              <a:pPr>
                <a:tabLst>
                  <a:tab pos="912813" algn="r"/>
                  <a:tab pos="1028700" algn="l"/>
                </a:tabLst>
              </a:pPr>
              <a:endParaRPr lang="en-US" sz="1200" dirty="0"/>
            </a:p>
            <a:p>
              <a:pPr>
                <a:tabLst>
                  <a:tab pos="912813" algn="r"/>
                  <a:tab pos="1028700" algn="l"/>
                </a:tabLst>
              </a:pPr>
              <a:r>
                <a:rPr lang="en-US" sz="1200" dirty="0"/>
                <a:t>	$8,600</a:t>
              </a:r>
            </a:p>
          </p:txBody>
        </p:sp>
        <p:cxnSp>
          <p:nvCxnSpPr>
            <p:cNvPr id="70" name="Straight Connector 69"/>
            <p:cNvCxnSpPr/>
            <p:nvPr/>
          </p:nvCxnSpPr>
          <p:spPr>
            <a:xfrm>
              <a:off x="1451108" y="3932395"/>
              <a:ext cx="14090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1" name="Group 70"/>
            <p:cNvGrpSpPr/>
            <p:nvPr/>
          </p:nvGrpSpPr>
          <p:grpSpPr>
            <a:xfrm>
              <a:off x="1932354" y="5673076"/>
              <a:ext cx="488839" cy="291661"/>
              <a:chOff x="1981200" y="5633885"/>
              <a:chExt cx="488839" cy="291661"/>
            </a:xfrm>
          </p:grpSpPr>
          <p:cxnSp>
            <p:nvCxnSpPr>
              <p:cNvPr id="72" name="Straight Connector 71"/>
              <p:cNvCxnSpPr/>
              <p:nvPr/>
            </p:nvCxnSpPr>
            <p:spPr>
              <a:xfrm>
                <a:off x="1981200" y="5633885"/>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1981200" y="5851077"/>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1981200" y="5925546"/>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75" name="Group 74"/>
          <p:cNvGrpSpPr/>
          <p:nvPr/>
        </p:nvGrpSpPr>
        <p:grpSpPr>
          <a:xfrm>
            <a:off x="3815238" y="3948774"/>
            <a:ext cx="2226818" cy="1960420"/>
            <a:chOff x="3979421" y="3936996"/>
            <a:chExt cx="2256557" cy="2016928"/>
          </a:xfrm>
        </p:grpSpPr>
        <p:sp>
          <p:nvSpPr>
            <p:cNvPr id="76" name="TextBox 75"/>
            <p:cNvSpPr txBox="1"/>
            <p:nvPr/>
          </p:nvSpPr>
          <p:spPr>
            <a:xfrm>
              <a:off x="3979421" y="4146300"/>
              <a:ext cx="2256557" cy="1754327"/>
            </a:xfrm>
            <a:prstGeom prst="rect">
              <a:avLst/>
            </a:prstGeom>
            <a:noFill/>
          </p:spPr>
          <p:txBody>
            <a:bodyPr wrap="square" rtlCol="0">
              <a:spAutoFit/>
            </a:bodyPr>
            <a:lstStyle/>
            <a:p>
              <a:pPr>
                <a:tabLst>
                  <a:tab pos="460375" algn="l"/>
                  <a:tab pos="1430338" algn="r"/>
                  <a:tab pos="1657350" algn="l"/>
                </a:tabLst>
              </a:pPr>
              <a:r>
                <a:rPr lang="en-US" sz="1200" dirty="0"/>
                <a:t>3/8 	293 	$2,100 	CHK</a:t>
              </a:r>
            </a:p>
            <a:p>
              <a:pPr>
                <a:tabLst>
                  <a:tab pos="460375" algn="l"/>
                  <a:tab pos="1430338" algn="r"/>
                  <a:tab pos="1657350" algn="l"/>
                </a:tabLst>
              </a:pPr>
              <a:r>
                <a:rPr lang="en-US" sz="1200" dirty="0"/>
                <a:t>3/12 	294 	2,900 	CHK</a:t>
              </a:r>
            </a:p>
            <a:p>
              <a:pPr>
                <a:tabLst>
                  <a:tab pos="460375" algn="l"/>
                  <a:tab pos="1430338" algn="r"/>
                  <a:tab pos="1657350" algn="l"/>
                </a:tabLst>
              </a:pPr>
              <a:r>
                <a:rPr lang="en-US" sz="1200" dirty="0"/>
                <a:t>3/15 		400 	EFT</a:t>
              </a:r>
            </a:p>
            <a:p>
              <a:pPr>
                <a:tabLst>
                  <a:tab pos="460375" algn="l"/>
                  <a:tab pos="1430338" algn="r"/>
                  <a:tab pos="1657350" algn="l"/>
                </a:tabLst>
              </a:pPr>
              <a:r>
                <a:rPr lang="en-US" sz="1200" dirty="0"/>
                <a:t>3/22 		750 	NSF</a:t>
              </a:r>
            </a:p>
            <a:p>
              <a:pPr>
                <a:tabLst>
                  <a:tab pos="460375" algn="l"/>
                  <a:tab pos="1430338" algn="r"/>
                  <a:tab pos="1657350" algn="l"/>
                </a:tabLst>
              </a:pPr>
              <a:r>
                <a:rPr lang="en-US" sz="1200" dirty="0"/>
                <a:t>3/26 	296 	1,900 	CHK</a:t>
              </a:r>
            </a:p>
            <a:p>
              <a:pPr>
                <a:tabLst>
                  <a:tab pos="460375" algn="l"/>
                  <a:tab pos="1430338" algn="r"/>
                  <a:tab pos="1657350" algn="l"/>
                </a:tabLst>
              </a:pPr>
              <a:r>
                <a:rPr lang="en-US" sz="1200" dirty="0"/>
                <a:t>3/28 		200 	DC</a:t>
              </a:r>
            </a:p>
            <a:p>
              <a:pPr>
                <a:tabLst>
                  <a:tab pos="460375" algn="l"/>
                  <a:tab pos="1430338" algn="r"/>
                  <a:tab pos="1657350" algn="l"/>
                </a:tabLst>
              </a:pPr>
              <a:r>
                <a:rPr lang="en-US" sz="1200" dirty="0"/>
                <a:t>3/31		 50 	SF</a:t>
              </a:r>
            </a:p>
            <a:p>
              <a:pPr>
                <a:tabLst>
                  <a:tab pos="460375" algn="l"/>
                  <a:tab pos="1430338" algn="r"/>
                  <a:tab pos="1657350" algn="l"/>
                </a:tabLst>
              </a:pPr>
              <a:endParaRPr lang="en-US" sz="1200" dirty="0"/>
            </a:p>
            <a:p>
              <a:pPr>
                <a:tabLst>
                  <a:tab pos="460375" algn="l"/>
                  <a:tab pos="1430338" algn="r"/>
                  <a:tab pos="1657350" algn="l"/>
                </a:tabLst>
              </a:pPr>
              <a:r>
                <a:rPr lang="en-US" sz="1200" dirty="0"/>
                <a:t>		$8,300</a:t>
              </a:r>
            </a:p>
          </p:txBody>
        </p:sp>
        <p:cxnSp>
          <p:nvCxnSpPr>
            <p:cNvPr id="77" name="Straight Connector 76"/>
            <p:cNvCxnSpPr/>
            <p:nvPr/>
          </p:nvCxnSpPr>
          <p:spPr>
            <a:xfrm>
              <a:off x="4039677" y="3936996"/>
              <a:ext cx="200393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8" name="Group 77"/>
            <p:cNvGrpSpPr/>
            <p:nvPr/>
          </p:nvGrpSpPr>
          <p:grpSpPr>
            <a:xfrm>
              <a:off x="5027868" y="5673076"/>
              <a:ext cx="488839" cy="280848"/>
              <a:chOff x="1981200" y="5633885"/>
              <a:chExt cx="488839" cy="280848"/>
            </a:xfrm>
          </p:grpSpPr>
          <p:cxnSp>
            <p:nvCxnSpPr>
              <p:cNvPr id="79" name="Straight Connector 78"/>
              <p:cNvCxnSpPr/>
              <p:nvPr/>
            </p:nvCxnSpPr>
            <p:spPr>
              <a:xfrm>
                <a:off x="1981200" y="5633885"/>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1981200" y="5851077"/>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1981200" y="5914733"/>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82" name="TextBox 81"/>
          <p:cNvSpPr txBox="1"/>
          <p:nvPr/>
        </p:nvSpPr>
        <p:spPr>
          <a:xfrm>
            <a:off x="1469296" y="5948244"/>
            <a:ext cx="7098691" cy="536731"/>
          </a:xfrm>
          <a:prstGeom prst="rect">
            <a:avLst/>
          </a:prstGeom>
          <a:noFill/>
        </p:spPr>
        <p:txBody>
          <a:bodyPr wrap="square" rtlCol="0">
            <a:spAutoFit/>
          </a:bodyPr>
          <a:lstStyle/>
          <a:p>
            <a:pPr>
              <a:lnSpc>
                <a:spcPct val="90000"/>
              </a:lnSpc>
              <a:tabLst>
                <a:tab pos="741363" algn="l"/>
                <a:tab pos="2800350" algn="l"/>
                <a:tab pos="4746625" algn="l"/>
              </a:tabLst>
            </a:pPr>
            <a:r>
              <a:rPr lang="en-US" sz="1100" dirty="0"/>
              <a:t>Desc. 	</a:t>
            </a:r>
            <a:r>
              <a:rPr lang="en-US" sz="1100" b="1" dirty="0"/>
              <a:t>DEP </a:t>
            </a:r>
            <a:r>
              <a:rPr lang="en-US" sz="1100" dirty="0"/>
              <a:t>Customer deposit 	</a:t>
            </a:r>
            <a:r>
              <a:rPr lang="en-US" sz="1100" b="1" dirty="0"/>
              <a:t>INT </a:t>
            </a:r>
            <a:r>
              <a:rPr lang="en-US" sz="1100" dirty="0"/>
              <a:t>Interest earned 	</a:t>
            </a:r>
            <a:r>
              <a:rPr lang="en-US" sz="1100" b="1" dirty="0"/>
              <a:t>SF </a:t>
            </a:r>
            <a:r>
              <a:rPr lang="en-US" sz="1100" dirty="0"/>
              <a:t>Service fees </a:t>
            </a:r>
          </a:p>
          <a:p>
            <a:pPr>
              <a:lnSpc>
                <a:spcPct val="90000"/>
              </a:lnSpc>
              <a:tabLst>
                <a:tab pos="741363" algn="l"/>
                <a:tab pos="2800350" algn="l"/>
                <a:tab pos="4746625" algn="l"/>
              </a:tabLst>
            </a:pPr>
            <a:r>
              <a:rPr lang="en-US" sz="1100" b="1" dirty="0"/>
              <a:t>	NOTE </a:t>
            </a:r>
            <a:r>
              <a:rPr lang="en-US" sz="1100" dirty="0"/>
              <a:t>Note collected 	</a:t>
            </a:r>
            <a:r>
              <a:rPr lang="en-US" sz="1100" b="1" dirty="0"/>
              <a:t>CHK </a:t>
            </a:r>
            <a:r>
              <a:rPr lang="en-US" sz="1100" dirty="0"/>
              <a:t>Customer check 	</a:t>
            </a:r>
            <a:r>
              <a:rPr lang="en-US" sz="1100" b="1" dirty="0"/>
              <a:t>NSF </a:t>
            </a:r>
            <a:r>
              <a:rPr lang="en-US" sz="1100" dirty="0"/>
              <a:t>Nonsufficient funds </a:t>
            </a:r>
          </a:p>
          <a:p>
            <a:pPr>
              <a:lnSpc>
                <a:spcPct val="90000"/>
              </a:lnSpc>
              <a:tabLst>
                <a:tab pos="741363" algn="l"/>
                <a:tab pos="2800350" algn="l"/>
                <a:tab pos="4746625" algn="l"/>
              </a:tabLst>
            </a:pPr>
            <a:r>
              <a:rPr lang="en-US" sz="1100" b="1" dirty="0"/>
              <a:t>	EFT </a:t>
            </a:r>
            <a:r>
              <a:rPr lang="en-US" sz="1100" dirty="0"/>
              <a:t>Electronic funds transfer 	</a:t>
            </a:r>
            <a:r>
              <a:rPr lang="en-US" sz="1100" b="1" dirty="0"/>
              <a:t>DC </a:t>
            </a:r>
            <a:r>
              <a:rPr lang="en-US" sz="1100" dirty="0"/>
              <a:t>Debit card</a:t>
            </a:r>
          </a:p>
        </p:txBody>
      </p:sp>
      <p:sp>
        <p:nvSpPr>
          <p:cNvPr id="44" name="Title 1"/>
          <p:cNvSpPr>
            <a:spLocks noGrp="1"/>
          </p:cNvSpPr>
          <p:nvPr>
            <p:ph type="title"/>
          </p:nvPr>
        </p:nvSpPr>
        <p:spPr>
          <a:xfrm>
            <a:off x="1206500" y="142678"/>
            <a:ext cx="8229600" cy="774700"/>
          </a:xfrm>
        </p:spPr>
        <p:txBody>
          <a:bodyPr>
            <a:noAutofit/>
          </a:bodyPr>
          <a:lstStyle/>
          <a:p>
            <a:pPr algn="l">
              <a:lnSpc>
                <a:spcPct val="90000"/>
              </a:lnSpc>
            </a:pPr>
            <a:r>
              <a:rPr lang="en-US" sz="3200" dirty="0" smtClean="0">
                <a:solidFill>
                  <a:srgbClr val="1D5F76"/>
                </a:solidFill>
                <a:latin typeface="Avenir LT Std 65 Medium"/>
                <a:cs typeface="Avenir LT Std 65 Medium"/>
              </a:rPr>
              <a:t>Illustration 4–8</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dirty="0" smtClean="0">
                <a:solidFill>
                  <a:srgbClr val="A5062D"/>
                </a:solidFill>
                <a:latin typeface="Avenir LT Std 65 Medium"/>
                <a:cs typeface="Avenir LT Std 65 Medium"/>
              </a:rPr>
              <a:t>Bank Statement</a:t>
            </a:r>
            <a:r>
              <a:rPr lang="en-US" sz="2400" dirty="0" smtClean="0">
                <a:solidFill>
                  <a:srgbClr val="A5062D"/>
                </a:solidFill>
                <a:latin typeface="Avenir LT Std 65 Medium"/>
                <a:cs typeface="Avenir LT Std 65 Medium"/>
              </a:rPr>
              <a:t> </a:t>
            </a:r>
            <a:br>
              <a:rPr lang="en-US" sz="2400" dirty="0" smtClean="0">
                <a:solidFill>
                  <a:srgbClr val="A5062D"/>
                </a:solidFill>
                <a:latin typeface="Avenir LT Std 65 Medium"/>
                <a:cs typeface="Avenir LT Std 65 Medium"/>
              </a:rPr>
            </a:br>
            <a:r>
              <a:rPr lang="en-US" sz="2400" dirty="0" smtClean="0">
                <a:solidFill>
                  <a:srgbClr val="A5062D"/>
                </a:solidFill>
                <a:latin typeface="Avenir LT Std 65 Medium"/>
                <a:cs typeface="Avenir LT Std 65 Medium"/>
              </a:rPr>
              <a:t>(balance per bank statement = $4,100)</a:t>
            </a:r>
            <a:endParaRPr lang="en-US" sz="2400" dirty="0">
              <a:solidFill>
                <a:srgbClr val="A5062D"/>
              </a:solidFill>
              <a:latin typeface="Avenir LT Std 65 Medium"/>
              <a:cs typeface="Avenir LT Std 65 Medium"/>
            </a:endParaRPr>
          </a:p>
        </p:txBody>
      </p:sp>
      <p:sp>
        <p:nvSpPr>
          <p:cNvPr id="45" name="Round Same Side Corner Rectangle 44"/>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TextBox 45"/>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47" name="Slide Number Placeholder 2"/>
          <p:cNvSpPr>
            <a:spLocks noGrp="1"/>
          </p:cNvSpPr>
          <p:nvPr>
            <p:ph type="sldNum" sz="quarter" idx="12"/>
          </p:nvPr>
        </p:nvSpPr>
        <p:spPr>
          <a:xfrm>
            <a:off x="6989386" y="6471802"/>
            <a:ext cx="2133600" cy="365125"/>
          </a:xfrm>
        </p:spPr>
        <p:txBody>
          <a:bodyPr/>
          <a:lstStyle/>
          <a:p>
            <a:fld id="{8A048DD7-39B4-434B-ACE7-68CA5B147A05}" type="slidenum">
              <a:rPr lang="en-US" smtClean="0"/>
              <a:t>40</a:t>
            </a:fld>
            <a:endParaRPr lang="en-US" dirty="0"/>
          </a:p>
        </p:txBody>
      </p:sp>
      <p:sp>
        <p:nvSpPr>
          <p:cNvPr id="2" name="Right Arrow 1"/>
          <p:cNvSpPr/>
          <p:nvPr/>
        </p:nvSpPr>
        <p:spPr>
          <a:xfrm flipV="1">
            <a:off x="945926" y="4393327"/>
            <a:ext cx="372226" cy="124536"/>
          </a:xfrm>
          <a:prstGeom prst="rightArrow">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8000"/>
              </a:solidFill>
            </a:endParaRPr>
          </a:p>
        </p:txBody>
      </p:sp>
      <p:sp>
        <p:nvSpPr>
          <p:cNvPr id="87" name="Right Arrow 86"/>
          <p:cNvSpPr/>
          <p:nvPr/>
        </p:nvSpPr>
        <p:spPr>
          <a:xfrm flipV="1">
            <a:off x="927073" y="4774079"/>
            <a:ext cx="372226" cy="124536"/>
          </a:xfrm>
          <a:prstGeom prst="rightArrow">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8000"/>
              </a:solidFill>
            </a:endParaRPr>
          </a:p>
        </p:txBody>
      </p:sp>
      <p:sp>
        <p:nvSpPr>
          <p:cNvPr id="88" name="Right Arrow 87"/>
          <p:cNvSpPr/>
          <p:nvPr/>
        </p:nvSpPr>
        <p:spPr>
          <a:xfrm flipV="1">
            <a:off x="3481620" y="4584899"/>
            <a:ext cx="372226" cy="124536"/>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Right Arrow 88"/>
          <p:cNvSpPr/>
          <p:nvPr/>
        </p:nvSpPr>
        <p:spPr>
          <a:xfrm flipV="1">
            <a:off x="3481620" y="4772495"/>
            <a:ext cx="372226" cy="124536"/>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Right Arrow 89"/>
          <p:cNvSpPr/>
          <p:nvPr/>
        </p:nvSpPr>
        <p:spPr>
          <a:xfrm flipV="1">
            <a:off x="3481620" y="5106444"/>
            <a:ext cx="372226" cy="124536"/>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Right Arrow 90"/>
          <p:cNvSpPr/>
          <p:nvPr/>
        </p:nvSpPr>
        <p:spPr>
          <a:xfrm flipV="1">
            <a:off x="3493026" y="5321903"/>
            <a:ext cx="372226" cy="124536"/>
          </a:xfrm>
          <a:prstGeom prst="righ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2664441" y="4218537"/>
            <a:ext cx="758734" cy="453907"/>
          </a:xfrm>
          <a:prstGeom prst="rect">
            <a:avLst/>
          </a:prstGeom>
          <a:noFill/>
        </p:spPr>
        <p:txBody>
          <a:bodyPr wrap="none" rtlCol="0">
            <a:spAutoFit/>
          </a:bodyPr>
          <a:lstStyle/>
          <a:p>
            <a:pPr algn="ctr">
              <a:lnSpc>
                <a:spcPts val="1400"/>
              </a:lnSpc>
            </a:pPr>
            <a:r>
              <a:rPr lang="en-US" sz="1400" b="1" dirty="0" smtClean="0">
                <a:solidFill>
                  <a:srgbClr val="008000"/>
                </a:solidFill>
              </a:rPr>
              <a:t>$200</a:t>
            </a:r>
          </a:p>
          <a:p>
            <a:pPr algn="ctr">
              <a:lnSpc>
                <a:spcPts val="1400"/>
              </a:lnSpc>
            </a:pPr>
            <a:r>
              <a:rPr lang="en-US" sz="1400" b="1" dirty="0" smtClean="0">
                <a:solidFill>
                  <a:srgbClr val="008000"/>
                </a:solidFill>
              </a:rPr>
              <a:t>interest</a:t>
            </a:r>
            <a:endParaRPr lang="en-US" sz="1400" b="1" dirty="0">
              <a:solidFill>
                <a:srgbClr val="008000"/>
              </a:solidFill>
            </a:endParaRPr>
          </a:p>
        </p:txBody>
      </p:sp>
      <p:sp>
        <p:nvSpPr>
          <p:cNvPr id="92" name="TextBox 91"/>
          <p:cNvSpPr txBox="1"/>
          <p:nvPr/>
        </p:nvSpPr>
        <p:spPr>
          <a:xfrm>
            <a:off x="5852223" y="4299812"/>
            <a:ext cx="832288" cy="451406"/>
          </a:xfrm>
          <a:prstGeom prst="rect">
            <a:avLst/>
          </a:prstGeom>
          <a:noFill/>
        </p:spPr>
        <p:txBody>
          <a:bodyPr wrap="square" rtlCol="0">
            <a:spAutoFit/>
          </a:bodyPr>
          <a:lstStyle/>
          <a:p>
            <a:pPr algn="ctr">
              <a:lnSpc>
                <a:spcPts val="1400"/>
              </a:lnSpc>
            </a:pPr>
            <a:r>
              <a:rPr lang="en-US" sz="1400" b="1" dirty="0" smtClean="0">
                <a:solidFill>
                  <a:srgbClr val="FF0000"/>
                </a:solidFill>
              </a:rPr>
              <a:t>Fix $300</a:t>
            </a:r>
          </a:p>
          <a:p>
            <a:pPr algn="ctr">
              <a:lnSpc>
                <a:spcPts val="1400"/>
              </a:lnSpc>
            </a:pPr>
            <a:r>
              <a:rPr lang="en-US" sz="1400" b="1" dirty="0" smtClean="0">
                <a:solidFill>
                  <a:srgbClr val="FF0000"/>
                </a:solidFill>
              </a:rPr>
              <a:t>error</a:t>
            </a:r>
            <a:endParaRPr lang="en-US" sz="1400" b="1" dirty="0">
              <a:solidFill>
                <a:srgbClr val="FF0000"/>
              </a:solidFill>
            </a:endParaRPr>
          </a:p>
        </p:txBody>
      </p:sp>
      <p:sp>
        <p:nvSpPr>
          <p:cNvPr id="94" name="TextBox 93"/>
          <p:cNvSpPr txBox="1"/>
          <p:nvPr/>
        </p:nvSpPr>
        <p:spPr>
          <a:xfrm>
            <a:off x="590135" y="5003045"/>
            <a:ext cx="1987404" cy="451406"/>
          </a:xfrm>
          <a:prstGeom prst="rect">
            <a:avLst/>
          </a:prstGeom>
          <a:noFill/>
        </p:spPr>
        <p:txBody>
          <a:bodyPr wrap="none" rtlCol="0">
            <a:spAutoFit/>
          </a:bodyPr>
          <a:lstStyle/>
          <a:p>
            <a:pPr algn="ctr">
              <a:lnSpc>
                <a:spcPts val="1400"/>
              </a:lnSpc>
            </a:pPr>
            <a:r>
              <a:rPr lang="en-US" sz="1400" b="1" dirty="0" smtClean="0">
                <a:solidFill>
                  <a:srgbClr val="008000"/>
                </a:solidFill>
              </a:rPr>
              <a:t>Items not yet added to</a:t>
            </a:r>
          </a:p>
          <a:p>
            <a:pPr algn="ctr">
              <a:lnSpc>
                <a:spcPts val="1400"/>
              </a:lnSpc>
            </a:pPr>
            <a:r>
              <a:rPr lang="en-US" sz="1400" b="1" dirty="0" smtClean="0">
                <a:solidFill>
                  <a:srgbClr val="008000"/>
                </a:solidFill>
              </a:rPr>
              <a:t>company’s cash balance</a:t>
            </a:r>
            <a:endParaRPr lang="en-US" sz="1400" b="1" dirty="0">
              <a:solidFill>
                <a:srgbClr val="008000"/>
              </a:solidFill>
            </a:endParaRPr>
          </a:p>
        </p:txBody>
      </p:sp>
      <p:sp>
        <p:nvSpPr>
          <p:cNvPr id="95" name="TextBox 94"/>
          <p:cNvSpPr txBox="1"/>
          <p:nvPr/>
        </p:nvSpPr>
        <p:spPr>
          <a:xfrm>
            <a:off x="2438253" y="5473673"/>
            <a:ext cx="2406429" cy="451406"/>
          </a:xfrm>
          <a:prstGeom prst="rect">
            <a:avLst/>
          </a:prstGeom>
          <a:noFill/>
        </p:spPr>
        <p:txBody>
          <a:bodyPr wrap="none" rtlCol="0">
            <a:spAutoFit/>
          </a:bodyPr>
          <a:lstStyle/>
          <a:p>
            <a:pPr algn="ctr">
              <a:lnSpc>
                <a:spcPts val="1400"/>
              </a:lnSpc>
            </a:pPr>
            <a:r>
              <a:rPr lang="en-US" sz="1400" b="1" dirty="0" smtClean="0">
                <a:solidFill>
                  <a:srgbClr val="FF0000"/>
                </a:solidFill>
              </a:rPr>
              <a:t>Items not yet subtracted from</a:t>
            </a:r>
          </a:p>
          <a:p>
            <a:pPr algn="ctr">
              <a:lnSpc>
                <a:spcPts val="1400"/>
              </a:lnSpc>
            </a:pPr>
            <a:r>
              <a:rPr lang="en-US" sz="1400" b="1" dirty="0" smtClean="0">
                <a:solidFill>
                  <a:srgbClr val="FF0000"/>
                </a:solidFill>
              </a:rPr>
              <a:t>the company’s cash balance</a:t>
            </a:r>
            <a:endParaRPr lang="en-US" sz="1400" b="1" dirty="0">
              <a:solidFill>
                <a:srgbClr val="FF0000"/>
              </a:solidFill>
            </a:endParaRPr>
          </a:p>
        </p:txBody>
      </p:sp>
      <p:sp>
        <p:nvSpPr>
          <p:cNvPr id="4" name="Oval 3"/>
          <p:cNvSpPr/>
          <p:nvPr/>
        </p:nvSpPr>
        <p:spPr>
          <a:xfrm>
            <a:off x="4734529" y="4373871"/>
            <a:ext cx="753795" cy="191572"/>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4323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animBg="1"/>
      <p:bldP spid="88" grpId="0" animBg="1"/>
      <p:bldP spid="89" grpId="0" animBg="1"/>
      <p:bldP spid="90" grpId="0" animBg="1"/>
      <p:bldP spid="91" grpId="0" animBg="1"/>
      <p:bldP spid="3" grpId="0"/>
      <p:bldP spid="92" grpId="0"/>
      <p:bldP spid="94" grpId="0"/>
      <p:bldP spid="95" grpId="0"/>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41</a:t>
            </a:fld>
            <a:endParaRPr lang="en-US" dirty="0"/>
          </a:p>
        </p:txBody>
      </p:sp>
      <p:sp>
        <p:nvSpPr>
          <p:cNvPr id="6" name="Slide Number Placeholder 3"/>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41</a:t>
            </a:fld>
            <a:endParaRPr lang="en-US" dirty="0"/>
          </a:p>
        </p:txBody>
      </p:sp>
      <p:sp>
        <p:nvSpPr>
          <p:cNvPr id="7" name="Title 1"/>
          <p:cNvSpPr>
            <a:spLocks noGrp="1"/>
          </p:cNvSpPr>
          <p:nvPr>
            <p:ph type="title"/>
          </p:nvPr>
        </p:nvSpPr>
        <p:spPr>
          <a:xfrm>
            <a:off x="1206499" y="123658"/>
            <a:ext cx="6574661" cy="774700"/>
          </a:xfrm>
        </p:spPr>
        <p:txBody>
          <a:bodyPr>
            <a:noAutofit/>
          </a:bodyPr>
          <a:lstStyle/>
          <a:p>
            <a:pPr algn="l">
              <a:lnSpc>
                <a:spcPct val="90000"/>
              </a:lnSpc>
            </a:pPr>
            <a:r>
              <a:rPr lang="en-US" sz="3200" dirty="0" smtClean="0">
                <a:solidFill>
                  <a:srgbClr val="1D5F76"/>
                </a:solidFill>
                <a:latin typeface="Avenir LT Std 65 Medium"/>
                <a:cs typeface="Avenir LT Std 65 Medium"/>
              </a:rPr>
              <a:t>Illustration 4–10</a:t>
            </a:r>
            <a:r>
              <a:rPr lang="en-US" sz="3200" dirty="0">
                <a:solidFill>
                  <a:srgbClr val="A5062D"/>
                </a:solidFill>
                <a:latin typeface="Avenir LT Std 65 Medium"/>
                <a:cs typeface="Avenir LT Std 65 Medium"/>
              </a:rPr>
              <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Bank </a:t>
            </a:r>
            <a:r>
              <a:rPr lang="en-US" dirty="0" smtClean="0">
                <a:solidFill>
                  <a:srgbClr val="A5062D"/>
                </a:solidFill>
                <a:latin typeface="Avenir LT Std 65 Medium"/>
                <a:cs typeface="Avenir LT Std 65 Medium"/>
              </a:rPr>
              <a:t>Reconciliation</a:t>
            </a:r>
            <a:endParaRPr lang="en-US" dirty="0">
              <a:solidFill>
                <a:srgbClr val="A5062D"/>
              </a:solidFill>
              <a:latin typeface="Avenir LT Std 65 Medium"/>
              <a:cs typeface="Avenir LT Std 65 Medium"/>
            </a:endParaRP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41</a:t>
            </a:fld>
            <a:endParaRPr lang="en-US" dirty="0"/>
          </a:p>
        </p:txBody>
      </p:sp>
      <p:sp>
        <p:nvSpPr>
          <p:cNvPr id="11" name="Rounded Rectangle 10"/>
          <p:cNvSpPr/>
          <p:nvPr/>
        </p:nvSpPr>
        <p:spPr>
          <a:xfrm>
            <a:off x="733797" y="1569114"/>
            <a:ext cx="8255551" cy="4433665"/>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733798" y="1661454"/>
            <a:ext cx="3698350" cy="4148828"/>
          </a:xfrm>
          <a:prstGeom prst="rect">
            <a:avLst/>
          </a:prstGeom>
          <a:noFill/>
        </p:spPr>
        <p:txBody>
          <a:bodyPr wrap="square" rtlCol="0">
            <a:spAutoFit/>
          </a:bodyPr>
          <a:lstStyle/>
          <a:p>
            <a:pPr algn="ctr"/>
            <a:endParaRPr lang="en-US" b="1" dirty="0"/>
          </a:p>
          <a:p>
            <a:pPr algn="ctr"/>
            <a:endParaRPr lang="en-US" b="1" dirty="0"/>
          </a:p>
          <a:p>
            <a:pPr algn="ctr"/>
            <a:endParaRPr lang="en-US" b="1" dirty="0"/>
          </a:p>
          <a:p>
            <a:pPr>
              <a:tabLst>
                <a:tab pos="1827213" algn="ctr"/>
                <a:tab pos="6057900" algn="ctr"/>
              </a:tabLst>
            </a:pPr>
            <a:r>
              <a:rPr lang="en-US" sz="1600" b="1" dirty="0"/>
              <a:t>	</a:t>
            </a:r>
            <a:r>
              <a:rPr lang="en-US" sz="1600" b="1" i="1" dirty="0"/>
              <a:t>Bank’s</a:t>
            </a:r>
            <a:r>
              <a:rPr lang="en-US" sz="1600" b="1" dirty="0"/>
              <a:t> Cash </a:t>
            </a:r>
            <a:r>
              <a:rPr lang="en-US" sz="1600" b="1" dirty="0" smtClean="0"/>
              <a:t>Balance</a:t>
            </a:r>
            <a:endParaRPr lang="en-US" sz="1600" b="1" dirty="0"/>
          </a:p>
          <a:p>
            <a:pPr marL="171450">
              <a:lnSpc>
                <a:spcPct val="110000"/>
              </a:lnSpc>
              <a:tabLst>
                <a:tab pos="3144838" algn="r"/>
                <a:tab pos="4173538" algn="l"/>
                <a:tab pos="7654925" algn="r"/>
              </a:tabLst>
            </a:pPr>
            <a:r>
              <a:rPr lang="en-US" sz="1600" dirty="0"/>
              <a:t>Per bank statement 	$</a:t>
            </a:r>
            <a:r>
              <a:rPr lang="en-US" sz="1600" dirty="0" smtClean="0"/>
              <a:t>4,100</a:t>
            </a:r>
            <a:endParaRPr lang="en-US" sz="1600" dirty="0"/>
          </a:p>
          <a:p>
            <a:pPr marL="171450">
              <a:lnSpc>
                <a:spcPct val="110000"/>
              </a:lnSpc>
              <a:tabLst>
                <a:tab pos="3144838" algn="r"/>
                <a:tab pos="4173538" algn="l"/>
                <a:tab pos="7654925" algn="r"/>
              </a:tabLst>
            </a:pPr>
            <a:r>
              <a:rPr lang="en-US" sz="1600" dirty="0"/>
              <a:t>   </a:t>
            </a:r>
            <a:r>
              <a:rPr lang="en-US" sz="1600" dirty="0">
                <a:solidFill>
                  <a:srgbClr val="008000"/>
                </a:solidFill>
              </a:rPr>
              <a:t>Deposits outstanding: 	+</a:t>
            </a:r>
            <a:r>
              <a:rPr lang="en-US" sz="1600" dirty="0" smtClean="0">
                <a:solidFill>
                  <a:srgbClr val="008000"/>
                </a:solidFill>
              </a:rPr>
              <a:t>2,200</a:t>
            </a:r>
            <a:endParaRPr lang="en-US" sz="1600" dirty="0">
              <a:solidFill>
                <a:srgbClr val="008000"/>
              </a:solidFill>
            </a:endParaRPr>
          </a:p>
          <a:p>
            <a:pPr marL="171450">
              <a:lnSpc>
                <a:spcPct val="110000"/>
              </a:lnSpc>
              <a:tabLst>
                <a:tab pos="3144838" algn="r"/>
                <a:tab pos="4173538" algn="l"/>
                <a:tab pos="7654925" algn="r"/>
              </a:tabLst>
            </a:pPr>
            <a:r>
              <a:rPr lang="en-US" sz="1600" dirty="0">
                <a:solidFill>
                  <a:srgbClr val="008000"/>
                </a:solidFill>
              </a:rPr>
              <a:t>      3/31 = $2,200 	</a:t>
            </a:r>
          </a:p>
          <a:p>
            <a:pPr marL="171450">
              <a:lnSpc>
                <a:spcPct val="110000"/>
              </a:lnSpc>
              <a:tabLst>
                <a:tab pos="3144838" algn="r"/>
                <a:tab pos="4173538" algn="l"/>
                <a:tab pos="7654925" algn="r"/>
              </a:tabLst>
            </a:pPr>
            <a:r>
              <a:rPr lang="en-US" sz="1600" dirty="0">
                <a:solidFill>
                  <a:srgbClr val="008000"/>
                </a:solidFill>
              </a:rPr>
              <a:t>	</a:t>
            </a:r>
          </a:p>
          <a:p>
            <a:pPr marL="171450">
              <a:lnSpc>
                <a:spcPct val="110000"/>
              </a:lnSpc>
              <a:tabLst>
                <a:tab pos="3144838" algn="r"/>
                <a:tab pos="4173538" algn="l"/>
                <a:tab pos="7654925" algn="r"/>
              </a:tabLst>
            </a:pPr>
            <a:r>
              <a:rPr lang="en-US" sz="1600" dirty="0"/>
              <a:t>   </a:t>
            </a:r>
            <a:r>
              <a:rPr lang="en-US" sz="1600" dirty="0">
                <a:solidFill>
                  <a:srgbClr val="A5062D"/>
                </a:solidFill>
              </a:rPr>
              <a:t>Checks outstanding: 	–</a:t>
            </a:r>
            <a:r>
              <a:rPr lang="en-US" sz="1600" dirty="0" smtClean="0">
                <a:solidFill>
                  <a:srgbClr val="A5062D"/>
                </a:solidFill>
              </a:rPr>
              <a:t>2,100</a:t>
            </a:r>
            <a:endParaRPr lang="en-US" sz="1600" dirty="0">
              <a:solidFill>
                <a:srgbClr val="A5062D"/>
              </a:solidFill>
            </a:endParaRPr>
          </a:p>
          <a:p>
            <a:pPr marL="171450">
              <a:lnSpc>
                <a:spcPct val="110000"/>
              </a:lnSpc>
              <a:tabLst>
                <a:tab pos="3144838" algn="r"/>
                <a:tab pos="4173538" algn="l"/>
                <a:tab pos="7654925" algn="r"/>
              </a:tabLst>
            </a:pPr>
            <a:r>
              <a:rPr lang="en-US" sz="1600" dirty="0">
                <a:solidFill>
                  <a:srgbClr val="A5062D"/>
                </a:solidFill>
              </a:rPr>
              <a:t>      #295 = $1,200 	</a:t>
            </a:r>
          </a:p>
          <a:p>
            <a:pPr marL="171450">
              <a:lnSpc>
                <a:spcPct val="110000"/>
              </a:lnSpc>
              <a:tabLst>
                <a:tab pos="3144838" algn="r"/>
                <a:tab pos="4173538" algn="l"/>
                <a:tab pos="7654925" algn="r"/>
              </a:tabLst>
            </a:pPr>
            <a:r>
              <a:rPr lang="en-US" sz="1600" dirty="0">
                <a:solidFill>
                  <a:srgbClr val="A5062D"/>
                </a:solidFill>
              </a:rPr>
              <a:t>      #297 = $  900 	</a:t>
            </a:r>
          </a:p>
          <a:p>
            <a:pPr marL="171450">
              <a:lnSpc>
                <a:spcPct val="110000"/>
              </a:lnSpc>
              <a:tabLst>
                <a:tab pos="3144838" algn="r"/>
                <a:tab pos="4173538" algn="l"/>
                <a:tab pos="7654925" algn="r"/>
              </a:tabLst>
            </a:pPr>
            <a:r>
              <a:rPr lang="en-US" sz="1600" dirty="0">
                <a:solidFill>
                  <a:srgbClr val="A5062D"/>
                </a:solidFill>
              </a:rPr>
              <a:t>	</a:t>
            </a:r>
          </a:p>
          <a:p>
            <a:pPr marL="171450">
              <a:lnSpc>
                <a:spcPct val="110000"/>
              </a:lnSpc>
              <a:tabLst>
                <a:tab pos="3144838" algn="r"/>
                <a:tab pos="4173538" algn="l"/>
                <a:tab pos="7654925" algn="r"/>
              </a:tabLst>
            </a:pPr>
            <a:r>
              <a:rPr lang="en-US" sz="1600" dirty="0">
                <a:solidFill>
                  <a:srgbClr val="A5062D"/>
                </a:solidFill>
              </a:rPr>
              <a:t>	</a:t>
            </a:r>
          </a:p>
          <a:p>
            <a:pPr marL="171450">
              <a:lnSpc>
                <a:spcPct val="110000"/>
              </a:lnSpc>
              <a:tabLst>
                <a:tab pos="3144838" algn="r"/>
                <a:tab pos="4173538" algn="l"/>
                <a:tab pos="7654925" algn="r"/>
              </a:tabLst>
            </a:pPr>
            <a:r>
              <a:rPr lang="en-US" sz="1600" dirty="0"/>
              <a:t>Bank balance per	</a:t>
            </a:r>
          </a:p>
          <a:p>
            <a:pPr marL="171450">
              <a:lnSpc>
                <a:spcPct val="110000"/>
              </a:lnSpc>
              <a:tabLst>
                <a:tab pos="3144838" algn="r"/>
                <a:tab pos="4173538" algn="l"/>
                <a:tab pos="7654925" algn="r"/>
              </a:tabLst>
            </a:pPr>
            <a:r>
              <a:rPr lang="en-US" sz="1600" dirty="0"/>
              <a:t>reconciliation 	$</a:t>
            </a:r>
            <a:r>
              <a:rPr lang="en-US" sz="1600" dirty="0" smtClean="0"/>
              <a:t>4,200</a:t>
            </a:r>
            <a:endParaRPr lang="en-US" sz="1600" dirty="0"/>
          </a:p>
        </p:txBody>
      </p:sp>
      <p:cxnSp>
        <p:nvCxnSpPr>
          <p:cNvPr id="13" name="Straight Connector 12"/>
          <p:cNvCxnSpPr/>
          <p:nvPr/>
        </p:nvCxnSpPr>
        <p:spPr>
          <a:xfrm flipV="1">
            <a:off x="937687" y="2800030"/>
            <a:ext cx="3494461" cy="79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908199" y="2800031"/>
            <a:ext cx="3797522"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5" name="Group 14"/>
          <p:cNvGrpSpPr/>
          <p:nvPr/>
        </p:nvGrpSpPr>
        <p:grpSpPr>
          <a:xfrm>
            <a:off x="3387589" y="5494037"/>
            <a:ext cx="634150" cy="312142"/>
            <a:chOff x="3387589" y="4019791"/>
            <a:chExt cx="634150" cy="312142"/>
          </a:xfrm>
        </p:grpSpPr>
        <p:cxnSp>
          <p:nvCxnSpPr>
            <p:cNvPr id="16" name="Straight Connector 15"/>
            <p:cNvCxnSpPr/>
            <p:nvPr/>
          </p:nvCxnSpPr>
          <p:spPr>
            <a:xfrm>
              <a:off x="3387589" y="4019791"/>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387589" y="4279086"/>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387589" y="4331933"/>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9" name="Group 18"/>
          <p:cNvGrpSpPr/>
          <p:nvPr/>
        </p:nvGrpSpPr>
        <p:grpSpPr>
          <a:xfrm>
            <a:off x="7843745" y="5494037"/>
            <a:ext cx="634150" cy="312142"/>
            <a:chOff x="3387589" y="4019791"/>
            <a:chExt cx="634150" cy="312142"/>
          </a:xfrm>
        </p:grpSpPr>
        <p:cxnSp>
          <p:nvCxnSpPr>
            <p:cNvPr id="20" name="Straight Connector 19"/>
            <p:cNvCxnSpPr/>
            <p:nvPr/>
          </p:nvCxnSpPr>
          <p:spPr>
            <a:xfrm>
              <a:off x="3387589" y="4019791"/>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3387589" y="4279086"/>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3387589" y="4331933"/>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37" name="Straight Arrow Connector 36"/>
          <p:cNvCxnSpPr/>
          <p:nvPr/>
        </p:nvCxnSpPr>
        <p:spPr>
          <a:xfrm flipV="1">
            <a:off x="3698745" y="5898182"/>
            <a:ext cx="0" cy="4074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8162671" y="5898182"/>
            <a:ext cx="0" cy="4074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3698745" y="6305622"/>
            <a:ext cx="4463926" cy="10092"/>
          </a:xfrm>
          <a:prstGeom prst="line">
            <a:avLst/>
          </a:prstGeom>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5442808" y="6086999"/>
            <a:ext cx="1373901" cy="369332"/>
          </a:xfrm>
          <a:prstGeom prst="rect">
            <a:avLst/>
          </a:prstGeom>
          <a:solidFill>
            <a:schemeClr val="bg1"/>
          </a:solidFill>
        </p:spPr>
        <p:txBody>
          <a:bodyPr wrap="square" rtlCol="0">
            <a:spAutoFit/>
          </a:bodyPr>
          <a:lstStyle/>
          <a:p>
            <a:pPr algn="ctr"/>
            <a:r>
              <a:rPr lang="en-US" dirty="0">
                <a:solidFill>
                  <a:schemeClr val="accent1"/>
                </a:solidFill>
              </a:rPr>
              <a:t>Reconciled</a:t>
            </a:r>
          </a:p>
        </p:txBody>
      </p:sp>
      <p:sp>
        <p:nvSpPr>
          <p:cNvPr id="29" name="Oval 28"/>
          <p:cNvSpPr/>
          <p:nvPr/>
        </p:nvSpPr>
        <p:spPr bwMode="auto">
          <a:xfrm>
            <a:off x="3241040" y="5389292"/>
            <a:ext cx="873759" cy="50889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34" name="Oval 33"/>
          <p:cNvSpPr/>
          <p:nvPr/>
        </p:nvSpPr>
        <p:spPr bwMode="auto">
          <a:xfrm>
            <a:off x="7676061" y="5389292"/>
            <a:ext cx="873759" cy="50889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31" name="TextBox 30"/>
          <p:cNvSpPr txBox="1"/>
          <p:nvPr/>
        </p:nvSpPr>
        <p:spPr>
          <a:xfrm>
            <a:off x="4735596" y="1666912"/>
            <a:ext cx="4177176" cy="4148828"/>
          </a:xfrm>
          <a:prstGeom prst="rect">
            <a:avLst/>
          </a:prstGeom>
          <a:noFill/>
        </p:spPr>
        <p:txBody>
          <a:bodyPr wrap="square" rtlCol="0">
            <a:spAutoFit/>
          </a:bodyPr>
          <a:lstStyle/>
          <a:p>
            <a:pPr algn="ctr"/>
            <a:r>
              <a:rPr lang="en-US" b="1" dirty="0" smtClean="0"/>
              <a:t> </a:t>
            </a:r>
            <a:endParaRPr lang="en-US" b="1" dirty="0"/>
          </a:p>
          <a:p>
            <a:pPr algn="ctr"/>
            <a:endParaRPr lang="en-US" b="1" dirty="0"/>
          </a:p>
          <a:p>
            <a:pPr algn="ctr"/>
            <a:r>
              <a:rPr lang="en-US" b="1" dirty="0" smtClean="0"/>
              <a:t> </a:t>
            </a:r>
            <a:endParaRPr lang="en-US" b="1" dirty="0"/>
          </a:p>
          <a:p>
            <a:pPr algn="ctr">
              <a:tabLst>
                <a:tab pos="1827213" algn="ctr"/>
                <a:tab pos="6057900" algn="ctr"/>
              </a:tabLst>
            </a:pPr>
            <a:r>
              <a:rPr lang="en-US" sz="1600" b="1" i="1" dirty="0" smtClean="0"/>
              <a:t>Company’s</a:t>
            </a:r>
            <a:r>
              <a:rPr lang="en-US" sz="1600" b="1" dirty="0" smtClean="0"/>
              <a:t> </a:t>
            </a:r>
            <a:r>
              <a:rPr lang="en-US" sz="1600" b="1" dirty="0"/>
              <a:t>Cash Balance </a:t>
            </a:r>
          </a:p>
          <a:p>
            <a:pPr marL="171450">
              <a:lnSpc>
                <a:spcPct val="110000"/>
              </a:lnSpc>
              <a:tabLst>
                <a:tab pos="3541713" algn="r"/>
                <a:tab pos="4173538" algn="l"/>
                <a:tab pos="7654925" algn="r"/>
              </a:tabLst>
            </a:pPr>
            <a:r>
              <a:rPr lang="en-US" sz="1600" dirty="0" smtClean="0"/>
              <a:t>Per </a:t>
            </a:r>
            <a:r>
              <a:rPr lang="en-US" sz="1600" dirty="0"/>
              <a:t>general ledger 	$ </a:t>
            </a:r>
            <a:r>
              <a:rPr lang="en-US" sz="1600" dirty="0" smtClean="0"/>
              <a:t>2,880</a:t>
            </a:r>
          </a:p>
          <a:p>
            <a:pPr marL="287338">
              <a:lnSpc>
                <a:spcPct val="110000"/>
              </a:lnSpc>
              <a:tabLst>
                <a:tab pos="3541713" algn="r"/>
                <a:tab pos="4173538" algn="l"/>
                <a:tab pos="7654925" algn="r"/>
              </a:tabLst>
            </a:pPr>
            <a:r>
              <a:rPr lang="en-US" sz="1600" dirty="0" smtClean="0">
                <a:solidFill>
                  <a:srgbClr val="008000"/>
                </a:solidFill>
              </a:rPr>
              <a:t>Note received 	+2,800</a:t>
            </a:r>
          </a:p>
          <a:p>
            <a:pPr marL="287338">
              <a:lnSpc>
                <a:spcPct val="110000"/>
              </a:lnSpc>
              <a:tabLst>
                <a:tab pos="3541713" algn="r"/>
                <a:tab pos="4173538" algn="l"/>
                <a:tab pos="7654925" algn="r"/>
              </a:tabLst>
            </a:pPr>
            <a:r>
              <a:rPr lang="en-US" sz="1600" dirty="0" smtClean="0">
                <a:solidFill>
                  <a:srgbClr val="008000"/>
                </a:solidFill>
              </a:rPr>
              <a:t>Interest earned from note 	+200</a:t>
            </a:r>
          </a:p>
          <a:p>
            <a:pPr marL="287338">
              <a:lnSpc>
                <a:spcPct val="110000"/>
              </a:lnSpc>
              <a:tabLst>
                <a:tab pos="3541713" algn="r"/>
                <a:tab pos="4173538" algn="l"/>
                <a:tab pos="7654925" algn="r"/>
              </a:tabLst>
            </a:pPr>
            <a:r>
              <a:rPr lang="en-US" sz="1600" dirty="0" smtClean="0">
                <a:solidFill>
                  <a:srgbClr val="008000"/>
                </a:solidFill>
              </a:rPr>
              <a:t>Interest </a:t>
            </a:r>
            <a:r>
              <a:rPr lang="en-US" sz="1600" dirty="0">
                <a:solidFill>
                  <a:srgbClr val="008000"/>
                </a:solidFill>
              </a:rPr>
              <a:t>earned on bank account 	+20</a:t>
            </a:r>
          </a:p>
          <a:p>
            <a:pPr marL="287338">
              <a:lnSpc>
                <a:spcPct val="110000"/>
              </a:lnSpc>
              <a:tabLst>
                <a:tab pos="3541713" algn="r"/>
                <a:tab pos="4173538" algn="l"/>
                <a:tab pos="7654925" algn="r"/>
              </a:tabLst>
            </a:pPr>
            <a:r>
              <a:rPr lang="en-US" sz="1600" dirty="0" smtClean="0">
                <a:solidFill>
                  <a:srgbClr val="A5062D"/>
                </a:solidFill>
              </a:rPr>
              <a:t>NSF </a:t>
            </a:r>
            <a:r>
              <a:rPr lang="en-US" sz="1600" dirty="0">
                <a:solidFill>
                  <a:srgbClr val="A5062D"/>
                </a:solidFill>
              </a:rPr>
              <a:t>check	 –750</a:t>
            </a:r>
          </a:p>
          <a:p>
            <a:pPr marL="287338">
              <a:lnSpc>
                <a:spcPct val="110000"/>
              </a:lnSpc>
              <a:tabLst>
                <a:tab pos="3541713" algn="r"/>
                <a:tab pos="4173538" algn="l"/>
                <a:tab pos="7654925" algn="r"/>
              </a:tabLst>
            </a:pPr>
            <a:r>
              <a:rPr lang="en-US" sz="1600" dirty="0" smtClean="0">
                <a:solidFill>
                  <a:srgbClr val="A5062D"/>
                </a:solidFill>
              </a:rPr>
              <a:t>Debit </a:t>
            </a:r>
            <a:r>
              <a:rPr lang="en-US" sz="1600" dirty="0">
                <a:solidFill>
                  <a:srgbClr val="A5062D"/>
                </a:solidFill>
              </a:rPr>
              <a:t>card for office </a:t>
            </a:r>
            <a:r>
              <a:rPr lang="en-US" sz="1600" dirty="0" smtClean="0">
                <a:solidFill>
                  <a:srgbClr val="A5062D"/>
                </a:solidFill>
              </a:rPr>
              <a:t>equipment</a:t>
            </a:r>
            <a:r>
              <a:rPr lang="en-US" sz="1600" dirty="0">
                <a:solidFill>
                  <a:srgbClr val="A5062D"/>
                </a:solidFill>
              </a:rPr>
              <a:t>	–200</a:t>
            </a:r>
          </a:p>
          <a:p>
            <a:pPr marL="287338">
              <a:lnSpc>
                <a:spcPct val="110000"/>
              </a:lnSpc>
              <a:tabLst>
                <a:tab pos="3541713" algn="r"/>
                <a:tab pos="4173538" algn="l"/>
                <a:tab pos="7654925" algn="r"/>
              </a:tabLst>
            </a:pPr>
            <a:r>
              <a:rPr lang="en-US" sz="1600" dirty="0" smtClean="0">
                <a:solidFill>
                  <a:srgbClr val="A5062D"/>
                </a:solidFill>
              </a:rPr>
              <a:t>EFT </a:t>
            </a:r>
            <a:r>
              <a:rPr lang="en-US" sz="1600" dirty="0">
                <a:solidFill>
                  <a:srgbClr val="A5062D"/>
                </a:solidFill>
              </a:rPr>
              <a:t>for advertising	 –400</a:t>
            </a:r>
          </a:p>
          <a:p>
            <a:pPr marL="287338">
              <a:lnSpc>
                <a:spcPct val="110000"/>
              </a:lnSpc>
              <a:tabLst>
                <a:tab pos="3541713" algn="r"/>
                <a:tab pos="4173538" algn="l"/>
                <a:tab pos="7654925" algn="r"/>
              </a:tabLst>
            </a:pPr>
            <a:r>
              <a:rPr lang="en-US" sz="1600" dirty="0" smtClean="0">
                <a:solidFill>
                  <a:srgbClr val="A5062D"/>
                </a:solidFill>
              </a:rPr>
              <a:t>Service </a:t>
            </a:r>
            <a:r>
              <a:rPr lang="en-US" sz="1600" dirty="0">
                <a:solidFill>
                  <a:srgbClr val="A5062D"/>
                </a:solidFill>
              </a:rPr>
              <a:t>fee	 –50</a:t>
            </a:r>
          </a:p>
          <a:p>
            <a:pPr marL="287338">
              <a:lnSpc>
                <a:spcPct val="110000"/>
              </a:lnSpc>
              <a:tabLst>
                <a:tab pos="3541713" algn="r"/>
                <a:tab pos="4173538" algn="l"/>
                <a:tab pos="7654925" algn="r"/>
              </a:tabLst>
            </a:pPr>
            <a:r>
              <a:rPr lang="en-US" sz="1600" dirty="0" smtClean="0">
                <a:solidFill>
                  <a:srgbClr val="A5062D"/>
                </a:solidFill>
              </a:rPr>
              <a:t>Corrected </a:t>
            </a:r>
            <a:r>
              <a:rPr lang="en-US" sz="1600" dirty="0">
                <a:solidFill>
                  <a:srgbClr val="A5062D"/>
                </a:solidFill>
              </a:rPr>
              <a:t>rent expense error	 –300</a:t>
            </a:r>
          </a:p>
          <a:p>
            <a:pPr marL="171450">
              <a:lnSpc>
                <a:spcPct val="110000"/>
              </a:lnSpc>
              <a:tabLst>
                <a:tab pos="3144838" algn="r"/>
                <a:tab pos="4173538" algn="l"/>
                <a:tab pos="7654925" algn="r"/>
              </a:tabLst>
            </a:pPr>
            <a:r>
              <a:rPr lang="en-US" sz="1600" dirty="0" smtClean="0"/>
              <a:t>Company </a:t>
            </a:r>
            <a:r>
              <a:rPr lang="en-US" sz="1600" dirty="0"/>
              <a:t>balance per</a:t>
            </a:r>
          </a:p>
          <a:p>
            <a:pPr marL="171450">
              <a:lnSpc>
                <a:spcPct val="110000"/>
              </a:lnSpc>
              <a:tabLst>
                <a:tab pos="3541713" algn="r"/>
                <a:tab pos="4173538" algn="l"/>
                <a:tab pos="7654925" algn="r"/>
              </a:tabLst>
            </a:pPr>
            <a:r>
              <a:rPr lang="en-US" sz="1600" dirty="0" smtClean="0"/>
              <a:t>reconciliation </a:t>
            </a:r>
            <a:r>
              <a:rPr lang="en-US" sz="1600" dirty="0"/>
              <a:t>	$4,200</a:t>
            </a:r>
          </a:p>
        </p:txBody>
      </p:sp>
      <p:sp>
        <p:nvSpPr>
          <p:cNvPr id="32" name="TextBox 31"/>
          <p:cNvSpPr txBox="1"/>
          <p:nvPr/>
        </p:nvSpPr>
        <p:spPr>
          <a:xfrm>
            <a:off x="733798" y="1649092"/>
            <a:ext cx="8255550" cy="923330"/>
          </a:xfrm>
          <a:prstGeom prst="rect">
            <a:avLst/>
          </a:prstGeom>
          <a:noFill/>
        </p:spPr>
        <p:txBody>
          <a:bodyPr wrap="square" rtlCol="0">
            <a:spAutoFit/>
          </a:bodyPr>
          <a:lstStyle/>
          <a:p>
            <a:pPr algn="ctr"/>
            <a:r>
              <a:rPr lang="en-US" b="1" dirty="0"/>
              <a:t>STARLIGHT DRIVE-IN </a:t>
            </a:r>
          </a:p>
          <a:p>
            <a:pPr algn="ctr"/>
            <a:r>
              <a:rPr lang="en-US" b="1" dirty="0"/>
              <a:t>Bank Reconciliation</a:t>
            </a:r>
          </a:p>
          <a:p>
            <a:pPr algn="ctr"/>
            <a:r>
              <a:rPr lang="en-US" b="1" dirty="0"/>
              <a:t>March 31, </a:t>
            </a:r>
            <a:r>
              <a:rPr lang="en-US" b="1" dirty="0" smtClean="0"/>
              <a:t>2018</a:t>
            </a:r>
            <a:endParaRPr lang="en-US" sz="1600" dirty="0"/>
          </a:p>
        </p:txBody>
      </p:sp>
    </p:spTree>
    <p:extLst>
      <p:ext uri="{BB962C8B-B14F-4D97-AF65-F5344CB8AC3E}">
        <p14:creationId xmlns:p14="http://schemas.microsoft.com/office/powerpoint/2010/main" val="240378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
                                            <p:txEl>
                                              <p:pRg st="14" end="1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29" grpId="0" animBg="1"/>
      <p:bldP spid="3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42</a:t>
            </a:fld>
            <a:endParaRPr lang="en-US" dirty="0"/>
          </a:p>
        </p:txBody>
      </p:sp>
      <p:sp>
        <p:nvSpPr>
          <p:cNvPr id="6" name="Slide Number Placeholder 3"/>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42</a:t>
            </a:fld>
            <a:endParaRPr lang="en-US" dirty="0"/>
          </a:p>
        </p:txBody>
      </p:sp>
      <p:sp>
        <p:nvSpPr>
          <p:cNvPr id="7" name="Title 1"/>
          <p:cNvSpPr>
            <a:spLocks noGrp="1"/>
          </p:cNvSpPr>
          <p:nvPr>
            <p:ph type="title"/>
          </p:nvPr>
        </p:nvSpPr>
        <p:spPr>
          <a:xfrm>
            <a:off x="1206500" y="135528"/>
            <a:ext cx="7916486" cy="774700"/>
          </a:xfrm>
        </p:spPr>
        <p:txBody>
          <a:bodyPr>
            <a:noAutofit/>
          </a:bodyPr>
          <a:lstStyle/>
          <a:p>
            <a:pPr algn="l">
              <a:lnSpc>
                <a:spcPct val="90000"/>
              </a:lnSpc>
            </a:pPr>
            <a:r>
              <a:rPr lang="en-US" sz="3200" dirty="0" smtClean="0">
                <a:solidFill>
                  <a:srgbClr val="1D5F76"/>
                </a:solidFill>
                <a:latin typeface="Avenir LT Std 65 Medium"/>
                <a:cs typeface="Avenir LT Std 65 Medium"/>
              </a:rPr>
              <a:t>Illustration 4–11</a:t>
            </a:r>
            <a:r>
              <a:rPr lang="en-US" sz="3200" dirty="0">
                <a:solidFill>
                  <a:srgbClr val="A5062D"/>
                </a:solidFill>
                <a:latin typeface="Avenir LT Std 65 Medium"/>
                <a:cs typeface="Avenir LT Std 65 Medium"/>
              </a:rPr>
              <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Summary of Items Included in the Bank Reconciliation </a:t>
            </a: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42</a:t>
            </a:fld>
            <a:endParaRPr lang="en-US" dirty="0"/>
          </a:p>
        </p:txBody>
      </p:sp>
      <p:grpSp>
        <p:nvGrpSpPr>
          <p:cNvPr id="15" name="Group 14"/>
          <p:cNvGrpSpPr/>
          <p:nvPr/>
        </p:nvGrpSpPr>
        <p:grpSpPr>
          <a:xfrm>
            <a:off x="733797" y="1848958"/>
            <a:ext cx="8255551" cy="3826627"/>
            <a:chOff x="733797" y="1848958"/>
            <a:chExt cx="8255551" cy="3826627"/>
          </a:xfrm>
        </p:grpSpPr>
        <p:sp>
          <p:nvSpPr>
            <p:cNvPr id="11" name="Rounded Rectangle 10"/>
            <p:cNvSpPr/>
            <p:nvPr/>
          </p:nvSpPr>
          <p:spPr>
            <a:xfrm>
              <a:off x="733797" y="1848958"/>
              <a:ext cx="8255551" cy="3826627"/>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2083186" y="2013668"/>
              <a:ext cx="6894422" cy="3640997"/>
            </a:xfrm>
            <a:prstGeom prst="rect">
              <a:avLst/>
            </a:prstGeom>
            <a:noFill/>
          </p:spPr>
          <p:txBody>
            <a:bodyPr wrap="square" rtlCol="0">
              <a:spAutoFit/>
            </a:bodyPr>
            <a:lstStyle/>
            <a:p>
              <a:pPr>
                <a:tabLst>
                  <a:tab pos="1373188" algn="ctr"/>
                  <a:tab pos="4683125" algn="ctr"/>
                </a:tabLst>
              </a:pPr>
              <a:r>
                <a:rPr lang="en-US" sz="1600" b="1" dirty="0"/>
                <a:t>	Bank’s	Company’s </a:t>
              </a:r>
            </a:p>
            <a:p>
              <a:pPr>
                <a:tabLst>
                  <a:tab pos="1373188" algn="ctr"/>
                  <a:tab pos="4683125" algn="ctr"/>
                </a:tabLst>
              </a:pPr>
              <a:r>
                <a:rPr lang="en-US" sz="1600" b="1" dirty="0"/>
                <a:t>	Cash Balance 	Cash Balance </a:t>
              </a:r>
            </a:p>
            <a:p>
              <a:pPr>
                <a:lnSpc>
                  <a:spcPct val="110000"/>
                </a:lnSpc>
                <a:tabLst>
                  <a:tab pos="3257550" algn="l"/>
                </a:tabLst>
              </a:pPr>
              <a:r>
                <a:rPr lang="en-US" sz="1600" dirty="0"/>
                <a:t>Per bank </a:t>
              </a:r>
              <a:r>
                <a:rPr lang="en-US" sz="1600" dirty="0" smtClean="0"/>
                <a:t>statement </a:t>
              </a:r>
              <a:r>
                <a:rPr lang="en-US" sz="1600" dirty="0"/>
                <a:t>	Per general </a:t>
              </a:r>
              <a:r>
                <a:rPr lang="en-US" sz="1600" dirty="0" smtClean="0"/>
                <a:t>ledger</a:t>
              </a:r>
            </a:p>
            <a:p>
              <a:pPr>
                <a:lnSpc>
                  <a:spcPct val="110000"/>
                </a:lnSpc>
                <a:tabLst>
                  <a:tab pos="3257550" algn="l"/>
                </a:tabLst>
              </a:pPr>
              <a:r>
                <a:rPr lang="en-US" sz="1600" dirty="0" smtClean="0"/>
                <a:t> </a:t>
              </a:r>
              <a:r>
                <a:rPr lang="en-US" sz="1600" dirty="0"/>
                <a:t>	</a:t>
              </a:r>
            </a:p>
            <a:p>
              <a:pPr>
                <a:lnSpc>
                  <a:spcPct val="110000"/>
                </a:lnSpc>
                <a:tabLst>
                  <a:tab pos="3257550" algn="l"/>
                </a:tabLst>
              </a:pPr>
              <a:r>
                <a:rPr lang="en-US" sz="1600" dirty="0"/>
                <a:t>+ Deposits outstanding 	+ Notes received by bank 	</a:t>
              </a:r>
            </a:p>
            <a:p>
              <a:pPr>
                <a:lnSpc>
                  <a:spcPct val="110000"/>
                </a:lnSpc>
                <a:tabLst>
                  <a:tab pos="3257550" algn="l"/>
                </a:tabLst>
              </a:pPr>
              <a:r>
                <a:rPr lang="en-US" sz="1600" dirty="0"/>
                <a:t>− Checks outstanding 	+ Interest received 	</a:t>
              </a:r>
            </a:p>
            <a:p>
              <a:pPr>
                <a:lnSpc>
                  <a:spcPct val="110000"/>
                </a:lnSpc>
                <a:tabLst>
                  <a:tab pos="3257550" algn="l"/>
                </a:tabLst>
              </a:pPr>
              <a:r>
                <a:rPr lang="en-US" sz="1600" dirty="0"/>
                <a:t>	− NSF checks 	</a:t>
              </a:r>
            </a:p>
            <a:p>
              <a:pPr>
                <a:lnSpc>
                  <a:spcPct val="110000"/>
                </a:lnSpc>
                <a:tabLst>
                  <a:tab pos="3257550" algn="l"/>
                </a:tabLst>
              </a:pPr>
              <a:r>
                <a:rPr lang="en-US" sz="1600" dirty="0"/>
                <a:t>	− Unrecorded debit cards 	</a:t>
              </a:r>
            </a:p>
            <a:p>
              <a:pPr>
                <a:lnSpc>
                  <a:spcPct val="110000"/>
                </a:lnSpc>
                <a:tabLst>
                  <a:tab pos="3257550" algn="l"/>
                </a:tabLst>
              </a:pPr>
              <a:r>
                <a:rPr lang="en-US" sz="1600" dirty="0"/>
                <a:t>	− Unrecorded ETFs 	</a:t>
              </a:r>
            </a:p>
            <a:p>
              <a:pPr>
                <a:lnSpc>
                  <a:spcPct val="110000"/>
                </a:lnSpc>
                <a:tabLst>
                  <a:tab pos="3257550" algn="l"/>
                </a:tabLst>
              </a:pPr>
              <a:r>
                <a:rPr lang="en-US" sz="1600" dirty="0"/>
                <a:t>	− Bank service </a:t>
              </a:r>
              <a:r>
                <a:rPr lang="en-US" sz="1600" dirty="0" smtClean="0"/>
                <a:t>fees</a:t>
              </a:r>
            </a:p>
            <a:p>
              <a:pPr>
                <a:lnSpc>
                  <a:spcPct val="110000"/>
                </a:lnSpc>
                <a:tabLst>
                  <a:tab pos="3257550" algn="l"/>
                </a:tabLst>
              </a:pPr>
              <a:r>
                <a:rPr lang="en-US" sz="1600" dirty="0" smtClean="0"/>
                <a:t> </a:t>
              </a:r>
              <a:r>
                <a:rPr lang="en-US" sz="1600" dirty="0"/>
                <a:t>	</a:t>
              </a:r>
            </a:p>
            <a:p>
              <a:pPr>
                <a:lnSpc>
                  <a:spcPct val="110000"/>
                </a:lnSpc>
                <a:tabLst>
                  <a:tab pos="3257550" algn="l"/>
                </a:tabLst>
              </a:pPr>
              <a:r>
                <a:rPr lang="en-US" sz="1600" dirty="0"/>
                <a:t>± Bank errors 	± Company errors </a:t>
              </a:r>
              <a:endParaRPr lang="en-US" sz="1600" dirty="0" smtClean="0"/>
            </a:p>
            <a:p>
              <a:pPr>
                <a:lnSpc>
                  <a:spcPct val="110000"/>
                </a:lnSpc>
                <a:spcBef>
                  <a:spcPts val="600"/>
                </a:spcBef>
                <a:tabLst>
                  <a:tab pos="3257550" algn="l"/>
                </a:tabLst>
              </a:pPr>
              <a:r>
                <a:rPr lang="en-US" sz="1600" dirty="0" smtClean="0"/>
                <a:t>= </a:t>
              </a:r>
              <a:r>
                <a:rPr lang="en-US" sz="1600" b="1" dirty="0"/>
                <a:t>Bank balance per reconciliation </a:t>
              </a:r>
              <a:r>
                <a:rPr lang="en-US" sz="1600" dirty="0"/>
                <a:t>	= </a:t>
              </a:r>
              <a:r>
                <a:rPr lang="en-US" sz="1600" b="1" dirty="0"/>
                <a:t>Company balance per reconciliation </a:t>
              </a:r>
            </a:p>
          </p:txBody>
        </p:sp>
        <p:cxnSp>
          <p:nvCxnSpPr>
            <p:cNvPr id="13" name="Straight Connector 12"/>
            <p:cNvCxnSpPr/>
            <p:nvPr/>
          </p:nvCxnSpPr>
          <p:spPr>
            <a:xfrm>
              <a:off x="1925597" y="2569560"/>
              <a:ext cx="29731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5188275" y="2569560"/>
              <a:ext cx="29731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820197" y="3089900"/>
              <a:ext cx="1373706" cy="584776"/>
            </a:xfrm>
            <a:prstGeom prst="rect">
              <a:avLst/>
            </a:prstGeom>
            <a:noFill/>
          </p:spPr>
          <p:txBody>
            <a:bodyPr wrap="square" rtlCol="0">
              <a:spAutoFit/>
            </a:bodyPr>
            <a:lstStyle/>
            <a:p>
              <a:r>
                <a:rPr lang="en-US" sz="1600" b="1" dirty="0">
                  <a:solidFill>
                    <a:srgbClr val="FF0000"/>
                  </a:solidFill>
                </a:rPr>
                <a:t>Timing</a:t>
              </a:r>
            </a:p>
            <a:p>
              <a:r>
                <a:rPr lang="en-US" sz="1600" b="1" dirty="0">
                  <a:solidFill>
                    <a:srgbClr val="FF0000"/>
                  </a:solidFill>
                </a:rPr>
                <a:t>Differences</a:t>
              </a:r>
            </a:p>
          </p:txBody>
        </p:sp>
        <p:sp>
          <p:nvSpPr>
            <p:cNvPr id="36" name="TextBox 35"/>
            <p:cNvSpPr txBox="1"/>
            <p:nvPr/>
          </p:nvSpPr>
          <p:spPr>
            <a:xfrm>
              <a:off x="854991" y="4900990"/>
              <a:ext cx="807174" cy="338554"/>
            </a:xfrm>
            <a:prstGeom prst="rect">
              <a:avLst/>
            </a:prstGeom>
            <a:noFill/>
          </p:spPr>
          <p:txBody>
            <a:bodyPr wrap="square" rtlCol="0">
              <a:spAutoFit/>
            </a:bodyPr>
            <a:lstStyle/>
            <a:p>
              <a:r>
                <a:rPr lang="en-US" sz="1600" b="1" dirty="0">
                  <a:solidFill>
                    <a:srgbClr val="FF0000"/>
                  </a:solidFill>
                </a:rPr>
                <a:t>Errors</a:t>
              </a:r>
            </a:p>
          </p:txBody>
        </p:sp>
        <p:cxnSp>
          <p:nvCxnSpPr>
            <p:cNvPr id="38" name="Straight Connector 37"/>
            <p:cNvCxnSpPr/>
            <p:nvPr/>
          </p:nvCxnSpPr>
          <p:spPr>
            <a:xfrm>
              <a:off x="2051717" y="5229034"/>
              <a:ext cx="29731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5398475" y="5239544"/>
              <a:ext cx="29731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2537926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smtClean="0"/>
              <a:t>Which of the following items would be found on the “bank side,” or the left-hand side, of the bank reconciliation?</a:t>
            </a:r>
            <a:endParaRPr lang="en-US" sz="2800" dirty="0"/>
          </a:p>
          <a:p>
            <a:pPr>
              <a:buAutoNum type="alphaLcPeriod"/>
            </a:pPr>
            <a:r>
              <a:rPr lang="en-US" sz="2800" dirty="0" smtClean="0"/>
              <a:t>Interest income received on the account</a:t>
            </a:r>
            <a:endParaRPr lang="en-US" sz="2800" dirty="0"/>
          </a:p>
          <a:p>
            <a:pPr>
              <a:buAutoNum type="alphaLcPeriod"/>
            </a:pPr>
            <a:r>
              <a:rPr lang="en-US" sz="2800" dirty="0" smtClean="0"/>
              <a:t>Deposit outstanding</a:t>
            </a:r>
            <a:endParaRPr lang="en-US" sz="2800" dirty="0"/>
          </a:p>
          <a:p>
            <a:pPr>
              <a:buAutoNum type="alphaLcPeriod" startAt="3"/>
            </a:pPr>
            <a:r>
              <a:rPr lang="en-US" sz="2800" dirty="0" smtClean="0"/>
              <a:t>NSF check from a customer</a:t>
            </a:r>
            <a:endParaRPr lang="en-US" sz="2800" dirty="0"/>
          </a:p>
          <a:p>
            <a:pPr>
              <a:buAutoNum type="alphaLcPeriod" startAt="3"/>
            </a:pPr>
            <a:r>
              <a:rPr lang="en-US" sz="2800" dirty="0" smtClean="0"/>
              <a:t>Service fee charged by the bank</a:t>
            </a:r>
            <a:endParaRPr lang="en-US" sz="2800" dirty="0"/>
          </a:p>
        </p:txBody>
      </p:sp>
      <p:sp>
        <p:nvSpPr>
          <p:cNvPr id="4" name="Title 3"/>
          <p:cNvSpPr>
            <a:spLocks noGrp="1"/>
          </p:cNvSpPr>
          <p:nvPr>
            <p:ph type="title"/>
          </p:nvPr>
        </p:nvSpPr>
        <p:spPr>
          <a:xfrm>
            <a:off x="947570" y="374098"/>
            <a:ext cx="7922577" cy="799257"/>
          </a:xfrm>
        </p:spPr>
        <p:txBody>
          <a:bodyPr/>
          <a:lstStyle/>
          <a:p>
            <a:r>
              <a:rPr lang="en-US" dirty="0"/>
              <a:t>Concept Check </a:t>
            </a:r>
            <a:r>
              <a:rPr lang="en-US" dirty="0" smtClean="0"/>
              <a:t>4–5</a:t>
            </a:r>
            <a:endParaRPr lang="en-US" dirty="0"/>
          </a:p>
        </p:txBody>
      </p:sp>
      <p:sp>
        <p:nvSpPr>
          <p:cNvPr id="6" name="Oval 5"/>
          <p:cNvSpPr/>
          <p:nvPr/>
        </p:nvSpPr>
        <p:spPr bwMode="auto">
          <a:xfrm>
            <a:off x="947570" y="301136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43792" y="5132261"/>
            <a:ext cx="6995352" cy="1200329"/>
          </a:xfrm>
          <a:prstGeom prst="rect">
            <a:avLst/>
          </a:prstGeom>
          <a:solidFill>
            <a:srgbClr val="FFFFD1"/>
          </a:solidFill>
          <a:ln w="6350">
            <a:solidFill>
              <a:schemeClr val="tx1"/>
            </a:solidFill>
          </a:ln>
        </p:spPr>
        <p:txBody>
          <a:bodyPr wrap="square" rtlCol="0">
            <a:spAutoFit/>
          </a:bodyPr>
          <a:lstStyle/>
          <a:p>
            <a:r>
              <a:rPr lang="en-US" dirty="0" smtClean="0"/>
              <a:t>The common items that are shown on the left-hand side of the bank reconciliation include deposits outstanding, checks outstanding, and bank errors. All of the other items would appear on the “company’s side,” or the right-hand side, of the bank reconciliation.</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43</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smtClean="0"/>
              <a:t>How would an NSF check from a customer be treated on a bank reconciliation?</a:t>
            </a:r>
            <a:endParaRPr lang="en-US" sz="2800" dirty="0"/>
          </a:p>
          <a:p>
            <a:pPr>
              <a:buAutoNum type="alphaLcPeriod"/>
            </a:pPr>
            <a:r>
              <a:rPr lang="en-US" sz="2800" dirty="0" smtClean="0"/>
              <a:t>Addition on the bank side</a:t>
            </a:r>
            <a:endParaRPr lang="en-US" sz="2800" dirty="0"/>
          </a:p>
          <a:p>
            <a:pPr>
              <a:buAutoNum type="alphaLcPeriod"/>
            </a:pPr>
            <a:r>
              <a:rPr lang="en-US" sz="2800" dirty="0" smtClean="0"/>
              <a:t>Deduction on the bank side</a:t>
            </a:r>
            <a:endParaRPr lang="en-US" sz="2800" dirty="0"/>
          </a:p>
          <a:p>
            <a:pPr>
              <a:buAutoNum type="alphaLcPeriod" startAt="3"/>
            </a:pPr>
            <a:r>
              <a:rPr lang="en-US" sz="2800" dirty="0" smtClean="0"/>
              <a:t>Addition on the company side</a:t>
            </a:r>
            <a:endParaRPr lang="en-US" sz="2800" dirty="0"/>
          </a:p>
          <a:p>
            <a:pPr>
              <a:buAutoNum type="alphaLcPeriod" startAt="3"/>
            </a:pPr>
            <a:r>
              <a:rPr lang="en-US" sz="2800" dirty="0" smtClean="0"/>
              <a:t>Deduction on the company side</a:t>
            </a:r>
            <a:endParaRPr lang="en-US" sz="2800" dirty="0"/>
          </a:p>
        </p:txBody>
      </p:sp>
      <p:sp>
        <p:nvSpPr>
          <p:cNvPr id="4" name="Title 3"/>
          <p:cNvSpPr>
            <a:spLocks noGrp="1"/>
          </p:cNvSpPr>
          <p:nvPr>
            <p:ph type="title"/>
          </p:nvPr>
        </p:nvSpPr>
        <p:spPr>
          <a:xfrm>
            <a:off x="936943" y="387917"/>
            <a:ext cx="7922577" cy="799257"/>
          </a:xfrm>
        </p:spPr>
        <p:txBody>
          <a:bodyPr/>
          <a:lstStyle/>
          <a:p>
            <a:r>
              <a:rPr lang="en-US" dirty="0"/>
              <a:t>Concept Check </a:t>
            </a:r>
            <a:r>
              <a:rPr lang="en-US" dirty="0" smtClean="0"/>
              <a:t>4–6</a:t>
            </a:r>
            <a:endParaRPr lang="en-US" dirty="0"/>
          </a:p>
        </p:txBody>
      </p:sp>
      <p:sp>
        <p:nvSpPr>
          <p:cNvPr id="6" name="Oval 5"/>
          <p:cNvSpPr/>
          <p:nvPr/>
        </p:nvSpPr>
        <p:spPr bwMode="auto">
          <a:xfrm>
            <a:off x="947570" y="362287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43792" y="4349941"/>
            <a:ext cx="6995352" cy="2031325"/>
          </a:xfrm>
          <a:prstGeom prst="rect">
            <a:avLst/>
          </a:prstGeom>
          <a:solidFill>
            <a:srgbClr val="FFFFD1"/>
          </a:solidFill>
          <a:ln w="6350">
            <a:solidFill>
              <a:schemeClr val="tx1"/>
            </a:solidFill>
          </a:ln>
        </p:spPr>
        <p:txBody>
          <a:bodyPr wrap="square" rtlCol="0">
            <a:spAutoFit/>
          </a:bodyPr>
          <a:lstStyle/>
          <a:p>
            <a:r>
              <a:rPr lang="en-US" dirty="0" smtClean="0"/>
              <a:t>An NSF check would be shown on the company’s side—the right-hand side—and it would be shown as a deduction. This is because when the company originally deposited the customer’s check, they increased the Cash account. Now that the check has been discovered to be an NSF check, or a nonsufficient funds check, the company must reverse the cash out of its books, resulting in a decrease, or a deduction</a:t>
            </a:r>
            <a:r>
              <a:rPr lang="en-US" dirty="0"/>
              <a:t>, on the company’s </a:t>
            </a:r>
            <a:r>
              <a:rPr lang="en-US" dirty="0" smtClean="0"/>
              <a:t>side of the bank reconciliation.</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44</a:t>
            </a:fld>
            <a:endParaRPr lang="en-US" dirty="0"/>
          </a:p>
        </p:txBody>
      </p:sp>
    </p:spTree>
    <p:extLst>
      <p:ext uri="{BB962C8B-B14F-4D97-AF65-F5344CB8AC3E}">
        <p14:creationId xmlns:p14="http://schemas.microsoft.com/office/powerpoint/2010/main" val="415971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Mistake</a:t>
            </a:r>
            <a:endParaRPr lang="en-US" dirty="0"/>
          </a:p>
        </p:txBody>
      </p:sp>
      <p:sp>
        <p:nvSpPr>
          <p:cNvPr id="3" name="Content Placeholder 2"/>
          <p:cNvSpPr>
            <a:spLocks noGrp="1"/>
          </p:cNvSpPr>
          <p:nvPr>
            <p:ph idx="1"/>
          </p:nvPr>
        </p:nvSpPr>
        <p:spPr/>
        <p:txBody>
          <a:bodyPr/>
          <a:lstStyle/>
          <a:p>
            <a:pPr marL="0" indent="0">
              <a:buNone/>
            </a:pPr>
            <a:r>
              <a:rPr lang="en-US" dirty="0" smtClean="0"/>
              <a:t>Sometimes students mistake an </a:t>
            </a:r>
            <a:r>
              <a:rPr lang="en-US" b="1" dirty="0" smtClean="0"/>
              <a:t>NSF check </a:t>
            </a:r>
            <a:r>
              <a:rPr lang="en-US" dirty="0" smtClean="0"/>
              <a:t>as a bad check written </a:t>
            </a:r>
            <a:r>
              <a:rPr lang="en-US" b="1" i="1" dirty="0" smtClean="0"/>
              <a:t>by</a:t>
            </a:r>
            <a:r>
              <a:rPr lang="en-US" dirty="0" smtClean="0"/>
              <a:t> the company instead of one written </a:t>
            </a:r>
            <a:r>
              <a:rPr lang="en-US" b="1" i="1" dirty="0" smtClean="0"/>
              <a:t>to</a:t>
            </a:r>
            <a:r>
              <a:rPr lang="en-US" dirty="0" smtClean="0"/>
              <a:t> the company. When an NSF check occurs, the company has deposited a customer’s check, but the customer did not have enough funds to cover the check. The company must adjust the balance of the cash account downward to reverse the increase in cash it recorded at the time of the deposit.</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45</a:t>
            </a:fld>
            <a:endParaRPr lang="en-US" dirty="0"/>
          </a:p>
        </p:txBody>
      </p:sp>
    </p:spTree>
    <p:extLst>
      <p:ext uri="{BB962C8B-B14F-4D97-AF65-F5344CB8AC3E}">
        <p14:creationId xmlns:p14="http://schemas.microsoft.com/office/powerpoint/2010/main" val="20857297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p:txBody>
          <a:bodyPr/>
          <a:lstStyle/>
          <a:p>
            <a:pPr>
              <a:lnSpc>
                <a:spcPct val="90000"/>
              </a:lnSpc>
            </a:pPr>
            <a:r>
              <a:rPr lang="en-US" dirty="0" smtClean="0"/>
              <a:t>Step 3: </a:t>
            </a:r>
            <a:br>
              <a:rPr lang="en-US" dirty="0" smtClean="0"/>
            </a:br>
            <a:r>
              <a:rPr lang="en-US" sz="3600" dirty="0" smtClean="0"/>
              <a:t>Update the Company’s Cash Account</a:t>
            </a:r>
          </a:p>
        </p:txBody>
      </p:sp>
      <p:sp>
        <p:nvSpPr>
          <p:cNvPr id="66562" name="Content Placeholder 2"/>
          <p:cNvSpPr>
            <a:spLocks noGrp="1"/>
          </p:cNvSpPr>
          <p:nvPr>
            <p:ph idx="1"/>
          </p:nvPr>
        </p:nvSpPr>
        <p:spPr>
          <a:xfrm>
            <a:off x="809150" y="1759146"/>
            <a:ext cx="8229600" cy="4525963"/>
          </a:xfrm>
        </p:spPr>
        <p:txBody>
          <a:bodyPr/>
          <a:lstStyle/>
          <a:p>
            <a:r>
              <a:rPr lang="en-US" dirty="0" smtClean="0"/>
              <a:t>Look at items used to reconcile the </a:t>
            </a:r>
            <a:r>
              <a:rPr lang="en-US" b="1" i="1" dirty="0" smtClean="0"/>
              <a:t>company’s</a:t>
            </a:r>
            <a:r>
              <a:rPr lang="en-US" dirty="0" smtClean="0"/>
              <a:t> cash balance</a:t>
            </a:r>
          </a:p>
          <a:p>
            <a:r>
              <a:rPr lang="en-US" b="1" dirty="0" smtClean="0"/>
              <a:t>Debit Cash</a:t>
            </a:r>
            <a:r>
              <a:rPr lang="en-US" dirty="0" smtClean="0"/>
              <a:t> for items that add to the balance</a:t>
            </a:r>
          </a:p>
          <a:p>
            <a:r>
              <a:rPr lang="en-US" b="1" dirty="0" smtClean="0"/>
              <a:t>Credit Cash</a:t>
            </a:r>
            <a:r>
              <a:rPr lang="en-US" dirty="0" smtClean="0"/>
              <a:t> for items that subtract from the balance</a:t>
            </a:r>
          </a:p>
          <a:p>
            <a:endParaRPr lang="en-US" dirty="0" smtClean="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46</a:t>
            </a:fld>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47</a:t>
            </a:fld>
            <a:endParaRPr lang="en-US" dirty="0"/>
          </a:p>
        </p:txBody>
      </p:sp>
      <p:sp>
        <p:nvSpPr>
          <p:cNvPr id="6" name="Content Placeholder 4"/>
          <p:cNvSpPr>
            <a:spLocks noGrp="1"/>
          </p:cNvSpPr>
          <p:nvPr>
            <p:ph sz="quarter" idx="4294967295"/>
          </p:nvPr>
        </p:nvSpPr>
        <p:spPr>
          <a:xfrm>
            <a:off x="882694" y="103699"/>
            <a:ext cx="7786671" cy="507215"/>
          </a:xfrm>
          <a:prstGeom prst="rect">
            <a:avLst/>
          </a:prstGeom>
        </p:spPr>
        <p:txBody>
          <a:bodyPr/>
          <a:lstStyle/>
          <a:p>
            <a:pPr marL="0" indent="0">
              <a:buNone/>
            </a:pPr>
            <a:r>
              <a:rPr lang="en-US" dirty="0" smtClean="0">
                <a:solidFill>
                  <a:srgbClr val="A5062D"/>
                </a:solidFill>
                <a:latin typeface="Avenir LT Std 65 Medium"/>
                <a:ea typeface="+mj-ea"/>
              </a:rPr>
              <a:t>Record items that </a:t>
            </a:r>
            <a:r>
              <a:rPr lang="en-US" b="1" u="sng" dirty="0" smtClean="0">
                <a:solidFill>
                  <a:srgbClr val="A5062D"/>
                </a:solidFill>
                <a:latin typeface="Avenir LT Std 65 Medium"/>
                <a:ea typeface="+mj-ea"/>
              </a:rPr>
              <a:t>increase</a:t>
            </a:r>
            <a:r>
              <a:rPr lang="en-US" dirty="0" smtClean="0">
                <a:solidFill>
                  <a:srgbClr val="A5062D"/>
                </a:solidFill>
                <a:latin typeface="Avenir LT Std 65 Medium"/>
                <a:ea typeface="+mj-ea"/>
              </a:rPr>
              <a:t> cash</a:t>
            </a:r>
            <a:endParaRPr lang="en-US" sz="2400" dirty="0">
              <a:solidFill>
                <a:schemeClr val="tx1"/>
              </a:solidFill>
            </a:endParaRPr>
          </a:p>
        </p:txBody>
      </p:sp>
      <p:sp>
        <p:nvSpPr>
          <p:cNvPr id="7" name="Rectangle 6"/>
          <p:cNvSpPr/>
          <p:nvPr/>
        </p:nvSpPr>
        <p:spPr>
          <a:xfrm>
            <a:off x="756922" y="708114"/>
            <a:ext cx="8045078" cy="219070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8" name="Group 7"/>
          <p:cNvGrpSpPr/>
          <p:nvPr/>
        </p:nvGrpSpPr>
        <p:grpSpPr>
          <a:xfrm>
            <a:off x="798802" y="659206"/>
            <a:ext cx="8003198" cy="1963366"/>
            <a:chOff x="1143642" y="1042992"/>
            <a:chExt cx="8003198" cy="1963366"/>
          </a:xfrm>
        </p:grpSpPr>
        <p:sp>
          <p:nvSpPr>
            <p:cNvPr id="9" name="TextBox 8"/>
            <p:cNvSpPr txBox="1">
              <a:spLocks noChangeArrowheads="1"/>
            </p:cNvSpPr>
            <p:nvPr/>
          </p:nvSpPr>
          <p:spPr bwMode="auto">
            <a:xfrm>
              <a:off x="1154152" y="1042992"/>
              <a:ext cx="7992688" cy="400110"/>
            </a:xfrm>
            <a:prstGeom prst="rect">
              <a:avLst/>
            </a:prstGeom>
            <a:noFill/>
            <a:ln w="9525">
              <a:noFill/>
              <a:miter lim="800000"/>
              <a:headEnd/>
              <a:tailEnd/>
            </a:ln>
          </p:spPr>
          <p:txBody>
            <a:bodyPr wrap="square">
              <a:spAutoFit/>
            </a:bodyPr>
            <a:lstStyle/>
            <a:p>
              <a:r>
                <a:rPr lang="en-US" sz="2000" dirty="0" smtClean="0">
                  <a:latin typeface="Calibri" pitchFamily="34" charset="0"/>
                </a:rPr>
                <a:t>March 31, 2018</a:t>
              </a:r>
              <a:r>
                <a:rPr lang="en-US" sz="2000" b="1" dirty="0" smtClean="0">
                  <a:latin typeface="Calibri" pitchFamily="34" charset="0"/>
                </a:rPr>
                <a:t>		                             			</a:t>
              </a:r>
              <a:r>
                <a:rPr lang="en-US" sz="2000" dirty="0" smtClean="0">
                  <a:latin typeface="Calibri" pitchFamily="34" charset="0"/>
                </a:rPr>
                <a:t>Debit		Credit  </a:t>
              </a:r>
              <a:endParaRPr lang="en-US" sz="2000" dirty="0"/>
            </a:p>
          </p:txBody>
        </p:sp>
        <p:sp>
          <p:nvSpPr>
            <p:cNvPr id="10" name="TextBox 9"/>
            <p:cNvSpPr txBox="1">
              <a:spLocks noChangeArrowheads="1"/>
            </p:cNvSpPr>
            <p:nvPr/>
          </p:nvSpPr>
          <p:spPr bwMode="auto">
            <a:xfrm>
              <a:off x="1143642" y="1375142"/>
              <a:ext cx="7999765" cy="1631216"/>
            </a:xfrm>
            <a:prstGeom prst="rect">
              <a:avLst/>
            </a:prstGeom>
            <a:noFill/>
            <a:ln w="9525">
              <a:noFill/>
              <a:miter lim="800000"/>
              <a:headEnd/>
              <a:tailEnd/>
            </a:ln>
          </p:spPr>
          <p:txBody>
            <a:bodyPr wrap="square">
              <a:spAutoFit/>
            </a:bodyPr>
            <a:lstStyle/>
            <a:p>
              <a:r>
                <a:rPr lang="en-US" sz="2000" b="1" dirty="0" smtClean="0">
                  <a:latin typeface="Calibri" pitchFamily="34" charset="0"/>
                </a:rPr>
                <a:t>Cash </a:t>
              </a:r>
              <a:r>
                <a:rPr lang="en-US" sz="2000" dirty="0" smtClean="0">
                  <a:latin typeface="Calibri" pitchFamily="34" charset="0"/>
                </a:rPr>
                <a:t>……………………………….……………………………. 	</a:t>
              </a:r>
              <a:r>
                <a:rPr lang="en-US" sz="2000" b="1" dirty="0" smtClean="0">
                  <a:latin typeface="Calibri" pitchFamily="34" charset="0"/>
                </a:rPr>
                <a:t>3,020</a:t>
              </a:r>
            </a:p>
            <a:p>
              <a:r>
                <a:rPr lang="en-US" sz="2000" b="1" dirty="0" smtClean="0">
                  <a:latin typeface="Calibri" pitchFamily="34" charset="0"/>
                </a:rPr>
                <a:t>	Notes Receivable</a:t>
              </a:r>
              <a:r>
                <a:rPr lang="en-US" sz="2000" dirty="0" smtClean="0">
                  <a:latin typeface="Calibri" pitchFamily="34" charset="0"/>
                </a:rPr>
                <a:t>…………………………………...				</a:t>
              </a:r>
              <a:r>
                <a:rPr lang="en-US" sz="2000" b="1" dirty="0" smtClean="0">
                  <a:latin typeface="Calibri" pitchFamily="34" charset="0"/>
                </a:rPr>
                <a:t>2,800</a:t>
              </a:r>
            </a:p>
            <a:p>
              <a:r>
                <a:rPr lang="en-US" sz="2000" b="1" dirty="0" smtClean="0">
                  <a:latin typeface="Calibri" pitchFamily="34" charset="0"/>
                </a:rPr>
                <a:t>	Interest Receivable </a:t>
              </a:r>
              <a:r>
                <a:rPr lang="en-US" sz="2000" dirty="0" smtClean="0">
                  <a:latin typeface="Calibri" pitchFamily="34" charset="0"/>
                </a:rPr>
                <a:t>(from note)……………..				   </a:t>
              </a:r>
              <a:r>
                <a:rPr lang="en-US" sz="2000" b="1" dirty="0" smtClean="0">
                  <a:latin typeface="Calibri" pitchFamily="34" charset="0"/>
                </a:rPr>
                <a:t>200</a:t>
              </a:r>
            </a:p>
            <a:p>
              <a:r>
                <a:rPr lang="en-US" sz="2000" b="1" dirty="0" smtClean="0">
                  <a:latin typeface="Calibri" pitchFamily="34" charset="0"/>
                </a:rPr>
                <a:t>	Interest Revenue </a:t>
              </a:r>
              <a:r>
                <a:rPr lang="en-US" sz="2000" dirty="0">
                  <a:latin typeface="Calibri" pitchFamily="34" charset="0"/>
                </a:rPr>
                <a:t>(from </a:t>
              </a:r>
              <a:r>
                <a:rPr lang="en-US" sz="2000" dirty="0" smtClean="0">
                  <a:latin typeface="Calibri" pitchFamily="34" charset="0"/>
                </a:rPr>
                <a:t>bank account) ….				     </a:t>
              </a:r>
              <a:r>
                <a:rPr lang="en-US" sz="2000" b="1" dirty="0" smtClean="0">
                  <a:latin typeface="Calibri" pitchFamily="34" charset="0"/>
                </a:rPr>
                <a:t>20</a:t>
              </a:r>
              <a:r>
                <a:rPr lang="en-US" sz="2000" b="1" dirty="0">
                  <a:latin typeface="Calibri" pitchFamily="34" charset="0"/>
                </a:rPr>
                <a:t>	</a:t>
              </a:r>
              <a:r>
                <a:rPr lang="en-US" sz="2000" b="1" dirty="0" smtClean="0">
                  <a:latin typeface="Calibri" pitchFamily="34" charset="0"/>
                </a:rPr>
                <a:t>									</a:t>
              </a:r>
              <a:endParaRPr lang="en-US" sz="2000" b="1" u="sng" dirty="0"/>
            </a:p>
          </p:txBody>
        </p:sp>
      </p:grpSp>
      <p:sp>
        <p:nvSpPr>
          <p:cNvPr id="12" name="TextBox 11"/>
          <p:cNvSpPr txBox="1">
            <a:spLocks noChangeArrowheads="1"/>
          </p:cNvSpPr>
          <p:nvPr/>
        </p:nvSpPr>
        <p:spPr bwMode="auto">
          <a:xfrm>
            <a:off x="1243492" y="2440636"/>
            <a:ext cx="7502525" cy="400110"/>
          </a:xfrm>
          <a:prstGeom prst="rect">
            <a:avLst/>
          </a:prstGeom>
          <a:noFill/>
          <a:ln w="9525">
            <a:noFill/>
            <a:miter lim="800000"/>
            <a:headEnd/>
            <a:tailEnd/>
          </a:ln>
        </p:spPr>
        <p:txBody>
          <a:bodyPr wrap="square">
            <a:spAutoFit/>
          </a:bodyPr>
          <a:lstStyle/>
          <a:p>
            <a:r>
              <a:rPr lang="en-US" sz="2000" i="1" dirty="0" smtClean="0">
                <a:latin typeface="Calibri" pitchFamily="34" charset="0"/>
              </a:rPr>
              <a:t>(Record collection on note and interest earned)</a:t>
            </a:r>
            <a:endParaRPr lang="en-US" sz="2000" b="1" u="sng" dirty="0"/>
          </a:p>
        </p:txBody>
      </p:sp>
      <p:cxnSp>
        <p:nvCxnSpPr>
          <p:cNvPr id="13" name="Straight Connector 12"/>
          <p:cNvCxnSpPr/>
          <p:nvPr/>
        </p:nvCxnSpPr>
        <p:spPr>
          <a:xfrm>
            <a:off x="5898567"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a:off x="753491" y="3657710"/>
            <a:ext cx="8045078" cy="284747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16" name="Group 15"/>
          <p:cNvGrpSpPr/>
          <p:nvPr/>
        </p:nvGrpSpPr>
        <p:grpSpPr>
          <a:xfrm>
            <a:off x="841774" y="3657710"/>
            <a:ext cx="8018919" cy="2271142"/>
            <a:chOff x="1143643" y="1064012"/>
            <a:chExt cx="7677510" cy="2271142"/>
          </a:xfrm>
        </p:grpSpPr>
        <p:sp>
          <p:nvSpPr>
            <p:cNvPr id="17" name="TextBox 16"/>
            <p:cNvSpPr txBox="1">
              <a:spLocks noChangeArrowheads="1"/>
            </p:cNvSpPr>
            <p:nvPr/>
          </p:nvSpPr>
          <p:spPr bwMode="auto">
            <a:xfrm>
              <a:off x="1153705" y="1064012"/>
              <a:ext cx="7658357" cy="400110"/>
            </a:xfrm>
            <a:prstGeom prst="rect">
              <a:avLst/>
            </a:prstGeom>
            <a:noFill/>
            <a:ln w="9525">
              <a:noFill/>
              <a:miter lim="800000"/>
              <a:headEnd/>
              <a:tailEnd/>
            </a:ln>
          </p:spPr>
          <p:txBody>
            <a:bodyPr wrap="square">
              <a:spAutoFit/>
            </a:bodyPr>
            <a:lstStyle/>
            <a:p>
              <a:r>
                <a:rPr lang="en-US" sz="2000" dirty="0" smtClean="0">
                  <a:latin typeface="Calibri" pitchFamily="34" charset="0"/>
                </a:rPr>
                <a:t>March 31, 2018</a:t>
              </a:r>
              <a:r>
                <a:rPr lang="en-US" sz="2000" b="1" dirty="0" smtClean="0">
                  <a:latin typeface="Calibri" pitchFamily="34" charset="0"/>
                </a:rPr>
                <a:t>		                             			</a:t>
              </a:r>
              <a:r>
                <a:rPr lang="en-US" sz="2000" dirty="0" smtClean="0">
                  <a:latin typeface="Calibri" pitchFamily="34" charset="0"/>
                </a:rPr>
                <a:t>Debit		Credit  </a:t>
              </a:r>
              <a:endParaRPr lang="en-US" sz="2000" dirty="0"/>
            </a:p>
          </p:txBody>
        </p:sp>
        <p:sp>
          <p:nvSpPr>
            <p:cNvPr id="18" name="TextBox 17"/>
            <p:cNvSpPr txBox="1">
              <a:spLocks noChangeArrowheads="1"/>
            </p:cNvSpPr>
            <p:nvPr/>
          </p:nvSpPr>
          <p:spPr bwMode="auto">
            <a:xfrm>
              <a:off x="1143643" y="1396162"/>
              <a:ext cx="7677510" cy="1938992"/>
            </a:xfrm>
            <a:prstGeom prst="rect">
              <a:avLst/>
            </a:prstGeom>
            <a:noFill/>
            <a:ln w="9525">
              <a:noFill/>
              <a:miter lim="800000"/>
              <a:headEnd/>
              <a:tailEnd/>
            </a:ln>
          </p:spPr>
          <p:txBody>
            <a:bodyPr wrap="square">
              <a:spAutoFit/>
            </a:bodyPr>
            <a:lstStyle/>
            <a:p>
              <a:r>
                <a:rPr lang="en-US" sz="2000" b="1" dirty="0" smtClean="0">
                  <a:latin typeface="Calibri" pitchFamily="34" charset="0"/>
                </a:rPr>
                <a:t>Accounts Receivable</a:t>
              </a:r>
              <a:r>
                <a:rPr lang="en-US" sz="2000" dirty="0" smtClean="0">
                  <a:latin typeface="Calibri" pitchFamily="34" charset="0"/>
                </a:rPr>
                <a:t>……………………………………   	  </a:t>
              </a:r>
              <a:r>
                <a:rPr lang="en-US" sz="2000" b="1" dirty="0" smtClean="0">
                  <a:latin typeface="Calibri" pitchFamily="34" charset="0"/>
                </a:rPr>
                <a:t>750</a:t>
              </a:r>
            </a:p>
            <a:p>
              <a:r>
                <a:rPr lang="en-US" sz="2000" b="1" dirty="0" smtClean="0">
                  <a:latin typeface="Calibri" pitchFamily="34" charset="0"/>
                </a:rPr>
                <a:t>Equipment</a:t>
              </a:r>
              <a:r>
                <a:rPr lang="en-US" sz="2000" dirty="0" smtClean="0">
                  <a:latin typeface="Calibri" pitchFamily="34" charset="0"/>
                </a:rPr>
                <a:t> …………………………………….……………    	  </a:t>
              </a:r>
              <a:r>
                <a:rPr lang="en-US" sz="2000" b="1" dirty="0" smtClean="0">
                  <a:latin typeface="Calibri" pitchFamily="34" charset="0"/>
                </a:rPr>
                <a:t>200</a:t>
              </a:r>
            </a:p>
            <a:p>
              <a:r>
                <a:rPr lang="en-US" sz="2000" b="1" dirty="0" smtClean="0">
                  <a:latin typeface="Calibri" pitchFamily="34" charset="0"/>
                </a:rPr>
                <a:t>Advertising Expense </a:t>
              </a:r>
              <a:r>
                <a:rPr lang="en-US" sz="2000" dirty="0" smtClean="0">
                  <a:latin typeface="Calibri" pitchFamily="34" charset="0"/>
                </a:rPr>
                <a:t>………………………………….	..   	  </a:t>
              </a:r>
              <a:r>
                <a:rPr lang="en-US" sz="2000" b="1" dirty="0" smtClean="0">
                  <a:latin typeface="Calibri" pitchFamily="34" charset="0"/>
                </a:rPr>
                <a:t>400</a:t>
              </a:r>
            </a:p>
            <a:p>
              <a:r>
                <a:rPr lang="en-US" sz="2000" b="1" dirty="0" smtClean="0">
                  <a:latin typeface="Calibri" pitchFamily="34" charset="0"/>
                </a:rPr>
                <a:t>Service Fee Expense</a:t>
              </a:r>
              <a:r>
                <a:rPr lang="en-US" sz="2000" dirty="0" smtClean="0">
                  <a:latin typeface="Calibri" pitchFamily="34" charset="0"/>
                </a:rPr>
                <a:t> …………………………………… 	    </a:t>
              </a:r>
              <a:r>
                <a:rPr lang="en-US" sz="2000" b="1" dirty="0" smtClean="0">
                  <a:latin typeface="Calibri" pitchFamily="34" charset="0"/>
                </a:rPr>
                <a:t>50</a:t>
              </a:r>
            </a:p>
            <a:p>
              <a:r>
                <a:rPr lang="en-US" sz="2000" b="1" dirty="0" smtClean="0">
                  <a:latin typeface="Calibri" pitchFamily="34" charset="0"/>
                </a:rPr>
                <a:t>Rent Expense</a:t>
              </a:r>
              <a:r>
                <a:rPr lang="en-US" sz="2000" dirty="0" smtClean="0">
                  <a:latin typeface="Calibri" pitchFamily="34" charset="0"/>
                </a:rPr>
                <a:t> ……………………………………………...	  </a:t>
              </a:r>
              <a:r>
                <a:rPr lang="en-US" sz="2000" b="1" dirty="0" smtClean="0">
                  <a:latin typeface="Calibri" pitchFamily="34" charset="0"/>
                </a:rPr>
                <a:t>300</a:t>
              </a:r>
              <a:endParaRPr lang="en-US" sz="2000" b="1" dirty="0">
                <a:latin typeface="Calibri" pitchFamily="34" charset="0"/>
              </a:endParaRPr>
            </a:p>
            <a:p>
              <a:r>
                <a:rPr lang="en-US" sz="2000" b="1" dirty="0" smtClean="0">
                  <a:latin typeface="Calibri" pitchFamily="34" charset="0"/>
                </a:rPr>
                <a:t>    Cash </a:t>
              </a:r>
              <a:r>
                <a:rPr lang="en-US" sz="2000" dirty="0" smtClean="0">
                  <a:latin typeface="Calibri" pitchFamily="34" charset="0"/>
                </a:rPr>
                <a:t>…………………………………………………………				</a:t>
              </a:r>
              <a:r>
                <a:rPr lang="en-US" sz="2000" b="1" dirty="0" smtClean="0">
                  <a:latin typeface="Calibri" pitchFamily="34" charset="0"/>
                </a:rPr>
                <a:t>1,700</a:t>
              </a:r>
              <a:endParaRPr lang="en-US" sz="2000" b="1" u="sng" dirty="0"/>
            </a:p>
          </p:txBody>
        </p:sp>
      </p:grpSp>
      <p:sp>
        <p:nvSpPr>
          <p:cNvPr id="19" name="TextBox 18"/>
          <p:cNvSpPr txBox="1">
            <a:spLocks noChangeArrowheads="1"/>
          </p:cNvSpPr>
          <p:nvPr/>
        </p:nvSpPr>
        <p:spPr bwMode="auto">
          <a:xfrm>
            <a:off x="991855" y="5797302"/>
            <a:ext cx="7677510" cy="707886"/>
          </a:xfrm>
          <a:prstGeom prst="rect">
            <a:avLst/>
          </a:prstGeom>
          <a:noFill/>
          <a:ln w="9525">
            <a:noFill/>
            <a:miter lim="800000"/>
            <a:headEnd/>
            <a:tailEnd/>
          </a:ln>
        </p:spPr>
        <p:txBody>
          <a:bodyPr wrap="square">
            <a:spAutoFit/>
          </a:bodyPr>
          <a:lstStyle/>
          <a:p>
            <a:r>
              <a:rPr lang="en-US" sz="2000" i="1" dirty="0" smtClean="0">
                <a:latin typeface="Calibri" pitchFamily="34" charset="0"/>
              </a:rPr>
              <a:t>(Record NSF check, equipment purchase, advertising payment, bank service fee, and check correction for rent)</a:t>
            </a:r>
            <a:endParaRPr lang="en-US" sz="2000" b="1" u="sng" dirty="0"/>
          </a:p>
        </p:txBody>
      </p:sp>
      <p:cxnSp>
        <p:nvCxnSpPr>
          <p:cNvPr id="22" name="Straight Connector 21"/>
          <p:cNvCxnSpPr/>
          <p:nvPr/>
        </p:nvCxnSpPr>
        <p:spPr>
          <a:xfrm>
            <a:off x="7262891"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852743" y="1047301"/>
            <a:ext cx="2090154" cy="150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928007" y="4055194"/>
            <a:ext cx="2090154" cy="150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908373" y="4060775"/>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272697" y="4060775"/>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7" name="Content Placeholder 4"/>
          <p:cNvSpPr>
            <a:spLocks noGrp="1"/>
          </p:cNvSpPr>
          <p:nvPr>
            <p:ph sz="quarter" idx="4294967295"/>
          </p:nvPr>
        </p:nvSpPr>
        <p:spPr>
          <a:xfrm>
            <a:off x="959346" y="3062361"/>
            <a:ext cx="7786671" cy="507215"/>
          </a:xfrm>
          <a:prstGeom prst="rect">
            <a:avLst/>
          </a:prstGeom>
        </p:spPr>
        <p:txBody>
          <a:bodyPr/>
          <a:lstStyle/>
          <a:p>
            <a:pPr marL="0" indent="0">
              <a:buNone/>
            </a:pPr>
            <a:r>
              <a:rPr lang="en-US" dirty="0" smtClean="0">
                <a:solidFill>
                  <a:srgbClr val="A5062D"/>
                </a:solidFill>
                <a:latin typeface="Avenir LT Std 65 Medium"/>
                <a:ea typeface="+mj-ea"/>
              </a:rPr>
              <a:t>Record items that </a:t>
            </a:r>
            <a:r>
              <a:rPr lang="en-US" b="1" u="sng" dirty="0" smtClean="0">
                <a:solidFill>
                  <a:srgbClr val="A5062D"/>
                </a:solidFill>
                <a:latin typeface="Avenir LT Std 65 Medium"/>
                <a:ea typeface="+mj-ea"/>
              </a:rPr>
              <a:t>decrease</a:t>
            </a:r>
            <a:r>
              <a:rPr lang="en-US" dirty="0" smtClean="0">
                <a:solidFill>
                  <a:srgbClr val="A5062D"/>
                </a:solidFill>
                <a:latin typeface="Avenir LT Std 65 Medium"/>
                <a:ea typeface="+mj-ea"/>
              </a:rPr>
              <a:t> cash</a:t>
            </a:r>
            <a:endParaRPr lang="en-US" sz="2400" dirty="0">
              <a:solidFill>
                <a:schemeClr val="tx1"/>
              </a:solidFill>
            </a:endParaRPr>
          </a:p>
        </p:txBody>
      </p:sp>
    </p:spTree>
    <p:extLst>
      <p:ext uri="{BB962C8B-B14F-4D97-AF65-F5344CB8AC3E}">
        <p14:creationId xmlns:p14="http://schemas.microsoft.com/office/powerpoint/2010/main" val="191480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p:bldP spid="27"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smtClean="0"/>
              <a:t>How would an NSF check from a customer be recorded in the accounting records?</a:t>
            </a:r>
            <a:endParaRPr lang="en-US" sz="2800" dirty="0"/>
          </a:p>
          <a:p>
            <a:pPr>
              <a:buAutoNum type="alphaLcPeriod"/>
            </a:pPr>
            <a:r>
              <a:rPr lang="en-US" sz="2800" dirty="0" smtClean="0"/>
              <a:t>Debit Accounts Receivable; Credit Cash</a:t>
            </a:r>
            <a:endParaRPr lang="en-US" sz="2800" dirty="0"/>
          </a:p>
          <a:p>
            <a:pPr>
              <a:buAutoNum type="alphaLcPeriod"/>
            </a:pPr>
            <a:r>
              <a:rPr lang="en-US" sz="2800" dirty="0" smtClean="0"/>
              <a:t>Debit Cash; Credit Accounts Receivable</a:t>
            </a:r>
            <a:endParaRPr lang="en-US" sz="2800" dirty="0"/>
          </a:p>
          <a:p>
            <a:pPr>
              <a:buAutoNum type="alphaLcPeriod" startAt="3"/>
            </a:pPr>
            <a:r>
              <a:rPr lang="en-US" sz="2800" dirty="0" smtClean="0"/>
              <a:t>Debit Accounts Payable; Credit Cash</a:t>
            </a:r>
            <a:endParaRPr lang="en-US" sz="2800" dirty="0"/>
          </a:p>
          <a:p>
            <a:pPr>
              <a:buAutoNum type="alphaLcPeriod" startAt="3"/>
            </a:pPr>
            <a:r>
              <a:rPr lang="en-US" sz="2800" dirty="0" smtClean="0"/>
              <a:t>Debit Cash; Credit Miscellaneous Expense</a:t>
            </a:r>
            <a:endParaRPr lang="en-US" sz="2800" dirty="0"/>
          </a:p>
        </p:txBody>
      </p:sp>
      <p:sp>
        <p:nvSpPr>
          <p:cNvPr id="4" name="Title 3"/>
          <p:cNvSpPr>
            <a:spLocks noGrp="1"/>
          </p:cNvSpPr>
          <p:nvPr>
            <p:ph type="title"/>
          </p:nvPr>
        </p:nvSpPr>
        <p:spPr>
          <a:xfrm>
            <a:off x="936943" y="387917"/>
            <a:ext cx="7922577" cy="799257"/>
          </a:xfrm>
        </p:spPr>
        <p:txBody>
          <a:bodyPr/>
          <a:lstStyle/>
          <a:p>
            <a:r>
              <a:rPr lang="en-US" dirty="0"/>
              <a:t>Concept Check </a:t>
            </a:r>
            <a:r>
              <a:rPr lang="en-US" dirty="0" smtClean="0"/>
              <a:t>4–7</a:t>
            </a:r>
            <a:endParaRPr lang="en-US" dirty="0"/>
          </a:p>
        </p:txBody>
      </p:sp>
      <p:sp>
        <p:nvSpPr>
          <p:cNvPr id="6" name="Oval 5"/>
          <p:cNvSpPr/>
          <p:nvPr/>
        </p:nvSpPr>
        <p:spPr bwMode="auto">
          <a:xfrm>
            <a:off x="947570" y="209696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245681" y="4384951"/>
            <a:ext cx="6995352" cy="1938992"/>
          </a:xfrm>
          <a:prstGeom prst="rect">
            <a:avLst/>
          </a:prstGeom>
          <a:solidFill>
            <a:srgbClr val="FFFFD1"/>
          </a:solidFill>
          <a:ln w="6350">
            <a:solidFill>
              <a:schemeClr val="tx1"/>
            </a:solidFill>
          </a:ln>
        </p:spPr>
        <p:txBody>
          <a:bodyPr wrap="square" rtlCol="0">
            <a:spAutoFit/>
          </a:bodyPr>
          <a:lstStyle/>
          <a:p>
            <a:r>
              <a:rPr lang="en-US" sz="2000" dirty="0" smtClean="0"/>
              <a:t>Accounts Receivable is debited in order to increase that asset account to show that the customer who paid with an NSF check still owes the company money. The Cash account is credited because the </a:t>
            </a:r>
            <a:r>
              <a:rPr lang="en-US" sz="2000" dirty="0"/>
              <a:t>company must adjust its balance of cash downward to reverse the increase in cash it recorded at the time </a:t>
            </a:r>
            <a:r>
              <a:rPr lang="en-US" sz="2000" dirty="0" smtClean="0"/>
              <a:t>it received the check from the customer. </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48</a:t>
            </a:fld>
            <a:endParaRPr lang="en-US" dirty="0"/>
          </a:p>
        </p:txBody>
      </p:sp>
    </p:spTree>
    <p:extLst>
      <p:ext uri="{BB962C8B-B14F-4D97-AF65-F5344CB8AC3E}">
        <p14:creationId xmlns:p14="http://schemas.microsoft.com/office/powerpoint/2010/main" val="415971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Mistake</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49</a:t>
            </a:fld>
            <a:endParaRPr lang="en-US" dirty="0"/>
          </a:p>
        </p:txBody>
      </p:sp>
      <p:sp>
        <p:nvSpPr>
          <p:cNvPr id="5" name="Content Placeholder 4"/>
          <p:cNvSpPr>
            <a:spLocks noGrp="1"/>
          </p:cNvSpPr>
          <p:nvPr>
            <p:ph sz="quarter" idx="13"/>
          </p:nvPr>
        </p:nvSpPr>
        <p:spPr>
          <a:xfrm>
            <a:off x="843323" y="1595697"/>
            <a:ext cx="7904531" cy="2840963"/>
          </a:xfrm>
        </p:spPr>
        <p:txBody>
          <a:bodyPr>
            <a:normAutofit fontScale="85000" lnSpcReduction="20000"/>
          </a:bodyPr>
          <a:lstStyle/>
          <a:p>
            <a:pPr>
              <a:lnSpc>
                <a:spcPct val="120000"/>
              </a:lnSpc>
            </a:pPr>
            <a:r>
              <a:rPr lang="en-US" sz="3500" dirty="0">
                <a:latin typeface="+mn-lt"/>
              </a:rPr>
              <a:t>Some students try to update the Cash account for deposits outstanding, checks outstanding, or a bank error. The company does not need to adjust for these items related to reconciling the bank’s balance because they are already properly recorded in the company’s accounting records</a:t>
            </a:r>
            <a:r>
              <a:rPr lang="en-US" sz="3500" dirty="0" smtClean="0">
                <a:latin typeface="+mn-lt"/>
              </a:rPr>
              <a:t>.</a:t>
            </a:r>
          </a:p>
          <a:p>
            <a:endParaRPr lang="en-US" dirty="0"/>
          </a:p>
        </p:txBody>
      </p:sp>
    </p:spTree>
    <p:extLst>
      <p:ext uri="{BB962C8B-B14F-4D97-AF65-F5344CB8AC3E}">
        <p14:creationId xmlns:p14="http://schemas.microsoft.com/office/powerpoint/2010/main" val="10514742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3"/>
          <p:cNvSpPr>
            <a:spLocks noGrp="1"/>
          </p:cNvSpPr>
          <p:nvPr>
            <p:ph type="title"/>
          </p:nvPr>
        </p:nvSpPr>
        <p:spPr>
          <a:xfrm>
            <a:off x="812788" y="359575"/>
            <a:ext cx="8229600" cy="1143000"/>
          </a:xfrm>
        </p:spPr>
        <p:txBody>
          <a:bodyPr/>
          <a:lstStyle/>
          <a:p>
            <a:r>
              <a:rPr lang="en-US" dirty="0" smtClean="0"/>
              <a:t>Incorrect Financial Statements</a:t>
            </a:r>
          </a:p>
        </p:txBody>
      </p:sp>
      <p:sp>
        <p:nvSpPr>
          <p:cNvPr id="18434" name="Content Placeholder 4"/>
          <p:cNvSpPr>
            <a:spLocks noGrp="1"/>
          </p:cNvSpPr>
          <p:nvPr>
            <p:ph idx="1"/>
          </p:nvPr>
        </p:nvSpPr>
        <p:spPr>
          <a:xfrm>
            <a:off x="809150" y="1291786"/>
            <a:ext cx="8060530" cy="4525963"/>
          </a:xfrm>
        </p:spPr>
        <p:txBody>
          <a:bodyPr/>
          <a:lstStyle/>
          <a:p>
            <a:r>
              <a:rPr lang="en-US" dirty="0" smtClean="0"/>
              <a:t>Reasons:</a:t>
            </a:r>
          </a:p>
          <a:p>
            <a:pPr lvl="1"/>
            <a:r>
              <a:rPr lang="en-US" b="1" dirty="0" smtClean="0"/>
              <a:t>Errors</a:t>
            </a:r>
            <a:r>
              <a:rPr lang="en-US" dirty="0" smtClean="0"/>
              <a:t>—accidental errors in recording transactions or applying accounting principles</a:t>
            </a:r>
          </a:p>
          <a:p>
            <a:pPr lvl="1"/>
            <a:r>
              <a:rPr lang="en-US" b="1" dirty="0" smtClean="0"/>
              <a:t>Fraud</a:t>
            </a:r>
            <a:r>
              <a:rPr lang="en-US" dirty="0" smtClean="0"/>
              <a:t>—a person intentionally deceives another person for personal gain or to damage that person</a:t>
            </a:r>
          </a:p>
          <a:p>
            <a:pPr lvl="2"/>
            <a:r>
              <a:rPr lang="en-US" b="1" dirty="0" smtClean="0"/>
              <a:t>Occupational fraud</a:t>
            </a:r>
            <a:r>
              <a:rPr lang="en-US" dirty="0" smtClean="0"/>
              <a:t>: the use of one’s occupation for personal enrichment through the deliberate misuse or misapplication of the employer’s resources</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Content Placeholder 4"/>
          <p:cNvSpPr>
            <a:spLocks noGrp="1"/>
          </p:cNvSpPr>
          <p:nvPr>
            <p:ph idx="1"/>
          </p:nvPr>
        </p:nvSpPr>
        <p:spPr/>
        <p:txBody>
          <a:bodyPr/>
          <a:lstStyle/>
          <a:p>
            <a:r>
              <a:rPr lang="en-US" b="1" dirty="0" smtClean="0">
                <a:solidFill>
                  <a:srgbClr val="A5062D"/>
                </a:solidFill>
              </a:rPr>
              <a:t>LO4–6</a:t>
            </a:r>
            <a:r>
              <a:rPr lang="en-US" dirty="0" smtClean="0"/>
              <a:t>	Account for employee purchases.</a:t>
            </a:r>
          </a:p>
        </p:txBody>
      </p:sp>
      <p:sp>
        <p:nvSpPr>
          <p:cNvPr id="70657" name="Title 3"/>
          <p:cNvSpPr>
            <a:spLocks noGrp="1"/>
          </p:cNvSpPr>
          <p:nvPr>
            <p:ph type="title"/>
          </p:nvPr>
        </p:nvSpPr>
        <p:spPr/>
        <p:txBody>
          <a:bodyPr/>
          <a:lstStyle/>
          <a:p>
            <a:r>
              <a:rPr lang="en-US" dirty="0" smtClean="0"/>
              <a:t>Learning Objective 6</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50</a:t>
            </a:fld>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p:txBody>
          <a:bodyPr/>
          <a:lstStyle/>
          <a:p>
            <a:pPr>
              <a:lnSpc>
                <a:spcPct val="90000"/>
              </a:lnSpc>
            </a:pPr>
            <a:r>
              <a:rPr lang="en-US" sz="3800" dirty="0" smtClean="0"/>
              <a:t>Account for Employee </a:t>
            </a:r>
            <a:r>
              <a:rPr lang="en-US" sz="3800" dirty="0"/>
              <a:t>P</a:t>
            </a:r>
            <a:r>
              <a:rPr lang="en-US" sz="3800" dirty="0" smtClean="0"/>
              <a:t>urchases</a:t>
            </a:r>
          </a:p>
        </p:txBody>
      </p:sp>
      <p:sp>
        <p:nvSpPr>
          <p:cNvPr id="72706" name="Content Placeholder 2"/>
          <p:cNvSpPr>
            <a:spLocks noGrp="1"/>
          </p:cNvSpPr>
          <p:nvPr>
            <p:ph idx="1"/>
          </p:nvPr>
        </p:nvSpPr>
        <p:spPr>
          <a:xfrm>
            <a:off x="809150" y="1177154"/>
            <a:ext cx="8229600" cy="5151385"/>
          </a:xfrm>
        </p:spPr>
        <p:txBody>
          <a:bodyPr>
            <a:normAutofit lnSpcReduction="10000"/>
          </a:bodyPr>
          <a:lstStyle/>
          <a:p>
            <a:r>
              <a:rPr lang="en-US" b="1" dirty="0" smtClean="0"/>
              <a:t>Petty cash fund</a:t>
            </a:r>
            <a:r>
              <a:rPr lang="en-US" dirty="0" smtClean="0"/>
              <a:t>: small amount of cash kept on hand to pay for minor purchases</a:t>
            </a:r>
          </a:p>
          <a:p>
            <a:r>
              <a:rPr lang="en-US" dirty="0" smtClean="0"/>
              <a:t>Accounting for the petty cash fund involves:</a:t>
            </a:r>
          </a:p>
          <a:p>
            <a:pPr lvl="1"/>
            <a:r>
              <a:rPr lang="en-US" dirty="0" smtClean="0"/>
              <a:t>Establishing the fund</a:t>
            </a:r>
          </a:p>
          <a:p>
            <a:pPr lvl="1"/>
            <a:r>
              <a:rPr lang="en-US" dirty="0" smtClean="0"/>
              <a:t>Recognizing expenditures from the fund</a:t>
            </a:r>
          </a:p>
          <a:p>
            <a:pPr lvl="1"/>
            <a:r>
              <a:rPr lang="en-US" dirty="0" smtClean="0"/>
              <a:t>Replenishing the fund</a:t>
            </a:r>
          </a:p>
          <a:p>
            <a:r>
              <a:rPr lang="en-US" b="1" dirty="0" smtClean="0"/>
              <a:t>Company-issued debit and credit cards</a:t>
            </a:r>
          </a:p>
          <a:p>
            <a:pPr lvl="1"/>
            <a:r>
              <a:rPr lang="en-US" dirty="0" smtClean="0"/>
              <a:t>Debit cards (and checks) captured in the bank reconciliation</a:t>
            </a:r>
          </a:p>
          <a:p>
            <a:pPr lvl="1"/>
            <a:r>
              <a:rPr lang="en-US" dirty="0" smtClean="0"/>
              <a:t>Credit card purchases need to be recorded</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70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706">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270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52</a:t>
            </a:fld>
            <a:endParaRPr lang="en-US" dirty="0"/>
          </a:p>
        </p:txBody>
      </p:sp>
      <p:sp>
        <p:nvSpPr>
          <p:cNvPr id="16" name="Rectangle 15"/>
          <p:cNvSpPr/>
          <p:nvPr/>
        </p:nvSpPr>
        <p:spPr>
          <a:xfrm>
            <a:off x="900129" y="3307730"/>
            <a:ext cx="8045078" cy="130629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7" name="TextBox 16"/>
          <p:cNvSpPr txBox="1">
            <a:spLocks noChangeArrowheads="1"/>
          </p:cNvSpPr>
          <p:nvPr/>
        </p:nvSpPr>
        <p:spPr bwMode="auto">
          <a:xfrm>
            <a:off x="1215410" y="3307730"/>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May 1</a:t>
            </a:r>
            <a:r>
              <a:rPr lang="en-US" sz="2000" b="1" dirty="0" smtClean="0">
                <a:latin typeface="Calibri" pitchFamily="34" charset="0"/>
              </a:rPr>
              <a:t>							                </a:t>
            </a:r>
            <a:r>
              <a:rPr lang="en-US" sz="2000" dirty="0" smtClean="0">
                <a:latin typeface="Calibri" pitchFamily="34" charset="0"/>
              </a:rPr>
              <a:t> Debit</a:t>
            </a:r>
            <a:r>
              <a:rPr lang="en-US" sz="2000" dirty="0">
                <a:latin typeface="Calibri" pitchFamily="34" charset="0"/>
              </a:rPr>
              <a:t> </a:t>
            </a:r>
            <a:r>
              <a:rPr lang="en-US" sz="2000" dirty="0" smtClean="0">
                <a:latin typeface="Calibri" pitchFamily="34" charset="0"/>
              </a:rPr>
              <a:t>         Credit</a:t>
            </a:r>
            <a:endParaRPr lang="en-US" sz="2000" dirty="0"/>
          </a:p>
        </p:txBody>
      </p:sp>
      <p:sp>
        <p:nvSpPr>
          <p:cNvPr id="18" name="TextBox 17"/>
          <p:cNvSpPr txBox="1">
            <a:spLocks noChangeArrowheads="1"/>
          </p:cNvSpPr>
          <p:nvPr/>
        </p:nvSpPr>
        <p:spPr bwMode="auto">
          <a:xfrm>
            <a:off x="1215288" y="3594089"/>
            <a:ext cx="7677510" cy="400110"/>
          </a:xfrm>
          <a:prstGeom prst="rect">
            <a:avLst/>
          </a:prstGeom>
          <a:noFill/>
          <a:ln w="9525">
            <a:noFill/>
            <a:miter lim="800000"/>
            <a:headEnd/>
            <a:tailEnd/>
          </a:ln>
        </p:spPr>
        <p:txBody>
          <a:bodyPr wrap="square">
            <a:spAutoFit/>
          </a:bodyPr>
          <a:lstStyle/>
          <a:p>
            <a:r>
              <a:rPr lang="en-US" sz="2000" b="1" dirty="0" smtClean="0">
                <a:latin typeface="Calibri" pitchFamily="34" charset="0"/>
              </a:rPr>
              <a:t>Petty Cash </a:t>
            </a:r>
            <a:r>
              <a:rPr lang="en-US" sz="2000" dirty="0" smtClean="0">
                <a:latin typeface="Calibri" pitchFamily="34" charset="0"/>
              </a:rPr>
              <a:t>(on hand) …………..…………………        </a:t>
            </a:r>
            <a:r>
              <a:rPr lang="en-US" sz="2000" b="1" dirty="0" smtClean="0">
                <a:latin typeface="Calibri" pitchFamily="34" charset="0"/>
              </a:rPr>
              <a:t>200</a:t>
            </a:r>
            <a:endParaRPr lang="en-US" sz="2000" b="1" u="sng" dirty="0"/>
          </a:p>
        </p:txBody>
      </p:sp>
      <p:sp>
        <p:nvSpPr>
          <p:cNvPr id="19" name="TextBox 18"/>
          <p:cNvSpPr txBox="1">
            <a:spLocks noChangeArrowheads="1"/>
          </p:cNvSpPr>
          <p:nvPr/>
        </p:nvSpPr>
        <p:spPr bwMode="auto">
          <a:xfrm>
            <a:off x="1449514" y="3882198"/>
            <a:ext cx="7316114" cy="400110"/>
          </a:xfrm>
          <a:prstGeom prst="rect">
            <a:avLst/>
          </a:prstGeom>
          <a:noFill/>
          <a:ln w="9525">
            <a:noFill/>
            <a:miter lim="800000"/>
            <a:headEnd/>
            <a:tailEnd/>
          </a:ln>
        </p:spPr>
        <p:txBody>
          <a:bodyPr wrap="square">
            <a:spAutoFit/>
          </a:bodyPr>
          <a:lstStyle/>
          <a:p>
            <a:r>
              <a:rPr lang="en-US" sz="2000" b="1" dirty="0" smtClean="0">
                <a:latin typeface="Calibri" pitchFamily="34" charset="0"/>
              </a:rPr>
              <a:t>Cash </a:t>
            </a:r>
            <a:r>
              <a:rPr lang="en-US" sz="2000" dirty="0" smtClean="0">
                <a:latin typeface="Calibri" pitchFamily="34" charset="0"/>
              </a:rPr>
              <a:t>(checking account) ……………………..                        </a:t>
            </a:r>
            <a:r>
              <a:rPr lang="en-US" sz="2000" b="1" dirty="0" smtClean="0">
                <a:latin typeface="Calibri" pitchFamily="34" charset="0"/>
              </a:rPr>
              <a:t>   200	</a:t>
            </a:r>
            <a:endParaRPr lang="en-US" sz="2000" b="1" u="sng" dirty="0"/>
          </a:p>
        </p:txBody>
      </p:sp>
      <p:sp>
        <p:nvSpPr>
          <p:cNvPr id="20" name="TextBox 19"/>
          <p:cNvSpPr txBox="1">
            <a:spLocks noChangeArrowheads="1"/>
          </p:cNvSpPr>
          <p:nvPr/>
        </p:nvSpPr>
        <p:spPr bwMode="auto">
          <a:xfrm>
            <a:off x="1424213" y="4179464"/>
            <a:ext cx="7341415" cy="400110"/>
          </a:xfrm>
          <a:prstGeom prst="rect">
            <a:avLst/>
          </a:prstGeom>
          <a:noFill/>
          <a:ln w="9525">
            <a:noFill/>
            <a:miter lim="800000"/>
            <a:headEnd/>
            <a:tailEnd/>
          </a:ln>
        </p:spPr>
        <p:txBody>
          <a:bodyPr wrap="square">
            <a:spAutoFit/>
          </a:bodyPr>
          <a:lstStyle/>
          <a:p>
            <a:r>
              <a:rPr lang="en-US" sz="2000" i="1" dirty="0" smtClean="0">
                <a:latin typeface="Calibri" pitchFamily="34" charset="0"/>
              </a:rPr>
              <a:t>(Establish the petty cash fund)</a:t>
            </a:r>
            <a:endParaRPr lang="en-US" sz="2000" b="1" u="sng" dirty="0"/>
          </a:p>
        </p:txBody>
      </p:sp>
      <p:cxnSp>
        <p:nvCxnSpPr>
          <p:cNvPr id="21" name="Straight Connector 20"/>
          <p:cNvCxnSpPr/>
          <p:nvPr/>
        </p:nvCxnSpPr>
        <p:spPr>
          <a:xfrm flipV="1">
            <a:off x="5920095" y="3626184"/>
            <a:ext cx="669891" cy="52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081845" y="3634270"/>
            <a:ext cx="65164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Rectangle 2"/>
          <p:cNvSpPr/>
          <p:nvPr/>
        </p:nvSpPr>
        <p:spPr>
          <a:xfrm>
            <a:off x="900129" y="487927"/>
            <a:ext cx="1383712" cy="461665"/>
          </a:xfrm>
          <a:prstGeom prst="rect">
            <a:avLst/>
          </a:prstGeom>
        </p:spPr>
        <p:txBody>
          <a:bodyPr wrap="none">
            <a:spAutoFit/>
          </a:bodyPr>
          <a:lstStyle/>
          <a:p>
            <a:pPr lvl="0">
              <a:spcBef>
                <a:spcPct val="20000"/>
              </a:spcBef>
            </a:pPr>
            <a:r>
              <a:rPr lang="en-IN" sz="2400" dirty="0">
                <a:solidFill>
                  <a:srgbClr val="1D5F76"/>
                </a:solidFill>
                <a:latin typeface="Avenir LT Std 65 Medium"/>
              </a:rPr>
              <a:t>Example</a:t>
            </a:r>
          </a:p>
        </p:txBody>
      </p:sp>
      <p:sp>
        <p:nvSpPr>
          <p:cNvPr id="24" name="TextBox 23"/>
          <p:cNvSpPr txBox="1"/>
          <p:nvPr/>
        </p:nvSpPr>
        <p:spPr>
          <a:xfrm>
            <a:off x="1215289" y="1624740"/>
            <a:ext cx="7907698" cy="1569660"/>
          </a:xfrm>
          <a:prstGeom prst="rect">
            <a:avLst/>
          </a:prstGeom>
          <a:noFill/>
        </p:spPr>
        <p:txBody>
          <a:bodyPr wrap="square" rtlCol="0">
            <a:spAutoFit/>
          </a:bodyPr>
          <a:lstStyle/>
          <a:p>
            <a:pPr marL="457200" indent="-457200">
              <a:buFont typeface="Arial"/>
              <a:buChar char="•"/>
            </a:pPr>
            <a:r>
              <a:rPr lang="en-IN" sz="3200" dirty="0" smtClean="0">
                <a:solidFill>
                  <a:srgbClr val="1D5F76"/>
                </a:solidFill>
              </a:rPr>
              <a:t>Establish </a:t>
            </a:r>
            <a:r>
              <a:rPr lang="en-IN" sz="3200" dirty="0">
                <a:solidFill>
                  <a:srgbClr val="1D5F76"/>
                </a:solidFill>
              </a:rPr>
              <a:t>a petty cash fund of </a:t>
            </a:r>
            <a:r>
              <a:rPr lang="en-IN" sz="3200" dirty="0" smtClean="0">
                <a:solidFill>
                  <a:srgbClr val="1D5F76"/>
                </a:solidFill>
              </a:rPr>
              <a:t>$200</a:t>
            </a:r>
          </a:p>
          <a:p>
            <a:pPr marL="457200" indent="-457200">
              <a:buFont typeface="Arial"/>
              <a:buChar char="•"/>
            </a:pPr>
            <a:r>
              <a:rPr lang="en-IN" sz="3200" dirty="0" smtClean="0">
                <a:solidFill>
                  <a:srgbClr val="1D5F76"/>
                </a:solidFill>
              </a:rPr>
              <a:t>Remove cash from the bank and place it on hand at the company </a:t>
            </a:r>
            <a:endParaRPr lang="en-IN" sz="3200" dirty="0">
              <a:solidFill>
                <a:srgbClr val="1D5F76"/>
              </a:solidFill>
            </a:endParaRPr>
          </a:p>
        </p:txBody>
      </p:sp>
      <p:cxnSp>
        <p:nvCxnSpPr>
          <p:cNvPr id="25" name="Straight Connector 24"/>
          <p:cNvCxnSpPr/>
          <p:nvPr/>
        </p:nvCxnSpPr>
        <p:spPr>
          <a:xfrm>
            <a:off x="1257039" y="3634792"/>
            <a:ext cx="175943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6" name="Rectangle 25"/>
          <p:cNvSpPr/>
          <p:nvPr/>
        </p:nvSpPr>
        <p:spPr>
          <a:xfrm>
            <a:off x="900129" y="949592"/>
            <a:ext cx="4057521" cy="584775"/>
          </a:xfrm>
          <a:prstGeom prst="rect">
            <a:avLst/>
          </a:prstGeom>
        </p:spPr>
        <p:txBody>
          <a:bodyPr wrap="none">
            <a:spAutoFit/>
          </a:bodyPr>
          <a:lstStyle/>
          <a:p>
            <a:r>
              <a:rPr lang="en-US" sz="3200" dirty="0" smtClean="0">
                <a:solidFill>
                  <a:srgbClr val="A5062D"/>
                </a:solidFill>
                <a:latin typeface="Avenir LT Std 65 Medium"/>
                <a:ea typeface="+mj-ea"/>
              </a:rPr>
              <a:t>Employee Purchases</a:t>
            </a:r>
            <a:endParaRPr lang="en-US" dirty="0"/>
          </a:p>
        </p:txBody>
      </p:sp>
    </p:spTree>
    <p:extLst>
      <p:ext uri="{BB962C8B-B14F-4D97-AF65-F5344CB8AC3E}">
        <p14:creationId xmlns:p14="http://schemas.microsoft.com/office/powerpoint/2010/main" val="8016338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53</a:t>
            </a:fld>
            <a:endParaRPr lang="en-US" dirty="0"/>
          </a:p>
        </p:txBody>
      </p:sp>
      <p:sp>
        <p:nvSpPr>
          <p:cNvPr id="41" name="Rectangle 40"/>
          <p:cNvSpPr/>
          <p:nvPr/>
        </p:nvSpPr>
        <p:spPr>
          <a:xfrm>
            <a:off x="765057" y="127393"/>
            <a:ext cx="4057521" cy="584775"/>
          </a:xfrm>
          <a:prstGeom prst="rect">
            <a:avLst/>
          </a:prstGeom>
        </p:spPr>
        <p:txBody>
          <a:bodyPr wrap="none">
            <a:spAutoFit/>
          </a:bodyPr>
          <a:lstStyle/>
          <a:p>
            <a:r>
              <a:rPr lang="en-US" sz="3200" dirty="0" smtClean="0">
                <a:solidFill>
                  <a:srgbClr val="A5062D"/>
                </a:solidFill>
                <a:latin typeface="Avenir LT Std 65 Medium"/>
                <a:ea typeface="+mj-ea"/>
              </a:rPr>
              <a:t>Employee Purchases</a:t>
            </a:r>
            <a:endParaRPr lang="en-US" dirty="0"/>
          </a:p>
        </p:txBody>
      </p:sp>
      <p:sp>
        <p:nvSpPr>
          <p:cNvPr id="65" name="Rectangle 64"/>
          <p:cNvSpPr/>
          <p:nvPr/>
        </p:nvSpPr>
        <p:spPr>
          <a:xfrm>
            <a:off x="767531" y="3582637"/>
            <a:ext cx="8045078" cy="274804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66" name="Group 65"/>
          <p:cNvGrpSpPr/>
          <p:nvPr/>
        </p:nvGrpSpPr>
        <p:grpSpPr>
          <a:xfrm>
            <a:off x="1045580" y="3585717"/>
            <a:ext cx="7767029" cy="2309567"/>
            <a:chOff x="1034971" y="709752"/>
            <a:chExt cx="7767029" cy="2309567"/>
          </a:xfrm>
        </p:grpSpPr>
        <p:sp>
          <p:nvSpPr>
            <p:cNvPr id="67" name="TextBox 66"/>
            <p:cNvSpPr txBox="1">
              <a:spLocks noChangeArrowheads="1"/>
            </p:cNvSpPr>
            <p:nvPr/>
          </p:nvSpPr>
          <p:spPr bwMode="auto">
            <a:xfrm>
              <a:off x="1034971" y="709752"/>
              <a:ext cx="7492034" cy="369332"/>
            </a:xfrm>
            <a:prstGeom prst="rect">
              <a:avLst/>
            </a:prstGeom>
            <a:noFill/>
            <a:ln w="9525">
              <a:noFill/>
              <a:miter lim="800000"/>
              <a:headEnd/>
              <a:tailEnd/>
            </a:ln>
          </p:spPr>
          <p:txBody>
            <a:bodyPr wrap="square">
              <a:spAutoFit/>
            </a:bodyPr>
            <a:lstStyle/>
            <a:p>
              <a:r>
                <a:rPr lang="en-US" dirty="0" smtClean="0">
                  <a:latin typeface="Calibri" pitchFamily="34" charset="0"/>
                </a:rPr>
                <a:t>May 31</a:t>
              </a:r>
              <a:r>
                <a:rPr lang="en-US" b="1" dirty="0" smtClean="0">
                  <a:latin typeface="Calibri" pitchFamily="34" charset="0"/>
                </a:rPr>
                <a:t>									    	  </a:t>
              </a:r>
              <a:r>
                <a:rPr lang="en-US" dirty="0" smtClean="0">
                  <a:latin typeface="Calibri" pitchFamily="34" charset="0"/>
                </a:rPr>
                <a:t>Debit           Credit</a:t>
              </a:r>
              <a:endParaRPr lang="en-US" dirty="0"/>
            </a:p>
          </p:txBody>
        </p:sp>
        <p:sp>
          <p:nvSpPr>
            <p:cNvPr id="68" name="TextBox 67"/>
            <p:cNvSpPr txBox="1">
              <a:spLocks noChangeArrowheads="1"/>
            </p:cNvSpPr>
            <p:nvPr/>
          </p:nvSpPr>
          <p:spPr bwMode="auto">
            <a:xfrm>
              <a:off x="1037445" y="992697"/>
              <a:ext cx="7677510" cy="1477328"/>
            </a:xfrm>
            <a:prstGeom prst="rect">
              <a:avLst/>
            </a:prstGeom>
            <a:noFill/>
            <a:ln w="9525">
              <a:noFill/>
              <a:miter lim="800000"/>
              <a:headEnd/>
              <a:tailEnd/>
            </a:ln>
          </p:spPr>
          <p:txBody>
            <a:bodyPr wrap="square">
              <a:spAutoFit/>
            </a:bodyPr>
            <a:lstStyle/>
            <a:p>
              <a:r>
                <a:rPr lang="en-US" b="1" dirty="0" smtClean="0">
                  <a:latin typeface="Calibri" pitchFamily="34" charset="0"/>
                </a:rPr>
                <a:t>Entertainment Expense </a:t>
              </a:r>
              <a:r>
                <a:rPr lang="en-US" dirty="0" smtClean="0">
                  <a:latin typeface="Calibri" pitchFamily="34" charset="0"/>
                </a:rPr>
                <a:t>………………………………………	     </a:t>
              </a:r>
              <a:r>
                <a:rPr lang="en-US" b="1" dirty="0" smtClean="0">
                  <a:latin typeface="Calibri" pitchFamily="34" charset="0"/>
                </a:rPr>
                <a:t>60</a:t>
              </a:r>
            </a:p>
            <a:p>
              <a:r>
                <a:rPr lang="en-US" b="1" dirty="0" smtClean="0">
                  <a:latin typeface="Calibri" pitchFamily="34" charset="0"/>
                </a:rPr>
                <a:t>Delivery </a:t>
              </a:r>
              <a:r>
                <a:rPr lang="en-US" b="1" dirty="0">
                  <a:latin typeface="Calibri" pitchFamily="34" charset="0"/>
                </a:rPr>
                <a:t>Expense </a:t>
              </a:r>
              <a:r>
                <a:rPr lang="en-US" dirty="0" smtClean="0">
                  <a:latin typeface="Calibri" pitchFamily="34" charset="0"/>
                </a:rPr>
                <a:t>……………………..………………………...	     </a:t>
              </a:r>
              <a:r>
                <a:rPr lang="en-US" b="1" dirty="0" smtClean="0">
                  <a:latin typeface="Calibri" pitchFamily="34" charset="0"/>
                </a:rPr>
                <a:t>90</a:t>
              </a:r>
            </a:p>
            <a:p>
              <a:r>
                <a:rPr lang="en-US" b="1" dirty="0" smtClean="0">
                  <a:latin typeface="Calibri" pitchFamily="34" charset="0"/>
                </a:rPr>
                <a:t>Supplies ($800 + $600) </a:t>
              </a:r>
              <a:r>
                <a:rPr lang="en-US" dirty="0" smtClean="0">
                  <a:latin typeface="Calibri" pitchFamily="34" charset="0"/>
                </a:rPr>
                <a:t>………………………………………..	</a:t>
              </a:r>
              <a:r>
                <a:rPr lang="en-US" b="1" dirty="0" smtClean="0">
                  <a:latin typeface="Calibri" pitchFamily="34" charset="0"/>
                </a:rPr>
                <a:t>1,400</a:t>
              </a:r>
            </a:p>
            <a:p>
              <a:r>
                <a:rPr lang="en-US" b="1" dirty="0" smtClean="0">
                  <a:latin typeface="Calibri" pitchFamily="34" charset="0"/>
                </a:rPr>
                <a:t>Advertising Expense </a:t>
              </a:r>
              <a:r>
                <a:rPr lang="en-US" dirty="0" smtClean="0">
                  <a:latin typeface="Calibri" pitchFamily="34" charset="0"/>
                </a:rPr>
                <a:t>…………………………………………….	</a:t>
              </a:r>
              <a:r>
                <a:rPr lang="en-US" b="1" dirty="0" smtClean="0">
                  <a:latin typeface="Calibri" pitchFamily="34" charset="0"/>
                </a:rPr>
                <a:t>1,500</a:t>
              </a:r>
            </a:p>
            <a:p>
              <a:r>
                <a:rPr lang="en-US" b="1" dirty="0" smtClean="0">
                  <a:latin typeface="Calibri" pitchFamily="34" charset="0"/>
                </a:rPr>
                <a:t>Postage Expense </a:t>
              </a:r>
              <a:r>
                <a:rPr lang="en-US" dirty="0" smtClean="0">
                  <a:latin typeface="Calibri" pitchFamily="34" charset="0"/>
                </a:rPr>
                <a:t>…………………………………………….…… 	</a:t>
              </a:r>
              <a:r>
                <a:rPr lang="en-US" b="1" dirty="0" smtClean="0">
                  <a:latin typeface="Calibri" pitchFamily="34" charset="0"/>
                </a:rPr>
                <a:t>1,200</a:t>
              </a:r>
              <a:endParaRPr lang="en-US" b="1" u="sng" dirty="0"/>
            </a:p>
          </p:txBody>
        </p:sp>
        <p:sp>
          <p:nvSpPr>
            <p:cNvPr id="69" name="TextBox 68"/>
            <p:cNvSpPr txBox="1">
              <a:spLocks noChangeArrowheads="1"/>
            </p:cNvSpPr>
            <p:nvPr/>
          </p:nvSpPr>
          <p:spPr bwMode="auto">
            <a:xfrm>
              <a:off x="1489346" y="2372988"/>
              <a:ext cx="7312654" cy="646331"/>
            </a:xfrm>
            <a:prstGeom prst="rect">
              <a:avLst/>
            </a:prstGeom>
            <a:noFill/>
            <a:ln w="9525">
              <a:noFill/>
              <a:miter lim="800000"/>
              <a:headEnd/>
              <a:tailEnd/>
            </a:ln>
          </p:spPr>
          <p:txBody>
            <a:bodyPr wrap="square">
              <a:spAutoFit/>
            </a:bodyPr>
            <a:lstStyle/>
            <a:p>
              <a:r>
                <a:rPr lang="en-US" b="1" dirty="0" smtClean="0">
                  <a:latin typeface="Calibri" pitchFamily="34" charset="0"/>
                </a:rPr>
                <a:t>Petty Cash </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                    </a:t>
              </a:r>
              <a:r>
                <a:rPr lang="en-US" b="1" dirty="0" smtClean="0">
                  <a:latin typeface="Calibri" pitchFamily="34" charset="0"/>
                </a:rPr>
                <a:t> 150</a:t>
              </a:r>
            </a:p>
            <a:p>
              <a:r>
                <a:rPr lang="en-US" b="1" dirty="0" smtClean="0">
                  <a:latin typeface="Calibri" pitchFamily="34" charset="0"/>
                </a:rPr>
                <a:t>Accounts Payable </a:t>
              </a:r>
              <a:r>
                <a:rPr lang="en-US" dirty="0" smtClean="0">
                  <a:latin typeface="Calibri" pitchFamily="34" charset="0"/>
                </a:rPr>
                <a:t>…………………………………………………</a:t>
              </a:r>
              <a:r>
                <a:rPr lang="en-US" b="1" dirty="0" smtClean="0">
                  <a:latin typeface="Calibri" pitchFamily="34" charset="0"/>
                </a:rPr>
                <a:t>   </a:t>
              </a:r>
              <a:r>
                <a:rPr lang="en-US" dirty="0" smtClean="0">
                  <a:latin typeface="Calibri" pitchFamily="34" charset="0"/>
                </a:rPr>
                <a:t>                 </a:t>
              </a:r>
              <a:r>
                <a:rPr lang="en-US" b="1" dirty="0" smtClean="0">
                  <a:latin typeface="Calibri" pitchFamily="34" charset="0"/>
                </a:rPr>
                <a:t>4,100</a:t>
              </a:r>
              <a:endParaRPr lang="en-US" b="1" u="sng" dirty="0"/>
            </a:p>
          </p:txBody>
        </p:sp>
      </p:grpSp>
      <p:sp>
        <p:nvSpPr>
          <p:cNvPr id="70" name="TextBox 69"/>
          <p:cNvSpPr txBox="1">
            <a:spLocks noChangeArrowheads="1"/>
          </p:cNvSpPr>
          <p:nvPr/>
        </p:nvSpPr>
        <p:spPr bwMode="auto">
          <a:xfrm>
            <a:off x="1499955" y="5874526"/>
            <a:ext cx="7345511" cy="369332"/>
          </a:xfrm>
          <a:prstGeom prst="rect">
            <a:avLst/>
          </a:prstGeom>
          <a:noFill/>
          <a:ln w="9525">
            <a:noFill/>
            <a:miter lim="800000"/>
            <a:headEnd/>
            <a:tailEnd/>
          </a:ln>
        </p:spPr>
        <p:txBody>
          <a:bodyPr wrap="square">
            <a:spAutoFit/>
          </a:bodyPr>
          <a:lstStyle/>
          <a:p>
            <a:r>
              <a:rPr lang="en-US" i="1" dirty="0" smtClean="0">
                <a:latin typeface="Calibri" pitchFamily="34" charset="0"/>
              </a:rPr>
              <a:t>(Recognize employee expenditures)</a:t>
            </a:r>
            <a:endParaRPr lang="en-US" b="1" u="sng" dirty="0"/>
          </a:p>
        </p:txBody>
      </p:sp>
      <p:cxnSp>
        <p:nvCxnSpPr>
          <p:cNvPr id="71" name="Straight Connector 70"/>
          <p:cNvCxnSpPr/>
          <p:nvPr/>
        </p:nvCxnSpPr>
        <p:spPr>
          <a:xfrm flipV="1">
            <a:off x="6279459" y="3864883"/>
            <a:ext cx="607312"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7359278" y="3864883"/>
            <a:ext cx="646020" cy="377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748836" y="2906993"/>
            <a:ext cx="7907698" cy="584775"/>
          </a:xfrm>
          <a:prstGeom prst="rect">
            <a:avLst/>
          </a:prstGeom>
          <a:noFill/>
        </p:spPr>
        <p:txBody>
          <a:bodyPr wrap="square" rtlCol="0">
            <a:spAutoFit/>
          </a:bodyPr>
          <a:lstStyle/>
          <a:p>
            <a:pPr marL="457200" indent="-457200">
              <a:buFont typeface="Arial"/>
              <a:buChar char="•"/>
            </a:pPr>
            <a:r>
              <a:rPr lang="en-IN" sz="3200" dirty="0" smtClean="0">
                <a:solidFill>
                  <a:srgbClr val="1D5F76"/>
                </a:solidFill>
              </a:rPr>
              <a:t>Record employee purchases</a:t>
            </a:r>
            <a:endParaRPr lang="en-IN" sz="3200" dirty="0">
              <a:solidFill>
                <a:srgbClr val="1D5F76"/>
              </a:solidFill>
            </a:endParaRPr>
          </a:p>
        </p:txBody>
      </p:sp>
      <p:sp>
        <p:nvSpPr>
          <p:cNvPr id="75" name="Rounded Rectangle 74"/>
          <p:cNvSpPr/>
          <p:nvPr/>
        </p:nvSpPr>
        <p:spPr>
          <a:xfrm>
            <a:off x="739007" y="848544"/>
            <a:ext cx="8080574" cy="1797268"/>
          </a:xfrm>
          <a:prstGeom prst="roundRect">
            <a:avLst>
              <a:gd name="adj" fmla="val 14826"/>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TextBox 75"/>
          <p:cNvSpPr txBox="1">
            <a:spLocks noChangeArrowheads="1"/>
          </p:cNvSpPr>
          <p:nvPr/>
        </p:nvSpPr>
        <p:spPr bwMode="auto">
          <a:xfrm>
            <a:off x="1005590" y="949946"/>
            <a:ext cx="1906457" cy="646331"/>
          </a:xfrm>
          <a:prstGeom prst="rect">
            <a:avLst/>
          </a:prstGeom>
          <a:noFill/>
          <a:ln w="9525">
            <a:noFill/>
            <a:miter lim="800000"/>
            <a:headEnd/>
            <a:tailEnd/>
          </a:ln>
        </p:spPr>
        <p:txBody>
          <a:bodyPr wrap="square">
            <a:spAutoFit/>
          </a:bodyPr>
          <a:lstStyle/>
          <a:p>
            <a:pPr algn="ctr"/>
            <a:r>
              <a:rPr lang="en-US" b="1" dirty="0" smtClean="0">
                <a:latin typeface="Calibri" pitchFamily="34" charset="0"/>
              </a:rPr>
              <a:t>Petty Cash Fund</a:t>
            </a:r>
          </a:p>
          <a:p>
            <a:pPr algn="ctr"/>
            <a:r>
              <a:rPr lang="en-US" b="1" dirty="0" smtClean="0">
                <a:latin typeface="Calibri" pitchFamily="34" charset="0"/>
              </a:rPr>
              <a:t>(Cash)</a:t>
            </a:r>
          </a:p>
        </p:txBody>
      </p:sp>
      <p:cxnSp>
        <p:nvCxnSpPr>
          <p:cNvPr id="77" name="Straight Connector 76"/>
          <p:cNvCxnSpPr/>
          <p:nvPr/>
        </p:nvCxnSpPr>
        <p:spPr>
          <a:xfrm>
            <a:off x="993711" y="1596277"/>
            <a:ext cx="182565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3217527" y="1580801"/>
            <a:ext cx="233455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5909849" y="1584250"/>
            <a:ext cx="2401325" cy="329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0" name="TextBox 79"/>
          <p:cNvSpPr txBox="1"/>
          <p:nvPr/>
        </p:nvSpPr>
        <p:spPr>
          <a:xfrm>
            <a:off x="941235" y="1589167"/>
            <a:ext cx="2076817" cy="369332"/>
          </a:xfrm>
          <a:prstGeom prst="rect">
            <a:avLst/>
          </a:prstGeom>
          <a:noFill/>
        </p:spPr>
        <p:txBody>
          <a:bodyPr wrap="square" rtlCol="0">
            <a:spAutoFit/>
          </a:bodyPr>
          <a:lstStyle/>
          <a:p>
            <a:r>
              <a:rPr lang="en-US" dirty="0" smtClean="0"/>
              <a:t>Item	       Amount</a:t>
            </a:r>
            <a:endParaRPr lang="en-US" dirty="0"/>
          </a:p>
        </p:txBody>
      </p:sp>
      <p:sp>
        <p:nvSpPr>
          <p:cNvPr id="81" name="TextBox 80"/>
          <p:cNvSpPr txBox="1"/>
          <p:nvPr/>
        </p:nvSpPr>
        <p:spPr>
          <a:xfrm>
            <a:off x="941235" y="1866554"/>
            <a:ext cx="2286121" cy="646331"/>
          </a:xfrm>
          <a:prstGeom prst="rect">
            <a:avLst/>
          </a:prstGeom>
          <a:noFill/>
        </p:spPr>
        <p:txBody>
          <a:bodyPr wrap="square" rtlCol="0">
            <a:spAutoFit/>
          </a:bodyPr>
          <a:lstStyle/>
          <a:p>
            <a:r>
              <a:rPr lang="en-US" dirty="0" smtClean="0"/>
              <a:t>Lunch        $60</a:t>
            </a:r>
          </a:p>
          <a:p>
            <a:r>
              <a:rPr lang="en-US" dirty="0" smtClean="0"/>
              <a:t>Delivery    $90</a:t>
            </a:r>
            <a:endParaRPr lang="en-US" dirty="0"/>
          </a:p>
        </p:txBody>
      </p:sp>
      <p:sp>
        <p:nvSpPr>
          <p:cNvPr id="82" name="TextBox 81"/>
          <p:cNvSpPr txBox="1"/>
          <p:nvPr/>
        </p:nvSpPr>
        <p:spPr>
          <a:xfrm>
            <a:off x="3259506" y="1559504"/>
            <a:ext cx="2407693" cy="369332"/>
          </a:xfrm>
          <a:prstGeom prst="rect">
            <a:avLst/>
          </a:prstGeom>
          <a:noFill/>
        </p:spPr>
        <p:txBody>
          <a:bodyPr wrap="square" rtlCol="0">
            <a:spAutoFit/>
          </a:bodyPr>
          <a:lstStyle/>
          <a:p>
            <a:r>
              <a:rPr lang="en-US" dirty="0" smtClean="0"/>
              <a:t>Item	       Amount</a:t>
            </a:r>
            <a:endParaRPr lang="en-US" dirty="0"/>
          </a:p>
        </p:txBody>
      </p:sp>
      <p:sp>
        <p:nvSpPr>
          <p:cNvPr id="83" name="TextBox 82"/>
          <p:cNvSpPr txBox="1"/>
          <p:nvPr/>
        </p:nvSpPr>
        <p:spPr>
          <a:xfrm>
            <a:off x="3259506" y="1857913"/>
            <a:ext cx="2650343" cy="646331"/>
          </a:xfrm>
          <a:prstGeom prst="rect">
            <a:avLst/>
          </a:prstGeom>
          <a:noFill/>
        </p:spPr>
        <p:txBody>
          <a:bodyPr wrap="square" rtlCol="0">
            <a:spAutoFit/>
          </a:bodyPr>
          <a:lstStyle/>
          <a:p>
            <a:r>
              <a:rPr lang="en-US" dirty="0" smtClean="0"/>
              <a:t>Supplies    $800</a:t>
            </a:r>
          </a:p>
          <a:p>
            <a:r>
              <a:rPr lang="en-US" dirty="0" smtClean="0"/>
              <a:t>Supplies    $600</a:t>
            </a:r>
            <a:endParaRPr lang="en-US" dirty="0"/>
          </a:p>
        </p:txBody>
      </p:sp>
      <p:sp>
        <p:nvSpPr>
          <p:cNvPr id="84" name="TextBox 83"/>
          <p:cNvSpPr txBox="1"/>
          <p:nvPr/>
        </p:nvSpPr>
        <p:spPr>
          <a:xfrm>
            <a:off x="5909849" y="1561649"/>
            <a:ext cx="2724256" cy="369332"/>
          </a:xfrm>
          <a:prstGeom prst="rect">
            <a:avLst/>
          </a:prstGeom>
          <a:noFill/>
        </p:spPr>
        <p:txBody>
          <a:bodyPr wrap="square" rtlCol="0">
            <a:spAutoFit/>
          </a:bodyPr>
          <a:lstStyle/>
          <a:p>
            <a:r>
              <a:rPr lang="en-US" dirty="0" smtClean="0"/>
              <a:t>Item	              Amount</a:t>
            </a:r>
            <a:endParaRPr lang="en-US" dirty="0"/>
          </a:p>
        </p:txBody>
      </p:sp>
      <p:sp>
        <p:nvSpPr>
          <p:cNvPr id="85" name="TextBox 84"/>
          <p:cNvSpPr txBox="1"/>
          <p:nvPr/>
        </p:nvSpPr>
        <p:spPr>
          <a:xfrm>
            <a:off x="5890893" y="1863427"/>
            <a:ext cx="2724257" cy="646331"/>
          </a:xfrm>
          <a:prstGeom prst="rect">
            <a:avLst/>
          </a:prstGeom>
          <a:noFill/>
        </p:spPr>
        <p:txBody>
          <a:bodyPr wrap="square" rtlCol="0">
            <a:spAutoFit/>
          </a:bodyPr>
          <a:lstStyle/>
          <a:p>
            <a:r>
              <a:rPr lang="en-US" dirty="0" smtClean="0"/>
              <a:t>Advertising     $1,500</a:t>
            </a:r>
          </a:p>
          <a:p>
            <a:r>
              <a:rPr lang="en-US" dirty="0" smtClean="0"/>
              <a:t>Postage           $1,200</a:t>
            </a:r>
            <a:endParaRPr lang="en-US" dirty="0"/>
          </a:p>
        </p:txBody>
      </p:sp>
      <p:cxnSp>
        <p:nvCxnSpPr>
          <p:cNvPr id="86" name="Straight Connector 85"/>
          <p:cNvCxnSpPr/>
          <p:nvPr/>
        </p:nvCxnSpPr>
        <p:spPr>
          <a:xfrm>
            <a:off x="993711" y="1863832"/>
            <a:ext cx="182565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a:off x="3217527" y="1848657"/>
            <a:ext cx="233455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5909849" y="1851805"/>
            <a:ext cx="24013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9" name="TextBox 88"/>
          <p:cNvSpPr txBox="1">
            <a:spLocks noChangeArrowheads="1"/>
          </p:cNvSpPr>
          <p:nvPr/>
        </p:nvSpPr>
        <p:spPr bwMode="auto">
          <a:xfrm>
            <a:off x="3227356" y="944696"/>
            <a:ext cx="2324730" cy="646331"/>
          </a:xfrm>
          <a:prstGeom prst="rect">
            <a:avLst/>
          </a:prstGeom>
          <a:noFill/>
          <a:ln w="9525">
            <a:noFill/>
            <a:miter lim="800000"/>
            <a:headEnd/>
            <a:tailEnd/>
          </a:ln>
        </p:spPr>
        <p:txBody>
          <a:bodyPr wrap="square">
            <a:spAutoFit/>
          </a:bodyPr>
          <a:lstStyle/>
          <a:p>
            <a:pPr algn="ctr"/>
            <a:r>
              <a:rPr lang="en-US" b="1" dirty="0" smtClean="0">
                <a:latin typeface="Calibri" pitchFamily="34" charset="0"/>
              </a:rPr>
              <a:t>Purchasing Manager</a:t>
            </a:r>
          </a:p>
          <a:p>
            <a:pPr algn="ctr"/>
            <a:r>
              <a:rPr lang="en-US" b="1" dirty="0" smtClean="0">
                <a:latin typeface="Calibri" pitchFamily="34" charset="0"/>
              </a:rPr>
              <a:t>(Credit Card)</a:t>
            </a:r>
          </a:p>
        </p:txBody>
      </p:sp>
      <p:sp>
        <p:nvSpPr>
          <p:cNvPr id="90" name="TextBox 89"/>
          <p:cNvSpPr txBox="1">
            <a:spLocks noChangeArrowheads="1"/>
          </p:cNvSpPr>
          <p:nvPr/>
        </p:nvSpPr>
        <p:spPr bwMode="auto">
          <a:xfrm>
            <a:off x="5931054" y="949946"/>
            <a:ext cx="2324730" cy="646331"/>
          </a:xfrm>
          <a:prstGeom prst="rect">
            <a:avLst/>
          </a:prstGeom>
          <a:noFill/>
          <a:ln w="9525">
            <a:noFill/>
            <a:miter lim="800000"/>
            <a:headEnd/>
            <a:tailEnd/>
          </a:ln>
        </p:spPr>
        <p:txBody>
          <a:bodyPr wrap="square">
            <a:spAutoFit/>
          </a:bodyPr>
          <a:lstStyle/>
          <a:p>
            <a:pPr algn="ctr"/>
            <a:r>
              <a:rPr lang="en-US" b="1" dirty="0" smtClean="0">
                <a:latin typeface="Calibri" pitchFamily="34" charset="0"/>
              </a:rPr>
              <a:t>Marketing Manager</a:t>
            </a:r>
          </a:p>
          <a:p>
            <a:pPr algn="ctr"/>
            <a:r>
              <a:rPr lang="en-US" b="1" dirty="0" smtClean="0">
                <a:latin typeface="Calibri" pitchFamily="34" charset="0"/>
              </a:rPr>
              <a:t>(Credit Card)</a:t>
            </a:r>
          </a:p>
        </p:txBody>
      </p:sp>
      <p:sp>
        <p:nvSpPr>
          <p:cNvPr id="2" name="Oval 1"/>
          <p:cNvSpPr/>
          <p:nvPr/>
        </p:nvSpPr>
        <p:spPr>
          <a:xfrm>
            <a:off x="861848" y="1773833"/>
            <a:ext cx="1681656" cy="871979"/>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a:stCxn id="2" idx="5"/>
          </p:cNvCxnSpPr>
          <p:nvPr/>
        </p:nvCxnSpPr>
        <p:spPr>
          <a:xfrm>
            <a:off x="2297231" y="2518114"/>
            <a:ext cx="5144093" cy="282787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3" name="Oval 32"/>
          <p:cNvSpPr/>
          <p:nvPr/>
        </p:nvSpPr>
        <p:spPr>
          <a:xfrm>
            <a:off x="2793817" y="1800290"/>
            <a:ext cx="5667011" cy="871979"/>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reeform 8"/>
          <p:cNvSpPr/>
          <p:nvPr/>
        </p:nvSpPr>
        <p:spPr>
          <a:xfrm>
            <a:off x="7798676" y="2543503"/>
            <a:ext cx="737558" cy="3142594"/>
          </a:xfrm>
          <a:custGeom>
            <a:avLst/>
            <a:gdLst>
              <a:gd name="connsiteX0" fmla="*/ 0 w 737558"/>
              <a:gd name="connsiteY0" fmla="*/ 0 h 3142594"/>
              <a:gd name="connsiteX1" fmla="*/ 735724 w 737558"/>
              <a:gd name="connsiteY1" fmla="*/ 2438400 h 3142594"/>
              <a:gd name="connsiteX2" fmla="*/ 168165 w 737558"/>
              <a:gd name="connsiteY2" fmla="*/ 3142594 h 3142594"/>
            </a:gdLst>
            <a:ahLst/>
            <a:cxnLst>
              <a:cxn ang="0">
                <a:pos x="connsiteX0" y="connsiteY0"/>
              </a:cxn>
              <a:cxn ang="0">
                <a:pos x="connsiteX1" y="connsiteY1"/>
              </a:cxn>
              <a:cxn ang="0">
                <a:pos x="connsiteX2" y="connsiteY2"/>
              </a:cxn>
            </a:cxnLst>
            <a:rect l="l" t="t" r="r" b="b"/>
            <a:pathLst>
              <a:path w="737558" h="3142594">
                <a:moveTo>
                  <a:pt x="0" y="0"/>
                </a:moveTo>
                <a:cubicBezTo>
                  <a:pt x="353848" y="957317"/>
                  <a:pt x="707697" y="1914634"/>
                  <a:pt x="735724" y="2438400"/>
                </a:cubicBezTo>
                <a:cubicBezTo>
                  <a:pt x="763751" y="2962166"/>
                  <a:pt x="465958" y="3052380"/>
                  <a:pt x="168165" y="3142594"/>
                </a:cubicBezTo>
              </a:path>
            </a:pathLst>
          </a:custGeom>
          <a:noFill/>
          <a:ln w="25400">
            <a:solidFill>
              <a:srgbClr val="FF0000"/>
            </a:solidFill>
            <a:tailEnd type="triangle" w="lg"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151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70" grpId="0"/>
      <p:bldP spid="74" grpId="0"/>
      <p:bldP spid="82" grpId="0"/>
      <p:bldP spid="83" grpId="0"/>
      <p:bldP spid="84" grpId="0"/>
      <p:bldP spid="85" grpId="0"/>
      <p:bldP spid="89" grpId="0"/>
      <p:bldP spid="90" grpId="0"/>
      <p:bldP spid="2" grpId="0" animBg="1"/>
      <p:bldP spid="33" grpId="0" animBg="1"/>
      <p:bldP spid="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54</a:t>
            </a:fld>
            <a:endParaRPr lang="en-US" dirty="0"/>
          </a:p>
        </p:txBody>
      </p:sp>
      <p:sp>
        <p:nvSpPr>
          <p:cNvPr id="16" name="Rectangle 15"/>
          <p:cNvSpPr/>
          <p:nvPr/>
        </p:nvSpPr>
        <p:spPr>
          <a:xfrm>
            <a:off x="765057" y="406734"/>
            <a:ext cx="4057521" cy="584775"/>
          </a:xfrm>
          <a:prstGeom prst="rect">
            <a:avLst/>
          </a:prstGeom>
        </p:spPr>
        <p:txBody>
          <a:bodyPr wrap="none">
            <a:spAutoFit/>
          </a:bodyPr>
          <a:lstStyle/>
          <a:p>
            <a:r>
              <a:rPr lang="en-US" sz="3200" dirty="0" smtClean="0">
                <a:solidFill>
                  <a:srgbClr val="A5062D"/>
                </a:solidFill>
                <a:latin typeface="Avenir LT Std 65 Medium"/>
                <a:ea typeface="+mj-ea"/>
              </a:rPr>
              <a:t>Employee Purchases</a:t>
            </a:r>
            <a:endParaRPr lang="en-US" dirty="0"/>
          </a:p>
        </p:txBody>
      </p:sp>
      <p:sp>
        <p:nvSpPr>
          <p:cNvPr id="17" name="Rectangle 16"/>
          <p:cNvSpPr/>
          <p:nvPr/>
        </p:nvSpPr>
        <p:spPr>
          <a:xfrm>
            <a:off x="858462" y="3445933"/>
            <a:ext cx="8045078" cy="130629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8" name="TextBox 17"/>
          <p:cNvSpPr txBox="1">
            <a:spLocks noChangeArrowheads="1"/>
          </p:cNvSpPr>
          <p:nvPr/>
        </p:nvSpPr>
        <p:spPr bwMode="auto">
          <a:xfrm>
            <a:off x="1173743" y="3445933"/>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May 1</a:t>
            </a:r>
            <a:r>
              <a:rPr lang="en-US" sz="2000" b="1" dirty="0" smtClean="0">
                <a:latin typeface="Calibri" pitchFamily="34" charset="0"/>
              </a:rPr>
              <a:t>							                </a:t>
            </a:r>
            <a:r>
              <a:rPr lang="en-US" sz="2000" dirty="0" smtClean="0">
                <a:latin typeface="Calibri" pitchFamily="34" charset="0"/>
              </a:rPr>
              <a:t> Debit</a:t>
            </a:r>
            <a:r>
              <a:rPr lang="en-US" sz="2000" dirty="0">
                <a:latin typeface="Calibri" pitchFamily="34" charset="0"/>
              </a:rPr>
              <a:t> </a:t>
            </a:r>
            <a:r>
              <a:rPr lang="en-US" sz="2000" dirty="0" smtClean="0">
                <a:latin typeface="Calibri" pitchFamily="34" charset="0"/>
              </a:rPr>
              <a:t>         Credit</a:t>
            </a:r>
            <a:endParaRPr lang="en-US" sz="2000" dirty="0"/>
          </a:p>
        </p:txBody>
      </p:sp>
      <p:sp>
        <p:nvSpPr>
          <p:cNvPr id="19" name="TextBox 18"/>
          <p:cNvSpPr txBox="1">
            <a:spLocks noChangeArrowheads="1"/>
          </p:cNvSpPr>
          <p:nvPr/>
        </p:nvSpPr>
        <p:spPr bwMode="auto">
          <a:xfrm>
            <a:off x="1173621" y="3732292"/>
            <a:ext cx="7677510" cy="400110"/>
          </a:xfrm>
          <a:prstGeom prst="rect">
            <a:avLst/>
          </a:prstGeom>
          <a:noFill/>
          <a:ln w="9525">
            <a:noFill/>
            <a:miter lim="800000"/>
            <a:headEnd/>
            <a:tailEnd/>
          </a:ln>
        </p:spPr>
        <p:txBody>
          <a:bodyPr wrap="square">
            <a:spAutoFit/>
          </a:bodyPr>
          <a:lstStyle/>
          <a:p>
            <a:r>
              <a:rPr lang="en-US" sz="2000" b="1" dirty="0" smtClean="0">
                <a:latin typeface="Calibri" pitchFamily="34" charset="0"/>
              </a:rPr>
              <a:t>Petty Cash </a:t>
            </a:r>
            <a:r>
              <a:rPr lang="en-US" sz="2000" dirty="0" smtClean="0">
                <a:latin typeface="Calibri" pitchFamily="34" charset="0"/>
              </a:rPr>
              <a:t>(on hand) …………..…………………        </a:t>
            </a:r>
            <a:r>
              <a:rPr lang="en-US" sz="2000" b="1" dirty="0" smtClean="0">
                <a:latin typeface="Calibri" pitchFamily="34" charset="0"/>
              </a:rPr>
              <a:t>150</a:t>
            </a:r>
            <a:endParaRPr lang="en-US" sz="2000" b="1" u="sng" dirty="0"/>
          </a:p>
        </p:txBody>
      </p:sp>
      <p:sp>
        <p:nvSpPr>
          <p:cNvPr id="20" name="TextBox 19"/>
          <p:cNvSpPr txBox="1">
            <a:spLocks noChangeArrowheads="1"/>
          </p:cNvSpPr>
          <p:nvPr/>
        </p:nvSpPr>
        <p:spPr bwMode="auto">
          <a:xfrm>
            <a:off x="1407847" y="4020401"/>
            <a:ext cx="7316114" cy="400110"/>
          </a:xfrm>
          <a:prstGeom prst="rect">
            <a:avLst/>
          </a:prstGeom>
          <a:noFill/>
          <a:ln w="9525">
            <a:noFill/>
            <a:miter lim="800000"/>
            <a:headEnd/>
            <a:tailEnd/>
          </a:ln>
        </p:spPr>
        <p:txBody>
          <a:bodyPr wrap="square">
            <a:spAutoFit/>
          </a:bodyPr>
          <a:lstStyle/>
          <a:p>
            <a:r>
              <a:rPr lang="en-US" sz="2000" b="1" dirty="0" smtClean="0">
                <a:latin typeface="Calibri" pitchFamily="34" charset="0"/>
              </a:rPr>
              <a:t>Cash </a:t>
            </a:r>
            <a:r>
              <a:rPr lang="en-US" sz="2000" dirty="0" smtClean="0">
                <a:latin typeface="Calibri" pitchFamily="34" charset="0"/>
              </a:rPr>
              <a:t>(checking account) ……………………..                        </a:t>
            </a:r>
            <a:r>
              <a:rPr lang="en-US" sz="2000" b="1" dirty="0" smtClean="0">
                <a:latin typeface="Calibri" pitchFamily="34" charset="0"/>
              </a:rPr>
              <a:t>   150	</a:t>
            </a:r>
            <a:endParaRPr lang="en-US" sz="2000" b="1" u="sng" dirty="0"/>
          </a:p>
        </p:txBody>
      </p:sp>
      <p:sp>
        <p:nvSpPr>
          <p:cNvPr id="21" name="TextBox 20"/>
          <p:cNvSpPr txBox="1">
            <a:spLocks noChangeArrowheads="1"/>
          </p:cNvSpPr>
          <p:nvPr/>
        </p:nvSpPr>
        <p:spPr bwMode="auto">
          <a:xfrm>
            <a:off x="1382546" y="4317667"/>
            <a:ext cx="7341415" cy="400110"/>
          </a:xfrm>
          <a:prstGeom prst="rect">
            <a:avLst/>
          </a:prstGeom>
          <a:noFill/>
          <a:ln w="9525">
            <a:noFill/>
            <a:miter lim="800000"/>
            <a:headEnd/>
            <a:tailEnd/>
          </a:ln>
        </p:spPr>
        <p:txBody>
          <a:bodyPr wrap="square">
            <a:spAutoFit/>
          </a:bodyPr>
          <a:lstStyle/>
          <a:p>
            <a:r>
              <a:rPr lang="en-US" sz="2000" i="1" dirty="0" smtClean="0">
                <a:latin typeface="Calibri" pitchFamily="34" charset="0"/>
              </a:rPr>
              <a:t>(Replenish the petty cash fund)</a:t>
            </a:r>
            <a:endParaRPr lang="en-US" sz="2000" b="1" u="sng" dirty="0"/>
          </a:p>
        </p:txBody>
      </p:sp>
      <p:cxnSp>
        <p:nvCxnSpPr>
          <p:cNvPr id="22" name="Straight Connector 21"/>
          <p:cNvCxnSpPr/>
          <p:nvPr/>
        </p:nvCxnSpPr>
        <p:spPr>
          <a:xfrm flipV="1">
            <a:off x="5878428" y="3764387"/>
            <a:ext cx="669891" cy="52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040178" y="3772473"/>
            <a:ext cx="65164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1215372" y="3772995"/>
            <a:ext cx="175943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868729" y="1304365"/>
            <a:ext cx="7907698" cy="2062103"/>
          </a:xfrm>
          <a:prstGeom prst="rect">
            <a:avLst/>
          </a:prstGeom>
          <a:noFill/>
        </p:spPr>
        <p:txBody>
          <a:bodyPr wrap="square" rtlCol="0">
            <a:spAutoFit/>
          </a:bodyPr>
          <a:lstStyle/>
          <a:p>
            <a:pPr marL="457200" indent="-457200">
              <a:buFont typeface="Arial"/>
              <a:buChar char="•"/>
            </a:pPr>
            <a:r>
              <a:rPr lang="en-IN" sz="3200" dirty="0" smtClean="0">
                <a:solidFill>
                  <a:srgbClr val="1D5F76"/>
                </a:solidFill>
              </a:rPr>
              <a:t>Replenish the petty cash fund</a:t>
            </a:r>
            <a:endParaRPr lang="en-IN" sz="3200" dirty="0">
              <a:solidFill>
                <a:srgbClr val="1D5F76"/>
              </a:solidFill>
            </a:endParaRPr>
          </a:p>
          <a:p>
            <a:pPr marL="457200" indent="-457200">
              <a:buFont typeface="Arial"/>
              <a:buChar char="•"/>
            </a:pPr>
            <a:r>
              <a:rPr lang="en-IN" sz="3200" dirty="0" smtClean="0">
                <a:solidFill>
                  <a:srgbClr val="1D5F76"/>
                </a:solidFill>
              </a:rPr>
              <a:t>Withdraw additional cash from the bank and place it on hand at the company</a:t>
            </a:r>
          </a:p>
          <a:p>
            <a:pPr marL="457200" indent="-457200">
              <a:buFont typeface="Arial"/>
              <a:buChar char="•"/>
            </a:pPr>
            <a:r>
              <a:rPr lang="en-IN" sz="3200" dirty="0" smtClean="0">
                <a:solidFill>
                  <a:srgbClr val="1D5F76"/>
                </a:solidFill>
              </a:rPr>
              <a:t>Petty cash fund increases to $200</a:t>
            </a:r>
          </a:p>
        </p:txBody>
      </p:sp>
    </p:spTree>
    <p:extLst>
      <p:ext uri="{BB962C8B-B14F-4D97-AF65-F5344CB8AC3E}">
        <p14:creationId xmlns:p14="http://schemas.microsoft.com/office/powerpoint/2010/main" val="209310859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type="body" idx="1"/>
          </p:nvPr>
        </p:nvSpPr>
        <p:spPr/>
        <p:txBody>
          <a:bodyPr/>
          <a:lstStyle/>
          <a:p>
            <a:r>
              <a:rPr lang="en-US" dirty="0" smtClean="0"/>
              <a:t>STATEMENT OF CASH FLOWS</a:t>
            </a:r>
          </a:p>
        </p:txBody>
      </p:sp>
      <p:sp>
        <p:nvSpPr>
          <p:cNvPr id="43009" name="Title 3"/>
          <p:cNvSpPr>
            <a:spLocks noGrp="1"/>
          </p:cNvSpPr>
          <p:nvPr>
            <p:ph type="title"/>
          </p:nvPr>
        </p:nvSpPr>
        <p:spPr/>
        <p:txBody>
          <a:bodyPr/>
          <a:lstStyle/>
          <a:p>
            <a:r>
              <a:rPr lang="en-US" dirty="0" smtClean="0"/>
              <a:t>Part C</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55</a:t>
            </a:fld>
            <a:endParaRPr lang="en-US" dirty="0"/>
          </a:p>
        </p:txBody>
      </p:sp>
    </p:spTree>
    <p:extLst>
      <p:ext uri="{BB962C8B-B14F-4D97-AF65-F5344CB8AC3E}">
        <p14:creationId xmlns:p14="http://schemas.microsoft.com/office/powerpoint/2010/main" val="21617064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4"/>
          <p:cNvSpPr>
            <a:spLocks noGrp="1"/>
          </p:cNvSpPr>
          <p:nvPr>
            <p:ph idx="1"/>
          </p:nvPr>
        </p:nvSpPr>
        <p:spPr/>
        <p:txBody>
          <a:bodyPr/>
          <a:lstStyle/>
          <a:p>
            <a:r>
              <a:rPr lang="en-US" b="1" dirty="0" smtClean="0">
                <a:solidFill>
                  <a:srgbClr val="A5062D"/>
                </a:solidFill>
              </a:rPr>
              <a:t>LO4–7</a:t>
            </a:r>
            <a:r>
              <a:rPr lang="en-US" dirty="0" smtClean="0"/>
              <a:t>	Identify the major inflows and outflows of cash.</a:t>
            </a:r>
          </a:p>
        </p:txBody>
      </p:sp>
      <p:sp>
        <p:nvSpPr>
          <p:cNvPr id="80897" name="Title 3"/>
          <p:cNvSpPr>
            <a:spLocks noGrp="1"/>
          </p:cNvSpPr>
          <p:nvPr>
            <p:ph type="title"/>
          </p:nvPr>
        </p:nvSpPr>
        <p:spPr/>
        <p:txBody>
          <a:bodyPr/>
          <a:lstStyle/>
          <a:p>
            <a:r>
              <a:rPr lang="en-US" dirty="0" smtClean="0"/>
              <a:t>Learning Objective 7</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56</a:t>
            </a:fld>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lstStyle/>
          <a:p>
            <a:r>
              <a:rPr lang="en-US" dirty="0" smtClean="0"/>
              <a:t>Reporting Cash</a:t>
            </a:r>
          </a:p>
        </p:txBody>
      </p:sp>
      <p:sp>
        <p:nvSpPr>
          <p:cNvPr id="82946" name="Content Placeholder 2"/>
          <p:cNvSpPr>
            <a:spLocks noGrp="1"/>
          </p:cNvSpPr>
          <p:nvPr>
            <p:ph idx="1"/>
          </p:nvPr>
        </p:nvSpPr>
        <p:spPr/>
        <p:txBody>
          <a:bodyPr/>
          <a:lstStyle/>
          <a:p>
            <a:r>
              <a:rPr lang="en-US" b="1" dirty="0" smtClean="0"/>
              <a:t>Balance sheet</a:t>
            </a:r>
          </a:p>
          <a:p>
            <a:pPr lvl="1"/>
            <a:r>
              <a:rPr lang="en-US" dirty="0" smtClean="0"/>
              <a:t>Reports cash balance at the end of the period</a:t>
            </a:r>
          </a:p>
          <a:p>
            <a:r>
              <a:rPr lang="en-US" b="1" dirty="0" smtClean="0"/>
              <a:t>Statement of cash flows</a:t>
            </a:r>
          </a:p>
          <a:p>
            <a:pPr lvl="1"/>
            <a:r>
              <a:rPr lang="en-US" dirty="0" smtClean="0"/>
              <a:t>Reports cash receipts and cash payments during the period</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57</a:t>
            </a:fld>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812788" y="209751"/>
            <a:ext cx="8229600" cy="693151"/>
          </a:xfrm>
        </p:spPr>
        <p:txBody>
          <a:bodyPr/>
          <a:lstStyle/>
          <a:p>
            <a:pPr>
              <a:lnSpc>
                <a:spcPct val="90000"/>
              </a:lnSpc>
            </a:pPr>
            <a:r>
              <a:rPr lang="en-US" sz="3600" dirty="0" smtClean="0"/>
              <a:t>Statement of Cash </a:t>
            </a:r>
            <a:r>
              <a:rPr lang="en-US" sz="3600" dirty="0"/>
              <a:t>Flows</a:t>
            </a:r>
            <a:endParaRPr lang="en-US" sz="3600" dirty="0" smtClean="0"/>
          </a:p>
        </p:txBody>
      </p:sp>
      <p:sp>
        <p:nvSpPr>
          <p:cNvPr id="84994" name="Content Placeholder 2"/>
          <p:cNvSpPr>
            <a:spLocks noGrp="1"/>
          </p:cNvSpPr>
          <p:nvPr>
            <p:ph idx="1"/>
          </p:nvPr>
        </p:nvSpPr>
        <p:spPr>
          <a:xfrm>
            <a:off x="697321" y="902902"/>
            <a:ext cx="8345067" cy="5371773"/>
          </a:xfrm>
        </p:spPr>
        <p:txBody>
          <a:bodyPr>
            <a:normAutofit fontScale="85000" lnSpcReduction="20000"/>
          </a:bodyPr>
          <a:lstStyle/>
          <a:p>
            <a:r>
              <a:rPr lang="en-US" b="1" dirty="0" smtClean="0"/>
              <a:t>Operating activities</a:t>
            </a:r>
          </a:p>
          <a:p>
            <a:pPr lvl="1"/>
            <a:r>
              <a:rPr lang="en-US" dirty="0" smtClean="0"/>
              <a:t>Cash transactions involving revenues and expenses</a:t>
            </a:r>
          </a:p>
          <a:p>
            <a:pPr lvl="1"/>
            <a:r>
              <a:rPr lang="en-US" dirty="0" smtClean="0"/>
              <a:t>Examples: Cash received from customers, cash paid for rent, utilities, supplies, and salaries</a:t>
            </a:r>
          </a:p>
          <a:p>
            <a:pPr>
              <a:spcBef>
                <a:spcPts val="1800"/>
              </a:spcBef>
            </a:pPr>
            <a:r>
              <a:rPr lang="en-US" b="1" dirty="0" smtClean="0"/>
              <a:t>Investing activities</a:t>
            </a:r>
          </a:p>
          <a:p>
            <a:pPr lvl="1"/>
            <a:r>
              <a:rPr lang="en-US" dirty="0" smtClean="0"/>
              <a:t>Cash investments in long-term assets and investment securities</a:t>
            </a:r>
          </a:p>
          <a:p>
            <a:pPr lvl="1"/>
            <a:r>
              <a:rPr lang="en-US" dirty="0" smtClean="0"/>
              <a:t>Examples: Purchase or sell of land, equipment, and buildings for cash</a:t>
            </a:r>
          </a:p>
          <a:p>
            <a:pPr>
              <a:spcBef>
                <a:spcPts val="1800"/>
              </a:spcBef>
            </a:pPr>
            <a:r>
              <a:rPr lang="en-US" b="1" dirty="0" smtClean="0"/>
              <a:t>Financing activities</a:t>
            </a:r>
          </a:p>
          <a:p>
            <a:pPr lvl="1"/>
            <a:r>
              <a:rPr lang="en-US" dirty="0" smtClean="0"/>
              <a:t>Transactions designed to finance the business through borrowing and owner investment</a:t>
            </a:r>
          </a:p>
          <a:p>
            <a:pPr lvl="1"/>
            <a:r>
              <a:rPr lang="en-US" dirty="0" smtClean="0"/>
              <a:t>Examples: Issue common stock or pay dividends; borrow or repay debt</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99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99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99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99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499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499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59</a:t>
            </a:fld>
            <a:endParaRPr lang="en-US" dirty="0"/>
          </a:p>
        </p:txBody>
      </p:sp>
      <p:sp>
        <p:nvSpPr>
          <p:cNvPr id="6" name="Slide Number Placeholder 3"/>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59</a:t>
            </a:fld>
            <a:endParaRPr lang="en-US" dirty="0"/>
          </a:p>
        </p:txBody>
      </p:sp>
      <p:sp>
        <p:nvSpPr>
          <p:cNvPr id="7" name="Title 1"/>
          <p:cNvSpPr>
            <a:spLocks noGrp="1"/>
          </p:cNvSpPr>
          <p:nvPr>
            <p:ph type="title"/>
          </p:nvPr>
        </p:nvSpPr>
        <p:spPr>
          <a:xfrm>
            <a:off x="1206500" y="62798"/>
            <a:ext cx="7916486" cy="774700"/>
          </a:xfrm>
        </p:spPr>
        <p:txBody>
          <a:bodyPr>
            <a:noAutofit/>
          </a:bodyPr>
          <a:lstStyle/>
          <a:p>
            <a:pPr algn="l">
              <a:lnSpc>
                <a:spcPct val="90000"/>
              </a:lnSpc>
            </a:pPr>
            <a:r>
              <a:rPr lang="en-US" sz="3200" dirty="0" smtClean="0">
                <a:solidFill>
                  <a:srgbClr val="1D5F76"/>
                </a:solidFill>
                <a:latin typeface="Avenir LT Std 65 Medium"/>
                <a:cs typeface="Avenir LT Std 65 Medium"/>
              </a:rPr>
              <a:t>Illustration 4–12</a:t>
            </a:r>
            <a:r>
              <a:rPr lang="en-US" sz="3200" dirty="0">
                <a:solidFill>
                  <a:srgbClr val="A5062D"/>
                </a:solidFill>
                <a:latin typeface="Avenir LT Std 65 Medium"/>
                <a:cs typeface="Avenir LT Std 65 Medium"/>
              </a:rPr>
              <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External Transactions of Eagle Golf Academy</a:t>
            </a:r>
            <a:r>
              <a:rPr lang="en-US" sz="3200" dirty="0">
                <a:solidFill>
                  <a:srgbClr val="A5062D"/>
                </a:solidFill>
                <a:latin typeface="Avenir LT Std 65 Medium"/>
                <a:cs typeface="Avenir LT Std 65 Medium"/>
              </a:rPr>
              <a:t> </a:t>
            </a: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59</a:t>
            </a:fld>
            <a:endParaRPr lang="en-US" dirty="0"/>
          </a:p>
        </p:txBody>
      </p:sp>
      <p:sp>
        <p:nvSpPr>
          <p:cNvPr id="11" name="Rounded Rectangle 10"/>
          <p:cNvSpPr/>
          <p:nvPr/>
        </p:nvSpPr>
        <p:spPr>
          <a:xfrm>
            <a:off x="846687" y="1736640"/>
            <a:ext cx="8142661" cy="4735161"/>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846687" y="1736640"/>
            <a:ext cx="8060802" cy="527040"/>
          </a:xfrm>
          <a:prstGeom prst="rect">
            <a:avLst/>
          </a:prstGeom>
          <a:noFill/>
        </p:spPr>
        <p:txBody>
          <a:bodyPr wrap="none" rtlCol="0">
            <a:noAutofit/>
          </a:bodyPr>
          <a:lstStyle/>
          <a:p>
            <a:pPr>
              <a:tabLst>
                <a:tab pos="1139825" algn="l"/>
                <a:tab pos="5599113" algn="ctr"/>
                <a:tab pos="6453188" algn="ctr"/>
                <a:tab pos="7369175" algn="ctr"/>
              </a:tabLst>
            </a:pPr>
            <a:r>
              <a:rPr lang="en-US" sz="1400" b="1" dirty="0"/>
              <a:t>		Type of	</a:t>
            </a:r>
            <a:r>
              <a:rPr lang="en-US" sz="1400" b="1" dirty="0">
                <a:solidFill>
                  <a:srgbClr val="FF0000"/>
                </a:solidFill>
              </a:rPr>
              <a:t>Is Cash</a:t>
            </a:r>
            <a:r>
              <a:rPr lang="en-US" sz="1400" b="1" dirty="0"/>
              <a:t>	Inflow or</a:t>
            </a:r>
          </a:p>
          <a:p>
            <a:pPr>
              <a:tabLst>
                <a:tab pos="1139825" algn="l"/>
                <a:tab pos="5599113" algn="ctr"/>
                <a:tab pos="6453188" algn="ctr"/>
                <a:tab pos="7369175" algn="ctr"/>
              </a:tabLst>
            </a:pPr>
            <a:r>
              <a:rPr lang="en-US" sz="1400" b="1" dirty="0"/>
              <a:t>Transaction </a:t>
            </a:r>
            <a:r>
              <a:rPr lang="en-US" sz="1400" dirty="0"/>
              <a:t>	</a:t>
            </a:r>
            <a:r>
              <a:rPr lang="en-US" sz="1400" b="1" dirty="0"/>
              <a:t>External Transactions in December </a:t>
            </a:r>
            <a:r>
              <a:rPr lang="en-US" sz="1400" dirty="0"/>
              <a:t>	</a:t>
            </a:r>
            <a:r>
              <a:rPr lang="en-US" sz="1400" b="1" dirty="0"/>
              <a:t>Activity </a:t>
            </a:r>
            <a:r>
              <a:rPr lang="en-US" sz="1400" dirty="0"/>
              <a:t>	  </a:t>
            </a:r>
            <a:r>
              <a:rPr lang="en-US" sz="1400" b="1" dirty="0">
                <a:solidFill>
                  <a:srgbClr val="FF0000"/>
                </a:solidFill>
              </a:rPr>
              <a:t>Involved?</a:t>
            </a:r>
            <a:r>
              <a:rPr lang="en-US" sz="1400" b="1" dirty="0"/>
              <a:t> </a:t>
            </a:r>
            <a:r>
              <a:rPr lang="en-US" sz="1400" dirty="0"/>
              <a:t>	 </a:t>
            </a:r>
            <a:r>
              <a:rPr lang="en-US" sz="1400" b="1" dirty="0"/>
              <a:t>Outflow? </a:t>
            </a:r>
            <a:r>
              <a:rPr lang="en-US" sz="1400" dirty="0"/>
              <a:t>	</a:t>
            </a:r>
          </a:p>
        </p:txBody>
      </p:sp>
      <p:sp>
        <p:nvSpPr>
          <p:cNvPr id="3" name="TextBox 2"/>
          <p:cNvSpPr txBox="1"/>
          <p:nvPr/>
        </p:nvSpPr>
        <p:spPr>
          <a:xfrm>
            <a:off x="1062679" y="2263680"/>
            <a:ext cx="5007334" cy="4117536"/>
          </a:xfrm>
          <a:prstGeom prst="rect">
            <a:avLst/>
          </a:prstGeom>
          <a:noFill/>
        </p:spPr>
        <p:txBody>
          <a:bodyPr wrap="square" rtlCol="0">
            <a:spAutoFit/>
          </a:bodyPr>
          <a:lstStyle/>
          <a:p>
            <a:pPr>
              <a:lnSpc>
                <a:spcPct val="110000"/>
              </a:lnSpc>
              <a:tabLst>
                <a:tab pos="223838" algn="ctr"/>
                <a:tab pos="915988" algn="l"/>
              </a:tabLst>
            </a:pPr>
            <a:r>
              <a:rPr lang="en-US" sz="1400" dirty="0"/>
              <a:t>	(1)	Sell shares of common stock for $25,000 to</a:t>
            </a:r>
          </a:p>
          <a:p>
            <a:pPr>
              <a:lnSpc>
                <a:spcPct val="110000"/>
              </a:lnSpc>
              <a:tabLst>
                <a:tab pos="223838" algn="ctr"/>
                <a:tab pos="915988" algn="l"/>
              </a:tabLst>
            </a:pPr>
            <a:r>
              <a:rPr lang="en-US" sz="1400" dirty="0"/>
              <a:t>		obtain the funds necessary to start the business.</a:t>
            </a:r>
          </a:p>
          <a:p>
            <a:pPr>
              <a:lnSpc>
                <a:spcPct val="110000"/>
              </a:lnSpc>
              <a:tabLst>
                <a:tab pos="223838" algn="ctr"/>
                <a:tab pos="915988" algn="l"/>
              </a:tabLst>
            </a:pPr>
            <a:r>
              <a:rPr lang="en-US" sz="1400" dirty="0"/>
              <a:t>	(2)	Borrow $10,000 from the local bank and sign a</a:t>
            </a:r>
          </a:p>
          <a:p>
            <a:pPr>
              <a:lnSpc>
                <a:spcPct val="110000"/>
              </a:lnSpc>
              <a:tabLst>
                <a:tab pos="223838" algn="ctr"/>
                <a:tab pos="915988" algn="l"/>
              </a:tabLst>
            </a:pPr>
            <a:r>
              <a:rPr lang="en-US" sz="1400" dirty="0"/>
              <a:t>		note promising to repay the full amount of the</a:t>
            </a:r>
          </a:p>
          <a:p>
            <a:pPr>
              <a:lnSpc>
                <a:spcPct val="110000"/>
              </a:lnSpc>
              <a:tabLst>
                <a:tab pos="223838" algn="ctr"/>
                <a:tab pos="915988" algn="l"/>
              </a:tabLst>
            </a:pPr>
            <a:r>
              <a:rPr lang="en-US" sz="1400" dirty="0"/>
              <a:t>		debt in three years	</a:t>
            </a:r>
            <a:r>
              <a:rPr lang="en-US" sz="1400" dirty="0" smtClean="0"/>
              <a:t>.</a:t>
            </a:r>
            <a:endParaRPr lang="en-US" sz="1400" dirty="0"/>
          </a:p>
          <a:p>
            <a:pPr>
              <a:lnSpc>
                <a:spcPct val="110000"/>
              </a:lnSpc>
              <a:tabLst>
                <a:tab pos="223838" algn="ctr"/>
                <a:tab pos="915988" algn="l"/>
              </a:tabLst>
            </a:pPr>
            <a:r>
              <a:rPr lang="en-US" sz="1400" dirty="0"/>
              <a:t>	(3)	Purchase equipment necessary for giving golf</a:t>
            </a:r>
          </a:p>
          <a:p>
            <a:pPr>
              <a:lnSpc>
                <a:spcPct val="110000"/>
              </a:lnSpc>
              <a:tabLst>
                <a:tab pos="223838" algn="ctr"/>
                <a:tab pos="915988" algn="l"/>
              </a:tabLst>
            </a:pPr>
            <a:r>
              <a:rPr lang="en-US" sz="1400" dirty="0"/>
              <a:t>		training, $24,000 cash. 	</a:t>
            </a:r>
          </a:p>
          <a:p>
            <a:pPr>
              <a:lnSpc>
                <a:spcPct val="110000"/>
              </a:lnSpc>
              <a:tabLst>
                <a:tab pos="223838" algn="ctr"/>
                <a:tab pos="915988" algn="l"/>
              </a:tabLst>
            </a:pPr>
            <a:r>
              <a:rPr lang="en-US" sz="1400" dirty="0"/>
              <a:t>	(4)	Pay one year of rent in advance, $6,000 ($500 </a:t>
            </a:r>
          </a:p>
          <a:p>
            <a:pPr>
              <a:lnSpc>
                <a:spcPct val="110000"/>
              </a:lnSpc>
              <a:tabLst>
                <a:tab pos="223838" algn="ctr"/>
                <a:tab pos="915988" algn="l"/>
              </a:tabLst>
            </a:pPr>
            <a:r>
              <a:rPr lang="en-US" sz="1400" dirty="0"/>
              <a:t>		per month). 	</a:t>
            </a:r>
          </a:p>
          <a:p>
            <a:pPr>
              <a:lnSpc>
                <a:spcPct val="110000"/>
              </a:lnSpc>
              <a:tabLst>
                <a:tab pos="223838" algn="ctr"/>
                <a:tab pos="915988" algn="l"/>
              </a:tabLst>
            </a:pPr>
            <a:r>
              <a:rPr lang="en-US" sz="1400" dirty="0"/>
              <a:t>	(5)	Purchase supplies on account, $</a:t>
            </a:r>
            <a:r>
              <a:rPr lang="en-US" sz="1400" dirty="0" smtClean="0"/>
              <a:t>2,300.</a:t>
            </a:r>
            <a:r>
              <a:rPr lang="en-US" sz="1400" dirty="0"/>
              <a:t>	</a:t>
            </a:r>
          </a:p>
          <a:p>
            <a:pPr>
              <a:lnSpc>
                <a:spcPct val="110000"/>
              </a:lnSpc>
              <a:tabLst>
                <a:tab pos="223838" algn="ctr"/>
                <a:tab pos="915988" algn="l"/>
              </a:tabLst>
            </a:pPr>
            <a:r>
              <a:rPr lang="en-US" sz="1400" dirty="0"/>
              <a:t>	(6)	Provide golf training to customers for cash, $</a:t>
            </a:r>
            <a:r>
              <a:rPr lang="en-US" sz="1400" dirty="0" smtClean="0"/>
              <a:t>4,300.</a:t>
            </a:r>
            <a:endParaRPr lang="en-US" sz="1400" dirty="0"/>
          </a:p>
          <a:p>
            <a:pPr>
              <a:lnSpc>
                <a:spcPct val="110000"/>
              </a:lnSpc>
              <a:tabLst>
                <a:tab pos="223838" algn="ctr"/>
                <a:tab pos="915988" algn="l"/>
              </a:tabLst>
            </a:pPr>
            <a:r>
              <a:rPr lang="en-US" sz="1400" dirty="0"/>
              <a:t>	(7)	Provide golf training to customers on account, $</a:t>
            </a:r>
            <a:r>
              <a:rPr lang="en-US" sz="1400" dirty="0" smtClean="0"/>
              <a:t>2,000.</a:t>
            </a:r>
            <a:endParaRPr lang="en-US" sz="1400" dirty="0"/>
          </a:p>
          <a:p>
            <a:pPr>
              <a:lnSpc>
                <a:spcPct val="110000"/>
              </a:lnSpc>
              <a:tabLst>
                <a:tab pos="223838" algn="ctr"/>
                <a:tab pos="915988" algn="l"/>
              </a:tabLst>
            </a:pPr>
            <a:r>
              <a:rPr lang="en-US" sz="1400" dirty="0"/>
              <a:t>	(8)	Receive cash in advance for 12 golf </a:t>
            </a:r>
            <a:r>
              <a:rPr lang="en-US" sz="1400" dirty="0" smtClean="0"/>
              <a:t>training</a:t>
            </a:r>
            <a:endParaRPr lang="en-US" sz="1400" dirty="0"/>
          </a:p>
          <a:p>
            <a:pPr>
              <a:lnSpc>
                <a:spcPct val="110000"/>
              </a:lnSpc>
              <a:tabLst>
                <a:tab pos="223838" algn="ctr"/>
                <a:tab pos="915988" algn="l"/>
              </a:tabLst>
            </a:pPr>
            <a:r>
              <a:rPr lang="en-US" sz="1400" dirty="0"/>
              <a:t>		sessions to be given in the future, $</a:t>
            </a:r>
            <a:r>
              <a:rPr lang="en-US" sz="1400" dirty="0" smtClean="0"/>
              <a:t>600.</a:t>
            </a:r>
            <a:r>
              <a:rPr lang="en-US" sz="1400" dirty="0"/>
              <a:t>	</a:t>
            </a:r>
          </a:p>
          <a:p>
            <a:pPr>
              <a:lnSpc>
                <a:spcPct val="110000"/>
              </a:lnSpc>
              <a:tabLst>
                <a:tab pos="223838" algn="ctr"/>
                <a:tab pos="915988" algn="l"/>
              </a:tabLst>
            </a:pPr>
            <a:r>
              <a:rPr lang="en-US" sz="1400" dirty="0"/>
              <a:t>	(9)	Pay salaries to employees, $2,800. 	</a:t>
            </a:r>
          </a:p>
          <a:p>
            <a:pPr>
              <a:lnSpc>
                <a:spcPct val="110000"/>
              </a:lnSpc>
              <a:tabLst>
                <a:tab pos="223838" algn="ctr"/>
                <a:tab pos="915988" algn="l"/>
              </a:tabLst>
            </a:pPr>
            <a:r>
              <a:rPr lang="en-US" sz="1400" dirty="0"/>
              <a:t>	(10)	Pay cash dividends of $200 to shareholders. 	</a:t>
            </a:r>
          </a:p>
          <a:p>
            <a:pPr>
              <a:lnSpc>
                <a:spcPct val="110000"/>
              </a:lnSpc>
              <a:tabLst>
                <a:tab pos="223838" algn="ctr"/>
                <a:tab pos="915988" algn="l"/>
              </a:tabLst>
            </a:pPr>
            <a:endParaRPr lang="en-US" sz="1400" dirty="0"/>
          </a:p>
        </p:txBody>
      </p:sp>
      <p:sp>
        <p:nvSpPr>
          <p:cNvPr id="5" name="TextBox 4"/>
          <p:cNvSpPr txBox="1"/>
          <p:nvPr/>
        </p:nvSpPr>
        <p:spPr>
          <a:xfrm>
            <a:off x="7184085" y="2279540"/>
            <a:ext cx="599090" cy="3880548"/>
          </a:xfrm>
          <a:prstGeom prst="rect">
            <a:avLst/>
          </a:prstGeom>
          <a:noFill/>
        </p:spPr>
        <p:txBody>
          <a:bodyPr wrap="square" rtlCol="0">
            <a:spAutoFit/>
          </a:bodyPr>
          <a:lstStyle/>
          <a:p>
            <a:pPr>
              <a:lnSpc>
                <a:spcPct val="110000"/>
              </a:lnSpc>
              <a:tabLst>
                <a:tab pos="396875" algn="ctr"/>
                <a:tab pos="1200150" algn="ctr"/>
                <a:tab pos="2116138" algn="ctr"/>
              </a:tabLst>
            </a:pPr>
            <a:r>
              <a:rPr lang="en-US" sz="1400" b="1" dirty="0" smtClean="0">
                <a:solidFill>
                  <a:srgbClr val="FF0000"/>
                </a:solidFill>
              </a:rPr>
              <a:t>YES</a:t>
            </a:r>
            <a:endParaRPr lang="en-US" sz="1400" dirty="0"/>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b="1" dirty="0" smtClean="0">
                <a:solidFill>
                  <a:srgbClr val="FF0000"/>
                </a:solidFill>
              </a:rPr>
              <a:t>YES</a:t>
            </a: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b="1" dirty="0" smtClean="0">
                <a:solidFill>
                  <a:srgbClr val="FF0000"/>
                </a:solidFill>
              </a:rPr>
              <a:t>YES</a:t>
            </a: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b="1" dirty="0" smtClean="0">
                <a:solidFill>
                  <a:srgbClr val="FF0000"/>
                </a:solidFill>
              </a:rPr>
              <a:t>YES</a:t>
            </a: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smtClean="0"/>
              <a:t>NO</a:t>
            </a:r>
            <a:endParaRPr lang="en-US" sz="1400" dirty="0"/>
          </a:p>
          <a:p>
            <a:pPr>
              <a:lnSpc>
                <a:spcPct val="110000"/>
              </a:lnSpc>
              <a:tabLst>
                <a:tab pos="396875" algn="ctr"/>
                <a:tab pos="1200150" algn="ctr"/>
                <a:tab pos="2116138" algn="ctr"/>
              </a:tabLst>
            </a:pPr>
            <a:r>
              <a:rPr lang="en-US" sz="1400" b="1" dirty="0" smtClean="0">
                <a:solidFill>
                  <a:srgbClr val="FF0000"/>
                </a:solidFill>
              </a:rPr>
              <a:t>YES</a:t>
            </a:r>
            <a:endParaRPr lang="en-US" sz="1400" dirty="0"/>
          </a:p>
          <a:p>
            <a:pPr>
              <a:lnSpc>
                <a:spcPct val="110000"/>
              </a:lnSpc>
              <a:tabLst>
                <a:tab pos="396875" algn="ctr"/>
                <a:tab pos="1200150" algn="ctr"/>
                <a:tab pos="2116138" algn="ctr"/>
              </a:tabLst>
            </a:pPr>
            <a:r>
              <a:rPr lang="en-US" sz="1400" dirty="0" smtClean="0"/>
              <a:t>NO</a:t>
            </a:r>
            <a:endParaRPr lang="en-US" sz="1400" dirty="0"/>
          </a:p>
          <a:p>
            <a:pPr>
              <a:lnSpc>
                <a:spcPct val="110000"/>
              </a:lnSpc>
              <a:tabLst>
                <a:tab pos="396875" algn="ctr"/>
                <a:tab pos="1200150" algn="ctr"/>
                <a:tab pos="2116138" algn="ctr"/>
              </a:tabLst>
            </a:pPr>
            <a:r>
              <a:rPr lang="en-US" sz="1400" b="1" dirty="0" smtClean="0">
                <a:solidFill>
                  <a:srgbClr val="FF0000"/>
                </a:solidFill>
              </a:rPr>
              <a:t>YES</a:t>
            </a:r>
            <a:endParaRPr lang="en-US" sz="1400" dirty="0"/>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b="1" dirty="0" smtClean="0">
                <a:solidFill>
                  <a:srgbClr val="FF0000"/>
                </a:solidFill>
              </a:rPr>
              <a:t>YES</a:t>
            </a:r>
            <a:endParaRPr lang="en-US" sz="1400" dirty="0"/>
          </a:p>
          <a:p>
            <a:pPr>
              <a:lnSpc>
                <a:spcPct val="110000"/>
              </a:lnSpc>
              <a:tabLst>
                <a:tab pos="396875" algn="ctr"/>
                <a:tab pos="1200150" algn="ctr"/>
                <a:tab pos="2116138" algn="ctr"/>
              </a:tabLst>
            </a:pPr>
            <a:r>
              <a:rPr lang="en-US" sz="1400" b="1" dirty="0" smtClean="0">
                <a:solidFill>
                  <a:srgbClr val="FF0000"/>
                </a:solidFill>
              </a:rPr>
              <a:t>YES</a:t>
            </a:r>
            <a:endParaRPr lang="en-US" sz="1400" dirty="0"/>
          </a:p>
        </p:txBody>
      </p:sp>
      <p:grpSp>
        <p:nvGrpSpPr>
          <p:cNvPr id="24" name="Group 23"/>
          <p:cNvGrpSpPr/>
          <p:nvPr/>
        </p:nvGrpSpPr>
        <p:grpSpPr>
          <a:xfrm>
            <a:off x="923396" y="2258520"/>
            <a:ext cx="7785380" cy="5160"/>
            <a:chOff x="923396" y="2258520"/>
            <a:chExt cx="7785380" cy="5160"/>
          </a:xfrm>
        </p:grpSpPr>
        <p:cxnSp>
          <p:nvCxnSpPr>
            <p:cNvPr id="19" name="Straight Connector 18"/>
            <p:cNvCxnSpPr/>
            <p:nvPr/>
          </p:nvCxnSpPr>
          <p:spPr>
            <a:xfrm>
              <a:off x="923396" y="2263680"/>
              <a:ext cx="10118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087684" y="2263680"/>
              <a:ext cx="39082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6164556" y="2263680"/>
              <a:ext cx="7648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093161" y="2258520"/>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flipV="1">
              <a:off x="7953407" y="2258520"/>
              <a:ext cx="755369"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8" name="TextBox 17"/>
          <p:cNvSpPr txBox="1"/>
          <p:nvPr/>
        </p:nvSpPr>
        <p:spPr>
          <a:xfrm>
            <a:off x="6091033" y="2274190"/>
            <a:ext cx="2837476" cy="3880548"/>
          </a:xfrm>
          <a:prstGeom prst="rect">
            <a:avLst/>
          </a:prstGeom>
          <a:noFill/>
        </p:spPr>
        <p:txBody>
          <a:bodyPr wrap="square" rtlCol="0">
            <a:spAutoFit/>
          </a:bodyPr>
          <a:lstStyle/>
          <a:p>
            <a:pPr>
              <a:lnSpc>
                <a:spcPct val="110000"/>
              </a:lnSpc>
              <a:tabLst>
                <a:tab pos="396875" algn="ctr"/>
                <a:tab pos="1200150" algn="ctr"/>
                <a:tab pos="2116138" algn="ctr"/>
              </a:tabLst>
            </a:pPr>
            <a:r>
              <a:rPr lang="en-US" sz="1400" dirty="0"/>
              <a:t>	Financing 	</a:t>
            </a:r>
            <a:r>
              <a:rPr lang="en-US" sz="1400" b="1" dirty="0" smtClean="0"/>
              <a:t> </a:t>
            </a:r>
            <a:r>
              <a:rPr lang="en-US" sz="1400" dirty="0"/>
              <a:t>	Inflow</a:t>
            </a:r>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dirty="0"/>
              <a:t>	Financing 	</a:t>
            </a:r>
            <a:r>
              <a:rPr lang="en-US" sz="1400" b="1" dirty="0" smtClean="0"/>
              <a:t> </a:t>
            </a:r>
            <a:r>
              <a:rPr lang="en-US" sz="1400" dirty="0"/>
              <a:t>	Inflow</a:t>
            </a:r>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a:t>	Investing 	</a:t>
            </a:r>
            <a:r>
              <a:rPr lang="en-US" sz="1400" b="1" dirty="0" smtClean="0"/>
              <a:t> </a:t>
            </a:r>
            <a:r>
              <a:rPr lang="en-US" sz="1400" dirty="0"/>
              <a:t>	Outflow</a:t>
            </a:r>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a:t>	Operating 	</a:t>
            </a:r>
            <a:r>
              <a:rPr lang="en-US" sz="1400" b="1" dirty="0" smtClean="0"/>
              <a:t> </a:t>
            </a:r>
            <a:r>
              <a:rPr lang="en-US" sz="1400" dirty="0"/>
              <a:t>	Outflow</a:t>
            </a:r>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a:t>	Operating 	</a:t>
            </a:r>
            <a:r>
              <a:rPr lang="en-US" sz="1400" dirty="0" smtClean="0"/>
              <a:t> </a:t>
            </a:r>
            <a:r>
              <a:rPr lang="en-US" sz="1400" dirty="0"/>
              <a:t>	—</a:t>
            </a:r>
          </a:p>
          <a:p>
            <a:pPr>
              <a:lnSpc>
                <a:spcPct val="110000"/>
              </a:lnSpc>
              <a:tabLst>
                <a:tab pos="396875" algn="ctr"/>
                <a:tab pos="1200150" algn="ctr"/>
                <a:tab pos="2116138" algn="ctr"/>
              </a:tabLst>
            </a:pPr>
            <a:r>
              <a:rPr lang="en-US" sz="1400" dirty="0"/>
              <a:t>	Operating 	</a:t>
            </a:r>
            <a:r>
              <a:rPr lang="en-US" sz="1400" b="1" dirty="0" smtClean="0"/>
              <a:t> </a:t>
            </a:r>
            <a:r>
              <a:rPr lang="en-US" sz="1400" dirty="0"/>
              <a:t>	Inflow </a:t>
            </a:r>
          </a:p>
          <a:p>
            <a:pPr>
              <a:lnSpc>
                <a:spcPct val="110000"/>
              </a:lnSpc>
              <a:tabLst>
                <a:tab pos="396875" algn="ctr"/>
                <a:tab pos="1200150" algn="ctr"/>
                <a:tab pos="2116138" algn="ctr"/>
              </a:tabLst>
            </a:pPr>
            <a:r>
              <a:rPr lang="en-US" sz="1400" dirty="0"/>
              <a:t>	Operating 	</a:t>
            </a:r>
            <a:r>
              <a:rPr lang="en-US" sz="1400" dirty="0" smtClean="0"/>
              <a:t> </a:t>
            </a:r>
            <a:r>
              <a:rPr lang="en-US" sz="1400" dirty="0"/>
              <a:t>	—</a:t>
            </a:r>
          </a:p>
          <a:p>
            <a:pPr>
              <a:lnSpc>
                <a:spcPct val="110000"/>
              </a:lnSpc>
              <a:tabLst>
                <a:tab pos="396875" algn="ctr"/>
                <a:tab pos="1200150" algn="ctr"/>
                <a:tab pos="2116138" algn="ctr"/>
              </a:tabLst>
            </a:pPr>
            <a:r>
              <a:rPr lang="en-US" sz="1400" dirty="0"/>
              <a:t>	Operating 	</a:t>
            </a:r>
            <a:r>
              <a:rPr lang="en-US" sz="1400" b="1" dirty="0" smtClean="0"/>
              <a:t> </a:t>
            </a:r>
            <a:r>
              <a:rPr lang="en-US" sz="1400" dirty="0"/>
              <a:t>	Inflow </a:t>
            </a:r>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dirty="0"/>
              <a:t>	Operating 	</a:t>
            </a:r>
            <a:r>
              <a:rPr lang="en-US" sz="1400" b="1" dirty="0" smtClean="0"/>
              <a:t> </a:t>
            </a:r>
            <a:r>
              <a:rPr lang="en-US" sz="1400" dirty="0"/>
              <a:t>	Outflow   </a:t>
            </a:r>
          </a:p>
          <a:p>
            <a:pPr>
              <a:lnSpc>
                <a:spcPct val="110000"/>
              </a:lnSpc>
              <a:tabLst>
                <a:tab pos="396875" algn="ctr"/>
                <a:tab pos="1200150" algn="ctr"/>
                <a:tab pos="2116138" algn="ctr"/>
              </a:tabLst>
            </a:pPr>
            <a:r>
              <a:rPr lang="en-US" sz="1400" dirty="0"/>
              <a:t>	Financing 	</a:t>
            </a:r>
            <a:r>
              <a:rPr lang="en-US" sz="1400" b="1" dirty="0" smtClean="0"/>
              <a:t> </a:t>
            </a:r>
            <a:r>
              <a:rPr lang="en-US" sz="1400" dirty="0"/>
              <a:t>	Outflow   </a:t>
            </a:r>
          </a:p>
        </p:txBody>
      </p:sp>
    </p:spTree>
    <p:extLst>
      <p:ext uri="{BB962C8B-B14F-4D97-AF65-F5344CB8AC3E}">
        <p14:creationId xmlns:p14="http://schemas.microsoft.com/office/powerpoint/2010/main" val="118316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812788" y="49005"/>
            <a:ext cx="8229600" cy="1143000"/>
          </a:xfrm>
        </p:spPr>
        <p:txBody>
          <a:bodyPr/>
          <a:lstStyle/>
          <a:p>
            <a:pPr>
              <a:lnSpc>
                <a:spcPct val="90000"/>
              </a:lnSpc>
            </a:pPr>
            <a:r>
              <a:rPr lang="en-US" sz="3200" dirty="0">
                <a:solidFill>
                  <a:srgbClr val="1D5F76"/>
                </a:solidFill>
              </a:rPr>
              <a:t>Illustration </a:t>
            </a:r>
            <a:r>
              <a:rPr lang="en-US" sz="3200" dirty="0" smtClean="0">
                <a:solidFill>
                  <a:srgbClr val="1D5F76"/>
                </a:solidFill>
              </a:rPr>
              <a:t>4</a:t>
            </a:r>
            <a:r>
              <a:rPr lang="en-US" sz="3200" dirty="0">
                <a:solidFill>
                  <a:srgbClr val="1D5F76"/>
                </a:solidFill>
              </a:rPr>
              <a:t>–</a:t>
            </a:r>
            <a:r>
              <a:rPr lang="en-US" sz="3200" dirty="0" smtClean="0">
                <a:solidFill>
                  <a:srgbClr val="1D5F76"/>
                </a:solidFill>
              </a:rPr>
              <a:t>1</a:t>
            </a:r>
            <a:r>
              <a:rPr lang="en-US" dirty="0" smtClean="0"/>
              <a:t/>
            </a:r>
            <a:br>
              <a:rPr lang="en-US" dirty="0" smtClean="0"/>
            </a:br>
            <a:r>
              <a:rPr lang="en-US" dirty="0" smtClean="0"/>
              <a:t>The Fraud Triangle</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6</a:t>
            </a:fld>
            <a:endParaRPr lang="en-US" dirty="0"/>
          </a:p>
        </p:txBody>
      </p:sp>
      <p:sp>
        <p:nvSpPr>
          <p:cNvPr id="3" name="Rounded Rectangle 2"/>
          <p:cNvSpPr/>
          <p:nvPr/>
        </p:nvSpPr>
        <p:spPr>
          <a:xfrm>
            <a:off x="905540" y="1620952"/>
            <a:ext cx="7973904" cy="4109510"/>
          </a:xfrm>
          <a:prstGeom prst="roundRect">
            <a:avLst/>
          </a:prstGeom>
          <a:gradFill>
            <a:gsLst>
              <a:gs pos="0">
                <a:schemeClr val="accent1">
                  <a:tint val="100000"/>
                  <a:shade val="100000"/>
                  <a:satMod val="130000"/>
                  <a:alpha val="3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Isosceles Triangle 5"/>
          <p:cNvSpPr/>
          <p:nvPr/>
        </p:nvSpPr>
        <p:spPr>
          <a:xfrm>
            <a:off x="1234432" y="3692306"/>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Isosceles Triangle 7"/>
          <p:cNvSpPr/>
          <p:nvPr/>
        </p:nvSpPr>
        <p:spPr>
          <a:xfrm>
            <a:off x="2207735" y="2017931"/>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Isosceles Triangle 8"/>
          <p:cNvSpPr/>
          <p:nvPr/>
        </p:nvSpPr>
        <p:spPr>
          <a:xfrm>
            <a:off x="3190999" y="3703617"/>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p:nvSpPr>
        <p:spPr>
          <a:xfrm rot="3585918">
            <a:off x="2414822" y="3263405"/>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p:cNvSpPr txBox="1"/>
          <p:nvPr/>
        </p:nvSpPr>
        <p:spPr>
          <a:xfrm>
            <a:off x="2243343" y="2587701"/>
            <a:ext cx="1768562" cy="461665"/>
          </a:xfrm>
          <a:prstGeom prst="rect">
            <a:avLst/>
          </a:prstGeom>
          <a:noFill/>
        </p:spPr>
        <p:txBody>
          <a:bodyPr wrap="square" rtlCol="0">
            <a:spAutoFit/>
          </a:bodyPr>
          <a:lstStyle/>
          <a:p>
            <a:r>
              <a:rPr lang="en-US" sz="2400" dirty="0" smtClean="0"/>
              <a:t>Opportunity</a:t>
            </a:r>
            <a:endParaRPr lang="en-US" sz="2400" dirty="0"/>
          </a:p>
        </p:txBody>
      </p:sp>
      <p:sp>
        <p:nvSpPr>
          <p:cNvPr id="12" name="TextBox 11"/>
          <p:cNvSpPr txBox="1"/>
          <p:nvPr/>
        </p:nvSpPr>
        <p:spPr>
          <a:xfrm>
            <a:off x="1204752" y="4513537"/>
            <a:ext cx="1768562" cy="461665"/>
          </a:xfrm>
          <a:prstGeom prst="rect">
            <a:avLst/>
          </a:prstGeom>
          <a:noFill/>
        </p:spPr>
        <p:txBody>
          <a:bodyPr wrap="square" rtlCol="0">
            <a:spAutoFit/>
          </a:bodyPr>
          <a:lstStyle/>
          <a:p>
            <a:r>
              <a:rPr lang="en-US" sz="2400" dirty="0" smtClean="0"/>
              <a:t>Motivation</a:t>
            </a:r>
            <a:endParaRPr lang="en-US" sz="2400" dirty="0"/>
          </a:p>
        </p:txBody>
      </p:sp>
      <p:sp>
        <p:nvSpPr>
          <p:cNvPr id="13" name="TextBox 12"/>
          <p:cNvSpPr txBox="1"/>
          <p:nvPr/>
        </p:nvSpPr>
        <p:spPr>
          <a:xfrm>
            <a:off x="3452143" y="4495100"/>
            <a:ext cx="2363939" cy="461665"/>
          </a:xfrm>
          <a:prstGeom prst="rect">
            <a:avLst/>
          </a:prstGeom>
          <a:noFill/>
        </p:spPr>
        <p:txBody>
          <a:bodyPr wrap="square" rtlCol="0">
            <a:spAutoFit/>
          </a:bodyPr>
          <a:lstStyle/>
          <a:p>
            <a:r>
              <a:rPr lang="en-US" sz="2400" dirty="0" smtClean="0"/>
              <a:t>Rationalization</a:t>
            </a:r>
            <a:endParaRPr lang="en-US" sz="2400" dirty="0"/>
          </a:p>
        </p:txBody>
      </p:sp>
      <p:sp>
        <p:nvSpPr>
          <p:cNvPr id="14" name="TextBox 13"/>
          <p:cNvSpPr txBox="1"/>
          <p:nvPr/>
        </p:nvSpPr>
        <p:spPr>
          <a:xfrm>
            <a:off x="2561859" y="3713915"/>
            <a:ext cx="1060314" cy="523220"/>
          </a:xfrm>
          <a:prstGeom prst="rect">
            <a:avLst/>
          </a:prstGeom>
          <a:noFill/>
        </p:spPr>
        <p:txBody>
          <a:bodyPr wrap="square" rtlCol="0">
            <a:spAutoFit/>
          </a:bodyPr>
          <a:lstStyle/>
          <a:p>
            <a:r>
              <a:rPr lang="en-US" sz="2800" b="1" dirty="0" smtClean="0"/>
              <a:t>Fraud</a:t>
            </a:r>
            <a:endParaRPr lang="en-US" sz="2800" b="1" dirty="0"/>
          </a:p>
        </p:txBody>
      </p:sp>
      <p:sp>
        <p:nvSpPr>
          <p:cNvPr id="11" name="TextBox 10"/>
          <p:cNvSpPr txBox="1"/>
          <p:nvPr/>
        </p:nvSpPr>
        <p:spPr>
          <a:xfrm>
            <a:off x="5476127" y="2079869"/>
            <a:ext cx="3390421" cy="707886"/>
          </a:xfrm>
          <a:prstGeom prst="rect">
            <a:avLst/>
          </a:prstGeom>
          <a:noFill/>
        </p:spPr>
        <p:txBody>
          <a:bodyPr wrap="square" rtlCol="0">
            <a:spAutoFit/>
          </a:bodyPr>
          <a:lstStyle/>
          <a:p>
            <a:r>
              <a:rPr lang="en-US" sz="2000" b="1" dirty="0" smtClean="0"/>
              <a:t>Opportunity </a:t>
            </a:r>
            <a:r>
              <a:rPr lang="en-US" sz="2000" dirty="0" smtClean="0"/>
              <a:t>— the situation allows the fraud to occur.</a:t>
            </a:r>
            <a:endParaRPr lang="en-US" sz="2000" dirty="0"/>
          </a:p>
        </p:txBody>
      </p:sp>
      <p:sp>
        <p:nvSpPr>
          <p:cNvPr id="16" name="TextBox 15"/>
          <p:cNvSpPr txBox="1"/>
          <p:nvPr/>
        </p:nvSpPr>
        <p:spPr>
          <a:xfrm>
            <a:off x="5476127" y="2904372"/>
            <a:ext cx="3403317" cy="1015663"/>
          </a:xfrm>
          <a:prstGeom prst="rect">
            <a:avLst/>
          </a:prstGeom>
          <a:noFill/>
        </p:spPr>
        <p:txBody>
          <a:bodyPr wrap="square" rtlCol="0">
            <a:spAutoFit/>
          </a:bodyPr>
          <a:lstStyle/>
          <a:p>
            <a:r>
              <a:rPr lang="en-US" sz="2000" b="1" dirty="0" smtClean="0"/>
              <a:t>Motivation </a:t>
            </a:r>
            <a:r>
              <a:rPr lang="en-US" sz="2000" dirty="0" smtClean="0"/>
              <a:t>— someone feels the need to commit fraud, such as the need for money.</a:t>
            </a:r>
            <a:endParaRPr lang="en-US" sz="2000" dirty="0"/>
          </a:p>
        </p:txBody>
      </p:sp>
      <p:sp>
        <p:nvSpPr>
          <p:cNvPr id="17" name="TextBox 16"/>
          <p:cNvSpPr txBox="1"/>
          <p:nvPr/>
        </p:nvSpPr>
        <p:spPr>
          <a:xfrm>
            <a:off x="5476127" y="4055998"/>
            <a:ext cx="3391448" cy="1015663"/>
          </a:xfrm>
          <a:prstGeom prst="rect">
            <a:avLst/>
          </a:prstGeom>
          <a:noFill/>
        </p:spPr>
        <p:txBody>
          <a:bodyPr wrap="square" rtlCol="0">
            <a:spAutoFit/>
          </a:bodyPr>
          <a:lstStyle/>
          <a:p>
            <a:r>
              <a:rPr lang="en-US" sz="2000" b="1" dirty="0" smtClean="0"/>
              <a:t>Rationalization </a:t>
            </a:r>
            <a:r>
              <a:rPr lang="en-US" sz="2000" dirty="0" smtClean="0"/>
              <a:t>— justification for the deceptive act by the one committing the fraud.</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37892" y="2436823"/>
            <a:ext cx="8248650" cy="406557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60</a:t>
            </a:fld>
            <a:endParaRPr lang="en-US" dirty="0"/>
          </a:p>
        </p:txBody>
      </p:sp>
      <p:sp>
        <p:nvSpPr>
          <p:cNvPr id="17" name="Title 1"/>
          <p:cNvSpPr txBox="1">
            <a:spLocks/>
          </p:cNvSpPr>
          <p:nvPr/>
        </p:nvSpPr>
        <p:spPr>
          <a:xfrm>
            <a:off x="893386" y="54083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4–13</a:t>
            </a:r>
            <a:r>
              <a:rPr lang="en-US" sz="3200" dirty="0">
                <a:solidFill>
                  <a:srgbClr val="A5062D"/>
                </a:solidFill>
                <a:latin typeface="Avenir LT Std 65 Medium"/>
                <a:cs typeface="Avenir LT Std 65 Medium"/>
              </a:rPr>
              <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Statement of Cash Flows for Eagle Golf Academy </a:t>
            </a:r>
          </a:p>
        </p:txBody>
      </p:sp>
      <p:sp>
        <p:nvSpPr>
          <p:cNvPr id="12" name="Round Same Side Corner Rectangle 11"/>
          <p:cNvSpPr/>
          <p:nvPr/>
        </p:nvSpPr>
        <p:spPr>
          <a:xfrm>
            <a:off x="737892" y="1794621"/>
            <a:ext cx="8248650" cy="700180"/>
          </a:xfrm>
          <a:prstGeom prst="round2SameRect">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4" name="TextBox 13"/>
          <p:cNvSpPr txBox="1"/>
          <p:nvPr/>
        </p:nvSpPr>
        <p:spPr>
          <a:xfrm>
            <a:off x="824266" y="1756136"/>
            <a:ext cx="8093156" cy="738664"/>
          </a:xfrm>
          <a:prstGeom prst="rect">
            <a:avLst/>
          </a:prstGeom>
          <a:noFill/>
        </p:spPr>
        <p:txBody>
          <a:bodyPr wrap="square" rtlCol="0">
            <a:spAutoFit/>
          </a:bodyPr>
          <a:lstStyle/>
          <a:p>
            <a:pPr algn="ctr"/>
            <a:r>
              <a:rPr lang="en-US" sz="1400" b="1" dirty="0" smtClean="0">
                <a:solidFill>
                  <a:schemeClr val="bg1"/>
                </a:solidFill>
              </a:rPr>
              <a:t>EAGLE GOLF ACADEMY</a:t>
            </a:r>
          </a:p>
          <a:p>
            <a:pPr algn="ctr"/>
            <a:r>
              <a:rPr lang="en-US" sz="1400" b="1" dirty="0">
                <a:solidFill>
                  <a:schemeClr val="bg1"/>
                </a:solidFill>
              </a:rPr>
              <a:t>Statement of Cash Flows </a:t>
            </a:r>
          </a:p>
          <a:p>
            <a:pPr algn="ctr"/>
            <a:r>
              <a:rPr lang="en-US" sz="1400" b="1" dirty="0">
                <a:solidFill>
                  <a:schemeClr val="bg1"/>
                </a:solidFill>
              </a:rPr>
              <a:t>For the period ended December 31, 2018 	</a:t>
            </a:r>
          </a:p>
        </p:txBody>
      </p:sp>
      <p:sp>
        <p:nvSpPr>
          <p:cNvPr id="16" name="TextBox 15"/>
          <p:cNvSpPr txBox="1"/>
          <p:nvPr/>
        </p:nvSpPr>
        <p:spPr>
          <a:xfrm>
            <a:off x="893387" y="2489413"/>
            <a:ext cx="7880656" cy="3970318"/>
          </a:xfrm>
          <a:prstGeom prst="rect">
            <a:avLst/>
          </a:prstGeom>
          <a:noFill/>
        </p:spPr>
        <p:txBody>
          <a:bodyPr wrap="square" rtlCol="0">
            <a:spAutoFit/>
          </a:bodyPr>
          <a:lstStyle/>
          <a:p>
            <a:pPr algn="ctr"/>
            <a:r>
              <a:rPr lang="en-US" sz="1400" b="1" dirty="0"/>
              <a:t>Cash Flows from Operating Activities 	</a:t>
            </a:r>
          </a:p>
          <a:p>
            <a:pPr>
              <a:tabLst>
                <a:tab pos="173038" algn="l"/>
                <a:tab pos="457200" algn="l"/>
                <a:tab pos="3827463" algn="ctr"/>
                <a:tab pos="6056313" algn="r"/>
                <a:tab pos="7369175" algn="r"/>
              </a:tabLst>
            </a:pPr>
            <a:r>
              <a:rPr lang="en-US" sz="1400" dirty="0"/>
              <a:t>Cash inflows: 	</a:t>
            </a:r>
          </a:p>
          <a:p>
            <a:pPr>
              <a:tabLst>
                <a:tab pos="173038" algn="l"/>
                <a:tab pos="457200" algn="l"/>
                <a:tab pos="3827463" algn="ctr"/>
                <a:tab pos="6056313" algn="r"/>
                <a:tab pos="7369175" algn="r"/>
              </a:tabLst>
            </a:pPr>
            <a:r>
              <a:rPr lang="en-US" sz="1400" dirty="0"/>
              <a:t>	From customers [6 and 8] 		$ 4,900 	</a:t>
            </a:r>
          </a:p>
          <a:p>
            <a:pPr>
              <a:tabLst>
                <a:tab pos="173038" algn="l"/>
                <a:tab pos="457200" algn="l"/>
                <a:tab pos="3827463" algn="ctr"/>
                <a:tab pos="6056313" algn="r"/>
                <a:tab pos="7369175" algn="r"/>
              </a:tabLst>
            </a:pPr>
            <a:r>
              <a:rPr lang="en-US" sz="1400" dirty="0"/>
              <a:t>Cash outflows: 	</a:t>
            </a:r>
          </a:p>
          <a:p>
            <a:pPr>
              <a:tabLst>
                <a:tab pos="173038" algn="l"/>
                <a:tab pos="457200" algn="l"/>
                <a:tab pos="3827463" algn="ctr"/>
                <a:tab pos="6056313" algn="r"/>
                <a:tab pos="7369175" algn="r"/>
              </a:tabLst>
            </a:pPr>
            <a:r>
              <a:rPr lang="en-US" sz="1400" dirty="0"/>
              <a:t>	For salaries [9] 		(2,800) 	</a:t>
            </a:r>
          </a:p>
          <a:p>
            <a:pPr>
              <a:tabLst>
                <a:tab pos="173038" algn="l"/>
                <a:tab pos="457200" algn="l"/>
                <a:tab pos="3827463" algn="ctr"/>
                <a:tab pos="6056313" algn="r"/>
                <a:tab pos="7369175" algn="r"/>
              </a:tabLst>
            </a:pPr>
            <a:r>
              <a:rPr lang="en-US" sz="1400" dirty="0"/>
              <a:t>	For rent [4] 		(6,000) 	</a:t>
            </a:r>
          </a:p>
          <a:p>
            <a:pPr>
              <a:tabLst>
                <a:tab pos="173038" algn="l"/>
                <a:tab pos="457200" algn="l"/>
                <a:tab pos="3827463" algn="ctr"/>
                <a:tab pos="6056313" algn="r"/>
                <a:tab pos="7369175" algn="r"/>
              </a:tabLst>
            </a:pPr>
            <a:r>
              <a:rPr lang="en-US" sz="1400" dirty="0"/>
              <a:t>		Net cash flows from operating activities 			$ (3,900) </a:t>
            </a:r>
          </a:p>
          <a:p>
            <a:pPr>
              <a:tabLst>
                <a:tab pos="173038" algn="l"/>
                <a:tab pos="457200" algn="l"/>
                <a:tab pos="3827463" algn="ctr"/>
                <a:tab pos="6056313" algn="r"/>
                <a:tab pos="7369175" algn="r"/>
              </a:tabLst>
            </a:pPr>
            <a:r>
              <a:rPr lang="en-US" sz="1400" b="1" dirty="0"/>
              <a:t>			Cash Flows from Investing Activities 	</a:t>
            </a:r>
          </a:p>
          <a:p>
            <a:pPr>
              <a:tabLst>
                <a:tab pos="173038" algn="l"/>
                <a:tab pos="457200" algn="l"/>
                <a:tab pos="3827463" algn="ctr"/>
                <a:tab pos="6056313" algn="r"/>
                <a:tab pos="7369175" algn="r"/>
              </a:tabLst>
            </a:pPr>
            <a:r>
              <a:rPr lang="en-US" sz="1400" dirty="0"/>
              <a:t>	Purchase equipment [3] 		(24,000) 	</a:t>
            </a:r>
          </a:p>
          <a:p>
            <a:pPr>
              <a:tabLst>
                <a:tab pos="173038" algn="l"/>
                <a:tab pos="457200" algn="l"/>
                <a:tab pos="3827463" algn="ctr"/>
                <a:tab pos="6056313" algn="r"/>
                <a:tab pos="7369175" algn="r"/>
              </a:tabLst>
            </a:pPr>
            <a:r>
              <a:rPr lang="en-US" sz="1400" dirty="0"/>
              <a:t>		Net cash flows from investing activities 			(24,000) </a:t>
            </a:r>
          </a:p>
          <a:p>
            <a:pPr>
              <a:tabLst>
                <a:tab pos="173038" algn="l"/>
                <a:tab pos="457200" algn="l"/>
                <a:tab pos="3827463" algn="ctr"/>
                <a:tab pos="6056313" algn="r"/>
                <a:tab pos="7369175" algn="r"/>
              </a:tabLst>
            </a:pPr>
            <a:r>
              <a:rPr lang="en-US" sz="1400" b="1" dirty="0"/>
              <a:t>			Cash Flows from Financing Activities 	</a:t>
            </a:r>
          </a:p>
          <a:p>
            <a:pPr>
              <a:tabLst>
                <a:tab pos="173038" algn="l"/>
                <a:tab pos="457200" algn="l"/>
                <a:tab pos="3827463" algn="ctr"/>
                <a:tab pos="6056313" algn="r"/>
                <a:tab pos="7369175" algn="r"/>
              </a:tabLst>
            </a:pPr>
            <a:r>
              <a:rPr lang="en-US" sz="1400" dirty="0"/>
              <a:t>	Issue common stock [1] 		25,000 	</a:t>
            </a:r>
          </a:p>
          <a:p>
            <a:pPr>
              <a:tabLst>
                <a:tab pos="173038" algn="l"/>
                <a:tab pos="457200" algn="l"/>
                <a:tab pos="3827463" algn="ctr"/>
                <a:tab pos="6056313" algn="r"/>
                <a:tab pos="7369175" algn="r"/>
              </a:tabLst>
            </a:pPr>
            <a:r>
              <a:rPr lang="en-US" sz="1400" dirty="0"/>
              <a:t>	Borrow from bank [2] 		10,000 	</a:t>
            </a:r>
          </a:p>
          <a:p>
            <a:pPr>
              <a:tabLst>
                <a:tab pos="173038" algn="l"/>
                <a:tab pos="457200" algn="l"/>
                <a:tab pos="3827463" algn="ctr"/>
                <a:tab pos="6056313" algn="r"/>
                <a:tab pos="7369175" algn="r"/>
              </a:tabLst>
            </a:pPr>
            <a:r>
              <a:rPr lang="en-US" sz="1400" dirty="0"/>
              <a:t>	Pay dividends [10] 		(200) 	</a:t>
            </a:r>
          </a:p>
          <a:p>
            <a:pPr>
              <a:tabLst>
                <a:tab pos="173038" algn="l"/>
                <a:tab pos="457200" algn="l"/>
                <a:tab pos="3827463" algn="ctr"/>
                <a:tab pos="6056313" algn="r"/>
                <a:tab pos="7369175" algn="r"/>
              </a:tabLst>
            </a:pPr>
            <a:r>
              <a:rPr lang="en-US" sz="1400" dirty="0"/>
              <a:t>		Net cash flows from financing activities 			34,800 </a:t>
            </a:r>
          </a:p>
          <a:p>
            <a:pPr>
              <a:tabLst>
                <a:tab pos="173038" algn="l"/>
                <a:tab pos="457200" algn="l"/>
                <a:tab pos="3827463" algn="ctr"/>
                <a:tab pos="6056313" algn="r"/>
                <a:tab pos="7369175" algn="r"/>
              </a:tabLst>
            </a:pPr>
            <a:r>
              <a:rPr lang="en-US" sz="1400" dirty="0"/>
              <a:t>Net increase in cash 			6,900 </a:t>
            </a:r>
          </a:p>
          <a:p>
            <a:pPr>
              <a:tabLst>
                <a:tab pos="173038" algn="l"/>
                <a:tab pos="457200" algn="l"/>
                <a:tab pos="3827463" algn="ctr"/>
                <a:tab pos="6056313" algn="r"/>
                <a:tab pos="7369175" algn="r"/>
              </a:tabLst>
            </a:pPr>
            <a:r>
              <a:rPr lang="en-US" sz="1400" dirty="0"/>
              <a:t>Cash at the beginning of the period 			-0- </a:t>
            </a:r>
          </a:p>
          <a:p>
            <a:pPr>
              <a:tabLst>
                <a:tab pos="173038" algn="l"/>
                <a:tab pos="457200" algn="l"/>
                <a:tab pos="3827463" algn="ctr"/>
                <a:tab pos="6056313" algn="r"/>
                <a:tab pos="7369175" algn="r"/>
              </a:tabLst>
            </a:pPr>
            <a:r>
              <a:rPr lang="en-US" sz="1400" dirty="0"/>
              <a:t>Cash at the end of the period 			</a:t>
            </a:r>
            <a:r>
              <a:rPr lang="en-US" sz="1400" b="1" dirty="0">
                <a:solidFill>
                  <a:schemeClr val="bg2">
                    <a:lumMod val="25000"/>
                  </a:schemeClr>
                </a:solidFill>
              </a:rPr>
              <a:t>$ 6,900</a:t>
            </a:r>
          </a:p>
        </p:txBody>
      </p:sp>
      <p:cxnSp>
        <p:nvCxnSpPr>
          <p:cNvPr id="32" name="Straight Connector 31"/>
          <p:cNvCxnSpPr/>
          <p:nvPr/>
        </p:nvCxnSpPr>
        <p:spPr>
          <a:xfrm>
            <a:off x="3224272" y="2756160"/>
            <a:ext cx="32036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6384707" y="3853314"/>
            <a:ext cx="6248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7689900" y="5748954"/>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3224272" y="4244640"/>
            <a:ext cx="32036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3224272" y="4901280"/>
            <a:ext cx="32036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384707" y="4480914"/>
            <a:ext cx="6248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6427907" y="5564034"/>
            <a:ext cx="6248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7699141" y="6143274"/>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53" name="Group 52"/>
          <p:cNvGrpSpPr/>
          <p:nvPr/>
        </p:nvGrpSpPr>
        <p:grpSpPr>
          <a:xfrm>
            <a:off x="7699141" y="6382074"/>
            <a:ext cx="647974" cy="54011"/>
            <a:chOff x="7699141" y="6382074"/>
            <a:chExt cx="647974" cy="54011"/>
          </a:xfrm>
        </p:grpSpPr>
        <p:cxnSp>
          <p:nvCxnSpPr>
            <p:cNvPr id="51" name="Straight Connector 50"/>
            <p:cNvCxnSpPr/>
            <p:nvPr/>
          </p:nvCxnSpPr>
          <p:spPr>
            <a:xfrm>
              <a:off x="7699141" y="6430925"/>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7699141" y="6382074"/>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62616038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102625"/>
            <a:ext cx="7794576" cy="4432716"/>
          </a:xfrm>
        </p:spPr>
        <p:txBody>
          <a:bodyPr>
            <a:noAutofit/>
          </a:bodyPr>
          <a:lstStyle/>
          <a:p>
            <a:pPr marL="0" indent="0">
              <a:buNone/>
            </a:pPr>
            <a:r>
              <a:rPr lang="en-US" sz="2800" dirty="0" smtClean="0"/>
              <a:t>Which of the following items would be categorized as an investing activity on a statement of cash flows?</a:t>
            </a:r>
            <a:endParaRPr lang="en-US" sz="2800" dirty="0"/>
          </a:p>
          <a:p>
            <a:pPr>
              <a:buAutoNum type="alphaLcPeriod"/>
            </a:pPr>
            <a:r>
              <a:rPr lang="en-US" sz="2800" dirty="0" smtClean="0"/>
              <a:t>Borrowed money from the local bank by signing a note to repay the full amount two years later</a:t>
            </a:r>
            <a:endParaRPr lang="en-US" sz="2800" dirty="0"/>
          </a:p>
          <a:p>
            <a:pPr>
              <a:buAutoNum type="alphaLcPeriod"/>
            </a:pPr>
            <a:r>
              <a:rPr lang="en-US" sz="2800" dirty="0" smtClean="0"/>
              <a:t>Paid for supplies in cash</a:t>
            </a:r>
            <a:endParaRPr lang="en-US" sz="2800" dirty="0"/>
          </a:p>
          <a:p>
            <a:pPr>
              <a:buAutoNum type="alphaLcPeriod" startAt="3"/>
            </a:pPr>
            <a:r>
              <a:rPr lang="en-US" sz="2800" dirty="0" smtClean="0"/>
              <a:t>Paid for the purchase of equipment using cash</a:t>
            </a:r>
            <a:endParaRPr lang="en-US" sz="2800" dirty="0"/>
          </a:p>
          <a:p>
            <a:pPr>
              <a:buAutoNum type="alphaLcPeriod" startAt="3"/>
            </a:pPr>
            <a:r>
              <a:rPr lang="en-US" sz="2800" dirty="0" smtClean="0"/>
              <a:t>Paid salaries to employees</a:t>
            </a:r>
            <a:endParaRPr lang="en-US" sz="2800" dirty="0"/>
          </a:p>
        </p:txBody>
      </p:sp>
      <p:sp>
        <p:nvSpPr>
          <p:cNvPr id="4" name="Title 3"/>
          <p:cNvSpPr>
            <a:spLocks noGrp="1"/>
          </p:cNvSpPr>
          <p:nvPr>
            <p:ph type="title"/>
          </p:nvPr>
        </p:nvSpPr>
        <p:spPr>
          <a:xfrm>
            <a:off x="936943" y="387917"/>
            <a:ext cx="7922577" cy="799257"/>
          </a:xfrm>
        </p:spPr>
        <p:txBody>
          <a:bodyPr/>
          <a:lstStyle/>
          <a:p>
            <a:r>
              <a:rPr lang="en-US" dirty="0"/>
              <a:t>Concept Check </a:t>
            </a:r>
            <a:r>
              <a:rPr lang="en-US" dirty="0" smtClean="0"/>
              <a:t>4–8</a:t>
            </a:r>
            <a:endParaRPr lang="en-US" dirty="0"/>
          </a:p>
        </p:txBody>
      </p:sp>
      <p:sp>
        <p:nvSpPr>
          <p:cNvPr id="6" name="Oval 5"/>
          <p:cNvSpPr/>
          <p:nvPr/>
        </p:nvSpPr>
        <p:spPr bwMode="auto">
          <a:xfrm>
            <a:off x="842102" y="3435107"/>
            <a:ext cx="596222" cy="5334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424213" y="5000372"/>
            <a:ext cx="6995352" cy="1477328"/>
          </a:xfrm>
          <a:prstGeom prst="rect">
            <a:avLst/>
          </a:prstGeom>
          <a:solidFill>
            <a:srgbClr val="FFFFD1"/>
          </a:solidFill>
          <a:ln w="6350">
            <a:solidFill>
              <a:schemeClr val="tx1"/>
            </a:solidFill>
          </a:ln>
        </p:spPr>
        <p:txBody>
          <a:bodyPr wrap="square" rtlCol="0">
            <a:spAutoFit/>
          </a:bodyPr>
          <a:lstStyle/>
          <a:p>
            <a:r>
              <a:rPr lang="en-US" dirty="0" smtClean="0"/>
              <a:t>Cash flows from investing activities include the purchase or sale of long-term assets. The purchase of equipment using cash would be shown in the investing activities section—as a decrease. Borrowing money would be shown in the financing activities section, and the purchase of supplies and payment of salaries would be in the operating activities section.</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61</a:t>
            </a:fld>
            <a:endParaRPr lang="en-US" dirty="0"/>
          </a:p>
        </p:txBody>
      </p:sp>
    </p:spTree>
    <p:extLst>
      <p:ext uri="{BB962C8B-B14F-4D97-AF65-F5344CB8AC3E}">
        <p14:creationId xmlns:p14="http://schemas.microsoft.com/office/powerpoint/2010/main" val="415971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type="body" idx="1"/>
          </p:nvPr>
        </p:nvSpPr>
        <p:spPr/>
        <p:txBody>
          <a:bodyPr/>
          <a:lstStyle/>
          <a:p>
            <a:r>
              <a:rPr lang="en-US" dirty="0" smtClean="0"/>
              <a:t>CASH ANALYSIS</a:t>
            </a:r>
          </a:p>
        </p:txBody>
      </p:sp>
      <p:sp>
        <p:nvSpPr>
          <p:cNvPr id="43009" name="Title 3"/>
          <p:cNvSpPr>
            <a:spLocks noGrp="1"/>
          </p:cNvSpPr>
          <p:nvPr>
            <p:ph type="title"/>
          </p:nvPr>
        </p:nvSpPr>
        <p:spPr/>
        <p:txBody>
          <a:bodyPr/>
          <a:lstStyle/>
          <a:p>
            <a:r>
              <a:rPr lang="en-US" dirty="0" smtClean="0"/>
              <a:t>Analysis</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62</a:t>
            </a:fld>
            <a:endParaRPr lang="en-US" dirty="0"/>
          </a:p>
        </p:txBody>
      </p:sp>
    </p:spTree>
    <p:extLst>
      <p:ext uri="{BB962C8B-B14F-4D97-AF65-F5344CB8AC3E}">
        <p14:creationId xmlns:p14="http://schemas.microsoft.com/office/powerpoint/2010/main" val="310874987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4"/>
          <p:cNvSpPr>
            <a:spLocks noGrp="1"/>
          </p:cNvSpPr>
          <p:nvPr>
            <p:ph idx="1"/>
          </p:nvPr>
        </p:nvSpPr>
        <p:spPr/>
        <p:txBody>
          <a:bodyPr/>
          <a:lstStyle/>
          <a:p>
            <a:r>
              <a:rPr lang="en-US" b="1" dirty="0" smtClean="0">
                <a:solidFill>
                  <a:srgbClr val="A5062D"/>
                </a:solidFill>
              </a:rPr>
              <a:t>LO4–8</a:t>
            </a:r>
            <a:r>
              <a:rPr lang="en-US" dirty="0" smtClean="0"/>
              <a:t>	Assess cash holdings by comparing cash to noncash assets.</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63</a:t>
            </a:fld>
            <a:endParaRPr lang="en-US" dirty="0"/>
          </a:p>
        </p:txBody>
      </p:sp>
      <p:sp>
        <p:nvSpPr>
          <p:cNvPr id="91137" name="Title 3"/>
          <p:cNvSpPr>
            <a:spLocks noGrp="1"/>
          </p:cNvSpPr>
          <p:nvPr>
            <p:ph type="title"/>
          </p:nvPr>
        </p:nvSpPr>
        <p:spPr/>
        <p:txBody>
          <a:bodyPr/>
          <a:lstStyle/>
          <a:p>
            <a:r>
              <a:rPr lang="en-US" dirty="0" smtClean="0"/>
              <a:t>Learning Objective 8</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64</a:t>
            </a:fld>
            <a:endParaRPr lang="en-US" dirty="0"/>
          </a:p>
        </p:txBody>
      </p:sp>
      <p:sp>
        <p:nvSpPr>
          <p:cNvPr id="22" name="Rectangle 21"/>
          <p:cNvSpPr/>
          <p:nvPr/>
        </p:nvSpPr>
        <p:spPr>
          <a:xfrm>
            <a:off x="920218" y="1453921"/>
            <a:ext cx="8045078" cy="162274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1009228" y="1542269"/>
            <a:ext cx="1519511" cy="369332"/>
          </a:xfrm>
          <a:prstGeom prst="rect">
            <a:avLst/>
          </a:prstGeom>
          <a:noFill/>
        </p:spPr>
        <p:txBody>
          <a:bodyPr wrap="square" rtlCol="0">
            <a:spAutoFit/>
          </a:bodyPr>
          <a:lstStyle/>
          <a:p>
            <a:r>
              <a:rPr lang="en-US" dirty="0" smtClean="0"/>
              <a:t>($ in millions)</a:t>
            </a:r>
            <a:endParaRPr lang="en-US" dirty="0"/>
          </a:p>
        </p:txBody>
      </p:sp>
      <p:sp>
        <p:nvSpPr>
          <p:cNvPr id="31" name="TextBox 30"/>
          <p:cNvSpPr txBox="1"/>
          <p:nvPr/>
        </p:nvSpPr>
        <p:spPr>
          <a:xfrm>
            <a:off x="3554292" y="1542351"/>
            <a:ext cx="1820697" cy="595548"/>
          </a:xfrm>
          <a:prstGeom prst="rect">
            <a:avLst/>
          </a:prstGeom>
          <a:noFill/>
        </p:spPr>
        <p:txBody>
          <a:bodyPr wrap="square" rtlCol="0">
            <a:spAutoFit/>
          </a:bodyPr>
          <a:lstStyle/>
          <a:p>
            <a:pPr algn="ctr">
              <a:lnSpc>
                <a:spcPct val="90000"/>
              </a:lnSpc>
            </a:pPr>
            <a:r>
              <a:rPr lang="en-US" b="1" dirty="0" smtClean="0"/>
              <a:t>Cash and Cash</a:t>
            </a:r>
          </a:p>
          <a:p>
            <a:pPr algn="ctr">
              <a:lnSpc>
                <a:spcPct val="90000"/>
              </a:lnSpc>
            </a:pPr>
            <a:r>
              <a:rPr lang="en-US" b="1" dirty="0" smtClean="0"/>
              <a:t>Equivalents</a:t>
            </a:r>
            <a:endParaRPr lang="en-US" b="1" dirty="0"/>
          </a:p>
        </p:txBody>
      </p:sp>
      <p:sp>
        <p:nvSpPr>
          <p:cNvPr id="35" name="TextBox 34"/>
          <p:cNvSpPr txBox="1"/>
          <p:nvPr/>
        </p:nvSpPr>
        <p:spPr>
          <a:xfrm>
            <a:off x="5374989" y="1542351"/>
            <a:ext cx="1820697" cy="595548"/>
          </a:xfrm>
          <a:prstGeom prst="rect">
            <a:avLst/>
          </a:prstGeom>
          <a:noFill/>
        </p:spPr>
        <p:txBody>
          <a:bodyPr wrap="square" rtlCol="0">
            <a:spAutoFit/>
          </a:bodyPr>
          <a:lstStyle/>
          <a:p>
            <a:pPr algn="ctr">
              <a:lnSpc>
                <a:spcPct val="90000"/>
              </a:lnSpc>
            </a:pPr>
            <a:r>
              <a:rPr lang="en-US" b="1" dirty="0" smtClean="0"/>
              <a:t>Noncash</a:t>
            </a:r>
          </a:p>
          <a:p>
            <a:pPr algn="ctr">
              <a:lnSpc>
                <a:spcPct val="90000"/>
              </a:lnSpc>
            </a:pPr>
            <a:r>
              <a:rPr lang="en-US" b="1" dirty="0" smtClean="0"/>
              <a:t>Assets</a:t>
            </a:r>
            <a:endParaRPr lang="en-US" b="1" dirty="0"/>
          </a:p>
        </p:txBody>
      </p:sp>
      <p:sp>
        <p:nvSpPr>
          <p:cNvPr id="38" name="TextBox 37"/>
          <p:cNvSpPr txBox="1"/>
          <p:nvPr/>
        </p:nvSpPr>
        <p:spPr>
          <a:xfrm>
            <a:off x="6989386" y="1772496"/>
            <a:ext cx="1820697" cy="346249"/>
          </a:xfrm>
          <a:prstGeom prst="rect">
            <a:avLst/>
          </a:prstGeom>
          <a:noFill/>
        </p:spPr>
        <p:txBody>
          <a:bodyPr wrap="square" rtlCol="0">
            <a:spAutoFit/>
          </a:bodyPr>
          <a:lstStyle/>
          <a:p>
            <a:pPr algn="ctr">
              <a:lnSpc>
                <a:spcPct val="90000"/>
              </a:lnSpc>
            </a:pPr>
            <a:r>
              <a:rPr lang="en-US" b="1" dirty="0" smtClean="0"/>
              <a:t>Ratio</a:t>
            </a:r>
            <a:endParaRPr lang="en-US" b="1" dirty="0"/>
          </a:p>
        </p:txBody>
      </p:sp>
      <p:sp>
        <p:nvSpPr>
          <p:cNvPr id="39" name="TextBox 38"/>
          <p:cNvSpPr txBox="1"/>
          <p:nvPr/>
        </p:nvSpPr>
        <p:spPr>
          <a:xfrm>
            <a:off x="997889" y="2147683"/>
            <a:ext cx="2245247" cy="595548"/>
          </a:xfrm>
          <a:prstGeom prst="rect">
            <a:avLst/>
          </a:prstGeom>
          <a:noFill/>
        </p:spPr>
        <p:txBody>
          <a:bodyPr wrap="square" rtlCol="0">
            <a:spAutoFit/>
          </a:bodyPr>
          <a:lstStyle/>
          <a:p>
            <a:pPr>
              <a:lnSpc>
                <a:spcPct val="90000"/>
              </a:lnSpc>
            </a:pPr>
            <a:r>
              <a:rPr lang="en-US" b="1" dirty="0" smtClean="0"/>
              <a:t>Regal Entertainment</a:t>
            </a:r>
          </a:p>
          <a:p>
            <a:pPr>
              <a:lnSpc>
                <a:spcPct val="90000"/>
              </a:lnSpc>
            </a:pPr>
            <a:r>
              <a:rPr lang="en-US" b="1" dirty="0" smtClean="0"/>
              <a:t>Cinemark Holdings</a:t>
            </a:r>
            <a:endParaRPr lang="en-US" b="1" dirty="0"/>
          </a:p>
        </p:txBody>
      </p:sp>
      <p:cxnSp>
        <p:nvCxnSpPr>
          <p:cNvPr id="8" name="Straight Connector 7"/>
          <p:cNvCxnSpPr/>
          <p:nvPr/>
        </p:nvCxnSpPr>
        <p:spPr>
          <a:xfrm>
            <a:off x="1009228" y="2147683"/>
            <a:ext cx="22339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3667687" y="2147683"/>
            <a:ext cx="152586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5679271" y="2140724"/>
            <a:ext cx="120693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7509937" y="2147683"/>
            <a:ext cx="80201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3951181" y="2109284"/>
            <a:ext cx="4769003" cy="646331"/>
          </a:xfrm>
          <a:prstGeom prst="rect">
            <a:avLst/>
          </a:prstGeom>
          <a:noFill/>
        </p:spPr>
        <p:txBody>
          <a:bodyPr wrap="square" rtlCol="0">
            <a:spAutoFit/>
          </a:bodyPr>
          <a:lstStyle/>
          <a:p>
            <a:r>
              <a:rPr lang="en-US" dirty="0" smtClean="0"/>
              <a:t>$147.1                       $2,392.4                    6.1%</a:t>
            </a:r>
          </a:p>
          <a:p>
            <a:r>
              <a:rPr lang="en-US" dirty="0" smtClean="0"/>
              <a:t>$638.9                       $3,513.1                  18.2%      </a:t>
            </a:r>
            <a:endParaRPr lang="en-US" dirty="0"/>
          </a:p>
        </p:txBody>
      </p:sp>
      <p:sp>
        <p:nvSpPr>
          <p:cNvPr id="17" name="Rectangle 16"/>
          <p:cNvSpPr/>
          <p:nvPr/>
        </p:nvSpPr>
        <p:spPr>
          <a:xfrm>
            <a:off x="900129" y="487927"/>
            <a:ext cx="1383712" cy="461665"/>
          </a:xfrm>
          <a:prstGeom prst="rect">
            <a:avLst/>
          </a:prstGeom>
        </p:spPr>
        <p:txBody>
          <a:bodyPr wrap="none">
            <a:spAutoFit/>
          </a:bodyPr>
          <a:lstStyle/>
          <a:p>
            <a:pPr lvl="0">
              <a:spcBef>
                <a:spcPct val="20000"/>
              </a:spcBef>
            </a:pPr>
            <a:r>
              <a:rPr lang="en-IN" sz="2400" dirty="0">
                <a:solidFill>
                  <a:srgbClr val="1D5F76"/>
                </a:solidFill>
                <a:latin typeface="Avenir LT Std 65 Medium"/>
              </a:rPr>
              <a:t>Example</a:t>
            </a:r>
          </a:p>
        </p:txBody>
      </p:sp>
      <p:sp>
        <p:nvSpPr>
          <p:cNvPr id="19" name="Rectangle 18"/>
          <p:cNvSpPr/>
          <p:nvPr/>
        </p:nvSpPr>
        <p:spPr>
          <a:xfrm>
            <a:off x="900129" y="871486"/>
            <a:ext cx="7866256" cy="553998"/>
          </a:xfrm>
          <a:prstGeom prst="rect">
            <a:avLst/>
          </a:prstGeom>
        </p:spPr>
        <p:txBody>
          <a:bodyPr wrap="none">
            <a:spAutoFit/>
          </a:bodyPr>
          <a:lstStyle/>
          <a:p>
            <a:r>
              <a:rPr lang="en-US" sz="3000" dirty="0" smtClean="0">
                <a:solidFill>
                  <a:srgbClr val="A5062D"/>
                </a:solidFill>
                <a:latin typeface="Avenir LT Std 65 Medium"/>
                <a:ea typeface="+mj-ea"/>
              </a:rPr>
              <a:t>Comparing Regal Entertainment to Cinemark</a:t>
            </a:r>
            <a:endParaRPr lang="en-US" sz="3000" dirty="0"/>
          </a:p>
        </p:txBody>
      </p:sp>
      <p:sp>
        <p:nvSpPr>
          <p:cNvPr id="20" name="Rectangle 19"/>
          <p:cNvSpPr/>
          <p:nvPr/>
        </p:nvSpPr>
        <p:spPr>
          <a:xfrm>
            <a:off x="924120" y="4485708"/>
            <a:ext cx="8045078" cy="183000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TextBox 20"/>
          <p:cNvSpPr txBox="1"/>
          <p:nvPr/>
        </p:nvSpPr>
        <p:spPr>
          <a:xfrm>
            <a:off x="1013130" y="4574056"/>
            <a:ext cx="1519511" cy="369332"/>
          </a:xfrm>
          <a:prstGeom prst="rect">
            <a:avLst/>
          </a:prstGeom>
          <a:noFill/>
        </p:spPr>
        <p:txBody>
          <a:bodyPr wrap="square" rtlCol="0">
            <a:spAutoFit/>
          </a:bodyPr>
          <a:lstStyle/>
          <a:p>
            <a:r>
              <a:rPr lang="en-US" dirty="0" smtClean="0"/>
              <a:t>($ in millions)</a:t>
            </a:r>
            <a:endParaRPr lang="en-US" dirty="0"/>
          </a:p>
        </p:txBody>
      </p:sp>
      <p:sp>
        <p:nvSpPr>
          <p:cNvPr id="23" name="TextBox 22"/>
          <p:cNvSpPr txBox="1"/>
          <p:nvPr/>
        </p:nvSpPr>
        <p:spPr>
          <a:xfrm>
            <a:off x="3214860" y="4943387"/>
            <a:ext cx="2488034" cy="346249"/>
          </a:xfrm>
          <a:prstGeom prst="rect">
            <a:avLst/>
          </a:prstGeom>
          <a:noFill/>
        </p:spPr>
        <p:txBody>
          <a:bodyPr wrap="square" rtlCol="0">
            <a:spAutoFit/>
          </a:bodyPr>
          <a:lstStyle/>
          <a:p>
            <a:pPr algn="ctr">
              <a:lnSpc>
                <a:spcPct val="90000"/>
              </a:lnSpc>
            </a:pPr>
            <a:r>
              <a:rPr lang="en-US" b="1" dirty="0" smtClean="0"/>
              <a:t>Regal Entertainment</a:t>
            </a:r>
            <a:endParaRPr lang="en-US" b="1" dirty="0"/>
          </a:p>
        </p:txBody>
      </p:sp>
      <p:sp>
        <p:nvSpPr>
          <p:cNvPr id="24" name="TextBox 23"/>
          <p:cNvSpPr txBox="1"/>
          <p:nvPr/>
        </p:nvSpPr>
        <p:spPr>
          <a:xfrm>
            <a:off x="4606353" y="4574056"/>
            <a:ext cx="2312301" cy="341632"/>
          </a:xfrm>
          <a:prstGeom prst="rect">
            <a:avLst/>
          </a:prstGeom>
          <a:noFill/>
        </p:spPr>
        <p:txBody>
          <a:bodyPr wrap="square" rtlCol="0">
            <a:spAutoFit/>
          </a:bodyPr>
          <a:lstStyle/>
          <a:p>
            <a:pPr algn="ctr">
              <a:lnSpc>
                <a:spcPct val="90000"/>
              </a:lnSpc>
            </a:pPr>
            <a:r>
              <a:rPr lang="en-US" b="1" dirty="0" smtClean="0"/>
              <a:t>Operating Cash Flows</a:t>
            </a:r>
            <a:endParaRPr lang="en-US" b="1" dirty="0"/>
          </a:p>
        </p:txBody>
      </p:sp>
      <p:sp>
        <p:nvSpPr>
          <p:cNvPr id="26" name="TextBox 25"/>
          <p:cNvSpPr txBox="1"/>
          <p:nvPr/>
        </p:nvSpPr>
        <p:spPr>
          <a:xfrm>
            <a:off x="1420239" y="5305934"/>
            <a:ext cx="719573" cy="840230"/>
          </a:xfrm>
          <a:prstGeom prst="rect">
            <a:avLst/>
          </a:prstGeom>
          <a:noFill/>
        </p:spPr>
        <p:txBody>
          <a:bodyPr wrap="square" rtlCol="0">
            <a:spAutoFit/>
          </a:bodyPr>
          <a:lstStyle/>
          <a:p>
            <a:pPr>
              <a:lnSpc>
                <a:spcPct val="90000"/>
              </a:lnSpc>
            </a:pPr>
            <a:r>
              <a:rPr lang="en-US" dirty="0" smtClean="0"/>
              <a:t>2012</a:t>
            </a:r>
          </a:p>
          <a:p>
            <a:pPr>
              <a:lnSpc>
                <a:spcPct val="90000"/>
              </a:lnSpc>
            </a:pPr>
            <a:r>
              <a:rPr lang="en-US" dirty="0" smtClean="0"/>
              <a:t>2013</a:t>
            </a:r>
          </a:p>
          <a:p>
            <a:pPr>
              <a:lnSpc>
                <a:spcPct val="90000"/>
              </a:lnSpc>
            </a:pPr>
            <a:r>
              <a:rPr lang="en-US" dirty="0" smtClean="0"/>
              <a:t>2014</a:t>
            </a:r>
          </a:p>
        </p:txBody>
      </p:sp>
      <p:cxnSp>
        <p:nvCxnSpPr>
          <p:cNvPr id="27" name="Straight Connector 26"/>
          <p:cNvCxnSpPr/>
          <p:nvPr/>
        </p:nvCxnSpPr>
        <p:spPr>
          <a:xfrm flipV="1">
            <a:off x="1420239" y="5279520"/>
            <a:ext cx="710001" cy="695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3404101" y="5279519"/>
            <a:ext cx="2121077"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6011694" y="5279519"/>
            <a:ext cx="180934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3886988" y="5287141"/>
            <a:ext cx="878174" cy="923330"/>
          </a:xfrm>
          <a:prstGeom prst="rect">
            <a:avLst/>
          </a:prstGeom>
          <a:noFill/>
        </p:spPr>
        <p:txBody>
          <a:bodyPr wrap="square" rtlCol="0">
            <a:spAutoFit/>
          </a:bodyPr>
          <a:lstStyle/>
          <a:p>
            <a:r>
              <a:rPr lang="en-US" dirty="0" smtClean="0"/>
              <a:t>$346.6</a:t>
            </a:r>
          </a:p>
          <a:p>
            <a:r>
              <a:rPr lang="en-US" dirty="0" smtClean="0"/>
              <a:t>$346.9</a:t>
            </a:r>
          </a:p>
          <a:p>
            <a:r>
              <a:rPr lang="en-US" dirty="0" smtClean="0"/>
              <a:t>$349.1</a:t>
            </a:r>
            <a:endParaRPr lang="en-US" dirty="0"/>
          </a:p>
        </p:txBody>
      </p:sp>
      <p:sp>
        <p:nvSpPr>
          <p:cNvPr id="33" name="Rectangle 32"/>
          <p:cNvSpPr/>
          <p:nvPr/>
        </p:nvSpPr>
        <p:spPr>
          <a:xfrm>
            <a:off x="924120" y="3931710"/>
            <a:ext cx="5187767" cy="553998"/>
          </a:xfrm>
          <a:prstGeom prst="rect">
            <a:avLst/>
          </a:prstGeom>
        </p:spPr>
        <p:txBody>
          <a:bodyPr wrap="none">
            <a:spAutoFit/>
          </a:bodyPr>
          <a:lstStyle/>
          <a:p>
            <a:r>
              <a:rPr lang="en-US" sz="3000" dirty="0" smtClean="0">
                <a:solidFill>
                  <a:srgbClr val="A5062D"/>
                </a:solidFill>
                <a:latin typeface="Avenir LT Std 65 Medium"/>
                <a:ea typeface="+mj-ea"/>
              </a:rPr>
              <a:t>Trend in operating cash flows</a:t>
            </a:r>
            <a:endParaRPr lang="en-US" sz="3000" dirty="0"/>
          </a:p>
        </p:txBody>
      </p:sp>
      <p:sp>
        <p:nvSpPr>
          <p:cNvPr id="34" name="TextBox 33"/>
          <p:cNvSpPr txBox="1"/>
          <p:nvPr/>
        </p:nvSpPr>
        <p:spPr>
          <a:xfrm>
            <a:off x="1449423" y="4937887"/>
            <a:ext cx="719573" cy="341632"/>
          </a:xfrm>
          <a:prstGeom prst="rect">
            <a:avLst/>
          </a:prstGeom>
          <a:noFill/>
        </p:spPr>
        <p:txBody>
          <a:bodyPr wrap="square" rtlCol="0">
            <a:spAutoFit/>
          </a:bodyPr>
          <a:lstStyle/>
          <a:p>
            <a:pPr>
              <a:lnSpc>
                <a:spcPct val="90000"/>
              </a:lnSpc>
            </a:pPr>
            <a:r>
              <a:rPr lang="en-US" b="1" dirty="0" smtClean="0"/>
              <a:t>Year</a:t>
            </a:r>
          </a:p>
        </p:txBody>
      </p:sp>
      <p:cxnSp>
        <p:nvCxnSpPr>
          <p:cNvPr id="36" name="Straight Connector 35"/>
          <p:cNvCxnSpPr/>
          <p:nvPr/>
        </p:nvCxnSpPr>
        <p:spPr>
          <a:xfrm>
            <a:off x="3404101" y="4900118"/>
            <a:ext cx="441693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5858115" y="4939030"/>
            <a:ext cx="2121077" cy="341632"/>
          </a:xfrm>
          <a:prstGeom prst="rect">
            <a:avLst/>
          </a:prstGeom>
          <a:noFill/>
        </p:spPr>
        <p:txBody>
          <a:bodyPr wrap="square" rtlCol="0">
            <a:spAutoFit/>
          </a:bodyPr>
          <a:lstStyle/>
          <a:p>
            <a:pPr algn="ctr">
              <a:lnSpc>
                <a:spcPct val="90000"/>
              </a:lnSpc>
            </a:pPr>
            <a:r>
              <a:rPr lang="en-US" b="1" dirty="0" smtClean="0"/>
              <a:t>Cinemark Holdings</a:t>
            </a:r>
            <a:endParaRPr lang="en-US" b="1" dirty="0"/>
          </a:p>
        </p:txBody>
      </p:sp>
      <p:sp>
        <p:nvSpPr>
          <p:cNvPr id="43" name="TextBox 42"/>
          <p:cNvSpPr txBox="1"/>
          <p:nvPr/>
        </p:nvSpPr>
        <p:spPr>
          <a:xfrm>
            <a:off x="6447116" y="5295104"/>
            <a:ext cx="878174" cy="923330"/>
          </a:xfrm>
          <a:prstGeom prst="rect">
            <a:avLst/>
          </a:prstGeom>
          <a:noFill/>
        </p:spPr>
        <p:txBody>
          <a:bodyPr wrap="square" rtlCol="0">
            <a:spAutoFit/>
          </a:bodyPr>
          <a:lstStyle/>
          <a:p>
            <a:r>
              <a:rPr lang="en-US" dirty="0" smtClean="0"/>
              <a:t>$395.2</a:t>
            </a:r>
          </a:p>
          <a:p>
            <a:r>
              <a:rPr lang="en-US" dirty="0" smtClean="0"/>
              <a:t>$309.7</a:t>
            </a:r>
          </a:p>
          <a:p>
            <a:r>
              <a:rPr lang="en-US" dirty="0" smtClean="0"/>
              <a:t>$454.6</a:t>
            </a:r>
            <a:endParaRPr lang="en-US" dirty="0"/>
          </a:p>
        </p:txBody>
      </p:sp>
    </p:spTree>
    <p:extLst>
      <p:ext uri="{BB962C8B-B14F-4D97-AF65-F5344CB8AC3E}">
        <p14:creationId xmlns:p14="http://schemas.microsoft.com/office/powerpoint/2010/main" val="7756214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fontScale="92500" lnSpcReduction="20000"/>
          </a:bodyPr>
          <a:lstStyle/>
          <a:p>
            <a:pPr marL="0" indent="0">
              <a:buNone/>
            </a:pPr>
            <a:r>
              <a:rPr lang="en-US" dirty="0" smtClean="0"/>
              <a:t>Which of the following statements is true?</a:t>
            </a:r>
            <a:endParaRPr lang="en-US" dirty="0"/>
          </a:p>
          <a:p>
            <a:pPr>
              <a:buAutoNum type="alphaLcPeriod"/>
            </a:pPr>
            <a:r>
              <a:rPr lang="en-US" dirty="0"/>
              <a:t>H</a:t>
            </a:r>
            <a:r>
              <a:rPr lang="en-US" dirty="0" smtClean="0"/>
              <a:t>aving </a:t>
            </a:r>
            <a:r>
              <a:rPr lang="en-US" dirty="0"/>
              <a:t>too much cash represents idle resources that are not being used to produce </a:t>
            </a:r>
            <a:r>
              <a:rPr lang="en-US" dirty="0" smtClean="0"/>
              <a:t>revenues.</a:t>
            </a:r>
            <a:endParaRPr lang="en-US" dirty="0"/>
          </a:p>
          <a:p>
            <a:pPr>
              <a:buAutoNum type="alphaLcPeriod"/>
            </a:pPr>
            <a:r>
              <a:rPr lang="en-US" dirty="0" smtClean="0"/>
              <a:t>One way to assess cash holdings is to compare cash assets to noncash assets.</a:t>
            </a:r>
            <a:endParaRPr lang="en-US" dirty="0"/>
          </a:p>
          <a:p>
            <a:pPr>
              <a:buAutoNum type="alphaLcPeriod" startAt="3"/>
            </a:pPr>
            <a:r>
              <a:rPr lang="en-US" dirty="0" smtClean="0"/>
              <a:t>In recent years cash holdings have increased tremendously.</a:t>
            </a:r>
            <a:endParaRPr lang="en-US" dirty="0"/>
          </a:p>
          <a:p>
            <a:pPr>
              <a:buAutoNum type="alphaLcPeriod" startAt="3"/>
            </a:pPr>
            <a:r>
              <a:rPr lang="en-US" dirty="0" smtClean="0"/>
              <a:t>All of the above are true.</a:t>
            </a:r>
            <a:endParaRPr lang="en-US" dirty="0"/>
          </a:p>
        </p:txBody>
      </p:sp>
      <p:sp>
        <p:nvSpPr>
          <p:cNvPr id="4" name="Title 3"/>
          <p:cNvSpPr>
            <a:spLocks noGrp="1"/>
          </p:cNvSpPr>
          <p:nvPr>
            <p:ph type="title"/>
          </p:nvPr>
        </p:nvSpPr>
        <p:spPr/>
        <p:txBody>
          <a:bodyPr/>
          <a:lstStyle/>
          <a:p>
            <a:r>
              <a:rPr lang="en-US" dirty="0"/>
              <a:t>Concept Check </a:t>
            </a:r>
            <a:r>
              <a:rPr lang="en-US" dirty="0" smtClean="0"/>
              <a:t>4–9</a:t>
            </a:r>
            <a:endParaRPr lang="en-US" dirty="0"/>
          </a:p>
        </p:txBody>
      </p:sp>
      <p:sp>
        <p:nvSpPr>
          <p:cNvPr id="6" name="Oval 5"/>
          <p:cNvSpPr/>
          <p:nvPr/>
        </p:nvSpPr>
        <p:spPr bwMode="auto">
          <a:xfrm>
            <a:off x="999040" y="4918427"/>
            <a:ext cx="596222" cy="5715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52929" y="5578085"/>
            <a:ext cx="6353299" cy="369332"/>
          </a:xfrm>
          <a:prstGeom prst="rect">
            <a:avLst/>
          </a:prstGeom>
          <a:solidFill>
            <a:srgbClr val="FFFFD1"/>
          </a:solidFill>
          <a:ln w="6350">
            <a:solidFill>
              <a:schemeClr val="tx1"/>
            </a:solidFill>
          </a:ln>
        </p:spPr>
        <p:txBody>
          <a:bodyPr wrap="square" rtlCol="0">
            <a:spAutoFit/>
          </a:bodyPr>
          <a:lstStyle/>
          <a:p>
            <a:r>
              <a:rPr lang="en-US" dirty="0" smtClean="0"/>
              <a:t>All of the above statements about cash are true.</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65</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3"/>
          <p:cNvSpPr>
            <a:spLocks noGrp="1"/>
          </p:cNvSpPr>
          <p:nvPr>
            <p:ph type="title"/>
          </p:nvPr>
        </p:nvSpPr>
        <p:spPr/>
        <p:txBody>
          <a:bodyPr/>
          <a:lstStyle/>
          <a:p>
            <a:r>
              <a:rPr lang="en-US" dirty="0" smtClean="0"/>
              <a:t>End of Chapter 4</a:t>
            </a:r>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dirty="0" smtClean="0"/>
              <a:t>Internal Controls</a:t>
            </a:r>
          </a:p>
        </p:txBody>
      </p:sp>
      <p:sp>
        <p:nvSpPr>
          <p:cNvPr id="22530" name="Content Placeholder 2"/>
          <p:cNvSpPr>
            <a:spLocks noGrp="1"/>
          </p:cNvSpPr>
          <p:nvPr>
            <p:ph idx="1"/>
          </p:nvPr>
        </p:nvSpPr>
        <p:spPr/>
        <p:txBody>
          <a:bodyPr/>
          <a:lstStyle/>
          <a:p>
            <a:r>
              <a:rPr lang="en-US" b="1" dirty="0" smtClean="0"/>
              <a:t>Internal controls </a:t>
            </a:r>
            <a:r>
              <a:rPr lang="en-US" dirty="0" smtClean="0"/>
              <a:t>attempt to eliminate the opportunity element of fraud</a:t>
            </a:r>
          </a:p>
          <a:p>
            <a:r>
              <a:rPr lang="en-US" dirty="0" smtClean="0"/>
              <a:t>Internal controls represent plans to:</a:t>
            </a:r>
          </a:p>
          <a:p>
            <a:pPr lvl="1"/>
            <a:r>
              <a:rPr lang="en-US" dirty="0" smtClean="0"/>
              <a:t>Safeguard the company’s assets</a:t>
            </a:r>
          </a:p>
          <a:p>
            <a:pPr lvl="1"/>
            <a:r>
              <a:rPr lang="en-US" dirty="0" smtClean="0"/>
              <a:t>Improve the accuracy and reliability of accounting information</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4"/>
          <p:cNvSpPr>
            <a:spLocks noGrp="1"/>
          </p:cNvSpPr>
          <p:nvPr>
            <p:ph idx="1"/>
          </p:nvPr>
        </p:nvSpPr>
        <p:spPr>
          <a:xfrm>
            <a:off x="709369" y="1442358"/>
            <a:ext cx="7804712" cy="2968582"/>
          </a:xfrm>
        </p:spPr>
        <p:txBody>
          <a:bodyPr/>
          <a:lstStyle/>
          <a:p>
            <a:r>
              <a:rPr lang="en-US" b="1" dirty="0" smtClean="0">
                <a:solidFill>
                  <a:srgbClr val="A5062D"/>
                </a:solidFill>
              </a:rPr>
              <a:t>LO4–1</a:t>
            </a:r>
            <a:r>
              <a:rPr lang="en-US" dirty="0" smtClean="0"/>
              <a:t>	Discuss the impact of accounting scandals and the passage of the Sarbanes-Oxley Act.</a:t>
            </a:r>
          </a:p>
        </p:txBody>
      </p:sp>
      <p:sp>
        <p:nvSpPr>
          <p:cNvPr id="24577" name="Title 3"/>
          <p:cNvSpPr>
            <a:spLocks noGrp="1"/>
          </p:cNvSpPr>
          <p:nvPr>
            <p:ph type="title"/>
          </p:nvPr>
        </p:nvSpPr>
        <p:spPr/>
        <p:txBody>
          <a:bodyPr/>
          <a:lstStyle/>
          <a:p>
            <a:r>
              <a:rPr lang="en-US" dirty="0" smtClean="0"/>
              <a:t>Learning Objective 1</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6990092" cy="1143000"/>
          </a:xfrm>
        </p:spPr>
        <p:txBody>
          <a:bodyPr/>
          <a:lstStyle/>
          <a:p>
            <a:pPr>
              <a:lnSpc>
                <a:spcPct val="90000"/>
              </a:lnSpc>
            </a:pPr>
            <a:r>
              <a:rPr lang="en-US" dirty="0" smtClean="0"/>
              <a:t>Accounting Scandals and Response by Congress</a:t>
            </a:r>
            <a:endParaRPr lang="en-US" dirty="0"/>
          </a:p>
        </p:txBody>
      </p:sp>
      <p:sp>
        <p:nvSpPr>
          <p:cNvPr id="25602" name="Content Placeholder 2"/>
          <p:cNvSpPr>
            <a:spLocks noGrp="1"/>
          </p:cNvSpPr>
          <p:nvPr>
            <p:ph idx="1"/>
          </p:nvPr>
        </p:nvSpPr>
        <p:spPr>
          <a:xfrm>
            <a:off x="809150" y="1718506"/>
            <a:ext cx="8229600" cy="4525963"/>
          </a:xfrm>
        </p:spPr>
        <p:txBody>
          <a:bodyPr>
            <a:normAutofit/>
          </a:bodyPr>
          <a:lstStyle/>
          <a:p>
            <a:r>
              <a:rPr lang="en-US" dirty="0" smtClean="0"/>
              <a:t>Managers are entrusted with the resources of both the company’s lenders and owners</a:t>
            </a:r>
          </a:p>
          <a:p>
            <a:r>
              <a:rPr lang="en-US" dirty="0" smtClean="0"/>
              <a:t>Managers act as stewards or caretakers of the company’s assets</a:t>
            </a:r>
          </a:p>
          <a:p>
            <a:r>
              <a:rPr lang="en-US" dirty="0" smtClean="0"/>
              <a:t>Some managers have shirked their ethical responsibilities</a:t>
            </a:r>
          </a:p>
          <a:p>
            <a:pPr lvl="1"/>
            <a:r>
              <a:rPr lang="en-US" dirty="0" smtClean="0"/>
              <a:t>Top executives </a:t>
            </a:r>
            <a:r>
              <a:rPr lang="en-US" dirty="0"/>
              <a:t>misused or misreported the company’s </a:t>
            </a:r>
            <a:r>
              <a:rPr lang="en-US" dirty="0" smtClean="0"/>
              <a:t>funds</a:t>
            </a:r>
          </a:p>
          <a:p>
            <a:endParaRPr lang="en-US" dirty="0" smtClean="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9489</TotalTime>
  <Words>9259</Words>
  <Application>Microsoft Office PowerPoint</Application>
  <PresentationFormat>On-screen Show (4:3)</PresentationFormat>
  <Paragraphs>1024</Paragraphs>
  <Slides>66</Slides>
  <Notes>51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66</vt:i4>
      </vt:variant>
    </vt:vector>
  </HeadingPairs>
  <TitlesOfParts>
    <vt:vector size="76" baseType="lpstr">
      <vt:lpstr>Arial</vt:lpstr>
      <vt:lpstr>Avenir LT Std 35 Light</vt:lpstr>
      <vt:lpstr>Avenir LT Std 45 Book</vt:lpstr>
      <vt:lpstr>Avenir LT Std 55 Roman</vt:lpstr>
      <vt:lpstr>Avenir LT Std 65 Medium</vt:lpstr>
      <vt:lpstr>Calibri</vt:lpstr>
      <vt:lpstr>Myriad Pro</vt:lpstr>
      <vt:lpstr>Tahoma</vt:lpstr>
      <vt:lpstr>Wingdings</vt:lpstr>
      <vt:lpstr>Spiceland4_template</vt:lpstr>
      <vt:lpstr>Cash and  Internal Controls</vt:lpstr>
      <vt:lpstr>PowerPoint Presentation</vt:lpstr>
      <vt:lpstr>PowerPoint Presentation</vt:lpstr>
      <vt:lpstr>Part A</vt:lpstr>
      <vt:lpstr>Incorrect Financial Statements</vt:lpstr>
      <vt:lpstr>Illustration 4–1 The Fraud Triangle</vt:lpstr>
      <vt:lpstr>Internal Controls</vt:lpstr>
      <vt:lpstr>Learning Objective 1</vt:lpstr>
      <vt:lpstr>Accounting Scandals and Response by Congress</vt:lpstr>
      <vt:lpstr>Accounting Fraud in U.S. History</vt:lpstr>
      <vt:lpstr>Sarbanes-Oxley Act of 2002</vt:lpstr>
      <vt:lpstr>Illustration 4–2 Major Provisions of the Sarbanes-Oxley Act of 2002</vt:lpstr>
      <vt:lpstr>Key Point</vt:lpstr>
      <vt:lpstr>Concept Check 4–1</vt:lpstr>
      <vt:lpstr>Learning Objective 2</vt:lpstr>
      <vt:lpstr>Components of Internal Control</vt:lpstr>
      <vt:lpstr>Regal Entertainment’s Discussion of Internal Controls Over Financial Reporting</vt:lpstr>
      <vt:lpstr>Control Activities—Movie Theatre Example</vt:lpstr>
      <vt:lpstr>Control Activities—Movie Theatre Example</vt:lpstr>
      <vt:lpstr>Responsibilities for Internal Control</vt:lpstr>
      <vt:lpstr>Concept Check 4–2</vt:lpstr>
      <vt:lpstr>Excerpt from Regal Entertainment’s Auditor’s Report Related to Effectiveness of Internal Controls</vt:lpstr>
      <vt:lpstr>Limitations of Internal Control</vt:lpstr>
      <vt:lpstr>Regal Entertainment’s Discussion of Limitations of Internal Controls</vt:lpstr>
      <vt:lpstr>Concept Check 4–3</vt:lpstr>
      <vt:lpstr>Part B</vt:lpstr>
      <vt:lpstr>Learning Objective 3</vt:lpstr>
      <vt:lpstr>Components of the  Total Cash Balance</vt:lpstr>
      <vt:lpstr>Concept Check 4–4</vt:lpstr>
      <vt:lpstr>Learning Objective 4</vt:lpstr>
      <vt:lpstr>Cash Controls</vt:lpstr>
      <vt:lpstr>Learning Objective 5</vt:lpstr>
      <vt:lpstr>Bank Reconciliation</vt:lpstr>
      <vt:lpstr>Illustration 4–8 Bank Statement  (balance per bank statement = $4,100)</vt:lpstr>
      <vt:lpstr>Illustration 4–9 Company Records of Cash Activities (balance per company records = $2,880)</vt:lpstr>
      <vt:lpstr>Step 1:  Reconcile the Bank’s Cash Balance</vt:lpstr>
      <vt:lpstr>PowerPoint Presentation</vt:lpstr>
      <vt:lpstr>Illustration 4–10 Bank Reconciliation</vt:lpstr>
      <vt:lpstr>Step 2:  Reconcile the Company’s Cash Balance</vt:lpstr>
      <vt:lpstr>Illustration 4–8 Bank Statement  (balance per bank statement = $4,100)</vt:lpstr>
      <vt:lpstr>Illustration 4–10 Bank Reconciliation</vt:lpstr>
      <vt:lpstr>Illustration 4–11 Summary of Items Included in the Bank Reconciliation </vt:lpstr>
      <vt:lpstr>Concept Check 4–5</vt:lpstr>
      <vt:lpstr>Concept Check 4–6</vt:lpstr>
      <vt:lpstr>Common Mistake</vt:lpstr>
      <vt:lpstr>Step 3:  Update the Company’s Cash Account</vt:lpstr>
      <vt:lpstr>PowerPoint Presentation</vt:lpstr>
      <vt:lpstr>Concept Check 4–7</vt:lpstr>
      <vt:lpstr>Common Mistake</vt:lpstr>
      <vt:lpstr>Learning Objective 6</vt:lpstr>
      <vt:lpstr>Account for Employee Purchases</vt:lpstr>
      <vt:lpstr>PowerPoint Presentation</vt:lpstr>
      <vt:lpstr>PowerPoint Presentation</vt:lpstr>
      <vt:lpstr>PowerPoint Presentation</vt:lpstr>
      <vt:lpstr>Part C</vt:lpstr>
      <vt:lpstr>Learning Objective 7</vt:lpstr>
      <vt:lpstr>Reporting Cash</vt:lpstr>
      <vt:lpstr>Statement of Cash Flows</vt:lpstr>
      <vt:lpstr>Illustration 4–12 External Transactions of Eagle Golf Academy </vt:lpstr>
      <vt:lpstr>PowerPoint Presentation</vt:lpstr>
      <vt:lpstr>Concept Check 4–8</vt:lpstr>
      <vt:lpstr>Analysis</vt:lpstr>
      <vt:lpstr>Learning Objective 8</vt:lpstr>
      <vt:lpstr>PowerPoint Presentation</vt:lpstr>
      <vt:lpstr>Concept Check 4–9</vt:lpstr>
      <vt:lpstr>End of Chapter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 S</cp:lastModifiedBy>
  <cp:revision>439</cp:revision>
  <dcterms:created xsi:type="dcterms:W3CDTF">2015-07-01T20:34:59Z</dcterms:created>
  <dcterms:modified xsi:type="dcterms:W3CDTF">2015-11-25T21:06:29Z</dcterms:modified>
</cp:coreProperties>
</file>