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Lst>
  <p:notesMasterIdLst>
    <p:notesMasterId r:id="rId68"/>
  </p:notesMasterIdLst>
  <p:handoutMasterIdLst>
    <p:handoutMasterId r:id="rId69"/>
  </p:handoutMasterIdLst>
  <p:sldIdLst>
    <p:sldId id="263" r:id="rId3"/>
    <p:sldId id="264" r:id="rId4"/>
    <p:sldId id="265" r:id="rId5"/>
    <p:sldId id="266" r:id="rId6"/>
    <p:sldId id="267" r:id="rId7"/>
    <p:sldId id="306" r:id="rId8"/>
    <p:sldId id="351" r:id="rId9"/>
    <p:sldId id="269" r:id="rId10"/>
    <p:sldId id="271" r:id="rId11"/>
    <p:sldId id="272" r:id="rId12"/>
    <p:sldId id="273" r:id="rId13"/>
    <p:sldId id="331" r:id="rId14"/>
    <p:sldId id="275" r:id="rId15"/>
    <p:sldId id="276" r:id="rId16"/>
    <p:sldId id="277" r:id="rId17"/>
    <p:sldId id="314" r:id="rId18"/>
    <p:sldId id="278" r:id="rId19"/>
    <p:sldId id="279" r:id="rId20"/>
    <p:sldId id="318" r:id="rId21"/>
    <p:sldId id="315" r:id="rId22"/>
    <p:sldId id="280" r:id="rId23"/>
    <p:sldId id="281" r:id="rId24"/>
    <p:sldId id="332" r:id="rId25"/>
    <p:sldId id="316" r:id="rId26"/>
    <p:sldId id="283" r:id="rId27"/>
    <p:sldId id="284" r:id="rId28"/>
    <p:sldId id="285" r:id="rId29"/>
    <p:sldId id="317" r:id="rId30"/>
    <p:sldId id="286" r:id="rId31"/>
    <p:sldId id="287" r:id="rId32"/>
    <p:sldId id="333" r:id="rId33"/>
    <p:sldId id="319" r:id="rId34"/>
    <p:sldId id="288" r:id="rId35"/>
    <p:sldId id="289" r:id="rId36"/>
    <p:sldId id="290" r:id="rId37"/>
    <p:sldId id="291" r:id="rId38"/>
    <p:sldId id="292" r:id="rId39"/>
    <p:sldId id="320" r:id="rId40"/>
    <p:sldId id="293" r:id="rId41"/>
    <p:sldId id="294" r:id="rId42"/>
    <p:sldId id="295" r:id="rId43"/>
    <p:sldId id="323" r:id="rId44"/>
    <p:sldId id="296" r:id="rId45"/>
    <p:sldId id="297" r:id="rId46"/>
    <p:sldId id="329" r:id="rId47"/>
    <p:sldId id="340" r:id="rId48"/>
    <p:sldId id="330" r:id="rId49"/>
    <p:sldId id="344" r:id="rId50"/>
    <p:sldId id="345" r:id="rId51"/>
    <p:sldId id="346" r:id="rId52"/>
    <p:sldId id="347" r:id="rId53"/>
    <p:sldId id="348" r:id="rId54"/>
    <p:sldId id="349" r:id="rId55"/>
    <p:sldId id="350" r:id="rId56"/>
    <p:sldId id="334" r:id="rId57"/>
    <p:sldId id="342" r:id="rId58"/>
    <p:sldId id="343" r:id="rId59"/>
    <p:sldId id="336" r:id="rId60"/>
    <p:sldId id="321" r:id="rId61"/>
    <p:sldId id="327" r:id="rId62"/>
    <p:sldId id="302" r:id="rId63"/>
    <p:sldId id="303" r:id="rId64"/>
    <p:sldId id="337" r:id="rId65"/>
    <p:sldId id="326" r:id="rId66"/>
    <p:sldId id="305" r:id="rId6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972">
          <p15:clr>
            <a:srgbClr val="A4A3A4"/>
          </p15:clr>
        </p15:guide>
        <p15:guide id="4" pos="526">
          <p15:clr>
            <a:srgbClr val="A4A3A4"/>
          </p15:clr>
        </p15:guide>
        <p15:guide id="5" orient="horz" pos="4286">
          <p15:clr>
            <a:srgbClr val="A4A3A4"/>
          </p15:clr>
        </p15:guide>
        <p15:guide id="6" orient="horz" pos="4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rb Muller" initials="BM" lastIdx="49" clrIdx="0">
    <p:extLst/>
  </p:cmAuthor>
  <p:cmAuthor id="2" name="Debra Schmidt"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AC1"/>
    <a:srgbClr val="D4D0B0"/>
    <a:srgbClr val="5A1A39"/>
    <a:srgbClr val="D49323"/>
    <a:srgbClr val="264E21"/>
    <a:srgbClr val="A5062D"/>
    <a:srgbClr val="1D5F76"/>
    <a:srgbClr val="33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8" autoAdjust="0"/>
    <p:restoredTop sz="89143" autoAdjust="0"/>
  </p:normalViewPr>
  <p:slideViewPr>
    <p:cSldViewPr snapToGrid="0" snapToObjects="1">
      <p:cViewPr varScale="1">
        <p:scale>
          <a:sx n="79" d="100"/>
          <a:sy n="79" d="100"/>
        </p:scale>
        <p:origin x="1570" y="77"/>
      </p:cViewPr>
      <p:guideLst>
        <p:guide orient="horz" pos="3275"/>
        <p:guide/>
        <p:guide orient="horz" pos="972"/>
        <p:guide pos="526"/>
        <p:guide orient="horz" pos="4286"/>
        <p:guide orient="horz" pos="46"/>
      </p:guideLst>
    </p:cSldViewPr>
  </p:slideViewPr>
  <p:notesTextViewPr>
    <p:cViewPr>
      <p:scale>
        <a:sx n="3" d="2"/>
        <a:sy n="3" d="2"/>
      </p:scale>
      <p:origin x="0" y="0"/>
    </p:cViewPr>
  </p:notesTextViewPr>
  <p:sorterViewPr>
    <p:cViewPr>
      <p:scale>
        <a:sx n="245" d="100"/>
        <a:sy n="245" d="100"/>
      </p:scale>
      <p:origin x="0" y="17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1D35A-B4C8-9743-8763-13778372564B}" type="datetime1">
              <a:rPr lang="en-US" smtClean="0"/>
              <a:t>11/18/2015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7C0108-6E40-1A45-B73C-11FBD16D558B}" type="datetime1">
              <a:rPr lang="en-US" smtClean="0"/>
              <a:t>11/18/2015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133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61F696A-83B4-45D8-807E-CF5A0CB1B78D}" type="slidenum">
              <a:rPr lang="en-US"/>
              <a:pPr fontAlgn="base">
                <a:spcBef>
                  <a:spcPct val="0"/>
                </a:spcBef>
                <a:spcAft>
                  <a:spcPct val="0"/>
                </a:spcAft>
              </a:pPr>
              <a:t>1</a:t>
            </a:fld>
            <a:endParaRPr lang="en-US" dirty="0"/>
          </a:p>
        </p:txBody>
      </p:sp>
    </p:spTree>
    <p:extLst>
      <p:ext uri="{BB962C8B-B14F-4D97-AF65-F5344CB8AC3E}">
        <p14:creationId xmlns:p14="http://schemas.microsoft.com/office/powerpoint/2010/main" val="18607670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To understand the effects of each transaction, ask yourself these questions:</a:t>
            </a:r>
          </a:p>
          <a:p>
            <a:pPr>
              <a:spcBef>
                <a:spcPct val="0"/>
              </a:spcBef>
            </a:pPr>
            <a:r>
              <a:rPr lang="en-GB" dirty="0" smtClean="0"/>
              <a:t>1. “What is one account in the accounting equation affected by the transaction? Does that account increase or decrease?”</a:t>
            </a:r>
          </a:p>
          <a:p>
            <a:pPr>
              <a:spcBef>
                <a:spcPct val="0"/>
              </a:spcBef>
            </a:pPr>
            <a:r>
              <a:rPr lang="en-GB" dirty="0" smtClean="0"/>
              <a:t>2. “What is a second account in the accounting equation affected by the transaction? Does that account increase or decrease?”</a:t>
            </a:r>
          </a:p>
          <a:p>
            <a:pPr>
              <a:spcBef>
                <a:spcPct val="0"/>
              </a:spcBef>
            </a:pPr>
            <a:endParaRPr lang="en-GB" dirty="0" smtClean="0"/>
          </a:p>
          <a:p>
            <a:pPr>
              <a:spcBef>
                <a:spcPct val="0"/>
              </a:spcBef>
            </a:pPr>
            <a:r>
              <a:rPr lang="en-GB" dirty="0" smtClean="0"/>
              <a:t>After noting the effects, ask yourself this:</a:t>
            </a:r>
          </a:p>
          <a:p>
            <a:pPr>
              <a:spcBef>
                <a:spcPct val="0"/>
              </a:spcBef>
            </a:pPr>
            <a:r>
              <a:rPr lang="en-GB" dirty="0" smtClean="0"/>
              <a:t>3. ”Do assets still equal liabilities plus stockholders’ equity?” </a:t>
            </a:r>
          </a:p>
          <a:p>
            <a:pPr>
              <a:spcBef>
                <a:spcPct val="0"/>
              </a:spcBef>
            </a:pPr>
            <a:r>
              <a:rPr lang="en-GB" dirty="0" smtClean="0"/>
              <a:t>The answer to this question must be “yes.”</a:t>
            </a:r>
          </a:p>
          <a:p>
            <a:pPr>
              <a:spcBef>
                <a:spcPct val="0"/>
              </a:spcBef>
            </a:pPr>
            <a:r>
              <a:rPr lang="en-GB" dirty="0" smtClean="0"/>
              <a:t>At least two accounts will be affected by every transaction or economic event. While some economic events will affect more than two accounts, most events we record affect only two accounts.</a:t>
            </a:r>
            <a:endParaRPr lang="en-US" dirty="0" smtClean="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03EB2CA-354A-4BC8-B5A2-7B77804F71FA}" type="slidenum">
              <a:rPr lang="en-US"/>
              <a:pPr fontAlgn="base">
                <a:spcBef>
                  <a:spcPct val="0"/>
                </a:spcBef>
                <a:spcAft>
                  <a:spcPct val="0"/>
                </a:spcAft>
              </a:pPr>
              <a:t>11</a:t>
            </a:fld>
            <a:endParaRPr lang="en-US" dirty="0"/>
          </a:p>
        </p:txBody>
      </p:sp>
    </p:spTree>
    <p:extLst>
      <p:ext uri="{BB962C8B-B14F-4D97-AF65-F5344CB8AC3E}">
        <p14:creationId xmlns:p14="http://schemas.microsoft.com/office/powerpoint/2010/main" val="1556317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smtClean="0"/>
              <a:t>The best way to understand the impact of a transaction on the accounting equation is to see it demonstrated by a few examples. Let’s return to the Eagle Golf Academy from Chapter 1.</a:t>
            </a:r>
          </a:p>
          <a:p>
            <a:pPr>
              <a:spcBef>
                <a:spcPct val="0"/>
              </a:spcBef>
            </a:pPr>
            <a:endParaRPr lang="en-GB" dirty="0" smtClean="0"/>
          </a:p>
          <a:p>
            <a:pPr>
              <a:spcBef>
                <a:spcPct val="0"/>
              </a:spcBef>
            </a:pPr>
            <a:r>
              <a:rPr lang="en-GB" dirty="0" smtClean="0"/>
              <a:t>The illustration in this slide </a:t>
            </a:r>
            <a:r>
              <a:rPr lang="en-US" dirty="0" smtClean="0"/>
              <a:t>summarizes ten external transactions for </a:t>
            </a:r>
            <a:r>
              <a:rPr lang="en-GB" dirty="0" smtClean="0"/>
              <a:t>Eagle</a:t>
            </a:r>
            <a:r>
              <a:rPr lang="en-US" dirty="0" smtClean="0"/>
              <a:t> in December, the first month of its operations</a:t>
            </a:r>
            <a:r>
              <a:rPr lang="en-GB" dirty="0" smtClean="0"/>
              <a:t>.</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866115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To begin operations, Eagle Golf Academy needs cash. To generate cash from external sources, Eagle sells shares of common stock for $25,000. </a:t>
            </a:r>
          </a:p>
          <a:p>
            <a:pPr>
              <a:spcBef>
                <a:spcPct val="0"/>
              </a:spcBef>
            </a:pPr>
            <a:endParaRPr lang="en-IN" dirty="0" smtClean="0"/>
          </a:p>
          <a:p>
            <a:pPr>
              <a:spcBef>
                <a:spcPct val="0"/>
              </a:spcBef>
            </a:pPr>
            <a:r>
              <a:rPr lang="en-IN" dirty="0" smtClean="0"/>
              <a:t>It’s time to ask the three questions we asked earlier:</a:t>
            </a:r>
          </a:p>
          <a:p>
            <a:pPr>
              <a:spcBef>
                <a:spcPct val="0"/>
              </a:spcBef>
            </a:pPr>
            <a:endParaRPr lang="en-IN" dirty="0" smtClean="0"/>
          </a:p>
          <a:p>
            <a:pPr>
              <a:spcBef>
                <a:spcPct val="0"/>
              </a:spcBef>
            </a:pPr>
            <a:r>
              <a:rPr lang="en-IN" dirty="0" smtClean="0"/>
              <a:t>1. What is one account in the accounting equation affected by the transaction? Does that account increase or decrease?</a:t>
            </a:r>
          </a:p>
          <a:p>
            <a:pPr>
              <a:spcBef>
                <a:spcPct val="0"/>
              </a:spcBef>
            </a:pPr>
            <a:r>
              <a:rPr lang="en-IN" dirty="0" smtClean="0"/>
              <a:t>Answer: </a:t>
            </a:r>
            <a:r>
              <a:rPr lang="en-IN" b="1" dirty="0" smtClean="0"/>
              <a:t>Cash</a:t>
            </a:r>
            <a:r>
              <a:rPr lang="en-IN" dirty="0" smtClean="0"/>
              <a:t>. Cash is a resource owned by the company, which makes it an asset. The company receives cash from investors, so cash and total assets increase by $25,000.</a:t>
            </a:r>
            <a:endParaRPr lang="en-US" dirty="0" smtClean="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837B4-3850-4D44-BD8F-A461EC7282C5}" type="slidenum">
              <a:rPr lang="en-US"/>
              <a:pPr fontAlgn="base">
                <a:spcBef>
                  <a:spcPct val="0"/>
                </a:spcBef>
                <a:spcAft>
                  <a:spcPct val="0"/>
                </a:spcAft>
              </a:pPr>
              <a:t>13</a:t>
            </a:fld>
            <a:endParaRPr lang="en-US" dirty="0"/>
          </a:p>
        </p:txBody>
      </p:sp>
    </p:spTree>
    <p:extLst>
      <p:ext uri="{BB962C8B-B14F-4D97-AF65-F5344CB8AC3E}">
        <p14:creationId xmlns:p14="http://schemas.microsoft.com/office/powerpoint/2010/main" val="22448478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2. What is a second account in the accounting equation affected by the transaction? Does that account increase or decrease?</a:t>
            </a:r>
          </a:p>
          <a:p>
            <a:pPr>
              <a:spcBef>
                <a:spcPct val="0"/>
              </a:spcBef>
            </a:pPr>
            <a:endParaRPr lang="en-GB" dirty="0" smtClean="0"/>
          </a:p>
          <a:p>
            <a:pPr>
              <a:spcBef>
                <a:spcPct val="0"/>
              </a:spcBef>
            </a:pPr>
            <a:r>
              <a:rPr lang="en-GB" dirty="0" smtClean="0"/>
              <a:t>Answer: </a:t>
            </a:r>
            <a:r>
              <a:rPr lang="en-GB" b="1" dirty="0" smtClean="0"/>
              <a:t>Common stock</a:t>
            </a:r>
            <a:r>
              <a:rPr lang="en-GB" dirty="0" smtClean="0"/>
              <a:t>. Common stock is a stockholders’ equity account. Issuing common stock in exchange for $25,000 increases the amount of common stock owned by stockholders, so common stock and total stockholders’ equity both increase.</a:t>
            </a:r>
            <a:endParaRPr lang="en-US" dirty="0" smtClean="0"/>
          </a:p>
        </p:txBody>
      </p:sp>
      <p:sp>
        <p:nvSpPr>
          <p:cNvPr id="36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2200C2-1660-4139-932C-C831AB31179F}" type="slidenum">
              <a:rPr lang="en-US"/>
              <a:pPr fontAlgn="base">
                <a:spcBef>
                  <a:spcPct val="0"/>
                </a:spcBef>
                <a:spcAft>
                  <a:spcPct val="0"/>
                </a:spcAft>
              </a:pPr>
              <a:t>14</a:t>
            </a:fld>
            <a:endParaRPr lang="en-US" dirty="0"/>
          </a:p>
        </p:txBody>
      </p:sp>
    </p:spTree>
    <p:extLst>
      <p:ext uri="{BB962C8B-B14F-4D97-AF65-F5344CB8AC3E}">
        <p14:creationId xmlns:p14="http://schemas.microsoft.com/office/powerpoint/2010/main" val="3253323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3. Do assets equal liabilities plus stockholders’ equity?</a:t>
            </a:r>
          </a:p>
          <a:p>
            <a:pPr>
              <a:spcBef>
                <a:spcPct val="0"/>
              </a:spcBef>
            </a:pPr>
            <a:endParaRPr lang="en-GB" dirty="0" smtClean="0"/>
          </a:p>
          <a:p>
            <a:pPr>
              <a:spcBef>
                <a:spcPct val="0"/>
              </a:spcBef>
            </a:pPr>
            <a:r>
              <a:rPr lang="en-GB" dirty="0" smtClean="0"/>
              <a:t>Answer: Yes.</a:t>
            </a:r>
          </a:p>
          <a:p>
            <a:pPr>
              <a:spcBef>
                <a:spcPct val="0"/>
              </a:spcBef>
            </a:pPr>
            <a:endParaRPr lang="en-GB" dirty="0" smtClean="0"/>
          </a:p>
          <a:p>
            <a:pPr>
              <a:spcBef>
                <a:spcPct val="0"/>
              </a:spcBef>
            </a:pPr>
            <a:r>
              <a:rPr lang="en-GB" dirty="0" smtClean="0"/>
              <a:t>Note: The accounting equation balances. If one side of the equation increases, so does the other side. We can use this same series of questions to understand the effect of any business transaction.</a:t>
            </a:r>
            <a:endParaRPr lang="en-US" dirty="0" smtClean="0"/>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99E0CE-050C-4B07-AC86-7E6465644A60}" type="slidenum">
              <a:rPr lang="en-US"/>
              <a:pPr fontAlgn="base">
                <a:spcBef>
                  <a:spcPct val="0"/>
                </a:spcBef>
                <a:spcAft>
                  <a:spcPct val="0"/>
                </a:spcAft>
              </a:pPr>
              <a:t>15</a:t>
            </a:fld>
            <a:endParaRPr lang="en-US" dirty="0"/>
          </a:p>
        </p:txBody>
      </p:sp>
    </p:spTree>
    <p:extLst>
      <p:ext uri="{BB962C8B-B14F-4D97-AF65-F5344CB8AC3E}">
        <p14:creationId xmlns:p14="http://schemas.microsoft.com/office/powerpoint/2010/main" val="3618090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In our next transaction,</a:t>
            </a:r>
            <a:r>
              <a:rPr lang="en-IN" baseline="0" dirty="0" smtClean="0"/>
              <a:t> Eagle borrows $10,000 from the bank and signs a note for it.  Consider the same questions:</a:t>
            </a:r>
            <a:endParaRPr lang="en-IN" dirty="0" smtClean="0"/>
          </a:p>
          <a:p>
            <a:pPr>
              <a:spcBef>
                <a:spcPct val="0"/>
              </a:spcBef>
            </a:pPr>
            <a:r>
              <a:rPr lang="en-IN" dirty="0" smtClean="0"/>
              <a:t>1. What is one account in the accounting equation affected by the transaction? Does that account increase or decrease?</a:t>
            </a:r>
          </a:p>
          <a:p>
            <a:pPr>
              <a:spcBef>
                <a:spcPct val="0"/>
              </a:spcBef>
            </a:pPr>
            <a:r>
              <a:rPr lang="en-IN" dirty="0" smtClean="0"/>
              <a:t>Answer: </a:t>
            </a:r>
            <a:r>
              <a:rPr lang="en-IN" b="1" dirty="0" smtClean="0"/>
              <a:t>Cash</a:t>
            </a:r>
            <a:r>
              <a:rPr lang="en-IN" dirty="0" smtClean="0"/>
              <a:t>. Cash is a resource owned by the company, which makes it an asset. The company receives cash, so cash and total assets increase.</a:t>
            </a:r>
          </a:p>
          <a:p>
            <a:pPr>
              <a:spcBef>
                <a:spcPct val="0"/>
              </a:spcBef>
            </a:pPr>
            <a:endParaRPr lang="en-IN" dirty="0" smtClean="0"/>
          </a:p>
          <a:p>
            <a:pPr>
              <a:spcBef>
                <a:spcPct val="0"/>
              </a:spcBef>
            </a:pPr>
            <a:r>
              <a:rPr lang="en-IN" dirty="0" smtClean="0"/>
              <a:t>2. What is a second account in the accounting equation affected by the transaction? Does that account increase or decrease?</a:t>
            </a:r>
          </a:p>
          <a:p>
            <a:pPr>
              <a:spcBef>
                <a:spcPct val="0"/>
              </a:spcBef>
            </a:pPr>
            <a:r>
              <a:rPr lang="en-IN" dirty="0" smtClean="0"/>
              <a:t>Answer: </a:t>
            </a:r>
            <a:r>
              <a:rPr lang="en-IN" b="1" dirty="0" smtClean="0"/>
              <a:t>Notes payable</a:t>
            </a:r>
            <a:r>
              <a:rPr lang="en-IN" dirty="0" smtClean="0"/>
              <a:t>. Notes payable represents the amount owed to a creditor (the bank in this case), which makes it a liability. The company incurs debt when signing the note, so notes payable and total liabilities increase.</a:t>
            </a:r>
          </a:p>
          <a:p>
            <a:pPr>
              <a:spcBef>
                <a:spcPct val="0"/>
              </a:spcBef>
            </a:pPr>
            <a:endParaRPr lang="en-IN" dirty="0" smtClean="0"/>
          </a:p>
          <a:p>
            <a:pPr>
              <a:spcBef>
                <a:spcPct val="0"/>
              </a:spcBef>
            </a:pPr>
            <a:r>
              <a:rPr lang="en-IN" dirty="0" smtClean="0"/>
              <a:t>3. Do assets equal liabilities plus stockholders’ equity?</a:t>
            </a:r>
          </a:p>
          <a:p>
            <a:pPr>
              <a:spcBef>
                <a:spcPct val="0"/>
              </a:spcBef>
            </a:pPr>
            <a:r>
              <a:rPr lang="en-IN" dirty="0" smtClean="0"/>
              <a:t>Answer: </a:t>
            </a:r>
            <a:r>
              <a:rPr lang="en-IN" b="1" dirty="0" smtClean="0"/>
              <a:t>Yes</a:t>
            </a:r>
            <a:r>
              <a:rPr lang="en-IN" dirty="0" smtClean="0"/>
              <a:t>.</a:t>
            </a:r>
          </a:p>
          <a:p>
            <a:pPr>
              <a:spcBef>
                <a:spcPct val="0"/>
              </a:spcBef>
            </a:pPr>
            <a:endParaRPr lang="en-IN" dirty="0" smtClean="0"/>
          </a:p>
          <a:p>
            <a:pPr>
              <a:spcBef>
                <a:spcPct val="0"/>
              </a:spcBef>
            </a:pPr>
            <a:r>
              <a:rPr lang="en-GB" dirty="0" smtClean="0"/>
              <a:t>After two transactions, the accounting equation remains in balance. The total resources of the company equal $35,000. Creditors’ claims to those resources total $10,000 and the remaining resources of $25,000 were provided by stockholders.</a:t>
            </a:r>
          </a:p>
          <a:p>
            <a:pPr>
              <a:spcBef>
                <a:spcPct val="0"/>
              </a:spcBef>
            </a:pPr>
            <a:r>
              <a:rPr lang="en-US" dirty="0" smtClean="0"/>
              <a:t>Regardless of the number of transactions occurring during the period, the accounting equation always must remain in balance</a:t>
            </a:r>
            <a:r>
              <a:rPr lang="en-GB" dirty="0" smtClean="0"/>
              <a:t>. For brevity, we do not address the three-question process for the remaining transactions, but you should ask yourself those questions until you feel comfortable with the process.</a:t>
            </a:r>
            <a:endParaRPr lang="en-IN" dirty="0" smtClean="0"/>
          </a:p>
          <a:p>
            <a:pPr>
              <a:spcBef>
                <a:spcPct val="0"/>
              </a:spcBef>
            </a:pPr>
            <a:endParaRPr lang="en-US" dirty="0" smtClean="0"/>
          </a:p>
        </p:txBody>
      </p:sp>
      <p:sp>
        <p:nvSpPr>
          <p:cNvPr id="409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503B773-22D3-486F-BB78-E5876CE90C0F}" type="slidenum">
              <a:rPr lang="en-US"/>
              <a:pPr fontAlgn="base">
                <a:spcBef>
                  <a:spcPct val="0"/>
                </a:spcBef>
                <a:spcAft>
                  <a:spcPct val="0"/>
                </a:spcAft>
              </a:pPr>
              <a:t>17</a:t>
            </a:fld>
            <a:endParaRPr lang="en-US" dirty="0"/>
          </a:p>
        </p:txBody>
      </p:sp>
    </p:spTree>
    <p:extLst>
      <p:ext uri="{BB962C8B-B14F-4D97-AF65-F5344CB8AC3E}">
        <p14:creationId xmlns:p14="http://schemas.microsoft.com/office/powerpoint/2010/main" val="4169240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Let’s go on to another transaction.  Once Eagle obtains financing by issuing common stock and borrowing from the bank, the company can invest in long-term assets necessary to operate the business. </a:t>
            </a:r>
          </a:p>
          <a:p>
            <a:pPr>
              <a:spcBef>
                <a:spcPct val="0"/>
              </a:spcBef>
            </a:pPr>
            <a:r>
              <a:rPr lang="en-GB" dirty="0" smtClean="0"/>
              <a:t>Buying equipment from a supplier for cash  causes one asset to increase and another asset to decrease.</a:t>
            </a:r>
          </a:p>
          <a:p>
            <a:pPr>
              <a:spcBef>
                <a:spcPct val="0"/>
              </a:spcBef>
            </a:pPr>
            <a:endParaRPr lang="en-GB" dirty="0" smtClean="0"/>
          </a:p>
          <a:p>
            <a:pPr>
              <a:spcBef>
                <a:spcPct val="0"/>
              </a:spcBef>
            </a:pPr>
            <a:r>
              <a:rPr lang="en-US" dirty="0" smtClean="0"/>
              <a:t>Notice that purchasing one asset (equipment) with another asset (cash) has no effect on the category totals in the accounting equation.</a:t>
            </a:r>
            <a:endParaRPr lang="en-GB" dirty="0" smtClean="0"/>
          </a:p>
          <a:p>
            <a:pPr>
              <a:spcBef>
                <a:spcPct val="0"/>
              </a:spcBef>
            </a:pPr>
            <a:endParaRPr lang="en-GB" dirty="0" smtClean="0"/>
          </a:p>
          <a:p>
            <a:pPr>
              <a:spcBef>
                <a:spcPct val="0"/>
              </a:spcBef>
            </a:pPr>
            <a:r>
              <a:rPr lang="en-GB" dirty="0" smtClean="0"/>
              <a:t>Once we add Transaction (3) to the accounting equation, we can see in the slide the accounting equation remains in balance.</a:t>
            </a:r>
          </a:p>
        </p:txBody>
      </p:sp>
      <p:sp>
        <p:nvSpPr>
          <p:cNvPr id="430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8D165C8-8362-4A19-9C9C-B47F867C11E9}" type="slidenum">
              <a:rPr lang="en-US"/>
              <a:pPr fontAlgn="base">
                <a:spcBef>
                  <a:spcPct val="0"/>
                </a:spcBef>
                <a:spcAft>
                  <a:spcPct val="0"/>
                </a:spcAft>
              </a:pPr>
              <a:t>18</a:t>
            </a:fld>
            <a:endParaRPr lang="en-US" dirty="0"/>
          </a:p>
        </p:txBody>
      </p:sp>
    </p:spTree>
    <p:extLst>
      <p:ext uri="{BB962C8B-B14F-4D97-AF65-F5344CB8AC3E}">
        <p14:creationId xmlns:p14="http://schemas.microsoft.com/office/powerpoint/2010/main" val="38472012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Let’s demonstrate another transaction.</a:t>
            </a:r>
            <a:r>
              <a:rPr lang="en-GB" baseline="0" dirty="0" smtClean="0"/>
              <a:t>  </a:t>
            </a:r>
            <a:r>
              <a:rPr lang="en-GB" dirty="0" smtClean="0"/>
              <a:t>Eagle pays</a:t>
            </a:r>
            <a:r>
              <a:rPr lang="en-US" dirty="0" smtClean="0"/>
              <a:t> one year of rent in advance, $6,000. </a:t>
            </a:r>
          </a:p>
          <a:p>
            <a:pPr>
              <a:spcBef>
                <a:spcPct val="0"/>
              </a:spcBef>
            </a:pPr>
            <a:endParaRPr lang="en-GB" dirty="0" smtClean="0"/>
          </a:p>
          <a:p>
            <a:pPr>
              <a:spcBef>
                <a:spcPct val="0"/>
              </a:spcBef>
            </a:pPr>
            <a:r>
              <a:rPr lang="en-GB" dirty="0" smtClean="0"/>
              <a:t>Purchasing rent in advance causes one asset to increase and another asset to decrease. Because rent paid is for occupying space in the future, we don’t want to record it as an expense immediately. Instead, we record it as an asset representing the right to occupy the space in the future. We call the asset prepaid rent and report this amount  initially as an asset and then we will record it as an expense over the next 12 months, as the time we’ve paid for expires.  (This will be demonstrated in another chapter.)</a:t>
            </a:r>
          </a:p>
        </p:txBody>
      </p:sp>
      <p:sp>
        <p:nvSpPr>
          <p:cNvPr id="450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F6BF80-7F38-4E8C-B025-AAB361EE3CF0}" type="slidenum">
              <a:rPr lang="en-US"/>
              <a:pPr fontAlgn="base">
                <a:spcBef>
                  <a:spcPct val="0"/>
                </a:spcBef>
                <a:spcAft>
                  <a:spcPct val="0"/>
                </a:spcAft>
              </a:pPr>
              <a:t>21</a:t>
            </a:fld>
            <a:endParaRPr lang="en-US" dirty="0"/>
          </a:p>
        </p:txBody>
      </p:sp>
    </p:spTree>
    <p:extLst>
      <p:ext uri="{BB962C8B-B14F-4D97-AF65-F5344CB8AC3E}">
        <p14:creationId xmlns:p14="http://schemas.microsoft.com/office/powerpoint/2010/main" val="936021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Let’s move on to another transaction.  Eagle Academy </a:t>
            </a:r>
            <a:r>
              <a:rPr lang="en-US" dirty="0" smtClean="0"/>
              <a:t>purchases supplies with the promise to pay cash in the future. </a:t>
            </a:r>
            <a:r>
              <a:rPr lang="en-IN" dirty="0" smtClean="0"/>
              <a:t>We refer to a liability of this type, in which we purchase something on account, as an account payable. The term payable means “to be paid in the future.”</a:t>
            </a:r>
            <a:endParaRPr lang="en-US" dirty="0" smtClean="0"/>
          </a:p>
          <a:p>
            <a:pPr>
              <a:spcBef>
                <a:spcPct val="0"/>
              </a:spcBef>
            </a:pPr>
            <a:endParaRPr lang="en-US" dirty="0" smtClean="0"/>
          </a:p>
          <a:p>
            <a:pPr>
              <a:spcBef>
                <a:spcPct val="0"/>
              </a:spcBef>
            </a:pPr>
            <a:r>
              <a:rPr lang="en-US" dirty="0" smtClean="0"/>
              <a:t>Purchasing supplies with the promise to pay cash in the future causes an asset (supplies) to increase and also causes a liability (accounts payable) to increase. </a:t>
            </a:r>
          </a:p>
        </p:txBody>
      </p:sp>
      <p:sp>
        <p:nvSpPr>
          <p:cNvPr id="471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73D2504-1BF7-40A3-A275-A1F886623427}" type="slidenum">
              <a:rPr lang="en-US"/>
              <a:pPr fontAlgn="base">
                <a:spcBef>
                  <a:spcPct val="0"/>
                </a:spcBef>
                <a:spcAft>
                  <a:spcPct val="0"/>
                </a:spcAft>
              </a:pPr>
              <a:t>22</a:t>
            </a:fld>
            <a:endParaRPr lang="en-US" dirty="0"/>
          </a:p>
        </p:txBody>
      </p:sp>
    </p:spTree>
    <p:extLst>
      <p:ext uri="{BB962C8B-B14F-4D97-AF65-F5344CB8AC3E}">
        <p14:creationId xmlns:p14="http://schemas.microsoft.com/office/powerpoint/2010/main" val="31389501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smtClean="0"/>
              <a:t>We can split stockholders’ equity into its two components—common stock and retained earnings. </a:t>
            </a:r>
          </a:p>
          <a:p>
            <a:pPr>
              <a:spcBef>
                <a:spcPct val="0"/>
              </a:spcBef>
            </a:pPr>
            <a:endParaRPr lang="en-IN" dirty="0" smtClean="0"/>
          </a:p>
          <a:p>
            <a:pPr>
              <a:spcBef>
                <a:spcPct val="0"/>
              </a:spcBef>
            </a:pPr>
            <a:r>
              <a:rPr lang="en-IN" dirty="0" smtClean="0"/>
              <a:t>Common stock represents investments by stockholders, while retained earnings represent net income earned over the life of the company that has not been distributed to stockholders in the form of  dividends. Both of these amounts represent stockholders’ claims to the company’s resources. Next, we can split retained earnings into its three components—revenues, expenses, and dividends. </a:t>
            </a:r>
          </a:p>
          <a:p>
            <a:pPr>
              <a:spcBef>
                <a:spcPct val="0"/>
              </a:spcBef>
            </a:pPr>
            <a:endParaRPr lang="en-IN" dirty="0" smtClean="0"/>
          </a:p>
          <a:p>
            <a:pPr>
              <a:spcBef>
                <a:spcPct val="0"/>
              </a:spcBef>
            </a:pPr>
            <a:r>
              <a:rPr lang="en-IN" dirty="0" smtClean="0"/>
              <a:t>Revenues are added to stockholders' equity. That’s because revenues increase net income, and net income increases stockholders’ claims to resources. Therefore, an increase in revenues has the effect of increasing stockholders’ equity in the basic accounting equation. On the other hand expenses reduce net income, and dividends represent a distribution of net income to stockholders.</a:t>
            </a:r>
            <a:r>
              <a:rPr lang="en-GB" dirty="0" smtClean="0"/>
              <a:t> </a:t>
            </a:r>
            <a:r>
              <a:rPr lang="en-IN" dirty="0" smtClean="0"/>
              <a:t>Therefore, an increase in expenses or dividends has the effect of decreasing stockholders’ equity in the expanded accounting equation.</a:t>
            </a:r>
          </a:p>
          <a:p>
            <a:pPr>
              <a:spcBef>
                <a:spcPct val="0"/>
              </a:spcBef>
            </a:pPr>
            <a:endParaRPr lang="en-IN" dirty="0" smtClean="0"/>
          </a:p>
          <a:p>
            <a:pPr>
              <a:spcBef>
                <a:spcPct val="0"/>
              </a:spcBef>
            </a:pPr>
            <a:r>
              <a:rPr lang="en-IN" dirty="0" smtClean="0"/>
              <a:t>To summarize, the expanded equation demonstrates</a:t>
            </a:r>
            <a:r>
              <a:rPr lang="en-IN" baseline="0" dirty="0" smtClean="0"/>
              <a:t> that revenues increase retained earnings, while expenses and dividends decrease retained earnings.  The retained earnings account is a component of stockholders’ equity.</a:t>
            </a:r>
            <a:endParaRPr lang="en-IN"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239449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studying this chapter, you should be able to meet these Learning Objectives: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3334853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To see an example of how revenue affects the expanded accounting equation, let’s look at the revenue transactions for Eagle Golf Academy. </a:t>
            </a:r>
          </a:p>
          <a:p>
            <a:pPr>
              <a:spcBef>
                <a:spcPct val="0"/>
              </a:spcBef>
            </a:pPr>
            <a:r>
              <a:rPr lang="en-GB" dirty="0" smtClean="0"/>
              <a:t>In transaction 6, Eagle provides golf training to customers who pay cash at the time of the service, $4,300.</a:t>
            </a:r>
          </a:p>
          <a:p>
            <a:pPr>
              <a:spcBef>
                <a:spcPct val="0"/>
              </a:spcBef>
            </a:pPr>
            <a:endParaRPr lang="en-GB" dirty="0" smtClean="0"/>
          </a:p>
          <a:p>
            <a:pPr>
              <a:spcBef>
                <a:spcPct val="0"/>
              </a:spcBef>
            </a:pPr>
            <a:r>
              <a:rPr lang="en-IN" dirty="0" smtClean="0"/>
              <a:t>Providing training to customers for cash causes both assets and stockholders’ equity to increase.</a:t>
            </a:r>
          </a:p>
          <a:p>
            <a:pPr>
              <a:spcBef>
                <a:spcPct val="0"/>
              </a:spcBef>
            </a:pPr>
            <a:r>
              <a:rPr lang="en-IN" dirty="0" smtClean="0"/>
              <a:t>Notice that an increase in service revenue increases stockholders’ equity by increasing the retained earnings account (+$4,300). Therefore, the accounting equation remains in balance.</a:t>
            </a:r>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3C8B174-6A55-4D64-A401-9AB8568AFC36}" type="slidenum">
              <a:rPr lang="en-US"/>
              <a:pPr fontAlgn="base">
                <a:spcBef>
                  <a:spcPct val="0"/>
                </a:spcBef>
                <a:spcAft>
                  <a:spcPct val="0"/>
                </a:spcAft>
              </a:pPr>
              <a:t>25</a:t>
            </a:fld>
            <a:endParaRPr lang="en-US" dirty="0"/>
          </a:p>
        </p:txBody>
      </p:sp>
    </p:spTree>
    <p:extLst>
      <p:ext uri="{BB962C8B-B14F-4D97-AF65-F5344CB8AC3E}">
        <p14:creationId xmlns:p14="http://schemas.microsoft.com/office/powerpoint/2010/main" val="7862540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In transaction 7, customers receive golf training but promise to pay $2,000 cash at some time in the future. </a:t>
            </a:r>
          </a:p>
          <a:p>
            <a:pPr>
              <a:spcBef>
                <a:spcPct val="0"/>
              </a:spcBef>
            </a:pPr>
            <a:r>
              <a:rPr lang="en-GB" dirty="0" smtClean="0"/>
              <a:t>The fact that some customers do not pay cash at the time of the service doesn’t prevent Eagle from recording revenue. Since Eagle has</a:t>
            </a:r>
            <a:r>
              <a:rPr lang="en-GB" baseline="0" dirty="0" smtClean="0"/>
              <a:t> performed the service they have </a:t>
            </a:r>
            <a:r>
              <a:rPr lang="en-GB" dirty="0" smtClean="0"/>
              <a:t>the right to receive cash from a customer.  This amount that is due to the company is something of value the company owns, and therefore is an asset. </a:t>
            </a:r>
          </a:p>
          <a:p>
            <a:pPr>
              <a:spcBef>
                <a:spcPct val="0"/>
              </a:spcBef>
            </a:pPr>
            <a:r>
              <a:rPr lang="en-GB" dirty="0" smtClean="0"/>
              <a:t>When a customer does not immediately pay for services with cash, it can be said that services are performed “on account” and we record an account receivable.</a:t>
            </a:r>
          </a:p>
          <a:p>
            <a:pPr>
              <a:spcBef>
                <a:spcPct val="0"/>
              </a:spcBef>
            </a:pPr>
            <a:endParaRPr lang="en-GB" dirty="0" smtClean="0"/>
          </a:p>
          <a:p>
            <a:pPr>
              <a:spcBef>
                <a:spcPct val="0"/>
              </a:spcBef>
            </a:pPr>
            <a:r>
              <a:rPr lang="en-GB" dirty="0" smtClean="0"/>
              <a:t>Providing services to customers on account causes both assets and stockholders’ equity to increase.</a:t>
            </a:r>
          </a:p>
        </p:txBody>
      </p:sp>
      <p:sp>
        <p:nvSpPr>
          <p:cNvPr id="53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562A7D2-D69D-48C4-AE45-E8542E6A94F1}" type="slidenum">
              <a:rPr lang="en-US"/>
              <a:pPr fontAlgn="base">
                <a:spcBef>
                  <a:spcPct val="0"/>
                </a:spcBef>
                <a:spcAft>
                  <a:spcPct val="0"/>
                </a:spcAft>
              </a:pPr>
              <a:t>26</a:t>
            </a:fld>
            <a:endParaRPr lang="en-US" dirty="0"/>
          </a:p>
        </p:txBody>
      </p:sp>
    </p:spTree>
    <p:extLst>
      <p:ext uri="{BB962C8B-B14F-4D97-AF65-F5344CB8AC3E}">
        <p14:creationId xmlns:p14="http://schemas.microsoft.com/office/powerpoint/2010/main" val="3773901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Companies sometimes receive cash in advance from customers. Eagle receives $600 from customers for golf training to be provided later. In this case, the company cannot report revenue from training now because it has yet to provide the training. Instead, the advance payment from customers creates an obligation for the company to perform services in the future, and this future obligation is a liability (or debt), most commonly referred to as unearned revenue.</a:t>
            </a:r>
          </a:p>
          <a:p>
            <a:pPr>
              <a:spcBef>
                <a:spcPct val="0"/>
              </a:spcBef>
            </a:pPr>
            <a:endParaRPr lang="en-GB" dirty="0" smtClean="0"/>
          </a:p>
          <a:p>
            <a:pPr>
              <a:spcBef>
                <a:spcPct val="0"/>
              </a:spcBef>
            </a:pPr>
            <a:r>
              <a:rPr lang="en-GB" dirty="0" smtClean="0"/>
              <a:t>Receiving cash in advance causes both assets and liabilities to increase.</a:t>
            </a:r>
          </a:p>
        </p:txBody>
      </p:sp>
      <p:sp>
        <p:nvSpPr>
          <p:cNvPr id="552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6BBCFB7-5911-4671-8940-FB047BAED7AE}" type="slidenum">
              <a:rPr lang="en-US"/>
              <a:pPr fontAlgn="base">
                <a:spcBef>
                  <a:spcPct val="0"/>
                </a:spcBef>
                <a:spcAft>
                  <a:spcPct val="0"/>
                </a:spcAft>
              </a:pPr>
              <a:t>27</a:t>
            </a:fld>
            <a:endParaRPr lang="en-US" dirty="0"/>
          </a:p>
        </p:txBody>
      </p:sp>
    </p:spTree>
    <p:extLst>
      <p:ext uri="{BB962C8B-B14F-4D97-AF65-F5344CB8AC3E}">
        <p14:creationId xmlns:p14="http://schemas.microsoft.com/office/powerpoint/2010/main" val="418410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Companies incur a variety of expenses in generating revenues. Eagle incurs salaries expense of $2,800.</a:t>
            </a:r>
          </a:p>
          <a:p>
            <a:pPr>
              <a:spcBef>
                <a:spcPct val="0"/>
              </a:spcBef>
            </a:pPr>
            <a:endParaRPr lang="en-IN" dirty="0" smtClean="0"/>
          </a:p>
          <a:p>
            <a:pPr>
              <a:spcBef>
                <a:spcPct val="0"/>
              </a:spcBef>
            </a:pPr>
            <a:r>
              <a:rPr lang="en-IN" dirty="0" smtClean="0"/>
              <a:t>Paying salaries for the current period causes assets and stockholders’ equity to decrease.</a:t>
            </a:r>
          </a:p>
          <a:p>
            <a:pPr>
              <a:spcBef>
                <a:spcPct val="0"/>
              </a:spcBef>
            </a:pPr>
            <a:r>
              <a:rPr lang="en-IN" dirty="0" smtClean="0"/>
              <a:t>Notice that an increase in Salaries Expense results in a decrease in Retained Earnings (−$2,800). As a result, the accounting equation remains in balance, with both sides decreasing by $2,800.</a:t>
            </a:r>
          </a:p>
          <a:p>
            <a:pPr>
              <a:spcBef>
                <a:spcPct val="0"/>
              </a:spcBef>
            </a:pPr>
            <a:endParaRPr lang="en-IN" dirty="0" smtClean="0"/>
          </a:p>
          <a:p>
            <a:pPr>
              <a:spcBef>
                <a:spcPct val="0"/>
              </a:spcBef>
            </a:pPr>
            <a:r>
              <a:rPr lang="en-IN" dirty="0" smtClean="0"/>
              <a:t>The concept of expenses flowing into retained earnings is the same concept that we saw in transaction 6 where revenues also flowed into retained earnings, but in the opposite direction.</a:t>
            </a:r>
          </a:p>
        </p:txBody>
      </p:sp>
      <p:sp>
        <p:nvSpPr>
          <p:cNvPr id="57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DFA936B-A066-45A0-8692-526F080C1CD3}" type="slidenum">
              <a:rPr lang="en-US"/>
              <a:pPr fontAlgn="base">
                <a:spcBef>
                  <a:spcPct val="0"/>
                </a:spcBef>
                <a:spcAft>
                  <a:spcPct val="0"/>
                </a:spcAft>
              </a:pPr>
              <a:t>29</a:t>
            </a:fld>
            <a:endParaRPr lang="en-US" dirty="0"/>
          </a:p>
        </p:txBody>
      </p:sp>
    </p:spTree>
    <p:extLst>
      <p:ext uri="{BB962C8B-B14F-4D97-AF65-F5344CB8AC3E}">
        <p14:creationId xmlns:p14="http://schemas.microsoft.com/office/powerpoint/2010/main" val="22181635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The final transaction of Eagle Golf Academy for the month is the payment of a $200 cash dividend to stockholders. </a:t>
            </a:r>
          </a:p>
          <a:p>
            <a:pPr>
              <a:spcBef>
                <a:spcPct val="0"/>
              </a:spcBef>
            </a:pPr>
            <a:r>
              <a:rPr lang="en-GB" dirty="0" smtClean="0"/>
              <a:t>Recall from the previous chapter that a dividend represents a payment of cash to the owners (stockholders) of the company. Dividends are not expenses. Instead, dividends are distributions of part of the company’s net income to the owners and thus reduce retained earnings, a stockholders’ equity account. </a:t>
            </a:r>
          </a:p>
          <a:p>
            <a:pPr>
              <a:spcBef>
                <a:spcPct val="0"/>
              </a:spcBef>
            </a:pPr>
            <a:r>
              <a:rPr lang="en-GB" dirty="0" smtClean="0"/>
              <a:t>Normally, a company wouldn’t pay dividends after only a month in business, but we make this assumption here for purposes of illustration.</a:t>
            </a:r>
          </a:p>
          <a:p>
            <a:pPr>
              <a:spcBef>
                <a:spcPct val="0"/>
              </a:spcBef>
            </a:pPr>
            <a:endParaRPr lang="en-IN" dirty="0" smtClean="0"/>
          </a:p>
        </p:txBody>
      </p:sp>
      <p:sp>
        <p:nvSpPr>
          <p:cNvPr id="593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1095CD-B43A-4EC9-A955-418BED189C14}" type="slidenum">
              <a:rPr lang="en-US"/>
              <a:pPr fontAlgn="base">
                <a:spcBef>
                  <a:spcPct val="0"/>
                </a:spcBef>
                <a:spcAft>
                  <a:spcPct val="0"/>
                </a:spcAft>
              </a:pPr>
              <a:t>30</a:t>
            </a:fld>
            <a:endParaRPr lang="en-US" dirty="0"/>
          </a:p>
        </p:txBody>
      </p:sp>
    </p:spTree>
    <p:extLst>
      <p:ext uri="{BB962C8B-B14F-4D97-AF65-F5344CB8AC3E}">
        <p14:creationId xmlns:p14="http://schemas.microsoft.com/office/powerpoint/2010/main" val="26215289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 summary of all ten transactions – and the resulting</a:t>
            </a:r>
            <a:r>
              <a:rPr lang="en-US" baseline="0" dirty="0" smtClean="0"/>
              <a:t> totals of all accounts.  Take a moment to go back and review each one.  It is imperative that you understand how the Fundamental Accounting Equation works before we move on to the next section which will use the accounting terms of debits and credits.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0140546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As we saw in the previous section, external transactions have the effect of increasing or decreasing account balances. While the terms increase and decrease are well-understood, accountants more often use the terms debit and credit to indicate whether an account balance has increased or decreased. </a:t>
            </a:r>
          </a:p>
          <a:p>
            <a:pPr>
              <a:spcBef>
                <a:spcPct val="0"/>
              </a:spcBef>
            </a:pPr>
            <a:r>
              <a:rPr lang="en-IN" dirty="0" smtClean="0"/>
              <a:t>Here, we introduce those terms, discuss their effect on account balances, and show how we record transactions using debits and credits.</a:t>
            </a:r>
          </a:p>
          <a:p>
            <a:pPr>
              <a:spcBef>
                <a:spcPct val="0"/>
              </a:spcBef>
            </a:pPr>
            <a:r>
              <a:rPr lang="en-IN" dirty="0" smtClean="0"/>
              <a:t>You will need to learn how to increase and decrease account balances using the terms debit and credit because that’s the language of accounting.</a:t>
            </a:r>
          </a:p>
        </p:txBody>
      </p:sp>
      <p:sp>
        <p:nvSpPr>
          <p:cNvPr id="614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EDDD12-AA25-4215-92F9-18F834FAA617}" type="slidenum">
              <a:rPr lang="en-US"/>
              <a:pPr fontAlgn="base">
                <a:spcBef>
                  <a:spcPct val="0"/>
                </a:spcBef>
                <a:spcAft>
                  <a:spcPct val="0"/>
                </a:spcAft>
              </a:pPr>
              <a:t>33</a:t>
            </a:fld>
            <a:endParaRPr lang="en-US" dirty="0"/>
          </a:p>
        </p:txBody>
      </p:sp>
    </p:spTree>
    <p:extLst>
      <p:ext uri="{BB962C8B-B14F-4D97-AF65-F5344CB8AC3E}">
        <p14:creationId xmlns:p14="http://schemas.microsoft.com/office/powerpoint/2010/main" val="14536878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Although the words “debit” and “credit” are derived from Latin terms, today debit simply means “left” and credit means “right.”  </a:t>
            </a:r>
          </a:p>
          <a:p>
            <a:pPr>
              <a:spcBef>
                <a:spcPct val="0"/>
              </a:spcBef>
            </a:pPr>
            <a:endParaRPr lang="en-IN" dirty="0" smtClean="0"/>
          </a:p>
          <a:p>
            <a:pPr>
              <a:spcBef>
                <a:spcPct val="0"/>
              </a:spcBef>
            </a:pPr>
            <a:r>
              <a:rPr lang="en-IN" dirty="0" smtClean="0"/>
              <a:t>We refer to increases in accounts on the left side of the accounting equation—assets —as debits. Just the opposite is true for accounts on the right-hand side of the equation. We refer to increases in liabilities and stockholders’ equity as credits. </a:t>
            </a:r>
          </a:p>
          <a:p>
            <a:pPr>
              <a:spcBef>
                <a:spcPct val="0"/>
              </a:spcBef>
            </a:pPr>
            <a:r>
              <a:rPr lang="en-IN" dirty="0" smtClean="0"/>
              <a:t>The rules reverse for decreases in accounts: Assets decrease with a credit. Liabilities and stockholders’ equity decrease with a debit.</a:t>
            </a:r>
          </a:p>
          <a:p>
            <a:pPr>
              <a:spcBef>
                <a:spcPct val="0"/>
              </a:spcBef>
            </a:pPr>
            <a:endParaRPr lang="en-US" dirty="0" smtClean="0"/>
          </a:p>
        </p:txBody>
      </p:sp>
      <p:sp>
        <p:nvSpPr>
          <p:cNvPr id="645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77522B7-420F-4827-AC32-30DC4EEBAEF4}" type="slidenum">
              <a:rPr lang="en-US"/>
              <a:pPr fontAlgn="base">
                <a:spcBef>
                  <a:spcPct val="0"/>
                </a:spcBef>
                <a:spcAft>
                  <a:spcPct val="0"/>
                </a:spcAft>
              </a:pPr>
              <a:t>35</a:t>
            </a:fld>
            <a:endParaRPr lang="en-US" dirty="0"/>
          </a:p>
        </p:txBody>
      </p:sp>
    </p:spTree>
    <p:extLst>
      <p:ext uri="{BB962C8B-B14F-4D97-AF65-F5344CB8AC3E}">
        <p14:creationId xmlns:p14="http://schemas.microsoft.com/office/powerpoint/2010/main" val="33451910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Remember that accounts on the left side of the accounting equation (assets) increase with debits or the left side of an account. Accounts on the right side of the accounting equation (liabilities and stockholders’ equity) increase with credits or the right side of an account.</a:t>
            </a:r>
            <a:r>
              <a:rPr lang="en-GB" dirty="0" smtClean="0"/>
              <a:t> </a:t>
            </a:r>
          </a:p>
          <a:p>
            <a:pPr>
              <a:spcBef>
                <a:spcPct val="0"/>
              </a:spcBef>
            </a:pPr>
            <a:endParaRPr lang="en-GB" dirty="0" smtClean="0"/>
          </a:p>
          <a:p>
            <a:pPr>
              <a:spcBef>
                <a:spcPct val="0"/>
              </a:spcBef>
            </a:pPr>
            <a:r>
              <a:rPr lang="en-US" dirty="0" smtClean="0"/>
              <a:t>We can expand the basic accounting equation to include the components of stockholders’ equity (common stock and retained earnings) and the components of retained earnings (revenues, expenses, and dividends). Because common stock and retained earnings are part of stockholders’ equity, it follows directly that we increase both with a credit.</a:t>
            </a:r>
            <a:endParaRPr lang="en-GB" dirty="0" smtClean="0"/>
          </a:p>
          <a:p>
            <a:pPr>
              <a:spcBef>
                <a:spcPct val="0"/>
              </a:spcBef>
            </a:pPr>
            <a:endParaRPr lang="en-GB" dirty="0" smtClean="0"/>
          </a:p>
          <a:p>
            <a:pPr>
              <a:spcBef>
                <a:spcPct val="0"/>
              </a:spcBef>
            </a:pPr>
            <a:r>
              <a:rPr lang="en-US" dirty="0" smtClean="0"/>
              <a:t>Revenues increase</a:t>
            </a:r>
            <a:r>
              <a:rPr lang="en-US" i="1" dirty="0" smtClean="0"/>
              <a:t> </a:t>
            </a:r>
            <a:r>
              <a:rPr lang="en-US" dirty="0" smtClean="0"/>
              <a:t>retained earnings (“there’s more to keep”). Retained earnings is a credit account, so we increase revenues with a credit. Expenses, on the other hand, decrease</a:t>
            </a:r>
            <a:r>
              <a:rPr lang="en-US" i="1" dirty="0" smtClean="0"/>
              <a:t> </a:t>
            </a:r>
            <a:r>
              <a:rPr lang="en-US" dirty="0" smtClean="0"/>
              <a:t>retained earnings (“there’s less to keep”). Thus, we do the opposite of what we do with revenues: We increase expenses with a debit. A debit to an expense is essentially a debit to retained earnings, decreasing the account. Similarly, dividends decrease</a:t>
            </a:r>
            <a:r>
              <a:rPr lang="en-US" i="1" dirty="0" smtClean="0"/>
              <a:t> </a:t>
            </a:r>
            <a:r>
              <a:rPr lang="en-US" dirty="0" smtClean="0"/>
              <a:t>retained earnings, so we also record an increase in dividends with a debit.</a:t>
            </a:r>
          </a:p>
        </p:txBody>
      </p:sp>
      <p:sp>
        <p:nvSpPr>
          <p:cNvPr id="665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11A2645-2847-4917-9F40-1E48BB4AF5C8}" type="slidenum">
              <a:rPr lang="en-US"/>
              <a:pPr fontAlgn="base">
                <a:spcBef>
                  <a:spcPct val="0"/>
                </a:spcBef>
                <a:spcAft>
                  <a:spcPct val="0"/>
                </a:spcAft>
              </a:pPr>
              <a:t>36</a:t>
            </a:fld>
            <a:endParaRPr lang="en-US" dirty="0"/>
          </a:p>
        </p:txBody>
      </p:sp>
    </p:spTree>
    <p:extLst>
      <p:ext uri="{BB962C8B-B14F-4D97-AF65-F5344CB8AC3E}">
        <p14:creationId xmlns:p14="http://schemas.microsoft.com/office/powerpoint/2010/main" val="10086390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Here’s a simpler way to remember which accounts increase with debits and which with credits. </a:t>
            </a:r>
            <a:r>
              <a:rPr lang="en-IN" dirty="0" smtClean="0"/>
              <a:t>The three accounts on the left, or debit, side of </a:t>
            </a:r>
            <a:r>
              <a:rPr lang="en-IN" b="1" dirty="0" smtClean="0"/>
              <a:t>DEALOR</a:t>
            </a:r>
            <a:r>
              <a:rPr lang="en-IN" dirty="0" smtClean="0"/>
              <a:t>—</a:t>
            </a:r>
            <a:r>
              <a:rPr lang="en-IN" b="1" dirty="0" smtClean="0"/>
              <a:t>D</a:t>
            </a:r>
            <a:r>
              <a:rPr lang="en-IN" dirty="0" smtClean="0"/>
              <a:t>ividends, </a:t>
            </a:r>
            <a:r>
              <a:rPr lang="en-IN" b="1" dirty="0" smtClean="0"/>
              <a:t>E</a:t>
            </a:r>
            <a:r>
              <a:rPr lang="en-IN" dirty="0" smtClean="0"/>
              <a:t>xpenses, and </a:t>
            </a:r>
            <a:r>
              <a:rPr lang="en-IN" b="1" dirty="0" smtClean="0"/>
              <a:t>A</a:t>
            </a:r>
            <a:r>
              <a:rPr lang="en-IN" dirty="0" smtClean="0"/>
              <a:t>ssets—increase with a debit. The three accounts on the right, or credit, side—</a:t>
            </a:r>
            <a:r>
              <a:rPr lang="en-IN" b="1" dirty="0" smtClean="0"/>
              <a:t>L</a:t>
            </a:r>
            <a:r>
              <a:rPr lang="en-IN" dirty="0" smtClean="0"/>
              <a:t>iabilities, </a:t>
            </a:r>
            <a:r>
              <a:rPr lang="en-IN" b="1" dirty="0" smtClean="0"/>
              <a:t>O</a:t>
            </a:r>
            <a:r>
              <a:rPr lang="en-IN" dirty="0" smtClean="0"/>
              <a:t>wners’ (stockholders’) equity, and </a:t>
            </a:r>
            <a:r>
              <a:rPr lang="en-IN" b="1" dirty="0" smtClean="0"/>
              <a:t>R</a:t>
            </a:r>
            <a:r>
              <a:rPr lang="en-IN" dirty="0" smtClean="0"/>
              <a:t>evenues—increase with a </a:t>
            </a:r>
            <a:r>
              <a:rPr lang="en-US" dirty="0" smtClean="0"/>
              <a:t>credit.</a:t>
            </a:r>
          </a:p>
        </p:txBody>
      </p:sp>
      <p:sp>
        <p:nvSpPr>
          <p:cNvPr id="686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94AB8CD-4E79-4C15-AF45-7C2082B14033}" type="slidenum">
              <a:rPr lang="en-US"/>
              <a:pPr fontAlgn="base">
                <a:spcBef>
                  <a:spcPct val="0"/>
                </a:spcBef>
                <a:spcAft>
                  <a:spcPct val="0"/>
                </a:spcAft>
              </a:pPr>
              <a:t>37</a:t>
            </a:fld>
            <a:endParaRPr lang="en-US" dirty="0"/>
          </a:p>
        </p:txBody>
      </p:sp>
    </p:spTree>
    <p:extLst>
      <p:ext uri="{BB962C8B-B14F-4D97-AF65-F5344CB8AC3E}">
        <p14:creationId xmlns:p14="http://schemas.microsoft.com/office/powerpoint/2010/main" val="184949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Recall from Chapter 1 that the two functions of financial accounting are to: </a:t>
            </a:r>
          </a:p>
          <a:p>
            <a:pPr>
              <a:spcBef>
                <a:spcPct val="0"/>
              </a:spcBef>
            </a:pPr>
            <a:r>
              <a:rPr lang="en-GB" dirty="0" smtClean="0"/>
              <a:t>(1) Measure business activities of the company and  </a:t>
            </a:r>
          </a:p>
          <a:p>
            <a:pPr>
              <a:spcBef>
                <a:spcPct val="0"/>
              </a:spcBef>
            </a:pPr>
            <a:r>
              <a:rPr lang="en-GB" dirty="0" smtClean="0"/>
              <a:t>(2) Communicate those measurements to external parties for decision-making purposes.</a:t>
            </a:r>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3B346F-7E3C-4302-A097-80303C28836D}" type="slidenum">
              <a:rPr lang="en-US"/>
              <a:pPr fontAlgn="base">
                <a:spcBef>
                  <a:spcPct val="0"/>
                </a:spcBef>
                <a:spcAft>
                  <a:spcPct val="0"/>
                </a:spcAft>
              </a:pPr>
              <a:t>3</a:t>
            </a:fld>
            <a:endParaRPr lang="en-US" dirty="0"/>
          </a:p>
        </p:txBody>
      </p:sp>
    </p:spTree>
    <p:extLst>
      <p:ext uri="{BB962C8B-B14F-4D97-AF65-F5344CB8AC3E}">
        <p14:creationId xmlns:p14="http://schemas.microsoft.com/office/powerpoint/2010/main" val="8592768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59585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A journal provides a chronological record of all transactions affecting a firm. Thus, the term journal entry was used to describe the format for recording a transaction. The format for a journal entry has a place for the date of the transaction, the relevant account names, debit amounts, credit amounts, and a description of the transaction. </a:t>
            </a:r>
            <a:endParaRPr lang="en-US" dirty="0" smtClean="0"/>
          </a:p>
          <a:p>
            <a:pPr>
              <a:spcBef>
                <a:spcPct val="0"/>
              </a:spcBef>
            </a:pPr>
            <a:endParaRPr lang="en-US" dirty="0" smtClean="0"/>
          </a:p>
          <a:p>
            <a:pPr>
              <a:spcBef>
                <a:spcPct val="0"/>
              </a:spcBef>
            </a:pPr>
            <a:r>
              <a:rPr lang="en-IN" dirty="0" smtClean="0"/>
              <a:t>The account to be debited is first listed; below that, and indented to the right, the credit account is listed. The entry has two amount columns—one for debits, one for credits. As amounts are always expressed in dollars, the dollar sign ($) is not used. As you might expect, the left-hand column is for debits  and the right-hand column is for credits. For each journal entry, total debits must always equal total credits. A brief description of the transaction is customarily included at the bottom.</a:t>
            </a:r>
          </a:p>
        </p:txBody>
      </p:sp>
      <p:sp>
        <p:nvSpPr>
          <p:cNvPr id="71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A63E941-6F79-4066-A37C-C8C6CEAC03EF}" type="slidenum">
              <a:rPr lang="en-US"/>
              <a:pPr fontAlgn="base">
                <a:spcBef>
                  <a:spcPct val="0"/>
                </a:spcBef>
                <a:spcAft>
                  <a:spcPct val="0"/>
                </a:spcAft>
              </a:pPr>
              <a:t>40</a:t>
            </a:fld>
            <a:endParaRPr lang="en-US" dirty="0"/>
          </a:p>
        </p:txBody>
      </p:sp>
    </p:spTree>
    <p:extLst>
      <p:ext uri="{BB962C8B-B14F-4D97-AF65-F5344CB8AC3E}">
        <p14:creationId xmlns:p14="http://schemas.microsoft.com/office/powerpoint/2010/main" val="42062851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To record the transaction between Eagle and its investors in the books of Eagle, Cash is debited and Common Stock is credited for $25,000. </a:t>
            </a:r>
          </a:p>
        </p:txBody>
      </p:sp>
      <p:sp>
        <p:nvSpPr>
          <p:cNvPr id="73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151E0F-5D4E-4521-8CE2-901F4CF79FCD}" type="slidenum">
              <a:rPr lang="en-US"/>
              <a:pPr fontAlgn="base">
                <a:spcBef>
                  <a:spcPct val="0"/>
                </a:spcBef>
                <a:spcAft>
                  <a:spcPct val="0"/>
                </a:spcAft>
              </a:pPr>
              <a:t>41</a:t>
            </a:fld>
            <a:endParaRPr lang="en-US" dirty="0"/>
          </a:p>
        </p:txBody>
      </p:sp>
    </p:spTree>
    <p:extLst>
      <p:ext uri="{BB962C8B-B14F-4D97-AF65-F5344CB8AC3E}">
        <p14:creationId xmlns:p14="http://schemas.microsoft.com/office/powerpoint/2010/main" val="39068674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892BD9-D696-4420-986D-BDA1D55D86D5}" type="slidenum">
              <a:rPr lang="en-US"/>
              <a:pPr fontAlgn="base">
                <a:spcBef>
                  <a:spcPct val="0"/>
                </a:spcBef>
                <a:spcAft>
                  <a:spcPct val="0"/>
                </a:spcAft>
              </a:pPr>
              <a:t>43</a:t>
            </a:fld>
            <a:endParaRPr lang="en-US" dirty="0"/>
          </a:p>
        </p:txBody>
      </p:sp>
    </p:spTree>
    <p:extLst>
      <p:ext uri="{BB962C8B-B14F-4D97-AF65-F5344CB8AC3E}">
        <p14:creationId xmlns:p14="http://schemas.microsoft.com/office/powerpoint/2010/main" val="6367602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The journal records all transactions affecting a company in a chronological order. It is useful for </a:t>
            </a:r>
            <a:r>
              <a:rPr lang="en-US" dirty="0" smtClean="0"/>
              <a:t>reviewing specific transactions, but no for calculating account balances necessary for preparing financial statements. </a:t>
            </a:r>
          </a:p>
          <a:p>
            <a:pPr marL="0" marR="0" indent="0" algn="l" defTabSz="457200" rtl="0" eaLnBrk="1" fontAlgn="auto" latinLnBrk="0" hangingPunct="1">
              <a:lnSpc>
                <a:spcPct val="100000"/>
              </a:lnSpc>
              <a:spcBef>
                <a:spcPct val="0"/>
              </a:spcBef>
              <a:spcAft>
                <a:spcPts val="0"/>
              </a:spcAft>
              <a:buClrTx/>
              <a:buSzTx/>
              <a:buFontTx/>
              <a:buNone/>
              <a:tabLst/>
              <a:defRPr/>
            </a:pPr>
            <a:r>
              <a:rPr lang="en-US" dirty="0" smtClean="0"/>
              <a:t>To calculate balances, </a:t>
            </a:r>
            <a:r>
              <a:rPr lang="en-IN" dirty="0" smtClean="0"/>
              <a:t>information about transactions recorded in the journal is transferred to the specific accounts in the general ledger. </a:t>
            </a:r>
            <a:r>
              <a:rPr lang="en-US" dirty="0" smtClean="0"/>
              <a:t>The process of transferring the debit and credit information from the journal to individual accounts in the general ledger is called </a:t>
            </a:r>
            <a:r>
              <a:rPr lang="en-US" b="1" dirty="0" smtClean="0"/>
              <a:t>posting</a:t>
            </a:r>
            <a:r>
              <a:rPr lang="en-US" dirty="0" smtClean="0"/>
              <a:t>.</a:t>
            </a:r>
            <a:r>
              <a:rPr lang="en-US" baseline="0" dirty="0" smtClean="0"/>
              <a:t> </a:t>
            </a:r>
            <a:r>
              <a:rPr lang="en-IN" dirty="0" smtClean="0"/>
              <a:t>The general ledger includes all accounts used to record the company’s transactions. For each</a:t>
            </a:r>
            <a:r>
              <a:rPr lang="en-IN" baseline="0" dirty="0" smtClean="0"/>
              <a:t> account in the general ledger, we have an </a:t>
            </a:r>
            <a:r>
              <a:rPr lang="en-US" dirty="0" smtClean="0"/>
              <a:t>account title, transaction date, transaction description, and columns for debits, credits, and the cumulative account balance.</a:t>
            </a:r>
          </a:p>
        </p:txBody>
      </p:sp>
      <p:sp>
        <p:nvSpPr>
          <p:cNvPr id="778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1F73BD7-1F6D-4B98-B8A0-FA56DDE8E238}" type="slidenum">
              <a:rPr lang="en-US"/>
              <a:pPr fontAlgn="base">
                <a:spcBef>
                  <a:spcPct val="0"/>
                </a:spcBef>
                <a:spcAft>
                  <a:spcPct val="0"/>
                </a:spcAft>
              </a:pPr>
              <a:t>44</a:t>
            </a:fld>
            <a:endParaRPr lang="en-US" dirty="0"/>
          </a:p>
        </p:txBody>
      </p:sp>
    </p:spTree>
    <p:extLst>
      <p:ext uri="{BB962C8B-B14F-4D97-AF65-F5344CB8AC3E}">
        <p14:creationId xmlns:p14="http://schemas.microsoft.com/office/powerpoint/2010/main" val="2074545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To post the transaction between Eagle and its investors in the books of Eagle, the debit to Cash is transferred to the Cash account and the credit to Common Stock is transferred to the Common Stock account. </a:t>
            </a:r>
          </a:p>
          <a:p>
            <a:pPr>
              <a:spcBef>
                <a:spcPct val="0"/>
              </a:spcBef>
            </a:pPr>
            <a:endParaRPr lang="en-US" dirty="0" smtClean="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45</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To post the transaction between Eagle and its creditors in the books of Eagle, the debit to Cash is transferred to the Cash account and the credit to Notes Payable is transferred to the Notes Payable account. </a:t>
            </a:r>
          </a:p>
          <a:p>
            <a:pPr>
              <a:spcBef>
                <a:spcPct val="0"/>
              </a:spcBef>
            </a:pPr>
            <a:endParaRPr lang="en-US" dirty="0" smtClean="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46</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When Eagle</a:t>
            </a:r>
            <a:r>
              <a:rPr lang="en-US" baseline="0" dirty="0" smtClean="0"/>
              <a:t> purchases equipment with cash, we debit Equipment and post the debit to the Equipment account to show the balance of equipment has increased. We also credit Cash and post the credit to the Cash account to show that the balance of cash has decreased.</a:t>
            </a:r>
          </a:p>
          <a:p>
            <a:pPr>
              <a:spcBef>
                <a:spcPct val="0"/>
              </a:spcBef>
            </a:pPr>
            <a:endParaRPr lang="en-US" baseline="0" dirty="0" smtClean="0"/>
          </a:p>
          <a:p>
            <a:pPr>
              <a:spcBef>
                <a:spcPct val="0"/>
              </a:spcBef>
            </a:pPr>
            <a:r>
              <a:rPr lang="en-US" dirty="0" smtClean="0"/>
              <a:t>For convenience, we sometimes show the accounts</a:t>
            </a:r>
            <a:r>
              <a:rPr lang="en-US" baseline="0" dirty="0" smtClean="0"/>
              <a:t> in the general ledger using a simplified version known as a T-account. Shown in the slide are the T-accounts for Equipment and Cash. </a:t>
            </a:r>
            <a:r>
              <a:rPr lang="en-US" dirty="0" smtClean="0"/>
              <a:t>The name T-account comes from the natural T shape formed.  A T-account includes the account title at the top, one side for recording debits, and one side for recording credits. Consistent with our previous discussion of debits and credits, the left side of the T-account is the debit column, and the right side is the credit column. At the bottom of the T-account is the current balance of the account.</a:t>
            </a:r>
          </a:p>
          <a:p>
            <a:pPr>
              <a:spcBef>
                <a:spcPct val="0"/>
              </a:spcBef>
            </a:pPr>
            <a:endParaRPr lang="en-US" dirty="0" smtClean="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47</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When Eagle</a:t>
            </a:r>
            <a:r>
              <a:rPr lang="en-US" baseline="0" dirty="0" smtClean="0"/>
              <a:t> pays one year of rent in advance, we debit Prepaid Rent and post the debit to the Prepaid Rent account to show the balance of prepaid rent has increased. We also credit Cash and post the credit to the Cash account to show that the balance of cash has decreased.</a:t>
            </a:r>
            <a:endParaRPr lang="en-US" dirty="0" smtClean="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48</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When Eagle</a:t>
            </a:r>
            <a:r>
              <a:rPr lang="en-US" baseline="0" dirty="0" smtClean="0"/>
              <a:t> purchases supplies on account, we debit Supplies and post the debit to the Supplies account to show the balance of supplies has increased. We also credit Accounts Payable and post the credit to the Accounts Payable account to show that the balance of accounts payable has increased.</a:t>
            </a:r>
            <a:endParaRPr lang="en-US" dirty="0" smtClean="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49</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In this chapter</a:t>
            </a:r>
            <a:r>
              <a:rPr lang="en-US" dirty="0" smtClean="0"/>
              <a:t> we will focus on the procedures related to measuring</a:t>
            </a:r>
            <a:r>
              <a:rPr lang="en-US" baseline="0" dirty="0" smtClean="0"/>
              <a:t> business activities during the accounting period.  In Chapter 3 we’ll complete the accounting cycle by examining the remaining procedures that occur at the end of the accounting period. Although nearly  every company accomplishes the accounting cycle using a computerized accounting system, this chapter shows a manual system to help you understand the basic model underlying most computerized programs.  </a:t>
            </a:r>
            <a:endParaRPr lang="en-US" dirty="0" smtClean="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87646E-70B6-44EB-9FDA-4CF46AD5BD64}" type="slidenum">
              <a:rPr lang="en-US"/>
              <a:pPr fontAlgn="base">
                <a:spcBef>
                  <a:spcPct val="0"/>
                </a:spcBef>
                <a:spcAft>
                  <a:spcPct val="0"/>
                </a:spcAft>
              </a:pPr>
              <a:t>4</a:t>
            </a:fld>
            <a:endParaRPr lang="en-US" dirty="0"/>
          </a:p>
        </p:txBody>
      </p:sp>
    </p:spTree>
    <p:extLst>
      <p:ext uri="{BB962C8B-B14F-4D97-AF65-F5344CB8AC3E}">
        <p14:creationId xmlns:p14="http://schemas.microsoft.com/office/powerpoint/2010/main" val="32513953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When Eagle</a:t>
            </a:r>
            <a:r>
              <a:rPr lang="en-US" baseline="0" dirty="0" smtClean="0"/>
              <a:t> provides golf training to customers for cash, we debit Cash and post the debit to the Cash account to show the balance of cash has increased. We also credit Service Revenue and post the credit to the Service Revenue account to show that the balance of service revenue has increased.</a:t>
            </a:r>
            <a:endParaRPr lang="en-US" dirty="0" smtClean="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50</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When Eagle</a:t>
            </a:r>
            <a:r>
              <a:rPr lang="en-US" baseline="0" dirty="0" smtClean="0"/>
              <a:t> provides golf training to customers on account, we debit Accounts Receivable and post the debit to the Accounts Receivable account to show the balance of accounts receivable has increased. We also credit Service Revenue and post the credit to the Service Revenue account to show that the balance of service revenue has increased.</a:t>
            </a:r>
            <a:endParaRPr lang="en-US" dirty="0" smtClean="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51</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When Eagle</a:t>
            </a:r>
            <a:r>
              <a:rPr lang="en-US" baseline="0" dirty="0" smtClean="0"/>
              <a:t> receives cash in advance from customers, we debit Cash and post the debit to the Cash account to show the balance of cash has increased. We also credit Deferred Revenue and post the credit to the Deferred Revenue account to show that the balance of deferred revenue has increased.</a:t>
            </a:r>
            <a:endParaRPr lang="en-US" dirty="0" smtClean="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52</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When Eagle</a:t>
            </a:r>
            <a:r>
              <a:rPr lang="en-US" baseline="0" dirty="0" smtClean="0"/>
              <a:t> pays salaries to employees, we debit Salaries Expense and post the debit to the Salaries Expense account to show the balance of salaries expense has increased. We also credit Cash and post the credit to the Cash account to show that the balance of cash has decreased.</a:t>
            </a:r>
            <a:endParaRPr lang="en-US" dirty="0" smtClean="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53</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When Eagle</a:t>
            </a:r>
            <a:r>
              <a:rPr lang="en-US" baseline="0" dirty="0" smtClean="0"/>
              <a:t> pays cash dividends to shareholders, we debit Dividends and post the debit to the Dividends account to show the balance of dividends has increased. We also credit Cash and post the credit to the Cash account to show that the balance of cash has decreased.</a:t>
            </a:r>
            <a:endParaRPr lang="en-US" dirty="0" smtClean="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54</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 summary of the first four external transactions recorded for Eagle Golf Academy in the month of December are provided in this slide.</a:t>
            </a:r>
            <a:endParaRPr lang="en-GB"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0469208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 summary of the second four external transactions recorded for Eagle Golf Academy in the month of December are provided in this slide.</a:t>
            </a:r>
            <a:endParaRPr lang="en-GB"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0469208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 summary of the final three external transactions recorded for Eagle Golf Academy in the month of December are provided in this slide.</a:t>
            </a:r>
            <a:endParaRPr lang="en-GB" dirty="0" smtClean="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0469208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general ledgers shows the balances of all accounts.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21118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 trial balance is a list of all accounts and their balances at a particular date, showing that total debits equal total credits. Another purpose of the trial balance is to assist us in preparing adjusting entries (for internal transactions). Those are covered in Chapter 3.</a:t>
            </a:r>
          </a:p>
          <a:p>
            <a:pPr>
              <a:spcBef>
                <a:spcPct val="0"/>
              </a:spcBef>
            </a:pPr>
            <a:endParaRPr lang="en-GB" dirty="0" smtClean="0"/>
          </a:p>
          <a:p>
            <a:pPr>
              <a:spcBef>
                <a:spcPct val="0"/>
              </a:spcBef>
            </a:pPr>
            <a:r>
              <a:rPr lang="en-US" dirty="0" smtClean="0"/>
              <a:t>Since the trial balance is not a published financial statement to be used by external parties, there is no required order for listing accounts in the trial balance. The trial balance is </a:t>
            </a:r>
            <a:r>
              <a:rPr lang="en-US" i="1" dirty="0" smtClean="0"/>
              <a:t>used for internal purposes only</a:t>
            </a:r>
            <a:r>
              <a:rPr lang="en-US" dirty="0" smtClean="0"/>
              <a:t> and provides a check on the equality of the debits and credits. However, most companies list accounts in the following order: assets, liabilities, stockholders’ equity, dividends, revenues, and expenses. </a:t>
            </a:r>
            <a:endParaRPr lang="en-GB" dirty="0" smtClean="0"/>
          </a:p>
          <a:p>
            <a:pPr>
              <a:spcBef>
                <a:spcPct val="0"/>
              </a:spcBef>
            </a:pPr>
            <a:endParaRPr lang="en-US" dirty="0" smtClean="0"/>
          </a:p>
        </p:txBody>
      </p:sp>
      <p:sp>
        <p:nvSpPr>
          <p:cNvPr id="890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C4A77F-4CA8-4628-8654-34DABBA23570}" type="slidenum">
              <a:rPr lang="en-US"/>
              <a:pPr fontAlgn="base">
                <a:spcBef>
                  <a:spcPct val="0"/>
                </a:spcBef>
                <a:spcAft>
                  <a:spcPct val="0"/>
                </a:spcAft>
              </a:pPr>
              <a:t>62</a:t>
            </a:fld>
            <a:endParaRPr lang="en-US" dirty="0"/>
          </a:p>
        </p:txBody>
      </p:sp>
    </p:spTree>
    <p:extLst>
      <p:ext uri="{BB962C8B-B14F-4D97-AF65-F5344CB8AC3E}">
        <p14:creationId xmlns:p14="http://schemas.microsoft.com/office/powerpoint/2010/main" val="880372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6505251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smtClean="0">
                <a:ln>
                  <a:noFill/>
                </a:ln>
                <a:solidFill>
                  <a:prstClr val="black"/>
                </a:solidFill>
                <a:effectLst/>
                <a:uLnTx/>
                <a:uFillTx/>
                <a:latin typeface="+mn-lt"/>
                <a:ea typeface="+mn-ea"/>
                <a:cs typeface="+mn-cs"/>
              </a:rPr>
              <a:t>Using the account balances from the general ledger in Illustration 2-12, we can prepare the trial balance of Eagle Golf Academy. We list the balance of the debit accounts in the debit column, and the balances of the credit accounts in the credit column. Notice that the total of the balances in the debit column equals the total of the balances in the credit column. </a:t>
            </a:r>
            <a:endParaRPr kumimoji="0" lang="en-US" sz="1200" b="0" i="0" u="none" strike="noStrike" kern="1200" cap="none" spc="0" normalizeH="0" baseline="0" noProof="0" dirty="0" smtClean="0">
              <a:ln>
                <a:noFill/>
              </a:ln>
              <a:solidFill>
                <a:prstClr val="black"/>
              </a:solidFill>
              <a:effectLst/>
              <a:uLnTx/>
              <a:uFillTx/>
              <a:latin typeface="+mn-lt"/>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607469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366477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931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DD16046-11A8-4BB7-A0C0-1ACE78819637}" type="slidenum">
              <a:rPr lang="en-US"/>
              <a:pPr fontAlgn="base">
                <a:spcBef>
                  <a:spcPct val="0"/>
                </a:spcBef>
                <a:spcAft>
                  <a:spcPct val="0"/>
                </a:spcAft>
              </a:pPr>
              <a:t>65</a:t>
            </a:fld>
            <a:endParaRPr lang="en-US" dirty="0"/>
          </a:p>
        </p:txBody>
      </p:sp>
    </p:spTree>
    <p:extLst>
      <p:ext uri="{BB962C8B-B14F-4D97-AF65-F5344CB8AC3E}">
        <p14:creationId xmlns:p14="http://schemas.microsoft.com/office/powerpoint/2010/main" val="3206706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Measuring external transactions is a six step process as outlined as outlined</a:t>
            </a:r>
            <a:r>
              <a:rPr lang="en-US" baseline="0" dirty="0" smtClean="0"/>
              <a:t> in Illustration 2-1</a:t>
            </a:r>
            <a:r>
              <a:rPr lang="en-US" dirty="0" smtClean="0"/>
              <a:t>.  These steps are the foundation for the remaining chapters in this book.  Make sure you understand them before</a:t>
            </a:r>
            <a:r>
              <a:rPr lang="en-US" baseline="0" dirty="0" smtClean="0"/>
              <a:t> you proceed.</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18973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Take a moment to review</a:t>
            </a:r>
            <a:r>
              <a:rPr lang="en-US" baseline="0" dirty="0" smtClean="0"/>
              <a:t> each step of the accounting cycle</a:t>
            </a:r>
            <a:r>
              <a:rPr lang="en-US" dirty="0" smtClean="0"/>
              <a:t>:</a:t>
            </a:r>
          </a:p>
          <a:p>
            <a:pPr>
              <a:spcBef>
                <a:spcPct val="0"/>
              </a:spcBef>
            </a:pPr>
            <a:r>
              <a:rPr lang="en-US" b="1" dirty="0" smtClean="0"/>
              <a:t>Step 1:</a:t>
            </a:r>
            <a:r>
              <a:rPr lang="en-US" dirty="0" smtClean="0"/>
              <a:t> Gathering information about a transaction. Source documents</a:t>
            </a:r>
            <a:r>
              <a:rPr lang="en-US" b="1" dirty="0" smtClean="0"/>
              <a:t> </a:t>
            </a:r>
            <a:r>
              <a:rPr lang="en-US" dirty="0" smtClean="0"/>
              <a:t>such as sales invoices, bills from suppliers, and signed contracts provide information related to external transactions. These source documents are used to determine the accounts that will be affected. </a:t>
            </a:r>
          </a:p>
          <a:p>
            <a:pPr>
              <a:spcBef>
                <a:spcPct val="0"/>
              </a:spcBef>
            </a:pPr>
            <a:r>
              <a:rPr lang="en-US" b="1" dirty="0" smtClean="0"/>
              <a:t>Step 2:</a:t>
            </a:r>
            <a:r>
              <a:rPr lang="en-US" dirty="0" smtClean="0"/>
              <a:t> Next, the effect of the transaction on elements of the accounting equation must be analyzed. After each transaction, assets must always equal liabilities plus stockholders’ equity. </a:t>
            </a:r>
          </a:p>
          <a:p>
            <a:pPr>
              <a:spcBef>
                <a:spcPct val="0"/>
              </a:spcBef>
            </a:pPr>
            <a:r>
              <a:rPr lang="en-US" b="1" dirty="0" smtClean="0"/>
              <a:t>Step 3: </a:t>
            </a:r>
            <a:r>
              <a:rPr lang="en-US" dirty="0" smtClean="0"/>
              <a:t>In the basic accounting equation (Assets = Liabilities + Stockholders’ Equity), accounts on the left side are increased with debits. Accounts on the right side are increased with credits. The opposite is true to decrease any of these accounts. After identifying the accounts affected, we must determine if it must be debited or credited.</a:t>
            </a:r>
          </a:p>
          <a:p>
            <a:pPr>
              <a:spcBef>
                <a:spcPct val="0"/>
              </a:spcBef>
            </a:pPr>
            <a:r>
              <a:rPr lang="en-US" b="1" dirty="0" smtClean="0"/>
              <a:t>Step 4: </a:t>
            </a:r>
            <a:r>
              <a:rPr lang="en-US" dirty="0" smtClean="0"/>
              <a:t>Recording the transaction in a journal with debits and credits.</a:t>
            </a:r>
          </a:p>
          <a:p>
            <a:pPr>
              <a:spcBef>
                <a:spcPct val="0"/>
              </a:spcBef>
            </a:pPr>
            <a:r>
              <a:rPr lang="en-US" b="1" dirty="0" smtClean="0"/>
              <a:t>Step 5: </a:t>
            </a:r>
            <a:r>
              <a:rPr lang="en-US" dirty="0" smtClean="0"/>
              <a:t>Posting is the process of transferring the debit and credit information from transactions recorded in the journal to the T-accounts in the general ledger.</a:t>
            </a:r>
          </a:p>
          <a:p>
            <a:pPr>
              <a:spcBef>
                <a:spcPct val="0"/>
              </a:spcBef>
            </a:pPr>
            <a:r>
              <a:rPr lang="en-US" b="1" dirty="0" smtClean="0"/>
              <a:t>Step 6:</a:t>
            </a:r>
            <a:r>
              <a:rPr lang="en-US" dirty="0" smtClean="0"/>
              <a:t> Preparing a trial balance. A trial balance is a list of all accounts and their balances at a particular date.</a:t>
            </a:r>
          </a:p>
        </p:txBody>
      </p:sp>
      <p:sp>
        <p:nvSpPr>
          <p:cNvPr id="256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DBAB27F-A38C-432A-996F-9EA5FB7CD2B5}" type="slidenum">
              <a:rPr lang="en-US"/>
              <a:pPr fontAlgn="base">
                <a:spcBef>
                  <a:spcPct val="0"/>
                </a:spcBef>
                <a:spcAft>
                  <a:spcPct val="0"/>
                </a:spcAft>
              </a:pPr>
              <a:t>7</a:t>
            </a:fld>
            <a:endParaRPr lang="en-US" dirty="0"/>
          </a:p>
        </p:txBody>
      </p:sp>
    </p:spTree>
    <p:extLst>
      <p:ext uri="{BB962C8B-B14F-4D97-AF65-F5344CB8AC3E}">
        <p14:creationId xmlns:p14="http://schemas.microsoft.com/office/powerpoint/2010/main" val="808788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After reviewing the six steps that we will use to measure external</a:t>
            </a:r>
            <a:r>
              <a:rPr lang="en-IN" baseline="0" dirty="0" smtClean="0"/>
              <a:t> transactions on the previous slide, you may see some words that are unfamiliar to you.  Let’s take a look at some of these definitions.  </a:t>
            </a:r>
            <a:r>
              <a:rPr lang="en-IN" dirty="0" smtClean="0"/>
              <a:t>An account summarizes all transactions related to a particular item over a period of time. For example, all transactions affecting cash are summarized in the Cash account. When a company receives cash, the balance of the Cash account increases. When the company pays cash, the balance of the Cash account decreases. The Chart of accounts</a:t>
            </a:r>
            <a:r>
              <a:rPr lang="en-IN" baseline="0" dirty="0" smtClean="0"/>
              <a:t> is a listing of all the accounts that a company uses.</a:t>
            </a:r>
            <a:endParaRPr lang="en-IN" dirty="0" smtClean="0"/>
          </a:p>
          <a:p>
            <a:pPr>
              <a:spcBef>
                <a:spcPct val="0"/>
              </a:spcBef>
            </a:pPr>
            <a:endParaRPr lang="en-IN" dirty="0" smtClean="0"/>
          </a:p>
          <a:p>
            <a:pPr>
              <a:spcBef>
                <a:spcPct val="0"/>
              </a:spcBef>
            </a:pPr>
            <a:r>
              <a:rPr lang="en-IN" b="1" dirty="0" smtClean="0"/>
              <a:t>Asset accounts </a:t>
            </a:r>
            <a:r>
              <a:rPr lang="en-IN" dirty="0" smtClean="0"/>
              <a:t>include Cash, Supplies, and Equipment. </a:t>
            </a:r>
          </a:p>
          <a:p>
            <a:pPr>
              <a:spcBef>
                <a:spcPct val="0"/>
              </a:spcBef>
            </a:pPr>
            <a:r>
              <a:rPr lang="en-IN" b="1" dirty="0" smtClean="0"/>
              <a:t>Liability accounts </a:t>
            </a:r>
            <a:r>
              <a:rPr lang="en-IN" dirty="0" smtClean="0"/>
              <a:t>include Accounts Payable, Salaries Payable, Utilities Payable, and Taxes Payable. </a:t>
            </a:r>
          </a:p>
          <a:p>
            <a:pPr>
              <a:spcBef>
                <a:spcPct val="0"/>
              </a:spcBef>
            </a:pPr>
            <a:r>
              <a:rPr lang="en-IN" b="1" dirty="0" smtClean="0"/>
              <a:t>Stockholders’ equity accounts </a:t>
            </a:r>
            <a:r>
              <a:rPr lang="en-IN" dirty="0" smtClean="0"/>
              <a:t>include Common Stock and Retained Earnings.</a:t>
            </a:r>
          </a:p>
        </p:txBody>
      </p:sp>
      <p:sp>
        <p:nvSpPr>
          <p:cNvPr id="235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1681738-538B-45C5-8391-F2F1DC84C5F2}" type="slidenum">
              <a:rPr lang="en-US"/>
              <a:pPr fontAlgn="base">
                <a:spcBef>
                  <a:spcPct val="0"/>
                </a:spcBef>
                <a:spcAft>
                  <a:spcPct val="0"/>
                </a:spcAft>
              </a:pPr>
              <a:t>8</a:t>
            </a:fld>
            <a:endParaRPr lang="en-US" dirty="0"/>
          </a:p>
        </p:txBody>
      </p:sp>
    </p:spTree>
    <p:extLst>
      <p:ext uri="{BB962C8B-B14F-4D97-AF65-F5344CB8AC3E}">
        <p14:creationId xmlns:p14="http://schemas.microsoft.com/office/powerpoint/2010/main" val="561017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Recall that the basic accounting equation must always remain in balance; i.e., the left side (assets) equals the right side (liabilities and stockholders’ equity). </a:t>
            </a:r>
          </a:p>
          <a:p>
            <a:pPr>
              <a:spcBef>
                <a:spcPct val="0"/>
              </a:spcBef>
            </a:pPr>
            <a:r>
              <a:rPr lang="en-US" dirty="0" smtClean="0"/>
              <a:t>Each transaction will have a dual effect. If an economic event increases one side of the equation, then it also increases the other side of the equation by the same amount. If an economic event decreases one side of the equation, then it also decreases the other side of the equation by the same amount. Sometimes, however, a transaction will not affect the TOTAL of either side.  We will look at examples</a:t>
            </a:r>
            <a:r>
              <a:rPr lang="en-US" baseline="0" dirty="0" smtClean="0"/>
              <a:t> of both scenarios.</a:t>
            </a:r>
            <a:endParaRPr lang="en-US" dirty="0" smtClean="0"/>
          </a:p>
          <a:p>
            <a:pPr>
              <a:spcBef>
                <a:spcPct val="0"/>
              </a:spcBef>
            </a:pPr>
            <a:endParaRPr lang="en-US" dirty="0" smtClean="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DBBC9B-7EF6-4F4C-8D0B-5BCCBD1A7572}" type="slidenum">
              <a:rPr lang="en-US"/>
              <a:pPr fontAlgn="base">
                <a:spcBef>
                  <a:spcPct val="0"/>
                </a:spcBef>
                <a:spcAft>
                  <a:spcPct val="0"/>
                </a:spcAft>
              </a:pPr>
              <a:t>10</a:t>
            </a:fld>
            <a:endParaRPr lang="en-US" dirty="0"/>
          </a:p>
        </p:txBody>
      </p:sp>
    </p:spTree>
    <p:extLst>
      <p:ext uri="{BB962C8B-B14F-4D97-AF65-F5344CB8AC3E}">
        <p14:creationId xmlns:p14="http://schemas.microsoft.com/office/powerpoint/2010/main" val="2793709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8" y="1559251"/>
            <a:ext cx="8544333"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chemeClr val="bg1"/>
                </a:solidFill>
                <a:latin typeface="Myriad Pro"/>
                <a:cs typeface="Myriad Pro"/>
              </a:rPr>
              <a:t>   Financial Accounting       </a:t>
            </a:r>
            <a:r>
              <a:rPr lang="en-US" sz="2000" dirty="0" smtClean="0">
                <a:solidFill>
                  <a:schemeClr val="bg1"/>
                </a:solidFill>
                <a:latin typeface="Avenir LT Std 35 Light"/>
                <a:cs typeface="Avenir LT Std 35 Light"/>
              </a:rPr>
              <a:t>Fourth Edition</a:t>
            </a:r>
            <a:endParaRPr lang="en-US" sz="2000" dirty="0">
              <a:solidFill>
                <a:schemeClr val="bg1"/>
              </a:solidFill>
              <a:latin typeface="Avenir LT Std 35 Light"/>
              <a:cs typeface="Avenir LT Std 35 Light"/>
            </a:endParaRP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smtClean="0">
                <a:solidFill>
                  <a:srgbClr val="336666"/>
                </a:solidFill>
              </a:rPr>
              <a:t>CHAPTER</a:t>
            </a:r>
            <a:endParaRPr lang="en-US" dirty="0">
              <a:solidFill>
                <a:srgbClr val="336666"/>
              </a:solidFill>
            </a:endParaRP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smtClean="0">
                <a:solidFill>
                  <a:srgbClr val="336666"/>
                </a:solidFill>
              </a:rPr>
              <a:t>Spiceland  •  Thomas  •  Herrmann</a:t>
            </a:r>
            <a:endParaRPr lang="en-US" sz="2400" dirty="0">
              <a:solidFill>
                <a:srgbClr val="336666"/>
              </a:solidFill>
            </a:endParaRP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smtClean="0"/>
              <a:t>Click to edit Master title style</a:t>
            </a:r>
            <a:endParaRPr lang="en-US"/>
          </a:p>
        </p:txBody>
      </p:sp>
      <p:sp>
        <p:nvSpPr>
          <p:cNvPr id="4" name="Date Placeholder 3"/>
          <p:cNvSpPr>
            <a:spLocks noGrp="1"/>
          </p:cNvSpPr>
          <p:nvPr userDrawn="1">
            <p:ph type="dt" sz="half" idx="10"/>
          </p:nvPr>
        </p:nvSpPr>
        <p:spPr/>
        <p:txBody>
          <a:bodyPr/>
          <a:lstStyle/>
          <a:p>
            <a:fld id="{9CCA8E68-C35E-BC45-B720-F74454C64A6A}" type="datetime1">
              <a:rPr lang="en-US" smtClean="0"/>
              <a:t>11/18/2015</a:t>
            </a:fld>
            <a:endParaRPr lang="en-US" dirty="0"/>
          </a:p>
        </p:txBody>
      </p:sp>
      <p:sp>
        <p:nvSpPr>
          <p:cNvPr id="5" name="Footer Placeholder 4"/>
          <p:cNvSpPr>
            <a:spLocks noGrp="1"/>
          </p:cNvSpPr>
          <p:nvPr userDrawn="1">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userDrawn="1">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2CB12E37-71E0-3647-8384-93EA51011BAB}" type="datetime1">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C402AF23-3C1A-C54A-92F4-D231A21B9EFD}" type="datetime1">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8" name="Content Placeholder 7"/>
          <p:cNvSpPr>
            <a:spLocks noGrp="1"/>
          </p:cNvSpPr>
          <p:nvPr>
            <p:ph sz="quarter" idx="13"/>
          </p:nvPr>
        </p:nvSpPr>
        <p:spPr>
          <a:xfrm>
            <a:off x="823495" y="385095"/>
            <a:ext cx="6968863" cy="724513"/>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A49E22-1B69-7442-BBA7-21B211138868}" type="datetime1">
              <a:rPr lang="en-US" smtClean="0">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Copyright ©2014 McGraw-Hill Education. All rights reserved. No reproduction or distribution without the prior written consent of McGraw-Hill Education. </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787138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F54371-2745-EE4F-9FC5-FCC15091AC5F}" type="datetime1">
              <a:rPr lang="en-US" smtClean="0">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Copyright ©2014 McGraw-Hill Education. All rights reserved. No reproduction or distribution without the prior written consent of McGraw-Hill Education. </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296363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91C526-6202-2942-9099-E1DABE8FB663}" type="datetime1">
              <a:rPr lang="en-US" smtClean="0">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Copyright ©2014 McGraw-Hill Education. All rights reserved. No reproduction or distribution without the prior written consent of McGraw-Hill Education. </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041757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E773AF-283E-9942-A394-11D94E68DF38}" type="datetime1">
              <a:rPr lang="en-US" smtClean="0">
                <a:solidFill>
                  <a:prstClr val="black">
                    <a:tint val="75000"/>
                  </a:prstClr>
                </a:solidFill>
              </a:rPr>
              <a:pPr/>
              <a:t>11/18/2015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smtClean="0">
                <a:solidFill>
                  <a:prstClr val="black">
                    <a:tint val="75000"/>
                  </a:prstClr>
                </a:solidFill>
              </a:rPr>
              <a:t>Copyright ©2014 McGraw-Hill Education. All rights reserved. No reproduction or distribution without the prior written consent of McGraw-Hill Education. </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465410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6240AE-84DB-CA42-B4DA-FC712F70F214}" type="datetime1">
              <a:rPr lang="en-US" smtClean="0">
                <a:solidFill>
                  <a:prstClr val="black">
                    <a:tint val="75000"/>
                  </a:prstClr>
                </a:solidFill>
              </a:rPr>
              <a:pPr/>
              <a:t>11/18/2015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r>
              <a:rPr lang="en-US" dirty="0" smtClean="0">
                <a:solidFill>
                  <a:prstClr val="black">
                    <a:tint val="75000"/>
                  </a:prstClr>
                </a:solidFill>
              </a:rPr>
              <a:t>Copyright ©2014 McGraw-Hill Education. All rights reserved. No reproduction or distribution without the prior written consent of McGraw-Hill Education. </a:t>
            </a: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56334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F42389-AB3F-B74A-A51D-7D96DE188ED2}" type="datetime1">
              <a:rPr lang="en-US" smtClean="0">
                <a:solidFill>
                  <a:prstClr val="black">
                    <a:tint val="75000"/>
                  </a:prstClr>
                </a:solidFill>
              </a:rPr>
              <a:pPr/>
              <a:t>11/18/2015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dirty="0" smtClean="0">
                <a:solidFill>
                  <a:prstClr val="black">
                    <a:tint val="75000"/>
                  </a:prstClr>
                </a:solidFill>
              </a:rPr>
              <a:t>Copyright ©2014 McGraw-Hill Education. All rights reserved. No reproduction or distribution without the prior written consent of McGraw-Hill Education. </a:t>
            </a: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524274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5B4C0-C69D-F046-B1B7-A57F35CE16D8}" type="datetime1">
              <a:rPr lang="en-US" smtClean="0">
                <a:solidFill>
                  <a:prstClr val="black">
                    <a:tint val="75000"/>
                  </a:prstClr>
                </a:solidFill>
              </a:rPr>
              <a:pPr/>
              <a:t>11/18/2015</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dirty="0" smtClean="0">
                <a:solidFill>
                  <a:prstClr val="black">
                    <a:tint val="75000"/>
                  </a:prstClr>
                </a:solidFill>
              </a:rPr>
              <a:t>Copyright ©2014 McGraw-Hill Education. All rights reserved. No reproduction or distribution without the prior written consent of McGraw-Hill Education. </a:t>
            </a:r>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536950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FD722F-D474-024B-80AA-C49161629DD6}" type="datetime1">
              <a:rPr lang="en-US" smtClean="0">
                <a:solidFill>
                  <a:prstClr val="black">
                    <a:tint val="75000"/>
                  </a:prstClr>
                </a:solidFill>
              </a:rPr>
              <a:pPr/>
              <a:t>11/18/2015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smtClean="0">
                <a:solidFill>
                  <a:prstClr val="black">
                    <a:tint val="75000"/>
                  </a:prstClr>
                </a:solidFill>
              </a:rPr>
              <a:t>Copyright ©2014 McGraw-Hill Education. All rights reserved. No reproduction or distribution without the prior written consent of McGraw-Hill Education. </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04766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smtClean="0"/>
              <a:t>Click to edit Master title style</a:t>
            </a:r>
            <a:endParaRPr lang="en-US" dirty="0"/>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C54CE8-34DB-5C46-AB8C-8F0325795718}" type="datetime1">
              <a:rPr lang="en-US" smtClean="0"/>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2C4CB9-C676-9C4B-8C6D-175C834ECF66}" type="datetime1">
              <a:rPr lang="en-US" smtClean="0">
                <a:solidFill>
                  <a:prstClr val="black">
                    <a:tint val="75000"/>
                  </a:prstClr>
                </a:solidFill>
              </a:rPr>
              <a:pPr/>
              <a:t>11/18/2015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smtClean="0">
                <a:solidFill>
                  <a:prstClr val="black">
                    <a:tint val="75000"/>
                  </a:prstClr>
                </a:solidFill>
              </a:rPr>
              <a:t>Copyright ©2014 McGraw-Hill Education. All rights reserved. No reproduction or distribution without the prior written consent of McGraw-Hill Education. </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961520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AA22CA-27A8-BD4D-96C3-EF13E3D99863}" type="datetime1">
              <a:rPr lang="en-US" smtClean="0">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Copyright ©2014 McGraw-Hill Education. All rights reserved. No reproduction or distribution without the prior written consent of McGraw-Hill Education. </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627639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7E3058-B44C-D844-ABC9-A7214F494DCB}" type="datetime1">
              <a:rPr lang="en-US" smtClean="0">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Copyright ©2014 McGraw-Hill Education. All rights reserved. No reproduction or distribution without the prior written consent of McGraw-Hill Education. </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24097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17812313-1C43-E34B-895F-0A0AC5366CAD}" type="datetime1">
              <a:rPr lang="en-US" smtClean="0"/>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64861"/>
            <a:ext cx="8229600" cy="1143000"/>
          </a:xfrm>
          <a:prstGeom prst="rect">
            <a:avLst/>
          </a:prstGeom>
        </p:spPr>
        <p:txBody>
          <a:bodyPr/>
          <a:lstStyle>
            <a:lvl1pPr>
              <a:defRPr sz="4000"/>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00F2B502-C7FF-3342-8969-91877026A5C9}" type="datetime1">
              <a:rPr lang="en-US" smtClean="0"/>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8" name="Content Placeholder 7"/>
          <p:cNvSpPr>
            <a:spLocks noGrp="1"/>
          </p:cNvSpPr>
          <p:nvPr>
            <p:ph sz="quarter" idx="13"/>
          </p:nvPr>
        </p:nvSpPr>
        <p:spPr>
          <a:xfrm>
            <a:off x="823496" y="483728"/>
            <a:ext cx="7536028" cy="403234"/>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9CD4A8CF-9F84-5047-96A4-DD41632FCD5C}" type="datetime1">
              <a:rPr lang="en-US" smtClean="0"/>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9" y="1442358"/>
            <a:ext cx="5772478" cy="2968582"/>
          </a:xfrm>
          <a:prstGeom prst="rect">
            <a:avLst/>
          </a:prstGeom>
        </p:spPr>
        <p:txBody>
          <a:bodyPr>
            <a:normAutofit/>
          </a:bodyPr>
          <a:lstStyle>
            <a:lvl1pPr marL="1196975" indent="-1143000">
              <a:buClr>
                <a:srgbClr val="A5062D"/>
              </a:buClr>
              <a:buFontTx/>
              <a:buNone/>
              <a:defRPr sz="2800"/>
            </a:lvl1pPr>
          </a:lstStyle>
          <a:p>
            <a:pPr lvl="0"/>
            <a:r>
              <a:rPr lang="en-US" smtClean="0"/>
              <a:t>Click to edit Master text styles</a:t>
            </a:r>
            <a:endParaRPr lang="en-US"/>
          </a:p>
        </p:txBody>
      </p:sp>
      <p:sp>
        <p:nvSpPr>
          <p:cNvPr id="4" name="Date Placeholder 3"/>
          <p:cNvSpPr>
            <a:spLocks noGrp="1"/>
          </p:cNvSpPr>
          <p:nvPr>
            <p:ph type="dt" sz="half" idx="10"/>
          </p:nvPr>
        </p:nvSpPr>
        <p:spPr/>
        <p:txBody>
          <a:bodyPr/>
          <a:lstStyle/>
          <a:p>
            <a:fld id="{7EF6F055-9918-C441-82DE-CBE9F27ABE0B}" type="datetime1">
              <a:rPr lang="en-US" smtClean="0"/>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7772400" cy="1500187"/>
          </a:xfrm>
          <a:prstGeom prst="rect">
            <a:avLst/>
          </a:prstGeom>
        </p:spPr>
        <p:txBody>
          <a:bodyPr anchor="t">
            <a:normAutofit/>
          </a:bodyPr>
          <a:lstStyle>
            <a:lvl1pPr marL="0" indent="0">
              <a:buFontTx/>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35538A-4DE2-CB46-B154-F7FE3338013C}" type="datetime1">
              <a:rPr lang="en-US" smtClean="0"/>
              <a:t>11/18/2015</a:t>
            </a:fld>
            <a:endParaRPr lang="en-US" dirty="0"/>
          </a:p>
        </p:txBody>
      </p:sp>
      <p:sp>
        <p:nvSpPr>
          <p:cNvPr id="5" name="Footer Placeholder 4"/>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smtClean="0"/>
              <a:t>Click to edit Master title style</a:t>
            </a:r>
            <a:endParaRPr lang="en-US"/>
          </a:p>
        </p:txBody>
      </p:sp>
    </p:spTree>
    <p:extLst>
      <p:ext uri="{BB962C8B-B14F-4D97-AF65-F5344CB8AC3E}">
        <p14:creationId xmlns:p14="http://schemas.microsoft.com/office/powerpoint/2010/main" val="236661628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AFDDE3-B9B8-8D4F-9925-E94AC9602345}" type="datetime1">
              <a:rPr lang="en-US" smtClean="0"/>
              <a:t>11/18/2015</a:t>
            </a:fld>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221421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A49E22-1B69-7442-BBA7-21B211138868}" type="datetime1">
              <a:rPr lang="en-US" smtClean="0"/>
              <a:t>11/18/2015</a:t>
            </a:fld>
            <a:endParaRPr lang="en-US" dirty="0"/>
          </a:p>
        </p:txBody>
      </p:sp>
      <p:sp>
        <p:nvSpPr>
          <p:cNvPr id="5" name="Footer Placeholder 4"/>
          <p:cNvSpPr>
            <a:spLocks noGrp="1"/>
          </p:cNvSpPr>
          <p:nvPr>
            <p:ph type="ftr" sz="quarter" idx="11"/>
          </p:nvPr>
        </p:nvSpPr>
        <p:spPr/>
        <p:txBody>
          <a:bodyPr/>
          <a:lstStyle/>
          <a:p>
            <a:r>
              <a:rPr lang="en-US" dirty="0" smtClean="0"/>
              <a:t>Copyright ©2014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07536B-084E-3742-B1FB-4A1C54800A68}" type="datetime1">
              <a:rPr lang="en-US" smtClean="0"/>
              <a:t>11/18/2015</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smtClean="0"/>
              <a:t>Copyright ©2016 McGraw-Hill Education. All rights reserved. No reproduction or distribution without the prior written consent of McGraw-Hill Education. </a:t>
            </a:r>
            <a:endParaRPr lang="en-US" dirty="0"/>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55" r:id="rId8"/>
    <p:sldLayoutId id="2147483664" r:id="rId9"/>
    <p:sldLayoutId id="2147483665" r:id="rId10"/>
    <p:sldLayoutId id="2147483666" r:id="rId11"/>
  </p:sldLayoutIdLst>
  <p:timing>
    <p:tnLst>
      <p:par>
        <p:cTn id="1" dur="indefinite" restart="never" nodeType="tmRoot"/>
      </p:par>
    </p:tnLst>
  </p:timing>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CFE90-C72A-3D46-A399-F34F0E8679CA}" type="datetime1">
              <a:rPr lang="en-US" smtClean="0">
                <a:solidFill>
                  <a:prstClr val="black">
                    <a:tint val="75000"/>
                  </a:prstClr>
                </a:solidFill>
              </a:rPr>
              <a:pPr/>
              <a:t>11/18/2015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solidFill>
                  <a:prstClr val="black">
                    <a:tint val="75000"/>
                  </a:prstClr>
                </a:solidFill>
              </a:rPr>
              <a:t>Copyright ©2014 McGraw-Hill Education. All rights reserved. No reproduction or distribution without the prior written consent of McGraw-Hill Education. </a:t>
            </a:r>
            <a:endParaRPr lang="en-US" dirty="0">
              <a:solidFill>
                <a:prstClr val="black">
                  <a:tint val="75000"/>
                </a:prstClr>
              </a:solidFill>
            </a:endParaRP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4007575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076" y="2657860"/>
            <a:ext cx="7322638" cy="923330"/>
          </a:xfrm>
        </p:spPr>
        <p:txBody>
          <a:bodyPr/>
          <a:lstStyle/>
          <a:p>
            <a:r>
              <a:rPr lang="en-IN" dirty="0"/>
              <a:t>The Accounting Cycle: During the Period</a:t>
            </a:r>
          </a:p>
        </p:txBody>
      </p:sp>
      <p:sp>
        <p:nvSpPr>
          <p:cNvPr id="4" name="TextBox 3"/>
          <p:cNvSpPr txBox="1"/>
          <p:nvPr/>
        </p:nvSpPr>
        <p:spPr>
          <a:xfrm>
            <a:off x="1515135" y="3435765"/>
            <a:ext cx="1398255" cy="1938992"/>
          </a:xfrm>
          <a:prstGeom prst="rect">
            <a:avLst/>
          </a:prstGeom>
          <a:noFill/>
        </p:spPr>
        <p:txBody>
          <a:bodyPr wrap="square" rtlCol="0">
            <a:spAutoFit/>
          </a:bodyPr>
          <a:lstStyle/>
          <a:p>
            <a:pPr algn="ctr"/>
            <a:r>
              <a:rPr lang="en-US" sz="12000" dirty="0" smtClean="0">
                <a:solidFill>
                  <a:srgbClr val="D49323"/>
                </a:solidFill>
                <a:latin typeface="Avenir LT Std 35 Light"/>
                <a:cs typeface="Avenir LT Std 35 Light"/>
              </a:rPr>
              <a:t>2</a:t>
            </a:r>
            <a:endParaRPr lang="en-US" sz="12000" dirty="0">
              <a:solidFill>
                <a:srgbClr val="D49323"/>
              </a:solidFill>
              <a:latin typeface="Avenir LT Std 35 Light"/>
              <a:cs typeface="Avenir LT Std 35 Light"/>
            </a:endParaRPr>
          </a:p>
        </p:txBody>
      </p:sp>
      <p:sp>
        <p:nvSpPr>
          <p:cNvPr id="6" name="Slide Number Placeholder 5"/>
          <p:cNvSpPr>
            <a:spLocks noGrp="1"/>
          </p:cNvSpPr>
          <p:nvPr>
            <p:ph type="sldNum" sz="quarter" idx="12"/>
          </p:nvPr>
        </p:nvSpPr>
        <p:spPr/>
        <p:txBody>
          <a:bodyPr/>
          <a:lstStyle/>
          <a:p>
            <a:fld id="{8A048DD7-39B4-434B-ACE7-68CA5B147A05}" type="slidenum">
              <a:rPr lang="en-US" smtClean="0"/>
              <a:t>1</a:t>
            </a:fld>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2788" y="219252"/>
            <a:ext cx="8229600" cy="657048"/>
          </a:xfrm>
        </p:spPr>
        <p:txBody>
          <a:bodyPr/>
          <a:lstStyle/>
          <a:p>
            <a:pPr>
              <a:lnSpc>
                <a:spcPct val="90000"/>
              </a:lnSpc>
            </a:pPr>
            <a:r>
              <a:rPr lang="en-IN" dirty="0"/>
              <a:t>Effects </a:t>
            </a:r>
            <a:r>
              <a:rPr lang="en-IN" dirty="0" smtClean="0"/>
              <a:t>of Transactions on </a:t>
            </a:r>
            <a:r>
              <a:rPr lang="en-IN" dirty="0"/>
              <a:t>the Basic Accounting Equation</a:t>
            </a:r>
          </a:p>
        </p:txBody>
      </p:sp>
      <p:sp>
        <p:nvSpPr>
          <p:cNvPr id="27650" name="Content Placeholder 7"/>
          <p:cNvSpPr>
            <a:spLocks noGrp="1"/>
          </p:cNvSpPr>
          <p:nvPr>
            <p:ph idx="1"/>
          </p:nvPr>
        </p:nvSpPr>
        <p:spPr>
          <a:xfrm>
            <a:off x="812788" y="4131040"/>
            <a:ext cx="8229600" cy="2555524"/>
          </a:xfrm>
        </p:spPr>
        <p:txBody>
          <a:bodyPr>
            <a:normAutofit fontScale="92500" lnSpcReduction="20000"/>
          </a:bodyPr>
          <a:lstStyle/>
          <a:p>
            <a:r>
              <a:rPr lang="en-US" dirty="0" smtClean="0"/>
              <a:t>If total assets </a:t>
            </a:r>
            <a:r>
              <a:rPr lang="en-US" b="1" dirty="0" smtClean="0"/>
              <a:t>increase</a:t>
            </a:r>
            <a:r>
              <a:rPr lang="en-US" dirty="0" smtClean="0"/>
              <a:t>, </a:t>
            </a:r>
            <a:r>
              <a:rPr lang="en-US" dirty="0"/>
              <a:t>then </a:t>
            </a:r>
            <a:r>
              <a:rPr lang="en-US" dirty="0" smtClean="0"/>
              <a:t>liabilities or stockholders’ equity </a:t>
            </a:r>
            <a:r>
              <a:rPr lang="en-US" b="1" dirty="0" smtClean="0"/>
              <a:t>increases</a:t>
            </a:r>
            <a:r>
              <a:rPr lang="en-US" dirty="0" smtClean="0"/>
              <a:t> </a:t>
            </a:r>
            <a:r>
              <a:rPr lang="en-US" dirty="0"/>
              <a:t>by </a:t>
            </a:r>
            <a:r>
              <a:rPr lang="en-US" dirty="0" smtClean="0"/>
              <a:t>the same amount.</a:t>
            </a:r>
          </a:p>
          <a:p>
            <a:r>
              <a:rPr lang="en-US" dirty="0"/>
              <a:t>If </a:t>
            </a:r>
            <a:r>
              <a:rPr lang="en-US" dirty="0" smtClean="0"/>
              <a:t>total assets </a:t>
            </a:r>
            <a:r>
              <a:rPr lang="en-US" b="1" dirty="0" smtClean="0"/>
              <a:t>decrease</a:t>
            </a:r>
            <a:r>
              <a:rPr lang="en-US" dirty="0" smtClean="0"/>
              <a:t>, </a:t>
            </a:r>
            <a:r>
              <a:rPr lang="en-US" dirty="0"/>
              <a:t>then liabilities or stockholders’ equity </a:t>
            </a:r>
            <a:r>
              <a:rPr lang="en-US" b="1" dirty="0" smtClean="0"/>
              <a:t>decreases</a:t>
            </a:r>
            <a:r>
              <a:rPr lang="en-US" dirty="0" smtClean="0"/>
              <a:t> </a:t>
            </a:r>
            <a:r>
              <a:rPr lang="en-US" dirty="0"/>
              <a:t>by the same amount.</a:t>
            </a:r>
          </a:p>
        </p:txBody>
      </p:sp>
      <p:sp>
        <p:nvSpPr>
          <p:cNvPr id="7" name="Slide Number Placeholder 6"/>
          <p:cNvSpPr>
            <a:spLocks noGrp="1"/>
          </p:cNvSpPr>
          <p:nvPr>
            <p:ph type="sldNum" sz="quarter" idx="12"/>
          </p:nvPr>
        </p:nvSpPr>
        <p:spPr/>
        <p:txBody>
          <a:bodyPr/>
          <a:lstStyle/>
          <a:p>
            <a:fld id="{8A048DD7-39B4-434B-ACE7-68CA5B147A05}" type="slidenum">
              <a:rPr lang="en-US" smtClean="0"/>
              <a:t>10</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8" name="Rounded Rectangle 7"/>
          <p:cNvSpPr/>
          <p:nvPr/>
        </p:nvSpPr>
        <p:spPr>
          <a:xfrm>
            <a:off x="744725" y="2454215"/>
            <a:ext cx="8255551" cy="1547090"/>
          </a:xfrm>
          <a:prstGeom prst="roundRect">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a:spLocks noChangeArrowheads="1"/>
          </p:cNvSpPr>
          <p:nvPr/>
        </p:nvSpPr>
        <p:spPr bwMode="auto">
          <a:xfrm>
            <a:off x="1194896" y="2554885"/>
            <a:ext cx="7677510" cy="461665"/>
          </a:xfrm>
          <a:prstGeom prst="rect">
            <a:avLst/>
          </a:prstGeom>
          <a:noFill/>
          <a:ln w="9525">
            <a:noFill/>
            <a:miter lim="800000"/>
            <a:headEnd/>
            <a:tailEnd/>
          </a:ln>
        </p:spPr>
        <p:txBody>
          <a:bodyPr wrap="square">
            <a:spAutoFit/>
          </a:bodyPr>
          <a:lstStyle/>
          <a:p>
            <a:r>
              <a:rPr lang="en-US" sz="2400" b="1" dirty="0" smtClean="0">
                <a:latin typeface="Calibri" pitchFamily="34" charset="0"/>
              </a:rPr>
              <a:t>Assets</a:t>
            </a:r>
            <a:r>
              <a:rPr lang="en-US" sz="2400" b="1" dirty="0">
                <a:latin typeface="Calibri" pitchFamily="34" charset="0"/>
              </a:rPr>
              <a:t>	</a:t>
            </a:r>
            <a:r>
              <a:rPr lang="en-US" sz="2400" b="1" dirty="0" smtClean="0">
                <a:latin typeface="Calibri" pitchFamily="34" charset="0"/>
              </a:rPr>
              <a:t>	= 	Liabilities		+		Stockholders’ Equity</a:t>
            </a:r>
            <a:r>
              <a:rPr lang="en-US" sz="1400" b="1" dirty="0" smtClean="0">
                <a:latin typeface="Calibri" pitchFamily="34" charset="0"/>
              </a:rPr>
              <a:t>	</a:t>
            </a:r>
            <a:endParaRPr lang="en-US" sz="1400" b="1" dirty="0"/>
          </a:p>
        </p:txBody>
      </p:sp>
      <p:sp>
        <p:nvSpPr>
          <p:cNvPr id="10" name="TextBox 9"/>
          <p:cNvSpPr txBox="1">
            <a:spLocks noChangeArrowheads="1"/>
          </p:cNvSpPr>
          <p:nvPr/>
        </p:nvSpPr>
        <p:spPr bwMode="auto">
          <a:xfrm>
            <a:off x="2929714" y="2874224"/>
            <a:ext cx="5445465" cy="400110"/>
          </a:xfrm>
          <a:prstGeom prst="rect">
            <a:avLst/>
          </a:prstGeom>
          <a:noFill/>
          <a:ln w="9525">
            <a:noFill/>
            <a:miter lim="800000"/>
            <a:headEnd/>
            <a:tailEnd/>
          </a:ln>
        </p:spPr>
        <p:txBody>
          <a:bodyPr wrap="square">
            <a:spAutoFit/>
          </a:bodyPr>
          <a:lstStyle/>
          <a:p>
            <a:r>
              <a:rPr lang="en-US" sz="2000" dirty="0" smtClean="0">
                <a:latin typeface="Calibri" pitchFamily="34" charset="0"/>
              </a:rPr>
              <a:t>(creditors’ claims)</a:t>
            </a:r>
            <a:r>
              <a:rPr lang="en-US" sz="2000" b="1" dirty="0" smtClean="0">
                <a:latin typeface="Calibri" pitchFamily="34" charset="0"/>
              </a:rPr>
              <a:t>			</a:t>
            </a:r>
            <a:r>
              <a:rPr lang="en-US" sz="2000" dirty="0" smtClean="0">
                <a:latin typeface="Calibri" pitchFamily="34" charset="0"/>
              </a:rPr>
              <a:t>(owners’ claims)</a:t>
            </a:r>
            <a:endParaRPr lang="en-US" sz="2000" dirty="0"/>
          </a:p>
        </p:txBody>
      </p:sp>
      <p:sp>
        <p:nvSpPr>
          <p:cNvPr id="11" name="Right Brace 10"/>
          <p:cNvSpPr/>
          <p:nvPr/>
        </p:nvSpPr>
        <p:spPr>
          <a:xfrm rot="5400000">
            <a:off x="1465847" y="2756479"/>
            <a:ext cx="292359" cy="1081847"/>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2" name="Right Brace 11"/>
          <p:cNvSpPr/>
          <p:nvPr/>
        </p:nvSpPr>
        <p:spPr>
          <a:xfrm rot="5400000">
            <a:off x="5568909" y="499314"/>
            <a:ext cx="315422" cy="5593813"/>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3" name="TextBox 12"/>
          <p:cNvSpPr txBox="1">
            <a:spLocks noChangeArrowheads="1"/>
          </p:cNvSpPr>
          <p:nvPr/>
        </p:nvSpPr>
        <p:spPr bwMode="auto">
          <a:xfrm>
            <a:off x="1094194" y="3453932"/>
            <a:ext cx="6196485" cy="677108"/>
          </a:xfrm>
          <a:prstGeom prst="rect">
            <a:avLst/>
          </a:prstGeom>
          <a:noFill/>
          <a:ln w="9525">
            <a:noFill/>
            <a:miter lim="800000"/>
            <a:headEnd/>
            <a:tailEnd/>
          </a:ln>
        </p:spPr>
        <p:txBody>
          <a:bodyPr wrap="square">
            <a:spAutoFit/>
          </a:bodyPr>
          <a:lstStyle/>
          <a:p>
            <a:r>
              <a:rPr lang="en-US" sz="2400" b="1" dirty="0" smtClean="0">
                <a:solidFill>
                  <a:srgbClr val="FF0000"/>
                </a:solidFill>
                <a:latin typeface="Calibri" pitchFamily="34" charset="0"/>
              </a:rPr>
              <a:t>Resources</a:t>
            </a:r>
            <a:r>
              <a:rPr lang="en-US" sz="2400" b="1" dirty="0">
                <a:solidFill>
                  <a:srgbClr val="FF0000"/>
                </a:solidFill>
                <a:latin typeface="Calibri" pitchFamily="34" charset="0"/>
              </a:rPr>
              <a:t>	</a:t>
            </a:r>
            <a:r>
              <a:rPr lang="en-US" sz="2400" b="1" dirty="0" smtClean="0">
                <a:solidFill>
                  <a:srgbClr val="FF0000"/>
                </a:solidFill>
                <a:latin typeface="Calibri" pitchFamily="34" charset="0"/>
              </a:rPr>
              <a:t>				    Claims to Resources</a:t>
            </a:r>
            <a:r>
              <a:rPr lang="en-US" sz="1400" b="1" dirty="0" smtClean="0">
                <a:latin typeface="Calibri" pitchFamily="34" charset="0"/>
              </a:rPr>
              <a:t>	</a:t>
            </a:r>
            <a:endParaRPr lang="en-US" sz="1400" b="1" dirty="0"/>
          </a:p>
        </p:txBody>
      </p:sp>
      <p:sp>
        <p:nvSpPr>
          <p:cNvPr id="14" name="Content Placeholder 7"/>
          <p:cNvSpPr txBox="1">
            <a:spLocks/>
          </p:cNvSpPr>
          <p:nvPr/>
        </p:nvSpPr>
        <p:spPr>
          <a:xfrm>
            <a:off x="757700" y="1646105"/>
            <a:ext cx="8229600" cy="834812"/>
          </a:xfrm>
          <a:prstGeom prst="rect">
            <a:avLst/>
          </a:prstGeom>
        </p:spPr>
        <p:txBody>
          <a:bodyPr>
            <a:normAutofit fontScale="92500" lnSpcReduction="2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Each transaction will have a dual effect on the accounting equation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65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uiExpand="1" build="p"/>
      <p:bldP spid="1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390524"/>
            <a:ext cx="8229600" cy="947069"/>
          </a:xfrm>
        </p:spPr>
        <p:txBody>
          <a:bodyPr/>
          <a:lstStyle/>
          <a:p>
            <a:pPr>
              <a:lnSpc>
                <a:spcPct val="90000"/>
              </a:lnSpc>
            </a:pPr>
            <a:r>
              <a:rPr lang="en-US" sz="3700" dirty="0" smtClean="0"/>
              <a:t>Understanding Effects of Transaction</a:t>
            </a:r>
            <a:endParaRPr lang="en-US" sz="3700" dirty="0"/>
          </a:p>
        </p:txBody>
      </p:sp>
      <p:sp>
        <p:nvSpPr>
          <p:cNvPr id="29698" name="Content Placeholder 2"/>
          <p:cNvSpPr>
            <a:spLocks noGrp="1"/>
          </p:cNvSpPr>
          <p:nvPr>
            <p:ph idx="1"/>
          </p:nvPr>
        </p:nvSpPr>
        <p:spPr>
          <a:xfrm>
            <a:off x="812788" y="1501379"/>
            <a:ext cx="7950212" cy="4870846"/>
          </a:xfrm>
        </p:spPr>
        <p:txBody>
          <a:bodyPr>
            <a:normAutofit/>
          </a:bodyPr>
          <a:lstStyle/>
          <a:p>
            <a:r>
              <a:rPr lang="en-US" sz="3000" dirty="0" smtClean="0"/>
              <a:t>For each transaction, ask these three questions:</a:t>
            </a:r>
          </a:p>
          <a:p>
            <a:pPr marL="800100" lvl="1" indent="-342900">
              <a:buNone/>
            </a:pPr>
            <a:r>
              <a:rPr lang="en-US" b="1" dirty="0" smtClean="0"/>
              <a:t>1. What is one account affected by the transaction? </a:t>
            </a:r>
          </a:p>
          <a:p>
            <a:pPr lvl="2"/>
            <a:r>
              <a:rPr lang="en-US" dirty="0" smtClean="0"/>
              <a:t>Does this account increase or decrease?</a:t>
            </a:r>
          </a:p>
          <a:p>
            <a:pPr marL="800100" lvl="1" indent="-342900">
              <a:buNone/>
            </a:pPr>
            <a:r>
              <a:rPr lang="en-US" b="1" dirty="0" smtClean="0"/>
              <a:t>2. What is a second account affected by the transaction? </a:t>
            </a:r>
          </a:p>
          <a:p>
            <a:pPr lvl="2"/>
            <a:r>
              <a:rPr lang="en-US" dirty="0" smtClean="0"/>
              <a:t>Does this account increase or decrease?</a:t>
            </a:r>
          </a:p>
          <a:p>
            <a:pPr marL="800100" lvl="1" indent="-342900">
              <a:buNone/>
            </a:pPr>
            <a:r>
              <a:rPr lang="en-US" b="1" dirty="0" smtClean="0"/>
              <a:t>3. Do assets equal liabilities plus stockholders’ equity?</a:t>
            </a:r>
          </a:p>
          <a:p>
            <a:pPr lvl="2"/>
            <a:r>
              <a:rPr lang="en-US" dirty="0" smtClean="0">
                <a:solidFill>
                  <a:srgbClr val="A5062D"/>
                </a:solidFill>
              </a:rPr>
              <a:t>THEY MUST!!!  EVERY TIME!!</a:t>
            </a:r>
            <a:endParaRPr lang="en-US" dirty="0" smtClean="0"/>
          </a:p>
        </p:txBody>
      </p:sp>
      <p:sp>
        <p:nvSpPr>
          <p:cNvPr id="7" name="Slide Number Placeholder 6"/>
          <p:cNvSpPr>
            <a:spLocks noGrp="1"/>
          </p:cNvSpPr>
          <p:nvPr>
            <p:ph type="sldNum" sz="quarter" idx="12"/>
          </p:nvPr>
        </p:nvSpPr>
        <p:spPr/>
        <p:txBody>
          <a:bodyPr/>
          <a:lstStyle/>
          <a:p>
            <a:fld id="{8A048DD7-39B4-434B-ACE7-68CA5B147A05}" type="slidenum">
              <a:rPr lang="en-US" smtClean="0"/>
              <a:t>11</a:t>
            </a:fld>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698">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9698">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69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3" name="Slide Number Placeholder 2"/>
          <p:cNvSpPr>
            <a:spLocks noGrp="1"/>
          </p:cNvSpPr>
          <p:nvPr>
            <p:ph type="sldNum" sz="quarter" idx="12"/>
          </p:nvPr>
        </p:nvSpPr>
        <p:spPr/>
        <p:txBody>
          <a:bodyPr/>
          <a:lstStyle/>
          <a:p>
            <a:fld id="{8A048DD7-39B4-434B-ACE7-68CA5B147A05}" type="slidenum">
              <a:rPr lang="en-US" smtClean="0"/>
              <a:t>12</a:t>
            </a:fld>
            <a:endParaRPr lang="en-US" dirty="0"/>
          </a:p>
        </p:txBody>
      </p:sp>
      <p:sp>
        <p:nvSpPr>
          <p:cNvPr id="17" name="Title 1"/>
          <p:cNvSpPr txBox="1">
            <a:spLocks/>
          </p:cNvSpPr>
          <p:nvPr/>
        </p:nvSpPr>
        <p:spPr>
          <a:xfrm>
            <a:off x="893386" y="56457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smtClean="0">
                <a:solidFill>
                  <a:srgbClr val="1D5F76"/>
                </a:solidFill>
                <a:latin typeface="Avenir LT Std 65 Medium"/>
                <a:cs typeface="Avenir LT Std 65 Medium"/>
              </a:rPr>
              <a:t>Illustration 2-2</a:t>
            </a:r>
            <a:r>
              <a:rPr lang="en-US" sz="3200" dirty="0" smtClean="0">
                <a:solidFill>
                  <a:srgbClr val="A5062D"/>
                </a:solidFill>
                <a:latin typeface="Avenir LT Std 65 Medium"/>
                <a:cs typeface="Avenir LT Std 65 Medium"/>
              </a:rPr>
              <a:t/>
            </a:r>
            <a:br>
              <a:rPr lang="en-US" sz="3200" dirty="0" smtClean="0">
                <a:solidFill>
                  <a:srgbClr val="A5062D"/>
                </a:solidFill>
                <a:latin typeface="Avenir LT Std 65 Medium"/>
                <a:cs typeface="Avenir LT Std 65 Medium"/>
              </a:rPr>
            </a:br>
            <a:r>
              <a:rPr lang="en-US" sz="3800" dirty="0" smtClean="0">
                <a:solidFill>
                  <a:srgbClr val="A5062D"/>
                </a:solidFill>
                <a:latin typeface="Avenir LT Std 65 Medium"/>
                <a:cs typeface="Avenir LT Std 65 Medium"/>
              </a:rPr>
              <a:t>Transactions of Eagle Golf Academy</a:t>
            </a:r>
            <a:endParaRPr lang="en-US" sz="3800" dirty="0">
              <a:solidFill>
                <a:srgbClr val="A5062D"/>
              </a:solidFill>
              <a:latin typeface="Avenir LT Std 65 Medium"/>
              <a:cs typeface="Avenir LT Std 65 Medium"/>
            </a:endParaRPr>
          </a:p>
        </p:txBody>
      </p:sp>
      <p:sp>
        <p:nvSpPr>
          <p:cNvPr id="22" name="Rounded Rectangle 21"/>
          <p:cNvSpPr/>
          <p:nvPr/>
        </p:nvSpPr>
        <p:spPr>
          <a:xfrm>
            <a:off x="747908" y="1553825"/>
            <a:ext cx="8255551" cy="4726414"/>
          </a:xfrm>
          <a:prstGeom prst="roundRect">
            <a:avLst>
              <a:gd name="adj" fmla="val 9559"/>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a:spLocks noChangeArrowheads="1"/>
          </p:cNvSpPr>
          <p:nvPr/>
        </p:nvSpPr>
        <p:spPr bwMode="auto">
          <a:xfrm>
            <a:off x="1132171" y="1646152"/>
            <a:ext cx="6540923" cy="369332"/>
          </a:xfrm>
          <a:prstGeom prst="rect">
            <a:avLst/>
          </a:prstGeom>
          <a:noFill/>
          <a:ln w="9525">
            <a:noFill/>
            <a:miter lim="800000"/>
            <a:headEnd/>
            <a:tailEnd/>
          </a:ln>
        </p:spPr>
        <p:txBody>
          <a:bodyPr wrap="square">
            <a:spAutoFit/>
          </a:bodyPr>
          <a:lstStyle/>
          <a:p>
            <a:r>
              <a:rPr lang="en-US" b="1" u="sng" dirty="0" smtClean="0">
                <a:latin typeface="Calibri" pitchFamily="34" charset="0"/>
              </a:rPr>
              <a:t>Transaction</a:t>
            </a:r>
            <a:r>
              <a:rPr lang="en-US" b="1" dirty="0" smtClean="0">
                <a:latin typeface="Calibri" pitchFamily="34" charset="0"/>
              </a:rPr>
              <a:t>	     </a:t>
            </a:r>
            <a:r>
              <a:rPr lang="en-US" b="1" u="sng" dirty="0" smtClean="0">
                <a:latin typeface="Calibri" pitchFamily="34" charset="0"/>
              </a:rPr>
              <a:t>Date</a:t>
            </a:r>
            <a:r>
              <a:rPr lang="en-US" b="1" dirty="0" smtClean="0">
                <a:latin typeface="Calibri" pitchFamily="34" charset="0"/>
              </a:rPr>
              <a:t>					</a:t>
            </a:r>
            <a:r>
              <a:rPr lang="en-US" b="1" u="sng" dirty="0" smtClean="0">
                <a:latin typeface="Calibri" pitchFamily="34" charset="0"/>
              </a:rPr>
              <a:t>Description</a:t>
            </a:r>
            <a:endParaRPr lang="en-US" b="1" u="sng" dirty="0">
              <a:latin typeface="Calibri" pitchFamily="34" charset="0"/>
            </a:endParaRPr>
          </a:p>
        </p:txBody>
      </p:sp>
      <p:sp>
        <p:nvSpPr>
          <p:cNvPr id="2" name="TextBox 1"/>
          <p:cNvSpPr txBox="1"/>
          <p:nvPr/>
        </p:nvSpPr>
        <p:spPr>
          <a:xfrm>
            <a:off x="1338077" y="1961283"/>
            <a:ext cx="7604217" cy="4478149"/>
          </a:xfrm>
          <a:prstGeom prst="rect">
            <a:avLst/>
          </a:prstGeom>
          <a:noFill/>
        </p:spPr>
        <p:txBody>
          <a:bodyPr wrap="square" rtlCol="0">
            <a:spAutoFit/>
          </a:bodyPr>
          <a:lstStyle/>
          <a:p>
            <a:r>
              <a:rPr lang="en-US" sz="1600" dirty="0" smtClean="0"/>
              <a:t>  (1)			Dec. 1	Sell shares of common stock for $25,000 to obtain the funds 					          necessary to start the business.</a:t>
            </a:r>
          </a:p>
          <a:p>
            <a:pPr>
              <a:spcBef>
                <a:spcPts val="600"/>
              </a:spcBef>
            </a:pPr>
            <a:r>
              <a:rPr lang="en-US" sz="1600" dirty="0" smtClean="0"/>
              <a:t>  (2)			Dec. 1	Borrow $10,000 from the local bank and sign a note 					                    promising to repay the full amount of the debt in three years.</a:t>
            </a:r>
          </a:p>
          <a:p>
            <a:pPr>
              <a:spcBef>
                <a:spcPts val="600"/>
              </a:spcBef>
            </a:pPr>
            <a:r>
              <a:rPr lang="en-US" sz="1600" dirty="0" smtClean="0"/>
              <a:t>  (3)			Dec. 1	Purchase equipment necessary for giving golf training.</a:t>
            </a:r>
            <a:br>
              <a:rPr lang="en-US" sz="1600" dirty="0" smtClean="0"/>
            </a:br>
            <a:r>
              <a:rPr lang="en-US" sz="1600" dirty="0" smtClean="0"/>
              <a:t>					$24,000 cash.</a:t>
            </a:r>
          </a:p>
          <a:p>
            <a:pPr>
              <a:spcBef>
                <a:spcPts val="600"/>
              </a:spcBef>
            </a:pPr>
            <a:r>
              <a:rPr lang="en-US" sz="1600" dirty="0" smtClean="0"/>
              <a:t>  (4)			Dec. 1	Pay one year of rent in advance, $6,000 ($500 per month).</a:t>
            </a:r>
          </a:p>
          <a:p>
            <a:pPr>
              <a:spcBef>
                <a:spcPts val="600"/>
              </a:spcBef>
            </a:pPr>
            <a:r>
              <a:rPr lang="en-US" sz="1600" dirty="0" smtClean="0"/>
              <a:t>  (5)			Dec. 6	Purchase supplies on account, $2,300.</a:t>
            </a:r>
          </a:p>
          <a:p>
            <a:pPr>
              <a:spcBef>
                <a:spcPts val="600"/>
              </a:spcBef>
            </a:pPr>
            <a:r>
              <a:rPr lang="en-US" sz="1600" dirty="0" smtClean="0"/>
              <a:t>  (6)</a:t>
            </a:r>
            <a:r>
              <a:rPr lang="en-US" sz="1600" dirty="0"/>
              <a:t>			Dec. </a:t>
            </a:r>
            <a:r>
              <a:rPr lang="en-US" sz="1600" dirty="0" smtClean="0"/>
              <a:t>12</a:t>
            </a:r>
            <a:r>
              <a:rPr lang="en-US" sz="1600" dirty="0"/>
              <a:t>	</a:t>
            </a:r>
            <a:r>
              <a:rPr lang="en-US" sz="1600" dirty="0" smtClean="0"/>
              <a:t>Provide golf training to customers for cash, $4,300.</a:t>
            </a:r>
            <a:endParaRPr lang="en-US" sz="1600" dirty="0"/>
          </a:p>
          <a:p>
            <a:pPr>
              <a:spcBef>
                <a:spcPts val="600"/>
              </a:spcBef>
            </a:pPr>
            <a:r>
              <a:rPr lang="en-US" sz="1600" dirty="0" smtClean="0"/>
              <a:t>  (7)</a:t>
            </a:r>
            <a:r>
              <a:rPr lang="en-US" sz="1600" dirty="0"/>
              <a:t>			Dec. </a:t>
            </a:r>
            <a:r>
              <a:rPr lang="en-US" sz="1600" dirty="0" smtClean="0"/>
              <a:t>17</a:t>
            </a:r>
            <a:r>
              <a:rPr lang="en-US" sz="1600" dirty="0"/>
              <a:t>	</a:t>
            </a:r>
            <a:r>
              <a:rPr lang="en-US" sz="1600" dirty="0" smtClean="0"/>
              <a:t>Provide golf training to customers on account, $2,000.</a:t>
            </a:r>
            <a:endParaRPr lang="en-US" sz="1600" dirty="0"/>
          </a:p>
          <a:p>
            <a:pPr>
              <a:spcBef>
                <a:spcPts val="600"/>
              </a:spcBef>
            </a:pPr>
            <a:r>
              <a:rPr lang="en-US" sz="1600" dirty="0" smtClean="0"/>
              <a:t>  (8)</a:t>
            </a:r>
            <a:r>
              <a:rPr lang="en-US" sz="1600" dirty="0"/>
              <a:t>			Dec. </a:t>
            </a:r>
            <a:r>
              <a:rPr lang="en-US" sz="1600" dirty="0" smtClean="0"/>
              <a:t>23</a:t>
            </a:r>
            <a:r>
              <a:rPr lang="en-US" sz="1600" dirty="0"/>
              <a:t>	</a:t>
            </a:r>
            <a:r>
              <a:rPr lang="en-US" sz="1600" dirty="0" smtClean="0"/>
              <a:t>Receive cash in advance for 12 golf training sessions to be 					          given in the future, $600.</a:t>
            </a:r>
            <a:endParaRPr lang="en-US" sz="1600" dirty="0"/>
          </a:p>
          <a:p>
            <a:pPr>
              <a:spcBef>
                <a:spcPts val="600"/>
              </a:spcBef>
            </a:pPr>
            <a:r>
              <a:rPr lang="en-US" sz="1600" dirty="0" smtClean="0"/>
              <a:t>  (9)			Dec</a:t>
            </a:r>
            <a:r>
              <a:rPr lang="en-US" sz="1600" dirty="0"/>
              <a:t>. </a:t>
            </a:r>
            <a:r>
              <a:rPr lang="en-US" sz="1600" dirty="0" smtClean="0"/>
              <a:t>28</a:t>
            </a:r>
            <a:r>
              <a:rPr lang="en-US" sz="1600" dirty="0"/>
              <a:t>	</a:t>
            </a:r>
            <a:r>
              <a:rPr lang="en-US" sz="1600" dirty="0" smtClean="0"/>
              <a:t>Pay salaries to employees, $2,800.</a:t>
            </a:r>
          </a:p>
          <a:p>
            <a:pPr>
              <a:spcBef>
                <a:spcPts val="600"/>
              </a:spcBef>
            </a:pPr>
            <a:r>
              <a:rPr lang="en-US" sz="1600" dirty="0" smtClean="0"/>
              <a:t>(10)			Dec. 30	Pay cash dividends of $200 to shareholders.</a:t>
            </a:r>
            <a:endParaRPr lang="en-US" sz="1600" dirty="0"/>
          </a:p>
          <a:p>
            <a:endParaRPr lang="en-US" sz="1600" dirty="0"/>
          </a:p>
        </p:txBody>
      </p:sp>
    </p:spTree>
    <p:extLst>
      <p:ext uri="{BB962C8B-B14F-4D97-AF65-F5344CB8AC3E}">
        <p14:creationId xmlns:p14="http://schemas.microsoft.com/office/powerpoint/2010/main" val="2891432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2788" y="371475"/>
            <a:ext cx="8229600" cy="805842"/>
          </a:xfrm>
        </p:spPr>
        <p:txBody>
          <a:bodyPr/>
          <a:lstStyle/>
          <a:p>
            <a:pPr>
              <a:lnSpc>
                <a:spcPct val="90000"/>
              </a:lnSpc>
            </a:pPr>
            <a:r>
              <a:rPr lang="en-IN" sz="3600" dirty="0" smtClean="0"/>
              <a:t>Transaction 1: Issue Common Stock</a:t>
            </a:r>
            <a:endParaRPr lang="en-IN" sz="3600" dirty="0"/>
          </a:p>
        </p:txBody>
      </p:sp>
      <p:sp>
        <p:nvSpPr>
          <p:cNvPr id="33795" name="Content Placeholder 5"/>
          <p:cNvSpPr>
            <a:spLocks noGrp="1"/>
          </p:cNvSpPr>
          <p:nvPr>
            <p:ph idx="4294967295"/>
          </p:nvPr>
        </p:nvSpPr>
        <p:spPr>
          <a:xfrm>
            <a:off x="685800" y="4495800"/>
            <a:ext cx="8458200" cy="1981200"/>
          </a:xfrm>
          <a:prstGeom prst="rect">
            <a:avLst/>
          </a:prstGeom>
        </p:spPr>
        <p:txBody>
          <a:bodyPr>
            <a:normAutofit/>
          </a:bodyPr>
          <a:lstStyle/>
          <a:p>
            <a:r>
              <a:rPr lang="en-IN" sz="2600" b="1" dirty="0"/>
              <a:t>What is one account affected by the transaction? </a:t>
            </a:r>
          </a:p>
          <a:p>
            <a:pPr lvl="1"/>
            <a:r>
              <a:rPr lang="en-IN" sz="2600" dirty="0"/>
              <a:t>Cash</a:t>
            </a:r>
          </a:p>
          <a:p>
            <a:r>
              <a:rPr lang="en-IN" sz="2600" b="1" dirty="0"/>
              <a:t>Does that account increase or decrease?</a:t>
            </a:r>
          </a:p>
          <a:p>
            <a:pPr lvl="1"/>
            <a:r>
              <a:rPr lang="en-IN" sz="2600" dirty="0"/>
              <a:t>Increase by $25,000</a:t>
            </a:r>
          </a:p>
        </p:txBody>
      </p:sp>
      <p:sp>
        <p:nvSpPr>
          <p:cNvPr id="8" name="Slide Number Placeholder 7"/>
          <p:cNvSpPr>
            <a:spLocks noGrp="1"/>
          </p:cNvSpPr>
          <p:nvPr>
            <p:ph type="sldNum" sz="quarter" idx="12"/>
          </p:nvPr>
        </p:nvSpPr>
        <p:spPr/>
        <p:txBody>
          <a:bodyPr/>
          <a:lstStyle/>
          <a:p>
            <a:fld id="{8A048DD7-39B4-434B-ACE7-68CA5B147A05}" type="slidenum">
              <a:rPr lang="en-US" smtClean="0"/>
              <a:t>13</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3995" y="1919159"/>
            <a:ext cx="6515385" cy="2660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794" name="Content Placeholder 4"/>
          <p:cNvSpPr>
            <a:spLocks noGrp="1"/>
          </p:cNvSpPr>
          <p:nvPr>
            <p:ph idx="1"/>
          </p:nvPr>
        </p:nvSpPr>
        <p:spPr>
          <a:xfrm>
            <a:off x="809150" y="1128103"/>
            <a:ext cx="8229600" cy="1065659"/>
          </a:xfrm>
        </p:spPr>
        <p:txBody>
          <a:bodyPr>
            <a:normAutofit lnSpcReduction="10000"/>
          </a:bodyPr>
          <a:lstStyle/>
          <a:p>
            <a:pPr marL="0" indent="0">
              <a:buNone/>
            </a:pPr>
            <a:r>
              <a:rPr lang="en-US" dirty="0"/>
              <a:t>Sell shares of common stock for $25,000 to obtain the funds necessary to start the business.</a:t>
            </a:r>
            <a:endParaRPr lang="en-I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79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79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7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3995" y="1919159"/>
            <a:ext cx="6515385" cy="2660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843" name="Content Placeholder 5"/>
          <p:cNvSpPr>
            <a:spLocks noGrp="1"/>
          </p:cNvSpPr>
          <p:nvPr>
            <p:ph idx="4294967295"/>
          </p:nvPr>
        </p:nvSpPr>
        <p:spPr>
          <a:xfrm>
            <a:off x="685800" y="4495800"/>
            <a:ext cx="8458200" cy="1981200"/>
          </a:xfrm>
          <a:prstGeom prst="rect">
            <a:avLst/>
          </a:prstGeom>
        </p:spPr>
        <p:txBody>
          <a:bodyPr>
            <a:noAutofit/>
          </a:bodyPr>
          <a:lstStyle/>
          <a:p>
            <a:r>
              <a:rPr lang="en-IN" sz="2600" b="1" dirty="0"/>
              <a:t>What is a </a:t>
            </a:r>
            <a:r>
              <a:rPr lang="en-IN" sz="2600" b="1" u="sng" dirty="0"/>
              <a:t>second</a:t>
            </a:r>
            <a:r>
              <a:rPr lang="en-IN" sz="2600" b="1" dirty="0"/>
              <a:t> account affected by the transaction? </a:t>
            </a:r>
          </a:p>
          <a:p>
            <a:pPr lvl="1"/>
            <a:r>
              <a:rPr lang="en-IN" sz="2600" dirty="0"/>
              <a:t>Common Stock</a:t>
            </a:r>
          </a:p>
          <a:p>
            <a:r>
              <a:rPr lang="en-IN" sz="2600" b="1" dirty="0"/>
              <a:t>Does that account increase or decrease?</a:t>
            </a:r>
          </a:p>
          <a:p>
            <a:pPr lvl="1"/>
            <a:r>
              <a:rPr lang="en-IN" sz="2600" dirty="0"/>
              <a:t>Increase by $25,000</a:t>
            </a:r>
          </a:p>
        </p:txBody>
      </p:sp>
      <p:sp>
        <p:nvSpPr>
          <p:cNvPr id="8" name="Slide Number Placeholder 7"/>
          <p:cNvSpPr>
            <a:spLocks noGrp="1"/>
          </p:cNvSpPr>
          <p:nvPr>
            <p:ph type="sldNum" sz="quarter" idx="12"/>
          </p:nvPr>
        </p:nvSpPr>
        <p:spPr/>
        <p:txBody>
          <a:bodyPr/>
          <a:lstStyle/>
          <a:p>
            <a:fld id="{8A048DD7-39B4-434B-ACE7-68CA5B147A05}" type="slidenum">
              <a:rPr lang="en-US" smtClean="0"/>
              <a:t>14</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Content Placeholder 4"/>
          <p:cNvSpPr>
            <a:spLocks noGrp="1"/>
          </p:cNvSpPr>
          <p:nvPr>
            <p:ph idx="1"/>
          </p:nvPr>
        </p:nvSpPr>
        <p:spPr>
          <a:xfrm>
            <a:off x="809150" y="1128103"/>
            <a:ext cx="8229600" cy="1065659"/>
          </a:xfrm>
        </p:spPr>
        <p:txBody>
          <a:bodyPr>
            <a:normAutofit lnSpcReduction="10000"/>
          </a:bodyPr>
          <a:lstStyle/>
          <a:p>
            <a:pPr marL="0" indent="0">
              <a:buNone/>
            </a:pPr>
            <a:r>
              <a:rPr lang="en-US" dirty="0"/>
              <a:t>Sell shares of common stock for $25,000 to obtain the funds necessary to start the business.</a:t>
            </a:r>
            <a:endParaRPr lang="en-IN" dirty="0" smtClean="0"/>
          </a:p>
        </p:txBody>
      </p:sp>
      <p:sp>
        <p:nvSpPr>
          <p:cNvPr id="10" name="Title 3"/>
          <p:cNvSpPr>
            <a:spLocks noGrp="1"/>
          </p:cNvSpPr>
          <p:nvPr>
            <p:ph type="title"/>
          </p:nvPr>
        </p:nvSpPr>
        <p:spPr>
          <a:xfrm>
            <a:off x="812788" y="371475"/>
            <a:ext cx="8229600" cy="805842"/>
          </a:xfrm>
        </p:spPr>
        <p:txBody>
          <a:bodyPr/>
          <a:lstStyle/>
          <a:p>
            <a:pPr>
              <a:lnSpc>
                <a:spcPct val="90000"/>
              </a:lnSpc>
            </a:pPr>
            <a:r>
              <a:rPr lang="en-IN" sz="3600" dirty="0" smtClean="0"/>
              <a:t>Transaction 1: Issue Common Stock</a:t>
            </a:r>
            <a:endParaRPr lang="en-IN"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84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84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58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790703" y="2613746"/>
            <a:ext cx="8130789" cy="1353001"/>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891" name="Content Placeholder 5"/>
          <p:cNvSpPr>
            <a:spLocks noGrp="1"/>
          </p:cNvSpPr>
          <p:nvPr>
            <p:ph idx="4294967295"/>
          </p:nvPr>
        </p:nvSpPr>
        <p:spPr>
          <a:xfrm>
            <a:off x="685800" y="4495800"/>
            <a:ext cx="8332342" cy="1981200"/>
          </a:xfrm>
          <a:prstGeom prst="rect">
            <a:avLst/>
          </a:prstGeom>
        </p:spPr>
        <p:txBody>
          <a:bodyPr/>
          <a:lstStyle/>
          <a:p>
            <a:r>
              <a:rPr lang="en-IN" sz="2600" b="1" dirty="0"/>
              <a:t>Do assets equal liabilities plus stockholders’ equity?</a:t>
            </a:r>
          </a:p>
          <a:p>
            <a:pPr lvl="1"/>
            <a:r>
              <a:rPr lang="en-IN" sz="2600" dirty="0"/>
              <a:t>Yes, assets increase by $25,000 and stockholders’ equity </a:t>
            </a:r>
            <a:r>
              <a:rPr lang="en-IN" sz="2600" dirty="0" smtClean="0"/>
              <a:t>increases </a:t>
            </a:r>
            <a:r>
              <a:rPr lang="en-IN" sz="2600" dirty="0"/>
              <a:t>by $25,000</a:t>
            </a:r>
          </a:p>
        </p:txBody>
      </p:sp>
      <p:sp>
        <p:nvSpPr>
          <p:cNvPr id="8" name="Slide Number Placeholder 7"/>
          <p:cNvSpPr>
            <a:spLocks noGrp="1"/>
          </p:cNvSpPr>
          <p:nvPr>
            <p:ph type="sldNum" sz="quarter" idx="12"/>
          </p:nvPr>
        </p:nvSpPr>
        <p:spPr/>
        <p:txBody>
          <a:bodyPr/>
          <a:lstStyle/>
          <a:p>
            <a:fld id="{8A048DD7-39B4-434B-ACE7-68CA5B147A05}" type="slidenum">
              <a:rPr lang="en-US" smtClean="0"/>
              <a:t>15</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13" name="Content Placeholder 4"/>
          <p:cNvSpPr txBox="1">
            <a:spLocks/>
          </p:cNvSpPr>
          <p:nvPr/>
        </p:nvSpPr>
        <p:spPr>
          <a:xfrm>
            <a:off x="809150" y="1288380"/>
            <a:ext cx="8229600" cy="1065659"/>
          </a:xfrm>
          <a:prstGeom prst="rect">
            <a:avLst/>
          </a:prstGeom>
        </p:spPr>
        <p:txBody>
          <a:bodyPr>
            <a:normAutofit lnSpcReduction="1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t>Sell shares of common stock for $25,000 to obtain the funds necessary to start the business.</a:t>
            </a:r>
            <a:endParaRPr lang="en-IN" dirty="0" smtClean="0"/>
          </a:p>
        </p:txBody>
      </p:sp>
      <p:sp>
        <p:nvSpPr>
          <p:cNvPr id="10" name="TextBox 9"/>
          <p:cNvSpPr txBox="1"/>
          <p:nvPr/>
        </p:nvSpPr>
        <p:spPr>
          <a:xfrm>
            <a:off x="1096682" y="2815447"/>
            <a:ext cx="8878029" cy="374461"/>
          </a:xfrm>
          <a:prstGeom prst="rect">
            <a:avLst/>
          </a:prstGeom>
          <a:noFill/>
        </p:spPr>
        <p:txBody>
          <a:bodyPr wrap="square" rtlCol="0">
            <a:spAutoFit/>
          </a:bodyPr>
          <a:lstStyle/>
          <a:p>
            <a:pPr>
              <a:lnSpc>
                <a:spcPct val="90000"/>
              </a:lnSpc>
            </a:pPr>
            <a:r>
              <a:rPr lang="en-US" sz="2000" b="1" dirty="0" smtClean="0"/>
              <a:t>Assets                  =              Liabilities           +         Stockholders’ Equity</a:t>
            </a:r>
          </a:p>
        </p:txBody>
      </p:sp>
      <p:cxnSp>
        <p:nvCxnSpPr>
          <p:cNvPr id="12" name="Straight Connector 11"/>
          <p:cNvCxnSpPr/>
          <p:nvPr/>
        </p:nvCxnSpPr>
        <p:spPr>
          <a:xfrm>
            <a:off x="998578" y="3179609"/>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3752541" y="3179609"/>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056648" y="3179609"/>
            <a:ext cx="230287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199550" y="3179609"/>
            <a:ext cx="7159974" cy="369332"/>
          </a:xfrm>
          <a:prstGeom prst="rect">
            <a:avLst/>
          </a:prstGeom>
          <a:noFill/>
        </p:spPr>
        <p:txBody>
          <a:bodyPr wrap="square" rtlCol="0">
            <a:spAutoFit/>
          </a:bodyPr>
          <a:lstStyle/>
          <a:p>
            <a:r>
              <a:rPr lang="en-US" dirty="0" smtClean="0"/>
              <a:t>Cash											Common Stock</a:t>
            </a:r>
            <a:endParaRPr lang="en-US" dirty="0"/>
          </a:p>
        </p:txBody>
      </p:sp>
      <p:sp>
        <p:nvSpPr>
          <p:cNvPr id="23" name="TextBox 22"/>
          <p:cNvSpPr txBox="1"/>
          <p:nvPr/>
        </p:nvSpPr>
        <p:spPr>
          <a:xfrm>
            <a:off x="849777" y="3516675"/>
            <a:ext cx="7941285" cy="369332"/>
          </a:xfrm>
          <a:prstGeom prst="rect">
            <a:avLst/>
          </a:prstGeom>
          <a:noFill/>
        </p:spPr>
        <p:txBody>
          <a:bodyPr wrap="square" rtlCol="0">
            <a:spAutoFit/>
          </a:bodyPr>
          <a:lstStyle/>
          <a:p>
            <a:r>
              <a:rPr lang="en-US" b="1" dirty="0" smtClean="0">
                <a:solidFill>
                  <a:srgbClr val="1D5F76"/>
                </a:solidFill>
              </a:rPr>
              <a:t>(1) +$25,000 </a:t>
            </a:r>
            <a:r>
              <a:rPr lang="en-US" dirty="0" smtClean="0"/>
              <a:t>		   =                     					    +</a:t>
            </a:r>
            <a:r>
              <a:rPr lang="en-US" b="1" dirty="0" smtClean="0">
                <a:solidFill>
                  <a:srgbClr val="1D5F76"/>
                </a:solidFill>
              </a:rPr>
              <a:t>$25,000</a:t>
            </a:r>
            <a:endParaRPr lang="en-US" b="1" dirty="0">
              <a:solidFill>
                <a:srgbClr val="1D5F76"/>
              </a:solidFill>
            </a:endParaRPr>
          </a:p>
        </p:txBody>
      </p:sp>
      <p:sp>
        <p:nvSpPr>
          <p:cNvPr id="15" name="Title 3"/>
          <p:cNvSpPr>
            <a:spLocks noGrp="1"/>
          </p:cNvSpPr>
          <p:nvPr>
            <p:ph type="title"/>
          </p:nvPr>
        </p:nvSpPr>
        <p:spPr>
          <a:xfrm>
            <a:off x="812788" y="371475"/>
            <a:ext cx="8229600" cy="805842"/>
          </a:xfrm>
        </p:spPr>
        <p:txBody>
          <a:bodyPr/>
          <a:lstStyle/>
          <a:p>
            <a:pPr>
              <a:lnSpc>
                <a:spcPct val="90000"/>
              </a:lnSpc>
            </a:pPr>
            <a:r>
              <a:rPr lang="en-IN" sz="3600" dirty="0" smtClean="0"/>
              <a:t>Transaction 1: Issue Common Stock</a:t>
            </a:r>
            <a:endParaRPr lang="en-IN"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Mistake</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It’s sometimes tempting to </a:t>
            </a:r>
            <a:r>
              <a:rPr lang="en-US" i="1" dirty="0" smtClean="0">
                <a:solidFill>
                  <a:srgbClr val="C0504D"/>
                </a:solidFill>
              </a:rPr>
              <a:t>decrease</a:t>
            </a:r>
            <a:r>
              <a:rPr lang="en-US" dirty="0" smtClean="0"/>
              <a:t> cash as a way of recording an investor’s initial investment.  However, remember we account for the transactions </a:t>
            </a:r>
            <a:r>
              <a:rPr lang="en-US" i="1" dirty="0">
                <a:solidFill>
                  <a:srgbClr val="C0504D"/>
                </a:solidFill>
              </a:rPr>
              <a:t>from the company’s perspective</a:t>
            </a:r>
            <a:r>
              <a:rPr lang="en-US" dirty="0" smtClean="0"/>
              <a:t>, and the company </a:t>
            </a:r>
            <a:r>
              <a:rPr lang="en-US" i="1" dirty="0">
                <a:solidFill>
                  <a:srgbClr val="C0504D"/>
                </a:solidFill>
              </a:rPr>
              <a:t>received</a:t>
            </a:r>
            <a:r>
              <a:rPr lang="en-US" dirty="0" smtClean="0"/>
              <a:t> cash from the stockholder – an increase in cash.</a:t>
            </a: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16</a:t>
            </a:fld>
            <a:endParaRPr lang="en-US" dirty="0"/>
          </a:p>
        </p:txBody>
      </p:sp>
    </p:spTree>
    <p:extLst>
      <p:ext uri="{BB962C8B-B14F-4D97-AF65-F5344CB8AC3E}">
        <p14:creationId xmlns:p14="http://schemas.microsoft.com/office/powerpoint/2010/main" val="9189192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8A048DD7-39B4-434B-ACE7-68CA5B147A05}" type="slidenum">
              <a:rPr lang="en-US" smtClean="0"/>
              <a:t>17</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8422" y="2349511"/>
            <a:ext cx="5235681" cy="2130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4"/>
          <p:cNvSpPr>
            <a:spLocks noGrp="1"/>
          </p:cNvSpPr>
          <p:nvPr>
            <p:ph idx="1"/>
          </p:nvPr>
        </p:nvSpPr>
        <p:spPr>
          <a:xfrm>
            <a:off x="809150" y="1115774"/>
            <a:ext cx="8229600" cy="1624459"/>
          </a:xfrm>
        </p:spPr>
        <p:txBody>
          <a:bodyPr>
            <a:normAutofit/>
          </a:bodyPr>
          <a:lstStyle/>
          <a:p>
            <a:pPr marL="0" indent="0">
              <a:buNone/>
            </a:pPr>
            <a:r>
              <a:rPr lang="en-US" dirty="0"/>
              <a:t>Borrow $10,000 from the local bank and sign a note promising to repay the full amount of the debt in three years.</a:t>
            </a:r>
            <a:endParaRPr lang="en-IN" dirty="0"/>
          </a:p>
        </p:txBody>
      </p:sp>
      <p:sp>
        <p:nvSpPr>
          <p:cNvPr id="8" name="Rounded Rectangle 7"/>
          <p:cNvSpPr/>
          <p:nvPr/>
        </p:nvSpPr>
        <p:spPr>
          <a:xfrm>
            <a:off x="790703" y="4508810"/>
            <a:ext cx="8130789" cy="1981344"/>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096682" y="4508810"/>
            <a:ext cx="8878029" cy="374461"/>
          </a:xfrm>
          <a:prstGeom prst="rect">
            <a:avLst/>
          </a:prstGeom>
          <a:noFill/>
        </p:spPr>
        <p:txBody>
          <a:bodyPr wrap="square" rtlCol="0">
            <a:spAutoFit/>
          </a:bodyPr>
          <a:lstStyle/>
          <a:p>
            <a:pPr>
              <a:lnSpc>
                <a:spcPct val="90000"/>
              </a:lnSpc>
            </a:pPr>
            <a:r>
              <a:rPr lang="en-US" sz="2000" b="1" dirty="0" smtClean="0"/>
              <a:t>Assets                  =              Liabilities           +         Stockholders’ Equity</a:t>
            </a:r>
          </a:p>
        </p:txBody>
      </p:sp>
      <p:cxnSp>
        <p:nvCxnSpPr>
          <p:cNvPr id="11" name="Straight Connector 10"/>
          <p:cNvCxnSpPr/>
          <p:nvPr/>
        </p:nvCxnSpPr>
        <p:spPr>
          <a:xfrm>
            <a:off x="998578" y="4872972"/>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3752541" y="4872972"/>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056648" y="4872972"/>
            <a:ext cx="230287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1199550" y="4872972"/>
            <a:ext cx="7159974" cy="369332"/>
          </a:xfrm>
          <a:prstGeom prst="rect">
            <a:avLst/>
          </a:prstGeom>
          <a:noFill/>
        </p:spPr>
        <p:txBody>
          <a:bodyPr wrap="square" rtlCol="0">
            <a:spAutoFit/>
          </a:bodyPr>
          <a:lstStyle/>
          <a:p>
            <a:r>
              <a:rPr lang="en-US" dirty="0" smtClean="0"/>
              <a:t>Cash					   Notes Payable			  Common Stock</a:t>
            </a:r>
            <a:endParaRPr lang="en-US" dirty="0"/>
          </a:p>
        </p:txBody>
      </p:sp>
      <p:sp>
        <p:nvSpPr>
          <p:cNvPr id="15" name="TextBox 14"/>
          <p:cNvSpPr txBox="1"/>
          <p:nvPr/>
        </p:nvSpPr>
        <p:spPr>
          <a:xfrm>
            <a:off x="849777" y="5210038"/>
            <a:ext cx="7941285" cy="969496"/>
          </a:xfrm>
          <a:prstGeom prst="rect">
            <a:avLst/>
          </a:prstGeom>
          <a:noFill/>
        </p:spPr>
        <p:txBody>
          <a:bodyPr wrap="square" rtlCol="0">
            <a:spAutoFit/>
          </a:bodyPr>
          <a:lstStyle/>
          <a:p>
            <a:endParaRPr lang="en-US" dirty="0" smtClean="0"/>
          </a:p>
          <a:p>
            <a:endParaRPr lang="en-US" b="1" dirty="0" smtClean="0">
              <a:solidFill>
                <a:srgbClr val="1D5F76"/>
              </a:solidFill>
            </a:endParaRPr>
          </a:p>
          <a:p>
            <a:pPr>
              <a:lnSpc>
                <a:spcPct val="120000"/>
              </a:lnSpc>
            </a:pPr>
            <a:r>
              <a:rPr lang="en-US" dirty="0" smtClean="0"/>
              <a:t>Bal. $35,000 				      $10,000				      $25,000</a:t>
            </a:r>
            <a:endParaRPr lang="en-US" b="1" dirty="0">
              <a:solidFill>
                <a:srgbClr val="1D5F76"/>
              </a:solidFill>
            </a:endParaRPr>
          </a:p>
        </p:txBody>
      </p:sp>
      <p:cxnSp>
        <p:nvCxnSpPr>
          <p:cNvPr id="16" name="Straight Connector 15"/>
          <p:cNvCxnSpPr/>
          <p:nvPr/>
        </p:nvCxnSpPr>
        <p:spPr>
          <a:xfrm>
            <a:off x="1245363" y="5867428"/>
            <a:ext cx="83750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3752541" y="5847321"/>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575193" y="5813616"/>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45363" y="6140105"/>
            <a:ext cx="7332590" cy="369332"/>
          </a:xfrm>
          <a:prstGeom prst="rect">
            <a:avLst/>
          </a:prstGeom>
          <a:noFill/>
        </p:spPr>
        <p:txBody>
          <a:bodyPr wrap="square" rtlCol="0">
            <a:spAutoFit/>
          </a:bodyPr>
          <a:lstStyle/>
          <a:p>
            <a:r>
              <a:rPr lang="en-US" dirty="0" smtClean="0"/>
              <a:t>$35,000                =                                        $35,000</a:t>
            </a:r>
            <a:endParaRPr lang="en-US" dirty="0"/>
          </a:p>
        </p:txBody>
      </p:sp>
      <p:cxnSp>
        <p:nvCxnSpPr>
          <p:cNvPr id="21" name="Straight Connector 20"/>
          <p:cNvCxnSpPr/>
          <p:nvPr/>
        </p:nvCxnSpPr>
        <p:spPr>
          <a:xfrm>
            <a:off x="960744" y="6172237"/>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3752541" y="6140105"/>
            <a:ext cx="4717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849776" y="5196688"/>
            <a:ext cx="7941285" cy="369332"/>
          </a:xfrm>
          <a:prstGeom prst="rect">
            <a:avLst/>
          </a:prstGeom>
          <a:noFill/>
        </p:spPr>
        <p:txBody>
          <a:bodyPr wrap="square" rtlCol="0">
            <a:spAutoFit/>
          </a:bodyPr>
          <a:lstStyle/>
          <a:p>
            <a:r>
              <a:rPr lang="en-US" dirty="0" smtClean="0"/>
              <a:t>Bal. $25,000 		   						                       $25,000</a:t>
            </a:r>
            <a:endParaRPr lang="en-US" b="1" dirty="0">
              <a:solidFill>
                <a:srgbClr val="1D5F76"/>
              </a:solidFill>
            </a:endParaRPr>
          </a:p>
        </p:txBody>
      </p:sp>
      <p:sp>
        <p:nvSpPr>
          <p:cNvPr id="25" name="TextBox 24"/>
          <p:cNvSpPr txBox="1"/>
          <p:nvPr/>
        </p:nvSpPr>
        <p:spPr>
          <a:xfrm>
            <a:off x="809254" y="5477989"/>
            <a:ext cx="7941285" cy="369332"/>
          </a:xfrm>
          <a:prstGeom prst="rect">
            <a:avLst/>
          </a:prstGeom>
          <a:noFill/>
        </p:spPr>
        <p:txBody>
          <a:bodyPr wrap="square" rtlCol="0">
            <a:spAutoFit/>
          </a:bodyPr>
          <a:lstStyle/>
          <a:p>
            <a:r>
              <a:rPr lang="en-US" b="1" dirty="0" smtClean="0">
                <a:solidFill>
                  <a:srgbClr val="1D5F76"/>
                </a:solidFill>
              </a:rPr>
              <a:t>(2) +$10,000				    +$10,000</a:t>
            </a:r>
            <a:endParaRPr lang="en-US" b="1" dirty="0">
              <a:solidFill>
                <a:srgbClr val="1D5F76"/>
              </a:solidFill>
            </a:endParaRPr>
          </a:p>
        </p:txBody>
      </p:sp>
      <p:sp>
        <p:nvSpPr>
          <p:cNvPr id="23" name="Title 3"/>
          <p:cNvSpPr>
            <a:spLocks noGrp="1"/>
          </p:cNvSpPr>
          <p:nvPr>
            <p:ph type="title"/>
          </p:nvPr>
        </p:nvSpPr>
        <p:spPr>
          <a:xfrm>
            <a:off x="812788" y="371475"/>
            <a:ext cx="8229600" cy="805842"/>
          </a:xfrm>
        </p:spPr>
        <p:txBody>
          <a:bodyPr/>
          <a:lstStyle/>
          <a:p>
            <a:pPr>
              <a:lnSpc>
                <a:spcPct val="90000"/>
              </a:lnSpc>
            </a:pPr>
            <a:r>
              <a:rPr lang="en-IN" sz="3600" dirty="0" smtClean="0"/>
              <a:t>Transaction 1: Borrow from the Bank</a:t>
            </a:r>
            <a:endParaRPr lang="en-IN"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15513" y="219252"/>
            <a:ext cx="9026298" cy="1143000"/>
          </a:xfrm>
        </p:spPr>
        <p:txBody>
          <a:bodyPr/>
          <a:lstStyle/>
          <a:p>
            <a:pPr>
              <a:lnSpc>
                <a:spcPct val="90000"/>
              </a:lnSpc>
            </a:pPr>
            <a:r>
              <a:rPr lang="en-IN" sz="3600" dirty="0"/>
              <a:t>Transaction </a:t>
            </a:r>
            <a:r>
              <a:rPr lang="en-IN" sz="3600" dirty="0" smtClean="0"/>
              <a:t>3: Purchase Equipment</a:t>
            </a:r>
            <a:endParaRPr lang="en-IN" sz="3600" dirty="0"/>
          </a:p>
        </p:txBody>
      </p:sp>
      <p:sp>
        <p:nvSpPr>
          <p:cNvPr id="8" name="Slide Number Placeholder 7"/>
          <p:cNvSpPr>
            <a:spLocks noGrp="1"/>
          </p:cNvSpPr>
          <p:nvPr>
            <p:ph type="sldNum" sz="quarter" idx="12"/>
          </p:nvPr>
        </p:nvSpPr>
        <p:spPr/>
        <p:txBody>
          <a:bodyPr/>
          <a:lstStyle/>
          <a:p>
            <a:fld id="{8A048DD7-39B4-434B-ACE7-68CA5B147A05}" type="slidenum">
              <a:rPr lang="en-US" smtClean="0"/>
              <a:t>18</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2769" y="1924692"/>
            <a:ext cx="6000108" cy="2266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986" name="Content Placeholder 4"/>
          <p:cNvSpPr>
            <a:spLocks noGrp="1"/>
          </p:cNvSpPr>
          <p:nvPr>
            <p:ph idx="1"/>
          </p:nvPr>
        </p:nvSpPr>
        <p:spPr>
          <a:xfrm>
            <a:off x="809150" y="820691"/>
            <a:ext cx="8229600" cy="1083121"/>
          </a:xfrm>
        </p:spPr>
        <p:txBody>
          <a:bodyPr>
            <a:normAutofit/>
          </a:bodyPr>
          <a:lstStyle/>
          <a:p>
            <a:pPr marL="0" indent="0">
              <a:buNone/>
            </a:pPr>
            <a:r>
              <a:rPr lang="en-US" dirty="0"/>
              <a:t>Purchase equipment necessary for giving golf training, $24,000 cash.</a:t>
            </a:r>
            <a:endParaRPr lang="en-IN" dirty="0" smtClean="0"/>
          </a:p>
        </p:txBody>
      </p:sp>
      <p:sp>
        <p:nvSpPr>
          <p:cNvPr id="9" name="Rounded Rectangle 8"/>
          <p:cNvSpPr/>
          <p:nvPr/>
        </p:nvSpPr>
        <p:spPr>
          <a:xfrm>
            <a:off x="790703" y="4251632"/>
            <a:ext cx="8130789" cy="1981344"/>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Connector 9"/>
          <p:cNvCxnSpPr/>
          <p:nvPr/>
        </p:nvCxnSpPr>
        <p:spPr>
          <a:xfrm>
            <a:off x="998578" y="4615794"/>
            <a:ext cx="235209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3752541" y="4615794"/>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6056648" y="4615794"/>
            <a:ext cx="230287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199550" y="4615794"/>
            <a:ext cx="7159974" cy="369332"/>
          </a:xfrm>
          <a:prstGeom prst="rect">
            <a:avLst/>
          </a:prstGeom>
          <a:noFill/>
        </p:spPr>
        <p:txBody>
          <a:bodyPr wrap="square" rtlCol="0">
            <a:spAutoFit/>
          </a:bodyPr>
          <a:lstStyle/>
          <a:p>
            <a:r>
              <a:rPr lang="en-US" dirty="0" smtClean="0"/>
              <a:t>Cash		Equipment	</a:t>
            </a:r>
            <a:r>
              <a:rPr lang="en-US" dirty="0"/>
              <a:t> </a:t>
            </a:r>
            <a:r>
              <a:rPr lang="en-US" dirty="0" smtClean="0"/>
              <a:t> Notes Payable			  Common Stock</a:t>
            </a:r>
            <a:endParaRPr lang="en-US" dirty="0"/>
          </a:p>
        </p:txBody>
      </p:sp>
      <p:sp>
        <p:nvSpPr>
          <p:cNvPr id="14" name="TextBox 13"/>
          <p:cNvSpPr txBox="1"/>
          <p:nvPr/>
        </p:nvSpPr>
        <p:spPr>
          <a:xfrm>
            <a:off x="857378" y="4988489"/>
            <a:ext cx="7941285" cy="969496"/>
          </a:xfrm>
          <a:prstGeom prst="rect">
            <a:avLst/>
          </a:prstGeom>
          <a:noFill/>
        </p:spPr>
        <p:txBody>
          <a:bodyPr wrap="square" rtlCol="0">
            <a:spAutoFit/>
          </a:bodyPr>
          <a:lstStyle/>
          <a:p>
            <a:endParaRPr lang="en-US" dirty="0" smtClean="0"/>
          </a:p>
          <a:p>
            <a:endParaRPr lang="en-US" b="1" dirty="0" smtClean="0">
              <a:solidFill>
                <a:srgbClr val="1D5F76"/>
              </a:solidFill>
            </a:endParaRPr>
          </a:p>
          <a:p>
            <a:pPr>
              <a:lnSpc>
                <a:spcPct val="120000"/>
              </a:lnSpc>
            </a:pPr>
            <a:r>
              <a:rPr lang="en-US" dirty="0" smtClean="0"/>
              <a:t>Bal. $11,000 	  $24,000		      $10,000				       $25,000</a:t>
            </a:r>
            <a:endParaRPr lang="en-US" b="1" dirty="0">
              <a:solidFill>
                <a:srgbClr val="1D5F76"/>
              </a:solidFill>
            </a:endParaRPr>
          </a:p>
        </p:txBody>
      </p:sp>
      <p:cxnSp>
        <p:nvCxnSpPr>
          <p:cNvPr id="15" name="Straight Connector 14"/>
          <p:cNvCxnSpPr/>
          <p:nvPr/>
        </p:nvCxnSpPr>
        <p:spPr>
          <a:xfrm>
            <a:off x="1245363" y="5610250"/>
            <a:ext cx="83750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752541" y="5590143"/>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6575193" y="5556438"/>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245363" y="5882927"/>
            <a:ext cx="7332590" cy="369332"/>
          </a:xfrm>
          <a:prstGeom prst="rect">
            <a:avLst/>
          </a:prstGeom>
          <a:noFill/>
        </p:spPr>
        <p:txBody>
          <a:bodyPr wrap="square" rtlCol="0">
            <a:spAutoFit/>
          </a:bodyPr>
          <a:lstStyle/>
          <a:p>
            <a:r>
              <a:rPr lang="en-US" dirty="0" smtClean="0"/>
              <a:t>          $35,000                	      =                           $35,000</a:t>
            </a:r>
            <a:endParaRPr lang="en-US" dirty="0"/>
          </a:p>
        </p:txBody>
      </p:sp>
      <p:cxnSp>
        <p:nvCxnSpPr>
          <p:cNvPr id="19" name="Straight Connector 18"/>
          <p:cNvCxnSpPr/>
          <p:nvPr/>
        </p:nvCxnSpPr>
        <p:spPr>
          <a:xfrm>
            <a:off x="960744" y="5915059"/>
            <a:ext cx="238992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3752541" y="5882927"/>
            <a:ext cx="4717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1097219" y="4259934"/>
            <a:ext cx="7693844" cy="369332"/>
          </a:xfrm>
          <a:prstGeom prst="rect">
            <a:avLst/>
          </a:prstGeom>
          <a:noFill/>
        </p:spPr>
        <p:txBody>
          <a:bodyPr wrap="square" rtlCol="0">
            <a:spAutoFit/>
          </a:bodyPr>
          <a:lstStyle/>
          <a:p>
            <a:pPr>
              <a:lnSpc>
                <a:spcPct val="90000"/>
              </a:lnSpc>
            </a:pPr>
            <a:r>
              <a:rPr lang="en-US" sz="2000" b="1" dirty="0" smtClean="0"/>
              <a:t>          Assets                  =    Liabilities           +         Stockholders’ Equity</a:t>
            </a:r>
          </a:p>
        </p:txBody>
      </p:sp>
      <p:sp>
        <p:nvSpPr>
          <p:cNvPr id="22" name="TextBox 21"/>
          <p:cNvSpPr txBox="1"/>
          <p:nvPr/>
        </p:nvSpPr>
        <p:spPr>
          <a:xfrm>
            <a:off x="849777" y="4952860"/>
            <a:ext cx="7941285" cy="369332"/>
          </a:xfrm>
          <a:prstGeom prst="rect">
            <a:avLst/>
          </a:prstGeom>
          <a:noFill/>
        </p:spPr>
        <p:txBody>
          <a:bodyPr wrap="square" rtlCol="0">
            <a:spAutoFit/>
          </a:bodyPr>
          <a:lstStyle/>
          <a:p>
            <a:r>
              <a:rPr lang="en-US" dirty="0" smtClean="0"/>
              <a:t>Bal. $35,000 	                    	     $10,000	</a:t>
            </a:r>
            <a:r>
              <a:rPr lang="en-US" dirty="0"/>
              <a:t> </a:t>
            </a:r>
            <a:r>
              <a:rPr lang="en-US" dirty="0" smtClean="0"/>
              <a:t>                                $25,000</a:t>
            </a:r>
            <a:endParaRPr lang="en-US" b="1" dirty="0">
              <a:solidFill>
                <a:srgbClr val="1D5F76"/>
              </a:solidFill>
            </a:endParaRPr>
          </a:p>
        </p:txBody>
      </p:sp>
      <p:sp>
        <p:nvSpPr>
          <p:cNvPr id="23" name="TextBox 22"/>
          <p:cNvSpPr txBox="1"/>
          <p:nvPr/>
        </p:nvSpPr>
        <p:spPr>
          <a:xfrm>
            <a:off x="866903" y="5220811"/>
            <a:ext cx="7941285" cy="369332"/>
          </a:xfrm>
          <a:prstGeom prst="rect">
            <a:avLst/>
          </a:prstGeom>
          <a:noFill/>
        </p:spPr>
        <p:txBody>
          <a:bodyPr wrap="square" rtlCol="0">
            <a:spAutoFit/>
          </a:bodyPr>
          <a:lstStyle/>
          <a:p>
            <a:r>
              <a:rPr lang="en-US" b="1" dirty="0" smtClean="0">
                <a:solidFill>
                  <a:srgbClr val="1D5F76"/>
                </a:solidFill>
              </a:rPr>
              <a:t>(3) -$24,000	+$24,000</a:t>
            </a:r>
            <a:endParaRPr lang="en-US" b="1" dirty="0">
              <a:solidFill>
                <a:srgbClr val="1D5F76"/>
              </a:solidFill>
            </a:endParaRPr>
          </a:p>
        </p:txBody>
      </p:sp>
      <p:cxnSp>
        <p:nvCxnSpPr>
          <p:cNvPr id="24" name="Straight Connector 23"/>
          <p:cNvCxnSpPr/>
          <p:nvPr/>
        </p:nvCxnSpPr>
        <p:spPr>
          <a:xfrm>
            <a:off x="2228541" y="5610250"/>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794576" cy="4725038"/>
          </a:xfrm>
        </p:spPr>
        <p:txBody>
          <a:bodyPr/>
          <a:lstStyle/>
          <a:p>
            <a:pPr marL="0" indent="0">
              <a:buNone/>
            </a:pPr>
            <a:r>
              <a:rPr lang="en-US" sz="2400" dirty="0" smtClean="0"/>
              <a:t>What would be the effect on total assets if a company purchased land for $200,000 cash?</a:t>
            </a:r>
            <a:endParaRPr lang="en-US" sz="2400" dirty="0"/>
          </a:p>
          <a:p>
            <a:pPr marL="0" indent="0">
              <a:buNone/>
            </a:pPr>
            <a:r>
              <a:rPr lang="en-US" sz="2400" dirty="0"/>
              <a:t>a.	</a:t>
            </a:r>
            <a:r>
              <a:rPr lang="en-US" sz="2400" dirty="0" smtClean="0"/>
              <a:t>Total assets would go up by $200,000.</a:t>
            </a:r>
            <a:endParaRPr lang="en-US" sz="2400" dirty="0"/>
          </a:p>
          <a:p>
            <a:pPr marL="0" indent="0">
              <a:buNone/>
            </a:pPr>
            <a:r>
              <a:rPr lang="en-US" sz="2400" dirty="0" smtClean="0"/>
              <a:t>b.	Total assets would go down by $200,000.</a:t>
            </a:r>
          </a:p>
          <a:p>
            <a:pPr marL="0" indent="0">
              <a:buNone/>
            </a:pPr>
            <a:r>
              <a:rPr lang="en-US" sz="2400" dirty="0" smtClean="0"/>
              <a:t>c.	There would be zero effect on total assets.</a:t>
            </a:r>
          </a:p>
          <a:p>
            <a:pPr marL="0" indent="0">
              <a:buNone/>
            </a:pPr>
            <a:r>
              <a:rPr lang="en-US" sz="2400" dirty="0" smtClean="0"/>
              <a:t>d</a:t>
            </a:r>
            <a:r>
              <a:rPr lang="en-US" sz="2400" dirty="0"/>
              <a:t>.	None of the </a:t>
            </a:r>
            <a:r>
              <a:rPr lang="en-US" sz="2400" dirty="0" smtClean="0"/>
              <a:t>above</a:t>
            </a:r>
            <a:endParaRPr lang="en-US" dirty="0"/>
          </a:p>
        </p:txBody>
      </p:sp>
      <p:sp>
        <p:nvSpPr>
          <p:cNvPr id="4" name="Title 3"/>
          <p:cNvSpPr>
            <a:spLocks noGrp="1"/>
          </p:cNvSpPr>
          <p:nvPr>
            <p:ph type="title"/>
          </p:nvPr>
        </p:nvSpPr>
        <p:spPr/>
        <p:txBody>
          <a:bodyPr/>
          <a:lstStyle/>
          <a:p>
            <a:r>
              <a:rPr lang="en-US" dirty="0"/>
              <a:t>Concept </a:t>
            </a:r>
            <a:r>
              <a:rPr lang="en-US" dirty="0" smtClean="0"/>
              <a:t>Check 2-1</a:t>
            </a:r>
            <a:endParaRPr lang="en-US" dirty="0"/>
          </a:p>
        </p:txBody>
      </p:sp>
      <p:sp>
        <p:nvSpPr>
          <p:cNvPr id="6" name="TextBox 5"/>
          <p:cNvSpPr txBox="1"/>
          <p:nvPr/>
        </p:nvSpPr>
        <p:spPr>
          <a:xfrm>
            <a:off x="1697146" y="4214486"/>
            <a:ext cx="6353299" cy="646331"/>
          </a:xfrm>
          <a:prstGeom prst="rect">
            <a:avLst/>
          </a:prstGeom>
          <a:solidFill>
            <a:srgbClr val="FFFFD1"/>
          </a:solidFill>
          <a:ln w="6350">
            <a:solidFill>
              <a:schemeClr val="tx1"/>
            </a:solidFill>
          </a:ln>
        </p:spPr>
        <p:txBody>
          <a:bodyPr wrap="square" rtlCol="0">
            <a:spAutoFit/>
          </a:bodyPr>
          <a:lstStyle/>
          <a:p>
            <a:r>
              <a:rPr lang="en-US" dirty="0" smtClean="0"/>
              <a:t>One asset (land) would go up and another asset (cash) would go down. Therefore there would be zero effect on total assets. </a:t>
            </a:r>
          </a:p>
        </p:txBody>
      </p:sp>
      <p:sp>
        <p:nvSpPr>
          <p:cNvPr id="7" name="Oval 6"/>
          <p:cNvSpPr/>
          <p:nvPr/>
        </p:nvSpPr>
        <p:spPr bwMode="auto">
          <a:xfrm>
            <a:off x="936943" y="292355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19</a:t>
            </a:fld>
            <a:endParaRPr lang="en-US" dirty="0"/>
          </a:p>
        </p:txBody>
      </p:sp>
    </p:spTree>
    <p:extLst>
      <p:ext uri="{BB962C8B-B14F-4D97-AF65-F5344CB8AC3E}">
        <p14:creationId xmlns:p14="http://schemas.microsoft.com/office/powerpoint/2010/main" val="266502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71522" y="1196361"/>
            <a:ext cx="5772478" cy="5275441"/>
          </a:xfrm>
        </p:spPr>
        <p:txBody>
          <a:bodyPr>
            <a:normAutofit fontScale="92500" lnSpcReduction="20000"/>
          </a:bodyPr>
          <a:lstStyle/>
          <a:p>
            <a:r>
              <a:rPr lang="en-IN" b="1" dirty="0">
                <a:solidFill>
                  <a:srgbClr val="A5062D"/>
                </a:solidFill>
              </a:rPr>
              <a:t>LO2-1</a:t>
            </a:r>
            <a:r>
              <a:rPr lang="en-IN" dirty="0"/>
              <a:t>	Identify the basic steps in measuring external </a:t>
            </a:r>
            <a:r>
              <a:rPr lang="en-IN" dirty="0" smtClean="0"/>
              <a:t>transactions.</a:t>
            </a:r>
            <a:endParaRPr lang="en-IN" dirty="0"/>
          </a:p>
          <a:p>
            <a:r>
              <a:rPr lang="en-IN" b="1" dirty="0">
                <a:solidFill>
                  <a:srgbClr val="A5062D"/>
                </a:solidFill>
              </a:rPr>
              <a:t>LO2-2</a:t>
            </a:r>
            <a:r>
              <a:rPr lang="en-IN" dirty="0"/>
              <a:t>	Analyze the impact of external transactions on the </a:t>
            </a:r>
            <a:r>
              <a:rPr lang="en-IN" dirty="0" smtClean="0"/>
              <a:t>accounting equation.</a:t>
            </a:r>
            <a:endParaRPr lang="en-IN" dirty="0"/>
          </a:p>
          <a:p>
            <a:r>
              <a:rPr lang="en-IN" b="1" dirty="0">
                <a:solidFill>
                  <a:srgbClr val="A5062D"/>
                </a:solidFill>
              </a:rPr>
              <a:t>LO2-3</a:t>
            </a:r>
            <a:r>
              <a:rPr lang="en-IN" dirty="0"/>
              <a:t>	Assess whether the impact of external transactions results in a </a:t>
            </a:r>
            <a:r>
              <a:rPr lang="en-IN" dirty="0" smtClean="0"/>
              <a:t>debit or </a:t>
            </a:r>
            <a:r>
              <a:rPr lang="en-IN" dirty="0"/>
              <a:t>credit to an account </a:t>
            </a:r>
            <a:r>
              <a:rPr lang="en-IN" dirty="0" smtClean="0"/>
              <a:t>balance.</a:t>
            </a:r>
            <a:endParaRPr lang="en-IN" dirty="0"/>
          </a:p>
          <a:p>
            <a:r>
              <a:rPr lang="en-IN" b="1" dirty="0">
                <a:solidFill>
                  <a:srgbClr val="A5062D"/>
                </a:solidFill>
              </a:rPr>
              <a:t>LO2-4</a:t>
            </a:r>
            <a:r>
              <a:rPr lang="en-IN" dirty="0"/>
              <a:t>	Record transactions </a:t>
            </a:r>
            <a:r>
              <a:rPr lang="en-IN" dirty="0" smtClean="0"/>
              <a:t>in a journal using </a:t>
            </a:r>
            <a:r>
              <a:rPr lang="en-IN" dirty="0"/>
              <a:t>debits and </a:t>
            </a:r>
            <a:r>
              <a:rPr lang="en-IN" dirty="0" smtClean="0"/>
              <a:t>credits.</a:t>
            </a:r>
            <a:endParaRPr lang="en-IN" dirty="0"/>
          </a:p>
          <a:p>
            <a:r>
              <a:rPr lang="en-IN" b="1" dirty="0">
                <a:solidFill>
                  <a:srgbClr val="A5062D"/>
                </a:solidFill>
              </a:rPr>
              <a:t>LO2-5</a:t>
            </a:r>
            <a:r>
              <a:rPr lang="en-IN" dirty="0"/>
              <a:t>	Post transactions to </a:t>
            </a:r>
            <a:r>
              <a:rPr lang="en-IN" dirty="0" smtClean="0"/>
              <a:t>the </a:t>
            </a:r>
            <a:r>
              <a:rPr lang="en-IN" dirty="0"/>
              <a:t>general </a:t>
            </a:r>
            <a:r>
              <a:rPr lang="en-IN" dirty="0" smtClean="0"/>
              <a:t>ledger.</a:t>
            </a:r>
            <a:endParaRPr lang="en-IN" dirty="0"/>
          </a:p>
          <a:p>
            <a:r>
              <a:rPr lang="en-IN" b="1" dirty="0">
                <a:solidFill>
                  <a:srgbClr val="A5062D"/>
                </a:solidFill>
              </a:rPr>
              <a:t>LO2-6</a:t>
            </a:r>
            <a:r>
              <a:rPr lang="en-IN" dirty="0"/>
              <a:t>	Prepare a trial </a:t>
            </a:r>
            <a:r>
              <a:rPr lang="en-IN" dirty="0" smtClean="0"/>
              <a:t>balance.</a:t>
            </a:r>
            <a:endParaRPr lang="en-IN" dirty="0"/>
          </a:p>
        </p:txBody>
      </p:sp>
      <p:sp>
        <p:nvSpPr>
          <p:cNvPr id="5" name="Slide Number Placeholder 4"/>
          <p:cNvSpPr>
            <a:spLocks noGrp="1"/>
          </p:cNvSpPr>
          <p:nvPr>
            <p:ph type="sldNum" sz="quarter" idx="12"/>
          </p:nvPr>
        </p:nvSpPr>
        <p:spPr/>
        <p:txBody>
          <a:bodyPr/>
          <a:lstStyle/>
          <a:p>
            <a:fld id="{8A048DD7-39B4-434B-ACE7-68CA5B147A05}" type="slidenum">
              <a:rPr lang="en-US" smtClean="0"/>
              <a:t>2</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798989"/>
            <a:ext cx="8229600" cy="772855"/>
          </a:xfrm>
        </p:spPr>
        <p:txBody>
          <a:bodyPr/>
          <a:lstStyle/>
          <a:p>
            <a:r>
              <a:rPr lang="en-US" dirty="0" smtClean="0"/>
              <a:t>Key Point</a:t>
            </a:r>
            <a:endParaRPr lang="en-US" dirty="0"/>
          </a:p>
        </p:txBody>
      </p:sp>
      <p:sp>
        <p:nvSpPr>
          <p:cNvPr id="3" name="Content Placeholder 2"/>
          <p:cNvSpPr>
            <a:spLocks noGrp="1"/>
          </p:cNvSpPr>
          <p:nvPr>
            <p:ph idx="1"/>
          </p:nvPr>
        </p:nvSpPr>
        <p:spPr>
          <a:xfrm>
            <a:off x="809150" y="1735670"/>
            <a:ext cx="8229600" cy="4525963"/>
          </a:xfrm>
        </p:spPr>
        <p:txBody>
          <a:bodyPr/>
          <a:lstStyle/>
          <a:p>
            <a:pPr marL="0" indent="0">
              <a:buNone/>
            </a:pPr>
            <a:r>
              <a:rPr lang="en-US" dirty="0" smtClean="0"/>
              <a:t>After </a:t>
            </a:r>
            <a:r>
              <a:rPr lang="en-US" dirty="0" smtClean="0">
                <a:solidFill>
                  <a:srgbClr val="C0504D"/>
                </a:solidFill>
              </a:rPr>
              <a:t>EACH</a:t>
            </a:r>
            <a:r>
              <a:rPr lang="en-US" dirty="0" smtClean="0"/>
              <a:t> transaction, the accounting equation must </a:t>
            </a:r>
            <a:r>
              <a:rPr lang="en-US" dirty="0" smtClean="0">
                <a:solidFill>
                  <a:srgbClr val="C0504D"/>
                </a:solidFill>
              </a:rPr>
              <a:t>ALWAYS</a:t>
            </a:r>
            <a:r>
              <a:rPr lang="en-US" dirty="0" smtClean="0"/>
              <a:t> remain in balance.  In other words, assets must always equal liabilities plus stockholders’ equity. Get into the habit of checking this equality often!</a:t>
            </a: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20</a:t>
            </a:fld>
            <a:endParaRPr lang="en-US" dirty="0"/>
          </a:p>
        </p:txBody>
      </p:sp>
    </p:spTree>
    <p:extLst>
      <p:ext uri="{BB962C8B-B14F-4D97-AF65-F5344CB8AC3E}">
        <p14:creationId xmlns:p14="http://schemas.microsoft.com/office/powerpoint/2010/main" val="18310670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2788" y="323850"/>
            <a:ext cx="8229600" cy="865796"/>
          </a:xfrm>
        </p:spPr>
        <p:txBody>
          <a:bodyPr/>
          <a:lstStyle/>
          <a:p>
            <a:pPr>
              <a:lnSpc>
                <a:spcPct val="90000"/>
              </a:lnSpc>
            </a:pPr>
            <a:r>
              <a:rPr lang="en-IN" sz="3600" dirty="0"/>
              <a:t>Transaction </a:t>
            </a:r>
            <a:r>
              <a:rPr lang="en-IN" sz="3600" dirty="0" smtClean="0"/>
              <a:t>4: Pay for Rent in Advance</a:t>
            </a:r>
            <a:endParaRPr lang="en-IN" sz="3600" dirty="0"/>
          </a:p>
        </p:txBody>
      </p:sp>
      <p:sp>
        <p:nvSpPr>
          <p:cNvPr id="8" name="Slide Number Placeholder 7"/>
          <p:cNvSpPr>
            <a:spLocks noGrp="1"/>
          </p:cNvSpPr>
          <p:nvPr>
            <p:ph type="sldNum" sz="quarter" idx="12"/>
          </p:nvPr>
        </p:nvSpPr>
        <p:spPr/>
        <p:txBody>
          <a:bodyPr/>
          <a:lstStyle/>
          <a:p>
            <a:fld id="{8A048DD7-39B4-434B-ACE7-68CA5B147A05}" type="slidenum">
              <a:rPr lang="en-US" smtClean="0"/>
              <a:t>21</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9278" y="1881587"/>
            <a:ext cx="6517712" cy="21748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035" name="Content Placeholder 4"/>
          <p:cNvSpPr>
            <a:spLocks noGrp="1"/>
          </p:cNvSpPr>
          <p:nvPr>
            <p:ph idx="1"/>
          </p:nvPr>
        </p:nvSpPr>
        <p:spPr>
          <a:xfrm>
            <a:off x="809150" y="1047964"/>
            <a:ext cx="8229600" cy="1126277"/>
          </a:xfrm>
        </p:spPr>
        <p:txBody>
          <a:bodyPr>
            <a:normAutofit/>
          </a:bodyPr>
          <a:lstStyle/>
          <a:p>
            <a:pPr marL="0" indent="0">
              <a:buNone/>
            </a:pPr>
            <a:r>
              <a:rPr lang="en-US" dirty="0"/>
              <a:t>Pay one year of rent in advance, $6,000 ($500 per month).</a:t>
            </a:r>
            <a:endParaRPr lang="en-IN" dirty="0" smtClean="0"/>
          </a:p>
        </p:txBody>
      </p:sp>
      <p:sp>
        <p:nvSpPr>
          <p:cNvPr id="9" name="Rounded Rectangle 8"/>
          <p:cNvSpPr/>
          <p:nvPr/>
        </p:nvSpPr>
        <p:spPr>
          <a:xfrm>
            <a:off x="849777" y="4079026"/>
            <a:ext cx="8130789"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Connector 9"/>
          <p:cNvCxnSpPr/>
          <p:nvPr/>
        </p:nvCxnSpPr>
        <p:spPr>
          <a:xfrm>
            <a:off x="1057652" y="4443188"/>
            <a:ext cx="345501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V="1">
            <a:off x="6226487" y="4440063"/>
            <a:ext cx="2311900" cy="312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282168" y="4583259"/>
            <a:ext cx="7159974" cy="369332"/>
          </a:xfrm>
          <a:prstGeom prst="rect">
            <a:avLst/>
          </a:prstGeom>
          <a:noFill/>
        </p:spPr>
        <p:txBody>
          <a:bodyPr wrap="square" rtlCol="0">
            <a:spAutoFit/>
          </a:bodyPr>
          <a:lstStyle/>
          <a:p>
            <a:r>
              <a:rPr lang="en-US" dirty="0" smtClean="0"/>
              <a:t>Cash		                       Equipment                                        Common Stock</a:t>
            </a:r>
            <a:endParaRPr lang="en-US" dirty="0"/>
          </a:p>
        </p:txBody>
      </p:sp>
      <p:sp>
        <p:nvSpPr>
          <p:cNvPr id="14" name="TextBox 13"/>
          <p:cNvSpPr txBox="1"/>
          <p:nvPr/>
        </p:nvSpPr>
        <p:spPr>
          <a:xfrm>
            <a:off x="908851" y="4891215"/>
            <a:ext cx="7941285" cy="969496"/>
          </a:xfrm>
          <a:prstGeom prst="rect">
            <a:avLst/>
          </a:prstGeom>
          <a:noFill/>
        </p:spPr>
        <p:txBody>
          <a:bodyPr wrap="square" rtlCol="0">
            <a:spAutoFit/>
          </a:bodyPr>
          <a:lstStyle/>
          <a:p>
            <a:r>
              <a:rPr lang="en-US" dirty="0"/>
              <a:t>Bal. $11,000 	                        $24,000	        $10,000                    $25,000</a:t>
            </a:r>
            <a:endParaRPr lang="en-US" dirty="0" smtClean="0"/>
          </a:p>
          <a:p>
            <a:r>
              <a:rPr lang="en-US" b="1" dirty="0" smtClean="0">
                <a:solidFill>
                  <a:srgbClr val="1D5F76"/>
                </a:solidFill>
              </a:rPr>
              <a:t>(4) -$  6,000</a:t>
            </a:r>
            <a:r>
              <a:rPr lang="en-US" b="1" dirty="0">
                <a:solidFill>
                  <a:srgbClr val="1D5F76"/>
                </a:solidFill>
              </a:rPr>
              <a:t> </a:t>
            </a:r>
            <a:r>
              <a:rPr lang="en-US" b="1" dirty="0" smtClean="0">
                <a:solidFill>
                  <a:srgbClr val="1D5F76"/>
                </a:solidFill>
              </a:rPr>
              <a:t>    +$6,000			</a:t>
            </a:r>
          </a:p>
          <a:p>
            <a:pPr>
              <a:lnSpc>
                <a:spcPct val="120000"/>
              </a:lnSpc>
            </a:pPr>
            <a:r>
              <a:rPr lang="en-US" dirty="0" smtClean="0"/>
              <a:t>Bal. $  5,000       $6,000 	</a:t>
            </a:r>
            <a:r>
              <a:rPr lang="en-US" dirty="0"/>
              <a:t> </a:t>
            </a:r>
            <a:r>
              <a:rPr lang="en-US" dirty="0" smtClean="0"/>
              <a:t>      $24,000		$10,000		        $25,000</a:t>
            </a:r>
            <a:endParaRPr lang="en-US" b="1" dirty="0">
              <a:solidFill>
                <a:srgbClr val="1D5F76"/>
              </a:solidFill>
            </a:endParaRPr>
          </a:p>
        </p:txBody>
      </p:sp>
      <p:cxnSp>
        <p:nvCxnSpPr>
          <p:cNvPr id="15" name="Straight Connector 14"/>
          <p:cNvCxnSpPr/>
          <p:nvPr/>
        </p:nvCxnSpPr>
        <p:spPr>
          <a:xfrm>
            <a:off x="1304437" y="5548605"/>
            <a:ext cx="83750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626665" y="5553156"/>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2281918" y="5948216"/>
            <a:ext cx="6698648" cy="369332"/>
          </a:xfrm>
          <a:prstGeom prst="rect">
            <a:avLst/>
          </a:prstGeom>
          <a:noFill/>
        </p:spPr>
        <p:txBody>
          <a:bodyPr wrap="square" rtlCol="0">
            <a:spAutoFit/>
          </a:bodyPr>
          <a:lstStyle/>
          <a:p>
            <a:r>
              <a:rPr lang="en-US" dirty="0" smtClean="0"/>
              <a:t>$35,000                             =                          $35,000</a:t>
            </a:r>
            <a:endParaRPr lang="en-US" dirty="0"/>
          </a:p>
        </p:txBody>
      </p:sp>
      <p:cxnSp>
        <p:nvCxnSpPr>
          <p:cNvPr id="19" name="Straight Connector 18"/>
          <p:cNvCxnSpPr/>
          <p:nvPr/>
        </p:nvCxnSpPr>
        <p:spPr>
          <a:xfrm>
            <a:off x="1057652" y="5862887"/>
            <a:ext cx="345501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1282168" y="4091089"/>
            <a:ext cx="8878029" cy="374461"/>
          </a:xfrm>
          <a:prstGeom prst="rect">
            <a:avLst/>
          </a:prstGeom>
          <a:noFill/>
        </p:spPr>
        <p:txBody>
          <a:bodyPr wrap="square" rtlCol="0">
            <a:spAutoFit/>
          </a:bodyPr>
          <a:lstStyle/>
          <a:p>
            <a:pPr>
              <a:lnSpc>
                <a:spcPct val="90000"/>
              </a:lnSpc>
            </a:pPr>
            <a:r>
              <a:rPr lang="en-US" sz="2000" b="1" dirty="0" smtClean="0"/>
              <a:t>                 Assets                            =   Liabilities  +  Stockholders’ Equity</a:t>
            </a:r>
          </a:p>
        </p:txBody>
      </p:sp>
      <p:cxnSp>
        <p:nvCxnSpPr>
          <p:cNvPr id="22" name="Straight Connector 21"/>
          <p:cNvCxnSpPr/>
          <p:nvPr/>
        </p:nvCxnSpPr>
        <p:spPr>
          <a:xfrm>
            <a:off x="4933742" y="4440063"/>
            <a:ext cx="98450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2277445" y="4385995"/>
            <a:ext cx="952931" cy="595548"/>
          </a:xfrm>
          <a:prstGeom prst="rect">
            <a:avLst/>
          </a:prstGeom>
          <a:noFill/>
        </p:spPr>
        <p:txBody>
          <a:bodyPr wrap="square" rtlCol="0">
            <a:spAutoFit/>
          </a:bodyPr>
          <a:lstStyle/>
          <a:p>
            <a:pPr algn="ctr">
              <a:lnSpc>
                <a:spcPct val="90000"/>
              </a:lnSpc>
            </a:pPr>
            <a:r>
              <a:rPr lang="en-US" dirty="0" smtClean="0"/>
              <a:t>Prepaid</a:t>
            </a:r>
          </a:p>
          <a:p>
            <a:pPr algn="ctr">
              <a:lnSpc>
                <a:spcPct val="90000"/>
              </a:lnSpc>
            </a:pPr>
            <a:r>
              <a:rPr lang="en-US" dirty="0" smtClean="0"/>
              <a:t>Rent</a:t>
            </a:r>
            <a:endParaRPr lang="en-US" dirty="0"/>
          </a:p>
        </p:txBody>
      </p:sp>
      <p:sp>
        <p:nvSpPr>
          <p:cNvPr id="30" name="TextBox 29"/>
          <p:cNvSpPr txBox="1"/>
          <p:nvPr/>
        </p:nvSpPr>
        <p:spPr>
          <a:xfrm>
            <a:off x="4977645" y="4372002"/>
            <a:ext cx="952931" cy="595548"/>
          </a:xfrm>
          <a:prstGeom prst="rect">
            <a:avLst/>
          </a:prstGeom>
          <a:noFill/>
        </p:spPr>
        <p:txBody>
          <a:bodyPr wrap="square" rtlCol="0">
            <a:spAutoFit/>
          </a:bodyPr>
          <a:lstStyle/>
          <a:p>
            <a:pPr algn="ctr">
              <a:lnSpc>
                <a:spcPct val="90000"/>
              </a:lnSpc>
            </a:pPr>
            <a:r>
              <a:rPr lang="en-US" dirty="0" smtClean="0"/>
              <a:t>Notes</a:t>
            </a:r>
          </a:p>
          <a:p>
            <a:pPr algn="ctr">
              <a:lnSpc>
                <a:spcPct val="90000"/>
              </a:lnSpc>
            </a:pPr>
            <a:r>
              <a:rPr lang="en-US" dirty="0" smtClean="0"/>
              <a:t>Payable</a:t>
            </a:r>
            <a:endParaRPr lang="en-US" dirty="0"/>
          </a:p>
        </p:txBody>
      </p:sp>
      <p:cxnSp>
        <p:nvCxnSpPr>
          <p:cNvPr id="32" name="Straight Connector 31"/>
          <p:cNvCxnSpPr/>
          <p:nvPr/>
        </p:nvCxnSpPr>
        <p:spPr>
          <a:xfrm>
            <a:off x="4987131" y="5862887"/>
            <a:ext cx="345501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5155545" y="5547157"/>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6890746" y="5547157"/>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2343665" y="5553156"/>
            <a:ext cx="83750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Content Placeholder 4"/>
          <p:cNvSpPr>
            <a:spLocks noGrp="1"/>
          </p:cNvSpPr>
          <p:nvPr>
            <p:ph idx="1"/>
          </p:nvPr>
        </p:nvSpPr>
        <p:spPr>
          <a:xfrm>
            <a:off x="809150" y="1168497"/>
            <a:ext cx="8229600" cy="791014"/>
          </a:xfrm>
        </p:spPr>
        <p:txBody>
          <a:bodyPr/>
          <a:lstStyle/>
          <a:p>
            <a:pPr marL="0" indent="0">
              <a:buNone/>
            </a:pPr>
            <a:r>
              <a:rPr lang="en-US" dirty="0"/>
              <a:t>Purchase supplies on account, $2,300.</a:t>
            </a:r>
            <a:endParaRPr lang="en-IN" dirty="0" smtClean="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7040" y="1679695"/>
            <a:ext cx="5621724" cy="2343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3"/>
          <p:cNvSpPr txBox="1">
            <a:spLocks/>
          </p:cNvSpPr>
          <p:nvPr/>
        </p:nvSpPr>
        <p:spPr>
          <a:xfrm>
            <a:off x="809150" y="219252"/>
            <a:ext cx="8229600" cy="1143000"/>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pPr>
              <a:lnSpc>
                <a:spcPct val="90000"/>
              </a:lnSpc>
            </a:pPr>
            <a:r>
              <a:rPr lang="en-IN" sz="3600" dirty="0" smtClean="0"/>
              <a:t>Transaction 5: Purchase Supplies on Account</a:t>
            </a:r>
            <a:endParaRPr lang="en-IN" sz="3600" dirty="0"/>
          </a:p>
        </p:txBody>
      </p:sp>
      <p:sp>
        <p:nvSpPr>
          <p:cNvPr id="29" name="Rounded Rectangle 28"/>
          <p:cNvSpPr/>
          <p:nvPr/>
        </p:nvSpPr>
        <p:spPr>
          <a:xfrm>
            <a:off x="678133" y="4091355"/>
            <a:ext cx="8360618"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0" name="Straight Connector 29"/>
          <p:cNvCxnSpPr/>
          <p:nvPr/>
        </p:nvCxnSpPr>
        <p:spPr>
          <a:xfrm>
            <a:off x="1057652" y="4455517"/>
            <a:ext cx="354131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V="1">
            <a:off x="6522407" y="4452392"/>
            <a:ext cx="2311900" cy="312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1072557" y="4607917"/>
            <a:ext cx="7761749" cy="369332"/>
          </a:xfrm>
          <a:prstGeom prst="rect">
            <a:avLst/>
          </a:prstGeom>
          <a:noFill/>
        </p:spPr>
        <p:txBody>
          <a:bodyPr wrap="square" rtlCol="0">
            <a:spAutoFit/>
          </a:bodyPr>
          <a:lstStyle/>
          <a:p>
            <a:r>
              <a:rPr lang="en-US" dirty="0" smtClean="0"/>
              <a:t>Cash	        Supplies	           </a:t>
            </a:r>
            <a:r>
              <a:rPr lang="en-US" dirty="0"/>
              <a:t> </a:t>
            </a:r>
            <a:r>
              <a:rPr lang="en-US" dirty="0" smtClean="0"/>
              <a:t>Equipment                                               Common Stock</a:t>
            </a:r>
            <a:endParaRPr lang="en-US" dirty="0"/>
          </a:p>
        </p:txBody>
      </p:sp>
      <p:sp>
        <p:nvSpPr>
          <p:cNvPr id="33" name="TextBox 32"/>
          <p:cNvSpPr txBox="1"/>
          <p:nvPr/>
        </p:nvSpPr>
        <p:spPr>
          <a:xfrm>
            <a:off x="711570" y="4903544"/>
            <a:ext cx="8671317" cy="969496"/>
          </a:xfrm>
          <a:prstGeom prst="rect">
            <a:avLst/>
          </a:prstGeom>
          <a:noFill/>
        </p:spPr>
        <p:txBody>
          <a:bodyPr wrap="square" rtlCol="0">
            <a:spAutoFit/>
          </a:bodyPr>
          <a:lstStyle/>
          <a:p>
            <a:r>
              <a:rPr lang="en-US" dirty="0" smtClean="0"/>
              <a:t>Bal. $11,000 	             </a:t>
            </a:r>
            <a:r>
              <a:rPr lang="en-US" dirty="0"/>
              <a:t>$6,000</a:t>
            </a:r>
            <a:r>
              <a:rPr lang="en-US" dirty="0" smtClean="0"/>
              <a:t>     $24,000	</a:t>
            </a:r>
            <a:r>
              <a:rPr lang="en-US" dirty="0"/>
              <a:t> </a:t>
            </a:r>
            <a:r>
              <a:rPr lang="en-US" dirty="0" smtClean="0"/>
              <a:t>               $10,000                    $25,000</a:t>
            </a:r>
          </a:p>
          <a:p>
            <a:r>
              <a:rPr lang="en-US" b="1" dirty="0" smtClean="0">
                <a:solidFill>
                  <a:srgbClr val="1D5F76"/>
                </a:solidFill>
              </a:rPr>
              <a:t>(5)                 +$2,300			              +</a:t>
            </a:r>
            <a:r>
              <a:rPr lang="en-US" b="1" dirty="0">
                <a:solidFill>
                  <a:srgbClr val="1D5F76"/>
                </a:solidFill>
              </a:rPr>
              <a:t>$2,300</a:t>
            </a:r>
            <a:endParaRPr lang="en-US" b="1" dirty="0" smtClean="0">
              <a:solidFill>
                <a:srgbClr val="1D5F76"/>
              </a:solidFill>
            </a:endParaRPr>
          </a:p>
          <a:p>
            <a:pPr>
              <a:lnSpc>
                <a:spcPct val="120000"/>
              </a:lnSpc>
            </a:pPr>
            <a:r>
              <a:rPr lang="en-US" dirty="0" smtClean="0"/>
              <a:t>Bal. $  5,000  $2,300   $6,000      $24,000</a:t>
            </a:r>
            <a:r>
              <a:rPr lang="en-US" dirty="0"/>
              <a:t> </a:t>
            </a:r>
            <a:r>
              <a:rPr lang="en-US" dirty="0" smtClean="0"/>
              <a:t>     $2,300     $10,000		       $25,000</a:t>
            </a:r>
            <a:endParaRPr lang="en-US" b="1" dirty="0">
              <a:solidFill>
                <a:srgbClr val="1D5F76"/>
              </a:solidFill>
            </a:endParaRPr>
          </a:p>
        </p:txBody>
      </p:sp>
      <p:cxnSp>
        <p:nvCxnSpPr>
          <p:cNvPr id="34" name="Straight Connector 33"/>
          <p:cNvCxnSpPr/>
          <p:nvPr/>
        </p:nvCxnSpPr>
        <p:spPr>
          <a:xfrm>
            <a:off x="1342537" y="5560934"/>
            <a:ext cx="59421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3760015" y="5553156"/>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2281918" y="5960545"/>
            <a:ext cx="7332590" cy="369332"/>
          </a:xfrm>
          <a:prstGeom prst="rect">
            <a:avLst/>
          </a:prstGeom>
          <a:noFill/>
        </p:spPr>
        <p:txBody>
          <a:bodyPr wrap="square" rtlCol="0">
            <a:spAutoFit/>
          </a:bodyPr>
          <a:lstStyle/>
          <a:p>
            <a:r>
              <a:rPr lang="en-US" dirty="0" smtClean="0"/>
              <a:t>$37,300                             =                          $37,300</a:t>
            </a:r>
            <a:endParaRPr lang="en-US" dirty="0"/>
          </a:p>
        </p:txBody>
      </p:sp>
      <p:cxnSp>
        <p:nvCxnSpPr>
          <p:cNvPr id="37" name="Straight Connector 36"/>
          <p:cNvCxnSpPr/>
          <p:nvPr/>
        </p:nvCxnSpPr>
        <p:spPr>
          <a:xfrm>
            <a:off x="1057652" y="5875216"/>
            <a:ext cx="345501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1282168" y="4091089"/>
            <a:ext cx="8878029" cy="374461"/>
          </a:xfrm>
          <a:prstGeom prst="rect">
            <a:avLst/>
          </a:prstGeom>
          <a:noFill/>
        </p:spPr>
        <p:txBody>
          <a:bodyPr wrap="square" rtlCol="0">
            <a:spAutoFit/>
          </a:bodyPr>
          <a:lstStyle/>
          <a:p>
            <a:pPr>
              <a:lnSpc>
                <a:spcPct val="90000"/>
              </a:lnSpc>
            </a:pPr>
            <a:r>
              <a:rPr lang="en-US" sz="2000" b="1" dirty="0" smtClean="0"/>
              <a:t>                 Assets                            =      Liabilities    +   Stockholders’ Equity</a:t>
            </a:r>
          </a:p>
        </p:txBody>
      </p:sp>
      <p:cxnSp>
        <p:nvCxnSpPr>
          <p:cNvPr id="39" name="Straight Connector 38"/>
          <p:cNvCxnSpPr/>
          <p:nvPr/>
        </p:nvCxnSpPr>
        <p:spPr>
          <a:xfrm>
            <a:off x="4820905" y="4452392"/>
            <a:ext cx="146723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2704707" y="4390747"/>
            <a:ext cx="952931" cy="595548"/>
          </a:xfrm>
          <a:prstGeom prst="rect">
            <a:avLst/>
          </a:prstGeom>
          <a:noFill/>
        </p:spPr>
        <p:txBody>
          <a:bodyPr wrap="square" rtlCol="0">
            <a:spAutoFit/>
          </a:bodyPr>
          <a:lstStyle/>
          <a:p>
            <a:pPr algn="ctr">
              <a:lnSpc>
                <a:spcPct val="90000"/>
              </a:lnSpc>
            </a:pPr>
            <a:r>
              <a:rPr lang="en-US" dirty="0" smtClean="0"/>
              <a:t>Prepaid</a:t>
            </a:r>
          </a:p>
          <a:p>
            <a:pPr algn="ctr">
              <a:lnSpc>
                <a:spcPct val="90000"/>
              </a:lnSpc>
            </a:pPr>
            <a:r>
              <a:rPr lang="en-US" dirty="0" smtClean="0"/>
              <a:t>Rent   </a:t>
            </a:r>
            <a:endParaRPr lang="en-US" dirty="0"/>
          </a:p>
        </p:txBody>
      </p:sp>
      <p:sp>
        <p:nvSpPr>
          <p:cNvPr id="41" name="TextBox 40"/>
          <p:cNvSpPr txBox="1"/>
          <p:nvPr/>
        </p:nvSpPr>
        <p:spPr>
          <a:xfrm>
            <a:off x="5569485" y="4384331"/>
            <a:ext cx="952931" cy="595548"/>
          </a:xfrm>
          <a:prstGeom prst="rect">
            <a:avLst/>
          </a:prstGeom>
          <a:noFill/>
        </p:spPr>
        <p:txBody>
          <a:bodyPr wrap="square" rtlCol="0">
            <a:spAutoFit/>
          </a:bodyPr>
          <a:lstStyle/>
          <a:p>
            <a:pPr algn="ctr">
              <a:lnSpc>
                <a:spcPct val="90000"/>
              </a:lnSpc>
            </a:pPr>
            <a:r>
              <a:rPr lang="en-US" dirty="0" smtClean="0"/>
              <a:t>Notes</a:t>
            </a:r>
          </a:p>
          <a:p>
            <a:pPr algn="ctr">
              <a:lnSpc>
                <a:spcPct val="90000"/>
              </a:lnSpc>
            </a:pPr>
            <a:r>
              <a:rPr lang="en-US" dirty="0" smtClean="0"/>
              <a:t>Payable</a:t>
            </a:r>
            <a:endParaRPr lang="en-US" dirty="0"/>
          </a:p>
        </p:txBody>
      </p:sp>
      <p:cxnSp>
        <p:nvCxnSpPr>
          <p:cNvPr id="42" name="Straight Connector 41"/>
          <p:cNvCxnSpPr/>
          <p:nvPr/>
        </p:nvCxnSpPr>
        <p:spPr>
          <a:xfrm flipV="1">
            <a:off x="4752239" y="5873040"/>
            <a:ext cx="3854866" cy="217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4766649" y="5559486"/>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521713" y="5571815"/>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2032618" y="5565485"/>
            <a:ext cx="68161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0" name="TextBox 49"/>
          <p:cNvSpPr txBox="1"/>
          <p:nvPr/>
        </p:nvSpPr>
        <p:spPr>
          <a:xfrm>
            <a:off x="4543449" y="4387914"/>
            <a:ext cx="1239168" cy="595548"/>
          </a:xfrm>
          <a:prstGeom prst="rect">
            <a:avLst/>
          </a:prstGeom>
          <a:noFill/>
        </p:spPr>
        <p:txBody>
          <a:bodyPr wrap="square" rtlCol="0">
            <a:spAutoFit/>
          </a:bodyPr>
          <a:lstStyle/>
          <a:p>
            <a:pPr algn="ctr">
              <a:lnSpc>
                <a:spcPct val="90000"/>
              </a:lnSpc>
            </a:pPr>
            <a:r>
              <a:rPr lang="en-US" dirty="0" smtClean="0"/>
              <a:t>Accounts</a:t>
            </a:r>
          </a:p>
          <a:p>
            <a:pPr algn="ctr">
              <a:lnSpc>
                <a:spcPct val="90000"/>
              </a:lnSpc>
            </a:pPr>
            <a:r>
              <a:rPr lang="en-US" dirty="0" smtClean="0"/>
              <a:t>Payable</a:t>
            </a:r>
            <a:endParaRPr lang="en-US" dirty="0"/>
          </a:p>
        </p:txBody>
      </p:sp>
      <p:cxnSp>
        <p:nvCxnSpPr>
          <p:cNvPr id="53" name="Straight Connector 52"/>
          <p:cNvCxnSpPr/>
          <p:nvPr/>
        </p:nvCxnSpPr>
        <p:spPr>
          <a:xfrm>
            <a:off x="2857107" y="5559486"/>
            <a:ext cx="68161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5757951" y="5553156"/>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800099" y="1777015"/>
            <a:ext cx="8201215" cy="3748564"/>
          </a:xfrm>
          <a:prstGeom prst="roundRect">
            <a:avLst>
              <a:gd name="adj" fmla="val 9559"/>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3" name="Slide Number Placeholder 2"/>
          <p:cNvSpPr>
            <a:spLocks noGrp="1"/>
          </p:cNvSpPr>
          <p:nvPr>
            <p:ph type="sldNum" sz="quarter" idx="12"/>
          </p:nvPr>
        </p:nvSpPr>
        <p:spPr/>
        <p:txBody>
          <a:bodyPr/>
          <a:lstStyle/>
          <a:p>
            <a:fld id="{8A048DD7-39B4-434B-ACE7-68CA5B147A05}" type="slidenum">
              <a:rPr lang="en-US" smtClean="0"/>
              <a:t>23</a:t>
            </a:fld>
            <a:endParaRPr lang="en-US" dirty="0"/>
          </a:p>
        </p:txBody>
      </p:sp>
      <p:sp>
        <p:nvSpPr>
          <p:cNvPr id="17" name="Title 1"/>
          <p:cNvSpPr txBox="1">
            <a:spLocks/>
          </p:cNvSpPr>
          <p:nvPr/>
        </p:nvSpPr>
        <p:spPr>
          <a:xfrm>
            <a:off x="893386" y="56457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smtClean="0">
                <a:solidFill>
                  <a:srgbClr val="1D5F76"/>
                </a:solidFill>
                <a:latin typeface="Avenir LT Std 65 Medium"/>
                <a:cs typeface="Avenir LT Std 65 Medium"/>
              </a:rPr>
              <a:t>Illustration 2-3</a:t>
            </a:r>
            <a:r>
              <a:rPr lang="en-US" sz="3200" dirty="0" smtClean="0">
                <a:solidFill>
                  <a:srgbClr val="A5062D"/>
                </a:solidFill>
                <a:latin typeface="Avenir LT Std 65 Medium"/>
                <a:cs typeface="Avenir LT Std 65 Medium"/>
              </a:rPr>
              <a:t/>
            </a:r>
            <a:br>
              <a:rPr lang="en-US" sz="3200" dirty="0" smtClean="0">
                <a:solidFill>
                  <a:srgbClr val="A5062D"/>
                </a:solidFill>
                <a:latin typeface="Avenir LT Std 65 Medium"/>
                <a:cs typeface="Avenir LT Std 65 Medium"/>
              </a:rPr>
            </a:br>
            <a:r>
              <a:rPr lang="en-US" sz="4000" dirty="0" smtClean="0">
                <a:solidFill>
                  <a:srgbClr val="A5062D"/>
                </a:solidFill>
                <a:latin typeface="Avenir LT Std 65 Medium"/>
                <a:cs typeface="Avenir LT Std 65 Medium"/>
              </a:rPr>
              <a:t>Expanded Accounting Equation</a:t>
            </a:r>
            <a:endParaRPr lang="en-US" sz="4000" dirty="0">
              <a:solidFill>
                <a:srgbClr val="A5062D"/>
              </a:solidFill>
              <a:latin typeface="Avenir LT Std 65 Medium"/>
              <a:cs typeface="Avenir LT Std 65 Medium"/>
            </a:endParaRPr>
          </a:p>
        </p:txBody>
      </p:sp>
      <p:grpSp>
        <p:nvGrpSpPr>
          <p:cNvPr id="6" name="Group 5"/>
          <p:cNvGrpSpPr/>
          <p:nvPr/>
        </p:nvGrpSpPr>
        <p:grpSpPr>
          <a:xfrm>
            <a:off x="1133082" y="2132506"/>
            <a:ext cx="5982454" cy="428390"/>
            <a:chOff x="1455853" y="1970386"/>
            <a:chExt cx="5533533" cy="428390"/>
          </a:xfrm>
        </p:grpSpPr>
        <p:sp>
          <p:nvSpPr>
            <p:cNvPr id="12" name="Rounded Rectangle 11"/>
            <p:cNvSpPr/>
            <p:nvPr/>
          </p:nvSpPr>
          <p:spPr>
            <a:xfrm>
              <a:off x="1455853" y="1983190"/>
              <a:ext cx="5533533" cy="415586"/>
            </a:xfrm>
            <a:prstGeom prst="roundRect">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5" name="TextBox 14"/>
            <p:cNvSpPr txBox="1">
              <a:spLocks noChangeArrowheads="1"/>
            </p:cNvSpPr>
            <p:nvPr/>
          </p:nvSpPr>
          <p:spPr bwMode="auto">
            <a:xfrm>
              <a:off x="1535509" y="1970386"/>
              <a:ext cx="5453877" cy="400110"/>
            </a:xfrm>
            <a:prstGeom prst="rect">
              <a:avLst/>
            </a:prstGeom>
            <a:noFill/>
            <a:ln w="9525">
              <a:noFill/>
              <a:miter lim="800000"/>
              <a:headEnd/>
              <a:tailEnd/>
            </a:ln>
          </p:spPr>
          <p:txBody>
            <a:bodyPr wrap="square">
              <a:spAutoFit/>
            </a:bodyPr>
            <a:lstStyle/>
            <a:p>
              <a:r>
                <a:rPr lang="en-US" sz="2000" b="1" dirty="0" smtClean="0">
                  <a:latin typeface="Calibri" pitchFamily="34" charset="0"/>
                </a:rPr>
                <a:t>Assets	=	Liabilities	 +	Stockholders’ Equity</a:t>
              </a:r>
              <a:endParaRPr lang="en-US" sz="2000" b="1" dirty="0">
                <a:latin typeface="Calibri" pitchFamily="34" charset="0"/>
              </a:endParaRPr>
            </a:p>
          </p:txBody>
        </p:sp>
      </p:grpSp>
      <p:sp>
        <p:nvSpPr>
          <p:cNvPr id="9" name="Right Brace 8"/>
          <p:cNvSpPr/>
          <p:nvPr/>
        </p:nvSpPr>
        <p:spPr>
          <a:xfrm>
            <a:off x="7295138" y="2029882"/>
            <a:ext cx="292359" cy="70240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dirty="0"/>
          </a:p>
        </p:txBody>
      </p:sp>
      <p:sp>
        <p:nvSpPr>
          <p:cNvPr id="4" name="TextBox 3"/>
          <p:cNvSpPr txBox="1"/>
          <p:nvPr/>
        </p:nvSpPr>
        <p:spPr>
          <a:xfrm>
            <a:off x="7631220" y="1965742"/>
            <a:ext cx="1370095" cy="830997"/>
          </a:xfrm>
          <a:prstGeom prst="rect">
            <a:avLst/>
          </a:prstGeom>
          <a:noFill/>
        </p:spPr>
        <p:txBody>
          <a:bodyPr wrap="square" rtlCol="0">
            <a:spAutoFit/>
          </a:bodyPr>
          <a:lstStyle/>
          <a:p>
            <a:pPr>
              <a:lnSpc>
                <a:spcPct val="80000"/>
              </a:lnSpc>
            </a:pPr>
            <a:r>
              <a:rPr lang="en-US" sz="2000" b="1" dirty="0" smtClean="0">
                <a:solidFill>
                  <a:srgbClr val="FF0000"/>
                </a:solidFill>
              </a:rPr>
              <a:t>Basic</a:t>
            </a:r>
          </a:p>
          <a:p>
            <a:pPr>
              <a:lnSpc>
                <a:spcPct val="80000"/>
              </a:lnSpc>
            </a:pPr>
            <a:r>
              <a:rPr lang="en-US" sz="2000" b="1" dirty="0" smtClean="0">
                <a:solidFill>
                  <a:srgbClr val="FF0000"/>
                </a:solidFill>
              </a:rPr>
              <a:t>Accounting</a:t>
            </a:r>
          </a:p>
          <a:p>
            <a:pPr>
              <a:lnSpc>
                <a:spcPct val="80000"/>
              </a:lnSpc>
            </a:pPr>
            <a:r>
              <a:rPr lang="en-US" sz="2000" b="1" dirty="0" smtClean="0">
                <a:solidFill>
                  <a:srgbClr val="FF0000"/>
                </a:solidFill>
              </a:rPr>
              <a:t>Equation</a:t>
            </a:r>
            <a:endParaRPr lang="en-US" sz="2000" b="1" dirty="0">
              <a:solidFill>
                <a:srgbClr val="FF0000"/>
              </a:solidFill>
            </a:endParaRPr>
          </a:p>
        </p:txBody>
      </p:sp>
      <p:grpSp>
        <p:nvGrpSpPr>
          <p:cNvPr id="5" name="Group 4"/>
          <p:cNvGrpSpPr/>
          <p:nvPr/>
        </p:nvGrpSpPr>
        <p:grpSpPr>
          <a:xfrm>
            <a:off x="3331368" y="3165062"/>
            <a:ext cx="1602319" cy="709972"/>
            <a:chOff x="3107902" y="3002942"/>
            <a:chExt cx="1602319" cy="709972"/>
          </a:xfrm>
        </p:grpSpPr>
        <p:sp>
          <p:nvSpPr>
            <p:cNvPr id="23" name="Rounded Rectangle 22"/>
            <p:cNvSpPr/>
            <p:nvPr/>
          </p:nvSpPr>
          <p:spPr>
            <a:xfrm>
              <a:off x="3107902" y="3002942"/>
              <a:ext cx="1584045" cy="697117"/>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4" name="TextBox 23"/>
            <p:cNvSpPr txBox="1">
              <a:spLocks noChangeArrowheads="1"/>
            </p:cNvSpPr>
            <p:nvPr/>
          </p:nvSpPr>
          <p:spPr bwMode="auto">
            <a:xfrm>
              <a:off x="3107903" y="3066583"/>
              <a:ext cx="1602318" cy="646331"/>
            </a:xfrm>
            <a:prstGeom prst="rect">
              <a:avLst/>
            </a:prstGeom>
            <a:noFill/>
            <a:ln w="9525">
              <a:noFill/>
              <a:miter lim="800000"/>
              <a:headEnd/>
              <a:tailEnd/>
            </a:ln>
          </p:spPr>
          <p:txBody>
            <a:bodyPr wrap="square">
              <a:spAutoFit/>
            </a:bodyPr>
            <a:lstStyle/>
            <a:p>
              <a:pPr algn="ctr">
                <a:lnSpc>
                  <a:spcPct val="90000"/>
                </a:lnSpc>
              </a:pPr>
              <a:r>
                <a:rPr lang="en-US" sz="2000" b="1" dirty="0" smtClean="0">
                  <a:latin typeface="Calibri" pitchFamily="34" charset="0"/>
                </a:rPr>
                <a:t>Common</a:t>
              </a:r>
            </a:p>
            <a:p>
              <a:pPr algn="ctr">
                <a:lnSpc>
                  <a:spcPct val="90000"/>
                </a:lnSpc>
              </a:pPr>
              <a:r>
                <a:rPr lang="en-US" sz="2000" b="1" dirty="0" smtClean="0">
                  <a:latin typeface="Calibri" pitchFamily="34" charset="0"/>
                </a:rPr>
                <a:t>Stock</a:t>
              </a:r>
            </a:p>
          </p:txBody>
        </p:sp>
      </p:grpSp>
      <p:grpSp>
        <p:nvGrpSpPr>
          <p:cNvPr id="25" name="Group 24"/>
          <p:cNvGrpSpPr/>
          <p:nvPr/>
        </p:nvGrpSpPr>
        <p:grpSpPr>
          <a:xfrm>
            <a:off x="5305512" y="3165062"/>
            <a:ext cx="1602319" cy="709972"/>
            <a:chOff x="3107902" y="3002942"/>
            <a:chExt cx="1602319" cy="709972"/>
          </a:xfrm>
        </p:grpSpPr>
        <p:sp>
          <p:nvSpPr>
            <p:cNvPr id="26" name="Rounded Rectangle 25"/>
            <p:cNvSpPr/>
            <p:nvPr/>
          </p:nvSpPr>
          <p:spPr>
            <a:xfrm>
              <a:off x="3107902" y="3002942"/>
              <a:ext cx="1584045" cy="697117"/>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7" name="TextBox 26"/>
            <p:cNvSpPr txBox="1">
              <a:spLocks noChangeArrowheads="1"/>
            </p:cNvSpPr>
            <p:nvPr/>
          </p:nvSpPr>
          <p:spPr bwMode="auto">
            <a:xfrm>
              <a:off x="3107903" y="3066583"/>
              <a:ext cx="1602318" cy="646331"/>
            </a:xfrm>
            <a:prstGeom prst="rect">
              <a:avLst/>
            </a:prstGeom>
            <a:noFill/>
            <a:ln w="9525">
              <a:noFill/>
              <a:miter lim="800000"/>
              <a:headEnd/>
              <a:tailEnd/>
            </a:ln>
          </p:spPr>
          <p:txBody>
            <a:bodyPr wrap="square">
              <a:spAutoFit/>
            </a:bodyPr>
            <a:lstStyle/>
            <a:p>
              <a:pPr algn="ctr">
                <a:lnSpc>
                  <a:spcPct val="90000"/>
                </a:lnSpc>
              </a:pPr>
              <a:r>
                <a:rPr lang="en-US" sz="2000" b="1" dirty="0" smtClean="0">
                  <a:latin typeface="Calibri" pitchFamily="34" charset="0"/>
                </a:rPr>
                <a:t>Retained</a:t>
              </a:r>
              <a:br>
                <a:rPr lang="en-US" sz="2000" b="1" dirty="0" smtClean="0">
                  <a:latin typeface="Calibri" pitchFamily="34" charset="0"/>
                </a:rPr>
              </a:br>
              <a:r>
                <a:rPr lang="en-US" sz="2000" b="1" dirty="0" smtClean="0">
                  <a:latin typeface="Calibri" pitchFamily="34" charset="0"/>
                </a:rPr>
                <a:t>Earnings</a:t>
              </a:r>
            </a:p>
          </p:txBody>
        </p:sp>
      </p:grpSp>
      <p:sp>
        <p:nvSpPr>
          <p:cNvPr id="29" name="Rounded Rectangle 28"/>
          <p:cNvSpPr/>
          <p:nvPr/>
        </p:nvSpPr>
        <p:spPr>
          <a:xfrm>
            <a:off x="1580863" y="4446298"/>
            <a:ext cx="1584045" cy="697117"/>
          </a:xfrm>
          <a:prstGeom prst="round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30" name="TextBox 29"/>
          <p:cNvSpPr txBox="1">
            <a:spLocks noChangeArrowheads="1"/>
          </p:cNvSpPr>
          <p:nvPr/>
        </p:nvSpPr>
        <p:spPr bwMode="auto">
          <a:xfrm>
            <a:off x="1580864" y="4612563"/>
            <a:ext cx="1602318" cy="369332"/>
          </a:xfrm>
          <a:prstGeom prst="rect">
            <a:avLst/>
          </a:prstGeom>
          <a:noFill/>
          <a:ln w="9525">
            <a:noFill/>
            <a:miter lim="800000"/>
            <a:headEnd/>
            <a:tailEnd/>
          </a:ln>
        </p:spPr>
        <p:txBody>
          <a:bodyPr wrap="square">
            <a:spAutoFit/>
          </a:bodyPr>
          <a:lstStyle/>
          <a:p>
            <a:pPr algn="ctr">
              <a:lnSpc>
                <a:spcPct val="90000"/>
              </a:lnSpc>
            </a:pPr>
            <a:r>
              <a:rPr lang="en-US" sz="2000" b="1" dirty="0" smtClean="0">
                <a:latin typeface="Calibri" pitchFamily="34" charset="0"/>
              </a:rPr>
              <a:t>Revenues</a:t>
            </a:r>
          </a:p>
        </p:txBody>
      </p:sp>
      <p:sp>
        <p:nvSpPr>
          <p:cNvPr id="32" name="Rounded Rectangle 31"/>
          <p:cNvSpPr/>
          <p:nvPr/>
        </p:nvSpPr>
        <p:spPr>
          <a:xfrm>
            <a:off x="3453039" y="4446854"/>
            <a:ext cx="1584045" cy="697117"/>
          </a:xfrm>
          <a:prstGeom prst="round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33" name="TextBox 32"/>
          <p:cNvSpPr txBox="1">
            <a:spLocks noChangeArrowheads="1"/>
          </p:cNvSpPr>
          <p:nvPr/>
        </p:nvSpPr>
        <p:spPr bwMode="auto">
          <a:xfrm>
            <a:off x="3453040" y="4613119"/>
            <a:ext cx="1602318" cy="369332"/>
          </a:xfrm>
          <a:prstGeom prst="rect">
            <a:avLst/>
          </a:prstGeom>
          <a:noFill/>
          <a:ln w="9525">
            <a:noFill/>
            <a:miter lim="800000"/>
            <a:headEnd/>
            <a:tailEnd/>
          </a:ln>
        </p:spPr>
        <p:txBody>
          <a:bodyPr wrap="square">
            <a:spAutoFit/>
          </a:bodyPr>
          <a:lstStyle/>
          <a:p>
            <a:pPr algn="ctr">
              <a:lnSpc>
                <a:spcPct val="90000"/>
              </a:lnSpc>
            </a:pPr>
            <a:r>
              <a:rPr lang="en-US" sz="2000" b="1" dirty="0" smtClean="0">
                <a:latin typeface="Calibri" pitchFamily="34" charset="0"/>
              </a:rPr>
              <a:t>Expenses</a:t>
            </a:r>
          </a:p>
        </p:txBody>
      </p:sp>
      <p:sp>
        <p:nvSpPr>
          <p:cNvPr id="35" name="Rounded Rectangle 34"/>
          <p:cNvSpPr/>
          <p:nvPr/>
        </p:nvSpPr>
        <p:spPr>
          <a:xfrm>
            <a:off x="5325434" y="4462303"/>
            <a:ext cx="1584045" cy="697117"/>
          </a:xfrm>
          <a:prstGeom prst="round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36" name="TextBox 35"/>
          <p:cNvSpPr txBox="1">
            <a:spLocks noChangeArrowheads="1"/>
          </p:cNvSpPr>
          <p:nvPr/>
        </p:nvSpPr>
        <p:spPr bwMode="auto">
          <a:xfrm>
            <a:off x="5325435" y="4615740"/>
            <a:ext cx="1602318" cy="369332"/>
          </a:xfrm>
          <a:prstGeom prst="rect">
            <a:avLst/>
          </a:prstGeom>
          <a:noFill/>
          <a:ln w="9525">
            <a:noFill/>
            <a:miter lim="800000"/>
            <a:headEnd/>
            <a:tailEnd/>
          </a:ln>
        </p:spPr>
        <p:txBody>
          <a:bodyPr wrap="square">
            <a:spAutoFit/>
          </a:bodyPr>
          <a:lstStyle/>
          <a:p>
            <a:pPr algn="ctr">
              <a:lnSpc>
                <a:spcPct val="90000"/>
              </a:lnSpc>
            </a:pPr>
            <a:r>
              <a:rPr lang="en-US" sz="2000" b="1" dirty="0" smtClean="0">
                <a:latin typeface="Calibri" pitchFamily="34" charset="0"/>
              </a:rPr>
              <a:t>Dividends</a:t>
            </a:r>
          </a:p>
        </p:txBody>
      </p:sp>
      <p:sp>
        <p:nvSpPr>
          <p:cNvPr id="37" name="Right Brace 36"/>
          <p:cNvSpPr/>
          <p:nvPr/>
        </p:nvSpPr>
        <p:spPr>
          <a:xfrm>
            <a:off x="7255862" y="3112117"/>
            <a:ext cx="413845" cy="2047303"/>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dirty="0"/>
          </a:p>
        </p:txBody>
      </p:sp>
      <p:sp>
        <p:nvSpPr>
          <p:cNvPr id="38" name="TextBox 37"/>
          <p:cNvSpPr txBox="1"/>
          <p:nvPr/>
        </p:nvSpPr>
        <p:spPr>
          <a:xfrm>
            <a:off x="7639876" y="3980547"/>
            <a:ext cx="1370095" cy="830997"/>
          </a:xfrm>
          <a:prstGeom prst="rect">
            <a:avLst/>
          </a:prstGeom>
          <a:noFill/>
        </p:spPr>
        <p:txBody>
          <a:bodyPr wrap="square" rtlCol="0">
            <a:spAutoFit/>
          </a:bodyPr>
          <a:lstStyle/>
          <a:p>
            <a:pPr>
              <a:lnSpc>
                <a:spcPct val="80000"/>
              </a:lnSpc>
            </a:pPr>
            <a:r>
              <a:rPr lang="en-US" sz="2000" b="1" dirty="0" smtClean="0">
                <a:solidFill>
                  <a:srgbClr val="FF0000"/>
                </a:solidFill>
              </a:rPr>
              <a:t>Expanded</a:t>
            </a:r>
          </a:p>
          <a:p>
            <a:pPr>
              <a:lnSpc>
                <a:spcPct val="80000"/>
              </a:lnSpc>
            </a:pPr>
            <a:r>
              <a:rPr lang="en-US" sz="2000" b="1" dirty="0" smtClean="0">
                <a:solidFill>
                  <a:srgbClr val="FF0000"/>
                </a:solidFill>
              </a:rPr>
              <a:t>Accounting</a:t>
            </a:r>
          </a:p>
          <a:p>
            <a:pPr>
              <a:lnSpc>
                <a:spcPct val="80000"/>
              </a:lnSpc>
            </a:pPr>
            <a:r>
              <a:rPr lang="en-US" sz="2000" b="1" dirty="0" smtClean="0">
                <a:solidFill>
                  <a:srgbClr val="FF0000"/>
                </a:solidFill>
              </a:rPr>
              <a:t>Equation</a:t>
            </a:r>
            <a:endParaRPr lang="en-US" sz="2000" b="1" dirty="0">
              <a:solidFill>
                <a:srgbClr val="FF0000"/>
              </a:solidFill>
            </a:endParaRPr>
          </a:p>
        </p:txBody>
      </p:sp>
      <p:cxnSp>
        <p:nvCxnSpPr>
          <p:cNvPr id="39" name="Straight Connector 38"/>
          <p:cNvCxnSpPr/>
          <p:nvPr/>
        </p:nvCxnSpPr>
        <p:spPr>
          <a:xfrm>
            <a:off x="5113001" y="2565978"/>
            <a:ext cx="0" cy="41078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3962076" y="2968870"/>
            <a:ext cx="2193790" cy="5789"/>
          </a:xfrm>
          <a:prstGeom prst="line">
            <a:avLst/>
          </a:prstGeom>
          <a:ln>
            <a:headEnd w="lg" len="med"/>
            <a:tailEnd w="lg" len="med"/>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3966471" y="2959672"/>
            <a:ext cx="0" cy="205390"/>
          </a:xfrm>
          <a:prstGeom prst="line">
            <a:avLst/>
          </a:prstGeom>
          <a:ln>
            <a:headEnd type="none" w="lg" len="med"/>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6151471" y="2964066"/>
            <a:ext cx="0" cy="205390"/>
          </a:xfrm>
          <a:prstGeom prst="line">
            <a:avLst/>
          </a:prstGeom>
          <a:ln>
            <a:headEnd type="none" w="lg" len="med"/>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6155866" y="3862179"/>
            <a:ext cx="0" cy="41078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2360578" y="4262894"/>
            <a:ext cx="3947688" cy="5789"/>
          </a:xfrm>
          <a:prstGeom prst="line">
            <a:avLst/>
          </a:prstGeom>
          <a:ln>
            <a:tailEnd w="lg" len="med"/>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6296446" y="4256913"/>
            <a:ext cx="0" cy="205390"/>
          </a:xfrm>
          <a:prstGeom prst="line">
            <a:avLst/>
          </a:prstGeom>
          <a:ln>
            <a:headEnd type="none"/>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4291159" y="4254106"/>
            <a:ext cx="0" cy="205390"/>
          </a:xfrm>
          <a:prstGeom prst="line">
            <a:avLst/>
          </a:prstGeom>
          <a:ln>
            <a:headEnd type="none"/>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2369368" y="4249712"/>
            <a:ext cx="0" cy="205390"/>
          </a:xfrm>
          <a:prstGeom prst="line">
            <a:avLst/>
          </a:prstGeom>
          <a:ln>
            <a:headEnd type="none"/>
            <a:tailEnd type="triangle" w="lg" len="med"/>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970949" y="3273357"/>
            <a:ext cx="224124" cy="400110"/>
          </a:xfrm>
          <a:prstGeom prst="rect">
            <a:avLst/>
          </a:prstGeom>
          <a:noFill/>
        </p:spPr>
        <p:txBody>
          <a:bodyPr wrap="square" rtlCol="0">
            <a:spAutoFit/>
          </a:bodyPr>
          <a:lstStyle/>
          <a:p>
            <a:r>
              <a:rPr lang="en-US" sz="2000" dirty="0" smtClean="0"/>
              <a:t>+</a:t>
            </a:r>
            <a:endParaRPr lang="en-US" sz="2000" dirty="0"/>
          </a:p>
        </p:txBody>
      </p:sp>
      <p:sp>
        <p:nvSpPr>
          <p:cNvPr id="48" name="TextBox 47"/>
          <p:cNvSpPr txBox="1"/>
          <p:nvPr/>
        </p:nvSpPr>
        <p:spPr>
          <a:xfrm>
            <a:off x="3139232" y="4603459"/>
            <a:ext cx="224124" cy="400110"/>
          </a:xfrm>
          <a:prstGeom prst="rect">
            <a:avLst/>
          </a:prstGeom>
          <a:noFill/>
        </p:spPr>
        <p:txBody>
          <a:bodyPr wrap="square" rtlCol="0">
            <a:spAutoFit/>
          </a:bodyPr>
          <a:lstStyle/>
          <a:p>
            <a:r>
              <a:rPr lang="en-US" sz="2000" dirty="0" smtClean="0"/>
              <a:t>−</a:t>
            </a:r>
            <a:endParaRPr lang="en-US" sz="2000" dirty="0"/>
          </a:p>
        </p:txBody>
      </p:sp>
      <p:sp>
        <p:nvSpPr>
          <p:cNvPr id="49" name="TextBox 48"/>
          <p:cNvSpPr txBox="1"/>
          <p:nvPr/>
        </p:nvSpPr>
        <p:spPr>
          <a:xfrm>
            <a:off x="5029558" y="4607056"/>
            <a:ext cx="224124" cy="400110"/>
          </a:xfrm>
          <a:prstGeom prst="rect">
            <a:avLst/>
          </a:prstGeom>
          <a:noFill/>
        </p:spPr>
        <p:txBody>
          <a:bodyPr wrap="square" rtlCol="0">
            <a:spAutoFit/>
          </a:bodyPr>
          <a:lstStyle/>
          <a:p>
            <a:r>
              <a:rPr lang="en-US" sz="2000" dirty="0"/>
              <a:t>−</a:t>
            </a:r>
          </a:p>
        </p:txBody>
      </p:sp>
    </p:spTree>
    <p:extLst>
      <p:ext uri="{BB962C8B-B14F-4D97-AF65-F5344CB8AC3E}">
        <p14:creationId xmlns:p14="http://schemas.microsoft.com/office/powerpoint/2010/main" val="3963486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2" grpId="0" animBg="1"/>
      <p:bldP spid="33" grpId="0"/>
      <p:bldP spid="35" grpId="0" animBg="1"/>
      <p:bldP spid="36" grpId="0"/>
      <p:bldP spid="37" grpId="0" animBg="1"/>
      <p:bldP spid="38" grpId="0"/>
      <p:bldP spid="19" grpId="0"/>
      <p:bldP spid="48" grpId="0"/>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52425"/>
            <a:ext cx="7772400" cy="998855"/>
          </a:xfrm>
        </p:spPr>
        <p:txBody>
          <a:bodyPr/>
          <a:lstStyle/>
          <a:p>
            <a:r>
              <a:rPr lang="en-US" sz="4000" dirty="0" smtClean="0"/>
              <a:t>Key Point</a:t>
            </a:r>
            <a:endParaRPr lang="en-US" sz="4000" dirty="0"/>
          </a:p>
        </p:txBody>
      </p:sp>
      <p:sp>
        <p:nvSpPr>
          <p:cNvPr id="3" name="Subtitle 2"/>
          <p:cNvSpPr>
            <a:spLocks noGrp="1"/>
          </p:cNvSpPr>
          <p:nvPr>
            <p:ph type="subTitle" idx="1"/>
          </p:nvPr>
        </p:nvSpPr>
        <p:spPr>
          <a:xfrm>
            <a:off x="685800" y="1351280"/>
            <a:ext cx="7680960" cy="3129280"/>
          </a:xfrm>
        </p:spPr>
        <p:txBody>
          <a:bodyPr/>
          <a:lstStyle/>
          <a:p>
            <a:pPr algn="l"/>
            <a:r>
              <a:rPr lang="en-US" dirty="0">
                <a:solidFill>
                  <a:srgbClr val="1D5F76"/>
                </a:solidFill>
              </a:rPr>
              <a:t>The expanded accounting equation demonstrates </a:t>
            </a:r>
            <a:r>
              <a:rPr lang="en-US" dirty="0" smtClean="0">
                <a:solidFill>
                  <a:srgbClr val="1D5F76"/>
                </a:solidFill>
              </a:rPr>
              <a:t>that:</a:t>
            </a:r>
          </a:p>
          <a:p>
            <a:pPr algn="l"/>
            <a:r>
              <a:rPr lang="en-US" dirty="0">
                <a:solidFill>
                  <a:srgbClr val="1D5F76"/>
                </a:solidFill>
              </a:rPr>
              <a:t>	</a:t>
            </a:r>
            <a:r>
              <a:rPr lang="en-US" dirty="0" smtClean="0">
                <a:solidFill>
                  <a:srgbClr val="1D5F76"/>
                </a:solidFill>
              </a:rPr>
              <a:t>1. </a:t>
            </a:r>
            <a:r>
              <a:rPr lang="en-US" b="1" dirty="0" smtClean="0">
                <a:solidFill>
                  <a:srgbClr val="1D5F76"/>
                </a:solidFill>
              </a:rPr>
              <a:t>Revenues</a:t>
            </a:r>
            <a:r>
              <a:rPr lang="en-US" dirty="0" smtClean="0">
                <a:solidFill>
                  <a:srgbClr val="1D5F76"/>
                </a:solidFill>
              </a:rPr>
              <a:t> </a:t>
            </a:r>
            <a:r>
              <a:rPr lang="en-US" dirty="0">
                <a:solidFill>
                  <a:srgbClr val="1D5F76"/>
                </a:solidFill>
              </a:rPr>
              <a:t>increase retained </a:t>
            </a:r>
            <a:r>
              <a:rPr lang="en-US" dirty="0" smtClean="0">
                <a:solidFill>
                  <a:srgbClr val="1D5F76"/>
                </a:solidFill>
              </a:rPr>
              <a:t>earnings</a:t>
            </a:r>
          </a:p>
          <a:p>
            <a:pPr algn="l"/>
            <a:r>
              <a:rPr lang="en-US" dirty="0">
                <a:solidFill>
                  <a:srgbClr val="1D5F76"/>
                </a:solidFill>
              </a:rPr>
              <a:t>	</a:t>
            </a:r>
            <a:r>
              <a:rPr lang="en-US" dirty="0" smtClean="0">
                <a:solidFill>
                  <a:srgbClr val="1D5F76"/>
                </a:solidFill>
              </a:rPr>
              <a:t>2. </a:t>
            </a:r>
            <a:r>
              <a:rPr lang="en-US" b="1" dirty="0" smtClean="0">
                <a:solidFill>
                  <a:srgbClr val="1D5F76"/>
                </a:solidFill>
              </a:rPr>
              <a:t>Expenses</a:t>
            </a:r>
            <a:r>
              <a:rPr lang="en-US" dirty="0" smtClean="0">
                <a:solidFill>
                  <a:srgbClr val="1D5F76"/>
                </a:solidFill>
              </a:rPr>
              <a:t> decrease </a:t>
            </a:r>
            <a:r>
              <a:rPr lang="en-US" dirty="0">
                <a:solidFill>
                  <a:srgbClr val="1D5F76"/>
                </a:solidFill>
              </a:rPr>
              <a:t>retained </a:t>
            </a:r>
            <a:r>
              <a:rPr lang="en-US" dirty="0" smtClean="0">
                <a:solidFill>
                  <a:srgbClr val="1D5F76"/>
                </a:solidFill>
              </a:rPr>
              <a:t>earnings</a:t>
            </a:r>
          </a:p>
          <a:p>
            <a:pPr algn="l"/>
            <a:r>
              <a:rPr lang="en-US" dirty="0">
                <a:solidFill>
                  <a:srgbClr val="1D5F76"/>
                </a:solidFill>
              </a:rPr>
              <a:t>	</a:t>
            </a:r>
            <a:r>
              <a:rPr lang="en-US" dirty="0" smtClean="0">
                <a:solidFill>
                  <a:srgbClr val="1D5F76"/>
                </a:solidFill>
              </a:rPr>
              <a:t>3. </a:t>
            </a:r>
            <a:r>
              <a:rPr lang="en-US" b="1" dirty="0" smtClean="0">
                <a:solidFill>
                  <a:srgbClr val="1D5F76"/>
                </a:solidFill>
              </a:rPr>
              <a:t>Dividends</a:t>
            </a:r>
            <a:r>
              <a:rPr lang="en-US" dirty="0" smtClean="0">
                <a:solidFill>
                  <a:srgbClr val="1D5F76"/>
                </a:solidFill>
              </a:rPr>
              <a:t> decrease retained earnings  </a:t>
            </a:r>
          </a:p>
          <a:p>
            <a:pPr marL="342900" lvl="0" indent="-342900" algn="l">
              <a:buFont typeface="Arial"/>
              <a:buChar char="•"/>
            </a:pPr>
            <a:endParaRPr lang="en-US" dirty="0">
              <a:solidFill>
                <a:srgbClr val="1D5F76"/>
              </a:solidFill>
            </a:endParaRPr>
          </a:p>
          <a:p>
            <a:pPr marL="342900" lvl="0" indent="-342900" algn="l">
              <a:buFont typeface="Arial"/>
              <a:buChar char="•"/>
            </a:pPr>
            <a:r>
              <a:rPr lang="en-US" dirty="0" smtClean="0">
                <a:solidFill>
                  <a:srgbClr val="1D5F76"/>
                </a:solidFill>
              </a:rPr>
              <a:t>Retained earnings is a component of stockholders’ equity.</a:t>
            </a:r>
            <a:endParaRPr lang="en-US" sz="4000" dirty="0">
              <a:solidFill>
                <a:srgbClr val="1D5F76"/>
              </a:solidFill>
            </a:endParaRPr>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24</a:t>
            </a:fld>
            <a:endParaRPr lang="en-US" dirty="0"/>
          </a:p>
        </p:txBody>
      </p:sp>
    </p:spTree>
    <p:extLst>
      <p:ext uri="{BB962C8B-B14F-4D97-AF65-F5344CB8AC3E}">
        <p14:creationId xmlns:p14="http://schemas.microsoft.com/office/powerpoint/2010/main" val="3363712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47700" y="409575"/>
            <a:ext cx="8496300" cy="853510"/>
          </a:xfrm>
        </p:spPr>
        <p:txBody>
          <a:bodyPr/>
          <a:lstStyle/>
          <a:p>
            <a:pPr>
              <a:lnSpc>
                <a:spcPct val="90000"/>
              </a:lnSpc>
            </a:pPr>
            <a:r>
              <a:rPr lang="en-IN" sz="3600" dirty="0"/>
              <a:t>Transaction </a:t>
            </a:r>
            <a:r>
              <a:rPr lang="en-IN" sz="3600" dirty="0" smtClean="0"/>
              <a:t>6: Provide </a:t>
            </a:r>
            <a:r>
              <a:rPr lang="en-IN" sz="3600" dirty="0"/>
              <a:t>Services </a:t>
            </a:r>
            <a:r>
              <a:rPr lang="en-IN" sz="3600" dirty="0" smtClean="0"/>
              <a:t>for </a:t>
            </a:r>
            <a:r>
              <a:rPr lang="en-IN" sz="3600" dirty="0"/>
              <a:t>Cash</a:t>
            </a:r>
          </a:p>
        </p:txBody>
      </p:sp>
      <p:sp>
        <p:nvSpPr>
          <p:cNvPr id="50179" name="Content Placeholder 4"/>
          <p:cNvSpPr>
            <a:spLocks noGrp="1"/>
          </p:cNvSpPr>
          <p:nvPr>
            <p:ph idx="1"/>
          </p:nvPr>
        </p:nvSpPr>
        <p:spPr>
          <a:xfrm>
            <a:off x="809150" y="1263084"/>
            <a:ext cx="8229600" cy="685731"/>
          </a:xfrm>
        </p:spPr>
        <p:txBody>
          <a:bodyPr>
            <a:normAutofit fontScale="92500"/>
          </a:bodyPr>
          <a:lstStyle/>
          <a:p>
            <a:pPr marL="0" indent="0">
              <a:buNone/>
            </a:pPr>
            <a:r>
              <a:rPr lang="en-US" dirty="0"/>
              <a:t>Provide golf training to customers for cash, $4,300.</a:t>
            </a:r>
            <a:endParaRPr lang="en-IN" dirty="0" smtClean="0"/>
          </a:p>
        </p:txBody>
      </p:sp>
      <p:sp>
        <p:nvSpPr>
          <p:cNvPr id="8" name="Slide Number Placeholder 7"/>
          <p:cNvSpPr>
            <a:spLocks noGrp="1"/>
          </p:cNvSpPr>
          <p:nvPr>
            <p:ph type="sldNum" sz="quarter" idx="12"/>
          </p:nvPr>
        </p:nvSpPr>
        <p:spPr/>
        <p:txBody>
          <a:bodyPr/>
          <a:lstStyle/>
          <a:p>
            <a:fld id="{8A048DD7-39B4-434B-ACE7-68CA5B147A05}" type="slidenum">
              <a:rPr lang="en-US" smtClean="0"/>
              <a:t>25</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755" y="1868768"/>
            <a:ext cx="7621599" cy="2123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ounded Rectangle 9"/>
          <p:cNvSpPr/>
          <p:nvPr/>
        </p:nvSpPr>
        <p:spPr>
          <a:xfrm>
            <a:off x="456198" y="4091355"/>
            <a:ext cx="8582553"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1" name="Straight Connector 10"/>
          <p:cNvCxnSpPr/>
          <p:nvPr/>
        </p:nvCxnSpPr>
        <p:spPr>
          <a:xfrm>
            <a:off x="811052" y="4455517"/>
            <a:ext cx="354131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V="1">
            <a:off x="6275807" y="4452392"/>
            <a:ext cx="2311900" cy="312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825957" y="4607917"/>
            <a:ext cx="7761749" cy="369332"/>
          </a:xfrm>
          <a:prstGeom prst="rect">
            <a:avLst/>
          </a:prstGeom>
          <a:noFill/>
        </p:spPr>
        <p:txBody>
          <a:bodyPr wrap="square" rtlCol="0">
            <a:spAutoFit/>
          </a:bodyPr>
          <a:lstStyle/>
          <a:p>
            <a:r>
              <a:rPr lang="en-US" dirty="0" smtClean="0"/>
              <a:t>Cash	       Supplies	           </a:t>
            </a:r>
            <a:r>
              <a:rPr lang="en-US" dirty="0"/>
              <a:t> </a:t>
            </a:r>
            <a:r>
              <a:rPr lang="en-US" dirty="0" smtClean="0"/>
              <a:t>Equipment</a:t>
            </a:r>
            <a:endParaRPr lang="en-US" dirty="0"/>
          </a:p>
        </p:txBody>
      </p:sp>
      <p:sp>
        <p:nvSpPr>
          <p:cNvPr id="14" name="TextBox 13"/>
          <p:cNvSpPr txBox="1"/>
          <p:nvPr/>
        </p:nvSpPr>
        <p:spPr>
          <a:xfrm>
            <a:off x="464970" y="4903544"/>
            <a:ext cx="8671317" cy="969496"/>
          </a:xfrm>
          <a:prstGeom prst="rect">
            <a:avLst/>
          </a:prstGeom>
          <a:noFill/>
        </p:spPr>
        <p:txBody>
          <a:bodyPr wrap="square" rtlCol="0">
            <a:spAutoFit/>
          </a:bodyPr>
          <a:lstStyle/>
          <a:p>
            <a:r>
              <a:rPr lang="en-US" dirty="0" smtClean="0"/>
              <a:t>Bal. $ 5,000   </a:t>
            </a:r>
            <a:r>
              <a:rPr lang="en-US" dirty="0"/>
              <a:t>$</a:t>
            </a:r>
            <a:r>
              <a:rPr lang="en-US" dirty="0" smtClean="0"/>
              <a:t>2,300   $</a:t>
            </a:r>
            <a:r>
              <a:rPr lang="en-US" dirty="0"/>
              <a:t>6,000</a:t>
            </a:r>
            <a:r>
              <a:rPr lang="en-US" dirty="0" smtClean="0"/>
              <a:t>     $24,000</a:t>
            </a:r>
            <a:r>
              <a:rPr lang="en-US" dirty="0"/>
              <a:t> </a:t>
            </a:r>
            <a:r>
              <a:rPr lang="en-US" dirty="0" smtClean="0"/>
              <a:t>      $</a:t>
            </a:r>
            <a:r>
              <a:rPr lang="en-US" dirty="0"/>
              <a:t>2,300</a:t>
            </a:r>
            <a:r>
              <a:rPr lang="en-US" dirty="0" smtClean="0"/>
              <a:t>     $10,000       $25,000</a:t>
            </a:r>
          </a:p>
          <a:p>
            <a:r>
              <a:rPr lang="en-US" b="1" dirty="0" smtClean="0">
                <a:solidFill>
                  <a:srgbClr val="1D5F76"/>
                </a:solidFill>
              </a:rPr>
              <a:t>(6) +$4,300		                                                                                                     +$4,300</a:t>
            </a:r>
          </a:p>
          <a:p>
            <a:pPr>
              <a:lnSpc>
                <a:spcPct val="120000"/>
              </a:lnSpc>
            </a:pPr>
            <a:r>
              <a:rPr lang="en-US" dirty="0" smtClean="0"/>
              <a:t>Bal. $ 9,300   $2,300   $6,000      $24,000</a:t>
            </a:r>
            <a:r>
              <a:rPr lang="en-US" dirty="0"/>
              <a:t> </a:t>
            </a:r>
            <a:r>
              <a:rPr lang="en-US" dirty="0" smtClean="0"/>
              <a:t>     $2,300     $10,000	  $</a:t>
            </a:r>
            <a:r>
              <a:rPr lang="en-US" dirty="0"/>
              <a:t>25,000</a:t>
            </a:r>
            <a:r>
              <a:rPr lang="en-US" dirty="0" smtClean="0"/>
              <a:t>	      $4,300</a:t>
            </a:r>
            <a:endParaRPr lang="en-US" b="1" dirty="0">
              <a:solidFill>
                <a:srgbClr val="1D5F76"/>
              </a:solidFill>
            </a:endParaRPr>
          </a:p>
        </p:txBody>
      </p:sp>
      <p:cxnSp>
        <p:nvCxnSpPr>
          <p:cNvPr id="15" name="Straight Connector 14"/>
          <p:cNvCxnSpPr/>
          <p:nvPr/>
        </p:nvCxnSpPr>
        <p:spPr>
          <a:xfrm>
            <a:off x="1057837" y="5560934"/>
            <a:ext cx="59421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503361" y="5561015"/>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2035318" y="5886571"/>
            <a:ext cx="7332590" cy="369332"/>
          </a:xfrm>
          <a:prstGeom prst="rect">
            <a:avLst/>
          </a:prstGeom>
          <a:noFill/>
        </p:spPr>
        <p:txBody>
          <a:bodyPr wrap="square" rtlCol="0">
            <a:spAutoFit/>
          </a:bodyPr>
          <a:lstStyle/>
          <a:p>
            <a:r>
              <a:rPr lang="en-US" dirty="0" smtClean="0"/>
              <a:t>$41,600                             =                          $41,600</a:t>
            </a:r>
            <a:endParaRPr lang="en-US" dirty="0"/>
          </a:p>
        </p:txBody>
      </p:sp>
      <p:cxnSp>
        <p:nvCxnSpPr>
          <p:cNvPr id="18" name="Straight Connector 17"/>
          <p:cNvCxnSpPr/>
          <p:nvPr/>
        </p:nvCxnSpPr>
        <p:spPr>
          <a:xfrm flipV="1">
            <a:off x="566369" y="5875216"/>
            <a:ext cx="3699694" cy="1135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035568" y="4091089"/>
            <a:ext cx="8878029" cy="374461"/>
          </a:xfrm>
          <a:prstGeom prst="rect">
            <a:avLst/>
          </a:prstGeom>
          <a:noFill/>
        </p:spPr>
        <p:txBody>
          <a:bodyPr wrap="square" rtlCol="0">
            <a:spAutoFit/>
          </a:bodyPr>
          <a:lstStyle/>
          <a:p>
            <a:pPr>
              <a:lnSpc>
                <a:spcPct val="90000"/>
              </a:lnSpc>
            </a:pPr>
            <a:r>
              <a:rPr lang="en-US" sz="2000" b="1" dirty="0" smtClean="0"/>
              <a:t>                 Assets                            =      Liabilities    +   Stockholders’ Equity</a:t>
            </a:r>
          </a:p>
        </p:txBody>
      </p:sp>
      <p:cxnSp>
        <p:nvCxnSpPr>
          <p:cNvPr id="20" name="Straight Connector 19"/>
          <p:cNvCxnSpPr/>
          <p:nvPr/>
        </p:nvCxnSpPr>
        <p:spPr>
          <a:xfrm>
            <a:off x="4574305" y="4452392"/>
            <a:ext cx="146723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2458107" y="4390747"/>
            <a:ext cx="952931" cy="595548"/>
          </a:xfrm>
          <a:prstGeom prst="rect">
            <a:avLst/>
          </a:prstGeom>
          <a:noFill/>
        </p:spPr>
        <p:txBody>
          <a:bodyPr wrap="square" rtlCol="0">
            <a:spAutoFit/>
          </a:bodyPr>
          <a:lstStyle/>
          <a:p>
            <a:pPr algn="ctr">
              <a:lnSpc>
                <a:spcPct val="90000"/>
              </a:lnSpc>
            </a:pPr>
            <a:r>
              <a:rPr lang="en-US" dirty="0" smtClean="0"/>
              <a:t>Prepaid</a:t>
            </a:r>
          </a:p>
          <a:p>
            <a:pPr algn="ctr">
              <a:lnSpc>
                <a:spcPct val="90000"/>
              </a:lnSpc>
            </a:pPr>
            <a:r>
              <a:rPr lang="en-US" dirty="0" smtClean="0"/>
              <a:t>Rent   </a:t>
            </a:r>
            <a:endParaRPr lang="en-US" dirty="0"/>
          </a:p>
        </p:txBody>
      </p:sp>
      <p:sp>
        <p:nvSpPr>
          <p:cNvPr id="22" name="TextBox 21"/>
          <p:cNvSpPr txBox="1"/>
          <p:nvPr/>
        </p:nvSpPr>
        <p:spPr>
          <a:xfrm>
            <a:off x="5322885" y="4384331"/>
            <a:ext cx="952931" cy="595548"/>
          </a:xfrm>
          <a:prstGeom prst="rect">
            <a:avLst/>
          </a:prstGeom>
          <a:noFill/>
        </p:spPr>
        <p:txBody>
          <a:bodyPr wrap="square" rtlCol="0">
            <a:spAutoFit/>
          </a:bodyPr>
          <a:lstStyle/>
          <a:p>
            <a:pPr algn="ctr">
              <a:lnSpc>
                <a:spcPct val="90000"/>
              </a:lnSpc>
            </a:pPr>
            <a:r>
              <a:rPr lang="en-US" dirty="0" smtClean="0"/>
              <a:t>Notes</a:t>
            </a:r>
          </a:p>
          <a:p>
            <a:pPr algn="ctr">
              <a:lnSpc>
                <a:spcPct val="90000"/>
              </a:lnSpc>
            </a:pPr>
            <a:r>
              <a:rPr lang="en-US" dirty="0" smtClean="0"/>
              <a:t>Payable</a:t>
            </a:r>
            <a:endParaRPr lang="en-US" dirty="0"/>
          </a:p>
        </p:txBody>
      </p:sp>
      <p:cxnSp>
        <p:nvCxnSpPr>
          <p:cNvPr id="23" name="Straight Connector 22"/>
          <p:cNvCxnSpPr/>
          <p:nvPr/>
        </p:nvCxnSpPr>
        <p:spPr>
          <a:xfrm flipV="1">
            <a:off x="4574305" y="5873040"/>
            <a:ext cx="4013401" cy="1353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4560183" y="5559486"/>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7706663" y="5571815"/>
            <a:ext cx="66946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1776493" y="5565485"/>
            <a:ext cx="68161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4296849" y="4387914"/>
            <a:ext cx="1239168" cy="595548"/>
          </a:xfrm>
          <a:prstGeom prst="rect">
            <a:avLst/>
          </a:prstGeom>
          <a:noFill/>
        </p:spPr>
        <p:txBody>
          <a:bodyPr wrap="square" rtlCol="0">
            <a:spAutoFit/>
          </a:bodyPr>
          <a:lstStyle/>
          <a:p>
            <a:pPr algn="ctr">
              <a:lnSpc>
                <a:spcPct val="90000"/>
              </a:lnSpc>
            </a:pPr>
            <a:r>
              <a:rPr lang="en-US" dirty="0" smtClean="0"/>
              <a:t>Accounts</a:t>
            </a:r>
          </a:p>
          <a:p>
            <a:pPr algn="ctr">
              <a:lnSpc>
                <a:spcPct val="90000"/>
              </a:lnSpc>
            </a:pPr>
            <a:r>
              <a:rPr lang="en-US" dirty="0" smtClean="0"/>
              <a:t>Payable</a:t>
            </a:r>
            <a:endParaRPr lang="en-US" dirty="0"/>
          </a:p>
        </p:txBody>
      </p:sp>
      <p:cxnSp>
        <p:nvCxnSpPr>
          <p:cNvPr id="28" name="Straight Connector 27"/>
          <p:cNvCxnSpPr/>
          <p:nvPr/>
        </p:nvCxnSpPr>
        <p:spPr>
          <a:xfrm>
            <a:off x="2610507" y="5559486"/>
            <a:ext cx="68161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513114" y="5553156"/>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6378912" y="4379247"/>
            <a:ext cx="1080539" cy="595548"/>
          </a:xfrm>
          <a:prstGeom prst="rect">
            <a:avLst/>
          </a:prstGeom>
          <a:noFill/>
        </p:spPr>
        <p:txBody>
          <a:bodyPr wrap="square" rtlCol="0">
            <a:spAutoFit/>
          </a:bodyPr>
          <a:lstStyle/>
          <a:p>
            <a:pPr algn="ctr">
              <a:lnSpc>
                <a:spcPct val="90000"/>
              </a:lnSpc>
            </a:pPr>
            <a:r>
              <a:rPr lang="en-US" dirty="0" smtClean="0"/>
              <a:t>Common</a:t>
            </a:r>
          </a:p>
          <a:p>
            <a:pPr algn="ctr">
              <a:lnSpc>
                <a:spcPct val="90000"/>
              </a:lnSpc>
            </a:pPr>
            <a:r>
              <a:rPr lang="en-US" dirty="0" smtClean="0"/>
              <a:t>Stock</a:t>
            </a:r>
            <a:endParaRPr lang="en-US" dirty="0"/>
          </a:p>
        </p:txBody>
      </p:sp>
      <p:sp>
        <p:nvSpPr>
          <p:cNvPr id="31" name="TextBox 30"/>
          <p:cNvSpPr txBox="1"/>
          <p:nvPr/>
        </p:nvSpPr>
        <p:spPr>
          <a:xfrm>
            <a:off x="7532435" y="4389083"/>
            <a:ext cx="1080539" cy="595548"/>
          </a:xfrm>
          <a:prstGeom prst="rect">
            <a:avLst/>
          </a:prstGeom>
          <a:noFill/>
        </p:spPr>
        <p:txBody>
          <a:bodyPr wrap="square" rtlCol="0">
            <a:spAutoFit/>
          </a:bodyPr>
          <a:lstStyle/>
          <a:p>
            <a:pPr algn="ctr">
              <a:lnSpc>
                <a:spcPct val="90000"/>
              </a:lnSpc>
            </a:pPr>
            <a:r>
              <a:rPr lang="en-US" dirty="0" smtClean="0"/>
              <a:t>Retained</a:t>
            </a:r>
          </a:p>
          <a:p>
            <a:pPr algn="ctr">
              <a:lnSpc>
                <a:spcPct val="90000"/>
              </a:lnSpc>
            </a:pPr>
            <a:r>
              <a:rPr lang="en-US" dirty="0" smtClean="0"/>
              <a:t>Earnings</a:t>
            </a:r>
            <a:endParaRPr lang="en-US" dirty="0"/>
          </a:p>
        </p:txBody>
      </p:sp>
      <p:cxnSp>
        <p:nvCxnSpPr>
          <p:cNvPr id="32" name="Straight Connector 31"/>
          <p:cNvCxnSpPr/>
          <p:nvPr/>
        </p:nvCxnSpPr>
        <p:spPr>
          <a:xfrm>
            <a:off x="6601436" y="5553156"/>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0177" name="TextBox 50176"/>
          <p:cNvSpPr txBox="1"/>
          <p:nvPr/>
        </p:nvSpPr>
        <p:spPr>
          <a:xfrm>
            <a:off x="8351469" y="5251261"/>
            <a:ext cx="780201" cy="427809"/>
          </a:xfrm>
          <a:prstGeom prst="rect">
            <a:avLst/>
          </a:prstGeom>
          <a:noFill/>
        </p:spPr>
        <p:txBody>
          <a:bodyPr wrap="square" rtlCol="0">
            <a:spAutoFit/>
          </a:bodyPr>
          <a:lstStyle/>
          <a:p>
            <a:pPr>
              <a:lnSpc>
                <a:spcPct val="90000"/>
              </a:lnSpc>
            </a:pPr>
            <a:r>
              <a:rPr lang="en-US" sz="1200" b="1" dirty="0" smtClean="0">
                <a:solidFill>
                  <a:srgbClr val="1D5F76"/>
                </a:solidFill>
              </a:rPr>
              <a:t>Service</a:t>
            </a:r>
          </a:p>
          <a:p>
            <a:pPr>
              <a:lnSpc>
                <a:spcPct val="90000"/>
              </a:lnSpc>
            </a:pPr>
            <a:r>
              <a:rPr lang="en-US" sz="1200" b="1" dirty="0" smtClean="0">
                <a:solidFill>
                  <a:srgbClr val="1D5F76"/>
                </a:solidFill>
              </a:rPr>
              <a:t>Revenue</a:t>
            </a:r>
            <a:endParaRPr lang="en-US" sz="1200" b="1" dirty="0">
              <a:solidFill>
                <a:srgbClr val="1D5F7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17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017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4775" y="333375"/>
            <a:ext cx="9038750" cy="899444"/>
          </a:xfrm>
        </p:spPr>
        <p:txBody>
          <a:bodyPr/>
          <a:lstStyle/>
          <a:p>
            <a:pPr>
              <a:lnSpc>
                <a:spcPct val="90000"/>
              </a:lnSpc>
            </a:pPr>
            <a:r>
              <a:rPr lang="en-IN" sz="3600" dirty="0"/>
              <a:t>Transaction </a:t>
            </a:r>
            <a:r>
              <a:rPr lang="en-IN" sz="3600" dirty="0" smtClean="0"/>
              <a:t>7: Provide </a:t>
            </a:r>
            <a:r>
              <a:rPr lang="en-IN" sz="3600" dirty="0"/>
              <a:t>Services </a:t>
            </a:r>
            <a:r>
              <a:rPr lang="en-IN" sz="3600" dirty="0" smtClean="0"/>
              <a:t>on Account</a:t>
            </a:r>
            <a:endParaRPr lang="en-IN" sz="3600" dirty="0"/>
          </a:p>
        </p:txBody>
      </p:sp>
      <p:sp>
        <p:nvSpPr>
          <p:cNvPr id="8" name="Slide Number Placeholder 7"/>
          <p:cNvSpPr>
            <a:spLocks noGrp="1"/>
          </p:cNvSpPr>
          <p:nvPr>
            <p:ph type="sldNum" sz="quarter" idx="12"/>
          </p:nvPr>
        </p:nvSpPr>
        <p:spPr/>
        <p:txBody>
          <a:bodyPr/>
          <a:lstStyle/>
          <a:p>
            <a:fld id="{8A048DD7-39B4-434B-ACE7-68CA5B147A05}" type="slidenum">
              <a:rPr lang="en-US" smtClean="0"/>
              <a:t>26</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8820" y="1690925"/>
            <a:ext cx="7469312" cy="2511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2227" name="Content Placeholder 4"/>
          <p:cNvSpPr>
            <a:spLocks noGrp="1"/>
          </p:cNvSpPr>
          <p:nvPr>
            <p:ph idx="1"/>
          </p:nvPr>
        </p:nvSpPr>
        <p:spPr>
          <a:xfrm>
            <a:off x="809150" y="1158947"/>
            <a:ext cx="8229600" cy="1037352"/>
          </a:xfrm>
        </p:spPr>
        <p:txBody>
          <a:bodyPr>
            <a:normAutofit lnSpcReduction="10000"/>
          </a:bodyPr>
          <a:lstStyle/>
          <a:p>
            <a:pPr marL="0" indent="0">
              <a:buNone/>
            </a:pPr>
            <a:r>
              <a:rPr lang="en-US" dirty="0"/>
              <a:t>Provide golf training to customers on account, $2,000.</a:t>
            </a:r>
            <a:endParaRPr lang="en-IN" dirty="0" smtClean="0"/>
          </a:p>
        </p:txBody>
      </p:sp>
      <p:sp>
        <p:nvSpPr>
          <p:cNvPr id="12" name="Rounded Rectangle 11"/>
          <p:cNvSpPr/>
          <p:nvPr/>
        </p:nvSpPr>
        <p:spPr>
          <a:xfrm>
            <a:off x="477300" y="4263961"/>
            <a:ext cx="8582553"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a:off x="832154" y="4628123"/>
            <a:ext cx="354131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6296909" y="4624998"/>
            <a:ext cx="2311900" cy="312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60749" y="4780523"/>
            <a:ext cx="7761749" cy="338554"/>
          </a:xfrm>
          <a:prstGeom prst="rect">
            <a:avLst/>
          </a:prstGeom>
          <a:noFill/>
        </p:spPr>
        <p:txBody>
          <a:bodyPr wrap="square" rtlCol="0">
            <a:spAutoFit/>
          </a:bodyPr>
          <a:lstStyle/>
          <a:p>
            <a:r>
              <a:rPr lang="en-US" sz="1400" dirty="0" smtClean="0"/>
              <a:t>Cash</a:t>
            </a:r>
            <a:r>
              <a:rPr lang="en-US" sz="1600" dirty="0" smtClean="0"/>
              <a:t>	                   </a:t>
            </a:r>
            <a:r>
              <a:rPr lang="en-US" sz="1400" dirty="0" smtClean="0"/>
              <a:t>Supplies	           Equipment</a:t>
            </a:r>
            <a:endParaRPr lang="en-US" sz="1400" dirty="0"/>
          </a:p>
        </p:txBody>
      </p:sp>
      <p:sp>
        <p:nvSpPr>
          <p:cNvPr id="16" name="TextBox 15"/>
          <p:cNvSpPr txBox="1"/>
          <p:nvPr/>
        </p:nvSpPr>
        <p:spPr>
          <a:xfrm>
            <a:off x="325782" y="5039163"/>
            <a:ext cx="8671317" cy="872034"/>
          </a:xfrm>
          <a:prstGeom prst="rect">
            <a:avLst/>
          </a:prstGeom>
          <a:noFill/>
        </p:spPr>
        <p:txBody>
          <a:bodyPr wrap="square" rtlCol="0">
            <a:spAutoFit/>
          </a:bodyPr>
          <a:lstStyle/>
          <a:p>
            <a:r>
              <a:rPr lang="en-US" sz="1600" dirty="0" smtClean="0"/>
              <a:t>  Bal. $9,300                $2,300   $</a:t>
            </a:r>
            <a:r>
              <a:rPr lang="en-US" sz="1600" dirty="0"/>
              <a:t>6,000</a:t>
            </a:r>
            <a:r>
              <a:rPr lang="en-US" sz="1600" dirty="0" smtClean="0"/>
              <a:t>     $24,000</a:t>
            </a:r>
            <a:r>
              <a:rPr lang="en-US" sz="1600" dirty="0"/>
              <a:t> </a:t>
            </a:r>
            <a:r>
              <a:rPr lang="en-US" sz="1600" dirty="0" smtClean="0"/>
              <a:t>      $</a:t>
            </a:r>
            <a:r>
              <a:rPr lang="en-US" sz="1600" dirty="0"/>
              <a:t>2,300</a:t>
            </a:r>
            <a:r>
              <a:rPr lang="en-US" sz="1600" dirty="0" smtClean="0"/>
              <a:t>     $10,000          $25,000           $4,300</a:t>
            </a:r>
          </a:p>
          <a:p>
            <a:r>
              <a:rPr lang="en-US" sz="1600" b="1" dirty="0" smtClean="0">
                <a:solidFill>
                  <a:srgbClr val="1D5F76"/>
                </a:solidFill>
              </a:rPr>
              <a:t>  (7) 		  +$2,000                                                                                                                         +$2,000</a:t>
            </a:r>
          </a:p>
          <a:p>
            <a:pPr>
              <a:lnSpc>
                <a:spcPct val="120000"/>
              </a:lnSpc>
            </a:pPr>
            <a:r>
              <a:rPr lang="en-US" sz="1600" dirty="0" smtClean="0"/>
              <a:t>  Bal. $9,300  $2,000   $2,300   $6,000     $24,000</a:t>
            </a:r>
            <a:r>
              <a:rPr lang="en-US" sz="1600" dirty="0"/>
              <a:t> </a:t>
            </a:r>
            <a:r>
              <a:rPr lang="en-US" sz="1600" dirty="0" smtClean="0"/>
              <a:t>      $2,300     $10,000	    $</a:t>
            </a:r>
            <a:r>
              <a:rPr lang="en-US" sz="1600" dirty="0"/>
              <a:t>25,000</a:t>
            </a:r>
            <a:r>
              <a:rPr lang="en-US" sz="1600" dirty="0" smtClean="0"/>
              <a:t>	           $6,300</a:t>
            </a:r>
            <a:endParaRPr lang="en-US" sz="1600" b="1" dirty="0">
              <a:solidFill>
                <a:srgbClr val="1D5F76"/>
              </a:solidFill>
            </a:endParaRPr>
          </a:p>
        </p:txBody>
      </p:sp>
      <p:cxnSp>
        <p:nvCxnSpPr>
          <p:cNvPr id="17" name="Straight Connector 16"/>
          <p:cNvCxnSpPr/>
          <p:nvPr/>
        </p:nvCxnSpPr>
        <p:spPr>
          <a:xfrm>
            <a:off x="795349" y="5622579"/>
            <a:ext cx="59421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2969092" y="5615632"/>
            <a:ext cx="581858" cy="534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056420" y="6059177"/>
            <a:ext cx="7332590" cy="369332"/>
          </a:xfrm>
          <a:prstGeom prst="rect">
            <a:avLst/>
          </a:prstGeom>
          <a:noFill/>
        </p:spPr>
        <p:txBody>
          <a:bodyPr wrap="square" rtlCol="0">
            <a:spAutoFit/>
          </a:bodyPr>
          <a:lstStyle/>
          <a:p>
            <a:r>
              <a:rPr lang="en-US" dirty="0" smtClean="0"/>
              <a:t>$43,600                             =                          $43,600</a:t>
            </a:r>
            <a:endParaRPr lang="en-US" dirty="0"/>
          </a:p>
        </p:txBody>
      </p:sp>
      <p:cxnSp>
        <p:nvCxnSpPr>
          <p:cNvPr id="20" name="Straight Connector 19"/>
          <p:cNvCxnSpPr/>
          <p:nvPr/>
        </p:nvCxnSpPr>
        <p:spPr>
          <a:xfrm flipV="1">
            <a:off x="587471" y="6047822"/>
            <a:ext cx="3699694" cy="1135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1056670" y="4263695"/>
            <a:ext cx="8878029" cy="374461"/>
          </a:xfrm>
          <a:prstGeom prst="rect">
            <a:avLst/>
          </a:prstGeom>
          <a:noFill/>
        </p:spPr>
        <p:txBody>
          <a:bodyPr wrap="square" rtlCol="0">
            <a:spAutoFit/>
          </a:bodyPr>
          <a:lstStyle/>
          <a:p>
            <a:pPr>
              <a:lnSpc>
                <a:spcPct val="90000"/>
              </a:lnSpc>
            </a:pPr>
            <a:r>
              <a:rPr lang="en-US" sz="2000" b="1" dirty="0" smtClean="0"/>
              <a:t>                 Assets                            =      Liabilities    +   Stockholders’ Equity</a:t>
            </a:r>
          </a:p>
        </p:txBody>
      </p:sp>
      <p:cxnSp>
        <p:nvCxnSpPr>
          <p:cNvPr id="22" name="Straight Connector 21"/>
          <p:cNvCxnSpPr/>
          <p:nvPr/>
        </p:nvCxnSpPr>
        <p:spPr>
          <a:xfrm>
            <a:off x="4595407" y="4624998"/>
            <a:ext cx="146723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2717920" y="4640452"/>
            <a:ext cx="833030" cy="483722"/>
          </a:xfrm>
          <a:prstGeom prst="rect">
            <a:avLst/>
          </a:prstGeom>
          <a:noFill/>
        </p:spPr>
        <p:txBody>
          <a:bodyPr wrap="square" rtlCol="0">
            <a:spAutoFit/>
          </a:bodyPr>
          <a:lstStyle/>
          <a:p>
            <a:pPr algn="ctr">
              <a:lnSpc>
                <a:spcPct val="90000"/>
              </a:lnSpc>
            </a:pPr>
            <a:r>
              <a:rPr lang="en-US" sz="1400" dirty="0" smtClean="0"/>
              <a:t>Prepaid</a:t>
            </a:r>
          </a:p>
          <a:p>
            <a:pPr algn="ctr">
              <a:lnSpc>
                <a:spcPct val="90000"/>
              </a:lnSpc>
            </a:pPr>
            <a:r>
              <a:rPr lang="en-US" sz="1400" dirty="0" smtClean="0"/>
              <a:t>Rent            </a:t>
            </a:r>
            <a:endParaRPr lang="en-US" sz="1400" dirty="0"/>
          </a:p>
        </p:txBody>
      </p:sp>
      <p:sp>
        <p:nvSpPr>
          <p:cNvPr id="24" name="TextBox 23"/>
          <p:cNvSpPr txBox="1"/>
          <p:nvPr/>
        </p:nvSpPr>
        <p:spPr>
          <a:xfrm>
            <a:off x="5343987" y="4630911"/>
            <a:ext cx="952931" cy="483722"/>
          </a:xfrm>
          <a:prstGeom prst="rect">
            <a:avLst/>
          </a:prstGeom>
          <a:noFill/>
        </p:spPr>
        <p:txBody>
          <a:bodyPr wrap="square" rtlCol="0">
            <a:spAutoFit/>
          </a:bodyPr>
          <a:lstStyle/>
          <a:p>
            <a:pPr algn="ctr">
              <a:lnSpc>
                <a:spcPct val="90000"/>
              </a:lnSpc>
            </a:pPr>
            <a:r>
              <a:rPr lang="en-US" sz="1400" dirty="0" smtClean="0"/>
              <a:t>Notes</a:t>
            </a:r>
          </a:p>
          <a:p>
            <a:pPr algn="ctr">
              <a:lnSpc>
                <a:spcPct val="90000"/>
              </a:lnSpc>
            </a:pPr>
            <a:r>
              <a:rPr lang="en-US" sz="1400" dirty="0" smtClean="0"/>
              <a:t>Payable</a:t>
            </a:r>
            <a:endParaRPr lang="en-US" sz="1400" dirty="0"/>
          </a:p>
        </p:txBody>
      </p:sp>
      <p:cxnSp>
        <p:nvCxnSpPr>
          <p:cNvPr id="25" name="Straight Connector 24"/>
          <p:cNvCxnSpPr/>
          <p:nvPr/>
        </p:nvCxnSpPr>
        <p:spPr>
          <a:xfrm flipV="1">
            <a:off x="4595407" y="6045646"/>
            <a:ext cx="4013401" cy="1353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3689976" y="5622579"/>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6476540" y="5622579"/>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4317951" y="4622165"/>
            <a:ext cx="1239168" cy="483722"/>
          </a:xfrm>
          <a:prstGeom prst="rect">
            <a:avLst/>
          </a:prstGeom>
          <a:noFill/>
        </p:spPr>
        <p:txBody>
          <a:bodyPr wrap="square" rtlCol="0">
            <a:spAutoFit/>
          </a:bodyPr>
          <a:lstStyle/>
          <a:p>
            <a:pPr algn="ctr">
              <a:lnSpc>
                <a:spcPct val="90000"/>
              </a:lnSpc>
            </a:pPr>
            <a:r>
              <a:rPr lang="en-US" sz="1400" dirty="0" smtClean="0"/>
              <a:t>Accounts</a:t>
            </a:r>
          </a:p>
          <a:p>
            <a:pPr algn="ctr">
              <a:lnSpc>
                <a:spcPct val="90000"/>
              </a:lnSpc>
            </a:pPr>
            <a:r>
              <a:rPr lang="en-US" sz="1400" dirty="0" smtClean="0"/>
              <a:t>Payable</a:t>
            </a:r>
            <a:endParaRPr lang="en-US" sz="1400" dirty="0"/>
          </a:p>
        </p:txBody>
      </p:sp>
      <p:cxnSp>
        <p:nvCxnSpPr>
          <p:cNvPr id="31" name="Straight Connector 30"/>
          <p:cNvCxnSpPr/>
          <p:nvPr/>
        </p:nvCxnSpPr>
        <p:spPr>
          <a:xfrm>
            <a:off x="4661440" y="5633460"/>
            <a:ext cx="66758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400014" y="4625827"/>
            <a:ext cx="1080539" cy="483722"/>
          </a:xfrm>
          <a:prstGeom prst="rect">
            <a:avLst/>
          </a:prstGeom>
          <a:noFill/>
        </p:spPr>
        <p:txBody>
          <a:bodyPr wrap="square" rtlCol="0">
            <a:spAutoFit/>
          </a:bodyPr>
          <a:lstStyle/>
          <a:p>
            <a:pPr algn="ctr">
              <a:lnSpc>
                <a:spcPct val="90000"/>
              </a:lnSpc>
            </a:pPr>
            <a:r>
              <a:rPr lang="en-US" sz="1400" dirty="0" smtClean="0"/>
              <a:t>Common</a:t>
            </a:r>
          </a:p>
          <a:p>
            <a:pPr algn="ctr">
              <a:lnSpc>
                <a:spcPct val="90000"/>
              </a:lnSpc>
            </a:pPr>
            <a:r>
              <a:rPr lang="en-US" sz="1400" dirty="0" smtClean="0"/>
              <a:t>Stock</a:t>
            </a:r>
            <a:endParaRPr lang="en-US" sz="1400" dirty="0"/>
          </a:p>
        </p:txBody>
      </p:sp>
      <p:sp>
        <p:nvSpPr>
          <p:cNvPr id="33" name="TextBox 32"/>
          <p:cNvSpPr txBox="1"/>
          <p:nvPr/>
        </p:nvSpPr>
        <p:spPr>
          <a:xfrm>
            <a:off x="7553537" y="4635663"/>
            <a:ext cx="1080539" cy="483722"/>
          </a:xfrm>
          <a:prstGeom prst="rect">
            <a:avLst/>
          </a:prstGeom>
          <a:noFill/>
        </p:spPr>
        <p:txBody>
          <a:bodyPr wrap="square" rtlCol="0">
            <a:spAutoFit/>
          </a:bodyPr>
          <a:lstStyle/>
          <a:p>
            <a:pPr algn="ctr">
              <a:lnSpc>
                <a:spcPct val="90000"/>
              </a:lnSpc>
            </a:pPr>
            <a:r>
              <a:rPr lang="en-US" sz="1400" dirty="0" smtClean="0"/>
              <a:t>Retained</a:t>
            </a:r>
          </a:p>
          <a:p>
            <a:pPr algn="ctr">
              <a:lnSpc>
                <a:spcPct val="90000"/>
              </a:lnSpc>
            </a:pPr>
            <a:r>
              <a:rPr lang="en-US" sz="1400" dirty="0" smtClean="0"/>
              <a:t>Earnings</a:t>
            </a:r>
            <a:endParaRPr lang="en-US" sz="1400" dirty="0"/>
          </a:p>
        </p:txBody>
      </p:sp>
      <p:cxnSp>
        <p:nvCxnSpPr>
          <p:cNvPr id="34" name="Straight Connector 33"/>
          <p:cNvCxnSpPr/>
          <p:nvPr/>
        </p:nvCxnSpPr>
        <p:spPr>
          <a:xfrm>
            <a:off x="5495684" y="5615632"/>
            <a:ext cx="706119" cy="11498"/>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8384901" y="5337564"/>
            <a:ext cx="780201" cy="427809"/>
          </a:xfrm>
          <a:prstGeom prst="rect">
            <a:avLst/>
          </a:prstGeom>
          <a:noFill/>
        </p:spPr>
        <p:txBody>
          <a:bodyPr wrap="square" rtlCol="0">
            <a:spAutoFit/>
          </a:bodyPr>
          <a:lstStyle/>
          <a:p>
            <a:pPr>
              <a:lnSpc>
                <a:spcPct val="90000"/>
              </a:lnSpc>
            </a:pPr>
            <a:r>
              <a:rPr lang="en-US" sz="1200" b="1" dirty="0" smtClean="0">
                <a:solidFill>
                  <a:srgbClr val="1D5F76"/>
                </a:solidFill>
              </a:rPr>
              <a:t>Service</a:t>
            </a:r>
          </a:p>
          <a:p>
            <a:pPr>
              <a:lnSpc>
                <a:spcPct val="90000"/>
              </a:lnSpc>
            </a:pPr>
            <a:r>
              <a:rPr lang="en-US" sz="1200" b="1" dirty="0" smtClean="0">
                <a:solidFill>
                  <a:srgbClr val="1D5F76"/>
                </a:solidFill>
              </a:rPr>
              <a:t>Revenue</a:t>
            </a:r>
            <a:endParaRPr lang="en-US" sz="1200" b="1" dirty="0">
              <a:solidFill>
                <a:srgbClr val="1D5F76"/>
              </a:solidFill>
            </a:endParaRPr>
          </a:p>
        </p:txBody>
      </p:sp>
      <p:sp>
        <p:nvSpPr>
          <p:cNvPr id="35" name="TextBox 34"/>
          <p:cNvSpPr txBox="1"/>
          <p:nvPr/>
        </p:nvSpPr>
        <p:spPr>
          <a:xfrm>
            <a:off x="1006697" y="4621691"/>
            <a:ext cx="1373872" cy="483722"/>
          </a:xfrm>
          <a:prstGeom prst="rect">
            <a:avLst/>
          </a:prstGeom>
          <a:noFill/>
        </p:spPr>
        <p:txBody>
          <a:bodyPr wrap="square" rtlCol="0">
            <a:spAutoFit/>
          </a:bodyPr>
          <a:lstStyle/>
          <a:p>
            <a:pPr algn="ctr">
              <a:lnSpc>
                <a:spcPct val="90000"/>
              </a:lnSpc>
            </a:pPr>
            <a:r>
              <a:rPr lang="en-US" sz="1400" dirty="0" smtClean="0"/>
              <a:t>Accounts</a:t>
            </a:r>
            <a:br>
              <a:rPr lang="en-US" sz="1400" dirty="0" smtClean="0"/>
            </a:br>
            <a:r>
              <a:rPr lang="en-US" sz="1400" dirty="0" smtClean="0"/>
              <a:t>Receivable</a:t>
            </a:r>
            <a:endParaRPr lang="en-US" sz="1400" dirty="0"/>
          </a:p>
        </p:txBody>
      </p:sp>
      <p:cxnSp>
        <p:nvCxnSpPr>
          <p:cNvPr id="36" name="Straight Connector 35"/>
          <p:cNvCxnSpPr/>
          <p:nvPr/>
        </p:nvCxnSpPr>
        <p:spPr>
          <a:xfrm>
            <a:off x="1474537" y="5627591"/>
            <a:ext cx="59421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2210766" y="5627130"/>
            <a:ext cx="59421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V="1">
            <a:off x="7743825" y="5622579"/>
            <a:ext cx="641076" cy="501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2788" y="83633"/>
            <a:ext cx="8229600" cy="1143000"/>
          </a:xfrm>
        </p:spPr>
        <p:txBody>
          <a:bodyPr/>
          <a:lstStyle/>
          <a:p>
            <a:pPr>
              <a:lnSpc>
                <a:spcPct val="90000"/>
              </a:lnSpc>
            </a:pPr>
            <a:r>
              <a:rPr lang="en-IN" sz="3600" dirty="0"/>
              <a:t>Transaction </a:t>
            </a:r>
            <a:r>
              <a:rPr lang="en-IN" sz="3600" dirty="0" smtClean="0"/>
              <a:t>8: Receive Cash in Advance from Customers</a:t>
            </a:r>
            <a:endParaRPr lang="en-IN" sz="3600" dirty="0"/>
          </a:p>
        </p:txBody>
      </p:sp>
      <p:sp>
        <p:nvSpPr>
          <p:cNvPr id="8" name="Slide Number Placeholder 7"/>
          <p:cNvSpPr>
            <a:spLocks noGrp="1"/>
          </p:cNvSpPr>
          <p:nvPr>
            <p:ph type="sldNum" sz="quarter" idx="12"/>
          </p:nvPr>
        </p:nvSpPr>
        <p:spPr/>
        <p:txBody>
          <a:bodyPr/>
          <a:lstStyle/>
          <a:p>
            <a:fld id="{8A048DD7-39B4-434B-ACE7-68CA5B147A05}" type="slidenum">
              <a:rPr lang="en-US" smtClean="0"/>
              <a:t>27</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7657" y="2095642"/>
            <a:ext cx="4901729" cy="2123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4275" name="Content Placeholder 4"/>
          <p:cNvSpPr>
            <a:spLocks noGrp="1"/>
          </p:cNvSpPr>
          <p:nvPr>
            <p:ph idx="1"/>
          </p:nvPr>
        </p:nvSpPr>
        <p:spPr>
          <a:xfrm>
            <a:off x="809150" y="1086877"/>
            <a:ext cx="8229600" cy="1076860"/>
          </a:xfrm>
        </p:spPr>
        <p:txBody>
          <a:bodyPr>
            <a:normAutofit/>
          </a:bodyPr>
          <a:lstStyle/>
          <a:p>
            <a:pPr marL="0" indent="0">
              <a:buNone/>
            </a:pPr>
            <a:r>
              <a:rPr lang="en-US" dirty="0"/>
              <a:t>Receive cash in advance for 12 golf training sessions to be given in the future, $600.</a:t>
            </a:r>
            <a:endParaRPr lang="en-IN" dirty="0" smtClean="0"/>
          </a:p>
        </p:txBody>
      </p:sp>
      <p:sp>
        <p:nvSpPr>
          <p:cNvPr id="10" name="Rounded Rectangle 9"/>
          <p:cNvSpPr/>
          <p:nvPr/>
        </p:nvSpPr>
        <p:spPr>
          <a:xfrm>
            <a:off x="511118" y="4232997"/>
            <a:ext cx="8582553"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1" name="Straight Connector 10"/>
          <p:cNvCxnSpPr/>
          <p:nvPr/>
        </p:nvCxnSpPr>
        <p:spPr>
          <a:xfrm>
            <a:off x="865972" y="4597159"/>
            <a:ext cx="354131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6890746" y="4594034"/>
            <a:ext cx="1653241"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94567" y="4749559"/>
            <a:ext cx="7761749" cy="338554"/>
          </a:xfrm>
          <a:prstGeom prst="rect">
            <a:avLst/>
          </a:prstGeom>
          <a:noFill/>
        </p:spPr>
        <p:txBody>
          <a:bodyPr wrap="square" rtlCol="0">
            <a:spAutoFit/>
          </a:bodyPr>
          <a:lstStyle/>
          <a:p>
            <a:r>
              <a:rPr lang="en-US" sz="1400" dirty="0" smtClean="0"/>
              <a:t>Cash</a:t>
            </a:r>
            <a:r>
              <a:rPr lang="en-US" sz="1600" dirty="0" smtClean="0"/>
              <a:t>	                   </a:t>
            </a:r>
            <a:r>
              <a:rPr lang="en-US" sz="1400" dirty="0" smtClean="0"/>
              <a:t>Supplies	           Equipment</a:t>
            </a:r>
            <a:endParaRPr lang="en-US" sz="1400" dirty="0"/>
          </a:p>
        </p:txBody>
      </p:sp>
      <p:sp>
        <p:nvSpPr>
          <p:cNvPr id="14" name="TextBox 13"/>
          <p:cNvSpPr txBox="1"/>
          <p:nvPr/>
        </p:nvSpPr>
        <p:spPr>
          <a:xfrm>
            <a:off x="359600" y="5008199"/>
            <a:ext cx="8671317" cy="872034"/>
          </a:xfrm>
          <a:prstGeom prst="rect">
            <a:avLst/>
          </a:prstGeom>
          <a:noFill/>
        </p:spPr>
        <p:txBody>
          <a:bodyPr wrap="square" rtlCol="0">
            <a:spAutoFit/>
          </a:bodyPr>
          <a:lstStyle/>
          <a:p>
            <a:r>
              <a:rPr lang="en-US" sz="1600" dirty="0" smtClean="0"/>
              <a:t>  Bal. $9,300  $2,000  $2,300   $</a:t>
            </a:r>
            <a:r>
              <a:rPr lang="en-US" sz="1600" dirty="0"/>
              <a:t>6,000</a:t>
            </a:r>
            <a:r>
              <a:rPr lang="en-US" sz="1600" dirty="0" smtClean="0"/>
              <a:t>     $24,000</a:t>
            </a:r>
            <a:r>
              <a:rPr lang="en-US" sz="1600" dirty="0"/>
              <a:t> </a:t>
            </a:r>
            <a:r>
              <a:rPr lang="en-US" sz="1600" dirty="0" smtClean="0"/>
              <a:t>      $</a:t>
            </a:r>
            <a:r>
              <a:rPr lang="en-US" sz="1600" dirty="0"/>
              <a:t>2,300</a:t>
            </a:r>
            <a:r>
              <a:rPr lang="en-US" sz="1600" dirty="0" smtClean="0"/>
              <a:t>                    $10,000    $25,000    $6,300</a:t>
            </a:r>
          </a:p>
          <a:p>
            <a:r>
              <a:rPr lang="en-US" sz="1600" b="1" dirty="0" smtClean="0">
                <a:solidFill>
                  <a:srgbClr val="1D5F76"/>
                </a:solidFill>
              </a:rPr>
              <a:t>  (8) </a:t>
            </a:r>
            <a:r>
              <a:rPr lang="en-US" sz="1600" b="1" dirty="0">
                <a:solidFill>
                  <a:srgbClr val="1D5F76"/>
                </a:solidFill>
              </a:rPr>
              <a:t>+</a:t>
            </a:r>
            <a:r>
              <a:rPr lang="en-US" sz="1600" b="1" dirty="0" smtClean="0">
                <a:solidFill>
                  <a:srgbClr val="1D5F76"/>
                </a:solidFill>
              </a:rPr>
              <a:t>$  600		                                                                   +$600</a:t>
            </a:r>
          </a:p>
          <a:p>
            <a:pPr>
              <a:lnSpc>
                <a:spcPct val="120000"/>
              </a:lnSpc>
            </a:pPr>
            <a:r>
              <a:rPr lang="en-US" sz="1600" dirty="0" smtClean="0"/>
              <a:t>  Bal. $9,900  $2,000  $2,300   $6,000     $24,000       $2,300    $600	     </a:t>
            </a:r>
            <a:r>
              <a:rPr lang="en-US" sz="1600" dirty="0"/>
              <a:t>$10,000</a:t>
            </a:r>
            <a:r>
              <a:rPr lang="en-US" sz="1600" dirty="0" smtClean="0"/>
              <a:t>    $25,000	  $6,300</a:t>
            </a:r>
            <a:endParaRPr lang="en-US" sz="1600" b="1" dirty="0">
              <a:solidFill>
                <a:srgbClr val="1D5F76"/>
              </a:solidFill>
            </a:endParaRPr>
          </a:p>
        </p:txBody>
      </p:sp>
      <p:cxnSp>
        <p:nvCxnSpPr>
          <p:cNvPr id="15" name="Straight Connector 14"/>
          <p:cNvCxnSpPr/>
          <p:nvPr/>
        </p:nvCxnSpPr>
        <p:spPr>
          <a:xfrm>
            <a:off x="829167" y="5591615"/>
            <a:ext cx="59421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2090238" y="6028213"/>
            <a:ext cx="7332590" cy="369332"/>
          </a:xfrm>
          <a:prstGeom prst="rect">
            <a:avLst/>
          </a:prstGeom>
          <a:noFill/>
        </p:spPr>
        <p:txBody>
          <a:bodyPr wrap="square" rtlCol="0">
            <a:spAutoFit/>
          </a:bodyPr>
          <a:lstStyle/>
          <a:p>
            <a:r>
              <a:rPr lang="en-US" dirty="0" smtClean="0"/>
              <a:t>$43,600                             =                          $43,600</a:t>
            </a:r>
            <a:endParaRPr lang="en-US" dirty="0"/>
          </a:p>
        </p:txBody>
      </p:sp>
      <p:cxnSp>
        <p:nvCxnSpPr>
          <p:cNvPr id="18" name="Straight Connector 17"/>
          <p:cNvCxnSpPr/>
          <p:nvPr/>
        </p:nvCxnSpPr>
        <p:spPr>
          <a:xfrm flipV="1">
            <a:off x="621289" y="6016858"/>
            <a:ext cx="3699694" cy="1135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090488" y="4272031"/>
            <a:ext cx="8878029" cy="346249"/>
          </a:xfrm>
          <a:prstGeom prst="rect">
            <a:avLst/>
          </a:prstGeom>
          <a:noFill/>
        </p:spPr>
        <p:txBody>
          <a:bodyPr wrap="square" rtlCol="0">
            <a:spAutoFit/>
          </a:bodyPr>
          <a:lstStyle/>
          <a:p>
            <a:pPr>
              <a:lnSpc>
                <a:spcPct val="90000"/>
              </a:lnSpc>
            </a:pPr>
            <a:r>
              <a:rPr lang="en-US" b="1" dirty="0" smtClean="0"/>
              <a:t>                 Assets                                   =             Liabilities           + Stockholders’ Equity</a:t>
            </a:r>
          </a:p>
        </p:txBody>
      </p:sp>
      <p:cxnSp>
        <p:nvCxnSpPr>
          <p:cNvPr id="20" name="Straight Connector 19"/>
          <p:cNvCxnSpPr/>
          <p:nvPr/>
        </p:nvCxnSpPr>
        <p:spPr>
          <a:xfrm flipV="1">
            <a:off x="4629225" y="4590727"/>
            <a:ext cx="2149847" cy="3308"/>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2751738" y="4609488"/>
            <a:ext cx="833030" cy="483722"/>
          </a:xfrm>
          <a:prstGeom prst="rect">
            <a:avLst/>
          </a:prstGeom>
          <a:noFill/>
        </p:spPr>
        <p:txBody>
          <a:bodyPr wrap="square" rtlCol="0">
            <a:spAutoFit/>
          </a:bodyPr>
          <a:lstStyle/>
          <a:p>
            <a:pPr algn="ctr">
              <a:lnSpc>
                <a:spcPct val="90000"/>
              </a:lnSpc>
            </a:pPr>
            <a:r>
              <a:rPr lang="en-US" sz="1400" dirty="0" smtClean="0"/>
              <a:t>Prepaid</a:t>
            </a:r>
          </a:p>
          <a:p>
            <a:pPr algn="ctr">
              <a:lnSpc>
                <a:spcPct val="90000"/>
              </a:lnSpc>
            </a:pPr>
            <a:r>
              <a:rPr lang="en-US" sz="1400" dirty="0" smtClean="0"/>
              <a:t>Rent            </a:t>
            </a:r>
            <a:endParaRPr lang="en-US" sz="1400" dirty="0"/>
          </a:p>
        </p:txBody>
      </p:sp>
      <p:sp>
        <p:nvSpPr>
          <p:cNvPr id="22" name="TextBox 21"/>
          <p:cNvSpPr txBox="1"/>
          <p:nvPr/>
        </p:nvSpPr>
        <p:spPr>
          <a:xfrm>
            <a:off x="6022446" y="4599947"/>
            <a:ext cx="952931" cy="483722"/>
          </a:xfrm>
          <a:prstGeom prst="rect">
            <a:avLst/>
          </a:prstGeom>
          <a:noFill/>
        </p:spPr>
        <p:txBody>
          <a:bodyPr wrap="square" rtlCol="0">
            <a:spAutoFit/>
          </a:bodyPr>
          <a:lstStyle/>
          <a:p>
            <a:pPr algn="ctr">
              <a:lnSpc>
                <a:spcPct val="90000"/>
              </a:lnSpc>
            </a:pPr>
            <a:r>
              <a:rPr lang="en-US" sz="1400" dirty="0" smtClean="0"/>
              <a:t>Notes</a:t>
            </a:r>
          </a:p>
          <a:p>
            <a:pPr algn="ctr">
              <a:lnSpc>
                <a:spcPct val="90000"/>
              </a:lnSpc>
            </a:pPr>
            <a:r>
              <a:rPr lang="en-US" sz="1400" dirty="0" smtClean="0"/>
              <a:t>Payable           </a:t>
            </a:r>
            <a:endParaRPr lang="en-US" sz="1400" dirty="0"/>
          </a:p>
        </p:txBody>
      </p:sp>
      <p:cxnSp>
        <p:nvCxnSpPr>
          <p:cNvPr id="23" name="Straight Connector 22"/>
          <p:cNvCxnSpPr/>
          <p:nvPr/>
        </p:nvCxnSpPr>
        <p:spPr>
          <a:xfrm flipV="1">
            <a:off x="4629225" y="6014682"/>
            <a:ext cx="4013401" cy="1353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4351769" y="4603530"/>
            <a:ext cx="1239168" cy="483722"/>
          </a:xfrm>
          <a:prstGeom prst="rect">
            <a:avLst/>
          </a:prstGeom>
          <a:noFill/>
        </p:spPr>
        <p:txBody>
          <a:bodyPr wrap="square" rtlCol="0">
            <a:spAutoFit/>
          </a:bodyPr>
          <a:lstStyle/>
          <a:p>
            <a:pPr algn="ctr">
              <a:lnSpc>
                <a:spcPct val="90000"/>
              </a:lnSpc>
            </a:pPr>
            <a:r>
              <a:rPr lang="en-US" sz="1400" dirty="0" smtClean="0"/>
              <a:t>Accounts</a:t>
            </a:r>
          </a:p>
          <a:p>
            <a:pPr algn="ctr">
              <a:lnSpc>
                <a:spcPct val="90000"/>
              </a:lnSpc>
            </a:pPr>
            <a:r>
              <a:rPr lang="en-US" sz="1400" dirty="0" smtClean="0"/>
              <a:t>Payable</a:t>
            </a:r>
            <a:endParaRPr lang="en-US" sz="1400" dirty="0"/>
          </a:p>
        </p:txBody>
      </p:sp>
      <p:sp>
        <p:nvSpPr>
          <p:cNvPr id="28" name="TextBox 27"/>
          <p:cNvSpPr txBox="1"/>
          <p:nvPr/>
        </p:nvSpPr>
        <p:spPr>
          <a:xfrm>
            <a:off x="6779072" y="4607192"/>
            <a:ext cx="1080539" cy="483722"/>
          </a:xfrm>
          <a:prstGeom prst="rect">
            <a:avLst/>
          </a:prstGeom>
          <a:noFill/>
        </p:spPr>
        <p:txBody>
          <a:bodyPr wrap="square" rtlCol="0">
            <a:spAutoFit/>
          </a:bodyPr>
          <a:lstStyle/>
          <a:p>
            <a:pPr algn="ctr">
              <a:lnSpc>
                <a:spcPct val="90000"/>
              </a:lnSpc>
            </a:pPr>
            <a:r>
              <a:rPr lang="en-US" sz="1400" dirty="0" smtClean="0"/>
              <a:t>Common</a:t>
            </a:r>
          </a:p>
          <a:p>
            <a:pPr algn="ctr">
              <a:lnSpc>
                <a:spcPct val="90000"/>
              </a:lnSpc>
            </a:pPr>
            <a:r>
              <a:rPr lang="en-US" sz="1400" dirty="0" smtClean="0"/>
              <a:t>Stock</a:t>
            </a:r>
            <a:endParaRPr lang="en-US" sz="1400" dirty="0"/>
          </a:p>
        </p:txBody>
      </p:sp>
      <p:sp>
        <p:nvSpPr>
          <p:cNvPr id="29" name="TextBox 28"/>
          <p:cNvSpPr txBox="1"/>
          <p:nvPr/>
        </p:nvSpPr>
        <p:spPr>
          <a:xfrm>
            <a:off x="7587355" y="4604699"/>
            <a:ext cx="1080539" cy="483722"/>
          </a:xfrm>
          <a:prstGeom prst="rect">
            <a:avLst/>
          </a:prstGeom>
          <a:noFill/>
        </p:spPr>
        <p:txBody>
          <a:bodyPr wrap="square" rtlCol="0">
            <a:spAutoFit/>
          </a:bodyPr>
          <a:lstStyle/>
          <a:p>
            <a:pPr algn="ctr">
              <a:lnSpc>
                <a:spcPct val="90000"/>
              </a:lnSpc>
            </a:pPr>
            <a:r>
              <a:rPr lang="en-US" sz="1400" dirty="0" smtClean="0"/>
              <a:t>Retained</a:t>
            </a:r>
          </a:p>
          <a:p>
            <a:pPr algn="ctr">
              <a:lnSpc>
                <a:spcPct val="90000"/>
              </a:lnSpc>
            </a:pPr>
            <a:r>
              <a:rPr lang="en-US" sz="1400" dirty="0" smtClean="0"/>
              <a:t>Earnings</a:t>
            </a:r>
            <a:endParaRPr lang="en-US" sz="1400" dirty="0"/>
          </a:p>
        </p:txBody>
      </p:sp>
      <p:sp>
        <p:nvSpPr>
          <p:cNvPr id="32" name="TextBox 31"/>
          <p:cNvSpPr txBox="1"/>
          <p:nvPr/>
        </p:nvSpPr>
        <p:spPr>
          <a:xfrm>
            <a:off x="1040515" y="4603056"/>
            <a:ext cx="1373872" cy="483722"/>
          </a:xfrm>
          <a:prstGeom prst="rect">
            <a:avLst/>
          </a:prstGeom>
          <a:noFill/>
        </p:spPr>
        <p:txBody>
          <a:bodyPr wrap="square" rtlCol="0">
            <a:spAutoFit/>
          </a:bodyPr>
          <a:lstStyle/>
          <a:p>
            <a:pPr algn="ctr">
              <a:lnSpc>
                <a:spcPct val="90000"/>
              </a:lnSpc>
            </a:pPr>
            <a:r>
              <a:rPr lang="en-US" sz="1400" dirty="0" smtClean="0"/>
              <a:t>Accounts</a:t>
            </a:r>
            <a:br>
              <a:rPr lang="en-US" sz="1400" dirty="0" smtClean="0"/>
            </a:br>
            <a:r>
              <a:rPr lang="en-US" sz="1400" dirty="0" smtClean="0"/>
              <a:t>Receivable</a:t>
            </a:r>
            <a:endParaRPr lang="en-US" sz="1400" dirty="0"/>
          </a:p>
        </p:txBody>
      </p:sp>
      <p:cxnSp>
        <p:nvCxnSpPr>
          <p:cNvPr id="34" name="Straight Connector 33"/>
          <p:cNvCxnSpPr/>
          <p:nvPr/>
        </p:nvCxnSpPr>
        <p:spPr>
          <a:xfrm>
            <a:off x="2256914" y="5596166"/>
            <a:ext cx="50715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5258905" y="4605737"/>
            <a:ext cx="952931" cy="483722"/>
          </a:xfrm>
          <a:prstGeom prst="rect">
            <a:avLst/>
          </a:prstGeom>
          <a:noFill/>
        </p:spPr>
        <p:txBody>
          <a:bodyPr wrap="square" rtlCol="0">
            <a:spAutoFit/>
          </a:bodyPr>
          <a:lstStyle/>
          <a:p>
            <a:pPr algn="ctr">
              <a:lnSpc>
                <a:spcPct val="90000"/>
              </a:lnSpc>
            </a:pPr>
            <a:r>
              <a:rPr lang="en-US" sz="1400" dirty="0" smtClean="0"/>
              <a:t>Deferred</a:t>
            </a:r>
          </a:p>
          <a:p>
            <a:pPr algn="ctr">
              <a:lnSpc>
                <a:spcPct val="90000"/>
              </a:lnSpc>
            </a:pPr>
            <a:r>
              <a:rPr lang="en-US" sz="1400" dirty="0" smtClean="0"/>
              <a:t>Revenue           </a:t>
            </a:r>
            <a:endParaRPr lang="en-US" sz="1400" dirty="0"/>
          </a:p>
        </p:txBody>
      </p:sp>
      <p:cxnSp>
        <p:nvCxnSpPr>
          <p:cNvPr id="42" name="Straight Connector 41"/>
          <p:cNvCxnSpPr/>
          <p:nvPr/>
        </p:nvCxnSpPr>
        <p:spPr>
          <a:xfrm>
            <a:off x="2941128" y="5602496"/>
            <a:ext cx="50715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1583084" y="5591615"/>
            <a:ext cx="50715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3722342" y="5603182"/>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4666468" y="5605575"/>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5417679" y="5605575"/>
            <a:ext cx="53755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6211836" y="5603182"/>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7055141" y="5602496"/>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7822621" y="5602496"/>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651783"/>
            <a:ext cx="8229600" cy="1143000"/>
          </a:xfrm>
        </p:spPr>
        <p:txBody>
          <a:bodyPr/>
          <a:lstStyle/>
          <a:p>
            <a:pPr>
              <a:lnSpc>
                <a:spcPct val="90000"/>
              </a:lnSpc>
            </a:pPr>
            <a:r>
              <a:rPr lang="en-US" dirty="0" smtClean="0"/>
              <a:t>Common Mistake – Deferred Revenues</a:t>
            </a:r>
            <a:endParaRPr lang="en-US" dirty="0"/>
          </a:p>
        </p:txBody>
      </p:sp>
      <p:sp>
        <p:nvSpPr>
          <p:cNvPr id="3" name="Content Placeholder 2"/>
          <p:cNvSpPr>
            <a:spLocks noGrp="1"/>
          </p:cNvSpPr>
          <p:nvPr>
            <p:ph idx="1"/>
          </p:nvPr>
        </p:nvSpPr>
        <p:spPr>
          <a:xfrm>
            <a:off x="809150" y="1964191"/>
            <a:ext cx="7870946" cy="4525963"/>
          </a:xfrm>
        </p:spPr>
        <p:txBody>
          <a:bodyPr/>
          <a:lstStyle/>
          <a:p>
            <a:pPr marL="0" indent="0">
              <a:buNone/>
            </a:pPr>
            <a:r>
              <a:rPr lang="en-US" dirty="0" smtClean="0"/>
              <a:t>Don’t let the account name fool you.  Even though the term </a:t>
            </a:r>
            <a:r>
              <a:rPr lang="en-US" i="1" dirty="0" smtClean="0"/>
              <a:t>revenue</a:t>
            </a:r>
            <a:r>
              <a:rPr lang="en-US" dirty="0" smtClean="0"/>
              <a:t> appears in the account title for </a:t>
            </a:r>
            <a:r>
              <a:rPr lang="en-US" i="1" dirty="0" smtClean="0"/>
              <a:t>deferred</a:t>
            </a:r>
            <a:r>
              <a:rPr lang="en-US" dirty="0" smtClean="0"/>
              <a:t> revenue, this is NOT a revenue account.  </a:t>
            </a:r>
            <a:r>
              <a:rPr lang="en-US" i="1" dirty="0" smtClean="0"/>
              <a:t>Deferred</a:t>
            </a:r>
            <a:r>
              <a:rPr lang="en-US" dirty="0" smtClean="0"/>
              <a:t> indicates that the company has yet to provide services even though it has collected the customer’s cash.  The company owes the customer a service, which creates a </a:t>
            </a:r>
            <a:r>
              <a:rPr lang="en-US" i="1" dirty="0" smtClean="0">
                <a:solidFill>
                  <a:srgbClr val="C0504D"/>
                </a:solidFill>
              </a:rPr>
              <a:t>liability</a:t>
            </a:r>
            <a:r>
              <a:rPr lang="en-US" dirty="0" smtClean="0"/>
              <a:t>. </a:t>
            </a:r>
            <a:endParaRPr lang="en-US" dirty="0"/>
          </a:p>
        </p:txBody>
      </p:sp>
      <p:sp>
        <p:nvSpPr>
          <p:cNvPr id="4" name="Footer Placeholder 3"/>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Slide Number Placeholder 4"/>
          <p:cNvSpPr>
            <a:spLocks noGrp="1"/>
          </p:cNvSpPr>
          <p:nvPr>
            <p:ph type="sldNum" sz="quarter" idx="12"/>
          </p:nvPr>
        </p:nvSpPr>
        <p:spPr/>
        <p:txBody>
          <a:bodyPr/>
          <a:lstStyle/>
          <a:p>
            <a:fld id="{8A048DD7-39B4-434B-ACE7-68CA5B147A05}" type="slidenum">
              <a:rPr lang="en-US" smtClean="0"/>
              <a:t>28</a:t>
            </a:fld>
            <a:endParaRPr lang="en-US" dirty="0"/>
          </a:p>
        </p:txBody>
      </p:sp>
    </p:spTree>
    <p:extLst>
      <p:ext uri="{BB962C8B-B14F-4D97-AF65-F5344CB8AC3E}">
        <p14:creationId xmlns:p14="http://schemas.microsoft.com/office/powerpoint/2010/main" val="40727512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7675" y="323849"/>
            <a:ext cx="8696325" cy="990601"/>
          </a:xfrm>
        </p:spPr>
        <p:txBody>
          <a:bodyPr/>
          <a:lstStyle/>
          <a:p>
            <a:pPr>
              <a:lnSpc>
                <a:spcPct val="90000"/>
              </a:lnSpc>
            </a:pPr>
            <a:r>
              <a:rPr lang="en-IN" sz="3600" dirty="0"/>
              <a:t>Transaction </a:t>
            </a:r>
            <a:r>
              <a:rPr lang="en-IN" sz="3600" dirty="0" smtClean="0"/>
              <a:t>9: Pay Salaries to Employees</a:t>
            </a:r>
            <a:endParaRPr lang="en-IN" sz="3600" dirty="0"/>
          </a:p>
        </p:txBody>
      </p:sp>
      <p:sp>
        <p:nvSpPr>
          <p:cNvPr id="56322" name="Content Placeholder 4"/>
          <p:cNvSpPr>
            <a:spLocks noGrp="1"/>
          </p:cNvSpPr>
          <p:nvPr>
            <p:ph idx="1"/>
          </p:nvPr>
        </p:nvSpPr>
        <p:spPr>
          <a:xfrm>
            <a:off x="812788" y="1314451"/>
            <a:ext cx="8229600" cy="546876"/>
          </a:xfrm>
        </p:spPr>
        <p:txBody>
          <a:bodyPr>
            <a:normAutofit fontScale="92500" lnSpcReduction="10000"/>
          </a:bodyPr>
          <a:lstStyle/>
          <a:p>
            <a:pPr marL="0" indent="0">
              <a:buNone/>
            </a:pPr>
            <a:r>
              <a:rPr lang="en-US" dirty="0"/>
              <a:t>Pay salaries to employees, $2,800.</a:t>
            </a:r>
            <a:endParaRPr lang="en-IN" dirty="0" smtClean="0"/>
          </a:p>
        </p:txBody>
      </p:sp>
      <p:sp>
        <p:nvSpPr>
          <p:cNvPr id="8" name="Slide Number Placeholder 7"/>
          <p:cNvSpPr>
            <a:spLocks noGrp="1"/>
          </p:cNvSpPr>
          <p:nvPr>
            <p:ph type="sldNum" sz="quarter" idx="12"/>
          </p:nvPr>
        </p:nvSpPr>
        <p:spPr/>
        <p:txBody>
          <a:bodyPr/>
          <a:lstStyle/>
          <a:p>
            <a:fld id="{8A048DD7-39B4-434B-ACE7-68CA5B147A05}" type="slidenum">
              <a:rPr lang="en-US" smtClean="0"/>
              <a:t>29</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058" y="1846571"/>
            <a:ext cx="7550376" cy="2404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Rounded Rectangle 37"/>
          <p:cNvSpPr/>
          <p:nvPr/>
        </p:nvSpPr>
        <p:spPr>
          <a:xfrm>
            <a:off x="511118" y="4245326"/>
            <a:ext cx="8582553"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9" name="Straight Connector 38"/>
          <p:cNvCxnSpPr/>
          <p:nvPr/>
        </p:nvCxnSpPr>
        <p:spPr>
          <a:xfrm>
            <a:off x="865972" y="4609488"/>
            <a:ext cx="354131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6890746" y="4606363"/>
            <a:ext cx="1653241"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794567" y="4761888"/>
            <a:ext cx="7761749" cy="338554"/>
          </a:xfrm>
          <a:prstGeom prst="rect">
            <a:avLst/>
          </a:prstGeom>
          <a:noFill/>
        </p:spPr>
        <p:txBody>
          <a:bodyPr wrap="square" rtlCol="0">
            <a:spAutoFit/>
          </a:bodyPr>
          <a:lstStyle/>
          <a:p>
            <a:r>
              <a:rPr lang="en-US" sz="1400" dirty="0" smtClean="0"/>
              <a:t>Cash</a:t>
            </a:r>
            <a:r>
              <a:rPr lang="en-US" sz="1600" dirty="0" smtClean="0"/>
              <a:t>	                   </a:t>
            </a:r>
            <a:r>
              <a:rPr lang="en-US" sz="1400" dirty="0" smtClean="0"/>
              <a:t>Supplies	           Equipment</a:t>
            </a:r>
            <a:endParaRPr lang="en-US" sz="1400" dirty="0"/>
          </a:p>
        </p:txBody>
      </p:sp>
      <p:sp>
        <p:nvSpPr>
          <p:cNvPr id="42" name="TextBox 41"/>
          <p:cNvSpPr txBox="1"/>
          <p:nvPr/>
        </p:nvSpPr>
        <p:spPr>
          <a:xfrm>
            <a:off x="359600" y="5069844"/>
            <a:ext cx="8671317" cy="830997"/>
          </a:xfrm>
          <a:prstGeom prst="rect">
            <a:avLst/>
          </a:prstGeom>
          <a:noFill/>
        </p:spPr>
        <p:txBody>
          <a:bodyPr wrap="square" rtlCol="0">
            <a:spAutoFit/>
          </a:bodyPr>
          <a:lstStyle/>
          <a:p>
            <a:r>
              <a:rPr lang="en-US" sz="1600" dirty="0" smtClean="0"/>
              <a:t>  Bal. $9,900  $2,000  $2,300   $</a:t>
            </a:r>
            <a:r>
              <a:rPr lang="en-US" sz="1600" dirty="0"/>
              <a:t>6,000</a:t>
            </a:r>
            <a:r>
              <a:rPr lang="en-US" sz="1600" dirty="0" smtClean="0"/>
              <a:t>     $24,000</a:t>
            </a:r>
            <a:r>
              <a:rPr lang="en-US" sz="1600" dirty="0"/>
              <a:t> </a:t>
            </a:r>
            <a:r>
              <a:rPr lang="en-US" sz="1600" dirty="0" smtClean="0"/>
              <a:t>      $</a:t>
            </a:r>
            <a:r>
              <a:rPr lang="en-US" sz="1600" dirty="0"/>
              <a:t>2,300</a:t>
            </a:r>
            <a:r>
              <a:rPr lang="en-US" sz="1600" dirty="0" smtClean="0"/>
              <a:t>      $600    $10,000    $25,000    $6,300</a:t>
            </a:r>
          </a:p>
          <a:p>
            <a:r>
              <a:rPr lang="en-US" sz="1600" b="1" dirty="0" smtClean="0">
                <a:solidFill>
                  <a:srgbClr val="1D5F76"/>
                </a:solidFill>
              </a:rPr>
              <a:t>  (9) -$2,800		                                                                                                                        -</a:t>
            </a:r>
            <a:r>
              <a:rPr lang="en-US" sz="1600" b="1" dirty="0">
                <a:solidFill>
                  <a:srgbClr val="1D5F76"/>
                </a:solidFill>
              </a:rPr>
              <a:t>$2,800</a:t>
            </a:r>
            <a:endParaRPr lang="en-US" sz="1600" b="1" dirty="0" smtClean="0">
              <a:solidFill>
                <a:srgbClr val="1D5F76"/>
              </a:solidFill>
            </a:endParaRPr>
          </a:p>
          <a:p>
            <a:r>
              <a:rPr lang="en-US" sz="1600" dirty="0" smtClean="0"/>
              <a:t>  Bal. $7,100  $2,000  $2,300   $6,000     $24,000       $2,300      $600     </a:t>
            </a:r>
            <a:r>
              <a:rPr lang="en-US" sz="1600" dirty="0"/>
              <a:t>$10,000</a:t>
            </a:r>
            <a:r>
              <a:rPr lang="en-US" sz="1600" dirty="0" smtClean="0"/>
              <a:t>    $25,000	  $3,500</a:t>
            </a:r>
            <a:endParaRPr lang="en-US" sz="1600" b="1" dirty="0">
              <a:solidFill>
                <a:srgbClr val="1D5F76"/>
              </a:solidFill>
            </a:endParaRPr>
          </a:p>
        </p:txBody>
      </p:sp>
      <p:cxnSp>
        <p:nvCxnSpPr>
          <p:cNvPr id="43" name="Straight Connector 42"/>
          <p:cNvCxnSpPr/>
          <p:nvPr/>
        </p:nvCxnSpPr>
        <p:spPr>
          <a:xfrm>
            <a:off x="829167" y="5603944"/>
            <a:ext cx="59421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2090238" y="6040542"/>
            <a:ext cx="7332590" cy="369332"/>
          </a:xfrm>
          <a:prstGeom prst="rect">
            <a:avLst/>
          </a:prstGeom>
          <a:noFill/>
        </p:spPr>
        <p:txBody>
          <a:bodyPr wrap="square" rtlCol="0">
            <a:spAutoFit/>
          </a:bodyPr>
          <a:lstStyle/>
          <a:p>
            <a:r>
              <a:rPr lang="en-US" dirty="0" smtClean="0"/>
              <a:t>$41,400                             =                          $41,400</a:t>
            </a:r>
            <a:endParaRPr lang="en-US" dirty="0"/>
          </a:p>
        </p:txBody>
      </p:sp>
      <p:cxnSp>
        <p:nvCxnSpPr>
          <p:cNvPr id="45" name="Straight Connector 44"/>
          <p:cNvCxnSpPr/>
          <p:nvPr/>
        </p:nvCxnSpPr>
        <p:spPr>
          <a:xfrm flipV="1">
            <a:off x="621289" y="6029187"/>
            <a:ext cx="3699694" cy="1135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1090488" y="4284360"/>
            <a:ext cx="8878029" cy="346249"/>
          </a:xfrm>
          <a:prstGeom prst="rect">
            <a:avLst/>
          </a:prstGeom>
          <a:noFill/>
        </p:spPr>
        <p:txBody>
          <a:bodyPr wrap="square" rtlCol="0">
            <a:spAutoFit/>
          </a:bodyPr>
          <a:lstStyle/>
          <a:p>
            <a:pPr>
              <a:lnSpc>
                <a:spcPct val="90000"/>
              </a:lnSpc>
            </a:pPr>
            <a:r>
              <a:rPr lang="en-US" b="1" dirty="0" smtClean="0"/>
              <a:t>                 Assets                                   =             Liabilities           + Stockholders’ Equity</a:t>
            </a:r>
          </a:p>
        </p:txBody>
      </p:sp>
      <p:cxnSp>
        <p:nvCxnSpPr>
          <p:cNvPr id="47" name="Straight Connector 46"/>
          <p:cNvCxnSpPr/>
          <p:nvPr/>
        </p:nvCxnSpPr>
        <p:spPr>
          <a:xfrm flipV="1">
            <a:off x="4629225" y="4603056"/>
            <a:ext cx="2149847" cy="3308"/>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2751738" y="4621817"/>
            <a:ext cx="833030" cy="483722"/>
          </a:xfrm>
          <a:prstGeom prst="rect">
            <a:avLst/>
          </a:prstGeom>
          <a:noFill/>
        </p:spPr>
        <p:txBody>
          <a:bodyPr wrap="square" rtlCol="0">
            <a:spAutoFit/>
          </a:bodyPr>
          <a:lstStyle/>
          <a:p>
            <a:pPr algn="ctr">
              <a:lnSpc>
                <a:spcPct val="90000"/>
              </a:lnSpc>
            </a:pPr>
            <a:r>
              <a:rPr lang="en-US" sz="1400" dirty="0" smtClean="0"/>
              <a:t>Prepaid</a:t>
            </a:r>
          </a:p>
          <a:p>
            <a:pPr algn="ctr">
              <a:lnSpc>
                <a:spcPct val="90000"/>
              </a:lnSpc>
            </a:pPr>
            <a:r>
              <a:rPr lang="en-US" sz="1400" dirty="0" smtClean="0"/>
              <a:t>Rent            </a:t>
            </a:r>
            <a:endParaRPr lang="en-US" sz="1400" dirty="0"/>
          </a:p>
        </p:txBody>
      </p:sp>
      <p:sp>
        <p:nvSpPr>
          <p:cNvPr id="49" name="TextBox 48"/>
          <p:cNvSpPr txBox="1"/>
          <p:nvPr/>
        </p:nvSpPr>
        <p:spPr>
          <a:xfrm>
            <a:off x="6022446" y="4612276"/>
            <a:ext cx="952931" cy="483722"/>
          </a:xfrm>
          <a:prstGeom prst="rect">
            <a:avLst/>
          </a:prstGeom>
          <a:noFill/>
        </p:spPr>
        <p:txBody>
          <a:bodyPr wrap="square" rtlCol="0">
            <a:spAutoFit/>
          </a:bodyPr>
          <a:lstStyle/>
          <a:p>
            <a:pPr algn="ctr">
              <a:lnSpc>
                <a:spcPct val="90000"/>
              </a:lnSpc>
            </a:pPr>
            <a:r>
              <a:rPr lang="en-US" sz="1400" dirty="0" smtClean="0"/>
              <a:t>Notes</a:t>
            </a:r>
          </a:p>
          <a:p>
            <a:pPr algn="ctr">
              <a:lnSpc>
                <a:spcPct val="90000"/>
              </a:lnSpc>
            </a:pPr>
            <a:r>
              <a:rPr lang="en-US" sz="1400" dirty="0" smtClean="0"/>
              <a:t>Payable           </a:t>
            </a:r>
            <a:endParaRPr lang="en-US" sz="1400" dirty="0"/>
          </a:p>
        </p:txBody>
      </p:sp>
      <p:cxnSp>
        <p:nvCxnSpPr>
          <p:cNvPr id="50" name="Straight Connector 49"/>
          <p:cNvCxnSpPr/>
          <p:nvPr/>
        </p:nvCxnSpPr>
        <p:spPr>
          <a:xfrm flipV="1">
            <a:off x="4629225" y="6027011"/>
            <a:ext cx="4013401" cy="1353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4351769" y="4615859"/>
            <a:ext cx="1239168" cy="483722"/>
          </a:xfrm>
          <a:prstGeom prst="rect">
            <a:avLst/>
          </a:prstGeom>
          <a:noFill/>
        </p:spPr>
        <p:txBody>
          <a:bodyPr wrap="square" rtlCol="0">
            <a:spAutoFit/>
          </a:bodyPr>
          <a:lstStyle/>
          <a:p>
            <a:pPr algn="ctr">
              <a:lnSpc>
                <a:spcPct val="90000"/>
              </a:lnSpc>
            </a:pPr>
            <a:r>
              <a:rPr lang="en-US" sz="1400" dirty="0" smtClean="0"/>
              <a:t>Accounts</a:t>
            </a:r>
          </a:p>
          <a:p>
            <a:pPr algn="ctr">
              <a:lnSpc>
                <a:spcPct val="90000"/>
              </a:lnSpc>
            </a:pPr>
            <a:r>
              <a:rPr lang="en-US" sz="1400" dirty="0" smtClean="0"/>
              <a:t>Payable</a:t>
            </a:r>
            <a:endParaRPr lang="en-US" sz="1400" dirty="0"/>
          </a:p>
        </p:txBody>
      </p:sp>
      <p:sp>
        <p:nvSpPr>
          <p:cNvPr id="52" name="TextBox 51"/>
          <p:cNvSpPr txBox="1"/>
          <p:nvPr/>
        </p:nvSpPr>
        <p:spPr>
          <a:xfrm>
            <a:off x="6779072" y="4619521"/>
            <a:ext cx="1080539" cy="483722"/>
          </a:xfrm>
          <a:prstGeom prst="rect">
            <a:avLst/>
          </a:prstGeom>
          <a:noFill/>
        </p:spPr>
        <p:txBody>
          <a:bodyPr wrap="square" rtlCol="0">
            <a:spAutoFit/>
          </a:bodyPr>
          <a:lstStyle/>
          <a:p>
            <a:pPr algn="ctr">
              <a:lnSpc>
                <a:spcPct val="90000"/>
              </a:lnSpc>
            </a:pPr>
            <a:r>
              <a:rPr lang="en-US" sz="1400" dirty="0" smtClean="0"/>
              <a:t>Common</a:t>
            </a:r>
          </a:p>
          <a:p>
            <a:pPr algn="ctr">
              <a:lnSpc>
                <a:spcPct val="90000"/>
              </a:lnSpc>
            </a:pPr>
            <a:r>
              <a:rPr lang="en-US" sz="1400" dirty="0" smtClean="0"/>
              <a:t>Stock</a:t>
            </a:r>
            <a:endParaRPr lang="en-US" sz="1400" dirty="0"/>
          </a:p>
        </p:txBody>
      </p:sp>
      <p:sp>
        <p:nvSpPr>
          <p:cNvPr id="53" name="TextBox 52"/>
          <p:cNvSpPr txBox="1"/>
          <p:nvPr/>
        </p:nvSpPr>
        <p:spPr>
          <a:xfrm>
            <a:off x="7587355" y="4617028"/>
            <a:ext cx="1080539" cy="483722"/>
          </a:xfrm>
          <a:prstGeom prst="rect">
            <a:avLst/>
          </a:prstGeom>
          <a:noFill/>
        </p:spPr>
        <p:txBody>
          <a:bodyPr wrap="square" rtlCol="0">
            <a:spAutoFit/>
          </a:bodyPr>
          <a:lstStyle/>
          <a:p>
            <a:pPr algn="ctr">
              <a:lnSpc>
                <a:spcPct val="90000"/>
              </a:lnSpc>
            </a:pPr>
            <a:r>
              <a:rPr lang="en-US" sz="1400" dirty="0" smtClean="0"/>
              <a:t>Retained</a:t>
            </a:r>
          </a:p>
          <a:p>
            <a:pPr algn="ctr">
              <a:lnSpc>
                <a:spcPct val="90000"/>
              </a:lnSpc>
            </a:pPr>
            <a:r>
              <a:rPr lang="en-US" sz="1400" dirty="0" smtClean="0"/>
              <a:t>Earnings</a:t>
            </a:r>
            <a:endParaRPr lang="en-US" sz="1400" dirty="0"/>
          </a:p>
        </p:txBody>
      </p:sp>
      <p:sp>
        <p:nvSpPr>
          <p:cNvPr id="54" name="TextBox 53"/>
          <p:cNvSpPr txBox="1"/>
          <p:nvPr/>
        </p:nvSpPr>
        <p:spPr>
          <a:xfrm>
            <a:off x="1040515" y="4615385"/>
            <a:ext cx="1373872" cy="483722"/>
          </a:xfrm>
          <a:prstGeom prst="rect">
            <a:avLst/>
          </a:prstGeom>
          <a:noFill/>
        </p:spPr>
        <p:txBody>
          <a:bodyPr wrap="square" rtlCol="0">
            <a:spAutoFit/>
          </a:bodyPr>
          <a:lstStyle/>
          <a:p>
            <a:pPr algn="ctr">
              <a:lnSpc>
                <a:spcPct val="90000"/>
              </a:lnSpc>
            </a:pPr>
            <a:r>
              <a:rPr lang="en-US" sz="1400" dirty="0" smtClean="0"/>
              <a:t>Accounts</a:t>
            </a:r>
            <a:br>
              <a:rPr lang="en-US" sz="1400" dirty="0" smtClean="0"/>
            </a:br>
            <a:r>
              <a:rPr lang="en-US" sz="1400" dirty="0" smtClean="0"/>
              <a:t>Receivable</a:t>
            </a:r>
            <a:endParaRPr lang="en-US" sz="1400" dirty="0"/>
          </a:p>
        </p:txBody>
      </p:sp>
      <p:cxnSp>
        <p:nvCxnSpPr>
          <p:cNvPr id="55" name="Straight Connector 54"/>
          <p:cNvCxnSpPr/>
          <p:nvPr/>
        </p:nvCxnSpPr>
        <p:spPr>
          <a:xfrm>
            <a:off x="2256914" y="5608495"/>
            <a:ext cx="50715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5258905" y="4618066"/>
            <a:ext cx="952931" cy="483722"/>
          </a:xfrm>
          <a:prstGeom prst="rect">
            <a:avLst/>
          </a:prstGeom>
          <a:noFill/>
        </p:spPr>
        <p:txBody>
          <a:bodyPr wrap="square" rtlCol="0">
            <a:spAutoFit/>
          </a:bodyPr>
          <a:lstStyle/>
          <a:p>
            <a:pPr algn="ctr">
              <a:lnSpc>
                <a:spcPct val="90000"/>
              </a:lnSpc>
            </a:pPr>
            <a:r>
              <a:rPr lang="en-US" sz="1400" dirty="0" smtClean="0"/>
              <a:t>Deferred</a:t>
            </a:r>
          </a:p>
          <a:p>
            <a:pPr algn="ctr">
              <a:lnSpc>
                <a:spcPct val="90000"/>
              </a:lnSpc>
            </a:pPr>
            <a:r>
              <a:rPr lang="en-US" sz="1400" dirty="0" smtClean="0"/>
              <a:t>Revenue           </a:t>
            </a:r>
            <a:endParaRPr lang="en-US" sz="1400" dirty="0"/>
          </a:p>
        </p:txBody>
      </p:sp>
      <p:cxnSp>
        <p:nvCxnSpPr>
          <p:cNvPr id="57" name="Straight Connector 56"/>
          <p:cNvCxnSpPr/>
          <p:nvPr/>
        </p:nvCxnSpPr>
        <p:spPr>
          <a:xfrm>
            <a:off x="2941128" y="5614825"/>
            <a:ext cx="50715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a:off x="1583084" y="5603944"/>
            <a:ext cx="50715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a:off x="3722342" y="5632289"/>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a:off x="4666468" y="5634682"/>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5417679" y="5634682"/>
            <a:ext cx="53755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6211836" y="5632289"/>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7055141" y="5614825"/>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7822621" y="5614825"/>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65" name="TextBox 64"/>
          <p:cNvSpPr txBox="1"/>
          <p:nvPr/>
        </p:nvSpPr>
        <p:spPr>
          <a:xfrm>
            <a:off x="8384901" y="5349893"/>
            <a:ext cx="780201" cy="427809"/>
          </a:xfrm>
          <a:prstGeom prst="rect">
            <a:avLst/>
          </a:prstGeom>
          <a:noFill/>
        </p:spPr>
        <p:txBody>
          <a:bodyPr wrap="square" rtlCol="0">
            <a:spAutoFit/>
          </a:bodyPr>
          <a:lstStyle/>
          <a:p>
            <a:pPr>
              <a:lnSpc>
                <a:spcPct val="90000"/>
              </a:lnSpc>
            </a:pPr>
            <a:r>
              <a:rPr lang="en-US" sz="1200" b="1" dirty="0" smtClean="0">
                <a:solidFill>
                  <a:srgbClr val="1D5F76"/>
                </a:solidFill>
              </a:rPr>
              <a:t>Salaries</a:t>
            </a:r>
          </a:p>
          <a:p>
            <a:pPr>
              <a:lnSpc>
                <a:spcPct val="90000"/>
              </a:lnSpc>
            </a:pPr>
            <a:r>
              <a:rPr lang="en-US" sz="1200" b="1" dirty="0" smtClean="0">
                <a:solidFill>
                  <a:srgbClr val="1D5F76"/>
                </a:solidFill>
              </a:rPr>
              <a:t>Expense</a:t>
            </a:r>
            <a:endParaRPr lang="en-US" sz="1200" b="1" dirty="0">
              <a:solidFill>
                <a:srgbClr val="1D5F7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6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Functions of Financial Accounting</a:t>
            </a:r>
          </a:p>
        </p:txBody>
      </p:sp>
      <p:sp>
        <p:nvSpPr>
          <p:cNvPr id="15362" name="Content Placeholder 2"/>
          <p:cNvSpPr>
            <a:spLocks noGrp="1"/>
          </p:cNvSpPr>
          <p:nvPr>
            <p:ph idx="1"/>
          </p:nvPr>
        </p:nvSpPr>
        <p:spPr>
          <a:xfrm>
            <a:off x="809150" y="1834261"/>
            <a:ext cx="8229600" cy="4525963"/>
          </a:xfrm>
        </p:spPr>
        <p:txBody>
          <a:bodyPr/>
          <a:lstStyle/>
          <a:p>
            <a:pPr marL="0" indent="0">
              <a:buNone/>
            </a:pPr>
            <a:r>
              <a:rPr lang="en-IN" dirty="0" smtClean="0"/>
              <a:t>(1) </a:t>
            </a:r>
            <a:r>
              <a:rPr lang="en-IN" b="1" dirty="0" smtClean="0"/>
              <a:t>Measure</a:t>
            </a:r>
            <a:r>
              <a:rPr lang="en-IN" dirty="0" smtClean="0"/>
              <a:t> business activities of the company.</a:t>
            </a:r>
          </a:p>
          <a:p>
            <a:pPr marL="914400" lvl="1" indent="0">
              <a:buNone/>
            </a:pPr>
            <a:r>
              <a:rPr lang="en-IN" dirty="0" smtClean="0"/>
              <a:t>• Record transactions</a:t>
            </a:r>
          </a:p>
          <a:p>
            <a:pPr marL="514350" indent="-514350">
              <a:buAutoNum type="arabicParenBoth"/>
            </a:pPr>
            <a:endParaRPr lang="en-IN" dirty="0" smtClean="0"/>
          </a:p>
          <a:p>
            <a:pPr marL="574675" indent="-574675">
              <a:buNone/>
            </a:pPr>
            <a:r>
              <a:rPr lang="en-IN" dirty="0" smtClean="0"/>
              <a:t>(2) </a:t>
            </a:r>
            <a:r>
              <a:rPr lang="en-IN" b="1" dirty="0" smtClean="0"/>
              <a:t>Communicate</a:t>
            </a:r>
            <a:r>
              <a:rPr lang="en-IN" dirty="0" smtClean="0"/>
              <a:t> measurements to external parties for decision making.</a:t>
            </a:r>
          </a:p>
          <a:p>
            <a:pPr marL="917575" lvl="1" indent="-3175">
              <a:buSzTx/>
              <a:buNone/>
            </a:pPr>
            <a:r>
              <a:rPr lang="en-IN" dirty="0" smtClean="0"/>
              <a:t>• Prepare financial statements</a:t>
            </a:r>
            <a:endParaRPr lang="en-IN" dirty="0"/>
          </a:p>
          <a:p>
            <a:pPr marL="574675" indent="-574675">
              <a:buNone/>
            </a:pPr>
            <a:endParaRPr lang="en-IN" dirty="0" smtClean="0"/>
          </a:p>
        </p:txBody>
      </p:sp>
      <p:sp>
        <p:nvSpPr>
          <p:cNvPr id="7" name="Slide Number Placeholder 6"/>
          <p:cNvSpPr>
            <a:spLocks noGrp="1"/>
          </p:cNvSpPr>
          <p:nvPr>
            <p:ph type="sldNum" sz="quarter" idx="12"/>
          </p:nvPr>
        </p:nvSpPr>
        <p:spPr/>
        <p:txBody>
          <a:bodyPr/>
          <a:lstStyle/>
          <a:p>
            <a:fld id="{8A048DD7-39B4-434B-ACE7-68CA5B147A05}" type="slidenum">
              <a:rPr lang="en-US" smtClean="0"/>
              <a:t>3</a:t>
            </a:fld>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6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36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36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3"/>
          <p:cNvSpPr>
            <a:spLocks noGrp="1"/>
          </p:cNvSpPr>
          <p:nvPr>
            <p:ph type="title"/>
          </p:nvPr>
        </p:nvSpPr>
        <p:spPr>
          <a:xfrm>
            <a:off x="812788" y="371475"/>
            <a:ext cx="8229600" cy="830500"/>
          </a:xfrm>
        </p:spPr>
        <p:txBody>
          <a:bodyPr/>
          <a:lstStyle/>
          <a:p>
            <a:pPr>
              <a:lnSpc>
                <a:spcPct val="90000"/>
              </a:lnSpc>
            </a:pPr>
            <a:r>
              <a:rPr lang="en-IN" sz="3600" dirty="0" smtClean="0"/>
              <a:t>Transaction 10: Pay Cash Dividends</a:t>
            </a:r>
          </a:p>
        </p:txBody>
      </p:sp>
      <p:sp>
        <p:nvSpPr>
          <p:cNvPr id="58371" name="Content Placeholder 4"/>
          <p:cNvSpPr>
            <a:spLocks noGrp="1"/>
          </p:cNvSpPr>
          <p:nvPr>
            <p:ph idx="1"/>
          </p:nvPr>
        </p:nvSpPr>
        <p:spPr>
          <a:xfrm>
            <a:off x="809150" y="1192450"/>
            <a:ext cx="8229600" cy="552514"/>
          </a:xfrm>
        </p:spPr>
        <p:txBody>
          <a:bodyPr>
            <a:normAutofit lnSpcReduction="10000"/>
          </a:bodyPr>
          <a:lstStyle/>
          <a:p>
            <a:pPr marL="0" indent="0">
              <a:buNone/>
            </a:pPr>
            <a:r>
              <a:rPr lang="en-US" dirty="0"/>
              <a:t>Pay cash dividends of $200 to shareholders.</a:t>
            </a:r>
            <a:endParaRPr lang="en-IN" dirty="0" smtClean="0"/>
          </a:p>
        </p:txBody>
      </p:sp>
      <p:sp>
        <p:nvSpPr>
          <p:cNvPr id="7" name="Slide Number Placeholder 6"/>
          <p:cNvSpPr>
            <a:spLocks noGrp="1"/>
          </p:cNvSpPr>
          <p:nvPr>
            <p:ph type="sldNum" sz="quarter" idx="12"/>
          </p:nvPr>
        </p:nvSpPr>
        <p:spPr/>
        <p:txBody>
          <a:bodyPr/>
          <a:lstStyle/>
          <a:p>
            <a:fld id="{8A048DD7-39B4-434B-ACE7-68CA5B147A05}" type="slidenum">
              <a:rPr lang="en-US" smtClean="0"/>
              <a:t>30</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851" y="1813496"/>
            <a:ext cx="7294652" cy="2483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ounded Rectangle 10"/>
          <p:cNvSpPr/>
          <p:nvPr/>
        </p:nvSpPr>
        <p:spPr>
          <a:xfrm>
            <a:off x="511118" y="4245326"/>
            <a:ext cx="8582553"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2" name="Straight Connector 11"/>
          <p:cNvCxnSpPr/>
          <p:nvPr/>
        </p:nvCxnSpPr>
        <p:spPr>
          <a:xfrm>
            <a:off x="865972" y="4609488"/>
            <a:ext cx="354131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6890746" y="4606363"/>
            <a:ext cx="1653241"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94567" y="4761888"/>
            <a:ext cx="7761749" cy="338554"/>
          </a:xfrm>
          <a:prstGeom prst="rect">
            <a:avLst/>
          </a:prstGeom>
          <a:noFill/>
        </p:spPr>
        <p:txBody>
          <a:bodyPr wrap="square" rtlCol="0">
            <a:spAutoFit/>
          </a:bodyPr>
          <a:lstStyle/>
          <a:p>
            <a:r>
              <a:rPr lang="en-US" sz="1400" dirty="0" smtClean="0"/>
              <a:t>Cash</a:t>
            </a:r>
            <a:r>
              <a:rPr lang="en-US" sz="1600" dirty="0" smtClean="0"/>
              <a:t>	                   </a:t>
            </a:r>
            <a:r>
              <a:rPr lang="en-US" sz="1400" dirty="0" smtClean="0"/>
              <a:t>Supplies	           Equipment</a:t>
            </a:r>
            <a:endParaRPr lang="en-US" sz="1400" dirty="0"/>
          </a:p>
        </p:txBody>
      </p:sp>
      <p:sp>
        <p:nvSpPr>
          <p:cNvPr id="15" name="TextBox 14"/>
          <p:cNvSpPr txBox="1"/>
          <p:nvPr/>
        </p:nvSpPr>
        <p:spPr>
          <a:xfrm>
            <a:off x="359600" y="5069844"/>
            <a:ext cx="8671317" cy="830997"/>
          </a:xfrm>
          <a:prstGeom prst="rect">
            <a:avLst/>
          </a:prstGeom>
          <a:noFill/>
        </p:spPr>
        <p:txBody>
          <a:bodyPr wrap="square" rtlCol="0">
            <a:spAutoFit/>
          </a:bodyPr>
          <a:lstStyle/>
          <a:p>
            <a:r>
              <a:rPr lang="en-US" sz="1600" dirty="0" smtClean="0"/>
              <a:t>  Bal. $7,100  $2,000  $2,300   $</a:t>
            </a:r>
            <a:r>
              <a:rPr lang="en-US" sz="1600" dirty="0"/>
              <a:t>6,000</a:t>
            </a:r>
            <a:r>
              <a:rPr lang="en-US" sz="1600" dirty="0" smtClean="0"/>
              <a:t>     $24,000</a:t>
            </a:r>
            <a:r>
              <a:rPr lang="en-US" sz="1600" dirty="0"/>
              <a:t> </a:t>
            </a:r>
            <a:r>
              <a:rPr lang="en-US" sz="1600" dirty="0" smtClean="0"/>
              <a:t>      $</a:t>
            </a:r>
            <a:r>
              <a:rPr lang="en-US" sz="1600" dirty="0"/>
              <a:t>2,300</a:t>
            </a:r>
            <a:r>
              <a:rPr lang="en-US" sz="1600" dirty="0" smtClean="0"/>
              <a:t>      $600    $10,000    $25,000    $3,500</a:t>
            </a:r>
          </a:p>
          <a:p>
            <a:r>
              <a:rPr lang="en-US" sz="1600" b="1" dirty="0" smtClean="0">
                <a:solidFill>
                  <a:srgbClr val="1D5F76"/>
                </a:solidFill>
              </a:rPr>
              <a:t>(10) -$   200		                                                                                                                        -$   200</a:t>
            </a:r>
          </a:p>
          <a:p>
            <a:r>
              <a:rPr lang="en-US" sz="1600" dirty="0" smtClean="0"/>
              <a:t>  Bal. $6,900  $2,000  $2,300   $6,000     $24,000       $2,300      $600     </a:t>
            </a:r>
            <a:r>
              <a:rPr lang="en-US" sz="1600" dirty="0"/>
              <a:t>$10,000</a:t>
            </a:r>
            <a:r>
              <a:rPr lang="en-US" sz="1600" dirty="0" smtClean="0"/>
              <a:t>    $25,000	  $3,300</a:t>
            </a:r>
            <a:endParaRPr lang="en-US" sz="1600" b="1" dirty="0">
              <a:solidFill>
                <a:srgbClr val="1D5F76"/>
              </a:solidFill>
            </a:endParaRPr>
          </a:p>
        </p:txBody>
      </p:sp>
      <p:cxnSp>
        <p:nvCxnSpPr>
          <p:cNvPr id="16" name="Straight Connector 15"/>
          <p:cNvCxnSpPr/>
          <p:nvPr/>
        </p:nvCxnSpPr>
        <p:spPr>
          <a:xfrm>
            <a:off x="862723" y="5603944"/>
            <a:ext cx="59421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2090238" y="6040542"/>
            <a:ext cx="7332590" cy="369332"/>
          </a:xfrm>
          <a:prstGeom prst="rect">
            <a:avLst/>
          </a:prstGeom>
          <a:noFill/>
        </p:spPr>
        <p:txBody>
          <a:bodyPr wrap="square" rtlCol="0">
            <a:spAutoFit/>
          </a:bodyPr>
          <a:lstStyle/>
          <a:p>
            <a:r>
              <a:rPr lang="en-US" dirty="0" smtClean="0"/>
              <a:t>$41,200                             =                          $41,200</a:t>
            </a:r>
            <a:endParaRPr lang="en-US" dirty="0"/>
          </a:p>
        </p:txBody>
      </p:sp>
      <p:cxnSp>
        <p:nvCxnSpPr>
          <p:cNvPr id="18" name="Straight Connector 17"/>
          <p:cNvCxnSpPr/>
          <p:nvPr/>
        </p:nvCxnSpPr>
        <p:spPr>
          <a:xfrm flipV="1">
            <a:off x="621289" y="6029187"/>
            <a:ext cx="3699694" cy="1135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090488" y="4284360"/>
            <a:ext cx="8878029" cy="346249"/>
          </a:xfrm>
          <a:prstGeom prst="rect">
            <a:avLst/>
          </a:prstGeom>
          <a:noFill/>
        </p:spPr>
        <p:txBody>
          <a:bodyPr wrap="square" rtlCol="0">
            <a:spAutoFit/>
          </a:bodyPr>
          <a:lstStyle/>
          <a:p>
            <a:pPr>
              <a:lnSpc>
                <a:spcPct val="90000"/>
              </a:lnSpc>
            </a:pPr>
            <a:r>
              <a:rPr lang="en-US" b="1" dirty="0" smtClean="0"/>
              <a:t>                 Assets                                   =             Liabilities           + Stockholders’ Equity</a:t>
            </a:r>
          </a:p>
        </p:txBody>
      </p:sp>
      <p:cxnSp>
        <p:nvCxnSpPr>
          <p:cNvPr id="20" name="Straight Connector 19"/>
          <p:cNvCxnSpPr/>
          <p:nvPr/>
        </p:nvCxnSpPr>
        <p:spPr>
          <a:xfrm flipV="1">
            <a:off x="4629225" y="4603056"/>
            <a:ext cx="2149847" cy="3308"/>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2751738" y="4621817"/>
            <a:ext cx="833030" cy="483722"/>
          </a:xfrm>
          <a:prstGeom prst="rect">
            <a:avLst/>
          </a:prstGeom>
          <a:noFill/>
        </p:spPr>
        <p:txBody>
          <a:bodyPr wrap="square" rtlCol="0">
            <a:spAutoFit/>
          </a:bodyPr>
          <a:lstStyle/>
          <a:p>
            <a:pPr algn="ctr">
              <a:lnSpc>
                <a:spcPct val="90000"/>
              </a:lnSpc>
            </a:pPr>
            <a:r>
              <a:rPr lang="en-US" sz="1400" dirty="0" smtClean="0"/>
              <a:t>Prepaid</a:t>
            </a:r>
          </a:p>
          <a:p>
            <a:pPr algn="ctr">
              <a:lnSpc>
                <a:spcPct val="90000"/>
              </a:lnSpc>
            </a:pPr>
            <a:r>
              <a:rPr lang="en-US" sz="1400" dirty="0" smtClean="0"/>
              <a:t>Rent            </a:t>
            </a:r>
            <a:endParaRPr lang="en-US" sz="1400" dirty="0"/>
          </a:p>
        </p:txBody>
      </p:sp>
      <p:sp>
        <p:nvSpPr>
          <p:cNvPr id="22" name="TextBox 21"/>
          <p:cNvSpPr txBox="1"/>
          <p:nvPr/>
        </p:nvSpPr>
        <p:spPr>
          <a:xfrm>
            <a:off x="6022446" y="4612276"/>
            <a:ext cx="952931" cy="483722"/>
          </a:xfrm>
          <a:prstGeom prst="rect">
            <a:avLst/>
          </a:prstGeom>
          <a:noFill/>
        </p:spPr>
        <p:txBody>
          <a:bodyPr wrap="square" rtlCol="0">
            <a:spAutoFit/>
          </a:bodyPr>
          <a:lstStyle/>
          <a:p>
            <a:pPr algn="ctr">
              <a:lnSpc>
                <a:spcPct val="90000"/>
              </a:lnSpc>
            </a:pPr>
            <a:r>
              <a:rPr lang="en-US" sz="1400" dirty="0" smtClean="0"/>
              <a:t>Notes</a:t>
            </a:r>
          </a:p>
          <a:p>
            <a:pPr algn="ctr">
              <a:lnSpc>
                <a:spcPct val="90000"/>
              </a:lnSpc>
            </a:pPr>
            <a:r>
              <a:rPr lang="en-US" sz="1400" dirty="0" smtClean="0"/>
              <a:t>Payable           </a:t>
            </a:r>
            <a:endParaRPr lang="en-US" sz="1400" dirty="0"/>
          </a:p>
        </p:txBody>
      </p:sp>
      <p:cxnSp>
        <p:nvCxnSpPr>
          <p:cNvPr id="23" name="Straight Connector 22"/>
          <p:cNvCxnSpPr/>
          <p:nvPr/>
        </p:nvCxnSpPr>
        <p:spPr>
          <a:xfrm flipV="1">
            <a:off x="4629225" y="6027011"/>
            <a:ext cx="4013401" cy="1353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4351769" y="4615859"/>
            <a:ext cx="1239168" cy="483722"/>
          </a:xfrm>
          <a:prstGeom prst="rect">
            <a:avLst/>
          </a:prstGeom>
          <a:noFill/>
        </p:spPr>
        <p:txBody>
          <a:bodyPr wrap="square" rtlCol="0">
            <a:spAutoFit/>
          </a:bodyPr>
          <a:lstStyle/>
          <a:p>
            <a:pPr algn="ctr">
              <a:lnSpc>
                <a:spcPct val="90000"/>
              </a:lnSpc>
            </a:pPr>
            <a:r>
              <a:rPr lang="en-US" sz="1400" dirty="0" smtClean="0"/>
              <a:t>Accounts</a:t>
            </a:r>
          </a:p>
          <a:p>
            <a:pPr algn="ctr">
              <a:lnSpc>
                <a:spcPct val="90000"/>
              </a:lnSpc>
            </a:pPr>
            <a:r>
              <a:rPr lang="en-US" sz="1400" dirty="0" smtClean="0"/>
              <a:t>Payable</a:t>
            </a:r>
            <a:endParaRPr lang="en-US" sz="1400" dirty="0"/>
          </a:p>
        </p:txBody>
      </p:sp>
      <p:sp>
        <p:nvSpPr>
          <p:cNvPr id="25" name="TextBox 24"/>
          <p:cNvSpPr txBox="1"/>
          <p:nvPr/>
        </p:nvSpPr>
        <p:spPr>
          <a:xfrm>
            <a:off x="6779072" y="4619521"/>
            <a:ext cx="1080539" cy="483722"/>
          </a:xfrm>
          <a:prstGeom prst="rect">
            <a:avLst/>
          </a:prstGeom>
          <a:noFill/>
        </p:spPr>
        <p:txBody>
          <a:bodyPr wrap="square" rtlCol="0">
            <a:spAutoFit/>
          </a:bodyPr>
          <a:lstStyle/>
          <a:p>
            <a:pPr algn="ctr">
              <a:lnSpc>
                <a:spcPct val="90000"/>
              </a:lnSpc>
            </a:pPr>
            <a:r>
              <a:rPr lang="en-US" sz="1400" dirty="0" smtClean="0"/>
              <a:t>Common</a:t>
            </a:r>
          </a:p>
          <a:p>
            <a:pPr algn="ctr">
              <a:lnSpc>
                <a:spcPct val="90000"/>
              </a:lnSpc>
            </a:pPr>
            <a:r>
              <a:rPr lang="en-US" sz="1400" dirty="0" smtClean="0"/>
              <a:t>Stock</a:t>
            </a:r>
            <a:endParaRPr lang="en-US" sz="1400" dirty="0"/>
          </a:p>
        </p:txBody>
      </p:sp>
      <p:sp>
        <p:nvSpPr>
          <p:cNvPr id="26" name="TextBox 25"/>
          <p:cNvSpPr txBox="1"/>
          <p:nvPr/>
        </p:nvSpPr>
        <p:spPr>
          <a:xfrm>
            <a:off x="7587355" y="4617028"/>
            <a:ext cx="1080539" cy="483722"/>
          </a:xfrm>
          <a:prstGeom prst="rect">
            <a:avLst/>
          </a:prstGeom>
          <a:noFill/>
        </p:spPr>
        <p:txBody>
          <a:bodyPr wrap="square" rtlCol="0">
            <a:spAutoFit/>
          </a:bodyPr>
          <a:lstStyle/>
          <a:p>
            <a:pPr algn="ctr">
              <a:lnSpc>
                <a:spcPct val="90000"/>
              </a:lnSpc>
            </a:pPr>
            <a:r>
              <a:rPr lang="en-US" sz="1400" dirty="0" smtClean="0"/>
              <a:t>Retained</a:t>
            </a:r>
          </a:p>
          <a:p>
            <a:pPr algn="ctr">
              <a:lnSpc>
                <a:spcPct val="90000"/>
              </a:lnSpc>
            </a:pPr>
            <a:r>
              <a:rPr lang="en-US" sz="1400" dirty="0" smtClean="0"/>
              <a:t>Earnings</a:t>
            </a:r>
            <a:endParaRPr lang="en-US" sz="1400" dirty="0"/>
          </a:p>
        </p:txBody>
      </p:sp>
      <p:sp>
        <p:nvSpPr>
          <p:cNvPr id="27" name="TextBox 26"/>
          <p:cNvSpPr txBox="1"/>
          <p:nvPr/>
        </p:nvSpPr>
        <p:spPr>
          <a:xfrm>
            <a:off x="1040515" y="4615385"/>
            <a:ext cx="1373872" cy="483722"/>
          </a:xfrm>
          <a:prstGeom prst="rect">
            <a:avLst/>
          </a:prstGeom>
          <a:noFill/>
        </p:spPr>
        <p:txBody>
          <a:bodyPr wrap="square" rtlCol="0">
            <a:spAutoFit/>
          </a:bodyPr>
          <a:lstStyle/>
          <a:p>
            <a:pPr algn="ctr">
              <a:lnSpc>
                <a:spcPct val="90000"/>
              </a:lnSpc>
            </a:pPr>
            <a:r>
              <a:rPr lang="en-US" sz="1400" dirty="0" smtClean="0"/>
              <a:t>Accounts</a:t>
            </a:r>
            <a:br>
              <a:rPr lang="en-US" sz="1400" dirty="0" smtClean="0"/>
            </a:br>
            <a:r>
              <a:rPr lang="en-US" sz="1400" dirty="0" smtClean="0"/>
              <a:t>Receivable</a:t>
            </a:r>
            <a:endParaRPr lang="en-US" sz="1400" dirty="0"/>
          </a:p>
        </p:txBody>
      </p:sp>
      <p:cxnSp>
        <p:nvCxnSpPr>
          <p:cNvPr id="28" name="Straight Connector 27"/>
          <p:cNvCxnSpPr/>
          <p:nvPr/>
        </p:nvCxnSpPr>
        <p:spPr>
          <a:xfrm>
            <a:off x="2256914" y="5608495"/>
            <a:ext cx="50715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5258905" y="4618066"/>
            <a:ext cx="952931" cy="483722"/>
          </a:xfrm>
          <a:prstGeom prst="rect">
            <a:avLst/>
          </a:prstGeom>
          <a:noFill/>
        </p:spPr>
        <p:txBody>
          <a:bodyPr wrap="square" rtlCol="0">
            <a:spAutoFit/>
          </a:bodyPr>
          <a:lstStyle/>
          <a:p>
            <a:pPr algn="ctr">
              <a:lnSpc>
                <a:spcPct val="90000"/>
              </a:lnSpc>
            </a:pPr>
            <a:r>
              <a:rPr lang="en-US" sz="1400" dirty="0" smtClean="0"/>
              <a:t>Deferred</a:t>
            </a:r>
          </a:p>
          <a:p>
            <a:pPr algn="ctr">
              <a:lnSpc>
                <a:spcPct val="90000"/>
              </a:lnSpc>
            </a:pPr>
            <a:r>
              <a:rPr lang="en-US" sz="1400" dirty="0" smtClean="0"/>
              <a:t>Revenue           </a:t>
            </a:r>
            <a:endParaRPr lang="en-US" sz="1400" dirty="0"/>
          </a:p>
        </p:txBody>
      </p:sp>
      <p:cxnSp>
        <p:nvCxnSpPr>
          <p:cNvPr id="30" name="Straight Connector 29"/>
          <p:cNvCxnSpPr/>
          <p:nvPr/>
        </p:nvCxnSpPr>
        <p:spPr>
          <a:xfrm>
            <a:off x="2941128" y="5614825"/>
            <a:ext cx="50715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1583084" y="5603944"/>
            <a:ext cx="50715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3722342" y="5632289"/>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4666468" y="5634682"/>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5417679" y="5634682"/>
            <a:ext cx="53755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6211836" y="5632289"/>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7055141" y="5614825"/>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7822621" y="5614825"/>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8347911" y="5374551"/>
            <a:ext cx="1037927" cy="261610"/>
          </a:xfrm>
          <a:prstGeom prst="rect">
            <a:avLst/>
          </a:prstGeom>
          <a:noFill/>
        </p:spPr>
        <p:txBody>
          <a:bodyPr wrap="square" rtlCol="0">
            <a:spAutoFit/>
          </a:bodyPr>
          <a:lstStyle/>
          <a:p>
            <a:pPr>
              <a:lnSpc>
                <a:spcPct val="90000"/>
              </a:lnSpc>
            </a:pPr>
            <a:r>
              <a:rPr lang="en-US" sz="1200" b="1" dirty="0" smtClean="0">
                <a:solidFill>
                  <a:srgbClr val="1D5F76"/>
                </a:solidFill>
              </a:rPr>
              <a:t>Dividends</a:t>
            </a:r>
            <a:endParaRPr lang="en-US" sz="1200" b="1" dirty="0">
              <a:solidFill>
                <a:srgbClr val="1D5F7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741625" y="1626833"/>
            <a:ext cx="8304387" cy="4667497"/>
          </a:xfrm>
          <a:prstGeom prst="roundRect">
            <a:avLst>
              <a:gd name="adj" fmla="val 9559"/>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3" name="Slide Number Placeholder 2"/>
          <p:cNvSpPr>
            <a:spLocks noGrp="1"/>
          </p:cNvSpPr>
          <p:nvPr>
            <p:ph type="sldNum" sz="quarter" idx="12"/>
          </p:nvPr>
        </p:nvSpPr>
        <p:spPr/>
        <p:txBody>
          <a:bodyPr/>
          <a:lstStyle/>
          <a:p>
            <a:fld id="{8A048DD7-39B4-434B-ACE7-68CA5B147A05}" type="slidenum">
              <a:rPr lang="en-US" smtClean="0"/>
              <a:t>31</a:t>
            </a:fld>
            <a:endParaRPr lang="en-US" dirty="0"/>
          </a:p>
        </p:txBody>
      </p:sp>
      <p:sp>
        <p:nvSpPr>
          <p:cNvPr id="17" name="Title 1"/>
          <p:cNvSpPr txBox="1">
            <a:spLocks/>
          </p:cNvSpPr>
          <p:nvPr/>
        </p:nvSpPr>
        <p:spPr>
          <a:xfrm>
            <a:off x="893386" y="44142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smtClean="0">
                <a:solidFill>
                  <a:srgbClr val="1D5F76"/>
                </a:solidFill>
                <a:latin typeface="Avenir LT Std 65 Medium"/>
                <a:cs typeface="Avenir LT Std 65 Medium"/>
              </a:rPr>
              <a:t>Illustration 2-4</a:t>
            </a:r>
            <a:r>
              <a:rPr lang="en-US" sz="3200" dirty="0" smtClean="0">
                <a:solidFill>
                  <a:srgbClr val="A5062D"/>
                </a:solidFill>
                <a:latin typeface="Avenir LT Std 65 Medium"/>
                <a:cs typeface="Avenir LT Std 65 Medium"/>
              </a:rPr>
              <a:t/>
            </a:r>
            <a:br>
              <a:rPr lang="en-US" sz="3200" dirty="0" smtClean="0">
                <a:solidFill>
                  <a:srgbClr val="A5062D"/>
                </a:solidFill>
                <a:latin typeface="Avenir LT Std 65 Medium"/>
                <a:cs typeface="Avenir LT Std 65 Medium"/>
              </a:rPr>
            </a:br>
            <a:r>
              <a:rPr lang="en-US" sz="3600" dirty="0" smtClean="0">
                <a:solidFill>
                  <a:srgbClr val="A5062D"/>
                </a:solidFill>
                <a:latin typeface="Avenir LT Std 65 Medium"/>
                <a:cs typeface="Avenir LT Std 65 Medium"/>
              </a:rPr>
              <a:t>Summary of All 10 External Transactions of Eagle Golf Academy</a:t>
            </a:r>
            <a:endParaRPr lang="en-US" sz="3600" dirty="0">
              <a:solidFill>
                <a:srgbClr val="A5062D"/>
              </a:solidFill>
              <a:latin typeface="Avenir LT Std 65 Medium"/>
              <a:cs typeface="Avenir LT Std 65 Medium"/>
            </a:endParaRPr>
          </a:p>
        </p:txBody>
      </p:sp>
      <p:sp>
        <p:nvSpPr>
          <p:cNvPr id="52" name="TextBox 51"/>
          <p:cNvSpPr txBox="1">
            <a:spLocks noChangeArrowheads="1"/>
          </p:cNvSpPr>
          <p:nvPr/>
        </p:nvSpPr>
        <p:spPr bwMode="auto">
          <a:xfrm>
            <a:off x="1356810" y="1627734"/>
            <a:ext cx="7640366" cy="369332"/>
          </a:xfrm>
          <a:prstGeom prst="rect">
            <a:avLst/>
          </a:prstGeom>
          <a:noFill/>
          <a:ln w="9525">
            <a:noFill/>
            <a:miter lim="800000"/>
            <a:headEnd/>
            <a:tailEnd/>
          </a:ln>
        </p:spPr>
        <p:txBody>
          <a:bodyPr wrap="square">
            <a:spAutoFit/>
          </a:bodyPr>
          <a:lstStyle/>
          <a:p>
            <a:r>
              <a:rPr lang="en-US" b="1" dirty="0" smtClean="0">
                <a:latin typeface="Calibri" pitchFamily="34" charset="0"/>
              </a:rPr>
              <a:t>                      Assets	</a:t>
            </a:r>
            <a:r>
              <a:rPr lang="en-US" b="1" dirty="0">
                <a:latin typeface="Calibri" pitchFamily="34" charset="0"/>
              </a:rPr>
              <a:t> </a:t>
            </a:r>
            <a:r>
              <a:rPr lang="en-US" b="1" dirty="0" smtClean="0">
                <a:latin typeface="Calibri" pitchFamily="34" charset="0"/>
              </a:rPr>
              <a:t>               =	      Liabilities	    	 +     Stockholders’ Equity</a:t>
            </a:r>
            <a:endParaRPr lang="en-US" b="1" dirty="0">
              <a:latin typeface="Calibri" pitchFamily="34" charset="0"/>
            </a:endParaRPr>
          </a:p>
        </p:txBody>
      </p:sp>
      <p:cxnSp>
        <p:nvCxnSpPr>
          <p:cNvPr id="8" name="Straight Connector 7"/>
          <p:cNvCxnSpPr/>
          <p:nvPr/>
        </p:nvCxnSpPr>
        <p:spPr>
          <a:xfrm>
            <a:off x="816412" y="1997066"/>
            <a:ext cx="3281710"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4509114" y="1997066"/>
            <a:ext cx="1792674"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6860995" y="1997066"/>
            <a:ext cx="1938361" cy="0"/>
          </a:xfrm>
          <a:prstGeom prst="line">
            <a:avLst/>
          </a:prstGeom>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1181457" y="2033526"/>
            <a:ext cx="3498106" cy="356251"/>
          </a:xfrm>
          <a:prstGeom prst="rect">
            <a:avLst/>
          </a:prstGeom>
          <a:noFill/>
        </p:spPr>
        <p:txBody>
          <a:bodyPr wrap="square" rtlCol="0">
            <a:spAutoFit/>
          </a:bodyPr>
          <a:lstStyle/>
          <a:p>
            <a:pPr>
              <a:lnSpc>
                <a:spcPct val="80000"/>
              </a:lnSpc>
            </a:pPr>
            <a:r>
              <a:rPr lang="en-US" sz="1050" dirty="0" smtClean="0"/>
              <a:t>Cash     Accounts</a:t>
            </a:r>
            <a:r>
              <a:rPr lang="en-US" sz="1050" dirty="0"/>
              <a:t> </a:t>
            </a:r>
            <a:r>
              <a:rPr lang="en-US" sz="1050" dirty="0" smtClean="0"/>
              <a:t>    Supplies     Prepaid     Equipment</a:t>
            </a:r>
            <a:br>
              <a:rPr lang="en-US" sz="1050" dirty="0" smtClean="0"/>
            </a:br>
            <a:r>
              <a:rPr lang="en-US" sz="1050" dirty="0" smtClean="0"/>
              <a:t>            Receivable	</a:t>
            </a:r>
            <a:r>
              <a:rPr lang="en-US" sz="1050" dirty="0"/>
              <a:t> </a:t>
            </a:r>
            <a:r>
              <a:rPr lang="en-US" sz="1050" dirty="0" smtClean="0"/>
              <a:t>          Rent</a:t>
            </a:r>
            <a:endParaRPr lang="en-US" sz="1050" dirty="0"/>
          </a:p>
        </p:txBody>
      </p:sp>
      <p:sp>
        <p:nvSpPr>
          <p:cNvPr id="56" name="TextBox 55"/>
          <p:cNvSpPr txBox="1"/>
          <p:nvPr/>
        </p:nvSpPr>
        <p:spPr>
          <a:xfrm>
            <a:off x="4500948" y="2034820"/>
            <a:ext cx="2265266" cy="356251"/>
          </a:xfrm>
          <a:prstGeom prst="rect">
            <a:avLst/>
          </a:prstGeom>
          <a:noFill/>
        </p:spPr>
        <p:txBody>
          <a:bodyPr wrap="square" rtlCol="0">
            <a:spAutoFit/>
          </a:bodyPr>
          <a:lstStyle/>
          <a:p>
            <a:pPr>
              <a:lnSpc>
                <a:spcPct val="80000"/>
              </a:lnSpc>
            </a:pPr>
            <a:r>
              <a:rPr lang="en-US" sz="1050" dirty="0" smtClean="0"/>
              <a:t>Accounts     Deferred      Notes</a:t>
            </a:r>
            <a:br>
              <a:rPr lang="en-US" sz="1050" dirty="0" smtClean="0"/>
            </a:br>
            <a:r>
              <a:rPr lang="en-US" sz="1050" dirty="0" smtClean="0"/>
              <a:t> Payable       Revenue    Payable</a:t>
            </a:r>
            <a:endParaRPr lang="en-US" sz="1050" dirty="0"/>
          </a:p>
        </p:txBody>
      </p:sp>
      <p:sp>
        <p:nvSpPr>
          <p:cNvPr id="57" name="TextBox 56"/>
          <p:cNvSpPr txBox="1"/>
          <p:nvPr/>
        </p:nvSpPr>
        <p:spPr>
          <a:xfrm>
            <a:off x="7266184" y="2028694"/>
            <a:ext cx="1604168" cy="356251"/>
          </a:xfrm>
          <a:prstGeom prst="rect">
            <a:avLst/>
          </a:prstGeom>
          <a:noFill/>
        </p:spPr>
        <p:txBody>
          <a:bodyPr wrap="square" rtlCol="0">
            <a:spAutoFit/>
          </a:bodyPr>
          <a:lstStyle/>
          <a:p>
            <a:pPr>
              <a:lnSpc>
                <a:spcPct val="80000"/>
              </a:lnSpc>
            </a:pPr>
            <a:r>
              <a:rPr lang="en-US" sz="1050" dirty="0" smtClean="0"/>
              <a:t>Common     Retained     </a:t>
            </a:r>
            <a:br>
              <a:rPr lang="en-US" sz="1050" dirty="0" smtClean="0"/>
            </a:br>
            <a:r>
              <a:rPr lang="en-US" sz="1050" dirty="0" smtClean="0"/>
              <a:t>   Stock         Earnings</a:t>
            </a:r>
            <a:endParaRPr lang="en-US" sz="1050" dirty="0"/>
          </a:p>
        </p:txBody>
      </p:sp>
      <p:sp>
        <p:nvSpPr>
          <p:cNvPr id="28" name="TextBox 27"/>
          <p:cNvSpPr txBox="1"/>
          <p:nvPr/>
        </p:nvSpPr>
        <p:spPr>
          <a:xfrm>
            <a:off x="683719" y="2421234"/>
            <a:ext cx="689457" cy="2677656"/>
          </a:xfrm>
          <a:prstGeom prst="rect">
            <a:avLst/>
          </a:prstGeom>
          <a:noFill/>
        </p:spPr>
        <p:txBody>
          <a:bodyPr wrap="square" rtlCol="0">
            <a:spAutoFit/>
          </a:bodyPr>
          <a:lstStyle/>
          <a:p>
            <a:r>
              <a:rPr lang="en-US" sz="1200" dirty="0" smtClean="0"/>
              <a:t>Dec. 1</a:t>
            </a:r>
          </a:p>
          <a:p>
            <a:r>
              <a:rPr lang="en-US" sz="1200" dirty="0" smtClean="0"/>
              <a:t>  (1)</a:t>
            </a:r>
          </a:p>
          <a:p>
            <a:r>
              <a:rPr lang="en-US" sz="1200" dirty="0"/>
              <a:t> </a:t>
            </a:r>
            <a:r>
              <a:rPr lang="en-US" sz="1200" dirty="0" smtClean="0"/>
              <a:t> (2)</a:t>
            </a:r>
          </a:p>
          <a:p>
            <a:r>
              <a:rPr lang="en-US" sz="1200" dirty="0"/>
              <a:t> </a:t>
            </a:r>
            <a:r>
              <a:rPr lang="en-US" sz="1200" dirty="0" smtClean="0"/>
              <a:t> (3)</a:t>
            </a:r>
          </a:p>
          <a:p>
            <a:r>
              <a:rPr lang="en-US" sz="1200" dirty="0"/>
              <a:t> </a:t>
            </a:r>
            <a:r>
              <a:rPr lang="en-US" sz="1200" dirty="0" smtClean="0"/>
              <a:t> (4)</a:t>
            </a:r>
          </a:p>
          <a:p>
            <a:r>
              <a:rPr lang="en-US" sz="1200" dirty="0"/>
              <a:t> </a:t>
            </a:r>
            <a:r>
              <a:rPr lang="en-US" sz="1200" dirty="0" smtClean="0"/>
              <a:t> (5)</a:t>
            </a:r>
          </a:p>
          <a:p>
            <a:r>
              <a:rPr lang="en-US" sz="1200" dirty="0"/>
              <a:t> </a:t>
            </a:r>
            <a:r>
              <a:rPr lang="en-US" sz="1200" dirty="0" smtClean="0"/>
              <a:t> (6)</a:t>
            </a:r>
          </a:p>
          <a:p>
            <a:endParaRPr lang="en-US" sz="1200" dirty="0"/>
          </a:p>
          <a:p>
            <a:r>
              <a:rPr lang="en-US" sz="1200" dirty="0" smtClean="0"/>
              <a:t>  (7)</a:t>
            </a:r>
          </a:p>
          <a:p>
            <a:endParaRPr lang="en-US" sz="1200" dirty="0"/>
          </a:p>
          <a:p>
            <a:r>
              <a:rPr lang="en-US" sz="1200" dirty="0" smtClean="0"/>
              <a:t>  (8)</a:t>
            </a:r>
          </a:p>
          <a:p>
            <a:r>
              <a:rPr lang="en-US" sz="1200" dirty="0"/>
              <a:t> </a:t>
            </a:r>
            <a:r>
              <a:rPr lang="en-US" sz="1200" dirty="0" smtClean="0"/>
              <a:t> (9)</a:t>
            </a:r>
          </a:p>
          <a:p>
            <a:endParaRPr lang="en-US" sz="1200" dirty="0"/>
          </a:p>
          <a:p>
            <a:r>
              <a:rPr lang="en-US" sz="1200" dirty="0" smtClean="0"/>
              <a:t>(10)</a:t>
            </a:r>
          </a:p>
        </p:txBody>
      </p:sp>
      <p:sp>
        <p:nvSpPr>
          <p:cNvPr id="31" name="TextBox 30"/>
          <p:cNvSpPr txBox="1"/>
          <p:nvPr/>
        </p:nvSpPr>
        <p:spPr>
          <a:xfrm>
            <a:off x="1280986" y="2444469"/>
            <a:ext cx="7518370" cy="255885"/>
          </a:xfrm>
          <a:prstGeom prst="rect">
            <a:avLst/>
          </a:prstGeom>
          <a:noFill/>
        </p:spPr>
        <p:txBody>
          <a:bodyPr wrap="square" rtlCol="0">
            <a:spAutoFit/>
          </a:bodyPr>
          <a:lstStyle/>
          <a:p>
            <a:r>
              <a:rPr lang="en-US" sz="1050" dirty="0" smtClean="0"/>
              <a:t>$0	$0	     $0	          $0		   $0		      $0                 $0              $0                                                $0                $0	</a:t>
            </a:r>
            <a:endParaRPr lang="en-US" sz="1050" dirty="0"/>
          </a:p>
        </p:txBody>
      </p:sp>
      <p:sp>
        <p:nvSpPr>
          <p:cNvPr id="58" name="TextBox 57"/>
          <p:cNvSpPr txBox="1"/>
          <p:nvPr/>
        </p:nvSpPr>
        <p:spPr>
          <a:xfrm>
            <a:off x="1111134" y="2625300"/>
            <a:ext cx="7518370" cy="255885"/>
          </a:xfrm>
          <a:prstGeom prst="rect">
            <a:avLst/>
          </a:prstGeom>
          <a:noFill/>
        </p:spPr>
        <p:txBody>
          <a:bodyPr wrap="square" rtlCol="0">
            <a:spAutoFit/>
          </a:bodyPr>
          <a:lstStyle/>
          <a:p>
            <a:r>
              <a:rPr lang="en-US" sz="1050" dirty="0" smtClean="0"/>
              <a:t>+25,000													         +</a:t>
            </a:r>
            <a:r>
              <a:rPr lang="en-US" sz="1050" dirty="0"/>
              <a:t>25,000</a:t>
            </a:r>
          </a:p>
        </p:txBody>
      </p:sp>
      <p:sp>
        <p:nvSpPr>
          <p:cNvPr id="59" name="TextBox 58"/>
          <p:cNvSpPr txBox="1"/>
          <p:nvPr/>
        </p:nvSpPr>
        <p:spPr>
          <a:xfrm>
            <a:off x="1111886" y="2796654"/>
            <a:ext cx="7518370" cy="255885"/>
          </a:xfrm>
          <a:prstGeom prst="rect">
            <a:avLst/>
          </a:prstGeom>
          <a:noFill/>
        </p:spPr>
        <p:txBody>
          <a:bodyPr wrap="square" rtlCol="0">
            <a:spAutoFit/>
          </a:bodyPr>
          <a:lstStyle/>
          <a:p>
            <a:r>
              <a:rPr lang="en-US" sz="1050" dirty="0" smtClean="0"/>
              <a:t>+10,000										</a:t>
            </a:r>
            <a:r>
              <a:rPr lang="en-US" sz="1050" dirty="0"/>
              <a:t>+</a:t>
            </a:r>
            <a:r>
              <a:rPr lang="en-US" sz="1050" dirty="0" smtClean="0"/>
              <a:t>10,000			</a:t>
            </a:r>
            <a:endParaRPr lang="en-US" sz="1050" dirty="0"/>
          </a:p>
        </p:txBody>
      </p:sp>
      <p:sp>
        <p:nvSpPr>
          <p:cNvPr id="60" name="TextBox 59"/>
          <p:cNvSpPr txBox="1"/>
          <p:nvPr/>
        </p:nvSpPr>
        <p:spPr>
          <a:xfrm>
            <a:off x="1112638" y="2977485"/>
            <a:ext cx="7518370" cy="255885"/>
          </a:xfrm>
          <a:prstGeom prst="rect">
            <a:avLst/>
          </a:prstGeom>
          <a:noFill/>
        </p:spPr>
        <p:txBody>
          <a:bodyPr wrap="square" rtlCol="0">
            <a:spAutoFit/>
          </a:bodyPr>
          <a:lstStyle/>
          <a:p>
            <a:r>
              <a:rPr lang="en-US" sz="1050" dirty="0" smtClean="0"/>
              <a:t>- 24,000					    +24,000</a:t>
            </a:r>
            <a:r>
              <a:rPr lang="en-US" sz="1050" dirty="0"/>
              <a:t>	</a:t>
            </a:r>
            <a:r>
              <a:rPr lang="en-US" sz="1050" dirty="0" smtClean="0"/>
              <a:t>							</a:t>
            </a:r>
            <a:endParaRPr lang="en-US" sz="1050" dirty="0"/>
          </a:p>
        </p:txBody>
      </p:sp>
      <p:sp>
        <p:nvSpPr>
          <p:cNvPr id="61" name="TextBox 60"/>
          <p:cNvSpPr txBox="1"/>
          <p:nvPr/>
        </p:nvSpPr>
        <p:spPr>
          <a:xfrm>
            <a:off x="1113390" y="3158316"/>
            <a:ext cx="7518370" cy="255885"/>
          </a:xfrm>
          <a:prstGeom prst="rect">
            <a:avLst/>
          </a:prstGeom>
          <a:noFill/>
        </p:spPr>
        <p:txBody>
          <a:bodyPr wrap="square" rtlCol="0">
            <a:spAutoFit/>
          </a:bodyPr>
          <a:lstStyle/>
          <a:p>
            <a:r>
              <a:rPr lang="en-US" sz="1050" dirty="0" smtClean="0"/>
              <a:t>-   6,000			</a:t>
            </a:r>
            <a:r>
              <a:rPr lang="en-US" sz="1050" dirty="0"/>
              <a:t> </a:t>
            </a:r>
            <a:r>
              <a:rPr lang="en-US" sz="1050" dirty="0" smtClean="0"/>
              <a:t>          +6,000</a:t>
            </a:r>
            <a:r>
              <a:rPr lang="en-US" sz="1050" dirty="0"/>
              <a:t>	</a:t>
            </a:r>
            <a:r>
              <a:rPr lang="en-US" sz="1050" dirty="0" smtClean="0"/>
              <a:t>							</a:t>
            </a:r>
            <a:endParaRPr lang="en-US" sz="1050" dirty="0"/>
          </a:p>
        </p:txBody>
      </p:sp>
      <p:sp>
        <p:nvSpPr>
          <p:cNvPr id="62" name="TextBox 61"/>
          <p:cNvSpPr txBox="1"/>
          <p:nvPr/>
        </p:nvSpPr>
        <p:spPr>
          <a:xfrm>
            <a:off x="1114142" y="3339147"/>
            <a:ext cx="7518370" cy="255885"/>
          </a:xfrm>
          <a:prstGeom prst="rect">
            <a:avLst/>
          </a:prstGeom>
          <a:noFill/>
        </p:spPr>
        <p:txBody>
          <a:bodyPr wrap="square" rtlCol="0">
            <a:spAutoFit/>
          </a:bodyPr>
          <a:lstStyle/>
          <a:p>
            <a:r>
              <a:rPr lang="en-US" sz="1050" dirty="0" smtClean="0"/>
              <a:t>		       +2,300			</a:t>
            </a:r>
            <a:r>
              <a:rPr lang="en-US" sz="1050" dirty="0"/>
              <a:t> </a:t>
            </a:r>
            <a:r>
              <a:rPr lang="en-US" sz="1050" dirty="0" smtClean="0"/>
              <a:t>                      +2,300</a:t>
            </a:r>
            <a:r>
              <a:rPr lang="en-US" sz="1050" dirty="0"/>
              <a:t>	</a:t>
            </a:r>
            <a:r>
              <a:rPr lang="en-US" sz="1050" dirty="0" smtClean="0"/>
              <a:t>							</a:t>
            </a:r>
            <a:endParaRPr lang="en-US" sz="1050" dirty="0"/>
          </a:p>
        </p:txBody>
      </p:sp>
      <p:grpSp>
        <p:nvGrpSpPr>
          <p:cNvPr id="34" name="Group 33"/>
          <p:cNvGrpSpPr/>
          <p:nvPr/>
        </p:nvGrpSpPr>
        <p:grpSpPr>
          <a:xfrm>
            <a:off x="1114142" y="3535848"/>
            <a:ext cx="7988920" cy="415498"/>
            <a:chOff x="1191116" y="3535848"/>
            <a:chExt cx="7988920" cy="415498"/>
          </a:xfrm>
        </p:grpSpPr>
        <p:sp>
          <p:nvSpPr>
            <p:cNvPr id="63" name="TextBox 62"/>
            <p:cNvSpPr txBox="1"/>
            <p:nvPr/>
          </p:nvSpPr>
          <p:spPr>
            <a:xfrm>
              <a:off x="1191116" y="3535848"/>
              <a:ext cx="7515362" cy="415498"/>
            </a:xfrm>
            <a:prstGeom prst="rect">
              <a:avLst/>
            </a:prstGeom>
            <a:noFill/>
          </p:spPr>
          <p:txBody>
            <a:bodyPr wrap="square" rtlCol="0">
              <a:spAutoFit/>
            </a:bodyPr>
            <a:lstStyle/>
            <a:p>
              <a:r>
                <a:rPr lang="en-US" sz="1050" dirty="0" smtClean="0"/>
                <a:t>  +4,300			</a:t>
              </a:r>
              <a:r>
                <a:rPr lang="en-US" sz="1050" dirty="0"/>
                <a:t> </a:t>
              </a:r>
              <a:r>
                <a:rPr lang="en-US" sz="1050" dirty="0" smtClean="0"/>
                <a:t>                      											+4,300</a:t>
              </a:r>
              <a:r>
                <a:rPr lang="en-US" sz="1050" dirty="0"/>
                <a:t>	</a:t>
              </a:r>
              <a:r>
                <a:rPr lang="en-US" sz="1050" dirty="0" smtClean="0"/>
                <a:t>							</a:t>
              </a:r>
              <a:endParaRPr lang="en-US" sz="1050" dirty="0"/>
            </a:p>
          </p:txBody>
        </p:sp>
        <p:sp>
          <p:nvSpPr>
            <p:cNvPr id="64" name="TextBox 63"/>
            <p:cNvSpPr txBox="1"/>
            <p:nvPr/>
          </p:nvSpPr>
          <p:spPr>
            <a:xfrm>
              <a:off x="8472733" y="3571518"/>
              <a:ext cx="707303" cy="356251"/>
            </a:xfrm>
            <a:prstGeom prst="rect">
              <a:avLst/>
            </a:prstGeom>
            <a:noFill/>
          </p:spPr>
          <p:txBody>
            <a:bodyPr wrap="square" rtlCol="0">
              <a:spAutoFit/>
            </a:bodyPr>
            <a:lstStyle/>
            <a:p>
              <a:pPr>
                <a:lnSpc>
                  <a:spcPct val="80000"/>
                </a:lnSpc>
              </a:pPr>
              <a:r>
                <a:rPr lang="en-US" sz="1050" dirty="0" smtClean="0"/>
                <a:t>Service</a:t>
              </a:r>
            </a:p>
            <a:p>
              <a:pPr>
                <a:lnSpc>
                  <a:spcPct val="80000"/>
                </a:lnSpc>
              </a:pPr>
              <a:r>
                <a:rPr lang="en-US" sz="1050" dirty="0" smtClean="0"/>
                <a:t>Revenue</a:t>
              </a:r>
              <a:endParaRPr lang="en-US" sz="1050" dirty="0"/>
            </a:p>
          </p:txBody>
        </p:sp>
      </p:grpSp>
      <p:grpSp>
        <p:nvGrpSpPr>
          <p:cNvPr id="65" name="Group 64"/>
          <p:cNvGrpSpPr/>
          <p:nvPr/>
        </p:nvGrpSpPr>
        <p:grpSpPr>
          <a:xfrm>
            <a:off x="1116707" y="3895134"/>
            <a:ext cx="7988920" cy="415498"/>
            <a:chOff x="1191116" y="3514446"/>
            <a:chExt cx="7988920" cy="415498"/>
          </a:xfrm>
        </p:grpSpPr>
        <p:sp>
          <p:nvSpPr>
            <p:cNvPr id="66" name="TextBox 65"/>
            <p:cNvSpPr txBox="1"/>
            <p:nvPr/>
          </p:nvSpPr>
          <p:spPr>
            <a:xfrm>
              <a:off x="1191116" y="3514446"/>
              <a:ext cx="7515362" cy="415498"/>
            </a:xfrm>
            <a:prstGeom prst="rect">
              <a:avLst/>
            </a:prstGeom>
            <a:noFill/>
          </p:spPr>
          <p:txBody>
            <a:bodyPr wrap="square" rtlCol="0">
              <a:spAutoFit/>
            </a:bodyPr>
            <a:lstStyle/>
            <a:p>
              <a:r>
                <a:rPr lang="en-US" sz="1050" dirty="0" smtClean="0"/>
                <a:t>	+2,000		</a:t>
              </a:r>
              <a:r>
                <a:rPr lang="en-US" sz="1050" dirty="0"/>
                <a:t> </a:t>
              </a:r>
              <a:r>
                <a:rPr lang="en-US" sz="1050" dirty="0" smtClean="0"/>
                <a:t>                      											+2,000</a:t>
              </a:r>
              <a:r>
                <a:rPr lang="en-US" sz="1050" dirty="0"/>
                <a:t>	</a:t>
              </a:r>
              <a:r>
                <a:rPr lang="en-US" sz="1050" dirty="0" smtClean="0"/>
                <a:t>							</a:t>
              </a:r>
              <a:endParaRPr lang="en-US" sz="1050" dirty="0"/>
            </a:p>
          </p:txBody>
        </p:sp>
        <p:sp>
          <p:nvSpPr>
            <p:cNvPr id="67" name="TextBox 66"/>
            <p:cNvSpPr txBox="1"/>
            <p:nvPr/>
          </p:nvSpPr>
          <p:spPr>
            <a:xfrm>
              <a:off x="8472733" y="3550116"/>
              <a:ext cx="707303" cy="356251"/>
            </a:xfrm>
            <a:prstGeom prst="rect">
              <a:avLst/>
            </a:prstGeom>
            <a:noFill/>
          </p:spPr>
          <p:txBody>
            <a:bodyPr wrap="square" rtlCol="0">
              <a:spAutoFit/>
            </a:bodyPr>
            <a:lstStyle/>
            <a:p>
              <a:pPr>
                <a:lnSpc>
                  <a:spcPct val="80000"/>
                </a:lnSpc>
              </a:pPr>
              <a:r>
                <a:rPr lang="en-US" sz="1050" dirty="0" smtClean="0"/>
                <a:t>Service</a:t>
              </a:r>
            </a:p>
            <a:p>
              <a:pPr>
                <a:lnSpc>
                  <a:spcPct val="80000"/>
                </a:lnSpc>
              </a:pPr>
              <a:r>
                <a:rPr lang="en-US" sz="1050" dirty="0" smtClean="0"/>
                <a:t>Revenue</a:t>
              </a:r>
              <a:endParaRPr lang="en-US" sz="1050" dirty="0"/>
            </a:p>
          </p:txBody>
        </p:sp>
      </p:grpSp>
      <p:sp>
        <p:nvSpPr>
          <p:cNvPr id="68" name="TextBox 67"/>
          <p:cNvSpPr txBox="1"/>
          <p:nvPr/>
        </p:nvSpPr>
        <p:spPr>
          <a:xfrm>
            <a:off x="1045892" y="4300653"/>
            <a:ext cx="7518370" cy="255885"/>
          </a:xfrm>
          <a:prstGeom prst="rect">
            <a:avLst/>
          </a:prstGeom>
          <a:noFill/>
        </p:spPr>
        <p:txBody>
          <a:bodyPr wrap="square" rtlCol="0">
            <a:spAutoFit/>
          </a:bodyPr>
          <a:lstStyle/>
          <a:p>
            <a:r>
              <a:rPr lang="en-US" sz="1050" dirty="0" smtClean="0"/>
              <a:t>       +600			</a:t>
            </a:r>
            <a:r>
              <a:rPr lang="en-US" sz="1050" dirty="0"/>
              <a:t> </a:t>
            </a:r>
            <a:r>
              <a:rPr lang="en-US" sz="1050" dirty="0" smtClean="0"/>
              <a:t>          </a:t>
            </a:r>
            <a:r>
              <a:rPr lang="en-US" sz="1050" dirty="0"/>
              <a:t>	</a:t>
            </a:r>
            <a:r>
              <a:rPr lang="en-US" sz="1050" dirty="0" smtClean="0"/>
              <a:t>				</a:t>
            </a:r>
            <a:r>
              <a:rPr lang="en-US" sz="1050" dirty="0"/>
              <a:t>+600</a:t>
            </a:r>
            <a:r>
              <a:rPr lang="en-US" sz="1050" dirty="0" smtClean="0"/>
              <a:t>			</a:t>
            </a:r>
            <a:endParaRPr lang="en-US" sz="1050" dirty="0"/>
          </a:p>
        </p:txBody>
      </p:sp>
      <p:sp>
        <p:nvSpPr>
          <p:cNvPr id="69" name="TextBox 68"/>
          <p:cNvSpPr txBox="1"/>
          <p:nvPr/>
        </p:nvSpPr>
        <p:spPr>
          <a:xfrm>
            <a:off x="8388903" y="4472436"/>
            <a:ext cx="707303" cy="356251"/>
          </a:xfrm>
          <a:prstGeom prst="rect">
            <a:avLst/>
          </a:prstGeom>
          <a:noFill/>
        </p:spPr>
        <p:txBody>
          <a:bodyPr wrap="square" rtlCol="0">
            <a:spAutoFit/>
          </a:bodyPr>
          <a:lstStyle/>
          <a:p>
            <a:pPr>
              <a:lnSpc>
                <a:spcPct val="80000"/>
              </a:lnSpc>
            </a:pPr>
            <a:r>
              <a:rPr lang="en-US" sz="1050" dirty="0" smtClean="0"/>
              <a:t>Salaries</a:t>
            </a:r>
          </a:p>
          <a:p>
            <a:pPr>
              <a:lnSpc>
                <a:spcPct val="80000"/>
              </a:lnSpc>
            </a:pPr>
            <a:r>
              <a:rPr lang="en-US" sz="1050" dirty="0" smtClean="0"/>
              <a:t>Expense</a:t>
            </a:r>
            <a:endParaRPr lang="en-US" sz="1050" dirty="0"/>
          </a:p>
        </p:txBody>
      </p:sp>
      <p:sp>
        <p:nvSpPr>
          <p:cNvPr id="70" name="TextBox 69"/>
          <p:cNvSpPr txBox="1"/>
          <p:nvPr/>
        </p:nvSpPr>
        <p:spPr>
          <a:xfrm>
            <a:off x="1105002" y="4454172"/>
            <a:ext cx="7515362" cy="415498"/>
          </a:xfrm>
          <a:prstGeom prst="rect">
            <a:avLst/>
          </a:prstGeom>
          <a:noFill/>
        </p:spPr>
        <p:txBody>
          <a:bodyPr wrap="square" rtlCol="0">
            <a:spAutoFit/>
          </a:bodyPr>
          <a:lstStyle/>
          <a:p>
            <a:r>
              <a:rPr lang="en-US" sz="1050" dirty="0" smtClean="0"/>
              <a:t>-   2,800		</a:t>
            </a:r>
            <a:r>
              <a:rPr lang="en-US" sz="1050" dirty="0"/>
              <a:t> </a:t>
            </a:r>
            <a:r>
              <a:rPr lang="en-US" sz="1050" dirty="0" smtClean="0"/>
              <a:t>                      											                 -2,800</a:t>
            </a:r>
            <a:r>
              <a:rPr lang="en-US" sz="1050" dirty="0"/>
              <a:t>	</a:t>
            </a:r>
            <a:r>
              <a:rPr lang="en-US" sz="1050" dirty="0" smtClean="0"/>
              <a:t>							</a:t>
            </a:r>
            <a:endParaRPr lang="en-US" sz="1050" dirty="0"/>
          </a:p>
        </p:txBody>
      </p:sp>
      <p:sp>
        <p:nvSpPr>
          <p:cNvPr id="71" name="TextBox 70"/>
          <p:cNvSpPr txBox="1"/>
          <p:nvPr/>
        </p:nvSpPr>
        <p:spPr>
          <a:xfrm>
            <a:off x="1098402" y="4824021"/>
            <a:ext cx="7518370" cy="253916"/>
          </a:xfrm>
          <a:prstGeom prst="rect">
            <a:avLst/>
          </a:prstGeom>
          <a:noFill/>
        </p:spPr>
        <p:txBody>
          <a:bodyPr wrap="square" rtlCol="0">
            <a:spAutoFit/>
          </a:bodyPr>
          <a:lstStyle/>
          <a:p>
            <a:r>
              <a:rPr lang="en-US" sz="1050" dirty="0" smtClean="0"/>
              <a:t>      -200															     -</a:t>
            </a:r>
            <a:r>
              <a:rPr lang="en-US" sz="1050" dirty="0"/>
              <a:t>200</a:t>
            </a:r>
            <a:r>
              <a:rPr lang="en-US" sz="1050" dirty="0" smtClean="0"/>
              <a:t>           </a:t>
            </a:r>
            <a:r>
              <a:rPr lang="en-US" sz="1050" dirty="0"/>
              <a:t>	</a:t>
            </a:r>
            <a:r>
              <a:rPr lang="en-US" sz="1050" dirty="0" smtClean="0"/>
              <a:t>							</a:t>
            </a:r>
            <a:endParaRPr lang="en-US" sz="1050" dirty="0"/>
          </a:p>
        </p:txBody>
      </p:sp>
      <p:sp>
        <p:nvSpPr>
          <p:cNvPr id="72" name="TextBox 71"/>
          <p:cNvSpPr txBox="1"/>
          <p:nvPr/>
        </p:nvSpPr>
        <p:spPr>
          <a:xfrm>
            <a:off x="8398603" y="4853124"/>
            <a:ext cx="813791" cy="226985"/>
          </a:xfrm>
          <a:prstGeom prst="rect">
            <a:avLst/>
          </a:prstGeom>
          <a:noFill/>
        </p:spPr>
        <p:txBody>
          <a:bodyPr wrap="square" rtlCol="0">
            <a:spAutoFit/>
          </a:bodyPr>
          <a:lstStyle/>
          <a:p>
            <a:pPr>
              <a:lnSpc>
                <a:spcPct val="80000"/>
              </a:lnSpc>
            </a:pPr>
            <a:r>
              <a:rPr lang="en-US" sz="1050" dirty="0" smtClean="0"/>
              <a:t>Dividends</a:t>
            </a:r>
            <a:endParaRPr lang="en-US" sz="1050" dirty="0"/>
          </a:p>
        </p:txBody>
      </p:sp>
      <p:sp>
        <p:nvSpPr>
          <p:cNvPr id="73" name="TextBox 72"/>
          <p:cNvSpPr txBox="1"/>
          <p:nvPr/>
        </p:nvSpPr>
        <p:spPr>
          <a:xfrm>
            <a:off x="1191123" y="5229485"/>
            <a:ext cx="7518370" cy="253916"/>
          </a:xfrm>
          <a:prstGeom prst="rect">
            <a:avLst/>
          </a:prstGeom>
          <a:noFill/>
        </p:spPr>
        <p:txBody>
          <a:bodyPr wrap="square" rtlCol="0">
            <a:spAutoFit/>
          </a:bodyPr>
          <a:lstStyle/>
          <a:p>
            <a:r>
              <a:rPr lang="en-US" sz="1050" dirty="0" smtClean="0"/>
              <a:t>$6,900	$2,000	$2,300	       $6,000             $24,000                   $2,300             $600         $10,000                                   $25,000         $3,300	</a:t>
            </a:r>
            <a:endParaRPr lang="en-US" sz="1050" dirty="0"/>
          </a:p>
        </p:txBody>
      </p:sp>
      <p:sp>
        <p:nvSpPr>
          <p:cNvPr id="74" name="TextBox 73"/>
          <p:cNvSpPr txBox="1"/>
          <p:nvPr/>
        </p:nvSpPr>
        <p:spPr>
          <a:xfrm>
            <a:off x="672206" y="5215295"/>
            <a:ext cx="703057" cy="553998"/>
          </a:xfrm>
          <a:prstGeom prst="rect">
            <a:avLst/>
          </a:prstGeom>
          <a:noFill/>
        </p:spPr>
        <p:txBody>
          <a:bodyPr wrap="square" rtlCol="0">
            <a:spAutoFit/>
          </a:bodyPr>
          <a:lstStyle/>
          <a:p>
            <a:r>
              <a:rPr lang="en-US" sz="1200" dirty="0"/>
              <a:t>Dec. </a:t>
            </a:r>
            <a:r>
              <a:rPr lang="en-US" sz="1200" dirty="0" smtClean="0"/>
              <a:t>31</a:t>
            </a:r>
            <a:endParaRPr lang="en-US" sz="1200" dirty="0"/>
          </a:p>
          <a:p>
            <a:endParaRPr lang="en-US" dirty="0"/>
          </a:p>
        </p:txBody>
      </p:sp>
      <p:cxnSp>
        <p:nvCxnSpPr>
          <p:cNvPr id="75" name="Straight Connector 74"/>
          <p:cNvCxnSpPr/>
          <p:nvPr/>
        </p:nvCxnSpPr>
        <p:spPr>
          <a:xfrm>
            <a:off x="816412" y="5483401"/>
            <a:ext cx="3281710"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4597302" y="5483401"/>
            <a:ext cx="3966960"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1261103" y="5252882"/>
            <a:ext cx="388519"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1741699" y="5252882"/>
            <a:ext cx="388519"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2205454" y="5252882"/>
            <a:ext cx="388519" cy="0"/>
          </a:xfrm>
          <a:prstGeom prst="line">
            <a:avLst/>
          </a:prstGeom>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a:off x="2854711" y="5252882"/>
            <a:ext cx="388519" cy="0"/>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3646662" y="5252882"/>
            <a:ext cx="388519" cy="0"/>
          </a:xfrm>
          <a:prstGeom prst="line">
            <a:avLst/>
          </a:prstGeom>
        </p:spPr>
        <p:style>
          <a:lnRef idx="1">
            <a:schemeClr val="dk1"/>
          </a:lnRef>
          <a:fillRef idx="0">
            <a:schemeClr val="dk1"/>
          </a:fillRef>
          <a:effectRef idx="0">
            <a:schemeClr val="dk1"/>
          </a:effectRef>
          <a:fontRef idx="minor">
            <a:schemeClr val="tx1"/>
          </a:fontRef>
        </p:style>
      </p:cxnSp>
      <p:cxnSp>
        <p:nvCxnSpPr>
          <p:cNvPr id="84" name="Straight Connector 83"/>
          <p:cNvCxnSpPr/>
          <p:nvPr/>
        </p:nvCxnSpPr>
        <p:spPr>
          <a:xfrm>
            <a:off x="4632977" y="5252882"/>
            <a:ext cx="388519" cy="0"/>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a:off x="5351853" y="5252882"/>
            <a:ext cx="388519" cy="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6001457" y="5257378"/>
            <a:ext cx="388519" cy="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a:off x="7428048" y="5261874"/>
            <a:ext cx="388519" cy="0"/>
          </a:xfrm>
          <a:prstGeom prst="line">
            <a:avLst/>
          </a:prstGeom>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8134429" y="5266370"/>
            <a:ext cx="388519" cy="0"/>
          </a:xfrm>
          <a:prstGeom prst="line">
            <a:avLst/>
          </a:prstGeom>
        </p:spPr>
        <p:style>
          <a:lnRef idx="1">
            <a:schemeClr val="dk1"/>
          </a:lnRef>
          <a:fillRef idx="0">
            <a:schemeClr val="dk1"/>
          </a:fillRef>
          <a:effectRef idx="0">
            <a:schemeClr val="dk1"/>
          </a:effectRef>
          <a:fontRef idx="minor">
            <a:schemeClr val="tx1"/>
          </a:fontRef>
        </p:style>
      </p:cxnSp>
      <p:sp>
        <p:nvSpPr>
          <p:cNvPr id="89" name="TextBox 88"/>
          <p:cNvSpPr txBox="1"/>
          <p:nvPr/>
        </p:nvSpPr>
        <p:spPr>
          <a:xfrm>
            <a:off x="1826417" y="5464879"/>
            <a:ext cx="6104762" cy="430887"/>
          </a:xfrm>
          <a:prstGeom prst="rect">
            <a:avLst/>
          </a:prstGeom>
          <a:noFill/>
        </p:spPr>
        <p:txBody>
          <a:bodyPr wrap="square" rtlCol="0">
            <a:spAutoFit/>
          </a:bodyPr>
          <a:lstStyle/>
          <a:p>
            <a:r>
              <a:rPr lang="en-US" sz="1100" dirty="0" smtClean="0"/>
              <a:t>$41,200				=		                         $41,200				</a:t>
            </a:r>
            <a:endParaRPr lang="en-US" sz="1100" dirty="0"/>
          </a:p>
        </p:txBody>
      </p:sp>
      <p:sp>
        <p:nvSpPr>
          <p:cNvPr id="47" name="Oval 46"/>
          <p:cNvSpPr/>
          <p:nvPr/>
        </p:nvSpPr>
        <p:spPr>
          <a:xfrm>
            <a:off x="1756881" y="5445304"/>
            <a:ext cx="976045" cy="348651"/>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Oval 48"/>
          <p:cNvSpPr/>
          <p:nvPr/>
        </p:nvSpPr>
        <p:spPr>
          <a:xfrm>
            <a:off x="5718928" y="5465181"/>
            <a:ext cx="976045" cy="348651"/>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390333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794576" cy="4725038"/>
          </a:xfrm>
        </p:spPr>
        <p:txBody>
          <a:bodyPr/>
          <a:lstStyle/>
          <a:p>
            <a:pPr marL="0" indent="0">
              <a:buNone/>
            </a:pPr>
            <a:r>
              <a:rPr lang="en-US" dirty="0" smtClean="0"/>
              <a:t>What effect does the payment of dividends have on the accounting equation?</a:t>
            </a:r>
            <a:endParaRPr lang="en-US" dirty="0"/>
          </a:p>
          <a:p>
            <a:pPr marL="0" indent="0">
              <a:buNone/>
            </a:pPr>
            <a:r>
              <a:rPr lang="en-US" dirty="0"/>
              <a:t>a.	</a:t>
            </a:r>
            <a:r>
              <a:rPr lang="en-US" dirty="0" smtClean="0"/>
              <a:t>Assets decrease and equity increases</a:t>
            </a:r>
            <a:endParaRPr lang="en-US" dirty="0"/>
          </a:p>
          <a:p>
            <a:pPr marL="0" indent="0">
              <a:buNone/>
            </a:pPr>
            <a:r>
              <a:rPr lang="en-US" dirty="0"/>
              <a:t>b.	</a:t>
            </a:r>
            <a:r>
              <a:rPr lang="en-US" dirty="0" smtClean="0"/>
              <a:t>Assets decrease and equity decreases</a:t>
            </a:r>
            <a:endParaRPr lang="en-US" dirty="0"/>
          </a:p>
          <a:p>
            <a:pPr marL="0" indent="0">
              <a:buNone/>
            </a:pPr>
            <a:r>
              <a:rPr lang="en-US" dirty="0"/>
              <a:t>c.	</a:t>
            </a:r>
            <a:r>
              <a:rPr lang="en-US" dirty="0" smtClean="0"/>
              <a:t>Assets decrease and liabilities increase</a:t>
            </a:r>
            <a:endParaRPr lang="en-US" dirty="0"/>
          </a:p>
          <a:p>
            <a:pPr marL="0" indent="0">
              <a:buNone/>
            </a:pPr>
            <a:r>
              <a:rPr lang="en-US" dirty="0"/>
              <a:t>d.	</a:t>
            </a:r>
            <a:r>
              <a:rPr lang="en-US" dirty="0" smtClean="0"/>
              <a:t>Assets increase and equity increases</a:t>
            </a:r>
            <a:endParaRPr lang="en-US" dirty="0"/>
          </a:p>
          <a:p>
            <a:endParaRPr lang="en-US" dirty="0"/>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a:t>
            </a:r>
            <a:r>
              <a:rPr lang="en-US" dirty="0" smtClean="0"/>
              <a:t>Check 2-2</a:t>
            </a:r>
            <a:endParaRPr lang="en-US" dirty="0"/>
          </a:p>
        </p:txBody>
      </p:sp>
      <p:sp>
        <p:nvSpPr>
          <p:cNvPr id="6" name="TextBox 5"/>
          <p:cNvSpPr txBox="1"/>
          <p:nvPr/>
        </p:nvSpPr>
        <p:spPr>
          <a:xfrm>
            <a:off x="1626026" y="4953150"/>
            <a:ext cx="6353299" cy="1200329"/>
          </a:xfrm>
          <a:prstGeom prst="rect">
            <a:avLst/>
          </a:prstGeom>
          <a:solidFill>
            <a:srgbClr val="FFFFD1"/>
          </a:solidFill>
          <a:ln w="6350">
            <a:solidFill>
              <a:schemeClr val="tx1"/>
            </a:solidFill>
          </a:ln>
        </p:spPr>
        <p:txBody>
          <a:bodyPr wrap="square" rtlCol="0">
            <a:spAutoFit/>
          </a:bodyPr>
          <a:lstStyle/>
          <a:p>
            <a:r>
              <a:rPr lang="en-US" dirty="0" smtClean="0"/>
              <a:t>Payment of dividends causes the cash account (which is an asset) to decrease and also causes retained earnings (which is an equity account) to decrease. So the correct answer is the payment of dividends decreases both assets and equity.</a:t>
            </a:r>
          </a:p>
        </p:txBody>
      </p:sp>
      <p:sp>
        <p:nvSpPr>
          <p:cNvPr id="7" name="Oval 6"/>
          <p:cNvSpPr/>
          <p:nvPr/>
        </p:nvSpPr>
        <p:spPr bwMode="auto">
          <a:xfrm>
            <a:off x="974981" y="296776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32</a:t>
            </a:fld>
            <a:endParaRPr lang="en-US" dirty="0"/>
          </a:p>
        </p:txBody>
      </p:sp>
    </p:spTree>
    <p:extLst>
      <p:ext uri="{BB962C8B-B14F-4D97-AF65-F5344CB8AC3E}">
        <p14:creationId xmlns:p14="http://schemas.microsoft.com/office/powerpoint/2010/main" val="266502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Content Placeholder 5"/>
          <p:cNvSpPr>
            <a:spLocks noGrp="1"/>
          </p:cNvSpPr>
          <p:nvPr>
            <p:ph type="body" idx="1"/>
          </p:nvPr>
        </p:nvSpPr>
        <p:spPr/>
        <p:txBody>
          <a:bodyPr/>
          <a:lstStyle/>
          <a:p>
            <a:r>
              <a:rPr lang="en-US" dirty="0" smtClean="0"/>
              <a:t>DEBITS AND CREDITS</a:t>
            </a:r>
          </a:p>
        </p:txBody>
      </p:sp>
      <p:sp>
        <p:nvSpPr>
          <p:cNvPr id="60417" name="Title 4"/>
          <p:cNvSpPr>
            <a:spLocks noGrp="1"/>
          </p:cNvSpPr>
          <p:nvPr>
            <p:ph type="title"/>
          </p:nvPr>
        </p:nvSpPr>
        <p:spPr/>
        <p:txBody>
          <a:bodyPr/>
          <a:lstStyle/>
          <a:p>
            <a:r>
              <a:rPr lang="en-US" dirty="0" smtClean="0"/>
              <a:t>Part B</a:t>
            </a:r>
          </a:p>
        </p:txBody>
      </p:sp>
      <p:sp>
        <p:nvSpPr>
          <p:cNvPr id="5" name="Slide Number Placeholder 4"/>
          <p:cNvSpPr>
            <a:spLocks noGrp="1"/>
          </p:cNvSpPr>
          <p:nvPr>
            <p:ph type="sldNum" sz="quarter" idx="12"/>
          </p:nvPr>
        </p:nvSpPr>
        <p:spPr/>
        <p:txBody>
          <a:bodyPr/>
          <a:lstStyle/>
          <a:p>
            <a:fld id="{8A048DD7-39B4-434B-ACE7-68CA5B147A05}" type="slidenum">
              <a:rPr lang="en-US" smtClean="0"/>
              <a:t>33</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Content Placeholder 4"/>
          <p:cNvSpPr>
            <a:spLocks noGrp="1"/>
          </p:cNvSpPr>
          <p:nvPr>
            <p:ph idx="1"/>
          </p:nvPr>
        </p:nvSpPr>
        <p:spPr>
          <a:xfrm>
            <a:off x="709369" y="1442358"/>
            <a:ext cx="8270240" cy="1595482"/>
          </a:xfrm>
        </p:spPr>
        <p:txBody>
          <a:bodyPr/>
          <a:lstStyle/>
          <a:p>
            <a:r>
              <a:rPr lang="en-IN" b="1" dirty="0" smtClean="0">
                <a:solidFill>
                  <a:srgbClr val="A5062D"/>
                </a:solidFill>
              </a:rPr>
              <a:t>LO2-3</a:t>
            </a:r>
            <a:r>
              <a:rPr lang="en-IN" dirty="0" smtClean="0"/>
              <a:t>	Assess whether the impact of external </a:t>
            </a:r>
            <a:r>
              <a:rPr lang="en-IN" dirty="0"/>
              <a:t>t</a:t>
            </a:r>
            <a:r>
              <a:rPr lang="en-IN" dirty="0" smtClean="0"/>
              <a:t>ransactions </a:t>
            </a:r>
            <a:r>
              <a:rPr lang="en-IN" dirty="0"/>
              <a:t>r</a:t>
            </a:r>
            <a:r>
              <a:rPr lang="en-IN" dirty="0" smtClean="0"/>
              <a:t>esults in a debit or credit to an account balance.</a:t>
            </a:r>
          </a:p>
        </p:txBody>
      </p:sp>
      <p:sp>
        <p:nvSpPr>
          <p:cNvPr id="62465" name="Title 3"/>
          <p:cNvSpPr>
            <a:spLocks noGrp="1"/>
          </p:cNvSpPr>
          <p:nvPr>
            <p:ph type="title"/>
          </p:nvPr>
        </p:nvSpPr>
        <p:spPr/>
        <p:txBody>
          <a:bodyPr/>
          <a:lstStyle/>
          <a:p>
            <a:r>
              <a:rPr lang="en-US" dirty="0" smtClean="0"/>
              <a:t>Learning Objective 3</a:t>
            </a:r>
          </a:p>
        </p:txBody>
      </p:sp>
      <p:sp>
        <p:nvSpPr>
          <p:cNvPr id="5" name="Slide Number Placeholder 4"/>
          <p:cNvSpPr>
            <a:spLocks noGrp="1"/>
          </p:cNvSpPr>
          <p:nvPr>
            <p:ph type="sldNum" sz="quarter" idx="12"/>
          </p:nvPr>
        </p:nvSpPr>
        <p:spPr/>
        <p:txBody>
          <a:bodyPr/>
          <a:lstStyle/>
          <a:p>
            <a:fld id="{8A048DD7-39B4-434B-ACE7-68CA5B147A05}" type="slidenum">
              <a:rPr lang="en-US" smtClean="0"/>
              <a:t>34</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3"/>
          <p:cNvSpPr>
            <a:spLocks noGrp="1"/>
          </p:cNvSpPr>
          <p:nvPr>
            <p:ph type="title"/>
          </p:nvPr>
        </p:nvSpPr>
        <p:spPr>
          <a:xfrm>
            <a:off x="750694" y="934399"/>
            <a:ext cx="8229600" cy="1143000"/>
          </a:xfrm>
        </p:spPr>
        <p:txBody>
          <a:bodyPr/>
          <a:lstStyle/>
          <a:p>
            <a:pPr>
              <a:lnSpc>
                <a:spcPct val="90000"/>
              </a:lnSpc>
            </a:pPr>
            <a:r>
              <a:rPr lang="en-US" sz="3600" dirty="0"/>
              <a:t>Debit and Credit Effects on Accounts in the Basic Accounting Equation</a:t>
            </a:r>
            <a:endParaRPr lang="en-US" sz="3600" dirty="0" smtClean="0"/>
          </a:p>
        </p:txBody>
      </p:sp>
      <p:sp>
        <p:nvSpPr>
          <p:cNvPr id="4" name="Slide Number Placeholder 3"/>
          <p:cNvSpPr>
            <a:spLocks noGrp="1"/>
          </p:cNvSpPr>
          <p:nvPr>
            <p:ph type="sldNum" sz="quarter" idx="12"/>
          </p:nvPr>
        </p:nvSpPr>
        <p:spPr/>
        <p:txBody>
          <a:bodyPr/>
          <a:lstStyle/>
          <a:p>
            <a:fld id="{8A048DD7-39B4-434B-ACE7-68CA5B147A05}" type="slidenum">
              <a:rPr lang="en-US" smtClean="0"/>
              <a:t>35</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5" name="TextBox 4"/>
          <p:cNvSpPr txBox="1"/>
          <p:nvPr/>
        </p:nvSpPr>
        <p:spPr>
          <a:xfrm>
            <a:off x="862399" y="364928"/>
            <a:ext cx="3280374" cy="584776"/>
          </a:xfrm>
          <a:prstGeom prst="rect">
            <a:avLst/>
          </a:prstGeom>
          <a:noFill/>
        </p:spPr>
        <p:txBody>
          <a:bodyPr wrap="square" rtlCol="0">
            <a:spAutoFit/>
          </a:bodyPr>
          <a:lstStyle/>
          <a:p>
            <a:r>
              <a:rPr lang="en-US" sz="3200" dirty="0">
                <a:solidFill>
                  <a:srgbClr val="1D5F76"/>
                </a:solidFill>
                <a:latin typeface="Avenir LT Std 65 Medium"/>
                <a:cs typeface="Avenir LT Std 65 Medium"/>
              </a:rPr>
              <a:t>Illustration </a:t>
            </a:r>
            <a:r>
              <a:rPr lang="en-US" sz="3200" dirty="0" smtClean="0">
                <a:solidFill>
                  <a:srgbClr val="1D5F76"/>
                </a:solidFill>
                <a:latin typeface="Avenir LT Std 65 Medium"/>
                <a:cs typeface="Avenir LT Std 65 Medium"/>
              </a:rPr>
              <a:t>2-5</a:t>
            </a:r>
            <a:endParaRPr lang="en-US" sz="3200"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038" y="2000921"/>
            <a:ext cx="8299256" cy="2001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le 1"/>
          <p:cNvSpPr txBox="1">
            <a:spLocks/>
          </p:cNvSpPr>
          <p:nvPr/>
        </p:nvSpPr>
        <p:spPr>
          <a:xfrm>
            <a:off x="914400" y="4002086"/>
            <a:ext cx="8229600" cy="2469715"/>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pPr marL="857250" indent="-857250">
              <a:spcBef>
                <a:spcPts val="0"/>
              </a:spcBef>
              <a:tabLst>
                <a:tab pos="285750" algn="l"/>
              </a:tabLst>
            </a:pPr>
            <a:r>
              <a:rPr lang="en-US" sz="3200" dirty="0" smtClean="0">
                <a:solidFill>
                  <a:srgbClr val="1D5F76"/>
                </a:solidFill>
                <a:latin typeface="+mn-lt"/>
                <a:ea typeface="+mn-ea"/>
                <a:cs typeface="+mn-cs"/>
              </a:rPr>
              <a:t>	</a:t>
            </a:r>
            <a:r>
              <a:rPr lang="en-US" sz="2800" dirty="0" smtClean="0">
                <a:solidFill>
                  <a:srgbClr val="1D5F76"/>
                </a:solidFill>
                <a:latin typeface="+mn-lt"/>
                <a:ea typeface="+mn-ea"/>
                <a:cs typeface="+mn-cs"/>
              </a:rPr>
              <a:t>1. Left side – Assets increase with </a:t>
            </a:r>
            <a:r>
              <a:rPr lang="en-US" sz="2800" b="1" dirty="0" smtClean="0">
                <a:solidFill>
                  <a:srgbClr val="1D5F76"/>
                </a:solidFill>
                <a:latin typeface="+mn-lt"/>
                <a:ea typeface="+mn-ea"/>
                <a:cs typeface="+mn-cs"/>
              </a:rPr>
              <a:t>debits</a:t>
            </a:r>
            <a:r>
              <a:rPr lang="en-US" sz="2800" i="1" dirty="0" smtClean="0">
                <a:solidFill>
                  <a:srgbClr val="1D5F76"/>
                </a:solidFill>
                <a:latin typeface="+mn-lt"/>
                <a:ea typeface="+mn-ea"/>
                <a:cs typeface="+mn-cs"/>
              </a:rPr>
              <a:t>.</a:t>
            </a:r>
          </a:p>
          <a:p>
            <a:pPr marL="685800" indent="-400050">
              <a:spcBef>
                <a:spcPts val="0"/>
              </a:spcBef>
              <a:tabLst>
                <a:tab pos="285750" algn="l"/>
              </a:tabLst>
            </a:pPr>
            <a:r>
              <a:rPr lang="en-US" sz="2800" dirty="0" smtClean="0">
                <a:solidFill>
                  <a:srgbClr val="1D5F76"/>
                </a:solidFill>
                <a:latin typeface="+mn-lt"/>
                <a:ea typeface="+mn-ea"/>
                <a:cs typeface="+mn-cs"/>
              </a:rPr>
              <a:t>2. Right side – Liabilities and stockholders’ equity increase with </a:t>
            </a:r>
            <a:r>
              <a:rPr lang="en-US" sz="2800" b="1" dirty="0" smtClean="0">
                <a:solidFill>
                  <a:srgbClr val="1D5F76"/>
                </a:solidFill>
                <a:latin typeface="+mn-lt"/>
                <a:ea typeface="+mn-ea"/>
                <a:cs typeface="+mn-cs"/>
              </a:rPr>
              <a:t>credits</a:t>
            </a:r>
            <a:r>
              <a:rPr lang="en-US" sz="2800" dirty="0" smtClean="0">
                <a:solidFill>
                  <a:srgbClr val="1D5F76"/>
                </a:solidFill>
                <a:latin typeface="+mn-lt"/>
                <a:ea typeface="+mn-ea"/>
                <a:cs typeface="+mn-cs"/>
              </a:rPr>
              <a:t>.</a:t>
            </a:r>
          </a:p>
          <a:p>
            <a:pPr marL="342900" lvl="0" indent="-342900">
              <a:spcBef>
                <a:spcPct val="20000"/>
              </a:spcBef>
              <a:buFont typeface="Arial"/>
              <a:buChar char="•"/>
            </a:pPr>
            <a:r>
              <a:rPr lang="en-US" sz="2800" dirty="0" smtClean="0">
                <a:solidFill>
                  <a:srgbClr val="1D5F76"/>
                </a:solidFill>
                <a:latin typeface="+mn-lt"/>
                <a:ea typeface="+mn-ea"/>
                <a:cs typeface="+mn-cs"/>
              </a:rPr>
              <a:t>The </a:t>
            </a:r>
            <a:r>
              <a:rPr lang="en-US" sz="2800" i="1" dirty="0" smtClean="0">
                <a:solidFill>
                  <a:srgbClr val="1D5F76"/>
                </a:solidFill>
                <a:latin typeface="+mn-lt"/>
                <a:ea typeface="+mn-ea"/>
                <a:cs typeface="+mn-cs"/>
              </a:rPr>
              <a:t>opposite</a:t>
            </a:r>
            <a:r>
              <a:rPr lang="en-US" sz="2800" dirty="0" smtClean="0">
                <a:solidFill>
                  <a:srgbClr val="1D5F76"/>
                </a:solidFill>
                <a:latin typeface="+mn-lt"/>
                <a:ea typeface="+mn-ea"/>
                <a:cs typeface="+mn-cs"/>
              </a:rPr>
              <a:t> is true to </a:t>
            </a:r>
            <a:r>
              <a:rPr lang="en-US" sz="2800" b="1" dirty="0" smtClean="0">
                <a:solidFill>
                  <a:srgbClr val="1D5F76"/>
                </a:solidFill>
                <a:latin typeface="+mn-lt"/>
                <a:ea typeface="+mn-ea"/>
                <a:cs typeface="+mn-cs"/>
              </a:rPr>
              <a:t>decrease</a:t>
            </a:r>
            <a:r>
              <a:rPr lang="en-US" sz="2800" dirty="0" smtClean="0">
                <a:solidFill>
                  <a:srgbClr val="1D5F76"/>
                </a:solidFill>
                <a:latin typeface="+mn-lt"/>
                <a:ea typeface="+mn-ea"/>
                <a:cs typeface="+mn-cs"/>
              </a:rPr>
              <a:t> the  balance of any of these accounts. </a:t>
            </a:r>
            <a:endParaRPr lang="en-US" sz="2800" dirty="0">
              <a:solidFill>
                <a:srgbClr val="1D5F76"/>
              </a:solidFill>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4"/>
          <p:cNvSpPr>
            <a:spLocks noGrp="1"/>
          </p:cNvSpPr>
          <p:nvPr>
            <p:ph type="title"/>
          </p:nvPr>
        </p:nvSpPr>
        <p:spPr/>
        <p:txBody>
          <a:bodyPr/>
          <a:lstStyle/>
          <a:p>
            <a:pPr>
              <a:lnSpc>
                <a:spcPct val="90000"/>
              </a:lnSpc>
            </a:pPr>
            <a:r>
              <a:rPr lang="en-IN" sz="3600" dirty="0" smtClean="0"/>
              <a:t>Debit and Credit Effects on Accounts in the Expanded Accounting Equation</a:t>
            </a:r>
          </a:p>
        </p:txBody>
      </p:sp>
      <p:sp>
        <p:nvSpPr>
          <p:cNvPr id="4" name="Slide Number Placeholder 3"/>
          <p:cNvSpPr>
            <a:spLocks noGrp="1"/>
          </p:cNvSpPr>
          <p:nvPr>
            <p:ph type="sldNum" sz="quarter" idx="12"/>
          </p:nvPr>
        </p:nvSpPr>
        <p:spPr/>
        <p:txBody>
          <a:bodyPr/>
          <a:lstStyle/>
          <a:p>
            <a:fld id="{8A048DD7-39B4-434B-ACE7-68CA5B147A05}" type="slidenum">
              <a:rPr lang="en-US" smtClean="0"/>
              <a:t>36</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4213" y="1524783"/>
            <a:ext cx="5874945" cy="50518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812787" y="32314"/>
            <a:ext cx="3009414" cy="584776"/>
          </a:xfrm>
          <a:prstGeom prst="rect">
            <a:avLst/>
          </a:prstGeom>
          <a:noFill/>
        </p:spPr>
        <p:txBody>
          <a:bodyPr wrap="square" rtlCol="0">
            <a:spAutoFit/>
          </a:bodyPr>
          <a:lstStyle/>
          <a:p>
            <a:r>
              <a:rPr lang="en-US" sz="3200" dirty="0">
                <a:solidFill>
                  <a:srgbClr val="1D5F76"/>
                </a:solidFill>
                <a:latin typeface="Avenir LT Std 65 Medium"/>
                <a:cs typeface="Avenir LT Std 65 Medium"/>
              </a:rPr>
              <a:t>Illustration </a:t>
            </a:r>
            <a:r>
              <a:rPr lang="en-US" sz="3200" dirty="0" smtClean="0">
                <a:solidFill>
                  <a:srgbClr val="1D5F76"/>
                </a:solidFill>
                <a:latin typeface="Avenir LT Std 65 Medium"/>
                <a:cs typeface="Avenir LT Std 65 Medium"/>
              </a:rPr>
              <a:t>2-6</a:t>
            </a:r>
            <a:endParaRPr lang="en-US" sz="32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a:xfrm>
            <a:off x="862400" y="551136"/>
            <a:ext cx="7977982" cy="1005434"/>
          </a:xfrm>
        </p:spPr>
        <p:txBody>
          <a:bodyPr/>
          <a:lstStyle/>
          <a:p>
            <a:pPr>
              <a:lnSpc>
                <a:spcPct val="90000"/>
              </a:lnSpc>
            </a:pPr>
            <a:r>
              <a:rPr lang="en-IN" dirty="0" smtClean="0"/>
              <a:t>Debit and Credit Effects on Each Account Type</a:t>
            </a:r>
          </a:p>
        </p:txBody>
      </p:sp>
      <p:sp>
        <p:nvSpPr>
          <p:cNvPr id="67586" name="Content Placeholder 2"/>
          <p:cNvSpPr>
            <a:spLocks noGrp="1"/>
          </p:cNvSpPr>
          <p:nvPr>
            <p:ph idx="1"/>
          </p:nvPr>
        </p:nvSpPr>
        <p:spPr>
          <a:xfrm>
            <a:off x="809150" y="1643138"/>
            <a:ext cx="8229600" cy="994214"/>
          </a:xfrm>
        </p:spPr>
        <p:txBody>
          <a:bodyPr/>
          <a:lstStyle/>
          <a:p>
            <a:r>
              <a:rPr lang="en-US" dirty="0" smtClean="0"/>
              <a:t>A simple memory aid</a:t>
            </a:r>
          </a:p>
        </p:txBody>
      </p:sp>
      <p:sp>
        <p:nvSpPr>
          <p:cNvPr id="5" name="Slide Number Placeholder 4"/>
          <p:cNvSpPr>
            <a:spLocks noGrp="1"/>
          </p:cNvSpPr>
          <p:nvPr>
            <p:ph type="sldNum" sz="quarter" idx="12"/>
          </p:nvPr>
        </p:nvSpPr>
        <p:spPr/>
        <p:txBody>
          <a:bodyPr/>
          <a:lstStyle/>
          <a:p>
            <a:fld id="{8A048DD7-39B4-434B-ACE7-68CA5B147A05}" type="slidenum">
              <a:rPr lang="en-US" smtClean="0"/>
              <a:t>37</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TextBox 6"/>
          <p:cNvSpPr txBox="1"/>
          <p:nvPr/>
        </p:nvSpPr>
        <p:spPr>
          <a:xfrm>
            <a:off x="862399" y="118348"/>
            <a:ext cx="3440660" cy="584776"/>
          </a:xfrm>
          <a:prstGeom prst="rect">
            <a:avLst/>
          </a:prstGeom>
          <a:noFill/>
        </p:spPr>
        <p:txBody>
          <a:bodyPr wrap="square" rtlCol="0">
            <a:spAutoFit/>
          </a:bodyPr>
          <a:lstStyle/>
          <a:p>
            <a:r>
              <a:rPr lang="en-US" sz="3200" dirty="0">
                <a:solidFill>
                  <a:srgbClr val="1D5F76"/>
                </a:solidFill>
                <a:latin typeface="Avenir LT Std 65 Medium"/>
                <a:cs typeface="Avenir LT Std 65 Medium"/>
              </a:rPr>
              <a:t>Illustration </a:t>
            </a:r>
            <a:r>
              <a:rPr lang="en-US" sz="3200" dirty="0" smtClean="0">
                <a:solidFill>
                  <a:srgbClr val="1D5F76"/>
                </a:solidFill>
                <a:latin typeface="Avenir LT Std 65 Medium"/>
                <a:cs typeface="Avenir LT Std 65 Medium"/>
              </a:rPr>
              <a:t>2-7</a:t>
            </a:r>
            <a:endParaRPr lang="en-US" sz="3200"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400" y="2219004"/>
            <a:ext cx="7784745" cy="3811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794576" cy="4725038"/>
          </a:xfrm>
        </p:spPr>
        <p:txBody>
          <a:bodyPr/>
          <a:lstStyle/>
          <a:p>
            <a:pPr marL="0" indent="0">
              <a:buNone/>
            </a:pPr>
            <a:r>
              <a:rPr lang="en-US" dirty="0" smtClean="0"/>
              <a:t>What does the word debit mean?</a:t>
            </a:r>
            <a:endParaRPr lang="en-US" dirty="0"/>
          </a:p>
          <a:p>
            <a:pPr marL="0" indent="0">
              <a:buNone/>
            </a:pPr>
            <a:r>
              <a:rPr lang="en-US" dirty="0"/>
              <a:t>a.	</a:t>
            </a:r>
            <a:r>
              <a:rPr lang="en-US" dirty="0" smtClean="0"/>
              <a:t>Left side</a:t>
            </a:r>
            <a:endParaRPr lang="en-US" dirty="0"/>
          </a:p>
          <a:p>
            <a:pPr marL="0" indent="0">
              <a:buNone/>
            </a:pPr>
            <a:r>
              <a:rPr lang="en-US" dirty="0"/>
              <a:t>b.	</a:t>
            </a:r>
            <a:r>
              <a:rPr lang="en-US" dirty="0" smtClean="0"/>
              <a:t>Right side</a:t>
            </a:r>
            <a:endParaRPr lang="en-US" dirty="0"/>
          </a:p>
          <a:p>
            <a:pPr marL="0" indent="0">
              <a:buNone/>
            </a:pPr>
            <a:r>
              <a:rPr lang="en-US" dirty="0"/>
              <a:t>c.	</a:t>
            </a:r>
            <a:r>
              <a:rPr lang="en-US" dirty="0" smtClean="0"/>
              <a:t>Increase</a:t>
            </a:r>
            <a:endParaRPr lang="en-US" dirty="0"/>
          </a:p>
          <a:p>
            <a:pPr marL="0" indent="0">
              <a:buNone/>
            </a:pPr>
            <a:r>
              <a:rPr lang="en-US" dirty="0"/>
              <a:t>d.	</a:t>
            </a:r>
            <a:r>
              <a:rPr lang="en-US" dirty="0" smtClean="0"/>
              <a:t>Decrease</a:t>
            </a:r>
            <a:endParaRPr lang="en-US" dirty="0"/>
          </a:p>
          <a:p>
            <a:pPr marL="0" indent="0">
              <a:buNone/>
            </a:pPr>
            <a:endParaRPr lang="en-US" dirty="0"/>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a:t>
            </a:r>
            <a:r>
              <a:rPr lang="en-US" dirty="0" smtClean="0"/>
              <a:t>Check 2-3</a:t>
            </a:r>
            <a:endParaRPr lang="en-US" dirty="0"/>
          </a:p>
        </p:txBody>
      </p:sp>
      <p:sp>
        <p:nvSpPr>
          <p:cNvPr id="6" name="TextBox 5"/>
          <p:cNvSpPr txBox="1"/>
          <p:nvPr/>
        </p:nvSpPr>
        <p:spPr>
          <a:xfrm>
            <a:off x="1611415" y="4491485"/>
            <a:ext cx="6353299" cy="1477328"/>
          </a:xfrm>
          <a:prstGeom prst="rect">
            <a:avLst/>
          </a:prstGeom>
          <a:solidFill>
            <a:srgbClr val="FFFFD1"/>
          </a:solidFill>
          <a:ln w="6350">
            <a:solidFill>
              <a:schemeClr val="tx1"/>
            </a:solidFill>
          </a:ln>
        </p:spPr>
        <p:txBody>
          <a:bodyPr wrap="square" rtlCol="0">
            <a:spAutoFit/>
          </a:bodyPr>
          <a:lstStyle/>
          <a:p>
            <a:r>
              <a:rPr lang="en-US" dirty="0" smtClean="0"/>
              <a:t>The word debit means left side and the word credit means right side. The effects of debits and credits on account balances are different depending on the type of account being used.  Sometimes a debit increases an account balance and sometimes it decreases an account balance.</a:t>
            </a:r>
          </a:p>
        </p:txBody>
      </p:sp>
      <p:sp>
        <p:nvSpPr>
          <p:cNvPr id="7" name="Oval 6"/>
          <p:cNvSpPr/>
          <p:nvPr/>
        </p:nvSpPr>
        <p:spPr bwMode="auto">
          <a:xfrm>
            <a:off x="974981" y="192128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38</a:t>
            </a:fld>
            <a:endParaRPr lang="en-US" dirty="0"/>
          </a:p>
        </p:txBody>
      </p:sp>
    </p:spTree>
    <p:extLst>
      <p:ext uri="{BB962C8B-B14F-4D97-AF65-F5344CB8AC3E}">
        <p14:creationId xmlns:p14="http://schemas.microsoft.com/office/powerpoint/2010/main" val="266502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Content Placeholder 4"/>
          <p:cNvSpPr>
            <a:spLocks noGrp="1"/>
          </p:cNvSpPr>
          <p:nvPr>
            <p:ph idx="1"/>
          </p:nvPr>
        </p:nvSpPr>
        <p:spPr>
          <a:xfrm>
            <a:off x="709368" y="1442358"/>
            <a:ext cx="8028231" cy="2968582"/>
          </a:xfrm>
        </p:spPr>
        <p:txBody>
          <a:bodyPr/>
          <a:lstStyle/>
          <a:p>
            <a:r>
              <a:rPr lang="en-US" b="1" dirty="0" smtClean="0">
                <a:solidFill>
                  <a:srgbClr val="A5062D"/>
                </a:solidFill>
              </a:rPr>
              <a:t>LO2-4</a:t>
            </a:r>
            <a:r>
              <a:rPr lang="en-US" dirty="0" smtClean="0"/>
              <a:t>	Record transactions in a journal using debits and credits.</a:t>
            </a:r>
          </a:p>
        </p:txBody>
      </p:sp>
      <p:sp>
        <p:nvSpPr>
          <p:cNvPr id="69633" name="Title 3"/>
          <p:cNvSpPr>
            <a:spLocks noGrp="1"/>
          </p:cNvSpPr>
          <p:nvPr>
            <p:ph type="title"/>
          </p:nvPr>
        </p:nvSpPr>
        <p:spPr/>
        <p:txBody>
          <a:bodyPr/>
          <a:lstStyle/>
          <a:p>
            <a:r>
              <a:rPr lang="en-US" dirty="0" smtClean="0"/>
              <a:t>Learning Objective 4</a:t>
            </a:r>
          </a:p>
        </p:txBody>
      </p:sp>
      <p:sp>
        <p:nvSpPr>
          <p:cNvPr id="4" name="Slide Number Placeholder 3"/>
          <p:cNvSpPr>
            <a:spLocks noGrp="1"/>
          </p:cNvSpPr>
          <p:nvPr>
            <p:ph type="sldNum" sz="quarter" idx="12"/>
          </p:nvPr>
        </p:nvSpPr>
        <p:spPr/>
        <p:txBody>
          <a:bodyPr/>
          <a:lstStyle/>
          <a:p>
            <a:fld id="{8A048DD7-39B4-434B-ACE7-68CA5B147A05}" type="slidenum">
              <a:rPr lang="en-US" smtClean="0"/>
              <a:t>39</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4"/>
          <p:cNvSpPr>
            <a:spLocks noGrp="1"/>
          </p:cNvSpPr>
          <p:nvPr>
            <p:ph type="body" idx="1"/>
          </p:nvPr>
        </p:nvSpPr>
        <p:spPr/>
        <p:txBody>
          <a:bodyPr/>
          <a:lstStyle/>
          <a:p>
            <a:r>
              <a:rPr lang="en-US" dirty="0" smtClean="0"/>
              <a:t>MEASURING BUSINESS ACTIVITIES</a:t>
            </a:r>
          </a:p>
        </p:txBody>
      </p:sp>
      <p:sp>
        <p:nvSpPr>
          <p:cNvPr id="17409" name="Title 3"/>
          <p:cNvSpPr>
            <a:spLocks noGrp="1"/>
          </p:cNvSpPr>
          <p:nvPr>
            <p:ph type="title"/>
          </p:nvPr>
        </p:nvSpPr>
        <p:spPr/>
        <p:txBody>
          <a:bodyPr/>
          <a:lstStyle/>
          <a:p>
            <a:r>
              <a:rPr lang="en-US" dirty="0" smtClean="0"/>
              <a:t>Part A</a:t>
            </a:r>
          </a:p>
        </p:txBody>
      </p:sp>
      <p:sp>
        <p:nvSpPr>
          <p:cNvPr id="5" name="Slide Number Placeholder 4"/>
          <p:cNvSpPr>
            <a:spLocks noGrp="1"/>
          </p:cNvSpPr>
          <p:nvPr>
            <p:ph type="sldNum" sz="quarter" idx="12"/>
          </p:nvPr>
        </p:nvSpPr>
        <p:spPr/>
        <p:txBody>
          <a:bodyPr/>
          <a:lstStyle/>
          <a:p>
            <a:fld id="{8A048DD7-39B4-434B-ACE7-68CA5B147A05}" type="slidenum">
              <a:rPr lang="en-US" smtClean="0"/>
              <a:t>4</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3"/>
          <p:cNvSpPr>
            <a:spLocks noGrp="1"/>
          </p:cNvSpPr>
          <p:nvPr>
            <p:ph type="title"/>
          </p:nvPr>
        </p:nvSpPr>
        <p:spPr>
          <a:xfrm>
            <a:off x="812788" y="500763"/>
            <a:ext cx="8229600" cy="1143000"/>
          </a:xfrm>
        </p:spPr>
        <p:txBody>
          <a:bodyPr/>
          <a:lstStyle/>
          <a:p>
            <a:r>
              <a:rPr lang="en-US" dirty="0" smtClean="0"/>
              <a:t>Recording Transactions</a:t>
            </a:r>
          </a:p>
        </p:txBody>
      </p:sp>
      <p:sp>
        <p:nvSpPr>
          <p:cNvPr id="70658" name="Content Placeholder 4"/>
          <p:cNvSpPr>
            <a:spLocks noGrp="1"/>
          </p:cNvSpPr>
          <p:nvPr>
            <p:ph idx="1"/>
          </p:nvPr>
        </p:nvSpPr>
        <p:spPr>
          <a:xfrm>
            <a:off x="809150" y="1402748"/>
            <a:ext cx="8229600" cy="2159602"/>
          </a:xfrm>
        </p:spPr>
        <p:txBody>
          <a:bodyPr/>
          <a:lstStyle/>
          <a:p>
            <a:r>
              <a:rPr lang="en-US" b="1" dirty="0" smtClean="0"/>
              <a:t>Journal</a:t>
            </a:r>
            <a:r>
              <a:rPr lang="en-US" dirty="0" smtClean="0"/>
              <a:t>: provides a chronological record of all transactions</a:t>
            </a:r>
          </a:p>
          <a:p>
            <a:r>
              <a:rPr lang="en-US" b="1" dirty="0" smtClean="0"/>
              <a:t>Journal entry</a:t>
            </a:r>
            <a:r>
              <a:rPr lang="en-US" dirty="0" smtClean="0"/>
              <a:t>: format used for recording transactions</a:t>
            </a:r>
            <a:endParaRPr lang="en-US" dirty="0" smtClean="0">
              <a:solidFill>
                <a:srgbClr val="FF0000"/>
              </a:solidFill>
            </a:endParaRPr>
          </a:p>
        </p:txBody>
      </p:sp>
      <p:sp>
        <p:nvSpPr>
          <p:cNvPr id="5" name="Slide Number Placeholder 4"/>
          <p:cNvSpPr>
            <a:spLocks noGrp="1"/>
          </p:cNvSpPr>
          <p:nvPr>
            <p:ph type="sldNum" sz="quarter" idx="12"/>
          </p:nvPr>
        </p:nvSpPr>
        <p:spPr/>
        <p:txBody>
          <a:bodyPr/>
          <a:lstStyle/>
          <a:p>
            <a:fld id="{8A048DD7-39B4-434B-ACE7-68CA5B147A05}" type="slidenum">
              <a:rPr lang="en-US" smtClean="0"/>
              <a:t>40</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7" name="TextBox 6"/>
          <p:cNvSpPr txBox="1"/>
          <p:nvPr/>
        </p:nvSpPr>
        <p:spPr>
          <a:xfrm>
            <a:off x="862400" y="103401"/>
            <a:ext cx="3872198" cy="584776"/>
          </a:xfrm>
          <a:prstGeom prst="rect">
            <a:avLst/>
          </a:prstGeom>
          <a:noFill/>
        </p:spPr>
        <p:txBody>
          <a:bodyPr wrap="square" rtlCol="0">
            <a:spAutoFit/>
          </a:bodyPr>
          <a:lstStyle/>
          <a:p>
            <a:r>
              <a:rPr lang="en-US" sz="3200" dirty="0">
                <a:solidFill>
                  <a:srgbClr val="1D5F76"/>
                </a:solidFill>
                <a:latin typeface="Avenir LT Std 65 Medium"/>
                <a:cs typeface="Avenir LT Std 65 Medium"/>
              </a:rPr>
              <a:t>Illustration </a:t>
            </a:r>
            <a:r>
              <a:rPr lang="en-US" sz="3200" dirty="0" smtClean="0">
                <a:solidFill>
                  <a:srgbClr val="1D5F76"/>
                </a:solidFill>
                <a:latin typeface="Avenir LT Std 65 Medium"/>
                <a:cs typeface="Avenir LT Std 65 Medium"/>
              </a:rPr>
              <a:t>2-8</a:t>
            </a:r>
            <a:endParaRPr lang="en-US" sz="3200" dirty="0"/>
          </a:p>
        </p:txBody>
      </p:sp>
      <p:grpSp>
        <p:nvGrpSpPr>
          <p:cNvPr id="8" name="Group 7"/>
          <p:cNvGrpSpPr/>
          <p:nvPr/>
        </p:nvGrpSpPr>
        <p:grpSpPr>
          <a:xfrm>
            <a:off x="851430" y="3516847"/>
            <a:ext cx="7911570" cy="1592880"/>
            <a:chOff x="851430" y="5319827"/>
            <a:chExt cx="7736474" cy="1592880"/>
          </a:xfrm>
        </p:grpSpPr>
        <p:sp>
          <p:nvSpPr>
            <p:cNvPr id="9" name="Rectangle 8"/>
            <p:cNvSpPr/>
            <p:nvPr/>
          </p:nvSpPr>
          <p:spPr>
            <a:xfrm>
              <a:off x="851430" y="5319827"/>
              <a:ext cx="7736474" cy="159288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1060478" y="5351274"/>
              <a:ext cx="7527425" cy="1508105"/>
            </a:xfrm>
            <a:prstGeom prst="rect">
              <a:avLst/>
            </a:prstGeom>
            <a:noFill/>
          </p:spPr>
          <p:txBody>
            <a:bodyPr wrap="square" rtlCol="0">
              <a:spAutoFit/>
            </a:bodyPr>
            <a:lstStyle/>
            <a:p>
              <a:pPr>
                <a:tabLst>
                  <a:tab pos="5200650" algn="l"/>
                  <a:tab pos="6056313" algn="ctr"/>
                  <a:tab pos="6853238" algn="ctr"/>
                </a:tabLst>
              </a:pPr>
              <a:r>
                <a:rPr lang="en-US" sz="2400" u="sng" dirty="0" smtClean="0"/>
                <a:t>Date</a:t>
              </a:r>
              <a:r>
                <a:rPr lang="en-US" sz="2400" dirty="0"/>
                <a:t>	</a:t>
              </a:r>
              <a:r>
                <a:rPr lang="en-US" sz="2400" u="sng" dirty="0"/>
                <a:t>Debit</a:t>
              </a:r>
              <a:r>
                <a:rPr lang="en-US" sz="2400" dirty="0"/>
                <a:t> </a:t>
              </a:r>
              <a:r>
                <a:rPr lang="en-US" sz="2400" dirty="0" smtClean="0"/>
                <a:t>	</a:t>
              </a:r>
              <a:r>
                <a:rPr lang="en-US" sz="2400" dirty="0"/>
                <a:t>	</a:t>
              </a:r>
              <a:r>
                <a:rPr lang="en-US" sz="2400" u="sng" dirty="0"/>
                <a:t>Credit</a:t>
              </a:r>
            </a:p>
            <a:p>
              <a:pPr>
                <a:tabLst>
                  <a:tab pos="5086350" algn="l"/>
                  <a:tab pos="6056313" algn="ctr"/>
                  <a:tab pos="6853238" algn="ctr"/>
                </a:tabLst>
              </a:pPr>
              <a:r>
                <a:rPr lang="en-US" sz="2400" b="1" dirty="0" smtClean="0"/>
                <a:t>Account Name </a:t>
              </a:r>
              <a:r>
                <a:rPr lang="en-US" sz="2400" dirty="0" smtClean="0"/>
                <a:t>.......................................	</a:t>
              </a:r>
              <a:r>
                <a:rPr lang="en-US" sz="2400" b="1" dirty="0" smtClean="0"/>
                <a:t>Amount</a:t>
              </a:r>
              <a:endParaRPr lang="en-US" sz="2400" b="1" dirty="0"/>
            </a:p>
            <a:p>
              <a:pPr indent="457200">
                <a:tabLst>
                  <a:tab pos="6400800" algn="l"/>
                  <a:tab pos="6853238" algn="ctr"/>
                </a:tabLst>
              </a:pPr>
              <a:r>
                <a:rPr lang="en-US" sz="2400" b="1" dirty="0" smtClean="0"/>
                <a:t>Account Name</a:t>
              </a:r>
              <a:r>
                <a:rPr lang="en-US" sz="2400" dirty="0" smtClean="0"/>
                <a:t>..................................</a:t>
              </a:r>
              <a:r>
                <a:rPr lang="en-US" sz="2400" dirty="0"/>
                <a:t>	</a:t>
              </a:r>
              <a:r>
                <a:rPr lang="en-US" sz="2400" b="1" dirty="0" smtClean="0"/>
                <a:t>Amount</a:t>
              </a:r>
              <a:endParaRPr lang="en-US" sz="2400" b="1" dirty="0"/>
            </a:p>
            <a:p>
              <a:pPr indent="457200">
                <a:tabLst>
                  <a:tab pos="6056313" algn="ctr"/>
                  <a:tab pos="6853238" algn="ctr"/>
                </a:tabLst>
              </a:pPr>
              <a:r>
                <a:rPr lang="en-US" sz="2000" i="1" dirty="0" smtClean="0"/>
                <a:t>(Description of transaction)</a:t>
              </a:r>
              <a:endParaRPr lang="en-US" sz="2000" i="1" dirty="0"/>
            </a:p>
          </p:txBody>
        </p:sp>
      </p:grpSp>
      <p:sp>
        <p:nvSpPr>
          <p:cNvPr id="11" name="Content Placeholder 4"/>
          <p:cNvSpPr txBox="1">
            <a:spLocks/>
          </p:cNvSpPr>
          <p:nvPr/>
        </p:nvSpPr>
        <p:spPr>
          <a:xfrm>
            <a:off x="851430" y="5412773"/>
            <a:ext cx="8229600" cy="8737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Debit amount = Credit amount        </a:t>
            </a:r>
            <a:r>
              <a:rPr lang="en-US" dirty="0" smtClean="0">
                <a:solidFill>
                  <a:srgbClr val="FF0000"/>
                </a:solidFill>
              </a:rPr>
              <a:t>Always!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a:t>
            </a:r>
            <a:r>
              <a:rPr lang="en-US" dirty="0" smtClean="0"/>
              <a:t>Transactions—Example</a:t>
            </a:r>
            <a:endParaRPr lang="en-US" dirty="0"/>
          </a:p>
        </p:txBody>
      </p:sp>
      <p:sp>
        <p:nvSpPr>
          <p:cNvPr id="72706" name="Content Placeholder 2"/>
          <p:cNvSpPr>
            <a:spLocks noGrp="1"/>
          </p:cNvSpPr>
          <p:nvPr>
            <p:ph idx="1"/>
          </p:nvPr>
        </p:nvSpPr>
        <p:spPr/>
        <p:txBody>
          <a:bodyPr/>
          <a:lstStyle/>
          <a:p>
            <a:r>
              <a:rPr lang="en-IN" dirty="0" smtClean="0"/>
              <a:t>On December 1, Eagle Golf Academy sells shares of common stock to investors for cash of $25,000.</a:t>
            </a:r>
          </a:p>
          <a:p>
            <a:pPr lvl="1"/>
            <a:r>
              <a:rPr lang="en-IN" dirty="0" smtClean="0"/>
              <a:t>Debit to Cash for $25,000</a:t>
            </a:r>
          </a:p>
          <a:p>
            <a:pPr lvl="1"/>
            <a:r>
              <a:rPr lang="en-IN" dirty="0" smtClean="0"/>
              <a:t>Credit to Common Stock for $25,000</a:t>
            </a:r>
          </a:p>
        </p:txBody>
      </p:sp>
      <p:sp>
        <p:nvSpPr>
          <p:cNvPr id="7" name="Slide Number Placeholder 6"/>
          <p:cNvSpPr>
            <a:spLocks noGrp="1"/>
          </p:cNvSpPr>
          <p:nvPr>
            <p:ph type="sldNum" sz="quarter" idx="12"/>
          </p:nvPr>
        </p:nvSpPr>
        <p:spPr/>
        <p:txBody>
          <a:bodyPr/>
          <a:lstStyle/>
          <a:p>
            <a:fld id="{8A048DD7-39B4-434B-ACE7-68CA5B147A05}" type="slidenum">
              <a:rPr lang="en-US" smtClean="0"/>
              <a:t>41</a:t>
            </a:fld>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grpSp>
        <p:nvGrpSpPr>
          <p:cNvPr id="11" name="Group 10"/>
          <p:cNvGrpSpPr/>
          <p:nvPr/>
        </p:nvGrpSpPr>
        <p:grpSpPr>
          <a:xfrm>
            <a:off x="851430" y="4174072"/>
            <a:ext cx="7911570" cy="1592880"/>
            <a:chOff x="851430" y="5319827"/>
            <a:chExt cx="7736474" cy="1592880"/>
          </a:xfrm>
        </p:grpSpPr>
        <p:sp>
          <p:nvSpPr>
            <p:cNvPr id="12" name="Rectangle 11"/>
            <p:cNvSpPr/>
            <p:nvPr/>
          </p:nvSpPr>
          <p:spPr>
            <a:xfrm>
              <a:off x="851430" y="5319827"/>
              <a:ext cx="7736474" cy="159288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p:cNvSpPr txBox="1"/>
            <p:nvPr/>
          </p:nvSpPr>
          <p:spPr>
            <a:xfrm>
              <a:off x="1060478" y="5351274"/>
              <a:ext cx="7527425" cy="461665"/>
            </a:xfrm>
            <a:prstGeom prst="rect">
              <a:avLst/>
            </a:prstGeom>
            <a:noFill/>
          </p:spPr>
          <p:txBody>
            <a:bodyPr wrap="square" rtlCol="0">
              <a:spAutoFit/>
            </a:bodyPr>
            <a:lstStyle/>
            <a:p>
              <a:pPr>
                <a:tabLst>
                  <a:tab pos="5200650" algn="l"/>
                  <a:tab pos="6056313" algn="ctr"/>
                  <a:tab pos="6853238" algn="ctr"/>
                </a:tabLst>
              </a:pPr>
              <a:r>
                <a:rPr lang="en-US" sz="2400" u="sng" dirty="0" smtClean="0"/>
                <a:t>December 1</a:t>
              </a:r>
              <a:r>
                <a:rPr lang="en-US" sz="2400" dirty="0"/>
                <a:t>	</a:t>
              </a:r>
              <a:r>
                <a:rPr lang="en-US" sz="2400" u="sng" dirty="0"/>
                <a:t>Debit</a:t>
              </a:r>
              <a:r>
                <a:rPr lang="en-US" sz="2400" dirty="0"/>
                <a:t> </a:t>
              </a:r>
              <a:r>
                <a:rPr lang="en-US" sz="2400" dirty="0" smtClean="0"/>
                <a:t>	</a:t>
              </a:r>
              <a:r>
                <a:rPr lang="en-US" sz="2400" dirty="0"/>
                <a:t>	</a:t>
              </a:r>
              <a:r>
                <a:rPr lang="en-US" sz="2400" u="sng" dirty="0" smtClean="0"/>
                <a:t>Credit</a:t>
              </a:r>
              <a:endParaRPr lang="en-US" sz="2400" u="sng" dirty="0"/>
            </a:p>
          </p:txBody>
        </p:sp>
      </p:grpSp>
      <p:sp>
        <p:nvSpPr>
          <p:cNvPr id="9" name="TextBox 8"/>
          <p:cNvSpPr txBox="1"/>
          <p:nvPr/>
        </p:nvSpPr>
        <p:spPr>
          <a:xfrm>
            <a:off x="1044045" y="4578786"/>
            <a:ext cx="7697790" cy="461665"/>
          </a:xfrm>
          <a:prstGeom prst="rect">
            <a:avLst/>
          </a:prstGeom>
          <a:noFill/>
        </p:spPr>
        <p:txBody>
          <a:bodyPr wrap="square" rtlCol="0">
            <a:spAutoFit/>
          </a:bodyPr>
          <a:lstStyle/>
          <a:p>
            <a:pPr>
              <a:tabLst>
                <a:tab pos="5086350" algn="l"/>
                <a:tab pos="6056313" algn="ctr"/>
                <a:tab pos="6853238" algn="ctr"/>
              </a:tabLst>
            </a:pPr>
            <a:r>
              <a:rPr lang="en-US" sz="2400" b="1" dirty="0" smtClean="0"/>
              <a:t>Cash </a:t>
            </a:r>
            <a:r>
              <a:rPr lang="en-US" sz="2400" i="1" dirty="0"/>
              <a:t>(+A</a:t>
            </a:r>
            <a:r>
              <a:rPr lang="en-US" sz="2400" i="1" dirty="0" smtClean="0"/>
              <a:t>)</a:t>
            </a:r>
            <a:r>
              <a:rPr lang="en-US" sz="2400" dirty="0" smtClean="0"/>
              <a:t>..................................................	</a:t>
            </a:r>
            <a:r>
              <a:rPr lang="en-US" sz="2400" b="1" dirty="0" smtClean="0"/>
              <a:t>25,000</a:t>
            </a:r>
            <a:endParaRPr lang="en-US" sz="2400" b="1" dirty="0"/>
          </a:p>
        </p:txBody>
      </p:sp>
      <p:sp>
        <p:nvSpPr>
          <p:cNvPr id="10" name="TextBox 9"/>
          <p:cNvSpPr txBox="1"/>
          <p:nvPr/>
        </p:nvSpPr>
        <p:spPr>
          <a:xfrm>
            <a:off x="1044045" y="4970512"/>
            <a:ext cx="7697790" cy="769441"/>
          </a:xfrm>
          <a:prstGeom prst="rect">
            <a:avLst/>
          </a:prstGeom>
          <a:noFill/>
        </p:spPr>
        <p:txBody>
          <a:bodyPr wrap="square" rtlCol="0">
            <a:spAutoFit/>
          </a:bodyPr>
          <a:lstStyle/>
          <a:p>
            <a:pPr indent="457200">
              <a:tabLst>
                <a:tab pos="6400800" algn="l"/>
                <a:tab pos="6853238" algn="ctr"/>
              </a:tabLst>
            </a:pPr>
            <a:r>
              <a:rPr lang="en-US" sz="2400" b="1" dirty="0" smtClean="0"/>
              <a:t>Common </a:t>
            </a:r>
            <a:r>
              <a:rPr lang="en-US" sz="2400" b="1" dirty="0"/>
              <a:t>Stock </a:t>
            </a:r>
            <a:r>
              <a:rPr lang="en-US" sz="2400" i="1" dirty="0"/>
              <a:t>(+SE</a:t>
            </a:r>
            <a:r>
              <a:rPr lang="en-US" sz="2400" i="1" dirty="0" smtClean="0"/>
              <a:t>)</a:t>
            </a:r>
            <a:r>
              <a:rPr lang="en-US" sz="2400" dirty="0" smtClean="0"/>
              <a:t>..........................</a:t>
            </a:r>
            <a:r>
              <a:rPr lang="en-US" sz="2400" dirty="0"/>
              <a:t>	</a:t>
            </a:r>
            <a:r>
              <a:rPr lang="en-US" sz="2400" b="1" dirty="0" smtClean="0"/>
              <a:t>25,000</a:t>
            </a:r>
            <a:endParaRPr lang="en-US" sz="2400" b="1" dirty="0"/>
          </a:p>
          <a:p>
            <a:pPr indent="457200">
              <a:tabLst>
                <a:tab pos="6056313" algn="ctr"/>
                <a:tab pos="6853238" algn="ctr"/>
              </a:tabLst>
            </a:pPr>
            <a:r>
              <a:rPr lang="en-US" sz="2000" i="1" dirty="0" smtClean="0"/>
              <a:t>(Issue common stock for cash)</a:t>
            </a:r>
            <a:endParaRPr lang="en-US" sz="20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4"/>
            <a:ext cx="7351313" cy="3055757"/>
          </a:xfrm>
        </p:spPr>
        <p:txBody>
          <a:bodyPr/>
          <a:lstStyle/>
          <a:p>
            <a:r>
              <a:rPr lang="en-US" dirty="0" smtClean="0"/>
              <a:t>Common Mistake</a:t>
            </a:r>
            <a:r>
              <a:rPr lang="en-US" dirty="0"/>
              <a:t/>
            </a:r>
            <a:br>
              <a:rPr lang="en-US" dirty="0"/>
            </a:br>
            <a:r>
              <a:rPr lang="en-US" dirty="0" smtClean="0"/>
              <a:t/>
            </a:r>
            <a:br>
              <a:rPr lang="en-US" dirty="0" smtClean="0"/>
            </a:br>
            <a:r>
              <a:rPr lang="en-US" sz="3200" dirty="0" smtClean="0">
                <a:solidFill>
                  <a:srgbClr val="1D5F76"/>
                </a:solidFill>
                <a:latin typeface="+mn-lt"/>
                <a:ea typeface="+mn-ea"/>
                <a:cs typeface="+mn-cs"/>
              </a:rPr>
              <a:t>Many students forget to indent the credit account names.  For the account credited, be sure to indent both the account name and the amount. </a:t>
            </a:r>
            <a:endParaRPr lang="en-US" sz="3200" dirty="0">
              <a:solidFill>
                <a:srgbClr val="1D5F76"/>
              </a:solidFill>
              <a:latin typeface="+mn-lt"/>
              <a:ea typeface="+mn-ea"/>
              <a:cs typeface="+mn-cs"/>
            </a:endParaRPr>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4" name="Slide Number Placeholder 3"/>
          <p:cNvSpPr>
            <a:spLocks noGrp="1"/>
          </p:cNvSpPr>
          <p:nvPr>
            <p:ph type="sldNum" sz="quarter" idx="12"/>
          </p:nvPr>
        </p:nvSpPr>
        <p:spPr/>
        <p:txBody>
          <a:bodyPr/>
          <a:lstStyle/>
          <a:p>
            <a:fld id="{8A048DD7-39B4-434B-ACE7-68CA5B147A05}" type="slidenum">
              <a:rPr lang="en-US" smtClean="0"/>
              <a:t>42</a:t>
            </a:fld>
            <a:endParaRPr lang="en-US" dirty="0"/>
          </a:p>
        </p:txBody>
      </p:sp>
    </p:spTree>
    <p:extLst>
      <p:ext uri="{BB962C8B-B14F-4D97-AF65-F5344CB8AC3E}">
        <p14:creationId xmlns:p14="http://schemas.microsoft.com/office/powerpoint/2010/main" val="163374503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Content Placeholder 5"/>
          <p:cNvSpPr>
            <a:spLocks noGrp="1"/>
          </p:cNvSpPr>
          <p:nvPr>
            <p:ph idx="1"/>
          </p:nvPr>
        </p:nvSpPr>
        <p:spPr>
          <a:xfrm>
            <a:off x="709368" y="1442358"/>
            <a:ext cx="7967271" cy="2968582"/>
          </a:xfrm>
        </p:spPr>
        <p:txBody>
          <a:bodyPr/>
          <a:lstStyle/>
          <a:p>
            <a:r>
              <a:rPr lang="en-IN" b="1" dirty="0" smtClean="0">
                <a:solidFill>
                  <a:srgbClr val="A5062D"/>
                </a:solidFill>
              </a:rPr>
              <a:t>LO2-5</a:t>
            </a:r>
            <a:r>
              <a:rPr lang="en-IN" dirty="0" smtClean="0"/>
              <a:t>	Post transactions to the general ledger.</a:t>
            </a:r>
          </a:p>
        </p:txBody>
      </p:sp>
      <p:sp>
        <p:nvSpPr>
          <p:cNvPr id="74753" name="Title 4"/>
          <p:cNvSpPr>
            <a:spLocks noGrp="1"/>
          </p:cNvSpPr>
          <p:nvPr>
            <p:ph type="title"/>
          </p:nvPr>
        </p:nvSpPr>
        <p:spPr/>
        <p:txBody>
          <a:bodyPr/>
          <a:lstStyle/>
          <a:p>
            <a:r>
              <a:rPr lang="en-US" dirty="0" smtClean="0"/>
              <a:t>Learning Objective 5</a:t>
            </a:r>
          </a:p>
        </p:txBody>
      </p:sp>
      <p:sp>
        <p:nvSpPr>
          <p:cNvPr id="4" name="Slide Number Placeholder 3"/>
          <p:cNvSpPr>
            <a:spLocks noGrp="1"/>
          </p:cNvSpPr>
          <p:nvPr>
            <p:ph type="sldNum" sz="quarter" idx="12"/>
          </p:nvPr>
        </p:nvSpPr>
        <p:spPr/>
        <p:txBody>
          <a:bodyPr/>
          <a:lstStyle/>
          <a:p>
            <a:fld id="{8A048DD7-39B4-434B-ACE7-68CA5B147A05}" type="slidenum">
              <a:rPr lang="en-US" smtClean="0"/>
              <a:t>43</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3"/>
          <p:cNvSpPr>
            <a:spLocks noGrp="1"/>
          </p:cNvSpPr>
          <p:nvPr>
            <p:ph type="title"/>
          </p:nvPr>
        </p:nvSpPr>
        <p:spPr/>
        <p:txBody>
          <a:bodyPr/>
          <a:lstStyle/>
          <a:p>
            <a:r>
              <a:rPr lang="en-US" dirty="0" smtClean="0"/>
              <a:t>Posting</a:t>
            </a:r>
          </a:p>
        </p:txBody>
      </p:sp>
      <p:sp>
        <p:nvSpPr>
          <p:cNvPr id="76802" name="Content Placeholder 4"/>
          <p:cNvSpPr>
            <a:spLocks noGrp="1"/>
          </p:cNvSpPr>
          <p:nvPr>
            <p:ph idx="1"/>
          </p:nvPr>
        </p:nvSpPr>
        <p:spPr>
          <a:xfrm>
            <a:off x="812788" y="1127401"/>
            <a:ext cx="8229600" cy="3737414"/>
          </a:xfrm>
        </p:spPr>
        <p:txBody>
          <a:bodyPr>
            <a:normAutofit fontScale="92500" lnSpcReduction="20000"/>
          </a:bodyPr>
          <a:lstStyle/>
          <a:p>
            <a:r>
              <a:rPr lang="en-IN" b="1" dirty="0" smtClean="0"/>
              <a:t>Posting</a:t>
            </a:r>
            <a:r>
              <a:rPr lang="en-IN" dirty="0" smtClean="0"/>
              <a:t>: process of transferring the debit and credit information from the journal to individual accounts in the general ledger</a:t>
            </a:r>
          </a:p>
          <a:p>
            <a:r>
              <a:rPr lang="en-IN" b="1" dirty="0" smtClean="0"/>
              <a:t>General ledger</a:t>
            </a:r>
            <a:r>
              <a:rPr lang="en-IN" dirty="0" smtClean="0"/>
              <a:t>: </a:t>
            </a:r>
            <a:r>
              <a:rPr lang="en-US" dirty="0"/>
              <a:t>provides in a single location the list of transactions affecting each account and the account’s </a:t>
            </a:r>
            <a:r>
              <a:rPr lang="en-US" dirty="0" smtClean="0"/>
              <a:t>balance</a:t>
            </a:r>
          </a:p>
          <a:p>
            <a:r>
              <a:rPr lang="en-US" dirty="0" smtClean="0"/>
              <a:t>Account </a:t>
            </a:r>
            <a:r>
              <a:rPr lang="en-US" dirty="0"/>
              <a:t>title, transaction date, transaction description, </a:t>
            </a:r>
            <a:r>
              <a:rPr lang="en-US" dirty="0" smtClean="0"/>
              <a:t>and columns </a:t>
            </a:r>
            <a:r>
              <a:rPr lang="en-US" dirty="0"/>
              <a:t>for debits, credits, and the cumulative account balance.</a:t>
            </a:r>
            <a:endParaRPr lang="en-IN" dirty="0" smtClean="0"/>
          </a:p>
        </p:txBody>
      </p:sp>
      <p:sp>
        <p:nvSpPr>
          <p:cNvPr id="5" name="Slide Number Placeholder 4"/>
          <p:cNvSpPr>
            <a:spLocks noGrp="1"/>
          </p:cNvSpPr>
          <p:nvPr>
            <p:ph type="sldNum" sz="quarter" idx="12"/>
          </p:nvPr>
        </p:nvSpPr>
        <p:spPr/>
        <p:txBody>
          <a:bodyPr/>
          <a:lstStyle/>
          <a:p>
            <a:fld id="{8A048DD7-39B4-434B-ACE7-68CA5B147A05}" type="slidenum">
              <a:rPr lang="en-US" smtClean="0"/>
              <a:t>44</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308" y="4578421"/>
            <a:ext cx="7200900" cy="205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812787" y="43811"/>
            <a:ext cx="3354645" cy="584776"/>
          </a:xfrm>
          <a:prstGeom prst="rect">
            <a:avLst/>
          </a:prstGeom>
          <a:noFill/>
        </p:spPr>
        <p:txBody>
          <a:bodyPr wrap="square" rtlCol="0">
            <a:spAutoFit/>
          </a:bodyPr>
          <a:lstStyle/>
          <a:p>
            <a:r>
              <a:rPr lang="en-US" sz="3200" dirty="0">
                <a:solidFill>
                  <a:srgbClr val="1D5F76"/>
                </a:solidFill>
                <a:latin typeface="Avenir LT Std 65 Medium"/>
                <a:cs typeface="Avenir LT Std 65 Medium"/>
              </a:rPr>
              <a:t>Illustration </a:t>
            </a:r>
            <a:r>
              <a:rPr lang="en-US" sz="3200" dirty="0" smtClean="0">
                <a:solidFill>
                  <a:srgbClr val="1D5F76"/>
                </a:solidFill>
                <a:latin typeface="Avenir LT Std 65 Medium"/>
                <a:cs typeface="Avenir LT Std 65 Medium"/>
              </a:rPr>
              <a:t>2-10</a:t>
            </a:r>
            <a:endParaRPr lang="en-US" sz="32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56"/>
          <p:cNvGrpSpPr/>
          <p:nvPr/>
        </p:nvGrpSpPr>
        <p:grpSpPr>
          <a:xfrm>
            <a:off x="851430" y="1655897"/>
            <a:ext cx="7911570" cy="1354886"/>
            <a:chOff x="851430" y="5319827"/>
            <a:chExt cx="7736474" cy="1354886"/>
          </a:xfrm>
        </p:grpSpPr>
        <p:sp>
          <p:nvSpPr>
            <p:cNvPr id="58" name="Rectangle 57"/>
            <p:cNvSpPr/>
            <p:nvPr/>
          </p:nvSpPr>
          <p:spPr>
            <a:xfrm>
              <a:off x="851430" y="5319827"/>
              <a:ext cx="7736474"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TextBox 58"/>
            <p:cNvSpPr txBox="1"/>
            <p:nvPr/>
          </p:nvSpPr>
          <p:spPr>
            <a:xfrm>
              <a:off x="851430" y="5351274"/>
              <a:ext cx="7736473" cy="1323439"/>
            </a:xfrm>
            <a:prstGeom prst="rect">
              <a:avLst/>
            </a:prstGeom>
            <a:noFill/>
          </p:spPr>
          <p:txBody>
            <a:bodyPr wrap="square" rtlCol="0">
              <a:spAutoFit/>
            </a:bodyPr>
            <a:lstStyle/>
            <a:p>
              <a:pPr>
                <a:tabLst>
                  <a:tab pos="5200650" algn="l"/>
                  <a:tab pos="6056313" algn="ctr"/>
                  <a:tab pos="6853238" algn="ctr"/>
                </a:tabLst>
              </a:pPr>
              <a:r>
                <a:rPr lang="en-US" sz="2000" dirty="0" smtClean="0"/>
                <a:t>(1) </a:t>
              </a:r>
              <a:r>
                <a:rPr lang="en-US" sz="2000" u="sng" dirty="0" smtClean="0"/>
                <a:t>December 1</a:t>
              </a:r>
              <a:r>
                <a:rPr lang="en-US" sz="2000" dirty="0" smtClean="0"/>
                <a:t>	</a:t>
              </a:r>
              <a:r>
                <a:rPr lang="en-US" sz="2000" dirty="0"/>
                <a:t>	</a:t>
              </a:r>
              <a:r>
                <a:rPr lang="en-US" sz="2000" u="sng" dirty="0"/>
                <a:t>Debit</a:t>
              </a:r>
              <a:r>
                <a:rPr lang="en-US" sz="2000" dirty="0"/>
                <a:t> </a:t>
              </a:r>
              <a:r>
                <a:rPr lang="en-US" sz="2000" dirty="0" smtClean="0"/>
                <a:t>	</a:t>
              </a:r>
              <a:r>
                <a:rPr lang="en-US" sz="2000" dirty="0"/>
                <a:t>	</a:t>
              </a:r>
              <a:r>
                <a:rPr lang="en-US" sz="2000" u="sng" dirty="0"/>
                <a:t>Credit</a:t>
              </a:r>
            </a:p>
            <a:p>
              <a:pPr indent="342900">
                <a:tabLst>
                  <a:tab pos="5086350" algn="l"/>
                  <a:tab pos="6056313" algn="ctr"/>
                  <a:tab pos="6853238" algn="ctr"/>
                </a:tabLst>
              </a:pPr>
              <a:r>
                <a:rPr lang="en-US" sz="2000" b="1" dirty="0" smtClean="0"/>
                <a:t>Cash </a:t>
              </a:r>
              <a:r>
                <a:rPr lang="en-US" sz="2000" i="1" dirty="0"/>
                <a:t>(+A</a:t>
              </a:r>
              <a:r>
                <a:rPr lang="en-US" sz="2000" i="1" dirty="0" smtClean="0"/>
                <a:t>)</a:t>
              </a:r>
              <a:r>
                <a:rPr lang="en-US" sz="2000" dirty="0" smtClean="0"/>
                <a:t>.................................................................	</a:t>
              </a:r>
              <a:r>
                <a:rPr lang="en-US" sz="2000" b="1" dirty="0" smtClean="0"/>
                <a:t>25,000</a:t>
              </a:r>
              <a:endParaRPr lang="en-US" sz="2000" b="1" dirty="0"/>
            </a:p>
            <a:p>
              <a:pPr indent="800100">
                <a:tabLst>
                  <a:tab pos="6400800" algn="l"/>
                  <a:tab pos="6853238" algn="ctr"/>
                </a:tabLst>
              </a:pPr>
              <a:r>
                <a:rPr lang="en-US" sz="2000" b="1" dirty="0" smtClean="0"/>
                <a:t>Common </a:t>
              </a:r>
              <a:r>
                <a:rPr lang="en-US" sz="2000" b="1" dirty="0"/>
                <a:t>Stock </a:t>
              </a:r>
              <a:r>
                <a:rPr lang="en-US" sz="2000" i="1" dirty="0"/>
                <a:t>(+SE</a:t>
              </a:r>
              <a:r>
                <a:rPr lang="en-US" sz="2000" i="1" dirty="0" smtClean="0"/>
                <a:t>)</a:t>
              </a:r>
              <a:r>
                <a:rPr lang="en-US" sz="2000" dirty="0" smtClean="0"/>
                <a:t>.......................................</a:t>
              </a:r>
              <a:r>
                <a:rPr lang="en-US" sz="2000" dirty="0"/>
                <a:t>	</a:t>
              </a:r>
              <a:r>
                <a:rPr lang="en-US" sz="2000" dirty="0" smtClean="0"/>
                <a:t>		</a:t>
              </a:r>
              <a:r>
                <a:rPr lang="en-US" sz="2000" b="1" dirty="0" smtClean="0"/>
                <a:t>25,000</a:t>
              </a:r>
              <a:endParaRPr lang="en-US" sz="2000" b="1" dirty="0"/>
            </a:p>
            <a:p>
              <a:pPr indent="800100">
                <a:tabLst>
                  <a:tab pos="6056313" algn="ctr"/>
                  <a:tab pos="6853238" algn="ctr"/>
                </a:tabLst>
              </a:pPr>
              <a:r>
                <a:rPr lang="en-US" i="1" dirty="0" smtClean="0"/>
                <a:t>(Issue common stock for cash)</a:t>
              </a:r>
              <a:endParaRPr lang="en-US" i="1" dirty="0"/>
            </a:p>
          </p:txBody>
        </p:sp>
      </p:grpSp>
      <p:sp>
        <p:nvSpPr>
          <p:cNvPr id="78849" name="Title 1"/>
          <p:cNvSpPr>
            <a:spLocks noGrp="1"/>
          </p:cNvSpPr>
          <p:nvPr>
            <p:ph type="title"/>
          </p:nvPr>
        </p:nvSpPr>
        <p:spPr>
          <a:xfrm>
            <a:off x="812788" y="111287"/>
            <a:ext cx="8229600" cy="707863"/>
          </a:xfrm>
        </p:spPr>
        <p:txBody>
          <a:bodyPr/>
          <a:lstStyle/>
          <a:p>
            <a:r>
              <a:rPr lang="en-US" dirty="0" smtClean="0"/>
              <a:t>Posting Transaction to Accounts</a:t>
            </a:r>
          </a:p>
        </p:txBody>
      </p:sp>
      <p:sp>
        <p:nvSpPr>
          <p:cNvPr id="78850" name="Content Placeholder 2"/>
          <p:cNvSpPr>
            <a:spLocks noGrp="1"/>
          </p:cNvSpPr>
          <p:nvPr>
            <p:ph idx="1"/>
          </p:nvPr>
        </p:nvSpPr>
        <p:spPr>
          <a:xfrm>
            <a:off x="719191" y="744432"/>
            <a:ext cx="8319559" cy="1205604"/>
          </a:xfrm>
        </p:spPr>
        <p:txBody>
          <a:bodyPr>
            <a:normAutofit/>
          </a:bodyPr>
          <a:lstStyle/>
          <a:p>
            <a:r>
              <a:rPr lang="en-IN" sz="2800" dirty="0"/>
              <a:t>On December 1, Eagle Golf Academy sells shares of common stock to investors for cash of $25,000.</a:t>
            </a:r>
          </a:p>
        </p:txBody>
      </p:sp>
      <p:sp>
        <p:nvSpPr>
          <p:cNvPr id="7" name="Slide Number Placeholder 6"/>
          <p:cNvSpPr>
            <a:spLocks noGrp="1"/>
          </p:cNvSpPr>
          <p:nvPr>
            <p:ph type="sldNum" sz="quarter" idx="12"/>
          </p:nvPr>
        </p:nvSpPr>
        <p:spPr/>
        <p:txBody>
          <a:bodyPr/>
          <a:lstStyle/>
          <a:p>
            <a:fld id="{8A048DD7-39B4-434B-ACE7-68CA5B147A05}" type="slidenum">
              <a:rPr lang="en-US" smtClean="0"/>
              <a:t>45</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cxnSp>
        <p:nvCxnSpPr>
          <p:cNvPr id="4" name="Straight Connector 3"/>
          <p:cNvCxnSpPr/>
          <p:nvPr/>
        </p:nvCxnSpPr>
        <p:spPr>
          <a:xfrm>
            <a:off x="6990192" y="2452337"/>
            <a:ext cx="0" cy="707266"/>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flipV="1">
            <a:off x="5410492" y="3150078"/>
            <a:ext cx="1579700" cy="2086"/>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8086026" y="2724150"/>
            <a:ext cx="0" cy="2164613"/>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grpSp>
        <p:nvGrpSpPr>
          <p:cNvPr id="30" name="Group 29"/>
          <p:cNvGrpSpPr/>
          <p:nvPr/>
        </p:nvGrpSpPr>
        <p:grpSpPr>
          <a:xfrm>
            <a:off x="851431" y="3252096"/>
            <a:ext cx="6963603" cy="1567966"/>
            <a:chOff x="2248828" y="3347346"/>
            <a:chExt cx="5267100" cy="1567966"/>
          </a:xfrm>
        </p:grpSpPr>
        <p:sp>
          <p:nvSpPr>
            <p:cNvPr id="17" name="Rounded Rectangle 16"/>
            <p:cNvSpPr/>
            <p:nvPr/>
          </p:nvSpPr>
          <p:spPr>
            <a:xfrm>
              <a:off x="2255023" y="3411026"/>
              <a:ext cx="5253465" cy="1429647"/>
            </a:xfrm>
            <a:prstGeom prst="roundRect">
              <a:avLst>
                <a:gd name="adj" fmla="val 980"/>
              </a:avLst>
            </a:prstGeom>
            <a:solidFill>
              <a:srgbClr val="D4D0B0">
                <a:alpha val="75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4" name="Straight Connector 13"/>
            <p:cNvCxnSpPr/>
            <p:nvPr/>
          </p:nvCxnSpPr>
          <p:spPr>
            <a:xfrm>
              <a:off x="2255023" y="3692293"/>
              <a:ext cx="525346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2248828" y="39871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2248828" y="4257288"/>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248828" y="45459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2248828" y="3956205"/>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327805" y="3968595"/>
              <a:ext cx="135673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6006790" y="3956205"/>
              <a:ext cx="0" cy="88446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2973659"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327805"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6006790"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6684537"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3128538" y="3347346"/>
              <a:ext cx="1505415" cy="369332"/>
            </a:xfrm>
            <a:prstGeom prst="rect">
              <a:avLst/>
            </a:prstGeom>
            <a:noFill/>
          </p:spPr>
          <p:txBody>
            <a:bodyPr wrap="square" rtlCol="0">
              <a:spAutoFit/>
            </a:bodyPr>
            <a:lstStyle/>
            <a:p>
              <a:r>
                <a:rPr lang="en-US" b="1" dirty="0" smtClean="0"/>
                <a:t>Account: Cash</a:t>
              </a:r>
              <a:endParaRPr lang="en-US" b="1" dirty="0"/>
            </a:p>
          </p:txBody>
        </p:sp>
        <p:sp>
          <p:nvSpPr>
            <p:cNvPr id="29" name="TextBox 28"/>
            <p:cNvSpPr txBox="1"/>
            <p:nvPr/>
          </p:nvSpPr>
          <p:spPr>
            <a:xfrm>
              <a:off x="2268658" y="3659383"/>
              <a:ext cx="616466" cy="369332"/>
            </a:xfrm>
            <a:prstGeom prst="rect">
              <a:avLst/>
            </a:prstGeom>
            <a:noFill/>
          </p:spPr>
          <p:txBody>
            <a:bodyPr wrap="square" rtlCol="0">
              <a:spAutoFit/>
            </a:bodyPr>
            <a:lstStyle/>
            <a:p>
              <a:r>
                <a:rPr lang="en-US" dirty="0" smtClean="0"/>
                <a:t>Date</a:t>
              </a:r>
              <a:endParaRPr lang="en-US" dirty="0"/>
            </a:p>
          </p:txBody>
        </p:sp>
        <p:sp>
          <p:nvSpPr>
            <p:cNvPr id="38" name="TextBox 37"/>
            <p:cNvSpPr txBox="1"/>
            <p:nvPr/>
          </p:nvSpPr>
          <p:spPr>
            <a:xfrm>
              <a:off x="2268658" y="4545980"/>
              <a:ext cx="5247270" cy="369332"/>
            </a:xfrm>
            <a:prstGeom prst="rect">
              <a:avLst/>
            </a:prstGeom>
            <a:noFill/>
          </p:spPr>
          <p:txBody>
            <a:bodyPr wrap="square" rtlCol="0">
              <a:spAutoFit/>
            </a:bodyPr>
            <a:lstStyle/>
            <a:p>
              <a:endParaRPr lang="en-US" dirty="0"/>
            </a:p>
          </p:txBody>
        </p:sp>
      </p:grpSp>
      <p:cxnSp>
        <p:nvCxnSpPr>
          <p:cNvPr id="78853" name="Straight Arrow Connector 78852"/>
          <p:cNvCxnSpPr/>
          <p:nvPr/>
        </p:nvCxnSpPr>
        <p:spPr>
          <a:xfrm flipH="1">
            <a:off x="5420307" y="3152164"/>
            <a:ext cx="1498" cy="352264"/>
          </a:xfrm>
          <a:prstGeom prst="straightConnector1">
            <a:avLst/>
          </a:prstGeom>
          <a:ln w="254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1821500" y="3564133"/>
            <a:ext cx="3101327" cy="369332"/>
          </a:xfrm>
          <a:prstGeom prst="rect">
            <a:avLst/>
          </a:prstGeom>
          <a:noFill/>
        </p:spPr>
        <p:txBody>
          <a:bodyPr wrap="square" rtlCol="0">
            <a:spAutoFit/>
          </a:bodyPr>
          <a:lstStyle/>
          <a:p>
            <a:pPr algn="ctr"/>
            <a:r>
              <a:rPr lang="en-US" dirty="0" smtClean="0"/>
              <a:t>Descriptions</a:t>
            </a:r>
            <a:endParaRPr lang="en-US" dirty="0"/>
          </a:p>
        </p:txBody>
      </p:sp>
      <p:sp>
        <p:nvSpPr>
          <p:cNvPr id="61" name="TextBox 60"/>
          <p:cNvSpPr txBox="1"/>
          <p:nvPr/>
        </p:nvSpPr>
        <p:spPr>
          <a:xfrm>
            <a:off x="4919245" y="3564133"/>
            <a:ext cx="922227" cy="369332"/>
          </a:xfrm>
          <a:prstGeom prst="rect">
            <a:avLst/>
          </a:prstGeom>
          <a:noFill/>
        </p:spPr>
        <p:txBody>
          <a:bodyPr wrap="square" rtlCol="0">
            <a:spAutoFit/>
          </a:bodyPr>
          <a:lstStyle/>
          <a:p>
            <a:pPr algn="ctr"/>
            <a:r>
              <a:rPr lang="en-US" dirty="0" smtClean="0"/>
              <a:t>Debit</a:t>
            </a:r>
            <a:endParaRPr lang="en-US" dirty="0"/>
          </a:p>
        </p:txBody>
      </p:sp>
      <p:sp>
        <p:nvSpPr>
          <p:cNvPr id="63" name="TextBox 62"/>
          <p:cNvSpPr txBox="1"/>
          <p:nvPr/>
        </p:nvSpPr>
        <p:spPr>
          <a:xfrm>
            <a:off x="5812897" y="3576971"/>
            <a:ext cx="922227" cy="369332"/>
          </a:xfrm>
          <a:prstGeom prst="rect">
            <a:avLst/>
          </a:prstGeom>
          <a:noFill/>
        </p:spPr>
        <p:txBody>
          <a:bodyPr wrap="square" rtlCol="0">
            <a:spAutoFit/>
          </a:bodyPr>
          <a:lstStyle/>
          <a:p>
            <a:pPr algn="ctr"/>
            <a:r>
              <a:rPr lang="en-US" dirty="0" smtClean="0"/>
              <a:t>Credit</a:t>
            </a:r>
            <a:endParaRPr lang="en-US" dirty="0"/>
          </a:p>
        </p:txBody>
      </p:sp>
      <p:sp>
        <p:nvSpPr>
          <p:cNvPr id="64" name="TextBox 63"/>
          <p:cNvSpPr txBox="1"/>
          <p:nvPr/>
        </p:nvSpPr>
        <p:spPr>
          <a:xfrm>
            <a:off x="879176" y="3869253"/>
            <a:ext cx="909869" cy="369332"/>
          </a:xfrm>
          <a:prstGeom prst="rect">
            <a:avLst/>
          </a:prstGeom>
          <a:noFill/>
        </p:spPr>
        <p:txBody>
          <a:bodyPr wrap="square" rtlCol="0">
            <a:spAutoFit/>
          </a:bodyPr>
          <a:lstStyle/>
          <a:p>
            <a:r>
              <a:rPr lang="en-US" dirty="0" smtClean="0"/>
              <a:t>Dec. 1</a:t>
            </a:r>
            <a:endParaRPr lang="en-US" dirty="0"/>
          </a:p>
        </p:txBody>
      </p:sp>
      <p:sp>
        <p:nvSpPr>
          <p:cNvPr id="65" name="TextBox 64"/>
          <p:cNvSpPr txBox="1"/>
          <p:nvPr/>
        </p:nvSpPr>
        <p:spPr>
          <a:xfrm>
            <a:off x="885656" y="4147711"/>
            <a:ext cx="909869" cy="369332"/>
          </a:xfrm>
          <a:prstGeom prst="rect">
            <a:avLst/>
          </a:prstGeom>
          <a:noFill/>
        </p:spPr>
        <p:txBody>
          <a:bodyPr wrap="square" rtlCol="0">
            <a:spAutoFit/>
          </a:bodyPr>
          <a:lstStyle/>
          <a:p>
            <a:r>
              <a:rPr lang="en-US" dirty="0" smtClean="0"/>
              <a:t>Dec. 1</a:t>
            </a:r>
            <a:endParaRPr lang="en-US" dirty="0"/>
          </a:p>
        </p:txBody>
      </p:sp>
      <p:sp>
        <p:nvSpPr>
          <p:cNvPr id="66" name="TextBox 65"/>
          <p:cNvSpPr txBox="1"/>
          <p:nvPr/>
        </p:nvSpPr>
        <p:spPr>
          <a:xfrm>
            <a:off x="1818228" y="3877946"/>
            <a:ext cx="3047657" cy="369332"/>
          </a:xfrm>
          <a:prstGeom prst="rect">
            <a:avLst/>
          </a:prstGeom>
          <a:noFill/>
        </p:spPr>
        <p:txBody>
          <a:bodyPr wrap="square" rtlCol="0">
            <a:spAutoFit/>
          </a:bodyPr>
          <a:lstStyle/>
          <a:p>
            <a:r>
              <a:rPr lang="en-US" dirty="0" smtClean="0"/>
              <a:t>Beginning Balance</a:t>
            </a:r>
            <a:endParaRPr lang="en-US" dirty="0"/>
          </a:p>
        </p:txBody>
      </p:sp>
      <p:sp>
        <p:nvSpPr>
          <p:cNvPr id="67" name="TextBox 66"/>
          <p:cNvSpPr txBox="1"/>
          <p:nvPr/>
        </p:nvSpPr>
        <p:spPr>
          <a:xfrm>
            <a:off x="1818279" y="4160392"/>
            <a:ext cx="3103850" cy="369332"/>
          </a:xfrm>
          <a:prstGeom prst="rect">
            <a:avLst/>
          </a:prstGeom>
          <a:noFill/>
        </p:spPr>
        <p:txBody>
          <a:bodyPr wrap="square" lIns="91440" rIns="0" rtlCol="0">
            <a:spAutoFit/>
          </a:bodyPr>
          <a:lstStyle/>
          <a:p>
            <a:r>
              <a:rPr lang="en-US" dirty="0" smtClean="0"/>
              <a:t>Issue common stock for cash</a:t>
            </a:r>
            <a:endParaRPr lang="en-US" dirty="0"/>
          </a:p>
        </p:txBody>
      </p:sp>
      <p:sp>
        <p:nvSpPr>
          <p:cNvPr id="68" name="TextBox 67"/>
          <p:cNvSpPr txBox="1"/>
          <p:nvPr/>
        </p:nvSpPr>
        <p:spPr>
          <a:xfrm>
            <a:off x="4931857" y="4151165"/>
            <a:ext cx="909869" cy="369332"/>
          </a:xfrm>
          <a:prstGeom prst="rect">
            <a:avLst/>
          </a:prstGeom>
          <a:noFill/>
        </p:spPr>
        <p:txBody>
          <a:bodyPr wrap="square" rtlCol="0">
            <a:spAutoFit/>
          </a:bodyPr>
          <a:lstStyle/>
          <a:p>
            <a:pPr algn="r"/>
            <a:r>
              <a:rPr lang="en-US" dirty="0" smtClean="0"/>
              <a:t>25,000</a:t>
            </a:r>
            <a:endParaRPr lang="en-US" dirty="0"/>
          </a:p>
        </p:txBody>
      </p:sp>
      <p:sp>
        <p:nvSpPr>
          <p:cNvPr id="69" name="TextBox 68"/>
          <p:cNvSpPr txBox="1"/>
          <p:nvPr/>
        </p:nvSpPr>
        <p:spPr>
          <a:xfrm>
            <a:off x="7493623" y="3859119"/>
            <a:ext cx="302534" cy="369332"/>
          </a:xfrm>
          <a:prstGeom prst="rect">
            <a:avLst/>
          </a:prstGeom>
          <a:noFill/>
        </p:spPr>
        <p:txBody>
          <a:bodyPr wrap="square" rtlCol="0">
            <a:spAutoFit/>
          </a:bodyPr>
          <a:lstStyle/>
          <a:p>
            <a:r>
              <a:rPr lang="en-US" dirty="0" smtClean="0"/>
              <a:t>0</a:t>
            </a:r>
            <a:endParaRPr lang="en-US" dirty="0"/>
          </a:p>
        </p:txBody>
      </p:sp>
      <p:sp>
        <p:nvSpPr>
          <p:cNvPr id="70" name="TextBox 69"/>
          <p:cNvSpPr txBox="1"/>
          <p:nvPr/>
        </p:nvSpPr>
        <p:spPr>
          <a:xfrm>
            <a:off x="6895328" y="4160392"/>
            <a:ext cx="909869" cy="369332"/>
          </a:xfrm>
          <a:prstGeom prst="rect">
            <a:avLst/>
          </a:prstGeom>
          <a:noFill/>
        </p:spPr>
        <p:txBody>
          <a:bodyPr wrap="square" rtlCol="0">
            <a:spAutoFit/>
          </a:bodyPr>
          <a:lstStyle/>
          <a:p>
            <a:pPr algn="r"/>
            <a:r>
              <a:rPr lang="en-US" dirty="0" smtClean="0"/>
              <a:t>25,000</a:t>
            </a:r>
            <a:endParaRPr lang="en-US" dirty="0"/>
          </a:p>
        </p:txBody>
      </p:sp>
      <p:cxnSp>
        <p:nvCxnSpPr>
          <p:cNvPr id="71" name="Straight Connector 70"/>
          <p:cNvCxnSpPr/>
          <p:nvPr/>
        </p:nvCxnSpPr>
        <p:spPr>
          <a:xfrm flipH="1">
            <a:off x="6280849" y="4888763"/>
            <a:ext cx="1814702" cy="0"/>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grpSp>
        <p:nvGrpSpPr>
          <p:cNvPr id="72" name="Group 71"/>
          <p:cNvGrpSpPr/>
          <p:nvPr/>
        </p:nvGrpSpPr>
        <p:grpSpPr>
          <a:xfrm>
            <a:off x="864539" y="4981256"/>
            <a:ext cx="6963603" cy="1567966"/>
            <a:chOff x="2248828" y="3347346"/>
            <a:chExt cx="5267100" cy="1567966"/>
          </a:xfrm>
        </p:grpSpPr>
        <p:sp>
          <p:nvSpPr>
            <p:cNvPr id="73" name="Rounded Rectangle 72"/>
            <p:cNvSpPr/>
            <p:nvPr/>
          </p:nvSpPr>
          <p:spPr>
            <a:xfrm>
              <a:off x="2255023" y="3411026"/>
              <a:ext cx="5253465" cy="1429647"/>
            </a:xfrm>
            <a:prstGeom prst="roundRect">
              <a:avLst>
                <a:gd name="adj" fmla="val 980"/>
              </a:avLst>
            </a:prstGeom>
            <a:solidFill>
              <a:srgbClr val="D4D0B0">
                <a:alpha val="75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4" name="Straight Connector 73"/>
            <p:cNvCxnSpPr/>
            <p:nvPr/>
          </p:nvCxnSpPr>
          <p:spPr>
            <a:xfrm>
              <a:off x="2255023" y="3692293"/>
              <a:ext cx="525346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2248828" y="39871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a:off x="2248828" y="4257288"/>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a:off x="2248828" y="45459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a:off x="2248828" y="3956205"/>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a:off x="5327805" y="3968595"/>
              <a:ext cx="135673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a:off x="6006790" y="3956205"/>
              <a:ext cx="0" cy="88446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p:nvCxnSpPr>
          <p:spPr>
            <a:xfrm>
              <a:off x="2973659"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a:off x="5327805"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a:off x="6006790"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a:off x="6684537"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85" name="TextBox 84"/>
            <p:cNvSpPr txBox="1"/>
            <p:nvPr/>
          </p:nvSpPr>
          <p:spPr>
            <a:xfrm>
              <a:off x="3128538" y="3347346"/>
              <a:ext cx="2189881" cy="369332"/>
            </a:xfrm>
            <a:prstGeom prst="rect">
              <a:avLst/>
            </a:prstGeom>
            <a:noFill/>
          </p:spPr>
          <p:txBody>
            <a:bodyPr wrap="square" rtlCol="0">
              <a:spAutoFit/>
            </a:bodyPr>
            <a:lstStyle/>
            <a:p>
              <a:r>
                <a:rPr lang="en-US" b="1" dirty="0" smtClean="0"/>
                <a:t>Account: Common Stock</a:t>
              </a:r>
              <a:endParaRPr lang="en-US" b="1" dirty="0"/>
            </a:p>
          </p:txBody>
        </p:sp>
        <p:sp>
          <p:nvSpPr>
            <p:cNvPr id="86" name="TextBox 85"/>
            <p:cNvSpPr txBox="1"/>
            <p:nvPr/>
          </p:nvSpPr>
          <p:spPr>
            <a:xfrm>
              <a:off x="2268658" y="3640333"/>
              <a:ext cx="616466" cy="369332"/>
            </a:xfrm>
            <a:prstGeom prst="rect">
              <a:avLst/>
            </a:prstGeom>
            <a:noFill/>
          </p:spPr>
          <p:txBody>
            <a:bodyPr wrap="square" rtlCol="0">
              <a:spAutoFit/>
            </a:bodyPr>
            <a:lstStyle/>
            <a:p>
              <a:r>
                <a:rPr lang="en-US" dirty="0" smtClean="0"/>
                <a:t>Date</a:t>
              </a:r>
              <a:endParaRPr lang="en-US" dirty="0"/>
            </a:p>
          </p:txBody>
        </p:sp>
        <p:sp>
          <p:nvSpPr>
            <p:cNvPr id="87" name="TextBox 86"/>
            <p:cNvSpPr txBox="1"/>
            <p:nvPr/>
          </p:nvSpPr>
          <p:spPr>
            <a:xfrm>
              <a:off x="2268658" y="4545980"/>
              <a:ext cx="5247270" cy="369332"/>
            </a:xfrm>
            <a:prstGeom prst="rect">
              <a:avLst/>
            </a:prstGeom>
            <a:noFill/>
          </p:spPr>
          <p:txBody>
            <a:bodyPr wrap="square" rtlCol="0">
              <a:spAutoFit/>
            </a:bodyPr>
            <a:lstStyle/>
            <a:p>
              <a:endParaRPr lang="en-US" dirty="0"/>
            </a:p>
          </p:txBody>
        </p:sp>
      </p:grpSp>
      <p:cxnSp>
        <p:nvCxnSpPr>
          <p:cNvPr id="88" name="Straight Arrow Connector 87"/>
          <p:cNvCxnSpPr/>
          <p:nvPr/>
        </p:nvCxnSpPr>
        <p:spPr>
          <a:xfrm flipH="1">
            <a:off x="6273700" y="4879238"/>
            <a:ext cx="1498" cy="352264"/>
          </a:xfrm>
          <a:prstGeom prst="straightConnector1">
            <a:avLst/>
          </a:prstGeom>
          <a:ln w="254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9" name="TextBox 88"/>
          <p:cNvSpPr txBox="1"/>
          <p:nvPr/>
        </p:nvSpPr>
        <p:spPr>
          <a:xfrm>
            <a:off x="1834609" y="5283768"/>
            <a:ext cx="3100628" cy="369332"/>
          </a:xfrm>
          <a:prstGeom prst="rect">
            <a:avLst/>
          </a:prstGeom>
          <a:noFill/>
        </p:spPr>
        <p:txBody>
          <a:bodyPr wrap="square" rtlCol="0">
            <a:spAutoFit/>
          </a:bodyPr>
          <a:lstStyle/>
          <a:p>
            <a:pPr algn="ctr"/>
            <a:r>
              <a:rPr lang="en-US" dirty="0" smtClean="0"/>
              <a:t>Descriptions</a:t>
            </a:r>
            <a:endParaRPr lang="en-US" dirty="0"/>
          </a:p>
        </p:txBody>
      </p:sp>
      <p:sp>
        <p:nvSpPr>
          <p:cNvPr id="90" name="TextBox 89"/>
          <p:cNvSpPr txBox="1"/>
          <p:nvPr/>
        </p:nvSpPr>
        <p:spPr>
          <a:xfrm>
            <a:off x="4922828" y="5264718"/>
            <a:ext cx="922227" cy="369332"/>
          </a:xfrm>
          <a:prstGeom prst="rect">
            <a:avLst/>
          </a:prstGeom>
          <a:noFill/>
        </p:spPr>
        <p:txBody>
          <a:bodyPr wrap="square" rtlCol="0">
            <a:spAutoFit/>
          </a:bodyPr>
          <a:lstStyle/>
          <a:p>
            <a:pPr algn="ctr"/>
            <a:r>
              <a:rPr lang="en-US" dirty="0" smtClean="0"/>
              <a:t>Debit</a:t>
            </a:r>
            <a:endParaRPr lang="en-US" dirty="0"/>
          </a:p>
        </p:txBody>
      </p:sp>
      <p:sp>
        <p:nvSpPr>
          <p:cNvPr id="91" name="TextBox 90"/>
          <p:cNvSpPr txBox="1"/>
          <p:nvPr/>
        </p:nvSpPr>
        <p:spPr>
          <a:xfrm>
            <a:off x="5826005" y="5277556"/>
            <a:ext cx="922227" cy="369332"/>
          </a:xfrm>
          <a:prstGeom prst="rect">
            <a:avLst/>
          </a:prstGeom>
          <a:noFill/>
        </p:spPr>
        <p:txBody>
          <a:bodyPr wrap="square" rtlCol="0">
            <a:spAutoFit/>
          </a:bodyPr>
          <a:lstStyle/>
          <a:p>
            <a:pPr algn="ctr"/>
            <a:r>
              <a:rPr lang="en-US" dirty="0" smtClean="0"/>
              <a:t>Credit</a:t>
            </a:r>
            <a:endParaRPr lang="en-US" dirty="0"/>
          </a:p>
        </p:txBody>
      </p:sp>
      <p:sp>
        <p:nvSpPr>
          <p:cNvPr id="92" name="TextBox 91"/>
          <p:cNvSpPr txBox="1"/>
          <p:nvPr/>
        </p:nvSpPr>
        <p:spPr>
          <a:xfrm>
            <a:off x="892284" y="5588888"/>
            <a:ext cx="909869" cy="369332"/>
          </a:xfrm>
          <a:prstGeom prst="rect">
            <a:avLst/>
          </a:prstGeom>
          <a:noFill/>
        </p:spPr>
        <p:txBody>
          <a:bodyPr wrap="square" rtlCol="0">
            <a:spAutoFit/>
          </a:bodyPr>
          <a:lstStyle/>
          <a:p>
            <a:r>
              <a:rPr lang="en-US" dirty="0" smtClean="0"/>
              <a:t>Dec. 1</a:t>
            </a:r>
            <a:endParaRPr lang="en-US" dirty="0"/>
          </a:p>
        </p:txBody>
      </p:sp>
      <p:sp>
        <p:nvSpPr>
          <p:cNvPr id="93" name="TextBox 92"/>
          <p:cNvSpPr txBox="1"/>
          <p:nvPr/>
        </p:nvSpPr>
        <p:spPr>
          <a:xfrm>
            <a:off x="898764" y="5848296"/>
            <a:ext cx="909869" cy="369332"/>
          </a:xfrm>
          <a:prstGeom prst="rect">
            <a:avLst/>
          </a:prstGeom>
          <a:noFill/>
        </p:spPr>
        <p:txBody>
          <a:bodyPr wrap="square" rtlCol="0">
            <a:spAutoFit/>
          </a:bodyPr>
          <a:lstStyle/>
          <a:p>
            <a:r>
              <a:rPr lang="en-US" dirty="0" smtClean="0"/>
              <a:t>Dec. 1</a:t>
            </a:r>
            <a:endParaRPr lang="en-US" dirty="0"/>
          </a:p>
        </p:txBody>
      </p:sp>
      <p:sp>
        <p:nvSpPr>
          <p:cNvPr id="94" name="TextBox 93"/>
          <p:cNvSpPr txBox="1"/>
          <p:nvPr/>
        </p:nvSpPr>
        <p:spPr>
          <a:xfrm>
            <a:off x="1831336" y="5578531"/>
            <a:ext cx="3047657" cy="369332"/>
          </a:xfrm>
          <a:prstGeom prst="rect">
            <a:avLst/>
          </a:prstGeom>
          <a:noFill/>
        </p:spPr>
        <p:txBody>
          <a:bodyPr wrap="square" rtlCol="0">
            <a:spAutoFit/>
          </a:bodyPr>
          <a:lstStyle/>
          <a:p>
            <a:r>
              <a:rPr lang="en-US" dirty="0" smtClean="0"/>
              <a:t>Beginning Balance</a:t>
            </a:r>
            <a:endParaRPr lang="en-US" dirty="0"/>
          </a:p>
        </p:txBody>
      </p:sp>
      <p:sp>
        <p:nvSpPr>
          <p:cNvPr id="95" name="TextBox 94"/>
          <p:cNvSpPr txBox="1"/>
          <p:nvPr/>
        </p:nvSpPr>
        <p:spPr>
          <a:xfrm>
            <a:off x="1831387" y="5860977"/>
            <a:ext cx="3103850" cy="369332"/>
          </a:xfrm>
          <a:prstGeom prst="rect">
            <a:avLst/>
          </a:prstGeom>
          <a:noFill/>
        </p:spPr>
        <p:txBody>
          <a:bodyPr wrap="square" lIns="91440" rIns="0" rtlCol="0">
            <a:spAutoFit/>
          </a:bodyPr>
          <a:lstStyle/>
          <a:p>
            <a:r>
              <a:rPr lang="en-US" dirty="0" smtClean="0"/>
              <a:t>Issue common stock for cash</a:t>
            </a:r>
            <a:endParaRPr lang="en-US" dirty="0"/>
          </a:p>
        </p:txBody>
      </p:sp>
      <p:sp>
        <p:nvSpPr>
          <p:cNvPr id="96" name="TextBox 95"/>
          <p:cNvSpPr txBox="1"/>
          <p:nvPr/>
        </p:nvSpPr>
        <p:spPr>
          <a:xfrm>
            <a:off x="5830790" y="5851750"/>
            <a:ext cx="909869" cy="369332"/>
          </a:xfrm>
          <a:prstGeom prst="rect">
            <a:avLst/>
          </a:prstGeom>
          <a:noFill/>
        </p:spPr>
        <p:txBody>
          <a:bodyPr wrap="square" rtlCol="0">
            <a:spAutoFit/>
          </a:bodyPr>
          <a:lstStyle/>
          <a:p>
            <a:pPr algn="r"/>
            <a:r>
              <a:rPr lang="en-US" dirty="0" smtClean="0"/>
              <a:t>25,000</a:t>
            </a:r>
            <a:endParaRPr lang="en-US" dirty="0"/>
          </a:p>
        </p:txBody>
      </p:sp>
      <p:sp>
        <p:nvSpPr>
          <p:cNvPr id="97" name="TextBox 96"/>
          <p:cNvSpPr txBox="1"/>
          <p:nvPr/>
        </p:nvSpPr>
        <p:spPr>
          <a:xfrm>
            <a:off x="7506731" y="5559704"/>
            <a:ext cx="302534" cy="369332"/>
          </a:xfrm>
          <a:prstGeom prst="rect">
            <a:avLst/>
          </a:prstGeom>
          <a:noFill/>
        </p:spPr>
        <p:txBody>
          <a:bodyPr wrap="square" rtlCol="0">
            <a:spAutoFit/>
          </a:bodyPr>
          <a:lstStyle/>
          <a:p>
            <a:r>
              <a:rPr lang="en-US" dirty="0" smtClean="0"/>
              <a:t>0</a:t>
            </a:r>
            <a:endParaRPr lang="en-US" dirty="0"/>
          </a:p>
        </p:txBody>
      </p:sp>
      <p:sp>
        <p:nvSpPr>
          <p:cNvPr id="98" name="TextBox 97"/>
          <p:cNvSpPr txBox="1"/>
          <p:nvPr/>
        </p:nvSpPr>
        <p:spPr>
          <a:xfrm>
            <a:off x="6908436" y="5860977"/>
            <a:ext cx="909869" cy="369332"/>
          </a:xfrm>
          <a:prstGeom prst="rect">
            <a:avLst/>
          </a:prstGeom>
          <a:noFill/>
        </p:spPr>
        <p:txBody>
          <a:bodyPr wrap="square" rtlCol="0">
            <a:spAutoFit/>
          </a:bodyPr>
          <a:lstStyle/>
          <a:p>
            <a:pPr algn="r"/>
            <a:r>
              <a:rPr lang="en-US" dirty="0" smtClean="0"/>
              <a:t>25,000</a:t>
            </a:r>
            <a:endParaRPr lang="en-US" dirty="0"/>
          </a:p>
        </p:txBody>
      </p:sp>
      <p:sp>
        <p:nvSpPr>
          <p:cNvPr id="99" name="TextBox 98"/>
          <p:cNvSpPr txBox="1"/>
          <p:nvPr/>
        </p:nvSpPr>
        <p:spPr>
          <a:xfrm>
            <a:off x="6880821" y="3543909"/>
            <a:ext cx="922227" cy="369332"/>
          </a:xfrm>
          <a:prstGeom prst="rect">
            <a:avLst/>
          </a:prstGeom>
          <a:noFill/>
        </p:spPr>
        <p:txBody>
          <a:bodyPr wrap="square" rtlCol="0">
            <a:spAutoFit/>
          </a:bodyPr>
          <a:lstStyle/>
          <a:p>
            <a:pPr algn="ctr"/>
            <a:r>
              <a:rPr lang="en-US" dirty="0" smtClean="0"/>
              <a:t>Balance</a:t>
            </a:r>
            <a:endParaRPr lang="en-US" dirty="0"/>
          </a:p>
        </p:txBody>
      </p:sp>
      <p:sp>
        <p:nvSpPr>
          <p:cNvPr id="100" name="TextBox 99"/>
          <p:cNvSpPr txBox="1"/>
          <p:nvPr/>
        </p:nvSpPr>
        <p:spPr>
          <a:xfrm>
            <a:off x="6892676" y="5264718"/>
            <a:ext cx="922227" cy="369332"/>
          </a:xfrm>
          <a:prstGeom prst="rect">
            <a:avLst/>
          </a:prstGeom>
          <a:noFill/>
        </p:spPr>
        <p:txBody>
          <a:bodyPr wrap="square" rtlCol="0">
            <a:spAutoFit/>
          </a:bodyPr>
          <a:lstStyle/>
          <a:p>
            <a:pPr algn="ctr"/>
            <a:r>
              <a:rPr lang="en-US" dirty="0" smtClean="0"/>
              <a:t>Balance</a:t>
            </a:r>
            <a:endParaRPr lang="en-US" dirty="0"/>
          </a:p>
        </p:txBody>
      </p:sp>
    </p:spTree>
    <p:extLst>
      <p:ext uri="{BB962C8B-B14F-4D97-AF65-F5344CB8AC3E}">
        <p14:creationId xmlns:p14="http://schemas.microsoft.com/office/powerpoint/2010/main" val="3087050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88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9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9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9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9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3" grpId="0"/>
      <p:bldP spid="64" grpId="0"/>
      <p:bldP spid="65" grpId="0"/>
      <p:bldP spid="66" grpId="0"/>
      <p:bldP spid="67" grpId="0"/>
      <p:bldP spid="68" grpId="0"/>
      <p:bldP spid="69" grpId="0"/>
      <p:bldP spid="70" grpId="0"/>
      <p:bldP spid="89" grpId="0"/>
      <p:bldP spid="90" grpId="0"/>
      <p:bldP spid="91" grpId="0"/>
      <p:bldP spid="92" grpId="0"/>
      <p:bldP spid="93" grpId="0"/>
      <p:bldP spid="94" grpId="0"/>
      <p:bldP spid="95" grpId="0"/>
      <p:bldP spid="96" grpId="0"/>
      <p:bldP spid="97" grpId="0"/>
      <p:bldP spid="98" grpId="0"/>
      <p:bldP spid="99" grpId="0"/>
      <p:bldP spid="10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56"/>
          <p:cNvGrpSpPr/>
          <p:nvPr/>
        </p:nvGrpSpPr>
        <p:grpSpPr>
          <a:xfrm>
            <a:off x="851430" y="1655897"/>
            <a:ext cx="7911570" cy="1354886"/>
            <a:chOff x="851430" y="5319827"/>
            <a:chExt cx="7736474" cy="1354886"/>
          </a:xfrm>
        </p:grpSpPr>
        <p:sp>
          <p:nvSpPr>
            <p:cNvPr id="58" name="Rectangle 57"/>
            <p:cNvSpPr/>
            <p:nvPr/>
          </p:nvSpPr>
          <p:spPr>
            <a:xfrm>
              <a:off x="851430" y="5319827"/>
              <a:ext cx="7736474"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TextBox 58"/>
            <p:cNvSpPr txBox="1"/>
            <p:nvPr/>
          </p:nvSpPr>
          <p:spPr>
            <a:xfrm>
              <a:off x="851430" y="5351274"/>
              <a:ext cx="7736473" cy="1323439"/>
            </a:xfrm>
            <a:prstGeom prst="rect">
              <a:avLst/>
            </a:prstGeom>
            <a:noFill/>
          </p:spPr>
          <p:txBody>
            <a:bodyPr wrap="square" rtlCol="0">
              <a:spAutoFit/>
            </a:bodyPr>
            <a:lstStyle/>
            <a:p>
              <a:pPr>
                <a:tabLst>
                  <a:tab pos="5200650" algn="l"/>
                  <a:tab pos="6056313" algn="ctr"/>
                  <a:tab pos="6853238" algn="ctr"/>
                </a:tabLst>
              </a:pPr>
              <a:r>
                <a:rPr lang="en-US" sz="2000" dirty="0" smtClean="0"/>
                <a:t>(2) </a:t>
              </a:r>
              <a:r>
                <a:rPr lang="en-US" sz="2000" u="sng" dirty="0" smtClean="0"/>
                <a:t>December 1</a:t>
              </a:r>
              <a:r>
                <a:rPr lang="en-US" sz="2000" dirty="0" smtClean="0"/>
                <a:t>	</a:t>
              </a:r>
              <a:r>
                <a:rPr lang="en-US" sz="2000" dirty="0"/>
                <a:t>	</a:t>
              </a:r>
              <a:r>
                <a:rPr lang="en-US" sz="2000" u="sng" dirty="0"/>
                <a:t>Debit</a:t>
              </a:r>
              <a:r>
                <a:rPr lang="en-US" sz="2000" dirty="0"/>
                <a:t> </a:t>
              </a:r>
              <a:r>
                <a:rPr lang="en-US" sz="2000" dirty="0" smtClean="0"/>
                <a:t>	</a:t>
              </a:r>
              <a:r>
                <a:rPr lang="en-US" sz="2000" dirty="0"/>
                <a:t>	</a:t>
              </a:r>
              <a:r>
                <a:rPr lang="en-US" sz="2000" u="sng" dirty="0"/>
                <a:t>Credit</a:t>
              </a:r>
            </a:p>
            <a:p>
              <a:pPr indent="342900">
                <a:tabLst>
                  <a:tab pos="5086350" algn="l"/>
                  <a:tab pos="6056313" algn="ctr"/>
                  <a:tab pos="6853238" algn="ctr"/>
                </a:tabLst>
              </a:pPr>
              <a:r>
                <a:rPr lang="en-US" sz="2000" b="1" dirty="0" smtClean="0"/>
                <a:t>Cash </a:t>
              </a:r>
              <a:r>
                <a:rPr lang="en-US" sz="2000" i="1" dirty="0"/>
                <a:t>(+A</a:t>
              </a:r>
              <a:r>
                <a:rPr lang="en-US" sz="2000" i="1" dirty="0" smtClean="0"/>
                <a:t>)</a:t>
              </a:r>
              <a:r>
                <a:rPr lang="en-US" sz="2000" dirty="0" smtClean="0"/>
                <a:t>.................................................................	</a:t>
              </a:r>
              <a:r>
                <a:rPr lang="en-US" sz="2000" b="1" dirty="0" smtClean="0"/>
                <a:t>10,000</a:t>
              </a:r>
              <a:endParaRPr lang="en-US" sz="2000" b="1" dirty="0"/>
            </a:p>
            <a:p>
              <a:pPr indent="800100">
                <a:tabLst>
                  <a:tab pos="6400800" algn="l"/>
                  <a:tab pos="6853238" algn="ctr"/>
                </a:tabLst>
              </a:pPr>
              <a:r>
                <a:rPr lang="en-US" sz="2000" b="1" dirty="0" smtClean="0"/>
                <a:t>Notes Payable </a:t>
              </a:r>
              <a:r>
                <a:rPr lang="en-US" sz="2000" i="1" dirty="0" smtClean="0"/>
                <a:t>(+L)</a:t>
              </a:r>
              <a:r>
                <a:rPr lang="en-US" sz="2000" dirty="0" smtClean="0"/>
                <a:t>…........................................</a:t>
              </a:r>
              <a:r>
                <a:rPr lang="en-US" sz="2000" dirty="0"/>
                <a:t>	</a:t>
              </a:r>
              <a:r>
                <a:rPr lang="en-US" sz="2000" dirty="0" smtClean="0"/>
                <a:t>		</a:t>
              </a:r>
              <a:r>
                <a:rPr lang="en-US" sz="2000" b="1" dirty="0" smtClean="0"/>
                <a:t>10,000</a:t>
              </a:r>
              <a:endParaRPr lang="en-US" sz="2000" b="1" dirty="0"/>
            </a:p>
            <a:p>
              <a:pPr indent="800100">
                <a:tabLst>
                  <a:tab pos="6056313" algn="ctr"/>
                  <a:tab pos="6853238" algn="ctr"/>
                </a:tabLst>
              </a:pPr>
              <a:r>
                <a:rPr lang="en-US" i="1" dirty="0"/>
                <a:t>(Borrow cash by signing three-year note)</a:t>
              </a:r>
            </a:p>
          </p:txBody>
        </p:sp>
      </p:grpSp>
      <p:sp>
        <p:nvSpPr>
          <p:cNvPr id="78849" name="Title 1"/>
          <p:cNvSpPr>
            <a:spLocks noGrp="1"/>
          </p:cNvSpPr>
          <p:nvPr>
            <p:ph type="title"/>
          </p:nvPr>
        </p:nvSpPr>
        <p:spPr>
          <a:xfrm>
            <a:off x="812788" y="111287"/>
            <a:ext cx="8229600" cy="1143000"/>
          </a:xfrm>
        </p:spPr>
        <p:txBody>
          <a:bodyPr/>
          <a:lstStyle/>
          <a:p>
            <a:r>
              <a:rPr lang="en-US" dirty="0"/>
              <a:t>Posting Transaction to Accounts</a:t>
            </a:r>
            <a:endParaRPr lang="en-US" dirty="0" smtClean="0"/>
          </a:p>
        </p:txBody>
      </p:sp>
      <p:sp>
        <p:nvSpPr>
          <p:cNvPr id="78850" name="Content Placeholder 2"/>
          <p:cNvSpPr>
            <a:spLocks noGrp="1"/>
          </p:cNvSpPr>
          <p:nvPr>
            <p:ph idx="1"/>
          </p:nvPr>
        </p:nvSpPr>
        <p:spPr>
          <a:xfrm>
            <a:off x="719191" y="744432"/>
            <a:ext cx="8319559" cy="942912"/>
          </a:xfrm>
        </p:spPr>
        <p:txBody>
          <a:bodyPr>
            <a:normAutofit lnSpcReduction="10000"/>
          </a:bodyPr>
          <a:lstStyle/>
          <a:p>
            <a:r>
              <a:rPr lang="en-IN" sz="2800" dirty="0"/>
              <a:t>On December 1, </a:t>
            </a:r>
            <a:r>
              <a:rPr lang="en-US" sz="2800" dirty="0"/>
              <a:t>Eagle borrows </a:t>
            </a:r>
            <a:r>
              <a:rPr lang="en-US" sz="2800" dirty="0" smtClean="0"/>
              <a:t>cash </a:t>
            </a:r>
            <a:r>
              <a:rPr lang="en-US" sz="2800" dirty="0"/>
              <a:t>from a </a:t>
            </a:r>
            <a:r>
              <a:rPr lang="en-US" sz="2800" dirty="0" smtClean="0"/>
              <a:t>bank, $10,000</a:t>
            </a:r>
            <a:r>
              <a:rPr lang="en-IN" sz="2800" dirty="0" smtClean="0"/>
              <a:t>.</a:t>
            </a:r>
            <a:endParaRPr lang="en-IN" sz="2800" dirty="0"/>
          </a:p>
        </p:txBody>
      </p:sp>
      <p:sp>
        <p:nvSpPr>
          <p:cNvPr id="7" name="Slide Number Placeholder 6"/>
          <p:cNvSpPr>
            <a:spLocks noGrp="1"/>
          </p:cNvSpPr>
          <p:nvPr>
            <p:ph type="sldNum" sz="quarter" idx="12"/>
          </p:nvPr>
        </p:nvSpPr>
        <p:spPr/>
        <p:txBody>
          <a:bodyPr/>
          <a:lstStyle/>
          <a:p>
            <a:fld id="{8A048DD7-39B4-434B-ACE7-68CA5B147A05}" type="slidenum">
              <a:rPr lang="en-US" smtClean="0"/>
              <a:t>46</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cxnSp>
        <p:nvCxnSpPr>
          <p:cNvPr id="4" name="Straight Connector 3"/>
          <p:cNvCxnSpPr/>
          <p:nvPr/>
        </p:nvCxnSpPr>
        <p:spPr>
          <a:xfrm>
            <a:off x="7066392" y="2452337"/>
            <a:ext cx="0" cy="707266"/>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5410492" y="3150078"/>
            <a:ext cx="1655900" cy="0"/>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8086026" y="2724150"/>
            <a:ext cx="0" cy="2164613"/>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grpSp>
        <p:nvGrpSpPr>
          <p:cNvPr id="30" name="Group 29"/>
          <p:cNvGrpSpPr/>
          <p:nvPr/>
        </p:nvGrpSpPr>
        <p:grpSpPr>
          <a:xfrm>
            <a:off x="851431" y="3252096"/>
            <a:ext cx="6963603" cy="1567966"/>
            <a:chOff x="2248828" y="3347346"/>
            <a:chExt cx="5267100" cy="1567966"/>
          </a:xfrm>
        </p:grpSpPr>
        <p:sp>
          <p:nvSpPr>
            <p:cNvPr id="17" name="Rounded Rectangle 16"/>
            <p:cNvSpPr/>
            <p:nvPr/>
          </p:nvSpPr>
          <p:spPr>
            <a:xfrm>
              <a:off x="2255023" y="3411026"/>
              <a:ext cx="5253465" cy="1429647"/>
            </a:xfrm>
            <a:prstGeom prst="roundRect">
              <a:avLst>
                <a:gd name="adj" fmla="val 980"/>
              </a:avLst>
            </a:prstGeom>
            <a:solidFill>
              <a:srgbClr val="D4D0B0">
                <a:alpha val="75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4" name="Straight Connector 13"/>
            <p:cNvCxnSpPr/>
            <p:nvPr/>
          </p:nvCxnSpPr>
          <p:spPr>
            <a:xfrm>
              <a:off x="2255023" y="3692293"/>
              <a:ext cx="525346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2248828" y="39871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2248828" y="4257288"/>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248828" y="45459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2248828" y="3956205"/>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327805" y="3968595"/>
              <a:ext cx="135673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6006790" y="3956205"/>
              <a:ext cx="0" cy="88446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2973659"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327805"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6006790"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6684537"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3128538" y="3347346"/>
              <a:ext cx="1505415" cy="369332"/>
            </a:xfrm>
            <a:prstGeom prst="rect">
              <a:avLst/>
            </a:prstGeom>
            <a:noFill/>
          </p:spPr>
          <p:txBody>
            <a:bodyPr wrap="square" rtlCol="0">
              <a:spAutoFit/>
            </a:bodyPr>
            <a:lstStyle/>
            <a:p>
              <a:r>
                <a:rPr lang="en-US" b="1" dirty="0" smtClean="0"/>
                <a:t>Account: Cash</a:t>
              </a:r>
              <a:endParaRPr lang="en-US" b="1" dirty="0"/>
            </a:p>
          </p:txBody>
        </p:sp>
        <p:sp>
          <p:nvSpPr>
            <p:cNvPr id="29" name="TextBox 28"/>
            <p:cNvSpPr txBox="1"/>
            <p:nvPr/>
          </p:nvSpPr>
          <p:spPr>
            <a:xfrm>
              <a:off x="2268658" y="3659383"/>
              <a:ext cx="616466" cy="369332"/>
            </a:xfrm>
            <a:prstGeom prst="rect">
              <a:avLst/>
            </a:prstGeom>
            <a:noFill/>
          </p:spPr>
          <p:txBody>
            <a:bodyPr wrap="square" rtlCol="0">
              <a:spAutoFit/>
            </a:bodyPr>
            <a:lstStyle/>
            <a:p>
              <a:r>
                <a:rPr lang="en-US" dirty="0" smtClean="0"/>
                <a:t>Date</a:t>
              </a:r>
              <a:endParaRPr lang="en-US" dirty="0"/>
            </a:p>
          </p:txBody>
        </p:sp>
        <p:sp>
          <p:nvSpPr>
            <p:cNvPr id="38" name="TextBox 37"/>
            <p:cNvSpPr txBox="1"/>
            <p:nvPr/>
          </p:nvSpPr>
          <p:spPr>
            <a:xfrm>
              <a:off x="2268658" y="4545980"/>
              <a:ext cx="5247270" cy="369332"/>
            </a:xfrm>
            <a:prstGeom prst="rect">
              <a:avLst/>
            </a:prstGeom>
            <a:noFill/>
          </p:spPr>
          <p:txBody>
            <a:bodyPr wrap="square" rtlCol="0">
              <a:spAutoFit/>
            </a:bodyPr>
            <a:lstStyle/>
            <a:p>
              <a:endParaRPr lang="en-US" dirty="0"/>
            </a:p>
          </p:txBody>
        </p:sp>
      </p:grpSp>
      <p:cxnSp>
        <p:nvCxnSpPr>
          <p:cNvPr id="78853" name="Straight Arrow Connector 78852"/>
          <p:cNvCxnSpPr/>
          <p:nvPr/>
        </p:nvCxnSpPr>
        <p:spPr>
          <a:xfrm flipH="1">
            <a:off x="5420307" y="3152164"/>
            <a:ext cx="1498" cy="352264"/>
          </a:xfrm>
          <a:prstGeom prst="straightConnector1">
            <a:avLst/>
          </a:prstGeom>
          <a:ln w="254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1821501" y="3564133"/>
            <a:ext cx="3113736" cy="369332"/>
          </a:xfrm>
          <a:prstGeom prst="rect">
            <a:avLst/>
          </a:prstGeom>
          <a:noFill/>
        </p:spPr>
        <p:txBody>
          <a:bodyPr wrap="square" rtlCol="0">
            <a:spAutoFit/>
          </a:bodyPr>
          <a:lstStyle/>
          <a:p>
            <a:pPr algn="ctr"/>
            <a:r>
              <a:rPr lang="en-US" dirty="0" smtClean="0"/>
              <a:t>Descriptions</a:t>
            </a:r>
            <a:endParaRPr lang="en-US" dirty="0"/>
          </a:p>
        </p:txBody>
      </p:sp>
      <p:sp>
        <p:nvSpPr>
          <p:cNvPr id="61" name="TextBox 60"/>
          <p:cNvSpPr txBox="1"/>
          <p:nvPr/>
        </p:nvSpPr>
        <p:spPr>
          <a:xfrm>
            <a:off x="4919245" y="3564133"/>
            <a:ext cx="922227" cy="369332"/>
          </a:xfrm>
          <a:prstGeom prst="rect">
            <a:avLst/>
          </a:prstGeom>
          <a:noFill/>
        </p:spPr>
        <p:txBody>
          <a:bodyPr wrap="square" rtlCol="0">
            <a:spAutoFit/>
          </a:bodyPr>
          <a:lstStyle/>
          <a:p>
            <a:pPr algn="ctr"/>
            <a:r>
              <a:rPr lang="en-US" dirty="0" smtClean="0"/>
              <a:t>Debit</a:t>
            </a:r>
            <a:endParaRPr lang="en-US" dirty="0"/>
          </a:p>
        </p:txBody>
      </p:sp>
      <p:sp>
        <p:nvSpPr>
          <p:cNvPr id="63" name="TextBox 62"/>
          <p:cNvSpPr txBox="1"/>
          <p:nvPr/>
        </p:nvSpPr>
        <p:spPr>
          <a:xfrm>
            <a:off x="5812897" y="3576971"/>
            <a:ext cx="922227" cy="369332"/>
          </a:xfrm>
          <a:prstGeom prst="rect">
            <a:avLst/>
          </a:prstGeom>
          <a:noFill/>
        </p:spPr>
        <p:txBody>
          <a:bodyPr wrap="square" rtlCol="0">
            <a:spAutoFit/>
          </a:bodyPr>
          <a:lstStyle/>
          <a:p>
            <a:pPr algn="ctr"/>
            <a:r>
              <a:rPr lang="en-US" dirty="0" smtClean="0"/>
              <a:t>Credit</a:t>
            </a:r>
            <a:endParaRPr lang="en-US" dirty="0"/>
          </a:p>
        </p:txBody>
      </p:sp>
      <p:sp>
        <p:nvSpPr>
          <p:cNvPr id="64" name="TextBox 63"/>
          <p:cNvSpPr txBox="1"/>
          <p:nvPr/>
        </p:nvSpPr>
        <p:spPr>
          <a:xfrm>
            <a:off x="879176" y="3869253"/>
            <a:ext cx="909869" cy="369332"/>
          </a:xfrm>
          <a:prstGeom prst="rect">
            <a:avLst/>
          </a:prstGeom>
          <a:noFill/>
        </p:spPr>
        <p:txBody>
          <a:bodyPr wrap="square" rtlCol="0">
            <a:spAutoFit/>
          </a:bodyPr>
          <a:lstStyle/>
          <a:p>
            <a:r>
              <a:rPr lang="en-US" dirty="0" smtClean="0"/>
              <a:t>Dec. 1</a:t>
            </a:r>
            <a:endParaRPr lang="en-US" dirty="0"/>
          </a:p>
        </p:txBody>
      </p:sp>
      <p:sp>
        <p:nvSpPr>
          <p:cNvPr id="65" name="TextBox 64"/>
          <p:cNvSpPr txBox="1"/>
          <p:nvPr/>
        </p:nvSpPr>
        <p:spPr>
          <a:xfrm>
            <a:off x="885656" y="4147711"/>
            <a:ext cx="909869" cy="369332"/>
          </a:xfrm>
          <a:prstGeom prst="rect">
            <a:avLst/>
          </a:prstGeom>
          <a:noFill/>
        </p:spPr>
        <p:txBody>
          <a:bodyPr wrap="square" rtlCol="0">
            <a:spAutoFit/>
          </a:bodyPr>
          <a:lstStyle/>
          <a:p>
            <a:r>
              <a:rPr lang="en-US" dirty="0" smtClean="0"/>
              <a:t>Dec. 1</a:t>
            </a:r>
            <a:endParaRPr lang="en-US" dirty="0"/>
          </a:p>
        </p:txBody>
      </p:sp>
      <p:sp>
        <p:nvSpPr>
          <p:cNvPr id="66" name="TextBox 65"/>
          <p:cNvSpPr txBox="1"/>
          <p:nvPr/>
        </p:nvSpPr>
        <p:spPr>
          <a:xfrm>
            <a:off x="1818228" y="3877946"/>
            <a:ext cx="3047657" cy="369332"/>
          </a:xfrm>
          <a:prstGeom prst="rect">
            <a:avLst/>
          </a:prstGeom>
          <a:noFill/>
        </p:spPr>
        <p:txBody>
          <a:bodyPr wrap="square" rtlCol="0">
            <a:spAutoFit/>
          </a:bodyPr>
          <a:lstStyle/>
          <a:p>
            <a:r>
              <a:rPr lang="en-US" dirty="0" smtClean="0"/>
              <a:t>Beginning Balance</a:t>
            </a:r>
            <a:endParaRPr lang="en-US" dirty="0"/>
          </a:p>
        </p:txBody>
      </p:sp>
      <p:sp>
        <p:nvSpPr>
          <p:cNvPr id="67" name="TextBox 66"/>
          <p:cNvSpPr txBox="1"/>
          <p:nvPr/>
        </p:nvSpPr>
        <p:spPr>
          <a:xfrm>
            <a:off x="1818279" y="4160392"/>
            <a:ext cx="3103850" cy="369332"/>
          </a:xfrm>
          <a:prstGeom prst="rect">
            <a:avLst/>
          </a:prstGeom>
          <a:noFill/>
        </p:spPr>
        <p:txBody>
          <a:bodyPr wrap="square" lIns="91440" rIns="0" rtlCol="0">
            <a:spAutoFit/>
          </a:bodyPr>
          <a:lstStyle/>
          <a:p>
            <a:r>
              <a:rPr lang="en-US" dirty="0" smtClean="0"/>
              <a:t>Issue common stock for cash</a:t>
            </a:r>
            <a:endParaRPr lang="en-US" dirty="0"/>
          </a:p>
        </p:txBody>
      </p:sp>
      <p:sp>
        <p:nvSpPr>
          <p:cNvPr id="68" name="TextBox 67"/>
          <p:cNvSpPr txBox="1"/>
          <p:nvPr/>
        </p:nvSpPr>
        <p:spPr>
          <a:xfrm>
            <a:off x="4931857" y="4151165"/>
            <a:ext cx="909869" cy="369332"/>
          </a:xfrm>
          <a:prstGeom prst="rect">
            <a:avLst/>
          </a:prstGeom>
          <a:noFill/>
        </p:spPr>
        <p:txBody>
          <a:bodyPr wrap="square" rtlCol="0">
            <a:spAutoFit/>
          </a:bodyPr>
          <a:lstStyle/>
          <a:p>
            <a:pPr algn="r"/>
            <a:r>
              <a:rPr lang="en-US" dirty="0" smtClean="0"/>
              <a:t>25,000</a:t>
            </a:r>
            <a:endParaRPr lang="en-US" dirty="0"/>
          </a:p>
        </p:txBody>
      </p:sp>
      <p:sp>
        <p:nvSpPr>
          <p:cNvPr id="69" name="TextBox 68"/>
          <p:cNvSpPr txBox="1"/>
          <p:nvPr/>
        </p:nvSpPr>
        <p:spPr>
          <a:xfrm>
            <a:off x="7493623" y="3859119"/>
            <a:ext cx="302534" cy="369332"/>
          </a:xfrm>
          <a:prstGeom prst="rect">
            <a:avLst/>
          </a:prstGeom>
          <a:noFill/>
        </p:spPr>
        <p:txBody>
          <a:bodyPr wrap="square" rtlCol="0">
            <a:spAutoFit/>
          </a:bodyPr>
          <a:lstStyle/>
          <a:p>
            <a:r>
              <a:rPr lang="en-US" dirty="0" smtClean="0"/>
              <a:t>0</a:t>
            </a:r>
            <a:endParaRPr lang="en-US" dirty="0"/>
          </a:p>
        </p:txBody>
      </p:sp>
      <p:sp>
        <p:nvSpPr>
          <p:cNvPr id="70" name="TextBox 69"/>
          <p:cNvSpPr txBox="1"/>
          <p:nvPr/>
        </p:nvSpPr>
        <p:spPr>
          <a:xfrm>
            <a:off x="6895328" y="4160392"/>
            <a:ext cx="909869" cy="369332"/>
          </a:xfrm>
          <a:prstGeom prst="rect">
            <a:avLst/>
          </a:prstGeom>
          <a:noFill/>
        </p:spPr>
        <p:txBody>
          <a:bodyPr wrap="square" rtlCol="0">
            <a:spAutoFit/>
          </a:bodyPr>
          <a:lstStyle/>
          <a:p>
            <a:pPr algn="r"/>
            <a:r>
              <a:rPr lang="en-US" dirty="0" smtClean="0"/>
              <a:t>25,000</a:t>
            </a:r>
            <a:endParaRPr lang="en-US" dirty="0"/>
          </a:p>
        </p:txBody>
      </p:sp>
      <p:cxnSp>
        <p:nvCxnSpPr>
          <p:cNvPr id="71" name="Straight Connector 70"/>
          <p:cNvCxnSpPr/>
          <p:nvPr/>
        </p:nvCxnSpPr>
        <p:spPr>
          <a:xfrm flipH="1">
            <a:off x="6280849" y="4888763"/>
            <a:ext cx="1814702" cy="0"/>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grpSp>
        <p:nvGrpSpPr>
          <p:cNvPr id="72" name="Group 71"/>
          <p:cNvGrpSpPr/>
          <p:nvPr/>
        </p:nvGrpSpPr>
        <p:grpSpPr>
          <a:xfrm>
            <a:off x="864539" y="4981256"/>
            <a:ext cx="6963603" cy="1567966"/>
            <a:chOff x="2248828" y="3347346"/>
            <a:chExt cx="5267100" cy="1567966"/>
          </a:xfrm>
        </p:grpSpPr>
        <p:sp>
          <p:nvSpPr>
            <p:cNvPr id="73" name="Rounded Rectangle 72"/>
            <p:cNvSpPr/>
            <p:nvPr/>
          </p:nvSpPr>
          <p:spPr>
            <a:xfrm>
              <a:off x="2255023" y="3411026"/>
              <a:ext cx="5253465" cy="1429647"/>
            </a:xfrm>
            <a:prstGeom prst="roundRect">
              <a:avLst>
                <a:gd name="adj" fmla="val 980"/>
              </a:avLst>
            </a:prstGeom>
            <a:solidFill>
              <a:srgbClr val="D4D0B0">
                <a:alpha val="75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4" name="Straight Connector 73"/>
            <p:cNvCxnSpPr/>
            <p:nvPr/>
          </p:nvCxnSpPr>
          <p:spPr>
            <a:xfrm>
              <a:off x="2255023" y="3692293"/>
              <a:ext cx="525346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2248828" y="39871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a:off x="2248828" y="4257288"/>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a:off x="2248828" y="45459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a:off x="2248828" y="3956205"/>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a:off x="5327805" y="3968595"/>
              <a:ext cx="135673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a:off x="6006790" y="3956205"/>
              <a:ext cx="0" cy="88446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p:nvCxnSpPr>
          <p:spPr>
            <a:xfrm>
              <a:off x="2973659"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a:off x="5327805"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a:off x="6006790"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a:off x="6684537"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85" name="TextBox 84"/>
            <p:cNvSpPr txBox="1"/>
            <p:nvPr/>
          </p:nvSpPr>
          <p:spPr>
            <a:xfrm>
              <a:off x="3128538" y="3347346"/>
              <a:ext cx="2189881" cy="369332"/>
            </a:xfrm>
            <a:prstGeom prst="rect">
              <a:avLst/>
            </a:prstGeom>
            <a:noFill/>
          </p:spPr>
          <p:txBody>
            <a:bodyPr wrap="square" rtlCol="0">
              <a:spAutoFit/>
            </a:bodyPr>
            <a:lstStyle/>
            <a:p>
              <a:r>
                <a:rPr lang="en-US" b="1" dirty="0" smtClean="0"/>
                <a:t>Account: Notes Payable</a:t>
              </a:r>
              <a:endParaRPr lang="en-US" b="1" dirty="0"/>
            </a:p>
          </p:txBody>
        </p:sp>
        <p:sp>
          <p:nvSpPr>
            <p:cNvPr id="86" name="TextBox 85"/>
            <p:cNvSpPr txBox="1"/>
            <p:nvPr/>
          </p:nvSpPr>
          <p:spPr>
            <a:xfrm>
              <a:off x="2268658" y="3640333"/>
              <a:ext cx="616466" cy="369332"/>
            </a:xfrm>
            <a:prstGeom prst="rect">
              <a:avLst/>
            </a:prstGeom>
            <a:noFill/>
          </p:spPr>
          <p:txBody>
            <a:bodyPr wrap="square" rtlCol="0">
              <a:spAutoFit/>
            </a:bodyPr>
            <a:lstStyle/>
            <a:p>
              <a:r>
                <a:rPr lang="en-US" dirty="0" smtClean="0"/>
                <a:t>Date</a:t>
              </a:r>
              <a:endParaRPr lang="en-US" dirty="0"/>
            </a:p>
          </p:txBody>
        </p:sp>
        <p:sp>
          <p:nvSpPr>
            <p:cNvPr id="87" name="TextBox 86"/>
            <p:cNvSpPr txBox="1"/>
            <p:nvPr/>
          </p:nvSpPr>
          <p:spPr>
            <a:xfrm>
              <a:off x="2268658" y="4545980"/>
              <a:ext cx="5247270" cy="369332"/>
            </a:xfrm>
            <a:prstGeom prst="rect">
              <a:avLst/>
            </a:prstGeom>
            <a:noFill/>
          </p:spPr>
          <p:txBody>
            <a:bodyPr wrap="square" rtlCol="0">
              <a:spAutoFit/>
            </a:bodyPr>
            <a:lstStyle/>
            <a:p>
              <a:endParaRPr lang="en-US" dirty="0"/>
            </a:p>
          </p:txBody>
        </p:sp>
      </p:grpSp>
      <p:cxnSp>
        <p:nvCxnSpPr>
          <p:cNvPr id="88" name="Straight Arrow Connector 87"/>
          <p:cNvCxnSpPr/>
          <p:nvPr/>
        </p:nvCxnSpPr>
        <p:spPr>
          <a:xfrm flipH="1">
            <a:off x="6273700" y="4879238"/>
            <a:ext cx="1498" cy="352264"/>
          </a:xfrm>
          <a:prstGeom prst="straightConnector1">
            <a:avLst/>
          </a:prstGeom>
          <a:ln w="254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9" name="TextBox 88"/>
          <p:cNvSpPr txBox="1"/>
          <p:nvPr/>
        </p:nvSpPr>
        <p:spPr>
          <a:xfrm>
            <a:off x="1834608" y="5283768"/>
            <a:ext cx="3088219" cy="369332"/>
          </a:xfrm>
          <a:prstGeom prst="rect">
            <a:avLst/>
          </a:prstGeom>
          <a:noFill/>
        </p:spPr>
        <p:txBody>
          <a:bodyPr wrap="square" rtlCol="0">
            <a:spAutoFit/>
          </a:bodyPr>
          <a:lstStyle/>
          <a:p>
            <a:pPr algn="ctr"/>
            <a:r>
              <a:rPr lang="en-US" dirty="0" smtClean="0"/>
              <a:t>Descriptions</a:t>
            </a:r>
            <a:endParaRPr lang="en-US" dirty="0"/>
          </a:p>
        </p:txBody>
      </p:sp>
      <p:sp>
        <p:nvSpPr>
          <p:cNvPr id="90" name="TextBox 89"/>
          <p:cNvSpPr txBox="1"/>
          <p:nvPr/>
        </p:nvSpPr>
        <p:spPr>
          <a:xfrm>
            <a:off x="4922828" y="5264718"/>
            <a:ext cx="922227" cy="369332"/>
          </a:xfrm>
          <a:prstGeom prst="rect">
            <a:avLst/>
          </a:prstGeom>
          <a:noFill/>
        </p:spPr>
        <p:txBody>
          <a:bodyPr wrap="square" rtlCol="0">
            <a:spAutoFit/>
          </a:bodyPr>
          <a:lstStyle/>
          <a:p>
            <a:pPr algn="ctr"/>
            <a:r>
              <a:rPr lang="en-US" dirty="0" smtClean="0"/>
              <a:t>Debit</a:t>
            </a:r>
            <a:endParaRPr lang="en-US" dirty="0"/>
          </a:p>
        </p:txBody>
      </p:sp>
      <p:sp>
        <p:nvSpPr>
          <p:cNvPr id="91" name="TextBox 90"/>
          <p:cNvSpPr txBox="1"/>
          <p:nvPr/>
        </p:nvSpPr>
        <p:spPr>
          <a:xfrm>
            <a:off x="5826005" y="5277556"/>
            <a:ext cx="922227" cy="369332"/>
          </a:xfrm>
          <a:prstGeom prst="rect">
            <a:avLst/>
          </a:prstGeom>
          <a:noFill/>
        </p:spPr>
        <p:txBody>
          <a:bodyPr wrap="square" rtlCol="0">
            <a:spAutoFit/>
          </a:bodyPr>
          <a:lstStyle/>
          <a:p>
            <a:pPr algn="ctr"/>
            <a:r>
              <a:rPr lang="en-US" dirty="0" smtClean="0"/>
              <a:t>Credit</a:t>
            </a:r>
            <a:endParaRPr lang="en-US" dirty="0"/>
          </a:p>
        </p:txBody>
      </p:sp>
      <p:sp>
        <p:nvSpPr>
          <p:cNvPr id="92" name="TextBox 91"/>
          <p:cNvSpPr txBox="1"/>
          <p:nvPr/>
        </p:nvSpPr>
        <p:spPr>
          <a:xfrm>
            <a:off x="892284" y="5588888"/>
            <a:ext cx="909869" cy="369332"/>
          </a:xfrm>
          <a:prstGeom prst="rect">
            <a:avLst/>
          </a:prstGeom>
          <a:noFill/>
        </p:spPr>
        <p:txBody>
          <a:bodyPr wrap="square" rtlCol="0">
            <a:spAutoFit/>
          </a:bodyPr>
          <a:lstStyle/>
          <a:p>
            <a:r>
              <a:rPr lang="en-US" dirty="0" smtClean="0"/>
              <a:t>Dec. 1</a:t>
            </a:r>
            <a:endParaRPr lang="en-US" dirty="0"/>
          </a:p>
        </p:txBody>
      </p:sp>
      <p:sp>
        <p:nvSpPr>
          <p:cNvPr id="93" name="TextBox 92"/>
          <p:cNvSpPr txBox="1"/>
          <p:nvPr/>
        </p:nvSpPr>
        <p:spPr>
          <a:xfrm>
            <a:off x="898764" y="5848296"/>
            <a:ext cx="909869" cy="369332"/>
          </a:xfrm>
          <a:prstGeom prst="rect">
            <a:avLst/>
          </a:prstGeom>
          <a:noFill/>
        </p:spPr>
        <p:txBody>
          <a:bodyPr wrap="square" rtlCol="0">
            <a:spAutoFit/>
          </a:bodyPr>
          <a:lstStyle/>
          <a:p>
            <a:r>
              <a:rPr lang="en-US" dirty="0" smtClean="0"/>
              <a:t>Dec. 1</a:t>
            </a:r>
            <a:endParaRPr lang="en-US" dirty="0"/>
          </a:p>
        </p:txBody>
      </p:sp>
      <p:sp>
        <p:nvSpPr>
          <p:cNvPr id="94" name="TextBox 93"/>
          <p:cNvSpPr txBox="1"/>
          <p:nvPr/>
        </p:nvSpPr>
        <p:spPr>
          <a:xfrm>
            <a:off x="1831336" y="5578531"/>
            <a:ext cx="3047657" cy="369332"/>
          </a:xfrm>
          <a:prstGeom prst="rect">
            <a:avLst/>
          </a:prstGeom>
          <a:noFill/>
        </p:spPr>
        <p:txBody>
          <a:bodyPr wrap="square" rtlCol="0">
            <a:spAutoFit/>
          </a:bodyPr>
          <a:lstStyle/>
          <a:p>
            <a:r>
              <a:rPr lang="en-US" dirty="0" smtClean="0"/>
              <a:t>Beginning Balance</a:t>
            </a:r>
            <a:endParaRPr lang="en-US" dirty="0"/>
          </a:p>
        </p:txBody>
      </p:sp>
      <p:sp>
        <p:nvSpPr>
          <p:cNvPr id="95" name="TextBox 94"/>
          <p:cNvSpPr txBox="1"/>
          <p:nvPr/>
        </p:nvSpPr>
        <p:spPr>
          <a:xfrm>
            <a:off x="1831387" y="5860977"/>
            <a:ext cx="3103850" cy="369332"/>
          </a:xfrm>
          <a:prstGeom prst="rect">
            <a:avLst/>
          </a:prstGeom>
          <a:noFill/>
        </p:spPr>
        <p:txBody>
          <a:bodyPr wrap="square" lIns="91440" rIns="0" rtlCol="0">
            <a:spAutoFit/>
          </a:bodyPr>
          <a:lstStyle/>
          <a:p>
            <a:r>
              <a:rPr lang="en-US" dirty="0"/>
              <a:t>Borrow cash by signing note</a:t>
            </a:r>
          </a:p>
        </p:txBody>
      </p:sp>
      <p:sp>
        <p:nvSpPr>
          <p:cNvPr id="96" name="TextBox 95"/>
          <p:cNvSpPr txBox="1"/>
          <p:nvPr/>
        </p:nvSpPr>
        <p:spPr>
          <a:xfrm>
            <a:off x="5830790" y="5851750"/>
            <a:ext cx="909869" cy="369332"/>
          </a:xfrm>
          <a:prstGeom prst="rect">
            <a:avLst/>
          </a:prstGeom>
          <a:noFill/>
        </p:spPr>
        <p:txBody>
          <a:bodyPr wrap="square" rtlCol="0">
            <a:spAutoFit/>
          </a:bodyPr>
          <a:lstStyle/>
          <a:p>
            <a:pPr algn="r"/>
            <a:r>
              <a:rPr lang="en-US" dirty="0" smtClean="0"/>
              <a:t>10,000</a:t>
            </a:r>
            <a:endParaRPr lang="en-US" dirty="0"/>
          </a:p>
        </p:txBody>
      </p:sp>
      <p:sp>
        <p:nvSpPr>
          <p:cNvPr id="97" name="TextBox 96"/>
          <p:cNvSpPr txBox="1"/>
          <p:nvPr/>
        </p:nvSpPr>
        <p:spPr>
          <a:xfrm>
            <a:off x="7506731" y="5559704"/>
            <a:ext cx="302534" cy="369332"/>
          </a:xfrm>
          <a:prstGeom prst="rect">
            <a:avLst/>
          </a:prstGeom>
          <a:noFill/>
        </p:spPr>
        <p:txBody>
          <a:bodyPr wrap="square" rtlCol="0">
            <a:spAutoFit/>
          </a:bodyPr>
          <a:lstStyle/>
          <a:p>
            <a:r>
              <a:rPr lang="en-US" dirty="0" smtClean="0"/>
              <a:t>0</a:t>
            </a:r>
            <a:endParaRPr lang="en-US" dirty="0"/>
          </a:p>
        </p:txBody>
      </p:sp>
      <p:sp>
        <p:nvSpPr>
          <p:cNvPr id="98" name="TextBox 97"/>
          <p:cNvSpPr txBox="1"/>
          <p:nvPr/>
        </p:nvSpPr>
        <p:spPr>
          <a:xfrm>
            <a:off x="6908436" y="5860977"/>
            <a:ext cx="909869" cy="369332"/>
          </a:xfrm>
          <a:prstGeom prst="rect">
            <a:avLst/>
          </a:prstGeom>
          <a:noFill/>
        </p:spPr>
        <p:txBody>
          <a:bodyPr wrap="square" rtlCol="0">
            <a:spAutoFit/>
          </a:bodyPr>
          <a:lstStyle/>
          <a:p>
            <a:pPr algn="r"/>
            <a:r>
              <a:rPr lang="en-US" dirty="0" smtClean="0"/>
              <a:t>10,000</a:t>
            </a:r>
            <a:endParaRPr lang="en-US" dirty="0"/>
          </a:p>
        </p:txBody>
      </p:sp>
      <p:sp>
        <p:nvSpPr>
          <p:cNvPr id="99" name="TextBox 98"/>
          <p:cNvSpPr txBox="1"/>
          <p:nvPr/>
        </p:nvSpPr>
        <p:spPr>
          <a:xfrm>
            <a:off x="1818279" y="4436617"/>
            <a:ext cx="3103850" cy="369332"/>
          </a:xfrm>
          <a:prstGeom prst="rect">
            <a:avLst/>
          </a:prstGeom>
          <a:noFill/>
        </p:spPr>
        <p:txBody>
          <a:bodyPr wrap="square" lIns="91440" rIns="0" rtlCol="0">
            <a:spAutoFit/>
          </a:bodyPr>
          <a:lstStyle/>
          <a:p>
            <a:r>
              <a:rPr lang="en-US" dirty="0"/>
              <a:t>Borrow cash by signing note</a:t>
            </a:r>
          </a:p>
        </p:txBody>
      </p:sp>
      <p:sp>
        <p:nvSpPr>
          <p:cNvPr id="100" name="TextBox 99"/>
          <p:cNvSpPr txBox="1"/>
          <p:nvPr/>
        </p:nvSpPr>
        <p:spPr>
          <a:xfrm>
            <a:off x="885656" y="4442986"/>
            <a:ext cx="909869" cy="369332"/>
          </a:xfrm>
          <a:prstGeom prst="rect">
            <a:avLst/>
          </a:prstGeom>
          <a:noFill/>
        </p:spPr>
        <p:txBody>
          <a:bodyPr wrap="square" rtlCol="0">
            <a:spAutoFit/>
          </a:bodyPr>
          <a:lstStyle/>
          <a:p>
            <a:r>
              <a:rPr lang="en-US" dirty="0" smtClean="0"/>
              <a:t>Dec. 1</a:t>
            </a:r>
            <a:endParaRPr lang="en-US" dirty="0"/>
          </a:p>
        </p:txBody>
      </p:sp>
      <p:sp>
        <p:nvSpPr>
          <p:cNvPr id="101" name="TextBox 100"/>
          <p:cNvSpPr txBox="1"/>
          <p:nvPr/>
        </p:nvSpPr>
        <p:spPr>
          <a:xfrm>
            <a:off x="4931857" y="4436617"/>
            <a:ext cx="909869" cy="369332"/>
          </a:xfrm>
          <a:prstGeom prst="rect">
            <a:avLst/>
          </a:prstGeom>
          <a:noFill/>
        </p:spPr>
        <p:txBody>
          <a:bodyPr wrap="square" rtlCol="0">
            <a:spAutoFit/>
          </a:bodyPr>
          <a:lstStyle/>
          <a:p>
            <a:pPr algn="r"/>
            <a:r>
              <a:rPr lang="en-US" dirty="0" smtClean="0"/>
              <a:t>10,000</a:t>
            </a:r>
            <a:endParaRPr lang="en-US" dirty="0"/>
          </a:p>
        </p:txBody>
      </p:sp>
      <p:sp>
        <p:nvSpPr>
          <p:cNvPr id="102" name="TextBox 101"/>
          <p:cNvSpPr txBox="1"/>
          <p:nvPr/>
        </p:nvSpPr>
        <p:spPr>
          <a:xfrm>
            <a:off x="6899223" y="4438590"/>
            <a:ext cx="909869" cy="369332"/>
          </a:xfrm>
          <a:prstGeom prst="rect">
            <a:avLst/>
          </a:prstGeom>
          <a:noFill/>
        </p:spPr>
        <p:txBody>
          <a:bodyPr wrap="square" rtlCol="0">
            <a:spAutoFit/>
          </a:bodyPr>
          <a:lstStyle/>
          <a:p>
            <a:pPr algn="r"/>
            <a:r>
              <a:rPr lang="en-US" dirty="0" smtClean="0"/>
              <a:t>35,000</a:t>
            </a:r>
            <a:endParaRPr lang="en-US" dirty="0"/>
          </a:p>
        </p:txBody>
      </p:sp>
      <p:sp>
        <p:nvSpPr>
          <p:cNvPr id="103" name="TextBox 102"/>
          <p:cNvSpPr txBox="1"/>
          <p:nvPr/>
        </p:nvSpPr>
        <p:spPr>
          <a:xfrm>
            <a:off x="6880821" y="3543909"/>
            <a:ext cx="922227" cy="369332"/>
          </a:xfrm>
          <a:prstGeom prst="rect">
            <a:avLst/>
          </a:prstGeom>
          <a:noFill/>
        </p:spPr>
        <p:txBody>
          <a:bodyPr wrap="square" rtlCol="0">
            <a:spAutoFit/>
          </a:bodyPr>
          <a:lstStyle/>
          <a:p>
            <a:pPr algn="ctr"/>
            <a:r>
              <a:rPr lang="en-US" dirty="0" smtClean="0"/>
              <a:t>Balance</a:t>
            </a:r>
            <a:endParaRPr lang="en-US" dirty="0"/>
          </a:p>
        </p:txBody>
      </p:sp>
      <p:sp>
        <p:nvSpPr>
          <p:cNvPr id="104" name="TextBox 103"/>
          <p:cNvSpPr txBox="1"/>
          <p:nvPr/>
        </p:nvSpPr>
        <p:spPr>
          <a:xfrm>
            <a:off x="6899097" y="5274320"/>
            <a:ext cx="922227" cy="369332"/>
          </a:xfrm>
          <a:prstGeom prst="rect">
            <a:avLst/>
          </a:prstGeom>
          <a:noFill/>
        </p:spPr>
        <p:txBody>
          <a:bodyPr wrap="square" rtlCol="0">
            <a:spAutoFit/>
          </a:bodyPr>
          <a:lstStyle/>
          <a:p>
            <a:pPr algn="ctr"/>
            <a:r>
              <a:rPr lang="en-US" dirty="0" smtClean="0"/>
              <a:t>Balance</a:t>
            </a:r>
            <a:endParaRPr lang="en-US" dirty="0"/>
          </a:p>
        </p:txBody>
      </p:sp>
    </p:spTree>
    <p:extLst>
      <p:ext uri="{BB962C8B-B14F-4D97-AF65-F5344CB8AC3E}">
        <p14:creationId xmlns:p14="http://schemas.microsoft.com/office/powerpoint/2010/main" val="1671064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88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8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8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94"/>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95"/>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9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97"/>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98"/>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3" grpId="0"/>
      <p:bldP spid="64" grpId="0"/>
      <p:bldP spid="65" grpId="0"/>
      <p:bldP spid="66" grpId="0"/>
      <p:bldP spid="67" grpId="0"/>
      <p:bldP spid="68" grpId="0"/>
      <p:bldP spid="69" grpId="0"/>
      <p:bldP spid="70" grpId="0"/>
      <p:bldP spid="89" grpId="0"/>
      <p:bldP spid="90" grpId="0"/>
      <p:bldP spid="91" grpId="0"/>
      <p:bldP spid="92" grpId="0"/>
      <p:bldP spid="93" grpId="0"/>
      <p:bldP spid="94" grpId="0"/>
      <p:bldP spid="95" grpId="0"/>
      <p:bldP spid="96" grpId="0"/>
      <p:bldP spid="97" grpId="0"/>
      <p:bldP spid="98" grpId="0"/>
      <p:bldP spid="99" grpId="0"/>
      <p:bldP spid="100" grpId="0"/>
      <p:bldP spid="101" grpId="0"/>
      <p:bldP spid="102" grpId="0"/>
      <p:bldP spid="103" grpId="0"/>
      <p:bldP spid="10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989386" y="6478793"/>
            <a:ext cx="2133600" cy="365125"/>
          </a:xfrm>
        </p:spPr>
        <p:txBody>
          <a:bodyPr/>
          <a:lstStyle/>
          <a:p>
            <a:fld id="{8A048DD7-39B4-434B-ACE7-68CA5B147A05}" type="slidenum">
              <a:rPr lang="en-US" smtClean="0"/>
              <a:t>47</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23" name="Rounded Rectangle 22"/>
          <p:cNvSpPr/>
          <p:nvPr/>
        </p:nvSpPr>
        <p:spPr>
          <a:xfrm>
            <a:off x="1122784" y="4724456"/>
            <a:ext cx="7505371" cy="1713661"/>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TextBox 27"/>
          <p:cNvSpPr txBox="1"/>
          <p:nvPr/>
        </p:nvSpPr>
        <p:spPr>
          <a:xfrm>
            <a:off x="1291686" y="5094539"/>
            <a:ext cx="3136399" cy="1189217"/>
          </a:xfrm>
          <a:prstGeom prst="rect">
            <a:avLst/>
          </a:prstGeom>
          <a:noFill/>
        </p:spPr>
        <p:txBody>
          <a:bodyPr wrap="square" rtlCol="0">
            <a:spAutoFit/>
          </a:bodyPr>
          <a:lstStyle/>
          <a:p>
            <a:pPr>
              <a:lnSpc>
                <a:spcPct val="110000"/>
              </a:lnSpc>
              <a:tabLst>
                <a:tab pos="1262063" algn="r"/>
                <a:tab pos="1598613" algn="l"/>
                <a:tab pos="2859088" algn="r"/>
              </a:tabLst>
            </a:pPr>
            <a:r>
              <a:rPr lang="en-US" b="1" dirty="0" smtClean="0"/>
              <a:t>(3)</a:t>
            </a:r>
            <a:r>
              <a:rPr lang="en-US" b="1" dirty="0"/>
              <a:t>	</a:t>
            </a:r>
            <a:r>
              <a:rPr lang="en-US" b="1" dirty="0" smtClean="0"/>
              <a:t>24,000</a:t>
            </a:r>
            <a:endParaRPr lang="en-US" b="1" dirty="0"/>
          </a:p>
          <a:p>
            <a:pPr>
              <a:lnSpc>
                <a:spcPct val="110000"/>
              </a:lnSpc>
              <a:tabLst>
                <a:tab pos="1262063" algn="r"/>
                <a:tab pos="1598613" algn="l"/>
                <a:tab pos="2859088" algn="r"/>
              </a:tabLst>
            </a:pPr>
            <a:r>
              <a:rPr lang="en-US" dirty="0"/>
              <a:t>		</a:t>
            </a:r>
            <a:endParaRPr lang="en-US" dirty="0" smtClean="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smtClean="0"/>
              <a:t>Bal</a:t>
            </a:r>
            <a:r>
              <a:rPr lang="en-US" dirty="0"/>
              <a:t>. 	</a:t>
            </a:r>
            <a:r>
              <a:rPr lang="en-US" dirty="0" smtClean="0"/>
              <a:t>24,000</a:t>
            </a:r>
            <a:endParaRPr lang="en-US" dirty="0"/>
          </a:p>
        </p:txBody>
      </p:sp>
      <p:sp>
        <p:nvSpPr>
          <p:cNvPr id="29" name="TextBox 28"/>
          <p:cNvSpPr txBox="1"/>
          <p:nvPr/>
        </p:nvSpPr>
        <p:spPr>
          <a:xfrm>
            <a:off x="1285132" y="4749802"/>
            <a:ext cx="3049003" cy="356203"/>
          </a:xfrm>
          <a:prstGeom prst="rect">
            <a:avLst/>
          </a:prstGeom>
          <a:noFill/>
        </p:spPr>
        <p:txBody>
          <a:bodyPr wrap="square" rtlCol="0">
            <a:spAutoFit/>
          </a:bodyPr>
          <a:lstStyle/>
          <a:p>
            <a:pPr algn="ctr"/>
            <a:r>
              <a:rPr lang="en-US" b="1" dirty="0" smtClean="0"/>
              <a:t>Equipment</a:t>
            </a:r>
            <a:endParaRPr lang="en-US" b="1" dirty="0"/>
          </a:p>
        </p:txBody>
      </p:sp>
      <p:cxnSp>
        <p:nvCxnSpPr>
          <p:cNvPr id="30" name="Straight Connector 29"/>
          <p:cNvCxnSpPr/>
          <p:nvPr/>
        </p:nvCxnSpPr>
        <p:spPr>
          <a:xfrm>
            <a:off x="1314735" y="5094175"/>
            <a:ext cx="3019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1408685" y="5827737"/>
            <a:ext cx="3019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V="1">
            <a:off x="2762744" y="5094539"/>
            <a:ext cx="0" cy="133361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4940777" y="5094539"/>
            <a:ext cx="3136399" cy="1311128"/>
          </a:xfrm>
          <a:prstGeom prst="rect">
            <a:avLst/>
          </a:prstGeom>
          <a:noFill/>
        </p:spPr>
        <p:txBody>
          <a:bodyPr wrap="square" rtlCol="0">
            <a:spAutoFit/>
          </a:bodyPr>
          <a:lstStyle/>
          <a:p>
            <a:pPr>
              <a:lnSpc>
                <a:spcPct val="110000"/>
              </a:lnSpc>
              <a:tabLst>
                <a:tab pos="1262063" algn="r"/>
                <a:tab pos="1598613" algn="l"/>
                <a:tab pos="2859088" algn="r"/>
              </a:tabLst>
            </a:pPr>
            <a:r>
              <a:rPr lang="en-US" dirty="0" smtClean="0"/>
              <a:t>(1)</a:t>
            </a:r>
            <a:r>
              <a:rPr lang="en-US" dirty="0"/>
              <a:t>	</a:t>
            </a:r>
            <a:r>
              <a:rPr lang="en-US" dirty="0" smtClean="0"/>
              <a:t>25,000  </a:t>
            </a:r>
            <a:r>
              <a:rPr lang="en-US" dirty="0"/>
              <a:t>	</a:t>
            </a:r>
            <a:endParaRPr lang="en-US" b="1" dirty="0"/>
          </a:p>
          <a:p>
            <a:pPr>
              <a:lnSpc>
                <a:spcPct val="110000"/>
              </a:lnSpc>
              <a:tabLst>
                <a:tab pos="1262063" algn="r"/>
                <a:tab pos="1598613" algn="l"/>
                <a:tab pos="2859088" algn="r"/>
              </a:tabLst>
            </a:pPr>
            <a:r>
              <a:rPr lang="en-US" dirty="0" smtClean="0"/>
              <a:t>(2)       10,000</a:t>
            </a:r>
            <a:endParaRPr lang="en-US" dirty="0"/>
          </a:p>
          <a:p>
            <a:pPr>
              <a:lnSpc>
                <a:spcPct val="110000"/>
              </a:lnSpc>
              <a:tabLst>
                <a:tab pos="1262063" algn="r"/>
                <a:tab pos="1598613" algn="l"/>
                <a:tab pos="2859088" algn="r"/>
              </a:tabLst>
            </a:pPr>
            <a:r>
              <a:rPr lang="en-US" dirty="0"/>
              <a:t>		</a:t>
            </a:r>
            <a:endParaRPr lang="en-US" dirty="0" smtClean="0"/>
          </a:p>
          <a:p>
            <a:pPr>
              <a:lnSpc>
                <a:spcPct val="110000"/>
              </a:lnSpc>
              <a:tabLst>
                <a:tab pos="1262063" algn="r"/>
                <a:tab pos="1598613" algn="l"/>
                <a:tab pos="2859088" algn="r"/>
              </a:tabLst>
            </a:pPr>
            <a:r>
              <a:rPr lang="en-US" dirty="0" smtClean="0"/>
              <a:t>Bal</a:t>
            </a:r>
            <a:r>
              <a:rPr lang="en-US" dirty="0"/>
              <a:t>. 	</a:t>
            </a:r>
            <a:r>
              <a:rPr lang="en-US" dirty="0" smtClean="0"/>
              <a:t>11,000</a:t>
            </a:r>
            <a:endParaRPr lang="en-US" dirty="0"/>
          </a:p>
        </p:txBody>
      </p:sp>
      <p:sp>
        <p:nvSpPr>
          <p:cNvPr id="48" name="TextBox 47"/>
          <p:cNvSpPr txBox="1"/>
          <p:nvPr/>
        </p:nvSpPr>
        <p:spPr>
          <a:xfrm>
            <a:off x="4934223" y="4749802"/>
            <a:ext cx="3049003" cy="337557"/>
          </a:xfrm>
          <a:prstGeom prst="rect">
            <a:avLst/>
          </a:prstGeom>
          <a:noFill/>
        </p:spPr>
        <p:txBody>
          <a:bodyPr wrap="square" rtlCol="0">
            <a:spAutoFit/>
          </a:bodyPr>
          <a:lstStyle/>
          <a:p>
            <a:pPr algn="ctr"/>
            <a:r>
              <a:rPr lang="en-US" b="1" dirty="0" smtClean="0"/>
              <a:t>Cash</a:t>
            </a:r>
            <a:endParaRPr lang="en-US" b="1" dirty="0"/>
          </a:p>
        </p:txBody>
      </p:sp>
      <p:cxnSp>
        <p:nvCxnSpPr>
          <p:cNvPr id="49" name="Straight Connector 48"/>
          <p:cNvCxnSpPr/>
          <p:nvPr/>
        </p:nvCxnSpPr>
        <p:spPr>
          <a:xfrm>
            <a:off x="4963826" y="5094175"/>
            <a:ext cx="3019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5057776" y="5827737"/>
            <a:ext cx="3019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6411835" y="5094539"/>
            <a:ext cx="0" cy="133361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2" name="Title 1"/>
          <p:cNvSpPr>
            <a:spLocks noGrp="1"/>
          </p:cNvSpPr>
          <p:nvPr>
            <p:ph type="title"/>
          </p:nvPr>
        </p:nvSpPr>
        <p:spPr>
          <a:xfrm>
            <a:off x="812788" y="111287"/>
            <a:ext cx="8229600" cy="1143000"/>
          </a:xfrm>
        </p:spPr>
        <p:txBody>
          <a:bodyPr/>
          <a:lstStyle/>
          <a:p>
            <a:r>
              <a:rPr lang="en-US" dirty="0"/>
              <a:t>Posting Transaction to Accounts</a:t>
            </a:r>
            <a:endParaRPr lang="en-US" dirty="0" smtClean="0"/>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1, </a:t>
            </a:r>
            <a:r>
              <a:rPr lang="en-US" sz="2600" dirty="0"/>
              <a:t>Eagle purchases equipment </a:t>
            </a:r>
            <a:r>
              <a:rPr lang="en-US" sz="2600" dirty="0" smtClean="0"/>
              <a:t>with cash,  </a:t>
            </a:r>
            <a:r>
              <a:rPr lang="en-US" sz="2600" dirty="0"/>
              <a:t>$</a:t>
            </a:r>
            <a:r>
              <a:rPr lang="en-US" sz="2600" dirty="0" smtClean="0"/>
              <a:t>24,000</a:t>
            </a:r>
            <a:r>
              <a:rPr lang="en-IN" sz="2600" dirty="0" smtClean="0"/>
              <a:t>.</a:t>
            </a:r>
            <a:endParaRPr lang="en-IN" sz="2600" dirty="0"/>
          </a:p>
        </p:txBody>
      </p:sp>
      <p:grpSp>
        <p:nvGrpSpPr>
          <p:cNvPr id="25" name="Group 24"/>
          <p:cNvGrpSpPr/>
          <p:nvPr/>
        </p:nvGrpSpPr>
        <p:grpSpPr>
          <a:xfrm>
            <a:off x="925004" y="1685928"/>
            <a:ext cx="7911570" cy="1354886"/>
            <a:chOff x="851430" y="5319827"/>
            <a:chExt cx="7736474" cy="1354886"/>
          </a:xfrm>
        </p:grpSpPr>
        <p:sp>
          <p:nvSpPr>
            <p:cNvPr id="27" name="Rectangle 26"/>
            <p:cNvSpPr/>
            <p:nvPr/>
          </p:nvSpPr>
          <p:spPr>
            <a:xfrm>
              <a:off x="851430" y="5319827"/>
              <a:ext cx="7736474"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TextBox 31"/>
            <p:cNvSpPr txBox="1"/>
            <p:nvPr/>
          </p:nvSpPr>
          <p:spPr>
            <a:xfrm>
              <a:off x="851430" y="5351274"/>
              <a:ext cx="7736473" cy="1323439"/>
            </a:xfrm>
            <a:prstGeom prst="rect">
              <a:avLst/>
            </a:prstGeom>
            <a:noFill/>
          </p:spPr>
          <p:txBody>
            <a:bodyPr wrap="square" rtlCol="0">
              <a:spAutoFit/>
            </a:bodyPr>
            <a:lstStyle/>
            <a:p>
              <a:pPr>
                <a:tabLst>
                  <a:tab pos="5200650" algn="l"/>
                  <a:tab pos="6056313" algn="ctr"/>
                  <a:tab pos="6853238" algn="ctr"/>
                </a:tabLst>
              </a:pPr>
              <a:r>
                <a:rPr lang="en-US" sz="2000" dirty="0" smtClean="0"/>
                <a:t>(3) </a:t>
              </a:r>
              <a:r>
                <a:rPr lang="en-US" sz="2000" u="sng" dirty="0" smtClean="0"/>
                <a:t>December 1</a:t>
              </a:r>
              <a:r>
                <a:rPr lang="en-US" sz="2000" dirty="0"/>
                <a:t>	</a:t>
              </a:r>
              <a:r>
                <a:rPr lang="en-US" sz="2000" dirty="0" smtClean="0"/>
                <a:t>	</a:t>
              </a:r>
              <a:r>
                <a:rPr lang="en-US" sz="2000" u="sng" dirty="0" smtClean="0"/>
                <a:t>Debit</a:t>
              </a:r>
              <a:r>
                <a:rPr lang="en-US" sz="2000" dirty="0" smtClean="0"/>
                <a:t>	</a:t>
              </a:r>
              <a:r>
                <a:rPr lang="en-US" sz="2000" dirty="0"/>
                <a:t>	</a:t>
              </a:r>
              <a:r>
                <a:rPr lang="en-US" sz="2000" u="sng" dirty="0"/>
                <a:t>Credit</a:t>
              </a:r>
            </a:p>
            <a:p>
              <a:pPr indent="342900">
                <a:tabLst>
                  <a:tab pos="5086350" algn="l"/>
                  <a:tab pos="6056313" algn="ctr"/>
                  <a:tab pos="6853238" algn="ctr"/>
                </a:tabLst>
              </a:pPr>
              <a:r>
                <a:rPr lang="en-US" sz="2000" b="1" dirty="0" smtClean="0"/>
                <a:t>Equipment </a:t>
              </a:r>
              <a:r>
                <a:rPr lang="en-US" sz="2000" i="1" dirty="0" smtClean="0"/>
                <a:t>(+</a:t>
              </a:r>
              <a:r>
                <a:rPr lang="en-US" sz="2000" i="1" dirty="0"/>
                <a:t>A</a:t>
              </a:r>
              <a:r>
                <a:rPr lang="en-US" sz="2000" i="1" dirty="0" smtClean="0"/>
                <a:t>)</a:t>
              </a:r>
              <a:r>
                <a:rPr lang="en-US" sz="2000" dirty="0" smtClean="0"/>
                <a:t>.......................................................	</a:t>
              </a:r>
              <a:r>
                <a:rPr lang="en-US" sz="2000" b="1" dirty="0" smtClean="0"/>
                <a:t>24,000</a:t>
              </a:r>
              <a:endParaRPr lang="en-US" sz="2000" b="1" dirty="0"/>
            </a:p>
            <a:p>
              <a:pPr indent="800100">
                <a:tabLst>
                  <a:tab pos="6400800" algn="l"/>
                  <a:tab pos="6853238" algn="ctr"/>
                </a:tabLst>
              </a:pPr>
              <a:r>
                <a:rPr lang="en-US" sz="2000" b="1" dirty="0" smtClean="0"/>
                <a:t>Cash </a:t>
              </a:r>
              <a:r>
                <a:rPr lang="en-US" sz="2000" i="1" dirty="0" smtClean="0"/>
                <a:t>(−A)…………………..</a:t>
              </a:r>
              <a:r>
                <a:rPr lang="en-US" sz="2000" dirty="0" smtClean="0"/>
                <a:t>.....................................</a:t>
              </a:r>
              <a:r>
                <a:rPr lang="en-US" sz="2000" dirty="0"/>
                <a:t>	</a:t>
              </a:r>
              <a:r>
                <a:rPr lang="en-US" sz="2000" dirty="0" smtClean="0"/>
                <a:t>		</a:t>
              </a:r>
              <a:r>
                <a:rPr lang="en-US" sz="2000" b="1" dirty="0" smtClean="0"/>
                <a:t>24,000</a:t>
              </a:r>
              <a:endParaRPr lang="en-US" sz="2000" b="1" dirty="0"/>
            </a:p>
            <a:p>
              <a:pPr indent="800100">
                <a:tabLst>
                  <a:tab pos="6056313" algn="ctr"/>
                  <a:tab pos="6853238" algn="ctr"/>
                </a:tabLst>
              </a:pPr>
              <a:r>
                <a:rPr lang="en-US" i="1" dirty="0"/>
                <a:t>(Purchase equipment with cash)</a:t>
              </a:r>
            </a:p>
          </p:txBody>
        </p:sp>
      </p:grpSp>
      <p:sp>
        <p:nvSpPr>
          <p:cNvPr id="34" name="Content Placeholder 2"/>
          <p:cNvSpPr txBox="1">
            <a:spLocks/>
          </p:cNvSpPr>
          <p:nvPr/>
        </p:nvSpPr>
        <p:spPr>
          <a:xfrm>
            <a:off x="812788" y="3211407"/>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b="1" dirty="0" smtClean="0"/>
              <a:t>T-account</a:t>
            </a:r>
            <a:r>
              <a:rPr lang="en-IN" sz="2600" dirty="0"/>
              <a:t>: Simplified version of general ledger account</a:t>
            </a:r>
          </a:p>
          <a:p>
            <a:pPr lvl="0"/>
            <a:r>
              <a:rPr lang="en-US" sz="2600" dirty="0"/>
              <a:t>Includes the account title at the top, </a:t>
            </a:r>
            <a:r>
              <a:rPr lang="en-US" sz="2600" dirty="0" smtClean="0"/>
              <a:t>left side </a:t>
            </a:r>
            <a:r>
              <a:rPr lang="en-US" sz="2600" dirty="0"/>
              <a:t>for recording debits, and </a:t>
            </a:r>
            <a:r>
              <a:rPr lang="en-US" sz="2600" dirty="0" smtClean="0"/>
              <a:t>right </a:t>
            </a:r>
            <a:r>
              <a:rPr lang="en-US" sz="2600" dirty="0"/>
              <a:t>side for recording credits</a:t>
            </a:r>
            <a:endParaRPr lang="en-IN" sz="2600" dirty="0"/>
          </a:p>
          <a:p>
            <a:pPr lvl="0"/>
            <a:endParaRPr lang="en-IN" sz="2600" dirty="0"/>
          </a:p>
        </p:txBody>
      </p:sp>
      <p:sp>
        <p:nvSpPr>
          <p:cNvPr id="3" name="Oval 2"/>
          <p:cNvSpPr/>
          <p:nvPr/>
        </p:nvSpPr>
        <p:spPr>
          <a:xfrm>
            <a:off x="6411835" y="2076450"/>
            <a:ext cx="1274840" cy="302644"/>
          </a:xfrm>
          <a:prstGeom prst="ellipse">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5" name="Straight Arrow Connector 4"/>
          <p:cNvCxnSpPr/>
          <p:nvPr/>
        </p:nvCxnSpPr>
        <p:spPr>
          <a:xfrm flipH="1">
            <a:off x="2628901" y="2379094"/>
            <a:ext cx="3782934" cy="2790825"/>
          </a:xfrm>
          <a:prstGeom prst="straightConnector1">
            <a:avLst/>
          </a:prstGeom>
          <a:ln w="12700">
            <a:solidFill>
              <a:srgbClr val="FF0000"/>
            </a:solidFill>
            <a:tailEnd type="triangle" w="lg" len="med"/>
          </a:ln>
        </p:spPr>
        <p:style>
          <a:lnRef idx="2">
            <a:schemeClr val="accent1"/>
          </a:lnRef>
          <a:fillRef idx="0">
            <a:schemeClr val="accent1"/>
          </a:fillRef>
          <a:effectRef idx="1">
            <a:schemeClr val="accent1"/>
          </a:effectRef>
          <a:fontRef idx="minor">
            <a:schemeClr val="tx1"/>
          </a:fontRef>
        </p:style>
      </p:cxnSp>
      <p:sp>
        <p:nvSpPr>
          <p:cNvPr id="35" name="Oval 34"/>
          <p:cNvSpPr/>
          <p:nvPr/>
        </p:nvSpPr>
        <p:spPr>
          <a:xfrm>
            <a:off x="7561733" y="2387541"/>
            <a:ext cx="1274840" cy="302644"/>
          </a:xfrm>
          <a:prstGeom prst="ellipse">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6" name="Straight Arrow Connector 35"/>
          <p:cNvCxnSpPr/>
          <p:nvPr/>
        </p:nvCxnSpPr>
        <p:spPr>
          <a:xfrm flipH="1">
            <a:off x="7315200" y="2737866"/>
            <a:ext cx="668028" cy="2315584"/>
          </a:xfrm>
          <a:prstGeom prst="straightConnector1">
            <a:avLst/>
          </a:prstGeom>
          <a:ln w="12700">
            <a:solidFill>
              <a:srgbClr val="FF0000"/>
            </a:solidFill>
            <a:tailEnd type="triangle" w="lg" len="med"/>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rot="349438">
            <a:off x="6613340" y="2514474"/>
            <a:ext cx="1113125" cy="496674"/>
          </a:xfrm>
          <a:prstGeom prst="rect">
            <a:avLst/>
          </a:prstGeom>
          <a:noFill/>
        </p:spPr>
        <p:txBody>
          <a:bodyPr wrap="none" rtlCol="0">
            <a:spAutoFit/>
          </a:bodyPr>
          <a:lstStyle/>
          <a:p>
            <a:pPr>
              <a:lnSpc>
                <a:spcPts val="1500"/>
              </a:lnSpc>
            </a:pPr>
            <a:r>
              <a:rPr lang="en-US" sz="2000" dirty="0" smtClean="0">
                <a:solidFill>
                  <a:srgbClr val="FF0000"/>
                </a:solidFill>
              </a:rPr>
              <a:t>Post to</a:t>
            </a:r>
          </a:p>
          <a:p>
            <a:pPr>
              <a:lnSpc>
                <a:spcPts val="1500"/>
              </a:lnSpc>
            </a:pPr>
            <a:r>
              <a:rPr lang="en-US" sz="2000" dirty="0" smtClean="0">
                <a:solidFill>
                  <a:srgbClr val="FF0000"/>
                </a:solidFill>
              </a:rPr>
              <a:t>accounts</a:t>
            </a:r>
            <a:endParaRPr lang="en-US" sz="2000" dirty="0">
              <a:solidFill>
                <a:srgbClr val="FF0000"/>
              </a:solidFill>
            </a:endParaRPr>
          </a:p>
        </p:txBody>
      </p:sp>
      <p:sp>
        <p:nvSpPr>
          <p:cNvPr id="37" name="TextBox 36"/>
          <p:cNvSpPr txBox="1"/>
          <p:nvPr/>
        </p:nvSpPr>
        <p:spPr>
          <a:xfrm>
            <a:off x="6564235" y="5094175"/>
            <a:ext cx="1318658" cy="397032"/>
          </a:xfrm>
          <a:prstGeom prst="rect">
            <a:avLst/>
          </a:prstGeom>
          <a:noFill/>
        </p:spPr>
        <p:txBody>
          <a:bodyPr wrap="square" rtlCol="0">
            <a:spAutoFit/>
          </a:bodyPr>
          <a:lstStyle/>
          <a:p>
            <a:pPr>
              <a:lnSpc>
                <a:spcPct val="110000"/>
              </a:lnSpc>
              <a:tabLst>
                <a:tab pos="1262063" algn="r"/>
                <a:tab pos="1598613" algn="l"/>
                <a:tab pos="2859088" algn="r"/>
              </a:tabLst>
            </a:pPr>
            <a:r>
              <a:rPr lang="en-US" b="1" dirty="0" smtClean="0"/>
              <a:t>(3) 24,000</a:t>
            </a:r>
            <a:endParaRPr lang="en-US" dirty="0"/>
          </a:p>
        </p:txBody>
      </p:sp>
    </p:spTree>
    <p:extLst>
      <p:ext uri="{BB962C8B-B14F-4D97-AF65-F5344CB8AC3E}">
        <p14:creationId xmlns:p14="http://schemas.microsoft.com/office/powerpoint/2010/main" val="1466462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7">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7">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5" grpId="0" animBg="1"/>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989386" y="6319402"/>
            <a:ext cx="2133600" cy="365125"/>
          </a:xfrm>
        </p:spPr>
        <p:txBody>
          <a:bodyPr/>
          <a:lstStyle/>
          <a:p>
            <a:fld id="{8A048DD7-39B4-434B-ACE7-68CA5B147A05}" type="slidenum">
              <a:rPr lang="en-US" smtClean="0"/>
              <a:t>48</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23" name="Rounded Rectangle 22"/>
          <p:cNvSpPr/>
          <p:nvPr/>
        </p:nvSpPr>
        <p:spPr>
          <a:xfrm>
            <a:off x="1122784" y="3905306"/>
            <a:ext cx="7505371" cy="1713661"/>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6" name="Group 25"/>
          <p:cNvGrpSpPr/>
          <p:nvPr/>
        </p:nvGrpSpPr>
        <p:grpSpPr>
          <a:xfrm>
            <a:off x="1285132" y="3930652"/>
            <a:ext cx="3142953" cy="1678348"/>
            <a:chOff x="3118981" y="2780778"/>
            <a:chExt cx="3239798" cy="1740209"/>
          </a:xfrm>
        </p:grpSpPr>
        <p:sp>
          <p:nvSpPr>
            <p:cNvPr id="28" name="TextBox 27"/>
            <p:cNvSpPr txBox="1"/>
            <p:nvPr/>
          </p:nvSpPr>
          <p:spPr>
            <a:xfrm>
              <a:off x="3125737" y="3138221"/>
              <a:ext cx="3233042" cy="1359454"/>
            </a:xfrm>
            <a:prstGeom prst="rect">
              <a:avLst/>
            </a:prstGeom>
            <a:noFill/>
          </p:spPr>
          <p:txBody>
            <a:bodyPr wrap="square" rtlCol="0">
              <a:spAutoFit/>
            </a:bodyPr>
            <a:lstStyle/>
            <a:p>
              <a:pPr>
                <a:lnSpc>
                  <a:spcPct val="110000"/>
                </a:lnSpc>
                <a:tabLst>
                  <a:tab pos="1262063" algn="r"/>
                  <a:tab pos="1598613" algn="l"/>
                  <a:tab pos="2859088" algn="r"/>
                </a:tabLst>
              </a:pPr>
              <a:r>
                <a:rPr lang="en-US" b="1" dirty="0" smtClean="0"/>
                <a:t>(4)</a:t>
              </a:r>
              <a:r>
                <a:rPr lang="en-US" b="1" dirty="0"/>
                <a:t>	</a:t>
              </a:r>
              <a:r>
                <a:rPr lang="en-US" b="1" dirty="0" smtClean="0"/>
                <a:t>6,000</a:t>
              </a:r>
              <a:endParaRPr lang="en-US" b="1" dirty="0"/>
            </a:p>
            <a:p>
              <a:pPr>
                <a:lnSpc>
                  <a:spcPct val="110000"/>
                </a:lnSpc>
                <a:tabLst>
                  <a:tab pos="1262063" algn="r"/>
                  <a:tab pos="1598613" algn="l"/>
                  <a:tab pos="2859088" algn="r"/>
                </a:tabLst>
              </a:pPr>
              <a:r>
                <a:rPr lang="en-US" dirty="0"/>
                <a:t>		</a:t>
              </a:r>
              <a:endParaRPr lang="en-US" dirty="0" smtClean="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smtClean="0"/>
                <a:t>Bal</a:t>
              </a:r>
              <a:r>
                <a:rPr lang="en-US" dirty="0"/>
                <a:t>. 	</a:t>
              </a:r>
              <a:r>
                <a:rPr lang="en-US" dirty="0" smtClean="0"/>
                <a:t>6,000</a:t>
              </a:r>
              <a:endParaRPr lang="en-US" dirty="0"/>
            </a:p>
          </p:txBody>
        </p:sp>
        <p:sp>
          <p:nvSpPr>
            <p:cNvPr id="29" name="TextBox 28"/>
            <p:cNvSpPr txBox="1"/>
            <p:nvPr/>
          </p:nvSpPr>
          <p:spPr>
            <a:xfrm>
              <a:off x="3118981" y="2780778"/>
              <a:ext cx="3142953" cy="382945"/>
            </a:xfrm>
            <a:prstGeom prst="rect">
              <a:avLst/>
            </a:prstGeom>
            <a:noFill/>
          </p:spPr>
          <p:txBody>
            <a:bodyPr wrap="square" rtlCol="0">
              <a:spAutoFit/>
            </a:bodyPr>
            <a:lstStyle/>
            <a:p>
              <a:pPr algn="ctr"/>
              <a:r>
                <a:rPr lang="en-US" b="1" dirty="0" smtClean="0"/>
                <a:t>Prepaid Rent</a:t>
              </a:r>
              <a:endParaRPr lang="en-US" b="1" dirty="0"/>
            </a:p>
          </p:txBody>
        </p:sp>
        <p:cxnSp>
          <p:nvCxnSpPr>
            <p:cNvPr id="30" name="Straight Connector 29"/>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3246341" y="38984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V="1">
              <a:off x="4642123" y="3138221"/>
              <a:ext cx="0" cy="138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6" name="Group 45"/>
          <p:cNvGrpSpPr/>
          <p:nvPr/>
        </p:nvGrpSpPr>
        <p:grpSpPr>
          <a:xfrm>
            <a:off x="4934223" y="3930652"/>
            <a:ext cx="3142953" cy="1678348"/>
            <a:chOff x="3118981" y="2780778"/>
            <a:chExt cx="3239798" cy="1740209"/>
          </a:xfrm>
        </p:grpSpPr>
        <p:sp>
          <p:nvSpPr>
            <p:cNvPr id="47" name="TextBox 46"/>
            <p:cNvSpPr txBox="1"/>
            <p:nvPr/>
          </p:nvSpPr>
          <p:spPr>
            <a:xfrm>
              <a:off x="3125737" y="3138221"/>
              <a:ext cx="3233042" cy="1359454"/>
            </a:xfrm>
            <a:prstGeom prst="rect">
              <a:avLst/>
            </a:prstGeom>
            <a:noFill/>
          </p:spPr>
          <p:txBody>
            <a:bodyPr wrap="square" rtlCol="0">
              <a:spAutoFit/>
            </a:bodyPr>
            <a:lstStyle/>
            <a:p>
              <a:pPr>
                <a:lnSpc>
                  <a:spcPct val="110000"/>
                </a:lnSpc>
                <a:tabLst>
                  <a:tab pos="1262063" algn="r"/>
                  <a:tab pos="1598613" algn="l"/>
                  <a:tab pos="2859088" algn="r"/>
                </a:tabLst>
              </a:pPr>
              <a:r>
                <a:rPr lang="en-US" dirty="0" smtClean="0"/>
                <a:t>(1)</a:t>
              </a:r>
              <a:r>
                <a:rPr lang="en-US" dirty="0"/>
                <a:t>	</a:t>
              </a:r>
              <a:r>
                <a:rPr lang="en-US" dirty="0" smtClean="0"/>
                <a:t>25,000  </a:t>
              </a:r>
              <a:r>
                <a:rPr lang="en-US" dirty="0"/>
                <a:t>	</a:t>
              </a:r>
              <a:r>
                <a:rPr lang="en-US" dirty="0" smtClean="0"/>
                <a:t>(3) 24,000</a:t>
              </a:r>
              <a:endParaRPr lang="en-US" dirty="0"/>
            </a:p>
            <a:p>
              <a:pPr>
                <a:lnSpc>
                  <a:spcPct val="110000"/>
                </a:lnSpc>
                <a:tabLst>
                  <a:tab pos="1262063" algn="r"/>
                  <a:tab pos="1598613" algn="l"/>
                  <a:tab pos="2859088" algn="r"/>
                </a:tabLst>
              </a:pPr>
              <a:r>
                <a:rPr lang="en-US" dirty="0" smtClean="0"/>
                <a:t>(2)       </a:t>
              </a:r>
              <a:r>
                <a:rPr lang="en-US" dirty="0"/>
                <a:t>10,000 	</a:t>
              </a:r>
              <a:r>
                <a:rPr lang="en-US" b="1" dirty="0" smtClean="0"/>
                <a:t>(4)    6,000</a:t>
              </a:r>
              <a:endParaRPr lang="en-US" dirty="0"/>
            </a:p>
            <a:p>
              <a:pPr>
                <a:lnSpc>
                  <a:spcPct val="110000"/>
                </a:lnSpc>
                <a:tabLst>
                  <a:tab pos="1262063" algn="r"/>
                  <a:tab pos="1598613" algn="l"/>
                  <a:tab pos="2859088" algn="r"/>
                </a:tabLst>
              </a:pPr>
              <a:r>
                <a:rPr lang="en-US" dirty="0"/>
                <a:t>		</a:t>
              </a:r>
              <a:endParaRPr lang="en-US" dirty="0" smtClean="0"/>
            </a:p>
            <a:p>
              <a:pPr>
                <a:lnSpc>
                  <a:spcPct val="110000"/>
                </a:lnSpc>
                <a:tabLst>
                  <a:tab pos="1262063" algn="r"/>
                  <a:tab pos="1598613" algn="l"/>
                  <a:tab pos="2859088" algn="r"/>
                </a:tabLst>
              </a:pPr>
              <a:r>
                <a:rPr lang="en-US" dirty="0" smtClean="0"/>
                <a:t>Bal</a:t>
              </a:r>
              <a:r>
                <a:rPr lang="en-US" dirty="0"/>
                <a:t>. 	</a:t>
              </a:r>
              <a:r>
                <a:rPr lang="en-US" dirty="0" smtClean="0"/>
                <a:t>5,000</a:t>
              </a:r>
              <a:endParaRPr lang="en-US" dirty="0"/>
            </a:p>
          </p:txBody>
        </p:sp>
        <p:sp>
          <p:nvSpPr>
            <p:cNvPr id="48" name="TextBox 47"/>
            <p:cNvSpPr txBox="1"/>
            <p:nvPr/>
          </p:nvSpPr>
          <p:spPr>
            <a:xfrm>
              <a:off x="3118981" y="2780778"/>
              <a:ext cx="3142953" cy="349999"/>
            </a:xfrm>
            <a:prstGeom prst="rect">
              <a:avLst/>
            </a:prstGeom>
            <a:noFill/>
          </p:spPr>
          <p:txBody>
            <a:bodyPr wrap="square" rtlCol="0">
              <a:spAutoFit/>
            </a:bodyPr>
            <a:lstStyle/>
            <a:p>
              <a:pPr algn="ctr"/>
              <a:r>
                <a:rPr lang="en-US" b="1" dirty="0" smtClean="0"/>
                <a:t>Cash</a:t>
              </a:r>
              <a:endParaRPr lang="en-US" b="1" dirty="0"/>
            </a:p>
          </p:txBody>
        </p:sp>
        <p:cxnSp>
          <p:nvCxnSpPr>
            <p:cNvPr id="49" name="Straight Connector 4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3246341" y="38984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4642123" y="3138221"/>
              <a:ext cx="0" cy="138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2" name="Title 1"/>
          <p:cNvSpPr>
            <a:spLocks noGrp="1"/>
          </p:cNvSpPr>
          <p:nvPr>
            <p:ph type="title"/>
          </p:nvPr>
        </p:nvSpPr>
        <p:spPr>
          <a:xfrm>
            <a:off x="812788" y="111287"/>
            <a:ext cx="8229600" cy="1143000"/>
          </a:xfrm>
        </p:spPr>
        <p:txBody>
          <a:bodyPr/>
          <a:lstStyle/>
          <a:p>
            <a:r>
              <a:rPr lang="en-US" dirty="0"/>
              <a:t>Posting Transaction to Accounts</a:t>
            </a:r>
            <a:endParaRPr lang="en-US" dirty="0" smtClean="0"/>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1, </a:t>
            </a:r>
            <a:r>
              <a:rPr lang="en-US" sz="2600" dirty="0"/>
              <a:t>Eagle </a:t>
            </a:r>
            <a:r>
              <a:rPr lang="en-US" sz="2600" dirty="0" smtClean="0"/>
              <a:t>pays one year of rent in advance, $6,000 ($500 per month)</a:t>
            </a:r>
            <a:r>
              <a:rPr lang="en-IN" sz="2600" dirty="0" smtClean="0"/>
              <a:t>.</a:t>
            </a:r>
            <a:endParaRPr lang="en-IN" sz="2600" dirty="0"/>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957056" y="2047878"/>
            <a:ext cx="7836825" cy="906814"/>
            <a:chOff x="914269" y="1127072"/>
            <a:chExt cx="7836825" cy="906814"/>
          </a:xfrm>
        </p:grpSpPr>
        <p:sp>
          <p:nvSpPr>
            <p:cNvPr id="36" name="TextBox 35"/>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(4) </a:t>
              </a:r>
              <a:r>
                <a:rPr lang="en-US" sz="2000" u="sng" dirty="0" smtClean="0">
                  <a:latin typeface="Calibri" pitchFamily="34" charset="0"/>
                </a:rPr>
                <a:t>December 1</a:t>
              </a:r>
              <a:r>
                <a:rPr lang="en-US" sz="2000" b="1"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37" name="TextBox 36"/>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Prepaid Rent </a:t>
              </a:r>
              <a:r>
                <a:rPr lang="en-US" sz="2000" i="1" dirty="0" smtClean="0">
                  <a:latin typeface="Calibri" pitchFamily="34" charset="0"/>
                </a:rPr>
                <a:t>(+A) </a:t>
              </a:r>
              <a:r>
                <a:rPr lang="en-US" sz="2000" dirty="0" smtClean="0">
                  <a:latin typeface="Calibri" pitchFamily="34" charset="0"/>
                </a:rPr>
                <a:t>….………………………………………………	  </a:t>
              </a:r>
              <a:r>
                <a:rPr lang="en-US" sz="2000" b="1" dirty="0" smtClean="0">
                  <a:latin typeface="Calibri" pitchFamily="34" charset="0"/>
                </a:rPr>
                <a:t>6,000</a:t>
              </a:r>
              <a:endParaRPr lang="en-US" sz="2000" b="1" u="sng" dirty="0"/>
            </a:p>
          </p:txBody>
        </p:sp>
        <p:sp>
          <p:nvSpPr>
            <p:cNvPr id="38" name="TextBox 37"/>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Cash </a:t>
              </a:r>
              <a:r>
                <a:rPr lang="en-US" sz="2000" i="1" dirty="0">
                  <a:latin typeface="Calibri" pitchFamily="34" charset="0"/>
                </a:rPr>
                <a:t>(−A) </a:t>
              </a:r>
              <a:r>
                <a:rPr lang="en-US" sz="2000" dirty="0" smtClean="0">
                  <a:latin typeface="Calibri" pitchFamily="34" charset="0"/>
                </a:rPr>
                <a:t>……………………………….………………………</a:t>
              </a:r>
              <a:r>
                <a:rPr lang="en-US" sz="2000" dirty="0">
                  <a:latin typeface="Calibri" pitchFamily="34" charset="0"/>
                </a:rPr>
                <a:t>			</a:t>
              </a:r>
              <a:r>
                <a:rPr lang="en-US" sz="2000" b="1" dirty="0" smtClean="0">
                  <a:latin typeface="Calibri" pitchFamily="34" charset="0"/>
                </a:rPr>
                <a:t>6,000</a:t>
              </a:r>
              <a:endParaRPr lang="en-US" sz="2000" b="1" u="sng" dirty="0"/>
            </a:p>
          </p:txBody>
        </p:sp>
      </p:grpSp>
      <p:sp>
        <p:nvSpPr>
          <p:cNvPr id="39" name="TextBox 38"/>
          <p:cNvSpPr txBox="1">
            <a:spLocks noChangeArrowheads="1"/>
          </p:cNvSpPr>
          <p:nvPr/>
        </p:nvSpPr>
        <p:spPr bwMode="auto">
          <a:xfrm>
            <a:off x="1799964" y="2855842"/>
            <a:ext cx="3716687"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Prepay rent with cash</a:t>
            </a:r>
            <a:r>
              <a:rPr lang="en-US" sz="2000" i="1" dirty="0" smtClean="0">
                <a:latin typeface="Calibri" pitchFamily="34" charset="0"/>
              </a:rPr>
              <a:t>)</a:t>
            </a:r>
            <a:endParaRPr lang="en-US" sz="2000" b="1" u="sng" dirty="0"/>
          </a:p>
        </p:txBody>
      </p:sp>
    </p:spTree>
    <p:extLst>
      <p:ext uri="{BB962C8B-B14F-4D97-AF65-F5344CB8AC3E}">
        <p14:creationId xmlns:p14="http://schemas.microsoft.com/office/powerpoint/2010/main" val="366307202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989386" y="6319402"/>
            <a:ext cx="2133600" cy="365125"/>
          </a:xfrm>
        </p:spPr>
        <p:txBody>
          <a:bodyPr/>
          <a:lstStyle/>
          <a:p>
            <a:fld id="{8A048DD7-39B4-434B-ACE7-68CA5B147A05}" type="slidenum">
              <a:rPr lang="en-US" smtClean="0"/>
              <a:t>49</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23" name="Rounded Rectangle 22"/>
          <p:cNvSpPr/>
          <p:nvPr/>
        </p:nvSpPr>
        <p:spPr>
          <a:xfrm>
            <a:off x="1122784" y="3905306"/>
            <a:ext cx="7505371" cy="1713661"/>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6" name="Group 25"/>
          <p:cNvGrpSpPr/>
          <p:nvPr/>
        </p:nvGrpSpPr>
        <p:grpSpPr>
          <a:xfrm>
            <a:off x="1285132" y="3930652"/>
            <a:ext cx="3142953" cy="1678348"/>
            <a:chOff x="3118981" y="2780778"/>
            <a:chExt cx="3239798" cy="1740209"/>
          </a:xfrm>
        </p:grpSpPr>
        <p:sp>
          <p:nvSpPr>
            <p:cNvPr id="28" name="TextBox 27"/>
            <p:cNvSpPr txBox="1"/>
            <p:nvPr/>
          </p:nvSpPr>
          <p:spPr>
            <a:xfrm>
              <a:off x="3125737" y="3138221"/>
              <a:ext cx="3233042" cy="1359454"/>
            </a:xfrm>
            <a:prstGeom prst="rect">
              <a:avLst/>
            </a:prstGeom>
            <a:noFill/>
          </p:spPr>
          <p:txBody>
            <a:bodyPr wrap="square" rtlCol="0">
              <a:spAutoFit/>
            </a:bodyPr>
            <a:lstStyle/>
            <a:p>
              <a:pPr>
                <a:lnSpc>
                  <a:spcPct val="110000"/>
                </a:lnSpc>
                <a:tabLst>
                  <a:tab pos="1262063" algn="r"/>
                  <a:tab pos="1598613" algn="l"/>
                  <a:tab pos="2859088" algn="r"/>
                </a:tabLst>
              </a:pPr>
              <a:r>
                <a:rPr lang="en-US" b="1" dirty="0" smtClean="0"/>
                <a:t>(5)</a:t>
              </a:r>
              <a:r>
                <a:rPr lang="en-US" b="1" dirty="0"/>
                <a:t>	</a:t>
              </a:r>
              <a:r>
                <a:rPr lang="en-US" b="1" dirty="0" smtClean="0"/>
                <a:t>2,300</a:t>
              </a:r>
              <a:endParaRPr lang="en-US" b="1" dirty="0"/>
            </a:p>
            <a:p>
              <a:pPr>
                <a:lnSpc>
                  <a:spcPct val="110000"/>
                </a:lnSpc>
                <a:tabLst>
                  <a:tab pos="1262063" algn="r"/>
                  <a:tab pos="1598613" algn="l"/>
                  <a:tab pos="2859088" algn="r"/>
                </a:tabLst>
              </a:pPr>
              <a:r>
                <a:rPr lang="en-US" dirty="0"/>
                <a:t>		</a:t>
              </a:r>
              <a:endParaRPr lang="en-US" dirty="0" smtClean="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smtClean="0"/>
                <a:t>Bal</a:t>
              </a:r>
              <a:r>
                <a:rPr lang="en-US" dirty="0"/>
                <a:t>. 	</a:t>
              </a:r>
              <a:r>
                <a:rPr lang="en-US" dirty="0" smtClean="0"/>
                <a:t>2,300</a:t>
              </a:r>
              <a:endParaRPr lang="en-US" dirty="0"/>
            </a:p>
          </p:txBody>
        </p:sp>
        <p:sp>
          <p:nvSpPr>
            <p:cNvPr id="29" name="TextBox 28"/>
            <p:cNvSpPr txBox="1"/>
            <p:nvPr/>
          </p:nvSpPr>
          <p:spPr>
            <a:xfrm>
              <a:off x="3118981" y="2780778"/>
              <a:ext cx="3142953" cy="382945"/>
            </a:xfrm>
            <a:prstGeom prst="rect">
              <a:avLst/>
            </a:prstGeom>
            <a:noFill/>
          </p:spPr>
          <p:txBody>
            <a:bodyPr wrap="square" rtlCol="0">
              <a:spAutoFit/>
            </a:bodyPr>
            <a:lstStyle/>
            <a:p>
              <a:pPr algn="ctr"/>
              <a:r>
                <a:rPr lang="en-US" b="1" dirty="0" smtClean="0"/>
                <a:t>Supplies</a:t>
              </a:r>
              <a:endParaRPr lang="en-US" b="1" dirty="0"/>
            </a:p>
          </p:txBody>
        </p:sp>
        <p:cxnSp>
          <p:nvCxnSpPr>
            <p:cNvPr id="30" name="Straight Connector 29"/>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3246341" y="38984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V="1">
              <a:off x="4642123" y="3138221"/>
              <a:ext cx="0" cy="138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6" name="Group 45"/>
          <p:cNvGrpSpPr/>
          <p:nvPr/>
        </p:nvGrpSpPr>
        <p:grpSpPr>
          <a:xfrm>
            <a:off x="4934223" y="3930652"/>
            <a:ext cx="3142953" cy="1678348"/>
            <a:chOff x="3118981" y="2780778"/>
            <a:chExt cx="3239798" cy="1740209"/>
          </a:xfrm>
        </p:grpSpPr>
        <p:sp>
          <p:nvSpPr>
            <p:cNvPr id="47" name="TextBox 46"/>
            <p:cNvSpPr txBox="1"/>
            <p:nvPr/>
          </p:nvSpPr>
          <p:spPr>
            <a:xfrm>
              <a:off x="3125737" y="3138221"/>
              <a:ext cx="3233042" cy="1359454"/>
            </a:xfrm>
            <a:prstGeom prst="rect">
              <a:avLst/>
            </a:prstGeom>
            <a:noFill/>
          </p:spPr>
          <p:txBody>
            <a:bodyPr wrap="square" rtlCol="0">
              <a:spAutoFit/>
            </a:bodyPr>
            <a:lstStyle/>
            <a:p>
              <a:pPr lvl="1">
                <a:lnSpc>
                  <a:spcPct val="110000"/>
                </a:lnSpc>
                <a:tabLst>
                  <a:tab pos="1262063" algn="r"/>
                  <a:tab pos="1598613" algn="l"/>
                  <a:tab pos="2859088" algn="r"/>
                </a:tabLst>
              </a:pPr>
              <a:r>
                <a:rPr lang="en-US" dirty="0" smtClean="0"/>
                <a:t>	</a:t>
              </a:r>
              <a:r>
                <a:rPr lang="en-US" dirty="0"/>
                <a:t>	</a:t>
              </a:r>
              <a:r>
                <a:rPr lang="en-US" b="1" dirty="0" smtClean="0"/>
                <a:t>(5)	2,300</a:t>
              </a:r>
              <a:endParaRPr lang="en-US" b="1" dirty="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		</a:t>
              </a:r>
              <a:endParaRPr lang="en-US" dirty="0" smtClean="0"/>
            </a:p>
            <a:p>
              <a:pPr>
                <a:lnSpc>
                  <a:spcPct val="110000"/>
                </a:lnSpc>
                <a:tabLst>
                  <a:tab pos="1262063" algn="r"/>
                  <a:tab pos="1598613" algn="l"/>
                  <a:tab pos="2859088" algn="r"/>
                </a:tabLst>
              </a:pPr>
              <a:r>
                <a:rPr lang="en-US" dirty="0" smtClean="0"/>
                <a:t>		Bal</a:t>
              </a:r>
              <a:r>
                <a:rPr lang="en-US" dirty="0"/>
                <a:t>. 	</a:t>
              </a:r>
              <a:r>
                <a:rPr lang="en-US" dirty="0" smtClean="0"/>
                <a:t>2,300</a:t>
              </a:r>
              <a:endParaRPr lang="en-US" dirty="0"/>
            </a:p>
          </p:txBody>
        </p:sp>
        <p:sp>
          <p:nvSpPr>
            <p:cNvPr id="48" name="TextBox 47"/>
            <p:cNvSpPr txBox="1"/>
            <p:nvPr/>
          </p:nvSpPr>
          <p:spPr>
            <a:xfrm>
              <a:off x="3118981" y="2780778"/>
              <a:ext cx="3142953" cy="382945"/>
            </a:xfrm>
            <a:prstGeom prst="rect">
              <a:avLst/>
            </a:prstGeom>
            <a:noFill/>
          </p:spPr>
          <p:txBody>
            <a:bodyPr wrap="square" rtlCol="0">
              <a:spAutoFit/>
            </a:bodyPr>
            <a:lstStyle/>
            <a:p>
              <a:pPr algn="ctr"/>
              <a:r>
                <a:rPr lang="en-US" b="1" dirty="0" smtClean="0"/>
                <a:t>Accounts Payable</a:t>
              </a:r>
              <a:endParaRPr lang="en-US" b="1" dirty="0"/>
            </a:p>
          </p:txBody>
        </p:sp>
        <p:cxnSp>
          <p:nvCxnSpPr>
            <p:cNvPr id="49" name="Straight Connector 4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3246341" y="38984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4642123" y="3138221"/>
              <a:ext cx="0" cy="138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2" name="Title 1"/>
          <p:cNvSpPr>
            <a:spLocks noGrp="1"/>
          </p:cNvSpPr>
          <p:nvPr>
            <p:ph type="title"/>
          </p:nvPr>
        </p:nvSpPr>
        <p:spPr>
          <a:xfrm>
            <a:off x="812788" y="111287"/>
            <a:ext cx="8229600" cy="1143000"/>
          </a:xfrm>
        </p:spPr>
        <p:txBody>
          <a:bodyPr/>
          <a:lstStyle/>
          <a:p>
            <a:r>
              <a:rPr lang="en-US" dirty="0"/>
              <a:t>Posting Transaction to Accounts</a:t>
            </a:r>
            <a:endParaRPr lang="en-US" dirty="0" smtClean="0"/>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a:t>
            </a:r>
            <a:r>
              <a:rPr lang="en-IN" sz="2600" dirty="0" smtClean="0"/>
              <a:t>6, </a:t>
            </a:r>
            <a:r>
              <a:rPr lang="en-US" sz="2600" dirty="0"/>
              <a:t>Eagle </a:t>
            </a:r>
            <a:r>
              <a:rPr lang="en-US" sz="2600" dirty="0" smtClean="0"/>
              <a:t>purchases supplies on account, $2,300</a:t>
            </a:r>
            <a:r>
              <a:rPr lang="en-IN" sz="2600" dirty="0" smtClean="0"/>
              <a:t>.</a:t>
            </a:r>
            <a:endParaRPr lang="en-IN" sz="2600" dirty="0"/>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5" name="Group 24"/>
          <p:cNvGrpSpPr/>
          <p:nvPr/>
        </p:nvGrpSpPr>
        <p:grpSpPr>
          <a:xfrm>
            <a:off x="971174" y="2058338"/>
            <a:ext cx="7836825" cy="906814"/>
            <a:chOff x="914269" y="1127072"/>
            <a:chExt cx="7836825" cy="906814"/>
          </a:xfrm>
        </p:grpSpPr>
        <p:sp>
          <p:nvSpPr>
            <p:cNvPr id="32" name="TextBox 31"/>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(5) </a:t>
              </a:r>
              <a:r>
                <a:rPr lang="en-US" sz="2000" u="sng" dirty="0" smtClean="0">
                  <a:latin typeface="Calibri" pitchFamily="34" charset="0"/>
                </a:rPr>
                <a:t>December 6</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34" name="TextBox 33"/>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Supplies </a:t>
              </a:r>
              <a:r>
                <a:rPr lang="en-US" sz="2000" i="1" dirty="0" smtClean="0">
                  <a:latin typeface="Calibri" pitchFamily="34" charset="0"/>
                </a:rPr>
                <a:t>(+A) </a:t>
              </a:r>
              <a:r>
                <a:rPr lang="en-US" sz="2000" dirty="0" smtClean="0">
                  <a:latin typeface="Calibri" pitchFamily="34" charset="0"/>
                </a:rPr>
                <a:t>.……………………………………………….……….</a:t>
              </a:r>
              <a:r>
                <a:rPr lang="en-US" sz="2000" b="1" dirty="0" smtClean="0">
                  <a:latin typeface="Calibri" pitchFamily="34" charset="0"/>
                </a:rPr>
                <a:t>	  2,300</a:t>
              </a:r>
              <a:endParaRPr lang="en-US" sz="2000" b="1" u="sng" dirty="0"/>
            </a:p>
          </p:txBody>
        </p:sp>
        <p:sp>
          <p:nvSpPr>
            <p:cNvPr id="40" name="TextBox 39"/>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Accounts Payable </a:t>
              </a:r>
              <a:r>
                <a:rPr lang="en-US" sz="2000" i="1" dirty="0" smtClean="0">
                  <a:latin typeface="Calibri" pitchFamily="34" charset="0"/>
                </a:rPr>
                <a:t>(+L) .</a:t>
              </a:r>
              <a:r>
                <a:rPr lang="en-US" sz="2000" dirty="0" smtClean="0">
                  <a:latin typeface="Calibri" pitchFamily="34" charset="0"/>
                </a:rPr>
                <a:t>………………………………….			</a:t>
              </a:r>
              <a:r>
                <a:rPr lang="en-US" sz="2000" b="1" dirty="0" smtClean="0">
                  <a:latin typeface="Calibri" pitchFamily="34" charset="0"/>
                </a:rPr>
                <a:t>2,300</a:t>
              </a:r>
              <a:endParaRPr lang="en-US" sz="2000" b="1" u="sng" dirty="0"/>
            </a:p>
          </p:txBody>
        </p:sp>
      </p:grpSp>
      <p:sp>
        <p:nvSpPr>
          <p:cNvPr id="41" name="TextBox 40"/>
          <p:cNvSpPr txBox="1">
            <a:spLocks noChangeArrowheads="1"/>
          </p:cNvSpPr>
          <p:nvPr/>
        </p:nvSpPr>
        <p:spPr bwMode="auto">
          <a:xfrm>
            <a:off x="1814082" y="2866302"/>
            <a:ext cx="3716687"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Purchase supplies on account</a:t>
            </a:r>
            <a:r>
              <a:rPr lang="en-US" sz="2000" i="1" dirty="0" smtClean="0">
                <a:latin typeface="Calibri" pitchFamily="34" charset="0"/>
              </a:rPr>
              <a:t>)</a:t>
            </a:r>
            <a:endParaRPr lang="en-US" sz="2000" b="1" u="sng" dirty="0"/>
          </a:p>
        </p:txBody>
      </p:sp>
    </p:spTree>
    <p:extLst>
      <p:ext uri="{BB962C8B-B14F-4D97-AF65-F5344CB8AC3E}">
        <p14:creationId xmlns:p14="http://schemas.microsoft.com/office/powerpoint/2010/main" val="7974920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4"/>
          <p:cNvSpPr>
            <a:spLocks noGrp="1"/>
          </p:cNvSpPr>
          <p:nvPr>
            <p:ph idx="1"/>
          </p:nvPr>
        </p:nvSpPr>
        <p:spPr>
          <a:xfrm>
            <a:off x="709368" y="1442358"/>
            <a:ext cx="8129831" cy="2968582"/>
          </a:xfrm>
        </p:spPr>
        <p:txBody>
          <a:bodyPr/>
          <a:lstStyle/>
          <a:p>
            <a:r>
              <a:rPr lang="en-IN" b="1" dirty="0" smtClean="0">
                <a:solidFill>
                  <a:srgbClr val="A5062D"/>
                </a:solidFill>
              </a:rPr>
              <a:t>LO2-1</a:t>
            </a:r>
            <a:r>
              <a:rPr lang="en-IN" dirty="0" smtClean="0"/>
              <a:t>	Identify the basic steps in measuring external transactions. </a:t>
            </a:r>
          </a:p>
        </p:txBody>
      </p:sp>
      <p:sp>
        <p:nvSpPr>
          <p:cNvPr id="19457" name="Title 3"/>
          <p:cNvSpPr>
            <a:spLocks noGrp="1"/>
          </p:cNvSpPr>
          <p:nvPr>
            <p:ph type="title"/>
          </p:nvPr>
        </p:nvSpPr>
        <p:spPr/>
        <p:txBody>
          <a:bodyPr/>
          <a:lstStyle/>
          <a:p>
            <a:r>
              <a:rPr lang="en-US" dirty="0" smtClean="0"/>
              <a:t>Learning Objective 1</a:t>
            </a:r>
          </a:p>
        </p:txBody>
      </p:sp>
      <p:sp>
        <p:nvSpPr>
          <p:cNvPr id="5" name="Slide Number Placeholder 4"/>
          <p:cNvSpPr>
            <a:spLocks noGrp="1"/>
          </p:cNvSpPr>
          <p:nvPr>
            <p:ph type="sldNum" sz="quarter" idx="12"/>
          </p:nvPr>
        </p:nvSpPr>
        <p:spPr/>
        <p:txBody>
          <a:bodyPr/>
          <a:lstStyle/>
          <a:p>
            <a:fld id="{8A048DD7-39B4-434B-ACE7-68CA5B147A05}" type="slidenum">
              <a:rPr lang="en-US" smtClean="0"/>
              <a:t>5</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989386" y="6319402"/>
            <a:ext cx="2133600" cy="365125"/>
          </a:xfrm>
        </p:spPr>
        <p:txBody>
          <a:bodyPr/>
          <a:lstStyle/>
          <a:p>
            <a:fld id="{8A048DD7-39B4-434B-ACE7-68CA5B147A05}" type="slidenum">
              <a:rPr lang="en-US" smtClean="0"/>
              <a:t>50</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23" name="Rounded Rectangle 22"/>
          <p:cNvSpPr/>
          <p:nvPr/>
        </p:nvSpPr>
        <p:spPr>
          <a:xfrm>
            <a:off x="1122784" y="3905306"/>
            <a:ext cx="7505371" cy="1995877"/>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6" name="Group 45"/>
          <p:cNvGrpSpPr/>
          <p:nvPr/>
        </p:nvGrpSpPr>
        <p:grpSpPr>
          <a:xfrm>
            <a:off x="4934223" y="3930652"/>
            <a:ext cx="3142953" cy="1960564"/>
            <a:chOff x="3118981" y="2780778"/>
            <a:chExt cx="3239798" cy="2032827"/>
          </a:xfrm>
        </p:grpSpPr>
        <p:sp>
          <p:nvSpPr>
            <p:cNvPr id="47" name="TextBox 46"/>
            <p:cNvSpPr txBox="1"/>
            <p:nvPr/>
          </p:nvSpPr>
          <p:spPr>
            <a:xfrm>
              <a:off x="3125737" y="3138221"/>
              <a:ext cx="3233042" cy="1675384"/>
            </a:xfrm>
            <a:prstGeom prst="rect">
              <a:avLst/>
            </a:prstGeom>
            <a:noFill/>
          </p:spPr>
          <p:txBody>
            <a:bodyPr wrap="square" rtlCol="0">
              <a:spAutoFit/>
            </a:bodyPr>
            <a:lstStyle/>
            <a:p>
              <a:pPr lvl="1">
                <a:lnSpc>
                  <a:spcPct val="110000"/>
                </a:lnSpc>
                <a:tabLst>
                  <a:tab pos="1262063" algn="r"/>
                  <a:tab pos="1598613" algn="l"/>
                  <a:tab pos="2859088" algn="r"/>
                </a:tabLst>
              </a:pPr>
              <a:r>
                <a:rPr lang="en-US" dirty="0" smtClean="0"/>
                <a:t>	</a:t>
              </a:r>
              <a:r>
                <a:rPr lang="en-US" dirty="0"/>
                <a:t>	</a:t>
              </a:r>
              <a:r>
                <a:rPr lang="en-US" b="1" dirty="0" smtClean="0"/>
                <a:t>(6)	4,300</a:t>
              </a:r>
              <a:endParaRPr lang="en-US" b="1" dirty="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		</a:t>
              </a:r>
              <a:endParaRPr lang="en-US" dirty="0" smtClean="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r>
                <a:rPr lang="en-US" dirty="0" smtClean="0"/>
                <a:t>		Bal</a:t>
              </a:r>
              <a:r>
                <a:rPr lang="en-US" dirty="0"/>
                <a:t>. 	</a:t>
              </a:r>
              <a:r>
                <a:rPr lang="en-US" dirty="0" smtClean="0"/>
                <a:t>4,300</a:t>
              </a:r>
              <a:endParaRPr lang="en-US" dirty="0"/>
            </a:p>
          </p:txBody>
        </p:sp>
        <p:sp>
          <p:nvSpPr>
            <p:cNvPr id="48" name="TextBox 47"/>
            <p:cNvSpPr txBox="1"/>
            <p:nvPr/>
          </p:nvSpPr>
          <p:spPr>
            <a:xfrm>
              <a:off x="3118981" y="2780778"/>
              <a:ext cx="3142953" cy="382945"/>
            </a:xfrm>
            <a:prstGeom prst="rect">
              <a:avLst/>
            </a:prstGeom>
            <a:noFill/>
          </p:spPr>
          <p:txBody>
            <a:bodyPr wrap="square" rtlCol="0">
              <a:spAutoFit/>
            </a:bodyPr>
            <a:lstStyle/>
            <a:p>
              <a:pPr algn="ctr"/>
              <a:r>
                <a:rPr lang="en-US" b="1" dirty="0" smtClean="0"/>
                <a:t>Service Revenue</a:t>
              </a:r>
              <a:endParaRPr lang="en-US" b="1" dirty="0"/>
            </a:p>
          </p:txBody>
        </p:sp>
        <p:cxnSp>
          <p:nvCxnSpPr>
            <p:cNvPr id="49" name="Straight Connector 4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3246341" y="4293946"/>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4642123" y="3138223"/>
              <a:ext cx="0" cy="167538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2" name="Title 1"/>
          <p:cNvSpPr>
            <a:spLocks noGrp="1"/>
          </p:cNvSpPr>
          <p:nvPr>
            <p:ph type="title"/>
          </p:nvPr>
        </p:nvSpPr>
        <p:spPr>
          <a:xfrm>
            <a:off x="812788" y="111287"/>
            <a:ext cx="8229600" cy="1143000"/>
          </a:xfrm>
        </p:spPr>
        <p:txBody>
          <a:bodyPr/>
          <a:lstStyle/>
          <a:p>
            <a:r>
              <a:rPr lang="en-US" dirty="0"/>
              <a:t>Posting Transaction to Accounts</a:t>
            </a:r>
            <a:endParaRPr lang="en-US" dirty="0" smtClean="0"/>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a:t>
            </a:r>
            <a:r>
              <a:rPr lang="en-IN" sz="2600" dirty="0" smtClean="0"/>
              <a:t>12, </a:t>
            </a:r>
            <a:r>
              <a:rPr lang="en-US" sz="2600" dirty="0"/>
              <a:t>Eagle </a:t>
            </a:r>
            <a:r>
              <a:rPr lang="en-US" sz="2600" dirty="0" smtClean="0"/>
              <a:t>provides golf training to customers for cash, $4,300</a:t>
            </a:r>
            <a:r>
              <a:rPr lang="en-IN" sz="2600" dirty="0" smtClean="0"/>
              <a:t>.</a:t>
            </a:r>
            <a:endParaRPr lang="en-IN" sz="2600" dirty="0"/>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957056" y="2063705"/>
            <a:ext cx="7836825" cy="906814"/>
            <a:chOff x="914269" y="1127072"/>
            <a:chExt cx="7836825" cy="906814"/>
          </a:xfrm>
        </p:grpSpPr>
        <p:sp>
          <p:nvSpPr>
            <p:cNvPr id="36" name="TextBox 35"/>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(6) </a:t>
              </a:r>
              <a:r>
                <a:rPr lang="en-US" sz="2000" u="sng" dirty="0" smtClean="0">
                  <a:latin typeface="Calibri" pitchFamily="34" charset="0"/>
                </a:rPr>
                <a:t>December 12</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37" name="TextBox 36"/>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Cash</a:t>
              </a:r>
              <a:r>
                <a:rPr lang="en-US" sz="2000" dirty="0" smtClean="0">
                  <a:latin typeface="Calibri" pitchFamily="34" charset="0"/>
                </a:rPr>
                <a:t> </a:t>
              </a:r>
              <a:r>
                <a:rPr lang="en-US" sz="2000" i="1" dirty="0" smtClean="0">
                  <a:latin typeface="Calibri" pitchFamily="34" charset="0"/>
                </a:rPr>
                <a:t>(+A)</a:t>
              </a:r>
              <a:r>
                <a:rPr lang="en-US" sz="2000" dirty="0" smtClean="0">
                  <a:latin typeface="Calibri" pitchFamily="34" charset="0"/>
                </a:rPr>
                <a:t>……..……………………………………………….………..</a:t>
              </a:r>
              <a:r>
                <a:rPr lang="en-US" sz="2000" b="1" dirty="0" smtClean="0">
                  <a:latin typeface="Calibri" pitchFamily="34" charset="0"/>
                </a:rPr>
                <a:t>	  4,300</a:t>
              </a:r>
              <a:endParaRPr lang="en-US" sz="2000" b="1" u="sng" dirty="0"/>
            </a:p>
          </p:txBody>
        </p:sp>
        <p:sp>
          <p:nvSpPr>
            <p:cNvPr id="38" name="TextBox 37"/>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Service Revenue </a:t>
              </a:r>
              <a:r>
                <a:rPr lang="en-US" sz="2000" i="1" dirty="0" smtClean="0">
                  <a:latin typeface="Calibri" pitchFamily="34" charset="0"/>
                </a:rPr>
                <a:t>(+R, +SE) </a:t>
              </a:r>
              <a:r>
                <a:rPr lang="en-US" sz="2000" dirty="0" smtClean="0">
                  <a:latin typeface="Calibri" pitchFamily="34" charset="0"/>
                </a:rPr>
                <a:t>……………………………..			</a:t>
              </a:r>
              <a:r>
                <a:rPr lang="en-US" sz="2000" b="1" dirty="0" smtClean="0">
                  <a:latin typeface="Calibri" pitchFamily="34" charset="0"/>
                </a:rPr>
                <a:t>4,300</a:t>
              </a:r>
              <a:endParaRPr lang="en-US" sz="2000" b="1" u="sng" dirty="0"/>
            </a:p>
          </p:txBody>
        </p:sp>
      </p:grpSp>
      <p:sp>
        <p:nvSpPr>
          <p:cNvPr id="39" name="TextBox 38"/>
          <p:cNvSpPr txBox="1">
            <a:spLocks noChangeArrowheads="1"/>
          </p:cNvSpPr>
          <p:nvPr/>
        </p:nvSpPr>
        <p:spPr bwMode="auto">
          <a:xfrm>
            <a:off x="1799964" y="2871669"/>
            <a:ext cx="4392692"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Provide training to customers for cash</a:t>
            </a:r>
            <a:r>
              <a:rPr lang="en-US" sz="2000" i="1" dirty="0" smtClean="0">
                <a:latin typeface="Calibri" pitchFamily="34" charset="0"/>
              </a:rPr>
              <a:t>)</a:t>
            </a:r>
            <a:endParaRPr lang="en-US" sz="2000" b="1" u="sng" dirty="0"/>
          </a:p>
        </p:txBody>
      </p:sp>
      <p:grpSp>
        <p:nvGrpSpPr>
          <p:cNvPr id="42" name="Group 41"/>
          <p:cNvGrpSpPr/>
          <p:nvPr/>
        </p:nvGrpSpPr>
        <p:grpSpPr>
          <a:xfrm>
            <a:off x="1424213" y="3940619"/>
            <a:ext cx="3142953" cy="1960564"/>
            <a:chOff x="3118981" y="2780778"/>
            <a:chExt cx="3239798" cy="2032827"/>
          </a:xfrm>
        </p:grpSpPr>
        <p:sp>
          <p:nvSpPr>
            <p:cNvPr id="43" name="TextBox 42"/>
            <p:cNvSpPr txBox="1"/>
            <p:nvPr/>
          </p:nvSpPr>
          <p:spPr>
            <a:xfrm>
              <a:off x="3125737" y="3138221"/>
              <a:ext cx="3233042" cy="1675384"/>
            </a:xfrm>
            <a:prstGeom prst="rect">
              <a:avLst/>
            </a:prstGeom>
            <a:noFill/>
          </p:spPr>
          <p:txBody>
            <a:bodyPr wrap="square" rtlCol="0">
              <a:spAutoFit/>
            </a:bodyPr>
            <a:lstStyle/>
            <a:p>
              <a:pPr>
                <a:lnSpc>
                  <a:spcPct val="110000"/>
                </a:lnSpc>
                <a:tabLst>
                  <a:tab pos="1262063" algn="r"/>
                  <a:tab pos="1598613" algn="l"/>
                  <a:tab pos="2859088" algn="r"/>
                </a:tabLst>
              </a:pPr>
              <a:r>
                <a:rPr lang="en-US" dirty="0" smtClean="0"/>
                <a:t>(1)</a:t>
              </a:r>
              <a:r>
                <a:rPr lang="en-US" dirty="0"/>
                <a:t>	</a:t>
              </a:r>
              <a:r>
                <a:rPr lang="en-US" dirty="0" smtClean="0"/>
                <a:t>25,000  </a:t>
              </a:r>
              <a:r>
                <a:rPr lang="en-US" dirty="0"/>
                <a:t>	</a:t>
              </a:r>
              <a:r>
                <a:rPr lang="en-US" dirty="0" smtClean="0"/>
                <a:t>(3) 24,000</a:t>
              </a:r>
              <a:endParaRPr lang="en-US" dirty="0"/>
            </a:p>
            <a:p>
              <a:pPr>
                <a:lnSpc>
                  <a:spcPct val="110000"/>
                </a:lnSpc>
                <a:tabLst>
                  <a:tab pos="1262063" algn="r"/>
                  <a:tab pos="1598613" algn="l"/>
                  <a:tab pos="2859088" algn="r"/>
                </a:tabLst>
              </a:pPr>
              <a:r>
                <a:rPr lang="en-US" dirty="0" smtClean="0"/>
                <a:t>(2)       10,000 </a:t>
              </a:r>
              <a:r>
                <a:rPr lang="en-US" dirty="0"/>
                <a:t>	</a:t>
              </a:r>
              <a:r>
                <a:rPr lang="en-US" dirty="0" smtClean="0"/>
                <a:t>(4)    6,000</a:t>
              </a:r>
            </a:p>
            <a:p>
              <a:pPr>
                <a:lnSpc>
                  <a:spcPct val="110000"/>
                </a:lnSpc>
                <a:tabLst>
                  <a:tab pos="1262063" algn="r"/>
                  <a:tab pos="1598613" algn="l"/>
                  <a:tab pos="2859088" algn="r"/>
                </a:tabLst>
              </a:pPr>
              <a:r>
                <a:rPr lang="en-US" b="1" dirty="0" smtClean="0"/>
                <a:t>(6)</a:t>
              </a:r>
              <a:r>
                <a:rPr lang="en-US" dirty="0"/>
                <a:t> </a:t>
              </a:r>
              <a:r>
                <a:rPr lang="en-US" dirty="0" smtClean="0"/>
                <a:t>        </a:t>
              </a:r>
              <a:r>
                <a:rPr lang="en-US" b="1" dirty="0" smtClean="0"/>
                <a:t>4,300</a:t>
              </a:r>
              <a:r>
                <a:rPr lang="en-US" dirty="0"/>
                <a:t>		</a:t>
              </a:r>
              <a:endParaRPr lang="en-US" dirty="0" smtClean="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r>
                <a:rPr lang="en-US" dirty="0" smtClean="0"/>
                <a:t>Bal</a:t>
              </a:r>
              <a:r>
                <a:rPr lang="en-US" dirty="0"/>
                <a:t>. 	</a:t>
              </a:r>
              <a:r>
                <a:rPr lang="en-US" dirty="0" smtClean="0"/>
                <a:t>9,300</a:t>
              </a:r>
              <a:endParaRPr lang="en-US" dirty="0"/>
            </a:p>
          </p:txBody>
        </p:sp>
        <p:sp>
          <p:nvSpPr>
            <p:cNvPr id="44" name="TextBox 43"/>
            <p:cNvSpPr txBox="1"/>
            <p:nvPr/>
          </p:nvSpPr>
          <p:spPr>
            <a:xfrm>
              <a:off x="3118981" y="2780778"/>
              <a:ext cx="3142953" cy="349999"/>
            </a:xfrm>
            <a:prstGeom prst="rect">
              <a:avLst/>
            </a:prstGeom>
            <a:noFill/>
          </p:spPr>
          <p:txBody>
            <a:bodyPr wrap="square" rtlCol="0">
              <a:spAutoFit/>
            </a:bodyPr>
            <a:lstStyle/>
            <a:p>
              <a:pPr algn="ctr"/>
              <a:r>
                <a:rPr lang="en-US" b="1" dirty="0" smtClean="0"/>
                <a:t>Cash</a:t>
              </a:r>
              <a:endParaRPr lang="en-US" b="1" dirty="0"/>
            </a:p>
          </p:txBody>
        </p:sp>
        <p:cxnSp>
          <p:nvCxnSpPr>
            <p:cNvPr id="45" name="Straight Connector 44"/>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3246341" y="4283611"/>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4642123" y="3138222"/>
              <a:ext cx="0" cy="1665048"/>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5811947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989386" y="6319402"/>
            <a:ext cx="2133600" cy="365125"/>
          </a:xfrm>
        </p:spPr>
        <p:txBody>
          <a:bodyPr/>
          <a:lstStyle/>
          <a:p>
            <a:fld id="{8A048DD7-39B4-434B-ACE7-68CA5B147A05}" type="slidenum">
              <a:rPr lang="en-US" smtClean="0"/>
              <a:t>51</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23" name="Rounded Rectangle 22"/>
          <p:cNvSpPr/>
          <p:nvPr/>
        </p:nvSpPr>
        <p:spPr>
          <a:xfrm>
            <a:off x="1122784" y="3905306"/>
            <a:ext cx="7505371" cy="1681211"/>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6" name="Group 45"/>
          <p:cNvGrpSpPr/>
          <p:nvPr/>
        </p:nvGrpSpPr>
        <p:grpSpPr>
          <a:xfrm>
            <a:off x="4934223" y="3930652"/>
            <a:ext cx="3169672" cy="1655865"/>
            <a:chOff x="3118981" y="2780778"/>
            <a:chExt cx="3267340" cy="1716897"/>
          </a:xfrm>
        </p:grpSpPr>
        <p:sp>
          <p:nvSpPr>
            <p:cNvPr id="47" name="TextBox 46"/>
            <p:cNvSpPr txBox="1"/>
            <p:nvPr/>
          </p:nvSpPr>
          <p:spPr>
            <a:xfrm>
              <a:off x="3125737" y="3138221"/>
              <a:ext cx="3233042" cy="1359454"/>
            </a:xfrm>
            <a:prstGeom prst="rect">
              <a:avLst/>
            </a:prstGeom>
            <a:noFill/>
          </p:spPr>
          <p:txBody>
            <a:bodyPr wrap="square" rtlCol="0">
              <a:spAutoFit/>
            </a:bodyPr>
            <a:lstStyle/>
            <a:p>
              <a:pPr lvl="1">
                <a:lnSpc>
                  <a:spcPct val="110000"/>
                </a:lnSpc>
                <a:tabLst>
                  <a:tab pos="1262063" algn="r"/>
                  <a:tab pos="1598613" algn="l"/>
                  <a:tab pos="2859088" algn="r"/>
                </a:tabLst>
              </a:pPr>
              <a:r>
                <a:rPr lang="en-US" dirty="0" smtClean="0"/>
                <a:t>	</a:t>
              </a:r>
              <a:r>
                <a:rPr lang="en-US" dirty="0"/>
                <a:t>	</a:t>
              </a:r>
              <a:r>
                <a:rPr lang="en-US" dirty="0" smtClean="0"/>
                <a:t>(6)	4,300</a:t>
              </a:r>
            </a:p>
            <a:p>
              <a:pPr lvl="1">
                <a:lnSpc>
                  <a:spcPct val="110000"/>
                </a:lnSpc>
                <a:tabLst>
                  <a:tab pos="1262063" algn="r"/>
                  <a:tab pos="1598613" algn="l"/>
                  <a:tab pos="2859088" algn="r"/>
                </a:tabLst>
              </a:pPr>
              <a:r>
                <a:rPr lang="en-US" b="1" dirty="0"/>
                <a:t>	</a:t>
              </a:r>
              <a:r>
                <a:rPr lang="en-US" b="1" dirty="0" smtClean="0"/>
                <a:t>	(7)</a:t>
              </a:r>
              <a:r>
                <a:rPr lang="en-US" b="1" dirty="0"/>
                <a:t> 	</a:t>
              </a:r>
              <a:r>
                <a:rPr lang="en-US" b="1" dirty="0" smtClean="0"/>
                <a:t>2,000</a:t>
              </a:r>
              <a:endParaRPr lang="en-US" b="1" dirty="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r>
                <a:rPr lang="en-US" dirty="0" smtClean="0"/>
                <a:t>		Bal</a:t>
              </a:r>
              <a:r>
                <a:rPr lang="en-US" dirty="0"/>
                <a:t>. 	</a:t>
              </a:r>
              <a:r>
                <a:rPr lang="en-US" dirty="0" smtClean="0"/>
                <a:t>6,300</a:t>
              </a:r>
              <a:endParaRPr lang="en-US" dirty="0"/>
            </a:p>
          </p:txBody>
        </p:sp>
        <p:sp>
          <p:nvSpPr>
            <p:cNvPr id="48" name="TextBox 47"/>
            <p:cNvSpPr txBox="1"/>
            <p:nvPr/>
          </p:nvSpPr>
          <p:spPr>
            <a:xfrm>
              <a:off x="3118981" y="2780778"/>
              <a:ext cx="3142953" cy="382945"/>
            </a:xfrm>
            <a:prstGeom prst="rect">
              <a:avLst/>
            </a:prstGeom>
            <a:noFill/>
          </p:spPr>
          <p:txBody>
            <a:bodyPr wrap="square" rtlCol="0">
              <a:spAutoFit/>
            </a:bodyPr>
            <a:lstStyle/>
            <a:p>
              <a:pPr algn="ctr"/>
              <a:r>
                <a:rPr lang="en-US" b="1" dirty="0" smtClean="0"/>
                <a:t>Service Revenue</a:t>
              </a:r>
              <a:endParaRPr lang="en-US" b="1" dirty="0"/>
            </a:p>
          </p:txBody>
        </p:sp>
        <p:cxnSp>
          <p:nvCxnSpPr>
            <p:cNvPr id="49" name="Straight Connector 4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3273883" y="3946846"/>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4642123" y="3138223"/>
              <a:ext cx="0" cy="135945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2" name="Title 1"/>
          <p:cNvSpPr>
            <a:spLocks noGrp="1"/>
          </p:cNvSpPr>
          <p:nvPr>
            <p:ph type="title"/>
          </p:nvPr>
        </p:nvSpPr>
        <p:spPr>
          <a:xfrm>
            <a:off x="812788" y="111287"/>
            <a:ext cx="8229600" cy="1143000"/>
          </a:xfrm>
        </p:spPr>
        <p:txBody>
          <a:bodyPr/>
          <a:lstStyle/>
          <a:p>
            <a:r>
              <a:rPr lang="en-US" dirty="0"/>
              <a:t>Posting Transaction to Accounts</a:t>
            </a:r>
            <a:endParaRPr lang="en-US" dirty="0" smtClean="0"/>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a:t>
            </a:r>
            <a:r>
              <a:rPr lang="en-IN" sz="2600" dirty="0" smtClean="0"/>
              <a:t>17, </a:t>
            </a:r>
            <a:r>
              <a:rPr lang="en-US" sz="2600" dirty="0"/>
              <a:t>Eagle </a:t>
            </a:r>
            <a:r>
              <a:rPr lang="en-US" sz="2600" dirty="0" smtClean="0"/>
              <a:t>provides golf training to customers on account, $2,000</a:t>
            </a:r>
            <a:r>
              <a:rPr lang="en-IN" sz="2600" dirty="0" smtClean="0"/>
              <a:t>.</a:t>
            </a:r>
            <a:endParaRPr lang="en-IN" sz="2600" dirty="0"/>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957056" y="2063705"/>
            <a:ext cx="7836825" cy="906814"/>
            <a:chOff x="914269" y="1127072"/>
            <a:chExt cx="7836825" cy="906814"/>
          </a:xfrm>
        </p:grpSpPr>
        <p:sp>
          <p:nvSpPr>
            <p:cNvPr id="36" name="TextBox 35"/>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(7) </a:t>
              </a:r>
              <a:r>
                <a:rPr lang="en-US" sz="2000" u="sng" dirty="0" smtClean="0">
                  <a:latin typeface="Calibri" pitchFamily="34" charset="0"/>
                </a:rPr>
                <a:t>December 17</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37" name="TextBox 36"/>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Accounts Receivable</a:t>
              </a:r>
              <a:r>
                <a:rPr lang="en-US" sz="2000" dirty="0" smtClean="0">
                  <a:latin typeface="Calibri" pitchFamily="34" charset="0"/>
                </a:rPr>
                <a:t> </a:t>
              </a:r>
              <a:r>
                <a:rPr lang="en-US" sz="2000" i="1" dirty="0" smtClean="0">
                  <a:latin typeface="Calibri" pitchFamily="34" charset="0"/>
                </a:rPr>
                <a:t>(+A) </a:t>
              </a:r>
              <a:r>
                <a:rPr lang="en-US" sz="2000" dirty="0" smtClean="0">
                  <a:latin typeface="Calibri" pitchFamily="34" charset="0"/>
                </a:rPr>
                <a:t>…………………………….………..</a:t>
              </a:r>
              <a:r>
                <a:rPr lang="en-US" sz="2000" b="1" dirty="0" smtClean="0">
                  <a:latin typeface="Calibri" pitchFamily="34" charset="0"/>
                </a:rPr>
                <a:t>	  2,000</a:t>
              </a:r>
              <a:endParaRPr lang="en-US" sz="2000" b="1" u="sng" dirty="0"/>
            </a:p>
          </p:txBody>
        </p:sp>
        <p:sp>
          <p:nvSpPr>
            <p:cNvPr id="38" name="TextBox 37"/>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Service Revenue </a:t>
              </a:r>
              <a:r>
                <a:rPr lang="en-US" sz="2000" i="1" dirty="0" smtClean="0">
                  <a:latin typeface="Calibri" pitchFamily="34" charset="0"/>
                </a:rPr>
                <a:t>(+R, +SE) </a:t>
              </a:r>
              <a:r>
                <a:rPr lang="en-US" sz="2000" dirty="0" smtClean="0">
                  <a:latin typeface="Calibri" pitchFamily="34" charset="0"/>
                </a:rPr>
                <a:t>……………………………..			</a:t>
              </a:r>
              <a:r>
                <a:rPr lang="en-US" sz="2000" b="1" dirty="0" smtClean="0">
                  <a:latin typeface="Calibri" pitchFamily="34" charset="0"/>
                </a:rPr>
                <a:t>2,000</a:t>
              </a:r>
              <a:endParaRPr lang="en-US" sz="2000" b="1" u="sng" dirty="0"/>
            </a:p>
          </p:txBody>
        </p:sp>
      </p:grpSp>
      <p:sp>
        <p:nvSpPr>
          <p:cNvPr id="39" name="TextBox 38"/>
          <p:cNvSpPr txBox="1">
            <a:spLocks noChangeArrowheads="1"/>
          </p:cNvSpPr>
          <p:nvPr/>
        </p:nvSpPr>
        <p:spPr bwMode="auto">
          <a:xfrm>
            <a:off x="1799964" y="2871669"/>
            <a:ext cx="4392692"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Provide training to customers on account</a:t>
            </a:r>
            <a:r>
              <a:rPr lang="en-US" sz="2000" i="1" dirty="0" smtClean="0">
                <a:latin typeface="Calibri" pitchFamily="34" charset="0"/>
              </a:rPr>
              <a:t>)</a:t>
            </a:r>
            <a:endParaRPr lang="en-US" sz="2000" b="1" u="sng" dirty="0"/>
          </a:p>
        </p:txBody>
      </p:sp>
      <p:grpSp>
        <p:nvGrpSpPr>
          <p:cNvPr id="42" name="Group 41"/>
          <p:cNvGrpSpPr/>
          <p:nvPr/>
        </p:nvGrpSpPr>
        <p:grpSpPr>
          <a:xfrm>
            <a:off x="1424213" y="3940618"/>
            <a:ext cx="3142953" cy="1655865"/>
            <a:chOff x="3118981" y="2780778"/>
            <a:chExt cx="3239798" cy="1716897"/>
          </a:xfrm>
        </p:grpSpPr>
        <p:sp>
          <p:nvSpPr>
            <p:cNvPr id="43" name="TextBox 42"/>
            <p:cNvSpPr txBox="1"/>
            <p:nvPr/>
          </p:nvSpPr>
          <p:spPr>
            <a:xfrm>
              <a:off x="3125737" y="3138221"/>
              <a:ext cx="3233042" cy="1359454"/>
            </a:xfrm>
            <a:prstGeom prst="rect">
              <a:avLst/>
            </a:prstGeom>
            <a:noFill/>
          </p:spPr>
          <p:txBody>
            <a:bodyPr wrap="square" rtlCol="0">
              <a:spAutoFit/>
            </a:bodyPr>
            <a:lstStyle/>
            <a:p>
              <a:pPr>
                <a:lnSpc>
                  <a:spcPct val="110000"/>
                </a:lnSpc>
                <a:tabLst>
                  <a:tab pos="1262063" algn="r"/>
                  <a:tab pos="1598613" algn="l"/>
                  <a:tab pos="2859088" algn="r"/>
                </a:tabLst>
              </a:pPr>
              <a:r>
                <a:rPr lang="en-US" b="1" dirty="0" smtClean="0"/>
                <a:t>(7)</a:t>
              </a:r>
              <a:r>
                <a:rPr lang="en-US" dirty="0" smtClean="0"/>
                <a:t>         </a:t>
              </a:r>
              <a:r>
                <a:rPr lang="en-US" b="1" dirty="0" smtClean="0"/>
                <a:t>2,000</a:t>
              </a:r>
              <a:r>
                <a:rPr lang="en-US" dirty="0"/>
                <a:t>		</a:t>
              </a:r>
              <a:endParaRPr lang="en-US" dirty="0" smtClean="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r>
                <a:rPr lang="en-US" dirty="0" smtClean="0"/>
                <a:t>Bal</a:t>
              </a:r>
              <a:r>
                <a:rPr lang="en-US" dirty="0"/>
                <a:t>. 	</a:t>
              </a:r>
              <a:r>
                <a:rPr lang="en-US" dirty="0" smtClean="0"/>
                <a:t>2,000</a:t>
              </a:r>
              <a:endParaRPr lang="en-US" dirty="0"/>
            </a:p>
          </p:txBody>
        </p:sp>
        <p:sp>
          <p:nvSpPr>
            <p:cNvPr id="44" name="TextBox 43"/>
            <p:cNvSpPr txBox="1"/>
            <p:nvPr/>
          </p:nvSpPr>
          <p:spPr>
            <a:xfrm>
              <a:off x="3118981" y="2780778"/>
              <a:ext cx="3142953" cy="382945"/>
            </a:xfrm>
            <a:prstGeom prst="rect">
              <a:avLst/>
            </a:prstGeom>
            <a:noFill/>
          </p:spPr>
          <p:txBody>
            <a:bodyPr wrap="square" rtlCol="0">
              <a:spAutoFit/>
            </a:bodyPr>
            <a:lstStyle/>
            <a:p>
              <a:pPr algn="ctr"/>
              <a:r>
                <a:rPr lang="en-US" b="1" dirty="0" smtClean="0"/>
                <a:t>Accounts Receivable</a:t>
              </a:r>
              <a:endParaRPr lang="en-US" b="1" dirty="0"/>
            </a:p>
          </p:txBody>
        </p:sp>
        <p:cxnSp>
          <p:nvCxnSpPr>
            <p:cNvPr id="45" name="Straight Connector 44"/>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3246341" y="3933915"/>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4642123" y="3138223"/>
              <a:ext cx="0" cy="134912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858550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989386" y="6319402"/>
            <a:ext cx="2133600" cy="365125"/>
          </a:xfrm>
        </p:spPr>
        <p:txBody>
          <a:bodyPr/>
          <a:lstStyle/>
          <a:p>
            <a:fld id="{8A048DD7-39B4-434B-ACE7-68CA5B147A05}" type="slidenum">
              <a:rPr lang="en-US" smtClean="0"/>
              <a:t>52</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23" name="Rounded Rectangle 22"/>
          <p:cNvSpPr/>
          <p:nvPr/>
        </p:nvSpPr>
        <p:spPr>
          <a:xfrm>
            <a:off x="1122784" y="3905306"/>
            <a:ext cx="7505371" cy="2300575"/>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6" name="Group 45"/>
          <p:cNvGrpSpPr/>
          <p:nvPr/>
        </p:nvGrpSpPr>
        <p:grpSpPr>
          <a:xfrm>
            <a:off x="4934223" y="3930652"/>
            <a:ext cx="3169672" cy="2275231"/>
            <a:chOff x="3118981" y="2780778"/>
            <a:chExt cx="3267340" cy="2359092"/>
          </a:xfrm>
        </p:grpSpPr>
        <p:sp>
          <p:nvSpPr>
            <p:cNvPr id="47" name="TextBox 46"/>
            <p:cNvSpPr txBox="1"/>
            <p:nvPr/>
          </p:nvSpPr>
          <p:spPr>
            <a:xfrm>
              <a:off x="3125737" y="3138221"/>
              <a:ext cx="3233042" cy="1991313"/>
            </a:xfrm>
            <a:prstGeom prst="rect">
              <a:avLst/>
            </a:prstGeom>
            <a:noFill/>
          </p:spPr>
          <p:txBody>
            <a:bodyPr wrap="square" rtlCol="0">
              <a:spAutoFit/>
            </a:bodyPr>
            <a:lstStyle/>
            <a:p>
              <a:pPr lvl="1">
                <a:lnSpc>
                  <a:spcPct val="110000"/>
                </a:lnSpc>
                <a:tabLst>
                  <a:tab pos="1262063" algn="r"/>
                  <a:tab pos="1598613" algn="l"/>
                  <a:tab pos="2859088" algn="r"/>
                </a:tabLst>
              </a:pPr>
              <a:r>
                <a:rPr lang="en-US" dirty="0" smtClean="0"/>
                <a:t>	</a:t>
              </a:r>
              <a:r>
                <a:rPr lang="en-US" dirty="0"/>
                <a:t>	</a:t>
              </a:r>
              <a:r>
                <a:rPr lang="en-US" b="1" dirty="0" smtClean="0"/>
                <a:t>(8) </a:t>
              </a:r>
              <a:r>
                <a:rPr lang="en-US" b="1" dirty="0"/>
                <a:t>	</a:t>
              </a:r>
              <a:r>
                <a:rPr lang="en-US" b="1" dirty="0" smtClean="0"/>
                <a:t>600</a:t>
              </a:r>
              <a:endParaRPr lang="en-US" b="1" dirty="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r>
                <a:rPr lang="en-US" dirty="0" smtClean="0"/>
                <a:t>		Bal</a:t>
              </a:r>
              <a:r>
                <a:rPr lang="en-US" dirty="0"/>
                <a:t>. 	</a:t>
              </a:r>
              <a:r>
                <a:rPr lang="en-US" dirty="0" smtClean="0"/>
                <a:t>600</a:t>
              </a:r>
              <a:endParaRPr lang="en-US" dirty="0"/>
            </a:p>
          </p:txBody>
        </p:sp>
        <p:sp>
          <p:nvSpPr>
            <p:cNvPr id="48" name="TextBox 47"/>
            <p:cNvSpPr txBox="1"/>
            <p:nvPr/>
          </p:nvSpPr>
          <p:spPr>
            <a:xfrm>
              <a:off x="3118981" y="2780778"/>
              <a:ext cx="3142953" cy="382945"/>
            </a:xfrm>
            <a:prstGeom prst="rect">
              <a:avLst/>
            </a:prstGeom>
            <a:noFill/>
          </p:spPr>
          <p:txBody>
            <a:bodyPr wrap="square" rtlCol="0">
              <a:spAutoFit/>
            </a:bodyPr>
            <a:lstStyle/>
            <a:p>
              <a:pPr algn="ctr"/>
              <a:r>
                <a:rPr lang="en-US" b="1" dirty="0" smtClean="0"/>
                <a:t>Deferred Revenue</a:t>
              </a:r>
              <a:endParaRPr lang="en-US" b="1" dirty="0"/>
            </a:p>
          </p:txBody>
        </p:sp>
        <p:cxnSp>
          <p:nvCxnSpPr>
            <p:cNvPr id="49" name="Straight Connector 4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3273883" y="4587629"/>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4642123" y="3138223"/>
              <a:ext cx="0" cy="200164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2" name="Title 1"/>
          <p:cNvSpPr>
            <a:spLocks noGrp="1"/>
          </p:cNvSpPr>
          <p:nvPr>
            <p:ph type="title"/>
          </p:nvPr>
        </p:nvSpPr>
        <p:spPr>
          <a:xfrm>
            <a:off x="812788" y="111287"/>
            <a:ext cx="8229600" cy="1143000"/>
          </a:xfrm>
        </p:spPr>
        <p:txBody>
          <a:bodyPr/>
          <a:lstStyle/>
          <a:p>
            <a:r>
              <a:rPr lang="en-US" dirty="0"/>
              <a:t>Posting Transaction to Accounts</a:t>
            </a:r>
            <a:endParaRPr lang="en-US" dirty="0" smtClean="0"/>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a:t>
            </a:r>
            <a:r>
              <a:rPr lang="en-IN" sz="2600" dirty="0" smtClean="0"/>
              <a:t>23, </a:t>
            </a:r>
            <a:r>
              <a:rPr lang="en-US" sz="2600" dirty="0"/>
              <a:t>Eagle </a:t>
            </a:r>
            <a:r>
              <a:rPr lang="en-US" sz="2600" dirty="0" smtClean="0"/>
              <a:t>receives cash in advance for 12 golf training sessions to be given in the future, $600</a:t>
            </a:r>
            <a:r>
              <a:rPr lang="en-IN" sz="2600" dirty="0" smtClean="0"/>
              <a:t>.</a:t>
            </a:r>
            <a:endParaRPr lang="en-IN" sz="2600" dirty="0"/>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957056" y="2063705"/>
            <a:ext cx="7836825" cy="906814"/>
            <a:chOff x="914269" y="1127072"/>
            <a:chExt cx="7836825" cy="906814"/>
          </a:xfrm>
        </p:grpSpPr>
        <p:sp>
          <p:nvSpPr>
            <p:cNvPr id="36" name="TextBox 35"/>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(8) </a:t>
              </a:r>
              <a:r>
                <a:rPr lang="en-US" sz="2000" u="sng" dirty="0" smtClean="0">
                  <a:latin typeface="Calibri" pitchFamily="34" charset="0"/>
                </a:rPr>
                <a:t>December 23</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37" name="TextBox 36"/>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Cash </a:t>
              </a:r>
              <a:r>
                <a:rPr lang="en-US" sz="2000" i="1" dirty="0" smtClean="0">
                  <a:latin typeface="Calibri" pitchFamily="34" charset="0"/>
                </a:rPr>
                <a:t>(+A) </a:t>
              </a:r>
              <a:r>
                <a:rPr lang="en-US" sz="2000" dirty="0" smtClean="0">
                  <a:latin typeface="Calibri" pitchFamily="34" charset="0"/>
                </a:rPr>
                <a:t>………………………………………………….…….…	……</a:t>
              </a:r>
              <a:r>
                <a:rPr lang="en-US" sz="2000" b="1" dirty="0" smtClean="0">
                  <a:latin typeface="Calibri" pitchFamily="34" charset="0"/>
                </a:rPr>
                <a:t>      600</a:t>
              </a:r>
              <a:endParaRPr lang="en-US" sz="2000" b="1" u="sng" dirty="0"/>
            </a:p>
          </p:txBody>
        </p:sp>
        <p:sp>
          <p:nvSpPr>
            <p:cNvPr id="38" name="TextBox 37"/>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Deferred Revenue </a:t>
              </a:r>
              <a:r>
                <a:rPr lang="en-US" sz="2000" i="1" dirty="0" smtClean="0">
                  <a:latin typeface="Calibri" pitchFamily="34" charset="0"/>
                </a:rPr>
                <a:t>(+L) </a:t>
              </a:r>
              <a:r>
                <a:rPr lang="en-US" sz="2000" dirty="0" smtClean="0">
                  <a:latin typeface="Calibri" pitchFamily="34" charset="0"/>
                </a:rPr>
                <a:t>………..…………………………			   </a:t>
              </a:r>
              <a:r>
                <a:rPr lang="en-US" sz="2000" b="1" dirty="0" smtClean="0">
                  <a:latin typeface="Calibri" pitchFamily="34" charset="0"/>
                </a:rPr>
                <a:t>600</a:t>
              </a:r>
              <a:endParaRPr lang="en-US" sz="2000" b="1" u="sng" dirty="0"/>
            </a:p>
          </p:txBody>
        </p:sp>
      </p:grpSp>
      <p:sp>
        <p:nvSpPr>
          <p:cNvPr id="39" name="TextBox 38"/>
          <p:cNvSpPr txBox="1">
            <a:spLocks noChangeArrowheads="1"/>
          </p:cNvSpPr>
          <p:nvPr/>
        </p:nvSpPr>
        <p:spPr bwMode="auto">
          <a:xfrm>
            <a:off x="1799964" y="2871669"/>
            <a:ext cx="4392692"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Receive cash in advance from customers</a:t>
            </a:r>
            <a:r>
              <a:rPr lang="en-US" sz="2000" i="1" dirty="0" smtClean="0">
                <a:latin typeface="Calibri" pitchFamily="34" charset="0"/>
              </a:rPr>
              <a:t>)</a:t>
            </a:r>
            <a:endParaRPr lang="en-US" sz="2000" b="1" u="sng" dirty="0"/>
          </a:p>
        </p:txBody>
      </p:sp>
      <p:grpSp>
        <p:nvGrpSpPr>
          <p:cNvPr id="25" name="Group 24"/>
          <p:cNvGrpSpPr/>
          <p:nvPr/>
        </p:nvGrpSpPr>
        <p:grpSpPr>
          <a:xfrm>
            <a:off x="1424213" y="3940619"/>
            <a:ext cx="3142953" cy="2265262"/>
            <a:chOff x="3118981" y="2780778"/>
            <a:chExt cx="3239798" cy="2348756"/>
          </a:xfrm>
        </p:grpSpPr>
        <p:sp>
          <p:nvSpPr>
            <p:cNvPr id="26" name="TextBox 25"/>
            <p:cNvSpPr txBox="1"/>
            <p:nvPr/>
          </p:nvSpPr>
          <p:spPr>
            <a:xfrm>
              <a:off x="3125737" y="3138221"/>
              <a:ext cx="3233042" cy="1991313"/>
            </a:xfrm>
            <a:prstGeom prst="rect">
              <a:avLst/>
            </a:prstGeom>
            <a:noFill/>
          </p:spPr>
          <p:txBody>
            <a:bodyPr wrap="square" rtlCol="0">
              <a:spAutoFit/>
            </a:bodyPr>
            <a:lstStyle/>
            <a:p>
              <a:pPr>
                <a:lnSpc>
                  <a:spcPct val="110000"/>
                </a:lnSpc>
                <a:tabLst>
                  <a:tab pos="1262063" algn="r"/>
                  <a:tab pos="1598613" algn="l"/>
                  <a:tab pos="2859088" algn="r"/>
                </a:tabLst>
              </a:pPr>
              <a:r>
                <a:rPr lang="en-US" dirty="0" smtClean="0"/>
                <a:t>(1)</a:t>
              </a:r>
              <a:r>
                <a:rPr lang="en-US" dirty="0"/>
                <a:t>	</a:t>
              </a:r>
              <a:r>
                <a:rPr lang="en-US" dirty="0" smtClean="0"/>
                <a:t>25,000  </a:t>
              </a:r>
              <a:r>
                <a:rPr lang="en-US" dirty="0"/>
                <a:t>	</a:t>
              </a:r>
              <a:r>
                <a:rPr lang="en-US" dirty="0" smtClean="0"/>
                <a:t>(3) 24,000</a:t>
              </a:r>
              <a:endParaRPr lang="en-US" dirty="0"/>
            </a:p>
            <a:p>
              <a:pPr>
                <a:lnSpc>
                  <a:spcPct val="110000"/>
                </a:lnSpc>
                <a:tabLst>
                  <a:tab pos="1262063" algn="r"/>
                  <a:tab pos="1598613" algn="l"/>
                  <a:tab pos="2859088" algn="r"/>
                </a:tabLst>
              </a:pPr>
              <a:r>
                <a:rPr lang="en-US" dirty="0" smtClean="0"/>
                <a:t>(2)       10,000 </a:t>
              </a:r>
              <a:r>
                <a:rPr lang="en-US" dirty="0"/>
                <a:t>	</a:t>
              </a:r>
              <a:r>
                <a:rPr lang="en-US" dirty="0" smtClean="0"/>
                <a:t>(4)    6,000</a:t>
              </a:r>
            </a:p>
            <a:p>
              <a:pPr>
                <a:lnSpc>
                  <a:spcPct val="110000"/>
                </a:lnSpc>
                <a:tabLst>
                  <a:tab pos="1262063" algn="r"/>
                  <a:tab pos="1598613" algn="l"/>
                  <a:tab pos="2859088" algn="r"/>
                </a:tabLst>
              </a:pPr>
              <a:r>
                <a:rPr lang="en-US" dirty="0" smtClean="0"/>
                <a:t>(6)         4,300</a:t>
              </a:r>
            </a:p>
            <a:p>
              <a:pPr>
                <a:lnSpc>
                  <a:spcPct val="110000"/>
                </a:lnSpc>
                <a:tabLst>
                  <a:tab pos="1262063" algn="r"/>
                  <a:tab pos="1598613" algn="l"/>
                  <a:tab pos="2859088" algn="r"/>
                </a:tabLst>
              </a:pPr>
              <a:r>
                <a:rPr lang="en-US" b="1" dirty="0" smtClean="0"/>
                <a:t>(8)</a:t>
              </a:r>
              <a:r>
                <a:rPr lang="en-US" dirty="0" smtClean="0"/>
                <a:t>	 </a:t>
              </a:r>
              <a:r>
                <a:rPr lang="en-US" b="1" dirty="0" smtClean="0"/>
                <a:t>600</a:t>
              </a:r>
              <a:r>
                <a:rPr lang="en-US" dirty="0"/>
                <a:t>		</a:t>
              </a:r>
              <a:endParaRPr lang="en-US" dirty="0" smtClean="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r>
                <a:rPr lang="en-US" dirty="0" smtClean="0"/>
                <a:t>Bal</a:t>
              </a:r>
              <a:r>
                <a:rPr lang="en-US" dirty="0"/>
                <a:t>. 	</a:t>
              </a:r>
              <a:r>
                <a:rPr lang="en-US" dirty="0" smtClean="0"/>
                <a:t>9,900</a:t>
              </a:r>
              <a:endParaRPr lang="en-US" dirty="0"/>
            </a:p>
          </p:txBody>
        </p:sp>
        <p:sp>
          <p:nvSpPr>
            <p:cNvPr id="28" name="TextBox 27"/>
            <p:cNvSpPr txBox="1"/>
            <p:nvPr/>
          </p:nvSpPr>
          <p:spPr>
            <a:xfrm>
              <a:off x="3118981" y="2780778"/>
              <a:ext cx="3142953" cy="349999"/>
            </a:xfrm>
            <a:prstGeom prst="rect">
              <a:avLst/>
            </a:prstGeom>
            <a:noFill/>
          </p:spPr>
          <p:txBody>
            <a:bodyPr wrap="square" rtlCol="0">
              <a:spAutoFit/>
            </a:bodyPr>
            <a:lstStyle/>
            <a:p>
              <a:pPr algn="ctr"/>
              <a:r>
                <a:rPr lang="en-US" b="1" dirty="0" smtClean="0"/>
                <a:t>Cash</a:t>
              </a:r>
              <a:endParaRPr lang="en-US" b="1" dirty="0"/>
            </a:p>
          </p:txBody>
        </p:sp>
        <p:cxnSp>
          <p:nvCxnSpPr>
            <p:cNvPr id="29" name="Straight Connector 2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3186039" y="4579893"/>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V="1">
              <a:off x="4642123" y="3138224"/>
              <a:ext cx="0" cy="199131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73582214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989386" y="6319402"/>
            <a:ext cx="2133600" cy="365125"/>
          </a:xfrm>
        </p:spPr>
        <p:txBody>
          <a:bodyPr/>
          <a:lstStyle/>
          <a:p>
            <a:fld id="{8A048DD7-39B4-434B-ACE7-68CA5B147A05}" type="slidenum">
              <a:rPr lang="en-US" smtClean="0"/>
              <a:t>53</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23" name="Rounded Rectangle 22"/>
          <p:cNvSpPr/>
          <p:nvPr/>
        </p:nvSpPr>
        <p:spPr>
          <a:xfrm>
            <a:off x="1122784" y="3905306"/>
            <a:ext cx="7505371" cy="2303418"/>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itle 1"/>
          <p:cNvSpPr>
            <a:spLocks noGrp="1"/>
          </p:cNvSpPr>
          <p:nvPr>
            <p:ph type="title"/>
          </p:nvPr>
        </p:nvSpPr>
        <p:spPr>
          <a:xfrm>
            <a:off x="812788" y="111287"/>
            <a:ext cx="8229600" cy="1143000"/>
          </a:xfrm>
        </p:spPr>
        <p:txBody>
          <a:bodyPr/>
          <a:lstStyle/>
          <a:p>
            <a:r>
              <a:rPr lang="en-US" dirty="0"/>
              <a:t>Posting Transaction to Accounts</a:t>
            </a:r>
            <a:endParaRPr lang="en-US" dirty="0" smtClean="0"/>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a:t>
            </a:r>
            <a:r>
              <a:rPr lang="en-IN" sz="2600" dirty="0" smtClean="0"/>
              <a:t>28, </a:t>
            </a:r>
            <a:r>
              <a:rPr lang="en-US" sz="2600" dirty="0"/>
              <a:t>Eagle </a:t>
            </a:r>
            <a:r>
              <a:rPr lang="en-US" sz="2600" dirty="0" smtClean="0"/>
              <a:t>pays salaries to employees, $2,800</a:t>
            </a:r>
            <a:r>
              <a:rPr lang="en-IN" sz="2600" dirty="0" smtClean="0"/>
              <a:t>.</a:t>
            </a:r>
            <a:endParaRPr lang="en-IN" sz="2600" dirty="0"/>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957056" y="2063705"/>
            <a:ext cx="7836825" cy="906814"/>
            <a:chOff x="914269" y="1127072"/>
            <a:chExt cx="7836825" cy="906814"/>
          </a:xfrm>
        </p:grpSpPr>
        <p:sp>
          <p:nvSpPr>
            <p:cNvPr id="36" name="TextBox 35"/>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(9) </a:t>
              </a:r>
              <a:r>
                <a:rPr lang="en-US" sz="2000" u="sng" dirty="0" smtClean="0">
                  <a:latin typeface="Calibri" pitchFamily="34" charset="0"/>
                </a:rPr>
                <a:t>December 28</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37" name="TextBox 36"/>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Salaries Expense </a:t>
              </a:r>
              <a:r>
                <a:rPr lang="en-US" sz="2000" i="1" dirty="0" smtClean="0">
                  <a:latin typeface="Calibri" pitchFamily="34" charset="0"/>
                </a:rPr>
                <a:t>(+E, −SE) </a:t>
              </a:r>
              <a:r>
                <a:rPr lang="en-US" sz="2000" dirty="0" smtClean="0">
                  <a:latin typeface="Calibri" pitchFamily="34" charset="0"/>
                </a:rPr>
                <a:t>………………………………………</a:t>
              </a:r>
              <a:r>
                <a:rPr lang="en-US" sz="2000" b="1" dirty="0" smtClean="0">
                  <a:latin typeface="Calibri" pitchFamily="34" charset="0"/>
                </a:rPr>
                <a:t>	  2,800</a:t>
              </a:r>
              <a:endParaRPr lang="en-US" sz="2000" b="1" u="sng" dirty="0"/>
            </a:p>
          </p:txBody>
        </p:sp>
        <p:sp>
          <p:nvSpPr>
            <p:cNvPr id="38" name="TextBox 37"/>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Cash </a:t>
              </a:r>
              <a:r>
                <a:rPr lang="en-US" sz="2000" i="1" dirty="0" smtClean="0">
                  <a:latin typeface="Calibri" pitchFamily="34" charset="0"/>
                </a:rPr>
                <a:t>(−A) </a:t>
              </a:r>
              <a:r>
                <a:rPr lang="en-US" sz="2000" dirty="0" smtClean="0">
                  <a:latin typeface="Calibri" pitchFamily="34" charset="0"/>
                </a:rPr>
                <a:t>………………………………………………………..			</a:t>
              </a:r>
              <a:r>
                <a:rPr lang="en-US" sz="2000" b="1" dirty="0" smtClean="0">
                  <a:latin typeface="Calibri" pitchFamily="34" charset="0"/>
                </a:rPr>
                <a:t>2,800</a:t>
              </a:r>
              <a:endParaRPr lang="en-US" sz="2000" b="1" u="sng" dirty="0"/>
            </a:p>
          </p:txBody>
        </p:sp>
      </p:grpSp>
      <p:sp>
        <p:nvSpPr>
          <p:cNvPr id="39" name="TextBox 38"/>
          <p:cNvSpPr txBox="1">
            <a:spLocks noChangeArrowheads="1"/>
          </p:cNvSpPr>
          <p:nvPr/>
        </p:nvSpPr>
        <p:spPr bwMode="auto">
          <a:xfrm>
            <a:off x="1799964" y="2871669"/>
            <a:ext cx="4392692"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Pay salaries to employees</a:t>
            </a:r>
            <a:r>
              <a:rPr lang="en-US" sz="2000" i="1" dirty="0" smtClean="0">
                <a:latin typeface="Calibri" pitchFamily="34" charset="0"/>
              </a:rPr>
              <a:t>)</a:t>
            </a:r>
            <a:endParaRPr lang="en-US" sz="2000" b="1" u="sng" dirty="0"/>
          </a:p>
        </p:txBody>
      </p:sp>
      <p:grpSp>
        <p:nvGrpSpPr>
          <p:cNvPr id="42" name="Group 41"/>
          <p:cNvGrpSpPr/>
          <p:nvPr/>
        </p:nvGrpSpPr>
        <p:grpSpPr>
          <a:xfrm>
            <a:off x="1424213" y="3940618"/>
            <a:ext cx="3142953" cy="2268106"/>
            <a:chOff x="3118981" y="2780778"/>
            <a:chExt cx="3239798" cy="2351704"/>
          </a:xfrm>
        </p:grpSpPr>
        <p:sp>
          <p:nvSpPr>
            <p:cNvPr id="43" name="TextBox 42"/>
            <p:cNvSpPr txBox="1"/>
            <p:nvPr/>
          </p:nvSpPr>
          <p:spPr>
            <a:xfrm>
              <a:off x="3125737" y="3138221"/>
              <a:ext cx="3233042" cy="1991313"/>
            </a:xfrm>
            <a:prstGeom prst="rect">
              <a:avLst/>
            </a:prstGeom>
            <a:noFill/>
          </p:spPr>
          <p:txBody>
            <a:bodyPr wrap="square" rtlCol="0">
              <a:spAutoFit/>
            </a:bodyPr>
            <a:lstStyle/>
            <a:p>
              <a:pPr>
                <a:lnSpc>
                  <a:spcPct val="110000"/>
                </a:lnSpc>
                <a:tabLst>
                  <a:tab pos="1262063" algn="r"/>
                  <a:tab pos="1598613" algn="l"/>
                  <a:tab pos="2859088" algn="r"/>
                </a:tabLst>
              </a:pPr>
              <a:r>
                <a:rPr lang="en-US" b="1" dirty="0" smtClean="0"/>
                <a:t>(9)</a:t>
              </a:r>
              <a:r>
                <a:rPr lang="en-US" dirty="0" smtClean="0"/>
                <a:t>         </a:t>
              </a:r>
              <a:r>
                <a:rPr lang="en-US" b="1" dirty="0" smtClean="0"/>
                <a:t>2,800</a:t>
              </a:r>
              <a:r>
                <a:rPr lang="en-US" dirty="0"/>
                <a:t>		</a:t>
              </a:r>
              <a:endParaRPr lang="en-US" dirty="0" smtClean="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r>
                <a:rPr lang="en-US" dirty="0" smtClean="0"/>
                <a:t>Bal</a:t>
              </a:r>
              <a:r>
                <a:rPr lang="en-US" dirty="0"/>
                <a:t>. 	</a:t>
              </a:r>
              <a:r>
                <a:rPr lang="en-US" dirty="0" smtClean="0"/>
                <a:t>2,800</a:t>
              </a:r>
              <a:endParaRPr lang="en-US" dirty="0"/>
            </a:p>
          </p:txBody>
        </p:sp>
        <p:sp>
          <p:nvSpPr>
            <p:cNvPr id="44" name="TextBox 43"/>
            <p:cNvSpPr txBox="1"/>
            <p:nvPr/>
          </p:nvSpPr>
          <p:spPr>
            <a:xfrm>
              <a:off x="3118981" y="2780778"/>
              <a:ext cx="3142953" cy="382945"/>
            </a:xfrm>
            <a:prstGeom prst="rect">
              <a:avLst/>
            </a:prstGeom>
            <a:noFill/>
          </p:spPr>
          <p:txBody>
            <a:bodyPr wrap="square" rtlCol="0">
              <a:spAutoFit/>
            </a:bodyPr>
            <a:lstStyle/>
            <a:p>
              <a:pPr algn="ctr"/>
              <a:r>
                <a:rPr lang="en-US" b="1" dirty="0" smtClean="0"/>
                <a:t>Salaries Expense</a:t>
              </a:r>
              <a:endParaRPr lang="en-US" b="1" dirty="0"/>
            </a:p>
          </p:txBody>
        </p:sp>
        <p:cxnSp>
          <p:nvCxnSpPr>
            <p:cNvPr id="45" name="Straight Connector 44"/>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3246341" y="4577645"/>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4642123" y="3138223"/>
              <a:ext cx="0" cy="1994259"/>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5" name="Group 24"/>
          <p:cNvGrpSpPr/>
          <p:nvPr/>
        </p:nvGrpSpPr>
        <p:grpSpPr>
          <a:xfrm>
            <a:off x="5084495" y="3943462"/>
            <a:ext cx="3142953" cy="2265262"/>
            <a:chOff x="3118981" y="2780778"/>
            <a:chExt cx="3239798" cy="2348756"/>
          </a:xfrm>
        </p:grpSpPr>
        <p:sp>
          <p:nvSpPr>
            <p:cNvPr id="26" name="TextBox 25"/>
            <p:cNvSpPr txBox="1"/>
            <p:nvPr/>
          </p:nvSpPr>
          <p:spPr>
            <a:xfrm>
              <a:off x="3125737" y="3138221"/>
              <a:ext cx="3233042" cy="1991313"/>
            </a:xfrm>
            <a:prstGeom prst="rect">
              <a:avLst/>
            </a:prstGeom>
            <a:noFill/>
          </p:spPr>
          <p:txBody>
            <a:bodyPr wrap="square" rtlCol="0">
              <a:spAutoFit/>
            </a:bodyPr>
            <a:lstStyle/>
            <a:p>
              <a:pPr>
                <a:lnSpc>
                  <a:spcPct val="110000"/>
                </a:lnSpc>
                <a:tabLst>
                  <a:tab pos="1262063" algn="r"/>
                  <a:tab pos="1598613" algn="l"/>
                  <a:tab pos="2859088" algn="r"/>
                </a:tabLst>
              </a:pPr>
              <a:r>
                <a:rPr lang="en-US" dirty="0" smtClean="0"/>
                <a:t>(1)</a:t>
              </a:r>
              <a:r>
                <a:rPr lang="en-US" dirty="0"/>
                <a:t>	</a:t>
              </a:r>
              <a:r>
                <a:rPr lang="en-US" dirty="0" smtClean="0"/>
                <a:t>25,000  </a:t>
              </a:r>
              <a:r>
                <a:rPr lang="en-US" dirty="0"/>
                <a:t>	</a:t>
              </a:r>
              <a:r>
                <a:rPr lang="en-US" dirty="0" smtClean="0"/>
                <a:t>(3) 24,000</a:t>
              </a:r>
              <a:endParaRPr lang="en-US" dirty="0"/>
            </a:p>
            <a:p>
              <a:pPr>
                <a:lnSpc>
                  <a:spcPct val="110000"/>
                </a:lnSpc>
                <a:tabLst>
                  <a:tab pos="1262063" algn="r"/>
                  <a:tab pos="1598613" algn="l"/>
                  <a:tab pos="2859088" algn="r"/>
                </a:tabLst>
              </a:pPr>
              <a:r>
                <a:rPr lang="en-US" dirty="0" smtClean="0"/>
                <a:t>(2)       10,000 </a:t>
              </a:r>
              <a:r>
                <a:rPr lang="en-US" dirty="0"/>
                <a:t>	</a:t>
              </a:r>
              <a:r>
                <a:rPr lang="en-US" dirty="0" smtClean="0"/>
                <a:t>(4)    6,000</a:t>
              </a:r>
            </a:p>
            <a:p>
              <a:pPr>
                <a:lnSpc>
                  <a:spcPct val="110000"/>
                </a:lnSpc>
                <a:tabLst>
                  <a:tab pos="1262063" algn="r"/>
                  <a:tab pos="1598613" algn="l"/>
                  <a:tab pos="2859088" algn="r"/>
                </a:tabLst>
              </a:pPr>
              <a:r>
                <a:rPr lang="en-US" dirty="0" smtClean="0"/>
                <a:t>(6)         4,300</a:t>
              </a:r>
              <a:r>
                <a:rPr lang="en-US" dirty="0"/>
                <a:t> 	</a:t>
              </a:r>
              <a:r>
                <a:rPr lang="en-US" b="1" dirty="0" smtClean="0"/>
                <a:t>(9)    2,800</a:t>
              </a:r>
            </a:p>
            <a:p>
              <a:pPr>
                <a:lnSpc>
                  <a:spcPct val="110000"/>
                </a:lnSpc>
                <a:tabLst>
                  <a:tab pos="1262063" algn="r"/>
                  <a:tab pos="1598613" algn="l"/>
                  <a:tab pos="2859088" algn="r"/>
                </a:tabLst>
              </a:pPr>
              <a:r>
                <a:rPr lang="en-US" dirty="0" smtClean="0"/>
                <a:t>(8)	 600</a:t>
              </a:r>
              <a:r>
                <a:rPr lang="en-US" dirty="0"/>
                <a:t>		</a:t>
              </a:r>
              <a:endParaRPr lang="en-US" dirty="0" smtClean="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r>
                <a:rPr lang="en-US" dirty="0" smtClean="0"/>
                <a:t>Bal</a:t>
              </a:r>
              <a:r>
                <a:rPr lang="en-US" dirty="0"/>
                <a:t>. 	</a:t>
              </a:r>
              <a:r>
                <a:rPr lang="en-US" dirty="0" smtClean="0"/>
                <a:t>7,100</a:t>
              </a:r>
              <a:endParaRPr lang="en-US" dirty="0"/>
            </a:p>
          </p:txBody>
        </p:sp>
        <p:sp>
          <p:nvSpPr>
            <p:cNvPr id="28" name="TextBox 27"/>
            <p:cNvSpPr txBox="1"/>
            <p:nvPr/>
          </p:nvSpPr>
          <p:spPr>
            <a:xfrm>
              <a:off x="3118981" y="2780778"/>
              <a:ext cx="3142953" cy="349999"/>
            </a:xfrm>
            <a:prstGeom prst="rect">
              <a:avLst/>
            </a:prstGeom>
            <a:noFill/>
          </p:spPr>
          <p:txBody>
            <a:bodyPr wrap="square" rtlCol="0">
              <a:spAutoFit/>
            </a:bodyPr>
            <a:lstStyle/>
            <a:p>
              <a:pPr algn="ctr"/>
              <a:r>
                <a:rPr lang="en-US" b="1" dirty="0" smtClean="0"/>
                <a:t>Cash</a:t>
              </a:r>
              <a:endParaRPr lang="en-US" b="1" dirty="0"/>
            </a:p>
          </p:txBody>
        </p:sp>
        <p:cxnSp>
          <p:nvCxnSpPr>
            <p:cNvPr id="29" name="Straight Connector 2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3186039" y="4579893"/>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V="1">
              <a:off x="4642123" y="3138224"/>
              <a:ext cx="0" cy="199131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68702208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989386" y="6319402"/>
            <a:ext cx="2133600" cy="365125"/>
          </a:xfrm>
        </p:spPr>
        <p:txBody>
          <a:bodyPr/>
          <a:lstStyle/>
          <a:p>
            <a:fld id="{8A048DD7-39B4-434B-ACE7-68CA5B147A05}" type="slidenum">
              <a:rPr lang="en-US" smtClean="0"/>
              <a:t>54</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23" name="Rounded Rectangle 22"/>
          <p:cNvSpPr/>
          <p:nvPr/>
        </p:nvSpPr>
        <p:spPr>
          <a:xfrm>
            <a:off x="1122784" y="3905306"/>
            <a:ext cx="7505371" cy="2303418"/>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itle 1"/>
          <p:cNvSpPr>
            <a:spLocks noGrp="1"/>
          </p:cNvSpPr>
          <p:nvPr>
            <p:ph type="title"/>
          </p:nvPr>
        </p:nvSpPr>
        <p:spPr>
          <a:xfrm>
            <a:off x="812788" y="111287"/>
            <a:ext cx="8229600" cy="1143000"/>
          </a:xfrm>
        </p:spPr>
        <p:txBody>
          <a:bodyPr/>
          <a:lstStyle/>
          <a:p>
            <a:r>
              <a:rPr lang="en-US" dirty="0"/>
              <a:t>Posting Transaction to Accounts</a:t>
            </a:r>
            <a:endParaRPr lang="en-US" dirty="0" smtClean="0"/>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a:t>
            </a:r>
            <a:r>
              <a:rPr lang="en-IN" sz="2600" dirty="0" smtClean="0"/>
              <a:t>28, </a:t>
            </a:r>
            <a:r>
              <a:rPr lang="en-US" sz="2600" dirty="0"/>
              <a:t>Eagle </a:t>
            </a:r>
            <a:r>
              <a:rPr lang="en-US" sz="2600" dirty="0" smtClean="0"/>
              <a:t>pays cash dividends to shareholders, $2,200</a:t>
            </a:r>
            <a:r>
              <a:rPr lang="en-IN" sz="2600" dirty="0" smtClean="0"/>
              <a:t>.</a:t>
            </a:r>
            <a:endParaRPr lang="en-IN" sz="2600" dirty="0"/>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957056" y="2063705"/>
            <a:ext cx="7836825" cy="906814"/>
            <a:chOff x="914269" y="1127072"/>
            <a:chExt cx="7836825" cy="906814"/>
          </a:xfrm>
        </p:grpSpPr>
        <p:sp>
          <p:nvSpPr>
            <p:cNvPr id="36" name="TextBox 35"/>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(10) </a:t>
              </a:r>
              <a:r>
                <a:rPr lang="en-US" sz="2000" u="sng" dirty="0" smtClean="0">
                  <a:latin typeface="Calibri" pitchFamily="34" charset="0"/>
                </a:rPr>
                <a:t>December 30</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37" name="TextBox 36"/>
            <p:cNvSpPr txBox="1">
              <a:spLocks noChangeArrowheads="1"/>
            </p:cNvSpPr>
            <p:nvPr/>
          </p:nvSpPr>
          <p:spPr bwMode="auto">
            <a:xfrm>
              <a:off x="1504979" y="1453174"/>
              <a:ext cx="7246115"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Dividends </a:t>
              </a:r>
              <a:r>
                <a:rPr lang="en-US" sz="2000" i="1" dirty="0" smtClean="0">
                  <a:latin typeface="Calibri" pitchFamily="34" charset="0"/>
                </a:rPr>
                <a:t>(+D, −SE) </a:t>
              </a:r>
              <a:r>
                <a:rPr lang="en-US" sz="2000" dirty="0" smtClean="0">
                  <a:latin typeface="Calibri" pitchFamily="34" charset="0"/>
                </a:rPr>
                <a:t>………..…………………………..……..…</a:t>
              </a:r>
              <a:r>
                <a:rPr lang="en-US" sz="2000" b="1" dirty="0" smtClean="0">
                  <a:latin typeface="Calibri" pitchFamily="34" charset="0"/>
                </a:rPr>
                <a:t>     200</a:t>
              </a:r>
              <a:endParaRPr lang="en-US" sz="2000" b="1" u="sng" dirty="0"/>
            </a:p>
          </p:txBody>
        </p:sp>
        <p:sp>
          <p:nvSpPr>
            <p:cNvPr id="38" name="TextBox 37"/>
            <p:cNvSpPr txBox="1">
              <a:spLocks noChangeArrowheads="1"/>
            </p:cNvSpPr>
            <p:nvPr/>
          </p:nvSpPr>
          <p:spPr bwMode="auto">
            <a:xfrm>
              <a:off x="2014613" y="1726109"/>
              <a:ext cx="6653137"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Cash </a:t>
              </a:r>
              <a:r>
                <a:rPr lang="en-US" sz="2000" i="1" dirty="0" smtClean="0">
                  <a:latin typeface="Calibri" pitchFamily="34" charset="0"/>
                </a:rPr>
                <a:t>(−A) </a:t>
              </a:r>
              <a:r>
                <a:rPr lang="en-US" sz="2000" dirty="0" smtClean="0">
                  <a:latin typeface="Calibri" pitchFamily="34" charset="0"/>
                </a:rPr>
                <a:t>……………………………………………………….			</a:t>
              </a:r>
              <a:r>
                <a:rPr lang="en-US" sz="2000" b="1" dirty="0" smtClean="0">
                  <a:latin typeface="Calibri" pitchFamily="34" charset="0"/>
                </a:rPr>
                <a:t>200</a:t>
              </a:r>
              <a:endParaRPr lang="en-US" sz="2000" b="1" u="sng" dirty="0"/>
            </a:p>
          </p:txBody>
        </p:sp>
      </p:grpSp>
      <p:sp>
        <p:nvSpPr>
          <p:cNvPr id="39" name="TextBox 38"/>
          <p:cNvSpPr txBox="1">
            <a:spLocks noChangeArrowheads="1"/>
          </p:cNvSpPr>
          <p:nvPr/>
        </p:nvSpPr>
        <p:spPr bwMode="auto">
          <a:xfrm>
            <a:off x="1799964" y="2871669"/>
            <a:ext cx="4392692"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Pay cash dividends</a:t>
            </a:r>
            <a:r>
              <a:rPr lang="en-US" sz="2000" i="1" dirty="0" smtClean="0">
                <a:latin typeface="Calibri" pitchFamily="34" charset="0"/>
              </a:rPr>
              <a:t>)</a:t>
            </a:r>
            <a:endParaRPr lang="en-US" sz="2000" b="1" u="sng" dirty="0"/>
          </a:p>
        </p:txBody>
      </p:sp>
      <p:grpSp>
        <p:nvGrpSpPr>
          <p:cNvPr id="42" name="Group 41"/>
          <p:cNvGrpSpPr/>
          <p:nvPr/>
        </p:nvGrpSpPr>
        <p:grpSpPr>
          <a:xfrm>
            <a:off x="1424213" y="3940618"/>
            <a:ext cx="3142953" cy="2268106"/>
            <a:chOff x="3118981" y="2780778"/>
            <a:chExt cx="3239798" cy="2351704"/>
          </a:xfrm>
        </p:grpSpPr>
        <p:sp>
          <p:nvSpPr>
            <p:cNvPr id="43" name="TextBox 42"/>
            <p:cNvSpPr txBox="1"/>
            <p:nvPr/>
          </p:nvSpPr>
          <p:spPr>
            <a:xfrm>
              <a:off x="3125737" y="3138221"/>
              <a:ext cx="3233042" cy="1991313"/>
            </a:xfrm>
            <a:prstGeom prst="rect">
              <a:avLst/>
            </a:prstGeom>
            <a:noFill/>
          </p:spPr>
          <p:txBody>
            <a:bodyPr wrap="square" rtlCol="0">
              <a:spAutoFit/>
            </a:bodyPr>
            <a:lstStyle/>
            <a:p>
              <a:pPr>
                <a:lnSpc>
                  <a:spcPct val="110000"/>
                </a:lnSpc>
                <a:tabLst>
                  <a:tab pos="1262063" algn="r"/>
                  <a:tab pos="1598613" algn="l"/>
                  <a:tab pos="2859088" algn="r"/>
                </a:tabLst>
              </a:pPr>
              <a:r>
                <a:rPr lang="en-US" b="1" dirty="0" smtClean="0"/>
                <a:t>(10)</a:t>
              </a:r>
              <a:r>
                <a:rPr lang="en-US" dirty="0" smtClean="0"/>
                <a:t>          </a:t>
              </a:r>
              <a:r>
                <a:rPr lang="en-US" b="1" dirty="0" smtClean="0"/>
                <a:t>200</a:t>
              </a:r>
              <a:r>
                <a:rPr lang="en-US" dirty="0"/>
                <a:t>		</a:t>
              </a:r>
              <a:endParaRPr lang="en-US" dirty="0" smtClean="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smtClean="0"/>
            </a:p>
            <a:p>
              <a:pPr>
                <a:lnSpc>
                  <a:spcPct val="110000"/>
                </a:lnSpc>
                <a:tabLst>
                  <a:tab pos="1262063" algn="r"/>
                  <a:tab pos="1598613" algn="l"/>
                  <a:tab pos="2859088" algn="r"/>
                </a:tabLst>
              </a:pPr>
              <a:r>
                <a:rPr lang="en-US" dirty="0" smtClean="0"/>
                <a:t>Bal</a:t>
              </a:r>
              <a:r>
                <a:rPr lang="en-US" dirty="0"/>
                <a:t>. 	</a:t>
              </a:r>
              <a:r>
                <a:rPr lang="en-US" dirty="0" smtClean="0"/>
                <a:t>200</a:t>
              </a:r>
              <a:endParaRPr lang="en-US" dirty="0"/>
            </a:p>
          </p:txBody>
        </p:sp>
        <p:sp>
          <p:nvSpPr>
            <p:cNvPr id="44" name="TextBox 43"/>
            <p:cNvSpPr txBox="1"/>
            <p:nvPr/>
          </p:nvSpPr>
          <p:spPr>
            <a:xfrm>
              <a:off x="3118981" y="2780778"/>
              <a:ext cx="3142953" cy="382945"/>
            </a:xfrm>
            <a:prstGeom prst="rect">
              <a:avLst/>
            </a:prstGeom>
            <a:noFill/>
          </p:spPr>
          <p:txBody>
            <a:bodyPr wrap="square" rtlCol="0">
              <a:spAutoFit/>
            </a:bodyPr>
            <a:lstStyle/>
            <a:p>
              <a:pPr algn="ctr"/>
              <a:r>
                <a:rPr lang="en-US" b="1" dirty="0" smtClean="0"/>
                <a:t>Dividends</a:t>
              </a:r>
              <a:endParaRPr lang="en-US" b="1" dirty="0"/>
            </a:p>
          </p:txBody>
        </p:sp>
        <p:cxnSp>
          <p:nvCxnSpPr>
            <p:cNvPr id="45" name="Straight Connector 44"/>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3246341" y="4577645"/>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4642123" y="3138223"/>
              <a:ext cx="0" cy="1994259"/>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5" name="Group 24"/>
          <p:cNvGrpSpPr/>
          <p:nvPr/>
        </p:nvGrpSpPr>
        <p:grpSpPr>
          <a:xfrm>
            <a:off x="5084495" y="3943462"/>
            <a:ext cx="3142953" cy="2265264"/>
            <a:chOff x="3118981" y="2780778"/>
            <a:chExt cx="3239798" cy="2348758"/>
          </a:xfrm>
        </p:grpSpPr>
        <p:sp>
          <p:nvSpPr>
            <p:cNvPr id="26" name="TextBox 25"/>
            <p:cNvSpPr txBox="1"/>
            <p:nvPr/>
          </p:nvSpPr>
          <p:spPr>
            <a:xfrm>
              <a:off x="3125737" y="3138222"/>
              <a:ext cx="3233042" cy="1991314"/>
            </a:xfrm>
            <a:prstGeom prst="rect">
              <a:avLst/>
            </a:prstGeom>
            <a:noFill/>
          </p:spPr>
          <p:txBody>
            <a:bodyPr wrap="square" rtlCol="0">
              <a:spAutoFit/>
            </a:bodyPr>
            <a:lstStyle/>
            <a:p>
              <a:pPr>
                <a:lnSpc>
                  <a:spcPct val="110000"/>
                </a:lnSpc>
                <a:tabLst>
                  <a:tab pos="1262063" algn="r"/>
                  <a:tab pos="1543050" algn="l"/>
                  <a:tab pos="2859088" algn="r"/>
                </a:tabLst>
              </a:pPr>
              <a:r>
                <a:rPr lang="en-US" dirty="0" smtClean="0"/>
                <a:t>(1)</a:t>
              </a:r>
              <a:r>
                <a:rPr lang="en-US" dirty="0"/>
                <a:t>	</a:t>
              </a:r>
              <a:r>
                <a:rPr lang="en-US" dirty="0" smtClean="0"/>
                <a:t>25,000  </a:t>
              </a:r>
              <a:r>
                <a:rPr lang="en-US" dirty="0"/>
                <a:t>	</a:t>
              </a:r>
              <a:r>
                <a:rPr lang="en-US" dirty="0" smtClean="0"/>
                <a:t>  (3)  24,000</a:t>
              </a:r>
              <a:endParaRPr lang="en-US" dirty="0"/>
            </a:p>
            <a:p>
              <a:pPr>
                <a:lnSpc>
                  <a:spcPct val="110000"/>
                </a:lnSpc>
                <a:tabLst>
                  <a:tab pos="1262063" algn="r"/>
                  <a:tab pos="1543050" algn="l"/>
                  <a:tab pos="2859088" algn="r"/>
                </a:tabLst>
              </a:pPr>
              <a:r>
                <a:rPr lang="en-US" dirty="0" smtClean="0"/>
                <a:t>(2)       10,000 </a:t>
              </a:r>
              <a:r>
                <a:rPr lang="en-US" dirty="0"/>
                <a:t>	</a:t>
              </a:r>
              <a:r>
                <a:rPr lang="en-US" dirty="0" smtClean="0"/>
                <a:t>  (4)     6,000</a:t>
              </a:r>
            </a:p>
            <a:p>
              <a:pPr>
                <a:lnSpc>
                  <a:spcPct val="110000"/>
                </a:lnSpc>
                <a:tabLst>
                  <a:tab pos="1262063" algn="r"/>
                  <a:tab pos="1543050" algn="l"/>
                  <a:tab pos="2859088" algn="r"/>
                </a:tabLst>
              </a:pPr>
              <a:r>
                <a:rPr lang="en-US" dirty="0" smtClean="0"/>
                <a:t>(6)         4,300</a:t>
              </a:r>
              <a:r>
                <a:rPr lang="en-US" dirty="0"/>
                <a:t> 	</a:t>
              </a:r>
              <a:r>
                <a:rPr lang="en-US" dirty="0" smtClean="0"/>
                <a:t>  (9)     2,800</a:t>
              </a:r>
            </a:p>
            <a:p>
              <a:pPr>
                <a:lnSpc>
                  <a:spcPct val="110000"/>
                </a:lnSpc>
                <a:tabLst>
                  <a:tab pos="1262063" algn="r"/>
                  <a:tab pos="1543050" algn="l"/>
                  <a:tab pos="2859088" algn="r"/>
                </a:tabLst>
              </a:pPr>
              <a:r>
                <a:rPr lang="en-US" dirty="0" smtClean="0"/>
                <a:t>(8)	 600</a:t>
              </a:r>
              <a:r>
                <a:rPr lang="en-US" dirty="0"/>
                <a:t> 	</a:t>
              </a:r>
              <a:r>
                <a:rPr lang="en-US" b="1" dirty="0" smtClean="0"/>
                <a:t>(10)        200</a:t>
              </a:r>
              <a:r>
                <a:rPr lang="en-US" dirty="0"/>
                <a:t>		</a:t>
              </a:r>
              <a:endParaRPr lang="en-US" dirty="0" smtClean="0"/>
            </a:p>
            <a:p>
              <a:pPr>
                <a:lnSpc>
                  <a:spcPct val="110000"/>
                </a:lnSpc>
                <a:tabLst>
                  <a:tab pos="1262063" algn="r"/>
                  <a:tab pos="1598613" algn="l"/>
                  <a:tab pos="2859088" algn="r"/>
                </a:tabLst>
              </a:pPr>
              <a:r>
                <a:rPr lang="en-US" dirty="0" smtClean="0"/>
                <a:t>Bal</a:t>
              </a:r>
              <a:r>
                <a:rPr lang="en-US" dirty="0"/>
                <a:t>. 	</a:t>
              </a:r>
              <a:r>
                <a:rPr lang="en-US" dirty="0" smtClean="0"/>
                <a:t>6,900</a:t>
              </a:r>
              <a:endParaRPr lang="en-US" dirty="0"/>
            </a:p>
          </p:txBody>
        </p:sp>
        <p:sp>
          <p:nvSpPr>
            <p:cNvPr id="28" name="TextBox 27"/>
            <p:cNvSpPr txBox="1"/>
            <p:nvPr/>
          </p:nvSpPr>
          <p:spPr>
            <a:xfrm>
              <a:off x="3118981" y="2780778"/>
              <a:ext cx="3142953" cy="349999"/>
            </a:xfrm>
            <a:prstGeom prst="rect">
              <a:avLst/>
            </a:prstGeom>
            <a:noFill/>
          </p:spPr>
          <p:txBody>
            <a:bodyPr wrap="square" rtlCol="0">
              <a:spAutoFit/>
            </a:bodyPr>
            <a:lstStyle/>
            <a:p>
              <a:pPr algn="ctr"/>
              <a:r>
                <a:rPr lang="en-US" b="1" dirty="0" smtClean="0"/>
                <a:t>Cash</a:t>
              </a:r>
              <a:endParaRPr lang="en-US" b="1" dirty="0"/>
            </a:p>
          </p:txBody>
        </p:sp>
        <p:cxnSp>
          <p:nvCxnSpPr>
            <p:cNvPr id="29" name="Straight Connector 2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3186039" y="4579893"/>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V="1">
              <a:off x="4642123" y="3138224"/>
              <a:ext cx="0" cy="199131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82092965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56922" y="1570224"/>
            <a:ext cx="8045078" cy="4829458"/>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3" name="Slide Number Placeholder 2"/>
          <p:cNvSpPr>
            <a:spLocks noGrp="1"/>
          </p:cNvSpPr>
          <p:nvPr>
            <p:ph type="sldNum" sz="quarter" idx="12"/>
          </p:nvPr>
        </p:nvSpPr>
        <p:spPr/>
        <p:txBody>
          <a:bodyPr/>
          <a:lstStyle/>
          <a:p>
            <a:fld id="{8A048DD7-39B4-434B-ACE7-68CA5B147A05}" type="slidenum">
              <a:rPr lang="en-US" smtClean="0"/>
              <a:t>55</a:t>
            </a:fld>
            <a:endParaRPr lang="en-US" dirty="0"/>
          </a:p>
        </p:txBody>
      </p:sp>
      <p:sp>
        <p:nvSpPr>
          <p:cNvPr id="17" name="Title 1"/>
          <p:cNvSpPr txBox="1">
            <a:spLocks/>
          </p:cNvSpPr>
          <p:nvPr/>
        </p:nvSpPr>
        <p:spPr>
          <a:xfrm>
            <a:off x="893386" y="41297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smtClean="0">
                <a:solidFill>
                  <a:srgbClr val="1D5F76"/>
                </a:solidFill>
                <a:latin typeface="Avenir LT Std 65 Medium"/>
                <a:cs typeface="Avenir LT Std 65 Medium"/>
              </a:rPr>
              <a:t>Illustration 2-11</a:t>
            </a:r>
            <a:r>
              <a:rPr lang="en-US" sz="3200" dirty="0" smtClean="0">
                <a:solidFill>
                  <a:srgbClr val="A5062D"/>
                </a:solidFill>
                <a:latin typeface="Avenir LT Std 65 Medium"/>
                <a:cs typeface="Avenir LT Std 65 Medium"/>
              </a:rPr>
              <a:t/>
            </a:r>
            <a:br>
              <a:rPr lang="en-US" sz="3200" dirty="0" smtClean="0">
                <a:solidFill>
                  <a:srgbClr val="A5062D"/>
                </a:solidFill>
                <a:latin typeface="Avenir LT Std 65 Medium"/>
                <a:cs typeface="Avenir LT Std 65 Medium"/>
              </a:rPr>
            </a:br>
            <a:r>
              <a:rPr lang="en-US" sz="3200" dirty="0" smtClean="0">
                <a:solidFill>
                  <a:srgbClr val="A5062D"/>
                </a:solidFill>
                <a:latin typeface="Avenir LT Std 65 Medium"/>
                <a:cs typeface="Avenir LT Std 65 Medium"/>
              </a:rPr>
              <a:t>Summary of Journal Entries Recorded for Transactions of Eagle Golf Academy</a:t>
            </a:r>
            <a:endParaRPr lang="en-US" sz="3200" dirty="0">
              <a:solidFill>
                <a:srgbClr val="A5062D"/>
              </a:solidFill>
              <a:latin typeface="Avenir LT Std 65 Medium"/>
              <a:cs typeface="Avenir LT Std 65 Medium"/>
            </a:endParaRPr>
          </a:p>
        </p:txBody>
      </p:sp>
      <p:grpSp>
        <p:nvGrpSpPr>
          <p:cNvPr id="2" name="Group 1"/>
          <p:cNvGrpSpPr/>
          <p:nvPr/>
        </p:nvGrpSpPr>
        <p:grpSpPr>
          <a:xfrm>
            <a:off x="914269" y="1570224"/>
            <a:ext cx="7836825" cy="906814"/>
            <a:chOff x="914269" y="1127072"/>
            <a:chExt cx="7836825" cy="906814"/>
          </a:xfrm>
        </p:grpSpPr>
        <p:sp>
          <p:nvSpPr>
            <p:cNvPr id="15" name="TextBox 14"/>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(1) </a:t>
              </a:r>
              <a:r>
                <a:rPr lang="en-US" sz="2000" u="sng" dirty="0" smtClean="0">
                  <a:latin typeface="Calibri" pitchFamily="34" charset="0"/>
                </a:rPr>
                <a:t>December 1</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21" name="TextBox 20"/>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Cash </a:t>
              </a:r>
              <a:r>
                <a:rPr lang="en-US" sz="2000" i="1" dirty="0" smtClean="0">
                  <a:latin typeface="Calibri" pitchFamily="34" charset="0"/>
                </a:rPr>
                <a:t>(+A) </a:t>
              </a:r>
              <a:r>
                <a:rPr lang="en-US" sz="2000" dirty="0" smtClean="0">
                  <a:latin typeface="Calibri" pitchFamily="34" charset="0"/>
                </a:rPr>
                <a:t>……..………………………………………………………..	  </a:t>
              </a:r>
              <a:r>
                <a:rPr lang="en-US" sz="2000" b="1" dirty="0" smtClean="0">
                  <a:latin typeface="Calibri" pitchFamily="34" charset="0"/>
                </a:rPr>
                <a:t>25,000</a:t>
              </a:r>
              <a:endParaRPr lang="en-US" sz="2000" b="1" u="sng" dirty="0"/>
            </a:p>
          </p:txBody>
        </p:sp>
        <p:sp>
          <p:nvSpPr>
            <p:cNvPr id="24" name="TextBox 23"/>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Common Stock </a:t>
              </a:r>
              <a:r>
                <a:rPr lang="en-US" sz="2000" i="1" dirty="0" smtClean="0">
                  <a:latin typeface="Calibri" pitchFamily="34" charset="0"/>
                </a:rPr>
                <a:t>(+SE) </a:t>
              </a:r>
              <a:r>
                <a:rPr lang="en-US" sz="2000" dirty="0" smtClean="0">
                  <a:latin typeface="Calibri" pitchFamily="34" charset="0"/>
                </a:rPr>
                <a:t>…………………………………….</a:t>
              </a:r>
              <a:r>
                <a:rPr lang="en-US" sz="2000" b="1" dirty="0" smtClean="0">
                  <a:latin typeface="Calibri" pitchFamily="34" charset="0"/>
                </a:rPr>
                <a:t>			25,000</a:t>
              </a:r>
              <a:endParaRPr lang="en-US" sz="2000" b="1" u="sng" dirty="0"/>
            </a:p>
          </p:txBody>
        </p:sp>
      </p:grpSp>
      <p:sp>
        <p:nvSpPr>
          <p:cNvPr id="25" name="TextBox 24"/>
          <p:cNvSpPr txBox="1">
            <a:spLocks noChangeArrowheads="1"/>
          </p:cNvSpPr>
          <p:nvPr/>
        </p:nvSpPr>
        <p:spPr bwMode="auto">
          <a:xfrm>
            <a:off x="1757177" y="2378188"/>
            <a:ext cx="3716687"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Issue common stock for cash</a:t>
            </a:r>
            <a:r>
              <a:rPr lang="en-US" sz="2000" i="1" dirty="0" smtClean="0">
                <a:latin typeface="Calibri" pitchFamily="34" charset="0"/>
              </a:rPr>
              <a:t>)</a:t>
            </a:r>
            <a:endParaRPr lang="en-US" sz="2000" b="1" u="sng" dirty="0"/>
          </a:p>
        </p:txBody>
      </p:sp>
      <p:sp>
        <p:nvSpPr>
          <p:cNvPr id="85" name="TextBox 84"/>
          <p:cNvSpPr txBox="1">
            <a:spLocks noChangeArrowheads="1"/>
          </p:cNvSpPr>
          <p:nvPr/>
        </p:nvSpPr>
        <p:spPr bwMode="auto">
          <a:xfrm>
            <a:off x="7954378" y="6014452"/>
            <a:ext cx="1156663" cy="400110"/>
          </a:xfrm>
          <a:prstGeom prst="rect">
            <a:avLst/>
          </a:prstGeom>
          <a:noFill/>
          <a:ln w="9525">
            <a:noFill/>
            <a:miter lim="800000"/>
            <a:headEnd/>
            <a:tailEnd/>
          </a:ln>
        </p:spPr>
        <p:txBody>
          <a:bodyPr wrap="square">
            <a:spAutoFit/>
          </a:bodyPr>
          <a:lstStyle/>
          <a:p>
            <a:r>
              <a:rPr lang="en-US" sz="1200" i="1" dirty="0" smtClean="0">
                <a:latin typeface="Calibri" pitchFamily="34" charset="0"/>
              </a:rPr>
              <a:t>Continued</a:t>
            </a:r>
            <a:r>
              <a:rPr lang="en-US" sz="2000" b="1" dirty="0" smtClean="0">
                <a:latin typeface="Calibri" pitchFamily="34" charset="0"/>
              </a:rPr>
              <a:t>	</a:t>
            </a:r>
            <a:endParaRPr lang="en-US" sz="2000" b="1" u="sng" dirty="0"/>
          </a:p>
        </p:txBody>
      </p:sp>
      <p:grpSp>
        <p:nvGrpSpPr>
          <p:cNvPr id="38" name="Group 37"/>
          <p:cNvGrpSpPr/>
          <p:nvPr/>
        </p:nvGrpSpPr>
        <p:grpSpPr>
          <a:xfrm>
            <a:off x="914269" y="2713224"/>
            <a:ext cx="7836825" cy="906814"/>
            <a:chOff x="914269" y="1127072"/>
            <a:chExt cx="7836825" cy="906814"/>
          </a:xfrm>
        </p:grpSpPr>
        <p:sp>
          <p:nvSpPr>
            <p:cNvPr id="39" name="TextBox 38"/>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(2) </a:t>
              </a:r>
              <a:r>
                <a:rPr lang="en-US" sz="2000" u="sng" dirty="0" smtClean="0">
                  <a:latin typeface="Calibri" pitchFamily="34" charset="0"/>
                </a:rPr>
                <a:t>December 1</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40" name="TextBox 39"/>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Cash </a:t>
              </a:r>
              <a:r>
                <a:rPr lang="en-US" sz="2000" i="1" dirty="0" smtClean="0">
                  <a:latin typeface="Calibri" pitchFamily="34" charset="0"/>
                </a:rPr>
                <a:t>(+A) </a:t>
              </a:r>
              <a:r>
                <a:rPr lang="en-US" sz="2000" dirty="0" smtClean="0">
                  <a:latin typeface="Calibri" pitchFamily="34" charset="0"/>
                </a:rPr>
                <a:t>……..………………………………………………………..</a:t>
              </a:r>
              <a:r>
                <a:rPr lang="en-US" sz="2000" b="1" dirty="0" smtClean="0">
                  <a:latin typeface="Calibri" pitchFamily="34" charset="0"/>
                </a:rPr>
                <a:t>	  10,000</a:t>
              </a:r>
              <a:endParaRPr lang="en-US" sz="2000" b="1" u="sng" dirty="0"/>
            </a:p>
          </p:txBody>
        </p:sp>
        <p:sp>
          <p:nvSpPr>
            <p:cNvPr id="41" name="TextBox 40"/>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Notes Payable </a:t>
              </a:r>
              <a:r>
                <a:rPr lang="en-US" sz="2000" i="1" dirty="0" smtClean="0">
                  <a:latin typeface="Calibri" pitchFamily="34" charset="0"/>
                </a:rPr>
                <a:t>(+L) </a:t>
              </a:r>
              <a:r>
                <a:rPr lang="en-US" sz="2000" dirty="0" smtClean="0">
                  <a:latin typeface="Calibri" pitchFamily="34" charset="0"/>
                </a:rPr>
                <a:t>…………………………………………</a:t>
              </a:r>
              <a:r>
                <a:rPr lang="en-US" sz="2000" b="1" dirty="0" smtClean="0">
                  <a:latin typeface="Calibri" pitchFamily="34" charset="0"/>
                </a:rPr>
                <a:t>			10,000</a:t>
              </a:r>
              <a:endParaRPr lang="en-US" sz="2000" b="1" u="sng" dirty="0"/>
            </a:p>
          </p:txBody>
        </p:sp>
      </p:grpSp>
      <p:sp>
        <p:nvSpPr>
          <p:cNvPr id="42" name="TextBox 41"/>
          <p:cNvSpPr txBox="1">
            <a:spLocks noChangeArrowheads="1"/>
          </p:cNvSpPr>
          <p:nvPr/>
        </p:nvSpPr>
        <p:spPr bwMode="auto">
          <a:xfrm>
            <a:off x="1757177" y="3521188"/>
            <a:ext cx="3967348"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a:latin typeface="Calibri" pitchFamily="34" charset="0"/>
              </a:rPr>
              <a:t>Borrow cash by signing three-year note</a:t>
            </a:r>
            <a:r>
              <a:rPr lang="en-US" sz="2000" i="1" dirty="0" smtClean="0">
                <a:latin typeface="Calibri" pitchFamily="34" charset="0"/>
              </a:rPr>
              <a:t>)</a:t>
            </a:r>
            <a:endParaRPr lang="en-US" sz="2000" b="1" u="sng" dirty="0"/>
          </a:p>
        </p:txBody>
      </p:sp>
      <p:grpSp>
        <p:nvGrpSpPr>
          <p:cNvPr id="43" name="Group 42"/>
          <p:cNvGrpSpPr/>
          <p:nvPr/>
        </p:nvGrpSpPr>
        <p:grpSpPr>
          <a:xfrm>
            <a:off x="914269" y="3846699"/>
            <a:ext cx="7836825" cy="906814"/>
            <a:chOff x="914269" y="1127072"/>
            <a:chExt cx="7836825" cy="906814"/>
          </a:xfrm>
        </p:grpSpPr>
        <p:sp>
          <p:nvSpPr>
            <p:cNvPr id="44" name="TextBox 43"/>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(3) </a:t>
              </a:r>
              <a:r>
                <a:rPr lang="en-US" sz="2000" u="sng" dirty="0" smtClean="0">
                  <a:latin typeface="Calibri" pitchFamily="34" charset="0"/>
                </a:rPr>
                <a:t>December 1</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45" name="TextBox 44"/>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Equipment </a:t>
              </a:r>
              <a:r>
                <a:rPr lang="en-US" sz="2000" i="1" dirty="0" smtClean="0">
                  <a:latin typeface="Calibri" pitchFamily="34" charset="0"/>
                </a:rPr>
                <a:t>(+A) ..</a:t>
              </a:r>
              <a:r>
                <a:rPr lang="en-US" sz="2000" dirty="0" smtClean="0">
                  <a:latin typeface="Calibri" pitchFamily="34" charset="0"/>
                </a:rPr>
                <a:t>…..……………………………………………….</a:t>
              </a:r>
              <a:r>
                <a:rPr lang="en-US" sz="2000" b="1" dirty="0" smtClean="0">
                  <a:latin typeface="Calibri" pitchFamily="34" charset="0"/>
                </a:rPr>
                <a:t>	  24,000</a:t>
              </a:r>
              <a:endParaRPr lang="en-US" sz="2000" b="1" u="sng" dirty="0"/>
            </a:p>
          </p:txBody>
        </p:sp>
        <p:sp>
          <p:nvSpPr>
            <p:cNvPr id="46" name="TextBox 45"/>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Cash </a:t>
              </a:r>
              <a:r>
                <a:rPr lang="en-US" sz="2000" i="1" dirty="0" smtClean="0">
                  <a:latin typeface="Calibri" pitchFamily="34" charset="0"/>
                </a:rPr>
                <a:t>(−A) </a:t>
              </a:r>
              <a:r>
                <a:rPr lang="en-US" sz="2000" dirty="0" smtClean="0">
                  <a:latin typeface="Calibri" pitchFamily="34" charset="0"/>
                </a:rPr>
                <a:t>……………………………….………………………</a:t>
              </a:r>
              <a:r>
                <a:rPr lang="en-US" sz="2000" b="1" dirty="0" smtClean="0">
                  <a:latin typeface="Calibri" pitchFamily="34" charset="0"/>
                </a:rPr>
                <a:t>			24,000</a:t>
              </a:r>
              <a:endParaRPr lang="en-US" sz="2000" b="1" u="sng" dirty="0"/>
            </a:p>
          </p:txBody>
        </p:sp>
      </p:grpSp>
      <p:sp>
        <p:nvSpPr>
          <p:cNvPr id="47" name="TextBox 46"/>
          <p:cNvSpPr txBox="1">
            <a:spLocks noChangeArrowheads="1"/>
          </p:cNvSpPr>
          <p:nvPr/>
        </p:nvSpPr>
        <p:spPr bwMode="auto">
          <a:xfrm>
            <a:off x="1757177" y="4654663"/>
            <a:ext cx="3716687"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a:latin typeface="Calibri" pitchFamily="34" charset="0"/>
              </a:rPr>
              <a:t>Purchase equipment with cash</a:t>
            </a:r>
            <a:r>
              <a:rPr lang="en-US" sz="2000" i="1" dirty="0" smtClean="0">
                <a:latin typeface="Calibri" pitchFamily="34" charset="0"/>
              </a:rPr>
              <a:t>)</a:t>
            </a:r>
            <a:endParaRPr lang="en-US" sz="2000" b="1" u="sng" dirty="0"/>
          </a:p>
        </p:txBody>
      </p:sp>
      <p:grpSp>
        <p:nvGrpSpPr>
          <p:cNvPr id="49" name="Group 48"/>
          <p:cNvGrpSpPr/>
          <p:nvPr/>
        </p:nvGrpSpPr>
        <p:grpSpPr>
          <a:xfrm>
            <a:off x="923794" y="4999224"/>
            <a:ext cx="7836825" cy="906814"/>
            <a:chOff x="914269" y="1127072"/>
            <a:chExt cx="7836825" cy="906814"/>
          </a:xfrm>
        </p:grpSpPr>
        <p:sp>
          <p:nvSpPr>
            <p:cNvPr id="50" name="TextBox 49"/>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(4) </a:t>
              </a:r>
              <a:r>
                <a:rPr lang="en-US" sz="2000" u="sng" dirty="0" smtClean="0">
                  <a:latin typeface="Calibri" pitchFamily="34" charset="0"/>
                </a:rPr>
                <a:t>December 1</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51" name="TextBox 50"/>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Prepaid Rent </a:t>
              </a:r>
              <a:r>
                <a:rPr lang="en-US" sz="2000" i="1" dirty="0" smtClean="0">
                  <a:latin typeface="Calibri" pitchFamily="34" charset="0"/>
                </a:rPr>
                <a:t>(+A) </a:t>
              </a:r>
              <a:r>
                <a:rPr lang="en-US" sz="2000" dirty="0" smtClean="0">
                  <a:latin typeface="Calibri" pitchFamily="34" charset="0"/>
                </a:rPr>
                <a:t>….…………………………………….………….</a:t>
              </a:r>
              <a:r>
                <a:rPr lang="en-US" sz="2000" b="1" dirty="0" smtClean="0">
                  <a:latin typeface="Calibri" pitchFamily="34" charset="0"/>
                </a:rPr>
                <a:t>	  6,000</a:t>
              </a:r>
              <a:endParaRPr lang="en-US" sz="2000" b="1" u="sng" dirty="0"/>
            </a:p>
          </p:txBody>
        </p:sp>
        <p:sp>
          <p:nvSpPr>
            <p:cNvPr id="52" name="TextBox 51"/>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Cash </a:t>
              </a:r>
              <a:r>
                <a:rPr lang="en-US" sz="2000" i="1" dirty="0">
                  <a:latin typeface="Calibri" pitchFamily="34" charset="0"/>
                </a:rPr>
                <a:t>(−A) </a:t>
              </a:r>
              <a:r>
                <a:rPr lang="en-US" sz="2000" dirty="0" smtClean="0">
                  <a:latin typeface="Calibri" pitchFamily="34" charset="0"/>
                </a:rPr>
                <a:t>……………………………….……………………….</a:t>
              </a:r>
              <a:r>
                <a:rPr lang="en-US" sz="2000" b="1" dirty="0">
                  <a:latin typeface="Calibri" pitchFamily="34" charset="0"/>
                </a:rPr>
                <a:t>			</a:t>
              </a:r>
              <a:r>
                <a:rPr lang="en-US" sz="2000" b="1" dirty="0" smtClean="0">
                  <a:latin typeface="Calibri" pitchFamily="34" charset="0"/>
                </a:rPr>
                <a:t>6,000</a:t>
              </a:r>
              <a:endParaRPr lang="en-US" sz="2000" b="1" u="sng" dirty="0"/>
            </a:p>
          </p:txBody>
        </p:sp>
      </p:grpSp>
      <p:sp>
        <p:nvSpPr>
          <p:cNvPr id="53" name="TextBox 52"/>
          <p:cNvSpPr txBox="1">
            <a:spLocks noChangeArrowheads="1"/>
          </p:cNvSpPr>
          <p:nvPr/>
        </p:nvSpPr>
        <p:spPr bwMode="auto">
          <a:xfrm>
            <a:off x="1766702" y="5807188"/>
            <a:ext cx="3716687"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Prepay rent with cash</a:t>
            </a:r>
            <a:r>
              <a:rPr lang="en-US" sz="2000" i="1" dirty="0" smtClean="0">
                <a:latin typeface="Calibri" pitchFamily="34" charset="0"/>
              </a:rPr>
              <a:t>)</a:t>
            </a:r>
            <a:endParaRPr lang="en-US" sz="2000" b="1" u="sng" dirty="0"/>
          </a:p>
        </p:txBody>
      </p:sp>
    </p:spTree>
    <p:extLst>
      <p:ext uri="{BB962C8B-B14F-4D97-AF65-F5344CB8AC3E}">
        <p14:creationId xmlns:p14="http://schemas.microsoft.com/office/powerpoint/2010/main" val="12663162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56922" y="1570224"/>
            <a:ext cx="8045078" cy="4829458"/>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3" name="Slide Number Placeholder 2"/>
          <p:cNvSpPr>
            <a:spLocks noGrp="1"/>
          </p:cNvSpPr>
          <p:nvPr>
            <p:ph type="sldNum" sz="quarter" idx="12"/>
          </p:nvPr>
        </p:nvSpPr>
        <p:spPr/>
        <p:txBody>
          <a:bodyPr/>
          <a:lstStyle/>
          <a:p>
            <a:fld id="{8A048DD7-39B4-434B-ACE7-68CA5B147A05}" type="slidenum">
              <a:rPr lang="en-US" smtClean="0"/>
              <a:t>56</a:t>
            </a:fld>
            <a:endParaRPr lang="en-US" dirty="0"/>
          </a:p>
        </p:txBody>
      </p:sp>
      <p:sp>
        <p:nvSpPr>
          <p:cNvPr id="17" name="Title 1"/>
          <p:cNvSpPr txBox="1">
            <a:spLocks/>
          </p:cNvSpPr>
          <p:nvPr/>
        </p:nvSpPr>
        <p:spPr>
          <a:xfrm>
            <a:off x="893386" y="41297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smtClean="0">
                <a:solidFill>
                  <a:srgbClr val="1D5F76"/>
                </a:solidFill>
                <a:latin typeface="Avenir LT Std 65 Medium"/>
                <a:cs typeface="Avenir LT Std 65 Medium"/>
              </a:rPr>
              <a:t>Illustration 2-11</a:t>
            </a:r>
            <a:r>
              <a:rPr lang="en-US" sz="3200" dirty="0" smtClean="0">
                <a:solidFill>
                  <a:srgbClr val="A5062D"/>
                </a:solidFill>
                <a:latin typeface="Avenir LT Std 65 Medium"/>
                <a:cs typeface="Avenir LT Std 65 Medium"/>
              </a:rPr>
              <a:t/>
            </a:r>
            <a:br>
              <a:rPr lang="en-US" sz="3200" dirty="0" smtClean="0">
                <a:solidFill>
                  <a:srgbClr val="A5062D"/>
                </a:solidFill>
                <a:latin typeface="Avenir LT Std 65 Medium"/>
                <a:cs typeface="Avenir LT Std 65 Medium"/>
              </a:rPr>
            </a:br>
            <a:r>
              <a:rPr lang="en-US" sz="3200" dirty="0" smtClean="0">
                <a:solidFill>
                  <a:srgbClr val="A5062D"/>
                </a:solidFill>
                <a:latin typeface="Avenir LT Std 65 Medium"/>
                <a:cs typeface="Avenir LT Std 65 Medium"/>
              </a:rPr>
              <a:t>Summary of Journal Entries Recorded for Transactions of Eagle Golf Academy</a:t>
            </a:r>
            <a:endParaRPr lang="en-US" sz="3200" dirty="0">
              <a:solidFill>
                <a:srgbClr val="A5062D"/>
              </a:solidFill>
              <a:latin typeface="Avenir LT Std 65 Medium"/>
              <a:cs typeface="Avenir LT Std 65 Medium"/>
            </a:endParaRPr>
          </a:p>
        </p:txBody>
      </p:sp>
      <p:grpSp>
        <p:nvGrpSpPr>
          <p:cNvPr id="2" name="Group 1"/>
          <p:cNvGrpSpPr/>
          <p:nvPr/>
        </p:nvGrpSpPr>
        <p:grpSpPr>
          <a:xfrm>
            <a:off x="914269" y="1570224"/>
            <a:ext cx="7836825" cy="906814"/>
            <a:chOff x="914269" y="1127072"/>
            <a:chExt cx="7836825" cy="906814"/>
          </a:xfrm>
        </p:grpSpPr>
        <p:sp>
          <p:nvSpPr>
            <p:cNvPr id="15" name="TextBox 14"/>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(5) </a:t>
              </a:r>
              <a:r>
                <a:rPr lang="en-US" sz="2000" u="sng" dirty="0" smtClean="0">
                  <a:latin typeface="Calibri" pitchFamily="34" charset="0"/>
                </a:rPr>
                <a:t>December 6</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21" name="TextBox 20"/>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Supplies </a:t>
              </a:r>
              <a:r>
                <a:rPr lang="en-US" sz="2000" i="1" dirty="0" smtClean="0">
                  <a:latin typeface="Calibri" pitchFamily="34" charset="0"/>
                </a:rPr>
                <a:t>(+A) </a:t>
              </a:r>
              <a:r>
                <a:rPr lang="en-US" sz="2000" dirty="0" smtClean="0">
                  <a:latin typeface="Calibri" pitchFamily="34" charset="0"/>
                </a:rPr>
                <a:t>.……………………………………………….………</a:t>
              </a:r>
              <a:r>
                <a:rPr lang="en-US" sz="2000" b="1" dirty="0" smtClean="0">
                  <a:latin typeface="Calibri" pitchFamily="34" charset="0"/>
                </a:rPr>
                <a:t>	  2,300</a:t>
              </a:r>
              <a:endParaRPr lang="en-US" sz="2000" b="1" u="sng" dirty="0"/>
            </a:p>
          </p:txBody>
        </p:sp>
        <p:sp>
          <p:nvSpPr>
            <p:cNvPr id="24" name="TextBox 23"/>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Accounts Payable </a:t>
              </a:r>
              <a:r>
                <a:rPr lang="en-US" sz="2000" i="1" dirty="0" smtClean="0">
                  <a:latin typeface="Calibri" pitchFamily="34" charset="0"/>
                </a:rPr>
                <a:t>(+L) .</a:t>
              </a:r>
              <a:r>
                <a:rPr lang="en-US" sz="2000" dirty="0" smtClean="0">
                  <a:latin typeface="Calibri" pitchFamily="34" charset="0"/>
                </a:rPr>
                <a:t>…………………………………			</a:t>
              </a:r>
              <a:r>
                <a:rPr lang="en-US" sz="2000" b="1" dirty="0" smtClean="0">
                  <a:latin typeface="Calibri" pitchFamily="34" charset="0"/>
                </a:rPr>
                <a:t>2,300</a:t>
              </a:r>
              <a:endParaRPr lang="en-US" sz="2000" b="1" u="sng" dirty="0"/>
            </a:p>
          </p:txBody>
        </p:sp>
      </p:grpSp>
      <p:sp>
        <p:nvSpPr>
          <p:cNvPr id="25" name="TextBox 24"/>
          <p:cNvSpPr txBox="1">
            <a:spLocks noChangeArrowheads="1"/>
          </p:cNvSpPr>
          <p:nvPr/>
        </p:nvSpPr>
        <p:spPr bwMode="auto">
          <a:xfrm>
            <a:off x="1757177" y="2378188"/>
            <a:ext cx="3716687"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Purchase supplies on account</a:t>
            </a:r>
            <a:r>
              <a:rPr lang="en-US" sz="2000" i="1" dirty="0" smtClean="0">
                <a:latin typeface="Calibri" pitchFamily="34" charset="0"/>
              </a:rPr>
              <a:t>)</a:t>
            </a:r>
            <a:endParaRPr lang="en-US" sz="2000" b="1" u="sng" dirty="0"/>
          </a:p>
        </p:txBody>
      </p:sp>
      <p:sp>
        <p:nvSpPr>
          <p:cNvPr id="85" name="TextBox 84"/>
          <p:cNvSpPr txBox="1">
            <a:spLocks noChangeArrowheads="1"/>
          </p:cNvSpPr>
          <p:nvPr/>
        </p:nvSpPr>
        <p:spPr bwMode="auto">
          <a:xfrm>
            <a:off x="7954378" y="6014452"/>
            <a:ext cx="1156663" cy="400110"/>
          </a:xfrm>
          <a:prstGeom prst="rect">
            <a:avLst/>
          </a:prstGeom>
          <a:noFill/>
          <a:ln w="9525">
            <a:noFill/>
            <a:miter lim="800000"/>
            <a:headEnd/>
            <a:tailEnd/>
          </a:ln>
        </p:spPr>
        <p:txBody>
          <a:bodyPr wrap="square">
            <a:spAutoFit/>
          </a:bodyPr>
          <a:lstStyle/>
          <a:p>
            <a:r>
              <a:rPr lang="en-US" sz="1200" i="1" dirty="0" smtClean="0">
                <a:latin typeface="Calibri" pitchFamily="34" charset="0"/>
              </a:rPr>
              <a:t>Continued</a:t>
            </a:r>
            <a:r>
              <a:rPr lang="en-US" sz="2000" b="1" dirty="0" smtClean="0">
                <a:latin typeface="Calibri" pitchFamily="34" charset="0"/>
              </a:rPr>
              <a:t>	</a:t>
            </a:r>
            <a:endParaRPr lang="en-US" sz="2000" b="1" u="sng" dirty="0"/>
          </a:p>
        </p:txBody>
      </p:sp>
      <p:grpSp>
        <p:nvGrpSpPr>
          <p:cNvPr id="38" name="Group 37"/>
          <p:cNvGrpSpPr/>
          <p:nvPr/>
        </p:nvGrpSpPr>
        <p:grpSpPr>
          <a:xfrm>
            <a:off x="965175" y="2694234"/>
            <a:ext cx="7836825" cy="906814"/>
            <a:chOff x="914269" y="1127072"/>
            <a:chExt cx="7836825" cy="906814"/>
          </a:xfrm>
        </p:grpSpPr>
        <p:sp>
          <p:nvSpPr>
            <p:cNvPr id="39" name="TextBox 38"/>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(6) </a:t>
              </a:r>
              <a:r>
                <a:rPr lang="en-US" sz="2000" u="sng" dirty="0" smtClean="0">
                  <a:latin typeface="Calibri" pitchFamily="34" charset="0"/>
                </a:rPr>
                <a:t>December 12</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40" name="TextBox 39"/>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Cash</a:t>
              </a:r>
              <a:r>
                <a:rPr lang="en-US" sz="2000" dirty="0" smtClean="0">
                  <a:latin typeface="Calibri" pitchFamily="34" charset="0"/>
                </a:rPr>
                <a:t> </a:t>
              </a:r>
              <a:r>
                <a:rPr lang="en-US" sz="2000" i="1" dirty="0" smtClean="0">
                  <a:latin typeface="Calibri" pitchFamily="34" charset="0"/>
                </a:rPr>
                <a:t>(+A)</a:t>
              </a:r>
              <a:r>
                <a:rPr lang="en-US" sz="2000" dirty="0" smtClean="0">
                  <a:latin typeface="Calibri" pitchFamily="34" charset="0"/>
                </a:rPr>
                <a:t>……..……………………………………………….………</a:t>
              </a:r>
              <a:r>
                <a:rPr lang="en-US" sz="2000" b="1" dirty="0" smtClean="0">
                  <a:latin typeface="Calibri" pitchFamily="34" charset="0"/>
                </a:rPr>
                <a:t>	  4,300</a:t>
              </a:r>
              <a:endParaRPr lang="en-US" sz="2000" b="1" u="sng" dirty="0"/>
            </a:p>
          </p:txBody>
        </p:sp>
        <p:sp>
          <p:nvSpPr>
            <p:cNvPr id="41" name="TextBox 40"/>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Service Revenue </a:t>
              </a:r>
              <a:r>
                <a:rPr lang="en-US" sz="2000" i="1" dirty="0" smtClean="0">
                  <a:latin typeface="Calibri" pitchFamily="34" charset="0"/>
                </a:rPr>
                <a:t>(+R, +SE) </a:t>
              </a:r>
              <a:r>
                <a:rPr lang="en-US" sz="2000" dirty="0" smtClean="0">
                  <a:latin typeface="Calibri" pitchFamily="34" charset="0"/>
                </a:rPr>
                <a:t>……………………………			</a:t>
              </a:r>
              <a:r>
                <a:rPr lang="en-US" sz="2000" b="1" dirty="0" smtClean="0">
                  <a:latin typeface="Calibri" pitchFamily="34" charset="0"/>
                </a:rPr>
                <a:t>4,300</a:t>
              </a:r>
              <a:endParaRPr lang="en-US" sz="2000" b="1" u="sng" dirty="0"/>
            </a:p>
          </p:txBody>
        </p:sp>
      </p:grpSp>
      <p:sp>
        <p:nvSpPr>
          <p:cNvPr id="42" name="TextBox 41"/>
          <p:cNvSpPr txBox="1">
            <a:spLocks noChangeArrowheads="1"/>
          </p:cNvSpPr>
          <p:nvPr/>
        </p:nvSpPr>
        <p:spPr bwMode="auto">
          <a:xfrm>
            <a:off x="1808083" y="3502198"/>
            <a:ext cx="4392692"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Provide training to customers for cash</a:t>
            </a:r>
            <a:r>
              <a:rPr lang="en-US" sz="2000" i="1" dirty="0" smtClean="0">
                <a:latin typeface="Calibri" pitchFamily="34" charset="0"/>
              </a:rPr>
              <a:t>)</a:t>
            </a:r>
            <a:endParaRPr lang="en-US" sz="2000" b="1" u="sng" dirty="0"/>
          </a:p>
        </p:txBody>
      </p:sp>
      <p:grpSp>
        <p:nvGrpSpPr>
          <p:cNvPr id="43" name="Group 42"/>
          <p:cNvGrpSpPr/>
          <p:nvPr/>
        </p:nvGrpSpPr>
        <p:grpSpPr>
          <a:xfrm>
            <a:off x="914269" y="3820351"/>
            <a:ext cx="7836825" cy="906814"/>
            <a:chOff x="914269" y="1127072"/>
            <a:chExt cx="7836825" cy="906814"/>
          </a:xfrm>
        </p:grpSpPr>
        <p:sp>
          <p:nvSpPr>
            <p:cNvPr id="44" name="TextBox 43"/>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(7) </a:t>
              </a:r>
              <a:r>
                <a:rPr lang="en-US" sz="2000" u="sng" dirty="0" smtClean="0">
                  <a:latin typeface="Calibri" pitchFamily="34" charset="0"/>
                </a:rPr>
                <a:t>December 17</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45" name="TextBox 44"/>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Accounts Receivable</a:t>
              </a:r>
              <a:r>
                <a:rPr lang="en-US" sz="2000" dirty="0" smtClean="0">
                  <a:latin typeface="Calibri" pitchFamily="34" charset="0"/>
                </a:rPr>
                <a:t> </a:t>
              </a:r>
              <a:r>
                <a:rPr lang="en-US" sz="2000" i="1" dirty="0" smtClean="0">
                  <a:latin typeface="Calibri" pitchFamily="34" charset="0"/>
                </a:rPr>
                <a:t>(+A)</a:t>
              </a:r>
              <a:r>
                <a:rPr lang="en-US" sz="2000" dirty="0" smtClean="0">
                  <a:latin typeface="Calibri" pitchFamily="34" charset="0"/>
                </a:rPr>
                <a:t>……..………….……….….……….</a:t>
              </a:r>
              <a:r>
                <a:rPr lang="en-US" sz="2000" b="1" dirty="0" smtClean="0">
                  <a:latin typeface="Calibri" pitchFamily="34" charset="0"/>
                </a:rPr>
                <a:t>	  2,000</a:t>
              </a:r>
              <a:endParaRPr lang="en-US" sz="2000" b="1" u="sng" dirty="0"/>
            </a:p>
          </p:txBody>
        </p:sp>
        <p:sp>
          <p:nvSpPr>
            <p:cNvPr id="46" name="TextBox 45"/>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Service Revenue </a:t>
              </a:r>
              <a:r>
                <a:rPr lang="en-US" sz="2000" i="1" dirty="0">
                  <a:latin typeface="Calibri" pitchFamily="34" charset="0"/>
                </a:rPr>
                <a:t>(+R, +SE) </a:t>
              </a:r>
              <a:r>
                <a:rPr lang="en-US" sz="2000" dirty="0" smtClean="0">
                  <a:latin typeface="Calibri" pitchFamily="34" charset="0"/>
                </a:rPr>
                <a:t>………………………….…			</a:t>
              </a:r>
              <a:r>
                <a:rPr lang="en-US" sz="2000" b="1" dirty="0" smtClean="0">
                  <a:latin typeface="Calibri" pitchFamily="34" charset="0"/>
                </a:rPr>
                <a:t>2,000</a:t>
              </a:r>
              <a:endParaRPr lang="en-US" sz="2000" b="1" u="sng" dirty="0"/>
            </a:p>
          </p:txBody>
        </p:sp>
      </p:grpSp>
      <p:sp>
        <p:nvSpPr>
          <p:cNvPr id="47" name="TextBox 46"/>
          <p:cNvSpPr txBox="1">
            <a:spLocks noChangeArrowheads="1"/>
          </p:cNvSpPr>
          <p:nvPr/>
        </p:nvSpPr>
        <p:spPr bwMode="auto">
          <a:xfrm>
            <a:off x="1757177" y="4628315"/>
            <a:ext cx="4443598"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a:latin typeface="Calibri" pitchFamily="34" charset="0"/>
              </a:rPr>
              <a:t>Provide training to customers </a:t>
            </a:r>
            <a:r>
              <a:rPr lang="en-US" i="1" dirty="0" smtClean="0">
                <a:latin typeface="Calibri" pitchFamily="34" charset="0"/>
              </a:rPr>
              <a:t>on account</a:t>
            </a:r>
            <a:r>
              <a:rPr lang="en-US" sz="2000" i="1" dirty="0" smtClean="0">
                <a:latin typeface="Calibri" pitchFamily="34" charset="0"/>
              </a:rPr>
              <a:t>)</a:t>
            </a:r>
            <a:endParaRPr lang="en-US" sz="2000" b="1" u="sng" dirty="0"/>
          </a:p>
        </p:txBody>
      </p:sp>
      <p:grpSp>
        <p:nvGrpSpPr>
          <p:cNvPr id="28" name="Group 27"/>
          <p:cNvGrpSpPr/>
          <p:nvPr/>
        </p:nvGrpSpPr>
        <p:grpSpPr>
          <a:xfrm>
            <a:off x="941011" y="4952195"/>
            <a:ext cx="7836825" cy="906814"/>
            <a:chOff x="914269" y="1127072"/>
            <a:chExt cx="7836825" cy="906814"/>
          </a:xfrm>
        </p:grpSpPr>
        <p:sp>
          <p:nvSpPr>
            <p:cNvPr id="29" name="TextBox 28"/>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(8) </a:t>
              </a:r>
              <a:r>
                <a:rPr lang="en-US" sz="2000" u="sng" dirty="0" smtClean="0">
                  <a:latin typeface="Calibri" pitchFamily="34" charset="0"/>
                </a:rPr>
                <a:t>December 23</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30" name="TextBox 29"/>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Cash </a:t>
              </a:r>
              <a:r>
                <a:rPr lang="en-US" sz="2000" i="1" dirty="0" smtClean="0">
                  <a:latin typeface="Calibri" pitchFamily="34" charset="0"/>
                </a:rPr>
                <a:t>(+A) ………………………</a:t>
              </a:r>
              <a:r>
                <a:rPr lang="en-US" sz="2000" dirty="0" smtClean="0">
                  <a:latin typeface="Calibri" pitchFamily="34" charset="0"/>
                </a:rPr>
                <a:t>……..………….……….….……….</a:t>
              </a:r>
              <a:r>
                <a:rPr lang="en-US" sz="2000" b="1" dirty="0" smtClean="0">
                  <a:latin typeface="Calibri" pitchFamily="34" charset="0"/>
                </a:rPr>
                <a:t>	     600</a:t>
              </a:r>
              <a:endParaRPr lang="en-US" sz="2000" b="1" u="sng" dirty="0"/>
            </a:p>
          </p:txBody>
        </p:sp>
        <p:sp>
          <p:nvSpPr>
            <p:cNvPr id="31" name="TextBox 30"/>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Deferred  </a:t>
              </a:r>
              <a:r>
                <a:rPr lang="en-US" sz="2000" b="1" dirty="0">
                  <a:latin typeface="Calibri" pitchFamily="34" charset="0"/>
                </a:rPr>
                <a:t>Revenue </a:t>
              </a:r>
              <a:r>
                <a:rPr lang="en-US" sz="2000" i="1" dirty="0" smtClean="0">
                  <a:latin typeface="Calibri" pitchFamily="34" charset="0"/>
                </a:rPr>
                <a:t>(+L) </a:t>
              </a:r>
              <a:r>
                <a:rPr lang="en-US" sz="2000" dirty="0" smtClean="0">
                  <a:latin typeface="Calibri" pitchFamily="34" charset="0"/>
                </a:rPr>
                <a:t>…………………..……………. 			   </a:t>
              </a:r>
              <a:r>
                <a:rPr lang="en-US" sz="2000" b="1" dirty="0" smtClean="0">
                  <a:latin typeface="Calibri" pitchFamily="34" charset="0"/>
                </a:rPr>
                <a:t>600</a:t>
              </a:r>
              <a:endParaRPr lang="en-US" sz="2000" b="1" u="sng" dirty="0"/>
            </a:p>
          </p:txBody>
        </p:sp>
      </p:grpSp>
      <p:sp>
        <p:nvSpPr>
          <p:cNvPr id="32" name="TextBox 31"/>
          <p:cNvSpPr txBox="1">
            <a:spLocks noChangeArrowheads="1"/>
          </p:cNvSpPr>
          <p:nvPr/>
        </p:nvSpPr>
        <p:spPr bwMode="auto">
          <a:xfrm>
            <a:off x="1783919" y="5760159"/>
            <a:ext cx="4443598"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Receive cash in advance from customers</a:t>
            </a:r>
            <a:r>
              <a:rPr lang="en-US" sz="2000" i="1" dirty="0" smtClean="0">
                <a:latin typeface="Calibri" pitchFamily="34" charset="0"/>
              </a:rPr>
              <a:t>)</a:t>
            </a:r>
            <a:endParaRPr lang="en-US" sz="2000" b="1" u="sng" dirty="0"/>
          </a:p>
        </p:txBody>
      </p:sp>
    </p:spTree>
    <p:extLst>
      <p:ext uri="{BB962C8B-B14F-4D97-AF65-F5344CB8AC3E}">
        <p14:creationId xmlns:p14="http://schemas.microsoft.com/office/powerpoint/2010/main" val="125648889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56922" y="1570224"/>
            <a:ext cx="8045078" cy="3011301"/>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3" name="Slide Number Placeholder 2"/>
          <p:cNvSpPr>
            <a:spLocks noGrp="1"/>
          </p:cNvSpPr>
          <p:nvPr>
            <p:ph type="sldNum" sz="quarter" idx="12"/>
          </p:nvPr>
        </p:nvSpPr>
        <p:spPr/>
        <p:txBody>
          <a:bodyPr/>
          <a:lstStyle/>
          <a:p>
            <a:fld id="{8A048DD7-39B4-434B-ACE7-68CA5B147A05}" type="slidenum">
              <a:rPr lang="en-US" smtClean="0"/>
              <a:t>57</a:t>
            </a:fld>
            <a:endParaRPr lang="en-US" dirty="0"/>
          </a:p>
        </p:txBody>
      </p:sp>
      <p:sp>
        <p:nvSpPr>
          <p:cNvPr id="17" name="Title 1"/>
          <p:cNvSpPr txBox="1">
            <a:spLocks/>
          </p:cNvSpPr>
          <p:nvPr/>
        </p:nvSpPr>
        <p:spPr>
          <a:xfrm>
            <a:off x="893386" y="41297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smtClean="0">
                <a:solidFill>
                  <a:srgbClr val="1D5F76"/>
                </a:solidFill>
                <a:latin typeface="Avenir LT Std 65 Medium"/>
                <a:cs typeface="Avenir LT Std 65 Medium"/>
              </a:rPr>
              <a:t>Illustration 2-11</a:t>
            </a:r>
            <a:r>
              <a:rPr lang="en-US" sz="3200" dirty="0" smtClean="0">
                <a:solidFill>
                  <a:srgbClr val="A5062D"/>
                </a:solidFill>
                <a:latin typeface="Avenir LT Std 65 Medium"/>
                <a:cs typeface="Avenir LT Std 65 Medium"/>
              </a:rPr>
              <a:t/>
            </a:r>
            <a:br>
              <a:rPr lang="en-US" sz="3200" dirty="0" smtClean="0">
                <a:solidFill>
                  <a:srgbClr val="A5062D"/>
                </a:solidFill>
                <a:latin typeface="Avenir LT Std 65 Medium"/>
                <a:cs typeface="Avenir LT Std 65 Medium"/>
              </a:rPr>
            </a:br>
            <a:r>
              <a:rPr lang="en-US" sz="3200" dirty="0" smtClean="0">
                <a:solidFill>
                  <a:srgbClr val="A5062D"/>
                </a:solidFill>
                <a:latin typeface="Avenir LT Std 65 Medium"/>
                <a:cs typeface="Avenir LT Std 65 Medium"/>
              </a:rPr>
              <a:t>Summary of Journal Entries Recorded for Transactions of Eagle Golf Academy</a:t>
            </a:r>
            <a:endParaRPr lang="en-US" sz="3200" dirty="0">
              <a:solidFill>
                <a:srgbClr val="A5062D"/>
              </a:solidFill>
              <a:latin typeface="Avenir LT Std 65 Medium"/>
              <a:cs typeface="Avenir LT Std 65 Medium"/>
            </a:endParaRPr>
          </a:p>
        </p:txBody>
      </p:sp>
      <p:grpSp>
        <p:nvGrpSpPr>
          <p:cNvPr id="38" name="Group 37"/>
          <p:cNvGrpSpPr/>
          <p:nvPr/>
        </p:nvGrpSpPr>
        <p:grpSpPr>
          <a:xfrm>
            <a:off x="965175" y="1798884"/>
            <a:ext cx="7836825" cy="906814"/>
            <a:chOff x="914269" y="1127072"/>
            <a:chExt cx="7836825" cy="906814"/>
          </a:xfrm>
        </p:grpSpPr>
        <p:sp>
          <p:nvSpPr>
            <p:cNvPr id="39" name="TextBox 38"/>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smtClean="0">
                  <a:latin typeface="Calibri" pitchFamily="34" charset="0"/>
                </a:rPr>
                <a:t>(9) </a:t>
              </a:r>
              <a:r>
                <a:rPr lang="en-US" sz="2000" u="sng" dirty="0" smtClean="0">
                  <a:latin typeface="Calibri" pitchFamily="34" charset="0"/>
                </a:rPr>
                <a:t>December 28</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40" name="TextBox 39"/>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Salaries Expense </a:t>
              </a:r>
              <a:r>
                <a:rPr lang="en-US" sz="2000" i="1" dirty="0" smtClean="0">
                  <a:latin typeface="Calibri" pitchFamily="34" charset="0"/>
                </a:rPr>
                <a:t>(+E, −SE) ..</a:t>
              </a:r>
              <a:r>
                <a:rPr lang="en-US" sz="2000" dirty="0" smtClean="0">
                  <a:latin typeface="Calibri" pitchFamily="34" charset="0"/>
                </a:rPr>
                <a:t>…..……………………….…</a:t>
              </a:r>
              <a:r>
                <a:rPr lang="en-US" sz="2000" b="1" dirty="0" smtClean="0">
                  <a:latin typeface="Calibri" pitchFamily="34" charset="0"/>
                </a:rPr>
                <a:t>	</a:t>
              </a:r>
              <a:r>
                <a:rPr lang="en-US" sz="2000" dirty="0" smtClean="0">
                  <a:latin typeface="Calibri" pitchFamily="34" charset="0"/>
                </a:rPr>
                <a:t>……    2,800</a:t>
              </a:r>
              <a:endParaRPr lang="en-US" sz="2000" b="1" u="sng" dirty="0"/>
            </a:p>
          </p:txBody>
        </p:sp>
        <p:sp>
          <p:nvSpPr>
            <p:cNvPr id="41" name="TextBox 40"/>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smtClean="0">
                  <a:latin typeface="Calibri" pitchFamily="34" charset="0"/>
                </a:rPr>
                <a:t>Cash </a:t>
              </a:r>
              <a:r>
                <a:rPr lang="en-US" sz="2000" i="1" dirty="0" smtClean="0">
                  <a:latin typeface="Calibri" pitchFamily="34" charset="0"/>
                </a:rPr>
                <a:t>(−A) </a:t>
              </a:r>
              <a:r>
                <a:rPr lang="en-US" sz="2000" dirty="0" smtClean="0">
                  <a:latin typeface="Calibri" pitchFamily="34" charset="0"/>
                </a:rPr>
                <a:t>…..…………………………..………………………			2,800</a:t>
              </a:r>
              <a:endParaRPr lang="en-US" sz="2000" b="1" u="sng" dirty="0"/>
            </a:p>
          </p:txBody>
        </p:sp>
      </p:grpSp>
      <p:sp>
        <p:nvSpPr>
          <p:cNvPr id="42" name="TextBox 41"/>
          <p:cNvSpPr txBox="1">
            <a:spLocks noChangeArrowheads="1"/>
          </p:cNvSpPr>
          <p:nvPr/>
        </p:nvSpPr>
        <p:spPr bwMode="auto">
          <a:xfrm>
            <a:off x="1808083" y="2606848"/>
            <a:ext cx="4392692"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Pay salaries to employees</a:t>
            </a:r>
            <a:r>
              <a:rPr lang="en-US" sz="2000" i="1" dirty="0" smtClean="0">
                <a:latin typeface="Calibri" pitchFamily="34" charset="0"/>
              </a:rPr>
              <a:t>)</a:t>
            </a:r>
            <a:endParaRPr lang="en-US" sz="2000" b="1" u="sng" dirty="0"/>
          </a:p>
        </p:txBody>
      </p:sp>
      <p:grpSp>
        <p:nvGrpSpPr>
          <p:cNvPr id="43" name="Group 42"/>
          <p:cNvGrpSpPr/>
          <p:nvPr/>
        </p:nvGrpSpPr>
        <p:grpSpPr>
          <a:xfrm>
            <a:off x="780918" y="3172651"/>
            <a:ext cx="7970176" cy="906814"/>
            <a:chOff x="780918" y="1127072"/>
            <a:chExt cx="7970176" cy="906814"/>
          </a:xfrm>
        </p:grpSpPr>
        <p:sp>
          <p:nvSpPr>
            <p:cNvPr id="44" name="TextBox 43"/>
            <p:cNvSpPr txBox="1">
              <a:spLocks noChangeArrowheads="1"/>
            </p:cNvSpPr>
            <p:nvPr/>
          </p:nvSpPr>
          <p:spPr bwMode="auto">
            <a:xfrm>
              <a:off x="780918" y="1127072"/>
              <a:ext cx="7937737" cy="400110"/>
            </a:xfrm>
            <a:prstGeom prst="rect">
              <a:avLst/>
            </a:prstGeom>
            <a:noFill/>
            <a:ln w="9525">
              <a:noFill/>
              <a:miter lim="800000"/>
              <a:headEnd/>
              <a:tailEnd/>
            </a:ln>
          </p:spPr>
          <p:txBody>
            <a:bodyPr wrap="square">
              <a:spAutoFit/>
            </a:bodyPr>
            <a:lstStyle/>
            <a:p>
              <a:pPr>
                <a:tabLst>
                  <a:tab pos="6115050" algn="l"/>
                </a:tabLst>
              </a:pPr>
              <a:r>
                <a:rPr lang="en-US" sz="2000" dirty="0" smtClean="0">
                  <a:latin typeface="Calibri" pitchFamily="34" charset="0"/>
                </a:rPr>
                <a:t>(10) </a:t>
              </a:r>
              <a:r>
                <a:rPr lang="en-US" sz="2000" u="sng" dirty="0" smtClean="0">
                  <a:latin typeface="Calibri" pitchFamily="34" charset="0"/>
                </a:rPr>
                <a:t>December 30</a:t>
              </a:r>
              <a:r>
                <a:rPr lang="en-US" sz="2000" dirty="0" smtClean="0">
                  <a:latin typeface="Calibri" pitchFamily="34" charset="0"/>
                </a:rPr>
                <a:t>	</a:t>
              </a:r>
              <a:r>
                <a:rPr lang="en-US" sz="2000" u="sng" dirty="0" smtClean="0">
                  <a:latin typeface="Calibri" pitchFamily="34" charset="0"/>
                </a:rPr>
                <a:t>Debit</a:t>
              </a:r>
              <a:r>
                <a:rPr lang="en-US" sz="2000" dirty="0" smtClean="0">
                  <a:latin typeface="Calibri" pitchFamily="34" charset="0"/>
                </a:rPr>
                <a:t>	   </a:t>
              </a:r>
              <a:r>
                <a:rPr lang="en-US" sz="2000" u="sng" dirty="0" smtClean="0">
                  <a:latin typeface="Calibri" pitchFamily="34" charset="0"/>
                </a:rPr>
                <a:t>Credit</a:t>
              </a:r>
              <a:endParaRPr lang="en-US" sz="2000" u="sng" dirty="0"/>
            </a:p>
          </p:txBody>
        </p:sp>
        <p:sp>
          <p:nvSpPr>
            <p:cNvPr id="45" name="TextBox 44"/>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smtClean="0">
                  <a:latin typeface="Calibri" pitchFamily="34" charset="0"/>
                </a:rPr>
                <a:t>Dividends </a:t>
              </a:r>
              <a:r>
                <a:rPr lang="en-US" sz="2000" b="1" dirty="0">
                  <a:latin typeface="Calibri" pitchFamily="34" charset="0"/>
                </a:rPr>
                <a:t> </a:t>
              </a:r>
              <a:r>
                <a:rPr lang="en-US" sz="2000" i="1" dirty="0" smtClean="0">
                  <a:latin typeface="Calibri" pitchFamily="34" charset="0"/>
                </a:rPr>
                <a:t>(+D, </a:t>
              </a:r>
              <a:r>
                <a:rPr lang="en-US" sz="2000" i="1" dirty="0">
                  <a:latin typeface="Calibri" pitchFamily="34" charset="0"/>
                </a:rPr>
                <a:t>−SE) </a:t>
              </a:r>
              <a:r>
                <a:rPr lang="en-US" sz="2000" dirty="0" smtClean="0">
                  <a:latin typeface="Calibri" pitchFamily="34" charset="0"/>
                </a:rPr>
                <a:t>……………..………….……….….……......</a:t>
              </a:r>
              <a:r>
                <a:rPr lang="en-US" sz="2000" b="1" dirty="0" smtClean="0">
                  <a:latin typeface="Calibri" pitchFamily="34" charset="0"/>
                </a:rPr>
                <a:t>     </a:t>
              </a:r>
              <a:r>
                <a:rPr lang="en-US" sz="2000" dirty="0" smtClean="0">
                  <a:latin typeface="Calibri" pitchFamily="34" charset="0"/>
                </a:rPr>
                <a:t>200</a:t>
              </a:r>
              <a:endParaRPr lang="en-US" sz="2000" b="1" u="sng" dirty="0"/>
            </a:p>
          </p:txBody>
        </p:sp>
        <p:sp>
          <p:nvSpPr>
            <p:cNvPr id="46" name="TextBox 45"/>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Cash </a:t>
              </a:r>
              <a:r>
                <a:rPr lang="en-US" sz="2000" i="1" dirty="0">
                  <a:latin typeface="Calibri" pitchFamily="34" charset="0"/>
                </a:rPr>
                <a:t>(−A) </a:t>
              </a:r>
              <a:r>
                <a:rPr lang="en-US" sz="2000" dirty="0" smtClean="0">
                  <a:latin typeface="Calibri" pitchFamily="34" charset="0"/>
                </a:rPr>
                <a:t>…..…………………………..…………………..	…..			    200</a:t>
              </a:r>
              <a:endParaRPr lang="en-US" sz="2000" b="1" u="sng" dirty="0"/>
            </a:p>
          </p:txBody>
        </p:sp>
      </p:grpSp>
      <p:sp>
        <p:nvSpPr>
          <p:cNvPr id="47" name="TextBox 46"/>
          <p:cNvSpPr txBox="1">
            <a:spLocks noChangeArrowheads="1"/>
          </p:cNvSpPr>
          <p:nvPr/>
        </p:nvSpPr>
        <p:spPr bwMode="auto">
          <a:xfrm>
            <a:off x="1757177" y="3980615"/>
            <a:ext cx="4443598" cy="400110"/>
          </a:xfrm>
          <a:prstGeom prst="rect">
            <a:avLst/>
          </a:prstGeom>
          <a:noFill/>
          <a:ln w="9525">
            <a:noFill/>
            <a:miter lim="800000"/>
            <a:headEnd/>
            <a:tailEnd/>
          </a:ln>
        </p:spPr>
        <p:txBody>
          <a:bodyPr wrap="square">
            <a:spAutoFit/>
          </a:bodyPr>
          <a:lstStyle/>
          <a:p>
            <a:r>
              <a:rPr lang="en-US" sz="2000" i="1" dirty="0" smtClean="0">
                <a:latin typeface="Calibri" pitchFamily="34" charset="0"/>
              </a:rPr>
              <a:t>(</a:t>
            </a:r>
            <a:r>
              <a:rPr lang="en-US" i="1" dirty="0" smtClean="0">
                <a:latin typeface="Calibri" pitchFamily="34" charset="0"/>
              </a:rPr>
              <a:t>Pay cash dividends</a:t>
            </a:r>
            <a:r>
              <a:rPr lang="en-US" sz="2000" i="1" dirty="0" smtClean="0">
                <a:latin typeface="Calibri" pitchFamily="34" charset="0"/>
              </a:rPr>
              <a:t>)</a:t>
            </a:r>
            <a:endParaRPr lang="en-US" sz="2000" b="1" u="sng" dirty="0"/>
          </a:p>
        </p:txBody>
      </p:sp>
    </p:spTree>
    <p:extLst>
      <p:ext uri="{BB962C8B-B14F-4D97-AF65-F5344CB8AC3E}">
        <p14:creationId xmlns:p14="http://schemas.microsoft.com/office/powerpoint/2010/main" val="377027421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a:xfrm>
            <a:off x="702927" y="1536490"/>
            <a:ext cx="8304387" cy="4824500"/>
          </a:xfrm>
          <a:prstGeom prst="roundRect">
            <a:avLst>
              <a:gd name="adj" fmla="val 9559"/>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prstClr val="white"/>
                </a:solidFill>
              </a:rPr>
              <a:t>z</a:t>
            </a:r>
            <a:endParaRPr lang="en-US" dirty="0">
              <a:solidFill>
                <a:prstClr val="white"/>
              </a:solidFill>
            </a:endParaRPr>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smtClean="0">
                <a:solidFill>
                  <a:prstClr val="black"/>
                </a:solidFill>
              </a:rPr>
              <a:t>Copyright ©2016 McGraw-Hill Education. All rights reserved. No reproduction or distribution without the prior written consent of McGraw-Hill Education.</a:t>
            </a:r>
            <a:endParaRPr lang="en-US" sz="800" dirty="0">
              <a:solidFill>
                <a:prstClr val="black"/>
              </a:solidFill>
            </a:endParaRPr>
          </a:p>
        </p:txBody>
      </p:sp>
      <p:sp>
        <p:nvSpPr>
          <p:cNvPr id="3" name="Slide Number Placeholder 2"/>
          <p:cNvSpPr>
            <a:spLocks noGrp="1"/>
          </p:cNvSpPr>
          <p:nvPr>
            <p:ph type="sldNum" sz="quarter" idx="12"/>
          </p:nvPr>
        </p:nvSpPr>
        <p:spPr/>
        <p:txBody>
          <a:bodyPr/>
          <a:lstStyle/>
          <a:p>
            <a:fld id="{8A048DD7-39B4-434B-ACE7-68CA5B147A05}" type="slidenum">
              <a:rPr lang="en-US" smtClean="0">
                <a:solidFill>
                  <a:prstClr val="black">
                    <a:tint val="75000"/>
                  </a:prstClr>
                </a:solidFill>
              </a:rPr>
              <a:pPr/>
              <a:t>58</a:t>
            </a:fld>
            <a:endParaRPr lang="en-US" dirty="0">
              <a:solidFill>
                <a:prstClr val="black">
                  <a:tint val="75000"/>
                </a:prstClr>
              </a:solidFill>
            </a:endParaRPr>
          </a:p>
        </p:txBody>
      </p:sp>
      <p:sp>
        <p:nvSpPr>
          <p:cNvPr id="17" name="Title 1"/>
          <p:cNvSpPr txBox="1">
            <a:spLocks/>
          </p:cNvSpPr>
          <p:nvPr/>
        </p:nvSpPr>
        <p:spPr>
          <a:xfrm>
            <a:off x="893386" y="458609"/>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80000"/>
              </a:lnSpc>
            </a:pPr>
            <a:r>
              <a:rPr lang="en-US" sz="2800" dirty="0" smtClean="0">
                <a:solidFill>
                  <a:srgbClr val="1D5F76"/>
                </a:solidFill>
                <a:latin typeface="Avenir LT Std 65 Medium"/>
                <a:cs typeface="Avenir LT Std 65 Medium"/>
              </a:rPr>
              <a:t>Illustration 2-12</a:t>
            </a:r>
            <a:r>
              <a:rPr lang="en-US" sz="2800" dirty="0" smtClean="0">
                <a:solidFill>
                  <a:srgbClr val="A5062D"/>
                </a:solidFill>
                <a:latin typeface="Avenir LT Std 65 Medium"/>
                <a:cs typeface="Avenir LT Std 65 Medium"/>
              </a:rPr>
              <a:t/>
            </a:r>
            <a:br>
              <a:rPr lang="en-US" sz="2800" dirty="0" smtClean="0">
                <a:solidFill>
                  <a:srgbClr val="A5062D"/>
                </a:solidFill>
                <a:latin typeface="Avenir LT Std 65 Medium"/>
                <a:cs typeface="Avenir LT Std 65 Medium"/>
              </a:rPr>
            </a:br>
            <a:r>
              <a:rPr lang="en-US" sz="2800" dirty="0" smtClean="0">
                <a:solidFill>
                  <a:srgbClr val="A5062D"/>
                </a:solidFill>
                <a:latin typeface="Avenir LT Std 65 Medium"/>
                <a:cs typeface="Avenir LT Std 65 Medium"/>
              </a:rPr>
              <a:t>Posting of External Transactions of Eagle Golf Academy from Journal Entries to General Ledger Accounts</a:t>
            </a:r>
            <a:endParaRPr lang="en-US" sz="2800" dirty="0">
              <a:solidFill>
                <a:srgbClr val="A5062D"/>
              </a:solidFill>
              <a:latin typeface="Avenir LT Std 65 Medium"/>
              <a:cs typeface="Avenir LT Std 65 Medium"/>
            </a:endParaRPr>
          </a:p>
        </p:txBody>
      </p:sp>
      <p:sp>
        <p:nvSpPr>
          <p:cNvPr id="27" name="TextBox 26"/>
          <p:cNvSpPr txBox="1"/>
          <p:nvPr/>
        </p:nvSpPr>
        <p:spPr>
          <a:xfrm>
            <a:off x="1195984" y="2122967"/>
            <a:ext cx="752111" cy="289823"/>
          </a:xfrm>
          <a:prstGeom prst="rect">
            <a:avLst/>
          </a:prstGeom>
          <a:noFill/>
        </p:spPr>
        <p:txBody>
          <a:bodyPr wrap="square" rtlCol="0">
            <a:spAutoFit/>
          </a:bodyPr>
          <a:lstStyle/>
          <a:p>
            <a:pPr>
              <a:lnSpc>
                <a:spcPct val="90000"/>
              </a:lnSpc>
            </a:pPr>
            <a:r>
              <a:rPr lang="en-US" sz="1400" b="1" dirty="0" smtClean="0">
                <a:solidFill>
                  <a:prstClr val="black"/>
                </a:solidFill>
              </a:rPr>
              <a:t>Cash</a:t>
            </a:r>
          </a:p>
        </p:txBody>
      </p:sp>
      <p:grpSp>
        <p:nvGrpSpPr>
          <p:cNvPr id="25" name="Group 24"/>
          <p:cNvGrpSpPr/>
          <p:nvPr/>
        </p:nvGrpSpPr>
        <p:grpSpPr>
          <a:xfrm>
            <a:off x="8253280" y="2922912"/>
            <a:ext cx="560944" cy="31274"/>
            <a:chOff x="10688182" y="2817952"/>
            <a:chExt cx="560944" cy="31274"/>
          </a:xfrm>
        </p:grpSpPr>
        <p:cxnSp>
          <p:nvCxnSpPr>
            <p:cNvPr id="34" name="Straight Connector 33"/>
            <p:cNvCxnSpPr/>
            <p:nvPr/>
          </p:nvCxnSpPr>
          <p:spPr>
            <a:xfrm>
              <a:off x="10688182" y="2849226"/>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10688182" y="281795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9" name="TextBox 18"/>
          <p:cNvSpPr txBox="1">
            <a:spLocks noChangeArrowheads="1"/>
          </p:cNvSpPr>
          <p:nvPr/>
        </p:nvSpPr>
        <p:spPr bwMode="auto">
          <a:xfrm>
            <a:off x="893386" y="1583868"/>
            <a:ext cx="7640366" cy="369332"/>
          </a:xfrm>
          <a:prstGeom prst="rect">
            <a:avLst/>
          </a:prstGeom>
          <a:noFill/>
          <a:ln w="9525">
            <a:noFill/>
            <a:miter lim="800000"/>
            <a:headEnd/>
            <a:tailEnd/>
          </a:ln>
        </p:spPr>
        <p:txBody>
          <a:bodyPr wrap="square">
            <a:spAutoFit/>
          </a:bodyPr>
          <a:lstStyle/>
          <a:p>
            <a:r>
              <a:rPr lang="en-US" b="1" dirty="0" smtClean="0">
                <a:solidFill>
                  <a:prstClr val="black"/>
                </a:solidFill>
              </a:rPr>
              <a:t>               Assets	</a:t>
            </a:r>
            <a:r>
              <a:rPr lang="en-US" b="1" dirty="0">
                <a:solidFill>
                  <a:prstClr val="black"/>
                </a:solidFill>
              </a:rPr>
              <a:t> </a:t>
            </a:r>
            <a:r>
              <a:rPr lang="en-US" b="1" dirty="0" smtClean="0">
                <a:solidFill>
                  <a:prstClr val="black"/>
                </a:solidFill>
              </a:rPr>
              <a:t>               =	 Liabilities	   +          Stockholders’ Equity</a:t>
            </a:r>
            <a:endParaRPr lang="en-US" b="1" dirty="0">
              <a:solidFill>
                <a:prstClr val="black"/>
              </a:solidFill>
            </a:endParaRPr>
          </a:p>
        </p:txBody>
      </p:sp>
      <p:cxnSp>
        <p:nvCxnSpPr>
          <p:cNvPr id="4" name="Straight Connector 3"/>
          <p:cNvCxnSpPr/>
          <p:nvPr/>
        </p:nvCxnSpPr>
        <p:spPr>
          <a:xfrm>
            <a:off x="998704" y="1953200"/>
            <a:ext cx="2539915" cy="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3801985" y="1953200"/>
            <a:ext cx="1721712"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5893588" y="1953200"/>
            <a:ext cx="3012287" cy="0"/>
          </a:xfrm>
          <a:prstGeom prst="line">
            <a:avLst/>
          </a:prstGeom>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2504415" y="1937070"/>
            <a:ext cx="1158989" cy="483722"/>
          </a:xfrm>
          <a:prstGeom prst="rect">
            <a:avLst/>
          </a:prstGeom>
          <a:noFill/>
        </p:spPr>
        <p:txBody>
          <a:bodyPr wrap="square" rtlCol="0">
            <a:spAutoFit/>
          </a:bodyPr>
          <a:lstStyle/>
          <a:p>
            <a:pPr algn="ctr">
              <a:lnSpc>
                <a:spcPct val="90000"/>
              </a:lnSpc>
            </a:pPr>
            <a:r>
              <a:rPr lang="en-US" sz="1400" b="1" dirty="0" smtClean="0">
                <a:solidFill>
                  <a:prstClr val="black"/>
                </a:solidFill>
              </a:rPr>
              <a:t>Accounts</a:t>
            </a:r>
          </a:p>
          <a:p>
            <a:pPr algn="ctr">
              <a:lnSpc>
                <a:spcPct val="90000"/>
              </a:lnSpc>
            </a:pPr>
            <a:r>
              <a:rPr lang="en-US" sz="1400" b="1" dirty="0" smtClean="0">
                <a:solidFill>
                  <a:prstClr val="black"/>
                </a:solidFill>
              </a:rPr>
              <a:t>Receivable</a:t>
            </a:r>
          </a:p>
        </p:txBody>
      </p:sp>
      <p:sp>
        <p:nvSpPr>
          <p:cNvPr id="32" name="TextBox 31"/>
          <p:cNvSpPr txBox="1"/>
          <p:nvPr/>
        </p:nvSpPr>
        <p:spPr>
          <a:xfrm>
            <a:off x="6082978" y="1907258"/>
            <a:ext cx="1158989" cy="483722"/>
          </a:xfrm>
          <a:prstGeom prst="rect">
            <a:avLst/>
          </a:prstGeom>
          <a:noFill/>
        </p:spPr>
        <p:txBody>
          <a:bodyPr wrap="square" rtlCol="0">
            <a:spAutoFit/>
          </a:bodyPr>
          <a:lstStyle/>
          <a:p>
            <a:pPr algn="ctr">
              <a:lnSpc>
                <a:spcPct val="90000"/>
              </a:lnSpc>
            </a:pPr>
            <a:r>
              <a:rPr lang="en-US" sz="1400" b="1" dirty="0" smtClean="0">
                <a:solidFill>
                  <a:prstClr val="black"/>
                </a:solidFill>
              </a:rPr>
              <a:t>Common</a:t>
            </a:r>
          </a:p>
          <a:p>
            <a:pPr algn="ctr">
              <a:lnSpc>
                <a:spcPct val="90000"/>
              </a:lnSpc>
            </a:pPr>
            <a:r>
              <a:rPr lang="en-US" sz="1400" b="1" dirty="0" smtClean="0">
                <a:solidFill>
                  <a:prstClr val="black"/>
                </a:solidFill>
              </a:rPr>
              <a:t>Stock</a:t>
            </a:r>
          </a:p>
        </p:txBody>
      </p:sp>
      <p:sp>
        <p:nvSpPr>
          <p:cNvPr id="33" name="TextBox 32"/>
          <p:cNvSpPr txBox="1"/>
          <p:nvPr/>
        </p:nvSpPr>
        <p:spPr>
          <a:xfrm>
            <a:off x="7550211" y="1906201"/>
            <a:ext cx="1158989" cy="483722"/>
          </a:xfrm>
          <a:prstGeom prst="rect">
            <a:avLst/>
          </a:prstGeom>
          <a:noFill/>
        </p:spPr>
        <p:txBody>
          <a:bodyPr wrap="square" rtlCol="0">
            <a:spAutoFit/>
          </a:bodyPr>
          <a:lstStyle/>
          <a:p>
            <a:pPr algn="ctr">
              <a:lnSpc>
                <a:spcPct val="90000"/>
              </a:lnSpc>
            </a:pPr>
            <a:r>
              <a:rPr lang="en-US" sz="1400" b="1" dirty="0" smtClean="0">
                <a:solidFill>
                  <a:prstClr val="black"/>
                </a:solidFill>
              </a:rPr>
              <a:t>Retained</a:t>
            </a:r>
          </a:p>
          <a:p>
            <a:pPr algn="ctr">
              <a:lnSpc>
                <a:spcPct val="90000"/>
              </a:lnSpc>
            </a:pPr>
            <a:r>
              <a:rPr lang="en-US" sz="1400" b="1" dirty="0" smtClean="0">
                <a:solidFill>
                  <a:prstClr val="black"/>
                </a:solidFill>
              </a:rPr>
              <a:t>Earnings</a:t>
            </a:r>
          </a:p>
        </p:txBody>
      </p:sp>
      <p:sp>
        <p:nvSpPr>
          <p:cNvPr id="10" name="TextBox 9"/>
          <p:cNvSpPr txBox="1"/>
          <p:nvPr/>
        </p:nvSpPr>
        <p:spPr>
          <a:xfrm>
            <a:off x="684937" y="2344866"/>
            <a:ext cx="1023371" cy="461665"/>
          </a:xfrm>
          <a:prstGeom prst="rect">
            <a:avLst/>
          </a:prstGeom>
          <a:noFill/>
        </p:spPr>
        <p:txBody>
          <a:bodyPr wrap="square" rtlCol="0">
            <a:spAutoFit/>
          </a:bodyPr>
          <a:lstStyle/>
          <a:p>
            <a:pPr marL="342900" indent="-342900">
              <a:buFontTx/>
              <a:buAutoNum type="arabicParenBoth"/>
            </a:pPr>
            <a:r>
              <a:rPr lang="en-US" sz="1200" dirty="0" smtClean="0">
                <a:solidFill>
                  <a:prstClr val="black"/>
                </a:solidFill>
              </a:rPr>
              <a:t>25,000</a:t>
            </a:r>
          </a:p>
          <a:p>
            <a:pPr marL="342900" indent="-342900">
              <a:buFontTx/>
              <a:buAutoNum type="arabicParenBoth"/>
            </a:pPr>
            <a:r>
              <a:rPr lang="en-US" sz="1200" dirty="0" smtClean="0">
                <a:solidFill>
                  <a:prstClr val="black"/>
                </a:solidFill>
              </a:rPr>
              <a:t>10,000</a:t>
            </a:r>
            <a:endParaRPr lang="en-US" sz="1200" dirty="0">
              <a:solidFill>
                <a:prstClr val="black"/>
              </a:solidFill>
            </a:endParaRPr>
          </a:p>
        </p:txBody>
      </p:sp>
      <p:sp>
        <p:nvSpPr>
          <p:cNvPr id="35" name="TextBox 34"/>
          <p:cNvSpPr txBox="1"/>
          <p:nvPr/>
        </p:nvSpPr>
        <p:spPr>
          <a:xfrm>
            <a:off x="1540580" y="2353034"/>
            <a:ext cx="1244655" cy="677108"/>
          </a:xfrm>
          <a:prstGeom prst="rect">
            <a:avLst/>
          </a:prstGeom>
          <a:noFill/>
        </p:spPr>
        <p:txBody>
          <a:bodyPr wrap="square" rtlCol="0">
            <a:spAutoFit/>
          </a:bodyPr>
          <a:lstStyle/>
          <a:p>
            <a:pPr marL="342900" indent="-342900">
              <a:buFontTx/>
              <a:buAutoNum type="arabicParenBoth" startAt="3"/>
            </a:pPr>
            <a:r>
              <a:rPr lang="en-US" sz="1200" dirty="0" smtClean="0">
                <a:solidFill>
                  <a:prstClr val="black"/>
                </a:solidFill>
              </a:rPr>
              <a:t>24,000</a:t>
            </a:r>
          </a:p>
          <a:p>
            <a:pPr marL="342900" indent="-342900">
              <a:buFontTx/>
              <a:buAutoNum type="arabicParenBoth" startAt="3"/>
            </a:pPr>
            <a:r>
              <a:rPr lang="en-US" sz="1200" dirty="0">
                <a:solidFill>
                  <a:prstClr val="black"/>
                </a:solidFill>
              </a:rPr>
              <a:t> </a:t>
            </a:r>
            <a:r>
              <a:rPr lang="en-US" sz="1200" dirty="0" smtClean="0">
                <a:solidFill>
                  <a:prstClr val="black"/>
                </a:solidFill>
              </a:rPr>
              <a:t> 6,000</a:t>
            </a:r>
          </a:p>
          <a:p>
            <a:pPr marL="342900" indent="-342900">
              <a:buFontTx/>
              <a:buAutoNum type="arabicParenBoth" startAt="3"/>
            </a:pPr>
            <a:endParaRPr lang="en-US" sz="1400" dirty="0">
              <a:solidFill>
                <a:prstClr val="black"/>
              </a:solidFill>
            </a:endParaRPr>
          </a:p>
        </p:txBody>
      </p:sp>
      <p:sp>
        <p:nvSpPr>
          <p:cNvPr id="36" name="TextBox 35"/>
          <p:cNvSpPr txBox="1"/>
          <p:nvPr/>
        </p:nvSpPr>
        <p:spPr>
          <a:xfrm>
            <a:off x="686205" y="2687992"/>
            <a:ext cx="1126124" cy="461665"/>
          </a:xfrm>
          <a:prstGeom prst="rect">
            <a:avLst/>
          </a:prstGeom>
          <a:noFill/>
        </p:spPr>
        <p:txBody>
          <a:bodyPr wrap="square" rtlCol="0">
            <a:spAutoFit/>
          </a:bodyPr>
          <a:lstStyle/>
          <a:p>
            <a:pPr marL="342900" indent="-342900">
              <a:buFontTx/>
              <a:buAutoNum type="arabicParenBoth" startAt="6"/>
            </a:pPr>
            <a:r>
              <a:rPr lang="en-US" sz="1200" dirty="0" smtClean="0">
                <a:solidFill>
                  <a:prstClr val="black"/>
                </a:solidFill>
              </a:rPr>
              <a:t>  4,300</a:t>
            </a:r>
          </a:p>
          <a:p>
            <a:r>
              <a:rPr lang="en-US" sz="1200" dirty="0" smtClean="0">
                <a:solidFill>
                  <a:prstClr val="black"/>
                </a:solidFill>
              </a:rPr>
              <a:t>(8)          600</a:t>
            </a:r>
          </a:p>
        </p:txBody>
      </p:sp>
      <p:sp>
        <p:nvSpPr>
          <p:cNvPr id="37" name="TextBox 36"/>
          <p:cNvSpPr txBox="1"/>
          <p:nvPr/>
        </p:nvSpPr>
        <p:spPr>
          <a:xfrm>
            <a:off x="1536675" y="2685567"/>
            <a:ext cx="1126124" cy="461665"/>
          </a:xfrm>
          <a:prstGeom prst="rect">
            <a:avLst/>
          </a:prstGeom>
          <a:noFill/>
        </p:spPr>
        <p:txBody>
          <a:bodyPr wrap="square" rtlCol="0">
            <a:spAutoFit/>
          </a:bodyPr>
          <a:lstStyle/>
          <a:p>
            <a:r>
              <a:rPr lang="en-US" sz="1200" dirty="0" smtClean="0">
                <a:solidFill>
                  <a:prstClr val="black"/>
                </a:solidFill>
              </a:rPr>
              <a:t>(9)       2,800</a:t>
            </a:r>
          </a:p>
          <a:p>
            <a:r>
              <a:rPr lang="en-US" sz="1200" dirty="0" smtClean="0">
                <a:solidFill>
                  <a:prstClr val="black"/>
                </a:solidFill>
              </a:rPr>
              <a:t>(10)        200</a:t>
            </a:r>
          </a:p>
        </p:txBody>
      </p:sp>
      <p:cxnSp>
        <p:nvCxnSpPr>
          <p:cNvPr id="38" name="Straight Connector 37"/>
          <p:cNvCxnSpPr/>
          <p:nvPr/>
        </p:nvCxnSpPr>
        <p:spPr>
          <a:xfrm>
            <a:off x="800390" y="2378836"/>
            <a:ext cx="1615216" cy="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2504415" y="2378836"/>
            <a:ext cx="1131578"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flipH="1" flipV="1">
            <a:off x="1576140" y="2377392"/>
            <a:ext cx="2" cy="879621"/>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800390" y="3127383"/>
            <a:ext cx="1615216" cy="0"/>
          </a:xfrm>
          <a:prstGeom prst="line">
            <a:avLst/>
          </a:prstGeom>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701723" y="3074581"/>
            <a:ext cx="1089968" cy="276999"/>
          </a:xfrm>
          <a:prstGeom prst="rect">
            <a:avLst/>
          </a:prstGeom>
          <a:noFill/>
        </p:spPr>
        <p:txBody>
          <a:bodyPr wrap="square" rtlCol="0">
            <a:spAutoFit/>
          </a:bodyPr>
          <a:lstStyle/>
          <a:p>
            <a:r>
              <a:rPr lang="en-US" sz="1200" b="1" dirty="0" smtClean="0">
                <a:solidFill>
                  <a:prstClr val="black"/>
                </a:solidFill>
              </a:rPr>
              <a:t>Bal.   6,900</a:t>
            </a:r>
          </a:p>
        </p:txBody>
      </p:sp>
      <p:grpSp>
        <p:nvGrpSpPr>
          <p:cNvPr id="49" name="Group 48"/>
          <p:cNvGrpSpPr/>
          <p:nvPr/>
        </p:nvGrpSpPr>
        <p:grpSpPr>
          <a:xfrm>
            <a:off x="799401" y="3312525"/>
            <a:ext cx="737274" cy="43865"/>
            <a:chOff x="799401" y="3280653"/>
            <a:chExt cx="737274" cy="43865"/>
          </a:xfrm>
        </p:grpSpPr>
        <p:cxnSp>
          <p:nvCxnSpPr>
            <p:cNvPr id="42" name="Straight Connector 4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52" name="TextBox 51"/>
          <p:cNvSpPr txBox="1"/>
          <p:nvPr/>
        </p:nvSpPr>
        <p:spPr>
          <a:xfrm>
            <a:off x="2442152" y="2348286"/>
            <a:ext cx="1023371" cy="276999"/>
          </a:xfrm>
          <a:prstGeom prst="rect">
            <a:avLst/>
          </a:prstGeom>
          <a:noFill/>
        </p:spPr>
        <p:txBody>
          <a:bodyPr wrap="square" rtlCol="0">
            <a:spAutoFit/>
          </a:bodyPr>
          <a:lstStyle/>
          <a:p>
            <a:r>
              <a:rPr lang="en-US" sz="1200" dirty="0" smtClean="0">
                <a:solidFill>
                  <a:prstClr val="black"/>
                </a:solidFill>
              </a:rPr>
              <a:t>(7)       2,000</a:t>
            </a:r>
          </a:p>
        </p:txBody>
      </p:sp>
      <p:cxnSp>
        <p:nvCxnSpPr>
          <p:cNvPr id="53" name="Straight Connector 52"/>
          <p:cNvCxnSpPr/>
          <p:nvPr/>
        </p:nvCxnSpPr>
        <p:spPr>
          <a:xfrm flipH="1" flipV="1">
            <a:off x="3309266" y="2377393"/>
            <a:ext cx="2" cy="652749"/>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2504415" y="2760084"/>
            <a:ext cx="1131578" cy="0"/>
          </a:xfrm>
          <a:prstGeom prst="line">
            <a:avLst/>
          </a:prstGeom>
        </p:spPr>
        <p:style>
          <a:lnRef idx="1">
            <a:schemeClr val="dk1"/>
          </a:lnRef>
          <a:fillRef idx="0">
            <a:schemeClr val="dk1"/>
          </a:fillRef>
          <a:effectRef idx="0">
            <a:schemeClr val="dk1"/>
          </a:effectRef>
          <a:fontRef idx="minor">
            <a:schemeClr val="tx1"/>
          </a:fontRef>
        </p:style>
      </p:cxnSp>
      <p:sp>
        <p:nvSpPr>
          <p:cNvPr id="58" name="TextBox 57"/>
          <p:cNvSpPr txBox="1"/>
          <p:nvPr/>
        </p:nvSpPr>
        <p:spPr>
          <a:xfrm>
            <a:off x="2458730" y="2687790"/>
            <a:ext cx="1089968" cy="276999"/>
          </a:xfrm>
          <a:prstGeom prst="rect">
            <a:avLst/>
          </a:prstGeom>
          <a:noFill/>
        </p:spPr>
        <p:txBody>
          <a:bodyPr wrap="square" rtlCol="0">
            <a:spAutoFit/>
          </a:bodyPr>
          <a:lstStyle/>
          <a:p>
            <a:r>
              <a:rPr lang="en-US" sz="1200" b="1" dirty="0" smtClean="0">
                <a:solidFill>
                  <a:prstClr val="black"/>
                </a:solidFill>
              </a:rPr>
              <a:t>Bal.    2,000</a:t>
            </a:r>
          </a:p>
        </p:txBody>
      </p:sp>
      <p:grpSp>
        <p:nvGrpSpPr>
          <p:cNvPr id="59" name="Group 58"/>
          <p:cNvGrpSpPr/>
          <p:nvPr/>
        </p:nvGrpSpPr>
        <p:grpSpPr>
          <a:xfrm>
            <a:off x="2527600" y="2936554"/>
            <a:ext cx="737274" cy="43865"/>
            <a:chOff x="799401" y="3280653"/>
            <a:chExt cx="737274" cy="43865"/>
          </a:xfrm>
        </p:grpSpPr>
        <p:cxnSp>
          <p:nvCxnSpPr>
            <p:cNvPr id="60" name="Straight Connector 59"/>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63" name="Straight Connector 62"/>
          <p:cNvCxnSpPr/>
          <p:nvPr/>
        </p:nvCxnSpPr>
        <p:spPr>
          <a:xfrm>
            <a:off x="3690815" y="1937070"/>
            <a:ext cx="0" cy="4115678"/>
          </a:xfrm>
          <a:prstGeom prst="line">
            <a:avLst/>
          </a:prstGeom>
          <a:ln>
            <a:prstDash val="sysDash"/>
          </a:ln>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flipV="1">
            <a:off x="5893588" y="2392105"/>
            <a:ext cx="1504162" cy="2565"/>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5752878" y="1937070"/>
            <a:ext cx="0" cy="4115678"/>
          </a:xfrm>
          <a:prstGeom prst="line">
            <a:avLst/>
          </a:prstGeom>
          <a:ln>
            <a:prstDash val="sysDash"/>
          </a:ln>
        </p:spPr>
        <p:style>
          <a:lnRef idx="1">
            <a:schemeClr val="dk1"/>
          </a:lnRef>
          <a:fillRef idx="0">
            <a:schemeClr val="dk1"/>
          </a:fillRef>
          <a:effectRef idx="0">
            <a:schemeClr val="dk1"/>
          </a:effectRef>
          <a:fontRef idx="minor">
            <a:schemeClr val="tx1"/>
          </a:fontRef>
        </p:style>
      </p:cxnSp>
      <p:grpSp>
        <p:nvGrpSpPr>
          <p:cNvPr id="12" name="Group 11"/>
          <p:cNvGrpSpPr/>
          <p:nvPr/>
        </p:nvGrpSpPr>
        <p:grpSpPr>
          <a:xfrm>
            <a:off x="3801985" y="1906201"/>
            <a:ext cx="1904452" cy="1123940"/>
            <a:chOff x="3801985" y="1801241"/>
            <a:chExt cx="1904452" cy="1123940"/>
          </a:xfrm>
        </p:grpSpPr>
        <p:sp>
          <p:nvSpPr>
            <p:cNvPr id="31" name="TextBox 30"/>
            <p:cNvSpPr txBox="1"/>
            <p:nvPr/>
          </p:nvSpPr>
          <p:spPr>
            <a:xfrm>
              <a:off x="4097899" y="1801241"/>
              <a:ext cx="1158989" cy="483722"/>
            </a:xfrm>
            <a:prstGeom prst="rect">
              <a:avLst/>
            </a:prstGeom>
            <a:noFill/>
          </p:spPr>
          <p:txBody>
            <a:bodyPr wrap="square" rtlCol="0">
              <a:spAutoFit/>
            </a:bodyPr>
            <a:lstStyle/>
            <a:p>
              <a:pPr algn="ctr">
                <a:lnSpc>
                  <a:spcPct val="90000"/>
                </a:lnSpc>
              </a:pPr>
              <a:r>
                <a:rPr lang="en-US" sz="1400" b="1" dirty="0" smtClean="0">
                  <a:solidFill>
                    <a:prstClr val="black"/>
                  </a:solidFill>
                </a:rPr>
                <a:t>Accounts</a:t>
              </a:r>
            </a:p>
            <a:p>
              <a:pPr algn="ctr">
                <a:lnSpc>
                  <a:spcPct val="90000"/>
                </a:lnSpc>
              </a:pPr>
              <a:r>
                <a:rPr lang="en-US" sz="1400" b="1" dirty="0" smtClean="0">
                  <a:solidFill>
                    <a:prstClr val="black"/>
                  </a:solidFill>
                </a:rPr>
                <a:t>Payable</a:t>
              </a:r>
            </a:p>
          </p:txBody>
        </p:sp>
        <p:cxnSp>
          <p:nvCxnSpPr>
            <p:cNvPr id="64" name="Straight Connector 63"/>
            <p:cNvCxnSpPr/>
            <p:nvPr/>
          </p:nvCxnSpPr>
          <p:spPr>
            <a:xfrm>
              <a:off x="3801985" y="2272432"/>
              <a:ext cx="1721712" cy="1444"/>
            </a:xfrm>
            <a:prstGeom prst="line">
              <a:avLst/>
            </a:prstGeom>
          </p:spPr>
          <p:style>
            <a:lnRef idx="1">
              <a:schemeClr val="dk1"/>
            </a:lnRef>
            <a:fillRef idx="0">
              <a:schemeClr val="dk1"/>
            </a:fillRef>
            <a:effectRef idx="0">
              <a:schemeClr val="dk1"/>
            </a:effectRef>
            <a:fontRef idx="minor">
              <a:schemeClr val="tx1"/>
            </a:fontRef>
          </p:style>
        </p:cxnSp>
        <p:sp>
          <p:nvSpPr>
            <p:cNvPr id="72" name="TextBox 71"/>
            <p:cNvSpPr txBox="1"/>
            <p:nvPr/>
          </p:nvSpPr>
          <p:spPr>
            <a:xfrm>
              <a:off x="4646518" y="2239656"/>
              <a:ext cx="1023371" cy="276999"/>
            </a:xfrm>
            <a:prstGeom prst="rect">
              <a:avLst/>
            </a:prstGeom>
            <a:noFill/>
          </p:spPr>
          <p:txBody>
            <a:bodyPr wrap="square" rtlCol="0">
              <a:spAutoFit/>
            </a:bodyPr>
            <a:lstStyle/>
            <a:p>
              <a:r>
                <a:rPr lang="en-US" sz="1200" dirty="0" smtClean="0">
                  <a:solidFill>
                    <a:prstClr val="black"/>
                  </a:solidFill>
                </a:rPr>
                <a:t>(5)       2,300</a:t>
              </a:r>
            </a:p>
          </p:txBody>
        </p:sp>
        <p:cxnSp>
          <p:nvCxnSpPr>
            <p:cNvPr id="73" name="Straight Connector 72"/>
            <p:cNvCxnSpPr/>
            <p:nvPr/>
          </p:nvCxnSpPr>
          <p:spPr>
            <a:xfrm flipH="1" flipV="1">
              <a:off x="4645205" y="2272432"/>
              <a:ext cx="2" cy="652749"/>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3801985" y="2655124"/>
              <a:ext cx="1721712" cy="0"/>
            </a:xfrm>
            <a:prstGeom prst="line">
              <a:avLst/>
            </a:prstGeom>
          </p:spPr>
          <p:style>
            <a:lnRef idx="1">
              <a:schemeClr val="dk1"/>
            </a:lnRef>
            <a:fillRef idx="0">
              <a:schemeClr val="dk1"/>
            </a:fillRef>
            <a:effectRef idx="0">
              <a:schemeClr val="dk1"/>
            </a:effectRef>
            <a:fontRef idx="minor">
              <a:schemeClr val="tx1"/>
            </a:fontRef>
          </p:style>
        </p:cxnSp>
        <p:sp>
          <p:nvSpPr>
            <p:cNvPr id="76" name="TextBox 75"/>
            <p:cNvSpPr txBox="1"/>
            <p:nvPr/>
          </p:nvSpPr>
          <p:spPr>
            <a:xfrm>
              <a:off x="4616469" y="2573962"/>
              <a:ext cx="1089968" cy="276999"/>
            </a:xfrm>
            <a:prstGeom prst="rect">
              <a:avLst/>
            </a:prstGeom>
            <a:noFill/>
          </p:spPr>
          <p:txBody>
            <a:bodyPr wrap="square" rtlCol="0">
              <a:spAutoFit/>
            </a:bodyPr>
            <a:lstStyle/>
            <a:p>
              <a:r>
                <a:rPr lang="en-US" sz="1200" b="1" dirty="0" smtClean="0">
                  <a:solidFill>
                    <a:prstClr val="black"/>
                  </a:solidFill>
                </a:rPr>
                <a:t>Bal.      2,300</a:t>
              </a:r>
            </a:p>
          </p:txBody>
        </p:sp>
      </p:grpSp>
      <p:grpSp>
        <p:nvGrpSpPr>
          <p:cNvPr id="78" name="Group 77"/>
          <p:cNvGrpSpPr/>
          <p:nvPr/>
        </p:nvGrpSpPr>
        <p:grpSpPr>
          <a:xfrm>
            <a:off x="4701324" y="2935172"/>
            <a:ext cx="737274" cy="43865"/>
            <a:chOff x="799401" y="3280653"/>
            <a:chExt cx="737274" cy="43865"/>
          </a:xfrm>
        </p:grpSpPr>
        <p:cxnSp>
          <p:nvCxnSpPr>
            <p:cNvPr id="79" name="Straight Connector 78"/>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81" name="Straight Connector 80"/>
          <p:cNvCxnSpPr/>
          <p:nvPr/>
        </p:nvCxnSpPr>
        <p:spPr>
          <a:xfrm>
            <a:off x="5893588" y="2760084"/>
            <a:ext cx="1504162" cy="0"/>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7462246" y="2391258"/>
            <a:ext cx="1443629" cy="0"/>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a:off x="7462246" y="2751590"/>
            <a:ext cx="1443629" cy="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flipH="1" flipV="1">
            <a:off x="6624412" y="2392105"/>
            <a:ext cx="2" cy="652749"/>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flipV="1">
            <a:off x="8148585" y="2391840"/>
            <a:ext cx="2" cy="652749"/>
          </a:xfrm>
          <a:prstGeom prst="line">
            <a:avLst/>
          </a:prstGeom>
        </p:spPr>
        <p:style>
          <a:lnRef idx="1">
            <a:schemeClr val="dk1"/>
          </a:lnRef>
          <a:fillRef idx="0">
            <a:schemeClr val="dk1"/>
          </a:fillRef>
          <a:effectRef idx="0">
            <a:schemeClr val="dk1"/>
          </a:effectRef>
          <a:fontRef idx="minor">
            <a:schemeClr val="tx1"/>
          </a:fontRef>
        </p:style>
      </p:cxnSp>
      <p:grpSp>
        <p:nvGrpSpPr>
          <p:cNvPr id="9" name="Group 8"/>
          <p:cNvGrpSpPr/>
          <p:nvPr/>
        </p:nvGrpSpPr>
        <p:grpSpPr>
          <a:xfrm>
            <a:off x="2438651" y="3455545"/>
            <a:ext cx="1226163" cy="1093072"/>
            <a:chOff x="2396671" y="3350585"/>
            <a:chExt cx="1226163" cy="1093072"/>
          </a:xfrm>
        </p:grpSpPr>
        <p:sp>
          <p:nvSpPr>
            <p:cNvPr id="55" name="TextBox 54"/>
            <p:cNvSpPr txBox="1"/>
            <p:nvPr/>
          </p:nvSpPr>
          <p:spPr>
            <a:xfrm>
              <a:off x="2458934" y="3350585"/>
              <a:ext cx="1158989" cy="483722"/>
            </a:xfrm>
            <a:prstGeom prst="rect">
              <a:avLst/>
            </a:prstGeom>
            <a:noFill/>
          </p:spPr>
          <p:txBody>
            <a:bodyPr wrap="square" rtlCol="0">
              <a:spAutoFit/>
            </a:bodyPr>
            <a:lstStyle/>
            <a:p>
              <a:pPr algn="ctr">
                <a:lnSpc>
                  <a:spcPct val="90000"/>
                </a:lnSpc>
              </a:pPr>
              <a:r>
                <a:rPr lang="en-US" sz="1400" b="1" dirty="0" smtClean="0">
                  <a:solidFill>
                    <a:prstClr val="black"/>
                  </a:solidFill>
                </a:rPr>
                <a:t>Prepaid</a:t>
              </a:r>
            </a:p>
            <a:p>
              <a:pPr algn="ctr">
                <a:lnSpc>
                  <a:spcPct val="90000"/>
                </a:lnSpc>
              </a:pPr>
              <a:r>
                <a:rPr lang="en-US" sz="1400" b="1" dirty="0" smtClean="0">
                  <a:solidFill>
                    <a:prstClr val="black"/>
                  </a:solidFill>
                </a:rPr>
                <a:t>Rent</a:t>
              </a:r>
            </a:p>
          </p:txBody>
        </p:sp>
        <p:cxnSp>
          <p:nvCxnSpPr>
            <p:cNvPr id="57" name="Straight Connector 56"/>
            <p:cNvCxnSpPr/>
            <p:nvPr/>
          </p:nvCxnSpPr>
          <p:spPr>
            <a:xfrm>
              <a:off x="2486345" y="3792351"/>
              <a:ext cx="1131578" cy="0"/>
            </a:xfrm>
            <a:prstGeom prst="line">
              <a:avLst/>
            </a:prstGeom>
          </p:spPr>
          <p:style>
            <a:lnRef idx="1">
              <a:schemeClr val="dk1"/>
            </a:lnRef>
            <a:fillRef idx="0">
              <a:schemeClr val="dk1"/>
            </a:fillRef>
            <a:effectRef idx="0">
              <a:schemeClr val="dk1"/>
            </a:effectRef>
            <a:fontRef idx="minor">
              <a:schemeClr val="tx1"/>
            </a:fontRef>
          </p:style>
        </p:cxnSp>
        <p:sp>
          <p:nvSpPr>
            <p:cNvPr id="62" name="TextBox 61"/>
            <p:cNvSpPr txBox="1"/>
            <p:nvPr/>
          </p:nvSpPr>
          <p:spPr>
            <a:xfrm>
              <a:off x="2396671" y="3761801"/>
              <a:ext cx="1023371" cy="276999"/>
            </a:xfrm>
            <a:prstGeom prst="rect">
              <a:avLst/>
            </a:prstGeom>
            <a:noFill/>
          </p:spPr>
          <p:txBody>
            <a:bodyPr wrap="square" rtlCol="0">
              <a:spAutoFit/>
            </a:bodyPr>
            <a:lstStyle/>
            <a:p>
              <a:r>
                <a:rPr lang="en-US" sz="1200" dirty="0" smtClean="0">
                  <a:solidFill>
                    <a:prstClr val="black"/>
                  </a:solidFill>
                </a:rPr>
                <a:t>(4)       6,000</a:t>
              </a:r>
            </a:p>
          </p:txBody>
        </p:sp>
        <p:cxnSp>
          <p:nvCxnSpPr>
            <p:cNvPr id="65" name="Straight Connector 64"/>
            <p:cNvCxnSpPr/>
            <p:nvPr/>
          </p:nvCxnSpPr>
          <p:spPr>
            <a:xfrm flipH="1" flipV="1">
              <a:off x="3263785" y="3790908"/>
              <a:ext cx="2" cy="652749"/>
            </a:xfrm>
            <a:prstGeom prst="line">
              <a:avLst/>
            </a:prstGeom>
          </p:spPr>
          <p:style>
            <a:lnRef idx="1">
              <a:schemeClr val="dk1"/>
            </a:lnRef>
            <a:fillRef idx="0">
              <a:schemeClr val="dk1"/>
            </a:fillRef>
            <a:effectRef idx="0">
              <a:schemeClr val="dk1"/>
            </a:effectRef>
            <a:fontRef idx="minor">
              <a:schemeClr val="tx1"/>
            </a:fontRef>
          </p:style>
        </p:cxnSp>
        <p:grpSp>
          <p:nvGrpSpPr>
            <p:cNvPr id="67" name="Group 66"/>
            <p:cNvGrpSpPr/>
            <p:nvPr/>
          </p:nvGrpSpPr>
          <p:grpSpPr>
            <a:xfrm>
              <a:off x="2482119" y="4350069"/>
              <a:ext cx="737274" cy="43865"/>
              <a:chOff x="799401" y="3280653"/>
              <a:chExt cx="737274" cy="43865"/>
            </a:xfrm>
          </p:grpSpPr>
          <p:cxnSp>
            <p:nvCxnSpPr>
              <p:cNvPr id="68" name="Straight Connector 67"/>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70" name="Straight Connector 69"/>
            <p:cNvCxnSpPr/>
            <p:nvPr/>
          </p:nvCxnSpPr>
          <p:spPr>
            <a:xfrm>
              <a:off x="2491256" y="4165028"/>
              <a:ext cx="1131578" cy="0"/>
            </a:xfrm>
            <a:prstGeom prst="line">
              <a:avLst/>
            </a:prstGeom>
          </p:spPr>
          <p:style>
            <a:lnRef idx="1">
              <a:schemeClr val="dk1"/>
            </a:lnRef>
            <a:fillRef idx="0">
              <a:schemeClr val="dk1"/>
            </a:fillRef>
            <a:effectRef idx="0">
              <a:schemeClr val="dk1"/>
            </a:effectRef>
            <a:fontRef idx="minor">
              <a:schemeClr val="tx1"/>
            </a:fontRef>
          </p:style>
        </p:cxnSp>
        <p:sp>
          <p:nvSpPr>
            <p:cNvPr id="75" name="TextBox 74"/>
            <p:cNvSpPr txBox="1"/>
            <p:nvPr/>
          </p:nvSpPr>
          <p:spPr>
            <a:xfrm>
              <a:off x="2427297" y="4092734"/>
              <a:ext cx="1089968" cy="276999"/>
            </a:xfrm>
            <a:prstGeom prst="rect">
              <a:avLst/>
            </a:prstGeom>
            <a:noFill/>
          </p:spPr>
          <p:txBody>
            <a:bodyPr wrap="square" rtlCol="0">
              <a:spAutoFit/>
            </a:bodyPr>
            <a:lstStyle/>
            <a:p>
              <a:r>
                <a:rPr lang="en-US" sz="1200" b="1" dirty="0" smtClean="0">
                  <a:solidFill>
                    <a:prstClr val="black"/>
                  </a:solidFill>
                </a:rPr>
                <a:t>Bal.    6,000</a:t>
              </a:r>
            </a:p>
          </p:txBody>
        </p:sp>
      </p:grpSp>
      <p:grpSp>
        <p:nvGrpSpPr>
          <p:cNvPr id="8" name="Group 7"/>
          <p:cNvGrpSpPr/>
          <p:nvPr/>
        </p:nvGrpSpPr>
        <p:grpSpPr>
          <a:xfrm>
            <a:off x="751581" y="3607488"/>
            <a:ext cx="1664025" cy="941129"/>
            <a:chOff x="751581" y="3502528"/>
            <a:chExt cx="1664025" cy="941129"/>
          </a:xfrm>
        </p:grpSpPr>
        <p:cxnSp>
          <p:nvCxnSpPr>
            <p:cNvPr id="77" name="Straight Connector 76"/>
            <p:cNvCxnSpPr/>
            <p:nvPr/>
          </p:nvCxnSpPr>
          <p:spPr>
            <a:xfrm>
              <a:off x="797653" y="4169860"/>
              <a:ext cx="1612172" cy="0"/>
            </a:xfrm>
            <a:prstGeom prst="line">
              <a:avLst/>
            </a:prstGeom>
          </p:spPr>
          <p:style>
            <a:lnRef idx="1">
              <a:schemeClr val="dk1"/>
            </a:lnRef>
            <a:fillRef idx="0">
              <a:schemeClr val="dk1"/>
            </a:fillRef>
            <a:effectRef idx="0">
              <a:schemeClr val="dk1"/>
            </a:effectRef>
            <a:fontRef idx="minor">
              <a:schemeClr val="tx1"/>
            </a:fontRef>
          </p:style>
        </p:cxnSp>
        <p:sp>
          <p:nvSpPr>
            <p:cNvPr id="82" name="TextBox 81"/>
            <p:cNvSpPr txBox="1"/>
            <p:nvPr/>
          </p:nvSpPr>
          <p:spPr>
            <a:xfrm>
              <a:off x="751968" y="4097566"/>
              <a:ext cx="1089968" cy="276999"/>
            </a:xfrm>
            <a:prstGeom prst="rect">
              <a:avLst/>
            </a:prstGeom>
            <a:noFill/>
          </p:spPr>
          <p:txBody>
            <a:bodyPr wrap="square" rtlCol="0">
              <a:spAutoFit/>
            </a:bodyPr>
            <a:lstStyle/>
            <a:p>
              <a:r>
                <a:rPr lang="en-US" sz="1200" b="1" dirty="0" smtClean="0">
                  <a:solidFill>
                    <a:prstClr val="black"/>
                  </a:solidFill>
                </a:rPr>
                <a:t>Bal.    2,300</a:t>
              </a:r>
            </a:p>
          </p:txBody>
        </p:sp>
        <p:sp>
          <p:nvSpPr>
            <p:cNvPr id="84" name="TextBox 83"/>
            <p:cNvSpPr txBox="1"/>
            <p:nvPr/>
          </p:nvSpPr>
          <p:spPr>
            <a:xfrm>
              <a:off x="813844" y="3502528"/>
              <a:ext cx="1158989" cy="289823"/>
            </a:xfrm>
            <a:prstGeom prst="rect">
              <a:avLst/>
            </a:prstGeom>
            <a:noFill/>
          </p:spPr>
          <p:txBody>
            <a:bodyPr wrap="square" rtlCol="0">
              <a:spAutoFit/>
            </a:bodyPr>
            <a:lstStyle/>
            <a:p>
              <a:pPr algn="ctr">
                <a:lnSpc>
                  <a:spcPct val="90000"/>
                </a:lnSpc>
              </a:pPr>
              <a:r>
                <a:rPr lang="en-US" sz="1400" b="1" dirty="0" smtClean="0">
                  <a:solidFill>
                    <a:prstClr val="black"/>
                  </a:solidFill>
                </a:rPr>
                <a:t>Supplies</a:t>
              </a:r>
            </a:p>
          </p:txBody>
        </p:sp>
        <p:cxnSp>
          <p:nvCxnSpPr>
            <p:cNvPr id="88" name="Straight Connector 87"/>
            <p:cNvCxnSpPr/>
            <p:nvPr/>
          </p:nvCxnSpPr>
          <p:spPr>
            <a:xfrm flipV="1">
              <a:off x="813844" y="3790908"/>
              <a:ext cx="1601762" cy="1443"/>
            </a:xfrm>
            <a:prstGeom prst="line">
              <a:avLst/>
            </a:prstGeom>
          </p:spPr>
          <p:style>
            <a:lnRef idx="1">
              <a:schemeClr val="dk1"/>
            </a:lnRef>
            <a:fillRef idx="0">
              <a:schemeClr val="dk1"/>
            </a:fillRef>
            <a:effectRef idx="0">
              <a:schemeClr val="dk1"/>
            </a:effectRef>
            <a:fontRef idx="minor">
              <a:schemeClr val="tx1"/>
            </a:fontRef>
          </p:style>
        </p:cxnSp>
        <p:sp>
          <p:nvSpPr>
            <p:cNvPr id="89" name="TextBox 88"/>
            <p:cNvSpPr txBox="1"/>
            <p:nvPr/>
          </p:nvSpPr>
          <p:spPr>
            <a:xfrm>
              <a:off x="751581" y="3761801"/>
              <a:ext cx="1023371" cy="276999"/>
            </a:xfrm>
            <a:prstGeom prst="rect">
              <a:avLst/>
            </a:prstGeom>
            <a:noFill/>
          </p:spPr>
          <p:txBody>
            <a:bodyPr wrap="square" rtlCol="0">
              <a:spAutoFit/>
            </a:bodyPr>
            <a:lstStyle/>
            <a:p>
              <a:r>
                <a:rPr lang="en-US" sz="1200" dirty="0" smtClean="0">
                  <a:solidFill>
                    <a:prstClr val="black"/>
                  </a:solidFill>
                </a:rPr>
                <a:t>(5)       2,300</a:t>
              </a:r>
            </a:p>
          </p:txBody>
        </p:sp>
        <p:cxnSp>
          <p:nvCxnSpPr>
            <p:cNvPr id="90" name="Straight Connector 89"/>
            <p:cNvCxnSpPr/>
            <p:nvPr/>
          </p:nvCxnSpPr>
          <p:spPr>
            <a:xfrm flipH="1" flipV="1">
              <a:off x="1618695" y="3790908"/>
              <a:ext cx="2" cy="652749"/>
            </a:xfrm>
            <a:prstGeom prst="line">
              <a:avLst/>
            </a:prstGeom>
          </p:spPr>
          <p:style>
            <a:lnRef idx="1">
              <a:schemeClr val="dk1"/>
            </a:lnRef>
            <a:fillRef idx="0">
              <a:schemeClr val="dk1"/>
            </a:fillRef>
            <a:effectRef idx="0">
              <a:schemeClr val="dk1"/>
            </a:effectRef>
            <a:fontRef idx="minor">
              <a:schemeClr val="tx1"/>
            </a:fontRef>
          </p:style>
        </p:cxnSp>
        <p:grpSp>
          <p:nvGrpSpPr>
            <p:cNvPr id="91" name="Group 90"/>
            <p:cNvGrpSpPr/>
            <p:nvPr/>
          </p:nvGrpSpPr>
          <p:grpSpPr>
            <a:xfrm>
              <a:off x="837029" y="4350069"/>
              <a:ext cx="737274" cy="43865"/>
              <a:chOff x="799401" y="3280653"/>
              <a:chExt cx="737274" cy="43865"/>
            </a:xfrm>
          </p:grpSpPr>
          <p:cxnSp>
            <p:nvCxnSpPr>
              <p:cNvPr id="92" name="Straight Connector 9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95" name="Straight Connector 94"/>
          <p:cNvCxnSpPr/>
          <p:nvPr/>
        </p:nvCxnSpPr>
        <p:spPr>
          <a:xfrm>
            <a:off x="777932" y="5445575"/>
            <a:ext cx="1612172" cy="0"/>
          </a:xfrm>
          <a:prstGeom prst="line">
            <a:avLst/>
          </a:prstGeom>
        </p:spPr>
        <p:style>
          <a:lnRef idx="1">
            <a:schemeClr val="dk1"/>
          </a:lnRef>
          <a:fillRef idx="0">
            <a:schemeClr val="dk1"/>
          </a:fillRef>
          <a:effectRef idx="0">
            <a:schemeClr val="dk1"/>
          </a:effectRef>
          <a:fontRef idx="minor">
            <a:schemeClr val="tx1"/>
          </a:fontRef>
        </p:style>
      </p:cxnSp>
      <p:sp>
        <p:nvSpPr>
          <p:cNvPr id="96" name="TextBox 95"/>
          <p:cNvSpPr txBox="1"/>
          <p:nvPr/>
        </p:nvSpPr>
        <p:spPr>
          <a:xfrm>
            <a:off x="732247" y="5373281"/>
            <a:ext cx="1089968" cy="276999"/>
          </a:xfrm>
          <a:prstGeom prst="rect">
            <a:avLst/>
          </a:prstGeom>
          <a:noFill/>
        </p:spPr>
        <p:txBody>
          <a:bodyPr wrap="square" rtlCol="0">
            <a:spAutoFit/>
          </a:bodyPr>
          <a:lstStyle/>
          <a:p>
            <a:r>
              <a:rPr lang="en-US" sz="1200" b="1" dirty="0" smtClean="0">
                <a:solidFill>
                  <a:prstClr val="black"/>
                </a:solidFill>
              </a:rPr>
              <a:t>Bal.  24,000</a:t>
            </a:r>
            <a:endParaRPr lang="en-US" sz="1200" b="1" dirty="0">
              <a:solidFill>
                <a:prstClr val="black"/>
              </a:solidFill>
            </a:endParaRPr>
          </a:p>
        </p:txBody>
      </p:sp>
      <p:sp>
        <p:nvSpPr>
          <p:cNvPr id="97" name="TextBox 96"/>
          <p:cNvSpPr txBox="1"/>
          <p:nvPr/>
        </p:nvSpPr>
        <p:spPr>
          <a:xfrm>
            <a:off x="794123" y="4778243"/>
            <a:ext cx="1158989" cy="289823"/>
          </a:xfrm>
          <a:prstGeom prst="rect">
            <a:avLst/>
          </a:prstGeom>
          <a:noFill/>
        </p:spPr>
        <p:txBody>
          <a:bodyPr wrap="square" rtlCol="0">
            <a:spAutoFit/>
          </a:bodyPr>
          <a:lstStyle/>
          <a:p>
            <a:pPr algn="ctr">
              <a:lnSpc>
                <a:spcPct val="90000"/>
              </a:lnSpc>
            </a:pPr>
            <a:r>
              <a:rPr lang="en-US" sz="1400" b="1" dirty="0" smtClean="0">
                <a:solidFill>
                  <a:prstClr val="black"/>
                </a:solidFill>
              </a:rPr>
              <a:t>Equipment</a:t>
            </a:r>
          </a:p>
        </p:txBody>
      </p:sp>
      <p:cxnSp>
        <p:nvCxnSpPr>
          <p:cNvPr id="98" name="Straight Connector 97"/>
          <p:cNvCxnSpPr/>
          <p:nvPr/>
        </p:nvCxnSpPr>
        <p:spPr>
          <a:xfrm flipV="1">
            <a:off x="794123" y="5066623"/>
            <a:ext cx="1601762" cy="1443"/>
          </a:xfrm>
          <a:prstGeom prst="line">
            <a:avLst/>
          </a:prstGeom>
        </p:spPr>
        <p:style>
          <a:lnRef idx="1">
            <a:schemeClr val="dk1"/>
          </a:lnRef>
          <a:fillRef idx="0">
            <a:schemeClr val="dk1"/>
          </a:fillRef>
          <a:effectRef idx="0">
            <a:schemeClr val="dk1"/>
          </a:effectRef>
          <a:fontRef idx="minor">
            <a:schemeClr val="tx1"/>
          </a:fontRef>
        </p:style>
      </p:cxnSp>
      <p:sp>
        <p:nvSpPr>
          <p:cNvPr id="99" name="TextBox 98"/>
          <p:cNvSpPr txBox="1"/>
          <p:nvPr/>
        </p:nvSpPr>
        <p:spPr>
          <a:xfrm>
            <a:off x="731860" y="5037516"/>
            <a:ext cx="1023371" cy="276999"/>
          </a:xfrm>
          <a:prstGeom prst="rect">
            <a:avLst/>
          </a:prstGeom>
          <a:noFill/>
        </p:spPr>
        <p:txBody>
          <a:bodyPr wrap="square" rtlCol="0">
            <a:spAutoFit/>
          </a:bodyPr>
          <a:lstStyle/>
          <a:p>
            <a:r>
              <a:rPr lang="en-US" sz="1200" dirty="0" smtClean="0">
                <a:solidFill>
                  <a:prstClr val="black"/>
                </a:solidFill>
              </a:rPr>
              <a:t>(3)    24,000</a:t>
            </a:r>
          </a:p>
        </p:txBody>
      </p:sp>
      <p:cxnSp>
        <p:nvCxnSpPr>
          <p:cNvPr id="100" name="Straight Connector 99"/>
          <p:cNvCxnSpPr/>
          <p:nvPr/>
        </p:nvCxnSpPr>
        <p:spPr>
          <a:xfrm flipH="1" flipV="1">
            <a:off x="1598974" y="5066623"/>
            <a:ext cx="2" cy="652749"/>
          </a:xfrm>
          <a:prstGeom prst="line">
            <a:avLst/>
          </a:prstGeom>
        </p:spPr>
        <p:style>
          <a:lnRef idx="1">
            <a:schemeClr val="dk1"/>
          </a:lnRef>
          <a:fillRef idx="0">
            <a:schemeClr val="dk1"/>
          </a:fillRef>
          <a:effectRef idx="0">
            <a:schemeClr val="dk1"/>
          </a:effectRef>
          <a:fontRef idx="minor">
            <a:schemeClr val="tx1"/>
          </a:fontRef>
        </p:style>
      </p:cxnSp>
      <p:grpSp>
        <p:nvGrpSpPr>
          <p:cNvPr id="101" name="Group 100"/>
          <p:cNvGrpSpPr/>
          <p:nvPr/>
        </p:nvGrpSpPr>
        <p:grpSpPr>
          <a:xfrm>
            <a:off x="817308" y="5625784"/>
            <a:ext cx="737274" cy="43865"/>
            <a:chOff x="799401" y="3280653"/>
            <a:chExt cx="737274" cy="43865"/>
          </a:xfrm>
        </p:grpSpPr>
        <p:cxnSp>
          <p:nvCxnSpPr>
            <p:cNvPr id="102" name="Straight Connector 10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3" name="Straight Connector 10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05" name="TextBox 104"/>
          <p:cNvSpPr txBox="1"/>
          <p:nvPr/>
        </p:nvSpPr>
        <p:spPr>
          <a:xfrm>
            <a:off x="7501031" y="3452165"/>
            <a:ext cx="1158989" cy="480131"/>
          </a:xfrm>
          <a:prstGeom prst="rect">
            <a:avLst/>
          </a:prstGeom>
          <a:noFill/>
        </p:spPr>
        <p:txBody>
          <a:bodyPr wrap="square" rtlCol="0">
            <a:spAutoFit/>
          </a:bodyPr>
          <a:lstStyle/>
          <a:p>
            <a:pPr algn="ctr">
              <a:lnSpc>
                <a:spcPct val="90000"/>
              </a:lnSpc>
            </a:pPr>
            <a:r>
              <a:rPr lang="en-US" sz="1400" b="1" dirty="0" smtClean="0">
                <a:solidFill>
                  <a:prstClr val="black"/>
                </a:solidFill>
              </a:rPr>
              <a:t>Salaries Expense</a:t>
            </a:r>
          </a:p>
        </p:txBody>
      </p:sp>
      <p:cxnSp>
        <p:nvCxnSpPr>
          <p:cNvPr id="106" name="Straight Connector 105"/>
          <p:cNvCxnSpPr/>
          <p:nvPr/>
        </p:nvCxnSpPr>
        <p:spPr>
          <a:xfrm>
            <a:off x="7528442" y="3893931"/>
            <a:ext cx="1377433" cy="0"/>
          </a:xfrm>
          <a:prstGeom prst="line">
            <a:avLst/>
          </a:prstGeom>
        </p:spPr>
        <p:style>
          <a:lnRef idx="1">
            <a:schemeClr val="dk1"/>
          </a:lnRef>
          <a:fillRef idx="0">
            <a:schemeClr val="dk1"/>
          </a:fillRef>
          <a:effectRef idx="0">
            <a:schemeClr val="dk1"/>
          </a:effectRef>
          <a:fontRef idx="minor">
            <a:schemeClr val="tx1"/>
          </a:fontRef>
        </p:style>
      </p:cxnSp>
      <p:sp>
        <p:nvSpPr>
          <p:cNvPr id="107" name="TextBox 106"/>
          <p:cNvSpPr txBox="1"/>
          <p:nvPr/>
        </p:nvSpPr>
        <p:spPr>
          <a:xfrm>
            <a:off x="7438768" y="3863381"/>
            <a:ext cx="1023371" cy="276999"/>
          </a:xfrm>
          <a:prstGeom prst="rect">
            <a:avLst/>
          </a:prstGeom>
          <a:noFill/>
        </p:spPr>
        <p:txBody>
          <a:bodyPr wrap="square" rtlCol="0">
            <a:spAutoFit/>
          </a:bodyPr>
          <a:lstStyle/>
          <a:p>
            <a:r>
              <a:rPr lang="en-US" sz="1200" dirty="0" smtClean="0">
                <a:solidFill>
                  <a:prstClr val="black"/>
                </a:solidFill>
              </a:rPr>
              <a:t>(9)       2,800</a:t>
            </a:r>
          </a:p>
        </p:txBody>
      </p:sp>
      <p:cxnSp>
        <p:nvCxnSpPr>
          <p:cNvPr id="108" name="Straight Connector 107"/>
          <p:cNvCxnSpPr/>
          <p:nvPr/>
        </p:nvCxnSpPr>
        <p:spPr>
          <a:xfrm flipH="1" flipV="1">
            <a:off x="8305882" y="3892488"/>
            <a:ext cx="2" cy="652749"/>
          </a:xfrm>
          <a:prstGeom prst="line">
            <a:avLst/>
          </a:prstGeom>
        </p:spPr>
        <p:style>
          <a:lnRef idx="1">
            <a:schemeClr val="dk1"/>
          </a:lnRef>
          <a:fillRef idx="0">
            <a:schemeClr val="dk1"/>
          </a:fillRef>
          <a:effectRef idx="0">
            <a:schemeClr val="dk1"/>
          </a:effectRef>
          <a:fontRef idx="minor">
            <a:schemeClr val="tx1"/>
          </a:fontRef>
        </p:style>
      </p:cxnSp>
      <p:grpSp>
        <p:nvGrpSpPr>
          <p:cNvPr id="109" name="Group 108"/>
          <p:cNvGrpSpPr/>
          <p:nvPr/>
        </p:nvGrpSpPr>
        <p:grpSpPr>
          <a:xfrm>
            <a:off x="7524216" y="4451649"/>
            <a:ext cx="737274" cy="43865"/>
            <a:chOff x="799401" y="3280653"/>
            <a:chExt cx="737274" cy="43865"/>
          </a:xfrm>
        </p:grpSpPr>
        <p:cxnSp>
          <p:nvCxnSpPr>
            <p:cNvPr id="112" name="Straight Connector 11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3" name="Straight Connector 11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10" name="Straight Connector 109"/>
          <p:cNvCxnSpPr/>
          <p:nvPr/>
        </p:nvCxnSpPr>
        <p:spPr>
          <a:xfrm>
            <a:off x="7533353" y="4266608"/>
            <a:ext cx="1372522" cy="0"/>
          </a:xfrm>
          <a:prstGeom prst="line">
            <a:avLst/>
          </a:prstGeom>
        </p:spPr>
        <p:style>
          <a:lnRef idx="1">
            <a:schemeClr val="dk1"/>
          </a:lnRef>
          <a:fillRef idx="0">
            <a:schemeClr val="dk1"/>
          </a:fillRef>
          <a:effectRef idx="0">
            <a:schemeClr val="dk1"/>
          </a:effectRef>
          <a:fontRef idx="minor">
            <a:schemeClr val="tx1"/>
          </a:fontRef>
        </p:style>
      </p:cxnSp>
      <p:sp>
        <p:nvSpPr>
          <p:cNvPr id="111" name="TextBox 110"/>
          <p:cNvSpPr txBox="1"/>
          <p:nvPr/>
        </p:nvSpPr>
        <p:spPr>
          <a:xfrm>
            <a:off x="7469394" y="4194314"/>
            <a:ext cx="1089968" cy="276999"/>
          </a:xfrm>
          <a:prstGeom prst="rect">
            <a:avLst/>
          </a:prstGeom>
          <a:noFill/>
        </p:spPr>
        <p:txBody>
          <a:bodyPr wrap="square" rtlCol="0">
            <a:spAutoFit/>
          </a:bodyPr>
          <a:lstStyle/>
          <a:p>
            <a:r>
              <a:rPr lang="en-US" sz="1200" b="1" dirty="0" smtClean="0">
                <a:solidFill>
                  <a:prstClr val="black"/>
                </a:solidFill>
              </a:rPr>
              <a:t>Bal.    2,800</a:t>
            </a:r>
          </a:p>
        </p:txBody>
      </p:sp>
      <p:grpSp>
        <p:nvGrpSpPr>
          <p:cNvPr id="114" name="Group 113"/>
          <p:cNvGrpSpPr/>
          <p:nvPr/>
        </p:nvGrpSpPr>
        <p:grpSpPr>
          <a:xfrm>
            <a:off x="3800179" y="3425564"/>
            <a:ext cx="1904452" cy="1123940"/>
            <a:chOff x="3801985" y="1801241"/>
            <a:chExt cx="1904452" cy="1123940"/>
          </a:xfrm>
        </p:grpSpPr>
        <p:sp>
          <p:nvSpPr>
            <p:cNvPr id="115" name="TextBox 114"/>
            <p:cNvSpPr txBox="1"/>
            <p:nvPr/>
          </p:nvSpPr>
          <p:spPr>
            <a:xfrm>
              <a:off x="4097899" y="1801241"/>
              <a:ext cx="1158989" cy="480131"/>
            </a:xfrm>
            <a:prstGeom prst="rect">
              <a:avLst/>
            </a:prstGeom>
            <a:noFill/>
          </p:spPr>
          <p:txBody>
            <a:bodyPr wrap="square" rtlCol="0">
              <a:spAutoFit/>
            </a:bodyPr>
            <a:lstStyle/>
            <a:p>
              <a:pPr algn="ctr">
                <a:lnSpc>
                  <a:spcPct val="90000"/>
                </a:lnSpc>
              </a:pPr>
              <a:r>
                <a:rPr lang="en-US" sz="1400" b="1" dirty="0" smtClean="0">
                  <a:solidFill>
                    <a:prstClr val="black"/>
                  </a:solidFill>
                </a:rPr>
                <a:t>Deferred Revenue</a:t>
              </a:r>
            </a:p>
          </p:txBody>
        </p:sp>
        <p:cxnSp>
          <p:nvCxnSpPr>
            <p:cNvPr id="116" name="Straight Connector 115"/>
            <p:cNvCxnSpPr/>
            <p:nvPr/>
          </p:nvCxnSpPr>
          <p:spPr>
            <a:xfrm>
              <a:off x="3801985" y="2272432"/>
              <a:ext cx="1721712" cy="1444"/>
            </a:xfrm>
            <a:prstGeom prst="line">
              <a:avLst/>
            </a:prstGeom>
          </p:spPr>
          <p:style>
            <a:lnRef idx="1">
              <a:schemeClr val="dk1"/>
            </a:lnRef>
            <a:fillRef idx="0">
              <a:schemeClr val="dk1"/>
            </a:fillRef>
            <a:effectRef idx="0">
              <a:schemeClr val="dk1"/>
            </a:effectRef>
            <a:fontRef idx="minor">
              <a:schemeClr val="tx1"/>
            </a:fontRef>
          </p:style>
        </p:cxnSp>
        <p:sp>
          <p:nvSpPr>
            <p:cNvPr id="117" name="TextBox 116"/>
            <p:cNvSpPr txBox="1"/>
            <p:nvPr/>
          </p:nvSpPr>
          <p:spPr>
            <a:xfrm>
              <a:off x="4646518" y="2239656"/>
              <a:ext cx="1023371" cy="276999"/>
            </a:xfrm>
            <a:prstGeom prst="rect">
              <a:avLst/>
            </a:prstGeom>
            <a:noFill/>
          </p:spPr>
          <p:txBody>
            <a:bodyPr wrap="square" rtlCol="0">
              <a:spAutoFit/>
            </a:bodyPr>
            <a:lstStyle/>
            <a:p>
              <a:r>
                <a:rPr lang="en-US" sz="1200" dirty="0" smtClean="0">
                  <a:solidFill>
                    <a:prstClr val="black"/>
                  </a:solidFill>
                </a:rPr>
                <a:t>(8)         600</a:t>
              </a:r>
            </a:p>
          </p:txBody>
        </p:sp>
        <p:cxnSp>
          <p:nvCxnSpPr>
            <p:cNvPr id="118" name="Straight Connector 117"/>
            <p:cNvCxnSpPr/>
            <p:nvPr/>
          </p:nvCxnSpPr>
          <p:spPr>
            <a:xfrm flipH="1" flipV="1">
              <a:off x="4645205" y="2272432"/>
              <a:ext cx="2" cy="652749"/>
            </a:xfrm>
            <a:prstGeom prst="line">
              <a:avLst/>
            </a:prstGeom>
          </p:spPr>
          <p:style>
            <a:lnRef idx="1">
              <a:schemeClr val="dk1"/>
            </a:lnRef>
            <a:fillRef idx="0">
              <a:schemeClr val="dk1"/>
            </a:fillRef>
            <a:effectRef idx="0">
              <a:schemeClr val="dk1"/>
            </a:effectRef>
            <a:fontRef idx="minor">
              <a:schemeClr val="tx1"/>
            </a:fontRef>
          </p:style>
        </p:cxnSp>
        <p:cxnSp>
          <p:nvCxnSpPr>
            <p:cNvPr id="119" name="Straight Connector 118"/>
            <p:cNvCxnSpPr/>
            <p:nvPr/>
          </p:nvCxnSpPr>
          <p:spPr>
            <a:xfrm>
              <a:off x="3801985" y="2655124"/>
              <a:ext cx="1721712" cy="0"/>
            </a:xfrm>
            <a:prstGeom prst="line">
              <a:avLst/>
            </a:prstGeom>
          </p:spPr>
          <p:style>
            <a:lnRef idx="1">
              <a:schemeClr val="dk1"/>
            </a:lnRef>
            <a:fillRef idx="0">
              <a:schemeClr val="dk1"/>
            </a:fillRef>
            <a:effectRef idx="0">
              <a:schemeClr val="dk1"/>
            </a:effectRef>
            <a:fontRef idx="minor">
              <a:schemeClr val="tx1"/>
            </a:fontRef>
          </p:style>
        </p:cxnSp>
        <p:sp>
          <p:nvSpPr>
            <p:cNvPr id="120" name="TextBox 119"/>
            <p:cNvSpPr txBox="1"/>
            <p:nvPr/>
          </p:nvSpPr>
          <p:spPr>
            <a:xfrm>
              <a:off x="4616469" y="2584458"/>
              <a:ext cx="1089968" cy="276999"/>
            </a:xfrm>
            <a:prstGeom prst="rect">
              <a:avLst/>
            </a:prstGeom>
            <a:noFill/>
          </p:spPr>
          <p:txBody>
            <a:bodyPr wrap="square" rtlCol="0">
              <a:spAutoFit/>
            </a:bodyPr>
            <a:lstStyle/>
            <a:p>
              <a:r>
                <a:rPr lang="en-US" sz="1200" b="1" dirty="0" smtClean="0">
                  <a:solidFill>
                    <a:prstClr val="black"/>
                  </a:solidFill>
                </a:rPr>
                <a:t>Bal.        600</a:t>
              </a:r>
            </a:p>
          </p:txBody>
        </p:sp>
      </p:grpSp>
      <p:grpSp>
        <p:nvGrpSpPr>
          <p:cNvPr id="121" name="Group 120"/>
          <p:cNvGrpSpPr/>
          <p:nvPr/>
        </p:nvGrpSpPr>
        <p:grpSpPr>
          <a:xfrm>
            <a:off x="4704253" y="4451908"/>
            <a:ext cx="737274" cy="43865"/>
            <a:chOff x="799401" y="3280653"/>
            <a:chExt cx="737274" cy="43865"/>
          </a:xfrm>
        </p:grpSpPr>
        <p:cxnSp>
          <p:nvCxnSpPr>
            <p:cNvPr id="122" name="Straight Connector 12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3" name="Straight Connector 12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25" name="Straight Connector 124"/>
          <p:cNvCxnSpPr/>
          <p:nvPr/>
        </p:nvCxnSpPr>
        <p:spPr>
          <a:xfrm>
            <a:off x="5809461" y="4271440"/>
            <a:ext cx="1612172" cy="0"/>
          </a:xfrm>
          <a:prstGeom prst="line">
            <a:avLst/>
          </a:prstGeom>
        </p:spPr>
        <p:style>
          <a:lnRef idx="1">
            <a:schemeClr val="dk1"/>
          </a:lnRef>
          <a:fillRef idx="0">
            <a:schemeClr val="dk1"/>
          </a:fillRef>
          <a:effectRef idx="0">
            <a:schemeClr val="dk1"/>
          </a:effectRef>
          <a:fontRef idx="minor">
            <a:schemeClr val="tx1"/>
          </a:fontRef>
        </p:style>
      </p:cxnSp>
      <p:sp>
        <p:nvSpPr>
          <p:cNvPr id="126" name="TextBox 125"/>
          <p:cNvSpPr txBox="1"/>
          <p:nvPr/>
        </p:nvSpPr>
        <p:spPr>
          <a:xfrm>
            <a:off x="6571891" y="4199146"/>
            <a:ext cx="1089968" cy="276999"/>
          </a:xfrm>
          <a:prstGeom prst="rect">
            <a:avLst/>
          </a:prstGeom>
          <a:noFill/>
        </p:spPr>
        <p:txBody>
          <a:bodyPr wrap="square" rtlCol="0">
            <a:spAutoFit/>
          </a:bodyPr>
          <a:lstStyle/>
          <a:p>
            <a:r>
              <a:rPr lang="en-US" sz="1200" b="1" dirty="0" smtClean="0">
                <a:solidFill>
                  <a:prstClr val="black"/>
                </a:solidFill>
              </a:rPr>
              <a:t>Bal.   6,300</a:t>
            </a:r>
          </a:p>
        </p:txBody>
      </p:sp>
      <p:sp>
        <p:nvSpPr>
          <p:cNvPr id="127" name="TextBox 126"/>
          <p:cNvSpPr txBox="1"/>
          <p:nvPr/>
        </p:nvSpPr>
        <p:spPr>
          <a:xfrm>
            <a:off x="5893588" y="3461368"/>
            <a:ext cx="1158989" cy="480131"/>
          </a:xfrm>
          <a:prstGeom prst="rect">
            <a:avLst/>
          </a:prstGeom>
          <a:noFill/>
        </p:spPr>
        <p:txBody>
          <a:bodyPr wrap="square" rtlCol="0">
            <a:spAutoFit/>
          </a:bodyPr>
          <a:lstStyle/>
          <a:p>
            <a:pPr algn="ctr">
              <a:lnSpc>
                <a:spcPct val="90000"/>
              </a:lnSpc>
            </a:pPr>
            <a:r>
              <a:rPr lang="en-US" sz="1400" b="1" dirty="0" smtClean="0">
                <a:solidFill>
                  <a:prstClr val="black"/>
                </a:solidFill>
              </a:rPr>
              <a:t>Service Revenue</a:t>
            </a:r>
          </a:p>
        </p:txBody>
      </p:sp>
      <p:cxnSp>
        <p:nvCxnSpPr>
          <p:cNvPr id="128" name="Straight Connector 127"/>
          <p:cNvCxnSpPr/>
          <p:nvPr/>
        </p:nvCxnSpPr>
        <p:spPr>
          <a:xfrm flipV="1">
            <a:off x="5825652" y="3892488"/>
            <a:ext cx="1601762" cy="1443"/>
          </a:xfrm>
          <a:prstGeom prst="line">
            <a:avLst/>
          </a:prstGeom>
        </p:spPr>
        <p:style>
          <a:lnRef idx="1">
            <a:schemeClr val="dk1"/>
          </a:lnRef>
          <a:fillRef idx="0">
            <a:schemeClr val="dk1"/>
          </a:fillRef>
          <a:effectRef idx="0">
            <a:schemeClr val="dk1"/>
          </a:effectRef>
          <a:fontRef idx="minor">
            <a:schemeClr val="tx1"/>
          </a:fontRef>
        </p:style>
      </p:cxnSp>
      <p:sp>
        <p:nvSpPr>
          <p:cNvPr id="129" name="TextBox 128"/>
          <p:cNvSpPr txBox="1"/>
          <p:nvPr/>
        </p:nvSpPr>
        <p:spPr>
          <a:xfrm>
            <a:off x="6567467" y="3842389"/>
            <a:ext cx="1023371" cy="461665"/>
          </a:xfrm>
          <a:prstGeom prst="rect">
            <a:avLst/>
          </a:prstGeom>
          <a:noFill/>
        </p:spPr>
        <p:txBody>
          <a:bodyPr wrap="square" rtlCol="0">
            <a:spAutoFit/>
          </a:bodyPr>
          <a:lstStyle/>
          <a:p>
            <a:pPr marL="228600" indent="-228600">
              <a:buFontTx/>
              <a:buAutoNum type="arabicParenBoth" startAt="6"/>
            </a:pPr>
            <a:r>
              <a:rPr lang="en-US" sz="1200" dirty="0" smtClean="0">
                <a:solidFill>
                  <a:prstClr val="black"/>
                </a:solidFill>
              </a:rPr>
              <a:t>   4,300</a:t>
            </a:r>
          </a:p>
          <a:p>
            <a:pPr marL="228600" indent="-228600">
              <a:buFontTx/>
              <a:buAutoNum type="arabicParenBoth" startAt="6"/>
            </a:pPr>
            <a:r>
              <a:rPr lang="en-US" sz="1200" dirty="0" smtClean="0">
                <a:solidFill>
                  <a:prstClr val="black"/>
                </a:solidFill>
              </a:rPr>
              <a:t>   2,000</a:t>
            </a:r>
          </a:p>
        </p:txBody>
      </p:sp>
      <p:cxnSp>
        <p:nvCxnSpPr>
          <p:cNvPr id="130" name="Straight Connector 129"/>
          <p:cNvCxnSpPr/>
          <p:nvPr/>
        </p:nvCxnSpPr>
        <p:spPr>
          <a:xfrm flipH="1" flipV="1">
            <a:off x="6630503" y="3892488"/>
            <a:ext cx="2" cy="652749"/>
          </a:xfrm>
          <a:prstGeom prst="line">
            <a:avLst/>
          </a:prstGeom>
        </p:spPr>
        <p:style>
          <a:lnRef idx="1">
            <a:schemeClr val="dk1"/>
          </a:lnRef>
          <a:fillRef idx="0">
            <a:schemeClr val="dk1"/>
          </a:fillRef>
          <a:effectRef idx="0">
            <a:schemeClr val="dk1"/>
          </a:effectRef>
          <a:fontRef idx="minor">
            <a:schemeClr val="tx1"/>
          </a:fontRef>
        </p:style>
      </p:cxnSp>
      <p:grpSp>
        <p:nvGrpSpPr>
          <p:cNvPr id="131" name="Group 130"/>
          <p:cNvGrpSpPr/>
          <p:nvPr/>
        </p:nvGrpSpPr>
        <p:grpSpPr>
          <a:xfrm>
            <a:off x="6656952" y="4451649"/>
            <a:ext cx="737274" cy="43865"/>
            <a:chOff x="799401" y="3280653"/>
            <a:chExt cx="737274" cy="43865"/>
          </a:xfrm>
        </p:grpSpPr>
        <p:cxnSp>
          <p:nvCxnSpPr>
            <p:cNvPr id="132" name="Straight Connector 13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3" name="Straight Connector 13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35" name="TextBox 134"/>
          <p:cNvSpPr txBox="1"/>
          <p:nvPr/>
        </p:nvSpPr>
        <p:spPr>
          <a:xfrm>
            <a:off x="4098547" y="4585197"/>
            <a:ext cx="1158989" cy="483722"/>
          </a:xfrm>
          <a:prstGeom prst="rect">
            <a:avLst/>
          </a:prstGeom>
          <a:noFill/>
        </p:spPr>
        <p:txBody>
          <a:bodyPr wrap="square" rtlCol="0">
            <a:spAutoFit/>
          </a:bodyPr>
          <a:lstStyle/>
          <a:p>
            <a:pPr algn="ctr">
              <a:lnSpc>
                <a:spcPct val="90000"/>
              </a:lnSpc>
            </a:pPr>
            <a:r>
              <a:rPr lang="en-US" sz="1400" b="1" dirty="0" smtClean="0">
                <a:solidFill>
                  <a:prstClr val="black"/>
                </a:solidFill>
              </a:rPr>
              <a:t>Notes</a:t>
            </a:r>
          </a:p>
          <a:p>
            <a:pPr algn="ctr">
              <a:lnSpc>
                <a:spcPct val="90000"/>
              </a:lnSpc>
            </a:pPr>
            <a:r>
              <a:rPr lang="en-US" sz="1400" b="1" dirty="0" smtClean="0">
                <a:solidFill>
                  <a:prstClr val="black"/>
                </a:solidFill>
              </a:rPr>
              <a:t>Payable</a:t>
            </a:r>
          </a:p>
        </p:txBody>
      </p:sp>
      <p:cxnSp>
        <p:nvCxnSpPr>
          <p:cNvPr id="136" name="Straight Connector 135"/>
          <p:cNvCxnSpPr/>
          <p:nvPr/>
        </p:nvCxnSpPr>
        <p:spPr>
          <a:xfrm>
            <a:off x="3802633" y="5056388"/>
            <a:ext cx="1721712" cy="1444"/>
          </a:xfrm>
          <a:prstGeom prst="line">
            <a:avLst/>
          </a:prstGeom>
        </p:spPr>
        <p:style>
          <a:lnRef idx="1">
            <a:schemeClr val="dk1"/>
          </a:lnRef>
          <a:fillRef idx="0">
            <a:schemeClr val="dk1"/>
          </a:fillRef>
          <a:effectRef idx="0">
            <a:schemeClr val="dk1"/>
          </a:effectRef>
          <a:fontRef idx="minor">
            <a:schemeClr val="tx1"/>
          </a:fontRef>
        </p:style>
      </p:cxnSp>
      <p:sp>
        <p:nvSpPr>
          <p:cNvPr id="137" name="TextBox 136"/>
          <p:cNvSpPr txBox="1"/>
          <p:nvPr/>
        </p:nvSpPr>
        <p:spPr>
          <a:xfrm>
            <a:off x="4647166" y="5023612"/>
            <a:ext cx="1023371" cy="276999"/>
          </a:xfrm>
          <a:prstGeom prst="rect">
            <a:avLst/>
          </a:prstGeom>
          <a:noFill/>
        </p:spPr>
        <p:txBody>
          <a:bodyPr wrap="square" rtlCol="0">
            <a:spAutoFit/>
          </a:bodyPr>
          <a:lstStyle/>
          <a:p>
            <a:r>
              <a:rPr lang="en-US" sz="1200" dirty="0" smtClean="0">
                <a:solidFill>
                  <a:prstClr val="black"/>
                </a:solidFill>
              </a:rPr>
              <a:t>(2)     10,000</a:t>
            </a:r>
          </a:p>
        </p:txBody>
      </p:sp>
      <p:cxnSp>
        <p:nvCxnSpPr>
          <p:cNvPr id="138" name="Straight Connector 137"/>
          <p:cNvCxnSpPr/>
          <p:nvPr/>
        </p:nvCxnSpPr>
        <p:spPr>
          <a:xfrm flipH="1" flipV="1">
            <a:off x="4645853" y="5056388"/>
            <a:ext cx="2" cy="652749"/>
          </a:xfrm>
          <a:prstGeom prst="line">
            <a:avLst/>
          </a:prstGeom>
        </p:spPr>
        <p:style>
          <a:lnRef idx="1">
            <a:schemeClr val="dk1"/>
          </a:lnRef>
          <a:fillRef idx="0">
            <a:schemeClr val="dk1"/>
          </a:fillRef>
          <a:effectRef idx="0">
            <a:schemeClr val="dk1"/>
          </a:effectRef>
          <a:fontRef idx="minor">
            <a:schemeClr val="tx1"/>
          </a:fontRef>
        </p:style>
      </p:cxnSp>
      <p:cxnSp>
        <p:nvCxnSpPr>
          <p:cNvPr id="139" name="Straight Connector 138"/>
          <p:cNvCxnSpPr/>
          <p:nvPr/>
        </p:nvCxnSpPr>
        <p:spPr>
          <a:xfrm>
            <a:off x="3802633" y="5439080"/>
            <a:ext cx="1721712" cy="0"/>
          </a:xfrm>
          <a:prstGeom prst="line">
            <a:avLst/>
          </a:prstGeom>
        </p:spPr>
        <p:style>
          <a:lnRef idx="1">
            <a:schemeClr val="dk1"/>
          </a:lnRef>
          <a:fillRef idx="0">
            <a:schemeClr val="dk1"/>
          </a:fillRef>
          <a:effectRef idx="0">
            <a:schemeClr val="dk1"/>
          </a:effectRef>
          <a:fontRef idx="minor">
            <a:schemeClr val="tx1"/>
          </a:fontRef>
        </p:style>
      </p:cxnSp>
      <p:sp>
        <p:nvSpPr>
          <p:cNvPr id="140" name="TextBox 139"/>
          <p:cNvSpPr txBox="1"/>
          <p:nvPr/>
        </p:nvSpPr>
        <p:spPr>
          <a:xfrm>
            <a:off x="4617117" y="5368414"/>
            <a:ext cx="1089968" cy="276999"/>
          </a:xfrm>
          <a:prstGeom prst="rect">
            <a:avLst/>
          </a:prstGeom>
          <a:noFill/>
        </p:spPr>
        <p:txBody>
          <a:bodyPr wrap="square" rtlCol="0">
            <a:spAutoFit/>
          </a:bodyPr>
          <a:lstStyle/>
          <a:p>
            <a:r>
              <a:rPr lang="en-US" sz="1200" b="1" dirty="0" smtClean="0">
                <a:solidFill>
                  <a:prstClr val="black"/>
                </a:solidFill>
              </a:rPr>
              <a:t>Bal.    10,000</a:t>
            </a:r>
          </a:p>
        </p:txBody>
      </p:sp>
      <p:grpSp>
        <p:nvGrpSpPr>
          <p:cNvPr id="141" name="Group 140"/>
          <p:cNvGrpSpPr/>
          <p:nvPr/>
        </p:nvGrpSpPr>
        <p:grpSpPr>
          <a:xfrm>
            <a:off x="4706707" y="5611541"/>
            <a:ext cx="737274" cy="43865"/>
            <a:chOff x="799401" y="3280653"/>
            <a:chExt cx="737274" cy="43865"/>
          </a:xfrm>
        </p:grpSpPr>
        <p:cxnSp>
          <p:nvCxnSpPr>
            <p:cNvPr id="142" name="Straight Connector 14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3" name="Straight Connector 14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45" name="TextBox 144"/>
          <p:cNvSpPr txBox="1"/>
          <p:nvPr/>
        </p:nvSpPr>
        <p:spPr>
          <a:xfrm>
            <a:off x="6084385" y="4778450"/>
            <a:ext cx="1158989" cy="289823"/>
          </a:xfrm>
          <a:prstGeom prst="rect">
            <a:avLst/>
          </a:prstGeom>
          <a:noFill/>
        </p:spPr>
        <p:txBody>
          <a:bodyPr wrap="square" rtlCol="0">
            <a:spAutoFit/>
          </a:bodyPr>
          <a:lstStyle/>
          <a:p>
            <a:pPr algn="ctr">
              <a:lnSpc>
                <a:spcPct val="90000"/>
              </a:lnSpc>
            </a:pPr>
            <a:r>
              <a:rPr lang="en-US" sz="1400" b="1" dirty="0" smtClean="0">
                <a:solidFill>
                  <a:prstClr val="black"/>
                </a:solidFill>
              </a:rPr>
              <a:t>Dividends</a:t>
            </a:r>
          </a:p>
        </p:txBody>
      </p:sp>
      <p:cxnSp>
        <p:nvCxnSpPr>
          <p:cNvPr id="146" name="Straight Connector 145"/>
          <p:cNvCxnSpPr/>
          <p:nvPr/>
        </p:nvCxnSpPr>
        <p:spPr>
          <a:xfrm>
            <a:off x="5788471" y="5071209"/>
            <a:ext cx="1721712" cy="1444"/>
          </a:xfrm>
          <a:prstGeom prst="line">
            <a:avLst/>
          </a:prstGeom>
        </p:spPr>
        <p:style>
          <a:lnRef idx="1">
            <a:schemeClr val="dk1"/>
          </a:lnRef>
          <a:fillRef idx="0">
            <a:schemeClr val="dk1"/>
          </a:fillRef>
          <a:effectRef idx="0">
            <a:schemeClr val="dk1"/>
          </a:effectRef>
          <a:fontRef idx="minor">
            <a:schemeClr val="tx1"/>
          </a:fontRef>
        </p:style>
      </p:cxnSp>
      <p:sp>
        <p:nvSpPr>
          <p:cNvPr id="147" name="TextBox 146"/>
          <p:cNvSpPr txBox="1"/>
          <p:nvPr/>
        </p:nvSpPr>
        <p:spPr>
          <a:xfrm>
            <a:off x="5745055" y="5038433"/>
            <a:ext cx="1023371" cy="276999"/>
          </a:xfrm>
          <a:prstGeom prst="rect">
            <a:avLst/>
          </a:prstGeom>
          <a:noFill/>
        </p:spPr>
        <p:txBody>
          <a:bodyPr wrap="square" rtlCol="0">
            <a:spAutoFit/>
          </a:bodyPr>
          <a:lstStyle/>
          <a:p>
            <a:r>
              <a:rPr lang="en-US" sz="1200" dirty="0" smtClean="0">
                <a:solidFill>
                  <a:prstClr val="black"/>
                </a:solidFill>
              </a:rPr>
              <a:t>(10)        200</a:t>
            </a:r>
          </a:p>
        </p:txBody>
      </p:sp>
      <p:cxnSp>
        <p:nvCxnSpPr>
          <p:cNvPr id="148" name="Straight Connector 147"/>
          <p:cNvCxnSpPr/>
          <p:nvPr/>
        </p:nvCxnSpPr>
        <p:spPr>
          <a:xfrm flipH="1" flipV="1">
            <a:off x="6631691" y="5071209"/>
            <a:ext cx="2" cy="652749"/>
          </a:xfrm>
          <a:prstGeom prst="line">
            <a:avLst/>
          </a:prstGeom>
        </p:spPr>
        <p:style>
          <a:lnRef idx="1">
            <a:schemeClr val="dk1"/>
          </a:lnRef>
          <a:fillRef idx="0">
            <a:schemeClr val="dk1"/>
          </a:fillRef>
          <a:effectRef idx="0">
            <a:schemeClr val="dk1"/>
          </a:effectRef>
          <a:fontRef idx="minor">
            <a:schemeClr val="tx1"/>
          </a:fontRef>
        </p:style>
      </p:cxnSp>
      <p:cxnSp>
        <p:nvCxnSpPr>
          <p:cNvPr id="149" name="Straight Connector 148"/>
          <p:cNvCxnSpPr/>
          <p:nvPr/>
        </p:nvCxnSpPr>
        <p:spPr>
          <a:xfrm>
            <a:off x="5788471" y="5453901"/>
            <a:ext cx="1721712" cy="0"/>
          </a:xfrm>
          <a:prstGeom prst="line">
            <a:avLst/>
          </a:prstGeom>
        </p:spPr>
        <p:style>
          <a:lnRef idx="1">
            <a:schemeClr val="dk1"/>
          </a:lnRef>
          <a:fillRef idx="0">
            <a:schemeClr val="dk1"/>
          </a:fillRef>
          <a:effectRef idx="0">
            <a:schemeClr val="dk1"/>
          </a:effectRef>
          <a:fontRef idx="minor">
            <a:schemeClr val="tx1"/>
          </a:fontRef>
        </p:style>
      </p:cxnSp>
      <p:sp>
        <p:nvSpPr>
          <p:cNvPr id="150" name="TextBox 149"/>
          <p:cNvSpPr txBox="1"/>
          <p:nvPr/>
        </p:nvSpPr>
        <p:spPr>
          <a:xfrm>
            <a:off x="5746491" y="5383235"/>
            <a:ext cx="1089968" cy="276999"/>
          </a:xfrm>
          <a:prstGeom prst="rect">
            <a:avLst/>
          </a:prstGeom>
          <a:noFill/>
        </p:spPr>
        <p:txBody>
          <a:bodyPr wrap="square" rtlCol="0">
            <a:spAutoFit/>
          </a:bodyPr>
          <a:lstStyle/>
          <a:p>
            <a:r>
              <a:rPr lang="en-US" sz="1200" b="1" dirty="0" smtClean="0">
                <a:solidFill>
                  <a:prstClr val="black"/>
                </a:solidFill>
              </a:rPr>
              <a:t>Bal.        200</a:t>
            </a:r>
          </a:p>
        </p:txBody>
      </p:sp>
      <p:grpSp>
        <p:nvGrpSpPr>
          <p:cNvPr id="151" name="Group 150"/>
          <p:cNvGrpSpPr/>
          <p:nvPr/>
        </p:nvGrpSpPr>
        <p:grpSpPr>
          <a:xfrm>
            <a:off x="5809461" y="5626881"/>
            <a:ext cx="737274" cy="43865"/>
            <a:chOff x="799401" y="3280653"/>
            <a:chExt cx="737274" cy="43865"/>
          </a:xfrm>
        </p:grpSpPr>
        <p:cxnSp>
          <p:nvCxnSpPr>
            <p:cNvPr id="152" name="Straight Connector 15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3" name="Straight Connector 15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54" name="TextBox 153"/>
          <p:cNvSpPr txBox="1"/>
          <p:nvPr/>
        </p:nvSpPr>
        <p:spPr>
          <a:xfrm>
            <a:off x="6574949" y="2343459"/>
            <a:ext cx="1023371" cy="276999"/>
          </a:xfrm>
          <a:prstGeom prst="rect">
            <a:avLst/>
          </a:prstGeom>
          <a:noFill/>
        </p:spPr>
        <p:txBody>
          <a:bodyPr wrap="square" rtlCol="0">
            <a:spAutoFit/>
          </a:bodyPr>
          <a:lstStyle/>
          <a:p>
            <a:r>
              <a:rPr lang="en-US" sz="1200" dirty="0" smtClean="0">
                <a:solidFill>
                  <a:prstClr val="black"/>
                </a:solidFill>
              </a:rPr>
              <a:t>(1)    25,000</a:t>
            </a:r>
          </a:p>
        </p:txBody>
      </p:sp>
      <p:sp>
        <p:nvSpPr>
          <p:cNvPr id="155" name="TextBox 154"/>
          <p:cNvSpPr txBox="1"/>
          <p:nvPr/>
        </p:nvSpPr>
        <p:spPr>
          <a:xfrm>
            <a:off x="6544900" y="2688261"/>
            <a:ext cx="1089968" cy="276999"/>
          </a:xfrm>
          <a:prstGeom prst="rect">
            <a:avLst/>
          </a:prstGeom>
          <a:noFill/>
        </p:spPr>
        <p:txBody>
          <a:bodyPr wrap="square" rtlCol="0">
            <a:spAutoFit/>
          </a:bodyPr>
          <a:lstStyle/>
          <a:p>
            <a:r>
              <a:rPr lang="en-US" sz="1200" b="1" dirty="0" smtClean="0">
                <a:solidFill>
                  <a:prstClr val="black"/>
                </a:solidFill>
              </a:rPr>
              <a:t>Bal.   25,000</a:t>
            </a:r>
          </a:p>
        </p:txBody>
      </p:sp>
      <p:sp>
        <p:nvSpPr>
          <p:cNvPr id="156" name="TextBox 155"/>
          <p:cNvSpPr txBox="1"/>
          <p:nvPr/>
        </p:nvSpPr>
        <p:spPr>
          <a:xfrm>
            <a:off x="8659722" y="2328451"/>
            <a:ext cx="341510" cy="276999"/>
          </a:xfrm>
          <a:prstGeom prst="rect">
            <a:avLst/>
          </a:prstGeom>
          <a:noFill/>
        </p:spPr>
        <p:txBody>
          <a:bodyPr wrap="square" rtlCol="0">
            <a:spAutoFit/>
          </a:bodyPr>
          <a:lstStyle/>
          <a:p>
            <a:r>
              <a:rPr lang="en-US" sz="1200" dirty="0" smtClean="0">
                <a:solidFill>
                  <a:prstClr val="black"/>
                </a:solidFill>
              </a:rPr>
              <a:t>0</a:t>
            </a:r>
          </a:p>
        </p:txBody>
      </p:sp>
      <p:sp>
        <p:nvSpPr>
          <p:cNvPr id="157" name="TextBox 156"/>
          <p:cNvSpPr txBox="1"/>
          <p:nvPr/>
        </p:nvSpPr>
        <p:spPr>
          <a:xfrm>
            <a:off x="8676299" y="2690914"/>
            <a:ext cx="341510" cy="276999"/>
          </a:xfrm>
          <a:prstGeom prst="rect">
            <a:avLst/>
          </a:prstGeom>
          <a:noFill/>
        </p:spPr>
        <p:txBody>
          <a:bodyPr wrap="square" rtlCol="0">
            <a:spAutoFit/>
          </a:bodyPr>
          <a:lstStyle/>
          <a:p>
            <a:r>
              <a:rPr lang="en-US" sz="1200" b="1" dirty="0" smtClean="0">
                <a:solidFill>
                  <a:prstClr val="black"/>
                </a:solidFill>
              </a:rPr>
              <a:t>0</a:t>
            </a:r>
          </a:p>
        </p:txBody>
      </p:sp>
      <p:grpSp>
        <p:nvGrpSpPr>
          <p:cNvPr id="161" name="Group 160"/>
          <p:cNvGrpSpPr/>
          <p:nvPr/>
        </p:nvGrpSpPr>
        <p:grpSpPr>
          <a:xfrm>
            <a:off x="6654023" y="2938413"/>
            <a:ext cx="737274" cy="43865"/>
            <a:chOff x="799401" y="3280653"/>
            <a:chExt cx="737274" cy="43865"/>
          </a:xfrm>
        </p:grpSpPr>
        <p:cxnSp>
          <p:nvCxnSpPr>
            <p:cNvPr id="162" name="Straight Connector 16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3" name="Straight Connector 16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6" name="TextBox 25"/>
          <p:cNvSpPr txBox="1"/>
          <p:nvPr/>
        </p:nvSpPr>
        <p:spPr>
          <a:xfrm>
            <a:off x="2390104" y="6010761"/>
            <a:ext cx="5279319" cy="276999"/>
          </a:xfrm>
          <a:prstGeom prst="rect">
            <a:avLst/>
          </a:prstGeom>
          <a:noFill/>
        </p:spPr>
        <p:txBody>
          <a:bodyPr wrap="square" rtlCol="0">
            <a:spAutoFit/>
          </a:bodyPr>
          <a:lstStyle/>
          <a:p>
            <a:r>
              <a:rPr lang="en-US" sz="1200" b="1" dirty="0" smtClean="0">
                <a:solidFill>
                  <a:srgbClr val="1D5F76"/>
                </a:solidFill>
              </a:rPr>
              <a:t>Transaction numbers are shown in parentheses. Account balances are in bold.</a:t>
            </a:r>
            <a:endParaRPr lang="en-US" sz="1200" b="1" dirty="0">
              <a:solidFill>
                <a:srgbClr val="1D5F76"/>
              </a:solidFill>
            </a:endParaRPr>
          </a:p>
        </p:txBody>
      </p:sp>
    </p:spTree>
    <p:extLst>
      <p:ext uri="{BB962C8B-B14F-4D97-AF65-F5344CB8AC3E}">
        <p14:creationId xmlns:p14="http://schemas.microsoft.com/office/powerpoint/2010/main" val="331104240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794576" cy="4725038"/>
          </a:xfrm>
        </p:spPr>
        <p:txBody>
          <a:bodyPr/>
          <a:lstStyle/>
          <a:p>
            <a:pPr marL="0" indent="0">
              <a:buNone/>
            </a:pPr>
            <a:r>
              <a:rPr lang="en-US" dirty="0" smtClean="0"/>
              <a:t>Which of the following is used to provide a chronological record of all transactions affecting a firm?</a:t>
            </a:r>
            <a:endParaRPr lang="en-US" dirty="0"/>
          </a:p>
          <a:p>
            <a:pPr marL="0" indent="0">
              <a:buNone/>
            </a:pPr>
            <a:r>
              <a:rPr lang="en-US" dirty="0"/>
              <a:t>a.	</a:t>
            </a:r>
            <a:r>
              <a:rPr lang="en-US" dirty="0" smtClean="0"/>
              <a:t>The general ledger</a:t>
            </a:r>
            <a:endParaRPr lang="en-US" dirty="0"/>
          </a:p>
          <a:p>
            <a:pPr marL="0" indent="0">
              <a:buNone/>
            </a:pPr>
            <a:r>
              <a:rPr lang="en-US" dirty="0"/>
              <a:t>b.	</a:t>
            </a:r>
            <a:r>
              <a:rPr lang="en-US" dirty="0" smtClean="0"/>
              <a:t>The journal</a:t>
            </a:r>
            <a:endParaRPr lang="en-US" dirty="0"/>
          </a:p>
          <a:p>
            <a:pPr marL="0" indent="0">
              <a:buNone/>
            </a:pPr>
            <a:r>
              <a:rPr lang="en-US" dirty="0"/>
              <a:t>c.	</a:t>
            </a:r>
            <a:r>
              <a:rPr lang="en-US" dirty="0" smtClean="0"/>
              <a:t>The trial balance</a:t>
            </a:r>
            <a:endParaRPr lang="en-US" dirty="0"/>
          </a:p>
          <a:p>
            <a:pPr marL="0" indent="0">
              <a:buNone/>
            </a:pPr>
            <a:r>
              <a:rPr lang="en-US" dirty="0"/>
              <a:t>d.	</a:t>
            </a:r>
            <a:r>
              <a:rPr lang="en-US" dirty="0" smtClean="0"/>
              <a:t>The income statement</a:t>
            </a:r>
            <a:endParaRPr lang="en-US" dirty="0"/>
          </a:p>
          <a:p>
            <a:endParaRPr lang="en-US" dirty="0"/>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a:t>
            </a:r>
            <a:r>
              <a:rPr lang="en-US" dirty="0" smtClean="0"/>
              <a:t>Check 2-4</a:t>
            </a:r>
            <a:endParaRPr lang="en-US" dirty="0"/>
          </a:p>
        </p:txBody>
      </p:sp>
      <p:sp>
        <p:nvSpPr>
          <p:cNvPr id="6" name="TextBox 5"/>
          <p:cNvSpPr txBox="1"/>
          <p:nvPr/>
        </p:nvSpPr>
        <p:spPr>
          <a:xfrm>
            <a:off x="1064944" y="5125960"/>
            <a:ext cx="7376160" cy="1477328"/>
          </a:xfrm>
          <a:prstGeom prst="rect">
            <a:avLst/>
          </a:prstGeom>
          <a:solidFill>
            <a:srgbClr val="FFFFD1"/>
          </a:solidFill>
          <a:ln w="6350">
            <a:solidFill>
              <a:schemeClr val="tx1"/>
            </a:solidFill>
          </a:ln>
        </p:spPr>
        <p:txBody>
          <a:bodyPr wrap="square" rtlCol="0">
            <a:spAutoFit/>
          </a:bodyPr>
          <a:lstStyle/>
          <a:p>
            <a:r>
              <a:rPr lang="en-US" dirty="0" smtClean="0"/>
              <a:t>The journal is a chronological record of the economic events that have taken place.  (The general ledger is used to accumulate the balances of the accounts, and the trial balance is a summarized listing of all the debit and credit accounts. The income statement is a financial statement used to determine whether the business was profitable.)</a:t>
            </a:r>
          </a:p>
        </p:txBody>
      </p:sp>
      <p:sp>
        <p:nvSpPr>
          <p:cNvPr id="7" name="Oval 6"/>
          <p:cNvSpPr/>
          <p:nvPr/>
        </p:nvSpPr>
        <p:spPr bwMode="auto">
          <a:xfrm>
            <a:off x="974981" y="344707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59</a:t>
            </a:fld>
            <a:endParaRPr lang="en-US" dirty="0"/>
          </a:p>
        </p:txBody>
      </p:sp>
    </p:spTree>
    <p:extLst>
      <p:ext uri="{BB962C8B-B14F-4D97-AF65-F5344CB8AC3E}">
        <p14:creationId xmlns:p14="http://schemas.microsoft.com/office/powerpoint/2010/main" val="266502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209675" y="2034854"/>
            <a:ext cx="7124701" cy="4137346"/>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smtClean="0"/>
              <a:t>Copyright ©2016 McGraw-Hill Education. All rights reserved. No reproduction or distribution without the prior written consent of McGraw-Hill Education.</a:t>
            </a:r>
            <a:endParaRPr lang="en-US" sz="800" dirty="0"/>
          </a:p>
        </p:txBody>
      </p:sp>
      <p:sp>
        <p:nvSpPr>
          <p:cNvPr id="3" name="Slide Number Placeholder 2"/>
          <p:cNvSpPr>
            <a:spLocks noGrp="1"/>
          </p:cNvSpPr>
          <p:nvPr>
            <p:ph type="sldNum" sz="quarter" idx="12"/>
          </p:nvPr>
        </p:nvSpPr>
        <p:spPr/>
        <p:txBody>
          <a:bodyPr/>
          <a:lstStyle/>
          <a:p>
            <a:fld id="{8A048DD7-39B4-434B-ACE7-68CA5B147A05}" type="slidenum">
              <a:rPr lang="en-US" smtClean="0"/>
              <a:t>6</a:t>
            </a:fld>
            <a:endParaRPr lang="en-US" dirty="0"/>
          </a:p>
        </p:txBody>
      </p:sp>
      <p:sp>
        <p:nvSpPr>
          <p:cNvPr id="15" name="TextBox 14"/>
          <p:cNvSpPr txBox="1">
            <a:spLocks noChangeArrowheads="1"/>
          </p:cNvSpPr>
          <p:nvPr/>
        </p:nvSpPr>
        <p:spPr bwMode="auto">
          <a:xfrm>
            <a:off x="1347787" y="2137897"/>
            <a:ext cx="6905626" cy="3939540"/>
          </a:xfrm>
          <a:prstGeom prst="rect">
            <a:avLst/>
          </a:prstGeom>
          <a:noFill/>
          <a:ln w="9525">
            <a:noFill/>
            <a:miter lim="800000"/>
            <a:headEnd/>
            <a:tailEnd/>
          </a:ln>
        </p:spPr>
        <p:txBody>
          <a:bodyPr wrap="square">
            <a:spAutoFit/>
          </a:bodyPr>
          <a:lstStyle/>
          <a:p>
            <a:pPr marL="1376363" indent="-1376363">
              <a:spcBef>
                <a:spcPts val="600"/>
              </a:spcBef>
              <a:tabLst>
                <a:tab pos="1139825" algn="l"/>
              </a:tabLst>
            </a:pPr>
            <a:r>
              <a:rPr lang="en-US" sz="2000" b="1" dirty="0" smtClean="0">
                <a:latin typeface="Calibri" pitchFamily="34" charset="0"/>
              </a:rPr>
              <a:t>Step 1	</a:t>
            </a:r>
            <a:r>
              <a:rPr lang="en-US" sz="2000" dirty="0" smtClean="0">
                <a:latin typeface="Calibri" pitchFamily="34" charset="0"/>
              </a:rPr>
              <a:t>• </a:t>
            </a:r>
            <a:r>
              <a:rPr lang="en-US" sz="2000" dirty="0">
                <a:latin typeface="Calibri" pitchFamily="34" charset="0"/>
              </a:rPr>
              <a:t>Use </a:t>
            </a:r>
            <a:r>
              <a:rPr lang="en-US" sz="2000" dirty="0" smtClean="0">
                <a:latin typeface="Calibri" pitchFamily="34" charset="0"/>
              </a:rPr>
              <a:t>source documents</a:t>
            </a:r>
            <a:r>
              <a:rPr lang="en-US" sz="2000" b="1" dirty="0" smtClean="0">
                <a:latin typeface="Calibri" pitchFamily="34" charset="0"/>
              </a:rPr>
              <a:t> </a:t>
            </a:r>
            <a:r>
              <a:rPr lang="en-US" sz="2000" dirty="0" smtClean="0">
                <a:latin typeface="Calibri" pitchFamily="34" charset="0"/>
              </a:rPr>
              <a:t>to identify </a:t>
            </a:r>
            <a:r>
              <a:rPr lang="en-US" sz="2000" b="1" dirty="0" smtClean="0">
                <a:latin typeface="Calibri" pitchFamily="34" charset="0"/>
              </a:rPr>
              <a:t>accounts</a:t>
            </a:r>
            <a:r>
              <a:rPr lang="en-US" sz="2000" dirty="0" smtClean="0">
                <a:latin typeface="Calibri" pitchFamily="34" charset="0"/>
              </a:rPr>
              <a:t> affected by an external transaction.</a:t>
            </a:r>
          </a:p>
          <a:p>
            <a:pPr marL="1376363" indent="-1376363">
              <a:spcBef>
                <a:spcPts val="600"/>
              </a:spcBef>
              <a:tabLst>
                <a:tab pos="1139825" algn="l"/>
              </a:tabLst>
            </a:pPr>
            <a:r>
              <a:rPr lang="en-US" sz="2000" b="1" dirty="0">
                <a:latin typeface="Calibri" pitchFamily="34" charset="0"/>
              </a:rPr>
              <a:t>Step </a:t>
            </a:r>
            <a:r>
              <a:rPr lang="en-US" sz="2000" b="1" dirty="0" smtClean="0">
                <a:latin typeface="Calibri" pitchFamily="34" charset="0"/>
              </a:rPr>
              <a:t>2</a:t>
            </a:r>
            <a:r>
              <a:rPr lang="en-US" sz="2000" b="1" dirty="0">
                <a:latin typeface="Calibri" pitchFamily="34" charset="0"/>
              </a:rPr>
              <a:t>	</a:t>
            </a:r>
            <a:r>
              <a:rPr lang="en-US" sz="2000" dirty="0" smtClean="0">
                <a:latin typeface="Calibri" pitchFamily="34" charset="0"/>
              </a:rPr>
              <a:t>• </a:t>
            </a:r>
            <a:r>
              <a:rPr lang="en-US" sz="2000" dirty="0">
                <a:latin typeface="Calibri" pitchFamily="34" charset="0"/>
              </a:rPr>
              <a:t>Analyze </a:t>
            </a:r>
            <a:r>
              <a:rPr lang="en-US" sz="2000" dirty="0" smtClean="0">
                <a:latin typeface="Calibri" pitchFamily="34" charset="0"/>
              </a:rPr>
              <a:t>the impact of the transaction on the </a:t>
            </a:r>
            <a:r>
              <a:rPr lang="en-US" sz="2000" b="1" dirty="0" smtClean="0">
                <a:latin typeface="Calibri" pitchFamily="34" charset="0"/>
              </a:rPr>
              <a:t>accounting equation</a:t>
            </a:r>
            <a:r>
              <a:rPr lang="en-US" sz="2000" dirty="0" smtClean="0">
                <a:latin typeface="Calibri" pitchFamily="34" charset="0"/>
              </a:rPr>
              <a:t>.</a:t>
            </a:r>
          </a:p>
          <a:p>
            <a:pPr marL="1376363" indent="-1376363">
              <a:spcBef>
                <a:spcPts val="600"/>
              </a:spcBef>
              <a:tabLst>
                <a:tab pos="1139825" algn="l"/>
              </a:tabLst>
            </a:pPr>
            <a:r>
              <a:rPr lang="en-US" sz="2000" b="1" dirty="0">
                <a:latin typeface="Calibri" pitchFamily="34" charset="0"/>
              </a:rPr>
              <a:t>Step </a:t>
            </a:r>
            <a:r>
              <a:rPr lang="en-US" sz="2000" b="1" dirty="0" smtClean="0">
                <a:latin typeface="Calibri" pitchFamily="34" charset="0"/>
              </a:rPr>
              <a:t>3</a:t>
            </a:r>
            <a:r>
              <a:rPr lang="en-US" sz="2000" b="1" dirty="0">
                <a:latin typeface="Calibri" pitchFamily="34" charset="0"/>
              </a:rPr>
              <a:t>	</a:t>
            </a:r>
            <a:r>
              <a:rPr lang="en-US" sz="2000" dirty="0" smtClean="0">
                <a:latin typeface="Calibri" pitchFamily="34" charset="0"/>
              </a:rPr>
              <a:t>• </a:t>
            </a:r>
            <a:r>
              <a:rPr lang="en-US" sz="2000" dirty="0">
                <a:latin typeface="Calibri" pitchFamily="34" charset="0"/>
              </a:rPr>
              <a:t>Assess </a:t>
            </a:r>
            <a:r>
              <a:rPr lang="en-US" sz="2000" dirty="0" smtClean="0">
                <a:latin typeface="Calibri" pitchFamily="34" charset="0"/>
              </a:rPr>
              <a:t>whether the transaction results in a </a:t>
            </a:r>
            <a:r>
              <a:rPr lang="en-US" sz="2000" b="1" dirty="0" smtClean="0">
                <a:latin typeface="Calibri" pitchFamily="34" charset="0"/>
              </a:rPr>
              <a:t>debit</a:t>
            </a:r>
            <a:r>
              <a:rPr lang="en-US" sz="2000" dirty="0" smtClean="0">
                <a:latin typeface="Calibri" pitchFamily="34" charset="0"/>
              </a:rPr>
              <a:t> or </a:t>
            </a:r>
            <a:r>
              <a:rPr lang="en-US" sz="2000" b="1" dirty="0" smtClean="0">
                <a:latin typeface="Calibri" pitchFamily="34" charset="0"/>
              </a:rPr>
              <a:t>credit </a:t>
            </a:r>
            <a:r>
              <a:rPr lang="en-US" sz="2000" dirty="0" smtClean="0">
                <a:latin typeface="Calibri" pitchFamily="34" charset="0"/>
              </a:rPr>
              <a:t>to account balances.</a:t>
            </a:r>
          </a:p>
          <a:p>
            <a:pPr marL="1376363" indent="-1376363">
              <a:spcBef>
                <a:spcPts val="600"/>
              </a:spcBef>
              <a:tabLst>
                <a:tab pos="1139825" algn="l"/>
              </a:tabLst>
            </a:pPr>
            <a:r>
              <a:rPr lang="en-US" sz="2000" b="1" dirty="0">
                <a:latin typeface="Calibri" pitchFamily="34" charset="0"/>
              </a:rPr>
              <a:t>S</a:t>
            </a:r>
            <a:r>
              <a:rPr lang="en-US" sz="2000" b="1" dirty="0" smtClean="0">
                <a:latin typeface="Calibri" pitchFamily="34" charset="0"/>
              </a:rPr>
              <a:t>tep 4</a:t>
            </a:r>
            <a:r>
              <a:rPr lang="en-US" sz="2000" b="1" dirty="0">
                <a:latin typeface="Calibri" pitchFamily="34" charset="0"/>
              </a:rPr>
              <a:t>	</a:t>
            </a:r>
            <a:r>
              <a:rPr lang="en-US" sz="2000" dirty="0" smtClean="0">
                <a:latin typeface="Calibri" pitchFamily="34" charset="0"/>
              </a:rPr>
              <a:t>• </a:t>
            </a:r>
            <a:r>
              <a:rPr lang="en-US" sz="2000" dirty="0">
                <a:latin typeface="Calibri" pitchFamily="34" charset="0"/>
              </a:rPr>
              <a:t>Record </a:t>
            </a:r>
            <a:r>
              <a:rPr lang="en-US" sz="2000" dirty="0" smtClean="0">
                <a:latin typeface="Calibri" pitchFamily="34" charset="0"/>
              </a:rPr>
              <a:t>the transaction in a </a:t>
            </a:r>
            <a:r>
              <a:rPr lang="en-US" sz="2000" b="1" dirty="0" smtClean="0">
                <a:latin typeface="Calibri" pitchFamily="34" charset="0"/>
              </a:rPr>
              <a:t>journal</a:t>
            </a:r>
            <a:r>
              <a:rPr lang="en-US" sz="2000" dirty="0" smtClean="0">
                <a:latin typeface="Calibri" pitchFamily="34" charset="0"/>
              </a:rPr>
              <a:t> using debits and credits.</a:t>
            </a:r>
          </a:p>
          <a:p>
            <a:pPr marL="1376363" indent="-1376363">
              <a:spcBef>
                <a:spcPts val="600"/>
              </a:spcBef>
              <a:tabLst>
                <a:tab pos="1139825" algn="l"/>
              </a:tabLst>
            </a:pPr>
            <a:r>
              <a:rPr lang="en-US" sz="2000" b="1" dirty="0">
                <a:latin typeface="Calibri" pitchFamily="34" charset="0"/>
              </a:rPr>
              <a:t>Step </a:t>
            </a:r>
            <a:r>
              <a:rPr lang="en-US" sz="2000" b="1" dirty="0" smtClean="0">
                <a:latin typeface="Calibri" pitchFamily="34" charset="0"/>
              </a:rPr>
              <a:t>5</a:t>
            </a:r>
            <a:r>
              <a:rPr lang="en-US" sz="2000" b="1" dirty="0">
                <a:latin typeface="Calibri" pitchFamily="34" charset="0"/>
              </a:rPr>
              <a:t>	</a:t>
            </a:r>
            <a:r>
              <a:rPr lang="en-US" sz="2000" dirty="0" smtClean="0">
                <a:latin typeface="Calibri" pitchFamily="34" charset="0"/>
              </a:rPr>
              <a:t>• </a:t>
            </a:r>
            <a:r>
              <a:rPr lang="en-US" sz="2000" dirty="0">
                <a:latin typeface="Calibri" pitchFamily="34" charset="0"/>
              </a:rPr>
              <a:t>Post </a:t>
            </a:r>
            <a:r>
              <a:rPr lang="en-US" sz="2000" dirty="0" smtClean="0">
                <a:latin typeface="Calibri" pitchFamily="34" charset="0"/>
              </a:rPr>
              <a:t>the transaction to the </a:t>
            </a:r>
            <a:r>
              <a:rPr lang="en-US" sz="2000" b="1" dirty="0" smtClean="0">
                <a:latin typeface="Calibri" pitchFamily="34" charset="0"/>
              </a:rPr>
              <a:t>general ledger</a:t>
            </a:r>
            <a:r>
              <a:rPr lang="en-US" sz="2000" dirty="0" smtClean="0">
                <a:latin typeface="Calibri" pitchFamily="34" charset="0"/>
              </a:rPr>
              <a:t>.</a:t>
            </a:r>
          </a:p>
          <a:p>
            <a:pPr marL="1376363" indent="-1376363">
              <a:tabLst>
                <a:tab pos="1139825" algn="l"/>
              </a:tabLst>
            </a:pPr>
            <a:endParaRPr lang="en-US" sz="2000" dirty="0" smtClean="0">
              <a:latin typeface="Calibri" pitchFamily="34" charset="0"/>
            </a:endParaRPr>
          </a:p>
          <a:p>
            <a:pPr marL="1376363" indent="-1376363">
              <a:spcBef>
                <a:spcPts val="600"/>
              </a:spcBef>
              <a:tabLst>
                <a:tab pos="1139825" algn="l"/>
              </a:tabLst>
            </a:pPr>
            <a:r>
              <a:rPr lang="en-US" sz="2000" b="1" dirty="0" smtClean="0">
                <a:latin typeface="Calibri" pitchFamily="34" charset="0"/>
              </a:rPr>
              <a:t>Step 6</a:t>
            </a:r>
            <a:r>
              <a:rPr lang="en-US" sz="2000" b="1" dirty="0">
                <a:latin typeface="Calibri" pitchFamily="34" charset="0"/>
              </a:rPr>
              <a:t>	</a:t>
            </a:r>
            <a:r>
              <a:rPr lang="en-US" sz="2000" dirty="0" smtClean="0">
                <a:latin typeface="Calibri" pitchFamily="34" charset="0"/>
              </a:rPr>
              <a:t>• </a:t>
            </a:r>
            <a:r>
              <a:rPr lang="en-US" sz="2000" dirty="0">
                <a:latin typeface="Calibri" pitchFamily="34" charset="0"/>
              </a:rPr>
              <a:t>Prepare </a:t>
            </a:r>
            <a:r>
              <a:rPr lang="en-US" sz="2000" dirty="0" smtClean="0">
                <a:latin typeface="Calibri" pitchFamily="34" charset="0"/>
              </a:rPr>
              <a:t>a </a:t>
            </a:r>
            <a:r>
              <a:rPr lang="en-US" sz="2000" b="1" dirty="0" smtClean="0">
                <a:latin typeface="Calibri" pitchFamily="34" charset="0"/>
              </a:rPr>
              <a:t>trial balance</a:t>
            </a:r>
            <a:r>
              <a:rPr lang="en-US" sz="2000" dirty="0" smtClean="0">
                <a:latin typeface="Calibri" pitchFamily="34" charset="0"/>
              </a:rPr>
              <a:t>.</a:t>
            </a:r>
            <a:endParaRPr lang="en-US" sz="1400" dirty="0"/>
          </a:p>
        </p:txBody>
      </p:sp>
      <p:sp>
        <p:nvSpPr>
          <p:cNvPr id="17" name="Title 1"/>
          <p:cNvSpPr txBox="1">
            <a:spLocks/>
          </p:cNvSpPr>
          <p:nvPr/>
        </p:nvSpPr>
        <p:spPr>
          <a:xfrm>
            <a:off x="893386" y="56457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smtClean="0">
                <a:solidFill>
                  <a:srgbClr val="1D5F76"/>
                </a:solidFill>
                <a:latin typeface="Avenir LT Std 65 Medium"/>
                <a:cs typeface="Avenir LT Std 65 Medium"/>
              </a:rPr>
              <a:t>Illustration 2-1</a:t>
            </a:r>
            <a:r>
              <a:rPr lang="en-US" sz="3200" dirty="0" smtClean="0">
                <a:solidFill>
                  <a:srgbClr val="A5062D"/>
                </a:solidFill>
                <a:latin typeface="Avenir LT Std 65 Medium"/>
                <a:cs typeface="Avenir LT Std 65 Medium"/>
              </a:rPr>
              <a:t/>
            </a:r>
            <a:br>
              <a:rPr lang="en-US" sz="3200" dirty="0" smtClean="0">
                <a:solidFill>
                  <a:srgbClr val="A5062D"/>
                </a:solidFill>
                <a:latin typeface="Avenir LT Std 65 Medium"/>
                <a:cs typeface="Avenir LT Std 65 Medium"/>
              </a:rPr>
            </a:br>
            <a:r>
              <a:rPr lang="en-US" sz="4000" dirty="0" smtClean="0">
                <a:solidFill>
                  <a:srgbClr val="A5062D"/>
                </a:solidFill>
                <a:latin typeface="Avenir LT Std 65 Medium"/>
                <a:cs typeface="Avenir LT Std 65 Medium"/>
              </a:rPr>
              <a:t>Six Steps in Measuring External Transactions</a:t>
            </a:r>
            <a:endParaRPr lang="en-US" sz="4000" dirty="0">
              <a:solidFill>
                <a:srgbClr val="A5062D"/>
              </a:solidFill>
              <a:latin typeface="Avenir LT Std 65 Medium"/>
              <a:cs typeface="Avenir LT Std 65 Medium"/>
            </a:endParaRPr>
          </a:p>
        </p:txBody>
      </p:sp>
    </p:spTree>
    <p:extLst>
      <p:ext uri="{BB962C8B-B14F-4D97-AF65-F5344CB8AC3E}">
        <p14:creationId xmlns:p14="http://schemas.microsoft.com/office/powerpoint/2010/main" val="71417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15">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15">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15">
                                            <p:txEl>
                                              <p:pRg st="3" end="3"/>
                                            </p:txEl>
                                          </p:spTgt>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1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794576" cy="3180989"/>
          </a:xfrm>
        </p:spPr>
        <p:txBody>
          <a:bodyPr>
            <a:normAutofit fontScale="92500" lnSpcReduction="20000"/>
          </a:bodyPr>
          <a:lstStyle/>
          <a:p>
            <a:pPr marL="0" indent="0">
              <a:buNone/>
            </a:pPr>
            <a:r>
              <a:rPr lang="en-US" dirty="0"/>
              <a:t>Which of the following accounts would be debited when a company pays $12,000 </a:t>
            </a:r>
            <a:r>
              <a:rPr lang="en-US" dirty="0" smtClean="0"/>
              <a:t>in advance for </a:t>
            </a:r>
            <a:r>
              <a:rPr lang="en-US" dirty="0"/>
              <a:t>one year of rent?</a:t>
            </a:r>
          </a:p>
          <a:p>
            <a:pPr marL="0" indent="0">
              <a:buNone/>
            </a:pPr>
            <a:r>
              <a:rPr lang="en-US" dirty="0" smtClean="0"/>
              <a:t>a</a:t>
            </a:r>
            <a:r>
              <a:rPr lang="en-US" dirty="0"/>
              <a:t>.	</a:t>
            </a:r>
            <a:r>
              <a:rPr lang="en-US" dirty="0" smtClean="0"/>
              <a:t>Cash</a:t>
            </a:r>
            <a:endParaRPr lang="en-US" dirty="0"/>
          </a:p>
          <a:p>
            <a:pPr marL="0" indent="0">
              <a:buNone/>
            </a:pPr>
            <a:r>
              <a:rPr lang="en-US" dirty="0"/>
              <a:t>b.	</a:t>
            </a:r>
            <a:r>
              <a:rPr lang="en-US" dirty="0" smtClean="0"/>
              <a:t>Rent Expense</a:t>
            </a:r>
            <a:endParaRPr lang="en-US" dirty="0"/>
          </a:p>
          <a:p>
            <a:pPr marL="0" indent="0">
              <a:buNone/>
            </a:pPr>
            <a:r>
              <a:rPr lang="en-US" dirty="0"/>
              <a:t>c.	</a:t>
            </a:r>
            <a:r>
              <a:rPr lang="en-US" dirty="0" smtClean="0"/>
              <a:t>Prepaid Rent</a:t>
            </a:r>
            <a:endParaRPr lang="en-US" dirty="0"/>
          </a:p>
          <a:p>
            <a:pPr marL="0" indent="0">
              <a:buNone/>
            </a:pPr>
            <a:r>
              <a:rPr lang="en-US" dirty="0"/>
              <a:t>d.	</a:t>
            </a:r>
            <a:r>
              <a:rPr lang="en-US" dirty="0" smtClean="0"/>
              <a:t>Rental Income</a:t>
            </a:r>
            <a:endParaRPr lang="en-US" dirty="0"/>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Check </a:t>
            </a:r>
            <a:r>
              <a:rPr lang="en-US" dirty="0" smtClean="0"/>
              <a:t>2-5</a:t>
            </a:r>
            <a:endParaRPr lang="en-US" dirty="0"/>
          </a:p>
        </p:txBody>
      </p:sp>
      <p:sp>
        <p:nvSpPr>
          <p:cNvPr id="6" name="Oval 5"/>
          <p:cNvSpPr/>
          <p:nvPr/>
        </p:nvSpPr>
        <p:spPr bwMode="auto">
          <a:xfrm>
            <a:off x="1002392" y="3373994"/>
            <a:ext cx="514374" cy="52756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7" name="TextBox 6"/>
          <p:cNvSpPr txBox="1"/>
          <p:nvPr/>
        </p:nvSpPr>
        <p:spPr>
          <a:xfrm>
            <a:off x="1344755" y="4685243"/>
            <a:ext cx="6887814" cy="1477328"/>
          </a:xfrm>
          <a:prstGeom prst="rect">
            <a:avLst/>
          </a:prstGeom>
          <a:solidFill>
            <a:srgbClr val="FFFFD1"/>
          </a:solidFill>
          <a:ln w="6350">
            <a:solidFill>
              <a:schemeClr val="tx1"/>
            </a:solidFill>
          </a:ln>
        </p:spPr>
        <p:txBody>
          <a:bodyPr wrap="square" rtlCol="0">
            <a:spAutoFit/>
          </a:bodyPr>
          <a:lstStyle/>
          <a:p>
            <a:r>
              <a:rPr lang="en-US" dirty="0"/>
              <a:t>This transaction creates a prepaid account – specifically prepaid rent.  Prepaid rent is an asset account.  In order to increase an asset account you would debit it.  The correct answer is the prepaid rent account would be debited for $12,000 when the rent was paid in advance.  (Cash would be credited.)</a:t>
            </a: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60</a:t>
            </a:fld>
            <a:endParaRPr lang="en-US" dirty="0"/>
          </a:p>
        </p:txBody>
      </p:sp>
    </p:spTree>
    <p:extLst>
      <p:ext uri="{BB962C8B-B14F-4D97-AF65-F5344CB8AC3E}">
        <p14:creationId xmlns:p14="http://schemas.microsoft.com/office/powerpoint/2010/main" val="414652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Content Placeholder 4"/>
          <p:cNvSpPr>
            <a:spLocks noGrp="1"/>
          </p:cNvSpPr>
          <p:nvPr>
            <p:ph idx="1"/>
          </p:nvPr>
        </p:nvSpPr>
        <p:spPr/>
        <p:txBody>
          <a:bodyPr/>
          <a:lstStyle/>
          <a:p>
            <a:r>
              <a:rPr lang="en-US" b="1" dirty="0" smtClean="0">
                <a:solidFill>
                  <a:srgbClr val="A5062D"/>
                </a:solidFill>
              </a:rPr>
              <a:t>LO2-6</a:t>
            </a:r>
            <a:r>
              <a:rPr lang="en-US" dirty="0" smtClean="0"/>
              <a:t>	Prepare a Trial Balance.</a:t>
            </a:r>
          </a:p>
        </p:txBody>
      </p:sp>
      <p:sp>
        <p:nvSpPr>
          <p:cNvPr id="87041" name="Title 3"/>
          <p:cNvSpPr>
            <a:spLocks noGrp="1"/>
          </p:cNvSpPr>
          <p:nvPr>
            <p:ph type="title"/>
          </p:nvPr>
        </p:nvSpPr>
        <p:spPr/>
        <p:txBody>
          <a:bodyPr/>
          <a:lstStyle/>
          <a:p>
            <a:r>
              <a:rPr lang="en-US" dirty="0" smtClean="0"/>
              <a:t>Learning Objective 6</a:t>
            </a:r>
          </a:p>
        </p:txBody>
      </p:sp>
      <p:sp>
        <p:nvSpPr>
          <p:cNvPr id="4" name="Slide Number Placeholder 3"/>
          <p:cNvSpPr>
            <a:spLocks noGrp="1"/>
          </p:cNvSpPr>
          <p:nvPr>
            <p:ph type="sldNum" sz="quarter" idx="12"/>
          </p:nvPr>
        </p:nvSpPr>
        <p:spPr/>
        <p:txBody>
          <a:bodyPr/>
          <a:lstStyle/>
          <a:p>
            <a:fld id="{8A048DD7-39B4-434B-ACE7-68CA5B147A05}" type="slidenum">
              <a:rPr lang="en-US" smtClean="0"/>
              <a:t>61</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3"/>
          <p:cNvSpPr>
            <a:spLocks noGrp="1"/>
          </p:cNvSpPr>
          <p:nvPr>
            <p:ph type="title"/>
          </p:nvPr>
        </p:nvSpPr>
        <p:spPr/>
        <p:txBody>
          <a:bodyPr/>
          <a:lstStyle/>
          <a:p>
            <a:r>
              <a:rPr lang="en-US" dirty="0" smtClean="0"/>
              <a:t>Trial Balance</a:t>
            </a:r>
          </a:p>
        </p:txBody>
      </p:sp>
      <p:sp>
        <p:nvSpPr>
          <p:cNvPr id="88066" name="Content Placeholder 4"/>
          <p:cNvSpPr>
            <a:spLocks noGrp="1"/>
          </p:cNvSpPr>
          <p:nvPr>
            <p:ph idx="1"/>
          </p:nvPr>
        </p:nvSpPr>
        <p:spPr/>
        <p:txBody>
          <a:bodyPr>
            <a:normAutofit/>
          </a:bodyPr>
          <a:lstStyle/>
          <a:p>
            <a:r>
              <a:rPr lang="en-IN" dirty="0" smtClean="0"/>
              <a:t>A list of all accounts and their balances at a particular date</a:t>
            </a:r>
          </a:p>
          <a:p>
            <a:pPr lvl="1"/>
            <a:r>
              <a:rPr lang="en-IN" sz="3200" dirty="0" smtClean="0"/>
              <a:t>Shows that </a:t>
            </a:r>
            <a:r>
              <a:rPr lang="en-IN" sz="3200" b="1" dirty="0" smtClean="0"/>
              <a:t>total debits equal total credits</a:t>
            </a:r>
          </a:p>
          <a:p>
            <a:pPr lvl="1"/>
            <a:r>
              <a:rPr lang="en-IN" sz="3200" dirty="0" smtClean="0"/>
              <a:t>Assists in preparing adjusting entries (Chapter 3)</a:t>
            </a:r>
          </a:p>
          <a:p>
            <a:r>
              <a:rPr lang="en-IN" dirty="0" smtClean="0"/>
              <a:t>Used for </a:t>
            </a:r>
            <a:r>
              <a:rPr lang="en-IN" b="1" dirty="0" smtClean="0"/>
              <a:t>internal purposes </a:t>
            </a:r>
            <a:r>
              <a:rPr lang="en-IN" dirty="0" smtClean="0"/>
              <a:t>only</a:t>
            </a:r>
          </a:p>
          <a:p>
            <a:pPr lvl="1"/>
            <a:r>
              <a:rPr lang="en-IN" sz="3200" dirty="0" smtClean="0"/>
              <a:t>Not published to external parties</a:t>
            </a:r>
          </a:p>
          <a:p>
            <a:pPr lvl="1"/>
            <a:r>
              <a:rPr lang="en-IN" sz="3200" dirty="0" smtClean="0"/>
              <a:t>Not required to follow an order of listing</a:t>
            </a:r>
          </a:p>
        </p:txBody>
      </p:sp>
      <p:sp>
        <p:nvSpPr>
          <p:cNvPr id="5" name="Slide Number Placeholder 4"/>
          <p:cNvSpPr>
            <a:spLocks noGrp="1"/>
          </p:cNvSpPr>
          <p:nvPr>
            <p:ph type="sldNum" sz="quarter" idx="12"/>
          </p:nvPr>
        </p:nvSpPr>
        <p:spPr/>
        <p:txBody>
          <a:bodyPr/>
          <a:lstStyle/>
          <a:p>
            <a:fld id="{8A048DD7-39B4-434B-ACE7-68CA5B147A05}" type="slidenum">
              <a:rPr lang="en-US" smtClean="0"/>
              <a:t>62</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smtClean="0">
                <a:solidFill>
                  <a:prstClr val="black"/>
                </a:solidFill>
              </a:rPr>
              <a:t>Copyright ©2016 McGraw-Hill Education. All rights reserved. No reproduction or distribution without the prior written consent of McGraw-Hill Education.</a:t>
            </a:r>
            <a:endParaRPr lang="en-US" sz="800" dirty="0">
              <a:solidFill>
                <a:prstClr val="black"/>
              </a:solidFill>
            </a:endParaRPr>
          </a:p>
        </p:txBody>
      </p:sp>
      <p:sp>
        <p:nvSpPr>
          <p:cNvPr id="3" name="Slide Number Placeholder 2"/>
          <p:cNvSpPr>
            <a:spLocks noGrp="1"/>
          </p:cNvSpPr>
          <p:nvPr>
            <p:ph type="sldNum" sz="quarter" idx="12"/>
          </p:nvPr>
        </p:nvSpPr>
        <p:spPr/>
        <p:txBody>
          <a:bodyPr/>
          <a:lstStyle/>
          <a:p>
            <a:fld id="{8A048DD7-39B4-434B-ACE7-68CA5B147A05}" type="slidenum">
              <a:rPr lang="en-US" smtClean="0">
                <a:solidFill>
                  <a:prstClr val="black">
                    <a:tint val="75000"/>
                  </a:prstClr>
                </a:solidFill>
              </a:rPr>
              <a:pPr/>
              <a:t>63</a:t>
            </a:fld>
            <a:endParaRPr lang="en-US" dirty="0">
              <a:solidFill>
                <a:prstClr val="black">
                  <a:tint val="75000"/>
                </a:prstClr>
              </a:solidFill>
            </a:endParaRPr>
          </a:p>
        </p:txBody>
      </p:sp>
      <p:sp>
        <p:nvSpPr>
          <p:cNvPr id="17" name="Title 1"/>
          <p:cNvSpPr txBox="1">
            <a:spLocks/>
          </p:cNvSpPr>
          <p:nvPr/>
        </p:nvSpPr>
        <p:spPr>
          <a:xfrm>
            <a:off x="893386" y="259180"/>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dirty="0" smtClean="0">
                <a:solidFill>
                  <a:srgbClr val="1D5F76"/>
                </a:solidFill>
                <a:latin typeface="Avenir LT Std 65 Medium"/>
                <a:cs typeface="Avenir LT Std 65 Medium"/>
              </a:rPr>
              <a:t>Illustration 2-13</a:t>
            </a:r>
            <a:r>
              <a:rPr lang="en-US" sz="2800" dirty="0" smtClean="0">
                <a:solidFill>
                  <a:srgbClr val="A5062D"/>
                </a:solidFill>
                <a:latin typeface="Avenir LT Std 65 Medium"/>
                <a:cs typeface="Avenir LT Std 65 Medium"/>
              </a:rPr>
              <a:t/>
            </a:r>
            <a:br>
              <a:rPr lang="en-US" sz="2800" dirty="0" smtClean="0">
                <a:solidFill>
                  <a:srgbClr val="A5062D"/>
                </a:solidFill>
                <a:latin typeface="Avenir LT Std 65 Medium"/>
                <a:cs typeface="Avenir LT Std 65 Medium"/>
              </a:rPr>
            </a:br>
            <a:r>
              <a:rPr lang="en-US" sz="3600" dirty="0" smtClean="0">
                <a:solidFill>
                  <a:srgbClr val="A5062D"/>
                </a:solidFill>
                <a:latin typeface="Avenir LT Std 65 Medium"/>
                <a:cs typeface="Avenir LT Std 65 Medium"/>
              </a:rPr>
              <a:t>Trial Balance of Eagle Golf Academy</a:t>
            </a:r>
            <a:endParaRPr lang="en-US" sz="3600" dirty="0">
              <a:solidFill>
                <a:srgbClr val="A5062D"/>
              </a:solidFill>
              <a:latin typeface="Avenir LT Std 65 Medium"/>
              <a:cs typeface="Avenir LT Std 65 Medium"/>
            </a:endParaRPr>
          </a:p>
        </p:txBody>
      </p:sp>
      <p:sp>
        <p:nvSpPr>
          <p:cNvPr id="144" name="Round Same Side Corner Rectangle 143"/>
          <p:cNvSpPr/>
          <p:nvPr/>
        </p:nvSpPr>
        <p:spPr>
          <a:xfrm>
            <a:off x="1819276" y="1229804"/>
            <a:ext cx="6019800" cy="886106"/>
          </a:xfrm>
          <a:prstGeom prst="round2SameRect">
            <a:avLst/>
          </a:prstGeom>
          <a:solidFill>
            <a:srgbClr val="A506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58" name="Rectangle 157"/>
          <p:cNvSpPr/>
          <p:nvPr/>
        </p:nvSpPr>
        <p:spPr>
          <a:xfrm>
            <a:off x="1819276" y="2115909"/>
            <a:ext cx="6019799" cy="4361383"/>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59" name="TextBox 158"/>
          <p:cNvSpPr txBox="1"/>
          <p:nvPr/>
        </p:nvSpPr>
        <p:spPr>
          <a:xfrm>
            <a:off x="2719812" y="1191320"/>
            <a:ext cx="4208771" cy="928459"/>
          </a:xfrm>
          <a:prstGeom prst="rect">
            <a:avLst/>
          </a:prstGeom>
          <a:noFill/>
        </p:spPr>
        <p:txBody>
          <a:bodyPr wrap="square" rtlCol="0">
            <a:spAutoFit/>
          </a:bodyPr>
          <a:lstStyle/>
          <a:p>
            <a:pPr algn="ctr">
              <a:lnSpc>
                <a:spcPct val="90000"/>
              </a:lnSpc>
            </a:pPr>
            <a:r>
              <a:rPr lang="en-US" sz="2000" b="1" dirty="0" smtClean="0">
                <a:solidFill>
                  <a:prstClr val="white"/>
                </a:solidFill>
              </a:rPr>
              <a:t>EAGLE GOLF ACADEMY</a:t>
            </a:r>
          </a:p>
          <a:p>
            <a:pPr algn="ctr">
              <a:lnSpc>
                <a:spcPct val="90000"/>
              </a:lnSpc>
            </a:pPr>
            <a:r>
              <a:rPr lang="en-US" sz="2000" b="1" dirty="0" smtClean="0">
                <a:solidFill>
                  <a:prstClr val="white"/>
                </a:solidFill>
              </a:rPr>
              <a:t>Trial Balance</a:t>
            </a:r>
          </a:p>
          <a:p>
            <a:pPr algn="ctr">
              <a:lnSpc>
                <a:spcPct val="90000"/>
              </a:lnSpc>
            </a:pPr>
            <a:r>
              <a:rPr lang="en-US" sz="2000" b="1" dirty="0" smtClean="0">
                <a:solidFill>
                  <a:prstClr val="white"/>
                </a:solidFill>
              </a:rPr>
              <a:t>December 31</a:t>
            </a:r>
            <a:endParaRPr lang="en-US" b="1" dirty="0">
              <a:solidFill>
                <a:prstClr val="white"/>
              </a:solidFill>
            </a:endParaRPr>
          </a:p>
        </p:txBody>
      </p:sp>
      <p:sp>
        <p:nvSpPr>
          <p:cNvPr id="2" name="TextBox 1"/>
          <p:cNvSpPr txBox="1"/>
          <p:nvPr/>
        </p:nvSpPr>
        <p:spPr>
          <a:xfrm>
            <a:off x="1819276" y="2088757"/>
            <a:ext cx="6019800" cy="369332"/>
          </a:xfrm>
          <a:prstGeom prst="rect">
            <a:avLst/>
          </a:prstGeom>
          <a:noFill/>
        </p:spPr>
        <p:txBody>
          <a:bodyPr wrap="square" rtlCol="0">
            <a:spAutoFit/>
          </a:bodyPr>
          <a:lstStyle/>
          <a:p>
            <a:r>
              <a:rPr lang="en-US" b="1" u="sng" dirty="0" smtClean="0">
                <a:solidFill>
                  <a:prstClr val="black"/>
                </a:solidFill>
              </a:rPr>
              <a:t>Accounts</a:t>
            </a:r>
            <a:r>
              <a:rPr lang="en-US" b="1" dirty="0" smtClean="0">
                <a:solidFill>
                  <a:prstClr val="black"/>
                </a:solidFill>
              </a:rPr>
              <a:t>							</a:t>
            </a:r>
            <a:r>
              <a:rPr lang="en-US" b="1" u="sng" dirty="0" smtClean="0">
                <a:solidFill>
                  <a:prstClr val="black"/>
                </a:solidFill>
              </a:rPr>
              <a:t>Debit</a:t>
            </a:r>
            <a:r>
              <a:rPr lang="en-US" b="1" dirty="0" smtClean="0">
                <a:solidFill>
                  <a:prstClr val="black"/>
                </a:solidFill>
              </a:rPr>
              <a:t>		</a:t>
            </a:r>
            <a:r>
              <a:rPr lang="en-US" b="1" u="sng" dirty="0" smtClean="0">
                <a:solidFill>
                  <a:prstClr val="black"/>
                </a:solidFill>
              </a:rPr>
              <a:t>Credit</a:t>
            </a:r>
            <a:endParaRPr lang="en-US" b="1" u="sng" dirty="0">
              <a:solidFill>
                <a:prstClr val="black"/>
              </a:solidFill>
            </a:endParaRPr>
          </a:p>
        </p:txBody>
      </p:sp>
      <p:sp>
        <p:nvSpPr>
          <p:cNvPr id="5" name="TextBox 4"/>
          <p:cNvSpPr txBox="1"/>
          <p:nvPr/>
        </p:nvSpPr>
        <p:spPr>
          <a:xfrm>
            <a:off x="1899192" y="2419000"/>
            <a:ext cx="2202467" cy="3862596"/>
          </a:xfrm>
          <a:prstGeom prst="rect">
            <a:avLst/>
          </a:prstGeom>
          <a:noFill/>
        </p:spPr>
        <p:txBody>
          <a:bodyPr wrap="square" rtlCol="0">
            <a:spAutoFit/>
          </a:bodyPr>
          <a:lstStyle/>
          <a:p>
            <a:pPr>
              <a:lnSpc>
                <a:spcPts val="2100"/>
              </a:lnSpc>
            </a:pPr>
            <a:r>
              <a:rPr lang="en-US" dirty="0" smtClean="0">
                <a:solidFill>
                  <a:prstClr val="black"/>
                </a:solidFill>
              </a:rPr>
              <a:t>Cash</a:t>
            </a:r>
          </a:p>
          <a:p>
            <a:pPr>
              <a:lnSpc>
                <a:spcPts val="2100"/>
              </a:lnSpc>
            </a:pPr>
            <a:r>
              <a:rPr lang="en-US" dirty="0" smtClean="0">
                <a:solidFill>
                  <a:prstClr val="black"/>
                </a:solidFill>
              </a:rPr>
              <a:t>Accounts Receivable</a:t>
            </a:r>
          </a:p>
          <a:p>
            <a:pPr>
              <a:lnSpc>
                <a:spcPts val="2100"/>
              </a:lnSpc>
            </a:pPr>
            <a:r>
              <a:rPr lang="en-US" dirty="0" smtClean="0">
                <a:solidFill>
                  <a:prstClr val="black"/>
                </a:solidFill>
              </a:rPr>
              <a:t>Supplies</a:t>
            </a:r>
          </a:p>
          <a:p>
            <a:pPr>
              <a:lnSpc>
                <a:spcPts val="2100"/>
              </a:lnSpc>
            </a:pPr>
            <a:r>
              <a:rPr lang="en-US" dirty="0" smtClean="0">
                <a:solidFill>
                  <a:prstClr val="black"/>
                </a:solidFill>
              </a:rPr>
              <a:t>Prepaid Rent</a:t>
            </a:r>
          </a:p>
          <a:p>
            <a:pPr>
              <a:lnSpc>
                <a:spcPts val="2100"/>
              </a:lnSpc>
            </a:pPr>
            <a:r>
              <a:rPr lang="en-US" dirty="0" smtClean="0">
                <a:solidFill>
                  <a:prstClr val="black"/>
                </a:solidFill>
              </a:rPr>
              <a:t>Equipment</a:t>
            </a:r>
          </a:p>
          <a:p>
            <a:pPr>
              <a:lnSpc>
                <a:spcPts val="2100"/>
              </a:lnSpc>
            </a:pPr>
            <a:r>
              <a:rPr lang="en-US" dirty="0" smtClean="0">
                <a:solidFill>
                  <a:prstClr val="black"/>
                </a:solidFill>
              </a:rPr>
              <a:t>Accounts Payable</a:t>
            </a:r>
          </a:p>
          <a:p>
            <a:pPr>
              <a:lnSpc>
                <a:spcPts val="2100"/>
              </a:lnSpc>
            </a:pPr>
            <a:r>
              <a:rPr lang="en-US" dirty="0" smtClean="0">
                <a:solidFill>
                  <a:prstClr val="black"/>
                </a:solidFill>
              </a:rPr>
              <a:t>Deferred Revenue</a:t>
            </a:r>
          </a:p>
          <a:p>
            <a:pPr>
              <a:lnSpc>
                <a:spcPts val="2100"/>
              </a:lnSpc>
            </a:pPr>
            <a:r>
              <a:rPr lang="en-US" dirty="0" smtClean="0">
                <a:solidFill>
                  <a:prstClr val="black"/>
                </a:solidFill>
              </a:rPr>
              <a:t>Notes Payable</a:t>
            </a:r>
          </a:p>
          <a:p>
            <a:pPr>
              <a:lnSpc>
                <a:spcPts val="2100"/>
              </a:lnSpc>
            </a:pPr>
            <a:r>
              <a:rPr lang="en-US" dirty="0" smtClean="0">
                <a:solidFill>
                  <a:prstClr val="black"/>
                </a:solidFill>
              </a:rPr>
              <a:t>Common Stock</a:t>
            </a:r>
          </a:p>
          <a:p>
            <a:pPr>
              <a:lnSpc>
                <a:spcPts val="2100"/>
              </a:lnSpc>
            </a:pPr>
            <a:r>
              <a:rPr lang="en-US" dirty="0" smtClean="0">
                <a:solidFill>
                  <a:prstClr val="black"/>
                </a:solidFill>
              </a:rPr>
              <a:t>Retained Earnings</a:t>
            </a:r>
          </a:p>
          <a:p>
            <a:pPr>
              <a:lnSpc>
                <a:spcPts val="2100"/>
              </a:lnSpc>
            </a:pPr>
            <a:r>
              <a:rPr lang="en-US" dirty="0" smtClean="0">
                <a:solidFill>
                  <a:prstClr val="black"/>
                </a:solidFill>
              </a:rPr>
              <a:t>Dividends</a:t>
            </a:r>
          </a:p>
          <a:p>
            <a:pPr>
              <a:lnSpc>
                <a:spcPts val="2100"/>
              </a:lnSpc>
            </a:pPr>
            <a:r>
              <a:rPr lang="en-US" dirty="0" smtClean="0">
                <a:solidFill>
                  <a:prstClr val="black"/>
                </a:solidFill>
              </a:rPr>
              <a:t>Service Revenue</a:t>
            </a:r>
          </a:p>
          <a:p>
            <a:pPr>
              <a:lnSpc>
                <a:spcPts val="2100"/>
              </a:lnSpc>
            </a:pPr>
            <a:r>
              <a:rPr lang="en-US" dirty="0" smtClean="0">
                <a:solidFill>
                  <a:prstClr val="black"/>
                </a:solidFill>
              </a:rPr>
              <a:t>Salaries Expense</a:t>
            </a:r>
          </a:p>
          <a:p>
            <a:pPr>
              <a:lnSpc>
                <a:spcPts val="2100"/>
              </a:lnSpc>
            </a:pPr>
            <a:r>
              <a:rPr lang="en-US" dirty="0">
                <a:solidFill>
                  <a:prstClr val="black"/>
                </a:solidFill>
              </a:rPr>
              <a:t>	</a:t>
            </a:r>
            <a:r>
              <a:rPr lang="en-US" dirty="0" smtClean="0">
                <a:solidFill>
                  <a:prstClr val="black"/>
                </a:solidFill>
              </a:rPr>
              <a:t>Totals</a:t>
            </a:r>
            <a:endParaRPr lang="en-US" dirty="0">
              <a:solidFill>
                <a:prstClr val="black"/>
              </a:solidFill>
            </a:endParaRPr>
          </a:p>
        </p:txBody>
      </p:sp>
      <p:sp>
        <p:nvSpPr>
          <p:cNvPr id="166" name="TextBox 165"/>
          <p:cNvSpPr txBox="1"/>
          <p:nvPr/>
        </p:nvSpPr>
        <p:spPr>
          <a:xfrm>
            <a:off x="5275763" y="2423792"/>
            <a:ext cx="1297674" cy="3970318"/>
          </a:xfrm>
          <a:prstGeom prst="rect">
            <a:avLst/>
          </a:prstGeom>
          <a:noFill/>
        </p:spPr>
        <p:txBody>
          <a:bodyPr wrap="square" rtlCol="0">
            <a:spAutoFit/>
          </a:bodyPr>
          <a:lstStyle/>
          <a:p>
            <a:pPr>
              <a:lnSpc>
                <a:spcPts val="2100"/>
              </a:lnSpc>
            </a:pPr>
            <a:r>
              <a:rPr lang="en-US" dirty="0" smtClean="0">
                <a:solidFill>
                  <a:prstClr val="black"/>
                </a:solidFill>
              </a:rPr>
              <a:t>$  6,900</a:t>
            </a:r>
          </a:p>
          <a:p>
            <a:pPr>
              <a:lnSpc>
                <a:spcPts val="2100"/>
              </a:lnSpc>
            </a:pPr>
            <a:r>
              <a:rPr lang="en-US" dirty="0">
                <a:solidFill>
                  <a:prstClr val="black"/>
                </a:solidFill>
              </a:rPr>
              <a:t> </a:t>
            </a:r>
            <a:r>
              <a:rPr lang="en-US" dirty="0" smtClean="0">
                <a:solidFill>
                  <a:prstClr val="black"/>
                </a:solidFill>
              </a:rPr>
              <a:t>   2,000</a:t>
            </a:r>
          </a:p>
          <a:p>
            <a:pPr>
              <a:lnSpc>
                <a:spcPts val="2100"/>
              </a:lnSpc>
            </a:pPr>
            <a:r>
              <a:rPr lang="en-US" dirty="0" smtClean="0">
                <a:solidFill>
                  <a:prstClr val="black"/>
                </a:solidFill>
              </a:rPr>
              <a:t>    2,300</a:t>
            </a:r>
          </a:p>
          <a:p>
            <a:pPr>
              <a:lnSpc>
                <a:spcPts val="2100"/>
              </a:lnSpc>
            </a:pPr>
            <a:r>
              <a:rPr lang="en-US" dirty="0">
                <a:solidFill>
                  <a:prstClr val="black"/>
                </a:solidFill>
              </a:rPr>
              <a:t> </a:t>
            </a:r>
            <a:r>
              <a:rPr lang="en-US" dirty="0" smtClean="0">
                <a:solidFill>
                  <a:prstClr val="black"/>
                </a:solidFill>
              </a:rPr>
              <a:t>   6,000</a:t>
            </a:r>
          </a:p>
          <a:p>
            <a:pPr>
              <a:lnSpc>
                <a:spcPts val="2100"/>
              </a:lnSpc>
            </a:pPr>
            <a:r>
              <a:rPr lang="en-US" dirty="0">
                <a:solidFill>
                  <a:prstClr val="black"/>
                </a:solidFill>
              </a:rPr>
              <a:t> </a:t>
            </a:r>
            <a:r>
              <a:rPr lang="en-US" dirty="0" smtClean="0">
                <a:solidFill>
                  <a:prstClr val="black"/>
                </a:solidFill>
              </a:rPr>
              <a:t> 24,000</a:t>
            </a:r>
          </a:p>
          <a:p>
            <a:pPr>
              <a:lnSpc>
                <a:spcPts val="2100"/>
              </a:lnSpc>
            </a:pPr>
            <a:endParaRPr lang="en-US" dirty="0">
              <a:solidFill>
                <a:prstClr val="black"/>
              </a:solidFill>
            </a:endParaRPr>
          </a:p>
          <a:p>
            <a:pPr>
              <a:lnSpc>
                <a:spcPts val="2100"/>
              </a:lnSpc>
            </a:pPr>
            <a:endParaRPr lang="en-US" dirty="0" smtClean="0">
              <a:solidFill>
                <a:prstClr val="black"/>
              </a:solidFill>
            </a:endParaRPr>
          </a:p>
          <a:p>
            <a:pPr>
              <a:lnSpc>
                <a:spcPts val="2100"/>
              </a:lnSpc>
            </a:pPr>
            <a:endParaRPr lang="en-US" dirty="0">
              <a:solidFill>
                <a:prstClr val="black"/>
              </a:solidFill>
            </a:endParaRPr>
          </a:p>
          <a:p>
            <a:pPr>
              <a:lnSpc>
                <a:spcPts val="2100"/>
              </a:lnSpc>
            </a:pPr>
            <a:endParaRPr lang="en-US" dirty="0" smtClean="0">
              <a:solidFill>
                <a:prstClr val="black"/>
              </a:solidFill>
            </a:endParaRPr>
          </a:p>
          <a:p>
            <a:pPr>
              <a:lnSpc>
                <a:spcPts val="2100"/>
              </a:lnSpc>
            </a:pPr>
            <a:endParaRPr lang="en-US" dirty="0">
              <a:solidFill>
                <a:prstClr val="black"/>
              </a:solidFill>
            </a:endParaRPr>
          </a:p>
          <a:p>
            <a:pPr>
              <a:lnSpc>
                <a:spcPts val="2100"/>
              </a:lnSpc>
            </a:pPr>
            <a:r>
              <a:rPr lang="en-US" dirty="0" smtClean="0">
                <a:solidFill>
                  <a:prstClr val="black"/>
                </a:solidFill>
              </a:rPr>
              <a:t>       200</a:t>
            </a:r>
          </a:p>
          <a:p>
            <a:pPr>
              <a:lnSpc>
                <a:spcPts val="2100"/>
              </a:lnSpc>
            </a:pPr>
            <a:endParaRPr lang="en-US" dirty="0">
              <a:solidFill>
                <a:prstClr val="black"/>
              </a:solidFill>
            </a:endParaRPr>
          </a:p>
          <a:p>
            <a:pPr>
              <a:lnSpc>
                <a:spcPts val="2100"/>
              </a:lnSpc>
            </a:pPr>
            <a:r>
              <a:rPr lang="en-US" dirty="0" smtClean="0">
                <a:solidFill>
                  <a:prstClr val="black"/>
                </a:solidFill>
              </a:rPr>
              <a:t>    2,800</a:t>
            </a:r>
          </a:p>
          <a:p>
            <a:pPr>
              <a:lnSpc>
                <a:spcPts val="2100"/>
              </a:lnSpc>
            </a:pPr>
            <a:r>
              <a:rPr lang="en-US" dirty="0" smtClean="0">
                <a:solidFill>
                  <a:prstClr val="black"/>
                </a:solidFill>
              </a:rPr>
              <a:t>$44,200</a:t>
            </a:r>
            <a:endParaRPr lang="en-US" dirty="0">
              <a:solidFill>
                <a:prstClr val="black"/>
              </a:solidFill>
            </a:endParaRPr>
          </a:p>
        </p:txBody>
      </p:sp>
      <p:sp>
        <p:nvSpPr>
          <p:cNvPr id="167" name="TextBox 166"/>
          <p:cNvSpPr txBox="1"/>
          <p:nvPr/>
        </p:nvSpPr>
        <p:spPr>
          <a:xfrm>
            <a:off x="6529912" y="3751565"/>
            <a:ext cx="1297674" cy="2516073"/>
          </a:xfrm>
          <a:prstGeom prst="rect">
            <a:avLst/>
          </a:prstGeom>
          <a:noFill/>
        </p:spPr>
        <p:txBody>
          <a:bodyPr wrap="square" rtlCol="0">
            <a:spAutoFit/>
          </a:bodyPr>
          <a:lstStyle/>
          <a:p>
            <a:pPr>
              <a:lnSpc>
                <a:spcPts val="2100"/>
              </a:lnSpc>
            </a:pPr>
            <a:r>
              <a:rPr lang="en-US" dirty="0" smtClean="0">
                <a:solidFill>
                  <a:prstClr val="black"/>
                </a:solidFill>
              </a:rPr>
              <a:t>$   2,300</a:t>
            </a:r>
          </a:p>
          <a:p>
            <a:pPr>
              <a:lnSpc>
                <a:spcPts val="2100"/>
              </a:lnSpc>
            </a:pPr>
            <a:r>
              <a:rPr lang="en-US" dirty="0">
                <a:solidFill>
                  <a:prstClr val="black"/>
                </a:solidFill>
              </a:rPr>
              <a:t> </a:t>
            </a:r>
            <a:r>
              <a:rPr lang="en-US" dirty="0" smtClean="0">
                <a:solidFill>
                  <a:prstClr val="black"/>
                </a:solidFill>
              </a:rPr>
              <a:t>        600</a:t>
            </a:r>
          </a:p>
          <a:p>
            <a:pPr>
              <a:lnSpc>
                <a:spcPts val="2100"/>
              </a:lnSpc>
            </a:pPr>
            <a:r>
              <a:rPr lang="en-US" dirty="0">
                <a:solidFill>
                  <a:prstClr val="black"/>
                </a:solidFill>
              </a:rPr>
              <a:t> </a:t>
            </a:r>
            <a:r>
              <a:rPr lang="en-US" dirty="0" smtClean="0">
                <a:solidFill>
                  <a:prstClr val="black"/>
                </a:solidFill>
              </a:rPr>
              <a:t>   10,000</a:t>
            </a:r>
          </a:p>
          <a:p>
            <a:pPr>
              <a:lnSpc>
                <a:spcPts val="2100"/>
              </a:lnSpc>
            </a:pPr>
            <a:r>
              <a:rPr lang="en-US" dirty="0">
                <a:solidFill>
                  <a:prstClr val="black"/>
                </a:solidFill>
              </a:rPr>
              <a:t> </a:t>
            </a:r>
            <a:r>
              <a:rPr lang="en-US" dirty="0" smtClean="0">
                <a:solidFill>
                  <a:prstClr val="black"/>
                </a:solidFill>
              </a:rPr>
              <a:t>   25,000</a:t>
            </a:r>
          </a:p>
          <a:p>
            <a:pPr>
              <a:lnSpc>
                <a:spcPts val="2100"/>
              </a:lnSpc>
            </a:pPr>
            <a:r>
              <a:rPr lang="en-US" dirty="0">
                <a:solidFill>
                  <a:prstClr val="black"/>
                </a:solidFill>
              </a:rPr>
              <a:t> </a:t>
            </a:r>
            <a:r>
              <a:rPr lang="en-US" dirty="0" smtClean="0">
                <a:solidFill>
                  <a:prstClr val="black"/>
                </a:solidFill>
              </a:rPr>
              <a:t>             0</a:t>
            </a:r>
          </a:p>
          <a:p>
            <a:pPr>
              <a:lnSpc>
                <a:spcPts val="2100"/>
              </a:lnSpc>
            </a:pPr>
            <a:endParaRPr lang="en-US" dirty="0">
              <a:solidFill>
                <a:prstClr val="black"/>
              </a:solidFill>
            </a:endParaRPr>
          </a:p>
          <a:p>
            <a:pPr>
              <a:lnSpc>
                <a:spcPts val="2100"/>
              </a:lnSpc>
            </a:pPr>
            <a:r>
              <a:rPr lang="en-US" dirty="0">
                <a:solidFill>
                  <a:prstClr val="black"/>
                </a:solidFill>
              </a:rPr>
              <a:t> </a:t>
            </a:r>
            <a:r>
              <a:rPr lang="en-US" dirty="0" smtClean="0">
                <a:solidFill>
                  <a:prstClr val="black"/>
                </a:solidFill>
              </a:rPr>
              <a:t>      6,300</a:t>
            </a:r>
          </a:p>
          <a:p>
            <a:pPr>
              <a:lnSpc>
                <a:spcPts val="2100"/>
              </a:lnSpc>
            </a:pPr>
            <a:endParaRPr lang="en-US" dirty="0">
              <a:solidFill>
                <a:prstClr val="black"/>
              </a:solidFill>
            </a:endParaRPr>
          </a:p>
          <a:p>
            <a:pPr>
              <a:lnSpc>
                <a:spcPts val="2100"/>
              </a:lnSpc>
            </a:pPr>
            <a:r>
              <a:rPr lang="en-US" dirty="0" smtClean="0">
                <a:solidFill>
                  <a:prstClr val="black"/>
                </a:solidFill>
              </a:rPr>
              <a:t>   $44,200</a:t>
            </a:r>
            <a:endParaRPr lang="en-US" dirty="0">
              <a:solidFill>
                <a:prstClr val="black"/>
              </a:solidFill>
            </a:endParaRPr>
          </a:p>
        </p:txBody>
      </p:sp>
      <p:cxnSp>
        <p:nvCxnSpPr>
          <p:cNvPr id="168" name="Straight Connector 167"/>
          <p:cNvCxnSpPr/>
          <p:nvPr/>
        </p:nvCxnSpPr>
        <p:spPr>
          <a:xfrm>
            <a:off x="5211810" y="5944556"/>
            <a:ext cx="922061" cy="0"/>
          </a:xfrm>
          <a:prstGeom prst="line">
            <a:avLst/>
          </a:prstGeom>
        </p:spPr>
        <p:style>
          <a:lnRef idx="1">
            <a:schemeClr val="dk1"/>
          </a:lnRef>
          <a:fillRef idx="0">
            <a:schemeClr val="dk1"/>
          </a:fillRef>
          <a:effectRef idx="0">
            <a:schemeClr val="dk1"/>
          </a:effectRef>
          <a:fontRef idx="minor">
            <a:schemeClr val="tx1"/>
          </a:fontRef>
        </p:style>
      </p:cxnSp>
      <p:cxnSp>
        <p:nvCxnSpPr>
          <p:cNvPr id="169" name="Straight Connector 168"/>
          <p:cNvCxnSpPr/>
          <p:nvPr/>
        </p:nvCxnSpPr>
        <p:spPr>
          <a:xfrm>
            <a:off x="6604875" y="5944556"/>
            <a:ext cx="921725" cy="0"/>
          </a:xfrm>
          <a:prstGeom prst="line">
            <a:avLst/>
          </a:prstGeom>
        </p:spPr>
        <p:style>
          <a:lnRef idx="1">
            <a:schemeClr val="dk1"/>
          </a:lnRef>
          <a:fillRef idx="0">
            <a:schemeClr val="dk1"/>
          </a:fillRef>
          <a:effectRef idx="0">
            <a:schemeClr val="dk1"/>
          </a:effectRef>
          <a:fontRef idx="minor">
            <a:schemeClr val="tx1"/>
          </a:fontRef>
        </p:style>
      </p:cxnSp>
      <p:grpSp>
        <p:nvGrpSpPr>
          <p:cNvPr id="170" name="Group 169"/>
          <p:cNvGrpSpPr/>
          <p:nvPr/>
        </p:nvGrpSpPr>
        <p:grpSpPr>
          <a:xfrm>
            <a:off x="5211810" y="6211992"/>
            <a:ext cx="960390" cy="45719"/>
            <a:chOff x="799401" y="3280653"/>
            <a:chExt cx="737274" cy="43865"/>
          </a:xfrm>
        </p:grpSpPr>
        <p:cxnSp>
          <p:nvCxnSpPr>
            <p:cNvPr id="171" name="Straight Connector 170"/>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2" name="Straight Connector 171"/>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73" name="Group 172"/>
          <p:cNvGrpSpPr/>
          <p:nvPr/>
        </p:nvGrpSpPr>
        <p:grpSpPr>
          <a:xfrm>
            <a:off x="6604875" y="6211992"/>
            <a:ext cx="960390" cy="45719"/>
            <a:chOff x="799401" y="3280653"/>
            <a:chExt cx="737274" cy="43865"/>
          </a:xfrm>
        </p:grpSpPr>
        <p:cxnSp>
          <p:nvCxnSpPr>
            <p:cNvPr id="174" name="Straight Connector 173"/>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5" name="Straight Connector 174"/>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4" name="Oval 3"/>
          <p:cNvSpPr/>
          <p:nvPr/>
        </p:nvSpPr>
        <p:spPr>
          <a:xfrm>
            <a:off x="4657725" y="5876925"/>
            <a:ext cx="3543300" cy="438789"/>
          </a:xfrm>
          <a:prstGeom prst="ellipse">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rot="21022055">
            <a:off x="4445215" y="5112723"/>
            <a:ext cx="757964" cy="707886"/>
          </a:xfrm>
          <a:prstGeom prst="rect">
            <a:avLst/>
          </a:prstGeom>
          <a:noFill/>
        </p:spPr>
        <p:txBody>
          <a:bodyPr wrap="none" rtlCol="0">
            <a:spAutoFit/>
          </a:bodyPr>
          <a:lstStyle/>
          <a:p>
            <a:r>
              <a:rPr lang="en-US" sz="2000" dirty="0" smtClean="0">
                <a:solidFill>
                  <a:srgbClr val="FF0000"/>
                </a:solidFill>
              </a:rPr>
              <a:t>Must</a:t>
            </a:r>
          </a:p>
          <a:p>
            <a:r>
              <a:rPr lang="en-US" sz="2000" dirty="0" smtClean="0">
                <a:solidFill>
                  <a:srgbClr val="FF0000"/>
                </a:solidFill>
              </a:rPr>
              <a:t>Equal</a:t>
            </a:r>
            <a:endParaRPr lang="en-US" sz="2000" dirty="0">
              <a:solidFill>
                <a:srgbClr val="FF0000"/>
              </a:solidFill>
            </a:endParaRPr>
          </a:p>
        </p:txBody>
      </p:sp>
    </p:spTree>
    <p:extLst>
      <p:ext uri="{BB962C8B-B14F-4D97-AF65-F5344CB8AC3E}">
        <p14:creationId xmlns:p14="http://schemas.microsoft.com/office/powerpoint/2010/main" val="3707913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p:bldP spid="167" grpId="0"/>
      <p:bldP spid="4" grpId="0" animBg="1"/>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794576" cy="4725038"/>
          </a:xfrm>
        </p:spPr>
        <p:txBody>
          <a:bodyPr/>
          <a:lstStyle/>
          <a:p>
            <a:pPr marL="0" indent="0">
              <a:buNone/>
            </a:pPr>
            <a:r>
              <a:rPr lang="en-US" dirty="0"/>
              <a:t>Which of the following accounts would appear </a:t>
            </a:r>
            <a:r>
              <a:rPr lang="en-US" dirty="0" smtClean="0"/>
              <a:t>in the credit column of a trial balance?</a:t>
            </a:r>
            <a:endParaRPr lang="en-US" dirty="0"/>
          </a:p>
          <a:p>
            <a:pPr marL="0" indent="0">
              <a:buNone/>
            </a:pPr>
            <a:r>
              <a:rPr lang="en-US" dirty="0"/>
              <a:t>a.	</a:t>
            </a:r>
            <a:r>
              <a:rPr lang="en-US" dirty="0" smtClean="0"/>
              <a:t>Prepaid Rent</a:t>
            </a:r>
            <a:endParaRPr lang="en-US" dirty="0"/>
          </a:p>
          <a:p>
            <a:pPr marL="0" indent="0">
              <a:buNone/>
            </a:pPr>
            <a:r>
              <a:rPr lang="en-US" dirty="0"/>
              <a:t>b.	</a:t>
            </a:r>
            <a:r>
              <a:rPr lang="en-US" dirty="0" smtClean="0"/>
              <a:t>Dividends</a:t>
            </a:r>
            <a:endParaRPr lang="en-US" dirty="0"/>
          </a:p>
          <a:p>
            <a:pPr marL="0" indent="0">
              <a:buNone/>
            </a:pPr>
            <a:r>
              <a:rPr lang="en-US" dirty="0"/>
              <a:t>c.	</a:t>
            </a:r>
            <a:r>
              <a:rPr lang="en-US" dirty="0" smtClean="0"/>
              <a:t>Common Stock</a:t>
            </a:r>
            <a:endParaRPr lang="en-US" dirty="0"/>
          </a:p>
          <a:p>
            <a:pPr marL="0" indent="0">
              <a:buNone/>
            </a:pPr>
            <a:r>
              <a:rPr lang="en-US" dirty="0"/>
              <a:t>d.	</a:t>
            </a:r>
            <a:r>
              <a:rPr lang="en-US" dirty="0" smtClean="0"/>
              <a:t>Salaries Expense</a:t>
            </a:r>
            <a:endParaRPr lang="en-US" dirty="0"/>
          </a:p>
          <a:p>
            <a:endParaRPr lang="en-US" dirty="0"/>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a:t>
            </a:r>
            <a:r>
              <a:rPr lang="en-US" dirty="0" smtClean="0"/>
              <a:t>Check 2-6</a:t>
            </a:r>
            <a:endParaRPr lang="en-US" dirty="0"/>
          </a:p>
        </p:txBody>
      </p:sp>
      <p:sp>
        <p:nvSpPr>
          <p:cNvPr id="6" name="TextBox 5"/>
          <p:cNvSpPr txBox="1"/>
          <p:nvPr/>
        </p:nvSpPr>
        <p:spPr>
          <a:xfrm>
            <a:off x="974981" y="5110693"/>
            <a:ext cx="7686134" cy="1477328"/>
          </a:xfrm>
          <a:prstGeom prst="rect">
            <a:avLst/>
          </a:prstGeom>
          <a:solidFill>
            <a:srgbClr val="FFFFD1"/>
          </a:solidFill>
          <a:ln w="6350">
            <a:solidFill>
              <a:schemeClr val="tx1"/>
            </a:solidFill>
          </a:ln>
        </p:spPr>
        <p:txBody>
          <a:bodyPr wrap="square" rtlCol="0">
            <a:spAutoFit/>
          </a:bodyPr>
          <a:lstStyle/>
          <a:p>
            <a:r>
              <a:rPr lang="en-US" dirty="0" smtClean="0"/>
              <a:t>The trial balance is a listing of all accounts and their balances at a given date. The only account listed above that would have a credit balance and therefore appear in the credit column of the trial balance is the common stock account. This is an equity account and equity accounts are increased by credits.  (All other accounts listed have debit balances and therefore appear in the debit column.)</a:t>
            </a:r>
          </a:p>
        </p:txBody>
      </p:sp>
      <p:sp>
        <p:nvSpPr>
          <p:cNvPr id="7" name="Oval 6"/>
          <p:cNvSpPr/>
          <p:nvPr/>
        </p:nvSpPr>
        <p:spPr bwMode="auto">
          <a:xfrm>
            <a:off x="974981" y="4049653"/>
            <a:ext cx="596222" cy="615351"/>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
        <p:nvSpPr>
          <p:cNvPr id="9" name="Slide Number Placeholder 8"/>
          <p:cNvSpPr>
            <a:spLocks noGrp="1"/>
          </p:cNvSpPr>
          <p:nvPr>
            <p:ph type="sldNum" sz="quarter" idx="12"/>
          </p:nvPr>
        </p:nvSpPr>
        <p:spPr/>
        <p:txBody>
          <a:bodyPr/>
          <a:lstStyle/>
          <a:p>
            <a:fld id="{8A048DD7-39B4-434B-ACE7-68CA5B147A05}" type="slidenum">
              <a:rPr lang="en-US" smtClean="0"/>
              <a:t>64</a:t>
            </a:fld>
            <a:endParaRPr lang="en-US" dirty="0"/>
          </a:p>
        </p:txBody>
      </p:sp>
    </p:spTree>
    <p:extLst>
      <p:ext uri="{BB962C8B-B14F-4D97-AF65-F5344CB8AC3E}">
        <p14:creationId xmlns:p14="http://schemas.microsoft.com/office/powerpoint/2010/main" val="266502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3"/>
          <p:cNvSpPr>
            <a:spLocks noGrp="1"/>
          </p:cNvSpPr>
          <p:nvPr>
            <p:ph type="title"/>
          </p:nvPr>
        </p:nvSpPr>
        <p:spPr/>
        <p:txBody>
          <a:bodyPr/>
          <a:lstStyle/>
          <a:p>
            <a:r>
              <a:rPr lang="en-US" dirty="0" smtClean="0"/>
              <a:t>End of Chapter 2</a:t>
            </a:r>
          </a:p>
        </p:txBody>
      </p:sp>
      <p:sp>
        <p:nvSpPr>
          <p:cNvPr id="4" name="Slide Number Placeholder 3"/>
          <p:cNvSpPr>
            <a:spLocks noGrp="1"/>
          </p:cNvSpPr>
          <p:nvPr>
            <p:ph type="sldNum" sz="quarter" idx="12"/>
          </p:nvPr>
        </p:nvSpPr>
        <p:spPr/>
        <p:txBody>
          <a:bodyPr/>
          <a:lstStyle/>
          <a:p>
            <a:fld id="{8A048DD7-39B4-434B-ACE7-68CA5B147A05}" type="slidenum">
              <a:rPr lang="en-US" smtClean="0"/>
              <a:t>65</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812788" y="291830"/>
            <a:ext cx="8229600" cy="1280015"/>
          </a:xfrm>
        </p:spPr>
        <p:txBody>
          <a:bodyPr/>
          <a:lstStyle/>
          <a:p>
            <a:r>
              <a:rPr lang="en-US" dirty="0" smtClean="0"/>
              <a:t>Measuring External Transactions</a:t>
            </a:r>
          </a:p>
        </p:txBody>
      </p:sp>
      <p:sp>
        <p:nvSpPr>
          <p:cNvPr id="7" name="Slide Number Placeholder 6"/>
          <p:cNvSpPr>
            <a:spLocks noGrp="1"/>
          </p:cNvSpPr>
          <p:nvPr>
            <p:ph type="sldNum" sz="quarter" idx="12"/>
          </p:nvPr>
        </p:nvSpPr>
        <p:spPr/>
        <p:txBody>
          <a:bodyPr/>
          <a:lstStyle/>
          <a:p>
            <a:fld id="{8A048DD7-39B4-434B-ACE7-68CA5B147A05}" type="slidenum">
              <a:rPr lang="en-US" smtClean="0"/>
              <a:t>7</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733" y="1020877"/>
            <a:ext cx="2390775" cy="2809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0508" y="1020877"/>
            <a:ext cx="2495550" cy="278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6058" y="1020877"/>
            <a:ext cx="2857500" cy="2638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9493" y="3556454"/>
            <a:ext cx="2066925" cy="2933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69542" y="3565332"/>
            <a:ext cx="2571750"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1633" y="3659302"/>
            <a:ext cx="2590800" cy="2771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67946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219252"/>
            <a:ext cx="8229600" cy="1143000"/>
          </a:xfrm>
        </p:spPr>
        <p:txBody>
          <a:bodyPr/>
          <a:lstStyle/>
          <a:p>
            <a:pPr>
              <a:lnSpc>
                <a:spcPct val="90000"/>
              </a:lnSpc>
            </a:pPr>
            <a:r>
              <a:rPr lang="en-IN" dirty="0" smtClean="0"/>
              <a:t>Capturing Transactions in Accounts</a:t>
            </a:r>
            <a:endParaRPr lang="en-IN" dirty="0"/>
          </a:p>
        </p:txBody>
      </p:sp>
      <p:sp>
        <p:nvSpPr>
          <p:cNvPr id="22530" name="Content Placeholder 2"/>
          <p:cNvSpPr>
            <a:spLocks noGrp="1"/>
          </p:cNvSpPr>
          <p:nvPr>
            <p:ph idx="1"/>
          </p:nvPr>
        </p:nvSpPr>
        <p:spPr>
          <a:xfrm>
            <a:off x="723900" y="1291786"/>
            <a:ext cx="8314850" cy="5283675"/>
          </a:xfrm>
        </p:spPr>
        <p:txBody>
          <a:bodyPr>
            <a:normAutofit lnSpcReduction="10000"/>
          </a:bodyPr>
          <a:lstStyle/>
          <a:p>
            <a:r>
              <a:rPr lang="en-US" b="1" dirty="0" smtClean="0"/>
              <a:t>Account</a:t>
            </a:r>
            <a:r>
              <a:rPr lang="en-US" dirty="0" smtClean="0"/>
              <a:t>: Summary of all transactions related to a particular item over a period of time.</a:t>
            </a:r>
          </a:p>
          <a:p>
            <a:pPr lvl="1"/>
            <a:r>
              <a:rPr lang="en-US" u="sng" dirty="0" smtClean="0"/>
              <a:t>Asset accounts</a:t>
            </a:r>
            <a:r>
              <a:rPr lang="en-US" dirty="0" smtClean="0"/>
              <a:t>: </a:t>
            </a:r>
          </a:p>
          <a:p>
            <a:pPr marL="914400" lvl="2" indent="0">
              <a:buNone/>
            </a:pPr>
            <a:r>
              <a:rPr lang="en-US" dirty="0" smtClean="0"/>
              <a:t>Examples: Cash, Supplies, and Equipment</a:t>
            </a:r>
          </a:p>
          <a:p>
            <a:pPr lvl="1"/>
            <a:r>
              <a:rPr lang="en-US" u="sng" dirty="0" smtClean="0"/>
              <a:t>Liability accounts</a:t>
            </a:r>
            <a:r>
              <a:rPr lang="en-US" dirty="0" smtClean="0"/>
              <a:t>: </a:t>
            </a:r>
          </a:p>
          <a:p>
            <a:pPr marL="914400" lvl="2" indent="0">
              <a:buNone/>
            </a:pPr>
            <a:r>
              <a:rPr lang="en-US" dirty="0" smtClean="0"/>
              <a:t>Examples: Accounts Payable, Salaries Payable, Utilities Payable, and Taxes Payable</a:t>
            </a:r>
          </a:p>
          <a:p>
            <a:pPr lvl="1"/>
            <a:r>
              <a:rPr lang="en-US" u="sng" dirty="0" smtClean="0"/>
              <a:t>Stockholders’ equity accounts</a:t>
            </a:r>
            <a:r>
              <a:rPr lang="en-US" dirty="0" smtClean="0"/>
              <a:t>: </a:t>
            </a:r>
          </a:p>
          <a:p>
            <a:pPr marL="914400" lvl="2" indent="0">
              <a:buNone/>
            </a:pPr>
            <a:r>
              <a:rPr lang="en-US" dirty="0" smtClean="0"/>
              <a:t>Examples: Common Stock and Retained Earnings</a:t>
            </a:r>
          </a:p>
          <a:p>
            <a:pPr>
              <a:spcBef>
                <a:spcPts val="1200"/>
              </a:spcBef>
            </a:pPr>
            <a:r>
              <a:rPr lang="en-US" b="1" dirty="0" smtClean="0"/>
              <a:t>Chart of accounts</a:t>
            </a:r>
            <a:r>
              <a:rPr lang="en-US" dirty="0" smtClean="0"/>
              <a:t>: A list of all account names used to record transactions</a:t>
            </a:r>
          </a:p>
        </p:txBody>
      </p:sp>
      <p:sp>
        <p:nvSpPr>
          <p:cNvPr id="7" name="Slide Number Placeholder 6"/>
          <p:cNvSpPr>
            <a:spLocks noGrp="1"/>
          </p:cNvSpPr>
          <p:nvPr>
            <p:ph type="sldNum" sz="quarter" idx="12"/>
          </p:nvPr>
        </p:nvSpPr>
        <p:spPr/>
        <p:txBody>
          <a:bodyPr/>
          <a:lstStyle/>
          <a:p>
            <a:fld id="{8A048DD7-39B4-434B-ACE7-68CA5B147A05}" type="slidenum">
              <a:rPr lang="en-US" smtClean="0"/>
              <a:t>8</a:t>
            </a:fld>
            <a:endParaRPr lang="en-US" dirty="0"/>
          </a:p>
        </p:txBody>
      </p:sp>
      <p:sp>
        <p:nvSpPr>
          <p:cNvPr id="3" name="Footer Placeholder 2"/>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530">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530">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53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530">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530">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53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5"/>
          <p:cNvSpPr>
            <a:spLocks noGrp="1"/>
          </p:cNvSpPr>
          <p:nvPr>
            <p:ph idx="1"/>
          </p:nvPr>
        </p:nvSpPr>
        <p:spPr>
          <a:xfrm>
            <a:off x="709369" y="1442358"/>
            <a:ext cx="7814871" cy="2968582"/>
          </a:xfrm>
        </p:spPr>
        <p:txBody>
          <a:bodyPr/>
          <a:lstStyle/>
          <a:p>
            <a:r>
              <a:rPr lang="en-IN" b="1" dirty="0" smtClean="0">
                <a:solidFill>
                  <a:srgbClr val="A5062D"/>
                </a:solidFill>
              </a:rPr>
              <a:t>LO2-2</a:t>
            </a:r>
            <a:r>
              <a:rPr lang="en-IN" dirty="0" smtClean="0"/>
              <a:t>	</a:t>
            </a:r>
            <a:r>
              <a:rPr lang="en-US" dirty="0" smtClean="0"/>
              <a:t>Analyze</a:t>
            </a:r>
            <a:r>
              <a:rPr lang="en-IN" dirty="0" smtClean="0"/>
              <a:t> </a:t>
            </a:r>
            <a:r>
              <a:rPr lang="en-IN" dirty="0" smtClean="0"/>
              <a:t>the impact of external transactions on the accounting equation.</a:t>
            </a:r>
          </a:p>
        </p:txBody>
      </p:sp>
      <p:sp>
        <p:nvSpPr>
          <p:cNvPr id="26625" name="Title 4"/>
          <p:cNvSpPr>
            <a:spLocks noGrp="1"/>
          </p:cNvSpPr>
          <p:nvPr>
            <p:ph type="title"/>
          </p:nvPr>
        </p:nvSpPr>
        <p:spPr/>
        <p:txBody>
          <a:bodyPr/>
          <a:lstStyle/>
          <a:p>
            <a:r>
              <a:rPr lang="en-US" dirty="0" smtClean="0"/>
              <a:t>Learning Objective 2</a:t>
            </a:r>
          </a:p>
        </p:txBody>
      </p:sp>
      <p:sp>
        <p:nvSpPr>
          <p:cNvPr id="5" name="Slide Number Placeholder 4"/>
          <p:cNvSpPr>
            <a:spLocks noGrp="1"/>
          </p:cNvSpPr>
          <p:nvPr>
            <p:ph type="sldNum" sz="quarter" idx="12"/>
          </p:nvPr>
        </p:nvSpPr>
        <p:spPr/>
        <p:txBody>
          <a:bodyPr/>
          <a:lstStyle/>
          <a:p>
            <a:fld id="{8A048DD7-39B4-434B-ACE7-68CA5B147A05}" type="slidenum">
              <a:rPr lang="en-US" smtClean="0"/>
              <a:t>9</a:t>
            </a:fld>
            <a:endParaRPr lang="en-US" dirty="0"/>
          </a:p>
        </p:txBody>
      </p:sp>
      <p:sp>
        <p:nvSpPr>
          <p:cNvPr id="2" name="Footer Placeholder 1"/>
          <p:cNvSpPr>
            <a:spLocks noGrp="1"/>
          </p:cNvSpPr>
          <p:nvPr>
            <p:ph type="ftr" sz="quarter" idx="11"/>
          </p:nvPr>
        </p:nvSpPr>
        <p:spPr/>
        <p:txBody>
          <a:bodyPr/>
          <a:lstStyle/>
          <a:p>
            <a:r>
              <a:rPr lang="en-US" dirty="0" smtClean="0"/>
              <a:t>Copyright ©2016 McGraw-Hill Education. All rights reserved. No reproduction or distribution without the prior written consent of McGraw-Hill Education. </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11231</TotalTime>
  <Words>8643</Words>
  <Application>Microsoft Office PowerPoint</Application>
  <PresentationFormat>On-screen Show (4:3)</PresentationFormat>
  <Paragraphs>1075</Paragraphs>
  <Slides>65</Slides>
  <Notes>52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65</vt:i4>
      </vt:variant>
    </vt:vector>
  </HeadingPairs>
  <TitlesOfParts>
    <vt:vector size="76" baseType="lpstr">
      <vt:lpstr>Arial</vt:lpstr>
      <vt:lpstr>Avenir LT Std 35 Light</vt:lpstr>
      <vt:lpstr>Avenir LT Std 45 Book</vt:lpstr>
      <vt:lpstr>Avenir LT Std 55 Roman</vt:lpstr>
      <vt:lpstr>Avenir LT Std 65 Medium</vt:lpstr>
      <vt:lpstr>Calibri</vt:lpstr>
      <vt:lpstr>Myriad Pro</vt:lpstr>
      <vt:lpstr>Tahoma</vt:lpstr>
      <vt:lpstr>Wingdings</vt:lpstr>
      <vt:lpstr>Spiceland3</vt:lpstr>
      <vt:lpstr>1_Spiceland3</vt:lpstr>
      <vt:lpstr>The Accounting Cycle: During the Period</vt:lpstr>
      <vt:lpstr>PowerPoint Presentation</vt:lpstr>
      <vt:lpstr>Functions of Financial Accounting</vt:lpstr>
      <vt:lpstr>Part A</vt:lpstr>
      <vt:lpstr>Learning Objective 1</vt:lpstr>
      <vt:lpstr>PowerPoint Presentation</vt:lpstr>
      <vt:lpstr>Measuring External Transactions</vt:lpstr>
      <vt:lpstr>Capturing Transactions in Accounts</vt:lpstr>
      <vt:lpstr>Learning Objective 2</vt:lpstr>
      <vt:lpstr>Effects of Transactions on the Basic Accounting Equation</vt:lpstr>
      <vt:lpstr>Understanding Effects of Transaction</vt:lpstr>
      <vt:lpstr>PowerPoint Presentation</vt:lpstr>
      <vt:lpstr>Transaction 1: Issue Common Stock</vt:lpstr>
      <vt:lpstr>Transaction 1: Issue Common Stock</vt:lpstr>
      <vt:lpstr>Transaction 1: Issue Common Stock</vt:lpstr>
      <vt:lpstr>Common Mistake</vt:lpstr>
      <vt:lpstr>Transaction 1: Borrow from the Bank</vt:lpstr>
      <vt:lpstr>Transaction 3: Purchase Equipment</vt:lpstr>
      <vt:lpstr>Concept Check 2-1</vt:lpstr>
      <vt:lpstr>Key Point</vt:lpstr>
      <vt:lpstr>Transaction 4: Pay for Rent in Advance</vt:lpstr>
      <vt:lpstr>PowerPoint Presentation</vt:lpstr>
      <vt:lpstr>PowerPoint Presentation</vt:lpstr>
      <vt:lpstr>Key Point</vt:lpstr>
      <vt:lpstr>Transaction 6: Provide Services for Cash</vt:lpstr>
      <vt:lpstr>Transaction 7: Provide Services on Account</vt:lpstr>
      <vt:lpstr>Transaction 8: Receive Cash in Advance from Customers</vt:lpstr>
      <vt:lpstr>Common Mistake – Deferred Revenues</vt:lpstr>
      <vt:lpstr>Transaction 9: Pay Salaries to Employees</vt:lpstr>
      <vt:lpstr>Transaction 10: Pay Cash Dividends</vt:lpstr>
      <vt:lpstr>PowerPoint Presentation</vt:lpstr>
      <vt:lpstr>Concept Check 2-2</vt:lpstr>
      <vt:lpstr>Part B</vt:lpstr>
      <vt:lpstr>Learning Objective 3</vt:lpstr>
      <vt:lpstr>Debit and Credit Effects on Accounts in the Basic Accounting Equation</vt:lpstr>
      <vt:lpstr>Debit and Credit Effects on Accounts in the Expanded Accounting Equation</vt:lpstr>
      <vt:lpstr>Debit and Credit Effects on Each Account Type</vt:lpstr>
      <vt:lpstr>Concept Check 2-3</vt:lpstr>
      <vt:lpstr>Learning Objective 4</vt:lpstr>
      <vt:lpstr>Recording Transactions</vt:lpstr>
      <vt:lpstr>Recording Transactions—Example</vt:lpstr>
      <vt:lpstr>Common Mistake  Many students forget to indent the credit account names.  For the account credited, be sure to indent both the account name and the amount. </vt:lpstr>
      <vt:lpstr>Learning Objective 5</vt:lpstr>
      <vt:lpstr>Posting</vt:lpstr>
      <vt:lpstr>Posting Transaction to Accounts</vt:lpstr>
      <vt:lpstr>Posting Transaction to Accounts</vt:lpstr>
      <vt:lpstr>Posting Transaction to Accounts</vt:lpstr>
      <vt:lpstr>Posting Transaction to Accounts</vt:lpstr>
      <vt:lpstr>Posting Transaction to Accounts</vt:lpstr>
      <vt:lpstr>Posting Transaction to Accounts</vt:lpstr>
      <vt:lpstr>Posting Transaction to Accounts</vt:lpstr>
      <vt:lpstr>Posting Transaction to Accounts</vt:lpstr>
      <vt:lpstr>Posting Transaction to Accounts</vt:lpstr>
      <vt:lpstr>Posting Transaction to Accounts</vt:lpstr>
      <vt:lpstr>PowerPoint Presentation</vt:lpstr>
      <vt:lpstr>PowerPoint Presentation</vt:lpstr>
      <vt:lpstr>PowerPoint Presentation</vt:lpstr>
      <vt:lpstr>PowerPoint Presentation</vt:lpstr>
      <vt:lpstr>Concept Check 2-4</vt:lpstr>
      <vt:lpstr>Concept Check 2-5</vt:lpstr>
      <vt:lpstr>Learning Objective 6</vt:lpstr>
      <vt:lpstr>Trial Balance</vt:lpstr>
      <vt:lpstr>PowerPoint Presentation</vt:lpstr>
      <vt:lpstr>Concept Check 2-6</vt:lpstr>
      <vt:lpstr>End of Chapter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Christina S</cp:lastModifiedBy>
  <cp:revision>391</cp:revision>
  <dcterms:created xsi:type="dcterms:W3CDTF">2015-07-01T20:34:59Z</dcterms:created>
  <dcterms:modified xsi:type="dcterms:W3CDTF">2015-11-18T20:47:18Z</dcterms:modified>
</cp:coreProperties>
</file>