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4" r:id="rId2"/>
  </p:sldMasterIdLst>
  <p:notesMasterIdLst>
    <p:notesMasterId r:id="rId57"/>
  </p:notesMasterIdLst>
  <p:handoutMasterIdLst>
    <p:handoutMasterId r:id="rId58"/>
  </p:handoutMasterIdLst>
  <p:sldIdLst>
    <p:sldId id="325" r:id="rId3"/>
    <p:sldId id="258" r:id="rId4"/>
    <p:sldId id="259" r:id="rId5"/>
    <p:sldId id="260" r:id="rId6"/>
    <p:sldId id="261" r:id="rId7"/>
    <p:sldId id="263" r:id="rId8"/>
    <p:sldId id="265" r:id="rId9"/>
    <p:sldId id="262" r:id="rId10"/>
    <p:sldId id="266" r:id="rId11"/>
    <p:sldId id="300" r:id="rId12"/>
    <p:sldId id="330" r:id="rId13"/>
    <p:sldId id="301" r:id="rId14"/>
    <p:sldId id="320" r:id="rId15"/>
    <p:sldId id="326" r:id="rId16"/>
    <p:sldId id="327" r:id="rId17"/>
    <p:sldId id="331" r:id="rId18"/>
    <p:sldId id="332" r:id="rId19"/>
    <p:sldId id="271" r:id="rId20"/>
    <p:sldId id="272" r:id="rId21"/>
    <p:sldId id="273" r:id="rId22"/>
    <p:sldId id="302" r:id="rId23"/>
    <p:sldId id="275" r:id="rId24"/>
    <p:sldId id="303" r:id="rId25"/>
    <p:sldId id="277" r:id="rId26"/>
    <p:sldId id="304" r:id="rId27"/>
    <p:sldId id="317" r:id="rId28"/>
    <p:sldId id="318" r:id="rId29"/>
    <p:sldId id="279" r:id="rId30"/>
    <p:sldId id="305" r:id="rId31"/>
    <p:sldId id="316" r:id="rId32"/>
    <p:sldId id="306" r:id="rId33"/>
    <p:sldId id="321" r:id="rId34"/>
    <p:sldId id="282" r:id="rId35"/>
    <p:sldId id="283" r:id="rId36"/>
    <p:sldId id="307" r:id="rId37"/>
    <p:sldId id="284" r:id="rId38"/>
    <p:sldId id="285" r:id="rId39"/>
    <p:sldId id="286" r:id="rId40"/>
    <p:sldId id="287" r:id="rId41"/>
    <p:sldId id="322" r:id="rId42"/>
    <p:sldId id="288" r:id="rId43"/>
    <p:sldId id="308" r:id="rId44"/>
    <p:sldId id="309" r:id="rId45"/>
    <p:sldId id="328" r:id="rId46"/>
    <p:sldId id="290" r:id="rId47"/>
    <p:sldId id="291" r:id="rId48"/>
    <p:sldId id="310" r:id="rId49"/>
    <p:sldId id="294" r:id="rId50"/>
    <p:sldId id="324" r:id="rId51"/>
    <p:sldId id="311" r:id="rId52"/>
    <p:sldId id="323" r:id="rId53"/>
    <p:sldId id="312" r:id="rId54"/>
    <p:sldId id="329" r:id="rId55"/>
    <p:sldId id="299" r:id="rId5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5">
          <p15:clr>
            <a:srgbClr val="A4A3A4"/>
          </p15:clr>
        </p15:guide>
        <p15:guide id="2">
          <p15:clr>
            <a:srgbClr val="A4A3A4"/>
          </p15:clr>
        </p15:guide>
        <p15:guide id="3" orient="horz" pos="1619">
          <p15:clr>
            <a:srgbClr val="A4A3A4"/>
          </p15:clr>
        </p15:guide>
        <p15:guide id="4" pos="3962">
          <p15:clr>
            <a:srgbClr val="A4A3A4"/>
          </p15:clr>
        </p15:guide>
        <p15:guide id="5" orient="horz" pos="4174">
          <p15:clr>
            <a:srgbClr val="A4A3A4"/>
          </p15:clr>
        </p15:guide>
        <p15:guide id="6" pos="575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ristina" initials="C" lastIdx="4"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1D5F76"/>
    <a:srgbClr val="D4D0B0"/>
    <a:srgbClr val="5A1A39"/>
    <a:srgbClr val="D49323"/>
    <a:srgbClr val="264E21"/>
    <a:srgbClr val="A5062D"/>
    <a:srgbClr val="33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8" autoAdjust="0"/>
    <p:restoredTop sz="83200" autoAdjust="0"/>
  </p:normalViewPr>
  <p:slideViewPr>
    <p:cSldViewPr snapToGrid="0" snapToObjects="1">
      <p:cViewPr varScale="1">
        <p:scale>
          <a:sx n="74" d="100"/>
          <a:sy n="74" d="100"/>
        </p:scale>
        <p:origin x="1714" y="67"/>
      </p:cViewPr>
      <p:guideLst>
        <p:guide orient="horz" pos="3275"/>
        <p:guide/>
        <p:guide orient="horz" pos="1619"/>
        <p:guide pos="3962"/>
        <p:guide orient="horz" pos="4174"/>
        <p:guide pos="5759"/>
      </p:guideLst>
    </p:cSldViewPr>
  </p:slideViewPr>
  <p:notesTextViewPr>
    <p:cViewPr>
      <p:scale>
        <a:sx n="3" d="2"/>
        <a:sy n="3" d="2"/>
      </p:scale>
      <p:origin x="0" y="0"/>
    </p:cViewPr>
  </p:notesTextViewPr>
  <p:sorterViewPr>
    <p:cViewPr>
      <p:scale>
        <a:sx n="240" d="100"/>
        <a:sy n="240" d="100"/>
      </p:scale>
      <p:origin x="0" y="6140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2B1D35A-B4C8-9743-8763-13778372564B}" type="datetime1">
              <a:rPr lang="en-US" smtClean="0"/>
              <a:t>11/18/2015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177AFFB-56DA-594C-9031-6FD53E0B4EDA}" type="slidenum">
              <a:rPr lang="en-US" smtClean="0"/>
              <a:t>‹#›</a:t>
            </a:fld>
            <a:endParaRPr lang="en-US" dirty="0"/>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7C0108-6E40-1A45-B73C-11FBD16D558B}" type="datetime1">
              <a:rPr lang="en-US" smtClean="0"/>
              <a:t>11/18/2015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3782D7-ADA2-3C4C-96C8-D58203F45DDC}" type="slidenum">
              <a:rPr lang="en-US" smtClean="0"/>
              <a:t>‹#›</a:t>
            </a:fld>
            <a:endParaRPr lang="en-US" dirty="0"/>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434805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All profits of the company are claimed solely by stockholders. Profit equals the amount by which revenues exceed expenses.</a:t>
            </a:r>
            <a:r>
              <a:rPr lang="en-US" baseline="0" dirty="0" smtClean="0"/>
              <a:t> The difference between then is often referred to as </a:t>
            </a:r>
            <a:r>
              <a:rPr lang="en-US" b="1" baseline="0" dirty="0" smtClean="0"/>
              <a:t>net income</a:t>
            </a:r>
            <a:r>
              <a:rPr lang="en-US" baseline="0" dirty="0" smtClean="0"/>
              <a:t>.</a:t>
            </a:r>
            <a:r>
              <a:rPr lang="en-US" dirty="0" smtClean="0"/>
              <a:t> </a:t>
            </a:r>
            <a:r>
              <a:rPr lang="en-US" b="1" dirty="0" smtClean="0"/>
              <a:t>Revenues</a:t>
            </a:r>
            <a:r>
              <a:rPr lang="en-US" dirty="0" smtClean="0"/>
              <a:t> are recorded when the company sells</a:t>
            </a:r>
            <a:r>
              <a:rPr lang="en-US" baseline="0" dirty="0" smtClean="0"/>
              <a:t> products or services to customers. </a:t>
            </a:r>
            <a:r>
              <a:rPr lang="en-US" b="1" baseline="0" dirty="0" smtClean="0"/>
              <a:t>Expenses</a:t>
            </a:r>
            <a:r>
              <a:rPr lang="en-US" baseline="0" dirty="0" smtClean="0"/>
              <a:t> are the costs associated with selling products or services. </a:t>
            </a:r>
            <a:endParaRPr lang="en-US" sz="1200" b="0" i="0" u="none" strike="noStrike" kern="1200" baseline="0" dirty="0" smtClean="0">
              <a:solidFill>
                <a:schemeClr val="tx1"/>
              </a:solidFill>
              <a:latin typeface="+mn-lt"/>
              <a:ea typeface="+mn-ea"/>
              <a:cs typeface="+mn-cs"/>
            </a:endParaRPr>
          </a:p>
          <a:p>
            <a:pPr>
              <a:spcBef>
                <a:spcPct val="0"/>
              </a:spcBef>
            </a:pPr>
            <a:endParaRPr lang="en-IN" dirty="0" smtClean="0"/>
          </a:p>
          <a:p>
            <a:pPr>
              <a:spcBef>
                <a:spcPct val="0"/>
              </a:spcBef>
            </a:pPr>
            <a:r>
              <a:rPr lang="en-US" sz="1200" b="0" i="0" u="none" strike="noStrike" kern="1200" baseline="0" dirty="0" smtClean="0">
                <a:solidFill>
                  <a:schemeClr val="tx1"/>
                </a:solidFill>
                <a:latin typeface="+mn-lt"/>
                <a:ea typeface="+mn-ea"/>
                <a:cs typeface="+mn-cs"/>
              </a:rPr>
              <a:t>When a business has positive net income, it may either distribute those profits back to its stockholders or retain those profits to pay for future operations. Cash payments to stockholders are called </a:t>
            </a:r>
            <a:r>
              <a:rPr lang="en-US" sz="1200" b="1" i="0" u="none" strike="noStrike" kern="1200" baseline="0" dirty="0" smtClean="0">
                <a:solidFill>
                  <a:schemeClr val="tx1"/>
                </a:solidFill>
                <a:latin typeface="+mn-lt"/>
                <a:ea typeface="+mn-ea"/>
                <a:cs typeface="+mn-cs"/>
              </a:rPr>
              <a:t>dividends</a:t>
            </a:r>
            <a:r>
              <a:rPr lang="en-US" sz="1200" b="0" i="0" u="none" strike="noStrike" kern="1200" baseline="0" dirty="0" smtClean="0">
                <a:solidFill>
                  <a:schemeClr val="tx1"/>
                </a:solidFill>
                <a:latin typeface="+mn-lt"/>
                <a:ea typeface="+mn-ea"/>
                <a:cs typeface="+mn-cs"/>
              </a:rPr>
              <a:t>.</a:t>
            </a:r>
            <a:endParaRPr lang="en-IN" dirty="0" smtClean="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6985079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measurement role of accounting is to create a record of the activities of a company.  To make this possible, a company</a:t>
            </a:r>
            <a:r>
              <a:rPr lang="en-US" baseline="0" dirty="0" smtClean="0"/>
              <a:t> must maintain an accurate record of its assets, liabilities, stockholders’ equity, revenues, expenses and dividends.  </a:t>
            </a:r>
            <a:r>
              <a:rPr lang="en-US" dirty="0" smtClean="0"/>
              <a:t>This list </a:t>
            </a:r>
            <a:r>
              <a:rPr lang="en-IN" dirty="0" smtClean="0"/>
              <a:t>summarizes the business activities and the categories that measure them.</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6190783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08919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089196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r>
              <a:rPr lang="en-US" dirty="0" smtClean="0"/>
              <a:t>Before going any further, It</a:t>
            </a:r>
            <a:r>
              <a:rPr lang="en-US" baseline="0" dirty="0" smtClean="0"/>
              <a:t> is important to have a basic understanding of the common types of business entities. In general, </a:t>
            </a:r>
            <a:r>
              <a:rPr lang="en-US" dirty="0" smtClean="0"/>
              <a:t>there are three kinds of common business structures or forms:</a:t>
            </a:r>
          </a:p>
          <a:p>
            <a:pPr marL="228600" indent="-228600" fontAlgn="auto">
              <a:spcBef>
                <a:spcPts val="0"/>
              </a:spcBef>
              <a:spcAft>
                <a:spcPts val="0"/>
              </a:spcAft>
              <a:buFontTx/>
              <a:buAutoNum type="arabicParenBoth"/>
              <a:defRPr/>
            </a:pPr>
            <a:r>
              <a:rPr lang="en-IN" dirty="0" smtClean="0"/>
              <a:t>A sole proprietorship: It is a business owned by one person.</a:t>
            </a:r>
          </a:p>
          <a:p>
            <a:pPr marL="228600" indent="-228600" fontAlgn="auto">
              <a:spcBef>
                <a:spcPts val="0"/>
              </a:spcBef>
              <a:spcAft>
                <a:spcPts val="0"/>
              </a:spcAft>
              <a:buFontTx/>
              <a:buAutoNum type="arabicParenBoth"/>
              <a:defRPr/>
            </a:pPr>
            <a:r>
              <a:rPr lang="en-US" dirty="0" smtClean="0"/>
              <a:t>A partnership: It is a business owned by two or more persons.</a:t>
            </a:r>
          </a:p>
          <a:p>
            <a:pPr marL="228600" indent="-228600" fontAlgn="auto">
              <a:spcBef>
                <a:spcPts val="0"/>
              </a:spcBef>
              <a:spcAft>
                <a:spcPts val="0"/>
              </a:spcAft>
              <a:buFontTx/>
              <a:buAutoNum type="arabicParenBoth"/>
              <a:defRPr/>
            </a:pPr>
            <a:r>
              <a:rPr lang="en-US" dirty="0" smtClean="0"/>
              <a:t>A corporation: It is a company that is legally separate from its owners. </a:t>
            </a:r>
          </a:p>
          <a:p>
            <a:pPr marL="0" indent="0" fontAlgn="auto">
              <a:spcBef>
                <a:spcPts val="0"/>
              </a:spcBef>
              <a:spcAft>
                <a:spcPts val="0"/>
              </a:spcAft>
              <a:buFontTx/>
              <a:buNone/>
              <a:defRPr/>
            </a:pPr>
            <a:endParaRPr lang="en-US" dirty="0" smtClean="0"/>
          </a:p>
          <a:p>
            <a:pPr marL="0" indent="0" fontAlgn="auto">
              <a:spcBef>
                <a:spcPts val="0"/>
              </a:spcBef>
              <a:spcAft>
                <a:spcPts val="0"/>
              </a:spcAft>
              <a:buFontTx/>
              <a:buNone/>
              <a:defRPr/>
            </a:pPr>
            <a:r>
              <a:rPr lang="en-US" sz="1200" b="0" i="0" u="none" strike="noStrike" kern="1200" baseline="0" dirty="0" smtClean="0">
                <a:solidFill>
                  <a:schemeClr val="tx1"/>
                </a:solidFill>
                <a:latin typeface="+mn-lt"/>
                <a:ea typeface="+mn-ea"/>
                <a:cs typeface="+mn-cs"/>
              </a:rPr>
              <a:t>The advantage of being legally separate is that the stockholders have limited liability. Limited liability prevents stockholders from being held personally responsible for the financial obligations of the corporation. </a:t>
            </a:r>
          </a:p>
          <a:p>
            <a:pPr marL="0" indent="0" fontAlgn="auto">
              <a:spcBef>
                <a:spcPts val="0"/>
              </a:spcBef>
              <a:spcAft>
                <a:spcPts val="0"/>
              </a:spcAft>
              <a:buFontTx/>
              <a:buNone/>
              <a:defRPr/>
            </a:pPr>
            <a:endParaRPr lang="en-US" dirty="0" smtClean="0"/>
          </a:p>
          <a:p>
            <a:pPr marL="0" indent="0" fontAlgn="auto">
              <a:spcBef>
                <a:spcPts val="0"/>
              </a:spcBef>
              <a:spcAft>
                <a:spcPts val="0"/>
              </a:spcAft>
              <a:buFontTx/>
              <a:buNone/>
              <a:defRPr/>
            </a:pPr>
            <a:r>
              <a:rPr lang="en-US" sz="1200" b="0" i="0" u="none" strike="noStrike" kern="1200" baseline="0" dirty="0" smtClean="0">
                <a:solidFill>
                  <a:schemeClr val="tx1"/>
                </a:solidFill>
                <a:latin typeface="+mn-lt"/>
                <a:ea typeface="+mn-ea"/>
                <a:cs typeface="+mn-cs"/>
              </a:rPr>
              <a:t>A disadvantage of selecting the sole proprietorship or partnership form of business is that owners must have sufficient personal funds to finance the business in addition to the ability to borrow money.  Another disadvantage of being a sole proprietorship or partnership is that neither offers limited liability. </a:t>
            </a:r>
          </a:p>
          <a:p>
            <a:pPr marL="0" indent="0" fontAlgn="auto">
              <a:spcBef>
                <a:spcPts val="0"/>
              </a:spcBef>
              <a:spcAft>
                <a:spcPts val="0"/>
              </a:spcAft>
              <a:buFontTx/>
              <a:buNone/>
              <a:defRPr/>
            </a:pPr>
            <a:endParaRPr lang="en-US" sz="1200" b="0" i="0" u="none" strike="noStrike" kern="1200" baseline="0" dirty="0" smtClean="0">
              <a:solidFill>
                <a:schemeClr val="tx1"/>
              </a:solidFill>
              <a:latin typeface="+mn-lt"/>
              <a:ea typeface="+mn-ea"/>
              <a:cs typeface="+mn-cs"/>
            </a:endParaRPr>
          </a:p>
          <a:p>
            <a:pPr marL="0" indent="0" fontAlgn="auto">
              <a:spcBef>
                <a:spcPts val="0"/>
              </a:spcBef>
              <a:spcAft>
                <a:spcPts val="0"/>
              </a:spcAft>
              <a:buFontTx/>
              <a:buNone/>
              <a:defRPr/>
            </a:pPr>
            <a:r>
              <a:rPr lang="en-US" sz="1200" b="0" i="0" u="none" strike="noStrike" kern="1200" baseline="0" dirty="0" smtClean="0">
                <a:solidFill>
                  <a:schemeClr val="tx1"/>
                </a:solidFill>
                <a:latin typeface="+mn-lt"/>
                <a:ea typeface="+mn-ea"/>
                <a:cs typeface="+mn-cs"/>
              </a:rPr>
              <a:t>Sole proprietorships and partnerships do offer the advantage of lower taxes compared to corporations. Sole proprietorships and partnerships are taxed at the owner’s personal income tax rate, which is typically lower than the corporate income tax rate. In addition, a corporation’s income is taxed twice (known as double taxation): (1) the company first pays corporate income taxes on income it earns and (2) stockholders then pay personal income taxes when the company distributes that income as dividends to them. </a:t>
            </a:r>
          </a:p>
          <a:p>
            <a:pPr marL="0" indent="0" fontAlgn="auto">
              <a:spcBef>
                <a:spcPts val="0"/>
              </a:spcBef>
              <a:spcAft>
                <a:spcPts val="0"/>
              </a:spcAft>
              <a:buFontTx/>
              <a:buNone/>
              <a:defRPr/>
            </a:pPr>
            <a:endParaRPr lang="en-US" sz="1200" b="0" i="0" u="none" strike="noStrike" kern="1200" baseline="0" dirty="0" smtClean="0">
              <a:solidFill>
                <a:schemeClr val="tx1"/>
              </a:solidFill>
              <a:latin typeface="+mn-lt"/>
              <a:ea typeface="+mn-ea"/>
              <a:cs typeface="+mn-cs"/>
            </a:endParaRPr>
          </a:p>
        </p:txBody>
      </p:sp>
      <p:sp>
        <p:nvSpPr>
          <p:cNvPr id="2969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F34A6AE-BEB9-4A79-96ED-1A09BCEB59C3}" type="slidenum">
              <a:rPr lang="en-US"/>
              <a:pPr fontAlgn="base">
                <a:spcBef>
                  <a:spcPct val="0"/>
                </a:spcBef>
                <a:spcAft>
                  <a:spcPct val="0"/>
                </a:spcAft>
              </a:pPr>
              <a:t>16</a:t>
            </a:fld>
            <a:endParaRPr lang="en-US" dirty="0"/>
          </a:p>
        </p:txBody>
      </p:sp>
    </p:spTree>
    <p:extLst>
      <p:ext uri="{BB962C8B-B14F-4D97-AF65-F5344CB8AC3E}">
        <p14:creationId xmlns:p14="http://schemas.microsoft.com/office/powerpoint/2010/main" val="18362902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A business engages in three fundamental activities – financing activities, investing activities, and operating activities.</a:t>
            </a:r>
          </a:p>
          <a:p>
            <a:pPr>
              <a:spcBef>
                <a:spcPct val="0"/>
              </a:spcBef>
            </a:pPr>
            <a:r>
              <a:rPr lang="en-IN" i="1" dirty="0" smtClean="0"/>
              <a:t>Financing activities </a:t>
            </a:r>
            <a:r>
              <a:rPr lang="en-IN" dirty="0" smtClean="0"/>
              <a:t>include transactions the company has with investors and creditors, such as issuing stock and borrowing money from a local bank. </a:t>
            </a:r>
          </a:p>
          <a:p>
            <a:pPr>
              <a:spcBef>
                <a:spcPct val="0"/>
              </a:spcBef>
            </a:pPr>
            <a:r>
              <a:rPr lang="en-IN" i="1" dirty="0" smtClean="0"/>
              <a:t>Investing activities </a:t>
            </a:r>
            <a:r>
              <a:rPr lang="en-IN" dirty="0" smtClean="0"/>
              <a:t>include transactions involving the purchase and sale of resources that are expected to benefit the company for several years, such as the purchase of equipment. With the necessary resources in place, the company is ready to begin operations. </a:t>
            </a:r>
          </a:p>
          <a:p>
            <a:pPr>
              <a:spcBef>
                <a:spcPct val="0"/>
              </a:spcBef>
            </a:pPr>
            <a:r>
              <a:rPr lang="en-IN" i="1" dirty="0" smtClean="0"/>
              <a:t>Operating activities </a:t>
            </a:r>
            <a:r>
              <a:rPr lang="en-IN" dirty="0" smtClean="0"/>
              <a:t>will include transactions that relate to the primary operations of the company, such as providing products and services to customers and the associated costs of doing so, like utilities, taxes, advertising, salaries, rent, and utilities.</a:t>
            </a:r>
            <a:endParaRPr lang="en-US" dirty="0" smtClean="0"/>
          </a:p>
        </p:txBody>
      </p:sp>
      <p:sp>
        <p:nvSpPr>
          <p:cNvPr id="317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F269BE4-3601-43EC-A4E0-2C6EB63D85F7}" type="slidenum">
              <a:rPr lang="en-US"/>
              <a:pPr fontAlgn="base">
                <a:spcBef>
                  <a:spcPct val="0"/>
                </a:spcBef>
                <a:spcAft>
                  <a:spcPct val="0"/>
                </a:spcAft>
              </a:pPr>
              <a:t>17</a:t>
            </a:fld>
            <a:endParaRPr lang="en-US" dirty="0"/>
          </a:p>
        </p:txBody>
      </p:sp>
    </p:spTree>
    <p:extLst>
      <p:ext uri="{BB962C8B-B14F-4D97-AF65-F5344CB8AC3E}">
        <p14:creationId xmlns:p14="http://schemas.microsoft.com/office/powerpoint/2010/main" val="8106037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2726257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r>
              <a:rPr lang="en-US" dirty="0" smtClean="0"/>
              <a:t>Another </a:t>
            </a:r>
            <a:r>
              <a:rPr lang="en-IN" dirty="0" smtClean="0"/>
              <a:t>vital role of financial accounting is to communicate business activities to those outside the company. </a:t>
            </a:r>
            <a:r>
              <a:rPr lang="en-US" sz="1200" b="0" i="0" u="none" strike="noStrike" kern="1200" baseline="0" dirty="0" smtClean="0">
                <a:solidFill>
                  <a:schemeClr val="tx1"/>
                </a:solidFill>
                <a:latin typeface="+mn-lt"/>
                <a:ea typeface="+mn-ea"/>
                <a:cs typeface="+mn-cs"/>
              </a:rPr>
              <a:t>The primary means of communicating business activities is through financial statements. </a:t>
            </a:r>
            <a:r>
              <a:rPr lang="en-IN" dirty="0" smtClean="0"/>
              <a:t>The four primary financial statements used to communicate business activities are:</a:t>
            </a:r>
          </a:p>
          <a:p>
            <a:pPr marL="228600" indent="-228600" fontAlgn="auto">
              <a:spcBef>
                <a:spcPts val="0"/>
              </a:spcBef>
              <a:spcAft>
                <a:spcPts val="0"/>
              </a:spcAft>
              <a:buFontTx/>
              <a:buAutoNum type="arabicPeriod"/>
              <a:defRPr/>
            </a:pPr>
            <a:r>
              <a:rPr lang="en-IN" dirty="0" smtClean="0"/>
              <a:t>Income statement</a:t>
            </a:r>
          </a:p>
          <a:p>
            <a:pPr marL="228600" indent="-228600" fontAlgn="auto">
              <a:spcBef>
                <a:spcPts val="0"/>
              </a:spcBef>
              <a:spcAft>
                <a:spcPts val="0"/>
              </a:spcAft>
              <a:buFontTx/>
              <a:buAutoNum type="arabicPeriod"/>
              <a:defRPr/>
            </a:pPr>
            <a:r>
              <a:rPr lang="en-IN" dirty="0" smtClean="0"/>
              <a:t>Statement of stockholders’ equity</a:t>
            </a:r>
          </a:p>
          <a:p>
            <a:pPr marL="228600" indent="-228600" fontAlgn="auto">
              <a:spcBef>
                <a:spcPts val="0"/>
              </a:spcBef>
              <a:spcAft>
                <a:spcPts val="0"/>
              </a:spcAft>
              <a:buFontTx/>
              <a:buAutoNum type="arabicPeriod"/>
              <a:defRPr/>
            </a:pPr>
            <a:r>
              <a:rPr lang="en-IN" dirty="0" smtClean="0"/>
              <a:t>Balance sheet</a:t>
            </a:r>
          </a:p>
          <a:p>
            <a:pPr marL="228600" indent="-228600" fontAlgn="auto">
              <a:spcBef>
                <a:spcPts val="0"/>
              </a:spcBef>
              <a:spcAft>
                <a:spcPts val="0"/>
              </a:spcAft>
              <a:buFontTx/>
              <a:buAutoNum type="arabicPeriod"/>
              <a:defRPr/>
            </a:pPr>
            <a:r>
              <a:rPr lang="en-IN" dirty="0" smtClean="0"/>
              <a:t>Statement of cash flows</a:t>
            </a:r>
          </a:p>
        </p:txBody>
      </p:sp>
      <p:sp>
        <p:nvSpPr>
          <p:cNvPr id="389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49860F5-503C-4CBD-906B-F5A8AB8B22C3}" type="slidenum">
              <a:rPr lang="en-US"/>
              <a:pPr fontAlgn="base">
                <a:spcBef>
                  <a:spcPct val="0"/>
                </a:spcBef>
                <a:spcAft>
                  <a:spcPct val="0"/>
                </a:spcAft>
              </a:pPr>
              <a:t>19</a:t>
            </a:fld>
            <a:endParaRPr lang="en-US" dirty="0"/>
          </a:p>
        </p:txBody>
      </p:sp>
    </p:spTree>
    <p:extLst>
      <p:ext uri="{BB962C8B-B14F-4D97-AF65-F5344CB8AC3E}">
        <p14:creationId xmlns:p14="http://schemas.microsoft.com/office/powerpoint/2010/main" val="4652108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income statement is a financial statement that reports the company’s revenues and expenses over an interval of time. It shows whether the company was able to generate enough revenue to cover the expenses of running the business. If revenues exceed expenses, then the company reports net income. </a:t>
            </a:r>
            <a:r>
              <a:rPr lang="en-US" sz="1200" b="0" i="0" u="none" strike="noStrike" kern="1200" baseline="0" dirty="0" smtClean="0">
                <a:solidFill>
                  <a:schemeClr val="tx1"/>
                </a:solidFill>
                <a:latin typeface="+mn-lt"/>
                <a:ea typeface="+mn-ea"/>
                <a:cs typeface="+mn-cs"/>
              </a:rPr>
              <a:t>If expenses exceed revenues, then the company reports a net loss.</a:t>
            </a:r>
            <a:endParaRPr lang="en-US" dirty="0" smtClean="0"/>
          </a:p>
        </p:txBody>
      </p:sp>
      <p:sp>
        <p:nvSpPr>
          <p:cNvPr id="409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3228942-1F27-4BFF-8C37-AB656367BD44}" type="slidenum">
              <a:rPr lang="en-US"/>
              <a:pPr fontAlgn="base">
                <a:spcBef>
                  <a:spcPct val="0"/>
                </a:spcBef>
                <a:spcAft>
                  <a:spcPct val="0"/>
                </a:spcAft>
              </a:pPr>
              <a:t>20</a:t>
            </a:fld>
            <a:endParaRPr lang="en-US" dirty="0"/>
          </a:p>
        </p:txBody>
      </p:sp>
    </p:spTree>
    <p:extLst>
      <p:ext uri="{BB962C8B-B14F-4D97-AF65-F5344CB8AC3E}">
        <p14:creationId xmlns:p14="http://schemas.microsoft.com/office/powerpoint/2010/main" val="40056291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dirty="0" smtClean="0">
                <a:solidFill>
                  <a:schemeClr val="tx1"/>
                </a:solidFill>
                <a:latin typeface="+mn-lt"/>
                <a:ea typeface="+mn-ea"/>
                <a:cs typeface="+mn-cs"/>
              </a:rPr>
              <a:t>On December 1, Eagle Golf Academy begins operations by offering lessons to junior golfers. For the first month of operations, Eagle Golf Academy reports its income statement as shown in Illustration </a:t>
            </a:r>
          </a:p>
          <a:p>
            <a:pPr>
              <a:spcBef>
                <a:spcPct val="0"/>
              </a:spcBef>
            </a:pPr>
            <a:endParaRPr lang="en-US" sz="1200" b="0" i="0" u="none" strike="noStrike" kern="1200" baseline="0" dirty="0" smtClean="0">
              <a:solidFill>
                <a:schemeClr val="tx1"/>
              </a:solidFill>
              <a:latin typeface="+mn-lt"/>
              <a:ea typeface="+mn-ea"/>
              <a:cs typeface="+mn-cs"/>
            </a:endParaRPr>
          </a:p>
          <a:p>
            <a:pPr>
              <a:spcBef>
                <a:spcPct val="0"/>
              </a:spcBef>
            </a:pPr>
            <a:r>
              <a:rPr lang="en-US" dirty="0" smtClean="0"/>
              <a:t>Here</a:t>
            </a:r>
            <a:r>
              <a:rPr lang="en-US" baseline="0" dirty="0" smtClean="0"/>
              <a:t> are</a:t>
            </a:r>
            <a:r>
              <a:rPr lang="en-US" dirty="0" smtClean="0"/>
              <a:t> </a:t>
            </a:r>
            <a:r>
              <a:rPr lang="en-US" sz="1200" b="0" i="0" u="none" strike="noStrike" kern="1200" baseline="0" dirty="0" smtClean="0">
                <a:solidFill>
                  <a:schemeClr val="tx1"/>
                </a:solidFill>
                <a:latin typeface="+mn-lt"/>
                <a:ea typeface="+mn-ea"/>
                <a:cs typeface="+mn-cs"/>
              </a:rPr>
              <a:t>some specifics about Eagle’s income statement:</a:t>
            </a:r>
          </a:p>
          <a:p>
            <a:r>
              <a:rPr lang="en-US" sz="12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Heading</a:t>
            </a:r>
            <a:r>
              <a:rPr lang="en-US" sz="1200" b="0" i="0" u="none" strike="noStrike" kern="1200" baseline="0" dirty="0" smtClean="0">
                <a:solidFill>
                  <a:schemeClr val="tx1"/>
                </a:solidFill>
                <a:latin typeface="+mn-lt"/>
                <a:ea typeface="+mn-ea"/>
                <a:cs typeface="+mn-cs"/>
              </a:rPr>
              <a:t>—The heading includes the company’s name, the title of the financial statement, and the time period covered by the financial statement. </a:t>
            </a:r>
          </a:p>
          <a:p>
            <a:r>
              <a:rPr lang="en-US" sz="12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Sections</a:t>
            </a:r>
            <a:r>
              <a:rPr lang="en-US" sz="1200" b="0" i="0" u="none" strike="noStrike" kern="1200" baseline="0" dirty="0" smtClean="0">
                <a:solidFill>
                  <a:schemeClr val="tx1"/>
                </a:solidFill>
                <a:latin typeface="+mn-lt"/>
                <a:ea typeface="+mn-ea"/>
                <a:cs typeface="+mn-cs"/>
              </a:rPr>
              <a:t>—The two sections in the income statement are </a:t>
            </a:r>
            <a:r>
              <a:rPr lang="en-US" sz="1200" b="1" i="0" u="none" strike="noStrike" kern="1200" baseline="0" dirty="0" smtClean="0">
                <a:solidFill>
                  <a:schemeClr val="tx1"/>
                </a:solidFill>
                <a:latin typeface="+mn-lt"/>
                <a:ea typeface="+mn-ea"/>
                <a:cs typeface="+mn-cs"/>
              </a:rPr>
              <a:t>revenues </a:t>
            </a:r>
            <a:r>
              <a:rPr lang="en-US" sz="1200" b="0" i="0" u="none" strike="noStrike" kern="1200" baseline="0" dirty="0" smtClean="0">
                <a:solidFill>
                  <a:schemeClr val="tx1"/>
                </a:solidFill>
                <a:latin typeface="+mn-lt"/>
                <a:ea typeface="+mn-ea"/>
                <a:cs typeface="+mn-cs"/>
              </a:rPr>
              <a:t>and </a:t>
            </a:r>
            <a:r>
              <a:rPr lang="en-US" sz="1200" b="1" i="0" u="none" strike="noStrike" kern="1200" baseline="0" dirty="0" smtClean="0">
                <a:solidFill>
                  <a:schemeClr val="tx1"/>
                </a:solidFill>
                <a:latin typeface="+mn-lt"/>
                <a:ea typeface="+mn-ea"/>
                <a:cs typeface="+mn-cs"/>
              </a:rPr>
              <a:t>expenses</a:t>
            </a:r>
            <a:r>
              <a:rPr lang="en-US" sz="1200" b="0" i="0" u="none" strike="noStrike" kern="1200" baseline="0" dirty="0" smtClean="0">
                <a:solidFill>
                  <a:schemeClr val="tx1"/>
                </a:solidFill>
                <a:latin typeface="+mn-lt"/>
                <a:ea typeface="+mn-ea"/>
                <a:cs typeface="+mn-cs"/>
              </a:rPr>
              <a:t>, discussed earlier. The difference between them is </a:t>
            </a:r>
            <a:r>
              <a:rPr lang="en-US" sz="1200" b="1" i="0" u="none" strike="noStrike" kern="1200" baseline="0" dirty="0" smtClean="0">
                <a:solidFill>
                  <a:schemeClr val="tx1"/>
                </a:solidFill>
                <a:latin typeface="+mn-lt"/>
                <a:ea typeface="+mn-ea"/>
                <a:cs typeface="+mn-cs"/>
              </a:rPr>
              <a:t>net income</a:t>
            </a:r>
            <a:r>
              <a:rPr lang="en-US" sz="1200" b="0" i="0" u="none" strike="noStrike" kern="1200" baseline="0" dirty="0" smtClean="0">
                <a:solidFill>
                  <a:schemeClr val="tx1"/>
                </a:solidFill>
                <a:latin typeface="+mn-lt"/>
                <a:ea typeface="+mn-ea"/>
                <a:cs typeface="+mn-cs"/>
              </a:rPr>
              <a:t>. </a:t>
            </a:r>
          </a:p>
          <a:p>
            <a:r>
              <a:rPr lang="en-US" sz="12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Accounts</a:t>
            </a:r>
            <a:r>
              <a:rPr lang="en-US" sz="1200" b="0" i="0" u="none" strike="noStrike" kern="1200" baseline="0" dirty="0" smtClean="0">
                <a:solidFill>
                  <a:schemeClr val="tx1"/>
                </a:solidFill>
                <a:latin typeface="+mn-lt"/>
                <a:ea typeface="+mn-ea"/>
                <a:cs typeface="+mn-cs"/>
              </a:rPr>
              <a:t>—Within each section are accounts and their balances. An </a:t>
            </a:r>
            <a:r>
              <a:rPr lang="en-US" sz="1200" b="1" i="0" u="none" strike="noStrike" kern="1200" baseline="0" dirty="0" smtClean="0">
                <a:solidFill>
                  <a:schemeClr val="tx1"/>
                </a:solidFill>
                <a:latin typeface="+mn-lt"/>
                <a:ea typeface="+mn-ea"/>
                <a:cs typeface="+mn-cs"/>
              </a:rPr>
              <a:t>account </a:t>
            </a:r>
            <a:r>
              <a:rPr lang="en-US" sz="1200" b="0" i="0" u="none" strike="noStrike" kern="1200" baseline="0" dirty="0" smtClean="0">
                <a:solidFill>
                  <a:schemeClr val="tx1"/>
                </a:solidFill>
                <a:latin typeface="+mn-lt"/>
                <a:ea typeface="+mn-ea"/>
                <a:cs typeface="+mn-cs"/>
              </a:rPr>
              <a:t>maintains a record of the business activities related to a particular item over a period of time. For example, the Service Revenue account balance is the summation of all service revenue activities during the period. </a:t>
            </a:r>
          </a:p>
          <a:p>
            <a:r>
              <a:rPr lang="en-US" sz="12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Underlines</a:t>
            </a:r>
            <a:r>
              <a:rPr lang="en-US" sz="1200" b="0" i="0" u="none" strike="noStrike" kern="1200" baseline="0" dirty="0" smtClean="0">
                <a:solidFill>
                  <a:schemeClr val="tx1"/>
                </a:solidFill>
                <a:latin typeface="+mn-lt"/>
                <a:ea typeface="+mn-ea"/>
                <a:cs typeface="+mn-cs"/>
              </a:rPr>
              <a:t>—In a financial statement, a single underline generally represents a subtotal (in this case, total expenses), while a double underline indicates a final total (in this case, revenues minus expenses, or net income).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income statement shows that that for the month of December Eagle Golf Academy provided services to customers for </a:t>
            </a:r>
            <a:r>
              <a:rPr lang="en-US" sz="1200" b="1" i="0" u="none" strike="noStrike" kern="1200" baseline="0" dirty="0" smtClean="0">
                <a:solidFill>
                  <a:schemeClr val="tx1"/>
                </a:solidFill>
                <a:latin typeface="+mn-lt"/>
                <a:ea typeface="+mn-ea"/>
                <a:cs typeface="+mn-cs"/>
              </a:rPr>
              <a:t>$7,200</a:t>
            </a:r>
            <a:r>
              <a:rPr lang="en-US" sz="1200" b="0" i="0" u="none" strike="noStrike" kern="1200" baseline="0" dirty="0" smtClean="0">
                <a:solidFill>
                  <a:schemeClr val="tx1"/>
                </a:solidFill>
                <a:latin typeface="+mn-lt"/>
                <a:ea typeface="+mn-ea"/>
                <a:cs typeface="+mn-cs"/>
              </a:rPr>
              <a:t>. This means that Eagle provides golf training and bills customers for a total of $7,200 for the month of December. Total expenses associated with generating those revenues, including rent, supplies, salaries, utilities, interest, and other expenses, are </a:t>
            </a:r>
            <a:r>
              <a:rPr lang="en-US" sz="1200" b="1" i="0" u="none" strike="noStrike" kern="1200" baseline="0" dirty="0" smtClean="0">
                <a:solidFill>
                  <a:schemeClr val="tx1"/>
                </a:solidFill>
                <a:latin typeface="+mn-lt"/>
                <a:ea typeface="+mn-ea"/>
                <a:cs typeface="+mn-cs"/>
              </a:rPr>
              <a:t>$6,000 </a:t>
            </a:r>
            <a:r>
              <a:rPr lang="en-US" sz="1200" b="0" i="0" u="none" strike="noStrike" kern="1200" baseline="0" dirty="0" smtClean="0">
                <a:solidFill>
                  <a:schemeClr val="tx1"/>
                </a:solidFill>
                <a:latin typeface="+mn-lt"/>
                <a:ea typeface="+mn-ea"/>
                <a:cs typeface="+mn-cs"/>
              </a:rPr>
              <a:t>for the month of December. These are typical costs that we might expect of any company. The income statement shows that revenues exceed expenses ($7,200 is greater than $6,000), and thus the academy is able to report net income of </a:t>
            </a:r>
            <a:r>
              <a:rPr lang="en-US" sz="1200" b="1" i="0" u="none" strike="noStrike" kern="1200" baseline="0" dirty="0" smtClean="0">
                <a:solidFill>
                  <a:schemeClr val="tx1"/>
                </a:solidFill>
                <a:latin typeface="+mn-lt"/>
                <a:ea typeface="+mn-ea"/>
                <a:cs typeface="+mn-cs"/>
              </a:rPr>
              <a:t>$1,200</a:t>
            </a:r>
            <a:r>
              <a:rPr lang="en-US" sz="1200" b="0" i="0" u="none" strike="noStrike" kern="1200" baseline="0" dirty="0" smtClean="0">
                <a:solidFill>
                  <a:schemeClr val="tx1"/>
                </a:solidFill>
                <a:latin typeface="+mn-lt"/>
                <a:ea typeface="+mn-ea"/>
                <a:cs typeface="+mn-cs"/>
              </a:rPr>
              <a:t>.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54793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studying this chapter, you should be able to meet these Learning Objectives:</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3163867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The statement of stockholders’ equity is a financial statement that summarizes the changes in stockholders’ equity over an interval of time. </a:t>
            </a:r>
            <a:r>
              <a:rPr lang="en-US" dirty="0" smtClean="0"/>
              <a:t>Stockholders’ equity has two primary components—</a:t>
            </a:r>
            <a:r>
              <a:rPr lang="en-US" i="1" dirty="0" smtClean="0"/>
              <a:t>common stock</a:t>
            </a:r>
            <a:r>
              <a:rPr lang="en-US" dirty="0" smtClean="0"/>
              <a:t> and </a:t>
            </a:r>
            <a:r>
              <a:rPr lang="en-US" i="1" dirty="0" smtClean="0"/>
              <a:t>retained earnings</a:t>
            </a:r>
            <a:r>
              <a:rPr lang="en-US" dirty="0" smtClean="0"/>
              <a:t>. </a:t>
            </a:r>
          </a:p>
          <a:p>
            <a:pPr>
              <a:spcBef>
                <a:spcPct val="0"/>
              </a:spcBef>
            </a:pPr>
            <a:endParaRPr lang="en-US" dirty="0" smtClean="0"/>
          </a:p>
          <a:p>
            <a:pPr>
              <a:spcBef>
                <a:spcPct val="0"/>
              </a:spcBef>
            </a:pPr>
            <a:r>
              <a:rPr lang="en-US" i="1" dirty="0" smtClean="0"/>
              <a:t>Common stock</a:t>
            </a:r>
            <a:r>
              <a:rPr lang="en-US" dirty="0" smtClean="0"/>
              <a:t> represents amounts invested by stockholders (the owners of the corporation) when they purchase shares of stock. </a:t>
            </a:r>
            <a:r>
              <a:rPr lang="en-US" i="1" dirty="0" smtClean="0"/>
              <a:t>Common stock</a:t>
            </a:r>
            <a:r>
              <a:rPr lang="en-US" dirty="0" smtClean="0"/>
              <a:t> is an </a:t>
            </a:r>
            <a:r>
              <a:rPr lang="en-US" i="1" dirty="0" smtClean="0"/>
              <a:t>external</a:t>
            </a:r>
            <a:r>
              <a:rPr lang="en-US" dirty="0" smtClean="0"/>
              <a:t> source of stockholders’ equity.</a:t>
            </a:r>
          </a:p>
          <a:p>
            <a:pPr>
              <a:spcBef>
                <a:spcPct val="0"/>
              </a:spcBef>
            </a:pPr>
            <a:endParaRPr lang="en-US" dirty="0" smtClean="0"/>
          </a:p>
          <a:p>
            <a:pPr>
              <a:spcBef>
                <a:spcPct val="0"/>
              </a:spcBef>
            </a:pPr>
            <a:r>
              <a:rPr lang="en-US" sz="1200" b="0" i="0" u="none" strike="noStrike" kern="1200" baseline="0" dirty="0" smtClean="0">
                <a:solidFill>
                  <a:schemeClr val="tx1"/>
                </a:solidFill>
                <a:latin typeface="+mn-lt"/>
                <a:ea typeface="+mn-ea"/>
                <a:cs typeface="+mn-cs"/>
              </a:rPr>
              <a:t>Retained earnings, on the other hand, is an internal source of stockholders’ equity. Retained earnings represents the cumulative amount of net income, earned over the life of the company, that has been kept (retained) in the business rather than distributed to stockholders as dividends (not retained). Since all profits of the company are owned by stockholders, any net income in excess of dividends paid to stockholders represents additional stockholders’ equity. </a:t>
            </a:r>
            <a:r>
              <a:rPr lang="en-US" dirty="0" smtClean="0"/>
              <a:t>Thus, both </a:t>
            </a:r>
            <a:r>
              <a:rPr lang="en-US" i="1" dirty="0" smtClean="0"/>
              <a:t>common stock</a:t>
            </a:r>
            <a:r>
              <a:rPr lang="en-US" dirty="0" smtClean="0"/>
              <a:t> and </a:t>
            </a:r>
            <a:r>
              <a:rPr lang="en-US" i="1" dirty="0" smtClean="0"/>
              <a:t>retained earnings</a:t>
            </a:r>
            <a:r>
              <a:rPr lang="en-US" dirty="0" smtClean="0"/>
              <a:t> make up total stockholders’ equity. </a:t>
            </a:r>
          </a:p>
        </p:txBody>
      </p:sp>
      <p:sp>
        <p:nvSpPr>
          <p:cNvPr id="450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CC6A470-29C9-4C18-A4D2-782D7C0B7726}" type="slidenum">
              <a:rPr lang="en-US"/>
              <a:pPr fontAlgn="base">
                <a:spcBef>
                  <a:spcPct val="0"/>
                </a:spcBef>
                <a:spcAft>
                  <a:spcPct val="0"/>
                </a:spcAft>
              </a:pPr>
              <a:t>22</a:t>
            </a:fld>
            <a:endParaRPr lang="en-US" dirty="0"/>
          </a:p>
        </p:txBody>
      </p:sp>
    </p:spTree>
    <p:extLst>
      <p:ext uri="{BB962C8B-B14F-4D97-AF65-F5344CB8AC3E}">
        <p14:creationId xmlns:p14="http://schemas.microsoft.com/office/powerpoint/2010/main" val="14811964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dirty="0" smtClean="0">
                <a:solidFill>
                  <a:schemeClr val="tx1"/>
                </a:solidFill>
                <a:latin typeface="+mn-lt"/>
                <a:ea typeface="+mn-ea"/>
                <a:cs typeface="+mn-cs"/>
              </a:rPr>
              <a:t>The statement of stockholder’s equity shows the change in stockholders equity during the month. In this example, beginning balances are zero because this is the first month of Eagle Golf Academy. The beginning balances next month will be the ending balances this month.</a:t>
            </a:r>
          </a:p>
          <a:p>
            <a:pPr>
              <a:spcBef>
                <a:spcPct val="0"/>
              </a:spcBef>
            </a:pPr>
            <a:endParaRPr lang="en-US" sz="1200" b="0" i="0" u="none" strike="noStrike" kern="1200" baseline="0" dirty="0" smtClean="0">
              <a:solidFill>
                <a:schemeClr val="tx1"/>
              </a:solidFill>
              <a:latin typeface="+mn-lt"/>
              <a:ea typeface="+mn-ea"/>
              <a:cs typeface="+mn-cs"/>
            </a:endParaRPr>
          </a:p>
          <a:p>
            <a:pPr>
              <a:spcBef>
                <a:spcPct val="0"/>
              </a:spcBef>
            </a:pPr>
            <a:r>
              <a:rPr lang="en-US" sz="1200" b="0" i="0" u="none" strike="noStrike" kern="1200" baseline="0" dirty="0" smtClean="0">
                <a:solidFill>
                  <a:schemeClr val="tx1"/>
                </a:solidFill>
                <a:latin typeface="+mn-lt"/>
                <a:ea typeface="+mn-ea"/>
                <a:cs typeface="+mn-cs"/>
              </a:rPr>
              <a:t>The first column shows that Eagle issues 1,000 shares of common stock for $25 per share, so the balance of common stock increases by $25,000 during the month.</a:t>
            </a:r>
          </a:p>
          <a:p>
            <a:pPr>
              <a:spcBef>
                <a:spcPct val="0"/>
              </a:spcBef>
            </a:pPr>
            <a:endParaRPr lang="en-US" sz="1200" b="0" i="0" u="none" strike="noStrike" kern="1200" baseline="0" dirty="0" smtClean="0">
              <a:solidFill>
                <a:schemeClr val="tx1"/>
              </a:solidFill>
              <a:latin typeface="+mn-lt"/>
              <a:ea typeface="+mn-ea"/>
              <a:cs typeface="+mn-cs"/>
            </a:endParaRPr>
          </a:p>
          <a:p>
            <a:pPr>
              <a:spcBef>
                <a:spcPct val="0"/>
              </a:spcBef>
            </a:pPr>
            <a:r>
              <a:rPr lang="en-US" sz="1200" b="0" i="0" u="none" strike="noStrike" kern="1200" baseline="0" dirty="0" smtClean="0">
                <a:solidFill>
                  <a:schemeClr val="tx1"/>
                </a:solidFill>
                <a:latin typeface="+mn-lt"/>
                <a:ea typeface="+mn-ea"/>
                <a:cs typeface="+mn-cs"/>
              </a:rPr>
              <a:t>The second column shows that the balance of retained earnings increases by the amount of net income less any dividends paid to stockholders. For the month of December, net income was $1,200, and dividends paid to stockholders was $200, so retained earnings increased by $1,000 (= $1,200 − $200). The balance of retained earnings equals the amount of “earnings retained” (not paid out in the form of dividends) over the life of the company.</a:t>
            </a:r>
            <a:r>
              <a:rPr lang="en-US" sz="1200" b="1" i="0" u="none" strike="noStrike" kern="1200" baseline="0" dirty="0" smtClean="0">
                <a:solidFill>
                  <a:schemeClr val="tx1"/>
                </a:solidFill>
                <a:latin typeface="+mn-lt"/>
                <a:ea typeface="+mn-ea"/>
                <a:cs typeface="+mn-cs"/>
              </a:rPr>
              <a:t> </a:t>
            </a:r>
          </a:p>
          <a:p>
            <a:pPr>
              <a:spcBef>
                <a:spcPct val="0"/>
              </a:spcBef>
            </a:pPr>
            <a:endParaRPr lang="en-US" sz="1200" b="1" i="0" u="none" strike="noStrike" kern="1200" baseline="0" dirty="0" smtClean="0">
              <a:solidFill>
                <a:schemeClr val="tx1"/>
              </a:solidFill>
              <a:latin typeface="+mn-lt"/>
              <a:ea typeface="+mn-ea"/>
              <a:cs typeface="+mn-cs"/>
            </a:endParaRPr>
          </a:p>
          <a:p>
            <a:pPr>
              <a:spcBef>
                <a:spcPct val="0"/>
              </a:spcBef>
            </a:pPr>
            <a:r>
              <a:rPr lang="en-US" sz="1200" b="0" i="0" u="none" strike="noStrike" kern="1200" baseline="0" dirty="0" smtClean="0">
                <a:solidFill>
                  <a:schemeClr val="tx1"/>
                </a:solidFill>
                <a:latin typeface="+mn-lt"/>
                <a:ea typeface="+mn-ea"/>
                <a:cs typeface="+mn-cs"/>
              </a:rPr>
              <a:t>The third column shows that the two components—common stock and retained earnings—add to equal total stockholders’ equity.</a:t>
            </a:r>
            <a:endParaRPr lang="en-US" dirty="0" smtClean="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6335220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a:t>
            </a:r>
            <a:r>
              <a:rPr lang="en-US" i="1" dirty="0" smtClean="0"/>
              <a:t>balance sheet</a:t>
            </a:r>
            <a:r>
              <a:rPr lang="en-US" dirty="0" smtClean="0"/>
              <a:t> is a financial statement that presents the financial position of the company on a particular date. The financial position of a company is shown as it resources</a:t>
            </a:r>
            <a:r>
              <a:rPr lang="en-US" baseline="0" dirty="0" smtClean="0"/>
              <a:t> and claims to those resources. The resources of a company are referred to as its assets. Liabilities represent the claims to resources by creditors. Stockholders’ equity represents the claims to resources by the owners, the stockholders. The balance sheet shows the equality of this relationship as </a:t>
            </a:r>
            <a:r>
              <a:rPr lang="en-US" dirty="0" smtClean="0"/>
              <a:t>the accounting equation: assets = liabilities + stockholders’ equity. </a:t>
            </a:r>
          </a:p>
        </p:txBody>
      </p:sp>
      <p:sp>
        <p:nvSpPr>
          <p:cNvPr id="491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8FF509-9F0C-4336-9912-85964CFA708E}" type="slidenum">
              <a:rPr lang="en-US"/>
              <a:pPr fontAlgn="base">
                <a:spcBef>
                  <a:spcPct val="0"/>
                </a:spcBef>
                <a:spcAft>
                  <a:spcPct val="0"/>
                </a:spcAft>
              </a:pPr>
              <a:t>24</a:t>
            </a:fld>
            <a:endParaRPr lang="en-US" dirty="0"/>
          </a:p>
        </p:txBody>
      </p:sp>
    </p:spTree>
    <p:extLst>
      <p:ext uri="{BB962C8B-B14F-4D97-AF65-F5344CB8AC3E}">
        <p14:creationId xmlns:p14="http://schemas.microsoft.com/office/powerpoint/2010/main" val="19410669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The first thing to notice is the time period included in the heading. Recall that the income statement and statement of stockholders’ equity, both show activity over an </a:t>
            </a:r>
            <a:r>
              <a:rPr lang="en-US" i="1" dirty="0" smtClean="0"/>
              <a:t>interval of time</a:t>
            </a:r>
            <a:r>
              <a:rPr lang="en-US" dirty="0" smtClean="0"/>
              <a:t>.  The balance sheet, in contrast, reports assets, liabilities, and stockholders’ equity at a </a:t>
            </a:r>
            <a:r>
              <a:rPr lang="en-US" i="1" dirty="0" smtClean="0"/>
              <a:t>point in time</a:t>
            </a:r>
            <a:r>
              <a:rPr lang="en-US" dirty="0" smtClean="0"/>
              <a:t>. </a:t>
            </a:r>
          </a:p>
          <a:p>
            <a:pPr>
              <a:spcBef>
                <a:spcPct val="0"/>
              </a:spcBef>
            </a:pPr>
            <a:endParaRPr lang="en-US" dirty="0" smtClean="0"/>
          </a:p>
          <a:p>
            <a:pPr>
              <a:spcBef>
                <a:spcPct val="0"/>
              </a:spcBef>
            </a:pPr>
            <a:r>
              <a:rPr lang="en-US" dirty="0" smtClean="0"/>
              <a:t>Total assets equal </a:t>
            </a:r>
            <a:r>
              <a:rPr lang="en-US" b="1" dirty="0" smtClean="0"/>
              <a:t>$40,000 </a:t>
            </a:r>
            <a:r>
              <a:rPr lang="en-US" dirty="0" smtClean="0"/>
              <a:t>and include </a:t>
            </a:r>
            <a:r>
              <a:rPr lang="en-US" sz="1200" b="0" i="0" u="none" strike="noStrike" kern="1200" baseline="0" dirty="0" smtClean="0">
                <a:solidFill>
                  <a:schemeClr val="tx1"/>
                </a:solidFill>
                <a:latin typeface="+mn-lt"/>
                <a:ea typeface="+mn-ea"/>
                <a:cs typeface="+mn-cs"/>
              </a:rPr>
              <a:t>assets that are familiar to most companies</a:t>
            </a:r>
            <a:r>
              <a:rPr lang="en-US" dirty="0" smtClean="0"/>
              <a:t>, such as cash, supplies, and equipment. </a:t>
            </a:r>
          </a:p>
          <a:p>
            <a:pPr>
              <a:spcBef>
                <a:spcPct val="0"/>
              </a:spcBef>
            </a:pPr>
            <a:endParaRPr lang="en-US" sz="1200" b="0" i="0" u="none" strike="noStrike" kern="1200" baseline="0" dirty="0" smtClean="0">
              <a:solidFill>
                <a:schemeClr val="tx1"/>
              </a:solidFill>
              <a:latin typeface="+mn-lt"/>
              <a:ea typeface="+mn-ea"/>
              <a:cs typeface="+mn-cs"/>
            </a:endParaRPr>
          </a:p>
          <a:p>
            <a:pPr>
              <a:spcBef>
                <a:spcPct val="0"/>
              </a:spcBef>
            </a:pPr>
            <a:r>
              <a:rPr lang="en-US" sz="1200" b="0" i="0" u="none" strike="noStrike" kern="1200" baseline="0" dirty="0" smtClean="0">
                <a:solidFill>
                  <a:schemeClr val="tx1"/>
                </a:solidFill>
                <a:latin typeface="+mn-lt"/>
                <a:ea typeface="+mn-ea"/>
                <a:cs typeface="+mn-cs"/>
              </a:rPr>
              <a:t>Total liabilities on December 31 equal </a:t>
            </a:r>
            <a:r>
              <a:rPr lang="en-US" sz="1200" b="1" i="0" u="none" strike="noStrike" kern="1200" baseline="0" dirty="0" smtClean="0">
                <a:solidFill>
                  <a:schemeClr val="tx1"/>
                </a:solidFill>
                <a:latin typeface="+mn-lt"/>
                <a:ea typeface="+mn-ea"/>
                <a:cs typeface="+mn-cs"/>
              </a:rPr>
              <a:t>$14,000</a:t>
            </a:r>
            <a:r>
              <a:rPr lang="en-US" sz="1200" b="0" i="0" u="none" strike="noStrike" kern="1200" baseline="0" dirty="0" smtClean="0">
                <a:solidFill>
                  <a:schemeClr val="tx1"/>
                </a:solidFill>
                <a:latin typeface="+mn-lt"/>
                <a:ea typeface="+mn-ea"/>
                <a:cs typeface="+mn-cs"/>
              </a:rPr>
              <a:t>. These include amounts owed to regular vendors (accounts payable), as well as amounts owed for other items such as employee salaries, utilities, interest, and bank borrowing (notes payable). Many liabilities are referred to as “payables,” to signify amounts the company will “pay” in the future. </a:t>
            </a:r>
          </a:p>
          <a:p>
            <a:pPr>
              <a:spcBef>
                <a:spcPct val="0"/>
              </a:spcBef>
            </a:pPr>
            <a:endParaRPr lang="en-US" sz="1200" b="0" i="0" u="none" strike="noStrike" kern="1200" baseline="0" dirty="0" smtClean="0">
              <a:solidFill>
                <a:schemeClr val="tx1"/>
              </a:solidFill>
              <a:latin typeface="+mn-lt"/>
              <a:ea typeface="+mn-ea"/>
              <a:cs typeface="+mn-cs"/>
            </a:endParaRPr>
          </a:p>
          <a:p>
            <a:pPr>
              <a:spcBef>
                <a:spcPct val="0"/>
              </a:spcBef>
            </a:pPr>
            <a:r>
              <a:rPr lang="en-US" sz="1200" b="0" i="0" u="none" strike="noStrike" kern="1200" baseline="0" dirty="0" smtClean="0">
                <a:solidFill>
                  <a:schemeClr val="tx1"/>
                </a:solidFill>
                <a:latin typeface="+mn-lt"/>
                <a:ea typeface="+mn-ea"/>
                <a:cs typeface="+mn-cs"/>
              </a:rPr>
              <a:t>The difference between assets and liabilities of </a:t>
            </a:r>
            <a:r>
              <a:rPr lang="en-US" sz="1200" b="1" i="0" u="none" strike="noStrike" kern="1200" baseline="0" dirty="0" smtClean="0">
                <a:solidFill>
                  <a:schemeClr val="tx1"/>
                </a:solidFill>
                <a:latin typeface="+mn-lt"/>
                <a:ea typeface="+mn-ea"/>
                <a:cs typeface="+mn-cs"/>
              </a:rPr>
              <a:t>$26,000 </a:t>
            </a:r>
            <a:r>
              <a:rPr lang="en-US" sz="1200" b="0" i="0" u="none" strike="noStrike" kern="1200" baseline="0" dirty="0" smtClean="0">
                <a:solidFill>
                  <a:schemeClr val="tx1"/>
                </a:solidFill>
                <a:latin typeface="+mn-lt"/>
                <a:ea typeface="+mn-ea"/>
                <a:cs typeface="+mn-cs"/>
              </a:rPr>
              <a:t>represents stockholders’ equity. Total stockholders’ equity includes the amount of common stock plus the amount of retained earnings from the statement of stockholders’ equity.</a:t>
            </a:r>
          </a:p>
          <a:p>
            <a:pPr>
              <a:spcBef>
                <a:spcPct val="0"/>
              </a:spcBef>
            </a:pPr>
            <a:endParaRPr lang="en-US" sz="1200" b="0" i="0" u="none" strike="noStrike" kern="1200" baseline="0" dirty="0" smtClean="0">
              <a:solidFill>
                <a:schemeClr val="tx1"/>
              </a:solidFill>
              <a:latin typeface="+mn-lt"/>
              <a:ea typeface="+mn-ea"/>
              <a:cs typeface="+mn-cs"/>
            </a:endParaRPr>
          </a:p>
          <a:p>
            <a:pPr>
              <a:spcBef>
                <a:spcPct val="0"/>
              </a:spcBef>
            </a:pPr>
            <a:r>
              <a:rPr lang="en-US" sz="1200" b="0" i="0" u="none" strike="noStrike" kern="1200" baseline="0" dirty="0" smtClean="0">
                <a:solidFill>
                  <a:schemeClr val="tx1"/>
                </a:solidFill>
                <a:latin typeface="+mn-lt"/>
                <a:ea typeface="+mn-ea"/>
                <a:cs typeface="+mn-cs"/>
              </a:rPr>
              <a:t>At the end, the balance sheet shows that total assets equal total liabilities plus stockholders’ equities.</a:t>
            </a:r>
            <a:endParaRPr lang="en-US" b="0" dirty="0" smtClean="0"/>
          </a:p>
          <a:p>
            <a:pPr>
              <a:spcBef>
                <a:spcPct val="0"/>
              </a:spcBef>
            </a:pP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42617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089196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r>
              <a:rPr lang="en-US" dirty="0" smtClean="0"/>
              <a:t>The </a:t>
            </a:r>
            <a:r>
              <a:rPr lang="en-US" i="1" dirty="0" smtClean="0"/>
              <a:t>statement of cash flows</a:t>
            </a:r>
            <a:r>
              <a:rPr lang="en-US" dirty="0" smtClean="0"/>
              <a:t> is a financial statement that measures activities involving cash receipts and cash payments over an interval of time. We can classify all cash transactions into three categories that correspond to the three fundamental business activities: </a:t>
            </a:r>
          </a:p>
          <a:p>
            <a:pPr marL="228600" indent="-228600" fontAlgn="auto">
              <a:spcBef>
                <a:spcPts val="0"/>
              </a:spcBef>
              <a:spcAft>
                <a:spcPts val="0"/>
              </a:spcAft>
              <a:buFontTx/>
              <a:buAutoNum type="arabicParenBoth"/>
              <a:defRPr/>
            </a:pPr>
            <a:r>
              <a:rPr lang="en-US" dirty="0" smtClean="0"/>
              <a:t>operating activities</a:t>
            </a:r>
          </a:p>
          <a:p>
            <a:pPr marL="228600" indent="-228600" fontAlgn="auto">
              <a:spcBef>
                <a:spcPts val="0"/>
              </a:spcBef>
              <a:spcAft>
                <a:spcPts val="0"/>
              </a:spcAft>
              <a:buFontTx/>
              <a:buAutoNum type="arabicParenBoth"/>
              <a:defRPr/>
            </a:pPr>
            <a:r>
              <a:rPr lang="en-US" dirty="0" smtClean="0"/>
              <a:t>investing activities</a:t>
            </a:r>
          </a:p>
          <a:p>
            <a:pPr marL="228600" indent="-228600" fontAlgn="auto">
              <a:spcBef>
                <a:spcPts val="0"/>
              </a:spcBef>
              <a:spcAft>
                <a:spcPts val="0"/>
              </a:spcAft>
              <a:buFontTx/>
              <a:buAutoNum type="arabicParenBoth"/>
              <a:defRPr/>
            </a:pPr>
            <a:r>
              <a:rPr lang="en-US" dirty="0" smtClean="0"/>
              <a:t>financing activities</a:t>
            </a:r>
          </a:p>
          <a:p>
            <a:pPr fontAlgn="auto">
              <a:spcBef>
                <a:spcPts val="0"/>
              </a:spcBef>
              <a:spcAft>
                <a:spcPts val="0"/>
              </a:spcAft>
              <a:defRPr/>
            </a:pPr>
            <a:endParaRPr lang="en-US" i="1" dirty="0" smtClean="0"/>
          </a:p>
          <a:p>
            <a:pPr fontAlgn="auto">
              <a:spcBef>
                <a:spcPts val="0"/>
              </a:spcBef>
              <a:spcAft>
                <a:spcPts val="0"/>
              </a:spcAft>
              <a:defRPr/>
            </a:pPr>
            <a:r>
              <a:rPr lang="en-US" i="1" dirty="0" smtClean="0"/>
              <a:t>Operating cash flows</a:t>
            </a:r>
            <a:r>
              <a:rPr lang="en-US" b="1" dirty="0" smtClean="0"/>
              <a:t> </a:t>
            </a:r>
            <a:r>
              <a:rPr lang="en-US" dirty="0" smtClean="0"/>
              <a:t>include cash receipts and cash payments for transactions involving revenues and expenses.</a:t>
            </a:r>
          </a:p>
          <a:p>
            <a:pPr fontAlgn="auto">
              <a:spcBef>
                <a:spcPts val="0"/>
              </a:spcBef>
              <a:spcAft>
                <a:spcPts val="0"/>
              </a:spcAft>
              <a:defRPr/>
            </a:pPr>
            <a:r>
              <a:rPr lang="en-US" i="1" dirty="0" smtClean="0"/>
              <a:t>Investing cash flows</a:t>
            </a:r>
            <a:r>
              <a:rPr lang="en-US" b="1" dirty="0" smtClean="0"/>
              <a:t> </a:t>
            </a:r>
            <a:r>
              <a:rPr lang="en-US" dirty="0" smtClean="0"/>
              <a:t>generally include cash transactions for the purchase and sale of investments and productive long-term assets. </a:t>
            </a:r>
          </a:p>
          <a:p>
            <a:pPr fontAlgn="auto">
              <a:spcBef>
                <a:spcPts val="0"/>
              </a:spcBef>
              <a:spcAft>
                <a:spcPts val="0"/>
              </a:spcAft>
              <a:defRPr/>
            </a:pPr>
            <a:r>
              <a:rPr lang="en-US" i="1" dirty="0" smtClean="0"/>
              <a:t>Financing cash flows</a:t>
            </a:r>
            <a:r>
              <a:rPr lang="en-US" b="1" dirty="0" smtClean="0"/>
              <a:t> </a:t>
            </a:r>
            <a:r>
              <a:rPr lang="en-US" dirty="0" smtClean="0"/>
              <a:t>include cash transactions with lenders, such as borrowing money and repaying debt, and with stockholders, such as issuing stock and paying dividends. </a:t>
            </a:r>
          </a:p>
        </p:txBody>
      </p:sp>
      <p:sp>
        <p:nvSpPr>
          <p:cNvPr id="532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571B23B-EC4A-4A30-8B35-FA937A1E10BB}" type="slidenum">
              <a:rPr lang="en-US"/>
              <a:pPr fontAlgn="base">
                <a:spcBef>
                  <a:spcPct val="0"/>
                </a:spcBef>
                <a:spcAft>
                  <a:spcPct val="0"/>
                </a:spcAft>
              </a:pPr>
              <a:t>28</a:t>
            </a:fld>
            <a:endParaRPr lang="en-US" dirty="0"/>
          </a:p>
        </p:txBody>
      </p:sp>
    </p:spTree>
    <p:extLst>
      <p:ext uri="{BB962C8B-B14F-4D97-AF65-F5344CB8AC3E}">
        <p14:creationId xmlns:p14="http://schemas.microsoft.com/office/powerpoint/2010/main" val="13140512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total of the net cash flows from operating, investing, and financing activities equals the net change in cash during the period:  </a:t>
            </a:r>
          </a:p>
          <a:p>
            <a:endParaRPr lang="en-US"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Change in cash = Operating cash flows</a:t>
            </a:r>
            <a:r>
              <a:rPr lang="en-US" sz="12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 Investing cash flows + Financing cash flows </a:t>
            </a:r>
            <a:endParaRPr lang="en-US" dirty="0" smtClean="0"/>
          </a:p>
          <a:p>
            <a:pPr>
              <a:spcBef>
                <a:spcPct val="0"/>
              </a:spcBef>
            </a:pPr>
            <a:endParaRPr lang="en-US" sz="1200" b="0" i="0" u="none" strike="noStrike" kern="1200" baseline="0" dirty="0" smtClean="0">
              <a:solidFill>
                <a:schemeClr val="tx1"/>
              </a:solidFill>
              <a:latin typeface="+mn-lt"/>
              <a:ea typeface="+mn-ea"/>
              <a:cs typeface="+mn-cs"/>
            </a:endParaRPr>
          </a:p>
          <a:p>
            <a:pPr>
              <a:spcBef>
                <a:spcPct val="0"/>
              </a:spcBef>
            </a:pPr>
            <a:r>
              <a:rPr lang="en-US" sz="1200" b="0" i="0" u="none" strike="noStrike" kern="1200" baseline="0" dirty="0" smtClean="0">
                <a:solidFill>
                  <a:schemeClr val="tx1"/>
                </a:solidFill>
                <a:latin typeface="+mn-lt"/>
                <a:ea typeface="+mn-ea"/>
                <a:cs typeface="+mn-cs"/>
              </a:rPr>
              <a:t>The ending balance of cash is the same as that reported in the balance sheet in Illustration 1–7. This reconciliation of the beginning and ending cash balances emphasizes that the statement of cash flows explains why the cash reported in the balance sheet changed from one period to the next. In this example, the beginning balance of cash is zero because this is the first year of Eagle Golf Academy. The beginning balance of cash next year will be the ending balance this year.</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6126123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dirty="0" smtClean="0">
                <a:solidFill>
                  <a:schemeClr val="tx1"/>
                </a:solidFill>
                <a:latin typeface="+mn-lt"/>
                <a:ea typeface="+mn-ea"/>
                <a:cs typeface="+mn-cs"/>
              </a:rPr>
              <a:t>Illustration 1–9 shows the links among the financial statements of Eagle Golf Academy in Illustrations 1–5, 1–6, 1–7, and 1–8. Link (1) shows that net income from the income statement is reported in the statement of stockholders’ equity as part of the calculation of retained earnings. Link (2) shows that after we calculate the balance of retained earnings, the amount of total stockholders’ equity can be reported in the balance sheet. Finally, link (3) demonstrates that the balance of cash in the balance sheet equals the amount of cash reported in the statement of cash flows.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8015398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593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81F971D-BF4A-420B-B220-CA8CD711835D}" type="slidenum">
              <a:rPr lang="en-US"/>
              <a:pPr fontAlgn="base">
                <a:spcBef>
                  <a:spcPct val="0"/>
                </a:spcBef>
                <a:spcAft>
                  <a:spcPct val="0"/>
                </a:spcAft>
              </a:pPr>
              <a:t>33</a:t>
            </a:fld>
            <a:endParaRPr lang="en-US" dirty="0"/>
          </a:p>
        </p:txBody>
      </p:sp>
    </p:spTree>
    <p:extLst>
      <p:ext uri="{BB962C8B-B14F-4D97-AF65-F5344CB8AC3E}">
        <p14:creationId xmlns:p14="http://schemas.microsoft.com/office/powerpoint/2010/main" val="6677428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p:spPr>
      </p:sp>
      <p:sp>
        <p:nvSpPr>
          <p:cNvPr id="6144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Financial accounting information is essential to making good business decisions. The figure demonstrates that investors and creditors have cash they are willing to invest. How do they decide which investment option provides the better opportunity? Most often, they analyze companies’ financial accounting information in making their decision. </a:t>
            </a:r>
          </a:p>
        </p:txBody>
      </p:sp>
      <p:sp>
        <p:nvSpPr>
          <p:cNvPr id="614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15FF971-CD0D-4ED5-B882-8572C8DC1738}" type="slidenum">
              <a:rPr lang="en-US"/>
              <a:pPr fontAlgn="base">
                <a:spcBef>
                  <a:spcPct val="0"/>
                </a:spcBef>
                <a:spcAft>
                  <a:spcPct val="0"/>
                </a:spcAft>
              </a:pPr>
              <a:t>34</a:t>
            </a:fld>
            <a:endParaRPr lang="en-US" dirty="0"/>
          </a:p>
        </p:txBody>
      </p:sp>
    </p:spTree>
    <p:extLst>
      <p:ext uri="{BB962C8B-B14F-4D97-AF65-F5344CB8AC3E}">
        <p14:creationId xmlns:p14="http://schemas.microsoft.com/office/powerpoint/2010/main" val="1432227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A common misconception about an accounting course</a:t>
            </a:r>
            <a:r>
              <a:rPr lang="en-IN" baseline="0" dirty="0" smtClean="0"/>
              <a:t> is</a:t>
            </a:r>
            <a:r>
              <a:rPr lang="en-IN" dirty="0" smtClean="0"/>
              <a:t> that it is a math class, much like college algebra, calculus, or business statistics. It is not a math class. Though it’s true that accounting uses numbers, accounting is far more than adding, subtracting, and solving for unknown variables. So what</a:t>
            </a:r>
            <a:r>
              <a:rPr lang="en-IN" baseline="0" dirty="0" smtClean="0"/>
              <a:t> is accounting?  Let’s take a look.</a:t>
            </a:r>
            <a:endParaRPr lang="en-US" dirty="0" smtClean="0"/>
          </a:p>
        </p:txBody>
      </p:sp>
      <p:sp>
        <p:nvSpPr>
          <p:cNvPr id="174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396C958-E1E2-4FB8-B9B1-F1EDB5CF9FD6}" type="slidenum">
              <a:rPr lang="en-US"/>
              <a:pPr fontAlgn="base">
                <a:spcBef>
                  <a:spcPct val="0"/>
                </a:spcBef>
                <a:spcAft>
                  <a:spcPct val="0"/>
                </a:spcAft>
              </a:pPr>
              <a:t>4</a:t>
            </a:fld>
            <a:endParaRPr lang="en-US" dirty="0"/>
          </a:p>
        </p:txBody>
      </p:sp>
    </p:spTree>
    <p:extLst>
      <p:ext uri="{BB962C8B-B14F-4D97-AF65-F5344CB8AC3E}">
        <p14:creationId xmlns:p14="http://schemas.microsoft.com/office/powerpoint/2010/main" val="35859225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To demonstrate the importance of financial accounting information to investment decisions, we can look at the relationship between changes in stock prices and changes in net income over 20 years. No other single piece of company information better explains companies’ stock price performance than does financial accounting net income</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the bottom line in the income statement. As you can see from the charts above, if you are able to predict the change in financial accounting’s measure of profitability—net income—then you can predict the change in stock prices as well.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6409239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p:spPr>
      </p:sp>
      <p:sp>
        <p:nvSpPr>
          <p:cNvPr id="634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Recall that accounting serves two main functions: It (1) measures business activities and (2) communicates those measurements to investors and creditors so they can make decisions.</a:t>
            </a:r>
            <a:endParaRPr lang="en-US" dirty="0" smtClean="0"/>
          </a:p>
        </p:txBody>
      </p:sp>
      <p:sp>
        <p:nvSpPr>
          <p:cNvPr id="634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DB3308B-1F24-4C2B-BF97-26982BC377E8}" type="slidenum">
              <a:rPr lang="en-US"/>
              <a:pPr fontAlgn="base">
                <a:spcBef>
                  <a:spcPct val="0"/>
                </a:spcBef>
                <a:spcAft>
                  <a:spcPct val="0"/>
                </a:spcAft>
              </a:pPr>
              <a:t>36</a:t>
            </a:fld>
            <a:endParaRPr lang="en-US" dirty="0"/>
          </a:p>
        </p:txBody>
      </p:sp>
    </p:spTree>
    <p:extLst>
      <p:ext uri="{BB962C8B-B14F-4D97-AF65-F5344CB8AC3E}">
        <p14:creationId xmlns:p14="http://schemas.microsoft.com/office/powerpoint/2010/main" val="3288071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0074449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dirty="0" smtClean="0">
                <a:solidFill>
                  <a:schemeClr val="tx1"/>
                </a:solidFill>
                <a:latin typeface="+mn-lt"/>
                <a:ea typeface="+mn-ea"/>
                <a:cs typeface="+mn-cs"/>
              </a:rPr>
              <a:t>Because financial accounting information is so vital to investors and creditors, formal standards have been established. The rules of financial accounting are called </a:t>
            </a:r>
            <a:r>
              <a:rPr lang="en-US" sz="1200" b="1" i="0" u="none" strike="noStrike" kern="1200" baseline="0" dirty="0" smtClean="0">
                <a:solidFill>
                  <a:schemeClr val="tx1"/>
                </a:solidFill>
                <a:latin typeface="+mn-lt"/>
                <a:ea typeface="+mn-ea"/>
                <a:cs typeface="+mn-cs"/>
              </a:rPr>
              <a:t>Generally Accepted Accounting Principles</a:t>
            </a:r>
            <a:r>
              <a:rPr lang="en-US" sz="1200" b="0" i="0" u="none" strike="noStrike" kern="1200" baseline="0" dirty="0" smtClean="0">
                <a:solidFill>
                  <a:schemeClr val="tx1"/>
                </a:solidFill>
                <a:latin typeface="+mn-lt"/>
                <a:ea typeface="+mn-ea"/>
                <a:cs typeface="+mn-cs"/>
              </a:rPr>
              <a:t>, often abbreviated as </a:t>
            </a:r>
            <a:r>
              <a:rPr lang="en-US" sz="1200" b="1" i="0" u="none" strike="noStrike" kern="1200" baseline="0" dirty="0" smtClean="0">
                <a:solidFill>
                  <a:schemeClr val="tx1"/>
                </a:solidFill>
                <a:latin typeface="+mn-lt"/>
                <a:ea typeface="+mn-ea"/>
                <a:cs typeface="+mn-cs"/>
              </a:rPr>
              <a:t>GAAP </a:t>
            </a:r>
            <a:r>
              <a:rPr lang="en-US" sz="1200" b="0" i="0" u="none" strike="noStrike" kern="1200" baseline="0" dirty="0" smtClean="0">
                <a:solidFill>
                  <a:schemeClr val="tx1"/>
                </a:solidFill>
                <a:latin typeface="+mn-lt"/>
                <a:ea typeface="+mn-ea"/>
                <a:cs typeface="+mn-cs"/>
              </a:rPr>
              <a:t>(pronounced gap). The fact that all companies use these same rules is critical to financial statement users. It helps investors to accurately compare financial information among companies when they are making decisions about where to invest or lend their resources. </a:t>
            </a:r>
            <a:endParaRPr lang="en-US" dirty="0" smtClean="0"/>
          </a:p>
        </p:txBody>
      </p:sp>
      <p:sp>
        <p:nvSpPr>
          <p:cNvPr id="665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6645603-5FCA-4755-A1B3-9D54BDE4DE25}" type="slidenum">
              <a:rPr lang="en-US"/>
              <a:pPr fontAlgn="base">
                <a:spcBef>
                  <a:spcPct val="0"/>
                </a:spcBef>
                <a:spcAft>
                  <a:spcPct val="0"/>
                </a:spcAft>
              </a:pPr>
              <a:t>38</a:t>
            </a:fld>
            <a:endParaRPr lang="en-US" dirty="0"/>
          </a:p>
        </p:txBody>
      </p:sp>
    </p:spTree>
    <p:extLst>
      <p:ext uri="{BB962C8B-B14F-4D97-AF65-F5344CB8AC3E}">
        <p14:creationId xmlns:p14="http://schemas.microsoft.com/office/powerpoint/2010/main" val="40143580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dirty="0" smtClean="0">
                <a:solidFill>
                  <a:schemeClr val="tx1"/>
                </a:solidFill>
                <a:latin typeface="+mn-lt"/>
                <a:ea typeface="+mn-ea"/>
                <a:cs typeface="+mn-cs"/>
              </a:rPr>
              <a:t>Financial accounting and reporting standards in the United States are established primarily by the </a:t>
            </a:r>
            <a:r>
              <a:rPr lang="en-US" sz="1200" b="1" i="0" u="none" strike="noStrike" kern="1200" baseline="0" dirty="0" smtClean="0">
                <a:solidFill>
                  <a:schemeClr val="tx1"/>
                </a:solidFill>
                <a:latin typeface="+mn-lt"/>
                <a:ea typeface="+mn-ea"/>
                <a:cs typeface="+mn-cs"/>
              </a:rPr>
              <a:t>Financial Accounting Standards Board (FASB) </a:t>
            </a:r>
            <a:r>
              <a:rPr lang="en-US" sz="1200" b="0" i="0" u="none" strike="noStrike" kern="1200" baseline="0" dirty="0" smtClean="0">
                <a:solidFill>
                  <a:schemeClr val="tx1"/>
                </a:solidFill>
                <a:latin typeface="+mn-lt"/>
                <a:ea typeface="+mn-ea"/>
                <a:cs typeface="+mn-cs"/>
              </a:rPr>
              <a:t>(pronounced either by the letters themselves or as faz-be). The FASB is an independent, private-sector body with full-time voting members and a very large support staff. Members include representatives from the accounting profession, large corporations, financial analysts, accounting educators, and government agencies. </a:t>
            </a:r>
          </a:p>
          <a:p>
            <a:pPr>
              <a:spcBef>
                <a:spcPct val="0"/>
              </a:spcBef>
            </a:pPr>
            <a:endParaRPr lang="en-US" dirty="0" smtClean="0"/>
          </a:p>
          <a:p>
            <a:pPr>
              <a:spcBef>
                <a:spcPct val="0"/>
              </a:spcBef>
            </a:pPr>
            <a:r>
              <a:rPr lang="en-US" sz="1200" b="0" i="0" u="none" strike="noStrike" kern="1200" baseline="0" dirty="0" smtClean="0">
                <a:solidFill>
                  <a:schemeClr val="tx1"/>
                </a:solidFill>
                <a:latin typeface="+mn-lt"/>
                <a:ea typeface="+mn-ea"/>
                <a:cs typeface="+mn-cs"/>
              </a:rPr>
              <a:t>The global counterpart to the FASB is the International Accounting Standards Board (IASB). In many ways, this organization functions like the FASB. </a:t>
            </a:r>
          </a:p>
          <a:p>
            <a:pPr>
              <a:spcBef>
                <a:spcPct val="0"/>
              </a:spcBef>
            </a:pPr>
            <a:endParaRPr lang="en-US" sz="1200" b="0" i="0" u="none" strike="noStrike" kern="1200" baseline="0" dirty="0" smtClean="0">
              <a:solidFill>
                <a:schemeClr val="tx1"/>
              </a:solidFill>
              <a:latin typeface="+mn-lt"/>
              <a:ea typeface="+mn-ea"/>
              <a:cs typeface="+mn-cs"/>
            </a:endParaRPr>
          </a:p>
          <a:p>
            <a:pPr>
              <a:spcBef>
                <a:spcPct val="0"/>
              </a:spcBef>
            </a:pPr>
            <a:r>
              <a:rPr lang="en-US" i="1" dirty="0" smtClean="0"/>
              <a:t>The Securities and Exchange Commission (SEC), </a:t>
            </a:r>
            <a:r>
              <a:rPr lang="en-US" dirty="0" smtClean="0"/>
              <a:t>a government agency created in 1934, has both the power and the responsibility for setting accounting and reporting standards for companies whose securities are publicly traded. The SEC has delegated the primary responsibility for setting accounting standards to FASB. </a:t>
            </a:r>
          </a:p>
          <a:p>
            <a:pPr>
              <a:spcBef>
                <a:spcPct val="0"/>
              </a:spcBef>
            </a:pPr>
            <a:endParaRPr lang="en-US" dirty="0" smtClean="0"/>
          </a:p>
        </p:txBody>
      </p:sp>
      <p:sp>
        <p:nvSpPr>
          <p:cNvPr id="686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6098117-2188-4EAB-AABE-16D7FCE60693}" type="slidenum">
              <a:rPr lang="en-US"/>
              <a:pPr fontAlgn="base">
                <a:spcBef>
                  <a:spcPct val="0"/>
                </a:spcBef>
                <a:spcAft>
                  <a:spcPct val="0"/>
                </a:spcAft>
              </a:pPr>
              <a:t>39</a:t>
            </a:fld>
            <a:endParaRPr lang="en-US" dirty="0"/>
          </a:p>
        </p:txBody>
      </p:sp>
    </p:spTree>
    <p:extLst>
      <p:ext uri="{BB962C8B-B14F-4D97-AF65-F5344CB8AC3E}">
        <p14:creationId xmlns:p14="http://schemas.microsoft.com/office/powerpoint/2010/main" val="6642512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769425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dirty="0" smtClean="0">
                <a:solidFill>
                  <a:schemeClr val="tx1"/>
                </a:solidFill>
                <a:latin typeface="+mn-lt"/>
                <a:ea typeface="+mn-ea"/>
                <a:cs typeface="+mn-cs"/>
              </a:rPr>
              <a:t>To help ensure that management has in fact appropriately applied GAAP, the SEC requires independent outside verification of the financial statements of publicly traded companies. Such independent examination is done by </a:t>
            </a:r>
            <a:r>
              <a:rPr lang="en-US" sz="1200" b="1" i="0" u="none" strike="noStrike" kern="1200" baseline="0" dirty="0" smtClean="0">
                <a:solidFill>
                  <a:schemeClr val="tx1"/>
                </a:solidFill>
                <a:latin typeface="+mn-lt"/>
                <a:ea typeface="+mn-ea"/>
                <a:cs typeface="+mn-cs"/>
              </a:rPr>
              <a:t>auditors</a:t>
            </a:r>
            <a:r>
              <a:rPr lang="en-US" sz="1200" b="0" i="0" u="none" strike="noStrike" kern="1200" baseline="0" dirty="0" smtClean="0">
                <a:solidFill>
                  <a:schemeClr val="tx1"/>
                </a:solidFill>
                <a:latin typeface="+mn-lt"/>
                <a:ea typeface="+mn-ea"/>
                <a:cs typeface="+mn-cs"/>
              </a:rPr>
              <a:t>, who are not employees of the company, but who are hired by the company as an independent party to express a professional opinion of the extent to which financial statements are prepared in compliance with GAAP and are free of material misstatement. Auditors play a major role in investors’ and creditors’ decisions by adding credibility to a company’s financial statements.</a:t>
            </a:r>
            <a:endParaRPr lang="en-US" b="0" dirty="0" smtClean="0"/>
          </a:p>
        </p:txBody>
      </p:sp>
      <p:sp>
        <p:nvSpPr>
          <p:cNvPr id="706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E941851-7330-4554-8744-50AA436C7B27}" type="slidenum">
              <a:rPr lang="en-US"/>
              <a:pPr fontAlgn="base">
                <a:spcBef>
                  <a:spcPct val="0"/>
                </a:spcBef>
                <a:spcAft>
                  <a:spcPct val="0"/>
                </a:spcAft>
              </a:pPr>
              <a:t>41</a:t>
            </a:fld>
            <a:endParaRPr lang="en-US" dirty="0"/>
          </a:p>
        </p:txBody>
      </p:sp>
    </p:spTree>
    <p:extLst>
      <p:ext uri="{BB962C8B-B14F-4D97-AF65-F5344CB8AC3E}">
        <p14:creationId xmlns:p14="http://schemas.microsoft.com/office/powerpoint/2010/main" val="42851997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excerpt</a:t>
            </a:r>
            <a:r>
              <a:rPr lang="en-US" baseline="0" dirty="0" smtClean="0"/>
              <a:t> from the independent auditor’s report for Dick’s Sporting Goods, Inc.  </a:t>
            </a:r>
            <a:r>
              <a:rPr lang="en-US" sz="1200" b="0" i="0" u="none" strike="noStrike" kern="1200" baseline="0" dirty="0" smtClean="0">
                <a:solidFill>
                  <a:schemeClr val="tx1"/>
                </a:solidFill>
                <a:latin typeface="+mn-lt"/>
                <a:ea typeface="+mn-ea"/>
                <a:cs typeface="+mn-cs"/>
              </a:rPr>
              <a:t>The auditor’s report indicates that the financial statements for the period mentioned have been prepared in conformity with GAAP.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6338667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850334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Accounting majors need to realize the many different options available upon graduation. Those who do not plan to major in accounting need a solid understanding of the many different business decisions involving accounting information.</a:t>
            </a:r>
          </a:p>
          <a:p>
            <a:pPr>
              <a:spcBef>
                <a:spcPct val="0"/>
              </a:spcBef>
            </a:pPr>
            <a:endParaRPr lang="en-IN" dirty="0" smtClean="0"/>
          </a:p>
          <a:p>
            <a:pPr>
              <a:spcBef>
                <a:spcPct val="0"/>
              </a:spcBef>
            </a:pPr>
            <a:r>
              <a:rPr lang="en-US" sz="1200" b="0" i="0" u="none" strike="noStrike" kern="1200" baseline="0" dirty="0" smtClean="0">
                <a:solidFill>
                  <a:schemeClr val="tx1"/>
                </a:solidFill>
                <a:latin typeface="+mn-lt"/>
                <a:ea typeface="+mn-ea"/>
                <a:cs typeface="+mn-cs"/>
              </a:rPr>
              <a:t>For the past several years, accounting has ranked as one of the top majors on university campuses. Because of their importance in our society, accountants are in high demand. And because of this high demand, accounting salaries are on the rise. Starting salaries are among the highest of all majors across the university</a:t>
            </a:r>
            <a:r>
              <a:rPr lang="en-IN" dirty="0" smtClean="0"/>
              <a:t>.</a:t>
            </a:r>
            <a:endParaRPr lang="en-US" dirty="0" smtClean="0"/>
          </a:p>
        </p:txBody>
      </p:sp>
      <p:sp>
        <p:nvSpPr>
          <p:cNvPr id="747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D89D33F-2E91-4EF0-85F8-D69BB04F114C}" type="slidenum">
              <a:rPr lang="en-US"/>
              <a:pPr fontAlgn="base">
                <a:spcBef>
                  <a:spcPct val="0"/>
                </a:spcBef>
                <a:spcAft>
                  <a:spcPct val="0"/>
                </a:spcAft>
              </a:pPr>
              <a:t>45</a:t>
            </a:fld>
            <a:endParaRPr lang="en-US" dirty="0"/>
          </a:p>
        </p:txBody>
      </p:sp>
    </p:spTree>
    <p:extLst>
      <p:ext uri="{BB962C8B-B14F-4D97-AF65-F5344CB8AC3E}">
        <p14:creationId xmlns:p14="http://schemas.microsoft.com/office/powerpoint/2010/main" val="2784025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781845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768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774B6A0-927B-43E3-9DB6-88F4FCD77BA7}" type="slidenum">
              <a:rPr lang="en-US"/>
              <a:pPr fontAlgn="base">
                <a:spcBef>
                  <a:spcPct val="0"/>
                </a:spcBef>
                <a:spcAft>
                  <a:spcPct val="0"/>
                </a:spcAft>
              </a:pPr>
              <a:t>46</a:t>
            </a:fld>
            <a:endParaRPr lang="en-US" dirty="0"/>
          </a:p>
        </p:txBody>
      </p:sp>
    </p:spTree>
    <p:extLst>
      <p:ext uri="{BB962C8B-B14F-4D97-AF65-F5344CB8AC3E}">
        <p14:creationId xmlns:p14="http://schemas.microsoft.com/office/powerpoint/2010/main" val="39274231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The first big decision a student makes as an accounting major is the choice between a career in public accounting and a career in private accounting. </a:t>
            </a:r>
          </a:p>
          <a:p>
            <a:pPr>
              <a:spcBef>
                <a:spcPct val="0"/>
              </a:spcBef>
            </a:pPr>
            <a:endParaRPr lang="en-US" dirty="0" smtClean="0"/>
          </a:p>
          <a:p>
            <a:pPr>
              <a:spcBef>
                <a:spcPct val="0"/>
              </a:spcBef>
            </a:pPr>
            <a:r>
              <a:rPr lang="en-US" i="1" dirty="0" smtClean="0"/>
              <a:t>Public accounting </a:t>
            </a:r>
            <a:r>
              <a:rPr lang="en-US" dirty="0" smtClean="0"/>
              <a:t>firms are professional service firms that traditionally have focused on three areas: auditing, tax preparation/planning, and business consulting.  A career in </a:t>
            </a:r>
            <a:r>
              <a:rPr lang="en-US" i="1" dirty="0" smtClean="0"/>
              <a:t>private accounting</a:t>
            </a:r>
            <a:r>
              <a:rPr lang="en-US" dirty="0" smtClean="0"/>
              <a:t> means providing accounting services to the company that employs you. </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220683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bwMode="auto">
          <a:noFill/>
          <a:ln>
            <a:solidFill>
              <a:srgbClr val="000000"/>
            </a:solidFill>
            <a:miter lim="800000"/>
            <a:headEnd/>
            <a:tailEnd/>
          </a:ln>
        </p:spPr>
      </p:sp>
      <p:sp>
        <p:nvSpPr>
          <p:cNvPr id="819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819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256194E-6DF7-46F3-B7B4-F8EF5515DAFF}" type="slidenum">
              <a:rPr lang="en-US"/>
              <a:pPr fontAlgn="base">
                <a:spcBef>
                  <a:spcPct val="0"/>
                </a:spcBef>
                <a:spcAft>
                  <a:spcPct val="0"/>
                </a:spcAft>
              </a:pPr>
              <a:t>48</a:t>
            </a:fld>
            <a:endParaRPr lang="en-US" dirty="0"/>
          </a:p>
        </p:txBody>
      </p:sp>
    </p:spTree>
    <p:extLst>
      <p:ext uri="{BB962C8B-B14F-4D97-AF65-F5344CB8AC3E}">
        <p14:creationId xmlns:p14="http://schemas.microsoft.com/office/powerpoint/2010/main" val="32080723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conceptual framework provides an underlying foundation for the development of accounting standards and interpretation of accounting information.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5074588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smtClean="0"/>
              <a:t>The FASB establishes financial accounting standards based on a </a:t>
            </a:r>
            <a:r>
              <a:rPr lang="en-US" i="1" dirty="0" smtClean="0"/>
              <a:t>conceptual framework</a:t>
            </a:r>
            <a:r>
              <a:rPr lang="en-US" b="1" dirty="0" smtClean="0"/>
              <a:t>,</a:t>
            </a:r>
            <a:r>
              <a:rPr lang="en-US" dirty="0" smtClean="0"/>
              <a:t> which you can think of as the “theory” of accounting. </a:t>
            </a:r>
          </a:p>
          <a:p>
            <a:pPr>
              <a:spcBef>
                <a:spcPct val="0"/>
              </a:spcBef>
            </a:pPr>
            <a:endParaRPr lang="en-US" dirty="0" smtClean="0"/>
          </a:p>
          <a:p>
            <a:pPr>
              <a:spcBef>
                <a:spcPct val="0"/>
              </a:spcBef>
            </a:pPr>
            <a:r>
              <a:rPr lang="en-US" sz="1200" b="0" i="0" u="none" strike="noStrike" kern="1200" baseline="0" dirty="0" smtClean="0">
                <a:solidFill>
                  <a:schemeClr val="tx1"/>
                </a:solidFill>
                <a:latin typeface="+mn-lt"/>
                <a:ea typeface="+mn-ea"/>
                <a:cs typeface="+mn-cs"/>
              </a:rPr>
              <a:t>The two fundamental decision-specific qualitative characteristics that make accounting information useful are relevance and faithful representation. To have relevance, accounting information should possess confirmatory value and/or predictive value. Materiality reflects the impact of financial accounting information on investors’ and creditors’ decisions. To be a faithful representation of business activities, accounting information should be complete, neutral, and free from error. </a:t>
            </a:r>
          </a:p>
          <a:p>
            <a:pPr>
              <a:spcBef>
                <a:spcPct val="0"/>
              </a:spcBef>
            </a:pPr>
            <a:endParaRPr lang="en-US" sz="1200" b="0" i="0" u="none" strike="noStrike" kern="1200" baseline="0" dirty="0" smtClean="0">
              <a:solidFill>
                <a:schemeClr val="tx1"/>
              </a:solidFill>
              <a:latin typeface="+mn-lt"/>
              <a:ea typeface="+mn-ea"/>
              <a:cs typeface="+mn-cs"/>
            </a:endParaRPr>
          </a:p>
          <a:p>
            <a:pPr>
              <a:spcBef>
                <a:spcPct val="0"/>
              </a:spcBef>
            </a:pPr>
            <a:r>
              <a:rPr lang="en-US" sz="1200" b="0" i="0" u="none" strike="noStrike" kern="1200" baseline="0" dirty="0" smtClean="0">
                <a:solidFill>
                  <a:schemeClr val="tx1"/>
                </a:solidFill>
                <a:latin typeface="+mn-lt"/>
                <a:ea typeface="+mn-ea"/>
                <a:cs typeface="+mn-cs"/>
              </a:rPr>
              <a:t>Comparability</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refers to the ability of users to see similarities and differences between two different business activities. Consistency</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refers to the use of similar accounting procedures either over time for the same company, or across companies at the same point in time. Verifiability</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implies a consensus among different measurers. Timeliness</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refers to information being available to users early enough to allow them to use it in the decision process. Understandability</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means that users must be able to understand the information within the context of the decision they are making. </a:t>
            </a:r>
          </a:p>
          <a:p>
            <a:pPr>
              <a:spcBef>
                <a:spcPct val="0"/>
              </a:spcBef>
            </a:pP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1865848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ct val="0"/>
              </a:spcBef>
            </a:pPr>
            <a:r>
              <a:rPr lang="en-US" sz="1200" b="0" i="0" u="none" strike="noStrike" kern="1200" baseline="0" dirty="0" smtClean="0">
                <a:solidFill>
                  <a:schemeClr val="tx1"/>
                </a:solidFill>
                <a:latin typeface="+mn-lt"/>
                <a:ea typeface="+mn-ea"/>
                <a:cs typeface="+mn-cs"/>
              </a:rPr>
              <a:t>Four basic assumptions must be made to support the existence of GAAP. As pictured in Illustration 1–16, they are (1) the economic entity assumption, (2) the monetary unit assumption, (3) the periodicity assumption, and (4) the going concern assumption. </a:t>
            </a:r>
          </a:p>
          <a:p>
            <a:pPr>
              <a:lnSpc>
                <a:spcPct val="90000"/>
              </a:lnSpc>
              <a:spcBef>
                <a:spcPct val="0"/>
              </a:spcBef>
            </a:pPr>
            <a:r>
              <a:rPr lang="en-US" dirty="0" smtClean="0"/>
              <a:t>The </a:t>
            </a:r>
            <a:r>
              <a:rPr lang="en-US" i="1" dirty="0" smtClean="0"/>
              <a:t>economic entity assumption</a:t>
            </a:r>
            <a:r>
              <a:rPr lang="en-US" b="1" dirty="0" smtClean="0"/>
              <a:t> </a:t>
            </a:r>
            <a:r>
              <a:rPr lang="en-US" dirty="0" smtClean="0"/>
              <a:t>states that we can identify all economic events with a particular economic entity.  According to the </a:t>
            </a:r>
            <a:r>
              <a:rPr lang="en-US" i="1" dirty="0" smtClean="0"/>
              <a:t>monetary unit assumption</a:t>
            </a:r>
            <a:r>
              <a:rPr lang="en-US" dirty="0" smtClean="0"/>
              <a:t>, in order to </a:t>
            </a:r>
            <a:r>
              <a:rPr lang="en-US" i="1" dirty="0" smtClean="0"/>
              <a:t>measure </a:t>
            </a:r>
            <a:r>
              <a:rPr lang="en-US" dirty="0" smtClean="0"/>
              <a:t>financial statement elements, we need a unit or scale of measurement. The dollar in the United States is the most appropriate common denominator to express information about financial statement elements and changes in those elements.  The </a:t>
            </a:r>
            <a:r>
              <a:rPr lang="en-US" i="1" dirty="0" smtClean="0"/>
              <a:t>periodicity assumption </a:t>
            </a:r>
            <a:r>
              <a:rPr lang="en-US" dirty="0" smtClean="0"/>
              <a:t>relates to the qualitative characteristic of </a:t>
            </a:r>
            <a:r>
              <a:rPr lang="en-US" i="1" dirty="0" smtClean="0"/>
              <a:t>timeliness. </a:t>
            </a:r>
            <a:r>
              <a:rPr lang="en-US" dirty="0" smtClean="0"/>
              <a:t>External users need </a:t>
            </a:r>
            <a:r>
              <a:rPr lang="en-US" i="1" dirty="0" smtClean="0"/>
              <a:t>periodic </a:t>
            </a:r>
            <a:r>
              <a:rPr lang="en-US" dirty="0" smtClean="0"/>
              <a:t>information to make decisions. The periodicity assumption divides the economic life of an enterprise (presumed to be indefinite) into artificial time periods for periodic financial reporting. Corporations like Nike, whose securities are publicly traded, are required to provide financial information to the SEC on a quarterly </a:t>
            </a:r>
            <a:r>
              <a:rPr lang="en-US" i="1" dirty="0" smtClean="0"/>
              <a:t>and </a:t>
            </a:r>
            <a:r>
              <a:rPr lang="en-US" dirty="0" smtClean="0"/>
              <a:t>an annual basis.  The</a:t>
            </a:r>
            <a:r>
              <a:rPr lang="en-US" b="1" dirty="0" smtClean="0"/>
              <a:t> </a:t>
            </a:r>
            <a:r>
              <a:rPr lang="en-US" i="1" dirty="0" smtClean="0"/>
              <a:t>going concern assumption</a:t>
            </a:r>
            <a:r>
              <a:rPr lang="en-US" b="1" dirty="0" smtClean="0"/>
              <a:t> </a:t>
            </a:r>
            <a:r>
              <a:rPr lang="en-US" dirty="0" smtClean="0"/>
              <a:t>states that, in the absence of information to the contrary, a business entity will continue to operate indefinitely. It provides justification for measuring many assets based on their original costs.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1865848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dirty="0" smtClean="0">
                <a:solidFill>
                  <a:schemeClr val="tx1"/>
                </a:solidFill>
                <a:latin typeface="+mn-lt"/>
                <a:ea typeface="+mn-ea"/>
                <a:cs typeface="+mn-cs"/>
              </a:rPr>
              <a:t>Millions of people every day must make informed decisions about companies. The illustration identifies some of those people and examples of decisions they make about the companies. </a:t>
            </a:r>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379D183-EFB1-4668-B0B8-4B25F3BBD606}" type="slidenum">
              <a:rPr lang="en-US"/>
              <a:pPr fontAlgn="base">
                <a:spcBef>
                  <a:spcPct val="0"/>
                </a:spcBef>
                <a:spcAft>
                  <a:spcPct val="0"/>
                </a:spcAft>
              </a:pPr>
              <a:t>6</a:t>
            </a:fld>
            <a:endParaRPr lang="en-US" dirty="0"/>
          </a:p>
        </p:txBody>
      </p:sp>
    </p:spTree>
    <p:extLst>
      <p:ext uri="{BB962C8B-B14F-4D97-AF65-F5344CB8AC3E}">
        <p14:creationId xmlns:p14="http://schemas.microsoft.com/office/powerpoint/2010/main" val="2713818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r>
              <a:rPr lang="en-US" sz="1200" b="0" i="0" u="none" strike="noStrike" kern="1200" baseline="0" dirty="0" smtClean="0">
                <a:solidFill>
                  <a:schemeClr val="tx1"/>
                </a:solidFill>
                <a:latin typeface="+mn-lt"/>
                <a:ea typeface="+mn-ea"/>
                <a:cs typeface="+mn-cs"/>
              </a:rPr>
              <a:t>To make decisions, people need information. The role of accounting is to (1) measure the activities of a company and (2) communicate those measurements to decision makers. </a:t>
            </a:r>
            <a:r>
              <a:rPr lang="en-IN" dirty="0" smtClean="0"/>
              <a:t>These are the two functions of financial accounting. </a:t>
            </a:r>
            <a:r>
              <a:rPr lang="en-US" sz="1200" b="0" i="0" u="none" strike="noStrike" kern="1200" baseline="0" dirty="0" smtClean="0">
                <a:solidFill>
                  <a:schemeClr val="tx1"/>
                </a:solidFill>
                <a:latin typeface="+mn-lt"/>
                <a:ea typeface="+mn-ea"/>
                <a:cs typeface="+mn-cs"/>
              </a:rPr>
              <a:t>You’ll better understand why this process exists by thinking about how the measurements being communicated help people make better decisions. </a:t>
            </a:r>
            <a:r>
              <a:rPr lang="en-US" dirty="0" smtClean="0"/>
              <a:t>Accounting is “the language of business.” </a:t>
            </a:r>
            <a:endParaRPr lang="en-US"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7AB1E06-C25F-452D-B6CC-41CDE92F5A7F}" type="slidenum">
              <a:rPr lang="en-US"/>
              <a:pPr fontAlgn="base">
                <a:spcBef>
                  <a:spcPct val="0"/>
                </a:spcBef>
                <a:spcAft>
                  <a:spcPct val="0"/>
                </a:spcAft>
              </a:pPr>
              <a:t>7</a:t>
            </a:fld>
            <a:endParaRPr lang="en-US" dirty="0"/>
          </a:p>
        </p:txBody>
      </p:sp>
    </p:spTree>
    <p:extLst>
      <p:ext uri="{BB962C8B-B14F-4D97-AF65-F5344CB8AC3E}">
        <p14:creationId xmlns:p14="http://schemas.microsoft.com/office/powerpoint/2010/main" val="28291543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US" dirty="0" smtClean="0"/>
              <a:t>Accounting can be classified into two broad categories: managerial accounting and financial accounting. Managerial accounting deals with the methods accountants use to provide information to an organization’s </a:t>
            </a:r>
            <a:r>
              <a:rPr lang="en-US" i="1" dirty="0" smtClean="0"/>
              <a:t>internal</a:t>
            </a:r>
            <a:r>
              <a:rPr lang="en-US" dirty="0" smtClean="0"/>
              <a:t> users; that is, its own managers. Managerial</a:t>
            </a:r>
            <a:r>
              <a:rPr lang="en-US" baseline="0" dirty="0" smtClean="0"/>
              <a:t> accounting</a:t>
            </a:r>
            <a:r>
              <a:rPr lang="en-US" dirty="0" smtClean="0"/>
              <a:t> is not the subject of this course.  This course focuses on financial accounting and the information provided to </a:t>
            </a:r>
            <a:r>
              <a:rPr lang="en-US" i="1" dirty="0" smtClean="0"/>
              <a:t>external </a:t>
            </a:r>
            <a:r>
              <a:rPr lang="en-US" dirty="0" smtClean="0"/>
              <a:t>users</a:t>
            </a:r>
            <a:r>
              <a:rPr lang="en-US" baseline="0" dirty="0" smtClean="0"/>
              <a:t> --- those outside of the company</a:t>
            </a:r>
            <a:r>
              <a:rPr lang="en-US" dirty="0" smtClean="0"/>
              <a:t>.  </a:t>
            </a:r>
          </a:p>
          <a:p>
            <a:pPr>
              <a:spcBef>
                <a:spcPct val="0"/>
              </a:spcBef>
            </a:pPr>
            <a:endParaRPr lang="en-US" dirty="0" smtClean="0"/>
          </a:p>
          <a:p>
            <a:pPr>
              <a:spcBef>
                <a:spcPct val="0"/>
              </a:spcBef>
            </a:pPr>
            <a:r>
              <a:rPr lang="en-US" dirty="0" smtClean="0"/>
              <a:t>As you think about the users of accounting, and as you progress in your studies and learn more about business activities, keep in mind the framework</a:t>
            </a:r>
            <a:r>
              <a:rPr lang="en-US" baseline="0" dirty="0" smtClean="0"/>
              <a:t> for financial accounting and ask yourself two questions:  (1) How is the business activity being measured and (2) How is the business activity being communicated?</a:t>
            </a:r>
          </a:p>
          <a:p>
            <a:pPr>
              <a:spcBef>
                <a:spcPct val="0"/>
              </a:spcBef>
            </a:pPr>
            <a:endParaRPr lang="en-US" dirty="0" smtClean="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2959CD-7AFC-4AE4-864B-62DDEF229035}" type="slidenum">
              <a:rPr lang="en-US"/>
              <a:pPr fontAlgn="base">
                <a:spcBef>
                  <a:spcPct val="0"/>
                </a:spcBef>
                <a:spcAft>
                  <a:spcPct val="0"/>
                </a:spcAft>
              </a:pPr>
              <a:t>8</a:t>
            </a:fld>
            <a:endParaRPr lang="en-US" dirty="0"/>
          </a:p>
        </p:txBody>
      </p:sp>
    </p:spTree>
    <p:extLst>
      <p:ext uri="{BB962C8B-B14F-4D97-AF65-F5344CB8AC3E}">
        <p14:creationId xmlns:p14="http://schemas.microsoft.com/office/powerpoint/2010/main" val="22350280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12152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smtClean="0"/>
              <a:t>Investors and creditors want to know about the company’s resources and their claims to those resources. Accounting uses some conventional names to describe such resources and claims. </a:t>
            </a:r>
            <a:r>
              <a:rPr lang="en-US" sz="1200" b="0" i="0" u="none" strike="noStrike" kern="1200" baseline="0" dirty="0" smtClean="0">
                <a:solidFill>
                  <a:schemeClr val="tx1"/>
                </a:solidFill>
                <a:latin typeface="+mn-lt"/>
                <a:ea typeface="+mn-ea"/>
                <a:cs typeface="+mn-cs"/>
              </a:rPr>
              <a:t>The resources of a company are referred to as </a:t>
            </a:r>
            <a:r>
              <a:rPr lang="en-US" sz="1200" b="1" i="0" u="none" strike="noStrike" kern="1200" baseline="0" dirty="0" smtClean="0">
                <a:solidFill>
                  <a:schemeClr val="tx1"/>
                </a:solidFill>
                <a:latin typeface="+mn-lt"/>
                <a:ea typeface="+mn-ea"/>
                <a:cs typeface="+mn-cs"/>
              </a:rPr>
              <a:t>assets</a:t>
            </a:r>
            <a:r>
              <a:rPr lang="en-US" sz="1200" b="0" i="0" u="none" strike="noStrike" kern="1200" baseline="0" dirty="0" smtClean="0">
                <a:solidFill>
                  <a:schemeClr val="tx1"/>
                </a:solidFill>
                <a:latin typeface="+mn-lt"/>
                <a:ea typeface="+mn-ea"/>
                <a:cs typeface="+mn-cs"/>
              </a:rPr>
              <a:t>. Creditors’ claims to those resources are </a:t>
            </a:r>
            <a:r>
              <a:rPr lang="en-US" sz="1200" b="1" i="0" u="none" strike="noStrike" kern="1200" baseline="0" dirty="0" smtClean="0">
                <a:solidFill>
                  <a:schemeClr val="tx1"/>
                </a:solidFill>
                <a:latin typeface="+mn-lt"/>
                <a:ea typeface="+mn-ea"/>
                <a:cs typeface="+mn-cs"/>
              </a:rPr>
              <a:t>liabilities</a:t>
            </a:r>
            <a:r>
              <a:rPr lang="en-US" sz="1200" b="0" i="0" u="none" strike="noStrike" kern="1200" baseline="0" dirty="0" smtClean="0">
                <a:solidFill>
                  <a:schemeClr val="tx1"/>
                </a:solidFill>
                <a:latin typeface="+mn-lt"/>
                <a:ea typeface="+mn-ea"/>
                <a:cs typeface="+mn-cs"/>
              </a:rPr>
              <a:t>. In other words, liabilities are amounts owed to creditors. </a:t>
            </a:r>
            <a:r>
              <a:rPr lang="en-US" sz="1200" b="1" i="0" u="none" strike="noStrike" kern="1200" baseline="0" dirty="0" smtClean="0">
                <a:solidFill>
                  <a:schemeClr val="tx1"/>
                </a:solidFill>
                <a:latin typeface="+mn-lt"/>
                <a:ea typeface="+mn-ea"/>
                <a:cs typeface="+mn-cs"/>
              </a:rPr>
              <a:t>Stockholders’ equity</a:t>
            </a:r>
            <a:r>
              <a:rPr lang="en-US" sz="1200" b="0" i="0" u="none" strike="noStrike" kern="1200" baseline="0" dirty="0" smtClean="0">
                <a:solidFill>
                  <a:schemeClr val="tx1"/>
                </a:solidFill>
                <a:latin typeface="+mn-lt"/>
                <a:ea typeface="+mn-ea"/>
                <a:cs typeface="+mn-cs"/>
              </a:rPr>
              <a:t> represents owners’ claims to resources. Stockholders are the owners. </a:t>
            </a:r>
          </a:p>
          <a:p>
            <a:pPr>
              <a:spcBef>
                <a:spcPct val="0"/>
              </a:spcBef>
            </a:pPr>
            <a:endParaRPr lang="en-IN" dirty="0" smtClean="0"/>
          </a:p>
          <a:p>
            <a:pPr>
              <a:spcBef>
                <a:spcPct val="0"/>
              </a:spcBef>
            </a:pPr>
            <a:r>
              <a:rPr lang="en-US" sz="1200" b="0" i="0" u="none" strike="noStrike" kern="1200" baseline="0" dirty="0" smtClean="0">
                <a:solidFill>
                  <a:schemeClr val="tx1"/>
                </a:solidFill>
                <a:latin typeface="+mn-lt"/>
                <a:ea typeface="+mn-ea"/>
                <a:cs typeface="+mn-cs"/>
              </a:rPr>
              <a:t>The relationship among the three measurement categories is called the </a:t>
            </a:r>
            <a:r>
              <a:rPr lang="en-US" sz="1200" b="1" i="0" u="none" strike="noStrike" kern="1200" baseline="0" dirty="0" smtClean="0">
                <a:solidFill>
                  <a:schemeClr val="tx1"/>
                </a:solidFill>
                <a:latin typeface="+mn-lt"/>
                <a:ea typeface="+mn-ea"/>
                <a:cs typeface="+mn-cs"/>
              </a:rPr>
              <a:t>accounting equation</a:t>
            </a:r>
            <a:r>
              <a:rPr lang="en-US" sz="1200" b="0" i="0" u="none" strike="noStrike" kern="1200" baseline="0" dirty="0" smtClean="0">
                <a:solidFill>
                  <a:schemeClr val="tx1"/>
                </a:solidFill>
                <a:latin typeface="+mn-lt"/>
                <a:ea typeface="+mn-ea"/>
                <a:cs typeface="+mn-cs"/>
              </a:rPr>
              <a:t>. It shows that a company’s assets equal its liabilities plus stockholders’ equity. Alternatively, a company’s resources equal creditors’ and owners’ claims to those resources.</a:t>
            </a:r>
          </a:p>
          <a:p>
            <a:pPr>
              <a:spcBef>
                <a:spcPct val="0"/>
              </a:spcBef>
            </a:pPr>
            <a:endParaRPr lang="en-US" sz="1200" b="0" i="0" u="none" strike="noStrike" kern="1200" baseline="0" dirty="0" smtClean="0">
              <a:solidFill>
                <a:schemeClr val="tx1"/>
              </a:solidFill>
              <a:latin typeface="+mn-lt"/>
              <a:ea typeface="+mn-ea"/>
              <a:cs typeface="+mn-cs"/>
            </a:endParaRPr>
          </a:p>
          <a:p>
            <a:pPr>
              <a:spcBef>
                <a:spcPct val="0"/>
              </a:spcBef>
            </a:pPr>
            <a:r>
              <a:rPr lang="en-US" sz="1200" b="0" i="0" u="none" strike="noStrike" kern="1200" baseline="0" dirty="0" smtClean="0">
                <a:solidFill>
                  <a:schemeClr val="tx1"/>
                </a:solidFill>
                <a:latin typeface="+mn-lt"/>
                <a:ea typeface="+mn-ea"/>
                <a:cs typeface="+mn-cs"/>
              </a:rPr>
              <a:t>By subtracting liabilities from both sides of the equation, we see that owners’ claims to resources equal the resources of the company not owed to creditors.</a:t>
            </a:r>
            <a:endParaRPr lang="en-IN" dirty="0" smtClean="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6985079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itle 1"/>
          <p:cNvSpPr txBox="1">
            <a:spLocks/>
          </p:cNvSpPr>
          <p:nvPr userDrawn="1"/>
        </p:nvSpPr>
        <p:spPr>
          <a:xfrm>
            <a:off x="-11339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smtClean="0">
                <a:solidFill>
                  <a:schemeClr val="bg1"/>
                </a:solidFill>
                <a:latin typeface="Myriad Pro"/>
                <a:cs typeface="Myriad Pro"/>
              </a:rPr>
              <a:t>   Financial Accounting       </a:t>
            </a:r>
            <a:r>
              <a:rPr lang="en-US" sz="2000" dirty="0" smtClean="0">
                <a:solidFill>
                  <a:schemeClr val="bg1"/>
                </a:solidFill>
                <a:latin typeface="Avenir LT Std 35 Light"/>
                <a:cs typeface="Avenir LT Std 35 Light"/>
              </a:rPr>
              <a:t>Fourth Edition</a:t>
            </a:r>
            <a:endParaRPr lang="en-US" sz="2000" dirty="0">
              <a:solidFill>
                <a:schemeClr val="bg1"/>
              </a:solidFill>
              <a:latin typeface="Avenir LT Std 35 Light"/>
              <a:cs typeface="Avenir LT Std 35 Light"/>
            </a:endParaRP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smtClean="0">
                <a:solidFill>
                  <a:srgbClr val="336666"/>
                </a:solidFill>
              </a:rPr>
              <a:t>CHAPTER</a:t>
            </a:r>
            <a:endParaRPr lang="en-US" dirty="0">
              <a:solidFill>
                <a:srgbClr val="336666"/>
              </a:solidFill>
            </a:endParaRP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smtClean="0">
                <a:solidFill>
                  <a:srgbClr val="336666"/>
                </a:solidFill>
              </a:rPr>
              <a:t>Spiceland  •  Thomas  •  Herrmann</a:t>
            </a:r>
            <a:endParaRPr lang="en-US" sz="2400" dirty="0">
              <a:solidFill>
                <a:srgbClr val="336666"/>
              </a:solidFill>
            </a:endParaRP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smtClean="0"/>
              <a:t>Click to edit Master title style</a:t>
            </a:r>
            <a:endParaRPr lang="en-US"/>
          </a:p>
        </p:txBody>
      </p:sp>
      <p:sp>
        <p:nvSpPr>
          <p:cNvPr id="4" name="Date Placeholder 3"/>
          <p:cNvSpPr>
            <a:spLocks noGrp="1"/>
          </p:cNvSpPr>
          <p:nvPr userDrawn="1">
            <p:ph type="dt" sz="half" idx="10"/>
          </p:nvPr>
        </p:nvSpPr>
        <p:spPr/>
        <p:txBody>
          <a:bodyPr/>
          <a:lstStyle/>
          <a:p>
            <a:fld id="{50E52A92-B1DC-D846-B544-DE809D2C8092}" type="datetime1">
              <a:t>11/18/2015</a:t>
            </a:fld>
            <a:endParaRPr lang="en-US" dirty="0"/>
          </a:p>
        </p:txBody>
      </p:sp>
      <p:sp>
        <p:nvSpPr>
          <p:cNvPr id="5" name="Footer Placeholder 4"/>
          <p:cNvSpPr>
            <a:spLocks noGrp="1"/>
          </p:cNvSpPr>
          <p:nvPr userDrawn="1">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userDrawn="1">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solidFill>
                <a:prstClr val="black"/>
              </a:solidFill>
            </a:endParaRPr>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2CB12E37-71E0-3647-8384-93EA51011BAB}" type="datetime1">
              <a:rPr lang="en-US">
                <a:solidFill>
                  <a:prstClr val="black">
                    <a:tint val="75000"/>
                  </a:prstClr>
                </a:solidFill>
              </a:rPr>
              <a:pPr/>
              <a:t>11/18/2015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McGraw-Hill Education. All rights reserved. No reproduction or distribution without the prior written consent of McGraw-Hill Education. </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
        <p:nvSpPr>
          <p:cNvPr id="11" name="Title 10"/>
          <p:cNvSpPr>
            <a:spLocks noGrp="1"/>
          </p:cNvSpPr>
          <p:nvPr>
            <p:ph type="title"/>
          </p:nvPr>
        </p:nvSpPr>
        <p:spPr>
          <a:xfrm>
            <a:off x="936943" y="421929"/>
            <a:ext cx="7922577" cy="1143000"/>
          </a:xfrm>
          <a:prstGeom prst="rect">
            <a:avLst/>
          </a:prstGeom>
        </p:spPr>
        <p:txBody>
          <a:bodyPr/>
          <a:lstStyle>
            <a:lvl1pPr>
              <a:defRPr>
                <a:solidFill>
                  <a:srgbClr val="D49323"/>
                </a:solidFill>
              </a:defRPr>
            </a:lvl1pPr>
          </a:lstStyle>
          <a:p>
            <a:r>
              <a:rPr lang="en-US"/>
              <a:t>Click to edit Master title style</a:t>
            </a:r>
          </a:p>
        </p:txBody>
      </p:sp>
    </p:spTree>
    <p:extLst>
      <p:ext uri="{BB962C8B-B14F-4D97-AF65-F5344CB8AC3E}">
        <p14:creationId xmlns:p14="http://schemas.microsoft.com/office/powerpoint/2010/main" val="1531203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p>
            <a:r>
              <a:rPr lang="en-US" smtClean="0"/>
              <a:t>Click to edit Master title style</a:t>
            </a:r>
            <a:endParaRPr lang="en-US"/>
          </a:p>
        </p:txBody>
      </p:sp>
      <p:sp>
        <p:nvSpPr>
          <p:cNvPr id="4" name="Date Placeholder 3"/>
          <p:cNvSpPr>
            <a:spLocks noGrp="1"/>
          </p:cNvSpPr>
          <p:nvPr>
            <p:ph type="dt" sz="half" idx="10"/>
          </p:nvPr>
        </p:nvSpPr>
        <p:spPr/>
        <p:txBody>
          <a:bodyPr/>
          <a:lstStyle/>
          <a:p>
            <a:fld id="{C402AF23-3C1A-C54A-92F4-D231A21B9EFD}" type="datetime1">
              <a:rPr lang="en-US">
                <a:solidFill>
                  <a:prstClr val="black">
                    <a:tint val="75000"/>
                  </a:prstClr>
                </a:solidFill>
              </a:rPr>
              <a:pPr/>
              <a:t>11/18/2015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McGraw-Hill Education. All rights reserved. No reproduction or distribution without the prior written consent of McGraw-Hill Education. </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
        <p:nvSpPr>
          <p:cNvPr id="8" name="Content Placeholder 7"/>
          <p:cNvSpPr>
            <a:spLocks noGrp="1"/>
          </p:cNvSpPr>
          <p:nvPr>
            <p:ph sz="quarter" idx="13"/>
          </p:nvPr>
        </p:nvSpPr>
        <p:spPr>
          <a:xfrm>
            <a:off x="823496" y="483728"/>
            <a:ext cx="4906962" cy="403234"/>
          </a:xfrm>
          <a:prstGeom prst="rect">
            <a:avLst/>
          </a:prstGeom>
        </p:spPr>
        <p:txBody>
          <a:bodyPr lIns="0" tIns="0" rIns="0" bIns="0">
            <a:normAutofit/>
          </a:bodyPr>
          <a:lstStyle>
            <a:lvl1pPr marL="0" indent="0">
              <a:buFontTx/>
              <a:buNone/>
              <a:defRPr sz="24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780243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86FD1712-75C1-1845-9B72-613178418EE3}" type="datetime1">
              <a:rPr lang="en-US">
                <a:solidFill>
                  <a:prstClr val="black">
                    <a:tint val="75000"/>
                  </a:prstClr>
                </a:solidFill>
              </a:rPr>
              <a:pPr/>
              <a:t>11/18/2015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McGraw-Hill Education. All rights reserved. No reproduction or distribution without the prior written consent of McGraw-Hill Education. </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dirty="0">
                <a:solidFill>
                  <a:srgbClr val="A5062D"/>
                </a:solidFill>
                <a:latin typeface="Avenir LT Std 55 Roman"/>
                <a:cs typeface="Avenir LT Std 55 Roman"/>
              </a:rPr>
              <a:t>Learning</a:t>
            </a:r>
          </a:p>
          <a:p>
            <a:r>
              <a:rPr lang="en-US" sz="360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154947582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 name="Content Placeholder 2"/>
          <p:cNvSpPr>
            <a:spLocks noGrp="1"/>
          </p:cNvSpPr>
          <p:nvPr>
            <p:ph idx="1"/>
          </p:nvPr>
        </p:nvSpPr>
        <p:spPr>
          <a:xfrm>
            <a:off x="709369" y="1442358"/>
            <a:ext cx="5772478" cy="2968582"/>
          </a:xfrm>
          <a:prstGeom prst="rect">
            <a:avLst/>
          </a:prstGeom>
        </p:spPr>
        <p:txBody>
          <a:bodyPr>
            <a:normAutofit/>
          </a:bodyPr>
          <a:lstStyle>
            <a:lvl1pPr marL="1196975" indent="-1143000">
              <a:buClr>
                <a:srgbClr val="A5062D"/>
              </a:buClr>
              <a:buFontTx/>
              <a:buNone/>
              <a:defRPr sz="2800"/>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B56B000D-EC09-4A45-8398-1175DADFB072}" type="datetime1">
              <a:rPr lang="en-US">
                <a:solidFill>
                  <a:prstClr val="black">
                    <a:tint val="75000"/>
                  </a:prstClr>
                </a:solidFill>
              </a:rPr>
              <a:pPr/>
              <a:t>11/18/2015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McGraw-Hill Education. All rights reserved. No reproduction or distribution without the prior written consent of McGraw-Hill Education. </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87580180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 name="Text Placeholder 2"/>
          <p:cNvSpPr>
            <a:spLocks noGrp="1"/>
          </p:cNvSpPr>
          <p:nvPr>
            <p:ph type="body" idx="1" hasCustomPrompt="1"/>
          </p:nvPr>
        </p:nvSpPr>
        <p:spPr>
          <a:xfrm>
            <a:off x="740506" y="2675157"/>
            <a:ext cx="7772400" cy="1500187"/>
          </a:xfrm>
          <a:prstGeom prst="rect">
            <a:avLst/>
          </a:prstGeom>
        </p:spPr>
        <p:txBody>
          <a:bodyPr anchor="t">
            <a:normAutofit/>
          </a:bodyPr>
          <a:lstStyle>
            <a:lvl1pPr marL="274320" indent="-274320">
              <a:buFont typeface="Arial"/>
              <a:buChar char="•"/>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C008325-B8D1-5149-BA30-F68BA6EA5041}" type="datetime1">
              <a:rPr lang="en-US">
                <a:solidFill>
                  <a:prstClr val="black">
                    <a:tint val="75000"/>
                  </a:prstClr>
                </a:solidFill>
              </a:rPr>
              <a:pPr/>
              <a:t>11/18/2015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McGraw-Hill Education. All rights reserved. No reproduction or distribution without the prior written consent of McGraw-Hill Education. </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smtClean="0"/>
              <a:t>Click to edit Master title style</a:t>
            </a:r>
            <a:endParaRPr lang="en-US"/>
          </a:p>
        </p:txBody>
      </p:sp>
    </p:spTree>
    <p:extLst>
      <p:ext uri="{BB962C8B-B14F-4D97-AF65-F5344CB8AC3E}">
        <p14:creationId xmlns:p14="http://schemas.microsoft.com/office/powerpoint/2010/main" val="11335130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lvl1pPr>
              <a:defRPr sz="4000"/>
            </a:lvl1pPr>
          </a:lstStyle>
          <a:p>
            <a:r>
              <a:rPr lang="en-US" dirty="0" smtClean="0"/>
              <a:t>Click to edit Master title style</a:t>
            </a:r>
            <a:endParaRPr lang="en-US" dirty="0"/>
          </a:p>
        </p:txBody>
      </p:sp>
      <p:sp>
        <p:nvSpPr>
          <p:cNvPr id="3" name="Content Placeholder 2"/>
          <p:cNvSpPr>
            <a:spLocks noGrp="1"/>
          </p:cNvSpPr>
          <p:nvPr>
            <p:ph idx="1"/>
          </p:nvPr>
        </p:nvSpPr>
        <p:spPr>
          <a:xfrm>
            <a:off x="809150" y="1291786"/>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01D8BD-7251-F148-9B83-29FD93E810ED}" type="datetime1">
              <a:t>11/18/2015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90884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2CB12E37-71E0-3647-8384-93EA51011BAB}" type="datetime1">
              <a:t>11/18/2015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lvl1pPr>
              <a:defRPr sz="4000"/>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C402AF23-3C1A-C54A-92F4-D231A21B9EFD}" type="datetime1">
              <a:t>11/18/2015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8" name="Content Placeholder 7"/>
          <p:cNvSpPr>
            <a:spLocks noGrp="1"/>
          </p:cNvSpPr>
          <p:nvPr>
            <p:ph sz="quarter" idx="13"/>
          </p:nvPr>
        </p:nvSpPr>
        <p:spPr>
          <a:xfrm>
            <a:off x="823496" y="404348"/>
            <a:ext cx="6808080" cy="331817"/>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73561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86FD1712-75C1-1845-9B72-613178418EE3}" type="datetime1">
              <a:t>11/18/2015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b="0" i="0" dirty="0">
                <a:solidFill>
                  <a:srgbClr val="A5062D"/>
                </a:solidFill>
                <a:latin typeface="Avenir LT Std 55 Roman"/>
                <a:cs typeface="Avenir LT Std 55 Roman"/>
              </a:rPr>
              <a:t>Learning</a:t>
            </a:r>
          </a:p>
          <a:p>
            <a:r>
              <a:rPr lang="en-US" sz="3600" b="0" i="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630849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709369" y="1442358"/>
            <a:ext cx="5772478" cy="2968582"/>
          </a:xfrm>
          <a:prstGeom prst="rect">
            <a:avLst/>
          </a:prstGeom>
        </p:spPr>
        <p:txBody>
          <a:bodyPr>
            <a:normAutofit/>
          </a:bodyPr>
          <a:lstStyle>
            <a:lvl1pPr marL="1196975" indent="-1143000">
              <a:buClr>
                <a:srgbClr val="A5062D"/>
              </a:buClr>
              <a:buFontTx/>
              <a:buNone/>
              <a:defRPr sz="2800"/>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B56B000D-EC09-4A45-8398-1175DADFB072}" type="datetime1">
              <a:t>11/18/2015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13370926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740506" y="2675157"/>
            <a:ext cx="7772400" cy="1500187"/>
          </a:xfrm>
          <a:prstGeom prst="rect">
            <a:avLst/>
          </a:prstGeom>
        </p:spPr>
        <p:txBody>
          <a:bodyPr anchor="t">
            <a:normAutofit/>
          </a:bodyPr>
          <a:lstStyle>
            <a:lvl1pPr marL="274320" indent="-274320">
              <a:buFont typeface="Arial"/>
              <a:buChar char="•"/>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C008325-B8D1-5149-BA30-F68BA6EA5041}" type="datetime1">
              <a:t>11/18/2015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smtClean="0"/>
              <a:t>Click to edit Master title style</a:t>
            </a:r>
            <a:endParaRPr lang="en-US"/>
          </a:p>
        </p:txBody>
      </p:sp>
    </p:spTree>
    <p:extLst>
      <p:ext uri="{BB962C8B-B14F-4D97-AF65-F5344CB8AC3E}">
        <p14:creationId xmlns:p14="http://schemas.microsoft.com/office/powerpoint/2010/main" val="236661628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9" name="Title 1"/>
          <p:cNvSpPr txBox="1">
            <a:spLocks/>
          </p:cNvSpPr>
          <p:nvPr userDrawn="1"/>
        </p:nvSpPr>
        <p:spPr>
          <a:xfrm>
            <a:off x="-835465" y="1678341"/>
            <a:ext cx="9565889"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smtClean="0">
                <a:solidFill>
                  <a:prstClr val="white"/>
                </a:solidFill>
                <a:latin typeface="Myriad Pro"/>
                <a:cs typeface="Myriad Pro"/>
              </a:rPr>
              <a:t>   Financial Accounting       </a:t>
            </a:r>
            <a:r>
              <a:rPr lang="en-US" sz="2000" dirty="0" smtClean="0">
                <a:solidFill>
                  <a:prstClr val="white"/>
                </a:solidFill>
                <a:latin typeface="Avenir LT Std 35 Light"/>
                <a:cs typeface="Avenir LT Std 35 Light"/>
              </a:rPr>
              <a:t>Fourth Edition</a:t>
            </a:r>
            <a:endParaRPr lang="en-US" sz="2000" dirty="0">
              <a:solidFill>
                <a:prstClr val="white"/>
              </a:solidFill>
              <a:latin typeface="Avenir LT Std 35 Light"/>
              <a:cs typeface="Avenir LT Std 35 Light"/>
            </a:endParaRP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smtClean="0">
                <a:solidFill>
                  <a:srgbClr val="336666"/>
                </a:solidFill>
              </a:rPr>
              <a:t>CHAPTER</a:t>
            </a:r>
            <a:endParaRPr lang="en-US" dirty="0">
              <a:solidFill>
                <a:srgbClr val="336666"/>
              </a:solidFill>
            </a:endParaRP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smtClean="0">
                <a:solidFill>
                  <a:srgbClr val="336666"/>
                </a:solidFill>
              </a:rPr>
              <a:t>Spiceland  •  Thomas  •  Herrmann</a:t>
            </a:r>
            <a:endParaRPr lang="en-US" sz="2400" dirty="0">
              <a:solidFill>
                <a:srgbClr val="336666"/>
              </a:solidFill>
            </a:endParaRP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smtClean="0"/>
              <a:t>Click to edit Master title style</a:t>
            </a:r>
            <a:endParaRPr lang="en-US"/>
          </a:p>
        </p:txBody>
      </p:sp>
      <p:sp>
        <p:nvSpPr>
          <p:cNvPr id="4" name="Date Placeholder 3"/>
          <p:cNvSpPr>
            <a:spLocks noGrp="1"/>
          </p:cNvSpPr>
          <p:nvPr userDrawn="1">
            <p:ph type="dt" sz="half" idx="10"/>
          </p:nvPr>
        </p:nvSpPr>
        <p:spPr/>
        <p:txBody>
          <a:bodyPr/>
          <a:lstStyle/>
          <a:p>
            <a:fld id="{50E52A92-B1DC-D846-B544-DE809D2C8092}" type="datetime1">
              <a:rPr lang="en-US">
                <a:solidFill>
                  <a:prstClr val="black">
                    <a:tint val="75000"/>
                  </a:prstClr>
                </a:solidFill>
              </a:rPr>
              <a:pPr/>
              <a:t>11/18/2015</a:t>
            </a:fld>
            <a:endParaRPr lang="en-US" dirty="0">
              <a:solidFill>
                <a:prstClr val="black">
                  <a:tint val="75000"/>
                </a:prstClr>
              </a:solidFill>
            </a:endParaRPr>
          </a:p>
        </p:txBody>
      </p:sp>
      <p:sp>
        <p:nvSpPr>
          <p:cNvPr id="5" name="Footer Placeholder 4"/>
          <p:cNvSpPr>
            <a:spLocks noGrp="1"/>
          </p:cNvSpPr>
          <p:nvPr userDrawn="1">
            <p:ph type="ftr" sz="quarter" idx="11"/>
          </p:nvPr>
        </p:nvSpPr>
        <p:spPr/>
        <p:txBody>
          <a:bodyPr/>
          <a:lstStyle/>
          <a:p>
            <a:r>
              <a:rPr lang="en-US" dirty="0" smtClean="0">
                <a:solidFill>
                  <a:prstClr val="black"/>
                </a:solidFill>
              </a:rPr>
              <a:t>Copyright ©2016 McGraw-Hill Education. All rights reserved. No reproduction or distribution without the prior written consent of McGraw-Hill Education. </a:t>
            </a:r>
            <a:endParaRPr lang="en-US" dirty="0">
              <a:solidFill>
                <a:prstClr val="black"/>
              </a:solidFill>
            </a:endParaRPr>
          </a:p>
        </p:txBody>
      </p:sp>
      <p:sp>
        <p:nvSpPr>
          <p:cNvPr id="6" name="Slide Number Placeholder 5"/>
          <p:cNvSpPr>
            <a:spLocks noGrp="1"/>
          </p:cNvSpPr>
          <p:nvPr userDrawn="1">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85517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809150" y="1291786"/>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01D8BD-7251-F148-9B83-29FD93E810ED}" type="datetime1">
              <a:rPr lang="en-US">
                <a:solidFill>
                  <a:prstClr val="black">
                    <a:tint val="75000"/>
                  </a:prstClr>
                </a:solidFill>
              </a:rPr>
              <a:pPr/>
              <a:t>11/18/2015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solidFill>
              </a:rPr>
              <a:t>Copyright ©2016 McGraw-Hill Education. All rights reserved. No reproduction or distribution without the prior written consent of McGraw-Hill Education. </a:t>
            </a:r>
            <a:endParaRPr lang="en-US" dirty="0">
              <a:solidFill>
                <a:prstClr val="black"/>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2527383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540B3F-510F-1744-9C46-4633F56AF290}" type="datetime1">
              <a:t>11/18/2015</a:t>
            </a:fld>
            <a:endParaRPr lang="en-US" dirty="0"/>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t>‹#›</a:t>
            </a:fld>
            <a:endParaRPr lang="en-US" dirty="0"/>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0" r:id="rId5"/>
    <p:sldLayoutId id="2147483661" r:id="rId6"/>
    <p:sldLayoutId id="2147483651" r:id="rId7"/>
  </p:sldLayoutIdLst>
  <p:timing>
    <p:tnLst>
      <p:par>
        <p:cTn id="1" dur="indefinite" restart="never" nodeType="tmRoot"/>
      </p:par>
    </p:tnLst>
  </p:timing>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540B3F-510F-1744-9C46-4633F56AF290}" type="datetime1">
              <a:rPr lang="en-US">
                <a:solidFill>
                  <a:prstClr val="black">
                    <a:tint val="75000"/>
                  </a:prstClr>
                </a:solidFill>
              </a:rPr>
              <a:pPr/>
              <a:t>11/18/2015</a:t>
            </a:fld>
            <a:endParaRPr lang="en-US" dirty="0">
              <a:solidFill>
                <a:prstClr val="black">
                  <a:tint val="75000"/>
                </a:prstClr>
              </a:solidFill>
            </a:endParaRPr>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smtClean="0">
                <a:solidFill>
                  <a:prstClr val="black"/>
                </a:solidFill>
              </a:rPr>
              <a:t>Copyright ©2016 McGraw-Hill Education. All rights reserved. No reproduction or distribution without the prior written consent of McGraw-Hill Education. </a:t>
            </a:r>
            <a:endParaRPr lang="en-US" dirty="0">
              <a:solidFill>
                <a:prstClr val="black"/>
              </a:solidFill>
            </a:endParaRP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48535176"/>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Lst>
  <p:timing>
    <p:tnLst>
      <p:par>
        <p:cTn id="1" dur="indefinite" restart="never" nodeType="tmRoot"/>
      </p:par>
    </p:tnLst>
  </p:timing>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ctrTitle"/>
          </p:nvPr>
        </p:nvSpPr>
        <p:spPr>
          <a:xfrm>
            <a:off x="631374" y="2657860"/>
            <a:ext cx="3585026" cy="1384995"/>
          </a:xfrm>
        </p:spPr>
        <p:txBody>
          <a:bodyPr/>
          <a:lstStyle/>
          <a:p>
            <a:r>
              <a:rPr lang="en-US" dirty="0"/>
              <a:t>A Framework for Financial Accounting</a:t>
            </a:r>
          </a:p>
        </p:txBody>
      </p:sp>
      <p:sp>
        <p:nvSpPr>
          <p:cNvPr id="13" name="TextBox 12"/>
          <p:cNvSpPr txBox="1"/>
          <p:nvPr/>
        </p:nvSpPr>
        <p:spPr>
          <a:xfrm>
            <a:off x="1515135" y="3435765"/>
            <a:ext cx="1398255" cy="1938992"/>
          </a:xfrm>
          <a:prstGeom prst="rect">
            <a:avLst/>
          </a:prstGeom>
          <a:noFill/>
        </p:spPr>
        <p:txBody>
          <a:bodyPr wrap="square" rtlCol="0">
            <a:spAutoFit/>
          </a:bodyPr>
          <a:lstStyle/>
          <a:p>
            <a:pPr algn="ctr"/>
            <a:r>
              <a:rPr lang="en-US" sz="12000" dirty="0" smtClean="0">
                <a:solidFill>
                  <a:srgbClr val="D49323"/>
                </a:solidFill>
                <a:latin typeface="Avenir LT Std 35 Light"/>
                <a:cs typeface="Avenir LT Std 35 Light"/>
              </a:rPr>
              <a:t>1</a:t>
            </a:r>
            <a:endParaRPr lang="en-US" sz="12000" dirty="0">
              <a:solidFill>
                <a:srgbClr val="D49323"/>
              </a:solidFill>
              <a:latin typeface="Avenir LT Std 35 Light"/>
              <a:cs typeface="Avenir LT Std 35 Light"/>
            </a:endParaRPr>
          </a:p>
        </p:txBody>
      </p:sp>
      <p:sp>
        <p:nvSpPr>
          <p:cNvPr id="2" name="Footer Placeholder 1"/>
          <p:cNvSpPr>
            <a:spLocks noGrp="1"/>
          </p:cNvSpPr>
          <p:nvPr>
            <p:ph type="ftr" sz="quarter" idx="11"/>
          </p:nvPr>
        </p:nvSpPr>
        <p:spPr/>
        <p:txBody>
          <a:bodyPr/>
          <a:lstStyle/>
          <a:p>
            <a:r>
              <a:rPr lang="en-US" dirty="0" smtClean="0">
                <a:solidFill>
                  <a:prstClr val="black"/>
                </a:solidFill>
              </a:rPr>
              <a:t>Copyright ©2016 McGraw-Hill Education. All rights reserved. No reproduction or distribution without the prior written consent of McGraw-Hill Education. </a:t>
            </a:r>
            <a:endParaRPr lang="en-US" dirty="0">
              <a:solidFill>
                <a:prstClr val="black"/>
              </a:solidFill>
            </a:endParaRPr>
          </a:p>
        </p:txBody>
      </p:sp>
      <p:sp>
        <p:nvSpPr>
          <p:cNvPr id="3" name="Slide Number Placeholder 2"/>
          <p:cNvSpPr>
            <a:spLocks noGrp="1"/>
          </p:cNvSpPr>
          <p:nvPr>
            <p:ph type="sldNum" sz="quarter" idx="12"/>
          </p:nvPr>
        </p:nvSpPr>
        <p:spPr/>
        <p:txBody>
          <a:bodyPr/>
          <a:lstStyle/>
          <a:p>
            <a:fld id="{8A048DD7-39B4-434B-ACE7-68CA5B147A05}" type="slidenum">
              <a:rPr lang="en-US" smtClean="0">
                <a:solidFill>
                  <a:prstClr val="black">
                    <a:tint val="75000"/>
                  </a:prstClr>
                </a:solidFill>
              </a:rPr>
              <a:pPr/>
              <a:t>1</a:t>
            </a:fld>
            <a:endParaRPr lang="en-US" dirty="0">
              <a:solidFill>
                <a:prstClr val="black">
                  <a:tint val="75000"/>
                </a:prstClr>
              </a:solidFill>
            </a:endParaRPr>
          </a:p>
        </p:txBody>
      </p:sp>
    </p:spTree>
    <p:extLst>
      <p:ext uri="{BB962C8B-B14F-4D97-AF65-F5344CB8AC3E}">
        <p14:creationId xmlns:p14="http://schemas.microsoft.com/office/powerpoint/2010/main" val="888995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ounded Rectangle 25"/>
          <p:cNvSpPr/>
          <p:nvPr/>
        </p:nvSpPr>
        <p:spPr>
          <a:xfrm>
            <a:off x="772691" y="5490474"/>
            <a:ext cx="8255551" cy="827885"/>
          </a:xfrm>
          <a:prstGeom prst="roundRect">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Rounded Rectangle 21"/>
          <p:cNvSpPr/>
          <p:nvPr/>
        </p:nvSpPr>
        <p:spPr>
          <a:xfrm>
            <a:off x="681501" y="1898490"/>
            <a:ext cx="8255551" cy="1547090"/>
          </a:xfrm>
          <a:prstGeom prst="roundRect">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3" name="Slide Number Placeholder 2"/>
          <p:cNvSpPr>
            <a:spLocks noGrp="1"/>
          </p:cNvSpPr>
          <p:nvPr>
            <p:ph type="sldNum" sz="quarter" idx="12"/>
          </p:nvPr>
        </p:nvSpPr>
        <p:spPr/>
        <p:txBody>
          <a:bodyPr/>
          <a:lstStyle/>
          <a:p>
            <a:fld id="{8A048DD7-39B4-434B-ACE7-68CA5B147A05}" type="slidenum">
              <a:rPr lang="en-US" smtClean="0"/>
              <a:t>10</a:t>
            </a:fld>
            <a:endParaRPr lang="en-US" dirty="0"/>
          </a:p>
        </p:txBody>
      </p:sp>
      <p:sp>
        <p:nvSpPr>
          <p:cNvPr id="5" name="Content Placeholder 4"/>
          <p:cNvSpPr>
            <a:spLocks noGrp="1"/>
          </p:cNvSpPr>
          <p:nvPr>
            <p:ph sz="quarter" idx="13"/>
          </p:nvPr>
        </p:nvSpPr>
        <p:spPr>
          <a:xfrm>
            <a:off x="823495" y="404348"/>
            <a:ext cx="8088509" cy="331817"/>
          </a:xfrm>
        </p:spPr>
        <p:txBody>
          <a:bodyPr/>
          <a:lstStyle/>
          <a:p>
            <a:r>
              <a:rPr lang="en-US" dirty="0" smtClean="0">
                <a:solidFill>
                  <a:srgbClr val="A5062D"/>
                </a:solidFill>
                <a:ea typeface="+mj-ea"/>
              </a:rPr>
              <a:t>Assets, Liabilities, and Stockholders’ Equity</a:t>
            </a:r>
          </a:p>
          <a:p>
            <a:endParaRPr lang="en-US" sz="1800" dirty="0" smtClean="0"/>
          </a:p>
          <a:p>
            <a:r>
              <a:rPr lang="en-US" dirty="0" smtClean="0"/>
              <a:t>Illustration 1-3 – </a:t>
            </a:r>
            <a:r>
              <a:rPr lang="en-US" dirty="0" smtClean="0">
                <a:solidFill>
                  <a:srgbClr val="A5062D"/>
                </a:solidFill>
                <a:ea typeface="+mj-ea"/>
              </a:rPr>
              <a:t>The </a:t>
            </a:r>
            <a:r>
              <a:rPr lang="en-US" dirty="0">
                <a:solidFill>
                  <a:srgbClr val="A5062D"/>
                </a:solidFill>
                <a:ea typeface="+mj-ea"/>
              </a:rPr>
              <a:t>Accounting Equation</a:t>
            </a:r>
            <a:endParaRPr lang="en-US" dirty="0"/>
          </a:p>
        </p:txBody>
      </p:sp>
      <p:sp>
        <p:nvSpPr>
          <p:cNvPr id="15" name="TextBox 14"/>
          <p:cNvSpPr txBox="1">
            <a:spLocks noChangeArrowheads="1"/>
          </p:cNvSpPr>
          <p:nvPr/>
        </p:nvSpPr>
        <p:spPr bwMode="auto">
          <a:xfrm>
            <a:off x="1131672" y="1999160"/>
            <a:ext cx="7677510" cy="461665"/>
          </a:xfrm>
          <a:prstGeom prst="rect">
            <a:avLst/>
          </a:prstGeom>
          <a:noFill/>
          <a:ln w="9525">
            <a:noFill/>
            <a:miter lim="800000"/>
            <a:headEnd/>
            <a:tailEnd/>
          </a:ln>
        </p:spPr>
        <p:txBody>
          <a:bodyPr wrap="square">
            <a:spAutoFit/>
          </a:bodyPr>
          <a:lstStyle/>
          <a:p>
            <a:r>
              <a:rPr lang="en-US" sz="2400" b="1" dirty="0" smtClean="0">
                <a:latin typeface="Calibri" pitchFamily="34" charset="0"/>
              </a:rPr>
              <a:t>Assets</a:t>
            </a:r>
            <a:r>
              <a:rPr lang="en-US" sz="2400" b="1" dirty="0">
                <a:latin typeface="Calibri" pitchFamily="34" charset="0"/>
              </a:rPr>
              <a:t>	</a:t>
            </a:r>
            <a:r>
              <a:rPr lang="en-US" sz="2400" b="1" dirty="0" smtClean="0">
                <a:latin typeface="Calibri" pitchFamily="34" charset="0"/>
              </a:rPr>
              <a:t>	= 	Liabilities		</a:t>
            </a:r>
            <a:r>
              <a:rPr lang="en-US" sz="2400" b="1" dirty="0">
                <a:latin typeface="Calibri" pitchFamily="34" charset="0"/>
              </a:rPr>
              <a:t> </a:t>
            </a:r>
            <a:r>
              <a:rPr lang="en-US" sz="2400" b="1" dirty="0" smtClean="0">
                <a:latin typeface="Calibri" pitchFamily="34" charset="0"/>
              </a:rPr>
              <a:t>  +		Stockholders’ Equity</a:t>
            </a:r>
            <a:r>
              <a:rPr lang="en-US" sz="1400" b="1" dirty="0" smtClean="0">
                <a:latin typeface="Calibri" pitchFamily="34" charset="0"/>
              </a:rPr>
              <a:t>	</a:t>
            </a:r>
            <a:endParaRPr lang="en-US" sz="1400" b="1" dirty="0"/>
          </a:p>
        </p:txBody>
      </p:sp>
      <p:sp>
        <p:nvSpPr>
          <p:cNvPr id="18" name="TextBox 17"/>
          <p:cNvSpPr txBox="1">
            <a:spLocks noChangeArrowheads="1"/>
          </p:cNvSpPr>
          <p:nvPr/>
        </p:nvSpPr>
        <p:spPr bwMode="auto">
          <a:xfrm>
            <a:off x="2866490" y="2318499"/>
            <a:ext cx="5445465" cy="400110"/>
          </a:xfrm>
          <a:prstGeom prst="rect">
            <a:avLst/>
          </a:prstGeom>
          <a:noFill/>
          <a:ln w="9525">
            <a:noFill/>
            <a:miter lim="800000"/>
            <a:headEnd/>
            <a:tailEnd/>
          </a:ln>
        </p:spPr>
        <p:txBody>
          <a:bodyPr wrap="square">
            <a:spAutoFit/>
          </a:bodyPr>
          <a:lstStyle/>
          <a:p>
            <a:r>
              <a:rPr lang="en-US" sz="2000" dirty="0" smtClean="0">
                <a:latin typeface="Calibri" pitchFamily="34" charset="0"/>
              </a:rPr>
              <a:t>(creditors’ claims)</a:t>
            </a:r>
            <a:r>
              <a:rPr lang="en-US" sz="2000" b="1" dirty="0" smtClean="0">
                <a:latin typeface="Calibri" pitchFamily="34" charset="0"/>
              </a:rPr>
              <a:t>			</a:t>
            </a:r>
            <a:r>
              <a:rPr lang="en-US" sz="2000" dirty="0" smtClean="0">
                <a:latin typeface="Calibri" pitchFamily="34" charset="0"/>
              </a:rPr>
              <a:t>(owners’ claims)</a:t>
            </a:r>
            <a:endParaRPr lang="en-US" sz="2000" dirty="0"/>
          </a:p>
        </p:txBody>
      </p:sp>
      <p:sp>
        <p:nvSpPr>
          <p:cNvPr id="19" name="Right Brace 18"/>
          <p:cNvSpPr/>
          <p:nvPr/>
        </p:nvSpPr>
        <p:spPr>
          <a:xfrm rot="5400000">
            <a:off x="1402623" y="2200754"/>
            <a:ext cx="292359" cy="1081847"/>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0" name="Right Brace 19"/>
          <p:cNvSpPr/>
          <p:nvPr/>
        </p:nvSpPr>
        <p:spPr>
          <a:xfrm rot="5400000">
            <a:off x="5505685" y="-56411"/>
            <a:ext cx="315422" cy="5593813"/>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1" name="TextBox 20"/>
          <p:cNvSpPr txBox="1">
            <a:spLocks noChangeArrowheads="1"/>
          </p:cNvSpPr>
          <p:nvPr/>
        </p:nvSpPr>
        <p:spPr bwMode="auto">
          <a:xfrm>
            <a:off x="1030970" y="2898207"/>
            <a:ext cx="6196485" cy="677108"/>
          </a:xfrm>
          <a:prstGeom prst="rect">
            <a:avLst/>
          </a:prstGeom>
          <a:noFill/>
          <a:ln w="9525">
            <a:noFill/>
            <a:miter lim="800000"/>
            <a:headEnd/>
            <a:tailEnd/>
          </a:ln>
        </p:spPr>
        <p:txBody>
          <a:bodyPr wrap="square">
            <a:spAutoFit/>
          </a:bodyPr>
          <a:lstStyle/>
          <a:p>
            <a:r>
              <a:rPr lang="en-US" sz="2400" b="1" dirty="0" smtClean="0">
                <a:solidFill>
                  <a:srgbClr val="FF0000"/>
                </a:solidFill>
                <a:latin typeface="Calibri" pitchFamily="34" charset="0"/>
              </a:rPr>
              <a:t>Resources</a:t>
            </a:r>
            <a:r>
              <a:rPr lang="en-US" sz="2400" b="1" dirty="0">
                <a:solidFill>
                  <a:srgbClr val="FF0000"/>
                </a:solidFill>
                <a:latin typeface="Calibri" pitchFamily="34" charset="0"/>
              </a:rPr>
              <a:t>	</a:t>
            </a:r>
            <a:r>
              <a:rPr lang="en-US" sz="2400" b="1" dirty="0" smtClean="0">
                <a:solidFill>
                  <a:srgbClr val="FF0000"/>
                </a:solidFill>
                <a:latin typeface="Calibri" pitchFamily="34" charset="0"/>
              </a:rPr>
              <a:t>				    Claims to Resources</a:t>
            </a:r>
            <a:r>
              <a:rPr lang="en-US" sz="1400" b="1" dirty="0" smtClean="0">
                <a:latin typeface="Calibri" pitchFamily="34" charset="0"/>
              </a:rPr>
              <a:t>	</a:t>
            </a:r>
            <a:endParaRPr lang="en-US" sz="1400" b="1" dirty="0"/>
          </a:p>
        </p:txBody>
      </p:sp>
      <p:sp>
        <p:nvSpPr>
          <p:cNvPr id="23" name="TextBox 22"/>
          <p:cNvSpPr txBox="1"/>
          <p:nvPr/>
        </p:nvSpPr>
        <p:spPr>
          <a:xfrm>
            <a:off x="729626" y="3612468"/>
            <a:ext cx="8068146" cy="1557349"/>
          </a:xfrm>
          <a:prstGeom prst="rect">
            <a:avLst/>
          </a:prstGeom>
          <a:noFill/>
        </p:spPr>
        <p:txBody>
          <a:bodyPr wrap="square" rtlCol="0">
            <a:spAutoFit/>
          </a:bodyPr>
          <a:lstStyle/>
          <a:p>
            <a:pPr marL="342900" lvl="0" indent="-342900">
              <a:spcBef>
                <a:spcPct val="20000"/>
              </a:spcBef>
              <a:buFont typeface="Arial"/>
              <a:buChar char="•"/>
            </a:pPr>
            <a:r>
              <a:rPr lang="en-US" sz="2800" b="1" dirty="0" smtClean="0">
                <a:solidFill>
                  <a:srgbClr val="1D5F76"/>
                </a:solidFill>
              </a:rPr>
              <a:t>Assets</a:t>
            </a:r>
            <a:r>
              <a:rPr lang="en-US" sz="2800" dirty="0" smtClean="0">
                <a:solidFill>
                  <a:srgbClr val="1D5F76"/>
                </a:solidFill>
              </a:rPr>
              <a:t> = resources of the company.</a:t>
            </a:r>
          </a:p>
          <a:p>
            <a:pPr marL="342900" lvl="0" indent="-342900">
              <a:spcBef>
                <a:spcPct val="20000"/>
              </a:spcBef>
              <a:buFont typeface="Arial"/>
              <a:buChar char="•"/>
            </a:pPr>
            <a:r>
              <a:rPr lang="en-US" sz="2800" b="1" dirty="0" smtClean="0">
                <a:solidFill>
                  <a:srgbClr val="1D5F76"/>
                </a:solidFill>
              </a:rPr>
              <a:t>Liabilities</a:t>
            </a:r>
            <a:r>
              <a:rPr lang="en-US" sz="2800" dirty="0" smtClean="0">
                <a:solidFill>
                  <a:srgbClr val="1D5F76"/>
                </a:solidFill>
              </a:rPr>
              <a:t> = creditors’ claims to resources.</a:t>
            </a:r>
          </a:p>
          <a:p>
            <a:pPr marL="342900" lvl="0" indent="-342900">
              <a:spcBef>
                <a:spcPct val="20000"/>
              </a:spcBef>
              <a:buFont typeface="Arial"/>
              <a:buChar char="•"/>
            </a:pPr>
            <a:r>
              <a:rPr lang="en-US" sz="2800" b="1" dirty="0" smtClean="0">
                <a:solidFill>
                  <a:srgbClr val="1D5F76"/>
                </a:solidFill>
              </a:rPr>
              <a:t>Stockholders</a:t>
            </a:r>
            <a:r>
              <a:rPr lang="en-US" sz="2800" b="1" dirty="0">
                <a:solidFill>
                  <a:srgbClr val="1D5F76"/>
                </a:solidFill>
              </a:rPr>
              <a:t>’ equity </a:t>
            </a:r>
            <a:r>
              <a:rPr lang="en-US" sz="2800" dirty="0">
                <a:solidFill>
                  <a:srgbClr val="1D5F76"/>
                </a:solidFill>
              </a:rPr>
              <a:t>= owners’ claims to </a:t>
            </a:r>
            <a:r>
              <a:rPr lang="en-US" sz="2800" dirty="0" smtClean="0">
                <a:solidFill>
                  <a:srgbClr val="1D5F76"/>
                </a:solidFill>
              </a:rPr>
              <a:t>resources.</a:t>
            </a:r>
            <a:endParaRPr lang="en-US" sz="2800" dirty="0"/>
          </a:p>
        </p:txBody>
      </p:sp>
      <p:sp>
        <p:nvSpPr>
          <p:cNvPr id="24" name="TextBox 23"/>
          <p:cNvSpPr txBox="1">
            <a:spLocks noChangeArrowheads="1"/>
          </p:cNvSpPr>
          <p:nvPr/>
        </p:nvSpPr>
        <p:spPr bwMode="auto">
          <a:xfrm>
            <a:off x="1234495" y="5548199"/>
            <a:ext cx="7677510" cy="461665"/>
          </a:xfrm>
          <a:prstGeom prst="rect">
            <a:avLst/>
          </a:prstGeom>
          <a:noFill/>
          <a:ln w="9525">
            <a:noFill/>
            <a:miter lim="800000"/>
            <a:headEnd/>
            <a:tailEnd/>
          </a:ln>
        </p:spPr>
        <p:txBody>
          <a:bodyPr wrap="square">
            <a:spAutoFit/>
          </a:bodyPr>
          <a:lstStyle/>
          <a:p>
            <a:r>
              <a:rPr lang="en-US" sz="2400" b="1" dirty="0" smtClean="0">
                <a:latin typeface="Calibri" pitchFamily="34" charset="0"/>
              </a:rPr>
              <a:t>Assets</a:t>
            </a:r>
            <a:r>
              <a:rPr lang="en-US" sz="2400" b="1" dirty="0">
                <a:latin typeface="Calibri" pitchFamily="34" charset="0"/>
              </a:rPr>
              <a:t>	</a:t>
            </a:r>
            <a:r>
              <a:rPr lang="en-US" sz="2400" b="1" dirty="0" smtClean="0">
                <a:latin typeface="Calibri" pitchFamily="34" charset="0"/>
              </a:rPr>
              <a:t>	− 	Liabilities		   =		Stockholders’ Equity</a:t>
            </a:r>
            <a:r>
              <a:rPr lang="en-US" sz="1400" b="1" dirty="0" smtClean="0">
                <a:latin typeface="Calibri" pitchFamily="34" charset="0"/>
              </a:rPr>
              <a:t>	</a:t>
            </a:r>
            <a:endParaRPr lang="en-US" sz="1400" b="1" dirty="0"/>
          </a:p>
        </p:txBody>
      </p:sp>
      <p:sp>
        <p:nvSpPr>
          <p:cNvPr id="25" name="TextBox 24"/>
          <p:cNvSpPr txBox="1">
            <a:spLocks noChangeArrowheads="1"/>
          </p:cNvSpPr>
          <p:nvPr/>
        </p:nvSpPr>
        <p:spPr bwMode="auto">
          <a:xfrm>
            <a:off x="1191430" y="5867538"/>
            <a:ext cx="7360063" cy="400110"/>
          </a:xfrm>
          <a:prstGeom prst="rect">
            <a:avLst/>
          </a:prstGeom>
          <a:noFill/>
          <a:ln w="9525">
            <a:noFill/>
            <a:miter lim="800000"/>
            <a:headEnd/>
            <a:tailEnd/>
          </a:ln>
        </p:spPr>
        <p:txBody>
          <a:bodyPr wrap="square">
            <a:spAutoFit/>
          </a:bodyPr>
          <a:lstStyle/>
          <a:p>
            <a:r>
              <a:rPr lang="en-US" sz="2000" dirty="0" smtClean="0">
                <a:latin typeface="Calibri" pitchFamily="34" charset="0"/>
              </a:rPr>
              <a:t>(resources)		(creditors’ claims)</a:t>
            </a:r>
            <a:r>
              <a:rPr lang="en-US" sz="2000" b="1" dirty="0" smtClean="0">
                <a:latin typeface="Calibri" pitchFamily="34" charset="0"/>
              </a:rPr>
              <a:t>			</a:t>
            </a:r>
            <a:r>
              <a:rPr lang="en-US" sz="2000" dirty="0" smtClean="0">
                <a:latin typeface="Calibri" pitchFamily="34" charset="0"/>
              </a:rPr>
              <a:t>(owners’ claims)</a:t>
            </a:r>
            <a:endParaRPr lang="en-US" sz="2000" dirty="0"/>
          </a:p>
        </p:txBody>
      </p:sp>
    </p:spTree>
    <p:extLst>
      <p:ext uri="{BB962C8B-B14F-4D97-AF65-F5344CB8AC3E}">
        <p14:creationId xmlns:p14="http://schemas.microsoft.com/office/powerpoint/2010/main" val="714170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56661" y="546038"/>
            <a:ext cx="8229600" cy="707570"/>
          </a:xfrm>
        </p:spPr>
        <p:txBody>
          <a:bodyPr/>
          <a:lstStyle/>
          <a:p>
            <a:r>
              <a:rPr lang="en-US" sz="3800" dirty="0" smtClean="0"/>
              <a:t>Revenues, Expenses, and Dividends</a:t>
            </a:r>
            <a:endParaRPr lang="en-US" sz="3800"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3" name="Slide Number Placeholder 2"/>
          <p:cNvSpPr>
            <a:spLocks noGrp="1"/>
          </p:cNvSpPr>
          <p:nvPr>
            <p:ph type="sldNum" sz="quarter" idx="12"/>
          </p:nvPr>
        </p:nvSpPr>
        <p:spPr/>
        <p:txBody>
          <a:bodyPr/>
          <a:lstStyle/>
          <a:p>
            <a:fld id="{8A048DD7-39B4-434B-ACE7-68CA5B147A05}" type="slidenum">
              <a:rPr lang="en-US" smtClean="0"/>
              <a:t>11</a:t>
            </a:fld>
            <a:endParaRPr lang="en-US" dirty="0"/>
          </a:p>
        </p:txBody>
      </p:sp>
      <p:sp>
        <p:nvSpPr>
          <p:cNvPr id="23" name="TextBox 22"/>
          <p:cNvSpPr txBox="1"/>
          <p:nvPr/>
        </p:nvSpPr>
        <p:spPr>
          <a:xfrm>
            <a:off x="708534" y="1427543"/>
            <a:ext cx="8435465" cy="4056495"/>
          </a:xfrm>
          <a:prstGeom prst="rect">
            <a:avLst/>
          </a:prstGeom>
          <a:noFill/>
        </p:spPr>
        <p:txBody>
          <a:bodyPr wrap="square" rtlCol="0">
            <a:spAutoFit/>
          </a:bodyPr>
          <a:lstStyle/>
          <a:p>
            <a:pPr marL="342900" lvl="0" indent="-342900">
              <a:spcBef>
                <a:spcPct val="20000"/>
              </a:spcBef>
              <a:buFont typeface="Arial"/>
              <a:buChar char="•"/>
            </a:pPr>
            <a:r>
              <a:rPr lang="en-US" sz="2800" dirty="0" smtClean="0">
                <a:solidFill>
                  <a:srgbClr val="1D5F76"/>
                </a:solidFill>
              </a:rPr>
              <a:t>All profits of the company are claimed solely by stockholders.</a:t>
            </a:r>
          </a:p>
          <a:p>
            <a:pPr marL="342900" lvl="0" indent="-342900">
              <a:spcBef>
                <a:spcPct val="20000"/>
              </a:spcBef>
              <a:buFont typeface="Arial"/>
              <a:buChar char="•"/>
            </a:pPr>
            <a:r>
              <a:rPr lang="en-US" sz="2800" dirty="0" smtClean="0">
                <a:solidFill>
                  <a:srgbClr val="1D5F76"/>
                </a:solidFill>
              </a:rPr>
              <a:t>Profit = Revenues – Expenses.</a:t>
            </a:r>
          </a:p>
          <a:p>
            <a:pPr marL="742950" lvl="1" indent="-285750">
              <a:spcBef>
                <a:spcPct val="20000"/>
              </a:spcBef>
              <a:buSzPct val="50000"/>
              <a:buFont typeface="Wingdings" charset="2"/>
              <a:buChar char="q"/>
            </a:pPr>
            <a:r>
              <a:rPr lang="en-US" sz="2400" dirty="0" smtClean="0">
                <a:solidFill>
                  <a:srgbClr val="1D5F76"/>
                </a:solidFill>
              </a:rPr>
              <a:t>Profit is often referred to as </a:t>
            </a:r>
            <a:r>
              <a:rPr lang="en-US" sz="2400" b="1" dirty="0" smtClean="0">
                <a:solidFill>
                  <a:srgbClr val="1D5F76"/>
                </a:solidFill>
              </a:rPr>
              <a:t>net income</a:t>
            </a:r>
            <a:r>
              <a:rPr lang="en-US" sz="2400" dirty="0" smtClean="0">
                <a:solidFill>
                  <a:srgbClr val="1D5F76"/>
                </a:solidFill>
              </a:rPr>
              <a:t>. </a:t>
            </a:r>
          </a:p>
          <a:p>
            <a:pPr marL="342900" lvl="0" indent="-342900">
              <a:spcBef>
                <a:spcPct val="20000"/>
              </a:spcBef>
              <a:buFont typeface="Arial"/>
              <a:buChar char="•"/>
            </a:pPr>
            <a:r>
              <a:rPr lang="en-US" sz="2800" b="1" dirty="0" smtClean="0">
                <a:solidFill>
                  <a:srgbClr val="1D5F76"/>
                </a:solidFill>
              </a:rPr>
              <a:t>Revenues</a:t>
            </a:r>
            <a:r>
              <a:rPr lang="en-US" sz="2800" dirty="0" smtClean="0">
                <a:solidFill>
                  <a:srgbClr val="1D5F76"/>
                </a:solidFill>
              </a:rPr>
              <a:t> = Sales of products or services to customers.</a:t>
            </a:r>
          </a:p>
          <a:p>
            <a:pPr marL="342900" lvl="0" indent="-342900">
              <a:spcBef>
                <a:spcPct val="20000"/>
              </a:spcBef>
              <a:buFont typeface="Arial"/>
              <a:buChar char="•"/>
            </a:pPr>
            <a:r>
              <a:rPr lang="en-US" sz="2800" b="1" dirty="0" smtClean="0">
                <a:solidFill>
                  <a:srgbClr val="1D5F76"/>
                </a:solidFill>
              </a:rPr>
              <a:t>Expenses </a:t>
            </a:r>
            <a:r>
              <a:rPr lang="en-US" sz="2800" dirty="0" smtClean="0">
                <a:solidFill>
                  <a:srgbClr val="1D5F76"/>
                </a:solidFill>
              </a:rPr>
              <a:t>= Costs of selling products or services.</a:t>
            </a:r>
          </a:p>
          <a:p>
            <a:pPr marL="342900" lvl="0" indent="-342900">
              <a:spcBef>
                <a:spcPct val="20000"/>
              </a:spcBef>
              <a:buFont typeface="Arial"/>
              <a:buChar char="•"/>
            </a:pPr>
            <a:endParaRPr lang="en-US" sz="2800" b="1" dirty="0" smtClean="0">
              <a:solidFill>
                <a:srgbClr val="1D5F76"/>
              </a:solidFill>
            </a:endParaRPr>
          </a:p>
          <a:p>
            <a:pPr marL="342900" lvl="0" indent="-342900">
              <a:spcBef>
                <a:spcPct val="20000"/>
              </a:spcBef>
              <a:buFont typeface="Arial"/>
              <a:buChar char="•"/>
            </a:pPr>
            <a:r>
              <a:rPr lang="en-US" sz="2800" b="1" dirty="0" smtClean="0">
                <a:solidFill>
                  <a:srgbClr val="1D5F76"/>
                </a:solidFill>
              </a:rPr>
              <a:t>Dividends </a:t>
            </a:r>
            <a:r>
              <a:rPr lang="en-US" sz="2800" dirty="0">
                <a:solidFill>
                  <a:srgbClr val="1D5F76"/>
                </a:solidFill>
              </a:rPr>
              <a:t>= </a:t>
            </a:r>
            <a:r>
              <a:rPr lang="en-US" sz="2800" dirty="0" smtClean="0">
                <a:solidFill>
                  <a:srgbClr val="1D5F76"/>
                </a:solidFill>
              </a:rPr>
              <a:t>Distribution of profit to stockholders.</a:t>
            </a:r>
            <a:endParaRPr lang="en-US" sz="2800" dirty="0"/>
          </a:p>
        </p:txBody>
      </p:sp>
    </p:spTree>
    <p:extLst>
      <p:ext uri="{BB962C8B-B14F-4D97-AF65-F5344CB8AC3E}">
        <p14:creationId xmlns:p14="http://schemas.microsoft.com/office/powerpoint/2010/main" val="2223856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681501" y="2355260"/>
            <a:ext cx="8255551" cy="2843933"/>
          </a:xfrm>
          <a:prstGeom prst="roundRect">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itle 3"/>
          <p:cNvSpPr>
            <a:spLocks noGrp="1"/>
          </p:cNvSpPr>
          <p:nvPr>
            <p:ph type="title"/>
          </p:nvPr>
        </p:nvSpPr>
        <p:spPr/>
        <p:txBody>
          <a:bodyPr/>
          <a:lstStyle/>
          <a:p>
            <a:r>
              <a:rPr lang="en-US" dirty="0"/>
              <a:t>Business Activities and Their Measurement</a:t>
            </a:r>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3" name="Slide Number Placeholder 2"/>
          <p:cNvSpPr>
            <a:spLocks noGrp="1"/>
          </p:cNvSpPr>
          <p:nvPr>
            <p:ph type="sldNum" sz="quarter" idx="12"/>
          </p:nvPr>
        </p:nvSpPr>
        <p:spPr/>
        <p:txBody>
          <a:bodyPr/>
          <a:lstStyle/>
          <a:p>
            <a:fld id="{8A048DD7-39B4-434B-ACE7-68CA5B147A05}" type="slidenum">
              <a:rPr lang="en-US" smtClean="0"/>
              <a:t>12</a:t>
            </a:fld>
            <a:endParaRPr lang="en-US" dirty="0"/>
          </a:p>
        </p:txBody>
      </p:sp>
      <p:sp>
        <p:nvSpPr>
          <p:cNvPr id="8" name="Content Placeholder 7"/>
          <p:cNvSpPr>
            <a:spLocks noGrp="1"/>
          </p:cNvSpPr>
          <p:nvPr>
            <p:ph sz="quarter" idx="13"/>
          </p:nvPr>
        </p:nvSpPr>
        <p:spPr/>
        <p:txBody>
          <a:bodyPr/>
          <a:lstStyle/>
          <a:p>
            <a:r>
              <a:rPr lang="en-US" dirty="0"/>
              <a:t>Illustration 1-4</a:t>
            </a:r>
          </a:p>
        </p:txBody>
      </p:sp>
      <p:sp>
        <p:nvSpPr>
          <p:cNvPr id="15" name="TextBox 14"/>
          <p:cNvSpPr txBox="1">
            <a:spLocks noChangeArrowheads="1"/>
          </p:cNvSpPr>
          <p:nvPr/>
        </p:nvSpPr>
        <p:spPr bwMode="auto">
          <a:xfrm>
            <a:off x="1131672" y="2455930"/>
            <a:ext cx="7677510" cy="369332"/>
          </a:xfrm>
          <a:prstGeom prst="rect">
            <a:avLst/>
          </a:prstGeom>
          <a:noFill/>
          <a:ln w="9525">
            <a:noFill/>
            <a:miter lim="800000"/>
            <a:headEnd/>
            <a:tailEnd/>
          </a:ln>
        </p:spPr>
        <p:txBody>
          <a:bodyPr wrap="square">
            <a:spAutoFit/>
          </a:bodyPr>
          <a:lstStyle/>
          <a:p>
            <a:r>
              <a:rPr lang="en-US" b="1" u="sng" dirty="0" smtClean="0">
                <a:latin typeface="Calibri" pitchFamily="34" charset="0"/>
              </a:rPr>
              <a:t>Activities Related to:</a:t>
            </a:r>
            <a:r>
              <a:rPr lang="en-US" b="1" dirty="0" smtClean="0">
                <a:latin typeface="Calibri" pitchFamily="34" charset="0"/>
              </a:rPr>
              <a:t>		</a:t>
            </a:r>
            <a:r>
              <a:rPr lang="en-US" b="1" u="sng" dirty="0" smtClean="0">
                <a:latin typeface="Calibri" pitchFamily="34" charset="0"/>
              </a:rPr>
              <a:t>Measurement Category</a:t>
            </a:r>
            <a:r>
              <a:rPr lang="en-US" b="1" dirty="0" smtClean="0">
                <a:latin typeface="Calibri" pitchFamily="34" charset="0"/>
              </a:rPr>
              <a:t>			</a:t>
            </a:r>
            <a:r>
              <a:rPr lang="en-US" b="1" u="sng" dirty="0" smtClean="0">
                <a:latin typeface="Calibri" pitchFamily="34" charset="0"/>
              </a:rPr>
              <a:t>Relationship</a:t>
            </a:r>
            <a:endParaRPr lang="en-US" sz="1400" b="1" u="sng" dirty="0"/>
          </a:p>
        </p:txBody>
      </p:sp>
      <p:sp>
        <p:nvSpPr>
          <p:cNvPr id="23" name="TextBox 22"/>
          <p:cNvSpPr txBox="1"/>
          <p:nvPr/>
        </p:nvSpPr>
        <p:spPr>
          <a:xfrm>
            <a:off x="1131672" y="2825262"/>
            <a:ext cx="2703934" cy="830997"/>
          </a:xfrm>
          <a:prstGeom prst="rect">
            <a:avLst/>
          </a:prstGeom>
          <a:noFill/>
        </p:spPr>
        <p:txBody>
          <a:bodyPr wrap="square" rtlCol="0">
            <a:spAutoFit/>
          </a:bodyPr>
          <a:lstStyle/>
          <a:p>
            <a:r>
              <a:rPr lang="en-US" sz="1600" dirty="0" smtClean="0"/>
              <a:t>• Resources of the company</a:t>
            </a:r>
          </a:p>
          <a:p>
            <a:r>
              <a:rPr lang="en-US" sz="1600" dirty="0" smtClean="0"/>
              <a:t>• Amounts owed</a:t>
            </a:r>
          </a:p>
          <a:p>
            <a:r>
              <a:rPr lang="en-US" sz="1600" dirty="0" smtClean="0"/>
              <a:t>• Stockholders’ Investment</a:t>
            </a:r>
            <a:endParaRPr lang="en-US" sz="1600" dirty="0"/>
          </a:p>
        </p:txBody>
      </p:sp>
      <p:sp>
        <p:nvSpPr>
          <p:cNvPr id="29" name="TextBox 28"/>
          <p:cNvSpPr txBox="1"/>
          <p:nvPr/>
        </p:nvSpPr>
        <p:spPr>
          <a:xfrm>
            <a:off x="3835606" y="2820186"/>
            <a:ext cx="2422030" cy="825923"/>
          </a:xfrm>
          <a:prstGeom prst="rect">
            <a:avLst/>
          </a:prstGeom>
          <a:noFill/>
        </p:spPr>
        <p:txBody>
          <a:bodyPr wrap="square" rtlCol="0">
            <a:spAutoFit/>
          </a:bodyPr>
          <a:lstStyle/>
          <a:p>
            <a:r>
              <a:rPr lang="en-US" sz="1600" dirty="0" smtClean="0"/>
              <a:t>• Assets</a:t>
            </a:r>
          </a:p>
          <a:p>
            <a:r>
              <a:rPr lang="en-US" sz="1600" dirty="0" smtClean="0"/>
              <a:t>• Liabilities</a:t>
            </a:r>
          </a:p>
          <a:p>
            <a:r>
              <a:rPr lang="en-US" sz="1600" dirty="0" smtClean="0"/>
              <a:t>• Stockholders’ Equity</a:t>
            </a:r>
            <a:endParaRPr lang="en-US" sz="1600" dirty="0"/>
          </a:p>
        </p:txBody>
      </p:sp>
      <p:sp>
        <p:nvSpPr>
          <p:cNvPr id="30" name="TextBox 29"/>
          <p:cNvSpPr txBox="1"/>
          <p:nvPr/>
        </p:nvSpPr>
        <p:spPr>
          <a:xfrm>
            <a:off x="7190471" y="2815112"/>
            <a:ext cx="1422438" cy="830997"/>
          </a:xfrm>
          <a:prstGeom prst="rect">
            <a:avLst/>
          </a:prstGeom>
          <a:noFill/>
        </p:spPr>
        <p:txBody>
          <a:bodyPr wrap="square" rtlCol="0">
            <a:spAutoFit/>
          </a:bodyPr>
          <a:lstStyle/>
          <a:p>
            <a:r>
              <a:rPr lang="en-US" sz="1600" b="1" dirty="0" smtClean="0">
                <a:solidFill>
                  <a:srgbClr val="FF0000"/>
                </a:solidFill>
              </a:rPr>
              <a:t>Accounting</a:t>
            </a:r>
          </a:p>
          <a:p>
            <a:r>
              <a:rPr lang="en-US" sz="1600" b="1" dirty="0" smtClean="0">
                <a:solidFill>
                  <a:srgbClr val="FF0000"/>
                </a:solidFill>
              </a:rPr>
              <a:t>Equation</a:t>
            </a:r>
          </a:p>
          <a:p>
            <a:r>
              <a:rPr lang="en-US" sz="1600" b="1" dirty="0" smtClean="0">
                <a:solidFill>
                  <a:srgbClr val="FF0000"/>
                </a:solidFill>
              </a:rPr>
              <a:t>(A = L + SE)</a:t>
            </a:r>
            <a:endParaRPr lang="en-US" sz="1600" b="1" dirty="0">
              <a:solidFill>
                <a:srgbClr val="FF0000"/>
              </a:solidFill>
            </a:endParaRPr>
          </a:p>
        </p:txBody>
      </p:sp>
      <p:sp>
        <p:nvSpPr>
          <p:cNvPr id="31" name="Right Brace 30"/>
          <p:cNvSpPr/>
          <p:nvPr/>
        </p:nvSpPr>
        <p:spPr>
          <a:xfrm>
            <a:off x="6448462" y="2867114"/>
            <a:ext cx="292359" cy="789145"/>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grpSp>
        <p:nvGrpSpPr>
          <p:cNvPr id="6" name="Group 5"/>
          <p:cNvGrpSpPr/>
          <p:nvPr/>
        </p:nvGrpSpPr>
        <p:grpSpPr>
          <a:xfrm>
            <a:off x="1120127" y="3767556"/>
            <a:ext cx="7319601" cy="386123"/>
            <a:chOff x="1131672" y="3336636"/>
            <a:chExt cx="7319601" cy="386123"/>
          </a:xfrm>
        </p:grpSpPr>
        <p:cxnSp>
          <p:nvCxnSpPr>
            <p:cNvPr id="5" name="Straight Connector 4"/>
            <p:cNvCxnSpPr/>
            <p:nvPr/>
          </p:nvCxnSpPr>
          <p:spPr>
            <a:xfrm>
              <a:off x="1131672" y="3336636"/>
              <a:ext cx="7319601" cy="0"/>
            </a:xfrm>
            <a:prstGeom prst="line">
              <a:avLst/>
            </a:prstGeom>
            <a:ln w="9525" cmpd="sng"/>
          </p:spPr>
          <p:style>
            <a:lnRef idx="2">
              <a:schemeClr val="dk1"/>
            </a:lnRef>
            <a:fillRef idx="0">
              <a:schemeClr val="dk1"/>
            </a:fillRef>
            <a:effectRef idx="1">
              <a:schemeClr val="dk1"/>
            </a:effectRef>
            <a:fontRef idx="minor">
              <a:schemeClr val="tx1"/>
            </a:fontRef>
          </p:style>
        </p:cxnSp>
        <p:sp>
          <p:nvSpPr>
            <p:cNvPr id="32" name="TextBox 31"/>
            <p:cNvSpPr txBox="1"/>
            <p:nvPr/>
          </p:nvSpPr>
          <p:spPr>
            <a:xfrm>
              <a:off x="1148047" y="3384205"/>
              <a:ext cx="2703934" cy="338554"/>
            </a:xfrm>
            <a:prstGeom prst="rect">
              <a:avLst/>
            </a:prstGeom>
            <a:noFill/>
          </p:spPr>
          <p:txBody>
            <a:bodyPr wrap="square" rtlCol="0">
              <a:spAutoFit/>
            </a:bodyPr>
            <a:lstStyle/>
            <a:p>
              <a:r>
                <a:rPr lang="en-US" sz="1600" dirty="0" smtClean="0"/>
                <a:t>• Distributions to stockholders</a:t>
              </a:r>
              <a:endParaRPr lang="en-US" sz="1600" dirty="0"/>
            </a:p>
          </p:txBody>
        </p:sp>
        <p:sp>
          <p:nvSpPr>
            <p:cNvPr id="33" name="TextBox 32"/>
            <p:cNvSpPr txBox="1"/>
            <p:nvPr/>
          </p:nvSpPr>
          <p:spPr>
            <a:xfrm>
              <a:off x="3850094" y="3384205"/>
              <a:ext cx="2703934" cy="338554"/>
            </a:xfrm>
            <a:prstGeom prst="rect">
              <a:avLst/>
            </a:prstGeom>
            <a:noFill/>
          </p:spPr>
          <p:txBody>
            <a:bodyPr wrap="square" rtlCol="0">
              <a:spAutoFit/>
            </a:bodyPr>
            <a:lstStyle/>
            <a:p>
              <a:r>
                <a:rPr lang="en-US" sz="1600" dirty="0" smtClean="0"/>
                <a:t>• Dividends</a:t>
              </a:r>
              <a:endParaRPr lang="en-US" sz="1600" dirty="0"/>
            </a:p>
          </p:txBody>
        </p:sp>
      </p:grpSp>
      <p:cxnSp>
        <p:nvCxnSpPr>
          <p:cNvPr id="35" name="Straight Connector 34"/>
          <p:cNvCxnSpPr/>
          <p:nvPr/>
        </p:nvCxnSpPr>
        <p:spPr>
          <a:xfrm>
            <a:off x="1148048" y="4213719"/>
            <a:ext cx="7319601" cy="0"/>
          </a:xfrm>
          <a:prstGeom prst="line">
            <a:avLst/>
          </a:prstGeom>
          <a:ln w="9525" cmpd="sng"/>
        </p:spPr>
        <p:style>
          <a:lnRef idx="2">
            <a:schemeClr val="dk1"/>
          </a:lnRef>
          <a:fillRef idx="0">
            <a:schemeClr val="dk1"/>
          </a:fillRef>
          <a:effectRef idx="1">
            <a:schemeClr val="dk1"/>
          </a:effectRef>
          <a:fontRef idx="minor">
            <a:schemeClr val="tx1"/>
          </a:fontRef>
        </p:style>
      </p:cxnSp>
      <p:sp>
        <p:nvSpPr>
          <p:cNvPr id="36" name="TextBox 35"/>
          <p:cNvSpPr txBox="1"/>
          <p:nvPr/>
        </p:nvSpPr>
        <p:spPr>
          <a:xfrm>
            <a:off x="1129788" y="4261288"/>
            <a:ext cx="2703934" cy="584776"/>
          </a:xfrm>
          <a:prstGeom prst="rect">
            <a:avLst/>
          </a:prstGeom>
          <a:noFill/>
        </p:spPr>
        <p:txBody>
          <a:bodyPr wrap="square" rtlCol="0">
            <a:spAutoFit/>
          </a:bodyPr>
          <a:lstStyle/>
          <a:p>
            <a:r>
              <a:rPr lang="en-US" sz="1600" dirty="0" smtClean="0"/>
              <a:t>• Sales of products or services</a:t>
            </a:r>
          </a:p>
          <a:p>
            <a:r>
              <a:rPr lang="en-US" sz="1600" dirty="0" smtClean="0"/>
              <a:t>• Costs of providing sales</a:t>
            </a:r>
            <a:endParaRPr lang="en-US" sz="1600" dirty="0"/>
          </a:p>
        </p:txBody>
      </p:sp>
      <p:sp>
        <p:nvSpPr>
          <p:cNvPr id="37" name="TextBox 36"/>
          <p:cNvSpPr txBox="1"/>
          <p:nvPr/>
        </p:nvSpPr>
        <p:spPr>
          <a:xfrm>
            <a:off x="3843380" y="4261288"/>
            <a:ext cx="2703934" cy="584776"/>
          </a:xfrm>
          <a:prstGeom prst="rect">
            <a:avLst/>
          </a:prstGeom>
          <a:noFill/>
        </p:spPr>
        <p:txBody>
          <a:bodyPr wrap="square" rtlCol="0">
            <a:spAutoFit/>
          </a:bodyPr>
          <a:lstStyle/>
          <a:p>
            <a:r>
              <a:rPr lang="en-US" sz="1600" dirty="0" smtClean="0"/>
              <a:t>• Revenues</a:t>
            </a:r>
          </a:p>
          <a:p>
            <a:r>
              <a:rPr lang="en-US" sz="1600" dirty="0" smtClean="0"/>
              <a:t>• Expenses</a:t>
            </a:r>
            <a:endParaRPr lang="en-US" sz="1600" dirty="0"/>
          </a:p>
        </p:txBody>
      </p:sp>
      <p:sp>
        <p:nvSpPr>
          <p:cNvPr id="38" name="TextBox 37"/>
          <p:cNvSpPr txBox="1"/>
          <p:nvPr/>
        </p:nvSpPr>
        <p:spPr>
          <a:xfrm>
            <a:off x="7190471" y="4261288"/>
            <a:ext cx="1422438" cy="584776"/>
          </a:xfrm>
          <a:prstGeom prst="rect">
            <a:avLst/>
          </a:prstGeom>
          <a:noFill/>
        </p:spPr>
        <p:txBody>
          <a:bodyPr wrap="square" rtlCol="0">
            <a:spAutoFit/>
          </a:bodyPr>
          <a:lstStyle/>
          <a:p>
            <a:r>
              <a:rPr lang="en-US" sz="1600" b="1" dirty="0" smtClean="0">
                <a:solidFill>
                  <a:srgbClr val="FF0000"/>
                </a:solidFill>
              </a:rPr>
              <a:t>Net Income</a:t>
            </a:r>
          </a:p>
          <a:p>
            <a:r>
              <a:rPr lang="en-US" sz="1600" b="1" dirty="0" smtClean="0">
                <a:solidFill>
                  <a:srgbClr val="FF0000"/>
                </a:solidFill>
              </a:rPr>
              <a:t>(R − E = Nl)</a:t>
            </a:r>
            <a:endParaRPr lang="en-US" sz="1600" b="1" dirty="0">
              <a:solidFill>
                <a:srgbClr val="FF0000"/>
              </a:solidFill>
            </a:endParaRPr>
          </a:p>
        </p:txBody>
      </p:sp>
      <p:sp>
        <p:nvSpPr>
          <p:cNvPr id="39" name="Right Brace 38"/>
          <p:cNvSpPr/>
          <p:nvPr/>
        </p:nvSpPr>
        <p:spPr>
          <a:xfrm>
            <a:off x="6448462" y="4313291"/>
            <a:ext cx="292359" cy="532774"/>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7" name="Oval 6"/>
          <p:cNvSpPr/>
          <p:nvPr/>
        </p:nvSpPr>
        <p:spPr>
          <a:xfrm>
            <a:off x="3542097" y="2455930"/>
            <a:ext cx="3052544" cy="411184"/>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197053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3667" y="392215"/>
            <a:ext cx="8229600" cy="1143000"/>
          </a:xfrm>
        </p:spPr>
        <p:txBody>
          <a:bodyPr/>
          <a:lstStyle/>
          <a:p>
            <a:r>
              <a:rPr lang="en-US" dirty="0" smtClean="0"/>
              <a:t>Key Point</a:t>
            </a:r>
            <a:br>
              <a:rPr lang="en-US" dirty="0" smtClean="0"/>
            </a:br>
            <a:r>
              <a:rPr lang="en-US" dirty="0"/>
              <a:t/>
            </a:r>
            <a:br>
              <a:rPr lang="en-US" dirty="0"/>
            </a:br>
            <a:r>
              <a:rPr lang="en-US" dirty="0" smtClean="0"/>
              <a:t/>
            </a:r>
            <a:br>
              <a:rPr lang="en-US" dirty="0" smtClean="0"/>
            </a:br>
            <a:endParaRPr lang="en-US" dirty="0">
              <a:solidFill>
                <a:srgbClr val="1D5F76"/>
              </a:solidFill>
              <a:latin typeface="+mn-lt"/>
              <a:ea typeface="+mn-ea"/>
              <a:cs typeface="+mn-cs"/>
            </a:endParaRPr>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fld id="{8A048DD7-39B4-434B-ACE7-68CA5B147A05}" type="slidenum">
              <a:rPr lang="en-US" smtClean="0"/>
              <a:t>13</a:t>
            </a:fld>
            <a:endParaRPr lang="en-US" dirty="0"/>
          </a:p>
        </p:txBody>
      </p:sp>
      <p:sp>
        <p:nvSpPr>
          <p:cNvPr id="5" name="TextBox 4"/>
          <p:cNvSpPr txBox="1"/>
          <p:nvPr/>
        </p:nvSpPr>
        <p:spPr>
          <a:xfrm>
            <a:off x="973667" y="1378982"/>
            <a:ext cx="7930444" cy="3046988"/>
          </a:xfrm>
          <a:prstGeom prst="rect">
            <a:avLst/>
          </a:prstGeom>
          <a:noFill/>
        </p:spPr>
        <p:txBody>
          <a:bodyPr wrap="square" rtlCol="0">
            <a:spAutoFit/>
          </a:bodyPr>
          <a:lstStyle/>
          <a:p>
            <a:r>
              <a:rPr lang="en-US" sz="3200" dirty="0">
                <a:solidFill>
                  <a:srgbClr val="1D5F76"/>
                </a:solidFill>
              </a:rPr>
              <a:t>The measurement role of accounting is to create a record of the activities of a company.  To make this possible, a company must maintain an accurate record of its assets, liabilities, stockholders’ equity, revenues, expenses, and dividends. </a:t>
            </a:r>
            <a:endParaRPr lang="en-US" sz="3200" dirty="0"/>
          </a:p>
        </p:txBody>
      </p:sp>
    </p:spTree>
    <p:extLst>
      <p:ext uri="{BB962C8B-B14F-4D97-AF65-F5344CB8AC3E}">
        <p14:creationId xmlns:p14="http://schemas.microsoft.com/office/powerpoint/2010/main" val="16337450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3"/>
            <a:ext cx="7794576" cy="4725038"/>
          </a:xfrm>
        </p:spPr>
        <p:txBody>
          <a:bodyPr/>
          <a:lstStyle/>
          <a:p>
            <a:pPr marL="0" indent="0">
              <a:buNone/>
            </a:pPr>
            <a:r>
              <a:rPr lang="en-US" dirty="0" smtClean="0"/>
              <a:t>The resources of a company are referred to as:</a:t>
            </a:r>
            <a:endParaRPr lang="en-US" dirty="0"/>
          </a:p>
          <a:p>
            <a:pPr marL="0" indent="0">
              <a:buNone/>
            </a:pPr>
            <a:r>
              <a:rPr lang="en-US" dirty="0"/>
              <a:t>a.	</a:t>
            </a:r>
            <a:r>
              <a:rPr lang="en-US" dirty="0" smtClean="0"/>
              <a:t>Liabilities</a:t>
            </a:r>
            <a:endParaRPr lang="en-US" dirty="0"/>
          </a:p>
          <a:p>
            <a:pPr marL="0" indent="0">
              <a:buNone/>
            </a:pPr>
            <a:r>
              <a:rPr lang="en-US" dirty="0"/>
              <a:t>b.	</a:t>
            </a:r>
            <a:r>
              <a:rPr lang="en-US" dirty="0" smtClean="0"/>
              <a:t>Revenues</a:t>
            </a:r>
            <a:endParaRPr lang="en-US" dirty="0"/>
          </a:p>
          <a:p>
            <a:pPr marL="0" indent="0">
              <a:buNone/>
            </a:pPr>
            <a:r>
              <a:rPr lang="en-US" dirty="0"/>
              <a:t>c.	</a:t>
            </a:r>
            <a:r>
              <a:rPr lang="en-US" dirty="0" smtClean="0"/>
              <a:t>Assets</a:t>
            </a:r>
            <a:endParaRPr lang="en-US" dirty="0"/>
          </a:p>
          <a:p>
            <a:pPr marL="0" indent="0">
              <a:buNone/>
            </a:pPr>
            <a:r>
              <a:rPr lang="en-US" dirty="0"/>
              <a:t>d.	</a:t>
            </a:r>
            <a:r>
              <a:rPr lang="en-US" dirty="0" smtClean="0"/>
              <a:t>Expenses</a:t>
            </a:r>
            <a:endParaRPr lang="en-US" dirty="0"/>
          </a:p>
          <a:p>
            <a:endParaRPr lang="en-US" dirty="0"/>
          </a:p>
          <a:p>
            <a:endParaRPr lang="en-US" dirty="0"/>
          </a:p>
          <a:p>
            <a:endParaRPr lang="en-US" dirty="0"/>
          </a:p>
          <a:p>
            <a:endParaRPr lang="en-US" dirty="0"/>
          </a:p>
        </p:txBody>
      </p:sp>
      <p:sp>
        <p:nvSpPr>
          <p:cNvPr id="4" name="Title 3"/>
          <p:cNvSpPr>
            <a:spLocks noGrp="1"/>
          </p:cNvSpPr>
          <p:nvPr>
            <p:ph type="title"/>
          </p:nvPr>
        </p:nvSpPr>
        <p:spPr/>
        <p:txBody>
          <a:bodyPr/>
          <a:lstStyle/>
          <a:p>
            <a:r>
              <a:rPr lang="en-US" dirty="0"/>
              <a:t>Concept </a:t>
            </a:r>
            <a:r>
              <a:rPr lang="en-US" dirty="0" smtClean="0"/>
              <a:t>Check 1-1</a:t>
            </a:r>
            <a:endParaRPr lang="en-US" dirty="0"/>
          </a:p>
        </p:txBody>
      </p:sp>
      <p:sp>
        <p:nvSpPr>
          <p:cNvPr id="6" name="TextBox 5"/>
          <p:cNvSpPr txBox="1"/>
          <p:nvPr/>
        </p:nvSpPr>
        <p:spPr>
          <a:xfrm>
            <a:off x="1626026" y="4953150"/>
            <a:ext cx="6353299" cy="1569660"/>
          </a:xfrm>
          <a:prstGeom prst="rect">
            <a:avLst/>
          </a:prstGeom>
          <a:solidFill>
            <a:srgbClr val="FFFFD1"/>
          </a:solidFill>
          <a:ln w="6350">
            <a:solidFill>
              <a:schemeClr val="tx1"/>
            </a:solidFill>
          </a:ln>
        </p:spPr>
        <p:txBody>
          <a:bodyPr wrap="square" rtlCol="0">
            <a:spAutoFit/>
          </a:bodyPr>
          <a:lstStyle/>
          <a:p>
            <a:r>
              <a:rPr lang="en-US" sz="2400" dirty="0" smtClean="0"/>
              <a:t>Assets are the resources of the company that will benefit future operations. They include items such as cash, inventory, supplies, buildings, and equipment.</a:t>
            </a:r>
          </a:p>
        </p:txBody>
      </p:sp>
      <p:sp>
        <p:nvSpPr>
          <p:cNvPr id="7" name="Oval 6"/>
          <p:cNvSpPr/>
          <p:nvPr/>
        </p:nvSpPr>
        <p:spPr bwMode="auto">
          <a:xfrm>
            <a:off x="953529" y="356275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14</a:t>
            </a:fld>
            <a:endParaRPr lang="en-US" dirty="0"/>
          </a:p>
        </p:txBody>
      </p:sp>
    </p:spTree>
    <p:extLst>
      <p:ext uri="{BB962C8B-B14F-4D97-AF65-F5344CB8AC3E}">
        <p14:creationId xmlns:p14="http://schemas.microsoft.com/office/powerpoint/2010/main" val="2847836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3"/>
            <a:ext cx="7794576" cy="4725038"/>
          </a:xfrm>
        </p:spPr>
        <p:txBody>
          <a:bodyPr/>
          <a:lstStyle/>
          <a:p>
            <a:pPr marL="0" indent="0">
              <a:buNone/>
            </a:pPr>
            <a:r>
              <a:rPr lang="en-US" dirty="0" smtClean="0"/>
              <a:t>The amounts </a:t>
            </a:r>
            <a:r>
              <a:rPr lang="en-US" dirty="0"/>
              <a:t>recorded when the company sells products or provides services to </a:t>
            </a:r>
            <a:r>
              <a:rPr lang="en-US" dirty="0" smtClean="0"/>
              <a:t>customers are referred to as:</a:t>
            </a:r>
            <a:endParaRPr lang="en-US" dirty="0"/>
          </a:p>
          <a:p>
            <a:pPr marL="0" indent="0">
              <a:buNone/>
            </a:pPr>
            <a:r>
              <a:rPr lang="en-US" dirty="0"/>
              <a:t>a.	</a:t>
            </a:r>
            <a:r>
              <a:rPr lang="en-US" dirty="0" smtClean="0"/>
              <a:t>Liabilities</a:t>
            </a:r>
            <a:endParaRPr lang="en-US" dirty="0"/>
          </a:p>
          <a:p>
            <a:pPr marL="0" indent="0">
              <a:buNone/>
            </a:pPr>
            <a:r>
              <a:rPr lang="en-US" dirty="0"/>
              <a:t>b.	</a:t>
            </a:r>
            <a:r>
              <a:rPr lang="en-US" dirty="0" smtClean="0"/>
              <a:t>Revenues</a:t>
            </a:r>
            <a:endParaRPr lang="en-US" dirty="0"/>
          </a:p>
          <a:p>
            <a:pPr marL="0" indent="0">
              <a:buNone/>
            </a:pPr>
            <a:r>
              <a:rPr lang="en-US" dirty="0"/>
              <a:t>c.	</a:t>
            </a:r>
            <a:r>
              <a:rPr lang="en-US" dirty="0" smtClean="0"/>
              <a:t>Assets</a:t>
            </a:r>
            <a:endParaRPr lang="en-US" dirty="0"/>
          </a:p>
          <a:p>
            <a:pPr marL="0" indent="0">
              <a:buNone/>
            </a:pPr>
            <a:r>
              <a:rPr lang="en-US" dirty="0"/>
              <a:t>d.	</a:t>
            </a:r>
            <a:r>
              <a:rPr lang="en-US" dirty="0" smtClean="0"/>
              <a:t>Expenses</a:t>
            </a:r>
            <a:endParaRPr lang="en-US" dirty="0"/>
          </a:p>
          <a:p>
            <a:endParaRPr lang="en-US" dirty="0"/>
          </a:p>
          <a:p>
            <a:endParaRPr lang="en-US" dirty="0"/>
          </a:p>
          <a:p>
            <a:endParaRPr lang="en-US" dirty="0"/>
          </a:p>
          <a:p>
            <a:endParaRPr lang="en-US" dirty="0"/>
          </a:p>
        </p:txBody>
      </p:sp>
      <p:sp>
        <p:nvSpPr>
          <p:cNvPr id="4" name="Title 3"/>
          <p:cNvSpPr>
            <a:spLocks noGrp="1"/>
          </p:cNvSpPr>
          <p:nvPr>
            <p:ph type="title"/>
          </p:nvPr>
        </p:nvSpPr>
        <p:spPr/>
        <p:txBody>
          <a:bodyPr/>
          <a:lstStyle/>
          <a:p>
            <a:r>
              <a:rPr lang="en-US" dirty="0"/>
              <a:t>Concept </a:t>
            </a:r>
            <a:r>
              <a:rPr lang="en-US" dirty="0" smtClean="0"/>
              <a:t>Check 1-2</a:t>
            </a:r>
            <a:endParaRPr lang="en-US" dirty="0"/>
          </a:p>
        </p:txBody>
      </p:sp>
      <p:sp>
        <p:nvSpPr>
          <p:cNvPr id="6" name="TextBox 5"/>
          <p:cNvSpPr txBox="1"/>
          <p:nvPr/>
        </p:nvSpPr>
        <p:spPr>
          <a:xfrm>
            <a:off x="1303078" y="5254321"/>
            <a:ext cx="6353299" cy="830997"/>
          </a:xfrm>
          <a:prstGeom prst="rect">
            <a:avLst/>
          </a:prstGeom>
          <a:solidFill>
            <a:srgbClr val="FFFFD1"/>
          </a:solidFill>
          <a:ln w="6350">
            <a:solidFill>
              <a:schemeClr val="tx1"/>
            </a:solidFill>
          </a:ln>
        </p:spPr>
        <p:txBody>
          <a:bodyPr wrap="square" rtlCol="0">
            <a:spAutoFit/>
          </a:bodyPr>
          <a:lstStyle/>
          <a:p>
            <a:r>
              <a:rPr lang="en-US" sz="2400" dirty="0" smtClean="0"/>
              <a:t>Revenues are recorded at the time the company provides products or services to customers.</a:t>
            </a:r>
          </a:p>
        </p:txBody>
      </p:sp>
      <p:sp>
        <p:nvSpPr>
          <p:cNvPr id="7" name="Oval 6"/>
          <p:cNvSpPr/>
          <p:nvPr/>
        </p:nvSpPr>
        <p:spPr bwMode="auto">
          <a:xfrm>
            <a:off x="1004967" y="3460011"/>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15</a:t>
            </a:fld>
            <a:endParaRPr lang="en-US" dirty="0"/>
          </a:p>
        </p:txBody>
      </p:sp>
    </p:spTree>
    <p:extLst>
      <p:ext uri="{BB962C8B-B14F-4D97-AF65-F5344CB8AC3E}">
        <p14:creationId xmlns:p14="http://schemas.microsoft.com/office/powerpoint/2010/main" val="3890290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3"/>
          <p:cNvSpPr>
            <a:spLocks noGrp="1"/>
          </p:cNvSpPr>
          <p:nvPr>
            <p:ph type="title"/>
          </p:nvPr>
        </p:nvSpPr>
        <p:spPr/>
        <p:txBody>
          <a:bodyPr/>
          <a:lstStyle/>
          <a:p>
            <a:r>
              <a:rPr lang="en-US" dirty="0" smtClean="0"/>
              <a:t>Business Structures</a:t>
            </a:r>
          </a:p>
        </p:txBody>
      </p:sp>
      <p:sp>
        <p:nvSpPr>
          <p:cNvPr id="28674" name="Content Placeholder 4"/>
          <p:cNvSpPr>
            <a:spLocks noGrp="1"/>
          </p:cNvSpPr>
          <p:nvPr>
            <p:ph idx="1"/>
          </p:nvPr>
        </p:nvSpPr>
        <p:spPr/>
        <p:txBody>
          <a:bodyPr/>
          <a:lstStyle/>
          <a:p>
            <a:r>
              <a:rPr lang="en-US" b="1" dirty="0" smtClean="0"/>
              <a:t>Sole proprietorship</a:t>
            </a:r>
            <a:r>
              <a:rPr lang="en-US" dirty="0" smtClean="0"/>
              <a:t>: business is owned by one person</a:t>
            </a:r>
          </a:p>
          <a:p>
            <a:r>
              <a:rPr lang="en-US" b="1" dirty="0" smtClean="0"/>
              <a:t>Partnership</a:t>
            </a:r>
            <a:r>
              <a:rPr lang="en-US" dirty="0" smtClean="0"/>
              <a:t>: business is owned by two or more persons</a:t>
            </a:r>
          </a:p>
          <a:p>
            <a:r>
              <a:rPr lang="en-US" b="1" dirty="0" smtClean="0"/>
              <a:t>Corporation</a:t>
            </a:r>
            <a:r>
              <a:rPr lang="en-US" dirty="0" smtClean="0"/>
              <a:t>: business is legally separate from its owners</a:t>
            </a:r>
          </a:p>
          <a:p>
            <a:pPr lvl="1"/>
            <a:r>
              <a:rPr lang="en-US" dirty="0" smtClean="0"/>
              <a:t>Limited liability of stockholders</a:t>
            </a:r>
          </a:p>
        </p:txBody>
      </p:sp>
      <p:sp>
        <p:nvSpPr>
          <p:cNvPr id="4" name="Footer Placeholder 3"/>
          <p:cNvSpPr>
            <a:spLocks noGrp="1"/>
          </p:cNvSpPr>
          <p:nvPr>
            <p:ph type="ftr" sz="quarter" idx="11"/>
          </p:nvPr>
        </p:nvSpPr>
        <p:spPr>
          <a:xfrm>
            <a:off x="1424213" y="6499679"/>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16</a:t>
            </a:fld>
            <a:endParaRPr lang="en-US" dirty="0"/>
          </a:p>
        </p:txBody>
      </p:sp>
    </p:spTree>
    <p:extLst>
      <p:ext uri="{BB962C8B-B14F-4D97-AF65-F5344CB8AC3E}">
        <p14:creationId xmlns:p14="http://schemas.microsoft.com/office/powerpoint/2010/main" val="22151799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r>
              <a:rPr lang="en-US" dirty="0" smtClean="0"/>
              <a:t>Business Activities</a:t>
            </a:r>
          </a:p>
        </p:txBody>
      </p:sp>
      <p:sp>
        <p:nvSpPr>
          <p:cNvPr id="30722" name="Content Placeholder 2"/>
          <p:cNvSpPr>
            <a:spLocks noGrp="1"/>
          </p:cNvSpPr>
          <p:nvPr>
            <p:ph idx="1"/>
          </p:nvPr>
        </p:nvSpPr>
        <p:spPr/>
        <p:txBody>
          <a:bodyPr/>
          <a:lstStyle/>
          <a:p>
            <a:r>
              <a:rPr lang="en-IN" b="1" dirty="0" smtClean="0"/>
              <a:t>Financing activities</a:t>
            </a:r>
            <a:r>
              <a:rPr lang="en-IN" dirty="0" smtClean="0"/>
              <a:t>: transactions the company has with investors and creditors</a:t>
            </a:r>
          </a:p>
          <a:p>
            <a:r>
              <a:rPr lang="en-IN" b="1" dirty="0" smtClean="0"/>
              <a:t>Investing activities</a:t>
            </a:r>
            <a:r>
              <a:rPr lang="en-IN" dirty="0" smtClean="0"/>
              <a:t>: transactions involving the purchase and sale of resources that provide benefit for several years</a:t>
            </a:r>
          </a:p>
          <a:p>
            <a:r>
              <a:rPr lang="en-IN" b="1" dirty="0" smtClean="0"/>
              <a:t>Operating activities</a:t>
            </a:r>
            <a:r>
              <a:rPr lang="en-IN" dirty="0" smtClean="0"/>
              <a:t>: transactions that relate to the primary operations of the company</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17</a:t>
            </a:fld>
            <a:endParaRPr lang="en-US" dirty="0"/>
          </a:p>
        </p:txBody>
      </p:sp>
    </p:spTree>
    <p:extLst>
      <p:ext uri="{BB962C8B-B14F-4D97-AF65-F5344CB8AC3E}">
        <p14:creationId xmlns:p14="http://schemas.microsoft.com/office/powerpoint/2010/main" val="20774034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Content Placeholder 4"/>
          <p:cNvSpPr>
            <a:spLocks noGrp="1"/>
          </p:cNvSpPr>
          <p:nvPr>
            <p:ph idx="1"/>
          </p:nvPr>
        </p:nvSpPr>
        <p:spPr>
          <a:xfrm>
            <a:off x="709368" y="1442358"/>
            <a:ext cx="7861275" cy="2968582"/>
          </a:xfrm>
        </p:spPr>
        <p:txBody>
          <a:bodyPr/>
          <a:lstStyle/>
          <a:p>
            <a:r>
              <a:rPr lang="en-US" b="1" dirty="0" smtClean="0">
                <a:solidFill>
                  <a:srgbClr val="A5062D"/>
                </a:solidFill>
              </a:rPr>
              <a:t>LO1-3</a:t>
            </a:r>
            <a:r>
              <a:rPr lang="en-US" dirty="0" smtClean="0"/>
              <a:t>	Determine how financial accounting information is communicated through financial statements.</a:t>
            </a:r>
          </a:p>
        </p:txBody>
      </p:sp>
      <p:sp>
        <p:nvSpPr>
          <p:cNvPr id="36865" name="Title 3"/>
          <p:cNvSpPr>
            <a:spLocks noGrp="1"/>
          </p:cNvSpPr>
          <p:nvPr>
            <p:ph type="title"/>
          </p:nvPr>
        </p:nvSpPr>
        <p:spPr/>
        <p:txBody>
          <a:bodyPr/>
          <a:lstStyle/>
          <a:p>
            <a:r>
              <a:rPr lang="en-US" dirty="0" smtClean="0"/>
              <a:t>Learning Objective 3</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18</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dirty="0" smtClean="0"/>
              <a:t>Communicating Through Financial Statements</a:t>
            </a:r>
          </a:p>
        </p:txBody>
      </p:sp>
      <p:sp>
        <p:nvSpPr>
          <p:cNvPr id="37889" name="Content Placeholder 2"/>
          <p:cNvSpPr>
            <a:spLocks noGrp="1"/>
          </p:cNvSpPr>
          <p:nvPr>
            <p:ph idx="1"/>
          </p:nvPr>
        </p:nvSpPr>
        <p:spPr>
          <a:xfrm>
            <a:off x="809150" y="1809776"/>
            <a:ext cx="8229600" cy="4525963"/>
          </a:xfrm>
        </p:spPr>
        <p:txBody>
          <a:bodyPr/>
          <a:lstStyle/>
          <a:p>
            <a:r>
              <a:rPr lang="en-US" dirty="0" smtClean="0"/>
              <a:t>Primary financial statements</a:t>
            </a:r>
          </a:p>
          <a:p>
            <a:pPr lvl="1"/>
            <a:r>
              <a:rPr lang="en-US" dirty="0" smtClean="0"/>
              <a:t>Income statement</a:t>
            </a:r>
          </a:p>
          <a:p>
            <a:pPr lvl="1"/>
            <a:r>
              <a:rPr lang="en-US" dirty="0" smtClean="0"/>
              <a:t>Statement of stockholders’ equity</a:t>
            </a:r>
          </a:p>
          <a:p>
            <a:pPr lvl="1"/>
            <a:r>
              <a:rPr lang="en-US" dirty="0" smtClean="0"/>
              <a:t>Balance sheet</a:t>
            </a:r>
          </a:p>
          <a:p>
            <a:pPr lvl="1"/>
            <a:r>
              <a:rPr lang="en-US" dirty="0" smtClean="0"/>
              <a:t>Statement of cash flows</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19</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idx="1"/>
          </p:nvPr>
        </p:nvSpPr>
        <p:spPr>
          <a:xfrm>
            <a:off x="3367872" y="1155721"/>
            <a:ext cx="5772478" cy="5314968"/>
          </a:xfrm>
        </p:spPr>
        <p:txBody>
          <a:bodyPr>
            <a:normAutofit fontScale="92500" lnSpcReduction="10000"/>
          </a:bodyPr>
          <a:lstStyle/>
          <a:p>
            <a:r>
              <a:rPr lang="en-US" b="1" dirty="0" smtClean="0">
                <a:solidFill>
                  <a:srgbClr val="A5062D"/>
                </a:solidFill>
              </a:rPr>
              <a:t>LO1-1</a:t>
            </a:r>
            <a:r>
              <a:rPr lang="en-US" dirty="0" smtClean="0"/>
              <a:t>	Describe the two primary functions of financial accounting.</a:t>
            </a:r>
          </a:p>
          <a:p>
            <a:r>
              <a:rPr lang="en-US" b="1" dirty="0" smtClean="0">
                <a:solidFill>
                  <a:srgbClr val="A5062D"/>
                </a:solidFill>
              </a:rPr>
              <a:t>LO1-2</a:t>
            </a:r>
            <a:r>
              <a:rPr lang="en-US" dirty="0" smtClean="0"/>
              <a:t>	Understand the business activities that financial accounting measures.</a:t>
            </a:r>
          </a:p>
          <a:p>
            <a:r>
              <a:rPr lang="en-US" b="1" dirty="0" smtClean="0">
                <a:solidFill>
                  <a:srgbClr val="A5062D"/>
                </a:solidFill>
              </a:rPr>
              <a:t>LO1-3</a:t>
            </a:r>
            <a:r>
              <a:rPr lang="en-US" dirty="0" smtClean="0"/>
              <a:t>	Determine how financial accounting information is communicated through financial statements.</a:t>
            </a:r>
          </a:p>
          <a:p>
            <a:r>
              <a:rPr lang="en-US" b="1" dirty="0" smtClean="0">
                <a:solidFill>
                  <a:srgbClr val="A5062D"/>
                </a:solidFill>
              </a:rPr>
              <a:t>LO1-4</a:t>
            </a:r>
            <a:r>
              <a:rPr lang="en-US" dirty="0" smtClean="0"/>
              <a:t>	Describe the role that financial accounting plays in the decision-making process.</a:t>
            </a:r>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fld id="{8A048DD7-39B4-434B-ACE7-68CA5B147A05}" type="slidenum">
              <a:rPr lang="en-US" smtClean="0"/>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p:txBody>
          <a:bodyPr/>
          <a:lstStyle/>
          <a:p>
            <a:r>
              <a:rPr lang="en-US" dirty="0" smtClean="0"/>
              <a:t>Income Statement</a:t>
            </a:r>
          </a:p>
        </p:txBody>
      </p:sp>
      <p:sp>
        <p:nvSpPr>
          <p:cNvPr id="39938" name="Content Placeholder 3"/>
          <p:cNvSpPr>
            <a:spLocks noGrp="1"/>
          </p:cNvSpPr>
          <p:nvPr>
            <p:ph idx="1"/>
          </p:nvPr>
        </p:nvSpPr>
        <p:spPr>
          <a:xfrm>
            <a:off x="812788" y="1291786"/>
            <a:ext cx="8225962" cy="4525963"/>
          </a:xfrm>
        </p:spPr>
        <p:txBody>
          <a:bodyPr/>
          <a:lstStyle/>
          <a:p>
            <a:r>
              <a:rPr lang="en-IN" dirty="0" smtClean="0"/>
              <a:t>Reports the company’s </a:t>
            </a:r>
            <a:r>
              <a:rPr lang="en-IN" b="1" dirty="0" smtClean="0"/>
              <a:t>revenues</a:t>
            </a:r>
            <a:r>
              <a:rPr lang="en-IN" dirty="0" smtClean="0"/>
              <a:t> and </a:t>
            </a:r>
            <a:r>
              <a:rPr lang="en-IN" b="1" dirty="0" smtClean="0"/>
              <a:t>expenses</a:t>
            </a:r>
            <a:r>
              <a:rPr lang="en-IN" dirty="0" smtClean="0"/>
              <a:t> over an interval of time</a:t>
            </a:r>
          </a:p>
          <a:p>
            <a:pPr lvl="1"/>
            <a:r>
              <a:rPr lang="en-IN" dirty="0" smtClean="0"/>
              <a:t>If revenues &gt; expenses, then </a:t>
            </a:r>
            <a:r>
              <a:rPr lang="en-IN" b="1" dirty="0" smtClean="0"/>
              <a:t>net income</a:t>
            </a:r>
          </a:p>
          <a:p>
            <a:pPr lvl="1"/>
            <a:r>
              <a:rPr lang="en-IN" dirty="0" smtClean="0"/>
              <a:t>If revenues &lt; expenses, then </a:t>
            </a:r>
            <a:r>
              <a:rPr lang="en-IN" b="1" dirty="0" smtClean="0"/>
              <a:t>net loss</a:t>
            </a:r>
            <a:endParaRPr lang="en-IN" b="1" dirty="0"/>
          </a:p>
          <a:p>
            <a:pPr marL="0" indent="0">
              <a:buNone/>
            </a:pPr>
            <a:endParaRPr lang="en-IN" sz="2400" dirty="0" smtClean="0"/>
          </a:p>
          <a:p>
            <a:pPr marL="0" indent="0">
              <a:spcBef>
                <a:spcPct val="0"/>
              </a:spcBef>
              <a:buNone/>
            </a:pPr>
            <a:r>
              <a:rPr lang="en-IN" sz="4000" dirty="0" smtClean="0">
                <a:solidFill>
                  <a:srgbClr val="A5062D"/>
                </a:solidFill>
                <a:latin typeface="Avenir LT Std 65 Medium"/>
                <a:ea typeface="+mj-ea"/>
                <a:cs typeface="Avenir LT Std 65 Medium"/>
              </a:rPr>
              <a:t>Key Point: </a:t>
            </a:r>
            <a:r>
              <a:rPr lang="en-US" dirty="0"/>
              <a:t>The income statement compares revenues and expenses for the current period to assess the company’s ability to earn a profit from running its operations</a:t>
            </a:r>
            <a:r>
              <a:rPr lang="en-US" dirty="0" smtClean="0"/>
              <a:t>.</a:t>
            </a:r>
            <a:endParaRPr lang="en-IN" dirty="0"/>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20</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93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1540042" y="2135556"/>
            <a:ext cx="6679933" cy="4371115"/>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2" name="Title 1"/>
          <p:cNvSpPr>
            <a:spLocks noGrp="1"/>
          </p:cNvSpPr>
          <p:nvPr>
            <p:ph type="title"/>
          </p:nvPr>
        </p:nvSpPr>
        <p:spPr>
          <a:xfrm>
            <a:off x="724628" y="688546"/>
            <a:ext cx="8229600" cy="1143000"/>
          </a:xfrm>
        </p:spPr>
        <p:txBody>
          <a:bodyPr/>
          <a:lstStyle/>
          <a:p>
            <a:pPr>
              <a:lnSpc>
                <a:spcPct val="90000"/>
              </a:lnSpc>
            </a:pPr>
            <a:r>
              <a:rPr lang="en-US" dirty="0"/>
              <a:t>Income Statement for Eagle Golf Academy</a:t>
            </a:r>
          </a:p>
        </p:txBody>
      </p:sp>
      <p:sp>
        <p:nvSpPr>
          <p:cNvPr id="3" name="Slide Number Placeholder 2"/>
          <p:cNvSpPr>
            <a:spLocks noGrp="1"/>
          </p:cNvSpPr>
          <p:nvPr>
            <p:ph type="sldNum" sz="quarter" idx="12"/>
          </p:nvPr>
        </p:nvSpPr>
        <p:spPr/>
        <p:txBody>
          <a:bodyPr/>
          <a:lstStyle/>
          <a:p>
            <a:fld id="{8A048DD7-39B4-434B-ACE7-68CA5B147A05}" type="slidenum">
              <a:rPr lang="en-US" smtClean="0"/>
              <a:t>21</a:t>
            </a:fld>
            <a:endParaRPr lang="en-US" dirty="0"/>
          </a:p>
        </p:txBody>
      </p:sp>
      <p:sp>
        <p:nvSpPr>
          <p:cNvPr id="4" name="Content Placeholder 3"/>
          <p:cNvSpPr>
            <a:spLocks noGrp="1"/>
          </p:cNvSpPr>
          <p:nvPr>
            <p:ph sz="quarter" idx="13"/>
          </p:nvPr>
        </p:nvSpPr>
        <p:spPr>
          <a:xfrm>
            <a:off x="823496" y="249127"/>
            <a:ext cx="6808080" cy="331817"/>
          </a:xfrm>
        </p:spPr>
        <p:txBody>
          <a:bodyPr/>
          <a:lstStyle/>
          <a:p>
            <a:r>
              <a:rPr lang="en-US" dirty="0"/>
              <a:t>Illustration 1-5</a:t>
            </a:r>
          </a:p>
        </p:txBody>
      </p:sp>
      <p:sp>
        <p:nvSpPr>
          <p:cNvPr id="24" name="Round Same Side Corner Rectangle 23"/>
          <p:cNvSpPr/>
          <p:nvPr/>
        </p:nvSpPr>
        <p:spPr>
          <a:xfrm>
            <a:off x="1540042" y="1865060"/>
            <a:ext cx="6679933" cy="886106"/>
          </a:xfrm>
          <a:prstGeom prst="round2Same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6" name="TextBox 25"/>
          <p:cNvSpPr txBox="1"/>
          <p:nvPr/>
        </p:nvSpPr>
        <p:spPr>
          <a:xfrm>
            <a:off x="2719812" y="1826576"/>
            <a:ext cx="4208771" cy="900246"/>
          </a:xfrm>
          <a:prstGeom prst="rect">
            <a:avLst/>
          </a:prstGeom>
          <a:noFill/>
        </p:spPr>
        <p:txBody>
          <a:bodyPr wrap="square" rtlCol="0">
            <a:spAutoFit/>
          </a:bodyPr>
          <a:lstStyle/>
          <a:p>
            <a:pPr algn="ctr">
              <a:lnSpc>
                <a:spcPct val="90000"/>
              </a:lnSpc>
            </a:pPr>
            <a:r>
              <a:rPr lang="en-US" sz="2000" b="1" dirty="0" smtClean="0">
                <a:solidFill>
                  <a:schemeClr val="bg1"/>
                </a:solidFill>
              </a:rPr>
              <a:t>EAGLE GOLF ACADEMY</a:t>
            </a:r>
          </a:p>
          <a:p>
            <a:pPr algn="ctr">
              <a:lnSpc>
                <a:spcPct val="90000"/>
              </a:lnSpc>
            </a:pPr>
            <a:r>
              <a:rPr lang="en-US" sz="2000" b="1" dirty="0" smtClean="0">
                <a:solidFill>
                  <a:schemeClr val="bg1"/>
                </a:solidFill>
              </a:rPr>
              <a:t>Income Statement</a:t>
            </a:r>
          </a:p>
          <a:p>
            <a:pPr algn="ctr">
              <a:lnSpc>
                <a:spcPct val="90000"/>
              </a:lnSpc>
            </a:pPr>
            <a:r>
              <a:rPr lang="en-US" b="1" dirty="0" smtClean="0">
                <a:solidFill>
                  <a:schemeClr val="bg1"/>
                </a:solidFill>
              </a:rPr>
              <a:t>For the month ended December 31</a:t>
            </a:r>
            <a:endParaRPr lang="en-US" b="1" dirty="0">
              <a:solidFill>
                <a:schemeClr val="bg1"/>
              </a:solidFill>
            </a:endParaRPr>
          </a:p>
        </p:txBody>
      </p:sp>
      <p:sp>
        <p:nvSpPr>
          <p:cNvPr id="27" name="TextBox 26"/>
          <p:cNvSpPr txBox="1"/>
          <p:nvPr/>
        </p:nvSpPr>
        <p:spPr>
          <a:xfrm>
            <a:off x="2347740" y="2776700"/>
            <a:ext cx="4938884" cy="3600986"/>
          </a:xfrm>
          <a:prstGeom prst="rect">
            <a:avLst/>
          </a:prstGeom>
          <a:noFill/>
        </p:spPr>
        <p:txBody>
          <a:bodyPr wrap="square" rtlCol="0">
            <a:spAutoFit/>
          </a:bodyPr>
          <a:lstStyle/>
          <a:p>
            <a:pPr>
              <a:tabLst>
                <a:tab pos="4575175" algn="r"/>
              </a:tabLst>
            </a:pPr>
            <a:r>
              <a:rPr lang="en-US" sz="2000" b="1" dirty="0" smtClean="0"/>
              <a:t>Revenues</a:t>
            </a:r>
          </a:p>
          <a:p>
            <a:pPr>
              <a:tabLst>
                <a:tab pos="4575175" algn="r"/>
              </a:tabLst>
            </a:pPr>
            <a:r>
              <a:rPr lang="en-US" sz="2000" b="1" dirty="0" smtClean="0"/>
              <a:t>   </a:t>
            </a:r>
            <a:r>
              <a:rPr lang="en-US" sz="2000" dirty="0" smtClean="0"/>
              <a:t>Service revenue	</a:t>
            </a:r>
            <a:r>
              <a:rPr lang="en-US" sz="2000" b="1" dirty="0" smtClean="0">
                <a:solidFill>
                  <a:srgbClr val="1D5F76"/>
                </a:solidFill>
              </a:rPr>
              <a:t>$7,200</a:t>
            </a:r>
          </a:p>
          <a:p>
            <a:pPr>
              <a:tabLst>
                <a:tab pos="4575175" algn="r"/>
              </a:tabLst>
            </a:pPr>
            <a:r>
              <a:rPr lang="en-US" sz="2000" b="1" dirty="0" smtClean="0"/>
              <a:t>Expenses</a:t>
            </a:r>
            <a:endParaRPr lang="en-US" sz="2000" b="1" dirty="0"/>
          </a:p>
          <a:p>
            <a:pPr>
              <a:tabLst>
                <a:tab pos="4575175" algn="r"/>
              </a:tabLst>
            </a:pPr>
            <a:r>
              <a:rPr lang="en-US" sz="2000" b="1" dirty="0"/>
              <a:t>   </a:t>
            </a:r>
            <a:r>
              <a:rPr lang="en-US" sz="2000" dirty="0" smtClean="0"/>
              <a:t>Rent expense	</a:t>
            </a:r>
            <a:r>
              <a:rPr lang="en-US" sz="2000" b="1" dirty="0" smtClean="0"/>
              <a:t>500</a:t>
            </a:r>
          </a:p>
          <a:p>
            <a:pPr>
              <a:tabLst>
                <a:tab pos="4575175" algn="r"/>
              </a:tabLst>
            </a:pPr>
            <a:r>
              <a:rPr lang="en-US" sz="2000" dirty="0" smtClean="0"/>
              <a:t>   Supplies </a:t>
            </a:r>
            <a:r>
              <a:rPr lang="en-US" sz="2000" dirty="0"/>
              <a:t>expense	</a:t>
            </a:r>
            <a:r>
              <a:rPr lang="en-US" sz="2000" b="1" dirty="0"/>
              <a:t>1,000</a:t>
            </a:r>
          </a:p>
          <a:p>
            <a:pPr>
              <a:tabLst>
                <a:tab pos="4575175" algn="r"/>
              </a:tabLst>
            </a:pPr>
            <a:r>
              <a:rPr lang="en-US" sz="2000" dirty="0" smtClean="0"/>
              <a:t>   Salaries expense	</a:t>
            </a:r>
            <a:r>
              <a:rPr lang="en-US" sz="2000" b="1" dirty="0" smtClean="0"/>
              <a:t>3,100</a:t>
            </a:r>
          </a:p>
          <a:p>
            <a:pPr>
              <a:tabLst>
                <a:tab pos="4575175" algn="r"/>
              </a:tabLst>
            </a:pPr>
            <a:r>
              <a:rPr lang="en-US" sz="2000" dirty="0"/>
              <a:t> </a:t>
            </a:r>
            <a:r>
              <a:rPr lang="en-US" sz="2000" dirty="0" smtClean="0"/>
              <a:t>  Utilities expense	</a:t>
            </a:r>
            <a:r>
              <a:rPr lang="en-US" sz="2000" b="1" dirty="0" smtClean="0"/>
              <a:t>900</a:t>
            </a:r>
          </a:p>
          <a:p>
            <a:pPr>
              <a:tabLst>
                <a:tab pos="4575175" algn="r"/>
              </a:tabLst>
            </a:pPr>
            <a:r>
              <a:rPr lang="en-US" sz="2000" dirty="0"/>
              <a:t> </a:t>
            </a:r>
            <a:r>
              <a:rPr lang="en-US" sz="2000" dirty="0" smtClean="0"/>
              <a:t>  Interest expense	</a:t>
            </a:r>
            <a:r>
              <a:rPr lang="en-US" sz="2000" b="1" dirty="0" smtClean="0"/>
              <a:t>100</a:t>
            </a:r>
          </a:p>
          <a:p>
            <a:pPr>
              <a:tabLst>
                <a:tab pos="4575175" algn="r"/>
              </a:tabLst>
            </a:pPr>
            <a:r>
              <a:rPr lang="en-US" sz="2000" b="1" dirty="0"/>
              <a:t> </a:t>
            </a:r>
            <a:r>
              <a:rPr lang="en-US" sz="2000" b="1" dirty="0" smtClean="0"/>
              <a:t>  </a:t>
            </a:r>
            <a:r>
              <a:rPr lang="en-US" sz="2000" dirty="0" smtClean="0"/>
              <a:t>Other expenses                                          </a:t>
            </a:r>
            <a:r>
              <a:rPr lang="en-US" sz="2000" b="1" dirty="0" smtClean="0"/>
              <a:t>400</a:t>
            </a:r>
          </a:p>
          <a:p>
            <a:pPr>
              <a:tabLst>
                <a:tab pos="4575175" algn="r"/>
              </a:tabLst>
            </a:pPr>
            <a:r>
              <a:rPr lang="en-US" sz="2000" dirty="0"/>
              <a:t> </a:t>
            </a:r>
            <a:r>
              <a:rPr lang="en-US" sz="2000" dirty="0" smtClean="0"/>
              <a:t>     Total expenses	</a:t>
            </a:r>
            <a:r>
              <a:rPr lang="en-US" sz="2000" b="1" dirty="0" smtClean="0">
                <a:solidFill>
                  <a:srgbClr val="1D5F76"/>
                </a:solidFill>
              </a:rPr>
              <a:t>6,000</a:t>
            </a:r>
          </a:p>
          <a:p>
            <a:pPr>
              <a:tabLst>
                <a:tab pos="4575175" algn="r"/>
              </a:tabLst>
            </a:pPr>
            <a:endParaRPr lang="en-US" sz="800" b="1" dirty="0" smtClean="0"/>
          </a:p>
          <a:p>
            <a:pPr>
              <a:tabLst>
                <a:tab pos="4575175" algn="r"/>
              </a:tabLst>
            </a:pPr>
            <a:r>
              <a:rPr lang="en-US" sz="2000" b="1" dirty="0" smtClean="0"/>
              <a:t>Net income	</a:t>
            </a:r>
            <a:r>
              <a:rPr lang="en-US" sz="2000" b="1" dirty="0" smtClean="0">
                <a:solidFill>
                  <a:srgbClr val="1D5F76"/>
                </a:solidFill>
              </a:rPr>
              <a:t>$1,200</a:t>
            </a:r>
            <a:endParaRPr lang="en-US" sz="2000" b="1" dirty="0">
              <a:solidFill>
                <a:srgbClr val="1D5F76"/>
              </a:solidFill>
            </a:endParaRPr>
          </a:p>
        </p:txBody>
      </p:sp>
      <p:cxnSp>
        <p:nvCxnSpPr>
          <p:cNvPr id="34" name="Straight Connector 33"/>
          <p:cNvCxnSpPr/>
          <p:nvPr/>
        </p:nvCxnSpPr>
        <p:spPr>
          <a:xfrm>
            <a:off x="6198670" y="5886120"/>
            <a:ext cx="80748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0" name="Group 39"/>
          <p:cNvGrpSpPr/>
          <p:nvPr/>
        </p:nvGrpSpPr>
        <p:grpSpPr>
          <a:xfrm>
            <a:off x="6198670" y="6331967"/>
            <a:ext cx="807484" cy="45719"/>
            <a:chOff x="3426429" y="6530626"/>
            <a:chExt cx="405806" cy="25991"/>
          </a:xfrm>
        </p:grpSpPr>
        <p:cxnSp>
          <p:nvCxnSpPr>
            <p:cNvPr id="41" name="Straight Connector 40"/>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43" name="Straight Connector 42"/>
          <p:cNvCxnSpPr/>
          <p:nvPr/>
        </p:nvCxnSpPr>
        <p:spPr>
          <a:xfrm>
            <a:off x="6198670" y="5570527"/>
            <a:ext cx="7907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75152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7">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7">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7">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7">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7">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7">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7">
                                            <p:txEl>
                                              <p:pRg st="11" end="1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Statement of Stockholders’ Equity</a:t>
            </a:r>
            <a:endParaRPr lang="en-US" dirty="0"/>
          </a:p>
        </p:txBody>
      </p:sp>
      <p:sp>
        <p:nvSpPr>
          <p:cNvPr id="4" name="Content Placeholder 3"/>
          <p:cNvSpPr>
            <a:spLocks noGrp="1"/>
          </p:cNvSpPr>
          <p:nvPr>
            <p:ph idx="1"/>
          </p:nvPr>
        </p:nvSpPr>
        <p:spPr/>
        <p:txBody>
          <a:bodyPr/>
          <a:lstStyle/>
          <a:p>
            <a:endParaRPr lang="en-US" dirty="0" smtClean="0"/>
          </a:p>
          <a:p>
            <a:endParaRPr lang="en-US" dirty="0"/>
          </a:p>
          <a:p>
            <a:endParaRPr lang="en-US" dirty="0" smtClean="0"/>
          </a:p>
          <a:p>
            <a:r>
              <a:rPr lang="en-US" dirty="0"/>
              <a:t>Stockholders’ Equity </a:t>
            </a:r>
            <a:endParaRPr lang="en-US" dirty="0" smtClean="0"/>
          </a:p>
          <a:p>
            <a:pPr marL="0" indent="0">
              <a:buNone/>
            </a:pPr>
            <a:r>
              <a:rPr lang="en-US" dirty="0" smtClean="0"/>
              <a:t>	= </a:t>
            </a:r>
            <a:r>
              <a:rPr lang="en-US" dirty="0"/>
              <a:t>Common Stock + Retained Earnings</a:t>
            </a:r>
          </a:p>
        </p:txBody>
      </p:sp>
      <p:sp>
        <p:nvSpPr>
          <p:cNvPr id="6" name="AutoShape 26"/>
          <p:cNvSpPr>
            <a:spLocks noChangeArrowheads="1"/>
          </p:cNvSpPr>
          <p:nvPr/>
        </p:nvSpPr>
        <p:spPr bwMode="auto">
          <a:xfrm>
            <a:off x="1371600" y="1676400"/>
            <a:ext cx="6694488" cy="987425"/>
          </a:xfrm>
          <a:prstGeom prst="roundRect">
            <a:avLst>
              <a:gd name="adj" fmla="val 16667"/>
            </a:avLst>
          </a:prstGeom>
          <a:solidFill>
            <a:schemeClr val="tx2">
              <a:lumMod val="75000"/>
            </a:schemeClr>
          </a:solidFill>
          <a:ln w="25400" algn="ctr">
            <a:noFill/>
            <a:round/>
            <a:headEnd/>
            <a:tailEnd/>
          </a:ln>
          <a:effectLst/>
        </p:spPr>
        <p:txBody>
          <a:bodyPr>
            <a:spAutoFit/>
          </a:bodyPr>
          <a:lstStyle/>
          <a:p>
            <a:pPr algn="ctr">
              <a:spcBef>
                <a:spcPct val="50000"/>
              </a:spcBef>
              <a:defRPr/>
            </a:pPr>
            <a:r>
              <a:rPr lang="en-US" sz="2600" kern="0" dirty="0">
                <a:solidFill>
                  <a:schemeClr val="bg1">
                    <a:lumMod val="95000"/>
                  </a:schemeClr>
                </a:solidFill>
                <a:latin typeface="Arial" pitchFamily="34" charset="0"/>
              </a:rPr>
              <a:t>Summarizes the changes in stockholders’ equity over an interval of time</a:t>
            </a:r>
          </a:p>
        </p:txBody>
      </p:sp>
      <p:sp>
        <p:nvSpPr>
          <p:cNvPr id="7" name="Footer Placeholder 6"/>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8" name="Slide Number Placeholder 7"/>
          <p:cNvSpPr>
            <a:spLocks noGrp="1"/>
          </p:cNvSpPr>
          <p:nvPr>
            <p:ph type="sldNum" sz="quarter" idx="12"/>
          </p:nvPr>
        </p:nvSpPr>
        <p:spPr/>
        <p:txBody>
          <a:bodyPr/>
          <a:lstStyle/>
          <a:p>
            <a:fld id="{8A048DD7-39B4-434B-ACE7-68CA5B147A05}" type="slidenum">
              <a:rPr lang="en-US" smtClean="0"/>
              <a:t>22</a:t>
            </a:fld>
            <a:endParaRPr lang="en-US" dirty="0"/>
          </a:p>
        </p:txBody>
      </p:sp>
      <p:sp>
        <p:nvSpPr>
          <p:cNvPr id="9" name="Line 10"/>
          <p:cNvSpPr>
            <a:spLocks noChangeShapeType="1"/>
          </p:cNvSpPr>
          <p:nvPr/>
        </p:nvSpPr>
        <p:spPr bwMode="auto">
          <a:xfrm>
            <a:off x="6286500" y="4135347"/>
            <a:ext cx="401976" cy="609600"/>
          </a:xfrm>
          <a:prstGeom prst="line">
            <a:avLst/>
          </a:prstGeom>
          <a:noFill/>
          <a:ln w="63500" cap="flat" cmpd="sng" algn="ctr">
            <a:solidFill>
              <a:srgbClr val="000000"/>
            </a:solidFill>
            <a:prstDash val="solid"/>
            <a:headEnd/>
            <a:tailEnd type="triangle" w="med" len="med"/>
          </a:ln>
          <a:effectLst>
            <a:outerShdw blurRad="40000" dist="23000" dir="5400000" rotWithShape="0">
              <a:srgbClr val="000000">
                <a:alpha val="35000"/>
              </a:srgbClr>
            </a:outerShdw>
          </a:effectLst>
        </p:spPr>
        <p:txBody>
          <a:bodyPr/>
          <a:lstStyle/>
          <a:p>
            <a:pPr algn="ctr">
              <a:defRPr/>
            </a:pPr>
            <a:endParaRPr lang="en-US" sz="1500" b="1" kern="0" dirty="0">
              <a:solidFill>
                <a:srgbClr val="000000"/>
              </a:solidFill>
              <a:latin typeface="Verdana"/>
            </a:endParaRPr>
          </a:p>
        </p:txBody>
      </p:sp>
      <p:sp>
        <p:nvSpPr>
          <p:cNvPr id="11" name="Oval 11"/>
          <p:cNvSpPr>
            <a:spLocks noChangeArrowheads="1"/>
          </p:cNvSpPr>
          <p:nvPr/>
        </p:nvSpPr>
        <p:spPr bwMode="auto">
          <a:xfrm>
            <a:off x="1036826" y="4740666"/>
            <a:ext cx="2667000" cy="914400"/>
          </a:xfrm>
          <a:prstGeom prst="ellipse">
            <a:avLst/>
          </a:prstGeom>
          <a:solidFill>
            <a:schemeClr val="accent1">
              <a:lumMod val="75000"/>
            </a:schemeClr>
          </a:solidFill>
          <a:ln w="25400">
            <a:noFill/>
            <a:round/>
            <a:headEnd/>
            <a:tailEnd/>
          </a:ln>
          <a:effectLst/>
        </p:spPr>
        <p:txBody>
          <a:bodyPr wrap="none" anchor="ctr"/>
          <a:lstStyle/>
          <a:p>
            <a:pPr algn="ctr">
              <a:defRPr/>
            </a:pPr>
            <a:r>
              <a:rPr lang="en-US" sz="2400" b="1" kern="0" dirty="0" smtClean="0">
                <a:solidFill>
                  <a:schemeClr val="bg1"/>
                </a:solidFill>
                <a:latin typeface="Arial" pitchFamily="34" charset="0"/>
              </a:rPr>
              <a:t>External</a:t>
            </a:r>
          </a:p>
          <a:p>
            <a:pPr algn="ctr">
              <a:defRPr/>
            </a:pPr>
            <a:r>
              <a:rPr lang="en-US" sz="2400" b="1" kern="0" dirty="0" smtClean="0">
                <a:solidFill>
                  <a:schemeClr val="bg1"/>
                </a:solidFill>
                <a:latin typeface="Arial" pitchFamily="34" charset="0"/>
              </a:rPr>
              <a:t>Source</a:t>
            </a:r>
            <a:endParaRPr lang="en-US" sz="2400" b="1" kern="0" dirty="0">
              <a:solidFill>
                <a:schemeClr val="bg1"/>
              </a:solidFill>
              <a:latin typeface="Arial" pitchFamily="34" charset="0"/>
            </a:endParaRPr>
          </a:p>
        </p:txBody>
      </p:sp>
      <p:sp>
        <p:nvSpPr>
          <p:cNvPr id="13" name="Oval 14"/>
          <p:cNvSpPr>
            <a:spLocks noChangeArrowheads="1"/>
          </p:cNvSpPr>
          <p:nvPr/>
        </p:nvSpPr>
        <p:spPr bwMode="auto">
          <a:xfrm>
            <a:off x="5562600" y="4744947"/>
            <a:ext cx="2667000" cy="914400"/>
          </a:xfrm>
          <a:prstGeom prst="ellipse">
            <a:avLst/>
          </a:prstGeom>
          <a:solidFill>
            <a:schemeClr val="accent1">
              <a:lumMod val="75000"/>
            </a:schemeClr>
          </a:solidFill>
          <a:ln w="25400">
            <a:noFill/>
            <a:round/>
            <a:headEnd/>
            <a:tailEnd/>
          </a:ln>
          <a:effectLst/>
        </p:spPr>
        <p:txBody>
          <a:bodyPr wrap="none" anchor="ctr"/>
          <a:lstStyle/>
          <a:p>
            <a:pPr algn="ctr">
              <a:defRPr/>
            </a:pPr>
            <a:r>
              <a:rPr lang="en-US" sz="2400" b="1" kern="0" dirty="0" smtClean="0">
                <a:solidFill>
                  <a:schemeClr val="bg1"/>
                </a:solidFill>
                <a:latin typeface="Arial" pitchFamily="34" charset="0"/>
              </a:rPr>
              <a:t>Internal</a:t>
            </a:r>
          </a:p>
          <a:p>
            <a:pPr algn="ctr">
              <a:defRPr/>
            </a:pPr>
            <a:r>
              <a:rPr lang="en-US" sz="2400" b="1" kern="0" dirty="0" smtClean="0">
                <a:solidFill>
                  <a:schemeClr val="bg1"/>
                </a:solidFill>
                <a:latin typeface="Arial" pitchFamily="34" charset="0"/>
              </a:rPr>
              <a:t>Source</a:t>
            </a:r>
            <a:endParaRPr lang="en-US" sz="2400" b="1" kern="0" dirty="0">
              <a:solidFill>
                <a:schemeClr val="bg1"/>
              </a:solidFill>
              <a:latin typeface="Arial" pitchFamily="34" charset="0"/>
            </a:endParaRPr>
          </a:p>
        </p:txBody>
      </p:sp>
      <p:sp>
        <p:nvSpPr>
          <p:cNvPr id="14" name="Line 10"/>
          <p:cNvSpPr>
            <a:spLocks noChangeShapeType="1"/>
          </p:cNvSpPr>
          <p:nvPr/>
        </p:nvSpPr>
        <p:spPr bwMode="auto">
          <a:xfrm flipH="1">
            <a:off x="2352864" y="4131066"/>
            <a:ext cx="304800" cy="609600"/>
          </a:xfrm>
          <a:prstGeom prst="line">
            <a:avLst/>
          </a:prstGeom>
          <a:noFill/>
          <a:ln w="63500" cap="flat" cmpd="sng" algn="ctr">
            <a:solidFill>
              <a:srgbClr val="000000"/>
            </a:solidFill>
            <a:prstDash val="solid"/>
            <a:headEnd/>
            <a:tailEnd type="triangle" w="med" len="med"/>
          </a:ln>
          <a:effectLst>
            <a:outerShdw blurRad="40000" dist="23000" dir="5400000" rotWithShape="0">
              <a:srgbClr val="000000">
                <a:alpha val="35000"/>
              </a:srgbClr>
            </a:outerShdw>
          </a:effectLst>
        </p:spPr>
        <p:txBody>
          <a:bodyPr/>
          <a:lstStyle/>
          <a:p>
            <a:pPr algn="ctr">
              <a:defRPr/>
            </a:pPr>
            <a:endParaRPr lang="en-US" sz="1500" b="1" kern="0" dirty="0">
              <a:solidFill>
                <a:srgbClr val="000000"/>
              </a:solidFill>
              <a:latin typeface="Verdana"/>
            </a:endParaRPr>
          </a:p>
        </p:txBody>
      </p:sp>
      <p:sp>
        <p:nvSpPr>
          <p:cNvPr id="3" name="TextBox 2"/>
          <p:cNvSpPr txBox="1"/>
          <p:nvPr/>
        </p:nvSpPr>
        <p:spPr>
          <a:xfrm>
            <a:off x="4038657" y="4828350"/>
            <a:ext cx="1360373" cy="830997"/>
          </a:xfrm>
          <a:prstGeom prst="rect">
            <a:avLst/>
          </a:prstGeom>
          <a:noFill/>
        </p:spPr>
        <p:txBody>
          <a:bodyPr wrap="none" rtlCol="0">
            <a:spAutoFit/>
          </a:bodyPr>
          <a:lstStyle/>
          <a:p>
            <a:pPr algn="ctr"/>
            <a:r>
              <a:rPr lang="en-US" sz="2400" dirty="0" smtClean="0"/>
              <a:t>Company</a:t>
            </a:r>
          </a:p>
          <a:p>
            <a:pPr algn="ctr"/>
            <a:r>
              <a:rPr lang="en-US" sz="2400" dirty="0" smtClean="0"/>
              <a:t>Value</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3" grpId="0" animBg="1"/>
      <p:bldP spid="14" grpId="0" animBg="1"/>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4628" y="759101"/>
            <a:ext cx="8229600" cy="1143000"/>
          </a:xfrm>
        </p:spPr>
        <p:txBody>
          <a:bodyPr/>
          <a:lstStyle/>
          <a:p>
            <a:pPr>
              <a:lnSpc>
                <a:spcPct val="90000"/>
              </a:lnSpc>
            </a:pPr>
            <a:r>
              <a:rPr lang="en-US" dirty="0"/>
              <a:t>Statement of Stockholders’ Equity for Eagle Golf Academy</a:t>
            </a:r>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3" name="Slide Number Placeholder 2"/>
          <p:cNvSpPr>
            <a:spLocks noGrp="1"/>
          </p:cNvSpPr>
          <p:nvPr>
            <p:ph type="sldNum" sz="quarter" idx="12"/>
          </p:nvPr>
        </p:nvSpPr>
        <p:spPr/>
        <p:txBody>
          <a:bodyPr/>
          <a:lstStyle/>
          <a:p>
            <a:fld id="{8A048DD7-39B4-434B-ACE7-68CA5B147A05}" type="slidenum">
              <a:rPr lang="en-US" smtClean="0"/>
              <a:t>23</a:t>
            </a:fld>
            <a:endParaRPr lang="en-US" dirty="0"/>
          </a:p>
        </p:txBody>
      </p:sp>
      <p:sp>
        <p:nvSpPr>
          <p:cNvPr id="5" name="Content Placeholder 4"/>
          <p:cNvSpPr>
            <a:spLocks noGrp="1"/>
          </p:cNvSpPr>
          <p:nvPr>
            <p:ph sz="quarter" idx="13"/>
          </p:nvPr>
        </p:nvSpPr>
        <p:spPr>
          <a:xfrm>
            <a:off x="823496" y="347904"/>
            <a:ext cx="6808080" cy="331817"/>
          </a:xfrm>
        </p:spPr>
        <p:txBody>
          <a:bodyPr/>
          <a:lstStyle/>
          <a:p>
            <a:r>
              <a:rPr lang="en-US" dirty="0"/>
              <a:t>Illustration 1-6</a:t>
            </a:r>
          </a:p>
        </p:txBody>
      </p:sp>
      <p:sp>
        <p:nvSpPr>
          <p:cNvPr id="16" name="Round Same Side Corner Rectangle 15"/>
          <p:cNvSpPr/>
          <p:nvPr/>
        </p:nvSpPr>
        <p:spPr>
          <a:xfrm>
            <a:off x="737892" y="2180333"/>
            <a:ext cx="8248650" cy="886106"/>
          </a:xfrm>
          <a:prstGeom prst="round2SameRect">
            <a:avLst/>
          </a:prstGeom>
          <a:solidFill>
            <a:srgbClr val="5A1A3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8" name="Rectangle 17"/>
          <p:cNvSpPr/>
          <p:nvPr/>
        </p:nvSpPr>
        <p:spPr>
          <a:xfrm>
            <a:off x="737892" y="3066439"/>
            <a:ext cx="8248650" cy="3247734"/>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9" name="TextBox 18"/>
          <p:cNvSpPr txBox="1"/>
          <p:nvPr/>
        </p:nvSpPr>
        <p:spPr>
          <a:xfrm>
            <a:off x="2719812" y="2141849"/>
            <a:ext cx="4208771" cy="900246"/>
          </a:xfrm>
          <a:prstGeom prst="rect">
            <a:avLst/>
          </a:prstGeom>
          <a:noFill/>
        </p:spPr>
        <p:txBody>
          <a:bodyPr wrap="square" rtlCol="0">
            <a:spAutoFit/>
          </a:bodyPr>
          <a:lstStyle/>
          <a:p>
            <a:pPr algn="ctr">
              <a:lnSpc>
                <a:spcPct val="90000"/>
              </a:lnSpc>
            </a:pPr>
            <a:r>
              <a:rPr lang="en-US" sz="2000" b="1" dirty="0" smtClean="0">
                <a:solidFill>
                  <a:schemeClr val="bg1"/>
                </a:solidFill>
              </a:rPr>
              <a:t>EAGLE GOLF ACADEMY</a:t>
            </a:r>
          </a:p>
          <a:p>
            <a:pPr algn="ctr">
              <a:lnSpc>
                <a:spcPct val="90000"/>
              </a:lnSpc>
            </a:pPr>
            <a:r>
              <a:rPr lang="en-US" sz="2000" b="1" dirty="0" smtClean="0">
                <a:solidFill>
                  <a:schemeClr val="bg1"/>
                </a:solidFill>
              </a:rPr>
              <a:t>Statement of Stockholders’ Equity</a:t>
            </a:r>
          </a:p>
          <a:p>
            <a:pPr algn="ctr">
              <a:lnSpc>
                <a:spcPct val="90000"/>
              </a:lnSpc>
            </a:pPr>
            <a:r>
              <a:rPr lang="en-US" b="1" dirty="0" smtClean="0">
                <a:solidFill>
                  <a:schemeClr val="bg1"/>
                </a:solidFill>
              </a:rPr>
              <a:t>For the month ended December 31</a:t>
            </a:r>
            <a:endParaRPr lang="en-US" b="1" dirty="0">
              <a:solidFill>
                <a:schemeClr val="bg1"/>
              </a:solidFill>
            </a:endParaRPr>
          </a:p>
        </p:txBody>
      </p:sp>
      <p:grpSp>
        <p:nvGrpSpPr>
          <p:cNvPr id="20" name="Group 19"/>
          <p:cNvGrpSpPr/>
          <p:nvPr/>
        </p:nvGrpSpPr>
        <p:grpSpPr>
          <a:xfrm>
            <a:off x="4862698" y="5727297"/>
            <a:ext cx="904596" cy="313436"/>
            <a:chOff x="6725679" y="5201472"/>
            <a:chExt cx="560945" cy="313436"/>
          </a:xfrm>
        </p:grpSpPr>
        <p:cxnSp>
          <p:nvCxnSpPr>
            <p:cNvPr id="21" name="Straight Connector 20"/>
            <p:cNvCxnSpPr/>
            <p:nvPr/>
          </p:nvCxnSpPr>
          <p:spPr>
            <a:xfrm>
              <a:off x="6725680" y="5201472"/>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2" name="Group 21"/>
            <p:cNvGrpSpPr/>
            <p:nvPr/>
          </p:nvGrpSpPr>
          <p:grpSpPr>
            <a:xfrm>
              <a:off x="6725679" y="5469189"/>
              <a:ext cx="560945" cy="45719"/>
              <a:chOff x="3426429" y="6530626"/>
              <a:chExt cx="405806" cy="25991"/>
            </a:xfrm>
          </p:grpSpPr>
          <p:cxnSp>
            <p:nvCxnSpPr>
              <p:cNvPr id="23" name="Straight Connector 22"/>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30" name="TextBox 29"/>
          <p:cNvSpPr txBox="1"/>
          <p:nvPr/>
        </p:nvSpPr>
        <p:spPr>
          <a:xfrm>
            <a:off x="1078029" y="3982961"/>
            <a:ext cx="3486755" cy="1905261"/>
          </a:xfrm>
          <a:prstGeom prst="rect">
            <a:avLst/>
          </a:prstGeom>
          <a:noFill/>
        </p:spPr>
        <p:txBody>
          <a:bodyPr wrap="square" rtlCol="0">
            <a:spAutoFit/>
          </a:bodyPr>
          <a:lstStyle/>
          <a:p>
            <a:pPr>
              <a:lnSpc>
                <a:spcPct val="110000"/>
              </a:lnSpc>
            </a:pPr>
            <a:r>
              <a:rPr lang="en-US" sz="2000" dirty="0" smtClean="0"/>
              <a:t>Beginning balance (Dec. 1)</a:t>
            </a:r>
          </a:p>
          <a:p>
            <a:pPr>
              <a:lnSpc>
                <a:spcPct val="110000"/>
              </a:lnSpc>
            </a:pPr>
            <a:r>
              <a:rPr lang="en-US" sz="2000" dirty="0" smtClean="0"/>
              <a:t>Issuance of common stock</a:t>
            </a:r>
          </a:p>
          <a:p>
            <a:pPr>
              <a:lnSpc>
                <a:spcPct val="110000"/>
              </a:lnSpc>
            </a:pPr>
            <a:r>
              <a:rPr lang="en-US" sz="2000" dirty="0" smtClean="0"/>
              <a:t>Add: </a:t>
            </a:r>
            <a:r>
              <a:rPr lang="en-US" sz="2000" b="1" dirty="0" smtClean="0">
                <a:solidFill>
                  <a:srgbClr val="1D5F76"/>
                </a:solidFill>
              </a:rPr>
              <a:t>Net income for the period</a:t>
            </a:r>
          </a:p>
          <a:p>
            <a:pPr>
              <a:lnSpc>
                <a:spcPct val="110000"/>
              </a:lnSpc>
            </a:pPr>
            <a:r>
              <a:rPr lang="en-US" sz="2000" dirty="0" smtClean="0"/>
              <a:t>Less: Dividends</a:t>
            </a:r>
          </a:p>
          <a:p>
            <a:pPr>
              <a:lnSpc>
                <a:spcPct val="110000"/>
              </a:lnSpc>
            </a:pPr>
            <a:r>
              <a:rPr lang="en-US" sz="2000" dirty="0" smtClean="0"/>
              <a:t>Ending balance (Dec. 31)</a:t>
            </a:r>
          </a:p>
          <a:p>
            <a:pPr>
              <a:lnSpc>
                <a:spcPct val="90000"/>
              </a:lnSpc>
            </a:pPr>
            <a:r>
              <a:rPr lang="en-US" sz="2000" b="1" dirty="0" smtClean="0"/>
              <a:t> </a:t>
            </a:r>
          </a:p>
        </p:txBody>
      </p:sp>
      <p:grpSp>
        <p:nvGrpSpPr>
          <p:cNvPr id="35" name="Group 34"/>
          <p:cNvGrpSpPr/>
          <p:nvPr/>
        </p:nvGrpSpPr>
        <p:grpSpPr>
          <a:xfrm>
            <a:off x="4689116" y="3066439"/>
            <a:ext cx="4146449" cy="1323439"/>
            <a:chOff x="4689116" y="2465210"/>
            <a:chExt cx="4146449" cy="1323439"/>
          </a:xfrm>
        </p:grpSpPr>
        <p:sp>
          <p:nvSpPr>
            <p:cNvPr id="36" name="TextBox 35"/>
            <p:cNvSpPr txBox="1"/>
            <p:nvPr/>
          </p:nvSpPr>
          <p:spPr>
            <a:xfrm>
              <a:off x="4689116" y="2735208"/>
              <a:ext cx="1252208" cy="1015663"/>
            </a:xfrm>
            <a:prstGeom prst="rect">
              <a:avLst/>
            </a:prstGeom>
            <a:noFill/>
          </p:spPr>
          <p:txBody>
            <a:bodyPr wrap="square" rtlCol="0">
              <a:spAutoFit/>
            </a:bodyPr>
            <a:lstStyle/>
            <a:p>
              <a:pPr algn="ctr"/>
              <a:r>
                <a:rPr lang="en-US" sz="2000" b="1" dirty="0" smtClean="0"/>
                <a:t>Common</a:t>
              </a:r>
            </a:p>
            <a:p>
              <a:pPr algn="ctr"/>
              <a:r>
                <a:rPr lang="en-US" sz="2000" b="1" dirty="0" smtClean="0"/>
                <a:t>Stock</a:t>
              </a:r>
            </a:p>
            <a:p>
              <a:endParaRPr lang="en-US" sz="2000" dirty="0"/>
            </a:p>
          </p:txBody>
        </p:sp>
        <p:sp>
          <p:nvSpPr>
            <p:cNvPr id="37" name="TextBox 36"/>
            <p:cNvSpPr txBox="1"/>
            <p:nvPr/>
          </p:nvSpPr>
          <p:spPr>
            <a:xfrm>
              <a:off x="5930320" y="2727509"/>
              <a:ext cx="1252208" cy="1015663"/>
            </a:xfrm>
            <a:prstGeom prst="rect">
              <a:avLst/>
            </a:prstGeom>
            <a:noFill/>
          </p:spPr>
          <p:txBody>
            <a:bodyPr wrap="square" rtlCol="0">
              <a:spAutoFit/>
            </a:bodyPr>
            <a:lstStyle/>
            <a:p>
              <a:pPr algn="ctr"/>
              <a:r>
                <a:rPr lang="en-US" sz="2000" b="1" dirty="0" smtClean="0"/>
                <a:t>Retained</a:t>
              </a:r>
              <a:br>
                <a:rPr lang="en-US" sz="2000" b="1" dirty="0" smtClean="0"/>
              </a:br>
              <a:r>
                <a:rPr lang="en-US" sz="2000" b="1" dirty="0" smtClean="0"/>
                <a:t>Earnings</a:t>
              </a:r>
            </a:p>
            <a:p>
              <a:endParaRPr lang="en-US" sz="2000" dirty="0"/>
            </a:p>
          </p:txBody>
        </p:sp>
        <p:sp>
          <p:nvSpPr>
            <p:cNvPr id="38" name="TextBox 37"/>
            <p:cNvSpPr txBox="1"/>
            <p:nvPr/>
          </p:nvSpPr>
          <p:spPr>
            <a:xfrm>
              <a:off x="7227027" y="2465210"/>
              <a:ext cx="1608538" cy="1323439"/>
            </a:xfrm>
            <a:prstGeom prst="rect">
              <a:avLst/>
            </a:prstGeom>
            <a:noFill/>
          </p:spPr>
          <p:txBody>
            <a:bodyPr wrap="square" rtlCol="0">
              <a:spAutoFit/>
            </a:bodyPr>
            <a:lstStyle/>
            <a:p>
              <a:pPr algn="ctr"/>
              <a:r>
                <a:rPr lang="en-US" sz="2000" b="1" dirty="0" smtClean="0"/>
                <a:t>Total </a:t>
              </a:r>
            </a:p>
            <a:p>
              <a:pPr algn="ctr"/>
              <a:r>
                <a:rPr lang="en-US" sz="2000" b="1" dirty="0" smtClean="0"/>
                <a:t>Stockholders’ </a:t>
              </a:r>
            </a:p>
            <a:p>
              <a:pPr algn="ctr"/>
              <a:r>
                <a:rPr lang="en-US" sz="2000" b="1" dirty="0" smtClean="0"/>
                <a:t>Equity</a:t>
              </a:r>
            </a:p>
            <a:p>
              <a:endParaRPr lang="en-US" sz="2000" dirty="0"/>
            </a:p>
          </p:txBody>
        </p:sp>
      </p:grpSp>
      <p:grpSp>
        <p:nvGrpSpPr>
          <p:cNvPr id="39" name="Group 38"/>
          <p:cNvGrpSpPr/>
          <p:nvPr/>
        </p:nvGrpSpPr>
        <p:grpSpPr>
          <a:xfrm>
            <a:off x="6084430" y="5717335"/>
            <a:ext cx="904596" cy="313436"/>
            <a:chOff x="6725679" y="5201472"/>
            <a:chExt cx="560945" cy="313436"/>
          </a:xfrm>
        </p:grpSpPr>
        <p:cxnSp>
          <p:nvCxnSpPr>
            <p:cNvPr id="45" name="Straight Connector 44"/>
            <p:cNvCxnSpPr/>
            <p:nvPr/>
          </p:nvCxnSpPr>
          <p:spPr>
            <a:xfrm>
              <a:off x="6725680" y="5201472"/>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6" name="Group 45"/>
            <p:cNvGrpSpPr/>
            <p:nvPr/>
          </p:nvGrpSpPr>
          <p:grpSpPr>
            <a:xfrm>
              <a:off x="6725679" y="5469189"/>
              <a:ext cx="560945" cy="45719"/>
              <a:chOff x="3426429" y="6530626"/>
              <a:chExt cx="405806" cy="25991"/>
            </a:xfrm>
          </p:grpSpPr>
          <p:cxnSp>
            <p:nvCxnSpPr>
              <p:cNvPr id="47" name="Straight Connector 46"/>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49" name="Group 48"/>
          <p:cNvGrpSpPr/>
          <p:nvPr/>
        </p:nvGrpSpPr>
        <p:grpSpPr>
          <a:xfrm>
            <a:off x="7580609" y="5722979"/>
            <a:ext cx="904596" cy="313436"/>
            <a:chOff x="6725679" y="5201472"/>
            <a:chExt cx="560945" cy="313436"/>
          </a:xfrm>
        </p:grpSpPr>
        <p:cxnSp>
          <p:nvCxnSpPr>
            <p:cNvPr id="50" name="Straight Connector 49"/>
            <p:cNvCxnSpPr/>
            <p:nvPr/>
          </p:nvCxnSpPr>
          <p:spPr>
            <a:xfrm>
              <a:off x="6725680" y="5201472"/>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51" name="Group 50"/>
            <p:cNvGrpSpPr/>
            <p:nvPr/>
          </p:nvGrpSpPr>
          <p:grpSpPr>
            <a:xfrm>
              <a:off x="6725679" y="5469189"/>
              <a:ext cx="560945" cy="45719"/>
              <a:chOff x="3426429" y="6530626"/>
              <a:chExt cx="405806" cy="25991"/>
            </a:xfrm>
          </p:grpSpPr>
          <p:cxnSp>
            <p:nvCxnSpPr>
              <p:cNvPr id="52" name="Straight Connector 51"/>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cxnSp>
        <p:nvCxnSpPr>
          <p:cNvPr id="54" name="Straight Connector 53"/>
          <p:cNvCxnSpPr/>
          <p:nvPr/>
        </p:nvCxnSpPr>
        <p:spPr>
          <a:xfrm>
            <a:off x="4924025" y="3990828"/>
            <a:ext cx="84856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6145575" y="3982962"/>
            <a:ext cx="84856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7463392" y="3994477"/>
            <a:ext cx="128429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40" name="TextBox 39"/>
          <p:cNvSpPr txBox="1"/>
          <p:nvPr/>
        </p:nvSpPr>
        <p:spPr>
          <a:xfrm>
            <a:off x="4801061" y="3984754"/>
            <a:ext cx="1028318" cy="1962135"/>
          </a:xfrm>
          <a:prstGeom prst="rect">
            <a:avLst/>
          </a:prstGeom>
          <a:noFill/>
        </p:spPr>
        <p:txBody>
          <a:bodyPr wrap="square" rtlCol="0">
            <a:spAutoFit/>
          </a:bodyPr>
          <a:lstStyle/>
          <a:p>
            <a:pPr>
              <a:lnSpc>
                <a:spcPct val="110000"/>
              </a:lnSpc>
            </a:pPr>
            <a:r>
              <a:rPr lang="en-US" sz="2000" b="1" dirty="0" smtClean="0"/>
              <a:t>$     -0-</a:t>
            </a:r>
          </a:p>
          <a:p>
            <a:pPr>
              <a:lnSpc>
                <a:spcPct val="110000"/>
              </a:lnSpc>
            </a:pPr>
            <a:r>
              <a:rPr lang="en-US" sz="2000" b="1" dirty="0" smtClean="0"/>
              <a:t>$25,000</a:t>
            </a:r>
          </a:p>
          <a:p>
            <a:pPr>
              <a:lnSpc>
                <a:spcPct val="110000"/>
              </a:lnSpc>
            </a:pPr>
            <a:endParaRPr lang="en-US" sz="2000" b="1" dirty="0" smtClean="0"/>
          </a:p>
          <a:p>
            <a:pPr>
              <a:lnSpc>
                <a:spcPct val="110000"/>
              </a:lnSpc>
            </a:pPr>
            <a:endParaRPr lang="en-US" sz="2000" b="1" dirty="0" smtClean="0">
              <a:solidFill>
                <a:srgbClr val="5A1A39"/>
              </a:solidFill>
            </a:endParaRPr>
          </a:p>
          <a:p>
            <a:pPr>
              <a:lnSpc>
                <a:spcPct val="110000"/>
              </a:lnSpc>
            </a:pPr>
            <a:endParaRPr lang="en-US" sz="2000" b="1" dirty="0" smtClean="0">
              <a:solidFill>
                <a:srgbClr val="5A1A39"/>
              </a:solidFill>
            </a:endParaRPr>
          </a:p>
          <a:p>
            <a:pPr>
              <a:lnSpc>
                <a:spcPct val="110000"/>
              </a:lnSpc>
            </a:pPr>
            <a:r>
              <a:rPr lang="en-US" sz="2000" b="1" dirty="0" smtClean="0">
                <a:solidFill>
                  <a:srgbClr val="5A1A39"/>
                </a:solidFill>
              </a:rPr>
              <a:t>$25,000</a:t>
            </a:r>
            <a:endParaRPr lang="en-US" sz="2000" b="1" dirty="0"/>
          </a:p>
        </p:txBody>
      </p:sp>
      <p:sp>
        <p:nvSpPr>
          <p:cNvPr id="41" name="TextBox 40"/>
          <p:cNvSpPr txBox="1"/>
          <p:nvPr/>
        </p:nvSpPr>
        <p:spPr>
          <a:xfrm>
            <a:off x="6124861" y="3975227"/>
            <a:ext cx="928490" cy="2218065"/>
          </a:xfrm>
          <a:prstGeom prst="rect">
            <a:avLst/>
          </a:prstGeom>
          <a:noFill/>
        </p:spPr>
        <p:txBody>
          <a:bodyPr wrap="square" rtlCol="0">
            <a:spAutoFit/>
          </a:bodyPr>
          <a:lstStyle/>
          <a:p>
            <a:pPr>
              <a:lnSpc>
                <a:spcPct val="110000"/>
              </a:lnSpc>
            </a:pPr>
            <a:r>
              <a:rPr lang="en-US" sz="2000" b="1" dirty="0" smtClean="0"/>
              <a:t>   $  -0-</a:t>
            </a:r>
          </a:p>
          <a:p>
            <a:pPr>
              <a:lnSpc>
                <a:spcPct val="110000"/>
              </a:lnSpc>
            </a:pPr>
            <a:endParaRPr lang="en-US" sz="2000" b="1" dirty="0" smtClean="0"/>
          </a:p>
          <a:p>
            <a:pPr>
              <a:lnSpc>
                <a:spcPct val="110000"/>
              </a:lnSpc>
            </a:pPr>
            <a:r>
              <a:rPr lang="en-US" sz="2000" b="1" dirty="0" smtClean="0"/>
              <a:t>  </a:t>
            </a:r>
            <a:r>
              <a:rPr lang="en-US" sz="2000" b="1" dirty="0" smtClean="0">
                <a:solidFill>
                  <a:srgbClr val="1D5F76"/>
                </a:solidFill>
              </a:rPr>
              <a:t>1,200</a:t>
            </a:r>
          </a:p>
          <a:p>
            <a:pPr>
              <a:lnSpc>
                <a:spcPct val="110000"/>
              </a:lnSpc>
            </a:pPr>
            <a:r>
              <a:rPr lang="en-US" sz="2000" b="1" dirty="0" smtClean="0"/>
              <a:t>   (200)</a:t>
            </a:r>
            <a:endParaRPr lang="en-US" sz="2000" b="1" dirty="0"/>
          </a:p>
          <a:p>
            <a:pPr>
              <a:lnSpc>
                <a:spcPct val="110000"/>
              </a:lnSpc>
            </a:pPr>
            <a:r>
              <a:rPr lang="en-US" sz="2000" b="1" dirty="0" smtClean="0"/>
              <a:t>   </a:t>
            </a:r>
            <a:r>
              <a:rPr lang="en-US" sz="2000" b="1" dirty="0" smtClean="0">
                <a:solidFill>
                  <a:srgbClr val="5A1A39"/>
                </a:solidFill>
              </a:rPr>
              <a:t>$1,000</a:t>
            </a:r>
          </a:p>
          <a:p>
            <a:pPr>
              <a:lnSpc>
                <a:spcPct val="90000"/>
              </a:lnSpc>
            </a:pPr>
            <a:r>
              <a:rPr lang="en-US" sz="2000" b="1" dirty="0" smtClean="0"/>
              <a:t> </a:t>
            </a:r>
            <a:endParaRPr lang="en-US" sz="2000" b="1" dirty="0"/>
          </a:p>
        </p:txBody>
      </p:sp>
      <p:sp>
        <p:nvSpPr>
          <p:cNvPr id="42" name="TextBox 41"/>
          <p:cNvSpPr txBox="1"/>
          <p:nvPr/>
        </p:nvSpPr>
        <p:spPr>
          <a:xfrm>
            <a:off x="7530771" y="3972288"/>
            <a:ext cx="1039549" cy="2218065"/>
          </a:xfrm>
          <a:prstGeom prst="rect">
            <a:avLst/>
          </a:prstGeom>
          <a:noFill/>
        </p:spPr>
        <p:txBody>
          <a:bodyPr wrap="square" rtlCol="0">
            <a:spAutoFit/>
          </a:bodyPr>
          <a:lstStyle/>
          <a:p>
            <a:pPr>
              <a:lnSpc>
                <a:spcPct val="110000"/>
              </a:lnSpc>
            </a:pPr>
            <a:r>
              <a:rPr lang="en-US" sz="2000" b="1" dirty="0" smtClean="0"/>
              <a:t>$     -0-</a:t>
            </a:r>
          </a:p>
          <a:p>
            <a:pPr>
              <a:lnSpc>
                <a:spcPct val="110000"/>
              </a:lnSpc>
            </a:pPr>
            <a:r>
              <a:rPr lang="en-US" sz="2000" b="1" dirty="0" smtClean="0"/>
              <a:t>$25,000</a:t>
            </a:r>
          </a:p>
          <a:p>
            <a:pPr>
              <a:lnSpc>
                <a:spcPct val="110000"/>
              </a:lnSpc>
            </a:pPr>
            <a:r>
              <a:rPr lang="en-US" sz="2000" b="1" dirty="0" smtClean="0"/>
              <a:t>    </a:t>
            </a:r>
            <a:r>
              <a:rPr lang="en-US" sz="2000" b="1" dirty="0" smtClean="0">
                <a:solidFill>
                  <a:srgbClr val="1D5F76"/>
                </a:solidFill>
              </a:rPr>
              <a:t>1,200</a:t>
            </a:r>
            <a:endParaRPr lang="en-US" sz="2000" b="1" dirty="0">
              <a:solidFill>
                <a:srgbClr val="1D5F76"/>
              </a:solidFill>
            </a:endParaRPr>
          </a:p>
          <a:p>
            <a:pPr>
              <a:lnSpc>
                <a:spcPct val="110000"/>
              </a:lnSpc>
            </a:pPr>
            <a:r>
              <a:rPr lang="en-US" sz="2000" b="1" dirty="0"/>
              <a:t> </a:t>
            </a:r>
            <a:r>
              <a:rPr lang="en-US" sz="2000" b="1" dirty="0" smtClean="0"/>
              <a:t>    </a:t>
            </a:r>
            <a:r>
              <a:rPr lang="en-US" sz="2000" b="1" dirty="0"/>
              <a:t>(200</a:t>
            </a:r>
            <a:r>
              <a:rPr lang="en-US" sz="2000" b="1" dirty="0" smtClean="0"/>
              <a:t>)</a:t>
            </a:r>
          </a:p>
          <a:p>
            <a:pPr>
              <a:lnSpc>
                <a:spcPct val="110000"/>
              </a:lnSpc>
            </a:pPr>
            <a:endParaRPr lang="en-US" sz="2000" b="1" dirty="0" smtClean="0">
              <a:solidFill>
                <a:srgbClr val="5A1A39"/>
              </a:solidFill>
            </a:endParaRPr>
          </a:p>
          <a:p>
            <a:pPr>
              <a:lnSpc>
                <a:spcPct val="110000"/>
              </a:lnSpc>
            </a:pPr>
            <a:r>
              <a:rPr lang="en-US" sz="2000" b="1" dirty="0" smtClean="0">
                <a:solidFill>
                  <a:srgbClr val="5A1A39"/>
                </a:solidFill>
              </a:rPr>
              <a:t>$26,000</a:t>
            </a:r>
          </a:p>
          <a:p>
            <a:pPr>
              <a:lnSpc>
                <a:spcPct val="90000"/>
              </a:lnSpc>
            </a:pPr>
            <a:r>
              <a:rPr lang="en-US" sz="2000" b="1" dirty="0" smtClean="0"/>
              <a:t> </a:t>
            </a:r>
            <a:endParaRPr lang="en-US" sz="2000" b="1" dirty="0"/>
          </a:p>
        </p:txBody>
      </p:sp>
    </p:spTree>
    <p:extLst>
      <p:ext uri="{BB962C8B-B14F-4D97-AF65-F5344CB8AC3E}">
        <p14:creationId xmlns:p14="http://schemas.microsoft.com/office/powerpoint/2010/main" val="2404043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a:xfrm>
            <a:off x="724628" y="490992"/>
            <a:ext cx="8229600" cy="1143000"/>
          </a:xfrm>
        </p:spPr>
        <p:txBody>
          <a:bodyPr/>
          <a:lstStyle/>
          <a:p>
            <a:r>
              <a:rPr lang="en-US" dirty="0" smtClean="0"/>
              <a:t>Balance Sheet</a:t>
            </a:r>
          </a:p>
        </p:txBody>
      </p:sp>
      <p:sp>
        <p:nvSpPr>
          <p:cNvPr id="6" name="AutoShape 7"/>
          <p:cNvSpPr>
            <a:spLocks noChangeArrowheads="1"/>
          </p:cNvSpPr>
          <p:nvPr/>
        </p:nvSpPr>
        <p:spPr bwMode="auto">
          <a:xfrm>
            <a:off x="1366837" y="1602768"/>
            <a:ext cx="6638925" cy="1260475"/>
          </a:xfrm>
          <a:prstGeom prst="roundRect">
            <a:avLst>
              <a:gd name="adj" fmla="val 16667"/>
            </a:avLst>
          </a:prstGeom>
          <a:solidFill>
            <a:schemeClr val="tx2">
              <a:lumMod val="75000"/>
            </a:schemeClr>
          </a:solidFill>
          <a:ln w="25400" algn="ctr">
            <a:noFill/>
            <a:round/>
            <a:headEnd/>
            <a:tailEnd/>
          </a:ln>
          <a:effectLst/>
        </p:spPr>
        <p:txBody>
          <a:bodyPr anchor="ctr"/>
          <a:lstStyle/>
          <a:p>
            <a:pPr algn="ctr">
              <a:defRPr/>
            </a:pPr>
            <a:r>
              <a:rPr lang="en-US" sz="2600" kern="0" dirty="0">
                <a:solidFill>
                  <a:schemeClr val="bg1"/>
                </a:solidFill>
                <a:latin typeface="Arial" pitchFamily="34" charset="0"/>
              </a:rPr>
              <a:t>Presents the financial position of the company on a particular date</a:t>
            </a:r>
          </a:p>
        </p:txBody>
      </p:sp>
      <p:sp>
        <p:nvSpPr>
          <p:cNvPr id="7" name="Footer Placeholder 6"/>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8" name="Slide Number Placeholder 7"/>
          <p:cNvSpPr>
            <a:spLocks noGrp="1"/>
          </p:cNvSpPr>
          <p:nvPr>
            <p:ph type="sldNum" sz="quarter" idx="12"/>
          </p:nvPr>
        </p:nvSpPr>
        <p:spPr/>
        <p:txBody>
          <a:bodyPr/>
          <a:lstStyle/>
          <a:p>
            <a:fld id="{8A048DD7-39B4-434B-ACE7-68CA5B147A05}" type="slidenum">
              <a:rPr lang="en-US" smtClean="0"/>
              <a:t>24</a:t>
            </a:fld>
            <a:endParaRPr lang="en-US" dirty="0"/>
          </a:p>
        </p:txBody>
      </p:sp>
      <p:sp>
        <p:nvSpPr>
          <p:cNvPr id="9" name="Line 10"/>
          <p:cNvSpPr>
            <a:spLocks noChangeShapeType="1"/>
          </p:cNvSpPr>
          <p:nvPr/>
        </p:nvSpPr>
        <p:spPr bwMode="auto">
          <a:xfrm>
            <a:off x="5667482" y="4152226"/>
            <a:ext cx="200988" cy="635656"/>
          </a:xfrm>
          <a:prstGeom prst="line">
            <a:avLst/>
          </a:prstGeom>
          <a:noFill/>
          <a:ln w="63500" cap="flat" cmpd="sng" algn="ctr">
            <a:solidFill>
              <a:srgbClr val="000000"/>
            </a:solidFill>
            <a:prstDash val="solid"/>
            <a:headEnd/>
            <a:tailEnd type="triangle" w="med" len="med"/>
          </a:ln>
          <a:effectLst>
            <a:outerShdw blurRad="40000" dist="23000" dir="5400000" rotWithShape="0">
              <a:srgbClr val="000000">
                <a:alpha val="35000"/>
              </a:srgbClr>
            </a:outerShdw>
          </a:effectLst>
        </p:spPr>
        <p:txBody>
          <a:bodyPr/>
          <a:lstStyle/>
          <a:p>
            <a:pPr algn="ctr">
              <a:defRPr/>
            </a:pPr>
            <a:endParaRPr lang="en-US" sz="1500" b="1" kern="0" dirty="0">
              <a:solidFill>
                <a:srgbClr val="000000"/>
              </a:solidFill>
              <a:latin typeface="Verdana"/>
            </a:endParaRPr>
          </a:p>
        </p:txBody>
      </p:sp>
      <p:sp>
        <p:nvSpPr>
          <p:cNvPr id="11" name="Oval 14"/>
          <p:cNvSpPr>
            <a:spLocks noChangeArrowheads="1"/>
          </p:cNvSpPr>
          <p:nvPr/>
        </p:nvSpPr>
        <p:spPr bwMode="auto">
          <a:xfrm>
            <a:off x="809150" y="4771002"/>
            <a:ext cx="3503486" cy="1726856"/>
          </a:xfrm>
          <a:prstGeom prst="ellipse">
            <a:avLst/>
          </a:prstGeom>
          <a:solidFill>
            <a:schemeClr val="accent1">
              <a:lumMod val="75000"/>
            </a:schemeClr>
          </a:solidFill>
          <a:ln w="25400">
            <a:noFill/>
            <a:round/>
            <a:headEnd/>
            <a:tailEnd/>
          </a:ln>
          <a:effectLst/>
        </p:spPr>
        <p:txBody>
          <a:bodyPr wrap="none" anchor="ctr"/>
          <a:lstStyle/>
          <a:p>
            <a:pPr algn="ctr">
              <a:defRPr/>
            </a:pPr>
            <a:r>
              <a:rPr lang="en-US" sz="2400" b="1" kern="0" dirty="0" smtClean="0">
                <a:solidFill>
                  <a:schemeClr val="bg1"/>
                </a:solidFill>
                <a:latin typeface="Arial" pitchFamily="34" charset="0"/>
              </a:rPr>
              <a:t>Assets</a:t>
            </a:r>
            <a:endParaRPr lang="en-US" sz="2400" b="1" kern="0" dirty="0">
              <a:solidFill>
                <a:schemeClr val="bg1"/>
              </a:solidFill>
              <a:latin typeface="Arial" pitchFamily="34" charset="0"/>
            </a:endParaRPr>
          </a:p>
        </p:txBody>
      </p:sp>
      <p:sp>
        <p:nvSpPr>
          <p:cNvPr id="12" name="Line 10"/>
          <p:cNvSpPr>
            <a:spLocks noChangeShapeType="1"/>
          </p:cNvSpPr>
          <p:nvPr/>
        </p:nvSpPr>
        <p:spPr bwMode="auto">
          <a:xfrm flipH="1">
            <a:off x="2887038" y="4152226"/>
            <a:ext cx="237221" cy="601896"/>
          </a:xfrm>
          <a:prstGeom prst="line">
            <a:avLst/>
          </a:prstGeom>
          <a:noFill/>
          <a:ln w="63500" cap="flat" cmpd="sng" algn="ctr">
            <a:solidFill>
              <a:srgbClr val="000000"/>
            </a:solidFill>
            <a:prstDash val="solid"/>
            <a:headEnd/>
            <a:tailEnd type="triangle" w="med" len="med"/>
          </a:ln>
          <a:effectLst>
            <a:outerShdw blurRad="40000" dist="23000" dir="5400000" rotWithShape="0">
              <a:srgbClr val="000000">
                <a:alpha val="35000"/>
              </a:srgbClr>
            </a:outerShdw>
          </a:effectLst>
        </p:spPr>
        <p:txBody>
          <a:bodyPr/>
          <a:lstStyle/>
          <a:p>
            <a:pPr algn="ctr">
              <a:defRPr/>
            </a:pPr>
            <a:endParaRPr lang="en-US" sz="1500" b="1" kern="0" dirty="0">
              <a:solidFill>
                <a:srgbClr val="000000"/>
              </a:solidFill>
              <a:latin typeface="Verdana"/>
            </a:endParaRPr>
          </a:p>
        </p:txBody>
      </p:sp>
      <p:sp>
        <p:nvSpPr>
          <p:cNvPr id="13" name="Content Placeholder 3"/>
          <p:cNvSpPr>
            <a:spLocks noGrp="1"/>
          </p:cNvSpPr>
          <p:nvPr>
            <p:ph idx="4294967295"/>
          </p:nvPr>
        </p:nvSpPr>
        <p:spPr>
          <a:xfrm>
            <a:off x="809150" y="1291786"/>
            <a:ext cx="8229600" cy="4525963"/>
          </a:xfrm>
          <a:prstGeom prst="rect">
            <a:avLst/>
          </a:prstGeom>
        </p:spPr>
        <p:txBody>
          <a:bodyPr/>
          <a:lstStyle/>
          <a:p>
            <a:endParaRPr lang="en-US" dirty="0" smtClean="0"/>
          </a:p>
          <a:p>
            <a:endParaRPr lang="en-US" dirty="0"/>
          </a:p>
          <a:p>
            <a:endParaRPr lang="en-US" dirty="0" smtClean="0"/>
          </a:p>
          <a:p>
            <a:pPr marL="0" indent="0" algn="ctr">
              <a:buNone/>
            </a:pPr>
            <a:r>
              <a:rPr lang="en-US" u="sng" dirty="0" smtClean="0"/>
              <a:t>Financial position:</a:t>
            </a:r>
          </a:p>
          <a:p>
            <a:pPr marL="0" indent="0" algn="ctr">
              <a:buNone/>
            </a:pPr>
            <a:r>
              <a:rPr lang="en-US" dirty="0" smtClean="0"/>
              <a:t>Resources = Claims to Resources</a:t>
            </a:r>
            <a:endParaRPr lang="en-US" dirty="0"/>
          </a:p>
        </p:txBody>
      </p:sp>
      <p:sp>
        <p:nvSpPr>
          <p:cNvPr id="14" name="Oval 14"/>
          <p:cNvSpPr>
            <a:spLocks noChangeArrowheads="1"/>
          </p:cNvSpPr>
          <p:nvPr/>
        </p:nvSpPr>
        <p:spPr bwMode="auto">
          <a:xfrm>
            <a:off x="5083997" y="4763298"/>
            <a:ext cx="3503486" cy="1726856"/>
          </a:xfrm>
          <a:prstGeom prst="ellipse">
            <a:avLst/>
          </a:prstGeom>
          <a:solidFill>
            <a:schemeClr val="accent1">
              <a:lumMod val="75000"/>
            </a:schemeClr>
          </a:solidFill>
          <a:ln w="25400">
            <a:noFill/>
            <a:round/>
            <a:headEnd/>
            <a:tailEnd/>
          </a:ln>
          <a:effectLst/>
        </p:spPr>
        <p:txBody>
          <a:bodyPr wrap="none" anchor="ctr"/>
          <a:lstStyle/>
          <a:p>
            <a:pPr algn="ctr">
              <a:defRPr/>
            </a:pPr>
            <a:r>
              <a:rPr lang="en-US" sz="2400" b="1" kern="0" dirty="0" smtClean="0">
                <a:solidFill>
                  <a:schemeClr val="bg1"/>
                </a:solidFill>
                <a:latin typeface="Arial" pitchFamily="34" charset="0"/>
              </a:rPr>
              <a:t>Liabilities &amp; </a:t>
            </a:r>
          </a:p>
          <a:p>
            <a:pPr algn="ctr">
              <a:defRPr/>
            </a:pPr>
            <a:r>
              <a:rPr lang="en-US" sz="2400" b="1" kern="0" dirty="0" smtClean="0">
                <a:solidFill>
                  <a:schemeClr val="bg1"/>
                </a:solidFill>
                <a:latin typeface="Arial" pitchFamily="34" charset="0"/>
              </a:rPr>
              <a:t>Stockholders’ Equity</a:t>
            </a:r>
            <a:endParaRPr lang="en-US" sz="2400" b="1" kern="0" dirty="0">
              <a:solidFill>
                <a:schemeClr val="bg1"/>
              </a:solidFill>
              <a:latin typeface="Arial" pitchFamily="34" charset="0"/>
            </a:endParaRPr>
          </a:p>
        </p:txBody>
      </p:sp>
      <p:sp>
        <p:nvSpPr>
          <p:cNvPr id="2" name="TextBox 1"/>
          <p:cNvSpPr txBox="1"/>
          <p:nvPr/>
        </p:nvSpPr>
        <p:spPr>
          <a:xfrm>
            <a:off x="4561726" y="5342042"/>
            <a:ext cx="389850" cy="584775"/>
          </a:xfrm>
          <a:prstGeom prst="rect">
            <a:avLst/>
          </a:prstGeom>
          <a:noFill/>
        </p:spPr>
        <p:txBody>
          <a:bodyPr wrap="none" rtlCol="0">
            <a:spAutoFit/>
          </a:bodyPr>
          <a:lstStyle/>
          <a:p>
            <a:r>
              <a:rPr lang="en-US" sz="3200" dirty="0">
                <a:solidFill>
                  <a:srgbClr val="1D5F76"/>
                </a:solidFill>
              </a:rPr>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2" presetClass="entr" presetSubtype="4"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3" grpId="0" uiExpand="1" build="p"/>
      <p:bldP spid="14" grpId="0" animBg="1"/>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24628" y="519214"/>
            <a:ext cx="8419372" cy="1143000"/>
          </a:xfrm>
        </p:spPr>
        <p:txBody>
          <a:bodyPr/>
          <a:lstStyle/>
          <a:p>
            <a:pPr>
              <a:lnSpc>
                <a:spcPct val="90000"/>
              </a:lnSpc>
            </a:pPr>
            <a:r>
              <a:rPr lang="en-US" sz="3600" dirty="0"/>
              <a:t>Balance Sheet for Eagle Golf Academy</a:t>
            </a:r>
          </a:p>
        </p:txBody>
      </p:sp>
      <p:sp>
        <p:nvSpPr>
          <p:cNvPr id="4" name="Footer Placeholder 3"/>
          <p:cNvSpPr>
            <a:spLocks noGrp="1"/>
          </p:cNvSpPr>
          <p:nvPr>
            <p:ph type="ftr" sz="quarter" idx="11"/>
          </p:nvPr>
        </p:nvSpPr>
        <p:spPr>
          <a:xfrm>
            <a:off x="1536188" y="6489156"/>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3" name="Slide Number Placeholder 2"/>
          <p:cNvSpPr>
            <a:spLocks noGrp="1"/>
          </p:cNvSpPr>
          <p:nvPr>
            <p:ph type="sldNum" sz="quarter" idx="12"/>
          </p:nvPr>
        </p:nvSpPr>
        <p:spPr>
          <a:xfrm>
            <a:off x="7009889" y="6489156"/>
            <a:ext cx="2133600" cy="365125"/>
          </a:xfrm>
        </p:spPr>
        <p:txBody>
          <a:bodyPr/>
          <a:lstStyle/>
          <a:p>
            <a:fld id="{8A048DD7-39B4-434B-ACE7-68CA5B147A05}" type="slidenum">
              <a:rPr lang="en-US" smtClean="0"/>
              <a:t>25</a:t>
            </a:fld>
            <a:endParaRPr lang="en-US" dirty="0"/>
          </a:p>
        </p:txBody>
      </p:sp>
      <p:sp>
        <p:nvSpPr>
          <p:cNvPr id="6" name="Content Placeholder 5"/>
          <p:cNvSpPr>
            <a:spLocks noGrp="1"/>
          </p:cNvSpPr>
          <p:nvPr>
            <p:ph sz="quarter" idx="13"/>
          </p:nvPr>
        </p:nvSpPr>
        <p:spPr>
          <a:xfrm>
            <a:off x="823496" y="150350"/>
            <a:ext cx="6808080" cy="331817"/>
          </a:xfrm>
        </p:spPr>
        <p:txBody>
          <a:bodyPr/>
          <a:lstStyle/>
          <a:p>
            <a:r>
              <a:rPr lang="en-US" dirty="0"/>
              <a:t>Illustration 1-7</a:t>
            </a:r>
          </a:p>
        </p:txBody>
      </p:sp>
      <p:sp>
        <p:nvSpPr>
          <p:cNvPr id="40" name="Round Same Side Corner Rectangle 39"/>
          <p:cNvSpPr/>
          <p:nvPr/>
        </p:nvSpPr>
        <p:spPr>
          <a:xfrm>
            <a:off x="759754" y="1095094"/>
            <a:ext cx="8162864" cy="886106"/>
          </a:xfrm>
          <a:prstGeom prst="round2SameRect">
            <a:avLst/>
          </a:prstGeom>
          <a:solidFill>
            <a:srgbClr val="264E2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8000"/>
              </a:solidFill>
            </a:endParaRPr>
          </a:p>
        </p:txBody>
      </p:sp>
      <p:sp>
        <p:nvSpPr>
          <p:cNvPr id="41" name="Rectangle 40"/>
          <p:cNvSpPr/>
          <p:nvPr/>
        </p:nvSpPr>
        <p:spPr>
          <a:xfrm>
            <a:off x="759753" y="1995311"/>
            <a:ext cx="8162865" cy="4597994"/>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42" name="TextBox 41"/>
          <p:cNvSpPr txBox="1"/>
          <p:nvPr/>
        </p:nvSpPr>
        <p:spPr>
          <a:xfrm>
            <a:off x="823497" y="1056610"/>
            <a:ext cx="7935490" cy="900246"/>
          </a:xfrm>
          <a:prstGeom prst="rect">
            <a:avLst/>
          </a:prstGeom>
          <a:noFill/>
        </p:spPr>
        <p:txBody>
          <a:bodyPr wrap="square" rtlCol="0">
            <a:spAutoFit/>
          </a:bodyPr>
          <a:lstStyle/>
          <a:p>
            <a:pPr algn="ctr">
              <a:lnSpc>
                <a:spcPct val="90000"/>
              </a:lnSpc>
            </a:pPr>
            <a:r>
              <a:rPr lang="en-US" sz="2000" b="1" dirty="0" smtClean="0">
                <a:solidFill>
                  <a:schemeClr val="bg1"/>
                </a:solidFill>
              </a:rPr>
              <a:t>EAGLE GOLF ACADEMY</a:t>
            </a:r>
          </a:p>
          <a:p>
            <a:pPr algn="ctr">
              <a:lnSpc>
                <a:spcPct val="90000"/>
              </a:lnSpc>
            </a:pPr>
            <a:r>
              <a:rPr lang="en-US" sz="2000" b="1" dirty="0" smtClean="0">
                <a:solidFill>
                  <a:schemeClr val="bg1"/>
                </a:solidFill>
              </a:rPr>
              <a:t>Balance Sheet</a:t>
            </a:r>
          </a:p>
          <a:p>
            <a:pPr algn="ctr">
              <a:lnSpc>
                <a:spcPct val="90000"/>
              </a:lnSpc>
            </a:pPr>
            <a:r>
              <a:rPr lang="en-US" b="1" dirty="0" smtClean="0">
                <a:solidFill>
                  <a:schemeClr val="bg1"/>
                </a:solidFill>
              </a:rPr>
              <a:t>December 31</a:t>
            </a:r>
            <a:endParaRPr lang="en-US" b="1" dirty="0">
              <a:solidFill>
                <a:schemeClr val="bg1"/>
              </a:solidFill>
            </a:endParaRPr>
          </a:p>
        </p:txBody>
      </p:sp>
      <p:sp>
        <p:nvSpPr>
          <p:cNvPr id="43" name="TextBox 42"/>
          <p:cNvSpPr txBox="1"/>
          <p:nvPr/>
        </p:nvSpPr>
        <p:spPr>
          <a:xfrm>
            <a:off x="2210656" y="1929139"/>
            <a:ext cx="1099945" cy="400110"/>
          </a:xfrm>
          <a:prstGeom prst="rect">
            <a:avLst/>
          </a:prstGeom>
          <a:noFill/>
        </p:spPr>
        <p:txBody>
          <a:bodyPr wrap="square" rtlCol="0">
            <a:spAutoFit/>
          </a:bodyPr>
          <a:lstStyle/>
          <a:p>
            <a:r>
              <a:rPr lang="en-US" sz="2000" b="1" dirty="0" smtClean="0"/>
              <a:t>Assets</a:t>
            </a:r>
            <a:endParaRPr lang="en-US" sz="2000" b="1" dirty="0"/>
          </a:p>
        </p:txBody>
      </p:sp>
      <p:sp>
        <p:nvSpPr>
          <p:cNvPr id="44" name="TextBox 43"/>
          <p:cNvSpPr txBox="1"/>
          <p:nvPr/>
        </p:nvSpPr>
        <p:spPr>
          <a:xfrm>
            <a:off x="6016638" y="1927475"/>
            <a:ext cx="1294202" cy="400110"/>
          </a:xfrm>
          <a:prstGeom prst="rect">
            <a:avLst/>
          </a:prstGeom>
          <a:noFill/>
        </p:spPr>
        <p:txBody>
          <a:bodyPr wrap="square" rtlCol="0">
            <a:spAutoFit/>
          </a:bodyPr>
          <a:lstStyle/>
          <a:p>
            <a:r>
              <a:rPr lang="en-US" sz="2000" b="1" dirty="0" smtClean="0"/>
              <a:t>Liabilities</a:t>
            </a:r>
            <a:endParaRPr lang="en-US" sz="2000" b="1" dirty="0"/>
          </a:p>
        </p:txBody>
      </p:sp>
      <p:grpSp>
        <p:nvGrpSpPr>
          <p:cNvPr id="58" name="Group 57"/>
          <p:cNvGrpSpPr/>
          <p:nvPr/>
        </p:nvGrpSpPr>
        <p:grpSpPr>
          <a:xfrm>
            <a:off x="759755" y="2315637"/>
            <a:ext cx="3823366" cy="1946715"/>
            <a:chOff x="823497" y="2481896"/>
            <a:chExt cx="3823366" cy="1946715"/>
          </a:xfrm>
        </p:grpSpPr>
        <p:sp>
          <p:nvSpPr>
            <p:cNvPr id="59" name="TextBox 58"/>
            <p:cNvSpPr txBox="1"/>
            <p:nvPr/>
          </p:nvSpPr>
          <p:spPr>
            <a:xfrm>
              <a:off x="823497" y="2481896"/>
              <a:ext cx="2550846" cy="1877437"/>
            </a:xfrm>
            <a:prstGeom prst="rect">
              <a:avLst/>
            </a:prstGeom>
            <a:noFill/>
          </p:spPr>
          <p:txBody>
            <a:bodyPr wrap="square" rtlCol="0">
              <a:spAutoFit/>
            </a:bodyPr>
            <a:lstStyle/>
            <a:p>
              <a:pPr>
                <a:lnSpc>
                  <a:spcPct val="80000"/>
                </a:lnSpc>
              </a:pPr>
              <a:r>
                <a:rPr lang="en-US" sz="2000" dirty="0"/>
                <a:t> </a:t>
              </a:r>
              <a:r>
                <a:rPr lang="en-US" sz="2000" dirty="0" smtClean="0"/>
                <a:t>  Cash</a:t>
              </a:r>
            </a:p>
            <a:p>
              <a:pPr>
                <a:lnSpc>
                  <a:spcPct val="90000"/>
                </a:lnSpc>
              </a:pPr>
              <a:r>
                <a:rPr lang="en-US" sz="2000" dirty="0" smtClean="0"/>
                <a:t>   Accounts receivable</a:t>
              </a:r>
            </a:p>
            <a:p>
              <a:r>
                <a:rPr lang="en-US" sz="2000" dirty="0" smtClean="0"/>
                <a:t>   Supplies</a:t>
              </a:r>
            </a:p>
            <a:p>
              <a:r>
                <a:rPr lang="en-US" sz="2000" dirty="0" smtClean="0"/>
                <a:t>  </a:t>
              </a:r>
              <a:r>
                <a:rPr lang="en-US" sz="2000" dirty="0"/>
                <a:t> </a:t>
              </a:r>
              <a:r>
                <a:rPr lang="en-US" sz="2000" dirty="0" smtClean="0"/>
                <a:t>Equipment, net</a:t>
              </a:r>
            </a:p>
            <a:p>
              <a:r>
                <a:rPr lang="en-US" sz="2000" dirty="0"/>
                <a:t> </a:t>
              </a:r>
              <a:r>
                <a:rPr lang="en-US" sz="2000" dirty="0" smtClean="0"/>
                <a:t>  Other assets</a:t>
              </a:r>
            </a:p>
            <a:p>
              <a:pPr>
                <a:lnSpc>
                  <a:spcPct val="110000"/>
                </a:lnSpc>
              </a:pPr>
              <a:r>
                <a:rPr lang="en-US" sz="2000" b="1" dirty="0"/>
                <a:t> </a:t>
              </a:r>
              <a:r>
                <a:rPr lang="en-US" sz="2000" b="1" dirty="0" smtClean="0"/>
                <a:t>      </a:t>
              </a:r>
              <a:endParaRPr lang="en-US" sz="2000" b="1" dirty="0">
                <a:solidFill>
                  <a:srgbClr val="008000"/>
                </a:solidFill>
              </a:endParaRPr>
            </a:p>
          </p:txBody>
        </p:sp>
        <p:sp>
          <p:nvSpPr>
            <p:cNvPr id="60" name="TextBox 59"/>
            <p:cNvSpPr txBox="1"/>
            <p:nvPr/>
          </p:nvSpPr>
          <p:spPr>
            <a:xfrm>
              <a:off x="3374342" y="2489619"/>
              <a:ext cx="1272521" cy="1938992"/>
            </a:xfrm>
            <a:prstGeom prst="rect">
              <a:avLst/>
            </a:prstGeom>
            <a:noFill/>
          </p:spPr>
          <p:txBody>
            <a:bodyPr wrap="square" rtlCol="0">
              <a:spAutoFit/>
            </a:bodyPr>
            <a:lstStyle/>
            <a:p>
              <a:r>
                <a:rPr lang="en-US" sz="2000" dirty="0" smtClean="0"/>
                <a:t>$   6,900</a:t>
              </a:r>
            </a:p>
            <a:p>
              <a:r>
                <a:rPr lang="en-US" sz="2000" dirty="0"/>
                <a:t> </a:t>
              </a:r>
              <a:r>
                <a:rPr lang="en-US" sz="2000" dirty="0" smtClean="0"/>
                <a:t>    2,700</a:t>
              </a:r>
            </a:p>
            <a:p>
              <a:r>
                <a:rPr lang="en-US" sz="2000" dirty="0"/>
                <a:t> </a:t>
              </a:r>
              <a:r>
                <a:rPr lang="en-US" sz="2000" dirty="0" smtClean="0"/>
                <a:t>    1,300</a:t>
              </a:r>
            </a:p>
            <a:p>
              <a:r>
                <a:rPr lang="en-US" sz="2000" dirty="0"/>
                <a:t> </a:t>
              </a:r>
              <a:r>
                <a:rPr lang="en-US" sz="2000" dirty="0" smtClean="0"/>
                <a:t> </a:t>
              </a:r>
              <a:r>
                <a:rPr lang="en-US" sz="2000" dirty="0"/>
                <a:t> </a:t>
              </a:r>
              <a:r>
                <a:rPr lang="en-US" sz="2000" dirty="0" smtClean="0"/>
                <a:t>23,600</a:t>
              </a:r>
            </a:p>
            <a:p>
              <a:r>
                <a:rPr lang="en-US" sz="2000" dirty="0"/>
                <a:t> </a:t>
              </a:r>
              <a:r>
                <a:rPr lang="en-US" sz="2000" dirty="0" smtClean="0"/>
                <a:t>    5,500</a:t>
              </a:r>
            </a:p>
            <a:p>
              <a:r>
                <a:rPr lang="en-US" sz="2000" dirty="0"/>
                <a:t> </a:t>
              </a:r>
              <a:r>
                <a:rPr lang="en-US" sz="2000" dirty="0" smtClean="0"/>
                <a:t> </a:t>
              </a:r>
              <a:endParaRPr lang="en-US" sz="2000" b="1" dirty="0" smtClean="0">
                <a:solidFill>
                  <a:srgbClr val="008000"/>
                </a:solidFill>
              </a:endParaRPr>
            </a:p>
          </p:txBody>
        </p:sp>
      </p:grpSp>
      <p:sp>
        <p:nvSpPr>
          <p:cNvPr id="67" name="TextBox 66"/>
          <p:cNvSpPr txBox="1"/>
          <p:nvPr/>
        </p:nvSpPr>
        <p:spPr>
          <a:xfrm>
            <a:off x="1110545" y="6064144"/>
            <a:ext cx="1530859" cy="338554"/>
          </a:xfrm>
          <a:prstGeom prst="rect">
            <a:avLst/>
          </a:prstGeom>
          <a:noFill/>
        </p:spPr>
        <p:txBody>
          <a:bodyPr wrap="square" rtlCol="0">
            <a:spAutoFit/>
          </a:bodyPr>
          <a:lstStyle/>
          <a:p>
            <a:pPr>
              <a:lnSpc>
                <a:spcPct val="80000"/>
              </a:lnSpc>
            </a:pPr>
            <a:r>
              <a:rPr lang="en-US" sz="2000" b="1" dirty="0" smtClean="0">
                <a:solidFill>
                  <a:srgbClr val="008000"/>
                </a:solidFill>
              </a:rPr>
              <a:t>Total assets</a:t>
            </a:r>
            <a:endParaRPr lang="en-US" sz="2000" b="1" dirty="0">
              <a:solidFill>
                <a:srgbClr val="008000"/>
              </a:solidFill>
            </a:endParaRPr>
          </a:p>
        </p:txBody>
      </p:sp>
      <p:sp>
        <p:nvSpPr>
          <p:cNvPr id="68" name="TextBox 67"/>
          <p:cNvSpPr txBox="1"/>
          <p:nvPr/>
        </p:nvSpPr>
        <p:spPr>
          <a:xfrm>
            <a:off x="3377975" y="6029951"/>
            <a:ext cx="1110045" cy="400110"/>
          </a:xfrm>
          <a:prstGeom prst="rect">
            <a:avLst/>
          </a:prstGeom>
          <a:noFill/>
        </p:spPr>
        <p:txBody>
          <a:bodyPr wrap="square" rtlCol="0">
            <a:spAutoFit/>
          </a:bodyPr>
          <a:lstStyle/>
          <a:p>
            <a:r>
              <a:rPr lang="en-US" sz="2000" b="1" dirty="0" smtClean="0">
                <a:solidFill>
                  <a:srgbClr val="008000"/>
                </a:solidFill>
              </a:rPr>
              <a:t>$40,000</a:t>
            </a:r>
          </a:p>
        </p:txBody>
      </p:sp>
      <p:sp>
        <p:nvSpPr>
          <p:cNvPr id="69" name="TextBox 68"/>
          <p:cNvSpPr txBox="1"/>
          <p:nvPr/>
        </p:nvSpPr>
        <p:spPr>
          <a:xfrm>
            <a:off x="7721616" y="6007050"/>
            <a:ext cx="1172146" cy="400110"/>
          </a:xfrm>
          <a:prstGeom prst="rect">
            <a:avLst/>
          </a:prstGeom>
          <a:noFill/>
        </p:spPr>
        <p:txBody>
          <a:bodyPr wrap="square" rtlCol="0">
            <a:spAutoFit/>
          </a:bodyPr>
          <a:lstStyle/>
          <a:p>
            <a:r>
              <a:rPr lang="en-US" sz="2000" b="1" dirty="0" smtClean="0">
                <a:solidFill>
                  <a:srgbClr val="008000"/>
                </a:solidFill>
              </a:rPr>
              <a:t>$40,000</a:t>
            </a:r>
          </a:p>
        </p:txBody>
      </p:sp>
      <p:sp>
        <p:nvSpPr>
          <p:cNvPr id="70" name="TextBox 69"/>
          <p:cNvSpPr txBox="1"/>
          <p:nvPr/>
        </p:nvSpPr>
        <p:spPr>
          <a:xfrm>
            <a:off x="7826395" y="4892674"/>
            <a:ext cx="1012549" cy="1015663"/>
          </a:xfrm>
          <a:prstGeom prst="rect">
            <a:avLst/>
          </a:prstGeom>
          <a:noFill/>
        </p:spPr>
        <p:txBody>
          <a:bodyPr wrap="square" rtlCol="0">
            <a:spAutoFit/>
          </a:bodyPr>
          <a:lstStyle/>
          <a:p>
            <a:r>
              <a:rPr lang="en-US" sz="2000" dirty="0" smtClean="0">
                <a:solidFill>
                  <a:srgbClr val="5A1A39"/>
                </a:solidFill>
              </a:rPr>
              <a:t>25,000</a:t>
            </a:r>
          </a:p>
          <a:p>
            <a:r>
              <a:rPr lang="en-US" sz="2000" dirty="0">
                <a:solidFill>
                  <a:srgbClr val="5A1A39"/>
                </a:solidFill>
              </a:rPr>
              <a:t> </a:t>
            </a:r>
            <a:r>
              <a:rPr lang="en-US" sz="2000" dirty="0" smtClean="0">
                <a:solidFill>
                  <a:srgbClr val="5A1A39"/>
                </a:solidFill>
              </a:rPr>
              <a:t> 1,000</a:t>
            </a:r>
          </a:p>
          <a:p>
            <a:r>
              <a:rPr lang="en-US" sz="2000" b="1" dirty="0" smtClean="0">
                <a:solidFill>
                  <a:srgbClr val="5A1A39"/>
                </a:solidFill>
              </a:rPr>
              <a:t>26,000</a:t>
            </a:r>
          </a:p>
        </p:txBody>
      </p:sp>
      <p:sp>
        <p:nvSpPr>
          <p:cNvPr id="71" name="TextBox 70"/>
          <p:cNvSpPr txBox="1"/>
          <p:nvPr/>
        </p:nvSpPr>
        <p:spPr>
          <a:xfrm>
            <a:off x="4670895" y="4942995"/>
            <a:ext cx="3191681" cy="1508105"/>
          </a:xfrm>
          <a:prstGeom prst="rect">
            <a:avLst/>
          </a:prstGeom>
          <a:noFill/>
        </p:spPr>
        <p:txBody>
          <a:bodyPr wrap="square" rtlCol="0">
            <a:spAutoFit/>
          </a:bodyPr>
          <a:lstStyle/>
          <a:p>
            <a:pPr>
              <a:lnSpc>
                <a:spcPct val="80000"/>
              </a:lnSpc>
            </a:pPr>
            <a:r>
              <a:rPr lang="en-US" sz="2000" dirty="0" smtClean="0">
                <a:solidFill>
                  <a:srgbClr val="5A1A39"/>
                </a:solidFill>
              </a:rPr>
              <a:t>Common stock</a:t>
            </a:r>
          </a:p>
          <a:p>
            <a:r>
              <a:rPr lang="en-US" sz="2000" dirty="0" smtClean="0">
                <a:solidFill>
                  <a:srgbClr val="5A1A39"/>
                </a:solidFill>
              </a:rPr>
              <a:t>Retained earnings</a:t>
            </a:r>
          </a:p>
          <a:p>
            <a:r>
              <a:rPr lang="en-US" sz="2000" b="1" dirty="0" smtClean="0">
                <a:solidFill>
                  <a:srgbClr val="5A1A39"/>
                </a:solidFill>
              </a:rPr>
              <a:t>     Total stockholders’ equity</a:t>
            </a:r>
          </a:p>
          <a:p>
            <a:pPr>
              <a:lnSpc>
                <a:spcPct val="90000"/>
              </a:lnSpc>
            </a:pPr>
            <a:r>
              <a:rPr lang="en-US" sz="2000" b="1" dirty="0" smtClean="0">
                <a:solidFill>
                  <a:srgbClr val="008000"/>
                </a:solidFill>
              </a:rPr>
              <a:t>            Total liabilities and</a:t>
            </a:r>
            <a:br>
              <a:rPr lang="en-US" sz="2000" b="1" dirty="0" smtClean="0">
                <a:solidFill>
                  <a:srgbClr val="008000"/>
                </a:solidFill>
              </a:rPr>
            </a:br>
            <a:r>
              <a:rPr lang="en-US" sz="2000" b="1" dirty="0" smtClean="0">
                <a:solidFill>
                  <a:srgbClr val="008000"/>
                </a:solidFill>
              </a:rPr>
              <a:t>            stockholders’ equity</a:t>
            </a:r>
            <a:endParaRPr lang="en-US" sz="2000" b="1" dirty="0">
              <a:solidFill>
                <a:srgbClr val="008000"/>
              </a:solidFill>
            </a:endParaRPr>
          </a:p>
        </p:txBody>
      </p:sp>
      <p:cxnSp>
        <p:nvCxnSpPr>
          <p:cNvPr id="72" name="Straight Connector 71"/>
          <p:cNvCxnSpPr/>
          <p:nvPr/>
        </p:nvCxnSpPr>
        <p:spPr>
          <a:xfrm flipV="1">
            <a:off x="2256936" y="2260423"/>
            <a:ext cx="736521" cy="3933"/>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a:off x="6084659" y="2266115"/>
            <a:ext cx="1042812" cy="786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 name="Group 1"/>
          <p:cNvGrpSpPr/>
          <p:nvPr/>
        </p:nvGrpSpPr>
        <p:grpSpPr>
          <a:xfrm>
            <a:off x="5026357" y="4538321"/>
            <a:ext cx="2981393" cy="707886"/>
            <a:chOff x="5425169" y="4808446"/>
            <a:chExt cx="1843538" cy="707886"/>
          </a:xfrm>
        </p:grpSpPr>
        <p:sp>
          <p:nvSpPr>
            <p:cNvPr id="57" name="TextBox 56"/>
            <p:cNvSpPr txBox="1"/>
            <p:nvPr/>
          </p:nvSpPr>
          <p:spPr>
            <a:xfrm>
              <a:off x="5436671" y="4808446"/>
              <a:ext cx="1832036" cy="707886"/>
            </a:xfrm>
            <a:prstGeom prst="rect">
              <a:avLst/>
            </a:prstGeom>
            <a:noFill/>
          </p:spPr>
          <p:txBody>
            <a:bodyPr wrap="square" rtlCol="0">
              <a:spAutoFit/>
            </a:bodyPr>
            <a:lstStyle/>
            <a:p>
              <a:r>
                <a:rPr lang="en-US" sz="2000" b="1" dirty="0" smtClean="0"/>
                <a:t>Stockholders’ Equity</a:t>
              </a:r>
              <a:endParaRPr lang="en-US" sz="2000" b="1" dirty="0"/>
            </a:p>
          </p:txBody>
        </p:sp>
        <p:cxnSp>
          <p:nvCxnSpPr>
            <p:cNvPr id="74" name="Straight Connector 73"/>
            <p:cNvCxnSpPr/>
            <p:nvPr/>
          </p:nvCxnSpPr>
          <p:spPr>
            <a:xfrm>
              <a:off x="5425169" y="5160415"/>
              <a:ext cx="1520676" cy="3933"/>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77" name="Straight Connector 76"/>
          <p:cNvCxnSpPr/>
          <p:nvPr/>
        </p:nvCxnSpPr>
        <p:spPr>
          <a:xfrm>
            <a:off x="7776988" y="4149222"/>
            <a:ext cx="7907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flipV="1">
            <a:off x="3397226" y="5988028"/>
            <a:ext cx="895967" cy="763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7826395" y="5879462"/>
            <a:ext cx="7849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81" name="Group 80"/>
          <p:cNvGrpSpPr/>
          <p:nvPr/>
        </p:nvGrpSpPr>
        <p:grpSpPr>
          <a:xfrm>
            <a:off x="3397226" y="6362100"/>
            <a:ext cx="903438" cy="70325"/>
            <a:chOff x="3426429" y="6530626"/>
            <a:chExt cx="405806" cy="25991"/>
          </a:xfrm>
        </p:grpSpPr>
        <p:cxnSp>
          <p:nvCxnSpPr>
            <p:cNvPr id="82" name="Straight Connector 81"/>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3" name="Straight Connector 82"/>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84" name="Group 83"/>
          <p:cNvGrpSpPr/>
          <p:nvPr/>
        </p:nvGrpSpPr>
        <p:grpSpPr>
          <a:xfrm>
            <a:off x="7731242" y="6384300"/>
            <a:ext cx="954370" cy="66800"/>
            <a:chOff x="3426429" y="6530626"/>
            <a:chExt cx="405806" cy="25991"/>
          </a:xfrm>
        </p:grpSpPr>
        <p:cxnSp>
          <p:nvCxnSpPr>
            <p:cNvPr id="85" name="Straight Connector 84"/>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88" name="Straight Connector 87"/>
          <p:cNvCxnSpPr/>
          <p:nvPr/>
        </p:nvCxnSpPr>
        <p:spPr>
          <a:xfrm>
            <a:off x="7836020" y="5544561"/>
            <a:ext cx="7747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6" name="TextBox 35"/>
          <p:cNvSpPr txBox="1"/>
          <p:nvPr/>
        </p:nvSpPr>
        <p:spPr>
          <a:xfrm>
            <a:off x="4512117" y="2313735"/>
            <a:ext cx="2615354" cy="2185214"/>
          </a:xfrm>
          <a:prstGeom prst="rect">
            <a:avLst/>
          </a:prstGeom>
          <a:noFill/>
        </p:spPr>
        <p:txBody>
          <a:bodyPr wrap="square" rtlCol="0">
            <a:spAutoFit/>
          </a:bodyPr>
          <a:lstStyle/>
          <a:p>
            <a:pPr>
              <a:lnSpc>
                <a:spcPct val="80000"/>
              </a:lnSpc>
            </a:pPr>
            <a:r>
              <a:rPr lang="en-US" sz="2000" dirty="0" smtClean="0"/>
              <a:t>   Accounts payable</a:t>
            </a:r>
          </a:p>
          <a:p>
            <a:r>
              <a:rPr lang="en-US" sz="2000" dirty="0"/>
              <a:t> </a:t>
            </a:r>
            <a:r>
              <a:rPr lang="en-US" sz="2000" dirty="0" smtClean="0"/>
              <a:t>  Salaries payable</a:t>
            </a:r>
          </a:p>
          <a:p>
            <a:r>
              <a:rPr lang="en-US" sz="2000" dirty="0"/>
              <a:t> </a:t>
            </a:r>
            <a:r>
              <a:rPr lang="en-US" sz="2000" dirty="0" smtClean="0"/>
              <a:t>  Utilities payable</a:t>
            </a:r>
          </a:p>
          <a:p>
            <a:r>
              <a:rPr lang="en-US" sz="2000" dirty="0" smtClean="0"/>
              <a:t>   Interest payable</a:t>
            </a:r>
          </a:p>
          <a:p>
            <a:r>
              <a:rPr lang="en-US" sz="2000" dirty="0" smtClean="0"/>
              <a:t>   Notes payable</a:t>
            </a:r>
          </a:p>
          <a:p>
            <a:r>
              <a:rPr lang="en-US" sz="2000" dirty="0" smtClean="0"/>
              <a:t>   Other liabilities</a:t>
            </a:r>
            <a:endParaRPr lang="en-US" sz="2000" dirty="0"/>
          </a:p>
          <a:p>
            <a:r>
              <a:rPr lang="en-US" sz="2000" dirty="0"/>
              <a:t>	</a:t>
            </a:r>
            <a:r>
              <a:rPr lang="en-US" sz="2000" b="1" dirty="0" smtClean="0">
                <a:solidFill>
                  <a:srgbClr val="008000"/>
                </a:solidFill>
              </a:rPr>
              <a:t>Total </a:t>
            </a:r>
            <a:r>
              <a:rPr lang="en-US" sz="2000" b="1" dirty="0">
                <a:solidFill>
                  <a:srgbClr val="008000"/>
                </a:solidFill>
              </a:rPr>
              <a:t>liabilities</a:t>
            </a:r>
          </a:p>
        </p:txBody>
      </p:sp>
      <p:sp>
        <p:nvSpPr>
          <p:cNvPr id="37" name="TextBox 36"/>
          <p:cNvSpPr txBox="1"/>
          <p:nvPr/>
        </p:nvSpPr>
        <p:spPr>
          <a:xfrm>
            <a:off x="7625938" y="2260775"/>
            <a:ext cx="1173216" cy="2585323"/>
          </a:xfrm>
          <a:prstGeom prst="rect">
            <a:avLst/>
          </a:prstGeom>
          <a:noFill/>
        </p:spPr>
        <p:txBody>
          <a:bodyPr wrap="square" rtlCol="0">
            <a:spAutoFit/>
          </a:bodyPr>
          <a:lstStyle/>
          <a:p>
            <a:r>
              <a:rPr lang="en-US" sz="2000" dirty="0" smtClean="0"/>
              <a:t>$  2,300</a:t>
            </a:r>
          </a:p>
          <a:p>
            <a:r>
              <a:rPr lang="en-US" sz="2000" dirty="0"/>
              <a:t> </a:t>
            </a:r>
            <a:r>
              <a:rPr lang="en-US" sz="2000" dirty="0" smtClean="0"/>
              <a:t>       300</a:t>
            </a:r>
          </a:p>
          <a:p>
            <a:r>
              <a:rPr lang="en-US" sz="2000" dirty="0"/>
              <a:t> </a:t>
            </a:r>
            <a:r>
              <a:rPr lang="en-US" sz="2000" dirty="0" smtClean="0"/>
              <a:t>       900</a:t>
            </a:r>
          </a:p>
          <a:p>
            <a:r>
              <a:rPr lang="en-US" sz="2000" dirty="0"/>
              <a:t> </a:t>
            </a:r>
            <a:r>
              <a:rPr lang="en-US" sz="2000" dirty="0" smtClean="0"/>
              <a:t>       100</a:t>
            </a:r>
          </a:p>
          <a:p>
            <a:r>
              <a:rPr lang="en-US" sz="2000" dirty="0" smtClean="0"/>
              <a:t>   10,000</a:t>
            </a:r>
          </a:p>
          <a:p>
            <a:r>
              <a:rPr lang="en-US" sz="2000" dirty="0" smtClean="0"/>
              <a:t>        400</a:t>
            </a:r>
          </a:p>
          <a:p>
            <a:r>
              <a:rPr lang="en-US" sz="2000" dirty="0"/>
              <a:t> </a:t>
            </a:r>
            <a:r>
              <a:rPr lang="en-US" sz="2000" dirty="0" smtClean="0"/>
              <a:t>  </a:t>
            </a:r>
            <a:r>
              <a:rPr lang="en-US" sz="2000" b="1" dirty="0" smtClean="0">
                <a:solidFill>
                  <a:srgbClr val="008000"/>
                </a:solidFill>
              </a:rPr>
              <a:t>14,000</a:t>
            </a:r>
          </a:p>
          <a:p>
            <a:pPr>
              <a:lnSpc>
                <a:spcPct val="110000"/>
              </a:lnSpc>
            </a:pPr>
            <a:r>
              <a:rPr lang="en-US" sz="2000" b="1" dirty="0"/>
              <a:t> </a:t>
            </a:r>
            <a:r>
              <a:rPr lang="en-US" sz="2000" b="1" dirty="0" smtClean="0"/>
              <a:t>   </a:t>
            </a:r>
            <a:endParaRPr lang="en-US" sz="2000" dirty="0" smtClean="0"/>
          </a:p>
        </p:txBody>
      </p:sp>
    </p:spTree>
    <p:extLst>
      <p:ext uri="{BB962C8B-B14F-4D97-AF65-F5344CB8AC3E}">
        <p14:creationId xmlns:p14="http://schemas.microsoft.com/office/powerpoint/2010/main" val="959218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1">
                                            <p:txEl>
                                              <p:pRg st="0" end="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1">
                                            <p:txEl>
                                              <p:pRg st="1" end="1"/>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71">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71">
                                            <p:txEl>
                                              <p:pRg st="3" end="3"/>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80"/>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8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67" grpId="0"/>
      <p:bldP spid="68" grpId="0"/>
      <p:bldP spid="69" grpId="0"/>
      <p:bldP spid="70" grpId="0"/>
      <p:bldP spid="71" grpId="0"/>
      <p:bldP spid="36" grpId="0"/>
      <p:bldP spid="3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3"/>
            <a:ext cx="7794576" cy="4725038"/>
          </a:xfrm>
        </p:spPr>
        <p:txBody>
          <a:bodyPr/>
          <a:lstStyle/>
          <a:p>
            <a:pPr marL="0" indent="0">
              <a:buNone/>
            </a:pPr>
            <a:r>
              <a:rPr lang="en-US" dirty="0"/>
              <a:t>Which of the following accounts would appear </a:t>
            </a:r>
            <a:r>
              <a:rPr lang="en-US" dirty="0" smtClean="0"/>
              <a:t>in </a:t>
            </a:r>
            <a:r>
              <a:rPr lang="en-US" dirty="0"/>
              <a:t>a company’s income statement?</a:t>
            </a:r>
          </a:p>
          <a:p>
            <a:pPr marL="0" indent="0">
              <a:buNone/>
            </a:pPr>
            <a:r>
              <a:rPr lang="en-US" dirty="0"/>
              <a:t>a.	Accounts Payable</a:t>
            </a:r>
          </a:p>
          <a:p>
            <a:pPr marL="0" indent="0">
              <a:buNone/>
            </a:pPr>
            <a:r>
              <a:rPr lang="en-US" dirty="0"/>
              <a:t>b.	Cash</a:t>
            </a:r>
          </a:p>
          <a:p>
            <a:pPr marL="0" indent="0">
              <a:buNone/>
            </a:pPr>
            <a:r>
              <a:rPr lang="en-US" dirty="0"/>
              <a:t>c.	Dividends</a:t>
            </a:r>
          </a:p>
          <a:p>
            <a:pPr marL="0" indent="0">
              <a:buNone/>
            </a:pPr>
            <a:r>
              <a:rPr lang="en-US" dirty="0"/>
              <a:t>d.	Rent Expense</a:t>
            </a:r>
          </a:p>
          <a:p>
            <a:endParaRPr lang="en-US" dirty="0"/>
          </a:p>
          <a:p>
            <a:endParaRPr lang="en-US" dirty="0"/>
          </a:p>
          <a:p>
            <a:endParaRPr lang="en-US" dirty="0"/>
          </a:p>
          <a:p>
            <a:endParaRPr lang="en-US" dirty="0"/>
          </a:p>
        </p:txBody>
      </p:sp>
      <p:sp>
        <p:nvSpPr>
          <p:cNvPr id="4" name="Title 3"/>
          <p:cNvSpPr>
            <a:spLocks noGrp="1"/>
          </p:cNvSpPr>
          <p:nvPr>
            <p:ph type="title"/>
          </p:nvPr>
        </p:nvSpPr>
        <p:spPr/>
        <p:txBody>
          <a:bodyPr/>
          <a:lstStyle/>
          <a:p>
            <a:r>
              <a:rPr lang="en-US" dirty="0"/>
              <a:t>Concept </a:t>
            </a:r>
            <a:r>
              <a:rPr lang="en-US" dirty="0" smtClean="0"/>
              <a:t>Check 1-3</a:t>
            </a:r>
            <a:endParaRPr lang="en-US" dirty="0"/>
          </a:p>
        </p:txBody>
      </p:sp>
      <p:sp>
        <p:nvSpPr>
          <p:cNvPr id="6" name="TextBox 5"/>
          <p:cNvSpPr txBox="1"/>
          <p:nvPr/>
        </p:nvSpPr>
        <p:spPr>
          <a:xfrm>
            <a:off x="1400097" y="4824273"/>
            <a:ext cx="7459423" cy="1569660"/>
          </a:xfrm>
          <a:prstGeom prst="rect">
            <a:avLst/>
          </a:prstGeom>
          <a:solidFill>
            <a:srgbClr val="FFFFD1"/>
          </a:solidFill>
          <a:ln w="6350">
            <a:solidFill>
              <a:schemeClr val="tx1"/>
            </a:solidFill>
          </a:ln>
        </p:spPr>
        <p:txBody>
          <a:bodyPr wrap="square" rtlCol="0">
            <a:spAutoFit/>
          </a:bodyPr>
          <a:lstStyle/>
          <a:p>
            <a:r>
              <a:rPr lang="en-US" sz="2400" dirty="0"/>
              <a:t>The income statement is a financial statement that reports the company’s revenues and expenses over an interval of time. </a:t>
            </a:r>
            <a:r>
              <a:rPr lang="en-US" sz="2400" dirty="0" smtClean="0"/>
              <a:t>The only item from the list that would appear in the income statement would be Rent Expense.</a:t>
            </a:r>
          </a:p>
        </p:txBody>
      </p:sp>
      <p:sp>
        <p:nvSpPr>
          <p:cNvPr id="7" name="Oval 6"/>
          <p:cNvSpPr/>
          <p:nvPr/>
        </p:nvSpPr>
        <p:spPr bwMode="auto">
          <a:xfrm>
            <a:off x="974981" y="417426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26</a:t>
            </a:fld>
            <a:endParaRPr lang="en-US" dirty="0"/>
          </a:p>
        </p:txBody>
      </p:sp>
    </p:spTree>
    <p:extLst>
      <p:ext uri="{BB962C8B-B14F-4D97-AF65-F5344CB8AC3E}">
        <p14:creationId xmlns:p14="http://schemas.microsoft.com/office/powerpoint/2010/main" val="2665028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3"/>
            <a:ext cx="7503703" cy="3340080"/>
          </a:xfrm>
        </p:spPr>
        <p:txBody>
          <a:bodyPr>
            <a:normAutofit lnSpcReduction="10000"/>
          </a:bodyPr>
          <a:lstStyle/>
          <a:p>
            <a:pPr marL="0" indent="0">
              <a:buNone/>
            </a:pPr>
            <a:r>
              <a:rPr lang="en-US" dirty="0"/>
              <a:t>Which </a:t>
            </a:r>
            <a:r>
              <a:rPr lang="en-US" dirty="0" smtClean="0"/>
              <a:t>relationship is reflected in the balance sheet?</a:t>
            </a:r>
            <a:endParaRPr lang="en-US" dirty="0"/>
          </a:p>
          <a:p>
            <a:pPr marL="0" indent="0">
              <a:buNone/>
            </a:pPr>
            <a:r>
              <a:rPr lang="en-US" dirty="0"/>
              <a:t>a.	</a:t>
            </a:r>
            <a:r>
              <a:rPr lang="en-US" dirty="0" smtClean="0"/>
              <a:t>Revenues − Expenses = Net </a:t>
            </a:r>
            <a:r>
              <a:rPr lang="en-US" dirty="0"/>
              <a:t>income</a:t>
            </a:r>
          </a:p>
          <a:p>
            <a:pPr marL="0" indent="0">
              <a:buNone/>
            </a:pPr>
            <a:r>
              <a:rPr lang="en-US" dirty="0"/>
              <a:t>b.	</a:t>
            </a:r>
            <a:r>
              <a:rPr lang="en-US" dirty="0" smtClean="0"/>
              <a:t>Assets = Liabilities + Stockholders’ Equity</a:t>
            </a:r>
            <a:endParaRPr lang="en-US" dirty="0"/>
          </a:p>
          <a:p>
            <a:pPr marL="461963" indent="-461963">
              <a:buNone/>
            </a:pPr>
            <a:r>
              <a:rPr lang="en-US" dirty="0"/>
              <a:t>c.	Assets − </a:t>
            </a:r>
            <a:r>
              <a:rPr lang="en-US" dirty="0" smtClean="0"/>
              <a:t>Liabilities = Net Income</a:t>
            </a:r>
            <a:endParaRPr lang="en-US" dirty="0"/>
          </a:p>
          <a:p>
            <a:pPr marL="0" indent="0">
              <a:buNone/>
            </a:pPr>
            <a:r>
              <a:rPr lang="en-US" dirty="0"/>
              <a:t>d.	</a:t>
            </a:r>
            <a:r>
              <a:rPr lang="en-US" dirty="0" smtClean="0"/>
              <a:t>Assets = Revenues + Dividends</a:t>
            </a:r>
            <a:endParaRPr lang="en-US" dirty="0"/>
          </a:p>
          <a:p>
            <a:endParaRPr lang="en-US" dirty="0"/>
          </a:p>
          <a:p>
            <a:endParaRPr lang="en-US" dirty="0"/>
          </a:p>
          <a:p>
            <a:endParaRPr lang="en-US" dirty="0"/>
          </a:p>
        </p:txBody>
      </p:sp>
      <p:sp>
        <p:nvSpPr>
          <p:cNvPr id="4" name="Title 3"/>
          <p:cNvSpPr>
            <a:spLocks noGrp="1"/>
          </p:cNvSpPr>
          <p:nvPr>
            <p:ph type="title"/>
          </p:nvPr>
        </p:nvSpPr>
        <p:spPr/>
        <p:txBody>
          <a:bodyPr/>
          <a:lstStyle/>
          <a:p>
            <a:r>
              <a:rPr lang="en-US" dirty="0"/>
              <a:t>Concept Check </a:t>
            </a:r>
            <a:r>
              <a:rPr lang="en-US" dirty="0" smtClean="0"/>
              <a:t>1-4</a:t>
            </a:r>
            <a:endParaRPr lang="en-US" dirty="0"/>
          </a:p>
        </p:txBody>
      </p:sp>
      <p:sp>
        <p:nvSpPr>
          <p:cNvPr id="6" name="Oval 5"/>
          <p:cNvSpPr/>
          <p:nvPr/>
        </p:nvSpPr>
        <p:spPr bwMode="auto">
          <a:xfrm>
            <a:off x="1029979" y="2830163"/>
            <a:ext cx="514374" cy="527563"/>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936943" y="4622960"/>
            <a:ext cx="7631704" cy="1569660"/>
          </a:xfrm>
          <a:prstGeom prst="rect">
            <a:avLst/>
          </a:prstGeom>
          <a:solidFill>
            <a:srgbClr val="FFFFD1"/>
          </a:solidFill>
          <a:ln w="6350">
            <a:solidFill>
              <a:schemeClr val="tx1"/>
            </a:solidFill>
          </a:ln>
        </p:spPr>
        <p:txBody>
          <a:bodyPr wrap="square" rtlCol="0">
            <a:spAutoFit/>
          </a:bodyPr>
          <a:lstStyle/>
          <a:p>
            <a:r>
              <a:rPr lang="en-US" sz="2400" dirty="0" smtClean="0"/>
              <a:t>The balance sheet reflects the financial position of a company on a particular date. The company’s financial position is summarized by showing that resources (Assets) equal claims to resources (Liabilities + Stockholders’ Equity).</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27</a:t>
            </a:fld>
            <a:endParaRPr lang="en-US" dirty="0"/>
          </a:p>
        </p:txBody>
      </p:sp>
    </p:spTree>
    <p:extLst>
      <p:ext uri="{BB962C8B-B14F-4D97-AF65-F5344CB8AC3E}">
        <p14:creationId xmlns:p14="http://schemas.microsoft.com/office/powerpoint/2010/main" val="4146520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p:txBody>
          <a:bodyPr/>
          <a:lstStyle/>
          <a:p>
            <a:r>
              <a:rPr lang="en-US" dirty="0" smtClean="0"/>
              <a:t>Statement of Cash Flows</a:t>
            </a:r>
          </a:p>
        </p:txBody>
      </p:sp>
      <p:sp>
        <p:nvSpPr>
          <p:cNvPr id="14" name="AutoShape 5"/>
          <p:cNvSpPr>
            <a:spLocks noChangeArrowheads="1"/>
          </p:cNvSpPr>
          <p:nvPr/>
        </p:nvSpPr>
        <p:spPr bwMode="auto">
          <a:xfrm>
            <a:off x="1333500" y="1905000"/>
            <a:ext cx="6705600" cy="1143000"/>
          </a:xfrm>
          <a:prstGeom prst="roundRect">
            <a:avLst>
              <a:gd name="adj" fmla="val 16667"/>
            </a:avLst>
          </a:prstGeom>
          <a:solidFill>
            <a:schemeClr val="tx2">
              <a:lumMod val="75000"/>
            </a:schemeClr>
          </a:solidFill>
          <a:ln w="25400" algn="ctr">
            <a:noFill/>
            <a:round/>
            <a:headEnd/>
            <a:tailEnd/>
          </a:ln>
          <a:effectLst/>
        </p:spPr>
        <p:txBody>
          <a:bodyPr anchor="ctr"/>
          <a:lstStyle/>
          <a:p>
            <a:pPr algn="ctr">
              <a:defRPr/>
            </a:pPr>
            <a:r>
              <a:rPr lang="en-US" sz="2400" kern="0" dirty="0">
                <a:solidFill>
                  <a:schemeClr val="bg1">
                    <a:lumMod val="95000"/>
                  </a:schemeClr>
                </a:solidFill>
                <a:latin typeface="Arial" pitchFamily="34" charset="0"/>
              </a:rPr>
              <a:t>Measures activities involving cash receipts and cash payments over an interval of time </a:t>
            </a:r>
          </a:p>
        </p:txBody>
      </p:sp>
      <p:sp>
        <p:nvSpPr>
          <p:cNvPr id="17" name="Oval 11"/>
          <p:cNvSpPr>
            <a:spLocks noChangeArrowheads="1"/>
          </p:cNvSpPr>
          <p:nvPr/>
        </p:nvSpPr>
        <p:spPr bwMode="auto">
          <a:xfrm>
            <a:off x="533400" y="3714575"/>
            <a:ext cx="2667000" cy="914400"/>
          </a:xfrm>
          <a:prstGeom prst="ellipse">
            <a:avLst/>
          </a:prstGeom>
          <a:solidFill>
            <a:schemeClr val="accent1">
              <a:lumMod val="75000"/>
            </a:schemeClr>
          </a:solidFill>
          <a:ln w="25400">
            <a:noFill/>
            <a:round/>
            <a:headEnd/>
            <a:tailEnd/>
          </a:ln>
          <a:effectLst/>
        </p:spPr>
        <p:txBody>
          <a:bodyPr wrap="none" anchor="ctr"/>
          <a:lstStyle/>
          <a:p>
            <a:pPr algn="ctr">
              <a:defRPr/>
            </a:pPr>
            <a:r>
              <a:rPr lang="en-US" sz="2400" b="1" kern="0" dirty="0">
                <a:solidFill>
                  <a:schemeClr val="bg1"/>
                </a:solidFill>
                <a:latin typeface="Arial" pitchFamily="34" charset="0"/>
              </a:rPr>
              <a:t>Operating</a:t>
            </a:r>
          </a:p>
          <a:p>
            <a:pPr algn="ctr">
              <a:defRPr/>
            </a:pPr>
            <a:r>
              <a:rPr lang="en-US" sz="2400" b="1" kern="0" dirty="0">
                <a:solidFill>
                  <a:schemeClr val="bg1"/>
                </a:solidFill>
                <a:latin typeface="Arial" pitchFamily="34" charset="0"/>
              </a:rPr>
              <a:t>cash flows</a:t>
            </a:r>
          </a:p>
        </p:txBody>
      </p:sp>
      <p:sp>
        <p:nvSpPr>
          <p:cNvPr id="18" name="Oval 13"/>
          <p:cNvSpPr>
            <a:spLocks noChangeArrowheads="1"/>
          </p:cNvSpPr>
          <p:nvPr/>
        </p:nvSpPr>
        <p:spPr bwMode="auto">
          <a:xfrm>
            <a:off x="3352800" y="3714575"/>
            <a:ext cx="2667000" cy="914400"/>
          </a:xfrm>
          <a:prstGeom prst="ellipse">
            <a:avLst/>
          </a:prstGeom>
          <a:solidFill>
            <a:schemeClr val="accent1">
              <a:lumMod val="75000"/>
            </a:schemeClr>
          </a:solidFill>
          <a:ln w="25400">
            <a:noFill/>
            <a:round/>
            <a:headEnd/>
            <a:tailEnd/>
          </a:ln>
          <a:effectLst/>
        </p:spPr>
        <p:txBody>
          <a:bodyPr wrap="none" anchor="ctr"/>
          <a:lstStyle/>
          <a:p>
            <a:pPr algn="ctr">
              <a:defRPr/>
            </a:pPr>
            <a:r>
              <a:rPr lang="en-US" sz="2400" b="1" kern="0" dirty="0">
                <a:solidFill>
                  <a:schemeClr val="bg1"/>
                </a:solidFill>
                <a:latin typeface="Arial" pitchFamily="34" charset="0"/>
              </a:rPr>
              <a:t>Investing</a:t>
            </a:r>
          </a:p>
          <a:p>
            <a:pPr algn="ctr">
              <a:defRPr/>
            </a:pPr>
            <a:r>
              <a:rPr lang="en-US" sz="2400" b="1" kern="0" dirty="0">
                <a:solidFill>
                  <a:schemeClr val="bg1"/>
                </a:solidFill>
                <a:latin typeface="Arial" pitchFamily="34" charset="0"/>
              </a:rPr>
              <a:t>cash flows</a:t>
            </a:r>
          </a:p>
        </p:txBody>
      </p:sp>
      <p:sp>
        <p:nvSpPr>
          <p:cNvPr id="19" name="Oval 14"/>
          <p:cNvSpPr>
            <a:spLocks noChangeArrowheads="1"/>
          </p:cNvSpPr>
          <p:nvPr/>
        </p:nvSpPr>
        <p:spPr bwMode="auto">
          <a:xfrm>
            <a:off x="6172200" y="3714575"/>
            <a:ext cx="2667000" cy="914400"/>
          </a:xfrm>
          <a:prstGeom prst="ellipse">
            <a:avLst/>
          </a:prstGeom>
          <a:solidFill>
            <a:schemeClr val="accent1">
              <a:lumMod val="75000"/>
            </a:schemeClr>
          </a:solidFill>
          <a:ln w="25400">
            <a:noFill/>
            <a:round/>
            <a:headEnd/>
            <a:tailEnd/>
          </a:ln>
          <a:effectLst/>
        </p:spPr>
        <p:txBody>
          <a:bodyPr wrap="none" anchor="ctr"/>
          <a:lstStyle/>
          <a:p>
            <a:pPr algn="ctr">
              <a:defRPr/>
            </a:pPr>
            <a:r>
              <a:rPr lang="en-US" sz="2400" b="1" kern="0" dirty="0">
                <a:solidFill>
                  <a:schemeClr val="bg1"/>
                </a:solidFill>
                <a:latin typeface="Arial" pitchFamily="34" charset="0"/>
              </a:rPr>
              <a:t>Financing</a:t>
            </a:r>
          </a:p>
          <a:p>
            <a:pPr algn="ctr">
              <a:defRPr/>
            </a:pPr>
            <a:r>
              <a:rPr lang="en-US" sz="2400" b="1" kern="0" dirty="0">
                <a:solidFill>
                  <a:schemeClr val="bg1"/>
                </a:solidFill>
                <a:latin typeface="Arial" pitchFamily="34" charset="0"/>
              </a:rPr>
              <a:t>cash flows</a:t>
            </a:r>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28</a:t>
            </a:fld>
            <a:endParaRPr lang="en-US" dirty="0"/>
          </a:p>
        </p:txBody>
      </p:sp>
      <p:sp>
        <p:nvSpPr>
          <p:cNvPr id="2" name="TextBox 1"/>
          <p:cNvSpPr txBox="1"/>
          <p:nvPr/>
        </p:nvSpPr>
        <p:spPr>
          <a:xfrm>
            <a:off x="616018" y="4995512"/>
            <a:ext cx="2545882" cy="1200329"/>
          </a:xfrm>
          <a:prstGeom prst="rect">
            <a:avLst/>
          </a:prstGeom>
          <a:noFill/>
        </p:spPr>
        <p:txBody>
          <a:bodyPr wrap="square" rtlCol="0">
            <a:spAutoFit/>
          </a:bodyPr>
          <a:lstStyle/>
          <a:p>
            <a:pPr algn="ctr"/>
            <a:r>
              <a:rPr lang="en-US" sz="2400" dirty="0"/>
              <a:t>cash </a:t>
            </a:r>
            <a:r>
              <a:rPr lang="en-US" sz="2400" dirty="0" smtClean="0"/>
              <a:t>transactions </a:t>
            </a:r>
          </a:p>
          <a:p>
            <a:pPr algn="ctr"/>
            <a:r>
              <a:rPr lang="en-US" sz="2400" dirty="0" smtClean="0"/>
              <a:t>involving revenues and </a:t>
            </a:r>
            <a:r>
              <a:rPr lang="en-US" sz="2400" dirty="0"/>
              <a:t>expenses</a:t>
            </a:r>
          </a:p>
        </p:txBody>
      </p:sp>
      <p:cxnSp>
        <p:nvCxnSpPr>
          <p:cNvPr id="4" name="Straight Arrow Connector 3"/>
          <p:cNvCxnSpPr/>
          <p:nvPr/>
        </p:nvCxnSpPr>
        <p:spPr>
          <a:xfrm flipH="1">
            <a:off x="1771048" y="4706754"/>
            <a:ext cx="9626" cy="43313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3458028" y="4993912"/>
            <a:ext cx="2512546" cy="1569660"/>
          </a:xfrm>
          <a:prstGeom prst="rect">
            <a:avLst/>
          </a:prstGeom>
          <a:noFill/>
        </p:spPr>
        <p:txBody>
          <a:bodyPr wrap="none" rtlCol="0">
            <a:spAutoFit/>
          </a:bodyPr>
          <a:lstStyle/>
          <a:p>
            <a:pPr algn="ctr"/>
            <a:r>
              <a:rPr lang="en-US" sz="2400" dirty="0"/>
              <a:t>cash </a:t>
            </a:r>
            <a:r>
              <a:rPr lang="en-US" sz="2400" dirty="0" smtClean="0"/>
              <a:t>transactions </a:t>
            </a:r>
          </a:p>
          <a:p>
            <a:pPr algn="ctr"/>
            <a:r>
              <a:rPr lang="en-US" sz="2400" dirty="0" smtClean="0"/>
              <a:t>involving purchase</a:t>
            </a:r>
          </a:p>
          <a:p>
            <a:pPr algn="ctr"/>
            <a:r>
              <a:rPr lang="en-US" sz="2400" dirty="0" smtClean="0"/>
              <a:t>and sale of </a:t>
            </a:r>
          </a:p>
          <a:p>
            <a:pPr algn="ctr"/>
            <a:r>
              <a:rPr lang="en-US" sz="2400" dirty="0" smtClean="0"/>
              <a:t>long-term assets</a:t>
            </a:r>
            <a:endParaRPr lang="en-US" sz="2400" dirty="0"/>
          </a:p>
        </p:txBody>
      </p:sp>
      <p:cxnSp>
        <p:nvCxnSpPr>
          <p:cNvPr id="22" name="Straight Arrow Connector 21"/>
          <p:cNvCxnSpPr/>
          <p:nvPr/>
        </p:nvCxnSpPr>
        <p:spPr>
          <a:xfrm flipH="1">
            <a:off x="4695448" y="4705154"/>
            <a:ext cx="9626" cy="43313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6334705" y="4993908"/>
            <a:ext cx="2423549" cy="1200329"/>
          </a:xfrm>
          <a:prstGeom prst="rect">
            <a:avLst/>
          </a:prstGeom>
          <a:noFill/>
        </p:spPr>
        <p:txBody>
          <a:bodyPr wrap="none" rtlCol="0">
            <a:spAutoFit/>
          </a:bodyPr>
          <a:lstStyle/>
          <a:p>
            <a:pPr algn="ctr"/>
            <a:r>
              <a:rPr lang="en-US" sz="2400" dirty="0"/>
              <a:t>cash </a:t>
            </a:r>
            <a:r>
              <a:rPr lang="en-US" sz="2400" dirty="0" smtClean="0"/>
              <a:t>transactions </a:t>
            </a:r>
          </a:p>
          <a:p>
            <a:pPr algn="ctr"/>
            <a:r>
              <a:rPr lang="en-US" sz="2400" dirty="0" smtClean="0"/>
              <a:t>involving lenders </a:t>
            </a:r>
          </a:p>
          <a:p>
            <a:pPr algn="ctr"/>
            <a:r>
              <a:rPr lang="en-US" sz="2400" dirty="0" smtClean="0"/>
              <a:t>and stockholders</a:t>
            </a:r>
            <a:endParaRPr lang="en-US" sz="2400" dirty="0"/>
          </a:p>
        </p:txBody>
      </p:sp>
      <p:cxnSp>
        <p:nvCxnSpPr>
          <p:cNvPr id="24" name="Straight Arrow Connector 23"/>
          <p:cNvCxnSpPr/>
          <p:nvPr/>
        </p:nvCxnSpPr>
        <p:spPr>
          <a:xfrm flipH="1">
            <a:off x="7450622" y="4705150"/>
            <a:ext cx="9626" cy="43313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1"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 grpId="0"/>
      <p:bldP spid="21"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7" y="316585"/>
            <a:ext cx="10084484" cy="939304"/>
          </a:xfrm>
        </p:spPr>
        <p:txBody>
          <a:bodyPr/>
          <a:lstStyle/>
          <a:p>
            <a:pPr>
              <a:lnSpc>
                <a:spcPct val="90000"/>
              </a:lnSpc>
            </a:pPr>
            <a:r>
              <a:rPr lang="en-US" sz="3600" dirty="0"/>
              <a:t>Statement of Cash Flows for </a:t>
            </a:r>
            <a:br>
              <a:rPr lang="en-US" sz="3600" dirty="0"/>
            </a:br>
            <a:r>
              <a:rPr lang="en-US" sz="3600" dirty="0"/>
              <a:t>Eagle Golf Academy</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3" name="Slide Number Placeholder 2"/>
          <p:cNvSpPr>
            <a:spLocks noGrp="1"/>
          </p:cNvSpPr>
          <p:nvPr>
            <p:ph type="sldNum" sz="quarter" idx="12"/>
          </p:nvPr>
        </p:nvSpPr>
        <p:spPr/>
        <p:txBody>
          <a:bodyPr/>
          <a:lstStyle/>
          <a:p>
            <a:fld id="{8A048DD7-39B4-434B-ACE7-68CA5B147A05}" type="slidenum">
              <a:rPr lang="en-US" smtClean="0"/>
              <a:t>29</a:t>
            </a:fld>
            <a:endParaRPr lang="en-US" dirty="0"/>
          </a:p>
        </p:txBody>
      </p:sp>
      <p:sp>
        <p:nvSpPr>
          <p:cNvPr id="6" name="Content Placeholder 5"/>
          <p:cNvSpPr>
            <a:spLocks noGrp="1"/>
          </p:cNvSpPr>
          <p:nvPr>
            <p:ph sz="quarter" idx="13"/>
          </p:nvPr>
        </p:nvSpPr>
        <p:spPr>
          <a:xfrm>
            <a:off x="823496" y="-15232"/>
            <a:ext cx="4906962" cy="403234"/>
          </a:xfrm>
        </p:spPr>
        <p:txBody>
          <a:bodyPr/>
          <a:lstStyle/>
          <a:p>
            <a:r>
              <a:rPr lang="en-US" dirty="0"/>
              <a:t>Illustration 1-8</a:t>
            </a:r>
          </a:p>
        </p:txBody>
      </p:sp>
      <p:sp>
        <p:nvSpPr>
          <p:cNvPr id="40" name="Round Same Side Corner Rectangle 39"/>
          <p:cNvSpPr/>
          <p:nvPr/>
        </p:nvSpPr>
        <p:spPr>
          <a:xfrm>
            <a:off x="1338077" y="1417638"/>
            <a:ext cx="6476999" cy="886106"/>
          </a:xfrm>
          <a:prstGeom prst="round2SameRect">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41" name="Rectangle 40"/>
          <p:cNvSpPr/>
          <p:nvPr/>
        </p:nvSpPr>
        <p:spPr>
          <a:xfrm>
            <a:off x="1335491" y="2303743"/>
            <a:ext cx="6476999" cy="4256267"/>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TextBox 41"/>
          <p:cNvSpPr txBox="1"/>
          <p:nvPr/>
        </p:nvSpPr>
        <p:spPr>
          <a:xfrm>
            <a:off x="2582921" y="1379154"/>
            <a:ext cx="4208771" cy="928459"/>
          </a:xfrm>
          <a:prstGeom prst="rect">
            <a:avLst/>
          </a:prstGeom>
          <a:noFill/>
        </p:spPr>
        <p:txBody>
          <a:bodyPr wrap="square" rtlCol="0">
            <a:spAutoFit/>
          </a:bodyPr>
          <a:lstStyle/>
          <a:p>
            <a:pPr algn="ctr">
              <a:lnSpc>
                <a:spcPct val="90000"/>
              </a:lnSpc>
            </a:pPr>
            <a:r>
              <a:rPr lang="en-US" sz="2000" b="1" dirty="0" smtClean="0">
                <a:solidFill>
                  <a:schemeClr val="bg1"/>
                </a:solidFill>
              </a:rPr>
              <a:t>EAGLE GOLF ACADEMY</a:t>
            </a:r>
          </a:p>
          <a:p>
            <a:pPr algn="ctr">
              <a:lnSpc>
                <a:spcPct val="90000"/>
              </a:lnSpc>
            </a:pPr>
            <a:r>
              <a:rPr lang="en-US" sz="2000" b="1" dirty="0" smtClean="0">
                <a:solidFill>
                  <a:schemeClr val="bg1"/>
                </a:solidFill>
              </a:rPr>
              <a:t>Statement of Cash Flows</a:t>
            </a:r>
          </a:p>
          <a:p>
            <a:pPr algn="ctr">
              <a:lnSpc>
                <a:spcPct val="90000"/>
              </a:lnSpc>
            </a:pPr>
            <a:r>
              <a:rPr lang="en-US" sz="2000" b="1" dirty="0" smtClean="0">
                <a:solidFill>
                  <a:schemeClr val="bg1"/>
                </a:solidFill>
              </a:rPr>
              <a:t>For the month ended December 31</a:t>
            </a:r>
            <a:endParaRPr lang="en-US" b="1" dirty="0">
              <a:solidFill>
                <a:schemeClr val="bg1"/>
              </a:solidFill>
            </a:endParaRPr>
          </a:p>
        </p:txBody>
      </p:sp>
      <p:sp>
        <p:nvSpPr>
          <p:cNvPr id="59" name="TextBox 58"/>
          <p:cNvSpPr txBox="1"/>
          <p:nvPr/>
        </p:nvSpPr>
        <p:spPr>
          <a:xfrm>
            <a:off x="1590261" y="2638912"/>
            <a:ext cx="3689475" cy="1349344"/>
          </a:xfrm>
          <a:prstGeom prst="rect">
            <a:avLst/>
          </a:prstGeom>
          <a:noFill/>
        </p:spPr>
        <p:txBody>
          <a:bodyPr wrap="square" rtlCol="0">
            <a:spAutoFit/>
          </a:bodyPr>
          <a:lstStyle/>
          <a:p>
            <a:pPr>
              <a:lnSpc>
                <a:spcPct val="80000"/>
              </a:lnSpc>
            </a:pPr>
            <a:r>
              <a:rPr lang="en-US" sz="1300" dirty="0" smtClean="0"/>
              <a:t>Cash Inflows:</a:t>
            </a:r>
          </a:p>
          <a:p>
            <a:pPr>
              <a:lnSpc>
                <a:spcPct val="110000"/>
              </a:lnSpc>
            </a:pPr>
            <a:r>
              <a:rPr lang="en-US" sz="1300" dirty="0" smtClean="0"/>
              <a:t>   From customers     </a:t>
            </a:r>
          </a:p>
          <a:p>
            <a:pPr>
              <a:lnSpc>
                <a:spcPct val="110000"/>
              </a:lnSpc>
            </a:pPr>
            <a:r>
              <a:rPr lang="en-US" sz="1300" dirty="0" smtClean="0"/>
              <a:t>Cash outflows:</a:t>
            </a:r>
          </a:p>
          <a:p>
            <a:pPr>
              <a:lnSpc>
                <a:spcPct val="110000"/>
              </a:lnSpc>
            </a:pPr>
            <a:r>
              <a:rPr lang="en-US" sz="1300" dirty="0"/>
              <a:t> </a:t>
            </a:r>
            <a:r>
              <a:rPr lang="en-US" sz="1300" dirty="0" smtClean="0"/>
              <a:t>  For salaries</a:t>
            </a:r>
          </a:p>
          <a:p>
            <a:pPr>
              <a:lnSpc>
                <a:spcPct val="110000"/>
              </a:lnSpc>
            </a:pPr>
            <a:r>
              <a:rPr lang="en-US" sz="1300" dirty="0"/>
              <a:t> </a:t>
            </a:r>
            <a:r>
              <a:rPr lang="en-US" sz="1300" dirty="0" smtClean="0"/>
              <a:t>  For rent</a:t>
            </a:r>
          </a:p>
          <a:p>
            <a:pPr>
              <a:lnSpc>
                <a:spcPct val="110000"/>
              </a:lnSpc>
            </a:pPr>
            <a:r>
              <a:rPr lang="en-US" sz="1300" dirty="0"/>
              <a:t>	</a:t>
            </a:r>
            <a:r>
              <a:rPr lang="en-US" sz="1300" dirty="0" smtClean="0"/>
              <a:t>Net cash flows from operating activities  </a:t>
            </a:r>
            <a:endParaRPr lang="en-US" sz="1300" dirty="0">
              <a:solidFill>
                <a:srgbClr val="008000"/>
              </a:solidFill>
            </a:endParaRPr>
          </a:p>
        </p:txBody>
      </p:sp>
      <p:sp>
        <p:nvSpPr>
          <p:cNvPr id="60" name="TextBox 59"/>
          <p:cNvSpPr txBox="1"/>
          <p:nvPr/>
        </p:nvSpPr>
        <p:spPr>
          <a:xfrm>
            <a:off x="6131233" y="2803532"/>
            <a:ext cx="858153" cy="1092607"/>
          </a:xfrm>
          <a:prstGeom prst="rect">
            <a:avLst/>
          </a:prstGeom>
          <a:noFill/>
        </p:spPr>
        <p:txBody>
          <a:bodyPr wrap="square" rtlCol="0">
            <a:spAutoFit/>
          </a:bodyPr>
          <a:lstStyle/>
          <a:p>
            <a:r>
              <a:rPr lang="en-US" sz="1300" dirty="0" smtClean="0"/>
              <a:t>$  4,900</a:t>
            </a:r>
          </a:p>
          <a:p>
            <a:endParaRPr lang="en-US" sz="1300" dirty="0" smtClean="0"/>
          </a:p>
          <a:p>
            <a:r>
              <a:rPr lang="en-US" sz="1300" dirty="0"/>
              <a:t> </a:t>
            </a:r>
            <a:r>
              <a:rPr lang="en-US" sz="1300" dirty="0" smtClean="0"/>
              <a:t>  (2,800)</a:t>
            </a:r>
          </a:p>
          <a:p>
            <a:r>
              <a:rPr lang="en-US" sz="1300" dirty="0"/>
              <a:t> </a:t>
            </a:r>
            <a:r>
              <a:rPr lang="en-US" sz="1300" dirty="0" smtClean="0"/>
              <a:t> </a:t>
            </a:r>
            <a:r>
              <a:rPr lang="en-US" sz="1300" dirty="0"/>
              <a:t> </a:t>
            </a:r>
            <a:r>
              <a:rPr lang="en-US" sz="1300" dirty="0" smtClean="0"/>
              <a:t>(6,000</a:t>
            </a:r>
            <a:r>
              <a:rPr lang="en-US" sz="1300" dirty="0"/>
              <a:t>)</a:t>
            </a:r>
          </a:p>
          <a:p>
            <a:r>
              <a:rPr lang="en-US" sz="1300" dirty="0" smtClean="0"/>
              <a:t>       </a:t>
            </a:r>
            <a:endParaRPr lang="en-US" sz="1300" b="1" dirty="0" smtClean="0">
              <a:solidFill>
                <a:srgbClr val="008000"/>
              </a:solidFill>
            </a:endParaRPr>
          </a:p>
        </p:txBody>
      </p:sp>
      <p:grpSp>
        <p:nvGrpSpPr>
          <p:cNvPr id="5" name="Group 4"/>
          <p:cNvGrpSpPr/>
          <p:nvPr/>
        </p:nvGrpSpPr>
        <p:grpSpPr>
          <a:xfrm>
            <a:off x="3223299" y="2331135"/>
            <a:ext cx="2998648" cy="307777"/>
            <a:chOff x="3223299" y="2331135"/>
            <a:chExt cx="2998648" cy="307777"/>
          </a:xfrm>
        </p:grpSpPr>
        <p:sp>
          <p:nvSpPr>
            <p:cNvPr id="43" name="TextBox 42"/>
            <p:cNvSpPr txBox="1"/>
            <p:nvPr/>
          </p:nvSpPr>
          <p:spPr>
            <a:xfrm>
              <a:off x="3223299" y="2331135"/>
              <a:ext cx="2998648" cy="307777"/>
            </a:xfrm>
            <a:prstGeom prst="rect">
              <a:avLst/>
            </a:prstGeom>
            <a:noFill/>
          </p:spPr>
          <p:txBody>
            <a:bodyPr wrap="square" rtlCol="0">
              <a:spAutoFit/>
            </a:bodyPr>
            <a:lstStyle/>
            <a:p>
              <a:r>
                <a:rPr lang="en-US" sz="1400" b="1" dirty="0" smtClean="0"/>
                <a:t>Cash Flows from Operating Activities</a:t>
              </a:r>
              <a:endParaRPr lang="en-US" sz="1400" b="1" dirty="0"/>
            </a:p>
          </p:txBody>
        </p:sp>
        <p:cxnSp>
          <p:nvCxnSpPr>
            <p:cNvPr id="72" name="Straight Connector 71"/>
            <p:cNvCxnSpPr/>
            <p:nvPr/>
          </p:nvCxnSpPr>
          <p:spPr>
            <a:xfrm>
              <a:off x="3322469" y="2626146"/>
              <a:ext cx="2745114" cy="1276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77" name="Straight Connector 76"/>
          <p:cNvCxnSpPr/>
          <p:nvPr/>
        </p:nvCxnSpPr>
        <p:spPr>
          <a:xfrm>
            <a:off x="6278235" y="3681175"/>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84" name="Group 83"/>
          <p:cNvGrpSpPr/>
          <p:nvPr/>
        </p:nvGrpSpPr>
        <p:grpSpPr>
          <a:xfrm>
            <a:off x="7060787" y="6439262"/>
            <a:ext cx="560945" cy="45719"/>
            <a:chOff x="3426429" y="6530626"/>
            <a:chExt cx="405806" cy="25991"/>
          </a:xfrm>
        </p:grpSpPr>
        <p:cxnSp>
          <p:nvCxnSpPr>
            <p:cNvPr id="85" name="Straight Connector 84"/>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8" name="TextBox 37"/>
          <p:cNvSpPr txBox="1"/>
          <p:nvPr/>
        </p:nvSpPr>
        <p:spPr>
          <a:xfrm>
            <a:off x="1589791" y="4213727"/>
            <a:ext cx="3689475" cy="469103"/>
          </a:xfrm>
          <a:prstGeom prst="rect">
            <a:avLst/>
          </a:prstGeom>
          <a:noFill/>
        </p:spPr>
        <p:txBody>
          <a:bodyPr wrap="square" rtlCol="0">
            <a:spAutoFit/>
          </a:bodyPr>
          <a:lstStyle/>
          <a:p>
            <a:pPr>
              <a:lnSpc>
                <a:spcPct val="80000"/>
              </a:lnSpc>
            </a:pPr>
            <a:r>
              <a:rPr lang="en-US" sz="1300" dirty="0" smtClean="0"/>
              <a:t>Purchase equipment</a:t>
            </a:r>
          </a:p>
          <a:p>
            <a:pPr>
              <a:lnSpc>
                <a:spcPct val="110000"/>
              </a:lnSpc>
            </a:pPr>
            <a:r>
              <a:rPr lang="en-US" sz="1300" dirty="0"/>
              <a:t>	</a:t>
            </a:r>
            <a:r>
              <a:rPr lang="en-US" sz="1300" dirty="0" smtClean="0"/>
              <a:t>Net cash flows from Investing activities  </a:t>
            </a:r>
            <a:endParaRPr lang="en-US" sz="1300" dirty="0">
              <a:solidFill>
                <a:srgbClr val="008000"/>
              </a:solidFill>
            </a:endParaRPr>
          </a:p>
        </p:txBody>
      </p:sp>
      <p:sp>
        <p:nvSpPr>
          <p:cNvPr id="45" name="TextBox 44"/>
          <p:cNvSpPr txBox="1"/>
          <p:nvPr/>
        </p:nvSpPr>
        <p:spPr>
          <a:xfrm>
            <a:off x="3222829" y="3905950"/>
            <a:ext cx="2998648" cy="307777"/>
          </a:xfrm>
          <a:prstGeom prst="rect">
            <a:avLst/>
          </a:prstGeom>
          <a:noFill/>
        </p:spPr>
        <p:txBody>
          <a:bodyPr wrap="square" rtlCol="0">
            <a:spAutoFit/>
          </a:bodyPr>
          <a:lstStyle/>
          <a:p>
            <a:r>
              <a:rPr lang="en-US" sz="1400" b="1" dirty="0" smtClean="0"/>
              <a:t>Cash Flows from Investing Activities</a:t>
            </a:r>
            <a:endParaRPr lang="en-US" sz="1400" b="1" dirty="0"/>
          </a:p>
        </p:txBody>
      </p:sp>
      <p:cxnSp>
        <p:nvCxnSpPr>
          <p:cNvPr id="46" name="Straight Connector 45"/>
          <p:cNvCxnSpPr/>
          <p:nvPr/>
        </p:nvCxnSpPr>
        <p:spPr>
          <a:xfrm>
            <a:off x="3321999" y="4200961"/>
            <a:ext cx="2651513" cy="1276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1603140" y="4990607"/>
            <a:ext cx="3689475" cy="1569404"/>
          </a:xfrm>
          <a:prstGeom prst="rect">
            <a:avLst/>
          </a:prstGeom>
          <a:noFill/>
        </p:spPr>
        <p:txBody>
          <a:bodyPr wrap="square" rtlCol="0">
            <a:spAutoFit/>
          </a:bodyPr>
          <a:lstStyle/>
          <a:p>
            <a:pPr>
              <a:lnSpc>
                <a:spcPct val="80000"/>
              </a:lnSpc>
            </a:pPr>
            <a:r>
              <a:rPr lang="en-US" sz="1300" dirty="0" smtClean="0"/>
              <a:t>   Issue common stock</a:t>
            </a:r>
          </a:p>
          <a:p>
            <a:pPr>
              <a:lnSpc>
                <a:spcPct val="110000"/>
              </a:lnSpc>
            </a:pPr>
            <a:r>
              <a:rPr lang="en-US" sz="1300" dirty="0" smtClean="0"/>
              <a:t>   Borrow from bank     </a:t>
            </a:r>
          </a:p>
          <a:p>
            <a:pPr>
              <a:lnSpc>
                <a:spcPct val="110000"/>
              </a:lnSpc>
            </a:pPr>
            <a:r>
              <a:rPr lang="en-US" sz="1300" dirty="0" smtClean="0"/>
              <a:t>   Pay dividends</a:t>
            </a:r>
          </a:p>
          <a:p>
            <a:pPr>
              <a:lnSpc>
                <a:spcPct val="110000"/>
              </a:lnSpc>
            </a:pPr>
            <a:r>
              <a:rPr lang="en-US" sz="1300" dirty="0"/>
              <a:t>	</a:t>
            </a:r>
            <a:r>
              <a:rPr lang="en-US" sz="1300" dirty="0" smtClean="0"/>
              <a:t>Net cash flows from financing activities</a:t>
            </a:r>
          </a:p>
          <a:p>
            <a:pPr>
              <a:lnSpc>
                <a:spcPct val="110000"/>
              </a:lnSpc>
            </a:pPr>
            <a:r>
              <a:rPr lang="en-US" sz="1300" dirty="0" smtClean="0"/>
              <a:t>Net increase in cash</a:t>
            </a:r>
          </a:p>
          <a:p>
            <a:pPr>
              <a:lnSpc>
                <a:spcPct val="110000"/>
              </a:lnSpc>
            </a:pPr>
            <a:r>
              <a:rPr lang="en-US" sz="1300" dirty="0" smtClean="0"/>
              <a:t>Cash at the beginning of the period</a:t>
            </a:r>
          </a:p>
          <a:p>
            <a:pPr>
              <a:lnSpc>
                <a:spcPct val="110000"/>
              </a:lnSpc>
            </a:pPr>
            <a:r>
              <a:rPr lang="en-US" sz="1300" dirty="0" smtClean="0"/>
              <a:t>Cash at the end of the period</a:t>
            </a:r>
          </a:p>
        </p:txBody>
      </p:sp>
      <p:grpSp>
        <p:nvGrpSpPr>
          <p:cNvPr id="48" name="Group 47"/>
          <p:cNvGrpSpPr/>
          <p:nvPr/>
        </p:nvGrpSpPr>
        <p:grpSpPr>
          <a:xfrm>
            <a:off x="3236178" y="4682830"/>
            <a:ext cx="2998648" cy="307777"/>
            <a:chOff x="3223299" y="2331135"/>
            <a:chExt cx="2998648" cy="307777"/>
          </a:xfrm>
        </p:grpSpPr>
        <p:sp>
          <p:nvSpPr>
            <p:cNvPr id="49" name="TextBox 48"/>
            <p:cNvSpPr txBox="1"/>
            <p:nvPr/>
          </p:nvSpPr>
          <p:spPr>
            <a:xfrm>
              <a:off x="3223299" y="2331135"/>
              <a:ext cx="2998648" cy="307777"/>
            </a:xfrm>
            <a:prstGeom prst="rect">
              <a:avLst/>
            </a:prstGeom>
            <a:noFill/>
          </p:spPr>
          <p:txBody>
            <a:bodyPr wrap="square" rtlCol="0">
              <a:spAutoFit/>
            </a:bodyPr>
            <a:lstStyle/>
            <a:p>
              <a:r>
                <a:rPr lang="en-US" sz="1400" b="1" dirty="0" smtClean="0"/>
                <a:t>Cash Flows from Financing Activities</a:t>
              </a:r>
              <a:endParaRPr lang="en-US" sz="1400" b="1" dirty="0"/>
            </a:p>
          </p:txBody>
        </p:sp>
        <p:cxnSp>
          <p:nvCxnSpPr>
            <p:cNvPr id="50" name="Straight Connector 49"/>
            <p:cNvCxnSpPr/>
            <p:nvPr/>
          </p:nvCxnSpPr>
          <p:spPr>
            <a:xfrm>
              <a:off x="3322469" y="2626146"/>
              <a:ext cx="2745114" cy="1276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5" name="TextBox 24"/>
          <p:cNvSpPr txBox="1"/>
          <p:nvPr/>
        </p:nvSpPr>
        <p:spPr>
          <a:xfrm>
            <a:off x="6897200" y="3703855"/>
            <a:ext cx="858153" cy="292388"/>
          </a:xfrm>
          <a:prstGeom prst="rect">
            <a:avLst/>
          </a:prstGeom>
          <a:noFill/>
        </p:spPr>
        <p:txBody>
          <a:bodyPr wrap="square" rtlCol="0">
            <a:spAutoFit/>
          </a:bodyPr>
          <a:lstStyle/>
          <a:p>
            <a:r>
              <a:rPr lang="en-US" sz="1300" dirty="0" smtClean="0"/>
              <a:t>$ (3,900)       </a:t>
            </a:r>
            <a:endParaRPr lang="en-US" sz="1300" b="1" dirty="0" smtClean="0">
              <a:solidFill>
                <a:srgbClr val="008000"/>
              </a:solidFill>
            </a:endParaRPr>
          </a:p>
        </p:txBody>
      </p:sp>
      <p:sp>
        <p:nvSpPr>
          <p:cNvPr id="26" name="TextBox 25"/>
          <p:cNvSpPr txBox="1"/>
          <p:nvPr/>
        </p:nvSpPr>
        <p:spPr>
          <a:xfrm>
            <a:off x="6134765" y="4182939"/>
            <a:ext cx="858153" cy="292388"/>
          </a:xfrm>
          <a:prstGeom prst="rect">
            <a:avLst/>
          </a:prstGeom>
          <a:noFill/>
        </p:spPr>
        <p:txBody>
          <a:bodyPr wrap="square" rtlCol="0">
            <a:spAutoFit/>
          </a:bodyPr>
          <a:lstStyle/>
          <a:p>
            <a:r>
              <a:rPr lang="en-US" sz="1300" dirty="0" smtClean="0"/>
              <a:t>(24,000)       </a:t>
            </a:r>
            <a:endParaRPr lang="en-US" sz="1300" b="1" dirty="0" smtClean="0">
              <a:solidFill>
                <a:srgbClr val="008000"/>
              </a:solidFill>
            </a:endParaRPr>
          </a:p>
        </p:txBody>
      </p:sp>
      <p:sp>
        <p:nvSpPr>
          <p:cNvPr id="27" name="TextBox 26"/>
          <p:cNvSpPr txBox="1"/>
          <p:nvPr/>
        </p:nvSpPr>
        <p:spPr>
          <a:xfrm>
            <a:off x="6903044" y="4382222"/>
            <a:ext cx="858153" cy="292388"/>
          </a:xfrm>
          <a:prstGeom prst="rect">
            <a:avLst/>
          </a:prstGeom>
          <a:noFill/>
        </p:spPr>
        <p:txBody>
          <a:bodyPr wrap="square" rtlCol="0">
            <a:spAutoFit/>
          </a:bodyPr>
          <a:lstStyle/>
          <a:p>
            <a:r>
              <a:rPr lang="en-US" sz="1300" dirty="0" smtClean="0"/>
              <a:t>(24,000)       </a:t>
            </a:r>
            <a:endParaRPr lang="en-US" sz="1300" b="1" dirty="0" smtClean="0">
              <a:solidFill>
                <a:srgbClr val="008000"/>
              </a:solidFill>
            </a:endParaRPr>
          </a:p>
        </p:txBody>
      </p:sp>
      <p:sp>
        <p:nvSpPr>
          <p:cNvPr id="28" name="TextBox 27"/>
          <p:cNvSpPr txBox="1"/>
          <p:nvPr/>
        </p:nvSpPr>
        <p:spPr>
          <a:xfrm>
            <a:off x="6223502" y="4952122"/>
            <a:ext cx="858153" cy="692497"/>
          </a:xfrm>
          <a:prstGeom prst="rect">
            <a:avLst/>
          </a:prstGeom>
          <a:noFill/>
        </p:spPr>
        <p:txBody>
          <a:bodyPr wrap="square" rtlCol="0">
            <a:spAutoFit/>
          </a:bodyPr>
          <a:lstStyle/>
          <a:p>
            <a:r>
              <a:rPr lang="en-US" sz="1300" dirty="0" smtClean="0"/>
              <a:t>25,000</a:t>
            </a:r>
          </a:p>
          <a:p>
            <a:r>
              <a:rPr lang="en-US" sz="1300" dirty="0" smtClean="0"/>
              <a:t>10,000</a:t>
            </a:r>
          </a:p>
          <a:p>
            <a:r>
              <a:rPr lang="en-US" sz="1300" dirty="0"/>
              <a:t> </a:t>
            </a:r>
            <a:r>
              <a:rPr lang="en-US" sz="1300" dirty="0" smtClean="0"/>
              <a:t>   (200)       </a:t>
            </a:r>
            <a:endParaRPr lang="en-US" sz="1300" b="1" dirty="0" smtClean="0">
              <a:solidFill>
                <a:srgbClr val="008000"/>
              </a:solidFill>
            </a:endParaRPr>
          </a:p>
        </p:txBody>
      </p:sp>
      <p:sp>
        <p:nvSpPr>
          <p:cNvPr id="29" name="TextBox 28"/>
          <p:cNvSpPr txBox="1"/>
          <p:nvPr/>
        </p:nvSpPr>
        <p:spPr>
          <a:xfrm>
            <a:off x="7012655" y="5592429"/>
            <a:ext cx="858153" cy="892552"/>
          </a:xfrm>
          <a:prstGeom prst="rect">
            <a:avLst/>
          </a:prstGeom>
          <a:noFill/>
        </p:spPr>
        <p:txBody>
          <a:bodyPr wrap="square" rtlCol="0">
            <a:spAutoFit/>
          </a:bodyPr>
          <a:lstStyle/>
          <a:p>
            <a:r>
              <a:rPr lang="en-US" sz="1300" dirty="0" smtClean="0"/>
              <a:t>34,800</a:t>
            </a:r>
          </a:p>
          <a:p>
            <a:r>
              <a:rPr lang="en-US" sz="1300" dirty="0" smtClean="0"/>
              <a:t>  6,900</a:t>
            </a:r>
          </a:p>
          <a:p>
            <a:r>
              <a:rPr lang="en-US" sz="1300" dirty="0"/>
              <a:t> </a:t>
            </a:r>
            <a:r>
              <a:rPr lang="en-US" sz="1300" dirty="0" smtClean="0"/>
              <a:t>      -0-</a:t>
            </a:r>
          </a:p>
          <a:p>
            <a:r>
              <a:rPr lang="en-US" sz="1300" b="1" dirty="0" smtClean="0">
                <a:solidFill>
                  <a:srgbClr val="008000"/>
                </a:solidFill>
              </a:rPr>
              <a:t>$ 6,900</a:t>
            </a:r>
          </a:p>
        </p:txBody>
      </p:sp>
      <p:cxnSp>
        <p:nvCxnSpPr>
          <p:cNvPr id="30" name="Straight Connector 29"/>
          <p:cNvCxnSpPr/>
          <p:nvPr/>
        </p:nvCxnSpPr>
        <p:spPr>
          <a:xfrm>
            <a:off x="7053969" y="6234619"/>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6278235" y="4460484"/>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6278235" y="5621939"/>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7053969" y="5846120"/>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24336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7">
                                            <p:txEl>
                                              <p:pRg st="0" end="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7">
                                            <p:txEl>
                                              <p:pRg st="1" end="1"/>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7">
                                            <p:txEl>
                                              <p:pRg st="2" end="2"/>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7">
                                            <p:txEl>
                                              <p:pRg st="3" end="3"/>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84"/>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47">
                                            <p:txEl>
                                              <p:pRg st="4" end="4"/>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47">
                                            <p:txEl>
                                              <p:pRg st="5" end="5"/>
                                            </p:txEl>
                                          </p:spTgt>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47">
                                            <p:txEl>
                                              <p:pRg st="6" end="6"/>
                                            </p:txEl>
                                          </p:spTgt>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9">
                                            <p:txEl>
                                              <p:pRg st="1" end="1"/>
                                            </p:txEl>
                                          </p:spTgt>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9">
                                            <p:txEl>
                                              <p:pRg st="2" end="2"/>
                                            </p:txEl>
                                          </p:spTgt>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2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38" grpId="0"/>
      <p:bldP spid="45" grpId="0"/>
      <p:bldP spid="25" grpId="0"/>
      <p:bldP spid="26" grpId="0"/>
      <p:bldP spid="27"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2"/>
          <p:cNvSpPr>
            <a:spLocks noGrp="1"/>
          </p:cNvSpPr>
          <p:nvPr>
            <p:ph idx="1"/>
          </p:nvPr>
        </p:nvSpPr>
        <p:spPr/>
        <p:txBody>
          <a:bodyPr>
            <a:normAutofit lnSpcReduction="10000"/>
          </a:bodyPr>
          <a:lstStyle/>
          <a:p>
            <a:r>
              <a:rPr lang="en-US" b="1" dirty="0">
                <a:solidFill>
                  <a:srgbClr val="A5062D"/>
                </a:solidFill>
              </a:rPr>
              <a:t>LO1-5</a:t>
            </a:r>
            <a:r>
              <a:rPr lang="en-US" dirty="0"/>
              <a:t>	Explain the term generally accepted accounting principles (GAAP) and describe the role of GAAP in financial </a:t>
            </a:r>
            <a:r>
              <a:rPr lang="en-US" dirty="0" smtClean="0"/>
              <a:t>accounting.</a:t>
            </a:r>
            <a:endParaRPr lang="en-US" dirty="0"/>
          </a:p>
          <a:p>
            <a:r>
              <a:rPr lang="en-US" b="1" dirty="0">
                <a:solidFill>
                  <a:srgbClr val="A5062D"/>
                </a:solidFill>
              </a:rPr>
              <a:t>LO1</a:t>
            </a:r>
            <a:r>
              <a:rPr lang="en-US" b="1" dirty="0" smtClean="0">
                <a:solidFill>
                  <a:srgbClr val="A5062D"/>
                </a:solidFill>
              </a:rPr>
              <a:t>-6</a:t>
            </a:r>
            <a:r>
              <a:rPr lang="en-US" dirty="0"/>
              <a:t>	Identify career opportunities in </a:t>
            </a:r>
            <a:r>
              <a:rPr lang="en-US" dirty="0" smtClean="0"/>
              <a:t>accounting.</a:t>
            </a:r>
            <a:endParaRPr lang="en-US" dirty="0"/>
          </a:p>
          <a:p>
            <a:r>
              <a:rPr lang="en-US" b="1" dirty="0">
                <a:solidFill>
                  <a:srgbClr val="A5062D"/>
                </a:solidFill>
              </a:rPr>
              <a:t>LO1</a:t>
            </a:r>
            <a:r>
              <a:rPr lang="en-US" b="1" dirty="0" smtClean="0">
                <a:solidFill>
                  <a:srgbClr val="A5062D"/>
                </a:solidFill>
              </a:rPr>
              <a:t>-7</a:t>
            </a:r>
            <a:r>
              <a:rPr lang="en-US" dirty="0"/>
              <a:t>	Explain the nature of the conceptual framework used to develop generally accepted accounting </a:t>
            </a:r>
            <a:r>
              <a:rPr lang="en-US" dirty="0" smtClean="0"/>
              <a:t>principles.</a:t>
            </a:r>
            <a:endParaRPr lang="en-US" dirty="0"/>
          </a:p>
          <a:p>
            <a:endParaRPr lang="en-US" dirty="0" smtClean="0"/>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fld id="{8A048DD7-39B4-434B-ACE7-68CA5B147A05}" type="slidenum">
              <a:rPr lang="en-US" smtClean="0"/>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794576" cy="4268219"/>
          </a:xfrm>
        </p:spPr>
        <p:txBody>
          <a:bodyPr>
            <a:normAutofit/>
          </a:bodyPr>
          <a:lstStyle/>
          <a:p>
            <a:pPr marL="0" indent="0">
              <a:buNone/>
            </a:pPr>
            <a:r>
              <a:rPr lang="en-US" dirty="0" smtClean="0"/>
              <a:t>The cash collected from a customer would be recorded as which type of activity in the Statement </a:t>
            </a:r>
            <a:r>
              <a:rPr lang="en-US" dirty="0"/>
              <a:t>of Cash Flows?</a:t>
            </a:r>
          </a:p>
          <a:p>
            <a:pPr>
              <a:buAutoNum type="alphaLcPeriod"/>
            </a:pPr>
            <a:r>
              <a:rPr lang="en-US" dirty="0"/>
              <a:t>Operating </a:t>
            </a:r>
            <a:r>
              <a:rPr lang="en-US" dirty="0" smtClean="0"/>
              <a:t>Activity</a:t>
            </a:r>
            <a:endParaRPr lang="en-US" dirty="0"/>
          </a:p>
          <a:p>
            <a:pPr>
              <a:buAutoNum type="alphaLcPeriod"/>
            </a:pPr>
            <a:r>
              <a:rPr lang="en-US" dirty="0"/>
              <a:t>Business </a:t>
            </a:r>
            <a:r>
              <a:rPr lang="en-US" dirty="0" smtClean="0"/>
              <a:t>Activity</a:t>
            </a:r>
            <a:endParaRPr lang="en-US" dirty="0"/>
          </a:p>
          <a:p>
            <a:pPr>
              <a:buAutoNum type="alphaLcPeriod" startAt="3"/>
            </a:pPr>
            <a:r>
              <a:rPr lang="en-US" dirty="0"/>
              <a:t>Investing </a:t>
            </a:r>
            <a:r>
              <a:rPr lang="en-US" dirty="0" smtClean="0"/>
              <a:t>Activity</a:t>
            </a:r>
            <a:endParaRPr lang="en-US" dirty="0"/>
          </a:p>
          <a:p>
            <a:pPr>
              <a:buAutoNum type="alphaLcPeriod" startAt="3"/>
            </a:pPr>
            <a:r>
              <a:rPr lang="en-US" dirty="0"/>
              <a:t>Financing Activities</a:t>
            </a:r>
          </a:p>
        </p:txBody>
      </p:sp>
      <p:sp>
        <p:nvSpPr>
          <p:cNvPr id="4" name="Title 3"/>
          <p:cNvSpPr>
            <a:spLocks noGrp="1"/>
          </p:cNvSpPr>
          <p:nvPr>
            <p:ph type="title"/>
          </p:nvPr>
        </p:nvSpPr>
        <p:spPr/>
        <p:txBody>
          <a:bodyPr/>
          <a:lstStyle/>
          <a:p>
            <a:r>
              <a:rPr lang="en-US" dirty="0"/>
              <a:t>Concept Check </a:t>
            </a:r>
            <a:r>
              <a:rPr lang="en-US" dirty="0" smtClean="0"/>
              <a:t>1-5</a:t>
            </a:r>
            <a:endParaRPr lang="en-US" dirty="0"/>
          </a:p>
        </p:txBody>
      </p:sp>
      <p:sp>
        <p:nvSpPr>
          <p:cNvPr id="6" name="Oval 5"/>
          <p:cNvSpPr/>
          <p:nvPr/>
        </p:nvSpPr>
        <p:spPr bwMode="auto">
          <a:xfrm>
            <a:off x="980194" y="2890330"/>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424213" y="5271473"/>
            <a:ext cx="6353299" cy="1200329"/>
          </a:xfrm>
          <a:prstGeom prst="rect">
            <a:avLst/>
          </a:prstGeom>
          <a:solidFill>
            <a:srgbClr val="FFFFD1"/>
          </a:solidFill>
          <a:ln w="6350">
            <a:solidFill>
              <a:schemeClr val="tx1"/>
            </a:solidFill>
          </a:ln>
        </p:spPr>
        <p:txBody>
          <a:bodyPr wrap="square" rtlCol="0">
            <a:spAutoFit/>
          </a:bodyPr>
          <a:lstStyle/>
          <a:p>
            <a:r>
              <a:rPr lang="en-US" sz="2400" dirty="0" smtClean="0"/>
              <a:t>Operating activities include revenue and expense transactions. Collecting cash from customers represents activity related to revenues. </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30</a:t>
            </a:fld>
            <a:endParaRPr lang="en-US" dirty="0"/>
          </a:p>
        </p:txBody>
      </p:sp>
    </p:spTree>
    <p:extLst>
      <p:ext uri="{BB962C8B-B14F-4D97-AF65-F5344CB8AC3E}">
        <p14:creationId xmlns:p14="http://schemas.microsoft.com/office/powerpoint/2010/main" val="2607147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24628" y="475345"/>
            <a:ext cx="8229600" cy="1143000"/>
          </a:xfrm>
        </p:spPr>
        <p:txBody>
          <a:bodyPr/>
          <a:lstStyle/>
          <a:p>
            <a:r>
              <a:rPr lang="en-US" dirty="0"/>
              <a:t>Links among Financial Statements</a:t>
            </a:r>
            <a:br>
              <a:rPr lang="en-US" dirty="0"/>
            </a:br>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3" name="Slide Number Placeholder 2"/>
          <p:cNvSpPr>
            <a:spLocks noGrp="1"/>
          </p:cNvSpPr>
          <p:nvPr>
            <p:ph type="sldNum" sz="quarter" idx="12"/>
          </p:nvPr>
        </p:nvSpPr>
        <p:spPr/>
        <p:txBody>
          <a:bodyPr/>
          <a:lstStyle/>
          <a:p>
            <a:fld id="{8A048DD7-39B4-434B-ACE7-68CA5B147A05}" type="slidenum">
              <a:rPr lang="en-US" smtClean="0"/>
              <a:t>31</a:t>
            </a:fld>
            <a:endParaRPr lang="en-US" dirty="0"/>
          </a:p>
        </p:txBody>
      </p:sp>
      <p:sp>
        <p:nvSpPr>
          <p:cNvPr id="6" name="Content Placeholder 5"/>
          <p:cNvSpPr>
            <a:spLocks noGrp="1"/>
          </p:cNvSpPr>
          <p:nvPr>
            <p:ph sz="quarter" idx="13"/>
          </p:nvPr>
        </p:nvSpPr>
        <p:spPr>
          <a:xfrm>
            <a:off x="823496" y="143528"/>
            <a:ext cx="4906962" cy="403234"/>
          </a:xfrm>
        </p:spPr>
        <p:txBody>
          <a:bodyPr/>
          <a:lstStyle/>
          <a:p>
            <a:r>
              <a:rPr lang="en-US" dirty="0"/>
              <a:t>Illustration 1-9</a:t>
            </a:r>
          </a:p>
        </p:txBody>
      </p:sp>
      <p:grpSp>
        <p:nvGrpSpPr>
          <p:cNvPr id="4" name="Group 3"/>
          <p:cNvGrpSpPr/>
          <p:nvPr/>
        </p:nvGrpSpPr>
        <p:grpSpPr>
          <a:xfrm>
            <a:off x="4956321" y="4364211"/>
            <a:ext cx="3929903" cy="2207114"/>
            <a:chOff x="1338077" y="1379154"/>
            <a:chExt cx="3929903" cy="2207114"/>
          </a:xfrm>
        </p:grpSpPr>
        <p:sp>
          <p:nvSpPr>
            <p:cNvPr id="41" name="Rectangle 40"/>
            <p:cNvSpPr/>
            <p:nvPr/>
          </p:nvSpPr>
          <p:spPr>
            <a:xfrm>
              <a:off x="1338077" y="1868110"/>
              <a:ext cx="3929903" cy="1718158"/>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Round Same Side Corner Rectangle 39"/>
            <p:cNvSpPr/>
            <p:nvPr/>
          </p:nvSpPr>
          <p:spPr>
            <a:xfrm>
              <a:off x="1338078" y="1417638"/>
              <a:ext cx="3929902" cy="612976"/>
            </a:xfrm>
            <a:prstGeom prst="round2SameRect">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42" name="TextBox 41"/>
            <p:cNvSpPr txBox="1"/>
            <p:nvPr/>
          </p:nvSpPr>
          <p:spPr>
            <a:xfrm>
              <a:off x="1681519" y="1379154"/>
              <a:ext cx="3402217" cy="651460"/>
            </a:xfrm>
            <a:prstGeom prst="rect">
              <a:avLst/>
            </a:prstGeom>
            <a:noFill/>
          </p:spPr>
          <p:txBody>
            <a:bodyPr wrap="square" rtlCol="0">
              <a:spAutoFit/>
            </a:bodyPr>
            <a:lstStyle/>
            <a:p>
              <a:pPr algn="ctr">
                <a:lnSpc>
                  <a:spcPct val="90000"/>
                </a:lnSpc>
              </a:pPr>
              <a:r>
                <a:rPr lang="en-US" sz="2000" b="1" dirty="0" smtClean="0">
                  <a:solidFill>
                    <a:schemeClr val="bg1"/>
                  </a:solidFill>
                </a:rPr>
                <a:t>EAGLE GOLF ACADEMY</a:t>
              </a:r>
            </a:p>
            <a:p>
              <a:pPr algn="ctr">
                <a:lnSpc>
                  <a:spcPct val="90000"/>
                </a:lnSpc>
              </a:pPr>
              <a:r>
                <a:rPr lang="en-US" sz="2000" b="1" dirty="0" smtClean="0">
                  <a:solidFill>
                    <a:schemeClr val="bg1"/>
                  </a:solidFill>
                </a:rPr>
                <a:t>Statement of Cash Flows</a:t>
              </a:r>
            </a:p>
          </p:txBody>
        </p:sp>
      </p:grpSp>
      <p:grpSp>
        <p:nvGrpSpPr>
          <p:cNvPr id="14" name="Group 13"/>
          <p:cNvGrpSpPr/>
          <p:nvPr/>
        </p:nvGrpSpPr>
        <p:grpSpPr>
          <a:xfrm>
            <a:off x="5105943" y="5073975"/>
            <a:ext cx="4318277" cy="1315521"/>
            <a:chOff x="5105943" y="4932668"/>
            <a:chExt cx="4318277" cy="1315521"/>
          </a:xfrm>
        </p:grpSpPr>
        <p:sp>
          <p:nvSpPr>
            <p:cNvPr id="59" name="TextBox 58"/>
            <p:cNvSpPr txBox="1"/>
            <p:nvPr/>
          </p:nvSpPr>
          <p:spPr>
            <a:xfrm>
              <a:off x="5105943" y="4932668"/>
              <a:ext cx="3689475" cy="1292662"/>
            </a:xfrm>
            <a:prstGeom prst="rect">
              <a:avLst/>
            </a:prstGeom>
            <a:noFill/>
          </p:spPr>
          <p:txBody>
            <a:bodyPr wrap="square" rtlCol="0">
              <a:spAutoFit/>
            </a:bodyPr>
            <a:lstStyle/>
            <a:p>
              <a:r>
                <a:rPr lang="en-US" sz="1300" dirty="0" smtClean="0"/>
                <a:t>Cash flows from operating activities</a:t>
              </a:r>
            </a:p>
            <a:p>
              <a:r>
                <a:rPr lang="en-US" sz="1300" dirty="0" smtClean="0"/>
                <a:t>Cash flows from investing activities</a:t>
              </a:r>
            </a:p>
            <a:p>
              <a:r>
                <a:rPr lang="en-US" sz="1300" dirty="0" smtClean="0"/>
                <a:t>Cash flows from financing activities</a:t>
              </a:r>
            </a:p>
            <a:p>
              <a:r>
                <a:rPr lang="en-US" sz="1300" dirty="0" smtClean="0"/>
                <a:t>Net increase in cash</a:t>
              </a:r>
            </a:p>
            <a:p>
              <a:r>
                <a:rPr lang="en-US" sz="1300" dirty="0" smtClean="0"/>
                <a:t>Cash at the beginning of the year</a:t>
              </a:r>
            </a:p>
            <a:p>
              <a:r>
                <a:rPr lang="en-US" sz="1300" dirty="0" smtClean="0"/>
                <a:t>Cash at the end of the year</a:t>
              </a:r>
              <a:endParaRPr lang="en-US" sz="1300" dirty="0"/>
            </a:p>
          </p:txBody>
        </p:sp>
        <p:cxnSp>
          <p:nvCxnSpPr>
            <p:cNvPr id="77" name="Straight Connector 76"/>
            <p:cNvCxnSpPr/>
            <p:nvPr/>
          </p:nvCxnSpPr>
          <p:spPr>
            <a:xfrm>
              <a:off x="8162094" y="5971093"/>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84" name="Group 83"/>
            <p:cNvGrpSpPr/>
            <p:nvPr/>
          </p:nvGrpSpPr>
          <p:grpSpPr>
            <a:xfrm>
              <a:off x="8138124" y="6202470"/>
              <a:ext cx="560945" cy="45719"/>
              <a:chOff x="3426429" y="6530626"/>
              <a:chExt cx="405806" cy="25991"/>
            </a:xfrm>
          </p:grpSpPr>
          <p:cxnSp>
            <p:nvCxnSpPr>
              <p:cNvPr id="85" name="Straight Connector 84"/>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9" name="TextBox 28"/>
            <p:cNvSpPr txBox="1"/>
            <p:nvPr/>
          </p:nvSpPr>
          <p:spPr>
            <a:xfrm>
              <a:off x="8002310" y="4936905"/>
              <a:ext cx="1421910" cy="1292662"/>
            </a:xfrm>
            <a:prstGeom prst="rect">
              <a:avLst/>
            </a:prstGeom>
            <a:noFill/>
          </p:spPr>
          <p:txBody>
            <a:bodyPr wrap="square" rtlCol="0">
              <a:spAutoFit/>
            </a:bodyPr>
            <a:lstStyle/>
            <a:p>
              <a:r>
                <a:rPr lang="en-US" sz="1300" dirty="0" smtClean="0"/>
                <a:t>$ (3,900)</a:t>
              </a:r>
            </a:p>
            <a:p>
              <a:r>
                <a:rPr lang="en-US" sz="1300" dirty="0" smtClean="0"/>
                <a:t> (24,000)</a:t>
              </a:r>
            </a:p>
            <a:p>
              <a:r>
                <a:rPr lang="en-US" sz="1300" dirty="0" smtClean="0"/>
                <a:t>   34,800</a:t>
              </a:r>
            </a:p>
            <a:p>
              <a:r>
                <a:rPr lang="en-US" sz="1300" dirty="0"/>
                <a:t> </a:t>
              </a:r>
              <a:r>
                <a:rPr lang="en-US" sz="1300" dirty="0" smtClean="0"/>
                <a:t>    6,900</a:t>
              </a:r>
            </a:p>
            <a:p>
              <a:r>
                <a:rPr lang="en-US" sz="1300" dirty="0"/>
                <a:t> </a:t>
              </a:r>
              <a:r>
                <a:rPr lang="en-US" sz="1300" dirty="0" smtClean="0"/>
                <a:t>       -0-</a:t>
              </a:r>
            </a:p>
            <a:p>
              <a:r>
                <a:rPr lang="en-US" sz="1300" b="1" dirty="0" smtClean="0">
                  <a:solidFill>
                    <a:srgbClr val="008000"/>
                  </a:solidFill>
                </a:rPr>
                <a:t>   $ 6,900</a:t>
              </a:r>
            </a:p>
          </p:txBody>
        </p:sp>
        <p:cxnSp>
          <p:nvCxnSpPr>
            <p:cNvPr id="30" name="Straight Connector 29"/>
            <p:cNvCxnSpPr/>
            <p:nvPr/>
          </p:nvCxnSpPr>
          <p:spPr>
            <a:xfrm>
              <a:off x="8162094" y="5597569"/>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8" name="Group 7"/>
          <p:cNvGrpSpPr/>
          <p:nvPr/>
        </p:nvGrpSpPr>
        <p:grpSpPr>
          <a:xfrm>
            <a:off x="1" y="1142703"/>
            <a:ext cx="2963527" cy="1491147"/>
            <a:chOff x="834592" y="1201493"/>
            <a:chExt cx="2963527" cy="1491147"/>
          </a:xfrm>
        </p:grpSpPr>
        <p:sp>
          <p:nvSpPr>
            <p:cNvPr id="35" name="Rectangle 34"/>
            <p:cNvSpPr/>
            <p:nvPr/>
          </p:nvSpPr>
          <p:spPr>
            <a:xfrm>
              <a:off x="893386" y="1690449"/>
              <a:ext cx="2904733" cy="1002191"/>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Round Same Side Corner Rectangle 35"/>
            <p:cNvSpPr/>
            <p:nvPr/>
          </p:nvSpPr>
          <p:spPr>
            <a:xfrm>
              <a:off x="893387" y="1239977"/>
              <a:ext cx="2904732" cy="612976"/>
            </a:xfrm>
            <a:prstGeom prst="round2Same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37" name="TextBox 36"/>
            <p:cNvSpPr txBox="1"/>
            <p:nvPr/>
          </p:nvSpPr>
          <p:spPr>
            <a:xfrm>
              <a:off x="834592" y="1201493"/>
              <a:ext cx="2857697" cy="651460"/>
            </a:xfrm>
            <a:prstGeom prst="rect">
              <a:avLst/>
            </a:prstGeom>
            <a:noFill/>
          </p:spPr>
          <p:txBody>
            <a:bodyPr wrap="square" rtlCol="0">
              <a:spAutoFit/>
            </a:bodyPr>
            <a:lstStyle/>
            <a:p>
              <a:pPr algn="ctr">
                <a:lnSpc>
                  <a:spcPct val="90000"/>
                </a:lnSpc>
              </a:pPr>
              <a:r>
                <a:rPr lang="en-US" sz="2000" b="1" dirty="0" smtClean="0">
                  <a:solidFill>
                    <a:schemeClr val="bg1"/>
                  </a:solidFill>
                </a:rPr>
                <a:t>EAGLE GOLF ACADEMY</a:t>
              </a:r>
            </a:p>
            <a:p>
              <a:pPr algn="ctr">
                <a:lnSpc>
                  <a:spcPct val="90000"/>
                </a:lnSpc>
              </a:pPr>
              <a:r>
                <a:rPr lang="en-US" sz="2000" b="1" dirty="0" smtClean="0">
                  <a:solidFill>
                    <a:schemeClr val="bg1"/>
                  </a:solidFill>
                </a:rPr>
                <a:t>Income Statement</a:t>
              </a:r>
            </a:p>
          </p:txBody>
        </p:sp>
        <p:sp>
          <p:nvSpPr>
            <p:cNvPr id="39" name="TextBox 38"/>
            <p:cNvSpPr txBox="1"/>
            <p:nvPr/>
          </p:nvSpPr>
          <p:spPr>
            <a:xfrm>
              <a:off x="884038" y="1816277"/>
              <a:ext cx="1162007" cy="692497"/>
            </a:xfrm>
            <a:prstGeom prst="rect">
              <a:avLst/>
            </a:prstGeom>
            <a:noFill/>
          </p:spPr>
          <p:txBody>
            <a:bodyPr wrap="square" rtlCol="0">
              <a:spAutoFit/>
            </a:bodyPr>
            <a:lstStyle/>
            <a:p>
              <a:r>
                <a:rPr lang="en-US" sz="1300" dirty="0" smtClean="0"/>
                <a:t>Revenues</a:t>
              </a:r>
            </a:p>
            <a:p>
              <a:r>
                <a:rPr lang="en-US" sz="1300" dirty="0" smtClean="0"/>
                <a:t>Expenses</a:t>
              </a:r>
            </a:p>
            <a:p>
              <a:r>
                <a:rPr lang="en-US" sz="1300" dirty="0" smtClean="0"/>
                <a:t>Net Income</a:t>
              </a:r>
              <a:endParaRPr lang="en-US" sz="1300" dirty="0"/>
            </a:p>
          </p:txBody>
        </p:sp>
        <p:sp>
          <p:nvSpPr>
            <p:cNvPr id="44" name="TextBox 43"/>
            <p:cNvSpPr txBox="1"/>
            <p:nvPr/>
          </p:nvSpPr>
          <p:spPr>
            <a:xfrm>
              <a:off x="2353433" y="1821489"/>
              <a:ext cx="1162007" cy="692497"/>
            </a:xfrm>
            <a:prstGeom prst="rect">
              <a:avLst/>
            </a:prstGeom>
            <a:noFill/>
          </p:spPr>
          <p:txBody>
            <a:bodyPr wrap="square" rtlCol="0">
              <a:spAutoFit/>
            </a:bodyPr>
            <a:lstStyle/>
            <a:p>
              <a:r>
                <a:rPr lang="en-US" sz="1300" dirty="0" smtClean="0"/>
                <a:t>$7,200</a:t>
              </a:r>
            </a:p>
            <a:p>
              <a:r>
                <a:rPr lang="en-US" sz="1300" dirty="0"/>
                <a:t> </a:t>
              </a:r>
              <a:r>
                <a:rPr lang="en-US" sz="1300" dirty="0" smtClean="0"/>
                <a:t> 6,000</a:t>
              </a:r>
            </a:p>
            <a:p>
              <a:r>
                <a:rPr lang="en-US" sz="1300" dirty="0" smtClean="0"/>
                <a:t>$1,200</a:t>
              </a:r>
              <a:endParaRPr lang="en-US" sz="1300" dirty="0"/>
            </a:p>
          </p:txBody>
        </p:sp>
        <p:grpSp>
          <p:nvGrpSpPr>
            <p:cNvPr id="51" name="Group 50"/>
            <p:cNvGrpSpPr/>
            <p:nvPr/>
          </p:nvGrpSpPr>
          <p:grpSpPr>
            <a:xfrm>
              <a:off x="2388710" y="2491126"/>
              <a:ext cx="560945" cy="45719"/>
              <a:chOff x="3426429" y="6530626"/>
              <a:chExt cx="405806" cy="25991"/>
            </a:xfrm>
          </p:grpSpPr>
          <p:cxnSp>
            <p:nvCxnSpPr>
              <p:cNvPr id="52" name="Straight Connector 51"/>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54" name="Straight Connector 53"/>
            <p:cNvCxnSpPr/>
            <p:nvPr/>
          </p:nvCxnSpPr>
          <p:spPr>
            <a:xfrm>
              <a:off x="2388710" y="2269529"/>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3" name="Group 12"/>
          <p:cNvGrpSpPr/>
          <p:nvPr/>
        </p:nvGrpSpPr>
        <p:grpSpPr>
          <a:xfrm>
            <a:off x="2491672" y="1469260"/>
            <a:ext cx="6652328" cy="3038858"/>
            <a:chOff x="1136686" y="1916073"/>
            <a:chExt cx="6652328" cy="3038858"/>
          </a:xfrm>
        </p:grpSpPr>
        <p:sp>
          <p:nvSpPr>
            <p:cNvPr id="56" name="Rectangle 55"/>
            <p:cNvSpPr/>
            <p:nvPr/>
          </p:nvSpPr>
          <p:spPr>
            <a:xfrm>
              <a:off x="1136686" y="2478055"/>
              <a:ext cx="6564453" cy="2307553"/>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5" name="Round Same Side Corner Rectangle 54"/>
            <p:cNvSpPr/>
            <p:nvPr/>
          </p:nvSpPr>
          <p:spPr>
            <a:xfrm>
              <a:off x="1136686" y="1954557"/>
              <a:ext cx="6564453" cy="612976"/>
            </a:xfrm>
            <a:prstGeom prst="round2SameRect">
              <a:avLst/>
            </a:prstGeom>
            <a:solidFill>
              <a:srgbClr val="5A1A3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57" name="TextBox 56"/>
            <p:cNvSpPr txBox="1"/>
            <p:nvPr/>
          </p:nvSpPr>
          <p:spPr>
            <a:xfrm>
              <a:off x="2208070" y="1916073"/>
              <a:ext cx="4208771" cy="651460"/>
            </a:xfrm>
            <a:prstGeom prst="rect">
              <a:avLst/>
            </a:prstGeom>
            <a:noFill/>
          </p:spPr>
          <p:txBody>
            <a:bodyPr wrap="square" rtlCol="0">
              <a:spAutoFit/>
            </a:bodyPr>
            <a:lstStyle/>
            <a:p>
              <a:pPr algn="ctr">
                <a:lnSpc>
                  <a:spcPct val="90000"/>
                </a:lnSpc>
              </a:pPr>
              <a:r>
                <a:rPr lang="en-US" sz="2000" b="1" dirty="0" smtClean="0">
                  <a:solidFill>
                    <a:schemeClr val="bg1"/>
                  </a:solidFill>
                </a:rPr>
                <a:t>EAGLE GOLF ACADEMY</a:t>
              </a:r>
            </a:p>
            <a:p>
              <a:pPr algn="ctr">
                <a:lnSpc>
                  <a:spcPct val="90000"/>
                </a:lnSpc>
              </a:pPr>
              <a:r>
                <a:rPr lang="en-US" sz="2000" b="1" dirty="0" smtClean="0">
                  <a:solidFill>
                    <a:schemeClr val="bg1"/>
                  </a:solidFill>
                </a:rPr>
                <a:t>Statement of Stockholders’ Equity</a:t>
              </a:r>
            </a:p>
          </p:txBody>
        </p:sp>
        <p:grpSp>
          <p:nvGrpSpPr>
            <p:cNvPr id="65" name="Group 64"/>
            <p:cNvGrpSpPr/>
            <p:nvPr/>
          </p:nvGrpSpPr>
          <p:grpSpPr>
            <a:xfrm>
              <a:off x="1136686" y="3216380"/>
              <a:ext cx="6319704" cy="1738551"/>
              <a:chOff x="2183237" y="3454131"/>
              <a:chExt cx="6319704" cy="1738551"/>
            </a:xfrm>
          </p:grpSpPr>
          <p:sp>
            <p:nvSpPr>
              <p:cNvPr id="66" name="TextBox 65"/>
              <p:cNvSpPr txBox="1"/>
              <p:nvPr/>
            </p:nvSpPr>
            <p:spPr>
              <a:xfrm>
                <a:off x="2183237" y="3454131"/>
                <a:ext cx="3140658" cy="1700466"/>
              </a:xfrm>
              <a:prstGeom prst="rect">
                <a:avLst/>
              </a:prstGeom>
              <a:noFill/>
            </p:spPr>
            <p:txBody>
              <a:bodyPr wrap="square" rtlCol="0">
                <a:spAutoFit/>
              </a:bodyPr>
              <a:lstStyle/>
              <a:p>
                <a:pPr>
                  <a:lnSpc>
                    <a:spcPct val="110000"/>
                  </a:lnSpc>
                </a:pPr>
                <a:r>
                  <a:rPr lang="en-US" sz="1600" dirty="0" smtClean="0"/>
                  <a:t>Beginning balance (Dec. 1)</a:t>
                </a:r>
              </a:p>
              <a:p>
                <a:pPr>
                  <a:lnSpc>
                    <a:spcPct val="110000"/>
                  </a:lnSpc>
                </a:pPr>
                <a:r>
                  <a:rPr lang="en-US" sz="1600" dirty="0" smtClean="0"/>
                  <a:t>Issuances</a:t>
                </a:r>
              </a:p>
              <a:p>
                <a:pPr>
                  <a:lnSpc>
                    <a:spcPct val="110000"/>
                  </a:lnSpc>
                </a:pPr>
                <a:r>
                  <a:rPr lang="en-US" sz="1600" dirty="0" smtClean="0"/>
                  <a:t>Add: Net income</a:t>
                </a:r>
              </a:p>
              <a:p>
                <a:pPr>
                  <a:lnSpc>
                    <a:spcPct val="110000"/>
                  </a:lnSpc>
                </a:pPr>
                <a:r>
                  <a:rPr lang="en-US" sz="1600" dirty="0" smtClean="0"/>
                  <a:t>Less: Dividends</a:t>
                </a:r>
              </a:p>
              <a:p>
                <a:pPr>
                  <a:lnSpc>
                    <a:spcPct val="110000"/>
                  </a:lnSpc>
                </a:pPr>
                <a:r>
                  <a:rPr lang="en-US" sz="1600" dirty="0" smtClean="0"/>
                  <a:t>Ending balance (Dec. 31)</a:t>
                </a:r>
              </a:p>
              <a:p>
                <a:pPr>
                  <a:lnSpc>
                    <a:spcPct val="90000"/>
                  </a:lnSpc>
                </a:pPr>
                <a:r>
                  <a:rPr lang="en-US" b="1" dirty="0" smtClean="0"/>
                  <a:t> </a:t>
                </a:r>
                <a:endParaRPr lang="en-US" sz="1600" b="1" dirty="0" smtClean="0"/>
              </a:p>
            </p:txBody>
          </p:sp>
          <p:sp>
            <p:nvSpPr>
              <p:cNvPr id="67" name="TextBox 66"/>
              <p:cNvSpPr txBox="1"/>
              <p:nvPr/>
            </p:nvSpPr>
            <p:spPr>
              <a:xfrm>
                <a:off x="4924025" y="3465646"/>
                <a:ext cx="928490" cy="1727036"/>
              </a:xfrm>
              <a:prstGeom prst="rect">
                <a:avLst/>
              </a:prstGeom>
              <a:noFill/>
            </p:spPr>
            <p:txBody>
              <a:bodyPr wrap="square" rtlCol="0">
                <a:spAutoFit/>
              </a:bodyPr>
              <a:lstStyle/>
              <a:p>
                <a:pPr>
                  <a:lnSpc>
                    <a:spcPct val="110000"/>
                  </a:lnSpc>
                </a:pPr>
                <a:r>
                  <a:rPr lang="en-US" sz="1600" b="1" dirty="0" smtClean="0"/>
                  <a:t>$      -0-</a:t>
                </a:r>
              </a:p>
              <a:p>
                <a:pPr>
                  <a:lnSpc>
                    <a:spcPct val="110000"/>
                  </a:lnSpc>
                </a:pPr>
                <a:r>
                  <a:rPr lang="en-US" sz="1600" b="1" dirty="0" smtClean="0"/>
                  <a:t>$25,000</a:t>
                </a:r>
              </a:p>
              <a:p>
                <a:pPr>
                  <a:lnSpc>
                    <a:spcPct val="110000"/>
                  </a:lnSpc>
                </a:pPr>
                <a:endParaRPr lang="en-US" sz="1600" b="1" dirty="0"/>
              </a:p>
              <a:p>
                <a:pPr>
                  <a:lnSpc>
                    <a:spcPct val="110000"/>
                  </a:lnSpc>
                </a:pPr>
                <a:endParaRPr lang="en-US" sz="1600" b="1" dirty="0" smtClean="0"/>
              </a:p>
              <a:p>
                <a:pPr>
                  <a:lnSpc>
                    <a:spcPct val="110000"/>
                  </a:lnSpc>
                </a:pPr>
                <a:r>
                  <a:rPr lang="en-US" sz="1600" b="1" dirty="0" smtClean="0">
                    <a:solidFill>
                      <a:srgbClr val="5A1A39"/>
                    </a:solidFill>
                  </a:rPr>
                  <a:t>$25,000</a:t>
                </a:r>
              </a:p>
              <a:p>
                <a:pPr>
                  <a:lnSpc>
                    <a:spcPct val="90000"/>
                  </a:lnSpc>
                </a:pPr>
                <a:r>
                  <a:rPr lang="en-US" b="1" dirty="0" smtClean="0"/>
                  <a:t> </a:t>
                </a:r>
                <a:endParaRPr lang="en-US" sz="1600" b="1" dirty="0"/>
              </a:p>
            </p:txBody>
          </p:sp>
          <p:sp>
            <p:nvSpPr>
              <p:cNvPr id="68" name="TextBox 67"/>
              <p:cNvSpPr txBox="1"/>
              <p:nvPr/>
            </p:nvSpPr>
            <p:spPr>
              <a:xfrm>
                <a:off x="6239824" y="3461997"/>
                <a:ext cx="928490" cy="1700466"/>
              </a:xfrm>
              <a:prstGeom prst="rect">
                <a:avLst/>
              </a:prstGeom>
              <a:noFill/>
            </p:spPr>
            <p:txBody>
              <a:bodyPr wrap="square" rtlCol="0">
                <a:spAutoFit/>
              </a:bodyPr>
              <a:lstStyle/>
              <a:p>
                <a:pPr>
                  <a:lnSpc>
                    <a:spcPct val="110000"/>
                  </a:lnSpc>
                </a:pPr>
                <a:r>
                  <a:rPr lang="en-US" sz="1600" b="1" dirty="0" smtClean="0"/>
                  <a:t>   $    -0-</a:t>
                </a:r>
              </a:p>
              <a:p>
                <a:pPr>
                  <a:lnSpc>
                    <a:spcPct val="110000"/>
                  </a:lnSpc>
                </a:pPr>
                <a:endParaRPr lang="en-US" sz="1600" b="1" dirty="0" smtClean="0"/>
              </a:p>
              <a:p>
                <a:pPr>
                  <a:lnSpc>
                    <a:spcPct val="110000"/>
                  </a:lnSpc>
                </a:pPr>
                <a:r>
                  <a:rPr lang="en-US" sz="1600" b="1" dirty="0" smtClean="0"/>
                  <a:t>     </a:t>
                </a:r>
                <a:r>
                  <a:rPr lang="en-US" sz="1600" b="1" dirty="0" smtClean="0">
                    <a:solidFill>
                      <a:srgbClr val="1D5F76"/>
                    </a:solidFill>
                  </a:rPr>
                  <a:t>1,200</a:t>
                </a:r>
              </a:p>
              <a:p>
                <a:pPr>
                  <a:lnSpc>
                    <a:spcPct val="110000"/>
                  </a:lnSpc>
                </a:pPr>
                <a:r>
                  <a:rPr lang="en-US" sz="1600" b="1" dirty="0"/>
                  <a:t> </a:t>
                </a:r>
                <a:r>
                  <a:rPr lang="en-US" sz="1600" b="1" dirty="0" smtClean="0"/>
                  <a:t>     (200)</a:t>
                </a:r>
                <a:endParaRPr lang="en-US" sz="1600" b="1" dirty="0"/>
              </a:p>
              <a:p>
                <a:pPr>
                  <a:lnSpc>
                    <a:spcPct val="110000"/>
                  </a:lnSpc>
                </a:pPr>
                <a:r>
                  <a:rPr lang="en-US" sz="1600" b="1" dirty="0" smtClean="0"/>
                  <a:t>   </a:t>
                </a:r>
                <a:r>
                  <a:rPr lang="en-US" sz="1600" b="1" dirty="0" smtClean="0">
                    <a:solidFill>
                      <a:srgbClr val="5A1A39"/>
                    </a:solidFill>
                  </a:rPr>
                  <a:t>$1,000</a:t>
                </a:r>
              </a:p>
              <a:p>
                <a:pPr>
                  <a:lnSpc>
                    <a:spcPct val="90000"/>
                  </a:lnSpc>
                </a:pPr>
                <a:r>
                  <a:rPr lang="en-US" b="1" dirty="0" smtClean="0"/>
                  <a:t> </a:t>
                </a:r>
                <a:endParaRPr lang="en-US" sz="1600" b="1" dirty="0"/>
              </a:p>
            </p:txBody>
          </p:sp>
          <p:sp>
            <p:nvSpPr>
              <p:cNvPr id="69" name="TextBox 68"/>
              <p:cNvSpPr txBox="1"/>
              <p:nvPr/>
            </p:nvSpPr>
            <p:spPr>
              <a:xfrm>
                <a:off x="7574451" y="3461997"/>
                <a:ext cx="928490" cy="1700466"/>
              </a:xfrm>
              <a:prstGeom prst="rect">
                <a:avLst/>
              </a:prstGeom>
              <a:noFill/>
            </p:spPr>
            <p:txBody>
              <a:bodyPr wrap="square" rtlCol="0">
                <a:spAutoFit/>
              </a:bodyPr>
              <a:lstStyle/>
              <a:p>
                <a:pPr>
                  <a:lnSpc>
                    <a:spcPct val="110000"/>
                  </a:lnSpc>
                </a:pPr>
                <a:r>
                  <a:rPr lang="en-US" sz="1600" b="1" dirty="0" smtClean="0"/>
                  <a:t>$       -0-</a:t>
                </a:r>
              </a:p>
              <a:p>
                <a:pPr>
                  <a:lnSpc>
                    <a:spcPct val="110000"/>
                  </a:lnSpc>
                </a:pPr>
                <a:r>
                  <a:rPr lang="en-US" sz="1600" b="1" dirty="0" smtClean="0"/>
                  <a:t>$25,000</a:t>
                </a:r>
              </a:p>
              <a:p>
                <a:pPr>
                  <a:lnSpc>
                    <a:spcPct val="110000"/>
                  </a:lnSpc>
                </a:pPr>
                <a:r>
                  <a:rPr lang="en-US" sz="1600" b="1" dirty="0" smtClean="0"/>
                  <a:t>     </a:t>
                </a:r>
                <a:r>
                  <a:rPr lang="en-US" sz="1600" b="1" dirty="0" smtClean="0">
                    <a:solidFill>
                      <a:srgbClr val="1D5F76"/>
                    </a:solidFill>
                  </a:rPr>
                  <a:t>1,200</a:t>
                </a:r>
                <a:endParaRPr lang="en-US" sz="1600" b="1" dirty="0">
                  <a:solidFill>
                    <a:srgbClr val="1D5F76"/>
                  </a:solidFill>
                </a:endParaRPr>
              </a:p>
              <a:p>
                <a:pPr>
                  <a:lnSpc>
                    <a:spcPct val="110000"/>
                  </a:lnSpc>
                </a:pPr>
                <a:r>
                  <a:rPr lang="en-US" sz="1600" b="1" dirty="0"/>
                  <a:t>      (200</a:t>
                </a:r>
                <a:r>
                  <a:rPr lang="en-US" sz="1600" b="1" dirty="0" smtClean="0"/>
                  <a:t>)</a:t>
                </a:r>
              </a:p>
              <a:p>
                <a:pPr>
                  <a:lnSpc>
                    <a:spcPct val="110000"/>
                  </a:lnSpc>
                </a:pPr>
                <a:r>
                  <a:rPr lang="en-US" sz="1600" b="1" dirty="0" smtClean="0">
                    <a:solidFill>
                      <a:srgbClr val="5A1A39"/>
                    </a:solidFill>
                  </a:rPr>
                  <a:t>$26,000</a:t>
                </a:r>
              </a:p>
              <a:p>
                <a:pPr>
                  <a:lnSpc>
                    <a:spcPct val="90000"/>
                  </a:lnSpc>
                </a:pPr>
                <a:r>
                  <a:rPr lang="en-US" b="1" dirty="0" smtClean="0"/>
                  <a:t> </a:t>
                </a:r>
                <a:endParaRPr lang="en-US" sz="1600" b="1" dirty="0"/>
              </a:p>
            </p:txBody>
          </p:sp>
        </p:grpSp>
        <p:grpSp>
          <p:nvGrpSpPr>
            <p:cNvPr id="58" name="Group 57"/>
            <p:cNvGrpSpPr/>
            <p:nvPr/>
          </p:nvGrpSpPr>
          <p:grpSpPr>
            <a:xfrm>
              <a:off x="4053922" y="4378952"/>
              <a:ext cx="560945" cy="313436"/>
              <a:chOff x="6725679" y="5201472"/>
              <a:chExt cx="560945" cy="313436"/>
            </a:xfrm>
          </p:grpSpPr>
          <p:cxnSp>
            <p:nvCxnSpPr>
              <p:cNvPr id="61" name="Straight Connector 60"/>
              <p:cNvCxnSpPr/>
              <p:nvPr/>
            </p:nvCxnSpPr>
            <p:spPr>
              <a:xfrm>
                <a:off x="6725680" y="5201472"/>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62" name="Group 61"/>
              <p:cNvGrpSpPr/>
              <p:nvPr/>
            </p:nvGrpSpPr>
            <p:grpSpPr>
              <a:xfrm>
                <a:off x="6725679" y="5469189"/>
                <a:ext cx="560945" cy="45719"/>
                <a:chOff x="3426429" y="6530626"/>
                <a:chExt cx="405806" cy="25991"/>
              </a:xfrm>
            </p:grpSpPr>
            <p:cxnSp>
              <p:nvCxnSpPr>
                <p:cNvPr id="63" name="Straight Connector 62"/>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71" name="TextBox 70"/>
            <p:cNvSpPr txBox="1"/>
            <p:nvPr/>
          </p:nvSpPr>
          <p:spPr>
            <a:xfrm>
              <a:off x="3668307" y="2786599"/>
              <a:ext cx="1252208" cy="812530"/>
            </a:xfrm>
            <a:prstGeom prst="rect">
              <a:avLst/>
            </a:prstGeom>
            <a:noFill/>
          </p:spPr>
          <p:txBody>
            <a:bodyPr wrap="square" rtlCol="0">
              <a:spAutoFit/>
            </a:bodyPr>
            <a:lstStyle/>
            <a:p>
              <a:pPr algn="ctr">
                <a:lnSpc>
                  <a:spcPct val="80000"/>
                </a:lnSpc>
              </a:pPr>
              <a:r>
                <a:rPr lang="en-US" b="1" dirty="0" smtClean="0">
                  <a:solidFill>
                    <a:srgbClr val="5A1A39"/>
                  </a:solidFill>
                </a:rPr>
                <a:t>Common</a:t>
              </a:r>
            </a:p>
            <a:p>
              <a:pPr algn="ctr">
                <a:lnSpc>
                  <a:spcPct val="80000"/>
                </a:lnSpc>
              </a:pPr>
              <a:r>
                <a:rPr lang="en-US" b="1" dirty="0" smtClean="0">
                  <a:solidFill>
                    <a:srgbClr val="5A1A39"/>
                  </a:solidFill>
                </a:rPr>
                <a:t>Stock</a:t>
              </a:r>
            </a:p>
            <a:p>
              <a:endParaRPr lang="en-US" dirty="0"/>
            </a:p>
          </p:txBody>
        </p:sp>
        <p:sp>
          <p:nvSpPr>
            <p:cNvPr id="73" name="TextBox 72"/>
            <p:cNvSpPr txBox="1"/>
            <p:nvPr/>
          </p:nvSpPr>
          <p:spPr>
            <a:xfrm>
              <a:off x="5114769" y="2773738"/>
              <a:ext cx="1252208" cy="812530"/>
            </a:xfrm>
            <a:prstGeom prst="rect">
              <a:avLst/>
            </a:prstGeom>
            <a:noFill/>
          </p:spPr>
          <p:txBody>
            <a:bodyPr wrap="square" rtlCol="0">
              <a:spAutoFit/>
            </a:bodyPr>
            <a:lstStyle/>
            <a:p>
              <a:pPr algn="ctr">
                <a:lnSpc>
                  <a:spcPct val="80000"/>
                </a:lnSpc>
              </a:pPr>
              <a:r>
                <a:rPr lang="en-US" b="1" dirty="0" smtClean="0">
                  <a:solidFill>
                    <a:srgbClr val="5A1A39"/>
                  </a:solidFill>
                </a:rPr>
                <a:t>Retained</a:t>
              </a:r>
              <a:br>
                <a:rPr lang="en-US" b="1" dirty="0" smtClean="0">
                  <a:solidFill>
                    <a:srgbClr val="5A1A39"/>
                  </a:solidFill>
                </a:rPr>
              </a:br>
              <a:r>
                <a:rPr lang="en-US" b="1" dirty="0" smtClean="0">
                  <a:solidFill>
                    <a:srgbClr val="5A1A39"/>
                  </a:solidFill>
                </a:rPr>
                <a:t>Earnings</a:t>
              </a:r>
            </a:p>
            <a:p>
              <a:endParaRPr lang="en-US" dirty="0"/>
            </a:p>
          </p:txBody>
        </p:sp>
        <p:sp>
          <p:nvSpPr>
            <p:cNvPr id="74" name="TextBox 73"/>
            <p:cNvSpPr txBox="1"/>
            <p:nvPr/>
          </p:nvSpPr>
          <p:spPr>
            <a:xfrm>
              <a:off x="6180476" y="2511439"/>
              <a:ext cx="1608538" cy="1034129"/>
            </a:xfrm>
            <a:prstGeom prst="rect">
              <a:avLst/>
            </a:prstGeom>
            <a:noFill/>
          </p:spPr>
          <p:txBody>
            <a:bodyPr wrap="square" rtlCol="0">
              <a:spAutoFit/>
            </a:bodyPr>
            <a:lstStyle/>
            <a:p>
              <a:pPr algn="ctr">
                <a:lnSpc>
                  <a:spcPct val="80000"/>
                </a:lnSpc>
              </a:pPr>
              <a:r>
                <a:rPr lang="en-US" b="1" dirty="0" smtClean="0">
                  <a:solidFill>
                    <a:srgbClr val="5A1A39"/>
                  </a:solidFill>
                </a:rPr>
                <a:t>Total </a:t>
              </a:r>
            </a:p>
            <a:p>
              <a:pPr algn="ctr">
                <a:lnSpc>
                  <a:spcPct val="80000"/>
                </a:lnSpc>
              </a:pPr>
              <a:r>
                <a:rPr lang="en-US" b="1" dirty="0" smtClean="0">
                  <a:solidFill>
                    <a:srgbClr val="5A1A39"/>
                  </a:solidFill>
                </a:rPr>
                <a:t>Stockholders’ </a:t>
              </a:r>
            </a:p>
            <a:p>
              <a:pPr algn="ctr">
                <a:lnSpc>
                  <a:spcPct val="80000"/>
                </a:lnSpc>
              </a:pPr>
              <a:r>
                <a:rPr lang="en-US" b="1" dirty="0" smtClean="0">
                  <a:solidFill>
                    <a:srgbClr val="5A1A39"/>
                  </a:solidFill>
                </a:rPr>
                <a:t>Equity</a:t>
              </a:r>
            </a:p>
            <a:p>
              <a:endParaRPr lang="en-US" dirty="0"/>
            </a:p>
          </p:txBody>
        </p:sp>
        <p:grpSp>
          <p:nvGrpSpPr>
            <p:cNvPr id="75" name="Group 74"/>
            <p:cNvGrpSpPr/>
            <p:nvPr/>
          </p:nvGrpSpPr>
          <p:grpSpPr>
            <a:xfrm>
              <a:off x="5458529" y="4382816"/>
              <a:ext cx="560945" cy="313436"/>
              <a:chOff x="6725679" y="5201472"/>
              <a:chExt cx="560945" cy="313436"/>
            </a:xfrm>
          </p:grpSpPr>
          <p:cxnSp>
            <p:nvCxnSpPr>
              <p:cNvPr id="76" name="Straight Connector 75"/>
              <p:cNvCxnSpPr/>
              <p:nvPr/>
            </p:nvCxnSpPr>
            <p:spPr>
              <a:xfrm>
                <a:off x="6725680" y="5201472"/>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78" name="Group 77"/>
              <p:cNvGrpSpPr/>
              <p:nvPr/>
            </p:nvGrpSpPr>
            <p:grpSpPr>
              <a:xfrm>
                <a:off x="6725679" y="5469189"/>
                <a:ext cx="560945" cy="45719"/>
                <a:chOff x="3426429" y="6530626"/>
                <a:chExt cx="405806" cy="25991"/>
              </a:xfrm>
            </p:grpSpPr>
            <p:cxnSp>
              <p:nvCxnSpPr>
                <p:cNvPr id="79" name="Straight Connector 78"/>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81" name="Group 80"/>
            <p:cNvGrpSpPr/>
            <p:nvPr/>
          </p:nvGrpSpPr>
          <p:grpSpPr>
            <a:xfrm>
              <a:off x="6704458" y="4388460"/>
              <a:ext cx="560945" cy="313436"/>
              <a:chOff x="6725679" y="5201472"/>
              <a:chExt cx="560945" cy="313436"/>
            </a:xfrm>
          </p:grpSpPr>
          <p:cxnSp>
            <p:nvCxnSpPr>
              <p:cNvPr id="82" name="Straight Connector 81"/>
              <p:cNvCxnSpPr/>
              <p:nvPr/>
            </p:nvCxnSpPr>
            <p:spPr>
              <a:xfrm>
                <a:off x="6725680" y="5201472"/>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83" name="Group 82"/>
              <p:cNvGrpSpPr/>
              <p:nvPr/>
            </p:nvGrpSpPr>
            <p:grpSpPr>
              <a:xfrm>
                <a:off x="6725679" y="5469189"/>
                <a:ext cx="560945" cy="45719"/>
                <a:chOff x="3426429" y="6530626"/>
                <a:chExt cx="405806" cy="25991"/>
              </a:xfrm>
            </p:grpSpPr>
            <p:cxnSp>
              <p:nvCxnSpPr>
                <p:cNvPr id="87" name="Straight Connector 86"/>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8" name="Straight Connector 87"/>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cxnSp>
          <p:nvCxnSpPr>
            <p:cNvPr id="89" name="Straight Connector 88"/>
            <p:cNvCxnSpPr/>
            <p:nvPr/>
          </p:nvCxnSpPr>
          <p:spPr>
            <a:xfrm>
              <a:off x="3877474" y="3318248"/>
              <a:ext cx="84856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0" name="Straight Connector 89"/>
            <p:cNvCxnSpPr/>
            <p:nvPr/>
          </p:nvCxnSpPr>
          <p:spPr>
            <a:xfrm>
              <a:off x="5339649" y="3310382"/>
              <a:ext cx="84856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1" name="Straight Connector 90"/>
            <p:cNvCxnSpPr/>
            <p:nvPr/>
          </p:nvCxnSpPr>
          <p:spPr>
            <a:xfrm>
              <a:off x="6416841" y="3321897"/>
              <a:ext cx="11323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6" name="Group 15"/>
          <p:cNvGrpSpPr/>
          <p:nvPr/>
        </p:nvGrpSpPr>
        <p:grpSpPr>
          <a:xfrm>
            <a:off x="140709" y="4508118"/>
            <a:ext cx="4741113" cy="1616889"/>
            <a:chOff x="-1883415" y="2853144"/>
            <a:chExt cx="4741113" cy="1616889"/>
          </a:xfrm>
        </p:grpSpPr>
        <p:sp>
          <p:nvSpPr>
            <p:cNvPr id="94" name="Rectangle 93"/>
            <p:cNvSpPr/>
            <p:nvPr/>
          </p:nvSpPr>
          <p:spPr>
            <a:xfrm>
              <a:off x="-1883415" y="3152316"/>
              <a:ext cx="4741113" cy="1317717"/>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3" name="Round Same Side Corner Rectangle 92"/>
            <p:cNvSpPr/>
            <p:nvPr/>
          </p:nvSpPr>
          <p:spPr>
            <a:xfrm>
              <a:off x="-1883415" y="2875084"/>
              <a:ext cx="4741113" cy="598993"/>
            </a:xfrm>
            <a:prstGeom prst="round2SameRect">
              <a:avLst/>
            </a:prstGeom>
            <a:solidFill>
              <a:srgbClr val="264E2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8000"/>
                </a:solidFill>
              </a:endParaRPr>
            </a:p>
          </p:txBody>
        </p:sp>
        <p:sp>
          <p:nvSpPr>
            <p:cNvPr id="95" name="TextBox 94"/>
            <p:cNvSpPr txBox="1"/>
            <p:nvPr/>
          </p:nvSpPr>
          <p:spPr>
            <a:xfrm>
              <a:off x="-1642572" y="2853144"/>
              <a:ext cx="4208771" cy="651460"/>
            </a:xfrm>
            <a:prstGeom prst="rect">
              <a:avLst/>
            </a:prstGeom>
            <a:noFill/>
          </p:spPr>
          <p:txBody>
            <a:bodyPr wrap="square" rtlCol="0">
              <a:spAutoFit/>
            </a:bodyPr>
            <a:lstStyle/>
            <a:p>
              <a:pPr algn="ctr">
                <a:lnSpc>
                  <a:spcPct val="90000"/>
                </a:lnSpc>
              </a:pPr>
              <a:r>
                <a:rPr lang="en-US" sz="2000" b="1" dirty="0" smtClean="0">
                  <a:solidFill>
                    <a:schemeClr val="bg1"/>
                  </a:solidFill>
                </a:rPr>
                <a:t>EAGLE GOLF ACADEMY</a:t>
              </a:r>
            </a:p>
            <a:p>
              <a:pPr algn="ctr">
                <a:lnSpc>
                  <a:spcPct val="90000"/>
                </a:lnSpc>
              </a:pPr>
              <a:r>
                <a:rPr lang="en-US" sz="2000" b="1" dirty="0" smtClean="0">
                  <a:solidFill>
                    <a:schemeClr val="bg1"/>
                  </a:solidFill>
                </a:rPr>
                <a:t>Balance Sheet</a:t>
              </a:r>
            </a:p>
          </p:txBody>
        </p:sp>
      </p:grpSp>
      <p:grpSp>
        <p:nvGrpSpPr>
          <p:cNvPr id="15" name="Group 14"/>
          <p:cNvGrpSpPr/>
          <p:nvPr/>
        </p:nvGrpSpPr>
        <p:grpSpPr>
          <a:xfrm>
            <a:off x="178979" y="5129051"/>
            <a:ext cx="4770240" cy="1018155"/>
            <a:chOff x="-1866407" y="4134614"/>
            <a:chExt cx="4770240" cy="1018155"/>
          </a:xfrm>
        </p:grpSpPr>
        <p:grpSp>
          <p:nvGrpSpPr>
            <p:cNvPr id="98" name="Group 97"/>
            <p:cNvGrpSpPr/>
            <p:nvPr/>
          </p:nvGrpSpPr>
          <p:grpSpPr>
            <a:xfrm>
              <a:off x="-1866407" y="4141850"/>
              <a:ext cx="2007116" cy="1010919"/>
              <a:chOff x="1355085" y="2528119"/>
              <a:chExt cx="2007116" cy="1010919"/>
            </a:xfrm>
          </p:grpSpPr>
          <p:sp>
            <p:nvSpPr>
              <p:cNvPr id="99" name="TextBox 98"/>
              <p:cNvSpPr txBox="1"/>
              <p:nvPr/>
            </p:nvSpPr>
            <p:spPr>
              <a:xfrm>
                <a:off x="1355085" y="2563130"/>
                <a:ext cx="2007116" cy="975908"/>
              </a:xfrm>
              <a:prstGeom prst="rect">
                <a:avLst/>
              </a:prstGeom>
              <a:noFill/>
            </p:spPr>
            <p:txBody>
              <a:bodyPr wrap="square" rtlCol="0">
                <a:spAutoFit/>
              </a:bodyPr>
              <a:lstStyle/>
              <a:p>
                <a:pPr>
                  <a:lnSpc>
                    <a:spcPct val="80000"/>
                  </a:lnSpc>
                </a:pPr>
                <a:r>
                  <a:rPr lang="en-US" sz="1300" dirty="0" smtClean="0"/>
                  <a:t> Cash</a:t>
                </a:r>
              </a:p>
              <a:p>
                <a:pPr>
                  <a:lnSpc>
                    <a:spcPct val="90000"/>
                  </a:lnSpc>
                </a:pPr>
                <a:r>
                  <a:rPr lang="en-US" sz="1300" dirty="0" smtClean="0"/>
                  <a:t> Other assets</a:t>
                </a:r>
              </a:p>
              <a:p>
                <a:pPr>
                  <a:lnSpc>
                    <a:spcPct val="90000"/>
                  </a:lnSpc>
                </a:pPr>
                <a:r>
                  <a:rPr lang="en-US" sz="1300" b="1" dirty="0"/>
                  <a:t> </a:t>
                </a:r>
                <a:r>
                  <a:rPr lang="en-US" sz="1300" b="1" dirty="0" smtClean="0"/>
                  <a:t>  </a:t>
                </a:r>
              </a:p>
              <a:p>
                <a:pPr>
                  <a:lnSpc>
                    <a:spcPct val="90000"/>
                  </a:lnSpc>
                </a:pPr>
                <a:r>
                  <a:rPr lang="en-US" sz="1300" b="1" dirty="0" smtClean="0">
                    <a:solidFill>
                      <a:srgbClr val="008000"/>
                    </a:solidFill>
                  </a:rPr>
                  <a:t>Total assets         $40,000</a:t>
                </a:r>
                <a:endParaRPr lang="en-US" sz="1300" b="1" dirty="0">
                  <a:solidFill>
                    <a:srgbClr val="008000"/>
                  </a:solidFill>
                </a:endParaRPr>
              </a:p>
              <a:p>
                <a:pPr>
                  <a:lnSpc>
                    <a:spcPct val="90000"/>
                  </a:lnSpc>
                </a:pPr>
                <a:r>
                  <a:rPr lang="en-US" sz="1300" b="1" dirty="0" smtClean="0"/>
                  <a:t>       </a:t>
                </a:r>
                <a:endParaRPr lang="en-US" sz="1300" b="1" dirty="0">
                  <a:solidFill>
                    <a:srgbClr val="008000"/>
                  </a:solidFill>
                </a:endParaRPr>
              </a:p>
            </p:txBody>
          </p:sp>
          <p:sp>
            <p:nvSpPr>
              <p:cNvPr id="100" name="TextBox 99"/>
              <p:cNvSpPr txBox="1"/>
              <p:nvPr/>
            </p:nvSpPr>
            <p:spPr>
              <a:xfrm>
                <a:off x="2504048" y="2528119"/>
                <a:ext cx="858153" cy="492443"/>
              </a:xfrm>
              <a:prstGeom prst="rect">
                <a:avLst/>
              </a:prstGeom>
              <a:noFill/>
            </p:spPr>
            <p:txBody>
              <a:bodyPr wrap="square" rtlCol="0">
                <a:spAutoFit/>
              </a:bodyPr>
              <a:lstStyle/>
              <a:p>
                <a:r>
                  <a:rPr lang="en-US" sz="1300" dirty="0" smtClean="0"/>
                  <a:t>$  6,900</a:t>
                </a:r>
              </a:p>
              <a:p>
                <a:r>
                  <a:rPr lang="en-US" sz="1300" dirty="0"/>
                  <a:t> </a:t>
                </a:r>
                <a:r>
                  <a:rPr lang="en-US" sz="1300" dirty="0" smtClean="0"/>
                  <a:t> 33,100</a:t>
                </a:r>
              </a:p>
            </p:txBody>
          </p:sp>
        </p:grpSp>
        <p:cxnSp>
          <p:nvCxnSpPr>
            <p:cNvPr id="112" name="Straight Connector 111"/>
            <p:cNvCxnSpPr/>
            <p:nvPr/>
          </p:nvCxnSpPr>
          <p:spPr>
            <a:xfrm>
              <a:off x="2059291" y="4584766"/>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15" name="Group 114"/>
            <p:cNvGrpSpPr/>
            <p:nvPr/>
          </p:nvGrpSpPr>
          <p:grpSpPr>
            <a:xfrm>
              <a:off x="-661112" y="4940200"/>
              <a:ext cx="560945" cy="45719"/>
              <a:chOff x="3426429" y="6530626"/>
              <a:chExt cx="405806" cy="25991"/>
            </a:xfrm>
          </p:grpSpPr>
          <p:cxnSp>
            <p:nvCxnSpPr>
              <p:cNvPr id="116" name="Straight Connector 115"/>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7" name="Straight Connector 116"/>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19" name="TextBox 118"/>
            <p:cNvSpPr txBox="1"/>
            <p:nvPr/>
          </p:nvSpPr>
          <p:spPr>
            <a:xfrm>
              <a:off x="254199" y="4172377"/>
              <a:ext cx="2649634" cy="975908"/>
            </a:xfrm>
            <a:prstGeom prst="rect">
              <a:avLst/>
            </a:prstGeom>
            <a:noFill/>
          </p:spPr>
          <p:txBody>
            <a:bodyPr wrap="square" rtlCol="0">
              <a:spAutoFit/>
            </a:bodyPr>
            <a:lstStyle/>
            <a:p>
              <a:pPr>
                <a:lnSpc>
                  <a:spcPct val="80000"/>
                </a:lnSpc>
              </a:pPr>
              <a:r>
                <a:rPr lang="en-US" sz="1300" dirty="0" smtClean="0"/>
                <a:t>Liabilities</a:t>
              </a:r>
            </a:p>
            <a:p>
              <a:pPr>
                <a:lnSpc>
                  <a:spcPct val="90000"/>
                </a:lnSpc>
              </a:pPr>
              <a:r>
                <a:rPr lang="en-US" sz="1300" dirty="0" smtClean="0"/>
                <a:t>Stockholders’ equity</a:t>
              </a:r>
            </a:p>
            <a:p>
              <a:pPr>
                <a:lnSpc>
                  <a:spcPct val="90000"/>
                </a:lnSpc>
              </a:pPr>
              <a:r>
                <a:rPr lang="en-US" sz="1300" b="1" dirty="0" smtClean="0">
                  <a:solidFill>
                    <a:srgbClr val="008000"/>
                  </a:solidFill>
                </a:rPr>
                <a:t>Total liabilities and</a:t>
              </a:r>
            </a:p>
            <a:p>
              <a:pPr>
                <a:lnSpc>
                  <a:spcPct val="90000"/>
                </a:lnSpc>
              </a:pPr>
              <a:r>
                <a:rPr lang="en-US" sz="1300" b="1" dirty="0">
                  <a:solidFill>
                    <a:srgbClr val="008000"/>
                  </a:solidFill>
                </a:rPr>
                <a:t>s</a:t>
              </a:r>
              <a:r>
                <a:rPr lang="en-US" sz="1300" b="1" dirty="0" smtClean="0">
                  <a:solidFill>
                    <a:srgbClr val="008000"/>
                  </a:solidFill>
                </a:rPr>
                <a:t>tockholders’ equity        $40,000</a:t>
              </a:r>
              <a:endParaRPr lang="en-US" sz="1300" b="1" dirty="0">
                <a:solidFill>
                  <a:srgbClr val="008000"/>
                </a:solidFill>
              </a:endParaRPr>
            </a:p>
            <a:p>
              <a:pPr>
                <a:lnSpc>
                  <a:spcPct val="90000"/>
                </a:lnSpc>
              </a:pPr>
              <a:r>
                <a:rPr lang="en-US" sz="1300" b="1" dirty="0" smtClean="0"/>
                <a:t>       </a:t>
              </a:r>
              <a:endParaRPr lang="en-US" sz="1300" b="1" dirty="0">
                <a:solidFill>
                  <a:srgbClr val="008000"/>
                </a:solidFill>
              </a:endParaRPr>
            </a:p>
          </p:txBody>
        </p:sp>
        <p:sp>
          <p:nvSpPr>
            <p:cNvPr id="120" name="TextBox 119"/>
            <p:cNvSpPr txBox="1"/>
            <p:nvPr/>
          </p:nvSpPr>
          <p:spPr>
            <a:xfrm>
              <a:off x="1974885" y="4134614"/>
              <a:ext cx="858153" cy="492443"/>
            </a:xfrm>
            <a:prstGeom prst="rect">
              <a:avLst/>
            </a:prstGeom>
            <a:noFill/>
          </p:spPr>
          <p:txBody>
            <a:bodyPr wrap="square" rtlCol="0">
              <a:spAutoFit/>
            </a:bodyPr>
            <a:lstStyle/>
            <a:p>
              <a:r>
                <a:rPr lang="en-US" sz="1300" dirty="0" smtClean="0"/>
                <a:t>$14,000</a:t>
              </a:r>
            </a:p>
            <a:p>
              <a:r>
                <a:rPr lang="en-US" sz="1300" dirty="0"/>
                <a:t> </a:t>
              </a:r>
              <a:r>
                <a:rPr lang="en-US" sz="1300" dirty="0" smtClean="0"/>
                <a:t> 26,000</a:t>
              </a:r>
            </a:p>
          </p:txBody>
        </p:sp>
        <p:cxnSp>
          <p:nvCxnSpPr>
            <p:cNvPr id="121" name="Straight Connector 120"/>
            <p:cNvCxnSpPr/>
            <p:nvPr/>
          </p:nvCxnSpPr>
          <p:spPr>
            <a:xfrm>
              <a:off x="-623372" y="4596255"/>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22" name="Group 121"/>
            <p:cNvGrpSpPr/>
            <p:nvPr/>
          </p:nvGrpSpPr>
          <p:grpSpPr>
            <a:xfrm>
              <a:off x="2039426" y="4940200"/>
              <a:ext cx="560945" cy="45719"/>
              <a:chOff x="3426429" y="6530626"/>
              <a:chExt cx="405806" cy="25991"/>
            </a:xfrm>
          </p:grpSpPr>
          <p:cxnSp>
            <p:nvCxnSpPr>
              <p:cNvPr id="123" name="Straight Connector 122"/>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4" name="Straight Connector 123"/>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19" name="Oval 18"/>
          <p:cNvSpPr/>
          <p:nvPr/>
        </p:nvSpPr>
        <p:spPr>
          <a:xfrm>
            <a:off x="1503595" y="2210739"/>
            <a:ext cx="624489" cy="244457"/>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5" name="Oval 124"/>
          <p:cNvSpPr/>
          <p:nvPr/>
        </p:nvSpPr>
        <p:spPr>
          <a:xfrm>
            <a:off x="7923617" y="3944468"/>
            <a:ext cx="803023" cy="244457"/>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6" name="Oval 125"/>
          <p:cNvSpPr/>
          <p:nvPr/>
        </p:nvSpPr>
        <p:spPr>
          <a:xfrm>
            <a:off x="1384274" y="5171298"/>
            <a:ext cx="624489" cy="244457"/>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2" name="Curved Connector 31"/>
          <p:cNvCxnSpPr/>
          <p:nvPr/>
        </p:nvCxnSpPr>
        <p:spPr>
          <a:xfrm rot="16200000" flipH="1">
            <a:off x="1667276" y="2638949"/>
            <a:ext cx="1004885" cy="683093"/>
          </a:xfrm>
          <a:prstGeom prst="curvedConnector3">
            <a:avLst>
              <a:gd name="adj1" fmla="val 105211"/>
            </a:avLst>
          </a:prstGeom>
          <a:ln>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29" name="Curved Connector 128"/>
          <p:cNvCxnSpPr/>
          <p:nvPr/>
        </p:nvCxnSpPr>
        <p:spPr>
          <a:xfrm rot="10800000" flipV="1">
            <a:off x="4705076" y="4112151"/>
            <a:ext cx="3177810" cy="1390278"/>
          </a:xfrm>
          <a:prstGeom prst="curvedConnector3">
            <a:avLst>
              <a:gd name="adj1" fmla="val 84014"/>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92" name="Curved Connector 91"/>
          <p:cNvCxnSpPr/>
          <p:nvPr/>
        </p:nvCxnSpPr>
        <p:spPr>
          <a:xfrm>
            <a:off x="2008763" y="5430512"/>
            <a:ext cx="3097180" cy="764806"/>
          </a:xfrm>
          <a:prstGeom prst="curvedConnector3">
            <a:avLst>
              <a:gd name="adj1" fmla="val 8202"/>
            </a:avLst>
          </a:prstGeom>
          <a:ln>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553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25" grpId="0" animBg="1"/>
      <p:bldP spid="12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a:t>
            </a:r>
            <a:br>
              <a:rPr lang="en-US" dirty="0" smtClean="0"/>
            </a:br>
            <a:r>
              <a:rPr lang="en-US" dirty="0"/>
              <a:t/>
            </a:r>
            <a:br>
              <a:rPr lang="en-US" dirty="0"/>
            </a:br>
            <a:r>
              <a:rPr lang="en-US" sz="3200" dirty="0">
                <a:solidFill>
                  <a:srgbClr val="1D5F76"/>
                </a:solidFill>
                <a:latin typeface="+mn-lt"/>
              </a:rPr>
              <a:t>All transactions that affect revenues or expenses reported in the income statement ultimately affect the balance sheet through the balance in retained earnings. </a:t>
            </a:r>
            <a:endParaRPr lang="en-US" sz="3200" dirty="0"/>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fld id="{8A048DD7-39B4-434B-ACE7-68CA5B147A05}" type="slidenum">
              <a:rPr lang="en-US" smtClean="0"/>
              <a:t>32</a:t>
            </a:fld>
            <a:endParaRPr lang="en-US" dirty="0"/>
          </a:p>
        </p:txBody>
      </p:sp>
    </p:spTree>
    <p:extLst>
      <p:ext uri="{BB962C8B-B14F-4D97-AF65-F5344CB8AC3E}">
        <p14:creationId xmlns:p14="http://schemas.microsoft.com/office/powerpoint/2010/main" val="128105425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Content Placeholder 4"/>
          <p:cNvSpPr>
            <a:spLocks noGrp="1"/>
          </p:cNvSpPr>
          <p:nvPr>
            <p:ph idx="1"/>
          </p:nvPr>
        </p:nvSpPr>
        <p:spPr>
          <a:xfrm>
            <a:off x="709368" y="1442358"/>
            <a:ext cx="8059675" cy="2968582"/>
          </a:xfrm>
        </p:spPr>
        <p:txBody>
          <a:bodyPr/>
          <a:lstStyle/>
          <a:p>
            <a:r>
              <a:rPr lang="en-US" b="1" dirty="0" smtClean="0">
                <a:solidFill>
                  <a:srgbClr val="A5062D"/>
                </a:solidFill>
              </a:rPr>
              <a:t>LO1-4</a:t>
            </a:r>
            <a:r>
              <a:rPr lang="en-US" dirty="0" smtClean="0"/>
              <a:t>	Describe the role that financial accounting plays in the decision-making process.</a:t>
            </a:r>
          </a:p>
        </p:txBody>
      </p:sp>
      <p:sp>
        <p:nvSpPr>
          <p:cNvPr id="58369" name="Title 3"/>
          <p:cNvSpPr>
            <a:spLocks noGrp="1"/>
          </p:cNvSpPr>
          <p:nvPr>
            <p:ph type="title"/>
          </p:nvPr>
        </p:nvSpPr>
        <p:spPr/>
        <p:txBody>
          <a:bodyPr/>
          <a:lstStyle/>
          <a:p>
            <a:r>
              <a:rPr lang="en-US" dirty="0" smtClean="0"/>
              <a:t>Learning Objective 4</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33</a:t>
            </a:fld>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1"/>
          <p:cNvSpPr>
            <a:spLocks noGrp="1"/>
          </p:cNvSpPr>
          <p:nvPr>
            <p:ph type="title"/>
          </p:nvPr>
        </p:nvSpPr>
        <p:spPr>
          <a:xfrm>
            <a:off x="724628" y="533325"/>
            <a:ext cx="8229600" cy="1143000"/>
          </a:xfrm>
        </p:spPr>
        <p:txBody>
          <a:bodyPr/>
          <a:lstStyle/>
          <a:p>
            <a:r>
              <a:rPr lang="en-US" sz="3600" dirty="0" smtClean="0"/>
              <a:t>Use of Financial Accounting Information in Investing and Lending Decisions</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34</a:t>
            </a:fld>
            <a:endParaRPr lang="en-US" dirty="0"/>
          </a:p>
        </p:txBody>
      </p:sp>
      <p:sp>
        <p:nvSpPr>
          <p:cNvPr id="6" name="Content Placeholder 5"/>
          <p:cNvSpPr>
            <a:spLocks noGrp="1"/>
          </p:cNvSpPr>
          <p:nvPr>
            <p:ph sz="quarter" idx="13"/>
          </p:nvPr>
        </p:nvSpPr>
        <p:spPr>
          <a:xfrm>
            <a:off x="823496" y="164461"/>
            <a:ext cx="6808080" cy="331817"/>
          </a:xfrm>
        </p:spPr>
        <p:txBody>
          <a:bodyPr/>
          <a:lstStyle/>
          <a:p>
            <a:r>
              <a:rPr lang="en-US" dirty="0"/>
              <a:t>Illustration </a:t>
            </a:r>
            <a:r>
              <a:rPr lang="en-US" dirty="0" smtClean="0"/>
              <a:t>1-10</a:t>
            </a:r>
            <a:endParaRPr lang="en-US" dirty="0"/>
          </a:p>
        </p:txBody>
      </p:sp>
      <p:pic>
        <p:nvPicPr>
          <p:cNvPr id="60418" name="Picture 2"/>
          <p:cNvPicPr>
            <a:picLocks noChangeAspect="1" noChangeArrowheads="1"/>
          </p:cNvPicPr>
          <p:nvPr/>
        </p:nvPicPr>
        <p:blipFill>
          <a:blip r:embed="rId3"/>
          <a:srcRect/>
          <a:stretch>
            <a:fillRect/>
          </a:stretch>
        </p:blipFill>
        <p:spPr bwMode="auto">
          <a:xfrm>
            <a:off x="609600" y="2366181"/>
            <a:ext cx="8220075" cy="4222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4628" y="617991"/>
            <a:ext cx="8398358" cy="1143000"/>
          </a:xfrm>
        </p:spPr>
        <p:txBody>
          <a:bodyPr/>
          <a:lstStyle/>
          <a:p>
            <a:pPr>
              <a:lnSpc>
                <a:spcPct val="90000"/>
              </a:lnSpc>
            </a:pPr>
            <a:r>
              <a:rPr lang="en-US" sz="3600" dirty="0"/>
              <a:t>Relationship between Changes in Stock Prices and Changes in Net Income over a 20-Year Period</a:t>
            </a:r>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3" name="Slide Number Placeholder 2"/>
          <p:cNvSpPr>
            <a:spLocks noGrp="1"/>
          </p:cNvSpPr>
          <p:nvPr>
            <p:ph type="sldNum" sz="quarter" idx="12"/>
          </p:nvPr>
        </p:nvSpPr>
        <p:spPr/>
        <p:txBody>
          <a:bodyPr/>
          <a:lstStyle/>
          <a:p>
            <a:fld id="{8A048DD7-39B4-434B-ACE7-68CA5B147A05}" type="slidenum">
              <a:rPr lang="en-US" smtClean="0"/>
              <a:t>35</a:t>
            </a:fld>
            <a:endParaRPr lang="en-US" dirty="0"/>
          </a:p>
        </p:txBody>
      </p:sp>
      <p:sp>
        <p:nvSpPr>
          <p:cNvPr id="5" name="Content Placeholder 4"/>
          <p:cNvSpPr>
            <a:spLocks noGrp="1"/>
          </p:cNvSpPr>
          <p:nvPr>
            <p:ph sz="quarter" idx="13"/>
          </p:nvPr>
        </p:nvSpPr>
        <p:spPr>
          <a:xfrm>
            <a:off x="823496" y="136239"/>
            <a:ext cx="6808080" cy="331817"/>
          </a:xfrm>
        </p:spPr>
        <p:txBody>
          <a:bodyPr/>
          <a:lstStyle/>
          <a:p>
            <a:r>
              <a:rPr lang="en-US" dirty="0"/>
              <a:t>Illustration 1-11</a:t>
            </a:r>
          </a:p>
        </p:txBody>
      </p:sp>
      <p:sp>
        <p:nvSpPr>
          <p:cNvPr id="141" name="TextBox 140"/>
          <p:cNvSpPr txBox="1"/>
          <p:nvPr/>
        </p:nvSpPr>
        <p:spPr>
          <a:xfrm>
            <a:off x="1437972" y="2718398"/>
            <a:ext cx="3381714" cy="292388"/>
          </a:xfrm>
          <a:prstGeom prst="rect">
            <a:avLst/>
          </a:prstGeom>
          <a:noFill/>
        </p:spPr>
        <p:txBody>
          <a:bodyPr wrap="square" rtlCol="0">
            <a:spAutoFit/>
          </a:bodyPr>
          <a:lstStyle/>
          <a:p>
            <a:r>
              <a:rPr lang="en-US" sz="1300" dirty="0" smtClean="0"/>
              <a:t>Companies with increase in net income</a:t>
            </a:r>
            <a:endParaRPr lang="en-US" sz="1300" dirty="0"/>
          </a:p>
        </p:txBody>
      </p:sp>
      <p:grpSp>
        <p:nvGrpSpPr>
          <p:cNvPr id="32" name="Group 31"/>
          <p:cNvGrpSpPr/>
          <p:nvPr/>
        </p:nvGrpSpPr>
        <p:grpSpPr>
          <a:xfrm>
            <a:off x="469538" y="2972978"/>
            <a:ext cx="4279957" cy="2276087"/>
            <a:chOff x="1588271" y="1339055"/>
            <a:chExt cx="4279957" cy="2276087"/>
          </a:xfrm>
        </p:grpSpPr>
        <p:sp>
          <p:nvSpPr>
            <p:cNvPr id="134" name="Rectangle 133"/>
            <p:cNvSpPr/>
            <p:nvPr/>
          </p:nvSpPr>
          <p:spPr>
            <a:xfrm>
              <a:off x="2379985" y="1492997"/>
              <a:ext cx="3200430" cy="1686426"/>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0" name="Group 19"/>
            <p:cNvGrpSpPr/>
            <p:nvPr/>
          </p:nvGrpSpPr>
          <p:grpSpPr>
            <a:xfrm>
              <a:off x="1588271" y="1339055"/>
              <a:ext cx="4279957" cy="2276087"/>
              <a:chOff x="1588271" y="1339055"/>
              <a:chExt cx="4279957" cy="2276087"/>
            </a:xfrm>
          </p:grpSpPr>
          <p:sp>
            <p:nvSpPr>
              <p:cNvPr id="96" name="TextBox 95"/>
              <p:cNvSpPr txBox="1"/>
              <p:nvPr/>
            </p:nvSpPr>
            <p:spPr>
              <a:xfrm>
                <a:off x="1588271" y="1339055"/>
                <a:ext cx="800239" cy="1823063"/>
              </a:xfrm>
              <a:prstGeom prst="rect">
                <a:avLst/>
              </a:prstGeom>
              <a:noFill/>
            </p:spPr>
            <p:txBody>
              <a:bodyPr wrap="square" rtlCol="0">
                <a:spAutoFit/>
              </a:bodyPr>
              <a:lstStyle/>
              <a:p>
                <a:pPr>
                  <a:lnSpc>
                    <a:spcPct val="80000"/>
                  </a:lnSpc>
                </a:pPr>
                <a:endParaRPr lang="en-US" sz="1400" dirty="0" smtClean="0"/>
              </a:p>
              <a:p>
                <a:pPr>
                  <a:lnSpc>
                    <a:spcPct val="80000"/>
                  </a:lnSpc>
                </a:pPr>
                <a:r>
                  <a:rPr lang="en-US" sz="1400" dirty="0" smtClean="0"/>
                  <a:t>18,000</a:t>
                </a:r>
              </a:p>
              <a:p>
                <a:pPr>
                  <a:lnSpc>
                    <a:spcPct val="80000"/>
                  </a:lnSpc>
                </a:pPr>
                <a:endParaRPr lang="en-US" sz="1400" dirty="0" smtClean="0"/>
              </a:p>
              <a:p>
                <a:pPr>
                  <a:lnSpc>
                    <a:spcPct val="80000"/>
                  </a:lnSpc>
                </a:pPr>
                <a:r>
                  <a:rPr lang="en-US" sz="1400" dirty="0" smtClean="0"/>
                  <a:t>14,000</a:t>
                </a:r>
              </a:p>
              <a:p>
                <a:pPr>
                  <a:lnSpc>
                    <a:spcPct val="80000"/>
                  </a:lnSpc>
                </a:pPr>
                <a:endParaRPr lang="en-US" sz="1400" dirty="0" smtClean="0"/>
              </a:p>
              <a:p>
                <a:pPr>
                  <a:lnSpc>
                    <a:spcPct val="80000"/>
                  </a:lnSpc>
                </a:pPr>
                <a:r>
                  <a:rPr lang="en-US" sz="1400" dirty="0" smtClean="0"/>
                  <a:t>10,000</a:t>
                </a:r>
              </a:p>
              <a:p>
                <a:pPr>
                  <a:lnSpc>
                    <a:spcPct val="80000"/>
                  </a:lnSpc>
                </a:pPr>
                <a:endParaRPr lang="en-US" sz="1400" dirty="0" smtClean="0"/>
              </a:p>
              <a:p>
                <a:pPr>
                  <a:lnSpc>
                    <a:spcPct val="80000"/>
                  </a:lnSpc>
                </a:pPr>
                <a:r>
                  <a:rPr lang="en-US" sz="1400" dirty="0" smtClean="0"/>
                  <a:t>  6,000</a:t>
                </a:r>
              </a:p>
              <a:p>
                <a:pPr>
                  <a:lnSpc>
                    <a:spcPct val="80000"/>
                  </a:lnSpc>
                </a:pPr>
                <a:endParaRPr lang="en-US" sz="1400" dirty="0" smtClean="0"/>
              </a:p>
              <a:p>
                <a:pPr>
                  <a:lnSpc>
                    <a:spcPct val="80000"/>
                  </a:lnSpc>
                </a:pPr>
                <a:r>
                  <a:rPr lang="en-US" sz="1400" dirty="0" smtClean="0"/>
                  <a:t>  2,000</a:t>
                </a:r>
                <a:endParaRPr lang="en-US" sz="1400" dirty="0"/>
              </a:p>
            </p:txBody>
          </p:sp>
          <p:sp>
            <p:nvSpPr>
              <p:cNvPr id="101" name="TextBox 100"/>
              <p:cNvSpPr txBox="1"/>
              <p:nvPr/>
            </p:nvSpPr>
            <p:spPr>
              <a:xfrm>
                <a:off x="2410405" y="3306887"/>
                <a:ext cx="595445" cy="307777"/>
              </a:xfrm>
              <a:prstGeom prst="rect">
                <a:avLst/>
              </a:prstGeom>
              <a:noFill/>
            </p:spPr>
            <p:txBody>
              <a:bodyPr wrap="square" rtlCol="0">
                <a:spAutoFit/>
              </a:bodyPr>
              <a:lstStyle/>
              <a:p>
                <a:r>
                  <a:rPr lang="en-US" sz="1400" dirty="0" smtClean="0"/>
                  <a:t>1994</a:t>
                </a:r>
                <a:endParaRPr lang="en-US" sz="1400" dirty="0"/>
              </a:p>
            </p:txBody>
          </p:sp>
          <p:cxnSp>
            <p:nvCxnSpPr>
              <p:cNvPr id="103" name="Straight Connector 102"/>
              <p:cNvCxnSpPr/>
              <p:nvPr/>
            </p:nvCxnSpPr>
            <p:spPr>
              <a:xfrm>
                <a:off x="2371695" y="1492997"/>
                <a:ext cx="0" cy="168642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5" name="Straight Connector 104"/>
              <p:cNvCxnSpPr/>
              <p:nvPr/>
            </p:nvCxnSpPr>
            <p:spPr>
              <a:xfrm>
                <a:off x="2358995" y="3179423"/>
                <a:ext cx="320043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nvGrpSpPr>
              <p:cNvPr id="18" name="Group 17"/>
              <p:cNvGrpSpPr/>
              <p:nvPr/>
            </p:nvGrpSpPr>
            <p:grpSpPr>
              <a:xfrm>
                <a:off x="2166723" y="1492997"/>
                <a:ext cx="214090" cy="1499685"/>
                <a:chOff x="2170023" y="2901764"/>
                <a:chExt cx="394550" cy="1499685"/>
              </a:xfrm>
            </p:grpSpPr>
            <p:cxnSp>
              <p:nvCxnSpPr>
                <p:cNvPr id="12" name="Straight Connector 11"/>
                <p:cNvCxnSpPr/>
                <p:nvPr/>
              </p:nvCxnSpPr>
              <p:spPr>
                <a:xfrm>
                  <a:off x="2170023" y="4401449"/>
                  <a:ext cx="39455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8" name="Straight Connector 127"/>
                <p:cNvCxnSpPr/>
                <p:nvPr/>
              </p:nvCxnSpPr>
              <p:spPr>
                <a:xfrm>
                  <a:off x="2170023" y="4247401"/>
                  <a:ext cx="39455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0" name="Straight Connector 129"/>
                <p:cNvCxnSpPr/>
                <p:nvPr/>
              </p:nvCxnSpPr>
              <p:spPr>
                <a:xfrm>
                  <a:off x="2170023" y="4073018"/>
                  <a:ext cx="39455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1" name="Straight Connector 130"/>
                <p:cNvCxnSpPr/>
                <p:nvPr/>
              </p:nvCxnSpPr>
              <p:spPr>
                <a:xfrm>
                  <a:off x="2170023" y="3900412"/>
                  <a:ext cx="39455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2" name="Straight Connector 131"/>
                <p:cNvCxnSpPr/>
                <p:nvPr/>
              </p:nvCxnSpPr>
              <p:spPr>
                <a:xfrm>
                  <a:off x="2170023" y="3740136"/>
                  <a:ext cx="39455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3" name="Straight Connector 132"/>
                <p:cNvCxnSpPr/>
                <p:nvPr/>
              </p:nvCxnSpPr>
              <p:spPr>
                <a:xfrm>
                  <a:off x="2170023" y="3567530"/>
                  <a:ext cx="39455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5" name="Straight Connector 134"/>
                <p:cNvCxnSpPr/>
                <p:nvPr/>
              </p:nvCxnSpPr>
              <p:spPr>
                <a:xfrm>
                  <a:off x="2170023" y="3407253"/>
                  <a:ext cx="39455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6" name="Straight Connector 135"/>
                <p:cNvCxnSpPr/>
                <p:nvPr/>
              </p:nvCxnSpPr>
              <p:spPr>
                <a:xfrm>
                  <a:off x="2170023" y="3246976"/>
                  <a:ext cx="39455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7" name="Straight Connector 136"/>
                <p:cNvCxnSpPr/>
                <p:nvPr/>
              </p:nvCxnSpPr>
              <p:spPr>
                <a:xfrm>
                  <a:off x="2170023" y="3074370"/>
                  <a:ext cx="39455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8" name="Straight Connector 137"/>
                <p:cNvCxnSpPr/>
                <p:nvPr/>
              </p:nvCxnSpPr>
              <p:spPr>
                <a:xfrm>
                  <a:off x="2170023" y="2901764"/>
                  <a:ext cx="39455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cxnSp>
            <p:nvCxnSpPr>
              <p:cNvPr id="106" name="Straight Connector 105"/>
              <p:cNvCxnSpPr/>
              <p:nvPr/>
            </p:nvCxnSpPr>
            <p:spPr>
              <a:xfrm>
                <a:off x="2718794" y="3170758"/>
                <a:ext cx="0" cy="2077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2871194" y="3170758"/>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3006824" y="3170758"/>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3154784" y="3170758"/>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3278084" y="3170758"/>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3430484" y="3167094"/>
                <a:ext cx="0" cy="2077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a:off x="3582884" y="3167094"/>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3718514" y="3167094"/>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3866474" y="3167094"/>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3989774" y="3167094"/>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4134305" y="3179423"/>
                <a:ext cx="0" cy="2077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4286705" y="3179423"/>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a:off x="4422335" y="3179423"/>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a:off x="4570295" y="3179423"/>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4693595" y="3179423"/>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a:off x="4842077" y="3176981"/>
                <a:ext cx="0" cy="2077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4994477" y="3176981"/>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a:off x="5130107" y="3176981"/>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5278067" y="3176981"/>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a:off x="5401367" y="3176981"/>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a:off x="5547017" y="3176981"/>
                <a:ext cx="0" cy="2077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68" name="TextBox 67"/>
              <p:cNvSpPr txBox="1"/>
              <p:nvPr/>
            </p:nvSpPr>
            <p:spPr>
              <a:xfrm>
                <a:off x="3134301" y="3305521"/>
                <a:ext cx="595445" cy="307777"/>
              </a:xfrm>
              <a:prstGeom prst="rect">
                <a:avLst/>
              </a:prstGeom>
              <a:noFill/>
            </p:spPr>
            <p:txBody>
              <a:bodyPr wrap="square" rtlCol="0">
                <a:spAutoFit/>
              </a:bodyPr>
              <a:lstStyle/>
              <a:p>
                <a:r>
                  <a:rPr lang="en-US" sz="1400" dirty="0" smtClean="0"/>
                  <a:t>1999</a:t>
                </a:r>
                <a:endParaRPr lang="en-US" sz="1400" dirty="0"/>
              </a:p>
            </p:txBody>
          </p:sp>
          <p:sp>
            <p:nvSpPr>
              <p:cNvPr id="69" name="TextBox 68"/>
              <p:cNvSpPr txBox="1"/>
              <p:nvPr/>
            </p:nvSpPr>
            <p:spPr>
              <a:xfrm>
                <a:off x="3845991" y="3305521"/>
                <a:ext cx="595445" cy="307777"/>
              </a:xfrm>
              <a:prstGeom prst="rect">
                <a:avLst/>
              </a:prstGeom>
              <a:noFill/>
            </p:spPr>
            <p:txBody>
              <a:bodyPr wrap="square" rtlCol="0">
                <a:spAutoFit/>
              </a:bodyPr>
              <a:lstStyle/>
              <a:p>
                <a:r>
                  <a:rPr lang="en-US" sz="1400" dirty="0" smtClean="0"/>
                  <a:t>2004</a:t>
                </a:r>
                <a:endParaRPr lang="en-US" sz="1400" dirty="0"/>
              </a:p>
            </p:txBody>
          </p:sp>
          <p:sp>
            <p:nvSpPr>
              <p:cNvPr id="70" name="TextBox 69"/>
              <p:cNvSpPr txBox="1"/>
              <p:nvPr/>
            </p:nvSpPr>
            <p:spPr>
              <a:xfrm>
                <a:off x="4571029" y="3307365"/>
                <a:ext cx="595445" cy="307777"/>
              </a:xfrm>
              <a:prstGeom prst="rect">
                <a:avLst/>
              </a:prstGeom>
              <a:noFill/>
            </p:spPr>
            <p:txBody>
              <a:bodyPr wrap="square" rtlCol="0">
                <a:spAutoFit/>
              </a:bodyPr>
              <a:lstStyle/>
              <a:p>
                <a:r>
                  <a:rPr lang="en-US" sz="1400" dirty="0" smtClean="0"/>
                  <a:t>2009</a:t>
                </a:r>
                <a:endParaRPr lang="en-US" sz="1400" dirty="0"/>
              </a:p>
            </p:txBody>
          </p:sp>
          <p:sp>
            <p:nvSpPr>
              <p:cNvPr id="71" name="TextBox 70"/>
              <p:cNvSpPr txBox="1"/>
              <p:nvPr/>
            </p:nvSpPr>
            <p:spPr>
              <a:xfrm>
                <a:off x="5272783" y="3304032"/>
                <a:ext cx="595445" cy="307777"/>
              </a:xfrm>
              <a:prstGeom prst="rect">
                <a:avLst/>
              </a:prstGeom>
              <a:noFill/>
            </p:spPr>
            <p:txBody>
              <a:bodyPr wrap="square" rtlCol="0">
                <a:spAutoFit/>
              </a:bodyPr>
              <a:lstStyle/>
              <a:p>
                <a:r>
                  <a:rPr lang="en-US" sz="1400" dirty="0" smtClean="0"/>
                  <a:t>2014</a:t>
                </a:r>
                <a:endParaRPr lang="en-US" sz="1400" dirty="0"/>
              </a:p>
            </p:txBody>
          </p:sp>
        </p:grpSp>
        <p:grpSp>
          <p:nvGrpSpPr>
            <p:cNvPr id="25" name="Group 24"/>
            <p:cNvGrpSpPr/>
            <p:nvPr/>
          </p:nvGrpSpPr>
          <p:grpSpPr>
            <a:xfrm>
              <a:off x="2388899" y="1665603"/>
              <a:ext cx="3191905" cy="1327079"/>
              <a:chOff x="2388899" y="1665603"/>
              <a:chExt cx="3191905" cy="1327079"/>
            </a:xfrm>
          </p:grpSpPr>
          <p:cxnSp>
            <p:nvCxnSpPr>
              <p:cNvPr id="24" name="Straight Connector 23"/>
              <p:cNvCxnSpPr/>
              <p:nvPr/>
            </p:nvCxnSpPr>
            <p:spPr>
              <a:xfrm>
                <a:off x="2388899" y="1665603"/>
                <a:ext cx="3191905" cy="0"/>
              </a:xfrm>
              <a:prstGeom prst="line">
                <a:avLst/>
              </a:prstGeom>
              <a:ln w="12700" cmpd="sng">
                <a:solidFill>
                  <a:srgbClr val="D4D0B0"/>
                </a:solidFill>
              </a:ln>
              <a:effectLst/>
            </p:spPr>
            <p:style>
              <a:lnRef idx="2">
                <a:schemeClr val="accent1"/>
              </a:lnRef>
              <a:fillRef idx="0">
                <a:schemeClr val="accent1"/>
              </a:fillRef>
              <a:effectRef idx="1">
                <a:schemeClr val="accent1"/>
              </a:effectRef>
              <a:fontRef idx="minor">
                <a:schemeClr val="tx1"/>
              </a:fontRef>
            </p:style>
          </p:cxnSp>
          <p:cxnSp>
            <p:nvCxnSpPr>
              <p:cNvPr id="147" name="Straight Connector 146"/>
              <p:cNvCxnSpPr/>
              <p:nvPr/>
            </p:nvCxnSpPr>
            <p:spPr>
              <a:xfrm>
                <a:off x="2388899" y="1839882"/>
                <a:ext cx="3191905" cy="0"/>
              </a:xfrm>
              <a:prstGeom prst="line">
                <a:avLst/>
              </a:prstGeom>
              <a:ln w="12700" cmpd="sng">
                <a:solidFill>
                  <a:srgbClr val="D4D0B0"/>
                </a:solidFill>
              </a:ln>
              <a:effectLst/>
            </p:spPr>
            <p:style>
              <a:lnRef idx="2">
                <a:schemeClr val="accent1"/>
              </a:lnRef>
              <a:fillRef idx="0">
                <a:schemeClr val="accent1"/>
              </a:fillRef>
              <a:effectRef idx="1">
                <a:schemeClr val="accent1"/>
              </a:effectRef>
              <a:fontRef idx="minor">
                <a:schemeClr val="tx1"/>
              </a:fontRef>
            </p:style>
          </p:cxnSp>
          <p:cxnSp>
            <p:nvCxnSpPr>
              <p:cNvPr id="148" name="Straight Connector 147"/>
              <p:cNvCxnSpPr/>
              <p:nvPr/>
            </p:nvCxnSpPr>
            <p:spPr>
              <a:xfrm>
                <a:off x="2388899" y="2003408"/>
                <a:ext cx="3191905" cy="0"/>
              </a:xfrm>
              <a:prstGeom prst="line">
                <a:avLst/>
              </a:prstGeom>
              <a:ln w="12700" cmpd="sng">
                <a:solidFill>
                  <a:srgbClr val="D4D0B0"/>
                </a:solidFill>
              </a:ln>
              <a:effectLst/>
            </p:spPr>
            <p:style>
              <a:lnRef idx="2">
                <a:schemeClr val="accent1"/>
              </a:lnRef>
              <a:fillRef idx="0">
                <a:schemeClr val="accent1"/>
              </a:fillRef>
              <a:effectRef idx="1">
                <a:schemeClr val="accent1"/>
              </a:effectRef>
              <a:fontRef idx="minor">
                <a:schemeClr val="tx1"/>
              </a:fontRef>
            </p:style>
          </p:cxnSp>
          <p:cxnSp>
            <p:nvCxnSpPr>
              <p:cNvPr id="149" name="Straight Connector 148"/>
              <p:cNvCxnSpPr/>
              <p:nvPr/>
            </p:nvCxnSpPr>
            <p:spPr>
              <a:xfrm>
                <a:off x="2388899" y="2158601"/>
                <a:ext cx="3191905" cy="0"/>
              </a:xfrm>
              <a:prstGeom prst="line">
                <a:avLst/>
              </a:prstGeom>
              <a:ln w="12700" cmpd="sng">
                <a:solidFill>
                  <a:srgbClr val="D4D0B0"/>
                </a:solidFill>
              </a:ln>
              <a:effectLst/>
            </p:spPr>
            <p:style>
              <a:lnRef idx="2">
                <a:schemeClr val="accent1"/>
              </a:lnRef>
              <a:fillRef idx="0">
                <a:schemeClr val="accent1"/>
              </a:fillRef>
              <a:effectRef idx="1">
                <a:schemeClr val="accent1"/>
              </a:effectRef>
              <a:fontRef idx="minor">
                <a:schemeClr val="tx1"/>
              </a:fontRef>
            </p:style>
          </p:cxnSp>
          <p:cxnSp>
            <p:nvCxnSpPr>
              <p:cNvPr id="150" name="Straight Connector 149"/>
              <p:cNvCxnSpPr/>
              <p:nvPr/>
            </p:nvCxnSpPr>
            <p:spPr>
              <a:xfrm>
                <a:off x="2388899" y="2332880"/>
                <a:ext cx="3191905" cy="0"/>
              </a:xfrm>
              <a:prstGeom prst="line">
                <a:avLst/>
              </a:prstGeom>
              <a:ln w="12700" cmpd="sng">
                <a:solidFill>
                  <a:srgbClr val="D4D0B0"/>
                </a:solidFill>
              </a:ln>
              <a:effectLst/>
            </p:spPr>
            <p:style>
              <a:lnRef idx="2">
                <a:schemeClr val="accent1"/>
              </a:lnRef>
              <a:fillRef idx="0">
                <a:schemeClr val="accent1"/>
              </a:fillRef>
              <a:effectRef idx="1">
                <a:schemeClr val="accent1"/>
              </a:effectRef>
              <a:fontRef idx="minor">
                <a:schemeClr val="tx1"/>
              </a:fontRef>
            </p:style>
          </p:cxnSp>
          <p:cxnSp>
            <p:nvCxnSpPr>
              <p:cNvPr id="151" name="Straight Connector 150"/>
              <p:cNvCxnSpPr/>
              <p:nvPr/>
            </p:nvCxnSpPr>
            <p:spPr>
              <a:xfrm>
                <a:off x="2388899" y="2496406"/>
                <a:ext cx="3191905" cy="0"/>
              </a:xfrm>
              <a:prstGeom prst="line">
                <a:avLst/>
              </a:prstGeom>
              <a:ln w="12700" cmpd="sng">
                <a:solidFill>
                  <a:srgbClr val="D4D0B0"/>
                </a:solidFill>
              </a:ln>
              <a:effectLst/>
            </p:spPr>
            <p:style>
              <a:lnRef idx="2">
                <a:schemeClr val="accent1"/>
              </a:lnRef>
              <a:fillRef idx="0">
                <a:schemeClr val="accent1"/>
              </a:fillRef>
              <a:effectRef idx="1">
                <a:schemeClr val="accent1"/>
              </a:effectRef>
              <a:fontRef idx="minor">
                <a:schemeClr val="tx1"/>
              </a:fontRef>
            </p:style>
          </p:cxnSp>
          <p:cxnSp>
            <p:nvCxnSpPr>
              <p:cNvPr id="152" name="Straight Connector 151"/>
              <p:cNvCxnSpPr/>
              <p:nvPr/>
            </p:nvCxnSpPr>
            <p:spPr>
              <a:xfrm>
                <a:off x="2388899" y="2654877"/>
                <a:ext cx="3191905" cy="0"/>
              </a:xfrm>
              <a:prstGeom prst="line">
                <a:avLst/>
              </a:prstGeom>
              <a:ln w="12700" cmpd="sng">
                <a:solidFill>
                  <a:srgbClr val="D4D0B0"/>
                </a:solidFill>
              </a:ln>
              <a:effectLst/>
            </p:spPr>
            <p:style>
              <a:lnRef idx="2">
                <a:schemeClr val="accent1"/>
              </a:lnRef>
              <a:fillRef idx="0">
                <a:schemeClr val="accent1"/>
              </a:fillRef>
              <a:effectRef idx="1">
                <a:schemeClr val="accent1"/>
              </a:effectRef>
              <a:fontRef idx="minor">
                <a:schemeClr val="tx1"/>
              </a:fontRef>
            </p:style>
          </p:cxnSp>
          <p:cxnSp>
            <p:nvCxnSpPr>
              <p:cNvPr id="153" name="Straight Connector 152"/>
              <p:cNvCxnSpPr/>
              <p:nvPr/>
            </p:nvCxnSpPr>
            <p:spPr>
              <a:xfrm>
                <a:off x="2388899" y="2829156"/>
                <a:ext cx="3191905" cy="0"/>
              </a:xfrm>
              <a:prstGeom prst="line">
                <a:avLst/>
              </a:prstGeom>
              <a:ln w="12700" cmpd="sng">
                <a:solidFill>
                  <a:srgbClr val="D4D0B0"/>
                </a:solidFill>
              </a:ln>
              <a:effectLst/>
            </p:spPr>
            <p:style>
              <a:lnRef idx="2">
                <a:schemeClr val="accent1"/>
              </a:lnRef>
              <a:fillRef idx="0">
                <a:schemeClr val="accent1"/>
              </a:fillRef>
              <a:effectRef idx="1">
                <a:schemeClr val="accent1"/>
              </a:effectRef>
              <a:fontRef idx="minor">
                <a:schemeClr val="tx1"/>
              </a:fontRef>
            </p:style>
          </p:cxnSp>
          <p:cxnSp>
            <p:nvCxnSpPr>
              <p:cNvPr id="154" name="Straight Connector 153"/>
              <p:cNvCxnSpPr/>
              <p:nvPr/>
            </p:nvCxnSpPr>
            <p:spPr>
              <a:xfrm>
                <a:off x="2388899" y="2992682"/>
                <a:ext cx="3191905" cy="0"/>
              </a:xfrm>
              <a:prstGeom prst="line">
                <a:avLst/>
              </a:prstGeom>
              <a:ln w="12700" cmpd="sng">
                <a:solidFill>
                  <a:srgbClr val="D4D0B0"/>
                </a:solidFill>
              </a:ln>
              <a:effectLst/>
            </p:spPr>
            <p:style>
              <a:lnRef idx="2">
                <a:schemeClr val="accent1"/>
              </a:lnRef>
              <a:fillRef idx="0">
                <a:schemeClr val="accent1"/>
              </a:fillRef>
              <a:effectRef idx="1">
                <a:schemeClr val="accent1"/>
              </a:effectRef>
              <a:fontRef idx="minor">
                <a:schemeClr val="tx1"/>
              </a:fontRef>
            </p:style>
          </p:cxnSp>
        </p:grpSp>
        <p:sp>
          <p:nvSpPr>
            <p:cNvPr id="31" name="Freeform 30"/>
            <p:cNvSpPr/>
            <p:nvPr/>
          </p:nvSpPr>
          <p:spPr>
            <a:xfrm>
              <a:off x="2594112" y="1653886"/>
              <a:ext cx="2958371" cy="1422554"/>
            </a:xfrm>
            <a:custGeom>
              <a:avLst/>
              <a:gdLst>
                <a:gd name="connsiteX0" fmla="*/ 0 w 2958371"/>
                <a:gd name="connsiteY0" fmla="*/ 1422554 h 1422554"/>
                <a:gd name="connsiteX1" fmla="*/ 59069 w 2958371"/>
                <a:gd name="connsiteY1" fmla="*/ 1417632 h 1422554"/>
                <a:gd name="connsiteX2" fmla="*/ 93526 w 2958371"/>
                <a:gd name="connsiteY2" fmla="*/ 1407787 h 1422554"/>
                <a:gd name="connsiteX3" fmla="*/ 147673 w 2958371"/>
                <a:gd name="connsiteY3" fmla="*/ 1388098 h 1422554"/>
                <a:gd name="connsiteX4" fmla="*/ 167362 w 2958371"/>
                <a:gd name="connsiteY4" fmla="*/ 1383176 h 1422554"/>
                <a:gd name="connsiteX5" fmla="*/ 187052 w 2958371"/>
                <a:gd name="connsiteY5" fmla="*/ 1373331 h 1422554"/>
                <a:gd name="connsiteX6" fmla="*/ 226431 w 2958371"/>
                <a:gd name="connsiteY6" fmla="*/ 1368409 h 1422554"/>
                <a:gd name="connsiteX7" fmla="*/ 246121 w 2958371"/>
                <a:gd name="connsiteY7" fmla="*/ 1363486 h 1422554"/>
                <a:gd name="connsiteX8" fmla="*/ 295345 w 2958371"/>
                <a:gd name="connsiteY8" fmla="*/ 1348719 h 1422554"/>
                <a:gd name="connsiteX9" fmla="*/ 329802 w 2958371"/>
                <a:gd name="connsiteY9" fmla="*/ 1343797 h 1422554"/>
                <a:gd name="connsiteX10" fmla="*/ 379026 w 2958371"/>
                <a:gd name="connsiteY10" fmla="*/ 1333953 h 1422554"/>
                <a:gd name="connsiteX11" fmla="*/ 452862 w 2958371"/>
                <a:gd name="connsiteY11" fmla="*/ 1324108 h 1422554"/>
                <a:gd name="connsiteX12" fmla="*/ 482397 w 2958371"/>
                <a:gd name="connsiteY12" fmla="*/ 1319186 h 1422554"/>
                <a:gd name="connsiteX13" fmla="*/ 502087 w 2958371"/>
                <a:gd name="connsiteY13" fmla="*/ 1314263 h 1422554"/>
                <a:gd name="connsiteX14" fmla="*/ 526699 w 2958371"/>
                <a:gd name="connsiteY14" fmla="*/ 1309341 h 1422554"/>
                <a:gd name="connsiteX15" fmla="*/ 541466 w 2958371"/>
                <a:gd name="connsiteY15" fmla="*/ 1304419 h 1422554"/>
                <a:gd name="connsiteX16" fmla="*/ 580845 w 2958371"/>
                <a:gd name="connsiteY16" fmla="*/ 1294574 h 1422554"/>
                <a:gd name="connsiteX17" fmla="*/ 600535 w 2958371"/>
                <a:gd name="connsiteY17" fmla="*/ 1289652 h 1422554"/>
                <a:gd name="connsiteX18" fmla="*/ 615302 w 2958371"/>
                <a:gd name="connsiteY18" fmla="*/ 1284729 h 1422554"/>
                <a:gd name="connsiteX19" fmla="*/ 639914 w 2958371"/>
                <a:gd name="connsiteY19" fmla="*/ 1279807 h 1422554"/>
                <a:gd name="connsiteX20" fmla="*/ 659604 w 2958371"/>
                <a:gd name="connsiteY20" fmla="*/ 1274885 h 1422554"/>
                <a:gd name="connsiteX21" fmla="*/ 684216 w 2958371"/>
                <a:gd name="connsiteY21" fmla="*/ 1269963 h 1422554"/>
                <a:gd name="connsiteX22" fmla="*/ 703906 w 2958371"/>
                <a:gd name="connsiteY22" fmla="*/ 1265040 h 1422554"/>
                <a:gd name="connsiteX23" fmla="*/ 728518 w 2958371"/>
                <a:gd name="connsiteY23" fmla="*/ 1260118 h 1422554"/>
                <a:gd name="connsiteX24" fmla="*/ 758052 w 2958371"/>
                <a:gd name="connsiteY24" fmla="*/ 1250273 h 1422554"/>
                <a:gd name="connsiteX25" fmla="*/ 777742 w 2958371"/>
                <a:gd name="connsiteY25" fmla="*/ 1245351 h 1422554"/>
                <a:gd name="connsiteX26" fmla="*/ 792509 w 2958371"/>
                <a:gd name="connsiteY26" fmla="*/ 1240429 h 1422554"/>
                <a:gd name="connsiteX27" fmla="*/ 817121 w 2958371"/>
                <a:gd name="connsiteY27" fmla="*/ 1235506 h 1422554"/>
                <a:gd name="connsiteX28" fmla="*/ 846656 w 2958371"/>
                <a:gd name="connsiteY28" fmla="*/ 1225662 h 1422554"/>
                <a:gd name="connsiteX29" fmla="*/ 900802 w 2958371"/>
                <a:gd name="connsiteY29" fmla="*/ 1210895 h 1422554"/>
                <a:gd name="connsiteX30" fmla="*/ 984483 w 2958371"/>
                <a:gd name="connsiteY30" fmla="*/ 1196128 h 1422554"/>
                <a:gd name="connsiteX31" fmla="*/ 1137078 w 2958371"/>
                <a:gd name="connsiteY31" fmla="*/ 1205973 h 1422554"/>
                <a:gd name="connsiteX32" fmla="*/ 1161690 w 2958371"/>
                <a:gd name="connsiteY32" fmla="*/ 1210895 h 1422554"/>
                <a:gd name="connsiteX33" fmla="*/ 1176457 w 2958371"/>
                <a:gd name="connsiteY33" fmla="*/ 1215817 h 1422554"/>
                <a:gd name="connsiteX34" fmla="*/ 1196147 w 2958371"/>
                <a:gd name="connsiteY34" fmla="*/ 1220740 h 1422554"/>
                <a:gd name="connsiteX35" fmla="*/ 1210914 w 2958371"/>
                <a:gd name="connsiteY35" fmla="*/ 1225662 h 1422554"/>
                <a:gd name="connsiteX36" fmla="*/ 1319207 w 2958371"/>
                <a:gd name="connsiteY36" fmla="*/ 1230584 h 1422554"/>
                <a:gd name="connsiteX37" fmla="*/ 1338897 w 2958371"/>
                <a:gd name="connsiteY37" fmla="*/ 1235506 h 1422554"/>
                <a:gd name="connsiteX38" fmla="*/ 1353664 w 2958371"/>
                <a:gd name="connsiteY38" fmla="*/ 1240429 h 1422554"/>
                <a:gd name="connsiteX39" fmla="*/ 1397966 w 2958371"/>
                <a:gd name="connsiteY39" fmla="*/ 1230584 h 1422554"/>
                <a:gd name="connsiteX40" fmla="*/ 1417656 w 2958371"/>
                <a:gd name="connsiteY40" fmla="*/ 1215817 h 1422554"/>
                <a:gd name="connsiteX41" fmla="*/ 1447190 w 2958371"/>
                <a:gd name="connsiteY41" fmla="*/ 1196128 h 1422554"/>
                <a:gd name="connsiteX42" fmla="*/ 1476725 w 2958371"/>
                <a:gd name="connsiteY42" fmla="*/ 1171516 h 1422554"/>
                <a:gd name="connsiteX43" fmla="*/ 1491492 w 2958371"/>
                <a:gd name="connsiteY43" fmla="*/ 1151827 h 1422554"/>
                <a:gd name="connsiteX44" fmla="*/ 1521026 w 2958371"/>
                <a:gd name="connsiteY44" fmla="*/ 1137060 h 1422554"/>
                <a:gd name="connsiteX45" fmla="*/ 1540716 w 2958371"/>
                <a:gd name="connsiteY45" fmla="*/ 1122293 h 1422554"/>
                <a:gd name="connsiteX46" fmla="*/ 1570251 w 2958371"/>
                <a:gd name="connsiteY46" fmla="*/ 1097682 h 1422554"/>
                <a:gd name="connsiteX47" fmla="*/ 1585018 w 2958371"/>
                <a:gd name="connsiteY47" fmla="*/ 1092760 h 1422554"/>
                <a:gd name="connsiteX48" fmla="*/ 1614552 w 2958371"/>
                <a:gd name="connsiteY48" fmla="*/ 1068148 h 1422554"/>
                <a:gd name="connsiteX49" fmla="*/ 1629320 w 2958371"/>
                <a:gd name="connsiteY49" fmla="*/ 1063226 h 1422554"/>
                <a:gd name="connsiteX50" fmla="*/ 1639164 w 2958371"/>
                <a:gd name="connsiteY50" fmla="*/ 1048459 h 1422554"/>
                <a:gd name="connsiteX51" fmla="*/ 1653932 w 2958371"/>
                <a:gd name="connsiteY51" fmla="*/ 1043537 h 1422554"/>
                <a:gd name="connsiteX52" fmla="*/ 1673621 w 2958371"/>
                <a:gd name="connsiteY52" fmla="*/ 1028770 h 1422554"/>
                <a:gd name="connsiteX53" fmla="*/ 1708078 w 2958371"/>
                <a:gd name="connsiteY53" fmla="*/ 1004158 h 1422554"/>
                <a:gd name="connsiteX54" fmla="*/ 1762225 w 2958371"/>
                <a:gd name="connsiteY54" fmla="*/ 959857 h 1422554"/>
                <a:gd name="connsiteX55" fmla="*/ 1786837 w 2958371"/>
                <a:gd name="connsiteY55" fmla="*/ 940168 h 1422554"/>
                <a:gd name="connsiteX56" fmla="*/ 1801604 w 2958371"/>
                <a:gd name="connsiteY56" fmla="*/ 930324 h 1422554"/>
                <a:gd name="connsiteX57" fmla="*/ 1821294 w 2958371"/>
                <a:gd name="connsiteY57" fmla="*/ 920479 h 1422554"/>
                <a:gd name="connsiteX58" fmla="*/ 1860673 w 2958371"/>
                <a:gd name="connsiteY58" fmla="*/ 890945 h 1422554"/>
                <a:gd name="connsiteX59" fmla="*/ 1885285 w 2958371"/>
                <a:gd name="connsiteY59" fmla="*/ 876178 h 1422554"/>
                <a:gd name="connsiteX60" fmla="*/ 1904975 w 2958371"/>
                <a:gd name="connsiteY60" fmla="*/ 861411 h 1422554"/>
                <a:gd name="connsiteX61" fmla="*/ 1924664 w 2958371"/>
                <a:gd name="connsiteY61" fmla="*/ 851567 h 1422554"/>
                <a:gd name="connsiteX62" fmla="*/ 1944354 w 2958371"/>
                <a:gd name="connsiteY62" fmla="*/ 836800 h 1422554"/>
                <a:gd name="connsiteX63" fmla="*/ 1959121 w 2958371"/>
                <a:gd name="connsiteY63" fmla="*/ 826955 h 1422554"/>
                <a:gd name="connsiteX64" fmla="*/ 1993578 w 2958371"/>
                <a:gd name="connsiteY64" fmla="*/ 797421 h 1422554"/>
                <a:gd name="connsiteX65" fmla="*/ 2008345 w 2958371"/>
                <a:gd name="connsiteY65" fmla="*/ 792499 h 1422554"/>
                <a:gd name="connsiteX66" fmla="*/ 2042802 w 2958371"/>
                <a:gd name="connsiteY66" fmla="*/ 762965 h 1422554"/>
                <a:gd name="connsiteX67" fmla="*/ 2072337 w 2958371"/>
                <a:gd name="connsiteY67" fmla="*/ 743276 h 1422554"/>
                <a:gd name="connsiteX68" fmla="*/ 2101871 w 2958371"/>
                <a:gd name="connsiteY68" fmla="*/ 708820 h 1422554"/>
                <a:gd name="connsiteX69" fmla="*/ 2116639 w 2958371"/>
                <a:gd name="connsiteY69" fmla="*/ 703898 h 1422554"/>
                <a:gd name="connsiteX70" fmla="*/ 2146173 w 2958371"/>
                <a:gd name="connsiteY70" fmla="*/ 679286 h 1422554"/>
                <a:gd name="connsiteX71" fmla="*/ 2156018 w 2958371"/>
                <a:gd name="connsiteY71" fmla="*/ 664519 h 1422554"/>
                <a:gd name="connsiteX72" fmla="*/ 2170785 w 2958371"/>
                <a:gd name="connsiteY72" fmla="*/ 654675 h 1422554"/>
                <a:gd name="connsiteX73" fmla="*/ 2220009 w 2958371"/>
                <a:gd name="connsiteY73" fmla="*/ 600529 h 1422554"/>
                <a:gd name="connsiteX74" fmla="*/ 2244621 w 2958371"/>
                <a:gd name="connsiteY74" fmla="*/ 570995 h 1422554"/>
                <a:gd name="connsiteX75" fmla="*/ 2249544 w 2958371"/>
                <a:gd name="connsiteY75" fmla="*/ 659597 h 1422554"/>
                <a:gd name="connsiteX76" fmla="*/ 2259389 w 2958371"/>
                <a:gd name="connsiteY76" fmla="*/ 698975 h 1422554"/>
                <a:gd name="connsiteX77" fmla="*/ 2264311 w 2958371"/>
                <a:gd name="connsiteY77" fmla="*/ 718665 h 1422554"/>
                <a:gd name="connsiteX78" fmla="*/ 2274156 w 2958371"/>
                <a:gd name="connsiteY78" fmla="*/ 738354 h 1422554"/>
                <a:gd name="connsiteX79" fmla="*/ 2284001 w 2958371"/>
                <a:gd name="connsiteY79" fmla="*/ 772810 h 1422554"/>
                <a:gd name="connsiteX80" fmla="*/ 2293845 w 2958371"/>
                <a:gd name="connsiteY80" fmla="*/ 836800 h 1422554"/>
                <a:gd name="connsiteX81" fmla="*/ 2298768 w 2958371"/>
                <a:gd name="connsiteY81" fmla="*/ 851567 h 1422554"/>
                <a:gd name="connsiteX82" fmla="*/ 2308613 w 2958371"/>
                <a:gd name="connsiteY82" fmla="*/ 836800 h 1422554"/>
                <a:gd name="connsiteX83" fmla="*/ 2338147 w 2958371"/>
                <a:gd name="connsiteY83" fmla="*/ 807266 h 1422554"/>
                <a:gd name="connsiteX84" fmla="*/ 2357837 w 2958371"/>
                <a:gd name="connsiteY84" fmla="*/ 777732 h 1422554"/>
                <a:gd name="connsiteX85" fmla="*/ 2367682 w 2958371"/>
                <a:gd name="connsiteY85" fmla="*/ 762965 h 1422554"/>
                <a:gd name="connsiteX86" fmla="*/ 2377527 w 2958371"/>
                <a:gd name="connsiteY86" fmla="*/ 748198 h 1422554"/>
                <a:gd name="connsiteX87" fmla="*/ 2397216 w 2958371"/>
                <a:gd name="connsiteY87" fmla="*/ 718665 h 1422554"/>
                <a:gd name="connsiteX88" fmla="*/ 2407061 w 2958371"/>
                <a:gd name="connsiteY88" fmla="*/ 703898 h 1422554"/>
                <a:gd name="connsiteX89" fmla="*/ 2421828 w 2958371"/>
                <a:gd name="connsiteY89" fmla="*/ 684208 h 1422554"/>
                <a:gd name="connsiteX90" fmla="*/ 2431673 w 2958371"/>
                <a:gd name="connsiteY90" fmla="*/ 669441 h 1422554"/>
                <a:gd name="connsiteX91" fmla="*/ 2446440 w 2958371"/>
                <a:gd name="connsiteY91" fmla="*/ 654675 h 1422554"/>
                <a:gd name="connsiteX92" fmla="*/ 2461208 w 2958371"/>
                <a:gd name="connsiteY92" fmla="*/ 625141 h 1422554"/>
                <a:gd name="connsiteX93" fmla="*/ 2471052 w 2958371"/>
                <a:gd name="connsiteY93" fmla="*/ 600529 h 1422554"/>
                <a:gd name="connsiteX94" fmla="*/ 2475975 w 2958371"/>
                <a:gd name="connsiteY94" fmla="*/ 585762 h 1422554"/>
                <a:gd name="connsiteX95" fmla="*/ 2480897 w 2958371"/>
                <a:gd name="connsiteY95" fmla="*/ 566073 h 1422554"/>
                <a:gd name="connsiteX96" fmla="*/ 2495664 w 2958371"/>
                <a:gd name="connsiteY96" fmla="*/ 546384 h 1422554"/>
                <a:gd name="connsiteX97" fmla="*/ 2505509 w 2958371"/>
                <a:gd name="connsiteY97" fmla="*/ 521772 h 1422554"/>
                <a:gd name="connsiteX98" fmla="*/ 2539966 w 2958371"/>
                <a:gd name="connsiteY98" fmla="*/ 507005 h 1422554"/>
                <a:gd name="connsiteX99" fmla="*/ 2559656 w 2958371"/>
                <a:gd name="connsiteY99" fmla="*/ 497161 h 1422554"/>
                <a:gd name="connsiteX100" fmla="*/ 2608880 w 2958371"/>
                <a:gd name="connsiteY100" fmla="*/ 482394 h 1422554"/>
                <a:gd name="connsiteX101" fmla="*/ 2628570 w 2958371"/>
                <a:gd name="connsiteY101" fmla="*/ 462705 h 1422554"/>
                <a:gd name="connsiteX102" fmla="*/ 2648259 w 2958371"/>
                <a:gd name="connsiteY102" fmla="*/ 433171 h 1422554"/>
                <a:gd name="connsiteX103" fmla="*/ 2658104 w 2958371"/>
                <a:gd name="connsiteY103" fmla="*/ 418404 h 1422554"/>
                <a:gd name="connsiteX104" fmla="*/ 2677794 w 2958371"/>
                <a:gd name="connsiteY104" fmla="*/ 388870 h 1422554"/>
                <a:gd name="connsiteX105" fmla="*/ 2687639 w 2958371"/>
                <a:gd name="connsiteY105" fmla="*/ 374103 h 1422554"/>
                <a:gd name="connsiteX106" fmla="*/ 2697483 w 2958371"/>
                <a:gd name="connsiteY106" fmla="*/ 354414 h 1422554"/>
                <a:gd name="connsiteX107" fmla="*/ 2707328 w 2958371"/>
                <a:gd name="connsiteY107" fmla="*/ 339647 h 1422554"/>
                <a:gd name="connsiteX108" fmla="*/ 2717173 w 2958371"/>
                <a:gd name="connsiteY108" fmla="*/ 319958 h 1422554"/>
                <a:gd name="connsiteX109" fmla="*/ 2736863 w 2958371"/>
                <a:gd name="connsiteY109" fmla="*/ 290424 h 1422554"/>
                <a:gd name="connsiteX110" fmla="*/ 2746708 w 2958371"/>
                <a:gd name="connsiteY110" fmla="*/ 275657 h 1422554"/>
                <a:gd name="connsiteX111" fmla="*/ 2766397 w 2958371"/>
                <a:gd name="connsiteY111" fmla="*/ 255968 h 1422554"/>
                <a:gd name="connsiteX112" fmla="*/ 2795932 w 2958371"/>
                <a:gd name="connsiteY112" fmla="*/ 216590 h 1422554"/>
                <a:gd name="connsiteX113" fmla="*/ 2825466 w 2958371"/>
                <a:gd name="connsiteY113" fmla="*/ 177211 h 1422554"/>
                <a:gd name="connsiteX114" fmla="*/ 2855001 w 2958371"/>
                <a:gd name="connsiteY114" fmla="*/ 142755 h 1422554"/>
                <a:gd name="connsiteX115" fmla="*/ 2864846 w 2958371"/>
                <a:gd name="connsiteY115" fmla="*/ 127988 h 1422554"/>
                <a:gd name="connsiteX116" fmla="*/ 2884535 w 2958371"/>
                <a:gd name="connsiteY116" fmla="*/ 103377 h 1422554"/>
                <a:gd name="connsiteX117" fmla="*/ 2899302 w 2958371"/>
                <a:gd name="connsiteY117" fmla="*/ 88610 h 1422554"/>
                <a:gd name="connsiteX118" fmla="*/ 2918992 w 2958371"/>
                <a:gd name="connsiteY118" fmla="*/ 49231 h 1422554"/>
                <a:gd name="connsiteX119" fmla="*/ 2933759 w 2958371"/>
                <a:gd name="connsiteY119" fmla="*/ 29542 h 1422554"/>
                <a:gd name="connsiteX120" fmla="*/ 2958371 w 2958371"/>
                <a:gd name="connsiteY120" fmla="*/ 8 h 142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2958371" h="1422554">
                  <a:moveTo>
                    <a:pt x="0" y="1422554"/>
                  </a:moveTo>
                  <a:cubicBezTo>
                    <a:pt x="19690" y="1420913"/>
                    <a:pt x="39464" y="1420083"/>
                    <a:pt x="59069" y="1417632"/>
                  </a:cubicBezTo>
                  <a:cubicBezTo>
                    <a:pt x="68954" y="1416396"/>
                    <a:pt x="83721" y="1411055"/>
                    <a:pt x="93526" y="1407787"/>
                  </a:cubicBezTo>
                  <a:cubicBezTo>
                    <a:pt x="119551" y="1390436"/>
                    <a:pt x="102553" y="1399377"/>
                    <a:pt x="147673" y="1388098"/>
                  </a:cubicBezTo>
                  <a:lnTo>
                    <a:pt x="167362" y="1383176"/>
                  </a:lnTo>
                  <a:cubicBezTo>
                    <a:pt x="173925" y="1379894"/>
                    <a:pt x="179933" y="1375111"/>
                    <a:pt x="187052" y="1373331"/>
                  </a:cubicBezTo>
                  <a:cubicBezTo>
                    <a:pt x="199886" y="1370123"/>
                    <a:pt x="213383" y="1370584"/>
                    <a:pt x="226431" y="1368409"/>
                  </a:cubicBezTo>
                  <a:cubicBezTo>
                    <a:pt x="233104" y="1367297"/>
                    <a:pt x="239616" y="1365345"/>
                    <a:pt x="246121" y="1363486"/>
                  </a:cubicBezTo>
                  <a:cubicBezTo>
                    <a:pt x="272474" y="1355956"/>
                    <a:pt x="255314" y="1357297"/>
                    <a:pt x="295345" y="1348719"/>
                  </a:cubicBezTo>
                  <a:cubicBezTo>
                    <a:pt x="306690" y="1346288"/>
                    <a:pt x="318376" y="1345813"/>
                    <a:pt x="329802" y="1343797"/>
                  </a:cubicBezTo>
                  <a:cubicBezTo>
                    <a:pt x="346280" y="1340889"/>
                    <a:pt x="362422" y="1336029"/>
                    <a:pt x="379026" y="1333953"/>
                  </a:cubicBezTo>
                  <a:cubicBezTo>
                    <a:pt x="409252" y="1330174"/>
                    <a:pt x="423434" y="1328635"/>
                    <a:pt x="452862" y="1324108"/>
                  </a:cubicBezTo>
                  <a:cubicBezTo>
                    <a:pt x="462727" y="1322590"/>
                    <a:pt x="472610" y="1321143"/>
                    <a:pt x="482397" y="1319186"/>
                  </a:cubicBezTo>
                  <a:cubicBezTo>
                    <a:pt x="489031" y="1317859"/>
                    <a:pt x="495483" y="1315731"/>
                    <a:pt x="502087" y="1314263"/>
                  </a:cubicBezTo>
                  <a:cubicBezTo>
                    <a:pt x="510254" y="1312448"/>
                    <a:pt x="518582" y="1311370"/>
                    <a:pt x="526699" y="1309341"/>
                  </a:cubicBezTo>
                  <a:cubicBezTo>
                    <a:pt x="531733" y="1308083"/>
                    <a:pt x="536460" y="1305784"/>
                    <a:pt x="541466" y="1304419"/>
                  </a:cubicBezTo>
                  <a:cubicBezTo>
                    <a:pt x="554520" y="1300859"/>
                    <a:pt x="567719" y="1297856"/>
                    <a:pt x="580845" y="1294574"/>
                  </a:cubicBezTo>
                  <a:cubicBezTo>
                    <a:pt x="587408" y="1292933"/>
                    <a:pt x="594117" y="1291792"/>
                    <a:pt x="600535" y="1289652"/>
                  </a:cubicBezTo>
                  <a:cubicBezTo>
                    <a:pt x="605457" y="1288011"/>
                    <a:pt x="610268" y="1285987"/>
                    <a:pt x="615302" y="1284729"/>
                  </a:cubicBezTo>
                  <a:cubicBezTo>
                    <a:pt x="623419" y="1282700"/>
                    <a:pt x="631747" y="1281622"/>
                    <a:pt x="639914" y="1279807"/>
                  </a:cubicBezTo>
                  <a:cubicBezTo>
                    <a:pt x="646518" y="1278340"/>
                    <a:pt x="653000" y="1276352"/>
                    <a:pt x="659604" y="1274885"/>
                  </a:cubicBezTo>
                  <a:cubicBezTo>
                    <a:pt x="667771" y="1273070"/>
                    <a:pt x="676049" y="1271778"/>
                    <a:pt x="684216" y="1269963"/>
                  </a:cubicBezTo>
                  <a:cubicBezTo>
                    <a:pt x="690820" y="1268495"/>
                    <a:pt x="697302" y="1266508"/>
                    <a:pt x="703906" y="1265040"/>
                  </a:cubicBezTo>
                  <a:cubicBezTo>
                    <a:pt x="712073" y="1263225"/>
                    <a:pt x="720446" y="1262319"/>
                    <a:pt x="728518" y="1260118"/>
                  </a:cubicBezTo>
                  <a:cubicBezTo>
                    <a:pt x="738530" y="1257388"/>
                    <a:pt x="748112" y="1253255"/>
                    <a:pt x="758052" y="1250273"/>
                  </a:cubicBezTo>
                  <a:cubicBezTo>
                    <a:pt x="764532" y="1248329"/>
                    <a:pt x="771237" y="1247209"/>
                    <a:pt x="777742" y="1245351"/>
                  </a:cubicBezTo>
                  <a:cubicBezTo>
                    <a:pt x="782731" y="1243926"/>
                    <a:pt x="787475" y="1241687"/>
                    <a:pt x="792509" y="1240429"/>
                  </a:cubicBezTo>
                  <a:cubicBezTo>
                    <a:pt x="800626" y="1238400"/>
                    <a:pt x="809049" y="1237707"/>
                    <a:pt x="817121" y="1235506"/>
                  </a:cubicBezTo>
                  <a:cubicBezTo>
                    <a:pt x="827133" y="1232776"/>
                    <a:pt x="836588" y="1228179"/>
                    <a:pt x="846656" y="1225662"/>
                  </a:cubicBezTo>
                  <a:cubicBezTo>
                    <a:pt x="891069" y="1214559"/>
                    <a:pt x="873199" y="1220095"/>
                    <a:pt x="900802" y="1210895"/>
                  </a:cubicBezTo>
                  <a:cubicBezTo>
                    <a:pt x="946552" y="1180396"/>
                    <a:pt x="916814" y="1191295"/>
                    <a:pt x="984483" y="1196128"/>
                  </a:cubicBezTo>
                  <a:lnTo>
                    <a:pt x="1137078" y="1205973"/>
                  </a:lnTo>
                  <a:cubicBezTo>
                    <a:pt x="1145282" y="1207614"/>
                    <a:pt x="1153573" y="1208866"/>
                    <a:pt x="1161690" y="1210895"/>
                  </a:cubicBezTo>
                  <a:cubicBezTo>
                    <a:pt x="1166724" y="1212153"/>
                    <a:pt x="1171468" y="1214392"/>
                    <a:pt x="1176457" y="1215817"/>
                  </a:cubicBezTo>
                  <a:cubicBezTo>
                    <a:pt x="1182962" y="1217676"/>
                    <a:pt x="1189642" y="1218881"/>
                    <a:pt x="1196147" y="1220740"/>
                  </a:cubicBezTo>
                  <a:cubicBezTo>
                    <a:pt x="1201136" y="1222165"/>
                    <a:pt x="1205742" y="1225248"/>
                    <a:pt x="1210914" y="1225662"/>
                  </a:cubicBezTo>
                  <a:cubicBezTo>
                    <a:pt x="1246934" y="1228543"/>
                    <a:pt x="1283109" y="1228943"/>
                    <a:pt x="1319207" y="1230584"/>
                  </a:cubicBezTo>
                  <a:cubicBezTo>
                    <a:pt x="1325770" y="1232225"/>
                    <a:pt x="1332392" y="1233647"/>
                    <a:pt x="1338897" y="1235506"/>
                  </a:cubicBezTo>
                  <a:cubicBezTo>
                    <a:pt x="1343886" y="1236931"/>
                    <a:pt x="1348475" y="1240429"/>
                    <a:pt x="1353664" y="1240429"/>
                  </a:cubicBezTo>
                  <a:cubicBezTo>
                    <a:pt x="1359908" y="1240429"/>
                    <a:pt x="1390376" y="1232481"/>
                    <a:pt x="1397966" y="1230584"/>
                  </a:cubicBezTo>
                  <a:cubicBezTo>
                    <a:pt x="1404529" y="1225662"/>
                    <a:pt x="1410935" y="1220522"/>
                    <a:pt x="1417656" y="1215817"/>
                  </a:cubicBezTo>
                  <a:cubicBezTo>
                    <a:pt x="1427349" y="1209032"/>
                    <a:pt x="1447190" y="1196128"/>
                    <a:pt x="1447190" y="1196128"/>
                  </a:cubicBezTo>
                  <a:cubicBezTo>
                    <a:pt x="1472295" y="1158472"/>
                    <a:pt x="1437865" y="1204824"/>
                    <a:pt x="1476725" y="1171516"/>
                  </a:cubicBezTo>
                  <a:cubicBezTo>
                    <a:pt x="1482954" y="1166177"/>
                    <a:pt x="1485691" y="1157628"/>
                    <a:pt x="1491492" y="1151827"/>
                  </a:cubicBezTo>
                  <a:cubicBezTo>
                    <a:pt x="1501033" y="1142287"/>
                    <a:pt x="1509017" y="1141063"/>
                    <a:pt x="1521026" y="1137060"/>
                  </a:cubicBezTo>
                  <a:cubicBezTo>
                    <a:pt x="1527589" y="1132138"/>
                    <a:pt x="1534487" y="1127632"/>
                    <a:pt x="1540716" y="1122293"/>
                  </a:cubicBezTo>
                  <a:cubicBezTo>
                    <a:pt x="1555957" y="1109230"/>
                    <a:pt x="1552844" y="1106385"/>
                    <a:pt x="1570251" y="1097682"/>
                  </a:cubicBezTo>
                  <a:cubicBezTo>
                    <a:pt x="1574892" y="1095362"/>
                    <a:pt x="1580096" y="1094401"/>
                    <a:pt x="1585018" y="1092760"/>
                  </a:cubicBezTo>
                  <a:cubicBezTo>
                    <a:pt x="1595903" y="1081875"/>
                    <a:pt x="1600847" y="1075000"/>
                    <a:pt x="1614552" y="1068148"/>
                  </a:cubicBezTo>
                  <a:cubicBezTo>
                    <a:pt x="1619193" y="1065828"/>
                    <a:pt x="1624397" y="1064867"/>
                    <a:pt x="1629320" y="1063226"/>
                  </a:cubicBezTo>
                  <a:cubicBezTo>
                    <a:pt x="1632601" y="1058304"/>
                    <a:pt x="1634544" y="1052154"/>
                    <a:pt x="1639164" y="1048459"/>
                  </a:cubicBezTo>
                  <a:cubicBezTo>
                    <a:pt x="1643216" y="1045218"/>
                    <a:pt x="1649427" y="1046111"/>
                    <a:pt x="1653932" y="1043537"/>
                  </a:cubicBezTo>
                  <a:cubicBezTo>
                    <a:pt x="1661055" y="1039467"/>
                    <a:pt x="1667447" y="1034172"/>
                    <a:pt x="1673621" y="1028770"/>
                  </a:cubicBezTo>
                  <a:cubicBezTo>
                    <a:pt x="1702370" y="1003615"/>
                    <a:pt x="1681492" y="1013019"/>
                    <a:pt x="1708078" y="1004158"/>
                  </a:cubicBezTo>
                  <a:lnTo>
                    <a:pt x="1762225" y="959857"/>
                  </a:lnTo>
                  <a:cubicBezTo>
                    <a:pt x="1770379" y="953232"/>
                    <a:pt x="1778095" y="945995"/>
                    <a:pt x="1786837" y="940168"/>
                  </a:cubicBezTo>
                  <a:cubicBezTo>
                    <a:pt x="1791759" y="936887"/>
                    <a:pt x="1796468" y="933259"/>
                    <a:pt x="1801604" y="930324"/>
                  </a:cubicBezTo>
                  <a:cubicBezTo>
                    <a:pt x="1807975" y="926683"/>
                    <a:pt x="1815188" y="924549"/>
                    <a:pt x="1821294" y="920479"/>
                  </a:cubicBezTo>
                  <a:cubicBezTo>
                    <a:pt x="1834946" y="911378"/>
                    <a:pt x="1846603" y="899387"/>
                    <a:pt x="1860673" y="890945"/>
                  </a:cubicBezTo>
                  <a:cubicBezTo>
                    <a:pt x="1868877" y="886023"/>
                    <a:pt x="1877324" y="881485"/>
                    <a:pt x="1885285" y="876178"/>
                  </a:cubicBezTo>
                  <a:cubicBezTo>
                    <a:pt x="1892111" y="871627"/>
                    <a:pt x="1898018" y="865759"/>
                    <a:pt x="1904975" y="861411"/>
                  </a:cubicBezTo>
                  <a:cubicBezTo>
                    <a:pt x="1911197" y="857522"/>
                    <a:pt x="1918442" y="855456"/>
                    <a:pt x="1924664" y="851567"/>
                  </a:cubicBezTo>
                  <a:cubicBezTo>
                    <a:pt x="1931621" y="847219"/>
                    <a:pt x="1937678" y="841568"/>
                    <a:pt x="1944354" y="836800"/>
                  </a:cubicBezTo>
                  <a:cubicBezTo>
                    <a:pt x="1949168" y="833361"/>
                    <a:pt x="1954629" y="830805"/>
                    <a:pt x="1959121" y="826955"/>
                  </a:cubicBezTo>
                  <a:cubicBezTo>
                    <a:pt x="1976073" y="812425"/>
                    <a:pt x="1975500" y="806460"/>
                    <a:pt x="1993578" y="797421"/>
                  </a:cubicBezTo>
                  <a:cubicBezTo>
                    <a:pt x="1998219" y="795101"/>
                    <a:pt x="2003423" y="794140"/>
                    <a:pt x="2008345" y="792499"/>
                  </a:cubicBezTo>
                  <a:cubicBezTo>
                    <a:pt x="2025339" y="775506"/>
                    <a:pt x="2021757" y="777696"/>
                    <a:pt x="2042802" y="762965"/>
                  </a:cubicBezTo>
                  <a:cubicBezTo>
                    <a:pt x="2052495" y="756180"/>
                    <a:pt x="2065238" y="752742"/>
                    <a:pt x="2072337" y="743276"/>
                  </a:cubicBezTo>
                  <a:cubicBezTo>
                    <a:pt x="2079160" y="734179"/>
                    <a:pt x="2091588" y="715675"/>
                    <a:pt x="2101871" y="708820"/>
                  </a:cubicBezTo>
                  <a:cubicBezTo>
                    <a:pt x="2106188" y="705942"/>
                    <a:pt x="2111716" y="705539"/>
                    <a:pt x="2116639" y="703898"/>
                  </a:cubicBezTo>
                  <a:cubicBezTo>
                    <a:pt x="2165714" y="638463"/>
                    <a:pt x="2103894" y="713108"/>
                    <a:pt x="2146173" y="679286"/>
                  </a:cubicBezTo>
                  <a:cubicBezTo>
                    <a:pt x="2150793" y="675590"/>
                    <a:pt x="2151835" y="668702"/>
                    <a:pt x="2156018" y="664519"/>
                  </a:cubicBezTo>
                  <a:cubicBezTo>
                    <a:pt x="2160201" y="660336"/>
                    <a:pt x="2166333" y="658571"/>
                    <a:pt x="2170785" y="654675"/>
                  </a:cubicBezTo>
                  <a:cubicBezTo>
                    <a:pt x="2196324" y="632329"/>
                    <a:pt x="2196955" y="626464"/>
                    <a:pt x="2220009" y="600529"/>
                  </a:cubicBezTo>
                  <a:cubicBezTo>
                    <a:pt x="2245276" y="572104"/>
                    <a:pt x="2225548" y="599606"/>
                    <a:pt x="2244621" y="570995"/>
                  </a:cubicBezTo>
                  <a:cubicBezTo>
                    <a:pt x="2246262" y="600529"/>
                    <a:pt x="2246981" y="630129"/>
                    <a:pt x="2249544" y="659597"/>
                  </a:cubicBezTo>
                  <a:cubicBezTo>
                    <a:pt x="2251421" y="681184"/>
                    <a:pt x="2254340" y="681302"/>
                    <a:pt x="2259389" y="698975"/>
                  </a:cubicBezTo>
                  <a:cubicBezTo>
                    <a:pt x="2261248" y="705480"/>
                    <a:pt x="2261936" y="712330"/>
                    <a:pt x="2264311" y="718665"/>
                  </a:cubicBezTo>
                  <a:cubicBezTo>
                    <a:pt x="2266887" y="725536"/>
                    <a:pt x="2271266" y="731610"/>
                    <a:pt x="2274156" y="738354"/>
                  </a:cubicBezTo>
                  <a:cubicBezTo>
                    <a:pt x="2278391" y="748235"/>
                    <a:pt x="2281505" y="762826"/>
                    <a:pt x="2284001" y="772810"/>
                  </a:cubicBezTo>
                  <a:cubicBezTo>
                    <a:pt x="2286989" y="796712"/>
                    <a:pt x="2288209" y="814255"/>
                    <a:pt x="2293845" y="836800"/>
                  </a:cubicBezTo>
                  <a:cubicBezTo>
                    <a:pt x="2295103" y="841834"/>
                    <a:pt x="2297127" y="846645"/>
                    <a:pt x="2298768" y="851567"/>
                  </a:cubicBezTo>
                  <a:cubicBezTo>
                    <a:pt x="2302050" y="846645"/>
                    <a:pt x="2304683" y="841222"/>
                    <a:pt x="2308613" y="836800"/>
                  </a:cubicBezTo>
                  <a:cubicBezTo>
                    <a:pt x="2317863" y="826394"/>
                    <a:pt x="2330424" y="818850"/>
                    <a:pt x="2338147" y="807266"/>
                  </a:cubicBezTo>
                  <a:lnTo>
                    <a:pt x="2357837" y="777732"/>
                  </a:lnTo>
                  <a:lnTo>
                    <a:pt x="2367682" y="762965"/>
                  </a:lnTo>
                  <a:lnTo>
                    <a:pt x="2377527" y="748198"/>
                  </a:lnTo>
                  <a:cubicBezTo>
                    <a:pt x="2386177" y="722247"/>
                    <a:pt x="2376732" y="743245"/>
                    <a:pt x="2397216" y="718665"/>
                  </a:cubicBezTo>
                  <a:cubicBezTo>
                    <a:pt x="2401003" y="714120"/>
                    <a:pt x="2403622" y="708712"/>
                    <a:pt x="2407061" y="703898"/>
                  </a:cubicBezTo>
                  <a:cubicBezTo>
                    <a:pt x="2411829" y="697222"/>
                    <a:pt x="2417060" y="690884"/>
                    <a:pt x="2421828" y="684208"/>
                  </a:cubicBezTo>
                  <a:cubicBezTo>
                    <a:pt x="2425267" y="679394"/>
                    <a:pt x="2427886" y="673986"/>
                    <a:pt x="2431673" y="669441"/>
                  </a:cubicBezTo>
                  <a:cubicBezTo>
                    <a:pt x="2436129" y="664094"/>
                    <a:pt x="2441518" y="659597"/>
                    <a:pt x="2446440" y="654675"/>
                  </a:cubicBezTo>
                  <a:cubicBezTo>
                    <a:pt x="2458817" y="617548"/>
                    <a:pt x="2442119" y="663320"/>
                    <a:pt x="2461208" y="625141"/>
                  </a:cubicBezTo>
                  <a:cubicBezTo>
                    <a:pt x="2465159" y="617238"/>
                    <a:pt x="2467950" y="608802"/>
                    <a:pt x="2471052" y="600529"/>
                  </a:cubicBezTo>
                  <a:cubicBezTo>
                    <a:pt x="2472874" y="595671"/>
                    <a:pt x="2474550" y="590751"/>
                    <a:pt x="2475975" y="585762"/>
                  </a:cubicBezTo>
                  <a:cubicBezTo>
                    <a:pt x="2477834" y="579257"/>
                    <a:pt x="2477872" y="572124"/>
                    <a:pt x="2480897" y="566073"/>
                  </a:cubicBezTo>
                  <a:cubicBezTo>
                    <a:pt x="2484566" y="558735"/>
                    <a:pt x="2491680" y="553555"/>
                    <a:pt x="2495664" y="546384"/>
                  </a:cubicBezTo>
                  <a:cubicBezTo>
                    <a:pt x="2499955" y="538660"/>
                    <a:pt x="2500373" y="528962"/>
                    <a:pt x="2505509" y="521772"/>
                  </a:cubicBezTo>
                  <a:cubicBezTo>
                    <a:pt x="2514023" y="509853"/>
                    <a:pt x="2528126" y="511445"/>
                    <a:pt x="2539966" y="507005"/>
                  </a:cubicBezTo>
                  <a:cubicBezTo>
                    <a:pt x="2546837" y="504429"/>
                    <a:pt x="2552843" y="499886"/>
                    <a:pt x="2559656" y="497161"/>
                  </a:cubicBezTo>
                  <a:cubicBezTo>
                    <a:pt x="2579636" y="489169"/>
                    <a:pt x="2589535" y="487230"/>
                    <a:pt x="2608880" y="482394"/>
                  </a:cubicBezTo>
                  <a:cubicBezTo>
                    <a:pt x="2615443" y="475831"/>
                    <a:pt x="2622772" y="469953"/>
                    <a:pt x="2628570" y="462705"/>
                  </a:cubicBezTo>
                  <a:cubicBezTo>
                    <a:pt x="2635961" y="453466"/>
                    <a:pt x="2641696" y="443016"/>
                    <a:pt x="2648259" y="433171"/>
                  </a:cubicBezTo>
                  <a:lnTo>
                    <a:pt x="2658104" y="418404"/>
                  </a:lnTo>
                  <a:lnTo>
                    <a:pt x="2677794" y="388870"/>
                  </a:lnTo>
                  <a:cubicBezTo>
                    <a:pt x="2681076" y="383948"/>
                    <a:pt x="2684993" y="379394"/>
                    <a:pt x="2687639" y="374103"/>
                  </a:cubicBezTo>
                  <a:cubicBezTo>
                    <a:pt x="2690920" y="367540"/>
                    <a:pt x="2693843" y="360785"/>
                    <a:pt x="2697483" y="354414"/>
                  </a:cubicBezTo>
                  <a:cubicBezTo>
                    <a:pt x="2700418" y="349277"/>
                    <a:pt x="2704393" y="344783"/>
                    <a:pt x="2707328" y="339647"/>
                  </a:cubicBezTo>
                  <a:cubicBezTo>
                    <a:pt x="2710969" y="333276"/>
                    <a:pt x="2713398" y="326250"/>
                    <a:pt x="2717173" y="319958"/>
                  </a:cubicBezTo>
                  <a:cubicBezTo>
                    <a:pt x="2723261" y="309812"/>
                    <a:pt x="2730300" y="300269"/>
                    <a:pt x="2736863" y="290424"/>
                  </a:cubicBezTo>
                  <a:cubicBezTo>
                    <a:pt x="2740145" y="285502"/>
                    <a:pt x="2742525" y="279840"/>
                    <a:pt x="2746708" y="275657"/>
                  </a:cubicBezTo>
                  <a:cubicBezTo>
                    <a:pt x="2753271" y="269094"/>
                    <a:pt x="2760455" y="263098"/>
                    <a:pt x="2766397" y="255968"/>
                  </a:cubicBezTo>
                  <a:cubicBezTo>
                    <a:pt x="2776901" y="243363"/>
                    <a:pt x="2786087" y="229716"/>
                    <a:pt x="2795932" y="216590"/>
                  </a:cubicBezTo>
                  <a:lnTo>
                    <a:pt x="2825466" y="177211"/>
                  </a:lnTo>
                  <a:cubicBezTo>
                    <a:pt x="2880759" y="103489"/>
                    <a:pt x="2803588" y="204448"/>
                    <a:pt x="2855001" y="142755"/>
                  </a:cubicBezTo>
                  <a:cubicBezTo>
                    <a:pt x="2858788" y="138210"/>
                    <a:pt x="2861296" y="132721"/>
                    <a:pt x="2864846" y="127988"/>
                  </a:cubicBezTo>
                  <a:cubicBezTo>
                    <a:pt x="2871150" y="119583"/>
                    <a:pt x="2877617" y="111283"/>
                    <a:pt x="2884535" y="103377"/>
                  </a:cubicBezTo>
                  <a:cubicBezTo>
                    <a:pt x="2889119" y="98138"/>
                    <a:pt x="2895565" y="94483"/>
                    <a:pt x="2899302" y="88610"/>
                  </a:cubicBezTo>
                  <a:cubicBezTo>
                    <a:pt x="2907181" y="76229"/>
                    <a:pt x="2910186" y="60972"/>
                    <a:pt x="2918992" y="49231"/>
                  </a:cubicBezTo>
                  <a:cubicBezTo>
                    <a:pt x="2923914" y="42668"/>
                    <a:pt x="2929054" y="36263"/>
                    <a:pt x="2933759" y="29542"/>
                  </a:cubicBezTo>
                  <a:cubicBezTo>
                    <a:pt x="2955389" y="-1357"/>
                    <a:pt x="2941474" y="8"/>
                    <a:pt x="2958371" y="8"/>
                  </a:cubicBezTo>
                </a:path>
              </a:pathLst>
            </a:custGeom>
            <a:ln>
              <a:solidFill>
                <a:schemeClr val="accent3">
                  <a:lumMod val="75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grpSp>
      <p:grpSp>
        <p:nvGrpSpPr>
          <p:cNvPr id="75" name="Group 74"/>
          <p:cNvGrpSpPr/>
          <p:nvPr/>
        </p:nvGrpSpPr>
        <p:grpSpPr>
          <a:xfrm>
            <a:off x="4893226" y="2961977"/>
            <a:ext cx="4265096" cy="2418695"/>
            <a:chOff x="2188618" y="3851139"/>
            <a:chExt cx="4265096" cy="2418695"/>
          </a:xfrm>
        </p:grpSpPr>
        <p:sp>
          <p:nvSpPr>
            <p:cNvPr id="156" name="Rectangle 155"/>
            <p:cNvSpPr/>
            <p:nvPr/>
          </p:nvSpPr>
          <p:spPr>
            <a:xfrm>
              <a:off x="2965471" y="4002951"/>
              <a:ext cx="3200430" cy="1831164"/>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9" name="TextBox 168"/>
            <p:cNvSpPr txBox="1"/>
            <p:nvPr/>
          </p:nvSpPr>
          <p:spPr>
            <a:xfrm>
              <a:off x="2188618" y="3851139"/>
              <a:ext cx="800239" cy="2167773"/>
            </a:xfrm>
            <a:prstGeom prst="rect">
              <a:avLst/>
            </a:prstGeom>
            <a:noFill/>
          </p:spPr>
          <p:txBody>
            <a:bodyPr wrap="square" rtlCol="0">
              <a:spAutoFit/>
            </a:bodyPr>
            <a:lstStyle/>
            <a:p>
              <a:pPr>
                <a:lnSpc>
                  <a:spcPct val="80000"/>
                </a:lnSpc>
              </a:pPr>
              <a:r>
                <a:rPr lang="en-US" sz="1400" dirty="0" smtClean="0"/>
                <a:t>  1,200</a:t>
              </a:r>
            </a:p>
            <a:p>
              <a:pPr>
                <a:lnSpc>
                  <a:spcPct val="80000"/>
                </a:lnSpc>
              </a:pPr>
              <a:endParaRPr lang="en-US" sz="1400" dirty="0"/>
            </a:p>
            <a:p>
              <a:pPr>
                <a:lnSpc>
                  <a:spcPct val="80000"/>
                </a:lnSpc>
              </a:pPr>
              <a:r>
                <a:rPr lang="en-US" sz="1400" dirty="0" smtClean="0"/>
                <a:t>  1,000</a:t>
              </a:r>
            </a:p>
            <a:p>
              <a:pPr>
                <a:lnSpc>
                  <a:spcPct val="80000"/>
                </a:lnSpc>
              </a:pPr>
              <a:endParaRPr lang="en-US" sz="1400" dirty="0" smtClean="0"/>
            </a:p>
            <a:p>
              <a:pPr>
                <a:lnSpc>
                  <a:spcPct val="80000"/>
                </a:lnSpc>
              </a:pPr>
              <a:r>
                <a:rPr lang="en-US" sz="1400" dirty="0"/>
                <a:t> </a:t>
              </a:r>
              <a:r>
                <a:rPr lang="en-US" sz="1400" dirty="0" smtClean="0"/>
                <a:t>   800</a:t>
              </a:r>
            </a:p>
            <a:p>
              <a:pPr>
                <a:lnSpc>
                  <a:spcPct val="80000"/>
                </a:lnSpc>
              </a:pPr>
              <a:endParaRPr lang="en-US" sz="1400" dirty="0" smtClean="0"/>
            </a:p>
            <a:p>
              <a:pPr>
                <a:lnSpc>
                  <a:spcPct val="80000"/>
                </a:lnSpc>
              </a:pPr>
              <a:r>
                <a:rPr lang="en-US" sz="1400" dirty="0"/>
                <a:t> </a:t>
              </a:r>
              <a:r>
                <a:rPr lang="en-US" sz="1400" dirty="0" smtClean="0"/>
                <a:t>   600</a:t>
              </a:r>
            </a:p>
            <a:p>
              <a:pPr>
                <a:lnSpc>
                  <a:spcPct val="80000"/>
                </a:lnSpc>
              </a:pPr>
              <a:endParaRPr lang="en-US" sz="1400" dirty="0" smtClean="0"/>
            </a:p>
            <a:p>
              <a:pPr>
                <a:lnSpc>
                  <a:spcPct val="80000"/>
                </a:lnSpc>
              </a:pPr>
              <a:r>
                <a:rPr lang="en-US" sz="1400" dirty="0"/>
                <a:t> </a:t>
              </a:r>
              <a:r>
                <a:rPr lang="en-US" sz="1400" dirty="0" smtClean="0"/>
                <a:t>   400</a:t>
              </a:r>
            </a:p>
            <a:p>
              <a:pPr>
                <a:lnSpc>
                  <a:spcPct val="80000"/>
                </a:lnSpc>
              </a:pPr>
              <a:endParaRPr lang="en-US" sz="1400" dirty="0" smtClean="0"/>
            </a:p>
            <a:p>
              <a:pPr>
                <a:lnSpc>
                  <a:spcPct val="80000"/>
                </a:lnSpc>
              </a:pPr>
              <a:r>
                <a:rPr lang="en-US" sz="1400" dirty="0"/>
                <a:t> </a:t>
              </a:r>
              <a:r>
                <a:rPr lang="en-US" sz="1400" dirty="0" smtClean="0"/>
                <a:t>   200</a:t>
              </a:r>
            </a:p>
            <a:p>
              <a:pPr>
                <a:lnSpc>
                  <a:spcPct val="80000"/>
                </a:lnSpc>
              </a:pPr>
              <a:r>
                <a:rPr lang="en-US" sz="1400" dirty="0" smtClean="0"/>
                <a:t>        0</a:t>
              </a:r>
              <a:endParaRPr lang="en-US" sz="1400" dirty="0"/>
            </a:p>
          </p:txBody>
        </p:sp>
        <p:sp>
          <p:nvSpPr>
            <p:cNvPr id="170" name="TextBox 169"/>
            <p:cNvSpPr txBox="1"/>
            <p:nvPr/>
          </p:nvSpPr>
          <p:spPr>
            <a:xfrm>
              <a:off x="2995891" y="5961579"/>
              <a:ext cx="595445" cy="307777"/>
            </a:xfrm>
            <a:prstGeom prst="rect">
              <a:avLst/>
            </a:prstGeom>
            <a:noFill/>
          </p:spPr>
          <p:txBody>
            <a:bodyPr wrap="square" rtlCol="0">
              <a:spAutoFit/>
            </a:bodyPr>
            <a:lstStyle/>
            <a:p>
              <a:r>
                <a:rPr lang="en-US" sz="1400" dirty="0" smtClean="0"/>
                <a:t>1994</a:t>
              </a:r>
              <a:endParaRPr lang="en-US" sz="1400" dirty="0"/>
            </a:p>
          </p:txBody>
        </p:sp>
        <p:cxnSp>
          <p:nvCxnSpPr>
            <p:cNvPr id="171" name="Straight Connector 170"/>
            <p:cNvCxnSpPr/>
            <p:nvPr/>
          </p:nvCxnSpPr>
          <p:spPr>
            <a:xfrm>
              <a:off x="2957181" y="3993747"/>
              <a:ext cx="0" cy="184036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2" name="Straight Connector 171"/>
            <p:cNvCxnSpPr/>
            <p:nvPr/>
          </p:nvCxnSpPr>
          <p:spPr>
            <a:xfrm>
              <a:off x="2745175" y="5834115"/>
              <a:ext cx="3399736"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9" name="Straight Connector 198"/>
            <p:cNvCxnSpPr/>
            <p:nvPr/>
          </p:nvCxnSpPr>
          <p:spPr>
            <a:xfrm>
              <a:off x="2752209" y="5679588"/>
              <a:ext cx="21409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1" name="Straight Connector 200"/>
            <p:cNvCxnSpPr/>
            <p:nvPr/>
          </p:nvCxnSpPr>
          <p:spPr>
            <a:xfrm>
              <a:off x="2752209" y="5355759"/>
              <a:ext cx="21409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3" name="Straight Connector 202"/>
            <p:cNvCxnSpPr/>
            <p:nvPr/>
          </p:nvCxnSpPr>
          <p:spPr>
            <a:xfrm>
              <a:off x="2752209" y="5004469"/>
              <a:ext cx="21409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5" name="Straight Connector 204"/>
            <p:cNvCxnSpPr/>
            <p:nvPr/>
          </p:nvCxnSpPr>
          <p:spPr>
            <a:xfrm>
              <a:off x="2752209" y="4657780"/>
              <a:ext cx="21409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7" name="Straight Connector 206"/>
            <p:cNvCxnSpPr/>
            <p:nvPr/>
          </p:nvCxnSpPr>
          <p:spPr>
            <a:xfrm>
              <a:off x="2752209" y="4320295"/>
              <a:ext cx="21409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8" name="Straight Connector 207"/>
            <p:cNvCxnSpPr/>
            <p:nvPr/>
          </p:nvCxnSpPr>
          <p:spPr>
            <a:xfrm>
              <a:off x="2752209" y="4002951"/>
              <a:ext cx="21409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4" name="Straight Connector 173"/>
            <p:cNvCxnSpPr/>
            <p:nvPr/>
          </p:nvCxnSpPr>
          <p:spPr>
            <a:xfrm>
              <a:off x="3304280" y="5825450"/>
              <a:ext cx="0" cy="2077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5" name="Straight Connector 174"/>
            <p:cNvCxnSpPr/>
            <p:nvPr/>
          </p:nvCxnSpPr>
          <p:spPr>
            <a:xfrm>
              <a:off x="3456680" y="5825450"/>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6" name="Straight Connector 175"/>
            <p:cNvCxnSpPr/>
            <p:nvPr/>
          </p:nvCxnSpPr>
          <p:spPr>
            <a:xfrm>
              <a:off x="3592310" y="5825450"/>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7" name="Straight Connector 176"/>
            <p:cNvCxnSpPr/>
            <p:nvPr/>
          </p:nvCxnSpPr>
          <p:spPr>
            <a:xfrm>
              <a:off x="3740270" y="5825450"/>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8" name="Straight Connector 177"/>
            <p:cNvCxnSpPr/>
            <p:nvPr/>
          </p:nvCxnSpPr>
          <p:spPr>
            <a:xfrm>
              <a:off x="3863570" y="5825450"/>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9" name="Straight Connector 178"/>
            <p:cNvCxnSpPr/>
            <p:nvPr/>
          </p:nvCxnSpPr>
          <p:spPr>
            <a:xfrm>
              <a:off x="4015970" y="5821786"/>
              <a:ext cx="0" cy="2077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0" name="Straight Connector 179"/>
            <p:cNvCxnSpPr/>
            <p:nvPr/>
          </p:nvCxnSpPr>
          <p:spPr>
            <a:xfrm>
              <a:off x="4168370" y="5821786"/>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1" name="Straight Connector 180"/>
            <p:cNvCxnSpPr/>
            <p:nvPr/>
          </p:nvCxnSpPr>
          <p:spPr>
            <a:xfrm>
              <a:off x="4304000" y="5821786"/>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2" name="Straight Connector 181"/>
            <p:cNvCxnSpPr/>
            <p:nvPr/>
          </p:nvCxnSpPr>
          <p:spPr>
            <a:xfrm>
              <a:off x="4451960" y="5821786"/>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3" name="Straight Connector 182"/>
            <p:cNvCxnSpPr/>
            <p:nvPr/>
          </p:nvCxnSpPr>
          <p:spPr>
            <a:xfrm>
              <a:off x="4575260" y="5821786"/>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4" name="Straight Connector 183"/>
            <p:cNvCxnSpPr/>
            <p:nvPr/>
          </p:nvCxnSpPr>
          <p:spPr>
            <a:xfrm>
              <a:off x="4719791" y="5834115"/>
              <a:ext cx="0" cy="2077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5" name="Straight Connector 184"/>
            <p:cNvCxnSpPr/>
            <p:nvPr/>
          </p:nvCxnSpPr>
          <p:spPr>
            <a:xfrm>
              <a:off x="4872191" y="5834115"/>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6" name="Straight Connector 185"/>
            <p:cNvCxnSpPr/>
            <p:nvPr/>
          </p:nvCxnSpPr>
          <p:spPr>
            <a:xfrm>
              <a:off x="5007821" y="5834115"/>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7" name="Straight Connector 186"/>
            <p:cNvCxnSpPr/>
            <p:nvPr/>
          </p:nvCxnSpPr>
          <p:spPr>
            <a:xfrm>
              <a:off x="5155781" y="5834115"/>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8" name="Straight Connector 187"/>
            <p:cNvCxnSpPr/>
            <p:nvPr/>
          </p:nvCxnSpPr>
          <p:spPr>
            <a:xfrm>
              <a:off x="5279081" y="5834115"/>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89" name="Straight Connector 188"/>
            <p:cNvCxnSpPr/>
            <p:nvPr/>
          </p:nvCxnSpPr>
          <p:spPr>
            <a:xfrm>
              <a:off x="5427563" y="5831673"/>
              <a:ext cx="0" cy="2077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0" name="Straight Connector 189"/>
            <p:cNvCxnSpPr/>
            <p:nvPr/>
          </p:nvCxnSpPr>
          <p:spPr>
            <a:xfrm>
              <a:off x="5579963" y="5831673"/>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1" name="Straight Connector 190"/>
            <p:cNvCxnSpPr/>
            <p:nvPr/>
          </p:nvCxnSpPr>
          <p:spPr>
            <a:xfrm>
              <a:off x="5715593" y="5831673"/>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2" name="Straight Connector 191"/>
            <p:cNvCxnSpPr/>
            <p:nvPr/>
          </p:nvCxnSpPr>
          <p:spPr>
            <a:xfrm>
              <a:off x="5863553" y="5831673"/>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3" name="Straight Connector 192"/>
            <p:cNvCxnSpPr/>
            <p:nvPr/>
          </p:nvCxnSpPr>
          <p:spPr>
            <a:xfrm>
              <a:off x="5986853" y="5831673"/>
              <a:ext cx="0" cy="20770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4" name="Straight Connector 193"/>
            <p:cNvCxnSpPr/>
            <p:nvPr/>
          </p:nvCxnSpPr>
          <p:spPr>
            <a:xfrm>
              <a:off x="6132503" y="5831673"/>
              <a:ext cx="0" cy="2077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95" name="TextBox 194"/>
            <p:cNvSpPr txBox="1"/>
            <p:nvPr/>
          </p:nvSpPr>
          <p:spPr>
            <a:xfrm>
              <a:off x="3719787" y="5960213"/>
              <a:ext cx="595445" cy="307777"/>
            </a:xfrm>
            <a:prstGeom prst="rect">
              <a:avLst/>
            </a:prstGeom>
            <a:noFill/>
          </p:spPr>
          <p:txBody>
            <a:bodyPr wrap="square" rtlCol="0">
              <a:spAutoFit/>
            </a:bodyPr>
            <a:lstStyle/>
            <a:p>
              <a:r>
                <a:rPr lang="en-US" sz="1400" dirty="0" smtClean="0"/>
                <a:t>1999</a:t>
              </a:r>
              <a:endParaRPr lang="en-US" sz="1400" dirty="0"/>
            </a:p>
          </p:txBody>
        </p:sp>
        <p:sp>
          <p:nvSpPr>
            <p:cNvPr id="196" name="TextBox 195"/>
            <p:cNvSpPr txBox="1"/>
            <p:nvPr/>
          </p:nvSpPr>
          <p:spPr>
            <a:xfrm>
              <a:off x="4431477" y="5960213"/>
              <a:ext cx="595445" cy="307777"/>
            </a:xfrm>
            <a:prstGeom prst="rect">
              <a:avLst/>
            </a:prstGeom>
            <a:noFill/>
          </p:spPr>
          <p:txBody>
            <a:bodyPr wrap="square" rtlCol="0">
              <a:spAutoFit/>
            </a:bodyPr>
            <a:lstStyle/>
            <a:p>
              <a:r>
                <a:rPr lang="en-US" sz="1400" dirty="0" smtClean="0"/>
                <a:t>2004</a:t>
              </a:r>
              <a:endParaRPr lang="en-US" sz="1400" dirty="0"/>
            </a:p>
          </p:txBody>
        </p:sp>
        <p:sp>
          <p:nvSpPr>
            <p:cNvPr id="197" name="TextBox 196"/>
            <p:cNvSpPr txBox="1"/>
            <p:nvPr/>
          </p:nvSpPr>
          <p:spPr>
            <a:xfrm>
              <a:off x="5156515" y="5962057"/>
              <a:ext cx="595445" cy="307777"/>
            </a:xfrm>
            <a:prstGeom prst="rect">
              <a:avLst/>
            </a:prstGeom>
            <a:noFill/>
          </p:spPr>
          <p:txBody>
            <a:bodyPr wrap="square" rtlCol="0">
              <a:spAutoFit/>
            </a:bodyPr>
            <a:lstStyle/>
            <a:p>
              <a:r>
                <a:rPr lang="en-US" sz="1400" dirty="0" smtClean="0"/>
                <a:t>2009</a:t>
              </a:r>
              <a:endParaRPr lang="en-US" sz="1400" dirty="0"/>
            </a:p>
          </p:txBody>
        </p:sp>
        <p:sp>
          <p:nvSpPr>
            <p:cNvPr id="198" name="TextBox 197"/>
            <p:cNvSpPr txBox="1"/>
            <p:nvPr/>
          </p:nvSpPr>
          <p:spPr>
            <a:xfrm>
              <a:off x="5858269" y="5958724"/>
              <a:ext cx="595445" cy="307777"/>
            </a:xfrm>
            <a:prstGeom prst="rect">
              <a:avLst/>
            </a:prstGeom>
            <a:noFill/>
          </p:spPr>
          <p:txBody>
            <a:bodyPr wrap="square" rtlCol="0">
              <a:spAutoFit/>
            </a:bodyPr>
            <a:lstStyle/>
            <a:p>
              <a:r>
                <a:rPr lang="en-US" sz="1400" dirty="0" smtClean="0"/>
                <a:t>2014</a:t>
              </a:r>
              <a:endParaRPr lang="en-US" sz="1400" dirty="0"/>
            </a:p>
          </p:txBody>
        </p:sp>
        <p:cxnSp>
          <p:nvCxnSpPr>
            <p:cNvPr id="160" name="Straight Connector 159"/>
            <p:cNvCxnSpPr/>
            <p:nvPr/>
          </p:nvCxnSpPr>
          <p:spPr>
            <a:xfrm>
              <a:off x="2974385" y="4320295"/>
              <a:ext cx="3191905" cy="0"/>
            </a:xfrm>
            <a:prstGeom prst="line">
              <a:avLst/>
            </a:prstGeom>
            <a:ln w="12700" cmpd="sng">
              <a:solidFill>
                <a:srgbClr val="D4D0B0"/>
              </a:solidFill>
            </a:ln>
            <a:effectLst/>
          </p:spPr>
          <p:style>
            <a:lnRef idx="2">
              <a:schemeClr val="accent1"/>
            </a:lnRef>
            <a:fillRef idx="0">
              <a:schemeClr val="accent1"/>
            </a:fillRef>
            <a:effectRef idx="1">
              <a:schemeClr val="accent1"/>
            </a:effectRef>
            <a:fontRef idx="minor">
              <a:schemeClr val="tx1"/>
            </a:fontRef>
          </p:style>
        </p:cxnSp>
        <p:cxnSp>
          <p:nvCxnSpPr>
            <p:cNvPr id="162" name="Straight Connector 161"/>
            <p:cNvCxnSpPr/>
            <p:nvPr/>
          </p:nvCxnSpPr>
          <p:spPr>
            <a:xfrm>
              <a:off x="2974385" y="4658100"/>
              <a:ext cx="3191905" cy="0"/>
            </a:xfrm>
            <a:prstGeom prst="line">
              <a:avLst/>
            </a:prstGeom>
            <a:ln w="12700" cmpd="sng">
              <a:solidFill>
                <a:srgbClr val="D4D0B0"/>
              </a:solidFill>
            </a:ln>
            <a:effectLst/>
          </p:spPr>
          <p:style>
            <a:lnRef idx="2">
              <a:schemeClr val="accent1"/>
            </a:lnRef>
            <a:fillRef idx="0">
              <a:schemeClr val="accent1"/>
            </a:fillRef>
            <a:effectRef idx="1">
              <a:schemeClr val="accent1"/>
            </a:effectRef>
            <a:fontRef idx="minor">
              <a:schemeClr val="tx1"/>
            </a:fontRef>
          </p:style>
        </p:cxnSp>
        <p:cxnSp>
          <p:nvCxnSpPr>
            <p:cNvPr id="164" name="Straight Connector 163"/>
            <p:cNvCxnSpPr/>
            <p:nvPr/>
          </p:nvCxnSpPr>
          <p:spPr>
            <a:xfrm>
              <a:off x="2974385" y="4987572"/>
              <a:ext cx="3191905" cy="0"/>
            </a:xfrm>
            <a:prstGeom prst="line">
              <a:avLst/>
            </a:prstGeom>
            <a:ln w="12700" cmpd="sng">
              <a:solidFill>
                <a:srgbClr val="D4D0B0"/>
              </a:solidFill>
            </a:ln>
            <a:effectLst/>
          </p:spPr>
          <p:style>
            <a:lnRef idx="2">
              <a:schemeClr val="accent1"/>
            </a:lnRef>
            <a:fillRef idx="0">
              <a:schemeClr val="accent1"/>
            </a:fillRef>
            <a:effectRef idx="1">
              <a:schemeClr val="accent1"/>
            </a:effectRef>
            <a:fontRef idx="minor">
              <a:schemeClr val="tx1"/>
            </a:fontRef>
          </p:style>
        </p:cxnSp>
        <p:cxnSp>
          <p:nvCxnSpPr>
            <p:cNvPr id="166" name="Straight Connector 165"/>
            <p:cNvCxnSpPr/>
            <p:nvPr/>
          </p:nvCxnSpPr>
          <p:spPr>
            <a:xfrm>
              <a:off x="2974385" y="5309569"/>
              <a:ext cx="3191905" cy="0"/>
            </a:xfrm>
            <a:prstGeom prst="line">
              <a:avLst/>
            </a:prstGeom>
            <a:ln w="12700" cmpd="sng">
              <a:solidFill>
                <a:srgbClr val="D4D0B0"/>
              </a:solidFill>
            </a:ln>
            <a:effectLst/>
          </p:spPr>
          <p:style>
            <a:lnRef idx="2">
              <a:schemeClr val="accent1"/>
            </a:lnRef>
            <a:fillRef idx="0">
              <a:schemeClr val="accent1"/>
            </a:fillRef>
            <a:effectRef idx="1">
              <a:schemeClr val="accent1"/>
            </a:effectRef>
            <a:fontRef idx="minor">
              <a:schemeClr val="tx1"/>
            </a:fontRef>
          </p:style>
        </p:cxnSp>
        <p:cxnSp>
          <p:nvCxnSpPr>
            <p:cNvPr id="168" name="Straight Connector 167"/>
            <p:cNvCxnSpPr/>
            <p:nvPr/>
          </p:nvCxnSpPr>
          <p:spPr>
            <a:xfrm>
              <a:off x="2974385" y="5647374"/>
              <a:ext cx="3191905" cy="0"/>
            </a:xfrm>
            <a:prstGeom prst="line">
              <a:avLst/>
            </a:prstGeom>
            <a:ln w="12700" cmpd="sng">
              <a:solidFill>
                <a:srgbClr val="D4D0B0"/>
              </a:solidFill>
            </a:ln>
            <a:effectLst/>
          </p:spPr>
          <p:style>
            <a:lnRef idx="2">
              <a:schemeClr val="accent1"/>
            </a:lnRef>
            <a:fillRef idx="0">
              <a:schemeClr val="accent1"/>
            </a:fillRef>
            <a:effectRef idx="1">
              <a:schemeClr val="accent1"/>
            </a:effectRef>
            <a:fontRef idx="minor">
              <a:schemeClr val="tx1"/>
            </a:fontRef>
          </p:style>
        </p:cxnSp>
        <p:sp>
          <p:nvSpPr>
            <p:cNvPr id="74" name="Freeform 73"/>
            <p:cNvSpPr/>
            <p:nvPr/>
          </p:nvSpPr>
          <p:spPr>
            <a:xfrm>
              <a:off x="3013873" y="4302427"/>
              <a:ext cx="3092097" cy="1431075"/>
            </a:xfrm>
            <a:custGeom>
              <a:avLst/>
              <a:gdLst>
                <a:gd name="connsiteX0" fmla="*/ 0 w 3092097"/>
                <a:gd name="connsiteY0" fmla="*/ 0 h 1431075"/>
                <a:gd name="connsiteX1" fmla="*/ 41412 w 3092097"/>
                <a:gd name="connsiteY1" fmla="*/ 23008 h 1431075"/>
                <a:gd name="connsiteX2" fmla="*/ 69020 w 3092097"/>
                <a:gd name="connsiteY2" fmla="*/ 46016 h 1431075"/>
                <a:gd name="connsiteX3" fmla="*/ 92027 w 3092097"/>
                <a:gd name="connsiteY3" fmla="*/ 73625 h 1431075"/>
                <a:gd name="connsiteX4" fmla="*/ 101230 w 3092097"/>
                <a:gd name="connsiteY4" fmla="*/ 87429 h 1431075"/>
                <a:gd name="connsiteX5" fmla="*/ 128838 w 3092097"/>
                <a:gd name="connsiteY5" fmla="*/ 101234 h 1431075"/>
                <a:gd name="connsiteX6" fmla="*/ 147243 w 3092097"/>
                <a:gd name="connsiteY6" fmla="*/ 110437 h 1431075"/>
                <a:gd name="connsiteX7" fmla="*/ 174851 w 3092097"/>
                <a:gd name="connsiteY7" fmla="*/ 128843 h 1431075"/>
                <a:gd name="connsiteX8" fmla="*/ 197858 w 3092097"/>
                <a:gd name="connsiteY8" fmla="*/ 147249 h 1431075"/>
                <a:gd name="connsiteX9" fmla="*/ 207060 w 3092097"/>
                <a:gd name="connsiteY9" fmla="*/ 161054 h 1431075"/>
                <a:gd name="connsiteX10" fmla="*/ 234668 w 3092097"/>
                <a:gd name="connsiteY10" fmla="*/ 179460 h 1431075"/>
                <a:gd name="connsiteX11" fmla="*/ 248472 w 3092097"/>
                <a:gd name="connsiteY11" fmla="*/ 188663 h 1431075"/>
                <a:gd name="connsiteX12" fmla="*/ 262276 w 3092097"/>
                <a:gd name="connsiteY12" fmla="*/ 197866 h 1431075"/>
                <a:gd name="connsiteX13" fmla="*/ 276080 w 3092097"/>
                <a:gd name="connsiteY13" fmla="*/ 211670 h 1431075"/>
                <a:gd name="connsiteX14" fmla="*/ 289884 w 3092097"/>
                <a:gd name="connsiteY14" fmla="*/ 216272 h 1431075"/>
                <a:gd name="connsiteX15" fmla="*/ 331296 w 3092097"/>
                <a:gd name="connsiteY15" fmla="*/ 230077 h 1431075"/>
                <a:gd name="connsiteX16" fmla="*/ 345100 w 3092097"/>
                <a:gd name="connsiteY16" fmla="*/ 239280 h 1431075"/>
                <a:gd name="connsiteX17" fmla="*/ 363506 w 3092097"/>
                <a:gd name="connsiteY17" fmla="*/ 243881 h 1431075"/>
                <a:gd name="connsiteX18" fmla="*/ 377310 w 3092097"/>
                <a:gd name="connsiteY18" fmla="*/ 248483 h 1431075"/>
                <a:gd name="connsiteX19" fmla="*/ 400316 w 3092097"/>
                <a:gd name="connsiteY19" fmla="*/ 253084 h 1431075"/>
                <a:gd name="connsiteX20" fmla="*/ 418722 w 3092097"/>
                <a:gd name="connsiteY20" fmla="*/ 257686 h 1431075"/>
                <a:gd name="connsiteX21" fmla="*/ 446330 w 3092097"/>
                <a:gd name="connsiteY21" fmla="*/ 280693 h 1431075"/>
                <a:gd name="connsiteX22" fmla="*/ 464735 w 3092097"/>
                <a:gd name="connsiteY22" fmla="*/ 299099 h 1431075"/>
                <a:gd name="connsiteX23" fmla="*/ 478539 w 3092097"/>
                <a:gd name="connsiteY23" fmla="*/ 308303 h 1431075"/>
                <a:gd name="connsiteX24" fmla="*/ 506147 w 3092097"/>
                <a:gd name="connsiteY24" fmla="*/ 335912 h 1431075"/>
                <a:gd name="connsiteX25" fmla="*/ 533755 w 3092097"/>
                <a:gd name="connsiteY25" fmla="*/ 368122 h 1431075"/>
                <a:gd name="connsiteX26" fmla="*/ 542958 w 3092097"/>
                <a:gd name="connsiteY26" fmla="*/ 386528 h 1431075"/>
                <a:gd name="connsiteX27" fmla="*/ 561363 w 3092097"/>
                <a:gd name="connsiteY27" fmla="*/ 414138 h 1431075"/>
                <a:gd name="connsiteX28" fmla="*/ 570566 w 3092097"/>
                <a:gd name="connsiteY28" fmla="*/ 427942 h 1431075"/>
                <a:gd name="connsiteX29" fmla="*/ 584370 w 3092097"/>
                <a:gd name="connsiteY29" fmla="*/ 455551 h 1431075"/>
                <a:gd name="connsiteX30" fmla="*/ 602775 w 3092097"/>
                <a:gd name="connsiteY30" fmla="*/ 487762 h 1431075"/>
                <a:gd name="connsiteX31" fmla="*/ 630383 w 3092097"/>
                <a:gd name="connsiteY31" fmla="*/ 515371 h 1431075"/>
                <a:gd name="connsiteX32" fmla="*/ 639586 w 3092097"/>
                <a:gd name="connsiteY32" fmla="*/ 529176 h 1431075"/>
                <a:gd name="connsiteX33" fmla="*/ 657991 w 3092097"/>
                <a:gd name="connsiteY33" fmla="*/ 561386 h 1431075"/>
                <a:gd name="connsiteX34" fmla="*/ 667194 w 3092097"/>
                <a:gd name="connsiteY34" fmla="*/ 570590 h 1431075"/>
                <a:gd name="connsiteX35" fmla="*/ 685599 w 3092097"/>
                <a:gd name="connsiteY35" fmla="*/ 598199 h 1431075"/>
                <a:gd name="connsiteX36" fmla="*/ 694802 w 3092097"/>
                <a:gd name="connsiteY36" fmla="*/ 612003 h 1431075"/>
                <a:gd name="connsiteX37" fmla="*/ 704004 w 3092097"/>
                <a:gd name="connsiteY37" fmla="*/ 625808 h 1431075"/>
                <a:gd name="connsiteX38" fmla="*/ 727011 w 3092097"/>
                <a:gd name="connsiteY38" fmla="*/ 658019 h 1431075"/>
                <a:gd name="connsiteX39" fmla="*/ 745416 w 3092097"/>
                <a:gd name="connsiteY39" fmla="*/ 699432 h 1431075"/>
                <a:gd name="connsiteX40" fmla="*/ 759220 w 3092097"/>
                <a:gd name="connsiteY40" fmla="*/ 713237 h 1431075"/>
                <a:gd name="connsiteX41" fmla="*/ 786828 w 3092097"/>
                <a:gd name="connsiteY41" fmla="*/ 745448 h 1431075"/>
                <a:gd name="connsiteX42" fmla="*/ 805234 w 3092097"/>
                <a:gd name="connsiteY42" fmla="*/ 759252 h 1431075"/>
                <a:gd name="connsiteX43" fmla="*/ 823639 w 3092097"/>
                <a:gd name="connsiteY43" fmla="*/ 782260 h 1431075"/>
                <a:gd name="connsiteX44" fmla="*/ 860450 w 3092097"/>
                <a:gd name="connsiteY44" fmla="*/ 823673 h 1431075"/>
                <a:gd name="connsiteX45" fmla="*/ 869652 w 3092097"/>
                <a:gd name="connsiteY45" fmla="*/ 860486 h 1431075"/>
                <a:gd name="connsiteX46" fmla="*/ 888058 w 3092097"/>
                <a:gd name="connsiteY46" fmla="*/ 888095 h 1431075"/>
                <a:gd name="connsiteX47" fmla="*/ 897260 w 3092097"/>
                <a:gd name="connsiteY47" fmla="*/ 901899 h 1431075"/>
                <a:gd name="connsiteX48" fmla="*/ 929470 w 3092097"/>
                <a:gd name="connsiteY48" fmla="*/ 952516 h 1431075"/>
                <a:gd name="connsiteX49" fmla="*/ 952476 w 3092097"/>
                <a:gd name="connsiteY49" fmla="*/ 980125 h 1431075"/>
                <a:gd name="connsiteX50" fmla="*/ 961679 w 3092097"/>
                <a:gd name="connsiteY50" fmla="*/ 1003133 h 1431075"/>
                <a:gd name="connsiteX51" fmla="*/ 975483 w 3092097"/>
                <a:gd name="connsiteY51" fmla="*/ 1021539 h 1431075"/>
                <a:gd name="connsiteX52" fmla="*/ 984686 w 3092097"/>
                <a:gd name="connsiteY52" fmla="*/ 1039945 h 1431075"/>
                <a:gd name="connsiteX53" fmla="*/ 993888 w 3092097"/>
                <a:gd name="connsiteY53" fmla="*/ 1053750 h 1431075"/>
                <a:gd name="connsiteX54" fmla="*/ 1003091 w 3092097"/>
                <a:gd name="connsiteY54" fmla="*/ 1081359 h 1431075"/>
                <a:gd name="connsiteX55" fmla="*/ 1007692 w 3092097"/>
                <a:gd name="connsiteY55" fmla="*/ 1095164 h 1431075"/>
                <a:gd name="connsiteX56" fmla="*/ 1030699 w 3092097"/>
                <a:gd name="connsiteY56" fmla="*/ 1131976 h 1431075"/>
                <a:gd name="connsiteX57" fmla="*/ 1039902 w 3092097"/>
                <a:gd name="connsiteY57" fmla="*/ 1159585 h 1431075"/>
                <a:gd name="connsiteX58" fmla="*/ 1049104 w 3092097"/>
                <a:gd name="connsiteY58" fmla="*/ 1187194 h 1431075"/>
                <a:gd name="connsiteX59" fmla="*/ 1053706 w 3092097"/>
                <a:gd name="connsiteY59" fmla="*/ 1200999 h 1431075"/>
                <a:gd name="connsiteX60" fmla="*/ 1058307 w 3092097"/>
                <a:gd name="connsiteY60" fmla="*/ 1214803 h 1431075"/>
                <a:gd name="connsiteX61" fmla="*/ 1067510 w 3092097"/>
                <a:gd name="connsiteY61" fmla="*/ 1228608 h 1431075"/>
                <a:gd name="connsiteX62" fmla="*/ 1076712 w 3092097"/>
                <a:gd name="connsiteY62" fmla="*/ 1260818 h 1431075"/>
                <a:gd name="connsiteX63" fmla="*/ 1085915 w 3092097"/>
                <a:gd name="connsiteY63" fmla="*/ 1288428 h 1431075"/>
                <a:gd name="connsiteX64" fmla="*/ 1090516 w 3092097"/>
                <a:gd name="connsiteY64" fmla="*/ 1306834 h 1431075"/>
                <a:gd name="connsiteX65" fmla="*/ 1104320 w 3092097"/>
                <a:gd name="connsiteY65" fmla="*/ 1334443 h 1431075"/>
                <a:gd name="connsiteX66" fmla="*/ 1118124 w 3092097"/>
                <a:gd name="connsiteY66" fmla="*/ 1339044 h 1431075"/>
                <a:gd name="connsiteX67" fmla="*/ 1150334 w 3092097"/>
                <a:gd name="connsiteY67" fmla="*/ 1316037 h 1431075"/>
                <a:gd name="connsiteX68" fmla="*/ 1182543 w 3092097"/>
                <a:gd name="connsiteY68" fmla="*/ 1297631 h 1431075"/>
                <a:gd name="connsiteX69" fmla="*/ 1210151 w 3092097"/>
                <a:gd name="connsiteY69" fmla="*/ 1265420 h 1431075"/>
                <a:gd name="connsiteX70" fmla="*/ 1223955 w 3092097"/>
                <a:gd name="connsiteY70" fmla="*/ 1256217 h 1431075"/>
                <a:gd name="connsiteX71" fmla="*/ 1246962 w 3092097"/>
                <a:gd name="connsiteY71" fmla="*/ 1228608 h 1431075"/>
                <a:gd name="connsiteX72" fmla="*/ 1283772 w 3092097"/>
                <a:gd name="connsiteY72" fmla="*/ 1210202 h 1431075"/>
                <a:gd name="connsiteX73" fmla="*/ 1315982 w 3092097"/>
                <a:gd name="connsiteY73" fmla="*/ 1200999 h 1431075"/>
                <a:gd name="connsiteX74" fmla="*/ 1352792 w 3092097"/>
                <a:gd name="connsiteY74" fmla="*/ 1182593 h 1431075"/>
                <a:gd name="connsiteX75" fmla="*/ 1385002 w 3092097"/>
                <a:gd name="connsiteY75" fmla="*/ 1164186 h 1431075"/>
                <a:gd name="connsiteX76" fmla="*/ 1454022 w 3092097"/>
                <a:gd name="connsiteY76" fmla="*/ 1150382 h 1431075"/>
                <a:gd name="connsiteX77" fmla="*/ 1472427 w 3092097"/>
                <a:gd name="connsiteY77" fmla="*/ 1145780 h 1431075"/>
                <a:gd name="connsiteX78" fmla="*/ 1500035 w 3092097"/>
                <a:gd name="connsiteY78" fmla="*/ 1141179 h 1431075"/>
                <a:gd name="connsiteX79" fmla="*/ 1527643 w 3092097"/>
                <a:gd name="connsiteY79" fmla="*/ 1131976 h 1431075"/>
                <a:gd name="connsiteX80" fmla="*/ 1569055 w 3092097"/>
                <a:gd name="connsiteY80" fmla="*/ 1127374 h 1431075"/>
                <a:gd name="connsiteX81" fmla="*/ 1592062 w 3092097"/>
                <a:gd name="connsiteY81" fmla="*/ 1122773 h 1431075"/>
                <a:gd name="connsiteX82" fmla="*/ 1642677 w 3092097"/>
                <a:gd name="connsiteY82" fmla="*/ 1118171 h 1431075"/>
                <a:gd name="connsiteX83" fmla="*/ 1674886 w 3092097"/>
                <a:gd name="connsiteY83" fmla="*/ 1113570 h 1431075"/>
                <a:gd name="connsiteX84" fmla="*/ 1720899 w 3092097"/>
                <a:gd name="connsiteY84" fmla="*/ 1108968 h 1431075"/>
                <a:gd name="connsiteX85" fmla="*/ 1973973 w 3092097"/>
                <a:gd name="connsiteY85" fmla="*/ 1122773 h 1431075"/>
                <a:gd name="connsiteX86" fmla="*/ 2015385 w 3092097"/>
                <a:gd name="connsiteY86" fmla="*/ 1127374 h 1431075"/>
                <a:gd name="connsiteX87" fmla="*/ 2033790 w 3092097"/>
                <a:gd name="connsiteY87" fmla="*/ 1131976 h 1431075"/>
                <a:gd name="connsiteX88" fmla="*/ 2038391 w 3092097"/>
                <a:gd name="connsiteY88" fmla="*/ 1145780 h 1431075"/>
                <a:gd name="connsiteX89" fmla="*/ 2052195 w 3092097"/>
                <a:gd name="connsiteY89" fmla="*/ 1154983 h 1431075"/>
                <a:gd name="connsiteX90" fmla="*/ 2056797 w 3092097"/>
                <a:gd name="connsiteY90" fmla="*/ 1168788 h 1431075"/>
                <a:gd name="connsiteX91" fmla="*/ 2075202 w 3092097"/>
                <a:gd name="connsiteY91" fmla="*/ 1200999 h 1431075"/>
                <a:gd name="connsiteX92" fmla="*/ 2089006 w 3092097"/>
                <a:gd name="connsiteY92" fmla="*/ 1233209 h 1431075"/>
                <a:gd name="connsiteX93" fmla="*/ 2093607 w 3092097"/>
                <a:gd name="connsiteY93" fmla="*/ 1247014 h 1431075"/>
                <a:gd name="connsiteX94" fmla="*/ 2102810 w 3092097"/>
                <a:gd name="connsiteY94" fmla="*/ 1260818 h 1431075"/>
                <a:gd name="connsiteX95" fmla="*/ 2112013 w 3092097"/>
                <a:gd name="connsiteY95" fmla="*/ 1279225 h 1431075"/>
                <a:gd name="connsiteX96" fmla="*/ 2130418 w 3092097"/>
                <a:gd name="connsiteY96" fmla="*/ 1325240 h 1431075"/>
                <a:gd name="connsiteX97" fmla="*/ 2148823 w 3092097"/>
                <a:gd name="connsiteY97" fmla="*/ 1343646 h 1431075"/>
                <a:gd name="connsiteX98" fmla="*/ 2158026 w 3092097"/>
                <a:gd name="connsiteY98" fmla="*/ 1357451 h 1431075"/>
                <a:gd name="connsiteX99" fmla="*/ 2162627 w 3092097"/>
                <a:gd name="connsiteY99" fmla="*/ 1375857 h 1431075"/>
                <a:gd name="connsiteX100" fmla="*/ 2185634 w 3092097"/>
                <a:gd name="connsiteY100" fmla="*/ 1403466 h 1431075"/>
                <a:gd name="connsiteX101" fmla="*/ 2208641 w 3092097"/>
                <a:gd name="connsiteY101" fmla="*/ 1431075 h 1431075"/>
                <a:gd name="connsiteX102" fmla="*/ 2250053 w 3092097"/>
                <a:gd name="connsiteY102" fmla="*/ 1421872 h 1431075"/>
                <a:gd name="connsiteX103" fmla="*/ 2263857 w 3092097"/>
                <a:gd name="connsiteY103" fmla="*/ 1417270 h 1431075"/>
                <a:gd name="connsiteX104" fmla="*/ 2305269 w 3092097"/>
                <a:gd name="connsiteY104" fmla="*/ 1403466 h 1431075"/>
                <a:gd name="connsiteX105" fmla="*/ 2319073 w 3092097"/>
                <a:gd name="connsiteY105" fmla="*/ 1394263 h 1431075"/>
                <a:gd name="connsiteX106" fmla="*/ 2351282 w 3092097"/>
                <a:gd name="connsiteY106" fmla="*/ 1380458 h 1431075"/>
                <a:gd name="connsiteX107" fmla="*/ 2585950 w 3092097"/>
                <a:gd name="connsiteY107" fmla="*/ 1371255 h 1431075"/>
                <a:gd name="connsiteX108" fmla="*/ 2774605 w 3092097"/>
                <a:gd name="connsiteY108" fmla="*/ 1371255 h 1431075"/>
                <a:gd name="connsiteX109" fmla="*/ 2788409 w 3092097"/>
                <a:gd name="connsiteY109" fmla="*/ 1375857 h 1431075"/>
                <a:gd name="connsiteX110" fmla="*/ 2829821 w 3092097"/>
                <a:gd name="connsiteY110" fmla="*/ 1380458 h 1431075"/>
                <a:gd name="connsiteX111" fmla="*/ 2852827 w 3092097"/>
                <a:gd name="connsiteY111" fmla="*/ 1385060 h 1431075"/>
                <a:gd name="connsiteX112" fmla="*/ 2990867 w 3092097"/>
                <a:gd name="connsiteY112" fmla="*/ 1389661 h 1431075"/>
                <a:gd name="connsiteX113" fmla="*/ 3092097 w 3092097"/>
                <a:gd name="connsiteY113" fmla="*/ 1394263 h 143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3092097" h="1431075">
                  <a:moveTo>
                    <a:pt x="0" y="0"/>
                  </a:moveTo>
                  <a:cubicBezTo>
                    <a:pt x="11749" y="5875"/>
                    <a:pt x="30230" y="13689"/>
                    <a:pt x="41412" y="23008"/>
                  </a:cubicBezTo>
                  <a:cubicBezTo>
                    <a:pt x="76849" y="52539"/>
                    <a:pt x="34740" y="23159"/>
                    <a:pt x="69020" y="46016"/>
                  </a:cubicBezTo>
                  <a:cubicBezTo>
                    <a:pt x="91869" y="80288"/>
                    <a:pt x="62503" y="38195"/>
                    <a:pt x="92027" y="73625"/>
                  </a:cubicBezTo>
                  <a:cubicBezTo>
                    <a:pt x="95567" y="77873"/>
                    <a:pt x="97320" y="83519"/>
                    <a:pt x="101230" y="87429"/>
                  </a:cubicBezTo>
                  <a:cubicBezTo>
                    <a:pt x="112283" y="98482"/>
                    <a:pt x="115740" y="95620"/>
                    <a:pt x="128838" y="101234"/>
                  </a:cubicBezTo>
                  <a:cubicBezTo>
                    <a:pt x="135143" y="103936"/>
                    <a:pt x="141361" y="106908"/>
                    <a:pt x="147243" y="110437"/>
                  </a:cubicBezTo>
                  <a:cubicBezTo>
                    <a:pt x="156727" y="116128"/>
                    <a:pt x="174851" y="128843"/>
                    <a:pt x="174851" y="128843"/>
                  </a:cubicBezTo>
                  <a:cubicBezTo>
                    <a:pt x="201228" y="168411"/>
                    <a:pt x="166105" y="121845"/>
                    <a:pt x="197858" y="147249"/>
                  </a:cubicBezTo>
                  <a:cubicBezTo>
                    <a:pt x="202176" y="150704"/>
                    <a:pt x="202898" y="157412"/>
                    <a:pt x="207060" y="161054"/>
                  </a:cubicBezTo>
                  <a:cubicBezTo>
                    <a:pt x="215384" y="168338"/>
                    <a:pt x="225465" y="173325"/>
                    <a:pt x="234668" y="179460"/>
                  </a:cubicBezTo>
                  <a:lnTo>
                    <a:pt x="248472" y="188663"/>
                  </a:lnTo>
                  <a:cubicBezTo>
                    <a:pt x="253073" y="191731"/>
                    <a:pt x="258366" y="193956"/>
                    <a:pt x="262276" y="197866"/>
                  </a:cubicBezTo>
                  <a:cubicBezTo>
                    <a:pt x="266877" y="202467"/>
                    <a:pt x="270666" y="208060"/>
                    <a:pt x="276080" y="211670"/>
                  </a:cubicBezTo>
                  <a:cubicBezTo>
                    <a:pt x="280116" y="214361"/>
                    <a:pt x="285343" y="214569"/>
                    <a:pt x="289884" y="216272"/>
                  </a:cubicBezTo>
                  <a:cubicBezTo>
                    <a:pt x="324536" y="229267"/>
                    <a:pt x="300458" y="222366"/>
                    <a:pt x="331296" y="230077"/>
                  </a:cubicBezTo>
                  <a:cubicBezTo>
                    <a:pt x="335897" y="233145"/>
                    <a:pt x="340017" y="237102"/>
                    <a:pt x="345100" y="239280"/>
                  </a:cubicBezTo>
                  <a:cubicBezTo>
                    <a:pt x="350913" y="241771"/>
                    <a:pt x="357425" y="242144"/>
                    <a:pt x="363506" y="243881"/>
                  </a:cubicBezTo>
                  <a:cubicBezTo>
                    <a:pt x="368170" y="245213"/>
                    <a:pt x="372605" y="247307"/>
                    <a:pt x="377310" y="248483"/>
                  </a:cubicBezTo>
                  <a:cubicBezTo>
                    <a:pt x="384897" y="250380"/>
                    <a:pt x="392682" y="251387"/>
                    <a:pt x="400316" y="253084"/>
                  </a:cubicBezTo>
                  <a:cubicBezTo>
                    <a:pt x="406490" y="254456"/>
                    <a:pt x="412587" y="256152"/>
                    <a:pt x="418722" y="257686"/>
                  </a:cubicBezTo>
                  <a:cubicBezTo>
                    <a:pt x="466599" y="305563"/>
                    <a:pt x="401478" y="242247"/>
                    <a:pt x="446330" y="280693"/>
                  </a:cubicBezTo>
                  <a:cubicBezTo>
                    <a:pt x="452918" y="286340"/>
                    <a:pt x="458148" y="293452"/>
                    <a:pt x="464735" y="299099"/>
                  </a:cubicBezTo>
                  <a:cubicBezTo>
                    <a:pt x="468934" y="302698"/>
                    <a:pt x="474406" y="304629"/>
                    <a:pt x="478539" y="308303"/>
                  </a:cubicBezTo>
                  <a:cubicBezTo>
                    <a:pt x="488266" y="316950"/>
                    <a:pt x="496944" y="326709"/>
                    <a:pt x="506147" y="335912"/>
                  </a:cubicBezTo>
                  <a:cubicBezTo>
                    <a:pt x="518697" y="348462"/>
                    <a:pt x="523916" y="352379"/>
                    <a:pt x="533755" y="368122"/>
                  </a:cubicBezTo>
                  <a:cubicBezTo>
                    <a:pt x="537390" y="373939"/>
                    <a:pt x="539429" y="380646"/>
                    <a:pt x="542958" y="386528"/>
                  </a:cubicBezTo>
                  <a:cubicBezTo>
                    <a:pt x="548648" y="396013"/>
                    <a:pt x="555228" y="404935"/>
                    <a:pt x="561363" y="414138"/>
                  </a:cubicBezTo>
                  <a:lnTo>
                    <a:pt x="570566" y="427942"/>
                  </a:lnTo>
                  <a:cubicBezTo>
                    <a:pt x="582131" y="462642"/>
                    <a:pt x="566530" y="419870"/>
                    <a:pt x="584370" y="455551"/>
                  </a:cubicBezTo>
                  <a:cubicBezTo>
                    <a:pt x="596660" y="480131"/>
                    <a:pt x="577738" y="459942"/>
                    <a:pt x="602775" y="487762"/>
                  </a:cubicBezTo>
                  <a:cubicBezTo>
                    <a:pt x="611481" y="497436"/>
                    <a:pt x="623164" y="504542"/>
                    <a:pt x="630383" y="515371"/>
                  </a:cubicBezTo>
                  <a:cubicBezTo>
                    <a:pt x="633451" y="519973"/>
                    <a:pt x="636842" y="524374"/>
                    <a:pt x="639586" y="529176"/>
                  </a:cubicBezTo>
                  <a:cubicBezTo>
                    <a:pt x="649036" y="545715"/>
                    <a:pt x="646776" y="547368"/>
                    <a:pt x="657991" y="561386"/>
                  </a:cubicBezTo>
                  <a:cubicBezTo>
                    <a:pt x="660701" y="564774"/>
                    <a:pt x="664591" y="567119"/>
                    <a:pt x="667194" y="570590"/>
                  </a:cubicBezTo>
                  <a:cubicBezTo>
                    <a:pt x="673830" y="579439"/>
                    <a:pt x="679464" y="588996"/>
                    <a:pt x="685599" y="598199"/>
                  </a:cubicBezTo>
                  <a:lnTo>
                    <a:pt x="694802" y="612003"/>
                  </a:lnTo>
                  <a:cubicBezTo>
                    <a:pt x="697870" y="616605"/>
                    <a:pt x="700686" y="621384"/>
                    <a:pt x="704004" y="625808"/>
                  </a:cubicBezTo>
                  <a:cubicBezTo>
                    <a:pt x="721126" y="648638"/>
                    <a:pt x="713554" y="637833"/>
                    <a:pt x="727011" y="658019"/>
                  </a:cubicBezTo>
                  <a:cubicBezTo>
                    <a:pt x="733699" y="678082"/>
                    <a:pt x="733264" y="684849"/>
                    <a:pt x="745416" y="699432"/>
                  </a:cubicBezTo>
                  <a:cubicBezTo>
                    <a:pt x="749582" y="704431"/>
                    <a:pt x="755054" y="708238"/>
                    <a:pt x="759220" y="713237"/>
                  </a:cubicBezTo>
                  <a:cubicBezTo>
                    <a:pt x="780697" y="739010"/>
                    <a:pt x="752806" y="715678"/>
                    <a:pt x="786828" y="745448"/>
                  </a:cubicBezTo>
                  <a:cubicBezTo>
                    <a:pt x="792599" y="750498"/>
                    <a:pt x="799811" y="753829"/>
                    <a:pt x="805234" y="759252"/>
                  </a:cubicBezTo>
                  <a:cubicBezTo>
                    <a:pt x="812179" y="766197"/>
                    <a:pt x="817069" y="774960"/>
                    <a:pt x="823639" y="782260"/>
                  </a:cubicBezTo>
                  <a:cubicBezTo>
                    <a:pt x="866288" y="829650"/>
                    <a:pt x="830084" y="783183"/>
                    <a:pt x="860450" y="823673"/>
                  </a:cubicBezTo>
                  <a:cubicBezTo>
                    <a:pt x="863517" y="835944"/>
                    <a:pt x="862636" y="849962"/>
                    <a:pt x="869652" y="860486"/>
                  </a:cubicBezTo>
                  <a:lnTo>
                    <a:pt x="888058" y="888095"/>
                  </a:lnTo>
                  <a:cubicBezTo>
                    <a:pt x="891125" y="892696"/>
                    <a:pt x="895511" y="896653"/>
                    <a:pt x="897260" y="901899"/>
                  </a:cubicBezTo>
                  <a:cubicBezTo>
                    <a:pt x="907786" y="933476"/>
                    <a:pt x="895556" y="901638"/>
                    <a:pt x="929470" y="952516"/>
                  </a:cubicBezTo>
                  <a:cubicBezTo>
                    <a:pt x="942281" y="971736"/>
                    <a:pt x="934762" y="962411"/>
                    <a:pt x="952476" y="980125"/>
                  </a:cubicBezTo>
                  <a:cubicBezTo>
                    <a:pt x="955544" y="987794"/>
                    <a:pt x="957668" y="995912"/>
                    <a:pt x="961679" y="1003133"/>
                  </a:cubicBezTo>
                  <a:cubicBezTo>
                    <a:pt x="965403" y="1009837"/>
                    <a:pt x="971418" y="1015036"/>
                    <a:pt x="975483" y="1021539"/>
                  </a:cubicBezTo>
                  <a:cubicBezTo>
                    <a:pt x="979118" y="1027356"/>
                    <a:pt x="981283" y="1033989"/>
                    <a:pt x="984686" y="1039945"/>
                  </a:cubicBezTo>
                  <a:cubicBezTo>
                    <a:pt x="987430" y="1044747"/>
                    <a:pt x="991642" y="1048696"/>
                    <a:pt x="993888" y="1053750"/>
                  </a:cubicBezTo>
                  <a:cubicBezTo>
                    <a:pt x="997828" y="1062615"/>
                    <a:pt x="1000023" y="1072156"/>
                    <a:pt x="1003091" y="1081359"/>
                  </a:cubicBezTo>
                  <a:cubicBezTo>
                    <a:pt x="1004625" y="1085961"/>
                    <a:pt x="1005001" y="1091128"/>
                    <a:pt x="1007692" y="1095164"/>
                  </a:cubicBezTo>
                  <a:cubicBezTo>
                    <a:pt x="1014015" y="1104647"/>
                    <a:pt x="1026732" y="1123248"/>
                    <a:pt x="1030699" y="1131976"/>
                  </a:cubicBezTo>
                  <a:cubicBezTo>
                    <a:pt x="1034713" y="1140807"/>
                    <a:pt x="1036834" y="1150382"/>
                    <a:pt x="1039902" y="1159585"/>
                  </a:cubicBezTo>
                  <a:lnTo>
                    <a:pt x="1049104" y="1187194"/>
                  </a:lnTo>
                  <a:lnTo>
                    <a:pt x="1053706" y="1200999"/>
                  </a:lnTo>
                  <a:cubicBezTo>
                    <a:pt x="1055240" y="1205600"/>
                    <a:pt x="1055617" y="1210767"/>
                    <a:pt x="1058307" y="1214803"/>
                  </a:cubicBezTo>
                  <a:lnTo>
                    <a:pt x="1067510" y="1228608"/>
                  </a:lnTo>
                  <a:cubicBezTo>
                    <a:pt x="1082976" y="1275010"/>
                    <a:pt x="1059375" y="1203026"/>
                    <a:pt x="1076712" y="1260818"/>
                  </a:cubicBezTo>
                  <a:cubicBezTo>
                    <a:pt x="1079499" y="1270110"/>
                    <a:pt x="1083562" y="1279016"/>
                    <a:pt x="1085915" y="1288428"/>
                  </a:cubicBezTo>
                  <a:cubicBezTo>
                    <a:pt x="1087449" y="1294563"/>
                    <a:pt x="1088779" y="1300753"/>
                    <a:pt x="1090516" y="1306834"/>
                  </a:cubicBezTo>
                  <a:cubicBezTo>
                    <a:pt x="1092985" y="1315476"/>
                    <a:pt x="1096854" y="1328470"/>
                    <a:pt x="1104320" y="1334443"/>
                  </a:cubicBezTo>
                  <a:cubicBezTo>
                    <a:pt x="1108107" y="1337473"/>
                    <a:pt x="1113523" y="1337510"/>
                    <a:pt x="1118124" y="1339044"/>
                  </a:cubicBezTo>
                  <a:cubicBezTo>
                    <a:pt x="1126021" y="1333121"/>
                    <a:pt x="1140917" y="1321418"/>
                    <a:pt x="1150334" y="1316037"/>
                  </a:cubicBezTo>
                  <a:cubicBezTo>
                    <a:pt x="1191199" y="1292684"/>
                    <a:pt x="1148912" y="1320053"/>
                    <a:pt x="1182543" y="1297631"/>
                  </a:cubicBezTo>
                  <a:cubicBezTo>
                    <a:pt x="1193398" y="1281349"/>
                    <a:pt x="1192795" y="1280297"/>
                    <a:pt x="1210151" y="1265420"/>
                  </a:cubicBezTo>
                  <a:cubicBezTo>
                    <a:pt x="1214350" y="1261821"/>
                    <a:pt x="1219354" y="1259285"/>
                    <a:pt x="1223955" y="1256217"/>
                  </a:cubicBezTo>
                  <a:cubicBezTo>
                    <a:pt x="1230429" y="1246506"/>
                    <a:pt x="1236705" y="1235135"/>
                    <a:pt x="1246962" y="1228608"/>
                  </a:cubicBezTo>
                  <a:cubicBezTo>
                    <a:pt x="1258536" y="1221243"/>
                    <a:pt x="1270463" y="1213530"/>
                    <a:pt x="1283772" y="1210202"/>
                  </a:cubicBezTo>
                  <a:cubicBezTo>
                    <a:pt x="1306883" y="1204424"/>
                    <a:pt x="1296178" y="1207600"/>
                    <a:pt x="1315982" y="1200999"/>
                  </a:cubicBezTo>
                  <a:cubicBezTo>
                    <a:pt x="1347968" y="1179674"/>
                    <a:pt x="1307759" y="1205112"/>
                    <a:pt x="1352792" y="1182593"/>
                  </a:cubicBezTo>
                  <a:cubicBezTo>
                    <a:pt x="1385998" y="1165988"/>
                    <a:pt x="1344663" y="1180322"/>
                    <a:pt x="1385002" y="1164186"/>
                  </a:cubicBezTo>
                  <a:cubicBezTo>
                    <a:pt x="1416375" y="1151636"/>
                    <a:pt x="1416443" y="1154557"/>
                    <a:pt x="1454022" y="1150382"/>
                  </a:cubicBezTo>
                  <a:cubicBezTo>
                    <a:pt x="1460157" y="1148848"/>
                    <a:pt x="1466226" y="1147020"/>
                    <a:pt x="1472427" y="1145780"/>
                  </a:cubicBezTo>
                  <a:cubicBezTo>
                    <a:pt x="1481575" y="1143950"/>
                    <a:pt x="1490984" y="1143442"/>
                    <a:pt x="1500035" y="1141179"/>
                  </a:cubicBezTo>
                  <a:cubicBezTo>
                    <a:pt x="1509446" y="1138826"/>
                    <a:pt x="1518002" y="1133047"/>
                    <a:pt x="1527643" y="1131976"/>
                  </a:cubicBezTo>
                  <a:cubicBezTo>
                    <a:pt x="1541447" y="1130442"/>
                    <a:pt x="1555306" y="1129338"/>
                    <a:pt x="1569055" y="1127374"/>
                  </a:cubicBezTo>
                  <a:cubicBezTo>
                    <a:pt x="1576797" y="1126268"/>
                    <a:pt x="1584302" y="1123743"/>
                    <a:pt x="1592062" y="1122773"/>
                  </a:cubicBezTo>
                  <a:cubicBezTo>
                    <a:pt x="1608872" y="1120672"/>
                    <a:pt x="1625839" y="1120042"/>
                    <a:pt x="1642677" y="1118171"/>
                  </a:cubicBezTo>
                  <a:cubicBezTo>
                    <a:pt x="1653456" y="1116973"/>
                    <a:pt x="1664115" y="1114837"/>
                    <a:pt x="1674886" y="1113570"/>
                  </a:cubicBezTo>
                  <a:cubicBezTo>
                    <a:pt x="1690195" y="1111769"/>
                    <a:pt x="1705561" y="1110502"/>
                    <a:pt x="1720899" y="1108968"/>
                  </a:cubicBezTo>
                  <a:cubicBezTo>
                    <a:pt x="1804886" y="1112968"/>
                    <a:pt x="1889931" y="1115133"/>
                    <a:pt x="1973973" y="1122773"/>
                  </a:cubicBezTo>
                  <a:cubicBezTo>
                    <a:pt x="1987805" y="1124030"/>
                    <a:pt x="2001581" y="1125840"/>
                    <a:pt x="2015385" y="1127374"/>
                  </a:cubicBezTo>
                  <a:cubicBezTo>
                    <a:pt x="2021520" y="1128908"/>
                    <a:pt x="2028852" y="1128025"/>
                    <a:pt x="2033790" y="1131976"/>
                  </a:cubicBezTo>
                  <a:cubicBezTo>
                    <a:pt x="2037577" y="1135006"/>
                    <a:pt x="2035361" y="1141993"/>
                    <a:pt x="2038391" y="1145780"/>
                  </a:cubicBezTo>
                  <a:cubicBezTo>
                    <a:pt x="2041846" y="1150098"/>
                    <a:pt x="2047594" y="1151915"/>
                    <a:pt x="2052195" y="1154983"/>
                  </a:cubicBezTo>
                  <a:cubicBezTo>
                    <a:pt x="2053729" y="1159585"/>
                    <a:pt x="2054886" y="1164330"/>
                    <a:pt x="2056797" y="1168788"/>
                  </a:cubicBezTo>
                  <a:cubicBezTo>
                    <a:pt x="2063804" y="1185138"/>
                    <a:pt x="2065958" y="1187133"/>
                    <a:pt x="2075202" y="1200999"/>
                  </a:cubicBezTo>
                  <a:cubicBezTo>
                    <a:pt x="2084778" y="1239309"/>
                    <a:pt x="2073117" y="1201430"/>
                    <a:pt x="2089006" y="1233209"/>
                  </a:cubicBezTo>
                  <a:cubicBezTo>
                    <a:pt x="2091175" y="1237547"/>
                    <a:pt x="2091438" y="1242676"/>
                    <a:pt x="2093607" y="1247014"/>
                  </a:cubicBezTo>
                  <a:cubicBezTo>
                    <a:pt x="2096080" y="1251960"/>
                    <a:pt x="2100066" y="1256016"/>
                    <a:pt x="2102810" y="1260818"/>
                  </a:cubicBezTo>
                  <a:cubicBezTo>
                    <a:pt x="2106213" y="1266774"/>
                    <a:pt x="2108945" y="1273089"/>
                    <a:pt x="2112013" y="1279225"/>
                  </a:cubicBezTo>
                  <a:cubicBezTo>
                    <a:pt x="2116838" y="1298526"/>
                    <a:pt x="2117481" y="1306758"/>
                    <a:pt x="2130418" y="1325240"/>
                  </a:cubicBezTo>
                  <a:cubicBezTo>
                    <a:pt x="2135393" y="1332348"/>
                    <a:pt x="2143177" y="1337058"/>
                    <a:pt x="2148823" y="1343646"/>
                  </a:cubicBezTo>
                  <a:cubicBezTo>
                    <a:pt x="2152422" y="1347845"/>
                    <a:pt x="2154958" y="1352849"/>
                    <a:pt x="2158026" y="1357451"/>
                  </a:cubicBezTo>
                  <a:cubicBezTo>
                    <a:pt x="2159560" y="1363586"/>
                    <a:pt x="2160136" y="1370044"/>
                    <a:pt x="2162627" y="1375857"/>
                  </a:cubicBezTo>
                  <a:cubicBezTo>
                    <a:pt x="2170450" y="1394110"/>
                    <a:pt x="2173792" y="1386886"/>
                    <a:pt x="2185634" y="1403466"/>
                  </a:cubicBezTo>
                  <a:cubicBezTo>
                    <a:pt x="2206862" y="1433187"/>
                    <a:pt x="2181429" y="1412933"/>
                    <a:pt x="2208641" y="1431075"/>
                  </a:cubicBezTo>
                  <a:cubicBezTo>
                    <a:pt x="2239716" y="1420715"/>
                    <a:pt x="2201465" y="1432670"/>
                    <a:pt x="2250053" y="1421872"/>
                  </a:cubicBezTo>
                  <a:cubicBezTo>
                    <a:pt x="2254788" y="1420820"/>
                    <a:pt x="2259193" y="1418603"/>
                    <a:pt x="2263857" y="1417270"/>
                  </a:cubicBezTo>
                  <a:cubicBezTo>
                    <a:pt x="2284363" y="1411411"/>
                    <a:pt x="2284112" y="1414045"/>
                    <a:pt x="2305269" y="1403466"/>
                  </a:cubicBezTo>
                  <a:cubicBezTo>
                    <a:pt x="2310215" y="1400993"/>
                    <a:pt x="2314272" y="1397007"/>
                    <a:pt x="2319073" y="1394263"/>
                  </a:cubicBezTo>
                  <a:cubicBezTo>
                    <a:pt x="2324419" y="1391208"/>
                    <a:pt x="2343273" y="1381348"/>
                    <a:pt x="2351282" y="1380458"/>
                  </a:cubicBezTo>
                  <a:cubicBezTo>
                    <a:pt x="2409198" y="1374023"/>
                    <a:pt x="2555887" y="1372090"/>
                    <a:pt x="2585950" y="1371255"/>
                  </a:cubicBezTo>
                  <a:cubicBezTo>
                    <a:pt x="2669152" y="1362011"/>
                    <a:pt x="2638281" y="1363465"/>
                    <a:pt x="2774605" y="1371255"/>
                  </a:cubicBezTo>
                  <a:cubicBezTo>
                    <a:pt x="2779447" y="1371532"/>
                    <a:pt x="2783625" y="1375060"/>
                    <a:pt x="2788409" y="1375857"/>
                  </a:cubicBezTo>
                  <a:cubicBezTo>
                    <a:pt x="2802109" y="1378140"/>
                    <a:pt x="2816072" y="1378494"/>
                    <a:pt x="2829821" y="1380458"/>
                  </a:cubicBezTo>
                  <a:cubicBezTo>
                    <a:pt x="2837563" y="1381564"/>
                    <a:pt x="2845019" y="1384614"/>
                    <a:pt x="2852827" y="1385060"/>
                  </a:cubicBezTo>
                  <a:cubicBezTo>
                    <a:pt x="2898791" y="1387687"/>
                    <a:pt x="2944854" y="1388127"/>
                    <a:pt x="2990867" y="1389661"/>
                  </a:cubicBezTo>
                  <a:cubicBezTo>
                    <a:pt x="3042682" y="1398298"/>
                    <a:pt x="3009145" y="1394263"/>
                    <a:pt x="3092097" y="1394263"/>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grpSp>
      <p:grpSp>
        <p:nvGrpSpPr>
          <p:cNvPr id="77" name="Group 76"/>
          <p:cNvGrpSpPr/>
          <p:nvPr/>
        </p:nvGrpSpPr>
        <p:grpSpPr>
          <a:xfrm>
            <a:off x="1307287" y="2414287"/>
            <a:ext cx="3060530" cy="314286"/>
            <a:chOff x="6279207" y="1645410"/>
            <a:chExt cx="3060530" cy="314286"/>
          </a:xfrm>
        </p:grpSpPr>
        <p:sp>
          <p:nvSpPr>
            <p:cNvPr id="76" name="Rounded Rectangle 75"/>
            <p:cNvSpPr/>
            <p:nvPr/>
          </p:nvSpPr>
          <p:spPr>
            <a:xfrm>
              <a:off x="6279207" y="1667308"/>
              <a:ext cx="2864793" cy="292388"/>
            </a:xfrm>
            <a:prstGeom prst="roundRect">
              <a:avLst/>
            </a:prstGeom>
            <a:solidFill>
              <a:srgbClr val="CC00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1" name="TextBox 210"/>
            <p:cNvSpPr txBox="1"/>
            <p:nvPr/>
          </p:nvSpPr>
          <p:spPr>
            <a:xfrm>
              <a:off x="6279207" y="1645410"/>
              <a:ext cx="3060530" cy="292388"/>
            </a:xfrm>
            <a:prstGeom prst="rect">
              <a:avLst/>
            </a:prstGeom>
            <a:noFill/>
          </p:spPr>
          <p:txBody>
            <a:bodyPr wrap="square" rtlCol="0">
              <a:spAutoFit/>
            </a:bodyPr>
            <a:lstStyle/>
            <a:p>
              <a:r>
                <a:rPr lang="en-US" sz="1300" b="1" dirty="0" smtClean="0">
                  <a:solidFill>
                    <a:schemeClr val="bg1"/>
                  </a:solidFill>
                </a:rPr>
                <a:t>Growth in Initial Investment of $1,000*</a:t>
              </a:r>
              <a:endParaRPr lang="en-US" sz="1300" b="1" dirty="0">
                <a:solidFill>
                  <a:schemeClr val="bg1"/>
                </a:solidFill>
              </a:endParaRPr>
            </a:p>
          </p:txBody>
        </p:sp>
      </p:grpSp>
      <p:grpSp>
        <p:nvGrpSpPr>
          <p:cNvPr id="212" name="Group 211"/>
          <p:cNvGrpSpPr/>
          <p:nvPr/>
        </p:nvGrpSpPr>
        <p:grpSpPr>
          <a:xfrm>
            <a:off x="5670079" y="2436185"/>
            <a:ext cx="3060530" cy="314286"/>
            <a:chOff x="6279207" y="1645410"/>
            <a:chExt cx="3060530" cy="314286"/>
          </a:xfrm>
        </p:grpSpPr>
        <p:sp>
          <p:nvSpPr>
            <p:cNvPr id="213" name="Rounded Rectangle 212"/>
            <p:cNvSpPr/>
            <p:nvPr/>
          </p:nvSpPr>
          <p:spPr>
            <a:xfrm>
              <a:off x="6279207" y="1667308"/>
              <a:ext cx="2864793" cy="292388"/>
            </a:xfrm>
            <a:prstGeom prst="roundRect">
              <a:avLst/>
            </a:prstGeom>
            <a:solidFill>
              <a:srgbClr val="CC006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4" name="TextBox 213"/>
            <p:cNvSpPr txBox="1"/>
            <p:nvPr/>
          </p:nvSpPr>
          <p:spPr>
            <a:xfrm>
              <a:off x="6279207" y="1645410"/>
              <a:ext cx="3060530" cy="292388"/>
            </a:xfrm>
            <a:prstGeom prst="rect">
              <a:avLst/>
            </a:prstGeom>
            <a:noFill/>
          </p:spPr>
          <p:txBody>
            <a:bodyPr wrap="square" rtlCol="0">
              <a:spAutoFit/>
            </a:bodyPr>
            <a:lstStyle/>
            <a:p>
              <a:r>
                <a:rPr lang="en-US" sz="1300" b="1" dirty="0" smtClean="0">
                  <a:solidFill>
                    <a:schemeClr val="bg1"/>
                  </a:solidFill>
                </a:rPr>
                <a:t>Growth in Initial Investment of $1,000*</a:t>
              </a:r>
              <a:endParaRPr lang="en-US" sz="1300" b="1" dirty="0">
                <a:solidFill>
                  <a:schemeClr val="bg1"/>
                </a:solidFill>
              </a:endParaRPr>
            </a:p>
          </p:txBody>
        </p:sp>
      </p:grpSp>
      <p:sp>
        <p:nvSpPr>
          <p:cNvPr id="215" name="TextBox 214"/>
          <p:cNvSpPr txBox="1"/>
          <p:nvPr/>
        </p:nvSpPr>
        <p:spPr>
          <a:xfrm>
            <a:off x="5831881" y="2729121"/>
            <a:ext cx="3381714" cy="292388"/>
          </a:xfrm>
          <a:prstGeom prst="rect">
            <a:avLst/>
          </a:prstGeom>
          <a:noFill/>
        </p:spPr>
        <p:txBody>
          <a:bodyPr wrap="square" rtlCol="0">
            <a:spAutoFit/>
          </a:bodyPr>
          <a:lstStyle/>
          <a:p>
            <a:r>
              <a:rPr lang="en-US" sz="1300" dirty="0" smtClean="0"/>
              <a:t>Companies with decrease in net income</a:t>
            </a:r>
            <a:endParaRPr lang="en-US" sz="1300" dirty="0"/>
          </a:p>
        </p:txBody>
      </p:sp>
      <p:cxnSp>
        <p:nvCxnSpPr>
          <p:cNvPr id="81" name="Straight Connector 80"/>
          <p:cNvCxnSpPr/>
          <p:nvPr/>
        </p:nvCxnSpPr>
        <p:spPr>
          <a:xfrm flipV="1">
            <a:off x="1329990" y="2864592"/>
            <a:ext cx="146300" cy="4313"/>
          </a:xfrm>
          <a:prstGeom prst="line">
            <a:avLst/>
          </a:prstGeom>
          <a:ln>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16" name="Straight Connector 215"/>
          <p:cNvCxnSpPr/>
          <p:nvPr/>
        </p:nvCxnSpPr>
        <p:spPr>
          <a:xfrm flipV="1">
            <a:off x="5736835" y="2879853"/>
            <a:ext cx="146300" cy="4313"/>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217" name="TextBox 216"/>
          <p:cNvSpPr txBox="1"/>
          <p:nvPr/>
        </p:nvSpPr>
        <p:spPr>
          <a:xfrm>
            <a:off x="1262079" y="5618209"/>
            <a:ext cx="7306081" cy="415498"/>
          </a:xfrm>
          <a:prstGeom prst="rect">
            <a:avLst/>
          </a:prstGeom>
          <a:noFill/>
        </p:spPr>
        <p:txBody>
          <a:bodyPr wrap="square" rtlCol="0">
            <a:spAutoFit/>
          </a:bodyPr>
          <a:lstStyle/>
          <a:p>
            <a:r>
              <a:rPr lang="en-US" sz="1050" dirty="0" smtClean="0"/>
              <a:t>*Amounts in this chart represent the investment growth based on the median stock return of each group each year. Companies included in this analysis are all U.S. companies with listed stocks, which averages about 6,000 companies per year.</a:t>
            </a:r>
            <a:endParaRPr lang="en-US" sz="1050" dirty="0"/>
          </a:p>
        </p:txBody>
      </p:sp>
      <p:sp>
        <p:nvSpPr>
          <p:cNvPr id="114" name="TextBox 113"/>
          <p:cNvSpPr txBox="1"/>
          <p:nvPr/>
        </p:nvSpPr>
        <p:spPr>
          <a:xfrm>
            <a:off x="3452297" y="3106792"/>
            <a:ext cx="1077290" cy="369332"/>
          </a:xfrm>
          <a:prstGeom prst="rect">
            <a:avLst/>
          </a:prstGeom>
          <a:noFill/>
        </p:spPr>
        <p:txBody>
          <a:bodyPr wrap="square" rtlCol="0">
            <a:spAutoFit/>
          </a:bodyPr>
          <a:lstStyle/>
          <a:p>
            <a:r>
              <a:rPr lang="en-US" dirty="0" smtClean="0"/>
              <a:t>$18,183</a:t>
            </a:r>
            <a:endParaRPr lang="en-US" dirty="0"/>
          </a:p>
        </p:txBody>
      </p:sp>
      <p:sp>
        <p:nvSpPr>
          <p:cNvPr id="115" name="TextBox 114"/>
          <p:cNvSpPr txBox="1"/>
          <p:nvPr/>
        </p:nvSpPr>
        <p:spPr>
          <a:xfrm>
            <a:off x="8241801" y="4381602"/>
            <a:ext cx="719238" cy="369332"/>
          </a:xfrm>
          <a:prstGeom prst="rect">
            <a:avLst/>
          </a:prstGeom>
          <a:noFill/>
        </p:spPr>
        <p:txBody>
          <a:bodyPr wrap="square" rtlCol="0">
            <a:spAutoFit/>
          </a:bodyPr>
          <a:lstStyle/>
          <a:p>
            <a:r>
              <a:rPr lang="en-US" dirty="0" smtClean="0"/>
              <a:t>$139</a:t>
            </a:r>
            <a:endParaRPr lang="en-US" dirty="0"/>
          </a:p>
        </p:txBody>
      </p:sp>
    </p:spTree>
    <p:extLst>
      <p:ext uri="{BB962C8B-B14F-4D97-AF65-F5344CB8AC3E}">
        <p14:creationId xmlns:p14="http://schemas.microsoft.com/office/powerpoint/2010/main" val="41505525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Content Placeholder 4"/>
          <p:cNvSpPr>
            <a:spLocks noGrp="1"/>
          </p:cNvSpPr>
          <p:nvPr>
            <p:ph type="body" idx="1"/>
          </p:nvPr>
        </p:nvSpPr>
        <p:spPr/>
        <p:txBody>
          <a:bodyPr/>
          <a:lstStyle/>
          <a:p>
            <a:pPr marL="0" indent="0">
              <a:buNone/>
            </a:pPr>
            <a:r>
              <a:rPr lang="en-US" dirty="0" smtClean="0"/>
              <a:t>FINANCIAL ACCOUNTING INFORMATION</a:t>
            </a:r>
          </a:p>
        </p:txBody>
      </p:sp>
      <p:sp>
        <p:nvSpPr>
          <p:cNvPr id="62465" name="Title 3"/>
          <p:cNvSpPr>
            <a:spLocks noGrp="1"/>
          </p:cNvSpPr>
          <p:nvPr>
            <p:ph type="title"/>
          </p:nvPr>
        </p:nvSpPr>
        <p:spPr/>
        <p:txBody>
          <a:bodyPr/>
          <a:lstStyle/>
          <a:p>
            <a:r>
              <a:rPr lang="en-US" dirty="0" smtClean="0"/>
              <a:t>Part B</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36</a:t>
            </a:fld>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Content Placeholder 4"/>
          <p:cNvSpPr>
            <a:spLocks noGrp="1"/>
          </p:cNvSpPr>
          <p:nvPr>
            <p:ph idx="1"/>
          </p:nvPr>
        </p:nvSpPr>
        <p:spPr>
          <a:xfrm>
            <a:off x="709368" y="1442358"/>
            <a:ext cx="8015885" cy="2968582"/>
          </a:xfrm>
        </p:spPr>
        <p:txBody>
          <a:bodyPr/>
          <a:lstStyle/>
          <a:p>
            <a:r>
              <a:rPr lang="en-US" b="1" dirty="0" smtClean="0">
                <a:solidFill>
                  <a:srgbClr val="A5062D"/>
                </a:solidFill>
              </a:rPr>
              <a:t>LO1-5</a:t>
            </a:r>
            <a:r>
              <a:rPr lang="en-US" dirty="0" smtClean="0"/>
              <a:t>	Explain the term generally accepted accounting principles (GAAP) and describe the role of GAAP in financial accounting.</a:t>
            </a:r>
          </a:p>
        </p:txBody>
      </p:sp>
      <p:sp>
        <p:nvSpPr>
          <p:cNvPr id="64513" name="Title 3"/>
          <p:cNvSpPr>
            <a:spLocks noGrp="1"/>
          </p:cNvSpPr>
          <p:nvPr>
            <p:ph type="title"/>
          </p:nvPr>
        </p:nvSpPr>
        <p:spPr/>
        <p:txBody>
          <a:bodyPr/>
          <a:lstStyle/>
          <a:p>
            <a:r>
              <a:rPr lang="en-US" dirty="0" smtClean="0"/>
              <a:t>Learning Objective 5</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37</a:t>
            </a:fld>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p:txBody>
          <a:bodyPr/>
          <a:lstStyle/>
          <a:p>
            <a:r>
              <a:rPr lang="en-US" dirty="0" smtClean="0"/>
              <a:t>Rules of Financial Accounting</a:t>
            </a:r>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38</a:t>
            </a:fld>
            <a:endParaRPr lang="en-US" dirty="0"/>
          </a:p>
        </p:txBody>
      </p:sp>
      <p:sp>
        <p:nvSpPr>
          <p:cNvPr id="21" name="Text Box 20"/>
          <p:cNvSpPr txBox="1">
            <a:spLocks noChangeArrowheads="1"/>
          </p:cNvSpPr>
          <p:nvPr/>
        </p:nvSpPr>
        <p:spPr bwMode="auto">
          <a:xfrm>
            <a:off x="914400" y="2075754"/>
            <a:ext cx="1828800" cy="830263"/>
          </a:xfrm>
          <a:prstGeom prst="rect">
            <a:avLst/>
          </a:prstGeom>
          <a:noFill/>
          <a:ln>
            <a:noFill/>
          </a:ln>
          <a:extLst/>
        </p:spPr>
        <p:txBody>
          <a:bodyPr>
            <a:spAutoFit/>
          </a:bodyPr>
          <a:lstStyle>
            <a:lvl1pPr eaLnBrk="0" hangingPunct="0">
              <a:defRPr sz="1500" b="1">
                <a:solidFill>
                  <a:schemeClr val="tx1"/>
                </a:solidFill>
                <a:latin typeface="Arial" pitchFamily="34" charset="0"/>
              </a:defRPr>
            </a:lvl1pPr>
            <a:lvl2pPr marL="742950" indent="-285750" eaLnBrk="0" hangingPunct="0">
              <a:defRPr sz="1500" b="1">
                <a:solidFill>
                  <a:schemeClr val="tx1"/>
                </a:solidFill>
                <a:latin typeface="Arial" pitchFamily="34" charset="0"/>
              </a:defRPr>
            </a:lvl2pPr>
            <a:lvl3pPr marL="1143000" indent="-228600" eaLnBrk="0" hangingPunct="0">
              <a:defRPr sz="1500" b="1">
                <a:solidFill>
                  <a:schemeClr val="tx1"/>
                </a:solidFill>
                <a:latin typeface="Arial" pitchFamily="34" charset="0"/>
              </a:defRPr>
            </a:lvl3pPr>
            <a:lvl4pPr marL="1600200" indent="-228600" eaLnBrk="0" hangingPunct="0">
              <a:defRPr sz="1500" b="1">
                <a:solidFill>
                  <a:schemeClr val="tx1"/>
                </a:solidFill>
                <a:latin typeface="Arial" pitchFamily="34" charset="0"/>
              </a:defRPr>
            </a:lvl4pPr>
            <a:lvl5pPr marL="2057400" indent="-228600" eaLnBrk="0" hangingPunct="0">
              <a:defRPr sz="1500" b="1">
                <a:solidFill>
                  <a:schemeClr val="tx1"/>
                </a:solidFill>
                <a:latin typeface="Arial" pitchFamily="34" charset="0"/>
              </a:defRPr>
            </a:lvl5pPr>
            <a:lvl6pPr marL="2514600" indent="-228600" algn="ctr" eaLnBrk="0" fontAlgn="base" hangingPunct="0">
              <a:spcBef>
                <a:spcPct val="0"/>
              </a:spcBef>
              <a:spcAft>
                <a:spcPct val="0"/>
              </a:spcAft>
              <a:defRPr sz="1500" b="1">
                <a:solidFill>
                  <a:schemeClr val="tx1"/>
                </a:solidFill>
                <a:latin typeface="Arial" pitchFamily="34" charset="0"/>
              </a:defRPr>
            </a:lvl6pPr>
            <a:lvl7pPr marL="2971800" indent="-228600" algn="ctr" eaLnBrk="0" fontAlgn="base" hangingPunct="0">
              <a:spcBef>
                <a:spcPct val="0"/>
              </a:spcBef>
              <a:spcAft>
                <a:spcPct val="0"/>
              </a:spcAft>
              <a:defRPr sz="1500" b="1">
                <a:solidFill>
                  <a:schemeClr val="tx1"/>
                </a:solidFill>
                <a:latin typeface="Arial" pitchFamily="34" charset="0"/>
              </a:defRPr>
            </a:lvl7pPr>
            <a:lvl8pPr marL="3429000" indent="-228600" algn="ctr" eaLnBrk="0" fontAlgn="base" hangingPunct="0">
              <a:spcBef>
                <a:spcPct val="0"/>
              </a:spcBef>
              <a:spcAft>
                <a:spcPct val="0"/>
              </a:spcAft>
              <a:defRPr sz="1500" b="1">
                <a:solidFill>
                  <a:schemeClr val="tx1"/>
                </a:solidFill>
                <a:latin typeface="Arial" pitchFamily="34" charset="0"/>
              </a:defRPr>
            </a:lvl8pPr>
            <a:lvl9pPr marL="3886200" indent="-228600" algn="ctr" eaLnBrk="0" fontAlgn="base" hangingPunct="0">
              <a:spcBef>
                <a:spcPct val="0"/>
              </a:spcBef>
              <a:spcAft>
                <a:spcPct val="0"/>
              </a:spcAft>
              <a:defRPr sz="1500" b="1">
                <a:solidFill>
                  <a:schemeClr val="tx1"/>
                </a:solidFill>
                <a:latin typeface="Arial" pitchFamily="34" charset="0"/>
              </a:defRPr>
            </a:lvl9pPr>
          </a:lstStyle>
          <a:p>
            <a:pPr algn="ctr" eaLnBrk="1" hangingPunct="1">
              <a:spcBef>
                <a:spcPct val="50000"/>
              </a:spcBef>
              <a:defRPr/>
            </a:pPr>
            <a:r>
              <a:rPr lang="en-US" sz="2400" b="0" kern="0" dirty="0" smtClean="0">
                <a:solidFill>
                  <a:schemeClr val="tx2">
                    <a:lumMod val="50000"/>
                  </a:schemeClr>
                </a:solidFill>
              </a:rPr>
              <a:t>Investors &amp; Creditors</a:t>
            </a:r>
          </a:p>
        </p:txBody>
      </p:sp>
      <p:sp>
        <p:nvSpPr>
          <p:cNvPr id="65539" name="Line 22"/>
          <p:cNvSpPr>
            <a:spLocks noChangeShapeType="1"/>
          </p:cNvSpPr>
          <p:nvPr/>
        </p:nvSpPr>
        <p:spPr bwMode="auto">
          <a:xfrm>
            <a:off x="2743200" y="2304354"/>
            <a:ext cx="2514600" cy="0"/>
          </a:xfrm>
          <a:prstGeom prst="line">
            <a:avLst/>
          </a:prstGeom>
          <a:noFill/>
          <a:ln w="50800">
            <a:solidFill>
              <a:schemeClr val="tx1"/>
            </a:solidFill>
            <a:round/>
            <a:headEnd/>
            <a:tailEnd type="triangle" w="med" len="med"/>
          </a:ln>
        </p:spPr>
        <p:txBody>
          <a:bodyPr/>
          <a:lstStyle/>
          <a:p>
            <a:endParaRPr lang="en-US" dirty="0"/>
          </a:p>
        </p:txBody>
      </p:sp>
      <p:sp>
        <p:nvSpPr>
          <p:cNvPr id="23" name="Text Box 23"/>
          <p:cNvSpPr txBox="1">
            <a:spLocks noChangeArrowheads="1"/>
          </p:cNvSpPr>
          <p:nvPr/>
        </p:nvSpPr>
        <p:spPr bwMode="auto">
          <a:xfrm>
            <a:off x="5334000" y="2015429"/>
            <a:ext cx="3276600" cy="830263"/>
          </a:xfrm>
          <a:prstGeom prst="rect">
            <a:avLst/>
          </a:prstGeom>
          <a:noFill/>
          <a:ln>
            <a:noFill/>
          </a:ln>
          <a:extLst/>
        </p:spPr>
        <p:txBody>
          <a:bodyPr>
            <a:spAutoFit/>
          </a:bodyPr>
          <a:lstStyle>
            <a:lvl1pPr eaLnBrk="0" hangingPunct="0">
              <a:defRPr sz="1500" b="1">
                <a:solidFill>
                  <a:schemeClr val="tx1"/>
                </a:solidFill>
                <a:latin typeface="Arial" pitchFamily="34" charset="0"/>
              </a:defRPr>
            </a:lvl1pPr>
            <a:lvl2pPr marL="742950" indent="-285750" eaLnBrk="0" hangingPunct="0">
              <a:defRPr sz="1500" b="1">
                <a:solidFill>
                  <a:schemeClr val="tx1"/>
                </a:solidFill>
                <a:latin typeface="Arial" pitchFamily="34" charset="0"/>
              </a:defRPr>
            </a:lvl2pPr>
            <a:lvl3pPr marL="1143000" indent="-228600" eaLnBrk="0" hangingPunct="0">
              <a:defRPr sz="1500" b="1">
                <a:solidFill>
                  <a:schemeClr val="tx1"/>
                </a:solidFill>
                <a:latin typeface="Arial" pitchFamily="34" charset="0"/>
              </a:defRPr>
            </a:lvl3pPr>
            <a:lvl4pPr marL="1600200" indent="-228600" eaLnBrk="0" hangingPunct="0">
              <a:defRPr sz="1500" b="1">
                <a:solidFill>
                  <a:schemeClr val="tx1"/>
                </a:solidFill>
                <a:latin typeface="Arial" pitchFamily="34" charset="0"/>
              </a:defRPr>
            </a:lvl4pPr>
            <a:lvl5pPr marL="2057400" indent="-228600" eaLnBrk="0" hangingPunct="0">
              <a:defRPr sz="1500" b="1">
                <a:solidFill>
                  <a:schemeClr val="tx1"/>
                </a:solidFill>
                <a:latin typeface="Arial" pitchFamily="34" charset="0"/>
              </a:defRPr>
            </a:lvl5pPr>
            <a:lvl6pPr marL="2514600" indent="-228600" algn="ctr" eaLnBrk="0" fontAlgn="base" hangingPunct="0">
              <a:spcBef>
                <a:spcPct val="0"/>
              </a:spcBef>
              <a:spcAft>
                <a:spcPct val="0"/>
              </a:spcAft>
              <a:defRPr sz="1500" b="1">
                <a:solidFill>
                  <a:schemeClr val="tx1"/>
                </a:solidFill>
                <a:latin typeface="Arial" pitchFamily="34" charset="0"/>
              </a:defRPr>
            </a:lvl6pPr>
            <a:lvl7pPr marL="2971800" indent="-228600" algn="ctr" eaLnBrk="0" fontAlgn="base" hangingPunct="0">
              <a:spcBef>
                <a:spcPct val="0"/>
              </a:spcBef>
              <a:spcAft>
                <a:spcPct val="0"/>
              </a:spcAft>
              <a:defRPr sz="1500" b="1">
                <a:solidFill>
                  <a:schemeClr val="tx1"/>
                </a:solidFill>
                <a:latin typeface="Arial" pitchFamily="34" charset="0"/>
              </a:defRPr>
            </a:lvl7pPr>
            <a:lvl8pPr marL="3429000" indent="-228600" algn="ctr" eaLnBrk="0" fontAlgn="base" hangingPunct="0">
              <a:spcBef>
                <a:spcPct val="0"/>
              </a:spcBef>
              <a:spcAft>
                <a:spcPct val="0"/>
              </a:spcAft>
              <a:defRPr sz="1500" b="1">
                <a:solidFill>
                  <a:schemeClr val="tx1"/>
                </a:solidFill>
                <a:latin typeface="Arial" pitchFamily="34" charset="0"/>
              </a:defRPr>
            </a:lvl8pPr>
            <a:lvl9pPr marL="3886200" indent="-228600" algn="ctr" eaLnBrk="0" fontAlgn="base" hangingPunct="0">
              <a:spcBef>
                <a:spcPct val="0"/>
              </a:spcBef>
              <a:spcAft>
                <a:spcPct val="0"/>
              </a:spcAft>
              <a:defRPr sz="1500" b="1">
                <a:solidFill>
                  <a:schemeClr val="tx1"/>
                </a:solidFill>
                <a:latin typeface="Arial" pitchFamily="34" charset="0"/>
              </a:defRPr>
            </a:lvl9pPr>
          </a:lstStyle>
          <a:p>
            <a:pPr eaLnBrk="1" hangingPunct="1">
              <a:spcBef>
                <a:spcPct val="50000"/>
              </a:spcBef>
              <a:defRPr/>
            </a:pPr>
            <a:r>
              <a:rPr lang="en-US" sz="2400" b="0" kern="0" dirty="0" smtClean="0">
                <a:solidFill>
                  <a:schemeClr val="tx2">
                    <a:lumMod val="50000"/>
                  </a:schemeClr>
                </a:solidFill>
              </a:rPr>
              <a:t>Financial Accounting Information</a:t>
            </a:r>
          </a:p>
        </p:txBody>
      </p:sp>
      <p:sp>
        <p:nvSpPr>
          <p:cNvPr id="24" name="Oval 24"/>
          <p:cNvSpPr>
            <a:spLocks noChangeArrowheads="1"/>
          </p:cNvSpPr>
          <p:nvPr/>
        </p:nvSpPr>
        <p:spPr bwMode="auto">
          <a:xfrm>
            <a:off x="3581400" y="3980754"/>
            <a:ext cx="5334000" cy="1143000"/>
          </a:xfrm>
          <a:prstGeom prst="ellipse">
            <a:avLst/>
          </a:prstGeom>
          <a:solidFill>
            <a:schemeClr val="tx2">
              <a:lumMod val="75000"/>
            </a:schemeClr>
          </a:solidFill>
          <a:ln w="25400">
            <a:noFill/>
            <a:round/>
            <a:headEnd/>
            <a:tailEnd/>
          </a:ln>
          <a:effectLst>
            <a:outerShdw sx="102000" sy="102000" algn="ctr" rotWithShape="0">
              <a:srgbClr val="000000">
                <a:alpha val="39999"/>
              </a:srgbClr>
            </a:outerShdw>
          </a:effectLst>
        </p:spPr>
        <p:txBody>
          <a:bodyPr wrap="none" anchor="ctr"/>
          <a:lstStyle/>
          <a:p>
            <a:pPr algn="ctr">
              <a:defRPr/>
            </a:pPr>
            <a:endParaRPr lang="en-US" sz="2000" b="1" i="1" kern="0" dirty="0">
              <a:solidFill>
                <a:schemeClr val="bg1"/>
              </a:solidFill>
              <a:latin typeface="Arial" pitchFamily="34" charset="0"/>
            </a:endParaRPr>
          </a:p>
          <a:p>
            <a:pPr algn="ctr">
              <a:defRPr/>
            </a:pPr>
            <a:r>
              <a:rPr lang="en-US" sz="2000" b="1" i="1" kern="0" dirty="0">
                <a:solidFill>
                  <a:schemeClr val="bg1"/>
                </a:solidFill>
                <a:latin typeface="Arial" pitchFamily="34" charset="0"/>
              </a:rPr>
              <a:t>Generally Accepted Accounting Principles </a:t>
            </a:r>
          </a:p>
          <a:p>
            <a:pPr algn="ctr">
              <a:defRPr/>
            </a:pPr>
            <a:r>
              <a:rPr lang="en-US" sz="2000" b="1" i="1" kern="0" dirty="0">
                <a:solidFill>
                  <a:schemeClr val="bg1"/>
                </a:solidFill>
                <a:latin typeface="Arial" pitchFamily="34" charset="0"/>
              </a:rPr>
              <a:t>(GAAP)</a:t>
            </a:r>
          </a:p>
        </p:txBody>
      </p:sp>
      <p:sp>
        <p:nvSpPr>
          <p:cNvPr id="26" name="Text Box 31"/>
          <p:cNvSpPr txBox="1">
            <a:spLocks noChangeArrowheads="1"/>
          </p:cNvSpPr>
          <p:nvPr/>
        </p:nvSpPr>
        <p:spPr bwMode="auto">
          <a:xfrm>
            <a:off x="2743200" y="1618554"/>
            <a:ext cx="2286000" cy="641350"/>
          </a:xfrm>
          <a:prstGeom prst="rect">
            <a:avLst/>
          </a:prstGeom>
          <a:noFill/>
          <a:ln>
            <a:noFill/>
          </a:ln>
          <a:extLst/>
        </p:spPr>
        <p:txBody>
          <a:bodyPr>
            <a:spAutoFit/>
          </a:bodyPr>
          <a:lstStyle>
            <a:lvl1pPr eaLnBrk="0" hangingPunct="0">
              <a:defRPr sz="1500" b="1">
                <a:solidFill>
                  <a:schemeClr val="tx1"/>
                </a:solidFill>
                <a:latin typeface="Arial" pitchFamily="34" charset="0"/>
              </a:defRPr>
            </a:lvl1pPr>
            <a:lvl2pPr marL="742950" indent="-285750" eaLnBrk="0" hangingPunct="0">
              <a:defRPr sz="1500" b="1">
                <a:solidFill>
                  <a:schemeClr val="tx1"/>
                </a:solidFill>
                <a:latin typeface="Arial" pitchFamily="34" charset="0"/>
              </a:defRPr>
            </a:lvl2pPr>
            <a:lvl3pPr marL="1143000" indent="-228600" eaLnBrk="0" hangingPunct="0">
              <a:defRPr sz="1500" b="1">
                <a:solidFill>
                  <a:schemeClr val="tx1"/>
                </a:solidFill>
                <a:latin typeface="Arial" pitchFamily="34" charset="0"/>
              </a:defRPr>
            </a:lvl3pPr>
            <a:lvl4pPr marL="1600200" indent="-228600" eaLnBrk="0" hangingPunct="0">
              <a:defRPr sz="1500" b="1">
                <a:solidFill>
                  <a:schemeClr val="tx1"/>
                </a:solidFill>
                <a:latin typeface="Arial" pitchFamily="34" charset="0"/>
              </a:defRPr>
            </a:lvl4pPr>
            <a:lvl5pPr marL="2057400" indent="-228600" eaLnBrk="0" hangingPunct="0">
              <a:defRPr sz="1500" b="1">
                <a:solidFill>
                  <a:schemeClr val="tx1"/>
                </a:solidFill>
                <a:latin typeface="Arial" pitchFamily="34" charset="0"/>
              </a:defRPr>
            </a:lvl5pPr>
            <a:lvl6pPr marL="2514600" indent="-228600" algn="ctr" eaLnBrk="0" fontAlgn="base" hangingPunct="0">
              <a:spcBef>
                <a:spcPct val="0"/>
              </a:spcBef>
              <a:spcAft>
                <a:spcPct val="0"/>
              </a:spcAft>
              <a:defRPr sz="1500" b="1">
                <a:solidFill>
                  <a:schemeClr val="tx1"/>
                </a:solidFill>
                <a:latin typeface="Arial" pitchFamily="34" charset="0"/>
              </a:defRPr>
            </a:lvl6pPr>
            <a:lvl7pPr marL="2971800" indent="-228600" algn="ctr" eaLnBrk="0" fontAlgn="base" hangingPunct="0">
              <a:spcBef>
                <a:spcPct val="0"/>
              </a:spcBef>
              <a:spcAft>
                <a:spcPct val="0"/>
              </a:spcAft>
              <a:defRPr sz="1500" b="1">
                <a:solidFill>
                  <a:schemeClr val="tx1"/>
                </a:solidFill>
                <a:latin typeface="Arial" pitchFamily="34" charset="0"/>
              </a:defRPr>
            </a:lvl7pPr>
            <a:lvl8pPr marL="3429000" indent="-228600" algn="ctr" eaLnBrk="0" fontAlgn="base" hangingPunct="0">
              <a:spcBef>
                <a:spcPct val="0"/>
              </a:spcBef>
              <a:spcAft>
                <a:spcPct val="0"/>
              </a:spcAft>
              <a:defRPr sz="1500" b="1">
                <a:solidFill>
                  <a:schemeClr val="tx1"/>
                </a:solidFill>
                <a:latin typeface="Arial" pitchFamily="34" charset="0"/>
              </a:defRPr>
            </a:lvl8pPr>
            <a:lvl9pPr marL="3886200" indent="-228600" algn="ctr" eaLnBrk="0" fontAlgn="base" hangingPunct="0">
              <a:spcBef>
                <a:spcPct val="0"/>
              </a:spcBef>
              <a:spcAft>
                <a:spcPct val="0"/>
              </a:spcAft>
              <a:defRPr sz="1500" b="1">
                <a:solidFill>
                  <a:schemeClr val="tx1"/>
                </a:solidFill>
                <a:latin typeface="Arial" pitchFamily="34" charset="0"/>
              </a:defRPr>
            </a:lvl9pPr>
          </a:lstStyle>
          <a:p>
            <a:pPr algn="ctr">
              <a:spcBef>
                <a:spcPct val="50000"/>
              </a:spcBef>
              <a:defRPr/>
            </a:pPr>
            <a:r>
              <a:rPr lang="en-US" sz="1800" b="0" dirty="0" smtClean="0">
                <a:solidFill>
                  <a:schemeClr val="tx2">
                    <a:lumMod val="50000"/>
                  </a:schemeClr>
                </a:solidFill>
                <a:cs typeface="Arial" pitchFamily="34" charset="0"/>
              </a:rPr>
              <a:t>make their decisions based on</a:t>
            </a:r>
          </a:p>
        </p:txBody>
      </p:sp>
      <p:sp>
        <p:nvSpPr>
          <p:cNvPr id="65544" name="Line 32"/>
          <p:cNvSpPr>
            <a:spLocks noChangeShapeType="1"/>
          </p:cNvSpPr>
          <p:nvPr/>
        </p:nvSpPr>
        <p:spPr bwMode="auto">
          <a:xfrm>
            <a:off x="6096000" y="2761554"/>
            <a:ext cx="0" cy="1219200"/>
          </a:xfrm>
          <a:prstGeom prst="line">
            <a:avLst/>
          </a:prstGeom>
          <a:noFill/>
          <a:ln w="50800">
            <a:solidFill>
              <a:schemeClr val="tx1"/>
            </a:solidFill>
            <a:round/>
            <a:headEnd/>
            <a:tailEnd type="triangle" w="med" len="med"/>
          </a:ln>
        </p:spPr>
        <p:txBody>
          <a:bodyPr/>
          <a:lstStyle/>
          <a:p>
            <a:endParaRPr lang="en-US" dirty="0"/>
          </a:p>
        </p:txBody>
      </p:sp>
      <p:sp>
        <p:nvSpPr>
          <p:cNvPr id="65545" name="Text Box 33"/>
          <p:cNvSpPr txBox="1">
            <a:spLocks noChangeArrowheads="1"/>
          </p:cNvSpPr>
          <p:nvPr/>
        </p:nvSpPr>
        <p:spPr bwMode="auto">
          <a:xfrm>
            <a:off x="6096000" y="3047988"/>
            <a:ext cx="2143874" cy="646331"/>
          </a:xfrm>
          <a:prstGeom prst="rect">
            <a:avLst/>
          </a:prstGeom>
          <a:noFill/>
          <a:ln w="9525">
            <a:noFill/>
            <a:miter lim="800000"/>
            <a:headEnd/>
            <a:tailEnd/>
          </a:ln>
        </p:spPr>
        <p:txBody>
          <a:bodyPr wrap="square">
            <a:spAutoFit/>
          </a:bodyPr>
          <a:lstStyle/>
          <a:p>
            <a:pPr algn="ctr" eaLnBrk="0" hangingPunct="0">
              <a:spcBef>
                <a:spcPct val="50000"/>
              </a:spcBef>
            </a:pPr>
            <a:r>
              <a:rPr lang="en-US" dirty="0">
                <a:solidFill>
                  <a:srgbClr val="000000"/>
                </a:solidFill>
                <a:cs typeface="Arial" charset="0"/>
              </a:rPr>
              <a:t>Should be based on formal standards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54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55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5544" grpId="0" animBg="1"/>
      <p:bldP spid="6554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p:cNvSpPr>
            <a:spLocks noGrp="1"/>
          </p:cNvSpPr>
          <p:nvPr>
            <p:ph type="title"/>
          </p:nvPr>
        </p:nvSpPr>
        <p:spPr/>
        <p:txBody>
          <a:bodyPr/>
          <a:lstStyle/>
          <a:p>
            <a:r>
              <a:rPr lang="en-US" dirty="0" smtClean="0"/>
              <a:t>Current Standard Setting</a:t>
            </a:r>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39</a:t>
            </a:fld>
            <a:endParaRPr lang="en-US" dirty="0"/>
          </a:p>
        </p:txBody>
      </p:sp>
      <p:sp>
        <p:nvSpPr>
          <p:cNvPr id="11" name="Text Box 4"/>
          <p:cNvSpPr txBox="1">
            <a:spLocks noChangeArrowheads="1"/>
          </p:cNvSpPr>
          <p:nvPr/>
        </p:nvSpPr>
        <p:spPr bwMode="auto">
          <a:xfrm>
            <a:off x="1905000" y="1752600"/>
            <a:ext cx="2743200" cy="457200"/>
          </a:xfrm>
          <a:prstGeom prst="rect">
            <a:avLst/>
          </a:prstGeom>
          <a:noFill/>
          <a:ln>
            <a:noFill/>
          </a:ln>
          <a:extLst/>
        </p:spPr>
        <p:txBody>
          <a:bodyPr>
            <a:spAutoFit/>
          </a:bodyPr>
          <a:lstStyle>
            <a:lvl1pPr eaLnBrk="0" hangingPunct="0">
              <a:defRPr sz="1500" b="1">
                <a:solidFill>
                  <a:schemeClr val="tx1"/>
                </a:solidFill>
                <a:latin typeface="Arial" pitchFamily="34" charset="0"/>
              </a:defRPr>
            </a:lvl1pPr>
            <a:lvl2pPr marL="742950" indent="-285750" eaLnBrk="0" hangingPunct="0">
              <a:defRPr sz="1500" b="1">
                <a:solidFill>
                  <a:schemeClr val="tx1"/>
                </a:solidFill>
                <a:latin typeface="Arial" pitchFamily="34" charset="0"/>
              </a:defRPr>
            </a:lvl2pPr>
            <a:lvl3pPr marL="1143000" indent="-228600" eaLnBrk="0" hangingPunct="0">
              <a:defRPr sz="1500" b="1">
                <a:solidFill>
                  <a:schemeClr val="tx1"/>
                </a:solidFill>
                <a:latin typeface="Arial" pitchFamily="34" charset="0"/>
              </a:defRPr>
            </a:lvl3pPr>
            <a:lvl4pPr marL="1600200" indent="-228600" eaLnBrk="0" hangingPunct="0">
              <a:defRPr sz="1500" b="1">
                <a:solidFill>
                  <a:schemeClr val="tx1"/>
                </a:solidFill>
                <a:latin typeface="Arial" pitchFamily="34" charset="0"/>
              </a:defRPr>
            </a:lvl4pPr>
            <a:lvl5pPr marL="2057400" indent="-228600" eaLnBrk="0" hangingPunct="0">
              <a:defRPr sz="1500" b="1">
                <a:solidFill>
                  <a:schemeClr val="tx1"/>
                </a:solidFill>
                <a:latin typeface="Arial" pitchFamily="34" charset="0"/>
              </a:defRPr>
            </a:lvl5pPr>
            <a:lvl6pPr marL="2514600" indent="-228600" algn="ctr" eaLnBrk="0" fontAlgn="base" hangingPunct="0">
              <a:spcBef>
                <a:spcPct val="0"/>
              </a:spcBef>
              <a:spcAft>
                <a:spcPct val="0"/>
              </a:spcAft>
              <a:defRPr sz="1500" b="1">
                <a:solidFill>
                  <a:schemeClr val="tx1"/>
                </a:solidFill>
                <a:latin typeface="Arial" pitchFamily="34" charset="0"/>
              </a:defRPr>
            </a:lvl6pPr>
            <a:lvl7pPr marL="2971800" indent="-228600" algn="ctr" eaLnBrk="0" fontAlgn="base" hangingPunct="0">
              <a:spcBef>
                <a:spcPct val="0"/>
              </a:spcBef>
              <a:spcAft>
                <a:spcPct val="0"/>
              </a:spcAft>
              <a:defRPr sz="1500" b="1">
                <a:solidFill>
                  <a:schemeClr val="tx1"/>
                </a:solidFill>
                <a:latin typeface="Arial" pitchFamily="34" charset="0"/>
              </a:defRPr>
            </a:lvl7pPr>
            <a:lvl8pPr marL="3429000" indent="-228600" algn="ctr" eaLnBrk="0" fontAlgn="base" hangingPunct="0">
              <a:spcBef>
                <a:spcPct val="0"/>
              </a:spcBef>
              <a:spcAft>
                <a:spcPct val="0"/>
              </a:spcAft>
              <a:defRPr sz="1500" b="1">
                <a:solidFill>
                  <a:schemeClr val="tx1"/>
                </a:solidFill>
                <a:latin typeface="Arial" pitchFamily="34" charset="0"/>
              </a:defRPr>
            </a:lvl8pPr>
            <a:lvl9pPr marL="3886200" indent="-228600" algn="ctr" eaLnBrk="0" fontAlgn="base" hangingPunct="0">
              <a:spcBef>
                <a:spcPct val="0"/>
              </a:spcBef>
              <a:spcAft>
                <a:spcPct val="0"/>
              </a:spcAft>
              <a:defRPr sz="1500" b="1">
                <a:solidFill>
                  <a:schemeClr val="tx1"/>
                </a:solidFill>
                <a:latin typeface="Arial" pitchFamily="34" charset="0"/>
              </a:defRPr>
            </a:lvl9pPr>
          </a:lstStyle>
          <a:p>
            <a:pPr eaLnBrk="1" hangingPunct="1">
              <a:spcBef>
                <a:spcPct val="50000"/>
              </a:spcBef>
              <a:defRPr/>
            </a:pPr>
            <a:r>
              <a:rPr lang="en-US" sz="2400" kern="0" dirty="0" smtClean="0"/>
              <a:t>United States</a:t>
            </a:r>
          </a:p>
        </p:txBody>
      </p:sp>
      <p:sp>
        <p:nvSpPr>
          <p:cNvPr id="12" name="Text Box 5"/>
          <p:cNvSpPr txBox="1">
            <a:spLocks noChangeArrowheads="1"/>
          </p:cNvSpPr>
          <p:nvPr/>
        </p:nvSpPr>
        <p:spPr bwMode="auto">
          <a:xfrm>
            <a:off x="5410200" y="1752600"/>
            <a:ext cx="2514600" cy="457200"/>
          </a:xfrm>
          <a:prstGeom prst="rect">
            <a:avLst/>
          </a:prstGeom>
          <a:noFill/>
          <a:ln>
            <a:noFill/>
          </a:ln>
          <a:extLst/>
        </p:spPr>
        <p:txBody>
          <a:bodyPr>
            <a:spAutoFit/>
          </a:bodyPr>
          <a:lstStyle>
            <a:lvl1pPr eaLnBrk="0" hangingPunct="0">
              <a:defRPr sz="1500" b="1">
                <a:solidFill>
                  <a:schemeClr val="tx1"/>
                </a:solidFill>
                <a:latin typeface="Arial" pitchFamily="34" charset="0"/>
              </a:defRPr>
            </a:lvl1pPr>
            <a:lvl2pPr marL="742950" indent="-285750" eaLnBrk="0" hangingPunct="0">
              <a:defRPr sz="1500" b="1">
                <a:solidFill>
                  <a:schemeClr val="tx1"/>
                </a:solidFill>
                <a:latin typeface="Arial" pitchFamily="34" charset="0"/>
              </a:defRPr>
            </a:lvl2pPr>
            <a:lvl3pPr marL="1143000" indent="-228600" eaLnBrk="0" hangingPunct="0">
              <a:defRPr sz="1500" b="1">
                <a:solidFill>
                  <a:schemeClr val="tx1"/>
                </a:solidFill>
                <a:latin typeface="Arial" pitchFamily="34" charset="0"/>
              </a:defRPr>
            </a:lvl3pPr>
            <a:lvl4pPr marL="1600200" indent="-228600" eaLnBrk="0" hangingPunct="0">
              <a:defRPr sz="1500" b="1">
                <a:solidFill>
                  <a:schemeClr val="tx1"/>
                </a:solidFill>
                <a:latin typeface="Arial" pitchFamily="34" charset="0"/>
              </a:defRPr>
            </a:lvl4pPr>
            <a:lvl5pPr marL="2057400" indent="-228600" eaLnBrk="0" hangingPunct="0">
              <a:defRPr sz="1500" b="1">
                <a:solidFill>
                  <a:schemeClr val="tx1"/>
                </a:solidFill>
                <a:latin typeface="Arial" pitchFamily="34" charset="0"/>
              </a:defRPr>
            </a:lvl5pPr>
            <a:lvl6pPr marL="2514600" indent="-228600" algn="ctr" eaLnBrk="0" fontAlgn="base" hangingPunct="0">
              <a:spcBef>
                <a:spcPct val="0"/>
              </a:spcBef>
              <a:spcAft>
                <a:spcPct val="0"/>
              </a:spcAft>
              <a:defRPr sz="1500" b="1">
                <a:solidFill>
                  <a:schemeClr val="tx1"/>
                </a:solidFill>
                <a:latin typeface="Arial" pitchFamily="34" charset="0"/>
              </a:defRPr>
            </a:lvl6pPr>
            <a:lvl7pPr marL="2971800" indent="-228600" algn="ctr" eaLnBrk="0" fontAlgn="base" hangingPunct="0">
              <a:spcBef>
                <a:spcPct val="0"/>
              </a:spcBef>
              <a:spcAft>
                <a:spcPct val="0"/>
              </a:spcAft>
              <a:defRPr sz="1500" b="1">
                <a:solidFill>
                  <a:schemeClr val="tx1"/>
                </a:solidFill>
                <a:latin typeface="Arial" pitchFamily="34" charset="0"/>
              </a:defRPr>
            </a:lvl7pPr>
            <a:lvl8pPr marL="3429000" indent="-228600" algn="ctr" eaLnBrk="0" fontAlgn="base" hangingPunct="0">
              <a:spcBef>
                <a:spcPct val="0"/>
              </a:spcBef>
              <a:spcAft>
                <a:spcPct val="0"/>
              </a:spcAft>
              <a:defRPr sz="1500" b="1">
                <a:solidFill>
                  <a:schemeClr val="tx1"/>
                </a:solidFill>
                <a:latin typeface="Arial" pitchFamily="34" charset="0"/>
              </a:defRPr>
            </a:lvl8pPr>
            <a:lvl9pPr marL="3886200" indent="-228600" algn="ctr" eaLnBrk="0" fontAlgn="base" hangingPunct="0">
              <a:spcBef>
                <a:spcPct val="0"/>
              </a:spcBef>
              <a:spcAft>
                <a:spcPct val="0"/>
              </a:spcAft>
              <a:defRPr sz="1500" b="1">
                <a:solidFill>
                  <a:schemeClr val="tx1"/>
                </a:solidFill>
                <a:latin typeface="Arial" pitchFamily="34" charset="0"/>
              </a:defRPr>
            </a:lvl9pPr>
          </a:lstStyle>
          <a:p>
            <a:pPr algn="ctr" eaLnBrk="1" hangingPunct="1">
              <a:spcBef>
                <a:spcPct val="50000"/>
              </a:spcBef>
              <a:defRPr/>
            </a:pPr>
            <a:r>
              <a:rPr lang="en-US" sz="2400" kern="0" dirty="0" smtClean="0"/>
              <a:t>Global</a:t>
            </a:r>
          </a:p>
        </p:txBody>
      </p:sp>
      <p:sp>
        <p:nvSpPr>
          <p:cNvPr id="13" name="Oval 6"/>
          <p:cNvSpPr>
            <a:spLocks noChangeArrowheads="1"/>
          </p:cNvSpPr>
          <p:nvPr/>
        </p:nvSpPr>
        <p:spPr bwMode="auto">
          <a:xfrm>
            <a:off x="1447800" y="2286000"/>
            <a:ext cx="3200400" cy="1447800"/>
          </a:xfrm>
          <a:prstGeom prst="ellipse">
            <a:avLst/>
          </a:prstGeom>
          <a:solidFill>
            <a:schemeClr val="tx2">
              <a:lumMod val="75000"/>
            </a:schemeClr>
          </a:solidFill>
          <a:ln w="25400">
            <a:noFill/>
            <a:round/>
            <a:headEnd/>
            <a:tailEnd/>
          </a:ln>
          <a:effectLst>
            <a:outerShdw dist="38100" dir="16200000" rotWithShape="0">
              <a:srgbClr val="000000">
                <a:alpha val="39999"/>
              </a:srgbClr>
            </a:outerShdw>
          </a:effectLst>
        </p:spPr>
        <p:txBody>
          <a:bodyPr wrap="none" anchor="ctr"/>
          <a:lstStyle/>
          <a:p>
            <a:pPr algn="ctr">
              <a:defRPr/>
            </a:pPr>
            <a:r>
              <a:rPr lang="en-US" sz="2000" kern="0" dirty="0">
                <a:solidFill>
                  <a:schemeClr val="bg1"/>
                </a:solidFill>
                <a:latin typeface="Arial" pitchFamily="34" charset="0"/>
              </a:rPr>
              <a:t>Financial Accounting </a:t>
            </a:r>
          </a:p>
          <a:p>
            <a:pPr algn="ctr">
              <a:defRPr/>
            </a:pPr>
            <a:r>
              <a:rPr lang="en-US" sz="2000" kern="0" dirty="0">
                <a:solidFill>
                  <a:schemeClr val="bg1"/>
                </a:solidFill>
                <a:latin typeface="Arial" pitchFamily="34" charset="0"/>
              </a:rPr>
              <a:t>Standards Board (</a:t>
            </a:r>
            <a:r>
              <a:rPr lang="en-US" sz="2000" b="1" kern="0" dirty="0">
                <a:solidFill>
                  <a:schemeClr val="bg1"/>
                </a:solidFill>
                <a:latin typeface="Arial" pitchFamily="34" charset="0"/>
              </a:rPr>
              <a:t>FASB</a:t>
            </a:r>
            <a:r>
              <a:rPr lang="en-US" sz="2000" kern="0" dirty="0">
                <a:solidFill>
                  <a:schemeClr val="bg1"/>
                </a:solidFill>
                <a:latin typeface="Arial" pitchFamily="34" charset="0"/>
              </a:rPr>
              <a:t>)</a:t>
            </a:r>
            <a:r>
              <a:rPr lang="en-US" kern="0" dirty="0">
                <a:solidFill>
                  <a:schemeClr val="bg1"/>
                </a:solidFill>
                <a:latin typeface="Arial" pitchFamily="34" charset="0"/>
              </a:rPr>
              <a:t> </a:t>
            </a:r>
          </a:p>
        </p:txBody>
      </p:sp>
      <p:sp>
        <p:nvSpPr>
          <p:cNvPr id="14" name="Oval 9"/>
          <p:cNvSpPr>
            <a:spLocks noChangeArrowheads="1"/>
          </p:cNvSpPr>
          <p:nvPr/>
        </p:nvSpPr>
        <p:spPr bwMode="auto">
          <a:xfrm>
            <a:off x="5181600" y="2286000"/>
            <a:ext cx="3200400" cy="1447800"/>
          </a:xfrm>
          <a:prstGeom prst="ellipse">
            <a:avLst/>
          </a:prstGeom>
          <a:solidFill>
            <a:schemeClr val="tx2">
              <a:lumMod val="75000"/>
            </a:schemeClr>
          </a:solidFill>
          <a:ln w="25400">
            <a:noFill/>
            <a:round/>
            <a:headEnd/>
            <a:tailEnd/>
          </a:ln>
          <a:effectLst>
            <a:outerShdw dist="38100" dir="16200000" rotWithShape="0">
              <a:srgbClr val="000000">
                <a:alpha val="39999"/>
              </a:srgbClr>
            </a:outerShdw>
          </a:effectLst>
        </p:spPr>
        <p:txBody>
          <a:bodyPr wrap="none" anchor="ctr"/>
          <a:lstStyle/>
          <a:p>
            <a:pPr algn="ctr">
              <a:defRPr/>
            </a:pPr>
            <a:r>
              <a:rPr lang="en-US" sz="2000" kern="0" dirty="0">
                <a:solidFill>
                  <a:schemeClr val="bg1"/>
                </a:solidFill>
                <a:latin typeface="Arial" pitchFamily="34" charset="0"/>
              </a:rPr>
              <a:t>International Accounting </a:t>
            </a:r>
          </a:p>
          <a:p>
            <a:pPr algn="ctr">
              <a:defRPr/>
            </a:pPr>
            <a:r>
              <a:rPr lang="en-US" sz="2000" kern="0" dirty="0">
                <a:solidFill>
                  <a:schemeClr val="bg1"/>
                </a:solidFill>
                <a:latin typeface="Arial" pitchFamily="34" charset="0"/>
              </a:rPr>
              <a:t>Standards Board (</a:t>
            </a:r>
            <a:r>
              <a:rPr lang="en-US" sz="2000" b="1" kern="0" dirty="0">
                <a:solidFill>
                  <a:schemeClr val="bg1"/>
                </a:solidFill>
                <a:latin typeface="Arial" pitchFamily="34" charset="0"/>
              </a:rPr>
              <a:t>IASB</a:t>
            </a:r>
            <a:r>
              <a:rPr lang="en-US" sz="2000" kern="0" dirty="0">
                <a:solidFill>
                  <a:schemeClr val="bg1"/>
                </a:solidFill>
                <a:latin typeface="Arial" pitchFamily="34" charset="0"/>
              </a:rPr>
              <a:t>)  </a:t>
            </a:r>
          </a:p>
        </p:txBody>
      </p:sp>
      <p:sp>
        <p:nvSpPr>
          <p:cNvPr id="15" name="Text Box 10"/>
          <p:cNvSpPr txBox="1">
            <a:spLocks noChangeArrowheads="1"/>
          </p:cNvSpPr>
          <p:nvPr/>
        </p:nvSpPr>
        <p:spPr bwMode="auto">
          <a:xfrm>
            <a:off x="1447800" y="4191000"/>
            <a:ext cx="3276600" cy="1015663"/>
          </a:xfrm>
          <a:prstGeom prst="rect">
            <a:avLst/>
          </a:prstGeom>
          <a:noFill/>
          <a:ln>
            <a:noFill/>
          </a:ln>
          <a:extLst/>
        </p:spPr>
        <p:txBody>
          <a:bodyPr>
            <a:spAutoFit/>
          </a:bodyPr>
          <a:lstStyle>
            <a:lvl1pPr eaLnBrk="0" hangingPunct="0">
              <a:defRPr sz="1500" b="1">
                <a:solidFill>
                  <a:schemeClr val="tx1"/>
                </a:solidFill>
                <a:latin typeface="Arial" pitchFamily="34" charset="0"/>
              </a:defRPr>
            </a:lvl1pPr>
            <a:lvl2pPr marL="742950" indent="-285750" eaLnBrk="0" hangingPunct="0">
              <a:defRPr sz="1500" b="1">
                <a:solidFill>
                  <a:schemeClr val="tx1"/>
                </a:solidFill>
                <a:latin typeface="Arial" pitchFamily="34" charset="0"/>
              </a:defRPr>
            </a:lvl2pPr>
            <a:lvl3pPr marL="1143000" indent="-228600" eaLnBrk="0" hangingPunct="0">
              <a:defRPr sz="1500" b="1">
                <a:solidFill>
                  <a:schemeClr val="tx1"/>
                </a:solidFill>
                <a:latin typeface="Arial" pitchFamily="34" charset="0"/>
              </a:defRPr>
            </a:lvl3pPr>
            <a:lvl4pPr marL="1600200" indent="-228600" eaLnBrk="0" hangingPunct="0">
              <a:defRPr sz="1500" b="1">
                <a:solidFill>
                  <a:schemeClr val="tx1"/>
                </a:solidFill>
                <a:latin typeface="Arial" pitchFamily="34" charset="0"/>
              </a:defRPr>
            </a:lvl4pPr>
            <a:lvl5pPr marL="2057400" indent="-228600" eaLnBrk="0" hangingPunct="0">
              <a:defRPr sz="1500" b="1">
                <a:solidFill>
                  <a:schemeClr val="tx1"/>
                </a:solidFill>
                <a:latin typeface="Arial" pitchFamily="34" charset="0"/>
              </a:defRPr>
            </a:lvl5pPr>
            <a:lvl6pPr marL="2514600" indent="-228600" algn="ctr" eaLnBrk="0" fontAlgn="base" hangingPunct="0">
              <a:spcBef>
                <a:spcPct val="0"/>
              </a:spcBef>
              <a:spcAft>
                <a:spcPct val="0"/>
              </a:spcAft>
              <a:defRPr sz="1500" b="1">
                <a:solidFill>
                  <a:schemeClr val="tx1"/>
                </a:solidFill>
                <a:latin typeface="Arial" pitchFamily="34" charset="0"/>
              </a:defRPr>
            </a:lvl6pPr>
            <a:lvl7pPr marL="2971800" indent="-228600" algn="ctr" eaLnBrk="0" fontAlgn="base" hangingPunct="0">
              <a:spcBef>
                <a:spcPct val="0"/>
              </a:spcBef>
              <a:spcAft>
                <a:spcPct val="0"/>
              </a:spcAft>
              <a:defRPr sz="1500" b="1">
                <a:solidFill>
                  <a:schemeClr val="tx1"/>
                </a:solidFill>
                <a:latin typeface="Arial" pitchFamily="34" charset="0"/>
              </a:defRPr>
            </a:lvl7pPr>
            <a:lvl8pPr marL="3429000" indent="-228600" algn="ctr" eaLnBrk="0" fontAlgn="base" hangingPunct="0">
              <a:spcBef>
                <a:spcPct val="0"/>
              </a:spcBef>
              <a:spcAft>
                <a:spcPct val="0"/>
              </a:spcAft>
              <a:defRPr sz="1500" b="1">
                <a:solidFill>
                  <a:schemeClr val="tx1"/>
                </a:solidFill>
                <a:latin typeface="Arial" pitchFamily="34" charset="0"/>
              </a:defRPr>
            </a:lvl8pPr>
            <a:lvl9pPr marL="3886200" indent="-228600" algn="ctr" eaLnBrk="0" fontAlgn="base" hangingPunct="0">
              <a:spcBef>
                <a:spcPct val="0"/>
              </a:spcBef>
              <a:spcAft>
                <a:spcPct val="0"/>
              </a:spcAft>
              <a:defRPr sz="1500" b="1">
                <a:solidFill>
                  <a:schemeClr val="tx1"/>
                </a:solidFill>
                <a:latin typeface="Arial" pitchFamily="34" charset="0"/>
              </a:defRPr>
            </a:lvl9pPr>
          </a:lstStyle>
          <a:p>
            <a:pPr algn="ctr" eaLnBrk="1" hangingPunct="1">
              <a:defRPr/>
            </a:pPr>
            <a:r>
              <a:rPr lang="en-US" sz="2000" b="0" kern="0" dirty="0" smtClean="0"/>
              <a:t>Governed by the </a:t>
            </a:r>
          </a:p>
          <a:p>
            <a:pPr algn="ctr" eaLnBrk="1" hangingPunct="1">
              <a:defRPr/>
            </a:pPr>
            <a:r>
              <a:rPr lang="en-US" sz="2000" b="0" kern="0" dirty="0" smtClean="0"/>
              <a:t>Securities and Exchange Commission </a:t>
            </a:r>
            <a:r>
              <a:rPr lang="en-US" sz="2000" kern="0" dirty="0" smtClean="0"/>
              <a:t>(SEC)</a:t>
            </a:r>
          </a:p>
        </p:txBody>
      </p:sp>
      <p:sp>
        <p:nvSpPr>
          <p:cNvPr id="17" name="Line 20"/>
          <p:cNvSpPr>
            <a:spLocks noChangeShapeType="1"/>
          </p:cNvSpPr>
          <p:nvPr/>
        </p:nvSpPr>
        <p:spPr bwMode="auto">
          <a:xfrm>
            <a:off x="2971800" y="3733800"/>
            <a:ext cx="0" cy="533400"/>
          </a:xfrm>
          <a:prstGeom prst="line">
            <a:avLst/>
          </a:prstGeom>
          <a:noFill/>
          <a:ln w="25400">
            <a:solidFill>
              <a:srgbClr val="006666"/>
            </a:solidFill>
            <a:round/>
            <a:headEnd/>
            <a:tailEnd type="triangle" w="med" len="med"/>
          </a:ln>
          <a:extLst/>
        </p:spPr>
        <p:txBody>
          <a:bodyPr/>
          <a:lstStyle/>
          <a:p>
            <a:pPr algn="ctr">
              <a:defRPr/>
            </a:pPr>
            <a:endParaRPr lang="en-US" sz="1500" b="1" kern="0" dirty="0">
              <a:solidFill>
                <a:srgbClr val="000000"/>
              </a:solidFill>
              <a:latin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4"/>
          <p:cNvSpPr>
            <a:spLocks noGrp="1"/>
          </p:cNvSpPr>
          <p:nvPr>
            <p:ph type="body" idx="1"/>
          </p:nvPr>
        </p:nvSpPr>
        <p:spPr/>
        <p:txBody>
          <a:bodyPr/>
          <a:lstStyle/>
          <a:p>
            <a:pPr marL="0" indent="0">
              <a:buNone/>
            </a:pPr>
            <a:r>
              <a:rPr lang="en-US" dirty="0" smtClean="0"/>
              <a:t>ACCOUNTING AS A MEASUREMENT/COMMUNICATION PROCESS</a:t>
            </a:r>
          </a:p>
        </p:txBody>
      </p:sp>
      <p:sp>
        <p:nvSpPr>
          <p:cNvPr id="16385" name="Title 3"/>
          <p:cNvSpPr>
            <a:spLocks noGrp="1"/>
          </p:cNvSpPr>
          <p:nvPr>
            <p:ph type="title"/>
          </p:nvPr>
        </p:nvSpPr>
        <p:spPr/>
        <p:txBody>
          <a:bodyPr/>
          <a:lstStyle/>
          <a:p>
            <a:r>
              <a:rPr lang="en-US" dirty="0" smtClean="0"/>
              <a:t>Part A</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4</a:t>
            </a:fld>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a:t>
            </a:r>
            <a:endParaRPr lang="en-US" dirty="0"/>
          </a:p>
        </p:txBody>
      </p:sp>
      <p:sp>
        <p:nvSpPr>
          <p:cNvPr id="3" name="Content Placeholder 2"/>
          <p:cNvSpPr>
            <a:spLocks noGrp="1"/>
          </p:cNvSpPr>
          <p:nvPr>
            <p:ph idx="1"/>
          </p:nvPr>
        </p:nvSpPr>
        <p:spPr>
          <a:xfrm>
            <a:off x="865595" y="1376413"/>
            <a:ext cx="7558740" cy="4364345"/>
          </a:xfrm>
        </p:spPr>
        <p:txBody>
          <a:bodyPr/>
          <a:lstStyle/>
          <a:p>
            <a:pPr marL="0" indent="0">
              <a:lnSpc>
                <a:spcPct val="90000"/>
              </a:lnSpc>
              <a:buNone/>
            </a:pPr>
            <a:r>
              <a:rPr lang="en-US" dirty="0" smtClean="0"/>
              <a:t>The rules of financial accounting are called generally accepted accounting principles (GAAP).  The Financial Accounting Standards Board (FASB) is an independent, private body that has primary responsibility for the establishment of GAAP in the United States.</a:t>
            </a:r>
            <a:endParaRPr lang="en-US" dirty="0"/>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40</a:t>
            </a:fld>
            <a:endParaRPr lang="en-US" dirty="0"/>
          </a:p>
        </p:txBody>
      </p:sp>
    </p:spTree>
    <p:extLst>
      <p:ext uri="{BB962C8B-B14F-4D97-AF65-F5344CB8AC3E}">
        <p14:creationId xmlns:p14="http://schemas.microsoft.com/office/powerpoint/2010/main" val="141356197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p:cNvSpPr>
            <a:spLocks noGrp="1"/>
          </p:cNvSpPr>
          <p:nvPr>
            <p:ph type="title"/>
          </p:nvPr>
        </p:nvSpPr>
        <p:spPr/>
        <p:txBody>
          <a:bodyPr/>
          <a:lstStyle/>
          <a:p>
            <a:r>
              <a:rPr lang="en-US" dirty="0" smtClean="0"/>
              <a:t>Role of Auditors</a:t>
            </a:r>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41</a:t>
            </a:fld>
            <a:endParaRPr lang="en-US" dirty="0"/>
          </a:p>
        </p:txBody>
      </p:sp>
      <p:sp>
        <p:nvSpPr>
          <p:cNvPr id="20" name="AutoShape 4"/>
          <p:cNvSpPr>
            <a:spLocks noChangeArrowheads="1"/>
          </p:cNvSpPr>
          <p:nvPr/>
        </p:nvSpPr>
        <p:spPr bwMode="auto">
          <a:xfrm>
            <a:off x="1029903" y="1357162"/>
            <a:ext cx="7656897" cy="1767038"/>
          </a:xfrm>
          <a:prstGeom prst="roundRect">
            <a:avLst>
              <a:gd name="adj" fmla="val 16667"/>
            </a:avLst>
          </a:prstGeom>
          <a:solidFill>
            <a:schemeClr val="tx2">
              <a:lumMod val="75000"/>
            </a:schemeClr>
          </a:solidFill>
          <a:ln w="25400" algn="ctr">
            <a:noFill/>
            <a:round/>
            <a:headEnd/>
            <a:tailEnd/>
          </a:ln>
          <a:effectLst/>
        </p:spPr>
        <p:txBody>
          <a:bodyPr anchor="ctr"/>
          <a:lstStyle/>
          <a:p>
            <a:pPr algn="ctr">
              <a:defRPr/>
            </a:pPr>
            <a:r>
              <a:rPr lang="en-US" sz="2400" kern="0" dirty="0">
                <a:solidFill>
                  <a:schemeClr val="bg1"/>
                </a:solidFill>
                <a:latin typeface="Arial" pitchFamily="34" charset="0"/>
              </a:rPr>
              <a:t>Trained individuals </a:t>
            </a:r>
            <a:r>
              <a:rPr lang="en-US" sz="2400" kern="0" dirty="0" smtClean="0">
                <a:solidFill>
                  <a:schemeClr val="bg1"/>
                </a:solidFill>
                <a:latin typeface="Arial" pitchFamily="34" charset="0"/>
              </a:rPr>
              <a:t>hired by a company as an independent party to express a professional opinion of the extent to which financial statements are prepared in accordance with GAAP.</a:t>
            </a:r>
            <a:endParaRPr lang="en-US" sz="2400" kern="0" dirty="0">
              <a:solidFill>
                <a:schemeClr val="bg1"/>
              </a:solidFill>
              <a:latin typeface="Arial" pitchFamily="34" charset="0"/>
            </a:endParaRPr>
          </a:p>
        </p:txBody>
      </p:sp>
      <p:sp>
        <p:nvSpPr>
          <p:cNvPr id="21" name="Text Box 6"/>
          <p:cNvSpPr txBox="1">
            <a:spLocks noChangeArrowheads="1"/>
          </p:cNvSpPr>
          <p:nvPr/>
        </p:nvSpPr>
        <p:spPr bwMode="auto">
          <a:xfrm>
            <a:off x="1676400" y="3200400"/>
            <a:ext cx="6096000" cy="457200"/>
          </a:xfrm>
          <a:prstGeom prst="rect">
            <a:avLst/>
          </a:prstGeom>
          <a:noFill/>
          <a:ln>
            <a:noFill/>
          </a:ln>
          <a:extLst/>
        </p:spPr>
        <p:txBody>
          <a:bodyPr>
            <a:spAutoFit/>
          </a:bodyPr>
          <a:lstStyle>
            <a:lvl1pPr eaLnBrk="0" hangingPunct="0">
              <a:defRPr sz="1500" b="1">
                <a:solidFill>
                  <a:schemeClr val="tx1"/>
                </a:solidFill>
                <a:latin typeface="Arial" pitchFamily="34" charset="0"/>
              </a:defRPr>
            </a:lvl1pPr>
            <a:lvl2pPr marL="742950" indent="-285750" eaLnBrk="0" hangingPunct="0">
              <a:defRPr sz="1500" b="1">
                <a:solidFill>
                  <a:schemeClr val="tx1"/>
                </a:solidFill>
                <a:latin typeface="Arial" pitchFamily="34" charset="0"/>
              </a:defRPr>
            </a:lvl2pPr>
            <a:lvl3pPr marL="1143000" indent="-228600" eaLnBrk="0" hangingPunct="0">
              <a:defRPr sz="1500" b="1">
                <a:solidFill>
                  <a:schemeClr val="tx1"/>
                </a:solidFill>
                <a:latin typeface="Arial" pitchFamily="34" charset="0"/>
              </a:defRPr>
            </a:lvl3pPr>
            <a:lvl4pPr marL="1600200" indent="-228600" eaLnBrk="0" hangingPunct="0">
              <a:defRPr sz="1500" b="1">
                <a:solidFill>
                  <a:schemeClr val="tx1"/>
                </a:solidFill>
                <a:latin typeface="Arial" pitchFamily="34" charset="0"/>
              </a:defRPr>
            </a:lvl4pPr>
            <a:lvl5pPr marL="2057400" indent="-228600" eaLnBrk="0" hangingPunct="0">
              <a:defRPr sz="1500" b="1">
                <a:solidFill>
                  <a:schemeClr val="tx1"/>
                </a:solidFill>
                <a:latin typeface="Arial" pitchFamily="34" charset="0"/>
              </a:defRPr>
            </a:lvl5pPr>
            <a:lvl6pPr marL="2514600" indent="-228600" algn="ctr" eaLnBrk="0" fontAlgn="base" hangingPunct="0">
              <a:spcBef>
                <a:spcPct val="0"/>
              </a:spcBef>
              <a:spcAft>
                <a:spcPct val="0"/>
              </a:spcAft>
              <a:defRPr sz="1500" b="1">
                <a:solidFill>
                  <a:schemeClr val="tx1"/>
                </a:solidFill>
                <a:latin typeface="Arial" pitchFamily="34" charset="0"/>
              </a:defRPr>
            </a:lvl6pPr>
            <a:lvl7pPr marL="2971800" indent="-228600" algn="ctr" eaLnBrk="0" fontAlgn="base" hangingPunct="0">
              <a:spcBef>
                <a:spcPct val="0"/>
              </a:spcBef>
              <a:spcAft>
                <a:spcPct val="0"/>
              </a:spcAft>
              <a:defRPr sz="1500" b="1">
                <a:solidFill>
                  <a:schemeClr val="tx1"/>
                </a:solidFill>
                <a:latin typeface="Arial" pitchFamily="34" charset="0"/>
              </a:defRPr>
            </a:lvl7pPr>
            <a:lvl8pPr marL="3429000" indent="-228600" algn="ctr" eaLnBrk="0" fontAlgn="base" hangingPunct="0">
              <a:spcBef>
                <a:spcPct val="0"/>
              </a:spcBef>
              <a:spcAft>
                <a:spcPct val="0"/>
              </a:spcAft>
              <a:defRPr sz="1500" b="1">
                <a:solidFill>
                  <a:schemeClr val="tx1"/>
                </a:solidFill>
                <a:latin typeface="Arial" pitchFamily="34" charset="0"/>
              </a:defRPr>
            </a:lvl8pPr>
            <a:lvl9pPr marL="3886200" indent="-228600" algn="ctr" eaLnBrk="0" fontAlgn="base" hangingPunct="0">
              <a:spcBef>
                <a:spcPct val="0"/>
              </a:spcBef>
              <a:spcAft>
                <a:spcPct val="0"/>
              </a:spcAft>
              <a:defRPr sz="1500" b="1">
                <a:solidFill>
                  <a:schemeClr val="tx1"/>
                </a:solidFill>
                <a:latin typeface="Arial" pitchFamily="34" charset="0"/>
              </a:defRPr>
            </a:lvl9pPr>
          </a:lstStyle>
          <a:p>
            <a:pPr algn="ctr" eaLnBrk="1" hangingPunct="1">
              <a:spcBef>
                <a:spcPct val="50000"/>
              </a:spcBef>
              <a:defRPr/>
            </a:pPr>
            <a:r>
              <a:rPr lang="en-US" sz="2400" b="0" kern="0" dirty="0" smtClean="0"/>
              <a:t>Role of auditors</a:t>
            </a:r>
          </a:p>
        </p:txBody>
      </p:sp>
      <p:sp>
        <p:nvSpPr>
          <p:cNvPr id="22" name="Text Box 9"/>
          <p:cNvSpPr txBox="1">
            <a:spLocks noChangeArrowheads="1"/>
          </p:cNvSpPr>
          <p:nvPr/>
        </p:nvSpPr>
        <p:spPr bwMode="auto">
          <a:xfrm>
            <a:off x="457200" y="4114800"/>
            <a:ext cx="4191000" cy="1938338"/>
          </a:xfrm>
          <a:prstGeom prst="rect">
            <a:avLst/>
          </a:prstGeom>
          <a:noFill/>
          <a:ln>
            <a:noFill/>
          </a:ln>
          <a:extLst/>
        </p:spPr>
        <p:txBody>
          <a:bodyPr>
            <a:spAutoFit/>
          </a:bodyPr>
          <a:lstStyle>
            <a:lvl1pPr eaLnBrk="0" hangingPunct="0">
              <a:defRPr sz="1500" b="1">
                <a:solidFill>
                  <a:schemeClr val="tx1"/>
                </a:solidFill>
                <a:latin typeface="Arial" pitchFamily="34" charset="0"/>
              </a:defRPr>
            </a:lvl1pPr>
            <a:lvl2pPr marL="742950" indent="-285750" eaLnBrk="0" hangingPunct="0">
              <a:defRPr sz="1500" b="1">
                <a:solidFill>
                  <a:schemeClr val="tx1"/>
                </a:solidFill>
                <a:latin typeface="Arial" pitchFamily="34" charset="0"/>
              </a:defRPr>
            </a:lvl2pPr>
            <a:lvl3pPr marL="1143000" indent="-228600" eaLnBrk="0" hangingPunct="0">
              <a:defRPr sz="1500" b="1">
                <a:solidFill>
                  <a:schemeClr val="tx1"/>
                </a:solidFill>
                <a:latin typeface="Arial" pitchFamily="34" charset="0"/>
              </a:defRPr>
            </a:lvl3pPr>
            <a:lvl4pPr marL="1600200" indent="-228600" eaLnBrk="0" hangingPunct="0">
              <a:defRPr sz="1500" b="1">
                <a:solidFill>
                  <a:schemeClr val="tx1"/>
                </a:solidFill>
                <a:latin typeface="Arial" pitchFamily="34" charset="0"/>
              </a:defRPr>
            </a:lvl4pPr>
            <a:lvl5pPr marL="2057400" indent="-228600" eaLnBrk="0" hangingPunct="0">
              <a:defRPr sz="1500" b="1">
                <a:solidFill>
                  <a:schemeClr val="tx1"/>
                </a:solidFill>
                <a:latin typeface="Arial" pitchFamily="34" charset="0"/>
              </a:defRPr>
            </a:lvl5pPr>
            <a:lvl6pPr marL="2514600" indent="-228600" algn="ctr" eaLnBrk="0" fontAlgn="base" hangingPunct="0">
              <a:spcBef>
                <a:spcPct val="0"/>
              </a:spcBef>
              <a:spcAft>
                <a:spcPct val="0"/>
              </a:spcAft>
              <a:defRPr sz="1500" b="1">
                <a:solidFill>
                  <a:schemeClr val="tx1"/>
                </a:solidFill>
                <a:latin typeface="Arial" pitchFamily="34" charset="0"/>
              </a:defRPr>
            </a:lvl6pPr>
            <a:lvl7pPr marL="2971800" indent="-228600" algn="ctr" eaLnBrk="0" fontAlgn="base" hangingPunct="0">
              <a:spcBef>
                <a:spcPct val="0"/>
              </a:spcBef>
              <a:spcAft>
                <a:spcPct val="0"/>
              </a:spcAft>
              <a:defRPr sz="1500" b="1">
                <a:solidFill>
                  <a:schemeClr val="tx1"/>
                </a:solidFill>
                <a:latin typeface="Arial" pitchFamily="34" charset="0"/>
              </a:defRPr>
            </a:lvl7pPr>
            <a:lvl8pPr marL="3429000" indent="-228600" algn="ctr" eaLnBrk="0" fontAlgn="base" hangingPunct="0">
              <a:spcBef>
                <a:spcPct val="0"/>
              </a:spcBef>
              <a:spcAft>
                <a:spcPct val="0"/>
              </a:spcAft>
              <a:defRPr sz="1500" b="1">
                <a:solidFill>
                  <a:schemeClr val="tx1"/>
                </a:solidFill>
                <a:latin typeface="Arial" pitchFamily="34" charset="0"/>
              </a:defRPr>
            </a:lvl8pPr>
            <a:lvl9pPr marL="3886200" indent="-228600" algn="ctr" eaLnBrk="0" fontAlgn="base" hangingPunct="0">
              <a:spcBef>
                <a:spcPct val="0"/>
              </a:spcBef>
              <a:spcAft>
                <a:spcPct val="0"/>
              </a:spcAft>
              <a:defRPr sz="1500" b="1">
                <a:solidFill>
                  <a:schemeClr val="tx1"/>
                </a:solidFill>
                <a:latin typeface="Arial" pitchFamily="34" charset="0"/>
              </a:defRPr>
            </a:lvl9pPr>
          </a:lstStyle>
          <a:p>
            <a:pPr algn="ctr" eaLnBrk="1" hangingPunct="1">
              <a:spcBef>
                <a:spcPct val="50000"/>
              </a:spcBef>
              <a:defRPr/>
            </a:pPr>
            <a:r>
              <a:rPr lang="en-US" sz="2400" b="0" kern="0" dirty="0" smtClean="0"/>
              <a:t>Help ensure that management has in fact appropriately applied GAAP in preparing the company’s financial statements</a:t>
            </a:r>
          </a:p>
        </p:txBody>
      </p:sp>
      <p:sp>
        <p:nvSpPr>
          <p:cNvPr id="23" name="Text Box 10"/>
          <p:cNvSpPr txBox="1">
            <a:spLocks noChangeArrowheads="1"/>
          </p:cNvSpPr>
          <p:nvPr/>
        </p:nvSpPr>
        <p:spPr bwMode="auto">
          <a:xfrm>
            <a:off x="5105400" y="4114800"/>
            <a:ext cx="3810000" cy="2124075"/>
          </a:xfrm>
          <a:prstGeom prst="rect">
            <a:avLst/>
          </a:prstGeom>
          <a:noFill/>
          <a:ln>
            <a:noFill/>
          </a:ln>
          <a:extLst/>
        </p:spPr>
        <p:txBody>
          <a:bodyPr>
            <a:spAutoFit/>
          </a:bodyPr>
          <a:lstStyle>
            <a:lvl1pPr eaLnBrk="0" hangingPunct="0">
              <a:defRPr sz="1500" b="1">
                <a:solidFill>
                  <a:schemeClr val="tx1"/>
                </a:solidFill>
                <a:latin typeface="Arial" pitchFamily="34" charset="0"/>
              </a:defRPr>
            </a:lvl1pPr>
            <a:lvl2pPr marL="742950" indent="-285750" eaLnBrk="0" hangingPunct="0">
              <a:defRPr sz="1500" b="1">
                <a:solidFill>
                  <a:schemeClr val="tx1"/>
                </a:solidFill>
                <a:latin typeface="Arial" pitchFamily="34" charset="0"/>
              </a:defRPr>
            </a:lvl2pPr>
            <a:lvl3pPr marL="1143000" indent="-228600" eaLnBrk="0" hangingPunct="0">
              <a:defRPr sz="1500" b="1">
                <a:solidFill>
                  <a:schemeClr val="tx1"/>
                </a:solidFill>
                <a:latin typeface="Arial" pitchFamily="34" charset="0"/>
              </a:defRPr>
            </a:lvl3pPr>
            <a:lvl4pPr marL="1600200" indent="-228600" eaLnBrk="0" hangingPunct="0">
              <a:defRPr sz="1500" b="1">
                <a:solidFill>
                  <a:schemeClr val="tx1"/>
                </a:solidFill>
                <a:latin typeface="Arial" pitchFamily="34" charset="0"/>
              </a:defRPr>
            </a:lvl4pPr>
            <a:lvl5pPr marL="2057400" indent="-228600" eaLnBrk="0" hangingPunct="0">
              <a:defRPr sz="1500" b="1">
                <a:solidFill>
                  <a:schemeClr val="tx1"/>
                </a:solidFill>
                <a:latin typeface="Arial" pitchFamily="34" charset="0"/>
              </a:defRPr>
            </a:lvl5pPr>
            <a:lvl6pPr marL="2514600" indent="-228600" algn="ctr" eaLnBrk="0" fontAlgn="base" hangingPunct="0">
              <a:spcBef>
                <a:spcPct val="0"/>
              </a:spcBef>
              <a:spcAft>
                <a:spcPct val="0"/>
              </a:spcAft>
              <a:defRPr sz="1500" b="1">
                <a:solidFill>
                  <a:schemeClr val="tx1"/>
                </a:solidFill>
                <a:latin typeface="Arial" pitchFamily="34" charset="0"/>
              </a:defRPr>
            </a:lvl6pPr>
            <a:lvl7pPr marL="2971800" indent="-228600" algn="ctr" eaLnBrk="0" fontAlgn="base" hangingPunct="0">
              <a:spcBef>
                <a:spcPct val="0"/>
              </a:spcBef>
              <a:spcAft>
                <a:spcPct val="0"/>
              </a:spcAft>
              <a:defRPr sz="1500" b="1">
                <a:solidFill>
                  <a:schemeClr val="tx1"/>
                </a:solidFill>
                <a:latin typeface="Arial" pitchFamily="34" charset="0"/>
              </a:defRPr>
            </a:lvl7pPr>
            <a:lvl8pPr marL="3429000" indent="-228600" algn="ctr" eaLnBrk="0" fontAlgn="base" hangingPunct="0">
              <a:spcBef>
                <a:spcPct val="0"/>
              </a:spcBef>
              <a:spcAft>
                <a:spcPct val="0"/>
              </a:spcAft>
              <a:defRPr sz="1500" b="1">
                <a:solidFill>
                  <a:schemeClr val="tx1"/>
                </a:solidFill>
                <a:latin typeface="Arial" pitchFamily="34" charset="0"/>
              </a:defRPr>
            </a:lvl8pPr>
            <a:lvl9pPr marL="3886200" indent="-228600" algn="ctr" eaLnBrk="0" fontAlgn="base" hangingPunct="0">
              <a:spcBef>
                <a:spcPct val="0"/>
              </a:spcBef>
              <a:spcAft>
                <a:spcPct val="0"/>
              </a:spcAft>
              <a:defRPr sz="1500" b="1">
                <a:solidFill>
                  <a:schemeClr val="tx1"/>
                </a:solidFill>
                <a:latin typeface="Arial" pitchFamily="34" charset="0"/>
              </a:defRPr>
            </a:lvl9pPr>
          </a:lstStyle>
          <a:p>
            <a:pPr algn="ctr" eaLnBrk="1" hangingPunct="1">
              <a:spcBef>
                <a:spcPct val="30000"/>
              </a:spcBef>
              <a:defRPr/>
            </a:pPr>
            <a:r>
              <a:rPr lang="en-US" sz="2400" b="0" kern="0" dirty="0" smtClean="0"/>
              <a:t>Help investors and creditors in their decisions by adding credibility to the financial statements.</a:t>
            </a:r>
          </a:p>
          <a:p>
            <a:pPr algn="ctr" eaLnBrk="1" hangingPunct="1">
              <a:spcBef>
                <a:spcPct val="50000"/>
              </a:spcBef>
              <a:defRPr/>
            </a:pPr>
            <a:endParaRPr lang="en-US" sz="2400" b="0" kern="0" dirty="0" smtClean="0"/>
          </a:p>
        </p:txBody>
      </p:sp>
      <p:sp>
        <p:nvSpPr>
          <p:cNvPr id="25" name="Line 13"/>
          <p:cNvSpPr>
            <a:spLocks noChangeShapeType="1"/>
          </p:cNvSpPr>
          <p:nvPr/>
        </p:nvSpPr>
        <p:spPr bwMode="auto">
          <a:xfrm>
            <a:off x="4572000" y="3657600"/>
            <a:ext cx="1371600" cy="457200"/>
          </a:xfrm>
          <a:prstGeom prst="line">
            <a:avLst/>
          </a:prstGeom>
          <a:noFill/>
          <a:ln w="25400">
            <a:solidFill>
              <a:schemeClr val="tx2"/>
            </a:solidFill>
            <a:round/>
            <a:headEnd/>
            <a:tailEnd type="triangle" w="med" len="med"/>
          </a:ln>
          <a:extLst/>
        </p:spPr>
        <p:txBody>
          <a:bodyPr/>
          <a:lstStyle/>
          <a:p>
            <a:pPr algn="ctr">
              <a:defRPr/>
            </a:pPr>
            <a:endParaRPr lang="en-US" sz="1500" b="1" kern="0" dirty="0">
              <a:solidFill>
                <a:srgbClr val="000000"/>
              </a:solidFill>
              <a:latin typeface="Arial" pitchFamily="34" charset="0"/>
            </a:endParaRPr>
          </a:p>
        </p:txBody>
      </p:sp>
      <p:sp>
        <p:nvSpPr>
          <p:cNvPr id="9" name="Line 13"/>
          <p:cNvSpPr>
            <a:spLocks noChangeShapeType="1"/>
          </p:cNvSpPr>
          <p:nvPr/>
        </p:nvSpPr>
        <p:spPr bwMode="auto">
          <a:xfrm flipH="1">
            <a:off x="3214688" y="3657600"/>
            <a:ext cx="1371600" cy="457200"/>
          </a:xfrm>
          <a:prstGeom prst="line">
            <a:avLst/>
          </a:prstGeom>
          <a:noFill/>
          <a:ln w="25400">
            <a:solidFill>
              <a:schemeClr val="tx2"/>
            </a:solidFill>
            <a:round/>
            <a:headEnd/>
            <a:tailEnd type="triangle" w="med" len="med"/>
          </a:ln>
          <a:extLst/>
        </p:spPr>
        <p:txBody>
          <a:bodyPr/>
          <a:lstStyle/>
          <a:p>
            <a:pPr algn="ctr">
              <a:defRPr/>
            </a:pPr>
            <a:r>
              <a:rPr lang="en-US" sz="1500" b="1" kern="0" dirty="0">
                <a:solidFill>
                  <a:srgbClr val="000000"/>
                </a:solidFill>
                <a:latin typeface="Arial" pitchFamily="34"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5" grpId="0" animBg="1"/>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043846" y="2362704"/>
            <a:ext cx="7714249" cy="4109098"/>
          </a:xfrm>
          <a:prstGeom prst="rect">
            <a:avLst/>
          </a:prstGeom>
          <a:gradFill flip="none" rotWithShape="1">
            <a:gsLst>
              <a:gs pos="0">
                <a:schemeClr val="accent1">
                  <a:alpha val="33000"/>
                </a:schemeClr>
              </a:gs>
              <a:gs pos="100000">
                <a:srgbClr val="FFFFFF">
                  <a:alpha val="3300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itle 3"/>
          <p:cNvSpPr>
            <a:spLocks noGrp="1"/>
          </p:cNvSpPr>
          <p:nvPr>
            <p:ph type="title"/>
          </p:nvPr>
        </p:nvSpPr>
        <p:spPr>
          <a:xfrm>
            <a:off x="724627" y="535422"/>
            <a:ext cx="8814483" cy="1143000"/>
          </a:xfrm>
        </p:spPr>
        <p:txBody>
          <a:bodyPr/>
          <a:lstStyle/>
          <a:p>
            <a:pPr>
              <a:lnSpc>
                <a:spcPct val="90000"/>
              </a:lnSpc>
            </a:pPr>
            <a:r>
              <a:rPr lang="en-US" sz="3400" dirty="0"/>
              <a:t>Excerpts from the Independent Auditor’s Report of </a:t>
            </a:r>
            <a:r>
              <a:rPr lang="en-US" sz="3400" dirty="0">
                <a:solidFill>
                  <a:srgbClr val="FF0000"/>
                </a:solidFill>
              </a:rPr>
              <a:t>Dick’s Sporting Goods, Inc.</a:t>
            </a:r>
            <a:r>
              <a:rPr lang="en-US" sz="3400" dirty="0"/>
              <a:t/>
            </a:r>
            <a:br>
              <a:rPr lang="en-US" sz="3400" dirty="0"/>
            </a:br>
            <a:endParaRPr lang="en-US" sz="3400"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3" name="Slide Number Placeholder 2"/>
          <p:cNvSpPr>
            <a:spLocks noGrp="1"/>
          </p:cNvSpPr>
          <p:nvPr>
            <p:ph type="sldNum" sz="quarter" idx="12"/>
          </p:nvPr>
        </p:nvSpPr>
        <p:spPr/>
        <p:txBody>
          <a:bodyPr/>
          <a:lstStyle/>
          <a:p>
            <a:fld id="{8A048DD7-39B4-434B-ACE7-68CA5B147A05}" type="slidenum">
              <a:rPr lang="en-US" smtClean="0"/>
              <a:t>42</a:t>
            </a:fld>
            <a:endParaRPr lang="en-US" dirty="0"/>
          </a:p>
        </p:txBody>
      </p:sp>
      <p:sp>
        <p:nvSpPr>
          <p:cNvPr id="5" name="Content Placeholder 4"/>
          <p:cNvSpPr>
            <a:spLocks noGrp="1"/>
          </p:cNvSpPr>
          <p:nvPr>
            <p:ph sz="quarter" idx="13"/>
          </p:nvPr>
        </p:nvSpPr>
        <p:spPr>
          <a:xfrm>
            <a:off x="823496" y="132188"/>
            <a:ext cx="4906962" cy="403234"/>
          </a:xfrm>
        </p:spPr>
        <p:txBody>
          <a:bodyPr/>
          <a:lstStyle/>
          <a:p>
            <a:r>
              <a:rPr lang="en-US" dirty="0"/>
              <a:t>Illustration 1-12</a:t>
            </a:r>
          </a:p>
        </p:txBody>
      </p:sp>
      <p:sp>
        <p:nvSpPr>
          <p:cNvPr id="141" name="TextBox 140"/>
          <p:cNvSpPr txBox="1"/>
          <p:nvPr/>
        </p:nvSpPr>
        <p:spPr>
          <a:xfrm>
            <a:off x="1043846" y="2385232"/>
            <a:ext cx="7714249" cy="4031873"/>
          </a:xfrm>
          <a:prstGeom prst="rect">
            <a:avLst/>
          </a:prstGeom>
          <a:noFill/>
        </p:spPr>
        <p:txBody>
          <a:bodyPr wrap="square" rtlCol="0">
            <a:spAutoFit/>
          </a:bodyPr>
          <a:lstStyle/>
          <a:p>
            <a:r>
              <a:rPr lang="en-US" sz="1600" dirty="0" smtClean="0"/>
              <a:t>To the Board of Directors and Stockholders of</a:t>
            </a:r>
          </a:p>
          <a:p>
            <a:r>
              <a:rPr lang="en-US" sz="1600" dirty="0" smtClean="0"/>
              <a:t>Dick’s Sporting Goods, Inc.</a:t>
            </a:r>
          </a:p>
          <a:p>
            <a:r>
              <a:rPr lang="en-US" sz="1600" dirty="0" smtClean="0"/>
              <a:t>Pittsburgh, Pennsylvania</a:t>
            </a:r>
          </a:p>
          <a:p>
            <a:endParaRPr lang="en-US" sz="1600" dirty="0"/>
          </a:p>
          <a:p>
            <a:r>
              <a:rPr lang="en-US" sz="1600" dirty="0"/>
              <a:t>We have audited the accompanying consolidated balance sheets of Dick’s Sporting Goods, Inc. and subsidiaries (the “Company”) as of January 31, 2015, and February 1, 2014, and the related consolidated statements of income, comprehensive income, changes in stockholders’ equity, and cash flows for each of the three years in the period ended January 31, 2015. These financial statements are the responsibility of the Company’s management. Our responsibility is to express an opinion on these financial statements based on our audits. </a:t>
            </a:r>
          </a:p>
          <a:p>
            <a:r>
              <a:rPr lang="en-US" sz="1600" dirty="0"/>
              <a:t>In our opinion, such consolidated financial statements present fairly, in all material respects, the financial position of Dick’s Sporting Goods, Inc. and subsidiaries as of January 31, 2015, and February 1, 2014, and the results of their operations and their cash flows for each of the three years in the period ended January 31, 2015, in conformity with accounting principles generally accepted in the United States of America</a:t>
            </a:r>
            <a:r>
              <a:rPr lang="en-US" sz="1600" dirty="0" smtClean="0"/>
              <a:t>.</a:t>
            </a:r>
            <a:endParaRPr lang="en-US" sz="1600" dirty="0"/>
          </a:p>
        </p:txBody>
      </p:sp>
      <p:sp>
        <p:nvSpPr>
          <p:cNvPr id="10" name="Round Same Side Corner Rectangle 9"/>
          <p:cNvSpPr/>
          <p:nvPr/>
        </p:nvSpPr>
        <p:spPr>
          <a:xfrm>
            <a:off x="1043846" y="1749728"/>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2" name="TextBox 11"/>
          <p:cNvSpPr txBox="1"/>
          <p:nvPr/>
        </p:nvSpPr>
        <p:spPr>
          <a:xfrm>
            <a:off x="2780615" y="1740760"/>
            <a:ext cx="4208771" cy="651460"/>
          </a:xfrm>
          <a:prstGeom prst="rect">
            <a:avLst/>
          </a:prstGeom>
          <a:noFill/>
        </p:spPr>
        <p:txBody>
          <a:bodyPr wrap="square" rtlCol="0">
            <a:spAutoFit/>
          </a:bodyPr>
          <a:lstStyle/>
          <a:p>
            <a:pPr algn="ctr">
              <a:lnSpc>
                <a:spcPct val="90000"/>
              </a:lnSpc>
            </a:pPr>
            <a:r>
              <a:rPr lang="en-US" sz="2000" b="1" dirty="0" smtClean="0"/>
              <a:t>DICK’S SPORTING GOODS, INC.</a:t>
            </a:r>
          </a:p>
          <a:p>
            <a:pPr algn="ctr">
              <a:lnSpc>
                <a:spcPct val="90000"/>
              </a:lnSpc>
            </a:pPr>
            <a:r>
              <a:rPr lang="en-US" sz="2000" b="1" dirty="0" smtClean="0"/>
              <a:t>Report of Independent Auditors</a:t>
            </a:r>
          </a:p>
        </p:txBody>
      </p:sp>
      <p:cxnSp>
        <p:nvCxnSpPr>
          <p:cNvPr id="7" name="Straight Connector 6"/>
          <p:cNvCxnSpPr/>
          <p:nvPr/>
        </p:nvCxnSpPr>
        <p:spPr>
          <a:xfrm flipV="1">
            <a:off x="2367815" y="4860758"/>
            <a:ext cx="5871410" cy="9626"/>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1126156" y="5101390"/>
            <a:ext cx="1654459" cy="1"/>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4178744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3" name="Slide Number Placeholder 2"/>
          <p:cNvSpPr>
            <a:spLocks noGrp="1"/>
          </p:cNvSpPr>
          <p:nvPr>
            <p:ph type="sldNum" sz="quarter" idx="12"/>
          </p:nvPr>
        </p:nvSpPr>
        <p:spPr/>
        <p:txBody>
          <a:bodyPr/>
          <a:lstStyle/>
          <a:p>
            <a:fld id="{8A048DD7-39B4-434B-ACE7-68CA5B147A05}" type="slidenum">
              <a:rPr lang="en-US" smtClean="0"/>
              <a:t>43</a:t>
            </a:fld>
            <a:endParaRPr lang="en-US" dirty="0"/>
          </a:p>
        </p:txBody>
      </p:sp>
      <p:sp>
        <p:nvSpPr>
          <p:cNvPr id="17" name="Title 1"/>
          <p:cNvSpPr txBox="1">
            <a:spLocks/>
          </p:cNvSpPr>
          <p:nvPr/>
        </p:nvSpPr>
        <p:spPr>
          <a:xfrm>
            <a:off x="822608" y="534953"/>
            <a:ext cx="856348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200" dirty="0" smtClean="0">
                <a:solidFill>
                  <a:srgbClr val="1D5F76"/>
                </a:solidFill>
                <a:latin typeface="Avenir LT Std 65 Medium"/>
                <a:cs typeface="Avenir LT Std 65 Medium"/>
              </a:rPr>
              <a:t>Illustration 1-13</a:t>
            </a:r>
            <a:r>
              <a:rPr lang="en-US" sz="2800" dirty="0" smtClean="0">
                <a:solidFill>
                  <a:srgbClr val="A5062D"/>
                </a:solidFill>
                <a:latin typeface="Avenir LT Std 65 Medium"/>
                <a:cs typeface="Avenir LT Std 65 Medium"/>
              </a:rPr>
              <a:t/>
            </a:r>
            <a:br>
              <a:rPr lang="en-US" sz="2800" dirty="0" smtClean="0">
                <a:solidFill>
                  <a:srgbClr val="A5062D"/>
                </a:solidFill>
                <a:latin typeface="Avenir LT Std 65 Medium"/>
                <a:cs typeface="Avenir LT Std 65 Medium"/>
              </a:rPr>
            </a:br>
            <a:r>
              <a:rPr lang="en-US" sz="4000" dirty="0" smtClean="0">
                <a:solidFill>
                  <a:srgbClr val="A5062D"/>
                </a:solidFill>
                <a:latin typeface="Avenir LT Std 65 Medium"/>
                <a:cs typeface="Avenir LT Std 65 Medium"/>
              </a:rPr>
              <a:t>Objectives of Financial Accounting</a:t>
            </a:r>
            <a:endParaRPr lang="en-US" sz="4000" dirty="0" smtClean="0">
              <a:solidFill>
                <a:srgbClr val="FF0000"/>
              </a:solidFill>
              <a:latin typeface="Avenir LT Std 65 Medium"/>
              <a:cs typeface="Avenir LT Std 65 Medium"/>
            </a:endParaRPr>
          </a:p>
        </p:txBody>
      </p:sp>
      <p:sp>
        <p:nvSpPr>
          <p:cNvPr id="13" name="Rounded Rectangle 12"/>
          <p:cNvSpPr/>
          <p:nvPr/>
        </p:nvSpPr>
        <p:spPr>
          <a:xfrm>
            <a:off x="822608" y="2515358"/>
            <a:ext cx="7890723" cy="1917557"/>
          </a:xfrm>
          <a:prstGeom prst="roundRect">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extBox 1"/>
          <p:cNvSpPr txBox="1"/>
          <p:nvPr/>
        </p:nvSpPr>
        <p:spPr>
          <a:xfrm>
            <a:off x="1338077" y="2598628"/>
            <a:ext cx="6787310" cy="1649682"/>
          </a:xfrm>
          <a:prstGeom prst="rect">
            <a:avLst/>
          </a:prstGeom>
          <a:noFill/>
        </p:spPr>
        <p:txBody>
          <a:bodyPr wrap="square" rtlCol="0">
            <a:spAutoFit/>
          </a:bodyPr>
          <a:lstStyle/>
          <a:p>
            <a:r>
              <a:rPr lang="en-US" sz="2200" dirty="0" smtClean="0">
                <a:solidFill>
                  <a:srgbClr val="A5062D"/>
                </a:solidFill>
              </a:rPr>
              <a:t>Financial accounting should provide information that:</a:t>
            </a:r>
          </a:p>
          <a:p>
            <a:pPr marL="342900" indent="-342900">
              <a:lnSpc>
                <a:spcPct val="120000"/>
              </a:lnSpc>
              <a:buClr>
                <a:srgbClr val="A5062D"/>
              </a:buClr>
              <a:buFont typeface="+mj-lt"/>
              <a:buAutoNum type="arabicPeriod"/>
            </a:pPr>
            <a:r>
              <a:rPr lang="en-US" dirty="0" smtClean="0"/>
              <a:t>Is useful to investors and creditors in making decisions.</a:t>
            </a:r>
          </a:p>
          <a:p>
            <a:pPr marL="342900" indent="-342900">
              <a:lnSpc>
                <a:spcPct val="120000"/>
              </a:lnSpc>
              <a:buClr>
                <a:srgbClr val="A5062D"/>
              </a:buClr>
              <a:buFont typeface="+mj-lt"/>
              <a:buAutoNum type="arabicPeriod" startAt="2"/>
            </a:pPr>
            <a:r>
              <a:rPr lang="en-US" dirty="0" smtClean="0"/>
              <a:t>Helps to predict cash flows.</a:t>
            </a:r>
          </a:p>
          <a:p>
            <a:pPr marL="342900" indent="-342900">
              <a:buClr>
                <a:srgbClr val="A5062D"/>
              </a:buClr>
              <a:buFont typeface="+mj-lt"/>
              <a:buAutoNum type="arabicPeriod" startAt="3"/>
            </a:pPr>
            <a:r>
              <a:rPr lang="en-US" dirty="0" smtClean="0"/>
              <a:t>Tells about economic resources, claims to resources, and changes in resources and claims.</a:t>
            </a:r>
          </a:p>
        </p:txBody>
      </p:sp>
    </p:spTree>
    <p:extLst>
      <p:ext uri="{BB962C8B-B14F-4D97-AF65-F5344CB8AC3E}">
        <p14:creationId xmlns:p14="http://schemas.microsoft.com/office/powerpoint/2010/main" val="284751598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794576" cy="4268219"/>
          </a:xfrm>
        </p:spPr>
        <p:txBody>
          <a:bodyPr>
            <a:normAutofit fontScale="92500"/>
          </a:bodyPr>
          <a:lstStyle/>
          <a:p>
            <a:pPr marL="0" indent="0">
              <a:buNone/>
            </a:pPr>
            <a:r>
              <a:rPr lang="en-US" dirty="0" smtClean="0"/>
              <a:t>Auditors are independent parties that help:</a:t>
            </a:r>
            <a:endParaRPr lang="en-US" dirty="0"/>
          </a:p>
          <a:p>
            <a:pPr>
              <a:buAutoNum type="alphaLcPeriod"/>
            </a:pPr>
            <a:r>
              <a:rPr lang="en-US" dirty="0" smtClean="0"/>
              <a:t>To establish accounting rules in the U.S. </a:t>
            </a:r>
            <a:endParaRPr lang="en-US" dirty="0"/>
          </a:p>
          <a:p>
            <a:pPr>
              <a:buFont typeface="+mj-lt"/>
              <a:buAutoNum type="alphaLcPeriod"/>
            </a:pPr>
            <a:r>
              <a:rPr lang="en-US" kern="0" dirty="0" smtClean="0"/>
              <a:t>To ensure management </a:t>
            </a:r>
            <a:r>
              <a:rPr lang="en-US" kern="0" dirty="0"/>
              <a:t>has </a:t>
            </a:r>
            <a:r>
              <a:rPr lang="en-US" kern="0" dirty="0" smtClean="0"/>
              <a:t>appropriately prepared </a:t>
            </a:r>
            <a:r>
              <a:rPr lang="en-US" kern="0" dirty="0"/>
              <a:t>the company’s financial statements</a:t>
            </a:r>
          </a:p>
          <a:p>
            <a:pPr>
              <a:buFont typeface="+mj-lt"/>
              <a:buAutoNum type="alphaLcPeriod"/>
            </a:pPr>
            <a:r>
              <a:rPr lang="en-US" kern="0" dirty="0" smtClean="0"/>
              <a:t>Investors </a:t>
            </a:r>
            <a:r>
              <a:rPr lang="en-US" kern="0" dirty="0"/>
              <a:t>and creditors in their decisions by adding credibility to the financial </a:t>
            </a:r>
            <a:r>
              <a:rPr lang="en-US" kern="0" dirty="0" smtClean="0"/>
              <a:t>statements.</a:t>
            </a:r>
          </a:p>
          <a:p>
            <a:pPr>
              <a:buFont typeface="+mj-lt"/>
              <a:buAutoNum type="alphaLcPeriod"/>
            </a:pPr>
            <a:r>
              <a:rPr lang="en-US" kern="0" dirty="0" smtClean="0"/>
              <a:t>Both b. and c. are correct</a:t>
            </a:r>
            <a:endParaRPr lang="en-US" dirty="0"/>
          </a:p>
        </p:txBody>
      </p:sp>
      <p:sp>
        <p:nvSpPr>
          <p:cNvPr id="4" name="Title 3"/>
          <p:cNvSpPr>
            <a:spLocks noGrp="1"/>
          </p:cNvSpPr>
          <p:nvPr>
            <p:ph type="title"/>
          </p:nvPr>
        </p:nvSpPr>
        <p:spPr/>
        <p:txBody>
          <a:bodyPr/>
          <a:lstStyle/>
          <a:p>
            <a:r>
              <a:rPr lang="en-US" dirty="0"/>
              <a:t>Concept Check </a:t>
            </a:r>
            <a:r>
              <a:rPr lang="en-US" dirty="0" smtClean="0"/>
              <a:t>1-6</a:t>
            </a:r>
            <a:endParaRPr lang="en-US" dirty="0"/>
          </a:p>
        </p:txBody>
      </p:sp>
      <p:sp>
        <p:nvSpPr>
          <p:cNvPr id="6" name="Oval 5"/>
          <p:cNvSpPr/>
          <p:nvPr/>
        </p:nvSpPr>
        <p:spPr bwMode="auto">
          <a:xfrm>
            <a:off x="991150" y="4409752"/>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424213" y="5030710"/>
            <a:ext cx="7226627" cy="1569660"/>
          </a:xfrm>
          <a:prstGeom prst="rect">
            <a:avLst/>
          </a:prstGeom>
          <a:solidFill>
            <a:srgbClr val="FFFFD1"/>
          </a:solidFill>
          <a:ln w="6350">
            <a:solidFill>
              <a:schemeClr val="tx1"/>
            </a:solidFill>
          </a:ln>
        </p:spPr>
        <p:txBody>
          <a:bodyPr wrap="square" rtlCol="0">
            <a:spAutoFit/>
          </a:bodyPr>
          <a:lstStyle/>
          <a:p>
            <a:r>
              <a:rPr lang="en-US" sz="2400" kern="0" dirty="0" smtClean="0">
                <a:latin typeface="Arial" pitchFamily="34" charset="0"/>
              </a:rPr>
              <a:t>Auditors are hired </a:t>
            </a:r>
            <a:r>
              <a:rPr lang="en-US" sz="2400" kern="0" dirty="0">
                <a:latin typeface="Arial" pitchFamily="34" charset="0"/>
              </a:rPr>
              <a:t>by a company as an independent party to express a professional opinion of the extent to which financial statements are prepared in accordance with GAAP</a:t>
            </a:r>
            <a:r>
              <a:rPr lang="en-US" sz="2400" kern="0" dirty="0" smtClean="0">
                <a:latin typeface="Arial" pitchFamily="34" charset="0"/>
              </a:rPr>
              <a:t>.</a:t>
            </a:r>
            <a:endParaRPr lang="en-US" sz="2400" dirty="0" smtClean="0"/>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44</a:t>
            </a:fld>
            <a:endParaRPr lang="en-US" dirty="0"/>
          </a:p>
        </p:txBody>
      </p:sp>
    </p:spTree>
    <p:extLst>
      <p:ext uri="{BB962C8B-B14F-4D97-AF65-F5344CB8AC3E}">
        <p14:creationId xmlns:p14="http://schemas.microsoft.com/office/powerpoint/2010/main" val="3971730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Content Placeholder 4"/>
          <p:cNvSpPr>
            <a:spLocks noGrp="1"/>
          </p:cNvSpPr>
          <p:nvPr>
            <p:ph type="body" idx="1"/>
          </p:nvPr>
        </p:nvSpPr>
        <p:spPr/>
        <p:txBody>
          <a:bodyPr/>
          <a:lstStyle/>
          <a:p>
            <a:pPr marL="0" indent="0">
              <a:buNone/>
            </a:pPr>
            <a:r>
              <a:rPr lang="en-US" dirty="0" smtClean="0"/>
              <a:t>CAREERS IN ACCOUNTING</a:t>
            </a:r>
          </a:p>
        </p:txBody>
      </p:sp>
      <p:sp>
        <p:nvSpPr>
          <p:cNvPr id="73729" name="Title 3"/>
          <p:cNvSpPr>
            <a:spLocks noGrp="1"/>
          </p:cNvSpPr>
          <p:nvPr>
            <p:ph type="title"/>
          </p:nvPr>
        </p:nvSpPr>
        <p:spPr/>
        <p:txBody>
          <a:bodyPr/>
          <a:lstStyle/>
          <a:p>
            <a:r>
              <a:rPr lang="en-US" dirty="0" smtClean="0"/>
              <a:t>Part C</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45</a:t>
            </a:fld>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Content Placeholder 4"/>
          <p:cNvSpPr>
            <a:spLocks noGrp="1"/>
          </p:cNvSpPr>
          <p:nvPr>
            <p:ph idx="1"/>
          </p:nvPr>
        </p:nvSpPr>
        <p:spPr>
          <a:xfrm>
            <a:off x="709369" y="1442358"/>
            <a:ext cx="7972094" cy="2968582"/>
          </a:xfrm>
        </p:spPr>
        <p:txBody>
          <a:bodyPr/>
          <a:lstStyle/>
          <a:p>
            <a:r>
              <a:rPr lang="en-US" b="1" dirty="0" smtClean="0">
                <a:solidFill>
                  <a:srgbClr val="A5062D"/>
                </a:solidFill>
              </a:rPr>
              <a:t>LO1-6</a:t>
            </a:r>
            <a:r>
              <a:rPr lang="en-US" dirty="0" smtClean="0"/>
              <a:t>	Identify career opportunities in accounting.</a:t>
            </a:r>
          </a:p>
        </p:txBody>
      </p:sp>
      <p:sp>
        <p:nvSpPr>
          <p:cNvPr id="75777" name="Title 3"/>
          <p:cNvSpPr>
            <a:spLocks noGrp="1"/>
          </p:cNvSpPr>
          <p:nvPr>
            <p:ph type="title"/>
          </p:nvPr>
        </p:nvSpPr>
        <p:spPr/>
        <p:txBody>
          <a:bodyPr/>
          <a:lstStyle/>
          <a:p>
            <a:r>
              <a:rPr lang="en-US" dirty="0" smtClean="0"/>
              <a:t>Learning Objective 6</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46</a:t>
            </a:fld>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4628" y="505103"/>
            <a:ext cx="8229600" cy="1143000"/>
          </a:xfrm>
        </p:spPr>
        <p:txBody>
          <a:bodyPr/>
          <a:lstStyle/>
          <a:p>
            <a:pPr>
              <a:lnSpc>
                <a:spcPct val="80000"/>
              </a:lnSpc>
            </a:pPr>
            <a:r>
              <a:rPr lang="en-US" dirty="0"/>
              <a:t>Some of the Career Options in Accounting</a:t>
            </a:r>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3" name="Slide Number Placeholder 2"/>
          <p:cNvSpPr>
            <a:spLocks noGrp="1"/>
          </p:cNvSpPr>
          <p:nvPr>
            <p:ph type="sldNum" sz="quarter" idx="12"/>
          </p:nvPr>
        </p:nvSpPr>
        <p:spPr/>
        <p:txBody>
          <a:bodyPr/>
          <a:lstStyle/>
          <a:p>
            <a:fld id="{8A048DD7-39B4-434B-ACE7-68CA5B147A05}" type="slidenum">
              <a:rPr lang="en-US" smtClean="0"/>
              <a:t>47</a:t>
            </a:fld>
            <a:endParaRPr lang="en-US" dirty="0"/>
          </a:p>
        </p:txBody>
      </p:sp>
      <p:sp>
        <p:nvSpPr>
          <p:cNvPr id="6" name="Content Placeholder 5"/>
          <p:cNvSpPr>
            <a:spLocks noGrp="1"/>
          </p:cNvSpPr>
          <p:nvPr>
            <p:ph sz="quarter" idx="13"/>
          </p:nvPr>
        </p:nvSpPr>
        <p:spPr>
          <a:xfrm>
            <a:off x="823496" y="93906"/>
            <a:ext cx="6808080" cy="331817"/>
          </a:xfrm>
        </p:spPr>
        <p:txBody>
          <a:bodyPr/>
          <a:lstStyle/>
          <a:p>
            <a:r>
              <a:rPr lang="en-US" dirty="0"/>
              <a:t>Illustration 1-14</a:t>
            </a:r>
          </a:p>
        </p:txBody>
      </p:sp>
      <p:sp>
        <p:nvSpPr>
          <p:cNvPr id="13" name="Rounded Rectangle 12"/>
          <p:cNvSpPr/>
          <p:nvPr/>
        </p:nvSpPr>
        <p:spPr>
          <a:xfrm>
            <a:off x="822608" y="1590950"/>
            <a:ext cx="7890723" cy="4975272"/>
          </a:xfrm>
          <a:prstGeom prst="roundRect">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3505512" y="1630288"/>
            <a:ext cx="2409205" cy="584776"/>
          </a:xfrm>
          <a:prstGeom prst="rect">
            <a:avLst/>
          </a:prstGeom>
          <a:noFill/>
        </p:spPr>
        <p:txBody>
          <a:bodyPr wrap="square" rtlCol="0">
            <a:spAutoFit/>
          </a:bodyPr>
          <a:lstStyle/>
          <a:p>
            <a:pPr algn="ctr"/>
            <a:r>
              <a:rPr lang="en-US" sz="1600" b="1" dirty="0" smtClean="0"/>
              <a:t>Public Accounting</a:t>
            </a:r>
          </a:p>
          <a:p>
            <a:pPr algn="ctr"/>
            <a:r>
              <a:rPr lang="en-US" sz="1600" b="1" dirty="0" smtClean="0"/>
              <a:t>(Big 4 and Non-Big 4)</a:t>
            </a:r>
            <a:endParaRPr lang="en-US" sz="1600" b="1" dirty="0"/>
          </a:p>
        </p:txBody>
      </p:sp>
      <p:cxnSp>
        <p:nvCxnSpPr>
          <p:cNvPr id="10" name="Straight Connector 9"/>
          <p:cNvCxnSpPr/>
          <p:nvPr/>
        </p:nvCxnSpPr>
        <p:spPr>
          <a:xfrm>
            <a:off x="3734030" y="2215064"/>
            <a:ext cx="195726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2" name="TextBox 11"/>
          <p:cNvSpPr txBox="1"/>
          <p:nvPr/>
        </p:nvSpPr>
        <p:spPr>
          <a:xfrm>
            <a:off x="6008204" y="1630288"/>
            <a:ext cx="2409205" cy="584776"/>
          </a:xfrm>
          <a:prstGeom prst="rect">
            <a:avLst/>
          </a:prstGeom>
          <a:noFill/>
        </p:spPr>
        <p:txBody>
          <a:bodyPr wrap="square" rtlCol="0">
            <a:spAutoFit/>
          </a:bodyPr>
          <a:lstStyle/>
          <a:p>
            <a:pPr algn="ctr"/>
            <a:r>
              <a:rPr lang="en-US" sz="1600" b="1" dirty="0" smtClean="0"/>
              <a:t>Private</a:t>
            </a:r>
          </a:p>
          <a:p>
            <a:pPr algn="ctr"/>
            <a:r>
              <a:rPr lang="en-US" sz="1600" b="1" dirty="0" smtClean="0"/>
              <a:t>Accounting</a:t>
            </a:r>
            <a:endParaRPr lang="en-US" sz="1600" b="1" dirty="0"/>
          </a:p>
        </p:txBody>
      </p:sp>
      <p:cxnSp>
        <p:nvCxnSpPr>
          <p:cNvPr id="14" name="Straight Connector 13"/>
          <p:cNvCxnSpPr/>
          <p:nvPr/>
        </p:nvCxnSpPr>
        <p:spPr>
          <a:xfrm>
            <a:off x="6236719" y="2202713"/>
            <a:ext cx="195726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1061030" y="2261049"/>
            <a:ext cx="7132958" cy="954107"/>
          </a:xfrm>
          <a:prstGeom prst="rect">
            <a:avLst/>
          </a:prstGeom>
          <a:noFill/>
        </p:spPr>
        <p:txBody>
          <a:bodyPr wrap="square" rtlCol="0">
            <a:spAutoFit/>
          </a:bodyPr>
          <a:lstStyle/>
          <a:p>
            <a:r>
              <a:rPr lang="en-US" sz="1400" b="1" dirty="0" smtClean="0"/>
              <a:t>Who are the clients?		</a:t>
            </a:r>
            <a:r>
              <a:rPr lang="en-US" sz="1400" dirty="0" smtClean="0"/>
              <a:t>Corporations				Your particular employer</a:t>
            </a:r>
          </a:p>
          <a:p>
            <a:r>
              <a:rPr lang="en-US" sz="1400" dirty="0"/>
              <a:t>	</a:t>
            </a:r>
            <a:r>
              <a:rPr lang="en-US" sz="1400" dirty="0" smtClean="0"/>
              <a:t>				Governments</a:t>
            </a:r>
          </a:p>
          <a:p>
            <a:r>
              <a:rPr lang="en-US" sz="1400" dirty="0"/>
              <a:t>	</a:t>
            </a:r>
            <a:r>
              <a:rPr lang="en-US" sz="1400" dirty="0" smtClean="0"/>
              <a:t>				Nonprofit organizations</a:t>
            </a:r>
          </a:p>
          <a:p>
            <a:r>
              <a:rPr lang="en-US" sz="1400" dirty="0"/>
              <a:t>	</a:t>
            </a:r>
            <a:r>
              <a:rPr lang="en-US" sz="1400" dirty="0" smtClean="0"/>
              <a:t>				Individuals</a:t>
            </a:r>
            <a:endParaRPr lang="en-US" sz="1400" dirty="0"/>
          </a:p>
        </p:txBody>
      </p:sp>
      <p:sp>
        <p:nvSpPr>
          <p:cNvPr id="16" name="TextBox 15"/>
          <p:cNvSpPr txBox="1"/>
          <p:nvPr/>
        </p:nvSpPr>
        <p:spPr>
          <a:xfrm>
            <a:off x="1061030" y="3249976"/>
            <a:ext cx="1702307" cy="954107"/>
          </a:xfrm>
          <a:prstGeom prst="rect">
            <a:avLst/>
          </a:prstGeom>
          <a:noFill/>
        </p:spPr>
        <p:txBody>
          <a:bodyPr wrap="square" rtlCol="0">
            <a:spAutoFit/>
          </a:bodyPr>
          <a:lstStyle/>
          <a:p>
            <a:r>
              <a:rPr lang="en-US" sz="1400" b="1" dirty="0" smtClean="0"/>
              <a:t>What are the </a:t>
            </a:r>
          </a:p>
          <a:p>
            <a:r>
              <a:rPr lang="en-US" sz="1400" b="1" dirty="0" smtClean="0"/>
              <a:t>traditional career</a:t>
            </a:r>
          </a:p>
          <a:p>
            <a:r>
              <a:rPr lang="en-US" sz="1400" b="1" dirty="0" smtClean="0"/>
              <a:t>opportunities?		</a:t>
            </a:r>
            <a:endParaRPr lang="en-US" sz="1400" dirty="0"/>
          </a:p>
        </p:txBody>
      </p:sp>
      <p:sp>
        <p:nvSpPr>
          <p:cNvPr id="5" name="TextBox 4"/>
          <p:cNvSpPr txBox="1"/>
          <p:nvPr/>
        </p:nvSpPr>
        <p:spPr>
          <a:xfrm>
            <a:off x="3371146" y="3249976"/>
            <a:ext cx="4666701" cy="1446550"/>
          </a:xfrm>
          <a:prstGeom prst="rect">
            <a:avLst/>
          </a:prstGeom>
          <a:noFill/>
        </p:spPr>
        <p:txBody>
          <a:bodyPr wrap="square" rtlCol="0">
            <a:spAutoFit/>
          </a:bodyPr>
          <a:lstStyle/>
          <a:p>
            <a:r>
              <a:rPr lang="en-US" sz="1400" dirty="0" smtClean="0"/>
              <a:t>Auditors					Financial accountants</a:t>
            </a:r>
          </a:p>
          <a:p>
            <a:r>
              <a:rPr lang="en-US" sz="1400" dirty="0" smtClean="0"/>
              <a:t>Tax preparers/planners			Managerial accountants</a:t>
            </a:r>
          </a:p>
          <a:p>
            <a:r>
              <a:rPr lang="en-US" sz="1400" dirty="0" smtClean="0"/>
              <a:t>Business consultants			Internal auditors</a:t>
            </a:r>
          </a:p>
          <a:p>
            <a:r>
              <a:rPr lang="en-US" sz="1400" dirty="0"/>
              <a:t>	</a:t>
            </a:r>
            <a:r>
              <a:rPr lang="en-US" sz="1400" dirty="0" smtClean="0"/>
              <a:t>					Tax preparers</a:t>
            </a:r>
          </a:p>
          <a:p>
            <a:r>
              <a:rPr lang="en-US" sz="1400" dirty="0"/>
              <a:t>	</a:t>
            </a:r>
            <a:r>
              <a:rPr lang="en-US" sz="1400" dirty="0" smtClean="0"/>
              <a:t>					Payroll managers</a:t>
            </a:r>
            <a:endParaRPr lang="en-US" sz="1400" dirty="0"/>
          </a:p>
          <a:p>
            <a:endParaRPr lang="en-US" dirty="0"/>
          </a:p>
        </p:txBody>
      </p:sp>
      <p:cxnSp>
        <p:nvCxnSpPr>
          <p:cNvPr id="18" name="Straight Connector 17"/>
          <p:cNvCxnSpPr/>
          <p:nvPr/>
        </p:nvCxnSpPr>
        <p:spPr>
          <a:xfrm>
            <a:off x="1187647" y="3203398"/>
            <a:ext cx="7124307" cy="0"/>
          </a:xfrm>
          <a:prstGeom prst="line">
            <a:avLst/>
          </a:prstGeom>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061030" y="4528904"/>
            <a:ext cx="1702307" cy="738664"/>
          </a:xfrm>
          <a:prstGeom prst="rect">
            <a:avLst/>
          </a:prstGeom>
          <a:noFill/>
        </p:spPr>
        <p:txBody>
          <a:bodyPr wrap="square" rtlCol="0">
            <a:spAutoFit/>
          </a:bodyPr>
          <a:lstStyle/>
          <a:p>
            <a:r>
              <a:rPr lang="en-US" sz="1400" b="1" dirty="0" smtClean="0"/>
              <a:t>What other career opportunities are available?		</a:t>
            </a:r>
            <a:endParaRPr lang="en-US" sz="1400" dirty="0"/>
          </a:p>
        </p:txBody>
      </p:sp>
      <p:sp>
        <p:nvSpPr>
          <p:cNvPr id="20" name="TextBox 19"/>
          <p:cNvSpPr txBox="1"/>
          <p:nvPr/>
        </p:nvSpPr>
        <p:spPr>
          <a:xfrm>
            <a:off x="3369704" y="4528904"/>
            <a:ext cx="4666701" cy="2308324"/>
          </a:xfrm>
          <a:prstGeom prst="rect">
            <a:avLst/>
          </a:prstGeom>
          <a:noFill/>
        </p:spPr>
        <p:txBody>
          <a:bodyPr wrap="square" rtlCol="0">
            <a:spAutoFit/>
          </a:bodyPr>
          <a:lstStyle/>
          <a:p>
            <a:r>
              <a:rPr lang="en-US" sz="1400" dirty="0" smtClean="0"/>
              <a:t>Financial Planners				Information managers</a:t>
            </a:r>
          </a:p>
          <a:p>
            <a:r>
              <a:rPr lang="en-US" sz="1400" dirty="0" smtClean="0"/>
              <a:t>Information technology developers	Management advisors</a:t>
            </a:r>
          </a:p>
          <a:p>
            <a:r>
              <a:rPr lang="en-US" sz="1400" dirty="0" smtClean="0"/>
              <a:t>Financial analysts				Tax planners</a:t>
            </a:r>
          </a:p>
          <a:p>
            <a:r>
              <a:rPr lang="en-US" sz="1400" dirty="0" smtClean="0"/>
              <a:t>Forensic accountants			Acquisition specialists</a:t>
            </a:r>
          </a:p>
          <a:p>
            <a:r>
              <a:rPr lang="en-US" sz="1400" dirty="0" smtClean="0"/>
              <a:t>Information risk managers		FBI agents</a:t>
            </a:r>
          </a:p>
          <a:p>
            <a:r>
              <a:rPr lang="en-US" sz="1400" dirty="0" smtClean="0"/>
              <a:t>Investment bankers			Sports agents</a:t>
            </a:r>
          </a:p>
          <a:p>
            <a:r>
              <a:rPr lang="en-US" sz="1400" dirty="0" smtClean="0"/>
              <a:t>Environmental accountants	</a:t>
            </a:r>
          </a:p>
          <a:p>
            <a:r>
              <a:rPr lang="en-US" sz="1400" dirty="0" smtClean="0"/>
              <a:t>Financial advisors</a:t>
            </a:r>
          </a:p>
          <a:p>
            <a:r>
              <a:rPr lang="en-US" sz="1400" dirty="0" smtClean="0"/>
              <a:t>Tax lawyers</a:t>
            </a:r>
            <a:endParaRPr lang="en-US" sz="1400" dirty="0"/>
          </a:p>
          <a:p>
            <a:endParaRPr lang="en-US" dirty="0"/>
          </a:p>
        </p:txBody>
      </p:sp>
      <p:cxnSp>
        <p:nvCxnSpPr>
          <p:cNvPr id="21" name="Straight Connector 20"/>
          <p:cNvCxnSpPr/>
          <p:nvPr/>
        </p:nvCxnSpPr>
        <p:spPr>
          <a:xfrm>
            <a:off x="1187647" y="4438184"/>
            <a:ext cx="7124307"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3270869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Content Placeholder 4"/>
          <p:cNvSpPr>
            <a:spLocks noGrp="1"/>
          </p:cNvSpPr>
          <p:nvPr>
            <p:ph idx="1"/>
          </p:nvPr>
        </p:nvSpPr>
        <p:spPr>
          <a:xfrm>
            <a:off x="709368" y="1442358"/>
            <a:ext cx="8114413" cy="2968582"/>
          </a:xfrm>
        </p:spPr>
        <p:txBody>
          <a:bodyPr/>
          <a:lstStyle/>
          <a:p>
            <a:r>
              <a:rPr lang="en-US" b="1" dirty="0" smtClean="0">
                <a:solidFill>
                  <a:srgbClr val="A5062D"/>
                </a:solidFill>
              </a:rPr>
              <a:t>LO1-7</a:t>
            </a:r>
            <a:r>
              <a:rPr lang="en-US" dirty="0" smtClean="0"/>
              <a:t>	Explain the nature of the conceptual framework used to develop generally accepted accounting principles.</a:t>
            </a:r>
          </a:p>
        </p:txBody>
      </p:sp>
      <p:sp>
        <p:nvSpPr>
          <p:cNvPr id="80897" name="Title 3"/>
          <p:cNvSpPr>
            <a:spLocks noGrp="1"/>
          </p:cNvSpPr>
          <p:nvPr>
            <p:ph type="title"/>
          </p:nvPr>
        </p:nvSpPr>
        <p:spPr/>
        <p:txBody>
          <a:bodyPr/>
          <a:lstStyle/>
          <a:p>
            <a:r>
              <a:rPr lang="en-US" dirty="0" smtClean="0"/>
              <a:t>Learning Objective 7</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48</a:t>
            </a:fld>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Conceptual Framework Appendix</a:t>
            </a:r>
            <a:endParaRPr lang="en-US" dirty="0"/>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fld id="{8A048DD7-39B4-434B-ACE7-68CA5B147A05}" type="slidenum">
              <a:rPr lang="en-US" smtClean="0"/>
              <a:t>49</a:t>
            </a:fld>
            <a:endParaRPr lang="en-US" dirty="0"/>
          </a:p>
        </p:txBody>
      </p:sp>
      <p:sp>
        <p:nvSpPr>
          <p:cNvPr id="5" name="Content Placeholder 4"/>
          <p:cNvSpPr>
            <a:spLocks noGrp="1"/>
          </p:cNvSpPr>
          <p:nvPr>
            <p:ph sz="quarter" idx="13"/>
          </p:nvPr>
        </p:nvSpPr>
        <p:spPr>
          <a:xfrm>
            <a:off x="823495" y="1663111"/>
            <a:ext cx="7586727" cy="1841017"/>
          </a:xfrm>
        </p:spPr>
        <p:txBody>
          <a:bodyPr>
            <a:noAutofit/>
          </a:bodyPr>
          <a:lstStyle/>
          <a:p>
            <a:pPr marL="342900" indent="-342900">
              <a:buFont typeface="Arial"/>
              <a:buChar char="•"/>
            </a:pPr>
            <a:r>
              <a:rPr lang="en-US" dirty="0" smtClean="0"/>
              <a:t>Qualitative characteristics</a:t>
            </a:r>
          </a:p>
          <a:p>
            <a:pPr marL="342900" indent="-342900">
              <a:buFont typeface="Arial"/>
              <a:buChar char="•"/>
            </a:pPr>
            <a:r>
              <a:rPr lang="en-US" dirty="0" smtClean="0"/>
              <a:t>Enhancing </a:t>
            </a:r>
            <a:r>
              <a:rPr lang="en-US" dirty="0"/>
              <a:t>q</a:t>
            </a:r>
            <a:r>
              <a:rPr lang="en-US" dirty="0" smtClean="0"/>
              <a:t>ualitative </a:t>
            </a:r>
            <a:r>
              <a:rPr lang="en-US" dirty="0"/>
              <a:t>c</a:t>
            </a:r>
            <a:r>
              <a:rPr lang="en-US" dirty="0" smtClean="0"/>
              <a:t>haracteristics</a:t>
            </a:r>
          </a:p>
          <a:p>
            <a:pPr marL="342900" indent="-342900">
              <a:buFont typeface="Arial"/>
              <a:buChar char="•"/>
            </a:pPr>
            <a:r>
              <a:rPr lang="en-US" dirty="0" smtClean="0"/>
              <a:t>Cost effectiveness constraint</a:t>
            </a:r>
          </a:p>
          <a:p>
            <a:pPr marL="342900" indent="-342900">
              <a:buFont typeface="Arial"/>
              <a:buChar char="•"/>
            </a:pPr>
            <a:r>
              <a:rPr lang="en-US" dirty="0" smtClean="0"/>
              <a:t>Underlying assumptions</a:t>
            </a:r>
            <a:endParaRPr lang="en-US" dirty="0"/>
          </a:p>
        </p:txBody>
      </p:sp>
    </p:spTree>
    <p:extLst>
      <p:ext uri="{BB962C8B-B14F-4D97-AF65-F5344CB8AC3E}">
        <p14:creationId xmlns:p14="http://schemas.microsoft.com/office/powerpoint/2010/main" val="19744480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4"/>
          <p:cNvSpPr>
            <a:spLocks noGrp="1"/>
          </p:cNvSpPr>
          <p:nvPr>
            <p:ph idx="1"/>
          </p:nvPr>
        </p:nvSpPr>
        <p:spPr>
          <a:xfrm>
            <a:off x="709369" y="1442358"/>
            <a:ext cx="7532338" cy="2968582"/>
          </a:xfrm>
        </p:spPr>
        <p:txBody>
          <a:bodyPr/>
          <a:lstStyle/>
          <a:p>
            <a:r>
              <a:rPr lang="en-US" b="1" dirty="0" smtClean="0">
                <a:solidFill>
                  <a:srgbClr val="A5062D"/>
                </a:solidFill>
              </a:rPr>
              <a:t>LO1-1</a:t>
            </a:r>
            <a:r>
              <a:rPr lang="en-US" dirty="0" smtClean="0"/>
              <a:t>	Describe the two primary functions of financial accounting.</a:t>
            </a:r>
          </a:p>
        </p:txBody>
      </p:sp>
      <p:sp>
        <p:nvSpPr>
          <p:cNvPr id="18433" name="Title 3"/>
          <p:cNvSpPr>
            <a:spLocks noGrp="1"/>
          </p:cNvSpPr>
          <p:nvPr>
            <p:ph type="title"/>
          </p:nvPr>
        </p:nvSpPr>
        <p:spPr/>
        <p:txBody>
          <a:bodyPr/>
          <a:lstStyle/>
          <a:p>
            <a:r>
              <a:rPr lang="en-US" dirty="0" smtClean="0"/>
              <a:t>Learning Objective 1</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5</a:t>
            </a:fld>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24628" y="674435"/>
            <a:ext cx="8229600" cy="1143000"/>
          </a:xfrm>
        </p:spPr>
        <p:txBody>
          <a:bodyPr/>
          <a:lstStyle/>
          <a:p>
            <a:r>
              <a:rPr lang="en-US" dirty="0"/>
              <a:t>Qualitative Characteristics of Useful Financial Information</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3" name="Slide Number Placeholder 2"/>
          <p:cNvSpPr>
            <a:spLocks noGrp="1"/>
          </p:cNvSpPr>
          <p:nvPr>
            <p:ph type="sldNum" sz="quarter" idx="12"/>
          </p:nvPr>
        </p:nvSpPr>
        <p:spPr/>
        <p:txBody>
          <a:bodyPr/>
          <a:lstStyle/>
          <a:p>
            <a:fld id="{8A048DD7-39B4-434B-ACE7-68CA5B147A05}" type="slidenum">
              <a:rPr lang="en-US" smtClean="0"/>
              <a:t>50</a:t>
            </a:fld>
            <a:endParaRPr lang="en-US" dirty="0"/>
          </a:p>
        </p:txBody>
      </p:sp>
      <p:sp>
        <p:nvSpPr>
          <p:cNvPr id="6" name="Content Placeholder 5"/>
          <p:cNvSpPr>
            <a:spLocks noGrp="1"/>
          </p:cNvSpPr>
          <p:nvPr>
            <p:ph sz="quarter" idx="13"/>
          </p:nvPr>
        </p:nvSpPr>
        <p:spPr>
          <a:xfrm>
            <a:off x="823496" y="263238"/>
            <a:ext cx="6808080" cy="331817"/>
          </a:xfrm>
        </p:spPr>
        <p:txBody>
          <a:bodyPr/>
          <a:lstStyle/>
          <a:p>
            <a:r>
              <a:rPr lang="en-US" dirty="0"/>
              <a:t>Illustration 1-15</a:t>
            </a:r>
          </a:p>
        </p:txBody>
      </p:sp>
      <p:sp>
        <p:nvSpPr>
          <p:cNvPr id="9" name="TextBox 8"/>
          <p:cNvSpPr txBox="1"/>
          <p:nvPr/>
        </p:nvSpPr>
        <p:spPr>
          <a:xfrm>
            <a:off x="2163919" y="2061039"/>
            <a:ext cx="4084969" cy="338554"/>
          </a:xfrm>
          <a:prstGeom prst="rect">
            <a:avLst/>
          </a:prstGeom>
          <a:noFill/>
        </p:spPr>
        <p:txBody>
          <a:bodyPr wrap="square" rtlCol="0">
            <a:spAutoFit/>
          </a:bodyPr>
          <a:lstStyle/>
          <a:p>
            <a:pPr algn="ctr"/>
            <a:r>
              <a:rPr lang="en-US" sz="1600" b="1" dirty="0" smtClean="0">
                <a:solidFill>
                  <a:srgbClr val="CC006A"/>
                </a:solidFill>
              </a:rPr>
              <a:t>QUALITATIVE CHARACTERISTICS</a:t>
            </a:r>
            <a:endParaRPr lang="en-US" sz="1600" b="1" dirty="0">
              <a:solidFill>
                <a:srgbClr val="CC006A"/>
              </a:solidFill>
            </a:endParaRPr>
          </a:p>
        </p:txBody>
      </p:sp>
      <p:sp>
        <p:nvSpPr>
          <p:cNvPr id="138" name="Rectangle 137"/>
          <p:cNvSpPr/>
          <p:nvPr/>
        </p:nvSpPr>
        <p:spPr>
          <a:xfrm>
            <a:off x="738490" y="3857765"/>
            <a:ext cx="7180529" cy="541286"/>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59" name="Straight Connector 158"/>
          <p:cNvCxnSpPr/>
          <p:nvPr/>
        </p:nvCxnSpPr>
        <p:spPr>
          <a:xfrm>
            <a:off x="1069145" y="3846527"/>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61" name="Straight Connector 160"/>
          <p:cNvCxnSpPr/>
          <p:nvPr/>
        </p:nvCxnSpPr>
        <p:spPr>
          <a:xfrm>
            <a:off x="3202304" y="3835491"/>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62" name="Straight Connector 161"/>
          <p:cNvCxnSpPr/>
          <p:nvPr/>
        </p:nvCxnSpPr>
        <p:spPr>
          <a:xfrm>
            <a:off x="4999675" y="3835491"/>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63" name="Straight Connector 162"/>
          <p:cNvCxnSpPr/>
          <p:nvPr/>
        </p:nvCxnSpPr>
        <p:spPr>
          <a:xfrm>
            <a:off x="7122734" y="3835491"/>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139" name="Rectangle 138"/>
          <p:cNvSpPr/>
          <p:nvPr/>
        </p:nvSpPr>
        <p:spPr>
          <a:xfrm>
            <a:off x="722866" y="4496969"/>
            <a:ext cx="7180529" cy="541286"/>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64" name="Straight Connector 163"/>
          <p:cNvCxnSpPr/>
          <p:nvPr/>
        </p:nvCxnSpPr>
        <p:spPr>
          <a:xfrm>
            <a:off x="2139949" y="4486701"/>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65" name="Straight Connector 164"/>
          <p:cNvCxnSpPr/>
          <p:nvPr/>
        </p:nvCxnSpPr>
        <p:spPr>
          <a:xfrm>
            <a:off x="3482995" y="4486838"/>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66" name="Straight Connector 165"/>
          <p:cNvCxnSpPr/>
          <p:nvPr/>
        </p:nvCxnSpPr>
        <p:spPr>
          <a:xfrm>
            <a:off x="4878697" y="4486838"/>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67" name="Straight Connector 166"/>
          <p:cNvCxnSpPr/>
          <p:nvPr/>
        </p:nvCxnSpPr>
        <p:spPr>
          <a:xfrm>
            <a:off x="6508706" y="4475869"/>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137" name="Rectangle 136"/>
          <p:cNvSpPr/>
          <p:nvPr/>
        </p:nvSpPr>
        <p:spPr>
          <a:xfrm>
            <a:off x="732679" y="3234121"/>
            <a:ext cx="7180529" cy="541286"/>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0" name="Rectangle 139"/>
          <p:cNvSpPr/>
          <p:nvPr/>
        </p:nvSpPr>
        <p:spPr>
          <a:xfrm>
            <a:off x="725740" y="5113593"/>
            <a:ext cx="7180529" cy="541286"/>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5" name="Rectangle 134"/>
          <p:cNvSpPr/>
          <p:nvPr/>
        </p:nvSpPr>
        <p:spPr>
          <a:xfrm>
            <a:off x="725740" y="2585379"/>
            <a:ext cx="7180529" cy="541286"/>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extBox 15"/>
          <p:cNvSpPr txBox="1"/>
          <p:nvPr/>
        </p:nvSpPr>
        <p:spPr>
          <a:xfrm>
            <a:off x="7896109" y="2542484"/>
            <a:ext cx="1702307" cy="523220"/>
          </a:xfrm>
          <a:prstGeom prst="rect">
            <a:avLst/>
          </a:prstGeom>
          <a:noFill/>
        </p:spPr>
        <p:txBody>
          <a:bodyPr wrap="square" rtlCol="0">
            <a:spAutoFit/>
          </a:bodyPr>
          <a:lstStyle/>
          <a:p>
            <a:r>
              <a:rPr lang="en-US" sz="1400" b="1" dirty="0" smtClean="0"/>
              <a:t>Overriding</a:t>
            </a:r>
          </a:p>
          <a:p>
            <a:r>
              <a:rPr lang="en-US" sz="1400" b="1" dirty="0" smtClean="0"/>
              <a:t>objective		</a:t>
            </a:r>
            <a:endParaRPr lang="en-US" sz="1400" dirty="0"/>
          </a:p>
        </p:txBody>
      </p:sp>
      <p:cxnSp>
        <p:nvCxnSpPr>
          <p:cNvPr id="18" name="Straight Connector 17"/>
          <p:cNvCxnSpPr/>
          <p:nvPr/>
        </p:nvCxnSpPr>
        <p:spPr>
          <a:xfrm>
            <a:off x="2101862" y="3183321"/>
            <a:ext cx="4033114" cy="0"/>
          </a:xfrm>
          <a:prstGeom prst="line">
            <a:avLst/>
          </a:prstGeom>
          <a:effectLst/>
        </p:spPr>
        <p:style>
          <a:lnRef idx="2">
            <a:schemeClr val="accent1"/>
          </a:lnRef>
          <a:fillRef idx="0">
            <a:schemeClr val="accent1"/>
          </a:fillRef>
          <a:effectRef idx="1">
            <a:schemeClr val="accent1"/>
          </a:effectRef>
          <a:fontRef idx="minor">
            <a:schemeClr val="tx1"/>
          </a:fontRef>
        </p:style>
      </p:cxnSp>
      <p:grpSp>
        <p:nvGrpSpPr>
          <p:cNvPr id="2" name="Group 1"/>
          <p:cNvGrpSpPr/>
          <p:nvPr/>
        </p:nvGrpSpPr>
        <p:grpSpPr>
          <a:xfrm>
            <a:off x="3204479" y="2626018"/>
            <a:ext cx="1892733" cy="433529"/>
            <a:chOff x="3869119" y="1882846"/>
            <a:chExt cx="1892733" cy="433529"/>
          </a:xfrm>
        </p:grpSpPr>
        <p:sp>
          <p:nvSpPr>
            <p:cNvPr id="26" name="Rounded Rectangle 25"/>
            <p:cNvSpPr/>
            <p:nvPr/>
          </p:nvSpPr>
          <p:spPr>
            <a:xfrm>
              <a:off x="3869119" y="1882846"/>
              <a:ext cx="1892733" cy="433529"/>
            </a:xfrm>
            <a:prstGeom prst="round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 name="TextBox 26"/>
            <p:cNvSpPr txBox="1">
              <a:spLocks noChangeArrowheads="1"/>
            </p:cNvSpPr>
            <p:nvPr/>
          </p:nvSpPr>
          <p:spPr bwMode="auto">
            <a:xfrm>
              <a:off x="3869120" y="1918691"/>
              <a:ext cx="1892732" cy="307777"/>
            </a:xfrm>
            <a:prstGeom prst="rect">
              <a:avLst/>
            </a:prstGeom>
            <a:noFill/>
            <a:ln w="9525">
              <a:noFill/>
              <a:miter lim="800000"/>
              <a:headEnd/>
              <a:tailEnd/>
            </a:ln>
          </p:spPr>
          <p:txBody>
            <a:bodyPr wrap="square">
              <a:spAutoFit/>
            </a:bodyPr>
            <a:lstStyle/>
            <a:p>
              <a:pPr algn="ctr"/>
              <a:r>
                <a:rPr lang="en-US" sz="1400" b="1" dirty="0" smtClean="0">
                  <a:latin typeface="Calibri" pitchFamily="34" charset="0"/>
                </a:rPr>
                <a:t>Decision Usefulness</a:t>
              </a:r>
            </a:p>
          </p:txBody>
        </p:sp>
      </p:grpSp>
      <p:sp>
        <p:nvSpPr>
          <p:cNvPr id="25" name="TextBox 24"/>
          <p:cNvSpPr txBox="1"/>
          <p:nvPr/>
        </p:nvSpPr>
        <p:spPr>
          <a:xfrm>
            <a:off x="2964974" y="5149750"/>
            <a:ext cx="2535888" cy="461665"/>
          </a:xfrm>
          <a:prstGeom prst="rect">
            <a:avLst/>
          </a:prstGeom>
          <a:noFill/>
        </p:spPr>
        <p:txBody>
          <a:bodyPr wrap="square" rtlCol="0">
            <a:spAutoFit/>
          </a:bodyPr>
          <a:lstStyle/>
          <a:p>
            <a:pPr algn="ctr"/>
            <a:r>
              <a:rPr lang="en-US" sz="1200" dirty="0" smtClean="0"/>
              <a:t>Cost effectiveness</a:t>
            </a:r>
          </a:p>
          <a:p>
            <a:pPr algn="ctr"/>
            <a:r>
              <a:rPr lang="en-US" sz="1200" dirty="0" smtClean="0"/>
              <a:t>(Benefits exceed costs)</a:t>
            </a:r>
            <a:endParaRPr lang="en-US" sz="1200" dirty="0"/>
          </a:p>
        </p:txBody>
      </p:sp>
      <p:sp>
        <p:nvSpPr>
          <p:cNvPr id="83" name="Rounded Rectangle 82"/>
          <p:cNvSpPr/>
          <p:nvPr/>
        </p:nvSpPr>
        <p:spPr>
          <a:xfrm>
            <a:off x="793986" y="3929975"/>
            <a:ext cx="915906" cy="361950"/>
          </a:xfrm>
          <a:prstGeom prst="roundRect">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4" name="TextBox 83"/>
          <p:cNvSpPr txBox="1">
            <a:spLocks noChangeArrowheads="1"/>
          </p:cNvSpPr>
          <p:nvPr/>
        </p:nvSpPr>
        <p:spPr bwMode="auto">
          <a:xfrm>
            <a:off x="715580" y="3897970"/>
            <a:ext cx="1071916" cy="393954"/>
          </a:xfrm>
          <a:prstGeom prst="rect">
            <a:avLst/>
          </a:prstGeom>
          <a:noFill/>
          <a:ln w="9525">
            <a:noFill/>
            <a:miter lim="800000"/>
            <a:headEnd/>
            <a:tailEnd/>
          </a:ln>
        </p:spPr>
        <p:txBody>
          <a:bodyPr wrap="square">
            <a:spAutoFit/>
          </a:bodyPr>
          <a:lstStyle/>
          <a:p>
            <a:pPr algn="ctr">
              <a:lnSpc>
                <a:spcPct val="80000"/>
              </a:lnSpc>
            </a:pPr>
            <a:r>
              <a:rPr lang="en-US" sz="1200" b="1" dirty="0" smtClean="0">
                <a:solidFill>
                  <a:schemeClr val="bg1"/>
                </a:solidFill>
                <a:latin typeface="Calibri" pitchFamily="34" charset="0"/>
              </a:rPr>
              <a:t>Confirmatory value</a:t>
            </a:r>
          </a:p>
        </p:txBody>
      </p:sp>
      <p:grpSp>
        <p:nvGrpSpPr>
          <p:cNvPr id="108" name="Group 107"/>
          <p:cNvGrpSpPr/>
          <p:nvPr/>
        </p:nvGrpSpPr>
        <p:grpSpPr>
          <a:xfrm>
            <a:off x="1777336" y="3904016"/>
            <a:ext cx="915906" cy="393954"/>
            <a:chOff x="1787496" y="2841841"/>
            <a:chExt cx="915906" cy="393954"/>
          </a:xfrm>
        </p:grpSpPr>
        <p:sp>
          <p:nvSpPr>
            <p:cNvPr id="105" name="Rounded Rectangle 104"/>
            <p:cNvSpPr/>
            <p:nvPr/>
          </p:nvSpPr>
          <p:spPr>
            <a:xfrm>
              <a:off x="1787496" y="2867800"/>
              <a:ext cx="915906" cy="361950"/>
            </a:xfrm>
            <a:prstGeom prst="roundRect">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4" name="TextBox 103"/>
            <p:cNvSpPr txBox="1">
              <a:spLocks noChangeArrowheads="1"/>
            </p:cNvSpPr>
            <p:nvPr/>
          </p:nvSpPr>
          <p:spPr bwMode="auto">
            <a:xfrm>
              <a:off x="1791172" y="2841841"/>
              <a:ext cx="840268" cy="393954"/>
            </a:xfrm>
            <a:prstGeom prst="rect">
              <a:avLst/>
            </a:prstGeom>
            <a:noFill/>
            <a:ln w="9525">
              <a:noFill/>
              <a:miter lim="800000"/>
              <a:headEnd/>
              <a:tailEnd/>
            </a:ln>
          </p:spPr>
          <p:txBody>
            <a:bodyPr wrap="square">
              <a:spAutoFit/>
            </a:bodyPr>
            <a:lstStyle/>
            <a:p>
              <a:pPr algn="ctr">
                <a:lnSpc>
                  <a:spcPct val="80000"/>
                </a:lnSpc>
              </a:pPr>
              <a:r>
                <a:rPr lang="en-US" sz="1200" b="1" dirty="0" smtClean="0">
                  <a:solidFill>
                    <a:schemeClr val="bg1"/>
                  </a:solidFill>
                  <a:latin typeface="Calibri" pitchFamily="34" charset="0"/>
                </a:rPr>
                <a:t>Predictive value</a:t>
              </a:r>
            </a:p>
          </p:txBody>
        </p:sp>
      </p:grpSp>
      <p:sp>
        <p:nvSpPr>
          <p:cNvPr id="106" name="Rounded Rectangle 105"/>
          <p:cNvSpPr/>
          <p:nvPr/>
        </p:nvSpPr>
        <p:spPr>
          <a:xfrm>
            <a:off x="2733721" y="3929975"/>
            <a:ext cx="915906" cy="361950"/>
          </a:xfrm>
          <a:prstGeom prst="roundRect">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7" name="TextBox 106"/>
          <p:cNvSpPr txBox="1">
            <a:spLocks noChangeArrowheads="1"/>
          </p:cNvSpPr>
          <p:nvPr/>
        </p:nvSpPr>
        <p:spPr bwMode="auto">
          <a:xfrm>
            <a:off x="2652602" y="3980930"/>
            <a:ext cx="1071916" cy="246221"/>
          </a:xfrm>
          <a:prstGeom prst="rect">
            <a:avLst/>
          </a:prstGeom>
          <a:noFill/>
          <a:ln w="9525">
            <a:noFill/>
            <a:miter lim="800000"/>
            <a:headEnd/>
            <a:tailEnd/>
          </a:ln>
        </p:spPr>
        <p:txBody>
          <a:bodyPr wrap="square">
            <a:spAutoFit/>
          </a:bodyPr>
          <a:lstStyle/>
          <a:p>
            <a:pPr algn="ctr">
              <a:lnSpc>
                <a:spcPct val="80000"/>
              </a:lnSpc>
            </a:pPr>
            <a:r>
              <a:rPr lang="en-US" sz="1200" b="1" dirty="0" smtClean="0">
                <a:solidFill>
                  <a:schemeClr val="bg1"/>
                </a:solidFill>
                <a:latin typeface="Calibri" pitchFamily="34" charset="0"/>
              </a:rPr>
              <a:t>Materiality</a:t>
            </a:r>
          </a:p>
        </p:txBody>
      </p:sp>
      <p:grpSp>
        <p:nvGrpSpPr>
          <p:cNvPr id="114" name="Group 113"/>
          <p:cNvGrpSpPr/>
          <p:nvPr/>
        </p:nvGrpSpPr>
        <p:grpSpPr>
          <a:xfrm>
            <a:off x="4557431" y="3930712"/>
            <a:ext cx="1106585" cy="361950"/>
            <a:chOff x="4506631" y="2868537"/>
            <a:chExt cx="1106585" cy="361950"/>
          </a:xfrm>
        </p:grpSpPr>
        <p:sp>
          <p:nvSpPr>
            <p:cNvPr id="110" name="Rounded Rectangle 109"/>
            <p:cNvSpPr/>
            <p:nvPr/>
          </p:nvSpPr>
          <p:spPr>
            <a:xfrm>
              <a:off x="4604556" y="2868537"/>
              <a:ext cx="915906" cy="361950"/>
            </a:xfrm>
            <a:prstGeom prst="roundRect">
              <a:avLst/>
            </a:prstGeom>
            <a:solidFill>
              <a:schemeClr val="accent3">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1" name="TextBox 110"/>
            <p:cNvSpPr txBox="1">
              <a:spLocks noChangeArrowheads="1"/>
            </p:cNvSpPr>
            <p:nvPr/>
          </p:nvSpPr>
          <p:spPr bwMode="auto">
            <a:xfrm>
              <a:off x="4506631" y="2913698"/>
              <a:ext cx="1106585" cy="246221"/>
            </a:xfrm>
            <a:prstGeom prst="rect">
              <a:avLst/>
            </a:prstGeom>
            <a:noFill/>
            <a:ln w="9525">
              <a:noFill/>
              <a:miter lim="800000"/>
              <a:headEnd/>
              <a:tailEnd/>
            </a:ln>
          </p:spPr>
          <p:txBody>
            <a:bodyPr wrap="square">
              <a:spAutoFit/>
            </a:bodyPr>
            <a:lstStyle/>
            <a:p>
              <a:pPr algn="ctr">
                <a:lnSpc>
                  <a:spcPct val="80000"/>
                </a:lnSpc>
              </a:pPr>
              <a:r>
                <a:rPr lang="en-US" sz="1200" b="1" dirty="0" smtClean="0">
                  <a:solidFill>
                    <a:schemeClr val="bg1"/>
                  </a:solidFill>
                  <a:latin typeface="Calibri" pitchFamily="34" charset="0"/>
                </a:rPr>
                <a:t>Completeness</a:t>
              </a:r>
            </a:p>
          </p:txBody>
        </p:sp>
      </p:grpSp>
      <p:grpSp>
        <p:nvGrpSpPr>
          <p:cNvPr id="115" name="Group 114"/>
          <p:cNvGrpSpPr/>
          <p:nvPr/>
        </p:nvGrpSpPr>
        <p:grpSpPr>
          <a:xfrm>
            <a:off x="5530622" y="3915608"/>
            <a:ext cx="1106585" cy="361950"/>
            <a:chOff x="5520462" y="2853433"/>
            <a:chExt cx="1106585" cy="361950"/>
          </a:xfrm>
        </p:grpSpPr>
        <p:sp>
          <p:nvSpPr>
            <p:cNvPr id="112" name="Rounded Rectangle 111"/>
            <p:cNvSpPr/>
            <p:nvPr/>
          </p:nvSpPr>
          <p:spPr>
            <a:xfrm>
              <a:off x="5613216" y="2853433"/>
              <a:ext cx="915906" cy="361950"/>
            </a:xfrm>
            <a:prstGeom prst="roundRect">
              <a:avLst/>
            </a:prstGeom>
            <a:solidFill>
              <a:schemeClr val="accent3">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3" name="TextBox 112"/>
            <p:cNvSpPr txBox="1">
              <a:spLocks noChangeArrowheads="1"/>
            </p:cNvSpPr>
            <p:nvPr/>
          </p:nvSpPr>
          <p:spPr bwMode="auto">
            <a:xfrm>
              <a:off x="5520462" y="2913857"/>
              <a:ext cx="1106585" cy="246221"/>
            </a:xfrm>
            <a:prstGeom prst="rect">
              <a:avLst/>
            </a:prstGeom>
            <a:noFill/>
            <a:ln w="9525">
              <a:noFill/>
              <a:miter lim="800000"/>
              <a:headEnd/>
              <a:tailEnd/>
            </a:ln>
          </p:spPr>
          <p:txBody>
            <a:bodyPr wrap="square">
              <a:spAutoFit/>
            </a:bodyPr>
            <a:lstStyle/>
            <a:p>
              <a:pPr algn="ctr">
                <a:lnSpc>
                  <a:spcPct val="80000"/>
                </a:lnSpc>
              </a:pPr>
              <a:r>
                <a:rPr lang="en-US" sz="1200" b="1" dirty="0" smtClean="0">
                  <a:solidFill>
                    <a:schemeClr val="bg1"/>
                  </a:solidFill>
                  <a:latin typeface="Calibri" pitchFamily="34" charset="0"/>
                </a:rPr>
                <a:t>Neutrality</a:t>
              </a:r>
            </a:p>
          </p:txBody>
        </p:sp>
      </p:grpSp>
      <p:sp>
        <p:nvSpPr>
          <p:cNvPr id="117" name="Rounded Rectangle 116"/>
          <p:cNvSpPr/>
          <p:nvPr/>
        </p:nvSpPr>
        <p:spPr>
          <a:xfrm>
            <a:off x="6577478" y="3915608"/>
            <a:ext cx="915906" cy="361950"/>
          </a:xfrm>
          <a:prstGeom prst="roundRect">
            <a:avLst/>
          </a:prstGeom>
          <a:solidFill>
            <a:schemeClr val="accent3">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8" name="TextBox 117"/>
          <p:cNvSpPr txBox="1">
            <a:spLocks noChangeArrowheads="1"/>
          </p:cNvSpPr>
          <p:nvPr/>
        </p:nvSpPr>
        <p:spPr bwMode="auto">
          <a:xfrm>
            <a:off x="6505044" y="3894752"/>
            <a:ext cx="1106585" cy="393954"/>
          </a:xfrm>
          <a:prstGeom prst="rect">
            <a:avLst/>
          </a:prstGeom>
          <a:noFill/>
          <a:ln w="9525">
            <a:noFill/>
            <a:miter lim="800000"/>
            <a:headEnd/>
            <a:tailEnd/>
          </a:ln>
        </p:spPr>
        <p:txBody>
          <a:bodyPr wrap="square">
            <a:spAutoFit/>
          </a:bodyPr>
          <a:lstStyle/>
          <a:p>
            <a:pPr algn="ctr">
              <a:lnSpc>
                <a:spcPct val="80000"/>
              </a:lnSpc>
            </a:pPr>
            <a:r>
              <a:rPr lang="en-US" sz="1200" b="1" dirty="0" smtClean="0">
                <a:solidFill>
                  <a:schemeClr val="bg1"/>
                </a:solidFill>
                <a:latin typeface="Calibri" pitchFamily="34" charset="0"/>
              </a:rPr>
              <a:t>Freedom</a:t>
            </a:r>
            <a:br>
              <a:rPr lang="en-US" sz="1200" b="1" dirty="0" smtClean="0">
                <a:solidFill>
                  <a:schemeClr val="bg1"/>
                </a:solidFill>
                <a:latin typeface="Calibri" pitchFamily="34" charset="0"/>
              </a:rPr>
            </a:br>
            <a:r>
              <a:rPr lang="en-US" sz="1200" b="1" dirty="0" smtClean="0">
                <a:solidFill>
                  <a:schemeClr val="bg1"/>
                </a:solidFill>
                <a:latin typeface="Calibri" pitchFamily="34" charset="0"/>
              </a:rPr>
              <a:t>from error</a:t>
            </a:r>
          </a:p>
        </p:txBody>
      </p:sp>
      <p:sp>
        <p:nvSpPr>
          <p:cNvPr id="123" name="Rounded Rectangle 122"/>
          <p:cNvSpPr/>
          <p:nvPr/>
        </p:nvSpPr>
        <p:spPr>
          <a:xfrm>
            <a:off x="1648107" y="4589378"/>
            <a:ext cx="1044974" cy="361950"/>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4" name="TextBox 123"/>
          <p:cNvSpPr txBox="1">
            <a:spLocks noChangeArrowheads="1"/>
          </p:cNvSpPr>
          <p:nvPr/>
        </p:nvSpPr>
        <p:spPr bwMode="auto">
          <a:xfrm>
            <a:off x="1588653" y="4579218"/>
            <a:ext cx="1145068" cy="393954"/>
          </a:xfrm>
          <a:prstGeom prst="rect">
            <a:avLst/>
          </a:prstGeom>
          <a:noFill/>
          <a:ln w="9525">
            <a:noFill/>
            <a:miter lim="800000"/>
            <a:headEnd/>
            <a:tailEnd/>
          </a:ln>
        </p:spPr>
        <p:txBody>
          <a:bodyPr wrap="square">
            <a:spAutoFit/>
          </a:bodyPr>
          <a:lstStyle/>
          <a:p>
            <a:pPr algn="ctr">
              <a:lnSpc>
                <a:spcPct val="80000"/>
              </a:lnSpc>
            </a:pPr>
            <a:r>
              <a:rPr lang="en-US" sz="1200" b="1" dirty="0" smtClean="0">
                <a:latin typeface="Calibri" pitchFamily="34" charset="0"/>
              </a:rPr>
              <a:t>Comparability</a:t>
            </a:r>
          </a:p>
          <a:p>
            <a:pPr algn="ctr">
              <a:lnSpc>
                <a:spcPct val="80000"/>
              </a:lnSpc>
            </a:pPr>
            <a:r>
              <a:rPr lang="en-US" sz="1200" b="1" dirty="0" smtClean="0">
                <a:latin typeface="Calibri" pitchFamily="34" charset="0"/>
              </a:rPr>
              <a:t>(Consistency)</a:t>
            </a:r>
          </a:p>
        </p:txBody>
      </p:sp>
      <p:sp>
        <p:nvSpPr>
          <p:cNvPr id="127" name="Rounded Rectangle 126"/>
          <p:cNvSpPr/>
          <p:nvPr/>
        </p:nvSpPr>
        <p:spPr>
          <a:xfrm>
            <a:off x="2986896" y="4585376"/>
            <a:ext cx="1044974" cy="361950"/>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8" name="TextBox 127"/>
          <p:cNvSpPr txBox="1">
            <a:spLocks noChangeArrowheads="1"/>
          </p:cNvSpPr>
          <p:nvPr/>
        </p:nvSpPr>
        <p:spPr bwMode="auto">
          <a:xfrm>
            <a:off x="2927442" y="4646336"/>
            <a:ext cx="1145068" cy="246221"/>
          </a:xfrm>
          <a:prstGeom prst="rect">
            <a:avLst/>
          </a:prstGeom>
          <a:noFill/>
          <a:ln w="9525">
            <a:noFill/>
            <a:miter lim="800000"/>
            <a:headEnd/>
            <a:tailEnd/>
          </a:ln>
        </p:spPr>
        <p:txBody>
          <a:bodyPr wrap="square">
            <a:spAutoFit/>
          </a:bodyPr>
          <a:lstStyle/>
          <a:p>
            <a:pPr algn="ctr">
              <a:lnSpc>
                <a:spcPct val="80000"/>
              </a:lnSpc>
            </a:pPr>
            <a:r>
              <a:rPr lang="en-US" sz="1200" b="1" dirty="0" smtClean="0">
                <a:latin typeface="Calibri" pitchFamily="34" charset="0"/>
              </a:rPr>
              <a:t>Verifiability</a:t>
            </a:r>
          </a:p>
        </p:txBody>
      </p:sp>
      <p:sp>
        <p:nvSpPr>
          <p:cNvPr id="130" name="Rounded Rectangle 129"/>
          <p:cNvSpPr/>
          <p:nvPr/>
        </p:nvSpPr>
        <p:spPr>
          <a:xfrm>
            <a:off x="4402718" y="4585376"/>
            <a:ext cx="1044974" cy="361950"/>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1" name="TextBox 130"/>
          <p:cNvSpPr txBox="1">
            <a:spLocks noChangeArrowheads="1"/>
          </p:cNvSpPr>
          <p:nvPr/>
        </p:nvSpPr>
        <p:spPr bwMode="auto">
          <a:xfrm>
            <a:off x="4343264" y="4636176"/>
            <a:ext cx="1145068" cy="246221"/>
          </a:xfrm>
          <a:prstGeom prst="rect">
            <a:avLst/>
          </a:prstGeom>
          <a:noFill/>
          <a:ln w="9525">
            <a:noFill/>
            <a:miter lim="800000"/>
            <a:headEnd/>
            <a:tailEnd/>
          </a:ln>
        </p:spPr>
        <p:txBody>
          <a:bodyPr wrap="square">
            <a:spAutoFit/>
          </a:bodyPr>
          <a:lstStyle/>
          <a:p>
            <a:pPr algn="ctr">
              <a:lnSpc>
                <a:spcPct val="80000"/>
              </a:lnSpc>
            </a:pPr>
            <a:r>
              <a:rPr lang="en-US" sz="1200" b="1" dirty="0" smtClean="0">
                <a:latin typeface="Calibri" pitchFamily="34" charset="0"/>
              </a:rPr>
              <a:t>Timeliness</a:t>
            </a:r>
          </a:p>
        </p:txBody>
      </p:sp>
      <p:sp>
        <p:nvSpPr>
          <p:cNvPr id="133" name="Rounded Rectangle 132"/>
          <p:cNvSpPr/>
          <p:nvPr/>
        </p:nvSpPr>
        <p:spPr>
          <a:xfrm>
            <a:off x="5721820" y="4584866"/>
            <a:ext cx="1380020" cy="388305"/>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4" name="TextBox 133"/>
          <p:cNvSpPr txBox="1">
            <a:spLocks noChangeArrowheads="1"/>
          </p:cNvSpPr>
          <p:nvPr/>
        </p:nvSpPr>
        <p:spPr bwMode="auto">
          <a:xfrm>
            <a:off x="5642046" y="4645827"/>
            <a:ext cx="1561394" cy="246221"/>
          </a:xfrm>
          <a:prstGeom prst="rect">
            <a:avLst/>
          </a:prstGeom>
          <a:noFill/>
          <a:ln w="9525">
            <a:noFill/>
            <a:miter lim="800000"/>
            <a:headEnd/>
            <a:tailEnd/>
          </a:ln>
        </p:spPr>
        <p:txBody>
          <a:bodyPr wrap="square">
            <a:spAutoFit/>
          </a:bodyPr>
          <a:lstStyle/>
          <a:p>
            <a:pPr algn="ctr">
              <a:lnSpc>
                <a:spcPct val="80000"/>
              </a:lnSpc>
            </a:pPr>
            <a:r>
              <a:rPr lang="en-US" sz="1200" b="1" dirty="0" smtClean="0">
                <a:latin typeface="Calibri" pitchFamily="34" charset="0"/>
              </a:rPr>
              <a:t>Understandability</a:t>
            </a:r>
          </a:p>
        </p:txBody>
      </p:sp>
      <p:sp>
        <p:nvSpPr>
          <p:cNvPr id="142" name="TextBox 141"/>
          <p:cNvSpPr txBox="1"/>
          <p:nvPr/>
        </p:nvSpPr>
        <p:spPr>
          <a:xfrm>
            <a:off x="7896109" y="3244902"/>
            <a:ext cx="1702307" cy="738664"/>
          </a:xfrm>
          <a:prstGeom prst="rect">
            <a:avLst/>
          </a:prstGeom>
          <a:noFill/>
        </p:spPr>
        <p:txBody>
          <a:bodyPr wrap="square" rtlCol="0">
            <a:spAutoFit/>
          </a:bodyPr>
          <a:lstStyle/>
          <a:p>
            <a:r>
              <a:rPr lang="en-US" sz="1400" b="1" dirty="0" smtClean="0"/>
              <a:t>Fundamental</a:t>
            </a:r>
          </a:p>
          <a:p>
            <a:r>
              <a:rPr lang="en-US" sz="1400" b="1" dirty="0" smtClean="0"/>
              <a:t>characteristics		</a:t>
            </a:r>
            <a:endParaRPr lang="en-US" sz="1400" dirty="0"/>
          </a:p>
        </p:txBody>
      </p:sp>
      <p:sp>
        <p:nvSpPr>
          <p:cNvPr id="143" name="TextBox 142"/>
          <p:cNvSpPr txBox="1"/>
          <p:nvPr/>
        </p:nvSpPr>
        <p:spPr>
          <a:xfrm>
            <a:off x="7892098" y="3894421"/>
            <a:ext cx="1702307" cy="523220"/>
          </a:xfrm>
          <a:prstGeom prst="rect">
            <a:avLst/>
          </a:prstGeom>
          <a:noFill/>
        </p:spPr>
        <p:txBody>
          <a:bodyPr wrap="square" rtlCol="0">
            <a:spAutoFit/>
          </a:bodyPr>
          <a:lstStyle/>
          <a:p>
            <a:r>
              <a:rPr lang="en-US" sz="1400" b="1" dirty="0" smtClean="0"/>
              <a:t>Components/</a:t>
            </a:r>
          </a:p>
          <a:p>
            <a:r>
              <a:rPr lang="en-US" sz="1400" b="1" dirty="0" smtClean="0"/>
              <a:t>Aspects		</a:t>
            </a:r>
            <a:endParaRPr lang="en-US" sz="1400" dirty="0"/>
          </a:p>
        </p:txBody>
      </p:sp>
      <p:sp>
        <p:nvSpPr>
          <p:cNvPr id="144" name="TextBox 143"/>
          <p:cNvSpPr txBox="1"/>
          <p:nvPr/>
        </p:nvSpPr>
        <p:spPr>
          <a:xfrm>
            <a:off x="7902258" y="4535198"/>
            <a:ext cx="1702307" cy="738664"/>
          </a:xfrm>
          <a:prstGeom prst="rect">
            <a:avLst/>
          </a:prstGeom>
          <a:noFill/>
        </p:spPr>
        <p:txBody>
          <a:bodyPr wrap="square" rtlCol="0">
            <a:spAutoFit/>
          </a:bodyPr>
          <a:lstStyle/>
          <a:p>
            <a:r>
              <a:rPr lang="en-US" sz="1400" b="1" dirty="0" smtClean="0"/>
              <a:t>Enhancing</a:t>
            </a:r>
          </a:p>
          <a:p>
            <a:r>
              <a:rPr lang="en-US" sz="1400" b="1" dirty="0" smtClean="0"/>
              <a:t>characteristics		</a:t>
            </a:r>
            <a:endParaRPr lang="en-US" sz="1400" dirty="0"/>
          </a:p>
        </p:txBody>
      </p:sp>
      <p:sp>
        <p:nvSpPr>
          <p:cNvPr id="145" name="TextBox 144"/>
          <p:cNvSpPr txBox="1"/>
          <p:nvPr/>
        </p:nvSpPr>
        <p:spPr>
          <a:xfrm>
            <a:off x="7902258" y="5138787"/>
            <a:ext cx="1702307" cy="307777"/>
          </a:xfrm>
          <a:prstGeom prst="rect">
            <a:avLst/>
          </a:prstGeom>
          <a:noFill/>
        </p:spPr>
        <p:txBody>
          <a:bodyPr wrap="square" rtlCol="0">
            <a:spAutoFit/>
          </a:bodyPr>
          <a:lstStyle/>
          <a:p>
            <a:r>
              <a:rPr lang="en-US" sz="1400" b="1" dirty="0" smtClean="0"/>
              <a:t>Constraint		</a:t>
            </a:r>
            <a:endParaRPr lang="en-US" sz="1400" dirty="0"/>
          </a:p>
        </p:txBody>
      </p:sp>
      <p:cxnSp>
        <p:nvCxnSpPr>
          <p:cNvPr id="147" name="Straight Connector 146"/>
          <p:cNvCxnSpPr/>
          <p:nvPr/>
        </p:nvCxnSpPr>
        <p:spPr>
          <a:xfrm flipV="1">
            <a:off x="1060091" y="3846527"/>
            <a:ext cx="2144389" cy="6478"/>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49" name="Straight Connector 148"/>
          <p:cNvCxnSpPr/>
          <p:nvPr/>
        </p:nvCxnSpPr>
        <p:spPr>
          <a:xfrm flipV="1">
            <a:off x="4992011" y="3835491"/>
            <a:ext cx="2144389" cy="6478"/>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50" name="Straight Connector 149"/>
          <p:cNvCxnSpPr/>
          <p:nvPr/>
        </p:nvCxnSpPr>
        <p:spPr>
          <a:xfrm flipV="1">
            <a:off x="2132285" y="4486838"/>
            <a:ext cx="4372759" cy="6478"/>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52" name="Straight Connector 151"/>
          <p:cNvCxnSpPr/>
          <p:nvPr/>
        </p:nvCxnSpPr>
        <p:spPr>
          <a:xfrm>
            <a:off x="4072510" y="3065704"/>
            <a:ext cx="0" cy="142113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55" name="Straight Connector 154"/>
          <p:cNvCxnSpPr/>
          <p:nvPr/>
        </p:nvCxnSpPr>
        <p:spPr>
          <a:xfrm flipH="1">
            <a:off x="2101862" y="3173428"/>
            <a:ext cx="8510" cy="667247"/>
          </a:xfrm>
          <a:prstGeom prst="line">
            <a:avLst/>
          </a:prstGeom>
          <a:effectLst/>
        </p:spPr>
        <p:style>
          <a:lnRef idx="2">
            <a:schemeClr val="accent1"/>
          </a:lnRef>
          <a:fillRef idx="0">
            <a:schemeClr val="accent1"/>
          </a:fillRef>
          <a:effectRef idx="1">
            <a:schemeClr val="accent1"/>
          </a:effectRef>
          <a:fontRef idx="minor">
            <a:schemeClr val="tx1"/>
          </a:fontRef>
        </p:style>
      </p:cxnSp>
      <p:grpSp>
        <p:nvGrpSpPr>
          <p:cNvPr id="8" name="Group 7"/>
          <p:cNvGrpSpPr/>
          <p:nvPr/>
        </p:nvGrpSpPr>
        <p:grpSpPr>
          <a:xfrm>
            <a:off x="1762309" y="3360685"/>
            <a:ext cx="929268" cy="279779"/>
            <a:chOff x="1841689" y="2404224"/>
            <a:chExt cx="929268" cy="279779"/>
          </a:xfrm>
        </p:grpSpPr>
        <p:sp>
          <p:nvSpPr>
            <p:cNvPr id="41" name="Rounded Rectangle 40"/>
            <p:cNvSpPr/>
            <p:nvPr/>
          </p:nvSpPr>
          <p:spPr>
            <a:xfrm>
              <a:off x="1855051" y="2438400"/>
              <a:ext cx="915906" cy="242823"/>
            </a:xfrm>
            <a:prstGeom prst="roundRect">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TextBox 41"/>
            <p:cNvSpPr txBox="1">
              <a:spLocks noChangeArrowheads="1"/>
            </p:cNvSpPr>
            <p:nvPr/>
          </p:nvSpPr>
          <p:spPr bwMode="auto">
            <a:xfrm>
              <a:off x="1841689" y="2404224"/>
              <a:ext cx="918384" cy="279779"/>
            </a:xfrm>
            <a:prstGeom prst="rect">
              <a:avLst/>
            </a:prstGeom>
            <a:noFill/>
            <a:ln w="9525">
              <a:noFill/>
              <a:miter lim="800000"/>
              <a:headEnd/>
              <a:tailEnd/>
            </a:ln>
          </p:spPr>
          <p:txBody>
            <a:bodyPr wrap="square">
              <a:spAutoFit/>
            </a:bodyPr>
            <a:lstStyle/>
            <a:p>
              <a:pPr algn="ctr"/>
              <a:r>
                <a:rPr lang="en-US" sz="1200" b="1" dirty="0" smtClean="0">
                  <a:solidFill>
                    <a:schemeClr val="bg1"/>
                  </a:solidFill>
                  <a:latin typeface="Calibri" pitchFamily="34" charset="0"/>
                </a:rPr>
                <a:t>Relevance</a:t>
              </a:r>
            </a:p>
          </p:txBody>
        </p:sp>
      </p:grpSp>
      <p:cxnSp>
        <p:nvCxnSpPr>
          <p:cNvPr id="157" name="Straight Connector 156"/>
          <p:cNvCxnSpPr/>
          <p:nvPr/>
        </p:nvCxnSpPr>
        <p:spPr>
          <a:xfrm flipH="1">
            <a:off x="6126466" y="3172731"/>
            <a:ext cx="8510" cy="667247"/>
          </a:xfrm>
          <a:prstGeom prst="line">
            <a:avLst/>
          </a:prstGeom>
          <a:effectLst/>
        </p:spPr>
        <p:style>
          <a:lnRef idx="2">
            <a:schemeClr val="accent1"/>
          </a:lnRef>
          <a:fillRef idx="0">
            <a:schemeClr val="accent1"/>
          </a:fillRef>
          <a:effectRef idx="1">
            <a:schemeClr val="accent1"/>
          </a:effectRef>
          <a:fontRef idx="minor">
            <a:schemeClr val="tx1"/>
          </a:fontRef>
        </p:style>
      </p:cxnSp>
      <p:grpSp>
        <p:nvGrpSpPr>
          <p:cNvPr id="122" name="Group 121"/>
          <p:cNvGrpSpPr/>
          <p:nvPr/>
        </p:nvGrpSpPr>
        <p:grpSpPr>
          <a:xfrm>
            <a:off x="5230197" y="3362973"/>
            <a:ext cx="1697370" cy="283344"/>
            <a:chOff x="5069190" y="3707675"/>
            <a:chExt cx="1697370" cy="283344"/>
          </a:xfrm>
        </p:grpSpPr>
        <p:sp>
          <p:nvSpPr>
            <p:cNvPr id="120" name="Rounded Rectangle 119"/>
            <p:cNvSpPr/>
            <p:nvPr/>
          </p:nvSpPr>
          <p:spPr>
            <a:xfrm>
              <a:off x="5069190" y="3748196"/>
              <a:ext cx="1697370" cy="242823"/>
            </a:xfrm>
            <a:prstGeom prst="roundRect">
              <a:avLst/>
            </a:prstGeom>
            <a:solidFill>
              <a:schemeClr val="accent3">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1" name="TextBox 120"/>
            <p:cNvSpPr txBox="1">
              <a:spLocks noChangeArrowheads="1"/>
            </p:cNvSpPr>
            <p:nvPr/>
          </p:nvSpPr>
          <p:spPr bwMode="auto">
            <a:xfrm>
              <a:off x="5101876" y="3707675"/>
              <a:ext cx="1664684" cy="283344"/>
            </a:xfrm>
            <a:prstGeom prst="rect">
              <a:avLst/>
            </a:prstGeom>
            <a:noFill/>
            <a:ln w="9525">
              <a:noFill/>
              <a:miter lim="800000"/>
              <a:headEnd/>
              <a:tailEnd/>
            </a:ln>
          </p:spPr>
          <p:txBody>
            <a:bodyPr wrap="square">
              <a:spAutoFit/>
            </a:bodyPr>
            <a:lstStyle/>
            <a:p>
              <a:pPr algn="ctr"/>
              <a:r>
                <a:rPr lang="en-US" sz="1200" b="1" dirty="0" smtClean="0">
                  <a:solidFill>
                    <a:schemeClr val="bg1"/>
                  </a:solidFill>
                  <a:latin typeface="Calibri" pitchFamily="34" charset="0"/>
                </a:rPr>
                <a:t>Faithful representation</a:t>
              </a:r>
            </a:p>
          </p:txBody>
        </p:sp>
      </p:grpSp>
    </p:spTree>
    <p:extLst>
      <p:ext uri="{BB962C8B-B14F-4D97-AF65-F5344CB8AC3E}">
        <p14:creationId xmlns:p14="http://schemas.microsoft.com/office/powerpoint/2010/main" val="260061773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a:t>
            </a:r>
            <a:endParaRPr lang="en-US" dirty="0"/>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fld id="{8A048DD7-39B4-434B-ACE7-68CA5B147A05}" type="slidenum">
              <a:rPr lang="en-US" smtClean="0"/>
              <a:t>51</a:t>
            </a:fld>
            <a:endParaRPr lang="en-US" dirty="0"/>
          </a:p>
        </p:txBody>
      </p:sp>
      <p:sp>
        <p:nvSpPr>
          <p:cNvPr id="5" name="Content Placeholder 4"/>
          <p:cNvSpPr>
            <a:spLocks noGrp="1"/>
          </p:cNvSpPr>
          <p:nvPr>
            <p:ph sz="quarter" idx="13"/>
          </p:nvPr>
        </p:nvSpPr>
        <p:spPr>
          <a:xfrm>
            <a:off x="895830" y="1954643"/>
            <a:ext cx="8058398" cy="857732"/>
          </a:xfrm>
        </p:spPr>
        <p:txBody>
          <a:bodyPr>
            <a:noAutofit/>
          </a:bodyPr>
          <a:lstStyle/>
          <a:p>
            <a:pPr>
              <a:spcBef>
                <a:spcPct val="0"/>
              </a:spcBef>
            </a:pPr>
            <a:r>
              <a:rPr lang="en-US" dirty="0">
                <a:latin typeface="+mn-lt"/>
                <a:cs typeface="+mn-cs"/>
              </a:rPr>
              <a:t>To be useful for decision making, accounting information should have relevance and faithful representation.</a:t>
            </a:r>
          </a:p>
        </p:txBody>
      </p:sp>
    </p:spTree>
    <p:extLst>
      <p:ext uri="{BB962C8B-B14F-4D97-AF65-F5344CB8AC3E}">
        <p14:creationId xmlns:p14="http://schemas.microsoft.com/office/powerpoint/2010/main" val="267104643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Assumptions That Underlie GAAP</a:t>
            </a:r>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3" name="Slide Number Placeholder 2"/>
          <p:cNvSpPr>
            <a:spLocks noGrp="1"/>
          </p:cNvSpPr>
          <p:nvPr>
            <p:ph type="sldNum" sz="quarter" idx="12"/>
          </p:nvPr>
        </p:nvSpPr>
        <p:spPr/>
        <p:txBody>
          <a:bodyPr/>
          <a:lstStyle/>
          <a:p>
            <a:fld id="{8A048DD7-39B4-434B-ACE7-68CA5B147A05}" type="slidenum">
              <a:rPr lang="en-US" smtClean="0"/>
              <a:t>52</a:t>
            </a:fld>
            <a:endParaRPr lang="en-US" dirty="0"/>
          </a:p>
        </p:txBody>
      </p:sp>
      <p:sp>
        <p:nvSpPr>
          <p:cNvPr id="5" name="Content Placeholder 4"/>
          <p:cNvSpPr>
            <a:spLocks noGrp="1"/>
          </p:cNvSpPr>
          <p:nvPr>
            <p:ph sz="quarter" idx="13"/>
          </p:nvPr>
        </p:nvSpPr>
        <p:spPr/>
        <p:txBody>
          <a:bodyPr/>
          <a:lstStyle/>
          <a:p>
            <a:r>
              <a:rPr lang="en-US" dirty="0"/>
              <a:t>Illustration 1-16</a:t>
            </a:r>
          </a:p>
        </p:txBody>
      </p:sp>
      <p:grpSp>
        <p:nvGrpSpPr>
          <p:cNvPr id="6" name="Group 5"/>
          <p:cNvGrpSpPr/>
          <p:nvPr/>
        </p:nvGrpSpPr>
        <p:grpSpPr>
          <a:xfrm>
            <a:off x="688583" y="2080508"/>
            <a:ext cx="8038741" cy="3723526"/>
            <a:chOff x="1937491" y="2224121"/>
            <a:chExt cx="5614787" cy="2245938"/>
          </a:xfrm>
        </p:grpSpPr>
        <p:sp>
          <p:nvSpPr>
            <p:cNvPr id="9" name="TextBox 8"/>
            <p:cNvSpPr txBox="1"/>
            <p:nvPr/>
          </p:nvSpPr>
          <p:spPr>
            <a:xfrm>
              <a:off x="2488787" y="2224121"/>
              <a:ext cx="4084969" cy="322457"/>
            </a:xfrm>
            <a:prstGeom prst="rect">
              <a:avLst/>
            </a:prstGeom>
            <a:noFill/>
          </p:spPr>
          <p:txBody>
            <a:bodyPr wrap="square" rtlCol="0">
              <a:spAutoFit/>
            </a:bodyPr>
            <a:lstStyle/>
            <a:p>
              <a:pPr algn="ctr"/>
              <a:r>
                <a:rPr lang="en-US" sz="2400" b="1" dirty="0" smtClean="0">
                  <a:solidFill>
                    <a:srgbClr val="CC006A"/>
                  </a:solidFill>
                </a:rPr>
                <a:t>GAAP</a:t>
              </a:r>
              <a:endParaRPr lang="en-US" sz="2400" b="1" dirty="0">
                <a:solidFill>
                  <a:srgbClr val="CC006A"/>
                </a:solidFill>
              </a:endParaRPr>
            </a:p>
          </p:txBody>
        </p:sp>
        <p:sp>
          <p:nvSpPr>
            <p:cNvPr id="26" name="Rounded Rectangle 25"/>
            <p:cNvSpPr/>
            <p:nvPr/>
          </p:nvSpPr>
          <p:spPr>
            <a:xfrm>
              <a:off x="3553317" y="2619823"/>
              <a:ext cx="2062286" cy="572978"/>
            </a:xfrm>
            <a:prstGeom prst="round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7" name="TextBox 26"/>
            <p:cNvSpPr txBox="1">
              <a:spLocks noChangeArrowheads="1"/>
            </p:cNvSpPr>
            <p:nvPr/>
          </p:nvSpPr>
          <p:spPr bwMode="auto">
            <a:xfrm>
              <a:off x="3478608" y="2656210"/>
              <a:ext cx="2243212" cy="580423"/>
            </a:xfrm>
            <a:prstGeom prst="rect">
              <a:avLst/>
            </a:prstGeom>
            <a:noFill/>
            <a:ln w="9525">
              <a:noFill/>
              <a:miter lim="800000"/>
              <a:headEnd/>
              <a:tailEnd/>
            </a:ln>
          </p:spPr>
          <p:txBody>
            <a:bodyPr wrap="square">
              <a:spAutoFit/>
            </a:bodyPr>
            <a:lstStyle/>
            <a:p>
              <a:pPr algn="ctr"/>
              <a:r>
                <a:rPr lang="en-US" sz="2400" b="1" dirty="0" smtClean="0">
                  <a:latin typeface="Calibri" pitchFamily="34" charset="0"/>
                </a:rPr>
                <a:t>Underlying assumptions</a:t>
              </a:r>
            </a:p>
          </p:txBody>
        </p:sp>
        <p:cxnSp>
          <p:nvCxnSpPr>
            <p:cNvPr id="164" name="Straight Connector 163"/>
            <p:cNvCxnSpPr/>
            <p:nvPr/>
          </p:nvCxnSpPr>
          <p:spPr>
            <a:xfrm>
              <a:off x="2488787" y="3890570"/>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65" name="Straight Connector 164"/>
            <p:cNvCxnSpPr/>
            <p:nvPr/>
          </p:nvCxnSpPr>
          <p:spPr>
            <a:xfrm>
              <a:off x="3831833" y="3890707"/>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66" name="Straight Connector 165"/>
            <p:cNvCxnSpPr/>
            <p:nvPr/>
          </p:nvCxnSpPr>
          <p:spPr>
            <a:xfrm>
              <a:off x="5227535" y="3890707"/>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67" name="Straight Connector 166"/>
            <p:cNvCxnSpPr/>
            <p:nvPr/>
          </p:nvCxnSpPr>
          <p:spPr>
            <a:xfrm>
              <a:off x="6857544" y="3879738"/>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123" name="Rounded Rectangle 122"/>
            <p:cNvSpPr/>
            <p:nvPr/>
          </p:nvSpPr>
          <p:spPr>
            <a:xfrm>
              <a:off x="1996945" y="3993247"/>
              <a:ext cx="1044974" cy="361950"/>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24" name="TextBox 123"/>
            <p:cNvSpPr txBox="1">
              <a:spLocks noChangeArrowheads="1"/>
            </p:cNvSpPr>
            <p:nvPr/>
          </p:nvSpPr>
          <p:spPr bwMode="auto">
            <a:xfrm>
              <a:off x="1937491" y="3983087"/>
              <a:ext cx="1145068" cy="477237"/>
            </a:xfrm>
            <a:prstGeom prst="rect">
              <a:avLst/>
            </a:prstGeom>
            <a:noFill/>
            <a:ln w="9525">
              <a:noFill/>
              <a:miter lim="800000"/>
              <a:headEnd/>
              <a:tailEnd/>
            </a:ln>
          </p:spPr>
          <p:txBody>
            <a:bodyPr wrap="square">
              <a:spAutoFit/>
            </a:bodyPr>
            <a:lstStyle/>
            <a:p>
              <a:pPr algn="ctr">
                <a:lnSpc>
                  <a:spcPct val="80000"/>
                </a:lnSpc>
              </a:pPr>
              <a:r>
                <a:rPr lang="en-US" sz="2400" b="1" dirty="0" smtClean="0">
                  <a:latin typeface="Calibri" pitchFamily="34" charset="0"/>
                </a:rPr>
                <a:t>Economic</a:t>
              </a:r>
            </a:p>
            <a:p>
              <a:pPr algn="ctr">
                <a:lnSpc>
                  <a:spcPct val="80000"/>
                </a:lnSpc>
              </a:pPr>
              <a:r>
                <a:rPr lang="en-US" sz="2400" b="1" dirty="0" smtClean="0">
                  <a:latin typeface="Calibri" pitchFamily="34" charset="0"/>
                </a:rPr>
                <a:t>entity</a:t>
              </a:r>
            </a:p>
          </p:txBody>
        </p:sp>
        <p:sp>
          <p:nvSpPr>
            <p:cNvPr id="127" name="Rounded Rectangle 126"/>
            <p:cNvSpPr/>
            <p:nvPr/>
          </p:nvSpPr>
          <p:spPr>
            <a:xfrm>
              <a:off x="3335734" y="3989245"/>
              <a:ext cx="1044974" cy="361950"/>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28" name="TextBox 127"/>
            <p:cNvSpPr txBox="1">
              <a:spLocks noChangeArrowheads="1"/>
            </p:cNvSpPr>
            <p:nvPr/>
          </p:nvSpPr>
          <p:spPr bwMode="auto">
            <a:xfrm>
              <a:off x="3276280" y="3992822"/>
              <a:ext cx="1145068" cy="477237"/>
            </a:xfrm>
            <a:prstGeom prst="rect">
              <a:avLst/>
            </a:prstGeom>
            <a:noFill/>
            <a:ln w="9525">
              <a:noFill/>
              <a:miter lim="800000"/>
              <a:headEnd/>
              <a:tailEnd/>
            </a:ln>
          </p:spPr>
          <p:txBody>
            <a:bodyPr wrap="square">
              <a:spAutoFit/>
            </a:bodyPr>
            <a:lstStyle/>
            <a:p>
              <a:pPr algn="ctr">
                <a:lnSpc>
                  <a:spcPct val="80000"/>
                </a:lnSpc>
              </a:pPr>
              <a:r>
                <a:rPr lang="en-US" sz="2400" b="1" dirty="0" smtClean="0">
                  <a:latin typeface="Calibri" pitchFamily="34" charset="0"/>
                </a:rPr>
                <a:t>Monetary</a:t>
              </a:r>
            </a:p>
            <a:p>
              <a:pPr algn="ctr">
                <a:lnSpc>
                  <a:spcPct val="80000"/>
                </a:lnSpc>
              </a:pPr>
              <a:r>
                <a:rPr lang="en-US" sz="2400" b="1" dirty="0" smtClean="0">
                  <a:latin typeface="Calibri" pitchFamily="34" charset="0"/>
                </a:rPr>
                <a:t>unit</a:t>
              </a:r>
            </a:p>
          </p:txBody>
        </p:sp>
        <p:sp>
          <p:nvSpPr>
            <p:cNvPr id="130" name="Rounded Rectangle 129"/>
            <p:cNvSpPr/>
            <p:nvPr/>
          </p:nvSpPr>
          <p:spPr>
            <a:xfrm>
              <a:off x="4751556" y="3989245"/>
              <a:ext cx="1044974" cy="361950"/>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31" name="TextBox 130"/>
            <p:cNvSpPr txBox="1">
              <a:spLocks noChangeArrowheads="1"/>
            </p:cNvSpPr>
            <p:nvPr/>
          </p:nvSpPr>
          <p:spPr bwMode="auto">
            <a:xfrm>
              <a:off x="4692102" y="4040045"/>
              <a:ext cx="1145068" cy="270864"/>
            </a:xfrm>
            <a:prstGeom prst="rect">
              <a:avLst/>
            </a:prstGeom>
            <a:noFill/>
            <a:ln w="9525">
              <a:noFill/>
              <a:miter lim="800000"/>
              <a:headEnd/>
              <a:tailEnd/>
            </a:ln>
          </p:spPr>
          <p:txBody>
            <a:bodyPr wrap="square">
              <a:spAutoFit/>
            </a:bodyPr>
            <a:lstStyle/>
            <a:p>
              <a:pPr algn="ctr">
                <a:lnSpc>
                  <a:spcPct val="80000"/>
                </a:lnSpc>
              </a:pPr>
              <a:r>
                <a:rPr lang="en-US" sz="2400" b="1" dirty="0" smtClean="0">
                  <a:latin typeface="Calibri" pitchFamily="34" charset="0"/>
                </a:rPr>
                <a:t>Periodicity</a:t>
              </a:r>
            </a:p>
          </p:txBody>
        </p:sp>
        <p:sp>
          <p:nvSpPr>
            <p:cNvPr id="133" name="Rounded Rectangle 132"/>
            <p:cNvSpPr/>
            <p:nvPr/>
          </p:nvSpPr>
          <p:spPr>
            <a:xfrm>
              <a:off x="6070658" y="3988735"/>
              <a:ext cx="1380020" cy="388305"/>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34" name="TextBox 133"/>
            <p:cNvSpPr txBox="1">
              <a:spLocks noChangeArrowheads="1"/>
            </p:cNvSpPr>
            <p:nvPr/>
          </p:nvSpPr>
          <p:spPr bwMode="auto">
            <a:xfrm>
              <a:off x="5990884" y="3989928"/>
              <a:ext cx="1561394" cy="477237"/>
            </a:xfrm>
            <a:prstGeom prst="rect">
              <a:avLst/>
            </a:prstGeom>
            <a:noFill/>
            <a:ln w="9525">
              <a:noFill/>
              <a:miter lim="800000"/>
              <a:headEnd/>
              <a:tailEnd/>
            </a:ln>
          </p:spPr>
          <p:txBody>
            <a:bodyPr wrap="square">
              <a:spAutoFit/>
            </a:bodyPr>
            <a:lstStyle/>
            <a:p>
              <a:pPr algn="ctr">
                <a:lnSpc>
                  <a:spcPct val="80000"/>
                </a:lnSpc>
              </a:pPr>
              <a:r>
                <a:rPr lang="en-US" sz="2400" b="1" dirty="0" smtClean="0">
                  <a:latin typeface="Calibri" pitchFamily="34" charset="0"/>
                </a:rPr>
                <a:t>Going </a:t>
              </a:r>
            </a:p>
            <a:p>
              <a:pPr algn="ctr">
                <a:lnSpc>
                  <a:spcPct val="80000"/>
                </a:lnSpc>
              </a:pPr>
              <a:r>
                <a:rPr lang="en-US" sz="2400" b="1" dirty="0" smtClean="0">
                  <a:latin typeface="Calibri" pitchFamily="34" charset="0"/>
                </a:rPr>
                <a:t>concern</a:t>
              </a:r>
            </a:p>
          </p:txBody>
        </p:sp>
        <p:cxnSp>
          <p:nvCxnSpPr>
            <p:cNvPr id="150" name="Straight Connector 149"/>
            <p:cNvCxnSpPr/>
            <p:nvPr/>
          </p:nvCxnSpPr>
          <p:spPr>
            <a:xfrm flipV="1">
              <a:off x="2481123" y="3890707"/>
              <a:ext cx="4372759" cy="6478"/>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52" name="Straight Connector 151"/>
            <p:cNvCxnSpPr/>
            <p:nvPr/>
          </p:nvCxnSpPr>
          <p:spPr>
            <a:xfrm>
              <a:off x="4519988" y="3192801"/>
              <a:ext cx="0" cy="694408"/>
            </a:xfrm>
            <a:prstGeom prst="line">
              <a:avLst/>
            </a:prstGeom>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40796231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794576" cy="4268219"/>
          </a:xfrm>
        </p:spPr>
        <p:txBody>
          <a:bodyPr>
            <a:normAutofit/>
          </a:bodyPr>
          <a:lstStyle/>
          <a:p>
            <a:pPr marL="0" indent="0">
              <a:buNone/>
            </a:pPr>
            <a:r>
              <a:rPr lang="en-US" dirty="0" smtClean="0"/>
              <a:t>Which of the following assumptions indicates that the life of a company can be divided into artificial time periods for periodic reporting?</a:t>
            </a:r>
            <a:endParaRPr lang="en-US" dirty="0"/>
          </a:p>
          <a:p>
            <a:pPr>
              <a:buAutoNum type="alphaLcPeriod"/>
            </a:pPr>
            <a:r>
              <a:rPr lang="en-US" dirty="0" smtClean="0"/>
              <a:t>Economic Entity</a:t>
            </a:r>
            <a:endParaRPr lang="en-US" dirty="0"/>
          </a:p>
          <a:p>
            <a:pPr>
              <a:buFont typeface="+mj-lt"/>
              <a:buAutoNum type="alphaLcPeriod"/>
            </a:pPr>
            <a:r>
              <a:rPr lang="en-US" kern="0" dirty="0" smtClean="0"/>
              <a:t>Periodicity</a:t>
            </a:r>
            <a:endParaRPr lang="en-US" kern="0" dirty="0"/>
          </a:p>
          <a:p>
            <a:pPr>
              <a:buFont typeface="+mj-lt"/>
              <a:buAutoNum type="alphaLcPeriod"/>
            </a:pPr>
            <a:r>
              <a:rPr lang="en-US" kern="0" dirty="0" smtClean="0"/>
              <a:t>Going Concern</a:t>
            </a:r>
          </a:p>
          <a:p>
            <a:pPr>
              <a:buFont typeface="+mj-lt"/>
              <a:buAutoNum type="alphaLcPeriod"/>
            </a:pPr>
            <a:r>
              <a:rPr lang="en-US" kern="0" dirty="0" smtClean="0"/>
              <a:t>Monetary Unit</a:t>
            </a:r>
            <a:endParaRPr lang="en-US" dirty="0"/>
          </a:p>
        </p:txBody>
      </p:sp>
      <p:sp>
        <p:nvSpPr>
          <p:cNvPr id="4" name="Title 3"/>
          <p:cNvSpPr>
            <a:spLocks noGrp="1"/>
          </p:cNvSpPr>
          <p:nvPr>
            <p:ph type="title"/>
          </p:nvPr>
        </p:nvSpPr>
        <p:spPr/>
        <p:txBody>
          <a:bodyPr/>
          <a:lstStyle/>
          <a:p>
            <a:r>
              <a:rPr lang="en-US" dirty="0"/>
              <a:t>Concept Check </a:t>
            </a:r>
            <a:r>
              <a:rPr lang="en-US" dirty="0" smtClean="0"/>
              <a:t>1-7</a:t>
            </a:r>
            <a:endParaRPr lang="en-US" dirty="0"/>
          </a:p>
        </p:txBody>
      </p:sp>
      <p:sp>
        <p:nvSpPr>
          <p:cNvPr id="6" name="Oval 5"/>
          <p:cNvSpPr/>
          <p:nvPr/>
        </p:nvSpPr>
        <p:spPr bwMode="auto">
          <a:xfrm>
            <a:off x="987944" y="347206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064944" y="5296148"/>
            <a:ext cx="7520791" cy="1200329"/>
          </a:xfrm>
          <a:prstGeom prst="rect">
            <a:avLst/>
          </a:prstGeom>
          <a:solidFill>
            <a:srgbClr val="FFFFD1"/>
          </a:solidFill>
          <a:ln w="6350">
            <a:solidFill>
              <a:schemeClr val="tx1"/>
            </a:solidFill>
          </a:ln>
        </p:spPr>
        <p:txBody>
          <a:bodyPr wrap="square" rtlCol="0">
            <a:spAutoFit/>
          </a:bodyPr>
          <a:lstStyle/>
          <a:p>
            <a:r>
              <a:rPr lang="en-US" sz="2400" dirty="0" smtClean="0"/>
              <a:t>The periodicity assumption states that the economic </a:t>
            </a:r>
            <a:r>
              <a:rPr lang="en-US" sz="2400" dirty="0"/>
              <a:t>life of an enterprise (presumed to be indefinite) </a:t>
            </a:r>
            <a:r>
              <a:rPr lang="en-US" sz="2400" dirty="0" smtClean="0"/>
              <a:t>can be divided into artificial </a:t>
            </a:r>
            <a:r>
              <a:rPr lang="en-US" sz="2400" dirty="0"/>
              <a:t>time periods for periodic financial </a:t>
            </a:r>
            <a:r>
              <a:rPr lang="en-US" sz="2400" dirty="0" smtClean="0"/>
              <a:t>reporting.</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53</a:t>
            </a:fld>
            <a:endParaRPr lang="en-US" dirty="0"/>
          </a:p>
        </p:txBody>
      </p:sp>
    </p:spTree>
    <p:extLst>
      <p:ext uri="{BB962C8B-B14F-4D97-AF65-F5344CB8AC3E}">
        <p14:creationId xmlns:p14="http://schemas.microsoft.com/office/powerpoint/2010/main" val="2007155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3"/>
          <p:cNvSpPr>
            <a:spLocks noGrp="1"/>
          </p:cNvSpPr>
          <p:nvPr>
            <p:ph type="title"/>
          </p:nvPr>
        </p:nvSpPr>
        <p:spPr/>
        <p:txBody>
          <a:bodyPr/>
          <a:lstStyle/>
          <a:p>
            <a:r>
              <a:rPr lang="en-US" dirty="0" smtClean="0"/>
              <a:t>End of Chapter 1</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54</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809150" y="1378411"/>
            <a:ext cx="8229600" cy="4525963"/>
          </a:xfrm>
        </p:spPr>
        <p:txBody>
          <a:bodyPr/>
          <a:lstStyle/>
          <a:p>
            <a:endParaRPr lang="en-IN" dirty="0" smtClean="0"/>
          </a:p>
          <a:p>
            <a:endParaRPr lang="en-IN" dirty="0" smtClean="0"/>
          </a:p>
        </p:txBody>
      </p:sp>
      <p:pic>
        <p:nvPicPr>
          <p:cNvPr id="21507" name="Picture 2"/>
          <p:cNvPicPr>
            <a:picLocks noChangeAspect="1" noChangeArrowheads="1"/>
          </p:cNvPicPr>
          <p:nvPr/>
        </p:nvPicPr>
        <p:blipFill>
          <a:blip r:embed="rId3"/>
          <a:srcRect/>
          <a:stretch>
            <a:fillRect/>
          </a:stretch>
        </p:blipFill>
        <p:spPr bwMode="auto">
          <a:xfrm>
            <a:off x="2031486" y="1985189"/>
            <a:ext cx="6426714" cy="4257991"/>
          </a:xfrm>
          <a:prstGeom prst="rect">
            <a:avLst/>
          </a:prstGeom>
          <a:noFill/>
          <a:ln w="9525">
            <a:noFill/>
            <a:miter lim="800000"/>
            <a:headEnd/>
            <a:tailEnd/>
          </a:ln>
        </p:spPr>
      </p:pic>
      <p:sp>
        <p:nvSpPr>
          <p:cNvPr id="10" name="Footer Placeholder 9"/>
          <p:cNvSpPr>
            <a:spLocks noGrp="1"/>
          </p:cNvSpPr>
          <p:nvPr>
            <p:ph type="ftr" sz="quarter" idx="11"/>
          </p:nvPr>
        </p:nvSpPr>
        <p:spPr>
          <a:xfrm>
            <a:off x="1424213" y="6499779"/>
            <a:ext cx="6540501" cy="365125"/>
          </a:xfrm>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11" name="Slide Number Placeholder 10"/>
          <p:cNvSpPr>
            <a:spLocks noGrp="1"/>
          </p:cNvSpPr>
          <p:nvPr>
            <p:ph type="sldNum" sz="quarter" idx="12"/>
          </p:nvPr>
        </p:nvSpPr>
        <p:spPr>
          <a:xfrm>
            <a:off x="6989386" y="6558427"/>
            <a:ext cx="2133600" cy="365125"/>
          </a:xfrm>
        </p:spPr>
        <p:txBody>
          <a:bodyPr/>
          <a:lstStyle/>
          <a:p>
            <a:fld id="{8A048DD7-39B4-434B-ACE7-68CA5B147A05}" type="slidenum">
              <a:rPr lang="en-US" smtClean="0"/>
              <a:t>6</a:t>
            </a:fld>
            <a:endParaRPr lang="en-US" dirty="0"/>
          </a:p>
        </p:txBody>
      </p:sp>
      <p:sp>
        <p:nvSpPr>
          <p:cNvPr id="13" name="Title 1"/>
          <p:cNvSpPr>
            <a:spLocks noGrp="1"/>
          </p:cNvSpPr>
          <p:nvPr>
            <p:ph type="title"/>
          </p:nvPr>
        </p:nvSpPr>
        <p:spPr>
          <a:xfrm>
            <a:off x="679267" y="584545"/>
            <a:ext cx="8443719" cy="830375"/>
          </a:xfrm>
        </p:spPr>
        <p:txBody>
          <a:bodyPr/>
          <a:lstStyle/>
          <a:p>
            <a:r>
              <a:rPr lang="en-US" dirty="0" smtClean="0"/>
              <a:t>Decisions People Make About Companies</a:t>
            </a:r>
            <a:endParaRPr lang="en-US" dirty="0"/>
          </a:p>
        </p:txBody>
      </p:sp>
      <p:sp>
        <p:nvSpPr>
          <p:cNvPr id="14" name="Content Placeholder 4"/>
          <p:cNvSpPr txBox="1">
            <a:spLocks/>
          </p:cNvSpPr>
          <p:nvPr/>
        </p:nvSpPr>
        <p:spPr>
          <a:xfrm>
            <a:off x="739636" y="207368"/>
            <a:ext cx="6808080" cy="331817"/>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buNone/>
            </a:pPr>
            <a:r>
              <a:rPr lang="en-US" dirty="0">
                <a:latin typeface="Avenir LT Std 65 Medium"/>
              </a:rPr>
              <a:t>Illustration </a:t>
            </a:r>
            <a:r>
              <a:rPr lang="en-US" dirty="0" smtClean="0">
                <a:latin typeface="Avenir LT Std 65 Medium"/>
              </a:rPr>
              <a:t>1-1</a:t>
            </a:r>
            <a:endParaRPr lang="en-US" dirty="0">
              <a:latin typeface="Avenir LT Std 65 Medium"/>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9267" y="815545"/>
            <a:ext cx="8443719" cy="830375"/>
          </a:xfrm>
        </p:spPr>
        <p:txBody>
          <a:bodyPr/>
          <a:lstStyle/>
          <a:p>
            <a:r>
              <a:rPr lang="en-US" dirty="0" smtClean="0"/>
              <a:t>Framework </a:t>
            </a:r>
            <a:r>
              <a:rPr lang="en-US" dirty="0"/>
              <a:t>for Financial Accounting</a:t>
            </a:r>
          </a:p>
        </p:txBody>
      </p:sp>
      <p:sp>
        <p:nvSpPr>
          <p:cNvPr id="5" name="Content Placeholder 4"/>
          <p:cNvSpPr>
            <a:spLocks noGrp="1"/>
          </p:cNvSpPr>
          <p:nvPr>
            <p:ph sz="quarter" idx="13"/>
          </p:nvPr>
        </p:nvSpPr>
        <p:spPr>
          <a:xfrm>
            <a:off x="778136" y="438368"/>
            <a:ext cx="6808080" cy="331817"/>
          </a:xfrm>
        </p:spPr>
        <p:txBody>
          <a:bodyPr/>
          <a:lstStyle/>
          <a:p>
            <a:r>
              <a:rPr lang="en-US" dirty="0"/>
              <a:t>Illustration </a:t>
            </a:r>
            <a:r>
              <a:rPr lang="en-US" dirty="0" smtClean="0"/>
              <a:t>1-2</a:t>
            </a:r>
            <a:endParaRPr lang="en-US" dirty="0"/>
          </a:p>
        </p:txBody>
      </p:sp>
      <p:sp>
        <p:nvSpPr>
          <p:cNvPr id="6" name="Footer Placeholder 5"/>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Slide Number Placeholder 6"/>
          <p:cNvSpPr>
            <a:spLocks noGrp="1"/>
          </p:cNvSpPr>
          <p:nvPr>
            <p:ph type="sldNum" sz="quarter" idx="12"/>
          </p:nvPr>
        </p:nvSpPr>
        <p:spPr/>
        <p:txBody>
          <a:bodyPr/>
          <a:lstStyle/>
          <a:p>
            <a:fld id="{8A048DD7-39B4-434B-ACE7-68CA5B147A05}" type="slidenum">
              <a:rPr lang="en-US" smtClean="0"/>
              <a:t>7</a:t>
            </a:fld>
            <a:endParaRPr lang="en-US" dirty="0"/>
          </a:p>
        </p:txBody>
      </p:sp>
      <p:pic>
        <p:nvPicPr>
          <p:cNvPr id="9" name="Picture 2"/>
          <p:cNvPicPr>
            <a:picLocks noChangeAspect="1" noChangeArrowheads="1"/>
          </p:cNvPicPr>
          <p:nvPr/>
        </p:nvPicPr>
        <p:blipFill>
          <a:blip r:embed="rId3"/>
          <a:srcRect/>
          <a:stretch>
            <a:fillRect/>
          </a:stretch>
        </p:blipFill>
        <p:spPr bwMode="auto">
          <a:xfrm>
            <a:off x="1530350" y="1749425"/>
            <a:ext cx="6311900"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3"/>
          <p:cNvSpPr>
            <a:spLocks noGrp="1"/>
          </p:cNvSpPr>
          <p:nvPr>
            <p:ph type="title"/>
          </p:nvPr>
        </p:nvSpPr>
        <p:spPr/>
        <p:txBody>
          <a:bodyPr/>
          <a:lstStyle/>
          <a:p>
            <a:r>
              <a:rPr lang="en-US" dirty="0" smtClean="0"/>
              <a:t>Financial Accounting</a:t>
            </a:r>
          </a:p>
        </p:txBody>
      </p:sp>
      <p:sp>
        <p:nvSpPr>
          <p:cNvPr id="19458" name="Content Placeholder 4"/>
          <p:cNvSpPr>
            <a:spLocks noGrp="1"/>
          </p:cNvSpPr>
          <p:nvPr>
            <p:ph idx="1"/>
          </p:nvPr>
        </p:nvSpPr>
        <p:spPr>
          <a:xfrm>
            <a:off x="809150" y="1291786"/>
            <a:ext cx="8229600" cy="5003136"/>
          </a:xfrm>
        </p:spPr>
        <p:txBody>
          <a:bodyPr/>
          <a:lstStyle/>
          <a:p>
            <a:r>
              <a:rPr lang="en-IN" sz="2800" b="1" dirty="0"/>
              <a:t>Managerial accounting</a:t>
            </a:r>
            <a:r>
              <a:rPr lang="en-IN" sz="2800" dirty="0"/>
              <a:t>: information provided for internal </a:t>
            </a:r>
            <a:r>
              <a:rPr lang="en-IN" sz="2800" dirty="0" smtClean="0"/>
              <a:t>users.</a:t>
            </a:r>
            <a:endParaRPr lang="en-IN" sz="2800" dirty="0"/>
          </a:p>
          <a:p>
            <a:r>
              <a:rPr lang="en-IN" sz="2800" b="1" dirty="0"/>
              <a:t>Financial accounting</a:t>
            </a:r>
            <a:r>
              <a:rPr lang="en-IN" sz="2800" dirty="0"/>
              <a:t>: information provided for external </a:t>
            </a:r>
            <a:r>
              <a:rPr lang="en-IN" sz="2800" dirty="0" smtClean="0"/>
              <a:t>users.</a:t>
            </a:r>
          </a:p>
          <a:p>
            <a:pPr lvl="1"/>
            <a:r>
              <a:rPr lang="en-IN" sz="2400" dirty="0" smtClean="0">
                <a:solidFill>
                  <a:srgbClr val="FF0000"/>
                </a:solidFill>
              </a:rPr>
              <a:t>The focus of this course.</a:t>
            </a:r>
            <a:endParaRPr lang="en-IN" sz="2400" dirty="0">
              <a:solidFill>
                <a:srgbClr val="FF0000"/>
              </a:solidFill>
            </a:endParaRPr>
          </a:p>
          <a:p>
            <a:pPr>
              <a:spcBef>
                <a:spcPts val="1800"/>
              </a:spcBef>
            </a:pPr>
            <a:r>
              <a:rPr lang="en-US" sz="2800" dirty="0" smtClean="0"/>
              <a:t>As you think about the users of financial accounting, and learn more about business activities, keep in mind the framework and ask yourself:</a:t>
            </a:r>
          </a:p>
          <a:p>
            <a:pPr marL="346075" lvl="2" indent="0">
              <a:spcBef>
                <a:spcPts val="1800"/>
              </a:spcBef>
              <a:buNone/>
            </a:pPr>
            <a:r>
              <a:rPr lang="en-US" sz="2800" dirty="0" smtClean="0"/>
              <a:t>1. How is the business activity being </a:t>
            </a:r>
            <a:r>
              <a:rPr lang="en-US" sz="2800" b="1" dirty="0" smtClean="0"/>
              <a:t>measured</a:t>
            </a:r>
            <a:r>
              <a:rPr lang="en-US" sz="2800" dirty="0" smtClean="0"/>
              <a:t>?</a:t>
            </a:r>
          </a:p>
          <a:p>
            <a:pPr marL="346075" lvl="2" indent="0">
              <a:buNone/>
            </a:pPr>
            <a:r>
              <a:rPr lang="en-US" sz="2800" dirty="0" smtClean="0"/>
              <a:t>2. How is the business activity being </a:t>
            </a:r>
            <a:r>
              <a:rPr lang="en-US" sz="2800" b="1" dirty="0" smtClean="0"/>
              <a:t>communicated</a:t>
            </a:r>
            <a:r>
              <a:rPr lang="en-US" sz="2800" dirty="0" smtClean="0"/>
              <a:t>?</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8</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8">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458">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45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5"/>
          <p:cNvSpPr>
            <a:spLocks noGrp="1"/>
          </p:cNvSpPr>
          <p:nvPr>
            <p:ph idx="1"/>
          </p:nvPr>
        </p:nvSpPr>
        <p:spPr>
          <a:xfrm>
            <a:off x="709369" y="1442358"/>
            <a:ext cx="7724218" cy="2968582"/>
          </a:xfrm>
        </p:spPr>
        <p:txBody>
          <a:bodyPr/>
          <a:lstStyle/>
          <a:p>
            <a:r>
              <a:rPr lang="en-US" b="1" dirty="0" smtClean="0">
                <a:solidFill>
                  <a:srgbClr val="A5062D"/>
                </a:solidFill>
              </a:rPr>
              <a:t>LO1-2</a:t>
            </a:r>
            <a:r>
              <a:rPr lang="en-US" dirty="0" smtClean="0"/>
              <a:t>	Understand the business activities that financial accounting measures.</a:t>
            </a:r>
          </a:p>
        </p:txBody>
      </p:sp>
      <p:sp>
        <p:nvSpPr>
          <p:cNvPr id="27649" name="Title 4"/>
          <p:cNvSpPr>
            <a:spLocks noGrp="1"/>
          </p:cNvSpPr>
          <p:nvPr>
            <p:ph type="title"/>
          </p:nvPr>
        </p:nvSpPr>
        <p:spPr/>
        <p:txBody>
          <a:bodyPr/>
          <a:lstStyle/>
          <a:p>
            <a:r>
              <a:rPr lang="en-US" dirty="0" smtClean="0"/>
              <a:t>Learning Objective 2</a:t>
            </a: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9</a:t>
            </a:fld>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4386</TotalTime>
  <Words>7091</Words>
  <Application>Microsoft Office PowerPoint</Application>
  <PresentationFormat>On-screen Show (4:3)</PresentationFormat>
  <Paragraphs>801</Paragraphs>
  <Slides>54</Slides>
  <Notes>45</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54</vt:i4>
      </vt:variant>
    </vt:vector>
  </HeadingPairs>
  <TitlesOfParts>
    <vt:vector size="66" baseType="lpstr">
      <vt:lpstr>Arial</vt:lpstr>
      <vt:lpstr>Avenir LT Std 35 Light</vt:lpstr>
      <vt:lpstr>Avenir LT Std 45 Book</vt:lpstr>
      <vt:lpstr>Avenir LT Std 55 Roman</vt:lpstr>
      <vt:lpstr>Avenir LT Std 65 Medium</vt:lpstr>
      <vt:lpstr>Calibri</vt:lpstr>
      <vt:lpstr>Myriad Pro</vt:lpstr>
      <vt:lpstr>Tahoma</vt:lpstr>
      <vt:lpstr>Verdana</vt:lpstr>
      <vt:lpstr>Wingdings</vt:lpstr>
      <vt:lpstr>Spiceland3</vt:lpstr>
      <vt:lpstr>1_Spiceland3</vt:lpstr>
      <vt:lpstr>A Framework for Financial Accounting</vt:lpstr>
      <vt:lpstr>PowerPoint Presentation</vt:lpstr>
      <vt:lpstr>PowerPoint Presentation</vt:lpstr>
      <vt:lpstr>Part A</vt:lpstr>
      <vt:lpstr>Learning Objective 1</vt:lpstr>
      <vt:lpstr>Decisions People Make About Companies</vt:lpstr>
      <vt:lpstr>Framework for Financial Accounting</vt:lpstr>
      <vt:lpstr>Financial Accounting</vt:lpstr>
      <vt:lpstr>Learning Objective 2</vt:lpstr>
      <vt:lpstr>PowerPoint Presentation</vt:lpstr>
      <vt:lpstr>Revenues, Expenses, and Dividends</vt:lpstr>
      <vt:lpstr>Business Activities and Their Measurement</vt:lpstr>
      <vt:lpstr>Key Point   </vt:lpstr>
      <vt:lpstr>Concept Check 1-1</vt:lpstr>
      <vt:lpstr>Concept Check 1-2</vt:lpstr>
      <vt:lpstr>Business Structures</vt:lpstr>
      <vt:lpstr>Business Activities</vt:lpstr>
      <vt:lpstr>Learning Objective 3</vt:lpstr>
      <vt:lpstr>Communicating Through Financial Statements</vt:lpstr>
      <vt:lpstr>Income Statement</vt:lpstr>
      <vt:lpstr>Income Statement for Eagle Golf Academy</vt:lpstr>
      <vt:lpstr>Statement of Stockholders’ Equity</vt:lpstr>
      <vt:lpstr>Statement of Stockholders’ Equity for Eagle Golf Academy</vt:lpstr>
      <vt:lpstr>Balance Sheet</vt:lpstr>
      <vt:lpstr>Balance Sheet for Eagle Golf Academy</vt:lpstr>
      <vt:lpstr>Concept Check 1-3</vt:lpstr>
      <vt:lpstr>Concept Check 1-4</vt:lpstr>
      <vt:lpstr>Statement of Cash Flows</vt:lpstr>
      <vt:lpstr>Statement of Cash Flows for  Eagle Golf Academy</vt:lpstr>
      <vt:lpstr>Concept Check 1-5</vt:lpstr>
      <vt:lpstr>Links among Financial Statements </vt:lpstr>
      <vt:lpstr>Key Point  All transactions that affect revenues or expenses reported in the income statement ultimately affect the balance sheet through the balance in retained earnings. </vt:lpstr>
      <vt:lpstr>Learning Objective 4</vt:lpstr>
      <vt:lpstr>Use of Financial Accounting Information in Investing and Lending Decisions</vt:lpstr>
      <vt:lpstr>Relationship between Changes in Stock Prices and Changes in Net Income over a 20-Year Period</vt:lpstr>
      <vt:lpstr>Part B</vt:lpstr>
      <vt:lpstr>Learning Objective 5</vt:lpstr>
      <vt:lpstr>Rules of Financial Accounting</vt:lpstr>
      <vt:lpstr>Current Standard Setting</vt:lpstr>
      <vt:lpstr>Key Point</vt:lpstr>
      <vt:lpstr>Role of Auditors</vt:lpstr>
      <vt:lpstr>Excerpts from the Independent Auditor’s Report of Dick’s Sporting Goods, Inc. </vt:lpstr>
      <vt:lpstr>PowerPoint Presentation</vt:lpstr>
      <vt:lpstr>Concept Check 1-6</vt:lpstr>
      <vt:lpstr>Part C</vt:lpstr>
      <vt:lpstr>Learning Objective 6</vt:lpstr>
      <vt:lpstr>Some of the Career Options in Accounting</vt:lpstr>
      <vt:lpstr>Learning Objective 7</vt:lpstr>
      <vt:lpstr>Conceptual Framework Appendix</vt:lpstr>
      <vt:lpstr>Qualitative Characteristics of Useful Financial Information</vt:lpstr>
      <vt:lpstr>Key Point</vt:lpstr>
      <vt:lpstr>Assumptions That Underlie GAAP</vt:lpstr>
      <vt:lpstr>Concept Check 1-7</vt:lpstr>
      <vt:lpstr>End of Chapter 1</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Christina S</cp:lastModifiedBy>
  <cp:revision>318</cp:revision>
  <dcterms:created xsi:type="dcterms:W3CDTF">2015-07-01T20:34:59Z</dcterms:created>
  <dcterms:modified xsi:type="dcterms:W3CDTF">2015-11-18T20:46:44Z</dcterms:modified>
</cp:coreProperties>
</file>