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617" r:id="rId2"/>
    <p:sldId id="618" r:id="rId3"/>
    <p:sldId id="619" r:id="rId4"/>
    <p:sldId id="620" r:id="rId5"/>
    <p:sldId id="621" r:id="rId6"/>
    <p:sldId id="622" r:id="rId7"/>
    <p:sldId id="623" r:id="rId8"/>
    <p:sldId id="624" r:id="rId9"/>
    <p:sldId id="625" r:id="rId10"/>
    <p:sldId id="626" r:id="rId11"/>
    <p:sldId id="627" r:id="rId12"/>
    <p:sldId id="628" r:id="rId13"/>
    <p:sldId id="629" r:id="rId14"/>
    <p:sldId id="692" r:id="rId15"/>
    <p:sldId id="540" r:id="rId16"/>
    <p:sldId id="459"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916" userDrawn="1">
          <p15:clr>
            <a:srgbClr val="A4A3A4"/>
          </p15:clr>
        </p15:guide>
        <p15:guide id="2" pos="3072" userDrawn="1">
          <p15:clr>
            <a:srgbClr val="A4A3A4"/>
          </p15:clr>
        </p15:guide>
        <p15:guide id="3" orient="horz" pos="3304" userDrawn="1">
          <p15:clr>
            <a:srgbClr val="A4A3A4"/>
          </p15:clr>
        </p15:guide>
        <p15:guide id="4" orient="horz" pos="3972">
          <p15:clr>
            <a:srgbClr val="A4A3A4"/>
          </p15:clr>
        </p15:guide>
        <p15:guide id="5" orient="horz" pos="1180">
          <p15:clr>
            <a:srgbClr val="A4A3A4"/>
          </p15:clr>
        </p15:guide>
        <p15:guide id="6" pos="523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david" initials="d" lastIdx="2" clrIdx="1"/>
  <p:cmAuthor id="3" name="wbt" initials="wbt"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A44A"/>
    <a:srgbClr val="FFFF99"/>
    <a:srgbClr val="FFFFCC"/>
    <a:srgbClr val="F4BAAE"/>
    <a:srgbClr val="CCFFCC"/>
    <a:srgbClr val="669900"/>
    <a:srgbClr val="66CCFF"/>
    <a:srgbClr val="CC99FF"/>
    <a:srgbClr val="ABD5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63" autoAdjust="0"/>
    <p:restoredTop sz="93263" autoAdjust="0"/>
  </p:normalViewPr>
  <p:slideViewPr>
    <p:cSldViewPr snapToObjects="1">
      <p:cViewPr varScale="1">
        <p:scale>
          <a:sx n="69" d="100"/>
          <a:sy n="69" d="100"/>
        </p:scale>
        <p:origin x="-1170" y="-90"/>
      </p:cViewPr>
      <p:guideLst>
        <p:guide orient="horz" pos="2916"/>
        <p:guide orient="horz" pos="3304"/>
        <p:guide orient="horz" pos="3972"/>
        <p:guide orient="horz" pos="1180"/>
        <p:guide pos="3072"/>
        <p:guide pos="5232"/>
      </p:guideLst>
    </p:cSldViewPr>
  </p:slideViewPr>
  <p:outlineViewPr>
    <p:cViewPr>
      <p:scale>
        <a:sx n="33" d="100"/>
        <a:sy n="33" d="100"/>
      </p:scale>
      <p:origin x="0" y="5622"/>
    </p:cViewPr>
  </p:outlineViewPr>
  <p:notesTextViewPr>
    <p:cViewPr>
      <p:scale>
        <a:sx n="100" d="100"/>
        <a:sy n="100" d="100"/>
      </p:scale>
      <p:origin x="0" y="0"/>
    </p:cViewPr>
  </p:notesTextViewPr>
  <p:notesViewPr>
    <p:cSldViewPr snapToObjects="1">
      <p:cViewPr varScale="1">
        <p:scale>
          <a:sx n="70" d="100"/>
          <a:sy n="70" d="100"/>
        </p:scale>
        <p:origin x="-3294" y="-90"/>
      </p:cViewPr>
      <p:guideLst>
        <p:guide orient="horz" pos="2880"/>
        <p:guide pos="2160"/>
      </p:guideLst>
    </p:cSldViewPr>
  </p:notes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06-09-2016</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3870297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200" b="0" i="0" kern="1200" dirty="0" smtClean="0">
              <a:solidFill>
                <a:schemeClr val="tx1"/>
              </a:solidFill>
              <a:effectLst/>
              <a:latin typeface="+mn-lt"/>
              <a:ea typeface="+mn-ea"/>
              <a:cs typeface="+mn-cs"/>
            </a:endParaRPr>
          </a:p>
        </p:txBody>
      </p:sp>
      <p:sp>
        <p:nvSpPr>
          <p:cNvPr id="75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130A204-783B-44A2-95B5-7B164534D0AE}" type="slidenum">
              <a:rPr lang="en-IN">
                <a:solidFill>
                  <a:prstClr val="black"/>
                </a:solidFill>
              </a:rPr>
              <a:pPr/>
              <a:t>2</a:t>
            </a:fld>
            <a:endParaRPr lang="en-IN" dirty="0">
              <a:solidFill>
                <a:prstClr val="black"/>
              </a:solidFill>
            </a:endParaRPr>
          </a:p>
        </p:txBody>
      </p:sp>
    </p:spTree>
    <p:extLst>
      <p:ext uri="{BB962C8B-B14F-4D97-AF65-F5344CB8AC3E}">
        <p14:creationId xmlns:p14="http://schemas.microsoft.com/office/powerpoint/2010/main" val="2431520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200" b="0" i="0" kern="1200" dirty="0" smtClean="0">
              <a:solidFill>
                <a:schemeClr val="tx1"/>
              </a:solidFill>
              <a:effectLst/>
              <a:latin typeface="+mn-lt"/>
              <a:ea typeface="+mn-ea"/>
              <a:cs typeface="+mn-cs"/>
            </a:endParaRPr>
          </a:p>
        </p:txBody>
      </p:sp>
      <p:sp>
        <p:nvSpPr>
          <p:cNvPr id="75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130A204-783B-44A2-95B5-7B164534D0AE}" type="slidenum">
              <a:rPr lang="en-IN">
                <a:solidFill>
                  <a:prstClr val="black"/>
                </a:solidFill>
              </a:rPr>
              <a:pPr/>
              <a:t>11</a:t>
            </a:fld>
            <a:endParaRPr lang="en-IN" dirty="0">
              <a:solidFill>
                <a:prstClr val="black"/>
              </a:solidFill>
            </a:endParaRPr>
          </a:p>
        </p:txBody>
      </p:sp>
    </p:spTree>
    <p:extLst>
      <p:ext uri="{BB962C8B-B14F-4D97-AF65-F5344CB8AC3E}">
        <p14:creationId xmlns:p14="http://schemas.microsoft.com/office/powerpoint/2010/main" val="3782179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200" b="0" i="0" kern="1200" dirty="0" smtClean="0">
              <a:solidFill>
                <a:schemeClr val="tx1"/>
              </a:solidFill>
              <a:effectLst/>
              <a:latin typeface="+mn-lt"/>
              <a:ea typeface="+mn-ea"/>
              <a:cs typeface="+mn-cs"/>
            </a:endParaRPr>
          </a:p>
        </p:txBody>
      </p:sp>
      <p:sp>
        <p:nvSpPr>
          <p:cNvPr id="75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130A204-783B-44A2-95B5-7B164534D0AE}" type="slidenum">
              <a:rPr lang="en-IN">
                <a:solidFill>
                  <a:prstClr val="black"/>
                </a:solidFill>
              </a:rPr>
              <a:pPr/>
              <a:t>12</a:t>
            </a:fld>
            <a:endParaRPr lang="en-IN" dirty="0">
              <a:solidFill>
                <a:prstClr val="black"/>
              </a:solidFill>
            </a:endParaRPr>
          </a:p>
        </p:txBody>
      </p:sp>
    </p:spTree>
    <p:extLst>
      <p:ext uri="{BB962C8B-B14F-4D97-AF65-F5344CB8AC3E}">
        <p14:creationId xmlns:p14="http://schemas.microsoft.com/office/powerpoint/2010/main" val="1213380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200" b="0" i="0" kern="1200" dirty="0" smtClean="0">
              <a:solidFill>
                <a:schemeClr val="tx1"/>
              </a:solidFill>
              <a:effectLst/>
              <a:latin typeface="+mn-lt"/>
              <a:ea typeface="+mn-ea"/>
              <a:cs typeface="+mn-cs"/>
            </a:endParaRPr>
          </a:p>
        </p:txBody>
      </p:sp>
      <p:sp>
        <p:nvSpPr>
          <p:cNvPr id="75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130A204-783B-44A2-95B5-7B164534D0AE}" type="slidenum">
              <a:rPr lang="en-IN">
                <a:solidFill>
                  <a:prstClr val="black"/>
                </a:solidFill>
              </a:rPr>
              <a:pPr/>
              <a:t>13</a:t>
            </a:fld>
            <a:endParaRPr lang="en-IN" dirty="0">
              <a:solidFill>
                <a:prstClr val="black"/>
              </a:solidFill>
            </a:endParaRPr>
          </a:p>
        </p:txBody>
      </p:sp>
    </p:spTree>
    <p:extLst>
      <p:ext uri="{BB962C8B-B14F-4D97-AF65-F5344CB8AC3E}">
        <p14:creationId xmlns:p14="http://schemas.microsoft.com/office/powerpoint/2010/main" val="1051539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2761941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IN" dirty="0" smtClean="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15</a:t>
            </a:fld>
            <a:endParaRPr lang="en-IN" dirty="0">
              <a:cs typeface="Arial" charset="0"/>
            </a:endParaRPr>
          </a:p>
        </p:txBody>
      </p:sp>
    </p:spTree>
    <p:extLst>
      <p:ext uri="{BB962C8B-B14F-4D97-AF65-F5344CB8AC3E}">
        <p14:creationId xmlns:p14="http://schemas.microsoft.com/office/powerpoint/2010/main" val="1588500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IN" dirty="0" smtClean="0"/>
          </a:p>
        </p:txBody>
      </p:sp>
      <p:sp>
        <p:nvSpPr>
          <p:cNvPr id="75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30A204-783B-44A2-95B5-7B164534D0AE}"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6757346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smtClean="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smtClean="0"/>
              <a:t>Click to edit Master text styles</a:t>
            </a: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smtClean="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smtClean="0"/>
              <a:t>End of Chapter ##</a:t>
            </a:r>
            <a:endParaRPr lang="en-IN" dirty="0"/>
          </a:p>
        </p:txBody>
      </p:sp>
    </p:spTree>
    <p:extLst>
      <p:ext uri="{BB962C8B-B14F-4D97-AF65-F5344CB8AC3E}">
        <p14:creationId xmlns:p14="http://schemas.microsoft.com/office/powerpoint/2010/main" val="32602616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xfrm>
            <a:off x="1162050" y="6243638"/>
            <a:ext cx="1905000" cy="457200"/>
          </a:xfrm>
          <a:prstGeom prst="rect">
            <a:avLst/>
          </a:prstGeom>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3657600" y="6243638"/>
            <a:ext cx="2895600" cy="457200"/>
          </a:xfrm>
          <a:prstGeom prst="rect">
            <a:avLst/>
          </a:prstGeom>
          <a:ln/>
        </p:spPr>
        <p:txBody>
          <a:bodyPr/>
          <a:lstStyle>
            <a:lvl1pPr>
              <a:defRPr/>
            </a:lvl1pPr>
          </a:lstStyle>
          <a:p>
            <a:pPr>
              <a:defRPr/>
            </a:pPr>
            <a:endParaRPr lang="en-US" dirty="0"/>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45E9DF5-480F-4243-822E-0EFCF019E181}" type="slidenum">
              <a:rPr lang="en-US"/>
              <a:pPr>
                <a:defRPr/>
              </a:pPr>
              <a:t>‹#›</a:t>
            </a:fld>
            <a:endParaRPr lang="en-US"/>
          </a:p>
        </p:txBody>
      </p:sp>
    </p:spTree>
    <p:extLst>
      <p:ext uri="{BB962C8B-B14F-4D97-AF65-F5344CB8AC3E}">
        <p14:creationId xmlns:p14="http://schemas.microsoft.com/office/powerpoint/2010/main" val="26501806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dirty="0"/>
          </a:p>
        </p:txBody>
      </p:sp>
      <p:sp>
        <p:nvSpPr>
          <p:cNvPr id="3"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13"/>
          <p:cNvSpPr>
            <a:spLocks noGrp="1" noChangeArrowheads="1"/>
          </p:cNvSpPr>
          <p:nvPr>
            <p:ph type="sldNum" sz="quarter" idx="12"/>
          </p:nvPr>
        </p:nvSpPr>
        <p:spPr>
          <a:ln/>
        </p:spPr>
        <p:txBody>
          <a:bodyPr/>
          <a:lstStyle>
            <a:lvl1pPr>
              <a:defRPr/>
            </a:lvl1pPr>
          </a:lstStyle>
          <a:p>
            <a:pPr>
              <a:defRPr/>
            </a:pPr>
            <a:fld id="{753D52BA-9311-4FFD-98FF-F3686FE4E4D5}" type="slidenum">
              <a:rPr lang="en-US"/>
              <a:pPr>
                <a:defRPr/>
              </a:pPr>
              <a:t>‹#›</a:t>
            </a:fld>
            <a:endParaRPr lang="en-US" dirty="0"/>
          </a:p>
        </p:txBody>
      </p:sp>
    </p:spTree>
    <p:extLst>
      <p:ext uri="{BB962C8B-B14F-4D97-AF65-F5344CB8AC3E}">
        <p14:creationId xmlns:p14="http://schemas.microsoft.com/office/powerpoint/2010/main" val="63892506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11"/>
          <p:cNvSpPr>
            <a:spLocks noGrp="1" noChangeArrowheads="1"/>
          </p:cNvSpPr>
          <p:nvPr>
            <p:ph type="dt" sz="half" idx="10"/>
          </p:nvPr>
        </p:nvSpPr>
        <p:spPr>
          <a:ln/>
        </p:spPr>
        <p:txBody>
          <a:bodyPr/>
          <a:lstStyle>
            <a:lvl1pPr>
              <a:defRPr/>
            </a:lvl1pPr>
          </a:lstStyle>
          <a:p>
            <a:pPr>
              <a:defRPr/>
            </a:pPr>
            <a:endParaRPr lang="en-US" dirty="0"/>
          </a:p>
        </p:txBody>
      </p:sp>
      <p:sp>
        <p:nvSpPr>
          <p:cNvPr id="6"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3"/>
          <p:cNvSpPr>
            <a:spLocks noGrp="1" noChangeArrowheads="1"/>
          </p:cNvSpPr>
          <p:nvPr>
            <p:ph type="sldNum" sz="quarter" idx="12"/>
          </p:nvPr>
        </p:nvSpPr>
        <p:spPr>
          <a:ln/>
        </p:spPr>
        <p:txBody>
          <a:bodyPr/>
          <a:lstStyle>
            <a:lvl1pPr>
              <a:defRPr/>
            </a:lvl1pPr>
          </a:lstStyle>
          <a:p>
            <a:pPr>
              <a:defRPr/>
            </a:pPr>
            <a:fld id="{9445D63D-54AC-4504-AE2F-03EC458ED181}" type="slidenum">
              <a:rPr lang="en-US"/>
              <a:pPr>
                <a:defRPr/>
              </a:pPr>
              <a:t>‹#›</a:t>
            </a:fld>
            <a:endParaRPr lang="en-US" dirty="0"/>
          </a:p>
        </p:txBody>
      </p:sp>
    </p:spTree>
    <p:extLst>
      <p:ext uri="{BB962C8B-B14F-4D97-AF65-F5344CB8AC3E}">
        <p14:creationId xmlns:p14="http://schemas.microsoft.com/office/powerpoint/2010/main" val="109157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a:ln/>
        </p:spPr>
        <p:txBody>
          <a:bodyPr/>
          <a:lstStyle>
            <a:lvl1pPr>
              <a:defRPr/>
            </a:lvl1pPr>
          </a:lstStyle>
          <a:p>
            <a:pPr>
              <a:defRPr/>
            </a:pPr>
            <a:endParaRPr lang="en-US" dirty="0"/>
          </a:p>
        </p:txBody>
      </p:sp>
      <p:sp>
        <p:nvSpPr>
          <p:cNvPr id="4"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13"/>
          <p:cNvSpPr>
            <a:spLocks noGrp="1" noChangeArrowheads="1"/>
          </p:cNvSpPr>
          <p:nvPr>
            <p:ph type="sldNum" sz="quarter" idx="12"/>
          </p:nvPr>
        </p:nvSpPr>
        <p:spPr>
          <a:ln/>
        </p:spPr>
        <p:txBody>
          <a:bodyPr/>
          <a:lstStyle>
            <a:lvl1pPr>
              <a:defRPr/>
            </a:lvl1pPr>
          </a:lstStyle>
          <a:p>
            <a:pPr>
              <a:defRPr/>
            </a:pPr>
            <a:fld id="{69A49810-231A-4AB6-A203-8AA3521D9094}" type="slidenum">
              <a:rPr lang="en-US"/>
              <a:pPr>
                <a:defRPr/>
              </a:pPr>
              <a:t>‹#›</a:t>
            </a:fld>
            <a:endParaRPr lang="en-US" dirty="0"/>
          </a:p>
        </p:txBody>
      </p:sp>
    </p:spTree>
    <p:extLst>
      <p:ext uri="{BB962C8B-B14F-4D97-AF65-F5344CB8AC3E}">
        <p14:creationId xmlns:p14="http://schemas.microsoft.com/office/powerpoint/2010/main" val="3815530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IN" smtClean="0"/>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smtClean="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6" r:id="rId4"/>
    <p:sldLayoutId id="2147483667" r:id="rId5"/>
    <p:sldLayoutId id="2147483668" r:id="rId6"/>
    <p:sldLayoutId id="2147483669" r:id="rId7"/>
  </p:sldLayoutIdLs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71202" y="1792105"/>
            <a:ext cx="8382000" cy="1444625"/>
          </a:xfrm>
        </p:spPr>
        <p:txBody>
          <a:bodyPr>
            <a:noAutofit/>
          </a:bodyPr>
          <a:lstStyle/>
          <a:p>
            <a:pPr algn="ctr">
              <a:lnSpc>
                <a:spcPct val="100000"/>
              </a:lnSpc>
            </a:pPr>
            <a:r>
              <a:rPr lang="en-US" sz="4800" u="sng" dirty="0" smtClean="0"/>
              <a:t>FASB UPDATES:</a:t>
            </a:r>
            <a:br>
              <a:rPr lang="en-US" sz="4800" u="sng" dirty="0" smtClean="0"/>
            </a:br>
            <a:r>
              <a:rPr lang="en-US" sz="4800" u="sng" dirty="0" smtClean="0"/>
              <a:t>Financial Instruments</a:t>
            </a:r>
            <a:endParaRPr lang="en-US" sz="4800" u="sng" dirty="0"/>
          </a:p>
        </p:txBody>
      </p:sp>
    </p:spTree>
    <p:extLst>
      <p:ext uri="{BB962C8B-B14F-4D97-AF65-F5344CB8AC3E}">
        <p14:creationId xmlns:p14="http://schemas.microsoft.com/office/powerpoint/2010/main" val="28571838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5676" y="828468"/>
            <a:ext cx="8090544" cy="4999837"/>
          </a:xfrm>
          <a:prstGeom prst="rect">
            <a:avLst/>
          </a:prstGeom>
        </p:spPr>
      </p:pic>
    </p:spTree>
    <p:extLst>
      <p:ext uri="{BB962C8B-B14F-4D97-AF65-F5344CB8AC3E}">
        <p14:creationId xmlns:p14="http://schemas.microsoft.com/office/powerpoint/2010/main" val="38796279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81769"/>
            <a:ext cx="8382000" cy="1262856"/>
          </a:xfrm>
        </p:spPr>
        <p:txBody>
          <a:bodyPr rtlCol="0">
            <a:noAutofit/>
          </a:bodyPr>
          <a:lstStyle/>
          <a:p>
            <a:pPr fontAlgn="auto">
              <a:spcAft>
                <a:spcPts val="0"/>
              </a:spcAft>
              <a:defRPr/>
            </a:pPr>
            <a:r>
              <a:rPr lang="en-US" dirty="0" smtClean="0"/>
              <a:t>Impairment of Investments</a:t>
            </a:r>
            <a:endParaRPr lang="en-IN" dirty="0"/>
          </a:p>
        </p:txBody>
      </p:sp>
      <p:sp>
        <p:nvSpPr>
          <p:cNvPr id="3" name="Content Placeholder 2"/>
          <p:cNvSpPr>
            <a:spLocks noGrp="1"/>
          </p:cNvSpPr>
          <p:nvPr>
            <p:ph idx="1"/>
          </p:nvPr>
        </p:nvSpPr>
        <p:spPr>
          <a:xfrm>
            <a:off x="745432" y="1189654"/>
            <a:ext cx="8013600" cy="5345538"/>
          </a:xfrm>
        </p:spPr>
        <p:txBody>
          <a:bodyPr>
            <a:normAutofit/>
          </a:bodyPr>
          <a:lstStyle/>
          <a:p>
            <a:pPr marL="1260475" indent="-1260475" fontAlgn="auto">
              <a:spcAft>
                <a:spcPts val="0"/>
              </a:spcAft>
              <a:buNone/>
              <a:defRPr/>
            </a:pPr>
            <a:r>
              <a:rPr lang="en-US" b="1" dirty="0" smtClean="0">
                <a:solidFill>
                  <a:srgbClr val="0000FF"/>
                </a:solidFill>
              </a:rPr>
              <a:t>“</a:t>
            </a:r>
            <a:r>
              <a:rPr lang="en-US" b="1" dirty="0">
                <a:solidFill>
                  <a:srgbClr val="0000FF"/>
                </a:solidFill>
              </a:rPr>
              <a:t>Current Expected Credit Loss</a:t>
            </a:r>
            <a:r>
              <a:rPr lang="en-US" b="1" dirty="0" smtClean="0">
                <a:solidFill>
                  <a:srgbClr val="0000FF"/>
                </a:solidFill>
              </a:rPr>
              <a:t>” (CECL)</a:t>
            </a:r>
            <a:endParaRPr lang="en-IN" b="1" dirty="0" smtClean="0">
              <a:solidFill>
                <a:srgbClr val="0000FF"/>
              </a:solidFill>
            </a:endParaRPr>
          </a:p>
          <a:p>
            <a:pPr lvl="1" fontAlgn="auto">
              <a:spcAft>
                <a:spcPts val="0"/>
              </a:spcAft>
              <a:defRPr/>
            </a:pPr>
            <a:r>
              <a:rPr lang="en-US" dirty="0" smtClean="0"/>
              <a:t>ASU 2016-13</a:t>
            </a:r>
          </a:p>
          <a:p>
            <a:pPr lvl="1" fontAlgn="auto">
              <a:spcAft>
                <a:spcPts val="0"/>
              </a:spcAft>
              <a:defRPr/>
            </a:pPr>
            <a:r>
              <a:rPr lang="en-US" dirty="0" smtClean="0"/>
              <a:t>Effective in </a:t>
            </a:r>
            <a:r>
              <a:rPr lang="en-US" dirty="0"/>
              <a:t>2020, </a:t>
            </a:r>
            <a:r>
              <a:rPr lang="en-US" dirty="0" smtClean="0"/>
              <a:t>but </a:t>
            </a:r>
            <a:r>
              <a:rPr lang="en-US" dirty="0"/>
              <a:t>can choose </a:t>
            </a:r>
            <a:r>
              <a:rPr lang="en-US" dirty="0" smtClean="0"/>
              <a:t>to begin in 2019.</a:t>
            </a:r>
          </a:p>
          <a:p>
            <a:pPr lvl="1" fontAlgn="auto">
              <a:spcAft>
                <a:spcPts val="0"/>
              </a:spcAft>
              <a:defRPr/>
            </a:pPr>
            <a:r>
              <a:rPr lang="en-US" dirty="0"/>
              <a:t>Differs from current GAAP in two important ways:</a:t>
            </a:r>
          </a:p>
          <a:p>
            <a:pPr marL="1371600" lvl="2" indent="-457200" fontAlgn="auto">
              <a:spcAft>
                <a:spcPts val="0"/>
              </a:spcAft>
              <a:buClr>
                <a:schemeClr val="tx1"/>
              </a:buClr>
              <a:buAutoNum type="arabicParenBoth"/>
              <a:defRPr/>
            </a:pPr>
            <a:r>
              <a:rPr lang="en-US" dirty="0"/>
              <a:t>The </a:t>
            </a:r>
            <a:r>
              <a:rPr lang="en-US" b="1" dirty="0">
                <a:solidFill>
                  <a:srgbClr val="C00000"/>
                </a:solidFill>
              </a:rPr>
              <a:t>probable</a:t>
            </a:r>
            <a:r>
              <a:rPr lang="en-US" dirty="0"/>
              <a:t> threshold</a:t>
            </a:r>
            <a:r>
              <a:rPr lang="en-US" b="1" dirty="0"/>
              <a:t> </a:t>
            </a:r>
            <a:r>
              <a:rPr lang="en-US" dirty="0"/>
              <a:t>for identifying bad debts is removed.</a:t>
            </a:r>
          </a:p>
          <a:p>
            <a:pPr marL="1371600" lvl="2" indent="-457200" fontAlgn="auto">
              <a:spcAft>
                <a:spcPts val="0"/>
              </a:spcAft>
              <a:buClr>
                <a:schemeClr val="tx1"/>
              </a:buClr>
              <a:buAutoNum type="arabicParenBoth"/>
              <a:defRPr/>
            </a:pPr>
            <a:r>
              <a:rPr lang="en-US" dirty="0"/>
              <a:t>The CECL model explicitly requires creditors to consider forecasts about the </a:t>
            </a:r>
            <a:r>
              <a:rPr lang="en-US" b="1" dirty="0">
                <a:solidFill>
                  <a:srgbClr val="C00000"/>
                </a:solidFill>
              </a:rPr>
              <a:t>future</a:t>
            </a:r>
            <a:r>
              <a:rPr lang="en-US" dirty="0"/>
              <a:t>, while current practice tends to focus on events that already have occurred.</a:t>
            </a:r>
          </a:p>
          <a:p>
            <a:pPr lvl="1" fontAlgn="auto">
              <a:spcAft>
                <a:spcPts val="0"/>
              </a:spcAft>
              <a:defRPr/>
            </a:pPr>
            <a:r>
              <a:rPr lang="en-US" dirty="0" smtClean="0"/>
              <a:t>Designed </a:t>
            </a:r>
            <a:r>
              <a:rPr lang="en-US" dirty="0"/>
              <a:t>to give a more accurate and forward-looking estimate of bad debts expense. </a:t>
            </a:r>
            <a:endParaRPr lang="en-US" dirty="0" smtClean="0"/>
          </a:p>
          <a:p>
            <a:pPr lvl="1" fontAlgn="auto">
              <a:spcAft>
                <a:spcPts val="0"/>
              </a:spcAft>
              <a:defRPr/>
            </a:pPr>
            <a:r>
              <a:rPr lang="en-US" dirty="0" smtClean="0"/>
              <a:t>Method for estimating credit losses not specified.</a:t>
            </a:r>
            <a:endParaRPr lang="en-US" dirty="0"/>
          </a:p>
          <a:p>
            <a:pPr marL="914400" lvl="2" indent="0" fontAlgn="auto">
              <a:spcAft>
                <a:spcPts val="0"/>
              </a:spcAft>
              <a:buClr>
                <a:schemeClr val="tx1"/>
              </a:buClr>
              <a:buNone/>
              <a:defRPr/>
            </a:pPr>
            <a:endParaRPr lang="en-IN" dirty="0" smtClean="0"/>
          </a:p>
        </p:txBody>
      </p:sp>
    </p:spTree>
    <p:extLst>
      <p:ext uri="{BB962C8B-B14F-4D97-AF65-F5344CB8AC3E}">
        <p14:creationId xmlns:p14="http://schemas.microsoft.com/office/powerpoint/2010/main" val="1919415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81769"/>
            <a:ext cx="8382000" cy="1262856"/>
          </a:xfrm>
        </p:spPr>
        <p:txBody>
          <a:bodyPr rtlCol="0">
            <a:noAutofit/>
          </a:bodyPr>
          <a:lstStyle/>
          <a:p>
            <a:pPr fontAlgn="auto">
              <a:spcAft>
                <a:spcPts val="0"/>
              </a:spcAft>
              <a:defRPr/>
            </a:pPr>
            <a:r>
              <a:rPr lang="en-US" dirty="0" smtClean="0"/>
              <a:t>Impairment of Investments</a:t>
            </a:r>
            <a:endParaRPr lang="en-IN" dirty="0"/>
          </a:p>
        </p:txBody>
      </p:sp>
      <p:sp>
        <p:nvSpPr>
          <p:cNvPr id="3" name="Content Placeholder 2"/>
          <p:cNvSpPr>
            <a:spLocks noGrp="1"/>
          </p:cNvSpPr>
          <p:nvPr>
            <p:ph idx="1"/>
          </p:nvPr>
        </p:nvSpPr>
        <p:spPr>
          <a:xfrm>
            <a:off x="745432" y="1189654"/>
            <a:ext cx="8013600" cy="5345538"/>
          </a:xfrm>
        </p:spPr>
        <p:txBody>
          <a:bodyPr>
            <a:normAutofit/>
          </a:bodyPr>
          <a:lstStyle/>
          <a:p>
            <a:pPr marL="1260475" indent="-1260475" fontAlgn="auto">
              <a:spcAft>
                <a:spcPts val="0"/>
              </a:spcAft>
              <a:buNone/>
              <a:defRPr/>
            </a:pPr>
            <a:r>
              <a:rPr lang="en-IN" b="1" dirty="0" smtClean="0">
                <a:solidFill>
                  <a:srgbClr val="0000FF"/>
                </a:solidFill>
              </a:rPr>
              <a:t>Receivables/Loans</a:t>
            </a:r>
          </a:p>
          <a:p>
            <a:pPr lvl="1" fontAlgn="auto">
              <a:spcAft>
                <a:spcPts val="0"/>
              </a:spcAft>
              <a:defRPr/>
            </a:pPr>
            <a:r>
              <a:rPr lang="en-US" dirty="0"/>
              <a:t>Still </a:t>
            </a:r>
            <a:r>
              <a:rPr lang="en-US" dirty="0" smtClean="0"/>
              <a:t>use </a:t>
            </a:r>
            <a:r>
              <a:rPr lang="en-US" dirty="0"/>
              <a:t>the allowance </a:t>
            </a:r>
            <a:r>
              <a:rPr lang="en-US" dirty="0" smtClean="0"/>
              <a:t>method </a:t>
            </a:r>
            <a:r>
              <a:rPr lang="en-US" dirty="0"/>
              <a:t>and </a:t>
            </a:r>
            <a:r>
              <a:rPr lang="en-US" dirty="0" smtClean="0"/>
              <a:t>same </a:t>
            </a:r>
            <a:r>
              <a:rPr lang="en-US" dirty="0"/>
              <a:t>journal </a:t>
            </a:r>
            <a:r>
              <a:rPr lang="en-US" dirty="0" smtClean="0"/>
              <a:t>entries</a:t>
            </a:r>
          </a:p>
          <a:p>
            <a:pPr lvl="1" fontAlgn="auto">
              <a:spcAft>
                <a:spcPts val="0"/>
              </a:spcAft>
              <a:defRPr/>
            </a:pPr>
            <a:r>
              <a:rPr lang="en-US" dirty="0" smtClean="0"/>
              <a:t>Seller </a:t>
            </a:r>
            <a:r>
              <a:rPr lang="en-US" dirty="0"/>
              <a:t>more likely to make some estimate of bad debts (possible to have a day-1 loss</a:t>
            </a:r>
            <a:r>
              <a:rPr lang="en-US" dirty="0" smtClean="0"/>
              <a:t>)</a:t>
            </a:r>
          </a:p>
          <a:p>
            <a:pPr lvl="1" fontAlgn="auto">
              <a:spcAft>
                <a:spcPts val="0"/>
              </a:spcAft>
              <a:defRPr/>
            </a:pPr>
            <a:endParaRPr lang="en-US" dirty="0"/>
          </a:p>
          <a:p>
            <a:pPr marL="1260475" indent="-1260475" fontAlgn="auto">
              <a:spcAft>
                <a:spcPts val="0"/>
              </a:spcAft>
              <a:buNone/>
              <a:defRPr/>
            </a:pPr>
            <a:r>
              <a:rPr lang="en-IN" b="1" dirty="0" smtClean="0">
                <a:solidFill>
                  <a:srgbClr val="0000FF"/>
                </a:solidFill>
              </a:rPr>
              <a:t>AFS Debt Securities</a:t>
            </a:r>
            <a:endParaRPr lang="en-IN" b="1" dirty="0">
              <a:solidFill>
                <a:srgbClr val="0000FF"/>
              </a:solidFill>
            </a:endParaRPr>
          </a:p>
          <a:p>
            <a:pPr lvl="1" fontAlgn="auto">
              <a:spcAft>
                <a:spcPts val="0"/>
              </a:spcAft>
              <a:defRPr/>
            </a:pPr>
            <a:r>
              <a:rPr lang="en-US" dirty="0" smtClean="0"/>
              <a:t>Record credit losses through an allowance for credit losses (recoverable)</a:t>
            </a:r>
            <a:endParaRPr lang="en-US" dirty="0"/>
          </a:p>
          <a:p>
            <a:pPr lvl="1" fontAlgn="auto">
              <a:spcAft>
                <a:spcPts val="0"/>
              </a:spcAft>
              <a:defRPr/>
            </a:pPr>
            <a:r>
              <a:rPr lang="en-US" dirty="0" smtClean="0"/>
              <a:t>Limited to the amount by which fair value is below amortized cost (assuming could always sell to realize fair value) </a:t>
            </a:r>
            <a:endParaRPr lang="en-US" dirty="0"/>
          </a:p>
          <a:p>
            <a:pPr marL="914400" lvl="2" indent="0" fontAlgn="auto">
              <a:spcAft>
                <a:spcPts val="0"/>
              </a:spcAft>
              <a:buClr>
                <a:schemeClr val="tx1"/>
              </a:buClr>
              <a:buNone/>
              <a:defRPr/>
            </a:pPr>
            <a:endParaRPr lang="en-IN" dirty="0" smtClean="0"/>
          </a:p>
        </p:txBody>
      </p:sp>
    </p:spTree>
    <p:extLst>
      <p:ext uri="{BB962C8B-B14F-4D97-AF65-F5344CB8AC3E}">
        <p14:creationId xmlns:p14="http://schemas.microsoft.com/office/powerpoint/2010/main" val="1037994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81769"/>
            <a:ext cx="8382000" cy="791173"/>
          </a:xfrm>
        </p:spPr>
        <p:txBody>
          <a:bodyPr rtlCol="0">
            <a:noAutofit/>
          </a:bodyPr>
          <a:lstStyle/>
          <a:p>
            <a:pPr fontAlgn="auto">
              <a:spcAft>
                <a:spcPts val="0"/>
              </a:spcAft>
              <a:defRPr/>
            </a:pPr>
            <a:r>
              <a:rPr lang="en-US" dirty="0" smtClean="0"/>
              <a:t>Impairment of Investments</a:t>
            </a:r>
            <a:endParaRPr lang="en-IN" dirty="0"/>
          </a:p>
        </p:txBody>
      </p:sp>
      <p:sp>
        <p:nvSpPr>
          <p:cNvPr id="3" name="Content Placeholder 2"/>
          <p:cNvSpPr>
            <a:spLocks noGrp="1"/>
          </p:cNvSpPr>
          <p:nvPr>
            <p:ph idx="1"/>
          </p:nvPr>
        </p:nvSpPr>
        <p:spPr>
          <a:xfrm>
            <a:off x="745431" y="972942"/>
            <a:ext cx="8233025" cy="5778960"/>
          </a:xfrm>
        </p:spPr>
        <p:txBody>
          <a:bodyPr>
            <a:normAutofit lnSpcReduction="10000"/>
          </a:bodyPr>
          <a:lstStyle/>
          <a:p>
            <a:pPr marL="0" indent="0" fontAlgn="auto">
              <a:spcAft>
                <a:spcPts val="0"/>
              </a:spcAft>
              <a:buNone/>
              <a:defRPr/>
            </a:pPr>
            <a:r>
              <a:rPr lang="en-US" sz="2200" dirty="0" smtClean="0"/>
              <a:t>Second </a:t>
            </a:r>
            <a:r>
              <a:rPr lang="en-US" sz="2200" dirty="0"/>
              <a:t>National </a:t>
            </a:r>
            <a:r>
              <a:rPr lang="en-US" sz="2200" dirty="0" smtClean="0"/>
              <a:t>Bank is owed</a:t>
            </a:r>
            <a:r>
              <a:rPr lang="en-US" sz="2200" dirty="0"/>
              <a:t> </a:t>
            </a:r>
            <a:r>
              <a:rPr lang="en-US" sz="2200" b="1" dirty="0"/>
              <a:t>$20 million </a:t>
            </a:r>
            <a:r>
              <a:rPr lang="en-US" sz="2200" dirty="0" smtClean="0"/>
              <a:t>by </a:t>
            </a:r>
            <a:r>
              <a:rPr lang="en-US" sz="2200" dirty="0"/>
              <a:t>Hart </a:t>
            </a:r>
            <a:r>
              <a:rPr lang="en-US" sz="2200" dirty="0" smtClean="0"/>
              <a:t>Industries under a 10% note with two years remaining. Second National estimates:</a:t>
            </a:r>
          </a:p>
          <a:p>
            <a:pPr marL="225425" indent="0" fontAlgn="auto">
              <a:spcAft>
                <a:spcPts val="0"/>
              </a:spcAft>
              <a:buNone/>
              <a:defRPr/>
            </a:pPr>
            <a:r>
              <a:rPr lang="en-US" sz="2200" dirty="0" smtClean="0"/>
              <a:t>1. 75</a:t>
            </a:r>
            <a:r>
              <a:rPr lang="en-US" sz="2200" dirty="0"/>
              <a:t>% chance it will be paid in </a:t>
            </a:r>
            <a:r>
              <a:rPr lang="en-US" sz="2200" dirty="0" smtClean="0"/>
              <a:t>full</a:t>
            </a:r>
          </a:p>
          <a:p>
            <a:pPr marL="225425" indent="0" fontAlgn="auto">
              <a:spcAft>
                <a:spcPts val="0"/>
              </a:spcAft>
              <a:buNone/>
              <a:defRPr/>
            </a:pPr>
            <a:r>
              <a:rPr lang="en-US" sz="2200" dirty="0" smtClean="0"/>
              <a:t>2. 25</a:t>
            </a:r>
            <a:r>
              <a:rPr lang="en-US" sz="2200" dirty="0"/>
              <a:t>% chance that </a:t>
            </a:r>
            <a:r>
              <a:rPr lang="en-US" sz="2200" dirty="0" smtClean="0"/>
              <a:t>it will receive:</a:t>
            </a:r>
          </a:p>
          <a:p>
            <a:pPr marL="225425" indent="0" fontAlgn="auto">
              <a:spcAft>
                <a:spcPts val="0"/>
              </a:spcAft>
              <a:buNone/>
              <a:defRPr/>
            </a:pPr>
            <a:r>
              <a:rPr lang="en-US" sz="2200" dirty="0"/>
              <a:t>	</a:t>
            </a:r>
            <a:r>
              <a:rPr lang="en-US" sz="2200" dirty="0" smtClean="0"/>
              <a:t>(</a:t>
            </a:r>
            <a:r>
              <a:rPr lang="en-US" sz="2200" dirty="0"/>
              <a:t>a) </a:t>
            </a:r>
            <a:r>
              <a:rPr lang="en-US" sz="2200" dirty="0" smtClean="0"/>
              <a:t>only </a:t>
            </a:r>
            <a:r>
              <a:rPr lang="en-US" sz="2200" dirty="0"/>
              <a:t>$1 million of interest in each of the next two </a:t>
            </a:r>
            <a:r>
              <a:rPr lang="en-US" sz="2200" dirty="0" smtClean="0"/>
              <a:t>years</a:t>
            </a:r>
          </a:p>
          <a:p>
            <a:pPr marL="225425" indent="0" fontAlgn="auto">
              <a:spcAft>
                <a:spcPts val="0"/>
              </a:spcAft>
              <a:buNone/>
              <a:defRPr/>
            </a:pPr>
            <a:r>
              <a:rPr lang="en-US" sz="2200" dirty="0"/>
              <a:t>	</a:t>
            </a:r>
            <a:r>
              <a:rPr lang="en-US" sz="2200" dirty="0" smtClean="0"/>
              <a:t>(b) only </a:t>
            </a:r>
            <a:r>
              <a:rPr lang="en-US" sz="2200" dirty="0"/>
              <a:t>$15 million of principal at the end of two years</a:t>
            </a:r>
            <a:r>
              <a:rPr lang="en-US" sz="2200" dirty="0" smtClean="0"/>
              <a:t>.</a:t>
            </a:r>
          </a:p>
          <a:p>
            <a:pPr marL="0" indent="0" fontAlgn="auto">
              <a:spcBef>
                <a:spcPts val="2400"/>
              </a:spcBef>
              <a:spcAft>
                <a:spcPts val="0"/>
              </a:spcAft>
              <a:buNone/>
              <a:defRPr/>
            </a:pPr>
            <a:r>
              <a:rPr lang="en-US" sz="2200" b="1" dirty="0" smtClean="0">
                <a:solidFill>
                  <a:srgbClr val="0000FF"/>
                </a:solidFill>
              </a:rPr>
              <a:t>Current GAAP</a:t>
            </a:r>
            <a:r>
              <a:rPr lang="en-US" sz="2200" dirty="0" smtClean="0"/>
              <a:t>: </a:t>
            </a:r>
            <a:r>
              <a:rPr lang="en-US" sz="2200" b="1" dirty="0" smtClean="0">
                <a:solidFill>
                  <a:srgbClr val="C00000"/>
                </a:solidFill>
              </a:rPr>
              <a:t>no </a:t>
            </a:r>
            <a:r>
              <a:rPr lang="en-US" sz="2200" b="1" dirty="0">
                <a:solidFill>
                  <a:srgbClr val="C00000"/>
                </a:solidFill>
              </a:rPr>
              <a:t>impairment</a:t>
            </a:r>
            <a:r>
              <a:rPr lang="en-US" sz="2200" dirty="0"/>
              <a:t>, because a loss is </a:t>
            </a:r>
            <a:r>
              <a:rPr lang="en-US" sz="2200" b="1" dirty="0">
                <a:solidFill>
                  <a:srgbClr val="C00000"/>
                </a:solidFill>
              </a:rPr>
              <a:t>not </a:t>
            </a:r>
            <a:r>
              <a:rPr lang="en-US" sz="2200" b="1" dirty="0" smtClean="0">
                <a:solidFill>
                  <a:srgbClr val="C00000"/>
                </a:solidFill>
              </a:rPr>
              <a:t>probable</a:t>
            </a:r>
            <a:r>
              <a:rPr lang="en-US" sz="2200" dirty="0"/>
              <a:t> </a:t>
            </a:r>
            <a:r>
              <a:rPr lang="en-US" sz="2200" dirty="0" smtClean="0"/>
              <a:t>(25%).</a:t>
            </a:r>
          </a:p>
          <a:p>
            <a:pPr marL="0" indent="0" fontAlgn="auto">
              <a:spcBef>
                <a:spcPts val="2400"/>
              </a:spcBef>
              <a:spcAft>
                <a:spcPts val="0"/>
              </a:spcAft>
              <a:buNone/>
              <a:defRPr/>
            </a:pPr>
            <a:r>
              <a:rPr lang="en-US" sz="2200" b="1" dirty="0" smtClean="0">
                <a:solidFill>
                  <a:srgbClr val="0000FF"/>
                </a:solidFill>
              </a:rPr>
              <a:t>CECL</a:t>
            </a:r>
            <a:r>
              <a:rPr lang="en-US" sz="2200" dirty="0" smtClean="0"/>
              <a:t>: PV </a:t>
            </a:r>
            <a:r>
              <a:rPr lang="en-US" sz="2200" dirty="0"/>
              <a:t>of future </a:t>
            </a:r>
            <a:r>
              <a:rPr lang="en-US" sz="2200" dirty="0" smtClean="0"/>
              <a:t>interest,  </a:t>
            </a:r>
            <a:r>
              <a:rPr lang="en-US" sz="2200" dirty="0"/>
              <a:t>$1 million × 1.73554 </a:t>
            </a:r>
            <a:r>
              <a:rPr lang="en-US" sz="2200" dirty="0" smtClean="0"/>
              <a:t>	= $  1,735,540</a:t>
            </a:r>
            <a:endParaRPr lang="en-US" sz="2200" dirty="0"/>
          </a:p>
          <a:p>
            <a:pPr marL="688975" indent="0">
              <a:buNone/>
            </a:pPr>
            <a:r>
              <a:rPr lang="en-US" sz="2200" dirty="0" smtClean="0"/>
              <a:t>PV </a:t>
            </a:r>
            <a:r>
              <a:rPr lang="en-US" sz="2200" dirty="0"/>
              <a:t>of estimated </a:t>
            </a:r>
            <a:r>
              <a:rPr lang="en-US" sz="2200" dirty="0" smtClean="0"/>
              <a:t>principal,  $</a:t>
            </a:r>
            <a:r>
              <a:rPr lang="en-US" sz="2200" dirty="0"/>
              <a:t>15 million × </a:t>
            </a:r>
            <a:r>
              <a:rPr lang="en-US" sz="2200" dirty="0" smtClean="0"/>
              <a:t>0.82645 	= </a:t>
            </a:r>
            <a:r>
              <a:rPr lang="en-US" sz="2200" u="sng" dirty="0" smtClean="0"/>
              <a:t>  12,396,750</a:t>
            </a:r>
            <a:endParaRPr lang="en-US" sz="2200" u="sng" dirty="0"/>
          </a:p>
          <a:p>
            <a:pPr marL="0" indent="0" fontAlgn="auto">
              <a:spcAft>
                <a:spcPts val="0"/>
              </a:spcAft>
              <a:buNone/>
              <a:defRPr/>
            </a:pPr>
            <a:r>
              <a:rPr lang="en-IN" sz="2200" dirty="0" smtClean="0"/>
              <a:t>							   </a:t>
            </a:r>
            <a:r>
              <a:rPr lang="en-IN" sz="2200" u="dbl" dirty="0" smtClean="0"/>
              <a:t>$14,132,290</a:t>
            </a:r>
          </a:p>
          <a:p>
            <a:pPr marL="0" indent="0" fontAlgn="auto">
              <a:spcAft>
                <a:spcPts val="0"/>
              </a:spcAft>
              <a:buNone/>
              <a:defRPr/>
            </a:pPr>
            <a:r>
              <a:rPr lang="en-IN" sz="2200" dirty="0"/>
              <a:t>	</a:t>
            </a:r>
            <a:r>
              <a:rPr lang="en-IN" sz="2200" dirty="0" smtClean="0"/>
              <a:t>					    </a:t>
            </a:r>
            <a:r>
              <a:rPr lang="en-IN" sz="2200" b="1" dirty="0" smtClean="0"/>
              <a:t>(Loss = $5,867,710)</a:t>
            </a:r>
          </a:p>
          <a:p>
            <a:pPr fontAlgn="auto">
              <a:spcAft>
                <a:spcPts val="0"/>
              </a:spcAft>
              <a:buFont typeface="Arial" panose="020B0604020202020204" pitchFamily="34" charset="0"/>
              <a:buChar char="•"/>
              <a:defRPr/>
            </a:pPr>
            <a:r>
              <a:rPr lang="en-US" sz="2200" dirty="0"/>
              <a:t>25% × </a:t>
            </a:r>
            <a:r>
              <a:rPr lang="en-US" sz="2200" b="1" dirty="0"/>
              <a:t>$</a:t>
            </a:r>
            <a:r>
              <a:rPr lang="en-US" sz="2200" b="1" dirty="0" smtClean="0"/>
              <a:t>5,867,710  Loss</a:t>
            </a:r>
            <a:r>
              <a:rPr lang="en-US" sz="2200" dirty="0"/>
              <a:t>	= </a:t>
            </a:r>
            <a:r>
              <a:rPr lang="en-US" sz="2200" dirty="0" smtClean="0"/>
              <a:t>$1,466,928</a:t>
            </a:r>
            <a:endParaRPr lang="en-US" sz="2200" dirty="0"/>
          </a:p>
          <a:p>
            <a:pPr fontAlgn="auto">
              <a:spcAft>
                <a:spcPts val="0"/>
              </a:spcAft>
              <a:buFont typeface="Arial" panose="020B0604020202020204" pitchFamily="34" charset="0"/>
              <a:buChar char="•"/>
              <a:defRPr/>
            </a:pPr>
            <a:r>
              <a:rPr lang="en-US" sz="2200" dirty="0" smtClean="0"/>
              <a:t>75% × $0  Loss		= </a:t>
            </a:r>
            <a:r>
              <a:rPr lang="en-US" sz="2200" u="sng" dirty="0" smtClean="0"/>
              <a:t>                  0</a:t>
            </a:r>
          </a:p>
          <a:p>
            <a:pPr marL="0" indent="0" fontAlgn="auto">
              <a:spcAft>
                <a:spcPts val="0"/>
              </a:spcAft>
              <a:buNone/>
              <a:defRPr/>
            </a:pPr>
            <a:r>
              <a:rPr lang="en-US" sz="2200" dirty="0"/>
              <a:t>	</a:t>
            </a:r>
            <a:r>
              <a:rPr lang="en-US" sz="2200" dirty="0" smtClean="0"/>
              <a:t>			    </a:t>
            </a:r>
            <a:r>
              <a:rPr lang="en-US" sz="2200" b="1" dirty="0" smtClean="0">
                <a:solidFill>
                  <a:srgbClr val="C00000"/>
                </a:solidFill>
              </a:rPr>
              <a:t>$1,466,928 impairment loss</a:t>
            </a:r>
            <a:endParaRPr lang="en-US" sz="2200" b="1" dirty="0">
              <a:solidFill>
                <a:srgbClr val="C00000"/>
              </a:solidFill>
            </a:endParaRPr>
          </a:p>
          <a:p>
            <a:pPr marL="0" indent="0" fontAlgn="auto">
              <a:spcAft>
                <a:spcPts val="0"/>
              </a:spcAft>
              <a:buNone/>
              <a:defRPr/>
            </a:pPr>
            <a:endParaRPr lang="en-IN" sz="2200" dirty="0" smtClean="0"/>
          </a:p>
        </p:txBody>
      </p:sp>
    </p:spTree>
    <p:extLst>
      <p:ext uri="{BB962C8B-B14F-4D97-AF65-F5344CB8AC3E}">
        <p14:creationId xmlns:p14="http://schemas.microsoft.com/office/powerpoint/2010/main" val="352608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71202" y="1792105"/>
            <a:ext cx="8382000" cy="1444625"/>
          </a:xfrm>
        </p:spPr>
        <p:txBody>
          <a:bodyPr>
            <a:noAutofit/>
          </a:bodyPr>
          <a:lstStyle/>
          <a:p>
            <a:pPr algn="ctr">
              <a:lnSpc>
                <a:spcPct val="100000"/>
              </a:lnSpc>
            </a:pPr>
            <a:r>
              <a:rPr lang="en-US" sz="4800" u="sng" dirty="0" smtClean="0"/>
              <a:t>FASB UPDATES:</a:t>
            </a:r>
            <a:br>
              <a:rPr lang="en-US" sz="4800" u="sng" dirty="0" smtClean="0"/>
            </a:br>
            <a:r>
              <a:rPr lang="en-US" sz="4800" u="sng" dirty="0" smtClean="0"/>
              <a:t>Simplification Initiative</a:t>
            </a:r>
            <a:endParaRPr lang="en-US" sz="4800" u="sng" dirty="0"/>
          </a:p>
        </p:txBody>
      </p:sp>
    </p:spTree>
    <p:extLst>
      <p:ext uri="{BB962C8B-B14F-4D97-AF65-F5344CB8AC3E}">
        <p14:creationId xmlns:p14="http://schemas.microsoft.com/office/powerpoint/2010/main" val="4208256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671202" y="395046"/>
            <a:ext cx="8288695" cy="5923434"/>
          </a:xfrm>
        </p:spPr>
        <p:txBody>
          <a:bodyPr>
            <a:normAutofit fontScale="92500" lnSpcReduction="10000"/>
          </a:bodyPr>
          <a:lstStyle/>
          <a:p>
            <a:pPr>
              <a:buClr>
                <a:schemeClr val="tx1"/>
              </a:buClr>
            </a:pPr>
            <a:r>
              <a:rPr lang="en-US" b="1" dirty="0">
                <a:solidFill>
                  <a:srgbClr val="0000FF"/>
                </a:solidFill>
              </a:rPr>
              <a:t>Extraordinary Items </a:t>
            </a:r>
            <a:r>
              <a:rPr lang="en-US" dirty="0" smtClean="0"/>
              <a:t>(ASU </a:t>
            </a:r>
            <a:r>
              <a:rPr lang="en-US" dirty="0"/>
              <a:t>2015-01</a:t>
            </a:r>
            <a:r>
              <a:rPr lang="en-US" dirty="0" smtClean="0"/>
              <a:t>)</a:t>
            </a:r>
          </a:p>
          <a:p>
            <a:pPr lvl="1">
              <a:buClr>
                <a:schemeClr val="tx1"/>
              </a:buClr>
            </a:pPr>
            <a:r>
              <a:rPr lang="en-US" dirty="0" smtClean="0"/>
              <a:t>Classification </a:t>
            </a:r>
            <a:r>
              <a:rPr lang="en-US" b="1" dirty="0" smtClean="0">
                <a:solidFill>
                  <a:srgbClr val="C00000"/>
                </a:solidFill>
              </a:rPr>
              <a:t>no longer allowed</a:t>
            </a:r>
          </a:p>
          <a:p>
            <a:pPr>
              <a:buClr>
                <a:schemeClr val="tx1"/>
              </a:buClr>
            </a:pPr>
            <a:r>
              <a:rPr lang="en-US" b="1" dirty="0" smtClean="0">
                <a:solidFill>
                  <a:srgbClr val="0000FF"/>
                </a:solidFill>
              </a:rPr>
              <a:t>Debt Issue Costs </a:t>
            </a:r>
            <a:r>
              <a:rPr lang="en-US" dirty="0"/>
              <a:t>(ASU </a:t>
            </a:r>
            <a:r>
              <a:rPr lang="en-US" dirty="0" smtClean="0"/>
              <a:t>2015-03)</a:t>
            </a:r>
            <a:endParaRPr lang="en-US" dirty="0"/>
          </a:p>
          <a:p>
            <a:pPr lvl="1">
              <a:buClr>
                <a:schemeClr val="tx1"/>
              </a:buClr>
            </a:pPr>
            <a:r>
              <a:rPr lang="en-US" b="1" dirty="0" smtClean="0">
                <a:solidFill>
                  <a:srgbClr val="C00000"/>
                </a:solidFill>
              </a:rPr>
              <a:t>Direct deduction from debt</a:t>
            </a:r>
          </a:p>
          <a:p>
            <a:pPr lvl="1">
              <a:buClr>
                <a:schemeClr val="tx1"/>
              </a:buClr>
            </a:pPr>
            <a:r>
              <a:rPr lang="en-US" dirty="0" smtClean="0"/>
              <a:t>Effectively increases the cost of borrowing</a:t>
            </a:r>
          </a:p>
          <a:p>
            <a:pPr>
              <a:buClr>
                <a:schemeClr val="tx1"/>
              </a:buClr>
            </a:pPr>
            <a:r>
              <a:rPr lang="en-US" b="1" dirty="0" smtClean="0">
                <a:solidFill>
                  <a:srgbClr val="0000FF"/>
                </a:solidFill>
              </a:rPr>
              <a:t>Inventory</a:t>
            </a:r>
            <a:r>
              <a:rPr lang="en-US" dirty="0" smtClean="0"/>
              <a:t> </a:t>
            </a:r>
            <a:r>
              <a:rPr lang="en-US" dirty="0"/>
              <a:t>(ASU </a:t>
            </a:r>
            <a:r>
              <a:rPr lang="en-US" dirty="0" smtClean="0"/>
              <a:t>2015-11</a:t>
            </a:r>
            <a:r>
              <a:rPr lang="en-US" dirty="0"/>
              <a:t>)</a:t>
            </a:r>
          </a:p>
          <a:p>
            <a:pPr lvl="1">
              <a:buClr>
                <a:schemeClr val="tx1"/>
              </a:buClr>
            </a:pPr>
            <a:r>
              <a:rPr lang="en-US" dirty="0" smtClean="0"/>
              <a:t>Lower of cost or NRV (LCNRV)</a:t>
            </a:r>
          </a:p>
          <a:p>
            <a:pPr lvl="1">
              <a:buClr>
                <a:schemeClr val="tx1"/>
              </a:buClr>
            </a:pPr>
            <a:r>
              <a:rPr lang="en-US" b="1" dirty="0" smtClean="0">
                <a:solidFill>
                  <a:srgbClr val="C00000"/>
                </a:solidFill>
              </a:rPr>
              <a:t>Exception</a:t>
            </a:r>
            <a:r>
              <a:rPr lang="en-US" dirty="0" smtClean="0"/>
              <a:t>: LIFO and retail inventory method companies still report under lower of cost or market (LCM)</a:t>
            </a:r>
          </a:p>
          <a:p>
            <a:pPr>
              <a:buClr>
                <a:schemeClr val="tx1"/>
              </a:buClr>
            </a:pPr>
            <a:r>
              <a:rPr lang="en-US" b="1" dirty="0" smtClean="0">
                <a:solidFill>
                  <a:srgbClr val="0000FF"/>
                </a:solidFill>
              </a:rPr>
              <a:t>Deferred taxes </a:t>
            </a:r>
            <a:r>
              <a:rPr lang="en-US" dirty="0"/>
              <a:t>(ASU </a:t>
            </a:r>
            <a:r>
              <a:rPr lang="en-US" dirty="0" smtClean="0"/>
              <a:t>2015-17)</a:t>
            </a:r>
            <a:endParaRPr lang="en-US" dirty="0"/>
          </a:p>
          <a:p>
            <a:pPr lvl="1">
              <a:buClr>
                <a:schemeClr val="tx1"/>
              </a:buClr>
            </a:pPr>
            <a:r>
              <a:rPr lang="en-US" dirty="0" smtClean="0"/>
              <a:t>All </a:t>
            </a:r>
            <a:r>
              <a:rPr lang="en-US" dirty="0"/>
              <a:t>deferred tax assets and liabilities </a:t>
            </a:r>
            <a:r>
              <a:rPr lang="en-US" dirty="0" smtClean="0"/>
              <a:t>classified </a:t>
            </a:r>
            <a:r>
              <a:rPr lang="en-US" dirty="0"/>
              <a:t>as </a:t>
            </a:r>
            <a:r>
              <a:rPr lang="en-US" b="1" dirty="0" smtClean="0">
                <a:solidFill>
                  <a:srgbClr val="C00000"/>
                </a:solidFill>
              </a:rPr>
              <a:t>noncurrent</a:t>
            </a:r>
          </a:p>
          <a:p>
            <a:pPr>
              <a:buClr>
                <a:schemeClr val="tx1"/>
              </a:buClr>
            </a:pPr>
            <a:r>
              <a:rPr lang="en-US" b="1" dirty="0">
                <a:solidFill>
                  <a:srgbClr val="0000FF"/>
                </a:solidFill>
              </a:rPr>
              <a:t>Employee Share-Based Payment </a:t>
            </a:r>
            <a:r>
              <a:rPr lang="en-US" dirty="0"/>
              <a:t>(ASU 2016-09)</a:t>
            </a:r>
          </a:p>
          <a:p>
            <a:pPr lvl="1">
              <a:buClr>
                <a:schemeClr val="tx1"/>
              </a:buClr>
            </a:pPr>
            <a:r>
              <a:rPr lang="en-US" dirty="0"/>
              <a:t>Tax effects on settlement </a:t>
            </a:r>
            <a:r>
              <a:rPr lang="en-US" b="1" dirty="0">
                <a:solidFill>
                  <a:srgbClr val="C00000"/>
                </a:solidFill>
              </a:rPr>
              <a:t>in I/S </a:t>
            </a:r>
            <a:r>
              <a:rPr lang="en-US" dirty="0"/>
              <a:t>(rather than PIC)</a:t>
            </a:r>
          </a:p>
          <a:p>
            <a:pPr lvl="1"/>
            <a:r>
              <a:rPr lang="en-US" dirty="0"/>
              <a:t>Tax effects in operating cash flows</a:t>
            </a:r>
          </a:p>
          <a:p>
            <a:pPr lvl="1"/>
            <a:r>
              <a:rPr lang="en-US" dirty="0"/>
              <a:t>Forfeitures </a:t>
            </a:r>
            <a:r>
              <a:rPr lang="en-US" b="1" dirty="0">
                <a:solidFill>
                  <a:srgbClr val="C00000"/>
                </a:solidFill>
              </a:rPr>
              <a:t>when they occur </a:t>
            </a:r>
            <a:r>
              <a:rPr lang="en-US" dirty="0"/>
              <a:t>(rather than estimate</a:t>
            </a:r>
            <a:r>
              <a:rPr lang="en-US" dirty="0" smtClean="0"/>
              <a:t>)</a:t>
            </a:r>
          </a:p>
          <a:p>
            <a:r>
              <a:rPr lang="en-US" b="1" dirty="0" smtClean="0">
                <a:solidFill>
                  <a:srgbClr val="0000FF"/>
                </a:solidFill>
              </a:rPr>
              <a:t>Others</a:t>
            </a:r>
            <a:r>
              <a:rPr lang="en-US" dirty="0" smtClean="0"/>
              <a:t> (Simplification Initiative and other ASUs)</a:t>
            </a:r>
            <a:endParaRPr lang="en-US" dirty="0"/>
          </a:p>
        </p:txBody>
      </p:sp>
    </p:spTree>
    <p:extLst>
      <p:ext uri="{BB962C8B-B14F-4D97-AF65-F5344CB8AC3E}">
        <p14:creationId xmlns:p14="http://schemas.microsoft.com/office/powerpoint/2010/main" val="1962528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10" end="10"/>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xEl>
                                              <p:pRg st="11" end="1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
                                            <p:txEl>
                                              <p:pRg st="12" end="12"/>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
                                            <p:txEl>
                                              <p:pRg st="13" end="1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1999" y="1444626"/>
            <a:ext cx="7638562" cy="5057775"/>
          </a:xfrm>
        </p:spPr>
        <p:txBody>
          <a:bodyPr>
            <a:normAutofit/>
          </a:bodyPr>
          <a:lstStyle/>
          <a:p>
            <a:pPr marL="0" indent="0" algn="ctr" fontAlgn="auto">
              <a:spcAft>
                <a:spcPts val="0"/>
              </a:spcAft>
              <a:buNone/>
              <a:defRPr/>
            </a:pPr>
            <a:endParaRPr lang="en-US" sz="3600" b="1" dirty="0" smtClean="0">
              <a:solidFill>
                <a:srgbClr val="0072A2"/>
              </a:solidFill>
              <a:ea typeface="Adobe Fan Heiti Std B" pitchFamily="34" charset="-128"/>
            </a:endParaRPr>
          </a:p>
          <a:p>
            <a:pPr marL="0" indent="0" algn="ctr" fontAlgn="auto">
              <a:spcAft>
                <a:spcPts val="0"/>
              </a:spcAft>
              <a:buNone/>
              <a:defRPr/>
            </a:pPr>
            <a:r>
              <a:rPr lang="en-US" sz="3500" b="1" dirty="0">
                <a:solidFill>
                  <a:srgbClr val="0072A2"/>
                </a:solidFill>
                <a:ea typeface="Adobe Fan Heiti Std B" pitchFamily="34" charset="-128"/>
                <a:cs typeface="+mj-cs"/>
              </a:rPr>
              <a:t>Thanks!</a:t>
            </a:r>
          </a:p>
          <a:p>
            <a:pPr marL="0" indent="0" algn="ctr" fontAlgn="auto">
              <a:spcAft>
                <a:spcPts val="0"/>
              </a:spcAft>
              <a:buNone/>
              <a:defRPr/>
            </a:pPr>
            <a:r>
              <a:rPr lang="en-US" sz="3500" b="1" dirty="0">
                <a:solidFill>
                  <a:srgbClr val="0072A2"/>
                </a:solidFill>
                <a:ea typeface="Adobe Fan Heiti Std B" pitchFamily="34" charset="-128"/>
                <a:cs typeface="+mj-cs"/>
              </a:rPr>
              <a:t/>
            </a:r>
            <a:br>
              <a:rPr lang="en-US" sz="3500" b="1" dirty="0">
                <a:solidFill>
                  <a:srgbClr val="0072A2"/>
                </a:solidFill>
                <a:ea typeface="Adobe Fan Heiti Std B" pitchFamily="34" charset="-128"/>
                <a:cs typeface="+mj-cs"/>
              </a:rPr>
            </a:br>
            <a:r>
              <a:rPr lang="en-US" sz="3500" b="1" dirty="0">
                <a:solidFill>
                  <a:srgbClr val="0072A2"/>
                </a:solidFill>
                <a:ea typeface="Adobe Fan Heiti Std B" pitchFamily="34" charset="-128"/>
                <a:cs typeface="+mj-cs"/>
              </a:rPr>
              <a:t>Questions?</a:t>
            </a:r>
          </a:p>
          <a:p>
            <a:pPr marL="0" indent="0" fontAlgn="auto">
              <a:spcBef>
                <a:spcPts val="0"/>
              </a:spcBef>
              <a:spcAft>
                <a:spcPts val="0"/>
              </a:spcAft>
              <a:buNone/>
              <a:defRPr/>
            </a:pPr>
            <a:endParaRPr lang="en-US" dirty="0">
              <a:solidFill>
                <a:srgbClr val="0072A2"/>
              </a:solidFill>
              <a:ea typeface="Adobe Fan Heiti Std B" pitchFamily="34" charset="-128"/>
              <a:cs typeface="+mj-cs"/>
            </a:endParaRPr>
          </a:p>
          <a:p>
            <a:pPr marL="0" indent="0" fontAlgn="auto">
              <a:spcBef>
                <a:spcPts val="0"/>
              </a:spcBef>
              <a:spcAft>
                <a:spcPts val="0"/>
              </a:spcAft>
              <a:buNone/>
              <a:defRPr/>
            </a:pPr>
            <a:endParaRPr lang="en-US" dirty="0" smtClean="0">
              <a:solidFill>
                <a:srgbClr val="0072A2"/>
              </a:solidFill>
              <a:ea typeface="Adobe Fan Heiti Std B" pitchFamily="34" charset="-128"/>
              <a:cs typeface="+mj-cs"/>
            </a:endParaRPr>
          </a:p>
        </p:txBody>
      </p:sp>
    </p:spTree>
    <p:extLst>
      <p:ext uri="{BB962C8B-B14F-4D97-AF65-F5344CB8AC3E}">
        <p14:creationId xmlns:p14="http://schemas.microsoft.com/office/powerpoint/2010/main" val="14332282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81769"/>
            <a:ext cx="8382000" cy="1262856"/>
          </a:xfrm>
        </p:spPr>
        <p:txBody>
          <a:bodyPr rtlCol="0">
            <a:noAutofit/>
          </a:bodyPr>
          <a:lstStyle/>
          <a:p>
            <a:pPr fontAlgn="auto">
              <a:spcAft>
                <a:spcPts val="0"/>
              </a:spcAft>
              <a:defRPr/>
            </a:pPr>
            <a:r>
              <a:rPr lang="en-US" dirty="0" smtClean="0"/>
              <a:t>Recognition and Measurement of Investments</a:t>
            </a:r>
            <a:br>
              <a:rPr lang="en-US" dirty="0" smtClean="0"/>
            </a:br>
            <a:r>
              <a:rPr lang="en-US" sz="2400" dirty="0" smtClean="0"/>
              <a:t>ASU 2016-01</a:t>
            </a:r>
            <a:endParaRPr lang="en-IN" sz="2400" dirty="0"/>
          </a:p>
        </p:txBody>
      </p:sp>
      <p:sp>
        <p:nvSpPr>
          <p:cNvPr id="3" name="Content Placeholder 2"/>
          <p:cNvSpPr>
            <a:spLocks noGrp="1"/>
          </p:cNvSpPr>
          <p:nvPr>
            <p:ph idx="1"/>
          </p:nvPr>
        </p:nvSpPr>
        <p:spPr>
          <a:xfrm>
            <a:off x="745432" y="1444625"/>
            <a:ext cx="8013600" cy="4912116"/>
          </a:xfrm>
        </p:spPr>
        <p:txBody>
          <a:bodyPr>
            <a:normAutofit fontScale="92500" lnSpcReduction="10000"/>
          </a:bodyPr>
          <a:lstStyle/>
          <a:p>
            <a:pPr marL="1260475" indent="-1260475" fontAlgn="auto">
              <a:spcAft>
                <a:spcPts val="0"/>
              </a:spcAft>
              <a:buNone/>
              <a:defRPr/>
            </a:pPr>
            <a:r>
              <a:rPr lang="en-IN" b="1" dirty="0" smtClean="0">
                <a:solidFill>
                  <a:srgbClr val="0000FF"/>
                </a:solidFill>
              </a:rPr>
              <a:t>Debt investments:</a:t>
            </a:r>
          </a:p>
          <a:p>
            <a:pPr lvl="1" fontAlgn="auto">
              <a:spcAft>
                <a:spcPts val="0"/>
              </a:spcAft>
              <a:buClr>
                <a:schemeClr val="tx1"/>
              </a:buClr>
              <a:defRPr/>
            </a:pPr>
            <a:r>
              <a:rPr lang="en-IN" b="1" dirty="0" smtClean="0">
                <a:solidFill>
                  <a:srgbClr val="C00000"/>
                </a:solidFill>
              </a:rPr>
              <a:t>Unchanged</a:t>
            </a:r>
            <a:r>
              <a:rPr lang="en-IN" dirty="0" smtClean="0"/>
              <a:t>.  </a:t>
            </a:r>
          </a:p>
          <a:p>
            <a:pPr lvl="1" fontAlgn="auto">
              <a:spcAft>
                <a:spcPts val="0"/>
              </a:spcAft>
              <a:defRPr/>
            </a:pPr>
            <a:r>
              <a:rPr lang="en-IN" dirty="0" smtClean="0"/>
              <a:t>Still have HTM, AFS, and TS</a:t>
            </a:r>
          </a:p>
          <a:p>
            <a:pPr lvl="1" fontAlgn="auto">
              <a:spcAft>
                <a:spcPts val="0"/>
              </a:spcAft>
              <a:buClr>
                <a:schemeClr val="tx1"/>
              </a:buClr>
              <a:defRPr/>
            </a:pPr>
            <a:r>
              <a:rPr lang="en-IN" dirty="0"/>
              <a:t>HTM at amortized cost (except fair value option)</a:t>
            </a:r>
          </a:p>
          <a:p>
            <a:pPr lvl="1" fontAlgn="auto">
              <a:spcAft>
                <a:spcPts val="0"/>
              </a:spcAft>
              <a:buClr>
                <a:schemeClr val="tx1"/>
              </a:buClr>
              <a:defRPr/>
            </a:pPr>
            <a:r>
              <a:rPr lang="en-IN" dirty="0"/>
              <a:t>AFS and TS at fair </a:t>
            </a:r>
            <a:r>
              <a:rPr lang="en-IN" dirty="0" smtClean="0"/>
              <a:t>value</a:t>
            </a:r>
            <a:endParaRPr lang="en-IN" b="1" dirty="0" smtClean="0">
              <a:solidFill>
                <a:srgbClr val="0000FF"/>
              </a:solidFill>
            </a:endParaRPr>
          </a:p>
          <a:p>
            <a:pPr marL="1260475" indent="-1260475" fontAlgn="auto">
              <a:spcBef>
                <a:spcPts val="1800"/>
              </a:spcBef>
              <a:spcAft>
                <a:spcPts val="0"/>
              </a:spcAft>
              <a:buClr>
                <a:schemeClr val="tx1"/>
              </a:buClr>
              <a:buNone/>
              <a:defRPr/>
            </a:pPr>
            <a:r>
              <a:rPr lang="en-IN" b="1" dirty="0">
                <a:solidFill>
                  <a:srgbClr val="0000FF"/>
                </a:solidFill>
              </a:rPr>
              <a:t>Equity investments with </a:t>
            </a:r>
            <a:r>
              <a:rPr lang="en-IN" b="1" u="sng" dirty="0" smtClean="0">
                <a:solidFill>
                  <a:srgbClr val="0000FF"/>
                </a:solidFill>
              </a:rPr>
              <a:t>insignificant</a:t>
            </a:r>
            <a:r>
              <a:rPr lang="en-IN" b="1" dirty="0" smtClean="0">
                <a:solidFill>
                  <a:srgbClr val="0000FF"/>
                </a:solidFill>
              </a:rPr>
              <a:t> </a:t>
            </a:r>
            <a:r>
              <a:rPr lang="en-IN" b="1" dirty="0">
                <a:solidFill>
                  <a:srgbClr val="0000FF"/>
                </a:solidFill>
              </a:rPr>
              <a:t>influence </a:t>
            </a:r>
            <a:r>
              <a:rPr lang="en-IN" b="1" dirty="0" smtClean="0">
                <a:solidFill>
                  <a:srgbClr val="0000FF"/>
                </a:solidFill>
              </a:rPr>
              <a:t>: </a:t>
            </a:r>
            <a:endParaRPr lang="en-IN" dirty="0"/>
          </a:p>
          <a:p>
            <a:pPr lvl="1" fontAlgn="auto">
              <a:spcAft>
                <a:spcPts val="0"/>
              </a:spcAft>
              <a:buClr>
                <a:schemeClr val="tx1"/>
              </a:buClr>
              <a:defRPr/>
            </a:pPr>
            <a:r>
              <a:rPr lang="en-IN" b="1" dirty="0" smtClean="0">
                <a:solidFill>
                  <a:srgbClr val="C00000"/>
                </a:solidFill>
              </a:rPr>
              <a:t>No </a:t>
            </a:r>
            <a:r>
              <a:rPr lang="en-IN" b="1" dirty="0">
                <a:solidFill>
                  <a:srgbClr val="C00000"/>
                </a:solidFill>
              </a:rPr>
              <a:t>AFS </a:t>
            </a:r>
            <a:r>
              <a:rPr lang="en-IN" dirty="0"/>
              <a:t>classification </a:t>
            </a:r>
            <a:r>
              <a:rPr lang="en-IN" dirty="0" smtClean="0"/>
              <a:t>allowed</a:t>
            </a:r>
            <a:endParaRPr lang="en-IN" dirty="0"/>
          </a:p>
          <a:p>
            <a:pPr lvl="1" fontAlgn="auto">
              <a:spcAft>
                <a:spcPts val="0"/>
              </a:spcAft>
              <a:buClr>
                <a:schemeClr val="tx1"/>
              </a:buClr>
              <a:defRPr/>
            </a:pPr>
            <a:r>
              <a:rPr lang="en-US" b="1" dirty="0" smtClean="0">
                <a:solidFill>
                  <a:srgbClr val="C00000"/>
                </a:solidFill>
              </a:rPr>
              <a:t>FV through net </a:t>
            </a:r>
            <a:r>
              <a:rPr lang="en-US" b="1" dirty="0">
                <a:solidFill>
                  <a:srgbClr val="C00000"/>
                </a:solidFill>
              </a:rPr>
              <a:t>income </a:t>
            </a:r>
            <a:r>
              <a:rPr lang="en-US" dirty="0" smtClean="0"/>
              <a:t>(</a:t>
            </a:r>
            <a:r>
              <a:rPr lang="en-US" dirty="0"/>
              <a:t>like trading securities)</a:t>
            </a:r>
          </a:p>
          <a:p>
            <a:pPr lvl="1" fontAlgn="auto">
              <a:spcAft>
                <a:spcPts val="0"/>
              </a:spcAft>
              <a:buClr>
                <a:schemeClr val="tx1"/>
              </a:buClr>
              <a:defRPr/>
            </a:pPr>
            <a:r>
              <a:rPr lang="en-IN" dirty="0" smtClean="0"/>
              <a:t>Can </a:t>
            </a:r>
            <a:r>
              <a:rPr lang="en-IN" dirty="0"/>
              <a:t>be ST and LT as </a:t>
            </a:r>
            <a:r>
              <a:rPr lang="en-IN" dirty="0" smtClean="0"/>
              <a:t>appropriate</a:t>
            </a:r>
          </a:p>
          <a:p>
            <a:pPr marL="1260475" indent="-1260475" fontAlgn="auto">
              <a:spcBef>
                <a:spcPts val="1800"/>
              </a:spcBef>
              <a:spcAft>
                <a:spcPts val="0"/>
              </a:spcAft>
              <a:buNone/>
              <a:defRPr/>
            </a:pPr>
            <a:r>
              <a:rPr lang="en-IN" b="1" dirty="0" smtClean="0">
                <a:solidFill>
                  <a:srgbClr val="0000FF"/>
                </a:solidFill>
              </a:rPr>
              <a:t>Equity investments with </a:t>
            </a:r>
            <a:r>
              <a:rPr lang="en-IN" b="1" u="sng" dirty="0" smtClean="0">
                <a:solidFill>
                  <a:srgbClr val="0000FF"/>
                </a:solidFill>
              </a:rPr>
              <a:t>significant</a:t>
            </a:r>
            <a:r>
              <a:rPr lang="en-IN" b="1" dirty="0" smtClean="0">
                <a:solidFill>
                  <a:srgbClr val="0000FF"/>
                </a:solidFill>
              </a:rPr>
              <a:t> influence: </a:t>
            </a:r>
            <a:endParaRPr lang="en-IN" dirty="0" smtClean="0"/>
          </a:p>
          <a:p>
            <a:pPr lvl="1" fontAlgn="auto">
              <a:spcAft>
                <a:spcPts val="0"/>
              </a:spcAft>
              <a:defRPr/>
            </a:pPr>
            <a:r>
              <a:rPr lang="en-IN" b="1" dirty="0" smtClean="0">
                <a:solidFill>
                  <a:srgbClr val="C00000"/>
                </a:solidFill>
              </a:rPr>
              <a:t>Still </a:t>
            </a:r>
            <a:r>
              <a:rPr lang="en-IN" b="1" dirty="0">
                <a:solidFill>
                  <a:srgbClr val="C00000"/>
                </a:solidFill>
              </a:rPr>
              <a:t>equity </a:t>
            </a:r>
            <a:r>
              <a:rPr lang="en-IN" b="1" dirty="0" smtClean="0">
                <a:solidFill>
                  <a:srgbClr val="C00000"/>
                </a:solidFill>
              </a:rPr>
              <a:t>method</a:t>
            </a:r>
          </a:p>
          <a:p>
            <a:pPr lvl="1" fontAlgn="auto">
              <a:spcAft>
                <a:spcPts val="0"/>
              </a:spcAft>
              <a:defRPr/>
            </a:pPr>
            <a:r>
              <a:rPr lang="en-IN" dirty="0" smtClean="0"/>
              <a:t>ASU 2016-07: If </a:t>
            </a:r>
            <a:r>
              <a:rPr lang="en-IN" dirty="0"/>
              <a:t>change to </a:t>
            </a:r>
            <a:r>
              <a:rPr lang="en-IN" dirty="0" smtClean="0"/>
              <a:t>the equity </a:t>
            </a:r>
            <a:r>
              <a:rPr lang="en-IN" dirty="0"/>
              <a:t>method, don’t have to retroactively adjust carrying value of the investment.</a:t>
            </a:r>
          </a:p>
        </p:txBody>
      </p:sp>
    </p:spTree>
    <p:extLst>
      <p:ext uri="{BB962C8B-B14F-4D97-AF65-F5344CB8AC3E}">
        <p14:creationId xmlns:p14="http://schemas.microsoft.com/office/powerpoint/2010/main" val="2826532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7913" y="33861"/>
            <a:ext cx="8018307" cy="6821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39775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06099"/>
            <a:ext cx="7984820" cy="1011318"/>
          </a:xfrm>
        </p:spPr>
        <p:txBody>
          <a:bodyPr/>
          <a:lstStyle/>
          <a:p>
            <a:r>
              <a:rPr lang="en-US" dirty="0" smtClean="0"/>
              <a:t>Updating FV Adjustment as of 12/31/18</a:t>
            </a:r>
            <a:endParaRPr lang="en-US" dirty="0"/>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98965" y="1117416"/>
            <a:ext cx="8147854" cy="4984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06491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1999" y="1334127"/>
            <a:ext cx="8013600" cy="5457223"/>
          </a:xfrm>
        </p:spPr>
        <p:txBody>
          <a:bodyPr>
            <a:normAutofit/>
          </a:bodyPr>
          <a:lstStyle/>
          <a:p>
            <a:pPr marL="0" indent="0">
              <a:buNone/>
            </a:pPr>
            <a:r>
              <a:rPr lang="en-US" sz="2400" dirty="0" smtClean="0"/>
              <a:t>ASC 320-10-40-1:     With </a:t>
            </a:r>
            <a:r>
              <a:rPr lang="en-US" sz="2400" dirty="0"/>
              <a:t>respect to trading securities, </a:t>
            </a:r>
            <a:r>
              <a:rPr lang="en-US" sz="2400" dirty="0">
                <a:solidFill>
                  <a:srgbClr val="FF0000"/>
                </a:solidFill>
              </a:rPr>
              <a:t>because all changes in a trading security's fair value are reported in earnings as they occur, the sale of a trading security does not necessarily give rise to a gain or loss. Generally, a debit to cash (or trade date receivable) is recorded for the sales proceeds, and a credit is recorded to remove the security at its fair value (or sales price). </a:t>
            </a:r>
            <a:r>
              <a:rPr lang="en-US" sz="2400" dirty="0" smtClean="0"/>
              <a:t>… Some </a:t>
            </a:r>
            <a:r>
              <a:rPr lang="en-US" sz="2400" dirty="0"/>
              <a:t>adjustment to this procedure will be necessary for entities that have not yet recorded the security's change in fair value up to the point of sale (perhaps because fair value changes are recorded at the end of each day).</a:t>
            </a:r>
          </a:p>
        </p:txBody>
      </p:sp>
      <p:sp>
        <p:nvSpPr>
          <p:cNvPr id="4" name="Rectangle 2"/>
          <p:cNvSpPr>
            <a:spLocks noGrp="1" noChangeArrowheads="1"/>
          </p:cNvSpPr>
          <p:nvPr>
            <p:ph type="title"/>
          </p:nvPr>
        </p:nvSpPr>
        <p:spPr>
          <a:xfrm>
            <a:off x="761999" y="0"/>
            <a:ext cx="8382000" cy="1444625"/>
          </a:xfrm>
        </p:spPr>
        <p:txBody>
          <a:bodyPr>
            <a:normAutofit fontScale="90000"/>
          </a:bodyPr>
          <a:lstStyle/>
          <a:p>
            <a:pPr eaLnBrk="1" hangingPunct="1"/>
            <a:r>
              <a:rPr lang="en-US" dirty="0" smtClean="0">
                <a:solidFill>
                  <a:srgbClr val="0000FF"/>
                </a:solidFill>
              </a:rPr>
              <a:t>Improvement in Journal Entries – Trading Securities</a:t>
            </a:r>
            <a:r>
              <a:rPr lang="en-US" sz="3200" b="1" dirty="0" smtClean="0">
                <a:solidFill>
                  <a:srgbClr val="0000FF"/>
                </a:solidFill>
                <a:latin typeface="+mn-lt"/>
                <a:ea typeface="Adobe Fan Heiti Std B" pitchFamily="34" charset="-128"/>
              </a:rPr>
              <a:t> </a:t>
            </a:r>
            <a:r>
              <a:rPr lang="en-US" sz="3200" b="1" dirty="0">
                <a:solidFill>
                  <a:srgbClr val="0000FF"/>
                </a:solidFill>
                <a:latin typeface="+mn-lt"/>
                <a:ea typeface="Adobe Fan Heiti Std B" pitchFamily="34" charset="-128"/>
              </a:rPr>
              <a:t/>
            </a:r>
            <a:br>
              <a:rPr lang="en-US" sz="3200" b="1" dirty="0">
                <a:solidFill>
                  <a:srgbClr val="0000FF"/>
                </a:solidFill>
                <a:latin typeface="+mn-lt"/>
                <a:ea typeface="Adobe Fan Heiti Std B" pitchFamily="34" charset="-128"/>
              </a:rPr>
            </a:br>
            <a:r>
              <a:rPr lang="en-US" sz="2800" b="1" dirty="0" smtClean="0">
                <a:solidFill>
                  <a:srgbClr val="0072A2"/>
                </a:solidFill>
                <a:latin typeface="+mn-lt"/>
                <a:ea typeface="Adobe Fan Heiti Std B" pitchFamily="34" charset="-128"/>
              </a:rPr>
              <a:t>Recording Unrealized Holding Gains/Losses up to Time of Sale</a:t>
            </a:r>
            <a:endParaRPr lang="en-US" sz="2800" b="1" dirty="0">
              <a:solidFill>
                <a:srgbClr val="0072A2"/>
              </a:solidFill>
              <a:latin typeface="+mn-lt"/>
              <a:ea typeface="Adobe Fan Heiti Std B" pitchFamily="34" charset="-128"/>
            </a:endParaRPr>
          </a:p>
        </p:txBody>
      </p:sp>
    </p:spTree>
    <p:extLst>
      <p:ext uri="{BB962C8B-B14F-4D97-AF65-F5344CB8AC3E}">
        <p14:creationId xmlns:p14="http://schemas.microsoft.com/office/powerpoint/2010/main" val="19659947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0"/>
            <a:ext cx="7984820" cy="1444625"/>
          </a:xfrm>
        </p:spPr>
        <p:txBody>
          <a:bodyPr/>
          <a:lstStyle/>
          <a:p>
            <a:pPr algn="ctr"/>
            <a:r>
              <a:rPr lang="en-US" dirty="0" smtClean="0"/>
              <a:t>Updating FV Adjustment as of 1/5/19</a:t>
            </a:r>
            <a:endParaRPr lang="en-US"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54361" y="539520"/>
            <a:ext cx="8235017" cy="3395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78640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0"/>
            <a:ext cx="7984820" cy="1444625"/>
          </a:xfrm>
        </p:spPr>
        <p:txBody>
          <a:bodyPr/>
          <a:lstStyle/>
          <a:p>
            <a:pPr algn="ctr"/>
            <a:r>
              <a:rPr lang="en-US" dirty="0" smtClean="0"/>
              <a:t>What If Don’t Update </a:t>
            </a:r>
            <a:br>
              <a:rPr lang="en-US" dirty="0" smtClean="0"/>
            </a:br>
            <a:r>
              <a:rPr lang="en-US" dirty="0" smtClean="0"/>
              <a:t>FV Adjustment as of 1/5/19</a:t>
            </a:r>
            <a:endParaRPr lang="en-US" dirty="0"/>
          </a:p>
        </p:txBody>
      </p:sp>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999" y="1447725"/>
            <a:ext cx="8018307" cy="2975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19509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1999" y="1458628"/>
            <a:ext cx="8013600" cy="5457223"/>
          </a:xfrm>
        </p:spPr>
        <p:txBody>
          <a:bodyPr>
            <a:normAutofit/>
          </a:bodyPr>
          <a:lstStyle/>
          <a:p>
            <a:pPr marL="0" indent="0">
              <a:buNone/>
            </a:pPr>
            <a:r>
              <a:rPr lang="en-US" sz="2400" dirty="0" smtClean="0"/>
              <a:t>ASC 320-10-40-2 (pending):     … generally</a:t>
            </a:r>
            <a:r>
              <a:rPr lang="en-US" sz="2400" dirty="0"/>
              <a:t>, a sale of an available-for-sale security shall be recorded by a debit to cash (or trade date receivable) for the sales proceeds, and a credit to remove the security at its fair value (or sales price). </a:t>
            </a:r>
            <a:r>
              <a:rPr lang="en-US" sz="2400" dirty="0">
                <a:solidFill>
                  <a:srgbClr val="FF0000"/>
                </a:solidFill>
              </a:rPr>
              <a:t>The amount recorded in other comprehensive income, representing the unrealized gain or loss at the date of sale, is reversed into </a:t>
            </a:r>
            <a:r>
              <a:rPr lang="en-US" sz="2400" dirty="0" smtClean="0">
                <a:solidFill>
                  <a:srgbClr val="FF0000"/>
                </a:solidFill>
              </a:rPr>
              <a:t>earnings….</a:t>
            </a:r>
            <a:r>
              <a:rPr lang="en-US" sz="2400" dirty="0" smtClean="0"/>
              <a:t> </a:t>
            </a:r>
            <a:endParaRPr lang="en-US" sz="2400" dirty="0"/>
          </a:p>
        </p:txBody>
      </p:sp>
      <p:sp>
        <p:nvSpPr>
          <p:cNvPr id="4" name="Rectangle 2"/>
          <p:cNvSpPr>
            <a:spLocks noGrp="1" noChangeArrowheads="1"/>
          </p:cNvSpPr>
          <p:nvPr>
            <p:ph type="title"/>
          </p:nvPr>
        </p:nvSpPr>
        <p:spPr>
          <a:xfrm>
            <a:off x="761999" y="0"/>
            <a:ext cx="8382000" cy="1444625"/>
          </a:xfrm>
        </p:spPr>
        <p:txBody>
          <a:bodyPr>
            <a:normAutofit fontScale="90000"/>
          </a:bodyPr>
          <a:lstStyle/>
          <a:p>
            <a:pPr eaLnBrk="1" hangingPunct="1"/>
            <a:r>
              <a:rPr lang="en-US" dirty="0" smtClean="0">
                <a:solidFill>
                  <a:srgbClr val="0000FF"/>
                </a:solidFill>
              </a:rPr>
              <a:t>Improvement in Journal Entries – AFS Securities</a:t>
            </a:r>
            <a:r>
              <a:rPr lang="en-US" sz="3200" b="1" dirty="0" smtClean="0">
                <a:solidFill>
                  <a:srgbClr val="0000FF"/>
                </a:solidFill>
                <a:latin typeface="+mn-lt"/>
                <a:ea typeface="Adobe Fan Heiti Std B" pitchFamily="34" charset="-128"/>
              </a:rPr>
              <a:t> </a:t>
            </a:r>
            <a:r>
              <a:rPr lang="en-US" sz="3200" b="1" dirty="0">
                <a:solidFill>
                  <a:srgbClr val="0000FF"/>
                </a:solidFill>
                <a:latin typeface="+mn-lt"/>
                <a:ea typeface="Adobe Fan Heiti Std B" pitchFamily="34" charset="-128"/>
              </a:rPr>
              <a:t/>
            </a:r>
            <a:br>
              <a:rPr lang="en-US" sz="3200" b="1" dirty="0">
                <a:solidFill>
                  <a:srgbClr val="0000FF"/>
                </a:solidFill>
                <a:latin typeface="+mn-lt"/>
                <a:ea typeface="Adobe Fan Heiti Std B" pitchFamily="34" charset="-128"/>
              </a:rPr>
            </a:br>
            <a:r>
              <a:rPr lang="en-US" sz="2800" b="1" dirty="0" smtClean="0">
                <a:solidFill>
                  <a:srgbClr val="0072A2"/>
                </a:solidFill>
                <a:latin typeface="+mn-lt"/>
                <a:ea typeface="Adobe Fan Heiti Std B" pitchFamily="34" charset="-128"/>
              </a:rPr>
              <a:t>Recording Unrealized Holding Gains/Losses up to Time of Sale</a:t>
            </a:r>
            <a:endParaRPr lang="en-US" sz="2800" b="1" dirty="0">
              <a:solidFill>
                <a:srgbClr val="0072A2"/>
              </a:solidFill>
              <a:latin typeface="+mn-lt"/>
              <a:ea typeface="Adobe Fan Heiti Std B" pitchFamily="34" charset="-128"/>
            </a:endParaRPr>
          </a:p>
        </p:txBody>
      </p:sp>
    </p:spTree>
    <p:extLst>
      <p:ext uri="{BB962C8B-B14F-4D97-AF65-F5344CB8AC3E}">
        <p14:creationId xmlns:p14="http://schemas.microsoft.com/office/powerpoint/2010/main" val="2737197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1999" y="1444626"/>
            <a:ext cx="8013600" cy="5707910"/>
          </a:xfrm>
        </p:spPr>
        <p:txBody>
          <a:bodyPr>
            <a:normAutofit/>
          </a:bodyPr>
          <a:lstStyle/>
          <a:p>
            <a:pPr marL="0" indent="0">
              <a:buNone/>
            </a:pPr>
            <a:r>
              <a:rPr lang="en-US" sz="2400" dirty="0" smtClean="0"/>
              <a:t>ASC 321-10-40-1</a:t>
            </a:r>
            <a:r>
              <a:rPr lang="en-US" sz="2400" dirty="0"/>
              <a:t>:     With respect to equity securities, </a:t>
            </a:r>
            <a:r>
              <a:rPr lang="en-US" sz="2400" dirty="0">
                <a:solidFill>
                  <a:srgbClr val="FF0000"/>
                </a:solidFill>
              </a:rPr>
              <a:t>because all changes in an equity security’s fair value are reported in earnings as they occur, the sale of an equity security does not necessarily give rise to a gain or loss. Generally, a debit to cash (or trade date receivable) is recorded for the sales proceeds, and a credit is recorded to remove the security at its fair value (or sales price).</a:t>
            </a:r>
            <a:r>
              <a:rPr lang="en-US" sz="2400" dirty="0"/>
              <a:t> </a:t>
            </a:r>
            <a:r>
              <a:rPr lang="en-US" sz="2400" dirty="0" smtClean="0"/>
              <a:t>… An </a:t>
            </a:r>
            <a:r>
              <a:rPr lang="en-US" sz="2400" dirty="0"/>
              <a:t>entity that has not yet recorded the security’s change in fair value to the point of sale (perhaps because fair value changes are recorded at the end of each day) will need to adjust this procedure.</a:t>
            </a:r>
          </a:p>
        </p:txBody>
      </p:sp>
      <p:sp>
        <p:nvSpPr>
          <p:cNvPr id="4" name="Rectangle 2"/>
          <p:cNvSpPr>
            <a:spLocks noGrp="1" noChangeArrowheads="1"/>
          </p:cNvSpPr>
          <p:nvPr>
            <p:ph type="title"/>
          </p:nvPr>
        </p:nvSpPr>
        <p:spPr>
          <a:xfrm>
            <a:off x="761999" y="0"/>
            <a:ext cx="8382000" cy="1444625"/>
          </a:xfrm>
        </p:spPr>
        <p:txBody>
          <a:bodyPr>
            <a:normAutofit fontScale="90000"/>
          </a:bodyPr>
          <a:lstStyle/>
          <a:p>
            <a:pPr eaLnBrk="1" hangingPunct="1"/>
            <a:r>
              <a:rPr lang="en-US" dirty="0" smtClean="0">
                <a:solidFill>
                  <a:srgbClr val="0000FF"/>
                </a:solidFill>
              </a:rPr>
              <a:t>Improvement in Journal Entries – Equity Securities</a:t>
            </a:r>
            <a:r>
              <a:rPr lang="en-US" sz="3200" b="1" dirty="0" smtClean="0">
                <a:solidFill>
                  <a:srgbClr val="0000FF"/>
                </a:solidFill>
                <a:latin typeface="+mn-lt"/>
                <a:ea typeface="Adobe Fan Heiti Std B" pitchFamily="34" charset="-128"/>
              </a:rPr>
              <a:t> </a:t>
            </a:r>
            <a:r>
              <a:rPr lang="en-US" sz="3200" b="1" dirty="0">
                <a:solidFill>
                  <a:srgbClr val="0000FF"/>
                </a:solidFill>
                <a:latin typeface="+mn-lt"/>
                <a:ea typeface="Adobe Fan Heiti Std B" pitchFamily="34" charset="-128"/>
              </a:rPr>
              <a:t/>
            </a:r>
            <a:br>
              <a:rPr lang="en-US" sz="3200" b="1" dirty="0">
                <a:solidFill>
                  <a:srgbClr val="0000FF"/>
                </a:solidFill>
                <a:latin typeface="+mn-lt"/>
                <a:ea typeface="Adobe Fan Heiti Std B" pitchFamily="34" charset="-128"/>
              </a:rPr>
            </a:br>
            <a:r>
              <a:rPr lang="en-US" sz="2800" b="1" dirty="0" smtClean="0">
                <a:solidFill>
                  <a:srgbClr val="0072A2"/>
                </a:solidFill>
                <a:latin typeface="+mn-lt"/>
                <a:ea typeface="Adobe Fan Heiti Std B" pitchFamily="34" charset="-128"/>
              </a:rPr>
              <a:t>Recording Unrealized Holding Gains/Losses up to Time of Sale</a:t>
            </a:r>
            <a:endParaRPr lang="en-US" sz="2800" b="1" dirty="0">
              <a:solidFill>
                <a:srgbClr val="0072A2"/>
              </a:solidFill>
              <a:latin typeface="+mn-lt"/>
              <a:ea typeface="Adobe Fan Heiti Std B" pitchFamily="34" charset="-128"/>
            </a:endParaRPr>
          </a:p>
        </p:txBody>
      </p:sp>
    </p:spTree>
    <p:extLst>
      <p:ext uri="{BB962C8B-B14F-4D97-AF65-F5344CB8AC3E}">
        <p14:creationId xmlns:p14="http://schemas.microsoft.com/office/powerpoint/2010/main" val="39771497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5400">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21291</TotalTime>
  <Words>786</Words>
  <Application>Microsoft Office PowerPoint</Application>
  <PresentationFormat>On-screen Show (4:3)</PresentationFormat>
  <Paragraphs>81</Paragraphs>
  <Slides>16</Slides>
  <Notes>8</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FASB UPDATES: Financial Instruments</vt:lpstr>
      <vt:lpstr>Recognition and Measurement of Investments ASU 2016-01</vt:lpstr>
      <vt:lpstr>PowerPoint Presentation</vt:lpstr>
      <vt:lpstr>Updating FV Adjustment as of 12/31/18</vt:lpstr>
      <vt:lpstr>Improvement in Journal Entries – Trading Securities  Recording Unrealized Holding Gains/Losses up to Time of Sale</vt:lpstr>
      <vt:lpstr>Updating FV Adjustment as of 1/5/19</vt:lpstr>
      <vt:lpstr>What If Don’t Update  FV Adjustment as of 1/5/19</vt:lpstr>
      <vt:lpstr>Improvement in Journal Entries – AFS Securities  Recording Unrealized Holding Gains/Losses up to Time of Sale</vt:lpstr>
      <vt:lpstr>Improvement in Journal Entries – Equity Securities  Recording Unrealized Holding Gains/Losses up to Time of Sale</vt:lpstr>
      <vt:lpstr>PowerPoint Presentation</vt:lpstr>
      <vt:lpstr>Impairment of Investments</vt:lpstr>
      <vt:lpstr>Impairment of Investments</vt:lpstr>
      <vt:lpstr>Impairment of Investments</vt:lpstr>
      <vt:lpstr>FASB UPDATES: Simplification Initiative</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Mann, Rebecca</cp:lastModifiedBy>
  <cp:revision>691</cp:revision>
  <dcterms:created xsi:type="dcterms:W3CDTF">2014-07-25T10:46:51Z</dcterms:created>
  <dcterms:modified xsi:type="dcterms:W3CDTF">2016-09-06T19:48:48Z</dcterms:modified>
</cp:coreProperties>
</file>