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577" r:id="rId2"/>
    <p:sldId id="640" r:id="rId3"/>
    <p:sldId id="641" r:id="rId4"/>
    <p:sldId id="642" r:id="rId5"/>
    <p:sldId id="643" r:id="rId6"/>
    <p:sldId id="644" r:id="rId7"/>
    <p:sldId id="645" r:id="rId8"/>
    <p:sldId id="646" r:id="rId9"/>
    <p:sldId id="647" r:id="rId10"/>
    <p:sldId id="648" r:id="rId11"/>
    <p:sldId id="649" r:id="rId12"/>
    <p:sldId id="650" r:id="rId13"/>
    <p:sldId id="651" r:id="rId14"/>
    <p:sldId id="652" r:id="rId15"/>
    <p:sldId id="653" r:id="rId16"/>
    <p:sldId id="654" r:id="rId17"/>
    <p:sldId id="655" r:id="rId18"/>
    <p:sldId id="656" r:id="rId19"/>
    <p:sldId id="657" r:id="rId20"/>
    <p:sldId id="658" r:id="rId21"/>
    <p:sldId id="659" r:id="rId22"/>
    <p:sldId id="660" r:id="rId23"/>
    <p:sldId id="661" r:id="rId24"/>
    <p:sldId id="662" r:id="rId25"/>
    <p:sldId id="663" r:id="rId26"/>
    <p:sldId id="664" r:id="rId27"/>
    <p:sldId id="665" r:id="rId28"/>
    <p:sldId id="666" r:id="rId29"/>
    <p:sldId id="667" r:id="rId30"/>
    <p:sldId id="668" r:id="rId31"/>
    <p:sldId id="631" r:id="rId32"/>
    <p:sldId id="632" r:id="rId33"/>
    <p:sldId id="633" r:id="rId34"/>
    <p:sldId id="634" r:id="rId35"/>
    <p:sldId id="635" r:id="rId36"/>
    <p:sldId id="636" r:id="rId37"/>
    <p:sldId id="637" r:id="rId38"/>
    <p:sldId id="638" r:id="rId3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xmlns="">
        <p15:guide id="1" orient="horz" pos="2916" userDrawn="1">
          <p15:clr>
            <a:srgbClr val="A4A3A4"/>
          </p15:clr>
        </p15:guide>
        <p15:guide id="2" pos="3072" userDrawn="1">
          <p15:clr>
            <a:srgbClr val="A4A3A4"/>
          </p15:clr>
        </p15:guide>
        <p15:guide id="3" orient="horz" pos="3304" userDrawn="1">
          <p15:clr>
            <a:srgbClr val="A4A3A4"/>
          </p15:clr>
        </p15:guide>
        <p15:guide id="4" orient="horz" pos="3972">
          <p15:clr>
            <a:srgbClr val="A4A3A4"/>
          </p15:clr>
        </p15:guide>
        <p15:guide id="5" orient="horz" pos="1180">
          <p15:clr>
            <a:srgbClr val="A4A3A4"/>
          </p15:clr>
        </p15:guide>
        <p15:guide id="6" pos="5232">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charita Mandal" initials="SM" lastIdx="6" clrIdx="0">
    <p:extLst/>
  </p:cmAuthor>
  <p:cmAuthor id="2" name="david" initials="d" lastIdx="2" clrIdx="1"/>
  <p:cmAuthor id="3" name="wbt" initials="wbt"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A44A"/>
    <a:srgbClr val="FFFF99"/>
    <a:srgbClr val="FFFFCC"/>
    <a:srgbClr val="F4BAAE"/>
    <a:srgbClr val="CCFFCC"/>
    <a:srgbClr val="669900"/>
    <a:srgbClr val="66CCFF"/>
    <a:srgbClr val="CC99FF"/>
    <a:srgbClr val="ABD5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663" autoAdjust="0"/>
    <p:restoredTop sz="90941" autoAdjust="0"/>
  </p:normalViewPr>
  <p:slideViewPr>
    <p:cSldViewPr snapToObjects="1">
      <p:cViewPr varScale="1">
        <p:scale>
          <a:sx n="67" d="100"/>
          <a:sy n="67" d="100"/>
        </p:scale>
        <p:origin x="-1230" y="-96"/>
      </p:cViewPr>
      <p:guideLst>
        <p:guide orient="horz" pos="2916"/>
        <p:guide orient="horz" pos="3304"/>
        <p:guide orient="horz" pos="3972"/>
        <p:guide orient="horz" pos="1180"/>
        <p:guide pos="3072"/>
        <p:guide pos="5232"/>
      </p:guideLst>
    </p:cSldViewPr>
  </p:slideViewPr>
  <p:outlineViewPr>
    <p:cViewPr>
      <p:scale>
        <a:sx n="33" d="100"/>
        <a:sy n="33" d="100"/>
      </p:scale>
      <p:origin x="0" y="5622"/>
    </p:cViewPr>
  </p:outlineViewPr>
  <p:notesTextViewPr>
    <p:cViewPr>
      <p:scale>
        <a:sx n="100" d="100"/>
        <a:sy n="100" d="100"/>
      </p:scale>
      <p:origin x="0" y="0"/>
    </p:cViewPr>
  </p:notesTextViewPr>
  <p:notesViewPr>
    <p:cSldViewPr snapToObjects="1">
      <p:cViewPr varScale="1">
        <p:scale>
          <a:sx n="70" d="100"/>
          <a:sy n="70" d="100"/>
        </p:scale>
        <p:origin x="-3294" y="-90"/>
      </p:cViewPr>
      <p:guideLst>
        <p:guide orient="horz" pos="2880"/>
        <p:guide pos="2160"/>
      </p:guideLst>
    </p:cSldViewPr>
  </p:notesViewPr>
  <p:gridSpacing cx="72237" cy="72237"/>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IN"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79E83DAC-D1A4-4B5F-BCE4-C97B764A1B83}" type="datetimeFigureOut">
              <a:rPr lang="en-IN"/>
              <a:pPr>
                <a:defRPr/>
              </a:pPr>
              <a:t>06-09-2016</a:t>
            </a:fld>
            <a:endParaRPr lang="en-IN"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IN"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IN"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IN"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7CB2D331-82EA-48E0-910E-15F90698289F}" type="slidenum">
              <a:rPr lang="en-IN"/>
              <a:pPr>
                <a:defRPr/>
              </a:pPr>
              <a:t>‹#›</a:t>
            </a:fld>
            <a:endParaRPr lang="en-IN" dirty="0"/>
          </a:p>
        </p:txBody>
      </p:sp>
    </p:spTree>
    <p:extLst>
      <p:ext uri="{BB962C8B-B14F-4D97-AF65-F5344CB8AC3E}">
        <p14:creationId xmlns:p14="http://schemas.microsoft.com/office/powerpoint/2010/main" val="203304085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a:t>
            </a:fld>
            <a:endParaRPr lang="en-IN" dirty="0"/>
          </a:p>
        </p:txBody>
      </p:sp>
    </p:spTree>
    <p:extLst>
      <p:ext uri="{BB962C8B-B14F-4D97-AF65-F5344CB8AC3E}">
        <p14:creationId xmlns:p14="http://schemas.microsoft.com/office/powerpoint/2010/main" val="28410090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79A96032-FB35-4DC7-AD25-A2259DF127C7}" type="slidenum">
              <a:rPr lang="en-US" altLang="en-US" smtClean="0">
                <a:latin typeface="Times New Roman" pitchFamily="18" charset="0"/>
              </a:rPr>
              <a:pPr/>
              <a:t>10</a:t>
            </a:fld>
            <a:endParaRPr lang="en-US" altLang="en-US" dirty="0" smtClean="0">
              <a:latin typeface="Times New Roman" pitchFamily="18" charset="0"/>
            </a:endParaRPr>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p>
        </p:txBody>
      </p:sp>
    </p:spTree>
    <p:extLst>
      <p:ext uri="{BB962C8B-B14F-4D97-AF65-F5344CB8AC3E}">
        <p14:creationId xmlns:p14="http://schemas.microsoft.com/office/powerpoint/2010/main" val="39378193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AAF9843D-EA4D-4056-8BEB-2FC6431F67CC}" type="slidenum">
              <a:rPr lang="en-US" altLang="en-US" smtClean="0">
                <a:latin typeface="Times New Roman" pitchFamily="18" charset="0"/>
              </a:rPr>
              <a:pPr/>
              <a:t>11</a:t>
            </a:fld>
            <a:endParaRPr lang="en-US" altLang="en-US" dirty="0" smtClean="0">
              <a:latin typeface="Times New Roman" pitchFamily="18" charset="0"/>
            </a:endParaRPr>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p>
        </p:txBody>
      </p:sp>
    </p:spTree>
    <p:extLst>
      <p:ext uri="{BB962C8B-B14F-4D97-AF65-F5344CB8AC3E}">
        <p14:creationId xmlns:p14="http://schemas.microsoft.com/office/powerpoint/2010/main" val="18660772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CFE6DE74-6004-4F4F-8A2F-AFF7D51E2996}" type="slidenum">
              <a:rPr lang="en-US" smtClean="0"/>
              <a:pPr/>
              <a:t>12</a:t>
            </a:fld>
            <a:endParaRPr lang="en-US" dirty="0" smtClean="0"/>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38823904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252FFD44-7780-4738-96B1-BB12BA5FA1F4}" type="slidenum">
              <a:rPr lang="en-US" altLang="en-US" smtClean="0">
                <a:latin typeface="Times New Roman" pitchFamily="18" charset="0"/>
              </a:rPr>
              <a:pPr/>
              <a:t>13</a:t>
            </a:fld>
            <a:endParaRPr lang="en-US" altLang="en-US" dirty="0" smtClean="0">
              <a:latin typeface="Times New Roman" pitchFamily="18" charset="0"/>
            </a:endParaRPr>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p>
        </p:txBody>
      </p:sp>
    </p:spTree>
    <p:extLst>
      <p:ext uri="{BB962C8B-B14F-4D97-AF65-F5344CB8AC3E}">
        <p14:creationId xmlns:p14="http://schemas.microsoft.com/office/powerpoint/2010/main" val="24558114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8D3E6E2B-8FEA-4B3F-8861-120E6B59CD5F}" type="slidenum">
              <a:rPr lang="en-US" smtClean="0"/>
              <a:pPr/>
              <a:t>14</a:t>
            </a:fld>
            <a:endParaRPr lang="en-US" dirty="0" smtClean="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13817449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6041D60-264F-48C2-B410-6C7340982FF8}" type="slidenum">
              <a:rPr lang="en-US" smtClean="0"/>
              <a:pPr eaLnBrk="1" hangingPunct="1"/>
              <a:t>15</a:t>
            </a:fld>
            <a:endParaRPr lang="en-US" dirty="0" smtClean="0"/>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latin typeface="Arial" charset="0"/>
            </a:endParaRPr>
          </a:p>
        </p:txBody>
      </p:sp>
    </p:spTree>
    <p:extLst>
      <p:ext uri="{BB962C8B-B14F-4D97-AF65-F5344CB8AC3E}">
        <p14:creationId xmlns:p14="http://schemas.microsoft.com/office/powerpoint/2010/main" val="38662154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2DCF8FD-19D3-47E4-BF5B-21058A1519AD}" type="slidenum">
              <a:rPr lang="en-US" smtClean="0">
                <a:latin typeface="Times New Roman" pitchFamily="18" charset="0"/>
              </a:rPr>
              <a:pPr/>
              <a:t>16</a:t>
            </a:fld>
            <a:endParaRPr lang="en-US" dirty="0" smtClean="0">
              <a:latin typeface="Times New Roman" pitchFamily="18" charset="0"/>
            </a:endParaRPr>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1688402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2DCF8FD-19D3-47E4-BF5B-21058A1519AD}" type="slidenum">
              <a:rPr lang="en-US" smtClean="0">
                <a:latin typeface="Times New Roman" pitchFamily="18" charset="0"/>
              </a:rPr>
              <a:pPr/>
              <a:t>17</a:t>
            </a:fld>
            <a:endParaRPr lang="en-US" dirty="0" smtClean="0">
              <a:latin typeface="Times New Roman" pitchFamily="18" charset="0"/>
            </a:endParaRPr>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val="35129172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CFE6DE74-6004-4F4F-8A2F-AFF7D51E2996}" type="slidenum">
              <a:rPr lang="en-US" smtClean="0"/>
              <a:pPr/>
              <a:t>18</a:t>
            </a:fld>
            <a:endParaRPr lang="en-US" dirty="0" smtClean="0"/>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39684480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CFE6DE74-6004-4F4F-8A2F-AFF7D51E2996}" type="slidenum">
              <a:rPr lang="en-US" smtClean="0"/>
              <a:pPr/>
              <a:t>19</a:t>
            </a:fld>
            <a:endParaRPr lang="en-US" dirty="0" smtClean="0"/>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32295523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4F934E85-0FF1-41B8-B63F-F814EC52B162}" type="slidenum">
              <a:rPr lang="en-US" altLang="en-US" smtClean="0">
                <a:latin typeface="Times New Roman" pitchFamily="18" charset="0"/>
              </a:rPr>
              <a:pPr/>
              <a:t>2</a:t>
            </a:fld>
            <a:endParaRPr lang="en-US" altLang="en-US" dirty="0" smtClean="0">
              <a:latin typeface="Times New Roman" pitchFamily="18" charset="0"/>
            </a:endParaRPr>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p>
        </p:txBody>
      </p:sp>
    </p:spTree>
    <p:extLst>
      <p:ext uri="{BB962C8B-B14F-4D97-AF65-F5344CB8AC3E}">
        <p14:creationId xmlns:p14="http://schemas.microsoft.com/office/powerpoint/2010/main" val="34115146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09" indent="-285734">
              <a:defRPr>
                <a:solidFill>
                  <a:schemeClr val="tx1"/>
                </a:solidFill>
                <a:latin typeface="Tahoma" pitchFamily="34" charset="0"/>
              </a:defRPr>
            </a:lvl2pPr>
            <a:lvl3pPr marL="1142937" indent="-228587">
              <a:defRPr>
                <a:solidFill>
                  <a:schemeClr val="tx1"/>
                </a:solidFill>
                <a:latin typeface="Tahoma" pitchFamily="34" charset="0"/>
              </a:defRPr>
            </a:lvl3pPr>
            <a:lvl4pPr marL="1600112" indent="-228587">
              <a:defRPr>
                <a:solidFill>
                  <a:schemeClr val="tx1"/>
                </a:solidFill>
                <a:latin typeface="Tahoma" pitchFamily="34" charset="0"/>
              </a:defRPr>
            </a:lvl4pPr>
            <a:lvl5pPr marL="2057287" indent="-228587">
              <a:defRPr>
                <a:solidFill>
                  <a:schemeClr val="tx1"/>
                </a:solidFill>
                <a:latin typeface="Tahoma" pitchFamily="34" charset="0"/>
              </a:defRPr>
            </a:lvl5pPr>
            <a:lvl6pPr marL="2514461" indent="-228587" eaLnBrk="0" fontAlgn="base" hangingPunct="0">
              <a:spcBef>
                <a:spcPct val="0"/>
              </a:spcBef>
              <a:spcAft>
                <a:spcPct val="0"/>
              </a:spcAft>
              <a:defRPr>
                <a:solidFill>
                  <a:schemeClr val="tx1"/>
                </a:solidFill>
                <a:latin typeface="Tahoma" pitchFamily="34" charset="0"/>
              </a:defRPr>
            </a:lvl6pPr>
            <a:lvl7pPr marL="2971635" indent="-228587" eaLnBrk="0" fontAlgn="base" hangingPunct="0">
              <a:spcBef>
                <a:spcPct val="0"/>
              </a:spcBef>
              <a:spcAft>
                <a:spcPct val="0"/>
              </a:spcAft>
              <a:defRPr>
                <a:solidFill>
                  <a:schemeClr val="tx1"/>
                </a:solidFill>
                <a:latin typeface="Tahoma" pitchFamily="34" charset="0"/>
              </a:defRPr>
            </a:lvl7pPr>
            <a:lvl8pPr marL="3428810" indent="-228587" eaLnBrk="0" fontAlgn="base" hangingPunct="0">
              <a:spcBef>
                <a:spcPct val="0"/>
              </a:spcBef>
              <a:spcAft>
                <a:spcPct val="0"/>
              </a:spcAft>
              <a:defRPr>
                <a:solidFill>
                  <a:schemeClr val="tx1"/>
                </a:solidFill>
                <a:latin typeface="Tahoma" pitchFamily="34" charset="0"/>
              </a:defRPr>
            </a:lvl8pPr>
            <a:lvl9pPr marL="3885985" indent="-228587"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20</a:t>
            </a:fld>
            <a:endParaRPr lang="en-US" altLang="en-US" dirty="0" smtClean="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p>
        </p:txBody>
      </p:sp>
    </p:spTree>
    <p:extLst>
      <p:ext uri="{BB962C8B-B14F-4D97-AF65-F5344CB8AC3E}">
        <p14:creationId xmlns:p14="http://schemas.microsoft.com/office/powerpoint/2010/main" val="39358422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E52FA46B-8109-47F9-8402-412DAA3EC014}" type="slidenum">
              <a:rPr lang="en-US" smtClean="0"/>
              <a:pPr/>
              <a:t>21</a:t>
            </a:fld>
            <a:endParaRPr lang="en-US" dirty="0"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14410778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81120E6E-5C6F-42A0-ABB8-8730D4460E33}" type="slidenum">
              <a:rPr lang="en-US" smtClean="0"/>
              <a:pPr/>
              <a:t>22</a:t>
            </a:fld>
            <a:endParaRPr lang="en-US" dirty="0" smtClean="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8773274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E52FA46B-8109-47F9-8402-412DAA3EC014}" type="slidenum">
              <a:rPr lang="en-US" smtClean="0"/>
              <a:pPr/>
              <a:t>23</a:t>
            </a:fld>
            <a:endParaRPr lang="en-US" dirty="0"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11662929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E52FA46B-8109-47F9-8402-412DAA3EC014}" type="slidenum">
              <a:rPr lang="en-US" smtClean="0"/>
              <a:pPr/>
              <a:t>24</a:t>
            </a:fld>
            <a:endParaRPr lang="en-US" dirty="0"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a:buFont typeface="Wingdings" pitchFamily="2" charset="2"/>
              <a:buChar char="Ø"/>
            </a:pPr>
            <a:r>
              <a:rPr lang="en-US" dirty="0" smtClean="0"/>
              <a:t>In many cases, the new definition would result in shorter lease terms for accounting purposes than the Boards’ initial proposal. For example, assume a retailer has a lease that includes a non-cancellable term of 10 years and four five-year renewal options. Based on its experience and expectations, the retailer may determine that the longest possible lease term that is more likely than not to occur is 20 years. However, if there is no significant economic incentive for the retailer to exercise the renewal options, the lease term for accounting purposes, under the revised definition, would be 10 years. </a:t>
            </a:r>
          </a:p>
          <a:p>
            <a:pPr eaLnBrk="1" hangingPunct="1"/>
            <a:endParaRPr lang="en-US" dirty="0" smtClean="0"/>
          </a:p>
        </p:txBody>
      </p:sp>
    </p:spTree>
    <p:extLst>
      <p:ext uri="{BB962C8B-B14F-4D97-AF65-F5344CB8AC3E}">
        <p14:creationId xmlns:p14="http://schemas.microsoft.com/office/powerpoint/2010/main" val="41158923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E52FA46B-8109-47F9-8402-412DAA3EC014}" type="slidenum">
              <a:rPr lang="en-US" smtClean="0"/>
              <a:pPr/>
              <a:t>25</a:t>
            </a:fld>
            <a:endParaRPr lang="en-US" dirty="0"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a:buFont typeface="Wingdings" pitchFamily="2" charset="2"/>
              <a:buChar char="Ø"/>
            </a:pPr>
            <a:r>
              <a:rPr lang="en-US" dirty="0" smtClean="0"/>
              <a:t>In many cases, the new definition would result in shorter lease terms for accounting purposes than the Boards’ initial proposal. For example, assume a retailer has a lease that includes a non-cancellable term of 10 years and four five-year renewal options. Based on its experience and expectations, the retailer may determine that the longest possible lease term that is more likely than not to occur is 20 years. However, if there is no significant economic incentive for the retailer to exercise the renewal options, the lease term for accounting purposes, under the revised definition, would be 10 years. </a:t>
            </a:r>
          </a:p>
          <a:p>
            <a:pPr eaLnBrk="1" hangingPunct="1"/>
            <a:endParaRPr lang="en-US" dirty="0" smtClean="0"/>
          </a:p>
        </p:txBody>
      </p:sp>
    </p:spTree>
    <p:extLst>
      <p:ext uri="{BB962C8B-B14F-4D97-AF65-F5344CB8AC3E}">
        <p14:creationId xmlns:p14="http://schemas.microsoft.com/office/powerpoint/2010/main" val="5736551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E52FA46B-8109-47F9-8402-412DAA3EC014}" type="slidenum">
              <a:rPr lang="en-US" smtClean="0"/>
              <a:pPr/>
              <a:t>26</a:t>
            </a:fld>
            <a:endParaRPr lang="en-US" dirty="0"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a:buFont typeface="Wingdings" pitchFamily="2" charset="2"/>
              <a:buChar char="Ø"/>
            </a:pPr>
            <a:r>
              <a:rPr lang="en-US" dirty="0" smtClean="0"/>
              <a:t>In many cases, the new definition would result in shorter lease terms for accounting purposes than the Boards’ initial proposal. For example, assume a retailer has a lease that includes a non-cancellable term of 10 years and four five-year renewal options. Based on its experience and expectations, the retailer may determine that the longest possible lease term that is more likely than not to occur is 20 years. However, if there is no significant economic incentive for the retailer to exercise the renewal options, the lease term for accounting purposes, under the revised definition, would be 10 years. </a:t>
            </a:r>
          </a:p>
          <a:p>
            <a:pPr eaLnBrk="1" hangingPunct="1"/>
            <a:endParaRPr lang="en-US" dirty="0" smtClean="0"/>
          </a:p>
        </p:txBody>
      </p:sp>
    </p:spTree>
    <p:extLst>
      <p:ext uri="{BB962C8B-B14F-4D97-AF65-F5344CB8AC3E}">
        <p14:creationId xmlns:p14="http://schemas.microsoft.com/office/powerpoint/2010/main" val="4961823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E52FA46B-8109-47F9-8402-412DAA3EC014}" type="slidenum">
              <a:rPr lang="en-US" smtClean="0"/>
              <a:pPr/>
              <a:t>27</a:t>
            </a:fld>
            <a:endParaRPr lang="en-US" dirty="0"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a:buFont typeface="Wingdings" pitchFamily="2" charset="2"/>
              <a:buChar char="Ø"/>
            </a:pPr>
            <a:r>
              <a:rPr lang="en-US" dirty="0" smtClean="0"/>
              <a:t>In many cases, the new definition would result in shorter lease terms for accounting purposes than the Boards’ initial proposal. For example, assume a retailer has a lease that includes a non-cancellable term of 10 years and four five-year renewal options. Based on its experience and expectations, the retailer may determine that the longest possible lease term that is more likely than not to occur is 20 years. However, if there is no significant economic incentive for the retailer to exercise the renewal options, the lease term for accounting purposes, under the revised definition, would be 10 years. </a:t>
            </a:r>
          </a:p>
          <a:p>
            <a:pPr eaLnBrk="1" hangingPunct="1"/>
            <a:endParaRPr lang="en-US" dirty="0" smtClean="0"/>
          </a:p>
        </p:txBody>
      </p:sp>
    </p:spTree>
    <p:extLst>
      <p:ext uri="{BB962C8B-B14F-4D97-AF65-F5344CB8AC3E}">
        <p14:creationId xmlns:p14="http://schemas.microsoft.com/office/powerpoint/2010/main" val="8305277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E52FA46B-8109-47F9-8402-412DAA3EC014}" type="slidenum">
              <a:rPr lang="en-US" smtClean="0"/>
              <a:pPr/>
              <a:t>28</a:t>
            </a:fld>
            <a:endParaRPr lang="en-US" dirty="0"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5253405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E52FA46B-8109-47F9-8402-412DAA3EC014}" type="slidenum">
              <a:rPr lang="en-US" smtClean="0"/>
              <a:pPr/>
              <a:t>29</a:t>
            </a:fld>
            <a:endParaRPr lang="en-US" dirty="0"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30513474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10855572-BBBA-41A3-A9DE-D83271792747}" type="slidenum">
              <a:rPr kumimoji="0" lang="en-US" altLang="en-US" sz="1200" b="0" i="0" u="none" strike="noStrike" kern="1200" cap="none" spc="0" normalizeH="0" baseline="0" noProof="0" smtClean="0">
                <a:ln>
                  <a:noFill/>
                </a:ln>
                <a:solidFill>
                  <a:prstClr val="black"/>
                </a:solidFill>
                <a:effectLst/>
                <a:uLnTx/>
                <a:uFillTx/>
                <a:latin typeface="Times New Roman"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altLang="en-US" sz="1200" b="0" i="0" u="none" strike="noStrike" kern="1200" cap="none" spc="0" normalizeH="0" baseline="0" noProof="0" smtClean="0">
              <a:ln>
                <a:noFill/>
              </a:ln>
              <a:solidFill>
                <a:prstClr val="black"/>
              </a:solidFill>
              <a:effectLst/>
              <a:uLnTx/>
              <a:uFillTx/>
              <a:latin typeface="Times New Roman" pitchFamily="18" charset="0"/>
              <a:ea typeface="+mn-ea"/>
              <a:cs typeface="+mn-cs"/>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17419119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E52FA46B-8109-47F9-8402-412DAA3EC014}" type="slidenum">
              <a:rPr lang="en-US" smtClean="0"/>
              <a:pPr/>
              <a:t>30</a:t>
            </a:fld>
            <a:endParaRPr lang="en-US" dirty="0"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35953867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E52FA46B-8109-47F9-8402-412DAA3EC014}" type="slidenum">
              <a:rPr lang="en-US" smtClean="0"/>
              <a:pPr/>
              <a:t>31</a:t>
            </a:fld>
            <a:endParaRPr lang="en-US" dirty="0"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36666697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E52FA46B-8109-47F9-8402-412DAA3EC014}" type="slidenum">
              <a:rPr lang="en-US" smtClean="0"/>
              <a:pPr/>
              <a:t>32</a:t>
            </a:fld>
            <a:endParaRPr lang="en-US" dirty="0"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32171754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E52FA46B-8109-47F9-8402-412DAA3EC014}" type="slidenum">
              <a:rPr lang="en-US" smtClean="0"/>
              <a:pPr/>
              <a:t>33</a:t>
            </a:fld>
            <a:endParaRPr lang="en-US" dirty="0"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368513654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E52FA46B-8109-47F9-8402-412DAA3EC014}" type="slidenum">
              <a:rPr lang="en-US" smtClean="0"/>
              <a:pPr/>
              <a:t>34</a:t>
            </a:fld>
            <a:endParaRPr lang="en-US" dirty="0"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19573389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E52FA46B-8109-47F9-8402-412DAA3EC014}" type="slidenum">
              <a:rPr lang="en-US" smtClean="0"/>
              <a:pPr/>
              <a:t>35</a:t>
            </a:fld>
            <a:endParaRPr lang="en-US" dirty="0"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a:buFont typeface="Wingdings" pitchFamily="2" charset="2"/>
              <a:buChar char="Ø"/>
            </a:pPr>
            <a:r>
              <a:rPr lang="en-US" dirty="0" smtClean="0"/>
              <a:t>In many cases, the new definition would result in shorter lease terms for accounting purposes than the Boards’ initial proposal. For example, assume a retailer has a lease that includes a non-cancellable term of 10 years and four five-year renewal options. Based on its experience and expectations, the retailer may determine that the longest possible lease term that is more likely than not to occur is 20 years. However, if there is no significant economic incentive for the retailer to exercise the renewal options, the lease term for accounting purposes, under the revised definition, would be 10 years. </a:t>
            </a:r>
          </a:p>
          <a:p>
            <a:pPr eaLnBrk="1" hangingPunct="1"/>
            <a:endParaRPr lang="en-US" dirty="0" smtClean="0"/>
          </a:p>
        </p:txBody>
      </p:sp>
    </p:spTree>
    <p:extLst>
      <p:ext uri="{BB962C8B-B14F-4D97-AF65-F5344CB8AC3E}">
        <p14:creationId xmlns:p14="http://schemas.microsoft.com/office/powerpoint/2010/main" val="194801357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E52FA46B-8109-47F9-8402-412DAA3EC014}" type="slidenum">
              <a:rPr lang="en-US" smtClean="0"/>
              <a:pPr/>
              <a:t>36</a:t>
            </a:fld>
            <a:endParaRPr lang="en-US" dirty="0"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242986735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81120E6E-5C6F-42A0-ABB8-8730D4460E33}" type="slidenum">
              <a:rPr lang="en-US" smtClean="0"/>
              <a:pPr/>
              <a:t>37</a:t>
            </a:fld>
            <a:endParaRPr lang="en-US" dirty="0" smtClean="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217518459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E52FA46B-8109-47F9-8402-412DAA3EC014}" type="slidenum">
              <a:rPr lang="en-US" smtClean="0"/>
              <a:pPr/>
              <a:t>38</a:t>
            </a:fld>
            <a:endParaRPr lang="en-US" dirty="0"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10389553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D1EA9B25-4320-466A-81B5-EB30D3632019}" type="slidenum">
              <a:rPr lang="en-US" altLang="en-US" smtClean="0">
                <a:latin typeface="Times New Roman" pitchFamily="18" charset="0"/>
              </a:rPr>
              <a:pPr/>
              <a:t>4</a:t>
            </a:fld>
            <a:endParaRPr lang="en-US" altLang="en-US" dirty="0" smtClean="0">
              <a:latin typeface="Times New Roman" pitchFamily="18" charset="0"/>
            </a:endParaRPr>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p>
        </p:txBody>
      </p:sp>
    </p:spTree>
    <p:extLst>
      <p:ext uri="{BB962C8B-B14F-4D97-AF65-F5344CB8AC3E}">
        <p14:creationId xmlns:p14="http://schemas.microsoft.com/office/powerpoint/2010/main" val="10856411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D42624CF-28C0-457E-B106-9775E5B60AF7}" type="slidenum">
              <a:rPr lang="en-US" altLang="en-US" smtClean="0">
                <a:latin typeface="Times New Roman" pitchFamily="18" charset="0"/>
              </a:rPr>
              <a:pPr/>
              <a:t>5</a:t>
            </a:fld>
            <a:endParaRPr lang="en-US" altLang="en-US" dirty="0" smtClean="0">
              <a:latin typeface="Times New Roman" pitchFamily="18" charset="0"/>
            </a:endParaRPr>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p>
        </p:txBody>
      </p:sp>
    </p:spTree>
    <p:extLst>
      <p:ext uri="{BB962C8B-B14F-4D97-AF65-F5344CB8AC3E}">
        <p14:creationId xmlns:p14="http://schemas.microsoft.com/office/powerpoint/2010/main" val="35923087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6D1E502-8570-4676-899E-BCBBF3CBA6DB}" type="slidenum">
              <a:rPr lang="en-US" altLang="en-US" smtClean="0">
                <a:latin typeface="Times New Roman" pitchFamily="18" charset="0"/>
              </a:rPr>
              <a:pPr/>
              <a:t>6</a:t>
            </a:fld>
            <a:endParaRPr lang="en-US" altLang="en-US" dirty="0" smtClean="0">
              <a:latin typeface="Times New Roman" pitchFamily="18" charset="0"/>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p>
        </p:txBody>
      </p:sp>
    </p:spTree>
    <p:extLst>
      <p:ext uri="{BB962C8B-B14F-4D97-AF65-F5344CB8AC3E}">
        <p14:creationId xmlns:p14="http://schemas.microsoft.com/office/powerpoint/2010/main" val="31685327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12707B13-B457-4459-9EAB-AEB498551361}" type="slidenum">
              <a:rPr lang="en-US" altLang="en-US" smtClean="0">
                <a:latin typeface="Times New Roman" pitchFamily="18" charset="0"/>
              </a:rPr>
              <a:pPr/>
              <a:t>7</a:t>
            </a:fld>
            <a:endParaRPr lang="en-US" altLang="en-US" dirty="0" smtClean="0">
              <a:latin typeface="Times New Roman" pitchFamily="18" charset="0"/>
            </a:endParaRPr>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p>
        </p:txBody>
      </p:sp>
    </p:spTree>
    <p:extLst>
      <p:ext uri="{BB962C8B-B14F-4D97-AF65-F5344CB8AC3E}">
        <p14:creationId xmlns:p14="http://schemas.microsoft.com/office/powerpoint/2010/main" val="26225802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AF2322BF-966C-4647-AB1D-C0BD4233BD65}" type="slidenum">
              <a:rPr lang="en-US" altLang="en-US" smtClean="0">
                <a:latin typeface="Times New Roman" pitchFamily="18" charset="0"/>
              </a:rPr>
              <a:pPr/>
              <a:t>8</a:t>
            </a:fld>
            <a:endParaRPr lang="en-US" altLang="en-US" dirty="0" smtClean="0">
              <a:latin typeface="Times New Roman" pitchFamily="18" charset="0"/>
            </a:endParaRPr>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p>
        </p:txBody>
      </p:sp>
    </p:spTree>
    <p:extLst>
      <p:ext uri="{BB962C8B-B14F-4D97-AF65-F5344CB8AC3E}">
        <p14:creationId xmlns:p14="http://schemas.microsoft.com/office/powerpoint/2010/main" val="38284528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30AEC6C2-E31D-4BE1-AF96-E0FB386F572D}" type="slidenum">
              <a:rPr lang="en-US" altLang="en-US" smtClean="0">
                <a:latin typeface="Times New Roman" pitchFamily="18" charset="0"/>
              </a:rPr>
              <a:pPr/>
              <a:t>9</a:t>
            </a:fld>
            <a:endParaRPr lang="en-US" altLang="en-US" dirty="0" smtClean="0">
              <a:latin typeface="Times New Roman" pitchFamily="18" charset="0"/>
            </a:endParaRPr>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p>
        </p:txBody>
      </p:sp>
    </p:spTree>
    <p:extLst>
      <p:ext uri="{BB962C8B-B14F-4D97-AF65-F5344CB8AC3E}">
        <p14:creationId xmlns:p14="http://schemas.microsoft.com/office/powerpoint/2010/main" val="16104308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5"/>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smtClean="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smtClean="0"/>
              <a:t>Click to edit Master text styles</a:t>
            </a: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l">
              <a:lnSpc>
                <a:spcPct val="110000"/>
              </a:lnSpc>
              <a:defRPr sz="3200" b="1">
                <a:solidFill>
                  <a:srgbClr val="0072A2"/>
                </a:solidFill>
                <a:latin typeface="+mn-lt"/>
                <a:ea typeface="Adobe Fan Heiti Std B" pitchFamily="34" charset="-128"/>
              </a:defRPr>
            </a:lvl1pPr>
          </a:lstStyle>
          <a:p>
            <a:pPr lvl="0"/>
            <a:r>
              <a:rPr lang="en-US" altLang="en-US" dirty="0" smtClean="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smtClean="0"/>
              <a:t>End of Chapter ##</a:t>
            </a:r>
            <a:endParaRPr lang="en-IN" dirty="0"/>
          </a:p>
        </p:txBody>
      </p:sp>
    </p:spTree>
    <p:extLst>
      <p:ext uri="{BB962C8B-B14F-4D97-AF65-F5344CB8AC3E}">
        <p14:creationId xmlns:p14="http://schemas.microsoft.com/office/powerpoint/2010/main" val="326026169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182688" y="2017713"/>
            <a:ext cx="3810000" cy="41148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5145088" y="2017713"/>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1"/>
          <p:cNvSpPr>
            <a:spLocks noGrp="1" noChangeArrowheads="1"/>
          </p:cNvSpPr>
          <p:nvPr>
            <p:ph type="dt" sz="half" idx="10"/>
          </p:nvPr>
        </p:nvSpPr>
        <p:spPr>
          <a:xfrm>
            <a:off x="1162050" y="6243638"/>
            <a:ext cx="1905000" cy="457200"/>
          </a:xfrm>
          <a:prstGeom prst="rect">
            <a:avLst/>
          </a:prstGeom>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3657600" y="6243638"/>
            <a:ext cx="2895600" cy="457200"/>
          </a:xfrm>
          <a:prstGeom prst="rect">
            <a:avLst/>
          </a:prstGeom>
          <a:ln/>
        </p:spPr>
        <p:txBody>
          <a:bodyPr/>
          <a:lstStyle>
            <a:lvl1pPr>
              <a:defRPr/>
            </a:lvl1pPr>
          </a:lstStyle>
          <a:p>
            <a:pPr>
              <a:defRPr/>
            </a:pPr>
            <a:endParaRPr lang="en-US" dirty="0"/>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45E9DF5-480F-4243-822E-0EFCF019E181}" type="slidenum">
              <a:rPr lang="en-US"/>
              <a:pPr>
                <a:defRPr/>
              </a:pPr>
              <a:t>‹#›</a:t>
            </a:fld>
            <a:endParaRPr lang="en-US"/>
          </a:p>
        </p:txBody>
      </p:sp>
    </p:spTree>
    <p:extLst>
      <p:ext uri="{BB962C8B-B14F-4D97-AF65-F5344CB8AC3E}">
        <p14:creationId xmlns:p14="http://schemas.microsoft.com/office/powerpoint/2010/main" val="26501806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dirty="0"/>
          </a:p>
        </p:txBody>
      </p:sp>
      <p:sp>
        <p:nvSpPr>
          <p:cNvPr id="3" name="Rectangle 12"/>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13"/>
          <p:cNvSpPr>
            <a:spLocks noGrp="1" noChangeArrowheads="1"/>
          </p:cNvSpPr>
          <p:nvPr>
            <p:ph type="sldNum" sz="quarter" idx="12"/>
          </p:nvPr>
        </p:nvSpPr>
        <p:spPr>
          <a:ln/>
        </p:spPr>
        <p:txBody>
          <a:bodyPr/>
          <a:lstStyle>
            <a:lvl1pPr>
              <a:defRPr/>
            </a:lvl1pPr>
          </a:lstStyle>
          <a:p>
            <a:pPr>
              <a:defRPr/>
            </a:pPr>
            <a:fld id="{753D52BA-9311-4FFD-98FF-F3686FE4E4D5}" type="slidenum">
              <a:rPr lang="en-US"/>
              <a:pPr>
                <a:defRPr/>
              </a:pPr>
              <a:t>‹#›</a:t>
            </a:fld>
            <a:endParaRPr lang="en-US" dirty="0"/>
          </a:p>
        </p:txBody>
      </p:sp>
    </p:spTree>
    <p:extLst>
      <p:ext uri="{BB962C8B-B14F-4D97-AF65-F5344CB8AC3E}">
        <p14:creationId xmlns:p14="http://schemas.microsoft.com/office/powerpoint/2010/main" val="63892506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11"/>
          <p:cNvSpPr>
            <a:spLocks noGrp="1" noChangeArrowheads="1"/>
          </p:cNvSpPr>
          <p:nvPr>
            <p:ph type="dt" sz="half" idx="10"/>
          </p:nvPr>
        </p:nvSpPr>
        <p:spPr>
          <a:ln/>
        </p:spPr>
        <p:txBody>
          <a:bodyPr/>
          <a:lstStyle>
            <a:lvl1pPr>
              <a:defRPr/>
            </a:lvl1pPr>
          </a:lstStyle>
          <a:p>
            <a:pPr>
              <a:defRPr/>
            </a:pPr>
            <a:endParaRPr lang="en-US" dirty="0"/>
          </a:p>
        </p:txBody>
      </p:sp>
      <p:sp>
        <p:nvSpPr>
          <p:cNvPr id="6" name="Rectangle 12"/>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13"/>
          <p:cNvSpPr>
            <a:spLocks noGrp="1" noChangeArrowheads="1"/>
          </p:cNvSpPr>
          <p:nvPr>
            <p:ph type="sldNum" sz="quarter" idx="12"/>
          </p:nvPr>
        </p:nvSpPr>
        <p:spPr>
          <a:ln/>
        </p:spPr>
        <p:txBody>
          <a:bodyPr/>
          <a:lstStyle>
            <a:lvl1pPr>
              <a:defRPr/>
            </a:lvl1pPr>
          </a:lstStyle>
          <a:p>
            <a:pPr>
              <a:defRPr/>
            </a:pPr>
            <a:fld id="{9445D63D-54AC-4504-AE2F-03EC458ED181}" type="slidenum">
              <a:rPr lang="en-US"/>
              <a:pPr>
                <a:defRPr/>
              </a:pPr>
              <a:t>‹#›</a:t>
            </a:fld>
            <a:endParaRPr lang="en-US" dirty="0"/>
          </a:p>
        </p:txBody>
      </p:sp>
    </p:spTree>
    <p:extLst>
      <p:ext uri="{BB962C8B-B14F-4D97-AF65-F5344CB8AC3E}">
        <p14:creationId xmlns:p14="http://schemas.microsoft.com/office/powerpoint/2010/main" val="1091579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1"/>
          <p:cNvSpPr>
            <a:spLocks noGrp="1" noChangeArrowheads="1"/>
          </p:cNvSpPr>
          <p:nvPr>
            <p:ph type="dt" sz="half" idx="10"/>
          </p:nvPr>
        </p:nvSpPr>
        <p:spPr>
          <a:ln/>
        </p:spPr>
        <p:txBody>
          <a:bodyPr/>
          <a:lstStyle>
            <a:lvl1pPr>
              <a:defRPr/>
            </a:lvl1pPr>
          </a:lstStyle>
          <a:p>
            <a:pPr>
              <a:defRPr/>
            </a:pPr>
            <a:endParaRPr lang="en-US" dirty="0"/>
          </a:p>
        </p:txBody>
      </p:sp>
      <p:sp>
        <p:nvSpPr>
          <p:cNvPr id="4" name="Rectangle 12"/>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13"/>
          <p:cNvSpPr>
            <a:spLocks noGrp="1" noChangeArrowheads="1"/>
          </p:cNvSpPr>
          <p:nvPr>
            <p:ph type="sldNum" sz="quarter" idx="12"/>
          </p:nvPr>
        </p:nvSpPr>
        <p:spPr>
          <a:ln/>
        </p:spPr>
        <p:txBody>
          <a:bodyPr/>
          <a:lstStyle>
            <a:lvl1pPr>
              <a:defRPr/>
            </a:lvl1pPr>
          </a:lstStyle>
          <a:p>
            <a:pPr>
              <a:defRPr/>
            </a:pPr>
            <a:fld id="{69A49810-231A-4AB6-A203-8AA3521D9094}" type="slidenum">
              <a:rPr lang="en-US"/>
              <a:pPr>
                <a:defRPr/>
              </a:pPr>
              <a:t>‹#›</a:t>
            </a:fld>
            <a:endParaRPr lang="en-US" dirty="0"/>
          </a:p>
        </p:txBody>
      </p:sp>
    </p:spTree>
    <p:extLst>
      <p:ext uri="{BB962C8B-B14F-4D97-AF65-F5344CB8AC3E}">
        <p14:creationId xmlns:p14="http://schemas.microsoft.com/office/powerpoint/2010/main" val="38155308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dt" sz="half" idx="10"/>
          </p:nvPr>
        </p:nvSpPr>
        <p:spPr>
          <a:xfrm>
            <a:off x="1162050" y="6243638"/>
            <a:ext cx="1905000" cy="457200"/>
          </a:xfrm>
          <a:prstGeom prst="rect">
            <a:avLst/>
          </a:prstGeom>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3657600" y="6243638"/>
            <a:ext cx="2895600" cy="457200"/>
          </a:xfrm>
          <a:prstGeom prst="rect">
            <a:avLst/>
          </a:prstGeom>
          <a:ln/>
        </p:spPr>
        <p:txBody>
          <a:bodyPr/>
          <a:lstStyle>
            <a:lvl1pPr>
              <a:defRPr/>
            </a:lvl1pPr>
          </a:lstStyle>
          <a:p>
            <a:pPr>
              <a:defRPr/>
            </a:pPr>
            <a:endParaRPr lang="en-US"/>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845D80E6-7612-47D5-9D1F-CE3FA5E9C3E8}" type="slidenum">
              <a:rPr lang="en-US"/>
              <a:pPr>
                <a:defRPr/>
              </a:pPr>
              <a:t>‹#›</a:t>
            </a:fld>
            <a:endParaRPr lang="en-US"/>
          </a:p>
        </p:txBody>
      </p:sp>
    </p:spTree>
    <p:extLst>
      <p:ext uri="{BB962C8B-B14F-4D97-AF65-F5344CB8AC3E}">
        <p14:creationId xmlns:p14="http://schemas.microsoft.com/office/powerpoint/2010/main" val="56016923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5_Blank">
    <p:spTree>
      <p:nvGrpSpPr>
        <p:cNvPr id="1" name=""/>
        <p:cNvGrpSpPr/>
        <p:nvPr/>
      </p:nvGrpSpPr>
      <p:grpSpPr>
        <a:xfrm>
          <a:off x="0" y="0"/>
          <a:ext cx="0" cy="0"/>
          <a:chOff x="0" y="0"/>
          <a:chExt cx="0" cy="0"/>
        </a:xfrm>
      </p:grpSpPr>
      <p:pic>
        <p:nvPicPr>
          <p:cNvPr id="4" name="Picture 18" descr="E:\Templates\Spiceland GEs\Spiceland-02.png"/>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ectangle 9"/>
          <p:cNvSpPr>
            <a:spLocks noGrp="1" noChangeArrowheads="1"/>
          </p:cNvSpPr>
          <p:nvPr>
            <p:ph type="title" hasCustomPrompt="1"/>
          </p:nvPr>
        </p:nvSpPr>
        <p:spPr bwMode="auto">
          <a:xfrm>
            <a:off x="762049" y="177800"/>
            <a:ext cx="8013600" cy="941740"/>
          </a:xfrm>
          <a:prstGeom prst="rect">
            <a:avLst/>
          </a:prstGeom>
          <a:noFill/>
          <a:ln>
            <a:noFill/>
          </a:ln>
          <a:extLst/>
        </p:spPr>
        <p:txBody>
          <a:bodyPr>
            <a:normAutofit/>
          </a:bodyPr>
          <a:lstStyle>
            <a:lvl1pPr algn="ctr">
              <a:defRPr sz="3600" b="1">
                <a:solidFill>
                  <a:srgbClr val="0070C0"/>
                </a:solidFill>
                <a:latin typeface="+mn-lt"/>
                <a:ea typeface="Adobe Fan Heiti Std B" pitchFamily="34" charset="-128"/>
              </a:defRPr>
            </a:lvl1pPr>
          </a:lstStyle>
          <a:p>
            <a:pPr lvl="0"/>
            <a:r>
              <a:rPr lang="en-US" altLang="en-US" dirty="0" smtClean="0"/>
              <a:t>Concept Check </a:t>
            </a:r>
            <a:r>
              <a:rPr lang="en-US" altLang="en-US" sz="4400" b="1" dirty="0" smtClean="0">
                <a:solidFill>
                  <a:schemeClr val="tx2"/>
                </a:solidFill>
                <a:effectLst>
                  <a:outerShdw blurRad="50800" dist="38100" dir="2700000" algn="tl" rotWithShape="0">
                    <a:prstClr val="black">
                      <a:alpha val="40000"/>
                    </a:prstClr>
                  </a:outerShdw>
                </a:effectLst>
              </a:rPr>
              <a:t>√</a:t>
            </a:r>
            <a:endParaRPr lang="en-US" altLang="en-US" dirty="0" smtClean="0"/>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2" name="Date Placeholder 1"/>
          <p:cNvSpPr>
            <a:spLocks noGrp="1"/>
          </p:cNvSpPr>
          <p:nvPr>
            <p:ph type="dt" sz="half" idx="10"/>
          </p:nvPr>
        </p:nvSpPr>
        <p:spPr/>
        <p:txBody>
          <a:bodyPr/>
          <a:lstStyle/>
          <a:p>
            <a:pPr>
              <a:defRPr/>
            </a:pPr>
            <a:endParaRPr lang="en-US" dirty="0"/>
          </a:p>
        </p:txBody>
      </p:sp>
      <p:sp>
        <p:nvSpPr>
          <p:cNvPr id="3" name="Footer Placeholder 2"/>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pPr>
              <a:defRPr/>
            </a:pPr>
            <a:fld id="{49F94515-5DA0-4C6F-BA09-CFF145DA618B}" type="slidenum">
              <a:rPr lang="en-US" smtClean="0"/>
              <a:pPr>
                <a:defRPr/>
              </a:pPr>
              <a:t>‹#›</a:t>
            </a:fld>
            <a:endParaRPr lang="en-US" dirty="0"/>
          </a:p>
        </p:txBody>
      </p:sp>
    </p:spTree>
    <p:extLst>
      <p:ext uri="{BB962C8B-B14F-4D97-AF65-F5344CB8AC3E}">
        <p14:creationId xmlns:p14="http://schemas.microsoft.com/office/powerpoint/2010/main" val="237854353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7"/>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IN" smtClean="0"/>
          </a:p>
        </p:txBody>
      </p:sp>
      <p:sp>
        <p:nvSpPr>
          <p:cNvPr id="1027" name="Text Placeholder 2"/>
          <p:cNvSpPr>
            <a:spLocks noGrp="1"/>
          </p:cNvSpPr>
          <p:nvPr>
            <p:ph type="body" idx="1"/>
          </p:nvPr>
        </p:nvSpPr>
        <p:spPr bwMode="auto">
          <a:xfrm>
            <a:off x="628650" y="1825625"/>
            <a:ext cx="7886700" cy="4502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smtClean="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6" r:id="rId4"/>
    <p:sldLayoutId id="2147483667" r:id="rId5"/>
    <p:sldLayoutId id="2147483668" r:id="rId6"/>
    <p:sldLayoutId id="2147483669" r:id="rId7"/>
    <p:sldLayoutId id="2147483670" r:id="rId8"/>
    <p:sldLayoutId id="2147483671" r:id="rId9"/>
  </p:sldLayoutIdLst>
  <p:timing>
    <p:tnLst>
      <p:par>
        <p:cTn id="1" dur="indefinite" restart="never" nodeType="tmRoot"/>
      </p:par>
    </p:tnLst>
  </p:timing>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itchFamily="34" charset="0"/>
        </a:defRPr>
      </a:lvl2pPr>
      <a:lvl3pPr algn="l" rtl="0" fontAlgn="base">
        <a:lnSpc>
          <a:spcPct val="90000"/>
        </a:lnSpc>
        <a:spcBef>
          <a:spcPct val="0"/>
        </a:spcBef>
        <a:spcAft>
          <a:spcPct val="0"/>
        </a:spcAft>
        <a:defRPr sz="4400">
          <a:solidFill>
            <a:schemeClr val="tx1"/>
          </a:solidFill>
          <a:latin typeface="Calibri Light" pitchFamily="34" charset="0"/>
        </a:defRPr>
      </a:lvl3pPr>
      <a:lvl4pPr algn="l" rtl="0" fontAlgn="base">
        <a:lnSpc>
          <a:spcPct val="90000"/>
        </a:lnSpc>
        <a:spcBef>
          <a:spcPct val="0"/>
        </a:spcBef>
        <a:spcAft>
          <a:spcPct val="0"/>
        </a:spcAft>
        <a:defRPr sz="4400">
          <a:solidFill>
            <a:schemeClr val="tx1"/>
          </a:solidFill>
          <a:latin typeface="Calibri Light" pitchFamily="34" charset="0"/>
        </a:defRPr>
      </a:lvl4pPr>
      <a:lvl5pPr algn="l" rtl="0" fontAlgn="base">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71202" y="1792105"/>
            <a:ext cx="8382000" cy="1444625"/>
          </a:xfrm>
        </p:spPr>
        <p:txBody>
          <a:bodyPr>
            <a:noAutofit/>
          </a:bodyPr>
          <a:lstStyle/>
          <a:p>
            <a:pPr algn="ctr">
              <a:lnSpc>
                <a:spcPct val="100000"/>
              </a:lnSpc>
            </a:pPr>
            <a:r>
              <a:rPr lang="en-US" sz="4800" u="sng" dirty="0" smtClean="0"/>
              <a:t>FASB UPDATES:</a:t>
            </a:r>
            <a:br>
              <a:rPr lang="en-US" sz="4800" u="sng" dirty="0" smtClean="0"/>
            </a:br>
            <a:r>
              <a:rPr lang="en-US" sz="4800" u="sng" dirty="0" smtClean="0"/>
              <a:t>Leases</a:t>
            </a:r>
            <a:endParaRPr lang="en-US" sz="4800" u="sng" dirty="0"/>
          </a:p>
        </p:txBody>
      </p:sp>
    </p:spTree>
    <p:extLst>
      <p:ext uri="{BB962C8B-B14F-4D97-AF65-F5344CB8AC3E}">
        <p14:creationId xmlns:p14="http://schemas.microsoft.com/office/powerpoint/2010/main" val="28317517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altLang="en-US" sz="4000" b="1" i="1" dirty="0" smtClean="0"/>
              <a:t>Second Lease </a:t>
            </a:r>
            <a:r>
              <a:rPr lang="en-US" altLang="en-US" b="1" i="1" dirty="0" smtClean="0"/>
              <a:t>Payment</a:t>
            </a:r>
            <a:r>
              <a:rPr lang="en-US" altLang="en-US" sz="4000" b="1" i="1" dirty="0" smtClean="0"/>
              <a:t>    					</a:t>
            </a:r>
            <a:r>
              <a:rPr lang="en-US" altLang="en-US" sz="1800" b="1" i="1" dirty="0" smtClean="0"/>
              <a:t>[Dec. 31, 2018]</a:t>
            </a:r>
          </a:p>
        </p:txBody>
      </p:sp>
      <p:sp>
        <p:nvSpPr>
          <p:cNvPr id="406531" name="Rectangle 3"/>
          <p:cNvSpPr>
            <a:spLocks noGrp="1" noChangeArrowheads="1"/>
          </p:cNvSpPr>
          <p:nvPr>
            <p:ph idx="1"/>
          </p:nvPr>
        </p:nvSpPr>
        <p:spPr/>
        <p:txBody>
          <a:bodyPr/>
          <a:lstStyle/>
          <a:p>
            <a:pPr eaLnBrk="1" hangingPunct="1">
              <a:buFont typeface="Wingdings" pitchFamily="2" charset="2"/>
              <a:buNone/>
            </a:pPr>
            <a:r>
              <a:rPr lang="en-US" altLang="en-US" sz="2400" b="1" dirty="0" smtClean="0">
                <a:solidFill>
                  <a:srgbClr val="C00000"/>
                </a:solidFill>
              </a:rPr>
              <a:t>Sans Serif Publishers, Inc. (Lessee)</a:t>
            </a:r>
          </a:p>
          <a:p>
            <a:pPr eaLnBrk="1" hangingPunct="1">
              <a:buFont typeface="Wingdings" pitchFamily="2" charset="2"/>
              <a:buNone/>
            </a:pPr>
            <a:r>
              <a:rPr lang="en-US" altLang="en-US" sz="2400" dirty="0" smtClean="0">
                <a:solidFill>
                  <a:srgbClr val="663300"/>
                </a:solidFill>
              </a:rPr>
              <a:t>Interest expense </a:t>
            </a:r>
            <a:r>
              <a:rPr lang="en-US" altLang="en-US" sz="2000" dirty="0" smtClean="0">
                <a:solidFill>
                  <a:srgbClr val="663300"/>
                </a:solidFill>
              </a:rPr>
              <a:t>(10% x [$479,079 – 100,000])</a:t>
            </a:r>
            <a:r>
              <a:rPr lang="en-US" altLang="en-US" sz="2800" dirty="0" smtClean="0">
                <a:solidFill>
                  <a:srgbClr val="663300"/>
                </a:solidFill>
              </a:rPr>
              <a:t>	</a:t>
            </a:r>
            <a:r>
              <a:rPr lang="en-US" altLang="en-US" sz="2400" dirty="0" smtClean="0">
                <a:solidFill>
                  <a:srgbClr val="663300"/>
                </a:solidFill>
              </a:rPr>
              <a:t>37,908</a:t>
            </a:r>
          </a:p>
          <a:p>
            <a:pPr eaLnBrk="1" hangingPunct="1">
              <a:spcBef>
                <a:spcPts val="0"/>
              </a:spcBef>
              <a:buFont typeface="Wingdings" pitchFamily="2" charset="2"/>
              <a:buNone/>
            </a:pPr>
            <a:r>
              <a:rPr lang="en-US" altLang="en-US" sz="2400" dirty="0" smtClean="0">
                <a:solidFill>
                  <a:srgbClr val="663300"/>
                </a:solidFill>
              </a:rPr>
              <a:t>Lease payable </a:t>
            </a:r>
            <a:r>
              <a:rPr lang="en-US" altLang="en-US" sz="1800" dirty="0" smtClean="0">
                <a:solidFill>
                  <a:srgbClr val="663300"/>
                </a:solidFill>
              </a:rPr>
              <a:t>(difference)	</a:t>
            </a:r>
            <a:r>
              <a:rPr lang="en-US" altLang="en-US" sz="2400" dirty="0" smtClean="0">
                <a:solidFill>
                  <a:srgbClr val="663300"/>
                </a:solidFill>
              </a:rPr>
              <a:t>		62,092</a:t>
            </a:r>
            <a:br>
              <a:rPr lang="en-US" altLang="en-US" sz="2400" dirty="0" smtClean="0">
                <a:solidFill>
                  <a:srgbClr val="663300"/>
                </a:solidFill>
              </a:rPr>
            </a:br>
            <a:r>
              <a:rPr lang="en-US" altLang="en-US" sz="2400" dirty="0" smtClean="0">
                <a:solidFill>
                  <a:srgbClr val="663300"/>
                </a:solidFill>
              </a:rPr>
              <a:t>Cash </a:t>
            </a:r>
            <a:r>
              <a:rPr lang="en-US" altLang="en-US" sz="1800" dirty="0" smtClean="0">
                <a:solidFill>
                  <a:srgbClr val="663300"/>
                </a:solidFill>
              </a:rPr>
              <a:t>(lease payment)</a:t>
            </a:r>
            <a:r>
              <a:rPr lang="en-US" altLang="en-US" sz="2400" dirty="0" smtClean="0">
                <a:solidFill>
                  <a:srgbClr val="663300"/>
                </a:solidFill>
              </a:rPr>
              <a:t>				           100,000</a:t>
            </a:r>
          </a:p>
          <a:p>
            <a:pPr eaLnBrk="1" hangingPunct="1">
              <a:buFont typeface="Wingdings" pitchFamily="2" charset="2"/>
              <a:buNone/>
            </a:pPr>
            <a:endParaRPr lang="en-US" altLang="en-US" sz="2400" b="1" dirty="0" smtClean="0"/>
          </a:p>
          <a:p>
            <a:pPr eaLnBrk="1" hangingPunct="1">
              <a:buFont typeface="Wingdings" pitchFamily="2" charset="2"/>
              <a:buNone/>
            </a:pPr>
            <a:endParaRPr lang="en-US" altLang="en-US" sz="2400" b="1" dirty="0" smtClean="0"/>
          </a:p>
          <a:p>
            <a:pPr eaLnBrk="1" hangingPunct="1">
              <a:buFont typeface="Wingdings" pitchFamily="2" charset="2"/>
              <a:buNone/>
            </a:pPr>
            <a:r>
              <a:rPr lang="en-US" altLang="en-US" sz="2400" b="1" dirty="0" smtClean="0">
                <a:solidFill>
                  <a:srgbClr val="00B050"/>
                </a:solidFill>
              </a:rPr>
              <a:t>First LeaseCorp (Lessor)</a:t>
            </a:r>
          </a:p>
          <a:p>
            <a:pPr eaLnBrk="1" hangingPunct="1">
              <a:buFont typeface="Wingdings" pitchFamily="2" charset="2"/>
              <a:buNone/>
            </a:pPr>
            <a:r>
              <a:rPr lang="en-US" altLang="en-US" sz="2400" dirty="0" smtClean="0">
                <a:solidFill>
                  <a:srgbClr val="006600"/>
                </a:solidFill>
              </a:rPr>
              <a:t>Cash </a:t>
            </a:r>
            <a:r>
              <a:rPr lang="en-US" altLang="en-US" sz="1800" dirty="0" smtClean="0">
                <a:solidFill>
                  <a:srgbClr val="006600"/>
                </a:solidFill>
              </a:rPr>
              <a:t>(lease payment)</a:t>
            </a:r>
            <a:r>
              <a:rPr lang="en-US" altLang="en-US" sz="2400" dirty="0" smtClean="0">
                <a:solidFill>
                  <a:srgbClr val="006600"/>
                </a:solidFill>
              </a:rPr>
              <a:t>			     	100,000</a:t>
            </a:r>
            <a:br>
              <a:rPr lang="en-US" altLang="en-US" sz="2400" dirty="0" smtClean="0">
                <a:solidFill>
                  <a:srgbClr val="006600"/>
                </a:solidFill>
              </a:rPr>
            </a:br>
            <a:r>
              <a:rPr lang="en-US" altLang="en-US" sz="2400" dirty="0" smtClean="0">
                <a:solidFill>
                  <a:srgbClr val="006600"/>
                </a:solidFill>
              </a:rPr>
              <a:t>Lease receivable </a:t>
            </a:r>
            <a:r>
              <a:rPr lang="en-US" altLang="en-US" sz="1800" dirty="0" smtClean="0">
                <a:solidFill>
                  <a:srgbClr val="006600"/>
                </a:solidFill>
              </a:rPr>
              <a:t>(difference)				</a:t>
            </a:r>
            <a:r>
              <a:rPr lang="en-US" altLang="en-US" sz="2400" dirty="0" smtClean="0">
                <a:solidFill>
                  <a:srgbClr val="006600"/>
                </a:solidFill>
              </a:rPr>
              <a:t>62,092</a:t>
            </a:r>
          </a:p>
          <a:p>
            <a:pPr eaLnBrk="1" hangingPunct="1">
              <a:spcBef>
                <a:spcPts val="0"/>
              </a:spcBef>
              <a:buFont typeface="Wingdings" pitchFamily="2" charset="2"/>
              <a:buNone/>
            </a:pPr>
            <a:r>
              <a:rPr lang="en-US" altLang="en-US" sz="2400" dirty="0" smtClean="0">
                <a:solidFill>
                  <a:srgbClr val="006600"/>
                </a:solidFill>
              </a:rPr>
              <a:t>	Interest revenue </a:t>
            </a:r>
            <a:r>
              <a:rPr lang="en-US" altLang="en-US" sz="1800" dirty="0" smtClean="0">
                <a:solidFill>
                  <a:srgbClr val="006600"/>
                </a:solidFill>
              </a:rPr>
              <a:t>(10% x [$479,079 – 100,000])             	</a:t>
            </a:r>
            <a:r>
              <a:rPr lang="en-US" altLang="en-US" sz="2400" dirty="0" smtClean="0">
                <a:solidFill>
                  <a:srgbClr val="006600"/>
                </a:solidFill>
              </a:rPr>
              <a:t>37,908</a:t>
            </a:r>
          </a:p>
        </p:txBody>
      </p:sp>
      <p:sp>
        <p:nvSpPr>
          <p:cNvPr id="20484" name="Text Box 4"/>
          <p:cNvSpPr txBox="1">
            <a:spLocks noChangeArrowheads="1"/>
          </p:cNvSpPr>
          <p:nvPr/>
        </p:nvSpPr>
        <p:spPr bwMode="auto">
          <a:xfrm>
            <a:off x="4419600" y="3546417"/>
            <a:ext cx="2590800" cy="406400"/>
          </a:xfrm>
          <a:prstGeom prst="rect">
            <a:avLst/>
          </a:prstGeom>
          <a:solidFill>
            <a:srgbClr val="FF99CC"/>
          </a:solidFill>
          <a:ln w="9525">
            <a:solidFill>
              <a:srgbClr val="FF0000"/>
            </a:solidFill>
            <a:miter lim="800000"/>
            <a:headEnd/>
            <a:tailEnd/>
          </a:ln>
        </p:spPr>
        <p:txBody>
          <a:bodyPr>
            <a:spAutoFit/>
          </a:bodyPr>
          <a:lstStyle>
            <a:lvl1pPr>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algn="ctr">
              <a:spcBef>
                <a:spcPct val="50000"/>
              </a:spcBef>
              <a:buClrTx/>
              <a:buSzTx/>
              <a:buFontTx/>
              <a:buNone/>
            </a:pPr>
            <a:r>
              <a:rPr lang="en-US" altLang="en-US" sz="2000" dirty="0">
                <a:solidFill>
                  <a:srgbClr val="0000FF"/>
                </a:solidFill>
              </a:rPr>
              <a:t>Outstanding Balance</a:t>
            </a:r>
          </a:p>
        </p:txBody>
      </p:sp>
      <p:sp>
        <p:nvSpPr>
          <p:cNvPr id="20485" name="Text Box 5"/>
          <p:cNvSpPr txBox="1">
            <a:spLocks noChangeArrowheads="1"/>
          </p:cNvSpPr>
          <p:nvPr/>
        </p:nvSpPr>
        <p:spPr bwMode="auto">
          <a:xfrm>
            <a:off x="1828800" y="3546417"/>
            <a:ext cx="1981200" cy="406400"/>
          </a:xfrm>
          <a:prstGeom prst="rect">
            <a:avLst/>
          </a:prstGeom>
          <a:solidFill>
            <a:srgbClr val="FFFF99"/>
          </a:solidFill>
          <a:ln w="9525">
            <a:solidFill>
              <a:schemeClr val="folHlink"/>
            </a:solidFill>
            <a:miter lim="800000"/>
            <a:headEnd/>
            <a:tailEnd/>
          </a:ln>
        </p:spPr>
        <p:txBody>
          <a:bodyPr>
            <a:spAutoFit/>
          </a:bodyPr>
          <a:lstStyle>
            <a:lvl1pPr>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algn="ctr">
              <a:spcBef>
                <a:spcPct val="50000"/>
              </a:spcBef>
              <a:buClrTx/>
              <a:buSzTx/>
              <a:buFontTx/>
              <a:buNone/>
            </a:pPr>
            <a:r>
              <a:rPr lang="en-US" altLang="en-US" sz="2000" dirty="0">
                <a:solidFill>
                  <a:srgbClr val="0000FF"/>
                </a:solidFill>
              </a:rPr>
              <a:t>Effective Rate</a:t>
            </a:r>
          </a:p>
        </p:txBody>
      </p:sp>
      <p:sp>
        <p:nvSpPr>
          <p:cNvPr id="406534" name="Line 6"/>
          <p:cNvSpPr>
            <a:spLocks noChangeShapeType="1"/>
          </p:cNvSpPr>
          <p:nvPr/>
        </p:nvSpPr>
        <p:spPr bwMode="auto">
          <a:xfrm flipH="1" flipV="1">
            <a:off x="5005422" y="2417681"/>
            <a:ext cx="707991" cy="1130323"/>
          </a:xfrm>
          <a:prstGeom prst="line">
            <a:avLst/>
          </a:prstGeom>
          <a:noFill/>
          <a:ln w="28575">
            <a:solidFill>
              <a:srgbClr val="3366FF"/>
            </a:solidFill>
            <a:miter lim="800000"/>
            <a:headEnd/>
            <a:tailEnd type="triangle" w="lg" len="med"/>
          </a:ln>
          <a:extLst>
            <a:ext uri="{909E8E84-426E-40DD-AFC4-6F175D3DCCD1}">
              <a14:hiddenFill xmlns:a14="http://schemas.microsoft.com/office/drawing/2010/main">
                <a:noFill/>
              </a14:hiddenFill>
            </a:ext>
          </a:extLst>
        </p:spPr>
        <p:txBody>
          <a:bodyPr wrap="none"/>
          <a:lstStyle/>
          <a:p>
            <a:endParaRPr lang="en-US" dirty="0"/>
          </a:p>
        </p:txBody>
      </p:sp>
      <p:sp>
        <p:nvSpPr>
          <p:cNvPr id="406535" name="Line 7"/>
          <p:cNvSpPr>
            <a:spLocks noChangeShapeType="1"/>
          </p:cNvSpPr>
          <p:nvPr/>
        </p:nvSpPr>
        <p:spPr bwMode="auto">
          <a:xfrm flipV="1">
            <a:off x="2743199" y="2345445"/>
            <a:ext cx="456297" cy="1200972"/>
          </a:xfrm>
          <a:prstGeom prst="line">
            <a:avLst/>
          </a:prstGeom>
          <a:noFill/>
          <a:ln w="28575">
            <a:solidFill>
              <a:srgbClr val="3366FF"/>
            </a:solidFill>
            <a:miter lim="800000"/>
            <a:headEnd/>
            <a:tailEnd type="triangle" w="lg" len="med"/>
          </a:ln>
          <a:extLst>
            <a:ext uri="{909E8E84-426E-40DD-AFC4-6F175D3DCCD1}">
              <a14:hiddenFill xmlns:a14="http://schemas.microsoft.com/office/drawing/2010/main">
                <a:noFill/>
              </a14:hiddenFill>
            </a:ext>
          </a:extLst>
        </p:spPr>
        <p:txBody>
          <a:bodyPr wrap="none"/>
          <a:lstStyle/>
          <a:p>
            <a:endParaRPr lang="en-US" dirty="0"/>
          </a:p>
        </p:txBody>
      </p:sp>
      <p:sp>
        <p:nvSpPr>
          <p:cNvPr id="406536" name="Line 8"/>
          <p:cNvSpPr>
            <a:spLocks noChangeShapeType="1"/>
          </p:cNvSpPr>
          <p:nvPr/>
        </p:nvSpPr>
        <p:spPr bwMode="auto">
          <a:xfrm>
            <a:off x="2743200" y="3927417"/>
            <a:ext cx="609600" cy="1295400"/>
          </a:xfrm>
          <a:prstGeom prst="line">
            <a:avLst/>
          </a:prstGeom>
          <a:noFill/>
          <a:ln w="28575">
            <a:solidFill>
              <a:srgbClr val="3366FF"/>
            </a:solidFill>
            <a:miter lim="800000"/>
            <a:headEnd/>
            <a:tailEnd type="triangle" w="lg" len="med"/>
          </a:ln>
          <a:extLst>
            <a:ext uri="{909E8E84-426E-40DD-AFC4-6F175D3DCCD1}">
              <a14:hiddenFill xmlns:a14="http://schemas.microsoft.com/office/drawing/2010/main">
                <a:noFill/>
              </a14:hiddenFill>
            </a:ext>
          </a:extLst>
        </p:spPr>
        <p:txBody>
          <a:bodyPr wrap="none"/>
          <a:lstStyle/>
          <a:p>
            <a:endParaRPr lang="en-US" dirty="0"/>
          </a:p>
        </p:txBody>
      </p:sp>
      <p:sp>
        <p:nvSpPr>
          <p:cNvPr id="406537" name="Line 9"/>
          <p:cNvSpPr>
            <a:spLocks noChangeShapeType="1"/>
          </p:cNvSpPr>
          <p:nvPr/>
        </p:nvSpPr>
        <p:spPr bwMode="auto">
          <a:xfrm flipH="1">
            <a:off x="5005422" y="3927417"/>
            <a:ext cx="709578" cy="1295400"/>
          </a:xfrm>
          <a:prstGeom prst="line">
            <a:avLst/>
          </a:prstGeom>
          <a:noFill/>
          <a:ln w="28575">
            <a:solidFill>
              <a:srgbClr val="3366FF"/>
            </a:solidFill>
            <a:miter lim="800000"/>
            <a:headEnd/>
            <a:tailEnd type="triangle" w="lg" len="med"/>
          </a:ln>
          <a:extLst>
            <a:ext uri="{909E8E84-426E-40DD-AFC4-6F175D3DCCD1}">
              <a14:hiddenFill xmlns:a14="http://schemas.microsoft.com/office/drawing/2010/main">
                <a:noFill/>
              </a14:hiddenFill>
            </a:ext>
          </a:extLst>
        </p:spPr>
        <p:txBody>
          <a:bodyPr wrap="none"/>
          <a:lstStyle/>
          <a:p>
            <a:endParaRPr lang="en-US" dirty="0"/>
          </a:p>
        </p:txBody>
      </p:sp>
    </p:spTree>
    <p:extLst>
      <p:ext uri="{BB962C8B-B14F-4D97-AF65-F5344CB8AC3E}">
        <p14:creationId xmlns:p14="http://schemas.microsoft.com/office/powerpoint/2010/main" val="16127274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406531">
                                            <p:txEl>
                                              <p:pRg st="5" end="5"/>
                                            </p:txEl>
                                          </p:spTgt>
                                        </p:tgtEl>
                                        <p:attrNameLst>
                                          <p:attrName>style.visibility</p:attrName>
                                        </p:attrNameLst>
                                      </p:cBhvr>
                                      <p:to>
                                        <p:strVal val="visible"/>
                                      </p:to>
                                    </p:set>
                                    <p:animEffect transition="in" filter="box(in)">
                                      <p:cBhvr>
                                        <p:cTn id="7" dur="500"/>
                                        <p:tgtEl>
                                          <p:spTgt spid="406531">
                                            <p:txEl>
                                              <p:pRg st="5" end="5"/>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406531">
                                            <p:txEl>
                                              <p:pRg st="6" end="6"/>
                                            </p:txEl>
                                          </p:spTgt>
                                        </p:tgtEl>
                                        <p:attrNameLst>
                                          <p:attrName>style.visibility</p:attrName>
                                        </p:attrNameLst>
                                      </p:cBhvr>
                                      <p:to>
                                        <p:strVal val="visible"/>
                                      </p:to>
                                    </p:set>
                                    <p:animEffect transition="in" filter="box(in)">
                                      <p:cBhvr>
                                        <p:cTn id="10" dur="500"/>
                                        <p:tgtEl>
                                          <p:spTgt spid="406531">
                                            <p:txEl>
                                              <p:pRg st="6" end="6"/>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406531">
                                            <p:txEl>
                                              <p:pRg st="7" end="7"/>
                                            </p:txEl>
                                          </p:spTgt>
                                        </p:tgtEl>
                                        <p:attrNameLst>
                                          <p:attrName>style.visibility</p:attrName>
                                        </p:attrNameLst>
                                      </p:cBhvr>
                                      <p:to>
                                        <p:strVal val="visible"/>
                                      </p:to>
                                    </p:set>
                                    <p:animEffect transition="in" filter="box(in)">
                                      <p:cBhvr>
                                        <p:cTn id="13" dur="500"/>
                                        <p:tgtEl>
                                          <p:spTgt spid="406531">
                                            <p:txEl>
                                              <p:pRg st="7" end="7"/>
                                            </p:txEl>
                                          </p:spTgt>
                                        </p:tgtEl>
                                      </p:cBhvr>
                                    </p:animEffect>
                                  </p:childTnLst>
                                </p:cTn>
                              </p:par>
                              <p:par>
                                <p:cTn id="14" presetID="3" presetClass="exit" presetSubtype="10" fill="hold" grpId="0" nodeType="withEffect">
                                  <p:stCondLst>
                                    <p:cond delay="0"/>
                                  </p:stCondLst>
                                  <p:childTnLst>
                                    <p:animEffect transition="out" filter="blinds(horizontal)">
                                      <p:cBhvr>
                                        <p:cTn id="15" dur="500"/>
                                        <p:tgtEl>
                                          <p:spTgt spid="406535"/>
                                        </p:tgtEl>
                                      </p:cBhvr>
                                    </p:animEffect>
                                    <p:set>
                                      <p:cBhvr>
                                        <p:cTn id="16" dur="1" fill="hold">
                                          <p:stCondLst>
                                            <p:cond delay="499"/>
                                          </p:stCondLst>
                                        </p:cTn>
                                        <p:tgtEl>
                                          <p:spTgt spid="406535"/>
                                        </p:tgtEl>
                                        <p:attrNameLst>
                                          <p:attrName>style.visibility</p:attrName>
                                        </p:attrNameLst>
                                      </p:cBhvr>
                                      <p:to>
                                        <p:strVal val="hidden"/>
                                      </p:to>
                                    </p:set>
                                  </p:childTnLst>
                                </p:cTn>
                              </p:par>
                              <p:par>
                                <p:cTn id="17" presetID="3" presetClass="exit" presetSubtype="10" fill="hold" grpId="0" nodeType="withEffect">
                                  <p:stCondLst>
                                    <p:cond delay="0"/>
                                  </p:stCondLst>
                                  <p:childTnLst>
                                    <p:animEffect transition="out" filter="blinds(horizontal)">
                                      <p:cBhvr>
                                        <p:cTn id="18" dur="500"/>
                                        <p:tgtEl>
                                          <p:spTgt spid="406534"/>
                                        </p:tgtEl>
                                      </p:cBhvr>
                                    </p:animEffect>
                                    <p:set>
                                      <p:cBhvr>
                                        <p:cTn id="19" dur="1" fill="hold">
                                          <p:stCondLst>
                                            <p:cond delay="499"/>
                                          </p:stCondLst>
                                        </p:cTn>
                                        <p:tgtEl>
                                          <p:spTgt spid="406534"/>
                                        </p:tgtEl>
                                        <p:attrNameLst>
                                          <p:attrName>style.visibility</p:attrName>
                                        </p:attrNameLst>
                                      </p:cBhvr>
                                      <p:to>
                                        <p:strVal val="hidden"/>
                                      </p:to>
                                    </p:set>
                                  </p:childTnLst>
                                </p:cTn>
                              </p:par>
                              <p:par>
                                <p:cTn id="20" presetID="3" presetClass="entr" presetSubtype="10" fill="hold" grpId="0" nodeType="withEffect">
                                  <p:stCondLst>
                                    <p:cond delay="0"/>
                                  </p:stCondLst>
                                  <p:childTnLst>
                                    <p:set>
                                      <p:cBhvr>
                                        <p:cTn id="21" dur="1" fill="hold">
                                          <p:stCondLst>
                                            <p:cond delay="0"/>
                                          </p:stCondLst>
                                        </p:cTn>
                                        <p:tgtEl>
                                          <p:spTgt spid="406536"/>
                                        </p:tgtEl>
                                        <p:attrNameLst>
                                          <p:attrName>style.visibility</p:attrName>
                                        </p:attrNameLst>
                                      </p:cBhvr>
                                      <p:to>
                                        <p:strVal val="visible"/>
                                      </p:to>
                                    </p:set>
                                    <p:animEffect transition="in" filter="blinds(horizontal)">
                                      <p:cBhvr>
                                        <p:cTn id="22" dur="500"/>
                                        <p:tgtEl>
                                          <p:spTgt spid="406536"/>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406537"/>
                                        </p:tgtEl>
                                        <p:attrNameLst>
                                          <p:attrName>style.visibility</p:attrName>
                                        </p:attrNameLst>
                                      </p:cBhvr>
                                      <p:to>
                                        <p:strVal val="visible"/>
                                      </p:to>
                                    </p:set>
                                    <p:animEffect transition="in" filter="blinds(horizontal)">
                                      <p:cBhvr>
                                        <p:cTn id="25" dur="500"/>
                                        <p:tgtEl>
                                          <p:spTgt spid="4065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6534" grpId="0" animBg="1"/>
      <p:bldP spid="406535" grpId="0" animBg="1"/>
      <p:bldP spid="406536" grpId="0" animBg="1"/>
      <p:bldP spid="40653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altLang="en-US" sz="3200" b="1" dirty="0" smtClean="0"/>
              <a:t>LEASE AMORTIZATION SCHEDULE</a:t>
            </a:r>
          </a:p>
        </p:txBody>
      </p:sp>
      <p:sp>
        <p:nvSpPr>
          <p:cNvPr id="410627" name="Rectangle 3"/>
          <p:cNvSpPr>
            <a:spLocks noGrp="1" noChangeArrowheads="1"/>
          </p:cNvSpPr>
          <p:nvPr>
            <p:ph idx="1"/>
          </p:nvPr>
        </p:nvSpPr>
        <p:spPr>
          <a:xfrm>
            <a:off x="761998" y="1444626"/>
            <a:ext cx="8288695" cy="5057775"/>
          </a:xfrm>
        </p:spPr>
        <p:txBody>
          <a:bodyPr>
            <a:normAutofit lnSpcReduction="10000"/>
          </a:bodyPr>
          <a:lstStyle/>
          <a:p>
            <a:pPr eaLnBrk="1" hangingPunct="1">
              <a:lnSpc>
                <a:spcPct val="80000"/>
              </a:lnSpc>
              <a:buFont typeface="Wingdings" pitchFamily="2" charset="2"/>
              <a:buNone/>
            </a:pPr>
            <a:r>
              <a:rPr lang="en-US" altLang="en-US" sz="800" b="1" dirty="0" smtClean="0"/>
              <a:t>			</a:t>
            </a:r>
            <a:r>
              <a:rPr lang="en-US" altLang="en-US" sz="800" b="1" dirty="0" smtClean="0">
                <a:solidFill>
                  <a:srgbClr val="663300"/>
                </a:solidFill>
              </a:rPr>
              <a:t>	               </a:t>
            </a:r>
            <a:r>
              <a:rPr lang="en-US" altLang="en-US" sz="1800" b="1" dirty="0" smtClean="0">
                <a:solidFill>
                  <a:srgbClr val="663300"/>
                </a:solidFill>
              </a:rPr>
              <a:t>Effective	Decrease       	Outstanding</a:t>
            </a:r>
          </a:p>
          <a:p>
            <a:pPr eaLnBrk="1" hangingPunct="1">
              <a:lnSpc>
                <a:spcPct val="80000"/>
              </a:lnSpc>
              <a:buFont typeface="Wingdings" pitchFamily="2" charset="2"/>
              <a:buNone/>
            </a:pPr>
            <a:r>
              <a:rPr lang="en-US" altLang="en-US" sz="1800" dirty="0" smtClean="0">
                <a:solidFill>
                  <a:srgbClr val="663300"/>
                </a:solidFill>
              </a:rPr>
              <a:t>		</a:t>
            </a:r>
            <a:r>
              <a:rPr lang="en-US" altLang="en-US" sz="1800" b="1" dirty="0" smtClean="0">
                <a:solidFill>
                  <a:srgbClr val="663300"/>
                </a:solidFill>
              </a:rPr>
              <a:t>Payments	       Interest	in Balance	Balance</a:t>
            </a:r>
          </a:p>
          <a:p>
            <a:pPr eaLnBrk="1" hangingPunct="1">
              <a:lnSpc>
                <a:spcPct val="80000"/>
              </a:lnSpc>
              <a:buFont typeface="Wingdings" pitchFamily="2" charset="2"/>
              <a:buNone/>
            </a:pPr>
            <a:r>
              <a:rPr lang="en-US" altLang="en-US" sz="1800" b="1" dirty="0" smtClean="0"/>
              <a:t>	     		      </a:t>
            </a:r>
            <a:r>
              <a:rPr lang="en-US" altLang="en-US" sz="1800" dirty="0" smtClean="0">
                <a:solidFill>
                  <a:srgbClr val="006600"/>
                </a:solidFill>
              </a:rPr>
              <a:t>10% x Outstanding Balance</a:t>
            </a:r>
          </a:p>
          <a:p>
            <a:pPr eaLnBrk="1" hangingPunct="1">
              <a:lnSpc>
                <a:spcPct val="90000"/>
              </a:lnSpc>
              <a:spcAft>
                <a:spcPct val="20000"/>
              </a:spcAft>
              <a:buFont typeface="Wingdings" pitchFamily="2" charset="2"/>
              <a:buNone/>
            </a:pPr>
            <a:r>
              <a:rPr lang="en-US" altLang="en-US" sz="1400" dirty="0" smtClean="0"/>
              <a:t>    1/1/18</a:t>
            </a:r>
            <a:r>
              <a:rPr lang="en-US" altLang="en-US" sz="2400" dirty="0" smtClean="0"/>
              <a:t> 							479,079</a:t>
            </a:r>
          </a:p>
          <a:p>
            <a:pPr eaLnBrk="1" hangingPunct="1">
              <a:lnSpc>
                <a:spcPct val="90000"/>
              </a:lnSpc>
              <a:spcAft>
                <a:spcPct val="20000"/>
              </a:spcAft>
              <a:buFont typeface="Wingdings" pitchFamily="2" charset="2"/>
              <a:buNone/>
            </a:pPr>
            <a:r>
              <a:rPr lang="en-US" altLang="en-US" sz="1400" dirty="0" smtClean="0"/>
              <a:t>    1/1/18</a:t>
            </a:r>
            <a:r>
              <a:rPr lang="en-US" altLang="en-US" sz="2400" dirty="0" smtClean="0"/>
              <a:t> 	100,000			100,000	379,079</a:t>
            </a:r>
          </a:p>
          <a:p>
            <a:pPr eaLnBrk="1" hangingPunct="1">
              <a:lnSpc>
                <a:spcPct val="90000"/>
              </a:lnSpc>
              <a:spcAft>
                <a:spcPct val="20000"/>
              </a:spcAft>
              <a:buFont typeface="Wingdings" pitchFamily="2" charset="2"/>
              <a:buNone/>
            </a:pPr>
            <a:r>
              <a:rPr lang="en-US" altLang="en-US" sz="1400" dirty="0" smtClean="0"/>
              <a:t>12/31/18</a:t>
            </a:r>
            <a:r>
              <a:rPr lang="en-US" altLang="en-US" sz="2400" dirty="0" smtClean="0"/>
              <a:t> 	100,000  </a:t>
            </a:r>
            <a:r>
              <a:rPr lang="en-US" altLang="en-US" sz="1800" dirty="0" smtClean="0"/>
              <a:t>.10 (379,079) =</a:t>
            </a:r>
            <a:r>
              <a:rPr lang="en-US" altLang="en-US" sz="2400" dirty="0" smtClean="0"/>
              <a:t> 37,908	  62,092	316,987</a:t>
            </a:r>
          </a:p>
          <a:p>
            <a:pPr eaLnBrk="1" hangingPunct="1">
              <a:lnSpc>
                <a:spcPct val="90000"/>
              </a:lnSpc>
              <a:spcAft>
                <a:spcPct val="20000"/>
              </a:spcAft>
              <a:buFont typeface="Wingdings" pitchFamily="2" charset="2"/>
              <a:buNone/>
            </a:pPr>
            <a:r>
              <a:rPr lang="en-US" altLang="en-US" sz="1400" dirty="0" smtClean="0"/>
              <a:t>12/31/19</a:t>
            </a:r>
            <a:r>
              <a:rPr lang="en-US" altLang="en-US" sz="2400" dirty="0" smtClean="0"/>
              <a:t> 	100,000  </a:t>
            </a:r>
            <a:r>
              <a:rPr lang="en-US" altLang="en-US" sz="1800" dirty="0" smtClean="0"/>
              <a:t>.10 (316,987) = </a:t>
            </a:r>
            <a:r>
              <a:rPr lang="en-US" altLang="en-US" sz="2400" dirty="0" smtClean="0"/>
              <a:t>31,699	  68,301	248,686</a:t>
            </a:r>
          </a:p>
          <a:p>
            <a:pPr eaLnBrk="1" hangingPunct="1">
              <a:lnSpc>
                <a:spcPct val="90000"/>
              </a:lnSpc>
              <a:spcAft>
                <a:spcPct val="20000"/>
              </a:spcAft>
              <a:buFont typeface="Wingdings" pitchFamily="2" charset="2"/>
              <a:buNone/>
            </a:pPr>
            <a:r>
              <a:rPr lang="en-US" altLang="en-US" sz="1400" dirty="0" smtClean="0"/>
              <a:t>12/31/20</a:t>
            </a:r>
            <a:r>
              <a:rPr lang="en-US" altLang="en-US" sz="2400" dirty="0" smtClean="0"/>
              <a:t> 	100,000  </a:t>
            </a:r>
            <a:r>
              <a:rPr lang="en-US" altLang="en-US" sz="1800" dirty="0" smtClean="0"/>
              <a:t>.10 (248,686) =</a:t>
            </a:r>
            <a:r>
              <a:rPr lang="en-US" altLang="en-US" sz="2400" dirty="0" smtClean="0"/>
              <a:t> 24,869	  75,131	173,555</a:t>
            </a:r>
          </a:p>
          <a:p>
            <a:pPr eaLnBrk="1" hangingPunct="1">
              <a:lnSpc>
                <a:spcPct val="90000"/>
              </a:lnSpc>
              <a:spcAft>
                <a:spcPct val="20000"/>
              </a:spcAft>
              <a:buFont typeface="Wingdings" pitchFamily="2" charset="2"/>
              <a:buNone/>
            </a:pPr>
            <a:r>
              <a:rPr lang="en-US" altLang="en-US" sz="1400" dirty="0" smtClean="0"/>
              <a:t>12/31/21</a:t>
            </a:r>
            <a:r>
              <a:rPr lang="en-US" altLang="en-US" sz="2400" dirty="0" smtClean="0"/>
              <a:t> 	100,000  </a:t>
            </a:r>
            <a:r>
              <a:rPr lang="en-US" altLang="en-US" sz="1800" dirty="0" smtClean="0"/>
              <a:t>.10 (173,555) =</a:t>
            </a:r>
            <a:r>
              <a:rPr lang="en-US" altLang="en-US" sz="2400" dirty="0" smtClean="0"/>
              <a:t> 17,355	  82,645 	  90,910</a:t>
            </a:r>
          </a:p>
          <a:p>
            <a:pPr eaLnBrk="1" hangingPunct="1">
              <a:lnSpc>
                <a:spcPct val="90000"/>
              </a:lnSpc>
              <a:spcAft>
                <a:spcPct val="20000"/>
              </a:spcAft>
              <a:buFont typeface="Wingdings" pitchFamily="2" charset="2"/>
              <a:buNone/>
            </a:pPr>
            <a:r>
              <a:rPr lang="en-US" altLang="en-US" sz="1400" dirty="0" smtClean="0"/>
              <a:t>12/31/22</a:t>
            </a:r>
            <a:r>
              <a:rPr lang="en-US" altLang="en-US" sz="2400" dirty="0" smtClean="0"/>
              <a:t> </a:t>
            </a:r>
            <a:r>
              <a:rPr lang="en-US" altLang="en-US" sz="1800" dirty="0" smtClean="0"/>
              <a:t>	</a:t>
            </a:r>
            <a:r>
              <a:rPr lang="en-US" altLang="en-US" sz="2400" u="sng" dirty="0" smtClean="0"/>
              <a:t>100,000</a:t>
            </a:r>
            <a:r>
              <a:rPr lang="en-US" altLang="en-US" sz="2400" dirty="0" smtClean="0"/>
              <a:t>  </a:t>
            </a:r>
            <a:r>
              <a:rPr lang="en-US" altLang="en-US" sz="1800" dirty="0" smtClean="0"/>
              <a:t>.10   (90,910) =</a:t>
            </a:r>
            <a:r>
              <a:rPr lang="en-US" altLang="en-US" sz="2400" dirty="0" smtClean="0"/>
              <a:t>  </a:t>
            </a:r>
            <a:r>
              <a:rPr lang="en-US" altLang="en-US" sz="2400" u="sng" dirty="0" smtClean="0"/>
              <a:t>9,090</a:t>
            </a:r>
            <a:r>
              <a:rPr lang="en-US" altLang="en-US" sz="2400" dirty="0" smtClean="0"/>
              <a:t>	  </a:t>
            </a:r>
            <a:r>
              <a:rPr lang="en-US" altLang="en-US" sz="2400" u="sng" dirty="0" smtClean="0"/>
              <a:t>90,910</a:t>
            </a:r>
            <a:r>
              <a:rPr lang="en-US" altLang="en-US" sz="2400" dirty="0" smtClean="0"/>
              <a:t>	            0</a:t>
            </a:r>
          </a:p>
          <a:p>
            <a:pPr eaLnBrk="1" hangingPunct="1">
              <a:lnSpc>
                <a:spcPct val="90000"/>
              </a:lnSpc>
              <a:spcAft>
                <a:spcPct val="20000"/>
              </a:spcAft>
              <a:buFont typeface="Wingdings" pitchFamily="2" charset="2"/>
              <a:buNone/>
            </a:pPr>
            <a:r>
              <a:rPr lang="en-US" altLang="en-US" sz="2400" dirty="0" smtClean="0"/>
              <a:t>	    	</a:t>
            </a:r>
            <a:r>
              <a:rPr lang="en-US" altLang="en-US" sz="2400" b="1" dirty="0" smtClean="0"/>
              <a:t>600,000	         120,921	  479,079</a:t>
            </a:r>
          </a:p>
          <a:p>
            <a:pPr eaLnBrk="1" hangingPunct="1">
              <a:lnSpc>
                <a:spcPct val="80000"/>
              </a:lnSpc>
              <a:buFont typeface="Wingdings" pitchFamily="2" charset="2"/>
              <a:buNone/>
            </a:pPr>
            <a:endParaRPr lang="en-US" altLang="en-US" sz="1800" dirty="0" smtClean="0"/>
          </a:p>
        </p:txBody>
      </p:sp>
      <p:sp>
        <p:nvSpPr>
          <p:cNvPr id="410630" name="Line 6"/>
          <p:cNvSpPr>
            <a:spLocks noChangeShapeType="1"/>
          </p:cNvSpPr>
          <p:nvPr/>
        </p:nvSpPr>
        <p:spPr bwMode="auto">
          <a:xfrm>
            <a:off x="3136901" y="2404246"/>
            <a:ext cx="0" cy="990600"/>
          </a:xfrm>
          <a:prstGeom prst="line">
            <a:avLst/>
          </a:prstGeom>
          <a:noFill/>
          <a:ln w="25400">
            <a:solidFill>
              <a:srgbClr val="FF0000"/>
            </a:solidFill>
            <a:miter lim="800000"/>
            <a:headEnd/>
            <a:tailEnd type="triangle" w="lg" len="med"/>
          </a:ln>
          <a:extLst>
            <a:ext uri="{909E8E84-426E-40DD-AFC4-6F175D3DCCD1}">
              <a14:hiddenFill xmlns:a14="http://schemas.microsoft.com/office/drawing/2010/main">
                <a:noFill/>
              </a14:hiddenFill>
            </a:ext>
          </a:extLst>
        </p:spPr>
        <p:txBody>
          <a:bodyPr wrap="none"/>
          <a:lstStyle/>
          <a:p>
            <a:endParaRPr lang="en-US" dirty="0"/>
          </a:p>
        </p:txBody>
      </p:sp>
      <p:sp>
        <p:nvSpPr>
          <p:cNvPr id="410631" name="Line 7"/>
          <p:cNvSpPr>
            <a:spLocks noChangeShapeType="1"/>
          </p:cNvSpPr>
          <p:nvPr/>
        </p:nvSpPr>
        <p:spPr bwMode="auto">
          <a:xfrm flipH="1">
            <a:off x="4138577" y="3067815"/>
            <a:ext cx="3106191" cy="401113"/>
          </a:xfrm>
          <a:prstGeom prst="line">
            <a:avLst/>
          </a:prstGeom>
          <a:noFill/>
          <a:ln w="25400">
            <a:solidFill>
              <a:srgbClr val="FF0000"/>
            </a:solidFill>
            <a:miter lim="800000"/>
            <a:headEnd/>
            <a:tailEnd type="triangle" w="lg" len="med"/>
          </a:ln>
          <a:extLst>
            <a:ext uri="{909E8E84-426E-40DD-AFC4-6F175D3DCCD1}">
              <a14:hiddenFill xmlns:a14="http://schemas.microsoft.com/office/drawing/2010/main">
                <a:noFill/>
              </a14:hiddenFill>
            </a:ext>
          </a:extLst>
        </p:spPr>
        <p:txBody>
          <a:bodyPr wrap="none"/>
          <a:lstStyle/>
          <a:p>
            <a:endParaRPr lang="en-US" dirty="0"/>
          </a:p>
        </p:txBody>
      </p:sp>
      <p:sp>
        <p:nvSpPr>
          <p:cNvPr id="410632" name="Text Box 8"/>
          <p:cNvSpPr txBox="1">
            <a:spLocks noChangeArrowheads="1"/>
          </p:cNvSpPr>
          <p:nvPr/>
        </p:nvSpPr>
        <p:spPr bwMode="auto">
          <a:xfrm>
            <a:off x="2477127" y="2403339"/>
            <a:ext cx="3900798" cy="369332"/>
          </a:xfrm>
          <a:prstGeom prst="rect">
            <a:avLst/>
          </a:prstGeom>
          <a:solidFill>
            <a:srgbClr val="CCFF99"/>
          </a:solidFill>
          <a:ln w="12700">
            <a:solidFill>
              <a:schemeClr val="tx1"/>
            </a:solidFill>
            <a:miter lim="800000"/>
            <a:headEnd/>
            <a:tailEnd/>
          </a:ln>
        </p:spPr>
        <p:txBody>
          <a:bodyPr wrap="square">
            <a:spAutoFit/>
          </a:bodyPr>
          <a:lstStyle>
            <a:lvl1pPr>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a:spcBef>
                <a:spcPct val="50000"/>
              </a:spcBef>
              <a:buClrTx/>
              <a:buSzTx/>
              <a:buFontTx/>
              <a:buNone/>
            </a:pPr>
            <a:r>
              <a:rPr lang="en-US" altLang="en-US" sz="1800" dirty="0">
                <a:solidFill>
                  <a:srgbClr val="006600"/>
                </a:solidFill>
              </a:rPr>
              <a:t>No interest yet; no time has passed.</a:t>
            </a:r>
          </a:p>
        </p:txBody>
      </p:sp>
    </p:spTree>
    <p:extLst>
      <p:ext uri="{BB962C8B-B14F-4D97-AF65-F5344CB8AC3E}">
        <p14:creationId xmlns:p14="http://schemas.microsoft.com/office/powerpoint/2010/main" val="218178266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410632"/>
                                        </p:tgtEl>
                                        <p:attrNameLst>
                                          <p:attrName>style.visibility</p:attrName>
                                        </p:attrNameLst>
                                      </p:cBhvr>
                                      <p:to>
                                        <p:strVal val="visible"/>
                                      </p:to>
                                    </p:set>
                                    <p:animEffect transition="in" filter="fade">
                                      <p:cBhvr>
                                        <p:cTn id="7" dur="500"/>
                                        <p:tgtEl>
                                          <p:spTgt spid="41063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10627">
                                            <p:txEl>
                                              <p:pRg st="5" end="5"/>
                                            </p:txEl>
                                          </p:spTgt>
                                        </p:tgtEl>
                                        <p:attrNameLst>
                                          <p:attrName>style.visibility</p:attrName>
                                        </p:attrNameLst>
                                      </p:cBhvr>
                                      <p:to>
                                        <p:strVal val="visible"/>
                                      </p:to>
                                    </p:set>
                                    <p:anim calcmode="lin" valueType="num">
                                      <p:cBhvr additive="base">
                                        <p:cTn id="12" dur="500" fill="hold"/>
                                        <p:tgtEl>
                                          <p:spTgt spid="410627">
                                            <p:txEl>
                                              <p:pRg st="5" end="5"/>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410627">
                                            <p:txEl>
                                              <p:pRg st="5" end="5"/>
                                            </p:txEl>
                                          </p:spTgt>
                                        </p:tgtEl>
                                        <p:attrNameLst>
                                          <p:attrName>ppt_y</p:attrName>
                                        </p:attrNameLst>
                                      </p:cBhvr>
                                      <p:tavLst>
                                        <p:tav tm="0">
                                          <p:val>
                                            <p:strVal val="1+#ppt_h/2"/>
                                          </p:val>
                                        </p:tav>
                                        <p:tav tm="100000">
                                          <p:val>
                                            <p:strVal val="#ppt_y"/>
                                          </p:val>
                                        </p:tav>
                                      </p:tavLst>
                                    </p:anim>
                                  </p:childTnLst>
                                </p:cTn>
                              </p:par>
                              <p:par>
                                <p:cTn id="14" presetID="6" presetClass="entr" presetSubtype="16" fill="hold" grpId="0" nodeType="withEffect">
                                  <p:stCondLst>
                                    <p:cond delay="0"/>
                                  </p:stCondLst>
                                  <p:childTnLst>
                                    <p:set>
                                      <p:cBhvr>
                                        <p:cTn id="15" dur="1" fill="hold">
                                          <p:stCondLst>
                                            <p:cond delay="0"/>
                                          </p:stCondLst>
                                        </p:cTn>
                                        <p:tgtEl>
                                          <p:spTgt spid="410630"/>
                                        </p:tgtEl>
                                        <p:attrNameLst>
                                          <p:attrName>style.visibility</p:attrName>
                                        </p:attrNameLst>
                                      </p:cBhvr>
                                      <p:to>
                                        <p:strVal val="visible"/>
                                      </p:to>
                                    </p:set>
                                    <p:animEffect transition="in" filter="circle(in)">
                                      <p:cBhvr>
                                        <p:cTn id="16" dur="2000"/>
                                        <p:tgtEl>
                                          <p:spTgt spid="410630"/>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410631"/>
                                        </p:tgtEl>
                                        <p:attrNameLst>
                                          <p:attrName>style.visibility</p:attrName>
                                        </p:attrNameLst>
                                      </p:cBhvr>
                                      <p:to>
                                        <p:strVal val="visible"/>
                                      </p:to>
                                    </p:set>
                                    <p:animEffect transition="in" filter="randombar(horizontal)">
                                      <p:cBhvr>
                                        <p:cTn id="19" dur="500"/>
                                        <p:tgtEl>
                                          <p:spTgt spid="410631"/>
                                        </p:tgtEl>
                                      </p:cBhvr>
                                    </p:animEffect>
                                  </p:childTnLst>
                                </p:cTn>
                              </p:par>
                              <p:par>
                                <p:cTn id="20" presetID="5" presetClass="exit" presetSubtype="10" fill="hold" grpId="0" nodeType="withEffect">
                                  <p:stCondLst>
                                    <p:cond delay="0"/>
                                  </p:stCondLst>
                                  <p:childTnLst>
                                    <p:animEffect transition="out" filter="checkerboard(across)">
                                      <p:cBhvr>
                                        <p:cTn id="21" dur="500"/>
                                        <p:tgtEl>
                                          <p:spTgt spid="410632"/>
                                        </p:tgtEl>
                                      </p:cBhvr>
                                    </p:animEffect>
                                    <p:set>
                                      <p:cBhvr>
                                        <p:cTn id="22" dur="1" fill="hold">
                                          <p:stCondLst>
                                            <p:cond delay="499"/>
                                          </p:stCondLst>
                                        </p:cTn>
                                        <p:tgtEl>
                                          <p:spTgt spid="410632"/>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nodeType="clickEffect">
                                  <p:stCondLst>
                                    <p:cond delay="0"/>
                                  </p:stCondLst>
                                  <p:childTnLst>
                                    <p:set>
                                      <p:cBhvr>
                                        <p:cTn id="26" dur="1" fill="hold">
                                          <p:stCondLst>
                                            <p:cond delay="0"/>
                                          </p:stCondLst>
                                        </p:cTn>
                                        <p:tgtEl>
                                          <p:spTgt spid="410627">
                                            <p:txEl>
                                              <p:pRg st="6" end="6"/>
                                            </p:txEl>
                                          </p:spTgt>
                                        </p:tgtEl>
                                        <p:attrNameLst>
                                          <p:attrName>style.visibility</p:attrName>
                                        </p:attrNameLst>
                                      </p:cBhvr>
                                      <p:to>
                                        <p:strVal val="visible"/>
                                      </p:to>
                                    </p:set>
                                    <p:anim calcmode="lin" valueType="num">
                                      <p:cBhvr additive="base">
                                        <p:cTn id="27" dur="500" fill="hold"/>
                                        <p:tgtEl>
                                          <p:spTgt spid="410627">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410627">
                                            <p:txEl>
                                              <p:pRg st="6" end="6"/>
                                            </p:txEl>
                                          </p:spTgt>
                                        </p:tgtEl>
                                        <p:attrNameLst>
                                          <p:attrName>ppt_y</p:attrName>
                                        </p:attrNameLst>
                                      </p:cBhvr>
                                      <p:tavLst>
                                        <p:tav tm="0">
                                          <p:val>
                                            <p:strVal val="1+#ppt_h/2"/>
                                          </p:val>
                                        </p:tav>
                                        <p:tav tm="100000">
                                          <p:val>
                                            <p:strVal val="#ppt_y"/>
                                          </p:val>
                                        </p:tav>
                                      </p:tavLst>
                                    </p:anim>
                                  </p:childTnLst>
                                </p:cTn>
                              </p:par>
                              <p:par>
                                <p:cTn id="29" presetID="3" presetClass="exit" presetSubtype="10" fill="hold" grpId="1" nodeType="withEffect">
                                  <p:stCondLst>
                                    <p:cond delay="0"/>
                                  </p:stCondLst>
                                  <p:childTnLst>
                                    <p:animEffect transition="out" filter="blinds(horizontal)">
                                      <p:cBhvr>
                                        <p:cTn id="30" dur="500"/>
                                        <p:tgtEl>
                                          <p:spTgt spid="410631"/>
                                        </p:tgtEl>
                                      </p:cBhvr>
                                    </p:animEffect>
                                    <p:set>
                                      <p:cBhvr>
                                        <p:cTn id="31" dur="1" fill="hold">
                                          <p:stCondLst>
                                            <p:cond delay="499"/>
                                          </p:stCondLst>
                                        </p:cTn>
                                        <p:tgtEl>
                                          <p:spTgt spid="410631"/>
                                        </p:tgtEl>
                                        <p:attrNameLst>
                                          <p:attrName>style.visibility</p:attrName>
                                        </p:attrNameLst>
                                      </p:cBhvr>
                                      <p:to>
                                        <p:strVal val="hidden"/>
                                      </p:to>
                                    </p:set>
                                  </p:childTnLst>
                                </p:cTn>
                              </p:par>
                              <p:par>
                                <p:cTn id="32" presetID="3" presetClass="exit" presetSubtype="10" fill="hold" grpId="1" nodeType="withEffect">
                                  <p:stCondLst>
                                    <p:cond delay="0"/>
                                  </p:stCondLst>
                                  <p:childTnLst>
                                    <p:animEffect transition="out" filter="blinds(horizontal)">
                                      <p:cBhvr>
                                        <p:cTn id="33" dur="500"/>
                                        <p:tgtEl>
                                          <p:spTgt spid="410630"/>
                                        </p:tgtEl>
                                      </p:cBhvr>
                                    </p:animEffect>
                                    <p:set>
                                      <p:cBhvr>
                                        <p:cTn id="34" dur="1" fill="hold">
                                          <p:stCondLst>
                                            <p:cond delay="499"/>
                                          </p:stCondLst>
                                        </p:cTn>
                                        <p:tgtEl>
                                          <p:spTgt spid="410630"/>
                                        </p:tgtEl>
                                        <p:attrNameLst>
                                          <p:attrName>style.visibility</p:attrName>
                                        </p:attrNameLst>
                                      </p:cBhvr>
                                      <p:to>
                                        <p:strVal val="hidden"/>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2" presetClass="entr" presetSubtype="4" fill="hold" nodeType="clickEffect">
                                  <p:stCondLst>
                                    <p:cond delay="0"/>
                                  </p:stCondLst>
                                  <p:childTnLst>
                                    <p:set>
                                      <p:cBhvr>
                                        <p:cTn id="38" dur="1" fill="hold">
                                          <p:stCondLst>
                                            <p:cond delay="0"/>
                                          </p:stCondLst>
                                        </p:cTn>
                                        <p:tgtEl>
                                          <p:spTgt spid="410627">
                                            <p:txEl>
                                              <p:pRg st="7" end="7"/>
                                            </p:txEl>
                                          </p:spTgt>
                                        </p:tgtEl>
                                        <p:attrNameLst>
                                          <p:attrName>style.visibility</p:attrName>
                                        </p:attrNameLst>
                                      </p:cBhvr>
                                      <p:to>
                                        <p:strVal val="visible"/>
                                      </p:to>
                                    </p:set>
                                    <p:anim calcmode="lin" valueType="num">
                                      <p:cBhvr additive="base">
                                        <p:cTn id="39" dur="500" fill="hold"/>
                                        <p:tgtEl>
                                          <p:spTgt spid="410627">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410627">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withGroup">
                            <p:stCondLst>
                              <p:cond delay="0"/>
                            </p:stCondLst>
                            <p:childTnLst>
                              <p:par>
                                <p:cTn id="43" presetID="2" presetClass="entr" presetSubtype="4" fill="hold" nodeType="clickEffect">
                                  <p:stCondLst>
                                    <p:cond delay="0"/>
                                  </p:stCondLst>
                                  <p:childTnLst>
                                    <p:set>
                                      <p:cBhvr>
                                        <p:cTn id="44" dur="1" fill="hold">
                                          <p:stCondLst>
                                            <p:cond delay="0"/>
                                          </p:stCondLst>
                                        </p:cTn>
                                        <p:tgtEl>
                                          <p:spTgt spid="410627">
                                            <p:txEl>
                                              <p:pRg st="8" end="8"/>
                                            </p:txEl>
                                          </p:spTgt>
                                        </p:tgtEl>
                                        <p:attrNameLst>
                                          <p:attrName>style.visibility</p:attrName>
                                        </p:attrNameLst>
                                      </p:cBhvr>
                                      <p:to>
                                        <p:strVal val="visible"/>
                                      </p:to>
                                    </p:set>
                                    <p:anim calcmode="lin" valueType="num">
                                      <p:cBhvr additive="base">
                                        <p:cTn id="45" dur="500" fill="hold"/>
                                        <p:tgtEl>
                                          <p:spTgt spid="410627">
                                            <p:txEl>
                                              <p:pRg st="8" end="8"/>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410627">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stCondLst>
                      <p:childTnLst>
                        <p:par>
                          <p:cTn id="48" fill="hold" nodeType="withGroup">
                            <p:stCondLst>
                              <p:cond delay="0"/>
                            </p:stCondLst>
                            <p:childTnLst>
                              <p:par>
                                <p:cTn id="49" presetID="2" presetClass="entr" presetSubtype="4" fill="hold" nodeType="clickEffect">
                                  <p:stCondLst>
                                    <p:cond delay="0"/>
                                  </p:stCondLst>
                                  <p:childTnLst>
                                    <p:set>
                                      <p:cBhvr>
                                        <p:cTn id="50" dur="1" fill="hold">
                                          <p:stCondLst>
                                            <p:cond delay="0"/>
                                          </p:stCondLst>
                                        </p:cTn>
                                        <p:tgtEl>
                                          <p:spTgt spid="410627">
                                            <p:txEl>
                                              <p:pRg st="9" end="9"/>
                                            </p:txEl>
                                          </p:spTgt>
                                        </p:tgtEl>
                                        <p:attrNameLst>
                                          <p:attrName>style.visibility</p:attrName>
                                        </p:attrNameLst>
                                      </p:cBhvr>
                                      <p:to>
                                        <p:strVal val="visible"/>
                                      </p:to>
                                    </p:set>
                                    <p:anim calcmode="lin" valueType="num">
                                      <p:cBhvr additive="base">
                                        <p:cTn id="51" dur="500" fill="hold"/>
                                        <p:tgtEl>
                                          <p:spTgt spid="410627">
                                            <p:txEl>
                                              <p:pRg st="9" end="9"/>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410627">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3" fill="hold" nodeType="clickPar">
                      <p:stCondLst>
                        <p:cond delay="indefinite"/>
                      </p:stCondLst>
                      <p:childTnLst>
                        <p:par>
                          <p:cTn id="54" fill="hold" nodeType="withGroup">
                            <p:stCondLst>
                              <p:cond delay="0"/>
                            </p:stCondLst>
                            <p:childTnLst>
                              <p:par>
                                <p:cTn id="55" presetID="2" presetClass="entr" presetSubtype="4" fill="hold" nodeType="clickEffect">
                                  <p:stCondLst>
                                    <p:cond delay="0"/>
                                  </p:stCondLst>
                                  <p:childTnLst>
                                    <p:set>
                                      <p:cBhvr>
                                        <p:cTn id="56" dur="1" fill="hold">
                                          <p:stCondLst>
                                            <p:cond delay="0"/>
                                          </p:stCondLst>
                                        </p:cTn>
                                        <p:tgtEl>
                                          <p:spTgt spid="410627">
                                            <p:txEl>
                                              <p:pRg st="10" end="10"/>
                                            </p:txEl>
                                          </p:spTgt>
                                        </p:tgtEl>
                                        <p:attrNameLst>
                                          <p:attrName>style.visibility</p:attrName>
                                        </p:attrNameLst>
                                      </p:cBhvr>
                                      <p:to>
                                        <p:strVal val="visible"/>
                                      </p:to>
                                    </p:set>
                                    <p:anim calcmode="lin" valueType="num">
                                      <p:cBhvr additive="base">
                                        <p:cTn id="57" dur="500" fill="hold"/>
                                        <p:tgtEl>
                                          <p:spTgt spid="410627">
                                            <p:txEl>
                                              <p:pRg st="10" end="10"/>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410627">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630" grpId="0" animBg="1"/>
      <p:bldP spid="410630" grpId="1" animBg="1"/>
      <p:bldP spid="410631" grpId="0" animBg="1"/>
      <p:bldP spid="410631" grpId="1" animBg="1"/>
      <p:bldP spid="410632" grpId="0" animBg="1"/>
      <p:bldP spid="410632"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normAutofit fontScale="90000"/>
          </a:bodyPr>
          <a:lstStyle/>
          <a:p>
            <a:pPr eaLnBrk="1" hangingPunct="1"/>
            <a:r>
              <a:rPr lang="en-US" b="1" dirty="0" smtClean="0"/>
              <a:t/>
            </a:r>
            <a:br>
              <a:rPr lang="en-US" b="1" dirty="0" smtClean="0"/>
            </a:br>
            <a:r>
              <a:rPr lang="en-US" sz="2800" b="1" dirty="0" smtClean="0">
                <a:solidFill>
                  <a:srgbClr val="C00000"/>
                </a:solidFill>
              </a:rPr>
              <a:t>Finance </a:t>
            </a:r>
            <a:r>
              <a:rPr lang="en-US" sz="2800" b="1" dirty="0">
                <a:solidFill>
                  <a:srgbClr val="C00000"/>
                </a:solidFill>
              </a:rPr>
              <a:t>Lease</a:t>
            </a:r>
            <a:br>
              <a:rPr lang="en-US" sz="2800" b="1" dirty="0">
                <a:solidFill>
                  <a:srgbClr val="C00000"/>
                </a:solidFill>
              </a:rPr>
            </a:br>
            <a:r>
              <a:rPr lang="en-US" sz="2800" b="1" dirty="0" smtClean="0"/>
              <a:t>Amortization</a:t>
            </a:r>
            <a:endParaRPr lang="en-US" sz="2800" b="1" dirty="0">
              <a:solidFill>
                <a:srgbClr val="006600"/>
              </a:solidFill>
            </a:endParaRPr>
          </a:p>
        </p:txBody>
      </p:sp>
      <p:sp>
        <p:nvSpPr>
          <p:cNvPr id="405507" name="Rectangle 3"/>
          <p:cNvSpPr>
            <a:spLocks noGrp="1" noChangeArrowheads="1"/>
          </p:cNvSpPr>
          <p:nvPr>
            <p:ph idx="1"/>
          </p:nvPr>
        </p:nvSpPr>
        <p:spPr/>
        <p:txBody>
          <a:bodyPr/>
          <a:lstStyle/>
          <a:p>
            <a:pPr algn="ctr" eaLnBrk="1" hangingPunct="1">
              <a:lnSpc>
                <a:spcPct val="80000"/>
              </a:lnSpc>
              <a:buNone/>
            </a:pPr>
            <a:endParaRPr lang="en-US" sz="2000" b="1" i="1" dirty="0" smtClean="0">
              <a:solidFill>
                <a:srgbClr val="0000FF"/>
              </a:solidFill>
            </a:endParaRPr>
          </a:p>
          <a:p>
            <a:pPr marL="0" indent="0" eaLnBrk="1" hangingPunct="1">
              <a:spcBef>
                <a:spcPts val="0"/>
              </a:spcBef>
              <a:buNone/>
            </a:pPr>
            <a:endParaRPr lang="en-US" sz="900" b="1" i="1" dirty="0">
              <a:solidFill>
                <a:srgbClr val="0000FF"/>
              </a:solidFill>
            </a:endParaRPr>
          </a:p>
          <a:p>
            <a:pPr marL="0" indent="0">
              <a:buNone/>
            </a:pPr>
            <a:endParaRPr lang="en-US" sz="2400" b="1" dirty="0" smtClean="0"/>
          </a:p>
          <a:p>
            <a:pPr marL="0" indent="0">
              <a:buNone/>
            </a:pPr>
            <a:r>
              <a:rPr lang="en-US" sz="2400" b="1" dirty="0" smtClean="0"/>
              <a:t>December </a:t>
            </a:r>
            <a:r>
              <a:rPr lang="en-US" sz="2400" b="1" dirty="0"/>
              <a:t>31, 2018, and End of Next Five Years</a:t>
            </a:r>
            <a:endParaRPr lang="en-US" sz="2400" dirty="0"/>
          </a:p>
          <a:p>
            <a:pPr marL="0" indent="0">
              <a:buNone/>
            </a:pPr>
            <a:r>
              <a:rPr lang="en-US" sz="2000" b="1" dirty="0"/>
              <a:t> </a:t>
            </a:r>
            <a:endParaRPr lang="en-US" sz="2000" dirty="0"/>
          </a:p>
          <a:p>
            <a:pPr marL="0" indent="0">
              <a:buNone/>
              <a:tabLst>
                <a:tab pos="5776913" algn="l"/>
              </a:tabLst>
            </a:pPr>
            <a:r>
              <a:rPr lang="en-US" sz="2400" dirty="0"/>
              <a:t>Amortization expense </a:t>
            </a:r>
            <a:r>
              <a:rPr lang="en-US" sz="2000" dirty="0"/>
              <a:t>($479,079 ÷ 6 </a:t>
            </a:r>
            <a:r>
              <a:rPr lang="en-US" sz="2000" dirty="0" smtClean="0"/>
              <a:t>years)	</a:t>
            </a:r>
            <a:r>
              <a:rPr lang="en-US" sz="2400" dirty="0" smtClean="0"/>
              <a:t>79,846.5</a:t>
            </a:r>
          </a:p>
          <a:p>
            <a:pPr marL="0" indent="461963">
              <a:buNone/>
              <a:tabLst>
                <a:tab pos="6346825" algn="l"/>
              </a:tabLst>
            </a:pPr>
            <a:r>
              <a:rPr lang="en-US" sz="2400" dirty="0" smtClean="0"/>
              <a:t>Right-of-use </a:t>
            </a:r>
            <a:r>
              <a:rPr lang="en-US" sz="2400" dirty="0"/>
              <a:t>asset	</a:t>
            </a:r>
            <a:r>
              <a:rPr lang="en-US" sz="2400" dirty="0" smtClean="0"/>
              <a:t>79,846.5</a:t>
            </a:r>
            <a:endParaRPr lang="en-US" sz="2400" dirty="0"/>
          </a:p>
          <a:p>
            <a:pPr eaLnBrk="1" hangingPunct="1">
              <a:spcBef>
                <a:spcPts val="0"/>
              </a:spcBef>
              <a:buNone/>
              <a:tabLst>
                <a:tab pos="7258050" algn="dec"/>
                <a:tab pos="8115300" algn="dec"/>
              </a:tabLst>
            </a:pPr>
            <a:endParaRPr lang="en-US" sz="2000" b="1" dirty="0" smtClean="0">
              <a:solidFill>
                <a:srgbClr val="663300"/>
              </a:solidFill>
            </a:endParaRPr>
          </a:p>
        </p:txBody>
      </p:sp>
    </p:spTree>
    <p:extLst>
      <p:ext uri="{BB962C8B-B14F-4D97-AF65-F5344CB8AC3E}">
        <p14:creationId xmlns:p14="http://schemas.microsoft.com/office/powerpoint/2010/main" val="333033298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US" altLang="en-US" sz="3600" b="1" dirty="0" smtClean="0"/>
              <a:t>Sales-Type </a:t>
            </a:r>
            <a:r>
              <a:rPr lang="en-US" altLang="en-US" sz="3600" b="1" dirty="0"/>
              <a:t>Lease with </a:t>
            </a:r>
            <a:br>
              <a:rPr lang="en-US" altLang="en-US" sz="3600" b="1" dirty="0"/>
            </a:br>
            <a:r>
              <a:rPr lang="en-US" altLang="en-US" sz="3600" b="1" dirty="0" smtClean="0"/>
              <a:t>       No Selling Profit</a:t>
            </a:r>
          </a:p>
        </p:txBody>
      </p:sp>
      <p:sp>
        <p:nvSpPr>
          <p:cNvPr id="414723" name="Rectangle 3"/>
          <p:cNvSpPr>
            <a:spLocks noGrp="1" noChangeArrowheads="1"/>
          </p:cNvSpPr>
          <p:nvPr>
            <p:ph idx="1"/>
          </p:nvPr>
        </p:nvSpPr>
        <p:spPr>
          <a:xfrm>
            <a:off x="152400" y="2017713"/>
            <a:ext cx="8802688" cy="4840287"/>
          </a:xfrm>
        </p:spPr>
        <p:txBody>
          <a:bodyPr/>
          <a:lstStyle/>
          <a:p>
            <a:pPr eaLnBrk="1" hangingPunct="1">
              <a:lnSpc>
                <a:spcPct val="80000"/>
              </a:lnSpc>
              <a:buFont typeface="Wingdings" pitchFamily="2" charset="2"/>
              <a:buNone/>
            </a:pPr>
            <a:r>
              <a:rPr lang="en-US" altLang="en-US" sz="1600" dirty="0" smtClean="0"/>
              <a:t>	</a:t>
            </a:r>
            <a:r>
              <a:rPr lang="en-US" altLang="en-US" sz="1800" dirty="0" smtClean="0"/>
              <a:t>On January 1, 2018, Sans Serif Publishers, Inc. leased a copier from </a:t>
            </a:r>
            <a:br>
              <a:rPr lang="en-US" altLang="en-US" sz="1800" dirty="0" smtClean="0"/>
            </a:br>
            <a:r>
              <a:rPr lang="en-US" altLang="en-US" sz="1800" dirty="0" smtClean="0"/>
              <a:t>CompuDec  at a “price” of $479,079.  </a:t>
            </a:r>
            <a:endParaRPr lang="en-US" altLang="en-US" sz="1800" b="1" dirty="0" smtClean="0">
              <a:sym typeface="Wingdings" pitchFamily="2" charset="2"/>
            </a:endParaRPr>
          </a:p>
          <a:p>
            <a:pPr eaLnBrk="1" hangingPunct="1">
              <a:lnSpc>
                <a:spcPct val="80000"/>
              </a:lnSpc>
              <a:buFont typeface="Wingdings" pitchFamily="2" charset="2"/>
              <a:buNone/>
            </a:pPr>
            <a:r>
              <a:rPr lang="en-US" altLang="en-US" sz="1800" b="1" dirty="0" smtClean="0">
                <a:sym typeface="Wingdings" pitchFamily="2" charset="2"/>
              </a:rPr>
              <a:t></a:t>
            </a:r>
            <a:r>
              <a:rPr lang="en-US" altLang="en-US" sz="1800" dirty="0" smtClean="0"/>
              <a:t>	</a:t>
            </a:r>
            <a:r>
              <a:rPr lang="en-US" altLang="en-US" sz="1800" dirty="0" smtClean="0">
                <a:latin typeface="Tahoma" panose="020B0604030504040204" pitchFamily="34" charset="0"/>
                <a:ea typeface="Tahoma" panose="020B0604030504040204" pitchFamily="34" charset="0"/>
                <a:cs typeface="Tahoma" panose="020B0604030504040204" pitchFamily="34" charset="0"/>
              </a:rPr>
              <a:t>The lease agreement specifies annual payments of $100,000 beginning Jan.1, 2018, the beginning of the lease, and at each Dec. 31 through 2022.  The six-year lease term is equal to the estimated useful life of the copier.  </a:t>
            </a:r>
            <a:endParaRPr lang="en-US" altLang="en-US" sz="1800" b="1" dirty="0" smtClean="0">
              <a:latin typeface="Tahoma" panose="020B0604030504040204" pitchFamily="34" charset="0"/>
              <a:ea typeface="Tahoma" panose="020B0604030504040204" pitchFamily="34" charset="0"/>
              <a:cs typeface="Tahoma" panose="020B0604030504040204" pitchFamily="34" charset="0"/>
              <a:sym typeface="Wingdings" pitchFamily="2" charset="2"/>
            </a:endParaRPr>
          </a:p>
          <a:p>
            <a:pPr eaLnBrk="1" hangingPunct="1">
              <a:lnSpc>
                <a:spcPct val="80000"/>
              </a:lnSpc>
              <a:buFont typeface="Wingdings" pitchFamily="2" charset="2"/>
              <a:buNone/>
            </a:pPr>
            <a:r>
              <a:rPr lang="en-US" altLang="en-US" sz="1800" b="1" dirty="0" smtClean="0">
                <a:sym typeface="Wingdings" pitchFamily="2" charset="2"/>
              </a:rPr>
              <a:t></a:t>
            </a:r>
            <a:r>
              <a:rPr lang="en-US" altLang="en-US" sz="1800" dirty="0" smtClean="0"/>
              <a:t>	</a:t>
            </a:r>
            <a:r>
              <a:rPr lang="en-US" altLang="en-US" sz="1800" b="1" dirty="0" smtClean="0">
                <a:solidFill>
                  <a:srgbClr val="C00000"/>
                </a:solidFill>
              </a:rPr>
              <a:t>CompuDec manufactured the copier at a cost of $300,000.  </a:t>
            </a:r>
            <a:endParaRPr lang="en-US" altLang="en-US" sz="1800" b="1" dirty="0" smtClean="0">
              <a:solidFill>
                <a:srgbClr val="C00000"/>
              </a:solidFill>
              <a:sym typeface="Wingdings" pitchFamily="2" charset="2"/>
            </a:endParaRPr>
          </a:p>
          <a:p>
            <a:pPr eaLnBrk="1" hangingPunct="1">
              <a:lnSpc>
                <a:spcPct val="80000"/>
              </a:lnSpc>
              <a:buFont typeface="Wingdings" pitchFamily="2" charset="2"/>
              <a:buNone/>
            </a:pPr>
            <a:r>
              <a:rPr lang="en-US" altLang="en-US" sz="1800" b="1" dirty="0" smtClean="0">
                <a:sym typeface="Wingdings" pitchFamily="2" charset="2"/>
              </a:rPr>
              <a:t></a:t>
            </a:r>
            <a:r>
              <a:rPr lang="en-US" altLang="en-US" sz="1800" dirty="0" smtClean="0"/>
              <a:t>	CompuDec’s interest rate for financing the transaction is 10%.</a:t>
            </a:r>
            <a:endParaRPr lang="en-US" altLang="en-US" sz="1800" b="1" dirty="0" smtClean="0"/>
          </a:p>
          <a:p>
            <a:pPr eaLnBrk="1" hangingPunct="1">
              <a:lnSpc>
                <a:spcPct val="80000"/>
              </a:lnSpc>
              <a:buFont typeface="Wingdings" pitchFamily="2" charset="2"/>
              <a:buNone/>
            </a:pPr>
            <a:r>
              <a:rPr lang="en-US" altLang="en-US" sz="1600" b="1" dirty="0" smtClean="0"/>
              <a:t>	</a:t>
            </a:r>
          </a:p>
          <a:p>
            <a:pPr eaLnBrk="1" hangingPunct="1">
              <a:lnSpc>
                <a:spcPct val="80000"/>
              </a:lnSpc>
              <a:buFont typeface="Wingdings" pitchFamily="2" charset="2"/>
              <a:buNone/>
            </a:pPr>
            <a:r>
              <a:rPr lang="en-US" altLang="en-US" sz="1800" dirty="0" smtClean="0">
                <a:latin typeface="Tahoma" panose="020B0604030504040204" pitchFamily="34" charset="0"/>
                <a:ea typeface="Tahoma" panose="020B0604030504040204" pitchFamily="34" charset="0"/>
                <a:cs typeface="Tahoma" panose="020B0604030504040204" pitchFamily="34" charset="0"/>
              </a:rPr>
              <a:t>Lease receivable </a:t>
            </a:r>
            <a:r>
              <a:rPr lang="en-US" altLang="en-US" sz="1600" dirty="0" smtClean="0">
                <a:latin typeface="Tahoma" panose="020B0604030504040204" pitchFamily="34" charset="0"/>
                <a:ea typeface="Tahoma" panose="020B0604030504040204" pitchFamily="34" charset="0"/>
                <a:cs typeface="Tahoma" panose="020B0604030504040204" pitchFamily="34" charset="0"/>
              </a:rPr>
              <a:t>(PV of lease payments)</a:t>
            </a:r>
            <a:r>
              <a:rPr lang="en-US" altLang="en-US" sz="1800" dirty="0" smtClean="0">
                <a:latin typeface="Tahoma" panose="020B0604030504040204" pitchFamily="34" charset="0"/>
                <a:ea typeface="Tahoma" panose="020B0604030504040204" pitchFamily="34" charset="0"/>
                <a:cs typeface="Tahoma" panose="020B0604030504040204" pitchFamily="34" charset="0"/>
              </a:rPr>
              <a:t>		 479,079</a:t>
            </a:r>
          </a:p>
          <a:p>
            <a:pPr eaLnBrk="1" hangingPunct="1">
              <a:lnSpc>
                <a:spcPct val="80000"/>
              </a:lnSpc>
              <a:buFont typeface="Wingdings" pitchFamily="2" charset="2"/>
              <a:buNone/>
            </a:pPr>
            <a:r>
              <a:rPr lang="en-US" altLang="en-US" sz="1800" b="1" dirty="0" smtClean="0">
                <a:solidFill>
                  <a:srgbClr val="C00000"/>
                </a:solidFill>
                <a:latin typeface="Tahoma" panose="020B0604030504040204" pitchFamily="34" charset="0"/>
                <a:ea typeface="Tahoma" panose="020B0604030504040204" pitchFamily="34" charset="0"/>
                <a:cs typeface="Tahoma" panose="020B0604030504040204" pitchFamily="34" charset="0"/>
              </a:rPr>
              <a:t>Cost of goods sold </a:t>
            </a:r>
            <a:r>
              <a:rPr lang="en-US" altLang="en-US" sz="1600" b="1" dirty="0" smtClean="0">
                <a:solidFill>
                  <a:srgbClr val="C00000"/>
                </a:solidFill>
                <a:latin typeface="Tahoma" panose="020B0604030504040204" pitchFamily="34" charset="0"/>
                <a:ea typeface="Tahoma" panose="020B0604030504040204" pitchFamily="34" charset="0"/>
                <a:cs typeface="Tahoma" panose="020B0604030504040204" pitchFamily="34" charset="0"/>
              </a:rPr>
              <a:t>(lessor’s cost)</a:t>
            </a:r>
            <a:r>
              <a:rPr lang="en-US" altLang="en-US" sz="1800" b="1" dirty="0" smtClean="0">
                <a:solidFill>
                  <a:srgbClr val="C00000"/>
                </a:solidFill>
                <a:latin typeface="Tahoma" panose="020B0604030504040204" pitchFamily="34" charset="0"/>
                <a:ea typeface="Tahoma" panose="020B0604030504040204" pitchFamily="34" charset="0"/>
                <a:cs typeface="Tahoma" panose="020B0604030504040204" pitchFamily="34" charset="0"/>
              </a:rPr>
              <a:t>			300,000</a:t>
            </a:r>
          </a:p>
          <a:p>
            <a:pPr eaLnBrk="1" hangingPunct="1">
              <a:lnSpc>
                <a:spcPct val="80000"/>
              </a:lnSpc>
              <a:buFont typeface="Wingdings" pitchFamily="2" charset="2"/>
              <a:buNone/>
            </a:pPr>
            <a:r>
              <a:rPr lang="en-US" altLang="en-US" sz="1800"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en-US" altLang="en-US" sz="1800" b="1" dirty="0" smtClean="0">
                <a:solidFill>
                  <a:srgbClr val="C00000"/>
                </a:solidFill>
                <a:latin typeface="Tahoma" panose="020B0604030504040204" pitchFamily="34" charset="0"/>
                <a:ea typeface="Tahoma" panose="020B0604030504040204" pitchFamily="34" charset="0"/>
                <a:cs typeface="Tahoma" panose="020B0604030504040204" pitchFamily="34" charset="0"/>
              </a:rPr>
              <a:t>Sales revenue </a:t>
            </a:r>
            <a:r>
              <a:rPr lang="en-US" altLang="en-US" sz="1600" b="1" dirty="0" smtClean="0">
                <a:solidFill>
                  <a:srgbClr val="C00000"/>
                </a:solidFill>
                <a:latin typeface="Tahoma" panose="020B0604030504040204" pitchFamily="34" charset="0"/>
                <a:ea typeface="Tahoma" panose="020B0604030504040204" pitchFamily="34" charset="0"/>
                <a:cs typeface="Tahoma" panose="020B0604030504040204" pitchFamily="34" charset="0"/>
              </a:rPr>
              <a:t>(PV of lease payments)</a:t>
            </a:r>
            <a:r>
              <a:rPr lang="en-US" altLang="en-US" sz="1800" b="1" dirty="0" smtClean="0">
                <a:solidFill>
                  <a:srgbClr val="C00000"/>
                </a:solidFill>
                <a:latin typeface="Tahoma" panose="020B0604030504040204" pitchFamily="34" charset="0"/>
                <a:ea typeface="Tahoma" panose="020B0604030504040204" pitchFamily="34" charset="0"/>
                <a:cs typeface="Tahoma" panose="020B0604030504040204" pitchFamily="34" charset="0"/>
              </a:rPr>
              <a:t>			479,079</a:t>
            </a:r>
          </a:p>
          <a:p>
            <a:pPr eaLnBrk="1" hangingPunct="1">
              <a:lnSpc>
                <a:spcPct val="80000"/>
              </a:lnSpc>
              <a:buFont typeface="Wingdings" pitchFamily="2" charset="2"/>
              <a:buNone/>
            </a:pPr>
            <a:r>
              <a:rPr lang="en-US" altLang="en-US" sz="1800" dirty="0" smtClean="0">
                <a:latin typeface="Tahoma" panose="020B0604030504040204" pitchFamily="34" charset="0"/>
                <a:ea typeface="Tahoma" panose="020B0604030504040204" pitchFamily="34" charset="0"/>
                <a:cs typeface="Tahoma" panose="020B0604030504040204" pitchFamily="34" charset="0"/>
              </a:rPr>
              <a:t>	Inventory of equipment </a:t>
            </a:r>
            <a:r>
              <a:rPr lang="en-US" altLang="en-US" sz="1600" dirty="0" smtClean="0">
                <a:latin typeface="Tahoma" panose="020B0604030504040204" pitchFamily="34" charset="0"/>
                <a:ea typeface="Tahoma" panose="020B0604030504040204" pitchFamily="34" charset="0"/>
                <a:cs typeface="Tahoma" panose="020B0604030504040204" pitchFamily="34" charset="0"/>
              </a:rPr>
              <a:t>(lessor’s cost)	</a:t>
            </a:r>
            <a:r>
              <a:rPr lang="en-US" altLang="en-US" sz="1800" dirty="0" smtClean="0">
                <a:latin typeface="Tahoma" panose="020B0604030504040204" pitchFamily="34" charset="0"/>
                <a:ea typeface="Tahoma" panose="020B0604030504040204" pitchFamily="34" charset="0"/>
                <a:cs typeface="Tahoma" panose="020B0604030504040204" pitchFamily="34" charset="0"/>
              </a:rPr>
              <a:t>		</a:t>
            </a:r>
            <a:r>
              <a:rPr lang="en-US" altLang="en-US" sz="1800" b="1" dirty="0" smtClean="0">
                <a:solidFill>
                  <a:srgbClr val="C00000"/>
                </a:solidFill>
                <a:latin typeface="Tahoma" panose="020B0604030504040204" pitchFamily="34" charset="0"/>
                <a:ea typeface="Tahoma" panose="020B0604030504040204" pitchFamily="34" charset="0"/>
                <a:cs typeface="Tahoma" panose="020B0604030504040204" pitchFamily="34" charset="0"/>
              </a:rPr>
              <a:t>300,000</a:t>
            </a:r>
          </a:p>
          <a:p>
            <a:pPr eaLnBrk="1" hangingPunct="1">
              <a:lnSpc>
                <a:spcPct val="80000"/>
              </a:lnSpc>
              <a:buFont typeface="Wingdings" pitchFamily="2" charset="2"/>
              <a:buNone/>
            </a:pPr>
            <a:r>
              <a:rPr lang="en-US" altLang="en-US" sz="1800" b="1" dirty="0" smtClean="0">
                <a:latin typeface="Tahoma" panose="020B0604030504040204" pitchFamily="34" charset="0"/>
                <a:ea typeface="Tahoma" panose="020B0604030504040204" pitchFamily="34" charset="0"/>
                <a:cs typeface="Tahoma" panose="020B0604030504040204" pitchFamily="34" charset="0"/>
              </a:rPr>
              <a:t>First Lease Payment</a:t>
            </a:r>
          </a:p>
          <a:p>
            <a:pPr eaLnBrk="1" hangingPunct="1">
              <a:lnSpc>
                <a:spcPct val="80000"/>
              </a:lnSpc>
              <a:buFont typeface="Wingdings" pitchFamily="2" charset="2"/>
              <a:buNone/>
            </a:pPr>
            <a:r>
              <a:rPr lang="en-US" altLang="en-US" sz="1800" dirty="0" smtClean="0">
                <a:latin typeface="Tahoma" panose="020B0604030504040204" pitchFamily="34" charset="0"/>
                <a:ea typeface="Tahoma" panose="020B0604030504040204" pitchFamily="34" charset="0"/>
                <a:cs typeface="Tahoma" panose="020B0604030504040204" pitchFamily="34" charset="0"/>
              </a:rPr>
              <a:t>Cash						100,000</a:t>
            </a:r>
          </a:p>
          <a:p>
            <a:pPr eaLnBrk="1" hangingPunct="1">
              <a:lnSpc>
                <a:spcPct val="80000"/>
              </a:lnSpc>
              <a:buFont typeface="Wingdings" pitchFamily="2" charset="2"/>
              <a:buNone/>
            </a:pPr>
            <a:r>
              <a:rPr lang="en-US" altLang="en-US" sz="1800" dirty="0" smtClean="0">
                <a:latin typeface="Tahoma" panose="020B0604030504040204" pitchFamily="34" charset="0"/>
                <a:ea typeface="Tahoma" panose="020B0604030504040204" pitchFamily="34" charset="0"/>
                <a:cs typeface="Tahoma" panose="020B0604030504040204" pitchFamily="34" charset="0"/>
              </a:rPr>
              <a:t>	Lease receivable 					100,000</a:t>
            </a:r>
          </a:p>
          <a:p>
            <a:pPr eaLnBrk="1" hangingPunct="1">
              <a:lnSpc>
                <a:spcPct val="80000"/>
              </a:lnSpc>
              <a:buFont typeface="Wingdings" pitchFamily="2" charset="2"/>
              <a:buNone/>
            </a:pPr>
            <a:endParaRPr lang="en-US" altLang="en-US" sz="1800" dirty="0" smtClean="0"/>
          </a:p>
          <a:p>
            <a:pPr eaLnBrk="1" hangingPunct="1">
              <a:lnSpc>
                <a:spcPct val="80000"/>
              </a:lnSpc>
              <a:buFont typeface="Wingdings" pitchFamily="2" charset="2"/>
              <a:buNone/>
            </a:pPr>
            <a:endParaRPr lang="en-US" altLang="en-US" sz="1800" dirty="0" smtClean="0"/>
          </a:p>
        </p:txBody>
      </p:sp>
      <p:sp>
        <p:nvSpPr>
          <p:cNvPr id="414729" name="Rectangle 9"/>
          <p:cNvSpPr>
            <a:spLocks noChangeArrowheads="1"/>
          </p:cNvSpPr>
          <p:nvPr/>
        </p:nvSpPr>
        <p:spPr bwMode="auto">
          <a:xfrm>
            <a:off x="6475484" y="5419965"/>
            <a:ext cx="1106416" cy="270954"/>
          </a:xfrm>
          <a:prstGeom prst="rect">
            <a:avLst/>
          </a:prstGeom>
          <a:solidFill>
            <a:schemeClr val="bg1"/>
          </a:solidFill>
          <a:ln w="0">
            <a:solidFill>
              <a:schemeClr val="bg1"/>
            </a:solidFill>
            <a:miter lim="800000"/>
            <a:headEnd/>
            <a:tailEnd/>
          </a:ln>
        </p:spPr>
        <p:txBody>
          <a:bodyPr wrap="none" anchor="ctr"/>
          <a:lstStyle>
            <a:lvl1pPr>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algn="ctr">
              <a:spcBef>
                <a:spcPct val="0"/>
              </a:spcBef>
              <a:buClrTx/>
              <a:buSzTx/>
              <a:buFontTx/>
              <a:buNone/>
            </a:pPr>
            <a:r>
              <a:rPr lang="en-US" altLang="en-US" sz="1800" dirty="0" smtClean="0">
                <a:ea typeface="Tahoma" panose="020B0604030504040204" pitchFamily="34" charset="0"/>
                <a:cs typeface="Tahoma" panose="020B0604030504040204" pitchFamily="34" charset="0"/>
              </a:rPr>
              <a:t>  479,079</a:t>
            </a:r>
            <a:endParaRPr lang="en-US" altLang="en-US" sz="1800" dirty="0">
              <a:ea typeface="Tahoma" panose="020B0604030504040204" pitchFamily="34" charset="0"/>
              <a:cs typeface="Tahoma" panose="020B0604030504040204" pitchFamily="34" charset="0"/>
            </a:endParaRPr>
          </a:p>
        </p:txBody>
      </p:sp>
      <p:sp>
        <p:nvSpPr>
          <p:cNvPr id="414732" name="Text Box 12"/>
          <p:cNvSpPr txBox="1">
            <a:spLocks noChangeArrowheads="1"/>
          </p:cNvSpPr>
          <p:nvPr/>
        </p:nvSpPr>
        <p:spPr bwMode="auto">
          <a:xfrm>
            <a:off x="186832" y="1919321"/>
            <a:ext cx="7772400" cy="641350"/>
          </a:xfrm>
          <a:prstGeom prst="rect">
            <a:avLst/>
          </a:prstGeom>
          <a:solidFill>
            <a:schemeClr val="bg1"/>
          </a:solidFill>
          <a:ln>
            <a:noFill/>
          </a:ln>
          <a:extLst>
            <a:ext uri="{91240B29-F687-4F45-9708-019B960494DF}">
              <a14:hiddenLine xmlns:a14="http://schemas.microsoft.com/office/drawing/2010/main" w="28575">
                <a:solidFill>
                  <a:srgbClr val="000000"/>
                </a:solidFill>
                <a:miter lim="800000"/>
                <a:headEnd/>
                <a:tailEnd type="none" w="lg" len="med"/>
              </a14:hiddenLine>
            </a:ext>
          </a:extLst>
        </p:spPr>
        <p:txBody>
          <a:bodyPr>
            <a:spAutoFit/>
          </a:bodyPr>
          <a:lstStyle>
            <a:lvl1pPr>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a:spcBef>
                <a:spcPct val="50000"/>
              </a:spcBef>
              <a:buClrTx/>
              <a:buSzTx/>
              <a:buFontTx/>
              <a:buNone/>
            </a:pPr>
            <a:r>
              <a:rPr lang="en-US" altLang="en-US" sz="1800" dirty="0"/>
              <a:t>On January 1, </a:t>
            </a:r>
            <a:r>
              <a:rPr lang="en-US" altLang="en-US" sz="1800" dirty="0" smtClean="0"/>
              <a:t>2018 Sans </a:t>
            </a:r>
            <a:r>
              <a:rPr lang="en-US" altLang="en-US" sz="1800" dirty="0"/>
              <a:t>Serif Publishers, Inc. leased a copier</a:t>
            </a:r>
            <a:br>
              <a:rPr lang="en-US" altLang="en-US" sz="1800" dirty="0"/>
            </a:br>
            <a:r>
              <a:rPr lang="en-US" altLang="en-US" sz="1800" dirty="0"/>
              <a:t> from First LeaseCorp  at a “price” of $479,079.</a:t>
            </a:r>
          </a:p>
        </p:txBody>
      </p:sp>
      <p:sp>
        <p:nvSpPr>
          <p:cNvPr id="414734" name="Text Box 14"/>
          <p:cNvSpPr txBox="1">
            <a:spLocks noChangeArrowheads="1"/>
          </p:cNvSpPr>
          <p:nvPr/>
        </p:nvSpPr>
        <p:spPr bwMode="auto">
          <a:xfrm>
            <a:off x="108268" y="3325036"/>
            <a:ext cx="8382000" cy="641350"/>
          </a:xfrm>
          <a:prstGeom prst="rect">
            <a:avLst/>
          </a:prstGeom>
          <a:solidFill>
            <a:schemeClr val="bg1"/>
          </a:solidFill>
          <a:ln>
            <a:noFill/>
          </a:ln>
          <a:extLst>
            <a:ext uri="{91240B29-F687-4F45-9708-019B960494DF}">
              <a14:hiddenLine xmlns:a14="http://schemas.microsoft.com/office/drawing/2010/main" w="28575">
                <a:solidFill>
                  <a:srgbClr val="000000"/>
                </a:solidFill>
                <a:miter lim="800000"/>
                <a:headEnd/>
                <a:tailEnd type="none" w="lg" len="med"/>
              </a14:hiddenLine>
            </a:ext>
          </a:extLst>
        </p:spPr>
        <p:txBody>
          <a:bodyPr>
            <a:spAutoFit/>
          </a:bodyPr>
          <a:lstStyle>
            <a:lvl1pPr>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a:spcBef>
                <a:spcPct val="0"/>
              </a:spcBef>
              <a:buClrTx/>
              <a:buSzTx/>
              <a:buFontTx/>
              <a:buNone/>
            </a:pPr>
            <a:r>
              <a:rPr lang="en-US" altLang="en-US" sz="1800" b="1" dirty="0">
                <a:sym typeface="Wingdings" pitchFamily="2" charset="2"/>
              </a:rPr>
              <a:t></a:t>
            </a:r>
            <a:r>
              <a:rPr lang="en-US" altLang="en-US" sz="1800" dirty="0"/>
              <a:t>  First LeaseCorp purchased the copier at a cost of</a:t>
            </a:r>
            <a:r>
              <a:rPr lang="en-US" altLang="en-US" sz="1800" b="1" dirty="0"/>
              <a:t> </a:t>
            </a:r>
            <a:r>
              <a:rPr lang="en-US" altLang="en-US" sz="1800" dirty="0"/>
              <a:t>$479,079.</a:t>
            </a:r>
            <a:r>
              <a:rPr lang="en-US" altLang="en-US" sz="1800" b="1" dirty="0"/>
              <a:t>  </a:t>
            </a:r>
            <a:endParaRPr lang="en-US" altLang="en-US" sz="1800" b="1" dirty="0">
              <a:sym typeface="Wingdings" pitchFamily="2" charset="2"/>
            </a:endParaRPr>
          </a:p>
          <a:p>
            <a:pPr>
              <a:spcBef>
                <a:spcPct val="0"/>
              </a:spcBef>
              <a:buClrTx/>
              <a:buSzTx/>
              <a:buFontTx/>
              <a:buNone/>
            </a:pPr>
            <a:r>
              <a:rPr lang="en-US" altLang="en-US" sz="1800" b="1" dirty="0">
                <a:sym typeface="Wingdings" pitchFamily="2" charset="2"/>
              </a:rPr>
              <a:t></a:t>
            </a:r>
            <a:r>
              <a:rPr lang="en-US" altLang="en-US" sz="1800" dirty="0"/>
              <a:t>  First LeaseCorp’s interest rate for financing the transaction is 10%.</a:t>
            </a:r>
          </a:p>
        </p:txBody>
      </p:sp>
      <p:sp>
        <p:nvSpPr>
          <p:cNvPr id="414726" name="Line 6"/>
          <p:cNvSpPr>
            <a:spLocks noChangeShapeType="1"/>
          </p:cNvSpPr>
          <p:nvPr/>
        </p:nvSpPr>
        <p:spPr bwMode="auto">
          <a:xfrm>
            <a:off x="5869681" y="3645711"/>
            <a:ext cx="941666" cy="1774254"/>
          </a:xfrm>
          <a:prstGeom prst="line">
            <a:avLst/>
          </a:prstGeom>
          <a:noFill/>
          <a:ln w="12700">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US" dirty="0"/>
          </a:p>
        </p:txBody>
      </p:sp>
      <p:sp>
        <p:nvSpPr>
          <p:cNvPr id="414724" name="Line 4"/>
          <p:cNvSpPr>
            <a:spLocks noChangeShapeType="1"/>
          </p:cNvSpPr>
          <p:nvPr/>
        </p:nvSpPr>
        <p:spPr bwMode="auto">
          <a:xfrm>
            <a:off x="5869681" y="3645711"/>
            <a:ext cx="941666" cy="1726390"/>
          </a:xfrm>
          <a:prstGeom prst="line">
            <a:avLst/>
          </a:prstGeom>
          <a:noFill/>
          <a:ln w="12700">
            <a:solidFill>
              <a:srgbClr val="C00000"/>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US" dirty="0"/>
          </a:p>
        </p:txBody>
      </p:sp>
      <p:sp>
        <p:nvSpPr>
          <p:cNvPr id="414735" name="Text Box 15"/>
          <p:cNvSpPr txBox="1">
            <a:spLocks noChangeArrowheads="1"/>
          </p:cNvSpPr>
          <p:nvPr/>
        </p:nvSpPr>
        <p:spPr bwMode="auto">
          <a:xfrm>
            <a:off x="7581900" y="3451861"/>
            <a:ext cx="1219200" cy="1077218"/>
          </a:xfrm>
          <a:prstGeom prst="rect">
            <a:avLst/>
          </a:prstGeom>
          <a:solidFill>
            <a:schemeClr val="bg2"/>
          </a:solidFill>
          <a:ln>
            <a:noFill/>
          </a:ln>
          <a:extLst>
            <a:ext uri="{91240B29-F687-4F45-9708-019B960494DF}">
              <a14:hiddenLine xmlns:a14="http://schemas.microsoft.com/office/drawing/2010/main" w="28575">
                <a:solidFill>
                  <a:srgbClr val="000000"/>
                </a:solidFill>
                <a:miter lim="800000"/>
                <a:headEnd/>
                <a:tailEnd type="none" w="lg" len="med"/>
              </a14:hiddenLine>
            </a:ext>
          </a:extLst>
        </p:spPr>
        <p:txBody>
          <a:bodyPr wrap="square">
            <a:spAutoFit/>
          </a:bodyPr>
          <a:lstStyle>
            <a:lvl1pPr>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algn="ctr">
              <a:spcBef>
                <a:spcPct val="50000"/>
              </a:spcBef>
              <a:buClrTx/>
              <a:buSzTx/>
              <a:buFontTx/>
              <a:buNone/>
            </a:pPr>
            <a:r>
              <a:rPr lang="en-US" altLang="en-US" sz="1600" dirty="0"/>
              <a:t>Now, let’s </a:t>
            </a:r>
            <a:r>
              <a:rPr lang="en-US" altLang="en-US" sz="1600" dirty="0" smtClean="0"/>
              <a:t>add a selling profit</a:t>
            </a:r>
            <a:endParaRPr lang="en-US" altLang="en-US" sz="1600" dirty="0"/>
          </a:p>
        </p:txBody>
      </p:sp>
      <p:sp>
        <p:nvSpPr>
          <p:cNvPr id="414736" name="Text Box 16"/>
          <p:cNvSpPr txBox="1">
            <a:spLocks noChangeArrowheads="1"/>
          </p:cNvSpPr>
          <p:nvPr/>
        </p:nvSpPr>
        <p:spPr bwMode="auto">
          <a:xfrm>
            <a:off x="7710136" y="5029200"/>
            <a:ext cx="1386840" cy="1323439"/>
          </a:xfrm>
          <a:prstGeom prst="rect">
            <a:avLst/>
          </a:prstGeom>
          <a:solidFill>
            <a:srgbClr val="CCFF99"/>
          </a:solidFill>
          <a:ln>
            <a:noFill/>
          </a:ln>
          <a:extLst>
            <a:ext uri="{91240B29-F687-4F45-9708-019B960494DF}">
              <a14:hiddenLine xmlns:a14="http://schemas.microsoft.com/office/drawing/2010/main" w="28575">
                <a:solidFill>
                  <a:srgbClr val="000000"/>
                </a:solidFill>
                <a:miter lim="800000"/>
                <a:headEnd/>
                <a:tailEnd type="none" w="lg" len="med"/>
              </a14:hiddenLine>
            </a:ext>
          </a:extLst>
        </p:spPr>
        <p:txBody>
          <a:bodyPr wrap="square">
            <a:spAutoFit/>
          </a:bodyPr>
          <a:lstStyle>
            <a:lvl1pPr>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algn="ctr">
              <a:spcBef>
                <a:spcPts val="0"/>
              </a:spcBef>
              <a:buClrTx/>
              <a:buSzTx/>
              <a:buFontTx/>
              <a:buNone/>
            </a:pPr>
            <a:r>
              <a:rPr lang="en-US" altLang="en-US" sz="1600" dirty="0">
                <a:solidFill>
                  <a:srgbClr val="C00000"/>
                </a:solidFill>
              </a:rPr>
              <a:t>Since the lessor’s cost is $300,000, </a:t>
            </a:r>
            <a:endParaRPr lang="en-US" altLang="en-US" sz="1600" dirty="0" smtClean="0">
              <a:solidFill>
                <a:srgbClr val="C00000"/>
              </a:solidFill>
            </a:endParaRPr>
          </a:p>
          <a:p>
            <a:pPr algn="ctr">
              <a:spcBef>
                <a:spcPts val="0"/>
              </a:spcBef>
              <a:buClrTx/>
              <a:buSzTx/>
              <a:buFontTx/>
              <a:buNone/>
            </a:pPr>
            <a:r>
              <a:rPr lang="en-US" altLang="en-US" sz="1600" dirty="0" smtClean="0">
                <a:solidFill>
                  <a:srgbClr val="C00000"/>
                </a:solidFill>
              </a:rPr>
              <a:t>a selling profit </a:t>
            </a:r>
            <a:r>
              <a:rPr lang="en-US" altLang="en-US" sz="1600" dirty="0">
                <a:solidFill>
                  <a:srgbClr val="C00000"/>
                </a:solidFill>
              </a:rPr>
              <a:t>exists.</a:t>
            </a:r>
          </a:p>
        </p:txBody>
      </p:sp>
      <p:sp>
        <p:nvSpPr>
          <p:cNvPr id="2" name="Rectangle 1"/>
          <p:cNvSpPr/>
          <p:nvPr/>
        </p:nvSpPr>
        <p:spPr bwMode="auto">
          <a:xfrm>
            <a:off x="1104623" y="1017510"/>
            <a:ext cx="939081" cy="673179"/>
          </a:xfrm>
          <a:prstGeom prst="rect">
            <a:avLst/>
          </a:prstGeom>
          <a:solidFill>
            <a:schemeClr val="bg1"/>
          </a:solidFill>
          <a:ln w="0" cap="flat" cmpd="sng" algn="ctr">
            <a:no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Tree>
    <p:extLst>
      <p:ext uri="{BB962C8B-B14F-4D97-AF65-F5344CB8AC3E}">
        <p14:creationId xmlns:p14="http://schemas.microsoft.com/office/powerpoint/2010/main" val="416278961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41472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14723">
                                            <p:txEl>
                                              <p:pRg st="8" end="8"/>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1472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1473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41472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14723">
                                            <p:txEl>
                                              <p:pRg st="2" end="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14723">
                                            <p:txEl>
                                              <p:pRg st="7" end="7"/>
                                            </p:txEl>
                                          </p:spTgt>
                                        </p:tgtEl>
                                        <p:attrNameLst>
                                          <p:attrName>style.visibility</p:attrName>
                                        </p:attrNameLst>
                                      </p:cBhvr>
                                      <p:to>
                                        <p:strVal val="visible"/>
                                      </p:to>
                                    </p:set>
                                  </p:childTnLst>
                                </p:cTn>
                              </p:par>
                              <p:par>
                                <p:cTn id="23" presetID="10" presetClass="entr" presetSubtype="0"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cTn>
                              </p:par>
                              <p:par>
                                <p:cTn id="26" presetID="4" presetClass="exit" presetSubtype="16" fill="hold" grpId="0" nodeType="withEffect">
                                  <p:stCondLst>
                                    <p:cond delay="0"/>
                                  </p:stCondLst>
                                  <p:childTnLst>
                                    <p:animEffect transition="out" filter="box(in)">
                                      <p:cBhvr>
                                        <p:cTn id="27" dur="500"/>
                                        <p:tgtEl>
                                          <p:spTgt spid="414732"/>
                                        </p:tgtEl>
                                      </p:cBhvr>
                                    </p:animEffect>
                                    <p:set>
                                      <p:cBhvr>
                                        <p:cTn id="28" dur="1" fill="hold">
                                          <p:stCondLst>
                                            <p:cond delay="499"/>
                                          </p:stCondLst>
                                        </p:cTn>
                                        <p:tgtEl>
                                          <p:spTgt spid="414732"/>
                                        </p:tgtEl>
                                        <p:attrNameLst>
                                          <p:attrName>style.visibility</p:attrName>
                                        </p:attrNameLst>
                                      </p:cBhvr>
                                      <p:to>
                                        <p:strVal val="hidden"/>
                                      </p:to>
                                    </p:set>
                                  </p:childTnLst>
                                </p:cTn>
                              </p:par>
                              <p:par>
                                <p:cTn id="29" presetID="4" presetClass="exit" presetSubtype="16" fill="hold" nodeType="withEffect">
                                  <p:stCondLst>
                                    <p:cond delay="0"/>
                                  </p:stCondLst>
                                  <p:childTnLst>
                                    <p:animEffect transition="out" filter="box(in)">
                                      <p:cBhvr>
                                        <p:cTn id="30" dur="500"/>
                                        <p:tgtEl>
                                          <p:spTgt spid="414734"/>
                                        </p:tgtEl>
                                      </p:cBhvr>
                                    </p:animEffect>
                                    <p:set>
                                      <p:cBhvr>
                                        <p:cTn id="31" dur="1" fill="hold">
                                          <p:stCondLst>
                                            <p:cond delay="499"/>
                                          </p:stCondLst>
                                        </p:cTn>
                                        <p:tgtEl>
                                          <p:spTgt spid="414734"/>
                                        </p:tgtEl>
                                        <p:attrNameLst>
                                          <p:attrName>style.visibility</p:attrName>
                                        </p:attrNameLst>
                                      </p:cBhvr>
                                      <p:to>
                                        <p:strVal val="hidden"/>
                                      </p:to>
                                    </p:set>
                                  </p:childTnLst>
                                </p:cTn>
                              </p:par>
                              <p:par>
                                <p:cTn id="32" presetID="3" presetClass="entr" presetSubtype="10" fill="hold" grpId="0" nodeType="withEffect">
                                  <p:stCondLst>
                                    <p:cond delay="0"/>
                                  </p:stCondLst>
                                  <p:childTnLst>
                                    <p:set>
                                      <p:cBhvr>
                                        <p:cTn id="33" dur="1" fill="hold">
                                          <p:stCondLst>
                                            <p:cond delay="0"/>
                                          </p:stCondLst>
                                        </p:cTn>
                                        <p:tgtEl>
                                          <p:spTgt spid="414724"/>
                                        </p:tgtEl>
                                        <p:attrNameLst>
                                          <p:attrName>style.visibility</p:attrName>
                                        </p:attrNameLst>
                                      </p:cBhvr>
                                      <p:to>
                                        <p:strVal val="visible"/>
                                      </p:to>
                                    </p:set>
                                    <p:animEffect transition="in" filter="blinds(horizontal)">
                                      <p:cBhvr>
                                        <p:cTn id="34" dur="500"/>
                                        <p:tgtEl>
                                          <p:spTgt spid="414724"/>
                                        </p:tgtEl>
                                      </p:cBhvr>
                                    </p:animEffect>
                                  </p:childTnLst>
                                </p:cTn>
                              </p:par>
                              <p:par>
                                <p:cTn id="35" presetID="3" presetClass="exit" presetSubtype="10" fill="hold" grpId="1" nodeType="withEffect">
                                  <p:stCondLst>
                                    <p:cond delay="0"/>
                                  </p:stCondLst>
                                  <p:childTnLst>
                                    <p:animEffect transition="out" filter="blinds(horizontal)">
                                      <p:cBhvr>
                                        <p:cTn id="36" dur="500"/>
                                        <p:tgtEl>
                                          <p:spTgt spid="414726"/>
                                        </p:tgtEl>
                                      </p:cBhvr>
                                    </p:animEffect>
                                    <p:set>
                                      <p:cBhvr>
                                        <p:cTn id="37" dur="1" fill="hold">
                                          <p:stCondLst>
                                            <p:cond delay="499"/>
                                          </p:stCondLst>
                                        </p:cTn>
                                        <p:tgtEl>
                                          <p:spTgt spid="414726"/>
                                        </p:tgtEl>
                                        <p:attrNameLst>
                                          <p:attrName>style.visibility</p:attrName>
                                        </p:attrNameLst>
                                      </p:cBhvr>
                                      <p:to>
                                        <p:strVal val="hidden"/>
                                      </p:to>
                                    </p:set>
                                  </p:childTnLst>
                                </p:cTn>
                              </p:par>
                              <p:par>
                                <p:cTn id="38" presetID="4" presetClass="exit" presetSubtype="16" fill="hold" grpId="0" nodeType="withEffect">
                                  <p:stCondLst>
                                    <p:cond delay="0"/>
                                  </p:stCondLst>
                                  <p:childTnLst>
                                    <p:animEffect transition="out" filter="box(in)">
                                      <p:cBhvr>
                                        <p:cTn id="39" dur="500"/>
                                        <p:tgtEl>
                                          <p:spTgt spid="414729"/>
                                        </p:tgtEl>
                                      </p:cBhvr>
                                    </p:animEffect>
                                    <p:set>
                                      <p:cBhvr>
                                        <p:cTn id="40" dur="1" fill="hold">
                                          <p:stCondLst>
                                            <p:cond delay="499"/>
                                          </p:stCondLst>
                                        </p:cTn>
                                        <p:tgtEl>
                                          <p:spTgt spid="414729"/>
                                        </p:tgtEl>
                                        <p:attrNameLst>
                                          <p:attrName>style.visibility</p:attrName>
                                        </p:attrNameLst>
                                      </p:cBhvr>
                                      <p:to>
                                        <p:strVal val="hidden"/>
                                      </p:to>
                                    </p:set>
                                  </p:childTnLst>
                                </p:cTn>
                              </p:par>
                              <p:par>
                                <p:cTn id="41" presetID="4" presetClass="exit" presetSubtype="16" fill="hold" grpId="1" nodeType="withEffect">
                                  <p:stCondLst>
                                    <p:cond delay="0"/>
                                  </p:stCondLst>
                                  <p:childTnLst>
                                    <p:animEffect transition="out" filter="box(in)">
                                      <p:cBhvr>
                                        <p:cTn id="42" dur="500"/>
                                        <p:tgtEl>
                                          <p:spTgt spid="414735"/>
                                        </p:tgtEl>
                                      </p:cBhvr>
                                    </p:animEffect>
                                    <p:set>
                                      <p:cBhvr>
                                        <p:cTn id="43" dur="1" fill="hold">
                                          <p:stCondLst>
                                            <p:cond delay="499"/>
                                          </p:stCondLst>
                                        </p:cTn>
                                        <p:tgtEl>
                                          <p:spTgt spid="414735"/>
                                        </p:tgtEl>
                                        <p:attrNameLst>
                                          <p:attrName>style.visibility</p:attrName>
                                        </p:attrNameLst>
                                      </p:cBhvr>
                                      <p:to>
                                        <p:strVal val="hidden"/>
                                      </p:to>
                                    </p:set>
                                  </p:childTnLst>
                                </p:cTn>
                              </p:par>
                              <p:par>
                                <p:cTn id="44" presetID="12" presetClass="entr" presetSubtype="4" fill="hold" grpId="0" nodeType="withEffect">
                                  <p:stCondLst>
                                    <p:cond delay="0"/>
                                  </p:stCondLst>
                                  <p:childTnLst>
                                    <p:set>
                                      <p:cBhvr>
                                        <p:cTn id="45" dur="1" fill="hold">
                                          <p:stCondLst>
                                            <p:cond delay="0"/>
                                          </p:stCondLst>
                                        </p:cTn>
                                        <p:tgtEl>
                                          <p:spTgt spid="414736"/>
                                        </p:tgtEl>
                                        <p:attrNameLst>
                                          <p:attrName>style.visibility</p:attrName>
                                        </p:attrNameLst>
                                      </p:cBhvr>
                                      <p:to>
                                        <p:strVal val="visible"/>
                                      </p:to>
                                    </p:set>
                                    <p:animEffect transition="in" filter="slide(fromBottom)">
                                      <p:cBhvr>
                                        <p:cTn id="46" dur="500"/>
                                        <p:tgtEl>
                                          <p:spTgt spid="414736"/>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nodeType="clickEffect">
                                  <p:stCondLst>
                                    <p:cond delay="0"/>
                                  </p:stCondLst>
                                  <p:childTnLst>
                                    <p:set>
                                      <p:cBhvr>
                                        <p:cTn id="50" dur="1" fill="hold">
                                          <p:stCondLst>
                                            <p:cond delay="0"/>
                                          </p:stCondLst>
                                        </p:cTn>
                                        <p:tgtEl>
                                          <p:spTgt spid="414723">
                                            <p:txEl>
                                              <p:pRg st="9" end="9"/>
                                            </p:txEl>
                                          </p:spTgt>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414723">
                                            <p:txEl>
                                              <p:pRg st="10" end="10"/>
                                            </p:txEl>
                                          </p:spTgt>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414723">
                                            <p:txEl>
                                              <p:pRg st="11" end="11"/>
                                            </p:txEl>
                                          </p:spTgt>
                                        </p:tgtEl>
                                        <p:attrNameLst>
                                          <p:attrName>style.visibility</p:attrName>
                                        </p:attrNameLst>
                                      </p:cBhvr>
                                      <p:to>
                                        <p:strVal val="visible"/>
                                      </p:to>
                                    </p:set>
                                  </p:childTnLst>
                                </p:cTn>
                              </p:par>
                              <p:par>
                                <p:cTn id="55" presetID="3" presetClass="exit" presetSubtype="10" fill="hold" grpId="1" nodeType="withEffect">
                                  <p:stCondLst>
                                    <p:cond delay="0"/>
                                  </p:stCondLst>
                                  <p:childTnLst>
                                    <p:animEffect transition="out" filter="blinds(horizontal)">
                                      <p:cBhvr>
                                        <p:cTn id="56" dur="500"/>
                                        <p:tgtEl>
                                          <p:spTgt spid="414724"/>
                                        </p:tgtEl>
                                      </p:cBhvr>
                                    </p:animEffect>
                                    <p:set>
                                      <p:cBhvr>
                                        <p:cTn id="57" dur="1" fill="hold">
                                          <p:stCondLst>
                                            <p:cond delay="499"/>
                                          </p:stCondLst>
                                        </p:cTn>
                                        <p:tgtEl>
                                          <p:spTgt spid="4147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4729" grpId="0" animBg="1"/>
      <p:bldP spid="414732" grpId="0" animBg="1"/>
      <p:bldP spid="414726" grpId="0" animBg="1"/>
      <p:bldP spid="414726" grpId="1" animBg="1"/>
      <p:bldP spid="414724" grpId="0" animBg="1"/>
      <p:bldP spid="414724" grpId="1" animBg="1"/>
      <p:bldP spid="414735" grpId="0" animBg="1"/>
      <p:bldP spid="414735" grpId="1" animBg="1"/>
      <p:bldP spid="414736" grpId="0" animBg="1"/>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altLang="en-US" sz="3200" b="1" dirty="0" smtClean="0"/>
              <a:t>Operating Leases</a:t>
            </a:r>
            <a:endParaRPr lang="en-US" sz="4000" dirty="0"/>
          </a:p>
        </p:txBody>
      </p:sp>
      <p:sp>
        <p:nvSpPr>
          <p:cNvPr id="396291" name="Rectangle 3"/>
          <p:cNvSpPr>
            <a:spLocks noGrp="1" noChangeArrowheads="1"/>
          </p:cNvSpPr>
          <p:nvPr>
            <p:ph idx="1"/>
          </p:nvPr>
        </p:nvSpPr>
        <p:spPr/>
        <p:txBody>
          <a:bodyPr/>
          <a:lstStyle/>
          <a:p>
            <a:pPr marL="0" indent="0" eaLnBrk="1" hangingPunct="1">
              <a:buNone/>
              <a:defRPr/>
            </a:pPr>
            <a:r>
              <a:rPr lang="en-US" sz="2400" dirty="0"/>
              <a:t>On Jan. 1, </a:t>
            </a:r>
            <a:r>
              <a:rPr lang="en-US" sz="2400" dirty="0" smtClean="0"/>
              <a:t>2018, </a:t>
            </a:r>
            <a:r>
              <a:rPr lang="en-US" sz="2400" dirty="0"/>
              <a:t>Sans Serif Publishers leased printing equipment from First LeaseCorp who purchased the equipment from CompuDec Corporation at its fair value of $479,079.</a:t>
            </a:r>
          </a:p>
          <a:p>
            <a:pPr marL="0" indent="0" eaLnBrk="1" hangingPunct="1">
              <a:buNone/>
              <a:defRPr/>
            </a:pPr>
            <a:r>
              <a:rPr lang="en-US" sz="2400" dirty="0"/>
              <a:t>                   </a:t>
            </a:r>
            <a:r>
              <a:rPr lang="en-US" sz="2400" dirty="0">
                <a:solidFill>
                  <a:srgbClr val="C00000"/>
                </a:solidFill>
              </a:rPr>
              <a:t>Now assume    </a:t>
            </a:r>
          </a:p>
          <a:p>
            <a:pPr marL="461963" indent="-461963" eaLnBrk="1" hangingPunct="1">
              <a:buFont typeface="Wingdings 3"/>
              <a:buChar char="["/>
              <a:defRPr/>
            </a:pPr>
            <a:r>
              <a:rPr lang="en-US" sz="2400" b="1" dirty="0">
                <a:solidFill>
                  <a:srgbClr val="C00000"/>
                </a:solidFill>
              </a:rPr>
              <a:t>4</a:t>
            </a:r>
            <a:r>
              <a:rPr lang="en-US" sz="2400" b="1" dirty="0">
                <a:solidFill>
                  <a:srgbClr val="663300"/>
                </a:solidFill>
              </a:rPr>
              <a:t> </a:t>
            </a:r>
            <a:r>
              <a:rPr lang="en-US" sz="2400" dirty="0"/>
              <a:t>annual payments of </a:t>
            </a:r>
            <a:r>
              <a:rPr lang="en-US" sz="2400" b="1" dirty="0">
                <a:solidFill>
                  <a:srgbClr val="663300"/>
                </a:solidFill>
              </a:rPr>
              <a:t>$100,000</a:t>
            </a:r>
            <a:r>
              <a:rPr lang="en-US" sz="2400" dirty="0"/>
              <a:t> beginning Jan. 1, </a:t>
            </a:r>
            <a:r>
              <a:rPr lang="en-US" sz="2400" dirty="0" smtClean="0"/>
              <a:t>2018, </a:t>
            </a:r>
            <a:r>
              <a:rPr lang="en-US" sz="2400" dirty="0"/>
              <a:t>and at each Dec. 31 through </a:t>
            </a:r>
            <a:r>
              <a:rPr lang="en-US" sz="2400" dirty="0" smtClean="0"/>
              <a:t>2020. </a:t>
            </a:r>
            <a:endParaRPr lang="en-US" sz="2400" dirty="0"/>
          </a:p>
          <a:p>
            <a:pPr marL="461963" indent="-461963" eaLnBrk="1" hangingPunct="1">
              <a:buFont typeface="Wingdings 3"/>
              <a:buChar char="["/>
              <a:defRPr/>
            </a:pPr>
            <a:r>
              <a:rPr lang="en-US" sz="2400" dirty="0"/>
              <a:t>Useful life of the equipment is </a:t>
            </a:r>
            <a:r>
              <a:rPr lang="en-US" sz="2400" b="1" dirty="0">
                <a:solidFill>
                  <a:srgbClr val="663300"/>
                </a:solidFill>
              </a:rPr>
              <a:t>6</a:t>
            </a:r>
            <a:r>
              <a:rPr lang="en-US" sz="2400" dirty="0"/>
              <a:t> years. </a:t>
            </a:r>
          </a:p>
          <a:p>
            <a:pPr marL="461963" indent="-461963" eaLnBrk="1" hangingPunct="1">
              <a:buFont typeface="Wingdings 3"/>
              <a:buChar char="["/>
              <a:defRPr/>
            </a:pPr>
            <a:r>
              <a:rPr lang="en-US" sz="2400" dirty="0"/>
              <a:t>Lessor calculated payments using a rate of </a:t>
            </a:r>
            <a:r>
              <a:rPr lang="en-US" sz="2400" b="1" dirty="0">
                <a:solidFill>
                  <a:srgbClr val="663300"/>
                </a:solidFill>
              </a:rPr>
              <a:t>10</a:t>
            </a:r>
            <a:r>
              <a:rPr lang="en-US" sz="2400" b="1" dirty="0" smtClean="0">
                <a:solidFill>
                  <a:srgbClr val="663300"/>
                </a:solidFill>
              </a:rPr>
              <a:t>%.</a:t>
            </a:r>
          </a:p>
          <a:p>
            <a:pPr marL="461963" indent="-461963" eaLnBrk="1" hangingPunct="1">
              <a:buFont typeface="Wingdings 3"/>
              <a:buChar char="["/>
              <a:defRPr/>
            </a:pPr>
            <a:r>
              <a:rPr lang="en-US" sz="2400" dirty="0"/>
              <a:t>R</a:t>
            </a:r>
            <a:r>
              <a:rPr lang="en-US" sz="2400" dirty="0" smtClean="0"/>
              <a:t>isks and rewards of ownership not  transferred</a:t>
            </a:r>
            <a:endParaRPr lang="en-US" sz="2400" dirty="0">
              <a:sym typeface="Wingdings" pitchFamily="2" charset="2"/>
            </a:endParaRPr>
          </a:p>
          <a:p>
            <a:pPr eaLnBrk="1" hangingPunct="1">
              <a:buNone/>
              <a:defRPr/>
            </a:pPr>
            <a:r>
              <a:rPr lang="en-US" sz="2400" dirty="0" smtClean="0">
                <a:solidFill>
                  <a:srgbClr val="FF0000"/>
                </a:solidFill>
                <a:sym typeface="Wingdings" pitchFamily="2" charset="2"/>
              </a:rPr>
              <a:t>                  </a:t>
            </a:r>
            <a:r>
              <a:rPr lang="en-US" sz="2400" dirty="0" smtClean="0"/>
              <a:t> Record </a:t>
            </a:r>
            <a:r>
              <a:rPr lang="en-US" sz="2400" dirty="0"/>
              <a:t>the lease.</a:t>
            </a:r>
          </a:p>
          <a:p>
            <a:pPr>
              <a:buNone/>
            </a:pPr>
            <a:endParaRPr lang="en-US" sz="2400" dirty="0" smtClean="0"/>
          </a:p>
        </p:txBody>
      </p:sp>
      <p:sp>
        <p:nvSpPr>
          <p:cNvPr id="2" name="TextBox 1"/>
          <p:cNvSpPr txBox="1"/>
          <p:nvPr/>
        </p:nvSpPr>
        <p:spPr>
          <a:xfrm>
            <a:off x="-1066800" y="609600"/>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52127778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normAutofit/>
          </a:bodyPr>
          <a:lstStyle/>
          <a:p>
            <a:pPr eaLnBrk="1" hangingPunct="1"/>
            <a:r>
              <a:rPr lang="en-US" altLang="en-US" dirty="0" smtClean="0"/>
              <a:t>Operating Leases</a:t>
            </a:r>
            <a:endParaRPr lang="en-US" dirty="0" smtClean="0"/>
          </a:p>
        </p:txBody>
      </p:sp>
      <p:sp>
        <p:nvSpPr>
          <p:cNvPr id="405507" name="Rectangle 3"/>
          <p:cNvSpPr>
            <a:spLocks noGrp="1" noChangeArrowheads="1"/>
          </p:cNvSpPr>
          <p:nvPr>
            <p:ph idx="1"/>
          </p:nvPr>
        </p:nvSpPr>
        <p:spPr/>
        <p:txBody>
          <a:bodyPr/>
          <a:lstStyle/>
          <a:p>
            <a:pPr algn="ctr" eaLnBrk="1" hangingPunct="1">
              <a:lnSpc>
                <a:spcPct val="80000"/>
              </a:lnSpc>
              <a:buNone/>
            </a:pPr>
            <a:r>
              <a:rPr lang="en-US" sz="1800" b="1" i="1" dirty="0" smtClean="0">
                <a:solidFill>
                  <a:srgbClr val="0000FF"/>
                </a:solidFill>
              </a:rPr>
              <a:t> </a:t>
            </a:r>
          </a:p>
          <a:p>
            <a:pPr eaLnBrk="1" hangingPunct="1">
              <a:lnSpc>
                <a:spcPct val="80000"/>
              </a:lnSpc>
              <a:buNone/>
            </a:pPr>
            <a:r>
              <a:rPr lang="en-US" sz="1800" b="1" i="1" dirty="0" smtClean="0">
                <a:solidFill>
                  <a:srgbClr val="0000FF"/>
                </a:solidFill>
              </a:rPr>
              <a:t>                     Beginning of </a:t>
            </a:r>
            <a:r>
              <a:rPr lang="en-US" sz="1800" b="1" i="1" dirty="0">
                <a:solidFill>
                  <a:srgbClr val="0000FF"/>
                </a:solidFill>
              </a:rPr>
              <a:t>Lease [Jan. 1, </a:t>
            </a:r>
            <a:r>
              <a:rPr lang="en-US" sz="1800" b="1" i="1" dirty="0" smtClean="0">
                <a:solidFill>
                  <a:srgbClr val="0000FF"/>
                </a:solidFill>
              </a:rPr>
              <a:t>2018] </a:t>
            </a:r>
            <a:endParaRPr lang="en-US" sz="2000" b="1" dirty="0" smtClean="0">
              <a:solidFill>
                <a:srgbClr val="663300"/>
              </a:solidFill>
            </a:endParaRPr>
          </a:p>
          <a:p>
            <a:pPr eaLnBrk="1" hangingPunct="1">
              <a:lnSpc>
                <a:spcPct val="80000"/>
              </a:lnSpc>
              <a:buNone/>
            </a:pPr>
            <a:r>
              <a:rPr lang="en-US" sz="2000" b="1" dirty="0" smtClean="0">
                <a:solidFill>
                  <a:srgbClr val="C00000"/>
                </a:solidFill>
              </a:rPr>
              <a:t>Lessee</a:t>
            </a:r>
            <a:endParaRPr lang="en-US" sz="2000" b="1" dirty="0">
              <a:solidFill>
                <a:srgbClr val="C00000"/>
              </a:solidFill>
            </a:endParaRPr>
          </a:p>
          <a:p>
            <a:pPr eaLnBrk="1" hangingPunct="1">
              <a:lnSpc>
                <a:spcPct val="80000"/>
              </a:lnSpc>
              <a:buNone/>
            </a:pPr>
            <a:r>
              <a:rPr lang="en-US" sz="2000" dirty="0">
                <a:solidFill>
                  <a:srgbClr val="663300"/>
                </a:solidFill>
              </a:rPr>
              <a:t>Right-of-use asset </a:t>
            </a:r>
            <a:r>
              <a:rPr lang="en-US" sz="1800" dirty="0">
                <a:solidFill>
                  <a:srgbClr val="663300"/>
                </a:solidFill>
              </a:rPr>
              <a:t>			</a:t>
            </a:r>
            <a:r>
              <a:rPr lang="en-US" sz="2000" dirty="0" smtClean="0">
                <a:solidFill>
                  <a:srgbClr val="663300"/>
                </a:solidFill>
              </a:rPr>
              <a:t>348,685</a:t>
            </a:r>
            <a:r>
              <a:rPr lang="en-US" sz="2000" dirty="0">
                <a:solidFill>
                  <a:srgbClr val="663300"/>
                </a:solidFill>
              </a:rPr>
              <a:t/>
            </a:r>
            <a:br>
              <a:rPr lang="en-US" sz="2000" dirty="0">
                <a:solidFill>
                  <a:srgbClr val="663300"/>
                </a:solidFill>
              </a:rPr>
            </a:br>
            <a:r>
              <a:rPr lang="en-US" sz="2000" dirty="0">
                <a:solidFill>
                  <a:srgbClr val="663300"/>
                </a:solidFill>
              </a:rPr>
              <a:t>Lease liability </a:t>
            </a:r>
            <a:r>
              <a:rPr lang="en-US" sz="1800" dirty="0">
                <a:solidFill>
                  <a:srgbClr val="663300"/>
                </a:solidFill>
              </a:rPr>
              <a:t>(PV of payments)</a:t>
            </a:r>
            <a:r>
              <a:rPr lang="en-US" sz="2000" dirty="0">
                <a:solidFill>
                  <a:srgbClr val="663300"/>
                </a:solidFill>
              </a:rPr>
              <a:t>			348,685</a:t>
            </a:r>
            <a:endParaRPr lang="en-US" sz="2000" b="1" dirty="0">
              <a:solidFill>
                <a:srgbClr val="663300"/>
              </a:solidFill>
            </a:endParaRPr>
          </a:p>
          <a:p>
            <a:pPr eaLnBrk="1" hangingPunct="1">
              <a:lnSpc>
                <a:spcPct val="80000"/>
              </a:lnSpc>
              <a:buNone/>
            </a:pPr>
            <a:endParaRPr lang="en-US" sz="800" b="1" dirty="0">
              <a:solidFill>
                <a:srgbClr val="663300"/>
              </a:solidFill>
            </a:endParaRPr>
          </a:p>
          <a:p>
            <a:pPr eaLnBrk="1" hangingPunct="1">
              <a:lnSpc>
                <a:spcPct val="80000"/>
              </a:lnSpc>
              <a:buFontTx/>
              <a:buNone/>
              <a:tabLst>
                <a:tab pos="6915150" algn="dec"/>
                <a:tab pos="7429500" algn="dec"/>
              </a:tabLst>
              <a:defRPr/>
            </a:pPr>
            <a:r>
              <a:rPr lang="en-US" sz="2000" b="1" dirty="0" smtClean="0">
                <a:solidFill>
                  <a:srgbClr val="00A44A"/>
                </a:solidFill>
              </a:rPr>
              <a:t>Lessor</a:t>
            </a:r>
            <a:endParaRPr lang="en-US" sz="2000" dirty="0" smtClean="0">
              <a:solidFill>
                <a:srgbClr val="00A44A"/>
              </a:solidFill>
            </a:endParaRPr>
          </a:p>
          <a:p>
            <a:pPr>
              <a:buFontTx/>
              <a:buNone/>
              <a:tabLst>
                <a:tab pos="6915150" algn="dec"/>
                <a:tab pos="7429500" algn="dec"/>
              </a:tabLst>
              <a:defRPr/>
            </a:pPr>
            <a:r>
              <a:rPr lang="en-US" sz="2000" dirty="0" smtClean="0">
                <a:solidFill>
                  <a:srgbClr val="0000FF"/>
                </a:solidFill>
              </a:rPr>
              <a:t>	</a:t>
            </a:r>
            <a:r>
              <a:rPr lang="en-US" sz="2000" dirty="0"/>
              <a:t> [No entry to record receivable or to derecognize asset</a:t>
            </a:r>
            <a:r>
              <a:rPr lang="en-US" sz="2000" dirty="0" smtClean="0"/>
              <a:t>]</a:t>
            </a:r>
            <a:r>
              <a:rPr lang="en-US" sz="2000" dirty="0"/>
              <a:t/>
            </a:r>
            <a:br>
              <a:rPr lang="en-US" sz="2000" dirty="0"/>
            </a:br>
            <a:r>
              <a:rPr lang="en-US" sz="2000" b="1" dirty="0"/>
              <a:t> </a:t>
            </a:r>
            <a:endParaRPr lang="en-US" sz="2000" dirty="0"/>
          </a:p>
          <a:p>
            <a:pPr marL="0" indent="0">
              <a:spcBef>
                <a:spcPts val="0"/>
              </a:spcBef>
              <a:buFontTx/>
              <a:buNone/>
              <a:tabLst>
                <a:tab pos="7658100" algn="l"/>
              </a:tabLst>
              <a:defRPr/>
            </a:pPr>
            <a:endParaRPr lang="en-US" sz="2000" dirty="0" smtClean="0">
              <a:solidFill>
                <a:srgbClr val="0000FF"/>
              </a:solidFill>
            </a:endParaRPr>
          </a:p>
          <a:p>
            <a:pPr marL="0" indent="0">
              <a:buFontTx/>
              <a:buNone/>
              <a:defRPr/>
            </a:pPr>
            <a:endParaRPr lang="en-US" sz="700" dirty="0">
              <a:solidFill>
                <a:srgbClr val="0000FF"/>
              </a:solidFill>
            </a:endParaRPr>
          </a:p>
          <a:p>
            <a:pPr marL="0" indent="0">
              <a:buFontTx/>
              <a:buNone/>
              <a:defRPr/>
            </a:pPr>
            <a:endParaRPr lang="en-US" sz="2000" dirty="0">
              <a:solidFill>
                <a:srgbClr val="0000FF"/>
              </a:solidFill>
            </a:endParaRPr>
          </a:p>
          <a:p>
            <a:pPr eaLnBrk="1" hangingPunct="1">
              <a:lnSpc>
                <a:spcPct val="80000"/>
              </a:lnSpc>
              <a:buFontTx/>
              <a:buNone/>
              <a:defRPr/>
            </a:pPr>
            <a:r>
              <a:rPr lang="en-US" sz="2000" dirty="0" smtClean="0">
                <a:solidFill>
                  <a:srgbClr val="0000FF"/>
                </a:solidFill>
              </a:rPr>
              <a:t> </a:t>
            </a:r>
          </a:p>
          <a:p>
            <a:pPr eaLnBrk="1" hangingPunct="1">
              <a:lnSpc>
                <a:spcPct val="80000"/>
              </a:lnSpc>
              <a:buFontTx/>
              <a:buNone/>
              <a:defRPr/>
            </a:pPr>
            <a:endParaRPr lang="en-US" sz="800" b="1" i="1" dirty="0" smtClean="0">
              <a:solidFill>
                <a:srgbClr val="0000FF"/>
              </a:solidFill>
            </a:endParaRPr>
          </a:p>
        </p:txBody>
      </p:sp>
      <p:sp>
        <p:nvSpPr>
          <p:cNvPr id="19" name="TextBox 18"/>
          <p:cNvSpPr txBox="1"/>
          <p:nvPr/>
        </p:nvSpPr>
        <p:spPr>
          <a:xfrm>
            <a:off x="1600200" y="6019800"/>
            <a:ext cx="6027420" cy="535531"/>
          </a:xfrm>
          <a:prstGeom prst="rect">
            <a:avLst/>
          </a:prstGeom>
          <a:solidFill>
            <a:schemeClr val="accent6">
              <a:lumMod val="20000"/>
              <a:lumOff val="80000"/>
            </a:schemeClr>
          </a:solidFill>
          <a:ln>
            <a:solidFill>
              <a:srgbClr val="0070C0"/>
            </a:solidFill>
          </a:ln>
        </p:spPr>
        <p:txBody>
          <a:bodyPr wrap="square" rtlCol="0">
            <a:spAutoFit/>
          </a:bodyPr>
          <a:lstStyle>
            <a:defPPr>
              <a:defRPr lang="en-US"/>
            </a:defPPr>
            <a:lvl1pPr algn="ctr" eaLnBrk="1" hangingPunct="1">
              <a:lnSpc>
                <a:spcPct val="80000"/>
              </a:lnSpc>
              <a:buNone/>
              <a:defRPr sz="1600">
                <a:solidFill>
                  <a:schemeClr val="accent6">
                    <a:lumMod val="50000"/>
                  </a:schemeClr>
                </a:solidFill>
                <a:latin typeface="+mn-lt"/>
              </a:defRPr>
            </a:lvl1pPr>
          </a:lstStyle>
          <a:p>
            <a:r>
              <a:rPr lang="en-US" sz="1800" dirty="0" smtClean="0"/>
              <a:t>Because the lessor does not take the asset off its books, it must depreciate that asset (over its useful life).</a:t>
            </a:r>
            <a:endParaRPr lang="en-US" sz="1800" dirty="0"/>
          </a:p>
        </p:txBody>
      </p:sp>
      <p:sp>
        <p:nvSpPr>
          <p:cNvPr id="17" name="TextBox 16"/>
          <p:cNvSpPr txBox="1"/>
          <p:nvPr/>
        </p:nvSpPr>
        <p:spPr>
          <a:xfrm>
            <a:off x="1985010" y="4151370"/>
            <a:ext cx="5257800" cy="1692771"/>
          </a:xfrm>
          <a:prstGeom prst="rect">
            <a:avLst/>
          </a:prstGeom>
          <a:solidFill>
            <a:schemeClr val="accent2">
              <a:lumMod val="20000"/>
              <a:lumOff val="80000"/>
            </a:schemeClr>
          </a:solidFill>
          <a:ln w="3175">
            <a:solidFill>
              <a:schemeClr val="tx1"/>
            </a:solidFill>
          </a:ln>
        </p:spPr>
        <p:txBody>
          <a:bodyPr wrap="square" rtlCol="0">
            <a:spAutoFit/>
          </a:bodyPr>
          <a:lstStyle/>
          <a:p>
            <a:r>
              <a:rPr lang="en-US" dirty="0" smtClean="0"/>
              <a:t>	</a:t>
            </a:r>
            <a:endParaRPr lang="en-US" sz="1050" dirty="0" smtClean="0"/>
          </a:p>
          <a:p>
            <a:pPr algn="ctr"/>
            <a:r>
              <a:rPr lang="en-US" dirty="0" smtClean="0"/>
              <a:t>$100,000 </a:t>
            </a:r>
            <a:r>
              <a:rPr lang="en-US" dirty="0" smtClean="0">
                <a:sym typeface="Symbol"/>
              </a:rPr>
              <a:t></a:t>
            </a:r>
            <a:r>
              <a:rPr lang="en-US" dirty="0" smtClean="0"/>
              <a:t> 3.48685* =  $348,685</a:t>
            </a:r>
          </a:p>
          <a:p>
            <a:pPr>
              <a:tabLst>
                <a:tab pos="1427163" algn="ctr"/>
                <a:tab pos="3713163" algn="ctr"/>
              </a:tabLst>
            </a:pPr>
            <a:r>
              <a:rPr lang="en-US" dirty="0" smtClean="0"/>
              <a:t>      	</a:t>
            </a:r>
            <a:r>
              <a:rPr lang="en-US" sz="1400" dirty="0" smtClean="0"/>
              <a:t>Lease 	Present</a:t>
            </a:r>
          </a:p>
          <a:p>
            <a:pPr>
              <a:tabLst>
                <a:tab pos="1427163" algn="ctr"/>
                <a:tab pos="3713163" algn="ctr"/>
              </a:tabLst>
            </a:pPr>
            <a:r>
              <a:rPr lang="en-US" sz="1400" dirty="0" smtClean="0"/>
              <a:t>   	payments 	value</a:t>
            </a:r>
          </a:p>
          <a:p>
            <a:r>
              <a:rPr lang="en-US" dirty="0" smtClean="0"/>
              <a:t> </a:t>
            </a:r>
          </a:p>
          <a:p>
            <a:pPr marL="403225" indent="-403225"/>
            <a:r>
              <a:rPr lang="en-US" sz="1600" dirty="0" smtClean="0"/>
              <a:t>  *	</a:t>
            </a:r>
            <a:r>
              <a:rPr lang="en-US" sz="1400" dirty="0" smtClean="0"/>
              <a:t>Present value of an annuity due of $1: </a:t>
            </a:r>
            <a:r>
              <a:rPr lang="en-US" sz="1400" b="1" i="1" dirty="0" smtClean="0">
                <a:solidFill>
                  <a:srgbClr val="C00000"/>
                </a:solidFill>
              </a:rPr>
              <a:t>n</a:t>
            </a:r>
            <a:r>
              <a:rPr lang="en-US" sz="1400" b="1" dirty="0" smtClean="0">
                <a:solidFill>
                  <a:srgbClr val="C00000"/>
                </a:solidFill>
              </a:rPr>
              <a:t> = 4</a:t>
            </a:r>
            <a:r>
              <a:rPr lang="en-US" sz="1400" dirty="0" smtClean="0"/>
              <a:t>, </a:t>
            </a:r>
            <a:r>
              <a:rPr lang="en-US" sz="1400" i="1" dirty="0" smtClean="0"/>
              <a:t>i</a:t>
            </a:r>
            <a:r>
              <a:rPr lang="en-US" sz="1400" dirty="0" smtClean="0"/>
              <a:t> = 10%. </a:t>
            </a:r>
          </a:p>
        </p:txBody>
      </p:sp>
    </p:spTree>
    <p:extLst>
      <p:ext uri="{BB962C8B-B14F-4D97-AF65-F5344CB8AC3E}">
        <p14:creationId xmlns:p14="http://schemas.microsoft.com/office/powerpoint/2010/main" val="2146021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05507">
                                            <p:txEl>
                                              <p:pRg st="10" end="10"/>
                                            </p:txEl>
                                          </p:spTgt>
                                        </p:tgtEl>
                                        <p:attrNameLst>
                                          <p:attrName>style.visibility</p:attrName>
                                        </p:attrNameLst>
                                      </p:cBhvr>
                                      <p:to>
                                        <p:strVal val="visible"/>
                                      </p:to>
                                    </p:set>
                                    <p:anim calcmode="lin" valueType="num">
                                      <p:cBhvr additive="base">
                                        <p:cTn id="7" dur="500" fill="hold"/>
                                        <p:tgtEl>
                                          <p:spTgt spid="405507">
                                            <p:txEl>
                                              <p:pRg st="10" end="1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05507">
                                            <p:txEl>
                                              <p:pRg st="10" end="10"/>
                                            </p:txEl>
                                          </p:spTgt>
                                        </p:tgtEl>
                                        <p:attrNameLst>
                                          <p:attrName>ppt_y</p:attrName>
                                        </p:attrNameLst>
                                      </p:cBhvr>
                                      <p:tavLst>
                                        <p:tav tm="0">
                                          <p:val>
                                            <p:strVal val="#ppt_y"/>
                                          </p:val>
                                        </p:tav>
                                        <p:tav tm="100000">
                                          <p:val>
                                            <p:strVal val="#ppt_y"/>
                                          </p:val>
                                        </p:tav>
                                      </p:tavLst>
                                    </p:anim>
                                  </p:childTnLst>
                                </p:cTn>
                              </p:par>
                              <p:par>
                                <p:cTn id="9" presetID="1" presetClass="entr" presetSubtype="0" fill="hold" nodeType="withEffect">
                                  <p:stCondLst>
                                    <p:cond delay="0"/>
                                  </p:stCondLst>
                                  <p:childTnLst>
                                    <p:set>
                                      <p:cBhvr>
                                        <p:cTn id="10" dur="1" fill="hold">
                                          <p:stCondLst>
                                            <p:cond delay="0"/>
                                          </p:stCondLst>
                                        </p:cTn>
                                        <p:tgtEl>
                                          <p:spTgt spid="405507">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05507">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05507">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05507">
                                            <p:txEl>
                                              <p:pRg st="3" end="3"/>
                                            </p:txEl>
                                          </p:spTgt>
                                        </p:tgtEl>
                                        <p:attrNameLst>
                                          <p:attrName>style.visibility</p:attrName>
                                        </p:attrNameLst>
                                      </p:cBhvr>
                                      <p:to>
                                        <p:strVal val="visible"/>
                                      </p:to>
                                    </p:set>
                                  </p:childTnLst>
                                </p:cTn>
                              </p:par>
                              <p:par>
                                <p:cTn id="17" presetID="10"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405507">
                                            <p:txEl>
                                              <p:pRg st="5" end="5"/>
                                            </p:txEl>
                                          </p:spTgt>
                                        </p:tgtEl>
                                        <p:attrNameLst>
                                          <p:attrName>style.visibility</p:attrName>
                                        </p:attrNameLst>
                                      </p:cBhvr>
                                      <p:to>
                                        <p:strVal val="visible"/>
                                      </p:to>
                                    </p:set>
                                  </p:childTnLst>
                                </p:cTn>
                              </p:par>
                              <p:par>
                                <p:cTn id="24" presetID="42" presetClass="entr" presetSubtype="0" fill="hold" nodeType="withEffect">
                                  <p:stCondLst>
                                    <p:cond delay="0"/>
                                  </p:stCondLst>
                                  <p:childTnLst>
                                    <p:set>
                                      <p:cBhvr>
                                        <p:cTn id="25" dur="1" fill="hold">
                                          <p:stCondLst>
                                            <p:cond delay="0"/>
                                          </p:stCondLst>
                                        </p:cTn>
                                        <p:tgtEl>
                                          <p:spTgt spid="405507">
                                            <p:txEl>
                                              <p:pRg st="6" end="6"/>
                                            </p:txEl>
                                          </p:spTgt>
                                        </p:tgtEl>
                                        <p:attrNameLst>
                                          <p:attrName>style.visibility</p:attrName>
                                        </p:attrNameLst>
                                      </p:cBhvr>
                                      <p:to>
                                        <p:strVal val="visible"/>
                                      </p:to>
                                    </p:set>
                                    <p:animEffect transition="in" filter="fade">
                                      <p:cBhvr>
                                        <p:cTn id="26" dur="1000"/>
                                        <p:tgtEl>
                                          <p:spTgt spid="405507">
                                            <p:txEl>
                                              <p:pRg st="6" end="6"/>
                                            </p:txEl>
                                          </p:spTgt>
                                        </p:tgtEl>
                                      </p:cBhvr>
                                    </p:animEffect>
                                    <p:anim calcmode="lin" valueType="num">
                                      <p:cBhvr>
                                        <p:cTn id="27" dur="1000" fill="hold"/>
                                        <p:tgtEl>
                                          <p:spTgt spid="405507">
                                            <p:txEl>
                                              <p:pRg st="6" end="6"/>
                                            </p:txEl>
                                          </p:spTgt>
                                        </p:tgtEl>
                                        <p:attrNameLst>
                                          <p:attrName>ppt_x</p:attrName>
                                        </p:attrNameLst>
                                      </p:cBhvr>
                                      <p:tavLst>
                                        <p:tav tm="0">
                                          <p:val>
                                            <p:strVal val="#ppt_x"/>
                                          </p:val>
                                        </p:tav>
                                        <p:tav tm="100000">
                                          <p:val>
                                            <p:strVal val="#ppt_x"/>
                                          </p:val>
                                        </p:tav>
                                      </p:tavLst>
                                    </p:anim>
                                    <p:anim calcmode="lin" valueType="num">
                                      <p:cBhvr>
                                        <p:cTn id="28" dur="1000" fill="hold"/>
                                        <p:tgtEl>
                                          <p:spTgt spid="405507">
                                            <p:txEl>
                                              <p:pRg st="6" end="6"/>
                                            </p:txEl>
                                          </p:spTgt>
                                        </p:tgtEl>
                                        <p:attrNameLst>
                                          <p:attrName>ppt_y</p:attrName>
                                        </p:attrNameLst>
                                      </p:cBhvr>
                                      <p:tavLst>
                                        <p:tav tm="0">
                                          <p:val>
                                            <p:strVal val="#ppt_y+.1"/>
                                          </p:val>
                                        </p:tav>
                                        <p:tav tm="100000">
                                          <p:val>
                                            <p:strVal val="#ppt_y"/>
                                          </p:val>
                                        </p:tav>
                                      </p:tavLst>
                                    </p:anim>
                                  </p:childTnLst>
                                </p:cTn>
                              </p:par>
                              <p:par>
                                <p:cTn id="29" presetID="1" presetClass="exit" presetSubtype="0" fill="hold" grpId="1" nodeType="withEffect">
                                  <p:stCondLst>
                                    <p:cond delay="0"/>
                                  </p:stCondLst>
                                  <p:childTnLst>
                                    <p:set>
                                      <p:cBhvr>
                                        <p:cTn id="30" dur="1" fill="hold">
                                          <p:stCondLst>
                                            <p:cond delay="0"/>
                                          </p:stCondLst>
                                        </p:cTn>
                                        <p:tgtEl>
                                          <p:spTgt spid="17"/>
                                        </p:tgtEl>
                                        <p:attrNameLst>
                                          <p:attrName>style.visibility</p:attrName>
                                        </p:attrNameLst>
                                      </p:cBhvr>
                                      <p:to>
                                        <p:strVal val="hidden"/>
                                      </p:to>
                                    </p:set>
                                  </p:childTnLst>
                                </p:cTn>
                              </p:par>
                            </p:childTnLst>
                          </p:cTn>
                        </p:par>
                        <p:par>
                          <p:cTn id="31" fill="hold">
                            <p:stCondLst>
                              <p:cond delay="1000"/>
                            </p:stCondLst>
                            <p:childTnLst>
                              <p:par>
                                <p:cTn id="32" presetID="42" presetClass="entr" presetSubtype="0"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000"/>
                                        <p:tgtEl>
                                          <p:spTgt spid="19"/>
                                        </p:tgtEl>
                                      </p:cBhvr>
                                    </p:animEffect>
                                    <p:anim calcmode="lin" valueType="num">
                                      <p:cBhvr>
                                        <p:cTn id="35" dur="1000" fill="hold"/>
                                        <p:tgtEl>
                                          <p:spTgt spid="19"/>
                                        </p:tgtEl>
                                        <p:attrNameLst>
                                          <p:attrName>ppt_x</p:attrName>
                                        </p:attrNameLst>
                                      </p:cBhvr>
                                      <p:tavLst>
                                        <p:tav tm="0">
                                          <p:val>
                                            <p:strVal val="#ppt_x"/>
                                          </p:val>
                                        </p:tav>
                                        <p:tav tm="100000">
                                          <p:val>
                                            <p:strVal val="#ppt_x"/>
                                          </p:val>
                                        </p:tav>
                                      </p:tavLst>
                                    </p:anim>
                                    <p:anim calcmode="lin" valueType="num">
                                      <p:cBhvr>
                                        <p:cTn id="3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7" grpId="0" animBg="1"/>
      <p:bldP spid="17"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sz="2800" b="1" dirty="0">
                <a:solidFill>
                  <a:srgbClr val="C00000"/>
                </a:solidFill>
              </a:rPr>
              <a:t>Operating Lease</a:t>
            </a:r>
            <a:r>
              <a:rPr lang="en-US" b="1" dirty="0" smtClean="0"/>
              <a:t/>
            </a:r>
            <a:br>
              <a:rPr lang="en-US" b="1" dirty="0" smtClean="0"/>
            </a:br>
            <a:r>
              <a:rPr lang="en-US" sz="2800" b="1" dirty="0" smtClean="0"/>
              <a:t>First Lease Payment</a:t>
            </a:r>
          </a:p>
        </p:txBody>
      </p:sp>
      <p:sp>
        <p:nvSpPr>
          <p:cNvPr id="405507" name="Rectangle 3"/>
          <p:cNvSpPr>
            <a:spLocks noGrp="1" noChangeArrowheads="1"/>
          </p:cNvSpPr>
          <p:nvPr>
            <p:ph idx="1"/>
          </p:nvPr>
        </p:nvSpPr>
        <p:spPr/>
        <p:txBody>
          <a:bodyPr/>
          <a:lstStyle/>
          <a:p>
            <a:pPr eaLnBrk="1" hangingPunct="1">
              <a:lnSpc>
                <a:spcPct val="80000"/>
              </a:lnSpc>
              <a:buFont typeface="Wingdings" pitchFamily="2" charset="2"/>
              <a:buNone/>
            </a:pPr>
            <a:endParaRPr lang="en-US" sz="800" b="1" i="1" dirty="0" smtClean="0">
              <a:solidFill>
                <a:srgbClr val="006600"/>
              </a:solidFill>
            </a:endParaRPr>
          </a:p>
          <a:p>
            <a:pPr algn="ctr" eaLnBrk="1" hangingPunct="1">
              <a:lnSpc>
                <a:spcPct val="80000"/>
              </a:lnSpc>
              <a:buFont typeface="Wingdings" pitchFamily="2" charset="2"/>
              <a:buNone/>
            </a:pPr>
            <a:r>
              <a:rPr lang="en-US" sz="2000" b="1" i="1" dirty="0" smtClean="0">
                <a:solidFill>
                  <a:srgbClr val="0000FF"/>
                </a:solidFill>
              </a:rPr>
              <a:t>First Lease Payment [Jan. 1, 2018]</a:t>
            </a:r>
          </a:p>
          <a:p>
            <a:pPr eaLnBrk="1" hangingPunct="1">
              <a:lnSpc>
                <a:spcPct val="80000"/>
              </a:lnSpc>
              <a:buFont typeface="Wingdings" pitchFamily="2" charset="2"/>
              <a:buNone/>
            </a:pPr>
            <a:r>
              <a:rPr lang="en-US" sz="2000" b="1" dirty="0" smtClean="0">
                <a:solidFill>
                  <a:srgbClr val="C00000"/>
                </a:solidFill>
              </a:rPr>
              <a:t>Lessee</a:t>
            </a:r>
          </a:p>
          <a:p>
            <a:pPr eaLnBrk="1" hangingPunct="1">
              <a:lnSpc>
                <a:spcPct val="80000"/>
              </a:lnSpc>
              <a:buFont typeface="Wingdings" pitchFamily="2" charset="2"/>
              <a:buNone/>
            </a:pPr>
            <a:r>
              <a:rPr lang="en-US" sz="2000" dirty="0" smtClean="0">
                <a:solidFill>
                  <a:srgbClr val="663300"/>
                </a:solidFill>
              </a:rPr>
              <a:t>Lease payable 			100,000</a:t>
            </a:r>
            <a:br>
              <a:rPr lang="en-US" sz="2000" dirty="0" smtClean="0">
                <a:solidFill>
                  <a:srgbClr val="663300"/>
                </a:solidFill>
              </a:rPr>
            </a:br>
            <a:r>
              <a:rPr lang="en-US" sz="2000" dirty="0" smtClean="0">
                <a:solidFill>
                  <a:srgbClr val="663300"/>
                </a:solidFill>
              </a:rPr>
              <a:t>Cash					100,000</a:t>
            </a:r>
            <a:endParaRPr lang="en-US" sz="2000" b="1" dirty="0" smtClean="0">
              <a:solidFill>
                <a:srgbClr val="663300"/>
              </a:solidFill>
            </a:endParaRPr>
          </a:p>
          <a:p>
            <a:pPr eaLnBrk="1" hangingPunct="1">
              <a:lnSpc>
                <a:spcPct val="80000"/>
              </a:lnSpc>
              <a:buFont typeface="Wingdings" pitchFamily="2" charset="2"/>
              <a:buNone/>
            </a:pPr>
            <a:endParaRPr lang="en-US" sz="800" b="1" dirty="0" smtClean="0">
              <a:solidFill>
                <a:srgbClr val="663300"/>
              </a:solidFill>
            </a:endParaRPr>
          </a:p>
          <a:p>
            <a:pPr eaLnBrk="1" hangingPunct="1">
              <a:lnSpc>
                <a:spcPct val="80000"/>
              </a:lnSpc>
              <a:buFont typeface="Wingdings" pitchFamily="2" charset="2"/>
              <a:buNone/>
            </a:pPr>
            <a:endParaRPr lang="en-US" sz="800" b="1" dirty="0">
              <a:solidFill>
                <a:srgbClr val="663300"/>
              </a:solidFill>
            </a:endParaRPr>
          </a:p>
          <a:p>
            <a:pPr eaLnBrk="1" hangingPunct="1">
              <a:lnSpc>
                <a:spcPct val="80000"/>
              </a:lnSpc>
              <a:buFont typeface="Wingdings" pitchFamily="2" charset="2"/>
              <a:buNone/>
            </a:pPr>
            <a:endParaRPr lang="en-US" sz="800" b="1" dirty="0" smtClean="0">
              <a:solidFill>
                <a:srgbClr val="663300"/>
              </a:solidFill>
            </a:endParaRPr>
          </a:p>
          <a:p>
            <a:pPr eaLnBrk="1" hangingPunct="1">
              <a:lnSpc>
                <a:spcPct val="80000"/>
              </a:lnSpc>
              <a:buFont typeface="Wingdings" pitchFamily="2" charset="2"/>
              <a:buNone/>
            </a:pPr>
            <a:endParaRPr lang="en-US" sz="800" b="1" dirty="0">
              <a:solidFill>
                <a:srgbClr val="663300"/>
              </a:solidFill>
            </a:endParaRPr>
          </a:p>
          <a:p>
            <a:pPr eaLnBrk="1" hangingPunct="1">
              <a:lnSpc>
                <a:spcPct val="80000"/>
              </a:lnSpc>
              <a:buFont typeface="Wingdings" pitchFamily="2" charset="2"/>
              <a:buNone/>
            </a:pPr>
            <a:endParaRPr lang="en-US" sz="800" b="1" dirty="0" smtClean="0">
              <a:solidFill>
                <a:srgbClr val="663300"/>
              </a:solidFill>
            </a:endParaRPr>
          </a:p>
          <a:p>
            <a:pPr eaLnBrk="1" hangingPunct="1">
              <a:lnSpc>
                <a:spcPct val="80000"/>
              </a:lnSpc>
              <a:buNone/>
            </a:pPr>
            <a:r>
              <a:rPr lang="en-US" sz="2000" b="1" dirty="0" smtClean="0">
                <a:solidFill>
                  <a:srgbClr val="00A44A"/>
                </a:solidFill>
              </a:rPr>
              <a:t>Lessor</a:t>
            </a:r>
            <a:endParaRPr lang="en-US" sz="2000" dirty="0" smtClean="0">
              <a:solidFill>
                <a:srgbClr val="00A44A"/>
              </a:solidFill>
            </a:endParaRPr>
          </a:p>
          <a:p>
            <a:pPr eaLnBrk="1" hangingPunct="1">
              <a:lnSpc>
                <a:spcPct val="80000"/>
              </a:lnSpc>
              <a:buFont typeface="Wingdings" pitchFamily="2" charset="2"/>
              <a:buNone/>
            </a:pPr>
            <a:r>
              <a:rPr lang="en-US" sz="2000" dirty="0" smtClean="0">
                <a:solidFill>
                  <a:srgbClr val="006600"/>
                </a:solidFill>
              </a:rPr>
              <a:t>Cash				100,000</a:t>
            </a:r>
            <a:br>
              <a:rPr lang="en-US" sz="2000" dirty="0" smtClean="0">
                <a:solidFill>
                  <a:srgbClr val="006600"/>
                </a:solidFill>
              </a:rPr>
            </a:br>
            <a:r>
              <a:rPr lang="en-US" sz="2000" b="1" dirty="0" smtClean="0">
                <a:solidFill>
                  <a:srgbClr val="C00000"/>
                </a:solidFill>
              </a:rPr>
              <a:t>Lease revenue</a:t>
            </a:r>
            <a:r>
              <a:rPr lang="en-US" sz="2000" dirty="0" smtClean="0">
                <a:solidFill>
                  <a:srgbClr val="006600"/>
                </a:solidFill>
              </a:rPr>
              <a:t>				100,000</a:t>
            </a:r>
          </a:p>
          <a:p>
            <a:pPr eaLnBrk="1" hangingPunct="1">
              <a:lnSpc>
                <a:spcPct val="80000"/>
              </a:lnSpc>
              <a:buFont typeface="Wingdings" pitchFamily="2" charset="2"/>
              <a:buNone/>
            </a:pPr>
            <a:endParaRPr lang="en-US" sz="300" dirty="0">
              <a:solidFill>
                <a:srgbClr val="006600"/>
              </a:solidFill>
            </a:endParaRPr>
          </a:p>
          <a:p>
            <a:pPr eaLnBrk="1" hangingPunct="1">
              <a:lnSpc>
                <a:spcPct val="80000"/>
              </a:lnSpc>
              <a:buFont typeface="Wingdings" pitchFamily="2" charset="2"/>
              <a:buNone/>
            </a:pPr>
            <a:endParaRPr lang="en-US" sz="2000" dirty="0" smtClean="0">
              <a:solidFill>
                <a:srgbClr val="006600"/>
              </a:solidFill>
            </a:endParaRPr>
          </a:p>
        </p:txBody>
      </p:sp>
      <p:sp>
        <p:nvSpPr>
          <p:cNvPr id="2" name="TextBox 1"/>
          <p:cNvSpPr txBox="1"/>
          <p:nvPr/>
        </p:nvSpPr>
        <p:spPr>
          <a:xfrm>
            <a:off x="741794" y="5314264"/>
            <a:ext cx="8305800" cy="369332"/>
          </a:xfrm>
          <a:prstGeom prst="rect">
            <a:avLst/>
          </a:prstGeom>
          <a:solidFill>
            <a:srgbClr val="AFEAFF"/>
          </a:solidFill>
        </p:spPr>
        <p:txBody>
          <a:bodyPr wrap="square" rtlCol="0">
            <a:spAutoFit/>
          </a:bodyPr>
          <a:lstStyle/>
          <a:p>
            <a:r>
              <a:rPr lang="en-US" dirty="0" smtClean="0"/>
              <a:t>The lessor recorded </a:t>
            </a:r>
            <a:r>
              <a:rPr lang="en-US" b="1" dirty="0" smtClean="0"/>
              <a:t>no Lease Receivable</a:t>
            </a:r>
            <a:r>
              <a:rPr lang="en-US" dirty="0" smtClean="0"/>
              <a:t>; all lease payments are revenue.</a:t>
            </a:r>
            <a:endParaRPr lang="en-US" dirty="0"/>
          </a:p>
        </p:txBody>
      </p:sp>
    </p:spTree>
    <p:extLst>
      <p:ext uri="{BB962C8B-B14F-4D97-AF65-F5344CB8AC3E}">
        <p14:creationId xmlns:p14="http://schemas.microsoft.com/office/powerpoint/2010/main" val="7449085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05507">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05507">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05507">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2" presetClass="entr" presetSubtype="4" fill="hold" nodeType="clickEffect">
                                  <p:stCondLst>
                                    <p:cond delay="0"/>
                                  </p:stCondLst>
                                  <p:childTnLst>
                                    <p:set>
                                      <p:cBhvr>
                                        <p:cTn id="14" dur="1" fill="hold">
                                          <p:stCondLst>
                                            <p:cond delay="0"/>
                                          </p:stCondLst>
                                        </p:cTn>
                                        <p:tgtEl>
                                          <p:spTgt spid="405507">
                                            <p:txEl>
                                              <p:pRg st="9" end="9"/>
                                            </p:txEl>
                                          </p:spTgt>
                                        </p:tgtEl>
                                        <p:attrNameLst>
                                          <p:attrName>style.visibility</p:attrName>
                                        </p:attrNameLst>
                                      </p:cBhvr>
                                      <p:to>
                                        <p:strVal val="visible"/>
                                      </p:to>
                                    </p:set>
                                    <p:anim calcmode="lin" valueType="num">
                                      <p:cBhvr additive="base">
                                        <p:cTn id="15" dur="500" fill="hold"/>
                                        <p:tgtEl>
                                          <p:spTgt spid="405507">
                                            <p:txEl>
                                              <p:pRg st="9" end="9"/>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05507">
                                            <p:txEl>
                                              <p:pRg st="9" end="9"/>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05507">
                                            <p:txEl>
                                              <p:pRg st="10" end="10"/>
                                            </p:txEl>
                                          </p:spTgt>
                                        </p:tgtEl>
                                        <p:attrNameLst>
                                          <p:attrName>style.visibility</p:attrName>
                                        </p:attrNameLst>
                                      </p:cBhvr>
                                      <p:to>
                                        <p:strVal val="visible"/>
                                      </p:to>
                                    </p:set>
                                    <p:anim calcmode="lin" valueType="num">
                                      <p:cBhvr additive="base">
                                        <p:cTn id="19" dur="500" fill="hold"/>
                                        <p:tgtEl>
                                          <p:spTgt spid="405507">
                                            <p:txEl>
                                              <p:pRg st="10" end="1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05507">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1000"/>
                                        <p:tgtEl>
                                          <p:spTgt spid="2"/>
                                        </p:tgtEl>
                                      </p:cBhvr>
                                    </p:animEffect>
                                    <p:anim calcmode="lin" valueType="num">
                                      <p:cBhvr>
                                        <p:cTn id="26" dur="1000" fill="hold"/>
                                        <p:tgtEl>
                                          <p:spTgt spid="2"/>
                                        </p:tgtEl>
                                        <p:attrNameLst>
                                          <p:attrName>ppt_x</p:attrName>
                                        </p:attrNameLst>
                                      </p:cBhvr>
                                      <p:tavLst>
                                        <p:tav tm="0">
                                          <p:val>
                                            <p:strVal val="#ppt_x"/>
                                          </p:val>
                                        </p:tav>
                                        <p:tav tm="100000">
                                          <p:val>
                                            <p:strVal val="#ppt_x"/>
                                          </p:val>
                                        </p:tav>
                                      </p:tavLst>
                                    </p:anim>
                                    <p:anim calcmode="lin" valueType="num">
                                      <p:cBhvr>
                                        <p:cTn id="2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sz="2800" b="1" dirty="0" smtClean="0">
                <a:solidFill>
                  <a:srgbClr val="C00000"/>
                </a:solidFill>
              </a:rPr>
              <a:t>Operating Lease</a:t>
            </a:r>
            <a:r>
              <a:rPr lang="en-US" b="1" dirty="0" smtClean="0"/>
              <a:t/>
            </a:r>
            <a:br>
              <a:rPr lang="en-US" b="1" dirty="0" smtClean="0"/>
            </a:br>
            <a:r>
              <a:rPr lang="en-US" sz="3200" b="1" dirty="0" smtClean="0"/>
              <a:t>Lessor: </a:t>
            </a:r>
            <a:r>
              <a:rPr lang="en-US" sz="2800" b="1" dirty="0" smtClean="0"/>
              <a:t>Second Lease Payment</a:t>
            </a:r>
          </a:p>
        </p:txBody>
      </p:sp>
      <p:sp>
        <p:nvSpPr>
          <p:cNvPr id="405507" name="Rectangle 3"/>
          <p:cNvSpPr>
            <a:spLocks noGrp="1" noChangeArrowheads="1"/>
          </p:cNvSpPr>
          <p:nvPr>
            <p:ph idx="1"/>
          </p:nvPr>
        </p:nvSpPr>
        <p:spPr/>
        <p:txBody>
          <a:bodyPr/>
          <a:lstStyle/>
          <a:p>
            <a:pPr eaLnBrk="1" hangingPunct="1">
              <a:lnSpc>
                <a:spcPct val="80000"/>
              </a:lnSpc>
              <a:buFont typeface="Wingdings" pitchFamily="2" charset="2"/>
              <a:buNone/>
            </a:pPr>
            <a:endParaRPr lang="en-US" sz="800" b="1" i="1" dirty="0" smtClean="0">
              <a:solidFill>
                <a:srgbClr val="006600"/>
              </a:solidFill>
            </a:endParaRPr>
          </a:p>
          <a:p>
            <a:pPr algn="ctr" eaLnBrk="1" hangingPunct="1">
              <a:lnSpc>
                <a:spcPct val="80000"/>
              </a:lnSpc>
              <a:buFont typeface="Wingdings" pitchFamily="2" charset="2"/>
              <a:buNone/>
            </a:pPr>
            <a:r>
              <a:rPr lang="en-US" sz="2400" b="1" i="1" dirty="0" smtClean="0">
                <a:solidFill>
                  <a:srgbClr val="0000FF"/>
                </a:solidFill>
              </a:rPr>
              <a:t>Second Lease Payment [Dec. 31, 2018] </a:t>
            </a:r>
          </a:p>
          <a:p>
            <a:pPr algn="ctr" eaLnBrk="1" hangingPunct="1">
              <a:lnSpc>
                <a:spcPct val="80000"/>
              </a:lnSpc>
              <a:buFont typeface="Wingdings" pitchFamily="2" charset="2"/>
              <a:buNone/>
            </a:pPr>
            <a:r>
              <a:rPr lang="en-US" sz="2400" b="1" i="1" dirty="0" smtClean="0">
                <a:solidFill>
                  <a:srgbClr val="0000FF"/>
                </a:solidFill>
              </a:rPr>
              <a:t>and all other payments</a:t>
            </a:r>
          </a:p>
          <a:p>
            <a:pPr eaLnBrk="1" hangingPunct="1">
              <a:lnSpc>
                <a:spcPct val="80000"/>
              </a:lnSpc>
              <a:buFont typeface="Wingdings" pitchFamily="2" charset="2"/>
              <a:buNone/>
            </a:pPr>
            <a:endParaRPr lang="en-US" sz="900" b="1" dirty="0" smtClean="0">
              <a:solidFill>
                <a:srgbClr val="663300"/>
              </a:solidFill>
            </a:endParaRPr>
          </a:p>
          <a:p>
            <a:pPr eaLnBrk="1" hangingPunct="1">
              <a:lnSpc>
                <a:spcPct val="80000"/>
              </a:lnSpc>
              <a:buFont typeface="Wingdings" pitchFamily="2" charset="2"/>
              <a:buNone/>
            </a:pPr>
            <a:endParaRPr lang="en-US" sz="900" b="1" dirty="0" smtClean="0">
              <a:solidFill>
                <a:srgbClr val="663300"/>
              </a:solidFill>
            </a:endParaRPr>
          </a:p>
          <a:p>
            <a:pPr eaLnBrk="1" hangingPunct="1">
              <a:lnSpc>
                <a:spcPct val="80000"/>
              </a:lnSpc>
              <a:buFont typeface="Wingdings" pitchFamily="2" charset="2"/>
              <a:buNone/>
            </a:pPr>
            <a:endParaRPr lang="en-US" sz="900" b="1" dirty="0">
              <a:solidFill>
                <a:srgbClr val="663300"/>
              </a:solidFill>
            </a:endParaRPr>
          </a:p>
          <a:p>
            <a:pPr eaLnBrk="1" hangingPunct="1">
              <a:lnSpc>
                <a:spcPct val="80000"/>
              </a:lnSpc>
              <a:buNone/>
            </a:pPr>
            <a:r>
              <a:rPr lang="en-US" sz="2400" b="1" dirty="0" smtClean="0">
                <a:solidFill>
                  <a:srgbClr val="00A44A"/>
                </a:solidFill>
              </a:rPr>
              <a:t>Lessor</a:t>
            </a:r>
            <a:endParaRPr lang="en-US" sz="2400" dirty="0" smtClean="0">
              <a:solidFill>
                <a:srgbClr val="00A44A"/>
              </a:solidFill>
            </a:endParaRPr>
          </a:p>
          <a:p>
            <a:pPr eaLnBrk="1" hangingPunct="1">
              <a:lnSpc>
                <a:spcPct val="80000"/>
              </a:lnSpc>
              <a:buFont typeface="Wingdings" pitchFamily="2" charset="2"/>
              <a:buNone/>
              <a:tabLst>
                <a:tab pos="4862513" algn="l"/>
                <a:tab pos="7258050" algn="dec"/>
                <a:tab pos="8229600" algn="dec"/>
              </a:tabLst>
            </a:pPr>
            <a:r>
              <a:rPr lang="en-US" sz="2400" dirty="0" smtClean="0">
                <a:solidFill>
                  <a:srgbClr val="006600"/>
                </a:solidFill>
              </a:rPr>
              <a:t>Cash 	100,000</a:t>
            </a:r>
            <a:br>
              <a:rPr lang="en-US" sz="2400" dirty="0" smtClean="0">
                <a:solidFill>
                  <a:srgbClr val="006600"/>
                </a:solidFill>
              </a:rPr>
            </a:br>
            <a:r>
              <a:rPr lang="en-US" sz="2400" dirty="0" smtClean="0">
                <a:solidFill>
                  <a:srgbClr val="006600"/>
                </a:solidFill>
              </a:rPr>
              <a:t>Lease Revenue		100,000</a:t>
            </a:r>
          </a:p>
          <a:p>
            <a:pPr eaLnBrk="1" hangingPunct="1">
              <a:lnSpc>
                <a:spcPct val="80000"/>
              </a:lnSpc>
              <a:buFont typeface="Wingdings" pitchFamily="2" charset="2"/>
              <a:buNone/>
            </a:pPr>
            <a:endParaRPr lang="en-US" sz="300" dirty="0">
              <a:solidFill>
                <a:srgbClr val="006600"/>
              </a:solidFill>
            </a:endParaRPr>
          </a:p>
          <a:p>
            <a:pPr eaLnBrk="1" hangingPunct="1">
              <a:lnSpc>
                <a:spcPct val="80000"/>
              </a:lnSpc>
              <a:buFont typeface="Wingdings" pitchFamily="2" charset="2"/>
              <a:buNone/>
            </a:pPr>
            <a:endParaRPr lang="en-US" sz="2000" dirty="0" smtClean="0">
              <a:solidFill>
                <a:srgbClr val="006600"/>
              </a:solidFill>
            </a:endParaRPr>
          </a:p>
        </p:txBody>
      </p:sp>
    </p:spTree>
    <p:extLst>
      <p:ext uri="{BB962C8B-B14F-4D97-AF65-F5344CB8AC3E}">
        <p14:creationId xmlns:p14="http://schemas.microsoft.com/office/powerpoint/2010/main" val="68386608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405507">
                                            <p:txEl>
                                              <p:pRg st="6" end="6"/>
                                            </p:txEl>
                                          </p:spTgt>
                                        </p:tgtEl>
                                        <p:attrNameLst>
                                          <p:attrName>style.visibility</p:attrName>
                                        </p:attrNameLst>
                                      </p:cBhvr>
                                      <p:to>
                                        <p:strVal val="visible"/>
                                      </p:to>
                                    </p:set>
                                    <p:anim calcmode="lin" valueType="num">
                                      <p:cBhvr additive="base">
                                        <p:cTn id="7" dur="500" fill="hold"/>
                                        <p:tgtEl>
                                          <p:spTgt spid="405507">
                                            <p:txEl>
                                              <p:pRg st="6"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05507">
                                            <p:txEl>
                                              <p:pRg st="6" end="6"/>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05507">
                                            <p:txEl>
                                              <p:pRg st="7" end="7"/>
                                            </p:txEl>
                                          </p:spTgt>
                                        </p:tgtEl>
                                        <p:attrNameLst>
                                          <p:attrName>style.visibility</p:attrName>
                                        </p:attrNameLst>
                                      </p:cBhvr>
                                      <p:to>
                                        <p:strVal val="visible"/>
                                      </p:to>
                                    </p:set>
                                    <p:anim calcmode="lin" valueType="num">
                                      <p:cBhvr additive="base">
                                        <p:cTn id="11" dur="500" fill="hold"/>
                                        <p:tgtEl>
                                          <p:spTgt spid="405507">
                                            <p:txEl>
                                              <p:pRg st="7" end="7"/>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05507">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405507">
                                            <p:txEl>
                                              <p:pRg st="2" end="2"/>
                                            </p:txEl>
                                          </p:spTgt>
                                        </p:tgtEl>
                                        <p:attrNameLst>
                                          <p:attrName>style.visibility</p:attrName>
                                        </p:attrNameLst>
                                      </p:cBhvr>
                                      <p:to>
                                        <p:strVal val="visible"/>
                                      </p:to>
                                    </p:set>
                                    <p:animEffect transition="in" filter="fade">
                                      <p:cBhvr>
                                        <p:cTn id="17" dur="1000"/>
                                        <p:tgtEl>
                                          <p:spTgt spid="405507">
                                            <p:txEl>
                                              <p:pRg st="2" end="2"/>
                                            </p:txEl>
                                          </p:spTgt>
                                        </p:tgtEl>
                                      </p:cBhvr>
                                    </p:animEffect>
                                    <p:anim calcmode="lin" valueType="num">
                                      <p:cBhvr>
                                        <p:cTn id="18" dur="1000" fill="hold"/>
                                        <p:tgtEl>
                                          <p:spTgt spid="405507">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405507">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normAutofit fontScale="90000"/>
          </a:bodyPr>
          <a:lstStyle/>
          <a:p>
            <a:pPr eaLnBrk="1" hangingPunct="1"/>
            <a:r>
              <a:rPr lang="en-US" b="1" dirty="0" smtClean="0"/>
              <a:t/>
            </a:r>
            <a:br>
              <a:rPr lang="en-US" b="1" dirty="0" smtClean="0"/>
            </a:br>
            <a:r>
              <a:rPr lang="en-US" sz="2800" b="1" dirty="0" smtClean="0">
                <a:solidFill>
                  <a:srgbClr val="C00000"/>
                </a:solidFill>
              </a:rPr>
              <a:t>Operating Lease</a:t>
            </a:r>
            <a:r>
              <a:rPr lang="en-US" sz="2800" b="1" dirty="0">
                <a:solidFill>
                  <a:srgbClr val="C00000"/>
                </a:solidFill>
              </a:rPr>
              <a:t/>
            </a:r>
            <a:br>
              <a:rPr lang="en-US" sz="2800" b="1" dirty="0">
                <a:solidFill>
                  <a:srgbClr val="C00000"/>
                </a:solidFill>
              </a:rPr>
            </a:br>
            <a:r>
              <a:rPr lang="en-US" sz="2800" b="1" dirty="0">
                <a:solidFill>
                  <a:srgbClr val="C00000"/>
                </a:solidFill>
              </a:rPr>
              <a:t>Lessee: </a:t>
            </a:r>
            <a:r>
              <a:rPr lang="en-US" sz="2800" b="1" dirty="0"/>
              <a:t>Interest and </a:t>
            </a:r>
            <a:r>
              <a:rPr lang="en-US" sz="2800" b="1" dirty="0" smtClean="0"/>
              <a:t>Amortization</a:t>
            </a:r>
            <a:endParaRPr lang="en-US" sz="2800" b="1" dirty="0">
              <a:solidFill>
                <a:srgbClr val="006600"/>
              </a:solidFill>
            </a:endParaRPr>
          </a:p>
        </p:txBody>
      </p:sp>
      <p:sp>
        <p:nvSpPr>
          <p:cNvPr id="405507" name="Rectangle 3"/>
          <p:cNvSpPr>
            <a:spLocks noGrp="1" noChangeArrowheads="1"/>
          </p:cNvSpPr>
          <p:nvPr>
            <p:ph idx="1"/>
          </p:nvPr>
        </p:nvSpPr>
        <p:spPr/>
        <p:txBody>
          <a:bodyPr/>
          <a:lstStyle/>
          <a:p>
            <a:pPr algn="ctr" eaLnBrk="1" hangingPunct="1">
              <a:lnSpc>
                <a:spcPct val="80000"/>
              </a:lnSpc>
              <a:buNone/>
            </a:pPr>
            <a:endParaRPr lang="en-US" sz="2000" b="1" i="1" dirty="0" smtClean="0">
              <a:solidFill>
                <a:srgbClr val="0000FF"/>
              </a:solidFill>
            </a:endParaRPr>
          </a:p>
          <a:p>
            <a:pPr eaLnBrk="1" hangingPunct="1">
              <a:spcBef>
                <a:spcPts val="0"/>
              </a:spcBef>
            </a:pPr>
            <a:r>
              <a:rPr lang="en-US" sz="2000" dirty="0"/>
              <a:t>In </a:t>
            </a:r>
            <a:r>
              <a:rPr lang="en-US" sz="2000" dirty="0" smtClean="0"/>
              <a:t>an operating </a:t>
            </a:r>
            <a:r>
              <a:rPr lang="en-US" sz="2000" dirty="0"/>
              <a:t>lease, the lessee records interest the normal way and then “plugs” the right-of-use asset amortization at whatever amount is needed for </a:t>
            </a:r>
            <a:r>
              <a:rPr lang="en-US" sz="2000" b="1" dirty="0">
                <a:solidFill>
                  <a:srgbClr val="C00000"/>
                </a:solidFill>
              </a:rPr>
              <a:t>interest plus amortization </a:t>
            </a:r>
            <a:r>
              <a:rPr lang="en-US" sz="2000" dirty="0"/>
              <a:t>to equal the </a:t>
            </a:r>
            <a:r>
              <a:rPr lang="en-US" sz="2000" b="1" i="1" dirty="0">
                <a:solidFill>
                  <a:srgbClr val="C00000"/>
                </a:solidFill>
              </a:rPr>
              <a:t>straight-line</a:t>
            </a:r>
            <a:r>
              <a:rPr lang="en-US" sz="2000" dirty="0">
                <a:solidFill>
                  <a:srgbClr val="C00000"/>
                </a:solidFill>
              </a:rPr>
              <a:t> </a:t>
            </a:r>
            <a:r>
              <a:rPr lang="en-US" sz="2000" dirty="0" smtClean="0"/>
              <a:t>lease payment, $100,000</a:t>
            </a:r>
            <a:r>
              <a:rPr lang="en-US" sz="2000" dirty="0" smtClean="0">
                <a:solidFill>
                  <a:schemeClr val="tx1"/>
                </a:solidFill>
                <a:latin typeface="+mn-lt"/>
                <a:ea typeface="+mn-ea"/>
                <a:cs typeface="+mn-cs"/>
              </a:rPr>
              <a:t>.</a:t>
            </a:r>
          </a:p>
          <a:p>
            <a:pPr eaLnBrk="1" hangingPunct="1">
              <a:spcBef>
                <a:spcPts val="0"/>
              </a:spcBef>
            </a:pPr>
            <a:endParaRPr lang="en-US" sz="900" b="1" i="1" dirty="0" smtClean="0">
              <a:solidFill>
                <a:srgbClr val="0000FF"/>
              </a:solidFill>
            </a:endParaRPr>
          </a:p>
          <a:p>
            <a:pPr eaLnBrk="1" hangingPunct="1">
              <a:spcBef>
                <a:spcPts val="0"/>
              </a:spcBef>
              <a:buNone/>
            </a:pPr>
            <a:r>
              <a:rPr lang="en-US" sz="2000" b="1" dirty="0" smtClean="0">
                <a:solidFill>
                  <a:srgbClr val="663300"/>
                </a:solidFill>
              </a:rPr>
              <a:t>2018:</a:t>
            </a:r>
          </a:p>
          <a:p>
            <a:pPr eaLnBrk="1" hangingPunct="1">
              <a:spcBef>
                <a:spcPts val="0"/>
              </a:spcBef>
              <a:buNone/>
            </a:pPr>
            <a:r>
              <a:rPr lang="en-US" sz="2000" dirty="0" smtClean="0">
                <a:solidFill>
                  <a:srgbClr val="663300"/>
                </a:solidFill>
              </a:rPr>
              <a:t>Interest </a:t>
            </a:r>
            <a:r>
              <a:rPr lang="en-US" sz="2000" dirty="0">
                <a:solidFill>
                  <a:srgbClr val="663300"/>
                </a:solidFill>
              </a:rPr>
              <a:t>expense </a:t>
            </a:r>
            <a:r>
              <a:rPr lang="en-US" sz="1600" dirty="0">
                <a:solidFill>
                  <a:srgbClr val="663300"/>
                </a:solidFill>
              </a:rPr>
              <a:t>(10% x [</a:t>
            </a:r>
            <a:r>
              <a:rPr lang="en-US" sz="1800" dirty="0">
                <a:solidFill>
                  <a:srgbClr val="663300"/>
                </a:solidFill>
              </a:rPr>
              <a:t>$</a:t>
            </a:r>
            <a:r>
              <a:rPr lang="en-US" sz="1600" dirty="0">
                <a:solidFill>
                  <a:srgbClr val="663300"/>
                </a:solidFill>
              </a:rPr>
              <a:t>348,685 – 100,000])</a:t>
            </a:r>
            <a:r>
              <a:rPr lang="en-US" sz="2400" dirty="0">
                <a:solidFill>
                  <a:srgbClr val="663300"/>
                </a:solidFill>
              </a:rPr>
              <a:t>	</a:t>
            </a:r>
            <a:r>
              <a:rPr lang="en-US" sz="2400" dirty="0" smtClean="0">
                <a:solidFill>
                  <a:srgbClr val="663300"/>
                </a:solidFill>
              </a:rPr>
              <a:t>	</a:t>
            </a:r>
            <a:r>
              <a:rPr lang="en-US" sz="2000" b="1" dirty="0" smtClean="0">
                <a:solidFill>
                  <a:srgbClr val="C00000"/>
                </a:solidFill>
              </a:rPr>
              <a:t>24,869</a:t>
            </a:r>
            <a:endParaRPr lang="en-US" sz="2000" b="1" dirty="0">
              <a:solidFill>
                <a:srgbClr val="C00000"/>
              </a:solidFill>
            </a:endParaRPr>
          </a:p>
          <a:p>
            <a:pPr eaLnBrk="1" hangingPunct="1">
              <a:spcBef>
                <a:spcPts val="0"/>
              </a:spcBef>
              <a:buNone/>
              <a:tabLst>
                <a:tab pos="6234113" algn="dec"/>
                <a:tab pos="8286750" algn="dec"/>
              </a:tabLst>
            </a:pPr>
            <a:r>
              <a:rPr lang="en-US" sz="2000" dirty="0">
                <a:solidFill>
                  <a:srgbClr val="663300"/>
                </a:solidFill>
              </a:rPr>
              <a:t>Lease liability </a:t>
            </a:r>
            <a:r>
              <a:rPr lang="en-US" sz="1600" dirty="0">
                <a:solidFill>
                  <a:srgbClr val="663300"/>
                </a:solidFill>
              </a:rPr>
              <a:t>(</a:t>
            </a:r>
            <a:r>
              <a:rPr lang="en-US" sz="1600" dirty="0" smtClean="0">
                <a:solidFill>
                  <a:srgbClr val="663300"/>
                </a:solidFill>
              </a:rPr>
              <a:t>difference)</a:t>
            </a:r>
            <a:r>
              <a:rPr lang="en-US" sz="2000" dirty="0">
                <a:solidFill>
                  <a:srgbClr val="663300"/>
                </a:solidFill>
              </a:rPr>
              <a:t> </a:t>
            </a:r>
            <a:r>
              <a:rPr lang="en-US" sz="2000" dirty="0" smtClean="0">
                <a:solidFill>
                  <a:srgbClr val="663300"/>
                </a:solidFill>
              </a:rPr>
              <a:t>                                                      75,131</a:t>
            </a:r>
          </a:p>
          <a:p>
            <a:pPr eaLnBrk="1" hangingPunct="1">
              <a:spcBef>
                <a:spcPts val="0"/>
              </a:spcBef>
              <a:buNone/>
              <a:tabLst>
                <a:tab pos="7258050" algn="dec"/>
                <a:tab pos="8286750" algn="dec"/>
              </a:tabLst>
            </a:pPr>
            <a:r>
              <a:rPr lang="en-US" sz="2000" dirty="0" smtClean="0">
                <a:solidFill>
                  <a:srgbClr val="663300"/>
                </a:solidFill>
              </a:rPr>
              <a:t>Cash </a:t>
            </a:r>
            <a:r>
              <a:rPr lang="en-US" sz="1600" dirty="0">
                <a:solidFill>
                  <a:srgbClr val="663300"/>
                </a:solidFill>
              </a:rPr>
              <a:t>(lease payment</a:t>
            </a:r>
            <a:r>
              <a:rPr lang="en-US" sz="1600" dirty="0" smtClean="0">
                <a:solidFill>
                  <a:srgbClr val="663300"/>
                </a:solidFill>
              </a:rPr>
              <a:t>)</a:t>
            </a:r>
            <a:r>
              <a:rPr lang="en-US" sz="2000" dirty="0" smtClean="0">
                <a:solidFill>
                  <a:srgbClr val="663300"/>
                </a:solidFill>
              </a:rPr>
              <a:t>         </a:t>
            </a:r>
            <a:r>
              <a:rPr lang="en-US" sz="2000" dirty="0">
                <a:solidFill>
                  <a:srgbClr val="663300"/>
                </a:solidFill>
              </a:rPr>
              <a:t>	  </a:t>
            </a:r>
            <a:r>
              <a:rPr lang="en-US" sz="2000" dirty="0" smtClean="0">
                <a:solidFill>
                  <a:srgbClr val="663300"/>
                </a:solidFill>
              </a:rPr>
              <a:t>100,000</a:t>
            </a:r>
            <a:endParaRPr lang="en-US" sz="2000" dirty="0">
              <a:solidFill>
                <a:srgbClr val="663300"/>
              </a:solidFill>
            </a:endParaRPr>
          </a:p>
          <a:p>
            <a:pPr eaLnBrk="1" hangingPunct="1">
              <a:spcBef>
                <a:spcPts val="0"/>
              </a:spcBef>
              <a:buFont typeface="Wingdings" pitchFamily="2" charset="2"/>
              <a:buNone/>
            </a:pPr>
            <a:endParaRPr lang="en-US" sz="2000" b="1" dirty="0" smtClean="0">
              <a:solidFill>
                <a:srgbClr val="663300"/>
              </a:solidFill>
            </a:endParaRPr>
          </a:p>
          <a:p>
            <a:pPr eaLnBrk="1" hangingPunct="1">
              <a:spcBef>
                <a:spcPts val="0"/>
              </a:spcBef>
              <a:buNone/>
            </a:pPr>
            <a:r>
              <a:rPr lang="en-US" sz="2000" dirty="0" smtClean="0">
                <a:solidFill>
                  <a:srgbClr val="663300"/>
                </a:solidFill>
              </a:rPr>
              <a:t>Amortization expense </a:t>
            </a:r>
            <a:r>
              <a:rPr lang="en-US" sz="1800" dirty="0" smtClean="0">
                <a:solidFill>
                  <a:srgbClr val="663300"/>
                </a:solidFill>
              </a:rPr>
              <a:t>(</a:t>
            </a:r>
            <a:r>
              <a:rPr lang="en-US" sz="2000" dirty="0" smtClean="0">
                <a:solidFill>
                  <a:srgbClr val="663300"/>
                </a:solidFill>
              </a:rPr>
              <a:t>$</a:t>
            </a:r>
            <a:r>
              <a:rPr lang="en-US" sz="1800" dirty="0" smtClean="0">
                <a:solidFill>
                  <a:srgbClr val="663300"/>
                </a:solidFill>
              </a:rPr>
              <a:t>100,000 </a:t>
            </a:r>
            <a:r>
              <a:rPr lang="en-US" sz="1800" dirty="0">
                <a:solidFill>
                  <a:srgbClr val="663300"/>
                </a:solidFill>
              </a:rPr>
              <a:t>– </a:t>
            </a:r>
            <a:r>
              <a:rPr lang="en-US" sz="1800" b="1" dirty="0" smtClean="0">
                <a:solidFill>
                  <a:srgbClr val="C00000"/>
                </a:solidFill>
              </a:rPr>
              <a:t>24,869</a:t>
            </a:r>
            <a:r>
              <a:rPr lang="en-US" sz="1800" dirty="0" smtClean="0">
                <a:solidFill>
                  <a:srgbClr val="663300"/>
                </a:solidFill>
              </a:rPr>
              <a:t>]) 		</a:t>
            </a:r>
            <a:r>
              <a:rPr lang="en-US" sz="2000" dirty="0">
                <a:solidFill>
                  <a:srgbClr val="663300"/>
                </a:solidFill>
              </a:rPr>
              <a:t> </a:t>
            </a:r>
            <a:r>
              <a:rPr lang="en-US" sz="2000" b="1" dirty="0">
                <a:solidFill>
                  <a:srgbClr val="C00000"/>
                </a:solidFill>
              </a:rPr>
              <a:t>75,131</a:t>
            </a:r>
            <a:r>
              <a:rPr lang="en-US" sz="2000" dirty="0" smtClean="0">
                <a:solidFill>
                  <a:srgbClr val="663300"/>
                </a:solidFill>
              </a:rPr>
              <a:t/>
            </a:r>
            <a:br>
              <a:rPr lang="en-US" sz="2000" dirty="0" smtClean="0">
                <a:solidFill>
                  <a:srgbClr val="663300"/>
                </a:solidFill>
              </a:rPr>
            </a:br>
            <a:r>
              <a:rPr lang="en-US" sz="2000" dirty="0" smtClean="0">
                <a:solidFill>
                  <a:srgbClr val="663300"/>
                </a:solidFill>
              </a:rPr>
              <a:t> Right-of-use asset 				 	</a:t>
            </a:r>
            <a:r>
              <a:rPr lang="en-US" sz="2000" dirty="0">
                <a:solidFill>
                  <a:srgbClr val="663300"/>
                </a:solidFill>
              </a:rPr>
              <a:t> </a:t>
            </a:r>
            <a:r>
              <a:rPr lang="en-US" sz="2000" dirty="0" smtClean="0">
                <a:solidFill>
                  <a:srgbClr val="663300"/>
                </a:solidFill>
              </a:rPr>
              <a:t>75,131</a:t>
            </a:r>
          </a:p>
          <a:p>
            <a:pPr eaLnBrk="1" hangingPunct="1">
              <a:spcBef>
                <a:spcPts val="0"/>
              </a:spcBef>
              <a:buNone/>
            </a:pPr>
            <a:endParaRPr lang="en-US" sz="2000" b="1" dirty="0">
              <a:solidFill>
                <a:srgbClr val="663300"/>
              </a:solidFill>
            </a:endParaRPr>
          </a:p>
        </p:txBody>
      </p:sp>
      <p:cxnSp>
        <p:nvCxnSpPr>
          <p:cNvPr id="4" name="Straight Arrow Connector 3"/>
          <p:cNvCxnSpPr/>
          <p:nvPr/>
        </p:nvCxnSpPr>
        <p:spPr bwMode="auto">
          <a:xfrm flipH="1">
            <a:off x="4933185" y="3429000"/>
            <a:ext cx="1372503" cy="939081"/>
          </a:xfrm>
          <a:prstGeom prst="straightConnector1">
            <a:avLst/>
          </a:prstGeom>
          <a:solidFill>
            <a:schemeClr val="accent1"/>
          </a:solidFill>
          <a:ln w="28575" cap="flat" cmpd="sng" algn="ctr">
            <a:solidFill>
              <a:srgbClr val="3366FF"/>
            </a:solidFill>
            <a:prstDash val="solid"/>
            <a:miter lim="800000"/>
            <a:headEnd type="none" w="med" len="med"/>
            <a:tailEnd type="arrow"/>
          </a:ln>
          <a:effectLst/>
        </p:spPr>
      </p:cxnSp>
      <p:sp>
        <p:nvSpPr>
          <p:cNvPr id="5" name="TextBox 4"/>
          <p:cNvSpPr txBox="1"/>
          <p:nvPr/>
        </p:nvSpPr>
        <p:spPr>
          <a:xfrm>
            <a:off x="1249098" y="5329535"/>
            <a:ext cx="6781800" cy="923330"/>
          </a:xfrm>
          <a:prstGeom prst="rect">
            <a:avLst/>
          </a:prstGeom>
          <a:solidFill>
            <a:schemeClr val="accent6">
              <a:lumMod val="40000"/>
              <a:lumOff val="60000"/>
            </a:schemeClr>
          </a:solidFill>
          <a:ln>
            <a:solidFill>
              <a:schemeClr val="accent6">
                <a:lumMod val="75000"/>
              </a:schemeClr>
            </a:solidFill>
          </a:ln>
          <a:scene3d>
            <a:camera prst="orthographicFront"/>
            <a:lightRig rig="threePt" dir="t"/>
          </a:scene3d>
          <a:sp3d>
            <a:bevelT/>
          </a:sp3d>
        </p:spPr>
        <p:txBody>
          <a:bodyPr wrap="square" rtlCol="0">
            <a:spAutoFit/>
          </a:bodyPr>
          <a:lstStyle/>
          <a:p>
            <a:endParaRPr lang="en-US" b="1" dirty="0" smtClean="0">
              <a:solidFill>
                <a:srgbClr val="663300"/>
              </a:solidFill>
            </a:endParaRPr>
          </a:p>
          <a:p>
            <a:r>
              <a:rPr lang="en-US" b="1" dirty="0" smtClean="0">
                <a:solidFill>
                  <a:srgbClr val="663300"/>
                </a:solidFill>
              </a:rPr>
              <a:t>Total </a:t>
            </a:r>
            <a:r>
              <a:rPr lang="en-US" b="1" dirty="0">
                <a:solidFill>
                  <a:srgbClr val="663300"/>
                </a:solidFill>
              </a:rPr>
              <a:t>Lease Expense:   </a:t>
            </a:r>
            <a:r>
              <a:rPr lang="en-US" b="1" dirty="0">
                <a:solidFill>
                  <a:srgbClr val="C00000"/>
                </a:solidFill>
              </a:rPr>
              <a:t>24,869 + 75,131 </a:t>
            </a:r>
            <a:r>
              <a:rPr lang="en-US" b="1" dirty="0">
                <a:solidFill>
                  <a:srgbClr val="663300"/>
                </a:solidFill>
              </a:rPr>
              <a:t>= $100,000</a:t>
            </a:r>
          </a:p>
          <a:p>
            <a:endParaRPr lang="en-US" dirty="0"/>
          </a:p>
        </p:txBody>
      </p:sp>
      <p:cxnSp>
        <p:nvCxnSpPr>
          <p:cNvPr id="3" name="Straight Arrow Connector 2"/>
          <p:cNvCxnSpPr/>
          <p:nvPr/>
        </p:nvCxnSpPr>
        <p:spPr bwMode="auto">
          <a:xfrm>
            <a:off x="2838312" y="2857500"/>
            <a:ext cx="577896" cy="1510581"/>
          </a:xfrm>
          <a:prstGeom prst="straightConnector1">
            <a:avLst/>
          </a:prstGeom>
          <a:solidFill>
            <a:schemeClr val="accent1"/>
          </a:solidFill>
          <a:ln w="28575" cap="flat" cmpd="sng" algn="ctr">
            <a:solidFill>
              <a:srgbClr val="3366FF"/>
            </a:solidFill>
            <a:prstDash val="solid"/>
            <a:miter lim="800000"/>
            <a:headEnd type="none" w="med" len="med"/>
            <a:tailEnd type="arrow"/>
          </a:ln>
          <a:effectLst/>
        </p:spPr>
      </p:cxnSp>
    </p:spTree>
    <p:extLst>
      <p:ext uri="{BB962C8B-B14F-4D97-AF65-F5344CB8AC3E}">
        <p14:creationId xmlns:p14="http://schemas.microsoft.com/office/powerpoint/2010/main" val="1721708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5507">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05507">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05507">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05507">
                                            <p:txEl>
                                              <p:pRg st="6" end="6"/>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05507">
                                            <p:txEl>
                                              <p:pRg st="8" end="8"/>
                                            </p:txEl>
                                          </p:spTgt>
                                        </p:tgtEl>
                                        <p:attrNameLst>
                                          <p:attrName>style.visibility</p:attrName>
                                        </p:attrNameLst>
                                      </p:cBhvr>
                                      <p:to>
                                        <p:strVal val="visible"/>
                                      </p:to>
                                    </p:set>
                                    <p:anim calcmode="lin" valueType="num">
                                      <p:cBhvr additive="base">
                                        <p:cTn id="17" dur="500" fill="hold"/>
                                        <p:tgtEl>
                                          <p:spTgt spid="405507">
                                            <p:txEl>
                                              <p:pRg st="8" end="8"/>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05507">
                                            <p:txEl>
                                              <p:pRg st="8" end="8"/>
                                            </p:txEl>
                                          </p:spTgt>
                                        </p:tgtEl>
                                        <p:attrNameLst>
                                          <p:attrName>ppt_y</p:attrName>
                                        </p:attrNameLst>
                                      </p:cBhvr>
                                      <p:tavLst>
                                        <p:tav tm="0">
                                          <p:val>
                                            <p:strVal val="1+#ppt_h/2"/>
                                          </p:val>
                                        </p:tav>
                                        <p:tav tm="100000">
                                          <p:val>
                                            <p:strVal val="#ppt_y"/>
                                          </p:val>
                                        </p:tav>
                                      </p:tavLst>
                                    </p:anim>
                                  </p:childTnLst>
                                </p:cTn>
                              </p:par>
                            </p:childTnLst>
                          </p:cTn>
                        </p:par>
                        <p:par>
                          <p:cTn id="19" fill="hold">
                            <p:stCondLst>
                              <p:cond delay="500"/>
                            </p:stCondLst>
                            <p:childTnLst>
                              <p:par>
                                <p:cTn id="20" presetID="1" presetClass="entr" presetSubtype="0" fill="hold" nodeType="afterEffect">
                                  <p:stCondLst>
                                    <p:cond delay="2000"/>
                                  </p:stCondLst>
                                  <p:childTnLst>
                                    <p:set>
                                      <p:cBhvr>
                                        <p:cTn id="21" dur="1" fill="hold">
                                          <p:stCondLst>
                                            <p:cond delay="0"/>
                                          </p:stCondLst>
                                        </p:cTn>
                                        <p:tgtEl>
                                          <p:spTgt spid="4"/>
                                        </p:tgtEl>
                                        <p:attrNameLst>
                                          <p:attrName>style.visibility</p:attrName>
                                        </p:attrNameLst>
                                      </p:cBhvr>
                                      <p:to>
                                        <p:strVal val="visible"/>
                                      </p:to>
                                    </p:set>
                                  </p:childTnLst>
                                </p:cTn>
                              </p:par>
                            </p:childTnLst>
                          </p:cTn>
                        </p:par>
                        <p:par>
                          <p:cTn id="22" fill="hold">
                            <p:stCondLst>
                              <p:cond delay="2500"/>
                            </p:stCondLst>
                            <p:childTnLst>
                              <p:par>
                                <p:cTn id="23" presetID="2" presetClass="entr" presetSubtype="4"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normAutofit fontScale="90000"/>
          </a:bodyPr>
          <a:lstStyle/>
          <a:p>
            <a:pPr eaLnBrk="1" hangingPunct="1"/>
            <a:r>
              <a:rPr lang="en-US" b="1" dirty="0" smtClean="0"/>
              <a:t/>
            </a:r>
            <a:br>
              <a:rPr lang="en-US" b="1" dirty="0" smtClean="0"/>
            </a:br>
            <a:r>
              <a:rPr lang="en-US" sz="2800" b="1" dirty="0">
                <a:solidFill>
                  <a:srgbClr val="C00000"/>
                </a:solidFill>
              </a:rPr>
              <a:t>Operating Lease</a:t>
            </a:r>
            <a:br>
              <a:rPr lang="en-US" sz="2800" b="1" dirty="0">
                <a:solidFill>
                  <a:srgbClr val="C00000"/>
                </a:solidFill>
              </a:rPr>
            </a:br>
            <a:r>
              <a:rPr lang="en-US" sz="2800" b="1" dirty="0">
                <a:solidFill>
                  <a:srgbClr val="C00000"/>
                </a:solidFill>
              </a:rPr>
              <a:t>Lessee: </a:t>
            </a:r>
            <a:r>
              <a:rPr lang="en-US" sz="2800" b="1" dirty="0"/>
              <a:t>Interest and Amortization</a:t>
            </a:r>
            <a:endParaRPr lang="en-US" sz="2800" b="1" dirty="0">
              <a:solidFill>
                <a:srgbClr val="006600"/>
              </a:solidFill>
            </a:endParaRPr>
          </a:p>
        </p:txBody>
      </p:sp>
      <p:sp>
        <p:nvSpPr>
          <p:cNvPr id="405507" name="Rectangle 3"/>
          <p:cNvSpPr>
            <a:spLocks noGrp="1" noChangeArrowheads="1"/>
          </p:cNvSpPr>
          <p:nvPr>
            <p:ph idx="1"/>
          </p:nvPr>
        </p:nvSpPr>
        <p:spPr/>
        <p:txBody>
          <a:bodyPr/>
          <a:lstStyle/>
          <a:p>
            <a:pPr algn="ctr" eaLnBrk="1" hangingPunct="1">
              <a:lnSpc>
                <a:spcPct val="80000"/>
              </a:lnSpc>
              <a:buNone/>
            </a:pPr>
            <a:endParaRPr lang="en-US" sz="2000" b="1" i="1" dirty="0" smtClean="0">
              <a:solidFill>
                <a:srgbClr val="0000FF"/>
              </a:solidFill>
            </a:endParaRPr>
          </a:p>
          <a:p>
            <a:pPr eaLnBrk="1" hangingPunct="1">
              <a:spcBef>
                <a:spcPts val="0"/>
              </a:spcBef>
            </a:pPr>
            <a:r>
              <a:rPr lang="en-US" sz="2000" dirty="0"/>
              <a:t>In </a:t>
            </a:r>
            <a:r>
              <a:rPr lang="en-US" sz="2000" dirty="0" smtClean="0"/>
              <a:t>an operating lease</a:t>
            </a:r>
            <a:r>
              <a:rPr lang="en-US" sz="2000" dirty="0"/>
              <a:t>, the lessee records interest the normal way and then “plugs” the right-of-use asset amortization at whatever amount is needed for </a:t>
            </a:r>
            <a:r>
              <a:rPr lang="en-US" sz="2000" b="1" dirty="0">
                <a:solidFill>
                  <a:srgbClr val="C00000"/>
                </a:solidFill>
              </a:rPr>
              <a:t>interest plus amortization </a:t>
            </a:r>
            <a:r>
              <a:rPr lang="en-US" sz="2000" dirty="0"/>
              <a:t>to equal the </a:t>
            </a:r>
            <a:r>
              <a:rPr lang="en-US" sz="2000" b="1" i="1" dirty="0">
                <a:solidFill>
                  <a:srgbClr val="C00000"/>
                </a:solidFill>
              </a:rPr>
              <a:t>straight-line</a:t>
            </a:r>
            <a:r>
              <a:rPr lang="en-US" sz="2000" dirty="0">
                <a:solidFill>
                  <a:srgbClr val="C00000"/>
                </a:solidFill>
              </a:rPr>
              <a:t> </a:t>
            </a:r>
            <a:r>
              <a:rPr lang="en-US" sz="2000" dirty="0" smtClean="0"/>
              <a:t>lease payment, $100,000</a:t>
            </a:r>
            <a:r>
              <a:rPr lang="en-US" sz="2000" dirty="0" smtClean="0">
                <a:solidFill>
                  <a:schemeClr val="tx1"/>
                </a:solidFill>
                <a:latin typeface="+mn-lt"/>
                <a:ea typeface="+mn-ea"/>
                <a:cs typeface="+mn-cs"/>
              </a:rPr>
              <a:t>.</a:t>
            </a:r>
            <a:endParaRPr lang="en-US" sz="2000" b="1" i="1" dirty="0" smtClean="0">
              <a:solidFill>
                <a:srgbClr val="0000FF"/>
              </a:solidFill>
            </a:endParaRPr>
          </a:p>
          <a:p>
            <a:pPr eaLnBrk="1" hangingPunct="1">
              <a:spcBef>
                <a:spcPts val="0"/>
              </a:spcBef>
            </a:pPr>
            <a:endParaRPr lang="en-US" sz="900" b="1" i="1" dirty="0">
              <a:solidFill>
                <a:srgbClr val="0000FF"/>
              </a:solidFill>
            </a:endParaRPr>
          </a:p>
          <a:p>
            <a:pPr eaLnBrk="1" hangingPunct="1">
              <a:spcBef>
                <a:spcPts val="0"/>
              </a:spcBef>
              <a:buNone/>
            </a:pPr>
            <a:r>
              <a:rPr lang="en-US" sz="2000" b="1" dirty="0" smtClean="0">
                <a:solidFill>
                  <a:srgbClr val="663300"/>
                </a:solidFill>
              </a:rPr>
              <a:t>2019:</a:t>
            </a:r>
            <a:endParaRPr lang="en-US" sz="2000" b="1" dirty="0">
              <a:solidFill>
                <a:srgbClr val="663300"/>
              </a:solidFill>
            </a:endParaRPr>
          </a:p>
          <a:p>
            <a:pPr eaLnBrk="1" hangingPunct="1">
              <a:spcBef>
                <a:spcPts val="0"/>
              </a:spcBef>
              <a:buNone/>
            </a:pPr>
            <a:r>
              <a:rPr lang="en-US" sz="2000" dirty="0" smtClean="0">
                <a:solidFill>
                  <a:srgbClr val="663300"/>
                </a:solidFill>
              </a:rPr>
              <a:t>Interest </a:t>
            </a:r>
            <a:r>
              <a:rPr lang="en-US" sz="2000" dirty="0">
                <a:solidFill>
                  <a:srgbClr val="663300"/>
                </a:solidFill>
              </a:rPr>
              <a:t>expense </a:t>
            </a:r>
            <a:r>
              <a:rPr lang="en-US" sz="1600" dirty="0">
                <a:solidFill>
                  <a:srgbClr val="663300"/>
                </a:solidFill>
              </a:rPr>
              <a:t>(10% x [</a:t>
            </a:r>
            <a:r>
              <a:rPr lang="en-US" sz="1800" dirty="0">
                <a:solidFill>
                  <a:srgbClr val="663300"/>
                </a:solidFill>
              </a:rPr>
              <a:t>$</a:t>
            </a:r>
            <a:r>
              <a:rPr lang="en-US" sz="1600" dirty="0">
                <a:solidFill>
                  <a:srgbClr val="663300"/>
                </a:solidFill>
              </a:rPr>
              <a:t>348,685 – </a:t>
            </a:r>
            <a:r>
              <a:rPr lang="en-US" sz="1600" dirty="0" smtClean="0">
                <a:solidFill>
                  <a:srgbClr val="663300"/>
                </a:solidFill>
              </a:rPr>
              <a:t>100,000</a:t>
            </a:r>
            <a:r>
              <a:rPr lang="en-US" sz="1600" dirty="0">
                <a:solidFill>
                  <a:srgbClr val="663300"/>
                </a:solidFill>
              </a:rPr>
              <a:t> – </a:t>
            </a:r>
            <a:r>
              <a:rPr lang="en-US" sz="1600" dirty="0" smtClean="0">
                <a:solidFill>
                  <a:srgbClr val="663300"/>
                </a:solidFill>
              </a:rPr>
              <a:t>75,131])</a:t>
            </a:r>
            <a:r>
              <a:rPr lang="en-US" sz="2400" dirty="0">
                <a:solidFill>
                  <a:srgbClr val="663300"/>
                </a:solidFill>
              </a:rPr>
              <a:t>	</a:t>
            </a:r>
            <a:r>
              <a:rPr lang="en-US" sz="2000" b="1" dirty="0" smtClean="0">
                <a:solidFill>
                  <a:srgbClr val="C00000"/>
                </a:solidFill>
              </a:rPr>
              <a:t>17,355</a:t>
            </a:r>
            <a:endParaRPr lang="en-US" sz="2000" b="1" dirty="0">
              <a:solidFill>
                <a:srgbClr val="C00000"/>
              </a:solidFill>
            </a:endParaRPr>
          </a:p>
          <a:p>
            <a:pPr eaLnBrk="1" hangingPunct="1">
              <a:spcBef>
                <a:spcPts val="0"/>
              </a:spcBef>
              <a:buNone/>
              <a:tabLst>
                <a:tab pos="7258050" algn="dec"/>
              </a:tabLst>
            </a:pPr>
            <a:r>
              <a:rPr lang="en-US" sz="2000" dirty="0">
                <a:solidFill>
                  <a:srgbClr val="663300"/>
                </a:solidFill>
              </a:rPr>
              <a:t>Lease liability </a:t>
            </a:r>
            <a:r>
              <a:rPr lang="en-US" sz="1600" dirty="0">
                <a:solidFill>
                  <a:srgbClr val="663300"/>
                </a:solidFill>
              </a:rPr>
              <a:t>(</a:t>
            </a:r>
            <a:r>
              <a:rPr lang="en-US" sz="1600" dirty="0" smtClean="0">
                <a:solidFill>
                  <a:srgbClr val="663300"/>
                </a:solidFill>
              </a:rPr>
              <a:t>difference)                                                                   </a:t>
            </a:r>
            <a:r>
              <a:rPr lang="en-US" sz="2000" dirty="0" smtClean="0">
                <a:solidFill>
                  <a:srgbClr val="663300"/>
                </a:solidFill>
              </a:rPr>
              <a:t>82,645</a:t>
            </a:r>
            <a:r>
              <a:rPr lang="en-US" sz="2000" dirty="0">
                <a:solidFill>
                  <a:srgbClr val="663300"/>
                </a:solidFill>
              </a:rPr>
              <a:t/>
            </a:r>
            <a:br>
              <a:rPr lang="en-US" sz="2000" dirty="0">
                <a:solidFill>
                  <a:srgbClr val="663300"/>
                </a:solidFill>
              </a:rPr>
            </a:br>
            <a:r>
              <a:rPr lang="en-US" sz="2000" dirty="0">
                <a:solidFill>
                  <a:srgbClr val="663300"/>
                </a:solidFill>
              </a:rPr>
              <a:t>Cash </a:t>
            </a:r>
            <a:r>
              <a:rPr lang="en-US" sz="1600" dirty="0">
                <a:solidFill>
                  <a:srgbClr val="663300"/>
                </a:solidFill>
              </a:rPr>
              <a:t>(lease payment</a:t>
            </a:r>
            <a:r>
              <a:rPr lang="en-US" sz="1600" dirty="0" smtClean="0">
                <a:solidFill>
                  <a:srgbClr val="663300"/>
                </a:solidFill>
              </a:rPr>
              <a:t>)</a:t>
            </a:r>
            <a:r>
              <a:rPr lang="en-US" sz="2000" dirty="0" smtClean="0">
                <a:solidFill>
                  <a:srgbClr val="663300"/>
                </a:solidFill>
              </a:rPr>
              <a:t>   	</a:t>
            </a:r>
            <a:r>
              <a:rPr lang="en-US" sz="2000" dirty="0">
                <a:solidFill>
                  <a:srgbClr val="663300"/>
                </a:solidFill>
              </a:rPr>
              <a:t>100,000</a:t>
            </a:r>
          </a:p>
          <a:p>
            <a:pPr eaLnBrk="1" hangingPunct="1">
              <a:spcBef>
                <a:spcPts val="0"/>
              </a:spcBef>
              <a:buNone/>
              <a:tabLst>
                <a:tab pos="7258050" algn="dec"/>
                <a:tab pos="8115300" algn="dec"/>
              </a:tabLst>
            </a:pPr>
            <a:endParaRPr lang="en-US" sz="2000" b="1" dirty="0" smtClean="0">
              <a:solidFill>
                <a:srgbClr val="663300"/>
              </a:solidFill>
            </a:endParaRPr>
          </a:p>
          <a:p>
            <a:pPr eaLnBrk="1" hangingPunct="1">
              <a:spcBef>
                <a:spcPts val="0"/>
              </a:spcBef>
              <a:buNone/>
              <a:tabLst>
                <a:tab pos="5486400" algn="l"/>
                <a:tab pos="8229600" algn="dec"/>
              </a:tabLst>
            </a:pPr>
            <a:r>
              <a:rPr lang="en-US" sz="2000" dirty="0" smtClean="0">
                <a:solidFill>
                  <a:srgbClr val="663300"/>
                </a:solidFill>
              </a:rPr>
              <a:t>Amortization expense </a:t>
            </a:r>
            <a:r>
              <a:rPr lang="en-US" sz="1800" dirty="0" smtClean="0">
                <a:solidFill>
                  <a:srgbClr val="663300"/>
                </a:solidFill>
              </a:rPr>
              <a:t>(</a:t>
            </a:r>
            <a:r>
              <a:rPr lang="en-US" sz="2000" dirty="0" smtClean="0">
                <a:solidFill>
                  <a:srgbClr val="663300"/>
                </a:solidFill>
              </a:rPr>
              <a:t>$</a:t>
            </a:r>
            <a:r>
              <a:rPr lang="en-US" sz="1800" dirty="0" smtClean="0">
                <a:solidFill>
                  <a:srgbClr val="663300"/>
                </a:solidFill>
              </a:rPr>
              <a:t>100,000 </a:t>
            </a:r>
            <a:r>
              <a:rPr lang="en-US" sz="1800" dirty="0">
                <a:solidFill>
                  <a:srgbClr val="663300"/>
                </a:solidFill>
              </a:rPr>
              <a:t>– </a:t>
            </a:r>
            <a:r>
              <a:rPr lang="en-US" sz="1800" b="1" dirty="0" smtClean="0">
                <a:solidFill>
                  <a:srgbClr val="C00000"/>
                </a:solidFill>
              </a:rPr>
              <a:t>17,355</a:t>
            </a:r>
            <a:r>
              <a:rPr lang="en-US" sz="1800" dirty="0" smtClean="0">
                <a:solidFill>
                  <a:srgbClr val="663300"/>
                </a:solidFill>
              </a:rPr>
              <a:t>]) 	</a:t>
            </a:r>
            <a:r>
              <a:rPr lang="en-US" sz="2000" b="1" dirty="0" smtClean="0">
                <a:solidFill>
                  <a:srgbClr val="C00000"/>
                </a:solidFill>
              </a:rPr>
              <a:t>82,645</a:t>
            </a:r>
          </a:p>
          <a:p>
            <a:pPr indent="-3175" eaLnBrk="1" hangingPunct="1">
              <a:spcBef>
                <a:spcPts val="0"/>
              </a:spcBef>
              <a:buNone/>
              <a:tabLst>
                <a:tab pos="6572250" algn="l"/>
                <a:tab pos="8229600" algn="dec"/>
              </a:tabLst>
            </a:pPr>
            <a:r>
              <a:rPr lang="en-US" sz="2000" dirty="0" smtClean="0">
                <a:solidFill>
                  <a:srgbClr val="663300"/>
                </a:solidFill>
              </a:rPr>
              <a:t>Right-of-use asset  	82,645</a:t>
            </a:r>
          </a:p>
          <a:p>
            <a:pPr eaLnBrk="1" hangingPunct="1">
              <a:spcBef>
                <a:spcPts val="0"/>
              </a:spcBef>
              <a:buNone/>
            </a:pPr>
            <a:endParaRPr lang="en-US" sz="2000" b="1" dirty="0">
              <a:solidFill>
                <a:srgbClr val="663300"/>
              </a:solidFill>
            </a:endParaRPr>
          </a:p>
        </p:txBody>
      </p:sp>
      <p:cxnSp>
        <p:nvCxnSpPr>
          <p:cNvPr id="4" name="Straight Arrow Connector 3"/>
          <p:cNvCxnSpPr/>
          <p:nvPr/>
        </p:nvCxnSpPr>
        <p:spPr bwMode="auto">
          <a:xfrm flipH="1">
            <a:off x="5077659" y="3638496"/>
            <a:ext cx="1327104" cy="729585"/>
          </a:xfrm>
          <a:prstGeom prst="straightConnector1">
            <a:avLst/>
          </a:prstGeom>
          <a:solidFill>
            <a:schemeClr val="accent1"/>
          </a:solidFill>
          <a:ln w="28575" cap="flat" cmpd="sng" algn="ctr">
            <a:solidFill>
              <a:srgbClr val="3366FF"/>
            </a:solidFill>
            <a:prstDash val="solid"/>
            <a:miter lim="800000"/>
            <a:headEnd type="none" w="med" len="med"/>
            <a:tailEnd type="arrow"/>
          </a:ln>
          <a:effectLst/>
        </p:spPr>
      </p:cxnSp>
      <p:sp>
        <p:nvSpPr>
          <p:cNvPr id="5" name="TextBox 4"/>
          <p:cNvSpPr txBox="1"/>
          <p:nvPr/>
        </p:nvSpPr>
        <p:spPr>
          <a:xfrm>
            <a:off x="1325574" y="5379399"/>
            <a:ext cx="6781800" cy="923330"/>
          </a:xfrm>
          <a:prstGeom prst="rect">
            <a:avLst/>
          </a:prstGeom>
          <a:solidFill>
            <a:schemeClr val="accent6">
              <a:lumMod val="40000"/>
              <a:lumOff val="60000"/>
            </a:schemeClr>
          </a:solidFill>
          <a:ln>
            <a:solidFill>
              <a:schemeClr val="accent6">
                <a:lumMod val="75000"/>
              </a:schemeClr>
            </a:solidFill>
          </a:ln>
          <a:scene3d>
            <a:camera prst="orthographicFront"/>
            <a:lightRig rig="threePt" dir="t"/>
          </a:scene3d>
          <a:sp3d>
            <a:bevelT/>
          </a:sp3d>
        </p:spPr>
        <p:txBody>
          <a:bodyPr wrap="square" rtlCol="0">
            <a:spAutoFit/>
          </a:bodyPr>
          <a:lstStyle/>
          <a:p>
            <a:endParaRPr lang="en-US" b="1" dirty="0" smtClean="0">
              <a:solidFill>
                <a:srgbClr val="663300"/>
              </a:solidFill>
            </a:endParaRPr>
          </a:p>
          <a:p>
            <a:r>
              <a:rPr lang="en-US" b="1" dirty="0" smtClean="0">
                <a:solidFill>
                  <a:srgbClr val="663300"/>
                </a:solidFill>
              </a:rPr>
              <a:t>Total </a:t>
            </a:r>
            <a:r>
              <a:rPr lang="en-US" b="1" dirty="0">
                <a:solidFill>
                  <a:srgbClr val="663300"/>
                </a:solidFill>
              </a:rPr>
              <a:t>Lease Expense:   </a:t>
            </a:r>
            <a:r>
              <a:rPr lang="en-US" b="1" dirty="0" smtClean="0">
                <a:solidFill>
                  <a:srgbClr val="663300"/>
                </a:solidFill>
              </a:rPr>
              <a:t>$</a:t>
            </a:r>
            <a:r>
              <a:rPr lang="en-US" b="1" dirty="0" smtClean="0">
                <a:solidFill>
                  <a:srgbClr val="C00000"/>
                </a:solidFill>
              </a:rPr>
              <a:t>17,355 + 82,645 </a:t>
            </a:r>
            <a:r>
              <a:rPr lang="en-US" b="1" dirty="0" smtClean="0">
                <a:solidFill>
                  <a:srgbClr val="663300"/>
                </a:solidFill>
              </a:rPr>
              <a:t>= </a:t>
            </a:r>
            <a:r>
              <a:rPr lang="en-US" b="1" dirty="0">
                <a:solidFill>
                  <a:srgbClr val="663300"/>
                </a:solidFill>
              </a:rPr>
              <a:t>$100,000</a:t>
            </a:r>
          </a:p>
          <a:p>
            <a:endParaRPr lang="en-US" dirty="0"/>
          </a:p>
        </p:txBody>
      </p:sp>
    </p:spTree>
    <p:extLst>
      <p:ext uri="{BB962C8B-B14F-4D97-AF65-F5344CB8AC3E}">
        <p14:creationId xmlns:p14="http://schemas.microsoft.com/office/powerpoint/2010/main" val="485827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5507">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05507">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05507">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05507">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05507">
                                            <p:txEl>
                                              <p:pRg st="7" end="7"/>
                                            </p:txEl>
                                          </p:spTgt>
                                        </p:tgtEl>
                                        <p:attrNameLst>
                                          <p:attrName>style.visibility</p:attrName>
                                        </p:attrNameLst>
                                      </p:cBhvr>
                                      <p:to>
                                        <p:strVal val="visible"/>
                                      </p:to>
                                    </p:set>
                                    <p:anim calcmode="lin" valueType="num">
                                      <p:cBhvr additive="base">
                                        <p:cTn id="19" dur="500" fill="hold"/>
                                        <p:tgtEl>
                                          <p:spTgt spid="405507">
                                            <p:txEl>
                                              <p:pRg st="7" end="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05507">
                                            <p:txEl>
                                              <p:pRg st="7" end="7"/>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05507">
                                            <p:txEl>
                                              <p:pRg st="8" end="8"/>
                                            </p:txEl>
                                          </p:spTgt>
                                        </p:tgtEl>
                                        <p:attrNameLst>
                                          <p:attrName>style.visibility</p:attrName>
                                        </p:attrNameLst>
                                      </p:cBhvr>
                                      <p:to>
                                        <p:strVal val="visible"/>
                                      </p:to>
                                    </p:set>
                                    <p:anim calcmode="lin" valueType="num">
                                      <p:cBhvr additive="base">
                                        <p:cTn id="23" dur="500" fill="hold"/>
                                        <p:tgtEl>
                                          <p:spTgt spid="405507">
                                            <p:txEl>
                                              <p:pRg st="8" end="8"/>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05507">
                                            <p:txEl>
                                              <p:pRg st="8" end="8"/>
                                            </p:txEl>
                                          </p:spTgt>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1" presetClass="entr" presetSubtype="0" fill="hold" nodeType="afterEffect">
                                  <p:stCondLst>
                                    <p:cond delay="2000"/>
                                  </p:stCondLst>
                                  <p:childTnLst>
                                    <p:set>
                                      <p:cBhvr>
                                        <p:cTn id="27" dur="1" fill="hold">
                                          <p:stCondLst>
                                            <p:cond delay="0"/>
                                          </p:stCondLst>
                                        </p:cTn>
                                        <p:tgtEl>
                                          <p:spTgt spid="4"/>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1000"/>
                                        <p:tgtEl>
                                          <p:spTgt spid="5"/>
                                        </p:tgtEl>
                                      </p:cBhvr>
                                    </p:animEffect>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71202" y="1189653"/>
            <a:ext cx="8229600" cy="2985433"/>
          </a:xfrm>
          <a:prstGeom prst="rect">
            <a:avLst/>
          </a:prstGeom>
          <a:noFill/>
        </p:spPr>
        <p:txBody>
          <a:bodyPr wrap="square" rtlCol="0">
            <a:spAutoFit/>
          </a:bodyPr>
          <a:lstStyle/>
          <a:p>
            <a:pPr>
              <a:buClr>
                <a:schemeClr val="tx1"/>
              </a:buClr>
              <a:defRPr/>
            </a:pPr>
            <a:r>
              <a:rPr lang="en-US" sz="2200" b="1" dirty="0">
                <a:solidFill>
                  <a:srgbClr val="0000FF"/>
                </a:solidFill>
              </a:rPr>
              <a:t>Effective date</a:t>
            </a:r>
            <a:r>
              <a:rPr lang="en-US" sz="2200" dirty="0" smtClean="0"/>
              <a:t>:</a:t>
            </a:r>
          </a:p>
          <a:p>
            <a:pPr>
              <a:buClr>
                <a:schemeClr val="tx1"/>
              </a:buClr>
              <a:defRPr/>
            </a:pPr>
            <a:endParaRPr lang="en-US" sz="2200" dirty="0"/>
          </a:p>
          <a:p>
            <a:pPr marL="800100" lvl="1" indent="-342900">
              <a:buClr>
                <a:schemeClr val="tx1"/>
              </a:buClr>
              <a:buFont typeface="Wingdings" panose="05000000000000000000" pitchFamily="2" charset="2"/>
              <a:buChar char="Ø"/>
              <a:defRPr/>
            </a:pPr>
            <a:r>
              <a:rPr lang="en-US" sz="2400" dirty="0">
                <a:latin typeface="Calibri" panose="020F0502020204030204" pitchFamily="34" charset="0"/>
              </a:rPr>
              <a:t>For public </a:t>
            </a:r>
            <a:r>
              <a:rPr lang="en-US" sz="2400" dirty="0" smtClean="0">
                <a:latin typeface="Calibri" panose="020F0502020204030204" pitchFamily="34" charset="0"/>
              </a:rPr>
              <a:t>companies: for </a:t>
            </a:r>
            <a:r>
              <a:rPr lang="en-US" sz="2400" dirty="0">
                <a:latin typeface="Calibri" panose="020F0502020204030204" pitchFamily="34" charset="0"/>
              </a:rPr>
              <a:t>fiscal years, and interim periods within those fiscal years, beginning after December 15, 2018. </a:t>
            </a:r>
            <a:endParaRPr lang="en-US" sz="2400" dirty="0" smtClean="0">
              <a:latin typeface="Calibri" panose="020F0502020204030204" pitchFamily="34" charset="0"/>
            </a:endParaRPr>
          </a:p>
          <a:p>
            <a:pPr lvl="1">
              <a:buClr>
                <a:schemeClr val="tx1"/>
              </a:buClr>
              <a:defRPr/>
            </a:pPr>
            <a:endParaRPr lang="en-US" sz="2400" dirty="0">
              <a:latin typeface="Calibri" panose="020F0502020204030204" pitchFamily="34" charset="0"/>
            </a:endParaRPr>
          </a:p>
          <a:p>
            <a:pPr marL="800100" lvl="1" indent="-342900">
              <a:buClr>
                <a:schemeClr val="tx1"/>
              </a:buClr>
              <a:buFont typeface="Wingdings" panose="05000000000000000000" pitchFamily="2" charset="2"/>
              <a:buChar char="Ø"/>
              <a:defRPr/>
            </a:pPr>
            <a:r>
              <a:rPr lang="en-US" sz="2400" dirty="0" smtClean="0">
                <a:latin typeface="Calibri" panose="020F0502020204030204" pitchFamily="34" charset="0"/>
              </a:rPr>
              <a:t>Early </a:t>
            </a:r>
            <a:r>
              <a:rPr lang="en-US" sz="2400" dirty="0">
                <a:latin typeface="Calibri" panose="020F0502020204030204" pitchFamily="34" charset="0"/>
              </a:rPr>
              <a:t>adoption is permitted.</a:t>
            </a:r>
          </a:p>
          <a:p>
            <a:pPr marL="461963" indent="-461963">
              <a:buClr>
                <a:schemeClr val="tx1"/>
              </a:buClr>
              <a:defRPr/>
            </a:pPr>
            <a:endParaRPr lang="en-US" sz="2400" b="1" dirty="0" smtClean="0">
              <a:solidFill>
                <a:srgbClr val="0000FF"/>
              </a:solidFill>
              <a:latin typeface="Calibri" panose="020F0502020204030204" pitchFamily="34" charset="0"/>
            </a:endParaRPr>
          </a:p>
        </p:txBody>
      </p:sp>
      <p:sp>
        <p:nvSpPr>
          <p:cNvPr id="7" name="Title 6"/>
          <p:cNvSpPr>
            <a:spLocks noGrp="1"/>
          </p:cNvSpPr>
          <p:nvPr>
            <p:ph type="title"/>
          </p:nvPr>
        </p:nvSpPr>
        <p:spPr>
          <a:xfrm>
            <a:off x="761999" y="250572"/>
            <a:ext cx="8382000" cy="939081"/>
          </a:xfrm>
        </p:spPr>
        <p:txBody>
          <a:bodyPr>
            <a:noAutofit/>
          </a:bodyPr>
          <a:lstStyle/>
          <a:p>
            <a:r>
              <a:rPr lang="en-US" sz="3600" dirty="0"/>
              <a:t>ASC 142 Topic: Leases</a:t>
            </a:r>
            <a:r>
              <a:rPr lang="en-US" sz="3600" dirty="0">
                <a:effectLst>
                  <a:outerShdw blurRad="38100" dist="38100" dir="2700000" algn="tl">
                    <a:srgbClr val="C0C0C0"/>
                  </a:outerShdw>
                </a:effectLst>
              </a:rPr>
              <a:t/>
            </a:r>
            <a:br>
              <a:rPr lang="en-US" sz="3600" dirty="0">
                <a:effectLst>
                  <a:outerShdw blurRad="38100" dist="38100" dir="2700000" algn="tl">
                    <a:srgbClr val="C0C0C0"/>
                  </a:outerShdw>
                </a:effectLst>
              </a:rPr>
            </a:br>
            <a:endParaRPr lang="en-US" sz="3600" dirty="0"/>
          </a:p>
        </p:txBody>
      </p:sp>
    </p:spTree>
    <p:extLst>
      <p:ext uri="{BB962C8B-B14F-4D97-AF65-F5344CB8AC3E}">
        <p14:creationId xmlns:p14="http://schemas.microsoft.com/office/powerpoint/2010/main" val="110131963"/>
      </p:ext>
    </p:extLst>
  </p:cSld>
  <p:clrMapOvr>
    <a:masterClrMapping/>
  </p:clrMapOvr>
  <p:transition>
    <p:zoom dir="in"/>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effectLst>
                  <a:outerShdw blurRad="50800" dist="38100" dir="2700000" algn="tl" rotWithShape="0">
                    <a:prstClr val="black">
                      <a:alpha val="40000"/>
                    </a:prstClr>
                  </a:outerShdw>
                </a:effectLst>
              </a:rPr>
              <a:t>Concept Check √</a:t>
            </a:r>
            <a:endParaRPr lang="en-US" dirty="0"/>
          </a:p>
        </p:txBody>
      </p:sp>
      <p:sp>
        <p:nvSpPr>
          <p:cNvPr id="414723" name="Rectangle 3"/>
          <p:cNvSpPr>
            <a:spLocks noGrp="1" noChangeArrowheads="1"/>
          </p:cNvSpPr>
          <p:nvPr>
            <p:ph idx="1"/>
          </p:nvPr>
        </p:nvSpPr>
        <p:spPr>
          <a:xfrm>
            <a:off x="682593" y="1248623"/>
            <a:ext cx="8461407" cy="5636097"/>
          </a:xfrm>
          <a:solidFill>
            <a:schemeClr val="bg1">
              <a:lumMod val="95000"/>
            </a:schemeClr>
          </a:solidFill>
        </p:spPr>
        <p:txBody>
          <a:bodyPr>
            <a:normAutofit/>
          </a:bodyPr>
          <a:lstStyle/>
          <a:p>
            <a:pPr marL="0" indent="0">
              <a:buNone/>
            </a:pPr>
            <a:r>
              <a:rPr lang="en-US" sz="2200" dirty="0"/>
              <a:t>Knottworth </a:t>
            </a:r>
            <a:r>
              <a:rPr lang="en-US" sz="2200" dirty="0" err="1"/>
              <a:t>Gedding</a:t>
            </a:r>
            <a:r>
              <a:rPr lang="en-US" sz="2200" dirty="0"/>
              <a:t> Consulting leased equipment from Red Inc. on January 1, 2018, in an operating lease. The present value of the lease payments discounted at 10% was $80,000. Ten annual lease payments of $12,000 are due each January 1, beginning January 1, </a:t>
            </a:r>
            <a:r>
              <a:rPr lang="en-US" sz="2200" dirty="0" smtClean="0"/>
              <a:t>2018. The amortization </a:t>
            </a:r>
            <a:r>
              <a:rPr lang="en-US" sz="2200" dirty="0"/>
              <a:t>of the right-of-use asset in </a:t>
            </a:r>
            <a:r>
              <a:rPr lang="en-US" sz="2200" dirty="0" smtClean="0"/>
              <a:t>2018 </a:t>
            </a:r>
            <a:r>
              <a:rPr lang="en-US" sz="2200" dirty="0"/>
              <a:t>would be:</a:t>
            </a:r>
          </a:p>
          <a:p>
            <a:pPr marL="0" indent="0">
              <a:buNone/>
            </a:pPr>
            <a:r>
              <a:rPr lang="en-US" sz="2200" dirty="0"/>
              <a:t>a.	$  5,200. </a:t>
            </a:r>
          </a:p>
          <a:p>
            <a:pPr marL="0" indent="0">
              <a:buNone/>
            </a:pPr>
            <a:r>
              <a:rPr lang="en-US" sz="2200" dirty="0"/>
              <a:t>b.	$  6,800.</a:t>
            </a:r>
          </a:p>
          <a:p>
            <a:pPr marL="0" indent="0">
              <a:buNone/>
            </a:pPr>
            <a:r>
              <a:rPr lang="en-US" sz="2200" dirty="0"/>
              <a:t>c.	$  8,000.</a:t>
            </a:r>
          </a:p>
          <a:p>
            <a:pPr marL="0" indent="0">
              <a:buNone/>
            </a:pPr>
            <a:r>
              <a:rPr lang="en-US" sz="2200" dirty="0"/>
              <a:t>d.	$12,000. </a:t>
            </a:r>
          </a:p>
          <a:p>
            <a:pPr marL="2286000" lvl="5" indent="0">
              <a:lnSpc>
                <a:spcPct val="100000"/>
              </a:lnSpc>
              <a:buNone/>
              <a:tabLst>
                <a:tab pos="7772400" algn="dec"/>
              </a:tabLst>
              <a:defRPr/>
            </a:pPr>
            <a:endParaRPr lang="en-US" sz="2200" dirty="0"/>
          </a:p>
          <a:p>
            <a:pPr marL="0" indent="0">
              <a:lnSpc>
                <a:spcPct val="100000"/>
              </a:lnSpc>
              <a:buNone/>
              <a:tabLst>
                <a:tab pos="7772400" algn="dec"/>
              </a:tabLst>
              <a:defRPr/>
            </a:pPr>
            <a:endParaRPr lang="en-US" sz="1800" dirty="0"/>
          </a:p>
        </p:txBody>
      </p:sp>
      <p:sp>
        <p:nvSpPr>
          <p:cNvPr id="2" name="Oval 1"/>
          <p:cNvSpPr/>
          <p:nvPr/>
        </p:nvSpPr>
        <p:spPr bwMode="auto">
          <a:xfrm flipV="1">
            <a:off x="524782" y="2851104"/>
            <a:ext cx="630507" cy="348916"/>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7" name="TextBox 6"/>
          <p:cNvSpPr txBox="1"/>
          <p:nvPr/>
        </p:nvSpPr>
        <p:spPr>
          <a:xfrm>
            <a:off x="1676400" y="4953000"/>
            <a:ext cx="7315200" cy="1754326"/>
          </a:xfrm>
          <a:prstGeom prst="rect">
            <a:avLst/>
          </a:prstGeom>
          <a:solidFill>
            <a:schemeClr val="accent6">
              <a:lumMod val="20000"/>
              <a:lumOff val="80000"/>
            </a:schemeClr>
          </a:solidFill>
          <a:ln w="6350">
            <a:solidFill>
              <a:schemeClr val="tx1"/>
            </a:solidFill>
          </a:ln>
        </p:spPr>
        <p:txBody>
          <a:bodyPr wrap="square" rtlCol="0">
            <a:spAutoFit/>
          </a:bodyPr>
          <a:lstStyle/>
          <a:p>
            <a:pPr marL="0" indent="0">
              <a:buNone/>
            </a:pPr>
            <a:r>
              <a:rPr lang="en-US" dirty="0"/>
              <a:t>In </a:t>
            </a:r>
            <a:r>
              <a:rPr lang="en-US" dirty="0" smtClean="0"/>
              <a:t>an operating lease</a:t>
            </a:r>
            <a:r>
              <a:rPr lang="en-US" dirty="0"/>
              <a:t>, the lessee amortizes its right of use asset at an amount so that the total of interest expense and amortization will be a straight line amount equal to the annual payments, </a:t>
            </a:r>
            <a:r>
              <a:rPr lang="en-US" dirty="0" smtClean="0"/>
              <a:t>$12,000 </a:t>
            </a:r>
            <a:r>
              <a:rPr lang="en-US" dirty="0"/>
              <a:t>per year. </a:t>
            </a:r>
            <a:endParaRPr lang="en-US" dirty="0" smtClean="0"/>
          </a:p>
          <a:p>
            <a:pPr marL="0" indent="0">
              <a:lnSpc>
                <a:spcPct val="150000"/>
              </a:lnSpc>
              <a:buNone/>
            </a:pPr>
            <a:r>
              <a:rPr lang="en-US" b="1" dirty="0" smtClean="0">
                <a:solidFill>
                  <a:srgbClr val="C00000"/>
                </a:solidFill>
              </a:rPr>
              <a:t>Interest</a:t>
            </a:r>
            <a:r>
              <a:rPr lang="en-US" dirty="0" smtClean="0">
                <a:solidFill>
                  <a:srgbClr val="C00000"/>
                </a:solidFill>
              </a:rPr>
              <a:t> </a:t>
            </a:r>
            <a:r>
              <a:rPr lang="en-US" dirty="0"/>
              <a:t>the first year </a:t>
            </a:r>
            <a:r>
              <a:rPr lang="en-US" dirty="0" smtClean="0"/>
              <a:t>is 10</a:t>
            </a:r>
            <a:r>
              <a:rPr lang="en-US" dirty="0"/>
              <a:t>% x </a:t>
            </a:r>
            <a:r>
              <a:rPr lang="en-US" dirty="0" smtClean="0"/>
              <a:t>($80,000 </a:t>
            </a:r>
            <a:r>
              <a:rPr lang="en-US" dirty="0"/>
              <a:t>– </a:t>
            </a:r>
            <a:r>
              <a:rPr lang="en-US" dirty="0" smtClean="0"/>
              <a:t>12,000</a:t>
            </a:r>
            <a:r>
              <a:rPr lang="en-US" dirty="0"/>
              <a:t>) = </a:t>
            </a:r>
            <a:r>
              <a:rPr lang="en-US" dirty="0" smtClean="0"/>
              <a:t> </a:t>
            </a:r>
            <a:r>
              <a:rPr lang="en-US" b="1" dirty="0" smtClean="0">
                <a:solidFill>
                  <a:srgbClr val="C00000"/>
                </a:solidFill>
              </a:rPr>
              <a:t>$6,800</a:t>
            </a:r>
            <a:r>
              <a:rPr lang="en-US" dirty="0" smtClean="0"/>
              <a:t>.  </a:t>
            </a:r>
          </a:p>
          <a:p>
            <a:pPr marL="0" indent="0">
              <a:lnSpc>
                <a:spcPct val="150000"/>
              </a:lnSpc>
              <a:buNone/>
            </a:pPr>
            <a:r>
              <a:rPr lang="en-US" dirty="0" smtClean="0"/>
              <a:t>So</a:t>
            </a:r>
            <a:r>
              <a:rPr lang="en-US" dirty="0"/>
              <a:t>, </a:t>
            </a:r>
            <a:r>
              <a:rPr lang="en-US" b="1" dirty="0">
                <a:solidFill>
                  <a:srgbClr val="C00000"/>
                </a:solidFill>
              </a:rPr>
              <a:t>amortization</a:t>
            </a:r>
            <a:r>
              <a:rPr lang="en-US" dirty="0"/>
              <a:t> will be </a:t>
            </a:r>
            <a:r>
              <a:rPr lang="en-US" dirty="0" smtClean="0"/>
              <a:t>$12,000 </a:t>
            </a:r>
            <a:r>
              <a:rPr lang="en-US" dirty="0"/>
              <a:t>– </a:t>
            </a:r>
            <a:r>
              <a:rPr lang="en-US" dirty="0" smtClean="0"/>
              <a:t>6,800 </a:t>
            </a:r>
            <a:r>
              <a:rPr lang="en-US" dirty="0"/>
              <a:t>= </a:t>
            </a:r>
            <a:r>
              <a:rPr lang="en-US" dirty="0" smtClean="0"/>
              <a:t>               </a:t>
            </a:r>
            <a:r>
              <a:rPr lang="en-US" b="1" dirty="0" smtClean="0">
                <a:solidFill>
                  <a:srgbClr val="C00000"/>
                </a:solidFill>
              </a:rPr>
              <a:t>$5,200</a:t>
            </a:r>
            <a:r>
              <a:rPr lang="en-US" dirty="0" smtClean="0"/>
              <a:t>.  </a:t>
            </a:r>
            <a:endParaRPr lang="en-US" dirty="0"/>
          </a:p>
        </p:txBody>
      </p:sp>
      <p:cxnSp>
        <p:nvCxnSpPr>
          <p:cNvPr id="6" name="Straight Arrow Connector 5"/>
          <p:cNvCxnSpPr/>
          <p:nvPr/>
        </p:nvCxnSpPr>
        <p:spPr bwMode="auto">
          <a:xfrm flipH="1">
            <a:off x="5944503" y="6060609"/>
            <a:ext cx="1152734" cy="330108"/>
          </a:xfrm>
          <a:prstGeom prst="straightConnector1">
            <a:avLst/>
          </a:prstGeom>
          <a:solidFill>
            <a:schemeClr val="accent1"/>
          </a:solidFill>
          <a:ln w="28575" cap="flat" cmpd="sng" algn="ctr">
            <a:solidFill>
              <a:srgbClr val="3366FF"/>
            </a:solidFill>
            <a:prstDash val="solid"/>
            <a:miter lim="800000"/>
            <a:headEnd type="none" w="med" len="med"/>
            <a:tailEnd type="arrow"/>
          </a:ln>
          <a:effectLst/>
        </p:spPr>
      </p:cxnSp>
      <p:sp>
        <p:nvSpPr>
          <p:cNvPr id="8" name="Oval 7"/>
          <p:cNvSpPr/>
          <p:nvPr/>
        </p:nvSpPr>
        <p:spPr bwMode="auto">
          <a:xfrm flipV="1">
            <a:off x="524783" y="3310340"/>
            <a:ext cx="630507" cy="348916"/>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Tree>
    <p:extLst>
      <p:ext uri="{BB962C8B-B14F-4D97-AF65-F5344CB8AC3E}">
        <p14:creationId xmlns:p14="http://schemas.microsoft.com/office/powerpoint/2010/main" val="300771081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20000">
                                          <p:cBhvr additive="base">
                                            <p:cTn id="7" dur="2000" fill="hold"/>
                                            <p:tgtEl>
                                              <p:spTgt spid="8"/>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2" presetClass="exit" presetSubtype="4" fill="hold" grpId="1" nodeType="afterEffect">
                                      <p:stCondLst>
                                        <p:cond delay="100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par>
                              <p:cTn id="13" fill="hold">
                                <p:stCondLst>
                                  <p:cond delay="3500"/>
                                </p:stCondLst>
                                <p:childTnLst>
                                  <p:par>
                                    <p:cTn id="14" presetID="2" presetClass="entr" presetSubtype="3" fill="hold" grpId="0" nodeType="afterEffect" p14:presetBounceEnd="20000">
                                      <p:stCondLst>
                                        <p:cond delay="1500"/>
                                      </p:stCondLst>
                                      <p:childTnLst>
                                        <p:set>
                                          <p:cBhvr>
                                            <p:cTn id="15" dur="1" fill="hold">
                                              <p:stCondLst>
                                                <p:cond delay="0"/>
                                              </p:stCondLst>
                                            </p:cTn>
                                            <p:tgtEl>
                                              <p:spTgt spid="2"/>
                                            </p:tgtEl>
                                            <p:attrNameLst>
                                              <p:attrName>style.visibility</p:attrName>
                                            </p:attrNameLst>
                                          </p:cBhvr>
                                          <p:to>
                                            <p:strVal val="visible"/>
                                          </p:to>
                                        </p:set>
                                        <p:anim calcmode="lin" valueType="num" p14:bounceEnd="20000">
                                          <p:cBhvr additive="base">
                                            <p:cTn id="16"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17"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par>
                                    <p:cTn id="23" presetID="1"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8" grpId="0" animBg="1"/>
          <p:bldP spid="8" grpId="1"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2000" fill="hold"/>
                                            <p:tgtEl>
                                              <p:spTgt spid="8"/>
                                            </p:tgtEl>
                                            <p:attrNameLst>
                                              <p:attrName>ppt_x</p:attrName>
                                            </p:attrNameLst>
                                          </p:cBhvr>
                                          <p:tavLst>
                                            <p:tav tm="0">
                                              <p:val>
                                                <p:strVal val="1+#ppt_w/2"/>
                                              </p:val>
                                            </p:tav>
                                            <p:tav tm="100000">
                                              <p:val>
                                                <p:strVal val="#ppt_x"/>
                                              </p:val>
                                            </p:tav>
                                          </p:tavLst>
                                        </p:anim>
                                        <p:anim calcmode="lin" valueType="num">
                                          <p:cBhvr additive="base">
                                            <p:cTn id="8" dur="20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2" presetClass="exit" presetSubtype="4" fill="hold" grpId="1" nodeType="afterEffect">
                                      <p:stCondLst>
                                        <p:cond delay="100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par>
                              <p:cTn id="13" fill="hold">
                                <p:stCondLst>
                                  <p:cond delay="3500"/>
                                </p:stCondLst>
                                <p:childTnLst>
                                  <p:par>
                                    <p:cTn id="14" presetID="2" presetClass="entr" presetSubtype="3" fill="hold" grpId="0" nodeType="afterEffect">
                                      <p:stCondLst>
                                        <p:cond delay="150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2000" fill="hold"/>
                                            <p:tgtEl>
                                              <p:spTgt spid="2"/>
                                            </p:tgtEl>
                                            <p:attrNameLst>
                                              <p:attrName>ppt_x</p:attrName>
                                            </p:attrNameLst>
                                          </p:cBhvr>
                                          <p:tavLst>
                                            <p:tav tm="0">
                                              <p:val>
                                                <p:strVal val="1+#ppt_w/2"/>
                                              </p:val>
                                            </p:tav>
                                            <p:tav tm="100000">
                                              <p:val>
                                                <p:strVal val="#ppt_x"/>
                                              </p:val>
                                            </p:tav>
                                          </p:tavLst>
                                        </p:anim>
                                        <p:anim calcmode="lin" valueType="num">
                                          <p:cBhvr additive="base">
                                            <p:cTn id="17"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par>
                                    <p:cTn id="23" presetID="1"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8" grpId="0" animBg="1"/>
          <p:bldP spid="8" grpId="1"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algn="ctr"/>
            <a:r>
              <a:rPr lang="en-US" sz="2400" b="1" dirty="0"/>
              <a:t>Comparison of Lessee’s Expense Recognition </a:t>
            </a:r>
            <a:r>
              <a:rPr lang="en-US" sz="2400" b="1" dirty="0" smtClean="0"/>
              <a:t/>
            </a:r>
            <a:br>
              <a:rPr lang="en-US" sz="2400" b="1" dirty="0" smtClean="0"/>
            </a:br>
            <a:r>
              <a:rPr lang="en-US" sz="2400" b="1" dirty="0" smtClean="0"/>
              <a:t>between Finance </a:t>
            </a:r>
            <a:r>
              <a:rPr lang="en-US" sz="2400" b="1" dirty="0"/>
              <a:t>and </a:t>
            </a:r>
            <a:r>
              <a:rPr lang="en-US" sz="2400" b="1" dirty="0" smtClean="0"/>
              <a:t>Operating Leases</a:t>
            </a:r>
            <a:endParaRPr lang="en-US" sz="2400" b="1" dirty="0"/>
          </a:p>
        </p:txBody>
      </p:sp>
      <p:sp>
        <p:nvSpPr>
          <p:cNvPr id="399363" name="Rectangle 3"/>
          <p:cNvSpPr>
            <a:spLocks noGrp="1" noChangeArrowheads="1"/>
          </p:cNvSpPr>
          <p:nvPr>
            <p:ph idx="1"/>
          </p:nvPr>
        </p:nvSpPr>
        <p:spPr>
          <a:xfrm>
            <a:off x="598964" y="1444626"/>
            <a:ext cx="8451729" cy="5235039"/>
          </a:xfrm>
        </p:spPr>
        <p:txBody>
          <a:bodyPr/>
          <a:lstStyle/>
          <a:p>
            <a:pPr marL="0" indent="0">
              <a:buNone/>
              <a:tabLst>
                <a:tab pos="1657350" algn="ctr"/>
                <a:tab pos="2571750" algn="ctr"/>
                <a:tab pos="3600450" algn="ctr"/>
                <a:tab pos="5543550" algn="ctr"/>
                <a:tab pos="6457950" algn="ctr"/>
                <a:tab pos="7772400" algn="ctr"/>
              </a:tabLst>
            </a:pPr>
            <a:r>
              <a:rPr lang="en-US" sz="2000" b="1" dirty="0"/>
              <a:t> </a:t>
            </a:r>
            <a:r>
              <a:rPr lang="en-US" sz="2000" b="1" dirty="0" smtClean="0"/>
              <a:t>		</a:t>
            </a:r>
            <a:r>
              <a:rPr lang="en-US" sz="2000" b="1" dirty="0" smtClean="0">
                <a:solidFill>
                  <a:srgbClr val="B6230A"/>
                </a:solidFill>
              </a:rPr>
              <a:t>Finance </a:t>
            </a:r>
            <a:r>
              <a:rPr lang="en-US" sz="2000" b="1" dirty="0">
                <a:solidFill>
                  <a:srgbClr val="B6230A"/>
                </a:solidFill>
              </a:rPr>
              <a:t>Lease </a:t>
            </a:r>
            <a:r>
              <a:rPr lang="en-US" sz="2000" b="1" dirty="0" smtClean="0">
                <a:solidFill>
                  <a:srgbClr val="B6230A"/>
                </a:solidFill>
              </a:rPr>
              <a:t>			Operating Lease            </a:t>
            </a:r>
            <a:endParaRPr lang="en-US" sz="2000" dirty="0">
              <a:solidFill>
                <a:srgbClr val="B6230A"/>
              </a:solidFill>
            </a:endParaRPr>
          </a:p>
          <a:p>
            <a:pPr marL="400050" lvl="1" indent="0">
              <a:buNone/>
              <a:tabLst>
                <a:tab pos="1657350" algn="ctr"/>
                <a:tab pos="2686050" algn="ctr"/>
                <a:tab pos="3600450" algn="ctr"/>
                <a:tab pos="5543550" algn="ctr"/>
                <a:tab pos="6457950" algn="ctr"/>
                <a:tab pos="7772400" algn="ctr"/>
              </a:tabLst>
            </a:pPr>
            <a:r>
              <a:rPr lang="en-US" sz="1600" b="1" dirty="0">
                <a:solidFill>
                  <a:srgbClr val="0070C0"/>
                </a:solidFill>
              </a:rPr>
              <a:t>                 </a:t>
            </a:r>
            <a:r>
              <a:rPr lang="en-US" sz="1600" b="1" dirty="0" smtClean="0">
                <a:solidFill>
                  <a:srgbClr val="0070C0"/>
                </a:solidFill>
              </a:rPr>
              <a:t>              </a:t>
            </a:r>
            <a:r>
              <a:rPr lang="en-US" sz="1600" b="1" dirty="0">
                <a:solidFill>
                  <a:srgbClr val="0070C0"/>
                </a:solidFill>
              </a:rPr>
              <a:t>Financing Approach   </a:t>
            </a:r>
            <a:r>
              <a:rPr lang="en-US" sz="1600" b="1" dirty="0" smtClean="0">
                <a:solidFill>
                  <a:srgbClr val="0070C0"/>
                </a:solidFill>
              </a:rPr>
              <a:t>   </a:t>
            </a:r>
            <a:r>
              <a:rPr lang="en-US" sz="1600" b="1" dirty="0">
                <a:solidFill>
                  <a:srgbClr val="0070C0"/>
                </a:solidFill>
              </a:rPr>
              <a:t>	                   </a:t>
            </a:r>
            <a:r>
              <a:rPr lang="en-US" sz="1600" b="1" dirty="0" smtClean="0">
                <a:solidFill>
                  <a:srgbClr val="0070C0"/>
                </a:solidFill>
              </a:rPr>
              <a:t>                   Straight-Line Approach  </a:t>
            </a:r>
          </a:p>
          <a:p>
            <a:pPr marL="400050" lvl="1" indent="0">
              <a:buNone/>
              <a:tabLst>
                <a:tab pos="1657350" algn="ctr"/>
                <a:tab pos="2686050" algn="ctr"/>
                <a:tab pos="3600450" algn="ctr"/>
                <a:tab pos="5543550" algn="ctr"/>
                <a:tab pos="6457950" algn="ctr"/>
                <a:tab pos="7772400" algn="ctr"/>
              </a:tabLst>
            </a:pPr>
            <a:endParaRPr lang="en-US" sz="1600" dirty="0">
              <a:solidFill>
                <a:srgbClr val="0070C0"/>
              </a:solidFill>
            </a:endParaRPr>
          </a:p>
          <a:p>
            <a:pPr marL="0" indent="0">
              <a:lnSpc>
                <a:spcPct val="100000"/>
              </a:lnSpc>
              <a:spcBef>
                <a:spcPts val="0"/>
              </a:spcBef>
              <a:buNone/>
              <a:tabLst>
                <a:tab pos="1657350" algn="ctr"/>
                <a:tab pos="2743200" algn="ctr"/>
                <a:tab pos="3771900" algn="ctr"/>
                <a:tab pos="5486400" algn="ctr"/>
                <a:tab pos="6629400" algn="ctr"/>
                <a:tab pos="7772400" algn="ctr"/>
              </a:tabLst>
            </a:pPr>
            <a:r>
              <a:rPr lang="en-US" sz="1600" b="1" dirty="0"/>
              <a:t>	</a:t>
            </a:r>
            <a:r>
              <a:rPr lang="en-US" sz="1400" b="1" dirty="0" smtClean="0"/>
              <a:t>Interest	Amortization</a:t>
            </a:r>
            <a:r>
              <a:rPr lang="en-US" sz="1400" b="1" dirty="0"/>
              <a:t>	Total	Interest	</a:t>
            </a:r>
            <a:r>
              <a:rPr lang="en-US" sz="1400" b="1" dirty="0" smtClean="0"/>
              <a:t>Amortization</a:t>
            </a:r>
            <a:r>
              <a:rPr lang="en-US" sz="1400" b="1" dirty="0"/>
              <a:t>	Total</a:t>
            </a:r>
            <a:endParaRPr lang="en-US" sz="1400" dirty="0"/>
          </a:p>
          <a:p>
            <a:pPr marL="0" indent="0">
              <a:lnSpc>
                <a:spcPct val="100000"/>
              </a:lnSpc>
              <a:spcBef>
                <a:spcPts val="0"/>
              </a:spcBef>
              <a:buNone/>
              <a:tabLst>
                <a:tab pos="1657350" algn="ctr"/>
                <a:tab pos="2743200" algn="ctr"/>
                <a:tab pos="3771900" algn="ctr"/>
                <a:tab pos="5486400" algn="ctr"/>
                <a:tab pos="6629400" algn="ctr"/>
                <a:tab pos="7772400" algn="ctr"/>
              </a:tabLst>
            </a:pPr>
            <a:r>
              <a:rPr lang="en-US" sz="1400" b="1" dirty="0"/>
              <a:t>	</a:t>
            </a:r>
            <a:r>
              <a:rPr lang="en-US" sz="1400" b="1" dirty="0" smtClean="0"/>
              <a:t>Expense</a:t>
            </a:r>
            <a:r>
              <a:rPr lang="en-US" sz="1400" b="1" dirty="0"/>
              <a:t>	Expense	Expense	Expense	Expense	Expense</a:t>
            </a:r>
            <a:endParaRPr lang="en-US" sz="1400" dirty="0"/>
          </a:p>
          <a:p>
            <a:pPr marL="0" indent="0">
              <a:buNone/>
            </a:pPr>
            <a:r>
              <a:rPr lang="en-US" sz="1600" dirty="0"/>
              <a:t>			</a:t>
            </a:r>
          </a:p>
          <a:p>
            <a:pPr marL="0" indent="0">
              <a:buNone/>
              <a:tabLst>
                <a:tab pos="914400" algn="dec"/>
                <a:tab pos="2000250" algn="dec"/>
                <a:tab pos="3028950" algn="dec"/>
                <a:tab pos="4114800" algn="dec"/>
                <a:tab pos="5829300" algn="dec"/>
                <a:tab pos="6972300" algn="dec"/>
                <a:tab pos="8058150" algn="dec"/>
              </a:tabLst>
            </a:pPr>
            <a:r>
              <a:rPr lang="en-US" sz="1800" dirty="0"/>
              <a:t>	</a:t>
            </a:r>
            <a:r>
              <a:rPr lang="en-US" sz="1800" dirty="0" smtClean="0"/>
              <a:t>2018</a:t>
            </a:r>
            <a:r>
              <a:rPr lang="en-US" sz="1800" dirty="0"/>
              <a:t>	24,869	87,171	</a:t>
            </a:r>
            <a:r>
              <a:rPr lang="en-US" sz="1800" b="1" dirty="0"/>
              <a:t>112,040</a:t>
            </a:r>
            <a:r>
              <a:rPr lang="en-US" sz="1800" dirty="0"/>
              <a:t>	</a:t>
            </a:r>
            <a:r>
              <a:rPr lang="en-US" sz="1800" dirty="0" smtClean="0"/>
              <a:t>24,869</a:t>
            </a:r>
            <a:r>
              <a:rPr lang="en-US" sz="1800" dirty="0"/>
              <a:t>	75,131	</a:t>
            </a:r>
            <a:r>
              <a:rPr lang="en-US" sz="1800" b="1" dirty="0"/>
              <a:t>100,000</a:t>
            </a:r>
          </a:p>
          <a:p>
            <a:pPr marL="0" indent="0">
              <a:buNone/>
              <a:tabLst>
                <a:tab pos="914400" algn="dec"/>
                <a:tab pos="2000250" algn="dec"/>
                <a:tab pos="3028950" algn="dec"/>
                <a:tab pos="4114800" algn="dec"/>
                <a:tab pos="5829300" algn="dec"/>
                <a:tab pos="6972300" algn="dec"/>
                <a:tab pos="8058150" algn="dec"/>
              </a:tabLst>
            </a:pPr>
            <a:r>
              <a:rPr lang="en-US" sz="1800" dirty="0"/>
              <a:t>	</a:t>
            </a:r>
            <a:r>
              <a:rPr lang="en-US" sz="1800" dirty="0" smtClean="0"/>
              <a:t>2019</a:t>
            </a:r>
            <a:r>
              <a:rPr lang="en-US" sz="1800" dirty="0"/>
              <a:t>	 17,355	87,171	</a:t>
            </a:r>
            <a:r>
              <a:rPr lang="en-US" sz="1800" b="1" dirty="0"/>
              <a:t>104,526</a:t>
            </a:r>
            <a:r>
              <a:rPr lang="en-US" sz="1800" dirty="0"/>
              <a:t>	</a:t>
            </a:r>
            <a:r>
              <a:rPr lang="en-US" sz="1800" dirty="0" smtClean="0"/>
              <a:t>17,355</a:t>
            </a:r>
            <a:r>
              <a:rPr lang="en-US" sz="1800" dirty="0"/>
              <a:t>	82,645	</a:t>
            </a:r>
            <a:r>
              <a:rPr lang="en-US" sz="1800" b="1" dirty="0"/>
              <a:t>100,000</a:t>
            </a:r>
          </a:p>
          <a:p>
            <a:pPr marL="0" indent="0">
              <a:buNone/>
              <a:tabLst>
                <a:tab pos="914400" algn="dec"/>
                <a:tab pos="2000250" algn="dec"/>
                <a:tab pos="3028950" algn="dec"/>
                <a:tab pos="4114800" algn="dec"/>
                <a:tab pos="5829300" algn="dec"/>
                <a:tab pos="6972300" algn="dec"/>
                <a:tab pos="8058150" algn="dec"/>
              </a:tabLst>
            </a:pPr>
            <a:r>
              <a:rPr lang="en-US" sz="1800" dirty="0"/>
              <a:t>	</a:t>
            </a:r>
            <a:r>
              <a:rPr lang="en-US" sz="1800" dirty="0" smtClean="0"/>
              <a:t>2020</a:t>
            </a:r>
            <a:r>
              <a:rPr lang="en-US" sz="1800" dirty="0"/>
              <a:t>	9,091	87,171	</a:t>
            </a:r>
            <a:r>
              <a:rPr lang="en-US" sz="1800" b="1" dirty="0"/>
              <a:t>96,262</a:t>
            </a:r>
            <a:r>
              <a:rPr lang="en-US" sz="1800" dirty="0"/>
              <a:t>	</a:t>
            </a:r>
            <a:r>
              <a:rPr lang="en-US" sz="1800" dirty="0" smtClean="0"/>
              <a:t>9,091</a:t>
            </a:r>
            <a:r>
              <a:rPr lang="en-US" sz="1800" dirty="0"/>
              <a:t>	90,909	</a:t>
            </a:r>
            <a:r>
              <a:rPr lang="en-US" sz="1800" b="1" dirty="0"/>
              <a:t>100,000</a:t>
            </a:r>
          </a:p>
          <a:p>
            <a:pPr marL="0" indent="0">
              <a:buNone/>
              <a:tabLst>
                <a:tab pos="914400" algn="dec"/>
                <a:tab pos="2000250" algn="dec"/>
                <a:tab pos="3028950" algn="dec"/>
                <a:tab pos="4114800" algn="dec"/>
                <a:tab pos="5829300" algn="dec"/>
                <a:tab pos="6972300" algn="dec"/>
                <a:tab pos="8058150" algn="dec"/>
              </a:tabLst>
            </a:pPr>
            <a:r>
              <a:rPr lang="en-US" sz="1800" dirty="0"/>
              <a:t>	</a:t>
            </a:r>
            <a:r>
              <a:rPr lang="en-US" sz="1800" dirty="0" smtClean="0"/>
              <a:t>2021</a:t>
            </a:r>
            <a:r>
              <a:rPr lang="en-US" sz="1800" dirty="0"/>
              <a:t>	</a:t>
            </a:r>
            <a:r>
              <a:rPr lang="en-US" sz="1800" u="sng" dirty="0"/>
              <a:t>          0</a:t>
            </a:r>
            <a:r>
              <a:rPr lang="en-US" sz="1800" dirty="0"/>
              <a:t>	</a:t>
            </a:r>
            <a:r>
              <a:rPr lang="en-US" sz="1800" u="sng" dirty="0"/>
              <a:t>  87,171</a:t>
            </a:r>
            <a:r>
              <a:rPr lang="en-US" sz="1800" dirty="0"/>
              <a:t>	</a:t>
            </a:r>
            <a:r>
              <a:rPr lang="en-US" sz="1800" b="1" u="sng" dirty="0"/>
              <a:t>  87,171</a:t>
            </a:r>
            <a:r>
              <a:rPr lang="en-US" sz="1800" dirty="0"/>
              <a:t>	</a:t>
            </a:r>
            <a:r>
              <a:rPr lang="en-US" sz="1800" u="sng" dirty="0" smtClean="0"/>
              <a:t>          </a:t>
            </a:r>
            <a:r>
              <a:rPr lang="en-US" sz="1800" u="sng" dirty="0"/>
              <a:t>0</a:t>
            </a:r>
            <a:r>
              <a:rPr lang="en-US" sz="1800" dirty="0"/>
              <a:t>	</a:t>
            </a:r>
            <a:r>
              <a:rPr lang="en-US" sz="1800" u="sng" dirty="0"/>
              <a:t>100,000</a:t>
            </a:r>
            <a:r>
              <a:rPr lang="en-US" sz="1800" dirty="0"/>
              <a:t>	</a:t>
            </a:r>
            <a:r>
              <a:rPr lang="en-US" sz="1800" b="1" u="sng" dirty="0"/>
              <a:t>100,000</a:t>
            </a:r>
            <a:endParaRPr lang="en-US" sz="1800" b="1" dirty="0"/>
          </a:p>
          <a:p>
            <a:pPr marL="0" indent="0">
              <a:buNone/>
              <a:tabLst>
                <a:tab pos="914400" algn="dec"/>
                <a:tab pos="2000250" algn="dec"/>
                <a:tab pos="3028950" algn="dec"/>
                <a:tab pos="4114800" algn="dec"/>
                <a:tab pos="5829300" algn="dec"/>
                <a:tab pos="6972300" algn="dec"/>
                <a:tab pos="8058150" algn="dec"/>
              </a:tabLst>
            </a:pPr>
            <a:r>
              <a:rPr lang="en-US" sz="1800" dirty="0"/>
              <a:t>	</a:t>
            </a:r>
            <a:r>
              <a:rPr lang="en-US" sz="1800" dirty="0" smtClean="0"/>
              <a:t>	51,315</a:t>
            </a:r>
            <a:r>
              <a:rPr lang="en-US" sz="1800" dirty="0"/>
              <a:t>	348,685</a:t>
            </a:r>
            <a:r>
              <a:rPr lang="en-US" sz="1800" dirty="0" smtClean="0"/>
              <a:t>*	</a:t>
            </a:r>
            <a:r>
              <a:rPr lang="en-US" sz="1800" b="1" dirty="0" smtClean="0">
                <a:solidFill>
                  <a:srgbClr val="00A44A"/>
                </a:solidFill>
              </a:rPr>
              <a:t>400,000</a:t>
            </a:r>
            <a:r>
              <a:rPr lang="en-US" sz="1800" dirty="0"/>
              <a:t>*	</a:t>
            </a:r>
            <a:r>
              <a:rPr lang="en-US" sz="1800" dirty="0" smtClean="0"/>
              <a:t>51,315</a:t>
            </a:r>
            <a:r>
              <a:rPr lang="en-US" sz="1800" dirty="0"/>
              <a:t>	</a:t>
            </a:r>
            <a:r>
              <a:rPr lang="en-US" sz="1800" dirty="0" smtClean="0"/>
              <a:t>348,685	</a:t>
            </a:r>
            <a:r>
              <a:rPr lang="en-US" sz="1800" b="1" dirty="0">
                <a:solidFill>
                  <a:srgbClr val="00A44A"/>
                </a:solidFill>
              </a:rPr>
              <a:t>400,000</a:t>
            </a:r>
          </a:p>
          <a:p>
            <a:pPr marL="0" indent="0">
              <a:buNone/>
            </a:pPr>
            <a:r>
              <a:rPr lang="en-US" sz="1200" dirty="0"/>
              <a:t>                                                                                                                                        </a:t>
            </a:r>
            <a:endParaRPr lang="en-US" sz="1200" dirty="0" smtClean="0"/>
          </a:p>
          <a:p>
            <a:pPr marL="0" indent="0">
              <a:buNone/>
            </a:pPr>
            <a:r>
              <a:rPr lang="en-US" sz="1200" dirty="0" smtClean="0"/>
              <a:t> </a:t>
            </a:r>
            <a:r>
              <a:rPr lang="en-US" sz="1200" dirty="0"/>
              <a:t>*Adjusted for rounding of other numbers in the schedule.</a:t>
            </a:r>
          </a:p>
          <a:p>
            <a:pPr marL="0" indent="0">
              <a:buNone/>
            </a:pPr>
            <a:r>
              <a:rPr lang="en-US" sz="1800" dirty="0"/>
              <a:t> </a:t>
            </a:r>
          </a:p>
        </p:txBody>
      </p:sp>
    </p:spTree>
    <p:extLst>
      <p:ext uri="{BB962C8B-B14F-4D97-AF65-F5344CB8AC3E}">
        <p14:creationId xmlns:p14="http://schemas.microsoft.com/office/powerpoint/2010/main" val="80937138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5"/>
          <p:cNvSpPr>
            <a:spLocks noGrp="1" noChangeArrowheads="1"/>
          </p:cNvSpPr>
          <p:nvPr>
            <p:ph type="title"/>
          </p:nvPr>
        </p:nvSpPr>
        <p:spPr/>
        <p:txBody>
          <a:bodyPr/>
          <a:lstStyle/>
          <a:p>
            <a:r>
              <a:rPr lang="en-US" sz="3600" b="1" dirty="0"/>
              <a:t>Reporting Lease Expense </a:t>
            </a:r>
            <a:r>
              <a:rPr lang="en-US" sz="3600" b="1" dirty="0" smtClean="0"/>
              <a:t/>
            </a:r>
            <a:br>
              <a:rPr lang="en-US" sz="3600" b="1" dirty="0" smtClean="0"/>
            </a:br>
            <a:r>
              <a:rPr lang="en-US" sz="3600" b="1" dirty="0" smtClean="0"/>
              <a:t>and </a:t>
            </a:r>
            <a:r>
              <a:rPr lang="en-US" sz="3600" b="1" dirty="0"/>
              <a:t>Lease Revenue</a:t>
            </a:r>
            <a:endParaRPr lang="en-US" sz="3600" dirty="0"/>
          </a:p>
        </p:txBody>
      </p:sp>
      <p:sp>
        <p:nvSpPr>
          <p:cNvPr id="117767" name="Text Box 7"/>
          <p:cNvSpPr txBox="1">
            <a:spLocks noChangeArrowheads="1"/>
          </p:cNvSpPr>
          <p:nvPr/>
        </p:nvSpPr>
        <p:spPr bwMode="auto">
          <a:xfrm>
            <a:off x="960150" y="1695312"/>
            <a:ext cx="7772400" cy="4708981"/>
          </a:xfrm>
          <a:prstGeom prst="rect">
            <a:avLst/>
          </a:prstGeom>
          <a:solidFill>
            <a:schemeClr val="accent6">
              <a:lumMod val="20000"/>
              <a:lumOff val="80000"/>
            </a:schemeClr>
          </a:solidFill>
          <a:ln w="9525">
            <a:solidFill>
              <a:schemeClr val="tx2"/>
            </a:solidFill>
            <a:miter lim="800000"/>
            <a:headEnd/>
            <a:tailEnd/>
          </a:ln>
          <a:effectLst>
            <a:outerShdw dist="45791" dir="3378596" algn="ctr" rotWithShape="0">
              <a:schemeClr val="bg2"/>
            </a:outerShdw>
          </a:effectLst>
          <a:scene3d>
            <a:camera prst="orthographicFront"/>
            <a:lightRig rig="threePt" dir="t"/>
          </a:scene3d>
          <a:sp3d>
            <a:bevelT/>
          </a:sp3d>
        </p:spPr>
        <p:txBody>
          <a:bodyPr wrap="square">
            <a:spAutoFit/>
          </a:bodyPr>
          <a:lstStyle/>
          <a:p>
            <a:pPr marL="457200" indent="-457200" eaLnBrk="1" hangingPunct="1">
              <a:spcBef>
                <a:spcPct val="50000"/>
              </a:spcBef>
              <a:buFont typeface="Wingdings" pitchFamily="2" charset="2"/>
              <a:buChar char="v"/>
              <a:defRPr/>
            </a:pPr>
            <a:r>
              <a:rPr lang="en-US" sz="2000" dirty="0"/>
              <a:t>After recording these </a:t>
            </a:r>
            <a:r>
              <a:rPr lang="en-US" sz="2000" dirty="0" smtClean="0"/>
              <a:t>entries, </a:t>
            </a:r>
            <a:r>
              <a:rPr lang="en-US" sz="2000" dirty="0"/>
              <a:t>the </a:t>
            </a:r>
            <a:r>
              <a:rPr lang="en-US" sz="2000" dirty="0" smtClean="0"/>
              <a:t>lessee, </a:t>
            </a:r>
            <a:r>
              <a:rPr lang="en-US" sz="2000" dirty="0"/>
              <a:t>will have two lease-related expenses – </a:t>
            </a:r>
            <a:r>
              <a:rPr lang="en-US" sz="2000" b="1" dirty="0" smtClean="0">
                <a:solidFill>
                  <a:srgbClr val="FF0000"/>
                </a:solidFill>
              </a:rPr>
              <a:t>interest </a:t>
            </a:r>
            <a:r>
              <a:rPr lang="en-US" sz="2000" b="1" dirty="0">
                <a:solidFill>
                  <a:srgbClr val="FF0000"/>
                </a:solidFill>
              </a:rPr>
              <a:t>expense </a:t>
            </a:r>
            <a:r>
              <a:rPr lang="en-US" sz="2000" dirty="0"/>
              <a:t>and </a:t>
            </a:r>
            <a:r>
              <a:rPr lang="en-US" sz="2000" b="1" dirty="0">
                <a:solidFill>
                  <a:srgbClr val="FF0000"/>
                </a:solidFill>
              </a:rPr>
              <a:t>amortization expense</a:t>
            </a:r>
            <a:r>
              <a:rPr lang="en-US" sz="2000" dirty="0"/>
              <a:t>.  </a:t>
            </a:r>
            <a:endParaRPr lang="en-US" sz="2000" dirty="0" smtClean="0"/>
          </a:p>
          <a:p>
            <a:pPr marL="457200" indent="-457200" eaLnBrk="1" hangingPunct="1">
              <a:spcBef>
                <a:spcPct val="50000"/>
              </a:spcBef>
              <a:buFont typeface="Wingdings" pitchFamily="2" charset="2"/>
              <a:buChar char="v"/>
              <a:defRPr/>
            </a:pPr>
            <a:r>
              <a:rPr lang="en-US" sz="2000" dirty="0" smtClean="0"/>
              <a:t>However</a:t>
            </a:r>
            <a:r>
              <a:rPr lang="en-US" sz="2000" dirty="0"/>
              <a:t>, the lessee combines these two accounts into </a:t>
            </a:r>
            <a:r>
              <a:rPr lang="en-US" sz="2000" b="1" dirty="0">
                <a:solidFill>
                  <a:srgbClr val="FF0000"/>
                </a:solidFill>
              </a:rPr>
              <a:t>a single </a:t>
            </a:r>
            <a:r>
              <a:rPr lang="en-US" sz="2000" b="1" i="1" dirty="0">
                <a:solidFill>
                  <a:srgbClr val="FF0000"/>
                </a:solidFill>
              </a:rPr>
              <a:t>lease expense</a:t>
            </a:r>
            <a:r>
              <a:rPr lang="en-US" sz="2000" b="1" dirty="0">
                <a:solidFill>
                  <a:srgbClr val="FF0000"/>
                </a:solidFill>
              </a:rPr>
              <a:t> </a:t>
            </a:r>
            <a:r>
              <a:rPr lang="en-US" sz="2000" dirty="0"/>
              <a:t>and reports a single $100,000 amount each year in its income statement.  </a:t>
            </a:r>
            <a:endParaRPr lang="en-US" sz="2000" dirty="0" smtClean="0"/>
          </a:p>
          <a:p>
            <a:pPr marL="457200" indent="-457200" eaLnBrk="1" hangingPunct="1">
              <a:spcBef>
                <a:spcPct val="50000"/>
              </a:spcBef>
              <a:buFont typeface="Wingdings" pitchFamily="2" charset="2"/>
              <a:buChar char="v"/>
              <a:defRPr/>
            </a:pPr>
            <a:r>
              <a:rPr lang="en-US" sz="2000" dirty="0" smtClean="0"/>
              <a:t>This </a:t>
            </a:r>
            <a:r>
              <a:rPr lang="en-US" sz="2000" dirty="0"/>
              <a:t>is consistent with the key objective of reporting a </a:t>
            </a:r>
            <a:r>
              <a:rPr lang="en-US" sz="2000" b="1" dirty="0">
                <a:solidFill>
                  <a:srgbClr val="FF0000"/>
                </a:solidFill>
              </a:rPr>
              <a:t>straight-line lease expense for </a:t>
            </a:r>
            <a:r>
              <a:rPr lang="en-US" sz="2000" b="1" dirty="0" smtClean="0">
                <a:solidFill>
                  <a:srgbClr val="FF0000"/>
                </a:solidFill>
              </a:rPr>
              <a:t>an operating lease</a:t>
            </a:r>
            <a:r>
              <a:rPr lang="en-US" sz="2000" dirty="0"/>
              <a:t>.  </a:t>
            </a:r>
            <a:endParaRPr lang="en-US" sz="2000" dirty="0" smtClean="0"/>
          </a:p>
          <a:p>
            <a:pPr marL="457200" indent="-457200" eaLnBrk="1" hangingPunct="1">
              <a:spcBef>
                <a:spcPct val="50000"/>
              </a:spcBef>
              <a:buFont typeface="Wingdings" pitchFamily="2" charset="2"/>
              <a:buChar char="v"/>
              <a:defRPr/>
            </a:pPr>
            <a:r>
              <a:rPr lang="en-US" sz="2000" dirty="0" smtClean="0"/>
              <a:t>In </a:t>
            </a:r>
            <a:r>
              <a:rPr lang="en-US" sz="2000" dirty="0"/>
              <a:t>a </a:t>
            </a:r>
            <a:r>
              <a:rPr lang="en-US" sz="2000" b="1" dirty="0" smtClean="0"/>
              <a:t>finance</a:t>
            </a:r>
            <a:r>
              <a:rPr lang="en-US" sz="2000" dirty="0" smtClean="0"/>
              <a:t> </a:t>
            </a:r>
            <a:r>
              <a:rPr lang="en-US" sz="2000" dirty="0"/>
              <a:t>lease, the lessee will report interest expense and amortization expense separately in the income statement.  </a:t>
            </a:r>
            <a:endParaRPr lang="en-US" sz="2000" dirty="0" smtClean="0"/>
          </a:p>
          <a:p>
            <a:pPr marL="457200" indent="-457200" eaLnBrk="1" hangingPunct="1">
              <a:spcBef>
                <a:spcPct val="50000"/>
              </a:spcBef>
              <a:buFont typeface="Wingdings" pitchFamily="2" charset="2"/>
              <a:buChar char="v"/>
              <a:defRPr/>
            </a:pPr>
            <a:r>
              <a:rPr lang="en-US" sz="2000" dirty="0" smtClean="0"/>
              <a:t>The </a:t>
            </a:r>
            <a:r>
              <a:rPr lang="en-US" sz="2000" b="1" dirty="0" smtClean="0">
                <a:solidFill>
                  <a:srgbClr val="7030A0"/>
                </a:solidFill>
              </a:rPr>
              <a:t>lessor</a:t>
            </a:r>
            <a:r>
              <a:rPr lang="en-US" sz="2000" dirty="0" smtClean="0">
                <a:solidFill>
                  <a:srgbClr val="7030A0"/>
                </a:solidFill>
              </a:rPr>
              <a:t> </a:t>
            </a:r>
            <a:r>
              <a:rPr lang="en-US" sz="2000" dirty="0"/>
              <a:t>has only a </a:t>
            </a:r>
            <a:r>
              <a:rPr lang="en-US" sz="2000" b="1" dirty="0" smtClean="0">
                <a:solidFill>
                  <a:srgbClr val="7030A0"/>
                </a:solidFill>
              </a:rPr>
              <a:t>single </a:t>
            </a:r>
            <a:r>
              <a:rPr lang="en-US" sz="2000" b="1" dirty="0">
                <a:solidFill>
                  <a:srgbClr val="7030A0"/>
                </a:solidFill>
              </a:rPr>
              <a:t>lease revenue account </a:t>
            </a:r>
            <a:r>
              <a:rPr lang="en-US" sz="2000" dirty="0"/>
              <a:t>in </a:t>
            </a:r>
            <a:r>
              <a:rPr lang="en-US" sz="2000" dirty="0" smtClean="0"/>
              <a:t>an operating lease </a:t>
            </a:r>
            <a:r>
              <a:rPr lang="en-US" sz="2000" dirty="0"/>
              <a:t>and reports that straight-line amount, $100,000, each year in its income statement</a:t>
            </a:r>
            <a:r>
              <a:rPr lang="en-US" sz="2000" dirty="0" smtClean="0">
                <a:solidFill>
                  <a:srgbClr val="002060"/>
                </a:solidFill>
                <a:latin typeface="Times New Roman" pitchFamily="18" charset="0"/>
              </a:rPr>
              <a:t>.</a:t>
            </a:r>
            <a:endParaRPr lang="en-US" sz="2000" dirty="0">
              <a:solidFill>
                <a:srgbClr val="002060"/>
              </a:solidFill>
              <a:latin typeface="Times New Roman" pitchFamily="18" charset="0"/>
            </a:endParaRPr>
          </a:p>
        </p:txBody>
      </p:sp>
    </p:spTree>
    <p:extLst>
      <p:ext uri="{BB962C8B-B14F-4D97-AF65-F5344CB8AC3E}">
        <p14:creationId xmlns:p14="http://schemas.microsoft.com/office/powerpoint/2010/main" val="4281058228"/>
      </p:ext>
    </p:extLst>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776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776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776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776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776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sz="3600" b="1" dirty="0" smtClean="0"/>
              <a:t>Short-Term Leases </a:t>
            </a:r>
            <a:br>
              <a:rPr lang="en-US" sz="3600" b="1" dirty="0" smtClean="0"/>
            </a:br>
            <a:r>
              <a:rPr lang="en-US" sz="3600" b="1" dirty="0" smtClean="0"/>
              <a:t>– A Short-Cut Method</a:t>
            </a:r>
            <a:endParaRPr lang="en-US" sz="3600" dirty="0" smtClean="0"/>
          </a:p>
        </p:txBody>
      </p:sp>
      <p:sp>
        <p:nvSpPr>
          <p:cNvPr id="399363" name="Rectangle 3"/>
          <p:cNvSpPr>
            <a:spLocks noGrp="1" noChangeArrowheads="1"/>
          </p:cNvSpPr>
          <p:nvPr>
            <p:ph idx="1"/>
          </p:nvPr>
        </p:nvSpPr>
        <p:spPr/>
        <p:txBody>
          <a:bodyPr/>
          <a:lstStyle/>
          <a:p>
            <a:pPr marL="174625" indent="-174625">
              <a:buFont typeface="Wingdings" pitchFamily="2" charset="2"/>
              <a:buChar char="Ø"/>
              <a:tabLst>
                <a:tab pos="0" algn="l"/>
              </a:tabLst>
            </a:pPr>
            <a:endParaRPr lang="en-US" sz="2000" dirty="0" smtClean="0"/>
          </a:p>
          <a:p>
            <a:pPr marL="401638" indent="-401638">
              <a:buFont typeface="Wingdings" pitchFamily="2" charset="2"/>
              <a:buChar char="Ø"/>
              <a:tabLst>
                <a:tab pos="0" algn="l"/>
              </a:tabLst>
            </a:pPr>
            <a:r>
              <a:rPr lang="en-US" sz="2000" dirty="0" smtClean="0"/>
              <a:t>A lease that has a maximum possible lease term (including any options to renew) of 12 months or less is a “short-term lease.”  </a:t>
            </a:r>
          </a:p>
          <a:p>
            <a:pPr marL="401638" indent="-401638">
              <a:buFont typeface="Wingdings" pitchFamily="2" charset="2"/>
              <a:buChar char="Ø"/>
            </a:pPr>
            <a:r>
              <a:rPr lang="en-US" sz="2000" dirty="0" smtClean="0"/>
              <a:t>Lease-by-lease option to choose a short-cut approach.</a:t>
            </a:r>
          </a:p>
          <a:p>
            <a:pPr marL="0" indent="0">
              <a:buNone/>
              <a:tabLst>
                <a:tab pos="0" algn="l"/>
                <a:tab pos="1371600" algn="ctr"/>
                <a:tab pos="2400300" algn="ctr"/>
                <a:tab pos="3429000" algn="ctr"/>
                <a:tab pos="4572000" algn="ctr"/>
                <a:tab pos="6346825" algn="ctr"/>
              </a:tabLst>
            </a:pPr>
            <a:endParaRPr lang="en-US" sz="500" b="1" dirty="0" smtClean="0"/>
          </a:p>
          <a:p>
            <a:pPr marL="0" indent="0">
              <a:spcBef>
                <a:spcPts val="0"/>
              </a:spcBef>
              <a:buNone/>
              <a:tabLst>
                <a:tab pos="0" algn="l"/>
                <a:tab pos="1371600" algn="ctr"/>
                <a:tab pos="2400300" algn="ctr"/>
                <a:tab pos="3429000" algn="ctr"/>
                <a:tab pos="4572000" algn="ctr"/>
                <a:tab pos="6346825" algn="ctr"/>
              </a:tabLst>
            </a:pPr>
            <a:endParaRPr lang="en-US" sz="500" b="1" dirty="0" smtClean="0"/>
          </a:p>
          <a:p>
            <a:pPr marL="0" indent="0">
              <a:buNone/>
              <a:tabLst>
                <a:tab pos="0" algn="l"/>
                <a:tab pos="1371600" algn="ctr"/>
                <a:tab pos="2400300" algn="ctr"/>
                <a:tab pos="3429000" algn="ctr"/>
                <a:tab pos="4572000" algn="ctr"/>
                <a:tab pos="6346825" algn="ctr"/>
              </a:tabLst>
            </a:pPr>
            <a:endParaRPr lang="en-AU" sz="2000" b="1" dirty="0" smtClean="0">
              <a:solidFill>
                <a:srgbClr val="0070C0"/>
              </a:solidFill>
            </a:endParaRPr>
          </a:p>
          <a:p>
            <a:pPr marL="0" indent="0">
              <a:buNone/>
              <a:tabLst>
                <a:tab pos="0" algn="l"/>
                <a:tab pos="1371600" algn="ctr"/>
                <a:tab pos="2400300" algn="ctr"/>
                <a:tab pos="3429000" algn="ctr"/>
                <a:tab pos="4572000" algn="ctr"/>
                <a:tab pos="6346825" algn="ctr"/>
              </a:tabLst>
            </a:pPr>
            <a:r>
              <a:rPr lang="en-AU" sz="2000" b="1" dirty="0" smtClean="0">
                <a:solidFill>
                  <a:srgbClr val="0070C0"/>
                </a:solidFill>
              </a:rPr>
              <a:t>Lessee can elect: </a:t>
            </a:r>
          </a:p>
          <a:p>
            <a:pPr marL="401638" indent="-341313">
              <a:buFont typeface="Wingdings" pitchFamily="2" charset="2"/>
              <a:buChar char="v"/>
              <a:tabLst>
                <a:tab pos="342900" algn="l"/>
                <a:tab pos="1371600" algn="ctr"/>
                <a:tab pos="2400300" algn="ctr"/>
                <a:tab pos="3429000" algn="ctr"/>
                <a:tab pos="4572000" algn="ctr"/>
                <a:tab pos="6346825" algn="ctr"/>
              </a:tabLst>
            </a:pPr>
            <a:r>
              <a:rPr lang="en-AU" sz="2000" dirty="0" smtClean="0">
                <a:solidFill>
                  <a:srgbClr val="C00000"/>
                </a:solidFill>
              </a:rPr>
              <a:t>not to recognize a </a:t>
            </a:r>
            <a:r>
              <a:rPr lang="en-AU" sz="2000" dirty="0" smtClean="0"/>
              <a:t>right-of-use asset or a lease liability.</a:t>
            </a:r>
            <a:endParaRPr lang="en-US" sz="2000" dirty="0" smtClean="0"/>
          </a:p>
          <a:p>
            <a:pPr marL="401638" indent="-341313">
              <a:buFont typeface="Wingdings" pitchFamily="2" charset="2"/>
              <a:buChar char="v"/>
              <a:tabLst>
                <a:tab pos="342900" algn="l"/>
                <a:tab pos="1371600" algn="ctr"/>
                <a:tab pos="2400300" algn="ctr"/>
                <a:tab pos="3429000" algn="ctr"/>
                <a:tab pos="4572000" algn="ctr"/>
                <a:tab pos="6346825" algn="ctr"/>
              </a:tabLst>
            </a:pPr>
            <a:r>
              <a:rPr lang="en-US" sz="2000" dirty="0" smtClean="0"/>
              <a:t>to recognize </a:t>
            </a:r>
            <a:r>
              <a:rPr lang="en-US" sz="2000" dirty="0" smtClean="0">
                <a:solidFill>
                  <a:srgbClr val="C00000"/>
                </a:solidFill>
              </a:rPr>
              <a:t>lease payments as expense </a:t>
            </a:r>
            <a:r>
              <a:rPr lang="en-US" sz="2000" dirty="0" smtClean="0"/>
              <a:t>over the lease term. </a:t>
            </a:r>
          </a:p>
          <a:p>
            <a:pPr marL="0" indent="0">
              <a:spcBef>
                <a:spcPts val="0"/>
              </a:spcBef>
              <a:buNone/>
              <a:tabLst>
                <a:tab pos="0" algn="l"/>
                <a:tab pos="1371600" algn="ctr"/>
                <a:tab pos="2400300" algn="ctr"/>
                <a:tab pos="3429000" algn="ctr"/>
                <a:tab pos="4572000" algn="ctr"/>
                <a:tab pos="6346825" algn="ctr"/>
              </a:tabLst>
            </a:pPr>
            <a:endParaRPr lang="en-US" sz="600" b="1" dirty="0" smtClean="0"/>
          </a:p>
          <a:p>
            <a:pPr marL="0" indent="0">
              <a:buNone/>
              <a:tabLst>
                <a:tab pos="0" algn="l"/>
                <a:tab pos="1371600" algn="ctr"/>
                <a:tab pos="2400300" algn="ctr"/>
                <a:tab pos="3429000" algn="ctr"/>
                <a:tab pos="4572000" algn="ctr"/>
                <a:tab pos="6346825" algn="ctr"/>
              </a:tabLst>
            </a:pPr>
            <a:r>
              <a:rPr lang="en-US" sz="1600" dirty="0" smtClean="0"/>
              <a:t>				</a:t>
            </a:r>
          </a:p>
          <a:p>
            <a:pPr marL="514350" indent="-514350">
              <a:buNone/>
              <a:tabLst>
                <a:tab pos="1371600" algn="ctr"/>
                <a:tab pos="2400300" algn="ctr"/>
                <a:tab pos="3429000" algn="ctr"/>
                <a:tab pos="4572000" algn="ctr"/>
                <a:tab pos="6346825" algn="ctr"/>
              </a:tabLst>
            </a:pPr>
            <a:r>
              <a:rPr lang="en-US" sz="1600" b="1" dirty="0" smtClean="0"/>
              <a:t>			</a:t>
            </a:r>
            <a:endParaRPr lang="en-US" sz="1600" dirty="0" smtClean="0"/>
          </a:p>
          <a:p>
            <a:pPr marL="514350" indent="-514350">
              <a:buNone/>
            </a:pPr>
            <a:r>
              <a:rPr lang="en-US" sz="1600" dirty="0" smtClean="0"/>
              <a:t> </a:t>
            </a:r>
          </a:p>
          <a:p>
            <a:pPr marL="514350" indent="-514350">
              <a:buNone/>
            </a:pPr>
            <a:r>
              <a:rPr lang="en-US" sz="1600" dirty="0" smtClean="0"/>
              <a:t> </a:t>
            </a:r>
          </a:p>
        </p:txBody>
      </p:sp>
    </p:spTree>
    <p:extLst>
      <p:ext uri="{BB962C8B-B14F-4D97-AF65-F5344CB8AC3E}">
        <p14:creationId xmlns:p14="http://schemas.microsoft.com/office/powerpoint/2010/main" val="279638847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b="1" dirty="0">
                <a:solidFill>
                  <a:srgbClr val="C00000"/>
                </a:solidFill>
              </a:rPr>
              <a:t>Dealing with Uncertainties</a:t>
            </a:r>
            <a:endParaRPr lang="en-US" dirty="0" smtClean="0"/>
          </a:p>
        </p:txBody>
      </p:sp>
      <p:sp>
        <p:nvSpPr>
          <p:cNvPr id="399363" name="Rectangle 3"/>
          <p:cNvSpPr>
            <a:spLocks noGrp="1" noChangeArrowheads="1"/>
          </p:cNvSpPr>
          <p:nvPr>
            <p:ph idx="1"/>
          </p:nvPr>
        </p:nvSpPr>
        <p:spPr/>
        <p:txBody>
          <a:bodyPr/>
          <a:lstStyle/>
          <a:p>
            <a:pPr eaLnBrk="1" hangingPunct="1">
              <a:lnSpc>
                <a:spcPct val="80000"/>
              </a:lnSpc>
              <a:buFont typeface="Wingdings" pitchFamily="2" charset="2"/>
              <a:buNone/>
            </a:pPr>
            <a:endParaRPr lang="en-US" sz="800" b="1" dirty="0" smtClean="0"/>
          </a:p>
          <a:p>
            <a:pPr marL="0" indent="0" algn="ctr">
              <a:buNone/>
            </a:pPr>
            <a:endParaRPr lang="en-US" sz="6600" b="1" dirty="0" smtClean="0">
              <a:solidFill>
                <a:srgbClr val="C00000"/>
              </a:solidFill>
            </a:endParaRPr>
          </a:p>
        </p:txBody>
      </p:sp>
      <p:pic>
        <p:nvPicPr>
          <p:cNvPr id="2" name="Picture 1"/>
          <p:cNvPicPr>
            <a:picLocks noChangeAspect="1"/>
          </p:cNvPicPr>
          <p:nvPr/>
        </p:nvPicPr>
        <p:blipFill>
          <a:blip r:embed="rId3"/>
          <a:stretch>
            <a:fillRect/>
          </a:stretch>
        </p:blipFill>
        <p:spPr>
          <a:xfrm>
            <a:off x="2286000" y="2819400"/>
            <a:ext cx="4572000" cy="3038475"/>
          </a:xfrm>
          <a:prstGeom prst="rect">
            <a:avLst/>
          </a:prstGeom>
        </p:spPr>
      </p:pic>
    </p:spTree>
    <p:extLst>
      <p:ext uri="{BB962C8B-B14F-4D97-AF65-F5344CB8AC3E}">
        <p14:creationId xmlns:p14="http://schemas.microsoft.com/office/powerpoint/2010/main" val="385521665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b="1" dirty="0" smtClean="0"/>
              <a:t>What if the Lease Term is Uncertain?</a:t>
            </a:r>
            <a:endParaRPr lang="en-US" dirty="0" smtClean="0"/>
          </a:p>
        </p:txBody>
      </p:sp>
      <p:sp>
        <p:nvSpPr>
          <p:cNvPr id="399363" name="Rectangle 3"/>
          <p:cNvSpPr>
            <a:spLocks noGrp="1" noChangeArrowheads="1"/>
          </p:cNvSpPr>
          <p:nvPr>
            <p:ph idx="1"/>
          </p:nvPr>
        </p:nvSpPr>
        <p:spPr/>
        <p:txBody>
          <a:bodyPr/>
          <a:lstStyle/>
          <a:p>
            <a:pPr eaLnBrk="1" hangingPunct="1">
              <a:lnSpc>
                <a:spcPct val="80000"/>
              </a:lnSpc>
              <a:buFont typeface="Wingdings" pitchFamily="2" charset="2"/>
              <a:buNone/>
            </a:pPr>
            <a:endParaRPr lang="en-US" sz="800" b="1" dirty="0" smtClean="0"/>
          </a:p>
          <a:p>
            <a:pPr marL="457200" indent="-457200">
              <a:buFont typeface="Wingdings" pitchFamily="2" charset="2"/>
              <a:buChar char="Ø"/>
            </a:pPr>
            <a:r>
              <a:rPr lang="en-US" sz="2400" dirty="0" smtClean="0"/>
              <a:t>The contractual </a:t>
            </a:r>
            <a:r>
              <a:rPr lang="en-US" sz="2400" dirty="0"/>
              <a:t>lease term </a:t>
            </a:r>
            <a:r>
              <a:rPr lang="en-US" sz="2400" dirty="0" smtClean="0"/>
              <a:t>is adjusted </a:t>
            </a:r>
            <a:r>
              <a:rPr lang="en-US" sz="2400" dirty="0"/>
              <a:t>for any periods covered by options to extend or terminate the lease for which </a:t>
            </a:r>
            <a:r>
              <a:rPr lang="en-US" sz="2400" dirty="0" smtClean="0"/>
              <a:t>exercise is deemed to be “</a:t>
            </a:r>
            <a:r>
              <a:rPr lang="en-US" sz="2400" dirty="0" smtClean="0">
                <a:solidFill>
                  <a:srgbClr val="C00000"/>
                </a:solidFill>
                <a:effectLst>
                  <a:outerShdw blurRad="38100" dist="38100" dir="2700000" algn="tl">
                    <a:srgbClr val="000000">
                      <a:alpha val="43137"/>
                    </a:srgbClr>
                  </a:outerShdw>
                </a:effectLst>
              </a:rPr>
              <a:t>reasonably certain</a:t>
            </a:r>
            <a:r>
              <a:rPr lang="en-US" sz="2400" dirty="0" smtClean="0"/>
              <a:t>”.</a:t>
            </a:r>
          </a:p>
          <a:p>
            <a:pPr marL="457200" indent="-457200">
              <a:buNone/>
            </a:pPr>
            <a:r>
              <a:rPr lang="en-US" sz="2400" dirty="0" smtClean="0"/>
              <a:t> </a:t>
            </a:r>
            <a:endParaRPr lang="en-US" sz="800" dirty="0" smtClean="0"/>
          </a:p>
          <a:p>
            <a:pPr marL="457200" indent="-457200">
              <a:buFont typeface="Wingdings" pitchFamily="2" charset="2"/>
              <a:buChar char="Ø"/>
            </a:pPr>
            <a:r>
              <a:rPr lang="en-US" sz="2400" dirty="0" smtClean="0"/>
              <a:t>Factors that might create an economic incentive for the lessee include </a:t>
            </a:r>
            <a:r>
              <a:rPr lang="en-US" sz="2400" b="1" dirty="0" smtClean="0">
                <a:solidFill>
                  <a:srgbClr val="C00000"/>
                </a:solidFill>
              </a:rPr>
              <a:t>bargain renewal rates</a:t>
            </a:r>
            <a:r>
              <a:rPr lang="en-US" sz="2400" b="1" dirty="0" smtClean="0"/>
              <a:t>, </a:t>
            </a:r>
            <a:r>
              <a:rPr lang="en-US" sz="2400" b="1" dirty="0" smtClean="0">
                <a:solidFill>
                  <a:srgbClr val="C00000"/>
                </a:solidFill>
              </a:rPr>
              <a:t>penalty payments </a:t>
            </a:r>
            <a:r>
              <a:rPr lang="en-US" sz="2400" dirty="0" smtClean="0"/>
              <a:t>for cancellation or non-renewal and </a:t>
            </a:r>
            <a:r>
              <a:rPr lang="en-US" sz="2400" b="1" dirty="0" smtClean="0">
                <a:solidFill>
                  <a:srgbClr val="C00000"/>
                </a:solidFill>
              </a:rPr>
              <a:t>economic penalties </a:t>
            </a:r>
            <a:r>
              <a:rPr lang="en-US" sz="2400" dirty="0" smtClean="0"/>
              <a:t>such as significant customization or installment costs.   </a:t>
            </a:r>
          </a:p>
        </p:txBody>
      </p:sp>
    </p:spTree>
    <p:extLst>
      <p:ext uri="{BB962C8B-B14F-4D97-AF65-F5344CB8AC3E}">
        <p14:creationId xmlns:p14="http://schemas.microsoft.com/office/powerpoint/2010/main" val="288970334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algn="ctr"/>
            <a:r>
              <a:rPr lang="en-US" b="1" dirty="0" smtClean="0"/>
              <a:t>Reassessment</a:t>
            </a:r>
            <a:r>
              <a:rPr lang="en-US" sz="1200" dirty="0"/>
              <a:t> </a:t>
            </a:r>
            <a:r>
              <a:rPr lang="en-US" sz="1200" dirty="0" smtClean="0"/>
              <a:t> </a:t>
            </a:r>
            <a:r>
              <a:rPr lang="en-US" b="1" dirty="0" smtClean="0"/>
              <a:t>of the Lease Term</a:t>
            </a:r>
            <a:endParaRPr lang="en-US" dirty="0" smtClean="0"/>
          </a:p>
        </p:txBody>
      </p:sp>
      <p:sp>
        <p:nvSpPr>
          <p:cNvPr id="5" name="Rectangle 2"/>
          <p:cNvSpPr>
            <a:spLocks noGrp="1" noChangeArrowheads="1"/>
          </p:cNvSpPr>
          <p:nvPr>
            <p:ph idx="1"/>
          </p:nvPr>
        </p:nvSpPr>
        <p:spPr bwMode="auto">
          <a:xfrm>
            <a:off x="761999" y="1525920"/>
            <a:ext cx="8013600" cy="4895186"/>
          </a:xfrm>
          <a:prstGeom prst="rect">
            <a:avLst/>
          </a:prstGeom>
          <a:noFill/>
          <a:ln>
            <a:noFill/>
          </a:ln>
          <a:effectLst/>
        </p:spPr>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tabLst>
                <a:tab pos="457200" algn="l"/>
                <a:tab pos="4286250" algn="r"/>
                <a:tab pos="5029200" algn="r"/>
              </a:tabLst>
            </a:pPr>
            <a:r>
              <a:rPr lang="en-US" sz="2000" dirty="0">
                <a:ea typeface="Times New Roman" pitchFamily="18" charset="0"/>
                <a:cs typeface="Times New Roman" pitchFamily="18" charset="0"/>
              </a:rPr>
              <a:t>L</a:t>
            </a:r>
            <a:r>
              <a:rPr kumimoji="0" lang="en-US" sz="2000" b="0" i="0" u="none" strike="noStrike" cap="none" normalizeH="0" baseline="0" dirty="0" smtClean="0">
                <a:ln>
                  <a:noFill/>
                </a:ln>
                <a:solidFill>
                  <a:schemeClr val="tx1"/>
                </a:solidFill>
                <a:effectLst/>
                <a:ea typeface="Times New Roman" pitchFamily="18" charset="0"/>
                <a:cs typeface="Times New Roman" pitchFamily="18" charset="0"/>
              </a:rPr>
              <a:t>ease </a:t>
            </a:r>
            <a:r>
              <a:rPr lang="en-US" sz="2000" dirty="0">
                <a:ea typeface="Times New Roman" pitchFamily="18" charset="0"/>
                <a:cs typeface="Times New Roman" pitchFamily="18" charset="0"/>
              </a:rPr>
              <a:t>term</a:t>
            </a:r>
            <a:r>
              <a:rPr kumimoji="0" lang="en-US" sz="2000" b="0" i="0" u="none" strike="noStrike" cap="none" normalizeH="0" baseline="0" dirty="0" smtClean="0">
                <a:ln>
                  <a:noFill/>
                </a:ln>
                <a:solidFill>
                  <a:schemeClr val="tx1"/>
                </a:solidFill>
                <a:effectLst/>
                <a:ea typeface="Times New Roman" pitchFamily="18" charset="0"/>
                <a:cs typeface="Times New Roman" pitchFamily="18" charset="0"/>
              </a:rPr>
              <a:t> reassessed only </a:t>
            </a:r>
            <a:r>
              <a:rPr lang="en-US" sz="2000" dirty="0">
                <a:ea typeface="Times New Roman" pitchFamily="18" charset="0"/>
                <a:cs typeface="Times New Roman" pitchFamily="18" charset="0"/>
              </a:rPr>
              <a:t>when a </a:t>
            </a:r>
            <a:r>
              <a:rPr lang="en-US" sz="2000" b="1" dirty="0">
                <a:solidFill>
                  <a:srgbClr val="C00000"/>
                </a:solidFill>
                <a:ea typeface="Times New Roman" pitchFamily="18" charset="0"/>
                <a:cs typeface="Times New Roman" pitchFamily="18" charset="0"/>
              </a:rPr>
              <a:t>significant </a:t>
            </a:r>
            <a:r>
              <a:rPr lang="en-US" sz="2000" b="1" dirty="0" smtClean="0">
                <a:solidFill>
                  <a:srgbClr val="C00000"/>
                </a:solidFill>
                <a:ea typeface="Times New Roman" pitchFamily="18" charset="0"/>
                <a:cs typeface="Times New Roman" pitchFamily="18" charset="0"/>
              </a:rPr>
              <a:t>occurrence</a:t>
            </a:r>
            <a:r>
              <a:rPr lang="en-US" sz="2000" dirty="0" smtClean="0">
                <a:ea typeface="Times New Roman" pitchFamily="18" charset="0"/>
                <a:cs typeface="Times New Roman" pitchFamily="18" charset="0"/>
              </a:rPr>
              <a:t>, </a:t>
            </a:r>
            <a:r>
              <a:rPr lang="en-US" sz="2000" dirty="0">
                <a:ea typeface="Times New Roman" pitchFamily="18" charset="0"/>
                <a:cs typeface="Times New Roman" pitchFamily="18" charset="0"/>
              </a:rPr>
              <a:t>within the lessee’s control, </a:t>
            </a:r>
            <a:r>
              <a:rPr lang="en-US" sz="2000" dirty="0" smtClean="0">
                <a:ea typeface="Times New Roman" pitchFamily="18" charset="0"/>
                <a:cs typeface="Times New Roman" pitchFamily="18" charset="0"/>
              </a:rPr>
              <a:t>indicates the </a:t>
            </a:r>
            <a:r>
              <a:rPr lang="en-US" sz="2000" b="1" dirty="0" smtClean="0">
                <a:solidFill>
                  <a:srgbClr val="C00000"/>
                </a:solidFill>
                <a:ea typeface="Times New Roman" pitchFamily="18" charset="0"/>
                <a:cs typeface="Times New Roman" pitchFamily="18" charset="0"/>
              </a:rPr>
              <a:t>economic incentive </a:t>
            </a:r>
            <a:r>
              <a:rPr lang="en-US" sz="2000" dirty="0">
                <a:ea typeface="Times New Roman" pitchFamily="18" charset="0"/>
                <a:cs typeface="Times New Roman" pitchFamily="18" charset="0"/>
              </a:rPr>
              <a:t>to exercise any options to extend or t</a:t>
            </a:r>
            <a:r>
              <a:rPr lang="en-US" sz="2000" dirty="0"/>
              <a:t>erminate the lease has </a:t>
            </a:r>
            <a:r>
              <a:rPr lang="en-US" sz="2000" b="1" dirty="0" smtClean="0">
                <a:solidFill>
                  <a:srgbClr val="C00000"/>
                </a:solidFill>
              </a:rPr>
              <a:t>changed</a:t>
            </a:r>
            <a:r>
              <a:rPr lang="en-US" sz="2000" dirty="0" smtClean="0"/>
              <a:t>.</a:t>
            </a:r>
            <a:endParaRPr lang="en-US" sz="2000" dirty="0">
              <a:ea typeface="Times New Roman" pitchFamily="18" charset="0"/>
              <a:cs typeface="Times New Roman" pitchFamily="18" charset="0"/>
            </a:endParaRPr>
          </a:p>
          <a:p>
            <a:pPr marL="0" lvl="0" indent="228600" eaLnBrk="1" hangingPunct="1">
              <a:spcBef>
                <a:spcPct val="0"/>
              </a:spcBef>
              <a:buClrTx/>
              <a:buSzTx/>
              <a:buNone/>
              <a:tabLst>
                <a:tab pos="457200" algn="l"/>
                <a:tab pos="4286250" algn="r"/>
                <a:tab pos="5029200" algn="r"/>
              </a:tabLst>
            </a:pPr>
            <a:endParaRPr kumimoji="0" lang="en-US" sz="1400" b="0" i="0" u="none" strike="noStrike" cap="none" normalizeH="0" baseline="0" dirty="0" smtClean="0">
              <a:ln>
                <a:noFill/>
              </a:ln>
              <a:solidFill>
                <a:schemeClr val="tx1"/>
              </a:solidFill>
              <a:effectLst/>
              <a:ea typeface="Times New Roman" pitchFamily="18" charset="0"/>
              <a:cs typeface="Times New Roman" pitchFamily="18" charset="0"/>
            </a:endParaRPr>
          </a:p>
          <a:p>
            <a:pPr marL="568325" lvl="0" indent="-568325" eaLnBrk="1" hangingPunct="1">
              <a:spcBef>
                <a:spcPct val="0"/>
              </a:spcBef>
              <a:spcAft>
                <a:spcPts val="300"/>
              </a:spcAft>
              <a:buClrTx/>
              <a:buSzTx/>
              <a:buNone/>
              <a:tabLst>
                <a:tab pos="457200" algn="l"/>
                <a:tab pos="4286250" algn="r"/>
                <a:tab pos="5029200" algn="r"/>
              </a:tabLst>
            </a:pPr>
            <a:r>
              <a:rPr kumimoji="0" lang="en-US" sz="2000" b="1" i="0" u="none" strike="noStrike" cap="none" normalizeH="0" baseline="0" dirty="0" smtClean="0">
                <a:ln>
                  <a:noFill/>
                </a:ln>
                <a:solidFill>
                  <a:srgbClr val="C00000"/>
                </a:solidFill>
                <a:effectLst/>
                <a:ea typeface="Times New Roman" pitchFamily="18" charset="0"/>
                <a:cs typeface="Times New Roman" pitchFamily="18" charset="0"/>
              </a:rPr>
              <a:t>Illustration:  </a:t>
            </a:r>
            <a:r>
              <a:rPr lang="en-US" sz="2000" dirty="0" smtClean="0">
                <a:ea typeface="Times New Roman" pitchFamily="18" charset="0"/>
                <a:cs typeface="Times New Roman" pitchFamily="18" charset="0"/>
              </a:rPr>
              <a:t>It was not reasonably certain</a:t>
            </a:r>
            <a:r>
              <a:rPr kumimoji="0" lang="en-US" sz="2000" b="0" i="0" u="none" strike="noStrike" cap="none" normalizeH="0" baseline="0" dirty="0" smtClean="0">
                <a:ln>
                  <a:noFill/>
                </a:ln>
                <a:solidFill>
                  <a:schemeClr val="tx1"/>
                </a:solidFill>
                <a:effectLst/>
                <a:ea typeface="Times New Roman" pitchFamily="18" charset="0"/>
                <a:cs typeface="Times New Roman" pitchFamily="18" charset="0"/>
              </a:rPr>
              <a:t> at the beginning of a 6-year lease that the </a:t>
            </a:r>
            <a:r>
              <a:rPr lang="en-US" sz="2000" dirty="0" smtClean="0">
                <a:ea typeface="Times New Roman" pitchFamily="18" charset="0"/>
                <a:cs typeface="Times New Roman" pitchFamily="18" charset="0"/>
              </a:rPr>
              <a:t>lessee would </a:t>
            </a:r>
            <a:r>
              <a:rPr kumimoji="0" lang="en-US" sz="2000" b="0" i="0" u="none" strike="noStrike" cap="none" normalizeH="0" baseline="0" dirty="0" smtClean="0">
                <a:ln>
                  <a:noFill/>
                </a:ln>
                <a:solidFill>
                  <a:schemeClr val="tx1"/>
                </a:solidFill>
                <a:effectLst/>
                <a:ea typeface="Times New Roman" pitchFamily="18" charset="0"/>
                <a:cs typeface="Times New Roman" pitchFamily="18" charset="0"/>
              </a:rPr>
              <a:t>exercise a 2-year extension option.</a:t>
            </a:r>
            <a:endParaRPr lang="en-US" sz="2000" dirty="0" smtClean="0">
              <a:ea typeface="Times New Roman" pitchFamily="18" charset="0"/>
              <a:cs typeface="Times New Roman" pitchFamily="18" charset="0"/>
            </a:endParaRPr>
          </a:p>
          <a:p>
            <a:pPr marL="514350" marR="0" lvl="0" indent="-514350" algn="l" defTabSz="914400" rtl="0" eaLnBrk="1" fontAlgn="base" latinLnBrk="0" hangingPunct="1">
              <a:lnSpc>
                <a:spcPct val="100000"/>
              </a:lnSpc>
              <a:spcBef>
                <a:spcPct val="0"/>
              </a:spcBef>
              <a:spcAft>
                <a:spcPts val="300"/>
              </a:spcAft>
              <a:buClrTx/>
              <a:buSzTx/>
              <a:buFont typeface="Wingdings" pitchFamily="2" charset="2"/>
              <a:buChar char="q"/>
              <a:tabLst>
                <a:tab pos="457200" algn="l"/>
                <a:tab pos="4286250" algn="r"/>
                <a:tab pos="5029200" algn="r"/>
              </a:tabLst>
            </a:pPr>
            <a:r>
              <a:rPr kumimoji="0" lang="en-US" sz="2000" b="0" i="0" u="none" strike="noStrike" cap="none" normalizeH="0" baseline="0" dirty="0" smtClean="0">
                <a:ln>
                  <a:noFill/>
                </a:ln>
                <a:solidFill>
                  <a:schemeClr val="tx1"/>
                </a:solidFill>
                <a:effectLst/>
                <a:ea typeface="Times New Roman" pitchFamily="18" charset="0"/>
                <a:cs typeface="Times New Roman" pitchFamily="18" charset="0"/>
              </a:rPr>
              <a:t>At the end of the 3</a:t>
            </a:r>
            <a:r>
              <a:rPr kumimoji="0" lang="en-US" sz="2000" b="0" i="0" u="none" strike="noStrike" cap="none" normalizeH="0" baseline="30000" dirty="0" smtClean="0">
                <a:ln>
                  <a:noFill/>
                </a:ln>
                <a:solidFill>
                  <a:schemeClr val="tx1"/>
                </a:solidFill>
                <a:effectLst/>
                <a:ea typeface="Times New Roman" pitchFamily="18" charset="0"/>
                <a:cs typeface="Times New Roman" pitchFamily="18" charset="0"/>
              </a:rPr>
              <a:t>rd</a:t>
            </a:r>
            <a:r>
              <a:rPr kumimoji="0" lang="en-US" sz="2000" b="0" i="0" u="none" strike="noStrike" cap="none" normalizeH="0" baseline="0" dirty="0" smtClean="0">
                <a:ln>
                  <a:noFill/>
                </a:ln>
                <a:solidFill>
                  <a:schemeClr val="tx1"/>
                </a:solidFill>
                <a:effectLst/>
                <a:ea typeface="Times New Roman" pitchFamily="18" charset="0"/>
                <a:cs typeface="Times New Roman" pitchFamily="18" charset="0"/>
              </a:rPr>
              <a:t> year, the lessee had made significant improvements whose cost could be recovered only if it exercises the extension option. </a:t>
            </a:r>
          </a:p>
          <a:p>
            <a:pPr marL="514350" marR="0" lvl="0" indent="-514350" algn="l" defTabSz="914400" rtl="0" eaLnBrk="1" fontAlgn="base" latinLnBrk="0" hangingPunct="1">
              <a:lnSpc>
                <a:spcPct val="100000"/>
              </a:lnSpc>
              <a:spcBef>
                <a:spcPct val="0"/>
              </a:spcBef>
              <a:spcAft>
                <a:spcPts val="300"/>
              </a:spcAft>
              <a:buClrTx/>
              <a:buSzTx/>
              <a:buFont typeface="Wingdings" pitchFamily="2" charset="2"/>
              <a:buChar char="q"/>
              <a:tabLst>
                <a:tab pos="457200" algn="l"/>
                <a:tab pos="4286250" algn="r"/>
                <a:tab pos="5029200" algn="r"/>
              </a:tabLst>
            </a:pPr>
            <a:r>
              <a:rPr lang="en-US" sz="2000" dirty="0" smtClean="0">
                <a:ea typeface="Times New Roman" pitchFamily="18" charset="0"/>
                <a:cs typeface="Times New Roman" pitchFamily="18" charset="0"/>
              </a:rPr>
              <a:t>T</a:t>
            </a:r>
            <a:r>
              <a:rPr kumimoji="0" lang="en-US" sz="2000" b="0" i="0" u="none" strike="noStrike" cap="none" normalizeH="0" baseline="0" dirty="0" smtClean="0">
                <a:ln>
                  <a:noFill/>
                </a:ln>
                <a:solidFill>
                  <a:schemeClr val="tx1"/>
                </a:solidFill>
                <a:effectLst/>
                <a:ea typeface="Times New Roman" pitchFamily="18" charset="0"/>
                <a:cs typeface="Times New Roman" pitchFamily="18" charset="0"/>
              </a:rPr>
              <a:t>he revised term is now a total of 8 years with 5 years remaining. </a:t>
            </a:r>
            <a:r>
              <a:rPr lang="en-US" sz="2000" dirty="0">
                <a:ea typeface="Times New Roman" pitchFamily="18" charset="0"/>
                <a:cs typeface="Times New Roman" pitchFamily="18" charset="0"/>
              </a:rPr>
              <a:t> </a:t>
            </a:r>
            <a:r>
              <a:rPr lang="en-US" sz="2000" dirty="0" smtClean="0">
                <a:ea typeface="Times New Roman" pitchFamily="18" charset="0"/>
                <a:cs typeface="Times New Roman" pitchFamily="18" charset="0"/>
              </a:rPr>
              <a:t/>
            </a:r>
            <a:br>
              <a:rPr lang="en-US" sz="2000" dirty="0" smtClean="0">
                <a:ea typeface="Times New Roman" pitchFamily="18" charset="0"/>
                <a:cs typeface="Times New Roman" pitchFamily="18" charset="0"/>
              </a:rPr>
            </a:br>
            <a:r>
              <a:rPr lang="en-US" sz="2000" dirty="0" smtClean="0">
                <a:ea typeface="Times New Roman" pitchFamily="18" charset="0"/>
                <a:cs typeface="Times New Roman" pitchFamily="18" charset="0"/>
              </a:rPr>
              <a:t>R</a:t>
            </a:r>
            <a:r>
              <a:rPr kumimoji="0" lang="en-US" sz="2000" b="0" i="0" u="none" strike="noStrike" cap="none" normalizeH="0" baseline="0" dirty="0" smtClean="0">
                <a:ln>
                  <a:noFill/>
                </a:ln>
                <a:solidFill>
                  <a:schemeClr val="tx1"/>
                </a:solidFill>
                <a:effectLst/>
                <a:ea typeface="Times New Roman" pitchFamily="18" charset="0"/>
                <a:cs typeface="Times New Roman" pitchFamily="18" charset="0"/>
              </a:rPr>
              <a:t>e-measure the lease liability as the PV of the remaining 5 lease payments.  </a:t>
            </a:r>
          </a:p>
          <a:p>
            <a:pPr marL="514350" marR="0" lvl="0" indent="-514350" algn="l" defTabSz="914400" rtl="0" eaLnBrk="1" fontAlgn="base" latinLnBrk="0" hangingPunct="1">
              <a:lnSpc>
                <a:spcPct val="100000"/>
              </a:lnSpc>
              <a:spcBef>
                <a:spcPct val="0"/>
              </a:spcBef>
              <a:spcAft>
                <a:spcPct val="0"/>
              </a:spcAft>
              <a:buClrTx/>
              <a:buSzTx/>
              <a:buFont typeface="Wingdings" pitchFamily="2" charset="2"/>
              <a:buChar char="q"/>
              <a:tabLst>
                <a:tab pos="457200" algn="l"/>
                <a:tab pos="4286250" algn="r"/>
                <a:tab pos="5029200" algn="r"/>
              </a:tabLst>
            </a:pPr>
            <a:r>
              <a:rPr kumimoji="0" lang="en-US" sz="2000" b="0" i="0" u="none" strike="noStrike" cap="none" normalizeH="0" baseline="0" dirty="0" smtClean="0">
                <a:ln>
                  <a:noFill/>
                </a:ln>
                <a:solidFill>
                  <a:schemeClr val="tx1"/>
                </a:solidFill>
                <a:effectLst/>
                <a:ea typeface="Times New Roman" pitchFamily="18" charset="0"/>
                <a:cs typeface="Times New Roman" pitchFamily="18" charset="0"/>
              </a:rPr>
              <a:t>The discount rate for the new term is the incremental borrowing rate </a:t>
            </a:r>
            <a:br>
              <a:rPr kumimoji="0" lang="en-US" sz="2000" b="0" i="0" u="none" strike="noStrike" cap="none" normalizeH="0" baseline="0" dirty="0" smtClean="0">
                <a:ln>
                  <a:noFill/>
                </a:ln>
                <a:solidFill>
                  <a:schemeClr val="tx1"/>
                </a:solidFill>
                <a:effectLst/>
                <a:ea typeface="Times New Roman" pitchFamily="18" charset="0"/>
                <a:cs typeface="Times New Roman" pitchFamily="18" charset="0"/>
              </a:rPr>
            </a:br>
            <a:r>
              <a:rPr kumimoji="0" lang="en-US" sz="2000" b="1" i="1" u="none" strike="noStrike" cap="none" normalizeH="0" baseline="0" dirty="0" smtClean="0">
                <a:ln>
                  <a:noFill/>
                </a:ln>
                <a:solidFill>
                  <a:schemeClr val="tx1"/>
                </a:solidFill>
                <a:effectLst/>
                <a:ea typeface="Times New Roman" pitchFamily="18" charset="0"/>
                <a:cs typeface="Times New Roman" pitchFamily="18" charset="0"/>
              </a:rPr>
              <a:t>at the time of the reassessment</a:t>
            </a:r>
            <a:r>
              <a:rPr kumimoji="0" lang="en-US" sz="2000" b="0" i="0" u="none" strike="noStrike" cap="none" normalizeH="0" baseline="0" dirty="0" smtClean="0">
                <a:ln>
                  <a:noFill/>
                </a:ln>
                <a:solidFill>
                  <a:schemeClr val="tx1"/>
                </a:solidFill>
                <a:effectLst/>
                <a:ea typeface="Times New Roman" pitchFamily="18" charset="0"/>
                <a:cs typeface="Times New Roman" pitchFamily="18" charset="0"/>
              </a:rPr>
              <a:t>.</a:t>
            </a:r>
          </a:p>
          <a:p>
            <a:pPr marL="0" lvl="0" indent="0" eaLnBrk="1" hangingPunct="1">
              <a:spcBef>
                <a:spcPct val="0"/>
              </a:spcBef>
              <a:buClrTx/>
              <a:buSzTx/>
              <a:buNone/>
              <a:tabLst>
                <a:tab pos="457200" algn="l"/>
                <a:tab pos="4286250" algn="r"/>
                <a:tab pos="5029200" algn="r"/>
              </a:tabLst>
            </a:pPr>
            <a:endParaRPr lang="en-US" sz="2000" dirty="0" smtClean="0">
              <a:ea typeface="Times New Roman" pitchFamily="18" charset="0"/>
              <a:cs typeface="Times New Roman" pitchFamily="18" charset="0"/>
            </a:endParaRPr>
          </a:p>
          <a:p>
            <a:pPr marL="0" lvl="0" indent="0" eaLnBrk="1" hangingPunct="1">
              <a:spcBef>
                <a:spcPct val="0"/>
              </a:spcBef>
              <a:buClrTx/>
              <a:buSzTx/>
              <a:buNone/>
              <a:tabLst>
                <a:tab pos="457200" algn="l"/>
                <a:tab pos="4286250" algn="r"/>
                <a:tab pos="5029200" algn="r"/>
              </a:tabLst>
            </a:pPr>
            <a:r>
              <a:rPr lang="en-US" sz="2000" dirty="0" smtClean="0">
                <a:ea typeface="Times New Roman" pitchFamily="18" charset="0"/>
                <a:cs typeface="Times New Roman" pitchFamily="18" charset="0"/>
              </a:rPr>
              <a:t>A </a:t>
            </a:r>
            <a:r>
              <a:rPr lang="en-US" sz="2000" b="1" dirty="0">
                <a:solidFill>
                  <a:srgbClr val="C00000"/>
                </a:solidFill>
                <a:ea typeface="Times New Roman" pitchFamily="18" charset="0"/>
                <a:cs typeface="Times New Roman" pitchFamily="18" charset="0"/>
              </a:rPr>
              <a:t>lessor</a:t>
            </a:r>
            <a:r>
              <a:rPr lang="en-US" sz="2000" dirty="0">
                <a:ea typeface="Times New Roman" pitchFamily="18" charset="0"/>
                <a:cs typeface="Times New Roman" pitchFamily="18" charset="0"/>
              </a:rPr>
              <a:t> is </a:t>
            </a:r>
            <a:r>
              <a:rPr lang="en-US" sz="2000" b="1" dirty="0">
                <a:solidFill>
                  <a:srgbClr val="C00000"/>
                </a:solidFill>
                <a:ea typeface="Times New Roman" pitchFamily="18" charset="0"/>
                <a:cs typeface="Times New Roman" pitchFamily="18" charset="0"/>
              </a:rPr>
              <a:t>not required </a:t>
            </a:r>
            <a:r>
              <a:rPr lang="en-US" sz="2000" dirty="0">
                <a:ea typeface="Times New Roman" pitchFamily="18" charset="0"/>
                <a:cs typeface="Times New Roman" pitchFamily="18" charset="0"/>
              </a:rPr>
              <a:t>to reassess the lease </a:t>
            </a:r>
            <a:r>
              <a:rPr lang="en-US" sz="2000" dirty="0" smtClean="0">
                <a:ea typeface="Times New Roman" pitchFamily="18" charset="0"/>
                <a:cs typeface="Times New Roman" pitchFamily="18" charset="0"/>
              </a:rPr>
              <a:t>term.</a:t>
            </a:r>
            <a:endParaRPr lang="en-US" sz="2000" dirty="0">
              <a:ea typeface="Times New Roman" pitchFamily="18" charset="0"/>
              <a:cs typeface="Times New Roman" pitchFamily="18" charset="0"/>
            </a:endParaRPr>
          </a:p>
        </p:txBody>
      </p:sp>
    </p:spTree>
    <p:extLst>
      <p:ext uri="{BB962C8B-B14F-4D97-AF65-F5344CB8AC3E}">
        <p14:creationId xmlns:p14="http://schemas.microsoft.com/office/powerpoint/2010/main" val="2791663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 calcmode="lin" valueType="num">
                                      <p:cBhvr additive="base">
                                        <p:cTn id="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anim calcmode="lin" valueType="num">
                                      <p:cBhvr additive="base">
                                        <p:cTn id="13"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 calcmode="lin" valueType="num">
                                      <p:cBhvr additive="base">
                                        <p:cTn id="19"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5" end="5"/>
                                            </p:txEl>
                                          </p:spTgt>
                                        </p:tgtEl>
                                        <p:attrNameLst>
                                          <p:attrName>style.visibility</p:attrName>
                                        </p:attrNameLst>
                                      </p:cBhvr>
                                      <p:to>
                                        <p:strVal val="visible"/>
                                      </p:to>
                                    </p:set>
                                    <p:anim calcmode="lin" valueType="num">
                                      <p:cBhvr additive="base">
                                        <p:cTn id="25"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xEl>
                                              <p:pRg st="7" end="7"/>
                                            </p:txEl>
                                          </p:spTgt>
                                        </p:tgtEl>
                                        <p:attrNameLst>
                                          <p:attrName>style.visibility</p:attrName>
                                        </p:attrNameLst>
                                      </p:cBhvr>
                                      <p:to>
                                        <p:strVal val="visible"/>
                                      </p:to>
                                    </p:set>
                                    <p:anim calcmode="lin" valueType="num">
                                      <p:cBhvr additive="base">
                                        <p:cTn id="31"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algn="ctr"/>
            <a:r>
              <a:rPr lang="en-US" b="1" dirty="0" smtClean="0"/>
              <a:t>Reassessment of the Lease Term</a:t>
            </a:r>
            <a:endParaRPr lang="en-US" dirty="0" smtClean="0"/>
          </a:p>
        </p:txBody>
      </p:sp>
      <p:sp>
        <p:nvSpPr>
          <p:cNvPr id="5" name="Rectangle 2"/>
          <p:cNvSpPr>
            <a:spLocks noGrp="1" noChangeArrowheads="1"/>
          </p:cNvSpPr>
          <p:nvPr>
            <p:ph idx="1"/>
          </p:nvPr>
        </p:nvSpPr>
        <p:spPr bwMode="auto">
          <a:xfrm>
            <a:off x="761999" y="1360491"/>
            <a:ext cx="8013600" cy="5226046"/>
          </a:xfrm>
          <a:prstGeom prst="rect">
            <a:avLst/>
          </a:prstGeom>
          <a:noFill/>
          <a:ln>
            <a:noFill/>
          </a:ln>
          <a:effectLst/>
        </p:spPr>
        <p:txBody>
          <a:bodyPr vert="horz" wrap="square" lIns="91440" tIns="45720" rIns="91440" bIns="45720" numCol="1" anchor="ctr" anchorCtr="0" compatLnSpc="1">
            <a:prstTxWarp prst="textNoShape">
              <a:avLst/>
            </a:prstTxWarp>
            <a:spAutoFit/>
          </a:bodyPr>
          <a:lstStyle/>
          <a:p>
            <a:pPr marL="0" lvl="0" indent="228600">
              <a:spcBef>
                <a:spcPct val="0"/>
              </a:spcBef>
              <a:buClrTx/>
              <a:buSzTx/>
              <a:buNone/>
              <a:tabLst>
                <a:tab pos="457200" algn="l"/>
                <a:tab pos="4286250" algn="r"/>
                <a:tab pos="5029200" algn="r"/>
              </a:tabLst>
            </a:pPr>
            <a:r>
              <a:rPr kumimoji="0" lang="en-US" sz="2400" i="0" u="none" strike="noStrike" cap="none" normalizeH="0" baseline="0" dirty="0" smtClean="0">
                <a:ln>
                  <a:noFill/>
                </a:ln>
                <a:solidFill>
                  <a:schemeClr val="tx1"/>
                </a:solidFill>
                <a:effectLst/>
                <a:ea typeface="Times New Roman" pitchFamily="18" charset="0"/>
                <a:cs typeface="Times New Roman" pitchFamily="18" charset="0"/>
              </a:rPr>
              <a:t>Assume </a:t>
            </a:r>
            <a:r>
              <a:rPr lang="en-US" sz="2400" dirty="0"/>
              <a:t>the present value of the remaining five lease payments totaled </a:t>
            </a:r>
            <a:r>
              <a:rPr lang="en-US" sz="2400" b="1" dirty="0">
                <a:solidFill>
                  <a:srgbClr val="00A44A"/>
                </a:solidFill>
              </a:rPr>
              <a:t>$400,000</a:t>
            </a:r>
            <a:r>
              <a:rPr lang="en-US" sz="2400" dirty="0"/>
              <a:t>, while the current balance of the lease liability before re-measurement is </a:t>
            </a:r>
            <a:r>
              <a:rPr lang="en-US" sz="2400" b="1" dirty="0">
                <a:solidFill>
                  <a:srgbClr val="00A44A"/>
                </a:solidFill>
              </a:rPr>
              <a:t>$250,000</a:t>
            </a:r>
            <a:r>
              <a:rPr lang="en-US" sz="2400" dirty="0"/>
              <a:t>, the lessee would make the following </a:t>
            </a:r>
            <a:r>
              <a:rPr lang="en-US" sz="2400" dirty="0" smtClean="0"/>
              <a:t>adjustment:</a:t>
            </a:r>
          </a:p>
          <a:p>
            <a:pPr marL="0" lvl="0" indent="228600">
              <a:spcBef>
                <a:spcPct val="0"/>
              </a:spcBef>
              <a:buClrTx/>
              <a:buSzTx/>
              <a:buNone/>
              <a:tabLst>
                <a:tab pos="457200" algn="l"/>
                <a:tab pos="4286250" algn="r"/>
                <a:tab pos="5029200" algn="r"/>
              </a:tabLst>
            </a:pPr>
            <a:endParaRPr kumimoji="0" lang="en-US" sz="2400" b="1" i="0" u="none" strike="noStrike" cap="none" normalizeH="0" baseline="0" dirty="0" smtClean="0">
              <a:ln>
                <a:noFill/>
              </a:ln>
              <a:solidFill>
                <a:schemeClr val="tx1"/>
              </a:solidFill>
              <a:effectLst/>
              <a:ea typeface="Times New Roman" pitchFamily="18" charset="0"/>
              <a:cs typeface="Times New Roman" pitchFamily="18" charset="0"/>
            </a:endParaRPr>
          </a:p>
          <a:p>
            <a:pPr marL="0" lvl="0" indent="228600">
              <a:spcBef>
                <a:spcPct val="0"/>
              </a:spcBef>
              <a:buClrTx/>
              <a:buSzTx/>
              <a:buNone/>
              <a:tabLst>
                <a:tab pos="457200" algn="l"/>
                <a:tab pos="4286250" algn="r"/>
                <a:tab pos="5029200" algn="r"/>
              </a:tabLst>
            </a:pPr>
            <a:r>
              <a:rPr kumimoji="0" lang="en-US" sz="2400" b="1" i="0" u="none" strike="noStrike" cap="none" normalizeH="0" baseline="0" dirty="0" smtClean="0">
                <a:ln>
                  <a:noFill/>
                </a:ln>
                <a:solidFill>
                  <a:schemeClr val="tx1"/>
                </a:solidFill>
                <a:effectLst/>
                <a:ea typeface="Times New Roman" pitchFamily="18" charset="0"/>
                <a:cs typeface="Times New Roman" pitchFamily="18" charset="0"/>
              </a:rPr>
              <a:t>Lessee</a:t>
            </a:r>
            <a:endParaRPr kumimoji="0" lang="en-US" sz="1100" b="0" i="0" u="none" strike="noStrike" cap="none" normalizeH="0" baseline="0" dirty="0" smtClean="0">
              <a:ln>
                <a:noFill/>
              </a:ln>
              <a:solidFill>
                <a:schemeClr val="tx1"/>
              </a:solidFill>
              <a:effectLst/>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None/>
              <a:tabLst>
                <a:tab pos="457200" algn="l"/>
                <a:tab pos="6862763" algn="r"/>
              </a:tabLst>
            </a:pPr>
            <a:r>
              <a:rPr kumimoji="0" lang="en-US" sz="2400" b="0" i="0" u="none" strike="noStrike" cap="none" normalizeH="0" baseline="0" dirty="0" smtClean="0">
                <a:ln>
                  <a:noFill/>
                </a:ln>
                <a:solidFill>
                  <a:schemeClr val="tx1"/>
                </a:solidFill>
                <a:effectLst/>
                <a:ea typeface="Times New Roman" pitchFamily="18" charset="0"/>
                <a:cs typeface="Times New Roman" pitchFamily="18" charset="0"/>
              </a:rPr>
              <a:t>Right-of-use asset	150,000</a:t>
            </a:r>
            <a:endParaRPr kumimoji="0" lang="en-US" sz="1100" b="0" i="0" u="none" strike="noStrike" cap="none" normalizeH="0" baseline="0" dirty="0" smtClean="0">
              <a:ln>
                <a:noFill/>
              </a:ln>
              <a:solidFill>
                <a:schemeClr val="tx1"/>
              </a:solidFill>
              <a:effectLst/>
              <a:cs typeface="Arial" pitchFamily="34" charset="0"/>
            </a:endParaRPr>
          </a:p>
          <a:p>
            <a:pPr marL="0" marR="0" lvl="0" indent="228600" algn="l" rtl="0" eaLnBrk="0" fontAlgn="base" latinLnBrk="0" hangingPunct="0">
              <a:lnSpc>
                <a:spcPct val="100000"/>
              </a:lnSpc>
              <a:spcBef>
                <a:spcPct val="0"/>
              </a:spcBef>
              <a:spcAft>
                <a:spcPct val="0"/>
              </a:spcAft>
              <a:buClrTx/>
              <a:buSzTx/>
              <a:buFontTx/>
              <a:buNone/>
              <a:tabLst>
                <a:tab pos="457200" algn="l"/>
                <a:tab pos="6054725" algn="l"/>
                <a:tab pos="7997825" algn="r"/>
              </a:tabLst>
            </a:pPr>
            <a:r>
              <a:rPr kumimoji="0" lang="en-US" sz="2400" b="0" i="0" u="none" strike="noStrike" cap="none" normalizeH="0" baseline="0" dirty="0" smtClean="0">
                <a:ln>
                  <a:noFill/>
                </a:ln>
                <a:solidFill>
                  <a:schemeClr val="tx1"/>
                </a:solidFill>
                <a:effectLst/>
                <a:ea typeface="Times New Roman" pitchFamily="18" charset="0"/>
                <a:cs typeface="Times New Roman" pitchFamily="18" charset="0"/>
              </a:rPr>
              <a:t>   Lease payable </a:t>
            </a:r>
            <a:r>
              <a:rPr kumimoji="0" lang="en-US" sz="2000" b="0" i="0" u="none" strike="noStrike" cap="none" normalizeH="0" baseline="0" dirty="0" smtClean="0">
                <a:ln>
                  <a:noFill/>
                </a:ln>
                <a:solidFill>
                  <a:schemeClr val="tx1"/>
                </a:solidFill>
                <a:effectLst/>
                <a:ea typeface="Times New Roman" pitchFamily="18" charset="0"/>
                <a:cs typeface="Times New Roman" pitchFamily="18" charset="0"/>
              </a:rPr>
              <a:t>(increase in balance*)</a:t>
            </a:r>
            <a:r>
              <a:rPr kumimoji="0" lang="en-US" sz="2400" b="0" i="0" u="none" strike="noStrike" cap="none" normalizeH="0" baseline="0" dirty="0" smtClean="0">
                <a:ln>
                  <a:noFill/>
                </a:ln>
                <a:solidFill>
                  <a:schemeClr val="tx1"/>
                </a:solidFill>
                <a:effectLst/>
                <a:ea typeface="Times New Roman" pitchFamily="18" charset="0"/>
                <a:cs typeface="Times New Roman" pitchFamily="18" charset="0"/>
              </a:rPr>
              <a:t>		150,000</a:t>
            </a:r>
            <a:endParaRPr kumimoji="0" lang="en-US" sz="1100" b="0" i="0" u="none" strike="noStrike" cap="none" normalizeH="0" baseline="0" dirty="0" smtClean="0">
              <a:ln>
                <a:noFill/>
              </a:ln>
              <a:solidFill>
                <a:schemeClr val="tx1"/>
              </a:solidFill>
              <a:effectLst/>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None/>
              <a:tabLst>
                <a:tab pos="457200" algn="l"/>
                <a:tab pos="4286250" algn="r"/>
                <a:tab pos="5029200" algn="r"/>
              </a:tabLst>
            </a:pPr>
            <a:r>
              <a:rPr kumimoji="0" lang="en-US" sz="2400" b="0" i="0" u="none" strike="noStrike" cap="none" normalizeH="0" baseline="0" dirty="0" smtClean="0">
                <a:ln>
                  <a:noFill/>
                </a:ln>
                <a:solidFill>
                  <a:schemeClr val="tx1"/>
                </a:solidFill>
                <a:effectLst/>
                <a:ea typeface="Times New Roman" pitchFamily="18" charset="0"/>
                <a:cs typeface="Times New Roman" pitchFamily="18" charset="0"/>
              </a:rPr>
              <a:t>	</a:t>
            </a:r>
            <a:endParaRPr lang="en-US" sz="2400" dirty="0">
              <a:solidFill>
                <a:srgbClr val="0070C0"/>
              </a:solidFill>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285750" algn="l"/>
                <a:tab pos="4286250" algn="r"/>
                <a:tab pos="5029200" algn="r"/>
                <a:tab pos="8177213" algn="dec"/>
              </a:tabLst>
            </a:pPr>
            <a:r>
              <a:rPr kumimoji="0" lang="en-US" sz="2400" b="1" i="0" u="none" strike="noStrike" cap="none" normalizeH="0" baseline="0" dirty="0" smtClean="0">
                <a:ln>
                  <a:noFill/>
                </a:ln>
                <a:solidFill>
                  <a:srgbClr val="0070C0"/>
                </a:solidFill>
                <a:effectLst/>
                <a:ea typeface="Times New Roman" pitchFamily="18" charset="0"/>
                <a:cs typeface="Times New Roman" pitchFamily="18" charset="0"/>
              </a:rPr>
              <a:t>*</a:t>
            </a:r>
            <a:r>
              <a:rPr kumimoji="0" lang="en-US" sz="2000" b="0" i="0" u="none" strike="noStrike" cap="none" normalizeH="0" baseline="0" dirty="0" smtClean="0">
                <a:ln>
                  <a:noFill/>
                </a:ln>
                <a:solidFill>
                  <a:schemeClr val="tx1"/>
                </a:solidFill>
                <a:effectLst/>
                <a:ea typeface="Times New Roman" pitchFamily="18" charset="0"/>
                <a:cs typeface="Times New Roman" pitchFamily="18" charset="0"/>
              </a:rPr>
              <a:t> PV of </a:t>
            </a:r>
            <a:r>
              <a:rPr kumimoji="0" lang="en-US" sz="2000" b="1" i="0" u="none" strike="noStrike" cap="none" normalizeH="0" baseline="0" dirty="0" smtClean="0">
                <a:ln>
                  <a:noFill/>
                </a:ln>
                <a:solidFill>
                  <a:srgbClr val="C00000"/>
                </a:solidFill>
                <a:effectLst/>
                <a:ea typeface="Times New Roman" pitchFamily="18" charset="0"/>
                <a:cs typeface="Times New Roman" pitchFamily="18" charset="0"/>
              </a:rPr>
              <a:t>remaining 5 payments</a:t>
            </a:r>
            <a:r>
              <a:rPr kumimoji="0" lang="en-US" sz="2000" b="0" i="0" u="none" strike="noStrike" cap="none" normalizeH="0" baseline="0" dirty="0" smtClean="0">
                <a:ln>
                  <a:noFill/>
                </a:ln>
                <a:solidFill>
                  <a:schemeClr val="tx1"/>
                </a:solidFill>
                <a:effectLst/>
                <a:ea typeface="Times New Roman" pitchFamily="18" charset="0"/>
                <a:cs typeface="Times New Roman" pitchFamily="18" charset="0"/>
              </a:rPr>
              <a:t>, discounted at </a:t>
            </a:r>
            <a:r>
              <a:rPr kumimoji="0" lang="en-US" sz="2000" b="1" i="0" u="none" strike="noStrike" cap="none" normalizeH="0" baseline="0" dirty="0" smtClean="0">
                <a:ln>
                  <a:noFill/>
                </a:ln>
                <a:solidFill>
                  <a:schemeClr val="tx1"/>
                </a:solidFill>
                <a:effectLst/>
                <a:ea typeface="Times New Roman" pitchFamily="18" charset="0"/>
                <a:cs typeface="Times New Roman" pitchFamily="18" charset="0"/>
              </a:rPr>
              <a:t>current</a:t>
            </a:r>
            <a:r>
              <a:rPr kumimoji="0" lang="en-US" sz="2000" b="0" i="0" u="none" strike="noStrike" cap="none" normalizeH="0" baseline="0" dirty="0" smtClean="0">
                <a:ln>
                  <a:noFill/>
                </a:ln>
                <a:solidFill>
                  <a:schemeClr val="tx1"/>
                </a:solidFill>
                <a:effectLst/>
                <a:ea typeface="Times New Roman" pitchFamily="18" charset="0"/>
                <a:cs typeface="Times New Roman" pitchFamily="18" charset="0"/>
              </a:rPr>
              <a:t> rate	$400,000</a:t>
            </a:r>
            <a:endParaRPr kumimoji="0" lang="en-US" sz="11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85750" algn="l"/>
                <a:tab pos="4286250" algn="r"/>
                <a:tab pos="5029200" algn="r"/>
                <a:tab pos="8177213" algn="dec"/>
              </a:tabLst>
            </a:pPr>
            <a:r>
              <a:rPr kumimoji="0" lang="en-US" sz="2400" b="1" i="0" u="none" strike="noStrike" cap="none" normalizeH="0" baseline="0" dirty="0" smtClean="0">
                <a:ln>
                  <a:noFill/>
                </a:ln>
                <a:solidFill>
                  <a:srgbClr val="0070C0"/>
                </a:solidFill>
                <a:effectLst/>
                <a:ea typeface="Times New Roman" pitchFamily="18" charset="0"/>
                <a:cs typeface="Times New Roman" pitchFamily="18" charset="0"/>
              </a:rPr>
              <a:t>	</a:t>
            </a:r>
            <a:r>
              <a:rPr kumimoji="0" lang="en-US" sz="2000" b="0" i="0" u="none" strike="noStrike" cap="none" normalizeH="0" baseline="0" dirty="0" smtClean="0">
                <a:ln>
                  <a:noFill/>
                </a:ln>
                <a:solidFill>
                  <a:schemeClr val="tx1"/>
                </a:solidFill>
                <a:effectLst/>
                <a:ea typeface="Times New Roman" pitchFamily="18" charset="0"/>
                <a:cs typeface="Times New Roman" pitchFamily="18" charset="0"/>
              </a:rPr>
              <a:t>Liability balance after 3 years			 </a:t>
            </a:r>
            <a:r>
              <a:rPr kumimoji="0" lang="en-US" sz="2000" b="0" i="0" u="sng" strike="noStrike" cap="none" normalizeH="0" baseline="0" dirty="0" smtClean="0">
                <a:ln>
                  <a:noFill/>
                </a:ln>
                <a:solidFill>
                  <a:schemeClr val="tx1"/>
                </a:solidFill>
                <a:effectLst/>
                <a:ea typeface="Times New Roman" pitchFamily="18" charset="0"/>
                <a:cs typeface="Times New Roman" pitchFamily="18" charset="0"/>
              </a:rPr>
              <a:t>  250,000</a:t>
            </a:r>
            <a:endParaRPr kumimoji="0" lang="en-US" sz="11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85750" algn="l"/>
                <a:tab pos="4286250" algn="r"/>
                <a:tab pos="5029200" algn="r"/>
                <a:tab pos="8177213" algn="dec"/>
              </a:tabLst>
            </a:pPr>
            <a:r>
              <a:rPr kumimoji="0" lang="en-US" sz="2000" b="0" i="0" u="none" strike="noStrike" cap="none" normalizeH="0" baseline="0" dirty="0" smtClean="0">
                <a:ln>
                  <a:noFill/>
                </a:ln>
                <a:solidFill>
                  <a:schemeClr val="tx1"/>
                </a:solidFill>
                <a:effectLst/>
                <a:ea typeface="Times New Roman" pitchFamily="18" charset="0"/>
                <a:cs typeface="Times New Roman" pitchFamily="18" charset="0"/>
              </a:rPr>
              <a:t>	         Increase in balance 			$150,000</a:t>
            </a:r>
            <a:endParaRPr kumimoji="0" lang="en-US" sz="1100" b="0" i="0" u="none" strike="noStrike" cap="none" normalizeH="0" baseline="0" dirty="0" smtClean="0">
              <a:ln>
                <a:noFill/>
              </a:ln>
              <a:solidFill>
                <a:schemeClr val="tx1"/>
              </a:solidFill>
              <a:effectLst/>
              <a:cs typeface="Arial" pitchFamily="34" charset="0"/>
            </a:endParaRPr>
          </a:p>
          <a:p>
            <a:pPr marL="0" lvl="0" indent="0" eaLnBrk="1" hangingPunct="1">
              <a:spcBef>
                <a:spcPct val="0"/>
              </a:spcBef>
              <a:buClrTx/>
              <a:buSzTx/>
              <a:buNone/>
              <a:tabLst>
                <a:tab pos="457200" algn="l"/>
                <a:tab pos="4286250" algn="r"/>
                <a:tab pos="5029200" algn="r"/>
              </a:tabLst>
            </a:pPr>
            <a:endParaRPr lang="en-US" sz="2000" dirty="0" smtClean="0">
              <a:ea typeface="Times New Roman" pitchFamily="18" charset="0"/>
              <a:cs typeface="Times New Roman" pitchFamily="18" charset="0"/>
            </a:endParaRPr>
          </a:p>
          <a:p>
            <a:pPr marL="0" lvl="0" indent="0" eaLnBrk="1" hangingPunct="1">
              <a:spcBef>
                <a:spcPct val="0"/>
              </a:spcBef>
              <a:buClrTx/>
              <a:buSzTx/>
              <a:buNone/>
              <a:tabLst>
                <a:tab pos="457200" algn="l"/>
                <a:tab pos="4286250" algn="r"/>
                <a:tab pos="5029200" algn="r"/>
              </a:tabLst>
            </a:pPr>
            <a:r>
              <a:rPr lang="en-US" sz="2000" dirty="0" smtClean="0">
                <a:ea typeface="Times New Roman" pitchFamily="18" charset="0"/>
                <a:cs typeface="Times New Roman" pitchFamily="18" charset="0"/>
              </a:rPr>
              <a:t>A </a:t>
            </a:r>
            <a:r>
              <a:rPr lang="en-US" sz="2000" b="1" dirty="0">
                <a:solidFill>
                  <a:srgbClr val="C00000"/>
                </a:solidFill>
                <a:ea typeface="Times New Roman" pitchFamily="18" charset="0"/>
                <a:cs typeface="Times New Roman" pitchFamily="18" charset="0"/>
              </a:rPr>
              <a:t>lessor</a:t>
            </a:r>
            <a:r>
              <a:rPr lang="en-US" sz="2000" dirty="0">
                <a:ea typeface="Times New Roman" pitchFamily="18" charset="0"/>
                <a:cs typeface="Times New Roman" pitchFamily="18" charset="0"/>
              </a:rPr>
              <a:t> is </a:t>
            </a:r>
            <a:r>
              <a:rPr lang="en-US" sz="2000" b="1" dirty="0">
                <a:solidFill>
                  <a:srgbClr val="C00000"/>
                </a:solidFill>
                <a:ea typeface="Times New Roman" pitchFamily="18" charset="0"/>
                <a:cs typeface="Times New Roman" pitchFamily="18" charset="0"/>
              </a:rPr>
              <a:t>not required </a:t>
            </a:r>
            <a:r>
              <a:rPr lang="en-US" sz="2000" dirty="0">
                <a:ea typeface="Times New Roman" pitchFamily="18" charset="0"/>
                <a:cs typeface="Times New Roman" pitchFamily="18" charset="0"/>
              </a:rPr>
              <a:t>to reassess the lease term.</a:t>
            </a:r>
          </a:p>
          <a:p>
            <a:pPr marL="0" marR="0" lvl="0" indent="228600" algn="l" defTabSz="914400" rtl="0" eaLnBrk="0" fontAlgn="base" latinLnBrk="0" hangingPunct="0">
              <a:lnSpc>
                <a:spcPct val="100000"/>
              </a:lnSpc>
              <a:spcBef>
                <a:spcPct val="0"/>
              </a:spcBef>
              <a:spcAft>
                <a:spcPct val="0"/>
              </a:spcAft>
              <a:buClrTx/>
              <a:buSzTx/>
              <a:buFontTx/>
              <a:buNone/>
              <a:tabLst>
                <a:tab pos="457200" algn="l"/>
                <a:tab pos="4286250" algn="r"/>
                <a:tab pos="5029200" algn="r"/>
              </a:tabLst>
            </a:pPr>
            <a:endParaRPr kumimoji="0" lang="en-US" b="0" i="0" u="none" strike="noStrike" cap="none" normalizeH="0" baseline="0" dirty="0" smtClean="0">
              <a:ln>
                <a:noFill/>
              </a:ln>
              <a:solidFill>
                <a:schemeClr val="tx1"/>
              </a:solidFill>
              <a:effectLst/>
              <a:cs typeface="Arial" pitchFamily="34" charset="0"/>
            </a:endParaRPr>
          </a:p>
        </p:txBody>
      </p:sp>
    </p:spTree>
    <p:extLst>
      <p:ext uri="{BB962C8B-B14F-4D97-AF65-F5344CB8AC3E}">
        <p14:creationId xmlns:p14="http://schemas.microsoft.com/office/powerpoint/2010/main" val="310514873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b="1" dirty="0" smtClean="0"/>
              <a:t>What if the Lease Payments are Uncertain?</a:t>
            </a:r>
            <a:endParaRPr lang="en-US" dirty="0" smtClean="0"/>
          </a:p>
        </p:txBody>
      </p:sp>
      <p:sp>
        <p:nvSpPr>
          <p:cNvPr id="399363" name="Rectangle 3"/>
          <p:cNvSpPr>
            <a:spLocks noGrp="1" noChangeArrowheads="1"/>
          </p:cNvSpPr>
          <p:nvPr>
            <p:ph idx="1"/>
          </p:nvPr>
        </p:nvSpPr>
        <p:spPr/>
        <p:txBody>
          <a:bodyPr/>
          <a:lstStyle/>
          <a:p>
            <a:pPr>
              <a:buNone/>
            </a:pPr>
            <a:r>
              <a:rPr lang="en-US" b="1" dirty="0" smtClean="0"/>
              <a:t>Ignore variable lease </a:t>
            </a:r>
            <a:r>
              <a:rPr lang="en-US" b="1" dirty="0"/>
              <a:t>payments </a:t>
            </a:r>
            <a:r>
              <a:rPr lang="en-US" dirty="0" smtClean="0"/>
              <a:t>except if:</a:t>
            </a:r>
          </a:p>
          <a:p>
            <a:pPr>
              <a:buNone/>
            </a:pPr>
            <a:endParaRPr lang="en-US" sz="1000" dirty="0" smtClean="0"/>
          </a:p>
          <a:p>
            <a:pPr marL="461963" indent="-461963">
              <a:buFont typeface="Wingdings" pitchFamily="2" charset="2"/>
              <a:buChar char="Ø"/>
            </a:pPr>
            <a:r>
              <a:rPr lang="en-US" dirty="0" smtClean="0"/>
              <a:t>they </a:t>
            </a:r>
            <a:r>
              <a:rPr lang="en-US" dirty="0"/>
              <a:t>are “in-substance fixed payments” or </a:t>
            </a:r>
            <a:endParaRPr lang="en-US" dirty="0" smtClean="0"/>
          </a:p>
          <a:p>
            <a:pPr marL="461963" indent="-461963">
              <a:buFont typeface="Wingdings" pitchFamily="2" charset="2"/>
              <a:buChar char="Ø"/>
            </a:pPr>
            <a:r>
              <a:rPr lang="en-US" dirty="0" smtClean="0"/>
              <a:t>if </a:t>
            </a:r>
            <a:r>
              <a:rPr lang="en-US" dirty="0"/>
              <a:t>payments vary solely when an index </a:t>
            </a:r>
            <a:r>
              <a:rPr lang="en-US" dirty="0" smtClean="0"/>
              <a:t>(like CPI) or rate (like market interest rate)</a:t>
            </a:r>
          </a:p>
          <a:p>
            <a:pPr lvl="1">
              <a:buFont typeface="Wingdings" panose="05000000000000000000" pitchFamily="2" charset="2"/>
              <a:buChar char="§"/>
            </a:pPr>
            <a:r>
              <a:rPr lang="en-US" dirty="0" smtClean="0"/>
              <a:t>Only </a:t>
            </a:r>
            <a:r>
              <a:rPr lang="en-US" dirty="0"/>
              <a:t>if the lease asset and lease liability are </a:t>
            </a:r>
            <a:r>
              <a:rPr lang="en-US" b="1" i="1" dirty="0"/>
              <a:t>later re-measured for another reason</a:t>
            </a:r>
            <a:r>
              <a:rPr lang="en-US" dirty="0"/>
              <a:t>, will a change in payments based on the </a:t>
            </a:r>
            <a:r>
              <a:rPr lang="en-US" dirty="0" smtClean="0"/>
              <a:t>index </a:t>
            </a:r>
            <a:r>
              <a:rPr lang="en-US" dirty="0"/>
              <a:t>or </a:t>
            </a:r>
            <a:r>
              <a:rPr lang="en-US" dirty="0" smtClean="0"/>
              <a:t>rate </a:t>
            </a:r>
            <a:r>
              <a:rPr lang="en-US" dirty="0"/>
              <a:t>affect the right-of-use asset and liability</a:t>
            </a:r>
            <a:endParaRPr lang="en-US" dirty="0" smtClean="0"/>
          </a:p>
        </p:txBody>
      </p:sp>
    </p:spTree>
    <p:extLst>
      <p:ext uri="{BB962C8B-B14F-4D97-AF65-F5344CB8AC3E}">
        <p14:creationId xmlns:p14="http://schemas.microsoft.com/office/powerpoint/2010/main" val="34458368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b="1" dirty="0" smtClean="0"/>
              <a:t>What if the Terms of the Lease are Modified?</a:t>
            </a:r>
            <a:endParaRPr lang="en-US" dirty="0" smtClean="0"/>
          </a:p>
        </p:txBody>
      </p:sp>
      <p:graphicFrame>
        <p:nvGraphicFramePr>
          <p:cNvPr id="2" name="Table 1"/>
          <p:cNvGraphicFramePr>
            <a:graphicFrameLocks noGrp="1"/>
          </p:cNvGraphicFramePr>
          <p:nvPr>
            <p:extLst/>
          </p:nvPr>
        </p:nvGraphicFramePr>
        <p:xfrm>
          <a:off x="708393" y="1261890"/>
          <a:ext cx="8342301" cy="4114800"/>
        </p:xfrm>
        <a:graphic>
          <a:graphicData uri="http://schemas.openxmlformats.org/drawingml/2006/table">
            <a:tbl>
              <a:tblPr>
                <a:tableStyleId>{5C22544A-7EE6-4342-B048-85BDC9FD1C3A}</a:tableStyleId>
              </a:tblPr>
              <a:tblGrid>
                <a:gridCol w="8342301">
                  <a:extLst>
                    <a:ext uri="{9D8B030D-6E8A-4147-A177-3AD203B41FA5}">
                      <a16:colId xmlns:a16="http://schemas.microsoft.com/office/drawing/2014/main" xmlns="" val="977244122"/>
                    </a:ext>
                  </a:extLst>
                </a:gridCol>
              </a:tblGrid>
              <a:tr h="4114800">
                <a:tc>
                  <a:txBody>
                    <a:bodyPr/>
                    <a:lstStyle/>
                    <a:p>
                      <a:pPr marL="0" marR="0" algn="l">
                        <a:spcBef>
                          <a:spcPts val="0"/>
                        </a:spcBef>
                        <a:spcAft>
                          <a:spcPts val="0"/>
                        </a:spcAft>
                      </a:pPr>
                      <a:r>
                        <a:rPr lang="en-US" sz="2800" kern="1200" dirty="0" smtClean="0">
                          <a:solidFill>
                            <a:schemeClr val="dk1"/>
                          </a:solidFill>
                          <a:effectLst/>
                          <a:latin typeface="+mn-lt"/>
                          <a:ea typeface="+mn-ea"/>
                          <a:cs typeface="+mn-cs"/>
                        </a:rPr>
                        <a:t>If</a:t>
                      </a:r>
                      <a:r>
                        <a:rPr lang="en-US" sz="2800" kern="1200" baseline="0" dirty="0" smtClean="0">
                          <a:solidFill>
                            <a:schemeClr val="dk1"/>
                          </a:solidFill>
                          <a:effectLst/>
                          <a:latin typeface="+mn-lt"/>
                          <a:ea typeface="+mn-ea"/>
                          <a:cs typeface="+mn-cs"/>
                        </a:rPr>
                        <a:t> </a:t>
                      </a:r>
                      <a:r>
                        <a:rPr lang="en-US" sz="2800" kern="1200" dirty="0" smtClean="0">
                          <a:solidFill>
                            <a:schemeClr val="dk1"/>
                          </a:solidFill>
                          <a:effectLst/>
                          <a:latin typeface="+mn-lt"/>
                          <a:ea typeface="+mn-ea"/>
                          <a:cs typeface="+mn-cs"/>
                        </a:rPr>
                        <a:t>the lessee gets an </a:t>
                      </a:r>
                      <a:r>
                        <a:rPr lang="en-US" sz="2800" b="1" kern="1200" dirty="0" smtClean="0">
                          <a:solidFill>
                            <a:srgbClr val="C00000"/>
                          </a:solidFill>
                          <a:effectLst/>
                          <a:latin typeface="+mn-lt"/>
                          <a:ea typeface="+mn-ea"/>
                          <a:cs typeface="+mn-cs"/>
                        </a:rPr>
                        <a:t>additional right of use</a:t>
                      </a:r>
                      <a:r>
                        <a:rPr lang="en-US" sz="2800" kern="1200" dirty="0" smtClean="0">
                          <a:solidFill>
                            <a:schemeClr val="dk1"/>
                          </a:solidFill>
                          <a:effectLst/>
                          <a:latin typeface="+mn-lt"/>
                          <a:ea typeface="+mn-ea"/>
                          <a:cs typeface="+mn-cs"/>
                        </a:rPr>
                        <a:t>, the original lease is terminated and a </a:t>
                      </a:r>
                      <a:r>
                        <a:rPr lang="en-US" sz="2800" b="1" kern="1200" dirty="0" smtClean="0">
                          <a:solidFill>
                            <a:srgbClr val="C00000"/>
                          </a:solidFill>
                          <a:effectLst/>
                          <a:latin typeface="+mn-lt"/>
                          <a:ea typeface="+mn-ea"/>
                          <a:cs typeface="+mn-cs"/>
                        </a:rPr>
                        <a:t>new lease </a:t>
                      </a:r>
                      <a:r>
                        <a:rPr lang="en-US" sz="2800" kern="1200" dirty="0" smtClean="0">
                          <a:solidFill>
                            <a:schemeClr val="dk1"/>
                          </a:solidFill>
                          <a:effectLst/>
                          <a:latin typeface="+mn-lt"/>
                          <a:ea typeface="+mn-ea"/>
                          <a:cs typeface="+mn-cs"/>
                        </a:rPr>
                        <a:t>is created based on the modified arrangement.</a:t>
                      </a:r>
                    </a:p>
                    <a:p>
                      <a:pPr marL="0" marR="0" algn="l">
                        <a:spcBef>
                          <a:spcPts val="0"/>
                        </a:spcBef>
                        <a:spcAft>
                          <a:spcPts val="0"/>
                        </a:spcAft>
                      </a:pPr>
                      <a:endParaRPr lang="en-AU" sz="2800" kern="1200" dirty="0" smtClean="0">
                        <a:solidFill>
                          <a:schemeClr val="dk1"/>
                        </a:solidFill>
                        <a:effectLst/>
                        <a:latin typeface="+mn-lt"/>
                        <a:ea typeface="+mn-ea"/>
                        <a:cs typeface="+mn-cs"/>
                      </a:endParaRPr>
                    </a:p>
                    <a:p>
                      <a:pPr marL="0" marR="0" algn="l">
                        <a:spcBef>
                          <a:spcPts val="0"/>
                        </a:spcBef>
                        <a:spcAft>
                          <a:spcPts val="0"/>
                        </a:spcAft>
                      </a:pPr>
                      <a:r>
                        <a:rPr lang="en-US" sz="2800" kern="1200" dirty="0" smtClean="0">
                          <a:solidFill>
                            <a:schemeClr val="dk1"/>
                          </a:solidFill>
                          <a:effectLst/>
                          <a:latin typeface="+mn-lt"/>
                          <a:ea typeface="+mn-ea"/>
                          <a:cs typeface="+mn-cs"/>
                        </a:rPr>
                        <a:t>If</a:t>
                      </a:r>
                      <a:r>
                        <a:rPr lang="en-US" sz="2800" kern="1200" baseline="0" dirty="0" smtClean="0">
                          <a:solidFill>
                            <a:schemeClr val="dk1"/>
                          </a:solidFill>
                          <a:effectLst/>
                          <a:latin typeface="+mn-lt"/>
                          <a:ea typeface="+mn-ea"/>
                          <a:cs typeface="+mn-cs"/>
                        </a:rPr>
                        <a:t> </a:t>
                      </a:r>
                      <a:r>
                        <a:rPr lang="en-US" sz="2800" kern="1200" dirty="0" smtClean="0">
                          <a:solidFill>
                            <a:schemeClr val="dk1"/>
                          </a:solidFill>
                          <a:effectLst/>
                          <a:latin typeface="+mn-lt"/>
                          <a:ea typeface="+mn-ea"/>
                          <a:cs typeface="+mn-cs"/>
                        </a:rPr>
                        <a:t>the lessee’s </a:t>
                      </a:r>
                      <a:r>
                        <a:rPr lang="en-US" sz="2800" b="1" kern="1200" dirty="0" smtClean="0">
                          <a:solidFill>
                            <a:srgbClr val="C00000"/>
                          </a:solidFill>
                          <a:effectLst/>
                          <a:latin typeface="+mn-lt"/>
                          <a:ea typeface="+mn-ea"/>
                          <a:cs typeface="+mn-cs"/>
                        </a:rPr>
                        <a:t>right of use is altered,</a:t>
                      </a:r>
                      <a:r>
                        <a:rPr lang="en-US" sz="2800" b="1" kern="1200" baseline="0" dirty="0" smtClean="0">
                          <a:solidFill>
                            <a:srgbClr val="C00000"/>
                          </a:solidFill>
                          <a:effectLst/>
                          <a:latin typeface="+mn-lt"/>
                          <a:ea typeface="+mn-ea"/>
                          <a:cs typeface="+mn-cs"/>
                        </a:rPr>
                        <a:t> </a:t>
                      </a:r>
                      <a:r>
                        <a:rPr lang="en-US" sz="2800" kern="1200" dirty="0" smtClean="0">
                          <a:solidFill>
                            <a:schemeClr val="dk1"/>
                          </a:solidFill>
                          <a:effectLst/>
                          <a:latin typeface="+mn-lt"/>
                          <a:ea typeface="+mn-ea"/>
                          <a:cs typeface="+mn-cs"/>
                        </a:rPr>
                        <a:t>we adjust, add, or delete accounts to conform to the new terms.   </a:t>
                      </a:r>
                      <a:r>
                        <a:rPr lang="en-AU" sz="2800" kern="1200" dirty="0" smtClean="0">
                          <a:solidFill>
                            <a:schemeClr val="dk1"/>
                          </a:solidFill>
                          <a:effectLst/>
                          <a:latin typeface="+mn-lt"/>
                          <a:ea typeface="+mn-ea"/>
                          <a:cs typeface="+mn-cs"/>
                        </a:rPr>
                        <a:t>Modifying </a:t>
                      </a:r>
                      <a:r>
                        <a:rPr lang="en-AU" sz="2800" kern="1200" dirty="0">
                          <a:solidFill>
                            <a:schemeClr val="dk1"/>
                          </a:solidFill>
                          <a:effectLst/>
                          <a:latin typeface="+mn-lt"/>
                          <a:ea typeface="+mn-ea"/>
                          <a:cs typeface="+mn-cs"/>
                        </a:rPr>
                        <a:t>lease terms </a:t>
                      </a:r>
                      <a:r>
                        <a:rPr lang="en-AU" sz="2800" b="1" kern="1200" dirty="0">
                          <a:solidFill>
                            <a:srgbClr val="C00000"/>
                          </a:solidFill>
                          <a:effectLst/>
                          <a:latin typeface="+mn-lt"/>
                          <a:ea typeface="+mn-ea"/>
                          <a:cs typeface="+mn-cs"/>
                        </a:rPr>
                        <a:t>sometimes requires </a:t>
                      </a:r>
                      <a:r>
                        <a:rPr lang="en-AU" sz="2800" b="1" dirty="0">
                          <a:solidFill>
                            <a:srgbClr val="C00000"/>
                          </a:solidFill>
                          <a:effectLst/>
                        </a:rPr>
                        <a:t>reclassifying</a:t>
                      </a:r>
                      <a:r>
                        <a:rPr lang="en-AU" sz="2800" dirty="0">
                          <a:effectLst/>
                        </a:rPr>
                        <a:t> operating leases to a finance/sales-type leases, or vice versa. </a:t>
                      </a:r>
                      <a:endParaRPr lang="en-US" sz="2800" b="1" dirty="0">
                        <a:solidFill>
                          <a:srgbClr val="004D74"/>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118745" marR="118745" marT="118745" marB="118745"/>
                </a:tc>
                <a:extLst>
                  <a:ext uri="{0D108BD9-81ED-4DB2-BD59-A6C34878D82A}">
                    <a16:rowId xmlns:a16="http://schemas.microsoft.com/office/drawing/2014/main" xmlns="" val="3752770779"/>
                  </a:ext>
                </a:extLst>
              </a:tr>
            </a:tbl>
          </a:graphicData>
        </a:graphic>
      </p:graphicFrame>
    </p:spTree>
    <p:extLst>
      <p:ext uri="{BB962C8B-B14F-4D97-AF65-F5344CB8AC3E}">
        <p14:creationId xmlns:p14="http://schemas.microsoft.com/office/powerpoint/2010/main" val="33822329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altLang="en-US" sz="3600" b="1" dirty="0">
                <a:solidFill>
                  <a:srgbClr val="0072A2"/>
                </a:solidFill>
                <a:latin typeface="+mn-lt"/>
                <a:ea typeface="Adobe Fan Heiti Std B" pitchFamily="34" charset="-128"/>
              </a:rPr>
              <a:t>Putting Leases on the Balance Sheet</a:t>
            </a:r>
          </a:p>
        </p:txBody>
      </p:sp>
      <p:sp>
        <p:nvSpPr>
          <p:cNvPr id="414723" name="Rectangle 3"/>
          <p:cNvSpPr>
            <a:spLocks noGrp="1" noChangeArrowheads="1"/>
          </p:cNvSpPr>
          <p:nvPr>
            <p:ph idx="1"/>
          </p:nvPr>
        </p:nvSpPr>
        <p:spPr>
          <a:xfrm>
            <a:off x="598965" y="1045179"/>
            <a:ext cx="8451729" cy="5668347"/>
          </a:xfrm>
        </p:spPr>
        <p:txBody>
          <a:bodyPr>
            <a:noAutofit/>
          </a:bodyPr>
          <a:lstStyle/>
          <a:p>
            <a:pPr>
              <a:buClr>
                <a:schemeClr val="tx1"/>
              </a:buClr>
              <a:buFont typeface="Arial" panose="020B0604020202020204" pitchFamily="34" charset="0"/>
              <a:buChar char="•"/>
              <a:defRPr/>
            </a:pPr>
            <a:endParaRPr lang="en-US" sz="2400" b="1" dirty="0" smtClean="0">
              <a:solidFill>
                <a:srgbClr val="0000FF"/>
              </a:solidFill>
              <a:cs typeface="Arial" panose="020B0604020202020204" pitchFamily="34" charset="0"/>
            </a:endParaRPr>
          </a:p>
          <a:p>
            <a:pPr marL="0" indent="0">
              <a:buClr>
                <a:schemeClr val="tx1"/>
              </a:buClr>
              <a:buNone/>
              <a:defRPr/>
            </a:pPr>
            <a:endParaRPr lang="en-US" sz="2400" b="1" dirty="0" smtClean="0">
              <a:solidFill>
                <a:srgbClr val="0000FF"/>
              </a:solidFill>
              <a:cs typeface="Arial" panose="020B0604020202020204" pitchFamily="34" charset="0"/>
            </a:endParaRPr>
          </a:p>
          <a:p>
            <a:pPr marL="0" indent="0">
              <a:buClr>
                <a:schemeClr val="tx1"/>
              </a:buClr>
              <a:buNone/>
              <a:defRPr/>
            </a:pPr>
            <a:r>
              <a:rPr lang="en-US" sz="2400" b="1" dirty="0" smtClean="0">
                <a:solidFill>
                  <a:srgbClr val="0000FF"/>
                </a:solidFill>
                <a:cs typeface="Arial" panose="020B0604020202020204" pitchFamily="34" charset="0"/>
              </a:rPr>
              <a:t>“Right of Use” Model</a:t>
            </a:r>
            <a:r>
              <a:rPr lang="en-US" sz="2400" dirty="0" smtClean="0">
                <a:cs typeface="Arial" panose="020B0604020202020204" pitchFamily="34" charset="0"/>
              </a:rPr>
              <a:t>: </a:t>
            </a:r>
          </a:p>
          <a:p>
            <a:pPr marL="457200" lvl="1" indent="0">
              <a:buClr>
                <a:schemeClr val="tx1"/>
              </a:buClr>
              <a:buNone/>
              <a:defRPr/>
            </a:pPr>
            <a:r>
              <a:rPr lang="en-US" dirty="0" smtClean="0">
                <a:cs typeface="Arial" panose="020B0604020202020204" pitchFamily="34" charset="0"/>
              </a:rPr>
              <a:t>Lessee records “right </a:t>
            </a:r>
            <a:r>
              <a:rPr lang="en-US" dirty="0">
                <a:cs typeface="Arial" panose="020B0604020202020204" pitchFamily="34" charset="0"/>
              </a:rPr>
              <a:t>of use” </a:t>
            </a:r>
            <a:r>
              <a:rPr lang="en-US" b="1" dirty="0" smtClean="0">
                <a:solidFill>
                  <a:srgbClr val="C00000"/>
                </a:solidFill>
                <a:cs typeface="Arial" panose="020B0604020202020204" pitchFamily="34" charset="0"/>
              </a:rPr>
              <a:t>asset</a:t>
            </a:r>
            <a:r>
              <a:rPr lang="en-US" dirty="0" smtClean="0">
                <a:solidFill>
                  <a:srgbClr val="C00000"/>
                </a:solidFill>
                <a:cs typeface="Arial" panose="020B0604020202020204" pitchFamily="34" charset="0"/>
              </a:rPr>
              <a:t> </a:t>
            </a:r>
            <a:r>
              <a:rPr lang="en-US" dirty="0" smtClean="0">
                <a:cs typeface="Arial" panose="020B0604020202020204" pitchFamily="34" charset="0"/>
              </a:rPr>
              <a:t>and </a:t>
            </a:r>
            <a:r>
              <a:rPr lang="en-US" b="1" dirty="0" smtClean="0">
                <a:solidFill>
                  <a:srgbClr val="C00000"/>
                </a:solidFill>
                <a:cs typeface="Arial" panose="020B0604020202020204" pitchFamily="34" charset="0"/>
              </a:rPr>
              <a:t>liability</a:t>
            </a:r>
            <a:r>
              <a:rPr lang="en-US" dirty="0" smtClean="0">
                <a:cs typeface="Arial" panose="020B0604020202020204" pitchFamily="34" charset="0"/>
              </a:rPr>
              <a:t> for PV of lease payments (except short-term leases).</a:t>
            </a:r>
          </a:p>
          <a:p>
            <a:pPr marL="457200" lvl="1" indent="0">
              <a:buClr>
                <a:schemeClr val="tx1"/>
              </a:buClr>
              <a:buNone/>
              <a:defRPr/>
            </a:pPr>
            <a:endParaRPr lang="en-US" dirty="0">
              <a:cs typeface="Arial" panose="020B0604020202020204" pitchFamily="34" charset="0"/>
            </a:endParaRPr>
          </a:p>
          <a:p>
            <a:pPr lvl="1">
              <a:buClr>
                <a:schemeClr val="tx1"/>
              </a:buClr>
              <a:buFont typeface="Arial" panose="020B0604020202020204" pitchFamily="34" charset="0"/>
              <a:buChar char="•"/>
              <a:defRPr/>
            </a:pPr>
            <a:endParaRPr lang="en-US" dirty="0" smtClean="0">
              <a:cs typeface="Arial" panose="020B0604020202020204" pitchFamily="34" charset="0"/>
            </a:endParaRPr>
          </a:p>
        </p:txBody>
      </p:sp>
    </p:spTree>
    <p:extLst>
      <p:ext uri="{BB962C8B-B14F-4D97-AF65-F5344CB8AC3E}">
        <p14:creationId xmlns:p14="http://schemas.microsoft.com/office/powerpoint/2010/main" val="356269533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b="1" dirty="0" smtClean="0"/>
              <a:t>Residual Value</a:t>
            </a:r>
            <a:endParaRPr lang="en-US" dirty="0" smtClean="0"/>
          </a:p>
        </p:txBody>
      </p:sp>
      <p:sp>
        <p:nvSpPr>
          <p:cNvPr id="399363" name="Rectangle 3"/>
          <p:cNvSpPr>
            <a:spLocks noGrp="1" noChangeArrowheads="1"/>
          </p:cNvSpPr>
          <p:nvPr>
            <p:ph idx="1"/>
          </p:nvPr>
        </p:nvSpPr>
        <p:spPr/>
        <p:txBody>
          <a:bodyPr/>
          <a:lstStyle/>
          <a:p>
            <a:pPr marL="461963" indent="-461963">
              <a:buFont typeface="Wingdings" panose="05000000000000000000" pitchFamily="2" charset="2"/>
              <a:buChar char="v"/>
            </a:pPr>
            <a:r>
              <a:rPr lang="en-US" dirty="0"/>
              <a:t>A</a:t>
            </a:r>
            <a:r>
              <a:rPr lang="en-US" dirty="0" smtClean="0"/>
              <a:t>n </a:t>
            </a:r>
            <a:r>
              <a:rPr lang="en-US" dirty="0"/>
              <a:t>estimate of what a leased asset’s commercial value will be at the end of the </a:t>
            </a:r>
            <a:r>
              <a:rPr lang="en-US" dirty="0" smtClean="0"/>
              <a:t>lease term.</a:t>
            </a:r>
          </a:p>
          <a:p>
            <a:pPr marL="0" indent="0">
              <a:buNone/>
            </a:pPr>
            <a:endParaRPr lang="en-US" dirty="0" smtClean="0"/>
          </a:p>
          <a:p>
            <a:pPr marL="969963" lvl="1" indent="-512763">
              <a:buFont typeface="Wingdings" panose="05000000000000000000" pitchFamily="2" charset="2"/>
              <a:buChar char="Ø"/>
            </a:pPr>
            <a:r>
              <a:rPr lang="en-US" dirty="0"/>
              <a:t>A lessee sometimes will guarantee that the lessor will recover a specified residual </a:t>
            </a:r>
            <a:r>
              <a:rPr lang="en-US" dirty="0" smtClean="0"/>
              <a:t>value.</a:t>
            </a:r>
          </a:p>
        </p:txBody>
      </p:sp>
    </p:spTree>
    <p:extLst>
      <p:ext uri="{BB962C8B-B14F-4D97-AF65-F5344CB8AC3E}">
        <p14:creationId xmlns:p14="http://schemas.microsoft.com/office/powerpoint/2010/main" val="409023185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b="1" dirty="0" smtClean="0"/>
              <a:t>Residual Value</a:t>
            </a:r>
            <a:endParaRPr lang="en-US" dirty="0" smtClean="0"/>
          </a:p>
        </p:txBody>
      </p:sp>
      <p:sp>
        <p:nvSpPr>
          <p:cNvPr id="399363" name="Rectangle 3"/>
          <p:cNvSpPr>
            <a:spLocks noGrp="1" noChangeArrowheads="1"/>
          </p:cNvSpPr>
          <p:nvPr>
            <p:ph idx="1"/>
          </p:nvPr>
        </p:nvSpPr>
        <p:spPr>
          <a:xfrm>
            <a:off x="761998" y="1189654"/>
            <a:ext cx="8288695" cy="5312748"/>
          </a:xfrm>
        </p:spPr>
        <p:txBody>
          <a:bodyPr>
            <a:normAutofit/>
          </a:bodyPr>
          <a:lstStyle/>
          <a:p>
            <a:pPr marL="284163" lvl="1" eaLnBrk="1" hangingPunct="1">
              <a:defRPr/>
            </a:pPr>
            <a:r>
              <a:rPr lang="en-US" sz="2000" dirty="0" smtClean="0"/>
              <a:t>Annual </a:t>
            </a:r>
            <a:r>
              <a:rPr lang="en-US" sz="2000" dirty="0"/>
              <a:t>payments beginning Jan. 1, the </a:t>
            </a:r>
            <a:r>
              <a:rPr lang="en-US" sz="2000" dirty="0" smtClean="0"/>
              <a:t>beginning </a:t>
            </a:r>
            <a:r>
              <a:rPr lang="en-US" sz="2000" dirty="0"/>
              <a:t>of the lease, and at each Dec. 31 through </a:t>
            </a:r>
            <a:r>
              <a:rPr lang="en-US" sz="2000" dirty="0" smtClean="0"/>
              <a:t>2022.  </a:t>
            </a:r>
            <a:endParaRPr lang="en-US" sz="2000" dirty="0"/>
          </a:p>
          <a:p>
            <a:pPr marL="284163" lvl="1" eaLnBrk="1" hangingPunct="1">
              <a:lnSpc>
                <a:spcPct val="80000"/>
              </a:lnSpc>
              <a:defRPr/>
            </a:pPr>
            <a:r>
              <a:rPr lang="en-US" sz="2000" b="1" dirty="0"/>
              <a:t>The 6-year lease term is equal to the estimated life of the copier</a:t>
            </a:r>
            <a:r>
              <a:rPr lang="en-US" sz="2000" dirty="0"/>
              <a:t>.  </a:t>
            </a:r>
          </a:p>
          <a:p>
            <a:pPr marL="284163" lvl="1" eaLnBrk="1" hangingPunct="1">
              <a:lnSpc>
                <a:spcPct val="80000"/>
              </a:lnSpc>
              <a:defRPr/>
            </a:pPr>
            <a:r>
              <a:rPr lang="en-US" sz="2000" dirty="0"/>
              <a:t>The interest rate is </a:t>
            </a:r>
            <a:r>
              <a:rPr lang="en-US" sz="2000" dirty="0">
                <a:solidFill>
                  <a:srgbClr val="663300"/>
                </a:solidFill>
              </a:rPr>
              <a:t>10</a:t>
            </a:r>
            <a:r>
              <a:rPr lang="en-US" sz="2000" dirty="0" smtClean="0">
                <a:solidFill>
                  <a:srgbClr val="663300"/>
                </a:solidFill>
              </a:rPr>
              <a:t>%.</a:t>
            </a:r>
          </a:p>
          <a:p>
            <a:pPr marL="284163" lvl="1" eaLnBrk="1" hangingPunct="1">
              <a:lnSpc>
                <a:spcPct val="80000"/>
              </a:lnSpc>
              <a:defRPr/>
            </a:pPr>
            <a:r>
              <a:rPr lang="en-US" sz="2000" b="1" dirty="0" smtClean="0">
                <a:solidFill>
                  <a:srgbClr val="C00000"/>
                </a:solidFill>
              </a:rPr>
              <a:t>Residual value $60,000.</a:t>
            </a:r>
            <a:endParaRPr lang="en-US" sz="2000" b="1" dirty="0">
              <a:solidFill>
                <a:srgbClr val="C00000"/>
              </a:solidFill>
            </a:endParaRPr>
          </a:p>
          <a:p>
            <a:pPr marL="0" indent="0">
              <a:buNone/>
            </a:pPr>
            <a:endParaRPr lang="en-US" sz="500" dirty="0" smtClean="0"/>
          </a:p>
          <a:p>
            <a:pPr marL="0" indent="0">
              <a:buNone/>
              <a:tabLst>
                <a:tab pos="7829550" algn="dec"/>
              </a:tabLst>
            </a:pPr>
            <a:r>
              <a:rPr lang="en-US" sz="2000" dirty="0" smtClean="0"/>
              <a:t>Amount </a:t>
            </a:r>
            <a:r>
              <a:rPr lang="en-US" sz="2000" dirty="0"/>
              <a:t>to be recovered (fair value)	</a:t>
            </a:r>
            <a:r>
              <a:rPr lang="en-US" sz="2000" dirty="0" smtClean="0"/>
              <a:t>$479,079</a:t>
            </a:r>
          </a:p>
          <a:p>
            <a:pPr marL="0" indent="0">
              <a:buNone/>
              <a:tabLst>
                <a:tab pos="7829550" algn="dec"/>
              </a:tabLst>
            </a:pPr>
            <a:r>
              <a:rPr lang="en-US" sz="2000" dirty="0" smtClean="0"/>
              <a:t>   Less: Present value of the residual value </a:t>
            </a:r>
          </a:p>
          <a:p>
            <a:pPr marL="0" indent="0">
              <a:buNone/>
              <a:tabLst>
                <a:tab pos="7829550" algn="dec"/>
              </a:tabLst>
            </a:pPr>
            <a:r>
              <a:rPr lang="en-US" sz="2000" dirty="0" smtClean="0">
                <a:solidFill>
                  <a:srgbClr val="C00000"/>
                </a:solidFill>
              </a:rPr>
              <a:t>          (</a:t>
            </a:r>
            <a:r>
              <a:rPr lang="en-US" sz="2000" b="1" dirty="0" smtClean="0">
                <a:solidFill>
                  <a:srgbClr val="C00000"/>
                </a:solidFill>
              </a:rPr>
              <a:t>$60,000</a:t>
            </a:r>
            <a:r>
              <a:rPr lang="en-US" sz="2000" b="1" dirty="0" smtClean="0"/>
              <a:t> </a:t>
            </a:r>
            <a:r>
              <a:rPr lang="en-US" sz="2000" dirty="0" smtClean="0">
                <a:sym typeface="Symbol" panose="05050102010706020507" pitchFamily="18" charset="2"/>
              </a:rPr>
              <a:t></a:t>
            </a:r>
            <a:r>
              <a:rPr lang="en-US" sz="2000" dirty="0" smtClean="0"/>
              <a:t> 0.56447*)	</a:t>
            </a:r>
            <a:r>
              <a:rPr lang="en-US" sz="2000" u="sng" dirty="0" smtClean="0"/>
              <a:t> (33,868)</a:t>
            </a:r>
            <a:endParaRPr lang="en-US" sz="2000" dirty="0" smtClean="0"/>
          </a:p>
          <a:p>
            <a:pPr marL="0" indent="0">
              <a:buNone/>
              <a:tabLst>
                <a:tab pos="7829550" algn="dec"/>
              </a:tabLst>
            </a:pPr>
            <a:r>
              <a:rPr lang="en-US" sz="2000" dirty="0" smtClean="0"/>
              <a:t>Amount to be recovered through periodic rental payments	</a:t>
            </a:r>
            <a:r>
              <a:rPr lang="en-US" sz="2000" u="dbl" dirty="0" smtClean="0"/>
              <a:t>$445,211</a:t>
            </a:r>
            <a:endParaRPr lang="en-US" sz="2000" dirty="0" smtClean="0"/>
          </a:p>
          <a:p>
            <a:pPr marL="0" indent="0">
              <a:buNone/>
              <a:tabLst>
                <a:tab pos="7829550" algn="dec"/>
              </a:tabLst>
            </a:pPr>
            <a:r>
              <a:rPr lang="en-US" sz="2000" dirty="0" smtClean="0">
                <a:sym typeface="Symbol" panose="05050102010706020507" pitchFamily="18" charset="2"/>
              </a:rPr>
              <a:t>	    </a:t>
            </a:r>
            <a:r>
              <a:rPr lang="en-US" sz="2000" u="sng" dirty="0" smtClean="0">
                <a:sym typeface="Symbol" panose="05050102010706020507" pitchFamily="18" charset="2"/>
              </a:rPr>
              <a:t></a:t>
            </a:r>
            <a:r>
              <a:rPr lang="en-US" sz="2000" u="sng" dirty="0" smtClean="0"/>
              <a:t> 4.79079</a:t>
            </a:r>
            <a:r>
              <a:rPr lang="en-US" sz="2000" dirty="0" smtClean="0"/>
              <a:t>**</a:t>
            </a:r>
          </a:p>
          <a:p>
            <a:pPr marL="0" indent="0">
              <a:buNone/>
              <a:tabLst>
                <a:tab pos="7829550" algn="dec"/>
              </a:tabLst>
            </a:pPr>
            <a:r>
              <a:rPr lang="en-US" sz="2000" dirty="0" smtClean="0"/>
              <a:t>Lease </a:t>
            </a:r>
            <a:r>
              <a:rPr lang="en-US" sz="2000" dirty="0"/>
              <a:t>payments at the beginning of each of the six years</a:t>
            </a:r>
            <a:r>
              <a:rPr lang="en-US" sz="2000" dirty="0" smtClean="0"/>
              <a:t>:	 </a:t>
            </a:r>
            <a:r>
              <a:rPr lang="en-US" sz="2000" u="dbl" dirty="0"/>
              <a:t>$  </a:t>
            </a:r>
            <a:r>
              <a:rPr lang="en-US" sz="2000" u="dbl" dirty="0" smtClean="0"/>
              <a:t>92,931</a:t>
            </a:r>
            <a:endParaRPr lang="en-US" sz="2000" dirty="0"/>
          </a:p>
          <a:p>
            <a:pPr marL="0" indent="0">
              <a:buNone/>
            </a:pPr>
            <a:r>
              <a:rPr lang="en-US" sz="300" dirty="0" smtClean="0"/>
              <a:t> </a:t>
            </a:r>
            <a:endParaRPr lang="en-US" sz="100" dirty="0" smtClean="0"/>
          </a:p>
          <a:p>
            <a:pPr marL="0" indent="0">
              <a:buNone/>
            </a:pPr>
            <a:r>
              <a:rPr lang="en-US" sz="2000" baseline="30000" dirty="0" smtClean="0"/>
              <a:t>      </a:t>
            </a:r>
            <a:r>
              <a:rPr lang="en-US" sz="2000" dirty="0"/>
              <a:t>* Present value of $1: </a:t>
            </a:r>
            <a:r>
              <a:rPr lang="en-US" sz="2000" i="1" dirty="0"/>
              <a:t>n</a:t>
            </a:r>
            <a:r>
              <a:rPr lang="en-US" sz="2000" dirty="0"/>
              <a:t> = 6, </a:t>
            </a:r>
            <a:r>
              <a:rPr lang="en-US" sz="2000" i="1" dirty="0"/>
              <a:t>i</a:t>
            </a:r>
            <a:r>
              <a:rPr lang="en-US" sz="2000" dirty="0"/>
              <a:t> = 10%.</a:t>
            </a:r>
          </a:p>
          <a:p>
            <a:pPr marL="0" indent="0">
              <a:buNone/>
            </a:pPr>
            <a:r>
              <a:rPr lang="en-US" sz="2000" dirty="0"/>
              <a:t>   **Present value of an annuity due of $1: </a:t>
            </a:r>
            <a:r>
              <a:rPr lang="en-US" sz="2000" i="1" dirty="0"/>
              <a:t>n</a:t>
            </a:r>
            <a:r>
              <a:rPr lang="en-US" sz="2000" dirty="0"/>
              <a:t> = 6, </a:t>
            </a:r>
            <a:r>
              <a:rPr lang="en-US" sz="2000" i="1" dirty="0"/>
              <a:t>i</a:t>
            </a:r>
            <a:r>
              <a:rPr lang="en-US" sz="2000" dirty="0"/>
              <a:t> = 10%.</a:t>
            </a:r>
          </a:p>
          <a:p>
            <a:pPr marL="0" indent="0">
              <a:buNone/>
            </a:pPr>
            <a:endParaRPr lang="en-US" sz="2000" dirty="0" smtClean="0"/>
          </a:p>
        </p:txBody>
      </p:sp>
    </p:spTree>
    <p:extLst>
      <p:ext uri="{BB962C8B-B14F-4D97-AF65-F5344CB8AC3E}">
        <p14:creationId xmlns:p14="http://schemas.microsoft.com/office/powerpoint/2010/main" val="8068743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b="1" dirty="0" smtClean="0"/>
              <a:t>Residual Value</a:t>
            </a:r>
            <a:endParaRPr lang="en-US" dirty="0" smtClean="0"/>
          </a:p>
        </p:txBody>
      </p:sp>
      <p:sp>
        <p:nvSpPr>
          <p:cNvPr id="399363" name="Rectangle 3"/>
          <p:cNvSpPr>
            <a:spLocks noGrp="1" noChangeArrowheads="1"/>
          </p:cNvSpPr>
          <p:nvPr>
            <p:ph idx="1"/>
          </p:nvPr>
        </p:nvSpPr>
        <p:spPr/>
        <p:txBody>
          <a:bodyPr>
            <a:normAutofit/>
          </a:bodyPr>
          <a:lstStyle/>
          <a:p>
            <a:r>
              <a:rPr lang="en-US" sz="2400" dirty="0" smtClean="0"/>
              <a:t>The </a:t>
            </a:r>
            <a:r>
              <a:rPr lang="en-US" sz="2400" i="1" dirty="0"/>
              <a:t>lessee’s accounting is unaffected</a:t>
            </a:r>
            <a:r>
              <a:rPr lang="en-US" sz="2400" dirty="0"/>
              <a:t> by the residual value other than its causing the payments to be lower. </a:t>
            </a:r>
            <a:r>
              <a:rPr lang="en-US" sz="2400" i="1" dirty="0" smtClean="0"/>
              <a:t>(Unless cash payment is expected; then it’s considered another payment)</a:t>
            </a:r>
          </a:p>
          <a:p>
            <a:pPr algn="ctr" eaLnBrk="1" hangingPunct="1">
              <a:lnSpc>
                <a:spcPct val="80000"/>
              </a:lnSpc>
              <a:buNone/>
            </a:pPr>
            <a:endParaRPr lang="en-US" altLang="en-US" sz="2400" b="1" i="1" dirty="0" smtClean="0">
              <a:solidFill>
                <a:srgbClr val="0000FF"/>
              </a:solidFill>
            </a:endParaRPr>
          </a:p>
          <a:p>
            <a:pPr algn="ctr" eaLnBrk="1" hangingPunct="1">
              <a:lnSpc>
                <a:spcPct val="80000"/>
              </a:lnSpc>
              <a:buNone/>
            </a:pPr>
            <a:r>
              <a:rPr lang="en-US" altLang="en-US" sz="2400" b="1" i="1" dirty="0" smtClean="0">
                <a:solidFill>
                  <a:srgbClr val="0000FF"/>
                </a:solidFill>
              </a:rPr>
              <a:t>Beginning </a:t>
            </a:r>
            <a:r>
              <a:rPr lang="en-US" altLang="en-US" sz="2400" b="1" i="1" dirty="0">
                <a:solidFill>
                  <a:srgbClr val="0000FF"/>
                </a:solidFill>
              </a:rPr>
              <a:t>of Lease [Jan. 1, 2018] </a:t>
            </a:r>
          </a:p>
          <a:p>
            <a:pPr eaLnBrk="1" hangingPunct="1">
              <a:lnSpc>
                <a:spcPct val="80000"/>
              </a:lnSpc>
              <a:buNone/>
            </a:pPr>
            <a:endParaRPr lang="en-US" altLang="en-US" sz="2400" b="1" i="1" dirty="0" smtClean="0">
              <a:solidFill>
                <a:srgbClr val="0000FF"/>
              </a:solidFill>
            </a:endParaRPr>
          </a:p>
          <a:p>
            <a:pPr eaLnBrk="1" hangingPunct="1">
              <a:lnSpc>
                <a:spcPct val="80000"/>
              </a:lnSpc>
              <a:buNone/>
            </a:pPr>
            <a:r>
              <a:rPr lang="en-US" altLang="en-US" sz="2400" b="1" dirty="0" smtClean="0">
                <a:solidFill>
                  <a:srgbClr val="C00000"/>
                </a:solidFill>
              </a:rPr>
              <a:t>Sans </a:t>
            </a:r>
            <a:r>
              <a:rPr lang="en-US" altLang="en-US" sz="2400" b="1" dirty="0">
                <a:solidFill>
                  <a:srgbClr val="C00000"/>
                </a:solidFill>
              </a:rPr>
              <a:t>Serif Publishers, Inc. (Lessee)</a:t>
            </a:r>
          </a:p>
          <a:p>
            <a:pPr eaLnBrk="1" hangingPunct="1">
              <a:lnSpc>
                <a:spcPct val="80000"/>
              </a:lnSpc>
              <a:buNone/>
            </a:pPr>
            <a:r>
              <a:rPr lang="en-US" altLang="en-US" sz="2400" dirty="0">
                <a:solidFill>
                  <a:srgbClr val="663300"/>
                </a:solidFill>
              </a:rPr>
              <a:t>Right-of-use asset </a:t>
            </a:r>
            <a:r>
              <a:rPr lang="en-US" altLang="en-US" sz="2000" dirty="0">
                <a:solidFill>
                  <a:srgbClr val="663300"/>
                </a:solidFill>
              </a:rPr>
              <a:t>(present value of payments)	</a:t>
            </a:r>
            <a:r>
              <a:rPr lang="en-US" altLang="en-US" sz="2400" dirty="0" smtClean="0">
                <a:solidFill>
                  <a:srgbClr val="663300"/>
                </a:solidFill>
              </a:rPr>
              <a:t>445,211</a:t>
            </a:r>
            <a:r>
              <a:rPr lang="en-US" altLang="en-US" sz="2400" dirty="0">
                <a:solidFill>
                  <a:srgbClr val="663300"/>
                </a:solidFill>
              </a:rPr>
              <a:t/>
            </a:r>
            <a:br>
              <a:rPr lang="en-US" altLang="en-US" sz="2400" dirty="0">
                <a:solidFill>
                  <a:srgbClr val="663300"/>
                </a:solidFill>
              </a:rPr>
            </a:br>
            <a:r>
              <a:rPr lang="en-US" altLang="en-US" sz="2400" dirty="0" smtClean="0">
                <a:solidFill>
                  <a:srgbClr val="663300"/>
                </a:solidFill>
              </a:rPr>
              <a:t>  Lease </a:t>
            </a:r>
            <a:r>
              <a:rPr lang="en-US" altLang="en-US" sz="2400" dirty="0">
                <a:solidFill>
                  <a:srgbClr val="663300"/>
                </a:solidFill>
              </a:rPr>
              <a:t>payable </a:t>
            </a:r>
            <a:r>
              <a:rPr lang="en-US" altLang="en-US" sz="2000" dirty="0">
                <a:solidFill>
                  <a:srgbClr val="663300"/>
                </a:solidFill>
              </a:rPr>
              <a:t>(present value of payments)	</a:t>
            </a:r>
            <a:r>
              <a:rPr lang="en-US" altLang="en-US" sz="2400" dirty="0">
                <a:solidFill>
                  <a:srgbClr val="663300"/>
                </a:solidFill>
              </a:rPr>
              <a:t>	</a:t>
            </a:r>
            <a:r>
              <a:rPr lang="en-US" altLang="en-US" sz="2400" dirty="0" smtClean="0">
                <a:solidFill>
                  <a:srgbClr val="663300"/>
                </a:solidFill>
              </a:rPr>
              <a:t>   </a:t>
            </a:r>
            <a:r>
              <a:rPr lang="en-US" altLang="en-US" sz="2400" dirty="0">
                <a:solidFill>
                  <a:srgbClr val="663300"/>
                </a:solidFill>
              </a:rPr>
              <a:t>445,211</a:t>
            </a:r>
            <a:endParaRPr lang="en-US" altLang="en-US" sz="2400" b="1" dirty="0">
              <a:solidFill>
                <a:srgbClr val="663300"/>
              </a:solidFill>
            </a:endParaRPr>
          </a:p>
          <a:p>
            <a:pPr eaLnBrk="1" hangingPunct="1">
              <a:lnSpc>
                <a:spcPct val="80000"/>
              </a:lnSpc>
              <a:buNone/>
            </a:pPr>
            <a:endParaRPr lang="en-US" altLang="en-US" sz="2400" b="1" dirty="0" smtClean="0">
              <a:solidFill>
                <a:schemeClr val="accent1">
                  <a:lumMod val="75000"/>
                </a:schemeClr>
              </a:solidFill>
            </a:endParaRPr>
          </a:p>
          <a:p>
            <a:pPr eaLnBrk="1" hangingPunct="1">
              <a:lnSpc>
                <a:spcPct val="80000"/>
              </a:lnSpc>
              <a:buNone/>
            </a:pPr>
            <a:r>
              <a:rPr lang="en-US" altLang="en-US" sz="2400" b="1" dirty="0" smtClean="0">
                <a:solidFill>
                  <a:srgbClr val="00A44A"/>
                </a:solidFill>
              </a:rPr>
              <a:t>First </a:t>
            </a:r>
            <a:r>
              <a:rPr lang="en-US" altLang="en-US" sz="2400" b="1" dirty="0">
                <a:solidFill>
                  <a:srgbClr val="00A44A"/>
                </a:solidFill>
              </a:rPr>
              <a:t>LeaseCorp (Lessor)</a:t>
            </a:r>
          </a:p>
          <a:p>
            <a:pPr eaLnBrk="1" hangingPunct="1">
              <a:lnSpc>
                <a:spcPct val="80000"/>
              </a:lnSpc>
              <a:buNone/>
            </a:pPr>
            <a:r>
              <a:rPr lang="en-US" altLang="en-US" sz="2400" dirty="0">
                <a:solidFill>
                  <a:srgbClr val="006600"/>
                </a:solidFill>
              </a:rPr>
              <a:t>Lease receivable </a:t>
            </a:r>
            <a:r>
              <a:rPr lang="en-US" altLang="en-US" sz="2000" dirty="0">
                <a:solidFill>
                  <a:srgbClr val="006600"/>
                </a:solidFill>
              </a:rPr>
              <a:t>(present value of payments</a:t>
            </a:r>
            <a:r>
              <a:rPr lang="en-US" altLang="en-US" sz="2000" dirty="0" smtClean="0">
                <a:solidFill>
                  <a:srgbClr val="006600"/>
                </a:solidFill>
              </a:rPr>
              <a:t>)	</a:t>
            </a:r>
            <a:r>
              <a:rPr lang="en-US" altLang="en-US" sz="2400" dirty="0" smtClean="0">
                <a:solidFill>
                  <a:srgbClr val="006600"/>
                </a:solidFill>
              </a:rPr>
              <a:t>479,079 </a:t>
            </a:r>
            <a:r>
              <a:rPr lang="en-US" altLang="en-US" sz="2400" dirty="0">
                <a:solidFill>
                  <a:srgbClr val="006600"/>
                </a:solidFill>
              </a:rPr>
              <a:t/>
            </a:r>
            <a:br>
              <a:rPr lang="en-US" altLang="en-US" sz="2400" dirty="0">
                <a:solidFill>
                  <a:srgbClr val="006600"/>
                </a:solidFill>
              </a:rPr>
            </a:br>
            <a:r>
              <a:rPr lang="en-US" altLang="en-US" sz="2400" dirty="0" smtClean="0">
                <a:solidFill>
                  <a:srgbClr val="006600"/>
                </a:solidFill>
              </a:rPr>
              <a:t>  Inventory </a:t>
            </a:r>
            <a:r>
              <a:rPr lang="en-US" altLang="en-US" sz="2400" dirty="0">
                <a:solidFill>
                  <a:srgbClr val="006600"/>
                </a:solidFill>
              </a:rPr>
              <a:t>of equipment </a:t>
            </a:r>
            <a:r>
              <a:rPr lang="en-US" altLang="en-US" sz="2000" dirty="0">
                <a:solidFill>
                  <a:srgbClr val="006600"/>
                </a:solidFill>
              </a:rPr>
              <a:t>(lessor’s cost)	</a:t>
            </a:r>
            <a:r>
              <a:rPr lang="en-US" altLang="en-US" sz="2400" dirty="0">
                <a:solidFill>
                  <a:srgbClr val="006600"/>
                </a:solidFill>
              </a:rPr>
              <a:t>	</a:t>
            </a:r>
            <a:r>
              <a:rPr lang="en-US" altLang="en-US" sz="2400" dirty="0" smtClean="0">
                <a:solidFill>
                  <a:srgbClr val="006600"/>
                </a:solidFill>
              </a:rPr>
              <a:t>  479,079</a:t>
            </a:r>
            <a:endParaRPr lang="en-US" altLang="en-US" sz="2400" dirty="0">
              <a:solidFill>
                <a:srgbClr val="006600"/>
              </a:solidFill>
            </a:endParaRPr>
          </a:p>
          <a:p>
            <a:pPr marL="0" indent="0">
              <a:buNone/>
            </a:pPr>
            <a:endParaRPr lang="en-US" sz="2000" dirty="0" smtClean="0"/>
          </a:p>
        </p:txBody>
      </p:sp>
    </p:spTree>
    <p:extLst>
      <p:ext uri="{BB962C8B-B14F-4D97-AF65-F5344CB8AC3E}">
        <p14:creationId xmlns:p14="http://schemas.microsoft.com/office/powerpoint/2010/main" val="393004029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sz="3600" b="1" dirty="0" smtClean="0"/>
              <a:t>Residual Value</a:t>
            </a:r>
            <a:br>
              <a:rPr lang="en-US" sz="3600" b="1" dirty="0" smtClean="0"/>
            </a:br>
            <a:r>
              <a:rPr lang="en-US" sz="3600" b="1" dirty="0" smtClean="0">
                <a:solidFill>
                  <a:srgbClr val="C00000"/>
                </a:solidFill>
              </a:rPr>
              <a:t>Sales-Type Lease with Selling Profit</a:t>
            </a:r>
            <a:endParaRPr lang="en-US" sz="3600" dirty="0" smtClean="0">
              <a:solidFill>
                <a:srgbClr val="C00000"/>
              </a:solidFill>
            </a:endParaRPr>
          </a:p>
        </p:txBody>
      </p:sp>
      <p:graphicFrame>
        <p:nvGraphicFramePr>
          <p:cNvPr id="4" name="Table 3"/>
          <p:cNvGraphicFramePr>
            <a:graphicFrameLocks noGrp="1"/>
          </p:cNvGraphicFramePr>
          <p:nvPr/>
        </p:nvGraphicFramePr>
        <p:xfrm>
          <a:off x="3994742" y="3869373"/>
          <a:ext cx="2148291" cy="411480"/>
        </p:xfrm>
        <a:graphic>
          <a:graphicData uri="http://schemas.openxmlformats.org/drawingml/2006/table">
            <a:tbl>
              <a:tblPr>
                <a:tableStyleId>{5C22544A-7EE6-4342-B048-85BDC9FD1C3A}</a:tableStyleId>
              </a:tblPr>
              <a:tblGrid>
                <a:gridCol w="1312176">
                  <a:extLst>
                    <a:ext uri="{9D8B030D-6E8A-4147-A177-3AD203B41FA5}">
                      <a16:colId xmlns:a16="http://schemas.microsoft.com/office/drawing/2014/main" xmlns="" val="1733394732"/>
                    </a:ext>
                  </a:extLst>
                </a:gridCol>
                <a:gridCol w="836115">
                  <a:extLst>
                    <a:ext uri="{9D8B030D-6E8A-4147-A177-3AD203B41FA5}">
                      <a16:colId xmlns:a16="http://schemas.microsoft.com/office/drawing/2014/main" xmlns="" val="256812191"/>
                    </a:ext>
                  </a:extLst>
                </a:gridCol>
              </a:tblGrid>
              <a:tr h="128905">
                <a:tc>
                  <a:txBody>
                    <a:bodyPr/>
                    <a:lstStyle/>
                    <a:p>
                      <a:pPr marL="0" marR="0" algn="l">
                        <a:spcBef>
                          <a:spcPts val="0"/>
                        </a:spcBef>
                        <a:spcAft>
                          <a:spcPts val="0"/>
                        </a:spcAft>
                      </a:pPr>
                      <a:r>
                        <a:rPr lang="en-AU" sz="900" dirty="0">
                          <a:effectLst/>
                        </a:rPr>
                        <a:t>Sales revenue</a:t>
                      </a:r>
                      <a:endParaRPr lang="en-US" sz="1000" b="1" dirty="0">
                        <a:solidFill>
                          <a:srgbClr val="004D74"/>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r">
                        <a:spcBef>
                          <a:spcPts val="0"/>
                        </a:spcBef>
                        <a:spcAft>
                          <a:spcPts val="0"/>
                        </a:spcAft>
                      </a:pPr>
                      <a:r>
                        <a:rPr lang="en-AU" sz="900" dirty="0">
                          <a:effectLst/>
                        </a:rPr>
                        <a:t>$445,211</a:t>
                      </a:r>
                      <a:endParaRPr lang="en-US" sz="1000" b="1" dirty="0">
                        <a:solidFill>
                          <a:srgbClr val="004D74"/>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xmlns="" val="3975843342"/>
                  </a:ext>
                </a:extLst>
              </a:tr>
              <a:tr h="128905">
                <a:tc>
                  <a:txBody>
                    <a:bodyPr/>
                    <a:lstStyle/>
                    <a:p>
                      <a:pPr marL="0" marR="0" algn="l">
                        <a:spcBef>
                          <a:spcPts val="0"/>
                        </a:spcBef>
                        <a:spcAft>
                          <a:spcPts val="0"/>
                        </a:spcAft>
                      </a:pPr>
                      <a:r>
                        <a:rPr lang="en-AU" sz="900" dirty="0">
                          <a:effectLst/>
                          <a:sym typeface="Symbol" panose="05050102010706020507" pitchFamily="18" charset="2"/>
                        </a:rPr>
                        <a:t></a:t>
                      </a:r>
                      <a:r>
                        <a:rPr lang="en-AU" sz="900" dirty="0">
                          <a:effectLst/>
                        </a:rPr>
                        <a:t> COGS</a:t>
                      </a:r>
                      <a:endParaRPr lang="en-US" sz="1000" b="1" dirty="0">
                        <a:solidFill>
                          <a:srgbClr val="004D74"/>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r">
                        <a:spcBef>
                          <a:spcPts val="0"/>
                        </a:spcBef>
                        <a:spcAft>
                          <a:spcPts val="0"/>
                        </a:spcAft>
                      </a:pPr>
                      <a:r>
                        <a:rPr lang="en-AU" sz="900" dirty="0">
                          <a:effectLst/>
                        </a:rPr>
                        <a:t>266,132</a:t>
                      </a:r>
                      <a:endParaRPr lang="en-US" sz="1000" b="1" dirty="0">
                        <a:solidFill>
                          <a:srgbClr val="004D74"/>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xmlns="" val="1925883052"/>
                  </a:ext>
                </a:extLst>
              </a:tr>
              <a:tr h="128905">
                <a:tc>
                  <a:txBody>
                    <a:bodyPr/>
                    <a:lstStyle/>
                    <a:p>
                      <a:pPr marL="0" marR="0" algn="l">
                        <a:spcBef>
                          <a:spcPts val="0"/>
                        </a:spcBef>
                        <a:spcAft>
                          <a:spcPts val="0"/>
                        </a:spcAft>
                      </a:pPr>
                      <a:r>
                        <a:rPr lang="en-AU" sz="900" dirty="0">
                          <a:effectLst/>
                        </a:rPr>
                        <a:t>Selling profit </a:t>
                      </a:r>
                      <a:endParaRPr lang="en-US" sz="1000" b="1" dirty="0">
                        <a:solidFill>
                          <a:srgbClr val="004D74"/>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r">
                        <a:spcBef>
                          <a:spcPts val="0"/>
                        </a:spcBef>
                        <a:spcAft>
                          <a:spcPts val="0"/>
                        </a:spcAft>
                      </a:pPr>
                      <a:r>
                        <a:rPr lang="en-AU" sz="900" dirty="0">
                          <a:effectLst/>
                        </a:rPr>
                        <a:t>$179,079</a:t>
                      </a:r>
                      <a:endParaRPr lang="en-US" sz="1000" b="1" dirty="0">
                        <a:solidFill>
                          <a:srgbClr val="004D74"/>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xmlns="" val="1119183104"/>
                  </a:ext>
                </a:extLst>
              </a:tr>
            </a:tbl>
          </a:graphicData>
        </a:graphic>
      </p:graphicFrame>
      <p:sp>
        <p:nvSpPr>
          <p:cNvPr id="5" name="Rectangle 2"/>
          <p:cNvSpPr>
            <a:spLocks noGrp="1" noChangeArrowheads="1"/>
          </p:cNvSpPr>
          <p:nvPr>
            <p:ph type="body" idx="1"/>
          </p:nvPr>
        </p:nvSpPr>
        <p:spPr bwMode="auto">
          <a:xfrm>
            <a:off x="5256" y="1703225"/>
            <a:ext cx="9143999" cy="5155257"/>
          </a:xfrm>
          <a:prstGeom prst="rect">
            <a:avLst/>
          </a:prstGeom>
          <a:solidFill>
            <a:srgbClr val="FDE9D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tabLst>
                <a:tab pos="3429000" algn="r"/>
                <a:tab pos="4114800" algn="r"/>
                <a:tab pos="4711700" algn="r"/>
              </a:tabLst>
              <a:defRPr>
                <a:solidFill>
                  <a:schemeClr val="tx1"/>
                </a:solidFill>
                <a:latin typeface="Arial" panose="020B0604020202020204" pitchFamily="34" charset="0"/>
              </a:defRPr>
            </a:lvl1pPr>
            <a:lvl2pPr>
              <a:tabLst>
                <a:tab pos="3429000" algn="r"/>
                <a:tab pos="4114800" algn="r"/>
                <a:tab pos="4711700" algn="r"/>
              </a:tabLst>
              <a:defRPr>
                <a:solidFill>
                  <a:schemeClr val="tx1"/>
                </a:solidFill>
                <a:latin typeface="Arial" panose="020B0604020202020204" pitchFamily="34" charset="0"/>
              </a:defRPr>
            </a:lvl2pPr>
            <a:lvl3pPr>
              <a:tabLst>
                <a:tab pos="3429000" algn="r"/>
                <a:tab pos="4114800" algn="r"/>
                <a:tab pos="4711700" algn="r"/>
              </a:tabLst>
              <a:defRPr>
                <a:solidFill>
                  <a:schemeClr val="tx1"/>
                </a:solidFill>
                <a:latin typeface="Arial" panose="020B0604020202020204" pitchFamily="34" charset="0"/>
              </a:defRPr>
            </a:lvl3pPr>
            <a:lvl4pPr>
              <a:tabLst>
                <a:tab pos="3429000" algn="r"/>
                <a:tab pos="4114800" algn="r"/>
                <a:tab pos="4711700" algn="r"/>
              </a:tabLst>
              <a:defRPr>
                <a:solidFill>
                  <a:schemeClr val="tx1"/>
                </a:solidFill>
                <a:latin typeface="Arial" panose="020B0604020202020204" pitchFamily="34" charset="0"/>
              </a:defRPr>
            </a:lvl4pPr>
            <a:lvl5pPr>
              <a:tabLst>
                <a:tab pos="3429000" algn="r"/>
                <a:tab pos="4114800" algn="r"/>
                <a:tab pos="4711700" algn="r"/>
              </a:tabLst>
              <a:defRPr>
                <a:solidFill>
                  <a:schemeClr val="tx1"/>
                </a:solidFill>
                <a:latin typeface="Arial" panose="020B0604020202020204" pitchFamily="34" charset="0"/>
              </a:defRPr>
            </a:lvl5pPr>
            <a:lvl6pPr eaLnBrk="0" fontAlgn="base" hangingPunct="0">
              <a:spcBef>
                <a:spcPct val="0"/>
              </a:spcBef>
              <a:spcAft>
                <a:spcPct val="0"/>
              </a:spcAft>
              <a:tabLst>
                <a:tab pos="3429000" algn="r"/>
                <a:tab pos="4114800" algn="r"/>
                <a:tab pos="4711700" algn="r"/>
              </a:tabLst>
              <a:defRPr>
                <a:solidFill>
                  <a:schemeClr val="tx1"/>
                </a:solidFill>
                <a:latin typeface="Arial" panose="020B0604020202020204" pitchFamily="34" charset="0"/>
              </a:defRPr>
            </a:lvl6pPr>
            <a:lvl7pPr eaLnBrk="0" fontAlgn="base" hangingPunct="0">
              <a:spcBef>
                <a:spcPct val="0"/>
              </a:spcBef>
              <a:spcAft>
                <a:spcPct val="0"/>
              </a:spcAft>
              <a:tabLst>
                <a:tab pos="3429000" algn="r"/>
                <a:tab pos="4114800" algn="r"/>
                <a:tab pos="4711700" algn="r"/>
              </a:tabLst>
              <a:defRPr>
                <a:solidFill>
                  <a:schemeClr val="tx1"/>
                </a:solidFill>
                <a:latin typeface="Arial" panose="020B0604020202020204" pitchFamily="34" charset="0"/>
              </a:defRPr>
            </a:lvl7pPr>
            <a:lvl8pPr eaLnBrk="0" fontAlgn="base" hangingPunct="0">
              <a:spcBef>
                <a:spcPct val="0"/>
              </a:spcBef>
              <a:spcAft>
                <a:spcPct val="0"/>
              </a:spcAft>
              <a:tabLst>
                <a:tab pos="3429000" algn="r"/>
                <a:tab pos="4114800" algn="r"/>
                <a:tab pos="4711700" algn="r"/>
              </a:tabLst>
              <a:defRPr>
                <a:solidFill>
                  <a:schemeClr val="tx1"/>
                </a:solidFill>
                <a:latin typeface="Arial" panose="020B0604020202020204" pitchFamily="34" charset="0"/>
              </a:defRPr>
            </a:lvl8pPr>
            <a:lvl9pPr eaLnBrk="0" fontAlgn="base" hangingPunct="0">
              <a:spcBef>
                <a:spcPct val="0"/>
              </a:spcBef>
              <a:spcAft>
                <a:spcPct val="0"/>
              </a:spcAft>
              <a:tabLst>
                <a:tab pos="3429000" algn="r"/>
                <a:tab pos="4114800" algn="r"/>
                <a:tab pos="4711700" algn="r"/>
              </a:tabLst>
              <a:defRPr>
                <a:solidFill>
                  <a:schemeClr val="tx1"/>
                </a:solidFill>
                <a:latin typeface="Arial" panose="020B0604020202020204" pitchFamily="34" charset="0"/>
              </a:defRPr>
            </a:lvl9pPr>
          </a:lstStyle>
          <a:p>
            <a:pPr marL="0" marR="0" lvl="0" indent="0" algn="just" defTabSz="914400" rtl="0" eaLnBrk="0" fontAlgn="base" latinLnBrk="0" hangingPunct="0">
              <a:lnSpc>
                <a:spcPct val="100000"/>
              </a:lnSpc>
              <a:spcBef>
                <a:spcPct val="0"/>
              </a:spcBef>
              <a:spcAft>
                <a:spcPct val="0"/>
              </a:spcAft>
              <a:buClrTx/>
              <a:buSzTx/>
              <a:buFontTx/>
              <a:buNone/>
              <a:tabLst>
                <a:tab pos="3429000" algn="r"/>
                <a:tab pos="4114800" algn="r"/>
                <a:tab pos="4711700" algn="r"/>
              </a:tabLst>
            </a:pPr>
            <a:r>
              <a:rPr kumimoji="0" lang="en-US" altLang="en-US" sz="2400" b="1" i="0" u="none" strike="noStrike" cap="none" normalizeH="0" baseline="0" dirty="0" smtClean="0">
                <a:ln>
                  <a:noFill/>
                </a:ln>
                <a:effectLst/>
                <a:latin typeface="Calibri" panose="020F0502020204030204" pitchFamily="34" charset="0"/>
                <a:ea typeface="Times New Roman" panose="02020603050405020304" pitchFamily="18" charset="0"/>
                <a:cs typeface="Times New Roman" panose="02020603050405020304" pitchFamily="18" charset="0"/>
              </a:rPr>
              <a:t>Beginning of the Lease (January 1, 2018)</a:t>
            </a:r>
            <a:endParaRPr kumimoji="0" lang="en-US" altLang="en-US" sz="1050" b="0" i="0" u="none" strike="noStrike" cap="none" normalizeH="0" baseline="0" dirty="0" smtClean="0">
              <a:ln>
                <a:noFill/>
              </a:ln>
              <a:effectLst/>
            </a:endParaRPr>
          </a:p>
          <a:p>
            <a:pPr marL="0" marR="0" lvl="0" indent="0" algn="just" defTabSz="914400" rtl="0" eaLnBrk="0" fontAlgn="base" latinLnBrk="0" hangingPunct="0">
              <a:lnSpc>
                <a:spcPct val="100000"/>
              </a:lnSpc>
              <a:spcBef>
                <a:spcPct val="0"/>
              </a:spcBef>
              <a:spcAft>
                <a:spcPct val="0"/>
              </a:spcAft>
              <a:buClrTx/>
              <a:buSzTx/>
              <a:buFontTx/>
              <a:buNone/>
              <a:tabLst>
                <a:tab pos="3429000" algn="r"/>
                <a:tab pos="4114800" algn="r"/>
                <a:tab pos="4711700" algn="r"/>
              </a:tabLst>
            </a:pPr>
            <a:endParaRPr kumimoji="0" lang="en-US" altLang="en-US" sz="1100" b="1"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tab pos="3429000" algn="r"/>
                <a:tab pos="4114800" algn="r"/>
                <a:tab pos="4711700" algn="r"/>
              </a:tabLst>
            </a:pPr>
            <a:r>
              <a:rPr kumimoji="0" lang="en-US" altLang="en-US" sz="2800" b="1"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CompuDec Corporation (Lessor)</a:t>
            </a:r>
            <a:endParaRPr kumimoji="0" lang="en-US" altLang="en-US" sz="1100" b="0" i="0" u="none" strike="noStrike" cap="none" normalizeH="0" baseline="0" dirty="0" smtClean="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tab pos="3429000" algn="r"/>
                <a:tab pos="4114800" algn="r"/>
                <a:tab pos="4711700" algn="r"/>
              </a:tabLst>
            </a:pPr>
            <a:r>
              <a:rPr kumimoji="0" lang="en-US" altLang="en-US" sz="28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Lease receivable </a:t>
            </a:r>
            <a:r>
              <a:rPr kumimoji="0" lang="en-US" altLang="en-US" sz="24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(PV of lease payments</a:t>
            </a:r>
            <a:r>
              <a:rPr kumimoji="0" lang="en-US" altLang="en-US" sz="2400" b="0" i="0" u="none" strike="noStrike" cap="none" normalizeH="0" baseline="30000" dirty="0" smtClean="0">
                <a:ln>
                  <a:noFill/>
                </a:ln>
                <a:solidFill>
                  <a:schemeClr val="tx1"/>
                </a:solidFill>
                <a:effectLst/>
                <a:latin typeface="Symbol" panose="05050102010706020507" pitchFamily="18" charset="2"/>
                <a:ea typeface="Times New Roman" panose="02020603050405020304" pitchFamily="18" charset="0"/>
                <a:cs typeface="Times New Roman" panose="02020603050405020304" pitchFamily="18" charset="0"/>
              </a:rPr>
              <a:t> s</a:t>
            </a:r>
            <a:r>
              <a:rPr kumimoji="0" lang="en-US" altLang="en-US" sz="24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p>
          <a:p>
            <a:pPr marL="0" marR="0" lvl="0" indent="0" algn="just" defTabSz="914400" rtl="0" eaLnBrk="0" fontAlgn="base" latinLnBrk="0" hangingPunct="0">
              <a:lnSpc>
                <a:spcPct val="100000"/>
              </a:lnSpc>
              <a:spcBef>
                <a:spcPct val="0"/>
              </a:spcBef>
              <a:spcAft>
                <a:spcPct val="0"/>
              </a:spcAft>
              <a:buClrTx/>
              <a:buSzTx/>
              <a:buFontTx/>
              <a:buNone/>
              <a:tabLst>
                <a:tab pos="3429000" algn="r"/>
                <a:tab pos="4114800" algn="r"/>
                <a:tab pos="4711700" algn="r"/>
                <a:tab pos="7315200" algn="dec"/>
                <a:tab pos="8743950" algn="dec"/>
              </a:tabLst>
            </a:pPr>
            <a:r>
              <a:rPr lang="en-US" altLang="en-US" sz="2400" dirty="0">
                <a:latin typeface="Calibri" panose="020F0502020204030204" pitchFamily="34" charset="0"/>
                <a:ea typeface="Times New Roman" panose="02020603050405020304" pitchFamily="18" charset="0"/>
                <a:cs typeface="Times New Roman" panose="02020603050405020304" pitchFamily="18" charset="0"/>
              </a:rPr>
              <a:t> </a:t>
            </a:r>
            <a:r>
              <a:rPr lang="en-US" altLang="en-US" sz="2400" dirty="0" smtClean="0">
                <a:latin typeface="Calibri" panose="020F0502020204030204" pitchFamily="34" charset="0"/>
                <a:ea typeface="Times New Roman" panose="02020603050405020304" pitchFamily="18" charset="0"/>
                <a:cs typeface="Times New Roman" panose="02020603050405020304" pitchFamily="18" charset="0"/>
              </a:rPr>
              <a:t>     </a:t>
            </a:r>
            <a:r>
              <a:rPr kumimoji="0" lang="en-US" altLang="en-US" sz="24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plus PV of</a:t>
            </a:r>
            <a:r>
              <a:rPr kumimoji="0" lang="en-US" altLang="en-US" sz="2400" b="0" i="0" u="none" strike="noStrike" cap="none" normalizeH="0" baseline="0" dirty="0" smtClean="0">
                <a:ln>
                  <a:noFill/>
                </a:ln>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en-US" altLang="en-US" sz="2400" b="1" i="0" u="none" strike="noStrike" cap="none" normalizeH="0" baseline="0" dirty="0" smtClean="0">
                <a:ln>
                  <a:noFill/>
                </a:ln>
                <a:solidFill>
                  <a:srgbClr val="C00000"/>
                </a:solidFill>
                <a:effectLst/>
                <a:latin typeface="Calibri" panose="020F0502020204030204" pitchFamily="34" charset="0"/>
                <a:ea typeface="Times New Roman" panose="02020603050405020304" pitchFamily="18" charset="0"/>
                <a:cs typeface="Times New Roman" panose="02020603050405020304" pitchFamily="18" charset="0"/>
              </a:rPr>
              <a:t>$60,000</a:t>
            </a:r>
            <a:r>
              <a:rPr kumimoji="0" lang="en-US" altLang="en-US" sz="2400" b="0" i="0" u="none" strike="noStrike" cap="none" normalizeH="0" baseline="0" dirty="0" smtClean="0">
                <a:ln>
                  <a:noFill/>
                </a:ln>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en-US" altLang="en-US" sz="24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residual value</a:t>
            </a:r>
            <a:r>
              <a:rPr kumimoji="0" lang="en-US" altLang="en-US" sz="2400" b="0" i="0" u="none" strike="noStrike" cap="none" normalizeH="0" baseline="30000" dirty="0" smtClean="0">
                <a:ln>
                  <a:noFill/>
                </a:ln>
                <a:solidFill>
                  <a:schemeClr val="tx1"/>
                </a:solidFill>
                <a:effectLst/>
                <a:latin typeface="Symbol" panose="05050102010706020507" pitchFamily="18" charset="2"/>
                <a:ea typeface="Times New Roman" panose="02020603050405020304" pitchFamily="18" charset="0"/>
                <a:cs typeface="Times New Roman" panose="02020603050405020304" pitchFamily="18" charset="0"/>
              </a:rPr>
              <a:t> y</a:t>
            </a:r>
            <a:r>
              <a:rPr kumimoji="0" lang="en-US" altLang="en-US" sz="24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t>
            </a:r>
            <a:r>
              <a:rPr kumimoji="0" lang="en-US" altLang="en-US" sz="28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479,079</a:t>
            </a:r>
            <a:endParaRPr kumimoji="0" lang="en-US" altLang="en-US" sz="1100" b="0" i="0" u="none" strike="noStrike" cap="none" normalizeH="0" baseline="0" dirty="0" smtClean="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tab pos="3429000" algn="r"/>
                <a:tab pos="4114800" algn="r"/>
                <a:tab pos="4711700" algn="r"/>
                <a:tab pos="7315200" algn="dec"/>
                <a:tab pos="8743950" algn="dec"/>
              </a:tabLst>
            </a:pPr>
            <a:r>
              <a:rPr kumimoji="0" lang="en-US" altLang="en-US" sz="28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Cost of goods sold </a:t>
            </a:r>
            <a:r>
              <a:rPr kumimoji="0" lang="en-US" altLang="en-US" sz="24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($300,000 </a:t>
            </a:r>
            <a:r>
              <a:rPr kumimoji="0" lang="en-US" altLang="en-US" sz="2400" b="1" i="0" u="none" strike="noStrike" cap="none" normalizeH="0" baseline="0" dirty="0" smtClean="0">
                <a:ln>
                  <a:noFill/>
                </a:ln>
                <a:solidFill>
                  <a:srgbClr val="C00000"/>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a:t>
            </a:r>
            <a:r>
              <a:rPr kumimoji="0" lang="en-US" altLang="en-US" sz="2400" b="1" i="0" u="none" strike="noStrike" cap="none" normalizeH="0" baseline="0" dirty="0" smtClean="0">
                <a:ln>
                  <a:noFill/>
                </a:ln>
                <a:solidFill>
                  <a:srgbClr val="C00000"/>
                </a:solidFill>
                <a:effectLst/>
                <a:latin typeface="Calibri" panose="020F0502020204030204" pitchFamily="34" charset="0"/>
                <a:ea typeface="Times New Roman" panose="02020603050405020304" pitchFamily="18" charset="0"/>
                <a:cs typeface="Times New Roman" panose="02020603050405020304" pitchFamily="18" charset="0"/>
              </a:rPr>
              <a:t> 33,868</a:t>
            </a:r>
            <a:r>
              <a:rPr kumimoji="0" lang="en-US" altLang="en-US" sz="2400" b="0" i="0" u="none" strike="noStrike" cap="none" normalizeH="0" baseline="30000" dirty="0" smtClean="0">
                <a:ln>
                  <a:noFill/>
                </a:ln>
                <a:solidFill>
                  <a:schemeClr val="tx1"/>
                </a:solidFill>
                <a:effectLst/>
                <a:latin typeface="Symbol" panose="05050102010706020507" pitchFamily="18" charset="2"/>
                <a:ea typeface="Times New Roman" panose="02020603050405020304" pitchFamily="18" charset="0"/>
                <a:cs typeface="Times New Roman" panose="02020603050405020304" pitchFamily="18" charset="0"/>
                <a:sym typeface="Symbol" panose="05050102010706020507" pitchFamily="18" charset="2"/>
              </a:rPr>
              <a:t> y</a:t>
            </a:r>
            <a:r>
              <a:rPr kumimoji="0" lang="en-US" altLang="en-US" sz="2400" b="1"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a:t>
            </a:r>
            <a:r>
              <a:rPr kumimoji="0" lang="en-US" altLang="en-US" sz="2800" b="1"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a:t>
            </a:r>
            <a:r>
              <a:rPr kumimoji="0" lang="en-US" altLang="en-US" sz="28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266,132</a:t>
            </a:r>
            <a:endParaRPr kumimoji="0" lang="en-US" altLang="en-US" sz="1100" i="0" u="none" strike="noStrike" cap="none" normalizeH="0" baseline="0" dirty="0" smtClean="0">
              <a:ln>
                <a:noFill/>
              </a:ln>
              <a:solidFill>
                <a:schemeClr val="tx1"/>
              </a:solidFill>
              <a:effectLst/>
              <a:sym typeface="Symbol" panose="05050102010706020507" pitchFamily="18" charset="2"/>
            </a:endParaRPr>
          </a:p>
          <a:p>
            <a:pPr marL="0" marR="0" lvl="0" indent="0" algn="just" defTabSz="914400" rtl="0" eaLnBrk="0" fontAlgn="base" latinLnBrk="0" hangingPunct="0">
              <a:lnSpc>
                <a:spcPct val="100000"/>
              </a:lnSpc>
              <a:spcBef>
                <a:spcPct val="0"/>
              </a:spcBef>
              <a:spcAft>
                <a:spcPct val="0"/>
              </a:spcAft>
              <a:buClrTx/>
              <a:buSzTx/>
              <a:buFontTx/>
              <a:buNone/>
              <a:tabLst>
                <a:tab pos="3429000" algn="r"/>
                <a:tab pos="4114800" algn="r"/>
                <a:tab pos="4711700" algn="r"/>
                <a:tab pos="7315200" algn="dec"/>
                <a:tab pos="8743950" algn="dec"/>
              </a:tabLst>
            </a:pPr>
            <a:r>
              <a:rPr kumimoji="0" lang="en-US" altLang="en-US" sz="2800" b="1"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a:t>
            </a:r>
            <a:r>
              <a:rPr kumimoji="0" lang="en-US" altLang="en-US" sz="28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Sales revenue </a:t>
            </a:r>
            <a:r>
              <a:rPr kumimoji="0" lang="en-US" altLang="en-US" sz="24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($479,079 </a:t>
            </a:r>
            <a:r>
              <a:rPr kumimoji="0" lang="en-US" altLang="en-US" sz="2400" b="1" i="0" u="none" strike="noStrike" cap="none" normalizeH="0" baseline="0" dirty="0" smtClean="0">
                <a:ln>
                  <a:noFill/>
                </a:ln>
                <a:solidFill>
                  <a:srgbClr val="C00000"/>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a:t>
            </a:r>
            <a:r>
              <a:rPr kumimoji="0" lang="en-US" altLang="en-US" sz="2400" b="1" i="0" u="none" strike="noStrike" cap="none" normalizeH="0" baseline="0" dirty="0" smtClean="0">
                <a:ln>
                  <a:noFill/>
                </a:ln>
                <a:solidFill>
                  <a:srgbClr val="C00000"/>
                </a:solidFill>
                <a:effectLst/>
                <a:latin typeface="Calibri" panose="020F0502020204030204" pitchFamily="34" charset="0"/>
                <a:ea typeface="Times New Roman" panose="02020603050405020304" pitchFamily="18" charset="0"/>
                <a:cs typeface="Times New Roman" panose="02020603050405020304" pitchFamily="18" charset="0"/>
              </a:rPr>
              <a:t> 33,868</a:t>
            </a:r>
            <a:r>
              <a:rPr kumimoji="0" lang="en-US" altLang="en-US" sz="2400" b="1" i="0" u="none" strike="noStrike" cap="none" normalizeH="0" baseline="30000" dirty="0" smtClean="0">
                <a:ln>
                  <a:noFill/>
                </a:ln>
                <a:solidFill>
                  <a:schemeClr val="tx1"/>
                </a:solidFill>
                <a:effectLst/>
                <a:latin typeface="Symbol" panose="05050102010706020507" pitchFamily="18" charset="2"/>
                <a:ea typeface="Times New Roman" panose="02020603050405020304" pitchFamily="18" charset="0"/>
                <a:cs typeface="Times New Roman" panose="02020603050405020304" pitchFamily="18" charset="0"/>
                <a:sym typeface="Symbol" panose="05050102010706020507" pitchFamily="18" charset="2"/>
              </a:rPr>
              <a:t> </a:t>
            </a:r>
            <a:r>
              <a:rPr kumimoji="0" lang="en-US" altLang="en-US" sz="2400" i="0" u="none" strike="noStrike" cap="none" normalizeH="0" baseline="30000" dirty="0" smtClean="0">
                <a:ln>
                  <a:noFill/>
                </a:ln>
                <a:solidFill>
                  <a:schemeClr val="tx1"/>
                </a:solidFill>
                <a:effectLst/>
                <a:latin typeface="Symbol" panose="05050102010706020507" pitchFamily="18" charset="2"/>
                <a:ea typeface="Times New Roman" panose="02020603050405020304" pitchFamily="18" charset="0"/>
                <a:cs typeface="Times New Roman" panose="02020603050405020304" pitchFamily="18" charset="0"/>
                <a:sym typeface="Symbol" panose="05050102010706020507" pitchFamily="18" charset="2"/>
              </a:rPr>
              <a:t>y</a:t>
            </a:r>
            <a:r>
              <a:rPr kumimoji="0" lang="en-US" altLang="en-US" sz="24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a:t>
            </a:r>
            <a:r>
              <a:rPr kumimoji="0" lang="en-US" altLang="en-US" sz="2800" b="1"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a:t>
            </a:r>
            <a:r>
              <a:rPr kumimoji="0" lang="en-US" altLang="en-US" sz="28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445,211</a:t>
            </a:r>
            <a:endParaRPr kumimoji="0" lang="en-US" altLang="en-US" sz="1100" i="0" u="none" strike="noStrike" cap="none" normalizeH="0" baseline="0" dirty="0" smtClean="0">
              <a:ln>
                <a:noFill/>
              </a:ln>
              <a:solidFill>
                <a:schemeClr val="tx1"/>
              </a:solidFill>
              <a:effectLst/>
              <a:sym typeface="Symbol" panose="05050102010706020507" pitchFamily="18" charset="2"/>
            </a:endParaRPr>
          </a:p>
          <a:p>
            <a:pPr marL="0" marR="0" lvl="0" indent="0" algn="just" defTabSz="914400" rtl="0" eaLnBrk="0" fontAlgn="base" latinLnBrk="0" hangingPunct="0">
              <a:lnSpc>
                <a:spcPct val="100000"/>
              </a:lnSpc>
              <a:spcBef>
                <a:spcPct val="0"/>
              </a:spcBef>
              <a:spcAft>
                <a:spcPct val="0"/>
              </a:spcAft>
              <a:buClrTx/>
              <a:buSzTx/>
              <a:buFontTx/>
              <a:buNone/>
              <a:tabLst>
                <a:tab pos="3429000" algn="r"/>
                <a:tab pos="4114800" algn="r"/>
                <a:tab pos="4711700" algn="r"/>
                <a:tab pos="7315200" algn="dec"/>
                <a:tab pos="8743950" algn="dec"/>
              </a:tabLst>
            </a:pPr>
            <a:r>
              <a:rPr kumimoji="0" lang="en-US" altLang="en-US" sz="2800" b="1"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a:t>
            </a:r>
            <a:r>
              <a:rPr kumimoji="0" lang="en-US" altLang="en-US" sz="28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Equipment</a:t>
            </a:r>
            <a:r>
              <a:rPr kumimoji="0" lang="en-US" altLang="en-US" sz="2800" b="1"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a:t>
            </a:r>
            <a:r>
              <a:rPr kumimoji="0" lang="en-US" altLang="en-US" sz="24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(lessor</a:t>
            </a:r>
            <a:r>
              <a:rPr kumimoji="0" lang="en-US" altLang="en-US" sz="2400" i="0" u="none" strike="noStrike" cap="none" normalizeH="0" baseline="0" dirty="0" smtClean="0">
                <a:ln>
                  <a:noFill/>
                </a:ln>
                <a:solidFill>
                  <a:schemeClr val="tx1"/>
                </a:solidFill>
                <a:effectLst/>
                <a:latin typeface="AvenirLTStd-Roman"/>
                <a:ea typeface="Times New Roman" panose="02020603050405020304" pitchFamily="18" charset="0"/>
                <a:cs typeface="Times New Roman" panose="02020603050405020304" pitchFamily="18" charset="0"/>
                <a:sym typeface="Symbol" panose="05050102010706020507" pitchFamily="18" charset="2"/>
              </a:rPr>
              <a:t>’</a:t>
            </a:r>
            <a:r>
              <a:rPr kumimoji="0" lang="en-US" altLang="en-US" sz="24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s cost)	</a:t>
            </a:r>
            <a:r>
              <a:rPr kumimoji="0" lang="en-US" altLang="en-US" sz="2800" b="1"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a:t>
            </a:r>
            <a:r>
              <a:rPr kumimoji="0" lang="en-US" altLang="en-US" sz="28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300,000</a:t>
            </a:r>
            <a:endParaRPr kumimoji="0" lang="en-US" altLang="en-US" sz="1100" i="0" u="none" strike="noStrike" cap="none" normalizeH="0" baseline="0" dirty="0" smtClean="0">
              <a:ln>
                <a:noFill/>
              </a:ln>
              <a:solidFill>
                <a:schemeClr val="tx1"/>
              </a:solidFill>
              <a:effectLst/>
              <a:sym typeface="Symbol" panose="05050102010706020507" pitchFamily="18" charset="2"/>
            </a:endParaRPr>
          </a:p>
          <a:p>
            <a:pPr marL="0" marR="0" lvl="0" indent="0" algn="just" defTabSz="914400" rtl="0" eaLnBrk="0" fontAlgn="base" latinLnBrk="0" hangingPunct="0">
              <a:lnSpc>
                <a:spcPct val="100000"/>
              </a:lnSpc>
              <a:spcBef>
                <a:spcPct val="0"/>
              </a:spcBef>
              <a:spcAft>
                <a:spcPct val="0"/>
              </a:spcAft>
              <a:buClrTx/>
              <a:buSzTx/>
              <a:buFontTx/>
              <a:buNone/>
              <a:tabLst>
                <a:tab pos="3429000" algn="r"/>
                <a:tab pos="4114800" algn="r"/>
                <a:tab pos="4711700" algn="r"/>
              </a:tabLst>
            </a:pPr>
            <a:r>
              <a:rPr kumimoji="0" lang="en-US" altLang="en-US" sz="1800" b="1"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a:t>
            </a:r>
          </a:p>
          <a:p>
            <a:pPr marL="0" marR="0" lvl="0" indent="0" algn="just" defTabSz="914400" rtl="0" eaLnBrk="0" fontAlgn="base" latinLnBrk="0" hangingPunct="0">
              <a:lnSpc>
                <a:spcPct val="150000"/>
              </a:lnSpc>
              <a:spcBef>
                <a:spcPct val="0"/>
              </a:spcBef>
              <a:spcAft>
                <a:spcPct val="0"/>
              </a:spcAft>
              <a:buClrTx/>
              <a:buSzTx/>
              <a:buFontTx/>
              <a:buNone/>
              <a:tabLst>
                <a:tab pos="3429000" algn="r"/>
                <a:tab pos="4114800" algn="r"/>
                <a:tab pos="4711700" algn="r"/>
              </a:tabLst>
            </a:pPr>
            <a:r>
              <a:rPr kumimoji="0" lang="en-US" altLang="en-US" sz="1800" i="0" u="none" strike="noStrike" cap="none" normalizeH="0" baseline="30000" dirty="0" smtClean="0">
                <a:ln>
                  <a:noFill/>
                </a:ln>
                <a:solidFill>
                  <a:schemeClr val="tx1"/>
                </a:solidFill>
                <a:effectLst/>
                <a:latin typeface="Symbol" panose="05050102010706020507" pitchFamily="18" charset="2"/>
                <a:ea typeface="Times New Roman" panose="02020603050405020304" pitchFamily="18" charset="0"/>
                <a:cs typeface="Times New Roman" panose="02020603050405020304" pitchFamily="18" charset="0"/>
                <a:sym typeface="Symbol" panose="05050102010706020507" pitchFamily="18" charset="2"/>
              </a:rPr>
              <a:t>  s</a:t>
            </a:r>
            <a:r>
              <a:rPr kumimoji="0" lang="en-US" altLang="en-US" sz="1800" i="0" u="none" strike="noStrike" cap="none" normalizeH="0" baseline="3000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a:t>
            </a:r>
            <a:r>
              <a:rPr kumimoji="0" lang="en-US" altLang="en-US" sz="18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$92,931 </a:t>
            </a:r>
            <a:r>
              <a:rPr kumimoji="0" lang="en-US" altLang="en-US" sz="18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4.79079** = $445,211: </a:t>
            </a:r>
            <a:r>
              <a:rPr kumimoji="0" lang="en-US" altLang="en-US" sz="18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present value of lease payments</a:t>
            </a:r>
            <a:endParaRPr kumimoji="0" lang="en-US" altLang="en-US" sz="1800" i="0" u="none" strike="noStrike" cap="none" normalizeH="0" baseline="0" dirty="0" smtClean="0">
              <a:ln>
                <a:noFill/>
              </a:ln>
              <a:solidFill>
                <a:schemeClr val="tx1"/>
              </a:solidFill>
              <a:effectLst/>
              <a:sym typeface="Symbol" panose="05050102010706020507" pitchFamily="18" charset="2"/>
            </a:endParaRPr>
          </a:p>
          <a:p>
            <a:pPr marL="0" marR="0" lvl="0" indent="0" algn="just" defTabSz="914400" rtl="0" eaLnBrk="0" fontAlgn="base" latinLnBrk="0" hangingPunct="0">
              <a:lnSpc>
                <a:spcPct val="150000"/>
              </a:lnSpc>
              <a:spcBef>
                <a:spcPct val="0"/>
              </a:spcBef>
              <a:spcAft>
                <a:spcPct val="0"/>
              </a:spcAft>
              <a:buClrTx/>
              <a:buSzTx/>
              <a:buFontTx/>
              <a:buNone/>
              <a:tabLst>
                <a:tab pos="3429000" algn="r"/>
                <a:tab pos="4114800" algn="r"/>
                <a:tab pos="4711700" algn="r"/>
              </a:tabLst>
            </a:pPr>
            <a:r>
              <a:rPr kumimoji="0" lang="en-US" altLang="en-US" sz="1800" i="0" u="none" strike="noStrike" cap="none" normalizeH="0" baseline="30000" dirty="0" smtClean="0">
                <a:ln>
                  <a:noFill/>
                </a:ln>
                <a:solidFill>
                  <a:schemeClr val="tx1"/>
                </a:solidFill>
                <a:effectLst/>
                <a:latin typeface="Symbol" panose="05050102010706020507" pitchFamily="18" charset="2"/>
                <a:ea typeface="Times New Roman" panose="02020603050405020304" pitchFamily="18" charset="0"/>
                <a:cs typeface="Times New Roman" panose="02020603050405020304" pitchFamily="18" charset="0"/>
                <a:sym typeface="Symbol" panose="05050102010706020507" pitchFamily="18" charset="2"/>
              </a:rPr>
              <a:t>  y</a:t>
            </a:r>
            <a:r>
              <a:rPr kumimoji="0" lang="en-US" altLang="en-US" sz="1800" i="0" u="none" strike="noStrike" cap="none" normalizeH="0" baseline="3000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a:t>
            </a:r>
            <a:r>
              <a:rPr kumimoji="0" lang="en-US" altLang="en-US" sz="18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$60,000 </a:t>
            </a:r>
            <a:r>
              <a:rPr kumimoji="0" lang="en-US" altLang="en-US" sz="18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.56447* = $33,868: </a:t>
            </a:r>
            <a:r>
              <a:rPr kumimoji="0" lang="en-US" altLang="en-US" sz="18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present value of</a:t>
            </a:r>
            <a:r>
              <a:rPr kumimoji="0" lang="en-US" altLang="en-US" sz="1800" i="0" u="none" strike="noStrike" cap="none" normalizeH="0" baseline="0" dirty="0" smtClean="0">
                <a:ln>
                  <a:noFill/>
                </a:ln>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a:t>
            </a:r>
            <a:r>
              <a:rPr kumimoji="0" lang="en-US" altLang="en-US" sz="18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residual value</a:t>
            </a:r>
            <a:endParaRPr kumimoji="0" lang="en-US" altLang="en-US" sz="1800" i="0" u="none" strike="noStrike" cap="none" normalizeH="0" baseline="0" dirty="0" smtClean="0">
              <a:ln>
                <a:noFill/>
              </a:ln>
              <a:solidFill>
                <a:schemeClr val="tx1"/>
              </a:solidFill>
              <a:effectLst/>
              <a:sym typeface="Symbol" panose="05050102010706020507" pitchFamily="18" charset="2"/>
            </a:endParaRPr>
          </a:p>
          <a:p>
            <a:pPr marL="0" marR="0" lvl="0" indent="0" algn="just" defTabSz="914400" rtl="0" eaLnBrk="0" fontAlgn="base" latinLnBrk="0" hangingPunct="0">
              <a:lnSpc>
                <a:spcPct val="150000"/>
              </a:lnSpc>
              <a:spcBef>
                <a:spcPct val="0"/>
              </a:spcBef>
              <a:spcAft>
                <a:spcPct val="0"/>
              </a:spcAft>
              <a:buClrTx/>
              <a:buSzTx/>
              <a:buFontTx/>
              <a:buNone/>
              <a:tabLst>
                <a:tab pos="3429000" algn="r"/>
                <a:tab pos="4114800" algn="r"/>
                <a:tab pos="4711700" algn="r"/>
              </a:tabLst>
            </a:pPr>
            <a:r>
              <a:rPr kumimoji="0" lang="en-US" altLang="en-US" sz="18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 Present value of an annuity due of $1: </a:t>
            </a:r>
            <a:r>
              <a:rPr kumimoji="0" lang="en-US" altLang="en-US" sz="1800" i="1"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n</a:t>
            </a:r>
            <a:r>
              <a:rPr kumimoji="0" lang="en-US" altLang="en-US" sz="18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 6, </a:t>
            </a:r>
            <a:r>
              <a:rPr kumimoji="0" lang="en-US" altLang="en-US" sz="1800" i="1"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i</a:t>
            </a:r>
            <a:r>
              <a:rPr kumimoji="0" lang="en-US" altLang="en-US" sz="18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 10%.</a:t>
            </a:r>
            <a:endParaRPr kumimoji="0" lang="en-US" altLang="en-US" sz="1800" i="0" u="none" strike="noStrike" cap="none" normalizeH="0" baseline="0" dirty="0" smtClean="0">
              <a:ln>
                <a:noFill/>
              </a:ln>
              <a:solidFill>
                <a:schemeClr val="tx1"/>
              </a:solidFill>
              <a:effectLst/>
              <a:sym typeface="Symbol" panose="05050102010706020507" pitchFamily="18" charset="2"/>
            </a:endParaRPr>
          </a:p>
          <a:p>
            <a:pPr marL="0" marR="0" lvl="0" indent="0" algn="just" defTabSz="914400" rtl="0" eaLnBrk="0" fontAlgn="base" latinLnBrk="0" hangingPunct="0">
              <a:lnSpc>
                <a:spcPct val="150000"/>
              </a:lnSpc>
              <a:spcBef>
                <a:spcPct val="0"/>
              </a:spcBef>
              <a:spcAft>
                <a:spcPct val="0"/>
              </a:spcAft>
              <a:buClrTx/>
              <a:buSzTx/>
              <a:buFontTx/>
              <a:buNone/>
              <a:tabLst>
                <a:tab pos="3429000" algn="r"/>
                <a:tab pos="4114800" algn="r"/>
                <a:tab pos="4711700" algn="r"/>
              </a:tabLst>
            </a:pPr>
            <a:r>
              <a:rPr kumimoji="0" lang="en-US" altLang="en-US" sz="1800" i="0" u="none" strike="noStrike" cap="none" normalizeH="0" baseline="3000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a:t>
            </a:r>
            <a:r>
              <a:rPr kumimoji="0" lang="en-US" altLang="en-US" sz="18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Present value of $1: </a:t>
            </a:r>
            <a:r>
              <a:rPr kumimoji="0" lang="en-US" altLang="en-US" sz="1800" i="1"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n</a:t>
            </a:r>
            <a:r>
              <a:rPr kumimoji="0" lang="en-US" altLang="en-US" sz="18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 6, </a:t>
            </a:r>
            <a:r>
              <a:rPr kumimoji="0" lang="en-US" altLang="en-US" sz="1800" i="1"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i</a:t>
            </a:r>
            <a:r>
              <a:rPr kumimoji="0" lang="en-US" altLang="en-US" sz="18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 10</a:t>
            </a:r>
            <a:r>
              <a:rPr kumimoji="0" lang="en-US" altLang="en-US" sz="18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a:t>
            </a:r>
          </a:p>
        </p:txBody>
      </p:sp>
    </p:spTree>
    <p:extLst>
      <p:ext uri="{BB962C8B-B14F-4D97-AF65-F5344CB8AC3E}">
        <p14:creationId xmlns:p14="http://schemas.microsoft.com/office/powerpoint/2010/main" val="112306904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b="1" dirty="0" smtClean="0"/>
              <a:t>Purchase Option</a:t>
            </a:r>
            <a:endParaRPr lang="en-US" dirty="0" smtClean="0"/>
          </a:p>
        </p:txBody>
      </p:sp>
      <p:sp>
        <p:nvSpPr>
          <p:cNvPr id="399363" name="Rectangle 3"/>
          <p:cNvSpPr>
            <a:spLocks noGrp="1" noChangeArrowheads="1"/>
          </p:cNvSpPr>
          <p:nvPr>
            <p:ph idx="1"/>
          </p:nvPr>
        </p:nvSpPr>
        <p:spPr/>
        <p:txBody>
          <a:bodyPr/>
          <a:lstStyle/>
          <a:p>
            <a:pPr marL="282575" lvl="1" indent="0" eaLnBrk="1" hangingPunct="1">
              <a:buNone/>
              <a:defRPr/>
            </a:pPr>
            <a:r>
              <a:rPr lang="en-US" sz="2000" dirty="0"/>
              <a:t>The exercise price of a purchase option is considered to be an additional cash payment if exercise of the option is </a:t>
            </a:r>
            <a:r>
              <a:rPr lang="en-US" sz="2000" dirty="0" smtClean="0"/>
              <a:t>“</a:t>
            </a:r>
            <a:r>
              <a:rPr lang="en-US" sz="2000" dirty="0"/>
              <a:t>reasonably certain.” </a:t>
            </a:r>
            <a:endParaRPr lang="en-US" sz="2000" dirty="0" smtClean="0"/>
          </a:p>
          <a:p>
            <a:pPr marL="568325" lvl="1" eaLnBrk="1" hangingPunct="1">
              <a:defRPr/>
            </a:pPr>
            <a:r>
              <a:rPr lang="en-US" sz="2000" dirty="0" smtClean="0"/>
              <a:t>Annual </a:t>
            </a:r>
            <a:r>
              <a:rPr lang="en-US" sz="2000" dirty="0"/>
              <a:t>payments beginning Jan. </a:t>
            </a:r>
            <a:r>
              <a:rPr lang="en-US" sz="2000" dirty="0" smtClean="0"/>
              <a:t>1 and </a:t>
            </a:r>
            <a:r>
              <a:rPr lang="en-US" sz="2000" dirty="0"/>
              <a:t>at each Dec. 31 through </a:t>
            </a:r>
            <a:r>
              <a:rPr lang="en-US" sz="2000" dirty="0" smtClean="0"/>
              <a:t>2022.  </a:t>
            </a:r>
            <a:endParaRPr lang="en-US" sz="2000" dirty="0"/>
          </a:p>
          <a:p>
            <a:pPr marL="568325" lvl="1" eaLnBrk="1" hangingPunct="1">
              <a:lnSpc>
                <a:spcPct val="80000"/>
              </a:lnSpc>
              <a:defRPr/>
            </a:pPr>
            <a:r>
              <a:rPr lang="en-US" sz="2000" b="1" dirty="0"/>
              <a:t>The 6-year lease term is equal to the estimated life of the copier</a:t>
            </a:r>
            <a:r>
              <a:rPr lang="en-US" sz="2000" dirty="0"/>
              <a:t>.  </a:t>
            </a:r>
          </a:p>
          <a:p>
            <a:pPr marL="568325" lvl="1" eaLnBrk="1" hangingPunct="1">
              <a:lnSpc>
                <a:spcPct val="80000"/>
              </a:lnSpc>
              <a:defRPr/>
            </a:pPr>
            <a:r>
              <a:rPr lang="en-US" sz="2000" dirty="0"/>
              <a:t>The interest rate is </a:t>
            </a:r>
            <a:r>
              <a:rPr lang="en-US" sz="2000" dirty="0">
                <a:solidFill>
                  <a:srgbClr val="663300"/>
                </a:solidFill>
              </a:rPr>
              <a:t>10</a:t>
            </a:r>
            <a:r>
              <a:rPr lang="en-US" sz="2000" dirty="0" smtClean="0">
                <a:solidFill>
                  <a:srgbClr val="663300"/>
                </a:solidFill>
              </a:rPr>
              <a:t>%.</a:t>
            </a:r>
          </a:p>
          <a:p>
            <a:pPr marL="568325" lvl="1" eaLnBrk="1" hangingPunct="1">
              <a:lnSpc>
                <a:spcPct val="80000"/>
              </a:lnSpc>
              <a:defRPr/>
            </a:pPr>
            <a:r>
              <a:rPr lang="en-US" sz="2000" b="1" dirty="0" smtClean="0">
                <a:solidFill>
                  <a:srgbClr val="C00000"/>
                </a:solidFill>
              </a:rPr>
              <a:t>Residual value $75,000.</a:t>
            </a:r>
          </a:p>
          <a:p>
            <a:pPr marL="568325" lvl="1" eaLnBrk="1" hangingPunct="1">
              <a:lnSpc>
                <a:spcPct val="80000"/>
              </a:lnSpc>
              <a:defRPr/>
            </a:pPr>
            <a:r>
              <a:rPr lang="en-US" sz="2000" b="1" dirty="0" smtClean="0">
                <a:solidFill>
                  <a:srgbClr val="C00000"/>
                </a:solidFill>
              </a:rPr>
              <a:t>Exercise price  $60,000.</a:t>
            </a:r>
            <a:endParaRPr lang="en-US" sz="2000" b="1" dirty="0">
              <a:solidFill>
                <a:srgbClr val="C00000"/>
              </a:solidFill>
            </a:endParaRPr>
          </a:p>
          <a:p>
            <a:pPr marL="568325" lvl="1" eaLnBrk="1" hangingPunct="1">
              <a:lnSpc>
                <a:spcPct val="80000"/>
              </a:lnSpc>
              <a:defRPr/>
            </a:pPr>
            <a:endParaRPr lang="en-US" sz="100" b="1" dirty="0">
              <a:solidFill>
                <a:srgbClr val="C00000"/>
              </a:solidFill>
            </a:endParaRPr>
          </a:p>
          <a:p>
            <a:pPr marL="0" indent="0">
              <a:buNone/>
            </a:pPr>
            <a:endParaRPr lang="en-US" sz="500" dirty="0" smtClean="0"/>
          </a:p>
          <a:p>
            <a:pPr marL="0" indent="0">
              <a:buNone/>
              <a:tabLst>
                <a:tab pos="7997825" algn="dec"/>
              </a:tabLst>
            </a:pPr>
            <a:r>
              <a:rPr lang="en-US" sz="2000" dirty="0" smtClean="0"/>
              <a:t>Amount </a:t>
            </a:r>
            <a:r>
              <a:rPr lang="en-US" sz="2000" dirty="0"/>
              <a:t>to be recovered (fair value)	$479,079</a:t>
            </a:r>
          </a:p>
          <a:p>
            <a:pPr marL="0" indent="0">
              <a:buNone/>
              <a:tabLst>
                <a:tab pos="7997825" algn="dec"/>
              </a:tabLst>
            </a:pPr>
            <a:r>
              <a:rPr lang="en-US" sz="2000" dirty="0"/>
              <a:t>   Less: Present value of the residual value </a:t>
            </a:r>
            <a:endParaRPr lang="en-US" sz="2000" dirty="0" smtClean="0"/>
          </a:p>
          <a:p>
            <a:pPr marL="0" indent="0">
              <a:buNone/>
              <a:tabLst>
                <a:tab pos="7997825" algn="dec"/>
              </a:tabLst>
            </a:pPr>
            <a:r>
              <a:rPr lang="en-US" sz="2000" dirty="0">
                <a:solidFill>
                  <a:srgbClr val="C00000"/>
                </a:solidFill>
              </a:rPr>
              <a:t> </a:t>
            </a:r>
            <a:r>
              <a:rPr lang="en-US" sz="2000" dirty="0" smtClean="0">
                <a:solidFill>
                  <a:srgbClr val="C00000"/>
                </a:solidFill>
              </a:rPr>
              <a:t>         (</a:t>
            </a:r>
            <a:r>
              <a:rPr lang="en-US" sz="2000" b="1" dirty="0" smtClean="0">
                <a:solidFill>
                  <a:srgbClr val="C00000"/>
                </a:solidFill>
              </a:rPr>
              <a:t>$</a:t>
            </a:r>
            <a:r>
              <a:rPr lang="en-US" sz="2000" b="1" dirty="0">
                <a:solidFill>
                  <a:srgbClr val="C00000"/>
                </a:solidFill>
              </a:rPr>
              <a:t>60,000</a:t>
            </a:r>
            <a:r>
              <a:rPr lang="en-US" sz="2000" b="1" dirty="0"/>
              <a:t> </a:t>
            </a:r>
            <a:r>
              <a:rPr lang="en-US" sz="2000" dirty="0">
                <a:sym typeface="Symbol" panose="05050102010706020507" pitchFamily="18" charset="2"/>
              </a:rPr>
              <a:t></a:t>
            </a:r>
            <a:r>
              <a:rPr lang="en-US" sz="2000" dirty="0"/>
              <a:t> </a:t>
            </a:r>
            <a:r>
              <a:rPr lang="en-US" sz="2000" dirty="0" smtClean="0"/>
              <a:t>0.56447)</a:t>
            </a:r>
            <a:r>
              <a:rPr lang="en-US" sz="2000" dirty="0"/>
              <a:t>	</a:t>
            </a:r>
            <a:r>
              <a:rPr lang="en-US" sz="2000" u="sng" dirty="0"/>
              <a:t> (33,868)</a:t>
            </a:r>
            <a:endParaRPr lang="en-US" sz="2000" dirty="0"/>
          </a:p>
          <a:p>
            <a:pPr marL="0" indent="0">
              <a:buNone/>
              <a:tabLst>
                <a:tab pos="7997825" algn="dec"/>
              </a:tabLst>
            </a:pPr>
            <a:r>
              <a:rPr lang="en-US" sz="2000" dirty="0"/>
              <a:t>Amount to be recovered through periodic rental payments	</a:t>
            </a:r>
            <a:r>
              <a:rPr lang="en-US" sz="2000" u="dbl" dirty="0"/>
              <a:t>$445,211</a:t>
            </a:r>
            <a:endParaRPr lang="en-US" sz="2000" dirty="0"/>
          </a:p>
          <a:p>
            <a:pPr marL="0" indent="0">
              <a:buNone/>
              <a:tabLst>
                <a:tab pos="7199313" algn="dec"/>
              </a:tabLst>
            </a:pPr>
            <a:r>
              <a:rPr lang="en-US" sz="2000" dirty="0">
                <a:sym typeface="Symbol" panose="05050102010706020507" pitchFamily="18" charset="2"/>
              </a:rPr>
              <a:t>	</a:t>
            </a:r>
            <a:r>
              <a:rPr lang="en-US" sz="2000" u="sng" dirty="0" smtClean="0">
                <a:sym typeface="Symbol" panose="05050102010706020507" pitchFamily="18" charset="2"/>
              </a:rPr>
              <a:t></a:t>
            </a:r>
            <a:r>
              <a:rPr lang="en-US" sz="2000" u="sng" dirty="0"/>
              <a:t> </a:t>
            </a:r>
            <a:r>
              <a:rPr lang="en-US" sz="2000" u="sng" dirty="0" smtClean="0"/>
              <a:t>4.79079</a:t>
            </a:r>
            <a:endParaRPr lang="en-US" sz="2000" dirty="0"/>
          </a:p>
          <a:p>
            <a:pPr marL="0" indent="0">
              <a:buNone/>
              <a:tabLst>
                <a:tab pos="7997825" algn="dec"/>
              </a:tabLst>
            </a:pPr>
            <a:r>
              <a:rPr lang="en-US" sz="2000" dirty="0"/>
              <a:t>Lease payments at the beginning of each of the six years</a:t>
            </a:r>
            <a:r>
              <a:rPr lang="en-US" sz="2000" dirty="0" smtClean="0"/>
              <a:t>:	 </a:t>
            </a:r>
            <a:r>
              <a:rPr lang="en-US" sz="2000" u="dbl" dirty="0"/>
              <a:t>$  </a:t>
            </a:r>
            <a:r>
              <a:rPr lang="en-US" sz="2000" u="dbl" dirty="0" smtClean="0"/>
              <a:t>92,931</a:t>
            </a:r>
            <a:endParaRPr lang="en-US" sz="2000" dirty="0"/>
          </a:p>
          <a:p>
            <a:pPr marL="0" indent="0">
              <a:buNone/>
            </a:pPr>
            <a:r>
              <a:rPr lang="en-US" sz="300" dirty="0"/>
              <a:t> </a:t>
            </a:r>
            <a:endParaRPr lang="en-US" sz="100" dirty="0"/>
          </a:p>
          <a:p>
            <a:pPr marL="0" indent="0">
              <a:buNone/>
            </a:pPr>
            <a:endParaRPr lang="en-US" sz="2000" dirty="0" smtClean="0"/>
          </a:p>
        </p:txBody>
      </p:sp>
    </p:spTree>
    <p:extLst>
      <p:ext uri="{BB962C8B-B14F-4D97-AF65-F5344CB8AC3E}">
        <p14:creationId xmlns:p14="http://schemas.microsoft.com/office/powerpoint/2010/main" val="372674579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63" name="Rectangle 3"/>
          <p:cNvSpPr>
            <a:spLocks noGrp="1" noChangeArrowheads="1"/>
          </p:cNvSpPr>
          <p:nvPr>
            <p:ph idx="1"/>
          </p:nvPr>
        </p:nvSpPr>
        <p:spPr/>
        <p:txBody>
          <a:bodyPr/>
          <a:lstStyle/>
          <a:p>
            <a:pPr eaLnBrk="1" hangingPunct="1">
              <a:lnSpc>
                <a:spcPct val="80000"/>
              </a:lnSpc>
              <a:buFont typeface="Wingdings" pitchFamily="2" charset="2"/>
              <a:buNone/>
            </a:pPr>
            <a:endParaRPr lang="en-US" sz="800" b="1" dirty="0" smtClean="0"/>
          </a:p>
          <a:p>
            <a:pPr marL="0" indent="0" algn="ctr">
              <a:buNone/>
            </a:pPr>
            <a:r>
              <a:rPr lang="en-US" sz="6600" b="1" dirty="0" smtClean="0">
                <a:solidFill>
                  <a:srgbClr val="C00000"/>
                </a:solidFill>
              </a:rPr>
              <a:t>Other Lease Accounting Issues</a:t>
            </a:r>
          </a:p>
        </p:txBody>
      </p:sp>
    </p:spTree>
    <p:extLst>
      <p:ext uri="{BB962C8B-B14F-4D97-AF65-F5344CB8AC3E}">
        <p14:creationId xmlns:p14="http://schemas.microsoft.com/office/powerpoint/2010/main" val="225142888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b="1" dirty="0"/>
              <a:t>Nonlease Components of Lease Payments</a:t>
            </a:r>
          </a:p>
        </p:txBody>
      </p:sp>
      <p:sp>
        <p:nvSpPr>
          <p:cNvPr id="399363" name="Rectangle 3"/>
          <p:cNvSpPr>
            <a:spLocks noGrp="1" noChangeArrowheads="1"/>
          </p:cNvSpPr>
          <p:nvPr>
            <p:ph idx="1"/>
          </p:nvPr>
        </p:nvSpPr>
        <p:spPr/>
        <p:txBody>
          <a:bodyPr/>
          <a:lstStyle/>
          <a:p>
            <a:r>
              <a:rPr lang="en-US" sz="2400" dirty="0" smtClean="0"/>
              <a:t>Nonlease </a:t>
            </a:r>
            <a:r>
              <a:rPr lang="en-US" sz="2400" dirty="0"/>
              <a:t>components that are included in periodic lease payments to be paid by the lessor </a:t>
            </a:r>
            <a:r>
              <a:rPr lang="en-US" sz="2400" dirty="0" smtClean="0"/>
              <a:t>(example: maintenance)</a:t>
            </a:r>
            <a:endParaRPr lang="en-US" sz="2400" dirty="0"/>
          </a:p>
          <a:p>
            <a:r>
              <a:rPr lang="en-US" sz="2400" dirty="0"/>
              <a:t>In effect, indirectly paid by the lessee—and </a:t>
            </a:r>
            <a:r>
              <a:rPr lang="en-US" sz="2400" b="1" dirty="0">
                <a:solidFill>
                  <a:srgbClr val="C00000"/>
                </a:solidFill>
              </a:rPr>
              <a:t>expensed by the lessee </a:t>
            </a:r>
          </a:p>
          <a:p>
            <a:r>
              <a:rPr lang="en-US" sz="2400" dirty="0" smtClean="0"/>
              <a:t>Lessee records </a:t>
            </a:r>
            <a:r>
              <a:rPr lang="en-US" sz="2400" dirty="0"/>
              <a:t>a right-of-use asset and lease liability for the present value of the </a:t>
            </a:r>
            <a:r>
              <a:rPr lang="en-US" sz="2400" dirty="0" smtClean="0"/>
              <a:t>lease payments </a:t>
            </a:r>
            <a:r>
              <a:rPr lang="en-US" sz="2400" b="1" dirty="0" smtClean="0">
                <a:solidFill>
                  <a:srgbClr val="C00000"/>
                </a:solidFill>
              </a:rPr>
              <a:t>excluding the nonlease components</a:t>
            </a:r>
            <a:r>
              <a:rPr lang="en-US" sz="2400" dirty="0" smtClean="0"/>
              <a:t>. </a:t>
            </a:r>
            <a:endParaRPr lang="en-US" sz="2400" dirty="0"/>
          </a:p>
          <a:p>
            <a:r>
              <a:rPr lang="en-US" sz="2400" i="1" dirty="0" smtClean="0">
                <a:solidFill>
                  <a:srgbClr val="C00000"/>
                </a:solidFill>
              </a:rPr>
              <a:t>Hazard </a:t>
            </a:r>
            <a:r>
              <a:rPr lang="en-US" sz="2400" i="1" dirty="0">
                <a:solidFill>
                  <a:srgbClr val="C00000"/>
                </a:solidFill>
              </a:rPr>
              <a:t>insurance </a:t>
            </a:r>
            <a:r>
              <a:rPr lang="en-US" sz="2400" i="1" dirty="0" smtClean="0"/>
              <a:t>and </a:t>
            </a:r>
            <a:r>
              <a:rPr lang="en-US" sz="2400" i="1" dirty="0">
                <a:solidFill>
                  <a:srgbClr val="C00000"/>
                </a:solidFill>
              </a:rPr>
              <a:t>property </a:t>
            </a:r>
            <a:r>
              <a:rPr lang="en-US" sz="2400" i="1" dirty="0" smtClean="0">
                <a:solidFill>
                  <a:srgbClr val="C00000"/>
                </a:solidFill>
              </a:rPr>
              <a:t>taxes</a:t>
            </a:r>
            <a:r>
              <a:rPr lang="en-US" sz="2400" dirty="0">
                <a:solidFill>
                  <a:srgbClr val="C00000"/>
                </a:solidFill>
              </a:rPr>
              <a:t> </a:t>
            </a:r>
            <a:r>
              <a:rPr lang="en-US" sz="2400" dirty="0" smtClean="0"/>
              <a:t>do not transfer </a:t>
            </a:r>
            <a:r>
              <a:rPr lang="en-US" sz="2400" dirty="0"/>
              <a:t>to the lessee a separate good or </a:t>
            </a:r>
            <a:r>
              <a:rPr lang="en-US" sz="2400" dirty="0" smtClean="0"/>
              <a:t>service and thus are </a:t>
            </a:r>
            <a:r>
              <a:rPr lang="en-US" sz="2400" b="1" dirty="0" smtClean="0"/>
              <a:t>part of the lease payments.</a:t>
            </a:r>
          </a:p>
        </p:txBody>
      </p:sp>
    </p:spTree>
    <p:extLst>
      <p:ext uri="{BB962C8B-B14F-4D97-AF65-F5344CB8AC3E}">
        <p14:creationId xmlns:p14="http://schemas.microsoft.com/office/powerpoint/2010/main" val="141912389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5"/>
          <p:cNvSpPr>
            <a:spLocks noGrp="1" noChangeArrowheads="1"/>
          </p:cNvSpPr>
          <p:nvPr>
            <p:ph type="title"/>
          </p:nvPr>
        </p:nvSpPr>
        <p:spPr/>
        <p:txBody>
          <a:bodyPr/>
          <a:lstStyle/>
          <a:p>
            <a:r>
              <a:rPr lang="en-US" b="1" dirty="0"/>
              <a:t>Initial Direct </a:t>
            </a:r>
            <a:r>
              <a:rPr lang="en-US" b="1" dirty="0" smtClean="0"/>
              <a:t>Costs</a:t>
            </a:r>
            <a:br>
              <a:rPr lang="en-US" b="1" dirty="0" smtClean="0"/>
            </a:br>
            <a:endParaRPr lang="en-US" dirty="0"/>
          </a:p>
        </p:txBody>
      </p:sp>
      <p:sp>
        <p:nvSpPr>
          <p:cNvPr id="117767" name="Text Box 7"/>
          <p:cNvSpPr txBox="1">
            <a:spLocks noChangeArrowheads="1"/>
          </p:cNvSpPr>
          <p:nvPr/>
        </p:nvSpPr>
        <p:spPr bwMode="auto">
          <a:xfrm>
            <a:off x="761999" y="995428"/>
            <a:ext cx="8339344" cy="5755422"/>
          </a:xfrm>
          <a:prstGeom prst="rect">
            <a:avLst/>
          </a:prstGeom>
          <a:noFill/>
          <a:ln w="9525">
            <a:noFill/>
            <a:miter lim="800000"/>
            <a:headEnd/>
            <a:tailEnd/>
          </a:ln>
          <a:effectLst>
            <a:outerShdw dist="45791" dir="3378596" algn="ctr" rotWithShape="0">
              <a:schemeClr val="bg2"/>
            </a:outerShdw>
          </a:effectLst>
        </p:spPr>
        <p:txBody>
          <a:bodyPr wrap="square">
            <a:spAutoFit/>
          </a:bodyPr>
          <a:lstStyle/>
          <a:p>
            <a:pPr marL="457200" indent="-457200" eaLnBrk="1" hangingPunct="1">
              <a:spcBef>
                <a:spcPct val="50000"/>
              </a:spcBef>
              <a:buFont typeface="Wingdings" pitchFamily="2" charset="2"/>
              <a:buChar char="v"/>
              <a:defRPr/>
            </a:pPr>
            <a:r>
              <a:rPr lang="en-US" sz="2400" dirty="0"/>
              <a:t>C</a:t>
            </a:r>
            <a:r>
              <a:rPr lang="en-US" sz="2400" dirty="0" smtClean="0"/>
              <a:t>osts associated </a:t>
            </a:r>
            <a:r>
              <a:rPr lang="en-US" sz="2400" dirty="0"/>
              <a:t>directly with originating a lease </a:t>
            </a:r>
            <a:r>
              <a:rPr lang="en-US" sz="2400" dirty="0" smtClean="0"/>
              <a:t>that </a:t>
            </a:r>
            <a:r>
              <a:rPr lang="en-US" sz="2400" b="1" i="1" dirty="0"/>
              <a:t>would not have been incurred had the lease agreement not </a:t>
            </a:r>
            <a:r>
              <a:rPr lang="en-US" sz="2400" b="1" i="1" dirty="0" smtClean="0"/>
              <a:t>occurred </a:t>
            </a:r>
            <a:r>
              <a:rPr lang="en-US" sz="2400" dirty="0" smtClean="0"/>
              <a:t>(legal </a:t>
            </a:r>
            <a:r>
              <a:rPr lang="en-US" sz="2400" dirty="0"/>
              <a:t>fees, commissions, evaluating the prospective lessee’s financial condition, and </a:t>
            </a:r>
            <a:r>
              <a:rPr lang="en-US" sz="2400" dirty="0" smtClean="0"/>
              <a:t>processing </a:t>
            </a:r>
            <a:r>
              <a:rPr lang="en-US" sz="2400" dirty="0"/>
              <a:t>lease </a:t>
            </a:r>
            <a:r>
              <a:rPr lang="en-US" sz="2400" dirty="0" smtClean="0"/>
              <a:t>documents) </a:t>
            </a:r>
          </a:p>
          <a:p>
            <a:pPr marL="457200" indent="-457200" eaLnBrk="1" hangingPunct="1">
              <a:spcBef>
                <a:spcPct val="50000"/>
              </a:spcBef>
              <a:buFont typeface="Wingdings" pitchFamily="2" charset="2"/>
              <a:buChar char="v"/>
              <a:defRPr/>
            </a:pPr>
            <a:r>
              <a:rPr lang="en-US" sz="2400" dirty="0" smtClean="0"/>
              <a:t>If</a:t>
            </a:r>
            <a:r>
              <a:rPr lang="en-US" sz="2400" b="1" dirty="0" smtClean="0">
                <a:solidFill>
                  <a:srgbClr val="C00000"/>
                </a:solidFill>
              </a:rPr>
              <a:t> incurred by the lessee</a:t>
            </a:r>
            <a:r>
              <a:rPr lang="en-US" sz="2400" dirty="0" smtClean="0"/>
              <a:t>, add to </a:t>
            </a:r>
            <a:r>
              <a:rPr lang="en-US" sz="2400" dirty="0"/>
              <a:t>the </a:t>
            </a:r>
            <a:r>
              <a:rPr lang="en-US" sz="2400" i="1" dirty="0" smtClean="0"/>
              <a:t>right-of-use asset</a:t>
            </a:r>
            <a:r>
              <a:rPr lang="en-US" sz="2400" dirty="0" smtClean="0"/>
              <a:t>.</a:t>
            </a:r>
          </a:p>
          <a:p>
            <a:pPr marL="457200" indent="-457200" eaLnBrk="1" hangingPunct="1">
              <a:spcBef>
                <a:spcPts val="600"/>
              </a:spcBef>
              <a:buFont typeface="Wingdings" pitchFamily="2" charset="2"/>
              <a:buChar char="v"/>
              <a:defRPr/>
            </a:pPr>
            <a:r>
              <a:rPr lang="en-US" sz="2400" dirty="0" smtClean="0"/>
              <a:t>If</a:t>
            </a:r>
            <a:r>
              <a:rPr lang="en-US" sz="2400" b="1" dirty="0" smtClean="0">
                <a:solidFill>
                  <a:srgbClr val="C00000"/>
                </a:solidFill>
              </a:rPr>
              <a:t> incurred </a:t>
            </a:r>
            <a:r>
              <a:rPr lang="en-US" sz="2400" b="1" dirty="0">
                <a:solidFill>
                  <a:srgbClr val="C00000"/>
                </a:solidFill>
              </a:rPr>
              <a:t>by the </a:t>
            </a:r>
            <a:r>
              <a:rPr lang="en-US" sz="2400" b="1" dirty="0" smtClean="0">
                <a:solidFill>
                  <a:srgbClr val="C00000"/>
                </a:solidFill>
              </a:rPr>
              <a:t>lessor</a:t>
            </a:r>
            <a:r>
              <a:rPr lang="en-US" sz="2400" dirty="0" smtClean="0">
                <a:solidFill>
                  <a:srgbClr val="002060"/>
                </a:solidFill>
                <a:latin typeface="Times New Roman" pitchFamily="18" charset="0"/>
              </a:rPr>
              <a:t>:</a:t>
            </a:r>
          </a:p>
          <a:p>
            <a:pPr marL="914400" lvl="1" indent="-457200" eaLnBrk="1" hangingPunct="1">
              <a:spcBef>
                <a:spcPts val="600"/>
              </a:spcBef>
              <a:buFont typeface="Arial" panose="020B0604020202020204" pitchFamily="34" charset="0"/>
              <a:buChar char="•"/>
              <a:defRPr/>
            </a:pPr>
            <a:r>
              <a:rPr lang="en-US" sz="2400" dirty="0" smtClean="0"/>
              <a:t>In </a:t>
            </a:r>
            <a:r>
              <a:rPr lang="en-US" sz="2400" dirty="0"/>
              <a:t>a </a:t>
            </a:r>
            <a:r>
              <a:rPr lang="en-US" sz="2400" b="1" dirty="0" smtClean="0">
                <a:solidFill>
                  <a:srgbClr val="C00000"/>
                </a:solidFill>
              </a:rPr>
              <a:t>Sales-Type Lease </a:t>
            </a:r>
            <a:r>
              <a:rPr lang="en-US" sz="2400" dirty="0" smtClean="0"/>
              <a:t>(with </a:t>
            </a:r>
            <a:r>
              <a:rPr lang="en-US" sz="2400" b="1" dirty="0" smtClean="0"/>
              <a:t>no</a:t>
            </a:r>
            <a:r>
              <a:rPr lang="en-US" sz="2400" dirty="0" smtClean="0"/>
              <a:t> selling profit), add </a:t>
            </a:r>
            <a:r>
              <a:rPr lang="en-US" sz="2400" dirty="0"/>
              <a:t>to the </a:t>
            </a:r>
            <a:r>
              <a:rPr lang="en-US" sz="2400" i="1" dirty="0"/>
              <a:t>lease receivable</a:t>
            </a:r>
            <a:r>
              <a:rPr lang="en-US" sz="2400" dirty="0"/>
              <a:t> </a:t>
            </a:r>
            <a:r>
              <a:rPr lang="en-US" sz="2400" dirty="0" smtClean="0"/>
              <a:t>and thus </a:t>
            </a:r>
            <a:r>
              <a:rPr lang="en-US" sz="2400" i="1" dirty="0" smtClean="0"/>
              <a:t>change </a:t>
            </a:r>
            <a:r>
              <a:rPr lang="en-US" sz="2400" i="1" dirty="0"/>
              <a:t>the rate implicit in the lease</a:t>
            </a:r>
            <a:r>
              <a:rPr lang="en-US" sz="2400" dirty="0"/>
              <a:t>. </a:t>
            </a:r>
            <a:endParaRPr lang="en-US" sz="2400" dirty="0" smtClean="0"/>
          </a:p>
          <a:p>
            <a:pPr marL="914400" lvl="1" indent="-457200" eaLnBrk="1" hangingPunct="1">
              <a:spcBef>
                <a:spcPts val="600"/>
              </a:spcBef>
              <a:buFont typeface="Arial" panose="020B0604020202020204" pitchFamily="34" charset="0"/>
              <a:buChar char="•"/>
              <a:defRPr/>
            </a:pPr>
            <a:r>
              <a:rPr lang="en-US" sz="2400" dirty="0" smtClean="0"/>
              <a:t>In </a:t>
            </a:r>
            <a:r>
              <a:rPr lang="en-US" sz="2400" dirty="0"/>
              <a:t>a </a:t>
            </a:r>
            <a:r>
              <a:rPr lang="en-US" sz="2400" b="1" dirty="0">
                <a:solidFill>
                  <a:srgbClr val="C00000"/>
                </a:solidFill>
              </a:rPr>
              <a:t>Sales-Type Lease </a:t>
            </a:r>
            <a:r>
              <a:rPr lang="en-US" sz="2400" dirty="0" smtClean="0"/>
              <a:t>(with </a:t>
            </a:r>
            <a:r>
              <a:rPr lang="en-US" sz="2400" dirty="0"/>
              <a:t>a </a:t>
            </a:r>
            <a:r>
              <a:rPr lang="en-US" sz="2400" b="1" dirty="0"/>
              <a:t>selling </a:t>
            </a:r>
            <a:r>
              <a:rPr lang="en-US" sz="2400" b="1" dirty="0" smtClean="0"/>
              <a:t>profit</a:t>
            </a:r>
            <a:r>
              <a:rPr lang="en-US" sz="2400" dirty="0" smtClean="0"/>
              <a:t>), recognize as </a:t>
            </a:r>
            <a:r>
              <a:rPr lang="en-US" sz="2400" dirty="0"/>
              <a:t>an </a:t>
            </a:r>
            <a:r>
              <a:rPr lang="en-US" sz="2400" i="1" dirty="0"/>
              <a:t>expense at lease </a:t>
            </a:r>
            <a:r>
              <a:rPr lang="en-US" sz="2400" i="1" dirty="0" smtClean="0"/>
              <a:t>commencement</a:t>
            </a:r>
            <a:r>
              <a:rPr lang="en-US" sz="2400" dirty="0" smtClean="0"/>
              <a:t>.</a:t>
            </a:r>
          </a:p>
          <a:p>
            <a:pPr marL="914400" lvl="1" indent="-457200" eaLnBrk="1" hangingPunct="1">
              <a:spcBef>
                <a:spcPts val="600"/>
              </a:spcBef>
              <a:buFont typeface="Arial" panose="020B0604020202020204" pitchFamily="34" charset="0"/>
              <a:buChar char="•"/>
              <a:defRPr/>
            </a:pPr>
            <a:r>
              <a:rPr lang="en-US" sz="2400" dirty="0" smtClean="0"/>
              <a:t>In </a:t>
            </a:r>
            <a:r>
              <a:rPr lang="en-US" sz="2400" dirty="0"/>
              <a:t>an </a:t>
            </a:r>
            <a:r>
              <a:rPr lang="en-US" sz="2400" b="1" dirty="0" smtClean="0">
                <a:solidFill>
                  <a:srgbClr val="C00000"/>
                </a:solidFill>
              </a:rPr>
              <a:t>Operating Lease</a:t>
            </a:r>
            <a:r>
              <a:rPr lang="en-US" sz="2400" dirty="0" smtClean="0"/>
              <a:t>, recognize as </a:t>
            </a:r>
            <a:r>
              <a:rPr lang="en-US" sz="2400" dirty="0"/>
              <a:t>an </a:t>
            </a:r>
            <a:r>
              <a:rPr lang="en-US" sz="2400" i="1" dirty="0"/>
              <a:t>expense over the lease </a:t>
            </a:r>
            <a:r>
              <a:rPr lang="en-US" sz="2400" i="1" dirty="0" smtClean="0"/>
              <a:t>term</a:t>
            </a:r>
            <a:r>
              <a:rPr lang="en-US" sz="2400" dirty="0" smtClean="0"/>
              <a:t>.</a:t>
            </a:r>
            <a:endParaRPr lang="en-US" sz="2400" dirty="0"/>
          </a:p>
        </p:txBody>
      </p:sp>
    </p:spTree>
    <p:extLst>
      <p:ext uri="{BB962C8B-B14F-4D97-AF65-F5344CB8AC3E}">
        <p14:creationId xmlns:p14="http://schemas.microsoft.com/office/powerpoint/2010/main" val="3976423711"/>
      </p:ext>
    </p:extLst>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1776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776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776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776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776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776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sz="3600" b="1" dirty="0"/>
              <a:t>Sale-Leaseback Arrangements</a:t>
            </a:r>
            <a:endParaRPr lang="en-US" sz="3600" dirty="0"/>
          </a:p>
        </p:txBody>
      </p:sp>
      <p:sp>
        <p:nvSpPr>
          <p:cNvPr id="399363" name="Rectangle 3"/>
          <p:cNvSpPr>
            <a:spLocks noGrp="1" noChangeArrowheads="1"/>
          </p:cNvSpPr>
          <p:nvPr>
            <p:ph idx="1"/>
          </p:nvPr>
        </p:nvSpPr>
        <p:spPr/>
        <p:txBody>
          <a:bodyPr>
            <a:normAutofit lnSpcReduction="10000"/>
          </a:bodyPr>
          <a:lstStyle/>
          <a:p>
            <a:pPr marL="0" indent="0">
              <a:buNone/>
            </a:pPr>
            <a:r>
              <a:rPr lang="en-US" sz="2400" dirty="0" smtClean="0"/>
              <a:t>The owner </a:t>
            </a:r>
            <a:r>
              <a:rPr lang="en-US" sz="2400" dirty="0"/>
              <a:t>of an asset sells it and immediately leases it back from the new </a:t>
            </a:r>
            <a:r>
              <a:rPr lang="en-US" sz="2400" dirty="0" smtClean="0"/>
              <a:t>owner.</a:t>
            </a:r>
          </a:p>
          <a:p>
            <a:pPr marL="0" indent="0">
              <a:buNone/>
            </a:pPr>
            <a:r>
              <a:rPr lang="en-US" sz="2400" dirty="0" smtClean="0"/>
              <a:t>We account </a:t>
            </a:r>
            <a:r>
              <a:rPr lang="en-US" sz="2400" dirty="0"/>
              <a:t>for this type of arrangement in one of two </a:t>
            </a:r>
            <a:r>
              <a:rPr lang="en-US" sz="2400" dirty="0" smtClean="0"/>
              <a:t>ways:</a:t>
            </a:r>
          </a:p>
          <a:p>
            <a:pPr marL="0" indent="0">
              <a:buNone/>
            </a:pPr>
            <a:endParaRPr lang="en-US" sz="2400" dirty="0"/>
          </a:p>
          <a:p>
            <a:pPr marL="461963" lvl="0" indent="-461963">
              <a:buFont typeface="Wingdings" panose="05000000000000000000" pitchFamily="2" charset="2"/>
              <a:buChar char="v"/>
            </a:pPr>
            <a:r>
              <a:rPr lang="en-US" sz="2400" b="1" dirty="0">
                <a:solidFill>
                  <a:srgbClr val="C00000"/>
                </a:solidFill>
              </a:rPr>
              <a:t>Record the sale </a:t>
            </a:r>
            <a:r>
              <a:rPr lang="en-US" sz="2400" dirty="0"/>
              <a:t>of the asset (with any accompanying gain or loss) and then </a:t>
            </a:r>
            <a:r>
              <a:rPr lang="en-US" sz="2400" b="1" dirty="0">
                <a:solidFill>
                  <a:srgbClr val="C00000"/>
                </a:solidFill>
              </a:rPr>
              <a:t>record a lease </a:t>
            </a:r>
            <a:r>
              <a:rPr lang="en-US" sz="2400" dirty="0"/>
              <a:t>for the leaseback </a:t>
            </a:r>
            <a:r>
              <a:rPr lang="en-US" sz="2400" dirty="0" smtClean="0"/>
              <a:t>portion.</a:t>
            </a:r>
            <a:endParaRPr lang="en-US" sz="2400" dirty="0"/>
          </a:p>
          <a:p>
            <a:pPr marL="461963" indent="-461963">
              <a:buFont typeface="Wingdings" panose="05000000000000000000" pitchFamily="2" charset="2"/>
              <a:buChar char="v"/>
            </a:pPr>
            <a:r>
              <a:rPr lang="en-US" sz="2400" dirty="0"/>
              <a:t>View the arrangement, not as a sale, but as a </a:t>
            </a:r>
            <a:r>
              <a:rPr lang="en-US" sz="2400" b="1" dirty="0">
                <a:solidFill>
                  <a:srgbClr val="C00000"/>
                </a:solidFill>
              </a:rPr>
              <a:t>loan by the lessor to the lessee</a:t>
            </a:r>
            <a:r>
              <a:rPr lang="en-US" sz="2400" dirty="0"/>
              <a:t> for the “sale” price.  The “lease” payments are deemed to be repayment of the loan</a:t>
            </a:r>
            <a:r>
              <a:rPr lang="en-US" sz="2400" dirty="0" smtClean="0"/>
              <a:t>.</a:t>
            </a:r>
            <a:endParaRPr lang="en-US" sz="2400" dirty="0"/>
          </a:p>
          <a:p>
            <a:pPr marL="862013" lvl="1" indent="-404813">
              <a:buFont typeface="Wingdings" panose="05000000000000000000" pitchFamily="2" charset="2"/>
              <a:buChar char="v"/>
            </a:pPr>
            <a:r>
              <a:rPr lang="en-US" dirty="0"/>
              <a:t>I</a:t>
            </a:r>
            <a:r>
              <a:rPr lang="en-US" dirty="0" smtClean="0"/>
              <a:t>f </a:t>
            </a:r>
            <a:r>
              <a:rPr lang="en-US" dirty="0"/>
              <a:t>the leaseback </a:t>
            </a:r>
            <a:r>
              <a:rPr lang="en-US" dirty="0" smtClean="0"/>
              <a:t>is a finance lease, </a:t>
            </a:r>
            <a:r>
              <a:rPr lang="en-US" dirty="0"/>
              <a:t>the transaction would not be considered a sale. In other words, if the risks and rewards of ownership are being transferred back to the seller-lessee, </a:t>
            </a:r>
            <a:r>
              <a:rPr lang="en-US" b="1" dirty="0">
                <a:solidFill>
                  <a:srgbClr val="C00000"/>
                </a:solidFill>
              </a:rPr>
              <a:t>no sale really happened</a:t>
            </a:r>
            <a:r>
              <a:rPr lang="en-US" dirty="0"/>
              <a:t>.</a:t>
            </a:r>
            <a:r>
              <a:rPr lang="en-US" sz="1600" dirty="0"/>
              <a:t/>
            </a:r>
            <a:br>
              <a:rPr lang="en-US" sz="1600" dirty="0"/>
            </a:br>
            <a:endParaRPr lang="en-US" sz="1600" dirty="0"/>
          </a:p>
        </p:txBody>
      </p:sp>
    </p:spTree>
    <p:extLst>
      <p:ext uri="{BB962C8B-B14F-4D97-AF65-F5344CB8AC3E}">
        <p14:creationId xmlns:p14="http://schemas.microsoft.com/office/powerpoint/2010/main" val="11138722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6"/>
          <p:cNvSpPr>
            <a:spLocks noGrp="1" noChangeArrowheads="1"/>
          </p:cNvSpPr>
          <p:nvPr>
            <p:ph type="title"/>
          </p:nvPr>
        </p:nvSpPr>
        <p:spPr/>
        <p:txBody>
          <a:bodyPr/>
          <a:lstStyle/>
          <a:p>
            <a:pPr eaLnBrk="1" hangingPunct="1"/>
            <a:r>
              <a:rPr lang="en-US" altLang="en-US" dirty="0" smtClean="0"/>
              <a:t>Lease Classifications</a:t>
            </a:r>
          </a:p>
        </p:txBody>
      </p:sp>
      <p:sp>
        <p:nvSpPr>
          <p:cNvPr id="3" name="Rectangle 2"/>
          <p:cNvSpPr/>
          <p:nvPr/>
        </p:nvSpPr>
        <p:spPr>
          <a:xfrm>
            <a:off x="761999" y="1334127"/>
            <a:ext cx="7696200" cy="4708981"/>
          </a:xfrm>
          <a:prstGeom prst="rect">
            <a:avLst/>
          </a:prstGeom>
        </p:spPr>
        <p:txBody>
          <a:bodyPr wrap="square">
            <a:spAutoFit/>
          </a:bodyPr>
          <a:lstStyle/>
          <a:p>
            <a:r>
              <a:rPr lang="en-US" sz="2400" dirty="0">
                <a:latin typeface="+mn-lt"/>
              </a:rPr>
              <a:t>For accounting purposes, we classify leases as follows</a:t>
            </a:r>
            <a:r>
              <a:rPr lang="en-US" sz="2400" dirty="0" smtClean="0">
                <a:latin typeface="+mn-lt"/>
              </a:rPr>
              <a:t>:</a:t>
            </a:r>
          </a:p>
          <a:p>
            <a:endParaRPr lang="en-US" sz="2400" dirty="0">
              <a:latin typeface="+mn-lt"/>
            </a:endParaRPr>
          </a:p>
          <a:p>
            <a:r>
              <a:rPr lang="en-US" sz="2400" b="1" dirty="0">
                <a:latin typeface="+mn-lt"/>
              </a:rPr>
              <a:t>	</a:t>
            </a:r>
            <a:r>
              <a:rPr lang="en-US" sz="2400" b="1" dirty="0">
                <a:solidFill>
                  <a:srgbClr val="C00000"/>
                </a:solidFill>
                <a:latin typeface="+mn-lt"/>
              </a:rPr>
              <a:t>LESSEE	</a:t>
            </a:r>
            <a:r>
              <a:rPr lang="en-US" sz="2400" b="1" dirty="0" smtClean="0">
                <a:solidFill>
                  <a:srgbClr val="C00000"/>
                </a:solidFill>
                <a:latin typeface="+mn-lt"/>
              </a:rPr>
              <a:t>	                LESSOR</a:t>
            </a:r>
            <a:endParaRPr lang="en-US" sz="2400" dirty="0">
              <a:solidFill>
                <a:srgbClr val="C00000"/>
              </a:solidFill>
              <a:latin typeface="+mn-lt"/>
            </a:endParaRPr>
          </a:p>
          <a:p>
            <a:endParaRPr lang="en-US" sz="2400" dirty="0" smtClean="0">
              <a:latin typeface="+mn-lt"/>
            </a:endParaRPr>
          </a:p>
          <a:p>
            <a:pPr>
              <a:lnSpc>
                <a:spcPct val="150000"/>
              </a:lnSpc>
              <a:tabLst>
                <a:tab pos="914400" algn="l"/>
                <a:tab pos="3825875" algn="l"/>
              </a:tabLst>
            </a:pPr>
            <a:r>
              <a:rPr lang="en-US" sz="2400" dirty="0">
                <a:latin typeface="+mn-lt"/>
              </a:rPr>
              <a:t>	</a:t>
            </a:r>
            <a:r>
              <a:rPr lang="en-US" sz="2400" dirty="0" smtClean="0">
                <a:latin typeface="+mn-lt"/>
              </a:rPr>
              <a:t>Finance </a:t>
            </a:r>
            <a:r>
              <a:rPr lang="en-US" sz="2400" dirty="0">
                <a:latin typeface="+mn-lt"/>
              </a:rPr>
              <a:t>lease </a:t>
            </a:r>
            <a:r>
              <a:rPr lang="en-US" sz="2400" dirty="0" smtClean="0">
                <a:latin typeface="+mn-lt"/>
              </a:rPr>
              <a:t>	Sales-type </a:t>
            </a:r>
            <a:r>
              <a:rPr lang="en-US" sz="2400" dirty="0">
                <a:latin typeface="+mn-lt"/>
              </a:rPr>
              <a:t>lease</a:t>
            </a:r>
          </a:p>
          <a:p>
            <a:pPr>
              <a:lnSpc>
                <a:spcPct val="150000"/>
              </a:lnSpc>
              <a:tabLst>
                <a:tab pos="914400" algn="l"/>
                <a:tab pos="3657600" algn="l"/>
                <a:tab pos="4119563" algn="l"/>
              </a:tabLst>
            </a:pPr>
            <a:r>
              <a:rPr lang="en-US" sz="2400" dirty="0">
                <a:latin typeface="+mn-lt"/>
              </a:rPr>
              <a:t>			</a:t>
            </a:r>
            <a:r>
              <a:rPr lang="en-US" sz="2400" dirty="0" smtClean="0">
                <a:latin typeface="+mn-lt"/>
              </a:rPr>
              <a:t>without </a:t>
            </a:r>
            <a:r>
              <a:rPr lang="en-US" sz="2400" dirty="0">
                <a:latin typeface="+mn-lt"/>
              </a:rPr>
              <a:t>selling profit </a:t>
            </a:r>
          </a:p>
          <a:p>
            <a:pPr>
              <a:lnSpc>
                <a:spcPct val="150000"/>
              </a:lnSpc>
              <a:tabLst>
                <a:tab pos="914400" algn="l"/>
                <a:tab pos="3657600" algn="l"/>
                <a:tab pos="4119563" algn="l"/>
              </a:tabLst>
            </a:pPr>
            <a:r>
              <a:rPr lang="en-US" sz="2400" dirty="0">
                <a:latin typeface="+mn-lt"/>
              </a:rPr>
              <a:t>			</a:t>
            </a:r>
            <a:r>
              <a:rPr lang="en-US" sz="2400" dirty="0" smtClean="0">
                <a:latin typeface="+mn-lt"/>
              </a:rPr>
              <a:t>with </a:t>
            </a:r>
            <a:r>
              <a:rPr lang="en-US" sz="2400" dirty="0">
                <a:latin typeface="+mn-lt"/>
              </a:rPr>
              <a:t>selling </a:t>
            </a:r>
            <a:r>
              <a:rPr lang="en-US" sz="2400" dirty="0" smtClean="0">
                <a:latin typeface="+mn-lt"/>
              </a:rPr>
              <a:t>profit</a:t>
            </a:r>
          </a:p>
          <a:p>
            <a:pPr>
              <a:lnSpc>
                <a:spcPct val="150000"/>
              </a:lnSpc>
              <a:tabLst>
                <a:tab pos="914400" algn="l"/>
                <a:tab pos="3657600" algn="l"/>
                <a:tab pos="4119563" algn="l"/>
              </a:tabLst>
            </a:pPr>
            <a:endParaRPr lang="en-US" sz="2400" dirty="0" smtClean="0">
              <a:latin typeface="+mn-lt"/>
            </a:endParaRPr>
          </a:p>
          <a:p>
            <a:pPr>
              <a:lnSpc>
                <a:spcPct val="150000"/>
              </a:lnSpc>
              <a:tabLst>
                <a:tab pos="914400" algn="l"/>
                <a:tab pos="3657600" algn="l"/>
                <a:tab pos="4119563" algn="l"/>
              </a:tabLst>
            </a:pPr>
            <a:r>
              <a:rPr lang="en-US" sz="2400" dirty="0" smtClean="0">
                <a:latin typeface="+mn-lt"/>
              </a:rPr>
              <a:t>	Operating </a:t>
            </a:r>
            <a:r>
              <a:rPr lang="en-US" sz="2400" dirty="0">
                <a:latin typeface="+mn-lt"/>
              </a:rPr>
              <a:t>lease	</a:t>
            </a:r>
            <a:r>
              <a:rPr lang="en-US" sz="2400" dirty="0" smtClean="0">
                <a:latin typeface="+mn-lt"/>
              </a:rPr>
              <a:t> Operating </a:t>
            </a:r>
            <a:r>
              <a:rPr lang="en-US" sz="2400" dirty="0">
                <a:latin typeface="+mn-lt"/>
              </a:rPr>
              <a:t>lease</a:t>
            </a:r>
          </a:p>
          <a:p>
            <a:r>
              <a:rPr lang="en-US" sz="2400" dirty="0">
                <a:latin typeface="+mn-lt"/>
              </a:rPr>
              <a:t> </a:t>
            </a:r>
          </a:p>
        </p:txBody>
      </p:sp>
      <p:sp>
        <p:nvSpPr>
          <p:cNvPr id="7" name="Chevron 6"/>
          <p:cNvSpPr/>
          <p:nvPr/>
        </p:nvSpPr>
        <p:spPr bwMode="auto">
          <a:xfrm>
            <a:off x="4656083" y="4153527"/>
            <a:ext cx="152400" cy="152400"/>
          </a:xfrm>
          <a:prstGeom prst="chevron">
            <a:avLst/>
          </a:prstGeom>
          <a:solidFill>
            <a:schemeClr val="accent1"/>
          </a:solid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8" name="Chevron 7"/>
          <p:cNvSpPr/>
          <p:nvPr/>
        </p:nvSpPr>
        <p:spPr bwMode="auto">
          <a:xfrm>
            <a:off x="4666595" y="3620127"/>
            <a:ext cx="152400" cy="152400"/>
          </a:xfrm>
          <a:prstGeom prst="chevron">
            <a:avLst/>
          </a:prstGeom>
          <a:solidFill>
            <a:schemeClr val="accent1"/>
          </a:solid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Tree>
    <p:extLst>
      <p:ext uri="{BB962C8B-B14F-4D97-AF65-F5344CB8AC3E}">
        <p14:creationId xmlns:p14="http://schemas.microsoft.com/office/powerpoint/2010/main" val="2365588905"/>
      </p:ext>
    </p:extLst>
  </p:cSld>
  <p:clrMapOvr>
    <a:masterClrMapping/>
  </p:clrMapOvr>
  <p:transition>
    <p:blinds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5"/>
          <p:cNvSpPr>
            <a:spLocks noGrp="1" noChangeArrowheads="1"/>
          </p:cNvSpPr>
          <p:nvPr>
            <p:ph type="title"/>
          </p:nvPr>
        </p:nvSpPr>
        <p:spPr/>
        <p:txBody>
          <a:bodyPr/>
          <a:lstStyle/>
          <a:p>
            <a:pPr eaLnBrk="1" hangingPunct="1"/>
            <a:r>
              <a:rPr lang="en-US" altLang="en-US" dirty="0" smtClean="0"/>
              <a:t>Lease Classification Criteria</a:t>
            </a:r>
          </a:p>
        </p:txBody>
      </p:sp>
      <p:pic>
        <p:nvPicPr>
          <p:cNvPr id="6152" name="Picture 14" descr="boyhack"/>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a:xfrm>
            <a:off x="4540250" y="3288608"/>
            <a:ext cx="457200" cy="457200"/>
          </a:xfrm>
          <a:noFill/>
        </p:spPr>
      </p:pic>
      <p:sp>
        <p:nvSpPr>
          <p:cNvPr id="114691" name="Rectangle 3"/>
          <p:cNvSpPr>
            <a:spLocks noGrp="1" noChangeArrowheads="1"/>
          </p:cNvSpPr>
          <p:nvPr>
            <p:ph type="body" idx="4294967295"/>
          </p:nvPr>
        </p:nvSpPr>
        <p:spPr>
          <a:xfrm>
            <a:off x="671202" y="1889141"/>
            <a:ext cx="8305800" cy="4114800"/>
          </a:xfrm>
          <a:solidFill>
            <a:schemeClr val="bg1"/>
          </a:solidFill>
          <a:ln w="12700">
            <a:noFill/>
          </a:ln>
          <a:effectLst>
            <a:outerShdw dist="35921" dir="2700000" algn="ctr" rotWithShape="0">
              <a:schemeClr val="bg2"/>
            </a:outerShdw>
          </a:effectLst>
        </p:spPr>
        <p:txBody>
          <a:bodyPr lIns="90488" tIns="44450" rIns="90488" bIns="44450"/>
          <a:lstStyle/>
          <a:p>
            <a:pPr marL="288925" indent="-288925">
              <a:buNone/>
            </a:pPr>
            <a:endParaRPr lang="en-US" sz="1400" dirty="0" smtClean="0">
              <a:latin typeface="Arial" panose="020B0604020202020204" pitchFamily="34" charset="0"/>
            </a:endParaRPr>
          </a:p>
          <a:p>
            <a:pPr marL="400050" indent="-400050">
              <a:buNone/>
            </a:pPr>
            <a:r>
              <a:rPr lang="en-US" sz="2200" dirty="0" smtClean="0">
                <a:latin typeface="Arial" panose="020B0604020202020204" pitchFamily="34" charset="0"/>
              </a:rPr>
              <a:t>1</a:t>
            </a:r>
            <a:r>
              <a:rPr lang="en-US" sz="2200" dirty="0">
                <a:latin typeface="Arial" panose="020B0604020202020204" pitchFamily="34" charset="0"/>
              </a:rPr>
              <a:t>. 	Th</a:t>
            </a:r>
            <a:r>
              <a:rPr lang="en-US" sz="2200" dirty="0">
                <a:solidFill>
                  <a:schemeClr val="accent4"/>
                </a:solidFill>
                <a:latin typeface="Arial" panose="020B0604020202020204" pitchFamily="34" charset="0"/>
              </a:rPr>
              <a:t>e agreement specifies that </a:t>
            </a:r>
            <a:r>
              <a:rPr lang="en-US" sz="2200" b="1" dirty="0">
                <a:solidFill>
                  <a:srgbClr val="C00000"/>
                </a:solidFill>
                <a:latin typeface="Arial" panose="020B0604020202020204" pitchFamily="34" charset="0"/>
              </a:rPr>
              <a:t>ownership of the asset transfers</a:t>
            </a:r>
            <a:r>
              <a:rPr lang="en-US" sz="2200" dirty="0">
                <a:solidFill>
                  <a:srgbClr val="C00000"/>
                </a:solidFill>
                <a:latin typeface="Arial" panose="020B0604020202020204" pitchFamily="34" charset="0"/>
              </a:rPr>
              <a:t> </a:t>
            </a:r>
            <a:r>
              <a:rPr lang="en-US" sz="2200" dirty="0">
                <a:solidFill>
                  <a:schemeClr val="accent4"/>
                </a:solidFill>
                <a:latin typeface="Arial" panose="020B0604020202020204" pitchFamily="34" charset="0"/>
              </a:rPr>
              <a:t>to the lessee.</a:t>
            </a:r>
          </a:p>
          <a:p>
            <a:pPr marL="400050" indent="-400050">
              <a:buNone/>
            </a:pPr>
            <a:r>
              <a:rPr lang="en-US" sz="2200" dirty="0">
                <a:solidFill>
                  <a:schemeClr val="accent4"/>
                </a:solidFill>
                <a:latin typeface="Arial" panose="020B0604020202020204" pitchFamily="34" charset="0"/>
              </a:rPr>
              <a:t>2. 	The agreement contains a purchase option that the lessee is reasonably certain to exercise (</a:t>
            </a:r>
            <a:r>
              <a:rPr lang="en-US" sz="2200" b="1" dirty="0">
                <a:solidFill>
                  <a:srgbClr val="C00000"/>
                </a:solidFill>
                <a:latin typeface="Arial" panose="020B0604020202020204" pitchFamily="34" charset="0"/>
              </a:rPr>
              <a:t>bargain purchase option</a:t>
            </a:r>
            <a:r>
              <a:rPr lang="en-US" sz="2200" dirty="0">
                <a:solidFill>
                  <a:schemeClr val="accent4"/>
                </a:solidFill>
                <a:latin typeface="Arial" panose="020B0604020202020204" pitchFamily="34" charset="0"/>
              </a:rPr>
              <a:t>).</a:t>
            </a:r>
          </a:p>
          <a:p>
            <a:pPr marL="400050" indent="-400050">
              <a:buNone/>
            </a:pPr>
            <a:r>
              <a:rPr lang="en-US" sz="2200" dirty="0">
                <a:solidFill>
                  <a:schemeClr val="accent4"/>
                </a:solidFill>
                <a:latin typeface="Arial" panose="020B0604020202020204" pitchFamily="34" charset="0"/>
              </a:rPr>
              <a:t>3. 	The </a:t>
            </a:r>
            <a:r>
              <a:rPr lang="en-US" sz="2200" b="1" dirty="0">
                <a:solidFill>
                  <a:srgbClr val="C00000"/>
                </a:solidFill>
                <a:latin typeface="Arial" panose="020B0604020202020204" pitchFamily="34" charset="0"/>
              </a:rPr>
              <a:t>lease term </a:t>
            </a:r>
            <a:r>
              <a:rPr lang="en-US" sz="2200" dirty="0">
                <a:solidFill>
                  <a:schemeClr val="accent4"/>
                </a:solidFill>
                <a:latin typeface="Arial" panose="020B0604020202020204" pitchFamily="34" charset="0"/>
              </a:rPr>
              <a:t>is for the "major part" of the remaining economic life of the underlying asset.</a:t>
            </a:r>
          </a:p>
          <a:p>
            <a:pPr marL="400050" indent="-400050">
              <a:buNone/>
            </a:pPr>
            <a:r>
              <a:rPr lang="en-US" sz="2200" dirty="0">
                <a:solidFill>
                  <a:schemeClr val="accent4"/>
                </a:solidFill>
                <a:latin typeface="Arial" panose="020B0604020202020204" pitchFamily="34" charset="0"/>
              </a:rPr>
              <a:t>4. 	The present value of the </a:t>
            </a:r>
            <a:r>
              <a:rPr lang="en-US" sz="2200" b="1" dirty="0" smtClean="0">
                <a:solidFill>
                  <a:srgbClr val="C00000"/>
                </a:solidFill>
                <a:latin typeface="Arial" panose="020B0604020202020204" pitchFamily="34" charset="0"/>
              </a:rPr>
              <a:t>lease </a:t>
            </a:r>
            <a:r>
              <a:rPr lang="en-US" sz="2200" b="1" dirty="0">
                <a:solidFill>
                  <a:srgbClr val="C00000"/>
                </a:solidFill>
                <a:latin typeface="Arial" panose="020B0604020202020204" pitchFamily="34" charset="0"/>
              </a:rPr>
              <a:t>payments</a:t>
            </a:r>
            <a:r>
              <a:rPr lang="en-US" sz="2200" dirty="0">
                <a:solidFill>
                  <a:srgbClr val="C00000"/>
                </a:solidFill>
                <a:latin typeface="Arial" panose="020B0604020202020204" pitchFamily="34" charset="0"/>
              </a:rPr>
              <a:t> </a:t>
            </a:r>
            <a:r>
              <a:rPr lang="en-US" sz="2200" dirty="0">
                <a:solidFill>
                  <a:schemeClr val="accent4"/>
                </a:solidFill>
                <a:latin typeface="Arial" panose="020B0604020202020204" pitchFamily="34" charset="0"/>
              </a:rPr>
              <a:t>equals or exceeds “substantially all” of the fair value of the underlying asset.</a:t>
            </a:r>
          </a:p>
          <a:p>
            <a:pPr marL="400050" indent="-400050">
              <a:buNone/>
            </a:pPr>
            <a:r>
              <a:rPr lang="en-US" sz="2200" dirty="0">
                <a:solidFill>
                  <a:schemeClr val="accent4"/>
                </a:solidFill>
                <a:latin typeface="Arial" panose="020B0604020202020204" pitchFamily="34" charset="0"/>
              </a:rPr>
              <a:t>5.	The underlying asset is of such a </a:t>
            </a:r>
            <a:r>
              <a:rPr lang="en-US" sz="2200" b="1" dirty="0">
                <a:solidFill>
                  <a:srgbClr val="C00000"/>
                </a:solidFill>
                <a:latin typeface="Arial" panose="020B0604020202020204" pitchFamily="34" charset="0"/>
              </a:rPr>
              <a:t>specialized</a:t>
            </a:r>
            <a:r>
              <a:rPr lang="en-US" sz="2200" dirty="0">
                <a:solidFill>
                  <a:schemeClr val="accent4"/>
                </a:solidFill>
                <a:latin typeface="Arial" panose="020B0604020202020204" pitchFamily="34" charset="0"/>
              </a:rPr>
              <a:t> nature that it is expected to have no alternative use to the lessor at the end of the lease term.</a:t>
            </a:r>
          </a:p>
          <a:p>
            <a:pPr marL="288925" indent="-288925">
              <a:buNone/>
            </a:pPr>
            <a:endParaRPr lang="en-US" sz="2000" dirty="0">
              <a:solidFill>
                <a:schemeClr val="accent4"/>
              </a:solidFill>
              <a:latin typeface="Arial" panose="020B0604020202020204" pitchFamily="34" charset="0"/>
            </a:endParaRPr>
          </a:p>
          <a:p>
            <a:pPr marL="0" indent="0" eaLnBrk="1" hangingPunct="1">
              <a:lnSpc>
                <a:spcPct val="85000"/>
              </a:lnSpc>
              <a:spcBef>
                <a:spcPct val="50000"/>
              </a:spcBef>
              <a:buSzPct val="105000"/>
              <a:buNone/>
              <a:defRPr/>
            </a:pPr>
            <a:endParaRPr lang="en-US" sz="2800" dirty="0" smtClean="0">
              <a:effectLst>
                <a:outerShdw blurRad="38100" dist="38100" dir="2700000" algn="tl">
                  <a:srgbClr val="C0C0C0"/>
                </a:outerShdw>
              </a:effectLst>
              <a:latin typeface="Arial" charset="0"/>
            </a:endParaRPr>
          </a:p>
        </p:txBody>
      </p:sp>
      <p:sp>
        <p:nvSpPr>
          <p:cNvPr id="114692" name="Rectangle 4"/>
          <p:cNvSpPr>
            <a:spLocks noChangeArrowheads="1"/>
          </p:cNvSpPr>
          <p:nvPr/>
        </p:nvSpPr>
        <p:spPr bwMode="auto">
          <a:xfrm>
            <a:off x="556902" y="1214918"/>
            <a:ext cx="8534399" cy="428322"/>
          </a:xfrm>
          <a:prstGeom prst="rect">
            <a:avLst/>
          </a:prstGeom>
          <a:noFill/>
          <a:ln w="12700">
            <a:noFill/>
            <a:miter lim="800000"/>
            <a:headEnd/>
            <a:tailEnd/>
          </a:ln>
          <a:effectLst/>
        </p:spPr>
        <p:txBody>
          <a:bodyPr wrap="square" lIns="90488" tIns="44450" rIns="90488" bIns="44450">
            <a:spAutoFit/>
          </a:bodyPr>
          <a:lstStyle/>
          <a:p>
            <a:pPr>
              <a:spcBef>
                <a:spcPct val="20000"/>
              </a:spcBef>
              <a:defRPr/>
            </a:pPr>
            <a:r>
              <a:rPr lang="en-US" sz="2200" dirty="0" smtClean="0">
                <a:solidFill>
                  <a:schemeClr val="tx2"/>
                </a:solidFill>
                <a:latin typeface="Arial" charset="0"/>
              </a:rPr>
              <a:t>A </a:t>
            </a:r>
            <a:r>
              <a:rPr lang="en-US" sz="2200" b="1" dirty="0" smtClean="0">
                <a:solidFill>
                  <a:srgbClr val="C00000"/>
                </a:solidFill>
                <a:latin typeface="Arial" charset="0"/>
              </a:rPr>
              <a:t>finance / sales-type lease </a:t>
            </a:r>
            <a:r>
              <a:rPr lang="en-US" sz="2200" dirty="0" smtClean="0">
                <a:solidFill>
                  <a:schemeClr val="tx2"/>
                </a:solidFill>
                <a:latin typeface="Arial" charset="0"/>
              </a:rPr>
              <a:t>if it meets one or more of five criteria:</a:t>
            </a:r>
            <a:endParaRPr lang="en-US" sz="2200" dirty="0">
              <a:solidFill>
                <a:schemeClr val="tx2"/>
              </a:solidFill>
              <a:latin typeface="Arial" charset="0"/>
            </a:endParaRPr>
          </a:p>
        </p:txBody>
      </p:sp>
      <p:sp>
        <p:nvSpPr>
          <p:cNvPr id="6" name="TextBox 5"/>
          <p:cNvSpPr txBox="1"/>
          <p:nvPr/>
        </p:nvSpPr>
        <p:spPr>
          <a:xfrm rot="21215119">
            <a:off x="8059996" y="3504188"/>
            <a:ext cx="939681" cy="1015663"/>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smtClean="0">
                <a:ln>
                  <a:noFill/>
                </a:ln>
                <a:solidFill>
                  <a:srgbClr val="0000FF"/>
                </a:solidFill>
                <a:effectLst/>
                <a:uLnTx/>
                <a:uFillTx/>
                <a:latin typeface="Arial" charset="0"/>
                <a:ea typeface="+mn-ea"/>
                <a:cs typeface="Arial" charset="0"/>
              </a:rPr>
              <a:t>No</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smtClean="0">
                <a:ln>
                  <a:noFill/>
                </a:ln>
                <a:solidFill>
                  <a:srgbClr val="0000FF"/>
                </a:solidFill>
                <a:effectLst/>
                <a:uLnTx/>
                <a:uFillTx/>
                <a:latin typeface="Arial" charset="0"/>
                <a:ea typeface="+mn-ea"/>
                <a:cs typeface="Arial" charset="0"/>
              </a:rPr>
              <a:t>Bright</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smtClean="0">
                <a:ln>
                  <a:noFill/>
                </a:ln>
                <a:solidFill>
                  <a:srgbClr val="0000FF"/>
                </a:solidFill>
                <a:effectLst/>
                <a:uLnTx/>
                <a:uFillTx/>
                <a:latin typeface="Arial" charset="0"/>
                <a:ea typeface="+mn-ea"/>
                <a:cs typeface="Arial" charset="0"/>
              </a:rPr>
              <a:t>lines</a:t>
            </a:r>
            <a:endParaRPr kumimoji="0" lang="en-US" sz="2000" b="1" i="0" u="none" strike="noStrike" kern="1200" cap="none" spc="0" normalizeH="0" baseline="0" noProof="0" dirty="0">
              <a:ln>
                <a:noFill/>
              </a:ln>
              <a:solidFill>
                <a:srgbClr val="0000FF"/>
              </a:solidFill>
              <a:effectLst/>
              <a:uLnTx/>
              <a:uFillTx/>
              <a:latin typeface="Arial" charset="0"/>
              <a:ea typeface="+mn-ea"/>
              <a:cs typeface="Arial" charset="0"/>
            </a:endParaRPr>
          </a:p>
        </p:txBody>
      </p:sp>
      <p:sp>
        <p:nvSpPr>
          <p:cNvPr id="8" name="TextBox 7"/>
          <p:cNvSpPr txBox="1"/>
          <p:nvPr/>
        </p:nvSpPr>
        <p:spPr>
          <a:xfrm rot="21215119">
            <a:off x="4529329" y="5718109"/>
            <a:ext cx="2378632" cy="4001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smtClean="0">
                <a:ln>
                  <a:noFill/>
                </a:ln>
                <a:solidFill>
                  <a:srgbClr val="0000FF"/>
                </a:solidFill>
                <a:effectLst/>
                <a:uLnTx/>
                <a:uFillTx/>
                <a:latin typeface="Arial" charset="0"/>
                <a:ea typeface="+mn-ea"/>
                <a:cs typeface="Arial" charset="0"/>
              </a:rPr>
              <a:t>New</a:t>
            </a:r>
            <a:r>
              <a:rPr kumimoji="0" lang="en-US" sz="2000" b="1" i="0" u="none" strike="noStrike" kern="1200" cap="none" spc="0" normalizeH="0" noProof="0" dirty="0" smtClean="0">
                <a:ln>
                  <a:noFill/>
                </a:ln>
                <a:solidFill>
                  <a:srgbClr val="0000FF"/>
                </a:solidFill>
                <a:effectLst/>
                <a:uLnTx/>
                <a:uFillTx/>
                <a:latin typeface="Arial" charset="0"/>
                <a:ea typeface="+mn-ea"/>
                <a:cs typeface="Arial" charset="0"/>
              </a:rPr>
              <a:t> </a:t>
            </a:r>
            <a:r>
              <a:rPr kumimoji="0" lang="en-US" sz="2000" b="1" i="0" u="none" strike="noStrike" kern="1200" cap="none" spc="0" normalizeH="0" baseline="0" noProof="0" dirty="0" smtClean="0">
                <a:ln>
                  <a:noFill/>
                </a:ln>
                <a:solidFill>
                  <a:srgbClr val="0000FF"/>
                </a:solidFill>
                <a:effectLst/>
                <a:uLnTx/>
                <a:uFillTx/>
                <a:latin typeface="Arial" charset="0"/>
                <a:ea typeface="+mn-ea"/>
                <a:cs typeface="Arial" charset="0"/>
              </a:rPr>
              <a:t>criterion</a:t>
            </a:r>
            <a:endParaRPr kumimoji="0" lang="en-US" sz="2000" b="1" i="0" u="none" strike="noStrike" kern="1200" cap="none" spc="0" normalizeH="0" baseline="0" noProof="0" dirty="0">
              <a:ln>
                <a:noFill/>
              </a:ln>
              <a:solidFill>
                <a:srgbClr val="0000FF"/>
              </a:solidFill>
              <a:effectLst/>
              <a:uLnTx/>
              <a:uFillTx/>
              <a:latin typeface="Arial" charset="0"/>
              <a:ea typeface="+mn-ea"/>
              <a:cs typeface="Arial" charset="0"/>
            </a:endParaRPr>
          </a:p>
        </p:txBody>
      </p:sp>
      <p:sp>
        <p:nvSpPr>
          <p:cNvPr id="2" name="TextBox 1"/>
          <p:cNvSpPr txBox="1"/>
          <p:nvPr/>
        </p:nvSpPr>
        <p:spPr>
          <a:xfrm>
            <a:off x="7497881" y="1229181"/>
            <a:ext cx="482016" cy="430887"/>
          </a:xfrm>
          <a:prstGeom prst="rect">
            <a:avLst/>
          </a:prstGeom>
          <a:solidFill>
            <a:schemeClr val="bg1"/>
          </a:solidFill>
        </p:spPr>
        <p:txBody>
          <a:bodyPr wrap="square" rtlCol="0">
            <a:spAutoFit/>
          </a:bodyPr>
          <a:lstStyle/>
          <a:p>
            <a:pPr algn="ctr"/>
            <a:r>
              <a:rPr lang="en-US" sz="2200" dirty="0" smtClean="0"/>
              <a:t>4</a:t>
            </a:r>
            <a:endParaRPr lang="en-US" sz="2200" dirty="0"/>
          </a:p>
        </p:txBody>
      </p:sp>
    </p:spTree>
    <p:extLst>
      <p:ext uri="{BB962C8B-B14F-4D97-AF65-F5344CB8AC3E}">
        <p14:creationId xmlns:p14="http://schemas.microsoft.com/office/powerpoint/2010/main" val="327457592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xit" presetSubtype="1" fill="hold" grpId="0" nodeType="clickEffect">
                                  <p:stCondLst>
                                    <p:cond delay="0"/>
                                  </p:stCondLst>
                                  <p:childTnLst>
                                    <p:animEffect transition="out" filter="wheel(1)">
                                      <p:cBhvr>
                                        <p:cTn id="6" dur="2000"/>
                                        <p:tgtEl>
                                          <p:spTgt spid="2"/>
                                        </p:tgtEl>
                                      </p:cBhvr>
                                    </p:animEffect>
                                    <p:set>
                                      <p:cBhvr>
                                        <p:cTn id="7" dur="1" fill="hold">
                                          <p:stCondLst>
                                            <p:cond delay="1999"/>
                                          </p:stCondLst>
                                        </p:cTn>
                                        <p:tgtEl>
                                          <p:spTgt spid="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14691">
                                            <p:txEl>
                                              <p:pRg st="3" end="3"/>
                                            </p:txEl>
                                          </p:spTgt>
                                        </p:tgtEl>
                                        <p:attrNameLst>
                                          <p:attrName>style.visibility</p:attrName>
                                        </p:attrNameLst>
                                      </p:cBhvr>
                                      <p:to>
                                        <p:strVal val="visible"/>
                                      </p:to>
                                    </p:set>
                                    <p:animEffect transition="in" filter="fade">
                                      <p:cBhvr>
                                        <p:cTn id="12" dur="1000"/>
                                        <p:tgtEl>
                                          <p:spTgt spid="114691">
                                            <p:txEl>
                                              <p:pRg st="3" end="3"/>
                                            </p:txEl>
                                          </p:spTgt>
                                        </p:tgtEl>
                                      </p:cBhvr>
                                    </p:animEffect>
                                    <p:anim calcmode="lin" valueType="num">
                                      <p:cBhvr>
                                        <p:cTn id="13" dur="1000" fill="hold"/>
                                        <p:tgtEl>
                                          <p:spTgt spid="114691">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114691">
                                            <p:txEl>
                                              <p:pRg st="3" end="3"/>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14691">
                                            <p:txEl>
                                              <p:pRg st="4" end="4"/>
                                            </p:txEl>
                                          </p:spTgt>
                                        </p:tgtEl>
                                        <p:attrNameLst>
                                          <p:attrName>style.visibility</p:attrName>
                                        </p:attrNameLst>
                                      </p:cBhvr>
                                      <p:to>
                                        <p:strVal val="visible"/>
                                      </p:to>
                                    </p:set>
                                    <p:animEffect transition="in" filter="fade">
                                      <p:cBhvr>
                                        <p:cTn id="17" dur="1000"/>
                                        <p:tgtEl>
                                          <p:spTgt spid="114691">
                                            <p:txEl>
                                              <p:pRg st="4" end="4"/>
                                            </p:txEl>
                                          </p:spTgt>
                                        </p:tgtEl>
                                      </p:cBhvr>
                                    </p:animEffect>
                                    <p:anim calcmode="lin" valueType="num">
                                      <p:cBhvr>
                                        <p:cTn id="18" dur="1000" fill="hold"/>
                                        <p:tgtEl>
                                          <p:spTgt spid="114691">
                                            <p:txEl>
                                              <p:pRg st="4" end="4"/>
                                            </p:txEl>
                                          </p:spTgt>
                                        </p:tgtEl>
                                        <p:attrNameLst>
                                          <p:attrName>ppt_x</p:attrName>
                                        </p:attrNameLst>
                                      </p:cBhvr>
                                      <p:tavLst>
                                        <p:tav tm="0">
                                          <p:val>
                                            <p:strVal val="#ppt_x"/>
                                          </p:val>
                                        </p:tav>
                                        <p:tav tm="100000">
                                          <p:val>
                                            <p:strVal val="#ppt_x"/>
                                          </p:val>
                                        </p:tav>
                                      </p:tavLst>
                                    </p:anim>
                                    <p:anim calcmode="lin" valueType="num">
                                      <p:cBhvr>
                                        <p:cTn id="19" dur="1000" fill="hold"/>
                                        <p:tgtEl>
                                          <p:spTgt spid="11469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14691">
                                            <p:txEl>
                                              <p:pRg st="5" end="5"/>
                                            </p:txEl>
                                          </p:spTgt>
                                        </p:tgtEl>
                                        <p:attrNameLst>
                                          <p:attrName>style.visibility</p:attrName>
                                        </p:attrNameLst>
                                      </p:cBhvr>
                                      <p:to>
                                        <p:strVal val="visible"/>
                                      </p:to>
                                    </p:set>
                                    <p:animEffect transition="in" filter="fade">
                                      <p:cBhvr>
                                        <p:cTn id="31" dur="1000"/>
                                        <p:tgtEl>
                                          <p:spTgt spid="114691">
                                            <p:txEl>
                                              <p:pRg st="5" end="5"/>
                                            </p:txEl>
                                          </p:spTgt>
                                        </p:tgtEl>
                                      </p:cBhvr>
                                    </p:animEffect>
                                    <p:anim calcmode="lin" valueType="num">
                                      <p:cBhvr>
                                        <p:cTn id="32" dur="1000" fill="hold"/>
                                        <p:tgtEl>
                                          <p:spTgt spid="114691">
                                            <p:txEl>
                                              <p:pRg st="5" end="5"/>
                                            </p:txEl>
                                          </p:spTgt>
                                        </p:tgtEl>
                                        <p:attrNameLst>
                                          <p:attrName>ppt_x</p:attrName>
                                        </p:attrNameLst>
                                      </p:cBhvr>
                                      <p:tavLst>
                                        <p:tav tm="0">
                                          <p:val>
                                            <p:strVal val="#ppt_x"/>
                                          </p:val>
                                        </p:tav>
                                        <p:tav tm="100000">
                                          <p:val>
                                            <p:strVal val="#ppt_x"/>
                                          </p:val>
                                        </p:tav>
                                      </p:tavLst>
                                    </p:anim>
                                    <p:anim calcmode="lin" valueType="num">
                                      <p:cBhvr>
                                        <p:cTn id="33" dur="1000" fill="hold"/>
                                        <p:tgtEl>
                                          <p:spTgt spid="114691">
                                            <p:txEl>
                                              <p:pRg st="5" end="5"/>
                                            </p:txEl>
                                          </p:spTgt>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31" presetClass="entr" presetSubtype="0" fill="hold" grpId="0" nodeType="afterEffect">
                                  <p:stCondLst>
                                    <p:cond delay="500"/>
                                  </p:stCondLst>
                                  <p:childTnLst>
                                    <p:set>
                                      <p:cBhvr>
                                        <p:cTn id="36" dur="1" fill="hold">
                                          <p:stCondLst>
                                            <p:cond delay="0"/>
                                          </p:stCondLst>
                                        </p:cTn>
                                        <p:tgtEl>
                                          <p:spTgt spid="8"/>
                                        </p:tgtEl>
                                        <p:attrNameLst>
                                          <p:attrName>style.visibility</p:attrName>
                                        </p:attrNameLst>
                                      </p:cBhvr>
                                      <p:to>
                                        <p:strVal val="visible"/>
                                      </p:to>
                                    </p:set>
                                    <p:anim calcmode="lin" valueType="num">
                                      <p:cBhvr>
                                        <p:cTn id="37" dur="1000" fill="hold"/>
                                        <p:tgtEl>
                                          <p:spTgt spid="8"/>
                                        </p:tgtEl>
                                        <p:attrNameLst>
                                          <p:attrName>ppt_w</p:attrName>
                                        </p:attrNameLst>
                                      </p:cBhvr>
                                      <p:tavLst>
                                        <p:tav tm="0">
                                          <p:val>
                                            <p:fltVal val="0"/>
                                          </p:val>
                                        </p:tav>
                                        <p:tav tm="100000">
                                          <p:val>
                                            <p:strVal val="#ppt_w"/>
                                          </p:val>
                                        </p:tav>
                                      </p:tavLst>
                                    </p:anim>
                                    <p:anim calcmode="lin" valueType="num">
                                      <p:cBhvr>
                                        <p:cTn id="38" dur="1000" fill="hold"/>
                                        <p:tgtEl>
                                          <p:spTgt spid="8"/>
                                        </p:tgtEl>
                                        <p:attrNameLst>
                                          <p:attrName>ppt_h</p:attrName>
                                        </p:attrNameLst>
                                      </p:cBhvr>
                                      <p:tavLst>
                                        <p:tav tm="0">
                                          <p:val>
                                            <p:fltVal val="0"/>
                                          </p:val>
                                        </p:tav>
                                        <p:tav tm="100000">
                                          <p:val>
                                            <p:strVal val="#ppt_h"/>
                                          </p:val>
                                        </p:tav>
                                      </p:tavLst>
                                    </p:anim>
                                    <p:anim calcmode="lin" valueType="num">
                                      <p:cBhvr>
                                        <p:cTn id="39" dur="1000" fill="hold"/>
                                        <p:tgtEl>
                                          <p:spTgt spid="8"/>
                                        </p:tgtEl>
                                        <p:attrNameLst>
                                          <p:attrName>style.rotation</p:attrName>
                                        </p:attrNameLst>
                                      </p:cBhvr>
                                      <p:tavLst>
                                        <p:tav tm="0">
                                          <p:val>
                                            <p:fltVal val="90"/>
                                          </p:val>
                                        </p:tav>
                                        <p:tav tm="100000">
                                          <p:val>
                                            <p:fltVal val="0"/>
                                          </p:val>
                                        </p:tav>
                                      </p:tavLst>
                                    </p:anim>
                                    <p:animEffect transition="in" filter="fade">
                                      <p:cBhvr>
                                        <p:cTn id="4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altLang="en-US" b="1" dirty="0" smtClean="0"/>
              <a:t>What is Fair Value?</a:t>
            </a:r>
          </a:p>
        </p:txBody>
      </p:sp>
      <p:pic>
        <p:nvPicPr>
          <p:cNvPr id="27651" name="Content Placeholder 6" descr="http://www.dilbert.com/dyn/str_strip/000000000/00000000/0000000/000000/00000/5000/500/5652/5652.strip.gif"/>
          <p:cNvPicPr>
            <a:picLocks noGrp="1"/>
          </p:cNvPicPr>
          <p:nvPr>
            <p:ph idx="1"/>
          </p:nvPr>
        </p:nvPicPr>
        <p:blipFill>
          <a:blip r:embed="rId3">
            <a:extLst>
              <a:ext uri="{28A0092B-C50C-407E-A947-70E740481C1C}">
                <a14:useLocalDpi xmlns:a14="http://schemas.microsoft.com/office/drawing/2010/main" val="0"/>
              </a:ext>
            </a:extLst>
          </a:blip>
          <a:stretch>
            <a:fillRect/>
          </a:stretch>
        </p:blipFill>
        <p:spPr>
          <a:xfrm>
            <a:off x="598964" y="1444625"/>
            <a:ext cx="8451729" cy="3067930"/>
          </a:xfrm>
        </p:spPr>
      </p:pic>
    </p:spTree>
    <p:extLst>
      <p:ext uri="{BB962C8B-B14F-4D97-AF65-F5344CB8AC3E}">
        <p14:creationId xmlns:p14="http://schemas.microsoft.com/office/powerpoint/2010/main" val="101262558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4"/>
          <p:cNvSpPr>
            <a:spLocks noGrp="1" noChangeArrowheads="1"/>
          </p:cNvSpPr>
          <p:nvPr>
            <p:ph type="title"/>
          </p:nvPr>
        </p:nvSpPr>
        <p:spPr/>
        <p:txBody>
          <a:bodyPr/>
          <a:lstStyle/>
          <a:p>
            <a:pPr eaLnBrk="1" hangingPunct="1"/>
            <a:r>
              <a:rPr lang="en-US" altLang="en-US" dirty="0"/>
              <a:t>F</a:t>
            </a:r>
            <a:r>
              <a:rPr lang="en-US" altLang="en-US" dirty="0" smtClean="0"/>
              <a:t>inance Lease 	</a:t>
            </a:r>
          </a:p>
        </p:txBody>
      </p:sp>
      <p:sp>
        <p:nvSpPr>
          <p:cNvPr id="289800" name="Rectangle 8"/>
          <p:cNvSpPr>
            <a:spLocks noChangeArrowheads="1"/>
          </p:cNvSpPr>
          <p:nvPr/>
        </p:nvSpPr>
        <p:spPr bwMode="auto">
          <a:xfrm>
            <a:off x="1142999" y="1695312"/>
            <a:ext cx="7620000" cy="3108543"/>
          </a:xfrm>
          <a:prstGeom prst="rect">
            <a:avLst/>
          </a:prstGeom>
          <a:noFill/>
          <a:ln w="9525">
            <a:noFill/>
            <a:miter lim="800000"/>
            <a:headEnd/>
            <a:tailEnd/>
          </a:ln>
          <a:effectLst/>
        </p:spPr>
        <p:txBody>
          <a:bodyPr>
            <a:spAutoFit/>
          </a:bodyPr>
          <a:lstStyle/>
          <a:p>
            <a:pPr eaLnBrk="1" hangingPunct="1">
              <a:spcBef>
                <a:spcPct val="50000"/>
              </a:spcBef>
              <a:defRPr/>
            </a:pPr>
            <a:r>
              <a:rPr lang="en-US" sz="2800" dirty="0">
                <a:effectLst>
                  <a:outerShdw blurRad="38100" dist="38100" dir="2700000" algn="tl">
                    <a:srgbClr val="C0C0C0"/>
                  </a:outerShdw>
                </a:effectLst>
                <a:latin typeface="Arial" panose="020B0604020202020204" pitchFamily="34" charset="0"/>
              </a:rPr>
              <a:t>A </a:t>
            </a:r>
            <a:r>
              <a:rPr lang="en-US" sz="2800" dirty="0" smtClean="0">
                <a:effectLst>
                  <a:outerShdw blurRad="38100" dist="38100" dir="2700000" algn="tl">
                    <a:srgbClr val="C0C0C0"/>
                  </a:outerShdw>
                </a:effectLst>
                <a:latin typeface="Arial" panose="020B0604020202020204" pitchFamily="34" charset="0"/>
              </a:rPr>
              <a:t>finance lease </a:t>
            </a:r>
            <a:r>
              <a:rPr lang="en-US" sz="2800" dirty="0">
                <a:effectLst>
                  <a:outerShdw blurRad="38100" dist="38100" dir="2700000" algn="tl">
                    <a:srgbClr val="C0C0C0"/>
                  </a:outerShdw>
                </a:effectLst>
                <a:latin typeface="Arial" panose="020B0604020202020204" pitchFamily="34" charset="0"/>
              </a:rPr>
              <a:t>is treated as the purchase of an asset – the lessee records both an </a:t>
            </a:r>
            <a:r>
              <a:rPr lang="en-US" sz="2800" dirty="0">
                <a:solidFill>
                  <a:srgbClr val="C00000"/>
                </a:solidFill>
                <a:effectLst>
                  <a:outerShdw blurRad="38100" dist="38100" dir="2700000" algn="tl">
                    <a:srgbClr val="C0C0C0"/>
                  </a:outerShdw>
                </a:effectLst>
                <a:latin typeface="Arial" panose="020B0604020202020204" pitchFamily="34" charset="0"/>
              </a:rPr>
              <a:t>asset</a:t>
            </a:r>
            <a:r>
              <a:rPr lang="en-US" sz="2800" dirty="0">
                <a:effectLst>
                  <a:outerShdw blurRad="38100" dist="38100" dir="2700000" algn="tl">
                    <a:srgbClr val="C0C0C0"/>
                  </a:outerShdw>
                </a:effectLst>
                <a:latin typeface="Arial" panose="020B0604020202020204" pitchFamily="34" charset="0"/>
              </a:rPr>
              <a:t> and </a:t>
            </a:r>
            <a:r>
              <a:rPr lang="en-US" sz="2800" dirty="0">
                <a:solidFill>
                  <a:srgbClr val="C00000"/>
                </a:solidFill>
                <a:effectLst>
                  <a:outerShdw blurRad="38100" dist="38100" dir="2700000" algn="tl">
                    <a:srgbClr val="C0C0C0"/>
                  </a:outerShdw>
                </a:effectLst>
                <a:latin typeface="Arial" panose="020B0604020202020204" pitchFamily="34" charset="0"/>
              </a:rPr>
              <a:t>liability</a:t>
            </a:r>
            <a:r>
              <a:rPr lang="en-US" sz="2800" dirty="0">
                <a:effectLst>
                  <a:outerShdw blurRad="38100" dist="38100" dir="2700000" algn="tl">
                    <a:srgbClr val="C0C0C0"/>
                  </a:outerShdw>
                </a:effectLst>
                <a:latin typeface="Arial" panose="020B0604020202020204" pitchFamily="34" charset="0"/>
              </a:rPr>
              <a:t> at </a:t>
            </a:r>
            <a:r>
              <a:rPr lang="en-US" sz="2800" dirty="0" smtClean="0">
                <a:effectLst>
                  <a:outerShdw blurRad="38100" dist="38100" dir="2700000" algn="tl">
                    <a:srgbClr val="C0C0C0"/>
                  </a:outerShdw>
                </a:effectLst>
                <a:latin typeface="Arial" panose="020B0604020202020204" pitchFamily="34" charset="0"/>
              </a:rPr>
              <a:t>beginning </a:t>
            </a:r>
            <a:r>
              <a:rPr lang="en-US" sz="2800" dirty="0">
                <a:effectLst>
                  <a:outerShdw blurRad="38100" dist="38100" dir="2700000" algn="tl">
                    <a:srgbClr val="C0C0C0"/>
                  </a:outerShdw>
                </a:effectLst>
                <a:latin typeface="Arial" panose="020B0604020202020204" pitchFamily="34" charset="0"/>
              </a:rPr>
              <a:t>of the lease</a:t>
            </a:r>
            <a:r>
              <a:rPr lang="en-US" sz="2800" dirty="0" smtClean="0">
                <a:effectLst>
                  <a:outerShdw blurRad="38100" dist="38100" dir="2700000" algn="tl">
                    <a:srgbClr val="C0C0C0"/>
                  </a:outerShdw>
                </a:effectLst>
                <a:latin typeface="Arial" panose="020B0604020202020204" pitchFamily="34" charset="0"/>
              </a:rPr>
              <a:t>.</a:t>
            </a:r>
          </a:p>
          <a:p>
            <a:pPr eaLnBrk="1" hangingPunct="1">
              <a:spcBef>
                <a:spcPct val="50000"/>
              </a:spcBef>
              <a:defRPr/>
            </a:pPr>
            <a:endParaRPr lang="en-US" sz="2800" dirty="0">
              <a:effectLst>
                <a:outerShdw blurRad="38100" dist="38100" dir="2700000" algn="tl">
                  <a:srgbClr val="C0C0C0"/>
                </a:outerShdw>
              </a:effectLst>
              <a:latin typeface="Arial" panose="020B0604020202020204" pitchFamily="34" charset="0"/>
            </a:endParaRPr>
          </a:p>
          <a:p>
            <a:pPr eaLnBrk="1" hangingPunct="1">
              <a:spcBef>
                <a:spcPct val="50000"/>
              </a:spcBef>
              <a:defRPr/>
            </a:pPr>
            <a:r>
              <a:rPr lang="en-US" sz="2800" dirty="0">
                <a:effectLst>
                  <a:outerShdw blurRad="38100" dist="38100" dir="2700000" algn="tl">
                    <a:srgbClr val="C0C0C0"/>
                  </a:outerShdw>
                </a:effectLst>
                <a:latin typeface="Arial" panose="020B0604020202020204" pitchFamily="34" charset="0"/>
              </a:rPr>
              <a:t>	</a:t>
            </a:r>
            <a:r>
              <a:rPr lang="en-US" sz="2800" dirty="0" smtClean="0">
                <a:effectLst>
                  <a:outerShdw blurRad="38100" dist="38100" dir="2700000" algn="tl">
                    <a:srgbClr val="C0C0C0"/>
                  </a:outerShdw>
                </a:effectLst>
                <a:latin typeface="Arial" panose="020B0604020202020204" pitchFamily="34" charset="0"/>
              </a:rPr>
              <a:t>Right-of-Use Asset</a:t>
            </a:r>
            <a:r>
              <a:rPr lang="en-US" sz="2800" dirty="0">
                <a:effectLst>
                  <a:outerShdw blurRad="38100" dist="38100" dir="2700000" algn="tl">
                    <a:srgbClr val="C0C0C0"/>
                  </a:outerShdw>
                </a:effectLst>
                <a:latin typeface="Arial" panose="020B0604020202020204" pitchFamily="34" charset="0"/>
              </a:rPr>
              <a:t>	</a:t>
            </a:r>
            <a:r>
              <a:rPr lang="en-US" sz="2800" dirty="0" smtClean="0">
                <a:effectLst>
                  <a:outerShdw blurRad="38100" dist="38100" dir="2700000" algn="tl">
                    <a:srgbClr val="C0C0C0"/>
                  </a:outerShdw>
                </a:effectLst>
                <a:latin typeface="Arial" panose="020B0604020202020204" pitchFamily="34" charset="0"/>
              </a:rPr>
              <a:t>PV</a:t>
            </a:r>
            <a:r>
              <a:rPr lang="en-US" sz="2800" dirty="0">
                <a:effectLst>
                  <a:outerShdw blurRad="38100" dist="38100" dir="2700000" algn="tl">
                    <a:srgbClr val="C0C0C0"/>
                  </a:outerShdw>
                </a:effectLst>
                <a:latin typeface="Arial" panose="020B0604020202020204" pitchFamily="34" charset="0"/>
              </a:rPr>
              <a:t/>
            </a:r>
            <a:br>
              <a:rPr lang="en-US" sz="2800" dirty="0">
                <a:effectLst>
                  <a:outerShdw blurRad="38100" dist="38100" dir="2700000" algn="tl">
                    <a:srgbClr val="C0C0C0"/>
                  </a:outerShdw>
                </a:effectLst>
                <a:latin typeface="Arial" panose="020B0604020202020204" pitchFamily="34" charset="0"/>
              </a:rPr>
            </a:br>
            <a:r>
              <a:rPr lang="en-US" sz="2800" dirty="0">
                <a:effectLst>
                  <a:outerShdw blurRad="38100" dist="38100" dir="2700000" algn="tl">
                    <a:srgbClr val="C0C0C0"/>
                  </a:outerShdw>
                </a:effectLst>
                <a:latin typeface="Arial" panose="020B0604020202020204" pitchFamily="34" charset="0"/>
              </a:rPr>
              <a:t>		Lease P</a:t>
            </a:r>
            <a:r>
              <a:rPr lang="en-US" sz="2800" dirty="0" smtClean="0">
                <a:effectLst>
                  <a:outerShdw blurRad="38100" dist="38100" dir="2700000" algn="tl">
                    <a:srgbClr val="C0C0C0"/>
                  </a:outerShdw>
                </a:effectLst>
                <a:latin typeface="Arial" panose="020B0604020202020204" pitchFamily="34" charset="0"/>
              </a:rPr>
              <a:t>ayable</a:t>
            </a:r>
            <a:r>
              <a:rPr lang="en-US" sz="2800" dirty="0">
                <a:effectLst>
                  <a:outerShdw blurRad="38100" dist="38100" dir="2700000" algn="tl">
                    <a:srgbClr val="C0C0C0"/>
                  </a:outerShdw>
                </a:effectLst>
                <a:latin typeface="Arial" panose="020B0604020202020204" pitchFamily="34" charset="0"/>
              </a:rPr>
              <a:t>		PV</a:t>
            </a:r>
          </a:p>
        </p:txBody>
      </p:sp>
    </p:spTree>
    <p:extLst>
      <p:ext uri="{BB962C8B-B14F-4D97-AF65-F5344CB8AC3E}">
        <p14:creationId xmlns:p14="http://schemas.microsoft.com/office/powerpoint/2010/main" val="1503088967"/>
      </p:ext>
    </p:extLst>
  </p:cSld>
  <p:clrMapOvr>
    <a:masterClrMapping/>
  </p:clrMapOvr>
  <p:transition>
    <p:wipe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altLang="en-US" sz="2800" b="1" dirty="0" smtClean="0"/>
              <a:t>Financing / Sales-Type Leases – </a:t>
            </a:r>
            <a:r>
              <a:rPr lang="en-US" altLang="en-US" sz="4000" b="1" dirty="0" smtClean="0"/>
              <a:t/>
            </a:r>
            <a:br>
              <a:rPr lang="en-US" altLang="en-US" sz="4000" b="1" dirty="0" smtClean="0"/>
            </a:br>
            <a:r>
              <a:rPr lang="en-US" altLang="en-US" sz="2800" b="1" dirty="0" smtClean="0">
                <a:solidFill>
                  <a:srgbClr val="00A44A"/>
                </a:solidFill>
              </a:rPr>
              <a:t>Lessee and Lessor Calculations</a:t>
            </a:r>
            <a:endParaRPr lang="en-US" altLang="en-US" sz="3600" b="1" dirty="0" smtClean="0">
              <a:solidFill>
                <a:srgbClr val="00A44A"/>
              </a:solidFill>
            </a:endParaRPr>
          </a:p>
        </p:txBody>
      </p:sp>
      <p:sp>
        <p:nvSpPr>
          <p:cNvPr id="404483" name="Rectangle 3"/>
          <p:cNvSpPr>
            <a:spLocks noGrp="1" noChangeArrowheads="1"/>
          </p:cNvSpPr>
          <p:nvPr>
            <p:ph idx="1"/>
          </p:nvPr>
        </p:nvSpPr>
        <p:spPr/>
        <p:txBody>
          <a:bodyPr/>
          <a:lstStyle/>
          <a:p>
            <a:pPr marL="630238" indent="-630238" eaLnBrk="1" hangingPunct="1">
              <a:lnSpc>
                <a:spcPct val="80000"/>
              </a:lnSpc>
              <a:buFont typeface="Wingdings" pitchFamily="2" charset="2"/>
              <a:buNone/>
              <a:defRPr/>
            </a:pPr>
            <a:r>
              <a:rPr lang="en-US" sz="2400" dirty="0" smtClean="0">
                <a:effectLst>
                  <a:outerShdw blurRad="38100" dist="38100" dir="2700000" algn="tl">
                    <a:srgbClr val="C0C0C0"/>
                  </a:outerShdw>
                </a:effectLst>
                <a:sym typeface="Wingdings 3" pitchFamily="18" charset="2"/>
              </a:rPr>
              <a:t></a:t>
            </a:r>
            <a:r>
              <a:rPr lang="en-US" sz="2000" dirty="0" smtClean="0">
                <a:effectLst>
                  <a:outerShdw blurRad="38100" dist="38100" dir="2700000" algn="tl">
                    <a:srgbClr val="C0C0C0"/>
                  </a:outerShdw>
                </a:effectLst>
              </a:rPr>
              <a:t>	</a:t>
            </a:r>
            <a:r>
              <a:rPr lang="en-US" sz="2000" dirty="0" smtClean="0"/>
              <a:t>On Jan.1, 2018, Sans Serif leased a copier from First LeaseCorp. which purchased the equipment from CompuDec at a </a:t>
            </a:r>
            <a:r>
              <a:rPr lang="en-US" sz="2000" dirty="0" smtClean="0">
                <a:solidFill>
                  <a:srgbClr val="663300"/>
                </a:solidFill>
              </a:rPr>
              <a:t>cost of $479,079</a:t>
            </a:r>
            <a:r>
              <a:rPr lang="en-US" sz="2000" dirty="0" smtClean="0"/>
              <a:t>.  </a:t>
            </a:r>
          </a:p>
          <a:p>
            <a:pPr lvl="1" eaLnBrk="1" hangingPunct="1">
              <a:defRPr/>
            </a:pPr>
            <a:r>
              <a:rPr lang="en-US" sz="2000" dirty="0" smtClean="0"/>
              <a:t>Annual payments beginning Jan. 1, the beginning of the lease, and at each Dec. 31 through 2022.  </a:t>
            </a:r>
          </a:p>
          <a:p>
            <a:pPr lvl="1" eaLnBrk="1" hangingPunct="1">
              <a:lnSpc>
                <a:spcPct val="80000"/>
              </a:lnSpc>
              <a:defRPr/>
            </a:pPr>
            <a:r>
              <a:rPr lang="en-US" sz="2000" b="1" dirty="0" smtClean="0"/>
              <a:t>The 6-year lease term is equal to the estimated life of the copier</a:t>
            </a:r>
            <a:r>
              <a:rPr lang="en-US" sz="2000" dirty="0" smtClean="0"/>
              <a:t>.  </a:t>
            </a:r>
          </a:p>
          <a:p>
            <a:pPr lvl="1" eaLnBrk="1" hangingPunct="1">
              <a:lnSpc>
                <a:spcPct val="80000"/>
              </a:lnSpc>
              <a:defRPr/>
            </a:pPr>
            <a:r>
              <a:rPr lang="en-US" sz="2000" dirty="0" smtClean="0"/>
              <a:t>The interest rate is </a:t>
            </a:r>
            <a:r>
              <a:rPr lang="en-US" sz="2000" dirty="0" smtClean="0">
                <a:solidFill>
                  <a:srgbClr val="663300"/>
                </a:solidFill>
              </a:rPr>
              <a:t>10%.</a:t>
            </a:r>
            <a:endParaRPr lang="en-US" sz="2000" b="1" dirty="0" smtClean="0">
              <a:solidFill>
                <a:srgbClr val="663300"/>
              </a:solidFill>
            </a:endParaRPr>
          </a:p>
          <a:p>
            <a:pPr eaLnBrk="1" hangingPunct="1">
              <a:lnSpc>
                <a:spcPct val="80000"/>
              </a:lnSpc>
              <a:buFont typeface="Wingdings" pitchFamily="2" charset="2"/>
              <a:buNone/>
              <a:defRPr/>
            </a:pPr>
            <a:r>
              <a:rPr lang="en-US" sz="2000" b="1" dirty="0" smtClean="0"/>
              <a:t>	</a:t>
            </a:r>
            <a:r>
              <a:rPr lang="en-US" sz="2000" b="1" dirty="0" smtClean="0">
                <a:solidFill>
                  <a:srgbClr val="C00000"/>
                </a:solidFill>
              </a:rPr>
              <a:t>Lessor:</a:t>
            </a:r>
            <a:endParaRPr lang="en-US" sz="2000" dirty="0" smtClean="0">
              <a:solidFill>
                <a:srgbClr val="C00000"/>
              </a:solidFill>
            </a:endParaRPr>
          </a:p>
          <a:p>
            <a:pPr eaLnBrk="1" hangingPunct="1">
              <a:lnSpc>
                <a:spcPct val="80000"/>
              </a:lnSpc>
              <a:buFont typeface="Wingdings" pitchFamily="2" charset="2"/>
              <a:buNone/>
              <a:defRPr/>
            </a:pPr>
            <a:r>
              <a:rPr lang="en-US" sz="2000" dirty="0" smtClean="0">
                <a:solidFill>
                  <a:srgbClr val="006600"/>
                </a:solidFill>
              </a:rPr>
              <a:t>		$479,079 	÷ 	4.79079** 	= 	$100,000</a:t>
            </a:r>
          </a:p>
          <a:p>
            <a:pPr eaLnBrk="1" hangingPunct="1">
              <a:lnSpc>
                <a:spcPct val="80000"/>
              </a:lnSpc>
              <a:buFont typeface="Wingdings" pitchFamily="2" charset="2"/>
              <a:buNone/>
              <a:defRPr/>
            </a:pPr>
            <a:r>
              <a:rPr lang="en-US" sz="2000" dirty="0" smtClean="0">
                <a:solidFill>
                  <a:srgbClr val="006600"/>
                </a:solidFill>
              </a:rPr>
              <a:t>		  </a:t>
            </a:r>
            <a:r>
              <a:rPr lang="en-US" sz="1600" dirty="0" smtClean="0">
                <a:solidFill>
                  <a:srgbClr val="006600"/>
                </a:solidFill>
              </a:rPr>
              <a:t>lessor’s 		 				    lease</a:t>
            </a:r>
            <a:br>
              <a:rPr lang="en-US" sz="1600" dirty="0" smtClean="0">
                <a:solidFill>
                  <a:srgbClr val="006600"/>
                </a:solidFill>
              </a:rPr>
            </a:br>
            <a:r>
              <a:rPr lang="en-US" sz="1600" dirty="0" smtClean="0">
                <a:solidFill>
                  <a:srgbClr val="006600"/>
                </a:solidFill>
              </a:rPr>
              <a:t>	    cost 						 payments</a:t>
            </a:r>
          </a:p>
          <a:p>
            <a:pPr eaLnBrk="1" hangingPunct="1">
              <a:lnSpc>
                <a:spcPct val="80000"/>
              </a:lnSpc>
              <a:buFont typeface="Wingdings" pitchFamily="2" charset="2"/>
              <a:buNone/>
              <a:defRPr/>
            </a:pPr>
            <a:r>
              <a:rPr lang="en-US" sz="2000" b="1" dirty="0" smtClean="0"/>
              <a:t>	</a:t>
            </a:r>
            <a:r>
              <a:rPr lang="en-US" sz="2000" b="1" dirty="0" smtClean="0">
                <a:solidFill>
                  <a:srgbClr val="C00000"/>
                </a:solidFill>
              </a:rPr>
              <a:t>Lessee</a:t>
            </a:r>
            <a:r>
              <a:rPr lang="en-US" sz="1800" b="1" dirty="0" smtClean="0">
                <a:solidFill>
                  <a:srgbClr val="C00000"/>
                </a:solidFill>
              </a:rPr>
              <a:t>:</a:t>
            </a:r>
            <a:endParaRPr lang="en-US" sz="1800" dirty="0" smtClean="0">
              <a:solidFill>
                <a:srgbClr val="C00000"/>
              </a:solidFill>
            </a:endParaRPr>
          </a:p>
          <a:p>
            <a:pPr eaLnBrk="1" hangingPunct="1">
              <a:lnSpc>
                <a:spcPct val="80000"/>
              </a:lnSpc>
              <a:buFont typeface="Wingdings" pitchFamily="2" charset="2"/>
              <a:buNone/>
              <a:defRPr/>
            </a:pPr>
            <a:r>
              <a:rPr lang="en-US" sz="2000" dirty="0" smtClean="0">
                <a:solidFill>
                  <a:srgbClr val="663300"/>
                </a:solidFill>
              </a:rPr>
              <a:t>		$100,000 	x 	4.79079** 	= 	$479,079 </a:t>
            </a:r>
          </a:p>
          <a:p>
            <a:pPr eaLnBrk="1" hangingPunct="1">
              <a:lnSpc>
                <a:spcPct val="80000"/>
              </a:lnSpc>
              <a:buFont typeface="Wingdings" pitchFamily="2" charset="2"/>
              <a:buNone/>
              <a:defRPr/>
            </a:pPr>
            <a:r>
              <a:rPr lang="en-US" sz="2000" dirty="0" smtClean="0">
                <a:solidFill>
                  <a:srgbClr val="663300"/>
                </a:solidFill>
              </a:rPr>
              <a:t>		   </a:t>
            </a:r>
            <a:r>
              <a:rPr lang="en-US" sz="1600" dirty="0" smtClean="0">
                <a:solidFill>
                  <a:srgbClr val="663300"/>
                </a:solidFill>
              </a:rPr>
              <a:t>lease		 				   lessee’s</a:t>
            </a:r>
            <a:br>
              <a:rPr lang="en-US" sz="1600" dirty="0" smtClean="0">
                <a:solidFill>
                  <a:srgbClr val="663300"/>
                </a:solidFill>
              </a:rPr>
            </a:br>
            <a:r>
              <a:rPr lang="en-US" sz="1600" dirty="0" smtClean="0">
                <a:solidFill>
                  <a:srgbClr val="663300"/>
                </a:solidFill>
              </a:rPr>
              <a:t>	 payments						     cost</a:t>
            </a:r>
          </a:p>
          <a:p>
            <a:pPr eaLnBrk="1" hangingPunct="1">
              <a:lnSpc>
                <a:spcPct val="80000"/>
              </a:lnSpc>
              <a:buFont typeface="Wingdings" pitchFamily="2" charset="2"/>
              <a:buNone/>
              <a:defRPr/>
            </a:pPr>
            <a:r>
              <a:rPr lang="en-US" sz="1400" dirty="0" smtClean="0"/>
              <a:t>			** present value of an annuity due of $1: n=6, </a:t>
            </a:r>
            <a:r>
              <a:rPr lang="en-US" sz="1400" dirty="0" smtClean="0">
                <a:solidFill>
                  <a:srgbClr val="663300"/>
                </a:solidFill>
              </a:rPr>
              <a:t>i=10%</a:t>
            </a:r>
          </a:p>
        </p:txBody>
      </p:sp>
    </p:spTree>
    <p:extLst>
      <p:ext uri="{BB962C8B-B14F-4D97-AF65-F5344CB8AC3E}">
        <p14:creationId xmlns:p14="http://schemas.microsoft.com/office/powerpoint/2010/main" val="2253147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04483">
                                            <p:txEl>
                                              <p:pRg st="4" end="4"/>
                                            </p:txEl>
                                          </p:spTgt>
                                        </p:tgtEl>
                                        <p:attrNameLst>
                                          <p:attrName>style.visibility</p:attrName>
                                        </p:attrNameLst>
                                      </p:cBhvr>
                                      <p:to>
                                        <p:strVal val="visible"/>
                                      </p:to>
                                    </p:set>
                                    <p:animEffect transition="in" filter="fade">
                                      <p:cBhvr>
                                        <p:cTn id="7" dur="1000"/>
                                        <p:tgtEl>
                                          <p:spTgt spid="404483">
                                            <p:txEl>
                                              <p:pRg st="4" end="4"/>
                                            </p:txEl>
                                          </p:spTgt>
                                        </p:tgtEl>
                                      </p:cBhvr>
                                    </p:animEffect>
                                    <p:anim calcmode="lin" valueType="num">
                                      <p:cBhvr>
                                        <p:cTn id="8" dur="1000" fill="hold"/>
                                        <p:tgtEl>
                                          <p:spTgt spid="404483">
                                            <p:txEl>
                                              <p:pRg st="4" end="4"/>
                                            </p:txEl>
                                          </p:spTgt>
                                        </p:tgtEl>
                                        <p:attrNameLst>
                                          <p:attrName>ppt_x</p:attrName>
                                        </p:attrNameLst>
                                      </p:cBhvr>
                                      <p:tavLst>
                                        <p:tav tm="0">
                                          <p:val>
                                            <p:strVal val="#ppt_x"/>
                                          </p:val>
                                        </p:tav>
                                        <p:tav tm="100000">
                                          <p:val>
                                            <p:strVal val="#ppt_x"/>
                                          </p:val>
                                        </p:tav>
                                      </p:tavLst>
                                    </p:anim>
                                    <p:anim calcmode="lin" valueType="num">
                                      <p:cBhvr>
                                        <p:cTn id="9" dur="1000" fill="hold"/>
                                        <p:tgtEl>
                                          <p:spTgt spid="404483">
                                            <p:txEl>
                                              <p:pRg st="4" end="4"/>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04483">
                                            <p:txEl>
                                              <p:pRg st="5" end="5"/>
                                            </p:txEl>
                                          </p:spTgt>
                                        </p:tgtEl>
                                        <p:attrNameLst>
                                          <p:attrName>style.visibility</p:attrName>
                                        </p:attrNameLst>
                                      </p:cBhvr>
                                      <p:to>
                                        <p:strVal val="visible"/>
                                      </p:to>
                                    </p:set>
                                    <p:animEffect transition="in" filter="fade">
                                      <p:cBhvr>
                                        <p:cTn id="12" dur="1000"/>
                                        <p:tgtEl>
                                          <p:spTgt spid="404483">
                                            <p:txEl>
                                              <p:pRg st="5" end="5"/>
                                            </p:txEl>
                                          </p:spTgt>
                                        </p:tgtEl>
                                      </p:cBhvr>
                                    </p:animEffect>
                                    <p:anim calcmode="lin" valueType="num">
                                      <p:cBhvr>
                                        <p:cTn id="13" dur="1000" fill="hold"/>
                                        <p:tgtEl>
                                          <p:spTgt spid="404483">
                                            <p:txEl>
                                              <p:pRg st="5" end="5"/>
                                            </p:txEl>
                                          </p:spTgt>
                                        </p:tgtEl>
                                        <p:attrNameLst>
                                          <p:attrName>ppt_x</p:attrName>
                                        </p:attrNameLst>
                                      </p:cBhvr>
                                      <p:tavLst>
                                        <p:tav tm="0">
                                          <p:val>
                                            <p:strVal val="#ppt_x"/>
                                          </p:val>
                                        </p:tav>
                                        <p:tav tm="100000">
                                          <p:val>
                                            <p:strVal val="#ppt_x"/>
                                          </p:val>
                                        </p:tav>
                                      </p:tavLst>
                                    </p:anim>
                                    <p:anim calcmode="lin" valueType="num">
                                      <p:cBhvr>
                                        <p:cTn id="14" dur="1000" fill="hold"/>
                                        <p:tgtEl>
                                          <p:spTgt spid="404483">
                                            <p:txEl>
                                              <p:pRg st="5" end="5"/>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04483">
                                            <p:txEl>
                                              <p:pRg st="6" end="6"/>
                                            </p:txEl>
                                          </p:spTgt>
                                        </p:tgtEl>
                                        <p:attrNameLst>
                                          <p:attrName>style.visibility</p:attrName>
                                        </p:attrNameLst>
                                      </p:cBhvr>
                                      <p:to>
                                        <p:strVal val="visible"/>
                                      </p:to>
                                    </p:set>
                                    <p:animEffect transition="in" filter="fade">
                                      <p:cBhvr>
                                        <p:cTn id="17" dur="1000"/>
                                        <p:tgtEl>
                                          <p:spTgt spid="404483">
                                            <p:txEl>
                                              <p:pRg st="6" end="6"/>
                                            </p:txEl>
                                          </p:spTgt>
                                        </p:tgtEl>
                                      </p:cBhvr>
                                    </p:animEffect>
                                    <p:anim calcmode="lin" valueType="num">
                                      <p:cBhvr>
                                        <p:cTn id="18" dur="1000" fill="hold"/>
                                        <p:tgtEl>
                                          <p:spTgt spid="404483">
                                            <p:txEl>
                                              <p:pRg st="6" end="6"/>
                                            </p:txEl>
                                          </p:spTgt>
                                        </p:tgtEl>
                                        <p:attrNameLst>
                                          <p:attrName>ppt_x</p:attrName>
                                        </p:attrNameLst>
                                      </p:cBhvr>
                                      <p:tavLst>
                                        <p:tav tm="0">
                                          <p:val>
                                            <p:strVal val="#ppt_x"/>
                                          </p:val>
                                        </p:tav>
                                        <p:tav tm="100000">
                                          <p:val>
                                            <p:strVal val="#ppt_x"/>
                                          </p:val>
                                        </p:tav>
                                      </p:tavLst>
                                    </p:anim>
                                    <p:anim calcmode="lin" valueType="num">
                                      <p:cBhvr>
                                        <p:cTn id="19" dur="1000" fill="hold"/>
                                        <p:tgtEl>
                                          <p:spTgt spid="404483">
                                            <p:txEl>
                                              <p:pRg st="6" end="6"/>
                                            </p:txEl>
                                          </p:spTgt>
                                        </p:tgtEl>
                                        <p:attrNameLst>
                                          <p:attrName>ppt_y</p:attrName>
                                        </p:attrNameLst>
                                      </p:cBhvr>
                                      <p:tavLst>
                                        <p:tav tm="0">
                                          <p:val>
                                            <p:strVal val="#ppt_y+.1"/>
                                          </p:val>
                                        </p:tav>
                                        <p:tav tm="100000">
                                          <p:val>
                                            <p:strVal val="#ppt_y"/>
                                          </p:val>
                                        </p:tav>
                                      </p:tavLst>
                                    </p:anim>
                                  </p:childTnLst>
                                </p:cTn>
                              </p:par>
                              <p:par>
                                <p:cTn id="20" presetID="1" presetClass="entr" presetSubtype="0" fill="hold" nodeType="withEffect">
                                  <p:stCondLst>
                                    <p:cond delay="0"/>
                                  </p:stCondLst>
                                  <p:childTnLst>
                                    <p:set>
                                      <p:cBhvr>
                                        <p:cTn id="21" dur="1" fill="hold">
                                          <p:stCondLst>
                                            <p:cond delay="0"/>
                                          </p:stCondLst>
                                        </p:cTn>
                                        <p:tgtEl>
                                          <p:spTgt spid="404483">
                                            <p:txEl>
                                              <p:pRg st="10" end="10"/>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404483">
                                            <p:txEl>
                                              <p:pRg st="7" end="7"/>
                                            </p:txEl>
                                          </p:spTgt>
                                        </p:tgtEl>
                                        <p:attrNameLst>
                                          <p:attrName>style.visibility</p:attrName>
                                        </p:attrNameLst>
                                      </p:cBhvr>
                                      <p:to>
                                        <p:strVal val="visible"/>
                                      </p:to>
                                    </p:set>
                                    <p:animEffect transition="in" filter="fade">
                                      <p:cBhvr>
                                        <p:cTn id="26" dur="1000"/>
                                        <p:tgtEl>
                                          <p:spTgt spid="404483">
                                            <p:txEl>
                                              <p:pRg st="7" end="7"/>
                                            </p:txEl>
                                          </p:spTgt>
                                        </p:tgtEl>
                                      </p:cBhvr>
                                    </p:animEffect>
                                    <p:anim calcmode="lin" valueType="num">
                                      <p:cBhvr>
                                        <p:cTn id="27" dur="1000" fill="hold"/>
                                        <p:tgtEl>
                                          <p:spTgt spid="404483">
                                            <p:txEl>
                                              <p:pRg st="7" end="7"/>
                                            </p:txEl>
                                          </p:spTgt>
                                        </p:tgtEl>
                                        <p:attrNameLst>
                                          <p:attrName>ppt_x</p:attrName>
                                        </p:attrNameLst>
                                      </p:cBhvr>
                                      <p:tavLst>
                                        <p:tav tm="0">
                                          <p:val>
                                            <p:strVal val="#ppt_x"/>
                                          </p:val>
                                        </p:tav>
                                        <p:tav tm="100000">
                                          <p:val>
                                            <p:strVal val="#ppt_x"/>
                                          </p:val>
                                        </p:tav>
                                      </p:tavLst>
                                    </p:anim>
                                    <p:anim calcmode="lin" valueType="num">
                                      <p:cBhvr>
                                        <p:cTn id="28" dur="1000" fill="hold"/>
                                        <p:tgtEl>
                                          <p:spTgt spid="404483">
                                            <p:txEl>
                                              <p:pRg st="7" end="7"/>
                                            </p:txEl>
                                          </p:spTgt>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404483">
                                            <p:txEl>
                                              <p:pRg st="8" end="8"/>
                                            </p:txEl>
                                          </p:spTgt>
                                        </p:tgtEl>
                                        <p:attrNameLst>
                                          <p:attrName>style.visibility</p:attrName>
                                        </p:attrNameLst>
                                      </p:cBhvr>
                                      <p:to>
                                        <p:strVal val="visible"/>
                                      </p:to>
                                    </p:set>
                                    <p:animEffect transition="in" filter="fade">
                                      <p:cBhvr>
                                        <p:cTn id="31" dur="1000"/>
                                        <p:tgtEl>
                                          <p:spTgt spid="404483">
                                            <p:txEl>
                                              <p:pRg st="8" end="8"/>
                                            </p:txEl>
                                          </p:spTgt>
                                        </p:tgtEl>
                                      </p:cBhvr>
                                    </p:animEffect>
                                    <p:anim calcmode="lin" valueType="num">
                                      <p:cBhvr>
                                        <p:cTn id="32" dur="1000" fill="hold"/>
                                        <p:tgtEl>
                                          <p:spTgt spid="404483">
                                            <p:txEl>
                                              <p:pRg st="8" end="8"/>
                                            </p:txEl>
                                          </p:spTgt>
                                        </p:tgtEl>
                                        <p:attrNameLst>
                                          <p:attrName>ppt_x</p:attrName>
                                        </p:attrNameLst>
                                      </p:cBhvr>
                                      <p:tavLst>
                                        <p:tav tm="0">
                                          <p:val>
                                            <p:strVal val="#ppt_x"/>
                                          </p:val>
                                        </p:tav>
                                        <p:tav tm="100000">
                                          <p:val>
                                            <p:strVal val="#ppt_x"/>
                                          </p:val>
                                        </p:tav>
                                      </p:tavLst>
                                    </p:anim>
                                    <p:anim calcmode="lin" valueType="num">
                                      <p:cBhvr>
                                        <p:cTn id="33" dur="1000" fill="hold"/>
                                        <p:tgtEl>
                                          <p:spTgt spid="404483">
                                            <p:txEl>
                                              <p:pRg st="8" end="8"/>
                                            </p:txEl>
                                          </p:spTgt>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404483">
                                            <p:txEl>
                                              <p:pRg st="9" end="9"/>
                                            </p:txEl>
                                          </p:spTgt>
                                        </p:tgtEl>
                                        <p:attrNameLst>
                                          <p:attrName>style.visibility</p:attrName>
                                        </p:attrNameLst>
                                      </p:cBhvr>
                                      <p:to>
                                        <p:strVal val="visible"/>
                                      </p:to>
                                    </p:set>
                                    <p:animEffect transition="in" filter="fade">
                                      <p:cBhvr>
                                        <p:cTn id="36" dur="1000"/>
                                        <p:tgtEl>
                                          <p:spTgt spid="404483">
                                            <p:txEl>
                                              <p:pRg st="9" end="9"/>
                                            </p:txEl>
                                          </p:spTgt>
                                        </p:tgtEl>
                                      </p:cBhvr>
                                    </p:animEffect>
                                    <p:anim calcmode="lin" valueType="num">
                                      <p:cBhvr>
                                        <p:cTn id="37" dur="1000" fill="hold"/>
                                        <p:tgtEl>
                                          <p:spTgt spid="404483">
                                            <p:txEl>
                                              <p:pRg st="9" end="9"/>
                                            </p:txEl>
                                          </p:spTgt>
                                        </p:tgtEl>
                                        <p:attrNameLst>
                                          <p:attrName>ppt_x</p:attrName>
                                        </p:attrNameLst>
                                      </p:cBhvr>
                                      <p:tavLst>
                                        <p:tav tm="0">
                                          <p:val>
                                            <p:strVal val="#ppt_x"/>
                                          </p:val>
                                        </p:tav>
                                        <p:tav tm="100000">
                                          <p:val>
                                            <p:strVal val="#ppt_x"/>
                                          </p:val>
                                        </p:tav>
                                      </p:tavLst>
                                    </p:anim>
                                    <p:anim calcmode="lin" valueType="num">
                                      <p:cBhvr>
                                        <p:cTn id="38" dur="1000" fill="hold"/>
                                        <p:tgtEl>
                                          <p:spTgt spid="40448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altLang="en-US" sz="2800" b="1" dirty="0"/>
              <a:t>Financing / Sales-Type Leases – </a:t>
            </a:r>
            <a:br>
              <a:rPr lang="en-US" altLang="en-US" sz="2800" b="1" dirty="0"/>
            </a:br>
            <a:endParaRPr lang="en-US" altLang="en-US" sz="2800" b="1" dirty="0" smtClean="0"/>
          </a:p>
        </p:txBody>
      </p:sp>
      <p:sp>
        <p:nvSpPr>
          <p:cNvPr id="405507" name="Rectangle 3"/>
          <p:cNvSpPr>
            <a:spLocks noGrp="1" noChangeArrowheads="1"/>
          </p:cNvSpPr>
          <p:nvPr>
            <p:ph idx="1"/>
          </p:nvPr>
        </p:nvSpPr>
        <p:spPr>
          <a:xfrm>
            <a:off x="761999" y="1189653"/>
            <a:ext cx="8013600" cy="5057775"/>
          </a:xfrm>
        </p:spPr>
        <p:txBody>
          <a:bodyPr>
            <a:normAutofit lnSpcReduction="10000"/>
          </a:bodyPr>
          <a:lstStyle/>
          <a:p>
            <a:pPr algn="ctr" eaLnBrk="1" hangingPunct="1">
              <a:lnSpc>
                <a:spcPct val="80000"/>
              </a:lnSpc>
              <a:buFont typeface="Wingdings" pitchFamily="2" charset="2"/>
              <a:buNone/>
            </a:pPr>
            <a:r>
              <a:rPr lang="en-US" altLang="en-US" sz="2000" b="1" i="1" dirty="0" smtClean="0">
                <a:solidFill>
                  <a:srgbClr val="0000FF"/>
                </a:solidFill>
              </a:rPr>
              <a:t>Beginning of Lease [Jan. 1, 2018] </a:t>
            </a:r>
          </a:p>
          <a:p>
            <a:pPr eaLnBrk="1" hangingPunct="1">
              <a:lnSpc>
                <a:spcPct val="80000"/>
              </a:lnSpc>
              <a:buFont typeface="Wingdings" pitchFamily="2" charset="2"/>
              <a:buNone/>
            </a:pPr>
            <a:r>
              <a:rPr lang="en-US" altLang="en-US" sz="2000" b="1" dirty="0" smtClean="0">
                <a:solidFill>
                  <a:srgbClr val="C00000"/>
                </a:solidFill>
              </a:rPr>
              <a:t>Sans Serif Publishers, Inc. (Lessee)</a:t>
            </a:r>
          </a:p>
          <a:p>
            <a:pPr eaLnBrk="1" hangingPunct="1">
              <a:lnSpc>
                <a:spcPct val="80000"/>
              </a:lnSpc>
              <a:buFont typeface="Wingdings" pitchFamily="2" charset="2"/>
              <a:buNone/>
            </a:pPr>
            <a:r>
              <a:rPr lang="en-US" altLang="en-US" sz="2000" dirty="0" smtClean="0">
                <a:solidFill>
                  <a:srgbClr val="663300"/>
                </a:solidFill>
              </a:rPr>
              <a:t>Right-of-use asset </a:t>
            </a:r>
            <a:r>
              <a:rPr lang="en-US" altLang="en-US" sz="1800" dirty="0" smtClean="0">
                <a:solidFill>
                  <a:srgbClr val="663300"/>
                </a:solidFill>
              </a:rPr>
              <a:t>(present value of payments)</a:t>
            </a:r>
            <a:r>
              <a:rPr lang="en-US" altLang="en-US" sz="2000" dirty="0" smtClean="0">
                <a:solidFill>
                  <a:srgbClr val="663300"/>
                </a:solidFill>
              </a:rPr>
              <a:t>		479,079</a:t>
            </a:r>
            <a:br>
              <a:rPr lang="en-US" altLang="en-US" sz="2000" dirty="0" smtClean="0">
                <a:solidFill>
                  <a:srgbClr val="663300"/>
                </a:solidFill>
              </a:rPr>
            </a:br>
            <a:r>
              <a:rPr lang="en-US" altLang="en-US" sz="2000" dirty="0" smtClean="0">
                <a:solidFill>
                  <a:srgbClr val="663300"/>
                </a:solidFill>
              </a:rPr>
              <a:t>Lease payable </a:t>
            </a:r>
            <a:r>
              <a:rPr lang="en-US" altLang="en-US" sz="1800" dirty="0" smtClean="0">
                <a:solidFill>
                  <a:srgbClr val="663300"/>
                </a:solidFill>
              </a:rPr>
              <a:t>(present value of payments)</a:t>
            </a:r>
            <a:r>
              <a:rPr lang="en-US" altLang="en-US" sz="2000" dirty="0" smtClean="0">
                <a:solidFill>
                  <a:srgbClr val="663300"/>
                </a:solidFill>
              </a:rPr>
              <a:t>			479,079</a:t>
            </a:r>
            <a:endParaRPr lang="en-US" altLang="en-US" sz="2000" b="1" dirty="0" smtClean="0">
              <a:solidFill>
                <a:srgbClr val="663300"/>
              </a:solidFill>
            </a:endParaRPr>
          </a:p>
          <a:p>
            <a:pPr eaLnBrk="1" hangingPunct="1">
              <a:lnSpc>
                <a:spcPct val="80000"/>
              </a:lnSpc>
              <a:buFont typeface="Wingdings" pitchFamily="2" charset="2"/>
              <a:buNone/>
            </a:pPr>
            <a:endParaRPr lang="en-US" altLang="en-US" sz="800" b="1" dirty="0" smtClean="0">
              <a:solidFill>
                <a:srgbClr val="663300"/>
              </a:solidFill>
            </a:endParaRPr>
          </a:p>
          <a:p>
            <a:pPr eaLnBrk="1" hangingPunct="1">
              <a:lnSpc>
                <a:spcPct val="80000"/>
              </a:lnSpc>
              <a:buFont typeface="Wingdings" pitchFamily="2" charset="2"/>
              <a:buNone/>
            </a:pPr>
            <a:r>
              <a:rPr lang="en-US" altLang="en-US" sz="2000" b="1" dirty="0" smtClean="0">
                <a:solidFill>
                  <a:srgbClr val="00A44A"/>
                </a:solidFill>
              </a:rPr>
              <a:t>First LeaseCorp (Lessor)</a:t>
            </a:r>
          </a:p>
          <a:p>
            <a:pPr eaLnBrk="1" hangingPunct="1">
              <a:lnSpc>
                <a:spcPct val="80000"/>
              </a:lnSpc>
              <a:buFont typeface="Wingdings" pitchFamily="2" charset="2"/>
              <a:buNone/>
            </a:pPr>
            <a:r>
              <a:rPr lang="en-US" altLang="en-US" sz="2000" dirty="0" smtClean="0">
                <a:solidFill>
                  <a:srgbClr val="006600"/>
                </a:solidFill>
              </a:rPr>
              <a:t>Lease receivable </a:t>
            </a:r>
            <a:r>
              <a:rPr lang="en-US" altLang="en-US" sz="1800" dirty="0" smtClean="0">
                <a:solidFill>
                  <a:srgbClr val="006600"/>
                </a:solidFill>
              </a:rPr>
              <a:t>(present value of payments)</a:t>
            </a:r>
            <a:r>
              <a:rPr lang="en-US" altLang="en-US" sz="2000" dirty="0" smtClean="0">
                <a:solidFill>
                  <a:srgbClr val="006600"/>
                </a:solidFill>
              </a:rPr>
              <a:t>		479,079 </a:t>
            </a:r>
            <a:br>
              <a:rPr lang="en-US" altLang="en-US" sz="2000" dirty="0" smtClean="0">
                <a:solidFill>
                  <a:srgbClr val="006600"/>
                </a:solidFill>
              </a:rPr>
            </a:br>
            <a:r>
              <a:rPr lang="en-US" altLang="en-US" sz="2000" dirty="0" smtClean="0">
                <a:solidFill>
                  <a:srgbClr val="006600"/>
                </a:solidFill>
              </a:rPr>
              <a:t> Inventory of equipment </a:t>
            </a:r>
            <a:r>
              <a:rPr lang="en-US" altLang="en-US" sz="1800" dirty="0" smtClean="0">
                <a:solidFill>
                  <a:srgbClr val="006600"/>
                </a:solidFill>
              </a:rPr>
              <a:t>(lessor’s cost)	</a:t>
            </a:r>
            <a:r>
              <a:rPr lang="en-US" altLang="en-US" sz="2000" dirty="0" smtClean="0">
                <a:solidFill>
                  <a:srgbClr val="006600"/>
                </a:solidFill>
              </a:rPr>
              <a:t>		479,079</a:t>
            </a:r>
          </a:p>
          <a:p>
            <a:pPr eaLnBrk="1" hangingPunct="1">
              <a:lnSpc>
                <a:spcPct val="80000"/>
              </a:lnSpc>
              <a:buFont typeface="Wingdings" pitchFamily="2" charset="2"/>
              <a:buNone/>
            </a:pPr>
            <a:endParaRPr lang="en-US" altLang="en-US" sz="800" b="1" i="1" dirty="0" smtClean="0">
              <a:solidFill>
                <a:srgbClr val="006600"/>
              </a:solidFill>
            </a:endParaRPr>
          </a:p>
          <a:p>
            <a:pPr algn="ctr" eaLnBrk="1" hangingPunct="1">
              <a:lnSpc>
                <a:spcPct val="80000"/>
              </a:lnSpc>
              <a:buFont typeface="Wingdings" pitchFamily="2" charset="2"/>
              <a:buNone/>
            </a:pPr>
            <a:r>
              <a:rPr lang="en-US" altLang="en-US" sz="2000" b="1" i="1" dirty="0" smtClean="0">
                <a:solidFill>
                  <a:srgbClr val="0000FF"/>
                </a:solidFill>
              </a:rPr>
              <a:t>First Lease Payment [Jan. 1, 2018]</a:t>
            </a:r>
          </a:p>
          <a:p>
            <a:pPr eaLnBrk="1" hangingPunct="1">
              <a:lnSpc>
                <a:spcPct val="80000"/>
              </a:lnSpc>
              <a:buFont typeface="Wingdings" pitchFamily="2" charset="2"/>
              <a:buNone/>
            </a:pPr>
            <a:r>
              <a:rPr lang="en-US" altLang="en-US" sz="2000" b="1" dirty="0" smtClean="0">
                <a:solidFill>
                  <a:srgbClr val="C00000"/>
                </a:solidFill>
              </a:rPr>
              <a:t>Sans Serif Publishers, Inc. (Lessee)</a:t>
            </a:r>
          </a:p>
          <a:p>
            <a:pPr eaLnBrk="1" hangingPunct="1">
              <a:lnSpc>
                <a:spcPct val="80000"/>
              </a:lnSpc>
              <a:buFont typeface="Wingdings" pitchFamily="2" charset="2"/>
              <a:buNone/>
            </a:pPr>
            <a:r>
              <a:rPr lang="en-US" altLang="en-US" sz="2000" dirty="0" smtClean="0">
                <a:solidFill>
                  <a:srgbClr val="663300"/>
                </a:solidFill>
              </a:rPr>
              <a:t>Lease payable 					100,000</a:t>
            </a:r>
            <a:br>
              <a:rPr lang="en-US" altLang="en-US" sz="2000" dirty="0" smtClean="0">
                <a:solidFill>
                  <a:srgbClr val="663300"/>
                </a:solidFill>
              </a:rPr>
            </a:br>
            <a:r>
              <a:rPr lang="en-US" altLang="en-US" sz="2000" dirty="0" smtClean="0">
                <a:solidFill>
                  <a:srgbClr val="663300"/>
                </a:solidFill>
              </a:rPr>
              <a:t>Cash							100,000</a:t>
            </a:r>
            <a:endParaRPr lang="en-US" altLang="en-US" sz="2000" b="1" dirty="0" smtClean="0">
              <a:solidFill>
                <a:srgbClr val="663300"/>
              </a:solidFill>
            </a:endParaRPr>
          </a:p>
          <a:p>
            <a:pPr eaLnBrk="1" hangingPunct="1">
              <a:lnSpc>
                <a:spcPct val="80000"/>
              </a:lnSpc>
              <a:buFont typeface="Wingdings" pitchFamily="2" charset="2"/>
              <a:buNone/>
            </a:pPr>
            <a:endParaRPr lang="en-US" altLang="en-US" sz="800" b="1" dirty="0" smtClean="0">
              <a:solidFill>
                <a:srgbClr val="92D050"/>
              </a:solidFill>
            </a:endParaRPr>
          </a:p>
          <a:p>
            <a:pPr eaLnBrk="1" hangingPunct="1">
              <a:lnSpc>
                <a:spcPct val="80000"/>
              </a:lnSpc>
              <a:buNone/>
            </a:pPr>
            <a:r>
              <a:rPr lang="en-US" altLang="en-US" sz="2000" b="1" dirty="0">
                <a:solidFill>
                  <a:srgbClr val="00A44A"/>
                </a:solidFill>
              </a:rPr>
              <a:t>First LeaseCorp (Lessor)</a:t>
            </a:r>
          </a:p>
          <a:p>
            <a:pPr eaLnBrk="1" hangingPunct="1">
              <a:lnSpc>
                <a:spcPct val="80000"/>
              </a:lnSpc>
              <a:buFont typeface="Wingdings" pitchFamily="2" charset="2"/>
              <a:buNone/>
            </a:pPr>
            <a:r>
              <a:rPr lang="en-US" altLang="en-US" sz="2000" dirty="0" smtClean="0">
                <a:solidFill>
                  <a:srgbClr val="006600"/>
                </a:solidFill>
              </a:rPr>
              <a:t>Cash						100,000</a:t>
            </a:r>
            <a:br>
              <a:rPr lang="en-US" altLang="en-US" sz="2000" dirty="0" smtClean="0">
                <a:solidFill>
                  <a:srgbClr val="006600"/>
                </a:solidFill>
              </a:rPr>
            </a:br>
            <a:r>
              <a:rPr lang="en-US" altLang="en-US" sz="2000" dirty="0" smtClean="0">
                <a:solidFill>
                  <a:srgbClr val="006600"/>
                </a:solidFill>
              </a:rPr>
              <a:t> Lease receivable 					100,000</a:t>
            </a:r>
          </a:p>
        </p:txBody>
      </p:sp>
    </p:spTree>
    <p:extLst>
      <p:ext uri="{BB962C8B-B14F-4D97-AF65-F5344CB8AC3E}">
        <p14:creationId xmlns:p14="http://schemas.microsoft.com/office/powerpoint/2010/main" val="152309035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05507">
                                            <p:txEl>
                                              <p:pRg st="7" end="7"/>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05507">
                                            <p:txEl>
                                              <p:pRg st="8" end="8"/>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05507">
                                            <p:txEl>
                                              <p:pRg st="9" end="9"/>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2" presetClass="entr" presetSubtype="8" fill="hold" nodeType="clickEffect">
                                  <p:stCondLst>
                                    <p:cond delay="0"/>
                                  </p:stCondLst>
                                  <p:childTnLst>
                                    <p:set>
                                      <p:cBhvr>
                                        <p:cTn id="14" dur="1" fill="hold">
                                          <p:stCondLst>
                                            <p:cond delay="0"/>
                                          </p:stCondLst>
                                        </p:cTn>
                                        <p:tgtEl>
                                          <p:spTgt spid="405507">
                                            <p:txEl>
                                              <p:pRg st="4" end="4"/>
                                            </p:txEl>
                                          </p:spTgt>
                                        </p:tgtEl>
                                        <p:attrNameLst>
                                          <p:attrName>style.visibility</p:attrName>
                                        </p:attrNameLst>
                                      </p:cBhvr>
                                      <p:to>
                                        <p:strVal val="visible"/>
                                      </p:to>
                                    </p:set>
                                    <p:anim calcmode="lin" valueType="num">
                                      <p:cBhvr additive="base">
                                        <p:cTn id="15" dur="500" fill="hold"/>
                                        <p:tgtEl>
                                          <p:spTgt spid="405507">
                                            <p:txEl>
                                              <p:pRg st="4" end="4"/>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405507">
                                            <p:txEl>
                                              <p:pRg st="4" end="4"/>
                                            </p:txEl>
                                          </p:spTgt>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05507">
                                            <p:txEl>
                                              <p:pRg st="5" end="5"/>
                                            </p:txEl>
                                          </p:spTgt>
                                        </p:tgtEl>
                                        <p:attrNameLst>
                                          <p:attrName>style.visibility</p:attrName>
                                        </p:attrNameLst>
                                      </p:cBhvr>
                                      <p:to>
                                        <p:strVal val="visible"/>
                                      </p:to>
                                    </p:set>
                                    <p:anim calcmode="lin" valueType="num">
                                      <p:cBhvr additive="base">
                                        <p:cTn id="19" dur="500" fill="hold"/>
                                        <p:tgtEl>
                                          <p:spTgt spid="405507">
                                            <p:txEl>
                                              <p:pRg st="5" end="5"/>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05507">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405507">
                                            <p:txEl>
                                              <p:pRg st="11" end="11"/>
                                            </p:txEl>
                                          </p:spTgt>
                                        </p:tgtEl>
                                        <p:attrNameLst>
                                          <p:attrName>style.visibility</p:attrName>
                                        </p:attrNameLst>
                                      </p:cBhvr>
                                      <p:to>
                                        <p:strVal val="visible"/>
                                      </p:to>
                                    </p:set>
                                    <p:anim calcmode="lin" valueType="num">
                                      <p:cBhvr additive="base">
                                        <p:cTn id="25" dur="500" fill="hold"/>
                                        <p:tgtEl>
                                          <p:spTgt spid="405507">
                                            <p:txEl>
                                              <p:pRg st="11" end="1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05507">
                                            <p:txEl>
                                              <p:pRg st="11" end="11"/>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405507">
                                            <p:txEl>
                                              <p:pRg st="12" end="12"/>
                                            </p:txEl>
                                          </p:spTgt>
                                        </p:tgtEl>
                                        <p:attrNameLst>
                                          <p:attrName>style.visibility</p:attrName>
                                        </p:attrNameLst>
                                      </p:cBhvr>
                                      <p:to>
                                        <p:strVal val="visible"/>
                                      </p:to>
                                    </p:set>
                                    <p:anim calcmode="lin" valueType="num">
                                      <p:cBhvr additive="base">
                                        <p:cTn id="29" dur="500" fill="hold"/>
                                        <p:tgtEl>
                                          <p:spTgt spid="405507">
                                            <p:txEl>
                                              <p:pRg st="12" end="1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405507">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25400">
          <a:solidFill>
            <a:schemeClr val="tx1"/>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21296</TotalTime>
  <Words>2505</Words>
  <Application>Microsoft Office PowerPoint</Application>
  <PresentationFormat>On-screen Show (4:3)</PresentationFormat>
  <Paragraphs>403</Paragraphs>
  <Slides>38</Slides>
  <Notes>38</Notes>
  <HiddenSlides>0</HiddenSlides>
  <MMClips>0</MMClips>
  <ScaleCrop>false</ScaleCrop>
  <HeadingPairs>
    <vt:vector size="4" baseType="variant">
      <vt:variant>
        <vt:lpstr>Theme</vt:lpstr>
      </vt:variant>
      <vt:variant>
        <vt:i4>1</vt:i4>
      </vt:variant>
      <vt:variant>
        <vt:lpstr>Slide Titles</vt:lpstr>
      </vt:variant>
      <vt:variant>
        <vt:i4>38</vt:i4>
      </vt:variant>
    </vt:vector>
  </HeadingPairs>
  <TitlesOfParts>
    <vt:vector size="39" baseType="lpstr">
      <vt:lpstr>Office Theme</vt:lpstr>
      <vt:lpstr>FASB UPDATES: Leases</vt:lpstr>
      <vt:lpstr>ASC 142 Topic: Leases </vt:lpstr>
      <vt:lpstr>Putting Leases on the Balance Sheet</vt:lpstr>
      <vt:lpstr>Lease Classifications</vt:lpstr>
      <vt:lpstr>Lease Classification Criteria</vt:lpstr>
      <vt:lpstr>What is Fair Value?</vt:lpstr>
      <vt:lpstr>Finance Lease  </vt:lpstr>
      <vt:lpstr>Financing / Sales-Type Leases –  Lessee and Lessor Calculations</vt:lpstr>
      <vt:lpstr>Financing / Sales-Type Leases –  </vt:lpstr>
      <vt:lpstr>Second Lease Payment         [Dec. 31, 2018]</vt:lpstr>
      <vt:lpstr>LEASE AMORTIZATION SCHEDULE</vt:lpstr>
      <vt:lpstr> Finance Lease Amortization</vt:lpstr>
      <vt:lpstr>Sales-Type Lease with         No Selling Profit</vt:lpstr>
      <vt:lpstr>Operating Leases</vt:lpstr>
      <vt:lpstr>Operating Leases</vt:lpstr>
      <vt:lpstr>Operating Lease First Lease Payment</vt:lpstr>
      <vt:lpstr>Operating Lease Lessor: Second Lease Payment</vt:lpstr>
      <vt:lpstr> Operating Lease Lessee: Interest and Amortization</vt:lpstr>
      <vt:lpstr> Operating Lease Lessee: Interest and Amortization</vt:lpstr>
      <vt:lpstr>Concept Check √</vt:lpstr>
      <vt:lpstr>Comparison of Lessee’s Expense Recognition  between Finance and Operating Leases</vt:lpstr>
      <vt:lpstr>Reporting Lease Expense  and Lease Revenue</vt:lpstr>
      <vt:lpstr>Short-Term Leases  – A Short-Cut Method</vt:lpstr>
      <vt:lpstr>Dealing with Uncertainties</vt:lpstr>
      <vt:lpstr>What if the Lease Term is Uncertain?</vt:lpstr>
      <vt:lpstr>Reassessment  of the Lease Term</vt:lpstr>
      <vt:lpstr>Reassessment of the Lease Term</vt:lpstr>
      <vt:lpstr>What if the Lease Payments are Uncertain?</vt:lpstr>
      <vt:lpstr>What if the Terms of the Lease are Modified?</vt:lpstr>
      <vt:lpstr>Residual Value</vt:lpstr>
      <vt:lpstr>Residual Value</vt:lpstr>
      <vt:lpstr>Residual Value</vt:lpstr>
      <vt:lpstr>Residual Value Sales-Type Lease with Selling Profit</vt:lpstr>
      <vt:lpstr>Purchase Option</vt:lpstr>
      <vt:lpstr>PowerPoint Presentation</vt:lpstr>
      <vt:lpstr>Nonlease Components of Lease Payments</vt:lpstr>
      <vt:lpstr>Initial Direct Costs </vt:lpstr>
      <vt:lpstr>Sale-Leaseback Arrangements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Receivables and Sales</dc:title>
  <dc:creator>G.S. Madhu Chellam</dc:creator>
  <cp:lastModifiedBy>Mann, Rebecca</cp:lastModifiedBy>
  <cp:revision>691</cp:revision>
  <dcterms:created xsi:type="dcterms:W3CDTF">2014-07-25T10:46:51Z</dcterms:created>
  <dcterms:modified xsi:type="dcterms:W3CDTF">2016-09-06T19:39:37Z</dcterms:modified>
</cp:coreProperties>
</file>