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4"/>
  </p:sldMasterIdLst>
  <p:notesMasterIdLst>
    <p:notesMasterId r:id="rId28"/>
  </p:notesMasterIdLst>
  <p:sldIdLst>
    <p:sldId id="256" r:id="rId5"/>
    <p:sldId id="266" r:id="rId6"/>
    <p:sldId id="281" r:id="rId7"/>
    <p:sldId id="282" r:id="rId8"/>
    <p:sldId id="268" r:id="rId9"/>
    <p:sldId id="269" r:id="rId10"/>
    <p:sldId id="270" r:id="rId11"/>
    <p:sldId id="283" r:id="rId12"/>
    <p:sldId id="271" r:id="rId13"/>
    <p:sldId id="284" r:id="rId14"/>
    <p:sldId id="272" r:id="rId15"/>
    <p:sldId id="273" r:id="rId16"/>
    <p:sldId id="274" r:id="rId17"/>
    <p:sldId id="275" r:id="rId18"/>
    <p:sldId id="276" r:id="rId19"/>
    <p:sldId id="286" r:id="rId20"/>
    <p:sldId id="277" r:id="rId21"/>
    <p:sldId id="287" r:id="rId22"/>
    <p:sldId id="279" r:id="rId23"/>
    <p:sldId id="278" r:id="rId24"/>
    <p:sldId id="280" r:id="rId25"/>
    <p:sldId id="289" r:id="rId26"/>
    <p:sldId id="265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chitra Krishna" initials="SK" lastIdx="5" clrIdx="0">
    <p:extLst>
      <p:ext uri="{19B8F6BF-5375-455C-9EA6-DF929625EA0E}">
        <p15:presenceInfo xmlns:p15="http://schemas.microsoft.com/office/powerpoint/2012/main" userId="Suchitra Krishna" providerId="None"/>
      </p:ext>
    </p:extLst>
  </p:cmAuthor>
  <p:cmAuthor id="2" name="Diya Bhojnagarwala" initials="DB" lastIdx="5" clrIdx="1">
    <p:extLst>
      <p:ext uri="{19B8F6BF-5375-455C-9EA6-DF929625EA0E}">
        <p15:presenceInfo xmlns:p15="http://schemas.microsoft.com/office/powerpoint/2012/main" userId="S-1-5-21-3361151005-2080053223-3394076701-189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8" autoAdjust="0"/>
    <p:restoredTop sz="92801" autoAdjust="0"/>
  </p:normalViewPr>
  <p:slideViewPr>
    <p:cSldViewPr>
      <p:cViewPr varScale="1">
        <p:scale>
          <a:sx n="67" d="100"/>
          <a:sy n="67" d="100"/>
        </p:scale>
        <p:origin x="79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>
            <a:extLst>
              <a:ext uri="{FF2B5EF4-FFF2-40B4-BE49-F238E27FC236}">
                <a16:creationId xmlns:a16="http://schemas.microsoft.com/office/drawing/2014/main" id="{CEA6F103-854B-4E78-BBFB-EC5463A85F8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Calibri" panose="020F0502020204030204" pitchFamily="34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23AC20E0-E375-408F-95AB-EE7369BCA2F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ea typeface="Calibri" panose="020F0502020204030204" pitchFamily="34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2993ECA-EEFA-442A-874F-1C0AD33D10B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3" name="Rectangle 5">
            <a:extLst>
              <a:ext uri="{FF2B5EF4-FFF2-40B4-BE49-F238E27FC236}">
                <a16:creationId xmlns:a16="http://schemas.microsoft.com/office/drawing/2014/main" id="{F5636FBB-2CE3-4667-82DA-22E7FF9FEFC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5174" name="Rectangle 6">
            <a:extLst>
              <a:ext uri="{FF2B5EF4-FFF2-40B4-BE49-F238E27FC236}">
                <a16:creationId xmlns:a16="http://schemas.microsoft.com/office/drawing/2014/main" id="{17E0D40F-A01F-423D-8F5D-489EFEB489F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anose="020F0502020204030204" pitchFamily="34" charset="0"/>
                <a:ea typeface="Calibri" panose="020F0502020204030204" pitchFamily="34" charset="0"/>
                <a:cs typeface="Arial" pitchFamily="-105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5175" name="Rectangle 7">
            <a:extLst>
              <a:ext uri="{FF2B5EF4-FFF2-40B4-BE49-F238E27FC236}">
                <a16:creationId xmlns:a16="http://schemas.microsoft.com/office/drawing/2014/main" id="{F386E802-BE9A-4701-92DE-26564D08C4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  <a:cs typeface="Arial" pitchFamily="-105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  <a:cs typeface="Arial" pitchFamily="-105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  <a:cs typeface="Arial" pitchFamily="-105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  <a:cs typeface="Arial" pitchFamily="-105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  <a:cs typeface="Arial" pitchFamily="-105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23597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37415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18716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6825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92595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13879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6782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44078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4672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30121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07015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230328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09469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647002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9492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4514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9086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1648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856304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82350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0652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480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F24973-80F0-49D2-B0EE-D14E6276D898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5539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61DE1D71-2CE4-4E6C-A2FB-F4125C4C8EE0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52DF53FE-49F8-4425-9ACB-08CB8C35F6BC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04296646-400E-4C0F-86BD-42CA818BA0A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4815B-8AE9-403A-B00D-EF455FE0898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0">
            <a:extLst>
              <a:ext uri="{FF2B5EF4-FFF2-40B4-BE49-F238E27FC236}">
                <a16:creationId xmlns:a16="http://schemas.microsoft.com/office/drawing/2014/main" id="{D206D566-63AA-4F56-A73C-916062672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7">
            <a:extLst>
              <a:ext uri="{FF2B5EF4-FFF2-40B4-BE49-F238E27FC236}">
                <a16:creationId xmlns:a16="http://schemas.microsoft.com/office/drawing/2014/main" id="{B67B6264-A9BE-45CE-A64A-B6923E6A7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9">
            <a:extLst>
              <a:ext uri="{FF2B5EF4-FFF2-40B4-BE49-F238E27FC236}">
                <a16:creationId xmlns:a16="http://schemas.microsoft.com/office/drawing/2014/main" id="{E3C4EE5B-D7CB-4966-A8B6-34E43EC9E5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Straight Connector 15">
            <a:extLst>
              <a:ext uri="{FF2B5EF4-FFF2-40B4-BE49-F238E27FC236}">
                <a16:creationId xmlns:a16="http://schemas.microsoft.com/office/drawing/2014/main" id="{6D20C06B-CA86-4BCD-9C4D-C84B44B5542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Straight Connector 14">
            <a:extLst>
              <a:ext uri="{FF2B5EF4-FFF2-40B4-BE49-F238E27FC236}">
                <a16:creationId xmlns:a16="http://schemas.microsoft.com/office/drawing/2014/main" id="{73375B02-534E-4295-B3EF-C652C30992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5" name="Straight Connector 21">
            <a:extLst>
              <a:ext uri="{FF2B5EF4-FFF2-40B4-BE49-F238E27FC236}">
                <a16:creationId xmlns:a16="http://schemas.microsoft.com/office/drawing/2014/main" id="{1B8EF0BF-0E30-4258-B183-C9330C9C2D79}"/>
              </a:ext>
            </a:extLst>
          </p:cNvPr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B2E63C0-FF50-40C5-9FE2-7CCA103EF78C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5472075A-E0E2-4BEE-9BED-D9E261EE4AC5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17366473-887A-41EB-B62E-6F1DE7C865D7}"/>
              </a:ext>
            </a:extLst>
          </p:cNvPr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>
            <a:extLst>
              <a:ext uri="{FF2B5EF4-FFF2-40B4-BE49-F238E27FC236}">
                <a16:creationId xmlns:a16="http://schemas.microsoft.com/office/drawing/2014/main" id="{9C1FE398-8895-4496-85CE-AA95710A2203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>
            <a:extLst>
              <a:ext uri="{FF2B5EF4-FFF2-40B4-BE49-F238E27FC236}">
                <a16:creationId xmlns:a16="http://schemas.microsoft.com/office/drawing/2014/main" id="{5DF264BD-0236-4D18-A0B0-188422A73C93}"/>
              </a:ext>
            </a:extLst>
          </p:cNvPr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>
            <a:extLst>
              <a:ext uri="{FF2B5EF4-FFF2-40B4-BE49-F238E27FC236}">
                <a16:creationId xmlns:a16="http://schemas.microsoft.com/office/drawing/2014/main" id="{93D12803-EC61-4D7B-9528-C170F7C59F07}"/>
              </a:ext>
            </a:extLst>
          </p:cNvPr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E84279FC-6690-41E3-AEA3-C40DF73BF7A6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074A8-1397-46D3-817F-1BF58E7B9C3C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23" name="Footer Placeholder 16">
            <a:extLst>
              <a:ext uri="{FF2B5EF4-FFF2-40B4-BE49-F238E27FC236}">
                <a16:creationId xmlns:a16="http://schemas.microsoft.com/office/drawing/2014/main" id="{DFEA68A9-08B9-4F6C-BAE2-522444E4A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89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B49D526-7009-4AFE-9553-C203A0A5C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CC443-8C9C-4C9C-BB43-749ADD5C9778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350BDBF4-DB03-4830-87B6-7651B0D1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FDE1DD94-E4F6-4388-AA7D-66113B12D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EE6E4E-CD2C-45DE-B880-AF7EC8546B60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46877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3F65D40-CF5E-42B6-A31E-7E2E170BD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8BF93-69D6-4006-A2F6-8C351D24C845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973FEB62-6FA7-4010-A2F7-5852CAEF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BFA1918D-5B61-4500-A6DF-33849548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9B045C08-DE87-4711-BDC4-2324199BFD6C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91964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>
            <a:lvl1pPr marL="273050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3600">
                <a:latin typeface="Calibri" panose="020F0502020204030204" pitchFamily="34" charset="0"/>
              </a:defRPr>
            </a:lvl1pPr>
            <a:lvl2pPr marL="639763" indent="-273050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 sz="2700">
                <a:latin typeface="Calibri" panose="020F0502020204030204" pitchFamily="34" charset="0"/>
              </a:defRPr>
            </a:lvl2pPr>
            <a:lvl3pPr marL="91440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3pPr>
            <a:lvl4pPr marL="1187450" indent="-182563">
              <a:buClr>
                <a:srgbClr val="C85201"/>
              </a:buClr>
              <a:buSzPct val="100000"/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4pPr>
            <a:lvl5pPr marL="1462088" indent="-182563">
              <a:buClr>
                <a:srgbClr val="C85201"/>
              </a:buClr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111FB014-60F0-4DDC-A9E8-6D743988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5AAED04-E678-4776-8096-839956F1AC69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E47BF52-5AA3-44D4-B741-A77BDB5EEE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1844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CC18E05D-E4A0-48C9-BBB8-245FBB793B46}"/>
              </a:ext>
            </a:extLst>
          </p:cNvPr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BC86F1F-E547-46F6-845D-35CCAB03A27D}"/>
              </a:ext>
            </a:extLst>
          </p:cNvPr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7A2616A8-D07F-45D4-96BE-58D133694D9C}"/>
              </a:ext>
            </a:extLst>
          </p:cNvPr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EF868F7-2D12-4D37-A22F-EFCC142DE462}"/>
              </a:ext>
            </a:extLst>
          </p:cNvPr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Straight Connector 12">
            <a:extLst>
              <a:ext uri="{FF2B5EF4-FFF2-40B4-BE49-F238E27FC236}">
                <a16:creationId xmlns:a16="http://schemas.microsoft.com/office/drawing/2014/main" id="{5AC83756-0959-425B-9A56-1151B3272A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9" name="Straight Connector 13">
            <a:extLst>
              <a:ext uri="{FF2B5EF4-FFF2-40B4-BE49-F238E27FC236}">
                <a16:creationId xmlns:a16="http://schemas.microsoft.com/office/drawing/2014/main" id="{CE7E6D48-D860-4453-95E7-8F9D43D94A1B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4">
            <a:extLst>
              <a:ext uri="{FF2B5EF4-FFF2-40B4-BE49-F238E27FC236}">
                <a16:creationId xmlns:a16="http://schemas.microsoft.com/office/drawing/2014/main" id="{B1FC4341-6A13-4403-9FFE-761B369982A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5">
            <a:extLst>
              <a:ext uri="{FF2B5EF4-FFF2-40B4-BE49-F238E27FC236}">
                <a16:creationId xmlns:a16="http://schemas.microsoft.com/office/drawing/2014/main" id="{56255941-A020-404C-BEBF-E5360887B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16">
            <a:extLst>
              <a:ext uri="{FF2B5EF4-FFF2-40B4-BE49-F238E27FC236}">
                <a16:creationId xmlns:a16="http://schemas.microsoft.com/office/drawing/2014/main" id="{944A78AF-1F52-42CE-8E2C-CF057FFC14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786A780C-93B7-48F4-973B-7F63D5F34BA5}"/>
              </a:ext>
            </a:extLst>
          </p:cNvPr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>
            <a:extLst>
              <a:ext uri="{FF2B5EF4-FFF2-40B4-BE49-F238E27FC236}">
                <a16:creationId xmlns:a16="http://schemas.microsoft.com/office/drawing/2014/main" id="{E9745D94-14B1-4F47-BC98-BF387DBA45EE}"/>
              </a:ext>
            </a:extLst>
          </p:cNvPr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>
            <a:extLst>
              <a:ext uri="{FF2B5EF4-FFF2-40B4-BE49-F238E27FC236}">
                <a16:creationId xmlns:a16="http://schemas.microsoft.com/office/drawing/2014/main" id="{E3781488-8AF9-475F-9537-B43BCB48808C}"/>
              </a:ext>
            </a:extLst>
          </p:cNvPr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F96E1F32-5257-449A-87DF-19391008C447}"/>
              </a:ext>
            </a:extLst>
          </p:cNvPr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14D820AF-13B7-4D28-97E2-CE09BED4DE40}"/>
              </a:ext>
            </a:extLst>
          </p:cNvPr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>
            <a:extLst>
              <a:ext uri="{FF2B5EF4-FFF2-40B4-BE49-F238E27FC236}">
                <a16:creationId xmlns:a16="http://schemas.microsoft.com/office/drawing/2014/main" id="{7F7892A8-C7FC-4FE0-97E8-BF851C5F6A2E}"/>
              </a:ext>
            </a:extLst>
          </p:cNvPr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>
            <a:extLst>
              <a:ext uri="{FF2B5EF4-FFF2-40B4-BE49-F238E27FC236}">
                <a16:creationId xmlns:a16="http://schemas.microsoft.com/office/drawing/2014/main" id="{85649FD8-1964-46F7-B2E1-04E1EC6901E3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E3C4CAD8-F342-44B7-AE79-134135030E6E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FCCA7-69FF-4877-A152-8F2C8A8BCF4C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9A4A11BA-F6B4-457E-A8DF-B352157C4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10429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D0B2565A-046F-4DE1-BD1C-471D2939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D36B3-6A25-434D-953B-5266720EA3ED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8C3A772B-4E3C-450A-B045-A305018B4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7D202DEF-062F-4DA8-92C2-0AAEEE80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D222FAF1-C474-4982-818A-97BD935AACE5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4378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EF28BD7-9C89-4FD4-B7AE-DD1953065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442C5-EA49-4313-B6D2-F79BD2288D0E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789233A-B489-4A46-A3C9-5511AC00A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C29062-42AB-4803-97ED-6BC639F5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A51686E6-2235-4E41-80CF-234E8F22F8D2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92349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BCE4CFD8-4BFA-4E20-90B6-9A4AA616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5FBEC07-8050-4503-838F-0EAA080D9560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88683A67-296F-41C6-BFFB-55E5C2FA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F17A9E9D-3A86-4E77-9F68-658CE75F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1AB8724A-4756-47CC-9993-F74E20BD2EB1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2653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B85FC26-9DFF-46AB-B2F5-C683C3363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9FBF3-9245-4DFE-B51C-841B767BA852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10D0EE-97D6-4867-B7B1-1183C021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id="{B591D140-1AF1-418B-A4ED-21A4FF371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2-</a:t>
            </a:r>
            <a:fld id="{6E43BA16-08BA-44B4-A1F9-1D76ADB62878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8180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>
            <a:extLst>
              <a:ext uri="{FF2B5EF4-FFF2-40B4-BE49-F238E27FC236}">
                <a16:creationId xmlns:a16="http://schemas.microsoft.com/office/drawing/2014/main" id="{2C7AE28A-ED73-451C-96EF-C57FC71D7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>
            <a:extLst>
              <a:ext uri="{FF2B5EF4-FFF2-40B4-BE49-F238E27FC236}">
                <a16:creationId xmlns:a16="http://schemas.microsoft.com/office/drawing/2014/main" id="{DED10F3E-A676-4C8B-8053-D0DC2A570E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>
            <a:extLst>
              <a:ext uri="{FF2B5EF4-FFF2-40B4-BE49-F238E27FC236}">
                <a16:creationId xmlns:a16="http://schemas.microsoft.com/office/drawing/2014/main" id="{C22CD96E-8683-4E8F-91B4-D42EAE9CB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Straight Connector 10">
            <a:extLst>
              <a:ext uri="{FF2B5EF4-FFF2-40B4-BE49-F238E27FC236}">
                <a16:creationId xmlns:a16="http://schemas.microsoft.com/office/drawing/2014/main" id="{992241A5-31DF-47CE-8F1D-3160CB78E00C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D8406507-EFBA-433E-9971-5E93F8B68E7C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Straight Connector 12">
            <a:extLst>
              <a:ext uri="{FF2B5EF4-FFF2-40B4-BE49-F238E27FC236}">
                <a16:creationId xmlns:a16="http://schemas.microsoft.com/office/drawing/2014/main" id="{FDD2E838-1985-4FCC-896D-FC1FBD602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F5CC65B5-5CDF-4812-9874-E61410CCC4CF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20">
            <a:extLst>
              <a:ext uri="{FF2B5EF4-FFF2-40B4-BE49-F238E27FC236}">
                <a16:creationId xmlns:a16="http://schemas.microsoft.com/office/drawing/2014/main" id="{4E2638C6-5430-45AC-83E8-6220AB047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AE6A288-530A-4E82-8DFD-585B760AE36B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13" name="Slide Number Placeholder 21">
            <a:extLst>
              <a:ext uri="{FF2B5EF4-FFF2-40B4-BE49-F238E27FC236}">
                <a16:creationId xmlns:a16="http://schemas.microsoft.com/office/drawing/2014/main" id="{B3C428E1-CB5D-4A7C-8A9B-9F7945B595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945169-43E6-496A-8058-1D3A5FF86D3D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2">
            <a:extLst>
              <a:ext uri="{FF2B5EF4-FFF2-40B4-BE49-F238E27FC236}">
                <a16:creationId xmlns:a16="http://schemas.microsoft.com/office/drawing/2014/main" id="{50A3430F-F268-4E8C-81F4-DB89BB2EE3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80134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>
            <a:extLst>
              <a:ext uri="{FF2B5EF4-FFF2-40B4-BE49-F238E27FC236}">
                <a16:creationId xmlns:a16="http://schemas.microsoft.com/office/drawing/2014/main" id="{64DCF1D6-0034-4340-984C-48FADD87C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0C4FC7F6-5290-454A-AB10-BFC7D6DBE549}"/>
              </a:ext>
            </a:extLst>
          </p:cNvPr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>
            <a:extLst>
              <a:ext uri="{FF2B5EF4-FFF2-40B4-BE49-F238E27FC236}">
                <a16:creationId xmlns:a16="http://schemas.microsoft.com/office/drawing/2014/main" id="{53343947-A615-43CF-8326-902F73D79691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BABDD5-24C4-4A01-8675-4317449D6F44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traight Connector 11">
            <a:extLst>
              <a:ext uri="{FF2B5EF4-FFF2-40B4-BE49-F238E27FC236}">
                <a16:creationId xmlns:a16="http://schemas.microsoft.com/office/drawing/2014/main" id="{FB42398D-4EC9-4F8C-9F78-D237D49A2482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Straight Connector 18">
            <a:extLst>
              <a:ext uri="{FF2B5EF4-FFF2-40B4-BE49-F238E27FC236}">
                <a16:creationId xmlns:a16="http://schemas.microsoft.com/office/drawing/2014/main" id="{E382FD33-76B6-4BAA-99F4-8ECD1F359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>
            <a:extLst>
              <a:ext uri="{FF2B5EF4-FFF2-40B4-BE49-F238E27FC236}">
                <a16:creationId xmlns:a16="http://schemas.microsoft.com/office/drawing/2014/main" id="{A9869775-2AE7-424B-8781-CF28C94C0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6">
            <a:extLst>
              <a:ext uri="{FF2B5EF4-FFF2-40B4-BE49-F238E27FC236}">
                <a16:creationId xmlns:a16="http://schemas.microsoft.com/office/drawing/2014/main" id="{F9A54337-CFFD-4EDD-8BD2-B25288236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1B6259D-D8F7-49C2-9119-6C5015EBCB6C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13" name="Slide Number Placeholder 17">
            <a:extLst>
              <a:ext uri="{FF2B5EF4-FFF2-40B4-BE49-F238E27FC236}">
                <a16:creationId xmlns:a16="http://schemas.microsoft.com/office/drawing/2014/main" id="{345E88DD-960B-4C7C-A6C8-5564A3B9A4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6B8CB9D-EDA3-4C7F-8337-A31CB4896F7B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14" name="Footer Placeholder 20">
            <a:extLst>
              <a:ext uri="{FF2B5EF4-FFF2-40B4-BE49-F238E27FC236}">
                <a16:creationId xmlns:a16="http://schemas.microsoft.com/office/drawing/2014/main" id="{A98C0893-C653-47D8-A006-2A7A521820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0915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>
            <a:extLst>
              <a:ext uri="{FF2B5EF4-FFF2-40B4-BE49-F238E27FC236}">
                <a16:creationId xmlns:a16="http://schemas.microsoft.com/office/drawing/2014/main" id="{D7A0FB40-6DD9-43FD-85D7-A25C17986BB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>
            <a:extLst>
              <a:ext uri="{FF2B5EF4-FFF2-40B4-BE49-F238E27FC236}">
                <a16:creationId xmlns:a16="http://schemas.microsoft.com/office/drawing/2014/main" id="{793E7A9E-C47C-4F1B-A033-599BC5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8" name="Text Placeholder 12">
            <a:extLst>
              <a:ext uri="{FF2B5EF4-FFF2-40B4-BE49-F238E27FC236}">
                <a16:creationId xmlns:a16="http://schemas.microsoft.com/office/drawing/2014/main" id="{18E69BF2-3160-419C-93F2-D4F1827B94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A58153C9-4993-4FDA-975B-B1F76A28F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D822898-AFBA-47A3-BC6C-3885CFCE9A95}" type="datetime1">
              <a:rPr lang="en-US" smtClean="0"/>
              <a:pPr>
                <a:defRPr/>
              </a:pPr>
              <a:t>5/25/2018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ADEBD6-CDC7-4AC6-994C-9729B0D6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  <a:latin typeface="Century Schoolbook" panose="02040604050505020304" pitchFamily="18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35F1B774-34AA-43F0-9404-7AC5C42CD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32" name="Straight Connector 8">
            <a:extLst>
              <a:ext uri="{FF2B5EF4-FFF2-40B4-BE49-F238E27FC236}">
                <a16:creationId xmlns:a16="http://schemas.microsoft.com/office/drawing/2014/main" id="{C0A4E3B7-BB08-4A92-8C7A-F0B2B642F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0F66F6-A0D1-4BBA-8386-2C37E523453F}"/>
              </a:ext>
            </a:extLst>
          </p:cNvPr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4" name="Straight Connector 10">
            <a:extLst>
              <a:ext uri="{FF2B5EF4-FFF2-40B4-BE49-F238E27FC236}">
                <a16:creationId xmlns:a16="http://schemas.microsoft.com/office/drawing/2014/main" id="{0ED225E8-42A7-417C-BAEC-FD931071B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AA833A-91EC-42E0-9560-BD9B52C3BE5C}"/>
              </a:ext>
            </a:extLst>
          </p:cNvPr>
          <p:cNvSpPr/>
          <p:nvPr userDrawn="1"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rgbClr val="C8520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1DCF391-E724-4FBC-A777-01986E75AB78}"/>
              </a:ext>
            </a:extLst>
          </p:cNvPr>
          <p:cNvSpPr txBox="1">
            <a:spLocks/>
          </p:cNvSpPr>
          <p:nvPr userDrawn="1"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B0B6D83-9DCC-4DE4-A2E2-A9B0CFC5C2F7}"/>
              </a:ext>
            </a:extLst>
          </p:cNvPr>
          <p:cNvSpPr txBox="1">
            <a:spLocks/>
          </p:cNvSpPr>
          <p:nvPr userDrawn="1"/>
        </p:nvSpPr>
        <p:spPr>
          <a:xfrm>
            <a:off x="8062119" y="5838013"/>
            <a:ext cx="762000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550" b="0" kern="1200" dirty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t>11-</a:t>
            </a:r>
            <a:fld id="{5F1D9C7C-A67B-40AF-AF17-4EFFBA00CC02}" type="slidenum">
              <a:rPr lang="en-US" altLang="en-US" sz="1550" b="0" kern="1200" smtClean="0">
                <a:solidFill>
                  <a:srgbClr val="FFFFFF"/>
                </a:solidFill>
                <a:latin typeface="Calibri" panose="020F0502020204030204" pitchFamily="34" charset="0"/>
                <a:ea typeface="+mn-ea"/>
                <a:cs typeface="+mn-cs"/>
              </a:rPr>
              <a:pPr marL="0" indent="0" algn="ctr" rtl="0" eaLnBrk="1" fontAlgn="base" hangingPunct="1">
                <a:spcBef>
                  <a:spcPct val="0"/>
                </a:spcBef>
                <a:spcAft>
                  <a:spcPct val="0"/>
                </a:spcAft>
                <a:buNone/>
              </a:pPr>
              <a:t>‹#›</a:t>
            </a:fld>
            <a:endParaRPr lang="en-US" altLang="en-US" sz="1550" b="0" kern="1200" dirty="0">
              <a:solidFill>
                <a:srgbClr val="FFFFFF"/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046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309462-512B-4B50-B4AF-36C7A8C073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2464936" cy="1905000"/>
          </a:xfrm>
        </p:spPr>
        <p:txBody>
          <a:bodyPr>
            <a:noAutofit/>
          </a:bodyPr>
          <a:lstStyle/>
          <a:p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CHAPTER TWELVE:</a:t>
            </a:r>
            <a:b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altLang="en-US" cap="none" dirty="0">
                <a:solidFill>
                  <a:schemeClr val="tx1"/>
                </a:solidFill>
                <a:latin typeface="Calibri" panose="020F0502020204030204" pitchFamily="34" charset="0"/>
              </a:rPr>
              <a:t>Tools for Assessing and Evaluating Groups</a:t>
            </a:r>
            <a:endParaRPr lang="en-IN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5C0FC5-48F8-47E8-A2CC-D8BEF7BBBC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/>
          <a:stretch/>
        </p:blipFill>
        <p:spPr>
          <a:xfrm>
            <a:off x="4750936" y="1219200"/>
            <a:ext cx="4058101" cy="472588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349BA8F-9A0D-4C2E-BC07-E9D55C62462F}"/>
              </a:ext>
            </a:extLst>
          </p:cNvPr>
          <p:cNvSpPr txBox="1">
            <a:spLocks/>
          </p:cNvSpPr>
          <p:nvPr/>
        </p:nvSpPr>
        <p:spPr>
          <a:xfrm>
            <a:off x="576262" y="6582550"/>
            <a:ext cx="8232775" cy="425291"/>
          </a:xfrm>
          <a:prstGeom prst="rect">
            <a:avLst/>
          </a:prstGeom>
        </p:spPr>
        <p:txBody>
          <a:bodyPr/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en-US" sz="900" dirty="0">
                <a:latin typeface="Calibri" panose="020F0502020204030204" pitchFamily="34" charset="0"/>
              </a:rPr>
              <a:t>Copyright © 2019 McGraw-Hill Education. All rights reserved. No reproduction or distribution without the prior written consent of McGraw-Hill Education.</a:t>
            </a:r>
            <a:endParaRPr lang="en-US" altLang="en-US" sz="900" dirty="0">
              <a:latin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FD9616-9CB5-475B-8A9E-CF3CBEB6A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07221F4-9577-44C4-94C5-633921F3249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If you need to correct a member’s or leader’s behavior, do so privately so you don’t embarrass that person in front of the group</a:t>
            </a:r>
          </a:p>
          <a:p>
            <a:pPr eaLnBrk="1" hangingPunct="1"/>
            <a:r>
              <a:rPr lang="en-US" altLang="en-US" dirty="0"/>
              <a:t>Don’t bluff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7AB5B2-E54E-420F-BC6E-DAA2FEB27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7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40BE5F-6EF6-4958-BD63-FE2691F7D8A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Planning the Consultation</a:t>
            </a:r>
          </a:p>
          <a:p>
            <a:pPr eaLnBrk="1" hangingPunct="1"/>
            <a:r>
              <a:rPr lang="en-US" altLang="en-US" dirty="0"/>
              <a:t>Talk with the group’s leader to discover:</a:t>
            </a:r>
          </a:p>
          <a:p>
            <a:pPr marL="0" indent="0" eaLnBrk="1" hangingPunct="1">
              <a:buNone/>
            </a:pPr>
            <a:endParaRPr lang="en-US" altLang="en-US" dirty="0"/>
          </a:p>
          <a:p>
            <a:pPr lvl="1" eaLnBrk="1" hangingPunct="1"/>
            <a:r>
              <a:rPr lang="en-US" altLang="en-US" sz="3600" dirty="0"/>
              <a:t>what the group’s purpose is</a:t>
            </a:r>
          </a:p>
          <a:p>
            <a:pPr lvl="1" eaLnBrk="1" hangingPunct="1"/>
            <a:r>
              <a:rPr lang="en-US" altLang="en-US" sz="3600" dirty="0"/>
              <a:t>the history of the group</a:t>
            </a:r>
          </a:p>
          <a:p>
            <a:pPr lvl="1" eaLnBrk="1" hangingPunct="1"/>
            <a:r>
              <a:rPr lang="en-US" altLang="en-US" sz="3600" dirty="0"/>
              <a:t>how effective it is perceived to be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E7E9DE-CF55-4D88-81BB-924729353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8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9D15E4-0649-4F63-8C80-F6B8AFF268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Ethical Principles for Consultants</a:t>
            </a:r>
          </a:p>
          <a:p>
            <a:pPr eaLnBrk="1" hangingPunct="1"/>
            <a:r>
              <a:rPr lang="en-US" altLang="en-US" dirty="0"/>
              <a:t>Do not harm group members either physically or psychologically by your observation and feedback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F6A3DB-F121-4204-8E2A-F530CE11A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9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D0F29C-674E-46E2-8F7F-6C9EFD71BAA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Tell the truth</a:t>
            </a:r>
          </a:p>
          <a:p>
            <a:pPr lvl="1" eaLnBrk="1" hangingPunct="1"/>
            <a:r>
              <a:rPr lang="en-US" altLang="en-US" sz="3600" dirty="0"/>
              <a:t>It is unethical to tell a group that a critique will not be given to a superior when it will or to tell a group you think its decision-making procedures are thorough when they are sloppy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5FD461C-C668-4983-81EB-CF44EB01B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10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71498F-BB03-45F8-A0BA-9906B4A72E3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Make your criticism constructive</a:t>
            </a:r>
          </a:p>
          <a:p>
            <a:pPr lvl="1" eaLnBrk="1" hangingPunct="1"/>
            <a:r>
              <a:rPr lang="en-US" altLang="en-US" sz="3600" dirty="0"/>
              <a:t>When you point out a problem, you should also suggest what to do to correct it</a:t>
            </a:r>
          </a:p>
          <a:p>
            <a:pPr eaLnBrk="1" hangingPunct="1"/>
            <a:r>
              <a:rPr lang="en-US" altLang="en-US" dirty="0"/>
              <a:t>Respect the privacy and confidentiality of group members at all times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C25638A-C092-4CDC-B4CD-C1F4A75A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1</a:t>
            </a:r>
            <a:endParaRPr lang="en-IN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EB6AE3-44C9-4D16-9A19-E342EE476AE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Verbal interaction analysis</a:t>
            </a:r>
          </a:p>
          <a:p>
            <a:pPr eaLnBrk="1" hangingPunct="1"/>
            <a:r>
              <a:rPr lang="en-US" altLang="en-US" dirty="0"/>
              <a:t>A diagram of a verbal interaction analysis reveals who talks to whom, how often each member participates orally, and whether the group has members who dominate or who do not speak up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CD7068-825F-49D8-93FE-B28A6633E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5DC322-94E6-42A9-AEE1-BA94C4FC8FC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/>
              <a:t>Verbal interaction diagrams are easier to interpret when the cross marks are represented as numbers and percentages in a chart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E2ED25D-3AFA-4ADE-B7E2-93C2D0471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3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54EB12E-BFD1-4FCD-99EC-03923ED210C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Content analysis </a:t>
            </a:r>
          </a:p>
          <a:p>
            <a:pPr eaLnBrk="1" hangingPunct="1"/>
            <a:r>
              <a:rPr lang="en-US" altLang="en-US" dirty="0"/>
              <a:t>Content analysis procedures examine the actual content of remarks (for example, topics discussed and types of remarks) made during a discussion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D14BE3-4B86-4BED-AD81-DC73F91DF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D1EB1-A378-4D40-8A6C-16113ECADA9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One type of content analysis focuses on who performs what behaviors and how often</a:t>
            </a:r>
          </a:p>
          <a:p>
            <a:pPr lvl="1" eaLnBrk="1" hangingPunct="1"/>
            <a:r>
              <a:rPr lang="en-US" altLang="en-US" sz="3600" dirty="0"/>
              <a:t>From such a descriptive analysis, members’ roles can be described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CA5C3A-B14C-4725-84BA-BF82D7F45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BEDB8A-B1B5-4B26-A422-E5902B7D92E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7467600" cy="48737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SYMLOG is an acronym for the System for the Multiple Level Observation of Groups</a:t>
            </a:r>
          </a:p>
          <a:p>
            <a:pPr eaLnBrk="1" hangingPunct="1"/>
            <a:r>
              <a:rPr lang="en-US" altLang="en-US" dirty="0"/>
              <a:t>A theory about member characteristics and effects on </a:t>
            </a:r>
            <a:r>
              <a:rPr lang="en-US" altLang="en-US"/>
              <a:t>group interaction </a:t>
            </a:r>
            <a:r>
              <a:rPr lang="en-US" altLang="en-US" dirty="0"/>
              <a:t>and a methodology that produces a three-dimensional “snapshot” of a group at a given point in time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ACA8E2-0687-47D8-A398-0F139740B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Assessment, 1</a:t>
            </a:r>
            <a:endParaRPr lang="en-IN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A62E106-3A56-47EB-B5BF-144FACD6B10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Self-Assessment</a:t>
            </a:r>
          </a:p>
          <a:p>
            <a:pPr eaLnBrk="1" hangingPunct="1"/>
            <a:r>
              <a:rPr lang="en-US" altLang="en-US" dirty="0"/>
              <a:t>While assessments are useful to learn about yourself, you can also use the information to prompt group discussion about the effect a particular member characteristic has on the group as a whole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8504573-3168-42C7-AEA0-1B5B62253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6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4EDA6D8-B363-48CC-956E-43272358C64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/>
              <a:t>SYMLOG theory rests on the assumption that the behavior of each member in a group can be classified along each of three independent dimensions: dominant versus submissive; friendly versus unfriendly; and task-oriented versus emotionally expressive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C49259-C386-430C-BB71-20375A54F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7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208159-3C24-4443-A119-12E1A3C3DB6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eaLnBrk="1" hangingPunct="1"/>
            <a:r>
              <a:rPr lang="en-US" altLang="en-US" sz="3600" dirty="0"/>
              <a:t>Each of the three dimensions is represented by a pair of letters that anchor the pole position</a:t>
            </a:r>
          </a:p>
          <a:p>
            <a:pPr marL="990600" lvl="2" indent="-258763" eaLnBrk="1" hangingPunct="1"/>
            <a:r>
              <a:rPr lang="en-US" altLang="en-US" sz="3600" i="1" dirty="0"/>
              <a:t>P</a:t>
            </a:r>
            <a:r>
              <a:rPr lang="en-US" altLang="en-US" sz="3600" dirty="0"/>
              <a:t> (positive) stands for </a:t>
            </a:r>
            <a:r>
              <a:rPr lang="en-US" altLang="en-US" sz="3600" i="1" dirty="0"/>
              <a:t>friendly</a:t>
            </a:r>
            <a:r>
              <a:rPr lang="en-US" altLang="en-US" sz="3600" dirty="0"/>
              <a:t> and </a:t>
            </a:r>
            <a:r>
              <a:rPr lang="en-US" altLang="en-US" sz="3600" i="1" dirty="0"/>
              <a:t>N</a:t>
            </a:r>
            <a:r>
              <a:rPr lang="en-US" altLang="en-US" sz="3600" dirty="0"/>
              <a:t> (negative) stands for </a:t>
            </a:r>
            <a:r>
              <a:rPr lang="en-US" altLang="en-US" sz="3600" i="1" dirty="0"/>
              <a:t>unfriendly</a:t>
            </a:r>
            <a:r>
              <a:rPr lang="en-US" altLang="en-US" sz="3600" dirty="0"/>
              <a:t> behavior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8C9D112-49EB-4DAC-B345-F469F6D62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and Assessing, 8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B610E76-E454-4328-A1A9-2B5D864C843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90600" lvl="2" indent="-258763" eaLnBrk="1" hangingPunct="1"/>
            <a:r>
              <a:rPr lang="en-US" altLang="en-US" sz="3600" dirty="0"/>
              <a:t>Task orientation is represented by </a:t>
            </a:r>
            <a:r>
              <a:rPr lang="en-US" altLang="en-US" sz="3600" i="1" dirty="0"/>
              <a:t>F </a:t>
            </a:r>
            <a:r>
              <a:rPr lang="en-US" altLang="en-US" sz="3600" dirty="0"/>
              <a:t>(forward)</a:t>
            </a:r>
          </a:p>
          <a:p>
            <a:pPr marL="990600" lvl="2" indent="-258763" eaLnBrk="1" hangingPunct="1"/>
            <a:r>
              <a:rPr lang="en-US" altLang="en-US" sz="3600" dirty="0"/>
              <a:t>Emotional expressiveness is represented by </a:t>
            </a:r>
            <a:r>
              <a:rPr lang="en-US" altLang="en-US" sz="3600" i="1" dirty="0"/>
              <a:t>B</a:t>
            </a:r>
            <a:r>
              <a:rPr lang="en-US" altLang="en-US" sz="3600" dirty="0"/>
              <a:t> (backward)</a:t>
            </a:r>
          </a:p>
          <a:p>
            <a:pPr marL="990600" lvl="2" indent="-258763" eaLnBrk="1" hangingPunct="1"/>
            <a:r>
              <a:rPr lang="en-US" altLang="en-US" sz="3600" dirty="0"/>
              <a:t>The third dimension is depicted by the size of a member’s circle; dominant members have larger circles than submissive ones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A1B938-937A-40B9-8F39-BE3E0B342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531228-F34E-483E-9DF4-022187993B5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dirty="0"/>
              <a:t>Internal Assessment: Members Evaluate the Group </a:t>
            </a:r>
            <a:endParaRPr lang="en-US" altLang="en-US" dirty="0"/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IN" dirty="0"/>
              <a:t>Calling for Outside Help: The Consultant </a:t>
            </a:r>
            <a:endParaRPr lang="en-US" altLang="en-US" dirty="0"/>
          </a:p>
          <a:p>
            <a:pPr marL="0" indent="0" eaLnBrk="1" hangingPunct="1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IN" dirty="0"/>
              <a:t>More Instruments for Observing and Consulting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17A3E4-AFFE-4DE4-A720-3896B0CB5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Assessment,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CA789B-C0C4-4688-883F-A43998DBFCE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/>
              <a:t>These assessments can be easily adapted to assess group members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Member and Group Assessment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Almost any characteristic of individual behavior can be evaluated with an appropriate scale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E4FCEE-EFEF-40C2-8473-825CB6078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Assessment,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2BE3116-10C5-4F46-99BE-61B0CC26458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/>
              <a:t>Postmeeting reaction form is a questionnaire given to participants at the end of a meeting to get group members to evaluate the discussion, the group, and/or the leader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945D93-1B9A-421A-82E5-4B3B35EA3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1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F0F9F2-7BD0-4336-BF4F-9CF927E7B57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A consultant is a nonparticipant observer who works with a group to determine what it needs, then helps by providing information, special techniques, and procedures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/>
              <a:t>The consultant does not need to be a paid professional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9ADE8-D88A-4AB0-925A-646BD4AF3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2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8E19D1A-35A5-4FCC-8E74-4DB76DBA2C1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Consultants generally provide three functions for the groups they consult </a:t>
            </a:r>
          </a:p>
          <a:p>
            <a:pPr eaLnBrk="1" hangingPunct="1"/>
            <a:r>
              <a:rPr lang="en-US" altLang="en-US" dirty="0"/>
              <a:t>Reminding</a:t>
            </a:r>
          </a:p>
          <a:p>
            <a:pPr eaLnBrk="1" hangingPunct="1"/>
            <a:r>
              <a:rPr lang="en-US" altLang="en-US" dirty="0"/>
              <a:t>Teaching</a:t>
            </a:r>
          </a:p>
          <a:p>
            <a:pPr eaLnBrk="1" hangingPunct="1"/>
            <a:r>
              <a:rPr lang="en-US" altLang="en-US" dirty="0"/>
              <a:t>Critiquing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993ABF-87D9-4DA4-99EF-9E3466872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3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142602-105D-4EA7-AF63-CC773859A5F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Giving Feedback as a Consultant</a:t>
            </a:r>
          </a:p>
          <a:p>
            <a:pPr eaLnBrk="1" hangingPunct="1"/>
            <a:r>
              <a:rPr lang="en-US" altLang="en-US" dirty="0"/>
              <a:t>Give the group a chance to correct itself first</a:t>
            </a:r>
          </a:p>
          <a:p>
            <a:pPr eaLnBrk="1" hangingPunct="1"/>
            <a:r>
              <a:rPr lang="en-US" altLang="en-US" dirty="0"/>
              <a:t>Focus on the most important issues or problems</a:t>
            </a:r>
          </a:p>
          <a:p>
            <a:pPr eaLnBrk="1" hangingPunct="1"/>
            <a:r>
              <a:rPr lang="en-US" altLang="en-US" dirty="0"/>
              <a:t>Stress the positive first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AF25FA-42B6-46CB-879F-873657611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4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60DE193-861F-4115-BC50-631F1B1E6EC1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Focus on communication processes and procedures, not the </a:t>
            </a:r>
            <a:r>
              <a:rPr lang="en-US" altLang="en-US" i="1" dirty="0"/>
              <a:t>content</a:t>
            </a:r>
            <a:r>
              <a:rPr lang="en-US" altLang="en-US" dirty="0"/>
              <a:t> of discussion</a:t>
            </a:r>
          </a:p>
          <a:p>
            <a:pPr eaLnBrk="1" hangingPunct="1"/>
            <a:r>
              <a:rPr lang="en-US" altLang="en-US" dirty="0"/>
              <a:t>Don’t give orders, try to force the group to change, or argue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ACAA46B-E2C6-4EE0-B1D0-CB0DB09E6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Consultant, 5</a:t>
            </a:r>
            <a:endParaRPr lang="en-IN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AD6F8B-0FAA-4AA8-8A16-C66232AD28C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Speak (or write) clearly, precisely, and briefly</a:t>
            </a:r>
          </a:p>
          <a:p>
            <a:pPr eaLnBrk="1" hangingPunct="1"/>
            <a:r>
              <a:rPr lang="en-US" altLang="en-US" dirty="0"/>
              <a:t>Phrase most of your remarks as descriptions of what you have observed, questions, and suggestions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0"/>
  <p:tag name="MMPROD_UIDATA" val="&lt;database version=&quot;7.0&quot;&gt;&lt;object type=&quot;1&quot; unique_id=&quot;10001&quot;&gt;&lt;object type=&quot;8&quot; unique_id=&quot;11336&quot;&gt;&lt;/object&gt;&lt;object type=&quot;2&quot; unique_id=&quot;11337&quot;&gt;&lt;object type=&quot;3&quot; unique_id=&quot;11338&quot;&gt;&lt;property id=&quot;20148&quot; value=&quot;5&quot;/&gt;&lt;property id=&quot;20300&quot; value=&quot;Slide 1 - &amp;quot;CHAPTER TWELVE:&amp;#x0D;&amp;#x0A;Tools for Assessing and Evaluating Groups&amp;#x0D;&amp;#x0A;&amp;quot;&quot;/&gt;&lt;property id=&quot;20307&quot; value=&quot;256&quot;/&gt;&lt;/object&gt;&lt;object type=&quot;3&quot; unique_id=&quot;11339&quot;&gt;&lt;property id=&quot;20148&quot; value=&quot;5&quot;/&gt;&lt;property id=&quot;20300&quot; value=&quot;Slide 2 - &amp;quot;PREVIEW&amp;quot;&quot;/&gt;&lt;property id=&quot;20307&quot; value=&quot;264&quot;/&gt;&lt;/object&gt;&lt;object type=&quot;3&quot; unique_id=&quot;11340&quot;&gt;&lt;property id=&quot;20148&quot; value=&quot;5&quot;/&gt;&lt;property id=&quot;20300&quot; value=&quot;Slide 3 - &amp;quot;INTERNAL ASSESSMENT&amp;quot;&quot;/&gt;&lt;property id=&quot;20307&quot; value=&quot;266&quot;/&gt;&lt;/object&gt;&lt;object type=&quot;3&quot; unique_id=&quot;11341&quot;&gt;&lt;property id=&quot;20148&quot; value=&quot;5&quot;/&gt;&lt;property id=&quot;20300&quot; value=&quot;Slide 4 - &amp;quot;INTERNAL ASSESSMENT&amp;quot;&quot;/&gt;&lt;property id=&quot;20307&quot; value=&quot;281&quot;/&gt;&lt;/object&gt;&lt;object type=&quot;3&quot; unique_id=&quot;11342&quot;&gt;&lt;property id=&quot;20148&quot; value=&quot;5&quot;/&gt;&lt;property id=&quot;20300&quot; value=&quot;Slide 5 - &amp;quot;INTERNAL ASSESSMENT&amp;quot;&quot;/&gt;&lt;property id=&quot;20307&quot; value=&quot;267&quot;/&gt;&lt;/object&gt;&lt;object type=&quot;3&quot; unique_id=&quot;11343&quot;&gt;&lt;property id=&quot;20148&quot; value=&quot;5&quot;/&gt;&lt;property id=&quot;20300&quot; value=&quot;Slide 6 - &amp;quot;INTERNAL ASSESSMENT&amp;quot;&quot;/&gt;&lt;property id=&quot;20307&quot; value=&quot;282&quot;/&gt;&lt;/object&gt;&lt;object type=&quot;3&quot; unique_id=&quot;11344&quot;&gt;&lt;property id=&quot;20148&quot; value=&quot;5&quot;/&gt;&lt;property id=&quot;20300&quot; value=&quot;Slide 7 - &amp;quot;THE CONSULTANT&amp;quot;&quot;/&gt;&lt;property id=&quot;20307&quot; value=&quot;268&quot;/&gt;&lt;/object&gt;&lt;object type=&quot;3&quot; unique_id=&quot;11345&quot;&gt;&lt;property id=&quot;20148&quot; value=&quot;5&quot;/&gt;&lt;property id=&quot;20300&quot; value=&quot;Slide 8 - &amp;quot;THE CONSULTANT&amp;quot;&quot;/&gt;&lt;property id=&quot;20307&quot; value=&quot;269&quot;/&gt;&lt;/object&gt;&lt;object type=&quot;3&quot; unique_id=&quot;11346&quot;&gt;&lt;property id=&quot;20148&quot; value=&quot;5&quot;/&gt;&lt;property id=&quot;20300&quot; value=&quot;Slide 9 - &amp;quot;THE CONSULTANT&amp;quot;&quot;/&gt;&lt;property id=&quot;20307&quot; value=&quot;270&quot;/&gt;&lt;/object&gt;&lt;object type=&quot;3&quot; unique_id=&quot;11347&quot;&gt;&lt;property id=&quot;20148&quot; value=&quot;5&quot;/&gt;&lt;property id=&quot;20300&quot; value=&quot;Slide 10 - &amp;quot;THE CONSULTANT&amp;quot;&quot;/&gt;&lt;property id=&quot;20307&quot; value=&quot;283&quot;/&gt;&lt;/object&gt;&lt;object type=&quot;3&quot; unique_id=&quot;11348&quot;&gt;&lt;property id=&quot;20148&quot; value=&quot;5&quot;/&gt;&lt;property id=&quot;20300&quot; value=&quot;Slide 11 - &amp;quot;THE CONSULTANT&amp;quot;&quot;/&gt;&lt;property id=&quot;20307&quot; value=&quot;271&quot;/&gt;&lt;/object&gt;&lt;object type=&quot;3&quot; unique_id=&quot;11349&quot;&gt;&lt;property id=&quot;20148&quot; value=&quot;5&quot;/&gt;&lt;property id=&quot;20300&quot; value=&quot;Slide 12 - &amp;quot;THE CONSULTANT&amp;quot;&quot;/&gt;&lt;property id=&quot;20307&quot; value=&quot;284&quot;/&gt;&lt;/object&gt;&lt;object type=&quot;3&quot; unique_id=&quot;11350&quot;&gt;&lt;property id=&quot;20148&quot; value=&quot;5&quot;/&gt;&lt;property id=&quot;20300&quot; value=&quot;Slide 13 - &amp;quot;THE CONSULTANT&amp;quot;&quot;/&gt;&lt;property id=&quot;20307&quot; value=&quot;272&quot;/&gt;&lt;/object&gt;&lt;object type=&quot;3&quot; unique_id=&quot;11351&quot;&gt;&lt;property id=&quot;20148&quot; value=&quot;5&quot;/&gt;&lt;property id=&quot;20300&quot; value=&quot;Slide 14 - &amp;quot;THE CONSULTANT&amp;quot;&quot;/&gt;&lt;property id=&quot;20307&quot; value=&quot;273&quot;/&gt;&lt;/object&gt;&lt;object type=&quot;3&quot; unique_id=&quot;11352&quot;&gt;&lt;property id=&quot;20148&quot; value=&quot;5&quot;/&gt;&lt;property id=&quot;20300&quot; value=&quot;Slide 15 - &amp;quot;THE CONSULTANT&amp;quot;&quot;/&gt;&lt;property id=&quot;20307&quot; value=&quot;274&quot;/&gt;&lt;/object&gt;&lt;object type=&quot;3&quot; unique_id=&quot;11353&quot;&gt;&lt;property id=&quot;20148&quot; value=&quot;5&quot;/&gt;&lt;property id=&quot;20300&quot; value=&quot;Slide 16 - &amp;quot;THE CONSULTANT&amp;quot;&quot;/&gt;&lt;property id=&quot;20307&quot; value=&quot;275&quot;/&gt;&lt;/object&gt;&lt;object type=&quot;3&quot; unique_id=&quot;11354&quot;&gt;&lt;property id=&quot;20148&quot; value=&quot;5&quot;/&gt;&lt;property id=&quot;20300&quot; value=&quot;Slide 17 - &amp;quot;THE CONSULTANT&amp;quot;&quot;/&gt;&lt;property id=&quot;20307&quot; value=&quot;285&quot;/&gt;&lt;/object&gt;&lt;object type=&quot;3&quot; unique_id=&quot;11355&quot;&gt;&lt;property id=&quot;20148&quot; value=&quot;5&quot;/&gt;&lt;property id=&quot;20300&quot; value=&quot;Slide 18 - &amp;quot;OBSERVING AND ASSESSING&amp;quot;&quot;/&gt;&lt;property id=&quot;20307&quot; value=&quot;276&quot;/&gt;&lt;/object&gt;&lt;object type=&quot;3&quot; unique_id=&quot;11356&quot;&gt;&lt;property id=&quot;20148&quot; value=&quot;5&quot;/&gt;&lt;property id=&quot;20300&quot; value=&quot;Slide 19 - &amp;quot;OBSERVING AND ASSESSING&amp;quot;&quot;/&gt;&lt;property id=&quot;20307&quot; value=&quot;286&quot;/&gt;&lt;/object&gt;&lt;object type=&quot;3&quot; unique_id=&quot;11357&quot;&gt;&lt;property id=&quot;20148&quot; value=&quot;5&quot;/&gt;&lt;property id=&quot;20300&quot; value=&quot;Slide 20 - &amp;quot;OBSERVING AND ASSESSING&amp;quot;&quot;/&gt;&lt;property id=&quot;20307&quot; value=&quot;277&quot;/&gt;&lt;/object&gt;&lt;object type=&quot;3&quot; unique_id=&quot;11358&quot;&gt;&lt;property id=&quot;20148&quot; value=&quot;5&quot;/&gt;&lt;property id=&quot;20300&quot; value=&quot;Slide 21 - &amp;quot;OBSERVING AND ASSESSING&amp;quot;&quot;/&gt;&lt;property id=&quot;20307&quot; value=&quot;287&quot;/&gt;&lt;/object&gt;&lt;object type=&quot;3&quot; unique_id=&quot;11359&quot;&gt;&lt;property id=&quot;20148&quot; value=&quot;5&quot;/&gt;&lt;property id=&quot;20300&quot; value=&quot;Slide 22 - &amp;quot;OBSERVING AND ASSESSING&amp;quot;&quot;/&gt;&lt;property id=&quot;20307&quot; value=&quot;279&quot;/&gt;&lt;/object&gt;&lt;object type=&quot;3&quot; unique_id=&quot;11360&quot;&gt;&lt;property id=&quot;20148&quot; value=&quot;5&quot;/&gt;&lt;property id=&quot;20300&quot; value=&quot;Slide 23 - &amp;quot;OBSERVING AND ASSESSING&amp;quot;&quot;/&gt;&lt;property id=&quot;20307&quot; value=&quot;288&quot;/&gt;&lt;/object&gt;&lt;object type=&quot;3&quot; unique_id=&quot;11361&quot;&gt;&lt;property id=&quot;20148&quot; value=&quot;5&quot;/&gt;&lt;property id=&quot;20300&quot; value=&quot;Slide 24 - &amp;quot;OBSERVING AND ASSESSING&amp;quot;&quot;/&gt;&lt;property id=&quot;20307&quot; value=&quot;278&quot;/&gt;&lt;/object&gt;&lt;object type=&quot;3&quot; unique_id=&quot;11362&quot;&gt;&lt;property id=&quot;20148&quot; value=&quot;5&quot;/&gt;&lt;property id=&quot;20300&quot; value=&quot;Slide 25 - &amp;quot;OBSERVING AND ASSESSING&amp;quot;&quot;/&gt;&lt;property id=&quot;20307&quot; value=&quot;280&quot;/&gt;&lt;/object&gt;&lt;object type=&quot;3&quot; unique_id=&quot;11363&quot;&gt;&lt;property id=&quot;20148&quot; value=&quot;5&quot;/&gt;&lt;property id=&quot;20300&quot; value=&quot;Slide 26 - &amp;quot;OBSERVING AND ASSESSING&amp;quot;&quot;/&gt;&lt;property id=&quot;20307&quot; value=&quot;289&quot;/&gt;&lt;/object&gt;&lt;object type=&quot;3&quot; unique_id=&quot;11364&quot;&gt;&lt;property id=&quot;20148&quot; value=&quot;5&quot;/&gt;&lt;property id=&quot;20300&quot; value=&quot;Slide 27 - &amp;quot;OBSERVING AND ASSESSING&amp;quot;&quot;/&gt;&lt;property id=&quot;20307&quot; value=&quot;290&quot;/&gt;&lt;/object&gt;&lt;object type=&quot;3&quot; unique_id=&quot;11365&quot;&gt;&lt;property id=&quot;20148&quot; value=&quot;5&quot;/&gt;&lt;property id=&quot;20300&quot; value=&quot;Slide 28 - &amp;quot;SUMMARY&amp;quot;&quot;/&gt;&lt;property id=&quot;20307&quot; value=&quot;26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d132adf-85ac-4a18-8a8f-eabd02632a11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1605E6CAFF34DA7688D4A3DE741FC" ma:contentTypeVersion="" ma:contentTypeDescription="Create a new document." ma:contentTypeScope="" ma:versionID="05ef95cd2ad246d0c8271ec60b17ad4f">
  <xsd:schema xmlns:xsd="http://www.w3.org/2001/XMLSchema" xmlns:xs="http://www.w3.org/2001/XMLSchema" xmlns:p="http://schemas.microsoft.com/office/2006/metadata/properties" xmlns:ns2="dd132adf-85ac-4a18-8a8f-eabd02632a11" xmlns:ns3="8f5cc36b-c016-4758-adce-9e0f69c0453c" targetNamespace="http://schemas.microsoft.com/office/2006/metadata/properties" ma:root="true" ma:fieldsID="c503de9789163bd5bbe326fdacfa265e" ns2:_="" ns3:_="">
    <xsd:import namespace="dd132adf-85ac-4a18-8a8f-eabd02632a11"/>
    <xsd:import namespace="8f5cc36b-c016-4758-adce-9e0f69c045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132adf-85ac-4a18-8a8f-eabd02632a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5cc36b-c016-4758-adce-9e0f69c045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A4898C-7C7A-4BF3-8644-8EFD789659A3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b891efd-a537-4e57-a9a6-7bde74ae8a20"/>
    <ds:schemaRef ds:uri="http://purl.org/dc/elements/1.1/"/>
    <ds:schemaRef ds:uri="http://schemas.microsoft.com/office/2006/metadata/properties"/>
    <ds:schemaRef ds:uri="b7fbc176-c5f2-4fe2-83e2-528516b9f35d"/>
    <ds:schemaRef ds:uri="http://schemas.microsoft.com/office/2006/documentManagement/types"/>
    <ds:schemaRef ds:uri="http://purl.org/dc/terms/"/>
    <ds:schemaRef ds:uri="http://www.w3.org/XML/1998/namespace"/>
    <ds:schemaRef ds:uri="aa4f5ada-9d1d-46d6-b705-f2cf90d05a91"/>
  </ds:schemaRefs>
</ds:datastoreItem>
</file>

<file path=customXml/itemProps2.xml><?xml version="1.0" encoding="utf-8"?>
<ds:datastoreItem xmlns:ds="http://schemas.openxmlformats.org/officeDocument/2006/customXml" ds:itemID="{45EE1A31-6051-435F-9CED-6EEE4D7676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994C4C-B161-4336-8FBA-2ACF3F80A0F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792</Words>
  <Application>Microsoft Office PowerPoint</Application>
  <PresentationFormat>On-screen Show (4:3)</PresentationFormat>
  <Paragraphs>104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ＭＳ Ｐゴシック</vt:lpstr>
      <vt:lpstr>Arial</vt:lpstr>
      <vt:lpstr>Calibri</vt:lpstr>
      <vt:lpstr>Century Schoolbook</vt:lpstr>
      <vt:lpstr>Tahoma</vt:lpstr>
      <vt:lpstr>Wingdings</vt:lpstr>
      <vt:lpstr>Wingdings 2</vt:lpstr>
      <vt:lpstr>1_Oriel</vt:lpstr>
      <vt:lpstr>CHAPTER TWELVE: Tools for Assessing and Evaluating Groups</vt:lpstr>
      <vt:lpstr>Internal Assessment, 1</vt:lpstr>
      <vt:lpstr>Internal Assessment, 2</vt:lpstr>
      <vt:lpstr>Internal Assessment, 3</vt:lpstr>
      <vt:lpstr>The Consultant, 1</vt:lpstr>
      <vt:lpstr>The Consultant, 2</vt:lpstr>
      <vt:lpstr>The Consultant, 3</vt:lpstr>
      <vt:lpstr>The Consultant, 4</vt:lpstr>
      <vt:lpstr>The Consultant, 5</vt:lpstr>
      <vt:lpstr>The Consultant, 6</vt:lpstr>
      <vt:lpstr>The Consultant, 7</vt:lpstr>
      <vt:lpstr>The Consultant, 8</vt:lpstr>
      <vt:lpstr>The Consultant, 9</vt:lpstr>
      <vt:lpstr>The Consultant, 10</vt:lpstr>
      <vt:lpstr>Observing and Assessing, 1</vt:lpstr>
      <vt:lpstr>Observing and Assessing, 2</vt:lpstr>
      <vt:lpstr>Observing and Assessing, 3</vt:lpstr>
      <vt:lpstr>Observing and Assessing, 4</vt:lpstr>
      <vt:lpstr>Observing and Assessing, 5</vt:lpstr>
      <vt:lpstr>Observing and Assessing, 6</vt:lpstr>
      <vt:lpstr>Observing and Assessing, 7</vt:lpstr>
      <vt:lpstr>Observing and Assessing, 8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</dc:title>
  <dc:creator>Kherstin</dc:creator>
  <cp:lastModifiedBy>Sagar H Panchamukhi</cp:lastModifiedBy>
  <cp:revision>60</cp:revision>
  <dcterms:created xsi:type="dcterms:W3CDTF">2012-01-17T03:14:30Z</dcterms:created>
  <dcterms:modified xsi:type="dcterms:W3CDTF">2018-05-25T14:07:43Z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0x010100E3B1605E6CAFF34DA7688D4A3DE741FC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</Properties>
</file>