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4"/>
  </p:sldMasterIdLst>
  <p:notesMasterIdLst>
    <p:notesMasterId r:id="rId28"/>
  </p:notesMasterIdLst>
  <p:sldIdLst>
    <p:sldId id="256" r:id="rId5"/>
    <p:sldId id="257" r:id="rId6"/>
    <p:sldId id="268" r:id="rId7"/>
    <p:sldId id="280" r:id="rId8"/>
    <p:sldId id="258" r:id="rId9"/>
    <p:sldId id="259" r:id="rId10"/>
    <p:sldId id="269" r:id="rId11"/>
    <p:sldId id="281" r:id="rId12"/>
    <p:sldId id="260" r:id="rId13"/>
    <p:sldId id="261" r:id="rId14"/>
    <p:sldId id="262" r:id="rId15"/>
    <p:sldId id="277" r:id="rId16"/>
    <p:sldId id="283" r:id="rId17"/>
    <p:sldId id="270" r:id="rId18"/>
    <p:sldId id="263" r:id="rId19"/>
    <p:sldId id="271" r:id="rId20"/>
    <p:sldId id="279" r:id="rId21"/>
    <p:sldId id="264" r:id="rId22"/>
    <p:sldId id="272" r:id="rId23"/>
    <p:sldId id="265" r:id="rId24"/>
    <p:sldId id="273" r:id="rId25"/>
    <p:sldId id="276" r:id="rId26"/>
    <p:sldId id="282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itra Krishna" initials="SK" lastIdx="19" clrIdx="0">
    <p:extLst>
      <p:ext uri="{19B8F6BF-5375-455C-9EA6-DF929625EA0E}">
        <p15:presenceInfo xmlns:p15="http://schemas.microsoft.com/office/powerpoint/2012/main" userId="Suchitra Krishna" providerId="None"/>
      </p:ext>
    </p:extLst>
  </p:cmAuthor>
  <p:cmAuthor id="2" name="Diya Bhojnagarwala" initials="DB" lastIdx="20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0" autoAdjust="0"/>
    <p:restoredTop sz="94660"/>
  </p:normalViewPr>
  <p:slideViewPr>
    <p:cSldViewPr>
      <p:cViewPr varScale="1">
        <p:scale>
          <a:sx n="64" d="100"/>
          <a:sy n="64" d="100"/>
        </p:scale>
        <p:origin x="17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C2FAE120-21B7-48A5-A718-42E20517C1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7751C652-BA21-49D5-89A3-3D92F17D730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91E667AE-0F7D-4887-A97F-CD57F27D1330}" type="datetimeFigureOut">
              <a:rPr lang="en-US" altLang="en-US"/>
              <a:pPr>
                <a:defRPr/>
              </a:pPr>
              <a:t>5/25/2018</a:t>
            </a:fld>
            <a:endParaRPr lang="en-US" alt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8198F94A-49DD-4033-9263-CF4C09A06AE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74AC1C91-A764-484C-AE2C-C8F0B4D663F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4C3B400D-D217-4D04-B7C1-36ED72EC043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A56EFFDC-9B73-4FAF-8717-D479ABEF6A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fld id="{D5EEF249-CF9F-4AC8-9585-80D85F86B16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60340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38988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7177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33682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10684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4633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92838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11244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96970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10634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473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2074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6554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67774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001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1097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0562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213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4997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6464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9443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2155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EEF249-CF9F-4AC8-9585-80D85F86B167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4006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2B8052-A180-452A-A757-71DB74171479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54090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264D-E0BB-439D-88A1-FE19060C30B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463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66FA8-D32B-4304-B710-5FFE7EC395D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92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0E174B7-AC8C-427E-B800-6E23282ECE8D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7526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FB194-F1FE-43E9-9A38-204172DC10D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1743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EC9F-BE98-4749-BB5A-51FA9FC0F63A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3561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BF572-C942-4EC8-A226-4E0B9B43522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356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43521D1-DA9C-4340-99D2-F9C9C0A13FC3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2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B02E1-6779-49B5-B840-80B3A69E9395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392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819C096-4DCC-44A0-BF23-647CAD6E359B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6252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FA59320-E707-45CE-B441-CE3C98FCAE92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585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F8232F5-F8AB-47CD-A720-1C96F227223F}" type="datetime1">
              <a:rPr lang="en-US" smtClean="0"/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0FE11E4-AED2-4F63-B462-1964C2429B31}"/>
              </a:ext>
            </a:extLst>
          </p:cNvPr>
          <p:cNvSpPr txBox="1">
            <a:spLocks/>
          </p:cNvSpPr>
          <p:nvPr userDrawn="1"/>
        </p:nvSpPr>
        <p:spPr>
          <a:xfrm>
            <a:off x="8062119" y="5838013"/>
            <a:ext cx="762000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55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10-</a:t>
            </a:r>
            <a:fld id="{5F1D9C7C-A67B-40AF-AF17-4EFFBA00CC02}" type="slidenum">
              <a:rPr lang="en-US" altLang="en-US" sz="155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55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1DCF391-E724-4FBC-A777-01986E75AB78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19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F1EA72-529A-4EC9-A8D5-81A6D9778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7713" y="3733800"/>
            <a:ext cx="2464936" cy="19050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TEN: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Problem Solving and Decision Making in Groups: Practical Tips and Techniques</a:t>
            </a:r>
            <a:endParaRPr lang="en-IN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CF6A9-568B-4686-B1FE-6E49F9E559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5EEEF6-6643-4470-9BD0-985FB0D5C1C5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86D70-D1E1-4788-8120-9EC5BA416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Evaluating Solutions, 1</a:t>
            </a:r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id="{C7C7D16F-018E-49CA-9122-3C02A9BB26D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2500" dirty="0"/>
              <a:t>Steps to Brainstorming</a:t>
            </a:r>
          </a:p>
          <a:p>
            <a:pPr eaLnBrk="1" hangingPunct="1"/>
            <a:r>
              <a:rPr lang="en-US" altLang="en-US" sz="2500" dirty="0"/>
              <a:t>Members are presented with the problem, which can range from specific to abstract</a:t>
            </a:r>
          </a:p>
          <a:p>
            <a:pPr eaLnBrk="1" hangingPunct="1"/>
            <a:r>
              <a:rPr lang="en-US" altLang="en-US" sz="2500" dirty="0"/>
              <a:t>Members are encouraged to generate as many solutions as possible</a:t>
            </a:r>
          </a:p>
          <a:p>
            <a:pPr eaLnBrk="1" hangingPunct="1"/>
            <a:r>
              <a:rPr lang="en-US" altLang="en-US" sz="2500" dirty="0"/>
              <a:t>All ideas are written down so the entire group can see</a:t>
            </a:r>
          </a:p>
          <a:p>
            <a:pPr eaLnBrk="1" hangingPunct="1"/>
            <a:r>
              <a:rPr lang="en-US" altLang="en-US" sz="2500" dirty="0"/>
              <a:t>All ideas are evaluated, but at another session or after a substantial break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8D10009-548A-4012-87C5-C0150D187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P-m o p s: Evaluating Solutions, 2</a:t>
            </a:r>
            <a:endParaRPr lang="en-IN" dirty="0"/>
          </a:p>
        </p:txBody>
      </p:sp>
      <p:sp>
        <p:nvSpPr>
          <p:cNvPr id="18436" name="Content Placeholder 2">
            <a:extLst>
              <a:ext uri="{FF2B5EF4-FFF2-40B4-BE49-F238E27FC236}">
                <a16:creationId xmlns:a16="http://schemas.microsoft.com/office/drawing/2014/main" id="{12B5F643-A05B-433C-B079-E9F3F6BE5D6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Symptoms of Groupthink</a:t>
            </a:r>
          </a:p>
          <a:p>
            <a:pPr eaLnBrk="1" hangingPunct="1"/>
            <a:r>
              <a:rPr lang="en-US" altLang="en-US" sz="3300" dirty="0"/>
              <a:t>Group overestimates power</a:t>
            </a:r>
          </a:p>
          <a:p>
            <a:pPr eaLnBrk="1" hangingPunct="1"/>
            <a:r>
              <a:rPr lang="en-US" altLang="en-US" sz="3300" dirty="0"/>
              <a:t>Group becomes closed-minded</a:t>
            </a:r>
          </a:p>
          <a:p>
            <a:pPr eaLnBrk="1" hangingPunct="1"/>
            <a:r>
              <a:rPr lang="en-US" altLang="en-US" sz="3300" dirty="0"/>
              <a:t>Group members experience pressures to conform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2C5A85-9F5E-463C-AA5B-82F021BC8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P-m o p s: Evaluating Solutions, 3</a:t>
            </a:r>
            <a:endParaRPr lang="en-IN" dirty="0"/>
          </a:p>
        </p:txBody>
      </p:sp>
      <p:sp>
        <p:nvSpPr>
          <p:cNvPr id="19460" name="Content Placeholder 2">
            <a:extLst>
              <a:ext uri="{FF2B5EF4-FFF2-40B4-BE49-F238E27FC236}">
                <a16:creationId xmlns:a16="http://schemas.microsoft.com/office/drawing/2014/main" id="{D0D59E43-792C-4C1E-BB70-49F5CCA68B4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spcBef>
                <a:spcPts val="200"/>
              </a:spcBef>
              <a:buNone/>
            </a:pPr>
            <a:r>
              <a:rPr lang="en-US" altLang="en-US" sz="3600" dirty="0"/>
              <a:t>Preventing Groupthink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200" dirty="0"/>
              <a:t>Each member assumes the role of critical evaluator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200" dirty="0"/>
              <a:t>Form independent subgroups to work on or evaluate the issue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82C5A85-9F5E-463C-AA5B-82F021BC8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P-m o p s: Evaluating Solutions, 4</a:t>
            </a:r>
            <a:endParaRPr lang="en-IN" dirty="0"/>
          </a:p>
        </p:txBody>
      </p:sp>
      <p:sp>
        <p:nvSpPr>
          <p:cNvPr id="19460" name="Content Placeholder 2">
            <a:extLst>
              <a:ext uri="{FF2B5EF4-FFF2-40B4-BE49-F238E27FC236}">
                <a16:creationId xmlns:a16="http://schemas.microsoft.com/office/drawing/2014/main" id="{D0D59E43-792C-4C1E-BB70-49F5CCA68B4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eaLnBrk="1" hangingPunct="1">
              <a:spcBef>
                <a:spcPts val="200"/>
              </a:spcBef>
            </a:pPr>
            <a:r>
              <a:rPr lang="en-US" altLang="en-US" sz="3200" dirty="0"/>
              <a:t>Prevent insulation from outside information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200" dirty="0"/>
              <a:t>Leaders should refrain from stating preferences</a:t>
            </a:r>
          </a:p>
          <a:p>
            <a:pPr eaLnBrk="1" hangingPunct="1">
              <a:spcBef>
                <a:spcPts val="200"/>
              </a:spcBef>
            </a:pPr>
            <a:r>
              <a:rPr lang="en-US" altLang="en-US" sz="3200" dirty="0"/>
              <a:t>Utilize technology</a:t>
            </a:r>
          </a:p>
        </p:txBody>
      </p:sp>
    </p:spTree>
    <p:extLst>
      <p:ext uri="{BB962C8B-B14F-4D97-AF65-F5344CB8AC3E}">
        <p14:creationId xmlns:p14="http://schemas.microsoft.com/office/powerpoint/2010/main" val="3338391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4C8CE-3510-4E39-8389-F30EA2AA1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decision making, 1</a:t>
            </a:r>
          </a:p>
        </p:txBody>
      </p:sp>
      <p:sp>
        <p:nvSpPr>
          <p:cNvPr id="20484" name="Content Placeholder 2">
            <a:extLst>
              <a:ext uri="{FF2B5EF4-FFF2-40B4-BE49-F238E27FC236}">
                <a16:creationId xmlns:a16="http://schemas.microsoft.com/office/drawing/2014/main" id="{698474EB-FE95-4E11-98C3-985E2EA998A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Suggestions for achieving consensus</a:t>
            </a:r>
          </a:p>
          <a:p>
            <a:pPr eaLnBrk="1" hangingPunct="1"/>
            <a:r>
              <a:rPr lang="en-US" altLang="en-US" sz="3300" dirty="0"/>
              <a:t>Don’t argue stubbornly</a:t>
            </a:r>
          </a:p>
          <a:p>
            <a:pPr eaLnBrk="1" hangingPunct="1"/>
            <a:r>
              <a:rPr lang="en-US" altLang="en-US" sz="3300" dirty="0"/>
              <a:t>Avoid win-lose perceptions</a:t>
            </a:r>
            <a:endParaRPr lang="en-IN" dirty="0"/>
          </a:p>
          <a:p>
            <a:r>
              <a:rPr lang="en-IN" sz="3300" dirty="0"/>
              <a:t>When agreement is reached too easily and too quickly, be on guard against groupthink </a:t>
            </a:r>
          </a:p>
          <a:p>
            <a:pPr eaLnBrk="1" hangingPunct="1"/>
            <a:r>
              <a:rPr lang="en-US" altLang="en-US" sz="3300" dirty="0"/>
              <a:t>Avoid conflict-suppressing techniques</a:t>
            </a:r>
          </a:p>
          <a:p>
            <a:pPr eaLnBrk="1" hangingPunct="1"/>
            <a:r>
              <a:rPr lang="en-US" altLang="en-US" sz="3300" dirty="0"/>
              <a:t>Seek out differences of opinion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D893F-111B-45BE-8124-F4CBC6565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decision making, 2</a:t>
            </a:r>
          </a:p>
        </p:txBody>
      </p:sp>
      <p:sp>
        <p:nvSpPr>
          <p:cNvPr id="22532" name="Content Placeholder 2">
            <a:extLst>
              <a:ext uri="{FF2B5EF4-FFF2-40B4-BE49-F238E27FC236}">
                <a16:creationId xmlns:a16="http://schemas.microsoft.com/office/drawing/2014/main" id="{701FF04C-6354-4ED2-808B-26FEC07F699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Second-guess the choice before fully committing to it</a:t>
            </a:r>
          </a:p>
          <a:p>
            <a:pPr eaLnBrk="1" hangingPunct="1"/>
            <a:r>
              <a:rPr lang="en-US" altLang="en-US" sz="3600" dirty="0"/>
              <a:t>Use the RISK technique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1974A-E293-40C3-B347-893D69946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implementing solutions, 1</a:t>
            </a:r>
          </a:p>
        </p:txBody>
      </p:sp>
      <p:sp>
        <p:nvSpPr>
          <p:cNvPr id="23556" name="Content Placeholder 2">
            <a:extLst>
              <a:ext uri="{FF2B5EF4-FFF2-40B4-BE49-F238E27FC236}">
                <a16:creationId xmlns:a16="http://schemas.microsoft.com/office/drawing/2014/main" id="{C8708F87-DD91-472D-8A1B-AE98630CE46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3600" dirty="0"/>
              <a:t>Use </a:t>
            </a:r>
            <a:r>
              <a:rPr lang="en-IN" dirty="0"/>
              <a:t>Program Evaluation and Review Technique, or </a:t>
            </a:r>
            <a:r>
              <a:rPr lang="en-US" altLang="en-US" sz="3600" dirty="0"/>
              <a:t>PERT, to keep track</a:t>
            </a:r>
          </a:p>
          <a:p>
            <a:pPr eaLnBrk="1" hangingPunct="1"/>
            <a:r>
              <a:rPr lang="en-US" altLang="en-US" sz="3300" dirty="0"/>
              <a:t>Describe the final step</a:t>
            </a:r>
          </a:p>
          <a:p>
            <a:pPr eaLnBrk="1" hangingPunct="1"/>
            <a:r>
              <a:rPr lang="en-US" altLang="en-US" sz="3300" dirty="0"/>
              <a:t>Identify events that must occur before the final goal is realized</a:t>
            </a:r>
          </a:p>
          <a:p>
            <a:pPr eaLnBrk="1" hangingPunct="1"/>
            <a:r>
              <a:rPr lang="en-US" altLang="en-US" sz="3300" dirty="0"/>
              <a:t>Order steps chronologically</a:t>
            </a:r>
          </a:p>
          <a:p>
            <a:pPr eaLnBrk="1" hangingPunct="1"/>
            <a:r>
              <a:rPr lang="en-US" altLang="en-US" sz="3300" dirty="0"/>
              <a:t>Develop a flow diagram of the process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B2593F6-8B90-462E-8464-319A0231B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P-m o p s: implementing solutions, 2</a:t>
            </a:r>
            <a:endParaRPr lang="en-IN" dirty="0"/>
          </a:p>
        </p:txBody>
      </p:sp>
      <p:sp>
        <p:nvSpPr>
          <p:cNvPr id="24580" name="Content Placeholder 2">
            <a:extLst>
              <a:ext uri="{FF2B5EF4-FFF2-40B4-BE49-F238E27FC236}">
                <a16:creationId xmlns:a16="http://schemas.microsoft.com/office/drawing/2014/main" id="{C4CD0DF8-6068-4337-A342-38665E8B9B2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sz="3300" dirty="0"/>
              <a:t>Generate a list of activities, resources, and materials needed for each step</a:t>
            </a:r>
          </a:p>
          <a:p>
            <a:pPr eaLnBrk="1" hangingPunct="1"/>
            <a:r>
              <a:rPr lang="en-US" altLang="en-US" sz="3300" dirty="0"/>
              <a:t>Estimate time needed to accomplish each step</a:t>
            </a:r>
          </a:p>
          <a:p>
            <a:pPr eaLnBrk="1" hangingPunct="1"/>
            <a:r>
              <a:rPr lang="en-US" altLang="en-US" sz="3300" dirty="0"/>
              <a:t>Compare the total time with deadlines</a:t>
            </a:r>
          </a:p>
          <a:p>
            <a:pPr eaLnBrk="1" hangingPunct="1"/>
            <a:r>
              <a:rPr lang="en-US" altLang="en-US" sz="3300" dirty="0"/>
              <a:t>Determine which members are responsible for each step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56D64-6A02-4409-821B-905B07545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Tailoring P-m o p s for specific problems</a:t>
            </a:r>
          </a:p>
        </p:txBody>
      </p:sp>
      <p:sp>
        <p:nvSpPr>
          <p:cNvPr id="25604" name="Content Placeholder 2">
            <a:extLst>
              <a:ext uri="{FF2B5EF4-FFF2-40B4-BE49-F238E27FC236}">
                <a16:creationId xmlns:a16="http://schemas.microsoft.com/office/drawing/2014/main" id="{F187B1FD-4488-4B7E-AC85-A785B5C2169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200" dirty="0"/>
              <a:t>Consider Problem characteristics</a:t>
            </a:r>
          </a:p>
          <a:p>
            <a:pPr eaLnBrk="1" hangingPunct="1"/>
            <a:r>
              <a:rPr lang="en-US" altLang="en-US" sz="3200" dirty="0"/>
              <a:t>Task difficulty</a:t>
            </a:r>
          </a:p>
          <a:p>
            <a:pPr eaLnBrk="1" hangingPunct="1"/>
            <a:r>
              <a:rPr lang="en-US" altLang="en-US" sz="3200" dirty="0"/>
              <a:t>Solution multiplicity</a:t>
            </a:r>
          </a:p>
          <a:p>
            <a:pPr eaLnBrk="1" hangingPunct="1"/>
            <a:r>
              <a:rPr lang="en-US" altLang="en-US" sz="3200" dirty="0"/>
              <a:t>Intrinsic interest</a:t>
            </a:r>
          </a:p>
          <a:p>
            <a:pPr eaLnBrk="1" hangingPunct="1"/>
            <a:r>
              <a:rPr lang="en-US" altLang="en-US" sz="3200" dirty="0"/>
              <a:t>Cooperative requirements</a:t>
            </a:r>
          </a:p>
          <a:p>
            <a:pPr eaLnBrk="1" hangingPunct="1"/>
            <a:r>
              <a:rPr lang="en-US" altLang="en-US" sz="3200" dirty="0"/>
              <a:t>Population familiarity</a:t>
            </a:r>
          </a:p>
          <a:p>
            <a:pPr eaLnBrk="1" hangingPunct="1"/>
            <a:r>
              <a:rPr lang="en-US" altLang="en-US" sz="3200" dirty="0"/>
              <a:t>Acceptance requirements</a:t>
            </a:r>
          </a:p>
          <a:p>
            <a:pPr eaLnBrk="1" hangingPunct="1"/>
            <a:r>
              <a:rPr lang="en-US" altLang="en-US" sz="3200" dirty="0"/>
              <a:t>Technical requirements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566E2-5C51-4A05-B8DE-A6D9D0A84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technology to help a group’s problem solving and decision making</a:t>
            </a:r>
          </a:p>
        </p:txBody>
      </p:sp>
      <p:sp>
        <p:nvSpPr>
          <p:cNvPr id="26628" name="Content Placeholder 2">
            <a:extLst>
              <a:ext uri="{FF2B5EF4-FFF2-40B4-BE49-F238E27FC236}">
                <a16:creationId xmlns:a16="http://schemas.microsoft.com/office/drawing/2014/main" id="{C48E5225-0478-4979-B426-C23384572D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900" dirty="0"/>
              <a:t>General Tools</a:t>
            </a:r>
          </a:p>
          <a:p>
            <a:pPr eaLnBrk="1" hangingPunct="1"/>
            <a:r>
              <a:rPr lang="en-US" altLang="en-US" dirty="0"/>
              <a:t>Instant Messaging</a:t>
            </a:r>
          </a:p>
          <a:p>
            <a:pPr eaLnBrk="1" hangingPunct="1"/>
            <a:r>
              <a:rPr lang="en-US" altLang="en-US" dirty="0"/>
              <a:t>Electronic bulletin board services</a:t>
            </a:r>
          </a:p>
          <a:p>
            <a:pPr eaLnBrk="1" hangingPunct="1"/>
            <a:r>
              <a:rPr lang="en-US" altLang="en-US" dirty="0"/>
              <a:t>Chat room environments</a:t>
            </a:r>
          </a:p>
          <a:p>
            <a:pPr eaLnBrk="1" hangingPunct="1"/>
            <a:r>
              <a:rPr lang="en-US" altLang="en-US" dirty="0"/>
              <a:t>Various forms of computer conferencing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ACA5D-6702-4758-A7FD-179A336F1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Problem-solving guidelines</a:t>
            </a:r>
          </a:p>
        </p:txBody>
      </p:sp>
      <p:sp>
        <p:nvSpPr>
          <p:cNvPr id="11268" name="Content Placeholder 2">
            <a:extLst>
              <a:ext uri="{FF2B5EF4-FFF2-40B4-BE49-F238E27FC236}">
                <a16:creationId xmlns:a16="http://schemas.microsoft.com/office/drawing/2014/main" id="{6ED102AE-B806-4FFC-82E4-9919A41F1D8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Procedural Model of Problem Solving (P-M O P S)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The Single Question Format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The Ideal Solution Format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AB81B-5843-4F26-8E7E-9E765AFF0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3200" dirty="0"/>
              <a:t>Group support systems</a:t>
            </a:r>
            <a:endParaRPr lang="en-US" dirty="0"/>
          </a:p>
        </p:txBody>
      </p:sp>
      <p:sp>
        <p:nvSpPr>
          <p:cNvPr id="27652" name="Content Placeholder 2">
            <a:extLst>
              <a:ext uri="{FF2B5EF4-FFF2-40B4-BE49-F238E27FC236}">
                <a16:creationId xmlns:a16="http://schemas.microsoft.com/office/drawing/2014/main" id="{E41440EB-FB0B-4AF1-B4A2-4A778F0F92C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Group support systems, G S </a:t>
            </a:r>
            <a:r>
              <a:rPr lang="en-US" altLang="en-US" sz="3600" dirty="0" err="1"/>
              <a:t>S</a:t>
            </a:r>
            <a:r>
              <a:rPr lang="en-US" altLang="en-US" sz="3600" dirty="0"/>
              <a:t>, are computer-based hardware and software systems specifically designed to facilitate sound and efficient group problem solving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A406E-150F-4B95-92D9-D479417C8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2800" dirty="0"/>
              <a:t>Group support systems: </a:t>
            </a:r>
            <a:r>
              <a:rPr lang="en-US" dirty="0"/>
              <a:t>Effectiveness Factors</a:t>
            </a:r>
          </a:p>
        </p:txBody>
      </p:sp>
      <p:sp>
        <p:nvSpPr>
          <p:cNvPr id="28676" name="Content Placeholder 2">
            <a:extLst>
              <a:ext uri="{FF2B5EF4-FFF2-40B4-BE49-F238E27FC236}">
                <a16:creationId xmlns:a16="http://schemas.microsoft.com/office/drawing/2014/main" id="{783FC392-89B9-4C01-9F1D-35AB342934C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The level of G S S Support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System familiarity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 eaLnBrk="1" hangingPunct="1">
              <a:buNone/>
            </a:pPr>
            <a:r>
              <a:rPr lang="en-US" altLang="en-US" dirty="0"/>
              <a:t>Presence of a facilitator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462E3-7F07-4BF8-8C60-ABFE1AD49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Summary,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28CFD-BF18-4A3C-87E8-24F46F01796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Using problem-solving guidelines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IN" dirty="0"/>
              <a:t>Using P-M O P S to Address Complex Problems</a:t>
            </a:r>
            <a:endParaRPr lang="en-US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462E3-7F07-4BF8-8C60-ABFE1AD49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Summary,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28CFD-BF18-4A3C-87E8-24F46F01796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Tailoring P-M O P S to Fit a Specific Problem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r>
              <a:rPr lang="en-IN" dirty="0"/>
              <a:t>Using Technology to Help a Group’s Problem Solving and Decision Making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73197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455B7-3C18-408F-A837-25B54FBF6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Procedural Model of Problem Solving (P-M O P S), 1</a:t>
            </a:r>
          </a:p>
        </p:txBody>
      </p:sp>
      <p:sp>
        <p:nvSpPr>
          <p:cNvPr id="12292" name="Content Placeholder 2">
            <a:extLst>
              <a:ext uri="{FF2B5EF4-FFF2-40B4-BE49-F238E27FC236}">
                <a16:creationId xmlns:a16="http://schemas.microsoft.com/office/drawing/2014/main" id="{B2CB8FAE-3699-41D6-AA75-751236898A8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Step 1: Describe the Problem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2: Generate Solutions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3: Evaluate Solutions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455B7-3C18-408F-A837-25B54FBF6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Procedural Model of Problem Solving (P-M O P S), 2</a:t>
            </a:r>
          </a:p>
        </p:txBody>
      </p:sp>
      <p:sp>
        <p:nvSpPr>
          <p:cNvPr id="12292" name="Content Placeholder 2">
            <a:extLst>
              <a:ext uri="{FF2B5EF4-FFF2-40B4-BE49-F238E27FC236}">
                <a16:creationId xmlns:a16="http://schemas.microsoft.com/office/drawing/2014/main" id="{B2CB8FAE-3699-41D6-AA75-751236898A8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Step 4: Consensus Decision Making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5: Decision Implementing</a:t>
            </a:r>
          </a:p>
        </p:txBody>
      </p:sp>
    </p:spTree>
    <p:extLst>
      <p:ext uri="{BB962C8B-B14F-4D97-AF65-F5344CB8AC3E}">
        <p14:creationId xmlns:p14="http://schemas.microsoft.com/office/powerpoint/2010/main" val="978355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934E9-5DE5-4855-BF33-2AF0041F0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The single question format</a:t>
            </a:r>
          </a:p>
        </p:txBody>
      </p:sp>
      <p:sp>
        <p:nvSpPr>
          <p:cNvPr id="13316" name="Content Placeholder 2">
            <a:extLst>
              <a:ext uri="{FF2B5EF4-FFF2-40B4-BE49-F238E27FC236}">
                <a16:creationId xmlns:a16="http://schemas.microsoft.com/office/drawing/2014/main" id="{FC6EA076-2C52-440A-9388-63E52F84F41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Step 1: Identify the Problem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2: Create a collaborative setting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3: Identify and analyze issues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Step 4: Resolve the Single Question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19C8D-BD27-4B0D-910D-7D550587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The Ideal Solution Format</a:t>
            </a:r>
          </a:p>
        </p:txBody>
      </p:sp>
      <p:sp>
        <p:nvSpPr>
          <p:cNvPr id="14340" name="Content Placeholder 2">
            <a:extLst>
              <a:ext uri="{FF2B5EF4-FFF2-40B4-BE49-F238E27FC236}">
                <a16:creationId xmlns:a16="http://schemas.microsoft.com/office/drawing/2014/main" id="{6C95A57D-74D1-4354-8FA8-E073C971E64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100"/>
              </a:spcBef>
              <a:buNone/>
            </a:pPr>
            <a:r>
              <a:rPr lang="en-US" altLang="en-US" sz="3600" dirty="0"/>
              <a:t>Step 1: Identify the Nature of the Problem</a:t>
            </a:r>
          </a:p>
          <a:p>
            <a:pPr marL="0" indent="0" eaLnBrk="1" hangingPunct="1">
              <a:spcBef>
                <a:spcPts val="100"/>
              </a:spcBef>
              <a:buNone/>
            </a:pPr>
            <a:endParaRPr lang="en-US" altLang="en-US" sz="3500" dirty="0"/>
          </a:p>
          <a:p>
            <a:pPr marL="0" indent="0" eaLnBrk="1" hangingPunct="1">
              <a:spcBef>
                <a:spcPts val="100"/>
              </a:spcBef>
              <a:buNone/>
            </a:pPr>
            <a:r>
              <a:rPr lang="en-US" altLang="en-US" sz="3600" dirty="0"/>
              <a:t>Step 2: Identify the ideal solution</a:t>
            </a:r>
          </a:p>
          <a:p>
            <a:pPr marL="0" indent="0" eaLnBrk="1" hangingPunct="1">
              <a:spcBef>
                <a:spcPts val="100"/>
              </a:spcBef>
              <a:buNone/>
            </a:pPr>
            <a:endParaRPr lang="en-US" altLang="en-US" sz="3500" dirty="0"/>
          </a:p>
          <a:p>
            <a:pPr marL="0" indent="0" eaLnBrk="1" hangingPunct="1">
              <a:spcBef>
                <a:spcPts val="100"/>
              </a:spcBef>
              <a:buNone/>
            </a:pPr>
            <a:r>
              <a:rPr lang="en-US" altLang="en-US" sz="3600" dirty="0"/>
              <a:t>Step 3: Identify the conditions that must change</a:t>
            </a:r>
          </a:p>
          <a:p>
            <a:pPr marL="0" indent="0" eaLnBrk="1" hangingPunct="1">
              <a:spcBef>
                <a:spcPts val="100"/>
              </a:spcBef>
              <a:buNone/>
            </a:pPr>
            <a:endParaRPr lang="en-US" altLang="en-US" sz="3500" dirty="0"/>
          </a:p>
          <a:p>
            <a:pPr marL="0" indent="0" eaLnBrk="1" hangingPunct="1">
              <a:spcBef>
                <a:spcPts val="100"/>
              </a:spcBef>
              <a:buNone/>
            </a:pPr>
            <a:r>
              <a:rPr lang="en-US" altLang="en-US" sz="3600" dirty="0"/>
              <a:t>Step 4: Select the most ideal solution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FA4B1-2442-49C8-AAE1-7EBA2AA43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Problem Description, 1</a:t>
            </a:r>
          </a:p>
        </p:txBody>
      </p:sp>
      <p:sp>
        <p:nvSpPr>
          <p:cNvPr id="15364" name="Content Placeholder 2">
            <a:extLst>
              <a:ext uri="{FF2B5EF4-FFF2-40B4-BE49-F238E27FC236}">
                <a16:creationId xmlns:a16="http://schemas.microsoft.com/office/drawing/2014/main" id="{4F8E20DC-ABA0-418E-8B0D-52EB1C757F9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Identify problems to work on utilizing a </a:t>
            </a:r>
            <a:r>
              <a:rPr lang="en-US" altLang="en-US" sz="3600" b="1" dirty="0"/>
              <a:t>problem census</a:t>
            </a:r>
            <a:endParaRPr lang="en-US" altLang="en-US" sz="3600" dirty="0"/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Focus on the problem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FA4B1-2442-49C8-AAE1-7EBA2AA43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Problem Description, 2</a:t>
            </a:r>
          </a:p>
        </p:txBody>
      </p:sp>
      <p:sp>
        <p:nvSpPr>
          <p:cNvPr id="15364" name="Content Placeholder 2">
            <a:extLst>
              <a:ext uri="{FF2B5EF4-FFF2-40B4-BE49-F238E27FC236}">
                <a16:creationId xmlns:a16="http://schemas.microsoft.com/office/drawing/2014/main" id="{4F8E20DC-ABA0-418E-8B0D-52EB1C757F9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State the problem appropriately utilizing a </a:t>
            </a:r>
            <a:r>
              <a:rPr lang="en-US" altLang="en-US" sz="3600" b="1" dirty="0"/>
              <a:t>solution question </a:t>
            </a:r>
            <a:r>
              <a:rPr lang="en-US" altLang="en-US" sz="3600" dirty="0"/>
              <a:t>rather than a </a:t>
            </a:r>
            <a:r>
              <a:rPr lang="en-US" altLang="en-US" b="1" dirty="0"/>
              <a:t>problem question </a:t>
            </a:r>
          </a:p>
          <a:p>
            <a:pPr marL="0" indent="0" eaLnBrk="1" hangingPunct="1">
              <a:buNone/>
            </a:pPr>
            <a:endParaRPr lang="en-US" altLang="en-US" sz="3600" dirty="0"/>
          </a:p>
          <a:p>
            <a:pPr marL="0" indent="0" eaLnBrk="1" hangingPunct="1">
              <a:buNone/>
            </a:pPr>
            <a:r>
              <a:rPr lang="en-US" altLang="en-US" sz="3600" dirty="0"/>
              <a:t>Map the problem</a:t>
            </a:r>
            <a:endParaRPr lang="en-US" altLang="en-US" sz="3300" dirty="0"/>
          </a:p>
        </p:txBody>
      </p:sp>
    </p:spTree>
    <p:extLst>
      <p:ext uri="{BB962C8B-B14F-4D97-AF65-F5344CB8AC3E}">
        <p14:creationId xmlns:p14="http://schemas.microsoft.com/office/powerpoint/2010/main" val="203335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CDF70-0C02-4B30-93EE-C18509D31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Using P-m o p s: Generating Solutions</a:t>
            </a:r>
          </a:p>
        </p:txBody>
      </p:sp>
      <p:sp>
        <p:nvSpPr>
          <p:cNvPr id="16388" name="Content Placeholder 2">
            <a:extLst>
              <a:ext uri="{FF2B5EF4-FFF2-40B4-BE49-F238E27FC236}">
                <a16:creationId xmlns:a16="http://schemas.microsoft.com/office/drawing/2014/main" id="{4DE57A1F-66B8-459E-91C9-33E078C1D51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sz="3600" dirty="0"/>
              <a:t>Use </a:t>
            </a:r>
            <a:r>
              <a:rPr lang="en-US" altLang="en-US" sz="3600" b="1" dirty="0"/>
              <a:t>brainstorming,</a:t>
            </a:r>
            <a:r>
              <a:rPr lang="en-US" altLang="en-US" sz="3600" dirty="0"/>
              <a:t> </a:t>
            </a:r>
            <a:r>
              <a:rPr lang="en-US" altLang="en-US" sz="3600" b="1" dirty="0"/>
              <a:t>brainwriting</a:t>
            </a:r>
            <a:r>
              <a:rPr lang="en-US" altLang="en-US" sz="3600" dirty="0"/>
              <a:t>, or </a:t>
            </a:r>
            <a:r>
              <a:rPr lang="en-US" altLang="en-US" sz="3600" b="1" dirty="0"/>
              <a:t>Electronic Brainstorming </a:t>
            </a:r>
            <a:r>
              <a:rPr lang="en-US" altLang="en-US" sz="3600" dirty="0"/>
              <a:t>to discover alternatives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8&quot; unique_id=&quot;10945&quot;&gt;&lt;/object&gt;&lt;object type=&quot;2&quot; unique_id=&quot;10946&quot;&gt;&lt;object type=&quot;3&quot; unique_id=&quot;10947&quot;&gt;&lt;property id=&quot;20148&quot; value=&quot;5&quot;/&gt;&lt;property id=&quot;20300&quot; value=&quot;Slide 1 - &amp;quot;CHAPTER TEN:&amp;#x0D;&amp;#x0A;Problem Solving and Decision Making in Groups: Practical Tips and Techniques&amp;quot;&quot;/&gt;&lt;property id=&quot;20307&quot; value=&quot;256&quot;/&gt;&lt;/object&gt;&lt;object type=&quot;3&quot; unique_id=&quot;10948&quot;&gt;&lt;property id=&quot;20148&quot; value=&quot;5&quot;/&gt;&lt;property id=&quot;20300&quot; value=&quot;Slide 2 - &amp;quot;PREVIEW&amp;quot;&quot;/&gt;&lt;property id=&quot;20307&quot; value=&quot;267&quot;/&gt;&lt;/object&gt;&lt;object type=&quot;3&quot; unique_id=&quot;10949&quot;&gt;&lt;property id=&quot;20148&quot; value=&quot;5&quot;/&gt;&lt;property id=&quot;20300&quot; value=&quot;Slide 3 - &amp;quot;USING PROBLEM SOLVING GUIDELINES&amp;quot;&quot;/&gt;&lt;property id=&quot;20307&quot; value=&quot;257&quot;/&gt;&lt;/object&gt;&lt;object type=&quot;3&quot; unique_id=&quot;10950&quot;&gt;&lt;property id=&quot;20148&quot; value=&quot;5&quot;/&gt;&lt;property id=&quot;20300&quot; value=&quot;Slide 4 - &amp;quot;PROCEDURAL MODEL OF PROBLEM SOLVING (PMOPS)&amp;quot;&quot;/&gt;&lt;property id=&quot;20307&quot; value=&quot;268&quot;/&gt;&lt;/object&gt;&lt;object type=&quot;3&quot; unique_id=&quot;10951&quot;&gt;&lt;property id=&quot;20148&quot; value=&quot;5&quot;/&gt;&lt;property id=&quot;20300&quot; value=&quot;Slide 5 - &amp;quot;THE SINGLE QUESTION FORMAT&amp;quot;&quot;/&gt;&lt;property id=&quot;20307&quot; value=&quot;258&quot;/&gt;&lt;/object&gt;&lt;object type=&quot;3&quot; unique_id=&quot;10952&quot;&gt;&lt;property id=&quot;20148&quot; value=&quot;5&quot;/&gt;&lt;property id=&quot;20300&quot; value=&quot;Slide 6 - &amp;quot;THE IDEAL SOLUTION FORMAT&amp;quot;&quot;/&gt;&lt;property id=&quot;20307&quot; value=&quot;259&quot;/&gt;&lt;/object&gt;&lt;object type=&quot;3&quot; unique_id=&quot;10953&quot;&gt;&lt;property id=&quot;20148&quot; value=&quot;5&quot;/&gt;&lt;property id=&quot;20300&quot; value=&quot;Slide 7 - &amp;quot;USING PMOPS – PROBLEM DESCRIPTION&amp;quot;&quot;/&gt;&lt;property id=&quot;20307&quot; value=&quot;269&quot;/&gt;&lt;/object&gt;&lt;object type=&quot;3&quot; unique_id=&quot;10954&quot;&gt;&lt;property id=&quot;20148&quot; value=&quot;5&quot;/&gt;&lt;property id=&quot;20300&quot; value=&quot;Slide 8 - &amp;quot;USING PMOPS – GENERATING SOLUTIONS&amp;quot;&quot;/&gt;&lt;property id=&quot;20307&quot; value=&quot;260&quot;/&gt;&lt;/object&gt;&lt;object type=&quot;3&quot; unique_id=&quot;10955&quot;&gt;&lt;property id=&quot;20148&quot; value=&quot;5&quot;/&gt;&lt;property id=&quot;20300&quot; value=&quot;Slide 9 - &amp;quot;USING PMOPS – EVALUATING SOLUTIONS&amp;quot;&quot;/&gt;&lt;property id=&quot;20307&quot; value=&quot;261&quot;/&gt;&lt;/object&gt;&lt;object type=&quot;3&quot; unique_id=&quot;10956&quot;&gt;&lt;property id=&quot;20148&quot; value=&quot;5&quot;/&gt;&lt;property id=&quot;20300&quot; value=&quot;Slide 10 - &amp;quot;USING PMOPS – EVALUATING SOLUTIONS&amp;quot;&quot;/&gt;&lt;property id=&quot;20307&quot; value=&quot;262&quot;/&gt;&lt;/object&gt;&lt;object type=&quot;3&quot; unique_id=&quot;10957&quot;&gt;&lt;property id=&quot;20148&quot; value=&quot;5&quot;/&gt;&lt;property id=&quot;20300&quot; value=&quot;Slide 11 - &amp;quot;USING PMOPS – EVALUATING SOLUTIONS&amp;quot;&quot;/&gt;&lt;property id=&quot;20307&quot; value=&quot;277&quot;/&gt;&lt;/object&gt;&lt;object type=&quot;3&quot; unique_id=&quot;10958&quot;&gt;&lt;property id=&quot;20148&quot; value=&quot;5&quot;/&gt;&lt;property id=&quot;20300&quot; value=&quot;Slide 12 - &amp;quot;USING PMOPS – DECISION MAKING&amp;quot;&quot;/&gt;&lt;property id=&quot;20307&quot; value=&quot;270&quot;/&gt;&lt;/object&gt;&lt;object type=&quot;3&quot; unique_id=&quot;10959&quot;&gt;&lt;property id=&quot;20148&quot; value=&quot;5&quot;/&gt;&lt;property id=&quot;20300&quot; value=&quot;Slide 13 - &amp;quot;USING PMOPS – DECISION MAKING&amp;quot;&quot;/&gt;&lt;property id=&quot;20307&quot; value=&quot;278&quot;/&gt;&lt;/object&gt;&lt;object type=&quot;3&quot; unique_id=&quot;10960&quot;&gt;&lt;property id=&quot;20148&quot; value=&quot;5&quot;/&gt;&lt;property id=&quot;20300&quot; value=&quot;Slide 14 - &amp;quot;USING PMOPS – EVALUATING SOLUTIONS&amp;quot;&quot;/&gt;&lt;property id=&quot;20307&quot; value=&quot;263&quot;/&gt;&lt;/object&gt;&lt;object type=&quot;3&quot; unique_id=&quot;10961&quot;&gt;&lt;property id=&quot;20148&quot; value=&quot;5&quot;/&gt;&lt;property id=&quot;20300&quot; value=&quot;Slide 15 - &amp;quot;USING PMOPS – IMPLEMENTING SOLUTION&amp;quot;&quot;/&gt;&lt;property id=&quot;20307&quot; value=&quot;271&quot;/&gt;&lt;/object&gt;&lt;object type=&quot;3&quot; unique_id=&quot;10962&quot;&gt;&lt;property id=&quot;20148&quot; value=&quot;5&quot;/&gt;&lt;property id=&quot;20300&quot; value=&quot;Slide 16 - &amp;quot;USING PMOPS – IMPLEMENTING SOLUTION&amp;quot;&quot;/&gt;&lt;property id=&quot;20307&quot; value=&quot;279&quot;/&gt;&lt;/object&gt;&lt;object type=&quot;3&quot; unique_id=&quot;10963&quot;&gt;&lt;property id=&quot;20148&quot; value=&quot;5&quot;/&gt;&lt;property id=&quot;20300&quot; value=&quot;Slide 17 - &amp;quot;TAILORING P-MOPS FOR SPECIFIC PROBLEMS&amp;quot;&quot;/&gt;&lt;property id=&quot;20307&quot; value=&quot;264&quot;/&gt;&lt;/object&gt;&lt;object type=&quot;3&quot; unique_id=&quot;10964&quot;&gt;&lt;property id=&quot;20148&quot; value=&quot;5&quot;/&gt;&lt;property id=&quot;20300&quot; value=&quot;Slide 18 - &amp;quot;USING TECHNOLOGY TO HELP A GROUP’S PROBLEM SOLVING AND DECISION MAKING&amp;quot;&quot;/&gt;&lt;property id=&quot;20307&quot; value=&quot;272&quot;/&gt;&lt;/object&gt;&lt;object type=&quot;3&quot; unique_id=&quot;10965&quot;&gt;&lt;property id=&quot;20148&quot; value=&quot;5&quot;/&gt;&lt;property id=&quot;20300&quot; value=&quot;Slide 19 - &amp;quot;GSS&amp;quot;&quot;/&gt;&lt;property id=&quot;20307&quot; value=&quot;265&quot;/&gt;&lt;/object&gt;&lt;object type=&quot;3&quot; unique_id=&quot;10966&quot;&gt;&lt;property id=&quot;20148&quot; value=&quot;5&quot;/&gt;&lt;property id=&quot;20300&quot; value=&quot;Slide 20 - &amp;quot;GSS EFFECTIVENESS FACTORS&amp;quot;&quot;/&gt;&lt;property id=&quot;20307&quot; value=&quot;273&quot;/&gt;&lt;/object&gt;&lt;object type=&quot;3&quot; unique_id=&quot;10967&quot;&gt;&lt;property id=&quot;20148&quot; value=&quot;5&quot;/&gt;&lt;property id=&quot;20300&quot; value=&quot;Slide 21 - &amp;quot;SUMMARY&amp;quot;&quot;/&gt;&lt;property id=&quot;20307&quot; value=&quot;276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34D6BC7-B942-4159-858B-C64EC3C99A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03AF4C-4372-4B2A-8CC9-97745F36CE37}"/>
</file>

<file path=customXml/itemProps3.xml><?xml version="1.0" encoding="utf-8"?>
<ds:datastoreItem xmlns:ds="http://schemas.openxmlformats.org/officeDocument/2006/customXml" ds:itemID="{F0BC06C1-5979-4D9E-AD16-AE2B53C857E9}">
  <ds:schemaRefs>
    <ds:schemaRef ds:uri="http://schemas.microsoft.com/office/2006/documentManagement/types"/>
    <ds:schemaRef ds:uri="http://schemas.openxmlformats.org/package/2006/metadata/core-properties"/>
    <ds:schemaRef ds:uri="3b891efd-a537-4e57-a9a6-7bde74ae8a20"/>
    <ds:schemaRef ds:uri="http://purl.org/dc/elements/1.1/"/>
    <ds:schemaRef ds:uri="http://schemas.microsoft.com/office/2006/metadata/properties"/>
    <ds:schemaRef ds:uri="b7fbc176-c5f2-4fe2-83e2-528516b9f35d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  <ds:schemaRef ds:uri="aa4f5ada-9d1d-46d6-b705-f2cf90d05a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</TotalTime>
  <Words>693</Words>
  <Application>Microsoft Office PowerPoint</Application>
  <PresentationFormat>On-screen Show (4:3)</PresentationFormat>
  <Paragraphs>138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ＭＳ Ｐゴシック</vt:lpstr>
      <vt:lpstr>Arial</vt:lpstr>
      <vt:lpstr>Calibri</vt:lpstr>
      <vt:lpstr>Century Schoolbook</vt:lpstr>
      <vt:lpstr>Wingdings</vt:lpstr>
      <vt:lpstr>Wingdings 2</vt:lpstr>
      <vt:lpstr>1_Oriel</vt:lpstr>
      <vt:lpstr>CHAPTER TEN: Problem Solving and Decision Making in Groups: Practical Tips and Techniques</vt:lpstr>
      <vt:lpstr>Using Problem-solving guidelines</vt:lpstr>
      <vt:lpstr>Procedural Model of Problem Solving (P-M O P S), 1</vt:lpstr>
      <vt:lpstr>Procedural Model of Problem Solving (P-M O P S), 2</vt:lpstr>
      <vt:lpstr>The single question format</vt:lpstr>
      <vt:lpstr>The Ideal Solution Format</vt:lpstr>
      <vt:lpstr>Using p-m o p s: Problem Description, 1</vt:lpstr>
      <vt:lpstr>Using P-m o p s: Problem Description, 2</vt:lpstr>
      <vt:lpstr>Using P-m o p s: Generating Solutions</vt:lpstr>
      <vt:lpstr>Using P-m o p s: Evaluating Solutions, 1</vt:lpstr>
      <vt:lpstr>Using P-m o p s: Evaluating Solutions, 2</vt:lpstr>
      <vt:lpstr>Using P-m o p s: Evaluating Solutions, 3</vt:lpstr>
      <vt:lpstr>Using P-m o p s: Evaluating Solutions, 4</vt:lpstr>
      <vt:lpstr>Using P-m o p s: decision making, 1</vt:lpstr>
      <vt:lpstr>Using P-m o p s: decision making, 2</vt:lpstr>
      <vt:lpstr>Using P-m o p s: implementing solutions, 1</vt:lpstr>
      <vt:lpstr>Using P-m o p s: implementing solutions, 2</vt:lpstr>
      <vt:lpstr>Tailoring P-m o p s for specific problems</vt:lpstr>
      <vt:lpstr>Using technology to help a group’s problem solving and decision making</vt:lpstr>
      <vt:lpstr>Group support systems</vt:lpstr>
      <vt:lpstr>Group support systems: Effectiveness Factors</vt:lpstr>
      <vt:lpstr>Summary, 1</vt:lpstr>
      <vt:lpstr>Summary,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The Small Groups in Everyone’s Life</dc:title>
  <dc:creator>Gloria Galanes</dc:creator>
  <cp:lastModifiedBy>Sagar H Panchamukhi</cp:lastModifiedBy>
  <cp:revision>41</cp:revision>
  <dcterms:created xsi:type="dcterms:W3CDTF">2012-01-16T23:26:13Z</dcterms:created>
  <dcterms:modified xsi:type="dcterms:W3CDTF">2018-05-25T14:04:02Z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