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6" r:id="rId6"/>
    <p:sldId id="267" r:id="rId7"/>
    <p:sldId id="268" r:id="rId8"/>
    <p:sldId id="269" r:id="rId9"/>
    <p:sldId id="288" r:id="rId10"/>
    <p:sldId id="272" r:id="rId11"/>
    <p:sldId id="274" r:id="rId12"/>
    <p:sldId id="275" r:id="rId13"/>
    <p:sldId id="277" r:id="rId14"/>
    <p:sldId id="278" r:id="rId15"/>
    <p:sldId id="292" r:id="rId16"/>
    <p:sldId id="296" r:id="rId17"/>
    <p:sldId id="279" r:id="rId18"/>
    <p:sldId id="280" r:id="rId19"/>
    <p:sldId id="294" r:id="rId20"/>
    <p:sldId id="281" r:id="rId21"/>
    <p:sldId id="282" r:id="rId22"/>
    <p:sldId id="283" r:id="rId23"/>
    <p:sldId id="284" r:id="rId24"/>
    <p:sldId id="285" r:id="rId25"/>
    <p:sldId id="297" r:id="rId26"/>
    <p:sldId id="298" r:id="rId27"/>
    <p:sldId id="286" r:id="rId28"/>
    <p:sldId id="265" r:id="rId29"/>
    <p:sldId id="295" r:id="rId30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ya Bhojnagarwala" initials="DB" lastIdx="11" clrIdx="0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  <p:cmAuthor id="2" name="Suchitra Krishna" initials="SK" lastIdx="9" clrIdx="1">
    <p:extLst>
      <p:ext uri="{19B8F6BF-5375-455C-9EA6-DF929625EA0E}">
        <p15:presenceInfo xmlns:p15="http://schemas.microsoft.com/office/powerpoint/2012/main" userId="Suchitra Krish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1" autoAdjust="0"/>
    <p:restoredTop sz="94280" autoAdjust="0"/>
  </p:normalViewPr>
  <p:slideViewPr>
    <p:cSldViewPr>
      <p:cViewPr varScale="1">
        <p:scale>
          <a:sx n="64" d="100"/>
          <a:sy n="64" d="100"/>
        </p:scale>
        <p:origin x="108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82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1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51E1D3C-9EDB-439C-B7E1-CBCD262C41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4CAD7C-E571-46EE-9AE6-09712C6338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9C71D-9313-40B7-8F9A-40BA1EC32FA4}" type="datetimeFigureOut">
              <a:rPr lang="en-IN" smtClean="0"/>
              <a:t>25-05-2018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13518-499A-42F3-A49A-699B7BF472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C2C122-511C-4362-AB04-A21EEEF16B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E4494-A31D-426C-A8BE-7FC35A8A9A52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85298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8AA10A97-4FFC-4B33-847D-F4F9B52491C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1D0F3E30-52ED-4EBA-9557-FDF99D00116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DCE9549F-43B3-4648-9B25-BD4B5FDDBB5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0BEAFAE1-AA7C-4985-A08B-8A95F549955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FC02F57D-CA35-419C-BFB9-951265256B5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54F76ED8-9800-47F7-9FA7-41A7277797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EC28F22-9D45-4323-AC15-C36F43D95F1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5" charset="0"/>
        <a:ea typeface="Arial" pitchFamily="-105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93647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0688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8027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91326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820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2669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81510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78709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3641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601572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002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03646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427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45361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20475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502888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2151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36440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46740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6131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137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5184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305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C28F22-9D45-4323-AC15-C36F43D95F1F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8018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D84FB-D732-4445-AB33-F4744BC71ED8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4811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AC384-0F09-41D2-A827-8B2A8C8FE05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651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DBEB7-2451-42E6-8E78-88C56DF0EA7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9957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A2FBEE8-AF66-49CB-93C5-95FFF774456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5906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CCC72-5CAD-4905-9B6B-6BB0667D759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590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8629C-BECD-4BA2-B5A9-6D34F78FDF7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813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F4209-C6FF-4B58-9677-12CBE69DA8C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5303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6645A0E-83D7-48AF-99D5-57F28F2A5D2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05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1708D-6B35-48B7-B2DF-C1830FD4684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3964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B43F662-7B90-4F23-A104-A7F5BE57A38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11685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DB1141A-D14D-4BB0-973C-564AA656AAC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301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2DA557B-BC78-476E-9C70-359F0CBFCA6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77200" y="5823109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9-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1DCF391-E724-4FBC-A777-01986E75AB78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1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48ABD13-788D-4D5E-B76A-EF4DA09DB4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3886200"/>
            <a:ext cx="2394155" cy="18288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NINE: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Problem Solving and Decision Making in Groups: Theoretical Perspectives</a:t>
            </a:r>
            <a:endParaRPr lang="en-IN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E991A-F3E0-4B09-960D-331FC99A5B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887FE3F-F57B-4D32-9CA1-2353E454D1A1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8224C9D-4F80-4A0C-8199-29C3E3935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and Problem Solving,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2D3543-67ED-4E5C-89C7-2BD60B2833C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60400" indent="-66040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z="3200" dirty="0"/>
              <a:t>The Functional Perspective</a:t>
            </a:r>
          </a:p>
          <a:p>
            <a:pPr marL="442913" indent="-352425" eaLnBrk="1" fontAlgn="auto" hangingPunct="1">
              <a:spcAft>
                <a:spcPts val="0"/>
              </a:spcAft>
              <a:defRPr/>
            </a:pPr>
            <a:r>
              <a:rPr lang="en-US" dirty="0"/>
              <a:t>The functional perspective states that the communicative actions of group members determine decision-making and problem-solving performance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D166FB-2B44-4757-98A2-EFA0A7F0B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and Problem Solving,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90980E-98E4-40B6-A50E-C5031AFBDC6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>
              <a:lnSpc>
                <a:spcPct val="90000"/>
              </a:lnSpc>
            </a:pPr>
            <a:r>
              <a:rPr lang="en-US" altLang="en-US" dirty="0"/>
              <a:t>Groups must meet five fundamental task requirements</a:t>
            </a:r>
          </a:p>
          <a:p>
            <a:pPr marL="811213" lvl="1" indent="-354013" eaLnBrk="1" hangingPunct="1">
              <a:lnSpc>
                <a:spcPct val="90000"/>
              </a:lnSpc>
            </a:pPr>
            <a:r>
              <a:rPr lang="en-US" altLang="en-US" sz="3600" dirty="0"/>
              <a:t>Group members must understand the issue </a:t>
            </a:r>
          </a:p>
          <a:p>
            <a:pPr marL="811213" lvl="1" indent="-354013" eaLnBrk="1" hangingPunct="1">
              <a:lnSpc>
                <a:spcPct val="90000"/>
              </a:lnSpc>
            </a:pPr>
            <a:r>
              <a:rPr lang="en-US" altLang="en-US" sz="3600" dirty="0"/>
              <a:t>Members must determine what minimal characteristics any acceptable alternative must have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611C70-63B0-461C-9DFF-DAC9F605F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7467600" cy="1143000"/>
          </a:xfrm>
        </p:spPr>
        <p:txBody>
          <a:bodyPr/>
          <a:lstStyle/>
          <a:p>
            <a:r>
              <a:rPr lang="en-US" dirty="0"/>
              <a:t>Structure and Problem Solving,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19B749-094E-44C8-A8F0-02995BFEF05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79448"/>
            <a:ext cx="7467600" cy="4873752"/>
          </a:xfrm>
        </p:spPr>
        <p:txBody>
          <a:bodyPr>
            <a:noAutofit/>
          </a:bodyPr>
          <a:lstStyle/>
          <a:p>
            <a:pPr marL="811213" lvl="1" indent="-354013"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altLang="en-US" sz="3600" dirty="0"/>
              <a:t>They must determine what relevant and realistic alternatives are</a:t>
            </a:r>
          </a:p>
          <a:p>
            <a:pPr marL="811213" lvl="1" indent="-354013" eaLnBrk="1" hangingPunct="1">
              <a:lnSpc>
                <a:spcPct val="90000"/>
              </a:lnSpc>
              <a:spcBef>
                <a:spcPts val="800"/>
              </a:spcBef>
            </a:pPr>
            <a:r>
              <a:rPr lang="en-US" altLang="en-US" sz="3600" dirty="0"/>
              <a:t>They must examine alternatives against the previously determined characteristics necessary for an acceptable choice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611C70-63B0-461C-9DFF-DAC9F605F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/>
          <a:lstStyle/>
          <a:p>
            <a:r>
              <a:rPr lang="en-US" dirty="0"/>
              <a:t>Structure and Problem Solving,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19B749-094E-44C8-A8F0-02995BFEF05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3248"/>
            <a:ext cx="7467600" cy="4873752"/>
          </a:xfrm>
        </p:spPr>
        <p:txBody>
          <a:bodyPr>
            <a:noAutofit/>
          </a:bodyPr>
          <a:lstStyle/>
          <a:p>
            <a:pPr marL="811213" lvl="1" indent="-354013" eaLnBrk="1" hangingPunct="1">
              <a:lnSpc>
                <a:spcPct val="90000"/>
              </a:lnSpc>
              <a:spcBef>
                <a:spcPts val="200"/>
              </a:spcBef>
            </a:pPr>
            <a:r>
              <a:rPr lang="en-US" altLang="en-US" sz="3600" dirty="0"/>
              <a:t>They must select the alternative that seems most likely to have the characteristics needed</a:t>
            </a:r>
          </a:p>
        </p:txBody>
      </p:sp>
    </p:spTree>
    <p:extLst>
      <p:ext uri="{BB962C8B-B14F-4D97-AF65-F5344CB8AC3E}">
        <p14:creationId xmlns:p14="http://schemas.microsoft.com/office/powerpoint/2010/main" val="1172339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F206284-B952-4A63-B132-8E21FDF13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Charge, Type of Question, and Criteria,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E20E25-F0C9-4B11-B9B3-E13EB0EB3A6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 charge is the assignment given to the group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The group’s area of freedom is the amount of authority and limitations it has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2490BD7-24F0-404C-B6DE-129B29555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Charge, Type of Question, and Criteria,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E65B024-BFFE-45FB-8B33-433857BE724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Four common question types</a:t>
            </a:r>
          </a:p>
          <a:p>
            <a:pPr marL="442913" indent="-354013" eaLnBrk="1" hangingPunct="1"/>
            <a:r>
              <a:rPr lang="en-US" altLang="en-US" dirty="0"/>
              <a:t>A question of fact asks whether something is true, or actually happened</a:t>
            </a:r>
          </a:p>
          <a:p>
            <a:pPr marL="442913" indent="-354013" eaLnBrk="1" hangingPunct="1"/>
            <a:r>
              <a:rPr lang="en-US" altLang="en-US" dirty="0"/>
              <a:t>A question of conjecture asks a group to speculate or make an educated guess about something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DBBDF7-0DE5-4D5C-A088-AAEA5609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Charge, Type of Question, and Criteria,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9790E3-9BDD-42AA-8A4B-16DABB90530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/>
            <a:r>
              <a:rPr lang="en-US" altLang="en-US" dirty="0"/>
              <a:t>A question of value refers to what is right, good, preferable, or acceptable</a:t>
            </a:r>
          </a:p>
          <a:p>
            <a:pPr marL="442913" indent="-442913" eaLnBrk="1" hangingPunct="1"/>
            <a:r>
              <a:rPr lang="en-US" altLang="en-US" dirty="0"/>
              <a:t>A question of policy asks what course of action a group will take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1A1481-2100-4BF0-A045-6F03AA97A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Will the Decision be Made?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9DF68C-2224-46FE-9DF5-4104F583444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Four common ways that groups make decisions</a:t>
            </a:r>
          </a:p>
          <a:p>
            <a:pPr marL="442913" indent="-354013" eaLnBrk="1" hangingPunct="1"/>
            <a:r>
              <a:rPr lang="en-US" altLang="en-US" dirty="0"/>
              <a:t>Decision by Leader</a:t>
            </a:r>
          </a:p>
          <a:p>
            <a:pPr marL="442913" indent="-354013" eaLnBrk="1" hangingPunct="1"/>
            <a:r>
              <a:rPr lang="en-US" altLang="en-US" dirty="0"/>
              <a:t>Decision by Leader, with Consultation</a:t>
            </a:r>
          </a:p>
          <a:p>
            <a:pPr marL="442913" indent="-354013" eaLnBrk="1" hangingPunct="1"/>
            <a:r>
              <a:rPr lang="en-US" altLang="en-US" dirty="0"/>
              <a:t>Decision by Majority Vote</a:t>
            </a:r>
          </a:p>
          <a:p>
            <a:pPr marL="442913" indent="-354013" eaLnBrk="1" hangingPunct="1"/>
            <a:r>
              <a:rPr lang="en-US" altLang="en-US" dirty="0"/>
              <a:t>Decision by Consensus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B006AB-5D88-4D37-95B1-A97C20317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Will the Decision be Made?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AC2B52-4D77-483D-9E82-7DEADB82CBD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Fisher’s Model of Group Phases</a:t>
            </a:r>
          </a:p>
          <a:p>
            <a:pPr marL="442913" indent="-354013" eaLnBrk="1" hangingPunct="1"/>
            <a:r>
              <a:rPr lang="en-US" altLang="en-US" dirty="0"/>
              <a:t>Orientation</a:t>
            </a:r>
          </a:p>
          <a:p>
            <a:pPr marL="442913" indent="-354013" eaLnBrk="1" hangingPunct="1"/>
            <a:r>
              <a:rPr lang="en-US" altLang="en-US" dirty="0"/>
              <a:t>Conflict</a:t>
            </a:r>
          </a:p>
          <a:p>
            <a:pPr marL="442913" indent="-354013" eaLnBrk="1" hangingPunct="1"/>
            <a:r>
              <a:rPr lang="en-US" altLang="en-US" dirty="0"/>
              <a:t>Decision Emergence</a:t>
            </a:r>
          </a:p>
          <a:p>
            <a:pPr marL="442913" indent="-354013" eaLnBrk="1" hangingPunct="1"/>
            <a:r>
              <a:rPr lang="en-US" altLang="en-US" dirty="0"/>
              <a:t>Reinforcement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E11D16-4235-4890-BFD8-39BB55D21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Critical Thinking,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F7D239-5E7E-4D01-B190-FDF11C76963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Critical thinking is the systematic examination of information and ideas on the basis of evidence and logic rather than intuition, hunch, or prejudgment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327807-3606-489B-AF81-DD5E16D0E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347595-4846-44BF-9087-674A30FC03B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A problem is a discrepancy between the current state–what actually </a:t>
            </a:r>
            <a:r>
              <a:rPr lang="en-US" altLang="en-US" i="1" dirty="0"/>
              <a:t>is</a:t>
            </a:r>
            <a:r>
              <a:rPr lang="en-US" altLang="en-US" dirty="0"/>
              <a:t> happening–and a desired goal–what </a:t>
            </a:r>
            <a:r>
              <a:rPr lang="en-US" altLang="en-US" i="1" dirty="0"/>
              <a:t>should</a:t>
            </a:r>
            <a:r>
              <a:rPr lang="en-US" altLang="en-US" dirty="0"/>
              <a:t> be happening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F5B200-86AB-45CD-903D-1B99E211A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Critical Thinking,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5C7CFA-81E5-458C-B286-3596577F018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/>
            <a:r>
              <a:rPr lang="en-US" altLang="en-US" dirty="0"/>
              <a:t>Evaluating information </a:t>
            </a:r>
          </a:p>
          <a:p>
            <a:pPr marL="722313" lvl="1" indent="-279400" eaLnBrk="1" hangingPunct="1"/>
            <a:r>
              <a:rPr lang="en-US" altLang="en-US" sz="3600" dirty="0"/>
              <a:t>Distinguishing between facts and inferences </a:t>
            </a:r>
          </a:p>
          <a:p>
            <a:pPr marL="722313" lvl="1" indent="-279400" eaLnBrk="1" hangingPunct="1"/>
            <a:r>
              <a:rPr lang="en-US" altLang="en-US" sz="3600" dirty="0"/>
              <a:t>Evaluating survey and statistical data </a:t>
            </a:r>
          </a:p>
          <a:p>
            <a:pPr marL="722313" lvl="1" indent="-279400" eaLnBrk="1" hangingPunct="1"/>
            <a:r>
              <a:rPr lang="en-US" altLang="en-US" sz="3600" dirty="0"/>
              <a:t>Evaluating the sources and implications of opinions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882E29-0272-46DC-9F0B-04C5EA1D0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Critical Thinking,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48D3AF-69D6-487B-9B5D-4A10F1E6609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/>
            <a:r>
              <a:rPr lang="en-US" altLang="en-US" dirty="0"/>
              <a:t>Evaluating Reasoning</a:t>
            </a:r>
          </a:p>
          <a:p>
            <a:pPr marL="811213" lvl="1" indent="-354013" eaLnBrk="1" hangingPunct="1"/>
            <a:r>
              <a:rPr lang="en-US" altLang="en-US" sz="3600" dirty="0"/>
              <a:t>Valid reasoning connects information with the appropriate conclusions in an appropriate and defensible way</a:t>
            </a:r>
          </a:p>
          <a:p>
            <a:pPr marL="811213" lvl="1" indent="-354013" eaLnBrk="1" hangingPunct="1"/>
            <a:r>
              <a:rPr lang="en-US" altLang="en-US" sz="3600" dirty="0"/>
              <a:t>Spot Fallacies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882E29-0272-46DC-9F0B-04C5EA1D0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Critical Thinking,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48D3AF-69D6-487B-9B5D-4A10F1E6609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IN" sz="3200" dirty="0"/>
              <a:t>Five common fallacies observed in group discussions</a:t>
            </a:r>
            <a:endParaRPr lang="en-US" sz="2400" dirty="0"/>
          </a:p>
          <a:p>
            <a:pPr lvl="2"/>
            <a:r>
              <a:rPr lang="en-US" sz="3200" dirty="0"/>
              <a:t>Overgeneralizing </a:t>
            </a:r>
          </a:p>
          <a:p>
            <a:pPr lvl="2"/>
            <a:r>
              <a:rPr lang="en-IN" sz="3200" dirty="0"/>
              <a:t>Ad hominem attacks</a:t>
            </a:r>
          </a:p>
          <a:p>
            <a:pPr lvl="2"/>
            <a:r>
              <a:rPr lang="en-IN" sz="3200" dirty="0"/>
              <a:t>Suggesting inappropriate causal relationships</a:t>
            </a:r>
          </a:p>
          <a:p>
            <a:pPr lvl="2"/>
            <a:r>
              <a:rPr lang="en-IN" sz="3200" dirty="0"/>
              <a:t>False dilemmas</a:t>
            </a:r>
          </a:p>
          <a:p>
            <a:pPr lvl="2"/>
            <a:r>
              <a:rPr lang="en-IN" sz="3200" dirty="0"/>
              <a:t>Faulty analogies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46017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882E29-0272-46DC-9F0B-04C5EA1D0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Promoting Critical Thinking,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48D3AF-69D6-487B-9B5D-4A10F1E6609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IN" dirty="0"/>
              <a:t>Evaluating information and reasoning from the World Wide Web</a:t>
            </a:r>
          </a:p>
          <a:p>
            <a:pPr lvl="1"/>
            <a:r>
              <a:rPr lang="en-IN" sz="3200" dirty="0"/>
              <a:t>Accuracy</a:t>
            </a:r>
          </a:p>
          <a:p>
            <a:pPr lvl="1"/>
            <a:r>
              <a:rPr lang="en-IN" sz="3200" dirty="0"/>
              <a:t>Authority</a:t>
            </a:r>
          </a:p>
          <a:p>
            <a:pPr lvl="1"/>
            <a:r>
              <a:rPr lang="en-IN" sz="3200" dirty="0"/>
              <a:t>Audience</a:t>
            </a:r>
          </a:p>
          <a:p>
            <a:pPr lvl="1"/>
            <a:r>
              <a:rPr lang="en-IN" sz="3200" dirty="0"/>
              <a:t>Purpose</a:t>
            </a:r>
          </a:p>
          <a:p>
            <a:pPr lvl="1"/>
            <a:r>
              <a:rPr lang="en-IN" sz="3200" dirty="0"/>
              <a:t>Recency</a:t>
            </a:r>
          </a:p>
          <a:p>
            <a:pPr lvl="1"/>
            <a:r>
              <a:rPr lang="en-IN" sz="3200" dirty="0"/>
              <a:t>Coverage</a:t>
            </a:r>
          </a:p>
          <a:p>
            <a:pPr marL="0" indent="0">
              <a:buNone/>
            </a:pP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683703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BD2DA1-5B7C-4BBA-A17E-5D85C336E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During Decision-Making Process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0C470A-FB7C-4D56-8FF8-A2554923CB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/>
            <a:r>
              <a:rPr lang="en-US" altLang="en-US" dirty="0"/>
              <a:t>Three phenomena pose problems for effective</a:t>
            </a:r>
            <a:r>
              <a:rPr lang="en-US" altLang="en-US" baseline="0" dirty="0"/>
              <a:t> </a:t>
            </a:r>
            <a:r>
              <a:rPr lang="en-US" altLang="en-US" dirty="0"/>
              <a:t>decision making</a:t>
            </a:r>
          </a:p>
          <a:p>
            <a:pPr marL="811213" lvl="1" indent="-354013" eaLnBrk="1" hangingPunct="1"/>
            <a:r>
              <a:rPr lang="en-US" altLang="en-US" sz="3600" dirty="0"/>
              <a:t>Hidden Profiles</a:t>
            </a:r>
          </a:p>
          <a:p>
            <a:pPr marL="811213" lvl="1" indent="-354013" eaLnBrk="1" hangingPunct="1"/>
            <a:r>
              <a:rPr lang="en-US" altLang="en-US" sz="3600" dirty="0"/>
              <a:t>Group Polarization</a:t>
            </a:r>
          </a:p>
          <a:p>
            <a:pPr marL="811213" lvl="1" indent="-354013" eaLnBrk="1" hangingPunct="1"/>
            <a:r>
              <a:rPr lang="en-US" altLang="en-US" sz="3600" dirty="0"/>
              <a:t>Groupthink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22825C-757C-4914-A60D-695949ED1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BBF8E3-E8AB-436A-8F42-98AFC55B513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Problem Solving and Decision Making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IN" dirty="0"/>
              <a:t>The Need for Structure in Group Problem Solving</a:t>
            </a:r>
            <a:endParaRPr lang="en-US" alt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IN" dirty="0"/>
              <a:t>Starting Out Right: Addressing the Charge, Type of Question, and Criteria</a:t>
            </a:r>
            <a:endParaRPr lang="en-US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620EC6F-C04D-4C66-AE29-24EE40F65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6911BD-3709-48F2-9121-D34F30D7A21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Understanding how the Group’s Decision will be made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Promoting Critical Thinking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Understanding What can go Wrong during Decision Making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15ACCE-04D9-4071-91A7-59BF1D0D3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5F1769-FD26-4DD1-B9CC-15EF1B420DE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Problem solving is the comprehensive, multistep procedure a group uses to move from its current state to the desired goal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Decision making refers to the act of choosing among a set of alternatives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F8F089-F66D-4D3A-99A7-7CF066BE8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F5BFF6-BE1D-4C7B-A330-6FFC189783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Groups can achieve an </a:t>
            </a:r>
            <a:r>
              <a:rPr lang="en-US" altLang="en-US" b="1" dirty="0"/>
              <a:t>assembly effect </a:t>
            </a:r>
            <a:r>
              <a:rPr lang="en-US" altLang="en-US" dirty="0"/>
              <a:t>in which the decision is qualitatively and quantitatively better than the best individual judgment of the members</a:t>
            </a:r>
          </a:p>
          <a:p>
            <a:pPr marL="354013" indent="-354013" eaLnBrk="1" hangingPunct="1"/>
            <a:r>
              <a:rPr lang="en-US" altLang="en-US" dirty="0"/>
              <a:t>Benefits of Groups as Problem Solvers</a:t>
            </a:r>
          </a:p>
          <a:p>
            <a:pPr marL="722313" lvl="1" indent="-368300" eaLnBrk="1" hangingPunct="1"/>
            <a:r>
              <a:rPr lang="en-US" altLang="en-US" sz="3600" dirty="0"/>
              <a:t>Members compensate for each other’s weaknesses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627A1F-6A6F-48B0-8BC4-E0E467D28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2B6822-0C3E-4937-8649-8AA3F9D7E4D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96950" lvl="2" indent="-368300"/>
            <a:r>
              <a:rPr lang="en-US" altLang="en-US" sz="3600" dirty="0"/>
              <a:t>By sharing, members give the group a larger pool of information and ideas</a:t>
            </a:r>
          </a:p>
          <a:p>
            <a:pPr marL="722313" lvl="1" indent="-368300" eaLnBrk="1" hangingPunct="1"/>
            <a:r>
              <a:rPr lang="en-US" altLang="en-US" sz="3600" dirty="0"/>
              <a:t>Group members can spot each other’s errors</a:t>
            </a:r>
          </a:p>
          <a:p>
            <a:pPr marL="722313" lvl="1" indent="-368300" eaLnBrk="1" hangingPunct="1"/>
            <a:r>
              <a:rPr lang="en-US" altLang="en-US" sz="3600" dirty="0"/>
              <a:t>They provide different perspectives to problems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6138D8-ABAF-46F9-831C-EDA863B4D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D625F81-C7A1-4115-B78A-6C573CF178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722313" lvl="1" indent="-368300" eaLnBrk="1" hangingPunct="1"/>
            <a:r>
              <a:rPr lang="en-US" altLang="en-US" sz="3600" dirty="0"/>
              <a:t>Groups accomplish more than an individual can</a:t>
            </a:r>
          </a:p>
          <a:p>
            <a:pPr marL="722313" lvl="1" indent="-368300" eaLnBrk="1" hangingPunct="1"/>
            <a:r>
              <a:rPr lang="en-US" altLang="en-US" sz="3600" dirty="0"/>
              <a:t>Group involvement in decision making increases acceptance of a decision</a:t>
            </a:r>
          </a:p>
          <a:p>
            <a:pPr marL="722313" lvl="1" indent="-368300" eaLnBrk="1" hangingPunct="1"/>
            <a:r>
              <a:rPr lang="en-US" altLang="en-US" sz="3600" dirty="0"/>
              <a:t>Groups meet our human needs for belonging and affection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FE0CD9-B43B-45A7-85B4-AEB06C76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B2FEA3-5AAB-4B7E-9F97-3E96FC95A78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2913" indent="-442913" eaLnBrk="1" hangingPunct="1">
              <a:lnSpc>
                <a:spcPct val="90000"/>
              </a:lnSpc>
            </a:pPr>
            <a:r>
              <a:rPr lang="en-US" altLang="en-US" dirty="0"/>
              <a:t>Disadvantages of Groups as Problem Solvers</a:t>
            </a:r>
          </a:p>
          <a:p>
            <a:pPr marL="811213" lvl="1" indent="-354013" eaLnBrk="1" hangingPunct="1">
              <a:lnSpc>
                <a:spcPct val="90000"/>
              </a:lnSpc>
            </a:pPr>
            <a:r>
              <a:rPr lang="en-US" altLang="en-US" sz="3600" dirty="0"/>
              <a:t>Groups take more time to make decisions</a:t>
            </a:r>
          </a:p>
          <a:p>
            <a:pPr marL="811213" lvl="1" indent="-354013" eaLnBrk="1" hangingPunct="1">
              <a:lnSpc>
                <a:spcPct val="90000"/>
              </a:lnSpc>
            </a:pPr>
            <a:r>
              <a:rPr lang="en-US" altLang="en-US" sz="3600" dirty="0"/>
              <a:t>Sometimes, group members can experience pressures to conform</a:t>
            </a:r>
          </a:p>
          <a:p>
            <a:pPr marL="811213" lvl="1" indent="-354013" eaLnBrk="1" hangingPunct="1">
              <a:lnSpc>
                <a:spcPct val="90000"/>
              </a:lnSpc>
            </a:pPr>
            <a:r>
              <a:rPr lang="en-US" altLang="en-US" sz="3600" dirty="0"/>
              <a:t>When the group process goes badly, relationships among members can become strained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6DF6EC-77E6-43DA-8E38-2ABAD623F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7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418B21-72F1-4C19-8989-BA6DBA1A269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Three factors influencing the decision-making process</a:t>
            </a:r>
          </a:p>
          <a:p>
            <a:pPr marL="354013" indent="-354013" eaLnBrk="1" hangingPunct="1"/>
            <a:r>
              <a:rPr lang="en-US" altLang="en-US" dirty="0"/>
              <a:t>The full participation of all group members and the most influential factor includes such behaviors as encouraging members to contribute, to disagree, and to elaborate on their suggestions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F29894-84BC-46FB-87E2-C84BE3B0E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Solving and Decision Making, 8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F3039FC-5931-4A0A-B40E-FAA820429EC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54013" indent="-354013" eaLnBrk="1" hangingPunct="1">
              <a:lnSpc>
                <a:spcPct val="90000"/>
              </a:lnSpc>
            </a:pPr>
            <a:r>
              <a:rPr lang="en-US" altLang="en-US" dirty="0"/>
              <a:t>Negative socioemotional behaviors– being sarcastic, expressing dislike, and personal attacks–hurt decision making</a:t>
            </a:r>
          </a:p>
          <a:p>
            <a:pPr marL="354013" indent="-354013" eaLnBrk="1" hangingPunct="1">
              <a:lnSpc>
                <a:spcPct val="90000"/>
              </a:lnSpc>
            </a:pPr>
            <a:r>
              <a:rPr lang="en-US" altLang="en-US" dirty="0"/>
              <a:t>Positive socioemotional behaviors– respecting and supporting others’ ideas–improved it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8&quot; unique_id=&quot;10775&quot;&gt;&lt;/object&gt;&lt;object type=&quot;2&quot; unique_id=&quot;10776&quot;&gt;&lt;object type=&quot;3&quot; unique_id=&quot;10777&quot;&gt;&lt;property id=&quot;20148&quot; value=&quot;5&quot;/&gt;&lt;property id=&quot;20300&quot; value=&quot;Slide 1 - &amp;quot;CHAPTER NINE:&amp;#x0D;&amp;#x0A;Problem Solving and Decision Making in Groups: Theoretical Perspectives&amp;#x0D;&amp;#x0A;&amp;quot;&quot;/&gt;&lt;property id=&quot;20307&quot; value=&quot;256&quot;/&gt;&lt;/object&gt;&lt;object type=&quot;3&quot; unique_id=&quot;10778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0779&quot;&gt;&lt;property id=&quot;20148&quot; value=&quot;5&quot;/&gt;&lt;property id=&quot;20300&quot; value=&quot;Slide 3 - &amp;quot;PREVIEW&amp;quot;&quot;/&gt;&lt;property id=&quot;20307&quot; value=&quot;287&quot;/&gt;&lt;/object&gt;&lt;object type=&quot;3&quot; unique_id=&quot;10780&quot;&gt;&lt;property id=&quot;20148&quot; value=&quot;5&quot;/&gt;&lt;property id=&quot;20300&quot; value=&quot;Slide 4 - &amp;quot;PROBLEM SOLVING AND DECISION MAKING&amp;quot;&quot;/&gt;&lt;property id=&quot;20307&quot; value=&quot;266&quot;/&gt;&lt;/object&gt;&lt;object type=&quot;3&quot; unique_id=&quot;10781&quot;&gt;&lt;property id=&quot;20148&quot; value=&quot;5&quot;/&gt;&lt;property id=&quot;20300&quot; value=&quot;Slide 5 - &amp;quot;PROBLEM SOLVING AND DECISION MAKING&amp;quot;&quot;/&gt;&lt;property id=&quot;20307&quot; value=&quot;267&quot;/&gt;&lt;/object&gt;&lt;object type=&quot;3&quot; unique_id=&quot;10782&quot;&gt;&lt;property id=&quot;20148&quot; value=&quot;5&quot;/&gt;&lt;property id=&quot;20300&quot; value=&quot;Slide 6 - &amp;quot;PROBLEM SOLVING AND DECISION MAKING&amp;quot;&quot;/&gt;&lt;property id=&quot;20307&quot; value=&quot;268&quot;/&gt;&lt;/object&gt;&lt;object type=&quot;3&quot; unique_id=&quot;10783&quot;&gt;&lt;property id=&quot;20148&quot; value=&quot;5&quot;/&gt;&lt;property id=&quot;20300&quot; value=&quot;Slide 7 - &amp;quot;PROBLEM SOLVING AND DECISION MAKING&amp;quot;&quot;/&gt;&lt;property id=&quot;20307&quot; value=&quot;269&quot;/&gt;&lt;/object&gt;&lt;object type=&quot;3&quot; unique_id=&quot;10784&quot;&gt;&lt;property id=&quot;20148&quot; value=&quot;5&quot;/&gt;&lt;property id=&quot;20300&quot; value=&quot;Slide 8 - &amp;quot;PROBLEM SOLVING AND DECISION MAKING&amp;quot;&quot;/&gt;&lt;property id=&quot;20307&quot; value=&quot;288&quot;/&gt;&lt;/object&gt;&lt;object type=&quot;3&quot; unique_id=&quot;10785&quot;&gt;&lt;property id=&quot;20148&quot; value=&quot;5&quot;/&gt;&lt;property id=&quot;20300&quot; value=&quot;Slide 9 - &amp;quot;PROBLEM SOLVING AND DECISION MAKING&amp;quot;&quot;/&gt;&lt;property id=&quot;20307&quot; value=&quot;270&quot;/&gt;&lt;/object&gt;&lt;object type=&quot;3&quot; unique_id=&quot;10786&quot;&gt;&lt;property id=&quot;20148&quot; value=&quot;5&quot;/&gt;&lt;property id=&quot;20300&quot; value=&quot;Slide 10 - &amp;quot;PROBLEM SOLVING AND DECISION MAKING&amp;quot;&quot;/&gt;&lt;property id=&quot;20307&quot; value=&quot;272&quot;/&gt;&lt;/object&gt;&lt;object type=&quot;3&quot; unique_id=&quot;10787&quot;&gt;&lt;property id=&quot;20148&quot; value=&quot;5&quot;/&gt;&lt;property id=&quot;20300&quot; value=&quot;Slide 11 - &amp;quot;PROBLEM SOLVING AND DECISION MAKING&amp;quot;&quot;/&gt;&lt;property id=&quot;20307&quot; value=&quot;289&quot;/&gt;&lt;/object&gt;&lt;object type=&quot;3&quot; unique_id=&quot;10788&quot;&gt;&lt;property id=&quot;20148&quot; value=&quot;5&quot;/&gt;&lt;property id=&quot;20300&quot; value=&quot;Slide 12 - &amp;quot;PROBLEM SOLVING AND DECISION MAKING&amp;quot;&quot;/&gt;&lt;property id=&quot;20307&quot; value=&quot;273&quot;/&gt;&lt;/object&gt;&lt;object type=&quot;3&quot; unique_id=&quot;10789&quot;&gt;&lt;property id=&quot;20148&quot; value=&quot;5&quot;/&gt;&lt;property id=&quot;20300&quot; value=&quot;Slide 13 - &amp;quot;PROBLEM SOLVING AND DECISION MAKING&amp;quot;&quot;/&gt;&lt;property id=&quot;20307&quot; value=&quot;274&quot;/&gt;&lt;/object&gt;&lt;object type=&quot;3&quot; unique_id=&quot;10790&quot;&gt;&lt;property id=&quot;20148&quot; value=&quot;5&quot;/&gt;&lt;property id=&quot;20300&quot; value=&quot;Slide 14 - &amp;quot;PROBLEM SOLVING AND DECISION MAKING&amp;quot;&quot;/&gt;&lt;property id=&quot;20307&quot; value=&quot;275&quot;/&gt;&lt;/object&gt;&lt;object type=&quot;3&quot; unique_id=&quot;10791&quot;&gt;&lt;property id=&quot;20148&quot; value=&quot;5&quot;/&gt;&lt;property id=&quot;20300&quot; value=&quot;Slide 15 - &amp;quot;PROBLEM SOLVING AND DECISION MAKING&amp;quot;&quot;/&gt;&lt;property id=&quot;20307&quot; value=&quot;290&quot;/&gt;&lt;/object&gt;&lt;object type=&quot;3&quot; unique_id=&quot;10792&quot;&gt;&lt;property id=&quot;20148&quot; value=&quot;5&quot;/&gt;&lt;property id=&quot;20300&quot; value=&quot;Slide 16 - &amp;quot;STRUCTURE AND PROBLEM SOLVING&amp;quot;&quot;/&gt;&lt;property id=&quot;20307&quot; value=&quot;276&quot;/&gt;&lt;/object&gt;&lt;object type=&quot;3&quot; unique_id=&quot;10793&quot;&gt;&lt;property id=&quot;20148&quot; value=&quot;5&quot;/&gt;&lt;property id=&quot;20300&quot; value=&quot;Slide 17 - &amp;quot;STRUCTURE AND PROBLEM SOLVING&amp;quot;&quot;/&gt;&lt;property id=&quot;20307&quot; value=&quot;291&quot;/&gt;&lt;/object&gt;&lt;object type=&quot;3&quot; unique_id=&quot;10794&quot;&gt;&lt;property id=&quot;20148&quot; value=&quot;5&quot;/&gt;&lt;property id=&quot;20300&quot; value=&quot;Slide 18 - &amp;quot;STRUCTURE AND PROBLEM SOLVING&amp;quot;&quot;/&gt;&lt;property id=&quot;20307&quot; value=&quot;277&quot;/&gt;&lt;/object&gt;&lt;object type=&quot;3&quot; unique_id=&quot;10795&quot;&gt;&lt;property id=&quot;20148&quot; value=&quot;5&quot;/&gt;&lt;property id=&quot;20300&quot; value=&quot;Slide 19 - &amp;quot;STRUCTURE AND PROBLEM SOLVING&amp;quot;&quot;/&gt;&lt;property id=&quot;20307&quot; value=&quot;278&quot;/&gt;&lt;/object&gt;&lt;object type=&quot;3&quot; unique_id=&quot;10796&quot;&gt;&lt;property id=&quot;20148&quot; value=&quot;5&quot;/&gt;&lt;property id=&quot;20300&quot; value=&quot;Slide 20 - &amp;quot;STRUCTURE AND PROBLEM SOLVING&amp;quot;&quot;/&gt;&lt;property id=&quot;20307&quot; value=&quot;292&quot;/&gt;&lt;/object&gt;&lt;object type=&quot;3&quot; unique_id=&quot;10797&quot;&gt;&lt;property id=&quot;20148&quot; value=&quot;5&quot;/&gt;&lt;property id=&quot;20300&quot; value=&quot;Slide 21 - &amp;quot;STRUCTURE AND PROBLEM SOLVING&amp;quot;&quot;/&gt;&lt;property id=&quot;20307&quot; value=&quot;293&quot;/&gt;&lt;/object&gt;&lt;object type=&quot;3&quot; unique_id=&quot;10798&quot;&gt;&lt;property id=&quot;20148&quot; value=&quot;5&quot;/&gt;&lt;property id=&quot;20300&quot; value=&quot;Slide 22 - &amp;quot;CHARGE, TYPE OF QUESTION AND CRITERIA&amp;quot;&quot;/&gt;&lt;property id=&quot;20307&quot; value=&quot;279&quot;/&gt;&lt;/object&gt;&lt;object type=&quot;3&quot; unique_id=&quot;10799&quot;&gt;&lt;property id=&quot;20148&quot; value=&quot;5&quot;/&gt;&lt;property id=&quot;20300&quot; value=&quot;Slide 23 - &amp;quot;CHARGE, TYPE OF QUESTION AND CRITERIA&amp;quot;&quot;/&gt;&lt;property id=&quot;20307&quot; value=&quot;280&quot;/&gt;&lt;/object&gt;&lt;object type=&quot;3&quot; unique_id=&quot;10800&quot;&gt;&lt;property id=&quot;20148&quot; value=&quot;5&quot;/&gt;&lt;property id=&quot;20300&quot; value=&quot;Slide 24 - &amp;quot;CHARGE, TYPE OF QUESTION AND CRITERIA&amp;quot;&quot;/&gt;&lt;property id=&quot;20307&quot; value=&quot;294&quot;/&gt;&lt;/object&gt;&lt;object type=&quot;3&quot; unique_id=&quot;10801&quot;&gt;&lt;property id=&quot;20148&quot; value=&quot;5&quot;/&gt;&lt;property id=&quot;20300&quot; value=&quot;Slide 25 - &amp;quot;HOW WILL THE DECISION BE MADE?&amp;quot;&quot;/&gt;&lt;property id=&quot;20307&quot; value=&quot;281&quot;/&gt;&lt;/object&gt;&lt;object type=&quot;3&quot; unique_id=&quot;10802&quot;&gt;&lt;property id=&quot;20148&quot; value=&quot;5&quot;/&gt;&lt;property id=&quot;20300&quot; value=&quot;Slide 26 - &amp;quot;HOW WILL THE DECISION BE MADE?&amp;quot;&quot;/&gt;&lt;property id=&quot;20307&quot; value=&quot;282&quot;/&gt;&lt;/object&gt;&lt;object type=&quot;3&quot; unique_id=&quot;10803&quot;&gt;&lt;property id=&quot;20148&quot; value=&quot;5&quot;/&gt;&lt;property id=&quot;20300&quot; value=&quot;Slide 27 - &amp;quot;PROMOTING CRITICAL THINKING&amp;quot;&quot;/&gt;&lt;property id=&quot;20307&quot; value=&quot;283&quot;/&gt;&lt;/object&gt;&lt;object type=&quot;3&quot; unique_id=&quot;10804&quot;&gt;&lt;property id=&quot;20148&quot; value=&quot;5&quot;/&gt;&lt;property id=&quot;20300&quot; value=&quot;Slide 28 - &amp;quot;PROMOTING CRITICAL THINKING&amp;quot;&quot;/&gt;&lt;property id=&quot;20307&quot; value=&quot;284&quot;/&gt;&lt;/object&gt;&lt;object type=&quot;3&quot; unique_id=&quot;10805&quot;&gt;&lt;property id=&quot;20148&quot; value=&quot;5&quot;/&gt;&lt;property id=&quot;20300&quot; value=&quot;Slide 29 - &amp;quot;PROMOTING CRITICAL THINKING&amp;quot;&quot;/&gt;&lt;property id=&quot;20307&quot; value=&quot;285&quot;/&gt;&lt;/object&gt;&lt;object type=&quot;3&quot; unique_id=&quot;10806&quot;&gt;&lt;property id=&quot;20148&quot; value=&quot;5&quot;/&gt;&lt;property id=&quot;20300&quot; value=&quot;Slide 30 - &amp;quot;PROBLEMS DURING DECISION MAKING PROCESS&amp;quot;&quot;/&gt;&lt;property id=&quot;20307&quot; value=&quot;286&quot;/&gt;&lt;/object&gt;&lt;object type=&quot;3&quot; unique_id=&quot;10807&quot;&gt;&lt;property id=&quot;20148&quot; value=&quot;5&quot;/&gt;&lt;property id=&quot;20300&quot; value=&quot;Slide 31 - &amp;quot;SUMMARY&amp;quot;&quot;/&gt;&lt;property id=&quot;20307&quot; value=&quot;265&quot;/&gt;&lt;/object&gt;&lt;object type=&quot;3&quot; unique_id=&quot;10808&quot;&gt;&lt;property id=&quot;20148&quot; value=&quot;5&quot;/&gt;&lt;property id=&quot;20300&quot; value=&quot;Slide 32 - &amp;quot;SUMMARY&amp;quot;&quot;/&gt;&lt;property id=&quot;20307&quot; value=&quot;29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D740673-30BF-4A5C-A7A0-1B7C0AD092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E5C714-1D6C-46AE-BD0D-9377F419BF3D}"/>
</file>

<file path=customXml/itemProps3.xml><?xml version="1.0" encoding="utf-8"?>
<ds:datastoreItem xmlns:ds="http://schemas.openxmlformats.org/officeDocument/2006/customXml" ds:itemID="{AE2612E4-16F0-4E4F-B0C0-1D67ADA17D89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3b891efd-a537-4e57-a9a6-7bde74ae8a20"/>
    <ds:schemaRef ds:uri="http://schemas.microsoft.com/office/2006/metadata/properties"/>
    <ds:schemaRef ds:uri="b7fbc176-c5f2-4fe2-83e2-528516b9f35d"/>
    <ds:schemaRef ds:uri="http://www.w3.org/XML/1998/namespace"/>
    <ds:schemaRef ds:uri="aa4f5ada-9d1d-46d6-b705-f2cf90d05a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12339</TotalTime>
  <Words>811</Words>
  <Application>Microsoft Office PowerPoint</Application>
  <PresentationFormat>On-screen Show (4:3)</PresentationFormat>
  <Paragraphs>133</Paragraphs>
  <Slides>26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NINE: Problem Solving and Decision Making in Groups: Theoretical Perspectives</vt:lpstr>
      <vt:lpstr>Problem Solving and Decision Making, 1</vt:lpstr>
      <vt:lpstr>Problem Solving and Decision Making, 2</vt:lpstr>
      <vt:lpstr>Problem Solving and Decision Making, 3</vt:lpstr>
      <vt:lpstr>Problem Solving and Decision Making, 4</vt:lpstr>
      <vt:lpstr>Problem Solving and Decision Making, 5</vt:lpstr>
      <vt:lpstr>Problem Solving and Decision Making, 6</vt:lpstr>
      <vt:lpstr>Problem Solving and Decision Making, 7</vt:lpstr>
      <vt:lpstr>Problem Solving and Decision Making, 8</vt:lpstr>
      <vt:lpstr>Structure and Problem Solving, 1</vt:lpstr>
      <vt:lpstr>Structure and Problem Solving, 2</vt:lpstr>
      <vt:lpstr>Structure and Problem Solving, 3</vt:lpstr>
      <vt:lpstr>Structure and Problem Solving, 4</vt:lpstr>
      <vt:lpstr>Charge, Type of Question, and Criteria, 1</vt:lpstr>
      <vt:lpstr>Charge, Type of Question, and Criteria, 2</vt:lpstr>
      <vt:lpstr>Charge, Type of Question, and Criteria, 3</vt:lpstr>
      <vt:lpstr>How Will the Decision be Made? 1</vt:lpstr>
      <vt:lpstr>How Will the Decision be Made? 2</vt:lpstr>
      <vt:lpstr>Promoting Critical Thinking, 1</vt:lpstr>
      <vt:lpstr>Promoting Critical Thinking, 2</vt:lpstr>
      <vt:lpstr>Promoting Critical Thinking, 3</vt:lpstr>
      <vt:lpstr>Promoting Critical Thinking, 4</vt:lpstr>
      <vt:lpstr>Promoting Critical Thinking, 5</vt:lpstr>
      <vt:lpstr>Problems During Decision-Making Process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70</cp:revision>
  <dcterms:created xsi:type="dcterms:W3CDTF">2012-01-16T22:06:28Z</dcterms:created>
  <dcterms:modified xsi:type="dcterms:W3CDTF">2018-05-25T14:00:38Z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