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25"/>
  </p:notesMasterIdLst>
  <p:sldIdLst>
    <p:sldId id="256" r:id="rId5"/>
    <p:sldId id="257" r:id="rId6"/>
    <p:sldId id="270" r:id="rId7"/>
    <p:sldId id="271" r:id="rId8"/>
    <p:sldId id="272" r:id="rId9"/>
    <p:sldId id="273" r:id="rId10"/>
    <p:sldId id="291" r:id="rId11"/>
    <p:sldId id="274" r:id="rId12"/>
    <p:sldId id="275" r:id="rId13"/>
    <p:sldId id="293" r:id="rId14"/>
    <p:sldId id="276" r:id="rId15"/>
    <p:sldId id="278" r:id="rId16"/>
    <p:sldId id="279" r:id="rId17"/>
    <p:sldId id="296" r:id="rId18"/>
    <p:sldId id="280" r:id="rId19"/>
    <p:sldId id="297" r:id="rId20"/>
    <p:sldId id="281" r:id="rId21"/>
    <p:sldId id="282" r:id="rId22"/>
    <p:sldId id="283" r:id="rId23"/>
    <p:sldId id="265" r:id="rId24"/>
  </p:sldIdLst>
  <p:sldSz cx="9144000" cy="6858000" type="screen4x3"/>
  <p:notesSz cx="6858000" cy="9144000"/>
  <p:custDataLst>
    <p:tags r:id="rId2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chitra Krishna" initials="SK" lastIdx="2" clrIdx="0">
    <p:extLst>
      <p:ext uri="{19B8F6BF-5375-455C-9EA6-DF929625EA0E}">
        <p15:presenceInfo xmlns:p15="http://schemas.microsoft.com/office/powerpoint/2012/main" userId="Suchitra Krishna" providerId="None"/>
      </p:ext>
    </p:extLst>
  </p:cmAuthor>
  <p:cmAuthor id="2" name="Diya Bhojnagarwala" initials="DB" lastIdx="2" clrIdx="1">
    <p:extLst>
      <p:ext uri="{19B8F6BF-5375-455C-9EA6-DF929625EA0E}">
        <p15:presenceInfo xmlns:p15="http://schemas.microsoft.com/office/powerpoint/2012/main" userId="S-1-5-21-3361151005-2080053223-3394076701-1898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2" d="100"/>
          <a:sy n="72" d="100"/>
        </p:scale>
        <p:origin x="70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>
            <a:extLst>
              <a:ext uri="{FF2B5EF4-FFF2-40B4-BE49-F238E27FC236}">
                <a16:creationId xmlns:a16="http://schemas.microsoft.com/office/drawing/2014/main" id="{9A4BFD58-89FC-4CEB-AD73-081D7D449B4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5171" name="Rectangle 3">
            <a:extLst>
              <a:ext uri="{FF2B5EF4-FFF2-40B4-BE49-F238E27FC236}">
                <a16:creationId xmlns:a16="http://schemas.microsoft.com/office/drawing/2014/main" id="{ED1206A4-F841-482A-91DA-F601763AC2A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40B9F1CD-4105-49D3-A3F5-A5160F0FC25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3" name="Rectangle 5">
            <a:extLst>
              <a:ext uri="{FF2B5EF4-FFF2-40B4-BE49-F238E27FC236}">
                <a16:creationId xmlns:a16="http://schemas.microsoft.com/office/drawing/2014/main" id="{F25571CC-A666-49C2-A33B-33E4C36CE17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5174" name="Rectangle 6">
            <a:extLst>
              <a:ext uri="{FF2B5EF4-FFF2-40B4-BE49-F238E27FC236}">
                <a16:creationId xmlns:a16="http://schemas.microsoft.com/office/drawing/2014/main" id="{911C88D2-B805-4376-9B8C-553193A2AE5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5175" name="Rectangle 7">
            <a:extLst>
              <a:ext uri="{FF2B5EF4-FFF2-40B4-BE49-F238E27FC236}">
                <a16:creationId xmlns:a16="http://schemas.microsoft.com/office/drawing/2014/main" id="{7147AAC5-B999-4998-83B9-BDBF42BB1D0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CA452CF-1236-43FA-A9A1-7FACD1539AC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452CF-1236-43FA-A9A1-7FACD1539AC6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481780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452CF-1236-43FA-A9A1-7FACD1539AC6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718921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452CF-1236-43FA-A9A1-7FACD1539AC6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106100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452CF-1236-43FA-A9A1-7FACD1539AC6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071136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452CF-1236-43FA-A9A1-7FACD1539AC6}" type="slidenum">
              <a:rPr lang="en-US" altLang="en-US" smtClean="0"/>
              <a:pPr>
                <a:defRPr/>
              </a:pPr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475890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452CF-1236-43FA-A9A1-7FACD1539AC6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67128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452CF-1236-43FA-A9A1-7FACD1539AC6}" type="slidenum">
              <a:rPr lang="en-US" altLang="en-US" smtClean="0"/>
              <a:pPr>
                <a:defRPr/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711547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452CF-1236-43FA-A9A1-7FACD1539AC6}" type="slidenum">
              <a:rPr lang="en-US" altLang="en-US" smtClean="0"/>
              <a:pPr>
                <a:defRPr/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538328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452CF-1236-43FA-A9A1-7FACD1539AC6}" type="slidenum">
              <a:rPr lang="en-US" altLang="en-US" smtClean="0"/>
              <a:pPr>
                <a:defRPr/>
              </a:pPr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257987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452CF-1236-43FA-A9A1-7FACD1539AC6}" type="slidenum">
              <a:rPr lang="en-US" altLang="en-US" smtClean="0"/>
              <a:pPr>
                <a:defRPr/>
              </a:pPr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988285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452CF-1236-43FA-A9A1-7FACD1539AC6}" type="slidenum">
              <a:rPr lang="en-US" altLang="en-US" smtClean="0"/>
              <a:pPr>
                <a:defRPr/>
              </a:pPr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203372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452CF-1236-43FA-A9A1-7FACD1539AC6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22000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452CF-1236-43FA-A9A1-7FACD1539AC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414426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452CF-1236-43FA-A9A1-7FACD1539AC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2200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452CF-1236-43FA-A9A1-7FACD1539AC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553757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452CF-1236-43FA-A9A1-7FACD1539AC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810905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452CF-1236-43FA-A9A1-7FACD1539AC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168701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452CF-1236-43FA-A9A1-7FACD1539AC6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669160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A452CF-1236-43FA-A9A1-7FACD1539AC6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41114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61DE1D71-2CE4-4E6C-A2FB-F4125C4C8EE0}"/>
              </a:ext>
            </a:extLst>
          </p:cNvPr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52DF53FE-49F8-4425-9ACB-08CB8C35F6BC}"/>
              </a:ext>
            </a:extLst>
          </p:cNvPr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04296646-400E-4C0F-86BD-42CA818BA0AC}"/>
              </a:ext>
            </a:extLst>
          </p:cNvPr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D4815B-8AE9-403A-B00D-EF455FE08982}"/>
              </a:ext>
            </a:extLst>
          </p:cNvPr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Straight Connector 10">
            <a:extLst>
              <a:ext uri="{FF2B5EF4-FFF2-40B4-BE49-F238E27FC236}">
                <a16:creationId xmlns:a16="http://schemas.microsoft.com/office/drawing/2014/main" id="{D206D566-63AA-4F56-A73C-9160626723DA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7">
            <a:extLst>
              <a:ext uri="{FF2B5EF4-FFF2-40B4-BE49-F238E27FC236}">
                <a16:creationId xmlns:a16="http://schemas.microsoft.com/office/drawing/2014/main" id="{B67B6264-A9BE-45CE-A64A-B6923E6A7FB8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19">
            <a:extLst>
              <a:ext uri="{FF2B5EF4-FFF2-40B4-BE49-F238E27FC236}">
                <a16:creationId xmlns:a16="http://schemas.microsoft.com/office/drawing/2014/main" id="{E3C4EE5B-D7CB-4966-A8B6-34E43EC9E544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Straight Connector 15">
            <a:extLst>
              <a:ext uri="{FF2B5EF4-FFF2-40B4-BE49-F238E27FC236}">
                <a16:creationId xmlns:a16="http://schemas.microsoft.com/office/drawing/2014/main" id="{6D20C06B-CA86-4BCD-9C4D-C84B44B5542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4" name="Straight Connector 14">
            <a:extLst>
              <a:ext uri="{FF2B5EF4-FFF2-40B4-BE49-F238E27FC236}">
                <a16:creationId xmlns:a16="http://schemas.microsoft.com/office/drawing/2014/main" id="{73375B02-534E-4295-B3EF-C652C309921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5" name="Straight Connector 21">
            <a:extLst>
              <a:ext uri="{FF2B5EF4-FFF2-40B4-BE49-F238E27FC236}">
                <a16:creationId xmlns:a16="http://schemas.microsoft.com/office/drawing/2014/main" id="{1B8EF0BF-0E30-4258-B183-C9330C9C2D79}"/>
              </a:ext>
            </a:extLst>
          </p:cNvPr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2E63C0-FF50-40C5-9FE2-7CCA103EF78C}"/>
              </a:ext>
            </a:extLst>
          </p:cNvPr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20">
            <a:extLst>
              <a:ext uri="{FF2B5EF4-FFF2-40B4-BE49-F238E27FC236}">
                <a16:creationId xmlns:a16="http://schemas.microsoft.com/office/drawing/2014/main" id="{5472075A-E0E2-4BEE-9BED-D9E261EE4AC5}"/>
              </a:ext>
            </a:extLst>
          </p:cNvPr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22">
            <a:extLst>
              <a:ext uri="{FF2B5EF4-FFF2-40B4-BE49-F238E27FC236}">
                <a16:creationId xmlns:a16="http://schemas.microsoft.com/office/drawing/2014/main" id="{17366473-887A-41EB-B62E-6F1DE7C865D7}"/>
              </a:ext>
            </a:extLst>
          </p:cNvPr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Oval 23">
            <a:extLst>
              <a:ext uri="{FF2B5EF4-FFF2-40B4-BE49-F238E27FC236}">
                <a16:creationId xmlns:a16="http://schemas.microsoft.com/office/drawing/2014/main" id="{9C1FE398-8895-4496-85CE-AA95710A2203}"/>
              </a:ext>
            </a:extLst>
          </p:cNvPr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Oval 25">
            <a:extLst>
              <a:ext uri="{FF2B5EF4-FFF2-40B4-BE49-F238E27FC236}">
                <a16:creationId xmlns:a16="http://schemas.microsoft.com/office/drawing/2014/main" id="{5DF264BD-0236-4D18-A0B0-188422A73C93}"/>
              </a:ext>
            </a:extLst>
          </p:cNvPr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Oval 24">
            <a:extLst>
              <a:ext uri="{FF2B5EF4-FFF2-40B4-BE49-F238E27FC236}">
                <a16:creationId xmlns:a16="http://schemas.microsoft.com/office/drawing/2014/main" id="{93D12803-EC61-4D7B-9528-C170F7C59F07}"/>
              </a:ext>
            </a:extLst>
          </p:cNvPr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E84279FC-6690-41E3-AEA3-C40DF73BF7A6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8D6A6E-A669-4D7E-83B7-9F80FE2766CA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23" name="Footer Placeholder 16">
            <a:extLst>
              <a:ext uri="{FF2B5EF4-FFF2-40B4-BE49-F238E27FC236}">
                <a16:creationId xmlns:a16="http://schemas.microsoft.com/office/drawing/2014/main" id="{DFEA68A9-08B9-4F6C-BAE2-522444E4A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471761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6B49D526-7009-4AFE-9553-C203A0A5C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A7455-6BC1-4716-89A7-22A08A28DF9F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350BDBF4-DB03-4830-87B6-7651B0D11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FDE1DD94-E4F6-4388-AA7D-66113B12D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D2EE6E4E-CD2C-45DE-B880-AF7EC8546B60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68676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33F65D40-CF5E-42B6-A31E-7E2E170BD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AE5E9-88C9-4AB6-8A52-13CCDD6BE8FB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973FEB62-6FA7-4010-A2F7-5852CAEFC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BFA1918D-5B61-4500-A6DF-338495480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9B045C08-DE87-4711-BDC4-2324199BFD6C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5642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>
            <a:lvl1pPr marL="273050" indent="-273050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 sz="3600">
                <a:latin typeface="Calibri" panose="020F0502020204030204" pitchFamily="34" charset="0"/>
              </a:defRPr>
            </a:lvl1pPr>
            <a:lvl2pPr marL="639763" indent="-273050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 sz="2700">
                <a:latin typeface="Calibri" panose="020F0502020204030204" pitchFamily="34" charset="0"/>
              </a:defRPr>
            </a:lvl2pPr>
            <a:lvl3pPr marL="914400" indent="-182563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87450" indent="-182563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462088" indent="-182563">
              <a:buClr>
                <a:srgbClr val="C85201"/>
              </a:buClr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111FB014-60F0-4DDC-A9E8-6D7439885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C0C9FF9-90FD-4417-860F-C257FB0AF4A4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AE47BF52-5AA3-44D4-B741-A77BDB5EEEF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32618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>
            <a:extLst>
              <a:ext uri="{FF2B5EF4-FFF2-40B4-BE49-F238E27FC236}">
                <a16:creationId xmlns:a16="http://schemas.microsoft.com/office/drawing/2014/main" id="{CC18E05D-E4A0-48C9-BBB8-245FBB793B46}"/>
              </a:ext>
            </a:extLst>
          </p:cNvPr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CBC86F1F-E547-46F6-845D-35CCAB03A27D}"/>
              </a:ext>
            </a:extLst>
          </p:cNvPr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7A2616A8-D07F-45D4-96BE-58D133694D9C}"/>
              </a:ext>
            </a:extLst>
          </p:cNvPr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1EF868F7-2D12-4D37-A22F-EFCC142DE462}"/>
              </a:ext>
            </a:extLst>
          </p:cNvPr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Straight Connector 12">
            <a:extLst>
              <a:ext uri="{FF2B5EF4-FFF2-40B4-BE49-F238E27FC236}">
                <a16:creationId xmlns:a16="http://schemas.microsoft.com/office/drawing/2014/main" id="{5AC83756-0959-425B-9A56-1151B3272A0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9" name="Straight Connector 13">
            <a:extLst>
              <a:ext uri="{FF2B5EF4-FFF2-40B4-BE49-F238E27FC236}">
                <a16:creationId xmlns:a16="http://schemas.microsoft.com/office/drawing/2014/main" id="{CE7E6D48-D860-4453-95E7-8F9D43D94A1B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traight Connector 14">
            <a:extLst>
              <a:ext uri="{FF2B5EF4-FFF2-40B4-BE49-F238E27FC236}">
                <a16:creationId xmlns:a16="http://schemas.microsoft.com/office/drawing/2014/main" id="{B1FC4341-6A13-4403-9FFE-761B369982AF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5">
            <a:extLst>
              <a:ext uri="{FF2B5EF4-FFF2-40B4-BE49-F238E27FC236}">
                <a16:creationId xmlns:a16="http://schemas.microsoft.com/office/drawing/2014/main" id="{56255941-A020-404C-BEBF-E5360887BC9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16">
            <a:extLst>
              <a:ext uri="{FF2B5EF4-FFF2-40B4-BE49-F238E27FC236}">
                <a16:creationId xmlns:a16="http://schemas.microsoft.com/office/drawing/2014/main" id="{944A78AF-1F52-42CE-8E2C-CF057FFC14E5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Rectangle 17">
            <a:extLst>
              <a:ext uri="{FF2B5EF4-FFF2-40B4-BE49-F238E27FC236}">
                <a16:creationId xmlns:a16="http://schemas.microsoft.com/office/drawing/2014/main" id="{786A780C-93B7-48F4-973B-7F63D5F34BA5}"/>
              </a:ext>
            </a:extLst>
          </p:cNvPr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Oval 18">
            <a:extLst>
              <a:ext uri="{FF2B5EF4-FFF2-40B4-BE49-F238E27FC236}">
                <a16:creationId xmlns:a16="http://schemas.microsoft.com/office/drawing/2014/main" id="{E9745D94-14B1-4F47-BC98-BF387DBA45EE}"/>
              </a:ext>
            </a:extLst>
          </p:cNvPr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Oval 19">
            <a:extLst>
              <a:ext uri="{FF2B5EF4-FFF2-40B4-BE49-F238E27FC236}">
                <a16:creationId xmlns:a16="http://schemas.microsoft.com/office/drawing/2014/main" id="{E3781488-8AF9-475F-9537-B43BCB48808C}"/>
              </a:ext>
            </a:extLst>
          </p:cNvPr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Oval 20">
            <a:extLst>
              <a:ext uri="{FF2B5EF4-FFF2-40B4-BE49-F238E27FC236}">
                <a16:creationId xmlns:a16="http://schemas.microsoft.com/office/drawing/2014/main" id="{F96E1F32-5257-449A-87DF-19391008C447}"/>
              </a:ext>
            </a:extLst>
          </p:cNvPr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21">
            <a:extLst>
              <a:ext uri="{FF2B5EF4-FFF2-40B4-BE49-F238E27FC236}">
                <a16:creationId xmlns:a16="http://schemas.microsoft.com/office/drawing/2014/main" id="{14D820AF-13B7-4D28-97E2-CE09BED4DE40}"/>
              </a:ext>
            </a:extLst>
          </p:cNvPr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22">
            <a:extLst>
              <a:ext uri="{FF2B5EF4-FFF2-40B4-BE49-F238E27FC236}">
                <a16:creationId xmlns:a16="http://schemas.microsoft.com/office/drawing/2014/main" id="{7F7892A8-C7FC-4FE0-97E8-BF851C5F6A2E}"/>
              </a:ext>
            </a:extLst>
          </p:cNvPr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Straight Connector 25">
            <a:extLst>
              <a:ext uri="{FF2B5EF4-FFF2-40B4-BE49-F238E27FC236}">
                <a16:creationId xmlns:a16="http://schemas.microsoft.com/office/drawing/2014/main" id="{85649FD8-1964-46F7-B2E1-04E1EC6901E3}"/>
              </a:ext>
            </a:extLst>
          </p:cNvPr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E3C4CAD8-F342-44B7-AE79-134135030E6E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D40C70-9546-44B6-8349-C0864A12CA56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9A4A11BA-F6B4-457E-A8DF-B352157C4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978181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D0B2565A-046F-4DE1-BD1C-471D2939C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F92F1-70D5-409E-8DAD-0BA1437C0454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8C3A772B-4E3C-450A-B045-A305018B4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Slide Number Placeholder 8">
            <a:extLst>
              <a:ext uri="{FF2B5EF4-FFF2-40B4-BE49-F238E27FC236}">
                <a16:creationId xmlns:a16="http://schemas.microsoft.com/office/drawing/2014/main" id="{7D202DEF-062F-4DA8-92C2-0AAEEE80F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D222FAF1-C474-4982-818A-97BD935AACE5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85842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13">
            <a:extLst>
              <a:ext uri="{FF2B5EF4-FFF2-40B4-BE49-F238E27FC236}">
                <a16:creationId xmlns:a16="http://schemas.microsoft.com/office/drawing/2014/main" id="{1EF28BD7-9C89-4FD4-B7AE-DD1953065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0B0EF-49FB-4645-BD1F-0BC34F682394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D789233A-B489-4A46-A3C9-5511AC00A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C29062-42AB-4803-97ED-6BC639F59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A51686E6-2235-4E41-80CF-234E8F22F8D2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64081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5">
            <a:extLst>
              <a:ext uri="{FF2B5EF4-FFF2-40B4-BE49-F238E27FC236}">
                <a16:creationId xmlns:a16="http://schemas.microsoft.com/office/drawing/2014/main" id="{BCE4CFD8-4BFA-4E20-90B6-9A4AA6168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0B71FEA-8A51-4B61-8767-064BF3884B0A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4" name="Footer Placeholder 7">
            <a:extLst>
              <a:ext uri="{FF2B5EF4-FFF2-40B4-BE49-F238E27FC236}">
                <a16:creationId xmlns:a16="http://schemas.microsoft.com/office/drawing/2014/main" id="{88683A67-296F-41C6-BFFB-55E5C2FA3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F17A9E9D-3A86-4E77-9F68-658CE75FF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1AB8724A-4756-47CC-9993-F74E20BD2EB1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83584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>
            <a:extLst>
              <a:ext uri="{FF2B5EF4-FFF2-40B4-BE49-F238E27FC236}">
                <a16:creationId xmlns:a16="http://schemas.microsoft.com/office/drawing/2014/main" id="{6B85FC26-9DFF-46AB-B2F5-C683C3363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63774-40F2-48B3-B6E8-D937558DE5AA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10D0EE-97D6-4867-B7B1-1183C021F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" name="Slide Number Placeholder 8">
            <a:extLst>
              <a:ext uri="{FF2B5EF4-FFF2-40B4-BE49-F238E27FC236}">
                <a16:creationId xmlns:a16="http://schemas.microsoft.com/office/drawing/2014/main" id="{B591D140-1AF1-418B-A4ED-21A4FF371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6E43BA16-08BA-44B4-A1F9-1D76ADB628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62330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9">
            <a:extLst>
              <a:ext uri="{FF2B5EF4-FFF2-40B4-BE49-F238E27FC236}">
                <a16:creationId xmlns:a16="http://schemas.microsoft.com/office/drawing/2014/main" id="{2C7AE28A-ED73-451C-96EF-C57FC71D7DBF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Straight Connector 7">
            <a:extLst>
              <a:ext uri="{FF2B5EF4-FFF2-40B4-BE49-F238E27FC236}">
                <a16:creationId xmlns:a16="http://schemas.microsoft.com/office/drawing/2014/main" id="{DED10F3E-A676-4C8B-8053-D0DC2A570EDC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Straight Connector 8">
            <a:extLst>
              <a:ext uri="{FF2B5EF4-FFF2-40B4-BE49-F238E27FC236}">
                <a16:creationId xmlns:a16="http://schemas.microsoft.com/office/drawing/2014/main" id="{C22CD96E-8683-4E8F-91B4-D42EAE9CB2C7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8" name="Straight Connector 10">
            <a:extLst>
              <a:ext uri="{FF2B5EF4-FFF2-40B4-BE49-F238E27FC236}">
                <a16:creationId xmlns:a16="http://schemas.microsoft.com/office/drawing/2014/main" id="{992241A5-31DF-47CE-8F1D-3160CB78E00C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D8406507-EFBA-433E-9971-5E93F8B68E7C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Straight Connector 12">
            <a:extLst>
              <a:ext uri="{FF2B5EF4-FFF2-40B4-BE49-F238E27FC236}">
                <a16:creationId xmlns:a16="http://schemas.microsoft.com/office/drawing/2014/main" id="{FDD2E838-1985-4FCC-896D-FC1FBD602B7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1" name="Oval 13">
            <a:extLst>
              <a:ext uri="{FF2B5EF4-FFF2-40B4-BE49-F238E27FC236}">
                <a16:creationId xmlns:a16="http://schemas.microsoft.com/office/drawing/2014/main" id="{F5CC65B5-5CDF-4812-9874-E61410CCC4CF}"/>
              </a:ext>
            </a:extLst>
          </p:cNvPr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Date Placeholder 20">
            <a:extLst>
              <a:ext uri="{FF2B5EF4-FFF2-40B4-BE49-F238E27FC236}">
                <a16:creationId xmlns:a16="http://schemas.microsoft.com/office/drawing/2014/main" id="{4E2638C6-5430-45AC-83E8-6220AB047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36CCCD9-3043-4920-A8CA-9F96150F6473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13" name="Slide Number Placeholder 21">
            <a:extLst>
              <a:ext uri="{FF2B5EF4-FFF2-40B4-BE49-F238E27FC236}">
                <a16:creationId xmlns:a16="http://schemas.microsoft.com/office/drawing/2014/main" id="{B3C428E1-CB5D-4A7C-8A9B-9F7945B595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945169-43E6-496A-8058-1D3A5FF86D3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4" name="Footer Placeholder 22">
            <a:extLst>
              <a:ext uri="{FF2B5EF4-FFF2-40B4-BE49-F238E27FC236}">
                <a16:creationId xmlns:a16="http://schemas.microsoft.com/office/drawing/2014/main" id="{50A3430F-F268-4E8C-81F4-DB89BB2EE30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934193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8">
            <a:extLst>
              <a:ext uri="{FF2B5EF4-FFF2-40B4-BE49-F238E27FC236}">
                <a16:creationId xmlns:a16="http://schemas.microsoft.com/office/drawing/2014/main" id="{64DCF1D6-0034-4340-984C-48FADD87C770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Oval 12">
            <a:extLst>
              <a:ext uri="{FF2B5EF4-FFF2-40B4-BE49-F238E27FC236}">
                <a16:creationId xmlns:a16="http://schemas.microsoft.com/office/drawing/2014/main" id="{0C4FC7F6-5290-454A-AB10-BFC7D6DBE549}"/>
              </a:ext>
            </a:extLst>
          </p:cNvPr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Straight Connector 9">
            <a:extLst>
              <a:ext uri="{FF2B5EF4-FFF2-40B4-BE49-F238E27FC236}">
                <a16:creationId xmlns:a16="http://schemas.microsoft.com/office/drawing/2014/main" id="{53343947-A615-43CF-8326-902F73D79691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C4BABDD5-24C4-4A01-8675-4317449D6F44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Straight Connector 11">
            <a:extLst>
              <a:ext uri="{FF2B5EF4-FFF2-40B4-BE49-F238E27FC236}">
                <a16:creationId xmlns:a16="http://schemas.microsoft.com/office/drawing/2014/main" id="{FB42398D-4EC9-4F8C-9F78-D237D49A2482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0" name="Straight Connector 18">
            <a:extLst>
              <a:ext uri="{FF2B5EF4-FFF2-40B4-BE49-F238E27FC236}">
                <a16:creationId xmlns:a16="http://schemas.microsoft.com/office/drawing/2014/main" id="{E382FD33-76B6-4BAA-99F4-8ECD1F359CBB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9">
            <a:extLst>
              <a:ext uri="{FF2B5EF4-FFF2-40B4-BE49-F238E27FC236}">
                <a16:creationId xmlns:a16="http://schemas.microsoft.com/office/drawing/2014/main" id="{A9869775-2AE7-424B-8781-CF28C94C057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6">
            <a:extLst>
              <a:ext uri="{FF2B5EF4-FFF2-40B4-BE49-F238E27FC236}">
                <a16:creationId xmlns:a16="http://schemas.microsoft.com/office/drawing/2014/main" id="{F9A54337-CFFD-4EDD-8BD2-B25288236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AD64CD1-12CA-435C-9103-F53CD0425B90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13" name="Slide Number Placeholder 17">
            <a:extLst>
              <a:ext uri="{FF2B5EF4-FFF2-40B4-BE49-F238E27FC236}">
                <a16:creationId xmlns:a16="http://schemas.microsoft.com/office/drawing/2014/main" id="{345E88DD-960B-4C7C-A6C8-5564A3B9A4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6B8CB9D-EDA3-4C7F-8337-A31CB4896F7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4" name="Footer Placeholder 20">
            <a:extLst>
              <a:ext uri="{FF2B5EF4-FFF2-40B4-BE49-F238E27FC236}">
                <a16:creationId xmlns:a16="http://schemas.microsoft.com/office/drawing/2014/main" id="{A98C0893-C653-47D8-A006-2A7A521820C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13582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>
            <a:extLst>
              <a:ext uri="{FF2B5EF4-FFF2-40B4-BE49-F238E27FC236}">
                <a16:creationId xmlns:a16="http://schemas.microsoft.com/office/drawing/2014/main" id="{D7A0FB40-6DD9-43FD-85D7-A25C17986BBC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Title Placeholder 21">
            <a:extLst>
              <a:ext uri="{FF2B5EF4-FFF2-40B4-BE49-F238E27FC236}">
                <a16:creationId xmlns:a16="http://schemas.microsoft.com/office/drawing/2014/main" id="{793E7A9E-C47C-4F1B-A033-599BC50EC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8" name="Text Placeholder 12">
            <a:extLst>
              <a:ext uri="{FF2B5EF4-FFF2-40B4-BE49-F238E27FC236}">
                <a16:creationId xmlns:a16="http://schemas.microsoft.com/office/drawing/2014/main" id="{18E69BF2-3160-419C-93F2-D4F1827B94C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A58153C9-4993-4FDA-975B-B1F76A28F2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5A09BD9C-B4B8-4265-9552-07C49256E784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ADEBD6-CDC7-4AC6-994C-9729B0D68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2"/>
                </a:solidFill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Straight Connector 6">
            <a:extLst>
              <a:ext uri="{FF2B5EF4-FFF2-40B4-BE49-F238E27FC236}">
                <a16:creationId xmlns:a16="http://schemas.microsoft.com/office/drawing/2014/main" id="{35F1B774-34AA-43F0-9404-7AC5C42CD706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32" name="Straight Connector 8">
            <a:extLst>
              <a:ext uri="{FF2B5EF4-FFF2-40B4-BE49-F238E27FC236}">
                <a16:creationId xmlns:a16="http://schemas.microsoft.com/office/drawing/2014/main" id="{C0A4E3B7-BB08-4A92-8C7A-F0B2B642FF49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0F66F6-A0D1-4BBA-8386-2C37E523453F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34" name="Straight Connector 10">
            <a:extLst>
              <a:ext uri="{FF2B5EF4-FFF2-40B4-BE49-F238E27FC236}">
                <a16:creationId xmlns:a16="http://schemas.microsoft.com/office/drawing/2014/main" id="{0ED225E8-42A7-417C-BAEC-FD931071B02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8AA833A-91EC-42E0-9560-BD9B52C3BE5C}"/>
              </a:ext>
            </a:extLst>
          </p:cNvPr>
          <p:cNvSpPr/>
          <p:nvPr userDrawn="1"/>
        </p:nvSpPr>
        <p:spPr>
          <a:xfrm>
            <a:off x="8156575" y="5715000"/>
            <a:ext cx="549275" cy="549275"/>
          </a:xfrm>
          <a:prstGeom prst="ellipse">
            <a:avLst/>
          </a:prstGeom>
          <a:solidFill>
            <a:srgbClr val="C8520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0FE11E4-AED2-4F63-B462-1964C2429B31}"/>
              </a:ext>
            </a:extLst>
          </p:cNvPr>
          <p:cNvSpPr txBox="1">
            <a:spLocks/>
          </p:cNvSpPr>
          <p:nvPr userDrawn="1"/>
        </p:nvSpPr>
        <p:spPr>
          <a:xfrm>
            <a:off x="8077200" y="5823109"/>
            <a:ext cx="685799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600" b="0" kern="1200" dirty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+mn-cs"/>
              </a:rPr>
              <a:t>8-</a:t>
            </a:r>
            <a:fld id="{5F1D9C7C-A67B-40AF-AF17-4EFFBA00CC02}" type="slidenum">
              <a:rPr lang="en-US" altLang="en-US" sz="1600" b="0" kern="1200" smtClean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+mn-cs"/>
              </a:rPr>
              <a:pPr marL="0" indent="0" algn="ctr" rtl="0"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t>‹#›</a:t>
            </a:fld>
            <a:endParaRPr lang="en-US" altLang="en-US" sz="1600" b="0" kern="1200" dirty="0">
              <a:solidFill>
                <a:srgbClr val="FFFFFF"/>
              </a:solidFill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1DCF391-E724-4FBC-A777-01986E75AB78}"/>
              </a:ext>
            </a:extLst>
          </p:cNvPr>
          <p:cNvSpPr txBox="1">
            <a:spLocks/>
          </p:cNvSpPr>
          <p:nvPr userDrawn="1"/>
        </p:nvSpPr>
        <p:spPr>
          <a:xfrm>
            <a:off x="576262" y="6582550"/>
            <a:ext cx="8232775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900" dirty="0">
                <a:latin typeface="Calibri" panose="020F0502020204030204" pitchFamily="34" charset="0"/>
              </a:rPr>
              <a:t>Copyright © 2019 McGraw-Hill Education. All rights reserved. No reproduction or distribution without the prior written consent of McGraw-Hill Education.</a:t>
            </a:r>
            <a:endParaRPr lang="en-US" altLang="en-US" sz="900" dirty="0">
              <a:latin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413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2133E6B-2BA3-4191-B2F3-CFA32D3C11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2464936" cy="1676400"/>
          </a:xfrm>
        </p:spPr>
        <p:txBody>
          <a:bodyPr>
            <a:noAutofit/>
          </a:bodyPr>
          <a:lstStyle/>
          <a:p>
            <a: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  <a:t>CHAPTER EIGHT:</a:t>
            </a:r>
            <a:b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  <a:t>Leading Small Groups: Practical Tips</a:t>
            </a:r>
            <a:endParaRPr lang="en-IN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DC8879-BE99-4C86-A30B-C383C81A74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"/>
          <a:stretch/>
        </p:blipFill>
        <p:spPr>
          <a:xfrm>
            <a:off x="4750936" y="1219200"/>
            <a:ext cx="4058101" cy="4725883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C716F3B-8E98-4501-AFAD-21526CDAF03A}"/>
              </a:ext>
            </a:extLst>
          </p:cNvPr>
          <p:cNvSpPr txBox="1">
            <a:spLocks/>
          </p:cNvSpPr>
          <p:nvPr/>
        </p:nvSpPr>
        <p:spPr>
          <a:xfrm>
            <a:off x="576262" y="6582550"/>
            <a:ext cx="8232775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900" dirty="0">
                <a:latin typeface="Calibri" panose="020F0502020204030204" pitchFamily="34" charset="0"/>
              </a:rPr>
              <a:t>Copyright © 2019 McGraw-Hill Education. All rights reserved. No reproduction or distribution without the prior written consent of McGraw-Hill Education.</a:t>
            </a:r>
            <a:endParaRPr lang="en-US" altLang="en-US" sz="900" dirty="0">
              <a:latin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9F59729-AF13-4E43-AE1C-4BA67B5DA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Leaders’ Responsibilities: Leading Discussions, 7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3EFB7C-F55A-489F-8A3F-A3107590CE8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Test all proposed solutions thoroughly</a:t>
            </a:r>
          </a:p>
          <a:p>
            <a:pPr eaLnBrk="1" hangingPunct="1"/>
            <a:r>
              <a:rPr lang="en-US" altLang="en-US" dirty="0"/>
              <a:t>Help prevent groupthink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4B4BA78-324C-415D-A6A2-9C1D45F48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Leaders’ Responsibilities: Leading Discussions, 8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6F04DBC-CF48-4C96-A1AA-F8C721158159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Fostering meeting-to-meeting improvement</a:t>
            </a:r>
          </a:p>
          <a:p>
            <a:pPr eaLnBrk="1" hangingPunct="1"/>
            <a:r>
              <a:rPr lang="en-US" altLang="en-US" dirty="0"/>
              <a:t>Determine how the meeting could have been improved</a:t>
            </a:r>
          </a:p>
          <a:p>
            <a:pPr eaLnBrk="1" hangingPunct="1"/>
            <a:r>
              <a:rPr lang="en-US" altLang="en-US" dirty="0"/>
              <a:t>Determine the most important changes to be made at the next meeting and adjust behavior accordingly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0A5DD8E-8FA0-4D69-99A2-137AB8320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Leaders’ Responsibilities: Develop the Group,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686737F-F724-4426-82DB-959C2F306DF2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200" dirty="0"/>
              <a:t>Helping individuals grow</a:t>
            </a:r>
          </a:p>
          <a:p>
            <a:pPr eaLnBrk="1" hangingPunct="1"/>
            <a:r>
              <a:rPr lang="en-US" altLang="en-US" sz="3200" dirty="0"/>
              <a:t>Encourage members to assess the group’s processes and make suggestions</a:t>
            </a:r>
          </a:p>
          <a:p>
            <a:pPr eaLnBrk="1" hangingPunct="1"/>
            <a:r>
              <a:rPr lang="en-US" altLang="en-US" sz="3200" dirty="0"/>
              <a:t>Model the behavior you want others to adopt</a:t>
            </a:r>
          </a:p>
          <a:p>
            <a:pPr eaLnBrk="1" hangingPunct="1"/>
            <a:r>
              <a:rPr lang="en-US" altLang="en-US" sz="3200" dirty="0"/>
              <a:t>Give members practice at performing needed group duties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C3E121F-D2E4-47AE-866D-10D294297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Leaders’ Responsibilities: Develop the Group,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A593752-65EC-441B-8056-EF57EDF53BEC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/>
              <a:t>Establishing and maintaining trust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Four components of trust: honesty, openness, consistency, and respect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Suggestions for establishing and retaining a climate of trust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300" dirty="0"/>
              <a:t>Establish norms, based on ethical principles, that build trust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300" dirty="0"/>
              <a:t>Confront trust violators and other problem members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1F39488-D555-4968-A551-18D9E8107B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Leaders’ Responsibilities: Develop the Group, 3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E64DE88-24B0-4A36-9B35-5700867B3B9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 eaLnBrk="1" hangingPunct="1">
              <a:lnSpc>
                <a:spcPct val="90000"/>
              </a:lnSpc>
            </a:pPr>
            <a:r>
              <a:rPr lang="en-US" altLang="en-US" sz="3600" dirty="0"/>
              <a:t>Encourage members to understand and embrace their diversity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600" dirty="0"/>
              <a:t>Be a principled leader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E1118-C3B5-4BF6-9117-7DA211D0E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Leaders’ Responsibilities: Develop the Group, 4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2DBFF6F-5FFA-49E8-8BC0-8BE2693CBD22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/>
              <a:t>Promoting teamwork and cooperation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Plan some fun for the group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Promote the group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Share all rewards with the group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Get group input and buy-in about promoting teamwork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Confront members whose behavior is hurting the team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A7B5328-CF19-40F2-B654-654139C01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Leaders’ Responsibilities: Develop the Group, 5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5A795A4-056B-4C41-ACB4-24C0F4B48BDF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3200" dirty="0"/>
              <a:t>Keep arguments focused on facts and issues, not personalities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200" dirty="0"/>
              <a:t>When a group seems to be deadlocked, look for a basis on which to compromise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69564FE-B60C-4CC4-BCA5-47F833E20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Leaders’ Responsibilities: Develop the Group, 6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F0F41D-DE6B-4AE1-A2BF-47DEF3EE4B7F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Developing virtual groups</a:t>
            </a:r>
          </a:p>
          <a:p>
            <a:pPr eaLnBrk="1" hangingPunct="1"/>
            <a:r>
              <a:rPr lang="en-US" altLang="en-US" dirty="0"/>
              <a:t>Recognize how swiftly socioemotional elements can be lost in a task-dominant setting</a:t>
            </a:r>
          </a:p>
          <a:p>
            <a:pPr eaLnBrk="1" hangingPunct="1"/>
            <a:r>
              <a:rPr lang="en-US" altLang="en-US" dirty="0"/>
              <a:t>Personalize e-mails</a:t>
            </a:r>
          </a:p>
          <a:p>
            <a:pPr eaLnBrk="1" hangingPunct="1"/>
            <a:r>
              <a:rPr lang="en-US" altLang="en-US" dirty="0"/>
              <a:t>Limit “reply all”</a:t>
            </a:r>
          </a:p>
          <a:p>
            <a:pPr eaLnBrk="1" hangingPunct="1"/>
            <a:r>
              <a:rPr lang="en-US" altLang="en-US" dirty="0"/>
              <a:t>Take time to connect with members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FACA04-640A-46C8-8C89-39F3E749B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Ethical Principles for Leaders,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28F4249-63FD-41C3-A303-FBECBE00374F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en-US" dirty="0"/>
              <a:t>Do not intentionally send deceptive or harmful messages</a:t>
            </a:r>
          </a:p>
          <a:p>
            <a:pPr marL="0" indent="0" eaLnBrk="1" hangingPunct="1">
              <a:lnSpc>
                <a:spcPct val="80000"/>
              </a:lnSpc>
              <a:buNone/>
            </a:pPr>
            <a:endParaRPr lang="en-US" altLang="en-US" dirty="0"/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en-US" dirty="0"/>
              <a:t>Place concern for others above concern for personal gain</a:t>
            </a:r>
          </a:p>
          <a:p>
            <a:pPr marL="0" indent="0" eaLnBrk="1" hangingPunct="1">
              <a:lnSpc>
                <a:spcPct val="80000"/>
              </a:lnSpc>
              <a:buNone/>
            </a:pPr>
            <a:endParaRPr lang="en-US" altLang="en-US" dirty="0"/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en-US" dirty="0"/>
              <a:t>Establish clear policies that all group members are expected to follow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FB89910-C452-446B-B597-3CCD626AA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Ethical Principles for Leaders,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BD0D039-0864-49A5-8B8D-9B8E6DC3418E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en-US" dirty="0"/>
              <a:t>Respect the opinions and attitudes of members</a:t>
            </a:r>
          </a:p>
          <a:p>
            <a:pPr marL="0" indent="0" eaLnBrk="1" hangingPunct="1">
              <a:lnSpc>
                <a:spcPct val="80000"/>
              </a:lnSpc>
              <a:buNone/>
            </a:pPr>
            <a:endParaRPr lang="en-US" altLang="en-US" dirty="0"/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en-US" dirty="0"/>
              <a:t>Stand behind members when they carry out policies and actions approved by the group</a:t>
            </a:r>
          </a:p>
          <a:p>
            <a:pPr marL="0" indent="0" eaLnBrk="1" hangingPunct="1">
              <a:lnSpc>
                <a:spcPct val="80000"/>
              </a:lnSpc>
              <a:buNone/>
            </a:pPr>
            <a:endParaRPr lang="en-US" altLang="en-US" dirty="0"/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en-US" dirty="0"/>
              <a:t>Treat members consistently, regardless of sex, ethnicity, or social background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B3919E-E3D6-41C5-A1A5-9EA44A8C8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Leaders’ Responsibilities: Administrative Duties,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3DC97F3-1F1F-4249-84F8-BD74802C624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7467600" cy="4873752"/>
          </a:xfrm>
        </p:spPr>
        <p:txBody>
          <a:bodyPr/>
          <a:lstStyle/>
          <a:p>
            <a:pPr marL="0" indent="0" eaLnBrk="1" hangingPunct="1">
              <a:spcBef>
                <a:spcPts val="300"/>
              </a:spcBef>
              <a:buNone/>
            </a:pPr>
            <a:r>
              <a:rPr lang="en-US" altLang="en-US" dirty="0"/>
              <a:t>Assembling the Group</a:t>
            </a:r>
          </a:p>
          <a:p>
            <a:pPr marL="0" indent="0" eaLnBrk="1" hangingPunct="1">
              <a:lnSpc>
                <a:spcPct val="90000"/>
              </a:lnSpc>
              <a:spcBef>
                <a:spcPts val="300"/>
              </a:spcBef>
              <a:buNone/>
            </a:pPr>
            <a:endParaRPr lang="en-US" altLang="en-US" sz="3000" dirty="0"/>
          </a:p>
          <a:p>
            <a:pPr marL="0" indent="0" eaLnBrk="1" hangingPunct="1">
              <a:lnSpc>
                <a:spcPct val="90000"/>
              </a:lnSpc>
              <a:spcBef>
                <a:spcPts val="300"/>
              </a:spcBef>
              <a:buNone/>
            </a:pPr>
            <a:r>
              <a:rPr lang="en-US" altLang="en-US" dirty="0"/>
              <a:t>Planning for Meetings</a:t>
            </a:r>
          </a:p>
          <a:p>
            <a:pPr marL="0" indent="0" eaLnBrk="1" hangingPunct="1">
              <a:lnSpc>
                <a:spcPct val="90000"/>
              </a:lnSpc>
              <a:spcBef>
                <a:spcPts val="300"/>
              </a:spcBef>
              <a:buNone/>
            </a:pPr>
            <a:endParaRPr lang="en-US" altLang="en-US" sz="3000" dirty="0"/>
          </a:p>
          <a:p>
            <a:pPr marL="0" indent="0" eaLnBrk="1" hangingPunct="1">
              <a:lnSpc>
                <a:spcPct val="90000"/>
              </a:lnSpc>
              <a:spcBef>
                <a:spcPts val="300"/>
              </a:spcBef>
              <a:buNone/>
            </a:pPr>
            <a:r>
              <a:rPr lang="en-US" altLang="en-US" dirty="0"/>
              <a:t>Following Up on Meetings</a:t>
            </a:r>
          </a:p>
          <a:p>
            <a:pPr marL="0" indent="0" eaLnBrk="1" hangingPunct="1">
              <a:lnSpc>
                <a:spcPct val="90000"/>
              </a:lnSpc>
              <a:spcBef>
                <a:spcPts val="300"/>
              </a:spcBef>
              <a:buNone/>
            </a:pPr>
            <a:endParaRPr lang="en-US" altLang="en-US" sz="3000" dirty="0"/>
          </a:p>
          <a:p>
            <a:pPr marL="0" indent="0" eaLnBrk="1" hangingPunct="1">
              <a:lnSpc>
                <a:spcPct val="90000"/>
              </a:lnSpc>
              <a:spcBef>
                <a:spcPts val="300"/>
              </a:spcBef>
              <a:buNone/>
            </a:pPr>
            <a:r>
              <a:rPr lang="en-US" altLang="en-US" dirty="0"/>
              <a:t>Liaison</a:t>
            </a:r>
          </a:p>
          <a:p>
            <a:pPr marL="0" indent="0" eaLnBrk="1" hangingPunct="1">
              <a:lnSpc>
                <a:spcPct val="90000"/>
              </a:lnSpc>
              <a:spcBef>
                <a:spcPts val="300"/>
              </a:spcBef>
              <a:buNone/>
            </a:pPr>
            <a:endParaRPr lang="en-US" altLang="en-US" sz="3000" dirty="0"/>
          </a:p>
          <a:p>
            <a:pPr marL="0" indent="0" eaLnBrk="1" hangingPunct="1">
              <a:lnSpc>
                <a:spcPct val="90000"/>
              </a:lnSpc>
              <a:spcBef>
                <a:spcPts val="300"/>
              </a:spcBef>
              <a:buNone/>
            </a:pPr>
            <a:r>
              <a:rPr lang="en-US" altLang="en-US" dirty="0"/>
              <a:t>Managing written communication for a group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B1B1B3-637C-4940-BA18-398595077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8FAA90A-B0FA-4F64-8566-1B4C7F072A2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dirty="0"/>
              <a:t>Responsibilities and Techniques of Discussion Leaders and Chairs</a:t>
            </a:r>
          </a:p>
          <a:p>
            <a:r>
              <a:rPr lang="en-US" altLang="en-US" dirty="0"/>
              <a:t>Administrative Duties</a:t>
            </a:r>
          </a:p>
          <a:p>
            <a:pPr eaLnBrk="1" hangingPunct="1"/>
            <a:r>
              <a:rPr lang="en-US" altLang="en-US" dirty="0"/>
              <a:t>Leading Discussions</a:t>
            </a:r>
          </a:p>
          <a:p>
            <a:pPr eaLnBrk="1" hangingPunct="1"/>
            <a:r>
              <a:rPr lang="en-US" altLang="en-US" dirty="0"/>
              <a:t>Developing the Group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Ethical Principles for Group Leaders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3C9411-C0D0-4E20-8C9D-01E8976CD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Leaders’ Responsibilities: Administrative Duties,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CA8751-DBE3-4C22-AF1D-70A57240936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000" dirty="0"/>
              <a:t>Administrative duties for virtual groups are the same functions as face-to-face with some challenges</a:t>
            </a:r>
          </a:p>
          <a:p>
            <a:pPr eaLnBrk="1" hangingPunct="1"/>
            <a:r>
              <a:rPr lang="en-US" altLang="en-US" sz="3000" dirty="0"/>
              <a:t>Face the challenge of missing nonverbal elements</a:t>
            </a:r>
          </a:p>
          <a:p>
            <a:pPr eaLnBrk="1" hangingPunct="1"/>
            <a:r>
              <a:rPr lang="en-US" altLang="en-US" sz="3000" dirty="0"/>
              <a:t>Face-to-Face contact is still important</a:t>
            </a:r>
          </a:p>
          <a:p>
            <a:pPr eaLnBrk="1" hangingPunct="1"/>
            <a:r>
              <a:rPr lang="en-US" altLang="en-US" sz="3000" dirty="0"/>
              <a:t>Plan meetings thoughtfully</a:t>
            </a:r>
          </a:p>
          <a:p>
            <a:pPr eaLnBrk="1" hangingPunct="1"/>
            <a:r>
              <a:rPr lang="en-US" altLang="en-US" sz="3000" dirty="0"/>
              <a:t>Understand how to use technology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0387DBD-B7E3-4943-8528-DBE669EA0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Leaders’ Responsibilities: Leading Discussions,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7E0B91A-D49E-4B5B-AEFA-9138C26B3B9D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en-US" dirty="0"/>
              <a:t>Opening Remarks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700" dirty="0"/>
              <a:t>Make sure members and guests have been introduced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700" dirty="0"/>
              <a:t>Review the group charter at a group’s first meeting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700" dirty="0"/>
              <a:t>See that any special roles are established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700" dirty="0"/>
              <a:t>Distribute any handouts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700" dirty="0"/>
              <a:t>Establish initial ground rules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700" dirty="0"/>
              <a:t>Suggest procedures to follow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700" dirty="0"/>
              <a:t>Focus initial discussion on the first substantive agenda issue with a clear question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D5A8A45-0EE4-490B-B910-061D2D3D9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Leaders’ Responsibilities: Leading Discussions,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E7716F6-7A98-4038-9253-8479EA54D733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/>
              <a:t>Regulating and structuring discussions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Keep the discussion goal-oriented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Temporarily “park” off-topic items in the “parking lot,” to be taken up later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Use summaries to make clear transitions between items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Help the group manage its time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Bring the discussion to a definite close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765D40-A814-45C2-96A5-F95CDAD3A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Leaders’ Responsibilities: Leading Discussions, 3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4C57ED-DB50-45E3-A353-164D257DEA27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/>
              <a:t>Equalizing opportunity to participate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Address your comments and questions to the group rather than to individuals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Make sure all members have an equal opportunity to speak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Listen with real interest to what an infrequent speaker says, and encourage others to do the same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D4A56A6-A61C-4999-AFD7-5F6296228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Leaders’ Responsibilities: Leading Discussions, 4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CA82B2B-7191-4886-92C7-12CA0787A87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Don’t comment after each member’s remarks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Bounce requests for your opinions on substantive issues back to the group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Remain neutral during arguments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0ADCBCB-AC0C-4366-923E-8E58B7C11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Leaders’ Responsibilities: Leading Discussions, 5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D3AF3AA-62FF-4F51-9DF6-C77B3EC3E3EB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3200" dirty="0"/>
              <a:t>Stimulating creative thinking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200" dirty="0"/>
              <a:t>Defer evaluation and ask group members to do the same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200" dirty="0"/>
              <a:t>Try brainstorming and other creativity-enhancing techniques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200" dirty="0"/>
              <a:t>Encourage the group to search for more alternatives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200" dirty="0"/>
              <a:t>Be alert to suggestions that open up new areas of thinking; then pose a general question about the new area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007AAEF-8421-4E4C-87BF-F04D324D8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Leaders’ Responsibilities: Leading Discussions, 6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5727F87-F487-48AA-9F0E-F03CB7137A81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dirty="0"/>
              <a:t>Stimulating Critical Thinking </a:t>
            </a:r>
            <a:endParaRPr lang="en-US" altLang="en-US" dirty="0"/>
          </a:p>
          <a:p>
            <a:pPr eaLnBrk="1" hangingPunct="1"/>
            <a:r>
              <a:rPr lang="en-US" altLang="en-US" dirty="0"/>
              <a:t>Suggest more analysis of the problem</a:t>
            </a:r>
          </a:p>
          <a:p>
            <a:pPr eaLnBrk="1" hangingPunct="1"/>
            <a:r>
              <a:rPr lang="en-US" altLang="en-US" dirty="0"/>
              <a:t>Encourage members to evaluate information </a:t>
            </a:r>
          </a:p>
          <a:p>
            <a:pPr eaLnBrk="1" hangingPunct="1"/>
            <a:r>
              <a:rPr lang="en-US" altLang="en-US" dirty="0"/>
              <a:t>Make sure all group members understand and accept the standards, criteria, or assumptions used in making judgments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6"/>
  <p:tag name="MMPROD_UIDATA" val="&lt;database version=&quot;7.0&quot;&gt;&lt;object type=&quot;1&quot; unique_id=&quot;10001&quot;&gt;&lt;object type=&quot;8&quot; unique_id=&quot;10658&quot;&gt;&lt;/object&gt;&lt;object type=&quot;2&quot; unique_id=&quot;10659&quot;&gt;&lt;object type=&quot;3&quot; unique_id=&quot;10660&quot;&gt;&lt;property id=&quot;20148&quot; value=&quot;5&quot;/&gt;&lt;property id=&quot;20300&quot; value=&quot;Slide 1 - &amp;quot;CHAPTER EIGHT:&amp;#x0D;&amp;#x0A;Leading Small Groups: Practical Tips&amp;#x0D;&amp;#x0A;&amp;quot;&quot;/&gt;&lt;property id=&quot;20307&quot; value=&quot;256&quot;/&gt;&lt;/object&gt;&lt;object type=&quot;3&quot; unique_id=&quot;10661&quot;&gt;&lt;property id=&quot;20148&quot; value=&quot;5&quot;/&gt;&lt;property id=&quot;20300&quot; value=&quot;Slide 2 - &amp;quot;PREVIEW&amp;quot;&quot;/&gt;&lt;property id=&quot;20307&quot; value=&quot;264&quot;/&gt;&lt;/object&gt;&lt;object type=&quot;3&quot; unique_id=&quot;10662&quot;&gt;&lt;property id=&quot;20148&quot; value=&quot;5&quot;/&gt;&lt;property id=&quot;20300&quot; value=&quot;Slide 3 - &amp;quot;LEADERS’ RESPONSIBILITIES&amp;#x0D;&amp;#x0A;ADMINISTRATIVE DUTIES&amp;quot;&quot;/&gt;&lt;property id=&quot;20307&quot; value=&quot;257&quot;/&gt;&lt;/object&gt;&lt;object type=&quot;3&quot; unique_id=&quot;10663&quot;&gt;&lt;property id=&quot;20148&quot; value=&quot;5&quot;/&gt;&lt;property id=&quot;20300&quot; value=&quot;Slide 4 - &amp;quot;LEADERS’ RESPONSIBILITIES&amp;#x0D;&amp;#x0A;ADMINISTRATIVE DUTIES&amp;quot;&quot;/&gt;&lt;property id=&quot;20307&quot; value=&quot;266&quot;/&gt;&lt;/object&gt;&lt;object type=&quot;3&quot; unique_id=&quot;10664&quot;&gt;&lt;property id=&quot;20148&quot; value=&quot;5&quot;/&gt;&lt;property id=&quot;20300&quot; value=&quot;Slide 5 - &amp;quot;LEADERS’ RESPONSIBILITIES&amp;#x0D;&amp;#x0A;ADMINISTRATIVE DUTIES&amp;quot;&quot;/&gt;&lt;property id=&quot;20307&quot; value=&quot;284&quot;/&gt;&lt;/object&gt;&lt;object type=&quot;3&quot; unique_id=&quot;10665&quot;&gt;&lt;property id=&quot;20148&quot; value=&quot;5&quot;/&gt;&lt;property id=&quot;20300&quot; value=&quot;Slide 6 - &amp;quot;LEADERS’ RESPONSIBILITIES&amp;#x0D;&amp;#x0A;ADMINISTRATIVE DUTIES&amp;quot;&quot;/&gt;&lt;property id=&quot;20307&quot; value=&quot;285&quot;/&gt;&lt;/object&gt;&lt;object type=&quot;3&quot; unique_id=&quot;10666&quot;&gt;&lt;property id=&quot;20148&quot; value=&quot;5&quot;/&gt;&lt;property id=&quot;20300&quot; value=&quot;Slide 7 - &amp;quot;LEADERS’ RESPONSIBILITIES&amp;#x0D;&amp;#x0A;ADMINISTRATIVE DUTIES&amp;quot;&quot;/&gt;&lt;property id=&quot;20307&quot; value=&quot;267&quot;/&gt;&lt;/object&gt;&lt;object type=&quot;3&quot; unique_id=&quot;10667&quot;&gt;&lt;property id=&quot;20148&quot; value=&quot;5&quot;/&gt;&lt;property id=&quot;20300&quot; value=&quot;Slide 8 - &amp;quot;LEADERS’ RESPONSIBILITIES&amp;#x0D;&amp;#x0A;ADMINISTRATIVE DUTIES&amp;quot;&quot;/&gt;&lt;property id=&quot;20307&quot; value=&quot;268&quot;/&gt;&lt;/object&gt;&lt;object type=&quot;3&quot; unique_id=&quot;10668&quot;&gt;&lt;property id=&quot;20148&quot; value=&quot;5&quot;/&gt;&lt;property id=&quot;20300&quot; value=&quot;Slide 9 - &amp;quot;LEADERS’ RESPONSIBILITIES&amp;#x0D;&amp;#x0A;ADMINISTRATIVE DUTIES&amp;quot;&quot;/&gt;&lt;property id=&quot;20307&quot; value=&quot;269&quot;/&gt;&lt;/object&gt;&lt;object type=&quot;3&quot; unique_id=&quot;10669&quot;&gt;&lt;property id=&quot;20148&quot; value=&quot;5&quot;/&gt;&lt;property id=&quot;20300&quot; value=&quot;Slide 10 - &amp;quot;LEADERS’ RESPONSIBILITIES&amp;#x0D;&amp;#x0A;ADMINISTRATIVE DUTIES&amp;quot;&quot;/&gt;&lt;property id=&quot;20307&quot; value=&quot;270&quot;/&gt;&lt;/object&gt;&lt;object type=&quot;3&quot; unique_id=&quot;10670&quot;&gt;&lt;property id=&quot;20148&quot; value=&quot;5&quot;/&gt;&lt;property id=&quot;20300&quot; value=&quot;Slide 11 - &amp;quot;LEADERS’ RESPONSIBILITIES&amp;#x0D;&amp;#x0A;ADMINISTRATIVE DUTIES&amp;quot;&quot;/&gt;&lt;property id=&quot;20307&quot; value=&quot;286&quot;/&gt;&lt;/object&gt;&lt;object type=&quot;3&quot; unique_id=&quot;10671&quot;&gt;&lt;property id=&quot;20148&quot; value=&quot;5&quot;/&gt;&lt;property id=&quot;20300&quot; value=&quot;Slide 12 - &amp;quot;LEADERS’ RESPONSIBILITIES&amp;#x0D;&amp;#x0A;LEADING DISCUSSIONS&amp;quot;&quot;/&gt;&lt;property id=&quot;20307&quot; value=&quot;271&quot;/&gt;&lt;/object&gt;&lt;object type=&quot;3&quot; unique_id=&quot;10672&quot;&gt;&lt;property id=&quot;20148&quot; value=&quot;5&quot;/&gt;&lt;property id=&quot;20300&quot; value=&quot;Slide 13 - &amp;quot;LEADERS’ RESPONSIBILITIES&amp;#x0D;&amp;#x0A;LEADING DISCUSSIONS&amp;quot;&quot;/&gt;&lt;property id=&quot;20307&quot; value=&quot;287&quot;/&gt;&lt;/object&gt;&lt;object type=&quot;3&quot; unique_id=&quot;10673&quot;&gt;&lt;property id=&quot;20148&quot; value=&quot;5&quot;/&gt;&lt;property id=&quot;20300&quot; value=&quot;Slide 14 - &amp;quot;LEADERS’ RESPONSIBILITIES&amp;#x0D;&amp;#x0A;LEADING DISCUSSIONS&amp;quot;&quot;/&gt;&lt;property id=&quot;20307&quot; value=&quot;288&quot;/&gt;&lt;/object&gt;&lt;object type=&quot;3&quot; unique_id=&quot;10674&quot;&gt;&lt;property id=&quot;20148&quot; value=&quot;5&quot;/&gt;&lt;property id=&quot;20300&quot; value=&quot;Slide 15 - &amp;quot;LEADERS’ RESPONSIBILITIES&amp;#x0D;&amp;#x0A;LEADING DISCUSSIONS&amp;quot;&quot;/&gt;&lt;property id=&quot;20307&quot; value=&quot;272&quot;/&gt;&lt;/object&gt;&lt;object type=&quot;3&quot; unique_id=&quot;10675&quot;&gt;&lt;property id=&quot;20148&quot; value=&quot;5&quot;/&gt;&lt;property id=&quot;20300&quot; value=&quot;Slide 16 - &amp;quot;LEADERS’ RESPONSIBILITIES&amp;#x0D;&amp;#x0A;LEADING DISCUSSIONS&amp;quot;&quot;/&gt;&lt;property id=&quot;20307&quot; value=&quot;289&quot;/&gt;&lt;/object&gt;&lt;object type=&quot;3&quot; unique_id=&quot;10676&quot;&gt;&lt;property id=&quot;20148&quot; value=&quot;5&quot;/&gt;&lt;property id=&quot;20300&quot; value=&quot;Slide 17 - &amp;quot;LEADERS’ RESPONSIBILITIES&amp;#x0D;&amp;#x0A;LEADING DISCUSSIONS&amp;quot;&quot;/&gt;&lt;property id=&quot;20307&quot; value=&quot;273&quot;/&gt;&lt;/object&gt;&lt;object type=&quot;3&quot; unique_id=&quot;10677&quot;&gt;&lt;property id=&quot;20148&quot; value=&quot;5&quot;/&gt;&lt;property id=&quot;20300&quot; value=&quot;Slide 18 - &amp;quot;LEADERS’ RESPONSIBILITIES&amp;#x0D;&amp;#x0A;LEADING DISCUSSIONS&amp;quot;&quot;/&gt;&lt;property id=&quot;20307&quot; value=&quot;290&quot;/&gt;&lt;/object&gt;&lt;object type=&quot;3&quot; unique_id=&quot;10678&quot;&gt;&lt;property id=&quot;20148&quot; value=&quot;5&quot;/&gt;&lt;property id=&quot;20300&quot; value=&quot;Slide 19 - &amp;quot;LEADERS’ RESPONSIBILITIES&amp;#x0D;&amp;#x0A;LEADING DISCUSSIONS&amp;quot;&quot;/&gt;&lt;property id=&quot;20307&quot; value=&quot;291&quot;/&gt;&lt;/object&gt;&lt;object type=&quot;3&quot; unique_id=&quot;10679&quot;&gt;&lt;property id=&quot;20148&quot; value=&quot;5&quot;/&gt;&lt;property id=&quot;20300&quot; value=&quot;Slide 20 - &amp;quot;LEADERS’ RESPONSIBILITIES&amp;#x0D;&amp;#x0A;LEADING DISCUSSIONS&amp;quot;&quot;/&gt;&lt;property id=&quot;20307&quot; value=&quot;274&quot;/&gt;&lt;/object&gt;&lt;object type=&quot;3&quot; unique_id=&quot;10680&quot;&gt;&lt;property id=&quot;20148&quot; value=&quot;5&quot;/&gt;&lt;property id=&quot;20300&quot; value=&quot;Slide 21 - &amp;quot;LEADERS’ RESPONSIBILITIES&amp;#x0D;&amp;#x0A;LEADING DISCUSSIONS&amp;quot;&quot;/&gt;&lt;property id=&quot;20307&quot; value=&quot;292&quot;/&gt;&lt;/object&gt;&lt;object type=&quot;3&quot; unique_id=&quot;10681&quot;&gt;&lt;property id=&quot;20148&quot; value=&quot;5&quot;/&gt;&lt;property id=&quot;20300&quot; value=&quot;Slide 22 - &amp;quot;LEADERS’ RESPONSIBILITIES&amp;#x0D;&amp;#x0A;LEADING DISCUSSIONS&amp;quot;&quot;/&gt;&lt;property id=&quot;20307&quot; value=&quot;275&quot;/&gt;&lt;/object&gt;&lt;object type=&quot;3&quot; unique_id=&quot;10682&quot;&gt;&lt;property id=&quot;20148&quot; value=&quot;5&quot;/&gt;&lt;property id=&quot;20300&quot; value=&quot;Slide 23 - &amp;quot;LEADERS’ RESPONSIBILITIES&amp;#x0D;&amp;#x0A;LEADING DISCUSSIONS&amp;quot;&quot;/&gt;&lt;property id=&quot;20307&quot; value=&quot;293&quot;/&gt;&lt;/object&gt;&lt;object type=&quot;3&quot; unique_id=&quot;10683&quot;&gt;&lt;property id=&quot;20148&quot; value=&quot;5&quot;/&gt;&lt;property id=&quot;20300&quot; value=&quot;Slide 24 - &amp;quot;LEADERS’ RESPONSIBILITIES&amp;#x0D;&amp;#x0A;LEADING DISCUSSIONS&amp;quot;&quot;/&gt;&lt;property id=&quot;20307&quot; value=&quot;276&quot;/&gt;&lt;/object&gt;&lt;object type=&quot;3&quot; unique_id=&quot;10684&quot;&gt;&lt;property id=&quot;20148&quot; value=&quot;5&quot;/&gt;&lt;property id=&quot;20300&quot; value=&quot;Slide 25 - &amp;quot;LEADERS’ RESPONSIBILITIES&amp;#x0D;&amp;#x0A;LEADING DISCUSSION&amp;quot;&quot;/&gt;&lt;property id=&quot;20307&quot; value=&quot;277&quot;/&gt;&lt;/object&gt;&lt;object type=&quot;3&quot; unique_id=&quot;10685&quot;&gt;&lt;property id=&quot;20148&quot; value=&quot;5&quot;/&gt;&lt;property id=&quot;20300&quot; value=&quot;Slide 26 - &amp;quot;LEADERS’ RESPONSIBILITIES&amp;#x0D;&amp;#x0A;DEVELOP THE GROUP&amp;quot;&quot;/&gt;&lt;property id=&quot;20307&quot; value=&quot;278&quot;/&gt;&lt;/object&gt;&lt;object type=&quot;3&quot; unique_id=&quot;10686&quot;&gt;&lt;property id=&quot;20148&quot; value=&quot;5&quot;/&gt;&lt;property id=&quot;20300&quot; value=&quot;Slide 27 - &amp;quot;LEADERS’ RESPONSIBILITIES&amp;#x0D;&amp;#x0A;DEVELOP THE GROUP&amp;quot;&quot;/&gt;&lt;property id=&quot;20307&quot; value=&quot;294&quot;/&gt;&lt;/object&gt;&lt;object type=&quot;3&quot; unique_id=&quot;10687&quot;&gt;&lt;property id=&quot;20148&quot; value=&quot;5&quot;/&gt;&lt;property id=&quot;20300&quot; value=&quot;Slide 28 - &amp;quot;LEADERS’ RESPONSIBILITIES&amp;#x0D;&amp;#x0A;DEVELOP THE GROUP&amp;quot;&quot;/&gt;&lt;property id=&quot;20307&quot; value=&quot;279&quot;/&gt;&lt;/object&gt;&lt;object type=&quot;3&quot; unique_id=&quot;10688&quot;&gt;&lt;property id=&quot;20148&quot; value=&quot;5&quot;/&gt;&lt;property id=&quot;20300&quot; value=&quot;Slide 29 - &amp;quot;LEADERS’ RESPONSIBILITIES&amp;#x0D;&amp;#x0A;DEVELOP THE GROUP&amp;quot;&quot;/&gt;&lt;property id=&quot;20307&quot; value=&quot;295&quot;/&gt;&lt;/object&gt;&lt;object type=&quot;3&quot; unique_id=&quot;10689&quot;&gt;&lt;property id=&quot;20148&quot; value=&quot;5&quot;/&gt;&lt;property id=&quot;20300&quot; value=&quot;Slide 30 - &amp;quot;LEADERS’ RESPONSIBILITIES&amp;#x0D;&amp;#x0A;DEVELOP THE GROUP&amp;quot;&quot;/&gt;&lt;property id=&quot;20307&quot; value=&quot;296&quot;/&gt;&lt;/object&gt;&lt;object type=&quot;3&quot; unique_id=&quot;10690&quot;&gt;&lt;property id=&quot;20148&quot; value=&quot;5&quot;/&gt;&lt;property id=&quot;20300&quot; value=&quot;Slide 31 - &amp;quot;LEADERS’ RESPONSIBILITIES&amp;#x0D;&amp;#x0A;DEVELOP THE GROUP&amp;quot;&quot;/&gt;&lt;property id=&quot;20307&quot; value=&quot;280&quot;/&gt;&lt;/object&gt;&lt;object type=&quot;3&quot; unique_id=&quot;10691&quot;&gt;&lt;property id=&quot;20148&quot; value=&quot;5&quot;/&gt;&lt;property id=&quot;20300&quot; value=&quot;Slide 32 - &amp;quot;LEADERS’ RESPONSIBILITIES&amp;#x0D;&amp;#x0A;DEVELOP THE GROUP&amp;quot;&quot;/&gt;&lt;property id=&quot;20307&quot; value=&quot;297&quot;/&gt;&lt;/object&gt;&lt;object type=&quot;3&quot; unique_id=&quot;10692&quot;&gt;&lt;property id=&quot;20148&quot; value=&quot;5&quot;/&gt;&lt;property id=&quot;20300&quot; value=&quot;Slide 33 - &amp;quot;LEADERS’ RESPONSIBILITIES&amp;#x0D;&amp;#x0A;DEVELOP THE GROUP&amp;quot;&quot;/&gt;&lt;property id=&quot;20307&quot; value=&quot;298&quot;/&gt;&lt;/object&gt;&lt;object type=&quot;3&quot; unique_id=&quot;10693&quot;&gt;&lt;property id=&quot;20148&quot; value=&quot;5&quot;/&gt;&lt;property id=&quot;20300&quot; value=&quot;Slide 34 - &amp;quot;LEADERS’ RESPONSIBILITIES&amp;#x0D;&amp;#x0A;DEVELOP THE GROUP&amp;quot;&quot;/&gt;&lt;property id=&quot;20307&quot; value=&quot;281&quot;/&gt;&lt;/object&gt;&lt;object type=&quot;3&quot; unique_id=&quot;10694&quot;&gt;&lt;property id=&quot;20148&quot; value=&quot;5&quot;/&gt;&lt;property id=&quot;20300&quot; value=&quot;Slide 35 - &amp;quot;ETHICAL PRINCIPLES FOR LEADERS&amp;quot;&quot;/&gt;&lt;property id=&quot;20307&quot; value=&quot;282&quot;/&gt;&lt;/object&gt;&lt;object type=&quot;3&quot; unique_id=&quot;10695&quot;&gt;&lt;property id=&quot;20148&quot; value=&quot;5&quot;/&gt;&lt;property id=&quot;20300&quot; value=&quot;Slide 36 - &amp;quot;ETHICAL PRINCIPLES FOR LEADERS&amp;quot;&quot;/&gt;&lt;property id=&quot;20307&quot; value=&quot;283&quot;/&gt;&lt;/object&gt;&lt;object type=&quot;3&quot; unique_id=&quot;10696&quot;&gt;&lt;property id=&quot;20148&quot; value=&quot;5&quot;/&gt;&lt;property id=&quot;20300&quot; value=&quot;Slide 37 - &amp;quot;SUMMARY&amp;quot;&quot;/&gt;&lt;property id=&quot;20307&quot; value=&quot;265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riel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B1605E6CAFF34DA7688D4A3DE741FC" ma:contentTypeVersion="" ma:contentTypeDescription="Create a new document." ma:contentTypeScope="" ma:versionID="05ef95cd2ad246d0c8271ec60b17ad4f">
  <xsd:schema xmlns:xsd="http://www.w3.org/2001/XMLSchema" xmlns:xs="http://www.w3.org/2001/XMLSchema" xmlns:p="http://schemas.microsoft.com/office/2006/metadata/properties" xmlns:ns2="dd132adf-85ac-4a18-8a8f-eabd02632a11" xmlns:ns3="8f5cc36b-c016-4758-adce-9e0f69c0453c" targetNamespace="http://schemas.microsoft.com/office/2006/metadata/properties" ma:root="true" ma:fieldsID="c503de9789163bd5bbe326fdacfa265e" ns2:_="" ns3:_="">
    <xsd:import namespace="dd132adf-85ac-4a18-8a8f-eabd02632a11"/>
    <xsd:import namespace="8f5cc36b-c016-4758-adce-9e0f69c0453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132adf-85ac-4a18-8a8f-eabd02632a1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5cc36b-c016-4758-adce-9e0f69c045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d132adf-85ac-4a18-8a8f-eabd02632a11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E7F0E165-D63B-4F15-A5A5-02EFCC68027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7E77117-7D93-4EA8-A805-C7C628DDF725}"/>
</file>

<file path=customXml/itemProps3.xml><?xml version="1.0" encoding="utf-8"?>
<ds:datastoreItem xmlns:ds="http://schemas.openxmlformats.org/officeDocument/2006/customXml" ds:itemID="{8D53C08A-F196-4D35-BC38-FD1AE0668467}">
  <ds:schemaRefs>
    <ds:schemaRef ds:uri="http://schemas.openxmlformats.org/package/2006/metadata/core-properties"/>
    <ds:schemaRef ds:uri="http://purl.org/dc/dcmitype/"/>
    <ds:schemaRef ds:uri="http://purl.org/dc/terms/"/>
    <ds:schemaRef ds:uri="3b891efd-a537-4e57-a9a6-7bde74ae8a20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b7fbc176-c5f2-4fe2-83e2-528516b9f35d"/>
    <ds:schemaRef ds:uri="http://www.w3.org/XML/1998/namespace"/>
    <ds:schemaRef ds:uri="aa4f5ada-9d1d-46d6-b705-f2cf90d05a9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731</TotalTime>
  <Words>777</Words>
  <Application>Microsoft Office PowerPoint</Application>
  <PresentationFormat>On-screen Show (4:3)</PresentationFormat>
  <Paragraphs>129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ＭＳ Ｐゴシック</vt:lpstr>
      <vt:lpstr>Arial</vt:lpstr>
      <vt:lpstr>Calibri</vt:lpstr>
      <vt:lpstr>Century Schoolbook</vt:lpstr>
      <vt:lpstr>Tahoma</vt:lpstr>
      <vt:lpstr>Wingdings</vt:lpstr>
      <vt:lpstr>Wingdings 2</vt:lpstr>
      <vt:lpstr>1_Oriel</vt:lpstr>
      <vt:lpstr>CHAPTER EIGHT: Leading Small Groups: Practical Tips</vt:lpstr>
      <vt:lpstr>Leaders’ Responsibilities: Administrative Duties, 1</vt:lpstr>
      <vt:lpstr>Leaders’ Responsibilities: Administrative Duties, 2</vt:lpstr>
      <vt:lpstr>Leaders’ Responsibilities: Leading Discussions, 1</vt:lpstr>
      <vt:lpstr>Leaders’ Responsibilities: Leading Discussions, 2</vt:lpstr>
      <vt:lpstr>Leaders’ Responsibilities: Leading Discussions, 3</vt:lpstr>
      <vt:lpstr>Leaders’ Responsibilities: Leading Discussions, 4</vt:lpstr>
      <vt:lpstr>Leaders’ Responsibilities: Leading Discussions, 5</vt:lpstr>
      <vt:lpstr>Leaders’ Responsibilities: Leading Discussions, 6</vt:lpstr>
      <vt:lpstr>Leaders’ Responsibilities: Leading Discussions, 7</vt:lpstr>
      <vt:lpstr>Leaders’ Responsibilities: Leading Discussions, 8</vt:lpstr>
      <vt:lpstr>Leaders’ Responsibilities: Develop the Group, 1</vt:lpstr>
      <vt:lpstr>Leaders’ Responsibilities: Develop the Group, 2</vt:lpstr>
      <vt:lpstr>Leaders’ Responsibilities: Develop the Group, 3</vt:lpstr>
      <vt:lpstr>Leaders’ Responsibilities: Develop the Group, 4</vt:lpstr>
      <vt:lpstr>Leaders’ Responsibilities: Develop the Group, 5</vt:lpstr>
      <vt:lpstr>Leaders’ Responsibilities: Develop the Group, 6</vt:lpstr>
      <vt:lpstr>Ethical Principles for Leaders, 1</vt:lpstr>
      <vt:lpstr>Ethical Principles for Leaders, 2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One</dc:title>
  <dc:creator>Kherstin</dc:creator>
  <cp:lastModifiedBy>Sagar H Panchamukhi</cp:lastModifiedBy>
  <cp:revision>64</cp:revision>
  <dcterms:created xsi:type="dcterms:W3CDTF">2012-01-16T20:48:26Z</dcterms:created>
  <dcterms:modified xsi:type="dcterms:W3CDTF">2018-05-25T13:55:01Z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d_Signature">
    <vt:bool>false</vt:bool>
  </property>
  <property fmtid="{D5CDD505-2E9C-101B-9397-08002B2CF9AE}" pid="3" name="xd_ProgID">
    <vt:lpwstr/>
  </property>
  <property fmtid="{D5CDD505-2E9C-101B-9397-08002B2CF9AE}" pid="4" name="ContentTypeId">
    <vt:lpwstr>0x010100E3B1605E6CAFF34DA7688D4A3DE741FC</vt:lpwstr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</Properties>
</file>