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7" r:id="rId6"/>
    <p:sldId id="258" r:id="rId7"/>
    <p:sldId id="270" r:id="rId8"/>
    <p:sldId id="271" r:id="rId9"/>
    <p:sldId id="272" r:id="rId10"/>
    <p:sldId id="274" r:id="rId11"/>
    <p:sldId id="275" r:id="rId12"/>
    <p:sldId id="276" r:id="rId13"/>
    <p:sldId id="277" r:id="rId14"/>
    <p:sldId id="278" r:id="rId15"/>
    <p:sldId id="289" r:id="rId16"/>
    <p:sldId id="280" r:id="rId17"/>
    <p:sldId id="282" r:id="rId18"/>
    <p:sldId id="283" r:id="rId19"/>
    <p:sldId id="284" r:id="rId20"/>
    <p:sldId id="265" r:id="rId21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chitra Krishna" initials="SK" lastIdx="6" clrIdx="0">
    <p:extLst>
      <p:ext uri="{19B8F6BF-5375-455C-9EA6-DF929625EA0E}">
        <p15:presenceInfo xmlns:p15="http://schemas.microsoft.com/office/powerpoint/2012/main" userId="Suchitra Krishna" providerId="None"/>
      </p:ext>
    </p:extLst>
  </p:cmAuthor>
  <p:cmAuthor id="2" name="Diya Bhojnagarwala" initials="DB" lastIdx="5" clrIdx="1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8" autoAdjust="0"/>
    <p:restoredTop sz="94660"/>
  </p:normalViewPr>
  <p:slideViewPr>
    <p:cSldViewPr>
      <p:cViewPr varScale="1">
        <p:scale>
          <a:sx n="64" d="100"/>
          <a:sy n="64" d="100"/>
        </p:scale>
        <p:origin x="10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86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526C1C6-BDC3-4BF7-BD1F-64A6D51568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747F9-F077-4242-A132-CB40061EB7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48FBD-43DF-4C45-85ED-CB2C256AFB92}" type="datetimeFigureOut">
              <a:rPr lang="en-IN" smtClean="0"/>
              <a:t>25-05-2018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356D39-8A6B-4F1C-A8E1-D99A9FEB93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4B53A-1C38-48B8-A46F-F5F2C47596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6CDD7-DA05-4052-9986-AF07E17911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5790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C2D2E565-621A-4DB0-B6FD-263E95DC477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0BFEE4E6-2FC2-4BD0-AFEE-9E98C0FE45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3035BD9A-BA84-42F3-94E8-574374CAE40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2F67E14F-E664-430E-B784-9604A4506B6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AB3EFAF7-F187-4912-A1CE-D5D67189437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A5884182-2D90-43D4-B300-7E654DA492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FD79505-2134-4E51-85DB-779E75AE1DF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85987-AB7A-4F22-98DC-66AECF25777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6155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B0274-CFA5-4931-959B-18E78652688C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05902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3E33B-6CB7-45FF-98A5-0DCAF1C5162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0696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73AB813-D90E-4D1E-9D52-221297A9ECA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5AFE2D7-2AD5-498D-9890-28F327C98C16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61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31E29-1920-477E-91B2-B5ABD0C0AA1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72931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486E-EC92-4BD0-9D42-EBE2D01E5876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97241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597D9-F187-4407-A2A6-2DF54B4A04E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233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E40942A-AB4E-4D49-A04D-834A7A41AFE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49909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72E38-954A-41D4-86A4-DADC9846E55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0706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084A020-B2BB-49BC-8C5F-E8401415B5D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9513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1894C6-2670-4D31-B55B-017BC15EEC0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8304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4697C3B-A2D1-49F7-A2CE-3AA13C7EE90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5-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71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921353-4ECD-4457-8F01-43664614CA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0" y="2286000"/>
            <a:ext cx="2998336" cy="2133600"/>
          </a:xfrm>
        </p:spPr>
        <p:txBody>
          <a:bodyPr>
            <a:noAutofit/>
          </a:bodyPr>
          <a:lstStyle/>
          <a:p>
            <a:r>
              <a:rPr lang="en-US" altLang="en-US" cap="none" dirty="0">
                <a:solidFill>
                  <a:schemeClr val="tx1"/>
                </a:solidFill>
                <a:latin typeface="Arial" panose="020B0604020202020204" pitchFamily="34" charset="0"/>
              </a:rPr>
              <a:t>CHAPTER FIVE:</a:t>
            </a:r>
            <a:br>
              <a:rPr lang="en-US" altLang="en-US" cap="none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Arial" panose="020B0604020202020204" pitchFamily="34" charset="0"/>
              </a:rPr>
              <a:t>The Members and Their Roles</a:t>
            </a:r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6608B7-1461-4745-97CE-4ED1DB2D68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5BC72E4-BA63-4EE2-9E63-539792838C20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9DE199F-65D3-4679-8245-7CF3E1977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Personality Characteristics, 4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8CD31-6533-4B03-8DAF-25DE8C55BA2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eaLnBrk="1" hangingPunct="1"/>
            <a:r>
              <a:rPr lang="en-US" altLang="en-US" sz="3300" dirty="0"/>
              <a:t>Thinking-Feeling: Refers to how individuals prefer to make decisions</a:t>
            </a:r>
          </a:p>
          <a:p>
            <a:pPr marL="1076325" lvl="2" indent="-344488" eaLnBrk="1" hangingPunct="1"/>
            <a:r>
              <a:rPr lang="en-US" altLang="en-US" sz="3000" dirty="0"/>
              <a:t>Thinkers prefer careful analysis of objective evidence</a:t>
            </a:r>
          </a:p>
          <a:p>
            <a:pPr marL="1076325" lvl="2" indent="-344488" eaLnBrk="1" hangingPunct="1"/>
            <a:r>
              <a:rPr lang="en-US" altLang="en-US" sz="3000"/>
              <a:t>Feelers </a:t>
            </a:r>
            <a:r>
              <a:rPr lang="en-US" altLang="en-US" sz="3000" dirty="0"/>
              <a:t>individuals prefer empathy and subjective connection with others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59F2E3D-14B0-4B35-965C-D842B7CA5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Personality Characteristics,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5D0AD6-6C6B-4696-A960-2E66064E6D0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eaLnBrk="1" hangingPunct="1"/>
            <a:r>
              <a:rPr lang="en-US" altLang="en-US" sz="3300" dirty="0"/>
              <a:t>Perceiving-Judging: Concerns how people organize the world around them</a:t>
            </a:r>
          </a:p>
          <a:p>
            <a:pPr marL="1076325" lvl="2" indent="-344488" eaLnBrk="1" hangingPunct="1"/>
            <a:r>
              <a:rPr lang="en-US" altLang="en-US" sz="3000" dirty="0"/>
              <a:t>Perceivers are spontaneous and flexible</a:t>
            </a:r>
          </a:p>
          <a:p>
            <a:pPr marL="1076325" lvl="2" indent="-344488" eaLnBrk="1" hangingPunct="1"/>
            <a:r>
              <a:rPr lang="en-US" altLang="en-US" sz="3000" dirty="0"/>
              <a:t>Judgers are decisive and make quick decisions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9B7E6B-328E-42CA-8B21-883E1210B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Personality Characteristics,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9539E6-7134-4B87-A24F-B03EB095C48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Personality characteristics are also important</a:t>
            </a:r>
          </a:p>
          <a:p>
            <a:pPr eaLnBrk="1" hangingPunct="1"/>
            <a:r>
              <a:rPr lang="en-US" altLang="en-US" dirty="0"/>
              <a:t>Agreeableness</a:t>
            </a:r>
          </a:p>
          <a:p>
            <a:pPr eaLnBrk="1" hangingPunct="1"/>
            <a:r>
              <a:rPr lang="en-US" altLang="en-US" dirty="0"/>
              <a:t>Conscientiousness</a:t>
            </a:r>
          </a:p>
          <a:p>
            <a:pPr eaLnBrk="1" hangingPunct="1"/>
            <a:r>
              <a:rPr lang="en-US" altLang="en-US" dirty="0"/>
              <a:t>Openness to experience</a:t>
            </a:r>
          </a:p>
          <a:p>
            <a:pPr eaLnBrk="1" hangingPunct="1"/>
            <a:r>
              <a:rPr lang="en-US" altLang="en-US" dirty="0"/>
              <a:t>Neuroticism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C99CD55-50A8-4CB9-ACA6-ECDB311B1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Group Roles,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13064A-8D7E-4348-BBD3-0CC09008BCA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A </a:t>
            </a:r>
            <a:r>
              <a:rPr lang="en-US" altLang="en-US" sz="3200" i="1" dirty="0"/>
              <a:t>role</a:t>
            </a:r>
            <a:r>
              <a:rPr lang="en-US" altLang="en-US" sz="3200" dirty="0"/>
              <a:t> is a pattern of behavior displayed by and expected of a member of a small group</a:t>
            </a:r>
          </a:p>
          <a:p>
            <a:pPr eaLnBrk="1" hangingPunct="1"/>
            <a:r>
              <a:rPr lang="en-US" altLang="en-US" sz="3200" dirty="0"/>
              <a:t>A </a:t>
            </a:r>
            <a:r>
              <a:rPr lang="en-US" altLang="en-US" sz="3200" i="1" dirty="0"/>
              <a:t>formal role</a:t>
            </a:r>
            <a:r>
              <a:rPr lang="en-US" altLang="en-US" sz="3200" dirty="0"/>
              <a:t> refers to a specific position</a:t>
            </a:r>
          </a:p>
          <a:p>
            <a:pPr lvl="1" eaLnBrk="1" hangingPunct="1"/>
            <a:r>
              <a:rPr lang="en-US" altLang="en-US" sz="3000" dirty="0"/>
              <a:t>For example, a group’s chair is expected to call a meeting</a:t>
            </a:r>
          </a:p>
          <a:p>
            <a:pPr eaLnBrk="1" hangingPunct="1"/>
            <a:r>
              <a:rPr lang="en-US" altLang="en-US" sz="3200" dirty="0"/>
              <a:t>An </a:t>
            </a:r>
            <a:r>
              <a:rPr lang="en-US" altLang="en-US" sz="3200" i="1" dirty="0"/>
              <a:t>informal role</a:t>
            </a:r>
            <a:r>
              <a:rPr lang="en-US" altLang="en-US" sz="3200" dirty="0"/>
              <a:t> refers to a unique role created out of members’ behaviors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6E35F7-E9D1-4DC8-8AC0-8692ECAD2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Group Roles,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A0C92AC-0566-4FEE-A641-3622AE5A93D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buNone/>
            </a:pPr>
            <a:r>
              <a:rPr lang="en-US" altLang="en-US" sz="3200" dirty="0"/>
              <a:t>Task Functions: Members who fulfill task roles exhibit behaviors that contribute primarily to accomplishing the goals of a group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Initiating and orienting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Information giving and seeking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Opinion giving and clarifying 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Elaborating and evaluating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Summarizing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Coordinating and Consensus testing</a:t>
            </a:r>
          </a:p>
          <a:p>
            <a:pPr eaLnBrk="1" hangingPunct="1">
              <a:spcBef>
                <a:spcPts val="300"/>
              </a:spcBef>
            </a:pPr>
            <a:r>
              <a:rPr lang="en-US" altLang="en-US" sz="2300" dirty="0"/>
              <a:t>Recording and suggesting procedures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939217-C1F1-4A44-A0A4-628507C8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Group Roles,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2B018D-F172-46E6-82E2-38E8203C1E7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Maintenance Functions: Members who fulfill this role work to reduce tensions, increase solidarity, and facilitate teamwork</a:t>
            </a:r>
          </a:p>
          <a:p>
            <a:pPr eaLnBrk="1" hangingPunct="1"/>
            <a:r>
              <a:rPr lang="en-US" altLang="en-US" sz="2300" dirty="0"/>
              <a:t>Establishing norms and gatekeeping</a:t>
            </a:r>
          </a:p>
          <a:p>
            <a:pPr eaLnBrk="1" hangingPunct="1"/>
            <a:r>
              <a:rPr lang="en-US" altLang="en-US" sz="2300" dirty="0"/>
              <a:t>Tension relieving and dramatizing </a:t>
            </a:r>
          </a:p>
          <a:p>
            <a:pPr eaLnBrk="1" hangingPunct="1"/>
            <a:r>
              <a:rPr lang="en-US" altLang="en-US" sz="2300" dirty="0"/>
              <a:t>Harmonizing and supporting</a:t>
            </a:r>
          </a:p>
          <a:p>
            <a:pPr eaLnBrk="1" hangingPunct="1"/>
            <a:r>
              <a:rPr lang="en-US" altLang="en-US" sz="2300" dirty="0"/>
              <a:t>Showing solidarity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0CF19F-4C3E-447F-8F59-697B9A467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Group Roles,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F40E54-4292-4D12-AA9C-EF0099CB32E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Self-centered functions: Action of a small group member, motivated by personal needs, that serves the individual at the expense of the group</a:t>
            </a:r>
          </a:p>
          <a:p>
            <a:pPr eaLnBrk="1" hangingPunct="1"/>
            <a:r>
              <a:rPr lang="en-US" altLang="en-US" dirty="0"/>
              <a:t>Withdrawing and blocking</a:t>
            </a:r>
          </a:p>
          <a:p>
            <a:pPr eaLnBrk="1" hangingPunct="1"/>
            <a:r>
              <a:rPr lang="en-US" altLang="en-US" dirty="0"/>
              <a:t>Status and recognition seeking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4865035-3757-4679-BA2D-CC6FB959E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IN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EF49A1C-37D8-4CCF-A086-88CD787D229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Group Size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Personal Traits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Personality Characteristics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Development of Group Roles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B76CB0-4EA1-47D2-90B2-B2E7D528F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Size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62FF3B-3B6D-4427-BA78-D3770C92378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Thelen’s principle of </a:t>
            </a:r>
            <a:r>
              <a:rPr lang="en-US" altLang="en-US" i="1" dirty="0"/>
              <a:t>least-sized groups</a:t>
            </a: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A group should be as small as possible, so long as it has all the expertise and diverse points of view to complete the task well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925C71E-8C0B-4447-810C-5587FC1F1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Traits,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52FC28-EEFF-411F-B36C-4924DEF1787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A </a:t>
            </a:r>
            <a:r>
              <a:rPr lang="en-US" altLang="en-US" i="1" dirty="0"/>
              <a:t>trait</a:t>
            </a:r>
            <a:r>
              <a:rPr lang="en-US" altLang="en-US" dirty="0"/>
              <a:t> is a consistent pattern of behavior or other observable characteristic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An </a:t>
            </a:r>
            <a:r>
              <a:rPr lang="en-US" altLang="en-US" i="1" dirty="0"/>
              <a:t>attitude</a:t>
            </a:r>
            <a:r>
              <a:rPr lang="en-US" altLang="en-US" dirty="0"/>
              <a:t> is a cluster of values and beliefs someone holds about another person, groups of people, an object, or a concept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AC7572-630D-4AF8-A002-8B77DEFA9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Traits,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54F0BCB-D169-4A5C-95C8-F40D260B68E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i="1" dirty="0"/>
              <a:t>Communication Apprehension (C A)</a:t>
            </a:r>
            <a:r>
              <a:rPr lang="en-US" altLang="en-US" dirty="0"/>
              <a:t> is the anxiety or fear of speaking in a variety of social situations</a:t>
            </a:r>
          </a:p>
          <a:p>
            <a:pPr eaLnBrk="1" hangingPunct="1"/>
            <a:r>
              <a:rPr lang="en-US" altLang="en-US" dirty="0"/>
              <a:t>High C A’s speak much less than members low in C A</a:t>
            </a:r>
          </a:p>
          <a:p>
            <a:pPr eaLnBrk="1" hangingPunct="1"/>
            <a:r>
              <a:rPr lang="en-US" altLang="en-US" dirty="0"/>
              <a:t>High C A’s are perceived as making little contribution to the group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B2C2F6-3F63-4A0D-A31C-537F63CE6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Traits,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CC1835-C0E1-46DB-8BCF-5650ACA0935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i="1" dirty="0"/>
              <a:t>Cognitive Complexity</a:t>
            </a:r>
            <a:r>
              <a:rPr lang="en-US" altLang="en-US" dirty="0"/>
              <a:t> refers to an individual’s ability to interpret multiple signals simultaneously</a:t>
            </a:r>
          </a:p>
          <a:p>
            <a:pPr eaLnBrk="1" hangingPunct="1"/>
            <a:r>
              <a:rPr lang="en-US" altLang="en-US" dirty="0"/>
              <a:t>People high in cognitive complexity ask more questions and provide more objective information than those who are low in cognitively complex people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5CC054-AAEC-4063-A9F4-97DDA7ABC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Traits,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1B1AE9-91F3-4575-B2D6-0C438B71834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i="1" dirty="0"/>
              <a:t>Self-Monitoring</a:t>
            </a:r>
            <a:r>
              <a:rPr lang="en-US" altLang="en-US" dirty="0"/>
              <a:t> refers to the degree to which a person monitors and controls self-presentation in social situations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High self-monitors pay attention to social cues other group members send and adapt their behavior accordingly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B2C27A-2279-4A51-A2A9-0775FEC75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Personality Characteristics,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A8715B-7BA4-4A98-9762-05E3F5B8DF2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 </a:t>
            </a:r>
            <a:r>
              <a:rPr lang="en-US" altLang="en-US" i="1" dirty="0"/>
              <a:t>Myers-Briggs Type Indicator</a:t>
            </a:r>
            <a:r>
              <a:rPr lang="en-US" altLang="en-US" dirty="0"/>
              <a:t>® is based on the work of psychologist Carl Jung</a:t>
            </a:r>
          </a:p>
          <a:p>
            <a:pPr eaLnBrk="1" hangingPunct="1"/>
            <a:r>
              <a:rPr lang="en-US" altLang="en-US" dirty="0"/>
              <a:t>Categorizes people along four personality dimensions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A460D5-AF53-4EA0-AE98-DE598D37C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Personality Characteristics,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300B77-1272-46FC-9330-D9A43EDCF6E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eaLnBrk="1" hangingPunct="1"/>
            <a:r>
              <a:rPr lang="en-US" altLang="en-US" sz="3300" dirty="0"/>
              <a:t>Extraversion-Introversion: categorizes individuals based on how they relate to the world around them</a:t>
            </a:r>
          </a:p>
          <a:p>
            <a:pPr marL="1076325" lvl="2" indent="-344488" eaLnBrk="1" hangingPunct="1"/>
            <a:r>
              <a:rPr lang="en-US" altLang="en-US" sz="3000" dirty="0"/>
              <a:t>Extraverts are sociable and talk to figure out what they think</a:t>
            </a:r>
          </a:p>
          <a:p>
            <a:pPr marL="1076325" lvl="2" indent="-344488" eaLnBrk="1" hangingPunct="1"/>
            <a:r>
              <a:rPr lang="en-US" altLang="en-US" sz="3000" dirty="0"/>
              <a:t>Introverts think things through and don’t share ideas unless they’ve figured out first what their positions 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695739-0989-42F0-9187-6F718ACB5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Personality Characteristics,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1044B15-251D-4B3D-8CFC-E9CEA9581E6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altLang="en-US" sz="3300" dirty="0"/>
              <a:t>Sensing-Intuiting: Assesses the type of information group members prefer to use</a:t>
            </a:r>
          </a:p>
          <a:p>
            <a:pPr marL="1076325" lvl="2" indent="-344488" eaLnBrk="1" hangingPunct="1">
              <a:lnSpc>
                <a:spcPct val="90000"/>
              </a:lnSpc>
            </a:pPr>
            <a:r>
              <a:rPr lang="en-US" altLang="en-US" sz="3000" dirty="0"/>
              <a:t>Sensors prefer and trust facts and figures</a:t>
            </a:r>
          </a:p>
          <a:p>
            <a:pPr marL="1076325" lvl="2" indent="-344488" eaLnBrk="1" hangingPunct="1">
              <a:lnSpc>
                <a:spcPct val="90000"/>
              </a:lnSpc>
            </a:pPr>
            <a:r>
              <a:rPr lang="en-US" altLang="en-US" sz="3000" dirty="0"/>
              <a:t>Intuiting people prefer to dream about possibilities and make connections between seemingly unconnected ideas and thoughts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2&quot; unique_id=&quot;10246&quot;&gt;&lt;object type=&quot;3&quot; unique_id=&quot;10247&quot;&gt;&lt;property id=&quot;20148&quot; value=&quot;5&quot;/&gt;&lt;property id=&quot;20300&quot; value=&quot;Slide 1 - &amp;quot;CHAPTER FIVE:&amp;#x0D;&amp;#x0A;The Members and Their Roles&amp;quot;&quot;/&gt;&lt;property id=&quot;20307&quot; value=&quot;256&quot;/&gt;&lt;/object&gt;&lt;object type=&quot;3&quot; unique_id=&quot;10248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0249&quot;&gt;&lt;property id=&quot;20148&quot; value=&quot;5&quot;/&gt;&lt;property id=&quot;20300&quot; value=&quot;Slide 3 - &amp;quot;GROUP SIZE&amp;quot;&quot;/&gt;&lt;property id=&quot;20307&quot; value=&quot;257&quot;/&gt;&lt;/object&gt;&lt;object type=&quot;3&quot; unique_id=&quot;10250&quot;&gt;&lt;property id=&quot;20148&quot; value=&quot;5&quot;/&gt;&lt;property id=&quot;20300&quot; value=&quot;Slide 4 - &amp;quot;PERSONAL TRAITS&amp;quot;&quot;/&gt;&lt;property id=&quot;20307&quot; value=&quot;258&quot;/&gt;&lt;/object&gt;&lt;object type=&quot;3&quot; unique_id=&quot;10251&quot;&gt;&lt;property id=&quot;20148&quot; value=&quot;5&quot;/&gt;&lt;property id=&quot;20300&quot; value=&quot;Slide 5 - &amp;quot;PERSONAL TRAITS&amp;quot;&quot;/&gt;&lt;property id=&quot;20307&quot; value=&quot;270&quot;/&gt;&lt;/object&gt;&lt;object type=&quot;3&quot; unique_id=&quot;10252&quot;&gt;&lt;property id=&quot;20148&quot; value=&quot;5&quot;/&gt;&lt;property id=&quot;20300&quot; value=&quot;Slide 6 - &amp;quot;PERSONAL TRAITS&amp;quot;&quot;/&gt;&lt;property id=&quot;20307&quot; value=&quot;271&quot;/&gt;&lt;/object&gt;&lt;object type=&quot;3&quot; unique_id=&quot;10253&quot;&gt;&lt;property id=&quot;20148&quot; value=&quot;5&quot;/&gt;&lt;property id=&quot;20300&quot; value=&quot;Slide 7 - &amp;quot;PERSONAL TRAITS&amp;quot;&quot;/&gt;&lt;property id=&quot;20307&quot; value=&quot;286&quot;/&gt;&lt;/object&gt;&lt;object type=&quot;3&quot; unique_id=&quot;10254&quot;&gt;&lt;property id=&quot;20148&quot; value=&quot;5&quot;/&gt;&lt;property id=&quot;20300&quot; value=&quot;Slide 8 - &amp;quot;PERSONAL TRAITS&amp;quot;&quot;/&gt;&lt;property id=&quot;20307&quot; value=&quot;272&quot;/&gt;&lt;/object&gt;&lt;object type=&quot;3&quot; unique_id=&quot;10255&quot;&gt;&lt;property id=&quot;20148&quot; value=&quot;5&quot;/&gt;&lt;property id=&quot;20300&quot; value=&quot;Slide 9 - &amp;quot;PERSONAL TRAITS&amp;quot;&quot;/&gt;&lt;property id=&quot;20307&quot; value=&quot;287&quot;/&gt;&lt;/object&gt;&lt;object type=&quot;3&quot; unique_id=&quot;10256&quot;&gt;&lt;property id=&quot;20148&quot; value=&quot;5&quot;/&gt;&lt;property id=&quot;20300&quot; value=&quot;Slide 10 - &amp;quot;PERSONAL TRAITS&amp;quot;&quot;/&gt;&lt;property id=&quot;20307&quot; value=&quot;273&quot;/&gt;&lt;/object&gt;&lt;object type=&quot;3&quot; unique_id=&quot;10257&quot;&gt;&lt;property id=&quot;20148&quot; value=&quot;5&quot;/&gt;&lt;property id=&quot;20300&quot; value=&quot;Slide 11 - &amp;quot;PERSONAL TRAITS&amp;quot;&quot;/&gt;&lt;property id=&quot;20307&quot; value=&quot;288&quot;/&gt;&lt;/object&gt;&lt;object type=&quot;3&quot; unique_id=&quot;10258&quot;&gt;&lt;property id=&quot;20148&quot; value=&quot;5&quot;/&gt;&lt;property id=&quot;20300&quot; value=&quot;Slide 12 - &amp;quot;PERSONALITY CHARACTERISTICS&amp;quot;&quot;/&gt;&lt;property id=&quot;20307&quot; value=&quot;274&quot;/&gt;&lt;/object&gt;&lt;object type=&quot;3&quot; unique_id=&quot;10259&quot;&gt;&lt;property id=&quot;20148&quot; value=&quot;5&quot;/&gt;&lt;property id=&quot;20300&quot; value=&quot;Slide 13 - &amp;quot;PERSONALITY CHARACTERISTICS&amp;quot;&quot;/&gt;&lt;property id=&quot;20307&quot; value=&quot;275&quot;/&gt;&lt;/object&gt;&lt;object type=&quot;3&quot; unique_id=&quot;10260&quot;&gt;&lt;property id=&quot;20148&quot; value=&quot;5&quot;/&gt;&lt;property id=&quot;20300&quot; value=&quot;Slide 14 - &amp;quot;PERSONALITY CHARACTERISTICS&amp;quot;&quot;/&gt;&lt;property id=&quot;20307&quot; value=&quot;276&quot;/&gt;&lt;/object&gt;&lt;object type=&quot;3&quot; unique_id=&quot;10261&quot;&gt;&lt;property id=&quot;20148&quot; value=&quot;5&quot;/&gt;&lt;property id=&quot;20300&quot; value=&quot;Slide 15 - &amp;quot;PERSONALITY CHARACTERISTICS&amp;quot;&quot;/&gt;&lt;property id=&quot;20307&quot; value=&quot;277&quot;/&gt;&lt;/object&gt;&lt;object type=&quot;3&quot; unique_id=&quot;10262&quot;&gt;&lt;property id=&quot;20148&quot; value=&quot;5&quot;/&gt;&lt;property id=&quot;20300&quot; value=&quot;Slide 16 - &amp;quot;PERSONALITY CHARACTERISTICS&amp;quot;&quot;/&gt;&lt;property id=&quot;20307&quot; value=&quot;278&quot;/&gt;&lt;/object&gt;&lt;object type=&quot;3&quot; unique_id=&quot;10263&quot;&gt;&lt;property id=&quot;20148&quot; value=&quot;5&quot;/&gt;&lt;property id=&quot;20300&quot; value=&quot;Slide 17 - &amp;quot;PERSONALITY CHARACTERISTICS&amp;quot;&quot;/&gt;&lt;property id=&quot;20307&quot; value=&quot;289&quot;/&gt;&lt;/object&gt;&lt;object type=&quot;3&quot; unique_id=&quot;10264&quot;&gt;&lt;property id=&quot;20148&quot; value=&quot;5&quot;/&gt;&lt;property id=&quot;20300&quot; value=&quot;Slide 18 - &amp;quot;PERSONALITY CHARACTERISTICS&amp;quot;&quot;/&gt;&lt;property id=&quot;20307&quot; value=&quot;279&quot;/&gt;&lt;/object&gt;&lt;object type=&quot;3&quot; unique_id=&quot;10265&quot;&gt;&lt;property id=&quot;20148&quot; value=&quot;5&quot;/&gt;&lt;property id=&quot;20300&quot; value=&quot;Slide 19 - &amp;quot;DEVELOPMENT OF GROUP ROLES&amp;quot;&quot;/&gt;&lt;property id=&quot;20307&quot; value=&quot;280&quot;/&gt;&lt;/object&gt;&lt;object type=&quot;3&quot; unique_id=&quot;10266&quot;&gt;&lt;property id=&quot;20148&quot; value=&quot;5&quot;/&gt;&lt;property id=&quot;20300&quot; value=&quot;Slide 20 - &amp;quot;DEVELOPMENT OF GROUP ROLES&amp;quot;&quot;/&gt;&lt;property id=&quot;20307&quot; value=&quot;290&quot;/&gt;&lt;/object&gt;&lt;object type=&quot;3&quot; unique_id=&quot;10267&quot;&gt;&lt;property id=&quot;20148&quot; value=&quot;5&quot;/&gt;&lt;property id=&quot;20300&quot; value=&quot;Slide 21 - &amp;quot;DEVELOPMENT OF GROUP ROLES&amp;quot;&quot;/&gt;&lt;property id=&quot;20307&quot; value=&quot;282&quot;/&gt;&lt;/object&gt;&lt;object type=&quot;3&quot; unique_id=&quot;10268&quot;&gt;&lt;property id=&quot;20148&quot; value=&quot;5&quot;/&gt;&lt;property id=&quot;20300&quot; value=&quot;Slide 22 - &amp;quot;DEVELOPMENT OF GROUP ROLES&amp;quot;&quot;/&gt;&lt;property id=&quot;20307&quot; value=&quot;283&quot;/&gt;&lt;/object&gt;&lt;object type=&quot;3&quot; unique_id=&quot;10269&quot;&gt;&lt;property id=&quot;20148&quot; value=&quot;5&quot;/&gt;&lt;property id=&quot;20300&quot; value=&quot;Slide 23 - &amp;quot;DEVELOPMENT OF GROUP ROLES&amp;quot;&quot;/&gt;&lt;property id=&quot;20307&quot; value=&quot;284&quot;/&gt;&lt;/object&gt;&lt;object type=&quot;3&quot; unique_id=&quot;10270&quot;&gt;&lt;property id=&quot;20148&quot; value=&quot;5&quot;/&gt;&lt;property id=&quot;20300&quot; value=&quot;Slide 24 - &amp;quot;DEVELOPMENT OF GROUP ROLES&amp;quot;&quot;/&gt;&lt;property id=&quot;20307&quot; value=&quot;285&quot;/&gt;&lt;/object&gt;&lt;object type=&quot;3&quot; unique_id=&quot;10271&quot;&gt;&lt;property id=&quot;20148&quot; value=&quot;5&quot;/&gt;&lt;property id=&quot;20300&quot; value=&quot;Slide 25 - &amp;quot;SUMMARY&amp;quot;&quot;/&gt;&lt;property id=&quot;20307&quot; value=&quot;265&quot;/&gt;&lt;/object&gt;&lt;/object&gt;&lt;object type=&quot;8&quot; unique_id=&quot;10298&quot;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2EFCE1-08ED-4EB6-A140-3E16FCDF51EB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3b891efd-a537-4e57-a9a6-7bde74ae8a20"/>
    <ds:schemaRef ds:uri="b7fbc176-c5f2-4fe2-83e2-528516b9f35d"/>
    <ds:schemaRef ds:uri="http://www.w3.org/XML/1998/namespace"/>
    <ds:schemaRef ds:uri="http://purl.org/dc/dcmitype/"/>
    <ds:schemaRef ds:uri="aa4f5ada-9d1d-46d6-b705-f2cf90d05a91"/>
  </ds:schemaRefs>
</ds:datastoreItem>
</file>

<file path=customXml/itemProps2.xml><?xml version="1.0" encoding="utf-8"?>
<ds:datastoreItem xmlns:ds="http://schemas.openxmlformats.org/officeDocument/2006/customXml" ds:itemID="{7D315595-AE99-4934-A4C0-F96F1901E46A}"/>
</file>

<file path=customXml/itemProps3.xml><?xml version="1.0" encoding="utf-8"?>
<ds:datastoreItem xmlns:ds="http://schemas.openxmlformats.org/officeDocument/2006/customXml" ds:itemID="{E15BB383-BF7D-45C4-A7EF-39B1A95828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1511</TotalTime>
  <Words>596</Words>
  <Application>Microsoft Office PowerPoint</Application>
  <PresentationFormat>On-screen Show (4:3)</PresentationFormat>
  <Paragraphs>76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FIVE: The Members and Their Roles</vt:lpstr>
      <vt:lpstr>Group Size</vt:lpstr>
      <vt:lpstr>Personal Traits, 1</vt:lpstr>
      <vt:lpstr>Personal Traits, 2</vt:lpstr>
      <vt:lpstr>Personal Traits, 3</vt:lpstr>
      <vt:lpstr>Personal Traits, 4</vt:lpstr>
      <vt:lpstr>Personality Characteristics, 1</vt:lpstr>
      <vt:lpstr>Personality Characteristics, 2</vt:lpstr>
      <vt:lpstr>Personality Characteristics, 3</vt:lpstr>
      <vt:lpstr>Personality Characteristics, 4</vt:lpstr>
      <vt:lpstr>Personality Characteristics, 5</vt:lpstr>
      <vt:lpstr>Personality Characteristics, 6</vt:lpstr>
      <vt:lpstr>Development of Group Roles, 1</vt:lpstr>
      <vt:lpstr>Development of Group Roles, 2</vt:lpstr>
      <vt:lpstr>Development of Group Roles, 3</vt:lpstr>
      <vt:lpstr>Development of Group Roles, 4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53</cp:revision>
  <dcterms:created xsi:type="dcterms:W3CDTF">2012-01-16T03:18:31Z</dcterms:created>
  <dcterms:modified xsi:type="dcterms:W3CDTF">2018-05-25T13:50:39Z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