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25"/>
  </p:notesMasterIdLst>
  <p:sldIdLst>
    <p:sldId id="256" r:id="rId5"/>
    <p:sldId id="257" r:id="rId6"/>
    <p:sldId id="258" r:id="rId7"/>
    <p:sldId id="270" r:id="rId8"/>
    <p:sldId id="266" r:id="rId9"/>
    <p:sldId id="279" r:id="rId10"/>
    <p:sldId id="280" r:id="rId11"/>
    <p:sldId id="281" r:id="rId12"/>
    <p:sldId id="282" r:id="rId13"/>
    <p:sldId id="283" r:id="rId14"/>
    <p:sldId id="284" r:id="rId15"/>
    <p:sldId id="291" r:id="rId16"/>
    <p:sldId id="285" r:id="rId17"/>
    <p:sldId id="286" r:id="rId18"/>
    <p:sldId id="287" r:id="rId19"/>
    <p:sldId id="292" r:id="rId20"/>
    <p:sldId id="274" r:id="rId21"/>
    <p:sldId id="289" r:id="rId22"/>
    <p:sldId id="265" r:id="rId23"/>
    <p:sldId id="290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ya Bhojnagarwala" initials="DB" lastIdx="4" clrIdx="0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  <p:cmAuthor id="2" name="Suchitra Krishna" initials="SK" lastIdx="13" clrIdx="1">
    <p:extLst>
      <p:ext uri="{19B8F6BF-5375-455C-9EA6-DF929625EA0E}">
        <p15:presenceInfo xmlns:p15="http://schemas.microsoft.com/office/powerpoint/2012/main" userId="Suchitra Krish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2" autoAdjust="0"/>
    <p:restoredTop sz="94291" autoAdjust="0"/>
  </p:normalViewPr>
  <p:slideViewPr>
    <p:cSldViewPr>
      <p:cViewPr varScale="1">
        <p:scale>
          <a:sx n="64" d="100"/>
          <a:sy n="64" d="100"/>
        </p:scale>
        <p:origin x="88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02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598BC26F-948D-4919-B35A-DF8228F80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712A350E-7E70-4C3D-90C8-CC4F259BD83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CA9D9446-35B5-4A8C-9481-F15DAB5C397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5">
            <a:extLst>
              <a:ext uri="{FF2B5EF4-FFF2-40B4-BE49-F238E27FC236}">
                <a16:creationId xmlns:a16="http://schemas.microsoft.com/office/drawing/2014/main" id="{B3C82990-13D3-4ED5-9797-3ABEE29A3E1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5174" name="Rectangle 6">
            <a:extLst>
              <a:ext uri="{FF2B5EF4-FFF2-40B4-BE49-F238E27FC236}">
                <a16:creationId xmlns:a16="http://schemas.microsoft.com/office/drawing/2014/main" id="{950189D2-AC98-4E08-B662-47272459C0D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5" name="Rectangle 7">
            <a:extLst>
              <a:ext uri="{FF2B5EF4-FFF2-40B4-BE49-F238E27FC236}">
                <a16:creationId xmlns:a16="http://schemas.microsoft.com/office/drawing/2014/main" id="{9160CBEF-BDCE-4B73-AA0F-9B004DCA6D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BAC168D-AE80-40BF-92CB-61EAFA80F30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21127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669843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0923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87800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291179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6856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70813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861260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98681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160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98656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6083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1809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21980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58059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92892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7975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C168D-AE80-40BF-92CB-61EAFA80F307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8265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61DE1D71-2CE4-4E6C-A2FB-F4125C4C8EE0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52DF53FE-49F8-4425-9ACB-08CB8C35F6BC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04296646-400E-4C0F-86BD-42CA818BA0A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4815B-8AE9-403A-B00D-EF455FE0898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D206D566-63AA-4F56-A73C-916062672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B67B6264-A9BE-45CE-A64A-B6923E6A7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E3C4EE5B-D7CB-4966-A8B6-34E43EC9E5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6D20C06B-CA86-4BCD-9C4D-C84B44B55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73375B02-534E-4295-B3EF-C652C30992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1B8EF0BF-0E30-4258-B183-C9330C9C2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E63C0-FF50-40C5-9FE2-7CCA103EF78C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5472075A-E0E2-4BEE-9BED-D9E261EE4AC5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17366473-887A-41EB-B62E-6F1DE7C865D7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9C1FE398-8895-4496-85CE-AA95710A2203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5DF264BD-0236-4D18-A0B0-188422A73C93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93D12803-EC61-4D7B-9528-C170F7C59F07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E84279FC-6690-41E3-AEA3-C40DF73B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9B3D0-1886-435F-A8D4-F9C8D430F0A0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DFEA68A9-08B9-4F6C-BAE2-522444E4A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58370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B49D526-7009-4AFE-9553-C203A0A5C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29323-A235-41AA-A5BD-C912932C01FF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50BDBF4-DB03-4830-87B6-7651B0D1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DE1DD94-E4F6-4388-AA7D-66113B12D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EE6E4E-CD2C-45DE-B880-AF7EC8546B6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1143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3F65D40-CF5E-42B6-A31E-7E2E170B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3A95F-93AD-4E43-B23E-DD85B7E0EA0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73FEB62-6FA7-4010-A2F7-5852CAEF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BFA1918D-5B61-4500-A6DF-33849548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9B045C08-DE87-4711-BDC4-2324199BFD6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89880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273050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3600">
                <a:latin typeface="Calibri" panose="020F0502020204030204" pitchFamily="34" charset="0"/>
              </a:defRPr>
            </a:lvl1pPr>
            <a:lvl2pPr marL="639763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2700">
                <a:latin typeface="Calibri" panose="020F0502020204030204" pitchFamily="34" charset="0"/>
              </a:defRPr>
            </a:lvl2pPr>
            <a:lvl3pPr marL="91440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8745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462088" indent="-182563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111FB014-60F0-4DDC-A9E8-6D743988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2683B08-64C0-4B96-B424-E3FB92B8BEB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E47BF52-5AA3-44D4-B741-A77BDB5EEE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EB04C5D-2376-4E77-8E41-EB16A6331522}"/>
              </a:ext>
            </a:extLst>
          </p:cNvPr>
          <p:cNvSpPr txBox="1">
            <a:spLocks/>
          </p:cNvSpPr>
          <p:nvPr userDrawn="1"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93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CC18E05D-E4A0-48C9-BBB8-245FBB793B46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BC86F1F-E547-46F6-845D-35CCAB03A27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A2616A8-D07F-45D4-96BE-58D133694D9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EF868F7-2D12-4D37-A22F-EFCC142DE46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5AC83756-0959-425B-9A56-1151B3272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CE7E6D48-D860-4453-95E7-8F9D43D94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1FC4341-6A13-4403-9FFE-761B36998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56255941-A020-404C-BEBF-E5360887B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944A78AF-1F52-42CE-8E2C-CF057FFC14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86A780C-93B7-48F4-973B-7F63D5F34BA5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E9745D94-14B1-4F47-BC98-BF387DBA45EE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E3781488-8AF9-475F-9537-B43BCB48808C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F96E1F32-5257-449A-87DF-19391008C447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4D820AF-13B7-4D28-97E2-CE09BED4DE4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7F7892A8-C7FC-4FE0-97E8-BF851C5F6A2E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85649FD8-1964-46F7-B2E1-04E1EC6901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E3C4CAD8-F342-44B7-AE79-13413503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0BBF5-3A87-4CC4-B1B2-99049659FCF1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4A11BA-F6B4-457E-A8DF-B352157C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4499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0B2565A-046F-4DE1-BD1C-471D2939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0B12E-90CA-4110-A634-EDA5CABA1FEB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3A772B-4E3C-450A-B045-A305018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D202DEF-062F-4DA8-92C2-0AAEEE80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22FAF1-C474-4982-818A-97BD935AACE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7910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EF28BD7-9C89-4FD4-B7AE-DD195306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78ADA-FF36-451C-953F-6CBC911F7F0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789233A-B489-4A46-A3C9-5511AC00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C29062-42AB-4803-97ED-6BC639F5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A51686E6-2235-4E41-80CF-234E8F22F8D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6368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BCE4CFD8-4BFA-4E20-90B6-9A4AA616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1DB4096-04D4-465A-9540-EF3285305260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88683A67-296F-41C6-BFFB-55E5C2FA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F17A9E9D-3A86-4E77-9F68-658CE75F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1AB8724A-4756-47CC-9993-F74E20BD2EB1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70954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B85FC26-9DFF-46AB-B2F5-C683C3363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B893C-DE6D-4E8B-AF4C-D3A98BAC92CE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10D0EE-97D6-4867-B7B1-1183C021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B591D140-1AF1-418B-A4ED-21A4FF3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6E43BA16-08BA-44B4-A1F9-1D76ADB628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2365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2C7AE28A-ED73-451C-96EF-C57FC71D7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DED10F3E-A676-4C8B-8053-D0DC2A570E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C22CD96E-8683-4E8F-91B4-D42EAE9CB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992241A5-31DF-47CE-8F1D-3160CB78E00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D8406507-EFBA-433E-9971-5E93F8B68E7C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FDD2E838-1985-4FCC-896D-FC1FBD602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F5CC65B5-5CDF-4812-9874-E61410CCC4CF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4E2638C6-5430-45AC-83E8-6220AB04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FABF150-4F8F-408E-B43E-6E6507F38088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B3C428E1-CB5D-4A7C-8A9B-9F7945B59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945169-43E6-496A-8058-1D3A5FF86D3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50A3430F-F268-4E8C-81F4-DB89BB2EE3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84577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64DCF1D6-0034-4340-984C-48FADD87C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C4FC7F6-5290-454A-AB10-BFC7D6DBE549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53343947-A615-43CF-8326-902F73D79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BABDD5-24C4-4A01-8675-4317449D6F44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FB42398D-4EC9-4F8C-9F78-D237D49A24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E382FD33-76B6-4BAA-99F4-8ECD1F35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A9869775-2AE7-424B-8781-CF28C94C0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F9A54337-CFFD-4EDD-8BD2-B25288236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289620C-A39D-45A0-82B6-517DD29281F0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345E88DD-960B-4C7C-A6C8-5564A3B9A4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8CB9D-EDA3-4C7F-8337-A31CB4896F7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A98C0893-C653-47D8-A006-2A7A521820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414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D7A0FB40-6DD9-43FD-85D7-A25C17986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793E7A9E-C47C-4F1B-A033-599BC5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18E69BF2-3160-419C-93F2-D4F1827B94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58153C9-4993-4FDA-975B-B1F76A28F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077D427-0E6A-46D0-9CC4-B62136ADCB6C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ADEBD6-CDC7-4AC6-994C-9729B0D6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5F1B774-34AA-43F0-9404-7AC5C42CD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C0A4E3B7-BB08-4A92-8C7A-F0B2B642F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F66F6-A0D1-4BBA-8386-2C37E523453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0ED225E8-42A7-417C-BAEC-FD931071B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AA833A-91EC-42E0-9560-BD9B52C3BE5C}"/>
              </a:ext>
            </a:extLst>
          </p:cNvPr>
          <p:cNvSpPr/>
          <p:nvPr userDrawn="1"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0FE11E4-AED2-4F63-B462-1964C2429B31}"/>
              </a:ext>
            </a:extLst>
          </p:cNvPr>
          <p:cNvSpPr txBox="1">
            <a:spLocks/>
          </p:cNvSpPr>
          <p:nvPr userDrawn="1"/>
        </p:nvSpPr>
        <p:spPr>
          <a:xfrm>
            <a:off x="8077200" y="5823109"/>
            <a:ext cx="685799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4-</a:t>
            </a:r>
            <a:fld id="{5F1D9C7C-A67B-40AF-AF17-4EFFBA00CC02}" type="slidenum">
              <a:rPr lang="en-US" altLang="en-US" sz="160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60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659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2CF56E-C942-4612-BAD7-53C5C08EA7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37159" y="2743941"/>
            <a:ext cx="2743200" cy="1676400"/>
          </a:xfrm>
        </p:spPr>
        <p:txBody>
          <a:bodyPr>
            <a:noAutofit/>
          </a:bodyPr>
          <a:lstStyle/>
          <a:p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CHAPTER FOUR:</a:t>
            </a:r>
            <a:b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Diversity and the Effects of Culture</a:t>
            </a:r>
            <a:endParaRPr lang="en-IN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0109E1-D3DA-4C29-A1BA-DCD352BD7D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99FE833-FD58-4E74-9038-A5C9B24D47C8}"/>
              </a:ext>
            </a:extLst>
          </p:cNvPr>
          <p:cNvSpPr txBox="1">
            <a:spLocks/>
          </p:cNvSpPr>
          <p:nvPr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40AB15-471F-4E00-8522-8FA9D924A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Cultural Differences’ Impact on Communication,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3A26E6-6E8F-4859-B800-A83F2A20264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Low- and High-Context Communication</a:t>
            </a:r>
          </a:p>
          <a:p>
            <a:pPr eaLnBrk="1" hangingPunct="1"/>
            <a:r>
              <a:rPr lang="en-US" altLang="en-US" dirty="0"/>
              <a:t>Low-context cultures emphasize direct messages</a:t>
            </a:r>
          </a:p>
          <a:p>
            <a:pPr eaLnBrk="1" hangingPunct="1"/>
            <a:r>
              <a:rPr lang="en-US" altLang="en-US" dirty="0"/>
              <a:t>High-context cultures emphasize the situation to understand the meaning of the message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0B5CAF-B852-44E0-8BA5-9D2EDF438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Co-culture Communication Challenges,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AE602C-B70C-44C7-81A4-CEBE315395C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3200" dirty="0"/>
              <a:t>Co-cultural differences based on race</a:t>
            </a:r>
            <a:endParaRPr lang="en-US" dirty="0"/>
          </a:p>
          <a:p>
            <a:r>
              <a:rPr lang="en-IN" sz="3000" dirty="0"/>
              <a:t>In the United States, it is often difficult for someone from one co-culture to participate fully in a group dominated by members of a different co-culture</a:t>
            </a:r>
          </a:p>
          <a:p>
            <a:pPr lvl="1"/>
            <a:r>
              <a:rPr lang="en-IN" sz="3000" dirty="0"/>
              <a:t>Many African Americans, including some of the most successful, say they must behave cautiously and carefully in groups of Caucasian Americans; they can never fully relax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0B5CAF-B852-44E0-8BA5-9D2EDF438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Co-culture Communication Challenges,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AE602C-B70C-44C7-81A4-CEBE315395C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Co-cultural differences based on gender and sex</a:t>
            </a:r>
          </a:p>
          <a:p>
            <a:pPr eaLnBrk="1" hangingPunct="1"/>
            <a:r>
              <a:rPr lang="en-US" altLang="en-US" sz="3200" dirty="0"/>
              <a:t>Gender: learned and culturally transmitted sex-role behaviors of an individual</a:t>
            </a:r>
          </a:p>
          <a:p>
            <a:pPr eaLnBrk="1" hangingPunct="1"/>
            <a:r>
              <a:rPr lang="en-US" altLang="en-US" sz="3200" dirty="0"/>
              <a:t>Sex: biologically determined characteristics of femaleness and maleness</a:t>
            </a:r>
          </a:p>
        </p:txBody>
      </p:sp>
    </p:spTree>
    <p:extLst>
      <p:ext uri="{BB962C8B-B14F-4D97-AF65-F5344CB8AC3E}">
        <p14:creationId xmlns:p14="http://schemas.microsoft.com/office/powerpoint/2010/main" val="1058338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0C62A9-9967-402E-9A0F-360872DB2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Co-culture Communication Challenges,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9E93F1-B05A-4E2F-B0E2-9E337A97F31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400" dirty="0"/>
              <a:t>Co-cultural differences based on age</a:t>
            </a:r>
          </a:p>
          <a:p>
            <a:pPr eaLnBrk="1" hangingPunct="1"/>
            <a:r>
              <a:rPr lang="en-US" altLang="en-US" sz="3200" dirty="0"/>
              <a:t>Builder generation</a:t>
            </a:r>
          </a:p>
          <a:p>
            <a:pPr lvl="1" eaLnBrk="1" hangingPunct="1"/>
            <a:r>
              <a:rPr lang="en-US" altLang="en-US" sz="3200" dirty="0"/>
              <a:t>Born before 1945</a:t>
            </a:r>
          </a:p>
          <a:p>
            <a:pPr lvl="1" eaLnBrk="1" hangingPunct="1"/>
            <a:r>
              <a:rPr lang="en-US" altLang="en-US" sz="3200" dirty="0"/>
              <a:t>Key experience is the Second World War</a:t>
            </a:r>
          </a:p>
          <a:p>
            <a:pPr eaLnBrk="1" hangingPunct="1"/>
            <a:r>
              <a:rPr lang="en-US" altLang="en-US" sz="3200" dirty="0"/>
              <a:t>Boomer generation</a:t>
            </a:r>
          </a:p>
          <a:p>
            <a:pPr lvl="1" eaLnBrk="1" hangingPunct="1"/>
            <a:r>
              <a:rPr lang="en-US" altLang="en-US" sz="3200" dirty="0"/>
              <a:t>Born between 1946 and 1964</a:t>
            </a:r>
          </a:p>
          <a:p>
            <a:pPr lvl="1" eaLnBrk="1" hangingPunct="1"/>
            <a:r>
              <a:rPr lang="en-US" altLang="en-US" sz="3200" dirty="0"/>
              <a:t>Key experiences are Vietnam War and Civil Rights movement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48B15B-70F2-4C33-9234-0EA44C117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Co-culture Communication Challenges,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967C776-1646-4EB9-A808-44772FE87F9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X generation</a:t>
            </a:r>
          </a:p>
          <a:p>
            <a:pPr lvl="1" eaLnBrk="1" hangingPunct="1"/>
            <a:r>
              <a:rPr lang="en-US" altLang="en-US" sz="3300" dirty="0"/>
              <a:t>Individuals born between 1965 and 1981</a:t>
            </a:r>
          </a:p>
          <a:p>
            <a:pPr lvl="1" eaLnBrk="1" hangingPunct="1"/>
            <a:r>
              <a:rPr lang="en-US" altLang="en-US" sz="3300" dirty="0"/>
              <a:t>Key experience is divorce</a:t>
            </a:r>
          </a:p>
          <a:p>
            <a:pPr eaLnBrk="1" hangingPunct="1"/>
            <a:r>
              <a:rPr lang="en-US" altLang="en-US" dirty="0"/>
              <a:t>Millennial generation</a:t>
            </a:r>
          </a:p>
          <a:p>
            <a:pPr lvl="1" eaLnBrk="1" hangingPunct="1"/>
            <a:r>
              <a:rPr lang="en-US" altLang="en-US" sz="3300" dirty="0"/>
              <a:t>Individuals born between 1982 and 2000</a:t>
            </a:r>
          </a:p>
          <a:p>
            <a:pPr lvl="1" eaLnBrk="1" hangingPunct="1"/>
            <a:r>
              <a:rPr lang="en-US" altLang="en-US" sz="3300" dirty="0"/>
              <a:t>Key experience is technology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F1A5FA-23C9-4103-B3C7-BC69BB77A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Co-culture Communication Challenges,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41DF094-83D2-4699-B1CD-FAF27E1903A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Co-cultural differences based on socioeconomic class</a:t>
            </a:r>
          </a:p>
          <a:p>
            <a:pPr eaLnBrk="1" hangingPunct="1"/>
            <a:r>
              <a:rPr lang="en-US" altLang="en-US" dirty="0"/>
              <a:t>Income, education, job authority, and skill determine socioeconomic status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F1A5FA-23C9-4103-B3C7-BC69BB77A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Co-culture Communication Challenges, 6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41DF094-83D2-4699-B1CD-FAF27E1903A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en-IN" sz="3400" dirty="0"/>
              <a:t>Challenges for co-cultural group members</a:t>
            </a:r>
            <a:endParaRPr lang="en-US" sz="3400" dirty="0"/>
          </a:p>
          <a:p>
            <a:r>
              <a:rPr lang="en-IN" sz="3200" dirty="0"/>
              <a:t>It is imperative in small groups to invite and acknowledge the experiences, perceptions, and viewpoints of all members</a:t>
            </a:r>
          </a:p>
          <a:p>
            <a:r>
              <a:rPr lang="en-IN" sz="3200" dirty="0"/>
              <a:t>When we don’t embrace and encourage group diversity, we deprive groups of the ideas, creativity, and problem-solving efforts of all members</a:t>
            </a:r>
          </a:p>
        </p:txBody>
      </p:sp>
    </p:spTree>
    <p:extLst>
      <p:ext uri="{BB962C8B-B14F-4D97-AF65-F5344CB8AC3E}">
        <p14:creationId xmlns:p14="http://schemas.microsoft.com/office/powerpoint/2010/main" val="3919859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7D90F17-A6B8-4020-AAA6-33665C402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Communication and Diversity, 1</a:t>
            </a:r>
            <a:endParaRPr lang="en-IN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55A8A9-707B-49BD-8D74-80E153C0E5D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2600" dirty="0"/>
              <a:t>Remember that every discussion is intercultural to some extent</a:t>
            </a:r>
          </a:p>
          <a:p>
            <a:pPr marL="0" indent="0" eaLnBrk="1" hangingPunct="1">
              <a:buNone/>
            </a:pPr>
            <a:endParaRPr lang="en-US" altLang="en-US" sz="2600" dirty="0"/>
          </a:p>
          <a:p>
            <a:pPr marL="0" indent="0" eaLnBrk="1" hangingPunct="1">
              <a:buNone/>
            </a:pPr>
            <a:r>
              <a:rPr lang="en-US" altLang="en-US" sz="2600" dirty="0"/>
              <a:t>Recognize and accept differences; view them as strengths of the group, not liabilities</a:t>
            </a:r>
          </a:p>
          <a:p>
            <a:pPr marL="0" indent="0" eaLnBrk="1" hangingPunct="1">
              <a:buNone/>
            </a:pPr>
            <a:endParaRPr lang="en-US" altLang="en-US" sz="2600" dirty="0"/>
          </a:p>
          <a:p>
            <a:pPr marL="0" indent="0" eaLnBrk="1" hangingPunct="1">
              <a:buNone/>
            </a:pPr>
            <a:r>
              <a:rPr lang="en-US" altLang="en-US" sz="2600" dirty="0"/>
              <a:t>Resist making attributions of stupidity or ill intent; ask yourself whether the other member’s behavior could have cultural origin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C4EFDB-73BF-4C79-B024-0AC5F082B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Communication and Diversity, 2</a:t>
            </a:r>
            <a:endParaRPr lang="en-IN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7AE6D8-F821-461D-BF27-DF496EBBC92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2600" dirty="0"/>
              <a:t>Be willing to discuss intercultural differences openly and initiate discussion of differences you observe</a:t>
            </a:r>
          </a:p>
          <a:p>
            <a:pPr marL="0" indent="0" eaLnBrk="1" hangingPunct="1">
              <a:buNone/>
            </a:pPr>
            <a:endParaRPr lang="en-US" altLang="en-US" sz="2600" dirty="0"/>
          </a:p>
          <a:p>
            <a:pPr marL="0" indent="0" eaLnBrk="1" hangingPunct="1">
              <a:buNone/>
            </a:pPr>
            <a:r>
              <a:rPr lang="en-US" altLang="en-US" sz="2600" dirty="0"/>
              <a:t>Be willing to adapt to differences</a:t>
            </a:r>
          </a:p>
        </p:txBody>
      </p:sp>
    </p:spTree>
    <p:extLst>
      <p:ext uri="{BB962C8B-B14F-4D97-AF65-F5344CB8AC3E}">
        <p14:creationId xmlns:p14="http://schemas.microsoft.com/office/powerpoint/2010/main" val="371495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9C88FFA-81DB-4FA3-862D-C5C98565F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Summary, 1</a:t>
            </a:r>
            <a:endParaRPr lang="en-IN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B3063ED-C182-4F63-A31C-674350CC572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Advantages of diversity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What is Culture?</a:t>
            </a:r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r>
              <a:rPr lang="en-IN" dirty="0"/>
              <a:t>Cultural characteristics that affect communication</a:t>
            </a:r>
            <a:endParaRPr lang="en-US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352AC79-C553-4B91-8DF9-35AC9A33E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Diversity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BB2967-9826-4A2F-B872-F5FF7659021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A group member’s </a:t>
            </a:r>
            <a:r>
              <a:rPr lang="en-US" altLang="en-US" i="1" dirty="0"/>
              <a:t>culture</a:t>
            </a:r>
            <a:r>
              <a:rPr lang="en-US" altLang="en-US" dirty="0"/>
              <a:t> is a major input variable that aids in determining that member’s behavior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The workplace is being characterized by unprecedented diversity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7EF035E-4041-4E36-9B43-DF325055E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CE08F47-CA59-4FAC-9E78-A65AFAC0F62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en-IN" dirty="0"/>
              <a:t>Communication challenges posed by co-cultures</a:t>
            </a:r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r>
              <a:rPr lang="en-IN" dirty="0"/>
              <a:t>Behaving ethically in intercultural interactions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6228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7D1A14-3992-4B2B-B7E1-9500F52D7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Diversity 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E1BE154-F487-4A96-ACF0-E2E0F53AE25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Diversity can enhance a group’s performance as long as members can integrate their perspectives (Table 4.1)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Members need to give up their </a:t>
            </a:r>
            <a:r>
              <a:rPr lang="en-US" altLang="en-US" i="1" dirty="0"/>
              <a:t>ethnocentricity</a:t>
            </a:r>
            <a:r>
              <a:rPr lang="en-US" altLang="en-US" dirty="0"/>
              <a:t>, which is the belief that one’s own culture is inherently superior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E04FDE-CADD-4405-A0A8-9F5122D8F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Culture,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51B30D-6E50-4CF3-B8CF-C25F9BE6937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i="1" dirty="0"/>
              <a:t>Culture</a:t>
            </a:r>
            <a:r>
              <a:rPr lang="en-US" altLang="en-US" dirty="0"/>
              <a:t> refers to the pattern of values, beliefs, symbols, norms, and behaviors shared by an identifiable group of individuals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i="1" dirty="0"/>
              <a:t>Co-culture</a:t>
            </a:r>
            <a:r>
              <a:rPr lang="en-US" altLang="en-US" dirty="0"/>
              <a:t> is a grouping that sees itself as distinct but is also part of a larger grouping</a:t>
            </a:r>
            <a:endParaRPr lang="en-US" altLang="en-US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54CA09-7495-46FA-BA1C-A0753044B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Culture,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C716D2-53EF-4366-93B0-6934229BA9A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Culture affects everything you do, particularly how you communicate</a:t>
            </a:r>
          </a:p>
          <a:p>
            <a:pPr eaLnBrk="1" hangingPunct="1"/>
            <a:r>
              <a:rPr lang="en-US" altLang="en-US" dirty="0"/>
              <a:t>Intracultural communication is among individuals from the same culture or co-culture</a:t>
            </a:r>
          </a:p>
          <a:p>
            <a:pPr eaLnBrk="1" hangingPunct="1"/>
            <a:r>
              <a:rPr lang="en-US" altLang="en-US" dirty="0"/>
              <a:t>Intercultural communication is among individuals from different cultures or co-cultures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26BC74-FE51-46F4-B450-7A583D6DA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Cultural Differences’ Impact on Communication,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CED935F-259A-4FB9-B0FD-81A9B783943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Collectivism and Individualism</a:t>
            </a:r>
          </a:p>
          <a:p>
            <a:pPr eaLnBrk="1" hangingPunct="1"/>
            <a:r>
              <a:rPr lang="en-US" altLang="en-US" dirty="0"/>
              <a:t>Collectivist cultures value the group over the individual</a:t>
            </a:r>
          </a:p>
          <a:p>
            <a:pPr eaLnBrk="1" hangingPunct="1"/>
            <a:r>
              <a:rPr lang="en-US" altLang="en-US" dirty="0"/>
              <a:t>Individualist cultures value the individual over the group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EA2D28-9F0D-4FC5-AEBC-881C301CD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Cultural Differences’ Impact on Communication, 2</a:t>
            </a:r>
            <a:endParaRPr lang="en-IN" sz="3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8ECB05-3273-406B-B04C-6C823D371C9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Power Distance: The degree to which power or status differences are minimized or maximized</a:t>
            </a:r>
          </a:p>
          <a:p>
            <a:pPr eaLnBrk="1" hangingPunct="1"/>
            <a:r>
              <a:rPr lang="en-US" altLang="en-US" dirty="0"/>
              <a:t>High Power-distance cultures place a lot of emphasis on status differences</a:t>
            </a:r>
          </a:p>
          <a:p>
            <a:pPr eaLnBrk="1" hangingPunct="1"/>
            <a:r>
              <a:rPr lang="en-US" altLang="en-US" dirty="0"/>
              <a:t>Low Power-distance cultures tend to have a more equitable view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6E1874-A2DE-454F-946A-B2A48CBB6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Cultural Differences’ Impact on Communication,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F022AA-79C8-454E-97A3-72BAE9A1ECE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Uncertainty Avoidance: The degree to which members of a culture avoid or embrace ambiguity</a:t>
            </a:r>
          </a:p>
          <a:p>
            <a:pPr eaLnBrk="1" hangingPunct="1"/>
            <a:r>
              <a:rPr lang="en-US" altLang="en-US" dirty="0"/>
              <a:t>Low uncertainty-avoidance cultures have a high tolerance for ambiguity</a:t>
            </a:r>
          </a:p>
          <a:p>
            <a:pPr eaLnBrk="1" hangingPunct="1"/>
            <a:r>
              <a:rPr lang="en-US" altLang="en-US" dirty="0"/>
              <a:t>High uncertainty-avoidance cultures require more structure and less ambiguity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58504B6-411F-4660-95F7-EA7C7142F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Cultural Differences’ Impact on Communication,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525290-193F-4050-AC5C-D7B20F0C091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Masculinity and Femininity</a:t>
            </a:r>
          </a:p>
          <a:p>
            <a:pPr eaLnBrk="1" hangingPunct="1"/>
            <a:r>
              <a:rPr lang="en-US" altLang="en-US" dirty="0"/>
              <a:t>Masculine cultures prize achievement, accumulation of wealth, and assertiveness </a:t>
            </a:r>
          </a:p>
          <a:p>
            <a:pPr eaLnBrk="1" hangingPunct="1"/>
            <a:r>
              <a:rPr lang="en-US" altLang="en-US" dirty="0"/>
              <a:t>Feminine cultures value interpersonal relationships, nurturing, and service to and caring for others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2&quot; unique_id=&quot;10199&quot;&gt;&lt;object type=&quot;3&quot; unique_id=&quot;10200&quot;&gt;&lt;property id=&quot;20148&quot; value=&quot;5&quot;/&gt;&lt;property id=&quot;20300&quot; value=&quot;Slide 1 - &amp;quot;CHAPTER FOUR:&amp;#x0D;&amp;#x0A;Diversity and the Effects of Culture&amp;quot;&quot;/&gt;&lt;property id=&quot;20307&quot; value=&quot;256&quot;/&gt;&lt;/object&gt;&lt;object type=&quot;3&quot; unique_id=&quot;10201&quot;&gt;&lt;property id=&quot;20148&quot; value=&quot;5&quot;/&gt;&lt;property id=&quot;20300&quot; value=&quot;Slide 2 - &amp;quot;PREVIEW&amp;quot;&quot;/&gt;&lt;property id=&quot;20307&quot; value=&quot;264&quot;/&gt;&lt;/object&gt;&lt;object type=&quot;3&quot; unique_id=&quot;10202&quot;&gt;&lt;property id=&quot;20148&quot; value=&quot;5&quot;/&gt;&lt;property id=&quot;20300&quot; value=&quot;Slide 3 - &amp;quot;DIVERSITY&amp;quot;&quot;/&gt;&lt;property id=&quot;20307&quot; value=&quot;257&quot;/&gt;&lt;/object&gt;&lt;object type=&quot;3&quot; unique_id=&quot;10203&quot;&gt;&lt;property id=&quot;20148&quot; value=&quot;5&quot;/&gt;&lt;property id=&quot;20300&quot; value=&quot;Slide 4 - &amp;quot;DIVERSITY ADVANTAGES&amp;quot;&quot;/&gt;&lt;property id=&quot;20307&quot; value=&quot;258&quot;/&gt;&lt;/object&gt;&lt;object type=&quot;3&quot; unique_id=&quot;10204&quot;&gt;&lt;property id=&quot;20148&quot; value=&quot;5&quot;/&gt;&lt;property id=&quot;20300&quot; value=&quot;Slide 5 - &amp;quot;CULTURE&amp;quot;&quot;/&gt;&lt;property id=&quot;20307&quot; value=&quot;270&quot;/&gt;&lt;/object&gt;&lt;object type=&quot;3&quot; unique_id=&quot;10205&quot;&gt;&lt;property id=&quot;20148&quot; value=&quot;5&quot;/&gt;&lt;property id=&quot;20300&quot; value=&quot;Slide 6 - &amp;quot;CULTURE&amp;quot;&quot;/&gt;&lt;property id=&quot;20307&quot; value=&quot;266&quot;/&gt;&lt;/object&gt;&lt;object type=&quot;3&quot; unique_id=&quot;10206&quot;&gt;&lt;property id=&quot;20148&quot; value=&quot;5&quot;/&gt;&lt;property id=&quot;20300&quot; value=&quot;Slide 7 - &amp;quot;CULTURAL DIFFERENCES’ IMPACT ON COMMUNICATION&amp;quot;&quot;/&gt;&lt;property id=&quot;20307&quot; value=&quot;279&quot;/&gt;&lt;/object&gt;&lt;object type=&quot;3&quot; unique_id=&quot;10207&quot;&gt;&lt;property id=&quot;20148&quot; value=&quot;5&quot;/&gt;&lt;property id=&quot;20300&quot; value=&quot;Slide 8 - &amp;quot;CULTURAL DIFFERENCES’ IMPACT ON COMMUNICATION&amp;quot;&quot;/&gt;&lt;property id=&quot;20307&quot; value=&quot;280&quot;/&gt;&lt;/object&gt;&lt;object type=&quot;3&quot; unique_id=&quot;10208&quot;&gt;&lt;property id=&quot;20148&quot; value=&quot;5&quot;/&gt;&lt;property id=&quot;20300&quot; value=&quot;Slide 9 - &amp;quot;CULTURAL DIFFERENCES’ IMPACT ON COMMUNICATION&amp;quot;&quot;/&gt;&lt;property id=&quot;20307&quot; value=&quot;281&quot;/&gt;&lt;/object&gt;&lt;object type=&quot;3&quot; unique_id=&quot;10209&quot;&gt;&lt;property id=&quot;20148&quot; value=&quot;5&quot;/&gt;&lt;property id=&quot;20300&quot; value=&quot;Slide 10 - &amp;quot;CULTURAL DIFFERENCES’ IMPACT ON COMMUNICATION&amp;quot;&quot;/&gt;&lt;property id=&quot;20307&quot; value=&quot;282&quot;/&gt;&lt;/object&gt;&lt;object type=&quot;3&quot; unique_id=&quot;10210&quot;&gt;&lt;property id=&quot;20148&quot; value=&quot;5&quot;/&gt;&lt;property id=&quot;20300&quot; value=&quot;Slide 11 - &amp;quot;CULTURAL DIFFERENCES’ IMPACT ON COMMUNICATION&amp;quot;&quot;/&gt;&lt;property id=&quot;20307&quot; value=&quot;283&quot;/&gt;&lt;/object&gt;&lt;object type=&quot;3&quot; unique_id=&quot;10211&quot;&gt;&lt;property id=&quot;20148&quot; value=&quot;5&quot;/&gt;&lt;property id=&quot;20300&quot; value=&quot;Slide 12 - &amp;quot;CO-CULTURE COMMUNICATION CHALLENGES&amp;quot;&quot;/&gt;&lt;property id=&quot;20307&quot; value=&quot;272&quot;/&gt;&lt;/object&gt;&lt;object type=&quot;3&quot; unique_id=&quot;10212&quot;&gt;&lt;property id=&quot;20148&quot; value=&quot;5&quot;/&gt;&lt;property id=&quot;20300&quot; value=&quot;Slide 13 - &amp;quot;CO-CULTURE COMMUNICATION CHALLENGES&amp;quot;&quot;/&gt;&lt;property id=&quot;20307&quot; value=&quot;284&quot;/&gt;&lt;/object&gt;&lt;object type=&quot;3&quot; unique_id=&quot;10213&quot;&gt;&lt;property id=&quot;20148&quot; value=&quot;5&quot;/&gt;&lt;property id=&quot;20300&quot; value=&quot;Slide 14 - &amp;quot;CO-CULTURE COMMUNICATION CHALLENGES&amp;quot;&quot;/&gt;&lt;property id=&quot;20307&quot; value=&quot;290&quot;/&gt;&lt;/object&gt;&lt;object type=&quot;3&quot; unique_id=&quot;10214&quot;&gt;&lt;property id=&quot;20148&quot; value=&quot;5&quot;/&gt;&lt;property id=&quot;20300&quot; value=&quot;Slide 15 - &amp;quot;CO-CULTURE COMMUNICATION CHALLENGES&amp;quot;&quot;/&gt;&lt;property id=&quot;20307&quot; value=&quot;285&quot;/&gt;&lt;/object&gt;&lt;object type=&quot;3&quot; unique_id=&quot;10215&quot;&gt;&lt;property id=&quot;20148&quot; value=&quot;5&quot;/&gt;&lt;property id=&quot;20300&quot; value=&quot;Slide 16 - &amp;quot;CO-CULTURE COMMUNICATION CHALLENGES&amp;quot;&quot;/&gt;&lt;property id=&quot;20307&quot; value=&quot;286&quot;/&gt;&lt;/object&gt;&lt;object type=&quot;3&quot; unique_id=&quot;10216&quot;&gt;&lt;property id=&quot;20148&quot; value=&quot;5&quot;/&gt;&lt;property id=&quot;20300&quot; value=&quot;Slide 17 - &amp;quot;CO-CULTURE COMMUNICATION CHALLENGES&amp;quot;&quot;/&gt;&lt;property id=&quot;20307&quot; value=&quot;287&quot;/&gt;&lt;/object&gt;&lt;object type=&quot;3&quot; unique_id=&quot;10217&quot;&gt;&lt;property id=&quot;20148&quot; value=&quot;5&quot;/&gt;&lt;property id=&quot;20300&quot; value=&quot;Slide 18 - &amp;quot;CO-CULTURE COMMUNICATION CHALLENGES&amp;quot;&quot;/&gt;&lt;property id=&quot;20307&quot; value=&quot;288&quot;/&gt;&lt;/object&gt;&lt;object type=&quot;3&quot; unique_id=&quot;10218&quot;&gt;&lt;property id=&quot;20148&quot; value=&quot;5&quot;/&gt;&lt;property id=&quot;20300&quot; value=&quot;Slide 19 - &amp;quot;CO-CULTURE COMMUNICATION CHALLENGES&amp;quot;&quot;/&gt;&lt;property id=&quot;20307&quot; value=&quot;289&quot;/&gt;&lt;/object&gt;&lt;object type=&quot;3&quot; unique_id=&quot;10219&quot;&gt;&lt;property id=&quot;20148&quot; value=&quot;5&quot;/&gt;&lt;property id=&quot;20300&quot; value=&quot;Slide 20 - &amp;quot;DEEP DIVERSITY&amp;quot;&quot;/&gt;&lt;property id=&quot;20307&quot; value=&quot;291&quot;/&gt;&lt;/object&gt;&lt;object type=&quot;3&quot; unique_id=&quot;10220&quot;&gt;&lt;property id=&quot;20148&quot; value=&quot;5&quot;/&gt;&lt;property id=&quot;20300&quot; value=&quot;Slide 21 - &amp;quot;ETHICAL COMMUNICATION AND DIVERSITY&amp;quot;&quot;/&gt;&lt;property id=&quot;20307&quot; value=&quot;274&quot;/&gt;&lt;/object&gt;&lt;object type=&quot;3&quot; unique_id=&quot;10221&quot;&gt;&lt;property id=&quot;20148&quot; value=&quot;5&quot;/&gt;&lt;property id=&quot;20300&quot; value=&quot;Slide 22 - &amp;quot;SUMMARY&amp;quot;&quot;/&gt;&lt;property id=&quot;20307&quot; value=&quot;265&quot;/&gt;&lt;/object&gt;&lt;/object&gt;&lt;object type=&quot;8&quot; unique_id=&quot;10245&quot;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A1937D-BA2C-436C-96F6-363A0B58F4A4}">
  <ds:schemaRefs>
    <ds:schemaRef ds:uri="http://purl.org/dc/terms/"/>
    <ds:schemaRef ds:uri="b7fbc176-c5f2-4fe2-83e2-528516b9f35d"/>
    <ds:schemaRef ds:uri="http://schemas.microsoft.com/office/2006/documentManagement/types"/>
    <ds:schemaRef ds:uri="3b891efd-a537-4e57-a9a6-7bde74ae8a20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  <ds:schemaRef ds:uri="aa4f5ada-9d1d-46d6-b705-f2cf90d05a91"/>
  </ds:schemaRefs>
</ds:datastoreItem>
</file>

<file path=customXml/itemProps2.xml><?xml version="1.0" encoding="utf-8"?>
<ds:datastoreItem xmlns:ds="http://schemas.openxmlformats.org/officeDocument/2006/customXml" ds:itemID="{42A6D756-B6DF-4933-B6A2-5ADA3EA00FF5}"/>
</file>

<file path=customXml/itemProps3.xml><?xml version="1.0" encoding="utf-8"?>
<ds:datastoreItem xmlns:ds="http://schemas.openxmlformats.org/officeDocument/2006/customXml" ds:itemID="{F461CB8F-5129-4C58-A363-93FE9AD34F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1216</TotalTime>
  <Words>710</Words>
  <Application>Microsoft Office PowerPoint</Application>
  <PresentationFormat>On-screen Show (4:3)</PresentationFormat>
  <Paragraphs>106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ＭＳ Ｐゴシック</vt:lpstr>
      <vt:lpstr>Arial</vt:lpstr>
      <vt:lpstr>Calibri</vt:lpstr>
      <vt:lpstr>Century Schoolbook</vt:lpstr>
      <vt:lpstr>Tahoma</vt:lpstr>
      <vt:lpstr>Wingdings</vt:lpstr>
      <vt:lpstr>Wingdings 2</vt:lpstr>
      <vt:lpstr>1_Oriel</vt:lpstr>
      <vt:lpstr>CHAPTER FOUR: Diversity and the Effects of Culture</vt:lpstr>
      <vt:lpstr>Diversity</vt:lpstr>
      <vt:lpstr>Advantages of Diversity </vt:lpstr>
      <vt:lpstr>Culture, 1</vt:lpstr>
      <vt:lpstr>Culture, 2</vt:lpstr>
      <vt:lpstr>Cultural Differences’ Impact on Communication, 1</vt:lpstr>
      <vt:lpstr>Cultural Differences’ Impact on Communication, 2</vt:lpstr>
      <vt:lpstr>Cultural Differences’ Impact on Communication, 3</vt:lpstr>
      <vt:lpstr>Cultural Differences’ Impact on Communication, 4</vt:lpstr>
      <vt:lpstr>Cultural Differences’ Impact on Communication, 5</vt:lpstr>
      <vt:lpstr>Co-culture Communication Challenges, 1</vt:lpstr>
      <vt:lpstr>Co-culture Communication Challenges, 2</vt:lpstr>
      <vt:lpstr>Co-culture Communication Challenges, 3</vt:lpstr>
      <vt:lpstr>Co-culture Communication Challenges, 4</vt:lpstr>
      <vt:lpstr>Co-culture Communication Challenges, 5</vt:lpstr>
      <vt:lpstr>Co-culture Communication Challenges, 6</vt:lpstr>
      <vt:lpstr>Ethical Communication and Diversity, 1</vt:lpstr>
      <vt:lpstr>Ethical Communication and Diversity, 2</vt:lpstr>
      <vt:lpstr>Summary, 1</vt:lpstr>
      <vt:lpstr>Summary,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One</dc:title>
  <dc:creator>Kherstin</dc:creator>
  <cp:lastModifiedBy>Sagar H Panchamukhi</cp:lastModifiedBy>
  <cp:revision>53</cp:revision>
  <dcterms:created xsi:type="dcterms:W3CDTF">2012-01-16T03:18:12Z</dcterms:created>
  <dcterms:modified xsi:type="dcterms:W3CDTF">2018-05-25T13:50:07Z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