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7"/>
  </p:notesMasterIdLst>
  <p:sldIdLst>
    <p:sldId id="256" r:id="rId5"/>
    <p:sldId id="257" r:id="rId6"/>
    <p:sldId id="258" r:id="rId7"/>
    <p:sldId id="269" r:id="rId8"/>
    <p:sldId id="270" r:id="rId9"/>
    <p:sldId id="266" r:id="rId10"/>
    <p:sldId id="271" r:id="rId11"/>
    <p:sldId id="280" r:id="rId12"/>
    <p:sldId id="272" r:id="rId13"/>
    <p:sldId id="273" r:id="rId14"/>
    <p:sldId id="281" r:id="rId15"/>
    <p:sldId id="274" r:id="rId16"/>
    <p:sldId id="275" r:id="rId17"/>
    <p:sldId id="282" r:id="rId18"/>
    <p:sldId id="276" r:id="rId19"/>
    <p:sldId id="259" r:id="rId20"/>
    <p:sldId id="260" r:id="rId21"/>
    <p:sldId id="261" r:id="rId22"/>
    <p:sldId id="262" r:id="rId23"/>
    <p:sldId id="278" r:id="rId24"/>
    <p:sldId id="279" r:id="rId25"/>
    <p:sldId id="265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itra Krishna" initials="SK" lastIdx="7" clrIdx="0">
    <p:extLst>
      <p:ext uri="{19B8F6BF-5375-455C-9EA6-DF929625EA0E}">
        <p15:presenceInfo xmlns:p15="http://schemas.microsoft.com/office/powerpoint/2012/main" userId="Suchitra Krishna" providerId="None"/>
      </p:ext>
    </p:extLst>
  </p:cmAuthor>
  <p:cmAuthor id="2" name="Diya Bhojnagarwala" initials="DB" lastIdx="7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8" autoAdjust="0"/>
    <p:restoredTop sz="94660"/>
  </p:normalViewPr>
  <p:slideViewPr>
    <p:cSldViewPr>
      <p:cViewPr varScale="1">
        <p:scale>
          <a:sx n="68" d="100"/>
          <a:sy n="68" d="100"/>
        </p:scale>
        <p:origin x="9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DC4B0155-0069-4DAA-834B-A2F2BD3F0E2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E083A981-D49F-4AA8-8A71-8E353F9B275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DBFB9D0-5B49-40FD-BA85-219B3E0270C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D3B0197F-96D9-415F-AB7D-B19231F94E3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9D132672-BE52-4978-B1B2-B63AC3E39A4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D6AE8476-9078-4D83-A174-478FE5C3A4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A856FC-B1E1-4B17-915F-9D27D1F2EB8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Arial" pitchFamily="-111" charset="0"/>
        <a:cs typeface="Arial" pitchFamily="-111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Arial" pitchFamily="-111" charset="0"/>
        <a:cs typeface="Arial" pitchFamily="-111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Arial" pitchFamily="-111" charset="0"/>
        <a:cs typeface="Arial" pitchFamily="-111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Arial" pitchFamily="-111" charset="0"/>
        <a:cs typeface="Arial" pitchFamily="-111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Arial" pitchFamily="-111" charset="0"/>
        <a:cs typeface="Arial" pitchFamily="-111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8672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86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31839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1697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75711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19290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90930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68247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2413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7997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97090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1816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17756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11189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0514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23356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3296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49828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5258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1445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A856FC-B1E1-4B17-915F-9D27D1F2EB85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0176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3B120-15BC-4875-A18D-21B557B7C58C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4530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C869A-F701-4C25-ABCD-2DE5E2D3466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8681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A217D-BBB3-4DE1-800A-CCD9764C88A7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565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AB5006A-9CBD-4140-8751-4E6CE0252AC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FCC262D-AF80-4548-9F93-83676B68D061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1"/>
            <a:ext cx="8232775" cy="275450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44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42CED-DE44-47D2-A8DB-E136C6B9E65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12862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0ED96-9C67-4F06-9041-99949A2EBE01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6027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5A03-7649-422D-934B-D9C87C4A4CA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724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F3F37BD-3EF8-408F-AF7F-796FFFAC7FF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2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0FA3C-DCF1-4873-82A5-B494DBE7DE8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0522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12F6519-F302-4434-B907-48FAA11712AC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9391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10F26C7-2BD2-4484-9C44-13366DD598F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8934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6154B20-C506-40F0-A292-2F43166748E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3-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73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ED65C69-A8CA-4D02-8B94-B1A737939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1" y="2362200"/>
            <a:ext cx="3048000" cy="1905000"/>
          </a:xfrm>
        </p:spPr>
        <p:txBody>
          <a:bodyPr/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THREE: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The Small Group as a System</a:t>
            </a:r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675E95-071A-46AB-9808-AF634F6F69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42D877-C352-4554-9033-AD85EE334151}"/>
              </a:ext>
            </a:extLst>
          </p:cNvPr>
          <p:cNvSpPr txBox="1">
            <a:spLocks/>
          </p:cNvSpPr>
          <p:nvPr/>
        </p:nvSpPr>
        <p:spPr>
          <a:xfrm>
            <a:off x="576262" y="6582551"/>
            <a:ext cx="8232775" cy="275450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2276D2-07D3-4E57-AAC3-360A62E45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5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58C2D3-F1F0-4CD6-B778-42D100A7F96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3200" dirty="0"/>
              <a:t>Standards for Throughput processes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200" dirty="0"/>
              <a:t>Members are dependable and reliable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200" dirty="0"/>
              <a:t>Members express themselves competently and are considerate of other members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200" dirty="0"/>
              <a:t>Roles are relatively stable and understood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3200" dirty="0"/>
              <a:t>Members have relatively equal status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4F766-3C47-40FC-B748-A9167A43E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Components of a System, 6 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48292567-171D-4CED-BA17-F79485953C0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Norms and rules are understood and followed or are discussed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Communication flows freely in all directions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Procedures are efficient and members contribute to developing them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C57EE2-55E3-418C-A0C0-F72A448C4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7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E438D8-2D4B-4C59-9037-C393BEA2000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Outputs</a:t>
            </a:r>
          </a:p>
          <a:p>
            <a:pPr eaLnBrk="1" hangingPunct="1"/>
            <a:r>
              <a:rPr lang="en-US" altLang="en-US" dirty="0"/>
              <a:t>Anything that is produced by a system, both tangible and intangible</a:t>
            </a:r>
          </a:p>
          <a:p>
            <a:pPr eaLnBrk="1" hangingPunct="1"/>
            <a:r>
              <a:rPr lang="en-US" altLang="en-US" dirty="0"/>
              <a:t>reports, resolutions, changes in cohesiveness, and attitude changes in members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C385C8-385B-41CF-B008-BE72E0F3B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8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C32135-53FD-4F6E-A383-DB50A2FC953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Standards for Outputs</a:t>
            </a:r>
          </a:p>
          <a:p>
            <a:pPr eaLnBrk="1" hangingPunct="1"/>
            <a:r>
              <a:rPr lang="en-US" altLang="en-US" sz="3200" dirty="0"/>
              <a:t>Members perceive that the group’s purpose has been achieved</a:t>
            </a:r>
          </a:p>
          <a:p>
            <a:pPr eaLnBrk="1" hangingPunct="1"/>
            <a:r>
              <a:rPr lang="en-US" altLang="en-US" sz="3200" dirty="0"/>
              <a:t>Members are personally satisfied with their respective roles in the group</a:t>
            </a:r>
          </a:p>
          <a:p>
            <a:pPr eaLnBrk="1" hangingPunct="1"/>
            <a:r>
              <a:rPr lang="en-US" altLang="en-US" sz="3200" dirty="0"/>
              <a:t>Cohesiveness is high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93B43-63F3-4696-9E6A-DEC2657B6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Components of a System, 9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FDADFA-9762-4A60-AE57-D8A7C253AB3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The group’s leadership is stable and reliable</a:t>
            </a:r>
          </a:p>
          <a:p>
            <a:pPr eaLnBrk="1" hangingPunct="1"/>
            <a:r>
              <a:rPr lang="en-US" altLang="en-US" sz="3200" dirty="0"/>
              <a:t>The group creates a culture that reflects its unique qualities and values</a:t>
            </a:r>
          </a:p>
          <a:p>
            <a:pPr eaLnBrk="1" hangingPunct="1"/>
            <a:r>
              <a:rPr lang="en-US" altLang="en-US" sz="3200" dirty="0"/>
              <a:t>The parent organization, if one exists, is strengthened because of the small group’s work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24C584-EABB-4516-AD22-6AE73687C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and its Environment,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3CFE93-7472-4D46-834E-1A61667722D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system may be either </a:t>
            </a:r>
            <a:r>
              <a:rPr lang="en-US" altLang="en-US" i="1" dirty="0"/>
              <a:t>open </a:t>
            </a:r>
            <a:r>
              <a:rPr lang="en-US" altLang="en-US" dirty="0"/>
              <a:t>or </a:t>
            </a:r>
            <a:r>
              <a:rPr lang="en-US" altLang="en-US" i="1" dirty="0"/>
              <a:t>closed</a:t>
            </a:r>
            <a:r>
              <a:rPr lang="en-US" altLang="en-US" dirty="0"/>
              <a:t>, depending on the degree to which it interacts with its environment</a:t>
            </a:r>
          </a:p>
          <a:p>
            <a:pPr eaLnBrk="1" hangingPunct="1"/>
            <a:r>
              <a:rPr lang="en-US" altLang="en-US" dirty="0"/>
              <a:t>Feedback</a:t>
            </a:r>
          </a:p>
          <a:p>
            <a:pPr lvl="1" eaLnBrk="1" hangingPunct="1"/>
            <a:r>
              <a:rPr lang="en-US" altLang="en-US" sz="3300" dirty="0"/>
              <a:t>A response to a system’s output</a:t>
            </a:r>
          </a:p>
          <a:p>
            <a:pPr lvl="1" eaLnBrk="1" hangingPunct="1"/>
            <a:r>
              <a:rPr lang="en-US" altLang="en-US" sz="3300" dirty="0"/>
              <a:t>May come in the form of information or tangible resources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7AD14A-04F2-4FBD-AE38-BF8005A3E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and its Environment,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536C2A-7F82-44DB-BEBF-BCA2A39F112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400" dirty="0"/>
              <a:t>Environments</a:t>
            </a:r>
          </a:p>
          <a:p>
            <a:pPr eaLnBrk="1" hangingPunct="1"/>
            <a:r>
              <a:rPr lang="en-US" altLang="en-US" sz="3400" dirty="0"/>
              <a:t>Publicly recognize the accomplishments of the group</a:t>
            </a:r>
          </a:p>
          <a:p>
            <a:pPr eaLnBrk="1" hangingPunct="1"/>
            <a:r>
              <a:rPr lang="en-US" altLang="en-US" sz="3400" dirty="0"/>
              <a:t>Supply whatever information is needed</a:t>
            </a:r>
          </a:p>
          <a:p>
            <a:pPr eaLnBrk="1" hangingPunct="1"/>
            <a:r>
              <a:rPr lang="en-US" altLang="en-US" sz="3400" dirty="0"/>
              <a:t>Supply whatever resources are needed</a:t>
            </a:r>
          </a:p>
          <a:p>
            <a:pPr eaLnBrk="1" hangingPunct="1"/>
            <a:r>
              <a:rPr lang="en-US" altLang="en-US" sz="3400" dirty="0"/>
              <a:t>Provide supportive atmosphere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4C96A8-A32F-4DC8-B824-0C790361A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Bona Fide Group Perspective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22AAB8-ECF6-4599-A74F-B106BA2E3C6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i="1" dirty="0"/>
              <a:t>Bona fide </a:t>
            </a:r>
            <a:r>
              <a:rPr lang="en-US" altLang="en-US" dirty="0"/>
              <a:t>groups have stable but permeable boundaries and borders and are interdependent with their environments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87CED7-D9DF-419E-98FD-8104FAFCC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Bona Fide Virtual Groups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055788-37B9-410C-BF7C-CBCF8AF033F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A </a:t>
            </a:r>
            <a:r>
              <a:rPr lang="en-US" altLang="en-US" i="1" dirty="0"/>
              <a:t>collaborating group</a:t>
            </a:r>
            <a:r>
              <a:rPr lang="en-US" altLang="en-US" dirty="0"/>
              <a:t> is one in which its members come from different organizations and form a temporary alliance in order to attain a particular purpose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B6E6A76-3E61-4C7F-B9B0-6D2D6A576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Communicating across Boundaries,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949152-1556-4BFE-BE8F-7A846418F8D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Some groups need </a:t>
            </a:r>
            <a:r>
              <a:rPr lang="en-US" altLang="en-US" i="1" dirty="0"/>
              <a:t>boundary spanners</a:t>
            </a:r>
            <a:r>
              <a:rPr lang="en-US" altLang="en-US" dirty="0"/>
              <a:t>, who monitor the group’s environment to import and export information relevant to the group’s success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760E08-17A8-41C3-98C3-418E0BE8A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Systems Perspective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FCE65-3AB4-4965-BB6F-EBEE064317F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</a:t>
            </a:r>
            <a:r>
              <a:rPr lang="en-US" altLang="en-US" i="1" dirty="0"/>
              <a:t>system</a:t>
            </a:r>
            <a:r>
              <a:rPr lang="en-US" altLang="en-US" dirty="0"/>
              <a:t> is a set of relationships among interdependent, interacting components, which affect each other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 systems framework helps to keep track of all the individual components of a small group as they interact to create a complex whole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9F1094-0E33-4C57-AD21-FE00AFAF5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Communicating across Boundaries,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3F95AD-944D-4DC8-820E-14B40AAFC34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Boundary Spanner Functions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Initiate transactions between the group and its environment to import and export resources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Respond to the initiatives from outsiders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Initiate temporary or permanent group membership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705543-70FA-4180-9048-8080C60AB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Communicating across Boundaries,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D41A8F-4DD7-4D03-B273-6464F88B8CC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Boundary Spanner Strategies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Ambassador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Task Coordinator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Scout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Guard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7814F8-6BEC-49D6-9900-0C09E15C3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E1C9E6-94C8-497C-96B3-0CD705524E5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400" dirty="0"/>
              <a:t>Principles of a system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US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400" dirty="0"/>
              <a:t>Components of a system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US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400" dirty="0"/>
              <a:t>A System and its environment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US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400" dirty="0"/>
              <a:t>The Bona Fide Group Perspective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US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400" dirty="0"/>
              <a:t>Communicating across boundaries</a:t>
            </a:r>
            <a:endParaRPr lang="en-IN" sz="3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11EBDC5-9DF0-4686-95C5-39051BE21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Principles of a System, 1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C3B65-B984-4C45-BB49-BDE41A63675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i="1" dirty="0"/>
              <a:t>Interdependence</a:t>
            </a:r>
            <a:r>
              <a:rPr lang="en-US" altLang="en-US" dirty="0"/>
              <a:t> states that all parts are interrelated and affect each other as well as the whole system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 principle of </a:t>
            </a:r>
            <a:r>
              <a:rPr lang="en-US" altLang="en-US" i="1" dirty="0"/>
              <a:t>synergy or nonsummativity </a:t>
            </a:r>
            <a:r>
              <a:rPr lang="en-US" altLang="en-US" dirty="0"/>
              <a:t>suggests that the whole is not the sum of its parts</a:t>
            </a:r>
            <a:endParaRPr lang="en-US" alt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25B91B-2ACA-49E4-9792-997466527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Principles of a System,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08CF38-A506-4FF3-9A2D-209B681ED71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 principle of </a:t>
            </a:r>
            <a:r>
              <a:rPr lang="en-US" altLang="en-US" i="1" dirty="0"/>
              <a:t>equifinality</a:t>
            </a:r>
            <a:r>
              <a:rPr lang="en-US" altLang="en-US" dirty="0"/>
              <a:t> posits that different systems can reach the same outcome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dirty="0"/>
          </a:p>
          <a:p>
            <a:pPr marL="0" indent="0" eaLnBrk="1" hangingPunct="1">
              <a:buNone/>
            </a:pPr>
            <a:r>
              <a:rPr lang="en-US" altLang="en-US" dirty="0"/>
              <a:t>Similarly, </a:t>
            </a:r>
            <a:r>
              <a:rPr lang="en-US" altLang="en-US" i="1" dirty="0"/>
              <a:t>multifinality</a:t>
            </a:r>
            <a:r>
              <a:rPr lang="en-US" altLang="en-US" dirty="0"/>
              <a:t> suggests that systems starting out at the same place may reach different end points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7295EB-9F70-439A-94CB-5F2B68B0B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Principles of a System,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FE714C-A652-46EF-AA37-CEEA5134BBD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i="1" dirty="0"/>
              <a:t>Multiple Causation</a:t>
            </a:r>
            <a:r>
              <a:rPr lang="en-US" altLang="en-US" dirty="0"/>
              <a:t> is the principle that each change in a system is caused by multiple factors</a:t>
            </a:r>
            <a:endParaRPr lang="en-US" alt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37AF4C-58FC-4D55-A654-27D678F2E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1 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1FBA236-9B55-4B20-A5B8-C5EF38CB356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Inputs</a:t>
            </a:r>
          </a:p>
          <a:p>
            <a:pPr eaLnBrk="1" hangingPunct="1"/>
            <a:r>
              <a:rPr lang="en-US" altLang="en-US" sz="3200" dirty="0"/>
              <a:t>The energy, information, and raw material used by an open system that are transformed into output by throughput processes</a:t>
            </a:r>
          </a:p>
          <a:p>
            <a:pPr eaLnBrk="1" hangingPunct="1"/>
            <a:r>
              <a:rPr lang="en-US" altLang="en-US" sz="3200" dirty="0"/>
              <a:t>Members, Expertise, Money, and Computer Technology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B028BC-6B8F-4E4C-AD8E-2E3C9A1BB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2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C2EF23-E6FB-4FE5-AEC4-857138EAB7E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Ideal Input Variables </a:t>
            </a:r>
          </a:p>
          <a:p>
            <a:pPr eaLnBrk="1" hangingPunct="1"/>
            <a:r>
              <a:rPr lang="en-US" altLang="en-US" sz="3200" dirty="0"/>
              <a:t>Members share basic beliefs and values about the purpose of the group</a:t>
            </a:r>
          </a:p>
          <a:p>
            <a:pPr eaLnBrk="1" hangingPunct="1"/>
            <a:r>
              <a:rPr lang="en-US" altLang="en-US" sz="3200" dirty="0"/>
              <a:t>Members understand and accept the group’s purpose</a:t>
            </a:r>
          </a:p>
          <a:p>
            <a:pPr eaLnBrk="1" hangingPunct="1"/>
            <a:r>
              <a:rPr lang="en-US" altLang="en-US" sz="3200" dirty="0"/>
              <a:t>The number of members should be as small as possible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D1F2F0-1D1E-4AB3-887D-45C8D3CA9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3 </a:t>
            </a:r>
            <a:endParaRPr lang="en-IN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33191C-CF7A-4349-8FF5-0FDDB5B483D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Group members know what the group’s relationship is to other groups and organizations </a:t>
            </a:r>
          </a:p>
          <a:p>
            <a:pPr eaLnBrk="1" hangingPunct="1"/>
            <a:r>
              <a:rPr lang="en-US" altLang="en-US" sz="3200" dirty="0"/>
              <a:t>The group has enough time to do its work</a:t>
            </a:r>
          </a:p>
          <a:p>
            <a:pPr eaLnBrk="1" hangingPunct="1"/>
            <a:r>
              <a:rPr lang="en-US" altLang="en-US" sz="3200" dirty="0"/>
              <a:t>The group’s meeting place, whether physical or virtual, is comfortable for participants and allows discussions without distractions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C093D0-27E3-4FD9-AC8B-58986FB7A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 System, 4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60DB6A-ACEA-4AC2-BA7F-7E6FAF2100F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Throughputs</a:t>
            </a:r>
          </a:p>
          <a:p>
            <a:pPr eaLnBrk="1" hangingPunct="1"/>
            <a:r>
              <a:rPr lang="en-US" altLang="en-US" dirty="0"/>
              <a:t>The actual functioning of a system, or how the system transforms inputs into outputs</a:t>
            </a:r>
          </a:p>
          <a:p>
            <a:pPr eaLnBrk="1" hangingPunct="1"/>
            <a:r>
              <a:rPr lang="en-US" altLang="en-US" dirty="0"/>
              <a:t>Rules, Roles, and Norms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154&quot;&gt;&lt;object type=&quot;3&quot; unique_id=&quot;10155&quot;&gt;&lt;property id=&quot;20148&quot; value=&quot;5&quot;/&gt;&lt;property id=&quot;20300&quot; value=&quot;Slide 1 - &amp;quot;CHAPTER THREE:&amp;#x0D;&amp;#x0A;The Small Group as a System&amp;quot;&quot;/&gt;&lt;property id=&quot;20307&quot; value=&quot;256&quot;/&gt;&lt;/object&gt;&lt;object type=&quot;3&quot; unique_id=&quot;10156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157&quot;&gt;&lt;property id=&quot;20148&quot; value=&quot;5&quot;/&gt;&lt;property id=&quot;20300&quot; value=&quot;Slide 3 - &amp;quot;SYSTEMS PERSPECTIVE&amp;quot;&quot;/&gt;&lt;property id=&quot;20307&quot; value=&quot;257&quot;/&gt;&lt;/object&gt;&lt;object type=&quot;3&quot; unique_id=&quot;10158&quot;&gt;&lt;property id=&quot;20148&quot; value=&quot;5&quot;/&gt;&lt;property id=&quot;20300&quot; value=&quot;Slide 4 - &amp;quot;PRINCIPLES OF A SYSTEM&amp;quot;&quot;/&gt;&lt;property id=&quot;20307&quot; value=&quot;258&quot;/&gt;&lt;/object&gt;&lt;object type=&quot;3&quot; unique_id=&quot;10159&quot;&gt;&lt;property id=&quot;20148&quot; value=&quot;5&quot;/&gt;&lt;property id=&quot;20300&quot; value=&quot;Slide 5 - &amp;quot;PRINCIPLES OF A SYSTEM&amp;quot;&quot;/&gt;&lt;property id=&quot;20307&quot; value=&quot;269&quot;/&gt;&lt;/object&gt;&lt;object type=&quot;3&quot; unique_id=&quot;10160&quot;&gt;&lt;property id=&quot;20148&quot; value=&quot;5&quot;/&gt;&lt;property id=&quot;20300&quot; value=&quot;Slide 6 - &amp;quot;PRINCIPLES OF A SYSTEM&amp;quot;&quot;/&gt;&lt;property id=&quot;20307&quot; value=&quot;270&quot;/&gt;&lt;/object&gt;&lt;object type=&quot;3&quot; unique_id=&quot;10161&quot;&gt;&lt;property id=&quot;20148&quot; value=&quot;5&quot;/&gt;&lt;property id=&quot;20300&quot; value=&quot;Slide 7 - &amp;quot;VARIABLES OF A SYSTEM&amp;quot;&quot;/&gt;&lt;property id=&quot;20307&quot; value=&quot;266&quot;/&gt;&lt;/object&gt;&lt;object type=&quot;3&quot; unique_id=&quot;10162&quot;&gt;&lt;property id=&quot;20148&quot; value=&quot;5&quot;/&gt;&lt;property id=&quot;20300&quot; value=&quot;Slide 8 - &amp;quot;VARIABLES OF A SYSTEM&amp;quot;&quot;/&gt;&lt;property id=&quot;20307&quot; value=&quot;271&quot;/&gt;&lt;/object&gt;&lt;object type=&quot;3&quot; unique_id=&quot;10163&quot;&gt;&lt;property id=&quot;20148&quot; value=&quot;5&quot;/&gt;&lt;property id=&quot;20300&quot; value=&quot;Slide 9 - &amp;quot;VARIABLES OF A SYSTEM&amp;quot;&quot;/&gt;&lt;property id=&quot;20307&quot; value=&quot;272&quot;/&gt;&lt;/object&gt;&lt;object type=&quot;3&quot; unique_id=&quot;10164&quot;&gt;&lt;property id=&quot;20148&quot; value=&quot;5&quot;/&gt;&lt;property id=&quot;20300&quot; value=&quot;Slide 10 - &amp;quot;VARIABLES OF A SYSTEM&amp;quot;&quot;/&gt;&lt;property id=&quot;20307&quot; value=&quot;273&quot;/&gt;&lt;/object&gt;&lt;object type=&quot;3&quot; unique_id=&quot;10165&quot;&gt;&lt;property id=&quot;20148&quot; value=&quot;5&quot;/&gt;&lt;property id=&quot;20300&quot; value=&quot;Slide 11 - &amp;quot;VARIABLES OF A SYSTEM&amp;quot;&quot;/&gt;&lt;property id=&quot;20307&quot; value=&quot;274&quot;/&gt;&lt;/object&gt;&lt;object type=&quot;3&quot; unique_id=&quot;10166&quot;&gt;&lt;property id=&quot;20148&quot; value=&quot;5&quot;/&gt;&lt;property id=&quot;20300&quot; value=&quot;Slide 12 - &amp;quot;VARIABLES OF A SYSTEM&amp;quot;&quot;/&gt;&lt;property id=&quot;20307&quot; value=&quot;275&quot;/&gt;&lt;/object&gt;&lt;object type=&quot;3&quot; unique_id=&quot;10167&quot;&gt;&lt;property id=&quot;20148&quot; value=&quot;5&quot;/&gt;&lt;property id=&quot;20300&quot; value=&quot;Slide 13 - &amp;quot;SYSTEM ENVIRONMENT&amp;quot;&quot;/&gt;&lt;property id=&quot;20307&quot; value=&quot;276&quot;/&gt;&lt;/object&gt;&lt;object type=&quot;3&quot; unique_id=&quot;10168&quot;&gt;&lt;property id=&quot;20148&quot; value=&quot;5&quot;/&gt;&lt;property id=&quot;20300&quot; value=&quot;Slide 14 - &amp;quot;SYSTEM ENVIRONMENT&amp;quot;&quot;/&gt;&lt;property id=&quot;20307&quot; value=&quot;259&quot;/&gt;&lt;/object&gt;&lt;object type=&quot;3&quot; unique_id=&quot;10169&quot;&gt;&lt;property id=&quot;20148&quot; value=&quot;5&quot;/&gt;&lt;property id=&quot;20300&quot; value=&quot;Slide 15 - &amp;quot;BONA FIDE GROUP PERSPECTIVE&amp;quot;&quot;/&gt;&lt;property id=&quot;20307&quot; value=&quot;260&quot;/&gt;&lt;/object&gt;&lt;object type=&quot;3&quot; unique_id=&quot;10170&quot;&gt;&lt;property id=&quot;20148&quot; value=&quot;5&quot;/&gt;&lt;property id=&quot;20300&quot; value=&quot;Slide 16 - &amp;quot;BONA FIDE VIRTUAL GROUPS&amp;quot;&quot;/&gt;&lt;property id=&quot;20307&quot; value=&quot;261&quot;/&gt;&lt;/object&gt;&lt;object type=&quot;3&quot; unique_id=&quot;10171&quot;&gt;&lt;property id=&quot;20148&quot; value=&quot;5&quot;/&gt;&lt;property id=&quot;20300&quot; value=&quot;Slide 17 - &amp;quot;BONA FIDE VIRTUAL GROUPS&amp;quot;&quot;/&gt;&lt;property id=&quot;20307&quot; value=&quot;277&quot;/&gt;&lt;/object&gt;&lt;object type=&quot;3&quot; unique_id=&quot;10172&quot;&gt;&lt;property id=&quot;20148&quot; value=&quot;5&quot;/&gt;&lt;property id=&quot;20300&quot; value=&quot;Slide 18 - &amp;quot;COMMUNICATING ACROSS BOUNDARIES&amp;quot;&quot;/&gt;&lt;property id=&quot;20307&quot; value=&quot;262&quot;/&gt;&lt;/object&gt;&lt;object type=&quot;3&quot; unique_id=&quot;10173&quot;&gt;&lt;property id=&quot;20148&quot; value=&quot;5&quot;/&gt;&lt;property id=&quot;20300&quot; value=&quot;Slide 19 - &amp;quot;COMMUNICATING ACROSS BOUNDARIES&amp;quot;&quot;/&gt;&lt;property id=&quot;20307&quot; value=&quot;278&quot;/&gt;&lt;/object&gt;&lt;object type=&quot;3&quot; unique_id=&quot;10174&quot;&gt;&lt;property id=&quot;20148&quot; value=&quot;5&quot;/&gt;&lt;property id=&quot;20300&quot; value=&quot;Slide 20 - &amp;quot;COMMUNICATING ACROSS BOUNDARIES&amp;quot;&quot;/&gt;&lt;property id=&quot;20307&quot; value=&quot;279&quot;/&gt;&lt;/object&gt;&lt;object type=&quot;3&quot; unique_id=&quot;10175&quot;&gt;&lt;property id=&quot;20148&quot; value=&quot;5&quot;/&gt;&lt;property id=&quot;20300&quot; value=&quot;Slide 21 - &amp;quot;SUMMARY&amp;quot;&quot;/&gt;&lt;property id=&quot;20307&quot; value=&quot;265&quot;/&gt;&lt;/object&gt;&lt;/object&gt;&lt;object type=&quot;8&quot; unique_id=&quot;10198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868093-8F2C-4736-8E68-6ED21F8865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C178EB-CB7F-4456-88F9-C40F912E4546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3b891efd-a537-4e57-a9a6-7bde74ae8a20"/>
    <ds:schemaRef ds:uri="http://schemas.microsoft.com/office/2006/metadata/properties"/>
    <ds:schemaRef ds:uri="b7fbc176-c5f2-4fe2-83e2-528516b9f35d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aa4f5ada-9d1d-46d6-b705-f2cf90d05a91"/>
  </ds:schemaRefs>
</ds:datastoreItem>
</file>

<file path=customXml/itemProps3.xml><?xml version="1.0" encoding="utf-8"?>
<ds:datastoreItem xmlns:ds="http://schemas.openxmlformats.org/officeDocument/2006/customXml" ds:itemID="{A2A3267E-4301-48EA-863E-DB7B0479C3F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723</Words>
  <Application>Microsoft Office PowerPoint</Application>
  <PresentationFormat>On-screen Show (4:3)</PresentationFormat>
  <Paragraphs>115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THREE: The Small Group as a System</vt:lpstr>
      <vt:lpstr>Systems Perspective</vt:lpstr>
      <vt:lpstr>Principles of a System, 1</vt:lpstr>
      <vt:lpstr>Principles of a System, 2</vt:lpstr>
      <vt:lpstr>Principles of a System, 3</vt:lpstr>
      <vt:lpstr>Components of a System, 1 </vt:lpstr>
      <vt:lpstr>Components of a System, 2 </vt:lpstr>
      <vt:lpstr>Components of a System, 3 </vt:lpstr>
      <vt:lpstr>Components of a System, 4 </vt:lpstr>
      <vt:lpstr>Components of a System, 5 </vt:lpstr>
      <vt:lpstr>Components of a System, 6 </vt:lpstr>
      <vt:lpstr>Components of a System, 7 </vt:lpstr>
      <vt:lpstr>Components of a System, 8 </vt:lpstr>
      <vt:lpstr>Components of a System, 9 </vt:lpstr>
      <vt:lpstr>System and its Environment, 1</vt:lpstr>
      <vt:lpstr>System and its Environment, 2</vt:lpstr>
      <vt:lpstr>Bona Fide Group Perspective</vt:lpstr>
      <vt:lpstr>Bona Fide Virtual Groups</vt:lpstr>
      <vt:lpstr>Communicating across Boundaries, 1</vt:lpstr>
      <vt:lpstr>Communicating across Boundaries, 2</vt:lpstr>
      <vt:lpstr>Communicating across Boundaries, 3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59</cp:revision>
  <dcterms:created xsi:type="dcterms:W3CDTF">2012-01-16T03:17:54Z</dcterms:created>
  <dcterms:modified xsi:type="dcterms:W3CDTF">2018-05-25T13:06:38Z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