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4"/>
  </p:sldMasterIdLst>
  <p:notesMasterIdLst>
    <p:notesMasterId r:id="rId21"/>
  </p:notesMasterIdLst>
  <p:handoutMasterIdLst>
    <p:handoutMasterId r:id="rId22"/>
  </p:handoutMasterIdLst>
  <p:sldIdLst>
    <p:sldId id="256" r:id="rId5"/>
    <p:sldId id="269" r:id="rId6"/>
    <p:sldId id="270" r:id="rId7"/>
    <p:sldId id="271" r:id="rId8"/>
    <p:sldId id="282" r:id="rId9"/>
    <p:sldId id="272" r:id="rId10"/>
    <p:sldId id="273" r:id="rId11"/>
    <p:sldId id="283" r:id="rId12"/>
    <p:sldId id="274" r:id="rId13"/>
    <p:sldId id="281" r:id="rId14"/>
    <p:sldId id="275" r:id="rId15"/>
    <p:sldId id="276" r:id="rId16"/>
    <p:sldId id="277" r:id="rId17"/>
    <p:sldId id="280" r:id="rId18"/>
    <p:sldId id="279" r:id="rId19"/>
    <p:sldId id="285" r:id="rId20"/>
  </p:sldIdLst>
  <p:sldSz cx="9144000" cy="6858000" type="screen4x3"/>
  <p:notesSz cx="6858000" cy="9144000"/>
  <p:custDataLst>
    <p:tags r:id="rId2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iya Bhojnagarwala" initials="DB" lastIdx="19" clrIdx="0">
    <p:extLst>
      <p:ext uri="{19B8F6BF-5375-455C-9EA6-DF929625EA0E}">
        <p15:presenceInfo xmlns:p15="http://schemas.microsoft.com/office/powerpoint/2012/main" userId="S-1-5-21-3361151005-2080053223-3394076701-18983" providerId="AD"/>
      </p:ext>
    </p:extLst>
  </p:cmAuthor>
  <p:cmAuthor id="2" name="ansrsource" initials="SK" lastIdx="1" clrIdx="1">
    <p:extLst>
      <p:ext uri="{19B8F6BF-5375-455C-9EA6-DF929625EA0E}">
        <p15:presenceInfo xmlns:p15="http://schemas.microsoft.com/office/powerpoint/2012/main" userId="ansrsource" providerId="None"/>
      </p:ext>
    </p:extLst>
  </p:cmAuthor>
  <p:cmAuthor id="3" name="Suchitra Krishna" initials="SK" lastIdx="16" clrIdx="2">
    <p:extLst>
      <p:ext uri="{19B8F6BF-5375-455C-9EA6-DF929625EA0E}">
        <p15:presenceInfo xmlns:p15="http://schemas.microsoft.com/office/powerpoint/2012/main" userId="Suchitra Krish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52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44" autoAdjust="0"/>
    <p:restoredTop sz="94660"/>
  </p:normalViewPr>
  <p:slideViewPr>
    <p:cSldViewPr>
      <p:cViewPr varScale="1">
        <p:scale>
          <a:sx n="64" d="100"/>
          <a:sy n="64" d="100"/>
        </p:scale>
        <p:origin x="106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286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FB231A6-9B11-47FF-88B4-353F471AF16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1A5368-57ED-4FB4-B2A6-DF0CCC1CA93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67F95-C1A2-4582-ACED-08442401B183}" type="datetimeFigureOut">
              <a:rPr lang="en-IN" smtClean="0"/>
              <a:t>25-05-2018</a:t>
            </a:fld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F325CB-E068-46FA-B8E8-21F1161AE83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8C015E-0AB4-4447-B58C-8FC1EA3B19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468E71-FA7E-4E58-9854-4CDCD803FAB8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617390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DACC46D4-516D-4A50-941F-F153F7DF2B3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5C719C2E-CB9C-469D-997D-3B7F249B373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fld id="{03A85B14-2CBD-4D6B-AF1C-61C3A0D308C0}" type="datetimeFigureOut">
              <a:rPr lang="en-US" altLang="en-US"/>
              <a:pPr>
                <a:defRPr/>
              </a:pPr>
              <a:t>5/25/2018</a:t>
            </a:fld>
            <a:endParaRPr lang="en-US" altLang="en-US" dirty="0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C39BBA6-3EC0-40C8-8718-3C07BF14E2C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>
            <a:extLst>
              <a:ext uri="{FF2B5EF4-FFF2-40B4-BE49-F238E27FC236}">
                <a16:creationId xmlns:a16="http://schemas.microsoft.com/office/drawing/2014/main" id="{5D7735A3-7965-4067-AB93-5BB758FCC1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6870" name="Rectangle 6">
            <a:extLst>
              <a:ext uri="{FF2B5EF4-FFF2-40B4-BE49-F238E27FC236}">
                <a16:creationId xmlns:a16="http://schemas.microsoft.com/office/drawing/2014/main" id="{D634FD18-6951-4DCB-9FE3-B150BA5B35B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6871" name="Rectangle 7">
            <a:extLst>
              <a:ext uri="{FF2B5EF4-FFF2-40B4-BE49-F238E27FC236}">
                <a16:creationId xmlns:a16="http://schemas.microsoft.com/office/drawing/2014/main" id="{CB525E5B-57F9-436E-8ED2-396F0BE9B9D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fld id="{85EBFD4C-4D4B-4EE2-A3CB-38AEC705A8B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EBFD4C-4D4B-4EE2-A3CB-38AEC705A8B4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78091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EBFD4C-4D4B-4EE2-A3CB-38AEC705A8B4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583361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EBFD4C-4D4B-4EE2-A3CB-38AEC705A8B4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776378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EBFD4C-4D4B-4EE2-A3CB-38AEC705A8B4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671962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EBFD4C-4D4B-4EE2-A3CB-38AEC705A8B4}" type="slidenum">
              <a:rPr lang="en-US" altLang="en-US" smtClean="0"/>
              <a:pPr>
                <a:defRPr/>
              </a:pPr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621229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EBFD4C-4D4B-4EE2-A3CB-38AEC705A8B4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458550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EBFD4C-4D4B-4EE2-A3CB-38AEC705A8B4}" type="slidenum">
              <a:rPr lang="en-US" altLang="en-US" smtClean="0"/>
              <a:pPr>
                <a:defRPr/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66599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EBFD4C-4D4B-4EE2-A3CB-38AEC705A8B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51628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EBFD4C-4D4B-4EE2-A3CB-38AEC705A8B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87246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EBFD4C-4D4B-4EE2-A3CB-38AEC705A8B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65236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EBFD4C-4D4B-4EE2-A3CB-38AEC705A8B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9937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EBFD4C-4D4B-4EE2-A3CB-38AEC705A8B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78080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EBFD4C-4D4B-4EE2-A3CB-38AEC705A8B4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05879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EBFD4C-4D4B-4EE2-A3CB-38AEC705A8B4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804337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EBFD4C-4D4B-4EE2-A3CB-38AEC705A8B4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5100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61DE1D71-2CE4-4E6C-A2FB-F4125C4C8EE0}"/>
              </a:ext>
            </a:extLst>
          </p:cNvPr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52DF53FE-49F8-4425-9ACB-08CB8C35F6BC}"/>
              </a:ext>
            </a:extLst>
          </p:cNvPr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04296646-400E-4C0F-86BD-42CA818BA0AC}"/>
              </a:ext>
            </a:extLst>
          </p:cNvPr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D4815B-8AE9-403A-B00D-EF455FE08982}"/>
              </a:ext>
            </a:extLst>
          </p:cNvPr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Straight Connector 10">
            <a:extLst>
              <a:ext uri="{FF2B5EF4-FFF2-40B4-BE49-F238E27FC236}">
                <a16:creationId xmlns:a16="http://schemas.microsoft.com/office/drawing/2014/main" id="{D206D566-63AA-4F56-A73C-9160626723DA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7">
            <a:extLst>
              <a:ext uri="{FF2B5EF4-FFF2-40B4-BE49-F238E27FC236}">
                <a16:creationId xmlns:a16="http://schemas.microsoft.com/office/drawing/2014/main" id="{B67B6264-A9BE-45CE-A64A-B6923E6A7FB8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19">
            <a:extLst>
              <a:ext uri="{FF2B5EF4-FFF2-40B4-BE49-F238E27FC236}">
                <a16:creationId xmlns:a16="http://schemas.microsoft.com/office/drawing/2014/main" id="{E3C4EE5B-D7CB-4966-A8B6-34E43EC9E544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Straight Connector 15">
            <a:extLst>
              <a:ext uri="{FF2B5EF4-FFF2-40B4-BE49-F238E27FC236}">
                <a16:creationId xmlns:a16="http://schemas.microsoft.com/office/drawing/2014/main" id="{6D20C06B-CA86-4BCD-9C4D-C84B44B5542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4" name="Straight Connector 14">
            <a:extLst>
              <a:ext uri="{FF2B5EF4-FFF2-40B4-BE49-F238E27FC236}">
                <a16:creationId xmlns:a16="http://schemas.microsoft.com/office/drawing/2014/main" id="{73375B02-534E-4295-B3EF-C652C309921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5" name="Straight Connector 21">
            <a:extLst>
              <a:ext uri="{FF2B5EF4-FFF2-40B4-BE49-F238E27FC236}">
                <a16:creationId xmlns:a16="http://schemas.microsoft.com/office/drawing/2014/main" id="{1B8EF0BF-0E30-4258-B183-C9330C9C2D79}"/>
              </a:ext>
            </a:extLst>
          </p:cNvPr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2E63C0-FF50-40C5-9FE2-7CCA103EF78C}"/>
              </a:ext>
            </a:extLst>
          </p:cNvPr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20">
            <a:extLst>
              <a:ext uri="{FF2B5EF4-FFF2-40B4-BE49-F238E27FC236}">
                <a16:creationId xmlns:a16="http://schemas.microsoft.com/office/drawing/2014/main" id="{5472075A-E0E2-4BEE-9BED-D9E261EE4AC5}"/>
              </a:ext>
            </a:extLst>
          </p:cNvPr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22">
            <a:extLst>
              <a:ext uri="{FF2B5EF4-FFF2-40B4-BE49-F238E27FC236}">
                <a16:creationId xmlns:a16="http://schemas.microsoft.com/office/drawing/2014/main" id="{17366473-887A-41EB-B62E-6F1DE7C865D7}"/>
              </a:ext>
            </a:extLst>
          </p:cNvPr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Oval 23">
            <a:extLst>
              <a:ext uri="{FF2B5EF4-FFF2-40B4-BE49-F238E27FC236}">
                <a16:creationId xmlns:a16="http://schemas.microsoft.com/office/drawing/2014/main" id="{9C1FE398-8895-4496-85CE-AA95710A2203}"/>
              </a:ext>
            </a:extLst>
          </p:cNvPr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Oval 25">
            <a:extLst>
              <a:ext uri="{FF2B5EF4-FFF2-40B4-BE49-F238E27FC236}">
                <a16:creationId xmlns:a16="http://schemas.microsoft.com/office/drawing/2014/main" id="{5DF264BD-0236-4D18-A0B0-188422A73C93}"/>
              </a:ext>
            </a:extLst>
          </p:cNvPr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Oval 24">
            <a:extLst>
              <a:ext uri="{FF2B5EF4-FFF2-40B4-BE49-F238E27FC236}">
                <a16:creationId xmlns:a16="http://schemas.microsoft.com/office/drawing/2014/main" id="{93D12803-EC61-4D7B-9528-C170F7C59F07}"/>
              </a:ext>
            </a:extLst>
          </p:cNvPr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E84279FC-6690-41E3-AEA3-C40DF73BF7A6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695B5-7D24-4681-9EBD-B0B61FC323FD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23" name="Footer Placeholder 16">
            <a:extLst>
              <a:ext uri="{FF2B5EF4-FFF2-40B4-BE49-F238E27FC236}">
                <a16:creationId xmlns:a16="http://schemas.microsoft.com/office/drawing/2014/main" id="{DFEA68A9-08B9-4F6C-BAE2-522444E4A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70176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6B49D526-7009-4AFE-9553-C203A0A5C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049AF-B838-43CF-B800-244A9B2EF584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350BDBF4-DB03-4830-87B6-7651B0D11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FDE1DD94-E4F6-4388-AA7D-66113B12D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D2EE6E4E-CD2C-45DE-B880-AF7EC8546B60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14737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33F65D40-CF5E-42B6-A31E-7E2E170BD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7BBF5-FD6C-49C6-9925-B7253B234525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973FEB62-6FA7-4010-A2F7-5852CAEFC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BFA1918D-5B61-4500-A6DF-338495480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9B045C08-DE87-4711-BDC4-2324199BFD6C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18154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>
            <a:lvl1pPr marL="273050" indent="-273050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 sz="3600">
                <a:latin typeface="Calibri" panose="020F0502020204030204" pitchFamily="34" charset="0"/>
              </a:defRPr>
            </a:lvl1pPr>
            <a:lvl2pPr marL="639763" indent="-273050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 sz="2700">
                <a:latin typeface="Calibri" panose="020F0502020204030204" pitchFamily="34" charset="0"/>
              </a:defRPr>
            </a:lvl2pPr>
            <a:lvl3pPr marL="914400" indent="-182563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87450" indent="-182563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462088" indent="-182563">
              <a:buClr>
                <a:srgbClr val="C85201"/>
              </a:buClr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111FB014-60F0-4DDC-A9E8-6D7439885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C9E0F05-E037-41A1-9CBF-084F3EF2D3E4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AE47BF52-5AA3-44D4-B741-A77BDB5EEEF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0C14AB6-CB86-4592-BE91-1BF6FEDEC042}"/>
              </a:ext>
            </a:extLst>
          </p:cNvPr>
          <p:cNvSpPr txBox="1">
            <a:spLocks/>
          </p:cNvSpPr>
          <p:nvPr userDrawn="1"/>
        </p:nvSpPr>
        <p:spPr>
          <a:xfrm>
            <a:off x="74612" y="6582550"/>
            <a:ext cx="8232775" cy="275450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900" dirty="0">
                <a:latin typeface="Calibri" panose="020F0502020204030204" pitchFamily="34" charset="0"/>
              </a:rPr>
              <a:t>Copyright © 2019 McGraw-Hill Education. All rights reserved. No reproduction or distribution without the prior written consent of McGraw-Hill Education.</a:t>
            </a:r>
            <a:endParaRPr lang="en-US" altLang="en-US" sz="9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016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>
            <a:extLst>
              <a:ext uri="{FF2B5EF4-FFF2-40B4-BE49-F238E27FC236}">
                <a16:creationId xmlns:a16="http://schemas.microsoft.com/office/drawing/2014/main" id="{CC18E05D-E4A0-48C9-BBB8-245FBB793B46}"/>
              </a:ext>
            </a:extLst>
          </p:cNvPr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CBC86F1F-E547-46F6-845D-35CCAB03A27D}"/>
              </a:ext>
            </a:extLst>
          </p:cNvPr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7A2616A8-D07F-45D4-96BE-58D133694D9C}"/>
              </a:ext>
            </a:extLst>
          </p:cNvPr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1EF868F7-2D12-4D37-A22F-EFCC142DE462}"/>
              </a:ext>
            </a:extLst>
          </p:cNvPr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Straight Connector 12">
            <a:extLst>
              <a:ext uri="{FF2B5EF4-FFF2-40B4-BE49-F238E27FC236}">
                <a16:creationId xmlns:a16="http://schemas.microsoft.com/office/drawing/2014/main" id="{5AC83756-0959-425B-9A56-1151B3272A0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9" name="Straight Connector 13">
            <a:extLst>
              <a:ext uri="{FF2B5EF4-FFF2-40B4-BE49-F238E27FC236}">
                <a16:creationId xmlns:a16="http://schemas.microsoft.com/office/drawing/2014/main" id="{CE7E6D48-D860-4453-95E7-8F9D43D94A1B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traight Connector 14">
            <a:extLst>
              <a:ext uri="{FF2B5EF4-FFF2-40B4-BE49-F238E27FC236}">
                <a16:creationId xmlns:a16="http://schemas.microsoft.com/office/drawing/2014/main" id="{B1FC4341-6A13-4403-9FFE-761B369982AF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5">
            <a:extLst>
              <a:ext uri="{FF2B5EF4-FFF2-40B4-BE49-F238E27FC236}">
                <a16:creationId xmlns:a16="http://schemas.microsoft.com/office/drawing/2014/main" id="{56255941-A020-404C-BEBF-E5360887BC9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16">
            <a:extLst>
              <a:ext uri="{FF2B5EF4-FFF2-40B4-BE49-F238E27FC236}">
                <a16:creationId xmlns:a16="http://schemas.microsoft.com/office/drawing/2014/main" id="{944A78AF-1F52-42CE-8E2C-CF057FFC14E5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Rectangle 17">
            <a:extLst>
              <a:ext uri="{FF2B5EF4-FFF2-40B4-BE49-F238E27FC236}">
                <a16:creationId xmlns:a16="http://schemas.microsoft.com/office/drawing/2014/main" id="{786A780C-93B7-48F4-973B-7F63D5F34BA5}"/>
              </a:ext>
            </a:extLst>
          </p:cNvPr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Oval 18">
            <a:extLst>
              <a:ext uri="{FF2B5EF4-FFF2-40B4-BE49-F238E27FC236}">
                <a16:creationId xmlns:a16="http://schemas.microsoft.com/office/drawing/2014/main" id="{E9745D94-14B1-4F47-BC98-BF387DBA45EE}"/>
              </a:ext>
            </a:extLst>
          </p:cNvPr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Oval 19">
            <a:extLst>
              <a:ext uri="{FF2B5EF4-FFF2-40B4-BE49-F238E27FC236}">
                <a16:creationId xmlns:a16="http://schemas.microsoft.com/office/drawing/2014/main" id="{E3781488-8AF9-475F-9537-B43BCB48808C}"/>
              </a:ext>
            </a:extLst>
          </p:cNvPr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Oval 20">
            <a:extLst>
              <a:ext uri="{FF2B5EF4-FFF2-40B4-BE49-F238E27FC236}">
                <a16:creationId xmlns:a16="http://schemas.microsoft.com/office/drawing/2014/main" id="{F96E1F32-5257-449A-87DF-19391008C447}"/>
              </a:ext>
            </a:extLst>
          </p:cNvPr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21">
            <a:extLst>
              <a:ext uri="{FF2B5EF4-FFF2-40B4-BE49-F238E27FC236}">
                <a16:creationId xmlns:a16="http://schemas.microsoft.com/office/drawing/2014/main" id="{14D820AF-13B7-4D28-97E2-CE09BED4DE40}"/>
              </a:ext>
            </a:extLst>
          </p:cNvPr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22">
            <a:extLst>
              <a:ext uri="{FF2B5EF4-FFF2-40B4-BE49-F238E27FC236}">
                <a16:creationId xmlns:a16="http://schemas.microsoft.com/office/drawing/2014/main" id="{7F7892A8-C7FC-4FE0-97E8-BF851C5F6A2E}"/>
              </a:ext>
            </a:extLst>
          </p:cNvPr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Straight Connector 25">
            <a:extLst>
              <a:ext uri="{FF2B5EF4-FFF2-40B4-BE49-F238E27FC236}">
                <a16:creationId xmlns:a16="http://schemas.microsoft.com/office/drawing/2014/main" id="{85649FD8-1964-46F7-B2E1-04E1EC6901E3}"/>
              </a:ext>
            </a:extLst>
          </p:cNvPr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E3C4CAD8-F342-44B7-AE79-134135030E6E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59AAD-0DB0-4A34-BFC1-BB4A492D82FC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9A4A11BA-F6B4-457E-A8DF-B352157C4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56315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D0B2565A-046F-4DE1-BD1C-471D2939C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4E946-C854-4703-9C40-B603AD85C023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8C3A772B-4E3C-450A-B045-A305018B4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Slide Number Placeholder 8">
            <a:extLst>
              <a:ext uri="{FF2B5EF4-FFF2-40B4-BE49-F238E27FC236}">
                <a16:creationId xmlns:a16="http://schemas.microsoft.com/office/drawing/2014/main" id="{7D202DEF-062F-4DA8-92C2-0AAEEE80F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D222FAF1-C474-4982-818A-97BD935AACE5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05058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13">
            <a:extLst>
              <a:ext uri="{FF2B5EF4-FFF2-40B4-BE49-F238E27FC236}">
                <a16:creationId xmlns:a16="http://schemas.microsoft.com/office/drawing/2014/main" id="{1EF28BD7-9C89-4FD4-B7AE-DD1953065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71623-9466-4324-9AFF-480CB593F6B3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D789233A-B489-4A46-A3C9-5511AC00A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C29062-42AB-4803-97ED-6BC639F59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A51686E6-2235-4E41-80CF-234E8F22F8D2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16719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5">
            <a:extLst>
              <a:ext uri="{FF2B5EF4-FFF2-40B4-BE49-F238E27FC236}">
                <a16:creationId xmlns:a16="http://schemas.microsoft.com/office/drawing/2014/main" id="{BCE4CFD8-4BFA-4E20-90B6-9A4AA6168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3DB9E43-7FD5-49CC-8EEB-06F800CDC368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4" name="Footer Placeholder 7">
            <a:extLst>
              <a:ext uri="{FF2B5EF4-FFF2-40B4-BE49-F238E27FC236}">
                <a16:creationId xmlns:a16="http://schemas.microsoft.com/office/drawing/2014/main" id="{88683A67-296F-41C6-BFFB-55E5C2FA3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F17A9E9D-3A86-4E77-9F68-658CE75FF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1AB8724A-4756-47CC-9993-F74E20BD2EB1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18758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>
            <a:extLst>
              <a:ext uri="{FF2B5EF4-FFF2-40B4-BE49-F238E27FC236}">
                <a16:creationId xmlns:a16="http://schemas.microsoft.com/office/drawing/2014/main" id="{6B85FC26-9DFF-46AB-B2F5-C683C3363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80EE3-C608-4DFD-AB8F-1DE1A55B8E14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10D0EE-97D6-4867-B7B1-1183C021F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" name="Slide Number Placeholder 8">
            <a:extLst>
              <a:ext uri="{FF2B5EF4-FFF2-40B4-BE49-F238E27FC236}">
                <a16:creationId xmlns:a16="http://schemas.microsoft.com/office/drawing/2014/main" id="{B591D140-1AF1-418B-A4ED-21A4FF371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6E43BA16-08BA-44B4-A1F9-1D76ADB628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6481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9">
            <a:extLst>
              <a:ext uri="{FF2B5EF4-FFF2-40B4-BE49-F238E27FC236}">
                <a16:creationId xmlns:a16="http://schemas.microsoft.com/office/drawing/2014/main" id="{2C7AE28A-ED73-451C-96EF-C57FC71D7DBF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Straight Connector 7">
            <a:extLst>
              <a:ext uri="{FF2B5EF4-FFF2-40B4-BE49-F238E27FC236}">
                <a16:creationId xmlns:a16="http://schemas.microsoft.com/office/drawing/2014/main" id="{DED10F3E-A676-4C8B-8053-D0DC2A570EDC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Straight Connector 8">
            <a:extLst>
              <a:ext uri="{FF2B5EF4-FFF2-40B4-BE49-F238E27FC236}">
                <a16:creationId xmlns:a16="http://schemas.microsoft.com/office/drawing/2014/main" id="{C22CD96E-8683-4E8F-91B4-D42EAE9CB2C7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8" name="Straight Connector 10">
            <a:extLst>
              <a:ext uri="{FF2B5EF4-FFF2-40B4-BE49-F238E27FC236}">
                <a16:creationId xmlns:a16="http://schemas.microsoft.com/office/drawing/2014/main" id="{992241A5-31DF-47CE-8F1D-3160CB78E00C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D8406507-EFBA-433E-9971-5E93F8B68E7C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Straight Connector 12">
            <a:extLst>
              <a:ext uri="{FF2B5EF4-FFF2-40B4-BE49-F238E27FC236}">
                <a16:creationId xmlns:a16="http://schemas.microsoft.com/office/drawing/2014/main" id="{FDD2E838-1985-4FCC-896D-FC1FBD602B7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1" name="Oval 13">
            <a:extLst>
              <a:ext uri="{FF2B5EF4-FFF2-40B4-BE49-F238E27FC236}">
                <a16:creationId xmlns:a16="http://schemas.microsoft.com/office/drawing/2014/main" id="{F5CC65B5-5CDF-4812-9874-E61410CCC4CF}"/>
              </a:ext>
            </a:extLst>
          </p:cNvPr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Date Placeholder 20">
            <a:extLst>
              <a:ext uri="{FF2B5EF4-FFF2-40B4-BE49-F238E27FC236}">
                <a16:creationId xmlns:a16="http://schemas.microsoft.com/office/drawing/2014/main" id="{4E2638C6-5430-45AC-83E8-6220AB047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4B44863-4441-4151-8A71-7CCA23D2CE43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13" name="Slide Number Placeholder 21">
            <a:extLst>
              <a:ext uri="{FF2B5EF4-FFF2-40B4-BE49-F238E27FC236}">
                <a16:creationId xmlns:a16="http://schemas.microsoft.com/office/drawing/2014/main" id="{B3C428E1-CB5D-4A7C-8A9B-9F7945B595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945169-43E6-496A-8058-1D3A5FF86D3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4" name="Footer Placeholder 22">
            <a:extLst>
              <a:ext uri="{FF2B5EF4-FFF2-40B4-BE49-F238E27FC236}">
                <a16:creationId xmlns:a16="http://schemas.microsoft.com/office/drawing/2014/main" id="{50A3430F-F268-4E8C-81F4-DB89BB2EE30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306239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8">
            <a:extLst>
              <a:ext uri="{FF2B5EF4-FFF2-40B4-BE49-F238E27FC236}">
                <a16:creationId xmlns:a16="http://schemas.microsoft.com/office/drawing/2014/main" id="{64DCF1D6-0034-4340-984C-48FADD87C770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Oval 12">
            <a:extLst>
              <a:ext uri="{FF2B5EF4-FFF2-40B4-BE49-F238E27FC236}">
                <a16:creationId xmlns:a16="http://schemas.microsoft.com/office/drawing/2014/main" id="{0C4FC7F6-5290-454A-AB10-BFC7D6DBE549}"/>
              </a:ext>
            </a:extLst>
          </p:cNvPr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Straight Connector 9">
            <a:extLst>
              <a:ext uri="{FF2B5EF4-FFF2-40B4-BE49-F238E27FC236}">
                <a16:creationId xmlns:a16="http://schemas.microsoft.com/office/drawing/2014/main" id="{53343947-A615-43CF-8326-902F73D79691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C4BABDD5-24C4-4A01-8675-4317449D6F44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Straight Connector 11">
            <a:extLst>
              <a:ext uri="{FF2B5EF4-FFF2-40B4-BE49-F238E27FC236}">
                <a16:creationId xmlns:a16="http://schemas.microsoft.com/office/drawing/2014/main" id="{FB42398D-4EC9-4F8C-9F78-D237D49A2482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0" name="Straight Connector 18">
            <a:extLst>
              <a:ext uri="{FF2B5EF4-FFF2-40B4-BE49-F238E27FC236}">
                <a16:creationId xmlns:a16="http://schemas.microsoft.com/office/drawing/2014/main" id="{E382FD33-76B6-4BAA-99F4-8ECD1F359CBB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9">
            <a:extLst>
              <a:ext uri="{FF2B5EF4-FFF2-40B4-BE49-F238E27FC236}">
                <a16:creationId xmlns:a16="http://schemas.microsoft.com/office/drawing/2014/main" id="{A9869775-2AE7-424B-8781-CF28C94C057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6">
            <a:extLst>
              <a:ext uri="{FF2B5EF4-FFF2-40B4-BE49-F238E27FC236}">
                <a16:creationId xmlns:a16="http://schemas.microsoft.com/office/drawing/2014/main" id="{F9A54337-CFFD-4EDD-8BD2-B25288236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E3CDEC1-3069-4DBC-AF9C-693C508A790E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13" name="Slide Number Placeholder 17">
            <a:extLst>
              <a:ext uri="{FF2B5EF4-FFF2-40B4-BE49-F238E27FC236}">
                <a16:creationId xmlns:a16="http://schemas.microsoft.com/office/drawing/2014/main" id="{345E88DD-960B-4C7C-A6C8-5564A3B9A4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6B8CB9D-EDA3-4C7F-8337-A31CB4896F7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4" name="Footer Placeholder 20">
            <a:extLst>
              <a:ext uri="{FF2B5EF4-FFF2-40B4-BE49-F238E27FC236}">
                <a16:creationId xmlns:a16="http://schemas.microsoft.com/office/drawing/2014/main" id="{A98C0893-C653-47D8-A006-2A7A521820C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09762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>
            <a:extLst>
              <a:ext uri="{FF2B5EF4-FFF2-40B4-BE49-F238E27FC236}">
                <a16:creationId xmlns:a16="http://schemas.microsoft.com/office/drawing/2014/main" id="{D7A0FB40-6DD9-43FD-85D7-A25C17986BBC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Title Placeholder 21">
            <a:extLst>
              <a:ext uri="{FF2B5EF4-FFF2-40B4-BE49-F238E27FC236}">
                <a16:creationId xmlns:a16="http://schemas.microsoft.com/office/drawing/2014/main" id="{793E7A9E-C47C-4F1B-A033-599BC50EC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28" name="Text Placeholder 12">
            <a:extLst>
              <a:ext uri="{FF2B5EF4-FFF2-40B4-BE49-F238E27FC236}">
                <a16:creationId xmlns:a16="http://schemas.microsoft.com/office/drawing/2014/main" id="{18E69BF2-3160-419C-93F2-D4F1827B94C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A58153C9-4993-4FDA-975B-B1F76A28F2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AED2F6B0-DAA8-4DFB-A4E3-849DF10645DE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ADEBD6-CDC7-4AC6-994C-9729B0D68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2"/>
                </a:solidFill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Straight Connector 6">
            <a:extLst>
              <a:ext uri="{FF2B5EF4-FFF2-40B4-BE49-F238E27FC236}">
                <a16:creationId xmlns:a16="http://schemas.microsoft.com/office/drawing/2014/main" id="{35F1B774-34AA-43F0-9404-7AC5C42CD706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32" name="Straight Connector 8">
            <a:extLst>
              <a:ext uri="{FF2B5EF4-FFF2-40B4-BE49-F238E27FC236}">
                <a16:creationId xmlns:a16="http://schemas.microsoft.com/office/drawing/2014/main" id="{C0A4E3B7-BB08-4A92-8C7A-F0B2B642FF49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0F66F6-A0D1-4BBA-8386-2C37E523453F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34" name="Straight Connector 10">
            <a:extLst>
              <a:ext uri="{FF2B5EF4-FFF2-40B4-BE49-F238E27FC236}">
                <a16:creationId xmlns:a16="http://schemas.microsoft.com/office/drawing/2014/main" id="{0ED225E8-42A7-417C-BAEC-FD931071B02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8AA833A-91EC-42E0-9560-BD9B52C3BE5C}"/>
              </a:ext>
            </a:extLst>
          </p:cNvPr>
          <p:cNvSpPr/>
          <p:nvPr userDrawn="1"/>
        </p:nvSpPr>
        <p:spPr>
          <a:xfrm>
            <a:off x="8156575" y="5715000"/>
            <a:ext cx="549275" cy="549275"/>
          </a:xfrm>
          <a:prstGeom prst="ellipse">
            <a:avLst/>
          </a:prstGeom>
          <a:solidFill>
            <a:srgbClr val="C8520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0FE11E4-AED2-4F63-B462-1964C2429B31}"/>
              </a:ext>
            </a:extLst>
          </p:cNvPr>
          <p:cNvSpPr txBox="1">
            <a:spLocks/>
          </p:cNvSpPr>
          <p:nvPr userDrawn="1"/>
        </p:nvSpPr>
        <p:spPr>
          <a:xfrm>
            <a:off x="8077200" y="5823109"/>
            <a:ext cx="685799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600" b="0" kern="1200" dirty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+mn-cs"/>
              </a:rPr>
              <a:t>2-</a:t>
            </a:r>
            <a:fld id="{5F1D9C7C-A67B-40AF-AF17-4EFFBA00CC02}" type="slidenum">
              <a:rPr lang="en-US" altLang="en-US" sz="1600" b="0" kern="1200" smtClean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+mn-cs"/>
              </a:rPr>
              <a:pPr marL="0" indent="0" algn="ctr" rtl="0"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t>‹#›</a:t>
            </a:fld>
            <a:endParaRPr lang="en-US" altLang="en-US" sz="1600" b="0" kern="1200" dirty="0">
              <a:solidFill>
                <a:srgbClr val="FFFFFF"/>
              </a:solidFill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32" r:id="rId4"/>
    <p:sldLayoutId id="2147483733" r:id="rId5"/>
    <p:sldLayoutId id="2147483740" r:id="rId6"/>
    <p:sldLayoutId id="2147483734" r:id="rId7"/>
    <p:sldLayoutId id="2147483741" r:id="rId8"/>
    <p:sldLayoutId id="2147483742" r:id="rId9"/>
    <p:sldLayoutId id="2147483735" r:id="rId10"/>
    <p:sldLayoutId id="2147483736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E98F5853-38F4-44CD-94A1-F236B1644B3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1905000" y="2362200"/>
            <a:ext cx="3352800" cy="21336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  <a:t>CHAPTER TWO: </a:t>
            </a:r>
            <a:b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  <a:t>Human Communication Processes in the Small Group Context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991036-50BE-4F11-96A5-D98492FD8F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"/>
          <a:stretch/>
        </p:blipFill>
        <p:spPr>
          <a:xfrm>
            <a:off x="4750936" y="1219200"/>
            <a:ext cx="4058101" cy="4725883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0835810-ABEB-4955-A841-E083D4CF996F}"/>
              </a:ext>
            </a:extLst>
          </p:cNvPr>
          <p:cNvSpPr txBox="1">
            <a:spLocks/>
          </p:cNvSpPr>
          <p:nvPr/>
        </p:nvSpPr>
        <p:spPr>
          <a:xfrm>
            <a:off x="835025" y="6582550"/>
            <a:ext cx="8232775" cy="275450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900" dirty="0">
                <a:latin typeface="Calibri" panose="020F0502020204030204" pitchFamily="34" charset="0"/>
              </a:rPr>
              <a:t>Copyright © 2019 McGraw-Hill Education. All rights reserved. No reproduction or distribution without the prior written consent of McGraw-Hill Education.</a:t>
            </a:r>
            <a:endParaRPr 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934CA4D-9555-4D8A-A7A3-3D39CB538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Computer-Mediated Communication,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326230E-A86A-4C58-9BF3-2C158893B8B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3200" dirty="0"/>
              <a:t>Social Presence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200" dirty="0"/>
              <a:t>The extent to which group members perceive that a particular communication medium is socially and emotionally similar to face-to-face interaction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1EF90F-8893-4D2C-BB54-3EE4E3386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Nonverbal Behaviors,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483F6CB-A63E-495E-8754-F26F906BE099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Verbal and Nonverbal messages cannot be considered separately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Nonverbal behavior includes all behavior except the actual words themselves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ED61B3F-DC91-48A8-8D0B-0B9FE58BF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Nonverbal Behaviors,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FCD1125-51A8-49F7-BFAB-B91E1410C3F2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200" dirty="0"/>
              <a:t>Nonverbal behaviors:</a:t>
            </a:r>
          </a:p>
          <a:p>
            <a:pPr marL="0" indent="0" eaLnBrk="1" hangingPunct="1">
              <a:buNone/>
            </a:pPr>
            <a:endParaRPr lang="en-US" altLang="en-US" sz="3200" dirty="0"/>
          </a:p>
          <a:p>
            <a:pPr eaLnBrk="1" hangingPunct="1"/>
            <a:r>
              <a:rPr lang="en-US" altLang="en-US" sz="3200" dirty="0"/>
              <a:t>Are Ambiguous</a:t>
            </a:r>
          </a:p>
          <a:p>
            <a:pPr eaLnBrk="1" hangingPunct="1"/>
            <a:r>
              <a:rPr lang="en-US" altLang="en-US" sz="3200" dirty="0"/>
              <a:t>Can Contradict Verbal behaviors</a:t>
            </a:r>
          </a:p>
          <a:p>
            <a:pPr eaLnBrk="1" hangingPunct="1"/>
            <a:r>
              <a:rPr lang="en-US" altLang="en-US" sz="3200" dirty="0"/>
              <a:t>Can Supplement Verbal behaviors</a:t>
            </a:r>
          </a:p>
          <a:p>
            <a:pPr eaLnBrk="1" hangingPunct="1"/>
            <a:r>
              <a:rPr lang="en-US" altLang="en-US" sz="3200" dirty="0"/>
              <a:t>Regulate Interaction</a:t>
            </a:r>
          </a:p>
          <a:p>
            <a:pPr eaLnBrk="1" hangingPunct="1"/>
            <a:r>
              <a:rPr lang="en-US" altLang="en-US" sz="3200" dirty="0"/>
              <a:t>Include emoticons that convey relational messages and social presence to C M C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24A28F4-70C6-4060-9C6F-DF78F2EB1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Nonverbal Behaviors, 3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26187AA-C835-44B5-8F31-21613E77821D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Types of Nonverbal behaviors</a:t>
            </a:r>
          </a:p>
          <a:p>
            <a:pPr eaLnBrk="1" hangingPunct="1"/>
            <a:r>
              <a:rPr lang="en-US" altLang="en-US" dirty="0"/>
              <a:t>Physical Appearance</a:t>
            </a:r>
          </a:p>
          <a:p>
            <a:pPr eaLnBrk="1" hangingPunct="1"/>
            <a:r>
              <a:rPr lang="en-US" altLang="en-US" dirty="0"/>
              <a:t>Space and Seating</a:t>
            </a:r>
          </a:p>
          <a:p>
            <a:pPr lvl="1" eaLnBrk="1" hangingPunct="1"/>
            <a:r>
              <a:rPr lang="en-US" altLang="en-US" sz="3600" dirty="0"/>
              <a:t>Proxemics</a:t>
            </a:r>
          </a:p>
          <a:p>
            <a:pPr eaLnBrk="1" hangingPunct="1"/>
            <a:r>
              <a:rPr lang="en-US" altLang="en-US" dirty="0"/>
              <a:t>Eye Contact</a:t>
            </a:r>
          </a:p>
          <a:p>
            <a:pPr eaLnBrk="1" hangingPunct="1"/>
            <a:r>
              <a:rPr lang="en-US" altLang="en-US" dirty="0"/>
              <a:t>Facial Expression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B2949FA-04FA-42F9-83D4-D6114E1A9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Nonverbal Behaviors, 4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9301BDC-9609-4BB1-AEB9-C980E8ACA0DF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Movements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600" dirty="0"/>
              <a:t>Kinesics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600" dirty="0"/>
              <a:t>Body Synchrony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Vocal Cues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600" dirty="0"/>
              <a:t>Paralanguage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600" dirty="0"/>
              <a:t>Backchannel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Time Cues</a:t>
            </a:r>
          </a:p>
          <a:p>
            <a:pPr eaLnBrk="1" hangingPunct="1"/>
            <a:r>
              <a:rPr lang="en-US" altLang="en-US" dirty="0"/>
              <a:t>Touch/Haptics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587582-7AA4-44C0-9005-007DCBE31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31AF0AC-3702-41E0-B07C-C0252E25671F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Small Group Context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Small Group Communication Principles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Listening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587582-7AA4-44C0-9005-007DCBE31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31AF0AC-3702-41E0-B07C-C0252E25671F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Computer-Mediated Communication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Nonverbal Behavior</a:t>
            </a:r>
          </a:p>
        </p:txBody>
      </p:sp>
    </p:spTree>
    <p:extLst>
      <p:ext uri="{BB962C8B-B14F-4D97-AF65-F5344CB8AC3E}">
        <p14:creationId xmlns:p14="http://schemas.microsoft.com/office/powerpoint/2010/main" val="1153701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FED61CD-CDD7-4F0B-9739-9D4540751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Small Group Context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5AE76DB-7A03-416A-8BDB-E905CDCE1FB4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sz="3600" dirty="0"/>
              <a:t>Communication takes places in specific situations, which are called </a:t>
            </a:r>
            <a:r>
              <a:rPr lang="en-US" altLang="en-US" sz="3600" i="1" dirty="0"/>
              <a:t>contexts</a:t>
            </a:r>
            <a:endParaRPr lang="en-US" altLang="en-US" sz="3600" dirty="0"/>
          </a:p>
          <a:p>
            <a:pPr eaLnBrk="1" hangingPunct="1"/>
            <a:r>
              <a:rPr lang="en-US" altLang="en-US" sz="2700" dirty="0"/>
              <a:t>number of communicators involved</a:t>
            </a:r>
          </a:p>
          <a:p>
            <a:pPr eaLnBrk="1" hangingPunct="1"/>
            <a:r>
              <a:rPr lang="en-US" altLang="en-US" sz="2700" dirty="0"/>
              <a:t>feedback is psychologically complex</a:t>
            </a:r>
          </a:p>
          <a:p>
            <a:pPr eaLnBrk="1" hangingPunct="1"/>
            <a:r>
              <a:rPr lang="en-US" altLang="en-US" sz="2700" dirty="0"/>
              <a:t>member pressure to conform to role expectations </a:t>
            </a:r>
          </a:p>
          <a:p>
            <a:pPr eaLnBrk="1" hangingPunct="1"/>
            <a:r>
              <a:rPr lang="en-US" altLang="en-US" sz="2700" dirty="0"/>
              <a:t>roles between participants are formalized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31ACC3C-B3D7-4AA8-B8FC-B04790BF1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Small Group Communication Principles, 1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358539-FFBD-43A5-A648-B1A0341813B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i="1" dirty="0"/>
              <a:t>Communication</a:t>
            </a:r>
            <a:r>
              <a:rPr lang="en-US" altLang="en-US" dirty="0"/>
              <a:t> is the transactional process by which people simultaneously create, interpret, and negotiate shared meaning through interaction</a:t>
            </a:r>
            <a:endParaRPr lang="en-US" altLang="en-US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95C6553-99B8-435A-B55F-4E380FAF7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Small Group Communication Principles, 2</a:t>
            </a:r>
            <a:endParaRPr lang="en-IN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0765CD4-6E22-4BF3-958A-9A98EFA9E6B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Principles of Communication: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eaLnBrk="1" hangingPunct="1"/>
            <a:r>
              <a:rPr lang="en-US" altLang="en-US" dirty="0"/>
              <a:t>Human Communication is symbolic</a:t>
            </a:r>
          </a:p>
          <a:p>
            <a:pPr eaLnBrk="1" hangingPunct="1"/>
            <a:r>
              <a:rPr lang="en-US" altLang="en-US" dirty="0"/>
              <a:t>Communication is personal</a:t>
            </a:r>
          </a:p>
          <a:p>
            <a:pPr eaLnBrk="1" hangingPunct="1"/>
            <a:r>
              <a:rPr lang="en-US" altLang="en-US" dirty="0"/>
              <a:t>Communication is a transactional process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F3522DC-28E5-4394-A358-5C14E938E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Small Group Communication Principles, 3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BD8C0-4D50-4B11-BBE0-2A665A8738B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Communication is not always intentional</a:t>
            </a:r>
          </a:p>
          <a:p>
            <a:pPr eaLnBrk="1" hangingPunct="1"/>
            <a:r>
              <a:rPr lang="en-US" altLang="en-US" dirty="0"/>
              <a:t>Communication involves content and relationship dimensions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5B0150BD-634F-4129-92CB-D24A81D9F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Listening</a:t>
            </a:r>
            <a:endParaRPr lang="en-IN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C0E85F4-FD73-42E0-9C89-B3E81125264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spcBef>
                <a:spcPts val="300"/>
              </a:spcBef>
              <a:buNone/>
            </a:pPr>
            <a:r>
              <a:rPr lang="en-US" altLang="en-US" i="1" dirty="0"/>
              <a:t>Listening </a:t>
            </a:r>
            <a:r>
              <a:rPr lang="en-US" altLang="en-US" dirty="0"/>
              <a:t>involves hearing and interpreting</a:t>
            </a:r>
          </a:p>
          <a:p>
            <a:pPr eaLnBrk="1" hangingPunct="1">
              <a:lnSpc>
                <a:spcPct val="90000"/>
              </a:lnSpc>
              <a:spcBef>
                <a:spcPts val="300"/>
              </a:spcBef>
            </a:pPr>
            <a:r>
              <a:rPr lang="en-US" altLang="en-US" dirty="0"/>
              <a:t>Few people listen well</a:t>
            </a:r>
          </a:p>
          <a:p>
            <a:pPr marL="0" indent="0" eaLnBrk="1" hangingPunct="1">
              <a:lnSpc>
                <a:spcPct val="90000"/>
              </a:lnSpc>
              <a:spcBef>
                <a:spcPts val="300"/>
              </a:spcBef>
              <a:buNone/>
            </a:pPr>
            <a:endParaRPr lang="en-US" altLang="en-US" dirty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/>
              <a:t>Listening Preferences</a:t>
            </a:r>
          </a:p>
          <a:p>
            <a:pPr eaLnBrk="1" hangingPunct="1">
              <a:lnSpc>
                <a:spcPct val="90000"/>
              </a:lnSpc>
              <a:spcBef>
                <a:spcPts val="300"/>
              </a:spcBef>
            </a:pPr>
            <a:r>
              <a:rPr lang="en-US" altLang="en-US" dirty="0"/>
              <a:t>People-Oriented</a:t>
            </a:r>
          </a:p>
          <a:p>
            <a:pPr eaLnBrk="1" hangingPunct="1">
              <a:lnSpc>
                <a:spcPct val="90000"/>
              </a:lnSpc>
              <a:spcBef>
                <a:spcPts val="300"/>
              </a:spcBef>
            </a:pPr>
            <a:r>
              <a:rPr lang="en-US" altLang="en-US" dirty="0"/>
              <a:t>Action-Oriented</a:t>
            </a:r>
          </a:p>
          <a:p>
            <a:pPr eaLnBrk="1" hangingPunct="1">
              <a:lnSpc>
                <a:spcPct val="90000"/>
              </a:lnSpc>
              <a:spcBef>
                <a:spcPts val="300"/>
              </a:spcBef>
            </a:pPr>
            <a:r>
              <a:rPr lang="en-US" altLang="en-US" dirty="0"/>
              <a:t>Content-Oriented</a:t>
            </a:r>
          </a:p>
          <a:p>
            <a:pPr eaLnBrk="1" hangingPunct="1">
              <a:lnSpc>
                <a:spcPct val="90000"/>
              </a:lnSpc>
              <a:spcBef>
                <a:spcPts val="300"/>
              </a:spcBef>
            </a:pPr>
            <a:r>
              <a:rPr lang="en-US" altLang="en-US" dirty="0"/>
              <a:t>Time-Oriented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4878C94-2CC1-43F2-8AF0-4532EC1B2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Listening Effectively, 1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0AD195-8993-438E-983A-F050D85BDE72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Good Listeners: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eaLnBrk="1" hangingPunct="1"/>
            <a:r>
              <a:rPr lang="en-US" altLang="en-US" dirty="0"/>
              <a:t>Pay attention to context</a:t>
            </a:r>
          </a:p>
          <a:p>
            <a:pPr eaLnBrk="1" hangingPunct="1"/>
            <a:r>
              <a:rPr lang="en-US" altLang="en-US" dirty="0"/>
              <a:t>Recognize feelings</a:t>
            </a:r>
          </a:p>
          <a:p>
            <a:pPr eaLnBrk="1" hangingPunct="1"/>
            <a:r>
              <a:rPr lang="en-US" altLang="en-US" dirty="0"/>
              <a:t>Help facilitate clarity</a:t>
            </a:r>
          </a:p>
          <a:p>
            <a:pPr eaLnBrk="1" hangingPunct="1"/>
            <a:r>
              <a:rPr lang="en-US" altLang="en-US" dirty="0"/>
              <a:t>Interpret silence carefully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80D9BD-0EA6-4FED-8185-11A3932F6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Listening Effectively, 2</a:t>
            </a:r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FDED679B-1A52-49C9-95A1-9E3F712E9A74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sz="3200" dirty="0"/>
              <a:t>Active Listening</a:t>
            </a:r>
          </a:p>
          <a:p>
            <a:pPr eaLnBrk="1" hangingPunct="1"/>
            <a:r>
              <a:rPr lang="en-US" altLang="en-US" dirty="0"/>
              <a:t>Listening with the intent of understanding a speaker the way the speaker wishes to be understood and paraphrasing your understanding so the speaker can confirm or correct the paraphrase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000388C-9A65-45BF-B3CF-376F30FE8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Computer-Mediated Communication,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9FC4CB1-462A-4C75-88FB-8376ADC7BA0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3200" dirty="0"/>
              <a:t>Computer-mediated communication, or C M C, refers to the use of computers to communicate with one another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e-mail or electronic mail, chat rooms, electronic bulletin boards, Listservs, net conferencing (audio-, video-, or computer conferencing), texting, instant messaging, wikis, discussion boards, and decision-making software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117&quot;&gt;&lt;object type=&quot;3&quot; unique_id=&quot;10118&quot;&gt;&lt;property id=&quot;20148&quot; value=&quot;5&quot;/&gt;&lt;property id=&quot;20300&quot; value=&quot;Slide 1 - &amp;quot;CHAPTER TWO: &amp;#x0D;&amp;#x0A;Human Communication Processes in the Small Group Context&amp;#x0D;&amp;#x0A;&amp;quot;&quot;/&gt;&lt;property id=&quot;20307&quot; value=&quot;256&quot;/&gt;&lt;/object&gt;&lt;object type=&quot;3&quot; unique_id=&quot;10119&quot;&gt;&lt;property id=&quot;20148&quot; value=&quot;5&quot;/&gt;&lt;property id=&quot;20300&quot; value=&quot;Slide 2 - &amp;quot;PREVIEW&amp;quot;&quot;/&gt;&lt;property id=&quot;20307&quot; value=&quot;268&quot;/&gt;&lt;/object&gt;&lt;object type=&quot;3&quot; unique_id=&quot;10120&quot;&gt;&lt;property id=&quot;20148&quot; value=&quot;5&quot;/&gt;&lt;property id=&quot;20300&quot; value=&quot;Slide 3 - &amp;quot;SMALL GROUP CONTEXT&amp;quot;&quot;/&gt;&lt;property id=&quot;20307&quot; value=&quot;269&quot;/&gt;&lt;/object&gt;&lt;object type=&quot;3&quot; unique_id=&quot;10121&quot;&gt;&lt;property id=&quot;20148&quot; value=&quot;5&quot;/&gt;&lt;property id=&quot;20300&quot; value=&quot;Slide 4 - &amp;quot;SMALL GROUP CONTEXT&amp;quot;&quot;/&gt;&lt;property id=&quot;20307&quot; value=&quot;283&quot;/&gt;&lt;/object&gt;&lt;object type=&quot;3&quot; unique_id=&quot;10122&quot;&gt;&lt;property id=&quot;20148&quot; value=&quot;5&quot;/&gt;&lt;property id=&quot;20300&quot; value=&quot;Slide 5 - &amp;quot;SMALL GROUP COMMUNICATION PRINCIPLES&amp;quot;&quot;/&gt;&lt;property id=&quot;20307&quot; value=&quot;270&quot;/&gt;&lt;/object&gt;&lt;object type=&quot;3&quot; unique_id=&quot;10123&quot;&gt;&lt;property id=&quot;20148&quot; value=&quot;5&quot;/&gt;&lt;property id=&quot;20300&quot; value=&quot;Slide 6 - &amp;quot;SMALL GROUP COMMUNICATION PRINCIPLES&amp;quot;&quot;/&gt;&lt;property id=&quot;20307&quot; value=&quot;271&quot;/&gt;&lt;/object&gt;&lt;object type=&quot;3&quot; unique_id=&quot;10124&quot;&gt;&lt;property id=&quot;20148&quot; value=&quot;5&quot;/&gt;&lt;property id=&quot;20300&quot; value=&quot;Slide 7 - &amp;quot;SMALL GROUP COMMUNICATION PRINCIPLES&amp;quot;&quot;/&gt;&lt;property id=&quot;20307&quot; value=&quot;282&quot;/&gt;&lt;/object&gt;&lt;object type=&quot;3&quot; unique_id=&quot;10125&quot;&gt;&lt;property id=&quot;20148&quot; value=&quot;5&quot;/&gt;&lt;property id=&quot;20300&quot; value=&quot;Slide 8 - &amp;quot;LISTENING&amp;quot;&quot;/&gt;&lt;property id=&quot;20307&quot; value=&quot;272&quot;/&gt;&lt;/object&gt;&lt;object type=&quot;3&quot; unique_id=&quot;10126&quot;&gt;&lt;property id=&quot;20148&quot; value=&quot;5&quot;/&gt;&lt;property id=&quot;20300&quot; value=&quot;Slide 9 - &amp;quot;LISTENING EFFECTIVELY&amp;quot;&quot;/&gt;&lt;property id=&quot;20307&quot; value=&quot;273&quot;/&gt;&lt;/object&gt;&lt;object type=&quot;3&quot; unique_id=&quot;10127&quot;&gt;&lt;property id=&quot;20148&quot; value=&quot;5&quot;/&gt;&lt;property id=&quot;20300&quot; value=&quot;Slide 10 - &amp;quot;COMPUTER-MEDIATED COMMUNICATION&amp;quot;&quot;/&gt;&lt;property id=&quot;20307&quot; value=&quot;274&quot;/&gt;&lt;/object&gt;&lt;object type=&quot;3&quot; unique_id=&quot;10128&quot;&gt;&lt;property id=&quot;20148&quot; value=&quot;5&quot;/&gt;&lt;property id=&quot;20300&quot; value=&quot;Slide 11 - &amp;quot;COMPUTER-MEDIATED COMMUNICATION&amp;quot;&quot;/&gt;&lt;property id=&quot;20307&quot; value=&quot;281&quot;/&gt;&lt;/object&gt;&lt;object type=&quot;3&quot; unique_id=&quot;10129&quot;&gt;&lt;property id=&quot;20148&quot; value=&quot;5&quot;/&gt;&lt;property id=&quot;20300&quot; value=&quot;Slide 12 - &amp;quot;NONVERBAL BEHAVIORS&amp;quot;&quot;/&gt;&lt;property id=&quot;20307&quot; value=&quot;275&quot;/&gt;&lt;/object&gt;&lt;object type=&quot;3&quot; unique_id=&quot;10130&quot;&gt;&lt;property id=&quot;20148&quot; value=&quot;5&quot;/&gt;&lt;property id=&quot;20300&quot; value=&quot;Slide 13 - &amp;quot;NONVERBAL BEHAVIORS&amp;quot;&quot;/&gt;&lt;property id=&quot;20307&quot; value=&quot;276&quot;/&gt;&lt;/object&gt;&lt;object type=&quot;3&quot; unique_id=&quot;10131&quot;&gt;&lt;property id=&quot;20148&quot; value=&quot;5&quot;/&gt;&lt;property id=&quot;20300&quot; value=&quot;Slide 14 - &amp;quot;NONVERBAL BEHAVIORS&amp;quot;&quot;/&gt;&lt;property id=&quot;20307&quot; value=&quot;277&quot;/&gt;&lt;/object&gt;&lt;object type=&quot;3&quot; unique_id=&quot;10132&quot;&gt;&lt;property id=&quot;20148&quot; value=&quot;5&quot;/&gt;&lt;property id=&quot;20300&quot; value=&quot;Slide 15 - &amp;quot;NONVERBAL BEHAVIORS&amp;quot;&quot;/&gt;&lt;property id=&quot;20307&quot; value=&quot;280&quot;/&gt;&lt;/object&gt;&lt;object type=&quot;3&quot; unique_id=&quot;10133&quot;&gt;&lt;property id=&quot;20148&quot; value=&quot;5&quot;/&gt;&lt;property id=&quot;20300&quot; value=&quot;Slide 16 - &amp;quot;NONVERBAL BEHAVIORS&amp;quot;&quot;/&gt;&lt;property id=&quot;20307&quot; value=&quot;278&quot;/&gt;&lt;/object&gt;&lt;object type=&quot;3&quot; unique_id=&quot;10134&quot;&gt;&lt;property id=&quot;20148&quot; value=&quot;5&quot;/&gt;&lt;property id=&quot;20300&quot; value=&quot;Slide 17 - &amp;quot;SUMMARY&amp;quot;&quot;/&gt;&lt;property id=&quot;20307&quot; value=&quot;279&quot;/&gt;&lt;/object&gt;&lt;/object&gt;&lt;object type=&quot;8&quot; unique_id=&quot;10153&quot;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riel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B1605E6CAFF34DA7688D4A3DE741FC" ma:contentTypeVersion="" ma:contentTypeDescription="Create a new document." ma:contentTypeScope="" ma:versionID="05ef95cd2ad246d0c8271ec60b17ad4f">
  <xsd:schema xmlns:xsd="http://www.w3.org/2001/XMLSchema" xmlns:xs="http://www.w3.org/2001/XMLSchema" xmlns:p="http://schemas.microsoft.com/office/2006/metadata/properties" xmlns:ns2="dd132adf-85ac-4a18-8a8f-eabd02632a11" xmlns:ns3="8f5cc36b-c016-4758-adce-9e0f69c0453c" targetNamespace="http://schemas.microsoft.com/office/2006/metadata/properties" ma:root="true" ma:fieldsID="c503de9789163bd5bbe326fdacfa265e" ns2:_="" ns3:_="">
    <xsd:import namespace="dd132adf-85ac-4a18-8a8f-eabd02632a11"/>
    <xsd:import namespace="8f5cc36b-c016-4758-adce-9e0f69c0453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132adf-85ac-4a18-8a8f-eabd02632a1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5cc36b-c016-4758-adce-9e0f69c045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d132adf-85ac-4a18-8a8f-eabd02632a11">
      <UserInfo>
        <DisplayName/>
        <AccountId xsi:nil="true"/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8DC2311-1749-47A2-BD34-53A870530C1A}"/>
</file>

<file path=customXml/itemProps2.xml><?xml version="1.0" encoding="utf-8"?>
<ds:datastoreItem xmlns:ds="http://schemas.openxmlformats.org/officeDocument/2006/customXml" ds:itemID="{0E6BD323-D959-4424-906E-5F55C5F4EBD1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3b891efd-a537-4e57-a9a6-7bde74ae8a20"/>
    <ds:schemaRef ds:uri="b7fbc176-c5f2-4fe2-83e2-528516b9f35d"/>
    <ds:schemaRef ds:uri="http://www.w3.org/XML/1998/namespace"/>
    <ds:schemaRef ds:uri="http://purl.org/dc/dcmitype/"/>
    <ds:schemaRef ds:uri="aa4f5ada-9d1d-46d6-b705-f2cf90d05a91"/>
  </ds:schemaRefs>
</ds:datastoreItem>
</file>

<file path=customXml/itemProps3.xml><?xml version="1.0" encoding="utf-8"?>
<ds:datastoreItem xmlns:ds="http://schemas.openxmlformats.org/officeDocument/2006/customXml" ds:itemID="{50FB08B1-C9D3-4EE2-B92B-C0F5818B3F6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537</TotalTime>
  <Words>403</Words>
  <Application>Microsoft Office PowerPoint</Application>
  <PresentationFormat>On-screen Show (4:3)</PresentationFormat>
  <Paragraphs>97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ＭＳ Ｐゴシック</vt:lpstr>
      <vt:lpstr>Arial</vt:lpstr>
      <vt:lpstr>Calibri</vt:lpstr>
      <vt:lpstr>Century Schoolbook</vt:lpstr>
      <vt:lpstr>Wingdings</vt:lpstr>
      <vt:lpstr>Wingdings 2</vt:lpstr>
      <vt:lpstr>Oriel</vt:lpstr>
      <vt:lpstr>CHAPTER TWO:  Human Communication Processes in the Small Group Context</vt:lpstr>
      <vt:lpstr>Small Group Context</vt:lpstr>
      <vt:lpstr>Small Group Communication Principles, 1</vt:lpstr>
      <vt:lpstr>Small Group Communication Principles, 2</vt:lpstr>
      <vt:lpstr>Small Group Communication Principles, 3</vt:lpstr>
      <vt:lpstr>Listening</vt:lpstr>
      <vt:lpstr>Listening Effectively, 1</vt:lpstr>
      <vt:lpstr>Listening Effectively, 2</vt:lpstr>
      <vt:lpstr>Computer-Mediated Communication, 1</vt:lpstr>
      <vt:lpstr>Computer-Mediated Communication, 2</vt:lpstr>
      <vt:lpstr>Nonverbal Behaviors, 1</vt:lpstr>
      <vt:lpstr>Nonverbal Behaviors, 2</vt:lpstr>
      <vt:lpstr>Nonverbal Behaviors, 3</vt:lpstr>
      <vt:lpstr>Nonverbal Behaviors, 4</vt:lpstr>
      <vt:lpstr>Summary, 1</vt:lpstr>
      <vt:lpstr>Summary,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The Small Groups in Everyone’s Life</dc:title>
  <dc:creator>Gloria Galanes</dc:creator>
  <cp:lastModifiedBy>Sagar H Panchamukhi</cp:lastModifiedBy>
  <cp:revision>64</cp:revision>
  <dcterms:created xsi:type="dcterms:W3CDTF">2012-01-09T06:59:10Z</dcterms:created>
  <dcterms:modified xsi:type="dcterms:W3CDTF">2018-05-25T13:48:37Z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d_Signature">
    <vt:bool>false</vt:bool>
  </property>
  <property fmtid="{D5CDD505-2E9C-101B-9397-08002B2CF9AE}" pid="3" name="xd_ProgID">
    <vt:lpwstr/>
  </property>
  <property fmtid="{D5CDD505-2E9C-101B-9397-08002B2CF9AE}" pid="4" name="ContentTypeId">
    <vt:lpwstr>0x010100E3B1605E6CAFF34DA7688D4A3DE741FC</vt:lpwstr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</Properties>
</file>