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4"/>
  </p:sldMasterIdLst>
  <p:notesMasterIdLst>
    <p:notesMasterId r:id="rId24"/>
  </p:notesMasterIdLst>
  <p:handoutMasterIdLst>
    <p:handoutMasterId r:id="rId25"/>
  </p:handoutMasterIdLst>
  <p:sldIdLst>
    <p:sldId id="256" r:id="rId5"/>
    <p:sldId id="258" r:id="rId6"/>
    <p:sldId id="269" r:id="rId7"/>
    <p:sldId id="260" r:id="rId8"/>
    <p:sldId id="261" r:id="rId9"/>
    <p:sldId id="278" r:id="rId10"/>
    <p:sldId id="262" r:id="rId11"/>
    <p:sldId id="270" r:id="rId12"/>
    <p:sldId id="259" r:id="rId13"/>
    <p:sldId id="277" r:id="rId14"/>
    <p:sldId id="280" r:id="rId15"/>
    <p:sldId id="272" r:id="rId16"/>
    <p:sldId id="265" r:id="rId17"/>
    <p:sldId id="273" r:id="rId18"/>
    <p:sldId id="266" r:id="rId19"/>
    <p:sldId id="274" r:id="rId20"/>
    <p:sldId id="275" r:id="rId21"/>
    <p:sldId id="276" r:id="rId22"/>
    <p:sldId id="279" r:id="rId23"/>
  </p:sldIdLst>
  <p:sldSz cx="9144000" cy="6858000" type="screen4x3"/>
  <p:notesSz cx="6858000" cy="9144000"/>
  <p:custDataLst>
    <p:tags r:id="rId2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dith Scott" initials="" lastIdx="0" clrIdx="0"/>
  <p:cmAuthor id="2" name="Diya Bhojnagarwala" initials="DB" lastIdx="14" clrIdx="1">
    <p:extLst>
      <p:ext uri="{19B8F6BF-5375-455C-9EA6-DF929625EA0E}">
        <p15:presenceInfo xmlns:p15="http://schemas.microsoft.com/office/powerpoint/2012/main" userId="S-1-5-21-3361151005-2080053223-3394076701-18983" providerId="AD"/>
      </p:ext>
    </p:extLst>
  </p:cmAuthor>
  <p:cmAuthor id="3" name="Suchitra Krishna" initials="SK" lastIdx="12" clrIdx="2">
    <p:extLst>
      <p:ext uri="{19B8F6BF-5375-455C-9EA6-DF929625EA0E}">
        <p15:presenceInfo xmlns:p15="http://schemas.microsoft.com/office/powerpoint/2012/main" userId="Suchitra Krish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74" autoAdjust="0"/>
    <p:restoredTop sz="94291" autoAdjust="0"/>
  </p:normalViewPr>
  <p:slideViewPr>
    <p:cSldViewPr>
      <p:cViewPr varScale="1">
        <p:scale>
          <a:sx n="68" d="100"/>
          <a:sy n="68" d="100"/>
        </p:scale>
        <p:origin x="66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682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79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AA999D66-33BF-465B-BF14-1874B1B90C5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3EDE5A7A-CCC9-47C3-8E17-F872D255B29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fld id="{DBF8523A-55A9-446C-B367-36373E289DC8}" type="datetimeFigureOut">
              <a:rPr lang="en-US" altLang="en-US"/>
              <a:pPr>
                <a:defRPr/>
              </a:pPr>
              <a:t>5/25/2018</a:t>
            </a:fld>
            <a:endParaRPr lang="en-US" altLang="en-US" dirty="0"/>
          </a:p>
        </p:txBody>
      </p:sp>
      <p:sp>
        <p:nvSpPr>
          <p:cNvPr id="41988" name="Rectangle 4">
            <a:extLst>
              <a:ext uri="{FF2B5EF4-FFF2-40B4-BE49-F238E27FC236}">
                <a16:creationId xmlns:a16="http://schemas.microsoft.com/office/drawing/2014/main" id="{67868755-0C70-4314-9696-74715505D6A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1989" name="Rectangle 5">
            <a:extLst>
              <a:ext uri="{FF2B5EF4-FFF2-40B4-BE49-F238E27FC236}">
                <a16:creationId xmlns:a16="http://schemas.microsoft.com/office/drawing/2014/main" id="{2B3DA182-6E9F-41DF-B171-88944E78543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fld id="{29D29A18-C510-4A8B-8B63-36A0C81573F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CBBD7DE5-F811-4C53-A09A-50785735B84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8DAFFC81-81D0-4172-9197-64E03363461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fld id="{D5FB03ED-EABB-41BD-AF22-EE56E0344370}" type="datetimeFigureOut">
              <a:rPr lang="en-US" altLang="en-US"/>
              <a:pPr>
                <a:defRPr/>
              </a:pPr>
              <a:t>5/25/2018</a:t>
            </a:fld>
            <a:endParaRPr lang="en-US" altLang="en-US" dirty="0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54CA50EE-27E2-4B8E-A333-AAE8F305D69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0965" name="Rectangle 5">
            <a:extLst>
              <a:ext uri="{FF2B5EF4-FFF2-40B4-BE49-F238E27FC236}">
                <a16:creationId xmlns:a16="http://schemas.microsoft.com/office/drawing/2014/main" id="{ADF297EA-8562-4BEE-9A21-284CC4ABEBF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40966" name="Rectangle 6">
            <a:extLst>
              <a:ext uri="{FF2B5EF4-FFF2-40B4-BE49-F238E27FC236}">
                <a16:creationId xmlns:a16="http://schemas.microsoft.com/office/drawing/2014/main" id="{61C194B1-533B-4D33-ABCE-2FFD378E8E0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0967" name="Rectangle 7">
            <a:extLst>
              <a:ext uri="{FF2B5EF4-FFF2-40B4-BE49-F238E27FC236}">
                <a16:creationId xmlns:a16="http://schemas.microsoft.com/office/drawing/2014/main" id="{DD68D9A3-185C-463C-B5AE-A389C1C60D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fld id="{BC050A73-DE94-4389-9F52-69897B75BFA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050A73-DE94-4389-9F52-69897B75BFA7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373387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050A73-DE94-4389-9F52-69897B75BFA7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034059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050A73-DE94-4389-9F52-69897B75BFA7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427283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050A73-DE94-4389-9F52-69897B75BFA7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595713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050A73-DE94-4389-9F52-69897B75BFA7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078711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050A73-DE94-4389-9F52-69897B75BFA7}" type="slidenum">
              <a:rPr lang="en-US" altLang="en-US" smtClean="0"/>
              <a:pPr>
                <a:defRPr/>
              </a:pPr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738815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050A73-DE94-4389-9F52-69897B75BFA7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224088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050A73-DE94-4389-9F52-69897B75BFA7}" type="slidenum">
              <a:rPr lang="en-US" altLang="en-US" smtClean="0"/>
              <a:pPr>
                <a:defRPr/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09361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050A73-DE94-4389-9F52-69897B75BFA7}" type="slidenum">
              <a:rPr lang="en-US" altLang="en-US" smtClean="0"/>
              <a:pPr>
                <a:defRPr/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999163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050A73-DE94-4389-9F52-69897B75BFA7}" type="slidenum">
              <a:rPr lang="en-US" altLang="en-US" smtClean="0"/>
              <a:pPr>
                <a:defRPr/>
              </a:pPr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737518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050A73-DE94-4389-9F52-69897B75BFA7}" type="slidenum">
              <a:rPr lang="en-US" altLang="en-US" smtClean="0"/>
              <a:pPr>
                <a:defRPr/>
              </a:pPr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46845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050A73-DE94-4389-9F52-69897B75BFA7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15166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050A73-DE94-4389-9F52-69897B75BFA7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0101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050A73-DE94-4389-9F52-69897B75BFA7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846961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050A73-DE94-4389-9F52-69897B75BFA7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43373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050A73-DE94-4389-9F52-69897B75BFA7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171168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050A73-DE94-4389-9F52-69897B75BFA7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96454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050A73-DE94-4389-9F52-69897B75BFA7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198858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050A73-DE94-4389-9F52-69897B75BFA7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32946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87847A5C-40E8-4892-884D-7954BA76B35E}"/>
              </a:ext>
            </a:extLst>
          </p:cNvPr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D9DFDED3-ECF6-4445-BBCE-4EF02FCC1DCA}"/>
              </a:ext>
            </a:extLst>
          </p:cNvPr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1AB761B4-710D-4B6F-BF09-213000D24ABE}"/>
              </a:ext>
            </a:extLst>
          </p:cNvPr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9EF044E-D9D8-496B-B624-A42AAAB9F3AC}"/>
              </a:ext>
            </a:extLst>
          </p:cNvPr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Straight Connector 10">
            <a:extLst>
              <a:ext uri="{FF2B5EF4-FFF2-40B4-BE49-F238E27FC236}">
                <a16:creationId xmlns:a16="http://schemas.microsoft.com/office/drawing/2014/main" id="{B1E11E62-4E5F-4257-BFAB-72083AE0585C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7">
            <a:extLst>
              <a:ext uri="{FF2B5EF4-FFF2-40B4-BE49-F238E27FC236}">
                <a16:creationId xmlns:a16="http://schemas.microsoft.com/office/drawing/2014/main" id="{F2A56713-9FB3-4980-8254-85C03CF91CBD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19">
            <a:extLst>
              <a:ext uri="{FF2B5EF4-FFF2-40B4-BE49-F238E27FC236}">
                <a16:creationId xmlns:a16="http://schemas.microsoft.com/office/drawing/2014/main" id="{F9859393-88D7-4CF2-976F-B3E67834F448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Straight Connector 15">
            <a:extLst>
              <a:ext uri="{FF2B5EF4-FFF2-40B4-BE49-F238E27FC236}">
                <a16:creationId xmlns:a16="http://schemas.microsoft.com/office/drawing/2014/main" id="{1181AC31-5021-4444-8917-A9141FC304AF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4" name="Straight Connector 14">
            <a:extLst>
              <a:ext uri="{FF2B5EF4-FFF2-40B4-BE49-F238E27FC236}">
                <a16:creationId xmlns:a16="http://schemas.microsoft.com/office/drawing/2014/main" id="{CDF5422B-6FFF-4957-9FC1-AB16CC45D41C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5" name="Straight Connector 21">
            <a:extLst>
              <a:ext uri="{FF2B5EF4-FFF2-40B4-BE49-F238E27FC236}">
                <a16:creationId xmlns:a16="http://schemas.microsoft.com/office/drawing/2014/main" id="{5DB66493-C6ED-4629-9C4C-D328A3843A37}"/>
              </a:ext>
            </a:extLst>
          </p:cNvPr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4775414-0051-4FB0-A4DB-95854944C388}"/>
              </a:ext>
            </a:extLst>
          </p:cNvPr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20">
            <a:extLst>
              <a:ext uri="{FF2B5EF4-FFF2-40B4-BE49-F238E27FC236}">
                <a16:creationId xmlns:a16="http://schemas.microsoft.com/office/drawing/2014/main" id="{F0653360-26A4-40A4-B761-C5C7E2A3B373}"/>
              </a:ext>
            </a:extLst>
          </p:cNvPr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22">
            <a:extLst>
              <a:ext uri="{FF2B5EF4-FFF2-40B4-BE49-F238E27FC236}">
                <a16:creationId xmlns:a16="http://schemas.microsoft.com/office/drawing/2014/main" id="{9D47870F-CF93-44B8-81FF-06356E181B43}"/>
              </a:ext>
            </a:extLst>
          </p:cNvPr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Oval 23">
            <a:extLst>
              <a:ext uri="{FF2B5EF4-FFF2-40B4-BE49-F238E27FC236}">
                <a16:creationId xmlns:a16="http://schemas.microsoft.com/office/drawing/2014/main" id="{193665B1-CE65-49B5-985E-7C72462D6F3F}"/>
              </a:ext>
            </a:extLst>
          </p:cNvPr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Oval 25">
            <a:extLst>
              <a:ext uri="{FF2B5EF4-FFF2-40B4-BE49-F238E27FC236}">
                <a16:creationId xmlns:a16="http://schemas.microsoft.com/office/drawing/2014/main" id="{4C8321E2-3A43-47BA-8BB9-2140AC477F6F}"/>
              </a:ext>
            </a:extLst>
          </p:cNvPr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Oval 24">
            <a:extLst>
              <a:ext uri="{FF2B5EF4-FFF2-40B4-BE49-F238E27FC236}">
                <a16:creationId xmlns:a16="http://schemas.microsoft.com/office/drawing/2014/main" id="{533F621C-70D4-444E-A26B-3DA77F8F1A91}"/>
              </a:ext>
            </a:extLst>
          </p:cNvPr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A0F45889-2E03-49B0-B3CF-A6E3CBF89325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69D39-D5B4-45B3-A405-886B20096605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23" name="Footer Placeholder 16">
            <a:extLst>
              <a:ext uri="{FF2B5EF4-FFF2-40B4-BE49-F238E27FC236}">
                <a16:creationId xmlns:a16="http://schemas.microsoft.com/office/drawing/2014/main" id="{411AD854-8A00-4166-B19A-A24884BE5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08952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62DDB9BB-DD60-4FF4-9403-49AF20335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80070-43FF-4F8C-B8D5-F0C87BD6C486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62E6FFBE-2BC3-43BD-821A-25E557F56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22">
            <a:extLst>
              <a:ext uri="{FF2B5EF4-FFF2-40B4-BE49-F238E27FC236}">
                <a16:creationId xmlns:a16="http://schemas.microsoft.com/office/drawing/2014/main" id="{E14D2624-7694-4F7E-84E2-D740A2B9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1-</a:t>
            </a:r>
            <a:fld id="{44AF5354-FE86-4D9A-8D20-2910A41723C3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83625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34A9B57E-048E-4B33-BFE6-47B86EA2C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9325E-388E-421D-B17B-4B42CE8679FD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78C88974-9E4B-4FDC-87EA-ACC8A0E4E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22">
            <a:extLst>
              <a:ext uri="{FF2B5EF4-FFF2-40B4-BE49-F238E27FC236}">
                <a16:creationId xmlns:a16="http://schemas.microsoft.com/office/drawing/2014/main" id="{6684A46D-ACF4-48CA-BDB0-2C61F0637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1-</a:t>
            </a:r>
            <a:fld id="{8DA1E50F-B5A0-4696-AED7-5EAF8238F862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1905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>
            <a:lvl1pPr marL="342900" indent="-342900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1pPr>
            <a:lvl2pPr marL="709613" indent="-342900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2pPr>
            <a:lvl3pPr marL="1017587" indent="-285750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290637" indent="-285750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565275" indent="-285750">
              <a:buClr>
                <a:srgbClr val="C85201"/>
              </a:buClr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D9490B49-D059-43BC-819C-8A9E65515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8A7AF5E-0347-40F3-9DFE-594EA2C18930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778C251E-4A67-4065-A4F9-DF7D3CD27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B7091DC-4604-4878-8662-39AEF383EE62}"/>
              </a:ext>
            </a:extLst>
          </p:cNvPr>
          <p:cNvSpPr txBox="1">
            <a:spLocks/>
          </p:cNvSpPr>
          <p:nvPr userDrawn="1"/>
        </p:nvSpPr>
        <p:spPr>
          <a:xfrm>
            <a:off x="145979" y="6559723"/>
            <a:ext cx="8232775" cy="275450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900" dirty="0">
                <a:latin typeface="Calibri" panose="020F0502020204030204" pitchFamily="34" charset="0"/>
              </a:rPr>
              <a:t>Copyright © 2019 McGraw-Hill Education. All rights reserved. No reproduction or distribution without the prior written consent of McGraw-Hill Education.</a:t>
            </a:r>
            <a:endParaRPr lang="en-US" altLang="en-US" sz="9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477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>
            <a:extLst>
              <a:ext uri="{FF2B5EF4-FFF2-40B4-BE49-F238E27FC236}">
                <a16:creationId xmlns:a16="http://schemas.microsoft.com/office/drawing/2014/main" id="{6C7BFCC1-D67D-4B82-8798-5F91EB100C79}"/>
              </a:ext>
            </a:extLst>
          </p:cNvPr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E96D0013-5212-48BB-B89B-4D7DB247096D}"/>
              </a:ext>
            </a:extLst>
          </p:cNvPr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475B2E2A-F945-4B4E-BA09-AF0F905A548E}"/>
              </a:ext>
            </a:extLst>
          </p:cNvPr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4BC566FC-AF5C-4A08-BE4F-799F926F4D5E}"/>
              </a:ext>
            </a:extLst>
          </p:cNvPr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Straight Connector 12">
            <a:extLst>
              <a:ext uri="{FF2B5EF4-FFF2-40B4-BE49-F238E27FC236}">
                <a16:creationId xmlns:a16="http://schemas.microsoft.com/office/drawing/2014/main" id="{6C749CBB-B391-401A-BF48-CA9F75B0CDB9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9" name="Straight Connector 13">
            <a:extLst>
              <a:ext uri="{FF2B5EF4-FFF2-40B4-BE49-F238E27FC236}">
                <a16:creationId xmlns:a16="http://schemas.microsoft.com/office/drawing/2014/main" id="{6E902137-AA19-419C-B72D-97449C00CA8C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traight Connector 14">
            <a:extLst>
              <a:ext uri="{FF2B5EF4-FFF2-40B4-BE49-F238E27FC236}">
                <a16:creationId xmlns:a16="http://schemas.microsoft.com/office/drawing/2014/main" id="{BA4268C4-23CD-4C64-9120-522D5EA3BD26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5">
            <a:extLst>
              <a:ext uri="{FF2B5EF4-FFF2-40B4-BE49-F238E27FC236}">
                <a16:creationId xmlns:a16="http://schemas.microsoft.com/office/drawing/2014/main" id="{8858A9F4-799A-4705-A198-4D9607417C7D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16">
            <a:extLst>
              <a:ext uri="{FF2B5EF4-FFF2-40B4-BE49-F238E27FC236}">
                <a16:creationId xmlns:a16="http://schemas.microsoft.com/office/drawing/2014/main" id="{65D37C0E-BEF0-4690-BC39-53394FB1B892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Rectangle 17">
            <a:extLst>
              <a:ext uri="{FF2B5EF4-FFF2-40B4-BE49-F238E27FC236}">
                <a16:creationId xmlns:a16="http://schemas.microsoft.com/office/drawing/2014/main" id="{4D41E12B-1413-4F34-93BB-0EACF2AB5F0E}"/>
              </a:ext>
            </a:extLst>
          </p:cNvPr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Oval 18">
            <a:extLst>
              <a:ext uri="{FF2B5EF4-FFF2-40B4-BE49-F238E27FC236}">
                <a16:creationId xmlns:a16="http://schemas.microsoft.com/office/drawing/2014/main" id="{71D897D0-FA07-41FE-B9A5-D66AFFF0CD86}"/>
              </a:ext>
            </a:extLst>
          </p:cNvPr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Oval 19">
            <a:extLst>
              <a:ext uri="{FF2B5EF4-FFF2-40B4-BE49-F238E27FC236}">
                <a16:creationId xmlns:a16="http://schemas.microsoft.com/office/drawing/2014/main" id="{0EA6F4B5-D94A-4421-8D0A-60B5C48C3DDB}"/>
              </a:ext>
            </a:extLst>
          </p:cNvPr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Oval 20">
            <a:extLst>
              <a:ext uri="{FF2B5EF4-FFF2-40B4-BE49-F238E27FC236}">
                <a16:creationId xmlns:a16="http://schemas.microsoft.com/office/drawing/2014/main" id="{35BF7395-E925-4626-8675-84951DBDC671}"/>
              </a:ext>
            </a:extLst>
          </p:cNvPr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21">
            <a:extLst>
              <a:ext uri="{FF2B5EF4-FFF2-40B4-BE49-F238E27FC236}">
                <a16:creationId xmlns:a16="http://schemas.microsoft.com/office/drawing/2014/main" id="{DA6D2F25-E600-42EF-B1F3-89F9BF201130}"/>
              </a:ext>
            </a:extLst>
          </p:cNvPr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22">
            <a:extLst>
              <a:ext uri="{FF2B5EF4-FFF2-40B4-BE49-F238E27FC236}">
                <a16:creationId xmlns:a16="http://schemas.microsoft.com/office/drawing/2014/main" id="{820E9E24-A1A4-4743-9C2E-219B65979D01}"/>
              </a:ext>
            </a:extLst>
          </p:cNvPr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Straight Connector 25">
            <a:extLst>
              <a:ext uri="{FF2B5EF4-FFF2-40B4-BE49-F238E27FC236}">
                <a16:creationId xmlns:a16="http://schemas.microsoft.com/office/drawing/2014/main" id="{9D4711DC-38C3-40BE-8D7A-ADE2A037A05F}"/>
              </a:ext>
            </a:extLst>
          </p:cNvPr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DFC2958E-F2E5-4670-BA39-5F6A1CFF7653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F1605-43FA-42CA-A8FC-BCBDF2A286E1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8FA97EF3-1D69-4439-9E0F-E6FE44E98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703508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2D8C8C7F-7E54-4DD9-97D7-A67D04A1E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06941-A073-47FD-B13E-30E0BA887050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0F121837-6637-4EB1-9C08-AB0D0DD78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Slide Number Placeholder 22">
            <a:extLst>
              <a:ext uri="{FF2B5EF4-FFF2-40B4-BE49-F238E27FC236}">
                <a16:creationId xmlns:a16="http://schemas.microsoft.com/office/drawing/2014/main" id="{CB5DB8DB-D59C-45CA-AA19-B630CEB80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1-</a:t>
            </a:r>
            <a:fld id="{6AB4E20C-4D04-4929-B154-AD1781F019A2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91770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13">
            <a:extLst>
              <a:ext uri="{FF2B5EF4-FFF2-40B4-BE49-F238E27FC236}">
                <a16:creationId xmlns:a16="http://schemas.microsoft.com/office/drawing/2014/main" id="{788197E2-B964-4E86-BBE0-A435D22F5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AD760-5DAD-46F5-98A6-30C444824C55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3DD017ED-FA35-475D-A0B7-F23466537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9" name="Slide Number Placeholder 22">
            <a:extLst>
              <a:ext uri="{FF2B5EF4-FFF2-40B4-BE49-F238E27FC236}">
                <a16:creationId xmlns:a16="http://schemas.microsoft.com/office/drawing/2014/main" id="{4021D543-6DC2-4CA5-A36C-92B565E95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1-</a:t>
            </a:r>
            <a:fld id="{446E5FD0-FBBF-4DE1-A779-5051A63E59D0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26319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5">
            <a:extLst>
              <a:ext uri="{FF2B5EF4-FFF2-40B4-BE49-F238E27FC236}">
                <a16:creationId xmlns:a16="http://schemas.microsoft.com/office/drawing/2014/main" id="{3CF13DAB-8B3C-42CA-82AC-7FFADA688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4975FDE-1B29-451D-B51A-A9F4C7C0EB65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4" name="Footer Placeholder 7">
            <a:extLst>
              <a:ext uri="{FF2B5EF4-FFF2-40B4-BE49-F238E27FC236}">
                <a16:creationId xmlns:a16="http://schemas.microsoft.com/office/drawing/2014/main" id="{43D42321-EBDF-4636-9863-E0AC17B54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22">
            <a:extLst>
              <a:ext uri="{FF2B5EF4-FFF2-40B4-BE49-F238E27FC236}">
                <a16:creationId xmlns:a16="http://schemas.microsoft.com/office/drawing/2014/main" id="{0768D5AA-6764-4F02-8F12-BBF71B3CA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1-</a:t>
            </a:r>
            <a:fld id="{6E9B13F5-69D8-4D23-BCA1-126A145AC0BA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88655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>
            <a:extLst>
              <a:ext uri="{FF2B5EF4-FFF2-40B4-BE49-F238E27FC236}">
                <a16:creationId xmlns:a16="http://schemas.microsoft.com/office/drawing/2014/main" id="{BF619158-BFF7-46E6-AABE-BA684B19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BFBED-2AB9-425F-8BFC-ED83CA95FD8E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A695D9-F4D9-49F8-988B-F13497B72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" name="Slide Number Placeholder 22">
            <a:extLst>
              <a:ext uri="{FF2B5EF4-FFF2-40B4-BE49-F238E27FC236}">
                <a16:creationId xmlns:a16="http://schemas.microsoft.com/office/drawing/2014/main" id="{74FAA923-E552-4FBD-898C-3CADB2252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1-</a:t>
            </a:r>
            <a:fld id="{E7118DAB-E687-4671-8677-01757DE1CFB6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83094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9">
            <a:extLst>
              <a:ext uri="{FF2B5EF4-FFF2-40B4-BE49-F238E27FC236}">
                <a16:creationId xmlns:a16="http://schemas.microsoft.com/office/drawing/2014/main" id="{CD748589-A27D-4275-BC89-CBFFFDB80FAC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Straight Connector 7">
            <a:extLst>
              <a:ext uri="{FF2B5EF4-FFF2-40B4-BE49-F238E27FC236}">
                <a16:creationId xmlns:a16="http://schemas.microsoft.com/office/drawing/2014/main" id="{56FB103E-1FF3-4BE0-9B96-FD7FB19BD51B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Straight Connector 8">
            <a:extLst>
              <a:ext uri="{FF2B5EF4-FFF2-40B4-BE49-F238E27FC236}">
                <a16:creationId xmlns:a16="http://schemas.microsoft.com/office/drawing/2014/main" id="{E820BFFA-F8AE-4D0E-AB32-CF950A4C39B2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8" name="Straight Connector 10">
            <a:extLst>
              <a:ext uri="{FF2B5EF4-FFF2-40B4-BE49-F238E27FC236}">
                <a16:creationId xmlns:a16="http://schemas.microsoft.com/office/drawing/2014/main" id="{6BC0F266-E65A-423B-8620-E3B2B8F60DFA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89241F63-3B0A-40BF-92A8-33811C06B023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Straight Connector 12">
            <a:extLst>
              <a:ext uri="{FF2B5EF4-FFF2-40B4-BE49-F238E27FC236}">
                <a16:creationId xmlns:a16="http://schemas.microsoft.com/office/drawing/2014/main" id="{087C7F11-74B5-4A1F-A435-4FD73988A005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1" name="Oval 13">
            <a:extLst>
              <a:ext uri="{FF2B5EF4-FFF2-40B4-BE49-F238E27FC236}">
                <a16:creationId xmlns:a16="http://schemas.microsoft.com/office/drawing/2014/main" id="{17CBA165-639A-4B93-A9FB-AAB279BCF8BB}"/>
              </a:ext>
            </a:extLst>
          </p:cNvPr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Date Placeholder 20">
            <a:extLst>
              <a:ext uri="{FF2B5EF4-FFF2-40B4-BE49-F238E27FC236}">
                <a16:creationId xmlns:a16="http://schemas.microsoft.com/office/drawing/2014/main" id="{1631BA3C-EA48-41D2-AD27-093CA2846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4F7018A-368B-40B2-A2C5-B84B0A782B4F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13" name="Slide Number Placeholder 21">
            <a:extLst>
              <a:ext uri="{FF2B5EF4-FFF2-40B4-BE49-F238E27FC236}">
                <a16:creationId xmlns:a16="http://schemas.microsoft.com/office/drawing/2014/main" id="{795F4428-9A2A-4D68-81CA-B5EF56FF1F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9827CED-1421-4772-B64B-981A5529D77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4" name="Footer Placeholder 22">
            <a:extLst>
              <a:ext uri="{FF2B5EF4-FFF2-40B4-BE49-F238E27FC236}">
                <a16:creationId xmlns:a16="http://schemas.microsoft.com/office/drawing/2014/main" id="{F5DFD6CF-041F-4D35-92BE-F063F005DE6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518171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8">
            <a:extLst>
              <a:ext uri="{FF2B5EF4-FFF2-40B4-BE49-F238E27FC236}">
                <a16:creationId xmlns:a16="http://schemas.microsoft.com/office/drawing/2014/main" id="{21A65046-ADB2-41B5-96E5-F6594DFC929B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Oval 12">
            <a:extLst>
              <a:ext uri="{FF2B5EF4-FFF2-40B4-BE49-F238E27FC236}">
                <a16:creationId xmlns:a16="http://schemas.microsoft.com/office/drawing/2014/main" id="{373E7AFF-DEAB-474E-9260-F387C8093C00}"/>
              </a:ext>
            </a:extLst>
          </p:cNvPr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Straight Connector 9">
            <a:extLst>
              <a:ext uri="{FF2B5EF4-FFF2-40B4-BE49-F238E27FC236}">
                <a16:creationId xmlns:a16="http://schemas.microsoft.com/office/drawing/2014/main" id="{EDC495D6-63B6-465C-89AE-D77EF8C7B511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6C665217-9573-4F49-9A18-B25DAC1BF233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Straight Connector 11">
            <a:extLst>
              <a:ext uri="{FF2B5EF4-FFF2-40B4-BE49-F238E27FC236}">
                <a16:creationId xmlns:a16="http://schemas.microsoft.com/office/drawing/2014/main" id="{0D0F3393-58C1-4878-8F55-ED560082C0E0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0" name="Straight Connector 18">
            <a:extLst>
              <a:ext uri="{FF2B5EF4-FFF2-40B4-BE49-F238E27FC236}">
                <a16:creationId xmlns:a16="http://schemas.microsoft.com/office/drawing/2014/main" id="{1B4BC5DE-5039-4046-ACD1-ABF6CE2504D1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9">
            <a:extLst>
              <a:ext uri="{FF2B5EF4-FFF2-40B4-BE49-F238E27FC236}">
                <a16:creationId xmlns:a16="http://schemas.microsoft.com/office/drawing/2014/main" id="{1819B881-A776-4E26-B3A0-CECD50E4BE2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6">
            <a:extLst>
              <a:ext uri="{FF2B5EF4-FFF2-40B4-BE49-F238E27FC236}">
                <a16:creationId xmlns:a16="http://schemas.microsoft.com/office/drawing/2014/main" id="{5DF480AB-4D09-4584-9C98-C0D0468BD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9551024-3A0F-43F3-89DE-30F003B2ADE4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13" name="Slide Number Placeholder 17">
            <a:extLst>
              <a:ext uri="{FF2B5EF4-FFF2-40B4-BE49-F238E27FC236}">
                <a16:creationId xmlns:a16="http://schemas.microsoft.com/office/drawing/2014/main" id="{8F068E55-AA05-4D2A-8A9B-4B79773B8B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851E911-DDB0-4890-9B77-F0A37E9AED6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4" name="Footer Placeholder 20">
            <a:extLst>
              <a:ext uri="{FF2B5EF4-FFF2-40B4-BE49-F238E27FC236}">
                <a16:creationId xmlns:a16="http://schemas.microsoft.com/office/drawing/2014/main" id="{275C448C-3241-4517-A962-835EAE0CE40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97219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>
            <a:extLst>
              <a:ext uri="{FF2B5EF4-FFF2-40B4-BE49-F238E27FC236}">
                <a16:creationId xmlns:a16="http://schemas.microsoft.com/office/drawing/2014/main" id="{45F957BC-2DF5-4912-A4FC-DD95132CD028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Title Placeholder 21">
            <a:extLst>
              <a:ext uri="{FF2B5EF4-FFF2-40B4-BE49-F238E27FC236}">
                <a16:creationId xmlns:a16="http://schemas.microsoft.com/office/drawing/2014/main" id="{52D57665-F274-43BD-8181-7F02C3F3B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8" name="Text Placeholder 12">
            <a:extLst>
              <a:ext uri="{FF2B5EF4-FFF2-40B4-BE49-F238E27FC236}">
                <a16:creationId xmlns:a16="http://schemas.microsoft.com/office/drawing/2014/main" id="{9EDBDDE4-FC62-435D-BAE5-8E8E68B8162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359D793-D3CD-4B4D-9A8C-8EE36FADC5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FE2795FF-2C35-4531-8F51-E71ACD158F36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08FFE2-B096-43A7-AD05-9D2834F01D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2"/>
                </a:solidFill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Straight Connector 6">
            <a:extLst>
              <a:ext uri="{FF2B5EF4-FFF2-40B4-BE49-F238E27FC236}">
                <a16:creationId xmlns:a16="http://schemas.microsoft.com/office/drawing/2014/main" id="{7985A938-D8A4-4A80-B93D-9BFA3A27945A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32" name="Straight Connector 8">
            <a:extLst>
              <a:ext uri="{FF2B5EF4-FFF2-40B4-BE49-F238E27FC236}">
                <a16:creationId xmlns:a16="http://schemas.microsoft.com/office/drawing/2014/main" id="{18DAF8C4-0EDD-4E52-BCBA-A19997ADC972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63BFFB-23EE-41B9-9FD0-2E4415D0862F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34" name="Straight Connector 10">
            <a:extLst>
              <a:ext uri="{FF2B5EF4-FFF2-40B4-BE49-F238E27FC236}">
                <a16:creationId xmlns:a16="http://schemas.microsoft.com/office/drawing/2014/main" id="{AC19080F-5B75-4E74-AD41-44432B913969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15DC27D-71FB-4E7A-8E4C-B405967C40FC}"/>
              </a:ext>
            </a:extLst>
          </p:cNvPr>
          <p:cNvSpPr/>
          <p:nvPr userDrawn="1"/>
        </p:nvSpPr>
        <p:spPr>
          <a:xfrm>
            <a:off x="8143498" y="6199187"/>
            <a:ext cx="549275" cy="549275"/>
          </a:xfrm>
          <a:prstGeom prst="ellipse">
            <a:avLst/>
          </a:prstGeom>
          <a:solidFill>
            <a:srgbClr val="C8520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80FC146B-FFB6-4AA0-BBE8-A2914860B266}"/>
              </a:ext>
            </a:extLst>
          </p:cNvPr>
          <p:cNvSpPr txBox="1">
            <a:spLocks/>
          </p:cNvSpPr>
          <p:nvPr userDrawn="1"/>
        </p:nvSpPr>
        <p:spPr>
          <a:xfrm>
            <a:off x="8064123" y="6307296"/>
            <a:ext cx="685799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600" b="0" kern="1200" dirty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+mn-cs"/>
              </a:rPr>
              <a:t>1-</a:t>
            </a:r>
            <a:fld id="{5F1D9C7C-A67B-40AF-AF17-4EFFBA00CC02}" type="slidenum">
              <a:rPr lang="en-US" altLang="en-US" sz="1600" b="0" kern="1200" smtClean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+mn-cs"/>
              </a:rPr>
              <a:pPr marL="0" indent="0" algn="ctr" rtl="0"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t>‹#›</a:t>
            </a:fld>
            <a:endParaRPr lang="en-US" altLang="en-US" sz="1600" b="0" kern="1200" dirty="0">
              <a:solidFill>
                <a:srgbClr val="FFFFFF"/>
              </a:solidFill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32" r:id="rId4"/>
    <p:sldLayoutId id="2147483733" r:id="rId5"/>
    <p:sldLayoutId id="2147483740" r:id="rId6"/>
    <p:sldLayoutId id="2147483734" r:id="rId7"/>
    <p:sldLayoutId id="2147483741" r:id="rId8"/>
    <p:sldLayoutId id="2147483742" r:id="rId9"/>
    <p:sldLayoutId id="2147483735" r:id="rId10"/>
    <p:sldLayoutId id="2147483736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685AED2-4894-42EF-B6B0-8DF5ADE871B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1981200" y="2362200"/>
            <a:ext cx="2590800" cy="2286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  <a:t>CHAPTER ONE: </a:t>
            </a:r>
            <a:b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  <a:t>The Small Groups in Everyone’s Life </a:t>
            </a:r>
          </a:p>
        </p:txBody>
      </p:sp>
      <p:sp>
        <p:nvSpPr>
          <p:cNvPr id="10243" name="Subtitle 2">
            <a:extLst>
              <a:ext uri="{FF2B5EF4-FFF2-40B4-BE49-F238E27FC236}">
                <a16:creationId xmlns:a16="http://schemas.microsoft.com/office/drawing/2014/main" id="{7EEE6CCA-34F9-4D8E-9B24-4ABDA28ECA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0437" y="6117580"/>
            <a:ext cx="7848600" cy="424823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chemeClr val="tx1"/>
                </a:solidFill>
                <a:latin typeface="Calibri" panose="020F0502020204030204" pitchFamily="34" charset="0"/>
              </a:rPr>
              <a:t>You must know how to participate in small groups to succeed in modern society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76347B-B988-4992-84A4-5BDE778F05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"/>
          <a:stretch/>
        </p:blipFill>
        <p:spPr>
          <a:xfrm>
            <a:off x="4750936" y="1219200"/>
            <a:ext cx="4058101" cy="4725883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03F628-B3C7-498A-BC3E-74EDFB6DC826}"/>
              </a:ext>
            </a:extLst>
          </p:cNvPr>
          <p:cNvSpPr txBox="1">
            <a:spLocks/>
          </p:cNvSpPr>
          <p:nvPr/>
        </p:nvSpPr>
        <p:spPr>
          <a:xfrm>
            <a:off x="576262" y="6582550"/>
            <a:ext cx="8232775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900" dirty="0">
                <a:latin typeface="Calibri" panose="020F0502020204030204" pitchFamily="34" charset="0"/>
              </a:rPr>
              <a:t>Copyright © 2019 McGraw-Hill Education. All rights reserved. No reproduction or distribution without the prior written consent of McGraw-Hill Education.</a:t>
            </a:r>
            <a:endParaRPr lang="en-US" altLang="en-US" sz="9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CE160-FD47-4317-9FA1-3BE837243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Types of small groups,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F32E6B-DDB6-42ED-B3D3-3D22C4E30BA1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US" sz="3600" dirty="0"/>
              <a:t>Secondary Groups</a:t>
            </a:r>
          </a:p>
          <a:p>
            <a:pPr eaLnBrk="1" hangingPunct="1">
              <a:defRPr/>
            </a:pPr>
            <a:r>
              <a:rPr lang="en-US" sz="3600" dirty="0"/>
              <a:t>A group whose major purpose is to complete a task, such as making a decision, solving a problem, writing a report, or providing recommendations to a parent organization</a:t>
            </a:r>
          </a:p>
          <a:p>
            <a:pPr marL="366713" lvl="1" indent="0" eaLnBrk="1" hangingPunct="1">
              <a:buFont typeface="Wingdings 2" panose="05020102010507070707" pitchFamily="18" charset="2"/>
              <a:buNone/>
              <a:defRPr/>
            </a:pPr>
            <a:endParaRPr lang="en-US" sz="3300" dirty="0"/>
          </a:p>
        </p:txBody>
      </p:sp>
    </p:spTree>
    <p:extLst>
      <p:ext uri="{BB962C8B-B14F-4D97-AF65-F5344CB8AC3E}">
        <p14:creationId xmlns:p14="http://schemas.microsoft.com/office/powerpoint/2010/main" val="10327140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8E77A-D7E9-4329-91EA-19899247E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ways to classify groups,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7F653D-5663-4A05-8A02-8814FC9D691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  <a:defRPr/>
            </a:pPr>
            <a:r>
              <a:rPr lang="en-US" altLang="en-US" sz="3200" dirty="0"/>
              <a:t>Activity Groups</a:t>
            </a:r>
          </a:p>
          <a:p>
            <a:pPr eaLnBrk="1" hangingPunct="1">
              <a:defRPr/>
            </a:pPr>
            <a:r>
              <a:rPr lang="en-US" altLang="en-US" sz="3200" dirty="0"/>
              <a:t>To participate in an activity: bridge, bowling, and so forth</a:t>
            </a:r>
          </a:p>
          <a:p>
            <a:pPr marL="0" indent="0" eaLnBrk="1" hangingPunct="1">
              <a:buNone/>
              <a:defRPr/>
            </a:pPr>
            <a:endParaRPr lang="en-US" altLang="en-US" sz="3200" dirty="0"/>
          </a:p>
          <a:p>
            <a:pPr marL="0" indent="0" eaLnBrk="1" hangingPunct="1">
              <a:buNone/>
              <a:defRPr/>
            </a:pPr>
            <a:r>
              <a:rPr lang="en-US" altLang="en-US" sz="3200" dirty="0"/>
              <a:t>Personal Growth Groups</a:t>
            </a:r>
          </a:p>
          <a:p>
            <a:pPr eaLnBrk="1" hangingPunct="1">
              <a:defRPr/>
            </a:pPr>
            <a:r>
              <a:rPr lang="en-US" altLang="en-US" sz="3200" dirty="0"/>
              <a:t>To develop personal insights, overcome personality problems, and grow personally through feedback and support of others</a:t>
            </a:r>
          </a:p>
        </p:txBody>
      </p:sp>
    </p:spTree>
    <p:extLst>
      <p:ext uri="{BB962C8B-B14F-4D97-AF65-F5344CB8AC3E}">
        <p14:creationId xmlns:p14="http://schemas.microsoft.com/office/powerpoint/2010/main" val="261321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56595-1615-4BDF-9554-1A7CE9455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Other ways to classify groups, 2</a:t>
            </a:r>
          </a:p>
        </p:txBody>
      </p:sp>
      <p:sp>
        <p:nvSpPr>
          <p:cNvPr id="21508" name="Content Placeholder 2">
            <a:extLst>
              <a:ext uri="{FF2B5EF4-FFF2-40B4-BE49-F238E27FC236}">
                <a16:creationId xmlns:a16="http://schemas.microsoft.com/office/drawing/2014/main" id="{3E9845CE-AF0B-4DDD-A9BC-09CB3391E780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sz="3200" dirty="0"/>
              <a:t>Educational Groups</a:t>
            </a:r>
          </a:p>
          <a:p>
            <a:pPr eaLnBrk="1" hangingPunct="1"/>
            <a:r>
              <a:rPr lang="en-US" altLang="en-US" sz="3200" dirty="0"/>
              <a:t>For learning: study groups</a:t>
            </a:r>
          </a:p>
          <a:p>
            <a:pPr eaLnBrk="1" hangingPunct="1"/>
            <a:r>
              <a:rPr lang="en-US" altLang="en-US" sz="3200" dirty="0"/>
              <a:t>learning groups, often called study groups, form so that members can understand a subject better by pooling their knowledge, perceptions, and beliefs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3FACC-E1D7-4467-8E5E-75D20A378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Other ways to classify groups, 3	</a:t>
            </a:r>
          </a:p>
        </p:txBody>
      </p:sp>
      <p:sp>
        <p:nvSpPr>
          <p:cNvPr id="22532" name="Content Placeholder 2">
            <a:extLst>
              <a:ext uri="{FF2B5EF4-FFF2-40B4-BE49-F238E27FC236}">
                <a16:creationId xmlns:a16="http://schemas.microsoft.com/office/drawing/2014/main" id="{37E0A2CA-845B-452C-989B-44D255E40D0E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24800" cy="48736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sz="3200" dirty="0"/>
              <a:t>Problem-Solving Groups</a:t>
            </a:r>
          </a:p>
          <a:p>
            <a:pPr eaLnBrk="1" hangingPunct="1"/>
            <a:r>
              <a:rPr lang="en-US" altLang="en-US" sz="3200" dirty="0"/>
              <a:t>To address a problem or particular condition</a:t>
            </a:r>
          </a:p>
          <a:p>
            <a:pPr eaLnBrk="1" hangingPunct="1"/>
            <a:r>
              <a:rPr lang="en-US" altLang="en-US" sz="3200" dirty="0"/>
              <a:t>Committees</a:t>
            </a:r>
          </a:p>
          <a:p>
            <a:pPr lvl="1" eaLnBrk="1" hangingPunct="1"/>
            <a:r>
              <a:rPr lang="en-US" altLang="en-US" sz="3200" dirty="0"/>
              <a:t>Standing</a:t>
            </a:r>
          </a:p>
          <a:p>
            <a:pPr lvl="1" eaLnBrk="1" hangingPunct="1"/>
            <a:r>
              <a:rPr lang="en-US" altLang="en-US" sz="3200" dirty="0"/>
              <a:t>Ad hoc</a:t>
            </a:r>
          </a:p>
          <a:p>
            <a:pPr eaLnBrk="1" hangingPunct="1"/>
            <a:r>
              <a:rPr lang="en-US" altLang="en-US" sz="3200" dirty="0"/>
              <a:t>Quality Control Circles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B944FF-D20D-43F7-81DB-24C41BD93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Other ways to classify groups, 4	</a:t>
            </a:r>
          </a:p>
        </p:txBody>
      </p:sp>
      <p:sp>
        <p:nvSpPr>
          <p:cNvPr id="23556" name="Content Placeholder 2">
            <a:extLst>
              <a:ext uri="{FF2B5EF4-FFF2-40B4-BE49-F238E27FC236}">
                <a16:creationId xmlns:a16="http://schemas.microsoft.com/office/drawing/2014/main" id="{5E5C047F-7C60-41C3-AEA2-371B7C89430F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Self-Managed Work Groups</a:t>
            </a:r>
          </a:p>
          <a:p>
            <a:pPr lvl="1" eaLnBrk="1" hangingPunct="1"/>
            <a:r>
              <a:rPr lang="en-US" altLang="en-US" sz="3200" dirty="0"/>
              <a:t>A small group of peers who determine within prescribed limits their own work schedules and procedures</a:t>
            </a:r>
          </a:p>
          <a:p>
            <a:pPr eaLnBrk="1" hangingPunct="1"/>
            <a:r>
              <a:rPr lang="en-US" altLang="en-US" sz="3200" dirty="0"/>
              <a:t>Top Management Teams</a:t>
            </a:r>
          </a:p>
          <a:p>
            <a:pPr lvl="1" eaLnBrk="1" hangingPunct="1"/>
            <a:r>
              <a:rPr lang="en-US" altLang="en-US" sz="3200" dirty="0"/>
              <a:t>A team composed of top officers of an organization charged with making complex strategic decisions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51C0D1-FB59-4C98-8B9D-D2B0F7259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Ethical Principles for Groups, 1</a:t>
            </a:r>
          </a:p>
        </p:txBody>
      </p:sp>
      <p:sp>
        <p:nvSpPr>
          <p:cNvPr id="24580" name="Content Placeholder 2">
            <a:extLst>
              <a:ext uri="{FF2B5EF4-FFF2-40B4-BE49-F238E27FC236}">
                <a16:creationId xmlns:a16="http://schemas.microsoft.com/office/drawing/2014/main" id="{7042D81E-E311-4033-849D-948CB2795350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sz="3600" dirty="0"/>
              <a:t>Ethics</a:t>
            </a:r>
          </a:p>
          <a:p>
            <a:pPr eaLnBrk="1" hangingPunct="1"/>
            <a:r>
              <a:rPr lang="en-US" altLang="en-US" sz="3600" dirty="0"/>
              <a:t>Rules or standards for appropriate conduct</a:t>
            </a:r>
          </a:p>
          <a:p>
            <a:pPr lvl="1" eaLnBrk="1" hangingPunct="1"/>
            <a:r>
              <a:rPr lang="en-US" altLang="en-US" sz="3300" dirty="0"/>
              <a:t>integrity, professional/social responsibility, equality of opportunity, honesty/openness, and respect for self and others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DBE97-F5B7-48C3-BD99-3519C7254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Ethical Principles for Groups, 2</a:t>
            </a:r>
          </a:p>
        </p:txBody>
      </p:sp>
      <p:sp>
        <p:nvSpPr>
          <p:cNvPr id="25604" name="Content Placeholder 2">
            <a:extLst>
              <a:ext uri="{FF2B5EF4-FFF2-40B4-BE49-F238E27FC236}">
                <a16:creationId xmlns:a16="http://schemas.microsoft.com/office/drawing/2014/main" id="{68E6E029-0CF2-44C1-8231-6DAD88CDE59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sz="3600" dirty="0"/>
              <a:t>Principles</a:t>
            </a:r>
          </a:p>
          <a:p>
            <a:pPr eaLnBrk="1" hangingPunct="1"/>
            <a:r>
              <a:rPr lang="en-US" altLang="en-US" sz="3600" dirty="0"/>
              <a:t>Be willing to speak, think, and participate</a:t>
            </a:r>
          </a:p>
          <a:p>
            <a:pPr eaLnBrk="1" hangingPunct="1"/>
            <a:r>
              <a:rPr lang="en-US" altLang="en-US" sz="3600" dirty="0"/>
              <a:t>Contribute your fair share: no social loafing</a:t>
            </a:r>
          </a:p>
          <a:p>
            <a:pPr eaLnBrk="1" hangingPunct="1"/>
            <a:r>
              <a:rPr lang="en-US" altLang="en-US" sz="3600" dirty="0"/>
              <a:t>Embrace diversity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44987-F16F-4EEB-9BE3-AA3ADACFC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Ethical Principles for Groups, 3</a:t>
            </a:r>
          </a:p>
        </p:txBody>
      </p:sp>
      <p:sp>
        <p:nvSpPr>
          <p:cNvPr id="26628" name="Content Placeholder 2">
            <a:extLst>
              <a:ext uri="{FF2B5EF4-FFF2-40B4-BE49-F238E27FC236}">
                <a16:creationId xmlns:a16="http://schemas.microsoft.com/office/drawing/2014/main" id="{F2E5B27E-9613-44A1-B35D-20F454ED825E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Act with honesty and integrity</a:t>
            </a:r>
          </a:p>
          <a:p>
            <a:pPr eaLnBrk="1" hangingPunct="1"/>
            <a:r>
              <a:rPr lang="en-US" altLang="en-US" sz="3600" dirty="0"/>
              <a:t>Treat other members with respect</a:t>
            </a:r>
          </a:p>
          <a:p>
            <a:pPr eaLnBrk="1" hangingPunct="1"/>
            <a:r>
              <a:rPr lang="en-US" altLang="en-US" sz="3600" dirty="0"/>
              <a:t>Gather and evaluate information thoroughly and diligently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04482-5538-4202-95AC-82D8F71F1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Summary, 1</a:t>
            </a:r>
          </a:p>
        </p:txBody>
      </p:sp>
      <p:sp>
        <p:nvSpPr>
          <p:cNvPr id="27652" name="Content Placeholder 2">
            <a:extLst>
              <a:ext uri="{FF2B5EF4-FFF2-40B4-BE49-F238E27FC236}">
                <a16:creationId xmlns:a16="http://schemas.microsoft.com/office/drawing/2014/main" id="{F0C25756-58BF-46E0-856E-30E73944CE7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7467600" cy="45688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sz="3600" dirty="0"/>
              <a:t>Why groups are Important</a:t>
            </a:r>
            <a:endParaRPr lang="en-US" altLang="en-US" sz="3600" dirty="0"/>
          </a:p>
          <a:p>
            <a:pPr marL="0" indent="0" eaLnBrk="1" hangingPunct="1">
              <a:buNone/>
            </a:pPr>
            <a:endParaRPr lang="en-US" altLang="en-US" sz="3600" dirty="0"/>
          </a:p>
          <a:p>
            <a:pPr marL="0" indent="0" eaLnBrk="1" hangingPunct="1">
              <a:buNone/>
            </a:pPr>
            <a:r>
              <a:rPr lang="en-US" altLang="en-US" sz="3600" dirty="0"/>
              <a:t>Three Key Points of Groups</a:t>
            </a:r>
          </a:p>
          <a:p>
            <a:pPr marL="0" indent="0" eaLnBrk="1" hangingPunct="1">
              <a:buNone/>
            </a:pPr>
            <a:endParaRPr lang="en-US" altLang="en-US" sz="3600" dirty="0"/>
          </a:p>
          <a:p>
            <a:pPr marL="0" indent="0" eaLnBrk="1" hangingPunct="1">
              <a:buNone/>
            </a:pPr>
            <a:r>
              <a:rPr lang="en-US" altLang="en-US" sz="3600" dirty="0"/>
              <a:t>What Is Small Group Discussion?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04482-5538-4202-95AC-82D8F71F1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Summary, 2</a:t>
            </a:r>
          </a:p>
        </p:txBody>
      </p:sp>
      <p:sp>
        <p:nvSpPr>
          <p:cNvPr id="27652" name="Content Placeholder 2">
            <a:extLst>
              <a:ext uri="{FF2B5EF4-FFF2-40B4-BE49-F238E27FC236}">
                <a16:creationId xmlns:a16="http://schemas.microsoft.com/office/drawing/2014/main" id="{F0C25756-58BF-46E0-856E-30E73944CE7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7467600" cy="45688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sz="3600" dirty="0"/>
              <a:t>Types of Small Groups</a:t>
            </a:r>
          </a:p>
          <a:p>
            <a:pPr marL="0" indent="0" eaLnBrk="1" hangingPunct="1">
              <a:buNone/>
            </a:pPr>
            <a:endParaRPr lang="en-US" altLang="en-US" sz="3600" dirty="0"/>
          </a:p>
          <a:p>
            <a:pPr marL="0" indent="0" eaLnBrk="1" hangingPunct="1">
              <a:buNone/>
            </a:pPr>
            <a:r>
              <a:rPr lang="en-US" altLang="en-US" sz="3600" dirty="0"/>
              <a:t>Ethical Behavior of Group Members</a:t>
            </a:r>
          </a:p>
        </p:txBody>
      </p:sp>
    </p:spTree>
    <p:extLst>
      <p:ext uri="{BB962C8B-B14F-4D97-AF65-F5344CB8AC3E}">
        <p14:creationId xmlns:p14="http://schemas.microsoft.com/office/powerpoint/2010/main" val="3113766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88455C-563C-47F8-9CA4-56E0C7D1D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Why groups are important</a:t>
            </a:r>
          </a:p>
        </p:txBody>
      </p:sp>
      <p:sp>
        <p:nvSpPr>
          <p:cNvPr id="12292" name="Content Placeholder 2">
            <a:extLst>
              <a:ext uri="{FF2B5EF4-FFF2-40B4-BE49-F238E27FC236}">
                <a16:creationId xmlns:a16="http://schemas.microsoft.com/office/drawing/2014/main" id="{32D9B62E-C8E6-4981-BECE-EA601196FFE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752600"/>
            <a:ext cx="8153400" cy="47212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sz="3600" dirty="0"/>
              <a:t>We spend a lot of time in groups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000" dirty="0"/>
          </a:p>
          <a:p>
            <a:pPr marL="0" indent="0" eaLnBrk="1" hangingPunct="1">
              <a:buNone/>
            </a:pPr>
            <a:r>
              <a:rPr lang="en-US" altLang="en-US" sz="3600" dirty="0"/>
              <a:t>Employers rank the ability to work in teams as more important than having an advanced degree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FE82F-E4BC-451C-AAFB-1F334CD82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Importance of small groups</a:t>
            </a:r>
          </a:p>
        </p:txBody>
      </p:sp>
      <p:sp>
        <p:nvSpPr>
          <p:cNvPr id="15364" name="Content Placeholder 2">
            <a:extLst>
              <a:ext uri="{FF2B5EF4-FFF2-40B4-BE49-F238E27FC236}">
                <a16:creationId xmlns:a16="http://schemas.microsoft.com/office/drawing/2014/main" id="{E09C2044-B5B0-4101-8A16-3EC1C5795586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82000" cy="48736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sz="3600" dirty="0"/>
              <a:t>Group formation is natural for humans</a:t>
            </a:r>
          </a:p>
          <a:p>
            <a:pPr marL="0" indent="0" eaLnBrk="1" hangingPunct="1">
              <a:buNone/>
            </a:pPr>
            <a:endParaRPr lang="en-US" altLang="en-US" sz="2800" dirty="0"/>
          </a:p>
          <a:p>
            <a:pPr marL="0" indent="0" eaLnBrk="1" hangingPunct="1">
              <a:buNone/>
            </a:pPr>
            <a:r>
              <a:rPr lang="en-US" altLang="en-US" sz="3600" dirty="0"/>
              <a:t>Just because we often participate in groups, we cannot assume we participate effectively</a:t>
            </a:r>
          </a:p>
          <a:p>
            <a:pPr marL="0" indent="0" eaLnBrk="1" hangingPunct="1">
              <a:buNone/>
            </a:pPr>
            <a:endParaRPr lang="en-US" altLang="en-US" sz="2800" dirty="0"/>
          </a:p>
          <a:p>
            <a:pPr marL="0" indent="0" eaLnBrk="1" hangingPunct="1">
              <a:buNone/>
            </a:pPr>
            <a:r>
              <a:rPr lang="en-US" altLang="en-US" sz="3600" dirty="0"/>
              <a:t>Individuals find satisfaction from contributing to something larger than themselves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7C04E-86FC-4D27-9EEF-22523DA05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What is small group discussion?</a:t>
            </a:r>
          </a:p>
        </p:txBody>
      </p:sp>
      <p:sp>
        <p:nvSpPr>
          <p:cNvPr id="16388" name="Content Placeholder 2">
            <a:extLst>
              <a:ext uri="{FF2B5EF4-FFF2-40B4-BE49-F238E27FC236}">
                <a16:creationId xmlns:a16="http://schemas.microsoft.com/office/drawing/2014/main" id="{9FC7B073-9F07-4B19-9355-504C765365B6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sz="3600" dirty="0"/>
              <a:t>Interaction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3600" dirty="0"/>
          </a:p>
          <a:p>
            <a:pPr marL="0" indent="0" eaLnBrk="1" hangingPunct="1">
              <a:buNone/>
            </a:pPr>
            <a:r>
              <a:rPr lang="en-US" altLang="en-US" sz="3600" dirty="0"/>
              <a:t>Mutual influence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3600" dirty="0"/>
          </a:p>
          <a:p>
            <a:pPr marL="0" indent="0" eaLnBrk="1" hangingPunct="1">
              <a:buNone/>
            </a:pPr>
            <a:r>
              <a:rPr lang="en-US" altLang="en-US" sz="3600" dirty="0"/>
              <a:t>Interdependent goal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3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7A229-B943-4F46-8D13-CF7C035FB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What makes a group “small”? 1</a:t>
            </a:r>
          </a:p>
        </p:txBody>
      </p:sp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9EE84642-A288-486F-99C4-84DC75487CB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79575"/>
            <a:ext cx="8001000" cy="4873625"/>
          </a:xfrm>
        </p:spPr>
        <p:txBody>
          <a:bodyPr/>
          <a:lstStyle/>
          <a:p>
            <a:pPr marL="0" indent="0" eaLnBrk="1" hangingPunct="1">
              <a:spcBef>
                <a:spcPts val="300"/>
              </a:spcBef>
              <a:buNone/>
              <a:defRPr/>
            </a:pPr>
            <a:r>
              <a:rPr lang="en-US" altLang="en-US" sz="3200" dirty="0"/>
              <a:t>Not solely numbers but includes perceptual awareness</a:t>
            </a:r>
          </a:p>
          <a:p>
            <a:pPr marL="0" indent="0" eaLnBrk="1" hangingPunct="1">
              <a:spcBef>
                <a:spcPts val="300"/>
              </a:spcBef>
              <a:buNone/>
              <a:defRPr/>
            </a:pPr>
            <a:endParaRPr lang="en-US" altLang="en-US" sz="3200" dirty="0"/>
          </a:p>
          <a:p>
            <a:pPr marL="0" indent="0" eaLnBrk="1" hangingPunct="1">
              <a:spcBef>
                <a:spcPts val="300"/>
              </a:spcBef>
              <a:buNone/>
              <a:defRPr/>
            </a:pPr>
            <a:r>
              <a:rPr lang="en-US" altLang="en-US" sz="3200" dirty="0"/>
              <a:t>Groups consist of 3 to 7 members with 5 being the most effective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7A229-B943-4F46-8D13-CF7C035FB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What makes a group “small”? 2</a:t>
            </a:r>
          </a:p>
        </p:txBody>
      </p:sp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9EE84642-A288-486F-99C4-84DC75487CB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8001000" cy="4873625"/>
          </a:xfrm>
        </p:spPr>
        <p:txBody>
          <a:bodyPr/>
          <a:lstStyle/>
          <a:p>
            <a:pPr marL="0" indent="0" eaLnBrk="1" hangingPunct="1">
              <a:spcBef>
                <a:spcPts val="300"/>
              </a:spcBef>
              <a:buNone/>
              <a:defRPr/>
            </a:pPr>
            <a:r>
              <a:rPr lang="en-US" altLang="en-US" sz="3200" dirty="0"/>
              <a:t>Each member perceives all others as individuals, shares some identity or common purpose, and shares standards for governing their activities as members</a:t>
            </a:r>
          </a:p>
        </p:txBody>
      </p:sp>
    </p:spTree>
    <p:extLst>
      <p:ext uri="{BB962C8B-B14F-4D97-AF65-F5344CB8AC3E}">
        <p14:creationId xmlns:p14="http://schemas.microsoft.com/office/powerpoint/2010/main" val="3238129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1A69D-4B5C-4876-BB53-7F3660116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Small group discussion characteristics, 1</a:t>
            </a:r>
          </a:p>
        </p:txBody>
      </p:sp>
      <p:sp>
        <p:nvSpPr>
          <p:cNvPr id="18436" name="Content Placeholder 2">
            <a:extLst>
              <a:ext uri="{FF2B5EF4-FFF2-40B4-BE49-F238E27FC236}">
                <a16:creationId xmlns:a16="http://schemas.microsoft.com/office/drawing/2014/main" id="{577713B0-AB5C-4ACB-AEC8-30697C7A5E2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7467600" cy="48736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sz="3600" dirty="0"/>
              <a:t>Awareness</a:t>
            </a:r>
          </a:p>
          <a:p>
            <a:pPr marL="0" indent="0" eaLnBrk="1" hangingPunct="1">
              <a:buNone/>
            </a:pPr>
            <a:endParaRPr lang="en-US" altLang="en-US" sz="3600" dirty="0"/>
          </a:p>
          <a:p>
            <a:pPr marL="0" indent="0" eaLnBrk="1" hangingPunct="1">
              <a:buNone/>
            </a:pPr>
            <a:r>
              <a:rPr lang="en-US" altLang="en-US" sz="3600" dirty="0"/>
              <a:t>Mutually interdependent purpose</a:t>
            </a:r>
          </a:p>
          <a:p>
            <a:pPr marL="0" indent="0" eaLnBrk="1" hangingPunct="1">
              <a:buNone/>
            </a:pPr>
            <a:endParaRPr lang="en-US" altLang="en-US" sz="3600" dirty="0"/>
          </a:p>
          <a:p>
            <a:pPr marL="0" indent="0" eaLnBrk="1" hangingPunct="1">
              <a:buNone/>
            </a:pPr>
            <a:r>
              <a:rPr lang="en-US" altLang="en-US" sz="3600" dirty="0"/>
              <a:t>Members have a sense of belonging</a:t>
            </a:r>
          </a:p>
          <a:p>
            <a:pPr marL="0" indent="0" eaLnBrk="1" hangingPunct="1">
              <a:buNone/>
            </a:pPr>
            <a:endParaRPr lang="en-US" altLang="en-US" sz="3600" dirty="0"/>
          </a:p>
          <a:p>
            <a:pPr marL="0" indent="0" eaLnBrk="1" hangingPunct="1">
              <a:buNone/>
            </a:pPr>
            <a:r>
              <a:rPr lang="en-US" altLang="en-US" sz="3600" dirty="0"/>
              <a:t>Interaction involves verbal and nonverbal behaviors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D1A1B-FD4E-4F5D-970B-EC6D79687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Small group discussion characteristics, 2</a:t>
            </a:r>
          </a:p>
        </p:txBody>
      </p:sp>
      <p:sp>
        <p:nvSpPr>
          <p:cNvPr id="19460" name="Content Placeholder 2">
            <a:extLst>
              <a:ext uri="{FF2B5EF4-FFF2-40B4-BE49-F238E27FC236}">
                <a16:creationId xmlns:a16="http://schemas.microsoft.com/office/drawing/2014/main" id="{D02C34C9-3976-49A3-B5D0-23B727BC318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sz="3600" dirty="0"/>
              <a:t>A sense of cooperation among members </a:t>
            </a:r>
          </a:p>
          <a:p>
            <a:pPr marL="0" indent="0" eaLnBrk="1" hangingPunct="1">
              <a:buNone/>
            </a:pPr>
            <a:endParaRPr lang="en-US" altLang="en-US" sz="3600" dirty="0"/>
          </a:p>
          <a:p>
            <a:pPr marL="0" indent="0" eaLnBrk="1" hangingPunct="1">
              <a:buNone/>
            </a:pPr>
            <a:r>
              <a:rPr lang="en-US" altLang="en-US" sz="3600" dirty="0"/>
              <a:t>Interaction occurs on a continuum from purely face-to-face to purely virtual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BBAC2-554C-4FB9-82CA-D5DD20424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Types of small groups, 1</a:t>
            </a:r>
          </a:p>
        </p:txBody>
      </p:sp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id="{1B12A369-F884-4284-BC05-9D9552D4CC43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1000" cy="4873625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US" altLang="en-US" sz="3600" dirty="0"/>
              <a:t>Primary groups</a:t>
            </a:r>
          </a:p>
          <a:p>
            <a:pPr eaLnBrk="1" hangingPunct="1">
              <a:defRPr/>
            </a:pPr>
            <a:r>
              <a:rPr lang="en-US" altLang="en-US" sz="3600" dirty="0"/>
              <a:t>Inclusion: affiliation, belonging, and openness</a:t>
            </a:r>
          </a:p>
          <a:p>
            <a:pPr lvl="1" eaLnBrk="1" hangingPunct="1">
              <a:defRPr/>
            </a:pPr>
            <a:r>
              <a:rPr lang="en-US" altLang="en-US" sz="3200" dirty="0"/>
              <a:t>Examples: a nuclear family and a group of friends</a:t>
            </a:r>
          </a:p>
          <a:p>
            <a:pPr marL="366713" lvl="1" indent="0" eaLnBrk="1" hangingPunct="1">
              <a:buFont typeface="Wingdings 2" panose="05020102010507070707" pitchFamily="18" charset="2"/>
              <a:buNone/>
              <a:defRPr/>
            </a:pPr>
            <a:endParaRPr lang="en-US" altLang="en-US" sz="3600" dirty="0"/>
          </a:p>
          <a:p>
            <a:pPr marL="366713" lvl="1" indent="0" eaLnBrk="1" hangingPunct="1">
              <a:buFont typeface="Wingdings 2" panose="05020102010507070707" pitchFamily="18" charset="2"/>
              <a:buNone/>
              <a:defRPr/>
            </a:pPr>
            <a:endParaRPr lang="en-US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9475736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HAPTER ONE: &amp;#x0D;&amp;#x0A;The Small Groups in Everyone’s Life &amp;quot;&quot;/&gt;&lt;property id=&quot;20307&quot; value=&quot;256&quot;/&gt;&lt;/object&gt;&lt;object type=&quot;3&quot; unique_id=&quot;10005&quot;&gt;&lt;property id=&quot;20148&quot; value=&quot;5&quot;/&gt;&lt;property id=&quot;20300&quot; value=&quot;Slide 2 - &amp;quot;PREVIEW&amp;quot;&quot;/&gt;&lt;property id=&quot;20307&quot; value=&quot;267&quot;/&gt;&lt;/object&gt;&lt;object type=&quot;3&quot; unique_id=&quot;10006&quot;&gt;&lt;property id=&quot;20148&quot; value=&quot;5&quot;/&gt;&lt;property id=&quot;20300&quot; value=&quot;Slide 3 - &amp;quot;SPRINGFIELD ARTS FEST PLANNING COMMITTEE&amp;quot;&quot;/&gt;&lt;property id=&quot;20307&quot; value=&quot;257&quot;/&gt;&lt;/object&gt;&lt;object type=&quot;3&quot; unique_id=&quot;10007&quot;&gt;&lt;property id=&quot;20148&quot; value=&quot;5&quot;/&gt;&lt;property id=&quot;20300&quot; value=&quot;Slide 4 - &amp;quot;SPRINGFIELD ARTS FEST PLANNING COMMITTEE&amp;quot;&quot;/&gt;&lt;property id=&quot;20307&quot; value=&quot;268&quot;/&gt;&lt;/object&gt;&lt;object type=&quot;3&quot; unique_id=&quot;10008&quot;&gt;&lt;property id=&quot;20148&quot; value=&quot;5&quot;/&gt;&lt;property id=&quot;20300&quot; value=&quot;Slide 5 - &amp;quot;WHY GROUPS ARE IMPORTANT&amp;quot;&quot;/&gt;&lt;property id=&quot;20307&quot; value=&quot;258&quot;/&gt;&lt;/object&gt;&lt;object type=&quot;3&quot; unique_id=&quot;10009&quot;&gt;&lt;property id=&quot;20148&quot; value=&quot;5&quot;/&gt;&lt;property id=&quot;20300&quot; value=&quot;Slide 6 - &amp;quot;THREE KEY POINTS&amp;quot;&quot;/&gt;&lt;property id=&quot;20307&quot; value=&quot;259&quot;/&gt;&lt;/object&gt;&lt;object type=&quot;3&quot; unique_id=&quot;10010&quot;&gt;&lt;property id=&quot;20148&quot; value=&quot;5&quot;/&gt;&lt;property id=&quot;20300&quot; value=&quot;Slide 7 - &amp;quot;THREE KEY POINTS&amp;quot;&quot;/&gt;&lt;property id=&quot;20307&quot; value=&quot;269&quot;/&gt;&lt;/object&gt;&lt;object type=&quot;3&quot; unique_id=&quot;10011&quot;&gt;&lt;property id=&quot;20148&quot; value=&quot;5&quot;/&gt;&lt;property id=&quot;20300&quot; value=&quot;Slide 8 - &amp;quot;WHAT IS SMALL GROUP DISCUSSION?&amp;quot;&quot;/&gt;&lt;property id=&quot;20307&quot; value=&quot;260&quot;/&gt;&lt;/object&gt;&lt;object type=&quot;3&quot; unique_id=&quot;10012&quot;&gt;&lt;property id=&quot;20148&quot; value=&quot;5&quot;/&gt;&lt;property id=&quot;20300&quot; value=&quot;Slide 9 - &amp;quot;WHAT MAKES A GROUP “SMALL”?&amp;quot;&quot;/&gt;&lt;property id=&quot;20307&quot; value=&quot;261&quot;/&gt;&lt;/object&gt;&lt;object type=&quot;3&quot; unique_id=&quot;10013&quot;&gt;&lt;property id=&quot;20148&quot; value=&quot;5&quot;/&gt;&lt;property id=&quot;20300&quot; value=&quot;Slide 10 - &amp;quot;SMALL GROUP DISCUSSION&amp;quot;&quot;/&gt;&lt;property id=&quot;20307&quot; value=&quot;262&quot;/&gt;&lt;/object&gt;&lt;object type=&quot;3&quot; unique_id=&quot;10014&quot;&gt;&lt;property id=&quot;20148&quot; value=&quot;5&quot;/&gt;&lt;property id=&quot;20300&quot; value=&quot;Slide 11 - &amp;quot;SMALL GROUP DISCUSSION&amp;quot;&quot;/&gt;&lt;property id=&quot;20307&quot; value=&quot;270&quot;/&gt;&lt;/object&gt;&lt;object type=&quot;3&quot; unique_id=&quot;10015&quot;&gt;&lt;property id=&quot;20148&quot; value=&quot;5&quot;/&gt;&lt;property id=&quot;20300&quot; value=&quot;Slide 12 - &amp;quot;TYPES OF SMALL GROUPS&amp;quot;&quot;/&gt;&lt;property id=&quot;20307&quot; value=&quot;263&quot;/&gt;&lt;/object&gt;&lt;object type=&quot;3&quot; unique_id=&quot;10016&quot;&gt;&lt;property id=&quot;20148&quot; value=&quot;5&quot;/&gt;&lt;property id=&quot;20300&quot; value=&quot;Slide 13 - &amp;quot;TYPES OF SMALL GROUPS&amp;quot;&quot;/&gt;&lt;property id=&quot;20307&quot; value=&quot;271&quot;/&gt;&lt;/object&gt;&lt;object type=&quot;3&quot; unique_id=&quot;10017&quot;&gt;&lt;property id=&quot;20148&quot; value=&quot;5&quot;/&gt;&lt;property id=&quot;20300&quot; value=&quot;Slide 14 - &amp;quot;OTHER WAYS TO CLASSIFY GROUPS&amp;quot;&quot;/&gt;&lt;property id=&quot;20307&quot; value=&quot;264&quot;/&gt;&lt;/object&gt;&lt;object type=&quot;3&quot; unique_id=&quot;10018&quot;&gt;&lt;property id=&quot;20148&quot; value=&quot;5&quot;/&gt;&lt;property id=&quot;20300&quot; value=&quot;Slide 15 - &amp;quot;OTHER WAYS TO CLASSIFY GROUPS&amp;quot;&quot;/&gt;&lt;property id=&quot;20307&quot; value=&quot;272&quot;/&gt;&lt;/object&gt;&lt;object type=&quot;3&quot; unique_id=&quot;10019&quot;&gt;&lt;property id=&quot;20148&quot; value=&quot;5&quot;/&gt;&lt;property id=&quot;20300&quot; value=&quot;Slide 16 - &amp;quot;OTHER CLASSIFICATIONS, CONTINUED&amp;amp;#x09;&amp;quot;&quot;/&gt;&lt;property id=&quot;20307&quot; value=&quot;265&quot;/&gt;&lt;/object&gt;&lt;object type=&quot;3&quot; unique_id=&quot;10020&quot;&gt;&lt;property id=&quot;20148&quot; value=&quot;5&quot;/&gt;&lt;property id=&quot;20300&quot; value=&quot;Slide 17 - &amp;quot;OTHER CLASSIFICATIONS, CONTINUED&amp;amp;#x09;&amp;quot;&quot;/&gt;&lt;property id=&quot;20307&quot; value=&quot;273&quot;/&gt;&lt;/object&gt;&lt;object type=&quot;3&quot; unique_id=&quot;10021&quot;&gt;&lt;property id=&quot;20148&quot; value=&quot;5&quot;/&gt;&lt;property id=&quot;20300&quot; value=&quot;Slide 18 - &amp;quot;ETHICAL PRINCIPLES FOR GROUPS&amp;quot;&quot;/&gt;&lt;property id=&quot;20307&quot; value=&quot;266&quot;/&gt;&lt;/object&gt;&lt;object type=&quot;3&quot; unique_id=&quot;10022&quot;&gt;&lt;property id=&quot;20148&quot; value=&quot;5&quot;/&gt;&lt;property id=&quot;20300&quot; value=&quot;Slide 19 - &amp;quot;ETHICAL PRINCIPLES FOR GROUPS&amp;quot;&quot;/&gt;&lt;property id=&quot;20307&quot; value=&quot;274&quot;/&gt;&lt;/object&gt;&lt;object type=&quot;3&quot; unique_id=&quot;10023&quot;&gt;&lt;property id=&quot;20148&quot; value=&quot;5&quot;/&gt;&lt;property id=&quot;20300&quot; value=&quot;Slide 20 - &amp;quot;ETHICAL PRINCIPLES FOR GROUPS&amp;quot;&quot;/&gt;&lt;property id=&quot;20307&quot; value=&quot;275&quot;/&gt;&lt;/object&gt;&lt;object type=&quot;3&quot; unique_id=&quot;10024&quot;&gt;&lt;property id=&quot;20148&quot; value=&quot;5&quot;/&gt;&lt;property id=&quot;20300&quot; value=&quot;Slide 21 - &amp;quot;SUMMARY&amp;quot;&quot;/&gt;&lt;property id=&quot;20307&quot; value=&quot;276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riel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B1605E6CAFF34DA7688D4A3DE741FC" ma:contentTypeVersion="" ma:contentTypeDescription="Create a new document." ma:contentTypeScope="" ma:versionID="05ef95cd2ad246d0c8271ec60b17ad4f">
  <xsd:schema xmlns:xsd="http://www.w3.org/2001/XMLSchema" xmlns:xs="http://www.w3.org/2001/XMLSchema" xmlns:p="http://schemas.microsoft.com/office/2006/metadata/properties" xmlns:ns2="dd132adf-85ac-4a18-8a8f-eabd02632a11" xmlns:ns3="8f5cc36b-c016-4758-adce-9e0f69c0453c" targetNamespace="http://schemas.microsoft.com/office/2006/metadata/properties" ma:root="true" ma:fieldsID="c503de9789163bd5bbe326fdacfa265e" ns2:_="" ns3:_="">
    <xsd:import namespace="dd132adf-85ac-4a18-8a8f-eabd02632a11"/>
    <xsd:import namespace="8f5cc36b-c016-4758-adce-9e0f69c0453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132adf-85ac-4a18-8a8f-eabd02632a1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5cc36b-c016-4758-adce-9e0f69c045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d132adf-85ac-4a18-8a8f-eabd02632a11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61CD18F3-CFC4-4E43-A23F-86D4B2E82489}"/>
</file>

<file path=customXml/itemProps2.xml><?xml version="1.0" encoding="utf-8"?>
<ds:datastoreItem xmlns:ds="http://schemas.openxmlformats.org/officeDocument/2006/customXml" ds:itemID="{AAF997A1-D4E7-47F7-B64F-17B604BD50E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E62C376-1711-441D-9F1F-E1B5519217B8}">
  <ds:schemaRefs>
    <ds:schemaRef ds:uri="3b891efd-a537-4e57-a9a6-7bde74ae8a20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b7fbc176-c5f2-4fe2-83e2-528516b9f35d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  <ds:schemaRef ds:uri="aa4f5ada-9d1d-46d6-b705-f2cf90d05a9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2124</TotalTime>
  <Words>566</Words>
  <Application>Microsoft Office PowerPoint</Application>
  <PresentationFormat>On-screen Show (4:3)</PresentationFormat>
  <Paragraphs>108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ＭＳ Ｐゴシック</vt:lpstr>
      <vt:lpstr>Arial</vt:lpstr>
      <vt:lpstr>Calibri</vt:lpstr>
      <vt:lpstr>Century Schoolbook</vt:lpstr>
      <vt:lpstr>Wingdings</vt:lpstr>
      <vt:lpstr>Wingdings 2</vt:lpstr>
      <vt:lpstr>Oriel</vt:lpstr>
      <vt:lpstr>CHAPTER ONE:  The Small Groups in Everyone’s Life </vt:lpstr>
      <vt:lpstr>Why groups are important</vt:lpstr>
      <vt:lpstr>Importance of small groups</vt:lpstr>
      <vt:lpstr>What is small group discussion?</vt:lpstr>
      <vt:lpstr>What makes a group “small”? 1</vt:lpstr>
      <vt:lpstr>What makes a group “small”? 2</vt:lpstr>
      <vt:lpstr>Small group discussion characteristics, 1</vt:lpstr>
      <vt:lpstr>Small group discussion characteristics, 2</vt:lpstr>
      <vt:lpstr>Types of small groups, 1</vt:lpstr>
      <vt:lpstr>Types of small groups, 2</vt:lpstr>
      <vt:lpstr>Other ways to classify groups, 1</vt:lpstr>
      <vt:lpstr>Other ways to classify groups, 2</vt:lpstr>
      <vt:lpstr>Other ways to classify groups, 3 </vt:lpstr>
      <vt:lpstr>Other ways to classify groups, 4 </vt:lpstr>
      <vt:lpstr>Ethical Principles for Groups, 1</vt:lpstr>
      <vt:lpstr>Ethical Principles for Groups, 2</vt:lpstr>
      <vt:lpstr>Ethical Principles for Groups, 3</vt:lpstr>
      <vt:lpstr>Summary, 1</vt:lpstr>
      <vt:lpstr>Summary,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The Small Groups in Everyone’s Life</dc:title>
  <dc:creator>Gloria Galanes</dc:creator>
  <cp:lastModifiedBy>Sagar H Panchamukhi</cp:lastModifiedBy>
  <cp:revision>61</cp:revision>
  <dcterms:created xsi:type="dcterms:W3CDTF">2012-01-09T06:30:35Z</dcterms:created>
  <dcterms:modified xsi:type="dcterms:W3CDTF">2018-05-25T13:46:12Z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d_Signature">
    <vt:bool>false</vt:bool>
  </property>
  <property fmtid="{D5CDD505-2E9C-101B-9397-08002B2CF9AE}" pid="3" name="xd_ProgID">
    <vt:lpwstr/>
  </property>
  <property fmtid="{D5CDD505-2E9C-101B-9397-08002B2CF9AE}" pid="4" name="ContentTypeId">
    <vt:lpwstr>0x010100E3B1605E6CAFF34DA7688D4A3DE741FC</vt:lpwstr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</Properties>
</file>