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4"/>
  </p:sldMasterIdLst>
  <p:notesMasterIdLst>
    <p:notesMasterId r:id="rId33"/>
  </p:notesMasterIdLst>
  <p:sldIdLst>
    <p:sldId id="256" r:id="rId5"/>
    <p:sldId id="257" r:id="rId6"/>
    <p:sldId id="308" r:id="rId7"/>
    <p:sldId id="287" r:id="rId8"/>
    <p:sldId id="286" r:id="rId9"/>
    <p:sldId id="289" r:id="rId10"/>
    <p:sldId id="291" r:id="rId11"/>
    <p:sldId id="292" r:id="rId12"/>
    <p:sldId id="312" r:id="rId13"/>
    <p:sldId id="293" r:id="rId14"/>
    <p:sldId id="294" r:id="rId15"/>
    <p:sldId id="313" r:id="rId16"/>
    <p:sldId id="296" r:id="rId17"/>
    <p:sldId id="297" r:id="rId18"/>
    <p:sldId id="298" r:id="rId19"/>
    <p:sldId id="299" r:id="rId20"/>
    <p:sldId id="314" r:id="rId21"/>
    <p:sldId id="300" r:id="rId22"/>
    <p:sldId id="315" r:id="rId23"/>
    <p:sldId id="301" r:id="rId24"/>
    <p:sldId id="302" r:id="rId25"/>
    <p:sldId id="303" r:id="rId26"/>
    <p:sldId id="304" r:id="rId27"/>
    <p:sldId id="305" r:id="rId28"/>
    <p:sldId id="306" r:id="rId29"/>
    <p:sldId id="307" r:id="rId30"/>
    <p:sldId id="265" r:id="rId31"/>
    <p:sldId id="316" r:id="rId32"/>
  </p:sldIdLst>
  <p:sldSz cx="9144000" cy="6858000" type="screen4x3"/>
  <p:notesSz cx="6858000" cy="9144000"/>
  <p:custDataLst>
    <p:tags r:id="rId3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iya Bhojnagarwala" initials="DB" lastIdx="14" clrIdx="0">
    <p:extLst>
      <p:ext uri="{19B8F6BF-5375-455C-9EA6-DF929625EA0E}">
        <p15:presenceInfo xmlns:p15="http://schemas.microsoft.com/office/powerpoint/2012/main" userId="S-1-5-21-3361151005-2080053223-3394076701-18983" providerId="AD"/>
      </p:ext>
    </p:extLst>
  </p:cmAuthor>
  <p:cmAuthor id="2" name="Suchitra Krishna" initials="SK" lastIdx="16" clrIdx="1">
    <p:extLst>
      <p:ext uri="{19B8F6BF-5375-455C-9EA6-DF929625EA0E}">
        <p15:presenceInfo xmlns:p15="http://schemas.microsoft.com/office/powerpoint/2012/main" userId="Suchitra Krish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68" autoAdjust="0"/>
    <p:restoredTop sz="94660"/>
  </p:normalViewPr>
  <p:slideViewPr>
    <p:cSldViewPr>
      <p:cViewPr varScale="1">
        <p:scale>
          <a:sx n="64" d="100"/>
          <a:sy n="64" d="100"/>
        </p:scale>
        <p:origin x="93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gs" Target="tags/tag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>
            <a:extLst>
              <a:ext uri="{FF2B5EF4-FFF2-40B4-BE49-F238E27FC236}">
                <a16:creationId xmlns:a16="http://schemas.microsoft.com/office/drawing/2014/main" id="{DC934D45-0D34-42E9-8AC2-83C28006FD9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-105" charset="0"/>
                <a:ea typeface="Arial" pitchFamily="-105" charset="0"/>
                <a:cs typeface="Arial" pitchFamily="-105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35171" name="Rectangle 3">
            <a:extLst>
              <a:ext uri="{FF2B5EF4-FFF2-40B4-BE49-F238E27FC236}">
                <a16:creationId xmlns:a16="http://schemas.microsoft.com/office/drawing/2014/main" id="{7157235D-68AD-411B-8D7C-2F7728AC5446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-105" charset="0"/>
                <a:ea typeface="Arial" pitchFamily="-105" charset="0"/>
                <a:cs typeface="Arial" pitchFamily="-105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60EDE123-7BA0-44E1-8DE4-17F213D124F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5173" name="Rectangle 5">
            <a:extLst>
              <a:ext uri="{FF2B5EF4-FFF2-40B4-BE49-F238E27FC236}">
                <a16:creationId xmlns:a16="http://schemas.microsoft.com/office/drawing/2014/main" id="{B94D984C-2DC4-46EB-B998-87087D39993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5174" name="Rectangle 6">
            <a:extLst>
              <a:ext uri="{FF2B5EF4-FFF2-40B4-BE49-F238E27FC236}">
                <a16:creationId xmlns:a16="http://schemas.microsoft.com/office/drawing/2014/main" id="{AF2CBE50-543B-4BA4-9E91-79F8AB622D1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-105" charset="0"/>
                <a:ea typeface="Arial" pitchFamily="-105" charset="0"/>
                <a:cs typeface="Arial" pitchFamily="-105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35175" name="Rectangle 7">
            <a:extLst>
              <a:ext uri="{FF2B5EF4-FFF2-40B4-BE49-F238E27FC236}">
                <a16:creationId xmlns:a16="http://schemas.microsoft.com/office/drawing/2014/main" id="{878A4FD2-B4AF-4C96-8C4B-097BE5EE80B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385C48E-57F2-4FEA-A360-D0AB3D9984D3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5" charset="0"/>
        <a:ea typeface="Arial" pitchFamily="-105" charset="0"/>
        <a:cs typeface="Arial" pitchFamily="-105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5" charset="0"/>
        <a:ea typeface="Arial" pitchFamily="-105" charset="0"/>
        <a:cs typeface="Arial" pitchFamily="-105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5" charset="0"/>
        <a:ea typeface="Arial" pitchFamily="-105" charset="0"/>
        <a:cs typeface="Arial" pitchFamily="-105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5" charset="0"/>
        <a:ea typeface="Arial" pitchFamily="-105" charset="0"/>
        <a:cs typeface="Arial" pitchFamily="-105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5" charset="0"/>
        <a:ea typeface="Arial" pitchFamily="-105" charset="0"/>
        <a:cs typeface="Arial" pitchFamily="-105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>
            <a:extLst>
              <a:ext uri="{FF2B5EF4-FFF2-40B4-BE49-F238E27FC236}">
                <a16:creationId xmlns:a16="http://schemas.microsoft.com/office/drawing/2014/main" id="{61DE1D71-2CE4-4E6C-A2FB-F4125C4C8EE0}"/>
              </a:ext>
            </a:extLst>
          </p:cNvPr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11">
            <a:extLst>
              <a:ext uri="{FF2B5EF4-FFF2-40B4-BE49-F238E27FC236}">
                <a16:creationId xmlns:a16="http://schemas.microsoft.com/office/drawing/2014/main" id="{52DF53FE-49F8-4425-9ACB-08CB8C35F6BC}"/>
              </a:ext>
            </a:extLst>
          </p:cNvPr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3">
            <a:extLst>
              <a:ext uri="{FF2B5EF4-FFF2-40B4-BE49-F238E27FC236}">
                <a16:creationId xmlns:a16="http://schemas.microsoft.com/office/drawing/2014/main" id="{04296646-400E-4C0F-86BD-42CA818BA0AC}"/>
              </a:ext>
            </a:extLst>
          </p:cNvPr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ED4815B-8AE9-403A-B00D-EF455FE08982}"/>
              </a:ext>
            </a:extLst>
          </p:cNvPr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Straight Connector 10">
            <a:extLst>
              <a:ext uri="{FF2B5EF4-FFF2-40B4-BE49-F238E27FC236}">
                <a16:creationId xmlns:a16="http://schemas.microsoft.com/office/drawing/2014/main" id="{D206D566-63AA-4F56-A73C-9160626723DA}"/>
              </a:ext>
            </a:extLst>
          </p:cNvPr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1" name="Straight Connector 17">
            <a:extLst>
              <a:ext uri="{FF2B5EF4-FFF2-40B4-BE49-F238E27FC236}">
                <a16:creationId xmlns:a16="http://schemas.microsoft.com/office/drawing/2014/main" id="{B67B6264-A9BE-45CE-A64A-B6923E6A7FB8}"/>
              </a:ext>
            </a:extLst>
          </p:cNvPr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2" name="Straight Connector 19">
            <a:extLst>
              <a:ext uri="{FF2B5EF4-FFF2-40B4-BE49-F238E27FC236}">
                <a16:creationId xmlns:a16="http://schemas.microsoft.com/office/drawing/2014/main" id="{E3C4EE5B-D7CB-4966-A8B6-34E43EC9E544}"/>
              </a:ext>
            </a:extLst>
          </p:cNvPr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3" name="Straight Connector 15">
            <a:extLst>
              <a:ext uri="{FF2B5EF4-FFF2-40B4-BE49-F238E27FC236}">
                <a16:creationId xmlns:a16="http://schemas.microsoft.com/office/drawing/2014/main" id="{6D20C06B-CA86-4BCD-9C4D-C84B44B55427}"/>
              </a:ext>
            </a:extLst>
          </p:cNvPr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4" name="Straight Connector 14">
            <a:extLst>
              <a:ext uri="{FF2B5EF4-FFF2-40B4-BE49-F238E27FC236}">
                <a16:creationId xmlns:a16="http://schemas.microsoft.com/office/drawing/2014/main" id="{73375B02-534E-4295-B3EF-C652C309921D}"/>
              </a:ext>
            </a:extLst>
          </p:cNvPr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5" name="Straight Connector 21">
            <a:extLst>
              <a:ext uri="{FF2B5EF4-FFF2-40B4-BE49-F238E27FC236}">
                <a16:creationId xmlns:a16="http://schemas.microsoft.com/office/drawing/2014/main" id="{1B8EF0BF-0E30-4258-B183-C9330C9C2D79}"/>
              </a:ext>
            </a:extLst>
          </p:cNvPr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B2E63C0-FF50-40C5-9FE2-7CCA103EF78C}"/>
              </a:ext>
            </a:extLst>
          </p:cNvPr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Oval 20">
            <a:extLst>
              <a:ext uri="{FF2B5EF4-FFF2-40B4-BE49-F238E27FC236}">
                <a16:creationId xmlns:a16="http://schemas.microsoft.com/office/drawing/2014/main" id="{5472075A-E0E2-4BEE-9BED-D9E261EE4AC5}"/>
              </a:ext>
            </a:extLst>
          </p:cNvPr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Oval 22">
            <a:extLst>
              <a:ext uri="{FF2B5EF4-FFF2-40B4-BE49-F238E27FC236}">
                <a16:creationId xmlns:a16="http://schemas.microsoft.com/office/drawing/2014/main" id="{17366473-887A-41EB-B62E-6F1DE7C865D7}"/>
              </a:ext>
            </a:extLst>
          </p:cNvPr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Oval 23">
            <a:extLst>
              <a:ext uri="{FF2B5EF4-FFF2-40B4-BE49-F238E27FC236}">
                <a16:creationId xmlns:a16="http://schemas.microsoft.com/office/drawing/2014/main" id="{9C1FE398-8895-4496-85CE-AA95710A2203}"/>
              </a:ext>
            </a:extLst>
          </p:cNvPr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0" name="Oval 25">
            <a:extLst>
              <a:ext uri="{FF2B5EF4-FFF2-40B4-BE49-F238E27FC236}">
                <a16:creationId xmlns:a16="http://schemas.microsoft.com/office/drawing/2014/main" id="{5DF264BD-0236-4D18-A0B0-188422A73C93}"/>
              </a:ext>
            </a:extLst>
          </p:cNvPr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Oval 24">
            <a:extLst>
              <a:ext uri="{FF2B5EF4-FFF2-40B4-BE49-F238E27FC236}">
                <a16:creationId xmlns:a16="http://schemas.microsoft.com/office/drawing/2014/main" id="{93D12803-EC61-4D7B-9528-C170F7C59F07}"/>
              </a:ext>
            </a:extLst>
          </p:cNvPr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2" name="Date Placeholder 27">
            <a:extLst>
              <a:ext uri="{FF2B5EF4-FFF2-40B4-BE49-F238E27FC236}">
                <a16:creationId xmlns:a16="http://schemas.microsoft.com/office/drawing/2014/main" id="{E84279FC-6690-41E3-AEA3-C40DF73BF7A6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DC435C-3490-4783-884D-D0EFF41C4AF2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23" name="Footer Placeholder 16">
            <a:extLst>
              <a:ext uri="{FF2B5EF4-FFF2-40B4-BE49-F238E27FC236}">
                <a16:creationId xmlns:a16="http://schemas.microsoft.com/office/drawing/2014/main" id="{DFEA68A9-08B9-4F6C-BAE2-522444E4AA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21567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13">
            <a:extLst>
              <a:ext uri="{FF2B5EF4-FFF2-40B4-BE49-F238E27FC236}">
                <a16:creationId xmlns:a16="http://schemas.microsoft.com/office/drawing/2014/main" id="{6B49D526-7009-4AFE-9553-C203A0A5CD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5676CE-8B15-47DE-9B79-DF834E4F5563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350BDBF4-DB03-4830-87B6-7651B0D11F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FDE1DD94-E4F6-4388-AA7D-66113B12D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2-</a:t>
            </a:r>
            <a:fld id="{D2EE6E4E-CD2C-45DE-B880-AF7EC8546B60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679150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13">
            <a:extLst>
              <a:ext uri="{FF2B5EF4-FFF2-40B4-BE49-F238E27FC236}">
                <a16:creationId xmlns:a16="http://schemas.microsoft.com/office/drawing/2014/main" id="{33F65D40-CF5E-42B6-A31E-7E2E170BD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EAA0C2-4BEA-4D5F-9807-F0CD6C593625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973FEB62-6FA7-4010-A2F7-5852CAEFC4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BFA1918D-5B61-4500-A6DF-338495480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2-</a:t>
            </a:r>
            <a:fld id="{9B045C08-DE87-4711-BDC4-2324199BFD6C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80862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>
            <a:lvl1pPr marL="273050" indent="-273050">
              <a:buClr>
                <a:srgbClr val="C85201"/>
              </a:buClr>
              <a:buSzPct val="100000"/>
              <a:buFont typeface="Arial" panose="020B0604020202020204" pitchFamily="34" charset="0"/>
              <a:buChar char="•"/>
              <a:defRPr sz="3600">
                <a:latin typeface="Calibri" panose="020F0502020204030204" pitchFamily="34" charset="0"/>
              </a:defRPr>
            </a:lvl1pPr>
            <a:lvl2pPr marL="639763" indent="-273050">
              <a:buClr>
                <a:srgbClr val="C85201"/>
              </a:buClr>
              <a:buSzPct val="100000"/>
              <a:buFont typeface="Arial" panose="020B0604020202020204" pitchFamily="34" charset="0"/>
              <a:buChar char="•"/>
              <a:defRPr sz="2700">
                <a:latin typeface="Calibri" panose="020F0502020204030204" pitchFamily="34" charset="0"/>
              </a:defRPr>
            </a:lvl2pPr>
            <a:lvl3pPr marL="914400" indent="-182563">
              <a:buClr>
                <a:srgbClr val="C85201"/>
              </a:buClr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3pPr>
            <a:lvl4pPr marL="1187450" indent="-182563">
              <a:buClr>
                <a:srgbClr val="C85201"/>
              </a:buClr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4pPr>
            <a:lvl5pPr marL="1462088" indent="-182563">
              <a:buClr>
                <a:srgbClr val="C85201"/>
              </a:buClr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6">
            <a:extLst>
              <a:ext uri="{FF2B5EF4-FFF2-40B4-BE49-F238E27FC236}">
                <a16:creationId xmlns:a16="http://schemas.microsoft.com/office/drawing/2014/main" id="{111FB014-60F0-4DDC-A9E8-6D7439885C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94E09CF2-27EA-4EB2-988B-53E1A8AB0DDA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7" name="Footer Placeholder 9">
            <a:extLst>
              <a:ext uri="{FF2B5EF4-FFF2-40B4-BE49-F238E27FC236}">
                <a16:creationId xmlns:a16="http://schemas.microsoft.com/office/drawing/2014/main" id="{AE47BF52-5AA3-44D4-B741-A77BDB5EEEF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59AAC2E-F893-4C03-A5AB-5B873936BF44}"/>
              </a:ext>
            </a:extLst>
          </p:cNvPr>
          <p:cNvSpPr txBox="1">
            <a:spLocks/>
          </p:cNvSpPr>
          <p:nvPr userDrawn="1"/>
        </p:nvSpPr>
        <p:spPr>
          <a:xfrm>
            <a:off x="576262" y="6582550"/>
            <a:ext cx="8232775" cy="425291"/>
          </a:xfrm>
          <a:prstGeom prst="rect">
            <a:avLst/>
          </a:prstGeom>
        </p:spPr>
        <p:txBody>
          <a:bodyPr/>
          <a:lstStyle>
            <a:lvl1pPr marL="319088" indent="-319088" algn="l" rtl="0" eaLnBrk="0" fontAlgn="base" hangingPunct="0">
              <a:spcBef>
                <a:spcPts val="7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1pPr>
            <a:lvl2pPr marL="639763" indent="-273050" algn="l" rtl="0" eaLnBrk="0" fontAlgn="base" hangingPunct="0">
              <a:spcBef>
                <a:spcPts val="55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914400" indent="-228600" algn="l" rtl="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3716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18288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buNone/>
            </a:pPr>
            <a:r>
              <a:rPr lang="en-US" sz="900" dirty="0">
                <a:latin typeface="Calibri" panose="020F0502020204030204" pitchFamily="34" charset="0"/>
              </a:rPr>
              <a:t>Copyright © 2019 McGraw-Hill Education. All rights reserved. No reproduction or distribution without the prior written consent of McGraw-Hill Education.</a:t>
            </a:r>
            <a:endParaRPr lang="en-US" altLang="en-US" sz="900" dirty="0">
              <a:latin typeface="Calibri" panose="020F0502020204030204" pitchFamily="34" charset="0"/>
            </a:endParaRPr>
          </a:p>
          <a:p>
            <a:endParaRPr 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95862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>
            <a:extLst>
              <a:ext uri="{FF2B5EF4-FFF2-40B4-BE49-F238E27FC236}">
                <a16:creationId xmlns:a16="http://schemas.microsoft.com/office/drawing/2014/main" id="{CC18E05D-E4A0-48C9-BBB8-245FBB793B46}"/>
              </a:ext>
            </a:extLst>
          </p:cNvPr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CBC86F1F-E547-46F6-845D-35CCAB03A27D}"/>
              </a:ext>
            </a:extLst>
          </p:cNvPr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0">
            <a:extLst>
              <a:ext uri="{FF2B5EF4-FFF2-40B4-BE49-F238E27FC236}">
                <a16:creationId xmlns:a16="http://schemas.microsoft.com/office/drawing/2014/main" id="{7A2616A8-D07F-45D4-96BE-58D133694D9C}"/>
              </a:ext>
            </a:extLst>
          </p:cNvPr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11">
            <a:extLst>
              <a:ext uri="{FF2B5EF4-FFF2-40B4-BE49-F238E27FC236}">
                <a16:creationId xmlns:a16="http://schemas.microsoft.com/office/drawing/2014/main" id="{1EF868F7-2D12-4D37-A22F-EFCC142DE462}"/>
              </a:ext>
            </a:extLst>
          </p:cNvPr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Straight Connector 12">
            <a:extLst>
              <a:ext uri="{FF2B5EF4-FFF2-40B4-BE49-F238E27FC236}">
                <a16:creationId xmlns:a16="http://schemas.microsoft.com/office/drawing/2014/main" id="{5AC83756-0959-425B-9A56-1151B3272A0D}"/>
              </a:ext>
            </a:extLst>
          </p:cNvPr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9" name="Straight Connector 13">
            <a:extLst>
              <a:ext uri="{FF2B5EF4-FFF2-40B4-BE49-F238E27FC236}">
                <a16:creationId xmlns:a16="http://schemas.microsoft.com/office/drawing/2014/main" id="{CE7E6D48-D860-4453-95E7-8F9D43D94A1B}"/>
              </a:ext>
            </a:extLst>
          </p:cNvPr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" name="Straight Connector 14">
            <a:extLst>
              <a:ext uri="{FF2B5EF4-FFF2-40B4-BE49-F238E27FC236}">
                <a16:creationId xmlns:a16="http://schemas.microsoft.com/office/drawing/2014/main" id="{B1FC4341-6A13-4403-9FFE-761B369982AF}"/>
              </a:ext>
            </a:extLst>
          </p:cNvPr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1" name="Straight Connector 15">
            <a:extLst>
              <a:ext uri="{FF2B5EF4-FFF2-40B4-BE49-F238E27FC236}">
                <a16:creationId xmlns:a16="http://schemas.microsoft.com/office/drawing/2014/main" id="{56255941-A020-404C-BEBF-E5360887BC97}"/>
              </a:ext>
            </a:extLst>
          </p:cNvPr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2" name="Straight Connector 16">
            <a:extLst>
              <a:ext uri="{FF2B5EF4-FFF2-40B4-BE49-F238E27FC236}">
                <a16:creationId xmlns:a16="http://schemas.microsoft.com/office/drawing/2014/main" id="{944A78AF-1F52-42CE-8E2C-CF057FFC14E5}"/>
              </a:ext>
            </a:extLst>
          </p:cNvPr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3" name="Rectangle 17">
            <a:extLst>
              <a:ext uri="{FF2B5EF4-FFF2-40B4-BE49-F238E27FC236}">
                <a16:creationId xmlns:a16="http://schemas.microsoft.com/office/drawing/2014/main" id="{786A780C-93B7-48F4-973B-7F63D5F34BA5}"/>
              </a:ext>
            </a:extLst>
          </p:cNvPr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Oval 18">
            <a:extLst>
              <a:ext uri="{FF2B5EF4-FFF2-40B4-BE49-F238E27FC236}">
                <a16:creationId xmlns:a16="http://schemas.microsoft.com/office/drawing/2014/main" id="{E9745D94-14B1-4F47-BC98-BF387DBA45EE}"/>
              </a:ext>
            </a:extLst>
          </p:cNvPr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Oval 19">
            <a:extLst>
              <a:ext uri="{FF2B5EF4-FFF2-40B4-BE49-F238E27FC236}">
                <a16:creationId xmlns:a16="http://schemas.microsoft.com/office/drawing/2014/main" id="{E3781488-8AF9-475F-9537-B43BCB48808C}"/>
              </a:ext>
            </a:extLst>
          </p:cNvPr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Oval 20">
            <a:extLst>
              <a:ext uri="{FF2B5EF4-FFF2-40B4-BE49-F238E27FC236}">
                <a16:creationId xmlns:a16="http://schemas.microsoft.com/office/drawing/2014/main" id="{F96E1F32-5257-449A-87DF-19391008C447}"/>
              </a:ext>
            </a:extLst>
          </p:cNvPr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Oval 21">
            <a:extLst>
              <a:ext uri="{FF2B5EF4-FFF2-40B4-BE49-F238E27FC236}">
                <a16:creationId xmlns:a16="http://schemas.microsoft.com/office/drawing/2014/main" id="{14D820AF-13B7-4D28-97E2-CE09BED4DE40}"/>
              </a:ext>
            </a:extLst>
          </p:cNvPr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Oval 22">
            <a:extLst>
              <a:ext uri="{FF2B5EF4-FFF2-40B4-BE49-F238E27FC236}">
                <a16:creationId xmlns:a16="http://schemas.microsoft.com/office/drawing/2014/main" id="{7F7892A8-C7FC-4FE0-97E8-BF851C5F6A2E}"/>
              </a:ext>
            </a:extLst>
          </p:cNvPr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Straight Connector 25">
            <a:extLst>
              <a:ext uri="{FF2B5EF4-FFF2-40B4-BE49-F238E27FC236}">
                <a16:creationId xmlns:a16="http://schemas.microsoft.com/office/drawing/2014/main" id="{85649FD8-1964-46F7-B2E1-04E1EC6901E3}"/>
              </a:ext>
            </a:extLst>
          </p:cNvPr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E3C4CAD8-F342-44B7-AE79-134135030E6E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475873-621F-42D1-BAFE-08F253BF4E91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9A4A11BA-F6B4-457E-A8DF-B352157C4D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706678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13">
            <a:extLst>
              <a:ext uri="{FF2B5EF4-FFF2-40B4-BE49-F238E27FC236}">
                <a16:creationId xmlns:a16="http://schemas.microsoft.com/office/drawing/2014/main" id="{D0B2565A-046F-4DE1-BD1C-471D2939C0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0A198-F33B-46D7-B145-FF0F34C9D654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8C3A772B-4E3C-450A-B045-A305018B48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7" name="Slide Number Placeholder 8">
            <a:extLst>
              <a:ext uri="{FF2B5EF4-FFF2-40B4-BE49-F238E27FC236}">
                <a16:creationId xmlns:a16="http://schemas.microsoft.com/office/drawing/2014/main" id="{7D202DEF-062F-4DA8-92C2-0AAEEE80F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2-</a:t>
            </a:r>
            <a:fld id="{D222FAF1-C474-4982-818A-97BD935AACE5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26749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13">
            <a:extLst>
              <a:ext uri="{FF2B5EF4-FFF2-40B4-BE49-F238E27FC236}">
                <a16:creationId xmlns:a16="http://schemas.microsoft.com/office/drawing/2014/main" id="{1EF28BD7-9C89-4FD4-B7AE-DD1953065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92E58-17E7-46ED-851B-5E5EA37D7896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D789233A-B489-4A46-A3C9-5511AC00AC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DC29062-42AB-4803-97ED-6BC639F592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2-</a:t>
            </a:r>
            <a:fld id="{A51686E6-2235-4E41-80CF-234E8F22F8D2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066043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5">
            <a:extLst>
              <a:ext uri="{FF2B5EF4-FFF2-40B4-BE49-F238E27FC236}">
                <a16:creationId xmlns:a16="http://schemas.microsoft.com/office/drawing/2014/main" id="{BCE4CFD8-4BFA-4E20-90B6-9A4AA61682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CD5A215E-20F9-4CD2-BAA3-AE9907009C4E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4" name="Footer Placeholder 7">
            <a:extLst>
              <a:ext uri="{FF2B5EF4-FFF2-40B4-BE49-F238E27FC236}">
                <a16:creationId xmlns:a16="http://schemas.microsoft.com/office/drawing/2014/main" id="{88683A67-296F-41C6-BFFB-55E5C2FA3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5" name="Slide Number Placeholder 8">
            <a:extLst>
              <a:ext uri="{FF2B5EF4-FFF2-40B4-BE49-F238E27FC236}">
                <a16:creationId xmlns:a16="http://schemas.microsoft.com/office/drawing/2014/main" id="{F17A9E9D-3A86-4E77-9F68-658CE75FF2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2-</a:t>
            </a:r>
            <a:fld id="{1AB8724A-4756-47CC-9993-F74E20BD2EB1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160273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>
            <a:extLst>
              <a:ext uri="{FF2B5EF4-FFF2-40B4-BE49-F238E27FC236}">
                <a16:creationId xmlns:a16="http://schemas.microsoft.com/office/drawing/2014/main" id="{6B85FC26-9DFF-46AB-B2F5-C683C3363D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63AEFD-FCC3-466A-8D29-21A09C77AD08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110D0EE-97D6-4867-B7B1-1183C021F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4" name="Slide Number Placeholder 8">
            <a:extLst>
              <a:ext uri="{FF2B5EF4-FFF2-40B4-BE49-F238E27FC236}">
                <a16:creationId xmlns:a16="http://schemas.microsoft.com/office/drawing/2014/main" id="{B591D140-1AF1-418B-A4ED-21A4FF3719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2-</a:t>
            </a:r>
            <a:fld id="{6E43BA16-08BA-44B4-A1F9-1D76ADB62878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630022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9">
            <a:extLst>
              <a:ext uri="{FF2B5EF4-FFF2-40B4-BE49-F238E27FC236}">
                <a16:creationId xmlns:a16="http://schemas.microsoft.com/office/drawing/2014/main" id="{2C7AE28A-ED73-451C-96EF-C57FC71D7DBF}"/>
              </a:ext>
            </a:extLst>
          </p:cNvPr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6" name="Straight Connector 7">
            <a:extLst>
              <a:ext uri="{FF2B5EF4-FFF2-40B4-BE49-F238E27FC236}">
                <a16:creationId xmlns:a16="http://schemas.microsoft.com/office/drawing/2014/main" id="{DED10F3E-A676-4C8B-8053-D0DC2A570EDC}"/>
              </a:ext>
            </a:extLst>
          </p:cNvPr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7" name="Straight Connector 8">
            <a:extLst>
              <a:ext uri="{FF2B5EF4-FFF2-40B4-BE49-F238E27FC236}">
                <a16:creationId xmlns:a16="http://schemas.microsoft.com/office/drawing/2014/main" id="{C22CD96E-8683-4E8F-91B4-D42EAE9CB2C7}"/>
              </a:ext>
            </a:extLst>
          </p:cNvPr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8" name="Straight Connector 10">
            <a:extLst>
              <a:ext uri="{FF2B5EF4-FFF2-40B4-BE49-F238E27FC236}">
                <a16:creationId xmlns:a16="http://schemas.microsoft.com/office/drawing/2014/main" id="{992241A5-31DF-47CE-8F1D-3160CB78E00C}"/>
              </a:ext>
            </a:extLst>
          </p:cNvPr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9" name="Rectangle 11">
            <a:extLst>
              <a:ext uri="{FF2B5EF4-FFF2-40B4-BE49-F238E27FC236}">
                <a16:creationId xmlns:a16="http://schemas.microsoft.com/office/drawing/2014/main" id="{D8406507-EFBA-433E-9971-5E93F8B68E7C}"/>
              </a:ext>
            </a:extLst>
          </p:cNvPr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Straight Connector 12">
            <a:extLst>
              <a:ext uri="{FF2B5EF4-FFF2-40B4-BE49-F238E27FC236}">
                <a16:creationId xmlns:a16="http://schemas.microsoft.com/office/drawing/2014/main" id="{FDD2E838-1985-4FCC-896D-FC1FBD602B7D}"/>
              </a:ext>
            </a:extLst>
          </p:cNvPr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11" name="Oval 13">
            <a:extLst>
              <a:ext uri="{FF2B5EF4-FFF2-40B4-BE49-F238E27FC236}">
                <a16:creationId xmlns:a16="http://schemas.microsoft.com/office/drawing/2014/main" id="{F5CC65B5-5CDF-4812-9874-E61410CCC4CF}"/>
              </a:ext>
            </a:extLst>
          </p:cNvPr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Date Placeholder 20">
            <a:extLst>
              <a:ext uri="{FF2B5EF4-FFF2-40B4-BE49-F238E27FC236}">
                <a16:creationId xmlns:a16="http://schemas.microsoft.com/office/drawing/2014/main" id="{4E2638C6-5430-45AC-83E8-6220AB047F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831C1263-AC0A-4BFF-AB88-45304EB4A9E4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13" name="Slide Number Placeholder 21">
            <a:extLst>
              <a:ext uri="{FF2B5EF4-FFF2-40B4-BE49-F238E27FC236}">
                <a16:creationId xmlns:a16="http://schemas.microsoft.com/office/drawing/2014/main" id="{B3C428E1-CB5D-4A7C-8A9B-9F7945B5955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7945169-43E6-496A-8058-1D3A5FF86D3D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  <p:sp>
        <p:nvSpPr>
          <p:cNvPr id="14" name="Footer Placeholder 22">
            <a:extLst>
              <a:ext uri="{FF2B5EF4-FFF2-40B4-BE49-F238E27FC236}">
                <a16:creationId xmlns:a16="http://schemas.microsoft.com/office/drawing/2014/main" id="{50A3430F-F268-4E8C-81F4-DB89BB2EE30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08845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8">
            <a:extLst>
              <a:ext uri="{FF2B5EF4-FFF2-40B4-BE49-F238E27FC236}">
                <a16:creationId xmlns:a16="http://schemas.microsoft.com/office/drawing/2014/main" id="{64DCF1D6-0034-4340-984C-48FADD87C770}"/>
              </a:ext>
            </a:extLst>
          </p:cNvPr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6" name="Oval 12">
            <a:extLst>
              <a:ext uri="{FF2B5EF4-FFF2-40B4-BE49-F238E27FC236}">
                <a16:creationId xmlns:a16="http://schemas.microsoft.com/office/drawing/2014/main" id="{0C4FC7F6-5290-454A-AB10-BFC7D6DBE549}"/>
              </a:ext>
            </a:extLst>
          </p:cNvPr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Straight Connector 9">
            <a:extLst>
              <a:ext uri="{FF2B5EF4-FFF2-40B4-BE49-F238E27FC236}">
                <a16:creationId xmlns:a16="http://schemas.microsoft.com/office/drawing/2014/main" id="{53343947-A615-43CF-8326-902F73D79691}"/>
              </a:ext>
            </a:extLst>
          </p:cNvPr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8" name="Rectangle 10">
            <a:extLst>
              <a:ext uri="{FF2B5EF4-FFF2-40B4-BE49-F238E27FC236}">
                <a16:creationId xmlns:a16="http://schemas.microsoft.com/office/drawing/2014/main" id="{C4BABDD5-24C4-4A01-8675-4317449D6F44}"/>
              </a:ext>
            </a:extLst>
          </p:cNvPr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Straight Connector 11">
            <a:extLst>
              <a:ext uri="{FF2B5EF4-FFF2-40B4-BE49-F238E27FC236}">
                <a16:creationId xmlns:a16="http://schemas.microsoft.com/office/drawing/2014/main" id="{FB42398D-4EC9-4F8C-9F78-D237D49A2482}"/>
              </a:ext>
            </a:extLst>
          </p:cNvPr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10" name="Straight Connector 18">
            <a:extLst>
              <a:ext uri="{FF2B5EF4-FFF2-40B4-BE49-F238E27FC236}">
                <a16:creationId xmlns:a16="http://schemas.microsoft.com/office/drawing/2014/main" id="{E382FD33-76B6-4BAA-99F4-8ECD1F359CBB}"/>
              </a:ext>
            </a:extLst>
          </p:cNvPr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1" name="Straight Connector 19">
            <a:extLst>
              <a:ext uri="{FF2B5EF4-FFF2-40B4-BE49-F238E27FC236}">
                <a16:creationId xmlns:a16="http://schemas.microsoft.com/office/drawing/2014/main" id="{A9869775-2AE7-424B-8781-CF28C94C057F}"/>
              </a:ext>
            </a:extLst>
          </p:cNvPr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Date Placeholder 16">
            <a:extLst>
              <a:ext uri="{FF2B5EF4-FFF2-40B4-BE49-F238E27FC236}">
                <a16:creationId xmlns:a16="http://schemas.microsoft.com/office/drawing/2014/main" id="{F9A54337-CFFD-4EDD-8BD2-B252882364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91E06E56-A573-41D6-A1C1-C9097F84463B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13" name="Slide Number Placeholder 17">
            <a:extLst>
              <a:ext uri="{FF2B5EF4-FFF2-40B4-BE49-F238E27FC236}">
                <a16:creationId xmlns:a16="http://schemas.microsoft.com/office/drawing/2014/main" id="{345E88DD-960B-4C7C-A6C8-5564A3B9A45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6B8CB9D-EDA3-4C7F-8337-A31CB4896F7B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  <p:sp>
        <p:nvSpPr>
          <p:cNvPr id="14" name="Footer Placeholder 20">
            <a:extLst>
              <a:ext uri="{FF2B5EF4-FFF2-40B4-BE49-F238E27FC236}">
                <a16:creationId xmlns:a16="http://schemas.microsoft.com/office/drawing/2014/main" id="{A98C0893-C653-47D8-A006-2A7A521820C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744871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>
            <a:extLst>
              <a:ext uri="{FF2B5EF4-FFF2-40B4-BE49-F238E27FC236}">
                <a16:creationId xmlns:a16="http://schemas.microsoft.com/office/drawing/2014/main" id="{D7A0FB40-6DD9-43FD-85D7-A25C17986BBC}"/>
              </a:ext>
            </a:extLst>
          </p:cNvPr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2" name="Title Placeholder 21">
            <a:extLst>
              <a:ext uri="{FF2B5EF4-FFF2-40B4-BE49-F238E27FC236}">
                <a16:creationId xmlns:a16="http://schemas.microsoft.com/office/drawing/2014/main" id="{793E7A9E-C47C-4F1B-A033-599BC50EC9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28" name="Text Placeholder 12">
            <a:extLst>
              <a:ext uri="{FF2B5EF4-FFF2-40B4-BE49-F238E27FC236}">
                <a16:creationId xmlns:a16="http://schemas.microsoft.com/office/drawing/2014/main" id="{18E69BF2-3160-419C-93F2-D4F1827B94C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A58153C9-4993-4FDA-975B-B1F76A28F2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0B7A2998-F894-4EA1-8B58-0C8C12BB6C49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ADEBD6-CDC7-4AC6-994C-9729B0D68F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2"/>
                </a:solidFill>
                <a:latin typeface="Century Schoolbook" panose="02040604050505020304" pitchFamily="18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7" name="Straight Connector 6">
            <a:extLst>
              <a:ext uri="{FF2B5EF4-FFF2-40B4-BE49-F238E27FC236}">
                <a16:creationId xmlns:a16="http://schemas.microsoft.com/office/drawing/2014/main" id="{35F1B774-34AA-43F0-9404-7AC5C42CD706}"/>
              </a:ext>
            </a:extLst>
          </p:cNvPr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32" name="Straight Connector 8">
            <a:extLst>
              <a:ext uri="{FF2B5EF4-FFF2-40B4-BE49-F238E27FC236}">
                <a16:creationId xmlns:a16="http://schemas.microsoft.com/office/drawing/2014/main" id="{C0A4E3B7-BB08-4A92-8C7A-F0B2B642FF49}"/>
              </a:ext>
            </a:extLst>
          </p:cNvPr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00F66F6-A0D1-4BBA-8386-2C37E523453F}"/>
              </a:ext>
            </a:extLst>
          </p:cNvPr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34" name="Straight Connector 10">
            <a:extLst>
              <a:ext uri="{FF2B5EF4-FFF2-40B4-BE49-F238E27FC236}">
                <a16:creationId xmlns:a16="http://schemas.microsoft.com/office/drawing/2014/main" id="{0ED225E8-42A7-417C-BAEC-FD931071B02D}"/>
              </a:ext>
            </a:extLst>
          </p:cNvPr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8AA833A-91EC-42E0-9560-BD9B52C3BE5C}"/>
              </a:ext>
            </a:extLst>
          </p:cNvPr>
          <p:cNvSpPr/>
          <p:nvPr userDrawn="1"/>
        </p:nvSpPr>
        <p:spPr>
          <a:xfrm>
            <a:off x="8156575" y="5715000"/>
            <a:ext cx="549275" cy="549275"/>
          </a:xfrm>
          <a:prstGeom prst="ellipse">
            <a:avLst/>
          </a:prstGeom>
          <a:solidFill>
            <a:srgbClr val="C8520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60FE11E4-AED2-4F63-B462-1964C2429B31}"/>
              </a:ext>
            </a:extLst>
          </p:cNvPr>
          <p:cNvSpPr txBox="1">
            <a:spLocks/>
          </p:cNvSpPr>
          <p:nvPr userDrawn="1"/>
        </p:nvSpPr>
        <p:spPr>
          <a:xfrm>
            <a:off x="8077200" y="5823109"/>
            <a:ext cx="685799" cy="425291"/>
          </a:xfrm>
          <a:prstGeom prst="rect">
            <a:avLst/>
          </a:prstGeom>
        </p:spPr>
        <p:txBody>
          <a:bodyPr/>
          <a:lstStyle>
            <a:lvl1pPr marL="319088" indent="-319088" algn="l" rtl="0" eaLnBrk="0" fontAlgn="base" hangingPunct="0">
              <a:spcBef>
                <a:spcPts val="7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1pPr>
            <a:lvl2pPr marL="639763" indent="-273050" algn="l" rtl="0" eaLnBrk="0" fontAlgn="base" hangingPunct="0">
              <a:spcBef>
                <a:spcPts val="55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914400" indent="-228600" algn="l" rtl="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3716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18288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1600" b="0" kern="1200" dirty="0">
                <a:solidFill>
                  <a:srgbClr val="FFFFFF"/>
                </a:solidFill>
                <a:latin typeface="Calibri" panose="020F0502020204030204" pitchFamily="34" charset="0"/>
                <a:ea typeface="+mn-ea"/>
                <a:cs typeface="+mn-cs"/>
              </a:rPr>
              <a:t>6-</a:t>
            </a:r>
            <a:fld id="{5F1D9C7C-A67B-40AF-AF17-4EFFBA00CC02}" type="slidenum">
              <a:rPr lang="en-US" altLang="en-US" sz="1600" b="0" kern="1200" smtClean="0">
                <a:solidFill>
                  <a:srgbClr val="FFFFFF"/>
                </a:solidFill>
                <a:latin typeface="Calibri" panose="020F0502020204030204" pitchFamily="34" charset="0"/>
                <a:ea typeface="+mn-ea"/>
                <a:cs typeface="+mn-cs"/>
              </a:rPr>
              <a:pPr marL="0" indent="0" algn="ctr" rtl="0" eaLnBrk="1" fontAlgn="base" hangingPunct="1">
                <a:spcBef>
                  <a:spcPct val="0"/>
                </a:spcBef>
                <a:spcAft>
                  <a:spcPct val="0"/>
                </a:spcAft>
                <a:buNone/>
              </a:pPr>
              <a:t>‹#›</a:t>
            </a:fld>
            <a:endParaRPr lang="en-US" altLang="en-US" sz="1600" b="0" kern="1200" dirty="0">
              <a:solidFill>
                <a:srgbClr val="FFFFFF"/>
              </a:solidFill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6708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anose="05000000000000000000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anose="05000000000000000000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anose="05020102010507070707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0BEF933-E132-4B34-AA79-08FDAF6F7D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98216" y="1524000"/>
            <a:ext cx="2801487" cy="4191000"/>
          </a:xfrm>
        </p:spPr>
        <p:txBody>
          <a:bodyPr>
            <a:noAutofit/>
          </a:bodyPr>
          <a:lstStyle/>
          <a:p>
            <a:r>
              <a:rPr lang="en-US" altLang="en-US" sz="2900" cap="none" dirty="0">
                <a:solidFill>
                  <a:schemeClr val="tx1"/>
                </a:solidFill>
                <a:latin typeface="Calibri" panose="020F0502020204030204" pitchFamily="34" charset="0"/>
              </a:rPr>
              <a:t>CHAPTER SIX:</a:t>
            </a:r>
            <a:br>
              <a:rPr lang="en-US" altLang="en-US" sz="2900" cap="none" dirty="0">
                <a:solidFill>
                  <a:schemeClr val="tx1"/>
                </a:solidFill>
                <a:latin typeface="Calibri" panose="020F0502020204030204" pitchFamily="34" charset="0"/>
              </a:rPr>
            </a:br>
            <a:r>
              <a:rPr lang="en-US" altLang="en-US" sz="2900" cap="none" dirty="0">
                <a:solidFill>
                  <a:schemeClr val="tx1"/>
                </a:solidFill>
                <a:latin typeface="Calibri" panose="020F0502020204030204" pitchFamily="34" charset="0"/>
              </a:rPr>
              <a:t>Communication and Group Culture:  Tensions, Fantasy, Socialization, Norms, and Climate</a:t>
            </a:r>
            <a:endParaRPr lang="en-IN" sz="2900" dirty="0">
              <a:latin typeface="Calibri" panose="020F05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6ECF478-2660-4D04-92CF-429EC864455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9"/>
          <a:stretch/>
        </p:blipFill>
        <p:spPr>
          <a:xfrm>
            <a:off x="4750936" y="1219200"/>
            <a:ext cx="4058101" cy="4725883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6D6F626-E329-4CF7-8AB3-5330A8C84610}"/>
              </a:ext>
            </a:extLst>
          </p:cNvPr>
          <p:cNvSpPr txBox="1">
            <a:spLocks/>
          </p:cNvSpPr>
          <p:nvPr/>
        </p:nvSpPr>
        <p:spPr>
          <a:xfrm>
            <a:off x="576262" y="6582550"/>
            <a:ext cx="8232775" cy="425291"/>
          </a:xfrm>
          <a:prstGeom prst="rect">
            <a:avLst/>
          </a:prstGeom>
        </p:spPr>
        <p:txBody>
          <a:bodyPr/>
          <a:lstStyle>
            <a:lvl1pPr marL="319088" indent="-319088" algn="l" rtl="0" eaLnBrk="0" fontAlgn="base" hangingPunct="0">
              <a:spcBef>
                <a:spcPts val="7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1pPr>
            <a:lvl2pPr marL="639763" indent="-273050" algn="l" rtl="0" eaLnBrk="0" fontAlgn="base" hangingPunct="0">
              <a:spcBef>
                <a:spcPts val="55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914400" indent="-228600" algn="l" rtl="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3716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18288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buNone/>
            </a:pPr>
            <a:r>
              <a:rPr lang="en-US" sz="900" dirty="0">
                <a:latin typeface="Calibri" panose="020F0502020204030204" pitchFamily="34" charset="0"/>
              </a:rPr>
              <a:t>Copyright © 2019 McGraw-Hill Education. All rights reserved. No reproduction or distribution without the prior written consent of McGraw-Hill Education.</a:t>
            </a:r>
            <a:endParaRPr lang="en-US" altLang="en-US" sz="900" dirty="0">
              <a:latin typeface="Calibri" panose="020F0502020204030204" pitchFamily="34" charset="0"/>
            </a:endParaRPr>
          </a:p>
          <a:p>
            <a:endParaRPr 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3F57F77-AF60-46CF-83BE-501ABF44F2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Culture, 9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9F8430E-FABD-46B4-82B7-97B1DA59E68A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Status can be either </a:t>
            </a:r>
            <a:r>
              <a:rPr lang="en-US" altLang="en-US" b="1" dirty="0"/>
              <a:t>ascribed</a:t>
            </a:r>
            <a:r>
              <a:rPr lang="en-US" altLang="en-US" dirty="0"/>
              <a:t> or </a:t>
            </a:r>
            <a:r>
              <a:rPr lang="en-US" altLang="en-US" b="1" dirty="0"/>
              <a:t>earned</a:t>
            </a:r>
            <a:endParaRPr lang="en-US" altLang="en-US" dirty="0"/>
          </a:p>
          <a:p>
            <a:pPr lvl="1" eaLnBrk="1" hangingPunct="1"/>
            <a:r>
              <a:rPr lang="en-US" altLang="en-US" sz="3600" dirty="0"/>
              <a:t>Ascribed: Granted due to characteristics external to the group</a:t>
            </a:r>
          </a:p>
          <a:p>
            <a:pPr lvl="1" eaLnBrk="1" hangingPunct="1"/>
            <a:r>
              <a:rPr lang="en-US" altLang="en-US" sz="3600" dirty="0"/>
              <a:t>Earned: Achieved by a member’s valued contributions to the group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F9A85E7-ED7C-4507-82DE-626C8BFFB7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Culture, 10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CC7E3B-C73A-4E48-BF45-B63496A1F439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A powerful way in which group culture is created is through </a:t>
            </a:r>
            <a:r>
              <a:rPr lang="en-US" altLang="en-US" b="1" dirty="0"/>
              <a:t>Fantasy </a:t>
            </a:r>
          </a:p>
          <a:p>
            <a:pPr eaLnBrk="1" hangingPunct="1"/>
            <a:r>
              <a:rPr lang="en-US" altLang="en-US" dirty="0"/>
              <a:t>Rather than discussing events happening in the present, the group sometimes tells stories about past events</a:t>
            </a:r>
          </a:p>
          <a:p>
            <a:pPr eaLnBrk="1" hangingPunct="1"/>
            <a:r>
              <a:rPr lang="en-US" altLang="en-US" dirty="0"/>
              <a:t>A fantasy that group members elaborate on is called a </a:t>
            </a:r>
            <a:r>
              <a:rPr lang="en-US" altLang="en-US" b="1" dirty="0"/>
              <a:t>fantasy chain</a:t>
            </a:r>
            <a:endParaRPr lang="en-US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A9DA31F-3F32-4F6F-856A-53E2E3F01D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Culture, 11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E6DFF38-772C-4F0F-99C5-0C98D6F3A255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dirty="0"/>
              <a:t>Fantasy is rooted in our nature as storytelling individuals, which is explained in </a:t>
            </a:r>
            <a:r>
              <a:rPr lang="en-US" altLang="en-US" b="1" dirty="0"/>
              <a:t>symbolic convergence</a:t>
            </a:r>
            <a:endParaRPr lang="en-US" altLang="en-US" dirty="0"/>
          </a:p>
          <a:p>
            <a:pPr lvl="1" eaLnBrk="1" hangingPunct="1">
              <a:lnSpc>
                <a:spcPct val="90000"/>
              </a:lnSpc>
            </a:pPr>
            <a:r>
              <a:rPr lang="en-US" altLang="en-US" sz="3600" dirty="0"/>
              <a:t>Humans create and share meaning through talk and storytelling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8AE0825-86A7-4291-AC67-DCD080D1E2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Culture, 12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4A9A49C-3523-4A02-8701-ECEE4B72260E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dirty="0"/>
              <a:t>Fantasy performs several functions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3600" dirty="0"/>
              <a:t>Helps create a group’s unique identity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3600" dirty="0"/>
              <a:t>Helps the group deal with threatening information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3600" dirty="0"/>
              <a:t>Helps direct the group’s actions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3600" dirty="0"/>
              <a:t>Can be entertaining and fun for the group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3A294B2-4DC1-455F-B7A4-A9C1B4118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Socialization, 1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3DF8470-C109-4398-B846-5A4EF0B54D89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/>
              <a:t>The social influence and change process during which both newcomers and established members adjust to one another is called </a:t>
            </a:r>
            <a:r>
              <a:rPr lang="en-US" altLang="en-US" b="1" dirty="0"/>
              <a:t>group socialization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A0DFE18-90D7-4161-93E5-BF3E45454A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Socialization, 2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EE62A40-C673-4AFB-A3CD-83BE51EF23F4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Communication and socialization</a:t>
            </a:r>
          </a:p>
          <a:p>
            <a:pPr eaLnBrk="1" hangingPunct="1"/>
            <a:r>
              <a:rPr lang="en-US" altLang="en-US" dirty="0"/>
              <a:t>Adapting and adjusting</a:t>
            </a:r>
          </a:p>
          <a:p>
            <a:pPr eaLnBrk="1" hangingPunct="1"/>
            <a:r>
              <a:rPr lang="en-US" altLang="en-US" dirty="0"/>
              <a:t>Balance between individual member and group goals</a:t>
            </a:r>
          </a:p>
          <a:p>
            <a:pPr eaLnBrk="1" hangingPunct="1"/>
            <a:r>
              <a:rPr lang="en-US" altLang="en-US" dirty="0"/>
              <a:t>Socialization is an ongoing process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4CC0FCA-B8BA-42F8-B10E-92BB5C6316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Socialization, 3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8720C86-EFE3-4465-91B7-2948C3A93CED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Phases of socialization</a:t>
            </a:r>
          </a:p>
          <a:p>
            <a:r>
              <a:rPr lang="en-US" altLang="en-US" b="1" dirty="0"/>
              <a:t>Antecedent</a:t>
            </a:r>
            <a:r>
              <a:rPr lang="en-US" altLang="en-US" dirty="0"/>
              <a:t>: </a:t>
            </a:r>
            <a:r>
              <a:rPr lang="en-IN" altLang="en-US" dirty="0"/>
              <a:t>The p</a:t>
            </a:r>
            <a:r>
              <a:rPr lang="en-IN" dirty="0"/>
              <a:t>hase prior to group socialization in which g</a:t>
            </a:r>
            <a:r>
              <a:rPr lang="en-US" altLang="en-US" dirty="0"/>
              <a:t>roup members’ individual characteristics affect their readiness and willingness to socialize members effectively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5F44F87-D87C-430B-A81E-07DBC9DD16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Socialization, 4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F007677-D52A-4001-BAB8-1646CED85C1F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en-US" b="1" dirty="0"/>
              <a:t>Anticipatory: </a:t>
            </a:r>
            <a:r>
              <a:rPr lang="en-US" altLang="en-US" dirty="0"/>
              <a:t>The </a:t>
            </a:r>
            <a:r>
              <a:rPr lang="en-IN" altLang="en-US" dirty="0"/>
              <a:t>p</a:t>
            </a:r>
            <a:r>
              <a:rPr lang="en-IN" dirty="0"/>
              <a:t>hase during group socialization in which members’ expectations of each other and the group set the stage for what will occur during socialization</a:t>
            </a:r>
            <a:endParaRPr lang="en-US" alt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24E5B0D-D78B-474C-8C48-0F32A18261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Socialization, 5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D1B6D2B-6CA8-4C28-89B2-1B252922FDAD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en-US" b="1" dirty="0"/>
              <a:t>Encounter:</a:t>
            </a:r>
            <a:r>
              <a:rPr lang="en-US" altLang="en-US" dirty="0"/>
              <a:t> The </a:t>
            </a:r>
            <a:r>
              <a:rPr lang="en-IN" altLang="en-US" dirty="0"/>
              <a:t>p</a:t>
            </a:r>
            <a:r>
              <a:rPr lang="en-IN" dirty="0"/>
              <a:t>hase during group socialization in which member expectations meet the realities and members begin to adjust to each other in actuality</a:t>
            </a:r>
            <a:endParaRPr lang="en-US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E722B3E-8851-4B4E-9D0F-C23C7656B1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Socialization, 6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B43752C-6EB4-435E-9B19-99D9A08323B6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altLang="en-US" b="1" dirty="0"/>
              <a:t>Assimilation:</a:t>
            </a:r>
            <a:r>
              <a:rPr lang="en-US" altLang="en-US" dirty="0"/>
              <a:t> A member’s full integration into the group and its structures</a:t>
            </a:r>
          </a:p>
          <a:p>
            <a:pPr eaLnBrk="1" hangingPunct="1"/>
            <a:r>
              <a:rPr lang="en-US" altLang="en-US" b="1" dirty="0"/>
              <a:t>Exit</a:t>
            </a:r>
            <a:r>
              <a:rPr lang="en-US" altLang="en-US" dirty="0"/>
              <a:t>: Process when members leave the group</a:t>
            </a:r>
            <a:endParaRPr lang="en-US" altLang="en-US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9104E69-9803-4C59-A133-01BE9A77BC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Culture, 1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6CEAECE-711D-4549-A277-DEA403A80352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b="1" dirty="0"/>
              <a:t>Group Culture</a:t>
            </a:r>
            <a:r>
              <a:rPr lang="en-US" altLang="en-US" dirty="0"/>
              <a:t> is the pattern of values, beliefs, norms, and behaviors that are shared by group members and that shape a group’s individual “personality”</a:t>
            </a:r>
            <a:endParaRPr lang="en-US" altLang="en-US" b="1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D0D0F98-8A70-4E33-8311-3CE501AD5D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Norms, 1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651FD50-722F-4C1A-A53C-CC4A313F77FF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Rules are formalized guidelines for behavior</a:t>
            </a:r>
          </a:p>
          <a:p>
            <a:pPr marL="0" indent="0" eaLnBrk="1" hangingPunct="1">
              <a:buNone/>
            </a:pPr>
            <a:endParaRPr lang="en-US" altLang="en-US" dirty="0"/>
          </a:p>
          <a:p>
            <a:pPr marL="0" indent="0" eaLnBrk="1" hangingPunct="1">
              <a:buNone/>
            </a:pPr>
            <a:r>
              <a:rPr lang="en-US" altLang="en-US" dirty="0"/>
              <a:t>Norms are an unstated informal rule, enforced by peer pressure, that governs the behavior of members of a small group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60EB0C1-6BB8-428E-9CBF-767361F5E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Norms, 2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61F70BB-222D-498F-8186-D1DB39C648B6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dirty="0"/>
              <a:t>Norms reflect cultural beliefs about what is appropriate behavior</a:t>
            </a:r>
          </a:p>
          <a:p>
            <a:pPr marL="0" indent="0" eaLnBrk="1" hangingPunct="1">
              <a:lnSpc>
                <a:spcPct val="90000"/>
              </a:lnSpc>
              <a:buNone/>
            </a:pPr>
            <a:endParaRPr lang="en-US" altLang="en-US" dirty="0"/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dirty="0"/>
              <a:t>Norms are imposed by members themselves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The reinforcement of group norms depends on </a:t>
            </a:r>
            <a:r>
              <a:rPr lang="en-US" altLang="en-US" b="1" dirty="0"/>
              <a:t>conformity</a:t>
            </a:r>
            <a:r>
              <a:rPr lang="en-US" altLang="en-US" dirty="0"/>
              <a:t>, or members going along with emerging norms over time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0C4D47B-F201-42DC-92F2-D7BC802E7D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Norms, 3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D1C9091-D11B-4BF1-9008-193F15EC04C6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Norms can be inferred and confirmed by observation</a:t>
            </a:r>
          </a:p>
          <a:p>
            <a:pPr eaLnBrk="1" hangingPunct="1"/>
            <a:r>
              <a:rPr lang="en-US" altLang="en-US" dirty="0"/>
              <a:t>Behaviors that occur repeatedly and regularly</a:t>
            </a:r>
          </a:p>
          <a:p>
            <a:pPr eaLnBrk="1" hangingPunct="1"/>
            <a:r>
              <a:rPr lang="en-US" altLang="en-US" dirty="0"/>
              <a:t>Punishment of a member for infraction of a rule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C10C095-BFB0-4091-B7B7-36352BDD2C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Norms, 4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E45441E-537E-4DDA-991F-CB4BDD08CA77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sz="3200" dirty="0"/>
              <a:t>Changing norms may be necessary</a:t>
            </a:r>
          </a:p>
          <a:p>
            <a:pPr eaLnBrk="1" hangingPunct="1"/>
            <a:r>
              <a:rPr lang="en-US" altLang="en-US" sz="3200" dirty="0"/>
              <a:t>Establish yourself as a loyal member</a:t>
            </a:r>
          </a:p>
          <a:p>
            <a:pPr eaLnBrk="1" hangingPunct="1"/>
            <a:r>
              <a:rPr lang="en-US" altLang="en-US" sz="3200" dirty="0"/>
              <a:t>Observe the dysfunctional norm</a:t>
            </a:r>
          </a:p>
          <a:p>
            <a:pPr eaLnBrk="1" hangingPunct="1"/>
            <a:r>
              <a:rPr lang="en-US" altLang="en-US" sz="3200" dirty="0"/>
              <a:t>Share your observations calmly, clearly, and without blame, and ask if the others share your concerns</a:t>
            </a:r>
          </a:p>
          <a:p>
            <a:pPr eaLnBrk="1" hangingPunct="1"/>
            <a:r>
              <a:rPr lang="en-US" altLang="en-US" sz="3200" dirty="0"/>
              <a:t>Enlist other members’ help to change the norm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22237A5-82FD-4D72-B3D2-AA3AF8B93A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Climate, 1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8EA3855-C4B9-4D5A-9C56-998E1FA8642D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b="1" dirty="0"/>
              <a:t>Group climate</a:t>
            </a:r>
            <a:r>
              <a:rPr lang="en-US" altLang="en-US" dirty="0"/>
              <a:t> refers to a group’s emotional and relational atmosphere</a:t>
            </a:r>
          </a:p>
          <a:p>
            <a:pPr eaLnBrk="1" hangingPunct="1"/>
            <a:r>
              <a:rPr lang="en-US" altLang="en-US" dirty="0"/>
              <a:t>Groups work together to achieve cohesiveness</a:t>
            </a:r>
          </a:p>
          <a:p>
            <a:pPr eaLnBrk="1" hangingPunct="1"/>
            <a:r>
              <a:rPr lang="en-US" altLang="en-US" dirty="0"/>
              <a:t>Cohesiveness must also be built in Virtual Teams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0605D36-9D66-4F5C-B612-FB88FC1142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Climate, 2</a:t>
            </a:r>
            <a:endParaRPr lang="en-IN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90A3C32-BC9C-4706-8584-348B6187A69E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Group climate can be supportive or defensive</a:t>
            </a:r>
          </a:p>
          <a:p>
            <a:pPr eaLnBrk="1" hangingPunct="1"/>
            <a:r>
              <a:rPr lang="en-US" altLang="en-US" dirty="0"/>
              <a:t>Supportive climate: each member is valued and appreciated</a:t>
            </a:r>
          </a:p>
          <a:p>
            <a:pPr eaLnBrk="1" hangingPunct="1"/>
            <a:r>
              <a:rPr lang="en-US" altLang="en-US" dirty="0"/>
              <a:t>Defensive climate: members attack and belittle each other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1C63678-59D5-41B9-8867-988129D8CB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Climate, 3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074C8DE-B9A2-446D-8686-1FC6E5673181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sz="2800" dirty="0"/>
              <a:t>Teambuilding helps the group’s climate and overall cohesiveness</a:t>
            </a:r>
          </a:p>
          <a:p>
            <a:pPr eaLnBrk="1" hangingPunct="1"/>
            <a:r>
              <a:rPr lang="en-US" altLang="en-US" sz="2800" dirty="0"/>
              <a:t>Define the purpose of the activity</a:t>
            </a:r>
          </a:p>
          <a:p>
            <a:pPr eaLnBrk="1" hangingPunct="1"/>
            <a:r>
              <a:rPr lang="en-US" altLang="en-US" sz="2800" dirty="0"/>
              <a:t>Take the group out of its usual setting</a:t>
            </a:r>
          </a:p>
          <a:p>
            <a:pPr eaLnBrk="1" hangingPunct="1"/>
            <a:r>
              <a:rPr lang="en-US" altLang="en-US" sz="2800" dirty="0"/>
              <a:t>Teambuilding sessions must be planned with clear objectives </a:t>
            </a:r>
          </a:p>
          <a:p>
            <a:pPr eaLnBrk="1" hangingPunct="1"/>
            <a:r>
              <a:rPr lang="en-US" altLang="en-US" sz="2800" dirty="0"/>
              <a:t>Help the group members appreciate the strength in their own diversity</a:t>
            </a:r>
          </a:p>
          <a:p>
            <a:pPr eaLnBrk="1" hangingPunct="1"/>
            <a:r>
              <a:rPr lang="en-US" altLang="en-US" sz="2800" dirty="0"/>
              <a:t>Stay tuned to the importance of blending work and meaningful ritual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CAA936E-2874-4454-AFEB-4E5DD5F3A2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Summary, 1</a:t>
            </a:r>
            <a:endParaRPr lang="en-IN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E4B692A-699B-4CCD-871E-2F42EEC8F0A6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spcBef>
                <a:spcPts val="200"/>
              </a:spcBef>
              <a:buNone/>
            </a:pPr>
            <a:r>
              <a:rPr lang="en-IN" altLang="en-US" sz="3400" dirty="0"/>
              <a:t>The Interplay Between Communication and Group Culture</a:t>
            </a:r>
          </a:p>
          <a:p>
            <a:pPr eaLnBrk="1" hangingPunct="1">
              <a:spcBef>
                <a:spcPts val="200"/>
              </a:spcBef>
            </a:pPr>
            <a:r>
              <a:rPr lang="en-IN" altLang="en-US" sz="3400" dirty="0"/>
              <a:t>Structuration Theory</a:t>
            </a:r>
          </a:p>
          <a:p>
            <a:pPr eaLnBrk="1" hangingPunct="1">
              <a:spcBef>
                <a:spcPts val="200"/>
              </a:spcBef>
            </a:pPr>
            <a:r>
              <a:rPr lang="en-IN" altLang="en-US" sz="3400" dirty="0"/>
              <a:t>Fantasy Theme</a:t>
            </a:r>
          </a:p>
          <a:p>
            <a:pPr marL="0" indent="0" eaLnBrk="1" hangingPunct="1">
              <a:spcBef>
                <a:spcPts val="200"/>
              </a:spcBef>
              <a:buNone/>
            </a:pPr>
            <a:endParaRPr lang="en-IN" altLang="en-US" sz="3400" dirty="0"/>
          </a:p>
          <a:p>
            <a:pPr marL="0" indent="0" eaLnBrk="1" hangingPunct="1">
              <a:spcBef>
                <a:spcPts val="200"/>
              </a:spcBef>
              <a:buNone/>
            </a:pPr>
            <a:r>
              <a:rPr lang="en-IN" altLang="en-US" sz="3400" dirty="0"/>
              <a:t>Group Socialization of Members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CAA936E-2874-4454-AFEB-4E5DD5F3A2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Summary, 2</a:t>
            </a:r>
            <a:endParaRPr lang="en-IN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E4B692A-699B-4CCD-871E-2F42EEC8F0A6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spcBef>
                <a:spcPts val="200"/>
              </a:spcBef>
              <a:buNone/>
            </a:pPr>
            <a:r>
              <a:rPr lang="en-IN" altLang="en-US" sz="3400" dirty="0"/>
              <a:t>Development of Group Rules and Norms</a:t>
            </a:r>
          </a:p>
          <a:p>
            <a:pPr marL="0" indent="0" eaLnBrk="1" hangingPunct="1">
              <a:spcBef>
                <a:spcPts val="200"/>
              </a:spcBef>
              <a:buNone/>
            </a:pPr>
            <a:endParaRPr lang="en-IN" altLang="en-US" sz="3400" dirty="0"/>
          </a:p>
          <a:p>
            <a:pPr marL="0" indent="0" eaLnBrk="1" hangingPunct="1">
              <a:spcBef>
                <a:spcPts val="200"/>
              </a:spcBef>
              <a:buNone/>
            </a:pPr>
            <a:r>
              <a:rPr lang="en-IN" altLang="en-US" sz="3400" dirty="0"/>
              <a:t>Development of Group's Climate</a:t>
            </a:r>
            <a:endParaRPr lang="en-US" altLang="en-US" sz="3400" dirty="0"/>
          </a:p>
        </p:txBody>
      </p:sp>
    </p:spTree>
    <p:extLst>
      <p:ext uri="{BB962C8B-B14F-4D97-AF65-F5344CB8AC3E}">
        <p14:creationId xmlns:p14="http://schemas.microsoft.com/office/powerpoint/2010/main" val="33209527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BF87533-34B3-461E-AB9C-DCB96EE3FE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Culture, 2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754349-A18E-4F11-8752-67063907BEF1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dirty="0"/>
              <a:t>The theory of </a:t>
            </a:r>
            <a:r>
              <a:rPr lang="en-US" altLang="en-US" b="1" dirty="0"/>
              <a:t>structuration</a:t>
            </a:r>
            <a:r>
              <a:rPr lang="en-US" altLang="en-US" dirty="0"/>
              <a:t> explains that any social system’s rules, operating procedures, and resources emerge out of the verbal and nonverbal communication between members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3BE8009-323A-45CD-8CE9-BB1A1CF14F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Culture, 3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DF33693-D093-4332-AA8B-B078A7F5B06B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524000"/>
            <a:ext cx="7467600" cy="4873752"/>
          </a:xfrm>
        </p:spPr>
        <p:txBody>
          <a:bodyPr/>
          <a:lstStyle/>
          <a:p>
            <a:pPr marL="0" indent="0" eaLnBrk="1" hangingPunct="1">
              <a:spcBef>
                <a:spcPts val="200"/>
              </a:spcBef>
              <a:buNone/>
            </a:pPr>
            <a:r>
              <a:rPr lang="en-US" altLang="en-US" dirty="0"/>
              <a:t>Assumptions of structuration</a:t>
            </a:r>
          </a:p>
          <a:p>
            <a:pPr eaLnBrk="1" hangingPunct="1">
              <a:spcBef>
                <a:spcPts val="200"/>
              </a:spcBef>
            </a:pPr>
            <a:r>
              <a:rPr lang="en-US" altLang="en-US" sz="3500" dirty="0"/>
              <a:t>Behavior of members is constrained by general rules of society and structures of the particular group</a:t>
            </a:r>
          </a:p>
          <a:p>
            <a:pPr eaLnBrk="1" hangingPunct="1">
              <a:spcBef>
                <a:spcPts val="200"/>
              </a:spcBef>
            </a:pPr>
            <a:r>
              <a:rPr lang="en-US" altLang="en-US" sz="3500" dirty="0"/>
              <a:t>People can choose whether or not to follow the rules</a:t>
            </a:r>
          </a:p>
          <a:p>
            <a:pPr eaLnBrk="1" hangingPunct="1">
              <a:spcBef>
                <a:spcPts val="200"/>
              </a:spcBef>
            </a:pPr>
            <a:r>
              <a:rPr lang="en-US" altLang="en-US" sz="3500" dirty="0"/>
              <a:t>Focus on process, the group is constantly creating and re-creating itself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4EA49B7-C6EC-49AA-9038-2DBBE743F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Culture, 4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681DF93-4087-4149-A3ED-3550247189E5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b="1" dirty="0"/>
              <a:t>Adaptive structuration theory</a:t>
            </a:r>
            <a:r>
              <a:rPr lang="en-US" altLang="en-US" b="1" i="1" dirty="0"/>
              <a:t> </a:t>
            </a:r>
            <a:r>
              <a:rPr lang="en-US" altLang="en-US" dirty="0"/>
              <a:t>shows how the rules and resources of computer technology get used during small group decision making</a:t>
            </a:r>
            <a:endParaRPr lang="en-US" altLang="en-US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7F30ADE-FA71-41FF-BCCE-A5A4E83EFF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Culture, 5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3FB6356-EBDB-4BC6-98BF-32CAAF8F450B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b="1" dirty="0"/>
              <a:t>Primary tension: </a:t>
            </a:r>
            <a:r>
              <a:rPr lang="en-US" altLang="en-US" dirty="0"/>
              <a:t>“the social unease and stiffness that accompanies getting acquainted”</a:t>
            </a:r>
          </a:p>
          <a:p>
            <a:pPr marL="0" indent="0" eaLnBrk="1" hangingPunct="1">
              <a:buNone/>
            </a:pPr>
            <a:endParaRPr lang="en-US" altLang="en-US" dirty="0"/>
          </a:p>
          <a:p>
            <a:pPr marL="0" indent="0" eaLnBrk="1" hangingPunct="1">
              <a:buNone/>
            </a:pPr>
            <a:r>
              <a:rPr lang="en-US" altLang="en-US" b="1" dirty="0"/>
              <a:t>Secondary tension: </a:t>
            </a:r>
            <a:r>
              <a:rPr lang="en-US" altLang="en-US" dirty="0"/>
              <a:t>work-related tension found in the differences of opinion among members as they seek to accomplish their task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4E365A3-63A1-45FB-88D2-F45BDF4F84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Culture, 6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E9AB412-E31F-4C58-A047-EE6BB52E142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marL="0" indent="0">
              <a:spcBef>
                <a:spcPts val="200"/>
              </a:spcBef>
              <a:buNone/>
            </a:pPr>
            <a:r>
              <a:rPr lang="en-US" altLang="en-US" b="1" dirty="0"/>
              <a:t>Status: </a:t>
            </a:r>
            <a:r>
              <a:rPr lang="en-US" altLang="en-US" dirty="0"/>
              <a:t>The position of a member in the hierarchy of power, influence, and prestige within a small group</a:t>
            </a:r>
          </a:p>
          <a:p>
            <a:pPr eaLnBrk="1" hangingPunct="1">
              <a:spcBef>
                <a:spcPts val="200"/>
              </a:spcBef>
            </a:pPr>
            <a:r>
              <a:rPr lang="en-US" altLang="en-US" sz="3300" dirty="0"/>
              <a:t>High-status members tend to:</a:t>
            </a:r>
          </a:p>
          <a:p>
            <a:pPr marL="0" indent="0" eaLnBrk="1" hangingPunct="1">
              <a:spcBef>
                <a:spcPts val="200"/>
              </a:spcBef>
              <a:buNone/>
            </a:pPr>
            <a:endParaRPr lang="en-US" altLang="en-US" sz="2800" dirty="0"/>
          </a:p>
          <a:p>
            <a:pPr lvl="1" eaLnBrk="1" hangingPunct="1">
              <a:spcBef>
                <a:spcPts val="200"/>
              </a:spcBef>
            </a:pPr>
            <a:r>
              <a:rPr lang="en-US" altLang="en-US" sz="3200" dirty="0"/>
              <a:t>Talk more</a:t>
            </a:r>
          </a:p>
          <a:p>
            <a:pPr lvl="1" eaLnBrk="1" hangingPunct="1">
              <a:spcBef>
                <a:spcPts val="200"/>
              </a:spcBef>
            </a:pPr>
            <a:r>
              <a:rPr lang="en-US" altLang="en-US" sz="3200" dirty="0"/>
              <a:t>Have their opinions heard by the group as a whole more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3EBF280-3F30-4B1F-8264-104740CE80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Culture, 7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BB5E022-E183-4D61-8238-A2739E98E58A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altLang="en-US" sz="3200" dirty="0"/>
              <a:t>Low-Status members tend to:</a:t>
            </a:r>
          </a:p>
          <a:p>
            <a:pPr marL="0" indent="0" eaLnBrk="1" hangingPunct="1">
              <a:buNone/>
            </a:pPr>
            <a:endParaRPr lang="en-US" altLang="en-US" sz="3000" dirty="0"/>
          </a:p>
          <a:p>
            <a:pPr lvl="1" eaLnBrk="1" hangingPunct="1"/>
            <a:r>
              <a:rPr lang="en-US" altLang="en-US" sz="3200" dirty="0"/>
              <a:t>Talk less</a:t>
            </a:r>
          </a:p>
          <a:p>
            <a:pPr lvl="1" eaLnBrk="1" hangingPunct="1"/>
            <a:r>
              <a:rPr lang="en-US" altLang="en-US" sz="3200" dirty="0"/>
              <a:t>Send more positive messages to high-status members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69111C8-EE0F-4306-B838-9EDBC8942D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Culture, 8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AC8B408-521D-4653-A51E-10B141C8EE90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en-US" dirty="0"/>
              <a:t>When some members receive leeway in adhering to group norms as a result of valuable contributions to the group, they are said to receive </a:t>
            </a:r>
            <a:r>
              <a:rPr lang="en-US" altLang="en-US" b="1" dirty="0"/>
              <a:t>idiosyncrasy credit</a:t>
            </a:r>
            <a:endParaRPr lang="en-US" altLang="en-US" dirty="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4"/>
  <p:tag name="MMPROD_UIDATA" val="&lt;database version=&quot;7.0&quot;&gt;&lt;object type=&quot;1&quot; unique_id=&quot;10001&quot;&gt;&lt;object type=&quot;8&quot; unique_id=&quot;10299&quot;&gt;&lt;/object&gt;&lt;object type=&quot;2&quot; unique_id=&quot;10300&quot;&gt;&lt;object type=&quot;3&quot; unique_id=&quot;10301&quot;&gt;&lt;property id=&quot;20148&quot; value=&quot;5&quot;/&gt;&lt;property id=&quot;20300&quot; value=&quot;Slide 1 - &amp;quot;CHAPTER SIX:&amp;#x0D;&amp;#x0A;Communication and Group Culture:  Tensions, Fantasy, Socialization, Norms, and Climate&amp;quot;&quot;/&gt;&lt;property id=&quot;20307&quot; value=&quot;256&quot;/&gt;&lt;/object&gt;&lt;object type=&quot;3&quot; unique_id=&quot;10302&quot;&gt;&lt;property id=&quot;20148&quot; value=&quot;5&quot;/&gt;&lt;property id=&quot;20300&quot; value=&quot;Slide 2 - &amp;quot;PREVIEW&amp;quot;&quot;/&gt;&lt;property id=&quot;20307&quot; value=&quot;264&quot;/&gt;&lt;/object&gt;&lt;object type=&quot;3&quot; unique_id=&quot;10303&quot;&gt;&lt;property id=&quot;20148&quot; value=&quot;5&quot;/&gt;&lt;property id=&quot;20300&quot; value=&quot;Slide 3 - &amp;quot;GROUP CULTURE&amp;quot;&quot;/&gt;&lt;property id=&quot;20307&quot; value=&quot;257&quot;/&gt;&lt;/object&gt;&lt;object type=&quot;3&quot; unique_id=&quot;10304&quot;&gt;&lt;property id=&quot;20148&quot; value=&quot;5&quot;/&gt;&lt;property id=&quot;20300&quot; value=&quot;Slide 4 - &amp;quot;GROUP CULTURE&amp;quot;&quot;/&gt;&lt;property id=&quot;20307&quot; value=&quot;258&quot;/&gt;&lt;/object&gt;&lt;object type=&quot;3&quot; unique_id=&quot;10305&quot;&gt;&lt;property id=&quot;20148&quot; value=&quot;5&quot;/&gt;&lt;property id=&quot;20300&quot; value=&quot;Slide 5 - &amp;quot;GROUP CULTURE&amp;quot;&quot;/&gt;&lt;property id=&quot;20307&quot; value=&quot;308&quot;/&gt;&lt;/object&gt;&lt;object type=&quot;3&quot; unique_id=&quot;10306&quot;&gt;&lt;property id=&quot;20148&quot; value=&quot;5&quot;/&gt;&lt;property id=&quot;20300&quot; value=&quot;Slide 6 - &amp;quot;GROUP CULTURE&amp;quot;&quot;/&gt;&lt;property id=&quot;20307&quot; value=&quot;287&quot;/&gt;&lt;/object&gt;&lt;object type=&quot;3&quot; unique_id=&quot;10307&quot;&gt;&lt;property id=&quot;20148&quot; value=&quot;5&quot;/&gt;&lt;property id=&quot;20300&quot; value=&quot;Slide 7 - &amp;quot;GROUP CULTURE&amp;quot;&quot;/&gt;&lt;property id=&quot;20307&quot; value=&quot;309&quot;/&gt;&lt;/object&gt;&lt;object type=&quot;3&quot; unique_id=&quot;10308&quot;&gt;&lt;property id=&quot;20148&quot; value=&quot;5&quot;/&gt;&lt;property id=&quot;20300&quot; value=&quot;Slide 8 - &amp;quot;GROUP CULTURE&amp;quot;&quot;/&gt;&lt;property id=&quot;20307&quot; value=&quot;286&quot;/&gt;&lt;/object&gt;&lt;object type=&quot;3&quot; unique_id=&quot;10309&quot;&gt;&lt;property id=&quot;20148&quot; value=&quot;5&quot;/&gt;&lt;property id=&quot;20300&quot; value=&quot;Slide 9 - &amp;quot;GROUP CULTURE&amp;quot;&quot;/&gt;&lt;property id=&quot;20307&quot; value=&quot;288&quot;/&gt;&lt;/object&gt;&lt;object type=&quot;3&quot; unique_id=&quot;10310&quot;&gt;&lt;property id=&quot;20148&quot; value=&quot;5&quot;/&gt;&lt;property id=&quot;20300&quot; value=&quot;Slide 10 - &amp;quot;GROUP CULTURE&amp;quot;&quot;/&gt;&lt;property id=&quot;20307&quot; value=&quot;289&quot;/&gt;&lt;/object&gt;&lt;object type=&quot;3&quot; unique_id=&quot;10311&quot;&gt;&lt;property id=&quot;20148&quot; value=&quot;5&quot;/&gt;&lt;property id=&quot;20300&quot; value=&quot;Slide 11 - &amp;quot;GROUP CULTURE&amp;quot;&quot;/&gt;&lt;property id=&quot;20307&quot; value=&quot;310&quot;/&gt;&lt;/object&gt;&lt;object type=&quot;3&quot; unique_id=&quot;10312&quot;&gt;&lt;property id=&quot;20148&quot; value=&quot;5&quot;/&gt;&lt;property id=&quot;20300&quot; value=&quot;Slide 12 - &amp;quot;GROUP CULTURE&amp;quot;&quot;/&gt;&lt;property id=&quot;20307&quot; value=&quot;290&quot;/&gt;&lt;/object&gt;&lt;object type=&quot;3&quot; unique_id=&quot;10313&quot;&gt;&lt;property id=&quot;20148&quot; value=&quot;5&quot;/&gt;&lt;property id=&quot;20300&quot; value=&quot;Slide 13 - &amp;quot;GROUP CULTURE&amp;quot;&quot;/&gt;&lt;property id=&quot;20307&quot; value=&quot;291&quot;/&gt;&lt;/object&gt;&lt;object type=&quot;3&quot; unique_id=&quot;10314&quot;&gt;&lt;property id=&quot;20148&quot; value=&quot;5&quot;/&gt;&lt;property id=&quot;20300&quot; value=&quot;Slide 14 - &amp;quot;GROUP CULTURE&amp;quot;&quot;/&gt;&lt;property id=&quot;20307&quot; value=&quot;292&quot;/&gt;&lt;/object&gt;&lt;object type=&quot;3&quot; unique_id=&quot;10315&quot;&gt;&lt;property id=&quot;20148&quot; value=&quot;5&quot;/&gt;&lt;property id=&quot;20300&quot; value=&quot;Slide 15 - &amp;quot;GROUP CULTURE&amp;quot;&quot;/&gt;&lt;property id=&quot;20307&quot; value=&quot;311&quot;/&gt;&lt;/object&gt;&lt;object type=&quot;3&quot; unique_id=&quot;10316&quot;&gt;&lt;property id=&quot;20148&quot; value=&quot;5&quot;/&gt;&lt;property id=&quot;20300&quot; value=&quot;Slide 16 - &amp;quot;GROUP CULTURE&amp;quot;&quot;/&gt;&lt;property id=&quot;20307&quot; value=&quot;293&quot;/&gt;&lt;/object&gt;&lt;object type=&quot;3&quot; unique_id=&quot;10317&quot;&gt;&lt;property id=&quot;20148&quot; value=&quot;5&quot;/&gt;&lt;property id=&quot;20300&quot; value=&quot;Slide 17 - &amp;quot;GROUP CULTURE&amp;quot;&quot;/&gt;&lt;property id=&quot;20307&quot; value=&quot;312&quot;/&gt;&lt;/object&gt;&lt;object type=&quot;3&quot; unique_id=&quot;10318&quot;&gt;&lt;property id=&quot;20148&quot; value=&quot;5&quot;/&gt;&lt;property id=&quot;20300&quot; value=&quot;Slide 18 - &amp;quot;GROUP CULTURE&amp;quot;&quot;/&gt;&lt;property id=&quot;20307&quot; value=&quot;294&quot;/&gt;&lt;/object&gt;&lt;object type=&quot;3&quot; unique_id=&quot;10319&quot;&gt;&lt;property id=&quot;20148&quot; value=&quot;5&quot;/&gt;&lt;property id=&quot;20300&quot; value=&quot;Slide 19 - &amp;quot;GROUP CULTURE&amp;quot;&quot;/&gt;&lt;property id=&quot;20307&quot; value=&quot;295&quot;/&gt;&lt;/object&gt;&lt;object type=&quot;3&quot; unique_id=&quot;10320&quot;&gt;&lt;property id=&quot;20148&quot; value=&quot;5&quot;/&gt;&lt;property id=&quot;20300&quot; value=&quot;Slide 20 - &amp;quot;GROUP CULTURE&amp;quot;&quot;/&gt;&lt;property id=&quot;20307&quot; value=&quot;313&quot;/&gt;&lt;/object&gt;&lt;object type=&quot;3&quot; unique_id=&quot;10321&quot;&gt;&lt;property id=&quot;20148&quot; value=&quot;5&quot;/&gt;&lt;property id=&quot;20300&quot; value=&quot;Slide 21 - &amp;quot;GROUP CULTURE&amp;quot;&quot;/&gt;&lt;property id=&quot;20307&quot; value=&quot;296&quot;/&gt;&lt;/object&gt;&lt;object type=&quot;3&quot; unique_id=&quot;10322&quot;&gt;&lt;property id=&quot;20148&quot; value=&quot;5&quot;/&gt;&lt;property id=&quot;20300&quot; value=&quot;Slide 22 - &amp;quot;GROUP SOCIALIZATION&amp;quot;&quot;/&gt;&lt;property id=&quot;20307&quot; value=&quot;297&quot;/&gt;&lt;/object&gt;&lt;object type=&quot;3&quot; unique_id=&quot;10323&quot;&gt;&lt;property id=&quot;20148&quot; value=&quot;5&quot;/&gt;&lt;property id=&quot;20300&quot; value=&quot;Slide 23 - &amp;quot;GROUP SOCIALIZATION&amp;quot;&quot;/&gt;&lt;property id=&quot;20307&quot; value=&quot;298&quot;/&gt;&lt;/object&gt;&lt;object type=&quot;3&quot; unique_id=&quot;10324&quot;&gt;&lt;property id=&quot;20148&quot; value=&quot;5&quot;/&gt;&lt;property id=&quot;20300&quot; value=&quot;Slide 24 - &amp;quot;GROUP SOCIALIZATION&amp;quot;&quot;/&gt;&lt;property id=&quot;20307&quot; value=&quot;299&quot;/&gt;&lt;/object&gt;&lt;object type=&quot;3&quot; unique_id=&quot;10325&quot;&gt;&lt;property id=&quot;20148&quot; value=&quot;5&quot;/&gt;&lt;property id=&quot;20300&quot; value=&quot;Slide 25 - &amp;quot;GROUP SOCIALIZATION&amp;quot;&quot;/&gt;&lt;property id=&quot;20307&quot; value=&quot;314&quot;/&gt;&lt;/object&gt;&lt;object type=&quot;3&quot; unique_id=&quot;10326&quot;&gt;&lt;property id=&quot;20148&quot; value=&quot;5&quot;/&gt;&lt;property id=&quot;20300&quot; value=&quot;Slide 26 - &amp;quot;GROUP SOCIALIZATION&amp;quot;&quot;/&gt;&lt;property id=&quot;20307&quot; value=&quot;300&quot;/&gt;&lt;/object&gt;&lt;object type=&quot;3&quot; unique_id=&quot;10327&quot;&gt;&lt;property id=&quot;20148&quot; value=&quot;5&quot;/&gt;&lt;property id=&quot;20300&quot; value=&quot;Slide 27 - &amp;quot;GROUP SOCIALIZATION&amp;quot;&quot;/&gt;&lt;property id=&quot;20307&quot; value=&quot;315&quot;/&gt;&lt;/object&gt;&lt;object type=&quot;3&quot; unique_id=&quot;10328&quot;&gt;&lt;property id=&quot;20148&quot; value=&quot;5&quot;/&gt;&lt;property id=&quot;20300&quot; value=&quot;Slide 28 - &amp;quot;GROUP NORMS&amp;quot;&quot;/&gt;&lt;property id=&quot;20307&quot; value=&quot;301&quot;/&gt;&lt;/object&gt;&lt;object type=&quot;3&quot; unique_id=&quot;10329&quot;&gt;&lt;property id=&quot;20148&quot; value=&quot;5&quot;/&gt;&lt;property id=&quot;20300&quot; value=&quot;Slide 29 - &amp;quot;GROUP NORMS&amp;quot;&quot;/&gt;&lt;property id=&quot;20307&quot; value=&quot;302&quot;/&gt;&lt;/object&gt;&lt;object type=&quot;3&quot; unique_id=&quot;10330&quot;&gt;&lt;property id=&quot;20148&quot; value=&quot;5&quot;/&gt;&lt;property id=&quot;20300&quot; value=&quot;Slide 30 - &amp;quot;GROUP NORMS&amp;quot;&quot;/&gt;&lt;property id=&quot;20307&quot; value=&quot;303&quot;/&gt;&lt;/object&gt;&lt;object type=&quot;3&quot; unique_id=&quot;10331&quot;&gt;&lt;property id=&quot;20148&quot; value=&quot;5&quot;/&gt;&lt;property id=&quot;20300&quot; value=&quot;Slide 31 - &amp;quot;GROUP NORMS&amp;quot;&quot;/&gt;&lt;property id=&quot;20307&quot; value=&quot;304&quot;/&gt;&lt;/object&gt;&lt;object type=&quot;3&quot; unique_id=&quot;10332&quot;&gt;&lt;property id=&quot;20148&quot; value=&quot;5&quot;/&gt;&lt;property id=&quot;20300&quot; value=&quot;Slide 32 - &amp;quot;GROUP CLIMATE&amp;quot;&quot;/&gt;&lt;property id=&quot;20307&quot; value=&quot;305&quot;/&gt;&lt;/object&gt;&lt;object type=&quot;3&quot; unique_id=&quot;10333&quot;&gt;&lt;property id=&quot;20148&quot; value=&quot;5&quot;/&gt;&lt;property id=&quot;20300&quot; value=&quot;Slide 33 - &amp;quot;GROUP CLIMATE&amp;quot;&quot;/&gt;&lt;property id=&quot;20307&quot; value=&quot;306&quot;/&gt;&lt;/object&gt;&lt;object type=&quot;3&quot; unique_id=&quot;10334&quot;&gt;&lt;property id=&quot;20148&quot; value=&quot;5&quot;/&gt;&lt;property id=&quot;20300&quot; value=&quot;Slide 34 - &amp;quot;GROUP CLIMATE&amp;quot;&quot;/&gt;&lt;property id=&quot;20307&quot; value=&quot;307&quot;/&gt;&lt;/object&gt;&lt;object type=&quot;3&quot; unique_id=&quot;10335&quot;&gt;&lt;property id=&quot;20148&quot; value=&quot;5&quot;/&gt;&lt;property id=&quot;20300&quot; value=&quot;Slide 35 - &amp;quot;GROUP CLIMATE&amp;quot;&quot;/&gt;&lt;property id=&quot;20307&quot; value=&quot;316&quot;/&gt;&lt;/object&gt;&lt;object type=&quot;3&quot; unique_id=&quot;10336&quot;&gt;&lt;property id=&quot;20148&quot; value=&quot;5&quot;/&gt;&lt;property id=&quot;20300&quot; value=&quot;Slide 36 - &amp;quot;SUMMARY&amp;quot;&quot;/&gt;&lt;property id=&quot;20307&quot; value=&quot;265&quot;/&gt;&lt;/object&gt;&lt;/object&gt;&lt;/object&gt;&lt;/database&gt;"/>
  <p:tag name="SECTOMILLISECCONVERTED" val="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Oriel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dd132adf-85ac-4a18-8a8f-eabd02632a11">
      <UserInfo>
        <DisplayName/>
        <AccountId xsi:nil="true"/>
        <AccountType/>
      </UserInfo>
    </SharedWithUser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3B1605E6CAFF34DA7688D4A3DE741FC" ma:contentTypeVersion="" ma:contentTypeDescription="Create a new document." ma:contentTypeScope="" ma:versionID="05ef95cd2ad246d0c8271ec60b17ad4f">
  <xsd:schema xmlns:xsd="http://www.w3.org/2001/XMLSchema" xmlns:xs="http://www.w3.org/2001/XMLSchema" xmlns:p="http://schemas.microsoft.com/office/2006/metadata/properties" xmlns:ns2="dd132adf-85ac-4a18-8a8f-eabd02632a11" xmlns:ns3="8f5cc36b-c016-4758-adce-9e0f69c0453c" targetNamespace="http://schemas.microsoft.com/office/2006/metadata/properties" ma:root="true" ma:fieldsID="c503de9789163bd5bbe326fdacfa265e" ns2:_="" ns3:_="">
    <xsd:import namespace="dd132adf-85ac-4a18-8a8f-eabd02632a11"/>
    <xsd:import namespace="8f5cc36b-c016-4758-adce-9e0f69c0453c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2:LastSharedByUser" minOccurs="0"/>
                <xsd:element ref="ns2:LastSharedByTime" minOccurs="0"/>
                <xsd:element ref="ns3:MediaServiceMetadata" minOccurs="0"/>
                <xsd:element ref="ns3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132adf-85ac-4a18-8a8f-eabd02632a11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0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1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5cc36b-c016-4758-adce-9e0f69c045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9E4D2EA-598B-4F73-8959-C8938ED0C9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1CCEC73-C860-48BB-BD95-9C61BDCAB468}">
  <ds:schemaRefs>
    <ds:schemaRef ds:uri="http://purl.org/dc/elements/1.1/"/>
    <ds:schemaRef ds:uri="http://purl.org/dc/terms/"/>
    <ds:schemaRef ds:uri="http://purl.org/dc/dcmitype/"/>
    <ds:schemaRef ds:uri="http://schemas.microsoft.com/office/2006/documentManagement/types"/>
    <ds:schemaRef ds:uri="3b891efd-a537-4e57-a9a6-7bde74ae8a20"/>
    <ds:schemaRef ds:uri="http://schemas.microsoft.com/office/2006/metadata/properties"/>
    <ds:schemaRef ds:uri="b7fbc176-c5f2-4fe2-83e2-528516b9f35d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aa4f5ada-9d1d-46d6-b705-f2cf90d05a91"/>
  </ds:schemaRefs>
</ds:datastoreItem>
</file>

<file path=customXml/itemProps3.xml><?xml version="1.0" encoding="utf-8"?>
<ds:datastoreItem xmlns:ds="http://schemas.openxmlformats.org/officeDocument/2006/customXml" ds:itemID="{7360DC56-6498-4E24-B1D0-8810BB00010D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797</TotalTime>
  <Words>876</Words>
  <Application>Microsoft Office PowerPoint</Application>
  <PresentationFormat>On-screen Show (4:3)</PresentationFormat>
  <Paragraphs>108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6" baseType="lpstr">
      <vt:lpstr>ＭＳ Ｐゴシック</vt:lpstr>
      <vt:lpstr>Arial</vt:lpstr>
      <vt:lpstr>Calibri</vt:lpstr>
      <vt:lpstr>Century Schoolbook</vt:lpstr>
      <vt:lpstr>Tahoma</vt:lpstr>
      <vt:lpstr>Wingdings</vt:lpstr>
      <vt:lpstr>Wingdings 2</vt:lpstr>
      <vt:lpstr>1_Oriel</vt:lpstr>
      <vt:lpstr>CHAPTER SIX: Communication and Group Culture:  Tensions, Fantasy, Socialization, Norms, and Climate</vt:lpstr>
      <vt:lpstr>Group Culture, 1</vt:lpstr>
      <vt:lpstr>Group Culture, 2</vt:lpstr>
      <vt:lpstr>Group Culture, 3</vt:lpstr>
      <vt:lpstr>Group Culture, 4</vt:lpstr>
      <vt:lpstr>Group Culture, 5</vt:lpstr>
      <vt:lpstr>Group Culture, 6</vt:lpstr>
      <vt:lpstr>Group Culture, 7</vt:lpstr>
      <vt:lpstr>Group Culture, 8</vt:lpstr>
      <vt:lpstr>Group Culture, 9</vt:lpstr>
      <vt:lpstr>Group Culture, 10</vt:lpstr>
      <vt:lpstr>Group Culture, 11</vt:lpstr>
      <vt:lpstr>Group Culture, 12</vt:lpstr>
      <vt:lpstr>Group Socialization, 1</vt:lpstr>
      <vt:lpstr>Group Socialization, 2</vt:lpstr>
      <vt:lpstr>Group Socialization, 3</vt:lpstr>
      <vt:lpstr>Group Socialization, 4</vt:lpstr>
      <vt:lpstr>Group Socialization, 5</vt:lpstr>
      <vt:lpstr>Group Socialization, 6</vt:lpstr>
      <vt:lpstr>Group Norms, 1</vt:lpstr>
      <vt:lpstr>Group Norms, 2</vt:lpstr>
      <vt:lpstr>Group Norms, 3</vt:lpstr>
      <vt:lpstr>Group Norms, 4</vt:lpstr>
      <vt:lpstr>Group Climate, 1</vt:lpstr>
      <vt:lpstr>Group Climate, 2</vt:lpstr>
      <vt:lpstr>Group Climate, 3</vt:lpstr>
      <vt:lpstr>Summary, 1</vt:lpstr>
      <vt:lpstr>Summary, 2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One</dc:title>
  <dc:creator>Kherstin</dc:creator>
  <cp:lastModifiedBy>Sagar H Panchamukhi</cp:lastModifiedBy>
  <cp:revision>65</cp:revision>
  <dcterms:created xsi:type="dcterms:W3CDTF">2012-01-16T03:18:46Z</dcterms:created>
  <dcterms:modified xsi:type="dcterms:W3CDTF">2018-05-25T13:51:59Z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xd_Signature">
    <vt:bool>false</vt:bool>
  </property>
  <property fmtid="{D5CDD505-2E9C-101B-9397-08002B2CF9AE}" pid="3" name="xd_ProgID">
    <vt:lpwstr/>
  </property>
  <property fmtid="{D5CDD505-2E9C-101B-9397-08002B2CF9AE}" pid="4" name="ContentTypeId">
    <vt:lpwstr>0x010100E3B1605E6CAFF34DA7688D4A3DE741FC</vt:lpwstr>
  </property>
  <property fmtid="{D5CDD505-2E9C-101B-9397-08002B2CF9AE}" pid="5" name="_SourceUrl">
    <vt:lpwstr/>
  </property>
  <property fmtid="{D5CDD505-2E9C-101B-9397-08002B2CF9AE}" pid="6" name="_SharedFileIndex">
    <vt:lpwstr/>
  </property>
  <property fmtid="{D5CDD505-2E9C-101B-9397-08002B2CF9AE}" pid="7" name="ComplianceAssetId">
    <vt:lpwstr/>
  </property>
  <property fmtid="{D5CDD505-2E9C-101B-9397-08002B2CF9AE}" pid="8" name="TemplateUrl">
    <vt:lpwstr/>
  </property>
</Properties>
</file>