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handoutMasterIdLst>
    <p:handoutMasterId r:id="rId29"/>
  </p:handoutMasterIdLst>
  <p:sldIdLst>
    <p:sldId id="256" r:id="rId2"/>
    <p:sldId id="259" r:id="rId3"/>
    <p:sldId id="257" r:id="rId4"/>
    <p:sldId id="260" r:id="rId5"/>
    <p:sldId id="263" r:id="rId6"/>
    <p:sldId id="265" r:id="rId7"/>
    <p:sldId id="266" r:id="rId8"/>
    <p:sldId id="267" r:id="rId9"/>
    <p:sldId id="273" r:id="rId10"/>
    <p:sldId id="275" r:id="rId11"/>
    <p:sldId id="277" r:id="rId12"/>
    <p:sldId id="278" r:id="rId13"/>
    <p:sldId id="280" r:id="rId14"/>
    <p:sldId id="295" r:id="rId15"/>
    <p:sldId id="296" r:id="rId16"/>
    <p:sldId id="281" r:id="rId17"/>
    <p:sldId id="283" r:id="rId18"/>
    <p:sldId id="284" r:id="rId19"/>
    <p:sldId id="285" r:id="rId20"/>
    <p:sldId id="286" r:id="rId21"/>
    <p:sldId id="289" r:id="rId22"/>
    <p:sldId id="272" r:id="rId23"/>
    <p:sldId id="297" r:id="rId24"/>
    <p:sldId id="298" r:id="rId25"/>
    <p:sldId id="299" r:id="rId26"/>
    <p:sldId id="294" r:id="rId27"/>
  </p:sldIdLst>
  <p:sldSz cx="9144000" cy="6858000" type="screen4x3"/>
  <p:notesSz cx="7053263"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4" d="100"/>
          <a:sy n="124" d="100"/>
        </p:scale>
        <p:origin x="-1170" y="-2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dirty="0"/>
          </a:p>
        </p:txBody>
      </p:sp>
      <p:sp>
        <p:nvSpPr>
          <p:cNvPr id="3" name="Date Placeholder 2"/>
          <p:cNvSpPr>
            <a:spLocks noGrp="1"/>
          </p:cNvSpPr>
          <p:nvPr>
            <p:ph type="dt" sz="quarter" idx="1"/>
          </p:nvPr>
        </p:nvSpPr>
        <p:spPr>
          <a:xfrm>
            <a:off x="3995217" y="0"/>
            <a:ext cx="3056414" cy="465455"/>
          </a:xfrm>
          <a:prstGeom prst="rect">
            <a:avLst/>
          </a:prstGeom>
        </p:spPr>
        <p:txBody>
          <a:bodyPr vert="horz" lIns="93497" tIns="46749" rIns="93497" bIns="46749" rtlCol="0"/>
          <a:lstStyle>
            <a:lvl1pPr algn="r">
              <a:defRPr sz="1200"/>
            </a:lvl1pPr>
          </a:lstStyle>
          <a:p>
            <a:fld id="{05F3C1B5-E55D-422F-9E90-A406F29A0E94}" type="datetimeFigureOut">
              <a:rPr lang="en-US" smtClean="0"/>
              <a:t>8/9/2015</a:t>
            </a:fld>
            <a:endParaRPr lang="en-US" dirty="0"/>
          </a:p>
        </p:txBody>
      </p:sp>
      <p:sp>
        <p:nvSpPr>
          <p:cNvPr id="4" name="Footer Placeholder 3"/>
          <p:cNvSpPr>
            <a:spLocks noGrp="1"/>
          </p:cNvSpPr>
          <p:nvPr>
            <p:ph type="ftr" sz="quarter" idx="2"/>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95217" y="8842029"/>
            <a:ext cx="3056414" cy="465455"/>
          </a:xfrm>
          <a:prstGeom prst="rect">
            <a:avLst/>
          </a:prstGeom>
        </p:spPr>
        <p:txBody>
          <a:bodyPr vert="horz" lIns="93497" tIns="46749" rIns="93497" bIns="46749" rtlCol="0" anchor="b"/>
          <a:lstStyle>
            <a:lvl1pPr algn="r">
              <a:defRPr sz="1200"/>
            </a:lvl1pPr>
          </a:lstStyle>
          <a:p>
            <a:fld id="{687AEFCE-F0BC-4475-BDE8-E5A6D02378F0}" type="slidenum">
              <a:rPr lang="en-US" smtClean="0"/>
              <a:t>‹#›</a:t>
            </a:fld>
            <a:endParaRPr lang="en-US" dirty="0"/>
          </a:p>
        </p:txBody>
      </p:sp>
    </p:spTree>
    <p:extLst>
      <p:ext uri="{BB962C8B-B14F-4D97-AF65-F5344CB8AC3E}">
        <p14:creationId xmlns:p14="http://schemas.microsoft.com/office/powerpoint/2010/main" val="19490619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dirty="0"/>
          </a:p>
        </p:txBody>
      </p:sp>
      <p:sp>
        <p:nvSpPr>
          <p:cNvPr id="3" name="Date Placeholder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E0C8BE4F-E80C-460E-8012-626EECD9CE77}" type="datetimeFigureOut">
              <a:rPr lang="en-US" smtClean="0"/>
              <a:t>8/9/2015</a:t>
            </a:fld>
            <a:endParaRPr lang="en-US" dirty="0"/>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3497" tIns="46749" rIns="93497" bIns="46749" rtlCol="0" anchor="ctr"/>
          <a:lstStyle/>
          <a:p>
            <a:endParaRPr lang="en-US" dirty="0"/>
          </a:p>
        </p:txBody>
      </p:sp>
      <p:sp>
        <p:nvSpPr>
          <p:cNvPr id="5" name="Notes Placeholder 4"/>
          <p:cNvSpPr>
            <a:spLocks noGrp="1"/>
          </p:cNvSpPr>
          <p:nvPr>
            <p:ph type="body" sz="quarter" idx="3"/>
          </p:nvPr>
        </p:nvSpPr>
        <p:spPr>
          <a:xfrm>
            <a:off x="705327" y="4421823"/>
            <a:ext cx="5642610" cy="4189095"/>
          </a:xfrm>
          <a:prstGeom prst="rect">
            <a:avLst/>
          </a:prstGeom>
        </p:spPr>
        <p:txBody>
          <a:bodyPr vert="horz" lIns="93497" tIns="46749" rIns="93497" bIns="4674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76400"/>
            <a:ext cx="9144000" cy="2590800"/>
          </a:xfrm>
        </p:spPr>
        <p:txBody>
          <a:bodyPr/>
          <a:lstStyle/>
          <a:p>
            <a:r>
              <a:rPr lang="en-US" altLang="en-US" dirty="0">
                <a:latin typeface="Calibri" pitchFamily="34" charset="0"/>
              </a:rPr>
              <a:t>Chapter 25:</a:t>
            </a:r>
            <a:endParaRPr lang="en-US" dirty="0"/>
          </a:p>
        </p:txBody>
      </p:sp>
      <p:sp>
        <p:nvSpPr>
          <p:cNvPr id="3" name="Subtitle 2"/>
          <p:cNvSpPr>
            <a:spLocks noGrp="1"/>
          </p:cNvSpPr>
          <p:nvPr>
            <p:ph type="subTitle" idx="1"/>
          </p:nvPr>
        </p:nvSpPr>
        <p:spPr>
          <a:xfrm>
            <a:off x="0" y="3200400"/>
            <a:ext cx="9144000" cy="990600"/>
          </a:xfrm>
        </p:spPr>
        <p:txBody>
          <a:bodyPr/>
          <a:lstStyle/>
          <a:p>
            <a:r>
              <a:rPr lang="en-US" altLang="en-US" sz="3200" dirty="0">
                <a:latin typeface="Calibri" pitchFamily="34" charset="0"/>
              </a:rPr>
              <a:t>National and Global Choices: </a:t>
            </a:r>
            <a:r>
              <a:rPr lang="en-US" altLang="en-US" sz="3200" dirty="0" smtClean="0">
                <a:latin typeface="Calibri" pitchFamily="34" charset="0"/>
              </a:rPr>
              <a:t>Floating </a:t>
            </a:r>
            <a:r>
              <a:rPr lang="en-US" altLang="en-US" sz="3200" dirty="0">
                <a:latin typeface="Calibri" pitchFamily="34" charset="0"/>
              </a:rPr>
              <a:t>Rates and the Alternatives</a:t>
            </a:r>
            <a:endParaRPr lang="en-US" sz="3200"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Differences in Macroeconomic Goals, Priorities, and Policies</a:t>
            </a:r>
            <a:endParaRPr lang="en-US" sz="4000" dirty="0"/>
          </a:p>
        </p:txBody>
      </p:sp>
      <p:sp>
        <p:nvSpPr>
          <p:cNvPr id="3" name="Content Placeholder 2"/>
          <p:cNvSpPr>
            <a:spLocks noGrp="1"/>
          </p:cNvSpPr>
          <p:nvPr>
            <p:ph idx="1"/>
          </p:nvPr>
        </p:nvSpPr>
        <p:spPr>
          <a:xfrm>
            <a:off x="457200" y="1447800"/>
            <a:ext cx="8229600" cy="4906963"/>
          </a:xfrm>
        </p:spPr>
        <p:txBody>
          <a:bodyPr>
            <a:normAutofit fontScale="92500"/>
          </a:bodyPr>
          <a:lstStyle/>
          <a:p>
            <a:r>
              <a:rPr lang="en-US" i="1" dirty="0"/>
              <a:t>Floating exchange rates are tolerant of diversity in countries’ goals, priorities, </a:t>
            </a:r>
            <a:r>
              <a:rPr lang="en-US" i="1" dirty="0" smtClean="0"/>
              <a:t>and policies</a:t>
            </a:r>
            <a:r>
              <a:rPr lang="en-US" dirty="0" smtClean="0"/>
              <a:t>. </a:t>
            </a:r>
          </a:p>
          <a:p>
            <a:r>
              <a:rPr lang="en-US" dirty="0" smtClean="0"/>
              <a:t>As </a:t>
            </a:r>
            <a:r>
              <a:rPr lang="en-US" dirty="0"/>
              <a:t>long as the country is willing to let the exchange rate change </a:t>
            </a:r>
            <a:r>
              <a:rPr lang="en-US" dirty="0" smtClean="0"/>
              <a:t>according to </a:t>
            </a:r>
            <a:r>
              <a:rPr lang="en-US" dirty="0"/>
              <a:t>market pressures, external balance in the country’s overall payments is </a:t>
            </a:r>
            <a:r>
              <a:rPr lang="en-US" dirty="0" smtClean="0"/>
              <a:t>maintained, whatever </a:t>
            </a:r>
            <a:r>
              <a:rPr lang="en-US" dirty="0"/>
              <a:t>the country’s policies</a:t>
            </a:r>
            <a:r>
              <a:rPr lang="en-US" dirty="0" smtClean="0"/>
              <a:t>.</a:t>
            </a:r>
            <a:r>
              <a:rPr lang="en-US" dirty="0"/>
              <a:t> </a:t>
            </a:r>
            <a:endParaRPr lang="en-US" dirty="0" smtClean="0"/>
          </a:p>
          <a:p>
            <a:r>
              <a:rPr lang="en-US" dirty="0" smtClean="0"/>
              <a:t>International </a:t>
            </a:r>
            <a:r>
              <a:rPr lang="en-US" dirty="0"/>
              <a:t>policy coordination is still possible </a:t>
            </a:r>
            <a:r>
              <a:rPr lang="en-US" dirty="0" smtClean="0"/>
              <a:t>across countries</a:t>
            </a:r>
            <a:r>
              <a:rPr lang="en-US" dirty="0"/>
              <a:t>, </a:t>
            </a:r>
            <a:r>
              <a:rPr lang="en-US" dirty="0" smtClean="0"/>
              <a:t>but </a:t>
            </a:r>
            <a:r>
              <a:rPr lang="en-US" dirty="0"/>
              <a:t>it is not necessary.</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spTree>
    <p:extLst>
      <p:ext uri="{BB962C8B-B14F-4D97-AF65-F5344CB8AC3E}">
        <p14:creationId xmlns:p14="http://schemas.microsoft.com/office/powerpoint/2010/main" val="30954508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b="1" dirty="0"/>
              <a:t>Controlling Inflation</a:t>
            </a:r>
            <a:endParaRPr lang="en-US" dirty="0"/>
          </a:p>
        </p:txBody>
      </p:sp>
      <p:sp>
        <p:nvSpPr>
          <p:cNvPr id="3" name="Content Placeholder 2"/>
          <p:cNvSpPr>
            <a:spLocks noGrp="1"/>
          </p:cNvSpPr>
          <p:nvPr>
            <p:ph idx="1"/>
          </p:nvPr>
        </p:nvSpPr>
        <p:spPr>
          <a:xfrm>
            <a:off x="457200" y="1219200"/>
            <a:ext cx="8229600" cy="4906963"/>
          </a:xfrm>
        </p:spPr>
        <p:txBody>
          <a:bodyPr>
            <a:normAutofit/>
          </a:bodyPr>
          <a:lstStyle/>
          <a:p>
            <a:r>
              <a:rPr lang="en-US" dirty="0" smtClean="0"/>
              <a:t>For fixed exchange rates, relative PPP indicates that the countries should </a:t>
            </a:r>
            <a:r>
              <a:rPr lang="en-US" dirty="0"/>
              <a:t>have similar inflation rates</a:t>
            </a:r>
            <a:r>
              <a:rPr lang="en-US" dirty="0" smtClean="0"/>
              <a:t>.</a:t>
            </a:r>
            <a:r>
              <a:rPr lang="en-US" i="1" dirty="0"/>
              <a:t> For the fixed rate to be sustained, a country cannot have an inflation rate that is much above (or below) the inflation rate(s) of its partner(s</a:t>
            </a:r>
            <a:r>
              <a:rPr lang="en-US" i="1" dirty="0" smtClean="0"/>
              <a:t>)</a:t>
            </a:r>
            <a:r>
              <a:rPr lang="en-US" dirty="0" smtClean="0"/>
              <a:t>.</a:t>
            </a:r>
          </a:p>
          <a:p>
            <a:pPr lvl="1"/>
            <a:r>
              <a:rPr lang="en-US" dirty="0" smtClean="0"/>
              <a:t>A discipline effect on a country that otherwise would have high inflation.</a:t>
            </a:r>
            <a:endParaRPr lang="en-US" i="1" dirty="0" smtClean="0"/>
          </a:p>
          <a:p>
            <a:pPr lvl="1"/>
            <a:r>
              <a:rPr lang="en-US" dirty="0" smtClean="0"/>
              <a:t>A country that otherwise would have a low inflation rate may import inflation.</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41612026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b="1" dirty="0"/>
              <a:t>Controlling Inflation</a:t>
            </a:r>
            <a:endParaRPr lang="en-US" dirty="0"/>
          </a:p>
        </p:txBody>
      </p:sp>
      <p:sp>
        <p:nvSpPr>
          <p:cNvPr id="3" name="Content Placeholder 2"/>
          <p:cNvSpPr>
            <a:spLocks noGrp="1"/>
          </p:cNvSpPr>
          <p:nvPr>
            <p:ph idx="1"/>
          </p:nvPr>
        </p:nvSpPr>
        <p:spPr>
          <a:xfrm>
            <a:off x="457200" y="1371600"/>
            <a:ext cx="8229600" cy="4830763"/>
          </a:xfrm>
        </p:spPr>
        <p:txBody>
          <a:bodyPr/>
          <a:lstStyle/>
          <a:p>
            <a:r>
              <a:rPr lang="en-US" dirty="0"/>
              <a:t>A</a:t>
            </a:r>
            <a:r>
              <a:rPr lang="en-US" dirty="0" smtClean="0"/>
              <a:t> </a:t>
            </a:r>
            <a:r>
              <a:rPr lang="en-US" dirty="0"/>
              <a:t>fixed-rate system in which most countries participate may also </a:t>
            </a:r>
            <a:r>
              <a:rPr lang="en-US" dirty="0" smtClean="0"/>
              <a:t>impose </a:t>
            </a:r>
            <a:r>
              <a:rPr lang="en-US" b="1" dirty="0" smtClean="0"/>
              <a:t>price </a:t>
            </a:r>
            <a:r>
              <a:rPr lang="en-US" b="1" dirty="0"/>
              <a:t>discipline </a:t>
            </a:r>
            <a:r>
              <a:rPr lang="en-US" dirty="0"/>
              <a:t>to lower the average global rate of price inflation. </a:t>
            </a:r>
            <a:endParaRPr lang="en-US" dirty="0" smtClean="0"/>
          </a:p>
          <a:p>
            <a:pPr lvl="1"/>
            <a:r>
              <a:rPr lang="en-US" dirty="0" smtClean="0"/>
              <a:t>The fixed-rate system </a:t>
            </a:r>
            <a:r>
              <a:rPr lang="en-US" dirty="0"/>
              <a:t>puts more pressure on governments whose countries have international </a:t>
            </a:r>
            <a:r>
              <a:rPr lang="en-US" dirty="0" smtClean="0"/>
              <a:t>payments deficits than </a:t>
            </a:r>
            <a:r>
              <a:rPr lang="en-US" dirty="0"/>
              <a:t>on governments that have </a:t>
            </a:r>
            <a:r>
              <a:rPr lang="en-US" dirty="0" smtClean="0"/>
              <a:t>surpluses.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spTree>
    <p:extLst>
      <p:ext uri="{BB962C8B-B14F-4D97-AF65-F5344CB8AC3E}">
        <p14:creationId xmlns:p14="http://schemas.microsoft.com/office/powerpoint/2010/main" val="21213182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b="1" dirty="0"/>
              <a:t>Controlling Inflation</a:t>
            </a:r>
            <a:endParaRPr lang="en-US" dirty="0"/>
          </a:p>
        </p:txBody>
      </p:sp>
      <p:sp>
        <p:nvSpPr>
          <p:cNvPr id="3" name="Content Placeholder 2"/>
          <p:cNvSpPr>
            <a:spLocks noGrp="1"/>
          </p:cNvSpPr>
          <p:nvPr>
            <p:ph idx="1"/>
          </p:nvPr>
        </p:nvSpPr>
        <p:spPr>
          <a:xfrm>
            <a:off x="457200" y="1295400"/>
            <a:ext cx="8229600" cy="4906963"/>
          </a:xfrm>
        </p:spPr>
        <p:txBody>
          <a:bodyPr>
            <a:normAutofit/>
          </a:bodyPr>
          <a:lstStyle/>
          <a:p>
            <a:r>
              <a:rPr lang="en-US" i="1" dirty="0"/>
              <a:t>F</a:t>
            </a:r>
            <a:r>
              <a:rPr lang="en-US" i="1" dirty="0" smtClean="0"/>
              <a:t>loating </a:t>
            </a:r>
            <a:r>
              <a:rPr lang="en-US" i="1" dirty="0"/>
              <a:t>exchange rates simply permit countries to have </a:t>
            </a:r>
            <a:r>
              <a:rPr lang="en-US" i="1" dirty="0" smtClean="0"/>
              <a:t>different inflation rates</a:t>
            </a:r>
            <a:r>
              <a:rPr lang="en-US" dirty="0" smtClean="0"/>
              <a:t>. </a:t>
            </a:r>
          </a:p>
          <a:p>
            <a:r>
              <a:rPr lang="en-US" dirty="0" smtClean="0"/>
              <a:t>According </a:t>
            </a:r>
            <a:r>
              <a:rPr lang="en-US" dirty="0"/>
              <a:t>to </a:t>
            </a:r>
            <a:r>
              <a:rPr lang="en-US" dirty="0" smtClean="0"/>
              <a:t>relative PPP, </a:t>
            </a:r>
            <a:r>
              <a:rPr lang="en-US" dirty="0"/>
              <a:t>high-inflation countries tend </a:t>
            </a:r>
            <a:r>
              <a:rPr lang="en-US" dirty="0" smtClean="0"/>
              <a:t>to have </a:t>
            </a:r>
            <a:r>
              <a:rPr lang="en-US" dirty="0"/>
              <a:t>depreciating currencies, and low-inflation countries tend to have appreciating </a:t>
            </a:r>
            <a:r>
              <a:rPr lang="en-US" dirty="0" smtClean="0"/>
              <a:t>currencies.</a:t>
            </a:r>
          </a:p>
          <a:p>
            <a:r>
              <a:rPr lang="en-US" dirty="0" smtClean="0"/>
              <a:t>The </a:t>
            </a:r>
            <a:r>
              <a:rPr lang="en-US" dirty="0"/>
              <a:t>nominal exchange-rate changes maintain reasonable price </a:t>
            </a:r>
            <a:r>
              <a:rPr lang="en-US" dirty="0" smtClean="0"/>
              <a:t>competitiveness for </a:t>
            </a:r>
            <a:r>
              <a:rPr lang="en-US" dirty="0"/>
              <a:t>both types of countries in the long run.</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34771922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Real Effects of Exchange Rate Variability</a:t>
            </a:r>
            <a:endParaRPr lang="en-US" dirty="0"/>
          </a:p>
        </p:txBody>
      </p:sp>
      <p:sp>
        <p:nvSpPr>
          <p:cNvPr id="3" name="Content Placeholder 2"/>
          <p:cNvSpPr>
            <a:spLocks noGrp="1"/>
          </p:cNvSpPr>
          <p:nvPr>
            <p:ph idx="1"/>
          </p:nvPr>
        </p:nvSpPr>
        <p:spPr>
          <a:xfrm>
            <a:off x="457200" y="1676400"/>
            <a:ext cx="8229600" cy="4419600"/>
          </a:xfrm>
        </p:spPr>
        <p:txBody>
          <a:bodyPr>
            <a:normAutofit lnSpcReduction="10000"/>
          </a:bodyPr>
          <a:lstStyle/>
          <a:p>
            <a:r>
              <a:rPr lang="en-US" i="1" dirty="0"/>
              <a:t>F</a:t>
            </a:r>
            <a:r>
              <a:rPr lang="en-US" i="1" dirty="0" smtClean="0"/>
              <a:t>loating </a:t>
            </a:r>
            <a:r>
              <a:rPr lang="en-US" i="1" dirty="0"/>
              <a:t>exchange rates </a:t>
            </a:r>
            <a:r>
              <a:rPr lang="en-US" i="1" dirty="0" smtClean="0"/>
              <a:t>appear to be excessively variable</a:t>
            </a:r>
            <a:r>
              <a:rPr lang="en-US" dirty="0" smtClean="0"/>
              <a:t>. </a:t>
            </a:r>
          </a:p>
          <a:p>
            <a:r>
              <a:rPr lang="en-US" altLang="en-US" dirty="0" smtClean="0"/>
              <a:t>Exchange </a:t>
            </a:r>
            <a:r>
              <a:rPr lang="en-US" altLang="en-US" dirty="0"/>
              <a:t>rate risk can reduce international transactions, including exporting and importing.  </a:t>
            </a:r>
          </a:p>
          <a:p>
            <a:r>
              <a:rPr lang="en-US" altLang="en-US" dirty="0"/>
              <a:t>Wide swings in exchange </a:t>
            </a:r>
            <a:r>
              <a:rPr lang="en-US" altLang="en-US" dirty="0" smtClean="0"/>
              <a:t>rates (for example, overshooting </a:t>
            </a:r>
            <a:r>
              <a:rPr lang="en-US" altLang="en-US" dirty="0"/>
              <a:t>or speculative bandwagon</a:t>
            </a:r>
            <a:r>
              <a:rPr lang="en-US" altLang="en-US" dirty="0" smtClean="0"/>
              <a:t>) </a:t>
            </a:r>
            <a:r>
              <a:rPr lang="en-US" altLang="en-US" dirty="0"/>
              <a:t>may send inappropriate price and profit signals, leading to inappropriate resource </a:t>
            </a:r>
            <a:r>
              <a:rPr lang="en-US" altLang="en-US" dirty="0" smtClean="0"/>
              <a:t>shifts.</a:t>
            </a: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spTree>
    <p:extLst>
      <p:ext uri="{BB962C8B-B14F-4D97-AF65-F5344CB8AC3E}">
        <p14:creationId xmlns:p14="http://schemas.microsoft.com/office/powerpoint/2010/main" val="12640529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Real Effects of Exchange Rate Variability</a:t>
            </a:r>
            <a:endParaRPr lang="en-US" dirty="0"/>
          </a:p>
        </p:txBody>
      </p:sp>
      <p:sp>
        <p:nvSpPr>
          <p:cNvPr id="3" name="Content Placeholder 2"/>
          <p:cNvSpPr>
            <a:spLocks noGrp="1"/>
          </p:cNvSpPr>
          <p:nvPr>
            <p:ph idx="1"/>
          </p:nvPr>
        </p:nvSpPr>
        <p:spPr>
          <a:xfrm>
            <a:off x="457200" y="1676400"/>
            <a:ext cx="8229600" cy="4419600"/>
          </a:xfrm>
        </p:spPr>
        <p:txBody>
          <a:bodyPr>
            <a:normAutofit lnSpcReduction="10000"/>
          </a:bodyPr>
          <a:lstStyle/>
          <a:p>
            <a:r>
              <a:rPr lang="en-US" i="1" dirty="0" smtClean="0"/>
              <a:t>Fixed exchange rates, while usually more stable, are a form of price control</a:t>
            </a:r>
            <a:r>
              <a:rPr lang="en-US" dirty="0" smtClean="0"/>
              <a:t>. </a:t>
            </a:r>
          </a:p>
          <a:p>
            <a:pPr lvl="1"/>
            <a:r>
              <a:rPr lang="en-US" altLang="en-US" dirty="0"/>
              <a:t>Resource misallocation occurs if the fixed price (exchange rate) fails to signal the need for resource reallocation to change international activities as part of a payments-adjustment process.  </a:t>
            </a:r>
          </a:p>
          <a:p>
            <a:pPr lvl="1"/>
            <a:r>
              <a:rPr lang="en-US" altLang="en-US" dirty="0" smtClean="0"/>
              <a:t>Possibility </a:t>
            </a:r>
            <a:r>
              <a:rPr lang="en-US" altLang="en-US" dirty="0"/>
              <a:t>of large abrupt change in the fixed-rate value (devaluation or revaluation), sometimes preceded by </a:t>
            </a:r>
            <a:r>
              <a:rPr lang="en-US" altLang="en-US" dirty="0" smtClean="0"/>
              <a:t>crisis.</a:t>
            </a: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19638353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b="1" dirty="0" smtClean="0"/>
              <a:t>National Choices</a:t>
            </a:r>
            <a:endParaRPr lang="en-US" dirty="0"/>
          </a:p>
        </p:txBody>
      </p:sp>
      <p:sp>
        <p:nvSpPr>
          <p:cNvPr id="3" name="Content Placeholder 2"/>
          <p:cNvSpPr>
            <a:spLocks noGrp="1"/>
          </p:cNvSpPr>
          <p:nvPr>
            <p:ph idx="1"/>
          </p:nvPr>
        </p:nvSpPr>
        <p:spPr>
          <a:xfrm>
            <a:off x="457200" y="1066800"/>
            <a:ext cx="8229600" cy="4525963"/>
          </a:xfrm>
        </p:spPr>
        <p:txBody>
          <a:bodyPr>
            <a:normAutofit fontScale="92500"/>
          </a:bodyPr>
          <a:lstStyle/>
          <a:p>
            <a:pPr marL="0" indent="0">
              <a:buNone/>
            </a:pPr>
            <a:r>
              <a:rPr lang="en-US" dirty="0"/>
              <a:t>S</a:t>
            </a:r>
            <a:r>
              <a:rPr lang="en-US" dirty="0" smtClean="0"/>
              <a:t>trong </a:t>
            </a:r>
            <a:r>
              <a:rPr lang="en-US" dirty="0"/>
              <a:t>arguments in favor of a country adopting a floating </a:t>
            </a:r>
            <a:r>
              <a:rPr lang="en-US" dirty="0" smtClean="0"/>
              <a:t>exchange rate</a:t>
            </a:r>
            <a:r>
              <a:rPr lang="en-US" dirty="0"/>
              <a:t>. </a:t>
            </a:r>
            <a:endParaRPr lang="en-US" dirty="0" smtClean="0"/>
          </a:p>
          <a:p>
            <a:r>
              <a:rPr lang="en-US" dirty="0" smtClean="0"/>
              <a:t>Can use two </a:t>
            </a:r>
            <a:r>
              <a:rPr lang="en-US" dirty="0"/>
              <a:t>important </a:t>
            </a:r>
            <a:r>
              <a:rPr lang="en-US" dirty="0" smtClean="0"/>
              <a:t>tools </a:t>
            </a:r>
            <a:r>
              <a:rPr lang="en-US" dirty="0"/>
              <a:t>for adjusting toward internal and external balances. </a:t>
            </a:r>
            <a:r>
              <a:rPr lang="en-US" dirty="0" smtClean="0"/>
              <a:t>National </a:t>
            </a:r>
            <a:r>
              <a:rPr lang="en-US" dirty="0"/>
              <a:t>monetary </a:t>
            </a:r>
            <a:r>
              <a:rPr lang="en-US" dirty="0" smtClean="0"/>
              <a:t>policy and</a:t>
            </a:r>
            <a:r>
              <a:rPr lang="en-US" dirty="0"/>
              <a:t> </a:t>
            </a:r>
            <a:r>
              <a:rPr lang="en-US" dirty="0" smtClean="0"/>
              <a:t>exchange-rate changes</a:t>
            </a:r>
            <a:r>
              <a:rPr lang="en-US" dirty="0"/>
              <a:t>.</a:t>
            </a:r>
            <a:endParaRPr lang="en-US" dirty="0" smtClean="0"/>
          </a:p>
          <a:p>
            <a:r>
              <a:rPr lang="en-US" dirty="0" smtClean="0"/>
              <a:t>Can pursue </a:t>
            </a:r>
            <a:r>
              <a:rPr lang="en-US" dirty="0"/>
              <a:t>goals, priorities, and policies that meet its own domestic preferences and </a:t>
            </a:r>
            <a:r>
              <a:rPr lang="en-US" dirty="0" smtClean="0"/>
              <a:t>needs.</a:t>
            </a:r>
          </a:p>
          <a:p>
            <a:r>
              <a:rPr lang="en-US" dirty="0" smtClean="0"/>
              <a:t>No </a:t>
            </a:r>
            <a:r>
              <a:rPr lang="en-US" dirty="0"/>
              <a:t>need to defend a fixed rate against speculative </a:t>
            </a:r>
            <a:r>
              <a:rPr lang="en-US" dirty="0" smtClean="0"/>
              <a:t>attacks.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14645112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b="1" dirty="0"/>
              <a:t>National </a:t>
            </a:r>
            <a:r>
              <a:rPr lang="en-US" b="1" dirty="0" smtClean="0"/>
              <a:t>Choices</a:t>
            </a:r>
            <a:endParaRPr lang="en-US" dirty="0"/>
          </a:p>
        </p:txBody>
      </p:sp>
      <p:sp>
        <p:nvSpPr>
          <p:cNvPr id="3" name="Content Placeholder 2"/>
          <p:cNvSpPr>
            <a:spLocks noGrp="1"/>
          </p:cNvSpPr>
          <p:nvPr>
            <p:ph idx="1"/>
          </p:nvPr>
        </p:nvSpPr>
        <p:spPr>
          <a:xfrm>
            <a:off x="457200" y="1143000"/>
            <a:ext cx="8229600" cy="5059363"/>
          </a:xfrm>
        </p:spPr>
        <p:txBody>
          <a:bodyPr>
            <a:normAutofit fontScale="85000" lnSpcReduction="10000"/>
          </a:bodyPr>
          <a:lstStyle/>
          <a:p>
            <a:pPr marL="0" indent="0">
              <a:buNone/>
            </a:pPr>
            <a:r>
              <a:rPr lang="en-US" dirty="0"/>
              <a:t>Strong arguments in favor of a country adopting a </a:t>
            </a:r>
            <a:r>
              <a:rPr lang="en-US" dirty="0" smtClean="0"/>
              <a:t>fixed exchange </a:t>
            </a:r>
            <a:r>
              <a:rPr lang="en-US" dirty="0"/>
              <a:t>rate. </a:t>
            </a:r>
          </a:p>
          <a:p>
            <a:r>
              <a:rPr lang="en-US" dirty="0" smtClean="0"/>
              <a:t>Floating </a:t>
            </a:r>
            <a:r>
              <a:rPr lang="en-US" dirty="0"/>
              <a:t>rates have been disturbingly variable since 1973. </a:t>
            </a:r>
            <a:endParaRPr lang="en-US" dirty="0" smtClean="0"/>
          </a:p>
          <a:p>
            <a:pPr lvl="1"/>
            <a:r>
              <a:rPr lang="en-US" dirty="0" smtClean="0"/>
              <a:t>Increases exchange-rate </a:t>
            </a:r>
            <a:r>
              <a:rPr lang="en-US" dirty="0"/>
              <a:t>risk, and this risk does seem to have some effect in </a:t>
            </a:r>
            <a:r>
              <a:rPr lang="en-US" dirty="0" smtClean="0"/>
              <a:t>discouraging international </a:t>
            </a:r>
            <a:r>
              <a:rPr lang="en-US" dirty="0"/>
              <a:t>activities </a:t>
            </a:r>
            <a:r>
              <a:rPr lang="en-US" dirty="0" smtClean="0"/>
              <a:t> </a:t>
            </a:r>
          </a:p>
          <a:p>
            <a:pPr lvl="1"/>
            <a:r>
              <a:rPr lang="en-US" dirty="0"/>
              <a:t>O</a:t>
            </a:r>
            <a:r>
              <a:rPr lang="en-US" dirty="0" smtClean="0"/>
              <a:t>vershooting of floating exchange rates may have promoted too much adjustment into or out of trade-oriented production from time to time. </a:t>
            </a:r>
          </a:p>
          <a:p>
            <a:r>
              <a:rPr lang="en-US" dirty="0"/>
              <a:t>F</a:t>
            </a:r>
            <a:r>
              <a:rPr lang="en-US" dirty="0" smtClean="0"/>
              <a:t>ixed </a:t>
            </a:r>
            <a:r>
              <a:rPr lang="en-US" dirty="0"/>
              <a:t>rates </a:t>
            </a:r>
            <a:r>
              <a:rPr lang="en-US" dirty="0" smtClean="0"/>
              <a:t>achieve substantial reductions </a:t>
            </a:r>
            <a:r>
              <a:rPr lang="en-US" dirty="0"/>
              <a:t>in exchange-rate variability and </a:t>
            </a:r>
            <a:r>
              <a:rPr lang="en-US" dirty="0" smtClean="0"/>
              <a:t>risk </a:t>
            </a:r>
            <a:r>
              <a:rPr lang="en-US" dirty="0"/>
              <a:t>if the fixed rate can </a:t>
            </a:r>
            <a:r>
              <a:rPr lang="en-US" dirty="0" smtClean="0"/>
              <a:t>be defended </a:t>
            </a:r>
            <a:r>
              <a:rPr lang="en-US" dirty="0"/>
              <a:t>and the peg is not adjusted too often.</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401307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b="1" dirty="0" smtClean="0"/>
              <a:t>Extreme Fixes</a:t>
            </a:r>
            <a:endParaRPr lang="en-US" dirty="0"/>
          </a:p>
        </p:txBody>
      </p:sp>
      <p:sp>
        <p:nvSpPr>
          <p:cNvPr id="3" name="Content Placeholder 2"/>
          <p:cNvSpPr>
            <a:spLocks noGrp="1"/>
          </p:cNvSpPr>
          <p:nvPr>
            <p:ph idx="1"/>
          </p:nvPr>
        </p:nvSpPr>
        <p:spPr>
          <a:xfrm>
            <a:off x="457200" y="1371600"/>
            <a:ext cx="8229600" cy="4830763"/>
          </a:xfrm>
        </p:spPr>
        <p:txBody>
          <a:bodyPr>
            <a:normAutofit fontScale="92500" lnSpcReduction="10000"/>
          </a:bodyPr>
          <a:lstStyle/>
          <a:p>
            <a:r>
              <a:rPr lang="en-US" dirty="0" smtClean="0"/>
              <a:t>A </a:t>
            </a:r>
            <a:r>
              <a:rPr lang="en-US" b="1" dirty="0"/>
              <a:t>currency board </a:t>
            </a:r>
            <a:r>
              <a:rPr lang="en-US" dirty="0"/>
              <a:t>attempts to establish a fixed exchange rate that is </a:t>
            </a:r>
            <a:r>
              <a:rPr lang="en-US" dirty="0" smtClean="0"/>
              <a:t>long-lived by </a:t>
            </a:r>
            <a:r>
              <a:rPr lang="en-US" dirty="0"/>
              <a:t>mandating that the board, acting as the country’s monetary authority, </a:t>
            </a:r>
            <a:r>
              <a:rPr lang="en-US" dirty="0" smtClean="0"/>
              <a:t>should focus </a:t>
            </a:r>
            <a:r>
              <a:rPr lang="en-US" dirty="0"/>
              <a:t>almost exclusively on maintaining the fixed rate. </a:t>
            </a:r>
            <a:endParaRPr lang="en-US" dirty="0" smtClean="0"/>
          </a:p>
          <a:p>
            <a:r>
              <a:rPr lang="en-US" dirty="0" smtClean="0"/>
              <a:t>A </a:t>
            </a:r>
            <a:r>
              <a:rPr lang="en-US" dirty="0"/>
              <a:t>currency board </a:t>
            </a:r>
            <a:r>
              <a:rPr lang="en-US" dirty="0" smtClean="0"/>
              <a:t>holds only </a:t>
            </a:r>
            <a:r>
              <a:rPr lang="en-US" dirty="0"/>
              <a:t>foreign-currency assets (official reserve assets</a:t>
            </a:r>
            <a:r>
              <a:rPr lang="en-US" dirty="0" smtClean="0"/>
              <a:t>).</a:t>
            </a:r>
            <a:r>
              <a:rPr lang="en-US" dirty="0"/>
              <a:t> The board </a:t>
            </a:r>
            <a:r>
              <a:rPr lang="en-US" dirty="0" smtClean="0"/>
              <a:t>issues domestic currency</a:t>
            </a:r>
            <a:r>
              <a:rPr lang="en-US" dirty="0"/>
              <a:t> </a:t>
            </a:r>
            <a:r>
              <a:rPr lang="en-US" dirty="0" smtClean="0"/>
              <a:t>liabilities </a:t>
            </a:r>
            <a:r>
              <a:rPr lang="en-US" dirty="0"/>
              <a:t>only in exchange for foreign-currency assets that it acquires</a:t>
            </a:r>
            <a:r>
              <a:rPr lang="en-US" dirty="0" smtClean="0"/>
              <a:t>.</a:t>
            </a:r>
          </a:p>
          <a:p>
            <a:r>
              <a:rPr lang="en-US" dirty="0" smtClean="0"/>
              <a:t>The currency board holds no domestic assets, so it cannot sterilize.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spTree>
    <p:extLst>
      <p:ext uri="{BB962C8B-B14F-4D97-AF65-F5344CB8AC3E}">
        <p14:creationId xmlns:p14="http://schemas.microsoft.com/office/powerpoint/2010/main" val="31193010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b="1" dirty="0"/>
              <a:t>Extreme </a:t>
            </a:r>
            <a:r>
              <a:rPr lang="en-US" b="1" dirty="0" smtClean="0"/>
              <a:t>Fixes</a:t>
            </a:r>
            <a:endParaRPr lang="en-US" dirty="0"/>
          </a:p>
        </p:txBody>
      </p:sp>
      <p:sp>
        <p:nvSpPr>
          <p:cNvPr id="3" name="Content Placeholder 2"/>
          <p:cNvSpPr>
            <a:spLocks noGrp="1"/>
          </p:cNvSpPr>
          <p:nvPr>
            <p:ph idx="1"/>
          </p:nvPr>
        </p:nvSpPr>
        <p:spPr>
          <a:xfrm>
            <a:off x="457200" y="1371600"/>
            <a:ext cx="8229600" cy="4525963"/>
          </a:xfrm>
        </p:spPr>
        <p:txBody>
          <a:bodyPr>
            <a:normAutofit fontScale="92500" lnSpcReduction="10000"/>
          </a:bodyPr>
          <a:lstStyle/>
          <a:p>
            <a:r>
              <a:rPr lang="en-US" dirty="0" smtClean="0"/>
              <a:t>A country’s </a:t>
            </a:r>
            <a:r>
              <a:rPr lang="en-US" dirty="0"/>
              <a:t>government </a:t>
            </a:r>
            <a:r>
              <a:rPr lang="en-US" dirty="0" smtClean="0"/>
              <a:t>can abolish </a:t>
            </a:r>
            <a:r>
              <a:rPr lang="en-US" dirty="0"/>
              <a:t>its own currency and use the currency of some other country. Because </a:t>
            </a:r>
            <a:r>
              <a:rPr lang="en-US" dirty="0" smtClean="0"/>
              <a:t>the other </a:t>
            </a:r>
            <a:r>
              <a:rPr lang="en-US" dirty="0"/>
              <a:t>currency is often the U.S. dollar, this arrangement is </a:t>
            </a:r>
            <a:r>
              <a:rPr lang="en-US" dirty="0" smtClean="0"/>
              <a:t>called </a:t>
            </a:r>
            <a:r>
              <a:rPr lang="en-US" b="1" dirty="0" smtClean="0"/>
              <a:t>dollarization.</a:t>
            </a:r>
            <a:r>
              <a:rPr lang="en-US" dirty="0"/>
              <a:t> </a:t>
            </a:r>
            <a:endParaRPr lang="en-US" dirty="0" smtClean="0"/>
          </a:p>
          <a:p>
            <a:r>
              <a:rPr lang="en-US" dirty="0" smtClean="0"/>
              <a:t>Removes (almost all) exchange-rate risk that the government would devalue its currency.  </a:t>
            </a:r>
          </a:p>
          <a:p>
            <a:r>
              <a:rPr lang="en-US" dirty="0" smtClean="0"/>
              <a:t>This </a:t>
            </a:r>
            <a:r>
              <a:rPr lang="en-US" dirty="0"/>
              <a:t>is a harder peg, but even this is not </a:t>
            </a:r>
            <a:r>
              <a:rPr lang="en-US" dirty="0" smtClean="0"/>
              <a:t>permanent—the government could introduce its own currency in the future.</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spTree>
    <p:extLst>
      <p:ext uri="{BB962C8B-B14F-4D97-AF65-F5344CB8AC3E}">
        <p14:creationId xmlns:p14="http://schemas.microsoft.com/office/powerpoint/2010/main" val="15854351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Key Issues in the Choice of </a:t>
            </a:r>
            <a:r>
              <a:rPr lang="en-US" sz="4000" b="1" dirty="0" smtClean="0"/>
              <a:t/>
            </a:r>
            <a:br>
              <a:rPr lang="en-US" sz="4000" b="1" dirty="0" smtClean="0"/>
            </a:br>
            <a:r>
              <a:rPr lang="en-US" sz="4000" b="1" dirty="0" smtClean="0"/>
              <a:t>Exchange-Rate </a:t>
            </a:r>
            <a:r>
              <a:rPr lang="en-US" sz="4000" b="1" dirty="0"/>
              <a:t>P</a:t>
            </a:r>
            <a:r>
              <a:rPr lang="en-US" sz="4000" b="1" dirty="0" smtClean="0"/>
              <a:t>olicy</a:t>
            </a:r>
            <a:endParaRPr lang="en-US" sz="4000" dirty="0"/>
          </a:p>
        </p:txBody>
      </p:sp>
      <p:sp>
        <p:nvSpPr>
          <p:cNvPr id="3" name="Content Placeholder 2"/>
          <p:cNvSpPr>
            <a:spLocks noGrp="1"/>
          </p:cNvSpPr>
          <p:nvPr>
            <p:ph idx="1"/>
          </p:nvPr>
        </p:nvSpPr>
        <p:spPr>
          <a:xfrm>
            <a:off x="457200" y="1524000"/>
            <a:ext cx="8229600" cy="4678363"/>
          </a:xfrm>
        </p:spPr>
        <p:txBody>
          <a:bodyPr>
            <a:normAutofit/>
          </a:bodyPr>
          <a:lstStyle/>
          <a:p>
            <a:r>
              <a:rPr lang="en-US" dirty="0" smtClean="0"/>
              <a:t>The effects of macroeconomic shocks</a:t>
            </a:r>
          </a:p>
          <a:p>
            <a:r>
              <a:rPr lang="en-US" dirty="0" smtClean="0"/>
              <a:t>The effectiveness of government policies </a:t>
            </a:r>
          </a:p>
          <a:p>
            <a:r>
              <a:rPr lang="en-US" dirty="0" smtClean="0"/>
              <a:t>Differences in macroeconomic goals, priorities, and policies</a:t>
            </a:r>
          </a:p>
          <a:p>
            <a:r>
              <a:rPr lang="en-US" dirty="0" smtClean="0"/>
              <a:t>Controlling inflation</a:t>
            </a:r>
          </a:p>
          <a:p>
            <a:r>
              <a:rPr lang="en-US" dirty="0" smtClean="0"/>
              <a:t>The real effects of exchange-rate variability</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36655603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914400"/>
          </a:xfrm>
        </p:spPr>
        <p:txBody>
          <a:bodyPr>
            <a:noAutofit/>
          </a:bodyPr>
          <a:lstStyle/>
          <a:p>
            <a:r>
              <a:rPr lang="en-US" sz="4000" b="1" dirty="0" smtClean="0"/>
              <a:t>The International Fix—Monetary </a:t>
            </a:r>
            <a:r>
              <a:rPr lang="en-US" sz="4000" b="1" dirty="0"/>
              <a:t>U</a:t>
            </a:r>
            <a:r>
              <a:rPr lang="en-US" sz="4000" b="1" dirty="0" smtClean="0"/>
              <a:t>nion</a:t>
            </a:r>
            <a:endParaRPr lang="en-US" sz="4000" b="1" dirty="0"/>
          </a:p>
        </p:txBody>
      </p:sp>
      <p:sp>
        <p:nvSpPr>
          <p:cNvPr id="3" name="Content Placeholder 2"/>
          <p:cNvSpPr>
            <a:spLocks noGrp="1"/>
          </p:cNvSpPr>
          <p:nvPr>
            <p:ph idx="1"/>
          </p:nvPr>
        </p:nvSpPr>
        <p:spPr>
          <a:xfrm>
            <a:off x="457200" y="1295400"/>
            <a:ext cx="8229600" cy="4906963"/>
          </a:xfrm>
        </p:spPr>
        <p:txBody>
          <a:bodyPr>
            <a:normAutofit fontScale="92500" lnSpcReduction="20000"/>
          </a:bodyPr>
          <a:lstStyle/>
          <a:p>
            <a:r>
              <a:rPr lang="en-US" sz="2800" dirty="0"/>
              <a:t>In a </a:t>
            </a:r>
            <a:r>
              <a:rPr lang="en-US" sz="2800" b="1" dirty="0"/>
              <a:t>monetary union, </a:t>
            </a:r>
            <a:r>
              <a:rPr lang="en-US" sz="2800" dirty="0"/>
              <a:t>exchange rates are permanently fixed and a single monetary authority conducts a single, unionwide monetary policy.</a:t>
            </a:r>
          </a:p>
          <a:p>
            <a:r>
              <a:rPr lang="en-US" sz="2800" dirty="0" smtClean="0"/>
              <a:t>In 1999, a subset of countries in the European Union implemented a monetary union with a single currency, the euro, and the European Central Bank as the monetary authority.</a:t>
            </a:r>
          </a:p>
          <a:p>
            <a:r>
              <a:rPr lang="en-US" sz="2800" dirty="0" smtClean="0"/>
              <a:t>Before the euro, many EU countries had established </a:t>
            </a:r>
            <a:r>
              <a:rPr lang="en-US" sz="2800" dirty="0"/>
              <a:t>fixed exchange rates among their </a:t>
            </a:r>
            <a:r>
              <a:rPr lang="en-US" sz="2800" dirty="0" smtClean="0"/>
              <a:t>national currencies </a:t>
            </a:r>
            <a:r>
              <a:rPr lang="en-US" sz="2800" dirty="0"/>
              <a:t>through </a:t>
            </a:r>
            <a:r>
              <a:rPr lang="en-US" sz="2800" dirty="0" smtClean="0"/>
              <a:t>the </a:t>
            </a:r>
            <a:r>
              <a:rPr lang="en-US" sz="2800" b="1" dirty="0"/>
              <a:t>Exchange Rate Mechanism (ERM</a:t>
            </a:r>
            <a:r>
              <a:rPr lang="en-US" sz="2800" b="1" dirty="0" smtClean="0"/>
              <a:t>).</a:t>
            </a:r>
            <a:r>
              <a:rPr lang="en-US" sz="2800" dirty="0"/>
              <a:t> </a:t>
            </a:r>
            <a:endParaRPr lang="en-US" sz="2800" dirty="0" smtClean="0"/>
          </a:p>
          <a:p>
            <a:r>
              <a:rPr lang="en-US" sz="2800" dirty="0" smtClean="0"/>
              <a:t>The </a:t>
            </a:r>
            <a:r>
              <a:rPr lang="en-US" sz="2800" dirty="0"/>
              <a:t>Maastricht Treaty, </a:t>
            </a:r>
            <a:r>
              <a:rPr lang="en-US" sz="2800" dirty="0" smtClean="0"/>
              <a:t>adopted in </a:t>
            </a:r>
            <a:r>
              <a:rPr lang="en-US" sz="2800" dirty="0"/>
              <a:t>1993, </a:t>
            </a:r>
            <a:r>
              <a:rPr lang="en-US" sz="2800" dirty="0" smtClean="0"/>
              <a:t>set the process for establishing the monetary union, including five criteria for a country to join.</a:t>
            </a:r>
            <a:endParaRPr lang="en-US" sz="28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spTree>
    <p:extLst>
      <p:ext uri="{BB962C8B-B14F-4D97-AF65-F5344CB8AC3E}">
        <p14:creationId xmlns:p14="http://schemas.microsoft.com/office/powerpoint/2010/main" val="21339588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a:bodyPr>
          <a:lstStyle/>
          <a:p>
            <a:r>
              <a:rPr lang="en-US" b="1" dirty="0" smtClean="0"/>
              <a:t>Maastricht Criteria</a:t>
            </a:r>
            <a:endParaRPr lang="en-US" dirty="0"/>
          </a:p>
        </p:txBody>
      </p:sp>
      <p:sp>
        <p:nvSpPr>
          <p:cNvPr id="3" name="Content Placeholder 2"/>
          <p:cNvSpPr>
            <a:spLocks noGrp="1"/>
          </p:cNvSpPr>
          <p:nvPr>
            <p:ph idx="1"/>
          </p:nvPr>
        </p:nvSpPr>
        <p:spPr>
          <a:xfrm>
            <a:off x="457200" y="1143000"/>
            <a:ext cx="8229600" cy="5059363"/>
          </a:xfrm>
        </p:spPr>
        <p:txBody>
          <a:bodyPr>
            <a:normAutofit fontScale="70000" lnSpcReduction="20000"/>
          </a:bodyPr>
          <a:lstStyle/>
          <a:p>
            <a:pPr marL="514350" indent="-514350">
              <a:buFont typeface="+mj-lt"/>
              <a:buAutoNum type="arabicPeriod"/>
            </a:pPr>
            <a:r>
              <a:rPr lang="en-US" sz="3400" dirty="0" smtClean="0"/>
              <a:t>The </a:t>
            </a:r>
            <a:r>
              <a:rPr lang="en-US" sz="3400" dirty="0"/>
              <a:t>country’s inflation rate must be no higher than 1.5 percentage points </a:t>
            </a:r>
            <a:r>
              <a:rPr lang="en-US" sz="3400" dirty="0" smtClean="0"/>
              <a:t>above the </a:t>
            </a:r>
            <a:r>
              <a:rPr lang="en-US" sz="3400" dirty="0"/>
              <a:t>average inflation rate of the three EU countries with the lowest </a:t>
            </a:r>
            <a:r>
              <a:rPr lang="en-US" sz="3400" dirty="0" smtClean="0"/>
              <a:t>inflation rates.</a:t>
            </a:r>
          </a:p>
          <a:p>
            <a:pPr marL="514350" indent="-514350">
              <a:buFont typeface="+mj-lt"/>
              <a:buAutoNum type="arabicPeriod"/>
            </a:pPr>
            <a:r>
              <a:rPr lang="en-US" sz="3400" dirty="0" smtClean="0"/>
              <a:t>Its </a:t>
            </a:r>
            <a:r>
              <a:rPr lang="en-US" sz="3400" dirty="0"/>
              <a:t>exchange rates must be maintained within the ERM bands with no </a:t>
            </a:r>
            <a:r>
              <a:rPr lang="en-US" sz="3400" dirty="0" smtClean="0"/>
              <a:t>realignments during </a:t>
            </a:r>
            <a:r>
              <a:rPr lang="en-US" sz="3400" dirty="0"/>
              <a:t>the preceding two years</a:t>
            </a:r>
            <a:r>
              <a:rPr lang="en-US" sz="3400" dirty="0" smtClean="0"/>
              <a:t>.</a:t>
            </a:r>
          </a:p>
          <a:p>
            <a:pPr marL="514350" indent="-514350">
              <a:buFont typeface="+mj-lt"/>
              <a:buAutoNum type="arabicPeriod"/>
            </a:pPr>
            <a:r>
              <a:rPr lang="en-US" sz="3400" dirty="0"/>
              <a:t>Its long-term interest rate on government bonds must be no higher than 2 </a:t>
            </a:r>
            <a:r>
              <a:rPr lang="en-US" sz="3400" dirty="0" smtClean="0"/>
              <a:t>percentage points </a:t>
            </a:r>
            <a:r>
              <a:rPr lang="en-US" sz="3400" dirty="0"/>
              <a:t>above the average of the comparable interest rates in </a:t>
            </a:r>
            <a:r>
              <a:rPr lang="en-US" sz="3400" dirty="0" smtClean="0"/>
              <a:t>the three </a:t>
            </a:r>
            <a:r>
              <a:rPr lang="en-US" sz="3400" dirty="0"/>
              <a:t>lowest </a:t>
            </a:r>
            <a:r>
              <a:rPr lang="en-US" sz="3400" dirty="0" smtClean="0"/>
              <a:t>inflation countries.</a:t>
            </a:r>
          </a:p>
          <a:p>
            <a:pPr marL="514350" indent="-514350">
              <a:buFont typeface="+mj-lt"/>
              <a:buAutoNum type="arabicPeriod"/>
            </a:pPr>
            <a:r>
              <a:rPr lang="en-US" sz="3400" dirty="0"/>
              <a:t>The country’s government budget deficit must be no larger than 3 percent of the value of its GDP</a:t>
            </a:r>
            <a:r>
              <a:rPr lang="en-US" sz="3400" dirty="0" smtClean="0"/>
              <a:t>.</a:t>
            </a:r>
          </a:p>
          <a:p>
            <a:pPr marL="514350" indent="-514350">
              <a:buFont typeface="+mj-lt"/>
              <a:buAutoNum type="arabicPeriod"/>
            </a:pPr>
            <a:r>
              <a:rPr lang="en-US" sz="3400" dirty="0"/>
              <a:t>The gross government debt must be no larger than 60 percent of its GDP (or the country must show satisfactory progress to achieving these two fiscal criteria in the near future</a:t>
            </a:r>
            <a:r>
              <a:rPr lang="en-US" sz="3400" dirty="0" smtClean="0"/>
              <a:t>).</a:t>
            </a:r>
          </a:p>
          <a:p>
            <a:pPr marL="0" indent="0">
              <a:buNone/>
            </a:pPr>
            <a:endParaRPr lang="en-US" dirty="0"/>
          </a:p>
          <a:p>
            <a:pPr marL="0" indent="0">
              <a:buNone/>
            </a:pPr>
            <a:endParaRPr lang="en-US" dirty="0" smtClean="0"/>
          </a:p>
          <a:p>
            <a:pPr marL="0" indent="0">
              <a:buNone/>
            </a:pPr>
            <a:endParaRPr lang="en-US" dirty="0"/>
          </a:p>
          <a:p>
            <a:pPr marL="514350" indent="-514350">
              <a:buAutoNum type="arabicPeriod" startAt="2"/>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spTree>
    <p:extLst>
      <p:ext uri="{BB962C8B-B14F-4D97-AF65-F5344CB8AC3E}">
        <p14:creationId xmlns:p14="http://schemas.microsoft.com/office/powerpoint/2010/main" val="39262622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000" b="1" dirty="0" smtClean="0">
                <a:latin typeface="Calibri" pitchFamily="34" charset="0"/>
              </a:rPr>
              <a:t>Nominal </a:t>
            </a:r>
            <a:r>
              <a:rPr lang="en-US" altLang="en-US" sz="4000" b="1" dirty="0">
                <a:latin typeface="Calibri" pitchFamily="34" charset="0"/>
              </a:rPr>
              <a:t>Exchange-Rate Value of the Euro, </a:t>
            </a:r>
            <a:r>
              <a:rPr lang="en-US" altLang="en-US" sz="4000" b="1" dirty="0" smtClean="0">
                <a:latin typeface="Calibri" pitchFamily="34" charset="0"/>
              </a:rPr>
              <a:t>1999-2014</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676400"/>
            <a:ext cx="7520924" cy="4258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06548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normAutofit/>
          </a:bodyPr>
          <a:lstStyle/>
          <a:p>
            <a:r>
              <a:rPr lang="en-US" b="1" dirty="0" smtClean="0"/>
              <a:t>European Monetary Union: Gains</a:t>
            </a:r>
            <a:endParaRPr lang="en-US" dirty="0"/>
          </a:p>
        </p:txBody>
      </p:sp>
      <p:sp>
        <p:nvSpPr>
          <p:cNvPr id="3" name="Content Placeholder 2"/>
          <p:cNvSpPr>
            <a:spLocks noGrp="1"/>
          </p:cNvSpPr>
          <p:nvPr>
            <p:ph idx="1"/>
          </p:nvPr>
        </p:nvSpPr>
        <p:spPr>
          <a:xfrm>
            <a:off x="457200" y="1447800"/>
            <a:ext cx="8229600" cy="3886200"/>
          </a:xfrm>
        </p:spPr>
        <p:txBody>
          <a:bodyPr>
            <a:normAutofit/>
          </a:bodyPr>
          <a:lstStyle/>
          <a:p>
            <a:pPr>
              <a:lnSpc>
                <a:spcPct val="80000"/>
              </a:lnSpc>
              <a:spcBef>
                <a:spcPts val="600"/>
              </a:spcBef>
            </a:pPr>
            <a:r>
              <a:rPr lang="en-US" dirty="0" smtClean="0"/>
              <a:t>Eliminates foreign exchange transactions costs within the euro area</a:t>
            </a:r>
          </a:p>
          <a:p>
            <a:pPr>
              <a:lnSpc>
                <a:spcPct val="80000"/>
              </a:lnSpc>
              <a:spcBef>
                <a:spcPts val="600"/>
              </a:spcBef>
            </a:pPr>
            <a:r>
              <a:rPr lang="en-US" dirty="0" smtClean="0"/>
              <a:t>Eliminates exchange rate variability and risk within the area</a:t>
            </a:r>
          </a:p>
          <a:p>
            <a:pPr>
              <a:lnSpc>
                <a:spcPct val="80000"/>
              </a:lnSpc>
              <a:spcBef>
                <a:spcPts val="600"/>
              </a:spcBef>
            </a:pPr>
            <a:r>
              <a:rPr lang="en-US" dirty="0" smtClean="0"/>
              <a:t>Increases international trade within the area</a:t>
            </a:r>
          </a:p>
          <a:p>
            <a:pPr>
              <a:lnSpc>
                <a:spcPct val="80000"/>
              </a:lnSpc>
              <a:spcBef>
                <a:spcPts val="600"/>
              </a:spcBef>
            </a:pPr>
            <a:r>
              <a:rPr lang="en-US" dirty="0" smtClean="0"/>
              <a:t>Increases integration of financial markets within the area</a:t>
            </a:r>
            <a:endParaRPr lang="en-US" dirty="0"/>
          </a:p>
          <a:p>
            <a:pPr marL="0" indent="0">
              <a:buNone/>
            </a:pPr>
            <a:endParaRPr lang="en-US" dirty="0" smtClean="0"/>
          </a:p>
          <a:p>
            <a:pPr marL="0" indent="0">
              <a:buNone/>
            </a:pPr>
            <a:endParaRPr lang="en-US" dirty="0"/>
          </a:p>
          <a:p>
            <a:pPr marL="514350" indent="-514350">
              <a:buAutoNum type="arabicPeriod" startAt="2"/>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23</a:t>
            </a:fld>
            <a:endParaRPr lang="en-US" dirty="0"/>
          </a:p>
        </p:txBody>
      </p:sp>
    </p:spTree>
    <p:extLst>
      <p:ext uri="{BB962C8B-B14F-4D97-AF65-F5344CB8AC3E}">
        <p14:creationId xmlns:p14="http://schemas.microsoft.com/office/powerpoint/2010/main" val="23667947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66800"/>
          </a:xfrm>
        </p:spPr>
        <p:txBody>
          <a:bodyPr>
            <a:normAutofit fontScale="90000"/>
          </a:bodyPr>
          <a:lstStyle/>
          <a:p>
            <a:r>
              <a:rPr lang="en-US" b="1" dirty="0" smtClean="0"/>
              <a:t>European Monetary Union: Risks and Possible Losses</a:t>
            </a:r>
            <a:endParaRPr lang="en-US" dirty="0"/>
          </a:p>
        </p:txBody>
      </p:sp>
      <p:sp>
        <p:nvSpPr>
          <p:cNvPr id="3" name="Content Placeholder 2"/>
          <p:cNvSpPr>
            <a:spLocks noGrp="1"/>
          </p:cNvSpPr>
          <p:nvPr>
            <p:ph idx="1"/>
          </p:nvPr>
        </p:nvSpPr>
        <p:spPr>
          <a:xfrm>
            <a:off x="457200" y="1447800"/>
            <a:ext cx="8229600" cy="4754563"/>
          </a:xfrm>
        </p:spPr>
        <p:txBody>
          <a:bodyPr>
            <a:normAutofit fontScale="85000" lnSpcReduction="10000"/>
          </a:bodyPr>
          <a:lstStyle/>
          <a:p>
            <a:pPr>
              <a:spcBef>
                <a:spcPts val="600"/>
              </a:spcBef>
            </a:pPr>
            <a:r>
              <a:rPr lang="en-US" dirty="0" smtClean="0"/>
              <a:t>Economic shocks affect different member countries in different ways.  Each country no longer can use national monetary policy or exchange rate changes to pursue internal balance.</a:t>
            </a:r>
          </a:p>
          <a:p>
            <a:pPr>
              <a:spcBef>
                <a:spcPts val="600"/>
              </a:spcBef>
            </a:pPr>
            <a:r>
              <a:rPr lang="en-US" dirty="0" smtClean="0"/>
              <a:t>Limits to mechanisms to reduce cross-national imbalances:</a:t>
            </a:r>
          </a:p>
          <a:p>
            <a:pPr lvl="1">
              <a:spcBef>
                <a:spcPts val="600"/>
              </a:spcBef>
            </a:pPr>
            <a:r>
              <a:rPr lang="en-US" dirty="0" smtClean="0"/>
              <a:t>Cross-national labor mobility within the euro area is low</a:t>
            </a:r>
          </a:p>
          <a:p>
            <a:pPr lvl="1">
              <a:spcBef>
                <a:spcPts val="600"/>
              </a:spcBef>
            </a:pPr>
            <a:r>
              <a:rPr lang="en-US" dirty="0" smtClean="0"/>
              <a:t>“Internal devaluation” to increase international price competitiveness by lowering national wages and prices is painful and slow</a:t>
            </a:r>
          </a:p>
          <a:p>
            <a:pPr lvl="1">
              <a:spcBef>
                <a:spcPts val="600"/>
              </a:spcBef>
            </a:pPr>
            <a:r>
              <a:rPr lang="en-US" dirty="0" smtClean="0"/>
              <a:t>Area-wide fiscal policy is very limited</a:t>
            </a:r>
          </a:p>
          <a:p>
            <a:pPr lvl="1">
              <a:spcBef>
                <a:spcPts val="600"/>
              </a:spcBef>
            </a:pPr>
            <a:r>
              <a:rPr lang="en-US" dirty="0" smtClean="0"/>
              <a:t>National fiscal policy can be problematic</a:t>
            </a:r>
          </a:p>
          <a:p>
            <a:pPr marL="0" indent="0">
              <a:buNone/>
            </a:pPr>
            <a:endParaRPr lang="en-US" dirty="0" smtClean="0"/>
          </a:p>
          <a:p>
            <a:pPr marL="0" indent="0">
              <a:buNone/>
            </a:pPr>
            <a:endParaRPr lang="en-US" dirty="0"/>
          </a:p>
          <a:p>
            <a:pPr marL="514350" indent="-514350">
              <a:buAutoNum type="arabicPeriod" startAt="2"/>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24</a:t>
            </a:fld>
            <a:endParaRPr lang="en-US" dirty="0"/>
          </a:p>
        </p:txBody>
      </p:sp>
    </p:spTree>
    <p:extLst>
      <p:ext uri="{BB962C8B-B14F-4D97-AF65-F5344CB8AC3E}">
        <p14:creationId xmlns:p14="http://schemas.microsoft.com/office/powerpoint/2010/main" val="19639513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b="1" dirty="0" smtClean="0"/>
              <a:t>European Monetary Union: </a:t>
            </a:r>
            <a:br>
              <a:rPr lang="en-US" b="1" dirty="0" smtClean="0"/>
            </a:br>
            <a:r>
              <a:rPr lang="en-US" b="1" dirty="0" smtClean="0"/>
              <a:t>National Fiscal Policy</a:t>
            </a:r>
            <a:endParaRPr lang="en-US" dirty="0"/>
          </a:p>
        </p:txBody>
      </p:sp>
      <p:sp>
        <p:nvSpPr>
          <p:cNvPr id="3" name="Content Placeholder 2"/>
          <p:cNvSpPr>
            <a:spLocks noGrp="1"/>
          </p:cNvSpPr>
          <p:nvPr>
            <p:ph idx="1"/>
          </p:nvPr>
        </p:nvSpPr>
        <p:spPr>
          <a:xfrm>
            <a:off x="457200" y="1447800"/>
            <a:ext cx="8229600" cy="4754563"/>
          </a:xfrm>
        </p:spPr>
        <p:txBody>
          <a:bodyPr>
            <a:normAutofit/>
          </a:bodyPr>
          <a:lstStyle/>
          <a:p>
            <a:pPr>
              <a:lnSpc>
                <a:spcPct val="80000"/>
              </a:lnSpc>
            </a:pPr>
            <a:r>
              <a:rPr lang="en-US" dirty="0"/>
              <a:t>T</a:t>
            </a:r>
            <a:r>
              <a:rPr lang="en-US" dirty="0" smtClean="0"/>
              <a:t>he main government policy available to pursue national internal balance.</a:t>
            </a:r>
          </a:p>
          <a:p>
            <a:pPr>
              <a:lnSpc>
                <a:spcPct val="80000"/>
              </a:lnSpc>
            </a:pPr>
            <a:r>
              <a:rPr lang="en-US" dirty="0" smtClean="0"/>
              <a:t>A source of instability for the country and the euro area if the government deficit and debt become too large: Greece and the broader euro crisis.</a:t>
            </a:r>
          </a:p>
          <a:p>
            <a:pPr>
              <a:lnSpc>
                <a:spcPct val="80000"/>
              </a:lnSpc>
            </a:pPr>
            <a:r>
              <a:rPr lang="en-US" dirty="0" smtClean="0"/>
              <a:t>The euro area has attempted to state rules limiting national government deficits and debt, but enforcement has been weak.</a:t>
            </a:r>
          </a:p>
          <a:p>
            <a:pPr marL="0" indent="0">
              <a:buNone/>
            </a:pPr>
            <a:endParaRPr lang="en-US" dirty="0" smtClean="0"/>
          </a:p>
          <a:p>
            <a:pPr marL="0" indent="0">
              <a:buNone/>
            </a:pPr>
            <a:endParaRPr lang="en-US" dirty="0"/>
          </a:p>
          <a:p>
            <a:pPr marL="514350" indent="-514350">
              <a:buAutoNum type="arabicPeriod" startAt="2"/>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25</a:t>
            </a:fld>
            <a:endParaRPr lang="en-US" dirty="0"/>
          </a:p>
        </p:txBody>
      </p:sp>
    </p:spTree>
    <p:extLst>
      <p:ext uri="{BB962C8B-B14F-4D97-AF65-F5344CB8AC3E}">
        <p14:creationId xmlns:p14="http://schemas.microsoft.com/office/powerpoint/2010/main" val="33034281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b="1" dirty="0" smtClean="0">
                <a:latin typeface="Calibri" pitchFamily="34" charset="0"/>
              </a:rPr>
              <a:t>Gold </a:t>
            </a:r>
            <a:r>
              <a:rPr lang="en-US" altLang="en-US" b="1" dirty="0">
                <a:latin typeface="Calibri" pitchFamily="34" charset="0"/>
              </a:rPr>
              <a:t>Price, </a:t>
            </a:r>
            <a:r>
              <a:rPr lang="en-US" altLang="en-US" b="1" dirty="0" smtClean="0">
                <a:latin typeface="Calibri" pitchFamily="34" charset="0"/>
              </a:rPr>
              <a:t>1970-2013</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26</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0496" y="1552575"/>
            <a:ext cx="6686550" cy="431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55868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altLang="en-US" sz="3000" b="1" dirty="0" smtClean="0">
                <a:latin typeface="Calibri" pitchFamily="34" charset="0"/>
              </a:rPr>
              <a:t>Advantages </a:t>
            </a:r>
            <a:r>
              <a:rPr lang="en-US" altLang="en-US" sz="3000" b="1" dirty="0">
                <a:latin typeface="Calibri" pitchFamily="34" charset="0"/>
              </a:rPr>
              <a:t>of Floating Exchange Rates and Fixed Exchange Rates in Terms of Various Issues</a:t>
            </a:r>
            <a:endParaRPr lang="en-US" sz="3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pic>
        <p:nvPicPr>
          <p:cNvPr id="6" name="Content Placeholder 5"/>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brightnessContrast contrast="44000"/>
                    </a14:imgEffect>
                  </a14:imgLayer>
                </a14:imgProps>
              </a:ext>
              <a:ext uri="{28A0092B-C50C-407E-A947-70E740481C1C}">
                <a14:useLocalDpi xmlns:a14="http://schemas.microsoft.com/office/drawing/2010/main" val="0"/>
              </a:ext>
            </a:extLst>
          </a:blip>
          <a:srcRect/>
          <a:stretch>
            <a:fillRect/>
          </a:stretch>
        </p:blipFill>
        <p:spPr bwMode="auto">
          <a:xfrm>
            <a:off x="1066800" y="1295400"/>
            <a:ext cx="6539948"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92350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Effects of Macroeconomic Shocks</a:t>
            </a:r>
            <a:endParaRPr lang="en-US" dirty="0"/>
          </a:p>
        </p:txBody>
      </p:sp>
      <p:sp>
        <p:nvSpPr>
          <p:cNvPr id="3" name="Content Placeholder 2"/>
          <p:cNvSpPr>
            <a:spLocks noGrp="1"/>
          </p:cNvSpPr>
          <p:nvPr>
            <p:ph idx="1"/>
          </p:nvPr>
        </p:nvSpPr>
        <p:spPr>
          <a:xfrm>
            <a:off x="457200" y="1219200"/>
            <a:ext cx="8229600" cy="4983163"/>
          </a:xfrm>
        </p:spPr>
        <p:txBody>
          <a:bodyPr>
            <a:normAutofit fontScale="92500"/>
          </a:bodyPr>
          <a:lstStyle/>
          <a:p>
            <a:r>
              <a:rPr lang="en-US" dirty="0"/>
              <a:t>The performance of the country’s economy is better if shocks are less disruptive because the economy is more stable. </a:t>
            </a:r>
          </a:p>
          <a:p>
            <a:r>
              <a:rPr lang="en-US" dirty="0" smtClean="0"/>
              <a:t>The size of the effects </a:t>
            </a:r>
            <a:r>
              <a:rPr lang="en-US" dirty="0"/>
              <a:t>of various </a:t>
            </a:r>
            <a:r>
              <a:rPr lang="en-US" dirty="0" smtClean="0"/>
              <a:t>macroeconomic shocks on the country depend </a:t>
            </a:r>
            <a:r>
              <a:rPr lang="en-US" dirty="0"/>
              <a:t>on the exchange-rate policy adopted by the country. </a:t>
            </a:r>
            <a:endParaRPr lang="en-US" dirty="0" smtClean="0"/>
          </a:p>
          <a:p>
            <a:pPr lvl="1"/>
            <a:r>
              <a:rPr lang="en-US" dirty="0" smtClean="0"/>
              <a:t>Internal shocks, especially monetary shocks, are less disruptive with fixed exchange rates</a:t>
            </a:r>
          </a:p>
          <a:p>
            <a:pPr lvl="1"/>
            <a:r>
              <a:rPr lang="en-US" dirty="0" smtClean="0"/>
              <a:t>External shocks, especially international trade shocks, are less disruptive with floating exchange rates.</a:t>
            </a:r>
          </a:p>
          <a:p>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1538820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143000"/>
          </a:xfrm>
        </p:spPr>
        <p:txBody>
          <a:bodyPr>
            <a:noAutofit/>
          </a:bodyPr>
          <a:lstStyle/>
          <a:p>
            <a:r>
              <a:rPr lang="en-US" sz="4000" b="1" dirty="0"/>
              <a:t>The Effectiveness of Government Policies</a:t>
            </a:r>
            <a:endParaRPr lang="en-US" sz="4000" dirty="0"/>
          </a:p>
        </p:txBody>
      </p:sp>
      <p:sp>
        <p:nvSpPr>
          <p:cNvPr id="3" name="Content Placeholder 2"/>
          <p:cNvSpPr>
            <a:spLocks noGrp="1"/>
          </p:cNvSpPr>
          <p:nvPr>
            <p:ph idx="1"/>
          </p:nvPr>
        </p:nvSpPr>
        <p:spPr>
          <a:xfrm>
            <a:off x="457200" y="1447800"/>
            <a:ext cx="8229600" cy="4754563"/>
          </a:xfrm>
        </p:spPr>
        <p:txBody>
          <a:bodyPr>
            <a:normAutofit/>
          </a:bodyPr>
          <a:lstStyle/>
          <a:p>
            <a:r>
              <a:rPr lang="en-US" dirty="0"/>
              <a:t>G</a:t>
            </a:r>
            <a:r>
              <a:rPr lang="en-US" dirty="0" smtClean="0"/>
              <a:t>overnment </a:t>
            </a:r>
            <a:r>
              <a:rPr lang="en-US" dirty="0"/>
              <a:t>policies’ influence on aggregate </a:t>
            </a:r>
            <a:r>
              <a:rPr lang="en-US" dirty="0" smtClean="0"/>
              <a:t>demand and </a:t>
            </a:r>
            <a:r>
              <a:rPr lang="en-US" dirty="0"/>
              <a:t>domestic product is altered by the type of exchange-rate policy chosen by </a:t>
            </a:r>
            <a:r>
              <a:rPr lang="en-US" dirty="0" smtClean="0"/>
              <a:t>the country</a:t>
            </a:r>
            <a:r>
              <a:rPr lang="en-US" dirty="0"/>
              <a:t>. </a:t>
            </a:r>
            <a:endParaRPr lang="en-US" dirty="0" smtClean="0"/>
          </a:p>
          <a:p>
            <a:r>
              <a:rPr lang="en-US" dirty="0" smtClean="0"/>
              <a:t>Monetary </a:t>
            </a:r>
            <a:r>
              <a:rPr lang="en-US" dirty="0"/>
              <a:t>policy </a:t>
            </a:r>
            <a:r>
              <a:rPr lang="en-US" dirty="0" smtClean="0"/>
              <a:t>has less </a:t>
            </a:r>
            <a:r>
              <a:rPr lang="en-US" dirty="0"/>
              <a:t>control over the money supply if the country </a:t>
            </a:r>
            <a:r>
              <a:rPr lang="en-US" dirty="0" smtClean="0"/>
              <a:t>has a </a:t>
            </a:r>
            <a:r>
              <a:rPr lang="en-US" dirty="0"/>
              <a:t>fixed exchange rate because monetary policy is constrained by the need to </a:t>
            </a:r>
            <a:r>
              <a:rPr lang="en-US" dirty="0" smtClean="0"/>
              <a:t>defend the </a:t>
            </a:r>
            <a:r>
              <a:rPr lang="en-US" dirty="0"/>
              <a:t>fixed exchange rate. </a:t>
            </a:r>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12647395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sz="4000" b="1" dirty="0"/>
              <a:t>The Effectiveness of Government Policies</a:t>
            </a:r>
            <a:endParaRPr lang="en-US" sz="4000" dirty="0"/>
          </a:p>
        </p:txBody>
      </p:sp>
      <p:sp>
        <p:nvSpPr>
          <p:cNvPr id="3" name="Content Placeholder 2"/>
          <p:cNvSpPr>
            <a:spLocks noGrp="1"/>
          </p:cNvSpPr>
          <p:nvPr>
            <p:ph idx="1"/>
          </p:nvPr>
        </p:nvSpPr>
        <p:spPr>
          <a:xfrm>
            <a:off x="457200" y="1600200"/>
            <a:ext cx="8229600" cy="4419600"/>
          </a:xfrm>
        </p:spPr>
        <p:txBody>
          <a:bodyPr>
            <a:normAutofit/>
          </a:bodyPr>
          <a:lstStyle/>
          <a:p>
            <a:r>
              <a:rPr lang="en-US" dirty="0" smtClean="0"/>
              <a:t>With perfect </a:t>
            </a:r>
            <a:r>
              <a:rPr lang="en-US" dirty="0"/>
              <a:t>capital mobility, a country that is committed to defending a fixed </a:t>
            </a:r>
            <a:r>
              <a:rPr lang="en-US" dirty="0" smtClean="0"/>
              <a:t>exchange rate cannot have </a:t>
            </a:r>
            <a:r>
              <a:rPr lang="en-US" dirty="0"/>
              <a:t>an independent monetary </a:t>
            </a:r>
            <a:r>
              <a:rPr lang="en-US" dirty="0" smtClean="0"/>
              <a:t>policy.</a:t>
            </a:r>
          </a:p>
          <a:p>
            <a:r>
              <a:rPr lang="en-US" dirty="0" smtClean="0"/>
              <a:t>The impossibility for </a:t>
            </a:r>
            <a:r>
              <a:rPr lang="en-US" dirty="0"/>
              <a:t>a country to maintain a fixed exchange rate, to permit free capital </a:t>
            </a:r>
            <a:r>
              <a:rPr lang="en-US" dirty="0" smtClean="0"/>
              <a:t>flows, and </a:t>
            </a:r>
            <a:r>
              <a:rPr lang="en-US" dirty="0"/>
              <a:t>to have a monetary policy directed toward domestic objectives is often called </a:t>
            </a:r>
            <a:r>
              <a:rPr lang="en-US" dirty="0" smtClean="0"/>
              <a:t>the </a:t>
            </a:r>
            <a:r>
              <a:rPr lang="en-US" b="1" i="1" dirty="0" smtClean="0"/>
              <a:t>inconsistent </a:t>
            </a:r>
            <a:r>
              <a:rPr lang="en-US" b="1" i="1" dirty="0"/>
              <a:t>trinity </a:t>
            </a:r>
            <a:r>
              <a:rPr lang="en-US" i="1" dirty="0"/>
              <a:t>or</a:t>
            </a:r>
            <a:r>
              <a:rPr lang="en-US" b="1" dirty="0"/>
              <a:t> </a:t>
            </a:r>
            <a:r>
              <a:rPr lang="en-US" b="1" i="1" dirty="0"/>
              <a:t>trilemma.</a:t>
            </a:r>
            <a:endParaRPr lang="en-US"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26787523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sz="4000" b="1" dirty="0"/>
              <a:t>The Effectiveness of Government Policies</a:t>
            </a:r>
            <a:endParaRPr lang="en-US" sz="4000" dirty="0"/>
          </a:p>
        </p:txBody>
      </p:sp>
      <p:sp>
        <p:nvSpPr>
          <p:cNvPr id="3" name="Content Placeholder 2"/>
          <p:cNvSpPr>
            <a:spLocks noGrp="1"/>
          </p:cNvSpPr>
          <p:nvPr>
            <p:ph idx="1"/>
          </p:nvPr>
        </p:nvSpPr>
        <p:spPr>
          <a:xfrm>
            <a:off x="457200" y="1447800"/>
            <a:ext cx="8229600" cy="4906963"/>
          </a:xfrm>
        </p:spPr>
        <p:txBody>
          <a:bodyPr>
            <a:normAutofit/>
          </a:bodyPr>
          <a:lstStyle/>
          <a:p>
            <a:r>
              <a:rPr lang="en-US" dirty="0" smtClean="0"/>
              <a:t>Monetary policy gains effectiveness with floating exchange rates.  The induced change </a:t>
            </a:r>
            <a:r>
              <a:rPr lang="en-US" dirty="0"/>
              <a:t>in the exchange rate reinforces the thrust of the policy change. </a:t>
            </a:r>
            <a:endParaRPr lang="en-US" dirty="0" smtClean="0"/>
          </a:p>
          <a:p>
            <a:r>
              <a:rPr lang="en-US" i="1" dirty="0"/>
              <a:t>If a country desires to use monetary policy to address domestic objectives, then the country will favor a floating exchange </a:t>
            </a:r>
            <a:r>
              <a:rPr lang="en-US" i="1" dirty="0" smtClean="0"/>
              <a:t>rate</a:t>
            </a:r>
            <a:r>
              <a:rPr lang="en-US" dirty="0" smtClean="0"/>
              <a:t>. </a:t>
            </a:r>
            <a:r>
              <a:rPr lang="en-US" dirty="0"/>
              <a:t>A floating rate frees monetary policy from the need to defend the exchange rate.</a:t>
            </a:r>
          </a:p>
          <a:p>
            <a:endParaRPr lang="en-US" dirty="0" smtClean="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2864550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sz="4000" b="1" dirty="0"/>
              <a:t>The Effectiveness of Government Policies</a:t>
            </a:r>
            <a:endParaRPr lang="en-US" sz="4000" dirty="0"/>
          </a:p>
        </p:txBody>
      </p:sp>
      <p:sp>
        <p:nvSpPr>
          <p:cNvPr id="3" name="Content Placeholder 2"/>
          <p:cNvSpPr>
            <a:spLocks noGrp="1"/>
          </p:cNvSpPr>
          <p:nvPr>
            <p:ph idx="1"/>
          </p:nvPr>
        </p:nvSpPr>
        <p:spPr>
          <a:xfrm>
            <a:off x="457200" y="1371600"/>
            <a:ext cx="8229600" cy="4876800"/>
          </a:xfrm>
        </p:spPr>
        <p:txBody>
          <a:bodyPr>
            <a:normAutofit fontScale="85000" lnSpcReduction="20000"/>
          </a:bodyPr>
          <a:lstStyle/>
          <a:p>
            <a:r>
              <a:rPr lang="en-US" dirty="0"/>
              <a:t>The effectiveness of fiscal policy depends on how responsive international </a:t>
            </a:r>
            <a:r>
              <a:rPr lang="en-US" dirty="0" smtClean="0"/>
              <a:t>capital flows </a:t>
            </a:r>
            <a:r>
              <a:rPr lang="en-US" dirty="0"/>
              <a:t>are to interest rates. </a:t>
            </a:r>
            <a:endParaRPr lang="en-US" dirty="0" smtClean="0"/>
          </a:p>
          <a:p>
            <a:r>
              <a:rPr lang="en-US" dirty="0" smtClean="0"/>
              <a:t>If </a:t>
            </a:r>
            <a:r>
              <a:rPr lang="en-US" dirty="0"/>
              <a:t>capital is highly mobile, then fiscal policy gains </a:t>
            </a:r>
            <a:r>
              <a:rPr lang="en-US" dirty="0" smtClean="0"/>
              <a:t>effectiveness under </a:t>
            </a:r>
            <a:r>
              <a:rPr lang="en-US" dirty="0"/>
              <a:t>fixed rates. </a:t>
            </a:r>
            <a:endParaRPr lang="en-US" dirty="0" smtClean="0"/>
          </a:p>
          <a:p>
            <a:r>
              <a:rPr lang="en-US" dirty="0" smtClean="0"/>
              <a:t>With floating exchange </a:t>
            </a:r>
            <a:r>
              <a:rPr lang="en-US" dirty="0"/>
              <a:t>rates and highly mobile capital, fiscal policy loses effectiveness. The </a:t>
            </a:r>
            <a:r>
              <a:rPr lang="en-US" dirty="0" smtClean="0"/>
              <a:t>resulting exchange-rate </a:t>
            </a:r>
            <a:r>
              <a:rPr lang="en-US" dirty="0"/>
              <a:t>change leads to international crowding out</a:t>
            </a:r>
            <a:r>
              <a:rPr lang="en-US" dirty="0" smtClean="0"/>
              <a:t>.</a:t>
            </a:r>
          </a:p>
          <a:p>
            <a:r>
              <a:rPr lang="en-US" dirty="0"/>
              <a:t>If capital is not that mobile, or if capital flows decline beyond a short-run period, the reverse is true. Fiscal policy then loses effectiveness with a fixed exchange rate and gains effectiveness with a floating rate.</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27071906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Differences in Macroeconomic Goals, Priorities, and Policies</a:t>
            </a:r>
            <a:endParaRPr lang="en-US" sz="4000" dirty="0"/>
          </a:p>
        </p:txBody>
      </p:sp>
      <p:sp>
        <p:nvSpPr>
          <p:cNvPr id="3" name="Content Placeholder 2"/>
          <p:cNvSpPr>
            <a:spLocks noGrp="1"/>
          </p:cNvSpPr>
          <p:nvPr>
            <p:ph idx="1"/>
          </p:nvPr>
        </p:nvSpPr>
        <p:spPr>
          <a:xfrm>
            <a:off x="457200" y="1447800"/>
            <a:ext cx="8229600" cy="4830763"/>
          </a:xfrm>
        </p:spPr>
        <p:txBody>
          <a:bodyPr>
            <a:normAutofit fontScale="92500"/>
          </a:bodyPr>
          <a:lstStyle/>
          <a:p>
            <a:r>
              <a:rPr lang="en-US" dirty="0" smtClean="0"/>
              <a:t>For </a:t>
            </a:r>
            <a:r>
              <a:rPr lang="en-US" dirty="0"/>
              <a:t>fixed exchange rates between the currencies of two or </a:t>
            </a:r>
            <a:r>
              <a:rPr lang="en-US" dirty="0" smtClean="0"/>
              <a:t>more </a:t>
            </a:r>
            <a:r>
              <a:rPr lang="en-US" dirty="0"/>
              <a:t>countries to </a:t>
            </a:r>
            <a:r>
              <a:rPr lang="en-US" dirty="0" smtClean="0"/>
              <a:t>be successful</a:t>
            </a:r>
            <a:r>
              <a:rPr lang="en-US" dirty="0"/>
              <a:t>, a kind of consistency or coordination between the countries involved </a:t>
            </a:r>
            <a:r>
              <a:rPr lang="en-US" dirty="0" smtClean="0"/>
              <a:t>is necessary.</a:t>
            </a:r>
          </a:p>
          <a:p>
            <a:r>
              <a:rPr lang="en-US" dirty="0" smtClean="0"/>
              <a:t>Countries </a:t>
            </a:r>
            <a:r>
              <a:rPr lang="en-US" dirty="0"/>
              <a:t>choosing </a:t>
            </a:r>
            <a:r>
              <a:rPr lang="en-US" dirty="0" smtClean="0"/>
              <a:t>fixed </a:t>
            </a:r>
            <a:r>
              <a:rPr lang="en-US" dirty="0"/>
              <a:t>exchange </a:t>
            </a:r>
            <a:r>
              <a:rPr lang="en-US" dirty="0" smtClean="0"/>
              <a:t>rates </a:t>
            </a:r>
            <a:r>
              <a:rPr lang="en-US" dirty="0"/>
              <a:t>must follow policies that permit successful defense of the </a:t>
            </a:r>
            <a:r>
              <a:rPr lang="en-US" dirty="0" smtClean="0"/>
              <a:t>fixed rates. If </a:t>
            </a:r>
            <a:r>
              <a:rPr lang="en-US" dirty="0"/>
              <a:t>the policies diverge noticeably, large payments imbalances are likely to develop, making the defense of the fixed rates difficult or impossible.</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2332796636"/>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442</TotalTime>
  <Words>1879</Words>
  <Application>Microsoft Office PowerPoint</Application>
  <PresentationFormat>On-screen Show (4:3)</PresentationFormat>
  <Paragraphs>157</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PowerPoint Template</vt:lpstr>
      <vt:lpstr>Chapter 25:</vt:lpstr>
      <vt:lpstr>Key Issues in the Choice of  Exchange-Rate Policy</vt:lpstr>
      <vt:lpstr>Advantages of Floating Exchange Rates and Fixed Exchange Rates in Terms of Various Issues</vt:lpstr>
      <vt:lpstr>Effects of Macroeconomic Shocks</vt:lpstr>
      <vt:lpstr>The Effectiveness of Government Policies</vt:lpstr>
      <vt:lpstr>The Effectiveness of Government Policies</vt:lpstr>
      <vt:lpstr>The Effectiveness of Government Policies</vt:lpstr>
      <vt:lpstr>The Effectiveness of Government Policies</vt:lpstr>
      <vt:lpstr>Differences in Macroeconomic Goals, Priorities, and Policies</vt:lpstr>
      <vt:lpstr>Differences in Macroeconomic Goals, Priorities, and Policies</vt:lpstr>
      <vt:lpstr>Controlling Inflation</vt:lpstr>
      <vt:lpstr>Controlling Inflation</vt:lpstr>
      <vt:lpstr>Controlling Inflation</vt:lpstr>
      <vt:lpstr>Real Effects of Exchange Rate Variability</vt:lpstr>
      <vt:lpstr>Real Effects of Exchange Rate Variability</vt:lpstr>
      <vt:lpstr>National Choices</vt:lpstr>
      <vt:lpstr>National Choices</vt:lpstr>
      <vt:lpstr>Extreme Fixes</vt:lpstr>
      <vt:lpstr>Extreme Fixes</vt:lpstr>
      <vt:lpstr>The International Fix—Monetary Union</vt:lpstr>
      <vt:lpstr>Maastricht Criteria</vt:lpstr>
      <vt:lpstr>Nominal Exchange-Rate Value of the Euro, 1999-2014</vt:lpstr>
      <vt:lpstr>European Monetary Union: Gains</vt:lpstr>
      <vt:lpstr>European Monetary Union: Risks and Possible Losses</vt:lpstr>
      <vt:lpstr>European Monetary Union:  National Fiscal Policy</vt:lpstr>
      <vt:lpstr>Gold Price, 1970-2013</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16:</dc:title>
  <dc:creator>fsaboori</dc:creator>
  <cp:lastModifiedBy>Windows User</cp:lastModifiedBy>
  <cp:revision>60</cp:revision>
  <cp:lastPrinted>2015-08-10T02:27:26Z</cp:lastPrinted>
  <dcterms:created xsi:type="dcterms:W3CDTF">2014-11-14T19:32:28Z</dcterms:created>
  <dcterms:modified xsi:type="dcterms:W3CDTF">2015-08-10T03:02:58Z</dcterms:modified>
</cp:coreProperties>
</file>