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3"/>
  </p:notesMasterIdLst>
  <p:sldIdLst>
    <p:sldId id="256" r:id="rId2"/>
    <p:sldId id="259" r:id="rId3"/>
    <p:sldId id="257" r:id="rId4"/>
    <p:sldId id="260" r:id="rId5"/>
    <p:sldId id="258" r:id="rId6"/>
    <p:sldId id="261" r:id="rId7"/>
    <p:sldId id="262" r:id="rId8"/>
    <p:sldId id="263" r:id="rId9"/>
    <p:sldId id="288" r:id="rId10"/>
    <p:sldId id="265" r:id="rId11"/>
    <p:sldId id="268" r:id="rId12"/>
    <p:sldId id="270" r:id="rId13"/>
    <p:sldId id="272" r:id="rId14"/>
    <p:sldId id="271" r:id="rId15"/>
    <p:sldId id="292" r:id="rId16"/>
    <p:sldId id="274" r:id="rId17"/>
    <p:sldId id="275" r:id="rId18"/>
    <p:sldId id="289" r:id="rId19"/>
    <p:sldId id="290" r:id="rId20"/>
    <p:sldId id="293" r:id="rId21"/>
    <p:sldId id="277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7BADD"/>
    <a:srgbClr val="207FBA"/>
    <a:srgbClr val="5056D4"/>
    <a:srgbClr val="E78A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4" d="100"/>
          <a:sy n="124" d="100"/>
        </p:scale>
        <p:origin x="-1170" y="-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C8BE4F-E80C-460E-8012-626EECD9CE77}" type="datetimeFigureOut">
              <a:rPr lang="en-US" smtClean="0"/>
              <a:t>8/8/2015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64954A-F396-4FEA-B2A7-4B37A6B3916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15687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215000"/>
                    </a14:imgEffect>
                  </a14:imgLayer>
                </a14:imgProps>
              </a:ext>
            </a:extLst>
          </a:blip>
          <a:srcRect/>
          <a:stretch>
            <a:fillRect t="-48000" b="-4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0" y="2057400"/>
            <a:ext cx="9144000" cy="2209800"/>
          </a:xfrm>
          <a:solidFill>
            <a:schemeClr val="tx1">
              <a:alpha val="62000"/>
            </a:schemeClr>
          </a:solidFill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aseline="0">
                <a:solidFill>
                  <a:srgbClr val="E78A0F"/>
                </a:solidFill>
              </a:defRPr>
            </a:lvl1pPr>
          </a:lstStyle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Chapter Title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7800" y="3505200"/>
            <a:ext cx="6019800" cy="685800"/>
          </a:xfrm>
        </p:spPr>
        <p:txBody>
          <a:bodyPr>
            <a:noAutofit/>
          </a:bodyPr>
          <a:lstStyle>
            <a:lvl1pPr marL="0" indent="0" algn="ctr">
              <a:buNone/>
              <a:defRPr sz="40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26528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629400"/>
            <a:ext cx="2895600" cy="222682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1" y="6516148"/>
            <a:ext cx="537838" cy="365125"/>
          </a:xfrm>
        </p:spPr>
        <p:txBody>
          <a:bodyPr/>
          <a:lstStyle/>
          <a:p>
            <a:fld id="{EDA506F7-EDC1-4F77-9DBD-4CE36AC02CFA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2052" name="Picture 4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61438"/>
            <a:ext cx="1066800" cy="624673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1066800" y="6400800"/>
            <a:ext cx="8077200" cy="13094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 userDrawn="1"/>
        </p:nvSpPr>
        <p:spPr>
          <a:xfrm rot="16200000">
            <a:off x="-3059878" y="3059882"/>
            <a:ext cx="6261439" cy="1416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43462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492875"/>
            <a:ext cx="685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A506F7-EDC1-4F77-9DBD-4CE36AC02CF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4911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828800"/>
            <a:ext cx="9144000" cy="2438400"/>
          </a:xfrm>
        </p:spPr>
        <p:txBody>
          <a:bodyPr/>
          <a:lstStyle/>
          <a:p>
            <a:r>
              <a:rPr lang="en-US" altLang="en-US" dirty="0">
                <a:latin typeface="Calibri" pitchFamily="34" charset="0"/>
              </a:rPr>
              <a:t>Chapter 24: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3429000"/>
            <a:ext cx="9067800" cy="762000"/>
          </a:xfrm>
        </p:spPr>
        <p:txBody>
          <a:bodyPr/>
          <a:lstStyle/>
          <a:p>
            <a:r>
              <a:rPr lang="en-US" altLang="en-US" sz="3600" dirty="0">
                <a:latin typeface="Calibri" pitchFamily="34" charset="0"/>
              </a:rPr>
              <a:t>Floating Exchange Rates and Internal Balance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543125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Domestic Spending Shocks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8307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b="1" dirty="0"/>
              <a:t>Domestic spending shocks </a:t>
            </a:r>
            <a:r>
              <a:rPr lang="en-US" sz="2800" dirty="0"/>
              <a:t>alter domestic expenditure, causing a shift in </a:t>
            </a:r>
            <a:r>
              <a:rPr lang="en-US" sz="2800" dirty="0" smtClean="0"/>
              <a:t>the IS </a:t>
            </a:r>
            <a:r>
              <a:rPr lang="en-US" sz="2800" dirty="0"/>
              <a:t>curve. A change in fiscal policy is an example</a:t>
            </a:r>
            <a:r>
              <a:rPr lang="en-US" sz="2800" dirty="0" smtClean="0"/>
              <a:t>.</a:t>
            </a:r>
          </a:p>
          <a:p>
            <a:r>
              <a:rPr lang="en-US" sz="2800" dirty="0" smtClean="0"/>
              <a:t>The effect </a:t>
            </a:r>
            <a:r>
              <a:rPr lang="en-US" sz="2800" dirty="0"/>
              <a:t>of this kind of shock on </a:t>
            </a:r>
            <a:r>
              <a:rPr lang="en-US" sz="2800" dirty="0" smtClean="0"/>
              <a:t>domestic product</a:t>
            </a:r>
            <a:r>
              <a:rPr lang="en-US" sz="2800" dirty="0" smtClean="0"/>
              <a:t> </a:t>
            </a:r>
            <a:r>
              <a:rPr lang="en-US" sz="2800" dirty="0"/>
              <a:t>depends on which changes </a:t>
            </a:r>
            <a:r>
              <a:rPr lang="en-US" sz="2800" dirty="0" smtClean="0"/>
              <a:t>more, </a:t>
            </a:r>
            <a:r>
              <a:rPr lang="en-US" sz="2800" dirty="0" smtClean="0"/>
              <a:t>international </a:t>
            </a:r>
            <a:r>
              <a:rPr lang="en-US" sz="2800" dirty="0"/>
              <a:t>capital flows or the country’s current </a:t>
            </a:r>
            <a:r>
              <a:rPr lang="en-US" sz="2800" dirty="0" smtClean="0"/>
              <a:t>account, because of the implications for the change in the exchange rate value.</a:t>
            </a:r>
            <a:endParaRPr lang="en-US" sz="2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8725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International Capital-Flow Shocks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495800"/>
          </a:xfrm>
        </p:spPr>
        <p:txBody>
          <a:bodyPr>
            <a:normAutofit/>
          </a:bodyPr>
          <a:lstStyle/>
          <a:p>
            <a:r>
              <a:rPr lang="en-US" b="1" dirty="0"/>
              <a:t>International capital-flow shocks </a:t>
            </a:r>
            <a:r>
              <a:rPr lang="en-US" dirty="0"/>
              <a:t>occur because of changes in </a:t>
            </a:r>
            <a:r>
              <a:rPr lang="en-US" dirty="0" smtClean="0"/>
              <a:t>investors’ perceptions </a:t>
            </a:r>
            <a:r>
              <a:rPr lang="en-US" dirty="0"/>
              <a:t>of economic and political conditions in various countries. </a:t>
            </a:r>
            <a:endParaRPr lang="en-US" dirty="0" smtClean="0"/>
          </a:p>
          <a:p>
            <a:r>
              <a:rPr lang="en-US" dirty="0" smtClean="0"/>
              <a:t>Alters the country’s financial account, so t</a:t>
            </a:r>
            <a:r>
              <a:rPr lang="en-US" dirty="0" smtClean="0"/>
              <a:t>he FE curve shifts.  Pressure for a change in the exchange rate value.</a:t>
            </a:r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0051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en-US" b="1" dirty="0" smtClean="0">
                <a:latin typeface="Calibri" pitchFamily="34" charset="0"/>
              </a:rPr>
              <a:t>An </a:t>
            </a:r>
            <a:r>
              <a:rPr lang="en-US" altLang="en-US" b="1" dirty="0">
                <a:latin typeface="Calibri" pitchFamily="34" charset="0"/>
              </a:rPr>
              <a:t>Adverse International Capital-Flow Shock</a:t>
            </a:r>
            <a:endParaRPr lang="en-US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12</a:t>
            </a:fld>
            <a:endParaRPr lang="en-US" dirty="0"/>
          </a:p>
        </p:txBody>
      </p:sp>
      <p:pic>
        <p:nvPicPr>
          <p:cNvPr id="6" name="Content Placeholder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676400"/>
            <a:ext cx="6781800" cy="4308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0086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International Trade Shocks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90696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An </a:t>
            </a:r>
            <a:r>
              <a:rPr lang="en-US" b="1" dirty="0" smtClean="0"/>
              <a:t>i</a:t>
            </a:r>
            <a:r>
              <a:rPr lang="en-US" b="1" dirty="0" smtClean="0"/>
              <a:t>nternational </a:t>
            </a:r>
            <a:r>
              <a:rPr lang="en-US" b="1" dirty="0"/>
              <a:t>trade </a:t>
            </a:r>
            <a:r>
              <a:rPr lang="en-US" b="1" dirty="0" smtClean="0"/>
              <a:t>shock </a:t>
            </a:r>
            <a:r>
              <a:rPr lang="en-US" dirty="0" smtClean="0"/>
              <a:t>changes the country’s exports or imports.  Both the IS curve and FE curve shift.</a:t>
            </a:r>
          </a:p>
          <a:p>
            <a:r>
              <a:rPr lang="en-US" dirty="0"/>
              <a:t>With floating exchange rates, the </a:t>
            </a:r>
            <a:r>
              <a:rPr lang="en-US" i="1" dirty="0"/>
              <a:t>effects of international trade shocks on internal balance are mitigated by the effects of the resulting change in the exchange rate. </a:t>
            </a:r>
          </a:p>
          <a:p>
            <a:r>
              <a:rPr lang="en-US" dirty="0" smtClean="0"/>
              <a:t>For example, an </a:t>
            </a:r>
            <a:r>
              <a:rPr lang="en-US" dirty="0"/>
              <a:t>adverse trade shock tends to depreciate the country’s currency, and this reverses some of the effects of the shock.</a:t>
            </a:r>
          </a:p>
          <a:p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3804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Autofit/>
          </a:bodyPr>
          <a:lstStyle/>
          <a:p>
            <a:r>
              <a:rPr lang="en-US" altLang="en-US" sz="4000" b="1" dirty="0" smtClean="0">
                <a:latin typeface="Calibri" pitchFamily="34" charset="0"/>
              </a:rPr>
              <a:t>An </a:t>
            </a:r>
            <a:r>
              <a:rPr lang="en-US" altLang="en-US" sz="4000" b="1" dirty="0">
                <a:latin typeface="Calibri" pitchFamily="34" charset="0"/>
              </a:rPr>
              <a:t>Adverse International Trade Shock</a:t>
            </a:r>
            <a:endParaRPr lang="en-US" sz="4000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14</a:t>
            </a:fld>
            <a:endParaRPr lang="en-US" dirty="0"/>
          </a:p>
        </p:txBody>
      </p:sp>
      <p:pic>
        <p:nvPicPr>
          <p:cNvPr id="6" name="Content Placeholder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295400"/>
            <a:ext cx="7162800" cy="46347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98617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15</a:t>
            </a:fld>
            <a:endParaRPr lang="en-US" dirty="0"/>
          </a:p>
        </p:txBody>
      </p:sp>
      <p:sp>
        <p:nvSpPr>
          <p:cNvPr id="6" name="Rectang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en-US" sz="3400" b="1" dirty="0" smtClean="0">
                <a:latin typeface="Calibri" pitchFamily="34" charset="0"/>
              </a:rPr>
              <a:t>Ranking of Exchange-Rate Systems by Unit Impacts of Various Exogenous Shocks on Domestic Product and Income</a:t>
            </a:r>
          </a:p>
        </p:txBody>
      </p:sp>
      <p:pic>
        <p:nvPicPr>
          <p:cNvPr id="7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contrast="2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676400"/>
            <a:ext cx="8579979" cy="3307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04800" y="5105400"/>
            <a:ext cx="8686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*If international capital flows are relatively unresponsive to interest rate changes (low capital mobility).</a:t>
            </a:r>
          </a:p>
          <a:p>
            <a:pPr marL="115888" indent="-115888"/>
            <a:r>
              <a:rPr lang="en-US" sz="1600" dirty="0" smtClean="0"/>
              <a:t>†The induced exchange rate change with floating exchange rates shifts the FE curve back toward its original position.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484158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9067800" cy="914400"/>
          </a:xfrm>
        </p:spPr>
        <p:txBody>
          <a:bodyPr>
            <a:noAutofit/>
          </a:bodyPr>
          <a:lstStyle/>
          <a:p>
            <a:r>
              <a:rPr lang="en-US" sz="4000" b="1" dirty="0" smtClean="0"/>
              <a:t>Internal Imbalance and Policy </a:t>
            </a:r>
            <a:r>
              <a:rPr lang="en-US" sz="4000" b="1" dirty="0"/>
              <a:t>R</a:t>
            </a:r>
            <a:r>
              <a:rPr lang="en-US" sz="4000" b="1" dirty="0" smtClean="0"/>
              <a:t>esponses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4876800"/>
          </a:xfrm>
        </p:spPr>
        <p:txBody>
          <a:bodyPr>
            <a:normAutofit fontScale="85000" lnSpcReduction="20000"/>
          </a:bodyPr>
          <a:lstStyle/>
          <a:p>
            <a:r>
              <a:rPr lang="en-US" sz="3300" dirty="0"/>
              <a:t>Shocks to the economy alter both the international performance of the </a:t>
            </a:r>
            <a:r>
              <a:rPr lang="en-US" sz="3300" dirty="0" smtClean="0"/>
              <a:t>country’s economy </a:t>
            </a:r>
            <a:r>
              <a:rPr lang="en-US" sz="3300" dirty="0"/>
              <a:t>and its domestic performance. </a:t>
            </a:r>
            <a:endParaRPr lang="en-US" sz="3300" dirty="0" smtClean="0"/>
          </a:p>
          <a:p>
            <a:r>
              <a:rPr lang="en-US" sz="3300" dirty="0" smtClean="0"/>
              <a:t>With </a:t>
            </a:r>
            <a:r>
              <a:rPr lang="en-US" sz="3300" dirty="0"/>
              <a:t>floating exchange rates a change </a:t>
            </a:r>
            <a:r>
              <a:rPr lang="en-US" sz="3300" dirty="0" smtClean="0"/>
              <a:t>in the </a:t>
            </a:r>
            <a:r>
              <a:rPr lang="en-US" sz="3300" dirty="0"/>
              <a:t>exchange rate takes care of achieving external balance following a shock. </a:t>
            </a:r>
            <a:endParaRPr lang="en-US" sz="3300" dirty="0" smtClean="0"/>
          </a:p>
          <a:p>
            <a:pPr lvl="1"/>
            <a:r>
              <a:rPr lang="en-US" dirty="0" smtClean="0"/>
              <a:t>If the country’s </a:t>
            </a:r>
            <a:r>
              <a:rPr lang="en-US" dirty="0"/>
              <a:t>overall payments tend to go into deficit, then the country’s currency </a:t>
            </a:r>
            <a:r>
              <a:rPr lang="en-US" dirty="0" smtClean="0"/>
              <a:t>depreciates, reversing </a:t>
            </a:r>
            <a:r>
              <a:rPr lang="en-US" dirty="0"/>
              <a:t>the tendency toward deficit. </a:t>
            </a:r>
            <a:endParaRPr lang="en-US" dirty="0" smtClean="0"/>
          </a:p>
          <a:p>
            <a:pPr lvl="1"/>
            <a:r>
              <a:rPr lang="en-US" dirty="0" smtClean="0"/>
              <a:t>If </a:t>
            </a:r>
            <a:r>
              <a:rPr lang="en-US" dirty="0"/>
              <a:t>the country’s overall payments tend </a:t>
            </a:r>
            <a:r>
              <a:rPr lang="en-US" dirty="0" smtClean="0"/>
              <a:t>to surplus</a:t>
            </a:r>
            <a:r>
              <a:rPr lang="en-US" dirty="0"/>
              <a:t>, then appreciation reverses the tendency to surplus</a:t>
            </a:r>
            <a:r>
              <a:rPr lang="en-US" dirty="0" smtClean="0"/>
              <a:t>.</a:t>
            </a:r>
          </a:p>
          <a:p>
            <a:r>
              <a:rPr lang="en-US" sz="3300" dirty="0" smtClean="0"/>
              <a:t>Monetary policy or fiscal policy can be used to address internal imbalance.</a:t>
            </a:r>
            <a:endParaRPr lang="en-US" sz="33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4400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Autofit/>
          </a:bodyPr>
          <a:lstStyle/>
          <a:p>
            <a:r>
              <a:rPr lang="en-US" sz="4000" b="1" dirty="0" smtClean="0"/>
              <a:t>International Macroeconomic </a:t>
            </a:r>
            <a:r>
              <a:rPr lang="en-US" sz="4000" b="1" dirty="0"/>
              <a:t>P</a:t>
            </a:r>
            <a:r>
              <a:rPr lang="en-US" sz="4000" b="1" dirty="0" smtClean="0"/>
              <a:t>olicy </a:t>
            </a:r>
            <a:r>
              <a:rPr lang="en-US" sz="4000" b="1" dirty="0"/>
              <a:t>C</a:t>
            </a:r>
            <a:r>
              <a:rPr lang="en-US" sz="4000" b="1" dirty="0" smtClean="0"/>
              <a:t>oordination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906963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The policies adopted by one country have effects on other countries. </a:t>
            </a:r>
            <a:endParaRPr lang="en-US" dirty="0" smtClean="0"/>
          </a:p>
          <a:p>
            <a:r>
              <a:rPr lang="en-US" dirty="0" smtClean="0"/>
              <a:t>A </a:t>
            </a:r>
            <a:r>
              <a:rPr lang="en-US" dirty="0"/>
              <a:t>policy change that benefits the country </a:t>
            </a:r>
            <a:r>
              <a:rPr lang="en-US" dirty="0" smtClean="0"/>
              <a:t>making it </a:t>
            </a:r>
            <a:r>
              <a:rPr lang="en-US" dirty="0" smtClean="0"/>
              <a:t>may harm </a:t>
            </a:r>
            <a:r>
              <a:rPr lang="en-US" dirty="0" smtClean="0"/>
              <a:t>other </a:t>
            </a:r>
            <a:r>
              <a:rPr lang="en-US" dirty="0"/>
              <a:t>countries</a:t>
            </a:r>
            <a:r>
              <a:rPr lang="en-US" dirty="0" smtClean="0"/>
              <a:t>.</a:t>
            </a:r>
          </a:p>
          <a:p>
            <a:r>
              <a:rPr lang="en-US" dirty="0" smtClean="0"/>
              <a:t>A country may fail to make a policy change that benefits other countries.</a:t>
            </a:r>
          </a:p>
          <a:p>
            <a:r>
              <a:rPr lang="en-US" dirty="0" smtClean="0"/>
              <a:t>In principle, </a:t>
            </a:r>
            <a:r>
              <a:rPr lang="en-US" b="1" dirty="0" smtClean="0"/>
              <a:t>international macroeconomic policy coordination</a:t>
            </a:r>
            <a:r>
              <a:rPr lang="en-US" dirty="0" smtClean="0"/>
              <a:t> can improve combined national economic performance</a:t>
            </a:r>
            <a:r>
              <a:rPr lang="en-US" dirty="0" smtClean="0"/>
              <a:t>.</a:t>
            </a:r>
          </a:p>
          <a:p>
            <a:r>
              <a:rPr lang="en-US" dirty="0" smtClean="0"/>
              <a:t>In practi</a:t>
            </a:r>
            <a:r>
              <a:rPr lang="en-US" dirty="0"/>
              <a:t>c</a:t>
            </a:r>
            <a:r>
              <a:rPr lang="en-US" dirty="0" smtClean="0"/>
              <a:t>e, major instances of such coordination are rare.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6852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868362"/>
          </a:xfrm>
        </p:spPr>
        <p:txBody>
          <a:bodyPr/>
          <a:lstStyle/>
          <a:p>
            <a:r>
              <a:rPr lang="en-US" b="1" dirty="0" smtClean="0"/>
              <a:t>U.S. Trade Deficits</a:t>
            </a:r>
            <a:endParaRPr lang="en-US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18</a:t>
            </a:fld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371600"/>
            <a:ext cx="7828558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82280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U.S Trade Deficits</a:t>
            </a:r>
            <a:endParaRPr lang="en-US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19</a:t>
            </a:fld>
            <a:endParaRPr lang="en-US" dirty="0"/>
          </a:p>
        </p:txBody>
      </p:sp>
      <p:pic>
        <p:nvPicPr>
          <p:cNvPr id="6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524000"/>
            <a:ext cx="8077200" cy="3973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03313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en-US" sz="3600" b="1" dirty="0" smtClean="0">
                <a:latin typeface="Calibri" pitchFamily="34" charset="0"/>
              </a:rPr>
              <a:t/>
            </a:r>
            <a:br>
              <a:rPr lang="en-US" altLang="en-US" sz="3600" b="1" dirty="0" smtClean="0">
                <a:latin typeface="Calibri" pitchFamily="34" charset="0"/>
              </a:rPr>
            </a:br>
            <a:r>
              <a:rPr lang="en-US" altLang="en-US" sz="4900" b="1" dirty="0" smtClean="0">
                <a:latin typeface="Calibri" pitchFamily="34" charset="0"/>
              </a:rPr>
              <a:t>Floating </a:t>
            </a:r>
            <a:r>
              <a:rPr lang="en-US" altLang="en-US" sz="4900" b="1" dirty="0">
                <a:latin typeface="Calibri" pitchFamily="34" charset="0"/>
              </a:rPr>
              <a:t>Exchange </a:t>
            </a:r>
            <a:r>
              <a:rPr lang="en-US" altLang="en-US" sz="4900" b="1" dirty="0" smtClean="0">
                <a:latin typeface="Calibri" pitchFamily="34" charset="0"/>
              </a:rPr>
              <a:t>Rates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One way of achieving the goals of external balance and internal balance is </a:t>
            </a:r>
            <a:r>
              <a:rPr lang="en-US" dirty="0" smtClean="0"/>
              <a:t>to:</a:t>
            </a:r>
          </a:p>
          <a:p>
            <a:r>
              <a:rPr lang="en-US" dirty="0" smtClean="0"/>
              <a:t>Let </a:t>
            </a:r>
            <a:r>
              <a:rPr lang="en-US" dirty="0" smtClean="0"/>
              <a:t>the </a:t>
            </a:r>
            <a:r>
              <a:rPr lang="en-US" dirty="0" smtClean="0"/>
              <a:t>market-driven variations </a:t>
            </a:r>
            <a:r>
              <a:rPr lang="en-US" dirty="0" smtClean="0"/>
              <a:t>in exchange </a:t>
            </a:r>
            <a:r>
              <a:rPr lang="en-US" dirty="0" smtClean="0"/>
              <a:t>rates “automatically” take </a:t>
            </a:r>
            <a:r>
              <a:rPr lang="en-US" dirty="0" smtClean="0"/>
              <a:t>care of external </a:t>
            </a:r>
            <a:r>
              <a:rPr lang="en-US" dirty="0" smtClean="0"/>
              <a:t>balance</a:t>
            </a:r>
          </a:p>
          <a:p>
            <a:r>
              <a:rPr lang="en-US" dirty="0"/>
              <a:t>D</a:t>
            </a:r>
            <a:r>
              <a:rPr lang="en-US" dirty="0" smtClean="0"/>
              <a:t>irect </a:t>
            </a:r>
            <a:r>
              <a:rPr lang="en-US" dirty="0" smtClean="0"/>
              <a:t>macroeconomic policy toward the problem of internal </a:t>
            </a:r>
            <a:r>
              <a:rPr lang="en-US" dirty="0" smtClean="0"/>
              <a:t>balance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6146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14400"/>
          </a:xfrm>
        </p:spPr>
        <p:txBody>
          <a:bodyPr>
            <a:noAutofit/>
          </a:bodyPr>
          <a:lstStyle/>
          <a:p>
            <a:r>
              <a:rPr lang="en-US" sz="4000" b="1" dirty="0" smtClean="0"/>
              <a:t>Global Crisis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906963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In the aftermath of the global economic and financial crisis, even (short term) interest rates of zero could not propel the U.S. economy back toward internal balance (a </a:t>
            </a:r>
            <a:r>
              <a:rPr lang="en-US" dirty="0"/>
              <a:t>low </a:t>
            </a:r>
            <a:r>
              <a:rPr lang="en-US" dirty="0" smtClean="0"/>
              <a:t>unemployment rate):  </a:t>
            </a:r>
            <a:r>
              <a:rPr lang="en-US" i="1" dirty="0" smtClean="0"/>
              <a:t>Liquidity trap</a:t>
            </a:r>
            <a:r>
              <a:rPr lang="en-US" dirty="0" smtClean="0"/>
              <a:t>.</a:t>
            </a:r>
          </a:p>
          <a:p>
            <a:r>
              <a:rPr lang="en-US" dirty="0" smtClean="0"/>
              <a:t>U.S. Fed turned to </a:t>
            </a:r>
            <a:r>
              <a:rPr lang="en-US" i="1" dirty="0" smtClean="0"/>
              <a:t>quantitative easing</a:t>
            </a:r>
            <a:r>
              <a:rPr lang="en-US" dirty="0" smtClean="0"/>
              <a:t>, buying and holding massive amounts of securities.</a:t>
            </a:r>
          </a:p>
          <a:p>
            <a:r>
              <a:rPr lang="en-US" dirty="0" smtClean="0"/>
              <a:t>Possible effects:</a:t>
            </a:r>
          </a:p>
          <a:p>
            <a:pPr lvl="1"/>
            <a:r>
              <a:rPr lang="en-US" dirty="0" smtClean="0"/>
              <a:t>Lower longer term interest rates</a:t>
            </a:r>
          </a:p>
          <a:p>
            <a:pPr lvl="1"/>
            <a:r>
              <a:rPr lang="en-US" dirty="0" smtClean="0"/>
              <a:t>Depreciate the exchange rate value of the U.S. dollar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8782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en-US" b="1" dirty="0">
                <a:latin typeface="Calibri" pitchFamily="34" charset="0"/>
              </a:rPr>
              <a:t>Liquidity </a:t>
            </a:r>
            <a:r>
              <a:rPr lang="en-US" altLang="en-US" b="1" dirty="0" smtClean="0">
                <a:latin typeface="Calibri" pitchFamily="34" charset="0"/>
              </a:rPr>
              <a:t>Trap and Quantitative Easing</a:t>
            </a:r>
            <a:endParaRPr lang="en-US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21</a:t>
            </a:fld>
            <a:endParaRPr lang="en-US" dirty="0"/>
          </a:p>
        </p:txBody>
      </p:sp>
      <p:pic>
        <p:nvPicPr>
          <p:cNvPr id="6" name="Content Placeholder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447800"/>
            <a:ext cx="7094867" cy="4100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06520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3</a:t>
            </a:fld>
            <a:endParaRPr lang="en-US" dirty="0"/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noFill/>
        </p:spPr>
        <p:txBody>
          <a:bodyPr>
            <a:noAutofit/>
          </a:bodyPr>
          <a:lstStyle/>
          <a:p>
            <a:r>
              <a:rPr lang="en-US" altLang="en-US" sz="4000" b="1" dirty="0" smtClean="0">
                <a:latin typeface="Calibri" pitchFamily="34" charset="0"/>
              </a:rPr>
              <a:t>Effects of Expanding the Money Supply with Floating Exchange Rates</a:t>
            </a:r>
          </a:p>
        </p:txBody>
      </p:sp>
      <p:pic>
        <p:nvPicPr>
          <p:cNvPr id="7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072" y="2057400"/>
            <a:ext cx="8810568" cy="35311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61133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en-US" sz="4000" b="1" dirty="0" smtClean="0">
                <a:latin typeface="Calibri" pitchFamily="34" charset="0"/>
              </a:rPr>
              <a:t>Expansionary </a:t>
            </a:r>
            <a:r>
              <a:rPr lang="en-US" altLang="en-US" sz="4000" b="1" dirty="0">
                <a:latin typeface="Calibri" pitchFamily="34" charset="0"/>
              </a:rPr>
              <a:t>Monetary Policy with Floating Exchange Rates</a:t>
            </a:r>
            <a:endParaRPr lang="en-US" sz="4000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4</a:t>
            </a:fld>
            <a:endParaRPr lang="en-US" dirty="0"/>
          </a:p>
        </p:txBody>
      </p:sp>
      <p:pic>
        <p:nvPicPr>
          <p:cNvPr id="6" name="Content Placeholder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600200"/>
            <a:ext cx="6779895" cy="4501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91438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en-US" b="1" dirty="0">
                <a:latin typeface="Calibri" pitchFamily="34" charset="0"/>
              </a:rPr>
              <a:t>Monetary </a:t>
            </a:r>
            <a:r>
              <a:rPr lang="en-US" altLang="en-US" b="1" dirty="0" smtClean="0">
                <a:latin typeface="Calibri" pitchFamily="34" charset="0"/>
              </a:rPr>
              <a:t>Expansion with and without Currency </a:t>
            </a:r>
            <a:r>
              <a:rPr lang="en-US" altLang="en-US" b="1" dirty="0" smtClean="0">
                <a:latin typeface="Calibri" pitchFamily="34" charset="0"/>
              </a:rPr>
              <a:t>Depreciation</a:t>
            </a:r>
            <a:endParaRPr lang="en-US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5</a:t>
            </a:fld>
            <a:endParaRPr lang="en-US" dirty="0"/>
          </a:p>
        </p:txBody>
      </p:sp>
      <p:pic>
        <p:nvPicPr>
          <p:cNvPr id="6" name="Content Placeholder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819400"/>
            <a:ext cx="8686800" cy="2388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09600" y="1752600"/>
            <a:ext cx="8001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The central bank of the country lowers interest rates by one percentage point.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779043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en-US" sz="4000" b="1" dirty="0" smtClean="0">
                <a:latin typeface="Calibri" pitchFamily="34" charset="0"/>
              </a:rPr>
              <a:t>Effects </a:t>
            </a:r>
            <a:r>
              <a:rPr lang="en-US" altLang="en-US" sz="4000" b="1" dirty="0">
                <a:latin typeface="Calibri" pitchFamily="34" charset="0"/>
              </a:rPr>
              <a:t>of Expansionary Fiscal Policy with Floating Exchange Rates</a:t>
            </a:r>
            <a:endParaRPr lang="en-US" sz="4000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6</a:t>
            </a:fld>
            <a:endParaRPr lang="en-US" dirty="0"/>
          </a:p>
        </p:txBody>
      </p:sp>
      <p:pic>
        <p:nvPicPr>
          <p:cNvPr id="6" name="Content Placeholder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752601"/>
            <a:ext cx="8763000" cy="36423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0927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en-US" b="1" dirty="0" smtClean="0">
                <a:latin typeface="Calibri" pitchFamily="34" charset="0"/>
              </a:rPr>
              <a:t>Expansionary </a:t>
            </a:r>
            <a:r>
              <a:rPr lang="en-US" altLang="en-US" b="1" dirty="0">
                <a:latin typeface="Calibri" pitchFamily="34" charset="0"/>
              </a:rPr>
              <a:t>Fiscal Policy with Floating Exchange Rates</a:t>
            </a:r>
            <a:endParaRPr lang="en-US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7</a:t>
            </a:fld>
            <a:endParaRPr lang="en-US" dirty="0"/>
          </a:p>
        </p:txBody>
      </p:sp>
      <p:pic>
        <p:nvPicPr>
          <p:cNvPr id="6" name="Content Placeholder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676400"/>
            <a:ext cx="8382000" cy="38438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82010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Shocks to the </a:t>
            </a:r>
            <a:r>
              <a:rPr lang="en-US" b="1" dirty="0"/>
              <a:t>E</a:t>
            </a:r>
            <a:r>
              <a:rPr lang="en-US" b="1" dirty="0" smtClean="0"/>
              <a:t>conomy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906963"/>
          </a:xfrm>
        </p:spPr>
        <p:txBody>
          <a:bodyPr>
            <a:normAutofit/>
          </a:bodyPr>
          <a:lstStyle/>
          <a:p>
            <a:r>
              <a:rPr lang="en-US" dirty="0" smtClean="0"/>
              <a:t>Internal Shocks</a:t>
            </a:r>
          </a:p>
          <a:p>
            <a:pPr lvl="1"/>
            <a:r>
              <a:rPr lang="en-US" dirty="0"/>
              <a:t>Domestic monetary shocks</a:t>
            </a:r>
          </a:p>
          <a:p>
            <a:pPr lvl="1"/>
            <a:r>
              <a:rPr lang="en-US" dirty="0"/>
              <a:t>Domestic spending shocks</a:t>
            </a:r>
          </a:p>
          <a:p>
            <a:r>
              <a:rPr lang="en-US" dirty="0" smtClean="0"/>
              <a:t>International Capital-Flow Shocks</a:t>
            </a:r>
          </a:p>
          <a:p>
            <a:r>
              <a:rPr lang="en-US" dirty="0" smtClean="0"/>
              <a:t>International Trade Shocks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847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Domestic Monetary Shocks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83076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 smtClean="0"/>
              <a:t>A </a:t>
            </a:r>
            <a:r>
              <a:rPr lang="en-US" b="1" dirty="0" smtClean="0"/>
              <a:t>domestic </a:t>
            </a:r>
            <a:r>
              <a:rPr lang="en-US" b="1" dirty="0"/>
              <a:t>monetary </a:t>
            </a:r>
            <a:r>
              <a:rPr lang="en-US" b="1" dirty="0" smtClean="0"/>
              <a:t>shock </a:t>
            </a:r>
            <a:r>
              <a:rPr lang="en-US" dirty="0" smtClean="0"/>
              <a:t>affects </a:t>
            </a:r>
            <a:r>
              <a:rPr lang="en-US" dirty="0"/>
              <a:t>the equilibrium relationship between money supply and money demand, causing a shift in the LM curve. A change in the </a:t>
            </a:r>
            <a:r>
              <a:rPr lang="en-US" dirty="0" smtClean="0"/>
              <a:t>country’s monetary </a:t>
            </a:r>
            <a:r>
              <a:rPr lang="en-US" dirty="0"/>
              <a:t>policy is an example of such a </a:t>
            </a:r>
            <a:r>
              <a:rPr lang="en-US" dirty="0" smtClean="0"/>
              <a:t>shock.</a:t>
            </a:r>
          </a:p>
          <a:p>
            <a:r>
              <a:rPr lang="en-US" dirty="0" smtClean="0"/>
              <a:t>If </a:t>
            </a:r>
            <a:r>
              <a:rPr lang="en-US" dirty="0"/>
              <a:t>the monetary shock tends to expand the economy, then the exchange-rate value of the country’s currency tends to depreciate, </a:t>
            </a:r>
            <a:r>
              <a:rPr lang="en-US" dirty="0" smtClean="0"/>
              <a:t>further increasing </a:t>
            </a:r>
            <a:r>
              <a:rPr lang="en-US" dirty="0"/>
              <a:t>domestic product (or </a:t>
            </a:r>
            <a:r>
              <a:rPr lang="en-US" dirty="0" smtClean="0"/>
              <a:t>putting additional </a:t>
            </a:r>
            <a:r>
              <a:rPr lang="en-US" dirty="0"/>
              <a:t>upward pressure on the </a:t>
            </a:r>
            <a:r>
              <a:rPr lang="en-US" dirty="0" smtClean="0"/>
              <a:t>country’s price </a:t>
            </a:r>
            <a:r>
              <a:rPr lang="en-US" dirty="0"/>
              <a:t>level or inflation rate)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24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owerPoint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 Template</Template>
  <TotalTime>320</TotalTime>
  <Words>904</Words>
  <Application>Microsoft Office PowerPoint</Application>
  <PresentationFormat>On-screen Show (4:3)</PresentationFormat>
  <Paragraphs>97</Paragraphs>
  <Slides>21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PowerPoint Template</vt:lpstr>
      <vt:lpstr>Chapter 24:</vt:lpstr>
      <vt:lpstr> Floating Exchange Rates </vt:lpstr>
      <vt:lpstr>Effects of Expanding the Money Supply with Floating Exchange Rates</vt:lpstr>
      <vt:lpstr>Expansionary Monetary Policy with Floating Exchange Rates</vt:lpstr>
      <vt:lpstr>Monetary Expansion with and without Currency Depreciation</vt:lpstr>
      <vt:lpstr>Effects of Expansionary Fiscal Policy with Floating Exchange Rates</vt:lpstr>
      <vt:lpstr>Expansionary Fiscal Policy with Floating Exchange Rates</vt:lpstr>
      <vt:lpstr>Shocks to the Economy</vt:lpstr>
      <vt:lpstr>Domestic Monetary Shocks</vt:lpstr>
      <vt:lpstr>Domestic Spending Shocks</vt:lpstr>
      <vt:lpstr>International Capital-Flow Shocks</vt:lpstr>
      <vt:lpstr>An Adverse International Capital-Flow Shock</vt:lpstr>
      <vt:lpstr>International Trade Shocks</vt:lpstr>
      <vt:lpstr>An Adverse International Trade Shock</vt:lpstr>
      <vt:lpstr>Ranking of Exchange-Rate Systems by Unit Impacts of Various Exogenous Shocks on Domestic Product and Income</vt:lpstr>
      <vt:lpstr>Internal Imbalance and Policy Responses</vt:lpstr>
      <vt:lpstr>International Macroeconomic Policy Coordination</vt:lpstr>
      <vt:lpstr>U.S. Trade Deficits</vt:lpstr>
      <vt:lpstr>U.S Trade Deficits</vt:lpstr>
      <vt:lpstr>Global Crisis</vt:lpstr>
      <vt:lpstr>Liquidity Trap and Quantitative Easing</vt:lpstr>
    </vt:vector>
  </TitlesOfParts>
  <Company>Albright College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fsaboori</dc:creator>
  <cp:lastModifiedBy>Windows User</cp:lastModifiedBy>
  <cp:revision>41</cp:revision>
  <dcterms:created xsi:type="dcterms:W3CDTF">2014-11-14T19:31:48Z</dcterms:created>
  <dcterms:modified xsi:type="dcterms:W3CDTF">2015-08-08T18:59:35Z</dcterms:modified>
</cp:coreProperties>
</file>