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5"/>
  </p:notesMasterIdLst>
  <p:handoutMasterIdLst>
    <p:handoutMasterId r:id="rId46"/>
  </p:handoutMasterIdLst>
  <p:sldIdLst>
    <p:sldId id="256" r:id="rId2"/>
    <p:sldId id="261" r:id="rId3"/>
    <p:sldId id="257" r:id="rId4"/>
    <p:sldId id="265" r:id="rId5"/>
    <p:sldId id="266" r:id="rId6"/>
    <p:sldId id="258" r:id="rId7"/>
    <p:sldId id="267" r:id="rId8"/>
    <p:sldId id="268" r:id="rId9"/>
    <p:sldId id="269" r:id="rId10"/>
    <p:sldId id="270" r:id="rId11"/>
    <p:sldId id="303" r:id="rId12"/>
    <p:sldId id="304" r:id="rId13"/>
    <p:sldId id="274" r:id="rId14"/>
    <p:sldId id="275" r:id="rId15"/>
    <p:sldId id="305" r:id="rId16"/>
    <p:sldId id="277" r:id="rId17"/>
    <p:sldId id="278" r:id="rId18"/>
    <p:sldId id="260" r:id="rId19"/>
    <p:sldId id="279" r:id="rId20"/>
    <p:sldId id="292" r:id="rId21"/>
    <p:sldId id="280" r:id="rId22"/>
    <p:sldId id="306" r:id="rId23"/>
    <p:sldId id="281" r:id="rId24"/>
    <p:sldId id="293" r:id="rId25"/>
    <p:sldId id="294" r:id="rId26"/>
    <p:sldId id="295" r:id="rId27"/>
    <p:sldId id="296" r:id="rId28"/>
    <p:sldId id="299" r:id="rId29"/>
    <p:sldId id="297" r:id="rId30"/>
    <p:sldId id="298" r:id="rId31"/>
    <p:sldId id="284" r:id="rId32"/>
    <p:sldId id="300" r:id="rId33"/>
    <p:sldId id="301" r:id="rId34"/>
    <p:sldId id="287" r:id="rId35"/>
    <p:sldId id="288" r:id="rId36"/>
    <p:sldId id="307" r:id="rId37"/>
    <p:sldId id="289" r:id="rId38"/>
    <p:sldId id="310" r:id="rId39"/>
    <p:sldId id="311" r:id="rId40"/>
    <p:sldId id="308" r:id="rId41"/>
    <p:sldId id="290" r:id="rId42"/>
    <p:sldId id="309" r:id="rId43"/>
    <p:sldId id="291" r:id="rId44"/>
  </p:sldIdLst>
  <p:sldSz cx="9144000" cy="6858000" type="screen4x3"/>
  <p:notesSz cx="7053263"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BADD"/>
    <a:srgbClr val="207FBA"/>
    <a:srgbClr val="5056D4"/>
    <a:srgbClr val="E78A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4" d="100"/>
          <a:sy n="124" d="100"/>
        </p:scale>
        <p:origin x="-1170"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6414" cy="465455"/>
          </a:xfrm>
          <a:prstGeom prst="rect">
            <a:avLst/>
          </a:prstGeom>
        </p:spPr>
        <p:txBody>
          <a:bodyPr vert="horz" lIns="93497" tIns="46749" rIns="93497" bIns="46749" rtlCol="0"/>
          <a:lstStyle>
            <a:lvl1pPr algn="l">
              <a:defRPr sz="1200"/>
            </a:lvl1pPr>
          </a:lstStyle>
          <a:p>
            <a:endParaRPr lang="en-US" dirty="0"/>
          </a:p>
        </p:txBody>
      </p:sp>
      <p:sp>
        <p:nvSpPr>
          <p:cNvPr id="3" name="Date Placeholder 2"/>
          <p:cNvSpPr>
            <a:spLocks noGrp="1"/>
          </p:cNvSpPr>
          <p:nvPr>
            <p:ph type="dt" sz="quarter" idx="1"/>
          </p:nvPr>
        </p:nvSpPr>
        <p:spPr>
          <a:xfrm>
            <a:off x="3995217" y="0"/>
            <a:ext cx="3056414" cy="465455"/>
          </a:xfrm>
          <a:prstGeom prst="rect">
            <a:avLst/>
          </a:prstGeom>
        </p:spPr>
        <p:txBody>
          <a:bodyPr vert="horz" lIns="93497" tIns="46749" rIns="93497" bIns="46749" rtlCol="0"/>
          <a:lstStyle>
            <a:lvl1pPr algn="r">
              <a:defRPr sz="1200"/>
            </a:lvl1pPr>
          </a:lstStyle>
          <a:p>
            <a:fld id="{912C35C7-A4DA-4DCE-A0BE-34C867E12025}" type="datetimeFigureOut">
              <a:rPr lang="en-US" smtClean="0"/>
              <a:t>8/8/2015</a:t>
            </a:fld>
            <a:endParaRPr lang="en-US" dirty="0"/>
          </a:p>
        </p:txBody>
      </p:sp>
      <p:sp>
        <p:nvSpPr>
          <p:cNvPr id="4" name="Footer Placeholder 3"/>
          <p:cNvSpPr>
            <a:spLocks noGrp="1"/>
          </p:cNvSpPr>
          <p:nvPr>
            <p:ph type="ftr" sz="quarter" idx="2"/>
          </p:nvPr>
        </p:nvSpPr>
        <p:spPr>
          <a:xfrm>
            <a:off x="0" y="8842029"/>
            <a:ext cx="3056414" cy="465455"/>
          </a:xfrm>
          <a:prstGeom prst="rect">
            <a:avLst/>
          </a:prstGeom>
        </p:spPr>
        <p:txBody>
          <a:bodyPr vert="horz" lIns="93497" tIns="46749" rIns="93497" bIns="4674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95217" y="8842029"/>
            <a:ext cx="3056414" cy="465455"/>
          </a:xfrm>
          <a:prstGeom prst="rect">
            <a:avLst/>
          </a:prstGeom>
        </p:spPr>
        <p:txBody>
          <a:bodyPr vert="horz" lIns="93497" tIns="46749" rIns="93497" bIns="46749" rtlCol="0" anchor="b"/>
          <a:lstStyle>
            <a:lvl1pPr algn="r">
              <a:defRPr sz="1200"/>
            </a:lvl1pPr>
          </a:lstStyle>
          <a:p>
            <a:fld id="{9BE83585-271B-472C-B599-D88182965673}" type="slidenum">
              <a:rPr lang="en-US" smtClean="0"/>
              <a:t>‹#›</a:t>
            </a:fld>
            <a:endParaRPr lang="en-US" dirty="0"/>
          </a:p>
        </p:txBody>
      </p:sp>
    </p:spTree>
    <p:extLst>
      <p:ext uri="{BB962C8B-B14F-4D97-AF65-F5344CB8AC3E}">
        <p14:creationId xmlns:p14="http://schemas.microsoft.com/office/powerpoint/2010/main" val="3856247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6414" cy="465455"/>
          </a:xfrm>
          <a:prstGeom prst="rect">
            <a:avLst/>
          </a:prstGeom>
        </p:spPr>
        <p:txBody>
          <a:bodyPr vert="horz" lIns="93497" tIns="46749" rIns="93497" bIns="46749" rtlCol="0"/>
          <a:lstStyle>
            <a:lvl1pPr algn="l">
              <a:defRPr sz="1200"/>
            </a:lvl1pPr>
          </a:lstStyle>
          <a:p>
            <a:endParaRPr lang="en-US" dirty="0"/>
          </a:p>
        </p:txBody>
      </p:sp>
      <p:sp>
        <p:nvSpPr>
          <p:cNvPr id="3" name="Date Placeholder 2"/>
          <p:cNvSpPr>
            <a:spLocks noGrp="1"/>
          </p:cNvSpPr>
          <p:nvPr>
            <p:ph type="dt" idx="1"/>
          </p:nvPr>
        </p:nvSpPr>
        <p:spPr>
          <a:xfrm>
            <a:off x="3995217" y="0"/>
            <a:ext cx="3056414" cy="465455"/>
          </a:xfrm>
          <a:prstGeom prst="rect">
            <a:avLst/>
          </a:prstGeom>
        </p:spPr>
        <p:txBody>
          <a:bodyPr vert="horz" lIns="93497" tIns="46749" rIns="93497" bIns="46749" rtlCol="0"/>
          <a:lstStyle>
            <a:lvl1pPr algn="r">
              <a:defRPr sz="1200"/>
            </a:lvl1pPr>
          </a:lstStyle>
          <a:p>
            <a:fld id="{E0C8BE4F-E80C-460E-8012-626EECD9CE77}" type="datetimeFigureOut">
              <a:rPr lang="en-US" smtClean="0"/>
              <a:t>8/8/2015</a:t>
            </a:fld>
            <a:endParaRPr lang="en-US" dirty="0"/>
          </a:p>
        </p:txBody>
      </p:sp>
      <p:sp>
        <p:nvSpPr>
          <p:cNvPr id="4" name="Slide Image Placeholder 3"/>
          <p:cNvSpPr>
            <a:spLocks noGrp="1" noRot="1" noChangeAspect="1"/>
          </p:cNvSpPr>
          <p:nvPr>
            <p:ph type="sldImg" idx="2"/>
          </p:nvPr>
        </p:nvSpPr>
        <p:spPr>
          <a:xfrm>
            <a:off x="1200150" y="698500"/>
            <a:ext cx="4654550" cy="3490913"/>
          </a:xfrm>
          <a:prstGeom prst="rect">
            <a:avLst/>
          </a:prstGeom>
          <a:noFill/>
          <a:ln w="12700">
            <a:solidFill>
              <a:prstClr val="black"/>
            </a:solidFill>
          </a:ln>
        </p:spPr>
        <p:txBody>
          <a:bodyPr vert="horz" lIns="93497" tIns="46749" rIns="93497" bIns="46749" rtlCol="0" anchor="ctr"/>
          <a:lstStyle/>
          <a:p>
            <a:endParaRPr lang="en-US" dirty="0"/>
          </a:p>
        </p:txBody>
      </p:sp>
      <p:sp>
        <p:nvSpPr>
          <p:cNvPr id="5" name="Notes Placeholder 4"/>
          <p:cNvSpPr>
            <a:spLocks noGrp="1"/>
          </p:cNvSpPr>
          <p:nvPr>
            <p:ph type="body" sz="quarter" idx="3"/>
          </p:nvPr>
        </p:nvSpPr>
        <p:spPr>
          <a:xfrm>
            <a:off x="705327" y="4421823"/>
            <a:ext cx="5642610" cy="4189095"/>
          </a:xfrm>
          <a:prstGeom prst="rect">
            <a:avLst/>
          </a:prstGeom>
        </p:spPr>
        <p:txBody>
          <a:bodyPr vert="horz" lIns="93497" tIns="46749" rIns="93497" bIns="4674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29"/>
            <a:ext cx="3056414" cy="465455"/>
          </a:xfrm>
          <a:prstGeom prst="rect">
            <a:avLst/>
          </a:prstGeom>
        </p:spPr>
        <p:txBody>
          <a:bodyPr vert="horz" lIns="93497" tIns="46749" rIns="93497" bIns="4674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95217" y="8842029"/>
            <a:ext cx="3056414" cy="465455"/>
          </a:xfrm>
          <a:prstGeom prst="rect">
            <a:avLst/>
          </a:prstGeom>
        </p:spPr>
        <p:txBody>
          <a:bodyPr vert="horz" lIns="93497" tIns="46749" rIns="93497" bIns="46749" rtlCol="0" anchor="b"/>
          <a:lstStyle>
            <a:lvl1pPr algn="r">
              <a:defRPr sz="1200"/>
            </a:lvl1pPr>
          </a:lstStyle>
          <a:p>
            <a:fld id="{9564954A-F396-4FEA-B2A7-4B37A6B39161}" type="slidenum">
              <a:rPr lang="en-US" smtClean="0"/>
              <a:t>‹#›</a:t>
            </a:fld>
            <a:endParaRPr lang="en-US" dirty="0"/>
          </a:p>
        </p:txBody>
      </p:sp>
    </p:spTree>
    <p:extLst>
      <p:ext uri="{BB962C8B-B14F-4D97-AF65-F5344CB8AC3E}">
        <p14:creationId xmlns:p14="http://schemas.microsoft.com/office/powerpoint/2010/main" val="1721568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extLst>
              <a:ext uri="{BEBA8EAE-BF5A-486C-A8C5-ECC9F3942E4B}">
                <a14:imgProps xmlns:a14="http://schemas.microsoft.com/office/drawing/2010/main">
                  <a14:imgLayer r:embed="rId3">
                    <a14:imgEffect>
                      <a14:sharpenSoften amount="25000"/>
                    </a14:imgEffect>
                    <a14:imgEffect>
                      <a14:saturation sat="215000"/>
                    </a14:imgEffect>
                  </a14:imgLayer>
                </a14:imgProps>
              </a:ext>
            </a:extLst>
          </a:blip>
          <a:srcRect/>
          <a:stretch>
            <a:fillRect t="-48000" b="-48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2057400"/>
            <a:ext cx="9144000" cy="2209800"/>
          </a:xfrm>
          <a:solidFill>
            <a:schemeClr val="tx1">
              <a:alpha val="62000"/>
            </a:schemeClr>
          </a:solidFill>
        </p:spPr>
        <p:txBody>
          <a:bodyPr/>
          <a:lstStyle>
            <a:lvl1pPr marL="0" marR="0" indent="0" algn="ctr" defTabSz="914400" rtl="0" eaLnBrk="1" fontAlgn="auto" latinLnBrk="0" hangingPunct="1">
              <a:lnSpc>
                <a:spcPct val="100000"/>
              </a:lnSpc>
              <a:spcBef>
                <a:spcPct val="0"/>
              </a:spcBef>
              <a:spcAft>
                <a:spcPts val="0"/>
              </a:spcAft>
              <a:buClrTx/>
              <a:buSzTx/>
              <a:buFontTx/>
              <a:buNone/>
              <a:tabLst/>
              <a:defRPr sz="5400" baseline="0">
                <a:solidFill>
                  <a:srgbClr val="E78A0F"/>
                </a:solidFill>
              </a:defRPr>
            </a:lvl1pPr>
          </a:lstStyle>
          <a:p>
            <a:r>
              <a:rPr lang="en-US" dirty="0" smtClean="0"/>
              <a:t/>
            </a:r>
            <a:br>
              <a:rPr lang="en-US" dirty="0" smtClean="0"/>
            </a:br>
            <a:r>
              <a:rPr lang="en-US" dirty="0" smtClean="0"/>
              <a:t>Chapter Title</a:t>
            </a:r>
            <a:br>
              <a:rPr lang="en-US" dirty="0" smtClean="0"/>
            </a:br>
            <a:r>
              <a:rPr lang="en-US" dirty="0" smtClean="0"/>
              <a:t/>
            </a:r>
            <a:br>
              <a:rPr lang="en-US" dirty="0" smtClean="0"/>
            </a:br>
            <a:endParaRPr lang="en-US" dirty="0"/>
          </a:p>
        </p:txBody>
      </p:sp>
      <p:sp>
        <p:nvSpPr>
          <p:cNvPr id="3" name="Subtitle 2"/>
          <p:cNvSpPr>
            <a:spLocks noGrp="1"/>
          </p:cNvSpPr>
          <p:nvPr>
            <p:ph type="subTitle" idx="1"/>
          </p:nvPr>
        </p:nvSpPr>
        <p:spPr>
          <a:xfrm>
            <a:off x="1447800" y="3505200"/>
            <a:ext cx="6019800" cy="685800"/>
          </a:xfrm>
        </p:spPr>
        <p:txBody>
          <a:bodyPr>
            <a:noAutofit/>
          </a:bodyPr>
          <a:lstStyle>
            <a:lvl1pPr marL="0" indent="0" algn="ctr">
              <a:buNone/>
              <a:defRPr sz="4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642652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76400"/>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3124200" y="6629400"/>
            <a:ext cx="2895600" cy="222682"/>
          </a:xfrm>
          <a:prstGeom prst="rect">
            <a:avLst/>
          </a:prstGeom>
        </p:spPr>
        <p:txBody>
          <a:bodyPr/>
          <a:lstStyle>
            <a:lvl1pPr>
              <a:defRPr sz="900">
                <a:solidFill>
                  <a:schemeClr val="tx1"/>
                </a:solidFill>
              </a:defRPr>
            </a:lvl1pPr>
          </a:lstStyle>
          <a:p>
            <a:r>
              <a:rPr lang="en-US" dirty="0" smtClean="0"/>
              <a:t>© 2016 McGraw-Hill Education. All Rights Reserved.</a:t>
            </a:r>
            <a:endParaRPr lang="en-US" dirty="0"/>
          </a:p>
        </p:txBody>
      </p:sp>
      <p:sp>
        <p:nvSpPr>
          <p:cNvPr id="6" name="Slide Number Placeholder 5"/>
          <p:cNvSpPr>
            <a:spLocks noGrp="1"/>
          </p:cNvSpPr>
          <p:nvPr>
            <p:ph type="sldNum" sz="quarter" idx="12"/>
          </p:nvPr>
        </p:nvSpPr>
        <p:spPr>
          <a:xfrm>
            <a:off x="8610601" y="6516148"/>
            <a:ext cx="537838" cy="365125"/>
          </a:xfrm>
        </p:spPr>
        <p:txBody>
          <a:bodyPr/>
          <a:lstStyle/>
          <a:p>
            <a:fld id="{EDA506F7-EDC1-4F77-9DBD-4CE36AC02CFA}" type="slidenum">
              <a:rPr lang="en-US" smtClean="0"/>
              <a:t>‹#›</a:t>
            </a:fld>
            <a:endParaRPr lang="en-US" dirty="0"/>
          </a:p>
        </p:txBody>
      </p:sp>
      <p:pic>
        <p:nvPicPr>
          <p:cNvPr id="2052"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261438"/>
            <a:ext cx="1066800" cy="62467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userDrawn="1"/>
        </p:nvSpPr>
        <p:spPr>
          <a:xfrm>
            <a:off x="1066800" y="6400800"/>
            <a:ext cx="8077200" cy="1309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Rectangle 10"/>
          <p:cNvSpPr/>
          <p:nvPr userDrawn="1"/>
        </p:nvSpPr>
        <p:spPr>
          <a:xfrm rot="16200000">
            <a:off x="-3059878" y="3059882"/>
            <a:ext cx="6261439" cy="1416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7743462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8458200" y="6492875"/>
            <a:ext cx="685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A506F7-EDC1-4F77-9DBD-4CE36AC02CFA}" type="slidenum">
              <a:rPr lang="en-US" smtClean="0"/>
              <a:t>‹#›</a:t>
            </a:fld>
            <a:endParaRPr lang="en-US" dirty="0"/>
          </a:p>
        </p:txBody>
      </p:sp>
    </p:spTree>
    <p:extLst>
      <p:ext uri="{BB962C8B-B14F-4D97-AF65-F5344CB8AC3E}">
        <p14:creationId xmlns:p14="http://schemas.microsoft.com/office/powerpoint/2010/main" val="2904911514"/>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219200"/>
            <a:ext cx="9144000" cy="3048000"/>
          </a:xfrm>
        </p:spPr>
        <p:txBody>
          <a:bodyPr/>
          <a:lstStyle/>
          <a:p>
            <a:r>
              <a:rPr lang="en-US" dirty="0"/>
              <a:t>Chapter 23:</a:t>
            </a:r>
          </a:p>
        </p:txBody>
      </p:sp>
      <p:sp>
        <p:nvSpPr>
          <p:cNvPr id="3" name="Subtitle 2"/>
          <p:cNvSpPr>
            <a:spLocks noGrp="1"/>
          </p:cNvSpPr>
          <p:nvPr>
            <p:ph type="subTitle" idx="1"/>
          </p:nvPr>
        </p:nvSpPr>
        <p:spPr>
          <a:xfrm>
            <a:off x="-76200" y="2971800"/>
            <a:ext cx="9220200" cy="1295400"/>
          </a:xfrm>
        </p:spPr>
        <p:txBody>
          <a:bodyPr/>
          <a:lstStyle/>
          <a:p>
            <a:r>
              <a:rPr lang="en-US" dirty="0"/>
              <a:t>Internal and External Balance with Fixed Exchange Rates</a:t>
            </a:r>
          </a:p>
        </p:txBody>
      </p:sp>
    </p:spTree>
    <p:extLst>
      <p:ext uri="{BB962C8B-B14F-4D97-AF65-F5344CB8AC3E}">
        <p14:creationId xmlns:p14="http://schemas.microsoft.com/office/powerpoint/2010/main" val="35431251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b="1" dirty="0" smtClean="0"/>
              <a:t>From the </a:t>
            </a:r>
            <a:r>
              <a:rPr lang="en-US" sz="4200" b="1" dirty="0"/>
              <a:t>M</a:t>
            </a:r>
            <a:r>
              <a:rPr lang="en-US" sz="4200" b="1" dirty="0" smtClean="0"/>
              <a:t>oney </a:t>
            </a:r>
            <a:r>
              <a:rPr lang="en-US" sz="4200" b="1" dirty="0"/>
              <a:t>S</a:t>
            </a:r>
            <a:r>
              <a:rPr lang="en-US" sz="4200" b="1" dirty="0" smtClean="0"/>
              <a:t>upply Back to the Balance of Payments</a:t>
            </a:r>
            <a:endParaRPr lang="en-US" sz="4200" b="1" dirty="0"/>
          </a:p>
        </p:txBody>
      </p:sp>
      <p:sp>
        <p:nvSpPr>
          <p:cNvPr id="3" name="Content Placeholder 2"/>
          <p:cNvSpPr>
            <a:spLocks noGrp="1"/>
          </p:cNvSpPr>
          <p:nvPr>
            <p:ph idx="1"/>
          </p:nvPr>
        </p:nvSpPr>
        <p:spPr>
          <a:xfrm>
            <a:off x="457200" y="1447800"/>
            <a:ext cx="8229600" cy="4754563"/>
          </a:xfrm>
        </p:spPr>
        <p:txBody>
          <a:bodyPr>
            <a:normAutofit/>
          </a:bodyPr>
          <a:lstStyle/>
          <a:p>
            <a:r>
              <a:rPr lang="en-US" dirty="0" smtClean="0"/>
              <a:t>If the country begins with a surplus in its overall balance, the surplus requires the central bank to buy foreign currency and sell domestic currency. </a:t>
            </a:r>
          </a:p>
          <a:p>
            <a:r>
              <a:rPr lang="en-US" dirty="0"/>
              <a:t>As the central bank increases </a:t>
            </a:r>
            <a:r>
              <a:rPr lang="en-US" dirty="0" smtClean="0"/>
              <a:t>the monetary base (bank reserves), </a:t>
            </a:r>
            <a:r>
              <a:rPr lang="en-US" dirty="0"/>
              <a:t>it tends to reduce interest rates. </a:t>
            </a:r>
            <a:endParaRPr lang="en-US" dirty="0" smtClean="0"/>
          </a:p>
          <a:p>
            <a:r>
              <a:rPr lang="en-US" dirty="0"/>
              <a:t>The lower interest rates will have several effects on the </a:t>
            </a:r>
            <a:r>
              <a:rPr lang="en-US" dirty="0" smtClean="0"/>
              <a:t>country’s balance of payments. </a:t>
            </a:r>
            <a:endParaRPr lang="en-US" dirty="0"/>
          </a:p>
          <a:p>
            <a:endParaRPr lang="en-US" dirty="0" smtClean="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10</a:t>
            </a:fld>
            <a:endParaRPr lang="en-US" dirty="0"/>
          </a:p>
        </p:txBody>
      </p:sp>
    </p:spTree>
    <p:extLst>
      <p:ext uri="{BB962C8B-B14F-4D97-AF65-F5344CB8AC3E}">
        <p14:creationId xmlns:p14="http://schemas.microsoft.com/office/powerpoint/2010/main" val="16062611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839200" cy="1143000"/>
          </a:xfrm>
        </p:spPr>
        <p:txBody>
          <a:bodyPr>
            <a:noAutofit/>
          </a:bodyPr>
          <a:lstStyle/>
          <a:p>
            <a:r>
              <a:rPr lang="en-US" sz="4200" b="1" dirty="0" smtClean="0"/>
              <a:t>Expanding the Money Supply Worsens the Balance of Payments  with Fixed Rates</a:t>
            </a:r>
            <a:endParaRPr lang="en-US" sz="42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11</a:t>
            </a:fld>
            <a:endParaRPr lang="en-US"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209800"/>
            <a:ext cx="8319382" cy="30535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295438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Payments Adjustments for a Surplus Country with Fixed Rates</a:t>
            </a:r>
            <a:endParaRPr lang="en-US"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12</a:t>
            </a:fld>
            <a:endParaRPr 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76400" y="1743892"/>
            <a:ext cx="5105400" cy="38709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824988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b="1" dirty="0"/>
              <a:t>From the Money Supply Back to the Balance of </a:t>
            </a:r>
            <a:r>
              <a:rPr lang="en-US" sz="4200" b="1" dirty="0" smtClean="0"/>
              <a:t>Payments</a:t>
            </a:r>
            <a:endParaRPr lang="en-US" sz="4200" dirty="0"/>
          </a:p>
        </p:txBody>
      </p:sp>
      <p:sp>
        <p:nvSpPr>
          <p:cNvPr id="3" name="Content Placeholder 2"/>
          <p:cNvSpPr>
            <a:spLocks noGrp="1"/>
          </p:cNvSpPr>
          <p:nvPr>
            <p:ph idx="1"/>
          </p:nvPr>
        </p:nvSpPr>
        <p:spPr>
          <a:xfrm>
            <a:off x="381000" y="1600200"/>
            <a:ext cx="8382000" cy="4800600"/>
          </a:xfrm>
        </p:spPr>
        <p:txBody>
          <a:bodyPr>
            <a:normAutofit/>
          </a:bodyPr>
          <a:lstStyle/>
          <a:p>
            <a:r>
              <a:rPr lang="en-US" sz="2600" dirty="0" smtClean="0"/>
              <a:t>If the country instead begins with a deficit in its official settlement balance and downward pressure on the exchange value of its currency, then all these effects work in reverse direction.</a:t>
            </a:r>
          </a:p>
          <a:p>
            <a:r>
              <a:rPr lang="en-US" sz="2600" dirty="0" smtClean="0"/>
              <a:t>Key conclusion:  Under a fixed exchange rate regime, if an external imbalance exists, central bank intervention to defend the fixed rate “automatically” changes the domestic money supply.  The money supply change causes adjustments that move the economy back toward external balance. </a:t>
            </a:r>
            <a:endParaRPr lang="en-US" sz="2600"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13</a:t>
            </a:fld>
            <a:endParaRPr lang="en-US" dirty="0"/>
          </a:p>
        </p:txBody>
      </p:sp>
    </p:spTree>
    <p:extLst>
      <p:ext uri="{BB962C8B-B14F-4D97-AF65-F5344CB8AC3E}">
        <p14:creationId xmlns:p14="http://schemas.microsoft.com/office/powerpoint/2010/main" val="7835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4200" b="1" dirty="0"/>
              <a:t>S</a:t>
            </a:r>
            <a:r>
              <a:rPr lang="en-US" sz="4200" b="1" dirty="0" smtClean="0"/>
              <a:t>terilization</a:t>
            </a:r>
            <a:endParaRPr lang="en-US" sz="4200" b="1" dirty="0"/>
          </a:p>
        </p:txBody>
      </p:sp>
      <p:sp>
        <p:nvSpPr>
          <p:cNvPr id="3" name="Content Placeholder 2"/>
          <p:cNvSpPr>
            <a:spLocks noGrp="1"/>
          </p:cNvSpPr>
          <p:nvPr>
            <p:ph idx="1"/>
          </p:nvPr>
        </p:nvSpPr>
        <p:spPr>
          <a:xfrm>
            <a:off x="457200" y="1143001"/>
            <a:ext cx="8229600" cy="4800600"/>
          </a:xfrm>
        </p:spPr>
        <p:txBody>
          <a:bodyPr>
            <a:normAutofit/>
          </a:bodyPr>
          <a:lstStyle/>
          <a:p>
            <a:r>
              <a:rPr lang="en-US" sz="2800" dirty="0" smtClean="0"/>
              <a:t>The central bank can keep the external surplus or deficit from having an impact on the domestic money supply by taking offsetting actions. </a:t>
            </a:r>
          </a:p>
          <a:p>
            <a:r>
              <a:rPr lang="en-US" sz="2800" b="1" dirty="0" smtClean="0"/>
              <a:t>Sterilization</a:t>
            </a:r>
            <a:r>
              <a:rPr lang="en-US" sz="2800" i="1" dirty="0" smtClean="0"/>
              <a:t> </a:t>
            </a:r>
            <a:r>
              <a:rPr lang="en-US" sz="2800" dirty="0" smtClean="0"/>
              <a:t>is action by the central bank to reverse the effects of official intervention on the domestic money supply. </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14</a:t>
            </a:fld>
            <a:endParaRPr lang="en-US" dirty="0"/>
          </a:p>
        </p:txBody>
      </p:sp>
    </p:spTree>
    <p:extLst>
      <p:ext uri="{BB962C8B-B14F-4D97-AF65-F5344CB8AC3E}">
        <p14:creationId xmlns:p14="http://schemas.microsoft.com/office/powerpoint/2010/main" val="17628485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Sterilization</a:t>
            </a:r>
            <a:endParaRPr lang="en-US" b="1" dirty="0"/>
          </a:p>
        </p:txBody>
      </p:sp>
      <p:sp>
        <p:nvSpPr>
          <p:cNvPr id="3" name="Content Placeholder 2"/>
          <p:cNvSpPr>
            <a:spLocks noGrp="1"/>
          </p:cNvSpPr>
          <p:nvPr>
            <p:ph idx="1"/>
          </p:nvPr>
        </p:nvSpPr>
        <p:spPr>
          <a:xfrm>
            <a:off x="457200" y="1295400"/>
            <a:ext cx="8229600" cy="4876800"/>
          </a:xfrm>
        </p:spPr>
        <p:txBody>
          <a:bodyPr>
            <a:normAutofit fontScale="92500"/>
          </a:bodyPr>
          <a:lstStyle/>
          <a:p>
            <a:r>
              <a:rPr lang="en-US" dirty="0"/>
              <a:t>If the central bank is intervening to defend the fixed exchange rate in a situation of balance of payments surplus by selling domestic currency in exchange for foreign currency, </a:t>
            </a:r>
            <a:r>
              <a:rPr lang="en-US" dirty="0" smtClean="0"/>
              <a:t>the monetary base and the money </a:t>
            </a:r>
            <a:r>
              <a:rPr lang="en-US" dirty="0"/>
              <a:t>supply </a:t>
            </a:r>
            <a:r>
              <a:rPr lang="en-US" dirty="0" smtClean="0"/>
              <a:t>would </a:t>
            </a:r>
            <a:r>
              <a:rPr lang="en-US" dirty="0"/>
              <a:t>increase. </a:t>
            </a:r>
            <a:endParaRPr lang="en-US" dirty="0" smtClean="0"/>
          </a:p>
          <a:p>
            <a:r>
              <a:rPr lang="en-US" dirty="0" smtClean="0"/>
              <a:t>This </a:t>
            </a:r>
            <a:r>
              <a:rPr lang="en-US" dirty="0"/>
              <a:t>process can be sterilized if the central bank </a:t>
            </a:r>
            <a:r>
              <a:rPr lang="en-US" dirty="0" smtClean="0"/>
              <a:t>undertakes, for example, </a:t>
            </a:r>
            <a:r>
              <a:rPr lang="en-US" dirty="0"/>
              <a:t>an open market operation by selling domestic government </a:t>
            </a:r>
            <a:r>
              <a:rPr lang="en-US" dirty="0" smtClean="0"/>
              <a:t>bonds. By collecting payment fo</a:t>
            </a:r>
            <a:r>
              <a:rPr lang="en-US" dirty="0"/>
              <a:t>r</a:t>
            </a:r>
            <a:r>
              <a:rPr lang="en-US" dirty="0" smtClean="0"/>
              <a:t> the bonds, the central bank reduces the monetary base.</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15</a:t>
            </a:fld>
            <a:endParaRPr lang="en-US" dirty="0"/>
          </a:p>
        </p:txBody>
      </p:sp>
    </p:spTree>
    <p:extLst>
      <p:ext uri="{BB962C8B-B14F-4D97-AF65-F5344CB8AC3E}">
        <p14:creationId xmlns:p14="http://schemas.microsoft.com/office/powerpoint/2010/main" val="17103301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Full/Complete Sterilization</a:t>
            </a:r>
            <a:endParaRPr lang="en-US" dirty="0"/>
          </a:p>
        </p:txBody>
      </p:sp>
      <p:sp>
        <p:nvSpPr>
          <p:cNvPr id="3" name="Content Placeholder 2"/>
          <p:cNvSpPr>
            <a:spLocks noGrp="1"/>
          </p:cNvSpPr>
          <p:nvPr>
            <p:ph idx="1"/>
          </p:nvPr>
        </p:nvSpPr>
        <p:spPr/>
        <p:txBody>
          <a:bodyPr/>
          <a:lstStyle/>
          <a:p>
            <a:r>
              <a:rPr lang="en-US" dirty="0" smtClean="0"/>
              <a:t>Because a completely sterilized intervention does not change the domestic money supply, the LM curve does not change. </a:t>
            </a:r>
            <a:endParaRPr lang="en-US" dirty="0"/>
          </a:p>
          <a:p>
            <a:r>
              <a:rPr lang="en-US" dirty="0"/>
              <a:t>S</a:t>
            </a:r>
            <a:r>
              <a:rPr lang="en-US" dirty="0" smtClean="0"/>
              <a:t>tarting from a situation of surplus (or of deficit) in the balance of payment,  there will be no adjustment toward external balance. </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16</a:t>
            </a:fld>
            <a:endParaRPr lang="en-US" dirty="0"/>
          </a:p>
        </p:txBody>
      </p:sp>
    </p:spTree>
    <p:extLst>
      <p:ext uri="{BB962C8B-B14F-4D97-AF65-F5344CB8AC3E}">
        <p14:creationId xmlns:p14="http://schemas.microsoft.com/office/powerpoint/2010/main" val="26685776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b="1" dirty="0" smtClean="0">
                <a:latin typeface="Calibri" pitchFamily="34" charset="0"/>
              </a:rPr>
              <a:t>Monetary </a:t>
            </a:r>
            <a:r>
              <a:rPr lang="en-US" altLang="en-US" b="1" dirty="0">
                <a:latin typeface="Calibri" pitchFamily="34" charset="0"/>
              </a:rPr>
              <a:t>P</a:t>
            </a:r>
            <a:r>
              <a:rPr lang="en-US" altLang="en-US" b="1" dirty="0" smtClean="0">
                <a:latin typeface="Calibri" pitchFamily="34" charset="0"/>
              </a:rPr>
              <a:t>olicy with Fixed Exchange </a:t>
            </a:r>
            <a:r>
              <a:rPr lang="en-US" altLang="en-US" b="1" dirty="0">
                <a:latin typeface="Calibri" pitchFamily="34" charset="0"/>
              </a:rPr>
              <a:t>R</a:t>
            </a:r>
            <a:r>
              <a:rPr lang="en-US" altLang="en-US" b="1" dirty="0" smtClean="0">
                <a:latin typeface="Calibri" pitchFamily="34" charset="0"/>
              </a:rPr>
              <a:t>ates</a:t>
            </a:r>
            <a:endParaRPr lang="en-US" b="1" dirty="0"/>
          </a:p>
        </p:txBody>
      </p:sp>
      <p:sp>
        <p:nvSpPr>
          <p:cNvPr id="3" name="Content Placeholder 2"/>
          <p:cNvSpPr>
            <a:spLocks noGrp="1"/>
          </p:cNvSpPr>
          <p:nvPr>
            <p:ph idx="1"/>
          </p:nvPr>
        </p:nvSpPr>
        <p:spPr/>
        <p:txBody>
          <a:bodyPr>
            <a:normAutofit/>
          </a:bodyPr>
          <a:lstStyle/>
          <a:p>
            <a:pPr marL="0" indent="0">
              <a:buNone/>
            </a:pPr>
            <a:r>
              <a:rPr lang="en-US" dirty="0" smtClean="0"/>
              <a:t>Fixed exchange rates greatly constrain a country’s ability to pursue an independent monetary policy. This is because the country’s monetary policy must be consistent with maintaining the value of the fixed exchange rate.</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17</a:t>
            </a:fld>
            <a:endParaRPr lang="en-US" dirty="0"/>
          </a:p>
        </p:txBody>
      </p:sp>
    </p:spTree>
    <p:extLst>
      <p:ext uri="{BB962C8B-B14F-4D97-AF65-F5344CB8AC3E}">
        <p14:creationId xmlns:p14="http://schemas.microsoft.com/office/powerpoint/2010/main" val="36222273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b="1" dirty="0" smtClean="0">
                <a:latin typeface="Calibri" pitchFamily="34" charset="0"/>
              </a:rPr>
              <a:t>Expansionary </a:t>
            </a:r>
            <a:r>
              <a:rPr lang="en-US" altLang="en-US" b="1" dirty="0">
                <a:latin typeface="Calibri" pitchFamily="34" charset="0"/>
              </a:rPr>
              <a:t>Monetary Policy with Fixed Rates</a:t>
            </a:r>
            <a:endParaRPr lang="en-US"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18</a:t>
            </a:fld>
            <a:endParaRPr lang="en-US" dirty="0"/>
          </a:p>
        </p:txBody>
      </p:sp>
      <p:pic>
        <p:nvPicPr>
          <p:cNvPr id="6" name="Content Placeholder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00200" y="1610132"/>
            <a:ext cx="6320039" cy="4485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19065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sz="3600" b="1" dirty="0" smtClean="0">
                <a:latin typeface="Calibri" pitchFamily="34" charset="0"/>
              </a:rPr>
              <a:t>How </a:t>
            </a:r>
            <a:r>
              <a:rPr lang="en-US" altLang="en-US" sz="3600" b="1" dirty="0">
                <a:latin typeface="Calibri" pitchFamily="34" charset="0"/>
              </a:rPr>
              <a:t>Expansionary Fiscal Policy Affects the Balance of Payments with Fixed Rates</a:t>
            </a:r>
            <a:endParaRPr lang="en-US" sz="36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19</a:t>
            </a:fld>
            <a:endParaRPr lang="en-US" dirty="0"/>
          </a:p>
        </p:txBody>
      </p:sp>
      <p:pic>
        <p:nvPicPr>
          <p:cNvPr id="6" name="Content Placeholder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62000" y="1752600"/>
            <a:ext cx="7772401" cy="3914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5026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Fixed Exchange Rates: Official Intervention</a:t>
            </a:r>
            <a:endParaRPr lang="en-US" sz="4000" b="1" dirty="0"/>
          </a:p>
        </p:txBody>
      </p:sp>
      <p:sp>
        <p:nvSpPr>
          <p:cNvPr id="3" name="Content Placeholder 2"/>
          <p:cNvSpPr>
            <a:spLocks noGrp="1"/>
          </p:cNvSpPr>
          <p:nvPr>
            <p:ph idx="1"/>
          </p:nvPr>
        </p:nvSpPr>
        <p:spPr/>
        <p:txBody>
          <a:bodyPr/>
          <a:lstStyle/>
          <a:p>
            <a:pPr marL="0" indent="0">
              <a:buNone/>
            </a:pPr>
            <a:r>
              <a:rPr lang="en-US" dirty="0" smtClean="0"/>
              <a:t>Under a fixed exchange rate regime, the government must defend that rate.</a:t>
            </a:r>
          </a:p>
          <a:p>
            <a:pPr marL="0" indent="0">
              <a:buNone/>
            </a:pPr>
            <a:r>
              <a:rPr lang="en-US" dirty="0" smtClean="0"/>
              <a:t>The first line of defense is official intervention: The monetary authority (the central bank) buys or sells foreign currency in the foreign exchange market as necessary to keep the exchange rate within the allowable band around the pegged exchange rate value.  </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a:t>
            </a:fld>
            <a:endParaRPr lang="en-US" dirty="0"/>
          </a:p>
        </p:txBody>
      </p:sp>
    </p:spTree>
    <p:extLst>
      <p:ext uri="{BB962C8B-B14F-4D97-AF65-F5344CB8AC3E}">
        <p14:creationId xmlns:p14="http://schemas.microsoft.com/office/powerpoint/2010/main" val="3364751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b="1" dirty="0" smtClean="0">
                <a:latin typeface="Calibri" pitchFamily="34" charset="0"/>
              </a:rPr>
              <a:t>Fiscal </a:t>
            </a:r>
            <a:r>
              <a:rPr lang="en-US" altLang="en-US" b="1" dirty="0">
                <a:latin typeface="Calibri" pitchFamily="34" charset="0"/>
              </a:rPr>
              <a:t>P</a:t>
            </a:r>
            <a:r>
              <a:rPr lang="en-US" altLang="en-US" b="1" dirty="0" smtClean="0">
                <a:latin typeface="Calibri" pitchFamily="34" charset="0"/>
              </a:rPr>
              <a:t>olicy with Fixed Exchange Rates</a:t>
            </a:r>
            <a:endParaRPr lang="en-US" dirty="0"/>
          </a:p>
        </p:txBody>
      </p:sp>
      <p:sp>
        <p:nvSpPr>
          <p:cNvPr id="3" name="Content Placeholder 2"/>
          <p:cNvSpPr>
            <a:spLocks noGrp="1"/>
          </p:cNvSpPr>
          <p:nvPr>
            <p:ph idx="1"/>
          </p:nvPr>
        </p:nvSpPr>
        <p:spPr>
          <a:xfrm>
            <a:off x="457200" y="1447800"/>
            <a:ext cx="8229600" cy="4906963"/>
          </a:xfrm>
        </p:spPr>
        <p:txBody>
          <a:bodyPr>
            <a:normAutofit fontScale="92500" lnSpcReduction="10000"/>
          </a:bodyPr>
          <a:lstStyle/>
          <a:p>
            <a:pPr marL="0" indent="0">
              <a:buNone/>
            </a:pPr>
            <a:r>
              <a:rPr lang="en-US" dirty="0"/>
              <a:t>The effectiveness of fiscal policy will depend on the responsiveness of capital flows to the interest rate changes following a fiscal policy</a:t>
            </a:r>
          </a:p>
          <a:p>
            <a:pPr marL="514350" indent="-514350">
              <a:buAutoNum type="arabicPeriod"/>
            </a:pPr>
            <a:r>
              <a:rPr lang="en-US" dirty="0"/>
              <a:t>If capital flows are very sensitive to interest rate changes (high capital mobility), then the capital flows will be very large, and the official settlements balance will go into </a:t>
            </a:r>
            <a:r>
              <a:rPr lang="en-US" dirty="0" smtClean="0"/>
              <a:t>surplus</a:t>
            </a:r>
          </a:p>
          <a:p>
            <a:pPr marL="514350" indent="-514350">
              <a:buAutoNum type="arabicPeriod"/>
            </a:pPr>
            <a:r>
              <a:rPr lang="en-US" dirty="0" smtClean="0"/>
              <a:t>If capital flows are unresponsive (low capital mobility), then the financial account will only improve a little, and the overall balance will go into deficit</a:t>
            </a:r>
          </a:p>
          <a:p>
            <a:pPr marL="0" indent="0">
              <a:buNone/>
            </a:pP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20</a:t>
            </a:fld>
            <a:endParaRPr lang="en-US" dirty="0"/>
          </a:p>
        </p:txBody>
      </p:sp>
    </p:spTree>
    <p:extLst>
      <p:ext uri="{BB962C8B-B14F-4D97-AF65-F5344CB8AC3E}">
        <p14:creationId xmlns:p14="http://schemas.microsoft.com/office/powerpoint/2010/main" val="8477579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sz="4200" b="1" dirty="0" smtClean="0">
                <a:latin typeface="Calibri" pitchFamily="34" charset="0"/>
              </a:rPr>
              <a:t>Expansionary </a:t>
            </a:r>
            <a:r>
              <a:rPr lang="en-US" altLang="en-US" sz="4200" b="1" dirty="0">
                <a:latin typeface="Calibri" pitchFamily="34" charset="0"/>
              </a:rPr>
              <a:t>Fiscal Policy with Fixed Exchange Rates</a:t>
            </a:r>
            <a:endParaRPr lang="en-US" sz="42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21</a:t>
            </a:fld>
            <a:endParaRPr lang="en-US" dirty="0"/>
          </a:p>
        </p:txBody>
      </p:sp>
      <p:pic>
        <p:nvPicPr>
          <p:cNvPr id="6" name="Content Placeholder 5"/>
          <p:cNvPicPr>
            <a:picLocks noGrp="1" noChangeAspect="1" noChangeArrowheads="1"/>
          </p:cNvPicPr>
          <p:nvPr>
            <p:ph idx="1"/>
          </p:nvPr>
        </p:nvPicPr>
        <p:blipFill>
          <a:blip r:embed="rId2">
            <a:lum contrast="4000"/>
            <a:extLst>
              <a:ext uri="{28A0092B-C50C-407E-A947-70E740481C1C}">
                <a14:useLocalDpi xmlns:a14="http://schemas.microsoft.com/office/drawing/2010/main" val="0"/>
              </a:ext>
            </a:extLst>
          </a:blip>
          <a:srcRect/>
          <a:stretch>
            <a:fillRect/>
          </a:stretch>
        </p:blipFill>
        <p:spPr bwMode="auto">
          <a:xfrm>
            <a:off x="381000" y="1676400"/>
            <a:ext cx="8436202" cy="413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75815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b="1" dirty="0" smtClean="0"/>
              <a:t>Perfect Capital Mobility</a:t>
            </a:r>
            <a:endParaRPr lang="en-US" b="1" dirty="0"/>
          </a:p>
        </p:txBody>
      </p:sp>
      <p:sp>
        <p:nvSpPr>
          <p:cNvPr id="3" name="Content Placeholder 2"/>
          <p:cNvSpPr>
            <a:spLocks noGrp="1"/>
          </p:cNvSpPr>
          <p:nvPr>
            <p:ph idx="1"/>
          </p:nvPr>
        </p:nvSpPr>
        <p:spPr>
          <a:xfrm>
            <a:off x="457200" y="1371600"/>
            <a:ext cx="8229600" cy="4525963"/>
          </a:xfrm>
        </p:spPr>
        <p:txBody>
          <a:bodyPr>
            <a:normAutofit fontScale="92500"/>
          </a:bodyPr>
          <a:lstStyle/>
          <a:p>
            <a:pPr marL="0" indent="0">
              <a:buNone/>
            </a:pPr>
            <a:r>
              <a:rPr lang="en-US" dirty="0" smtClean="0"/>
              <a:t>A practically unlimited amount of international financial capital flows in response to the slightest change in one country’s interest rates.</a:t>
            </a:r>
          </a:p>
          <a:p>
            <a:pPr marL="0" indent="0">
              <a:buNone/>
            </a:pPr>
            <a:r>
              <a:rPr lang="en-US" dirty="0" smtClean="0"/>
              <a:t>Perfect capital mobility with fixed exchange rates:</a:t>
            </a:r>
          </a:p>
          <a:p>
            <a:r>
              <a:rPr lang="en-US" dirty="0" smtClean="0"/>
              <a:t>Makes it impossible for monetary policy to influence interest rates or the domestic economy</a:t>
            </a:r>
          </a:p>
          <a:p>
            <a:r>
              <a:rPr lang="en-US" dirty="0" smtClean="0"/>
              <a:t>Makes </a:t>
            </a:r>
            <a:r>
              <a:rPr lang="en-US" dirty="0"/>
              <a:t>f</a:t>
            </a:r>
            <a:r>
              <a:rPr lang="en-US" dirty="0" smtClean="0"/>
              <a:t>iscal policy powerful in affecting domestic product (full spending multiplier effect)</a:t>
            </a:r>
          </a:p>
          <a:p>
            <a:pPr marL="0" indent="0">
              <a:buNone/>
            </a:pP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22</a:t>
            </a:fld>
            <a:endParaRPr lang="en-US" dirty="0"/>
          </a:p>
        </p:txBody>
      </p:sp>
    </p:spTree>
    <p:extLst>
      <p:ext uri="{BB962C8B-B14F-4D97-AF65-F5344CB8AC3E}">
        <p14:creationId xmlns:p14="http://schemas.microsoft.com/office/powerpoint/2010/main" val="27895837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067800" cy="1143000"/>
          </a:xfrm>
        </p:spPr>
        <p:txBody>
          <a:bodyPr>
            <a:noAutofit/>
          </a:bodyPr>
          <a:lstStyle/>
          <a:p>
            <a:r>
              <a:rPr lang="en-US" altLang="en-US" sz="3800" b="1" dirty="0" smtClean="0">
                <a:latin typeface="Calibri" pitchFamily="34" charset="0"/>
              </a:rPr>
              <a:t>With </a:t>
            </a:r>
            <a:r>
              <a:rPr lang="en-US" altLang="en-US" sz="3800" b="1" dirty="0">
                <a:latin typeface="Calibri" pitchFamily="34" charset="0"/>
              </a:rPr>
              <a:t>Perfect Capital Mobility, Monetary Policy Is Impotent but Fiscal Policy is Strong</a:t>
            </a:r>
            <a:endParaRPr lang="en-US" sz="38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23</a:t>
            </a:fld>
            <a:endParaRPr lang="en-US" dirty="0"/>
          </a:p>
        </p:txBody>
      </p:sp>
      <p:pic>
        <p:nvPicPr>
          <p:cNvPr id="6" name="Content Placeholder 5"/>
          <p:cNvPicPr>
            <a:picLocks noGrp="1" noChangeAspect="1" noChangeArrowheads="1"/>
          </p:cNvPicPr>
          <p:nvPr>
            <p:ph idx="1"/>
          </p:nvPr>
        </p:nvPicPr>
        <p:blipFill>
          <a:blip r:embed="rId2">
            <a:lum contrast="3000"/>
            <a:extLst>
              <a:ext uri="{28A0092B-C50C-407E-A947-70E740481C1C}">
                <a14:useLocalDpi xmlns:a14="http://schemas.microsoft.com/office/drawing/2010/main" val="0"/>
              </a:ext>
            </a:extLst>
          </a:blip>
          <a:srcRect/>
          <a:stretch>
            <a:fillRect/>
          </a:stretch>
        </p:blipFill>
        <p:spPr bwMode="auto">
          <a:xfrm>
            <a:off x="457839" y="1676400"/>
            <a:ext cx="8343173" cy="3863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64964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Shocks to the Economy</a:t>
            </a:r>
            <a:endParaRPr lang="en-US" b="1" dirty="0"/>
          </a:p>
        </p:txBody>
      </p:sp>
      <p:sp>
        <p:nvSpPr>
          <p:cNvPr id="3" name="Content Placeholder 2"/>
          <p:cNvSpPr>
            <a:spLocks noGrp="1"/>
          </p:cNvSpPr>
          <p:nvPr>
            <p:ph idx="1"/>
          </p:nvPr>
        </p:nvSpPr>
        <p:spPr>
          <a:xfrm>
            <a:off x="457200" y="1371600"/>
            <a:ext cx="8229600" cy="4830763"/>
          </a:xfrm>
        </p:spPr>
        <p:txBody>
          <a:bodyPr/>
          <a:lstStyle/>
          <a:p>
            <a:r>
              <a:rPr lang="en-US" dirty="0" smtClean="0"/>
              <a:t>Internal shocks</a:t>
            </a:r>
          </a:p>
          <a:p>
            <a:pPr lvl="1"/>
            <a:r>
              <a:rPr lang="en-US" dirty="0" smtClean="0"/>
              <a:t>Domestic monetary shocks</a:t>
            </a:r>
          </a:p>
          <a:p>
            <a:pPr lvl="1"/>
            <a:r>
              <a:rPr lang="en-US" dirty="0" smtClean="0"/>
              <a:t>Domestic spending shocks</a:t>
            </a:r>
          </a:p>
          <a:p>
            <a:r>
              <a:rPr lang="en-US" dirty="0" smtClean="0"/>
              <a:t>International capital-flow shocks</a:t>
            </a:r>
          </a:p>
          <a:p>
            <a:r>
              <a:rPr lang="en-US" dirty="0" smtClean="0"/>
              <a:t>International trade shocks</a:t>
            </a:r>
          </a:p>
          <a:p>
            <a:pPr marL="0" indent="0">
              <a:buNone/>
            </a:pPr>
            <a:endParaRPr lang="en-US" dirty="0" smtClean="0"/>
          </a:p>
          <a:p>
            <a:pPr marL="0" indent="0">
              <a:buNone/>
            </a:pPr>
            <a:endParaRPr lang="en-US" dirty="0" smtClean="0"/>
          </a:p>
          <a:p>
            <a:pPr marL="0" indent="0">
              <a:buNone/>
            </a:pP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24</a:t>
            </a:fld>
            <a:endParaRPr lang="en-US" dirty="0"/>
          </a:p>
        </p:txBody>
      </p:sp>
    </p:spTree>
    <p:extLst>
      <p:ext uri="{BB962C8B-B14F-4D97-AF65-F5344CB8AC3E}">
        <p14:creationId xmlns:p14="http://schemas.microsoft.com/office/powerpoint/2010/main" val="340591092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Internal Shock: Monetary</a:t>
            </a:r>
            <a:endParaRPr lang="en-US" b="1" dirty="0"/>
          </a:p>
        </p:txBody>
      </p:sp>
      <p:sp>
        <p:nvSpPr>
          <p:cNvPr id="3" name="Content Placeholder 2"/>
          <p:cNvSpPr>
            <a:spLocks noGrp="1"/>
          </p:cNvSpPr>
          <p:nvPr>
            <p:ph idx="1"/>
          </p:nvPr>
        </p:nvSpPr>
        <p:spPr>
          <a:xfrm>
            <a:off x="457200" y="1295400"/>
            <a:ext cx="8229600" cy="4906963"/>
          </a:xfrm>
        </p:spPr>
        <p:txBody>
          <a:bodyPr>
            <a:normAutofit fontScale="92500"/>
          </a:bodyPr>
          <a:lstStyle/>
          <a:p>
            <a:pPr marL="0" indent="0">
              <a:buNone/>
            </a:pPr>
            <a:r>
              <a:rPr lang="en-US" dirty="0" smtClean="0"/>
              <a:t>A </a:t>
            </a:r>
            <a:r>
              <a:rPr lang="en-US" b="1" dirty="0" smtClean="0"/>
              <a:t>domestic monetary shock </a:t>
            </a:r>
            <a:r>
              <a:rPr lang="en-US" dirty="0" smtClean="0"/>
              <a:t>alters the equilibrium relationship between money supply and money demand. </a:t>
            </a:r>
          </a:p>
          <a:p>
            <a:r>
              <a:rPr lang="en-US" dirty="0" smtClean="0"/>
              <a:t>A change in money supply, or a change in demand for money, will cause a shift in LM curve.</a:t>
            </a:r>
          </a:p>
          <a:p>
            <a:r>
              <a:rPr lang="en-US" dirty="0" smtClean="0"/>
              <a:t>Under fixed exchange rates, monetary shocks will have limited effects on domestic interest rates. This is because a shift in LM curve tends to reverse itself as the central bank must intervene to defend the fixed exchange rate. </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25</a:t>
            </a:fld>
            <a:endParaRPr lang="en-US" dirty="0"/>
          </a:p>
        </p:txBody>
      </p:sp>
    </p:spTree>
    <p:extLst>
      <p:ext uri="{BB962C8B-B14F-4D97-AF65-F5344CB8AC3E}">
        <p14:creationId xmlns:p14="http://schemas.microsoft.com/office/powerpoint/2010/main" val="17365298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Internal </a:t>
            </a:r>
            <a:r>
              <a:rPr lang="en-US" b="1" dirty="0" smtClean="0"/>
              <a:t>Shock: Spending</a:t>
            </a:r>
            <a:endParaRPr lang="en-US" dirty="0"/>
          </a:p>
        </p:txBody>
      </p:sp>
      <p:sp>
        <p:nvSpPr>
          <p:cNvPr id="3" name="Content Placeholder 2"/>
          <p:cNvSpPr>
            <a:spLocks noGrp="1"/>
          </p:cNvSpPr>
          <p:nvPr>
            <p:ph idx="1"/>
          </p:nvPr>
        </p:nvSpPr>
        <p:spPr>
          <a:xfrm>
            <a:off x="457200" y="1676400"/>
            <a:ext cx="8229600" cy="4267200"/>
          </a:xfrm>
        </p:spPr>
        <p:txBody>
          <a:bodyPr>
            <a:normAutofit fontScale="85000" lnSpcReduction="10000"/>
          </a:bodyPr>
          <a:lstStyle/>
          <a:p>
            <a:pPr marL="0" indent="0">
              <a:buNone/>
            </a:pPr>
            <a:r>
              <a:rPr lang="en-US" dirty="0" smtClean="0"/>
              <a:t>A </a:t>
            </a:r>
            <a:r>
              <a:rPr lang="en-US" b="1" dirty="0" smtClean="0"/>
              <a:t>domestic spending shock </a:t>
            </a:r>
            <a:r>
              <a:rPr lang="en-US" dirty="0" smtClean="0"/>
              <a:t>are exogenous changes in domestic real spending on goods and services. </a:t>
            </a:r>
          </a:p>
          <a:p>
            <a:r>
              <a:rPr lang="en-US" dirty="0" smtClean="0"/>
              <a:t>Examples include a change in fiscal policy and exogenous changes in consumer spending or investment.  </a:t>
            </a:r>
            <a:endParaRPr lang="en-US" dirty="0" smtClean="0"/>
          </a:p>
          <a:p>
            <a:r>
              <a:rPr lang="en-US" dirty="0"/>
              <a:t>The effect of this kind of shock on </a:t>
            </a:r>
            <a:r>
              <a:rPr lang="en-US" dirty="0" smtClean="0"/>
              <a:t>domestic product </a:t>
            </a:r>
            <a:r>
              <a:rPr lang="en-US" dirty="0"/>
              <a:t>depends on which changes </a:t>
            </a:r>
            <a:r>
              <a:rPr lang="en-US" dirty="0" smtClean="0"/>
              <a:t>more, international </a:t>
            </a:r>
            <a:r>
              <a:rPr lang="en-US" dirty="0"/>
              <a:t>capital flows or the country’s current </a:t>
            </a:r>
            <a:r>
              <a:rPr lang="en-US" dirty="0" smtClean="0"/>
              <a:t>account, because of the implications for official intervention in the foreign exchange market.</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26</a:t>
            </a:fld>
            <a:endParaRPr lang="en-US" dirty="0"/>
          </a:p>
        </p:txBody>
      </p:sp>
    </p:spTree>
    <p:extLst>
      <p:ext uri="{BB962C8B-B14F-4D97-AF65-F5344CB8AC3E}">
        <p14:creationId xmlns:p14="http://schemas.microsoft.com/office/powerpoint/2010/main" val="7297489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b="1" dirty="0" smtClean="0"/>
              <a:t>International Capital Flow Shock</a:t>
            </a:r>
            <a:endParaRPr lang="en-US" b="1" dirty="0"/>
          </a:p>
        </p:txBody>
      </p:sp>
      <p:sp>
        <p:nvSpPr>
          <p:cNvPr id="3" name="Content Placeholder 2"/>
          <p:cNvSpPr>
            <a:spLocks noGrp="1"/>
          </p:cNvSpPr>
          <p:nvPr>
            <p:ph idx="1"/>
          </p:nvPr>
        </p:nvSpPr>
        <p:spPr>
          <a:xfrm>
            <a:off x="457200" y="1371600"/>
            <a:ext cx="8229600" cy="4572000"/>
          </a:xfrm>
        </p:spPr>
        <p:txBody>
          <a:bodyPr>
            <a:normAutofit/>
          </a:bodyPr>
          <a:lstStyle/>
          <a:p>
            <a:pPr marL="0" indent="0">
              <a:buNone/>
            </a:pPr>
            <a:r>
              <a:rPr lang="en-US" sz="3300" dirty="0" smtClean="0"/>
              <a:t>An </a:t>
            </a:r>
            <a:r>
              <a:rPr lang="en-US" sz="3300" b="1" dirty="0" smtClean="0"/>
              <a:t>international capital-flow shock </a:t>
            </a:r>
            <a:r>
              <a:rPr lang="en-US" sz="3300" dirty="0" smtClean="0"/>
              <a:t>is a change in the flow of internationally mobile funds in response to such events as a change in the foreign interest rates, rumors about political changes, or new restrictions (capital controls) on international asset holdings.</a:t>
            </a:r>
          </a:p>
          <a:p>
            <a:r>
              <a:rPr lang="en-US" sz="3300" dirty="0" smtClean="0"/>
              <a:t>Alters the country’s financial account balance.  The FE curve shifts.</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27</a:t>
            </a:fld>
            <a:endParaRPr lang="en-US" dirty="0"/>
          </a:p>
        </p:txBody>
      </p:sp>
    </p:spTree>
    <p:extLst>
      <p:ext uri="{BB962C8B-B14F-4D97-AF65-F5344CB8AC3E}">
        <p14:creationId xmlns:p14="http://schemas.microsoft.com/office/powerpoint/2010/main" val="218597321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b="1" dirty="0" smtClean="0">
                <a:latin typeface="Calibri" pitchFamily="34" charset="0"/>
              </a:rPr>
              <a:t>An </a:t>
            </a:r>
            <a:r>
              <a:rPr lang="en-US" altLang="en-US" b="1" dirty="0">
                <a:latin typeface="Calibri" pitchFamily="34" charset="0"/>
              </a:rPr>
              <a:t>Adverse International Capital-Flow Shock</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28</a:t>
            </a:fld>
            <a:endParaRPr lang="en-US" dirty="0"/>
          </a:p>
        </p:txBody>
      </p:sp>
      <p:pic>
        <p:nvPicPr>
          <p:cNvPr id="6" name="Content Placeholder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00200" y="1752600"/>
            <a:ext cx="5738867" cy="432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0281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International T</a:t>
            </a:r>
            <a:r>
              <a:rPr lang="en-US" b="1" dirty="0" smtClean="0"/>
              <a:t>rade Shock</a:t>
            </a:r>
            <a:endParaRPr lang="en-US" dirty="0"/>
          </a:p>
        </p:txBody>
      </p:sp>
      <p:sp>
        <p:nvSpPr>
          <p:cNvPr id="3" name="Content Placeholder 2"/>
          <p:cNvSpPr>
            <a:spLocks noGrp="1"/>
          </p:cNvSpPr>
          <p:nvPr>
            <p:ph idx="1"/>
          </p:nvPr>
        </p:nvSpPr>
        <p:spPr>
          <a:xfrm>
            <a:off x="457200" y="1295400"/>
            <a:ext cx="8229600" cy="4906963"/>
          </a:xfrm>
        </p:spPr>
        <p:txBody>
          <a:bodyPr>
            <a:normAutofit/>
          </a:bodyPr>
          <a:lstStyle/>
          <a:p>
            <a:pPr marL="0" indent="0">
              <a:buNone/>
            </a:pPr>
            <a:r>
              <a:rPr lang="en-US" dirty="0" smtClean="0"/>
              <a:t>An </a:t>
            </a:r>
            <a:r>
              <a:rPr lang="en-US" b="1" dirty="0" smtClean="0"/>
              <a:t>international trade shock </a:t>
            </a:r>
            <a:r>
              <a:rPr lang="en-US" dirty="0" smtClean="0"/>
              <a:t>is a change in a country’s exports or imports that arises from causes other than changes in real income of the country.</a:t>
            </a:r>
          </a:p>
          <a:p>
            <a:r>
              <a:rPr lang="en-US" dirty="0" smtClean="0"/>
              <a:t>Alters both the country’s current account balance and aggregate demand for the country’s domestic production. Both the FE curve and the IS curve shift.</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29</a:t>
            </a:fld>
            <a:endParaRPr lang="en-US" dirty="0"/>
          </a:p>
        </p:txBody>
      </p:sp>
    </p:spTree>
    <p:extLst>
      <p:ext uri="{BB962C8B-B14F-4D97-AF65-F5344CB8AC3E}">
        <p14:creationId xmlns:p14="http://schemas.microsoft.com/office/powerpoint/2010/main" val="20711857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sz="4200" b="1" dirty="0">
                <a:latin typeface="Calibri" pitchFamily="34" charset="0"/>
              </a:rPr>
              <a:t>Assets and Liabilities of the Central Bank</a:t>
            </a:r>
            <a:endParaRPr lang="en-US" sz="42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a:t>
            </a:fld>
            <a:endParaRPr lang="en-US" dirty="0"/>
          </a:p>
        </p:txBody>
      </p:sp>
      <p:pic>
        <p:nvPicPr>
          <p:cNvPr id="6" name="Content Placeholder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4800" y="1828800"/>
            <a:ext cx="8440764" cy="3110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696286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b="1" dirty="0" smtClean="0">
                <a:latin typeface="Calibri" pitchFamily="34" charset="0"/>
              </a:rPr>
              <a:t>An </a:t>
            </a:r>
            <a:r>
              <a:rPr lang="en-US" altLang="en-US" b="1" dirty="0">
                <a:latin typeface="Calibri" pitchFamily="34" charset="0"/>
              </a:rPr>
              <a:t>Adverse International Trade Shock</a:t>
            </a:r>
            <a:endParaRPr lang="en-US"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30</a:t>
            </a:fld>
            <a:endParaRPr lang="en-US" dirty="0"/>
          </a:p>
        </p:txBody>
      </p:sp>
      <p:pic>
        <p:nvPicPr>
          <p:cNvPr id="6" name="Content Placeholder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95400" y="1676400"/>
            <a:ext cx="6437927" cy="4286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89477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b="1" dirty="0" smtClean="0">
                <a:latin typeface="Calibri" pitchFamily="34" charset="0"/>
              </a:rPr>
              <a:t>Policies </a:t>
            </a:r>
            <a:r>
              <a:rPr lang="en-US" altLang="en-US" b="1" dirty="0">
                <a:latin typeface="Calibri" pitchFamily="34" charset="0"/>
              </a:rPr>
              <a:t>for Internal and External Balance</a:t>
            </a:r>
            <a:endParaRPr lang="en-US"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31</a:t>
            </a:fld>
            <a:endParaRPr lang="en-US" dirty="0"/>
          </a:p>
        </p:txBody>
      </p:sp>
      <p:pic>
        <p:nvPicPr>
          <p:cNvPr id="6" name="Content Placeholder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9600" y="1676400"/>
            <a:ext cx="7434344"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384472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b="1" dirty="0" smtClean="0"/>
              <a:t>Imbalances and Policy </a:t>
            </a:r>
            <a:r>
              <a:rPr lang="en-US" b="1" dirty="0"/>
              <a:t>R</a:t>
            </a:r>
            <a:r>
              <a:rPr lang="en-US" b="1" dirty="0" smtClean="0"/>
              <a:t>esponses</a:t>
            </a:r>
            <a:endParaRPr lang="en-US" b="1" dirty="0"/>
          </a:p>
        </p:txBody>
      </p:sp>
      <p:sp>
        <p:nvSpPr>
          <p:cNvPr id="3" name="Content Placeholder 2"/>
          <p:cNvSpPr>
            <a:spLocks noGrp="1"/>
          </p:cNvSpPr>
          <p:nvPr>
            <p:ph idx="1"/>
          </p:nvPr>
        </p:nvSpPr>
        <p:spPr>
          <a:xfrm>
            <a:off x="457200" y="1143000"/>
            <a:ext cx="8229600" cy="5059363"/>
          </a:xfrm>
        </p:spPr>
        <p:txBody>
          <a:bodyPr>
            <a:normAutofit fontScale="85000" lnSpcReduction="20000"/>
          </a:bodyPr>
          <a:lstStyle/>
          <a:p>
            <a:pPr marL="0" indent="0">
              <a:buNone/>
            </a:pPr>
            <a:r>
              <a:rPr lang="en-US" dirty="0" smtClean="0"/>
              <a:t>A country wants to achieve both internal balance and external balance. Yet its actual performance is often short these goals. </a:t>
            </a:r>
          </a:p>
          <a:p>
            <a:pPr marL="0" indent="0">
              <a:buNone/>
            </a:pPr>
            <a:r>
              <a:rPr lang="en-US" dirty="0" smtClean="0"/>
              <a:t>The government of a country in one of the two dilemma cases (deficit and high unemployment, or surplus and rapid inflation) has three basic choices:</a:t>
            </a:r>
          </a:p>
          <a:p>
            <a:pPr marL="514350" indent="-514350">
              <a:buFont typeface="+mj-lt"/>
              <a:buAutoNum type="arabicPeriod"/>
            </a:pPr>
            <a:r>
              <a:rPr lang="en-US" dirty="0" smtClean="0"/>
              <a:t>Abandon the goal of external balance (abandon the fixed exchange rate)</a:t>
            </a:r>
          </a:p>
          <a:p>
            <a:pPr marL="514350" indent="-514350">
              <a:buFont typeface="+mj-lt"/>
              <a:buAutoNum type="arabicPeriod"/>
            </a:pPr>
            <a:r>
              <a:rPr lang="en-US" dirty="0" smtClean="0"/>
              <a:t>Abandon the goal of internal balance, at least in the short run, and set its policies to achieve external balance</a:t>
            </a:r>
          </a:p>
          <a:p>
            <a:pPr marL="514350" indent="-514350">
              <a:buFont typeface="+mj-lt"/>
              <a:buAutoNum type="arabicPeriod"/>
            </a:pPr>
            <a:r>
              <a:rPr lang="en-US" dirty="0" smtClean="0"/>
              <a:t>Try to find more policy tools, or creatively use the tools they already have</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32</a:t>
            </a:fld>
            <a:endParaRPr lang="en-US" dirty="0"/>
          </a:p>
        </p:txBody>
      </p:sp>
    </p:spTree>
    <p:extLst>
      <p:ext uri="{BB962C8B-B14F-4D97-AF65-F5344CB8AC3E}">
        <p14:creationId xmlns:p14="http://schemas.microsoft.com/office/powerpoint/2010/main" val="352799284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t>A </a:t>
            </a:r>
            <a:r>
              <a:rPr lang="en-US" b="1" dirty="0"/>
              <a:t>S</a:t>
            </a:r>
            <a:r>
              <a:rPr lang="en-US" b="1" dirty="0" smtClean="0"/>
              <a:t>hort-Run </a:t>
            </a:r>
            <a:r>
              <a:rPr lang="en-US" b="1" dirty="0"/>
              <a:t>S</a:t>
            </a:r>
            <a:r>
              <a:rPr lang="en-US" b="1" dirty="0" smtClean="0"/>
              <a:t>olution: Monetary-Fiscal </a:t>
            </a:r>
            <a:r>
              <a:rPr lang="en-US" b="1" dirty="0"/>
              <a:t>M</a:t>
            </a:r>
            <a:r>
              <a:rPr lang="en-US" b="1" dirty="0" smtClean="0"/>
              <a:t>ix</a:t>
            </a:r>
            <a:endParaRPr lang="en-US" b="1" dirty="0"/>
          </a:p>
        </p:txBody>
      </p:sp>
      <p:sp>
        <p:nvSpPr>
          <p:cNvPr id="3" name="Content Placeholder 2"/>
          <p:cNvSpPr>
            <a:spLocks noGrp="1"/>
          </p:cNvSpPr>
          <p:nvPr>
            <p:ph idx="1"/>
          </p:nvPr>
        </p:nvSpPr>
        <p:spPr>
          <a:xfrm>
            <a:off x="457200" y="1524000"/>
            <a:ext cx="8229600" cy="4678363"/>
          </a:xfrm>
        </p:spPr>
        <p:txBody>
          <a:bodyPr>
            <a:normAutofit fontScale="92500" lnSpcReduction="10000"/>
          </a:bodyPr>
          <a:lstStyle/>
          <a:p>
            <a:r>
              <a:rPr lang="en-US" dirty="0" smtClean="0"/>
              <a:t>There is a way to achieve both internal and external balance goals using conventional demand-side policies while staying on fixed exchange rates. </a:t>
            </a:r>
          </a:p>
          <a:p>
            <a:r>
              <a:rPr lang="en-US" dirty="0" smtClean="0"/>
              <a:t>Monetary and fiscal policies can be mixed so as to achieve any combination of domestic product and overall payments balance in the short run.</a:t>
            </a:r>
          </a:p>
          <a:p>
            <a:r>
              <a:rPr lang="en-US" dirty="0"/>
              <a:t>Assign to fiscal policy the task of stabilizing the domestic economy, and assign to monetary policy the task of stabilizing the balance of </a:t>
            </a:r>
            <a:r>
              <a:rPr lang="en-US" dirty="0" smtClean="0"/>
              <a:t>payments. </a:t>
            </a: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33</a:t>
            </a:fld>
            <a:endParaRPr lang="en-US" dirty="0"/>
          </a:p>
        </p:txBody>
      </p:sp>
    </p:spTree>
    <p:extLst>
      <p:ext uri="{BB962C8B-B14F-4D97-AF65-F5344CB8AC3E}">
        <p14:creationId xmlns:p14="http://schemas.microsoft.com/office/powerpoint/2010/main" val="19373168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sz="3400" b="1" dirty="0" smtClean="0">
                <a:latin typeface="Calibri" pitchFamily="34" charset="0"/>
              </a:rPr>
              <a:t>How </a:t>
            </a:r>
            <a:r>
              <a:rPr lang="en-US" altLang="en-US" sz="3400" b="1" dirty="0">
                <a:latin typeface="Calibri" pitchFamily="34" charset="0"/>
              </a:rPr>
              <a:t>Monetary and Fiscal Policy Could Combine to Cure Both Unemployment and a Balance-of-Payments Deficit</a:t>
            </a:r>
            <a:endParaRPr lang="en-US" sz="34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34</a:t>
            </a:fld>
            <a:endParaRPr lang="en-US" dirty="0"/>
          </a:p>
        </p:txBody>
      </p:sp>
      <p:pic>
        <p:nvPicPr>
          <p:cNvPr id="6" name="Content Placeholder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71600" y="1752600"/>
            <a:ext cx="6553200" cy="4442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377645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sz="3600" b="1" dirty="0" smtClean="0">
                <a:latin typeface="Calibri" pitchFamily="34" charset="0"/>
              </a:rPr>
              <a:t>Monetary-Fiscal </a:t>
            </a:r>
            <a:r>
              <a:rPr lang="en-US" altLang="en-US" sz="3600" b="1" dirty="0">
                <a:latin typeface="Calibri" pitchFamily="34" charset="0"/>
              </a:rPr>
              <a:t>Recipes for Internal and External Balance</a:t>
            </a:r>
            <a:endParaRPr lang="en-US" sz="36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35</a:t>
            </a:fld>
            <a:endParaRPr lang="en-US"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51607" y="1447800"/>
            <a:ext cx="6499041" cy="487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056315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Surrender: Changing the Exchange Rate</a:t>
            </a:r>
            <a:endParaRPr lang="en-US" b="1" dirty="0"/>
          </a:p>
        </p:txBody>
      </p:sp>
      <p:sp>
        <p:nvSpPr>
          <p:cNvPr id="3" name="Content Placeholder 2"/>
          <p:cNvSpPr>
            <a:spLocks noGrp="1"/>
          </p:cNvSpPr>
          <p:nvPr>
            <p:ph idx="1"/>
          </p:nvPr>
        </p:nvSpPr>
        <p:spPr/>
        <p:txBody>
          <a:bodyPr>
            <a:normAutofit fontScale="92500" lnSpcReduction="20000"/>
          </a:bodyPr>
          <a:lstStyle/>
          <a:p>
            <a:r>
              <a:rPr lang="en-US" dirty="0" smtClean="0"/>
              <a:t>If an imbalance in a country’s overall balance of payments is large enough or lasts long enough, the country’s government may be unwilling to change domestic policies by enough to eliminate the imbalance</a:t>
            </a:r>
          </a:p>
          <a:p>
            <a:r>
              <a:rPr lang="en-US" dirty="0" smtClean="0"/>
              <a:t>The country’s government may conclude that surrendering the fixed rate is the best choice available</a:t>
            </a:r>
          </a:p>
          <a:p>
            <a:r>
              <a:rPr lang="en-US" dirty="0" smtClean="0"/>
              <a:t>If the balance of payments is in deficit, a devaluation may be used; if it’s in surplus, revaluation may occur</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36</a:t>
            </a:fld>
            <a:endParaRPr lang="en-US" dirty="0"/>
          </a:p>
        </p:txBody>
      </p:sp>
    </p:spTree>
    <p:extLst>
      <p:ext uri="{BB962C8B-B14F-4D97-AF65-F5344CB8AC3E}">
        <p14:creationId xmlns:p14="http://schemas.microsoft.com/office/powerpoint/2010/main" val="20882799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b="1" dirty="0" smtClean="0">
                <a:latin typeface="Calibri" pitchFamily="34" charset="0"/>
              </a:rPr>
              <a:t>Devaluation </a:t>
            </a:r>
            <a:r>
              <a:rPr lang="en-US" altLang="en-US" sz="4000" b="1" dirty="0">
                <a:latin typeface="Calibri" pitchFamily="34" charset="0"/>
              </a:rPr>
              <a:t>of the Country’s Currency</a:t>
            </a:r>
            <a:endParaRPr lang="en-US" sz="40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37</a:t>
            </a:fld>
            <a:endParaRPr lang="en-US" dirty="0"/>
          </a:p>
        </p:txBody>
      </p:sp>
      <p:pic>
        <p:nvPicPr>
          <p:cNvPr id="6" name="Content Placeholder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19200" y="1524000"/>
            <a:ext cx="6248399" cy="4396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66656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b="1" dirty="0">
                <a:latin typeface="Calibri" pitchFamily="34" charset="0"/>
              </a:rPr>
              <a:t>Exchange Rate Mechanism (ERM)- Three Countries</a:t>
            </a:r>
            <a:endParaRPr lang="en-US"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38</a:t>
            </a:fld>
            <a:endParaRPr lang="en-US" dirty="0"/>
          </a:p>
        </p:txBody>
      </p:sp>
      <p:pic>
        <p:nvPicPr>
          <p:cNvPr id="6" name="Content Placeholder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 y="1905000"/>
            <a:ext cx="8735520" cy="3583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808940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Autofit/>
          </a:bodyPr>
          <a:lstStyle/>
          <a:p>
            <a:r>
              <a:rPr lang="en-US" altLang="en-US" sz="3800" b="1" dirty="0">
                <a:latin typeface="Calibri" pitchFamily="34" charset="0"/>
              </a:rPr>
              <a:t>Exchange Rate Mechanism (ERM)- Three Countries, Economic Snapshot</a:t>
            </a:r>
            <a:endParaRPr lang="en-US" sz="38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39</a:t>
            </a:fld>
            <a:endParaRPr lang="en-US" dirty="0"/>
          </a:p>
        </p:txBody>
      </p:sp>
      <p:pic>
        <p:nvPicPr>
          <p:cNvPr id="6" name="Content Placeholder 5"/>
          <p:cNvPicPr>
            <a:picLocks noGrp="1" noChangeAspect="1" noChangeArrowheads="1"/>
          </p:cNvPicPr>
          <p:nvPr>
            <p:ph idx="1"/>
          </p:nvPr>
        </p:nvPicPr>
        <p:blipFill>
          <a:blip r:embed="rId2">
            <a:lum contrast="22000"/>
            <a:extLst>
              <a:ext uri="{28A0092B-C50C-407E-A947-70E740481C1C}">
                <a14:useLocalDpi xmlns:a14="http://schemas.microsoft.com/office/drawing/2010/main" val="0"/>
              </a:ext>
            </a:extLst>
          </a:blip>
          <a:srcRect/>
          <a:stretch>
            <a:fillRect/>
          </a:stretch>
        </p:blipFill>
        <p:spPr bwMode="auto">
          <a:xfrm>
            <a:off x="990600" y="1447800"/>
            <a:ext cx="7151077" cy="4648200"/>
          </a:xfrm>
          <a:prstGeom prst="rect">
            <a:avLst/>
          </a:prstGeom>
          <a:solidFill>
            <a:schemeClr val="accent5">
              <a:lumMod val="50000"/>
            </a:schemeClr>
          </a:solidFill>
          <a:ln>
            <a:noFill/>
          </a:ln>
          <a:effectLst/>
        </p:spPr>
      </p:pic>
    </p:spTree>
    <p:extLst>
      <p:ext uri="{BB962C8B-B14F-4D97-AF65-F5344CB8AC3E}">
        <p14:creationId xmlns:p14="http://schemas.microsoft.com/office/powerpoint/2010/main" val="38688234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b="1" dirty="0" smtClean="0"/>
              <a:t>Central Bank Assets</a:t>
            </a:r>
            <a:endParaRPr lang="en-US" sz="4200" b="1" dirty="0"/>
          </a:p>
        </p:txBody>
      </p:sp>
      <p:sp>
        <p:nvSpPr>
          <p:cNvPr id="3" name="Content Placeholder 2"/>
          <p:cNvSpPr>
            <a:spLocks noGrp="1"/>
          </p:cNvSpPr>
          <p:nvPr>
            <p:ph idx="1"/>
          </p:nvPr>
        </p:nvSpPr>
        <p:spPr>
          <a:xfrm>
            <a:off x="457200" y="1371600"/>
            <a:ext cx="8229600" cy="4830763"/>
          </a:xfrm>
        </p:spPr>
        <p:txBody>
          <a:bodyPr>
            <a:normAutofit/>
          </a:bodyPr>
          <a:lstStyle/>
          <a:p>
            <a:pPr marL="0" indent="0">
              <a:buNone/>
            </a:pPr>
            <a:r>
              <a:rPr lang="en-US" dirty="0" smtClean="0"/>
              <a:t>The two key types of assets are domestic assets (D) and international reserves (R)</a:t>
            </a:r>
          </a:p>
          <a:p>
            <a:r>
              <a:rPr lang="en-US" b="1" dirty="0" smtClean="0"/>
              <a:t>Domestic assets (</a:t>
            </a:r>
            <a:r>
              <a:rPr lang="en-US" dirty="0" smtClean="0"/>
              <a:t>denominated </a:t>
            </a:r>
            <a:r>
              <a:rPr lang="en-US" dirty="0"/>
              <a:t>in domestic </a:t>
            </a:r>
            <a:r>
              <a:rPr lang="en-US" dirty="0" smtClean="0"/>
              <a:t>currency) </a:t>
            </a:r>
            <a:r>
              <a:rPr lang="en-US" dirty="0"/>
              <a:t>include </a:t>
            </a:r>
            <a:r>
              <a:rPr lang="en-US" dirty="0" smtClean="0"/>
              <a:t>bonds and similar debt securities and loans that the central bank has made to domestic financial institutions</a:t>
            </a:r>
          </a:p>
          <a:p>
            <a:r>
              <a:rPr lang="en-US" b="1" dirty="0" smtClean="0"/>
              <a:t>International reserves </a:t>
            </a:r>
            <a:r>
              <a:rPr lang="en-US" dirty="0" smtClean="0"/>
              <a:t>include holdings of foreign currency and foreign-currency-denominated securities.</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4</a:t>
            </a:fld>
            <a:endParaRPr lang="en-US" dirty="0"/>
          </a:p>
        </p:txBody>
      </p:sp>
    </p:spTree>
    <p:extLst>
      <p:ext uri="{BB962C8B-B14F-4D97-AF65-F5344CB8AC3E}">
        <p14:creationId xmlns:p14="http://schemas.microsoft.com/office/powerpoint/2010/main" val="417643158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8839200" cy="1143000"/>
          </a:xfrm>
        </p:spPr>
        <p:txBody>
          <a:bodyPr>
            <a:noAutofit/>
          </a:bodyPr>
          <a:lstStyle/>
          <a:p>
            <a:r>
              <a:rPr lang="en-US" sz="3800" b="1" dirty="0" smtClean="0"/>
              <a:t>How Well Does the Trade Balance Respond to Changes in the Exchange Rate?</a:t>
            </a:r>
            <a:endParaRPr lang="en-US" sz="3800" b="1" dirty="0"/>
          </a:p>
        </p:txBody>
      </p:sp>
      <p:sp>
        <p:nvSpPr>
          <p:cNvPr id="3" name="Content Placeholder 2"/>
          <p:cNvSpPr>
            <a:spLocks noGrp="1"/>
          </p:cNvSpPr>
          <p:nvPr>
            <p:ph idx="1"/>
          </p:nvPr>
        </p:nvSpPr>
        <p:spPr/>
        <p:txBody>
          <a:bodyPr>
            <a:normAutofit fontScale="92500" lnSpcReduction="10000"/>
          </a:bodyPr>
          <a:lstStyle/>
          <a:p>
            <a:r>
              <a:rPr lang="en-US" dirty="0" smtClean="0"/>
              <a:t>A change in the nominal exchange rate should alter net exports, at least as long as it alters international price competitiveness.</a:t>
            </a:r>
          </a:p>
          <a:p>
            <a:r>
              <a:rPr lang="en-US" dirty="0" smtClean="0"/>
              <a:t>A devaluation is likely to lower the foreign-currency price of exports, so that foreign buyers tend to buy more.</a:t>
            </a:r>
          </a:p>
          <a:p>
            <a:r>
              <a:rPr lang="en-US" dirty="0" smtClean="0"/>
              <a:t>The devaluation is likely to make the domestic-currency price of imports higher, causing a drop in import quantities as buyers shift toward domestic substitutes for imports.</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40</a:t>
            </a:fld>
            <a:endParaRPr lang="en-US" dirty="0"/>
          </a:p>
        </p:txBody>
      </p:sp>
    </p:spTree>
    <p:extLst>
      <p:ext uri="{BB962C8B-B14F-4D97-AF65-F5344CB8AC3E}">
        <p14:creationId xmlns:p14="http://schemas.microsoft.com/office/powerpoint/2010/main" val="1679089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b="1" dirty="0" smtClean="0">
                <a:latin typeface="Calibri" pitchFamily="34" charset="0"/>
              </a:rPr>
              <a:t>Devaluation </a:t>
            </a:r>
            <a:r>
              <a:rPr lang="en-US" altLang="en-US" sz="4000" b="1" dirty="0">
                <a:latin typeface="Calibri" pitchFamily="34" charset="0"/>
              </a:rPr>
              <a:t>Affects the Trade Balance</a:t>
            </a:r>
            <a:endParaRPr lang="en-US" sz="40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41</a:t>
            </a:fld>
            <a:endParaRPr lang="en-US" dirty="0"/>
          </a:p>
        </p:txBody>
      </p:sp>
      <p:pic>
        <p:nvPicPr>
          <p:cNvPr id="6" name="Content Placeholder 5"/>
          <p:cNvPicPr>
            <a:picLocks noGrp="1" noChangeAspect="1" noChangeArrowheads="1"/>
          </p:cNvPicPr>
          <p:nvPr>
            <p:ph idx="1"/>
          </p:nvPr>
        </p:nvPicPr>
        <p:blipFill>
          <a:blip r:embed="rId2">
            <a:lum contrast="5000"/>
            <a:extLst>
              <a:ext uri="{28A0092B-C50C-407E-A947-70E740481C1C}">
                <a14:useLocalDpi xmlns:a14="http://schemas.microsoft.com/office/drawing/2010/main" val="0"/>
              </a:ext>
            </a:extLst>
          </a:blip>
          <a:srcRect/>
          <a:stretch>
            <a:fillRect/>
          </a:stretch>
        </p:blipFill>
        <p:spPr bwMode="auto">
          <a:xfrm>
            <a:off x="446691" y="1600200"/>
            <a:ext cx="8316310" cy="3975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873458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Timing: The J-Curve</a:t>
            </a:r>
            <a:endParaRPr lang="en-US" b="1" dirty="0"/>
          </a:p>
        </p:txBody>
      </p:sp>
      <p:sp>
        <p:nvSpPr>
          <p:cNvPr id="3" name="Content Placeholder 2"/>
          <p:cNvSpPr>
            <a:spLocks noGrp="1"/>
          </p:cNvSpPr>
          <p:nvPr>
            <p:ph idx="1"/>
          </p:nvPr>
        </p:nvSpPr>
        <p:spPr/>
        <p:txBody>
          <a:bodyPr>
            <a:normAutofit fontScale="92500"/>
          </a:bodyPr>
          <a:lstStyle/>
          <a:p>
            <a:r>
              <a:rPr lang="en-US" dirty="0" smtClean="0"/>
              <a:t>Devaluation is likely to improve the trade balance after a sufficient span of time has elapsed.</a:t>
            </a:r>
          </a:p>
          <a:p>
            <a:r>
              <a:rPr lang="en-US" dirty="0" smtClean="0"/>
              <a:t>A </a:t>
            </a:r>
            <a:r>
              <a:rPr lang="en-US" b="1" dirty="0" smtClean="0"/>
              <a:t>J-curve</a:t>
            </a:r>
            <a:r>
              <a:rPr lang="en-US" dirty="0" smtClean="0"/>
              <a:t> shows the typical pattern of a response to devaluation.</a:t>
            </a:r>
          </a:p>
          <a:p>
            <a:r>
              <a:rPr lang="en-US" dirty="0" smtClean="0"/>
              <a:t>The value of the country’s current account first deteriorates but then improves. After a moderate time period the current account returns to where it started, and then ultimately moves above its initial value.</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42</a:t>
            </a:fld>
            <a:endParaRPr lang="en-US" dirty="0"/>
          </a:p>
        </p:txBody>
      </p:sp>
    </p:spTree>
    <p:extLst>
      <p:ext uri="{BB962C8B-B14F-4D97-AF65-F5344CB8AC3E}">
        <p14:creationId xmlns:p14="http://schemas.microsoft.com/office/powerpoint/2010/main" val="406757902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610600" cy="1096962"/>
          </a:xfrm>
        </p:spPr>
        <p:txBody>
          <a:bodyPr>
            <a:noAutofit/>
          </a:bodyPr>
          <a:lstStyle/>
          <a:p>
            <a:r>
              <a:rPr lang="en-US" altLang="en-US" sz="3600" b="1" dirty="0" smtClean="0">
                <a:latin typeface="Calibri" pitchFamily="34" charset="0"/>
              </a:rPr>
              <a:t>The </a:t>
            </a:r>
            <a:r>
              <a:rPr lang="en-US" altLang="en-US" sz="3600" b="1" dirty="0">
                <a:latin typeface="Calibri" pitchFamily="34" charset="0"/>
              </a:rPr>
              <a:t>J Curve: How the Trade Balance Probably Responds to a Drop in the Value of a Country’s Currency</a:t>
            </a:r>
            <a:endParaRPr lang="en-US" sz="36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43</a:t>
            </a:fld>
            <a:endParaRPr lang="en-US" dirty="0"/>
          </a:p>
        </p:txBody>
      </p:sp>
      <p:pic>
        <p:nvPicPr>
          <p:cNvPr id="6" name="Content Placeholder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905000"/>
            <a:ext cx="7478173" cy="4102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05684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b="1" dirty="0" smtClean="0"/>
              <a:t>Central Bank Liabilities</a:t>
            </a:r>
            <a:endParaRPr lang="en-US" sz="4200" b="1" dirty="0"/>
          </a:p>
        </p:txBody>
      </p:sp>
      <p:sp>
        <p:nvSpPr>
          <p:cNvPr id="3" name="Content Placeholder 2"/>
          <p:cNvSpPr>
            <a:spLocks noGrp="1"/>
          </p:cNvSpPr>
          <p:nvPr>
            <p:ph idx="1"/>
          </p:nvPr>
        </p:nvSpPr>
        <p:spPr/>
        <p:txBody>
          <a:bodyPr>
            <a:normAutofit lnSpcReduction="10000"/>
          </a:bodyPr>
          <a:lstStyle/>
          <a:p>
            <a:pPr marL="0" indent="0">
              <a:buNone/>
            </a:pPr>
            <a:r>
              <a:rPr lang="en-US" sz="2800" dirty="0" smtClean="0"/>
              <a:t>On the liability side of the balance sheet the two liabilities of interest are:</a:t>
            </a:r>
          </a:p>
          <a:p>
            <a:r>
              <a:rPr lang="en-US" sz="2800" i="1" dirty="0"/>
              <a:t>D</a:t>
            </a:r>
            <a:r>
              <a:rPr lang="en-US" sz="2800" i="1" dirty="0" smtClean="0"/>
              <a:t>omestic currency</a:t>
            </a:r>
            <a:r>
              <a:rPr lang="en-US" sz="2800" b="1" dirty="0" smtClean="0"/>
              <a:t>: </a:t>
            </a:r>
            <a:r>
              <a:rPr lang="en-US" sz="2800" dirty="0" smtClean="0"/>
              <a:t>paper money and coin issued by the central bank</a:t>
            </a:r>
          </a:p>
          <a:p>
            <a:r>
              <a:rPr lang="en-US" sz="2800" i="1" dirty="0" smtClean="0"/>
              <a:t>Deposits from (Regular) Banks</a:t>
            </a:r>
            <a:r>
              <a:rPr lang="en-US" sz="2800" b="1" dirty="0" smtClean="0"/>
              <a:t>: </a:t>
            </a:r>
            <a:r>
              <a:rPr lang="en-US" sz="2800" dirty="0" smtClean="0"/>
              <a:t>These are deposits that country’s domestic banks have placed with the central bank  </a:t>
            </a:r>
          </a:p>
          <a:p>
            <a:pPr marL="0" indent="0">
              <a:buNone/>
            </a:pPr>
            <a:r>
              <a:rPr lang="en-US" sz="2800" dirty="0" smtClean="0"/>
              <a:t>Together these are: </a:t>
            </a:r>
          </a:p>
          <a:p>
            <a:pPr marL="400050" indent="0">
              <a:buNone/>
            </a:pPr>
            <a:r>
              <a:rPr lang="en-US" sz="2800" b="1" dirty="0" smtClean="0"/>
              <a:t>Monetary base </a:t>
            </a:r>
            <a:r>
              <a:rPr lang="en-US" sz="2800" dirty="0" smtClean="0"/>
              <a:t>(</a:t>
            </a:r>
            <a:r>
              <a:rPr lang="en-US" sz="2800" b="1" dirty="0" smtClean="0"/>
              <a:t>MB</a:t>
            </a:r>
            <a:r>
              <a:rPr lang="en-US" sz="2800" dirty="0" smtClean="0"/>
              <a:t>) = Currency + Bank </a:t>
            </a:r>
            <a:r>
              <a:rPr lang="en-US" sz="2800" dirty="0"/>
              <a:t>d</a:t>
            </a:r>
            <a:r>
              <a:rPr lang="en-US" sz="2800" dirty="0" smtClean="0"/>
              <a:t>eposits at the central </a:t>
            </a:r>
            <a:r>
              <a:rPr lang="en-US" sz="2800" dirty="0"/>
              <a:t>b</a:t>
            </a:r>
            <a:r>
              <a:rPr lang="en-US" sz="2800" dirty="0" smtClean="0"/>
              <a:t>ank</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5</a:t>
            </a:fld>
            <a:endParaRPr lang="en-US" dirty="0"/>
          </a:p>
        </p:txBody>
      </p:sp>
    </p:spTree>
    <p:extLst>
      <p:ext uri="{BB962C8B-B14F-4D97-AF65-F5344CB8AC3E}">
        <p14:creationId xmlns:p14="http://schemas.microsoft.com/office/powerpoint/2010/main" val="699338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2800" b="1" dirty="0" smtClean="0">
                <a:latin typeface="Calibri" pitchFamily="34" charset="0"/>
              </a:rPr>
              <a:t>Key </a:t>
            </a:r>
            <a:r>
              <a:rPr lang="en-US" altLang="en-US" sz="2800" b="1" dirty="0">
                <a:latin typeface="Calibri" pitchFamily="34" charset="0"/>
              </a:rPr>
              <a:t>Balance-Sheet Items, the Fed and the ECB, December 31, </a:t>
            </a:r>
            <a:r>
              <a:rPr lang="en-US" altLang="en-US" sz="2800" b="1" dirty="0" smtClean="0">
                <a:latin typeface="Calibri" pitchFamily="34" charset="0"/>
              </a:rPr>
              <a:t>2013</a:t>
            </a:r>
            <a:endParaRPr lang="en-US" sz="28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6</a:t>
            </a:fld>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3400" y="1600200"/>
            <a:ext cx="8229600" cy="41268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030501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fontScale="90000"/>
          </a:bodyPr>
          <a:lstStyle/>
          <a:p>
            <a:r>
              <a:rPr lang="en-US" sz="3100" dirty="0" smtClean="0"/>
              <a:t/>
            </a:r>
            <a:br>
              <a:rPr lang="en-US" sz="3100" dirty="0" smtClean="0"/>
            </a:br>
            <a:r>
              <a:rPr lang="en-US" sz="4700" b="1" dirty="0" smtClean="0"/>
              <a:t>Monetary Base and Money </a:t>
            </a:r>
            <a:r>
              <a:rPr lang="en-US" sz="4700" b="1" dirty="0"/>
              <a:t>Supply</a:t>
            </a:r>
            <a:r>
              <a:rPr lang="en-US" dirty="0" smtClean="0"/>
              <a:t/>
            </a:r>
            <a:br>
              <a:rPr lang="en-US" dirty="0" smtClean="0"/>
            </a:br>
            <a:endParaRPr lang="en-US" dirty="0"/>
          </a:p>
        </p:txBody>
      </p:sp>
      <p:sp>
        <p:nvSpPr>
          <p:cNvPr id="3" name="Content Placeholder 2"/>
          <p:cNvSpPr>
            <a:spLocks noGrp="1"/>
          </p:cNvSpPr>
          <p:nvPr>
            <p:ph idx="1"/>
          </p:nvPr>
        </p:nvSpPr>
        <p:spPr>
          <a:xfrm>
            <a:off x="457200" y="1371600"/>
            <a:ext cx="8229600" cy="4830763"/>
          </a:xfrm>
        </p:spPr>
        <p:txBody>
          <a:bodyPr>
            <a:normAutofit fontScale="92500"/>
          </a:bodyPr>
          <a:lstStyle/>
          <a:p>
            <a:pPr marL="0" indent="0">
              <a:buNone/>
            </a:pPr>
            <a:r>
              <a:rPr lang="en-US" sz="2800" dirty="0" smtClean="0"/>
              <a:t>The country’s money supply consists (mainly) of currency held by the public and various types of deposits held by the public at regular banks.</a:t>
            </a:r>
          </a:p>
          <a:p>
            <a:pPr marL="0" indent="0">
              <a:buNone/>
            </a:pPr>
            <a:r>
              <a:rPr lang="en-US" sz="2800" dirty="0" smtClean="0"/>
              <a:t>Bank reserves (currency held by banks and bank deposits at the central bank) back up the public’s bank deposits.</a:t>
            </a:r>
            <a:endParaRPr lang="en-US" sz="2800" dirty="0"/>
          </a:p>
          <a:p>
            <a:pPr marL="0" indent="0">
              <a:buNone/>
            </a:pPr>
            <a:r>
              <a:rPr lang="en-US" sz="2800" dirty="0" smtClean="0"/>
              <a:t>The central bank can control the country’s money supply by controlling its own balance sheet (the monetary base) and by setting reserve requirements that banks must meet. </a:t>
            </a:r>
          </a:p>
          <a:p>
            <a:pPr marL="0" indent="0">
              <a:buNone/>
            </a:pPr>
            <a:r>
              <a:rPr lang="en-US" sz="2800" dirty="0" smtClean="0"/>
              <a:t>We can use these relationships to see the effects of official intervention on the country’s money supply.</a:t>
            </a:r>
          </a:p>
          <a:p>
            <a:pPr marL="0" indent="0">
              <a:buNone/>
            </a:pPr>
            <a:endParaRPr lang="en-US" sz="2800"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7</a:t>
            </a:fld>
            <a:endParaRPr lang="en-US" dirty="0"/>
          </a:p>
        </p:txBody>
      </p:sp>
    </p:spTree>
    <p:extLst>
      <p:ext uri="{BB962C8B-B14F-4D97-AF65-F5344CB8AC3E}">
        <p14:creationId xmlns:p14="http://schemas.microsoft.com/office/powerpoint/2010/main" val="3623631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Autofit/>
          </a:bodyPr>
          <a:lstStyle/>
          <a:p>
            <a:r>
              <a:rPr lang="en-US" sz="4200" b="1" dirty="0"/>
              <a:t>From the Balance of Payments to the Money Supply</a:t>
            </a:r>
          </a:p>
        </p:txBody>
      </p:sp>
      <p:sp>
        <p:nvSpPr>
          <p:cNvPr id="3" name="Content Placeholder 2"/>
          <p:cNvSpPr>
            <a:spLocks noGrp="1"/>
          </p:cNvSpPr>
          <p:nvPr>
            <p:ph idx="1"/>
          </p:nvPr>
        </p:nvSpPr>
        <p:spPr>
          <a:xfrm>
            <a:off x="457200" y="1524001"/>
            <a:ext cx="8229600" cy="4800600"/>
          </a:xfrm>
        </p:spPr>
        <p:txBody>
          <a:bodyPr>
            <a:normAutofit fontScale="92500" lnSpcReduction="10000"/>
          </a:bodyPr>
          <a:lstStyle/>
          <a:p>
            <a:pPr marL="0" indent="0">
              <a:buNone/>
            </a:pPr>
            <a:r>
              <a:rPr lang="en-US" sz="2800" dirty="0" smtClean="0"/>
              <a:t>If the country has an official settlement balance surplus, so that the exchange-rate value of the country’s currency is experiencing upward pressure, the central bank must intervene to buy foreign currency and sell domestic currency. This will have the following effects on the central bank’s balance sheet:</a:t>
            </a:r>
          </a:p>
          <a:p>
            <a:r>
              <a:rPr lang="en-US" sz="2800" dirty="0" smtClean="0"/>
              <a:t>An increase in official international reserve holdings so that R will rise.</a:t>
            </a:r>
          </a:p>
          <a:p>
            <a:r>
              <a:rPr lang="en-US" sz="2800" dirty="0" smtClean="0"/>
              <a:t>An increase in its liabilities, </a:t>
            </a:r>
            <a:r>
              <a:rPr lang="en-US" sz="2800" dirty="0"/>
              <a:t>p</a:t>
            </a:r>
            <a:r>
              <a:rPr lang="en-US" sz="2800" dirty="0" smtClean="0"/>
              <a:t>robably an increase in bank deposits at the central bank. </a:t>
            </a:r>
          </a:p>
          <a:p>
            <a:pPr marL="0" indent="0">
              <a:buNone/>
            </a:pPr>
            <a:r>
              <a:rPr lang="en-US" sz="2800" dirty="0" smtClean="0"/>
              <a:t>The monetary base increases, and the country’s money supply tends to increase.</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8</a:t>
            </a:fld>
            <a:endParaRPr lang="en-US" dirty="0"/>
          </a:p>
        </p:txBody>
      </p:sp>
    </p:spTree>
    <p:extLst>
      <p:ext uri="{BB962C8B-B14F-4D97-AF65-F5344CB8AC3E}">
        <p14:creationId xmlns:p14="http://schemas.microsoft.com/office/powerpoint/2010/main" val="16523075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b="1" dirty="0"/>
              <a:t>From the Balance of Payments to the Money Supply</a:t>
            </a:r>
            <a:endParaRPr lang="en-US" sz="4200" dirty="0"/>
          </a:p>
        </p:txBody>
      </p:sp>
      <p:sp>
        <p:nvSpPr>
          <p:cNvPr id="3" name="Content Placeholder 2"/>
          <p:cNvSpPr>
            <a:spLocks noGrp="1"/>
          </p:cNvSpPr>
          <p:nvPr>
            <p:ph idx="1"/>
          </p:nvPr>
        </p:nvSpPr>
        <p:spPr>
          <a:xfrm>
            <a:off x="457200" y="1447800"/>
            <a:ext cx="8229600" cy="4906963"/>
          </a:xfrm>
        </p:spPr>
        <p:txBody>
          <a:bodyPr>
            <a:normAutofit lnSpcReduction="10000"/>
          </a:bodyPr>
          <a:lstStyle/>
          <a:p>
            <a:pPr marL="0" indent="0">
              <a:buNone/>
            </a:pPr>
            <a:r>
              <a:rPr lang="en-US" sz="2800" dirty="0" smtClean="0"/>
              <a:t>If the country’s official settlement balance is in deficit and the exchange value of the country’s currency is under downward pressure, the central bank must intervene to sell foreign currency and buy domestic currency. </a:t>
            </a:r>
            <a:r>
              <a:rPr lang="en-US" sz="2800" dirty="0"/>
              <a:t>This will have the following effects on the central bank’s balance </a:t>
            </a:r>
            <a:r>
              <a:rPr lang="en-US" sz="2800" dirty="0" smtClean="0"/>
              <a:t>sheet:</a:t>
            </a:r>
            <a:endParaRPr lang="en-US" sz="2800" dirty="0"/>
          </a:p>
          <a:p>
            <a:r>
              <a:rPr lang="en-US" sz="2800" dirty="0" smtClean="0"/>
              <a:t>A decrease in official international reserves (R falls)</a:t>
            </a:r>
          </a:p>
          <a:p>
            <a:r>
              <a:rPr lang="en-US" sz="2800" dirty="0" smtClean="0"/>
              <a:t>A decrease in its liabilities, </a:t>
            </a:r>
            <a:r>
              <a:rPr lang="en-US" sz="2800" dirty="0"/>
              <a:t>probably </a:t>
            </a:r>
            <a:r>
              <a:rPr lang="en-US" sz="2800" dirty="0" smtClean="0"/>
              <a:t>a decrease </a:t>
            </a:r>
            <a:r>
              <a:rPr lang="en-US" sz="2800" dirty="0"/>
              <a:t>in bank deposits at the central bank. </a:t>
            </a:r>
          </a:p>
          <a:p>
            <a:pPr marL="0" indent="0">
              <a:buNone/>
            </a:pPr>
            <a:r>
              <a:rPr lang="en-US" sz="2800" dirty="0"/>
              <a:t>The monetary base </a:t>
            </a:r>
            <a:r>
              <a:rPr lang="en-US" sz="2800" dirty="0" smtClean="0"/>
              <a:t>decreases</a:t>
            </a:r>
            <a:r>
              <a:rPr lang="en-US" sz="2800" dirty="0"/>
              <a:t>, and the country’s money supply tends to </a:t>
            </a:r>
            <a:r>
              <a:rPr lang="en-US" sz="2800" dirty="0" smtClean="0"/>
              <a:t>decrease</a:t>
            </a:r>
            <a:r>
              <a:rPr lang="en-US" sz="2800" dirty="0"/>
              <a:t>.</a:t>
            </a:r>
          </a:p>
          <a:p>
            <a:endParaRPr lang="en-US" sz="2800"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9</a:t>
            </a:fld>
            <a:endParaRPr lang="en-US" dirty="0"/>
          </a:p>
        </p:txBody>
      </p:sp>
    </p:spTree>
    <p:extLst>
      <p:ext uri="{BB962C8B-B14F-4D97-AF65-F5344CB8AC3E}">
        <p14:creationId xmlns:p14="http://schemas.microsoft.com/office/powerpoint/2010/main" val="977709333"/>
      </p:ext>
    </p:extLst>
  </p:cSld>
  <p:clrMapOvr>
    <a:masterClrMapping/>
  </p:clrMapOvr>
  <p:timing>
    <p:tnLst>
      <p:par>
        <p:cTn id="1" dur="indefinite" restart="never" nodeType="tmRoot"/>
      </p:par>
    </p:tnLst>
  </p:timing>
</p:sld>
</file>

<file path=ppt/theme/theme1.xml><?xml version="1.0" encoding="utf-8"?>
<a:theme xmlns:a="http://schemas.openxmlformats.org/drawingml/2006/main" name="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 Template</Template>
  <TotalTime>901</TotalTime>
  <Words>2324</Words>
  <Application>Microsoft Office PowerPoint</Application>
  <PresentationFormat>On-screen Show (4:3)</PresentationFormat>
  <Paragraphs>202</Paragraphs>
  <Slides>43</Slides>
  <Notes>0</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PowerPoint Template</vt:lpstr>
      <vt:lpstr>Chapter 23:</vt:lpstr>
      <vt:lpstr>Fixed Exchange Rates: Official Intervention</vt:lpstr>
      <vt:lpstr>Assets and Liabilities of the Central Bank</vt:lpstr>
      <vt:lpstr>Central Bank Assets</vt:lpstr>
      <vt:lpstr>Central Bank Liabilities</vt:lpstr>
      <vt:lpstr>Key Balance-Sheet Items, the Fed and the ECB, December 31, 2013</vt:lpstr>
      <vt:lpstr> Monetary Base and Money Supply </vt:lpstr>
      <vt:lpstr>From the Balance of Payments to the Money Supply</vt:lpstr>
      <vt:lpstr>From the Balance of Payments to the Money Supply</vt:lpstr>
      <vt:lpstr>From the Money Supply Back to the Balance of Payments</vt:lpstr>
      <vt:lpstr>Expanding the Money Supply Worsens the Balance of Payments  with Fixed Rates</vt:lpstr>
      <vt:lpstr>Payments Adjustments for a Surplus Country with Fixed Rates</vt:lpstr>
      <vt:lpstr>From the Money Supply Back to the Balance of Payments</vt:lpstr>
      <vt:lpstr>Sterilization</vt:lpstr>
      <vt:lpstr>Sterilization</vt:lpstr>
      <vt:lpstr>Full/Complete Sterilization</vt:lpstr>
      <vt:lpstr>Monetary Policy with Fixed Exchange Rates</vt:lpstr>
      <vt:lpstr>Expansionary Monetary Policy with Fixed Rates</vt:lpstr>
      <vt:lpstr>How Expansionary Fiscal Policy Affects the Balance of Payments with Fixed Rates</vt:lpstr>
      <vt:lpstr>Fiscal Policy with Fixed Exchange Rates</vt:lpstr>
      <vt:lpstr>Expansionary Fiscal Policy with Fixed Exchange Rates</vt:lpstr>
      <vt:lpstr>Perfect Capital Mobility</vt:lpstr>
      <vt:lpstr>With Perfect Capital Mobility, Monetary Policy Is Impotent but Fiscal Policy is Strong</vt:lpstr>
      <vt:lpstr>Shocks to the Economy</vt:lpstr>
      <vt:lpstr>Internal Shock: Monetary</vt:lpstr>
      <vt:lpstr>Internal Shock: Spending</vt:lpstr>
      <vt:lpstr>International Capital Flow Shock</vt:lpstr>
      <vt:lpstr>An Adverse International Capital-Flow Shock</vt:lpstr>
      <vt:lpstr>International Trade Shock</vt:lpstr>
      <vt:lpstr>An Adverse International Trade Shock</vt:lpstr>
      <vt:lpstr>Policies for Internal and External Balance</vt:lpstr>
      <vt:lpstr>Imbalances and Policy Responses</vt:lpstr>
      <vt:lpstr>A Short-Run Solution: Monetary-Fiscal Mix</vt:lpstr>
      <vt:lpstr>How Monetary and Fiscal Policy Could Combine to Cure Both Unemployment and a Balance-of-Payments Deficit</vt:lpstr>
      <vt:lpstr>Monetary-Fiscal Recipes for Internal and External Balance</vt:lpstr>
      <vt:lpstr>Surrender: Changing the Exchange Rate</vt:lpstr>
      <vt:lpstr>Devaluation of the Country’s Currency</vt:lpstr>
      <vt:lpstr>Exchange Rate Mechanism (ERM)- Three Countries</vt:lpstr>
      <vt:lpstr>Exchange Rate Mechanism (ERM)- Three Countries, Economic Snapshot</vt:lpstr>
      <vt:lpstr>How Well Does the Trade Balance Respond to Changes in the Exchange Rate?</vt:lpstr>
      <vt:lpstr>Devaluation Affects the Trade Balance</vt:lpstr>
      <vt:lpstr>Timing: The J-Curve</vt:lpstr>
      <vt:lpstr>The J Curve: How the Trade Balance Probably Responds to a Drop in the Value of a Country’s Currency</vt:lpstr>
    </vt:vector>
  </TitlesOfParts>
  <Company>Albright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fsaboori</dc:creator>
  <cp:lastModifiedBy>Windows User</cp:lastModifiedBy>
  <cp:revision>109</cp:revision>
  <cp:lastPrinted>2015-08-08T16:14:49Z</cp:lastPrinted>
  <dcterms:created xsi:type="dcterms:W3CDTF">2014-11-14T19:31:48Z</dcterms:created>
  <dcterms:modified xsi:type="dcterms:W3CDTF">2015-08-08T18:59:52Z</dcterms:modified>
</cp:coreProperties>
</file>