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sldIdLst>
    <p:sldId id="256" r:id="rId2"/>
    <p:sldId id="282" r:id="rId3"/>
    <p:sldId id="260" r:id="rId4"/>
    <p:sldId id="261" r:id="rId5"/>
    <p:sldId id="262" r:id="rId6"/>
    <p:sldId id="263" r:id="rId7"/>
    <p:sldId id="283" r:id="rId8"/>
    <p:sldId id="264" r:id="rId9"/>
    <p:sldId id="284" r:id="rId10"/>
    <p:sldId id="265" r:id="rId11"/>
    <p:sldId id="259" r:id="rId12"/>
    <p:sldId id="270" r:id="rId13"/>
    <p:sldId id="268" r:id="rId14"/>
    <p:sldId id="267" r:id="rId15"/>
    <p:sldId id="285" r:id="rId16"/>
    <p:sldId id="271" r:id="rId17"/>
    <p:sldId id="272" r:id="rId18"/>
    <p:sldId id="273" r:id="rId19"/>
    <p:sldId id="286" r:id="rId20"/>
    <p:sldId id="274" r:id="rId21"/>
    <p:sldId id="287" r:id="rId22"/>
    <p:sldId id="275" r:id="rId23"/>
    <p:sldId id="276" r:id="rId24"/>
    <p:sldId id="278" r:id="rId25"/>
    <p:sldId id="279" r:id="rId26"/>
    <p:sldId id="280" r:id="rId27"/>
    <p:sldId id="281"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4" d="100"/>
          <a:sy n="124" d="100"/>
        </p:scale>
        <p:origin x="-1170" y="-2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8BE4F-E80C-460E-8012-626EECD9CE77}" type="datetimeFigureOut">
              <a:rPr lang="en-US" smtClean="0"/>
              <a:t>8/7/2015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828800"/>
            <a:ext cx="9144000" cy="2438400"/>
          </a:xfrm>
        </p:spPr>
        <p:txBody>
          <a:bodyPr/>
          <a:lstStyle/>
          <a:p>
            <a:r>
              <a:rPr lang="en-US" altLang="en-US" dirty="0">
                <a:latin typeface="Calibri" pitchFamily="34" charset="0"/>
              </a:rPr>
              <a:t>Chapter 22:</a:t>
            </a:r>
            <a:endParaRPr lang="en-US" dirty="0"/>
          </a:p>
        </p:txBody>
      </p:sp>
      <p:sp>
        <p:nvSpPr>
          <p:cNvPr id="3" name="Subtitle 2"/>
          <p:cNvSpPr>
            <a:spLocks noGrp="1"/>
          </p:cNvSpPr>
          <p:nvPr>
            <p:ph type="subTitle" idx="1"/>
          </p:nvPr>
        </p:nvSpPr>
        <p:spPr>
          <a:xfrm>
            <a:off x="0" y="3505200"/>
            <a:ext cx="9144000" cy="685800"/>
          </a:xfrm>
        </p:spPr>
        <p:txBody>
          <a:bodyPr/>
          <a:lstStyle/>
          <a:p>
            <a:r>
              <a:rPr lang="en-US" altLang="en-US" dirty="0">
                <a:latin typeface="Calibri" pitchFamily="34" charset="0"/>
              </a:rPr>
              <a:t>How Does the Open Macroeconomy Work?</a:t>
            </a:r>
            <a:endParaRPr lang="en-US" dirty="0"/>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t>
            </a:r>
            <a:br>
              <a:rPr lang="en-US" dirty="0"/>
            </a:br>
            <a:r>
              <a:rPr lang="en-US" b="1" dirty="0"/>
              <a:t>The </a:t>
            </a:r>
            <a:r>
              <a:rPr lang="en-US" b="1" dirty="0" smtClean="0"/>
              <a:t>Spending </a:t>
            </a:r>
            <a:r>
              <a:rPr lang="en-US" b="1" dirty="0"/>
              <a:t>M</a:t>
            </a:r>
            <a:r>
              <a:rPr lang="en-US" b="1" dirty="0" smtClean="0"/>
              <a:t>ultiplier </a:t>
            </a:r>
            <a:r>
              <a:rPr lang="en-US" b="1" dirty="0"/>
              <a:t>in a </a:t>
            </a:r>
            <a:r>
              <a:rPr lang="en-US" b="1" dirty="0" smtClean="0"/>
              <a:t>Small Open </a:t>
            </a:r>
            <a:r>
              <a:rPr lang="en-US" b="1" dirty="0"/>
              <a:t>E</a:t>
            </a:r>
            <a:r>
              <a:rPr lang="en-US" b="1" dirty="0" smtClean="0"/>
              <a:t>conomy</a:t>
            </a:r>
            <a:r>
              <a:rPr lang="en-US" dirty="0"/>
              <a:t/>
            </a:r>
            <a:br>
              <a:rPr lang="en-US" dirty="0"/>
            </a:b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1524000"/>
                <a:ext cx="8382000" cy="4678363"/>
              </a:xfrm>
            </p:spPr>
            <p:txBody>
              <a:bodyPr/>
              <a:lstStyle/>
              <a:p>
                <a:pPr marL="0" indent="0">
                  <a:buNone/>
                </a:pPr>
                <a:r>
                  <a:rPr lang="en-US" dirty="0" smtClean="0"/>
                  <a:t>The spending multiplier for a small open economy is: </a:t>
                </a:r>
              </a:p>
              <a:p>
                <a:pPr marL="0" indent="0">
                  <a:buNone/>
                </a:pPr>
                <a:r>
                  <a:rPr lang="en-US" dirty="0"/>
                  <a:t>	</a:t>
                </a:r>
                <a14:m>
                  <m:oMath xmlns:m="http://schemas.openxmlformats.org/officeDocument/2006/math">
                    <m:f>
                      <m:fPr>
                        <m:ctrlPr>
                          <a:rPr lang="en-US" i="1">
                            <a:latin typeface="Cambria Math"/>
                          </a:rPr>
                        </m:ctrlPr>
                      </m:fPr>
                      <m:num>
                        <m:r>
                          <a:rPr lang="en-US" i="1">
                            <a:latin typeface="Cambria Math"/>
                          </a:rPr>
                          <m:t>∆</m:t>
                        </m:r>
                        <m:r>
                          <a:rPr lang="en-US" i="1">
                            <a:latin typeface="Cambria Math"/>
                          </a:rPr>
                          <m:t>𝑌</m:t>
                        </m:r>
                      </m:num>
                      <m:den>
                        <m:r>
                          <a:rPr lang="en-US" i="1">
                            <a:latin typeface="Cambria Math"/>
                          </a:rPr>
                          <m:t> ∆</m:t>
                        </m:r>
                        <m:r>
                          <a:rPr lang="en-US" i="1">
                            <a:latin typeface="Cambria Math"/>
                          </a:rPr>
                          <m:t>𝐺</m:t>
                        </m:r>
                      </m:den>
                    </m:f>
                  </m:oMath>
                </a14:m>
                <a:r>
                  <a:rPr lang="en-US" dirty="0"/>
                  <a:t> = </a:t>
                </a:r>
                <a14:m>
                  <m:oMath xmlns:m="http://schemas.openxmlformats.org/officeDocument/2006/math">
                    <m:f>
                      <m:fPr>
                        <m:ctrlPr>
                          <a:rPr lang="en-US" i="1">
                            <a:latin typeface="Cambria Math"/>
                          </a:rPr>
                        </m:ctrlPr>
                      </m:fPr>
                      <m:num>
                        <m:r>
                          <a:rPr lang="en-US" i="1">
                            <a:latin typeface="Cambria Math"/>
                          </a:rPr>
                          <m:t>1</m:t>
                        </m:r>
                      </m:num>
                      <m:den>
                        <m:r>
                          <a:rPr lang="en-US" i="1">
                            <a:latin typeface="Cambria Math"/>
                          </a:rPr>
                          <m:t>𝑠</m:t>
                        </m:r>
                        <m:r>
                          <a:rPr lang="en-US" i="1">
                            <a:latin typeface="Cambria Math"/>
                          </a:rPr>
                          <m:t>+</m:t>
                        </m:r>
                        <m:r>
                          <a:rPr lang="en-US" i="1">
                            <a:latin typeface="Cambria Math"/>
                          </a:rPr>
                          <m:t>𝑚</m:t>
                        </m:r>
                      </m:den>
                    </m:f>
                  </m:oMath>
                </a14:m>
                <a:r>
                  <a:rPr lang="en-US" dirty="0"/>
                  <a:t>   </a:t>
                </a:r>
                <a:endParaRPr lang="en-US" dirty="0" smtClean="0"/>
              </a:p>
              <a:p>
                <a:pPr marL="0" indent="0">
                  <a:buNone/>
                </a:pPr>
                <a:r>
                  <a:rPr lang="en-US" dirty="0" smtClean="0"/>
                  <a:t>where </a:t>
                </a:r>
                <a:r>
                  <a:rPr lang="en-US" dirty="0"/>
                  <a:t>s is </a:t>
                </a:r>
                <a:r>
                  <a:rPr lang="en-US" dirty="0" smtClean="0"/>
                  <a:t>the marginal </a:t>
                </a:r>
                <a:r>
                  <a:rPr lang="en-US" dirty="0"/>
                  <a:t>propensity to </a:t>
                </a:r>
                <a:r>
                  <a:rPr lang="en-US" dirty="0" smtClean="0"/>
                  <a:t>save, </a:t>
                </a:r>
                <a:r>
                  <a:rPr lang="en-US" dirty="0"/>
                  <a:t>s =  </a:t>
                </a:r>
                <a14:m>
                  <m:oMath xmlns:m="http://schemas.openxmlformats.org/officeDocument/2006/math">
                    <m:f>
                      <m:fPr>
                        <m:ctrlPr>
                          <a:rPr lang="en-US" i="1">
                            <a:latin typeface="Cambria Math"/>
                          </a:rPr>
                        </m:ctrlPr>
                      </m:fPr>
                      <m:num>
                        <m:r>
                          <a:rPr lang="en-US" i="1">
                            <a:latin typeface="Cambria Math"/>
                          </a:rPr>
                          <m:t>∆</m:t>
                        </m:r>
                        <m:r>
                          <a:rPr lang="en-US" i="1">
                            <a:latin typeface="Cambria Math"/>
                          </a:rPr>
                          <m:t>𝑆</m:t>
                        </m:r>
                      </m:num>
                      <m:den>
                        <m:r>
                          <a:rPr lang="en-US" i="1">
                            <a:latin typeface="Cambria Math"/>
                          </a:rPr>
                          <m:t>∆</m:t>
                        </m:r>
                        <m:r>
                          <a:rPr lang="en-US" i="1">
                            <a:latin typeface="Cambria Math"/>
                          </a:rPr>
                          <m:t>𝑌</m:t>
                        </m:r>
                      </m:den>
                    </m:f>
                  </m:oMath>
                </a14:m>
                <a:r>
                  <a:rPr lang="en-US" dirty="0"/>
                  <a:t>  and m is marginal propensity to import</a:t>
                </a:r>
                <a:r>
                  <a:rPr lang="en-US" dirty="0" smtClean="0"/>
                  <a:t>, </a:t>
                </a:r>
                <a:r>
                  <a:rPr lang="en-US" dirty="0"/>
                  <a:t>m =  </a:t>
                </a:r>
                <a14:m>
                  <m:oMath xmlns:m="http://schemas.openxmlformats.org/officeDocument/2006/math">
                    <m:f>
                      <m:fPr>
                        <m:ctrlPr>
                          <a:rPr lang="en-US" i="1">
                            <a:latin typeface="Cambria Math"/>
                          </a:rPr>
                        </m:ctrlPr>
                      </m:fPr>
                      <m:num>
                        <m:r>
                          <a:rPr lang="en-US" i="1">
                            <a:latin typeface="Cambria Math"/>
                          </a:rPr>
                          <m:t>∆</m:t>
                        </m:r>
                        <m:r>
                          <a:rPr lang="en-US" i="1">
                            <a:latin typeface="Cambria Math"/>
                          </a:rPr>
                          <m:t>𝑀</m:t>
                        </m:r>
                      </m:num>
                      <m:den>
                        <m:r>
                          <a:rPr lang="en-US" i="1">
                            <a:latin typeface="Cambria Math"/>
                          </a:rPr>
                          <m:t>∆</m:t>
                        </m:r>
                        <m:r>
                          <a:rPr lang="en-US" i="1">
                            <a:latin typeface="Cambria Math"/>
                          </a:rPr>
                          <m:t>𝑌</m:t>
                        </m:r>
                      </m:den>
                    </m:f>
                  </m:oMath>
                </a14:m>
                <a:endParaRPr lang="en-US" dirty="0" smtClean="0"/>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1524000"/>
                <a:ext cx="8382000" cy="4678363"/>
              </a:xfrm>
              <a:blipFill rotWithShape="1">
                <a:blip r:embed="rId2"/>
                <a:stretch>
                  <a:fillRect l="-1818" t="-1695"/>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spTree>
    <p:extLst>
      <p:ext uri="{BB962C8B-B14F-4D97-AF65-F5344CB8AC3E}">
        <p14:creationId xmlns:p14="http://schemas.microsoft.com/office/powerpoint/2010/main" val="31108615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Foreign Spillovers and Foreign-Income </a:t>
            </a:r>
            <a:r>
              <a:rPr lang="en-US" sz="4200" b="1" dirty="0"/>
              <a:t>R</a:t>
            </a:r>
            <a:r>
              <a:rPr lang="en-US" sz="4200" b="1" dirty="0" smtClean="0"/>
              <a:t>epercussions</a:t>
            </a:r>
            <a:endParaRPr lang="en-US" sz="4200" b="1" dirty="0"/>
          </a:p>
        </p:txBody>
      </p:sp>
      <p:sp>
        <p:nvSpPr>
          <p:cNvPr id="3" name="Content Placeholder 2"/>
          <p:cNvSpPr>
            <a:spLocks noGrp="1"/>
          </p:cNvSpPr>
          <p:nvPr>
            <p:ph idx="1"/>
          </p:nvPr>
        </p:nvSpPr>
        <p:spPr>
          <a:xfrm>
            <a:off x="457200" y="1600200"/>
            <a:ext cx="8077200" cy="4495800"/>
          </a:xfrm>
        </p:spPr>
        <p:txBody>
          <a:bodyPr>
            <a:normAutofit/>
          </a:bodyPr>
          <a:lstStyle/>
          <a:p>
            <a:r>
              <a:rPr lang="en-US" sz="2600" dirty="0" smtClean="0"/>
              <a:t>If a country is a small country, </a:t>
            </a:r>
            <a:r>
              <a:rPr lang="en-US" sz="2600" dirty="0" smtClean="0"/>
              <a:t>its changes </a:t>
            </a:r>
            <a:r>
              <a:rPr lang="en-US" sz="2600" dirty="0" smtClean="0"/>
              <a:t>in imports will not any measurable impact on </a:t>
            </a:r>
            <a:r>
              <a:rPr lang="en-US" sz="2600" dirty="0" smtClean="0"/>
              <a:t>world </a:t>
            </a:r>
            <a:r>
              <a:rPr lang="en-US" sz="2600" dirty="0" smtClean="0"/>
              <a:t>trade (any follow-on effects will be negligible). </a:t>
            </a:r>
            <a:endParaRPr lang="en-US" sz="2600" dirty="0" smtClean="0"/>
          </a:p>
          <a:p>
            <a:r>
              <a:rPr lang="en-US" sz="2600" dirty="0" smtClean="0"/>
              <a:t>If, instead, </a:t>
            </a:r>
            <a:r>
              <a:rPr lang="en-US" sz="2600" dirty="0" smtClean="0"/>
              <a:t>the country is large, then these follow-on </a:t>
            </a:r>
            <a:r>
              <a:rPr lang="en-US" sz="2600" dirty="0" smtClean="0"/>
              <a:t>or spillover effects </a:t>
            </a:r>
            <a:r>
              <a:rPr lang="en-US" sz="2600" dirty="0" smtClean="0"/>
              <a:t>can be important in two ways.</a:t>
            </a:r>
          </a:p>
          <a:p>
            <a:pPr lvl="1"/>
            <a:r>
              <a:rPr lang="en-US" sz="2400" dirty="0" smtClean="0"/>
              <a:t>Changes in production and income of a large country have spillover effects on production and income in other countries.</a:t>
            </a:r>
          </a:p>
          <a:p>
            <a:pPr lvl="1"/>
            <a:r>
              <a:rPr lang="en-US" sz="2400" dirty="0" smtClean="0"/>
              <a:t>The changes in foreign incomes alter foreign purchases of the first country’s exports. </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spTree>
    <p:extLst>
      <p:ext uri="{BB962C8B-B14F-4D97-AF65-F5344CB8AC3E}">
        <p14:creationId xmlns:p14="http://schemas.microsoft.com/office/powerpoint/2010/main" val="2342162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r>
              <a:rPr lang="en-US" altLang="en-US" sz="4000" b="1" dirty="0" smtClean="0">
                <a:latin typeface="Calibri" pitchFamily="34" charset="0"/>
              </a:rPr>
              <a:t>Foreign </a:t>
            </a:r>
            <a:r>
              <a:rPr lang="en-US" altLang="en-US" sz="4000" b="1" dirty="0">
                <a:latin typeface="Calibri" pitchFamily="34" charset="0"/>
              </a:rPr>
              <a:t>Trade and Income Repercussions Starting from a Rise in Our Spending</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2209800"/>
            <a:ext cx="7696200" cy="370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35000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200" b="1" dirty="0">
                <a:latin typeface="Calibri" pitchFamily="34" charset="0"/>
              </a:rPr>
              <a:t>Foreign Spillovers </a:t>
            </a:r>
            <a:r>
              <a:rPr lang="en-US" altLang="en-US" sz="4200" b="1" dirty="0" smtClean="0">
                <a:latin typeface="Calibri" pitchFamily="34" charset="0"/>
              </a:rPr>
              <a:t>and Foreign-Income Repercussions</a:t>
            </a:r>
            <a:endParaRPr lang="en-US" sz="4200" b="1" dirty="0"/>
          </a:p>
        </p:txBody>
      </p:sp>
      <p:sp>
        <p:nvSpPr>
          <p:cNvPr id="3" name="Content Placeholder 2"/>
          <p:cNvSpPr>
            <a:spLocks noGrp="1"/>
          </p:cNvSpPr>
          <p:nvPr>
            <p:ph idx="1"/>
          </p:nvPr>
        </p:nvSpPr>
        <p:spPr>
          <a:xfrm>
            <a:off x="457200" y="1600200"/>
            <a:ext cx="8229600" cy="4800600"/>
          </a:xfrm>
        </p:spPr>
        <p:txBody>
          <a:bodyPr>
            <a:normAutofit/>
          </a:bodyPr>
          <a:lstStyle/>
          <a:p>
            <a:r>
              <a:rPr lang="en-US" sz="3000" dirty="0" smtClean="0"/>
              <a:t>The </a:t>
            </a:r>
            <a:r>
              <a:rPr lang="en-US" sz="3000" dirty="0" smtClean="0"/>
              <a:t>more our country’s imports affect foreign incomes, and the more foreign countries have a propensity to import from our country, the more our true spending multiplier exceeds the simple formula multiplier</a:t>
            </a:r>
            <a:r>
              <a:rPr lang="en-US" sz="3000" i="1" dirty="0" smtClean="0"/>
              <a:t> 1/(s + m)</a:t>
            </a:r>
          </a:p>
          <a:p>
            <a:r>
              <a:rPr lang="en-US" dirty="0" smtClean="0"/>
              <a:t>The existence of foreign spillovers and foreign-income repercussions </a:t>
            </a:r>
            <a:r>
              <a:rPr lang="en-US" dirty="0" smtClean="0"/>
              <a:t>explains the cross-country </a:t>
            </a:r>
            <a:r>
              <a:rPr lang="en-US" dirty="0" smtClean="0"/>
              <a:t>c</a:t>
            </a:r>
            <a:r>
              <a:rPr lang="en-US" dirty="0" smtClean="0"/>
              <a:t>orrelation of national business cycles.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3841638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200" b="1" dirty="0" smtClean="0">
                <a:latin typeface="Calibri" pitchFamily="34" charset="0"/>
              </a:rPr>
              <a:t>Foreign </a:t>
            </a:r>
            <a:r>
              <a:rPr lang="en-US" altLang="en-US" sz="4200" b="1" dirty="0">
                <a:latin typeface="Calibri" pitchFamily="34" charset="0"/>
              </a:rPr>
              <a:t>Spillovers of Changes in Domestic Product and Income</a:t>
            </a:r>
            <a:endParaRPr lang="en-US" sz="4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2209799"/>
            <a:ext cx="8560793" cy="1861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04258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 More Complete Framework: Three Markets</a:t>
            </a:r>
            <a:endParaRPr lang="en-US" b="1" dirty="0"/>
          </a:p>
        </p:txBody>
      </p:sp>
      <p:sp>
        <p:nvSpPr>
          <p:cNvPr id="3" name="Content Placeholder 2"/>
          <p:cNvSpPr>
            <a:spLocks noGrp="1"/>
          </p:cNvSpPr>
          <p:nvPr>
            <p:ph idx="1"/>
          </p:nvPr>
        </p:nvSpPr>
        <p:spPr>
          <a:xfrm>
            <a:off x="457200" y="1600200"/>
            <a:ext cx="8229600" cy="4648200"/>
          </a:xfrm>
        </p:spPr>
        <p:txBody>
          <a:bodyPr>
            <a:normAutofit fontScale="85000" lnSpcReduction="20000"/>
          </a:bodyPr>
          <a:lstStyle/>
          <a:p>
            <a:r>
              <a:rPr lang="en-US" dirty="0" smtClean="0"/>
              <a:t>Three types of markets </a:t>
            </a:r>
          </a:p>
          <a:p>
            <a:pPr lvl="1"/>
            <a:r>
              <a:rPr lang="en-US" dirty="0" smtClean="0"/>
              <a:t>Domestic product market</a:t>
            </a:r>
          </a:p>
          <a:p>
            <a:pPr lvl="1"/>
            <a:r>
              <a:rPr lang="en-US" dirty="0" smtClean="0"/>
              <a:t>Money market</a:t>
            </a:r>
          </a:p>
          <a:p>
            <a:pPr lvl="1"/>
            <a:r>
              <a:rPr lang="en-US" dirty="0" smtClean="0"/>
              <a:t>Foreign exchange market</a:t>
            </a:r>
          </a:p>
          <a:p>
            <a:r>
              <a:rPr lang="en-US" dirty="0" smtClean="0"/>
              <a:t>Endogenous variables</a:t>
            </a:r>
          </a:p>
          <a:p>
            <a:pPr lvl="1"/>
            <a:r>
              <a:rPr lang="en-US" dirty="0" smtClean="0"/>
              <a:t>Domestic product, </a:t>
            </a:r>
            <a:r>
              <a:rPr lang="en-US" i="1" dirty="0" smtClean="0"/>
              <a:t>Y</a:t>
            </a:r>
          </a:p>
          <a:p>
            <a:pPr lvl="1"/>
            <a:r>
              <a:rPr lang="en-US" dirty="0" smtClean="0"/>
              <a:t>Interest rate, </a:t>
            </a:r>
            <a:r>
              <a:rPr lang="en-US" i="1" dirty="0" smtClean="0"/>
              <a:t>i</a:t>
            </a:r>
          </a:p>
          <a:p>
            <a:r>
              <a:rPr lang="en-US" dirty="0" smtClean="0"/>
              <a:t>Exogenous forces</a:t>
            </a:r>
          </a:p>
          <a:p>
            <a:pPr lvl="1"/>
            <a:r>
              <a:rPr lang="en-US" dirty="0" smtClean="0"/>
              <a:t>Fiscal policy</a:t>
            </a:r>
          </a:p>
          <a:p>
            <a:pPr lvl="1"/>
            <a:r>
              <a:rPr lang="en-US" dirty="0" smtClean="0"/>
              <a:t>Monetary policy</a:t>
            </a:r>
          </a:p>
          <a:p>
            <a:pPr lvl="1"/>
            <a:r>
              <a:rPr lang="en-US" dirty="0" smtClean="0"/>
              <a:t>International lending </a:t>
            </a:r>
            <a:endParaRPr lang="en-US" dirty="0" smtClean="0"/>
          </a:p>
          <a:p>
            <a:pPr lvl="1"/>
            <a:r>
              <a:rPr lang="en-US" dirty="0" smtClean="0"/>
              <a:t>Many others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spTree>
    <p:extLst>
      <p:ext uri="{BB962C8B-B14F-4D97-AF65-F5344CB8AC3E}">
        <p14:creationId xmlns:p14="http://schemas.microsoft.com/office/powerpoint/2010/main" val="15941572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000" b="1" dirty="0" smtClean="0">
                <a:latin typeface="Calibri" pitchFamily="34" charset="0"/>
              </a:rPr>
              <a:t>An </a:t>
            </a:r>
            <a:r>
              <a:rPr lang="en-US" altLang="en-US" sz="4000" b="1" dirty="0">
                <a:latin typeface="Calibri" pitchFamily="34" charset="0"/>
              </a:rPr>
              <a:t>Overview </a:t>
            </a:r>
            <a:r>
              <a:rPr lang="en-US" altLang="en-US" sz="4000" b="1" dirty="0" smtClean="0">
                <a:latin typeface="Calibri" pitchFamily="34" charset="0"/>
              </a:rPr>
              <a:t>of the Macromodel </a:t>
            </a:r>
            <a:r>
              <a:rPr lang="en-US" altLang="en-US" sz="4000" b="1" dirty="0">
                <a:latin typeface="Calibri" pitchFamily="34" charset="0"/>
              </a:rPr>
              <a:t>of an Open </a:t>
            </a:r>
            <a:r>
              <a:rPr lang="en-US" altLang="en-US" sz="4000" b="1" dirty="0" smtClean="0">
                <a:latin typeface="Calibri" pitchFamily="34" charset="0"/>
              </a:rPr>
              <a:t>Economy</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752600"/>
            <a:ext cx="7378929" cy="4153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487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b="1" dirty="0" smtClean="0"/>
              <a:t>The Domestic </a:t>
            </a:r>
            <a:r>
              <a:rPr lang="en-US" sz="4200" b="1" dirty="0"/>
              <a:t>P</a:t>
            </a:r>
            <a:r>
              <a:rPr lang="en-US" sz="4200" b="1" dirty="0" smtClean="0"/>
              <a:t>roduct Market</a:t>
            </a:r>
            <a:endParaRPr lang="en-US" sz="4200" b="1" dirty="0"/>
          </a:p>
        </p:txBody>
      </p:sp>
      <p:sp>
        <p:nvSpPr>
          <p:cNvPr id="3" name="Content Placeholder 2"/>
          <p:cNvSpPr>
            <a:spLocks noGrp="1"/>
          </p:cNvSpPr>
          <p:nvPr>
            <p:ph idx="1"/>
          </p:nvPr>
        </p:nvSpPr>
        <p:spPr>
          <a:xfrm>
            <a:off x="457200" y="1219200"/>
            <a:ext cx="8229600" cy="4983163"/>
          </a:xfrm>
        </p:spPr>
        <p:txBody>
          <a:bodyPr/>
          <a:lstStyle/>
          <a:p>
            <a:pPr marL="0" indent="0">
              <a:buNone/>
            </a:pPr>
            <a:r>
              <a:rPr lang="en-US" dirty="0" smtClean="0"/>
              <a:t>The </a:t>
            </a:r>
            <a:r>
              <a:rPr lang="en-US" b="1" dirty="0" smtClean="0"/>
              <a:t>IS curve </a:t>
            </a:r>
            <a:r>
              <a:rPr lang="en-US" dirty="0" smtClean="0"/>
              <a:t>shows all combinations of domestic </a:t>
            </a:r>
            <a:r>
              <a:rPr lang="en-US" dirty="0" smtClean="0"/>
              <a:t>production </a:t>
            </a:r>
            <a:r>
              <a:rPr lang="en-US" dirty="0" smtClean="0"/>
              <a:t>levels and interest rates for which the domestic product market is in </a:t>
            </a:r>
            <a:r>
              <a:rPr lang="en-US" dirty="0" smtClean="0"/>
              <a:t>equilibrium.</a:t>
            </a:r>
            <a:endParaRPr lang="en-US" dirty="0" smtClean="0"/>
          </a:p>
          <a:p>
            <a:pPr marL="0" indent="0">
              <a:buNone/>
            </a:pPr>
            <a:r>
              <a:rPr lang="en-US" dirty="0" smtClean="0"/>
              <a:t>The equilibrium condition can be expressed in two ways:</a:t>
            </a:r>
          </a:p>
          <a:p>
            <a:r>
              <a:rPr lang="en-US" dirty="0" smtClean="0"/>
              <a:t>Y </a:t>
            </a:r>
            <a:r>
              <a:rPr lang="en-US" dirty="0"/>
              <a:t>= </a:t>
            </a:r>
            <a:r>
              <a:rPr lang="en-US" dirty="0" smtClean="0"/>
              <a:t>C(Y) </a:t>
            </a:r>
            <a:r>
              <a:rPr lang="en-US" dirty="0"/>
              <a:t>+ </a:t>
            </a:r>
            <a:r>
              <a:rPr lang="en-US" dirty="0" smtClean="0"/>
              <a:t>I</a:t>
            </a:r>
            <a:r>
              <a:rPr lang="en-US" baseline="-25000" dirty="0" smtClean="0"/>
              <a:t>d</a:t>
            </a:r>
            <a:r>
              <a:rPr lang="en-US" dirty="0" smtClean="0"/>
              <a:t>(i) </a:t>
            </a:r>
            <a:r>
              <a:rPr lang="en-US" dirty="0"/>
              <a:t>+ G + (X – </a:t>
            </a:r>
            <a:r>
              <a:rPr lang="en-US" dirty="0" smtClean="0"/>
              <a:t>M(Y)) </a:t>
            </a:r>
          </a:p>
          <a:p>
            <a:r>
              <a:rPr lang="en-US" dirty="0" smtClean="0"/>
              <a:t>S(Y</a:t>
            </a:r>
            <a:r>
              <a:rPr lang="en-US" dirty="0" smtClean="0"/>
              <a:t>) </a:t>
            </a:r>
            <a:r>
              <a:rPr lang="en-US" dirty="0"/>
              <a:t>=  </a:t>
            </a:r>
            <a:r>
              <a:rPr lang="en-US" dirty="0" smtClean="0"/>
              <a:t>I</a:t>
            </a:r>
            <a:r>
              <a:rPr lang="en-US" baseline="-25000" dirty="0" smtClean="0"/>
              <a:t>d</a:t>
            </a:r>
            <a:r>
              <a:rPr lang="en-US" dirty="0" smtClean="0"/>
              <a:t>(i</a:t>
            </a:r>
            <a:r>
              <a:rPr lang="en-US" dirty="0" smtClean="0"/>
              <a:t>)+ </a:t>
            </a:r>
            <a:r>
              <a:rPr lang="en-US" dirty="0"/>
              <a:t>X – M </a:t>
            </a:r>
            <a:r>
              <a:rPr lang="en-US" dirty="0" smtClean="0"/>
              <a:t>(Y)</a:t>
            </a:r>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Tree>
    <p:extLst>
      <p:ext uri="{BB962C8B-B14F-4D97-AF65-F5344CB8AC3E}">
        <p14:creationId xmlns:p14="http://schemas.microsoft.com/office/powerpoint/2010/main" val="5434283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The IS Curve: Equilibriums in the Domestic Product Market</a:t>
            </a:r>
            <a:endParaRPr lang="en-US" sz="4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18</a:t>
            </a:fld>
            <a:endParaRPr lang="en-US" dirty="0"/>
          </a:p>
        </p:txBody>
      </p:sp>
      <p:pic>
        <p:nvPicPr>
          <p:cNvPr id="10"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752600"/>
            <a:ext cx="7412147" cy="4004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54356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Money Market</a:t>
            </a:r>
            <a:endParaRPr lang="en-US" b="1" dirty="0"/>
          </a:p>
        </p:txBody>
      </p:sp>
      <p:sp>
        <p:nvSpPr>
          <p:cNvPr id="3" name="Content Placeholder 2"/>
          <p:cNvSpPr>
            <a:spLocks noGrp="1"/>
          </p:cNvSpPr>
          <p:nvPr>
            <p:ph idx="1"/>
          </p:nvPr>
        </p:nvSpPr>
        <p:spPr>
          <a:xfrm>
            <a:off x="457200" y="1295400"/>
            <a:ext cx="8229600" cy="4906963"/>
          </a:xfrm>
        </p:spPr>
        <p:txBody>
          <a:bodyPr>
            <a:normAutofit/>
          </a:bodyPr>
          <a:lstStyle/>
          <a:p>
            <a:pPr marL="0" indent="0">
              <a:buNone/>
            </a:pPr>
            <a:r>
              <a:rPr lang="en-US" sz="2600" dirty="0"/>
              <a:t>The LM curve shows all combinations of </a:t>
            </a:r>
            <a:r>
              <a:rPr lang="en-US" sz="2600" dirty="0" smtClean="0"/>
              <a:t>production </a:t>
            </a:r>
            <a:r>
              <a:rPr lang="en-US" sz="2600" dirty="0"/>
              <a:t>levels and interest rates for which the money market is in equilibrium, given the money supply, the price level, and the money demand </a:t>
            </a:r>
            <a:r>
              <a:rPr lang="en-US" sz="2600" dirty="0" smtClean="0"/>
              <a:t>function.</a:t>
            </a:r>
          </a:p>
          <a:p>
            <a:pPr marL="0" indent="0">
              <a:buNone/>
            </a:pPr>
            <a:r>
              <a:rPr lang="en-US" sz="2600" dirty="0" smtClean="0"/>
              <a:t>The </a:t>
            </a:r>
            <a:r>
              <a:rPr lang="en-US" sz="2600" dirty="0" smtClean="0"/>
              <a:t>demand for (nominal) money (L) is positively related to nominal GDP and negatively related to the level of interest rates available on other financial </a:t>
            </a:r>
            <a:r>
              <a:rPr lang="en-US" sz="2600" dirty="0" smtClean="0"/>
              <a:t>assets:</a:t>
            </a:r>
            <a:endParaRPr lang="en-US" sz="2600" dirty="0" smtClean="0"/>
          </a:p>
          <a:p>
            <a:pPr marL="0" indent="0">
              <a:buNone/>
            </a:pPr>
            <a:endParaRPr lang="en-US" sz="2600" dirty="0" smtClean="0"/>
          </a:p>
          <a:p>
            <a:pPr marL="0" indent="0">
              <a:buNone/>
            </a:pPr>
            <a:r>
              <a:rPr lang="en-US" sz="2600" dirty="0" smtClean="0"/>
              <a:t>The equilibrium between money supply </a:t>
            </a:r>
            <a:r>
              <a:rPr lang="en-US" sz="2600" dirty="0" smtClean="0"/>
              <a:t>M</a:t>
            </a:r>
            <a:r>
              <a:rPr lang="en-US" sz="2600" baseline="30000" dirty="0" smtClean="0"/>
              <a:t>S</a:t>
            </a:r>
            <a:r>
              <a:rPr lang="en-US" sz="2600" dirty="0" smtClean="0"/>
              <a:t> </a:t>
            </a:r>
            <a:r>
              <a:rPr lang="en-US" sz="2600" dirty="0" smtClean="0"/>
              <a:t>and money demand is </a:t>
            </a:r>
            <a:r>
              <a:rPr lang="en-US" sz="2600" dirty="0" smtClean="0"/>
              <a:t>then:</a:t>
            </a:r>
          </a:p>
          <a:p>
            <a:pPr marL="0" indent="0">
              <a:buNone/>
            </a:pPr>
            <a:endParaRPr lang="en-US" sz="2600" dirty="0"/>
          </a:p>
          <a:p>
            <a:pPr marL="0" indent="0">
              <a:buNone/>
            </a:pPr>
            <a:endParaRPr lang="en-US" sz="2600" dirty="0" smtClean="0"/>
          </a:p>
          <a:p>
            <a:pPr marL="0" indent="0">
              <a:buNone/>
            </a:pPr>
            <a:endParaRPr lang="en-US" dirty="0" smtClean="0"/>
          </a:p>
          <a:p>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19</a:t>
            </a:fld>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4114800"/>
            <a:ext cx="2133601" cy="722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4733" y="5410200"/>
            <a:ext cx="2048256"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99790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b="1" dirty="0" smtClean="0"/>
              <a:t>Performance </a:t>
            </a:r>
            <a:r>
              <a:rPr lang="en-US" b="1" dirty="0" smtClean="0"/>
              <a:t>of a National Economy</a:t>
            </a:r>
            <a:endParaRPr lang="en-US" b="1" dirty="0"/>
          </a:p>
        </p:txBody>
      </p:sp>
      <p:sp>
        <p:nvSpPr>
          <p:cNvPr id="3" name="Content Placeholder 2"/>
          <p:cNvSpPr>
            <a:spLocks noGrp="1"/>
          </p:cNvSpPr>
          <p:nvPr>
            <p:ph idx="1"/>
          </p:nvPr>
        </p:nvSpPr>
        <p:spPr>
          <a:xfrm>
            <a:off x="457200" y="1447800"/>
            <a:ext cx="8229600" cy="4754563"/>
          </a:xfrm>
        </p:spPr>
        <p:txBody>
          <a:bodyPr>
            <a:normAutofit fontScale="92500" lnSpcReduction="20000"/>
          </a:bodyPr>
          <a:lstStyle/>
          <a:p>
            <a:r>
              <a:rPr lang="en-US" b="1" dirty="0" smtClean="0"/>
              <a:t>Internal Balance</a:t>
            </a:r>
          </a:p>
          <a:p>
            <a:pPr lvl="1"/>
            <a:r>
              <a:rPr lang="en-US" dirty="0" smtClean="0"/>
              <a:t>Actual domestic production close to the economy’s potential, often summarized as full employment (an </a:t>
            </a:r>
            <a:r>
              <a:rPr lang="en-US" dirty="0" smtClean="0"/>
              <a:t>acceptably low unemployment </a:t>
            </a:r>
            <a:r>
              <a:rPr lang="en-US" dirty="0" smtClean="0"/>
              <a:t>rate)</a:t>
            </a:r>
            <a:endParaRPr lang="en-US" dirty="0" smtClean="0"/>
          </a:p>
          <a:p>
            <a:pPr lvl="1"/>
            <a:r>
              <a:rPr lang="en-US" dirty="0" smtClean="0"/>
              <a:t>Price </a:t>
            </a:r>
            <a:r>
              <a:rPr lang="en-US" dirty="0" smtClean="0"/>
              <a:t>stability (an </a:t>
            </a:r>
            <a:r>
              <a:rPr lang="en-US" dirty="0"/>
              <a:t>acceptably low inflation </a:t>
            </a:r>
            <a:r>
              <a:rPr lang="en-US" dirty="0" smtClean="0"/>
              <a:t>rate)</a:t>
            </a:r>
            <a:endParaRPr lang="en-US" dirty="0"/>
          </a:p>
          <a:p>
            <a:r>
              <a:rPr lang="en-US" b="1" dirty="0" smtClean="0"/>
              <a:t>External Balance</a:t>
            </a:r>
          </a:p>
          <a:p>
            <a:pPr lvl="1"/>
            <a:r>
              <a:rPr lang="en-US" dirty="0" smtClean="0"/>
              <a:t>Sustainable </a:t>
            </a:r>
            <a:r>
              <a:rPr lang="en-US" dirty="0"/>
              <a:t>composition of the country’s balance of payments with the rest of the world</a:t>
            </a:r>
          </a:p>
          <a:p>
            <a:pPr lvl="1"/>
            <a:r>
              <a:rPr lang="en-US" dirty="0" smtClean="0"/>
              <a:t>Useful </a:t>
            </a:r>
            <a:r>
              <a:rPr lang="en-US" dirty="0"/>
              <a:t>indicator:  Official settlements balance approximately equal to zero (so that the country is not losing official international reserves or acquiring unwanted official international reserves)</a:t>
            </a:r>
            <a:r>
              <a:rPr lang="en-US" sz="2000" dirty="0"/>
              <a:t>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1429866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The LM Curve: Equilibriums in the Money Market</a:t>
            </a:r>
            <a:endParaRPr lang="en-US" sz="4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20</a:t>
            </a:fld>
            <a:endParaRPr lang="en-US" dirty="0"/>
          </a:p>
        </p:txBody>
      </p:sp>
      <p:pic>
        <p:nvPicPr>
          <p:cNvPr id="8"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1590" y="1600200"/>
            <a:ext cx="8122548" cy="397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83367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Foreign Exchange Market (or Balance of Payments)</a:t>
            </a:r>
            <a:endParaRPr lang="en-US" b="1" dirty="0"/>
          </a:p>
        </p:txBody>
      </p:sp>
      <p:sp>
        <p:nvSpPr>
          <p:cNvPr id="3" name="Content Placeholder 2"/>
          <p:cNvSpPr>
            <a:spLocks noGrp="1"/>
          </p:cNvSpPr>
          <p:nvPr>
            <p:ph idx="1"/>
          </p:nvPr>
        </p:nvSpPr>
        <p:spPr/>
        <p:txBody>
          <a:bodyPr>
            <a:normAutofit/>
          </a:bodyPr>
          <a:lstStyle/>
          <a:p>
            <a:pPr marL="0" indent="0">
              <a:buNone/>
            </a:pPr>
            <a:r>
              <a:rPr lang="en-US" sz="2800" dirty="0" smtClean="0"/>
              <a:t>The FE </a:t>
            </a:r>
            <a:r>
              <a:rPr lang="en-US" sz="2800" dirty="0"/>
              <a:t>curve shows </a:t>
            </a:r>
            <a:r>
              <a:rPr lang="en-US" sz="2800" dirty="0" smtClean="0"/>
              <a:t>all </a:t>
            </a:r>
            <a:r>
              <a:rPr lang="en-US" sz="2800" dirty="0"/>
              <a:t>combinations </a:t>
            </a:r>
            <a:r>
              <a:rPr lang="en-US" sz="2800" dirty="0" smtClean="0"/>
              <a:t>of </a:t>
            </a:r>
            <a:r>
              <a:rPr lang="en-US" sz="2800" dirty="0"/>
              <a:t>production levels and </a:t>
            </a:r>
            <a:r>
              <a:rPr lang="en-US" sz="2800" dirty="0" smtClean="0"/>
              <a:t>interest rates in a country </a:t>
            </a:r>
            <a:r>
              <a:rPr lang="en-US" sz="2800" dirty="0"/>
              <a:t>that result in a zero value for the country’s official settlements </a:t>
            </a:r>
            <a:r>
              <a:rPr lang="en-US" sz="2800" dirty="0" smtClean="0"/>
              <a:t>balance.</a:t>
            </a:r>
            <a:endParaRPr lang="en-US" sz="2800" dirty="0"/>
          </a:p>
          <a:p>
            <a:pPr marL="0" indent="0">
              <a:buNone/>
            </a:pPr>
            <a:r>
              <a:rPr lang="en-US" sz="2800" dirty="0"/>
              <a:t>The official settlements balance, </a:t>
            </a:r>
            <a:r>
              <a:rPr lang="en-US" sz="2800" i="1" dirty="0"/>
              <a:t>B</a:t>
            </a:r>
            <a:r>
              <a:rPr lang="en-US" sz="2800" dirty="0"/>
              <a:t>, equals the current account balance, CA</a:t>
            </a:r>
            <a:r>
              <a:rPr lang="en-US" sz="2800" i="1" dirty="0"/>
              <a:t> </a:t>
            </a:r>
            <a:r>
              <a:rPr lang="en-US" sz="2800" dirty="0"/>
              <a:t>(approximately equal to net exports), plus financial account balance, </a:t>
            </a:r>
            <a:r>
              <a:rPr lang="en-US" sz="2800" dirty="0" smtClean="0"/>
              <a:t>FA:</a:t>
            </a:r>
          </a:p>
          <a:p>
            <a:pPr marL="0" indent="0">
              <a:buNone/>
            </a:pPr>
            <a:endParaRPr lang="en-US" sz="2800" dirty="0"/>
          </a:p>
          <a:p>
            <a:pPr marL="0" indent="0">
              <a:buNone/>
            </a:pPr>
            <a:endParaRPr lang="en-US" sz="2800" dirty="0" smtClean="0"/>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21</a:t>
            </a:fld>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4800600"/>
            <a:ext cx="3118757"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38401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The FE Curve: Balance of Payment Equilibriums</a:t>
            </a:r>
            <a:endParaRPr lang="en-US" sz="4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22</a:t>
            </a:fld>
            <a:endParaRPr 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905000"/>
            <a:ext cx="7371645" cy="3956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96159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The Three Markets Together</a:t>
            </a:r>
            <a:endParaRPr lang="en-US" b="1" dirty="0"/>
          </a:p>
        </p:txBody>
      </p:sp>
      <p:sp>
        <p:nvSpPr>
          <p:cNvPr id="3" name="Content Placeholder 2"/>
          <p:cNvSpPr>
            <a:spLocks noGrp="1"/>
          </p:cNvSpPr>
          <p:nvPr>
            <p:ph idx="1"/>
          </p:nvPr>
        </p:nvSpPr>
        <p:spPr>
          <a:xfrm>
            <a:off x="457200" y="1371600"/>
            <a:ext cx="8229600" cy="4830763"/>
          </a:xfrm>
        </p:spPr>
        <p:txBody>
          <a:bodyPr>
            <a:normAutofit lnSpcReduction="10000"/>
          </a:bodyPr>
          <a:lstStyle/>
          <a:p>
            <a:pPr marL="0" indent="0">
              <a:buNone/>
            </a:pPr>
            <a:r>
              <a:rPr lang="en-US" sz="2800" dirty="0" smtClean="0"/>
              <a:t>Bringing the three markets together, the economy will gravitate toward a simultaneous equilibrium in the domestic product market and the money market</a:t>
            </a:r>
          </a:p>
          <a:p>
            <a:r>
              <a:rPr lang="en-US" sz="2800" dirty="0" smtClean="0"/>
              <a:t>If IS-LM intersects </a:t>
            </a:r>
            <a:r>
              <a:rPr lang="en-US" sz="2800" dirty="0"/>
              <a:t>to the </a:t>
            </a:r>
            <a:r>
              <a:rPr lang="en-US" sz="2800" dirty="0" smtClean="0"/>
              <a:t>left of (or above) the FE curve, </a:t>
            </a:r>
            <a:r>
              <a:rPr lang="en-US" sz="2800" dirty="0"/>
              <a:t>the </a:t>
            </a:r>
            <a:r>
              <a:rPr lang="en-US" sz="2800" dirty="0" smtClean="0"/>
              <a:t>country’s official </a:t>
            </a:r>
            <a:r>
              <a:rPr lang="en-US" sz="2800" dirty="0"/>
              <a:t>settlement </a:t>
            </a:r>
            <a:r>
              <a:rPr lang="en-US" sz="2800" dirty="0" smtClean="0"/>
              <a:t>balance is in </a:t>
            </a:r>
            <a:r>
              <a:rPr lang="en-US" sz="2800" dirty="0" smtClean="0"/>
              <a:t>surplus  (B </a:t>
            </a:r>
            <a:r>
              <a:rPr lang="en-US" sz="2800" dirty="0" smtClean="0"/>
              <a:t>&gt; 0)</a:t>
            </a:r>
          </a:p>
          <a:p>
            <a:r>
              <a:rPr lang="en-US" sz="2800" dirty="0" smtClean="0"/>
              <a:t>If IS-LM intersects on the </a:t>
            </a:r>
            <a:r>
              <a:rPr lang="en-US" sz="2800" dirty="0"/>
              <a:t>FE </a:t>
            </a:r>
            <a:r>
              <a:rPr lang="en-US" sz="2800" dirty="0" smtClean="0"/>
              <a:t>curve, the </a:t>
            </a:r>
            <a:r>
              <a:rPr lang="en-US" sz="2800" dirty="0" smtClean="0"/>
              <a:t>country’s official </a:t>
            </a:r>
            <a:r>
              <a:rPr lang="en-US" sz="2800" dirty="0"/>
              <a:t>settlement balance </a:t>
            </a:r>
            <a:r>
              <a:rPr lang="en-US" sz="2800" dirty="0" smtClean="0"/>
              <a:t>is zero  </a:t>
            </a:r>
            <a:r>
              <a:rPr lang="en-US" sz="2800" dirty="0"/>
              <a:t>(B =</a:t>
            </a:r>
            <a:r>
              <a:rPr lang="en-US" sz="2800" dirty="0" smtClean="0"/>
              <a:t> </a:t>
            </a:r>
            <a:r>
              <a:rPr lang="en-US" sz="2800" dirty="0"/>
              <a:t>0</a:t>
            </a:r>
            <a:r>
              <a:rPr lang="en-US" sz="2800" dirty="0" smtClean="0"/>
              <a:t>)</a:t>
            </a:r>
          </a:p>
          <a:p>
            <a:r>
              <a:rPr lang="en-US" sz="2800" dirty="0" smtClean="0"/>
              <a:t>If IS-LM intersects to the right of (or below) the FE curve, the </a:t>
            </a:r>
            <a:r>
              <a:rPr lang="en-US" sz="2800" dirty="0" smtClean="0"/>
              <a:t>country’s official </a:t>
            </a:r>
            <a:r>
              <a:rPr lang="en-US" sz="2800" dirty="0" smtClean="0"/>
              <a:t>settlement balance is in </a:t>
            </a:r>
            <a:r>
              <a:rPr lang="en-US" sz="2800" dirty="0" smtClean="0"/>
              <a:t>deficit  (B </a:t>
            </a:r>
            <a:r>
              <a:rPr lang="en-US" sz="2800" dirty="0" smtClean="0"/>
              <a:t>˂ 0)</a:t>
            </a:r>
            <a:endParaRPr lang="en-US" sz="2800" dirty="0"/>
          </a:p>
          <a:p>
            <a:endParaRPr lang="en-US" sz="2800" dirty="0"/>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23</a:t>
            </a:fld>
            <a:endParaRPr lang="en-US" dirty="0"/>
          </a:p>
        </p:txBody>
      </p:sp>
    </p:spTree>
    <p:extLst>
      <p:ext uri="{BB962C8B-B14F-4D97-AF65-F5344CB8AC3E}">
        <p14:creationId xmlns:p14="http://schemas.microsoft.com/office/powerpoint/2010/main" val="16973609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Three Markets Together</a:t>
            </a:r>
            <a:endParaRPr lang="en-US" b="1" dirty="0"/>
          </a:p>
        </p:txBody>
      </p:sp>
      <p:sp>
        <p:nvSpPr>
          <p:cNvPr id="3" name="Content Placeholder 2"/>
          <p:cNvSpPr>
            <a:spLocks noGrp="1"/>
          </p:cNvSpPr>
          <p:nvPr>
            <p:ph idx="1"/>
          </p:nvPr>
        </p:nvSpPr>
        <p:spPr/>
        <p:txBody>
          <a:bodyPr>
            <a:normAutofit fontScale="92500"/>
          </a:bodyPr>
          <a:lstStyle/>
          <a:p>
            <a:r>
              <a:rPr lang="en-US" dirty="0" smtClean="0"/>
              <a:t>If the country operates under a fixed exchange rate regime, then any divergence between the IS-LM intersection and the FE curve shows </a:t>
            </a:r>
            <a:r>
              <a:rPr lang="en-US" dirty="0" smtClean="0"/>
              <a:t>that </a:t>
            </a:r>
            <a:r>
              <a:rPr lang="en-US" dirty="0" smtClean="0"/>
              <a:t>official intervention is needed to defend the fixed exchange rate</a:t>
            </a:r>
          </a:p>
          <a:p>
            <a:r>
              <a:rPr lang="en-US" dirty="0"/>
              <a:t>If the country operates under a </a:t>
            </a:r>
            <a:r>
              <a:rPr lang="en-US" dirty="0" smtClean="0"/>
              <a:t>cleanly floating exchange </a:t>
            </a:r>
            <a:r>
              <a:rPr lang="en-US" dirty="0"/>
              <a:t>rate regime, then </a:t>
            </a:r>
            <a:r>
              <a:rPr lang="en-US" dirty="0" smtClean="0"/>
              <a:t>the official settlement balance must be </a:t>
            </a:r>
            <a:r>
              <a:rPr lang="en-US" dirty="0" smtClean="0"/>
              <a:t>zero, </a:t>
            </a:r>
            <a:r>
              <a:rPr lang="en-US" dirty="0" smtClean="0"/>
              <a:t>and </a:t>
            </a:r>
            <a:r>
              <a:rPr lang="en-US" dirty="0" smtClean="0"/>
              <a:t>the IS</a:t>
            </a:r>
            <a:r>
              <a:rPr lang="en-US" dirty="0" smtClean="0"/>
              <a:t>, LM </a:t>
            </a:r>
            <a:r>
              <a:rPr lang="en-US" dirty="0"/>
              <a:t>and the FE </a:t>
            </a:r>
            <a:r>
              <a:rPr lang="en-US" dirty="0" smtClean="0"/>
              <a:t>curves will intersect at the same point.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24</a:t>
            </a:fld>
            <a:endParaRPr lang="en-US" dirty="0"/>
          </a:p>
        </p:txBody>
      </p:sp>
    </p:spTree>
    <p:extLst>
      <p:ext uri="{BB962C8B-B14F-4D97-AF65-F5344CB8AC3E}">
        <p14:creationId xmlns:p14="http://schemas.microsoft.com/office/powerpoint/2010/main" val="28778783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b="1" dirty="0" smtClean="0"/>
              <a:t>The </a:t>
            </a:r>
            <a:r>
              <a:rPr lang="en-US" sz="4200" b="1" dirty="0"/>
              <a:t>P</a:t>
            </a:r>
            <a:r>
              <a:rPr lang="en-US" sz="4200" b="1" dirty="0" smtClean="0"/>
              <a:t>rice </a:t>
            </a:r>
            <a:r>
              <a:rPr lang="en-US" sz="4200" b="1" dirty="0"/>
              <a:t>L</a:t>
            </a:r>
            <a:r>
              <a:rPr lang="en-US" sz="4200" b="1" dirty="0" smtClean="0"/>
              <a:t>evel </a:t>
            </a:r>
            <a:r>
              <a:rPr lang="en-US" sz="4200" b="1" dirty="0"/>
              <a:t>D</a:t>
            </a:r>
            <a:r>
              <a:rPr lang="en-US" sz="4200" b="1" dirty="0" smtClean="0"/>
              <a:t>oes </a:t>
            </a:r>
            <a:r>
              <a:rPr lang="en-US" sz="4200" b="1" dirty="0"/>
              <a:t>C</a:t>
            </a:r>
            <a:r>
              <a:rPr lang="en-US" sz="4200" b="1" dirty="0" smtClean="0"/>
              <a:t>hange</a:t>
            </a:r>
            <a:endParaRPr lang="en-US" sz="4200" b="1" dirty="0"/>
          </a:p>
        </p:txBody>
      </p:sp>
      <p:sp>
        <p:nvSpPr>
          <p:cNvPr id="3" name="Content Placeholder 2"/>
          <p:cNvSpPr>
            <a:spLocks noGrp="1"/>
          </p:cNvSpPr>
          <p:nvPr>
            <p:ph idx="1"/>
          </p:nvPr>
        </p:nvSpPr>
        <p:spPr>
          <a:xfrm>
            <a:off x="457200" y="1295400"/>
            <a:ext cx="8229600" cy="4906963"/>
          </a:xfrm>
        </p:spPr>
        <p:txBody>
          <a:bodyPr>
            <a:normAutofit fontScale="92500"/>
          </a:bodyPr>
          <a:lstStyle/>
          <a:p>
            <a:pPr marL="0" indent="0">
              <a:buNone/>
            </a:pPr>
            <a:r>
              <a:rPr lang="en-US" sz="2800" dirty="0" smtClean="0"/>
              <a:t>The price level does change over time for three basic reasons:</a:t>
            </a:r>
          </a:p>
          <a:p>
            <a:pPr marL="514350" indent="-514350">
              <a:buAutoNum type="arabicPeriod"/>
            </a:pPr>
            <a:r>
              <a:rPr lang="en-US" sz="2800" dirty="0" smtClean="0"/>
              <a:t>Most countries have some amount of </a:t>
            </a:r>
            <a:r>
              <a:rPr lang="en-US" sz="2800" dirty="0" smtClean="0"/>
              <a:t>ongoing inflation</a:t>
            </a:r>
            <a:r>
              <a:rPr lang="en-US" sz="2800" dirty="0" smtClean="0"/>
              <a:t>. This inflation can be anticipated and built into inflation </a:t>
            </a:r>
            <a:r>
              <a:rPr lang="en-US" sz="2800" dirty="0" smtClean="0"/>
              <a:t>expectations.</a:t>
            </a:r>
            <a:endParaRPr lang="en-US" sz="2800" dirty="0" smtClean="0"/>
          </a:p>
          <a:p>
            <a:pPr marL="514350" indent="-514350">
              <a:buAutoNum type="arabicPeriod"/>
            </a:pPr>
            <a:r>
              <a:rPr lang="en-US" sz="2800" dirty="0" smtClean="0"/>
              <a:t>Strong </a:t>
            </a:r>
            <a:r>
              <a:rPr lang="en-US" sz="2800" dirty="0" smtClean="0"/>
              <a:t>or </a:t>
            </a:r>
            <a:r>
              <a:rPr lang="en-US" sz="2800" dirty="0" smtClean="0"/>
              <a:t>weak aggregate demand can put pressure on the country’s price </a:t>
            </a:r>
            <a:r>
              <a:rPr lang="en-US" sz="2800" dirty="0" smtClean="0"/>
              <a:t>level.</a:t>
            </a:r>
            <a:endParaRPr lang="en-US" sz="2800" dirty="0" smtClean="0"/>
          </a:p>
          <a:p>
            <a:pPr marL="514350" indent="-514350">
              <a:buAutoNum type="arabicPeriod"/>
            </a:pPr>
            <a:r>
              <a:rPr lang="en-US" sz="2800" dirty="0" smtClean="0"/>
              <a:t>Shocks can cause large </a:t>
            </a:r>
            <a:r>
              <a:rPr lang="en-US" sz="2800" dirty="0" smtClean="0"/>
              <a:t>changes </a:t>
            </a:r>
            <a:r>
              <a:rPr lang="en-US" sz="2800" dirty="0" smtClean="0"/>
              <a:t>in the price level even in the short run. For example, oil price shocks or abrupt changes in exchange rate value of the country’s currency can cause price changes in domestic </a:t>
            </a:r>
            <a:r>
              <a:rPr lang="en-US" sz="2800" dirty="0" smtClean="0"/>
              <a:t>economy. </a:t>
            </a:r>
            <a:endParaRPr lang="en-US" sz="2800" dirty="0" smtClean="0"/>
          </a:p>
          <a:p>
            <a:pPr marL="514350" indent="-514350">
              <a:buAutoNum type="arabicPeriod"/>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25</a:t>
            </a:fld>
            <a:endParaRPr lang="en-US" dirty="0"/>
          </a:p>
        </p:txBody>
      </p:sp>
    </p:spTree>
    <p:extLst>
      <p:ext uri="{BB962C8B-B14F-4D97-AF65-F5344CB8AC3E}">
        <p14:creationId xmlns:p14="http://schemas.microsoft.com/office/powerpoint/2010/main" val="7936334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Trade Also Depends on Price Competitiveness </a:t>
            </a:r>
            <a:endParaRPr lang="en-US" sz="4000" b="1"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1447800"/>
                <a:ext cx="8229600" cy="4906963"/>
              </a:xfrm>
            </p:spPr>
            <p:txBody>
              <a:bodyPr>
                <a:normAutofit lnSpcReduction="10000"/>
              </a:bodyPr>
              <a:lstStyle/>
              <a:p>
                <a:pPr marL="0" indent="0">
                  <a:buNone/>
                </a:pPr>
                <a:r>
                  <a:rPr lang="en-US" dirty="0" smtClean="0"/>
                  <a:t>A country’s exports, imports, and net exports depend on </a:t>
                </a:r>
                <a:r>
                  <a:rPr lang="en-US" dirty="0"/>
                  <a:t>relative </a:t>
                </a:r>
                <a:r>
                  <a:rPr lang="en-US" dirty="0" smtClean="0"/>
                  <a:t>product prices</a:t>
                </a:r>
                <a:r>
                  <a:rPr lang="en-US" dirty="0"/>
                  <a:t>, as measured by real exchange </a:t>
                </a:r>
                <a:r>
                  <a:rPr lang="en-US" dirty="0" smtClean="0"/>
                  <a:t>rate, </a:t>
                </a:r>
                <a:r>
                  <a:rPr lang="en-US" dirty="0"/>
                  <a:t>as well as </a:t>
                </a:r>
                <a:r>
                  <a:rPr lang="en-US" dirty="0" smtClean="0"/>
                  <a:t>on production </a:t>
                </a:r>
                <a:r>
                  <a:rPr lang="en-US" dirty="0" smtClean="0"/>
                  <a:t>and income in the home country and in the rest of the </a:t>
                </a:r>
                <a:r>
                  <a:rPr lang="en-US" dirty="0" smtClean="0"/>
                  <a:t>world.</a:t>
                </a:r>
              </a:p>
              <a:p>
                <a:pPr marL="0" indent="0">
                  <a:buNone/>
                </a:pPr>
                <a:r>
                  <a:rPr lang="en-US" dirty="0" smtClean="0"/>
                  <a:t>	Real </a:t>
                </a:r>
                <a:r>
                  <a:rPr lang="en-US" dirty="0"/>
                  <a:t>exchange rate = </a:t>
                </a:r>
                <a14:m>
                  <m:oMath xmlns:m="http://schemas.openxmlformats.org/officeDocument/2006/math">
                    <m:f>
                      <m:fPr>
                        <m:ctrlPr>
                          <a:rPr lang="en-US" i="1">
                            <a:latin typeface="Cambria Math"/>
                          </a:rPr>
                        </m:ctrlPr>
                      </m:fPr>
                      <m:num>
                        <m:r>
                          <a:rPr lang="en-US" i="1">
                            <a:latin typeface="Cambria Math"/>
                          </a:rPr>
                          <m:t>𝑒</m:t>
                        </m:r>
                        <m:r>
                          <a:rPr lang="en-US" b="0" i="1" smtClean="0">
                            <a:latin typeface="Cambria Math"/>
                          </a:rPr>
                          <m:t> </m:t>
                        </m:r>
                        <m:r>
                          <a:rPr lang="en-US" i="1" smtClean="0">
                            <a:latin typeface="Cambria Math"/>
                            <a:ea typeface="Cambria Math"/>
                          </a:rPr>
                          <m:t>×</m:t>
                        </m:r>
                        <m:r>
                          <a:rPr lang="en-US" b="0" i="1" smtClean="0">
                            <a:latin typeface="Cambria Math"/>
                            <a:ea typeface="Cambria Math"/>
                          </a:rPr>
                          <m:t> </m:t>
                        </m:r>
                        <m:sSub>
                          <m:sSubPr>
                            <m:ctrlPr>
                              <a:rPr lang="en-US" i="1" smtClean="0">
                                <a:latin typeface="Cambria Math"/>
                              </a:rPr>
                            </m:ctrlPr>
                          </m:sSubPr>
                          <m:e>
                            <m:r>
                              <a:rPr lang="en-US" i="1">
                                <a:latin typeface="Cambria Math"/>
                              </a:rPr>
                              <m:t>𝑃</m:t>
                            </m:r>
                          </m:e>
                          <m:sub>
                            <m:r>
                              <a:rPr lang="en-US" b="0" i="1" smtClean="0">
                                <a:latin typeface="Cambria Math"/>
                              </a:rPr>
                              <m:t>𝑓</m:t>
                            </m:r>
                          </m:sub>
                        </m:sSub>
                      </m:num>
                      <m:den>
                        <m:r>
                          <a:rPr lang="en-US" i="1">
                            <a:latin typeface="Cambria Math"/>
                          </a:rPr>
                          <m:t>𝑃</m:t>
                        </m:r>
                      </m:den>
                    </m:f>
                  </m:oMath>
                </a14:m>
                <a:r>
                  <a:rPr lang="en-US" dirty="0"/>
                  <a:t>  </a:t>
                </a:r>
                <a:endParaRPr lang="en-US" dirty="0" smtClean="0"/>
              </a:p>
              <a:p>
                <a:pPr marL="0" indent="0">
                  <a:buNone/>
                </a:pPr>
                <a:r>
                  <a:rPr lang="en-US" dirty="0" smtClean="0"/>
                  <a:t>where </a:t>
                </a:r>
                <a:r>
                  <a:rPr lang="en-US" dirty="0"/>
                  <a:t>e is the </a:t>
                </a:r>
                <a:r>
                  <a:rPr lang="en-US" dirty="0" smtClean="0"/>
                  <a:t>nominal exchange-rate price </a:t>
                </a:r>
                <a:r>
                  <a:rPr lang="en-US" dirty="0"/>
                  <a:t>of foreign currency, P</a:t>
                </a:r>
                <a:r>
                  <a:rPr lang="en-US" baseline="-25000" dirty="0"/>
                  <a:t>f</a:t>
                </a:r>
                <a:r>
                  <a:rPr lang="en-US" dirty="0"/>
                  <a:t> is foreign price level, and P is domestic price level </a:t>
                </a:r>
                <a:endParaRPr lang="en-US" dirty="0" smtClean="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1447800"/>
                <a:ext cx="8229600" cy="4906963"/>
              </a:xfrm>
              <a:blipFill rotWithShape="1">
                <a:blip r:embed="rId2"/>
                <a:stretch>
                  <a:fillRect l="-1852" t="-2612" r="-2370"/>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26</a:t>
            </a:fld>
            <a:endParaRPr lang="en-US" dirty="0"/>
          </a:p>
        </p:txBody>
      </p:sp>
    </p:spTree>
    <p:extLst>
      <p:ext uri="{BB962C8B-B14F-4D97-AF65-F5344CB8AC3E}">
        <p14:creationId xmlns:p14="http://schemas.microsoft.com/office/powerpoint/2010/main" val="37359170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t>Trade Also Depends on Price Competitiveness </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1524000"/>
                <a:ext cx="8229600" cy="4830763"/>
              </a:xfrm>
            </p:spPr>
            <p:txBody>
              <a:bodyPr>
                <a:normAutofit fontScale="92500" lnSpcReduction="10000"/>
              </a:bodyPr>
              <a:lstStyle/>
              <a:p>
                <a:r>
                  <a:rPr lang="en-US" dirty="0"/>
                  <a:t>Demand for imports </a:t>
                </a:r>
                <a:r>
                  <a:rPr lang="en-US" dirty="0" smtClean="0"/>
                  <a:t> </a:t>
                </a:r>
                <a:r>
                  <a:rPr lang="en-US" dirty="0"/>
                  <a:t>M = M (Y, </a:t>
                </a:r>
                <a14:m>
                  <m:oMath xmlns:m="http://schemas.openxmlformats.org/officeDocument/2006/math">
                    <m:f>
                      <m:fPr>
                        <m:ctrlPr>
                          <a:rPr lang="en-US" i="1">
                            <a:latin typeface="Cambria Math"/>
                          </a:rPr>
                        </m:ctrlPr>
                      </m:fPr>
                      <m:num>
                        <m:r>
                          <a:rPr lang="en-US" i="1">
                            <a:latin typeface="Cambria Math"/>
                          </a:rPr>
                          <m:t>𝑒</m:t>
                        </m:r>
                        <m:r>
                          <a:rPr lang="en-US" i="1">
                            <a:latin typeface="Cambria Math"/>
                          </a:rPr>
                          <m:t> </m:t>
                        </m:r>
                        <m:r>
                          <a:rPr lang="en-US" i="1">
                            <a:latin typeface="Cambria Math"/>
                            <a:ea typeface="Cambria Math"/>
                          </a:rPr>
                          <m:t>× </m:t>
                        </m:r>
                        <m:sSub>
                          <m:sSubPr>
                            <m:ctrlPr>
                              <a:rPr lang="en-US" i="1">
                                <a:latin typeface="Cambria Math"/>
                              </a:rPr>
                            </m:ctrlPr>
                          </m:sSubPr>
                          <m:e>
                            <m:r>
                              <a:rPr lang="en-US" i="1">
                                <a:latin typeface="Cambria Math"/>
                              </a:rPr>
                              <m:t>𝑃</m:t>
                            </m:r>
                          </m:e>
                          <m:sub>
                            <m:r>
                              <a:rPr lang="en-US" i="1">
                                <a:latin typeface="Cambria Math"/>
                              </a:rPr>
                              <m:t>𝑓</m:t>
                            </m:r>
                          </m:sub>
                        </m:sSub>
                      </m:num>
                      <m:den>
                        <m:r>
                          <a:rPr lang="en-US" i="1">
                            <a:latin typeface="Cambria Math"/>
                          </a:rPr>
                          <m:t>𝑃</m:t>
                        </m:r>
                      </m:den>
                    </m:f>
                  </m:oMath>
                </a14:m>
                <a:r>
                  <a:rPr lang="en-US" dirty="0"/>
                  <a:t>) </a:t>
                </a:r>
              </a:p>
              <a:p>
                <a:pPr marL="346075" indent="0">
                  <a:buNone/>
                </a:pPr>
                <a:r>
                  <a:rPr lang="en-US" dirty="0"/>
                  <a:t>The volume of imports tends to be higher if domestic production and income </a:t>
                </a:r>
                <a:r>
                  <a:rPr lang="en-US" dirty="0" smtClean="0"/>
                  <a:t>is</a:t>
                </a:r>
                <a:r>
                  <a:rPr lang="en-US" dirty="0" smtClean="0"/>
                  <a:t> </a:t>
                </a:r>
                <a:r>
                  <a:rPr lang="en-US" dirty="0"/>
                  <a:t>higher, but lower if </a:t>
                </a:r>
                <a:r>
                  <a:rPr lang="en-US" dirty="0" smtClean="0"/>
                  <a:t>foreign products are </a:t>
                </a:r>
                <a:r>
                  <a:rPr lang="en-US" dirty="0"/>
                  <a:t>relatively expensive.</a:t>
                </a:r>
              </a:p>
              <a:p>
                <a:r>
                  <a:rPr lang="en-US" dirty="0"/>
                  <a:t>Foreign demand for </a:t>
                </a:r>
                <a:r>
                  <a:rPr lang="en-US" dirty="0" smtClean="0"/>
                  <a:t>the </a:t>
                </a:r>
                <a:r>
                  <a:rPr lang="en-US" dirty="0" smtClean="0"/>
                  <a:t>country’s </a:t>
                </a:r>
                <a:r>
                  <a:rPr lang="en-US" dirty="0"/>
                  <a:t>exports </a:t>
                </a:r>
                <a:endParaRPr lang="en-US" dirty="0" smtClean="0"/>
              </a:p>
              <a:p>
                <a:pPr marL="0" indent="0">
                  <a:buNone/>
                </a:pPr>
                <a:r>
                  <a:rPr lang="en-US" dirty="0"/>
                  <a:t> </a:t>
                </a:r>
                <a:r>
                  <a:rPr lang="en-US" dirty="0" smtClean="0"/>
                  <a:t>                               </a:t>
                </a:r>
                <a:r>
                  <a:rPr lang="en-US" dirty="0"/>
                  <a:t>X = X (Y</a:t>
                </a:r>
                <a:r>
                  <a:rPr lang="en-US" baseline="-25000" dirty="0"/>
                  <a:t>f</a:t>
                </a:r>
                <a:r>
                  <a:rPr lang="en-US" dirty="0"/>
                  <a:t> , </a:t>
                </a:r>
                <a14:m>
                  <m:oMath xmlns:m="http://schemas.openxmlformats.org/officeDocument/2006/math">
                    <m:f>
                      <m:fPr>
                        <m:ctrlPr>
                          <a:rPr lang="en-US" i="1">
                            <a:latin typeface="Cambria Math"/>
                          </a:rPr>
                        </m:ctrlPr>
                      </m:fPr>
                      <m:num>
                        <m:r>
                          <a:rPr lang="en-US" i="1">
                            <a:latin typeface="Cambria Math"/>
                          </a:rPr>
                          <m:t>𝑒</m:t>
                        </m:r>
                        <m:r>
                          <a:rPr lang="en-US" i="1">
                            <a:latin typeface="Cambria Math"/>
                          </a:rPr>
                          <m:t> </m:t>
                        </m:r>
                        <m:r>
                          <a:rPr lang="en-US" i="1">
                            <a:latin typeface="Cambria Math"/>
                            <a:ea typeface="Cambria Math"/>
                          </a:rPr>
                          <m:t>× </m:t>
                        </m:r>
                        <m:sSub>
                          <m:sSubPr>
                            <m:ctrlPr>
                              <a:rPr lang="en-US" i="1">
                                <a:latin typeface="Cambria Math"/>
                              </a:rPr>
                            </m:ctrlPr>
                          </m:sSubPr>
                          <m:e>
                            <m:r>
                              <a:rPr lang="en-US" i="1">
                                <a:latin typeface="Cambria Math"/>
                              </a:rPr>
                              <m:t>𝑃</m:t>
                            </m:r>
                          </m:e>
                          <m:sub>
                            <m:r>
                              <a:rPr lang="en-US" i="1">
                                <a:latin typeface="Cambria Math"/>
                              </a:rPr>
                              <m:t>𝑓</m:t>
                            </m:r>
                          </m:sub>
                        </m:sSub>
                      </m:num>
                      <m:den>
                        <m:r>
                          <a:rPr lang="en-US" i="1">
                            <a:latin typeface="Cambria Math"/>
                          </a:rPr>
                          <m:t>𝑃</m:t>
                        </m:r>
                      </m:den>
                    </m:f>
                  </m:oMath>
                </a14:m>
                <a:r>
                  <a:rPr lang="en-US" dirty="0"/>
                  <a:t>)</a:t>
                </a:r>
              </a:p>
              <a:p>
                <a:pPr marL="346075" indent="0">
                  <a:buNone/>
                </a:pPr>
                <a:r>
                  <a:rPr lang="en-US" dirty="0"/>
                  <a:t>The volume of </a:t>
                </a:r>
                <a:r>
                  <a:rPr lang="en-US" dirty="0" smtClean="0"/>
                  <a:t>exports </a:t>
                </a:r>
                <a:r>
                  <a:rPr lang="en-US" dirty="0" smtClean="0"/>
                  <a:t>tends to be higher if </a:t>
                </a:r>
                <a:r>
                  <a:rPr lang="en-US" dirty="0" smtClean="0"/>
                  <a:t>foreign production and income</a:t>
                </a:r>
                <a:r>
                  <a:rPr lang="en-US" dirty="0"/>
                  <a:t>, Y</a:t>
                </a:r>
                <a:r>
                  <a:rPr lang="en-US" baseline="-25000" dirty="0"/>
                  <a:t>f</a:t>
                </a:r>
                <a:r>
                  <a:rPr lang="en-US" dirty="0"/>
                  <a:t>, </a:t>
                </a:r>
                <a:r>
                  <a:rPr lang="en-US" dirty="0" smtClean="0"/>
                  <a:t>is higher, and higher if foreign products are relatively expensive</a:t>
                </a:r>
                <a:endParaRPr lang="en-US" dirty="0"/>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1524000"/>
                <a:ext cx="8229600" cy="4830763"/>
              </a:xfrm>
              <a:blipFill rotWithShape="1">
                <a:blip r:embed="rId2"/>
                <a:stretch>
                  <a:fillRect l="-1481" r="-593"/>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27</a:t>
            </a:fld>
            <a:endParaRPr lang="en-US" dirty="0"/>
          </a:p>
        </p:txBody>
      </p:sp>
    </p:spTree>
    <p:extLst>
      <p:ext uri="{BB962C8B-B14F-4D97-AF65-F5344CB8AC3E}">
        <p14:creationId xmlns:p14="http://schemas.microsoft.com/office/powerpoint/2010/main" val="3349787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A </a:t>
            </a:r>
            <a:r>
              <a:rPr lang="en-US" sz="4000" b="1" dirty="0"/>
              <a:t>F</a:t>
            </a:r>
            <a:r>
              <a:rPr lang="en-US" sz="4000" b="1" dirty="0" smtClean="0"/>
              <a:t>ramework for </a:t>
            </a:r>
            <a:r>
              <a:rPr lang="en-US" sz="4000" b="1" dirty="0"/>
              <a:t>M</a:t>
            </a:r>
            <a:r>
              <a:rPr lang="en-US" sz="4000" b="1" dirty="0" smtClean="0"/>
              <a:t>acroeconomic </a:t>
            </a:r>
            <a:r>
              <a:rPr lang="en-US" sz="4000" b="1" dirty="0"/>
              <a:t>A</a:t>
            </a:r>
            <a:r>
              <a:rPr lang="en-US" sz="4000" b="1" dirty="0" smtClean="0"/>
              <a:t>nalysis</a:t>
            </a:r>
            <a:endParaRPr lang="en-US" sz="4000" b="1" dirty="0"/>
          </a:p>
        </p:txBody>
      </p:sp>
      <p:sp>
        <p:nvSpPr>
          <p:cNvPr id="3" name="Content Placeholder 2"/>
          <p:cNvSpPr>
            <a:spLocks noGrp="1"/>
          </p:cNvSpPr>
          <p:nvPr>
            <p:ph idx="1"/>
          </p:nvPr>
        </p:nvSpPr>
        <p:spPr>
          <a:xfrm>
            <a:off x="457200" y="1371600"/>
            <a:ext cx="8229600" cy="4830763"/>
          </a:xfrm>
        </p:spPr>
        <p:txBody>
          <a:bodyPr>
            <a:normAutofit lnSpcReduction="10000"/>
          </a:bodyPr>
          <a:lstStyle/>
          <a:p>
            <a:r>
              <a:rPr lang="en-US" sz="2800" dirty="0" smtClean="0"/>
              <a:t>Our model analyzes the economy in the short run, when prices are “sticky” and slow to respond to various demand shocks, such as changes </a:t>
            </a:r>
            <a:r>
              <a:rPr lang="en-US" sz="2800" dirty="0" smtClean="0"/>
              <a:t>in the money </a:t>
            </a:r>
            <a:r>
              <a:rPr lang="en-US" sz="2800" dirty="0" smtClean="0"/>
              <a:t>supply. </a:t>
            </a:r>
          </a:p>
          <a:p>
            <a:r>
              <a:rPr lang="en-US" sz="2800" dirty="0" smtClean="0"/>
              <a:t>Beyond the short run, the price level does respond to demand and supply shocks. This means that the amount of inflation the country experiences eventually depends on the rate of growth of the country’s money supply. </a:t>
            </a:r>
          </a:p>
          <a:p>
            <a:r>
              <a:rPr lang="en-US" sz="2800" dirty="0" smtClean="0"/>
              <a:t>In addition, the economy tends toward full employment in the long run.</a:t>
            </a:r>
            <a:endParaRPr lang="en-US" sz="28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spTree>
    <p:extLst>
      <p:ext uri="{BB962C8B-B14F-4D97-AF65-F5344CB8AC3E}">
        <p14:creationId xmlns:p14="http://schemas.microsoft.com/office/powerpoint/2010/main" val="10237790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sz="4200" b="1" dirty="0" smtClean="0"/>
              <a:t>Domestic Production </a:t>
            </a:r>
            <a:r>
              <a:rPr lang="en-US" sz="4200" b="1" dirty="0"/>
              <a:t>D</a:t>
            </a:r>
            <a:r>
              <a:rPr lang="en-US" sz="4200" b="1" dirty="0" smtClean="0"/>
              <a:t>epends on </a:t>
            </a:r>
            <a:r>
              <a:rPr lang="en-US" sz="4200" b="1" dirty="0"/>
              <a:t>A</a:t>
            </a:r>
            <a:r>
              <a:rPr lang="en-US" sz="4200" b="1" dirty="0" smtClean="0"/>
              <a:t>ggregate Demand</a:t>
            </a:r>
            <a:endParaRPr lang="en-US" sz="4200" b="1" dirty="0"/>
          </a:p>
        </p:txBody>
      </p:sp>
      <p:sp>
        <p:nvSpPr>
          <p:cNvPr id="3" name="Content Placeholder 2"/>
          <p:cNvSpPr>
            <a:spLocks noGrp="1"/>
          </p:cNvSpPr>
          <p:nvPr>
            <p:ph idx="1"/>
          </p:nvPr>
        </p:nvSpPr>
        <p:spPr>
          <a:xfrm>
            <a:off x="457200" y="1447800"/>
            <a:ext cx="8229600" cy="4754563"/>
          </a:xfrm>
        </p:spPr>
        <p:txBody>
          <a:bodyPr>
            <a:normAutofit fontScale="92500" lnSpcReduction="20000"/>
          </a:bodyPr>
          <a:lstStyle/>
          <a:p>
            <a:r>
              <a:rPr lang="en-US" dirty="0" smtClean="0"/>
              <a:t>In the short run, domestic production </a:t>
            </a:r>
            <a:r>
              <a:rPr lang="en-US" dirty="0" smtClean="0"/>
              <a:t>(producers</a:t>
            </a:r>
            <a:r>
              <a:rPr lang="en-US" dirty="0" smtClean="0"/>
              <a:t>’ willingness to produce) is determined by </a:t>
            </a:r>
            <a:r>
              <a:rPr lang="en-US" dirty="0" smtClean="0"/>
              <a:t>demand</a:t>
            </a:r>
            <a:r>
              <a:rPr lang="en-US" dirty="0" smtClean="0"/>
              <a:t>. </a:t>
            </a:r>
            <a:endParaRPr lang="en-US" dirty="0" smtClean="0"/>
          </a:p>
          <a:p>
            <a:r>
              <a:rPr lang="en-US" dirty="0" smtClean="0"/>
              <a:t>E</a:t>
            </a:r>
            <a:r>
              <a:rPr lang="en-US" dirty="0" smtClean="0"/>
              <a:t>quilibrium </a:t>
            </a:r>
            <a:r>
              <a:rPr lang="en-US" dirty="0" smtClean="0"/>
              <a:t>occurs when domestic production (Y, or real GDP) equals desired </a:t>
            </a:r>
            <a:r>
              <a:rPr lang="en-US" dirty="0" smtClean="0"/>
              <a:t>aggregate demand (AD) for </a:t>
            </a:r>
            <a:r>
              <a:rPr lang="en-US" dirty="0" smtClean="0"/>
              <a:t>domestically produced goods and services:</a:t>
            </a:r>
          </a:p>
          <a:p>
            <a:pPr marL="0" indent="0">
              <a:buNone/>
            </a:pPr>
            <a:r>
              <a:rPr lang="en-US" dirty="0" smtClean="0"/>
              <a:t>              </a:t>
            </a:r>
            <a:r>
              <a:rPr lang="en-US" dirty="0" smtClean="0"/>
              <a:t>Y </a:t>
            </a:r>
            <a:r>
              <a:rPr lang="en-US" dirty="0"/>
              <a:t>= AD = C + I</a:t>
            </a:r>
            <a:r>
              <a:rPr lang="en-US" baseline="-25000" dirty="0"/>
              <a:t>d</a:t>
            </a:r>
            <a:r>
              <a:rPr lang="en-US" dirty="0"/>
              <a:t> + G + (X – M) </a:t>
            </a:r>
          </a:p>
          <a:p>
            <a:pPr marL="346075" indent="0">
              <a:buNone/>
            </a:pPr>
            <a:r>
              <a:rPr lang="en-US" dirty="0"/>
              <a:t>w</a:t>
            </a:r>
            <a:r>
              <a:rPr lang="en-US" dirty="0" smtClean="0"/>
              <a:t>here C </a:t>
            </a:r>
            <a:r>
              <a:rPr lang="en-US" dirty="0" smtClean="0"/>
              <a:t>= domestic consumption, </a:t>
            </a:r>
            <a:r>
              <a:rPr lang="en-US" dirty="0" smtClean="0"/>
              <a:t>I</a:t>
            </a:r>
            <a:r>
              <a:rPr lang="en-US" baseline="-25000" dirty="0" smtClean="0"/>
              <a:t>d</a:t>
            </a:r>
            <a:r>
              <a:rPr lang="en-US" dirty="0" smtClean="0"/>
              <a:t> </a:t>
            </a:r>
            <a:r>
              <a:rPr lang="en-US" dirty="0" smtClean="0"/>
              <a:t>= planned domestic </a:t>
            </a:r>
            <a:r>
              <a:rPr lang="en-US" dirty="0" smtClean="0"/>
              <a:t>real investment</a:t>
            </a:r>
            <a:r>
              <a:rPr lang="en-US" dirty="0" smtClean="0"/>
              <a:t>, G = government spending, X = exports, and M = imports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spTree>
    <p:extLst>
      <p:ext uri="{BB962C8B-B14F-4D97-AF65-F5344CB8AC3E}">
        <p14:creationId xmlns:p14="http://schemas.microsoft.com/office/powerpoint/2010/main" val="24390758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a:t>Domestic Production </a:t>
            </a:r>
            <a:r>
              <a:rPr lang="en-US" sz="4200" b="1" dirty="0" smtClean="0"/>
              <a:t>and Unemployment</a:t>
            </a:r>
            <a:endParaRPr lang="en-US" sz="4200" b="1" dirty="0"/>
          </a:p>
        </p:txBody>
      </p:sp>
      <p:sp>
        <p:nvSpPr>
          <p:cNvPr id="3" name="Content Placeholder 2"/>
          <p:cNvSpPr>
            <a:spLocks noGrp="1"/>
          </p:cNvSpPr>
          <p:nvPr>
            <p:ph idx="1"/>
          </p:nvPr>
        </p:nvSpPr>
        <p:spPr/>
        <p:txBody>
          <a:bodyPr/>
          <a:lstStyle/>
          <a:p>
            <a:pPr marL="0" indent="0">
              <a:buNone/>
            </a:pPr>
            <a:r>
              <a:rPr lang="en-US" dirty="0" smtClean="0"/>
              <a:t>The level of actual domestic </a:t>
            </a:r>
            <a:r>
              <a:rPr lang="en-US" dirty="0" smtClean="0"/>
              <a:t>production </a:t>
            </a:r>
            <a:r>
              <a:rPr lang="en-US" dirty="0" smtClean="0"/>
              <a:t>or real GDP (relative to the economy’s potential </a:t>
            </a:r>
            <a:r>
              <a:rPr lang="en-US" dirty="0" smtClean="0"/>
              <a:t>production or real </a:t>
            </a:r>
            <a:r>
              <a:rPr lang="en-US" dirty="0" smtClean="0"/>
              <a:t>GDP) tends to be closely related to the economy’s unemployment rate</a:t>
            </a:r>
            <a:r>
              <a:rPr lang="en-US" dirty="0"/>
              <a:t> </a:t>
            </a:r>
            <a:r>
              <a:rPr lang="en-US" dirty="0" smtClean="0"/>
              <a:t>in the labor market. </a:t>
            </a:r>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spTree>
    <p:extLst>
      <p:ext uri="{BB962C8B-B14F-4D97-AF65-F5344CB8AC3E}">
        <p14:creationId xmlns:p14="http://schemas.microsoft.com/office/powerpoint/2010/main" val="32847528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657"/>
            <a:ext cx="8229600" cy="881743"/>
          </a:xfrm>
        </p:spPr>
        <p:txBody>
          <a:bodyPr>
            <a:noAutofit/>
          </a:bodyPr>
          <a:lstStyle/>
          <a:p>
            <a:r>
              <a:rPr lang="en-US" sz="4000" b="1" dirty="0" smtClean="0"/>
              <a:t>Aggregate </a:t>
            </a:r>
            <a:r>
              <a:rPr lang="en-US" sz="4000" b="1" dirty="0"/>
              <a:t>Demand</a:t>
            </a:r>
          </a:p>
        </p:txBody>
      </p:sp>
      <p:sp>
        <p:nvSpPr>
          <p:cNvPr id="3" name="Content Placeholder 2"/>
          <p:cNvSpPr>
            <a:spLocks noGrp="1"/>
          </p:cNvSpPr>
          <p:nvPr>
            <p:ph idx="1"/>
          </p:nvPr>
        </p:nvSpPr>
        <p:spPr>
          <a:xfrm>
            <a:off x="457200" y="990600"/>
            <a:ext cx="8229600" cy="5029200"/>
          </a:xfrm>
        </p:spPr>
        <p:txBody>
          <a:bodyPr>
            <a:normAutofit fontScale="55000" lnSpcReduction="20000"/>
          </a:bodyPr>
          <a:lstStyle/>
          <a:p>
            <a:r>
              <a:rPr lang="en-US" sz="4800" dirty="0" smtClean="0"/>
              <a:t>Consumption </a:t>
            </a:r>
            <a:r>
              <a:rPr lang="en-US" sz="4800" dirty="0"/>
              <a:t>expenditure depends on domestic income (Y) </a:t>
            </a:r>
          </a:p>
          <a:p>
            <a:pPr marL="0" lvl="0" indent="0">
              <a:buNone/>
            </a:pPr>
            <a:r>
              <a:rPr lang="en-US" sz="4800" dirty="0" smtClean="0"/>
              <a:t>	C </a:t>
            </a:r>
            <a:r>
              <a:rPr lang="en-US" sz="4800" dirty="0"/>
              <a:t>= C (Y) </a:t>
            </a:r>
          </a:p>
          <a:p>
            <a:r>
              <a:rPr lang="en-US" sz="4800" dirty="0"/>
              <a:t>Real private domestic investment is negatively related to the level of interest rates, i, in the economy</a:t>
            </a:r>
          </a:p>
          <a:p>
            <a:pPr marL="0" lvl="0" indent="0">
              <a:buNone/>
            </a:pPr>
            <a:r>
              <a:rPr lang="en-US" sz="4800" dirty="0"/>
              <a:t>	</a:t>
            </a:r>
            <a:r>
              <a:rPr lang="en-US" sz="4800" dirty="0" smtClean="0"/>
              <a:t>I</a:t>
            </a:r>
            <a:r>
              <a:rPr lang="en-US" sz="4800" baseline="-25000" dirty="0" smtClean="0"/>
              <a:t>d</a:t>
            </a:r>
            <a:r>
              <a:rPr lang="en-US" sz="4800" dirty="0" smtClean="0"/>
              <a:t> </a:t>
            </a:r>
            <a:r>
              <a:rPr lang="en-US" sz="4800" dirty="0"/>
              <a:t>= </a:t>
            </a:r>
            <a:r>
              <a:rPr lang="en-US" sz="4800" dirty="0" smtClean="0"/>
              <a:t>I</a:t>
            </a:r>
            <a:r>
              <a:rPr lang="en-US" sz="4800" baseline="-25000" dirty="0" smtClean="0"/>
              <a:t>d</a:t>
            </a:r>
            <a:r>
              <a:rPr lang="en-US" sz="4800" dirty="0" smtClean="0"/>
              <a:t>( </a:t>
            </a:r>
            <a:r>
              <a:rPr lang="en-US" sz="4800" dirty="0"/>
              <a:t>i ) </a:t>
            </a:r>
          </a:p>
          <a:p>
            <a:r>
              <a:rPr lang="en-US" sz="4800" dirty="0"/>
              <a:t>Government spending on goods and services is </a:t>
            </a:r>
            <a:r>
              <a:rPr lang="en-US" sz="4800" dirty="0" smtClean="0"/>
              <a:t>part of fiscal policy, determined </a:t>
            </a:r>
            <a:r>
              <a:rPr lang="en-US" sz="4800" dirty="0"/>
              <a:t>by political process, and assumed to be exogenous</a:t>
            </a:r>
          </a:p>
          <a:p>
            <a:pPr marL="0" lvl="0" indent="0">
              <a:buNone/>
            </a:pPr>
            <a:r>
              <a:rPr lang="en-US" sz="4800" dirty="0"/>
              <a:t>	</a:t>
            </a:r>
            <a:r>
              <a:rPr lang="en-US" sz="4800" dirty="0" smtClean="0"/>
              <a:t>G </a:t>
            </a:r>
            <a:r>
              <a:rPr lang="en-US" sz="4800" dirty="0"/>
              <a:t>= </a:t>
            </a:r>
            <a:r>
              <a:rPr lang="en-US" sz="4800" dirty="0" smtClean="0"/>
              <a:t>G</a:t>
            </a:r>
            <a:r>
              <a:rPr lang="en-US" sz="4800" baseline="-25000" dirty="0" smtClean="0"/>
              <a:t>0</a:t>
            </a:r>
          </a:p>
          <a:p>
            <a:r>
              <a:rPr lang="en-US" sz="4800" dirty="0" smtClean="0"/>
              <a:t>National expenditure on goods and services :</a:t>
            </a:r>
          </a:p>
          <a:p>
            <a:pPr marL="0" indent="0">
              <a:buNone/>
            </a:pPr>
            <a:r>
              <a:rPr lang="en-US" sz="4800" baseline="-25000" dirty="0"/>
              <a:t>	</a:t>
            </a:r>
            <a:r>
              <a:rPr lang="en-US" sz="4800" dirty="0" smtClean="0"/>
              <a:t>E = C + I</a:t>
            </a:r>
            <a:r>
              <a:rPr lang="en-US" sz="4800" baseline="-25000" dirty="0" smtClean="0"/>
              <a:t>d</a:t>
            </a:r>
            <a:r>
              <a:rPr lang="en-US" sz="4800" dirty="0" smtClean="0"/>
              <a:t> + G</a:t>
            </a:r>
            <a:endParaRPr lang="en-US" sz="4800" baseline="-25000" dirty="0" smtClean="0"/>
          </a:p>
          <a:p>
            <a:pPr marL="0" lvl="0" indent="0">
              <a:buNone/>
            </a:pPr>
            <a:endParaRPr lang="en-US" sz="4800" dirty="0"/>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spTree>
    <p:extLst>
      <p:ext uri="{BB962C8B-B14F-4D97-AF65-F5344CB8AC3E}">
        <p14:creationId xmlns:p14="http://schemas.microsoft.com/office/powerpoint/2010/main" val="32794969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Trade Depends on </a:t>
            </a:r>
            <a:r>
              <a:rPr lang="en-US" b="1" dirty="0" smtClean="0"/>
              <a:t>Real GDP</a:t>
            </a:r>
            <a:endParaRPr lang="en-US" b="1"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1219200"/>
                <a:ext cx="8229600" cy="4525963"/>
              </a:xfrm>
            </p:spPr>
            <p:txBody>
              <a:bodyPr>
                <a:normAutofit fontScale="92500"/>
              </a:bodyPr>
              <a:lstStyle/>
              <a:p>
                <a:r>
                  <a:rPr lang="en-US" dirty="0" smtClean="0"/>
                  <a:t>Volume of imports depends positively on the country’s real production and income </a:t>
                </a:r>
              </a:p>
              <a:p>
                <a:pPr marL="0" lvl="0" indent="0">
                  <a:buNone/>
                </a:pPr>
                <a:r>
                  <a:rPr lang="en-US" dirty="0" smtClean="0"/>
                  <a:t>	M </a:t>
                </a:r>
                <a:r>
                  <a:rPr lang="en-US" dirty="0"/>
                  <a:t>= </a:t>
                </a:r>
                <a:r>
                  <a:rPr lang="en-US" dirty="0" smtClean="0"/>
                  <a:t>M(Y)</a:t>
                </a:r>
                <a:endParaRPr lang="en-US" dirty="0"/>
              </a:p>
              <a:p>
                <a:r>
                  <a:rPr lang="en-US" dirty="0"/>
                  <a:t>The positive relationship between imports and income can be measured by </a:t>
                </a:r>
                <a:r>
                  <a:rPr lang="en-US" b="1" dirty="0"/>
                  <a:t>marginal propensity to import</a:t>
                </a:r>
                <a:r>
                  <a:rPr lang="en-US" dirty="0"/>
                  <a:t> (m) where m = </a:t>
                </a:r>
                <a14:m>
                  <m:oMath xmlns:m="http://schemas.openxmlformats.org/officeDocument/2006/math">
                    <m:f>
                      <m:fPr>
                        <m:ctrlPr>
                          <a:rPr lang="en-US" i="1">
                            <a:latin typeface="Cambria Math"/>
                          </a:rPr>
                        </m:ctrlPr>
                      </m:fPr>
                      <m:num>
                        <m:r>
                          <a:rPr lang="en-US" i="1">
                            <a:latin typeface="Cambria Math"/>
                          </a:rPr>
                          <m:t>∆</m:t>
                        </m:r>
                        <m:r>
                          <a:rPr lang="en-US" i="1">
                            <a:latin typeface="Cambria Math"/>
                          </a:rPr>
                          <m:t>𝑀</m:t>
                        </m:r>
                      </m:num>
                      <m:den>
                        <m:r>
                          <a:rPr lang="en-US" i="1">
                            <a:latin typeface="Cambria Math"/>
                          </a:rPr>
                          <m:t>∆</m:t>
                        </m:r>
                        <m:r>
                          <a:rPr lang="en-US" i="1">
                            <a:latin typeface="Cambria Math"/>
                          </a:rPr>
                          <m:t>𝑌</m:t>
                        </m:r>
                      </m:den>
                    </m:f>
                  </m:oMath>
                </a14:m>
                <a:r>
                  <a:rPr lang="en-US" dirty="0"/>
                  <a:t> </a:t>
                </a:r>
              </a:p>
              <a:p>
                <a:r>
                  <a:rPr lang="en-US" dirty="0"/>
                  <a:t>V</a:t>
                </a:r>
                <a:r>
                  <a:rPr lang="en-US" dirty="0" smtClean="0"/>
                  <a:t>olume </a:t>
                </a:r>
                <a:r>
                  <a:rPr lang="en-US" dirty="0" smtClean="0"/>
                  <a:t>of </a:t>
                </a:r>
                <a:r>
                  <a:rPr lang="en-US" dirty="0" smtClean="0"/>
                  <a:t>the country’s exports depends </a:t>
                </a:r>
                <a:r>
                  <a:rPr lang="en-US" dirty="0" smtClean="0"/>
                  <a:t>on the </a:t>
                </a:r>
                <a:r>
                  <a:rPr lang="en-US" dirty="0" smtClean="0"/>
                  <a:t>real production and income </a:t>
                </a:r>
                <a:r>
                  <a:rPr lang="en-US" dirty="0" smtClean="0"/>
                  <a:t>of foreign countries</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1219200"/>
                <a:ext cx="8229600" cy="4525963"/>
              </a:xfrm>
              <a:blipFill rotWithShape="1">
                <a:blip r:embed="rId2"/>
                <a:stretch>
                  <a:fillRect l="-1481" t="-1617" r="-1259"/>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11390676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Autofit/>
          </a:bodyPr>
          <a:lstStyle/>
          <a:p>
            <a:r>
              <a:rPr lang="en-US" sz="4200" b="1" dirty="0"/>
              <a:t>Equilibrium </a:t>
            </a:r>
            <a:r>
              <a:rPr lang="en-US" sz="4200" b="1" dirty="0" smtClean="0"/>
              <a:t>Domestic  Production</a:t>
            </a:r>
            <a:endParaRPr lang="en-US" sz="4200" dirty="0"/>
          </a:p>
        </p:txBody>
      </p:sp>
      <p:sp>
        <p:nvSpPr>
          <p:cNvPr id="3" name="Content Placeholder 2"/>
          <p:cNvSpPr>
            <a:spLocks noGrp="1"/>
          </p:cNvSpPr>
          <p:nvPr>
            <p:ph idx="1"/>
          </p:nvPr>
        </p:nvSpPr>
        <p:spPr>
          <a:xfrm>
            <a:off x="457200" y="1524000"/>
            <a:ext cx="8382000" cy="4343401"/>
          </a:xfrm>
        </p:spPr>
        <p:txBody>
          <a:bodyPr>
            <a:normAutofit lnSpcReduction="10000"/>
          </a:bodyPr>
          <a:lstStyle/>
          <a:p>
            <a:pPr marL="0" lvl="0" indent="0">
              <a:buNone/>
            </a:pPr>
            <a:r>
              <a:rPr lang="en-US" dirty="0" smtClean="0"/>
              <a:t>Equilibrium:  Y = AD </a:t>
            </a:r>
            <a:r>
              <a:rPr lang="en-US" dirty="0"/>
              <a:t>(Y) = C + I</a:t>
            </a:r>
            <a:r>
              <a:rPr lang="en-US" baseline="-25000" dirty="0"/>
              <a:t>d</a:t>
            </a:r>
            <a:r>
              <a:rPr lang="en-US" dirty="0"/>
              <a:t> + G + (X – M</a:t>
            </a:r>
            <a:r>
              <a:rPr lang="en-US" dirty="0" smtClean="0"/>
              <a:t>)</a:t>
            </a:r>
          </a:p>
          <a:p>
            <a:pPr marL="0" indent="0">
              <a:buNone/>
            </a:pPr>
            <a:r>
              <a:rPr lang="en-US" dirty="0"/>
              <a:t>	</a:t>
            </a:r>
            <a:r>
              <a:rPr lang="en-US" dirty="0" smtClean="0"/>
              <a:t>			   = E + </a:t>
            </a:r>
            <a:r>
              <a:rPr lang="en-US" dirty="0"/>
              <a:t>(X – M</a:t>
            </a:r>
            <a:r>
              <a:rPr lang="en-US" dirty="0" smtClean="0"/>
              <a:t>)</a:t>
            </a:r>
            <a:endParaRPr lang="en-US" dirty="0"/>
          </a:p>
          <a:p>
            <a:pPr marL="0" indent="0">
              <a:buNone/>
            </a:pPr>
            <a:r>
              <a:rPr lang="en-US" dirty="0" smtClean="0"/>
              <a:t>The </a:t>
            </a:r>
            <a:r>
              <a:rPr lang="en-US" dirty="0"/>
              <a:t>equilibrium relationship can be written </a:t>
            </a:r>
            <a:r>
              <a:rPr lang="en-US" dirty="0" smtClean="0"/>
              <a:t>as</a:t>
            </a:r>
          </a:p>
          <a:p>
            <a:pPr marL="0" lvl="0" indent="0">
              <a:buNone/>
            </a:pPr>
            <a:r>
              <a:rPr lang="en-US" dirty="0" smtClean="0"/>
              <a:t>	Y </a:t>
            </a:r>
            <a:r>
              <a:rPr lang="en-US" dirty="0"/>
              <a:t>– C – G = I</a:t>
            </a:r>
            <a:r>
              <a:rPr lang="en-US" baseline="-25000" dirty="0"/>
              <a:t>d</a:t>
            </a:r>
            <a:r>
              <a:rPr lang="en-US" dirty="0"/>
              <a:t> + X – M  </a:t>
            </a:r>
            <a:endParaRPr lang="en-US" dirty="0" smtClean="0"/>
          </a:p>
          <a:p>
            <a:pPr marL="0" lvl="0" indent="0">
              <a:buNone/>
            </a:pPr>
            <a:r>
              <a:rPr lang="en-US" dirty="0" smtClean="0"/>
              <a:t>where </a:t>
            </a:r>
            <a:r>
              <a:rPr lang="en-US" dirty="0"/>
              <a:t>the left-hand-side </a:t>
            </a:r>
            <a:r>
              <a:rPr lang="en-US" dirty="0" smtClean="0"/>
              <a:t>measures national </a:t>
            </a:r>
            <a:r>
              <a:rPr lang="en-US" dirty="0"/>
              <a:t>savings  S = Y – C – G</a:t>
            </a:r>
          </a:p>
          <a:p>
            <a:pPr marL="0" indent="0">
              <a:buNone/>
            </a:pPr>
            <a:r>
              <a:rPr lang="en-US" dirty="0" smtClean="0"/>
              <a:t>So equilibrium is:</a:t>
            </a:r>
          </a:p>
          <a:p>
            <a:pPr marL="0" indent="0">
              <a:buNone/>
            </a:pPr>
            <a:r>
              <a:rPr lang="en-US" dirty="0"/>
              <a:t>	</a:t>
            </a:r>
            <a:r>
              <a:rPr lang="en-US" dirty="0" smtClean="0"/>
              <a:t>S </a:t>
            </a:r>
            <a:r>
              <a:rPr lang="en-US" dirty="0"/>
              <a:t>=  I</a:t>
            </a:r>
            <a:r>
              <a:rPr lang="en-US" baseline="-25000" dirty="0"/>
              <a:t>d</a:t>
            </a:r>
            <a:r>
              <a:rPr lang="en-US" dirty="0"/>
              <a:t> + X – M  or </a:t>
            </a:r>
            <a:r>
              <a:rPr lang="en-US" dirty="0" smtClean="0"/>
              <a:t> S </a:t>
            </a:r>
            <a:r>
              <a:rPr lang="en-US" dirty="0"/>
              <a:t>-</a:t>
            </a:r>
            <a:r>
              <a:rPr lang="en-US" dirty="0" smtClean="0"/>
              <a:t> </a:t>
            </a:r>
            <a:r>
              <a:rPr lang="en-US" dirty="0"/>
              <a:t>I</a:t>
            </a:r>
            <a:r>
              <a:rPr lang="en-US" baseline="-25000" dirty="0"/>
              <a:t>d</a:t>
            </a:r>
            <a:r>
              <a:rPr lang="en-US" dirty="0"/>
              <a:t> </a:t>
            </a:r>
            <a:r>
              <a:rPr lang="en-US" dirty="0" smtClean="0"/>
              <a:t>= </a:t>
            </a:r>
            <a:r>
              <a:rPr lang="en-US" dirty="0"/>
              <a:t>X – </a:t>
            </a:r>
            <a:r>
              <a:rPr lang="en-US" dirty="0" smtClean="0"/>
              <a:t>M</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spTree>
    <p:extLst>
      <p:ext uri="{BB962C8B-B14F-4D97-AF65-F5344CB8AC3E}">
        <p14:creationId xmlns:p14="http://schemas.microsoft.com/office/powerpoint/2010/main" val="42909842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2657"/>
            <a:ext cx="8991600" cy="957943"/>
          </a:xfrm>
        </p:spPr>
        <p:txBody>
          <a:bodyPr>
            <a:normAutofit fontScale="90000"/>
          </a:bodyPr>
          <a:lstStyle/>
          <a:p>
            <a:r>
              <a:rPr lang="en-US" sz="3200" b="1" dirty="0" smtClean="0"/>
              <a:t>Equilibrium Domestic Production in an Open Economy </a:t>
            </a:r>
            <a:endParaRPr lang="en-US" sz="3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838200"/>
            <a:ext cx="5334000"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0751236"/>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519</TotalTime>
  <Words>1515</Words>
  <Application>Microsoft Office PowerPoint</Application>
  <PresentationFormat>On-screen Show (4:3)</PresentationFormat>
  <Paragraphs>166</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PowerPoint Template</vt:lpstr>
      <vt:lpstr>Chapter 22:</vt:lpstr>
      <vt:lpstr>Performance of a National Economy</vt:lpstr>
      <vt:lpstr>A Framework for Macroeconomic Analysis</vt:lpstr>
      <vt:lpstr>Domestic Production Depends on Aggregate Demand</vt:lpstr>
      <vt:lpstr>Domestic Production and Unemployment</vt:lpstr>
      <vt:lpstr>Aggregate Demand</vt:lpstr>
      <vt:lpstr>Trade Depends on Real GDP</vt:lpstr>
      <vt:lpstr>Equilibrium Domestic  Production</vt:lpstr>
      <vt:lpstr>Equilibrium Domestic Production in an Open Economy </vt:lpstr>
      <vt:lpstr>  The Spending Multiplier in a Small Open Economy </vt:lpstr>
      <vt:lpstr>Foreign Spillovers and Foreign-Income Repercussions</vt:lpstr>
      <vt:lpstr>Foreign Trade and Income Repercussions Starting from a Rise in Our Spending</vt:lpstr>
      <vt:lpstr>Foreign Spillovers and Foreign-Income Repercussions</vt:lpstr>
      <vt:lpstr>Foreign Spillovers of Changes in Domestic Product and Income</vt:lpstr>
      <vt:lpstr>A More Complete Framework: Three Markets</vt:lpstr>
      <vt:lpstr>An Overview of the Macromodel of an Open Economy</vt:lpstr>
      <vt:lpstr>The Domestic Product Market</vt:lpstr>
      <vt:lpstr>The IS Curve: Equilibriums in the Domestic Product Market</vt:lpstr>
      <vt:lpstr>The Money Market</vt:lpstr>
      <vt:lpstr>The LM Curve: Equilibriums in the Money Market</vt:lpstr>
      <vt:lpstr>The Foreign Exchange Market (or Balance of Payments)</vt:lpstr>
      <vt:lpstr>The FE Curve: Balance of Payment Equilibriums</vt:lpstr>
      <vt:lpstr>The Three Markets Together</vt:lpstr>
      <vt:lpstr>Three Markets Together</vt:lpstr>
      <vt:lpstr>The Price Level Does Change</vt:lpstr>
      <vt:lpstr>Trade Also Depends on Price Competitiveness </vt:lpstr>
      <vt:lpstr>Trade Also Depends on Price Competitiveness </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fsaboori</dc:creator>
  <cp:lastModifiedBy>Windows User</cp:lastModifiedBy>
  <cp:revision>88</cp:revision>
  <dcterms:created xsi:type="dcterms:W3CDTF">2014-11-14T19:31:48Z</dcterms:created>
  <dcterms:modified xsi:type="dcterms:W3CDTF">2015-08-07T16:18:28Z</dcterms:modified>
</cp:coreProperties>
</file>