
<file path=[Content_Types].xml><?xml version="1.0" encoding="utf-8"?>
<Types xmlns="http://schemas.openxmlformats.org/package/2006/content-types">
  <Default Extension="png" ContentType="image/png"/>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8"/>
  </p:notesMasterIdLst>
  <p:handoutMasterIdLst>
    <p:handoutMasterId r:id="rId39"/>
  </p:handoutMasterIdLst>
  <p:sldIdLst>
    <p:sldId id="256" r:id="rId2"/>
    <p:sldId id="257" r:id="rId3"/>
    <p:sldId id="258" r:id="rId4"/>
    <p:sldId id="259" r:id="rId5"/>
    <p:sldId id="260" r:id="rId6"/>
    <p:sldId id="277" r:id="rId7"/>
    <p:sldId id="286" r:id="rId8"/>
    <p:sldId id="287" r:id="rId9"/>
    <p:sldId id="288" r:id="rId10"/>
    <p:sldId id="289" r:id="rId11"/>
    <p:sldId id="290" r:id="rId12"/>
    <p:sldId id="291" r:id="rId13"/>
    <p:sldId id="264" r:id="rId14"/>
    <p:sldId id="265" r:id="rId15"/>
    <p:sldId id="293" r:id="rId16"/>
    <p:sldId id="292" r:id="rId17"/>
    <p:sldId id="294" r:id="rId18"/>
    <p:sldId id="298" r:id="rId19"/>
    <p:sldId id="295" r:id="rId20"/>
    <p:sldId id="296" r:id="rId21"/>
    <p:sldId id="266" r:id="rId22"/>
    <p:sldId id="278" r:id="rId23"/>
    <p:sldId id="279" r:id="rId24"/>
    <p:sldId id="302" r:id="rId25"/>
    <p:sldId id="280" r:id="rId26"/>
    <p:sldId id="281" r:id="rId27"/>
    <p:sldId id="282" r:id="rId28"/>
    <p:sldId id="283" r:id="rId29"/>
    <p:sldId id="284" r:id="rId30"/>
    <p:sldId id="285" r:id="rId31"/>
    <p:sldId id="267" r:id="rId32"/>
    <p:sldId id="303" r:id="rId33"/>
    <p:sldId id="300" r:id="rId34"/>
    <p:sldId id="304" r:id="rId35"/>
    <p:sldId id="305" r:id="rId36"/>
    <p:sldId id="301" r:id="rId37"/>
  </p:sldIdLst>
  <p:sldSz cx="9144000" cy="6858000" type="screen4x3"/>
  <p:notesSz cx="7053263"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BADD"/>
    <a:srgbClr val="207FBA"/>
    <a:srgbClr val="5056D4"/>
    <a:srgbClr val="E78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84" autoAdjust="0"/>
    <p:restoredTop sz="94660"/>
  </p:normalViewPr>
  <p:slideViewPr>
    <p:cSldViewPr>
      <p:cViewPr varScale="1">
        <p:scale>
          <a:sx n="124" d="100"/>
          <a:sy n="124" d="100"/>
        </p:scale>
        <p:origin x="-1170" y="-2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dirty="0"/>
          </a:p>
        </p:txBody>
      </p:sp>
      <p:sp>
        <p:nvSpPr>
          <p:cNvPr id="3" name="Date Placeholder 2"/>
          <p:cNvSpPr>
            <a:spLocks noGrp="1"/>
          </p:cNvSpPr>
          <p:nvPr>
            <p:ph type="dt" sz="quarter" idx="1"/>
          </p:nvPr>
        </p:nvSpPr>
        <p:spPr>
          <a:xfrm>
            <a:off x="3995217" y="0"/>
            <a:ext cx="3056414" cy="465455"/>
          </a:xfrm>
          <a:prstGeom prst="rect">
            <a:avLst/>
          </a:prstGeom>
        </p:spPr>
        <p:txBody>
          <a:bodyPr vert="horz" lIns="93497" tIns="46749" rIns="93497" bIns="46749" rtlCol="0"/>
          <a:lstStyle>
            <a:lvl1pPr algn="r">
              <a:defRPr sz="1200"/>
            </a:lvl1pPr>
          </a:lstStyle>
          <a:p>
            <a:fld id="{A6ADD5CD-8145-4F9D-A301-5B9E7227C1C0}" type="datetimeFigureOut">
              <a:rPr lang="en-US" smtClean="0"/>
              <a:t>8/5/2015</a:t>
            </a:fld>
            <a:endParaRPr lang="en-US" dirty="0"/>
          </a:p>
        </p:txBody>
      </p:sp>
      <p:sp>
        <p:nvSpPr>
          <p:cNvPr id="4" name="Footer Placeholder 3"/>
          <p:cNvSpPr>
            <a:spLocks noGrp="1"/>
          </p:cNvSpPr>
          <p:nvPr>
            <p:ph type="ftr" sz="quarter" idx="2"/>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95217" y="8842029"/>
            <a:ext cx="3056414" cy="465455"/>
          </a:xfrm>
          <a:prstGeom prst="rect">
            <a:avLst/>
          </a:prstGeom>
        </p:spPr>
        <p:txBody>
          <a:bodyPr vert="horz" lIns="93497" tIns="46749" rIns="93497" bIns="46749" rtlCol="0" anchor="b"/>
          <a:lstStyle>
            <a:lvl1pPr algn="r">
              <a:defRPr sz="1200"/>
            </a:lvl1pPr>
          </a:lstStyle>
          <a:p>
            <a:fld id="{44D8D58F-4739-4395-81E0-0E12583CB30F}" type="slidenum">
              <a:rPr lang="en-US" smtClean="0"/>
              <a:t>‹#›</a:t>
            </a:fld>
            <a:endParaRPr lang="en-US" dirty="0"/>
          </a:p>
        </p:txBody>
      </p:sp>
    </p:spTree>
    <p:extLst>
      <p:ext uri="{BB962C8B-B14F-4D97-AF65-F5344CB8AC3E}">
        <p14:creationId xmlns:p14="http://schemas.microsoft.com/office/powerpoint/2010/main" val="7094473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dirty="0"/>
          </a:p>
        </p:txBody>
      </p:sp>
      <p:sp>
        <p:nvSpPr>
          <p:cNvPr id="3" name="Date Placeholder 2"/>
          <p:cNvSpPr>
            <a:spLocks noGrp="1"/>
          </p:cNvSpPr>
          <p:nvPr>
            <p:ph type="dt" idx="1"/>
          </p:nvPr>
        </p:nvSpPr>
        <p:spPr>
          <a:xfrm>
            <a:off x="3995217" y="0"/>
            <a:ext cx="3056414" cy="465455"/>
          </a:xfrm>
          <a:prstGeom prst="rect">
            <a:avLst/>
          </a:prstGeom>
        </p:spPr>
        <p:txBody>
          <a:bodyPr vert="horz" lIns="93497" tIns="46749" rIns="93497" bIns="46749" rtlCol="0"/>
          <a:lstStyle>
            <a:lvl1pPr algn="r">
              <a:defRPr sz="1200"/>
            </a:lvl1pPr>
          </a:lstStyle>
          <a:p>
            <a:fld id="{E0C8BE4F-E80C-460E-8012-626EECD9CE77}" type="datetimeFigureOut">
              <a:rPr lang="en-US" smtClean="0"/>
              <a:t>8/5/2015</a:t>
            </a:fld>
            <a:endParaRPr lang="en-US" dirty="0"/>
          </a:p>
        </p:txBody>
      </p:sp>
      <p:sp>
        <p:nvSpPr>
          <p:cNvPr id="4" name="Slide Image Placeholder 3"/>
          <p:cNvSpPr>
            <a:spLocks noGrp="1" noRot="1" noChangeAspect="1"/>
          </p:cNvSpPr>
          <p:nvPr>
            <p:ph type="sldImg" idx="2"/>
          </p:nvPr>
        </p:nvSpPr>
        <p:spPr>
          <a:xfrm>
            <a:off x="1200150" y="698500"/>
            <a:ext cx="4654550" cy="3490913"/>
          </a:xfrm>
          <a:prstGeom prst="rect">
            <a:avLst/>
          </a:prstGeom>
          <a:noFill/>
          <a:ln w="12700">
            <a:solidFill>
              <a:prstClr val="black"/>
            </a:solidFill>
          </a:ln>
        </p:spPr>
        <p:txBody>
          <a:bodyPr vert="horz" lIns="93497" tIns="46749" rIns="93497" bIns="46749" rtlCol="0" anchor="ctr"/>
          <a:lstStyle/>
          <a:p>
            <a:endParaRPr lang="en-US" dirty="0"/>
          </a:p>
        </p:txBody>
      </p:sp>
      <p:sp>
        <p:nvSpPr>
          <p:cNvPr id="5" name="Notes Placeholder 4"/>
          <p:cNvSpPr>
            <a:spLocks noGrp="1"/>
          </p:cNvSpPr>
          <p:nvPr>
            <p:ph type="body" sz="quarter" idx="3"/>
          </p:nvPr>
        </p:nvSpPr>
        <p:spPr>
          <a:xfrm>
            <a:off x="705327" y="4421823"/>
            <a:ext cx="5642610" cy="4189095"/>
          </a:xfrm>
          <a:prstGeom prst="rect">
            <a:avLst/>
          </a:prstGeom>
        </p:spPr>
        <p:txBody>
          <a:bodyPr vert="horz" lIns="93497" tIns="46749" rIns="93497" bIns="4674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95217" y="8842029"/>
            <a:ext cx="3056414" cy="465455"/>
          </a:xfrm>
          <a:prstGeom prst="rect">
            <a:avLst/>
          </a:prstGeom>
        </p:spPr>
        <p:txBody>
          <a:bodyPr vert="horz" lIns="93497" tIns="46749" rIns="93497" bIns="46749" rtlCol="0" anchor="b"/>
          <a:lstStyle>
            <a:lvl1pPr algn="r">
              <a:defRPr sz="1200"/>
            </a:lvl1pPr>
          </a:lstStyle>
          <a:p>
            <a:fld id="{9564954A-F396-4FEA-B2A7-4B37A6B39161}" type="slidenum">
              <a:rPr lang="en-US" smtClean="0"/>
              <a:t>‹#›</a:t>
            </a:fld>
            <a:endParaRPr lang="en-US" dirty="0"/>
          </a:p>
        </p:txBody>
      </p:sp>
    </p:spTree>
    <p:extLst>
      <p:ext uri="{BB962C8B-B14F-4D97-AF65-F5344CB8AC3E}">
        <p14:creationId xmlns:p14="http://schemas.microsoft.com/office/powerpoint/2010/main" val="172156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64954A-F396-4FEA-B2A7-4B37A6B39161}" type="slidenum">
              <a:rPr lang="en-US" smtClean="0"/>
              <a:t>2</a:t>
            </a:fld>
            <a:endParaRPr lang="en-US" dirty="0"/>
          </a:p>
        </p:txBody>
      </p:sp>
    </p:spTree>
    <p:extLst>
      <p:ext uri="{BB962C8B-B14F-4D97-AF65-F5344CB8AC3E}">
        <p14:creationId xmlns:p14="http://schemas.microsoft.com/office/powerpoint/2010/main" val="1498860574"/>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extLst>
              <a:ext uri="{BEBA8EAE-BF5A-486C-A8C5-ECC9F3942E4B}">
                <a14:imgProps xmlns:a14="http://schemas.microsoft.com/office/drawing/2010/main">
                  <a14:imgLayer r:embed="rId3">
                    <a14:imgEffect>
                      <a14:sharpenSoften amount="25000"/>
                    </a14:imgEffect>
                    <a14:imgEffect>
                      <a14:saturation sat="215000"/>
                    </a14:imgEffect>
                  </a14:imgLayer>
                </a14:imgProps>
              </a:ext>
            </a:extLst>
          </a:blip>
          <a:srcRect/>
          <a:stretch>
            <a:fillRect t="-48000" b="-4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057400"/>
            <a:ext cx="9144000" cy="2209800"/>
          </a:xfrm>
          <a:solidFill>
            <a:schemeClr val="tx1">
              <a:alpha val="62000"/>
            </a:schemeClr>
          </a:solidFill>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5400" baseline="0">
                <a:solidFill>
                  <a:srgbClr val="E78A0F"/>
                </a:solidFill>
              </a:defRPr>
            </a:lvl1pPr>
          </a:lstStyle>
          <a:p>
            <a:r>
              <a:rPr lang="en-US" dirty="0" smtClean="0"/>
              <a:t/>
            </a:r>
            <a:br>
              <a:rPr lang="en-US" dirty="0" smtClean="0"/>
            </a:br>
            <a:r>
              <a:rPr lang="en-US" dirty="0" smtClean="0"/>
              <a:t>Chapter Title</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447800" y="3505200"/>
            <a:ext cx="6019800" cy="685800"/>
          </a:xfrm>
        </p:spPr>
        <p:txBody>
          <a:bodyPr>
            <a:noAutofit/>
          </a:bodyPr>
          <a:lstStyle>
            <a:lvl1pPr marL="0" indent="0" algn="ctr">
              <a:buNone/>
              <a:defRPr sz="4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42652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764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629400"/>
            <a:ext cx="2895600" cy="222682"/>
          </a:xfrm>
          <a:prstGeom prst="rect">
            <a:avLst/>
          </a:prstGeom>
        </p:spPr>
        <p:txBody>
          <a:bodyPr/>
          <a:lstStyle>
            <a:lvl1pPr>
              <a:defRPr sz="900">
                <a:solidFill>
                  <a:schemeClr val="tx1"/>
                </a:solidFill>
              </a:defRPr>
            </a:lvl1pPr>
          </a:lstStyle>
          <a:p>
            <a:r>
              <a:rPr lang="en-US" dirty="0" smtClean="0"/>
              <a:t>© 2016 McGraw-Hill Education. All Rights Reserved.</a:t>
            </a:r>
            <a:endParaRPr lang="en-US" dirty="0"/>
          </a:p>
        </p:txBody>
      </p:sp>
      <p:sp>
        <p:nvSpPr>
          <p:cNvPr id="6" name="Slide Number Placeholder 5"/>
          <p:cNvSpPr>
            <a:spLocks noGrp="1"/>
          </p:cNvSpPr>
          <p:nvPr>
            <p:ph type="sldNum" sz="quarter" idx="12"/>
          </p:nvPr>
        </p:nvSpPr>
        <p:spPr>
          <a:xfrm>
            <a:off x="8610601" y="6516148"/>
            <a:ext cx="537838" cy="365125"/>
          </a:xfrm>
        </p:spPr>
        <p:txBody>
          <a:bodyPr/>
          <a:lstStyle/>
          <a:p>
            <a:fld id="{EDA506F7-EDC1-4F77-9DBD-4CE36AC02CFA}" type="slidenum">
              <a:rPr lang="en-US" smtClean="0"/>
              <a:t>‹#›</a:t>
            </a:fld>
            <a:endParaRPr lang="en-US" dirty="0"/>
          </a:p>
        </p:txBody>
      </p:sp>
      <p:pic>
        <p:nvPicPr>
          <p:cNvPr id="205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61438"/>
            <a:ext cx="1066800" cy="62467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userDrawn="1"/>
        </p:nvSpPr>
        <p:spPr>
          <a:xfrm>
            <a:off x="1066800" y="6400800"/>
            <a:ext cx="8077200" cy="1309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userDrawn="1"/>
        </p:nvSpPr>
        <p:spPr>
          <a:xfrm rot="16200000">
            <a:off x="-3059878" y="3059882"/>
            <a:ext cx="6261439" cy="1416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74346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458200" y="6492875"/>
            <a:ext cx="685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506F7-EDC1-4F77-9DBD-4CE36AC02CFA}" type="slidenum">
              <a:rPr lang="en-US" smtClean="0"/>
              <a:t>‹#›</a:t>
            </a:fld>
            <a:endParaRPr lang="en-US" dirty="0"/>
          </a:p>
        </p:txBody>
      </p:sp>
    </p:spTree>
    <p:extLst>
      <p:ext uri="{BB962C8B-B14F-4D97-AF65-F5344CB8AC3E}">
        <p14:creationId xmlns:p14="http://schemas.microsoft.com/office/powerpoint/2010/main" val="290491151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dirty="0">
                <a:latin typeface="Calibri" pitchFamily="34" charset="0"/>
              </a:rPr>
              <a:t>Chapter 21:</a:t>
            </a:r>
            <a:endParaRPr lang="en-US" dirty="0"/>
          </a:p>
        </p:txBody>
      </p:sp>
      <p:sp>
        <p:nvSpPr>
          <p:cNvPr id="3" name="Subtitle 2"/>
          <p:cNvSpPr>
            <a:spLocks noGrp="1"/>
          </p:cNvSpPr>
          <p:nvPr>
            <p:ph type="subTitle" idx="1"/>
          </p:nvPr>
        </p:nvSpPr>
        <p:spPr>
          <a:xfrm>
            <a:off x="0" y="3505200"/>
            <a:ext cx="9144000" cy="685800"/>
          </a:xfrm>
        </p:spPr>
        <p:txBody>
          <a:bodyPr/>
          <a:lstStyle/>
          <a:p>
            <a:r>
              <a:rPr lang="en-US" altLang="en-US" dirty="0">
                <a:latin typeface="Calibri" pitchFamily="34" charset="0"/>
              </a:rPr>
              <a:t>International Lending and Financial Crises</a:t>
            </a:r>
            <a:endParaRPr lang="en-US" dirty="0"/>
          </a:p>
        </p:txBody>
      </p:sp>
    </p:spTree>
    <p:extLst>
      <p:ext uri="{BB962C8B-B14F-4D97-AF65-F5344CB8AC3E}">
        <p14:creationId xmlns:p14="http://schemas.microsoft.com/office/powerpoint/2010/main" val="3543125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829" y="76200"/>
            <a:ext cx="8915400" cy="1143000"/>
          </a:xfrm>
        </p:spPr>
        <p:txBody>
          <a:bodyPr>
            <a:noAutofit/>
          </a:bodyPr>
          <a:lstStyle/>
          <a:p>
            <a:r>
              <a:rPr lang="en-US" sz="3600" b="1" dirty="0" smtClean="0"/>
              <a:t>The Surge in International Lending 1974-1982</a:t>
            </a:r>
            <a:endParaRPr lang="en-US" sz="3600" b="1" dirty="0"/>
          </a:p>
        </p:txBody>
      </p:sp>
      <p:sp>
        <p:nvSpPr>
          <p:cNvPr id="3" name="Content Placeholder 2"/>
          <p:cNvSpPr>
            <a:spLocks noGrp="1"/>
          </p:cNvSpPr>
          <p:nvPr>
            <p:ph idx="1"/>
          </p:nvPr>
        </p:nvSpPr>
        <p:spPr>
          <a:xfrm>
            <a:off x="457200" y="1066800"/>
            <a:ext cx="8610600" cy="5257800"/>
          </a:xfrm>
        </p:spPr>
        <p:txBody>
          <a:bodyPr>
            <a:normAutofit fontScale="85000" lnSpcReduction="20000"/>
          </a:bodyPr>
          <a:lstStyle/>
          <a:p>
            <a:r>
              <a:rPr lang="en-US" dirty="0" smtClean="0"/>
              <a:t>The oil shocks of the 1970s led to a surge in private international lending to developing countries</a:t>
            </a:r>
          </a:p>
          <a:p>
            <a:r>
              <a:rPr lang="en-US" dirty="0" smtClean="0"/>
              <a:t>Four forces combined to create the surge</a:t>
            </a:r>
          </a:p>
          <a:p>
            <a:pPr lvl="1"/>
            <a:r>
              <a:rPr lang="en-US" dirty="0" smtClean="0"/>
              <a:t>Rich oil-exporting countries had a high short-run propensity to save out of their extra income and they tended to invest these savings in liquid form, especially in bonds and bank deposits</a:t>
            </a:r>
          </a:p>
          <a:p>
            <a:pPr lvl="1"/>
            <a:r>
              <a:rPr lang="en-US" dirty="0" smtClean="0"/>
              <a:t>Widespread pessimism about the profitability of capital formation in industrialized countries</a:t>
            </a:r>
          </a:p>
          <a:p>
            <a:pPr lvl="1"/>
            <a:r>
              <a:rPr lang="en-US" dirty="0" smtClean="0"/>
              <a:t>The 1970s was an era of peak resistance to foreign direct investment (FDI), in which the foreign investor, usually a multinational firm based in an industrialized country, keeps controlling ownership of foreign affiliated enterprises</a:t>
            </a:r>
          </a:p>
          <a:p>
            <a:pPr lvl="1"/>
            <a:r>
              <a:rPr lang="en-US" dirty="0" smtClean="0"/>
              <a:t>“Herding” behavior meant that the lending to developing countries acquired a momentum of its own once it began to increase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10</a:t>
            </a:fld>
            <a:endParaRPr lang="en-US" dirty="0"/>
          </a:p>
        </p:txBody>
      </p:sp>
    </p:spTree>
    <p:extLst>
      <p:ext uri="{BB962C8B-B14F-4D97-AF65-F5344CB8AC3E}">
        <p14:creationId xmlns:p14="http://schemas.microsoft.com/office/powerpoint/2010/main" val="12294358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Debt Crisis of 1982</a:t>
            </a:r>
            <a:endParaRPr lang="en-US" b="1" dirty="0"/>
          </a:p>
        </p:txBody>
      </p:sp>
      <p:sp>
        <p:nvSpPr>
          <p:cNvPr id="3" name="Content Placeholder 2"/>
          <p:cNvSpPr>
            <a:spLocks noGrp="1"/>
          </p:cNvSpPr>
          <p:nvPr>
            <p:ph idx="1"/>
          </p:nvPr>
        </p:nvSpPr>
        <p:spPr/>
        <p:txBody>
          <a:bodyPr>
            <a:normAutofit lnSpcReduction="10000"/>
          </a:bodyPr>
          <a:lstStyle/>
          <a:p>
            <a:r>
              <a:rPr lang="en-US" dirty="0" smtClean="0"/>
              <a:t>What caused the crisis in 1982?</a:t>
            </a:r>
          </a:p>
          <a:p>
            <a:pPr lvl="1"/>
            <a:r>
              <a:rPr lang="en-US" dirty="0" smtClean="0"/>
              <a:t>Interest rates increased sharply in the U.S. as the U.S. Federal Reserve shifted to a tighter monetary policy to reduce inflation</a:t>
            </a:r>
          </a:p>
          <a:p>
            <a:pPr lvl="1"/>
            <a:r>
              <a:rPr lang="en-US" dirty="0" smtClean="0"/>
              <a:t>The U.S. and several other industrialized countries were in a severe recession</a:t>
            </a:r>
          </a:p>
          <a:p>
            <a:pPr lvl="1"/>
            <a:r>
              <a:rPr lang="en-US" dirty="0" smtClean="0"/>
              <a:t>Developing countries’ exports declined and commodity prices fell while interest rates remained high </a:t>
            </a:r>
          </a:p>
          <a:p>
            <a:pPr lvl="1"/>
            <a:r>
              <a:rPr lang="en-US" dirty="0" smtClean="0"/>
              <a:t>The debtors’ ability to repay fell dramatically</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11</a:t>
            </a:fld>
            <a:endParaRPr lang="en-US" dirty="0"/>
          </a:p>
        </p:txBody>
      </p:sp>
    </p:spTree>
    <p:extLst>
      <p:ext uri="{BB962C8B-B14F-4D97-AF65-F5344CB8AC3E}">
        <p14:creationId xmlns:p14="http://schemas.microsoft.com/office/powerpoint/2010/main" val="31008336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962" y="304800"/>
            <a:ext cx="8229600" cy="1143000"/>
          </a:xfrm>
        </p:spPr>
        <p:txBody>
          <a:bodyPr>
            <a:noAutofit/>
          </a:bodyPr>
          <a:lstStyle/>
          <a:p>
            <a:r>
              <a:rPr lang="en-US" sz="3400" b="1" dirty="0" smtClean="0"/>
              <a:t>Net Financial Flows to Developing Countries 1981-1996 (Billions of U.S. Dollars)</a:t>
            </a:r>
            <a:endParaRPr lang="en-US" sz="3400" b="1" dirty="0"/>
          </a:p>
        </p:txBody>
      </p:sp>
      <p:sp>
        <p:nvSpPr>
          <p:cNvPr id="3" name="Content Placeholder 2"/>
          <p:cNvSpPr>
            <a:spLocks noGrp="1"/>
          </p:cNvSpPr>
          <p:nvPr>
            <p:ph idx="1"/>
          </p:nvPr>
        </p:nvSpPr>
        <p:spPr/>
        <p:txBody>
          <a:bodyPr/>
          <a:lstStyle/>
          <a:p>
            <a:endParaRPr lang="en-US" dirty="0" smtClean="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12</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057" y="1824038"/>
            <a:ext cx="8797410" cy="3357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92524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b="1" dirty="0"/>
              <a:t>Net Financial Flows to Developing Countries </a:t>
            </a:r>
            <a:r>
              <a:rPr lang="en-US" sz="3400" b="1" dirty="0" smtClean="0"/>
              <a:t>1997-2012 (Billions </a:t>
            </a:r>
            <a:r>
              <a:rPr lang="en-US" sz="3400" b="1" dirty="0"/>
              <a:t>of U.S. Dollars)</a:t>
            </a:r>
            <a:endParaRPr lang="en-US" sz="34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13</a:t>
            </a:fld>
            <a:endParaRPr lang="en-US" dirty="0"/>
          </a:p>
        </p:txBody>
      </p:sp>
      <p:sp>
        <p:nvSpPr>
          <p:cNvPr id="3" name="Content Placeholder 2"/>
          <p:cNvSpPr>
            <a:spLocks noGrp="1"/>
          </p:cNvSpPr>
          <p:nvPr>
            <p:ph idx="1"/>
          </p:nvPr>
        </p:nvSpPr>
        <p:spPr/>
        <p:txBody>
          <a:bodyPr/>
          <a:lstStyle/>
          <a:p>
            <a:endParaRPr lang="en-US" dirty="0" smtClean="0"/>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914525"/>
            <a:ext cx="8686800" cy="31390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41043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3600" b="1" dirty="0" smtClean="0">
                <a:latin typeface="Calibri" pitchFamily="34" charset="0"/>
              </a:rPr>
              <a:t>Developing </a:t>
            </a:r>
            <a:r>
              <a:rPr lang="en-US" altLang="en-US" sz="3600" b="1" dirty="0">
                <a:latin typeface="Calibri" pitchFamily="34" charset="0"/>
              </a:rPr>
              <a:t>Countries’ External Debt Outstanding, </a:t>
            </a:r>
            <a:r>
              <a:rPr lang="en-US" altLang="en-US" sz="3600" b="1" dirty="0" smtClean="0">
                <a:latin typeface="Calibri" pitchFamily="34" charset="0"/>
              </a:rPr>
              <a:t>1970-2012 </a:t>
            </a:r>
            <a:r>
              <a:rPr lang="en-US" altLang="en-US" sz="3600" b="1" dirty="0">
                <a:latin typeface="Calibri" pitchFamily="34" charset="0"/>
              </a:rPr>
              <a:t>($ Billions)</a:t>
            </a:r>
            <a:endParaRPr lang="en-US" sz="36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14</a:t>
            </a:fld>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2057400"/>
            <a:ext cx="8599671" cy="2661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26221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Resurgence of Capital Flows in the 1990s</a:t>
            </a:r>
            <a:endParaRPr lang="en-US" b="1" dirty="0"/>
          </a:p>
        </p:txBody>
      </p:sp>
      <p:sp>
        <p:nvSpPr>
          <p:cNvPr id="3" name="Content Placeholder 2"/>
          <p:cNvSpPr>
            <a:spLocks noGrp="1"/>
          </p:cNvSpPr>
          <p:nvPr>
            <p:ph idx="1"/>
          </p:nvPr>
        </p:nvSpPr>
        <p:spPr>
          <a:xfrm>
            <a:off x="457200" y="1447800"/>
            <a:ext cx="8229600" cy="5105400"/>
          </a:xfrm>
        </p:spPr>
        <p:txBody>
          <a:bodyPr>
            <a:normAutofit fontScale="92500" lnSpcReduction="20000"/>
          </a:bodyPr>
          <a:lstStyle/>
          <a:p>
            <a:r>
              <a:rPr lang="en-US" dirty="0" smtClean="0"/>
              <a:t>The size and scope of the Brady Plan led investors to believe that the previous crisis was being resolved</a:t>
            </a:r>
          </a:p>
          <a:p>
            <a:r>
              <a:rPr lang="en-US" dirty="0" smtClean="0"/>
              <a:t>Low U.S. interest rates led lenders to seek out higher returns through foreign investments</a:t>
            </a:r>
          </a:p>
          <a:p>
            <a:r>
              <a:rPr lang="en-US" dirty="0" smtClean="0"/>
              <a:t>Developing countries were becoming more attractive places to lend as governments reformed their policies</a:t>
            </a:r>
          </a:p>
          <a:p>
            <a:r>
              <a:rPr lang="en-US" dirty="0" smtClean="0"/>
              <a:t>Individual investors, as well as mutual funds and pension funds, were looking for new forms of portfolio investments that could raise returns and add risk diversification</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15</a:t>
            </a:fld>
            <a:endParaRPr lang="en-US" dirty="0"/>
          </a:p>
        </p:txBody>
      </p:sp>
    </p:spTree>
    <p:extLst>
      <p:ext uri="{BB962C8B-B14F-4D97-AF65-F5344CB8AC3E}">
        <p14:creationId xmlns:p14="http://schemas.microsoft.com/office/powerpoint/2010/main" val="25777662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Mexican Crisis 1994-1995</a:t>
            </a:r>
            <a:endParaRPr lang="en-US" b="1" dirty="0"/>
          </a:p>
        </p:txBody>
      </p:sp>
      <p:sp>
        <p:nvSpPr>
          <p:cNvPr id="3" name="Content Placeholder 2"/>
          <p:cNvSpPr>
            <a:spLocks noGrp="1"/>
          </p:cNvSpPr>
          <p:nvPr>
            <p:ph idx="1"/>
          </p:nvPr>
        </p:nvSpPr>
        <p:spPr>
          <a:xfrm>
            <a:off x="457200" y="1219200"/>
            <a:ext cx="8229600" cy="4983163"/>
          </a:xfrm>
        </p:spPr>
        <p:txBody>
          <a:bodyPr>
            <a:normAutofit fontScale="77500" lnSpcReduction="20000"/>
          </a:bodyPr>
          <a:lstStyle/>
          <a:p>
            <a:r>
              <a:rPr lang="en-US" dirty="0" smtClean="0"/>
              <a:t>The government replaced peso-dominated government debt with short-term dollar-indexed government debt called </a:t>
            </a:r>
            <a:r>
              <a:rPr lang="en-US" b="1" i="1" dirty="0" smtClean="0"/>
              <a:t>tesobonos</a:t>
            </a:r>
          </a:p>
          <a:p>
            <a:r>
              <a:rPr lang="en-US" dirty="0" smtClean="0"/>
              <a:t>Large flight of capital, mostly by Mexican residents who feared a currency devaluation and </a:t>
            </a:r>
            <a:r>
              <a:rPr lang="en-US" dirty="0" smtClean="0"/>
              <a:t>shifted out </a:t>
            </a:r>
            <a:r>
              <a:rPr lang="en-US" dirty="0" smtClean="0"/>
              <a:t>of pesos</a:t>
            </a:r>
          </a:p>
          <a:p>
            <a:r>
              <a:rPr lang="en-US" dirty="0" smtClean="0"/>
              <a:t>Investors refused to purchase new </a:t>
            </a:r>
            <a:r>
              <a:rPr lang="en-US" i="1" dirty="0" smtClean="0"/>
              <a:t>tesobonos</a:t>
            </a:r>
            <a:r>
              <a:rPr lang="en-US" dirty="0" smtClean="0"/>
              <a:t> to pay off those coming due because it appeared that the government did not have the ability to cover its dollar obligations</a:t>
            </a:r>
          </a:p>
          <a:p>
            <a:r>
              <a:rPr lang="en-US" dirty="0" smtClean="0"/>
              <a:t>As investors reassessed their investments in emerging markets, they pulled back not only in Mexico but in many other countries (the “</a:t>
            </a:r>
            <a:r>
              <a:rPr lang="en-US" i="1" dirty="0" smtClean="0"/>
              <a:t>tequila effect</a:t>
            </a:r>
            <a:r>
              <a:rPr lang="en-US" dirty="0" smtClean="0"/>
              <a:t>”)</a:t>
            </a:r>
          </a:p>
          <a:p>
            <a:r>
              <a:rPr lang="en-US" dirty="0" smtClean="0"/>
              <a:t>U.S. government permitted Mexico to borrow money to pay off the </a:t>
            </a:r>
            <a:r>
              <a:rPr lang="en-US" i="1" dirty="0" smtClean="0"/>
              <a:t>tesobonos</a:t>
            </a:r>
            <a:r>
              <a:rPr lang="en-US" dirty="0" smtClean="0"/>
              <a:t> as they matured and to replenish it reserve holdings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16</a:t>
            </a:fld>
            <a:endParaRPr lang="en-US" dirty="0"/>
          </a:p>
        </p:txBody>
      </p:sp>
    </p:spTree>
    <p:extLst>
      <p:ext uri="{BB962C8B-B14F-4D97-AF65-F5344CB8AC3E}">
        <p14:creationId xmlns:p14="http://schemas.microsoft.com/office/powerpoint/2010/main" val="11208961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Asian Crisis 1997</a:t>
            </a:r>
            <a:endParaRPr lang="en-US" b="1" dirty="0"/>
          </a:p>
        </p:txBody>
      </p:sp>
      <p:sp>
        <p:nvSpPr>
          <p:cNvPr id="3" name="Content Placeholder 2"/>
          <p:cNvSpPr>
            <a:spLocks noGrp="1"/>
          </p:cNvSpPr>
          <p:nvPr>
            <p:ph idx="1"/>
          </p:nvPr>
        </p:nvSpPr>
        <p:spPr>
          <a:xfrm>
            <a:off x="457200" y="1447800"/>
            <a:ext cx="8229600" cy="4525963"/>
          </a:xfrm>
        </p:spPr>
        <p:txBody>
          <a:bodyPr>
            <a:normAutofit fontScale="92500" lnSpcReduction="10000"/>
          </a:bodyPr>
          <a:lstStyle/>
          <a:p>
            <a:r>
              <a:rPr lang="en-US" dirty="0" smtClean="0"/>
              <a:t>Struck first in Thailand</a:t>
            </a:r>
          </a:p>
          <a:p>
            <a:pPr lvl="1"/>
            <a:r>
              <a:rPr lang="en-US" dirty="0" smtClean="0"/>
              <a:t>Expectations of declining exports led to large declines in Thai stock prices and real estate values</a:t>
            </a:r>
          </a:p>
          <a:p>
            <a:pPr lvl="1"/>
            <a:r>
              <a:rPr lang="en-US" dirty="0" smtClean="0"/>
              <a:t>Exchange rate value declined</a:t>
            </a:r>
          </a:p>
          <a:p>
            <a:r>
              <a:rPr lang="en-US" dirty="0" smtClean="0"/>
              <a:t>Then spread to Indonesia, South </a:t>
            </a:r>
            <a:r>
              <a:rPr lang="en-US" dirty="0" smtClean="0"/>
              <a:t>Korea, Malaysia, </a:t>
            </a:r>
            <a:r>
              <a:rPr lang="en-US" dirty="0" smtClean="0"/>
              <a:t>and the Philippines</a:t>
            </a:r>
          </a:p>
          <a:p>
            <a:pPr lvl="1"/>
            <a:r>
              <a:rPr lang="en-US" dirty="0" smtClean="0"/>
              <a:t>Foreign investors lost confidence in local bank borrowers and local stock markets</a:t>
            </a:r>
          </a:p>
          <a:p>
            <a:r>
              <a:rPr lang="en-US" dirty="0" smtClean="0"/>
              <a:t>IMF bailout contained the crises, but these countries went into severe recessions</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17</a:t>
            </a:fld>
            <a:endParaRPr lang="en-US" dirty="0"/>
          </a:p>
        </p:txBody>
      </p:sp>
    </p:spTree>
    <p:extLst>
      <p:ext uri="{BB962C8B-B14F-4D97-AF65-F5344CB8AC3E}">
        <p14:creationId xmlns:p14="http://schemas.microsoft.com/office/powerpoint/2010/main" val="2178057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Exchange Rates, Asian Countries 1994-2014</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18</a:t>
            </a:fld>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20052" y="1524000"/>
            <a:ext cx="7460856" cy="4678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023012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Russian Crisis 1998</a:t>
            </a:r>
            <a:endParaRPr lang="en-US" b="1" dirty="0"/>
          </a:p>
        </p:txBody>
      </p:sp>
      <p:sp>
        <p:nvSpPr>
          <p:cNvPr id="3" name="Content Placeholder 2"/>
          <p:cNvSpPr>
            <a:spLocks noGrp="1"/>
          </p:cNvSpPr>
          <p:nvPr>
            <p:ph idx="1"/>
          </p:nvPr>
        </p:nvSpPr>
        <p:spPr>
          <a:xfrm>
            <a:off x="457200" y="1447800"/>
            <a:ext cx="8229600" cy="4754563"/>
          </a:xfrm>
        </p:spPr>
        <p:txBody>
          <a:bodyPr>
            <a:normAutofit fontScale="85000" lnSpcReduction="20000"/>
          </a:bodyPr>
          <a:lstStyle/>
          <a:p>
            <a:r>
              <a:rPr lang="en-US" dirty="0" smtClean="0"/>
              <a:t>Large fiscal deficit, government borrowing led to rapid increases in government debt to both domestic and foreign lenders</a:t>
            </a:r>
          </a:p>
          <a:p>
            <a:r>
              <a:rPr lang="en-US" dirty="0" smtClean="0"/>
              <a:t>IMF organized a lending package but Russia failed to enact policy changes included as conditions of the loan</a:t>
            </a:r>
          </a:p>
          <a:p>
            <a:r>
              <a:rPr lang="en-US" dirty="0" smtClean="0"/>
              <a:t>Russian government restructured its ruble-denominated debt, wiping out most of the creditors’ value</a:t>
            </a:r>
          </a:p>
          <a:p>
            <a:r>
              <a:rPr lang="en-US" dirty="0" smtClean="0"/>
              <a:t>Ruble depreciated because of a shift to a floating exchange rate</a:t>
            </a:r>
          </a:p>
          <a:p>
            <a:r>
              <a:rPr lang="en-US" dirty="0" smtClean="0"/>
              <a:t>The IMF denied an additional loan and a foreign lender selloff ensued that cause stock and bond prices to plummet</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19</a:t>
            </a:fld>
            <a:endParaRPr lang="en-US" dirty="0"/>
          </a:p>
        </p:txBody>
      </p:sp>
    </p:spTree>
    <p:extLst>
      <p:ext uri="{BB962C8B-B14F-4D97-AF65-F5344CB8AC3E}">
        <p14:creationId xmlns:p14="http://schemas.microsoft.com/office/powerpoint/2010/main" val="3713125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International Lending </a:t>
            </a:r>
            <a:endParaRPr lang="en-US" b="1" dirty="0"/>
          </a:p>
        </p:txBody>
      </p:sp>
      <p:sp>
        <p:nvSpPr>
          <p:cNvPr id="3" name="Content Placeholder 2"/>
          <p:cNvSpPr>
            <a:spLocks noGrp="1"/>
          </p:cNvSpPr>
          <p:nvPr>
            <p:ph idx="1"/>
          </p:nvPr>
        </p:nvSpPr>
        <p:spPr>
          <a:xfrm>
            <a:off x="457200" y="1295400"/>
            <a:ext cx="8229600" cy="4525963"/>
          </a:xfrm>
        </p:spPr>
        <p:txBody>
          <a:bodyPr/>
          <a:lstStyle/>
          <a:p>
            <a:pPr marL="0" indent="0">
              <a:buNone/>
            </a:pPr>
            <a:r>
              <a:rPr lang="en-US" dirty="0" smtClean="0"/>
              <a:t>International flows of financial claims can be divided into different categories </a:t>
            </a:r>
            <a:r>
              <a:rPr lang="en-US" dirty="0" smtClean="0"/>
              <a:t>by:</a:t>
            </a:r>
          </a:p>
          <a:p>
            <a:r>
              <a:rPr lang="en-US" dirty="0" smtClean="0"/>
              <a:t>Type </a:t>
            </a:r>
            <a:r>
              <a:rPr lang="en-US" dirty="0" smtClean="0"/>
              <a:t>of lender or investor (private </a:t>
            </a:r>
            <a:r>
              <a:rPr lang="en-US" dirty="0" smtClean="0"/>
              <a:t>or official)</a:t>
            </a:r>
          </a:p>
          <a:p>
            <a:r>
              <a:rPr lang="en-US" dirty="0"/>
              <a:t>M</a:t>
            </a:r>
            <a:r>
              <a:rPr lang="en-US" dirty="0" smtClean="0"/>
              <a:t>aturity </a:t>
            </a:r>
            <a:r>
              <a:rPr lang="en-US" dirty="0" smtClean="0"/>
              <a:t>(long-term </a:t>
            </a:r>
            <a:r>
              <a:rPr lang="en-US" dirty="0" smtClean="0"/>
              <a:t>or short-term)</a:t>
            </a:r>
          </a:p>
          <a:p>
            <a:r>
              <a:rPr lang="en-US" dirty="0"/>
              <a:t>E</a:t>
            </a:r>
            <a:r>
              <a:rPr lang="en-US" dirty="0" smtClean="0"/>
              <a:t>xistence </a:t>
            </a:r>
            <a:r>
              <a:rPr lang="en-US" dirty="0" smtClean="0"/>
              <a:t>of management control </a:t>
            </a:r>
            <a:r>
              <a:rPr lang="en-US" dirty="0" smtClean="0"/>
              <a:t>(foreign direct investment) or not</a:t>
            </a:r>
          </a:p>
          <a:p>
            <a:r>
              <a:rPr lang="en-US" dirty="0" smtClean="0"/>
              <a:t>Type </a:t>
            </a:r>
            <a:r>
              <a:rPr lang="en-US" dirty="0" smtClean="0"/>
              <a:t>of borrower (private or government)</a:t>
            </a:r>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a:t>
            </a:fld>
            <a:endParaRPr lang="en-US" dirty="0"/>
          </a:p>
        </p:txBody>
      </p:sp>
    </p:spTree>
    <p:extLst>
      <p:ext uri="{BB962C8B-B14F-4D97-AF65-F5344CB8AC3E}">
        <p14:creationId xmlns:p14="http://schemas.microsoft.com/office/powerpoint/2010/main" val="21387572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lang="en-US" b="1" dirty="0" smtClean="0"/>
              <a:t>Argentina’s Crisis 2001-2002</a:t>
            </a:r>
            <a:endParaRPr lang="en-US" b="1" dirty="0"/>
          </a:p>
        </p:txBody>
      </p:sp>
      <p:sp>
        <p:nvSpPr>
          <p:cNvPr id="3" name="Content Placeholder 2"/>
          <p:cNvSpPr>
            <a:spLocks noGrp="1"/>
          </p:cNvSpPr>
          <p:nvPr>
            <p:ph idx="1"/>
          </p:nvPr>
        </p:nvSpPr>
        <p:spPr>
          <a:xfrm>
            <a:off x="457200" y="1295400"/>
            <a:ext cx="8229600" cy="4525963"/>
          </a:xfrm>
        </p:spPr>
        <p:txBody>
          <a:bodyPr>
            <a:normAutofit fontScale="85000" lnSpcReduction="10000"/>
          </a:bodyPr>
          <a:lstStyle/>
          <a:p>
            <a:r>
              <a:rPr lang="en-US" dirty="0" smtClean="0"/>
              <a:t>Argentina’s peso had a tightly fixed exchange rate to the U.S. dollar, but Argentina lost international price competitiveness (appreciation of its real effective exchange rate)</a:t>
            </a:r>
            <a:endParaRPr lang="en-US" dirty="0" smtClean="0"/>
          </a:p>
          <a:p>
            <a:r>
              <a:rPr lang="en-US" dirty="0" smtClean="0"/>
              <a:t>Fiscal </a:t>
            </a:r>
            <a:r>
              <a:rPr lang="en-US" dirty="0" smtClean="0"/>
              <a:t>deficit </a:t>
            </a:r>
            <a:r>
              <a:rPr lang="en-US" dirty="0" smtClean="0"/>
              <a:t>grew as economy went into recession in 1998. Private capital inflows stopped in </a:t>
            </a:r>
            <a:r>
              <a:rPr lang="en-US" dirty="0"/>
              <a:t>2000. Rising interest rates made the recession </a:t>
            </a:r>
            <a:r>
              <a:rPr lang="en-US" dirty="0" smtClean="0"/>
              <a:t>worse.</a:t>
            </a:r>
            <a:endParaRPr lang="en-US" dirty="0"/>
          </a:p>
          <a:p>
            <a:r>
              <a:rPr lang="en-US" dirty="0" smtClean="0"/>
              <a:t>IMF refused to make additional loans in late 2001.</a:t>
            </a:r>
            <a:endParaRPr lang="en-US" dirty="0" smtClean="0"/>
          </a:p>
          <a:p>
            <a:r>
              <a:rPr lang="en-US" dirty="0" smtClean="0"/>
              <a:t>Banks were closed, peso depreciation </a:t>
            </a:r>
            <a:r>
              <a:rPr lang="en-US" dirty="0" smtClean="0"/>
              <a:t>of 75</a:t>
            </a:r>
            <a:r>
              <a:rPr lang="en-US" dirty="0" smtClean="0"/>
              <a:t>% in early 2002, government defaults on its </a:t>
            </a:r>
            <a:r>
              <a:rPr lang="en-US" dirty="0" smtClean="0"/>
              <a:t>debt, severe recession.</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20</a:t>
            </a:fld>
            <a:endParaRPr lang="en-US" dirty="0"/>
          </a:p>
        </p:txBody>
      </p:sp>
    </p:spTree>
    <p:extLst>
      <p:ext uri="{BB962C8B-B14F-4D97-AF65-F5344CB8AC3E}">
        <p14:creationId xmlns:p14="http://schemas.microsoft.com/office/powerpoint/2010/main" val="21130807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Financial </a:t>
            </a:r>
            <a:r>
              <a:rPr lang="en-US" sz="4000" b="1" dirty="0"/>
              <a:t>Crises: </a:t>
            </a:r>
            <a:r>
              <a:rPr lang="en-US" sz="4000" b="1" dirty="0" smtClean="0"/>
              <a:t>What Can and Does Go </a:t>
            </a:r>
            <a:r>
              <a:rPr lang="en-US" sz="4000" b="1" dirty="0"/>
              <a:t>Wrong </a:t>
            </a:r>
          </a:p>
        </p:txBody>
      </p:sp>
      <p:sp>
        <p:nvSpPr>
          <p:cNvPr id="3" name="Content Placeholder 2"/>
          <p:cNvSpPr>
            <a:spLocks noGrp="1"/>
          </p:cNvSpPr>
          <p:nvPr>
            <p:ph idx="1"/>
          </p:nvPr>
        </p:nvSpPr>
        <p:spPr>
          <a:xfrm>
            <a:off x="457200" y="1981200"/>
            <a:ext cx="8229600" cy="3429000"/>
          </a:xfrm>
        </p:spPr>
        <p:txBody>
          <a:bodyPr/>
          <a:lstStyle/>
          <a:p>
            <a:pPr marL="514350" indent="-514350">
              <a:buAutoNum type="arabicPeriod"/>
            </a:pPr>
            <a:r>
              <a:rPr lang="en-US" altLang="en-US" dirty="0" smtClean="0">
                <a:latin typeface="Calibri" pitchFamily="34" charset="0"/>
              </a:rPr>
              <a:t>Waves of </a:t>
            </a:r>
            <a:r>
              <a:rPr lang="en-US" altLang="en-US" dirty="0">
                <a:latin typeface="Calibri" pitchFamily="34" charset="0"/>
              </a:rPr>
              <a:t>o</a:t>
            </a:r>
            <a:r>
              <a:rPr lang="en-US" altLang="en-US" dirty="0" smtClean="0">
                <a:latin typeface="Calibri" pitchFamily="34" charset="0"/>
              </a:rPr>
              <a:t>verlending </a:t>
            </a:r>
            <a:r>
              <a:rPr lang="en-US" altLang="en-US" dirty="0">
                <a:latin typeface="Calibri" pitchFamily="34" charset="0"/>
              </a:rPr>
              <a:t>and </a:t>
            </a:r>
            <a:r>
              <a:rPr lang="en-US" altLang="en-US" dirty="0" smtClean="0">
                <a:latin typeface="Calibri" pitchFamily="34" charset="0"/>
              </a:rPr>
              <a:t>overborrowing</a:t>
            </a:r>
          </a:p>
          <a:p>
            <a:pPr marL="0" indent="0">
              <a:buNone/>
            </a:pPr>
            <a:r>
              <a:rPr lang="en-US" altLang="en-US" dirty="0" smtClean="0">
                <a:latin typeface="Calibri" pitchFamily="34" charset="0"/>
              </a:rPr>
              <a:t>2.  Exogenous </a:t>
            </a:r>
            <a:r>
              <a:rPr lang="en-US" altLang="en-US" dirty="0">
                <a:latin typeface="Calibri" pitchFamily="34" charset="0"/>
              </a:rPr>
              <a:t>negative international shocks</a:t>
            </a:r>
          </a:p>
          <a:p>
            <a:pPr marL="0" indent="0">
              <a:buNone/>
            </a:pPr>
            <a:r>
              <a:rPr lang="en-US" altLang="en-US" dirty="0" smtClean="0">
                <a:latin typeface="Calibri" pitchFamily="34" charset="0"/>
              </a:rPr>
              <a:t>3.  Excessive </a:t>
            </a:r>
            <a:r>
              <a:rPr lang="en-US" altLang="en-US" dirty="0">
                <a:latin typeface="Calibri" pitchFamily="34" charset="0"/>
              </a:rPr>
              <a:t>exposure to exchange rate risk</a:t>
            </a:r>
          </a:p>
          <a:p>
            <a:pPr marL="0" indent="0">
              <a:buNone/>
            </a:pPr>
            <a:r>
              <a:rPr lang="en-US" altLang="en-US" dirty="0" smtClean="0">
                <a:latin typeface="Calibri" pitchFamily="34" charset="0"/>
              </a:rPr>
              <a:t>4.  Fickle </a:t>
            </a:r>
            <a:r>
              <a:rPr lang="en-US" altLang="en-US" dirty="0">
                <a:latin typeface="Calibri" pitchFamily="34" charset="0"/>
              </a:rPr>
              <a:t>international short-term lending</a:t>
            </a:r>
          </a:p>
          <a:p>
            <a:pPr marL="0" indent="0">
              <a:buNone/>
            </a:pPr>
            <a:r>
              <a:rPr lang="en-US" altLang="en-US" dirty="0" smtClean="0">
                <a:latin typeface="Calibri" pitchFamily="34" charset="0"/>
              </a:rPr>
              <a:t>5.  Global contagion </a:t>
            </a:r>
            <a:endParaRPr lang="en-US" altLang="en-US" dirty="0">
              <a:latin typeface="Calibri" pitchFamily="34" charset="0"/>
            </a:endParaRPr>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21</a:t>
            </a:fld>
            <a:endParaRPr lang="en-US" dirty="0"/>
          </a:p>
        </p:txBody>
      </p:sp>
    </p:spTree>
    <p:extLst>
      <p:ext uri="{BB962C8B-B14F-4D97-AF65-F5344CB8AC3E}">
        <p14:creationId xmlns:p14="http://schemas.microsoft.com/office/powerpoint/2010/main" val="38619988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9067800" cy="1143000"/>
          </a:xfrm>
        </p:spPr>
        <p:txBody>
          <a:bodyPr>
            <a:noAutofit/>
          </a:bodyPr>
          <a:lstStyle/>
          <a:p>
            <a:r>
              <a:rPr lang="en-US" sz="3800" b="1" dirty="0" smtClean="0"/>
              <a:t>Waves </a:t>
            </a:r>
            <a:r>
              <a:rPr lang="en-US" sz="3800" b="1" dirty="0"/>
              <a:t>of Overlending and Overborrowing</a:t>
            </a:r>
            <a:endParaRPr lang="en-US" sz="3800" dirty="0"/>
          </a:p>
        </p:txBody>
      </p:sp>
      <p:sp>
        <p:nvSpPr>
          <p:cNvPr id="3" name="Content Placeholder 2"/>
          <p:cNvSpPr>
            <a:spLocks noGrp="1"/>
          </p:cNvSpPr>
          <p:nvPr>
            <p:ph idx="1"/>
          </p:nvPr>
        </p:nvSpPr>
        <p:spPr>
          <a:xfrm>
            <a:off x="457200" y="1295400"/>
            <a:ext cx="8229600" cy="4906963"/>
          </a:xfrm>
        </p:spPr>
        <p:txBody>
          <a:bodyPr>
            <a:normAutofit fontScale="92500" lnSpcReduction="20000"/>
          </a:bodyPr>
          <a:lstStyle/>
          <a:p>
            <a:r>
              <a:rPr lang="en-US" dirty="0"/>
              <a:t>W</a:t>
            </a:r>
            <a:r>
              <a:rPr lang="en-US" dirty="0" smtClean="0"/>
              <a:t>ell-behaved international lending:  Lenders </a:t>
            </a:r>
            <a:r>
              <a:rPr lang="en-US" dirty="0"/>
              <a:t>only </a:t>
            </a:r>
            <a:r>
              <a:rPr lang="en-US" dirty="0" smtClean="0"/>
              <a:t>lend (and </a:t>
            </a:r>
            <a:r>
              <a:rPr lang="en-US" dirty="0" smtClean="0"/>
              <a:t>borrowers </a:t>
            </a:r>
            <a:r>
              <a:rPr lang="en-US" dirty="0"/>
              <a:t>only borrow) for investment projects that generate the returns in </a:t>
            </a:r>
            <a:r>
              <a:rPr lang="en-US" dirty="0" smtClean="0"/>
              <a:t>the future </a:t>
            </a:r>
            <a:r>
              <a:rPr lang="en-US" dirty="0"/>
              <a:t>that can be used to service the </a:t>
            </a:r>
            <a:r>
              <a:rPr lang="en-US" dirty="0" smtClean="0"/>
              <a:t>debt</a:t>
            </a:r>
            <a:r>
              <a:rPr lang="en-US" dirty="0"/>
              <a:t>. </a:t>
            </a:r>
            <a:r>
              <a:rPr lang="en-US" dirty="0"/>
              <a:t>N</a:t>
            </a:r>
            <a:r>
              <a:rPr lang="en-US" dirty="0" smtClean="0"/>
              <a:t>ot </a:t>
            </a:r>
            <a:r>
              <a:rPr lang="en-US" dirty="0"/>
              <a:t>always true</a:t>
            </a:r>
            <a:r>
              <a:rPr lang="en-US" dirty="0" smtClean="0"/>
              <a:t>.</a:t>
            </a:r>
          </a:p>
          <a:p>
            <a:r>
              <a:rPr lang="en-US" dirty="0" smtClean="0"/>
              <a:t>Overlending/overborrowing </a:t>
            </a:r>
            <a:r>
              <a:rPr lang="en-US" dirty="0" smtClean="0"/>
              <a:t>can result </a:t>
            </a:r>
            <a:r>
              <a:rPr lang="en-US" dirty="0"/>
              <a:t>from </a:t>
            </a:r>
            <a:r>
              <a:rPr lang="en-US" dirty="0" smtClean="0"/>
              <a:t>excessively expansionary </a:t>
            </a:r>
            <a:r>
              <a:rPr lang="en-US" dirty="0"/>
              <a:t>government policies in the borrowing </a:t>
            </a:r>
            <a:r>
              <a:rPr lang="en-US" dirty="0" smtClean="0"/>
              <a:t>country, leading to large government budget deficits that must be financed. </a:t>
            </a:r>
          </a:p>
          <a:p>
            <a:r>
              <a:rPr lang="en-US" dirty="0" smtClean="0"/>
              <a:t>Overlending can also be to banks and other private borrowers.</a:t>
            </a:r>
            <a:endParaRPr lang="en-US" dirty="0" smtClean="0"/>
          </a:p>
          <a:p>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22</a:t>
            </a:fld>
            <a:endParaRPr lang="en-US" dirty="0"/>
          </a:p>
        </p:txBody>
      </p:sp>
    </p:spTree>
    <p:extLst>
      <p:ext uri="{BB962C8B-B14F-4D97-AF65-F5344CB8AC3E}">
        <p14:creationId xmlns:p14="http://schemas.microsoft.com/office/powerpoint/2010/main" val="13792737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143000"/>
          </a:xfrm>
        </p:spPr>
        <p:txBody>
          <a:bodyPr>
            <a:noAutofit/>
          </a:bodyPr>
          <a:lstStyle/>
          <a:p>
            <a:r>
              <a:rPr lang="en-US" sz="3800" b="1" dirty="0"/>
              <a:t>Waves of Overlending and Overborrowing</a:t>
            </a:r>
            <a:endParaRPr lang="en-US" sz="3800" dirty="0"/>
          </a:p>
        </p:txBody>
      </p:sp>
      <p:sp>
        <p:nvSpPr>
          <p:cNvPr id="3" name="Content Placeholder 2"/>
          <p:cNvSpPr>
            <a:spLocks noGrp="1"/>
          </p:cNvSpPr>
          <p:nvPr>
            <p:ph idx="1"/>
          </p:nvPr>
        </p:nvSpPr>
        <p:spPr>
          <a:xfrm>
            <a:off x="457200" y="1219200"/>
            <a:ext cx="8229600" cy="4830763"/>
          </a:xfrm>
        </p:spPr>
        <p:txBody>
          <a:bodyPr>
            <a:normAutofit fontScale="92500" lnSpcReduction="10000"/>
          </a:bodyPr>
          <a:lstStyle/>
          <a:p>
            <a:r>
              <a:rPr lang="en-US" dirty="0"/>
              <a:t>Once foreign lenders realize that too much has been lent and borrowed, each </a:t>
            </a:r>
            <a:r>
              <a:rPr lang="en-US" dirty="0" smtClean="0"/>
              <a:t>has the </a:t>
            </a:r>
            <a:r>
              <a:rPr lang="en-US" dirty="0"/>
              <a:t>incentive to stop lending and to try to get repaid as quickly as possible (</a:t>
            </a:r>
            <a:r>
              <a:rPr lang="en-US" dirty="0" smtClean="0"/>
              <a:t>before available </a:t>
            </a:r>
            <a:r>
              <a:rPr lang="en-US" dirty="0"/>
              <a:t>money runs out). All cannot be repaid quickly, and a financial crisis </a:t>
            </a:r>
            <a:r>
              <a:rPr lang="en-US" dirty="0" smtClean="0"/>
              <a:t>erupts. </a:t>
            </a:r>
          </a:p>
          <a:p>
            <a:r>
              <a:rPr lang="en-US" dirty="0" smtClean="0"/>
              <a:t>The </a:t>
            </a:r>
            <a:r>
              <a:rPr lang="en-US" dirty="0"/>
              <a:t>excessive lending/borrowing that can lead to a financial crisis is sometimes </a:t>
            </a:r>
            <a:r>
              <a:rPr lang="en-US" dirty="0" smtClean="0"/>
              <a:t>called a </a:t>
            </a:r>
            <a:r>
              <a:rPr lang="en-US" b="1" i="1" dirty="0"/>
              <a:t>debt overhang </a:t>
            </a:r>
            <a:r>
              <a:rPr lang="en-US" dirty="0"/>
              <a:t>—the amount by which the debt obligations exceed the present </a:t>
            </a:r>
            <a:r>
              <a:rPr lang="en-US" dirty="0" smtClean="0"/>
              <a:t>value of </a:t>
            </a:r>
            <a:r>
              <a:rPr lang="en-US" dirty="0"/>
              <a:t>the payments that will be made to service the debt.</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23</a:t>
            </a:fld>
            <a:endParaRPr lang="en-US" dirty="0"/>
          </a:p>
        </p:txBody>
      </p:sp>
    </p:spTree>
    <p:extLst>
      <p:ext uri="{BB962C8B-B14F-4D97-AF65-F5344CB8AC3E}">
        <p14:creationId xmlns:p14="http://schemas.microsoft.com/office/powerpoint/2010/main" val="16830133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1143000"/>
          </a:xfrm>
        </p:spPr>
        <p:txBody>
          <a:bodyPr/>
          <a:lstStyle/>
          <a:p>
            <a:r>
              <a:rPr lang="en-US" b="1" dirty="0" smtClean="0"/>
              <a:t>The Special Case of Sovereign Debt</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24</a:t>
            </a:fld>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0" y="1488472"/>
            <a:ext cx="6300787" cy="4503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66148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Exogenous </a:t>
            </a:r>
            <a:r>
              <a:rPr lang="en-US" b="1" dirty="0"/>
              <a:t>International Shocks</a:t>
            </a:r>
            <a:endParaRPr lang="en-US" dirty="0"/>
          </a:p>
        </p:txBody>
      </p:sp>
      <p:sp>
        <p:nvSpPr>
          <p:cNvPr id="3" name="Content Placeholder 2"/>
          <p:cNvSpPr>
            <a:spLocks noGrp="1"/>
          </p:cNvSpPr>
          <p:nvPr>
            <p:ph idx="1"/>
          </p:nvPr>
        </p:nvSpPr>
        <p:spPr>
          <a:xfrm>
            <a:off x="457200" y="1295400"/>
            <a:ext cx="8229600" cy="4906963"/>
          </a:xfrm>
        </p:spPr>
        <p:txBody>
          <a:bodyPr>
            <a:normAutofit lnSpcReduction="10000"/>
          </a:bodyPr>
          <a:lstStyle/>
          <a:p>
            <a:r>
              <a:rPr lang="en-US" dirty="0"/>
              <a:t>When exogenous international shocks hit a country’s economy, international </a:t>
            </a:r>
            <a:r>
              <a:rPr lang="en-US" dirty="0" smtClean="0"/>
              <a:t>lenders and </a:t>
            </a:r>
            <a:r>
              <a:rPr lang="en-US" dirty="0"/>
              <a:t>the borrower must reassess the borrower’s ability to meet its obligations to </a:t>
            </a:r>
            <a:r>
              <a:rPr lang="en-US" dirty="0" smtClean="0"/>
              <a:t>service its </a:t>
            </a:r>
            <a:r>
              <a:rPr lang="en-US" dirty="0"/>
              <a:t>debt</a:t>
            </a:r>
            <a:r>
              <a:rPr lang="en-US" dirty="0" smtClean="0"/>
              <a:t>.</a:t>
            </a:r>
          </a:p>
          <a:p>
            <a:r>
              <a:rPr lang="en-US" dirty="0"/>
              <a:t>For instance, a decline in export </a:t>
            </a:r>
            <a:r>
              <a:rPr lang="en-US" dirty="0" smtClean="0"/>
              <a:t>earnings, perhaps </a:t>
            </a:r>
            <a:r>
              <a:rPr lang="en-US" dirty="0"/>
              <a:t>due to a decline in </a:t>
            </a:r>
            <a:r>
              <a:rPr lang="en-US" dirty="0" smtClean="0"/>
              <a:t>the world </a:t>
            </a:r>
            <a:r>
              <a:rPr lang="en-US" dirty="0"/>
              <a:t>price of the country’s key export commodity, makes it more difficult for </a:t>
            </a:r>
            <a:r>
              <a:rPr lang="en-US" dirty="0" smtClean="0"/>
              <a:t>the country </a:t>
            </a:r>
            <a:r>
              <a:rPr lang="en-US" dirty="0"/>
              <a:t>to service its debt and thus more likely to default.</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25</a:t>
            </a:fld>
            <a:endParaRPr lang="en-US" dirty="0"/>
          </a:p>
        </p:txBody>
      </p:sp>
    </p:spTree>
    <p:extLst>
      <p:ext uri="{BB962C8B-B14F-4D97-AF65-F5344CB8AC3E}">
        <p14:creationId xmlns:p14="http://schemas.microsoft.com/office/powerpoint/2010/main" val="34668575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Exchange-Rate </a:t>
            </a:r>
            <a:r>
              <a:rPr lang="en-US" b="1" dirty="0"/>
              <a:t>Risk</a:t>
            </a:r>
            <a:endParaRPr lang="en-US" dirty="0"/>
          </a:p>
        </p:txBody>
      </p:sp>
      <p:sp>
        <p:nvSpPr>
          <p:cNvPr id="3" name="Content Placeholder 2"/>
          <p:cNvSpPr>
            <a:spLocks noGrp="1"/>
          </p:cNvSpPr>
          <p:nvPr>
            <p:ph idx="1"/>
          </p:nvPr>
        </p:nvSpPr>
        <p:spPr>
          <a:xfrm>
            <a:off x="457200" y="1143000"/>
            <a:ext cx="8229600" cy="5059363"/>
          </a:xfrm>
        </p:spPr>
        <p:txBody>
          <a:bodyPr>
            <a:normAutofit fontScale="92500" lnSpcReduction="10000"/>
          </a:bodyPr>
          <a:lstStyle/>
          <a:p>
            <a:pPr marL="0" indent="0">
              <a:buNone/>
            </a:pPr>
            <a:r>
              <a:rPr lang="en-US" dirty="0"/>
              <a:t>Sometimes the form of the debts can help us understand financial crises. </a:t>
            </a:r>
            <a:endParaRPr lang="en-US" dirty="0" smtClean="0"/>
          </a:p>
          <a:p>
            <a:r>
              <a:rPr lang="en-US" dirty="0" smtClean="0"/>
              <a:t>In the Mexican and Asian crises</a:t>
            </a:r>
            <a:r>
              <a:rPr lang="en-US" dirty="0"/>
              <a:t>, private borrowers took on large liabilities </a:t>
            </a:r>
            <a:r>
              <a:rPr lang="en-US" dirty="0" smtClean="0"/>
              <a:t>denominated in </a:t>
            </a:r>
            <a:r>
              <a:rPr lang="en-US" dirty="0"/>
              <a:t>foreign currency while acquiring assets valued in local currency</a:t>
            </a:r>
            <a:r>
              <a:rPr lang="en-US" dirty="0" smtClean="0"/>
              <a:t>.</a:t>
            </a:r>
          </a:p>
          <a:p>
            <a:r>
              <a:rPr lang="en-US" dirty="0"/>
              <a:t>The </a:t>
            </a:r>
            <a:r>
              <a:rPr lang="en-US" dirty="0" smtClean="0"/>
              <a:t>borrowers took </a:t>
            </a:r>
            <a:r>
              <a:rPr lang="en-US" dirty="0"/>
              <a:t>on these positions exposed to exchange-rate risk because they </a:t>
            </a:r>
            <a:r>
              <a:rPr lang="en-US" dirty="0" smtClean="0"/>
              <a:t>expected that </a:t>
            </a:r>
            <a:r>
              <a:rPr lang="en-US" dirty="0"/>
              <a:t>the government would continue to defend the fixed or heavily </a:t>
            </a:r>
            <a:r>
              <a:rPr lang="en-US" dirty="0" smtClean="0"/>
              <a:t>managed exchange-rate </a:t>
            </a:r>
            <a:r>
              <a:rPr lang="en-US" dirty="0"/>
              <a:t>value of the foreign currency.</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26</a:t>
            </a:fld>
            <a:endParaRPr lang="en-US" dirty="0"/>
          </a:p>
        </p:txBody>
      </p:sp>
    </p:spTree>
    <p:extLst>
      <p:ext uri="{BB962C8B-B14F-4D97-AF65-F5344CB8AC3E}">
        <p14:creationId xmlns:p14="http://schemas.microsoft.com/office/powerpoint/2010/main" val="965217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Exchange-Rate Risk </a:t>
            </a:r>
            <a:endParaRPr lang="en-US" dirty="0"/>
          </a:p>
        </p:txBody>
      </p:sp>
      <p:sp>
        <p:nvSpPr>
          <p:cNvPr id="3" name="Content Placeholder 2"/>
          <p:cNvSpPr>
            <a:spLocks noGrp="1"/>
          </p:cNvSpPr>
          <p:nvPr>
            <p:ph idx="1"/>
          </p:nvPr>
        </p:nvSpPr>
        <p:spPr>
          <a:xfrm>
            <a:off x="457200" y="1371600"/>
            <a:ext cx="8229600" cy="4830763"/>
          </a:xfrm>
        </p:spPr>
        <p:txBody>
          <a:bodyPr>
            <a:normAutofit/>
          </a:bodyPr>
          <a:lstStyle/>
          <a:p>
            <a:r>
              <a:rPr lang="en-US" dirty="0"/>
              <a:t>When the likelihood of devaluation or depreciation becomes noticeable, the </a:t>
            </a:r>
            <a:r>
              <a:rPr lang="en-US" dirty="0" smtClean="0"/>
              <a:t>borrowers attempt </a:t>
            </a:r>
            <a:r>
              <a:rPr lang="en-US" dirty="0"/>
              <a:t>to hedge their exposed positions by selling local currency, but </a:t>
            </a:r>
            <a:r>
              <a:rPr lang="en-US" dirty="0" smtClean="0"/>
              <a:t>this puts </a:t>
            </a:r>
            <a:r>
              <a:rPr lang="en-US" dirty="0"/>
              <a:t>additional pressure on the government defense of the fixed exchange rate. </a:t>
            </a:r>
            <a:endParaRPr lang="en-US" dirty="0" smtClean="0"/>
          </a:p>
          <a:p>
            <a:r>
              <a:rPr lang="en-US" dirty="0" smtClean="0"/>
              <a:t>If the government </a:t>
            </a:r>
            <a:r>
              <a:rPr lang="en-US" dirty="0"/>
              <a:t>gives up the fixed rate, borrowers suffer losses to the extent that </a:t>
            </a:r>
            <a:r>
              <a:rPr lang="en-US" dirty="0" smtClean="0"/>
              <a:t>their positions </a:t>
            </a:r>
            <a:r>
              <a:rPr lang="en-US" dirty="0"/>
              <a:t>are still unhedged.</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27</a:t>
            </a:fld>
            <a:endParaRPr lang="en-US" dirty="0"/>
          </a:p>
        </p:txBody>
      </p:sp>
    </p:spTree>
    <p:extLst>
      <p:ext uri="{BB962C8B-B14F-4D97-AF65-F5344CB8AC3E}">
        <p14:creationId xmlns:p14="http://schemas.microsoft.com/office/powerpoint/2010/main" val="13895273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sz="3100" dirty="0" smtClean="0">
                <a:latin typeface="Calibri" pitchFamily="34" charset="0"/>
              </a:rPr>
              <a:t/>
            </a:r>
            <a:br>
              <a:rPr lang="en-US" altLang="en-US" sz="3100" dirty="0" smtClean="0">
                <a:latin typeface="Calibri" pitchFamily="34" charset="0"/>
              </a:rPr>
            </a:br>
            <a:r>
              <a:rPr lang="en-US" altLang="en-US" sz="4200" b="1" dirty="0" smtClean="0">
                <a:latin typeface="Calibri" pitchFamily="34" charset="0"/>
              </a:rPr>
              <a:t>Fickle </a:t>
            </a:r>
            <a:r>
              <a:rPr lang="en-US" altLang="en-US" sz="4200" b="1" dirty="0">
                <a:latin typeface="Calibri" pitchFamily="34" charset="0"/>
              </a:rPr>
              <a:t>I</a:t>
            </a:r>
            <a:r>
              <a:rPr lang="en-US" altLang="en-US" sz="4200" b="1" dirty="0" smtClean="0">
                <a:latin typeface="Calibri" pitchFamily="34" charset="0"/>
              </a:rPr>
              <a:t>nternational Short-Term </a:t>
            </a:r>
            <a:r>
              <a:rPr lang="en-US" altLang="en-US" sz="4200" b="1" dirty="0">
                <a:latin typeface="Calibri" pitchFamily="34" charset="0"/>
              </a:rPr>
              <a:t>L</a:t>
            </a:r>
            <a:r>
              <a:rPr lang="en-US" altLang="en-US" sz="4200" b="1" dirty="0" smtClean="0">
                <a:latin typeface="Calibri" pitchFamily="34" charset="0"/>
              </a:rPr>
              <a:t>ending</a:t>
            </a:r>
            <a:r>
              <a:rPr lang="en-US" altLang="en-US" dirty="0">
                <a:latin typeface="Calibri" pitchFamily="34" charset="0"/>
              </a:rPr>
              <a:t/>
            </a:r>
            <a:br>
              <a:rPr lang="en-US" altLang="en-US" dirty="0">
                <a:latin typeface="Calibri" pitchFamily="34" charset="0"/>
              </a:rPr>
            </a:br>
            <a:endParaRPr lang="en-US" dirty="0"/>
          </a:p>
        </p:txBody>
      </p:sp>
      <p:sp>
        <p:nvSpPr>
          <p:cNvPr id="3" name="Content Placeholder 2"/>
          <p:cNvSpPr>
            <a:spLocks noGrp="1"/>
          </p:cNvSpPr>
          <p:nvPr>
            <p:ph idx="1"/>
          </p:nvPr>
        </p:nvSpPr>
        <p:spPr>
          <a:xfrm>
            <a:off x="228600" y="1219200"/>
            <a:ext cx="8763000" cy="5257800"/>
          </a:xfrm>
        </p:spPr>
        <p:txBody>
          <a:bodyPr>
            <a:normAutofit fontScale="85000" lnSpcReduction="10000"/>
          </a:bodyPr>
          <a:lstStyle/>
          <a:p>
            <a:r>
              <a:rPr lang="en-US" dirty="0" smtClean="0"/>
              <a:t>Debt</a:t>
            </a:r>
            <a:r>
              <a:rPr lang="en-US" dirty="0"/>
              <a:t> </a:t>
            </a:r>
            <a:r>
              <a:rPr lang="en-US" dirty="0" smtClean="0"/>
              <a:t>that </a:t>
            </a:r>
            <a:r>
              <a:rPr lang="en-US" dirty="0"/>
              <a:t>is due to be paid off </a:t>
            </a:r>
            <a:r>
              <a:rPr lang="en-US" dirty="0" smtClean="0"/>
              <a:t>soon can </a:t>
            </a:r>
            <a:r>
              <a:rPr lang="en-US" dirty="0"/>
              <a:t>cause a major problem because foreign </a:t>
            </a:r>
            <a:r>
              <a:rPr lang="en-US" dirty="0" smtClean="0"/>
              <a:t>lenders can </a:t>
            </a:r>
            <a:r>
              <a:rPr lang="en-US" dirty="0"/>
              <a:t>refuse to refinance it</a:t>
            </a:r>
            <a:r>
              <a:rPr lang="en-US" dirty="0" smtClean="0"/>
              <a:t>.</a:t>
            </a:r>
          </a:p>
          <a:p>
            <a:r>
              <a:rPr lang="en-US" dirty="0"/>
              <a:t>Short-term debt is risky to the borrowing country because international lenders </a:t>
            </a:r>
            <a:r>
              <a:rPr lang="en-US" dirty="0" smtClean="0"/>
              <a:t>can readily </a:t>
            </a:r>
            <a:r>
              <a:rPr lang="en-US" dirty="0"/>
              <a:t>shift from one equilibrium to another, based on their opinion of the </a:t>
            </a:r>
            <a:r>
              <a:rPr lang="en-US" dirty="0" smtClean="0"/>
              <a:t>country’s prospects</a:t>
            </a:r>
            <a:r>
              <a:rPr lang="en-US" dirty="0"/>
              <a:t>. </a:t>
            </a:r>
            <a:endParaRPr lang="en-US" dirty="0" smtClean="0"/>
          </a:p>
          <a:p>
            <a:r>
              <a:rPr lang="en-US" dirty="0" smtClean="0"/>
              <a:t>In </a:t>
            </a:r>
            <a:r>
              <a:rPr lang="en-US" dirty="0"/>
              <a:t>one equilibrium, the lenders refinance or roll over the short-term </a:t>
            </a:r>
            <a:r>
              <a:rPr lang="en-US" dirty="0" smtClean="0"/>
              <a:t>debt, and </a:t>
            </a:r>
            <a:r>
              <a:rPr lang="en-US" dirty="0"/>
              <a:t>this can continue into the future. </a:t>
            </a:r>
            <a:endParaRPr lang="en-US" dirty="0" smtClean="0"/>
          </a:p>
          <a:p>
            <a:r>
              <a:rPr lang="en-US" dirty="0" smtClean="0"/>
              <a:t>But </a:t>
            </a:r>
            <a:r>
              <a:rPr lang="en-US" dirty="0"/>
              <a:t>a rapid shift to another equilibrium in </a:t>
            </a:r>
            <a:r>
              <a:rPr lang="en-US" dirty="0" smtClean="0"/>
              <a:t>which lenders </a:t>
            </a:r>
            <a:r>
              <a:rPr lang="en-US" dirty="0"/>
              <a:t>demand repayment is also possible. If the borrowing country cannot come </a:t>
            </a:r>
            <a:r>
              <a:rPr lang="en-US" dirty="0" smtClean="0"/>
              <a:t>up with </a:t>
            </a:r>
            <a:r>
              <a:rPr lang="en-US" dirty="0"/>
              <a:t>the payoff quickly, a financial crisis occurs.</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28</a:t>
            </a:fld>
            <a:endParaRPr lang="en-US" dirty="0"/>
          </a:p>
        </p:txBody>
      </p:sp>
    </p:spTree>
    <p:extLst>
      <p:ext uri="{BB962C8B-B14F-4D97-AF65-F5344CB8AC3E}">
        <p14:creationId xmlns:p14="http://schemas.microsoft.com/office/powerpoint/2010/main" val="42306804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Global </a:t>
            </a:r>
            <a:r>
              <a:rPr lang="en-US" b="1" dirty="0"/>
              <a:t>Contagion</a:t>
            </a:r>
            <a:endParaRPr lang="en-US" dirty="0"/>
          </a:p>
        </p:txBody>
      </p:sp>
      <p:sp>
        <p:nvSpPr>
          <p:cNvPr id="3" name="Content Placeholder 2"/>
          <p:cNvSpPr>
            <a:spLocks noGrp="1"/>
          </p:cNvSpPr>
          <p:nvPr>
            <p:ph idx="1"/>
          </p:nvPr>
        </p:nvSpPr>
        <p:spPr>
          <a:xfrm>
            <a:off x="457200" y="1219200"/>
            <a:ext cx="8229600" cy="4983163"/>
          </a:xfrm>
        </p:spPr>
        <p:txBody>
          <a:bodyPr>
            <a:normAutofit/>
          </a:bodyPr>
          <a:lstStyle/>
          <a:p>
            <a:r>
              <a:rPr lang="en-US" dirty="0"/>
              <a:t>When a crisis hits one country, it often spreads and affects many </a:t>
            </a:r>
            <a:r>
              <a:rPr lang="en-US" dirty="0" smtClean="0"/>
              <a:t>other countries</a:t>
            </a:r>
            <a:r>
              <a:rPr lang="en-US" dirty="0"/>
              <a:t>. It appears that some kind of international </a:t>
            </a:r>
            <a:r>
              <a:rPr lang="en-US" b="1" dirty="0"/>
              <a:t>contagion </a:t>
            </a:r>
            <a:r>
              <a:rPr lang="en-US" dirty="0"/>
              <a:t>is at work. </a:t>
            </a:r>
            <a:endParaRPr lang="en-US" dirty="0" smtClean="0"/>
          </a:p>
          <a:p>
            <a:r>
              <a:rPr lang="en-US" dirty="0" smtClean="0"/>
              <a:t>Some contagion </a:t>
            </a:r>
            <a:r>
              <a:rPr lang="en-US" dirty="0"/>
              <a:t>is the result of close trade links between the affected countries; thus, </a:t>
            </a:r>
            <a:r>
              <a:rPr lang="en-US" dirty="0" smtClean="0"/>
              <a:t>a crisis </a:t>
            </a:r>
            <a:r>
              <a:rPr lang="en-US" dirty="0"/>
              <a:t>downturn in one </a:t>
            </a:r>
            <a:r>
              <a:rPr lang="en-US" dirty="0" smtClean="0"/>
              <a:t>country has </a:t>
            </a:r>
            <a:r>
              <a:rPr lang="en-US" dirty="0"/>
              <a:t>spillover effects in another </a:t>
            </a:r>
            <a:r>
              <a:rPr lang="en-US" dirty="0" smtClean="0"/>
              <a:t>country.</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29</a:t>
            </a:fld>
            <a:endParaRPr lang="en-US" dirty="0"/>
          </a:p>
        </p:txBody>
      </p:sp>
    </p:spTree>
    <p:extLst>
      <p:ext uri="{BB962C8B-B14F-4D97-AF65-F5344CB8AC3E}">
        <p14:creationId xmlns:p14="http://schemas.microsoft.com/office/powerpoint/2010/main" val="35808358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945"/>
            <a:ext cx="8229600" cy="1143000"/>
          </a:xfrm>
        </p:spPr>
        <p:txBody>
          <a:bodyPr>
            <a:normAutofit/>
          </a:bodyPr>
          <a:lstStyle/>
          <a:p>
            <a:r>
              <a:rPr lang="en-US" b="1" dirty="0"/>
              <a:t>International </a:t>
            </a:r>
            <a:r>
              <a:rPr lang="en-US" b="1" dirty="0" smtClean="0"/>
              <a:t>Lending</a:t>
            </a:r>
            <a:endParaRPr lang="en-US" dirty="0"/>
          </a:p>
        </p:txBody>
      </p:sp>
      <p:sp>
        <p:nvSpPr>
          <p:cNvPr id="3" name="Content Placeholder 2"/>
          <p:cNvSpPr>
            <a:spLocks noGrp="1"/>
          </p:cNvSpPr>
          <p:nvPr>
            <p:ph idx="1"/>
          </p:nvPr>
        </p:nvSpPr>
        <p:spPr>
          <a:xfrm>
            <a:off x="457200" y="1066800"/>
            <a:ext cx="8458200" cy="5334000"/>
          </a:xfrm>
        </p:spPr>
        <p:txBody>
          <a:bodyPr>
            <a:normAutofit/>
          </a:bodyPr>
          <a:lstStyle/>
          <a:p>
            <a:pPr marL="514350" indent="-514350">
              <a:buAutoNum type="alphaUcPeriod"/>
            </a:pPr>
            <a:r>
              <a:rPr lang="en-US" sz="2000" b="1" dirty="0" smtClean="0"/>
              <a:t>Private lending and investing</a:t>
            </a:r>
          </a:p>
          <a:p>
            <a:pPr marL="0" indent="0">
              <a:buNone/>
            </a:pPr>
            <a:r>
              <a:rPr lang="en-US" sz="2000" dirty="0" smtClean="0"/>
              <a:t>   1. </a:t>
            </a:r>
            <a:r>
              <a:rPr lang="en-US" sz="2000" b="1" dirty="0" smtClean="0"/>
              <a:t>Long-term</a:t>
            </a:r>
            <a:r>
              <a:rPr lang="en-US" sz="2000" dirty="0" smtClean="0"/>
              <a:t> </a:t>
            </a:r>
          </a:p>
          <a:p>
            <a:pPr marL="0" indent="0">
              <a:buNone/>
            </a:pPr>
            <a:r>
              <a:rPr lang="en-US" sz="2000" dirty="0"/>
              <a:t> </a:t>
            </a:r>
            <a:r>
              <a:rPr lang="en-US" sz="2000" dirty="0" smtClean="0"/>
              <a:t>     </a:t>
            </a:r>
            <a:r>
              <a:rPr lang="en-US" sz="2000" dirty="0" smtClean="0"/>
              <a:t>  a</a:t>
            </a:r>
            <a:r>
              <a:rPr lang="en-US" sz="2000" dirty="0" smtClean="0"/>
              <a:t>. </a:t>
            </a:r>
            <a:r>
              <a:rPr lang="en-US" sz="2000" b="1" dirty="0" smtClean="0"/>
              <a:t>Direct investment </a:t>
            </a:r>
            <a:r>
              <a:rPr lang="en-US" sz="2000" dirty="0" smtClean="0"/>
              <a:t>(investing </a:t>
            </a:r>
            <a:r>
              <a:rPr lang="en-US" sz="2000" dirty="0"/>
              <a:t>in a foreign enterprise </a:t>
            </a:r>
            <a:r>
              <a:rPr lang="en-US" sz="2000" dirty="0" smtClean="0"/>
              <a:t>largely owned </a:t>
            </a:r>
            <a:r>
              <a:rPr lang="en-US" sz="2000" dirty="0"/>
              <a:t>and </a:t>
            </a:r>
            <a:endParaRPr lang="en-US" sz="2000" dirty="0" smtClean="0"/>
          </a:p>
          <a:p>
            <a:pPr marL="0" indent="0">
              <a:buNone/>
            </a:pPr>
            <a:r>
              <a:rPr lang="en-US" sz="2000" dirty="0"/>
              <a:t> </a:t>
            </a:r>
            <a:r>
              <a:rPr lang="en-US" sz="2000" dirty="0" smtClean="0"/>
              <a:t>           </a:t>
            </a:r>
            <a:r>
              <a:rPr lang="en-US" sz="2000" dirty="0" smtClean="0"/>
              <a:t>controlled </a:t>
            </a:r>
            <a:r>
              <a:rPr lang="en-US" sz="2000" dirty="0"/>
              <a:t>by the investor) </a:t>
            </a:r>
            <a:endParaRPr lang="en-US" sz="2000" dirty="0" smtClean="0"/>
          </a:p>
          <a:p>
            <a:pPr marL="0" indent="0">
              <a:buNone/>
            </a:pPr>
            <a:r>
              <a:rPr lang="en-US" sz="2000" dirty="0" smtClean="0"/>
              <a:t>      </a:t>
            </a:r>
            <a:r>
              <a:rPr lang="en-US" sz="2000" dirty="0" smtClean="0"/>
              <a:t>  b</a:t>
            </a:r>
            <a:r>
              <a:rPr lang="en-US" sz="2000" dirty="0" smtClean="0"/>
              <a:t>. </a:t>
            </a:r>
            <a:r>
              <a:rPr lang="en-US" sz="2000" b="1" dirty="0" smtClean="0"/>
              <a:t>Loans</a:t>
            </a:r>
            <a:r>
              <a:rPr lang="en-US" sz="2000" dirty="0" smtClean="0"/>
              <a:t> (to foreign </a:t>
            </a:r>
            <a:r>
              <a:rPr lang="en-US" sz="2000" dirty="0" smtClean="0"/>
              <a:t>borrowers not controlled by the lender, </a:t>
            </a:r>
            <a:r>
              <a:rPr lang="en-US" sz="2000" dirty="0" smtClean="0"/>
              <a:t>with maturity </a:t>
            </a:r>
            <a:endParaRPr lang="en-US" sz="2000" dirty="0" smtClean="0"/>
          </a:p>
          <a:p>
            <a:pPr marL="0" indent="0">
              <a:buNone/>
            </a:pPr>
            <a:r>
              <a:rPr lang="en-US" sz="2000" dirty="0"/>
              <a:t> </a:t>
            </a:r>
            <a:r>
              <a:rPr lang="en-US" sz="2000" dirty="0" smtClean="0"/>
              <a:t>           </a:t>
            </a:r>
            <a:r>
              <a:rPr lang="en-US" sz="2000" dirty="0" smtClean="0"/>
              <a:t>of more than one </a:t>
            </a:r>
            <a:r>
              <a:rPr lang="en-US" sz="2000" dirty="0" smtClean="0"/>
              <a:t>year, mostly by banks)</a:t>
            </a:r>
          </a:p>
          <a:p>
            <a:pPr marL="0" indent="0">
              <a:buNone/>
            </a:pPr>
            <a:r>
              <a:rPr lang="en-US" sz="2000" dirty="0" smtClean="0"/>
              <a:t>     </a:t>
            </a:r>
            <a:r>
              <a:rPr lang="en-US" sz="2000" dirty="0" smtClean="0"/>
              <a:t>   c</a:t>
            </a:r>
            <a:r>
              <a:rPr lang="en-US" sz="2000" dirty="0" smtClean="0"/>
              <a:t>. </a:t>
            </a:r>
            <a:r>
              <a:rPr lang="en-US" sz="2000" b="1" dirty="0" smtClean="0"/>
              <a:t>Portfolio investment </a:t>
            </a:r>
            <a:r>
              <a:rPr lang="en-US" sz="2000" dirty="0" smtClean="0"/>
              <a:t>(purchasing stocks and bonds with </a:t>
            </a:r>
            <a:r>
              <a:rPr lang="en-US" sz="2000" dirty="0" smtClean="0"/>
              <a:t>maturity of</a:t>
            </a:r>
          </a:p>
          <a:p>
            <a:pPr marL="0" indent="0">
              <a:buNone/>
            </a:pPr>
            <a:r>
              <a:rPr lang="en-US" sz="2000" dirty="0"/>
              <a:t> </a:t>
            </a:r>
            <a:r>
              <a:rPr lang="en-US" sz="2000" dirty="0" smtClean="0"/>
              <a:t>          </a:t>
            </a:r>
            <a:r>
              <a:rPr lang="en-US" sz="2000" dirty="0" smtClean="0"/>
              <a:t> more </a:t>
            </a:r>
            <a:r>
              <a:rPr lang="en-US" sz="2000" dirty="0" smtClean="0"/>
              <a:t>than one year, issued by a foreign </a:t>
            </a:r>
            <a:r>
              <a:rPr lang="en-US" sz="2000" dirty="0" smtClean="0"/>
              <a:t>government </a:t>
            </a:r>
            <a:r>
              <a:rPr lang="en-US" sz="2000" dirty="0" smtClean="0"/>
              <a:t>or a foreign </a:t>
            </a:r>
            <a:endParaRPr lang="en-US" sz="2000" dirty="0" smtClean="0"/>
          </a:p>
          <a:p>
            <a:pPr marL="0" indent="0">
              <a:buNone/>
            </a:pPr>
            <a:r>
              <a:rPr lang="en-US" sz="2000" dirty="0"/>
              <a:t> </a:t>
            </a:r>
            <a:r>
              <a:rPr lang="en-US" sz="2000" dirty="0" smtClean="0"/>
              <a:t>           </a:t>
            </a:r>
            <a:r>
              <a:rPr lang="en-US" sz="2000" dirty="0" smtClean="0"/>
              <a:t>enterprise </a:t>
            </a:r>
            <a:r>
              <a:rPr lang="en-US" sz="2000" dirty="0" smtClean="0"/>
              <a:t>not controlled by the </a:t>
            </a:r>
            <a:r>
              <a:rPr lang="en-US" sz="2000" dirty="0" smtClean="0"/>
              <a:t>investor</a:t>
            </a:r>
            <a:r>
              <a:rPr lang="en-US" sz="2000" dirty="0" smtClean="0"/>
              <a:t>)</a:t>
            </a:r>
          </a:p>
          <a:p>
            <a:pPr marL="0" indent="0">
              <a:buNone/>
            </a:pPr>
            <a:r>
              <a:rPr lang="en-US" sz="2000" dirty="0"/>
              <a:t> </a:t>
            </a:r>
            <a:r>
              <a:rPr lang="en-US" sz="2000" dirty="0" smtClean="0"/>
              <a:t>  2. </a:t>
            </a:r>
            <a:r>
              <a:rPr lang="en-US" sz="2000" b="1" dirty="0" smtClean="0"/>
              <a:t>Short-term </a:t>
            </a:r>
            <a:r>
              <a:rPr lang="en-US" sz="2000" dirty="0" smtClean="0"/>
              <a:t>(lending to a foreign </a:t>
            </a:r>
            <a:r>
              <a:rPr lang="en-US" sz="2000" dirty="0" smtClean="0"/>
              <a:t>borrower not controlled by the lender, </a:t>
            </a:r>
            <a:r>
              <a:rPr lang="en-US" sz="2000" dirty="0" smtClean="0"/>
              <a:t>or </a:t>
            </a:r>
            <a:endParaRPr lang="en-US" sz="2000" dirty="0" smtClean="0"/>
          </a:p>
          <a:p>
            <a:pPr marL="0" indent="0">
              <a:buNone/>
            </a:pPr>
            <a:r>
              <a:rPr lang="en-US" sz="2000" dirty="0"/>
              <a:t> </a:t>
            </a:r>
            <a:r>
              <a:rPr lang="en-US" sz="2000" dirty="0" smtClean="0"/>
              <a:t>      </a:t>
            </a:r>
            <a:r>
              <a:rPr lang="en-US" sz="2000" dirty="0" smtClean="0"/>
              <a:t>purchasing </a:t>
            </a:r>
            <a:r>
              <a:rPr lang="en-US" sz="2000" dirty="0" smtClean="0"/>
              <a:t>bonds issued by </a:t>
            </a:r>
            <a:r>
              <a:rPr lang="en-US" sz="2000" dirty="0" smtClean="0"/>
              <a:t>a </a:t>
            </a:r>
            <a:r>
              <a:rPr lang="en-US" sz="2000" dirty="0" smtClean="0"/>
              <a:t>foreign government or a foreign enterprise </a:t>
            </a:r>
            <a:endParaRPr lang="en-US" sz="2000" dirty="0" smtClean="0"/>
          </a:p>
          <a:p>
            <a:pPr marL="0" indent="0">
              <a:buNone/>
            </a:pPr>
            <a:r>
              <a:rPr lang="en-US" sz="2000" dirty="0"/>
              <a:t> </a:t>
            </a:r>
            <a:r>
              <a:rPr lang="en-US" sz="2000" dirty="0" smtClean="0"/>
              <a:t>      </a:t>
            </a:r>
            <a:r>
              <a:rPr lang="en-US" sz="2000" dirty="0" smtClean="0"/>
              <a:t>not controlled </a:t>
            </a:r>
            <a:r>
              <a:rPr lang="en-US" sz="2000" dirty="0" smtClean="0"/>
              <a:t>by the </a:t>
            </a:r>
            <a:r>
              <a:rPr lang="en-US" sz="2000" dirty="0" smtClean="0"/>
              <a:t>investor</a:t>
            </a:r>
            <a:r>
              <a:rPr lang="en-US" sz="2000" dirty="0" smtClean="0"/>
              <a:t>, maturing in one year or less)</a:t>
            </a:r>
          </a:p>
          <a:p>
            <a:pPr marL="0" indent="0">
              <a:buNone/>
            </a:pPr>
            <a:r>
              <a:rPr lang="en-US" sz="2000" b="1" dirty="0" smtClean="0"/>
              <a:t>B. Official lending and investing </a:t>
            </a:r>
            <a:r>
              <a:rPr lang="en-US" sz="2000" dirty="0" smtClean="0"/>
              <a:t>(by a government or a </a:t>
            </a:r>
            <a:r>
              <a:rPr lang="en-US" sz="2000" dirty="0" smtClean="0"/>
              <a:t>multilateral </a:t>
            </a:r>
            <a:r>
              <a:rPr lang="en-US" sz="2000" dirty="0" smtClean="0"/>
              <a:t>institution </a:t>
            </a:r>
          </a:p>
          <a:p>
            <a:pPr marL="0" indent="0">
              <a:buNone/>
            </a:pPr>
            <a:r>
              <a:rPr lang="en-US" sz="2000" dirty="0"/>
              <a:t> </a:t>
            </a:r>
            <a:r>
              <a:rPr lang="en-US" sz="2000" dirty="0" smtClean="0"/>
              <a:t>    </a:t>
            </a:r>
            <a:r>
              <a:rPr lang="en-US" sz="2000" dirty="0" smtClean="0"/>
              <a:t>like </a:t>
            </a:r>
            <a:r>
              <a:rPr lang="en-US" sz="2000" dirty="0" smtClean="0"/>
              <a:t>IMF or the World Bank, mostly lending, both long-term and short-term)</a:t>
            </a:r>
            <a:endParaRPr lang="en-US" sz="2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a:t>
            </a:fld>
            <a:endParaRPr lang="en-US" dirty="0"/>
          </a:p>
        </p:txBody>
      </p:sp>
    </p:spTree>
    <p:extLst>
      <p:ext uri="{BB962C8B-B14F-4D97-AF65-F5344CB8AC3E}">
        <p14:creationId xmlns:p14="http://schemas.microsoft.com/office/powerpoint/2010/main" val="24811776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a:bodyPr>
          <a:lstStyle/>
          <a:p>
            <a:r>
              <a:rPr lang="en-US" b="1" dirty="0" smtClean="0"/>
              <a:t>Global Contagion </a:t>
            </a:r>
            <a:endParaRPr lang="en-US" dirty="0"/>
          </a:p>
        </p:txBody>
      </p:sp>
      <p:sp>
        <p:nvSpPr>
          <p:cNvPr id="3" name="Content Placeholder 2"/>
          <p:cNvSpPr>
            <a:spLocks noGrp="1"/>
          </p:cNvSpPr>
          <p:nvPr>
            <p:ph idx="1"/>
          </p:nvPr>
        </p:nvSpPr>
        <p:spPr>
          <a:xfrm>
            <a:off x="457200" y="1219200"/>
            <a:ext cx="8229600" cy="4830763"/>
          </a:xfrm>
        </p:spPr>
        <p:txBody>
          <a:bodyPr>
            <a:normAutofit fontScale="92500"/>
          </a:bodyPr>
          <a:lstStyle/>
          <a:p>
            <a:r>
              <a:rPr lang="en-US" dirty="0"/>
              <a:t>Contagion can be an overreaction by foreign lenders as they engage in a </a:t>
            </a:r>
            <a:r>
              <a:rPr lang="en-US" dirty="0" smtClean="0"/>
              <a:t>scramble for </a:t>
            </a:r>
            <a:r>
              <a:rPr lang="en-US" dirty="0"/>
              <a:t>the exits. </a:t>
            </a:r>
            <a:endParaRPr lang="en-US" dirty="0" smtClean="0"/>
          </a:p>
          <a:p>
            <a:pPr lvl="1"/>
            <a:r>
              <a:rPr lang="en-US" dirty="0" smtClean="0"/>
              <a:t>Some </a:t>
            </a:r>
            <a:r>
              <a:rPr lang="en-US" dirty="0"/>
              <a:t>lenders </a:t>
            </a:r>
            <a:r>
              <a:rPr lang="en-US" dirty="0" smtClean="0"/>
              <a:t>imitate </a:t>
            </a:r>
            <a:r>
              <a:rPr lang="en-US" dirty="0"/>
              <a:t>other lenders who may have better information about </a:t>
            </a:r>
            <a:r>
              <a:rPr lang="en-US" dirty="0" smtClean="0"/>
              <a:t>the </a:t>
            </a:r>
            <a:r>
              <a:rPr lang="en-US" dirty="0" smtClean="0"/>
              <a:t>borrowers</a:t>
            </a:r>
            <a:r>
              <a:rPr lang="en-US" dirty="0" smtClean="0"/>
              <a:t>.</a:t>
            </a:r>
          </a:p>
          <a:p>
            <a:pPr lvl="1"/>
            <a:r>
              <a:rPr lang="en-US" dirty="0" smtClean="0"/>
              <a:t>Lenders</a:t>
            </a:r>
            <a:r>
              <a:rPr lang="en-US" dirty="0" smtClean="0"/>
              <a:t> fear </a:t>
            </a:r>
            <a:r>
              <a:rPr lang="en-US" dirty="0"/>
              <a:t>that other borrowing countries are likely to have problems </a:t>
            </a:r>
            <a:r>
              <a:rPr lang="en-US" dirty="0" smtClean="0"/>
              <a:t>similar to </a:t>
            </a:r>
            <a:r>
              <a:rPr lang="en-US" dirty="0"/>
              <a:t>those of the crisis country, even if there is no evidence that this is true</a:t>
            </a:r>
            <a:r>
              <a:rPr lang="en-US" dirty="0" smtClean="0"/>
              <a:t>.</a:t>
            </a:r>
          </a:p>
          <a:p>
            <a:r>
              <a:rPr lang="en-US" dirty="0" smtClean="0"/>
              <a:t>Contagion can be belated recognition of true problems in similar countries—a “wake-</a:t>
            </a:r>
            <a:r>
              <a:rPr lang="en-US" dirty="0" smtClean="0"/>
              <a:t>up call.”</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30</a:t>
            </a:fld>
            <a:endParaRPr lang="en-US" dirty="0"/>
          </a:p>
        </p:txBody>
      </p:sp>
    </p:spTree>
    <p:extLst>
      <p:ext uri="{BB962C8B-B14F-4D97-AF65-F5344CB8AC3E}">
        <p14:creationId xmlns:p14="http://schemas.microsoft.com/office/powerpoint/2010/main" val="2387040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normAutofit/>
          </a:bodyPr>
          <a:lstStyle/>
          <a:p>
            <a:r>
              <a:rPr lang="en-US" altLang="en-US" b="1" dirty="0" smtClean="0">
                <a:latin typeface="Calibri" pitchFamily="34" charset="0"/>
              </a:rPr>
              <a:t>Resolving </a:t>
            </a:r>
            <a:r>
              <a:rPr lang="en-US" altLang="en-US" b="1" dirty="0">
                <a:latin typeface="Calibri" pitchFamily="34" charset="0"/>
              </a:rPr>
              <a:t>Financial Crises </a:t>
            </a:r>
            <a:endParaRPr lang="en-US" b="1" dirty="0"/>
          </a:p>
        </p:txBody>
      </p:sp>
      <p:sp>
        <p:nvSpPr>
          <p:cNvPr id="3" name="Content Placeholder 2"/>
          <p:cNvSpPr>
            <a:spLocks noGrp="1"/>
          </p:cNvSpPr>
          <p:nvPr>
            <p:ph idx="1"/>
          </p:nvPr>
        </p:nvSpPr>
        <p:spPr>
          <a:xfrm>
            <a:off x="457200" y="1143000"/>
            <a:ext cx="8458200" cy="5410200"/>
          </a:xfrm>
        </p:spPr>
        <p:txBody>
          <a:bodyPr>
            <a:normAutofit/>
          </a:bodyPr>
          <a:lstStyle/>
          <a:p>
            <a:pPr>
              <a:lnSpc>
                <a:spcPct val="80000"/>
              </a:lnSpc>
            </a:pPr>
            <a:r>
              <a:rPr lang="en-US" altLang="en-US" sz="3000" dirty="0" smtClean="0">
                <a:latin typeface="Calibri" pitchFamily="34" charset="0"/>
              </a:rPr>
              <a:t>Rescue packages</a:t>
            </a:r>
          </a:p>
          <a:p>
            <a:pPr lvl="1">
              <a:lnSpc>
                <a:spcPct val="80000"/>
              </a:lnSpc>
            </a:pPr>
            <a:r>
              <a:rPr lang="en-US" altLang="en-US" sz="2600" dirty="0" smtClean="0">
                <a:latin typeface="Calibri" pitchFamily="34" charset="0"/>
              </a:rPr>
              <a:t>Loans in the rescue package compensate for the lack of private lending during the crisis</a:t>
            </a:r>
          </a:p>
          <a:p>
            <a:pPr lvl="1">
              <a:lnSpc>
                <a:spcPct val="80000"/>
              </a:lnSpc>
            </a:pPr>
            <a:r>
              <a:rPr lang="en-US" altLang="en-US" sz="2600" dirty="0" smtClean="0">
                <a:latin typeface="Calibri" pitchFamily="34" charset="0"/>
              </a:rPr>
              <a:t>Restores investor confidence by replenishing </a:t>
            </a:r>
            <a:r>
              <a:rPr lang="en-US" altLang="en-US" sz="2600" dirty="0" smtClean="0">
                <a:latin typeface="Calibri" pitchFamily="34" charset="0"/>
              </a:rPr>
              <a:t>official </a:t>
            </a:r>
            <a:r>
              <a:rPr lang="en-US" altLang="en-US" sz="2600" dirty="0" smtClean="0">
                <a:latin typeface="Calibri" pitchFamily="34" charset="0"/>
              </a:rPr>
              <a:t>reserve holdings</a:t>
            </a:r>
          </a:p>
          <a:p>
            <a:pPr lvl="1">
              <a:lnSpc>
                <a:spcPct val="80000"/>
              </a:lnSpc>
            </a:pPr>
            <a:r>
              <a:rPr lang="en-US" altLang="en-US" sz="2600" dirty="0" smtClean="0">
                <a:latin typeface="Calibri" pitchFamily="34" charset="0"/>
              </a:rPr>
              <a:t>Limit contagion effects</a:t>
            </a:r>
          </a:p>
          <a:p>
            <a:pPr lvl="1">
              <a:lnSpc>
                <a:spcPct val="80000"/>
              </a:lnSpc>
            </a:pPr>
            <a:r>
              <a:rPr lang="en-US" altLang="en-US" sz="2600" dirty="0" smtClean="0">
                <a:latin typeface="Calibri" pitchFamily="34" charset="0"/>
              </a:rPr>
              <a:t>IMF imposes conditions as part of the lending</a:t>
            </a:r>
          </a:p>
          <a:p>
            <a:pPr>
              <a:lnSpc>
                <a:spcPct val="80000"/>
              </a:lnSpc>
            </a:pPr>
            <a:r>
              <a:rPr lang="en-US" altLang="en-US" sz="3000" dirty="0" smtClean="0">
                <a:latin typeface="Calibri" pitchFamily="34" charset="0"/>
              </a:rPr>
              <a:t>Debt restructuring</a:t>
            </a:r>
          </a:p>
          <a:p>
            <a:pPr lvl="1">
              <a:lnSpc>
                <a:spcPct val="80000"/>
              </a:lnSpc>
            </a:pPr>
            <a:r>
              <a:rPr lang="en-US" altLang="en-US" sz="2600" dirty="0" smtClean="0">
                <a:latin typeface="Calibri" pitchFamily="34" charset="0"/>
              </a:rPr>
              <a:t>Rescheduling changes when payments are due by pushing the repayments schedule further into the future</a:t>
            </a:r>
          </a:p>
          <a:p>
            <a:pPr lvl="1">
              <a:lnSpc>
                <a:spcPct val="80000"/>
              </a:lnSpc>
            </a:pPr>
            <a:r>
              <a:rPr lang="en-US" altLang="en-US" sz="2600" dirty="0" smtClean="0">
                <a:latin typeface="Calibri" pitchFamily="34" charset="0"/>
              </a:rPr>
              <a:t>Reduction lowers the amount of the debt</a:t>
            </a:r>
            <a:endParaRPr lang="en-US" altLang="en-US" sz="2600" dirty="0">
              <a:latin typeface="Calibri" pitchFamily="34" charset="0"/>
            </a:endParaRP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31</a:t>
            </a:fld>
            <a:endParaRPr lang="en-US" dirty="0"/>
          </a:p>
        </p:txBody>
      </p:sp>
    </p:spTree>
    <p:extLst>
      <p:ext uri="{BB962C8B-B14F-4D97-AF65-F5344CB8AC3E}">
        <p14:creationId xmlns:p14="http://schemas.microsoft.com/office/powerpoint/2010/main" val="10999995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IMF Loans Outstanding, 1970 -2013</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32</a:t>
            </a:fld>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04887" y="1320006"/>
            <a:ext cx="7134225" cy="4857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6143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Reducing the Frequency of Financial Crises</a:t>
            </a:r>
            <a:endParaRPr lang="en-US" b="1" dirty="0"/>
          </a:p>
        </p:txBody>
      </p:sp>
      <p:sp>
        <p:nvSpPr>
          <p:cNvPr id="3" name="Content Placeholder 2"/>
          <p:cNvSpPr>
            <a:spLocks noGrp="1"/>
          </p:cNvSpPr>
          <p:nvPr>
            <p:ph idx="1"/>
          </p:nvPr>
        </p:nvSpPr>
        <p:spPr/>
        <p:txBody>
          <a:bodyPr/>
          <a:lstStyle/>
          <a:p>
            <a:pPr>
              <a:lnSpc>
                <a:spcPct val="80000"/>
              </a:lnSpc>
            </a:pPr>
            <a:r>
              <a:rPr lang="en-US" altLang="en-US" sz="3000" dirty="0" smtClean="0">
                <a:latin typeface="Calibri" pitchFamily="34" charset="0"/>
              </a:rPr>
              <a:t>Sound national macroeconomic </a:t>
            </a:r>
            <a:r>
              <a:rPr lang="en-US" altLang="en-US" sz="3000" dirty="0">
                <a:latin typeface="Calibri" pitchFamily="34" charset="0"/>
              </a:rPr>
              <a:t>policies</a:t>
            </a:r>
          </a:p>
          <a:p>
            <a:pPr>
              <a:lnSpc>
                <a:spcPct val="80000"/>
              </a:lnSpc>
            </a:pPr>
            <a:r>
              <a:rPr lang="en-US" altLang="en-US" sz="3000" dirty="0">
                <a:latin typeface="Calibri" pitchFamily="34" charset="0"/>
              </a:rPr>
              <a:t>Timely and accurate </a:t>
            </a:r>
            <a:r>
              <a:rPr lang="en-US" altLang="en-US" sz="3000" dirty="0" smtClean="0">
                <a:latin typeface="Calibri" pitchFamily="34" charset="0"/>
              </a:rPr>
              <a:t>data </a:t>
            </a:r>
            <a:r>
              <a:rPr lang="en-US" altLang="en-US" sz="3000" dirty="0">
                <a:latin typeface="Calibri" pitchFamily="34" charset="0"/>
              </a:rPr>
              <a:t>reports</a:t>
            </a:r>
          </a:p>
          <a:p>
            <a:pPr>
              <a:lnSpc>
                <a:spcPct val="80000"/>
              </a:lnSpc>
            </a:pPr>
            <a:r>
              <a:rPr lang="en-US" altLang="en-US" sz="3000" dirty="0">
                <a:latin typeface="Calibri" pitchFamily="34" charset="0"/>
              </a:rPr>
              <a:t>Avoiding short-term borrowing denominated in foreign currencies</a:t>
            </a:r>
          </a:p>
          <a:p>
            <a:pPr>
              <a:lnSpc>
                <a:spcPct val="80000"/>
              </a:lnSpc>
            </a:pPr>
            <a:r>
              <a:rPr lang="en-US" altLang="en-US" sz="3000" dirty="0">
                <a:latin typeface="Calibri" pitchFamily="34" charset="0"/>
              </a:rPr>
              <a:t>Better regulation and supervision of banks</a:t>
            </a:r>
          </a:p>
          <a:p>
            <a:pPr>
              <a:lnSpc>
                <a:spcPct val="80000"/>
              </a:lnSpc>
            </a:pPr>
            <a:r>
              <a:rPr lang="en-US" altLang="en-US" sz="3000" dirty="0">
                <a:latin typeface="Calibri" pitchFamily="34" charset="0"/>
              </a:rPr>
              <a:t>Controversial</a:t>
            </a:r>
          </a:p>
          <a:p>
            <a:pPr lvl="1">
              <a:lnSpc>
                <a:spcPct val="80000"/>
              </a:lnSpc>
              <a:buFont typeface="Calibri" panose="020F0502020204030204" pitchFamily="34" charset="0"/>
              <a:buChar char="−"/>
            </a:pPr>
            <a:r>
              <a:rPr lang="en-US" altLang="en-US" dirty="0">
                <a:latin typeface="Calibri" pitchFamily="34" charset="0"/>
              </a:rPr>
              <a:t>Exchange rate policy</a:t>
            </a:r>
          </a:p>
          <a:p>
            <a:pPr lvl="1">
              <a:lnSpc>
                <a:spcPct val="80000"/>
              </a:lnSpc>
              <a:buFont typeface="Calibri" panose="020F0502020204030204" pitchFamily="34" charset="0"/>
              <a:buChar char="−"/>
            </a:pPr>
            <a:r>
              <a:rPr lang="en-US" altLang="en-US" dirty="0">
                <a:latin typeface="Calibri" pitchFamily="34" charset="0"/>
              </a:rPr>
              <a:t>Role of IMF</a:t>
            </a:r>
          </a:p>
          <a:p>
            <a:pPr lvl="1">
              <a:lnSpc>
                <a:spcPct val="80000"/>
              </a:lnSpc>
              <a:buFont typeface="Calibri" panose="020F0502020204030204" pitchFamily="34" charset="0"/>
              <a:buChar char="−"/>
            </a:pPr>
            <a:r>
              <a:rPr lang="en-US" altLang="en-US" dirty="0">
                <a:latin typeface="Calibri" pitchFamily="34" charset="0"/>
              </a:rPr>
              <a:t>Use of capital controls </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33</a:t>
            </a:fld>
            <a:endParaRPr lang="en-US" dirty="0"/>
          </a:p>
        </p:txBody>
      </p:sp>
    </p:spTree>
    <p:extLst>
      <p:ext uri="{BB962C8B-B14F-4D97-AF65-F5344CB8AC3E}">
        <p14:creationId xmlns:p14="http://schemas.microsoft.com/office/powerpoint/2010/main" val="26719040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68362"/>
          </a:xfrm>
        </p:spPr>
        <p:txBody>
          <a:bodyPr>
            <a:normAutofit fontScale="90000"/>
          </a:bodyPr>
          <a:lstStyle/>
          <a:p>
            <a:r>
              <a:rPr lang="en-US" b="1" dirty="0" smtClean="0"/>
              <a:t>Global Financial and Economic Crisis</a:t>
            </a:r>
            <a:endParaRPr lang="en-US" b="1" dirty="0"/>
          </a:p>
        </p:txBody>
      </p:sp>
      <p:sp>
        <p:nvSpPr>
          <p:cNvPr id="3" name="Content Placeholder 2"/>
          <p:cNvSpPr>
            <a:spLocks noGrp="1"/>
          </p:cNvSpPr>
          <p:nvPr>
            <p:ph idx="1"/>
          </p:nvPr>
        </p:nvSpPr>
        <p:spPr>
          <a:xfrm>
            <a:off x="457200" y="1143000"/>
            <a:ext cx="8229600" cy="4906963"/>
          </a:xfrm>
        </p:spPr>
        <p:txBody>
          <a:bodyPr>
            <a:normAutofit fontScale="77500" lnSpcReduction="20000"/>
          </a:bodyPr>
          <a:lstStyle/>
          <a:p>
            <a:pPr>
              <a:spcAft>
                <a:spcPts val="600"/>
              </a:spcAft>
              <a:buFontTx/>
              <a:buChar char="•"/>
            </a:pPr>
            <a:r>
              <a:rPr lang="en-US" dirty="0" smtClean="0"/>
              <a:t>Expansionary U.S. monetary policy, </a:t>
            </a:r>
            <a:r>
              <a:rPr lang="en-US" dirty="0"/>
              <a:t>“global savings glut”</a:t>
            </a:r>
          </a:p>
          <a:p>
            <a:pPr>
              <a:spcAft>
                <a:spcPts val="600"/>
              </a:spcAft>
              <a:buFontTx/>
              <a:buChar char="•"/>
            </a:pPr>
            <a:r>
              <a:rPr lang="en-US" dirty="0"/>
              <a:t>Housing price bubble, U.S. and some other countries</a:t>
            </a:r>
          </a:p>
          <a:p>
            <a:pPr>
              <a:spcAft>
                <a:spcPts val="600"/>
              </a:spcAft>
              <a:buFontTx/>
              <a:buChar char="•"/>
            </a:pPr>
            <a:r>
              <a:rPr lang="en-US" dirty="0"/>
              <a:t>Sub-prime mortgages</a:t>
            </a:r>
          </a:p>
          <a:p>
            <a:pPr>
              <a:spcAft>
                <a:spcPts val="600"/>
              </a:spcAft>
              <a:buFontTx/>
              <a:buChar char="•"/>
            </a:pPr>
            <a:r>
              <a:rPr lang="en-US" dirty="0"/>
              <a:t>Mortgage-back securities</a:t>
            </a:r>
          </a:p>
          <a:p>
            <a:pPr>
              <a:spcAft>
                <a:spcPts val="600"/>
              </a:spcAft>
              <a:buFontTx/>
              <a:buChar char="•"/>
            </a:pPr>
            <a:r>
              <a:rPr lang="en-US" dirty="0"/>
              <a:t>Increased debt and leverage</a:t>
            </a:r>
          </a:p>
          <a:p>
            <a:pPr>
              <a:spcAft>
                <a:spcPts val="600"/>
              </a:spcAft>
              <a:buFontTx/>
              <a:buChar char="•"/>
            </a:pPr>
            <a:r>
              <a:rPr lang="en-US" dirty="0"/>
              <a:t>Beginning August 2007, reduction and freezing of short-term lending and investing</a:t>
            </a:r>
          </a:p>
          <a:p>
            <a:pPr>
              <a:spcAft>
                <a:spcPts val="600"/>
              </a:spcAft>
              <a:buFontTx/>
              <a:buChar char="•"/>
            </a:pPr>
            <a:r>
              <a:rPr lang="en-US" dirty="0"/>
              <a:t>U.S. recession begins December 2007</a:t>
            </a:r>
          </a:p>
          <a:p>
            <a:pPr>
              <a:spcAft>
                <a:spcPts val="600"/>
              </a:spcAft>
              <a:buFontTx/>
              <a:buChar char="•"/>
            </a:pPr>
            <a:r>
              <a:rPr lang="en-US" dirty="0"/>
              <a:t>Lehman Brothers fails, September 15, 2008</a:t>
            </a:r>
          </a:p>
          <a:p>
            <a:pPr>
              <a:spcAft>
                <a:spcPts val="600"/>
              </a:spcAft>
              <a:buFontTx/>
              <a:buChar char="•"/>
            </a:pPr>
            <a:r>
              <a:rPr lang="en-US" dirty="0"/>
              <a:t>Intensified reduction and freezing in short-term financing</a:t>
            </a:r>
          </a:p>
          <a:p>
            <a:pPr>
              <a:spcAft>
                <a:spcPts val="600"/>
              </a:spcAft>
              <a:buFontTx/>
              <a:buChar char="•"/>
            </a:pPr>
            <a:r>
              <a:rPr lang="en-US" dirty="0"/>
              <a:t>Global recession</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34</a:t>
            </a:fld>
            <a:endParaRPr lang="en-US" dirty="0"/>
          </a:p>
        </p:txBody>
      </p:sp>
    </p:spTree>
    <p:extLst>
      <p:ext uri="{BB962C8B-B14F-4D97-AF65-F5344CB8AC3E}">
        <p14:creationId xmlns:p14="http://schemas.microsoft.com/office/powerpoint/2010/main" val="26712113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68362"/>
          </a:xfrm>
        </p:spPr>
        <p:txBody>
          <a:bodyPr>
            <a:normAutofit fontScale="90000"/>
          </a:bodyPr>
          <a:lstStyle/>
          <a:p>
            <a:r>
              <a:rPr lang="en-US" b="1" dirty="0" smtClean="0"/>
              <a:t>Global Financial and Economic Crisis</a:t>
            </a:r>
            <a:endParaRPr lang="en-US" b="1" dirty="0"/>
          </a:p>
        </p:txBody>
      </p:sp>
      <p:sp>
        <p:nvSpPr>
          <p:cNvPr id="3" name="Content Placeholder 2"/>
          <p:cNvSpPr>
            <a:spLocks noGrp="1"/>
          </p:cNvSpPr>
          <p:nvPr>
            <p:ph idx="1"/>
          </p:nvPr>
        </p:nvSpPr>
        <p:spPr>
          <a:xfrm>
            <a:off x="457200" y="1143000"/>
            <a:ext cx="8229600" cy="4906963"/>
          </a:xfrm>
        </p:spPr>
        <p:txBody>
          <a:bodyPr>
            <a:normAutofit lnSpcReduction="10000"/>
          </a:bodyPr>
          <a:lstStyle/>
          <a:p>
            <a:r>
              <a:rPr lang="en-US" dirty="0" smtClean="0"/>
              <a:t>Overlending and overborrowing</a:t>
            </a:r>
          </a:p>
          <a:p>
            <a:r>
              <a:rPr lang="en-US" dirty="0" smtClean="0"/>
              <a:t>Shocks:  BNP Paribas in 2007, Lehman Brothers 2008</a:t>
            </a:r>
          </a:p>
          <a:p>
            <a:r>
              <a:rPr lang="en-US" dirty="0" smtClean="0"/>
              <a:t>Precarious short-term lending and funding:  Shadow banking system</a:t>
            </a:r>
          </a:p>
          <a:p>
            <a:r>
              <a:rPr lang="en-US" dirty="0" smtClean="0"/>
              <a:t>Contagion:  Potential lenders and investors become less willing to refinance short-term debt, equivalent of a run on the banks</a:t>
            </a:r>
          </a:p>
          <a:p>
            <a:r>
              <a:rPr lang="en-US" dirty="0" smtClean="0"/>
              <a:t>Gaps in regulation and supervision of financial institutions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35</a:t>
            </a:fld>
            <a:endParaRPr lang="en-US" dirty="0"/>
          </a:p>
        </p:txBody>
      </p:sp>
    </p:spTree>
    <p:extLst>
      <p:ext uri="{BB962C8B-B14F-4D97-AF65-F5344CB8AC3E}">
        <p14:creationId xmlns:p14="http://schemas.microsoft.com/office/powerpoint/2010/main" val="35028126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Euro Crisis:</a:t>
            </a:r>
            <a:br>
              <a:rPr lang="en-US" b="1" dirty="0" smtClean="0"/>
            </a:br>
            <a:r>
              <a:rPr lang="en-US" b="1" dirty="0" smtClean="0"/>
              <a:t>Interlocking </a:t>
            </a:r>
            <a:r>
              <a:rPr lang="en-US" b="1" dirty="0" smtClean="0"/>
              <a:t>National Crises</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36</a:t>
            </a:fld>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1" y="2057399"/>
            <a:ext cx="7906692" cy="2369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86953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International </a:t>
            </a:r>
            <a:r>
              <a:rPr lang="en-US" b="1" dirty="0"/>
              <a:t>L</a:t>
            </a:r>
            <a:r>
              <a:rPr lang="en-US" b="1" dirty="0" smtClean="0"/>
              <a:t>ending Benefits</a:t>
            </a:r>
            <a:endParaRPr lang="en-US" dirty="0"/>
          </a:p>
        </p:txBody>
      </p:sp>
      <p:sp>
        <p:nvSpPr>
          <p:cNvPr id="3" name="Content Placeholder 2"/>
          <p:cNvSpPr>
            <a:spLocks noGrp="1"/>
          </p:cNvSpPr>
          <p:nvPr>
            <p:ph idx="1"/>
          </p:nvPr>
        </p:nvSpPr>
        <p:spPr/>
        <p:txBody>
          <a:bodyPr/>
          <a:lstStyle/>
          <a:p>
            <a:r>
              <a:rPr lang="en-US" dirty="0" smtClean="0"/>
              <a:t> It represents an </a:t>
            </a:r>
            <a:r>
              <a:rPr lang="en-US" b="1" dirty="0" smtClean="0"/>
              <a:t>intertemporal trade</a:t>
            </a:r>
            <a:r>
              <a:rPr lang="en-US" dirty="0" smtClean="0"/>
              <a:t>, in which the lender gives up resources today in order to get more in the future, and the borrower gets resources today but must be willing to pay back more in the future.</a:t>
            </a:r>
          </a:p>
          <a:p>
            <a:r>
              <a:rPr lang="en-US" dirty="0" smtClean="0"/>
              <a:t>It allows lenders and investors to </a:t>
            </a:r>
            <a:r>
              <a:rPr lang="en-US" b="1" dirty="0" smtClean="0"/>
              <a:t>diversify</a:t>
            </a:r>
            <a:r>
              <a:rPr lang="en-US" dirty="0" smtClean="0"/>
              <a:t> their investments more broadly. </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a:t>
            </a:fld>
            <a:endParaRPr lang="en-US" dirty="0"/>
          </a:p>
        </p:txBody>
      </p:sp>
    </p:spTree>
    <p:extLst>
      <p:ext uri="{BB962C8B-B14F-4D97-AF65-F5344CB8AC3E}">
        <p14:creationId xmlns:p14="http://schemas.microsoft.com/office/powerpoint/2010/main" val="42332580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r>
              <a:rPr lang="en-US" altLang="en-US" sz="4000" b="1" dirty="0" smtClean="0">
                <a:latin typeface="Calibri" pitchFamily="34" charset="0"/>
              </a:rPr>
              <a:t>Gains </a:t>
            </a:r>
            <a:r>
              <a:rPr lang="en-US" altLang="en-US" sz="4000" b="1" dirty="0">
                <a:latin typeface="Calibri" pitchFamily="34" charset="0"/>
              </a:rPr>
              <a:t>and Losses from Well-Behaved International Lending</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5</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6248400" cy="4133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781800" y="1371600"/>
            <a:ext cx="2057400" cy="4093428"/>
          </a:xfrm>
          <a:prstGeom prst="rect">
            <a:avLst/>
          </a:prstGeom>
          <a:noFill/>
        </p:spPr>
        <p:txBody>
          <a:bodyPr wrap="square" rtlCol="0">
            <a:spAutoFit/>
          </a:bodyPr>
          <a:lstStyle/>
          <a:p>
            <a:r>
              <a:rPr lang="en-US" sz="2000" dirty="0"/>
              <a:t>N</a:t>
            </a:r>
            <a:r>
              <a:rPr lang="en-US" sz="2000" dirty="0" smtClean="0"/>
              <a:t>o international lending:  Point R</a:t>
            </a:r>
          </a:p>
          <a:p>
            <a:endParaRPr lang="en-US" sz="2000" dirty="0"/>
          </a:p>
          <a:p>
            <a:r>
              <a:rPr lang="en-US" sz="2000" dirty="0" smtClean="0"/>
              <a:t>Free international lending:  Point T</a:t>
            </a:r>
          </a:p>
          <a:p>
            <a:endParaRPr lang="en-US" sz="2000" dirty="0"/>
          </a:p>
          <a:p>
            <a:r>
              <a:rPr lang="en-US" sz="2000" dirty="0" smtClean="0"/>
              <a:t>Gains from free international lending:  Area RST</a:t>
            </a:r>
          </a:p>
          <a:p>
            <a:pPr marL="168275" indent="-168275">
              <a:buFont typeface="Arial" panose="020B0604020202020204" pitchFamily="34" charset="0"/>
              <a:buChar char="•"/>
            </a:pPr>
            <a:r>
              <a:rPr lang="en-US" sz="2000" dirty="0" smtClean="0"/>
              <a:t>Area (a + b + c) to Japan</a:t>
            </a:r>
          </a:p>
          <a:p>
            <a:pPr marL="168275" indent="-168275">
              <a:buFont typeface="Arial" panose="020B0604020202020204" pitchFamily="34" charset="0"/>
              <a:buChar char="•"/>
            </a:pPr>
            <a:r>
              <a:rPr lang="en-US" sz="2000" dirty="0" smtClean="0"/>
              <a:t>Area (d + e + f) to America</a:t>
            </a:r>
            <a:endParaRPr lang="en-US" sz="2000" dirty="0"/>
          </a:p>
        </p:txBody>
      </p:sp>
    </p:spTree>
    <p:extLst>
      <p:ext uri="{BB962C8B-B14F-4D97-AF65-F5344CB8AC3E}">
        <p14:creationId xmlns:p14="http://schemas.microsoft.com/office/powerpoint/2010/main" val="4633905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Taxes on International </a:t>
            </a:r>
            <a:r>
              <a:rPr lang="en-US" b="1" dirty="0"/>
              <a:t>L</a:t>
            </a:r>
            <a:r>
              <a:rPr lang="en-US" b="1" dirty="0" smtClean="0"/>
              <a:t>ending</a:t>
            </a:r>
            <a:endParaRPr lang="en-US" dirty="0"/>
          </a:p>
        </p:txBody>
      </p:sp>
      <p:sp>
        <p:nvSpPr>
          <p:cNvPr id="3" name="Content Placeholder 2"/>
          <p:cNvSpPr>
            <a:spLocks noGrp="1"/>
          </p:cNvSpPr>
          <p:nvPr>
            <p:ph idx="1"/>
          </p:nvPr>
        </p:nvSpPr>
        <p:spPr>
          <a:xfrm>
            <a:off x="457200" y="1219200"/>
            <a:ext cx="8229600" cy="4678363"/>
          </a:xfrm>
        </p:spPr>
        <p:txBody>
          <a:bodyPr>
            <a:normAutofit fontScale="92500" lnSpcReduction="10000"/>
          </a:bodyPr>
          <a:lstStyle/>
          <a:p>
            <a:pPr marL="0" indent="0">
              <a:buNone/>
            </a:pPr>
            <a:r>
              <a:rPr lang="en-US" dirty="0"/>
              <a:t>We have compared free international lending with no international lending and </a:t>
            </a:r>
            <a:r>
              <a:rPr lang="en-US" dirty="0" smtClean="0"/>
              <a:t>have found </a:t>
            </a:r>
            <a:r>
              <a:rPr lang="en-US" dirty="0"/>
              <a:t>the orthodox result: Freedom raises world product and national incomes.</a:t>
            </a:r>
          </a:p>
          <a:p>
            <a:pPr marL="0" indent="0">
              <a:buNone/>
            </a:pPr>
            <a:r>
              <a:rPr lang="en-US" dirty="0"/>
              <a:t>Another standard result also carries over from trade analysis: the </a:t>
            </a:r>
            <a:r>
              <a:rPr lang="en-US" b="1" dirty="0" smtClean="0"/>
              <a:t>nationally </a:t>
            </a:r>
            <a:r>
              <a:rPr lang="en-US" b="1" dirty="0"/>
              <a:t>optimal tax. </a:t>
            </a:r>
            <a:endParaRPr lang="en-US" b="1" dirty="0" smtClean="0"/>
          </a:p>
          <a:p>
            <a:pPr marL="0" indent="0">
              <a:buNone/>
            </a:pPr>
            <a:r>
              <a:rPr lang="en-US" i="1" dirty="0" smtClean="0"/>
              <a:t>If </a:t>
            </a:r>
            <a:r>
              <a:rPr lang="en-US" dirty="0"/>
              <a:t>a country looms large enough to have power over the world </a:t>
            </a:r>
            <a:r>
              <a:rPr lang="en-US" dirty="0" smtClean="0"/>
              <a:t>market rate </a:t>
            </a:r>
            <a:r>
              <a:rPr lang="en-US" dirty="0"/>
              <a:t>of return, it can exploit this market power to its own advantage, at the expense </a:t>
            </a:r>
            <a:r>
              <a:rPr lang="en-US" dirty="0" smtClean="0"/>
              <a:t>of other </a:t>
            </a:r>
            <a:r>
              <a:rPr lang="en-US" dirty="0"/>
              <a:t>countries and the world as a whole.</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6</a:t>
            </a:fld>
            <a:endParaRPr lang="en-US" dirty="0"/>
          </a:p>
        </p:txBody>
      </p:sp>
    </p:spTree>
    <p:extLst>
      <p:ext uri="{BB962C8B-B14F-4D97-AF65-F5344CB8AC3E}">
        <p14:creationId xmlns:p14="http://schemas.microsoft.com/office/powerpoint/2010/main" val="14760827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Actual International Lending</a:t>
            </a:r>
            <a:endParaRPr lang="en-US" b="1" dirty="0"/>
          </a:p>
        </p:txBody>
      </p:sp>
      <p:sp>
        <p:nvSpPr>
          <p:cNvPr id="3" name="Content Placeholder 2"/>
          <p:cNvSpPr>
            <a:spLocks noGrp="1"/>
          </p:cNvSpPr>
          <p:nvPr>
            <p:ph idx="1"/>
          </p:nvPr>
        </p:nvSpPr>
        <p:spPr>
          <a:xfrm>
            <a:off x="457200" y="1524000"/>
            <a:ext cx="8229600" cy="4525963"/>
          </a:xfrm>
        </p:spPr>
        <p:txBody>
          <a:bodyPr>
            <a:normAutofit lnSpcReduction="10000"/>
          </a:bodyPr>
          <a:lstStyle/>
          <a:p>
            <a:r>
              <a:rPr lang="en-US" dirty="0" smtClean="0"/>
              <a:t>International lending and borrowing are often well behaved </a:t>
            </a:r>
          </a:p>
          <a:p>
            <a:pPr lvl="1"/>
            <a:r>
              <a:rPr lang="en-US" dirty="0" smtClean="0"/>
              <a:t>Lender and borrower usually benefit from the gains from intertemporal trade, as countries with net savings get higher returns and countries that are net borrowers pay lower costs</a:t>
            </a:r>
          </a:p>
          <a:p>
            <a:pPr lvl="1"/>
            <a:r>
              <a:rPr lang="en-US" dirty="0" smtClean="0"/>
              <a:t>International financial investments are used to lower risk through portfolio diversification</a:t>
            </a:r>
          </a:p>
          <a:p>
            <a:pPr lvl="1"/>
            <a:r>
              <a:rPr lang="en-US" dirty="0" smtClean="0"/>
              <a:t>Conflicts sometimes arise over tax policies, but these are manageable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7</a:t>
            </a:fld>
            <a:endParaRPr lang="en-US" dirty="0"/>
          </a:p>
        </p:txBody>
      </p:sp>
    </p:spTree>
    <p:extLst>
      <p:ext uri="{BB962C8B-B14F-4D97-AF65-F5344CB8AC3E}">
        <p14:creationId xmlns:p14="http://schemas.microsoft.com/office/powerpoint/2010/main" val="3728553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Actual International Lending</a:t>
            </a:r>
            <a:endParaRPr lang="en-US" b="1" dirty="0"/>
          </a:p>
        </p:txBody>
      </p:sp>
      <p:sp>
        <p:nvSpPr>
          <p:cNvPr id="3" name="Content Placeholder 2"/>
          <p:cNvSpPr>
            <a:spLocks noGrp="1"/>
          </p:cNvSpPr>
          <p:nvPr>
            <p:ph idx="1"/>
          </p:nvPr>
        </p:nvSpPr>
        <p:spPr>
          <a:xfrm>
            <a:off x="457200" y="1447800"/>
            <a:ext cx="8153400" cy="4525963"/>
          </a:xfrm>
        </p:spPr>
        <p:txBody>
          <a:bodyPr/>
          <a:lstStyle/>
          <a:p>
            <a:r>
              <a:rPr lang="en-US" dirty="0" smtClean="0"/>
              <a:t>Sometimes international lending is not well behaved</a:t>
            </a:r>
          </a:p>
          <a:p>
            <a:pPr lvl="1"/>
            <a:r>
              <a:rPr lang="en-US" dirty="0" smtClean="0"/>
              <a:t>In a developing-country </a:t>
            </a:r>
            <a:r>
              <a:rPr lang="en-US" b="1" dirty="0" smtClean="0"/>
              <a:t>financial crisis</a:t>
            </a:r>
            <a:r>
              <a:rPr lang="en-US" dirty="0" smtClean="0"/>
              <a:t>, the borrowing country experiences difficulties in servicing its debts and often </a:t>
            </a:r>
            <a:r>
              <a:rPr lang="en-US" b="1" dirty="0" smtClean="0"/>
              <a:t>defaults</a:t>
            </a:r>
            <a:r>
              <a:rPr lang="en-US" dirty="0" smtClean="0"/>
              <a:t>—that is, </a:t>
            </a:r>
            <a:r>
              <a:rPr lang="en-US" dirty="0" smtClean="0"/>
              <a:t>fails </a:t>
            </a:r>
            <a:r>
              <a:rPr lang="en-US" dirty="0" smtClean="0"/>
              <a:t>to make payments as specified in the debt agreements</a:t>
            </a:r>
          </a:p>
          <a:p>
            <a:pPr lvl="1"/>
            <a:r>
              <a:rPr lang="en-US" dirty="0" smtClean="0"/>
              <a:t>Lenders cut back or stop new lending, as the borrower is viewed as too risky</a:t>
            </a:r>
          </a:p>
          <a:p>
            <a:pPr marL="457200" lvl="1"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8</a:t>
            </a:fld>
            <a:endParaRPr lang="en-US" dirty="0"/>
          </a:p>
        </p:txBody>
      </p:sp>
    </p:spTree>
    <p:extLst>
      <p:ext uri="{BB962C8B-B14F-4D97-AF65-F5344CB8AC3E}">
        <p14:creationId xmlns:p14="http://schemas.microsoft.com/office/powerpoint/2010/main" val="1702052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International Lending to Developing Countries</a:t>
            </a:r>
            <a:endParaRPr lang="en-US" dirty="0"/>
          </a:p>
        </p:txBody>
      </p:sp>
      <p:sp>
        <p:nvSpPr>
          <p:cNvPr id="3" name="Content Placeholder 2"/>
          <p:cNvSpPr>
            <a:spLocks noGrp="1"/>
          </p:cNvSpPr>
          <p:nvPr>
            <p:ph idx="1"/>
          </p:nvPr>
        </p:nvSpPr>
        <p:spPr/>
        <p:txBody>
          <a:bodyPr>
            <a:normAutofit/>
          </a:bodyPr>
          <a:lstStyle/>
          <a:p>
            <a:r>
              <a:rPr lang="en-US" dirty="0" smtClean="0"/>
              <a:t>The Surge in International Lending 1974-1982</a:t>
            </a:r>
          </a:p>
          <a:p>
            <a:r>
              <a:rPr lang="en-US" dirty="0" smtClean="0"/>
              <a:t>The Debt Crisis of 1982</a:t>
            </a:r>
          </a:p>
          <a:p>
            <a:r>
              <a:rPr lang="en-US" dirty="0" smtClean="0"/>
              <a:t>The Resurgence of Capital Flows in the 1990s</a:t>
            </a:r>
          </a:p>
          <a:p>
            <a:r>
              <a:rPr lang="en-US" dirty="0" smtClean="0"/>
              <a:t>Financial Crises</a:t>
            </a:r>
          </a:p>
          <a:p>
            <a:pPr lvl="1"/>
            <a:r>
              <a:rPr lang="en-US" dirty="0" smtClean="0"/>
              <a:t>The Mexican Crisis 1994-1995</a:t>
            </a:r>
          </a:p>
          <a:p>
            <a:pPr lvl="1"/>
            <a:r>
              <a:rPr lang="en-US" dirty="0" smtClean="0"/>
              <a:t>The Asian Crisis 1997</a:t>
            </a:r>
          </a:p>
          <a:p>
            <a:pPr lvl="1"/>
            <a:r>
              <a:rPr lang="en-US" dirty="0" smtClean="0"/>
              <a:t>The Russian Crisis</a:t>
            </a:r>
          </a:p>
          <a:p>
            <a:pPr lvl="1"/>
            <a:r>
              <a:rPr lang="en-US" dirty="0" smtClean="0"/>
              <a:t>Argentina’s Crisis 2001-2002</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9</a:t>
            </a:fld>
            <a:endParaRPr lang="en-US" dirty="0"/>
          </a:p>
        </p:txBody>
      </p:sp>
    </p:spTree>
    <p:extLst>
      <p:ext uri="{BB962C8B-B14F-4D97-AF65-F5344CB8AC3E}">
        <p14:creationId xmlns:p14="http://schemas.microsoft.com/office/powerpoint/2010/main" val="2791567833"/>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Template</Template>
  <TotalTime>3574</TotalTime>
  <Words>2513</Words>
  <Application>Microsoft Office PowerPoint</Application>
  <PresentationFormat>On-screen Show (4:3)</PresentationFormat>
  <Paragraphs>247</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PowerPoint Template</vt:lpstr>
      <vt:lpstr>Chapter 21:</vt:lpstr>
      <vt:lpstr>International Lending </vt:lpstr>
      <vt:lpstr>International Lending</vt:lpstr>
      <vt:lpstr>International Lending Benefits</vt:lpstr>
      <vt:lpstr>Gains and Losses from Well-Behaved International Lending</vt:lpstr>
      <vt:lpstr>Taxes on International Lending</vt:lpstr>
      <vt:lpstr>Actual International Lending</vt:lpstr>
      <vt:lpstr>Actual International Lending</vt:lpstr>
      <vt:lpstr>International Lending to Developing Countries</vt:lpstr>
      <vt:lpstr>The Surge in International Lending 1974-1982</vt:lpstr>
      <vt:lpstr>The Debt Crisis of 1982</vt:lpstr>
      <vt:lpstr>Net Financial Flows to Developing Countries 1981-1996 (Billions of U.S. Dollars)</vt:lpstr>
      <vt:lpstr>Net Financial Flows to Developing Countries 1997-2012 (Billions of U.S. Dollars)</vt:lpstr>
      <vt:lpstr>Developing Countries’ External Debt Outstanding, 1970-2012 ($ Billions)</vt:lpstr>
      <vt:lpstr>The Resurgence of Capital Flows in the 1990s</vt:lpstr>
      <vt:lpstr>The Mexican Crisis 1994-1995</vt:lpstr>
      <vt:lpstr>The Asian Crisis 1997</vt:lpstr>
      <vt:lpstr>Exchange Rates, Asian Countries 1994-2014</vt:lpstr>
      <vt:lpstr>The Russian Crisis 1998</vt:lpstr>
      <vt:lpstr>Argentina’s Crisis 2001-2002</vt:lpstr>
      <vt:lpstr>Financial Crises: What Can and Does Go Wrong </vt:lpstr>
      <vt:lpstr>Waves of Overlending and Overborrowing</vt:lpstr>
      <vt:lpstr>Waves of Overlending and Overborrowing</vt:lpstr>
      <vt:lpstr>The Special Case of Sovereign Debt</vt:lpstr>
      <vt:lpstr>Exogenous International Shocks</vt:lpstr>
      <vt:lpstr>Exchange-Rate Risk</vt:lpstr>
      <vt:lpstr>Exchange-Rate Risk </vt:lpstr>
      <vt:lpstr> Fickle International Short-Term Lending </vt:lpstr>
      <vt:lpstr>Global Contagion</vt:lpstr>
      <vt:lpstr>Global Contagion </vt:lpstr>
      <vt:lpstr>Resolving Financial Crises </vt:lpstr>
      <vt:lpstr>IMF Loans Outstanding, 1970 -2013</vt:lpstr>
      <vt:lpstr>Reducing the Frequency of Financial Crises</vt:lpstr>
      <vt:lpstr>Global Financial and Economic Crisis</vt:lpstr>
      <vt:lpstr>Global Financial and Economic Crisis</vt:lpstr>
      <vt:lpstr>Euro Crisis: Interlocking National Crises</vt:lpstr>
    </vt:vector>
  </TitlesOfParts>
  <Company>Albright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fsaboori</dc:creator>
  <cp:lastModifiedBy>Windows User</cp:lastModifiedBy>
  <cp:revision>89</cp:revision>
  <cp:lastPrinted>2015-08-05T14:21:19Z</cp:lastPrinted>
  <dcterms:created xsi:type="dcterms:W3CDTF">2014-11-14T19:31:48Z</dcterms:created>
  <dcterms:modified xsi:type="dcterms:W3CDTF">2015-08-05T22:49:00Z</dcterms:modified>
</cp:coreProperties>
</file>