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93" r:id="rId4"/>
    <p:sldId id="265" r:id="rId5"/>
    <p:sldId id="266" r:id="rId6"/>
    <p:sldId id="267" r:id="rId7"/>
    <p:sldId id="268" r:id="rId8"/>
    <p:sldId id="270" r:id="rId9"/>
    <p:sldId id="295" r:id="rId10"/>
    <p:sldId id="294" r:id="rId11"/>
    <p:sldId id="269" r:id="rId12"/>
    <p:sldId id="271" r:id="rId13"/>
    <p:sldId id="301" r:id="rId14"/>
    <p:sldId id="277" r:id="rId15"/>
    <p:sldId id="297" r:id="rId16"/>
    <p:sldId id="282" r:id="rId17"/>
    <p:sldId id="298" r:id="rId18"/>
    <p:sldId id="299" r:id="rId19"/>
    <p:sldId id="285" r:id="rId20"/>
    <p:sldId id="300" r:id="rId21"/>
    <p:sldId id="286" r:id="rId22"/>
    <p:sldId id="287" r:id="rId23"/>
    <p:sldId id="288" r:id="rId24"/>
    <p:sldId id="289" r:id="rId25"/>
    <p:sldId id="29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BADD"/>
    <a:srgbClr val="207FBA"/>
    <a:srgbClr val="5056D4"/>
    <a:srgbClr val="E78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4" d="100"/>
          <a:sy n="124" d="100"/>
        </p:scale>
        <p:origin x="-11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C8BE4F-E80C-460E-8012-626EECD9CE77}" type="datetimeFigureOut">
              <a:rPr lang="en-US" smtClean="0"/>
              <a:t>7/17/2015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64954A-F396-4FEA-B2A7-4B37A6B391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568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15000"/>
                    </a14:imgEffect>
                  </a14:imgLayer>
                </a14:imgProps>
              </a:ext>
            </a:extLst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057400"/>
            <a:ext cx="9144000" cy="2209800"/>
          </a:xfrm>
          <a:solidFill>
            <a:schemeClr val="tx1">
              <a:alpha val="62000"/>
            </a:schemeClr>
          </a:solidFill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aseline="0">
                <a:solidFill>
                  <a:srgbClr val="E78A0F"/>
                </a:solidFill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Chapter Title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505200"/>
            <a:ext cx="6019800" cy="685800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652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222682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516148"/>
            <a:ext cx="537838" cy="365125"/>
          </a:xfrm>
        </p:spPr>
        <p:txBody>
          <a:bodyPr/>
          <a:lstStyle/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1438"/>
            <a:ext cx="1066800" cy="62467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1066800" y="6400800"/>
            <a:ext cx="8077200" cy="1309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 rot="16200000">
            <a:off x="-3059878" y="3059882"/>
            <a:ext cx="6261439" cy="141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46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92875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91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447800"/>
            <a:ext cx="9144000" cy="2819400"/>
          </a:xfrm>
        </p:spPr>
        <p:txBody>
          <a:bodyPr/>
          <a:lstStyle/>
          <a:p>
            <a:r>
              <a:rPr lang="en-US" dirty="0"/>
              <a:t>Chapter 20: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048000"/>
            <a:ext cx="9144000" cy="1143000"/>
          </a:xfrm>
        </p:spPr>
        <p:txBody>
          <a:bodyPr/>
          <a:lstStyle/>
          <a:p>
            <a:r>
              <a:rPr lang="en-US" dirty="0"/>
              <a:t>Government Policies toward the Foreign Exchange Market</a:t>
            </a:r>
          </a:p>
        </p:txBody>
      </p:sp>
    </p:spTree>
    <p:extLst>
      <p:ext uri="{BB962C8B-B14F-4D97-AF65-F5344CB8AC3E}">
        <p14:creationId xmlns:p14="http://schemas.microsoft.com/office/powerpoint/2010/main" val="354312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b="1" dirty="0" smtClean="0"/>
              <a:t>Defending Against Depreciation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754563"/>
          </a:xfrm>
        </p:spPr>
        <p:txBody>
          <a:bodyPr>
            <a:normAutofit fontScale="70000" lnSpcReduction="20000"/>
          </a:bodyPr>
          <a:lstStyle/>
          <a:p>
            <a:r>
              <a:rPr lang="en-US" sz="3400" dirty="0" smtClean="0"/>
              <a:t>The country’s monetary authority intervenes by buying its own currency and selling foreign currency (e.g., U.S. dollars)</a:t>
            </a:r>
          </a:p>
          <a:p>
            <a:r>
              <a:rPr lang="en-US" sz="3400" dirty="0" smtClean="0"/>
              <a:t>The </a:t>
            </a:r>
            <a:r>
              <a:rPr lang="en-US" sz="3400" dirty="0" smtClean="0"/>
              <a:t>authority </a:t>
            </a:r>
            <a:r>
              <a:rPr lang="en-US" sz="3400" dirty="0"/>
              <a:t>uses its own official international reserve assets </a:t>
            </a:r>
            <a:r>
              <a:rPr lang="en-US" sz="3400" dirty="0" smtClean="0"/>
              <a:t>as the source of the dollars it sells</a:t>
            </a:r>
            <a:r>
              <a:rPr lang="en-US" sz="3400" dirty="0" smtClean="0"/>
              <a:t> </a:t>
            </a:r>
            <a:endParaRPr lang="en-US" sz="3400" dirty="0"/>
          </a:p>
          <a:p>
            <a:r>
              <a:rPr lang="en-US" sz="3400" dirty="0"/>
              <a:t>There are four major components to a country’s official reserve assets</a:t>
            </a:r>
          </a:p>
          <a:p>
            <a:pPr lvl="1"/>
            <a:r>
              <a:rPr lang="en-US" sz="3100" dirty="0"/>
              <a:t>The country’s holdings of foreign exchange assets denominated in the major currencies of the world</a:t>
            </a:r>
          </a:p>
          <a:p>
            <a:pPr lvl="1"/>
            <a:r>
              <a:rPr lang="en-US" sz="3100" dirty="0"/>
              <a:t>The country’s reserve position with the IMF</a:t>
            </a:r>
          </a:p>
          <a:p>
            <a:pPr lvl="1"/>
            <a:r>
              <a:rPr lang="en-US" sz="3100" dirty="0"/>
              <a:t>The country’s holdings of Special Drawing Rights (SDRs)</a:t>
            </a:r>
          </a:p>
          <a:p>
            <a:pPr lvl="1"/>
            <a:r>
              <a:rPr lang="en-US" sz="3100" dirty="0"/>
              <a:t>The country’s holdings of </a:t>
            </a:r>
            <a:r>
              <a:rPr lang="en-US" sz="3100" dirty="0" smtClean="0"/>
              <a:t>gold</a:t>
            </a:r>
          </a:p>
          <a:p>
            <a:pPr marL="346075" lvl="1" indent="-346075">
              <a:buFont typeface="Arial" panose="020B0604020202020204" pitchFamily="34" charset="0"/>
              <a:buChar char="•"/>
            </a:pPr>
            <a:r>
              <a:rPr lang="en-US" sz="3400" dirty="0"/>
              <a:t>Through intervention the monetary authority is financing the country’s deficit in its official settlement balance</a:t>
            </a:r>
          </a:p>
          <a:p>
            <a:pPr marL="3175" lvl="1" indent="-3175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71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b="1" dirty="0" smtClean="0"/>
              <a:t>Official Holdings of Reserve Assets, End of Year, 1970-2012 (Billions of U.S. Dollars)</a:t>
            </a:r>
            <a:endParaRPr lang="en-US" sz="3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11</a:t>
            </a:fld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68" y="2438400"/>
            <a:ext cx="8123183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457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b="1" dirty="0" smtClean="0"/>
              <a:t/>
            </a:r>
            <a:br>
              <a:rPr lang="en-US" sz="3100" b="1" dirty="0" smtClean="0"/>
            </a:br>
            <a:r>
              <a:rPr lang="en-US" sz="4900" b="1" dirty="0" smtClean="0"/>
              <a:t>Defending Against Depreciation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 buying domestic currency, the country’s monetary authority is removing domestic currency from the economy</a:t>
            </a:r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This will reduce the domestic money supply unless the authority separately takes action (</a:t>
            </a:r>
            <a:r>
              <a:rPr lang="en-US" b="1" dirty="0" smtClean="0"/>
              <a:t>sterilization</a:t>
            </a:r>
            <a:r>
              <a:rPr lang="en-US" dirty="0" smtClean="0"/>
              <a:t>) to restore the domestic money back into the economy</a:t>
            </a:r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If the authority does take action to prevent the domestic money supply from changing, then the authority is relying only on the intervention to defend the fixed rate (</a:t>
            </a:r>
            <a:r>
              <a:rPr lang="en-US" b="1" dirty="0" smtClean="0"/>
              <a:t>sterilized intervention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70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b="1" dirty="0" smtClean="0"/>
              <a:t>Defending Against </a:t>
            </a:r>
            <a:r>
              <a:rPr lang="en-US" b="1" dirty="0" smtClean="0"/>
              <a:t>Ap</a:t>
            </a:r>
            <a:r>
              <a:rPr lang="en-US" b="1" dirty="0" smtClean="0"/>
              <a:t>preciation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754563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The country’s monetary authority intervenes by selling its own currency and buying foreign currency (e.g., U.S. dollars)</a:t>
            </a:r>
          </a:p>
          <a:p>
            <a:r>
              <a:rPr lang="en-US" sz="2800" dirty="0" smtClean="0"/>
              <a:t>The </a:t>
            </a:r>
            <a:r>
              <a:rPr lang="en-US" sz="2800" dirty="0" smtClean="0"/>
              <a:t>authority adds the dollars it buys to its holdings of official </a:t>
            </a:r>
            <a:r>
              <a:rPr lang="en-US" sz="2800" dirty="0"/>
              <a:t>international reserve </a:t>
            </a:r>
            <a:r>
              <a:rPr lang="en-US" sz="2800" dirty="0" smtClean="0"/>
              <a:t>assets </a:t>
            </a:r>
          </a:p>
          <a:p>
            <a:r>
              <a:rPr lang="en-US" sz="2800" dirty="0"/>
              <a:t>In </a:t>
            </a:r>
            <a:r>
              <a:rPr lang="en-US" sz="2800" dirty="0" smtClean="0"/>
              <a:t>selling domestic </a:t>
            </a:r>
            <a:r>
              <a:rPr lang="en-US" sz="2800" dirty="0"/>
              <a:t>currency, the country’s monetary authority is </a:t>
            </a:r>
            <a:r>
              <a:rPr lang="en-US" sz="2800" dirty="0" smtClean="0"/>
              <a:t>adding domestic </a:t>
            </a:r>
            <a:r>
              <a:rPr lang="en-US" sz="2800" dirty="0"/>
              <a:t>currency </a:t>
            </a:r>
            <a:r>
              <a:rPr lang="en-US" sz="2800" dirty="0" smtClean="0"/>
              <a:t>into the </a:t>
            </a:r>
            <a:r>
              <a:rPr lang="en-US" sz="2800" dirty="0"/>
              <a:t>economy</a:t>
            </a:r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dirty="0"/>
              <a:t>This will </a:t>
            </a:r>
            <a:r>
              <a:rPr lang="en-US" dirty="0" smtClean="0"/>
              <a:t>increase the </a:t>
            </a:r>
            <a:r>
              <a:rPr lang="en-US" dirty="0"/>
              <a:t>domestic money supply unless the authority separately takes action (</a:t>
            </a:r>
            <a:r>
              <a:rPr lang="en-US" b="1" dirty="0"/>
              <a:t>sterilization</a:t>
            </a:r>
            <a:r>
              <a:rPr lang="en-US" dirty="0"/>
              <a:t>) to </a:t>
            </a:r>
            <a:r>
              <a:rPr lang="en-US" dirty="0" smtClean="0"/>
              <a:t>remove the </a:t>
            </a:r>
            <a:r>
              <a:rPr lang="en-US" dirty="0"/>
              <a:t>domestic money </a:t>
            </a:r>
            <a:r>
              <a:rPr lang="en-US" dirty="0" smtClean="0"/>
              <a:t>from </a:t>
            </a:r>
            <a:r>
              <a:rPr lang="en-US" dirty="0"/>
              <a:t>the </a:t>
            </a:r>
            <a:r>
              <a:rPr lang="en-US" dirty="0" smtClean="0"/>
              <a:t>economy</a:t>
            </a:r>
            <a:endParaRPr lang="en-US" dirty="0"/>
          </a:p>
          <a:p>
            <a:pPr marL="346075" lvl="1" indent="-346075">
              <a:buFont typeface="Arial" panose="020B0604020202020204" pitchFamily="34" charset="0"/>
              <a:buChar char="•"/>
            </a:pPr>
            <a:r>
              <a:rPr lang="en-US" dirty="0" smtClean="0"/>
              <a:t>Through </a:t>
            </a:r>
            <a:r>
              <a:rPr lang="en-US" dirty="0"/>
              <a:t>intervention the monetary authority is financing the country’s </a:t>
            </a:r>
            <a:r>
              <a:rPr lang="en-US" dirty="0" smtClean="0"/>
              <a:t>surplus in </a:t>
            </a:r>
            <a:r>
              <a:rPr lang="en-US" dirty="0"/>
              <a:t>its official settlement balance</a:t>
            </a:r>
          </a:p>
          <a:p>
            <a:pPr marL="3175" lvl="1" indent="-3175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58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686800" cy="1143000"/>
          </a:xfrm>
        </p:spPr>
        <p:txBody>
          <a:bodyPr>
            <a:noAutofit/>
          </a:bodyPr>
          <a:lstStyle/>
          <a:p>
            <a:pPr algn="l"/>
            <a:r>
              <a:rPr lang="en-US" altLang="en-US" sz="3400" b="1" dirty="0" smtClean="0">
                <a:latin typeface="Calibri" pitchFamily="34" charset="0"/>
              </a:rPr>
              <a:t>Intervention </a:t>
            </a:r>
            <a:r>
              <a:rPr lang="en-US" altLang="en-US" sz="3400" b="1" dirty="0">
                <a:latin typeface="Calibri" pitchFamily="34" charset="0"/>
              </a:rPr>
              <a:t>to Defend a Fixed Rate: Preventing Appreciation of the Country’s Currency</a:t>
            </a:r>
            <a:endParaRPr lang="en-US" sz="34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14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450870"/>
            <a:ext cx="6019800" cy="4187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545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Temporary Disequilibrium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If imbalances are clearly temporary, then defending the fixed exchange rate purely through intervention can work and makes </a:t>
            </a:r>
            <a:r>
              <a:rPr lang="en-US" dirty="0" smtClean="0"/>
              <a:t>sense.</a:t>
            </a:r>
            <a:endParaRPr lang="en-US" dirty="0" smtClean="0"/>
          </a:p>
          <a:p>
            <a:r>
              <a:rPr lang="en-US" dirty="0"/>
              <a:t>It is crucial that the </a:t>
            </a:r>
            <a:r>
              <a:rPr lang="en-US" dirty="0" smtClean="0"/>
              <a:t>government officials </a:t>
            </a:r>
            <a:r>
              <a:rPr lang="en-US" dirty="0"/>
              <a:t>correctly predict the future demand and supply for foreign exchange and they predict what would be an equilibrium path for exchange rate in the absence of their </a:t>
            </a:r>
            <a:r>
              <a:rPr lang="en-US" dirty="0" smtClean="0"/>
              <a:t>intervention.</a:t>
            </a:r>
            <a:endParaRPr lang="en-US" dirty="0"/>
          </a:p>
          <a:p>
            <a:r>
              <a:rPr lang="en-US" dirty="0" smtClean="0"/>
              <a:t>Is the government really needed? Why don’t p</a:t>
            </a:r>
            <a:r>
              <a:rPr lang="en-US" dirty="0" smtClean="0"/>
              <a:t>rivate speculators </a:t>
            </a:r>
            <a:r>
              <a:rPr lang="en-US" dirty="0" smtClean="0"/>
              <a:t>see </a:t>
            </a:r>
            <a:r>
              <a:rPr lang="en-US" dirty="0" smtClean="0"/>
              <a:t>and</a:t>
            </a:r>
            <a:r>
              <a:rPr lang="en-US" dirty="0" smtClean="0"/>
              <a:t> </a:t>
            </a:r>
            <a:r>
              <a:rPr lang="en-US" dirty="0" smtClean="0"/>
              <a:t>take advantage of the opportunity </a:t>
            </a:r>
            <a:r>
              <a:rPr lang="en-US" dirty="0" smtClean="0"/>
              <a:t>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90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400" b="1" dirty="0" smtClean="0">
                <a:latin typeface="Calibri" pitchFamily="34" charset="0"/>
              </a:rPr>
              <a:t>A </a:t>
            </a:r>
            <a:r>
              <a:rPr lang="en-US" altLang="en-US" sz="3400" b="1" dirty="0">
                <a:latin typeface="Calibri" pitchFamily="34" charset="0"/>
              </a:rPr>
              <a:t>Successful Financing of Temporary Deficits and Surpluses at a Fixed Exchange Rate</a:t>
            </a:r>
            <a:endParaRPr lang="en-US" sz="34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16</a:t>
            </a:fld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692258"/>
            <a:ext cx="3905250" cy="3803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027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Disequilibrium That Is Not Temporary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Autofit/>
          </a:bodyPr>
          <a:lstStyle/>
          <a:p>
            <a:r>
              <a:rPr lang="en-US" sz="2300" dirty="0"/>
              <a:t>If the domestic currency is facing pressure toward depreciation because of an ongoing </a:t>
            </a:r>
            <a:r>
              <a:rPr lang="en-US" sz="2300" dirty="0" smtClean="0"/>
              <a:t>overall payments deficit</a:t>
            </a:r>
            <a:r>
              <a:rPr lang="en-US" sz="2300" dirty="0"/>
              <a:t>, the authority must continually intervene to sell foreign currency</a:t>
            </a:r>
          </a:p>
          <a:p>
            <a:r>
              <a:rPr lang="en-US" sz="2300" dirty="0"/>
              <a:t>If the domestic currency is facing pressure toward appreciation because of an ongoing </a:t>
            </a:r>
            <a:r>
              <a:rPr lang="en-US" sz="2300" dirty="0" smtClean="0"/>
              <a:t>overall payments surplus</a:t>
            </a:r>
            <a:r>
              <a:rPr lang="en-US" sz="2300" dirty="0"/>
              <a:t>, the authority must continually intervene to buy foreign currency</a:t>
            </a:r>
          </a:p>
          <a:p>
            <a:r>
              <a:rPr lang="en-US" sz="2300" dirty="0" smtClean="0"/>
              <a:t>For </a:t>
            </a:r>
            <a:r>
              <a:rPr lang="en-US" sz="2300" dirty="0" smtClean="0"/>
              <a:t>a country that defends its fixed rate using intervention, the country’s monetary authority is continually losing reserves (or borrowing foreign exchange) if the imbalance is a deficit, or it is continually accumulating reserves if imbalance is a surplus</a:t>
            </a:r>
          </a:p>
          <a:p>
            <a:r>
              <a:rPr lang="en-US" sz="2300" dirty="0" smtClean="0"/>
              <a:t>Fundamental </a:t>
            </a:r>
            <a:r>
              <a:rPr lang="en-US" sz="2300" dirty="0" smtClean="0"/>
              <a:t>disequilibrium calls for adjustment, not merely financing</a:t>
            </a:r>
            <a:endParaRPr lang="en-US" sz="23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20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Exchange </a:t>
            </a:r>
            <a:r>
              <a:rPr lang="en-US" b="1" dirty="0" smtClean="0"/>
              <a:t>Controls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Socially inferior to the other options for defending a fixed exchange rate, and widely used</a:t>
            </a:r>
          </a:p>
          <a:p>
            <a:r>
              <a:rPr lang="en-US" dirty="0" smtClean="0"/>
              <a:t>Analogous to quantitative restrictions (quotas)  on imports</a:t>
            </a:r>
          </a:p>
          <a:p>
            <a:r>
              <a:rPr lang="en-US" dirty="0"/>
              <a:t>A</a:t>
            </a:r>
            <a:r>
              <a:rPr lang="en-US" dirty="0" smtClean="0"/>
              <a:t>t </a:t>
            </a:r>
            <a:r>
              <a:rPr lang="en-US" dirty="0" smtClean="0"/>
              <a:t>least as damaging as uniform tax on all foreign transactions, and probably worse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43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3600" b="1" dirty="0" smtClean="0">
                <a:latin typeface="Calibri" pitchFamily="34" charset="0"/>
              </a:rPr>
              <a:t>The </a:t>
            </a:r>
            <a:r>
              <a:rPr lang="en-US" altLang="en-US" sz="3600" b="1" dirty="0">
                <a:latin typeface="Calibri" pitchFamily="34" charset="0"/>
              </a:rPr>
              <a:t>Best of the Worst: Welfare Losses from Well-Managed Exchange Controls</a:t>
            </a:r>
            <a:endParaRPr lang="en-US" sz="36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19</a:t>
            </a:fld>
            <a:endParaRPr lang="en-US" dirty="0"/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348143"/>
            <a:ext cx="6019799" cy="4519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987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/>
              <a:t>Two Aspects: Rate Flexibility and Restrictions in Use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30763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 smtClean="0"/>
              <a:t>Policy </a:t>
            </a:r>
            <a:r>
              <a:rPr lang="en-US" dirty="0"/>
              <a:t>toward the level and variability of the (nominal spot) exchange rate.  In simple terms, the choice between a floating exchange rate and a fixed exchange rate.</a:t>
            </a:r>
          </a:p>
          <a:p>
            <a:pPr>
              <a:defRPr/>
            </a:pPr>
            <a:r>
              <a:rPr lang="en-US" dirty="0"/>
              <a:t>Restrictions (if any) on the use of the foreign exchange market.  These restrictions are generally called </a:t>
            </a:r>
            <a:r>
              <a:rPr lang="en-US" b="1" dirty="0"/>
              <a:t>exchange controls</a:t>
            </a:r>
            <a:r>
              <a:rPr lang="en-US" dirty="0"/>
              <a:t>. </a:t>
            </a:r>
            <a:endParaRPr lang="en-US" dirty="0" smtClean="0"/>
          </a:p>
          <a:p>
            <a:pPr lvl="1">
              <a:defRPr/>
            </a:pPr>
            <a:r>
              <a:rPr lang="en-US" b="1" dirty="0" smtClean="0"/>
              <a:t>Capital controls</a:t>
            </a:r>
            <a:r>
              <a:rPr lang="en-US" dirty="0" smtClean="0"/>
              <a:t> are a form of exchange control that limit </a:t>
            </a:r>
            <a:r>
              <a:rPr lang="en-US" dirty="0" smtClean="0"/>
              <a:t>access for some types of </a:t>
            </a:r>
            <a:r>
              <a:rPr lang="en-US" dirty="0" smtClean="0"/>
              <a:t>financial transactions</a:t>
            </a:r>
            <a:endParaRPr lang="en-US" b="1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2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Exchange </a:t>
            </a:r>
            <a:r>
              <a:rPr lang="en-US" b="1" dirty="0" smtClean="0"/>
              <a:t>Controls: Probably Worse than Area CEA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307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Some lower-valued uses may be approved in place of higher-valued uses</a:t>
            </a:r>
          </a:p>
          <a:p>
            <a:r>
              <a:rPr lang="en-US" dirty="0" smtClean="0"/>
              <a:t>Often incur large </a:t>
            </a:r>
            <a:r>
              <a:rPr lang="en-US" i="1" dirty="0" smtClean="0"/>
              <a:t>administrative </a:t>
            </a:r>
            <a:r>
              <a:rPr lang="en-US" i="1" dirty="0" smtClean="0"/>
              <a:t>costs </a:t>
            </a:r>
            <a:r>
              <a:rPr lang="en-US" dirty="0" smtClean="0"/>
              <a:t>to enforce the controls, as well as </a:t>
            </a:r>
            <a:r>
              <a:rPr lang="en-US" dirty="0" smtClean="0"/>
              <a:t>large </a:t>
            </a:r>
            <a:r>
              <a:rPr lang="en-US" i="1" dirty="0" smtClean="0"/>
              <a:t>private </a:t>
            </a:r>
            <a:r>
              <a:rPr lang="en-US" i="1" dirty="0" smtClean="0"/>
              <a:t>resource costs </a:t>
            </a:r>
          </a:p>
          <a:p>
            <a:r>
              <a:rPr lang="en-US" dirty="0" smtClean="0"/>
              <a:t>Efforts </a:t>
            </a:r>
            <a:r>
              <a:rPr lang="en-US" dirty="0" smtClean="0"/>
              <a:t>to evade them are predictable</a:t>
            </a:r>
          </a:p>
          <a:p>
            <a:pPr lvl="1"/>
            <a:r>
              <a:rPr lang="en-US" dirty="0" smtClean="0"/>
              <a:t>Bribes</a:t>
            </a:r>
          </a:p>
          <a:p>
            <a:pPr lvl="1"/>
            <a:r>
              <a:rPr lang="en-US" b="1" dirty="0" smtClean="0"/>
              <a:t>Parallel market </a:t>
            </a:r>
            <a:r>
              <a:rPr lang="en-US" dirty="0" smtClean="0"/>
              <a:t>(black market</a:t>
            </a:r>
            <a:r>
              <a:rPr lang="en-US" dirty="0" smtClean="0"/>
              <a:t>):  </a:t>
            </a:r>
            <a:r>
              <a:rPr lang="en-US" dirty="0" smtClean="0"/>
              <a:t>a way for private demanders and sellers of foreign exchange to </a:t>
            </a:r>
            <a:r>
              <a:rPr lang="en-US" dirty="0" smtClean="0"/>
              <a:t>circumvent the </a:t>
            </a:r>
            <a:r>
              <a:rPr lang="en-US" dirty="0" smtClean="0"/>
              <a:t>exchange controls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86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>
            <a:normAutofit/>
          </a:bodyPr>
          <a:lstStyle/>
          <a:p>
            <a:r>
              <a:rPr lang="en-US" altLang="en-US" b="1" dirty="0">
                <a:latin typeface="Calibri" pitchFamily="34" charset="0"/>
              </a:rPr>
              <a:t>International Currency Experience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059363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US" altLang="en-US" sz="2800" dirty="0">
                <a:latin typeface="Calibri" pitchFamily="34" charset="0"/>
              </a:rPr>
              <a:t>Gold Standard, </a:t>
            </a:r>
            <a:r>
              <a:rPr lang="en-US" altLang="en-US" sz="2800" dirty="0" smtClean="0">
                <a:latin typeface="Calibri" pitchFamily="34" charset="0"/>
              </a:rPr>
              <a:t>1870-1914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 smtClean="0">
                <a:latin typeface="Calibri" pitchFamily="34" charset="0"/>
              </a:rPr>
              <a:t>Gold </a:t>
            </a:r>
            <a:r>
              <a:rPr lang="en-US" altLang="en-US" sz="2400" dirty="0">
                <a:latin typeface="Calibri" pitchFamily="34" charset="0"/>
              </a:rPr>
              <a:t>value of each currency was </a:t>
            </a:r>
            <a:r>
              <a:rPr lang="en-US" altLang="en-US" sz="2400" dirty="0" smtClean="0">
                <a:latin typeface="Calibri" pitchFamily="34" charset="0"/>
              </a:rPr>
              <a:t>fixed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 smtClean="0">
                <a:latin typeface="Calibri" pitchFamily="34" charset="0"/>
              </a:rPr>
              <a:t>Britain </a:t>
            </a:r>
            <a:r>
              <a:rPr lang="en-US" altLang="en-US" sz="2400" dirty="0">
                <a:latin typeface="Calibri" pitchFamily="34" charset="0"/>
              </a:rPr>
              <a:t>was the central country</a:t>
            </a:r>
          </a:p>
          <a:p>
            <a:pPr>
              <a:lnSpc>
                <a:spcPct val="80000"/>
              </a:lnSpc>
            </a:pPr>
            <a:r>
              <a:rPr lang="en-US" altLang="en-US" sz="2800" dirty="0" smtClean="0">
                <a:latin typeface="Calibri" pitchFamily="34" charset="0"/>
              </a:rPr>
              <a:t>Interwar Instability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 smtClean="0">
                <a:latin typeface="Calibri" pitchFamily="34" charset="0"/>
              </a:rPr>
              <a:t>Beggar-thy-neighbor </a:t>
            </a:r>
            <a:r>
              <a:rPr lang="en-US" altLang="en-US" sz="2400" dirty="0" smtClean="0">
                <a:latin typeface="Calibri" pitchFamily="34" charset="0"/>
              </a:rPr>
              <a:t>policies in the 1930s</a:t>
            </a:r>
            <a:endParaRPr lang="en-US" altLang="en-US" sz="2400" dirty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800" dirty="0">
                <a:latin typeface="Calibri" pitchFamily="34" charset="0"/>
              </a:rPr>
              <a:t>Bretton Woods System, </a:t>
            </a:r>
            <a:r>
              <a:rPr lang="en-US" altLang="en-US" sz="2800" dirty="0" smtClean="0">
                <a:latin typeface="Calibri" pitchFamily="34" charset="0"/>
              </a:rPr>
              <a:t>1944-1971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 smtClean="0">
                <a:latin typeface="Calibri" pitchFamily="34" charset="0"/>
              </a:rPr>
              <a:t>Adjustable </a:t>
            </a:r>
            <a:r>
              <a:rPr lang="en-US" altLang="en-US" sz="2400" dirty="0">
                <a:latin typeface="Calibri" pitchFamily="34" charset="0"/>
              </a:rPr>
              <a:t>pegged exchange </a:t>
            </a:r>
            <a:r>
              <a:rPr lang="en-US" altLang="en-US" sz="2400" dirty="0" smtClean="0">
                <a:latin typeface="Calibri" pitchFamily="34" charset="0"/>
              </a:rPr>
              <a:t>rates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 smtClean="0">
                <a:latin typeface="Calibri" pitchFamily="34" charset="0"/>
              </a:rPr>
              <a:t>United </a:t>
            </a:r>
            <a:r>
              <a:rPr lang="en-US" altLang="en-US" sz="2400" dirty="0">
                <a:latin typeface="Calibri" pitchFamily="34" charset="0"/>
              </a:rPr>
              <a:t>States and U.S. dollar were at the </a:t>
            </a:r>
            <a:r>
              <a:rPr lang="en-US" altLang="en-US" sz="2400" dirty="0" smtClean="0">
                <a:latin typeface="Calibri" pitchFamily="34" charset="0"/>
              </a:rPr>
              <a:t>center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>
                <a:latin typeface="Calibri" pitchFamily="34" charset="0"/>
              </a:rPr>
              <a:t>One-way speculative gamble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 smtClean="0">
                <a:latin typeface="Calibri" pitchFamily="34" charset="0"/>
              </a:rPr>
              <a:t>Eventual </a:t>
            </a:r>
            <a:r>
              <a:rPr lang="en-US" altLang="en-US" sz="2400" dirty="0">
                <a:latin typeface="Calibri" pitchFamily="34" charset="0"/>
              </a:rPr>
              <a:t>dollar crisis</a:t>
            </a:r>
          </a:p>
          <a:p>
            <a:pPr>
              <a:lnSpc>
                <a:spcPct val="80000"/>
              </a:lnSpc>
            </a:pPr>
            <a:r>
              <a:rPr lang="en-US" altLang="en-US" sz="2800" dirty="0">
                <a:latin typeface="Calibri" pitchFamily="34" charset="0"/>
              </a:rPr>
              <a:t>Current </a:t>
            </a:r>
            <a:r>
              <a:rPr lang="en-US" altLang="en-US" sz="2800" dirty="0" smtClean="0">
                <a:latin typeface="Calibri" pitchFamily="34" charset="0"/>
              </a:rPr>
              <a:t>System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 smtClean="0">
                <a:latin typeface="Calibri" pitchFamily="34" charset="0"/>
              </a:rPr>
              <a:t>A </a:t>
            </a:r>
            <a:r>
              <a:rPr lang="en-US" altLang="en-US" sz="2400" dirty="0">
                <a:latin typeface="Calibri" pitchFamily="34" charset="0"/>
              </a:rPr>
              <a:t>“</a:t>
            </a:r>
            <a:r>
              <a:rPr lang="en-US" altLang="en-US" sz="2400" dirty="0" smtClean="0">
                <a:latin typeface="Calibri" pitchFamily="34" charset="0"/>
              </a:rPr>
              <a:t>nonsystem”: Countries </a:t>
            </a:r>
            <a:r>
              <a:rPr lang="en-US" altLang="en-US" sz="2400" dirty="0">
                <a:latin typeface="Calibri" pitchFamily="34" charset="0"/>
              </a:rPr>
              <a:t>can choose almost any exchange rate </a:t>
            </a:r>
            <a:r>
              <a:rPr lang="en-US" altLang="en-US" sz="2400" dirty="0" smtClean="0">
                <a:latin typeface="Calibri" pitchFamily="34" charset="0"/>
              </a:rPr>
              <a:t>policy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 smtClean="0">
                <a:latin typeface="Calibri" pitchFamily="34" charset="0"/>
              </a:rPr>
              <a:t>Many </a:t>
            </a:r>
            <a:r>
              <a:rPr lang="en-US" altLang="en-US" sz="2400" dirty="0">
                <a:latin typeface="Calibri" pitchFamily="34" charset="0"/>
              </a:rPr>
              <a:t>countries use managed floating exchange rates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4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</p:spPr>
        <p:txBody>
          <a:bodyPr>
            <a:noAutofit/>
          </a:bodyPr>
          <a:lstStyle/>
          <a:p>
            <a:r>
              <a:rPr lang="en-US" altLang="en-US" b="1" dirty="0" smtClean="0">
                <a:latin typeface="Calibri" pitchFamily="34" charset="0"/>
              </a:rPr>
              <a:t>Selected </a:t>
            </a:r>
            <a:r>
              <a:rPr lang="en-US" altLang="en-US" b="1" dirty="0">
                <a:latin typeface="Calibri" pitchFamily="34" charset="0"/>
              </a:rPr>
              <a:t>Exchange Rates, 1860-1913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22</a:t>
            </a:fld>
            <a:endParaRPr lang="en-US" dirty="0"/>
          </a:p>
        </p:txBody>
      </p:sp>
      <p:pic>
        <p:nvPicPr>
          <p:cNvPr id="1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0"/>
            <a:ext cx="7055938" cy="4334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689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763000" cy="1143000"/>
          </a:xfrm>
        </p:spPr>
        <p:txBody>
          <a:bodyPr>
            <a:no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Selected </a:t>
            </a:r>
            <a:r>
              <a:rPr lang="en-US" altLang="en-US" sz="4000" b="1" dirty="0">
                <a:latin typeface="Calibri" pitchFamily="34" charset="0"/>
              </a:rPr>
              <a:t>Exchange Rates, 1913, 1919-1938 (Monthly)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23</a:t>
            </a:fld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295400"/>
            <a:ext cx="4915003" cy="498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561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Selected </a:t>
            </a:r>
            <a:r>
              <a:rPr lang="en-US" altLang="en-US" sz="4000" b="1" dirty="0">
                <a:latin typeface="Calibri" pitchFamily="34" charset="0"/>
              </a:rPr>
              <a:t>Exchange Rates, 1950-1975 (Monthly)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24</a:t>
            </a:fld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452" y="1676400"/>
            <a:ext cx="581909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295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16" y="0"/>
            <a:ext cx="9220199" cy="1341438"/>
          </a:xfrm>
        </p:spPr>
        <p:txBody>
          <a:bodyPr>
            <a:no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Exchange-Rate </a:t>
            </a:r>
            <a:r>
              <a:rPr lang="en-US" altLang="en-US" sz="4000" b="1" dirty="0">
                <a:latin typeface="Calibri" pitchFamily="34" charset="0"/>
              </a:rPr>
              <a:t>Arrangements, May 1, </a:t>
            </a:r>
            <a:r>
              <a:rPr lang="en-US" altLang="en-US" sz="4000" b="1" dirty="0" smtClean="0">
                <a:latin typeface="Calibri" pitchFamily="34" charset="0"/>
              </a:rPr>
              <a:t>2013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25</a:t>
            </a:fld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57610" y="-886006"/>
            <a:ext cx="4648199" cy="8858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173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Floating Exchange Rate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54563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/>
              <a:t>Clean float</a:t>
            </a:r>
            <a:r>
              <a:rPr lang="en-US" dirty="0" smtClean="0"/>
              <a:t>: Government policy lets </a:t>
            </a:r>
            <a:r>
              <a:rPr lang="en-US" dirty="0" smtClean="0"/>
              <a:t>nonofficial market supply and demand determine </a:t>
            </a:r>
            <a:r>
              <a:rPr lang="en-US" dirty="0" smtClean="0"/>
              <a:t>the exchange rate, the rate is free to go wherever the market equilibrium is at that time</a:t>
            </a:r>
          </a:p>
          <a:p>
            <a:r>
              <a:rPr lang="en-US" b="1" dirty="0" smtClean="0"/>
              <a:t>Official </a:t>
            </a:r>
            <a:r>
              <a:rPr lang="en-US" b="1" dirty="0" smtClean="0"/>
              <a:t>intervention</a:t>
            </a:r>
            <a:r>
              <a:rPr lang="en-US" dirty="0" smtClean="0"/>
              <a:t>: The government tries to have a direct impact on the </a:t>
            </a:r>
            <a:r>
              <a:rPr lang="en-US" dirty="0" smtClean="0"/>
              <a:t>exchange rate </a:t>
            </a:r>
            <a:r>
              <a:rPr lang="en-US" dirty="0" smtClean="0"/>
              <a:t>by buying or selling foreign currency (in exchange for domestic currency)</a:t>
            </a:r>
          </a:p>
          <a:p>
            <a:r>
              <a:rPr lang="en-US" dirty="0" smtClean="0"/>
              <a:t>An exchange rate that is generally floating  but with the government willing to intervene to attempt to influence the market rate</a:t>
            </a:r>
          </a:p>
          <a:p>
            <a:pPr lvl="1"/>
            <a:r>
              <a:rPr lang="en-US" b="1" dirty="0" smtClean="0"/>
              <a:t>Managed float</a:t>
            </a:r>
            <a:r>
              <a:rPr lang="en-US" dirty="0" smtClean="0"/>
              <a:t>: if optimistic </a:t>
            </a:r>
          </a:p>
          <a:p>
            <a:pPr lvl="1"/>
            <a:r>
              <a:rPr lang="en-US" b="1" dirty="0" smtClean="0"/>
              <a:t>Dirty float</a:t>
            </a:r>
            <a:r>
              <a:rPr lang="en-US" dirty="0" smtClean="0"/>
              <a:t>: if pessimistic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01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Fixed </a:t>
            </a:r>
            <a:r>
              <a:rPr lang="en-US" b="1" dirty="0" smtClean="0"/>
              <a:t>Exchange </a:t>
            </a:r>
            <a:r>
              <a:rPr lang="en-US" b="1" dirty="0"/>
              <a:t>R</a:t>
            </a:r>
            <a:r>
              <a:rPr lang="en-US" b="1" dirty="0" smtClean="0"/>
              <a:t>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30763"/>
          </a:xfrm>
        </p:spPr>
        <p:txBody>
          <a:bodyPr>
            <a:normAutofit/>
          </a:bodyPr>
          <a:lstStyle/>
          <a:p>
            <a:r>
              <a:rPr lang="en-US" dirty="0" smtClean="0"/>
              <a:t>If the government chooses the policy of a fixed exchange rate, then the government sets the exchange rate that it wants.</a:t>
            </a:r>
          </a:p>
          <a:p>
            <a:r>
              <a:rPr lang="en-US" dirty="0" smtClean="0"/>
              <a:t>Some flexibility is permitted within a range (a </a:t>
            </a:r>
            <a:r>
              <a:rPr lang="en-US" i="1" dirty="0" smtClean="0"/>
              <a:t>band</a:t>
            </a:r>
            <a:r>
              <a:rPr lang="en-US" dirty="0" smtClean="0"/>
              <a:t>), around this chosen fixed rate (</a:t>
            </a:r>
            <a:r>
              <a:rPr lang="en-US" i="1" dirty="0" smtClean="0"/>
              <a:t>par value </a:t>
            </a:r>
            <a:r>
              <a:rPr lang="en-US" dirty="0" smtClean="0"/>
              <a:t>or </a:t>
            </a:r>
            <a:r>
              <a:rPr lang="en-US" i="1" dirty="0" smtClean="0"/>
              <a:t>central value</a:t>
            </a:r>
            <a:r>
              <a:rPr lang="en-US" dirty="0" smtClean="0"/>
              <a:t>)</a:t>
            </a:r>
          </a:p>
          <a:p>
            <a:r>
              <a:rPr lang="en-US" dirty="0" smtClean="0"/>
              <a:t>Flexibility is more limited than would occur if the government instead permitted a floating rate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72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/>
              <a:t>What to </a:t>
            </a:r>
            <a:r>
              <a:rPr lang="en-US" b="1" dirty="0" smtClean="0"/>
              <a:t>Fix </a:t>
            </a:r>
            <a:r>
              <a:rPr lang="en-US" b="1" dirty="0"/>
              <a:t>to?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dirty="0" smtClean="0"/>
              <a:t>A fixed rate means that the value of a country’s currency is fixed to something else, but what is this something else?</a:t>
            </a:r>
          </a:p>
          <a:p>
            <a:pPr lvl="0"/>
            <a:r>
              <a:rPr lang="en-US" dirty="0" smtClean="0"/>
              <a:t>To </a:t>
            </a:r>
            <a:r>
              <a:rPr lang="en-US" dirty="0"/>
              <a:t>a commodity (e.g. gold)</a:t>
            </a:r>
          </a:p>
          <a:p>
            <a:pPr lvl="0"/>
            <a:r>
              <a:rPr lang="en-US" dirty="0"/>
              <a:t>To a single currency (e.g. dollar or euro)</a:t>
            </a:r>
          </a:p>
          <a:p>
            <a:pPr lvl="0"/>
            <a:r>
              <a:rPr lang="en-US" dirty="0"/>
              <a:t>To a basket of </a:t>
            </a:r>
            <a:r>
              <a:rPr lang="en-US" dirty="0" smtClean="0"/>
              <a:t>the </a:t>
            </a:r>
            <a:r>
              <a:rPr lang="en-US" dirty="0" smtClean="0"/>
              <a:t>currencies</a:t>
            </a:r>
          </a:p>
          <a:p>
            <a:pPr lvl="1"/>
            <a:r>
              <a:rPr lang="en-US" dirty="0" smtClean="0"/>
              <a:t>One ready-made basket is the </a:t>
            </a:r>
            <a:r>
              <a:rPr lang="en-US" b="1" dirty="0" smtClean="0"/>
              <a:t>special </a:t>
            </a:r>
            <a:r>
              <a:rPr lang="en-US" b="1" dirty="0" smtClean="0"/>
              <a:t>drawing </a:t>
            </a:r>
            <a:r>
              <a:rPr lang="en-US" b="1" dirty="0" smtClean="0"/>
              <a:t>right </a:t>
            </a:r>
            <a:r>
              <a:rPr lang="en-US" dirty="0" smtClean="0"/>
              <a:t>(</a:t>
            </a:r>
            <a:r>
              <a:rPr lang="en-US" b="1" dirty="0" smtClean="0"/>
              <a:t>SDR</a:t>
            </a:r>
            <a:r>
              <a:rPr lang="en-US" dirty="0" smtClean="0"/>
              <a:t>), a combination of four </a:t>
            </a:r>
            <a:r>
              <a:rPr lang="en-US" dirty="0"/>
              <a:t>major currencies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16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When to </a:t>
            </a:r>
            <a:r>
              <a:rPr lang="en-US" b="1" dirty="0" smtClean="0"/>
              <a:t>Change </a:t>
            </a:r>
            <a:r>
              <a:rPr lang="en-US" b="1" dirty="0"/>
              <a:t>the F</a:t>
            </a:r>
            <a:r>
              <a:rPr lang="en-US" b="1" dirty="0" smtClean="0"/>
              <a:t>ixed </a:t>
            </a:r>
            <a:r>
              <a:rPr lang="en-US" b="1" dirty="0"/>
              <a:t>R</a:t>
            </a:r>
            <a:r>
              <a:rPr lang="en-US" b="1" dirty="0" smtClean="0"/>
              <a:t>ate</a:t>
            </a:r>
            <a:r>
              <a:rPr lang="en-US" b="1" dirty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06963"/>
          </a:xfrm>
        </p:spPr>
        <p:txBody>
          <a:bodyPr>
            <a:normAutofit fontScale="92500"/>
          </a:bodyPr>
          <a:lstStyle/>
          <a:p>
            <a:pPr lvl="0"/>
            <a:r>
              <a:rPr lang="en-US" i="1" dirty="0" smtClean="0"/>
              <a:t>Never</a:t>
            </a:r>
            <a:r>
              <a:rPr lang="en-US" dirty="0" smtClean="0"/>
              <a:t>: Permanently </a:t>
            </a:r>
            <a:r>
              <a:rPr lang="en-US" dirty="0" smtClean="0"/>
              <a:t>fixed </a:t>
            </a:r>
            <a:r>
              <a:rPr lang="en-US" dirty="0" smtClean="0"/>
              <a:t>rate. </a:t>
            </a:r>
            <a:r>
              <a:rPr lang="en-US" dirty="0" smtClean="0"/>
              <a:t>Not credible.</a:t>
            </a:r>
            <a:endParaRPr lang="en-US" dirty="0" smtClean="0"/>
          </a:p>
          <a:p>
            <a:pPr lvl="0"/>
            <a:r>
              <a:rPr lang="en-US" i="1" dirty="0" smtClean="0"/>
              <a:t>Occasionally</a:t>
            </a:r>
            <a:r>
              <a:rPr lang="en-US" dirty="0" smtClean="0"/>
              <a:t>:</a:t>
            </a:r>
            <a:r>
              <a:rPr lang="en-US" b="1" dirty="0" smtClean="0"/>
              <a:t> Adjustable peg. </a:t>
            </a:r>
            <a:r>
              <a:rPr lang="en-US" dirty="0" smtClean="0"/>
              <a:t>In the face of substantial or fundamental disequilibrium in the country’s international position, the government may change the pegged-rate </a:t>
            </a:r>
            <a:r>
              <a:rPr lang="en-US" dirty="0" smtClean="0"/>
              <a:t>value.</a:t>
            </a:r>
            <a:endParaRPr lang="en-US" b="1" dirty="0"/>
          </a:p>
          <a:p>
            <a:pPr lvl="0"/>
            <a:r>
              <a:rPr lang="en-US" i="1" dirty="0" smtClean="0"/>
              <a:t>Often</a:t>
            </a:r>
            <a:r>
              <a:rPr lang="en-US" dirty="0" smtClean="0"/>
              <a:t>: </a:t>
            </a:r>
            <a:r>
              <a:rPr lang="en-US" b="1" dirty="0" smtClean="0"/>
              <a:t>Crawling peg</a:t>
            </a:r>
            <a:r>
              <a:rPr lang="en-US" dirty="0" smtClean="0"/>
              <a:t>.  T</a:t>
            </a:r>
            <a:r>
              <a:rPr lang="en-US" dirty="0" smtClean="0"/>
              <a:t>he pegged-rate </a:t>
            </a:r>
            <a:r>
              <a:rPr lang="en-US" dirty="0"/>
              <a:t>value is changed </a:t>
            </a:r>
            <a:r>
              <a:rPr lang="en-US" dirty="0" smtClean="0"/>
              <a:t>often.  Possibly </a:t>
            </a:r>
            <a:r>
              <a:rPr lang="en-US" dirty="0"/>
              <a:t>according to a set of indicators, e.g. inflation differentials, </a:t>
            </a:r>
            <a:r>
              <a:rPr lang="en-US" dirty="0" smtClean="0"/>
              <a:t>or </a:t>
            </a:r>
            <a:r>
              <a:rPr lang="en-US" dirty="0"/>
              <a:t>the country’s holdings of official international </a:t>
            </a:r>
            <a:r>
              <a:rPr lang="en-US" dirty="0" smtClean="0"/>
              <a:t>reserves.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60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b="1" dirty="0"/>
              <a:t>Defending a </a:t>
            </a:r>
            <a:r>
              <a:rPr lang="en-US" b="1" dirty="0" smtClean="0"/>
              <a:t>Fixed </a:t>
            </a:r>
            <a:r>
              <a:rPr lang="en-US" b="1" dirty="0"/>
              <a:t>E</a:t>
            </a:r>
            <a:r>
              <a:rPr lang="en-US" b="1" dirty="0" smtClean="0"/>
              <a:t>xchange </a:t>
            </a:r>
            <a:r>
              <a:rPr lang="en-US" b="1" dirty="0"/>
              <a:t>R</a:t>
            </a:r>
            <a:r>
              <a:rPr lang="en-US" b="1" dirty="0" smtClean="0"/>
              <a:t>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4953000"/>
          </a:xfrm>
        </p:spPr>
        <p:txBody>
          <a:bodyPr>
            <a:noAutofit/>
          </a:bodyPr>
          <a:lstStyle/>
          <a:p>
            <a:pPr lvl="0">
              <a:lnSpc>
                <a:spcPct val="80000"/>
              </a:lnSpc>
            </a:pPr>
            <a:r>
              <a:rPr lang="en-US" sz="2400" dirty="0" smtClean="0"/>
              <a:t>Intervene </a:t>
            </a:r>
            <a:r>
              <a:rPr lang="en-US" sz="2400" dirty="0"/>
              <a:t>in </a:t>
            </a:r>
            <a:r>
              <a:rPr lang="en-US" sz="2400" dirty="0" smtClean="0"/>
              <a:t>foreign exchange market </a:t>
            </a:r>
            <a:r>
              <a:rPr lang="en-US" sz="2400" dirty="0"/>
              <a:t>by buying or selling foreign currency in exchange for domestic </a:t>
            </a:r>
            <a:r>
              <a:rPr lang="en-US" sz="2400" dirty="0" smtClean="0"/>
              <a:t>currency, to maintain or influence the actual exchange rate in the market</a:t>
            </a:r>
            <a:endParaRPr lang="en-US" sz="2400" dirty="0"/>
          </a:p>
          <a:p>
            <a:pPr lvl="0">
              <a:lnSpc>
                <a:spcPct val="80000"/>
              </a:lnSpc>
            </a:pPr>
            <a:r>
              <a:rPr lang="en-US" sz="2400" dirty="0"/>
              <a:t>Impose some form of exchange control to maintain or influence the exchange rate by constricting demand and supply in the </a:t>
            </a:r>
            <a:r>
              <a:rPr lang="en-US" sz="2400" dirty="0" smtClean="0"/>
              <a:t>market</a:t>
            </a:r>
            <a:endParaRPr lang="en-US" sz="2400" dirty="0"/>
          </a:p>
          <a:p>
            <a:pPr lvl="0">
              <a:lnSpc>
                <a:spcPct val="80000"/>
              </a:lnSpc>
            </a:pPr>
            <a:r>
              <a:rPr lang="en-US" sz="2400" dirty="0"/>
              <a:t>Alter </a:t>
            </a:r>
            <a:r>
              <a:rPr lang="en-US" sz="2400" dirty="0" smtClean="0"/>
              <a:t>domestic </a:t>
            </a:r>
            <a:r>
              <a:rPr lang="en-US" sz="2400" dirty="0"/>
              <a:t>interest </a:t>
            </a:r>
            <a:r>
              <a:rPr lang="en-US" sz="2400" dirty="0" smtClean="0"/>
              <a:t>rates </a:t>
            </a:r>
            <a:r>
              <a:rPr lang="en-US" sz="2400" dirty="0"/>
              <a:t>to influence short-term capital flows, thus influencing the exchange rate by shifting the supply-demand position in </a:t>
            </a:r>
            <a:r>
              <a:rPr lang="en-US" sz="2400" dirty="0" smtClean="0"/>
              <a:t>market</a:t>
            </a:r>
            <a:endParaRPr lang="en-US" sz="2400" dirty="0"/>
          </a:p>
          <a:p>
            <a:pPr lvl="0">
              <a:lnSpc>
                <a:spcPct val="80000"/>
              </a:lnSpc>
            </a:pPr>
            <a:r>
              <a:rPr lang="en-US" sz="2400" dirty="0"/>
              <a:t>Adjust the whole economy’s macroeconomic position to make it “fit” the chosen fixed exchange rate </a:t>
            </a:r>
            <a:r>
              <a:rPr lang="en-US" sz="2400" dirty="0" smtClean="0"/>
              <a:t>value</a:t>
            </a:r>
            <a:endParaRPr lang="en-US" sz="2400" dirty="0"/>
          </a:p>
          <a:p>
            <a:pPr marL="0" lvl="0" indent="0">
              <a:lnSpc>
                <a:spcPct val="80000"/>
              </a:lnSpc>
              <a:buNone/>
            </a:pPr>
            <a:r>
              <a:rPr lang="en-US" sz="2400" dirty="0" smtClean="0"/>
              <a:t>Another option:  Surrender </a:t>
            </a:r>
            <a:r>
              <a:rPr lang="en-US" sz="2400" dirty="0"/>
              <a:t>rather than defend the fixed exchange </a:t>
            </a:r>
            <a:r>
              <a:rPr lang="en-US" sz="2400" dirty="0" smtClean="0"/>
              <a:t>rate, </a:t>
            </a:r>
            <a:r>
              <a:rPr lang="en-US" sz="2400" dirty="0" smtClean="0"/>
              <a:t>by </a:t>
            </a:r>
            <a:r>
              <a:rPr lang="en-US" sz="2400" dirty="0"/>
              <a:t>altering the fixed exchange rate through devaluation or revaluation, or switching to a </a:t>
            </a:r>
            <a:r>
              <a:rPr lang="en-US" sz="2400" dirty="0" smtClean="0"/>
              <a:t>floating exchange </a:t>
            </a:r>
            <a:r>
              <a:rPr lang="en-US" sz="2400" dirty="0" smtClean="0"/>
              <a:t>rate.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64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Defense </a:t>
            </a:r>
            <a:r>
              <a:rPr lang="en-US" b="1" dirty="0" smtClean="0"/>
              <a:t>Through </a:t>
            </a:r>
            <a:r>
              <a:rPr lang="en-US" b="1" dirty="0"/>
              <a:t>O</a:t>
            </a:r>
            <a:r>
              <a:rPr lang="en-US" b="1" dirty="0" smtClean="0"/>
              <a:t>fficial Intervention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534400" cy="4343400"/>
          </a:xfrm>
        </p:spPr>
        <p:txBody>
          <a:bodyPr>
            <a:normAutofit/>
          </a:bodyPr>
          <a:lstStyle/>
          <a:p>
            <a:r>
              <a:rPr lang="en-US" dirty="0" smtClean="0"/>
              <a:t>Defending against depreciation</a:t>
            </a:r>
          </a:p>
          <a:p>
            <a:r>
              <a:rPr lang="en-US" dirty="0" smtClean="0"/>
              <a:t>Defending against appreciation</a:t>
            </a:r>
          </a:p>
          <a:p>
            <a:r>
              <a:rPr lang="en-US" dirty="0" smtClean="0"/>
              <a:t>Temporary disequilibrium</a:t>
            </a:r>
          </a:p>
          <a:p>
            <a:r>
              <a:rPr lang="en-US" dirty="0" smtClean="0"/>
              <a:t>Disequilibrium that is not temporary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45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Intervention to Defend a Fixed Rate: Preventing Depreciation of the Country’s Currency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9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388" y="2209799"/>
            <a:ext cx="4725812" cy="3458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616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291</TotalTime>
  <Words>1511</Words>
  <Application>Microsoft Office PowerPoint</Application>
  <PresentationFormat>On-screen Show (4:3)</PresentationFormat>
  <Paragraphs>147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PowerPoint Template</vt:lpstr>
      <vt:lpstr>Chapter 20:</vt:lpstr>
      <vt:lpstr>Two Aspects: Rate Flexibility and Restrictions in Use</vt:lpstr>
      <vt:lpstr>Floating Exchange Rate</vt:lpstr>
      <vt:lpstr>Fixed Exchange Rate</vt:lpstr>
      <vt:lpstr>What to Fix to?</vt:lpstr>
      <vt:lpstr>When to Change the Fixed Rate?</vt:lpstr>
      <vt:lpstr>Defending a Fixed Exchange Rate</vt:lpstr>
      <vt:lpstr>Defense Through Official Intervention</vt:lpstr>
      <vt:lpstr>Intervention to Defend a Fixed Rate: Preventing Depreciation of the Country’s Currency</vt:lpstr>
      <vt:lpstr>Defending Against Depreciation</vt:lpstr>
      <vt:lpstr>Official Holdings of Reserve Assets, End of Year, 1970-2012 (Billions of U.S. Dollars)</vt:lpstr>
      <vt:lpstr> Defending Against Depreciation </vt:lpstr>
      <vt:lpstr>Defending Against Appreciation</vt:lpstr>
      <vt:lpstr>Intervention to Defend a Fixed Rate: Preventing Appreciation of the Country’s Currency</vt:lpstr>
      <vt:lpstr>Temporary Disequilibrium</vt:lpstr>
      <vt:lpstr>A Successful Financing of Temporary Deficits and Surpluses at a Fixed Exchange Rate</vt:lpstr>
      <vt:lpstr>Disequilibrium That Is Not Temporary</vt:lpstr>
      <vt:lpstr>Exchange Controls</vt:lpstr>
      <vt:lpstr>The Best of the Worst: Welfare Losses from Well-Managed Exchange Controls</vt:lpstr>
      <vt:lpstr>Exchange Controls: Probably Worse than Area CEA</vt:lpstr>
      <vt:lpstr>International Currency Experience </vt:lpstr>
      <vt:lpstr>Selected Exchange Rates, 1860-1913</vt:lpstr>
      <vt:lpstr>Selected Exchange Rates, 1913, 1919-1938 (Monthly)</vt:lpstr>
      <vt:lpstr>Selected Exchange Rates, 1950-1975 (Monthly)</vt:lpstr>
      <vt:lpstr>Exchange-Rate Arrangements, May 1, 2013</vt:lpstr>
    </vt:vector>
  </TitlesOfParts>
  <Company>Albright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fsaboori</dc:creator>
  <cp:lastModifiedBy>Windows User</cp:lastModifiedBy>
  <cp:revision>64</cp:revision>
  <dcterms:created xsi:type="dcterms:W3CDTF">2014-11-14T19:31:48Z</dcterms:created>
  <dcterms:modified xsi:type="dcterms:W3CDTF">2015-07-17T17:46:16Z</dcterms:modified>
</cp:coreProperties>
</file>