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86" r:id="rId3"/>
    <p:sldId id="257" r:id="rId4"/>
    <p:sldId id="258" r:id="rId5"/>
    <p:sldId id="260" r:id="rId6"/>
    <p:sldId id="287" r:id="rId7"/>
    <p:sldId id="259" r:id="rId8"/>
    <p:sldId id="261" r:id="rId9"/>
    <p:sldId id="262" r:id="rId10"/>
    <p:sldId id="263" r:id="rId11"/>
    <p:sldId id="290" r:id="rId12"/>
    <p:sldId id="264" r:id="rId13"/>
    <p:sldId id="266" r:id="rId14"/>
    <p:sldId id="268" r:id="rId15"/>
    <p:sldId id="269" r:id="rId16"/>
    <p:sldId id="289" r:id="rId17"/>
    <p:sldId id="288" r:id="rId18"/>
    <p:sldId id="271" r:id="rId19"/>
    <p:sldId id="275" r:id="rId20"/>
    <p:sldId id="270" r:id="rId21"/>
    <p:sldId id="291" r:id="rId22"/>
    <p:sldId id="292" r:id="rId23"/>
    <p:sldId id="294" r:id="rId24"/>
    <p:sldId id="293" r:id="rId25"/>
    <p:sldId id="284" r:id="rId26"/>
  </p:sldIdLst>
  <p:sldSz cx="9144000" cy="6858000" type="screen4x3"/>
  <p:notesSz cx="7053263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88C0A1BB-AC8A-4D52-93EB-6EF4128CF3CE}" type="datetimeFigureOut">
              <a:rPr lang="en-US" smtClean="0"/>
              <a:t>7/17/2015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67DA753E-E912-46B6-BE69-9D8A57D992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8434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7/17/2015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7" tIns="46749" rIns="93497" bIns="4674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2098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>
                <a:latin typeface="Calibri" pitchFamily="34" charset="0"/>
              </a:rPr>
              <a:t>Chapter 19: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7543800" cy="685800"/>
          </a:xfrm>
        </p:spPr>
        <p:txBody>
          <a:bodyPr/>
          <a:lstStyle/>
          <a:p>
            <a:r>
              <a:rPr lang="en-US" altLang="en-US" dirty="0">
                <a:latin typeface="Calibri" pitchFamily="34" charset="0"/>
              </a:rPr>
              <a:t>What Determines Exchange Rates?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Absolute Purchasing Power </a:t>
            </a:r>
            <a:r>
              <a:rPr lang="en-US" b="1" dirty="0" smtClean="0"/>
              <a:t>Parity (Absolute PPP) 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47800"/>
                <a:ext cx="8229600" cy="4830763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en-US" sz="3000" dirty="0" smtClean="0"/>
                  <a:t>A basket </a:t>
                </a:r>
                <a:r>
                  <a:rPr lang="en-US" sz="3000" dirty="0"/>
                  <a:t>of tradable products will have the same cost in different countries, if cost is stated in the same currency</a:t>
                </a:r>
                <a:r>
                  <a:rPr lang="en-US" sz="3000" dirty="0" smtClean="0"/>
                  <a:t>,</a:t>
                </a:r>
              </a:p>
              <a:p>
                <a:r>
                  <a:rPr lang="en-US" sz="3000" dirty="0" smtClean="0"/>
                  <a:t>The average price of these products, called the product-price level, or price level, stated in different currencies is the same when converted to </a:t>
                </a:r>
                <a:r>
                  <a:rPr lang="en-US" sz="3000" dirty="0" smtClean="0"/>
                  <a:t>a common </a:t>
                </a:r>
                <a:r>
                  <a:rPr lang="en-US" sz="3000" dirty="0" smtClean="0"/>
                  <a:t>currency</a:t>
                </a:r>
              </a:p>
              <a:p>
                <a:r>
                  <a:rPr lang="en-US" sz="3000" dirty="0"/>
                  <a:t>C</a:t>
                </a:r>
                <a:r>
                  <a:rPr lang="en-US" sz="3000" dirty="0" smtClean="0"/>
                  <a:t>losely </a:t>
                </a:r>
                <a:r>
                  <a:rPr lang="en-US" sz="3000" dirty="0" smtClean="0"/>
                  <a:t>related to the law of one price. The equations are the same, except the price variables refer either to only one product or to a bundle of products</a:t>
                </a:r>
              </a:p>
              <a:p>
                <a:pPr marL="457200" lvl="1" indent="0">
                  <a:buNone/>
                </a:pPr>
                <a:r>
                  <a:rPr lang="en-US" sz="3000" dirty="0"/>
                  <a:t>	</a:t>
                </a:r>
                <a:r>
                  <a:rPr lang="en-US" sz="3000" i="1" dirty="0"/>
                  <a:t>P </a:t>
                </a:r>
                <a:r>
                  <a:rPr lang="en-US" sz="3000" dirty="0"/>
                  <a:t>= </a:t>
                </a:r>
                <a:r>
                  <a:rPr lang="en-US" sz="3000" i="1" dirty="0"/>
                  <a:t>e</a:t>
                </a:r>
                <a:r>
                  <a:rPr lang="en-US" sz="3000" dirty="0"/>
                  <a:t> </a:t>
                </a:r>
                <a14:m>
                  <m:oMath xmlns:m="http://schemas.openxmlformats.org/officeDocument/2006/math">
                    <m:r>
                      <a:rPr lang="en-US" sz="3000" i="1" smtClean="0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sz="3000" dirty="0" smtClean="0"/>
                  <a:t> </a:t>
                </a:r>
                <a:r>
                  <a:rPr lang="en-US" sz="3000" i="1" dirty="0" smtClean="0"/>
                  <a:t>P</a:t>
                </a:r>
                <a:r>
                  <a:rPr lang="en-US" sz="3000" baseline="-25000" dirty="0" smtClean="0"/>
                  <a:t>f  </a:t>
                </a:r>
                <a:r>
                  <a:rPr lang="en-US" sz="3000" dirty="0" smtClean="0"/>
                  <a:t>  or      </a:t>
                </a:r>
                <a:r>
                  <a:rPr lang="en-US" sz="3000" i="1" dirty="0" smtClean="0"/>
                  <a:t>e</a:t>
                </a:r>
                <a:r>
                  <a:rPr lang="en-US" sz="3000" dirty="0" smtClean="0"/>
                  <a:t> </a:t>
                </a:r>
                <a:r>
                  <a:rPr lang="en-US" sz="3000" dirty="0"/>
                  <a:t>= </a:t>
                </a:r>
                <a:r>
                  <a:rPr lang="en-US" sz="3000" i="1" dirty="0"/>
                  <a:t>P</a:t>
                </a:r>
                <a:r>
                  <a:rPr lang="en-US" sz="3000" dirty="0"/>
                  <a:t>/</a:t>
                </a:r>
                <a:r>
                  <a:rPr lang="en-US" sz="3000" i="1" dirty="0"/>
                  <a:t>P</a:t>
                </a:r>
                <a:r>
                  <a:rPr lang="en-US" sz="3000" baseline="-25000" dirty="0"/>
                  <a:t>f </a:t>
                </a:r>
                <a:endParaRPr lang="en-US" sz="3000" baseline="-25000" dirty="0" smtClean="0"/>
              </a:p>
              <a:p>
                <a:pPr marL="346075" lvl="1" indent="-342900">
                  <a:buFont typeface="Arial" panose="020B0604020202020204" pitchFamily="34" charset="0"/>
                  <a:buChar char="•"/>
                </a:pPr>
                <a:r>
                  <a:rPr lang="en-US" sz="3000" dirty="0" smtClean="0"/>
                  <a:t>Does not hold well, divergences can be large.</a:t>
                </a:r>
                <a:endParaRPr lang="en-US" sz="3000" dirty="0"/>
              </a:p>
              <a:p>
                <a:pPr marL="457200" lvl="1" indent="0">
                  <a:buNone/>
                </a:pPr>
                <a:endParaRPr lang="en-US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47800"/>
                <a:ext cx="8229600" cy="4830763"/>
              </a:xfrm>
              <a:blipFill rotWithShape="1">
                <a:blip r:embed="rId2"/>
                <a:stretch>
                  <a:fillRect l="-1481" t="-2778" r="-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3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73"/>
            <a:ext cx="8229600" cy="1143000"/>
          </a:xfrm>
        </p:spPr>
        <p:txBody>
          <a:bodyPr/>
          <a:lstStyle/>
          <a:p>
            <a:r>
              <a:rPr lang="en-US" b="1" dirty="0" smtClean="0"/>
              <a:t>National Income per Capita, 2012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838200"/>
            <a:ext cx="5410200" cy="553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385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56144"/>
          </a:xfrm>
        </p:spPr>
        <p:txBody>
          <a:bodyPr>
            <a:normAutofit fontScale="90000"/>
          </a:bodyPr>
          <a:lstStyle/>
          <a:p>
            <a:r>
              <a:rPr lang="en-US" sz="3100" b="1" dirty="0"/>
              <a:t> </a:t>
            </a:r>
            <a:r>
              <a:rPr lang="en-US" sz="4900" b="1" dirty="0"/>
              <a:t>Relative </a:t>
            </a:r>
            <a:r>
              <a:rPr lang="en-US" sz="4900" b="1" dirty="0" smtClean="0"/>
              <a:t>Purchasing Power </a:t>
            </a:r>
            <a:r>
              <a:rPr lang="en-US" sz="4900" b="1" dirty="0" smtClean="0"/>
              <a:t>Parity (Relative PPP)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47800"/>
                <a:ext cx="8229600" cy="4724400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en-US" sz="3400" dirty="0" smtClean="0"/>
                  <a:t>The </a:t>
                </a:r>
                <a:r>
                  <a:rPr lang="en-US" sz="3400" dirty="0"/>
                  <a:t>change in the exchange rate over </a:t>
                </a:r>
                <a:r>
                  <a:rPr lang="en-US" sz="3400" dirty="0" smtClean="0"/>
                  <a:t>time will </a:t>
                </a:r>
                <a:r>
                  <a:rPr lang="en-US" sz="3400" dirty="0"/>
                  <a:t>equal </a:t>
                </a:r>
                <a:r>
                  <a:rPr lang="en-US" sz="3400" dirty="0" smtClean="0"/>
                  <a:t>the difference </a:t>
                </a:r>
                <a:r>
                  <a:rPr lang="en-US" sz="3400" dirty="0" smtClean="0"/>
                  <a:t>between changes over </a:t>
                </a:r>
                <a:r>
                  <a:rPr lang="en-US" sz="3400" dirty="0"/>
                  <a:t>this time </a:t>
                </a:r>
                <a:r>
                  <a:rPr lang="en-US" sz="3400" dirty="0" smtClean="0"/>
                  <a:t>in product-price levels in </a:t>
                </a:r>
                <a:r>
                  <a:rPr lang="en-US" sz="3400" dirty="0" smtClean="0"/>
                  <a:t>the two </a:t>
                </a:r>
                <a:r>
                  <a:rPr lang="en-US" sz="3400" dirty="0" smtClean="0"/>
                  <a:t>countries </a:t>
                </a:r>
                <a:endParaRPr lang="en-US" sz="3400" dirty="0" smtClean="0"/>
              </a:p>
              <a:p>
                <a:pPr marL="0" indent="0">
                  <a:buNone/>
                </a:pPr>
                <a:r>
                  <a:rPr lang="en-US" sz="3400" dirty="0" smtClean="0"/>
                  <a:t>			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40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3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3400" b="0" i="1" smtClean="0">
                                <a:latin typeface="Cambria Math"/>
                              </a:rPr>
                              <m:t>𝑒</m:t>
                            </m:r>
                          </m:e>
                          <m:sub>
                            <m:r>
                              <a:rPr lang="en-US" sz="3400" b="0" i="1" smtClean="0">
                                <a:latin typeface="Cambria Math"/>
                              </a:rPr>
                              <m:t>𝑡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34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3400" b="0" i="1" smtClean="0">
                                <a:latin typeface="Cambria Math"/>
                              </a:rPr>
                              <m:t>𝑒</m:t>
                            </m:r>
                          </m:e>
                          <m:sub>
                            <m:r>
                              <a:rPr lang="en-US" sz="3400" b="0" i="1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3400" dirty="0" smtClean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400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3400" i="1" smtClean="0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3400" b="0" i="1" smtClean="0">
                                    <a:latin typeface="Cambria Math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sz="3400" b="0" i="1" smtClean="0">
                                    <a:latin typeface="Cambria Math"/>
                                  </a:rPr>
                                  <m:t>𝑡</m:t>
                                </m:r>
                              </m:sub>
                            </m:sSub>
                            <m:r>
                              <a:rPr lang="en-US" sz="3400" b="0" i="1" smtClean="0">
                                <a:latin typeface="Cambria Math"/>
                              </a:rPr>
                              <m:t>/</m:t>
                            </m:r>
                            <m:sSub>
                              <m:sSubPr>
                                <m:ctrlPr>
                                  <a:rPr lang="en-US" sz="3400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3400" b="0" i="1" smtClean="0">
                                    <a:latin typeface="Cambria Math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sz="3400" b="0" i="1" smtClean="0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num>
                      <m:den>
                        <m:d>
                          <m:dPr>
                            <m:ctrlPr>
                              <a:rPr lang="en-US" sz="3400" i="1" smtClean="0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40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3400" b="0" i="1" smtClean="0">
                                    <a:latin typeface="Cambria Math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sz="3400" b="0" i="1" smtClean="0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3400" b="0" i="1" smtClean="0"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sz="3400" b="0" i="1" smtClean="0">
                                    <a:latin typeface="Cambria Math"/>
                                  </a:rPr>
                                  <m:t>𝑡</m:t>
                                </m:r>
                              </m:sub>
                            </m:sSub>
                            <m:r>
                              <a:rPr lang="en-US" sz="3400" b="0" i="1" smtClean="0">
                                <a:latin typeface="Cambria Math"/>
                              </a:rPr>
                              <m:t>/</m:t>
                            </m:r>
                            <m:sSub>
                              <m:sSubPr>
                                <m:ctrlPr>
                                  <a:rPr lang="en-US" sz="3400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3400" b="0" i="1" smtClean="0">
                                    <a:latin typeface="Cambria Math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sz="3400" b="0" i="1" smtClean="0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3400" b="0" i="1" smtClean="0">
                                    <a:latin typeface="Cambria Math"/>
                                  </a:rPr>
                                  <m:t>,0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3400" dirty="0" smtClean="0"/>
                  <a:t> </a:t>
                </a:r>
              </a:p>
              <a:p>
                <a:pPr marL="0" indent="0">
                  <a:buNone/>
                </a:pPr>
                <a:r>
                  <a:rPr lang="en-US" sz="3400" dirty="0" smtClean="0"/>
                  <a:t>where the value of the subscripts indicate the values for the initial year 0 and some later year, </a:t>
                </a:r>
                <a:r>
                  <a:rPr lang="en-US" sz="3400" i="1" dirty="0" smtClean="0"/>
                  <a:t>t</a:t>
                </a:r>
                <a:r>
                  <a:rPr lang="en-US" sz="3400" dirty="0" smtClean="0"/>
                  <a:t>, for each </a:t>
                </a:r>
                <a:r>
                  <a:rPr lang="en-US" sz="3400" dirty="0" smtClean="0"/>
                  <a:t>variable</a:t>
                </a:r>
              </a:p>
              <a:p>
                <a:r>
                  <a:rPr lang="en-US" sz="3400" dirty="0" smtClean="0"/>
                  <a:t>Approximately, the rate of appreciation of the foreign currency (e) will equal the difference between the country’s product price inflation rate (</a:t>
                </a:r>
                <a:r>
                  <a:rPr lang="el-GR" sz="3400" dirty="0" smtClean="0"/>
                  <a:t>π</a:t>
                </a:r>
                <a:r>
                  <a:rPr lang="en-US" sz="3400" dirty="0" smtClean="0"/>
                  <a:t>) and the foreign country’s inflation rate (</a:t>
                </a:r>
                <a:r>
                  <a:rPr lang="el-GR" sz="3400" dirty="0" smtClean="0"/>
                  <a:t>π</a:t>
                </a:r>
                <a:r>
                  <a:rPr lang="en-US" sz="3400" baseline="-25000" dirty="0" smtClean="0"/>
                  <a:t>f</a:t>
                </a:r>
                <a:r>
                  <a:rPr lang="en-US" sz="3400" dirty="0" smtClean="0"/>
                  <a:t>)</a:t>
                </a:r>
                <a:r>
                  <a:rPr lang="en-US" dirty="0" smtClean="0"/>
                  <a:t> </a:t>
                </a:r>
                <a:endParaRPr lang="en-US" dirty="0" smtClean="0"/>
              </a:p>
              <a:p>
                <a:pPr lvl="1"/>
                <a:r>
                  <a:rPr lang="en-US" dirty="0" smtClean="0"/>
                  <a:t>Countries </a:t>
                </a:r>
                <a:r>
                  <a:rPr lang="en-US" dirty="0" smtClean="0"/>
                  <a:t>with relatively low inflation rates have currencies whose values tend to appreciate in the foreign exchange market</a:t>
                </a:r>
              </a:p>
              <a:p>
                <a:pPr lvl="1"/>
                <a:r>
                  <a:rPr lang="en-US" dirty="0" smtClean="0"/>
                  <a:t>Countries with relatively high inflation rates have </a:t>
                </a:r>
                <a:r>
                  <a:rPr lang="en-US" dirty="0"/>
                  <a:t>currencies whose values tend to </a:t>
                </a:r>
                <a:r>
                  <a:rPr lang="en-US" dirty="0" smtClean="0"/>
                  <a:t>depreciate in the </a:t>
                </a:r>
                <a:r>
                  <a:rPr lang="en-US" dirty="0"/>
                  <a:t>foreign exchange </a:t>
                </a:r>
                <a:r>
                  <a:rPr lang="en-US" dirty="0" smtClean="0"/>
                  <a:t>market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47800"/>
                <a:ext cx="8229600" cy="4724400"/>
              </a:xfrm>
              <a:blipFill rotWithShape="1">
                <a:blip r:embed="rId2"/>
                <a:stretch>
                  <a:fillRect l="-1111" t="-2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53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915400" cy="1143000"/>
          </a:xfrm>
        </p:spPr>
        <p:txBody>
          <a:bodyPr>
            <a:noAutofit/>
          </a:bodyPr>
          <a:lstStyle/>
          <a:p>
            <a:r>
              <a:rPr lang="en-US" altLang="en-US" sz="3200" b="1" dirty="0" smtClean="0">
                <a:latin typeface="Calibri" pitchFamily="34" charset="0"/>
              </a:rPr>
              <a:t>Relative </a:t>
            </a:r>
            <a:r>
              <a:rPr lang="en-US" altLang="en-US" sz="3200" b="1" dirty="0">
                <a:latin typeface="Calibri" pitchFamily="34" charset="0"/>
              </a:rPr>
              <a:t>Purchasing Power Parity: Inflation Rate Differences and Exchange Rate Changes, </a:t>
            </a:r>
            <a:r>
              <a:rPr lang="en-US" altLang="en-US" sz="3200" b="1" dirty="0" smtClean="0">
                <a:latin typeface="Calibri" pitchFamily="34" charset="0"/>
              </a:rPr>
              <a:t>1975-2012</a:t>
            </a:r>
            <a:r>
              <a:rPr lang="en-US" altLang="en-US" sz="3200" b="1" dirty="0">
                <a:latin typeface="Calibri" pitchFamily="34" charset="0"/>
              </a:rPr>
              <a:t/>
            </a:r>
            <a:br>
              <a:rPr lang="en-US" altLang="en-US" sz="3200" b="1" dirty="0">
                <a:latin typeface="Calibri" pitchFamily="34" charset="0"/>
              </a:rPr>
            </a:br>
            <a:r>
              <a:rPr lang="en-US" altLang="en-US" sz="3200" b="1" dirty="0">
                <a:latin typeface="Calibri" pitchFamily="34" charset="0"/>
              </a:rPr>
              <a:t>16 Industrialized Countries</a:t>
            </a:r>
            <a:endParaRPr lang="en-US" sz="3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0200"/>
            <a:ext cx="6815137" cy="4737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193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273" y="152400"/>
            <a:ext cx="8915400" cy="1143000"/>
          </a:xfrm>
        </p:spPr>
        <p:txBody>
          <a:bodyPr>
            <a:noAutofit/>
          </a:bodyPr>
          <a:lstStyle/>
          <a:p>
            <a:r>
              <a:rPr lang="en-US" altLang="en-US" sz="3200" b="1" dirty="0" smtClean="0">
                <a:latin typeface="Calibri" pitchFamily="34" charset="0"/>
              </a:rPr>
              <a:t>Relative </a:t>
            </a:r>
            <a:r>
              <a:rPr lang="en-US" altLang="en-US" sz="3200" b="1" dirty="0">
                <a:latin typeface="Calibri" pitchFamily="34" charset="0"/>
              </a:rPr>
              <a:t>Purchasing Power Parity: Inflation Rate Differences and Exchange Rate Changes, </a:t>
            </a:r>
            <a:r>
              <a:rPr lang="en-US" altLang="en-US" sz="3200" b="1" dirty="0" smtClean="0">
                <a:latin typeface="Calibri" pitchFamily="34" charset="0"/>
              </a:rPr>
              <a:t>1975-2012</a:t>
            </a:r>
            <a:r>
              <a:rPr lang="en-US" altLang="en-US" sz="3200" b="1" dirty="0">
                <a:latin typeface="Calibri" pitchFamily="34" charset="0"/>
              </a:rPr>
              <a:t/>
            </a:r>
            <a:br>
              <a:rPr lang="en-US" altLang="en-US" sz="3200" b="1" dirty="0">
                <a:latin typeface="Calibri" pitchFamily="34" charset="0"/>
              </a:rPr>
            </a:br>
            <a:r>
              <a:rPr lang="en-US" altLang="en-US" sz="3200" b="1" dirty="0">
                <a:latin typeface="Calibri" pitchFamily="34" charset="0"/>
              </a:rPr>
              <a:t>27 Developing Countries</a:t>
            </a:r>
            <a:endParaRPr lang="en-US" sz="3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90" y="1600200"/>
            <a:ext cx="7263410" cy="4520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929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4" y="381000"/>
            <a:ext cx="9144000" cy="1143000"/>
          </a:xfrm>
        </p:spPr>
        <p:txBody>
          <a:bodyPr>
            <a:noAutofit/>
          </a:bodyPr>
          <a:lstStyle/>
          <a:p>
            <a:r>
              <a:rPr lang="en-US" altLang="en-US" sz="3400" b="1" dirty="0" smtClean="0">
                <a:latin typeface="Calibri" pitchFamily="34" charset="0"/>
              </a:rPr>
              <a:t>Actual </a:t>
            </a:r>
            <a:r>
              <a:rPr lang="en-US" altLang="en-US" sz="3400" b="1" dirty="0">
                <a:latin typeface="Calibri" pitchFamily="34" charset="0"/>
              </a:rPr>
              <a:t>Exchange Rates and Exchange Rates Consistent with Relative PPP, Monthly, </a:t>
            </a:r>
            <a:r>
              <a:rPr lang="en-US" altLang="en-US" sz="3400" b="1" dirty="0" smtClean="0">
                <a:latin typeface="Calibri" pitchFamily="34" charset="0"/>
              </a:rPr>
              <a:t>1975-2014</a:t>
            </a:r>
            <a:br>
              <a:rPr lang="en-US" altLang="en-US" sz="3400" b="1" dirty="0" smtClean="0">
                <a:latin typeface="Calibri" pitchFamily="34" charset="0"/>
              </a:rPr>
            </a:br>
            <a:r>
              <a:rPr lang="en-US" altLang="en-US" sz="3400" b="1" dirty="0" smtClean="0">
                <a:latin typeface="Calibri" pitchFamily="34" charset="0"/>
              </a:rPr>
              <a:t>U.S. Dollars per DM</a:t>
            </a:r>
            <a:r>
              <a:rPr lang="en-US" altLang="en-US" sz="2400" dirty="0">
                <a:latin typeface="Calibri" pitchFamily="34" charset="0"/>
              </a:rPr>
              <a:t/>
            </a:r>
            <a:br>
              <a:rPr lang="en-US" altLang="en-US" sz="2400" dirty="0">
                <a:latin typeface="Calibri" pitchFamily="34" charset="0"/>
              </a:rPr>
            </a:b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857" y="1828800"/>
            <a:ext cx="6562725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40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220200" cy="1143000"/>
          </a:xfrm>
        </p:spPr>
        <p:txBody>
          <a:bodyPr>
            <a:noAutofit/>
          </a:bodyPr>
          <a:lstStyle/>
          <a:p>
            <a:r>
              <a:rPr lang="en-US" altLang="en-US" sz="3400" b="1" dirty="0">
                <a:latin typeface="Calibri" pitchFamily="34" charset="0"/>
              </a:rPr>
              <a:t>Actual Exchange Rates and Exchange Rates Consistent with Relative PPP, Monthly, 1975-2014</a:t>
            </a:r>
            <a:br>
              <a:rPr lang="en-US" altLang="en-US" sz="3400" b="1" dirty="0">
                <a:latin typeface="Calibri" pitchFamily="34" charset="0"/>
              </a:rPr>
            </a:br>
            <a:r>
              <a:rPr lang="en-US" altLang="en-US" sz="3400" b="1" dirty="0">
                <a:latin typeface="Calibri" pitchFamily="34" charset="0"/>
              </a:rPr>
              <a:t>U.S. Dollars per </a:t>
            </a:r>
            <a:r>
              <a:rPr lang="en-US" altLang="en-US" sz="3400" b="1" dirty="0" smtClean="0">
                <a:latin typeface="Calibri" pitchFamily="34" charset="0"/>
              </a:rPr>
              <a:t>Yen</a:t>
            </a:r>
            <a:endParaRPr lang="en-US" sz="3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781969"/>
            <a:ext cx="6553200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88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Monetary Approach </a:t>
            </a:r>
            <a:r>
              <a:rPr lang="en-US" b="1" dirty="0"/>
              <a:t>to </a:t>
            </a:r>
            <a:r>
              <a:rPr lang="en-US" b="1" dirty="0" smtClean="0"/>
              <a:t>Exchange Rates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Emphasizes </a:t>
            </a:r>
            <a:r>
              <a:rPr lang="en-US" dirty="0"/>
              <a:t>the importance of money supplies and demands as keys to understanding the determinants of exchange </a:t>
            </a:r>
            <a:r>
              <a:rPr lang="en-US" dirty="0" smtClean="0"/>
              <a:t>rates, through </a:t>
            </a:r>
            <a:r>
              <a:rPr lang="en-US" dirty="0"/>
              <a:t>the link of money to price levels and inflation </a:t>
            </a:r>
            <a:r>
              <a:rPr lang="en-US" dirty="0" smtClean="0"/>
              <a:t>rates.</a:t>
            </a:r>
          </a:p>
          <a:p>
            <a:r>
              <a:rPr lang="en-US" dirty="0"/>
              <a:t>The exchange-rate value of a foreign currency (</a:t>
            </a:r>
            <a:r>
              <a:rPr lang="en-US" i="1" dirty="0"/>
              <a:t>e</a:t>
            </a:r>
            <a:r>
              <a:rPr lang="en-US" dirty="0"/>
              <a:t>) is raised in the </a:t>
            </a:r>
            <a:r>
              <a:rPr lang="en-US" dirty="0" smtClean="0"/>
              <a:t>long run </a:t>
            </a:r>
            <a:r>
              <a:rPr lang="en-US" dirty="0"/>
              <a:t>by the following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 smtClean="0"/>
              <a:t>A </a:t>
            </a:r>
            <a:r>
              <a:rPr lang="en-US" dirty="0" smtClean="0"/>
              <a:t>rise in our money supply relative to the foreign money supply </a:t>
            </a:r>
            <a:r>
              <a:rPr lang="en-US" dirty="0"/>
              <a:t>(</a:t>
            </a:r>
            <a:r>
              <a:rPr lang="en-US" i="1" dirty="0"/>
              <a:t>M</a:t>
            </a:r>
            <a:r>
              <a:rPr lang="en-US" baseline="30000" dirty="0"/>
              <a:t>s</a:t>
            </a:r>
            <a:r>
              <a:rPr lang="en-US" dirty="0"/>
              <a:t>/</a:t>
            </a:r>
            <a:r>
              <a:rPr lang="en-US" i="1" dirty="0"/>
              <a:t>M</a:t>
            </a:r>
            <a:r>
              <a:rPr lang="en-US" baseline="30000" dirty="0"/>
              <a:t>s</a:t>
            </a:r>
            <a:r>
              <a:rPr lang="en-US" baseline="-25000" dirty="0"/>
              <a:t>f</a:t>
            </a:r>
            <a:r>
              <a:rPr lang="en-US" dirty="0"/>
              <a:t>)</a:t>
            </a:r>
            <a:endParaRPr lang="en-US" dirty="0" smtClean="0"/>
          </a:p>
          <a:p>
            <a:pPr lvl="1"/>
            <a:r>
              <a:rPr lang="en-US" dirty="0" smtClean="0"/>
              <a:t>A rise in foreign real domestic product relative to our real domestic product </a:t>
            </a:r>
            <a:r>
              <a:rPr lang="en-US" dirty="0"/>
              <a:t>(</a:t>
            </a:r>
            <a:r>
              <a:rPr lang="en-US" i="1" dirty="0"/>
              <a:t>Y</a:t>
            </a:r>
            <a:r>
              <a:rPr lang="en-US" baseline="-25000" dirty="0"/>
              <a:t>f</a:t>
            </a:r>
            <a:r>
              <a:rPr lang="en-US" dirty="0"/>
              <a:t>/</a:t>
            </a:r>
            <a:r>
              <a:rPr lang="en-US" i="1" dirty="0"/>
              <a:t>Y</a:t>
            </a:r>
            <a:r>
              <a:rPr lang="en-US" dirty="0"/>
              <a:t>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31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839200" cy="11430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The </a:t>
            </a:r>
            <a:r>
              <a:rPr lang="en-US" sz="4000" b="1" dirty="0" smtClean="0"/>
              <a:t>Monetary Approach</a:t>
            </a:r>
            <a:endParaRPr lang="en-US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19200"/>
                <a:ext cx="8229600" cy="4983163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sz="3000" dirty="0" smtClean="0"/>
                  <a:t>The </a:t>
                </a:r>
                <a:r>
                  <a:rPr lang="en-US" sz="3000" dirty="0"/>
                  <a:t>relationship between the price level and money supply follows from the relationship between the demand for and supply of money. </a:t>
                </a:r>
                <a:endParaRPr lang="en-US" sz="3000" dirty="0" smtClean="0"/>
              </a:p>
              <a:p>
                <a:r>
                  <a:rPr lang="en-US" sz="3000" dirty="0" smtClean="0"/>
                  <a:t>The </a:t>
                </a:r>
                <a:r>
                  <a:rPr lang="en-US" sz="3000" b="1" dirty="0" smtClean="0"/>
                  <a:t>quantity theory equation </a:t>
                </a:r>
                <a:r>
                  <a:rPr lang="en-US" sz="3000" dirty="0" smtClean="0"/>
                  <a:t>says that in a country the money supply is equated with the demand for money, which is directly proportional to the money value of gross domestic product</a:t>
                </a:r>
              </a:p>
              <a:p>
                <a:pPr marL="457200" lvl="1" indent="0">
                  <a:buNone/>
                </a:pPr>
                <a:r>
                  <a:rPr lang="en-US" sz="3000" i="1" dirty="0" smtClean="0"/>
                  <a:t>	M</a:t>
                </a:r>
                <a:r>
                  <a:rPr lang="en-US" sz="3000" baseline="-25000" dirty="0" smtClean="0"/>
                  <a:t>s</a:t>
                </a:r>
                <a:r>
                  <a:rPr lang="en-US" sz="3000" dirty="0" smtClean="0"/>
                  <a:t> </a:t>
                </a:r>
                <a:r>
                  <a:rPr lang="en-US" sz="3000" dirty="0"/>
                  <a:t>= </a:t>
                </a:r>
                <a:r>
                  <a:rPr lang="en-US" sz="3000" i="1" dirty="0" smtClean="0"/>
                  <a:t>k </a:t>
                </a:r>
                <a14:m>
                  <m:oMath xmlns:m="http://schemas.openxmlformats.org/officeDocument/2006/math">
                    <m:r>
                      <a:rPr lang="en-US" sz="3000" i="1" smtClean="0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sz="3000" i="1" dirty="0" smtClean="0"/>
                  <a:t> </a:t>
                </a:r>
                <a:r>
                  <a:rPr lang="en-US" sz="3000" i="1" dirty="0"/>
                  <a:t>P </a:t>
                </a:r>
                <a14:m>
                  <m:oMath xmlns:m="http://schemas.openxmlformats.org/officeDocument/2006/math">
                    <m:r>
                      <a:rPr lang="en-US" sz="3000" i="1" smtClean="0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sz="3000" i="1" dirty="0" smtClean="0"/>
                  <a:t>Y </a:t>
                </a:r>
                <a:r>
                  <a:rPr lang="en-US" sz="3000" dirty="0" smtClean="0"/>
                  <a:t> 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3000" i="1">
                            <a:latin typeface="Cambria Math"/>
                          </a:rPr>
                          <m:t>𝑀</m:t>
                        </m:r>
                      </m:e>
                      <m:sub>
                        <m:r>
                          <a:rPr lang="en-US" sz="3000" i="1">
                            <a:latin typeface="Cambria Math"/>
                          </a:rPr>
                          <m:t>𝑓</m:t>
                        </m:r>
                      </m:sub>
                      <m:sup>
                        <m:r>
                          <a:rPr lang="en-US" sz="3000" i="1">
                            <a:latin typeface="Cambria Math"/>
                          </a:rPr>
                          <m:t>𝑠</m:t>
                        </m:r>
                      </m:sup>
                    </m:sSubSup>
                    <m:r>
                      <a:rPr lang="en-US" sz="3000" b="0" i="0" smtClean="0">
                        <a:latin typeface="Cambria Math"/>
                      </a:rPr>
                      <m:t>= </m:t>
                    </m:r>
                    <m:sSub>
                      <m:sSubPr>
                        <m:ctrlPr>
                          <a:rPr lang="en-US" sz="3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000" b="0" i="1" smtClean="0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3000" b="0" i="1" smtClean="0"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3000" i="1">
                        <a:latin typeface="Cambria Math"/>
                      </a:rPr>
                      <m:t>× </m:t>
                    </m:r>
                    <m:sSub>
                      <m:sSubPr>
                        <m:ctrlPr>
                          <a:rPr lang="en-US" sz="3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000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sz="3000" i="1"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3000" i="1">
                        <a:latin typeface="Cambria Math"/>
                      </a:rPr>
                      <m:t> × </m:t>
                    </m:r>
                    <m:sSub>
                      <m:sSubPr>
                        <m:ctrlPr>
                          <a:rPr lang="en-US" sz="3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000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en-US" sz="3000" i="1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endParaRPr lang="en-US" sz="3000" dirty="0"/>
              </a:p>
              <a:p>
                <a:pPr marL="346075" lvl="1" indent="-342900">
                  <a:buFont typeface="Arial" panose="020B0604020202020204" pitchFamily="34" charset="0"/>
                  <a:buChar char="•"/>
                </a:pPr>
                <a:r>
                  <a:rPr lang="en-US" sz="3000" dirty="0" smtClean="0"/>
                  <a:t>By taking the ratio of these two </a:t>
                </a:r>
                <a:r>
                  <a:rPr lang="en-US" sz="3000" dirty="0" smtClean="0"/>
                  <a:t>equations and using PPP: </a:t>
                </a:r>
                <a:endParaRPr lang="en-US" sz="3000" dirty="0" smtClean="0"/>
              </a:p>
              <a:p>
                <a:pPr marL="0" indent="0">
                  <a:buNone/>
                </a:pPr>
                <a:r>
                  <a:rPr lang="en-US" sz="3000" i="1" dirty="0" smtClean="0"/>
                  <a:t>	</a:t>
                </a:r>
                <a:r>
                  <a:rPr lang="en-US" sz="3000" i="1" dirty="0"/>
                  <a:t> e</a:t>
                </a:r>
                <a:r>
                  <a:rPr lang="en-US" sz="3000" dirty="0"/>
                  <a:t> = (</a:t>
                </a:r>
                <a:r>
                  <a:rPr lang="en-US" sz="3000" i="1" dirty="0"/>
                  <a:t>P</a:t>
                </a:r>
                <a:r>
                  <a:rPr lang="en-US" sz="3000" dirty="0"/>
                  <a:t>/</a:t>
                </a:r>
                <a:r>
                  <a:rPr lang="en-US" sz="3000" i="1" dirty="0"/>
                  <a:t>P</a:t>
                </a:r>
                <a:r>
                  <a:rPr lang="en-US" sz="3000" baseline="-25000" dirty="0"/>
                  <a:t>f</a:t>
                </a:r>
                <a:r>
                  <a:rPr lang="en-US" sz="3000" dirty="0"/>
                  <a:t>) = (</a:t>
                </a:r>
                <a:r>
                  <a:rPr lang="en-US" sz="3000" i="1" dirty="0"/>
                  <a:t>M</a:t>
                </a:r>
                <a:r>
                  <a:rPr lang="en-US" sz="3000" baseline="-25000" dirty="0"/>
                  <a:t>s</a:t>
                </a:r>
                <a:r>
                  <a:rPr lang="en-US" sz="3000" dirty="0"/>
                  <a:t>/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3000" i="1">
                            <a:latin typeface="Cambria Math"/>
                          </a:rPr>
                          <m:t>𝑀</m:t>
                        </m:r>
                      </m:e>
                      <m:sub>
                        <m:r>
                          <a:rPr lang="en-US" sz="3000" i="1">
                            <a:latin typeface="Cambria Math"/>
                          </a:rPr>
                          <m:t>𝑓</m:t>
                        </m:r>
                      </m:sub>
                      <m:sup>
                        <m:r>
                          <a:rPr lang="en-US" sz="3000" i="1">
                            <a:latin typeface="Cambria Math"/>
                          </a:rPr>
                          <m:t>𝑠</m:t>
                        </m:r>
                      </m:sup>
                    </m:sSubSup>
                  </m:oMath>
                </a14:m>
                <a:r>
                  <a:rPr lang="en-US" sz="3000" dirty="0"/>
                  <a:t>) </a:t>
                </a:r>
                <a14:m>
                  <m:oMath xmlns:m="http://schemas.openxmlformats.org/officeDocument/2006/math">
                    <m:r>
                      <a:rPr lang="en-US" sz="3000" i="1">
                        <a:latin typeface="Cambria Math"/>
                      </a:rPr>
                      <m:t>×</m:t>
                    </m:r>
                  </m:oMath>
                </a14:m>
                <a:r>
                  <a:rPr lang="en-US" sz="3000" dirty="0"/>
                  <a:t> (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000" i="1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3000" i="1"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3000" i="1">
                        <a:latin typeface="Cambria Math"/>
                      </a:rPr>
                      <m:t>/</m:t>
                    </m:r>
                    <m:r>
                      <a:rPr lang="en-US" sz="3000" i="1">
                        <a:latin typeface="Cambria Math"/>
                      </a:rPr>
                      <m:t>𝑘</m:t>
                    </m:r>
                    <m:r>
                      <a:rPr lang="en-US" sz="3000" i="1">
                        <a:latin typeface="Cambria Math"/>
                      </a:rPr>
                      <m:t>)</m:t>
                    </m:r>
                  </m:oMath>
                </a14:m>
                <a:r>
                  <a:rPr lang="en-US" sz="3000" dirty="0"/>
                  <a:t> </a:t>
                </a:r>
                <a14:m>
                  <m:oMath xmlns:m="http://schemas.openxmlformats.org/officeDocument/2006/math">
                    <m:r>
                      <a:rPr lang="en-US" sz="3000" i="1">
                        <a:latin typeface="Cambria Math"/>
                      </a:rPr>
                      <m:t>×</m:t>
                    </m:r>
                  </m:oMath>
                </a14:m>
                <a:r>
                  <a:rPr lang="en-US" sz="3000" dirty="0"/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3000" i="1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en-US" sz="3000" i="1"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n-US" sz="3000" i="1">
                        <a:latin typeface="Cambria Math"/>
                      </a:rPr>
                      <m:t>/</m:t>
                    </m:r>
                    <m:r>
                      <a:rPr lang="en-US" sz="3000" i="1">
                        <a:latin typeface="Cambria Math"/>
                      </a:rPr>
                      <m:t>𝑌</m:t>
                    </m:r>
                    <m:r>
                      <a:rPr lang="en-US" sz="3000" i="1">
                        <a:latin typeface="Cambria Math"/>
                      </a:rPr>
                      <m:t>)</m:t>
                    </m:r>
                  </m:oMath>
                </a14:m>
                <a:endParaRPr lang="en-US" sz="3000" dirty="0"/>
              </a:p>
              <a:p>
                <a:pPr marL="457200" lvl="1" indent="0">
                  <a:buNone/>
                </a:pPr>
                <a:endParaRPr lang="en-US" dirty="0"/>
              </a:p>
              <a:p>
                <a:pPr lvl="1"/>
                <a:endParaRPr lang="en-US" dirty="0" smtClean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19200"/>
                <a:ext cx="8229600" cy="4983163"/>
              </a:xfrm>
              <a:blipFill rotWithShape="1">
                <a:blip r:embed="rId2"/>
                <a:stretch>
                  <a:fillRect l="-1259" t="-1958" r="-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5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b="1" dirty="0" smtClean="0"/>
              <a:t>Exchange-Rate </a:t>
            </a:r>
            <a:r>
              <a:rPr lang="en-US" b="1" dirty="0"/>
              <a:t>O</a:t>
            </a:r>
            <a:r>
              <a:rPr lang="en-US" b="1" dirty="0" smtClean="0"/>
              <a:t>vershooting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/>
          </a:bodyPr>
          <a:lstStyle/>
          <a:p>
            <a:r>
              <a:rPr lang="en-US" dirty="0" smtClean="0"/>
              <a:t>International </a:t>
            </a:r>
            <a:r>
              <a:rPr lang="en-US" dirty="0" smtClean="0"/>
              <a:t>investors can react </a:t>
            </a:r>
            <a:r>
              <a:rPr lang="en-US" i="1" dirty="0" smtClean="0"/>
              <a:t>rationally</a:t>
            </a:r>
            <a:r>
              <a:rPr lang="en-US" dirty="0" smtClean="0"/>
              <a:t> to news by driving the exchange rate </a:t>
            </a:r>
            <a:r>
              <a:rPr lang="en-US" i="1" dirty="0" smtClean="0"/>
              <a:t>past</a:t>
            </a:r>
            <a:r>
              <a:rPr lang="en-US" dirty="0" smtClean="0"/>
              <a:t> what they know to be its ultimate long-run equilibrium value. The actual exchange rate then moves slowly back to that long-run </a:t>
            </a:r>
            <a:r>
              <a:rPr lang="en-US" dirty="0" smtClean="0"/>
              <a:t>value later </a:t>
            </a:r>
            <a:r>
              <a:rPr lang="en-US" dirty="0" smtClean="0"/>
              <a:t>on </a:t>
            </a:r>
          </a:p>
          <a:p>
            <a:r>
              <a:rPr lang="en-US" dirty="0" smtClean="0"/>
              <a:t>That is, in the short run </a:t>
            </a:r>
            <a:r>
              <a:rPr lang="en-US" dirty="0" smtClean="0"/>
              <a:t>an exchange rate </a:t>
            </a:r>
            <a:r>
              <a:rPr lang="en-US" dirty="0" smtClean="0"/>
              <a:t>can “overshoot” </a:t>
            </a:r>
            <a:r>
              <a:rPr lang="en-US" dirty="0" smtClean="0"/>
              <a:t>its long </a:t>
            </a:r>
            <a:r>
              <a:rPr lang="en-US" dirty="0" smtClean="0"/>
              <a:t>run value and </a:t>
            </a:r>
            <a:r>
              <a:rPr lang="en-US" dirty="0" smtClean="0"/>
              <a:t>then revert </a:t>
            </a:r>
            <a:r>
              <a:rPr lang="en-US" dirty="0" smtClean="0"/>
              <a:t>back toward it </a:t>
            </a:r>
            <a:r>
              <a:rPr lang="en-US" dirty="0" smtClean="0"/>
              <a:t>over </a:t>
            </a:r>
            <a:r>
              <a:rPr lang="en-US" dirty="0" smtClean="0"/>
              <a:t>time.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1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b="1" dirty="0" smtClean="0"/>
              <a:t>Introduction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95400"/>
            <a:ext cx="7086600" cy="4724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Exchange rates over time</a:t>
            </a:r>
          </a:p>
          <a:p>
            <a:r>
              <a:rPr lang="en-US" dirty="0" smtClean="0"/>
              <a:t>Long-term </a:t>
            </a:r>
            <a:r>
              <a:rPr lang="en-US" dirty="0" smtClean="0"/>
              <a:t>trends</a:t>
            </a:r>
          </a:p>
          <a:p>
            <a:r>
              <a:rPr lang="en-US" dirty="0" smtClean="0"/>
              <a:t>Medium-term trends</a:t>
            </a:r>
          </a:p>
          <a:p>
            <a:r>
              <a:rPr lang="en-US" dirty="0" smtClean="0"/>
              <a:t>Short-term </a:t>
            </a:r>
            <a:r>
              <a:rPr lang="en-US" dirty="0" smtClean="0"/>
              <a:t>variability</a:t>
            </a:r>
          </a:p>
          <a:p>
            <a:pPr marL="0" indent="0">
              <a:buNone/>
            </a:pPr>
            <a:r>
              <a:rPr lang="en-US" dirty="0" smtClean="0"/>
              <a:t>Frameworks</a:t>
            </a:r>
          </a:p>
          <a:p>
            <a:r>
              <a:rPr lang="en-US" dirty="0" smtClean="0"/>
              <a:t>Asset market </a:t>
            </a:r>
            <a:r>
              <a:rPr lang="en-US" dirty="0"/>
              <a:t>a</a:t>
            </a:r>
            <a:r>
              <a:rPr lang="en-US" dirty="0" smtClean="0"/>
              <a:t>pproach</a:t>
            </a:r>
          </a:p>
          <a:p>
            <a:r>
              <a:rPr lang="en-US" dirty="0" smtClean="0"/>
              <a:t>Purchasing power parity (PPP)</a:t>
            </a:r>
          </a:p>
          <a:p>
            <a:r>
              <a:rPr lang="en-US" dirty="0" smtClean="0"/>
              <a:t>Monetary approach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28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Overview </a:t>
            </a:r>
            <a:r>
              <a:rPr lang="en-US" altLang="en-US" b="1" dirty="0">
                <a:latin typeface="Calibri" pitchFamily="34" charset="0"/>
              </a:rPr>
              <a:t>of Key Elements, Exchange-Rate Overshooting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20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752600"/>
            <a:ext cx="7565349" cy="4252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372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Exchange-Rate Path, Exchange-Rate Overshooting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21</a:t>
            </a:fld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310" y="1676400"/>
            <a:ext cx="5334289" cy="4281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17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How Well Can We Predict Exchange Rates?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The naïve model: the spot exchange rate follows a </a:t>
            </a:r>
            <a:r>
              <a:rPr lang="en-US" i="1" dirty="0" smtClean="0"/>
              <a:t>random walk</a:t>
            </a:r>
            <a:r>
              <a:rPr lang="en-US" dirty="0" smtClean="0"/>
              <a:t>, so we have no ability to predict whether it will go up or down</a:t>
            </a:r>
          </a:p>
          <a:p>
            <a:r>
              <a:rPr lang="en-US" dirty="0" smtClean="0"/>
              <a:t>Economic structural models are generally of no use in predicting exchange rates in the short run</a:t>
            </a:r>
            <a:endParaRPr lang="en-US" dirty="0"/>
          </a:p>
          <a:p>
            <a:r>
              <a:rPr lang="en-US" dirty="0" smtClean="0"/>
              <a:t>Exchange rate reacts strongly and immediately to new information</a:t>
            </a:r>
          </a:p>
          <a:p>
            <a:r>
              <a:rPr lang="en-US" dirty="0" smtClean="0"/>
              <a:t>Short-run exchange-rate </a:t>
            </a:r>
            <a:r>
              <a:rPr lang="en-US" dirty="0" smtClean="0"/>
              <a:t>expectations can be formed without much reference to economic fundamentals</a:t>
            </a:r>
          </a:p>
          <a:p>
            <a:pPr lvl="1"/>
            <a:r>
              <a:rPr lang="en-US" b="1" dirty="0"/>
              <a:t>Bandwagon</a:t>
            </a:r>
            <a:r>
              <a:rPr lang="en-US" dirty="0"/>
              <a:t>: extrapolating recent trends into the </a:t>
            </a:r>
            <a:r>
              <a:rPr lang="en-US" dirty="0" smtClean="0"/>
              <a:t>future</a:t>
            </a:r>
          </a:p>
          <a:p>
            <a:pPr lvl="1"/>
            <a:r>
              <a:rPr lang="en-US" dirty="0" smtClean="0"/>
              <a:t>Speculative bubble</a:t>
            </a:r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63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zh-HK" sz="3600" b="1" dirty="0" smtClean="0">
                <a:ea typeface="新細明體" charset="-120"/>
              </a:rPr>
              <a:t>Real Exchange Rate </a:t>
            </a:r>
            <a:r>
              <a:rPr lang="en-US" altLang="zh-HK" sz="3600" b="1" dirty="0" smtClean="0">
                <a:ea typeface="新細明體" charset="-120"/>
              </a:rPr>
              <a:t>(RER) Value </a:t>
            </a:r>
            <a:r>
              <a:rPr lang="en-US" altLang="zh-HK" sz="3600" b="1" dirty="0" smtClean="0">
                <a:ea typeface="新細明體" charset="-120"/>
              </a:rPr>
              <a:t>of the </a:t>
            </a:r>
            <a:br>
              <a:rPr lang="en-US" altLang="zh-HK" sz="3600" b="1" dirty="0" smtClean="0">
                <a:ea typeface="新細明體" charset="-120"/>
              </a:rPr>
            </a:br>
            <a:r>
              <a:rPr lang="en-US" altLang="zh-HK" sz="3600" b="1" dirty="0" smtClean="0">
                <a:ea typeface="新細明體" charset="-120"/>
              </a:rPr>
              <a:t>Domestic Currency</a:t>
            </a:r>
            <a:r>
              <a:rPr lang="en-US" altLang="zh-HK" sz="3600" dirty="0" smtClean="0">
                <a:ea typeface="新細明體" charset="-120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460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05400"/>
              </a:xfrm>
            </p:spPr>
            <p:txBody>
              <a:bodyPr>
                <a:normAutofit lnSpcReduction="10000"/>
              </a:bodyPr>
              <a:lstStyle/>
              <a:p>
                <a:pPr eaLnBrk="1" hangingPunct="1">
                  <a:lnSpc>
                    <a:spcPct val="80000"/>
                  </a:lnSpc>
                  <a:buFontTx/>
                  <a:buNone/>
                </a:pPr>
                <a:endParaRPr lang="en-US" altLang="zh-HK" sz="3100" baseline="-25000" dirty="0" smtClean="0">
                  <a:ea typeface="新細明體" charset="-120"/>
                </a:endParaRPr>
              </a:p>
              <a:p>
                <a:pPr eaLnBrk="1" hangingPunct="1">
                  <a:lnSpc>
                    <a:spcPct val="80000"/>
                  </a:lnSpc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HK" sz="2800" b="1" i="1" smtClean="0">
                              <a:latin typeface="Cambria Math"/>
                              <a:ea typeface="新細明體" charset="-120"/>
                            </a:rPr>
                          </m:ctrlPr>
                        </m:sSubPr>
                        <m:e>
                          <m:r>
                            <a:rPr lang="en-US" altLang="zh-HK" sz="2800" b="1" i="1" smtClean="0">
                              <a:latin typeface="Cambria Math"/>
                              <a:ea typeface="新細明體" charset="-120"/>
                            </a:rPr>
                            <m:t>𝑹𝑬𝑹</m:t>
                          </m:r>
                        </m:e>
                        <m:sub>
                          <m:r>
                            <a:rPr lang="en-US" altLang="zh-HK" sz="2800" b="1" i="1" smtClean="0">
                              <a:latin typeface="Cambria Math"/>
                              <a:ea typeface="新細明體" charset="-120"/>
                            </a:rPr>
                            <m:t>𝒕</m:t>
                          </m:r>
                        </m:sub>
                      </m:sSub>
                      <m:r>
                        <a:rPr lang="en-US" altLang="zh-HK" sz="2800" b="0" i="1" smtClean="0">
                          <a:latin typeface="Cambria Math"/>
                          <a:ea typeface="新細明體" charset="-120"/>
                        </a:rPr>
                        <m:t>= </m:t>
                      </m:r>
                      <m:f>
                        <m:fPr>
                          <m:ctrlPr>
                            <a:rPr lang="en-US" altLang="zh-HK" sz="2800" b="0" i="1" smtClean="0">
                              <a:latin typeface="Cambria Math"/>
                              <a:ea typeface="新細明體" charset="-12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altLang="zh-HK" sz="2800" b="0" i="1" smtClean="0">
                                  <a:latin typeface="Cambria Math"/>
                                  <a:ea typeface="新細明體" charset="-12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zh-HK" sz="2800" b="0" i="1" smtClean="0">
                                      <a:latin typeface="Cambria Math"/>
                                      <a:ea typeface="新細明體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  <m:t>0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  <m:r>
                            <a:rPr lang="en-US" altLang="zh-HK" sz="2800" b="0" i="1" smtClean="0">
                              <a:latin typeface="Cambria Math"/>
                              <a:ea typeface="Cambria Math"/>
                            </a:rPr>
                            <m:t>×</m:t>
                          </m:r>
                          <m:d>
                            <m:dPr>
                              <m:ctrlPr>
                                <a:rPr lang="en-US" altLang="zh-HK" sz="28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zh-HK" sz="28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HK" sz="28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Cambria Math"/>
                                        </a:rPr>
                                        <m:t>𝑒</m:t>
                                      </m:r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Cambria Math"/>
                                        </a:rPr>
                                        <m:t>′</m:t>
                                      </m:r>
                                    </m:e>
                                    <m:sub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Cambria Math"/>
                                        </a:rPr>
                                        <m:t>𝑡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HK" sz="28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Cambria Math"/>
                                        </a:rPr>
                                        <m:t>𝑒</m:t>
                                      </m:r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Cambria Math"/>
                                        </a:rPr>
                                        <m:t>′</m:t>
                                      </m:r>
                                    </m:e>
                                    <m:sub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Cambria Math"/>
                                        </a:rPr>
                                        <m:t>0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altLang="zh-HK" sz="2800" b="0" i="1" smtClean="0">
                                  <a:latin typeface="Cambria Math"/>
                                  <a:ea typeface="新細明體" charset="-12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zh-HK" sz="2800" b="0" i="1" smtClean="0">
                                      <a:latin typeface="Cambria Math"/>
                                      <a:ea typeface="新細明體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  <m:t>𝑓</m:t>
                                      </m:r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  <m:t>,</m:t>
                                      </m:r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  <m:t>𝑓</m:t>
                                      </m:r>
                                      <m:r>
                                        <a:rPr lang="en-US" altLang="zh-HK" sz="2800" b="0" i="1" smtClean="0">
                                          <a:latin typeface="Cambria Math"/>
                                          <a:ea typeface="新細明體" charset="-120"/>
                                        </a:rPr>
                                        <m:t>,0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den>
                      </m:f>
                      <m:r>
                        <a:rPr lang="en-US" altLang="zh-HK" sz="2800" b="0" i="1" smtClean="0">
                          <a:latin typeface="Cambria Math"/>
                          <a:ea typeface="新細明體" charset="-120"/>
                        </a:rPr>
                        <m:t> </m:t>
                      </m:r>
                      <m:r>
                        <a:rPr lang="en-US" altLang="zh-HK" sz="2800" b="0" i="1" smtClean="0">
                          <a:latin typeface="Cambria Math"/>
                          <a:ea typeface="Cambria Math"/>
                        </a:rPr>
                        <m:t>×100</m:t>
                      </m:r>
                    </m:oMath>
                  </m:oMathPara>
                </a14:m>
                <a:endParaRPr lang="en-US" altLang="zh-HK" sz="2800" dirty="0" smtClean="0">
                  <a:ea typeface="新細明體" charset="-120"/>
                </a:endParaRPr>
              </a:p>
              <a:p>
                <a:pPr eaLnBrk="1" hangingPunct="1">
                  <a:lnSpc>
                    <a:spcPct val="80000"/>
                  </a:lnSpc>
                  <a:buFontTx/>
                  <a:buNone/>
                </a:pPr>
                <a:endParaRPr lang="en-US" altLang="zh-HK" sz="2400" dirty="0" smtClean="0">
                  <a:ea typeface="新細明體" charset="-120"/>
                </a:endParaRPr>
              </a:p>
              <a:p>
                <a:pPr>
                  <a:lnSpc>
                    <a:spcPct val="80000"/>
                  </a:lnSpc>
                </a:pPr>
                <a:r>
                  <a:rPr lang="en-US" altLang="zh-HK" sz="2600" dirty="0" smtClean="0">
                    <a:ea typeface="新細明體" charset="-120"/>
                  </a:rPr>
                  <a:t>e′</a:t>
                </a:r>
                <a:r>
                  <a:rPr lang="en-US" altLang="zh-HK" sz="2600" baseline="-25000" dirty="0" smtClean="0">
                    <a:ea typeface="新細明體" charset="-120"/>
                  </a:rPr>
                  <a:t>t</a:t>
                </a:r>
                <a:r>
                  <a:rPr lang="en-US" altLang="zh-HK" sz="2600" dirty="0" smtClean="0">
                    <a:ea typeface="新細明體" charset="-120"/>
                  </a:rPr>
                  <a:t> is the regular-money (nominal) exchange rate value of the domestic (or focus) country’s currency.  </a:t>
                </a:r>
              </a:p>
              <a:p>
                <a:pPr>
                  <a:lnSpc>
                    <a:spcPct val="80000"/>
                  </a:lnSpc>
                </a:pPr>
                <a:r>
                  <a:rPr lang="en-US" altLang="zh-HK" sz="2600" dirty="0" smtClean="0">
                    <a:ea typeface="新細明體" charset="-120"/>
                  </a:rPr>
                  <a:t>There </a:t>
                </a:r>
                <a:r>
                  <a:rPr lang="en-US" altLang="zh-HK" sz="2600" dirty="0">
                    <a:ea typeface="新細明體" charset="-120"/>
                  </a:rPr>
                  <a:t>are no natural units, so we state the RER (of </a:t>
                </a:r>
                <a:r>
                  <a:rPr lang="en-US" altLang="zh-HK" sz="2600" dirty="0" smtClean="0">
                    <a:ea typeface="新細明體" charset="-120"/>
                  </a:rPr>
                  <a:t>the domestic </a:t>
                </a:r>
                <a:r>
                  <a:rPr lang="en-US" altLang="zh-HK" sz="2600" dirty="0">
                    <a:ea typeface="新細明體" charset="-120"/>
                  </a:rPr>
                  <a:t>or focus currency) at time t as an index number, with a base year 0 equal to 100</a:t>
                </a:r>
                <a:r>
                  <a:rPr lang="en-US" altLang="zh-HK" sz="2600" dirty="0" smtClean="0">
                    <a:ea typeface="新細明體" charset="-120"/>
                  </a:rPr>
                  <a:t>.</a:t>
                </a:r>
                <a:endParaRPr lang="en-US" altLang="zh-HK" sz="2600" dirty="0">
                  <a:ea typeface="新細明體" charset="-120"/>
                </a:endParaRPr>
              </a:p>
              <a:p>
                <a:r>
                  <a:rPr lang="en-US" altLang="zh-HK" sz="2600" dirty="0">
                    <a:ea typeface="新細明體" charset="-120"/>
                  </a:rPr>
                  <a:t>General indicator of deviations from relative PPP.</a:t>
                </a:r>
              </a:p>
              <a:p>
                <a:pPr>
                  <a:lnSpc>
                    <a:spcPct val="80000"/>
                  </a:lnSpc>
                </a:pPr>
                <a:r>
                  <a:rPr lang="en-US" altLang="zh-HK" sz="2600" dirty="0" smtClean="0">
                    <a:ea typeface="新細明體" charset="-120"/>
                  </a:rPr>
                  <a:t>General </a:t>
                </a:r>
                <a:r>
                  <a:rPr lang="en-US" altLang="zh-HK" sz="2600" dirty="0">
                    <a:ea typeface="新細明體" charset="-120"/>
                  </a:rPr>
                  <a:t>(inverse) indicator of changes in international price competitiveness (of the domestic or focus country)  </a:t>
                </a:r>
                <a:r>
                  <a:rPr lang="en-US" altLang="zh-HK" sz="2600" dirty="0" smtClean="0">
                    <a:ea typeface="新細明體" charset="-120"/>
                  </a:rPr>
                  <a:t>compared </a:t>
                </a:r>
                <a:r>
                  <a:rPr lang="en-US" altLang="zh-HK" sz="2600" dirty="0">
                    <a:ea typeface="新細明體" charset="-120"/>
                  </a:rPr>
                  <a:t>to some previous </a:t>
                </a:r>
                <a:r>
                  <a:rPr lang="en-US" altLang="zh-HK" sz="2600" dirty="0" smtClean="0">
                    <a:ea typeface="新細明體" charset="-120"/>
                  </a:rPr>
                  <a:t>time (time </a:t>
                </a:r>
                <a:r>
                  <a:rPr lang="en-US" altLang="zh-HK" sz="2600" dirty="0">
                    <a:ea typeface="新細明體" charset="-120"/>
                  </a:rPr>
                  <a:t>0)</a:t>
                </a:r>
              </a:p>
              <a:p>
                <a:pPr eaLnBrk="1" hangingPunct="1">
                  <a:lnSpc>
                    <a:spcPct val="80000"/>
                  </a:lnSpc>
                  <a:buFontTx/>
                  <a:buNone/>
                </a:pPr>
                <a:endParaRPr lang="en-US" altLang="zh-HK" sz="2400" dirty="0" smtClean="0">
                  <a:ea typeface="新細明體" charset="-120"/>
                </a:endParaRPr>
              </a:p>
            </p:txBody>
          </p:sp>
        </mc:Choice>
        <mc:Fallback>
          <p:sp>
            <p:nvSpPr>
              <p:cNvPr id="19460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05400"/>
              </a:xfrm>
              <a:blipFill rotWithShape="1">
                <a:blip r:embed="rId2"/>
                <a:stretch>
                  <a:fillRect l="-1111" r="-20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914400" y="16764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zh-HK" altLang="zh-HK">
              <a:ea typeface="新細明體" charset="-120"/>
            </a:endParaRPr>
          </a:p>
        </p:txBody>
      </p:sp>
      <p:sp>
        <p:nvSpPr>
          <p:cNvPr id="19462" name="Text Box 5"/>
          <p:cNvSpPr txBox="1">
            <a:spLocks noChangeArrowheads="1"/>
          </p:cNvSpPr>
          <p:nvPr/>
        </p:nvSpPr>
        <p:spPr bwMode="auto">
          <a:xfrm>
            <a:off x="1143000" y="1524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zh-HK" altLang="zh-HK"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2661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Four Ways to Measure the Exchange Rate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HK" b="1" dirty="0">
                <a:ea typeface="新細明體" charset="-120"/>
              </a:rPr>
              <a:t>Nominal Bilateral Exchange Rate</a:t>
            </a:r>
            <a:r>
              <a:rPr lang="en-US" altLang="zh-HK" dirty="0">
                <a:ea typeface="新細明體" charset="-120"/>
              </a:rPr>
              <a:t>:  Regular market exchange rate, e.g., $1.20/SFr.  Usually stated in regular money values.</a:t>
            </a:r>
          </a:p>
          <a:p>
            <a:pPr marL="0" indent="0">
              <a:buNone/>
            </a:pPr>
            <a:endParaRPr lang="en-US" altLang="zh-HK" b="1" u="sng" dirty="0">
              <a:ea typeface="新細明體" charset="-120"/>
            </a:endParaRPr>
          </a:p>
          <a:p>
            <a:pPr marL="0" indent="0">
              <a:buNone/>
            </a:pPr>
            <a:r>
              <a:rPr lang="en-US" altLang="zh-HK" b="1" dirty="0">
                <a:ea typeface="新細明體" charset="-120"/>
              </a:rPr>
              <a:t>Nominal Effective Exchange Rate</a:t>
            </a:r>
            <a:r>
              <a:rPr lang="en-US" altLang="zh-HK" dirty="0">
                <a:ea typeface="新細明體" charset="-120"/>
              </a:rPr>
              <a:t>:  Weighted average of nominal bilateral exchange rates,  e.g., trade-weighted value of the $.  Must be stated as an index number, with base year.</a:t>
            </a:r>
          </a:p>
          <a:p>
            <a:pPr marL="0" indent="0">
              <a:buNone/>
            </a:pPr>
            <a:endParaRPr lang="en-US" altLang="zh-HK" b="1" u="sng" dirty="0">
              <a:ea typeface="新細明體" charset="-120"/>
            </a:endParaRPr>
          </a:p>
          <a:p>
            <a:pPr marL="0" indent="0">
              <a:buNone/>
            </a:pPr>
            <a:r>
              <a:rPr lang="en-US" altLang="zh-HK" b="1" dirty="0">
                <a:ea typeface="新細明體" charset="-120"/>
              </a:rPr>
              <a:t>Real Bilateral Exchange Rate</a:t>
            </a:r>
            <a:r>
              <a:rPr lang="en-US" altLang="zh-HK" dirty="0">
                <a:ea typeface="新細明體" charset="-120"/>
              </a:rPr>
              <a:t>:  For two countries, nominal bilateral exchange rate </a:t>
            </a:r>
            <a:r>
              <a:rPr lang="en-US" altLang="zh-HK" i="1" dirty="0">
                <a:ea typeface="新細明體" charset="-120"/>
              </a:rPr>
              <a:t>and</a:t>
            </a:r>
            <a:r>
              <a:rPr lang="en-US" altLang="zh-HK" dirty="0">
                <a:ea typeface="新細明體" charset="-120"/>
              </a:rPr>
              <a:t> product price indexes.  Stated as an index number.</a:t>
            </a:r>
          </a:p>
          <a:p>
            <a:pPr marL="0" indent="0">
              <a:buNone/>
            </a:pPr>
            <a:endParaRPr lang="en-US" altLang="zh-HK" b="1" u="sng" dirty="0">
              <a:ea typeface="新細明體" charset="-120"/>
            </a:endParaRPr>
          </a:p>
          <a:p>
            <a:pPr marL="0" indent="0">
              <a:buNone/>
            </a:pPr>
            <a:r>
              <a:rPr lang="en-US" altLang="zh-HK" b="1" dirty="0">
                <a:ea typeface="新細明體" charset="-120"/>
              </a:rPr>
              <a:t>Real Effective Exchange Rate</a:t>
            </a:r>
            <a:r>
              <a:rPr lang="en-US" altLang="zh-HK" dirty="0">
                <a:ea typeface="新細明體" charset="-120"/>
              </a:rPr>
              <a:t>:  Weighted average, stated as an index number. 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65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4000" b="1" dirty="0">
                <a:latin typeface="Calibri" pitchFamily="34" charset="0"/>
              </a:rPr>
              <a:t>Nominal and Real Effective Exchange-Rate Values for the U.S. Dollar, </a:t>
            </a:r>
            <a:r>
              <a:rPr lang="en-US" altLang="en-US" sz="4000" b="1" dirty="0" smtClean="0">
                <a:latin typeface="Calibri" pitchFamily="34" charset="0"/>
              </a:rPr>
              <a:t>1975-2014</a:t>
            </a:r>
            <a:r>
              <a:rPr lang="en-US" altLang="en-US" sz="2800" dirty="0" smtClean="0">
                <a:latin typeface="Calibri" pitchFamily="34" charset="0"/>
              </a:rPr>
              <a:t/>
            </a:r>
            <a:br>
              <a:rPr lang="en-US" altLang="en-US" sz="2800" dirty="0" smtClean="0">
                <a:latin typeface="Calibri" pitchFamily="34" charset="0"/>
              </a:rPr>
            </a:b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25</a:t>
            </a:fld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76400"/>
            <a:ext cx="6248400" cy="4061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16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839200" cy="1143000"/>
          </a:xfrm>
        </p:spPr>
        <p:txBody>
          <a:bodyPr>
            <a:noAutofit/>
          </a:bodyPr>
          <a:lstStyle/>
          <a:p>
            <a:r>
              <a:rPr lang="en-US" altLang="en-US" sz="3200" b="1" dirty="0" smtClean="0">
                <a:latin typeface="Calibri" pitchFamily="34" charset="0"/>
              </a:rPr>
              <a:t>Selected </a:t>
            </a:r>
            <a:r>
              <a:rPr lang="en-US" altLang="en-US" sz="3200" b="1" dirty="0">
                <a:latin typeface="Calibri" pitchFamily="34" charset="0"/>
              </a:rPr>
              <a:t>Exchange Rates, </a:t>
            </a:r>
            <a:r>
              <a:rPr lang="en-US" altLang="en-US" sz="3200" b="1" dirty="0" smtClean="0">
                <a:latin typeface="Calibri" pitchFamily="34" charset="0"/>
              </a:rPr>
              <a:t>1970-2014</a:t>
            </a:r>
            <a:r>
              <a:rPr lang="en-US" altLang="en-US" sz="3200" b="1" dirty="0">
                <a:latin typeface="Calibri" pitchFamily="34" charset="0"/>
              </a:rPr>
              <a:t/>
            </a:r>
            <a:br>
              <a:rPr lang="en-US" altLang="en-US" sz="3200" b="1" dirty="0">
                <a:latin typeface="Calibri" pitchFamily="34" charset="0"/>
              </a:rPr>
            </a:br>
            <a:r>
              <a:rPr lang="en-US" altLang="en-US" sz="3200" b="1" dirty="0">
                <a:latin typeface="Calibri" pitchFamily="34" charset="0"/>
              </a:rPr>
              <a:t>Swiss Franc, German Mark (DM), and Japanese Yen</a:t>
            </a:r>
            <a:endParaRPr lang="en-US" sz="3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7252865" cy="4491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342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3200" b="1" dirty="0" smtClean="0">
                <a:latin typeface="Calibri" pitchFamily="34" charset="0"/>
              </a:rPr>
              <a:t>Selected </a:t>
            </a:r>
            <a:r>
              <a:rPr lang="en-US" altLang="en-US" sz="3200" b="1" dirty="0">
                <a:latin typeface="Calibri" pitchFamily="34" charset="0"/>
              </a:rPr>
              <a:t>Exchange Rates, </a:t>
            </a:r>
            <a:r>
              <a:rPr lang="en-US" altLang="en-US" sz="3200" b="1" dirty="0" smtClean="0">
                <a:latin typeface="Calibri" pitchFamily="34" charset="0"/>
              </a:rPr>
              <a:t>1970-2014</a:t>
            </a:r>
            <a:r>
              <a:rPr lang="en-US" altLang="en-US" sz="3200" b="1" dirty="0">
                <a:latin typeface="Calibri" pitchFamily="34" charset="0"/>
              </a:rPr>
              <a:t/>
            </a:r>
            <a:br>
              <a:rPr lang="en-US" altLang="en-US" sz="3200" b="1" dirty="0">
                <a:latin typeface="Calibri" pitchFamily="34" charset="0"/>
              </a:rPr>
            </a:br>
            <a:r>
              <a:rPr lang="en-US" altLang="en-US" sz="3200" b="1" dirty="0">
                <a:latin typeface="Calibri" pitchFamily="34" charset="0"/>
              </a:rPr>
              <a:t>Australian Dollar, Canadian Dollar, British Pound Sterling, and Italian Lira</a:t>
            </a:r>
            <a:endParaRPr lang="en-US" sz="3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52600"/>
            <a:ext cx="7249057" cy="4053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904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Exchange Rates in the Short Run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Pressures on exchange rates in the short run can be best understood in terms of the demands and supplies of assets denominated in different currencies</a:t>
            </a:r>
          </a:p>
          <a:p>
            <a:r>
              <a:rPr lang="en-US" dirty="0" smtClean="0"/>
              <a:t>Foreign exchange markets seems sensitive to movements in interest rates </a:t>
            </a:r>
          </a:p>
          <a:p>
            <a:r>
              <a:rPr lang="en-US" dirty="0" smtClean="0"/>
              <a:t>Expectations of future exchange rates can have a powerful impact on international financial positioning, and thus on the value of the current exchange </a:t>
            </a:r>
            <a:r>
              <a:rPr lang="en-US" dirty="0" smtClean="0"/>
              <a:t>rate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8403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Asset Market Approach</a:t>
            </a:r>
            <a:br>
              <a:rPr lang="en-US" b="1" dirty="0" smtClean="0"/>
            </a:br>
            <a:r>
              <a:rPr lang="en-US" b="1" dirty="0" smtClean="0"/>
              <a:t>to Exchange Rates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</a:t>
            </a:r>
            <a:r>
              <a:rPr lang="en-US" dirty="0" smtClean="0"/>
              <a:t>mphasizes </a:t>
            </a:r>
            <a:r>
              <a:rPr lang="en-US" dirty="0" smtClean="0"/>
              <a:t>the role of portfolio repositioning by international financial investors</a:t>
            </a:r>
          </a:p>
          <a:p>
            <a:r>
              <a:rPr lang="en-US" dirty="0" smtClean="0"/>
              <a:t>The exchange-rate value of a foreign currency (</a:t>
            </a:r>
            <a:r>
              <a:rPr lang="en-US" i="1" dirty="0" smtClean="0"/>
              <a:t>e</a:t>
            </a:r>
            <a:r>
              <a:rPr lang="en-US" dirty="0" smtClean="0"/>
              <a:t>) is raised in the short run by the following:</a:t>
            </a:r>
          </a:p>
          <a:p>
            <a:pPr lvl="1"/>
            <a:r>
              <a:rPr lang="en-US" dirty="0" smtClean="0"/>
              <a:t>A rise in the foreign interest rate relative to our interest rate </a:t>
            </a:r>
            <a:r>
              <a:rPr lang="en-US" dirty="0"/>
              <a:t>(</a:t>
            </a:r>
            <a:r>
              <a:rPr lang="en-US" i="1" dirty="0"/>
              <a:t>i</a:t>
            </a:r>
            <a:r>
              <a:rPr lang="en-US" baseline="-25000" dirty="0"/>
              <a:t>f</a:t>
            </a:r>
            <a:r>
              <a:rPr lang="en-US" dirty="0"/>
              <a:t> – </a:t>
            </a:r>
            <a:r>
              <a:rPr lang="en-US" i="1" dirty="0"/>
              <a:t>i</a:t>
            </a:r>
            <a:r>
              <a:rPr lang="en-US" dirty="0"/>
              <a:t>)</a:t>
            </a:r>
          </a:p>
          <a:p>
            <a:pPr lvl="1"/>
            <a:r>
              <a:rPr lang="en-US" dirty="0" smtClean="0"/>
              <a:t>A rise in the expected future spot exchange rate </a:t>
            </a:r>
            <a:r>
              <a:rPr lang="en-US" dirty="0"/>
              <a:t>(</a:t>
            </a:r>
            <a:r>
              <a:rPr lang="en-US" i="1" dirty="0"/>
              <a:t>e</a:t>
            </a:r>
            <a:r>
              <a:rPr lang="en-US" baseline="30000" dirty="0"/>
              <a:t>ex</a:t>
            </a:r>
            <a:r>
              <a:rPr lang="en-US" dirty="0"/>
              <a:t>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Determinants </a:t>
            </a:r>
            <a:r>
              <a:rPr lang="en-US" altLang="en-US" sz="4000" b="1" dirty="0">
                <a:latin typeface="Calibri" pitchFamily="34" charset="0"/>
              </a:rPr>
              <a:t>of the Exchange Rate in the Short Run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8800"/>
            <a:ext cx="8321665" cy="3576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291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Exchange Rates in t</a:t>
            </a:r>
            <a:r>
              <a:rPr lang="en-US" b="1" dirty="0" smtClean="0"/>
              <a:t>he </a:t>
            </a:r>
            <a:r>
              <a:rPr lang="en-US" b="1" dirty="0" smtClean="0"/>
              <a:t>Long </a:t>
            </a:r>
            <a:r>
              <a:rPr lang="en-US" b="1" dirty="0" smtClean="0"/>
              <a:t>Run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the short run, floating exchange rates are often highly variable.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key economic “fundamental” that appears to explain long-run trends is the difference in national rates of inflation of the prices of good and </a:t>
            </a:r>
            <a:r>
              <a:rPr lang="en-US" dirty="0" smtClean="0"/>
              <a:t>services.  Provides an </a:t>
            </a:r>
            <a:r>
              <a:rPr lang="en-US" dirty="0"/>
              <a:t>“anchor” </a:t>
            </a:r>
            <a:r>
              <a:rPr lang="en-US" dirty="0" smtClean="0"/>
              <a:t>for </a:t>
            </a:r>
            <a:r>
              <a:rPr lang="en-US" dirty="0"/>
              <a:t>long-term trends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29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The </a:t>
            </a:r>
            <a:r>
              <a:rPr lang="en-US" b="1" dirty="0" smtClean="0"/>
              <a:t>Law </a:t>
            </a:r>
            <a:r>
              <a:rPr lang="en-US" b="1" dirty="0"/>
              <a:t>of </a:t>
            </a:r>
            <a:r>
              <a:rPr lang="en-US" b="1" dirty="0" smtClean="0"/>
              <a:t>One </a:t>
            </a:r>
            <a:r>
              <a:rPr lang="en-US" b="1" dirty="0"/>
              <a:t>P</a:t>
            </a:r>
            <a:r>
              <a:rPr lang="en-US" b="1" dirty="0" smtClean="0"/>
              <a:t>rice 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19200"/>
                <a:ext cx="8229600" cy="4983163"/>
              </a:xfrm>
            </p:spPr>
            <p:txBody>
              <a:bodyPr>
                <a:normAutofit fontScale="92500" lnSpcReduction="20000"/>
              </a:bodyPr>
              <a:lstStyle/>
              <a:p>
                <a:pPr marL="0" lvl="1" indent="0">
                  <a:buNone/>
                </a:pPr>
                <a:r>
                  <a:rPr lang="en-US" sz="3000" dirty="0" smtClean="0"/>
                  <a:t>A product </a:t>
                </a:r>
                <a:r>
                  <a:rPr lang="en-US" sz="3000" dirty="0" smtClean="0"/>
                  <a:t>that is easily and freely traded in a perfectly competitive global market should have the same price everywhere, once the prices at different places are expressed in the same currency </a:t>
                </a:r>
              </a:p>
              <a:p>
                <a:pPr marL="0" lvl="1" indent="0">
                  <a:buNone/>
                </a:pPr>
                <a:r>
                  <a:rPr lang="en-US" sz="3000" dirty="0"/>
                  <a:t>	</a:t>
                </a:r>
                <a:r>
                  <a:rPr lang="en-US" sz="3000" dirty="0" smtClean="0"/>
                  <a:t>		</a:t>
                </a:r>
                <a:r>
                  <a:rPr lang="en-US" sz="3000" i="1" dirty="0" smtClean="0"/>
                  <a:t>P </a:t>
                </a:r>
                <a:r>
                  <a:rPr lang="en-US" sz="3000" dirty="0"/>
                  <a:t>= </a:t>
                </a:r>
                <a:r>
                  <a:rPr lang="en-US" sz="3000" i="1" dirty="0"/>
                  <a:t>e</a:t>
                </a:r>
                <a:r>
                  <a:rPr lang="en-US" sz="3000" dirty="0"/>
                  <a:t> </a:t>
                </a:r>
                <a14:m>
                  <m:oMath xmlns:m="http://schemas.openxmlformats.org/officeDocument/2006/math">
                    <m:r>
                      <a:rPr lang="en-US" sz="3000" i="1" dirty="0" smtClean="0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sz="3000" dirty="0" smtClean="0"/>
                  <a:t> </a:t>
                </a:r>
                <a:r>
                  <a:rPr lang="en-US" sz="3000" i="1" dirty="0" smtClean="0"/>
                  <a:t>P</a:t>
                </a:r>
                <a:r>
                  <a:rPr lang="en-US" sz="3000" baseline="-25000" dirty="0" smtClean="0"/>
                  <a:t>f</a:t>
                </a:r>
                <a:endParaRPr lang="en-US" sz="3000" dirty="0" smtClean="0"/>
              </a:p>
              <a:p>
                <a:r>
                  <a:rPr lang="en-US" sz="3000" dirty="0"/>
                  <a:t>W</a:t>
                </a:r>
                <a:r>
                  <a:rPr lang="en-US" sz="3000" dirty="0" smtClean="0"/>
                  <a:t>orks </a:t>
                </a:r>
                <a:r>
                  <a:rPr lang="en-US" sz="3000" dirty="0"/>
                  <a:t>well for heavily traded </a:t>
                </a:r>
                <a:r>
                  <a:rPr lang="en-US" sz="3000" dirty="0" smtClean="0"/>
                  <a:t>commodities, </a:t>
                </a:r>
                <a:r>
                  <a:rPr lang="en-US" sz="3000" dirty="0"/>
                  <a:t>as long as government permits free trade in the </a:t>
                </a:r>
                <a:r>
                  <a:rPr lang="en-US" sz="3000" dirty="0" smtClean="0"/>
                  <a:t>commodities</a:t>
                </a:r>
              </a:p>
              <a:p>
                <a:pPr lvl="1"/>
                <a:r>
                  <a:rPr lang="en-US" dirty="0" smtClean="0"/>
                  <a:t>Gold</a:t>
                </a:r>
                <a:r>
                  <a:rPr lang="en-US" dirty="0"/>
                  <a:t>, other metals, oil, and various agricultural products</a:t>
                </a:r>
              </a:p>
              <a:p>
                <a:r>
                  <a:rPr lang="en-US" sz="3000" dirty="0" smtClean="0"/>
                  <a:t>Does not hold </a:t>
                </a:r>
                <a:r>
                  <a:rPr lang="en-US" sz="3000" dirty="0" smtClean="0"/>
                  <a:t>closely for most products that are traded internationally, including nearly all manufactured products</a:t>
                </a:r>
              </a:p>
              <a:p>
                <a:pPr marL="457200" lvl="1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19200"/>
                <a:ext cx="8229600" cy="4983163"/>
              </a:xfrm>
              <a:blipFill rotWithShape="1">
                <a:blip r:embed="rId2"/>
                <a:stretch>
                  <a:fillRect l="-1481" t="-2693" b="-3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88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595</TotalTime>
  <Words>1241</Words>
  <Application>Microsoft Office PowerPoint</Application>
  <PresentationFormat>On-screen Show (4:3)</PresentationFormat>
  <Paragraphs>138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PowerPoint Template</vt:lpstr>
      <vt:lpstr>Chapter 19:</vt:lpstr>
      <vt:lpstr>Introduction</vt:lpstr>
      <vt:lpstr>Selected Exchange Rates, 1970-2014 Swiss Franc, German Mark (DM), and Japanese Yen</vt:lpstr>
      <vt:lpstr>Selected Exchange Rates, 1970-2014 Australian Dollar, Canadian Dollar, British Pound Sterling, and Italian Lira</vt:lpstr>
      <vt:lpstr>Exchange Rates in the Short Run</vt:lpstr>
      <vt:lpstr>Asset Market Approach to Exchange Rates </vt:lpstr>
      <vt:lpstr>Determinants of the Exchange Rate in the Short Run</vt:lpstr>
      <vt:lpstr>Exchange Rates in the Long Run</vt:lpstr>
      <vt:lpstr>The Law of One Price </vt:lpstr>
      <vt:lpstr>Absolute Purchasing Power Parity (Absolute PPP) </vt:lpstr>
      <vt:lpstr>National Income per Capita, 2012</vt:lpstr>
      <vt:lpstr> Relative Purchasing Power Parity (Relative PPP)</vt:lpstr>
      <vt:lpstr>Relative Purchasing Power Parity: Inflation Rate Differences and Exchange Rate Changes, 1975-2012 16 Industrialized Countries</vt:lpstr>
      <vt:lpstr>Relative Purchasing Power Parity: Inflation Rate Differences and Exchange Rate Changes, 1975-2012 27 Developing Countries</vt:lpstr>
      <vt:lpstr>Actual Exchange Rates and Exchange Rates Consistent with Relative PPP, Monthly, 1975-2014 U.S. Dollars per DM </vt:lpstr>
      <vt:lpstr>Actual Exchange Rates and Exchange Rates Consistent with Relative PPP, Monthly, 1975-2014 U.S. Dollars per Yen</vt:lpstr>
      <vt:lpstr>Monetary Approach to Exchange Rates</vt:lpstr>
      <vt:lpstr>The Monetary Approach</vt:lpstr>
      <vt:lpstr>Exchange-Rate Overshooting</vt:lpstr>
      <vt:lpstr>Overview of Key Elements, Exchange-Rate Overshooting</vt:lpstr>
      <vt:lpstr>Exchange-Rate Path, Exchange-Rate Overshooting</vt:lpstr>
      <vt:lpstr>How Well Can We Predict Exchange Rates?</vt:lpstr>
      <vt:lpstr>Real Exchange Rate (RER) Value of the  Domestic Currency </vt:lpstr>
      <vt:lpstr>Four Ways to Measure the Exchange Rate</vt:lpstr>
      <vt:lpstr>Nominal and Real Effective Exchange-Rate Values for the U.S. Dollar, 1975-2014 </vt:lpstr>
    </vt:vector>
  </TitlesOfParts>
  <Company>Albright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16:</dc:title>
  <dc:creator>fsaboori</dc:creator>
  <cp:lastModifiedBy>Windows User</cp:lastModifiedBy>
  <cp:revision>62</cp:revision>
  <cp:lastPrinted>2015-07-17T16:06:19Z</cp:lastPrinted>
  <dcterms:created xsi:type="dcterms:W3CDTF">2014-11-14T19:32:28Z</dcterms:created>
  <dcterms:modified xsi:type="dcterms:W3CDTF">2015-07-17T17:07:34Z</dcterms:modified>
</cp:coreProperties>
</file>