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4"/>
  </p:notesMasterIdLst>
  <p:handoutMasterIdLst>
    <p:handoutMasterId r:id="rId25"/>
  </p:handoutMasterIdLst>
  <p:sldIdLst>
    <p:sldId id="256" r:id="rId2"/>
    <p:sldId id="257" r:id="rId3"/>
    <p:sldId id="279" r:id="rId4"/>
    <p:sldId id="280" r:id="rId5"/>
    <p:sldId id="281" r:id="rId6"/>
    <p:sldId id="278" r:id="rId7"/>
    <p:sldId id="282" r:id="rId8"/>
    <p:sldId id="258" r:id="rId9"/>
    <p:sldId id="283" r:id="rId10"/>
    <p:sldId id="290" r:id="rId11"/>
    <p:sldId id="289" r:id="rId12"/>
    <p:sldId id="284" r:id="rId13"/>
    <p:sldId id="259" r:id="rId14"/>
    <p:sldId id="260" r:id="rId15"/>
    <p:sldId id="291" r:id="rId16"/>
    <p:sldId id="285" r:id="rId17"/>
    <p:sldId id="286" r:id="rId18"/>
    <p:sldId id="292" r:id="rId19"/>
    <p:sldId id="273" r:id="rId20"/>
    <p:sldId id="275" r:id="rId21"/>
    <p:sldId id="287" r:id="rId22"/>
    <p:sldId id="274" r:id="rId23"/>
  </p:sldIdLst>
  <p:sldSz cx="9144000" cy="6858000" type="screen4x3"/>
  <p:notesSz cx="7053263"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7BADD"/>
    <a:srgbClr val="207FBA"/>
    <a:srgbClr val="5056D4"/>
    <a:srgbClr val="E78A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24" d="100"/>
          <a:sy n="124" d="100"/>
        </p:scale>
        <p:origin x="-1170" y="-2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56414" cy="465455"/>
          </a:xfrm>
          <a:prstGeom prst="rect">
            <a:avLst/>
          </a:prstGeom>
        </p:spPr>
        <p:txBody>
          <a:bodyPr vert="horz" lIns="93497" tIns="46749" rIns="93497" bIns="46749" rtlCol="0"/>
          <a:lstStyle>
            <a:lvl1pPr algn="l">
              <a:defRPr sz="1200"/>
            </a:lvl1pPr>
          </a:lstStyle>
          <a:p>
            <a:endParaRPr lang="en-US" dirty="0"/>
          </a:p>
        </p:txBody>
      </p:sp>
      <p:sp>
        <p:nvSpPr>
          <p:cNvPr id="3" name="Date Placeholder 2"/>
          <p:cNvSpPr>
            <a:spLocks noGrp="1"/>
          </p:cNvSpPr>
          <p:nvPr>
            <p:ph type="dt" sz="quarter" idx="1"/>
          </p:nvPr>
        </p:nvSpPr>
        <p:spPr>
          <a:xfrm>
            <a:off x="3995217" y="0"/>
            <a:ext cx="3056414" cy="465455"/>
          </a:xfrm>
          <a:prstGeom prst="rect">
            <a:avLst/>
          </a:prstGeom>
        </p:spPr>
        <p:txBody>
          <a:bodyPr vert="horz" lIns="93497" tIns="46749" rIns="93497" bIns="46749" rtlCol="0"/>
          <a:lstStyle>
            <a:lvl1pPr algn="r">
              <a:defRPr sz="1200"/>
            </a:lvl1pPr>
          </a:lstStyle>
          <a:p>
            <a:fld id="{4F5A7D4D-F626-4122-8AC7-E08120D650A0}" type="datetimeFigureOut">
              <a:rPr lang="en-US" smtClean="0"/>
              <a:t>7/15/2015</a:t>
            </a:fld>
            <a:endParaRPr lang="en-US" dirty="0"/>
          </a:p>
        </p:txBody>
      </p:sp>
      <p:sp>
        <p:nvSpPr>
          <p:cNvPr id="4" name="Footer Placeholder 3"/>
          <p:cNvSpPr>
            <a:spLocks noGrp="1"/>
          </p:cNvSpPr>
          <p:nvPr>
            <p:ph type="ftr" sz="quarter" idx="2"/>
          </p:nvPr>
        </p:nvSpPr>
        <p:spPr>
          <a:xfrm>
            <a:off x="0" y="8842029"/>
            <a:ext cx="3056414" cy="465455"/>
          </a:xfrm>
          <a:prstGeom prst="rect">
            <a:avLst/>
          </a:prstGeom>
        </p:spPr>
        <p:txBody>
          <a:bodyPr vert="horz" lIns="93497" tIns="46749" rIns="93497" bIns="46749"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95217" y="8842029"/>
            <a:ext cx="3056414" cy="465455"/>
          </a:xfrm>
          <a:prstGeom prst="rect">
            <a:avLst/>
          </a:prstGeom>
        </p:spPr>
        <p:txBody>
          <a:bodyPr vert="horz" lIns="93497" tIns="46749" rIns="93497" bIns="46749" rtlCol="0" anchor="b"/>
          <a:lstStyle>
            <a:lvl1pPr algn="r">
              <a:defRPr sz="1200"/>
            </a:lvl1pPr>
          </a:lstStyle>
          <a:p>
            <a:fld id="{01738A39-9ED9-486D-B0FF-EC469B6D772C}" type="slidenum">
              <a:rPr lang="en-US" smtClean="0"/>
              <a:t>‹#›</a:t>
            </a:fld>
            <a:endParaRPr lang="en-US" dirty="0"/>
          </a:p>
        </p:txBody>
      </p:sp>
    </p:spTree>
    <p:extLst>
      <p:ext uri="{BB962C8B-B14F-4D97-AF65-F5344CB8AC3E}">
        <p14:creationId xmlns:p14="http://schemas.microsoft.com/office/powerpoint/2010/main" val="27529711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56414" cy="465455"/>
          </a:xfrm>
          <a:prstGeom prst="rect">
            <a:avLst/>
          </a:prstGeom>
        </p:spPr>
        <p:txBody>
          <a:bodyPr vert="horz" lIns="93497" tIns="46749" rIns="93497" bIns="46749" rtlCol="0"/>
          <a:lstStyle>
            <a:lvl1pPr algn="l">
              <a:defRPr sz="1200"/>
            </a:lvl1pPr>
          </a:lstStyle>
          <a:p>
            <a:endParaRPr lang="en-US" dirty="0"/>
          </a:p>
        </p:txBody>
      </p:sp>
      <p:sp>
        <p:nvSpPr>
          <p:cNvPr id="3" name="Date Placeholder 2"/>
          <p:cNvSpPr>
            <a:spLocks noGrp="1"/>
          </p:cNvSpPr>
          <p:nvPr>
            <p:ph type="dt" idx="1"/>
          </p:nvPr>
        </p:nvSpPr>
        <p:spPr>
          <a:xfrm>
            <a:off x="3995217" y="0"/>
            <a:ext cx="3056414" cy="465455"/>
          </a:xfrm>
          <a:prstGeom prst="rect">
            <a:avLst/>
          </a:prstGeom>
        </p:spPr>
        <p:txBody>
          <a:bodyPr vert="horz" lIns="93497" tIns="46749" rIns="93497" bIns="46749" rtlCol="0"/>
          <a:lstStyle>
            <a:lvl1pPr algn="r">
              <a:defRPr sz="1200"/>
            </a:lvl1pPr>
          </a:lstStyle>
          <a:p>
            <a:fld id="{E0C8BE4F-E80C-460E-8012-626EECD9CE77}" type="datetimeFigureOut">
              <a:rPr lang="en-US" smtClean="0"/>
              <a:t>7/15/2015</a:t>
            </a:fld>
            <a:endParaRPr lang="en-US" dirty="0"/>
          </a:p>
        </p:txBody>
      </p:sp>
      <p:sp>
        <p:nvSpPr>
          <p:cNvPr id="4" name="Slide Image Placeholder 3"/>
          <p:cNvSpPr>
            <a:spLocks noGrp="1" noRot="1" noChangeAspect="1"/>
          </p:cNvSpPr>
          <p:nvPr>
            <p:ph type="sldImg" idx="2"/>
          </p:nvPr>
        </p:nvSpPr>
        <p:spPr>
          <a:xfrm>
            <a:off x="1200150" y="698500"/>
            <a:ext cx="4654550" cy="3490913"/>
          </a:xfrm>
          <a:prstGeom prst="rect">
            <a:avLst/>
          </a:prstGeom>
          <a:noFill/>
          <a:ln w="12700">
            <a:solidFill>
              <a:prstClr val="black"/>
            </a:solidFill>
          </a:ln>
        </p:spPr>
        <p:txBody>
          <a:bodyPr vert="horz" lIns="93497" tIns="46749" rIns="93497" bIns="46749" rtlCol="0" anchor="ctr"/>
          <a:lstStyle/>
          <a:p>
            <a:endParaRPr lang="en-US" dirty="0"/>
          </a:p>
        </p:txBody>
      </p:sp>
      <p:sp>
        <p:nvSpPr>
          <p:cNvPr id="5" name="Notes Placeholder 4"/>
          <p:cNvSpPr>
            <a:spLocks noGrp="1"/>
          </p:cNvSpPr>
          <p:nvPr>
            <p:ph type="body" sz="quarter" idx="3"/>
          </p:nvPr>
        </p:nvSpPr>
        <p:spPr>
          <a:xfrm>
            <a:off x="705327" y="4421823"/>
            <a:ext cx="5642610" cy="4189095"/>
          </a:xfrm>
          <a:prstGeom prst="rect">
            <a:avLst/>
          </a:prstGeom>
        </p:spPr>
        <p:txBody>
          <a:bodyPr vert="horz" lIns="93497" tIns="46749" rIns="93497" bIns="4674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42029"/>
            <a:ext cx="3056414" cy="465455"/>
          </a:xfrm>
          <a:prstGeom prst="rect">
            <a:avLst/>
          </a:prstGeom>
        </p:spPr>
        <p:txBody>
          <a:bodyPr vert="horz" lIns="93497" tIns="46749" rIns="93497" bIns="4674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95217" y="8842029"/>
            <a:ext cx="3056414" cy="465455"/>
          </a:xfrm>
          <a:prstGeom prst="rect">
            <a:avLst/>
          </a:prstGeom>
        </p:spPr>
        <p:txBody>
          <a:bodyPr vert="horz" lIns="93497" tIns="46749" rIns="93497" bIns="46749" rtlCol="0" anchor="b"/>
          <a:lstStyle>
            <a:lvl1pPr algn="r">
              <a:defRPr sz="1200"/>
            </a:lvl1pPr>
          </a:lstStyle>
          <a:p>
            <a:fld id="{9564954A-F396-4FEA-B2A7-4B37A6B39161}" type="slidenum">
              <a:rPr lang="en-US" smtClean="0"/>
              <a:t>‹#›</a:t>
            </a:fld>
            <a:endParaRPr lang="en-US" dirty="0"/>
          </a:p>
        </p:txBody>
      </p:sp>
    </p:spTree>
    <p:extLst>
      <p:ext uri="{BB962C8B-B14F-4D97-AF65-F5344CB8AC3E}">
        <p14:creationId xmlns:p14="http://schemas.microsoft.com/office/powerpoint/2010/main" val="17215687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extLst>
              <a:ext uri="{BEBA8EAE-BF5A-486C-A8C5-ECC9F3942E4B}">
                <a14:imgProps xmlns:a14="http://schemas.microsoft.com/office/drawing/2010/main">
                  <a14:imgLayer r:embed="rId3">
                    <a14:imgEffect>
                      <a14:sharpenSoften amount="25000"/>
                    </a14:imgEffect>
                    <a14:imgEffect>
                      <a14:saturation sat="215000"/>
                    </a14:imgEffect>
                  </a14:imgLayer>
                </a14:imgProps>
              </a:ext>
            </a:extLst>
          </a:blip>
          <a:srcRect/>
          <a:stretch>
            <a:fillRect t="-48000" b="-48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0" y="2057400"/>
            <a:ext cx="9144000" cy="2209800"/>
          </a:xfrm>
          <a:solidFill>
            <a:schemeClr val="tx1">
              <a:alpha val="62000"/>
            </a:schemeClr>
          </a:solidFill>
        </p:spPr>
        <p:txBody>
          <a:bodyPr/>
          <a:lstStyle>
            <a:lvl1pPr marL="0" marR="0" indent="0" algn="ctr" defTabSz="914400" rtl="0" eaLnBrk="1" fontAlgn="auto" latinLnBrk="0" hangingPunct="1">
              <a:lnSpc>
                <a:spcPct val="100000"/>
              </a:lnSpc>
              <a:spcBef>
                <a:spcPct val="0"/>
              </a:spcBef>
              <a:spcAft>
                <a:spcPts val="0"/>
              </a:spcAft>
              <a:buClrTx/>
              <a:buSzTx/>
              <a:buFontTx/>
              <a:buNone/>
              <a:tabLst/>
              <a:defRPr sz="5400" baseline="0">
                <a:solidFill>
                  <a:srgbClr val="E78A0F"/>
                </a:solidFill>
              </a:defRPr>
            </a:lvl1pPr>
          </a:lstStyle>
          <a:p>
            <a:r>
              <a:rPr lang="en-US" dirty="0" smtClean="0"/>
              <a:t/>
            </a:r>
            <a:br>
              <a:rPr lang="en-US" dirty="0" smtClean="0"/>
            </a:br>
            <a:r>
              <a:rPr lang="en-US" dirty="0" smtClean="0"/>
              <a:t>Chapter Title</a:t>
            </a:r>
            <a:br>
              <a:rPr lang="en-US" dirty="0" smtClean="0"/>
            </a:br>
            <a:r>
              <a:rPr lang="en-US" dirty="0" smtClean="0"/>
              <a:t/>
            </a:r>
            <a:br>
              <a:rPr lang="en-US" dirty="0" smtClean="0"/>
            </a:br>
            <a:endParaRPr lang="en-US" dirty="0"/>
          </a:p>
        </p:txBody>
      </p:sp>
      <p:sp>
        <p:nvSpPr>
          <p:cNvPr id="3" name="Subtitle 2"/>
          <p:cNvSpPr>
            <a:spLocks noGrp="1"/>
          </p:cNvSpPr>
          <p:nvPr>
            <p:ph type="subTitle" idx="1"/>
          </p:nvPr>
        </p:nvSpPr>
        <p:spPr>
          <a:xfrm>
            <a:off x="1447800" y="3505200"/>
            <a:ext cx="6019800" cy="685800"/>
          </a:xfrm>
        </p:spPr>
        <p:txBody>
          <a:bodyPr>
            <a:noAutofit/>
          </a:bodyPr>
          <a:lstStyle>
            <a:lvl1pPr marL="0" indent="0" algn="ctr">
              <a:buNone/>
              <a:defRPr sz="4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6426528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676400"/>
            <a:ext cx="8229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a:xfrm>
            <a:off x="3124200" y="6629400"/>
            <a:ext cx="2895600" cy="222682"/>
          </a:xfrm>
          <a:prstGeom prst="rect">
            <a:avLst/>
          </a:prstGeom>
        </p:spPr>
        <p:txBody>
          <a:bodyPr/>
          <a:lstStyle>
            <a:lvl1pPr>
              <a:defRPr sz="900">
                <a:solidFill>
                  <a:schemeClr val="tx1"/>
                </a:solidFill>
              </a:defRPr>
            </a:lvl1pPr>
          </a:lstStyle>
          <a:p>
            <a:r>
              <a:rPr lang="en-US" dirty="0" smtClean="0"/>
              <a:t>© 2016 McGraw-Hill Education. All Rights Reserved.</a:t>
            </a:r>
            <a:endParaRPr lang="en-US" dirty="0"/>
          </a:p>
        </p:txBody>
      </p:sp>
      <p:sp>
        <p:nvSpPr>
          <p:cNvPr id="6" name="Slide Number Placeholder 5"/>
          <p:cNvSpPr>
            <a:spLocks noGrp="1"/>
          </p:cNvSpPr>
          <p:nvPr>
            <p:ph type="sldNum" sz="quarter" idx="12"/>
          </p:nvPr>
        </p:nvSpPr>
        <p:spPr>
          <a:xfrm>
            <a:off x="8610601" y="6516148"/>
            <a:ext cx="537838" cy="365125"/>
          </a:xfrm>
        </p:spPr>
        <p:txBody>
          <a:bodyPr/>
          <a:lstStyle/>
          <a:p>
            <a:fld id="{EDA506F7-EDC1-4F77-9DBD-4CE36AC02CFA}" type="slidenum">
              <a:rPr lang="en-US" smtClean="0"/>
              <a:t>‹#›</a:t>
            </a:fld>
            <a:endParaRPr lang="en-US" dirty="0"/>
          </a:p>
        </p:txBody>
      </p:sp>
      <p:pic>
        <p:nvPicPr>
          <p:cNvPr id="2052" name="Picture 4"/>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261438"/>
            <a:ext cx="1066800" cy="624673"/>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userDrawn="1"/>
        </p:nvSpPr>
        <p:spPr>
          <a:xfrm>
            <a:off x="1066800" y="6400800"/>
            <a:ext cx="8077200" cy="13094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 name="Rectangle 10"/>
          <p:cNvSpPr/>
          <p:nvPr userDrawn="1"/>
        </p:nvSpPr>
        <p:spPr>
          <a:xfrm rot="16200000">
            <a:off x="-3059878" y="3059882"/>
            <a:ext cx="6261439" cy="1416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277434622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8458200" y="6492875"/>
            <a:ext cx="685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A506F7-EDC1-4F77-9DBD-4CE36AC02CFA}" type="slidenum">
              <a:rPr lang="en-US" smtClean="0"/>
              <a:t>‹#›</a:t>
            </a:fld>
            <a:endParaRPr lang="en-US" dirty="0"/>
          </a:p>
        </p:txBody>
      </p:sp>
    </p:spTree>
    <p:extLst>
      <p:ext uri="{BB962C8B-B14F-4D97-AF65-F5344CB8AC3E}">
        <p14:creationId xmlns:p14="http://schemas.microsoft.com/office/powerpoint/2010/main" val="2904911514"/>
      </p:ext>
    </p:extLst>
  </p:cSld>
  <p:clrMap bg1="lt1" tx1="dk1" bg2="lt2" tx2="dk2" accent1="accent1" accent2="accent2" accent3="accent3" accent4="accent4" accent5="accent5" accent6="accent6" hlink="hlink" folHlink="folHlink"/>
  <p:sldLayoutIdLst>
    <p:sldLayoutId id="2147483649" r:id="rId1"/>
    <p:sldLayoutId id="2147483650" r:id="rId2"/>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447800"/>
            <a:ext cx="9144000" cy="2819400"/>
          </a:xfrm>
        </p:spPr>
        <p:txBody>
          <a:bodyPr/>
          <a:lstStyle/>
          <a:p>
            <a:r>
              <a:rPr lang="en-US" dirty="0"/>
              <a:t>Chapter 18</a:t>
            </a:r>
          </a:p>
        </p:txBody>
      </p:sp>
      <p:sp>
        <p:nvSpPr>
          <p:cNvPr id="3" name="Subtitle 2"/>
          <p:cNvSpPr>
            <a:spLocks noGrp="1"/>
          </p:cNvSpPr>
          <p:nvPr>
            <p:ph type="subTitle" idx="1"/>
          </p:nvPr>
        </p:nvSpPr>
        <p:spPr>
          <a:xfrm>
            <a:off x="0" y="3124200"/>
            <a:ext cx="8915400" cy="1066800"/>
          </a:xfrm>
        </p:spPr>
        <p:txBody>
          <a:bodyPr/>
          <a:lstStyle/>
          <a:p>
            <a:r>
              <a:rPr lang="en-US" sz="3400" dirty="0"/>
              <a:t>Forward Exchange and International Financial Investment</a:t>
            </a:r>
          </a:p>
        </p:txBody>
      </p:sp>
    </p:spTree>
    <p:extLst>
      <p:ext uri="{BB962C8B-B14F-4D97-AF65-F5344CB8AC3E}">
        <p14:creationId xmlns:p14="http://schemas.microsoft.com/office/powerpoint/2010/main" val="35431251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International Investment with Cover</a:t>
            </a:r>
            <a:endParaRPr lang="en-US" b="1" dirty="0"/>
          </a:p>
        </p:txBody>
      </p:sp>
      <p:sp>
        <p:nvSpPr>
          <p:cNvPr id="3" name="Content Placeholder 2"/>
          <p:cNvSpPr>
            <a:spLocks noGrp="1"/>
          </p:cNvSpPr>
          <p:nvPr>
            <p:ph idx="1"/>
          </p:nvPr>
        </p:nvSpPr>
        <p:spPr>
          <a:xfrm>
            <a:off x="457200" y="1295400"/>
            <a:ext cx="8229600" cy="4953000"/>
          </a:xfrm>
        </p:spPr>
        <p:txBody>
          <a:bodyPr>
            <a:normAutofit fontScale="92500" lnSpcReduction="20000"/>
          </a:bodyPr>
          <a:lstStyle/>
          <a:p>
            <a:pPr>
              <a:tabLst>
                <a:tab pos="346075" algn="l"/>
              </a:tabLst>
            </a:pPr>
            <a:r>
              <a:rPr lang="en-US" altLang="zh-HK" dirty="0" smtClean="0">
                <a:ea typeface="新細明體" charset="-120"/>
              </a:rPr>
              <a:t>At the maturity of the investment, will have 		</a:t>
            </a:r>
            <a:r>
              <a:rPr lang="en-US" altLang="zh-HK" b="1" dirty="0" smtClean="0">
                <a:ea typeface="新細明體" charset="-120"/>
              </a:rPr>
              <a:t>(1 + i</a:t>
            </a:r>
            <a:r>
              <a:rPr lang="en-US" altLang="zh-HK" b="1" baseline="-25000" dirty="0" smtClean="0">
                <a:ea typeface="新細明體" charset="-120"/>
              </a:rPr>
              <a:t>f</a:t>
            </a:r>
            <a:r>
              <a:rPr lang="en-US" altLang="zh-HK" b="1" dirty="0" smtClean="0">
                <a:ea typeface="新細明體" charset="-120"/>
              </a:rPr>
              <a:t>)·f/e </a:t>
            </a:r>
            <a:r>
              <a:rPr lang="en-US" altLang="zh-HK" dirty="0" smtClean="0">
                <a:ea typeface="新細明體" charset="-120"/>
              </a:rPr>
              <a:t>of domestic currency</a:t>
            </a:r>
          </a:p>
          <a:p>
            <a:pPr>
              <a:tabLst>
                <a:tab pos="346075" algn="l"/>
              </a:tabLst>
            </a:pPr>
            <a:r>
              <a:rPr lang="en-US" altLang="zh-HK" dirty="0" smtClean="0">
                <a:ea typeface="新細明體" charset="-120"/>
              </a:rPr>
              <a:t>Overall covered return is approximately equal to </a:t>
            </a:r>
            <a:r>
              <a:rPr lang="en-US" altLang="zh-HK" b="1" dirty="0" smtClean="0">
                <a:ea typeface="新細明體" charset="-120"/>
              </a:rPr>
              <a:t>(F + i</a:t>
            </a:r>
            <a:r>
              <a:rPr lang="en-US" altLang="zh-HK" b="1" baseline="-25000" dirty="0" smtClean="0">
                <a:ea typeface="新細明體" charset="-120"/>
              </a:rPr>
              <a:t>f</a:t>
            </a:r>
            <a:r>
              <a:rPr lang="en-US" altLang="zh-HK" b="1" dirty="0" smtClean="0">
                <a:ea typeface="新細明體" charset="-120"/>
              </a:rPr>
              <a:t>)</a:t>
            </a:r>
            <a:r>
              <a:rPr lang="en-US" altLang="zh-HK" dirty="0" smtClean="0">
                <a:ea typeface="新細明體" charset="-120"/>
              </a:rPr>
              <a:t>, where F is the forward premium (or discount) on the foreign currency</a:t>
            </a:r>
          </a:p>
          <a:p>
            <a:r>
              <a:rPr lang="en-US" dirty="0"/>
              <a:t>Forward premium </a:t>
            </a:r>
            <a:r>
              <a:rPr lang="en-US" dirty="0" smtClean="0"/>
              <a:t>(or discount): the </a:t>
            </a:r>
            <a:r>
              <a:rPr lang="en-US" dirty="0"/>
              <a:t>proportionate difference between the current forward exchange-rate value of the </a:t>
            </a:r>
            <a:r>
              <a:rPr lang="en-US" dirty="0" smtClean="0"/>
              <a:t>currency </a:t>
            </a:r>
            <a:r>
              <a:rPr lang="en-US" dirty="0"/>
              <a:t>and its current spot </a:t>
            </a:r>
            <a:r>
              <a:rPr lang="en-US" dirty="0" smtClean="0"/>
              <a:t>exchange-rate value</a:t>
            </a:r>
            <a:r>
              <a:rPr lang="en-US" dirty="0"/>
              <a:t>: </a:t>
            </a:r>
            <a:r>
              <a:rPr lang="en-US" i="1" dirty="0"/>
              <a:t>F</a:t>
            </a:r>
            <a:r>
              <a:rPr lang="en-US" dirty="0"/>
              <a:t> = (</a:t>
            </a:r>
            <a:r>
              <a:rPr lang="en-US" i="1" dirty="0"/>
              <a:t>f</a:t>
            </a:r>
            <a:r>
              <a:rPr lang="en-US" dirty="0"/>
              <a:t> - </a:t>
            </a:r>
            <a:r>
              <a:rPr lang="en-US" i="1" dirty="0"/>
              <a:t>e</a:t>
            </a:r>
            <a:r>
              <a:rPr lang="en-US" dirty="0"/>
              <a:t>)/</a:t>
            </a:r>
            <a:r>
              <a:rPr lang="en-US" i="1" dirty="0"/>
              <a:t>e</a:t>
            </a:r>
          </a:p>
          <a:p>
            <a:pPr lvl="1"/>
            <a:r>
              <a:rPr lang="en-US" dirty="0"/>
              <a:t>If </a:t>
            </a:r>
            <a:r>
              <a:rPr lang="en-US" i="1" dirty="0"/>
              <a:t>F</a:t>
            </a:r>
            <a:r>
              <a:rPr lang="en-US" dirty="0"/>
              <a:t> is negative, the currency is at a forward discount because it loses its value between buying it at the current spot rate and selling it at the current forward rate</a:t>
            </a:r>
          </a:p>
          <a:p>
            <a:pPr>
              <a:lnSpc>
                <a:spcPct val="80000"/>
              </a:lnSpc>
              <a:tabLst>
                <a:tab pos="346075" algn="l"/>
              </a:tabLst>
            </a:pPr>
            <a:endParaRPr lang="en-US" altLang="zh-HK" dirty="0" smtClean="0">
              <a:ea typeface="新細明體" charset="-120"/>
            </a:endParaRPr>
          </a:p>
          <a:p>
            <a:pPr marL="0" indent="0">
              <a:lnSpc>
                <a:spcPct val="80000"/>
              </a:lnSpc>
              <a:buNone/>
              <a:tabLst>
                <a:tab pos="346075" algn="l"/>
              </a:tabLst>
            </a:pPr>
            <a:endParaRPr lang="en-US" altLang="zh-HK" dirty="0" smtClean="0">
              <a:ea typeface="新細明體" charset="-120"/>
            </a:endParaRPr>
          </a:p>
          <a:p>
            <a:pPr marL="0" indent="0">
              <a:lnSpc>
                <a:spcPct val="80000"/>
              </a:lnSpc>
            </a:pP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10</a:t>
            </a:fld>
            <a:endParaRPr lang="en-US" dirty="0"/>
          </a:p>
        </p:txBody>
      </p:sp>
    </p:spTree>
    <p:extLst>
      <p:ext uri="{BB962C8B-B14F-4D97-AF65-F5344CB8AC3E}">
        <p14:creationId xmlns:p14="http://schemas.microsoft.com/office/powerpoint/2010/main" val="3987202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Covered Interest Differential</a:t>
            </a:r>
            <a:endParaRPr lang="en-US" b="1" dirty="0"/>
          </a:p>
        </p:txBody>
      </p:sp>
      <p:sp>
        <p:nvSpPr>
          <p:cNvPr id="3" name="Content Placeholder 2"/>
          <p:cNvSpPr>
            <a:spLocks noGrp="1"/>
          </p:cNvSpPr>
          <p:nvPr>
            <p:ph idx="1"/>
          </p:nvPr>
        </p:nvSpPr>
        <p:spPr>
          <a:xfrm>
            <a:off x="457200" y="1600200"/>
            <a:ext cx="8229600" cy="4953000"/>
          </a:xfrm>
        </p:spPr>
        <p:txBody>
          <a:bodyPr>
            <a:normAutofit/>
          </a:bodyPr>
          <a:lstStyle/>
          <a:p>
            <a:pPr marL="0" indent="0">
              <a:buNone/>
            </a:pPr>
            <a:r>
              <a:rPr lang="en-US" dirty="0" smtClean="0"/>
              <a:t>The </a:t>
            </a:r>
            <a:r>
              <a:rPr lang="en-US" b="1" dirty="0"/>
              <a:t>c</a:t>
            </a:r>
            <a:r>
              <a:rPr lang="en-US" b="1" dirty="0" smtClean="0"/>
              <a:t>overed </a:t>
            </a:r>
            <a:r>
              <a:rPr lang="en-US" b="1" dirty="0" smtClean="0"/>
              <a:t>interest differential (CD</a:t>
            </a:r>
            <a:r>
              <a:rPr lang="en-US" b="1" dirty="0" smtClean="0"/>
              <a:t>)</a:t>
            </a:r>
            <a:r>
              <a:rPr lang="en-US" dirty="0" smtClean="0"/>
              <a:t> is the difference between </a:t>
            </a:r>
            <a:r>
              <a:rPr lang="en-US" dirty="0"/>
              <a:t>the overall covered </a:t>
            </a:r>
            <a:r>
              <a:rPr lang="en-US" dirty="0" smtClean="0"/>
              <a:t>international investment return </a:t>
            </a:r>
            <a:r>
              <a:rPr lang="en-US" dirty="0" smtClean="0"/>
              <a:t>and </a:t>
            </a:r>
            <a:r>
              <a:rPr lang="en-US" dirty="0"/>
              <a:t>the domestic </a:t>
            </a:r>
            <a:r>
              <a:rPr lang="en-US" dirty="0" smtClean="0"/>
              <a:t>return (</a:t>
            </a:r>
            <a:r>
              <a:rPr lang="en-US" b="1" i="1" dirty="0" smtClean="0"/>
              <a:t>i</a:t>
            </a:r>
            <a:r>
              <a:rPr lang="en-US" b="1" i="1" baseline="-25000" dirty="0" smtClean="0"/>
              <a:t>d</a:t>
            </a:r>
            <a:r>
              <a:rPr lang="en-US" dirty="0" smtClean="0"/>
              <a:t> is the domestic interest rate):</a:t>
            </a:r>
            <a:endParaRPr lang="en-US" dirty="0"/>
          </a:p>
          <a:p>
            <a:pPr marL="0" indent="0">
              <a:buNone/>
            </a:pPr>
            <a:r>
              <a:rPr lang="en-US" altLang="zh-HK" b="1" dirty="0" smtClean="0">
                <a:ea typeface="新細明體" charset="-120"/>
              </a:rPr>
              <a:t>	CD = (1 </a:t>
            </a:r>
            <a:r>
              <a:rPr lang="en-US" altLang="zh-HK" b="1" dirty="0">
                <a:ea typeface="新細明體" charset="-120"/>
              </a:rPr>
              <a:t>+ i</a:t>
            </a:r>
            <a:r>
              <a:rPr lang="en-US" altLang="zh-HK" b="1" baseline="-25000" dirty="0">
                <a:ea typeface="新細明體" charset="-120"/>
              </a:rPr>
              <a:t>f</a:t>
            </a:r>
            <a:r>
              <a:rPr lang="en-US" altLang="zh-HK" b="1" dirty="0">
                <a:ea typeface="新細明體" charset="-120"/>
              </a:rPr>
              <a:t>)·f/e </a:t>
            </a:r>
            <a:r>
              <a:rPr lang="en-US" altLang="zh-HK" b="1" dirty="0" smtClean="0">
                <a:ea typeface="新細明體" charset="-120"/>
              </a:rPr>
              <a:t>─ (1 + i</a:t>
            </a:r>
            <a:r>
              <a:rPr lang="en-US" altLang="zh-HK" b="1" baseline="-25000" dirty="0" smtClean="0">
                <a:ea typeface="新細明體" charset="-120"/>
              </a:rPr>
              <a:t>d</a:t>
            </a:r>
            <a:r>
              <a:rPr lang="en-US" altLang="zh-HK" b="1" dirty="0" smtClean="0">
                <a:ea typeface="新細明體" charset="-120"/>
              </a:rPr>
              <a:t>)</a:t>
            </a:r>
          </a:p>
          <a:p>
            <a:pPr marL="0" indent="0">
              <a:buNone/>
            </a:pPr>
            <a:r>
              <a:rPr lang="en-US" dirty="0">
                <a:ea typeface="新細明體" charset="-120"/>
              </a:rPr>
              <a:t>o</a:t>
            </a:r>
            <a:r>
              <a:rPr lang="en-US" dirty="0" smtClean="0">
                <a:ea typeface="新細明體" charset="-120"/>
              </a:rPr>
              <a:t>r, approximately,</a:t>
            </a:r>
          </a:p>
          <a:p>
            <a:pPr marL="0" indent="0">
              <a:buNone/>
            </a:pPr>
            <a:r>
              <a:rPr lang="en-US" b="1" dirty="0" smtClean="0">
                <a:ea typeface="新細明體" charset="-120"/>
              </a:rPr>
              <a:t>	CD = </a:t>
            </a:r>
            <a:r>
              <a:rPr lang="en-US" altLang="zh-HK" b="1" dirty="0">
                <a:ea typeface="新細明體" charset="-120"/>
              </a:rPr>
              <a:t>(F + i</a:t>
            </a:r>
            <a:r>
              <a:rPr lang="en-US" altLang="zh-HK" b="1" baseline="-25000" dirty="0">
                <a:ea typeface="新細明體" charset="-120"/>
              </a:rPr>
              <a:t>f</a:t>
            </a:r>
            <a:r>
              <a:rPr lang="en-US" altLang="zh-HK" b="1" dirty="0" smtClean="0">
                <a:ea typeface="新細明體" charset="-120"/>
              </a:rPr>
              <a:t>)</a:t>
            </a:r>
            <a:r>
              <a:rPr lang="en-US" altLang="zh-HK" dirty="0">
                <a:ea typeface="新細明體" charset="-120"/>
              </a:rPr>
              <a:t> </a:t>
            </a:r>
            <a:r>
              <a:rPr lang="en-US" altLang="zh-HK" b="1" dirty="0">
                <a:ea typeface="新細明體" charset="-120"/>
              </a:rPr>
              <a:t>─ </a:t>
            </a:r>
            <a:r>
              <a:rPr lang="en-US" altLang="zh-HK" b="1" dirty="0" smtClean="0">
                <a:ea typeface="新細明體" charset="-120"/>
              </a:rPr>
              <a:t>i</a:t>
            </a:r>
            <a:r>
              <a:rPr lang="en-US" altLang="zh-HK" b="1" baseline="-25000" dirty="0" smtClean="0">
                <a:ea typeface="新細明體" charset="-120"/>
              </a:rPr>
              <a:t>d</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11</a:t>
            </a:fld>
            <a:endParaRPr lang="en-US" dirty="0"/>
          </a:p>
        </p:txBody>
      </p:sp>
    </p:spTree>
    <p:extLst>
      <p:ext uri="{BB962C8B-B14F-4D97-AF65-F5344CB8AC3E}">
        <p14:creationId xmlns:p14="http://schemas.microsoft.com/office/powerpoint/2010/main" val="24237672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Covered Interest Arbitrage</a:t>
            </a:r>
            <a:endParaRPr lang="en-US" b="1" dirty="0"/>
          </a:p>
        </p:txBody>
      </p:sp>
      <p:sp>
        <p:nvSpPr>
          <p:cNvPr id="3" name="Content Placeholder 2"/>
          <p:cNvSpPr>
            <a:spLocks noGrp="1"/>
          </p:cNvSpPr>
          <p:nvPr>
            <p:ph idx="1"/>
          </p:nvPr>
        </p:nvSpPr>
        <p:spPr/>
        <p:txBody>
          <a:bodyPr>
            <a:normAutofit lnSpcReduction="10000"/>
          </a:bodyPr>
          <a:lstStyle/>
          <a:p>
            <a:r>
              <a:rPr lang="en-US" b="1" dirty="0" smtClean="0"/>
              <a:t>Covered interest arbitrage </a:t>
            </a:r>
            <a:r>
              <a:rPr lang="en-US" dirty="0" smtClean="0"/>
              <a:t>is </a:t>
            </a:r>
            <a:r>
              <a:rPr lang="en-US" dirty="0" smtClean="0"/>
              <a:t>making a </a:t>
            </a:r>
            <a:r>
              <a:rPr lang="en-US" dirty="0" smtClean="0"/>
              <a:t>profit when  CD is not zero:  B</a:t>
            </a:r>
            <a:r>
              <a:rPr lang="en-US" dirty="0" smtClean="0"/>
              <a:t>uying </a:t>
            </a:r>
            <a:r>
              <a:rPr lang="en-US" dirty="0" smtClean="0"/>
              <a:t>a country’s currency spot and selling that country’s currency forward, to make a net profit from the </a:t>
            </a:r>
            <a:r>
              <a:rPr lang="en-US" i="1" dirty="0" smtClean="0"/>
              <a:t>combination</a:t>
            </a:r>
            <a:r>
              <a:rPr lang="en-US" dirty="0" smtClean="0"/>
              <a:t> of the difference in interest rates between countries and the forward premium on that country’s currency</a:t>
            </a:r>
          </a:p>
          <a:p>
            <a:r>
              <a:rPr lang="en-US" dirty="0" smtClean="0"/>
              <a:t>Riskless, but it does tie up some assets for a while</a:t>
            </a:r>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12</a:t>
            </a:fld>
            <a:endParaRPr lang="en-US" dirty="0"/>
          </a:p>
        </p:txBody>
      </p:sp>
    </p:spTree>
    <p:extLst>
      <p:ext uri="{BB962C8B-B14F-4D97-AF65-F5344CB8AC3E}">
        <p14:creationId xmlns:p14="http://schemas.microsoft.com/office/powerpoint/2010/main" val="123512307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a:bodyPr>
          <a:lstStyle/>
          <a:p>
            <a:r>
              <a:rPr lang="en-US" altLang="en-US" b="1" dirty="0">
                <a:latin typeface="Calibri" pitchFamily="34" charset="0"/>
              </a:rPr>
              <a:t>Covered Interest Parity </a:t>
            </a:r>
            <a:endParaRPr lang="en-US" b="1" dirty="0"/>
          </a:p>
        </p:txBody>
      </p:sp>
      <p:sp>
        <p:nvSpPr>
          <p:cNvPr id="3" name="Content Placeholder 2"/>
          <p:cNvSpPr>
            <a:spLocks noGrp="1"/>
          </p:cNvSpPr>
          <p:nvPr>
            <p:ph idx="1"/>
          </p:nvPr>
        </p:nvSpPr>
        <p:spPr>
          <a:xfrm>
            <a:off x="533400" y="1066800"/>
            <a:ext cx="8229600" cy="5334000"/>
          </a:xfrm>
        </p:spPr>
        <p:txBody>
          <a:bodyPr>
            <a:normAutofit fontScale="62500" lnSpcReduction="20000"/>
          </a:bodyPr>
          <a:lstStyle/>
          <a:p>
            <a:pPr marL="346075" lvl="1" indent="-346075">
              <a:buFont typeface="Arial" panose="020B0604020202020204" pitchFamily="34" charset="0"/>
              <a:buChar char="•"/>
            </a:pPr>
            <a:r>
              <a:rPr lang="en-US" altLang="en-US" sz="4200" dirty="0">
                <a:latin typeface="Calibri" pitchFamily="34" charset="0"/>
              </a:rPr>
              <a:t>Opportunities to make arbitrage profits would be self-eliminating because rates would adjust so that the covered interest differential would be driven to </a:t>
            </a:r>
            <a:r>
              <a:rPr lang="en-US" altLang="en-US" sz="4200" dirty="0" smtClean="0">
                <a:latin typeface="Calibri" pitchFamily="34" charset="0"/>
              </a:rPr>
              <a:t>zero</a:t>
            </a:r>
            <a:endParaRPr lang="en-US" altLang="en-US" sz="4200" b="1" dirty="0" smtClean="0">
              <a:latin typeface="Calibri" pitchFamily="34" charset="0"/>
            </a:endParaRPr>
          </a:p>
          <a:p>
            <a:pPr marL="346075" lvl="1" indent="-346075">
              <a:lnSpc>
                <a:spcPct val="90000"/>
              </a:lnSpc>
              <a:spcBef>
                <a:spcPts val="800"/>
              </a:spcBef>
              <a:buFont typeface="Arial" panose="020B0604020202020204" pitchFamily="34" charset="0"/>
              <a:buChar char="•"/>
            </a:pPr>
            <a:r>
              <a:rPr lang="en-US" altLang="en-US" sz="4200" b="1" dirty="0" smtClean="0">
                <a:latin typeface="Calibri" pitchFamily="34" charset="0"/>
              </a:rPr>
              <a:t>Covered </a:t>
            </a:r>
            <a:r>
              <a:rPr lang="en-US" altLang="en-US" sz="4200" b="1" dirty="0">
                <a:latin typeface="Calibri" pitchFamily="34" charset="0"/>
              </a:rPr>
              <a:t>interest parity</a:t>
            </a:r>
            <a:r>
              <a:rPr lang="en-US" altLang="en-US" sz="4200" dirty="0" smtClean="0">
                <a:latin typeface="Calibri" pitchFamily="34" charset="0"/>
              </a:rPr>
              <a:t>: CD = </a:t>
            </a:r>
            <a:r>
              <a:rPr lang="en-US" altLang="en-US" sz="4200" dirty="0" smtClean="0">
                <a:latin typeface="Calibri" pitchFamily="34" charset="0"/>
              </a:rPr>
              <a:t>0</a:t>
            </a:r>
            <a:endParaRPr lang="en-US" altLang="en-US" sz="4200" dirty="0" smtClean="0">
              <a:latin typeface="Calibri" pitchFamily="34" charset="0"/>
            </a:endParaRPr>
          </a:p>
          <a:p>
            <a:pPr marL="914400" lvl="2" indent="-400050">
              <a:lnSpc>
                <a:spcPct val="90000"/>
              </a:lnSpc>
              <a:buFont typeface="Calibri" panose="020F0502020204030204" pitchFamily="34" charset="0"/>
              <a:buChar char="─"/>
            </a:pPr>
            <a:r>
              <a:rPr lang="en-US" altLang="en-US" sz="3600" dirty="0">
                <a:latin typeface="Calibri" pitchFamily="34" charset="0"/>
              </a:rPr>
              <a:t>The overall covered return on a foreign-currency investment equals the return on a comparable domestic currency investment</a:t>
            </a:r>
          </a:p>
          <a:p>
            <a:pPr marL="914400" lvl="2" indent="-400050">
              <a:lnSpc>
                <a:spcPct val="90000"/>
              </a:lnSpc>
              <a:buFont typeface="Calibri" panose="020F0502020204030204" pitchFamily="34" charset="0"/>
              <a:buChar char="─"/>
            </a:pPr>
            <a:r>
              <a:rPr lang="en-US" altLang="en-US" sz="3400" dirty="0" smtClean="0">
                <a:latin typeface="Calibri" pitchFamily="34" charset="0"/>
              </a:rPr>
              <a:t>A</a:t>
            </a:r>
            <a:r>
              <a:rPr lang="en-US" altLang="en-US" sz="3700" dirty="0" smtClean="0">
                <a:latin typeface="Calibri" pitchFamily="34" charset="0"/>
              </a:rPr>
              <a:t> </a:t>
            </a:r>
            <a:r>
              <a:rPr lang="en-US" altLang="en-US" sz="3700" dirty="0" smtClean="0">
                <a:latin typeface="Calibri" pitchFamily="34" charset="0"/>
              </a:rPr>
              <a:t>currency is a forward premium (discount) by as much as its interest rate is lower (higher) than the interest rate in the other country</a:t>
            </a:r>
          </a:p>
          <a:p>
            <a:r>
              <a:rPr lang="en-US" sz="4200" dirty="0" smtClean="0"/>
              <a:t>If covered </a:t>
            </a:r>
            <a:r>
              <a:rPr lang="en-US" sz="4200" dirty="0"/>
              <a:t>interest parity </a:t>
            </a:r>
            <a:r>
              <a:rPr lang="en-US" sz="4200" dirty="0" smtClean="0"/>
              <a:t>holds, </a:t>
            </a:r>
            <a:r>
              <a:rPr lang="en-US" sz="4200" dirty="0"/>
              <a:t>it links together four rates: the current spot exchange rate, the </a:t>
            </a:r>
            <a:r>
              <a:rPr lang="en-US" sz="4200" dirty="0" smtClean="0"/>
              <a:t>current forward exchange </a:t>
            </a:r>
            <a:r>
              <a:rPr lang="en-US" sz="4000" dirty="0" smtClean="0"/>
              <a:t>rate, </a:t>
            </a:r>
            <a:r>
              <a:rPr lang="en-US" sz="4000" dirty="0"/>
              <a:t>and the current interest rates in the two countries</a:t>
            </a:r>
          </a:p>
          <a:p>
            <a:pPr lvl="1"/>
            <a:r>
              <a:rPr lang="en-US" sz="3700" dirty="0"/>
              <a:t>If one of these four rates changes, than at least one of the other rates must change to maintain uncovered interest </a:t>
            </a:r>
            <a:r>
              <a:rPr lang="en-US" sz="3700" dirty="0" smtClean="0"/>
              <a:t>parity</a:t>
            </a:r>
            <a:endParaRPr lang="en-US" sz="3700"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13</a:t>
            </a:fld>
            <a:endParaRPr lang="en-US" dirty="0"/>
          </a:p>
        </p:txBody>
      </p:sp>
    </p:spTree>
    <p:extLst>
      <p:ext uri="{BB962C8B-B14F-4D97-AF65-F5344CB8AC3E}">
        <p14:creationId xmlns:p14="http://schemas.microsoft.com/office/powerpoint/2010/main" val="329780024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763000" cy="1143000"/>
          </a:xfrm>
        </p:spPr>
        <p:txBody>
          <a:bodyPr>
            <a:noAutofit/>
          </a:bodyPr>
          <a:lstStyle/>
          <a:p>
            <a:r>
              <a:rPr lang="en-US" sz="4000" b="1" dirty="0" smtClean="0"/>
              <a:t>International Investment Without Cover</a:t>
            </a:r>
            <a:endParaRPr lang="en-US" sz="4000" b="1" dirty="0"/>
          </a:p>
        </p:txBody>
      </p:sp>
      <p:sp>
        <p:nvSpPr>
          <p:cNvPr id="3" name="Content Placeholder 2"/>
          <p:cNvSpPr>
            <a:spLocks noGrp="1"/>
          </p:cNvSpPr>
          <p:nvPr>
            <p:ph idx="1"/>
          </p:nvPr>
        </p:nvSpPr>
        <p:spPr>
          <a:xfrm>
            <a:off x="457200" y="1295400"/>
            <a:ext cx="8229600" cy="4906963"/>
          </a:xfrm>
        </p:spPr>
        <p:txBody>
          <a:bodyPr>
            <a:normAutofit/>
          </a:bodyPr>
          <a:lstStyle/>
          <a:p>
            <a:pPr>
              <a:defRPr/>
            </a:pPr>
            <a:r>
              <a:rPr lang="en-US" dirty="0"/>
              <a:t>The investor is exposed to exchange rate risk, because the actual return depends on the actual value of the future spot exchange rate, which is uncertain at the time the investment is made.</a:t>
            </a:r>
          </a:p>
          <a:p>
            <a:pPr>
              <a:defRPr/>
            </a:pPr>
            <a:r>
              <a:rPr lang="en-US" dirty="0"/>
              <a:t>At the time the investment is made, the investor can use the expected future spot </a:t>
            </a:r>
            <a:r>
              <a:rPr lang="en-US" dirty="0" smtClean="0"/>
              <a:t>rate (</a:t>
            </a:r>
            <a:r>
              <a:rPr lang="en-US" b="1" i="1" dirty="0" smtClean="0"/>
              <a:t>e</a:t>
            </a:r>
            <a:r>
              <a:rPr lang="en-US" b="1" i="1" baseline="30000" dirty="0" smtClean="0"/>
              <a:t>ex</a:t>
            </a:r>
            <a:r>
              <a:rPr lang="en-US" dirty="0" smtClean="0"/>
              <a:t>) </a:t>
            </a:r>
            <a:r>
              <a:rPr lang="en-US" dirty="0"/>
              <a:t>to calculate the expected return to the uncovered foreign financial investment. </a:t>
            </a:r>
            <a:endParaRPr lang="en-US" dirty="0" smtClean="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14</a:t>
            </a:fld>
            <a:endParaRPr lang="en-US" dirty="0"/>
          </a:p>
        </p:txBody>
      </p:sp>
    </p:spTree>
    <p:extLst>
      <p:ext uri="{BB962C8B-B14F-4D97-AF65-F5344CB8AC3E}">
        <p14:creationId xmlns:p14="http://schemas.microsoft.com/office/powerpoint/2010/main" val="185374627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763000" cy="1143000"/>
          </a:xfrm>
        </p:spPr>
        <p:txBody>
          <a:bodyPr>
            <a:noAutofit/>
          </a:bodyPr>
          <a:lstStyle/>
          <a:p>
            <a:r>
              <a:rPr lang="en-US" sz="4000" b="1" dirty="0" smtClean="0"/>
              <a:t>Expected Uncovered Interest Differential</a:t>
            </a:r>
            <a:endParaRPr lang="en-US" sz="4000" b="1" dirty="0"/>
          </a:p>
        </p:txBody>
      </p:sp>
      <p:sp>
        <p:nvSpPr>
          <p:cNvPr id="3" name="Content Placeholder 2"/>
          <p:cNvSpPr>
            <a:spLocks noGrp="1"/>
          </p:cNvSpPr>
          <p:nvPr>
            <p:ph idx="1"/>
          </p:nvPr>
        </p:nvSpPr>
        <p:spPr>
          <a:xfrm>
            <a:off x="457200" y="1295400"/>
            <a:ext cx="8382000" cy="4906963"/>
          </a:xfrm>
        </p:spPr>
        <p:txBody>
          <a:bodyPr>
            <a:normAutofit lnSpcReduction="10000"/>
          </a:bodyPr>
          <a:lstStyle/>
          <a:p>
            <a:pPr marL="0" indent="0">
              <a:buNone/>
            </a:pPr>
            <a:r>
              <a:rPr lang="en-US" dirty="0"/>
              <a:t>The </a:t>
            </a:r>
            <a:r>
              <a:rPr lang="en-US" b="1" dirty="0" smtClean="0"/>
              <a:t>expected uncovered </a:t>
            </a:r>
            <a:r>
              <a:rPr lang="en-US" b="1" dirty="0"/>
              <a:t>interest differential </a:t>
            </a:r>
            <a:r>
              <a:rPr lang="en-US" b="1" dirty="0" smtClean="0"/>
              <a:t>(EUD</a:t>
            </a:r>
            <a:r>
              <a:rPr lang="en-US" b="1" dirty="0"/>
              <a:t>)</a:t>
            </a:r>
            <a:r>
              <a:rPr lang="en-US" dirty="0"/>
              <a:t> is the difference between the overall </a:t>
            </a:r>
            <a:r>
              <a:rPr lang="en-US" dirty="0" smtClean="0"/>
              <a:t>expected uncovered foreign investment </a:t>
            </a:r>
            <a:r>
              <a:rPr lang="en-US" dirty="0"/>
              <a:t>return and the domestic </a:t>
            </a:r>
            <a:r>
              <a:rPr lang="en-US" dirty="0" smtClean="0"/>
              <a:t>return:</a:t>
            </a:r>
            <a:endParaRPr lang="en-US" dirty="0"/>
          </a:p>
          <a:p>
            <a:pPr marL="0" indent="0">
              <a:buNone/>
              <a:tabLst>
                <a:tab pos="460375" algn="l"/>
              </a:tabLst>
            </a:pPr>
            <a:r>
              <a:rPr lang="en-US" altLang="zh-HK" b="1" dirty="0" smtClean="0">
                <a:ea typeface="新細明體" charset="-120"/>
              </a:rPr>
              <a:t>	EUD </a:t>
            </a:r>
            <a:r>
              <a:rPr lang="en-US" altLang="zh-HK" b="1" dirty="0">
                <a:ea typeface="新細明體" charset="-120"/>
              </a:rPr>
              <a:t>= (1 + i</a:t>
            </a:r>
            <a:r>
              <a:rPr lang="en-US" altLang="zh-HK" b="1" baseline="-25000" dirty="0">
                <a:ea typeface="新細明體" charset="-120"/>
              </a:rPr>
              <a:t>f</a:t>
            </a:r>
            <a:r>
              <a:rPr lang="en-US" altLang="zh-HK" b="1" dirty="0" smtClean="0">
                <a:ea typeface="新細明體" charset="-120"/>
              </a:rPr>
              <a:t>)·e</a:t>
            </a:r>
            <a:r>
              <a:rPr lang="en-US" altLang="zh-HK" b="1" baseline="30000" dirty="0" smtClean="0">
                <a:ea typeface="新細明體" charset="-120"/>
              </a:rPr>
              <a:t>ex</a:t>
            </a:r>
            <a:r>
              <a:rPr lang="en-US" altLang="zh-HK" b="1" dirty="0" smtClean="0">
                <a:ea typeface="新細明體" charset="-120"/>
              </a:rPr>
              <a:t>/e </a:t>
            </a:r>
            <a:r>
              <a:rPr lang="en-US" altLang="zh-HK" b="1" dirty="0">
                <a:ea typeface="新細明體" charset="-120"/>
              </a:rPr>
              <a:t>─ (1 + i</a:t>
            </a:r>
            <a:r>
              <a:rPr lang="en-US" altLang="zh-HK" b="1" baseline="-25000" dirty="0">
                <a:ea typeface="新細明體" charset="-120"/>
              </a:rPr>
              <a:t>d</a:t>
            </a:r>
            <a:r>
              <a:rPr lang="en-US" altLang="zh-HK" b="1" dirty="0">
                <a:ea typeface="新細明體" charset="-120"/>
              </a:rPr>
              <a:t>)</a:t>
            </a:r>
          </a:p>
          <a:p>
            <a:pPr marL="0" indent="0">
              <a:buNone/>
            </a:pPr>
            <a:r>
              <a:rPr lang="en-US" dirty="0">
                <a:ea typeface="新細明體" charset="-120"/>
              </a:rPr>
              <a:t>or, approximately,</a:t>
            </a:r>
          </a:p>
          <a:p>
            <a:pPr marL="0" indent="0">
              <a:buNone/>
              <a:tabLst>
                <a:tab pos="460375" algn="l"/>
                <a:tab pos="914400" algn="l"/>
                <a:tab pos="1374775" algn="l"/>
                <a:tab pos="1828800" algn="l"/>
              </a:tabLst>
            </a:pPr>
            <a:r>
              <a:rPr lang="en-US" b="1" dirty="0">
                <a:ea typeface="新細明體" charset="-120"/>
              </a:rPr>
              <a:t>	</a:t>
            </a:r>
            <a:r>
              <a:rPr lang="en-US" b="1" dirty="0" smtClean="0">
                <a:ea typeface="新細明體" charset="-120"/>
              </a:rPr>
              <a:t>EUD </a:t>
            </a:r>
            <a:r>
              <a:rPr lang="en-US" b="1" dirty="0">
                <a:ea typeface="新細明體" charset="-120"/>
              </a:rPr>
              <a:t>= </a:t>
            </a:r>
            <a:r>
              <a:rPr lang="en-US" altLang="zh-HK" b="1" dirty="0" smtClean="0">
                <a:ea typeface="新細明體" charset="-120"/>
              </a:rPr>
              <a:t>(</a:t>
            </a:r>
            <a:r>
              <a:rPr lang="en-US" b="1" dirty="0"/>
              <a:t>expected rate of </a:t>
            </a:r>
            <a:r>
              <a:rPr lang="en-US" b="1" dirty="0" smtClean="0"/>
              <a:t>appreciation </a:t>
            </a:r>
          </a:p>
          <a:p>
            <a:pPr marL="0" indent="0">
              <a:buNone/>
              <a:tabLst>
                <a:tab pos="460375" algn="l"/>
                <a:tab pos="914400" algn="l"/>
                <a:tab pos="1598613" algn="l"/>
                <a:tab pos="1828800" algn="l"/>
              </a:tabLst>
            </a:pPr>
            <a:r>
              <a:rPr lang="en-US" b="1" dirty="0"/>
              <a:t>	</a:t>
            </a:r>
            <a:r>
              <a:rPr lang="en-US" b="1" dirty="0" smtClean="0"/>
              <a:t>		[depreciation</a:t>
            </a:r>
            <a:r>
              <a:rPr lang="en-US" b="1" dirty="0"/>
              <a:t> </a:t>
            </a:r>
            <a:r>
              <a:rPr lang="en-US" b="1" dirty="0" smtClean="0"/>
              <a:t>if negative] </a:t>
            </a:r>
            <a:r>
              <a:rPr lang="en-US" b="1" dirty="0"/>
              <a:t>of </a:t>
            </a:r>
            <a:r>
              <a:rPr lang="en-US" b="1" dirty="0" smtClean="0"/>
              <a:t>the</a:t>
            </a:r>
          </a:p>
          <a:p>
            <a:pPr marL="0" indent="0">
              <a:buNone/>
              <a:tabLst>
                <a:tab pos="460375" algn="l"/>
                <a:tab pos="914400" algn="l"/>
                <a:tab pos="1598613" algn="l"/>
                <a:tab pos="1828800" algn="l"/>
              </a:tabLst>
            </a:pPr>
            <a:r>
              <a:rPr lang="en-US" b="1" dirty="0"/>
              <a:t>	</a:t>
            </a:r>
            <a:r>
              <a:rPr lang="en-US" b="1" dirty="0" smtClean="0"/>
              <a:t>		foreign </a:t>
            </a:r>
            <a:r>
              <a:rPr lang="en-US" b="1" dirty="0"/>
              <a:t>currency</a:t>
            </a:r>
            <a:r>
              <a:rPr lang="en-US" altLang="zh-HK" b="1" dirty="0" smtClean="0">
                <a:ea typeface="新細明體" charset="-120"/>
              </a:rPr>
              <a:t> </a:t>
            </a:r>
            <a:r>
              <a:rPr lang="en-US" altLang="zh-HK" b="1" dirty="0">
                <a:ea typeface="新細明體" charset="-120"/>
              </a:rPr>
              <a:t>+ i</a:t>
            </a:r>
            <a:r>
              <a:rPr lang="en-US" altLang="zh-HK" b="1" baseline="-25000" dirty="0">
                <a:ea typeface="新細明體" charset="-120"/>
              </a:rPr>
              <a:t>f</a:t>
            </a:r>
            <a:r>
              <a:rPr lang="en-US" altLang="zh-HK" b="1" dirty="0">
                <a:ea typeface="新細明體" charset="-120"/>
              </a:rPr>
              <a:t>)</a:t>
            </a:r>
            <a:r>
              <a:rPr lang="en-US" altLang="zh-HK" dirty="0">
                <a:ea typeface="新細明體" charset="-120"/>
              </a:rPr>
              <a:t> </a:t>
            </a:r>
            <a:r>
              <a:rPr lang="en-US" altLang="zh-HK" b="1" dirty="0">
                <a:ea typeface="新細明體" charset="-120"/>
              </a:rPr>
              <a:t>─ i</a:t>
            </a:r>
            <a:r>
              <a:rPr lang="en-US" altLang="zh-HK" b="1" baseline="-25000" dirty="0">
                <a:ea typeface="新細明體" charset="-120"/>
              </a:rPr>
              <a:t>d</a:t>
            </a:r>
            <a:endParaRPr lang="en-US" dirty="0"/>
          </a:p>
          <a:p>
            <a:pPr marL="0" indent="0">
              <a:buNone/>
              <a:defRPr/>
            </a:pPr>
            <a:endParaRPr lang="en-US" dirty="0" smtClean="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15</a:t>
            </a:fld>
            <a:endParaRPr lang="en-US" dirty="0"/>
          </a:p>
        </p:txBody>
      </p:sp>
    </p:spTree>
    <p:extLst>
      <p:ext uri="{BB962C8B-B14F-4D97-AF65-F5344CB8AC3E}">
        <p14:creationId xmlns:p14="http://schemas.microsoft.com/office/powerpoint/2010/main" val="31683153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991600" cy="1143000"/>
          </a:xfrm>
        </p:spPr>
        <p:txBody>
          <a:bodyPr>
            <a:normAutofit fontScale="90000"/>
          </a:bodyPr>
          <a:lstStyle/>
          <a:p>
            <a:r>
              <a:rPr lang="en-US" b="1" dirty="0"/>
              <a:t>International Investment Without Cover</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Risk considerations can be small </a:t>
            </a:r>
            <a:r>
              <a:rPr lang="en-US" dirty="0" smtClean="0"/>
              <a:t>if:</a:t>
            </a:r>
          </a:p>
          <a:p>
            <a:r>
              <a:rPr lang="en-US" dirty="0" smtClean="0"/>
              <a:t>Investors </a:t>
            </a:r>
            <a:r>
              <a:rPr lang="en-US" dirty="0" smtClean="0"/>
              <a:t>do not care much about risk exposures (risk </a:t>
            </a:r>
            <a:r>
              <a:rPr lang="en-US" dirty="0" smtClean="0"/>
              <a:t>neutral)</a:t>
            </a:r>
          </a:p>
          <a:p>
            <a:r>
              <a:rPr lang="en-US" dirty="0" smtClean="0"/>
              <a:t>The </a:t>
            </a:r>
            <a:r>
              <a:rPr lang="en-US" dirty="0" smtClean="0"/>
              <a:t>benefits of diversification indicate that additional uncovered investments add little to the overall riskiness of the investor’s portfolio</a:t>
            </a:r>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16</a:t>
            </a:fld>
            <a:endParaRPr lang="en-US" dirty="0"/>
          </a:p>
        </p:txBody>
      </p:sp>
    </p:spTree>
    <p:extLst>
      <p:ext uri="{BB962C8B-B14F-4D97-AF65-F5344CB8AC3E}">
        <p14:creationId xmlns:p14="http://schemas.microsoft.com/office/powerpoint/2010/main" val="23155577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76200"/>
            <a:ext cx="8763000" cy="1143000"/>
          </a:xfrm>
        </p:spPr>
        <p:txBody>
          <a:bodyPr>
            <a:normAutofit/>
          </a:bodyPr>
          <a:lstStyle/>
          <a:p>
            <a:r>
              <a:rPr lang="en-US" b="1" dirty="0" smtClean="0"/>
              <a:t>Uncovered Interest Parity</a:t>
            </a:r>
            <a:endParaRPr lang="en-US" dirty="0"/>
          </a:p>
        </p:txBody>
      </p:sp>
      <p:sp>
        <p:nvSpPr>
          <p:cNvPr id="3" name="Content Placeholder 2"/>
          <p:cNvSpPr>
            <a:spLocks noGrp="1"/>
          </p:cNvSpPr>
          <p:nvPr>
            <p:ph idx="1"/>
          </p:nvPr>
        </p:nvSpPr>
        <p:spPr>
          <a:xfrm>
            <a:off x="457200" y="1219200"/>
            <a:ext cx="8229600" cy="4983163"/>
          </a:xfrm>
        </p:spPr>
        <p:txBody>
          <a:bodyPr>
            <a:normAutofit fontScale="77500" lnSpcReduction="20000"/>
          </a:bodyPr>
          <a:lstStyle/>
          <a:p>
            <a:r>
              <a:rPr lang="en-US" b="1" dirty="0"/>
              <a:t>Uncovered interest parity (international Fisher </a:t>
            </a:r>
            <a:r>
              <a:rPr lang="en-US" b="1" dirty="0" smtClean="0"/>
              <a:t>effect)</a:t>
            </a:r>
            <a:r>
              <a:rPr lang="en-US" dirty="0" smtClean="0"/>
              <a:t>: </a:t>
            </a:r>
            <a:r>
              <a:rPr lang="en-US" dirty="0" smtClean="0"/>
              <a:t>the </a:t>
            </a:r>
            <a:r>
              <a:rPr lang="en-US" dirty="0"/>
              <a:t>expected uncovered differential equals zero (EUD = 0)</a:t>
            </a:r>
          </a:p>
          <a:p>
            <a:pPr lvl="1"/>
            <a:r>
              <a:rPr lang="en-US" dirty="0"/>
              <a:t>The expected overall uncovered return on the foreign-currency investment equals the return on the domestic-currency investment</a:t>
            </a:r>
          </a:p>
          <a:p>
            <a:pPr lvl="1"/>
            <a:r>
              <a:rPr lang="en-US" dirty="0" smtClean="0"/>
              <a:t>A </a:t>
            </a:r>
            <a:r>
              <a:rPr lang="en-US" dirty="0"/>
              <a:t>currency is expected to appreciate (depreciate</a:t>
            </a:r>
            <a:r>
              <a:rPr lang="en-US" dirty="0" smtClean="0"/>
              <a:t>) by as much as its interest rate is lower (higher) than </a:t>
            </a:r>
            <a:r>
              <a:rPr lang="en-US" dirty="0" smtClean="0"/>
              <a:t>the interest </a:t>
            </a:r>
            <a:r>
              <a:rPr lang="en-US" dirty="0" smtClean="0"/>
              <a:t>rate in the other country</a:t>
            </a:r>
          </a:p>
          <a:p>
            <a:r>
              <a:rPr lang="en-US" dirty="0" smtClean="0"/>
              <a:t>If </a:t>
            </a:r>
            <a:r>
              <a:rPr lang="en-US" dirty="0" smtClean="0"/>
              <a:t>uncovered interest parity </a:t>
            </a:r>
            <a:r>
              <a:rPr lang="en-US" dirty="0" smtClean="0"/>
              <a:t>holds, </a:t>
            </a:r>
            <a:r>
              <a:rPr lang="en-US" dirty="0" smtClean="0"/>
              <a:t>it links together four rates: the current spot exchange rate, the spot exchange rate that is expected to exist in the future, and the current interest rates in the two countries</a:t>
            </a:r>
          </a:p>
          <a:p>
            <a:pPr lvl="1"/>
            <a:r>
              <a:rPr lang="en-US" dirty="0" smtClean="0"/>
              <a:t>If one of these four rates changes, than at least one of the other rates must change to maintain uncovered interest parity</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17</a:t>
            </a:fld>
            <a:endParaRPr lang="en-US" dirty="0"/>
          </a:p>
        </p:txBody>
      </p:sp>
    </p:spTree>
    <p:extLst>
      <p:ext uri="{BB962C8B-B14F-4D97-AF65-F5344CB8AC3E}">
        <p14:creationId xmlns:p14="http://schemas.microsoft.com/office/powerpoint/2010/main" val="400597712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Does </a:t>
            </a:r>
            <a:r>
              <a:rPr lang="en-US" b="1" dirty="0" smtClean="0"/>
              <a:t>Covered Interest </a:t>
            </a:r>
            <a:r>
              <a:rPr lang="en-US" b="1" dirty="0" smtClean="0"/>
              <a:t>Parity Really Hold? Empirical Evidence</a:t>
            </a:r>
            <a:endParaRPr lang="en-US" b="1" dirty="0"/>
          </a:p>
        </p:txBody>
      </p:sp>
      <p:sp>
        <p:nvSpPr>
          <p:cNvPr id="3" name="Content Placeholder 2"/>
          <p:cNvSpPr>
            <a:spLocks noGrp="1"/>
          </p:cNvSpPr>
          <p:nvPr>
            <p:ph idx="1"/>
          </p:nvPr>
        </p:nvSpPr>
        <p:spPr>
          <a:xfrm>
            <a:off x="457200" y="1676400"/>
            <a:ext cx="8229600" cy="4876800"/>
          </a:xfrm>
        </p:spPr>
        <p:txBody>
          <a:bodyPr>
            <a:normAutofit/>
          </a:bodyPr>
          <a:lstStyle/>
          <a:p>
            <a:r>
              <a:rPr lang="en-US" sz="2800" dirty="0" smtClean="0"/>
              <a:t>Four rates are needed to test for covered interest</a:t>
            </a:r>
            <a:r>
              <a:rPr lang="en-US" sz="2800" dirty="0" smtClean="0"/>
              <a:t> </a:t>
            </a:r>
            <a:r>
              <a:rPr lang="en-US" sz="2800" dirty="0"/>
              <a:t>parity: </a:t>
            </a:r>
            <a:r>
              <a:rPr lang="en-US" sz="2800" dirty="0" smtClean="0"/>
              <a:t>the </a:t>
            </a:r>
            <a:r>
              <a:rPr lang="en-US" sz="2800" dirty="0"/>
              <a:t>current spot exchange rate, the current forward exchange rate, and the current interest rates in the two countries</a:t>
            </a:r>
            <a:endParaRPr lang="en-US" sz="2800" dirty="0" smtClean="0"/>
          </a:p>
          <a:p>
            <a:pPr marL="346075" lvl="1" indent="-346075">
              <a:buFont typeface="Arial" panose="020B0604020202020204" pitchFamily="34" charset="0"/>
              <a:buChar char="•"/>
            </a:pPr>
            <a:r>
              <a:rPr lang="en-US" dirty="0" smtClean="0"/>
              <a:t>All </a:t>
            </a:r>
            <a:r>
              <a:rPr lang="en-US" dirty="0" smtClean="0"/>
              <a:t>of these rates can be seen in the foreign exchange markets and the short-term financial </a:t>
            </a:r>
            <a:r>
              <a:rPr lang="en-US" dirty="0" smtClean="0"/>
              <a:t>markets</a:t>
            </a:r>
          </a:p>
          <a:p>
            <a:pPr marL="346075" lvl="1" indent="-346075">
              <a:buFont typeface="Arial" panose="020B0604020202020204" pitchFamily="34" charset="0"/>
              <a:buChar char="•"/>
            </a:pPr>
            <a:r>
              <a:rPr lang="en-US" dirty="0" smtClean="0"/>
              <a:t>Covered interest parity holds very well, except</a:t>
            </a:r>
          </a:p>
          <a:p>
            <a:pPr marL="746125" lvl="2" indent="-346075">
              <a:buFont typeface="Calibri" panose="020F0502020204030204" pitchFamily="34" charset="0"/>
              <a:buChar char="−"/>
            </a:pPr>
            <a:r>
              <a:rPr lang="en-US" dirty="0" smtClean="0"/>
              <a:t>Capital controls that limit or prevent arbitrage</a:t>
            </a:r>
          </a:p>
          <a:p>
            <a:pPr marL="746125" lvl="2" indent="-346075">
              <a:buFont typeface="Calibri" panose="020F0502020204030204" pitchFamily="34" charset="0"/>
              <a:buChar char="−"/>
            </a:pPr>
            <a:r>
              <a:rPr lang="en-US" dirty="0" smtClean="0"/>
              <a:t>Financial market turmoil or crisis</a:t>
            </a:r>
            <a:endParaRPr lang="en-US" dirty="0" smtClean="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18</a:t>
            </a:fld>
            <a:endParaRPr lang="en-US" dirty="0"/>
          </a:p>
        </p:txBody>
      </p:sp>
    </p:spTree>
    <p:extLst>
      <p:ext uri="{BB962C8B-B14F-4D97-AF65-F5344CB8AC3E}">
        <p14:creationId xmlns:p14="http://schemas.microsoft.com/office/powerpoint/2010/main" val="393436236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ltLang="en-US" sz="4000" b="1" dirty="0" smtClean="0">
                <a:latin typeface="Calibri" pitchFamily="34" charset="0"/>
              </a:rPr>
              <a:t>Covered </a:t>
            </a:r>
            <a:r>
              <a:rPr lang="en-US" altLang="en-US" sz="4000" b="1" dirty="0">
                <a:latin typeface="Calibri" pitchFamily="34" charset="0"/>
              </a:rPr>
              <a:t>Interest Differentials: The U.S. Against Germany, Japan, and France, 1978-1993</a:t>
            </a:r>
            <a:endParaRPr lang="en-US" sz="40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19</a:t>
            </a:fld>
            <a:endParaRPr lang="en-US" dirty="0"/>
          </a:p>
        </p:txBody>
      </p:sp>
      <p:pic>
        <p:nvPicPr>
          <p:cNvPr id="8" name="Picture 5"/>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8600" y="1905000"/>
            <a:ext cx="8718223" cy="3558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213504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b="1" dirty="0" smtClean="0">
                <a:latin typeface="Calibri" pitchFamily="34" charset="0"/>
              </a:rPr>
              <a:t>Exchange </a:t>
            </a:r>
            <a:r>
              <a:rPr lang="en-US" altLang="en-US" b="1" dirty="0">
                <a:latin typeface="Calibri" pitchFamily="34" charset="0"/>
              </a:rPr>
              <a:t>Rate Risk </a:t>
            </a:r>
            <a:endParaRPr lang="en-US" b="1" dirty="0"/>
          </a:p>
        </p:txBody>
      </p:sp>
      <p:sp>
        <p:nvSpPr>
          <p:cNvPr id="3" name="Content Placeholder 2"/>
          <p:cNvSpPr>
            <a:spLocks noGrp="1"/>
          </p:cNvSpPr>
          <p:nvPr>
            <p:ph idx="1"/>
          </p:nvPr>
        </p:nvSpPr>
        <p:spPr>
          <a:xfrm>
            <a:off x="457200" y="1371600"/>
            <a:ext cx="8229600" cy="4830763"/>
          </a:xfrm>
        </p:spPr>
        <p:txBody>
          <a:bodyPr>
            <a:normAutofit/>
          </a:bodyPr>
          <a:lstStyle/>
          <a:p>
            <a:pPr>
              <a:lnSpc>
                <a:spcPct val="90000"/>
              </a:lnSpc>
            </a:pPr>
            <a:r>
              <a:rPr lang="en-US" altLang="en-US" dirty="0">
                <a:latin typeface="Calibri" pitchFamily="34" charset="0"/>
              </a:rPr>
              <a:t>You are exposed to exchange rate risk if the value of your income or wealth or net worth </a:t>
            </a:r>
            <a:r>
              <a:rPr lang="en-US" altLang="en-US" dirty="0" smtClean="0">
                <a:latin typeface="Calibri" pitchFamily="34" charset="0"/>
              </a:rPr>
              <a:t>changes when exchange </a:t>
            </a:r>
            <a:r>
              <a:rPr lang="en-US" altLang="en-US" dirty="0">
                <a:latin typeface="Calibri" pitchFamily="34" charset="0"/>
              </a:rPr>
              <a:t>rates </a:t>
            </a:r>
            <a:r>
              <a:rPr lang="en-US" altLang="en-US" dirty="0" smtClean="0">
                <a:latin typeface="Calibri" pitchFamily="34" charset="0"/>
              </a:rPr>
              <a:t>change unpredictably in the future</a:t>
            </a:r>
            <a:endParaRPr lang="en-US" altLang="en-US" u="sng" dirty="0">
              <a:latin typeface="Calibri" pitchFamily="34" charset="0"/>
            </a:endParaRPr>
          </a:p>
          <a:p>
            <a:pPr>
              <a:lnSpc>
                <a:spcPct val="90000"/>
              </a:lnSpc>
            </a:pPr>
            <a:r>
              <a:rPr lang="en-US" altLang="en-US" b="1" dirty="0">
                <a:latin typeface="Calibri" pitchFamily="34" charset="0"/>
              </a:rPr>
              <a:t>Hedging</a:t>
            </a:r>
            <a:r>
              <a:rPr lang="en-US" altLang="en-US" dirty="0">
                <a:latin typeface="Calibri" pitchFamily="34" charset="0"/>
              </a:rPr>
              <a:t> is taking an action to reduce your exposure to exchange rate risk.</a:t>
            </a:r>
            <a:endParaRPr lang="en-US" altLang="en-US" u="sng" dirty="0">
              <a:latin typeface="Calibri" pitchFamily="34" charset="0"/>
            </a:endParaRPr>
          </a:p>
          <a:p>
            <a:pPr>
              <a:lnSpc>
                <a:spcPct val="90000"/>
              </a:lnSpc>
            </a:pPr>
            <a:r>
              <a:rPr lang="en-US" altLang="en-US" b="1" dirty="0">
                <a:latin typeface="Calibri" pitchFamily="34" charset="0"/>
              </a:rPr>
              <a:t>Speculation</a:t>
            </a:r>
            <a:r>
              <a:rPr lang="en-US" altLang="en-US" dirty="0">
                <a:latin typeface="Calibri" pitchFamily="34" charset="0"/>
              </a:rPr>
              <a:t> is taking an action that increases your exposure to exchange rate risk, usually to try to profit from your belief about what future exchange rates will be. </a:t>
            </a:r>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a:t>
            </a:fld>
            <a:endParaRPr lang="en-US" dirty="0"/>
          </a:p>
        </p:txBody>
      </p:sp>
    </p:spTree>
    <p:extLst>
      <p:ext uri="{BB962C8B-B14F-4D97-AF65-F5344CB8AC3E}">
        <p14:creationId xmlns:p14="http://schemas.microsoft.com/office/powerpoint/2010/main" val="416667881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686800" cy="1143000"/>
          </a:xfrm>
        </p:spPr>
        <p:txBody>
          <a:bodyPr>
            <a:noAutofit/>
          </a:bodyPr>
          <a:lstStyle/>
          <a:p>
            <a:r>
              <a:rPr lang="en-US" altLang="en-US" sz="4000" b="1" dirty="0">
                <a:latin typeface="Calibri" pitchFamily="34" charset="0"/>
              </a:rPr>
              <a:t>Covered Interest Differentials, the U.S. Dollar Relative to the Euro and British Pound, </a:t>
            </a:r>
            <a:r>
              <a:rPr lang="en-US" altLang="en-US" sz="4000" b="1" dirty="0" smtClean="0">
                <a:latin typeface="Calibri" pitchFamily="34" charset="0"/>
              </a:rPr>
              <a:t>2006-2014</a:t>
            </a:r>
            <a:endParaRPr lang="en-US" sz="40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20</a:t>
            </a:fld>
            <a:endParaRPr lang="en-US"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00200" y="1981199"/>
            <a:ext cx="6172200" cy="40460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6193618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Does </a:t>
            </a:r>
            <a:r>
              <a:rPr lang="en-US" b="1" dirty="0" smtClean="0"/>
              <a:t>Uncovered Interest </a:t>
            </a:r>
            <a:r>
              <a:rPr lang="en-US" b="1" dirty="0" smtClean="0"/>
              <a:t>Parity Really Hold? Empirical Evidence</a:t>
            </a:r>
            <a:endParaRPr lang="en-US" b="1" dirty="0"/>
          </a:p>
        </p:txBody>
      </p:sp>
      <p:sp>
        <p:nvSpPr>
          <p:cNvPr id="3" name="Content Placeholder 2"/>
          <p:cNvSpPr>
            <a:spLocks noGrp="1"/>
          </p:cNvSpPr>
          <p:nvPr>
            <p:ph idx="1"/>
          </p:nvPr>
        </p:nvSpPr>
        <p:spPr>
          <a:xfrm>
            <a:off x="457200" y="1524000"/>
            <a:ext cx="8229600" cy="4876800"/>
          </a:xfrm>
        </p:spPr>
        <p:txBody>
          <a:bodyPr>
            <a:normAutofit/>
          </a:bodyPr>
          <a:lstStyle/>
          <a:p>
            <a:pPr marL="457200" lvl="1" indent="-457200">
              <a:buFont typeface="Arial" panose="020B0604020202020204" pitchFamily="34" charset="0"/>
              <a:buChar char="•"/>
            </a:pPr>
            <a:r>
              <a:rPr lang="en-US" sz="3000" dirty="0" smtClean="0"/>
              <a:t>Testing </a:t>
            </a:r>
            <a:r>
              <a:rPr lang="en-US" sz="3000" dirty="0" smtClean="0"/>
              <a:t>uncovered interest parity is more difficult, we have no direct information on people’s expectations of exchange-rate changes</a:t>
            </a:r>
          </a:p>
          <a:p>
            <a:pPr marL="796925" lvl="2" indent="-342900">
              <a:buFont typeface="Calibri" panose="020F0502020204030204" pitchFamily="34" charset="0"/>
              <a:buChar char="─"/>
            </a:pPr>
            <a:r>
              <a:rPr lang="en-US" dirty="0" smtClean="0"/>
              <a:t>Survey knowledgeable participants about their expectations</a:t>
            </a:r>
          </a:p>
          <a:p>
            <a:pPr marL="796925" lvl="2" indent="-342900">
              <a:buFont typeface="Calibri" panose="020F0502020204030204" pitchFamily="34" charset="0"/>
              <a:buChar char="─"/>
            </a:pPr>
            <a:r>
              <a:rPr lang="en-US" dirty="0" smtClean="0"/>
              <a:t>Examine actual returns on uncovered international investments to draw out inferences</a:t>
            </a:r>
            <a:endParaRPr lang="en-US" dirty="0"/>
          </a:p>
          <a:p>
            <a:r>
              <a:rPr lang="en-US" sz="3000" dirty="0" smtClean="0"/>
              <a:t>Uncovered interest parity holds roughly, but there appear to be substantial deviations</a:t>
            </a:r>
            <a:endParaRPr lang="en-US" sz="3000" dirty="0" smtClean="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21</a:t>
            </a:fld>
            <a:endParaRPr lang="en-US" dirty="0"/>
          </a:p>
        </p:txBody>
      </p:sp>
    </p:spTree>
    <p:extLst>
      <p:ext uri="{BB962C8B-B14F-4D97-AF65-F5344CB8AC3E}">
        <p14:creationId xmlns:p14="http://schemas.microsoft.com/office/powerpoint/2010/main" val="416388245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018" y="152400"/>
            <a:ext cx="8991600" cy="1143000"/>
          </a:xfrm>
        </p:spPr>
        <p:txBody>
          <a:bodyPr>
            <a:noAutofit/>
          </a:bodyPr>
          <a:lstStyle/>
          <a:p>
            <a:r>
              <a:rPr lang="en-US" altLang="en-US" sz="4000" b="1" dirty="0" smtClean="0">
                <a:latin typeface="Calibri" pitchFamily="34" charset="0"/>
              </a:rPr>
              <a:t>Uncovered </a:t>
            </a:r>
            <a:r>
              <a:rPr lang="en-US" altLang="en-US" sz="4000" b="1" dirty="0">
                <a:latin typeface="Calibri" pitchFamily="34" charset="0"/>
              </a:rPr>
              <a:t>Interest Differentials: The U.S. against Germany and Japan, 1991-2005</a:t>
            </a:r>
            <a:endParaRPr lang="en-US" sz="40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22</a:t>
            </a:fld>
            <a:endParaRPr lang="en-US" dirty="0"/>
          </a:p>
        </p:txBody>
      </p:sp>
      <p:pic>
        <p:nvPicPr>
          <p:cNvPr id="6" name="Content Placeholder 5"/>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43000" y="1295400"/>
            <a:ext cx="6858000" cy="4738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768733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The Market Basics of Forward Foreign Exchange</a:t>
            </a:r>
            <a:endParaRPr lang="en-US" b="1" dirty="0"/>
          </a:p>
        </p:txBody>
      </p:sp>
      <p:sp>
        <p:nvSpPr>
          <p:cNvPr id="3" name="Content Placeholder 2"/>
          <p:cNvSpPr>
            <a:spLocks noGrp="1"/>
          </p:cNvSpPr>
          <p:nvPr>
            <p:ph idx="1"/>
          </p:nvPr>
        </p:nvSpPr>
        <p:spPr/>
        <p:txBody>
          <a:bodyPr>
            <a:normAutofit fontScale="92500" lnSpcReduction="20000"/>
          </a:bodyPr>
          <a:lstStyle/>
          <a:p>
            <a:r>
              <a:rPr lang="en-US" dirty="0"/>
              <a:t>In the forward market deals are transacted for foreign exchange deliveries to be made at some specified future date (e.g. 30 day, 60, day, 90 day, etc.) Banks provide forward foreign exchange on all currency pairs. </a:t>
            </a:r>
            <a:endParaRPr lang="en-US" dirty="0" smtClean="0"/>
          </a:p>
          <a:p>
            <a:r>
              <a:rPr lang="en-US" dirty="0"/>
              <a:t>The forward exchange market is convenient for large customers, corporations, that are viewed by banks as acceptable credit </a:t>
            </a:r>
            <a:r>
              <a:rPr lang="en-US" dirty="0" smtClean="0"/>
              <a:t>risks</a:t>
            </a:r>
            <a:endParaRPr lang="en-US" dirty="0"/>
          </a:p>
          <a:p>
            <a:r>
              <a:rPr lang="en-US" dirty="0" smtClean="0"/>
              <a:t>Don’t </a:t>
            </a:r>
            <a:r>
              <a:rPr lang="en-US" dirty="0" smtClean="0"/>
              <a:t>confuse the forward rate with the future spot rate, the spot rate that </a:t>
            </a:r>
            <a:r>
              <a:rPr lang="en-US" dirty="0" smtClean="0"/>
              <a:t>will exist at a date in the future</a:t>
            </a:r>
            <a:endParaRPr lang="en-US" dirty="0" smtClean="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3</a:t>
            </a:fld>
            <a:endParaRPr lang="en-US" dirty="0"/>
          </a:p>
        </p:txBody>
      </p:sp>
    </p:spTree>
    <p:extLst>
      <p:ext uri="{BB962C8B-B14F-4D97-AF65-F5344CB8AC3E}">
        <p14:creationId xmlns:p14="http://schemas.microsoft.com/office/powerpoint/2010/main" val="29651594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Hedging Using Foreign Exchange</a:t>
            </a:r>
            <a:endParaRPr lang="en-US" b="1" dirty="0"/>
          </a:p>
        </p:txBody>
      </p:sp>
      <p:sp>
        <p:nvSpPr>
          <p:cNvPr id="3" name="Content Placeholder 2"/>
          <p:cNvSpPr>
            <a:spLocks noGrp="1"/>
          </p:cNvSpPr>
          <p:nvPr>
            <p:ph idx="1"/>
          </p:nvPr>
        </p:nvSpPr>
        <p:spPr/>
        <p:txBody>
          <a:bodyPr/>
          <a:lstStyle/>
          <a:p>
            <a:r>
              <a:rPr lang="en-US" b="1" dirty="0" smtClean="0"/>
              <a:t>Hedging</a:t>
            </a:r>
            <a:r>
              <a:rPr lang="en-US" dirty="0" smtClean="0"/>
              <a:t> means reducing both kinds of “open” positions in a foreign currency—both </a:t>
            </a:r>
            <a:r>
              <a:rPr lang="en-US" b="1" dirty="0" smtClean="0"/>
              <a:t>long positions</a:t>
            </a:r>
            <a:r>
              <a:rPr lang="en-US" dirty="0" smtClean="0"/>
              <a:t> (holding net assets in the foreign currency) and </a:t>
            </a:r>
            <a:r>
              <a:rPr lang="en-US" b="1" dirty="0" smtClean="0"/>
              <a:t>short positions </a:t>
            </a:r>
            <a:r>
              <a:rPr lang="en-US" dirty="0" smtClean="0"/>
              <a:t>(owing more of the foreign currency than one holds)</a:t>
            </a:r>
          </a:p>
          <a:p>
            <a:r>
              <a:rPr lang="en-US" dirty="0" smtClean="0"/>
              <a:t>A forward exchange contract is a direct way to hedge</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4</a:t>
            </a:fld>
            <a:endParaRPr lang="en-US" dirty="0"/>
          </a:p>
        </p:txBody>
      </p:sp>
    </p:spTree>
    <p:extLst>
      <p:ext uri="{BB962C8B-B14F-4D97-AF65-F5344CB8AC3E}">
        <p14:creationId xmlns:p14="http://schemas.microsoft.com/office/powerpoint/2010/main" val="21751858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991600" cy="1143000"/>
          </a:xfrm>
        </p:spPr>
        <p:txBody>
          <a:bodyPr>
            <a:normAutofit/>
          </a:bodyPr>
          <a:lstStyle/>
          <a:p>
            <a:r>
              <a:rPr lang="en-US" sz="3600" b="1" dirty="0" smtClean="0"/>
              <a:t>Speculating Using Forward Foreign Exchange</a:t>
            </a:r>
            <a:endParaRPr lang="en-US" sz="3600" b="1" dirty="0"/>
          </a:p>
        </p:txBody>
      </p:sp>
      <p:sp>
        <p:nvSpPr>
          <p:cNvPr id="3" name="Content Placeholder 2"/>
          <p:cNvSpPr>
            <a:spLocks noGrp="1"/>
          </p:cNvSpPr>
          <p:nvPr>
            <p:ph idx="1"/>
          </p:nvPr>
        </p:nvSpPr>
        <p:spPr>
          <a:xfrm>
            <a:off x="457200" y="1143000"/>
            <a:ext cx="8229600" cy="5029200"/>
          </a:xfrm>
        </p:spPr>
        <p:txBody>
          <a:bodyPr>
            <a:normAutofit fontScale="92500" lnSpcReduction="10000"/>
          </a:bodyPr>
          <a:lstStyle/>
          <a:p>
            <a:r>
              <a:rPr lang="en-US" dirty="0" smtClean="0"/>
              <a:t>A </a:t>
            </a:r>
            <a:r>
              <a:rPr lang="en-US" b="1" dirty="0" smtClean="0"/>
              <a:t>speculator</a:t>
            </a:r>
            <a:r>
              <a:rPr lang="en-US" dirty="0" smtClean="0"/>
              <a:t> is anyone willing to take a net position in a foreign currency, whatever his motives or expectations about the future of the exchange rate</a:t>
            </a:r>
          </a:p>
          <a:p>
            <a:r>
              <a:rPr lang="en-US" dirty="0" smtClean="0"/>
              <a:t>One </a:t>
            </a:r>
            <a:r>
              <a:rPr lang="en-US" dirty="0" smtClean="0"/>
              <a:t>direct way to speculate on the value of the future spot exchange rate is a forward foreign exchange contract</a:t>
            </a:r>
          </a:p>
          <a:p>
            <a:r>
              <a:rPr lang="en-US" dirty="0" smtClean="0"/>
              <a:t>We </a:t>
            </a:r>
            <a:r>
              <a:rPr lang="en-US" dirty="0" smtClean="0"/>
              <a:t>hypothesize that speculators’ pressures on supply and demand should drive the forward exchange rate to equal the average expected value of the future spot exchange rate</a:t>
            </a:r>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5</a:t>
            </a:fld>
            <a:endParaRPr lang="en-US" dirty="0"/>
          </a:p>
        </p:txBody>
      </p:sp>
    </p:spTree>
    <p:extLst>
      <p:ext uri="{BB962C8B-B14F-4D97-AF65-F5344CB8AC3E}">
        <p14:creationId xmlns:p14="http://schemas.microsoft.com/office/powerpoint/2010/main" val="20272118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4000" b="1" dirty="0"/>
              <a:t>Futures, Options, and Swaps</a:t>
            </a:r>
          </a:p>
        </p:txBody>
      </p:sp>
      <p:sp>
        <p:nvSpPr>
          <p:cNvPr id="3" name="Content Placeholder 2"/>
          <p:cNvSpPr>
            <a:spLocks noGrp="1"/>
          </p:cNvSpPr>
          <p:nvPr>
            <p:ph idx="1"/>
          </p:nvPr>
        </p:nvSpPr>
        <p:spPr>
          <a:xfrm>
            <a:off x="457200" y="1143000"/>
            <a:ext cx="8458200" cy="5059363"/>
          </a:xfrm>
        </p:spPr>
        <p:txBody>
          <a:bodyPr>
            <a:normAutofit/>
          </a:bodyPr>
          <a:lstStyle/>
          <a:p>
            <a:pPr marL="0" indent="0">
              <a:buNone/>
            </a:pPr>
            <a:r>
              <a:rPr lang="en-US" sz="2800" b="1" dirty="0"/>
              <a:t>Currency futures </a:t>
            </a:r>
            <a:r>
              <a:rPr lang="en-US" sz="2800" dirty="0"/>
              <a:t>are contracts that are </a:t>
            </a:r>
            <a:r>
              <a:rPr lang="en-US" sz="2800" dirty="0" smtClean="0"/>
              <a:t>traded on </a:t>
            </a:r>
            <a:r>
              <a:rPr lang="en-US" sz="2800" dirty="0"/>
              <a:t>organized exchanges, such as the </a:t>
            </a:r>
            <a:r>
              <a:rPr lang="en-US" sz="2800" dirty="0" smtClean="0"/>
              <a:t>Chicago Mercantile </a:t>
            </a:r>
            <a:r>
              <a:rPr lang="en-US" sz="2800" dirty="0" smtClean="0"/>
              <a:t>Exchange. By entering into a </a:t>
            </a:r>
            <a:r>
              <a:rPr lang="en-US" sz="2800" b="1" dirty="0" smtClean="0"/>
              <a:t>currency futures </a:t>
            </a:r>
            <a:r>
              <a:rPr lang="en-US" sz="2800" dirty="0" smtClean="0"/>
              <a:t>contract, you can effectively lock in the price at which you buy or sell a foreign currency at a set date in the future.</a:t>
            </a:r>
          </a:p>
          <a:p>
            <a:pPr marL="0" indent="0">
              <a:buNone/>
            </a:pPr>
            <a:r>
              <a:rPr lang="en-US" sz="2800" dirty="0"/>
              <a:t>A </a:t>
            </a:r>
            <a:r>
              <a:rPr lang="en-US" sz="2800" b="1" dirty="0"/>
              <a:t>currency option </a:t>
            </a:r>
            <a:r>
              <a:rPr lang="en-US" sz="2800" dirty="0"/>
              <a:t>gives the buyer (or </a:t>
            </a:r>
            <a:r>
              <a:rPr lang="en-US" sz="2800" dirty="0" smtClean="0"/>
              <a:t>holder) of </a:t>
            </a:r>
            <a:r>
              <a:rPr lang="en-US" sz="2800" dirty="0"/>
              <a:t>the option the right, but not the </a:t>
            </a:r>
            <a:r>
              <a:rPr lang="en-US" sz="2800" dirty="0" smtClean="0"/>
              <a:t>obligation, to </a:t>
            </a:r>
            <a:r>
              <a:rPr lang="en-US" sz="2800" dirty="0"/>
              <a:t>buy foreign currency (a call option) or to </a:t>
            </a:r>
            <a:r>
              <a:rPr lang="en-US" sz="2800" dirty="0" smtClean="0"/>
              <a:t>sell foreign </a:t>
            </a:r>
            <a:r>
              <a:rPr lang="en-US" sz="2800" dirty="0"/>
              <a:t>currency (a put option) at </a:t>
            </a:r>
            <a:r>
              <a:rPr lang="en-US" sz="2800" dirty="0" smtClean="0"/>
              <a:t>some time </a:t>
            </a:r>
            <a:r>
              <a:rPr lang="en-US" sz="2800" dirty="0" smtClean="0"/>
              <a:t>in the </a:t>
            </a:r>
            <a:r>
              <a:rPr lang="en-US" sz="2800" dirty="0"/>
              <a:t>future at a price set today</a:t>
            </a:r>
            <a:r>
              <a:rPr lang="en-US" sz="2800" dirty="0" smtClean="0"/>
              <a:t>.</a:t>
            </a:r>
          </a:p>
          <a:p>
            <a:pPr marL="0" indent="0">
              <a:buNone/>
            </a:pPr>
            <a:r>
              <a:rPr lang="en-US" sz="2800" dirty="0"/>
              <a:t>In a </a:t>
            </a:r>
            <a:r>
              <a:rPr lang="en-US" sz="2800" b="1" dirty="0" smtClean="0"/>
              <a:t>currency swap </a:t>
            </a:r>
            <a:r>
              <a:rPr lang="en-US" sz="2800" dirty="0"/>
              <a:t>two parties agree to exchange flows </a:t>
            </a:r>
            <a:r>
              <a:rPr lang="en-US" sz="2800" dirty="0" smtClean="0"/>
              <a:t>of different </a:t>
            </a:r>
            <a:r>
              <a:rPr lang="en-US" sz="2800" dirty="0"/>
              <a:t>currencies during a specified </a:t>
            </a:r>
            <a:r>
              <a:rPr lang="en-US" sz="2800" dirty="0" smtClean="0"/>
              <a:t>period of </a:t>
            </a:r>
            <a:r>
              <a:rPr lang="en-US" sz="2800" dirty="0"/>
              <a:t>time.</a:t>
            </a:r>
            <a:endParaRPr lang="en-US" sz="2800" dirty="0" smtClean="0"/>
          </a:p>
          <a:p>
            <a:pPr marL="0" indent="0">
              <a:buNone/>
            </a:pPr>
            <a:endParaRPr lang="en-US" sz="2800"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6</a:t>
            </a:fld>
            <a:endParaRPr lang="en-US" dirty="0"/>
          </a:p>
        </p:txBody>
      </p:sp>
    </p:spTree>
    <p:extLst>
      <p:ext uri="{BB962C8B-B14F-4D97-AF65-F5344CB8AC3E}">
        <p14:creationId xmlns:p14="http://schemas.microsoft.com/office/powerpoint/2010/main" val="22710488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International Financial Investment</a:t>
            </a:r>
            <a:endParaRPr lang="en-US" b="1" dirty="0"/>
          </a:p>
        </p:txBody>
      </p:sp>
      <p:sp>
        <p:nvSpPr>
          <p:cNvPr id="3" name="Content Placeholder 2"/>
          <p:cNvSpPr>
            <a:spLocks noGrp="1"/>
          </p:cNvSpPr>
          <p:nvPr>
            <p:ph idx="1"/>
          </p:nvPr>
        </p:nvSpPr>
        <p:spPr/>
        <p:txBody>
          <a:bodyPr/>
          <a:lstStyle/>
          <a:p>
            <a:r>
              <a:rPr lang="en-US" dirty="0" smtClean="0"/>
              <a:t>Decisions about international investments are based on the returns and risks of the available investment alternatives</a:t>
            </a:r>
          </a:p>
          <a:p>
            <a:r>
              <a:rPr lang="en-US" b="1" dirty="0" smtClean="0"/>
              <a:t>Covered international investment</a:t>
            </a:r>
            <a:r>
              <a:rPr lang="en-US" dirty="0" smtClean="0"/>
              <a:t>, hedged exposure to exchange-rate risk</a:t>
            </a:r>
          </a:p>
          <a:p>
            <a:r>
              <a:rPr lang="en-US" b="1" dirty="0" smtClean="0"/>
              <a:t>Uncovered international investment</a:t>
            </a:r>
            <a:r>
              <a:rPr lang="en-US" dirty="0" smtClean="0"/>
              <a:t>, an unhedged investment with a speculative element</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7</a:t>
            </a:fld>
            <a:endParaRPr lang="en-US" dirty="0"/>
          </a:p>
        </p:txBody>
      </p:sp>
    </p:spTree>
    <p:extLst>
      <p:ext uri="{BB962C8B-B14F-4D97-AF65-F5344CB8AC3E}">
        <p14:creationId xmlns:p14="http://schemas.microsoft.com/office/powerpoint/2010/main" val="22216419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sz="2800" b="1" dirty="0" smtClean="0">
                <a:latin typeface="Calibri" pitchFamily="34" charset="0"/>
              </a:rPr>
              <a:t>Current </a:t>
            </a:r>
            <a:r>
              <a:rPr lang="en-US" altLang="en-US" sz="2800" b="1" dirty="0">
                <a:latin typeface="Calibri" pitchFamily="34" charset="0"/>
              </a:rPr>
              <a:t>and Future Asset Positions in Two Currencies: The Lake Diagram</a:t>
            </a:r>
            <a:endParaRPr lang="en-US" sz="28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8</a:t>
            </a:fld>
            <a:endParaRPr lang="en-US" dirty="0"/>
          </a:p>
        </p:txBody>
      </p:sp>
      <p:pic>
        <p:nvPicPr>
          <p:cNvPr id="6" name="Content Placeholder 5"/>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14400" y="1459773"/>
            <a:ext cx="7821224" cy="3964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861855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International Investment with Cover</a:t>
            </a:r>
            <a:endParaRPr lang="en-US" b="1" dirty="0"/>
          </a:p>
        </p:txBody>
      </p:sp>
      <p:sp>
        <p:nvSpPr>
          <p:cNvPr id="3" name="Content Placeholder 2"/>
          <p:cNvSpPr>
            <a:spLocks noGrp="1"/>
          </p:cNvSpPr>
          <p:nvPr>
            <p:ph idx="1"/>
          </p:nvPr>
        </p:nvSpPr>
        <p:spPr>
          <a:xfrm>
            <a:off x="457200" y="1295400"/>
            <a:ext cx="8229600" cy="4953000"/>
          </a:xfrm>
        </p:spPr>
        <p:txBody>
          <a:bodyPr>
            <a:normAutofit/>
          </a:bodyPr>
          <a:lstStyle/>
          <a:p>
            <a:pPr marL="0" indent="0">
              <a:lnSpc>
                <a:spcPct val="80000"/>
              </a:lnSpc>
              <a:buNone/>
            </a:pPr>
            <a:r>
              <a:rPr lang="en-US" altLang="zh-HK" dirty="0">
                <a:ea typeface="新細明體" charset="-120"/>
              </a:rPr>
              <a:t>I</a:t>
            </a:r>
            <a:r>
              <a:rPr lang="en-US" altLang="zh-HK" dirty="0" smtClean="0">
                <a:ea typeface="新細明體" charset="-120"/>
              </a:rPr>
              <a:t>nvestor starts </a:t>
            </a:r>
            <a:r>
              <a:rPr lang="en-US" altLang="zh-HK" dirty="0">
                <a:ea typeface="新細明體" charset="-120"/>
              </a:rPr>
              <a:t>with domestic </a:t>
            </a:r>
            <a:r>
              <a:rPr lang="en-US" altLang="zh-HK" dirty="0" smtClean="0">
                <a:ea typeface="新細明體" charset="-120"/>
              </a:rPr>
              <a:t>currency.</a:t>
            </a:r>
            <a:endParaRPr lang="en-US" altLang="zh-HK" sz="1600" dirty="0">
              <a:ea typeface="新細明體" charset="-120"/>
            </a:endParaRPr>
          </a:p>
          <a:p>
            <a:pPr>
              <a:lnSpc>
                <a:spcPct val="80000"/>
              </a:lnSpc>
            </a:pPr>
            <a:r>
              <a:rPr lang="en-US" altLang="zh-HK" dirty="0" smtClean="0">
                <a:ea typeface="新細明體" charset="-120"/>
              </a:rPr>
              <a:t>Buy </a:t>
            </a:r>
            <a:r>
              <a:rPr lang="en-US" altLang="zh-HK" dirty="0">
                <a:ea typeface="新細明體" charset="-120"/>
              </a:rPr>
              <a:t>foreign currency (use current spot exchange rate </a:t>
            </a:r>
            <a:r>
              <a:rPr lang="en-US" altLang="zh-HK" b="1" i="1" dirty="0">
                <a:ea typeface="新細明體" charset="-120"/>
              </a:rPr>
              <a:t>e</a:t>
            </a:r>
            <a:r>
              <a:rPr lang="en-US" altLang="zh-HK" dirty="0" smtClean="0">
                <a:ea typeface="新細明體" charset="-120"/>
              </a:rPr>
              <a:t>)</a:t>
            </a:r>
            <a:endParaRPr lang="en-US" altLang="zh-HK" sz="1600" dirty="0">
              <a:ea typeface="新細明體" charset="-120"/>
            </a:endParaRPr>
          </a:p>
          <a:p>
            <a:pPr>
              <a:lnSpc>
                <a:spcPct val="80000"/>
              </a:lnSpc>
            </a:pPr>
            <a:r>
              <a:rPr lang="en-US" altLang="zh-HK" dirty="0" smtClean="0">
                <a:ea typeface="新細明體" charset="-120"/>
              </a:rPr>
              <a:t>Invest </a:t>
            </a:r>
            <a:r>
              <a:rPr lang="en-US" altLang="zh-HK" dirty="0">
                <a:ea typeface="新細明體" charset="-120"/>
              </a:rPr>
              <a:t>in foreign-currency denominated bond (earn </a:t>
            </a:r>
            <a:r>
              <a:rPr lang="en-US" altLang="zh-HK" b="1" i="1" dirty="0">
                <a:ea typeface="新細明體" charset="-120"/>
              </a:rPr>
              <a:t>i</a:t>
            </a:r>
            <a:r>
              <a:rPr lang="en-US" altLang="zh-HK" b="1" i="1" baseline="-25000" dirty="0">
                <a:ea typeface="新細明體" charset="-120"/>
              </a:rPr>
              <a:t>f</a:t>
            </a:r>
            <a:r>
              <a:rPr lang="en-US" altLang="zh-HK" dirty="0" smtClean="0">
                <a:ea typeface="新細明體" charset="-120"/>
              </a:rPr>
              <a:t>)</a:t>
            </a:r>
            <a:endParaRPr lang="en-US" altLang="zh-HK" sz="1600" dirty="0">
              <a:ea typeface="新細明體" charset="-120"/>
            </a:endParaRPr>
          </a:p>
          <a:p>
            <a:pPr>
              <a:lnSpc>
                <a:spcPct val="80000"/>
              </a:lnSpc>
            </a:pPr>
            <a:r>
              <a:rPr lang="en-US" altLang="zh-HK" dirty="0" smtClean="0">
                <a:ea typeface="新細明體" charset="-120"/>
              </a:rPr>
              <a:t>Sells foreign currency forward (use current forward rate </a:t>
            </a:r>
            <a:r>
              <a:rPr lang="en-US" altLang="zh-HK" b="1" i="1" dirty="0" smtClean="0">
                <a:ea typeface="新細明體" charset="-120"/>
              </a:rPr>
              <a:t>f</a:t>
            </a:r>
            <a:r>
              <a:rPr lang="en-US" altLang="zh-HK" dirty="0" smtClean="0">
                <a:ea typeface="新細明體" charset="-120"/>
              </a:rPr>
              <a:t>)</a:t>
            </a:r>
          </a:p>
          <a:p>
            <a:pPr marL="0" indent="0">
              <a:lnSpc>
                <a:spcPct val="80000"/>
              </a:lnSpc>
              <a:buNone/>
              <a:tabLst>
                <a:tab pos="346075" algn="l"/>
              </a:tabLst>
            </a:pPr>
            <a:endParaRPr lang="en-US" altLang="zh-HK" dirty="0" smtClean="0">
              <a:ea typeface="新細明體" charset="-120"/>
            </a:endParaRPr>
          </a:p>
          <a:p>
            <a:pPr marL="0" indent="0">
              <a:lnSpc>
                <a:spcPct val="80000"/>
              </a:lnSpc>
            </a:pP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9</a:t>
            </a:fld>
            <a:endParaRPr lang="en-US" dirty="0"/>
          </a:p>
        </p:txBody>
      </p:sp>
    </p:spTree>
    <p:extLst>
      <p:ext uri="{BB962C8B-B14F-4D97-AF65-F5344CB8AC3E}">
        <p14:creationId xmlns:p14="http://schemas.microsoft.com/office/powerpoint/2010/main" val="589853187"/>
      </p:ext>
    </p:extLst>
  </p:cSld>
  <p:clrMapOvr>
    <a:masterClrMapping/>
  </p:clrMapOvr>
  <p:timing>
    <p:tnLst>
      <p:par>
        <p:cTn id="1" dur="indefinite" restart="never" nodeType="tmRoot"/>
      </p:par>
    </p:tnLst>
  </p:timing>
</p:sld>
</file>

<file path=ppt/theme/theme1.xml><?xml version="1.0" encoding="utf-8"?>
<a:theme xmlns:a="http://schemas.openxmlformats.org/drawingml/2006/main" name="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PowerPoint Template</Template>
  <TotalTime>1028</TotalTime>
  <Words>1438</Words>
  <Application>Microsoft Office PowerPoint</Application>
  <PresentationFormat>On-screen Show (4:3)</PresentationFormat>
  <Paragraphs>128</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PowerPoint Template</vt:lpstr>
      <vt:lpstr>Chapter 18</vt:lpstr>
      <vt:lpstr>Exchange Rate Risk </vt:lpstr>
      <vt:lpstr>The Market Basics of Forward Foreign Exchange</vt:lpstr>
      <vt:lpstr>Hedging Using Foreign Exchange</vt:lpstr>
      <vt:lpstr>Speculating Using Forward Foreign Exchange</vt:lpstr>
      <vt:lpstr>Futures, Options, and Swaps</vt:lpstr>
      <vt:lpstr>International Financial Investment</vt:lpstr>
      <vt:lpstr>Current and Future Asset Positions in Two Currencies: The Lake Diagram</vt:lpstr>
      <vt:lpstr>International Investment with Cover</vt:lpstr>
      <vt:lpstr>International Investment with Cover</vt:lpstr>
      <vt:lpstr>Covered Interest Differential</vt:lpstr>
      <vt:lpstr>Covered Interest Arbitrage</vt:lpstr>
      <vt:lpstr>Covered Interest Parity </vt:lpstr>
      <vt:lpstr>International Investment Without Cover</vt:lpstr>
      <vt:lpstr>Expected Uncovered Interest Differential</vt:lpstr>
      <vt:lpstr>International Investment Without Cover</vt:lpstr>
      <vt:lpstr>Uncovered Interest Parity</vt:lpstr>
      <vt:lpstr>Does Covered Interest Parity Really Hold? Empirical Evidence</vt:lpstr>
      <vt:lpstr>Covered Interest Differentials: The U.S. Against Germany, Japan, and France, 1978-1993</vt:lpstr>
      <vt:lpstr>Covered Interest Differentials, the U.S. Dollar Relative to the Euro and British Pound, 2006-2014</vt:lpstr>
      <vt:lpstr>Does Uncovered Interest Parity Really Hold? Empirical Evidence</vt:lpstr>
      <vt:lpstr>Uncovered Interest Differentials: The U.S. against Germany and Japan, 1991-2005</vt:lpstr>
    </vt:vector>
  </TitlesOfParts>
  <Company>Albright College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fsaboori</dc:creator>
  <cp:lastModifiedBy>Windows User</cp:lastModifiedBy>
  <cp:revision>46</cp:revision>
  <cp:lastPrinted>2015-07-16T00:30:09Z</cp:lastPrinted>
  <dcterms:created xsi:type="dcterms:W3CDTF">2014-11-14T19:31:48Z</dcterms:created>
  <dcterms:modified xsi:type="dcterms:W3CDTF">2015-07-16T01:38:43Z</dcterms:modified>
</cp:coreProperties>
</file>