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56" r:id="rId2"/>
    <p:sldId id="257" r:id="rId3"/>
    <p:sldId id="258" r:id="rId4"/>
    <p:sldId id="277" r:id="rId5"/>
    <p:sldId id="278" r:id="rId6"/>
    <p:sldId id="259" r:id="rId7"/>
    <p:sldId id="279" r:id="rId8"/>
    <p:sldId id="263" r:id="rId9"/>
    <p:sldId id="265" r:id="rId10"/>
    <p:sldId id="266" r:id="rId11"/>
    <p:sldId id="264" r:id="rId12"/>
    <p:sldId id="280" r:id="rId13"/>
    <p:sldId id="268" r:id="rId14"/>
    <p:sldId id="28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7/15/2015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Calibri" pitchFamily="34" charset="0"/>
              </a:rPr>
              <a:t>Chapter </a:t>
            </a:r>
            <a:r>
              <a:rPr lang="en-US" altLang="en-US" dirty="0" smtClean="0">
                <a:latin typeface="Calibri" pitchFamily="34" charset="0"/>
              </a:rPr>
              <a:t>17:</a:t>
            </a:r>
            <a:endParaRPr lang="en-US" dirty="0"/>
          </a:p>
        </p:txBody>
      </p:sp>
      <p:sp>
        <p:nvSpPr>
          <p:cNvPr id="3" name="Subtitle 2"/>
          <p:cNvSpPr>
            <a:spLocks noGrp="1"/>
          </p:cNvSpPr>
          <p:nvPr>
            <p:ph type="subTitle" idx="1"/>
          </p:nvPr>
        </p:nvSpPr>
        <p:spPr>
          <a:xfrm>
            <a:off x="838200" y="3505200"/>
            <a:ext cx="7315200" cy="685800"/>
          </a:xfrm>
        </p:spPr>
        <p:txBody>
          <a:bodyPr/>
          <a:lstStyle/>
          <a:p>
            <a:r>
              <a:rPr lang="en-US" altLang="en-US" dirty="0">
                <a:latin typeface="Calibri" pitchFamily="34" charset="0"/>
              </a:rPr>
              <a:t>The Foreign Exchange Market</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Fixed </a:t>
            </a:r>
            <a:r>
              <a:rPr lang="en-US" b="1" dirty="0" smtClean="0"/>
              <a:t>Exchange </a:t>
            </a:r>
            <a:r>
              <a:rPr lang="en-US" b="1" dirty="0"/>
              <a:t>R</a:t>
            </a:r>
            <a:r>
              <a:rPr lang="en-US" b="1" dirty="0" smtClean="0"/>
              <a:t>ates</a:t>
            </a:r>
            <a:endParaRPr lang="en-US" dirty="0"/>
          </a:p>
        </p:txBody>
      </p:sp>
      <p:sp>
        <p:nvSpPr>
          <p:cNvPr id="3" name="Content Placeholder 2"/>
          <p:cNvSpPr>
            <a:spLocks noGrp="1"/>
          </p:cNvSpPr>
          <p:nvPr>
            <p:ph idx="1"/>
          </p:nvPr>
        </p:nvSpPr>
        <p:spPr>
          <a:xfrm>
            <a:off x="457200" y="990600"/>
            <a:ext cx="8229600" cy="4678363"/>
          </a:xfrm>
        </p:spPr>
        <p:txBody>
          <a:bodyPr/>
          <a:lstStyle/>
          <a:p>
            <a:pPr marL="0" indent="0">
              <a:buNone/>
            </a:pPr>
            <a:endParaRPr lang="en-US" dirty="0" smtClean="0"/>
          </a:p>
          <a:p>
            <a:r>
              <a:rPr lang="en-US" dirty="0" smtClean="0"/>
              <a:t>Under a </a:t>
            </a:r>
            <a:r>
              <a:rPr lang="en-US" b="1" dirty="0"/>
              <a:t>fixed </a:t>
            </a:r>
            <a:r>
              <a:rPr lang="en-US" b="1" dirty="0" smtClean="0"/>
              <a:t>exchange-rate </a:t>
            </a:r>
            <a:r>
              <a:rPr lang="en-US" b="1" dirty="0"/>
              <a:t>system </a:t>
            </a:r>
            <a:r>
              <a:rPr lang="en-US" dirty="0"/>
              <a:t>government </a:t>
            </a:r>
            <a:r>
              <a:rPr lang="en-US" dirty="0" smtClean="0"/>
              <a:t>monetary authorities keep </a:t>
            </a:r>
            <a:r>
              <a:rPr lang="en-US" dirty="0"/>
              <a:t>the exchange </a:t>
            </a:r>
            <a:r>
              <a:rPr lang="en-US" dirty="0" smtClean="0"/>
              <a:t>rate value </a:t>
            </a:r>
            <a:r>
              <a:rPr lang="en-US" dirty="0"/>
              <a:t>fixed </a:t>
            </a:r>
            <a:r>
              <a:rPr lang="en-US" dirty="0" smtClean="0"/>
              <a:t>(or pegged) </a:t>
            </a:r>
            <a:r>
              <a:rPr lang="en-US" dirty="0"/>
              <a:t>even if the rate they choose differs from the current </a:t>
            </a:r>
            <a:r>
              <a:rPr lang="en-US" dirty="0" smtClean="0"/>
              <a:t>market equilibrium </a:t>
            </a:r>
            <a:r>
              <a:rPr lang="en-US" dirty="0"/>
              <a:t>rate. </a:t>
            </a:r>
            <a:endParaRPr lang="en-US" dirty="0" smtClean="0"/>
          </a:p>
          <a:p>
            <a:r>
              <a:rPr lang="en-US" dirty="0" smtClean="0"/>
              <a:t>The </a:t>
            </a:r>
            <a:r>
              <a:rPr lang="en-US" dirty="0"/>
              <a:t>goal is to keep the exchange rate within a narrow band </a:t>
            </a:r>
            <a:r>
              <a:rPr lang="en-US" dirty="0" smtClean="0"/>
              <a:t>around the</a:t>
            </a:r>
            <a:r>
              <a:rPr lang="en-US" dirty="0" smtClean="0"/>
              <a:t> central or par value.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699402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b="1" dirty="0" smtClean="0"/>
              <a:t>The Spot Exchange Market: Floating and Fixed Exchange Rates</a:t>
            </a:r>
            <a:r>
              <a:rPr lang="en-US" dirty="0"/>
              <a:t/>
            </a:r>
            <a:br>
              <a:rPr lang="en-US" dirty="0"/>
            </a:b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pic>
        <p:nvPicPr>
          <p:cNvPr id="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447800"/>
            <a:ext cx="8290222" cy="3901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0686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Shift in Demand for Pounds in the Spot Exchange Market</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0" y="1752600"/>
            <a:ext cx="4724400" cy="4292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03294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Exchange Rate Changes</a:t>
            </a:r>
            <a:endParaRPr lang="en-US" dirty="0"/>
          </a:p>
        </p:txBody>
      </p:sp>
      <p:sp>
        <p:nvSpPr>
          <p:cNvPr id="3" name="Content Placeholder 2"/>
          <p:cNvSpPr>
            <a:spLocks noGrp="1"/>
          </p:cNvSpPr>
          <p:nvPr>
            <p:ph idx="1"/>
          </p:nvPr>
        </p:nvSpPr>
        <p:spPr>
          <a:xfrm>
            <a:off x="457200" y="1295400"/>
            <a:ext cx="8229600" cy="4906963"/>
          </a:xfrm>
        </p:spPr>
        <p:txBody>
          <a:bodyPr>
            <a:normAutofit lnSpcReduction="10000"/>
          </a:bodyPr>
          <a:lstStyle/>
          <a:p>
            <a:r>
              <a:rPr lang="en-US" b="1" dirty="0" smtClean="0"/>
              <a:t>Depreciation</a:t>
            </a:r>
            <a:r>
              <a:rPr lang="en-US" dirty="0" smtClean="0"/>
              <a:t>: a fall in the market price (the exchange-rate value) of a currency</a:t>
            </a:r>
          </a:p>
          <a:p>
            <a:r>
              <a:rPr lang="en-US" b="1" dirty="0" smtClean="0"/>
              <a:t>Appreciation</a:t>
            </a:r>
            <a:r>
              <a:rPr lang="en-US" dirty="0" smtClean="0"/>
              <a:t>: a rise in the market price of a </a:t>
            </a:r>
            <a:r>
              <a:rPr lang="en-US" dirty="0" smtClean="0"/>
              <a:t>currency</a:t>
            </a:r>
          </a:p>
          <a:p>
            <a:pPr marL="0" indent="0">
              <a:buNone/>
            </a:pPr>
            <a:r>
              <a:rPr lang="en-US" dirty="0" smtClean="0"/>
              <a:t>Discrete</a:t>
            </a:r>
            <a:r>
              <a:rPr lang="en-US" dirty="0"/>
              <a:t> exchange </a:t>
            </a:r>
            <a:r>
              <a:rPr lang="en-US" dirty="0" smtClean="0"/>
              <a:t>rate </a:t>
            </a:r>
            <a:r>
              <a:rPr lang="en-US" dirty="0"/>
              <a:t>changes </a:t>
            </a:r>
            <a:r>
              <a:rPr lang="en-US" dirty="0" smtClean="0"/>
              <a:t>in </a:t>
            </a:r>
            <a:r>
              <a:rPr lang="en-US" dirty="0" smtClean="0"/>
              <a:t>a nearly fixed-rate system:</a:t>
            </a:r>
          </a:p>
          <a:p>
            <a:r>
              <a:rPr lang="en-US" b="1" dirty="0" smtClean="0"/>
              <a:t>Devaluation</a:t>
            </a:r>
            <a:r>
              <a:rPr lang="en-US" dirty="0" smtClean="0"/>
              <a:t>: official reduction in the otherwise fixed par value of a currency</a:t>
            </a:r>
          </a:p>
          <a:p>
            <a:r>
              <a:rPr lang="en-US" b="1" dirty="0" smtClean="0"/>
              <a:t>Revaluation</a:t>
            </a:r>
            <a:r>
              <a:rPr lang="en-US" dirty="0"/>
              <a:t>: official </a:t>
            </a:r>
            <a:r>
              <a:rPr lang="en-US" dirty="0" smtClean="0"/>
              <a:t>increase in </a:t>
            </a:r>
            <a:r>
              <a:rPr lang="en-US" dirty="0"/>
              <a:t>the otherwise fixed par value of a currency</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945142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Arbitrage Within the Spot Exchange Market</a:t>
            </a:r>
            <a:endParaRPr lang="en-US" b="1" dirty="0"/>
          </a:p>
        </p:txBody>
      </p:sp>
      <p:sp>
        <p:nvSpPr>
          <p:cNvPr id="3" name="Content Placeholder 2"/>
          <p:cNvSpPr>
            <a:spLocks noGrp="1"/>
          </p:cNvSpPr>
          <p:nvPr>
            <p:ph idx="1"/>
          </p:nvPr>
        </p:nvSpPr>
        <p:spPr/>
        <p:txBody>
          <a:bodyPr>
            <a:normAutofit fontScale="92500" lnSpcReduction="10000"/>
          </a:bodyPr>
          <a:lstStyle/>
          <a:p>
            <a:pPr marL="346075" indent="-346075"/>
            <a:r>
              <a:rPr lang="en-US" b="1" dirty="0" smtClean="0"/>
              <a:t>Arbitrage: </a:t>
            </a:r>
            <a:r>
              <a:rPr lang="en-US" dirty="0" smtClean="0"/>
              <a:t>The </a:t>
            </a:r>
            <a:r>
              <a:rPr lang="en-US" dirty="0"/>
              <a:t>process of buying and selling to make a (nearly) riskless pure profit</a:t>
            </a:r>
          </a:p>
          <a:p>
            <a:pPr marL="346075" lvl="1" indent="-342900">
              <a:buFont typeface="Arial" panose="020B0604020202020204" pitchFamily="34" charset="0"/>
              <a:buChar char="•"/>
            </a:pPr>
            <a:r>
              <a:rPr lang="en-US" sz="3200" dirty="0"/>
              <a:t>Ensures that </a:t>
            </a:r>
            <a:r>
              <a:rPr lang="en-US" sz="3200" dirty="0" smtClean="0"/>
              <a:t>exchange rate values </a:t>
            </a:r>
            <a:r>
              <a:rPr lang="en-US" sz="3200" dirty="0"/>
              <a:t>in different locations are essentially the same</a:t>
            </a:r>
          </a:p>
          <a:p>
            <a:r>
              <a:rPr lang="en-US" b="1" dirty="0" smtClean="0"/>
              <a:t>Triangular </a:t>
            </a:r>
            <a:r>
              <a:rPr lang="en-US" b="1" dirty="0" smtClean="0"/>
              <a:t>arbitrage</a:t>
            </a:r>
            <a:r>
              <a:rPr lang="en-US" dirty="0"/>
              <a:t>:</a:t>
            </a:r>
            <a:r>
              <a:rPr lang="en-US" dirty="0" smtClean="0"/>
              <a:t> arbitraging through three </a:t>
            </a:r>
            <a:r>
              <a:rPr lang="en-US" dirty="0" smtClean="0"/>
              <a:t>exchange rates (involving three currencies), typically two dollar exchange rate values and one cross-rate value </a:t>
            </a:r>
          </a:p>
          <a:p>
            <a:pPr lvl="1"/>
            <a:r>
              <a:rPr lang="en-US" dirty="0" smtClean="0"/>
              <a:t>Ensures the two dollar exchange rates </a:t>
            </a:r>
            <a:r>
              <a:rPr lang="en-US" dirty="0"/>
              <a:t>and </a:t>
            </a:r>
            <a:r>
              <a:rPr lang="en-US" dirty="0" smtClean="0"/>
              <a:t>the cross-rate </a:t>
            </a:r>
            <a:r>
              <a:rPr lang="en-US" dirty="0"/>
              <a:t>are </a:t>
            </a:r>
            <a:r>
              <a:rPr lang="en-US" dirty="0" smtClean="0"/>
              <a:t>consistent </a:t>
            </a:r>
            <a:r>
              <a:rPr lang="en-US" dirty="0"/>
              <a:t>among themselves</a:t>
            </a:r>
          </a:p>
          <a:p>
            <a:endParaRPr lang="en-US" dirty="0" smtClean="0"/>
          </a:p>
          <a:p>
            <a:pPr lvl="1">
              <a:buFont typeface="Arial" panose="020B0604020202020204" pitchFamily="34" charset="0"/>
              <a:buChar char="•"/>
            </a:pP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6207947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latin typeface="Calibri" pitchFamily="34" charset="0"/>
              </a:rPr>
              <a:t>The Basics of Currency Trading</a:t>
            </a:r>
            <a:endParaRPr lang="en-US" b="1" dirty="0"/>
          </a:p>
        </p:txBody>
      </p:sp>
      <p:sp>
        <p:nvSpPr>
          <p:cNvPr id="3" name="Content Placeholder 2"/>
          <p:cNvSpPr>
            <a:spLocks noGrp="1"/>
          </p:cNvSpPr>
          <p:nvPr>
            <p:ph idx="1"/>
          </p:nvPr>
        </p:nvSpPr>
        <p:spPr>
          <a:xfrm>
            <a:off x="609600" y="1219200"/>
            <a:ext cx="7848600" cy="5181600"/>
          </a:xfrm>
        </p:spPr>
        <p:txBody>
          <a:bodyPr>
            <a:normAutofit/>
          </a:bodyPr>
          <a:lstStyle/>
          <a:p>
            <a:pPr>
              <a:lnSpc>
                <a:spcPct val="90000"/>
              </a:lnSpc>
            </a:pPr>
            <a:r>
              <a:rPr lang="en-US" altLang="en-US" b="1" dirty="0" smtClean="0">
                <a:latin typeface="Calibri" pitchFamily="34" charset="0"/>
              </a:rPr>
              <a:t>Foreign exchange </a:t>
            </a:r>
            <a:r>
              <a:rPr lang="en-US" altLang="en-US" dirty="0" smtClean="0">
                <a:latin typeface="Calibri" pitchFamily="34" charset="0"/>
              </a:rPr>
              <a:t>is the act of trading different nations’ moneys</a:t>
            </a:r>
          </a:p>
          <a:p>
            <a:pPr>
              <a:lnSpc>
                <a:spcPct val="90000"/>
              </a:lnSpc>
            </a:pPr>
            <a:r>
              <a:rPr lang="en-US" altLang="en-US" dirty="0" smtClean="0">
                <a:latin typeface="Calibri" pitchFamily="34" charset="0"/>
              </a:rPr>
              <a:t>An </a:t>
            </a:r>
            <a:r>
              <a:rPr lang="en-US" altLang="en-US" b="1" dirty="0" smtClean="0">
                <a:latin typeface="Calibri" pitchFamily="34" charset="0"/>
              </a:rPr>
              <a:t>exchange rate </a:t>
            </a:r>
            <a:r>
              <a:rPr lang="en-US" altLang="en-US" dirty="0" smtClean="0">
                <a:latin typeface="Calibri" pitchFamily="34" charset="0"/>
              </a:rPr>
              <a:t>is the price of one nation’s money in terms of another nation’s money</a:t>
            </a:r>
          </a:p>
          <a:p>
            <a:pPr lvl="1">
              <a:lnSpc>
                <a:spcPct val="90000"/>
              </a:lnSpc>
            </a:pPr>
            <a:r>
              <a:rPr lang="en-US" altLang="en-US" b="1" dirty="0" smtClean="0">
                <a:latin typeface="Calibri" pitchFamily="34" charset="0"/>
              </a:rPr>
              <a:t>Spot exchange rate </a:t>
            </a:r>
            <a:r>
              <a:rPr lang="en-US" altLang="en-US" dirty="0" smtClean="0">
                <a:latin typeface="Calibri" pitchFamily="34" charset="0"/>
              </a:rPr>
              <a:t>is the price for immediate exchange </a:t>
            </a:r>
          </a:p>
          <a:p>
            <a:pPr lvl="1">
              <a:lnSpc>
                <a:spcPct val="90000"/>
              </a:lnSpc>
            </a:pPr>
            <a:r>
              <a:rPr lang="en-US" altLang="en-US" b="1" dirty="0" smtClean="0">
                <a:latin typeface="Calibri" pitchFamily="34" charset="0"/>
              </a:rPr>
              <a:t>Forward exchange rate </a:t>
            </a:r>
            <a:r>
              <a:rPr lang="en-US" altLang="en-US" dirty="0" smtClean="0">
                <a:latin typeface="Calibri" pitchFamily="34" charset="0"/>
              </a:rPr>
              <a:t>is the price set now for an exchange that will take place sometime in the future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1155872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sz="3600" b="1" dirty="0" smtClean="0"/>
              <a:t>Exchange Rate Quotations, May 30, 2014</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762000"/>
            <a:ext cx="5651579" cy="5440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27331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latin typeface="Calibri" pitchFamily="34" charset="0"/>
              </a:rPr>
              <a:t>The Basics of Currency Trading</a:t>
            </a:r>
            <a:endParaRPr lang="en-US" dirty="0"/>
          </a:p>
        </p:txBody>
      </p:sp>
      <p:sp>
        <p:nvSpPr>
          <p:cNvPr id="3" name="Content Placeholder 2"/>
          <p:cNvSpPr>
            <a:spLocks noGrp="1"/>
          </p:cNvSpPr>
          <p:nvPr>
            <p:ph idx="1"/>
          </p:nvPr>
        </p:nvSpPr>
        <p:spPr/>
        <p:txBody>
          <a:bodyPr>
            <a:normAutofit/>
          </a:bodyPr>
          <a:lstStyle/>
          <a:p>
            <a:r>
              <a:rPr lang="en-US" dirty="0" smtClean="0"/>
              <a:t>The trading done with customers is called </a:t>
            </a:r>
            <a:r>
              <a:rPr lang="en-US" b="1" i="1" dirty="0" smtClean="0"/>
              <a:t>the retail part of the market</a:t>
            </a:r>
          </a:p>
          <a:p>
            <a:pPr lvl="1"/>
            <a:r>
              <a:rPr lang="en-US" dirty="0" smtClean="0"/>
              <a:t>Mostly nonfinancial </a:t>
            </a:r>
            <a:r>
              <a:rPr lang="en-US" dirty="0" smtClean="0"/>
              <a:t>companies, financial institutions, and other organizations that undertake large trades as the customers of the banks that actively deal in the market</a:t>
            </a:r>
          </a:p>
          <a:p>
            <a:r>
              <a:rPr lang="en-US" dirty="0" smtClean="0"/>
              <a:t>The trading done between the banks </a:t>
            </a:r>
            <a:r>
              <a:rPr lang="en-US" dirty="0" smtClean="0"/>
              <a:t>actively dealing </a:t>
            </a:r>
            <a:r>
              <a:rPr lang="en-US" dirty="0" smtClean="0"/>
              <a:t>in the market is call the </a:t>
            </a:r>
            <a:r>
              <a:rPr lang="en-US" b="1" i="1" dirty="0" smtClean="0"/>
              <a:t>interbank part of the market</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36019808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latin typeface="Calibri" pitchFamily="34" charset="0"/>
              </a:rPr>
              <a:t>The Basics of Currency Trading</a:t>
            </a:r>
            <a:endParaRPr lang="en-US" dirty="0"/>
          </a:p>
        </p:txBody>
      </p:sp>
      <p:sp>
        <p:nvSpPr>
          <p:cNvPr id="3" name="Content Placeholder 2"/>
          <p:cNvSpPr>
            <a:spLocks noGrp="1"/>
          </p:cNvSpPr>
          <p:nvPr>
            <p:ph idx="1"/>
          </p:nvPr>
        </p:nvSpPr>
        <p:spPr/>
        <p:txBody>
          <a:bodyPr/>
          <a:lstStyle/>
          <a:p>
            <a:r>
              <a:rPr lang="en-US" dirty="0"/>
              <a:t>Most foreign exchange trading involves the exchange of U.S. dollars for another </a:t>
            </a:r>
            <a:r>
              <a:rPr lang="en-US" dirty="0" smtClean="0"/>
              <a:t>currency.</a:t>
            </a:r>
            <a:endParaRPr lang="en-US" dirty="0"/>
          </a:p>
          <a:p>
            <a:pPr lvl="1"/>
            <a:r>
              <a:rPr lang="en-US" dirty="0"/>
              <a:t>The dollar is called a </a:t>
            </a:r>
            <a:r>
              <a:rPr lang="en-US" b="1" i="1" dirty="0"/>
              <a:t>vehicle </a:t>
            </a:r>
            <a:r>
              <a:rPr lang="en-US" b="1" i="1" dirty="0" smtClean="0"/>
              <a:t>currency</a:t>
            </a:r>
            <a:r>
              <a:rPr lang="en-US" dirty="0" smtClean="0"/>
              <a:t>. Even if the goal is to exchange between two other currencies,</a:t>
            </a:r>
            <a:r>
              <a:rPr lang="en-US" dirty="0" smtClean="0"/>
              <a:t> one currency </a:t>
            </a:r>
            <a:r>
              <a:rPr lang="en-US" dirty="0"/>
              <a:t>is commonly exchanged for dollars and the dollars are then exchanged for other </a:t>
            </a:r>
            <a:r>
              <a:rPr lang="en-US" dirty="0" smtClean="0"/>
              <a:t>currency.</a:t>
            </a:r>
            <a:endParaRPr lang="en-US" b="1" i="1"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13812921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458200" cy="1143000"/>
          </a:xfrm>
        </p:spPr>
        <p:txBody>
          <a:bodyPr>
            <a:noAutofit/>
          </a:bodyPr>
          <a:lstStyle/>
          <a:p>
            <a:r>
              <a:rPr lang="en-US" b="1" dirty="0" smtClean="0"/>
              <a:t>Using the Foreign Exchange Market</a:t>
            </a:r>
            <a:r>
              <a:rPr lang="en-US" sz="2400" dirty="0"/>
              <a:t/>
            </a:r>
            <a:br>
              <a:rPr lang="en-US" sz="2400" dirty="0"/>
            </a:br>
            <a:endParaRPr lang="en-US" sz="2400" dirty="0"/>
          </a:p>
        </p:txBody>
      </p:sp>
      <p:sp>
        <p:nvSpPr>
          <p:cNvPr id="3" name="Content Placeholder 2"/>
          <p:cNvSpPr>
            <a:spLocks noGrp="1"/>
          </p:cNvSpPr>
          <p:nvPr>
            <p:ph idx="1"/>
          </p:nvPr>
        </p:nvSpPr>
        <p:spPr>
          <a:xfrm>
            <a:off x="457200" y="990600"/>
            <a:ext cx="8229600" cy="5211763"/>
          </a:xfrm>
        </p:spPr>
        <p:txBody>
          <a:bodyPr>
            <a:normAutofit/>
          </a:bodyPr>
          <a:lstStyle/>
          <a:p>
            <a:r>
              <a:rPr lang="en-US" dirty="0" smtClean="0"/>
              <a:t>In the customer or retail part of the spot foreign exchange market, individuals, businesses, and other organizations can acquire foreign moneys to make payments, or they can sell foreign moneys they have received in payments</a:t>
            </a:r>
          </a:p>
          <a:p>
            <a:pPr lvl="1"/>
            <a:r>
              <a:rPr lang="en-US" dirty="0" smtClean="0"/>
              <a:t>Spot foreign exchange market provides clearing services that permit payments to flow between individuals, businesses, and other organizations that prefer to use different moneys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27329281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b="1" dirty="0" smtClean="0"/>
              <a:t>Interbank Foreign Exchange Trading</a:t>
            </a:r>
            <a:endParaRPr lang="en-US" b="1" dirty="0"/>
          </a:p>
        </p:txBody>
      </p:sp>
      <p:sp>
        <p:nvSpPr>
          <p:cNvPr id="3" name="Content Placeholder 2"/>
          <p:cNvSpPr>
            <a:spLocks noGrp="1"/>
          </p:cNvSpPr>
          <p:nvPr>
            <p:ph idx="1"/>
          </p:nvPr>
        </p:nvSpPr>
        <p:spPr>
          <a:xfrm>
            <a:off x="457200" y="1143000"/>
            <a:ext cx="8229600" cy="5334000"/>
          </a:xfrm>
        </p:spPr>
        <p:txBody>
          <a:bodyPr>
            <a:normAutofit fontScale="85000" lnSpcReduction="10000"/>
          </a:bodyPr>
          <a:lstStyle/>
          <a:p>
            <a:r>
              <a:rPr lang="en-US" dirty="0" smtClean="0"/>
              <a:t>Participation in the interbank (or interdealer) part of the market provides a bank with a continuous stream of information on conditions in the foreign exchange market through communications with traders at other banks and through observing quoted prices</a:t>
            </a:r>
          </a:p>
          <a:p>
            <a:r>
              <a:rPr lang="en-US" dirty="0" smtClean="0"/>
              <a:t>Allows a bank to readjust its own position quickly and at a low cost</a:t>
            </a:r>
          </a:p>
          <a:p>
            <a:r>
              <a:rPr lang="en-US" dirty="0" smtClean="0"/>
              <a:t>Permits a bank to take on a position in a foreign currency quickly if the bank and its traders want to speculate on exchange-rate movements in the near future</a:t>
            </a:r>
          </a:p>
          <a:p>
            <a:r>
              <a:rPr lang="en-US" dirty="0" smtClean="0"/>
              <a:t>About half of interbank trading occurs through brokers, most use electronic brokering systems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1847655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915400" cy="1143000"/>
          </a:xfrm>
        </p:spPr>
        <p:txBody>
          <a:bodyPr>
            <a:noAutofit/>
          </a:bodyPr>
          <a:lstStyle/>
          <a:p>
            <a:r>
              <a:rPr lang="en-US" sz="4000" b="1" dirty="0"/>
              <a:t>Demand and </a:t>
            </a:r>
            <a:r>
              <a:rPr lang="en-US" sz="4000" b="1" dirty="0" smtClean="0"/>
              <a:t>Supply </a:t>
            </a:r>
            <a:r>
              <a:rPr lang="en-US" sz="4000" b="1" dirty="0"/>
              <a:t>for </a:t>
            </a:r>
            <a:r>
              <a:rPr lang="en-US" sz="4000" b="1" dirty="0" smtClean="0"/>
              <a:t>Foreign </a:t>
            </a:r>
            <a:r>
              <a:rPr lang="en-US" sz="4000" b="1" dirty="0"/>
              <a:t>E</a:t>
            </a:r>
            <a:r>
              <a:rPr lang="en-US" sz="4000" b="1" dirty="0" smtClean="0"/>
              <a:t>xchange </a:t>
            </a:r>
            <a:endParaRPr lang="en-US" sz="4000" dirty="0"/>
          </a:p>
        </p:txBody>
      </p:sp>
      <p:sp>
        <p:nvSpPr>
          <p:cNvPr id="3" name="Content Placeholder 2"/>
          <p:cNvSpPr>
            <a:spLocks noGrp="1"/>
          </p:cNvSpPr>
          <p:nvPr>
            <p:ph idx="1"/>
          </p:nvPr>
        </p:nvSpPr>
        <p:spPr>
          <a:xfrm>
            <a:off x="457200" y="1066800"/>
            <a:ext cx="8229600" cy="5135563"/>
          </a:xfrm>
        </p:spPr>
        <p:txBody>
          <a:bodyPr>
            <a:normAutofit fontScale="85000" lnSpcReduction="10000"/>
          </a:bodyPr>
          <a:lstStyle/>
          <a:p>
            <a:r>
              <a:rPr lang="en-US" dirty="0"/>
              <a:t>Within the foreign exchange market, people want to trade moneys in trading in goods, services, and financial assets. </a:t>
            </a:r>
          </a:p>
          <a:p>
            <a:r>
              <a:rPr lang="en-US" dirty="0"/>
              <a:t>A nation’s export of goods, services, and financial typically causes foreign moneys to be sold in order to buy that nation’s money. </a:t>
            </a:r>
            <a:r>
              <a:rPr lang="en-US" b="1" dirty="0"/>
              <a:t>Thus, U.S. exports of goods, services, and financial assets create a supply of foreign currency and a demand for U.S. </a:t>
            </a:r>
            <a:r>
              <a:rPr lang="en-US" b="1" dirty="0" smtClean="0"/>
              <a:t>dollars.</a:t>
            </a:r>
            <a:r>
              <a:rPr lang="en-US" dirty="0" smtClean="0"/>
              <a:t> </a:t>
            </a:r>
            <a:endParaRPr lang="en-US" dirty="0"/>
          </a:p>
          <a:p>
            <a:r>
              <a:rPr lang="en-US" dirty="0"/>
              <a:t>Importing goods, services, and financial assets tends to cause the home currency to be sold in order to buy foreign currency. </a:t>
            </a:r>
            <a:r>
              <a:rPr lang="en-US" b="1" dirty="0"/>
              <a:t>Thus, U.S. imports of goods and services create a demand for foreign currency and a supply of U.S. dollars.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1273810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Floating E</a:t>
            </a:r>
            <a:r>
              <a:rPr lang="en-US" b="1" dirty="0" smtClean="0"/>
              <a:t>xchange Rates</a:t>
            </a:r>
            <a:endParaRPr lang="en-US" dirty="0"/>
          </a:p>
        </p:txBody>
      </p:sp>
      <p:sp>
        <p:nvSpPr>
          <p:cNvPr id="3" name="Content Placeholder 2"/>
          <p:cNvSpPr>
            <a:spLocks noGrp="1"/>
          </p:cNvSpPr>
          <p:nvPr>
            <p:ph idx="1"/>
          </p:nvPr>
        </p:nvSpPr>
        <p:spPr>
          <a:xfrm>
            <a:off x="457200" y="1295400"/>
            <a:ext cx="8229600" cy="4906963"/>
          </a:xfrm>
        </p:spPr>
        <p:txBody>
          <a:bodyPr>
            <a:normAutofit/>
          </a:bodyPr>
          <a:lstStyle/>
          <a:p>
            <a:pPr marL="0" indent="0">
              <a:buNone/>
            </a:pPr>
            <a:r>
              <a:rPr lang="en-US" dirty="0" smtClean="0"/>
              <a:t>Under a </a:t>
            </a:r>
            <a:r>
              <a:rPr lang="en-US" b="1" dirty="0"/>
              <a:t>floating exchange-rate </a:t>
            </a:r>
            <a:r>
              <a:rPr lang="en-US" dirty="0"/>
              <a:t>system the spot price of foreign currency is market determined by the interaction of private demand and supply for that currency. The market clears itself through the price mechanism.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688853414"/>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391</TotalTime>
  <Words>873</Words>
  <Application>Microsoft Office PowerPoint</Application>
  <PresentationFormat>On-screen Show (4:3)</PresentationFormat>
  <Paragraphs>72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PowerPoint Template</vt:lpstr>
      <vt:lpstr>Chapter 17:</vt:lpstr>
      <vt:lpstr>The Basics of Currency Trading</vt:lpstr>
      <vt:lpstr>Exchange Rate Quotations, May 30, 2014</vt:lpstr>
      <vt:lpstr>The Basics of Currency Trading</vt:lpstr>
      <vt:lpstr>The Basics of Currency Trading</vt:lpstr>
      <vt:lpstr>Using the Foreign Exchange Market </vt:lpstr>
      <vt:lpstr>Interbank Foreign Exchange Trading</vt:lpstr>
      <vt:lpstr>Demand and Supply for Foreign Exchange </vt:lpstr>
      <vt:lpstr>Floating Exchange Rates</vt:lpstr>
      <vt:lpstr>Fixed Exchange Rates</vt:lpstr>
      <vt:lpstr>The Spot Exchange Market: Floating and Fixed Exchange Rates </vt:lpstr>
      <vt:lpstr>A Shift in Demand for Pounds in the Spot Exchange Market</vt:lpstr>
      <vt:lpstr>Exchange Rate Changes</vt:lpstr>
      <vt:lpstr>Arbitrage Within the Spot Exchange Market</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17:</dc:title>
  <dc:creator>fsaboori</dc:creator>
  <cp:lastModifiedBy>Windows User</cp:lastModifiedBy>
  <cp:revision>39</cp:revision>
  <dcterms:created xsi:type="dcterms:W3CDTF">2014-11-14T20:02:59Z</dcterms:created>
  <dcterms:modified xsi:type="dcterms:W3CDTF">2015-07-15T21:47:08Z</dcterms:modified>
</cp:coreProperties>
</file>