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sldIdLst>
    <p:sldId id="256" r:id="rId2"/>
    <p:sldId id="260" r:id="rId3"/>
    <p:sldId id="262" r:id="rId4"/>
    <p:sldId id="267" r:id="rId5"/>
    <p:sldId id="280" r:id="rId6"/>
    <p:sldId id="269" r:id="rId7"/>
    <p:sldId id="282" r:id="rId8"/>
    <p:sldId id="281" r:id="rId9"/>
    <p:sldId id="283" r:id="rId10"/>
    <p:sldId id="266" r:id="rId11"/>
    <p:sldId id="259" r:id="rId12"/>
    <p:sldId id="263" r:id="rId13"/>
    <p:sldId id="264" r:id="rId14"/>
    <p:sldId id="265" r:id="rId15"/>
    <p:sldId id="272" r:id="rId16"/>
    <p:sldId id="284" r:id="rId17"/>
    <p:sldId id="273" r:id="rId18"/>
    <p:sldId id="276" r:id="rId19"/>
    <p:sldId id="278" r:id="rId20"/>
    <p:sldId id="27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BADD"/>
    <a:srgbClr val="207FBA"/>
    <a:srgbClr val="5056D4"/>
    <a:srgbClr val="E78A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4" d="100"/>
          <a:sy n="124" d="100"/>
        </p:scale>
        <p:origin x="-1170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C8BE4F-E80C-460E-8012-626EECD9CE77}" type="datetimeFigureOut">
              <a:rPr lang="en-US" smtClean="0"/>
              <a:t>7/15/2015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64954A-F396-4FEA-B2A7-4B37A6B391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568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15000"/>
                    </a14:imgEffect>
                  </a14:imgLayer>
                </a14:imgProps>
              </a:ext>
            </a:extLst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2057400"/>
            <a:ext cx="9144000" cy="2209800"/>
          </a:xfrm>
          <a:solidFill>
            <a:schemeClr val="tx1">
              <a:alpha val="62000"/>
            </a:schemeClr>
          </a:solidFill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aseline="0">
                <a:solidFill>
                  <a:srgbClr val="E78A0F"/>
                </a:solidFill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Chapter Title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505200"/>
            <a:ext cx="6019800" cy="685800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652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222682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516148"/>
            <a:ext cx="537838" cy="365125"/>
          </a:xfrm>
        </p:spPr>
        <p:txBody>
          <a:bodyPr/>
          <a:lstStyle/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61438"/>
            <a:ext cx="1066800" cy="62467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1066800" y="6400800"/>
            <a:ext cx="8077200" cy="1309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 rot="16200000">
            <a:off x="-3059878" y="3059882"/>
            <a:ext cx="6261439" cy="141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346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92875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91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>
                <a:latin typeface="Calibri" pitchFamily="34" charset="0"/>
              </a:rPr>
              <a:t>Chapter 16: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>
                <a:latin typeface="Calibri" pitchFamily="34" charset="0"/>
              </a:rPr>
              <a:t>Payments among Nations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12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/>
              <a:t>The </a:t>
            </a:r>
            <a:r>
              <a:rPr lang="en-US" sz="4000" b="1" dirty="0" smtClean="0"/>
              <a:t>Macro </a:t>
            </a:r>
            <a:r>
              <a:rPr lang="en-US" sz="4000" b="1" dirty="0"/>
              <a:t>M</a:t>
            </a:r>
            <a:r>
              <a:rPr lang="en-US" sz="4000" b="1" dirty="0" smtClean="0"/>
              <a:t>eaning </a:t>
            </a:r>
            <a:r>
              <a:rPr lang="en-US" sz="4000" b="1" dirty="0"/>
              <a:t>of the </a:t>
            </a:r>
            <a:r>
              <a:rPr lang="en-US" sz="4000" b="1" dirty="0" smtClean="0"/>
              <a:t>Current </a:t>
            </a:r>
            <a:r>
              <a:rPr lang="en-US" sz="4000" b="1" dirty="0"/>
              <a:t>A</a:t>
            </a:r>
            <a:r>
              <a:rPr lang="en-US" sz="4000" b="1" dirty="0" smtClean="0"/>
              <a:t>ccount </a:t>
            </a:r>
            <a:r>
              <a:rPr lang="en-US" sz="4000" b="1" dirty="0"/>
              <a:t>B</a:t>
            </a:r>
            <a:r>
              <a:rPr lang="en-US" sz="4000" b="1" dirty="0" smtClean="0"/>
              <a:t>alance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602163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  <a:tabLst>
                <a:tab pos="2289175" algn="l"/>
              </a:tabLst>
            </a:pPr>
            <a:r>
              <a:rPr lang="en-US" sz="3000" dirty="0" smtClean="0"/>
              <a:t>CA </a:t>
            </a:r>
            <a:r>
              <a:rPr lang="en-US" sz="3000" dirty="0"/>
              <a:t>= I</a:t>
            </a:r>
            <a:r>
              <a:rPr lang="en-US" sz="3000" baseline="-25000" dirty="0"/>
              <a:t>f</a:t>
            </a:r>
            <a:r>
              <a:rPr lang="en-US" sz="3000" dirty="0"/>
              <a:t>   </a:t>
            </a:r>
            <a:r>
              <a:rPr lang="en-US" sz="3000" dirty="0" smtClean="0"/>
              <a:t>	where </a:t>
            </a:r>
            <a:r>
              <a:rPr lang="en-US" sz="3000" dirty="0"/>
              <a:t>I</a:t>
            </a:r>
            <a:r>
              <a:rPr lang="en-US" sz="3000" baseline="-25000" dirty="0"/>
              <a:t>f</a:t>
            </a:r>
            <a:r>
              <a:rPr lang="en-US" sz="3000" dirty="0"/>
              <a:t> </a:t>
            </a:r>
            <a:r>
              <a:rPr lang="en-US" sz="3000" dirty="0"/>
              <a:t>=</a:t>
            </a:r>
            <a:r>
              <a:rPr lang="en-US" sz="3000" dirty="0" smtClean="0"/>
              <a:t> </a:t>
            </a:r>
            <a:r>
              <a:rPr lang="en-US" sz="3000" dirty="0"/>
              <a:t>n</a:t>
            </a:r>
            <a:r>
              <a:rPr lang="en-US" sz="3000" dirty="0" smtClean="0"/>
              <a:t>et </a:t>
            </a:r>
            <a:r>
              <a:rPr lang="en-US" sz="3000" dirty="0"/>
              <a:t>foreign </a:t>
            </a:r>
            <a:r>
              <a:rPr lang="en-US" sz="3000" dirty="0" smtClean="0"/>
              <a:t>investment</a:t>
            </a:r>
          </a:p>
          <a:p>
            <a:pPr marL="514350" lvl="0" indent="-514350">
              <a:buFont typeface="+mj-lt"/>
              <a:buAutoNum type="arabicPeriod"/>
              <a:tabLst>
                <a:tab pos="514350" algn="l"/>
                <a:tab pos="1944688" algn="l"/>
                <a:tab pos="2289175" algn="l"/>
              </a:tabLst>
            </a:pPr>
            <a:r>
              <a:rPr lang="en-US" sz="3000" dirty="0" smtClean="0"/>
              <a:t>CA </a:t>
            </a:r>
            <a:r>
              <a:rPr lang="en-US" sz="3000" dirty="0"/>
              <a:t>= S - I</a:t>
            </a:r>
            <a:r>
              <a:rPr lang="en-US" sz="3000" baseline="-25000" dirty="0"/>
              <a:t>d </a:t>
            </a:r>
            <a:r>
              <a:rPr lang="en-US" sz="3000" baseline="-25000" dirty="0"/>
              <a:t>	</a:t>
            </a:r>
            <a:r>
              <a:rPr lang="en-US" sz="3000" dirty="0" smtClean="0"/>
              <a:t>where </a:t>
            </a:r>
            <a:r>
              <a:rPr lang="en-US" sz="3000" dirty="0"/>
              <a:t>S = </a:t>
            </a:r>
            <a:r>
              <a:rPr lang="en-US" sz="3000" dirty="0" smtClean="0"/>
              <a:t>national </a:t>
            </a:r>
            <a:r>
              <a:rPr lang="en-US" sz="3000" dirty="0"/>
              <a:t>saving, </a:t>
            </a:r>
            <a:r>
              <a:rPr lang="en-US" sz="3000" dirty="0" smtClean="0"/>
              <a:t>				I</a:t>
            </a:r>
            <a:r>
              <a:rPr lang="en-US" sz="3000" baseline="-25000" dirty="0" smtClean="0"/>
              <a:t>d </a:t>
            </a:r>
            <a:r>
              <a:rPr lang="en-US" sz="3000" dirty="0" smtClean="0"/>
              <a:t>= domestic </a:t>
            </a:r>
            <a:r>
              <a:rPr lang="en-US" sz="3000" dirty="0" smtClean="0"/>
              <a:t>real investment</a:t>
            </a:r>
            <a:endParaRPr lang="en-US" sz="3000" dirty="0" smtClean="0"/>
          </a:p>
          <a:p>
            <a:pPr marL="514350" lvl="0" indent="-514350">
              <a:buFont typeface="+mj-lt"/>
              <a:buAutoNum type="arabicPeriod"/>
              <a:tabLst>
                <a:tab pos="460375" algn="l"/>
                <a:tab pos="2289175" algn="l"/>
              </a:tabLst>
            </a:pPr>
            <a:r>
              <a:rPr lang="en-US" sz="3000" dirty="0" smtClean="0"/>
              <a:t>CA </a:t>
            </a:r>
            <a:r>
              <a:rPr lang="en-US" sz="3000" dirty="0"/>
              <a:t>= Y – </a:t>
            </a:r>
            <a:r>
              <a:rPr lang="en-US" sz="3000" dirty="0" smtClean="0"/>
              <a:t>E	where </a:t>
            </a:r>
            <a:r>
              <a:rPr lang="en-US" sz="3000" dirty="0"/>
              <a:t>Y = </a:t>
            </a:r>
            <a:r>
              <a:rPr lang="en-US" sz="3000" dirty="0" smtClean="0"/>
              <a:t>domestic production (GDP), 	E </a:t>
            </a:r>
            <a:r>
              <a:rPr lang="en-US" sz="3000" dirty="0"/>
              <a:t>= </a:t>
            </a:r>
            <a:r>
              <a:rPr lang="en-US" sz="3000" dirty="0"/>
              <a:t>domestic </a:t>
            </a:r>
            <a:r>
              <a:rPr lang="en-US" sz="3000" dirty="0" smtClean="0"/>
              <a:t>expenditures = C </a:t>
            </a:r>
            <a:r>
              <a:rPr lang="en-US" sz="3000" dirty="0"/>
              <a:t>+ </a:t>
            </a:r>
            <a:r>
              <a:rPr lang="en-US" sz="3000" dirty="0" smtClean="0"/>
              <a:t>I</a:t>
            </a:r>
            <a:r>
              <a:rPr lang="en-US" sz="3000" baseline="-25000" dirty="0" smtClean="0"/>
              <a:t>d </a:t>
            </a:r>
            <a:r>
              <a:rPr lang="en-US" sz="3000" dirty="0" smtClean="0"/>
              <a:t>+ G</a:t>
            </a:r>
            <a:endParaRPr lang="en-US" sz="3000" dirty="0"/>
          </a:p>
          <a:p>
            <a:r>
              <a:rPr lang="en-US" sz="3000" dirty="0" smtClean="0"/>
              <a:t>According </a:t>
            </a:r>
            <a:r>
              <a:rPr lang="en-US" sz="3000" dirty="0"/>
              <a:t>to 2, when a nation has current account surplus (CA &gt; 0), then S &gt; I</a:t>
            </a:r>
            <a:r>
              <a:rPr lang="en-US" sz="3000" baseline="-25000" dirty="0"/>
              <a:t>d</a:t>
            </a:r>
            <a:endParaRPr lang="en-US" sz="3000" dirty="0"/>
          </a:p>
          <a:p>
            <a:r>
              <a:rPr lang="en-US" sz="3000" dirty="0"/>
              <a:t>According to </a:t>
            </a:r>
            <a:r>
              <a:rPr lang="en-US" sz="3000" dirty="0" smtClean="0"/>
              <a:t>3, </a:t>
            </a:r>
            <a:r>
              <a:rPr lang="en-US" sz="3000" dirty="0"/>
              <a:t>when a nation has current account surplus (CA &gt; 0), then Y &gt; E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40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39200" cy="1143000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Current Account Balance and Goods and Services </a:t>
            </a:r>
            <a:r>
              <a:rPr lang="en-US" sz="4000" b="1" dirty="0"/>
              <a:t>B</a:t>
            </a:r>
            <a:r>
              <a:rPr lang="en-US" sz="4000" b="1" dirty="0" smtClean="0"/>
              <a:t>alance for the U.S. 1963-2013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11</a:t>
            </a:fld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360698"/>
            <a:ext cx="7162799" cy="4536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652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839200" cy="1143000"/>
          </a:xfrm>
        </p:spPr>
        <p:txBody>
          <a:bodyPr>
            <a:noAutofit/>
          </a:bodyPr>
          <a:lstStyle/>
          <a:p>
            <a:r>
              <a:rPr lang="en-US" sz="4000" b="1" dirty="0"/>
              <a:t>Current Account Balance and Goods and Services Balance for </a:t>
            </a:r>
            <a:r>
              <a:rPr lang="en-US" sz="4000" b="1" dirty="0" smtClean="0"/>
              <a:t>Canada </a:t>
            </a:r>
            <a:r>
              <a:rPr lang="en-US" sz="4000" b="1" dirty="0"/>
              <a:t>1963-2013</a:t>
            </a:r>
            <a:endParaRPr lang="en-US" sz="4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12</a:t>
            </a:fld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9" y="1676399"/>
            <a:ext cx="7156601" cy="4344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682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143" y="152400"/>
            <a:ext cx="8839200" cy="1143000"/>
          </a:xfrm>
        </p:spPr>
        <p:txBody>
          <a:bodyPr>
            <a:noAutofit/>
          </a:bodyPr>
          <a:lstStyle/>
          <a:p>
            <a:r>
              <a:rPr lang="en-US" sz="4000" b="1" dirty="0"/>
              <a:t>Current Account Balance and Goods and Services Balance for </a:t>
            </a:r>
            <a:r>
              <a:rPr lang="en-US" sz="4000" b="1" dirty="0" smtClean="0"/>
              <a:t>Japan, </a:t>
            </a:r>
            <a:r>
              <a:rPr lang="en-US" sz="4000" b="1" dirty="0"/>
              <a:t>1963-2013</a:t>
            </a:r>
            <a:endParaRPr lang="en-US" sz="4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13</a:t>
            </a:fld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471717"/>
            <a:ext cx="7010400" cy="4604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35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915400" cy="1143000"/>
          </a:xfrm>
        </p:spPr>
        <p:txBody>
          <a:bodyPr>
            <a:noAutofit/>
          </a:bodyPr>
          <a:lstStyle/>
          <a:p>
            <a:r>
              <a:rPr lang="en-US" sz="4000" b="1" dirty="0"/>
              <a:t>Current Account Balance and Goods and Services Balance for </a:t>
            </a:r>
            <a:r>
              <a:rPr lang="en-US" sz="4000" b="1" dirty="0" smtClean="0"/>
              <a:t>Mexico, </a:t>
            </a:r>
            <a:r>
              <a:rPr lang="en-US" sz="4000" b="1" dirty="0"/>
              <a:t>1963-2013</a:t>
            </a:r>
            <a:endParaRPr lang="en-US" sz="4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14</a:t>
            </a:fld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490792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045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839200" cy="1143000"/>
          </a:xfrm>
        </p:spPr>
        <p:txBody>
          <a:bodyPr>
            <a:noAutofit/>
          </a:bodyPr>
          <a:lstStyle/>
          <a:p>
            <a:r>
              <a:rPr lang="en-US" sz="3800" b="1" dirty="0"/>
              <a:t>The </a:t>
            </a:r>
            <a:r>
              <a:rPr lang="en-US" sz="3800" b="1" dirty="0" smtClean="0"/>
              <a:t>Macro </a:t>
            </a:r>
            <a:r>
              <a:rPr lang="en-US" sz="3800" b="1" dirty="0"/>
              <a:t>M</a:t>
            </a:r>
            <a:r>
              <a:rPr lang="en-US" sz="3800" b="1" dirty="0" smtClean="0"/>
              <a:t>eaning </a:t>
            </a:r>
            <a:r>
              <a:rPr lang="en-US" sz="3800" b="1" dirty="0"/>
              <a:t>of the </a:t>
            </a:r>
            <a:r>
              <a:rPr lang="en-US" sz="3800" b="1" dirty="0" smtClean="0"/>
              <a:t>Overall </a:t>
            </a:r>
            <a:r>
              <a:rPr lang="en-US" sz="3800" b="1" dirty="0"/>
              <a:t>B</a:t>
            </a:r>
            <a:r>
              <a:rPr lang="en-US" sz="3800" b="1" dirty="0" smtClean="0"/>
              <a:t>alance </a:t>
            </a:r>
            <a:endParaRPr lang="en-US" sz="3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1"/>
            <a:ext cx="8458200" cy="4724400"/>
          </a:xfrm>
        </p:spPr>
        <p:txBody>
          <a:bodyPr>
            <a:normAutofit lnSpcReduction="10000"/>
          </a:bodyPr>
          <a:lstStyle/>
          <a:p>
            <a:r>
              <a:rPr lang="en-US" sz="3100" dirty="0" smtClean="0"/>
              <a:t>The </a:t>
            </a:r>
            <a:r>
              <a:rPr lang="en-US" sz="3100" b="1" dirty="0" smtClean="0"/>
              <a:t>overall balance </a:t>
            </a:r>
            <a:r>
              <a:rPr lang="en-US" sz="3100" dirty="0" smtClean="0"/>
              <a:t>should indicate whether a country’s balance of payments has achieved an overall pattern that is sustainable over </a:t>
            </a:r>
            <a:r>
              <a:rPr lang="en-US" sz="3100" dirty="0" smtClean="0"/>
              <a:t>time. No single indicator represents overall balance perfectly.</a:t>
            </a:r>
            <a:endParaRPr lang="en-US" sz="3100" dirty="0" smtClean="0"/>
          </a:p>
          <a:p>
            <a:r>
              <a:rPr lang="en-US" sz="3100" dirty="0" smtClean="0"/>
              <a:t>Useful indicator: The </a:t>
            </a:r>
            <a:r>
              <a:rPr lang="en-US" sz="3100" b="1" dirty="0"/>
              <a:t>official settlement balance </a:t>
            </a:r>
            <a:r>
              <a:rPr lang="en-US" sz="3100" dirty="0"/>
              <a:t>(</a:t>
            </a:r>
            <a:r>
              <a:rPr lang="en-US" sz="3100" b="1" dirty="0"/>
              <a:t>B</a:t>
            </a:r>
            <a:r>
              <a:rPr lang="en-US" sz="3100" dirty="0"/>
              <a:t>) measures the sum of current account balance (CA) plus the (nonofficial) financial account balance (</a:t>
            </a:r>
            <a:r>
              <a:rPr lang="en-US" sz="3100" dirty="0" smtClean="0"/>
              <a:t>FA</a:t>
            </a:r>
            <a:r>
              <a:rPr lang="en-US" sz="3100" dirty="0" smtClean="0"/>
              <a:t>) [plus any statistical discrepancy]:			B </a:t>
            </a:r>
            <a:r>
              <a:rPr lang="en-US" sz="3100" dirty="0"/>
              <a:t>= CA + FA </a:t>
            </a:r>
            <a:endParaRPr lang="en-US" sz="3100" dirty="0" smtClean="0"/>
          </a:p>
          <a:p>
            <a:endParaRPr lang="en-US" sz="31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40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839200" cy="1143000"/>
          </a:xfrm>
        </p:spPr>
        <p:txBody>
          <a:bodyPr>
            <a:noAutofit/>
          </a:bodyPr>
          <a:lstStyle/>
          <a:p>
            <a:r>
              <a:rPr lang="en-US" sz="3800" b="1" dirty="0"/>
              <a:t>The </a:t>
            </a:r>
            <a:r>
              <a:rPr lang="en-US" sz="3800" b="1" dirty="0" smtClean="0"/>
              <a:t>Macro </a:t>
            </a:r>
            <a:r>
              <a:rPr lang="en-US" sz="3800" b="1" dirty="0"/>
              <a:t>M</a:t>
            </a:r>
            <a:r>
              <a:rPr lang="en-US" sz="3800" b="1" dirty="0" smtClean="0"/>
              <a:t>eaning </a:t>
            </a:r>
            <a:r>
              <a:rPr lang="en-US" sz="3800" b="1" dirty="0"/>
              <a:t>of the </a:t>
            </a:r>
            <a:r>
              <a:rPr lang="en-US" sz="3800" b="1" dirty="0" smtClean="0"/>
              <a:t>Overall </a:t>
            </a:r>
            <a:r>
              <a:rPr lang="en-US" sz="3800" b="1" dirty="0"/>
              <a:t>B</a:t>
            </a:r>
            <a:r>
              <a:rPr lang="en-US" sz="3800" b="1" dirty="0" smtClean="0"/>
              <a:t>alance </a:t>
            </a:r>
            <a:endParaRPr lang="en-US" sz="3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458200" cy="5440363"/>
          </a:xfrm>
        </p:spPr>
        <p:txBody>
          <a:bodyPr>
            <a:normAutofit fontScale="92500" lnSpcReduction="20000"/>
          </a:bodyPr>
          <a:lstStyle/>
          <a:p>
            <a:r>
              <a:rPr lang="en-US" sz="3100" dirty="0" smtClean="0"/>
              <a:t>Because </a:t>
            </a:r>
            <a:r>
              <a:rPr lang="en-US" sz="3100" dirty="0"/>
              <a:t>all items in the </a:t>
            </a:r>
            <a:r>
              <a:rPr lang="en-US" sz="3100" dirty="0" smtClean="0"/>
              <a:t>BOP </a:t>
            </a:r>
            <a:r>
              <a:rPr lang="en-US" sz="3100" dirty="0"/>
              <a:t>must sum to zero, any imbalance in the official settlement balance must be financed through official reserves </a:t>
            </a:r>
            <a:r>
              <a:rPr lang="en-US" sz="3100" dirty="0" smtClean="0"/>
              <a:t>flows (OR):  				B </a:t>
            </a:r>
            <a:r>
              <a:rPr lang="en-US" sz="3100" dirty="0"/>
              <a:t>+ OR = 0</a:t>
            </a:r>
          </a:p>
          <a:p>
            <a:pPr lvl="1"/>
            <a:r>
              <a:rPr lang="en-US" dirty="0" smtClean="0"/>
              <a:t>B </a:t>
            </a:r>
            <a:r>
              <a:rPr lang="en-US" dirty="0"/>
              <a:t>is in </a:t>
            </a:r>
            <a:r>
              <a:rPr lang="en-US" dirty="0" smtClean="0"/>
              <a:t>surplus: Must equal </a:t>
            </a:r>
            <a:r>
              <a:rPr lang="en-US" dirty="0"/>
              <a:t>an accumulation of official reserve assets by the country or a decrease in foreign official reserve holdings of the country‘s assets</a:t>
            </a:r>
          </a:p>
          <a:p>
            <a:pPr lvl="1"/>
            <a:r>
              <a:rPr lang="en-US" dirty="0" smtClean="0"/>
              <a:t>B </a:t>
            </a:r>
            <a:r>
              <a:rPr lang="en-US" dirty="0"/>
              <a:t>is in </a:t>
            </a:r>
            <a:r>
              <a:rPr lang="en-US" dirty="0" smtClean="0"/>
              <a:t>deficit</a:t>
            </a:r>
            <a:r>
              <a:rPr lang="en-US" dirty="0" smtClean="0"/>
              <a:t>: Must</a:t>
            </a:r>
            <a:r>
              <a:rPr lang="en-US" dirty="0" smtClean="0"/>
              <a:t> equal </a:t>
            </a:r>
            <a:r>
              <a:rPr lang="en-US" dirty="0"/>
              <a:t>a decrease in the country’s holdings of official </a:t>
            </a:r>
            <a:r>
              <a:rPr lang="en-US" dirty="0" smtClean="0"/>
              <a:t>reserves, </a:t>
            </a:r>
            <a:r>
              <a:rPr lang="en-US" dirty="0"/>
              <a:t>or an accumulation foreign official reserve holdings of the country‘s </a:t>
            </a:r>
            <a:r>
              <a:rPr lang="en-US" dirty="0" smtClean="0"/>
              <a:t>assets</a:t>
            </a:r>
          </a:p>
          <a:p>
            <a:r>
              <a:rPr lang="en-US" sz="3100" dirty="0" smtClean="0"/>
              <a:t>Most of the transactions by the counties’ monetary authorities that result in changes in official reserve holdings are official intervention in foreign exchange markets.</a:t>
            </a:r>
            <a:endParaRPr lang="en-US" sz="31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374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The </a:t>
            </a:r>
            <a:r>
              <a:rPr lang="en-US" sz="4000" b="1" dirty="0" smtClean="0"/>
              <a:t>International </a:t>
            </a:r>
            <a:r>
              <a:rPr lang="en-US" sz="4000" b="1" dirty="0"/>
              <a:t>I</a:t>
            </a:r>
            <a:r>
              <a:rPr lang="en-US" sz="4000" b="1" dirty="0" smtClean="0"/>
              <a:t>nvestment </a:t>
            </a:r>
            <a:r>
              <a:rPr lang="en-US" sz="4000" b="1" dirty="0"/>
              <a:t>P</a:t>
            </a:r>
            <a:r>
              <a:rPr lang="en-US" sz="4000" b="1" dirty="0" smtClean="0"/>
              <a:t>osition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305800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International investment position </a:t>
            </a:r>
            <a:r>
              <a:rPr lang="en-US" dirty="0"/>
              <a:t>is a statement of the stocks of a nation’s international assets and foreign liabilities at a point in time, usually the end of a year.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63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18</a:t>
            </a:fld>
            <a:endParaRPr lang="en-US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1143000"/>
          </a:xfrm>
          <a:noFill/>
        </p:spPr>
        <p:txBody>
          <a:bodyPr>
            <a:noAutofit/>
          </a:bodyPr>
          <a:lstStyle/>
          <a:p>
            <a:r>
              <a:rPr lang="en-US" altLang="en-US" sz="3600" b="1" dirty="0" smtClean="0">
                <a:latin typeface="Calibri" pitchFamily="34" charset="0"/>
              </a:rPr>
              <a:t>U.S. International Investment Position at the End of Selected Years, 1897-2013 ($ billions)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52600"/>
            <a:ext cx="8637939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235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7630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4000" b="1" dirty="0" smtClean="0"/>
              <a:t>Euro-Crisis Countries: Current </a:t>
            </a:r>
            <a:r>
              <a:rPr lang="en-US" sz="4000" b="1" dirty="0"/>
              <a:t>Account Balance as a Percent of </a:t>
            </a:r>
            <a:r>
              <a:rPr lang="en-US" sz="4000" b="1" dirty="0" smtClean="0"/>
              <a:t>GDP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19</a:t>
            </a:fld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47800"/>
            <a:ext cx="6937772" cy="4625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388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Accounting Principles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54563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US" dirty="0"/>
              <a:t>The balance of payments (BOP) is an accounting of a country's international transactions for a particular time </a:t>
            </a:r>
            <a:r>
              <a:rPr lang="en-US" dirty="0" smtClean="0"/>
              <a:t>period</a:t>
            </a:r>
          </a:p>
          <a:p>
            <a:pPr lvl="0"/>
            <a:r>
              <a:rPr lang="en-US" dirty="0" smtClean="0"/>
              <a:t>Double-entry accounting. Each transaction has two items</a:t>
            </a:r>
            <a:endParaRPr lang="en-US" dirty="0"/>
          </a:p>
          <a:p>
            <a:pPr lvl="0"/>
            <a:r>
              <a:rPr lang="en-US" dirty="0" smtClean="0"/>
              <a:t>An item </a:t>
            </a:r>
            <a:r>
              <a:rPr lang="en-US" dirty="0"/>
              <a:t>that </a:t>
            </a:r>
            <a:r>
              <a:rPr lang="en-US" dirty="0" smtClean="0"/>
              <a:t>would cause funds or money </a:t>
            </a:r>
            <a:r>
              <a:rPr lang="en-US" dirty="0"/>
              <a:t>to flow into a country is a </a:t>
            </a:r>
            <a:r>
              <a:rPr lang="en-US" b="1" dirty="0" smtClean="0"/>
              <a:t>credit</a:t>
            </a:r>
            <a:r>
              <a:rPr lang="en-US" dirty="0" smtClean="0"/>
              <a:t>, recorded as positive value</a:t>
            </a:r>
          </a:p>
          <a:p>
            <a:pPr lvl="0"/>
            <a:r>
              <a:rPr lang="en-US" dirty="0" smtClean="0"/>
              <a:t>A</a:t>
            </a:r>
            <a:r>
              <a:rPr lang="en-US" dirty="0" smtClean="0"/>
              <a:t>n item that would cause funds or money </a:t>
            </a:r>
            <a:r>
              <a:rPr lang="en-US" dirty="0"/>
              <a:t>to flow out is a </a:t>
            </a:r>
            <a:r>
              <a:rPr lang="en-US" b="1" dirty="0" smtClean="0"/>
              <a:t>debit</a:t>
            </a:r>
            <a:r>
              <a:rPr lang="en-US" dirty="0" smtClean="0"/>
              <a:t>, recorded as a negative value</a:t>
            </a:r>
            <a:endParaRPr lang="en-US" dirty="0" smtClean="0"/>
          </a:p>
          <a:p>
            <a:pPr lvl="0"/>
            <a:r>
              <a:rPr lang="en-US" dirty="0" smtClean="0"/>
              <a:t>For a category of items, a</a:t>
            </a:r>
            <a:r>
              <a:rPr lang="en-US" dirty="0" smtClean="0"/>
              <a:t> </a:t>
            </a:r>
            <a:r>
              <a:rPr lang="en-US" dirty="0" smtClean="0"/>
              <a:t>balance that is positive is a </a:t>
            </a:r>
            <a:r>
              <a:rPr lang="en-US" b="1" dirty="0" smtClean="0"/>
              <a:t>surplus</a:t>
            </a:r>
            <a:r>
              <a:rPr lang="en-US" dirty="0" smtClean="0"/>
              <a:t>, one that is negative is a </a:t>
            </a:r>
            <a:r>
              <a:rPr lang="en-US" b="1" dirty="0" smtClean="0"/>
              <a:t>deficit</a:t>
            </a:r>
          </a:p>
          <a:p>
            <a:pPr lvl="0"/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89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/>
              <a:t>Euro-Crisis Countries: Net </a:t>
            </a:r>
            <a:r>
              <a:rPr lang="en-US" sz="4000" b="1" dirty="0"/>
              <a:t>International Investment Position </a:t>
            </a:r>
            <a:r>
              <a:rPr lang="en-US" sz="4000" b="1" dirty="0" smtClean="0"/>
              <a:t>as </a:t>
            </a:r>
            <a:r>
              <a:rPr lang="en-US" sz="4000" b="1" dirty="0"/>
              <a:t>a Percent of </a:t>
            </a:r>
            <a:r>
              <a:rPr lang="en-US" sz="4000" b="1" dirty="0" smtClean="0"/>
              <a:t>GDP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20</a:t>
            </a:fld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524000"/>
            <a:ext cx="6781800" cy="4399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312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 Country’s Balance </a:t>
            </a:r>
            <a:r>
              <a:rPr lang="en-US" b="1" dirty="0"/>
              <a:t>of </a:t>
            </a:r>
            <a:r>
              <a:rPr lang="en-US" b="1" dirty="0" smtClean="0"/>
              <a:t>Payments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59363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/>
              <a:t>C</a:t>
            </a:r>
            <a:r>
              <a:rPr lang="en-US" dirty="0" smtClean="0"/>
              <a:t>urrent account</a:t>
            </a:r>
          </a:p>
          <a:p>
            <a:r>
              <a:rPr lang="en-US" dirty="0" smtClean="0"/>
              <a:t>Financial account</a:t>
            </a:r>
            <a:endParaRPr lang="en-US" dirty="0"/>
          </a:p>
          <a:p>
            <a:r>
              <a:rPr lang="en-US" dirty="0" smtClean="0"/>
              <a:t>Net c</a:t>
            </a:r>
            <a:r>
              <a:rPr lang="en-US" dirty="0" smtClean="0"/>
              <a:t>hange </a:t>
            </a:r>
            <a:r>
              <a:rPr lang="en-US" dirty="0" smtClean="0"/>
              <a:t>in official international </a:t>
            </a:r>
            <a:r>
              <a:rPr lang="en-US" dirty="0" smtClean="0"/>
              <a:t>reserves</a:t>
            </a:r>
          </a:p>
          <a:p>
            <a:r>
              <a:rPr lang="en-US" dirty="0" smtClean="0"/>
              <a:t>Net errors and omissions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67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304800"/>
          </a:xfrm>
        </p:spPr>
        <p:txBody>
          <a:bodyPr>
            <a:normAutofit fontScale="90000"/>
          </a:bodyPr>
          <a:lstStyle/>
          <a:p>
            <a:r>
              <a:rPr lang="en-US" sz="4900" b="1" dirty="0"/>
              <a:t>Current </a:t>
            </a:r>
            <a:r>
              <a:rPr lang="en-US" sz="4900" b="1" dirty="0" smtClean="0"/>
              <a:t>Account</a:t>
            </a:r>
            <a:r>
              <a:rPr lang="en-US" sz="2700" b="1" dirty="0"/>
              <a:t/>
            </a:r>
            <a:br>
              <a:rPr lang="en-US" sz="2700" b="1" dirty="0"/>
            </a:br>
            <a:r>
              <a:rPr lang="en-US" sz="2800" dirty="0"/>
              <a:t/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59363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Exports and </a:t>
            </a:r>
            <a:r>
              <a:rPr lang="en-US" b="1" dirty="0"/>
              <a:t>i</a:t>
            </a:r>
            <a:r>
              <a:rPr lang="en-US" b="1" dirty="0" smtClean="0"/>
              <a:t>mports of goods (merchandise) </a:t>
            </a:r>
            <a:r>
              <a:rPr lang="en-US" dirty="0" smtClean="0"/>
              <a:t>are</a:t>
            </a:r>
            <a:r>
              <a:rPr lang="en-US" dirty="0" smtClean="0"/>
              <a:t> </a:t>
            </a:r>
            <a:r>
              <a:rPr lang="en-US" dirty="0"/>
              <a:t>all </a:t>
            </a:r>
            <a:r>
              <a:rPr lang="en-US" dirty="0" smtClean="0"/>
              <a:t>flows of raw </a:t>
            </a:r>
            <a:r>
              <a:rPr lang="en-US" dirty="0"/>
              <a:t>materials and manufactured goods </a:t>
            </a:r>
            <a:r>
              <a:rPr lang="en-US" dirty="0" smtClean="0"/>
              <a:t>out of and into the country</a:t>
            </a:r>
            <a:endParaRPr lang="en-US" dirty="0" smtClean="0"/>
          </a:p>
          <a:p>
            <a:pPr lvl="0"/>
            <a:r>
              <a:rPr lang="en-US" b="1" dirty="0" smtClean="0"/>
              <a:t>Exports and imports of s</a:t>
            </a:r>
            <a:r>
              <a:rPr lang="en-US" b="1" dirty="0" smtClean="0"/>
              <a:t>ervices</a:t>
            </a:r>
            <a:r>
              <a:rPr lang="en-US" dirty="0" smtClean="0"/>
              <a:t> </a:t>
            </a:r>
            <a:r>
              <a:rPr lang="en-US" dirty="0"/>
              <a:t>include tourism, transportation, </a:t>
            </a:r>
            <a:r>
              <a:rPr lang="en-US" dirty="0" smtClean="0"/>
              <a:t>insurance, education, telecommunications, and professional services</a:t>
            </a:r>
          </a:p>
          <a:p>
            <a:pPr lvl="0"/>
            <a:r>
              <a:rPr lang="en-US" b="1" dirty="0" smtClean="0"/>
              <a:t>Income </a:t>
            </a:r>
            <a:r>
              <a:rPr lang="en-US" b="1" dirty="0" smtClean="0"/>
              <a:t>flows </a:t>
            </a:r>
            <a:r>
              <a:rPr lang="en-US" dirty="0" smtClean="0"/>
              <a:t>are </a:t>
            </a:r>
            <a:r>
              <a:rPr lang="en-US" dirty="0" smtClean="0"/>
              <a:t>mainly </a:t>
            </a:r>
            <a:r>
              <a:rPr lang="en-US" dirty="0" smtClean="0"/>
              <a:t>receipts and payments (interest, dividends, other claims on profits) to </a:t>
            </a:r>
            <a:r>
              <a:rPr lang="en-US" dirty="0" smtClean="0"/>
              <a:t>holders of foreign financial assets</a:t>
            </a:r>
            <a:endParaRPr lang="en-US" dirty="0"/>
          </a:p>
          <a:p>
            <a:r>
              <a:rPr lang="en-US" b="1" dirty="0"/>
              <a:t>Unilateral transfers</a:t>
            </a:r>
            <a:r>
              <a:rPr lang="en-US" dirty="0"/>
              <a:t> </a:t>
            </a:r>
            <a:r>
              <a:rPr lang="en-US" dirty="0" smtClean="0"/>
              <a:t>are gifts (like governmental foreign aid and migrant remittances) that </a:t>
            </a:r>
            <a:r>
              <a:rPr lang="en-US" dirty="0" smtClean="0"/>
              <a:t>the country </a:t>
            </a:r>
            <a:r>
              <a:rPr lang="en-US" dirty="0" smtClean="0"/>
              <a:t>receives and </a:t>
            </a:r>
            <a:r>
              <a:rPr lang="en-US" dirty="0" smtClean="0"/>
              <a:t>that the </a:t>
            </a:r>
            <a:r>
              <a:rPr lang="en-US" dirty="0"/>
              <a:t>country </a:t>
            </a:r>
            <a:r>
              <a:rPr lang="en-US" dirty="0" smtClean="0"/>
              <a:t>makes 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6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Current Account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Current account balance </a:t>
            </a:r>
            <a:r>
              <a:rPr lang="en-US" dirty="0"/>
              <a:t>is the net value of flows of goods, services, income, and unilateral transfers</a:t>
            </a:r>
          </a:p>
          <a:p>
            <a:r>
              <a:rPr lang="en-US" b="1" dirty="0" smtClean="0"/>
              <a:t>Goods </a:t>
            </a:r>
            <a:r>
              <a:rPr lang="en-US" b="1" dirty="0" smtClean="0"/>
              <a:t>and services balance </a:t>
            </a:r>
            <a:r>
              <a:rPr lang="en-US" dirty="0" smtClean="0"/>
              <a:t>is </a:t>
            </a:r>
            <a:r>
              <a:rPr lang="en-US" dirty="0" smtClean="0"/>
              <a:t>somewhat narrower, </a:t>
            </a:r>
            <a:r>
              <a:rPr lang="en-US" dirty="0" smtClean="0"/>
              <a:t>the </a:t>
            </a:r>
            <a:r>
              <a:rPr lang="en-US" dirty="0" smtClean="0"/>
              <a:t>number </a:t>
            </a:r>
            <a:r>
              <a:rPr lang="en-US" dirty="0" smtClean="0"/>
              <a:t>obtained by adding </a:t>
            </a:r>
            <a:r>
              <a:rPr lang="en-US" dirty="0" smtClean="0"/>
              <a:t>up exports and imports of goods and services</a:t>
            </a:r>
          </a:p>
          <a:p>
            <a:pPr lvl="1"/>
            <a:r>
              <a:rPr lang="en-US" dirty="0" smtClean="0"/>
              <a:t>The balance on goods and services measures the country’s net exports (</a:t>
            </a:r>
            <a:r>
              <a:rPr lang="en-US" i="1" dirty="0" smtClean="0"/>
              <a:t>trade balance</a:t>
            </a:r>
            <a:r>
              <a:rPr lang="en-US" dirty="0" smtClean="0"/>
              <a:t>)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33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sz="3100" b="1" dirty="0" smtClean="0"/>
              <a:t/>
            </a:r>
            <a:br>
              <a:rPr lang="en-US" sz="3100" b="1" dirty="0" smtClean="0"/>
            </a:br>
            <a:r>
              <a:rPr lang="en-US" sz="3100" b="1" dirty="0" smtClean="0"/>
              <a:t/>
            </a:r>
            <a:br>
              <a:rPr lang="en-US" sz="3100" b="1" dirty="0" smtClean="0"/>
            </a:br>
            <a:r>
              <a:rPr lang="en-US" sz="3100" b="1" dirty="0" smtClean="0"/>
              <a:t/>
            </a:r>
            <a:br>
              <a:rPr lang="en-US" sz="3100" b="1" dirty="0" smtClean="0"/>
            </a:br>
            <a:r>
              <a:rPr lang="en-US" sz="4900" b="1" dirty="0" smtClean="0"/>
              <a:t>Financial </a:t>
            </a:r>
            <a:r>
              <a:rPr lang="en-US" sz="4900" b="1" dirty="0"/>
              <a:t>Account </a:t>
            </a:r>
            <a:r>
              <a:rPr lang="en-US" sz="3100" b="1" dirty="0"/>
              <a:t/>
            </a:r>
            <a:br>
              <a:rPr lang="en-US" sz="3100" b="1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305800" cy="5287963"/>
          </a:xfrm>
        </p:spPr>
        <p:txBody>
          <a:bodyPr>
            <a:normAutofit fontScale="62500" lnSpcReduction="20000"/>
          </a:bodyPr>
          <a:lstStyle/>
          <a:p>
            <a:r>
              <a:rPr lang="en-US" sz="4500" b="1" dirty="0" smtClean="0"/>
              <a:t>Financial account balance </a:t>
            </a:r>
            <a:r>
              <a:rPr lang="en-US" sz="4500" dirty="0" smtClean="0"/>
              <a:t>is the net value of flows of financial assets and similar claims</a:t>
            </a:r>
          </a:p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en-US" sz="4200" dirty="0" smtClean="0"/>
              <a:t>Credits:  </a:t>
            </a:r>
            <a:r>
              <a:rPr lang="en-US" sz="4400" dirty="0"/>
              <a:t>funds are flowing into the country (</a:t>
            </a:r>
            <a:r>
              <a:rPr lang="en-US" sz="4400" dirty="0" smtClean="0"/>
              <a:t>positive items)</a:t>
            </a:r>
            <a:endParaRPr lang="en-US" sz="4200" dirty="0"/>
          </a:p>
          <a:p>
            <a:pPr lvl="1"/>
            <a:r>
              <a:rPr lang="en-US" sz="3800" dirty="0"/>
              <a:t>Foreign resident increasing her holding of a U.S. financial asset (a stock, a bond, an IOU from a loan) </a:t>
            </a:r>
            <a:endParaRPr lang="en-US" dirty="0"/>
          </a:p>
          <a:p>
            <a:pPr lvl="1"/>
            <a:r>
              <a:rPr lang="en-US" sz="3800" dirty="0" smtClean="0"/>
              <a:t>U.S</a:t>
            </a:r>
            <a:r>
              <a:rPr lang="en-US" sz="3800" dirty="0"/>
              <a:t>. resident decreasing her holding of a foreign asset (a stock, a bond, an IOU from a loan)</a:t>
            </a:r>
          </a:p>
          <a:p>
            <a:r>
              <a:rPr lang="en-US" sz="4200" dirty="0" smtClean="0"/>
              <a:t>Debits: </a:t>
            </a:r>
            <a:r>
              <a:rPr lang="en-US" sz="4400" dirty="0"/>
              <a:t>funds are flowing out of the </a:t>
            </a:r>
            <a:r>
              <a:rPr lang="en-US" sz="4400" dirty="0" smtClean="0"/>
              <a:t>country </a:t>
            </a:r>
            <a:r>
              <a:rPr lang="en-US" sz="4400" dirty="0"/>
              <a:t>(</a:t>
            </a:r>
            <a:r>
              <a:rPr lang="en-US" sz="4400" dirty="0" smtClean="0"/>
              <a:t>negative items)</a:t>
            </a:r>
            <a:endParaRPr lang="en-US" sz="4200" dirty="0" smtClean="0"/>
          </a:p>
          <a:p>
            <a:pPr lvl="1"/>
            <a:r>
              <a:rPr lang="en-US" sz="3800" dirty="0"/>
              <a:t>Foreign resident decreasing his holding of a U.S. financial asset (a stock, a bond, an IOU from a loan</a:t>
            </a:r>
            <a:r>
              <a:rPr lang="en-US" sz="3800" dirty="0" smtClean="0"/>
              <a:t>)</a:t>
            </a:r>
            <a:endParaRPr lang="en-US" dirty="0"/>
          </a:p>
          <a:p>
            <a:pPr lvl="1"/>
            <a:r>
              <a:rPr lang="en-US" sz="3800" dirty="0" smtClean="0"/>
              <a:t>U.S</a:t>
            </a:r>
            <a:r>
              <a:rPr lang="en-US" sz="3800" dirty="0"/>
              <a:t>. resident increasing </a:t>
            </a:r>
            <a:r>
              <a:rPr lang="en-US" sz="3800" dirty="0" smtClean="0"/>
              <a:t>her </a:t>
            </a:r>
            <a:r>
              <a:rPr lang="en-US" sz="3800" dirty="0"/>
              <a:t>holding of a foreign </a:t>
            </a:r>
            <a:r>
              <a:rPr lang="en-US" sz="3800" dirty="0" smtClean="0"/>
              <a:t>financial asset </a:t>
            </a:r>
            <a:r>
              <a:rPr lang="en-US" sz="3800" dirty="0"/>
              <a:t>(a stock, a bond, an IOU from a loan</a:t>
            </a:r>
            <a:r>
              <a:rPr lang="en-US" sz="3800" dirty="0" smtClean="0"/>
              <a:t>)</a:t>
            </a:r>
          </a:p>
          <a:p>
            <a:pPr lvl="0"/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97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Balance of Payments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/>
              <a:t>Official international reserves </a:t>
            </a:r>
            <a:r>
              <a:rPr lang="en-US" dirty="0" smtClean="0"/>
              <a:t>are  money-like assets that are held by governments and that are recognized by governments as fully acceptable for payments between them</a:t>
            </a:r>
          </a:p>
          <a:p>
            <a:pPr lvl="1"/>
            <a:r>
              <a:rPr lang="en-US" dirty="0" smtClean="0"/>
              <a:t>Gold was used in the late 19</a:t>
            </a:r>
            <a:r>
              <a:rPr lang="en-US" baseline="30000" dirty="0" smtClean="0"/>
              <a:t>th</a:t>
            </a:r>
            <a:r>
              <a:rPr lang="en-US" dirty="0" smtClean="0"/>
              <a:t> and early 20</a:t>
            </a:r>
            <a:r>
              <a:rPr lang="en-US" baseline="30000" dirty="0" smtClean="0"/>
              <a:t>th</a:t>
            </a:r>
            <a:r>
              <a:rPr lang="en-US" dirty="0" smtClean="0"/>
              <a:t> centuries</a:t>
            </a:r>
          </a:p>
          <a:p>
            <a:pPr lvl="1"/>
            <a:r>
              <a:rPr lang="en-US" dirty="0" smtClean="0"/>
              <a:t>Foreign exchange assets are used now</a:t>
            </a:r>
          </a:p>
          <a:p>
            <a:r>
              <a:rPr lang="en-US" b="1" dirty="0" smtClean="0"/>
              <a:t>Statistical discrepancy </a:t>
            </a:r>
            <a:r>
              <a:rPr lang="en-US" dirty="0" smtClean="0"/>
              <a:t>it is the net result of errors and omissions on both the credit and debit sides</a:t>
            </a:r>
          </a:p>
          <a:p>
            <a:pPr lvl="1"/>
            <a:r>
              <a:rPr lang="en-US" dirty="0" smtClean="0"/>
              <a:t>For the U.S. much of the discrepancy is undermeasurement of private capital flows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3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7630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U.S. Balance of Payments, 2013 </a:t>
            </a:r>
            <a:br>
              <a:rPr lang="en-US" b="1" dirty="0" smtClean="0"/>
            </a:br>
            <a:r>
              <a:rPr lang="en-US" b="1" dirty="0" smtClean="0"/>
              <a:t>($ billions)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8</a:t>
            </a:fld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524000"/>
            <a:ext cx="556402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811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The Macro Meaning of the Current Account Balance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The country’s current account balance must equal </a:t>
            </a:r>
            <a:r>
              <a:rPr lang="en-US" b="1" dirty="0" smtClean="0"/>
              <a:t>net foreign investment</a:t>
            </a:r>
            <a:r>
              <a:rPr lang="en-US" dirty="0" smtClean="0"/>
              <a:t>, the increase in the country’s foreign financial assets minus the increase in the country’s foreign financial liabilities</a:t>
            </a:r>
          </a:p>
          <a:p>
            <a:r>
              <a:rPr lang="en-US" dirty="0" smtClean="0"/>
              <a:t>If the country has a current account surplus, then its foreign assets are growing faster than its foreign liabilities. </a:t>
            </a:r>
            <a:r>
              <a:rPr lang="en-US" dirty="0" smtClean="0"/>
              <a:t>The country’s net </a:t>
            </a:r>
            <a:r>
              <a:rPr lang="en-US" dirty="0" smtClean="0"/>
              <a:t>foreign investment is positive—it is acting as a net lender to the rest of the world</a:t>
            </a:r>
          </a:p>
          <a:p>
            <a:r>
              <a:rPr lang="en-US" dirty="0" smtClean="0"/>
              <a:t>If the country has a current account deficit, then its foreign liabilities are growing faster than its foreign assets. </a:t>
            </a:r>
            <a:r>
              <a:rPr lang="en-US" dirty="0" smtClean="0"/>
              <a:t>The country’s net </a:t>
            </a:r>
            <a:r>
              <a:rPr lang="en-US" dirty="0" smtClean="0"/>
              <a:t>foreign investment is negative—it is </a:t>
            </a:r>
            <a:r>
              <a:rPr lang="en-US" dirty="0" smtClean="0"/>
              <a:t>acting </a:t>
            </a:r>
            <a:r>
              <a:rPr lang="en-US" dirty="0" smtClean="0"/>
              <a:t>as a net borrower from the rest of the world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412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ugel PPTs-Chapter 1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Pugel PPTs-Chapter 16</Template>
  <TotalTime>584</TotalTime>
  <Words>1006</Words>
  <Application>Microsoft Office PowerPoint</Application>
  <PresentationFormat>On-screen Show (4:3)</PresentationFormat>
  <Paragraphs>103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Pugel PPTs-Chapter 16</vt:lpstr>
      <vt:lpstr>Chapter 16:</vt:lpstr>
      <vt:lpstr>Accounting Principles</vt:lpstr>
      <vt:lpstr>A Country’s Balance of Payments</vt:lpstr>
      <vt:lpstr>Current Account  </vt:lpstr>
      <vt:lpstr>Current Account</vt:lpstr>
      <vt:lpstr>   Financial Account   </vt:lpstr>
      <vt:lpstr>Balance of Payments</vt:lpstr>
      <vt:lpstr>U.S. Balance of Payments, 2013  ($ billions)</vt:lpstr>
      <vt:lpstr>The Macro Meaning of the Current Account Balance </vt:lpstr>
      <vt:lpstr>The Macro Meaning of the Current Account Balance </vt:lpstr>
      <vt:lpstr>Current Account Balance and Goods and Services Balance for the U.S. 1963-2013</vt:lpstr>
      <vt:lpstr>Current Account Balance and Goods and Services Balance for Canada 1963-2013</vt:lpstr>
      <vt:lpstr>Current Account Balance and Goods and Services Balance for Japan, 1963-2013</vt:lpstr>
      <vt:lpstr>Current Account Balance and Goods and Services Balance for Mexico, 1963-2013</vt:lpstr>
      <vt:lpstr>The Macro Meaning of the Overall Balance </vt:lpstr>
      <vt:lpstr>The Macro Meaning of the Overall Balance </vt:lpstr>
      <vt:lpstr>The International Investment Position </vt:lpstr>
      <vt:lpstr>U.S. International Investment Position at the End of Selected Years, 1897-2013 ($ billions)</vt:lpstr>
      <vt:lpstr> Euro-Crisis Countries: Current Account Balance as a Percent of GDP  </vt:lpstr>
      <vt:lpstr> Euro-Crisis Countries: Net International Investment Position as a Percent of GDP  </vt:lpstr>
    </vt:vector>
  </TitlesOfParts>
  <Company>Albright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16:</dc:title>
  <dc:creator>fsaboori</dc:creator>
  <cp:lastModifiedBy>Windows User</cp:lastModifiedBy>
  <cp:revision>48</cp:revision>
  <dcterms:created xsi:type="dcterms:W3CDTF">2014-11-14T15:52:28Z</dcterms:created>
  <dcterms:modified xsi:type="dcterms:W3CDTF">2015-07-15T20:59:11Z</dcterms:modified>
</cp:coreProperties>
</file>