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80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70" r:id="rId14"/>
    <p:sldId id="271" r:id="rId15"/>
    <p:sldId id="273" r:id="rId16"/>
    <p:sldId id="274" r:id="rId17"/>
    <p:sldId id="275" r:id="rId18"/>
    <p:sldId id="281" r:id="rId19"/>
    <p:sldId id="276" r:id="rId20"/>
    <p:sldId id="278" r:id="rId21"/>
    <p:sldId id="27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7/15/2015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28800"/>
            <a:ext cx="9144000" cy="2667000"/>
          </a:xfrm>
        </p:spPr>
        <p:txBody>
          <a:bodyPr/>
          <a:lstStyle/>
          <a:p>
            <a:r>
              <a:rPr lang="en-US" altLang="en-US" dirty="0" smtClean="0">
                <a:latin typeface="Calibri" pitchFamily="34" charset="0"/>
              </a:rPr>
              <a:t>Chapter </a:t>
            </a:r>
            <a:r>
              <a:rPr lang="en-US" altLang="en-US" dirty="0">
                <a:latin typeface="Calibri" pitchFamily="34" charset="0"/>
              </a:rPr>
              <a:t>15: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505200"/>
            <a:ext cx="8915400" cy="685800"/>
          </a:xfrm>
        </p:spPr>
        <p:txBody>
          <a:bodyPr/>
          <a:lstStyle/>
          <a:p>
            <a:r>
              <a:rPr lang="en-US" altLang="en-US" sz="3200" dirty="0">
                <a:latin typeface="Calibri" pitchFamily="34" charset="0"/>
              </a:rPr>
              <a:t>Multinationals and </a:t>
            </a:r>
            <a:r>
              <a:rPr lang="en-US" altLang="en-US" sz="3200" dirty="0" smtClean="0">
                <a:latin typeface="Calibri" pitchFamily="34" charset="0"/>
              </a:rPr>
              <a:t>Migration: International </a:t>
            </a:r>
            <a:r>
              <a:rPr lang="en-US" altLang="en-US" sz="3200" dirty="0">
                <a:latin typeface="Calibri" pitchFamily="34" charset="0"/>
              </a:rPr>
              <a:t>Factor Movements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>
            <a:no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Transfer Pricing and After-Tax Global </a:t>
            </a:r>
            <a:r>
              <a:rPr lang="en-US" altLang="en-US" sz="4000" b="1" dirty="0" smtClean="0">
                <a:latin typeface="Calibri" pitchFamily="34" charset="0"/>
              </a:rPr>
              <a:t>Profit:</a:t>
            </a:r>
            <a:r>
              <a:rPr lang="en-US" altLang="en-US" sz="4000" b="1" dirty="0">
                <a:latin typeface="Calibri" pitchFamily="34" charset="0"/>
              </a:rPr>
              <a:t> </a:t>
            </a:r>
            <a:r>
              <a:rPr lang="en-US" altLang="en-US" sz="4000" b="1" dirty="0" smtClean="0">
                <a:latin typeface="Calibri" pitchFamily="34" charset="0"/>
              </a:rPr>
              <a:t>A </a:t>
            </a:r>
            <a:r>
              <a:rPr lang="en-US" altLang="en-US" sz="4000" b="1" dirty="0">
                <a:latin typeface="Calibri" pitchFamily="34" charset="0"/>
              </a:rPr>
              <a:t>N</a:t>
            </a:r>
            <a:r>
              <a:rPr lang="en-US" altLang="en-US" sz="4000" b="1" dirty="0" smtClean="0">
                <a:latin typeface="Calibri" pitchFamily="34" charset="0"/>
              </a:rPr>
              <a:t>umerical </a:t>
            </a:r>
            <a:r>
              <a:rPr lang="en-US" altLang="en-US" sz="4000" b="1" dirty="0">
                <a:latin typeface="Calibri" pitchFamily="34" charset="0"/>
              </a:rPr>
              <a:t>E</a:t>
            </a:r>
            <a:r>
              <a:rPr lang="en-US" altLang="en-US" sz="4000" b="1" dirty="0" smtClean="0">
                <a:latin typeface="Calibri" pitchFamily="34" charset="0"/>
              </a:rPr>
              <a:t>xample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828800"/>
            <a:ext cx="8534400" cy="301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04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MNEs and International </a:t>
            </a:r>
            <a:r>
              <a:rPr lang="en-US" b="1" dirty="0"/>
              <a:t>T</a:t>
            </a:r>
            <a:r>
              <a:rPr lang="en-US" b="1" dirty="0" smtClean="0"/>
              <a:t>rade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MNEs are heavily involved in international trade</a:t>
            </a:r>
          </a:p>
          <a:p>
            <a:r>
              <a:rPr lang="en-US" dirty="0" smtClean="0"/>
              <a:t>About one-third of the world’s international trade in goods </a:t>
            </a:r>
            <a:r>
              <a:rPr lang="en-US" dirty="0" smtClean="0"/>
              <a:t>occurs </a:t>
            </a:r>
            <a:r>
              <a:rPr lang="en-US" dirty="0" smtClean="0"/>
              <a:t>as intrafirm trade between units of the MNEs located in different countries. </a:t>
            </a:r>
          </a:p>
          <a:p>
            <a:r>
              <a:rPr lang="en-US" dirty="0" smtClean="0"/>
              <a:t>Another one-third of the world’s international trade involves an MNE as the seller (exporter) or buyer (importer), trading with other firms.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99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MNEs and International 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In many industries a firm must find reasonable trade-off between:</a:t>
            </a:r>
          </a:p>
          <a:p>
            <a:pPr marL="514350" indent="-514350">
              <a:buAutoNum type="arabicPeriod"/>
            </a:pPr>
            <a:r>
              <a:rPr lang="en-US" dirty="0" smtClean="0"/>
              <a:t>Centralizing production in one or a few locations and exporting to many other countries, to achieve economies of scale. </a:t>
            </a:r>
          </a:p>
          <a:p>
            <a:pPr marL="514350" indent="-514350">
              <a:buAutoNum type="arabicPeriod"/>
            </a:pPr>
            <a:r>
              <a:rPr lang="en-US" dirty="0" smtClean="0"/>
              <a:t>Spreading </a:t>
            </a:r>
            <a:r>
              <a:rPr lang="en-US" dirty="0"/>
              <a:t>production to many host countries </a:t>
            </a:r>
            <a:r>
              <a:rPr lang="en-US" dirty="0" smtClean="0"/>
              <a:t>where the </a:t>
            </a:r>
            <a:r>
              <a:rPr lang="en-US" dirty="0"/>
              <a:t>buyers are, to reduce transport costs, to avoid actual or threatened barriers to importing into these countries, or to gain local marketing advantages.</a:t>
            </a:r>
          </a:p>
          <a:p>
            <a:r>
              <a:rPr lang="en-US" dirty="0"/>
              <a:t>There are good reasons to think that FDI and trade could be</a:t>
            </a:r>
            <a:r>
              <a:rPr lang="en-US" b="1" dirty="0"/>
              <a:t> substitutes </a:t>
            </a:r>
            <a:r>
              <a:rPr lang="en-US" dirty="0"/>
              <a:t>or </a:t>
            </a:r>
            <a:r>
              <a:rPr lang="en-US" b="1" dirty="0"/>
              <a:t>complements</a:t>
            </a:r>
            <a:r>
              <a:rPr lang="en-US" dirty="0"/>
              <a:t>. </a:t>
            </a:r>
          </a:p>
          <a:p>
            <a:r>
              <a:rPr lang="en-US" dirty="0"/>
              <a:t>M</a:t>
            </a:r>
            <a:r>
              <a:rPr lang="en-US" dirty="0" smtClean="0"/>
              <a:t>ost </a:t>
            </a:r>
            <a:r>
              <a:rPr lang="en-US" dirty="0"/>
              <a:t>studies conclude that FDI, on average, is somewhat complementary to international trade.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2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800" b="1" dirty="0" smtClean="0"/>
              <a:t>Should the Home </a:t>
            </a:r>
            <a:r>
              <a:rPr lang="en-US" sz="3800" b="1" dirty="0"/>
              <a:t>C</a:t>
            </a:r>
            <a:r>
              <a:rPr lang="en-US" sz="3800" b="1" dirty="0" smtClean="0"/>
              <a:t>ountry </a:t>
            </a:r>
            <a:r>
              <a:rPr lang="en-US" sz="3800" b="1" dirty="0"/>
              <a:t>R</a:t>
            </a:r>
            <a:r>
              <a:rPr lang="en-US" sz="3800" b="1" dirty="0" smtClean="0"/>
              <a:t>estrict FDI Outflows?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87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We can identify several key </a:t>
            </a:r>
            <a:r>
              <a:rPr lang="en-US" dirty="0" smtClean="0"/>
              <a:t>effects:</a:t>
            </a:r>
          </a:p>
          <a:p>
            <a:r>
              <a:rPr lang="en-US" dirty="0" smtClean="0"/>
              <a:t>The effect on workers and others who provide inputs into production in the home country.</a:t>
            </a:r>
          </a:p>
          <a:p>
            <a:r>
              <a:rPr lang="en-US" dirty="0" smtClean="0"/>
              <a:t>The effects on the owners of the MNEs based on this home country</a:t>
            </a:r>
          </a:p>
          <a:p>
            <a:r>
              <a:rPr lang="en-US" dirty="0" smtClean="0"/>
              <a:t>The effects on the government budget, especially on government tax revenues</a:t>
            </a:r>
          </a:p>
          <a:p>
            <a:r>
              <a:rPr lang="en-US" dirty="0" smtClean="0"/>
              <a:t>Any external benefits or costs associated with direct investment out of the country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96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458200" cy="1143000"/>
          </a:xfrm>
        </p:spPr>
        <p:txBody>
          <a:bodyPr>
            <a:normAutofit/>
          </a:bodyPr>
          <a:lstStyle/>
          <a:p>
            <a:r>
              <a:rPr lang="en-US" sz="3400" b="1" dirty="0" smtClean="0"/>
              <a:t>Should the Host </a:t>
            </a:r>
            <a:r>
              <a:rPr lang="en-US" sz="3400" b="1" dirty="0"/>
              <a:t>C</a:t>
            </a:r>
            <a:r>
              <a:rPr lang="en-US" sz="3400" b="1" dirty="0" smtClean="0"/>
              <a:t>ountry </a:t>
            </a:r>
            <a:r>
              <a:rPr lang="en-US" sz="3400" b="1" dirty="0"/>
              <a:t>R</a:t>
            </a:r>
            <a:r>
              <a:rPr lang="en-US" sz="3400" b="1" dirty="0" smtClean="0"/>
              <a:t>estrict FDI Inflows?</a:t>
            </a:r>
            <a:endParaRPr lang="en-US" sz="3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458200" cy="54864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sz="2600" dirty="0" smtClean="0"/>
              <a:t>Standard static analysis of FDI finds</a:t>
            </a:r>
          </a:p>
          <a:p>
            <a:pPr lvl="1"/>
            <a:r>
              <a:rPr lang="en-US" sz="2400" dirty="0" smtClean="0"/>
              <a:t>Workers in the host country gain from increased demand for their services, as do other suppliers of inputs to the affiliates of foreign multinationals</a:t>
            </a:r>
          </a:p>
          <a:p>
            <a:pPr lvl="1"/>
            <a:r>
              <a:rPr lang="en-US" sz="2400" dirty="0" smtClean="0"/>
              <a:t>The host country government gains from taxes collected on affiliate profits, as long as these exceed the extra costs of any additional government services provided to the affiliates. </a:t>
            </a:r>
          </a:p>
          <a:p>
            <a:pPr lvl="1"/>
            <a:r>
              <a:rPr lang="en-US" sz="2400" dirty="0" smtClean="0"/>
              <a:t>Domestic firms that must compete with the </a:t>
            </a:r>
            <a:r>
              <a:rPr lang="en-US" sz="2400" dirty="0" smtClean="0"/>
              <a:t>affiliates </a:t>
            </a:r>
            <a:r>
              <a:rPr lang="en-US" sz="2400" dirty="0" smtClean="0"/>
              <a:t>lose. </a:t>
            </a:r>
          </a:p>
          <a:p>
            <a:pPr lvl="1"/>
            <a:r>
              <a:rPr lang="en-US" sz="2400" dirty="0" smtClean="0"/>
              <a:t>Overall there is a presumption that the host country </a:t>
            </a:r>
            <a:r>
              <a:rPr lang="en-US" sz="2400" dirty="0" smtClean="0"/>
              <a:t>gains </a:t>
            </a:r>
            <a:r>
              <a:rPr lang="en-US" sz="2400" dirty="0" smtClean="0"/>
              <a:t>well-being in this standard analysis</a:t>
            </a:r>
          </a:p>
          <a:p>
            <a:pPr marL="0" indent="0">
              <a:buNone/>
            </a:pPr>
            <a:r>
              <a:rPr lang="en-US" sz="2800" dirty="0"/>
              <a:t>2. </a:t>
            </a:r>
            <a:r>
              <a:rPr lang="en-US" sz="2400" dirty="0" smtClean="0"/>
              <a:t>The </a:t>
            </a:r>
            <a:r>
              <a:rPr lang="en-US" sz="2400" dirty="0"/>
              <a:t>host country must also weigh indirect economic effects </a:t>
            </a:r>
            <a:r>
              <a:rPr lang="en-US" sz="2400" dirty="0" smtClean="0"/>
              <a:t>with   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respect </a:t>
            </a:r>
            <a:r>
              <a:rPr lang="en-US" sz="2400" dirty="0"/>
              <a:t>to </a:t>
            </a:r>
            <a:r>
              <a:rPr lang="en-US" sz="2400" dirty="0" smtClean="0"/>
              <a:t>incoming FDI, including any positive externalities from FDI </a:t>
            </a:r>
          </a:p>
          <a:p>
            <a:pPr lvl="1"/>
            <a:r>
              <a:rPr lang="en-US" sz="2600" dirty="0" smtClean="0"/>
              <a:t>MNEs </a:t>
            </a:r>
            <a:r>
              <a:rPr lang="en-US" sz="2600" dirty="0"/>
              <a:t>bring technology, marketing capabilities, and managerial skills to the host country. </a:t>
            </a:r>
            <a:endParaRPr lang="en-US" sz="2600" dirty="0" smtClean="0"/>
          </a:p>
          <a:p>
            <a:pPr lvl="1"/>
            <a:r>
              <a:rPr lang="en-US" sz="2600" dirty="0" smtClean="0"/>
              <a:t>While </a:t>
            </a:r>
            <a:r>
              <a:rPr lang="en-US" sz="2600" dirty="0"/>
              <a:t>MNE attempts to keep these intangible assets to itself, some of them do </a:t>
            </a:r>
            <a:r>
              <a:rPr lang="en-US" sz="2600" dirty="0" smtClean="0"/>
              <a:t>spillover to </a:t>
            </a:r>
            <a:r>
              <a:rPr lang="en-US" sz="2600" dirty="0"/>
              <a:t>local firms. </a:t>
            </a:r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8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Migration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35563"/>
          </a:xfrm>
        </p:spPr>
        <p:txBody>
          <a:bodyPr/>
          <a:lstStyle/>
          <a:p>
            <a:r>
              <a:rPr lang="en-US" b="1" dirty="0" smtClean="0"/>
              <a:t>International migration </a:t>
            </a:r>
            <a:r>
              <a:rPr lang="en-US" dirty="0" smtClean="0"/>
              <a:t>is the movement of people from one country (the </a:t>
            </a:r>
            <a:r>
              <a:rPr lang="en-US" b="1" dirty="0" smtClean="0"/>
              <a:t>sending country</a:t>
            </a:r>
            <a:r>
              <a:rPr lang="en-US" dirty="0" smtClean="0"/>
              <a:t>) to another country (the </a:t>
            </a:r>
            <a:r>
              <a:rPr lang="en-US" b="1" dirty="0" smtClean="0"/>
              <a:t>receiving country</a:t>
            </a:r>
            <a:r>
              <a:rPr lang="en-US" dirty="0" smtClean="0"/>
              <a:t>) in which they plan to reside for some noticeable period of time.  </a:t>
            </a:r>
          </a:p>
          <a:p>
            <a:r>
              <a:rPr lang="en-US" dirty="0" smtClean="0"/>
              <a:t>International migration has played an enormous role in the past expansion of receiving countries.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54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Gross </a:t>
            </a:r>
            <a:r>
              <a:rPr lang="en-US" altLang="en-US" sz="4000" b="1" dirty="0">
                <a:latin typeface="Calibri" pitchFamily="34" charset="0"/>
              </a:rPr>
              <a:t>Immigration Rates into the U.S., </a:t>
            </a:r>
            <a:r>
              <a:rPr lang="en-US" altLang="en-US" sz="4000" b="1" dirty="0" smtClean="0">
                <a:latin typeface="Calibri" pitchFamily="34" charset="0"/>
              </a:rPr>
              <a:t>1820-2012, </a:t>
            </a:r>
            <a:r>
              <a:rPr lang="en-US" altLang="en-US" sz="4000" b="1" dirty="0">
                <a:latin typeface="Calibri" pitchFamily="34" charset="0"/>
              </a:rPr>
              <a:t>and Canada, </a:t>
            </a:r>
            <a:r>
              <a:rPr lang="en-US" altLang="en-US" sz="4000" b="1" dirty="0" smtClean="0">
                <a:latin typeface="Calibri" pitchFamily="34" charset="0"/>
              </a:rPr>
              <a:t>1852-2012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543800" cy="439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3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Net </a:t>
            </a:r>
            <a:r>
              <a:rPr lang="en-US" altLang="en-US" b="1" dirty="0">
                <a:latin typeface="Calibri" pitchFamily="34" charset="0"/>
              </a:rPr>
              <a:t>Immigration Rates into the European Union, </a:t>
            </a:r>
            <a:r>
              <a:rPr lang="en-US" altLang="en-US" b="1" dirty="0" smtClean="0">
                <a:latin typeface="Calibri" pitchFamily="34" charset="0"/>
              </a:rPr>
              <a:t>1960-2012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75" y="1752600"/>
            <a:ext cx="732122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How Migration Affects Labor Markets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Freer migration makes wage rates in the migrant-related occupations more equal between countries</a:t>
            </a:r>
          </a:p>
          <a:p>
            <a:r>
              <a:rPr lang="en-US" dirty="0" smtClean="0"/>
              <a:t>Directly competing workers in the receiving countries have their pay lowered, relative to less immigrant-threatened occupations and relative to such nonlabor incomes as land rents</a:t>
            </a:r>
          </a:p>
          <a:p>
            <a:r>
              <a:rPr lang="en-US" dirty="0" smtClean="0"/>
              <a:t>Immigrants’ earnings catch up partly, within their own lifetimes</a:t>
            </a:r>
          </a:p>
          <a:p>
            <a:r>
              <a:rPr lang="en-US" dirty="0" smtClean="0"/>
              <a:t>World output is raised by allowing more immigration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87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224" y="36945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Labor-Market </a:t>
            </a:r>
            <a:r>
              <a:rPr lang="en-US" altLang="en-US" sz="4000" b="1" dirty="0">
                <a:latin typeface="Calibri" pitchFamily="34" charset="0"/>
              </a:rPr>
              <a:t>Effects of Migration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700704" cy="367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9" y="4876800"/>
            <a:ext cx="62579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356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>
                <a:latin typeface="Calibri" pitchFamily="34" charset="0"/>
              </a:rPr>
              <a:t>Foreign Direct Investment </a:t>
            </a:r>
            <a:r>
              <a:rPr lang="en-US" altLang="en-US" b="1" dirty="0" smtClean="0">
                <a:latin typeface="Calibri" pitchFamily="34" charset="0"/>
              </a:rPr>
              <a:t> (FDI)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05800" cy="4495800"/>
          </a:xfrm>
        </p:spPr>
        <p:txBody>
          <a:bodyPr/>
          <a:lstStyle/>
          <a:p>
            <a:pPr marL="457200" indent="-457200"/>
            <a:r>
              <a:rPr lang="en-US" altLang="en-US" sz="2800" dirty="0" smtClean="0">
                <a:latin typeface="Calibri" pitchFamily="34" charset="0"/>
              </a:rPr>
              <a:t>Funding </a:t>
            </a:r>
            <a:r>
              <a:rPr lang="en-US" altLang="en-US" sz="2800" dirty="0">
                <a:latin typeface="Calibri" pitchFamily="34" charset="0"/>
              </a:rPr>
              <a:t>provided by investors (usually firms) to establish or acquire foreign companies or to expand or finance existing foreign companies that the investors </a:t>
            </a:r>
            <a:r>
              <a:rPr lang="en-US" altLang="en-US" sz="2800" dirty="0" smtClean="0">
                <a:latin typeface="Calibri" pitchFamily="34" charset="0"/>
              </a:rPr>
              <a:t>own.</a:t>
            </a:r>
          </a:p>
          <a:p>
            <a:pPr marL="457200" indent="-457200"/>
            <a:r>
              <a:rPr lang="en-US" altLang="en-US" sz="2800" dirty="0" smtClean="0">
                <a:latin typeface="Calibri" pitchFamily="34" charset="0"/>
              </a:rPr>
              <a:t>Key </a:t>
            </a:r>
            <a:r>
              <a:rPr lang="en-US" altLang="en-US" sz="2800" dirty="0">
                <a:latin typeface="Calibri" pitchFamily="34" charset="0"/>
              </a:rPr>
              <a:t>is sufficient ownership to control or influence the management of the foreign company</a:t>
            </a:r>
            <a:r>
              <a:rPr lang="en-US" altLang="en-US" sz="2800" dirty="0" smtClean="0">
                <a:latin typeface="Calibri" pitchFamily="34" charset="0"/>
              </a:rPr>
              <a:t>. The agreed international standard is at least 10 percent ownershi</a:t>
            </a:r>
            <a:r>
              <a:rPr lang="en-US" altLang="en-US" sz="2800" dirty="0" smtClean="0">
                <a:latin typeface="Calibri" pitchFamily="34" charset="0"/>
              </a:rPr>
              <a:t>p.</a:t>
            </a:r>
            <a:endParaRPr lang="en-US" altLang="en-US" sz="2800" dirty="0">
              <a:latin typeface="Calibri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77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Should the Sending </a:t>
            </a:r>
            <a:r>
              <a:rPr lang="en-US" sz="4000" b="1" dirty="0"/>
              <a:t>C</a:t>
            </a:r>
            <a:r>
              <a:rPr lang="en-US" sz="4000" b="1" dirty="0" smtClean="0"/>
              <a:t>ountry </a:t>
            </a:r>
            <a:r>
              <a:rPr lang="en-US" sz="4000" b="1" dirty="0"/>
              <a:t>R</a:t>
            </a:r>
            <a:r>
              <a:rPr lang="en-US" sz="4000" b="1" dirty="0" smtClean="0"/>
              <a:t>estrict Emigration?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 smtClean="0"/>
              <a:t>The standard economic analysis shows that the sending country loses national well-being.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The </a:t>
            </a:r>
            <a:r>
              <a:rPr lang="en-US" sz="2800" dirty="0" smtClean="0"/>
              <a:t>effects on the </a:t>
            </a:r>
            <a:r>
              <a:rPr lang="en-US" sz="2800" dirty="0" smtClean="0"/>
              <a:t>sending-country government </a:t>
            </a:r>
            <a:r>
              <a:rPr lang="en-US" sz="2800" dirty="0" smtClean="0"/>
              <a:t>budget:</a:t>
            </a:r>
          </a:p>
          <a:p>
            <a:pPr lvl="1">
              <a:lnSpc>
                <a:spcPct val="80000"/>
              </a:lnSpc>
            </a:pPr>
            <a:r>
              <a:rPr lang="en-US" sz="2400" dirty="0" smtClean="0"/>
              <a:t>The sending-country government loses the future </a:t>
            </a:r>
            <a:r>
              <a:rPr lang="en-US" sz="2400" dirty="0" smtClean="0"/>
              <a:t>tax payments </a:t>
            </a:r>
            <a:r>
              <a:rPr lang="en-US" sz="2400" dirty="0" smtClean="0"/>
              <a:t>that the emigrants would have made</a:t>
            </a:r>
          </a:p>
          <a:p>
            <a:pPr lvl="1">
              <a:lnSpc>
                <a:spcPct val="80000"/>
              </a:lnSpc>
            </a:pPr>
            <a:r>
              <a:rPr lang="en-US" sz="2400" dirty="0" smtClean="0"/>
              <a:t>Those who emigrate no longer require government goods, services, and public assistance, so government spending goes </a:t>
            </a:r>
            <a:r>
              <a:rPr lang="en-US" sz="2400" dirty="0" smtClean="0"/>
              <a:t>down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The sending country benefits from remittances sent home by emigrants.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9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Should the Receiving </a:t>
            </a:r>
            <a:r>
              <a:rPr lang="en-US" sz="4000" b="1" dirty="0"/>
              <a:t>C</a:t>
            </a:r>
            <a:r>
              <a:rPr lang="en-US" sz="4000" b="1" dirty="0" smtClean="0"/>
              <a:t>ountry </a:t>
            </a:r>
            <a:r>
              <a:rPr lang="en-US" sz="4000" b="1" dirty="0"/>
              <a:t>R</a:t>
            </a:r>
            <a:r>
              <a:rPr lang="en-US" sz="4000" b="1" dirty="0" smtClean="0"/>
              <a:t>estrict Immigration?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dirty="0"/>
              <a:t>The standard economic analysis shows that the </a:t>
            </a:r>
            <a:r>
              <a:rPr lang="en-US" dirty="0" smtClean="0"/>
              <a:t>receiving country gains national well-being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Effects </a:t>
            </a:r>
            <a:r>
              <a:rPr lang="en-US" dirty="0" smtClean="0"/>
              <a:t>on the government </a:t>
            </a:r>
            <a:r>
              <a:rPr lang="en-US" dirty="0" smtClean="0"/>
              <a:t>budget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Government tax and other revenues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Government </a:t>
            </a:r>
            <a:r>
              <a:rPr lang="en-US" dirty="0" smtClean="0"/>
              <a:t>spending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External costs and benefits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Knowledge benefits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Congestion costs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Social </a:t>
            </a:r>
            <a:r>
              <a:rPr lang="en-US" dirty="0" smtClean="0"/>
              <a:t>friction</a:t>
            </a:r>
          </a:p>
          <a:p>
            <a:pPr marL="460375" lvl="1" indent="-4572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A net benefit is more likely if the immigrant is a young adult, better educated, in better health.</a:t>
            </a:r>
            <a:endParaRPr lang="en-US" sz="32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23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200" b="1" dirty="0">
                <a:latin typeface="Calibri" pitchFamily="34" charset="0"/>
              </a:rPr>
              <a:t>Foreign Direct Investments and Portfolio Investments</a:t>
            </a:r>
            <a:endParaRPr lang="en-US" sz="4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828800"/>
            <a:ext cx="8692436" cy="305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91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>
                <a:latin typeface="Calibri" pitchFamily="34" charset="0"/>
              </a:rPr>
              <a:t>Multinational </a:t>
            </a:r>
            <a:r>
              <a:rPr lang="en-US" altLang="en-US" b="1" dirty="0" smtClean="0">
                <a:latin typeface="Calibri" pitchFamily="34" charset="0"/>
              </a:rPr>
              <a:t>Enterprises </a:t>
            </a:r>
            <a:r>
              <a:rPr lang="en-US" altLang="en-US" b="1" dirty="0">
                <a:latin typeface="Calibri" pitchFamily="34" charset="0"/>
              </a:rPr>
              <a:t>(MNE)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A firm that owns and controls operations in more than one country.  </a:t>
            </a:r>
          </a:p>
          <a:p>
            <a:r>
              <a:rPr lang="en-US" altLang="en-US" dirty="0">
                <a:latin typeface="Calibri" pitchFamily="34" charset="0"/>
              </a:rPr>
              <a:t>The </a:t>
            </a:r>
            <a:r>
              <a:rPr lang="en-US" altLang="en-US" b="1" dirty="0">
                <a:latin typeface="Calibri" pitchFamily="34" charset="0"/>
              </a:rPr>
              <a:t>parent firm </a:t>
            </a:r>
            <a:r>
              <a:rPr lang="en-US" altLang="en-US" dirty="0">
                <a:latin typeface="Calibri" pitchFamily="34" charset="0"/>
              </a:rPr>
              <a:t>of the MNE is located in the </a:t>
            </a:r>
            <a:r>
              <a:rPr lang="en-US" altLang="en-US" b="1" dirty="0">
                <a:latin typeface="Calibri" pitchFamily="34" charset="0"/>
              </a:rPr>
              <a:t>home country</a:t>
            </a:r>
            <a:r>
              <a:rPr lang="en-US" altLang="en-US" dirty="0">
                <a:latin typeface="Calibri" pitchFamily="34" charset="0"/>
              </a:rPr>
              <a:t>.  The home country is the </a:t>
            </a:r>
            <a:r>
              <a:rPr lang="en-US" altLang="en-US" b="1" dirty="0">
                <a:latin typeface="Calibri" pitchFamily="34" charset="0"/>
              </a:rPr>
              <a:t>source country </a:t>
            </a:r>
            <a:r>
              <a:rPr lang="en-US" altLang="en-US" dirty="0">
                <a:latin typeface="Calibri" pitchFamily="34" charset="0"/>
              </a:rPr>
              <a:t>for outward FDI.</a:t>
            </a:r>
          </a:p>
          <a:p>
            <a:r>
              <a:rPr lang="en-US" altLang="en-US" dirty="0">
                <a:latin typeface="Calibri" pitchFamily="34" charset="0"/>
              </a:rPr>
              <a:t>The MNE has one or more </a:t>
            </a:r>
            <a:r>
              <a:rPr lang="en-US" altLang="en-US" b="1" dirty="0">
                <a:latin typeface="Calibri" pitchFamily="34" charset="0"/>
              </a:rPr>
              <a:t>affiliates</a:t>
            </a:r>
            <a:r>
              <a:rPr lang="en-US" altLang="en-US" dirty="0">
                <a:latin typeface="Calibri" pitchFamily="34" charset="0"/>
              </a:rPr>
              <a:t> located in one or more</a:t>
            </a:r>
            <a:r>
              <a:rPr lang="en-US" altLang="en-US" b="1" dirty="0">
                <a:latin typeface="Calibri" pitchFamily="34" charset="0"/>
              </a:rPr>
              <a:t> host countries</a:t>
            </a:r>
            <a:r>
              <a:rPr lang="en-US" altLang="en-US" dirty="0">
                <a:latin typeface="Calibri" pitchFamily="34" charset="0"/>
              </a:rPr>
              <a:t>.  The host country is the destination country for inward FDI.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7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FDI: </a:t>
            </a:r>
            <a:r>
              <a:rPr lang="en-US" b="1" dirty="0" smtClean="0"/>
              <a:t>Flows and Stocks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Flows</a:t>
            </a:r>
            <a:r>
              <a:rPr lang="en-US" dirty="0" smtClean="0"/>
              <a:t> of FDI measure new equity investments and loans within MNEs during a period of time</a:t>
            </a:r>
          </a:p>
          <a:p>
            <a:r>
              <a:rPr lang="en-US" b="1" dirty="0" smtClean="0"/>
              <a:t>Stocks</a:t>
            </a:r>
            <a:r>
              <a:rPr lang="en-US" dirty="0" smtClean="0"/>
              <a:t> of FDI measure the total amount of direct investments that exist at a point in time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83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534400" cy="114300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Major </a:t>
            </a:r>
            <a:r>
              <a:rPr lang="en-US" altLang="en-US" sz="3600" b="1" dirty="0">
                <a:latin typeface="Calibri" pitchFamily="34" charset="0"/>
              </a:rPr>
              <a:t>Home Countries’ Direct </a:t>
            </a:r>
            <a:r>
              <a:rPr lang="en-US" altLang="en-US" sz="3600" b="1" dirty="0" smtClean="0">
                <a:latin typeface="Calibri" pitchFamily="34" charset="0"/>
              </a:rPr>
              <a:t>Investment Stocks, </a:t>
            </a:r>
            <a:r>
              <a:rPr lang="en-US" altLang="en-US" sz="3600" b="1" dirty="0">
                <a:latin typeface="Calibri" pitchFamily="34" charset="0"/>
              </a:rPr>
              <a:t>End of </a:t>
            </a:r>
            <a:r>
              <a:rPr lang="en-US" altLang="en-US" sz="3600" b="1" dirty="0" smtClean="0">
                <a:latin typeface="Calibri" pitchFamily="34" charset="0"/>
              </a:rPr>
              <a:t>2011 </a:t>
            </a:r>
            <a:r>
              <a:rPr lang="en-US" altLang="en-US" sz="3600" b="1" dirty="0">
                <a:latin typeface="Calibri" pitchFamily="34" charset="0"/>
              </a:rPr>
              <a:t>(Billions of Dollars) 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79248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65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sz="3800" b="1" dirty="0" smtClean="0"/>
              <a:t>Why Do </a:t>
            </a:r>
            <a:r>
              <a:rPr lang="en-US" sz="3800" b="1" dirty="0"/>
              <a:t>M</a:t>
            </a:r>
            <a:r>
              <a:rPr lang="en-US" sz="3800" b="1" dirty="0" smtClean="0"/>
              <a:t>ultinational </a:t>
            </a:r>
            <a:r>
              <a:rPr lang="en-US" sz="3800" b="1" dirty="0"/>
              <a:t>E</a:t>
            </a:r>
            <a:r>
              <a:rPr lang="en-US" sz="3800" b="1" dirty="0" smtClean="0"/>
              <a:t>nterprises (MNEs) Exist?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b="1" dirty="0">
                <a:latin typeface="Calibri" pitchFamily="34" charset="0"/>
              </a:rPr>
              <a:t>Inherent disadvantages </a:t>
            </a:r>
            <a:r>
              <a:rPr lang="en-US" altLang="en-US" dirty="0">
                <a:latin typeface="Calibri" pitchFamily="34" charset="0"/>
              </a:rPr>
              <a:t>of operating a foreign affiliate competing against local firms.</a:t>
            </a:r>
            <a:endParaRPr lang="en-US" altLang="en-US" u="sng" dirty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b="1" dirty="0">
                <a:latin typeface="Calibri" pitchFamily="34" charset="0"/>
              </a:rPr>
              <a:t>Firm-specific advantages </a:t>
            </a:r>
            <a:r>
              <a:rPr lang="en-US" altLang="en-US" dirty="0">
                <a:latin typeface="Calibri" pitchFamily="34" charset="0"/>
              </a:rPr>
              <a:t>of the MNE, especially intangible assets</a:t>
            </a:r>
            <a:r>
              <a:rPr lang="en-US" altLang="en-US" dirty="0" smtClean="0">
                <a:latin typeface="Calibri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altLang="en-US" b="1" dirty="0">
                <a:latin typeface="Calibri" pitchFamily="34" charset="0"/>
              </a:rPr>
              <a:t>Location factors </a:t>
            </a:r>
            <a:r>
              <a:rPr lang="en-US" altLang="en-US" dirty="0">
                <a:latin typeface="Calibri" pitchFamily="34" charset="0"/>
              </a:rPr>
              <a:t>based on resource costs and availability, customer demand, government policies, and other considerations.</a:t>
            </a:r>
            <a:endParaRPr lang="en-US" altLang="en-US" u="sng" dirty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b="1" dirty="0" smtClean="0">
                <a:latin typeface="Calibri" pitchFamily="34" charset="0"/>
              </a:rPr>
              <a:t>Internalization </a:t>
            </a:r>
            <a:r>
              <a:rPr lang="en-US" altLang="en-US" b="1" dirty="0">
                <a:latin typeface="Calibri" pitchFamily="34" charset="0"/>
              </a:rPr>
              <a:t>advantages </a:t>
            </a:r>
            <a:r>
              <a:rPr lang="en-US" altLang="en-US" dirty="0">
                <a:latin typeface="Calibri" pitchFamily="34" charset="0"/>
              </a:rPr>
              <a:t>in using these assets.</a:t>
            </a:r>
            <a:endParaRPr lang="en-US" altLang="en-US" u="sng" dirty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b="1" dirty="0" smtClean="0">
                <a:latin typeface="Calibri" pitchFamily="34" charset="0"/>
              </a:rPr>
              <a:t>Oligopolistic </a:t>
            </a:r>
            <a:r>
              <a:rPr lang="en-US" altLang="en-US" b="1" dirty="0">
                <a:latin typeface="Calibri" pitchFamily="34" charset="0"/>
              </a:rPr>
              <a:t>rivalry </a:t>
            </a:r>
            <a:r>
              <a:rPr lang="en-US" altLang="en-US" dirty="0">
                <a:latin typeface="Calibri" pitchFamily="34" charset="0"/>
              </a:rPr>
              <a:t>that uses FDI in the firms’ strategies for competing.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46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Taxation of MNEs’ Profits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profits of MNE’s come from the operations of the parent firms and their foreign affiliates</a:t>
            </a:r>
          </a:p>
          <a:p>
            <a:r>
              <a:rPr lang="en-US" sz="2800" dirty="0" smtClean="0"/>
              <a:t>National governments impose taxes on business profits</a:t>
            </a:r>
          </a:p>
          <a:p>
            <a:pPr lvl="1"/>
            <a:r>
              <a:rPr lang="en-US" sz="2400" dirty="0" smtClean="0"/>
              <a:t>Many tax details.  Here is broadly the outcome for most countries.  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dirty="0" smtClean="0"/>
              <a:t>host-country governments tax the profits of the local affiliates of the MNEs, and the home-country government taxes the parent company’s “local” profits earned on its own activities.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3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Taxation of MNEs’ P</a:t>
            </a:r>
            <a:r>
              <a:rPr lang="en-US" b="1" dirty="0" smtClean="0"/>
              <a:t>rofits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78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Because tax rates vary across host countries, and because global MNEs try to minimize the total taxes that they pay, two important issues arise:</a:t>
            </a:r>
          </a:p>
          <a:p>
            <a:pPr marL="514350" indent="-514350">
              <a:buAutoNum type="arabicPeriod"/>
            </a:pPr>
            <a:r>
              <a:rPr lang="en-US" dirty="0" smtClean="0"/>
              <a:t>MNEs can shop around among countries and locate its affiliates in the </a:t>
            </a:r>
            <a:r>
              <a:rPr lang="en-US" dirty="0" smtClean="0"/>
              <a:t>jurisdictions </a:t>
            </a:r>
            <a:r>
              <a:rPr lang="en-US" dirty="0" smtClean="0"/>
              <a:t>with governments offering lower tax rates.</a:t>
            </a:r>
          </a:p>
          <a:p>
            <a:pPr marL="514350" indent="-514350">
              <a:buAutoNum type="arabicPeriod"/>
            </a:pPr>
            <a:r>
              <a:rPr lang="en-US" dirty="0" smtClean="0"/>
              <a:t>MNEs can use </a:t>
            </a:r>
            <a:r>
              <a:rPr lang="en-US" b="1" dirty="0" smtClean="0"/>
              <a:t>transfer </a:t>
            </a:r>
            <a:r>
              <a:rPr lang="en-US" b="1" dirty="0" smtClean="0"/>
              <a:t>pricing</a:t>
            </a:r>
            <a:r>
              <a:rPr lang="en-US" dirty="0" smtClean="0"/>
              <a:t> </a:t>
            </a:r>
            <a:r>
              <a:rPr lang="en-US" dirty="0" smtClean="0"/>
              <a:t>to report more of their profits in low-tax countries, even though profits were actually made in high-tax countries.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23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-Chapter 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PPTs-Chapter 16</Template>
  <TotalTime>1235</TotalTime>
  <Words>1288</Words>
  <Application>Microsoft Office PowerPoint</Application>
  <PresentationFormat>On-screen Show (4:3)</PresentationFormat>
  <Paragraphs>123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Pugel PPTs-Chapter 16</vt:lpstr>
      <vt:lpstr>Chapter 15:</vt:lpstr>
      <vt:lpstr>Foreign Direct Investment  (FDI)</vt:lpstr>
      <vt:lpstr>Foreign Direct Investments and Portfolio Investments</vt:lpstr>
      <vt:lpstr>Multinational Enterprises (MNE) </vt:lpstr>
      <vt:lpstr>FDI: Flows and Stocks</vt:lpstr>
      <vt:lpstr>Major Home Countries’ Direct Investment Stocks, End of 2011 (Billions of Dollars) </vt:lpstr>
      <vt:lpstr>Why Do Multinational Enterprises (MNEs) Exist?  </vt:lpstr>
      <vt:lpstr>Taxation of MNEs’ Profits</vt:lpstr>
      <vt:lpstr>Taxation of MNEs’ Profits </vt:lpstr>
      <vt:lpstr>Transfer Pricing and After-Tax Global Profit: A Numerical Example</vt:lpstr>
      <vt:lpstr>MNEs and International Trade</vt:lpstr>
      <vt:lpstr>MNEs and International Trade</vt:lpstr>
      <vt:lpstr>Should the Home Country Restrict FDI Outflows? </vt:lpstr>
      <vt:lpstr>Should the Host Country Restrict FDI Inflows?</vt:lpstr>
      <vt:lpstr>Migration</vt:lpstr>
      <vt:lpstr>Gross Immigration Rates into the U.S., 1820-2012, and Canada, 1852-2012</vt:lpstr>
      <vt:lpstr>Net Immigration Rates into the European Union, 1960-2012</vt:lpstr>
      <vt:lpstr>How Migration Affects Labor Markets</vt:lpstr>
      <vt:lpstr>Labor-Market Effects of Migration</vt:lpstr>
      <vt:lpstr>Should the Sending Country Restrict Emigration?</vt:lpstr>
      <vt:lpstr>Should the Receiving Country Restrict Immigration?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fsaboori</dc:creator>
  <cp:lastModifiedBy>Windows User</cp:lastModifiedBy>
  <cp:revision>56</cp:revision>
  <dcterms:created xsi:type="dcterms:W3CDTF">2014-11-14T18:44:37Z</dcterms:created>
  <dcterms:modified xsi:type="dcterms:W3CDTF">2015-07-15T19:49:41Z</dcterms:modified>
</cp:coreProperties>
</file>