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5" r:id="rId14"/>
    <p:sldId id="276" r:id="rId15"/>
    <p:sldId id="274" r:id="rId16"/>
    <p:sldId id="280" r:id="rId17"/>
    <p:sldId id="281" r:id="rId18"/>
    <p:sldId id="279" r:id="rId19"/>
    <p:sldId id="273" r:id="rId20"/>
    <p:sldId id="283" r:id="rId21"/>
    <p:sldId id="286" r:id="rId22"/>
    <p:sldId id="288" r:id="rId23"/>
    <p:sldId id="287" r:id="rId24"/>
  </p:sldIdLst>
  <p:sldSz cx="9144000" cy="6858000" type="screen4x3"/>
  <p:notesSz cx="7053263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BADD"/>
    <a:srgbClr val="207FBA"/>
    <a:srgbClr val="5056D4"/>
    <a:srgbClr val="E78A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4" d="100"/>
          <a:sy n="124" d="100"/>
        </p:scale>
        <p:origin x="-1170" y="-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95217" y="0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/>
          <a:lstStyle>
            <a:lvl1pPr algn="r">
              <a:defRPr sz="1200"/>
            </a:lvl1pPr>
          </a:lstStyle>
          <a:p>
            <a:fld id="{C20F9E9D-6D41-4143-BBC5-AFA9C2F847B0}" type="datetimeFigureOut">
              <a:rPr lang="en-US" smtClean="0"/>
              <a:t>7/13/2015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029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95217" y="8842029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 anchor="b"/>
          <a:lstStyle>
            <a:lvl1pPr algn="r">
              <a:defRPr sz="1200"/>
            </a:lvl1pPr>
          </a:lstStyle>
          <a:p>
            <a:fld id="{71A0ACAA-5865-49B6-89FF-BEF44AC4172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81500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95217" y="0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/>
          <a:lstStyle>
            <a:lvl1pPr algn="r">
              <a:defRPr sz="1200"/>
            </a:lvl1pPr>
          </a:lstStyle>
          <a:p>
            <a:fld id="{E0C8BE4F-E80C-460E-8012-626EECD9CE77}" type="datetimeFigureOut">
              <a:rPr lang="en-US" smtClean="0"/>
              <a:t>7/13/2015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497" tIns="46749" rIns="93497" bIns="4674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5327" y="4421823"/>
            <a:ext cx="5642610" cy="4189095"/>
          </a:xfrm>
          <a:prstGeom prst="rect">
            <a:avLst/>
          </a:prstGeom>
        </p:spPr>
        <p:txBody>
          <a:bodyPr vert="horz" lIns="93497" tIns="46749" rIns="93497" bIns="4674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95217" y="8842029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 anchor="b"/>
          <a:lstStyle>
            <a:lvl1pPr algn="r">
              <a:defRPr sz="1200"/>
            </a:lvl1pPr>
          </a:lstStyle>
          <a:p>
            <a:fld id="{9564954A-F396-4FEA-B2A7-4B37A6B3916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15687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15000"/>
                    </a14:imgEffect>
                  </a14:imgLayer>
                </a14:imgProps>
              </a:ext>
            </a:extLst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2057400"/>
            <a:ext cx="9144000" cy="2209800"/>
          </a:xfrm>
          <a:solidFill>
            <a:schemeClr val="tx1">
              <a:alpha val="62000"/>
            </a:schemeClr>
          </a:solidFill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aseline="0">
                <a:solidFill>
                  <a:srgbClr val="E78A0F"/>
                </a:solidFill>
              </a:defRPr>
            </a:lvl1pPr>
          </a:lstStyle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Chapter Title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3505200"/>
            <a:ext cx="6019800" cy="685800"/>
          </a:xfrm>
        </p:spPr>
        <p:txBody>
          <a:bodyPr>
            <a:noAutofit/>
          </a:bodyPr>
          <a:lstStyle>
            <a:lvl1pPr marL="0" indent="0" algn="ctr">
              <a:buNone/>
              <a:defRPr sz="4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2652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629400"/>
            <a:ext cx="2895600" cy="222682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516148"/>
            <a:ext cx="537838" cy="365125"/>
          </a:xfrm>
        </p:spPr>
        <p:txBody>
          <a:bodyPr/>
          <a:lstStyle/>
          <a:p>
            <a:fld id="{EDA506F7-EDC1-4F77-9DBD-4CE36AC02CFA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2052" name="Picture 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61438"/>
            <a:ext cx="1066800" cy="62467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1066800" y="6400800"/>
            <a:ext cx="8077200" cy="13094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 rot="16200000">
            <a:off x="-3059878" y="3059882"/>
            <a:ext cx="6261439" cy="1416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4346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92875"/>
            <a:ext cx="685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A506F7-EDC1-4F77-9DBD-4CE36AC02CF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4911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>
                <a:latin typeface="Calibri" pitchFamily="34" charset="0"/>
              </a:rPr>
              <a:t>Chapter 14: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505200"/>
            <a:ext cx="8458200" cy="685800"/>
          </a:xfrm>
        </p:spPr>
        <p:txBody>
          <a:bodyPr/>
          <a:lstStyle/>
          <a:p>
            <a:r>
              <a:rPr lang="en-US" altLang="en-US" dirty="0">
                <a:latin typeface="Calibri" pitchFamily="34" charset="0"/>
              </a:rPr>
              <a:t>Trade Policies for Developing Countries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3125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b="1" dirty="0"/>
              <a:t>Are the Long-Run Price Trend Against Primary Producers?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Forces raising the price of primary products:</a:t>
            </a:r>
          </a:p>
          <a:p>
            <a:pPr marL="514350" indent="-514350">
              <a:buAutoNum type="arabicPeriod"/>
            </a:pPr>
            <a:r>
              <a:rPr lang="en-US" b="1" i="1" dirty="0" smtClean="0"/>
              <a:t>Nature’s </a:t>
            </a:r>
            <a:r>
              <a:rPr lang="en-US" b="1" i="1" dirty="0" smtClean="0"/>
              <a:t>limits</a:t>
            </a:r>
            <a:r>
              <a:rPr lang="en-US" dirty="0" smtClean="0"/>
              <a:t>.  The supply of primary products grows relatively slowly, tending to raise primary product prices.</a:t>
            </a:r>
            <a:endParaRPr lang="en-US" dirty="0" smtClean="0"/>
          </a:p>
          <a:p>
            <a:pPr marL="514350" indent="-514350">
              <a:buAutoNum type="arabicPeriod"/>
            </a:pPr>
            <a:r>
              <a:rPr lang="en-US" b="1" i="1" dirty="0" smtClean="0"/>
              <a:t>Relatively slow productivity growth </a:t>
            </a:r>
            <a:r>
              <a:rPr lang="en-US" dirty="0" smtClean="0"/>
              <a:t>in the primary sector vs. the manufactured </a:t>
            </a:r>
            <a:r>
              <a:rPr lang="en-US" dirty="0" smtClean="0"/>
              <a:t>sector. Again, the supply of primary products tends to grow relatively slowly.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9241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763000" cy="1143000"/>
          </a:xfrm>
        </p:spPr>
        <p:txBody>
          <a:bodyPr>
            <a:noAutofit/>
          </a:bodyPr>
          <a:lstStyle/>
          <a:p>
            <a:pPr algn="l"/>
            <a:r>
              <a:rPr lang="en-US" altLang="en-US" sz="3200" b="1" dirty="0" smtClean="0">
                <a:latin typeface="Calibri" pitchFamily="34" charset="0"/>
              </a:rPr>
              <a:t>The </a:t>
            </a:r>
            <a:r>
              <a:rPr lang="en-US" altLang="en-US" sz="3200" b="1" dirty="0">
                <a:latin typeface="Calibri" pitchFamily="34" charset="0"/>
              </a:rPr>
              <a:t>Relative Price of Primary Products, 1900-2013</a:t>
            </a:r>
            <a:endParaRPr lang="en-US" sz="32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11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334000" y="2590800"/>
            <a:ext cx="2057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 </a:t>
            </a:r>
            <a:r>
              <a:rPr lang="en-US" sz="1200" dirty="0"/>
              <a:t>All primaries/manufactures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91000" y="5105400"/>
            <a:ext cx="2971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All </a:t>
            </a:r>
            <a:r>
              <a:rPr lang="en-US" sz="1200" dirty="0" smtClean="0">
                <a:solidFill>
                  <a:srgbClr val="FF0000"/>
                </a:solidFill>
              </a:rPr>
              <a:t>nonfuel primaries/manufactures</a:t>
            </a:r>
            <a:endParaRPr lang="en-US" sz="1200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024638"/>
            <a:ext cx="6629399" cy="498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9974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8686800" cy="1143000"/>
          </a:xfrm>
        </p:spPr>
        <p:txBody>
          <a:bodyPr>
            <a:normAutofit/>
          </a:bodyPr>
          <a:lstStyle/>
          <a:p>
            <a:r>
              <a:rPr lang="en-US" altLang="en-US" sz="3200" b="1" dirty="0" smtClean="0">
                <a:latin typeface="Calibri" pitchFamily="34" charset="0"/>
              </a:rPr>
              <a:t>The </a:t>
            </a:r>
            <a:r>
              <a:rPr lang="en-US" altLang="en-US" sz="3200" b="1" dirty="0">
                <a:latin typeface="Calibri" pitchFamily="34" charset="0"/>
              </a:rPr>
              <a:t>Relative Price of Primary Products, 1900-2013</a:t>
            </a:r>
            <a:endParaRPr lang="en-US" sz="32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12</a:t>
            </a:fld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008847"/>
            <a:ext cx="6858000" cy="5065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6862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763000" cy="1143000"/>
          </a:xfrm>
        </p:spPr>
        <p:txBody>
          <a:bodyPr>
            <a:noAutofit/>
          </a:bodyPr>
          <a:lstStyle/>
          <a:p>
            <a:r>
              <a:rPr lang="en-US" sz="4000" b="1" dirty="0" smtClean="0"/>
              <a:t>International Cartels to Raise Primary-Product Prices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458200" cy="4754563"/>
          </a:xfrm>
        </p:spPr>
        <p:txBody>
          <a:bodyPr>
            <a:normAutofit/>
          </a:bodyPr>
          <a:lstStyle/>
          <a:p>
            <a:r>
              <a:rPr lang="en-US" dirty="0"/>
              <a:t>How big could the cartel opportunity be? That is, if a group of nations or firms </a:t>
            </a:r>
            <a:r>
              <a:rPr lang="en-US" dirty="0" smtClean="0"/>
              <a:t>were to </a:t>
            </a:r>
            <a:r>
              <a:rPr lang="en-US" dirty="0"/>
              <a:t>form a cartel, as OPEC did, what is the greatest amount of gain they could reap </a:t>
            </a:r>
            <a:r>
              <a:rPr lang="en-US" dirty="0" smtClean="0"/>
              <a:t>at the </a:t>
            </a:r>
            <a:r>
              <a:rPr lang="en-US" dirty="0"/>
              <a:t>expense of their buyers and world efficiency? </a:t>
            </a:r>
            <a:endParaRPr lang="en-US" dirty="0" smtClean="0"/>
          </a:p>
          <a:p>
            <a:r>
              <a:rPr lang="en-US" dirty="0" smtClean="0"/>
              <a:t>If </a:t>
            </a:r>
            <a:r>
              <a:rPr lang="en-US" dirty="0"/>
              <a:t>all of the cartel members </a:t>
            </a:r>
            <a:r>
              <a:rPr lang="en-US" dirty="0" smtClean="0"/>
              <a:t>could agree </a:t>
            </a:r>
            <a:r>
              <a:rPr lang="en-US" dirty="0"/>
              <a:t>on simply maximizing their collective gain, they would behave as though </a:t>
            </a:r>
            <a:r>
              <a:rPr lang="en-US" dirty="0" smtClean="0"/>
              <a:t>they were </a:t>
            </a:r>
            <a:r>
              <a:rPr lang="en-US" dirty="0"/>
              <a:t>a perfectly unified profit-maximizing monopolist.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556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20762"/>
          </a:xfrm>
        </p:spPr>
        <p:txBody>
          <a:bodyPr>
            <a:noAutofit/>
          </a:bodyPr>
          <a:lstStyle/>
          <a:p>
            <a:r>
              <a:rPr lang="en-US" sz="4000" b="1" dirty="0"/>
              <a:t>Classic </a:t>
            </a:r>
            <a:r>
              <a:rPr lang="en-US" sz="4000" b="1" dirty="0" smtClean="0"/>
              <a:t>Monopoly </a:t>
            </a:r>
            <a:r>
              <a:rPr lang="en-US" sz="4000" b="1" dirty="0"/>
              <a:t>as an </a:t>
            </a:r>
            <a:r>
              <a:rPr lang="en-US" sz="4000" b="1" dirty="0" smtClean="0"/>
              <a:t>Extreme </a:t>
            </a:r>
            <a:r>
              <a:rPr lang="en-US" sz="4000" b="1" dirty="0"/>
              <a:t>M</a:t>
            </a:r>
            <a:r>
              <a:rPr lang="en-US" sz="4000" b="1" dirty="0" smtClean="0"/>
              <a:t>odel </a:t>
            </a:r>
            <a:r>
              <a:rPr lang="en-US" sz="4000" b="1" dirty="0"/>
              <a:t>for </a:t>
            </a:r>
            <a:r>
              <a:rPr lang="en-US" sz="4000" b="1" dirty="0" smtClean="0"/>
              <a:t>Cartels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6021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The cartel </a:t>
            </a:r>
            <a:r>
              <a:rPr lang="en-US" dirty="0"/>
              <a:t>members acting as a monopoly would try to </a:t>
            </a:r>
            <a:r>
              <a:rPr lang="en-US" dirty="0" smtClean="0"/>
              <a:t>find the </a:t>
            </a:r>
            <a:r>
              <a:rPr lang="en-US" dirty="0"/>
              <a:t>price level that would maximize the gap between their total export sales </a:t>
            </a:r>
            <a:r>
              <a:rPr lang="en-US" dirty="0" smtClean="0"/>
              <a:t>revenues and </a:t>
            </a:r>
            <a:r>
              <a:rPr lang="en-US" dirty="0"/>
              <a:t>their total costs of producing exports.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6699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sz="2800" b="1" dirty="0" smtClean="0">
                <a:latin typeface="Calibri" pitchFamily="34" charset="0"/>
              </a:rPr>
              <a:t> </a:t>
            </a:r>
            <a:r>
              <a:rPr lang="en-US" altLang="en-US" b="1" dirty="0" smtClean="0">
                <a:latin typeface="Calibri" pitchFamily="34" charset="0"/>
              </a:rPr>
              <a:t>A </a:t>
            </a:r>
            <a:r>
              <a:rPr lang="en-US" altLang="en-US" b="1" dirty="0">
                <a:latin typeface="Calibri" pitchFamily="34" charset="0"/>
              </a:rPr>
              <a:t>Cartel as a Profit Maximizing Monopoly</a:t>
            </a:r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15</a:t>
            </a:fld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490000"/>
            <a:ext cx="4724400" cy="478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9315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143000"/>
          </a:xfrm>
        </p:spPr>
        <p:txBody>
          <a:bodyPr>
            <a:noAutofit/>
          </a:bodyPr>
          <a:lstStyle/>
          <a:p>
            <a:r>
              <a:rPr lang="en-US" sz="3800" b="1" dirty="0" smtClean="0"/>
              <a:t>What Determines the Cartel Price?</a:t>
            </a:r>
            <a:endParaRPr lang="en-US" sz="3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059363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en-US" dirty="0" smtClean="0"/>
              <a:t>The </a:t>
            </a:r>
            <a:r>
              <a:rPr lang="en-US" dirty="0"/>
              <a:t>higher the marginal cost of production, the higher the price. </a:t>
            </a:r>
            <a:br>
              <a:rPr lang="en-US" dirty="0"/>
            </a:br>
            <a:endParaRPr lang="en-US" dirty="0" smtClean="0"/>
          </a:p>
          <a:p>
            <a:pPr marL="514350" indent="-514350">
              <a:buAutoNum type="arabicPeriod"/>
            </a:pPr>
            <a:r>
              <a:rPr lang="en-US" dirty="0" smtClean="0"/>
              <a:t>The </a:t>
            </a:r>
            <a:r>
              <a:rPr lang="en-US" dirty="0"/>
              <a:t>higher the elasticity of demand, the lower the price. If demand is elastic, </a:t>
            </a:r>
            <a:r>
              <a:rPr lang="en-US" dirty="0" smtClean="0"/>
              <a:t>buyers easily </a:t>
            </a:r>
            <a:r>
              <a:rPr lang="en-US" dirty="0"/>
              <a:t>find other ways of spending their money if the product price rises much.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8377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99" y="32657"/>
            <a:ext cx="8795657" cy="1143000"/>
          </a:xfrm>
        </p:spPr>
        <p:txBody>
          <a:bodyPr>
            <a:noAutofit/>
          </a:bodyPr>
          <a:lstStyle/>
          <a:p>
            <a:r>
              <a:rPr lang="en-US" sz="3800" b="1" dirty="0"/>
              <a:t>What Determines the Cartel Price?</a:t>
            </a:r>
            <a:endParaRPr lang="en-US" sz="3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305800" cy="513556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/>
              <a:t>E</a:t>
            </a:r>
            <a:r>
              <a:rPr lang="en-US" dirty="0" smtClean="0"/>
              <a:t>ven </a:t>
            </a:r>
            <a:r>
              <a:rPr lang="en-US" dirty="0"/>
              <a:t>a well-functioning cartel usually does not control all of the </a:t>
            </a:r>
            <a:r>
              <a:rPr lang="en-US" dirty="0" smtClean="0"/>
              <a:t>world’s production</a:t>
            </a:r>
            <a:r>
              <a:rPr lang="en-US" dirty="0"/>
              <a:t>. If it doesn’t, then we have two more </a:t>
            </a:r>
            <a:r>
              <a:rPr lang="en-US" dirty="0" smtClean="0"/>
              <a:t>influences: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3. The </a:t>
            </a:r>
            <a:r>
              <a:rPr lang="en-US" dirty="0"/>
              <a:t>larger the share of world production controlled by the cartel, the higher </a:t>
            </a:r>
            <a:r>
              <a:rPr lang="en-US" dirty="0" smtClean="0"/>
              <a:t>the price</a:t>
            </a:r>
            <a:r>
              <a:rPr lang="en-US" dirty="0"/>
              <a:t>. Controlling more of the world production effectively increases the </a:t>
            </a:r>
            <a:r>
              <a:rPr lang="en-US" dirty="0" smtClean="0"/>
              <a:t>demand for </a:t>
            </a:r>
            <a:r>
              <a:rPr lang="en-US" dirty="0"/>
              <a:t>the cartel’s production (rather than having this demand lost to </a:t>
            </a:r>
            <a:r>
              <a:rPr lang="en-US" dirty="0" smtClean="0"/>
              <a:t>outside producers</a:t>
            </a:r>
            <a:r>
              <a:rPr lang="en-US" dirty="0"/>
              <a:t>).</a:t>
            </a:r>
          </a:p>
          <a:p>
            <a:pPr marL="0" indent="0">
              <a:buNone/>
            </a:pPr>
            <a:r>
              <a:rPr lang="en-US" dirty="0" smtClean="0"/>
              <a:t>4.  </a:t>
            </a:r>
            <a:r>
              <a:rPr lang="en-US" dirty="0"/>
              <a:t>The larger the elasticity of supply of noncartel producers, the lower the price. </a:t>
            </a:r>
            <a:r>
              <a:rPr lang="en-US" dirty="0" smtClean="0"/>
              <a:t>The </a:t>
            </a:r>
            <a:r>
              <a:rPr lang="en-US" dirty="0"/>
              <a:t>cartel refrains from raising the price too much because doing so </a:t>
            </a:r>
            <a:r>
              <a:rPr lang="en-US" dirty="0" smtClean="0"/>
              <a:t>results in </a:t>
            </a:r>
            <a:r>
              <a:rPr lang="en-US" dirty="0"/>
              <a:t>too large a loss of its own sales.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285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b="1" dirty="0"/>
              <a:t>The </a:t>
            </a:r>
            <a:r>
              <a:rPr lang="en-US" sz="4000" b="1" dirty="0" smtClean="0"/>
              <a:t>Erosion </a:t>
            </a:r>
            <a:r>
              <a:rPr lang="en-US" sz="4000" b="1" dirty="0"/>
              <a:t>of </a:t>
            </a:r>
            <a:r>
              <a:rPr lang="en-US" sz="4000" b="1" dirty="0" smtClean="0"/>
              <a:t>Cartel </a:t>
            </a:r>
            <a:r>
              <a:rPr lang="en-US" sz="4000" b="1" dirty="0"/>
              <a:t>P</a:t>
            </a:r>
            <a:r>
              <a:rPr lang="en-US" sz="4000" b="1" dirty="0" smtClean="0"/>
              <a:t>ower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678363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en-US" sz="2800" b="1" dirty="0"/>
              <a:t>Sagging demand</a:t>
            </a:r>
            <a:r>
              <a:rPr lang="en-US" sz="2800" dirty="0"/>
              <a:t>: long-run demand for curve for imports is more elastic than </a:t>
            </a:r>
            <a:r>
              <a:rPr lang="en-US" sz="2800" dirty="0" smtClean="0"/>
              <a:t>the short–run </a:t>
            </a:r>
            <a:r>
              <a:rPr lang="en-US" sz="2800" dirty="0"/>
              <a:t>demand curve</a:t>
            </a:r>
          </a:p>
          <a:p>
            <a:pPr marL="514350" indent="-514350">
              <a:buAutoNum type="arabicPeriod"/>
            </a:pPr>
            <a:r>
              <a:rPr lang="en-US" sz="2800" b="1" dirty="0"/>
              <a:t>New competing supply</a:t>
            </a:r>
            <a:r>
              <a:rPr lang="en-US" sz="2800" dirty="0"/>
              <a:t>: search for additional supplies in non-cartel countries</a:t>
            </a:r>
          </a:p>
          <a:p>
            <a:pPr marL="514350" indent="-514350">
              <a:buAutoNum type="arabicPeriod"/>
            </a:pPr>
            <a:r>
              <a:rPr lang="en-US" sz="2800" b="1" dirty="0"/>
              <a:t>Declining market share</a:t>
            </a:r>
            <a:r>
              <a:rPr lang="en-US" sz="2800" dirty="0"/>
              <a:t>: the cartel’s world market share </a:t>
            </a:r>
            <a:r>
              <a:rPr lang="en-US" sz="2800" dirty="0" smtClean="0"/>
              <a:t>usually falls </a:t>
            </a:r>
            <a:r>
              <a:rPr lang="en-US" sz="2800" dirty="0"/>
              <a:t>over time</a:t>
            </a:r>
          </a:p>
          <a:p>
            <a:pPr marL="514350" indent="-514350">
              <a:buAutoNum type="arabicPeriod"/>
            </a:pPr>
            <a:r>
              <a:rPr lang="en-US" sz="2800" b="1" dirty="0"/>
              <a:t>Cheating by cartel members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058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8839200" cy="1143000"/>
          </a:xfrm>
        </p:spPr>
        <p:txBody>
          <a:bodyPr>
            <a:noAutofit/>
          </a:bodyPr>
          <a:lstStyle/>
          <a:p>
            <a:r>
              <a:rPr lang="en-US" altLang="en-US" sz="4000" b="1" dirty="0">
                <a:latin typeface="Calibri" pitchFamily="34" charset="0"/>
              </a:rPr>
              <a:t>Import-Substituting </a:t>
            </a:r>
            <a:r>
              <a:rPr lang="en-US" altLang="en-US" sz="4000" b="1" dirty="0" smtClean="0">
                <a:latin typeface="Calibri" pitchFamily="34" charset="0"/>
              </a:rPr>
              <a:t>Industrialization (ISI</a:t>
            </a:r>
            <a:r>
              <a:rPr lang="en-US" altLang="en-US" sz="4000" b="1" dirty="0" smtClean="0">
                <a:latin typeface="Calibri" pitchFamily="34" charset="0"/>
              </a:rPr>
              <a:t>)</a:t>
            </a:r>
            <a:br>
              <a:rPr lang="en-US" altLang="en-US" sz="4000" b="1" dirty="0" smtClean="0">
                <a:latin typeface="Calibri" pitchFamily="34" charset="0"/>
              </a:rPr>
            </a:br>
            <a:r>
              <a:rPr lang="en-US" altLang="en-US" sz="4000" b="1" dirty="0" smtClean="0">
                <a:latin typeface="Calibri" pitchFamily="34" charset="0"/>
              </a:rPr>
              <a:t>at Its Best</a:t>
            </a:r>
            <a:r>
              <a:rPr lang="en-US" altLang="en-US" sz="4000" b="1" dirty="0" smtClean="0">
                <a:latin typeface="Calibri" pitchFamily="34" charset="0"/>
              </a:rPr>
              <a:t> 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24400"/>
          </a:xfrm>
        </p:spPr>
        <p:txBody>
          <a:bodyPr>
            <a:normAutofit fontScale="850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i="1" dirty="0"/>
              <a:t>The infant industry argument </a:t>
            </a:r>
            <a:r>
              <a:rPr lang="en-US" dirty="0"/>
              <a:t>with its legitimate emphasis on the economic and social side benefits from industrialization.</a:t>
            </a:r>
          </a:p>
          <a:p>
            <a:pPr marL="514350" indent="-514350">
              <a:buFont typeface="+mj-lt"/>
              <a:buAutoNum type="arabicPeriod"/>
            </a:pPr>
            <a:r>
              <a:rPr lang="en-US" i="1" dirty="0"/>
              <a:t>The developing government </a:t>
            </a:r>
            <a:r>
              <a:rPr lang="en-US" i="1" dirty="0" smtClean="0"/>
              <a:t>argument</a:t>
            </a:r>
            <a:r>
              <a:rPr lang="en-US" dirty="0" smtClean="0"/>
              <a:t>: the </a:t>
            </a:r>
            <a:r>
              <a:rPr lang="en-US" altLang="en-US" dirty="0" smtClean="0">
                <a:latin typeface="Calibri" pitchFamily="34" charset="0"/>
              </a:rPr>
              <a:t>government </a:t>
            </a:r>
            <a:r>
              <a:rPr lang="en-US" altLang="en-US" dirty="0">
                <a:latin typeface="Calibri" pitchFamily="34" charset="0"/>
              </a:rPr>
              <a:t>can get much-needed </a:t>
            </a:r>
            <a:r>
              <a:rPr lang="en-US" altLang="en-US" dirty="0" smtClean="0">
                <a:latin typeface="Calibri" pitchFamily="34" charset="0"/>
              </a:rPr>
              <a:t>revenue from tariffs.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For </a:t>
            </a:r>
            <a:r>
              <a:rPr lang="en-US" dirty="0"/>
              <a:t>a large country, or a large organization of countries, replacing imports can bring better </a:t>
            </a:r>
            <a:r>
              <a:rPr lang="en-US" i="1" dirty="0"/>
              <a:t>terms-of-trade effects </a:t>
            </a:r>
            <a:r>
              <a:rPr lang="en-US" dirty="0"/>
              <a:t>than expansion of export industries.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Replacing existing imports </a:t>
            </a:r>
            <a:r>
              <a:rPr lang="en-US" dirty="0"/>
              <a:t>of manufactures is a way of using </a:t>
            </a:r>
            <a:r>
              <a:rPr lang="en-US" i="1" dirty="0"/>
              <a:t>cheap and convenient market information.</a:t>
            </a:r>
            <a:endParaRPr lang="en-US" altLang="en-US" dirty="0" smtClean="0">
              <a:latin typeface="Calibri" pitchFamily="34" charset="0"/>
            </a:endParaRP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5409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991600" cy="685800"/>
          </a:xfrm>
        </p:spPr>
        <p:txBody>
          <a:bodyPr>
            <a:normAutofit/>
          </a:bodyPr>
          <a:lstStyle/>
          <a:p>
            <a:r>
              <a:rPr lang="en-US" altLang="en-US" sz="2600" b="1" dirty="0" smtClean="0">
                <a:latin typeface="Calibri" pitchFamily="34" charset="0"/>
              </a:rPr>
              <a:t>Growth </a:t>
            </a:r>
            <a:r>
              <a:rPr lang="en-US" altLang="en-US" sz="2600" b="1" dirty="0">
                <a:latin typeface="Calibri" pitchFamily="34" charset="0"/>
              </a:rPr>
              <a:t>Rates, </a:t>
            </a:r>
            <a:r>
              <a:rPr lang="en-US" altLang="en-US" sz="2600" b="1" dirty="0" smtClean="0">
                <a:latin typeface="Calibri" pitchFamily="34" charset="0"/>
              </a:rPr>
              <a:t>1990-2012, </a:t>
            </a:r>
            <a:r>
              <a:rPr lang="en-US" altLang="en-US" sz="2600" b="1" dirty="0">
                <a:latin typeface="Calibri" pitchFamily="34" charset="0"/>
              </a:rPr>
              <a:t>and Levels of Income Per Capita, </a:t>
            </a:r>
            <a:r>
              <a:rPr lang="en-US" altLang="en-US" sz="2600" b="1" dirty="0" smtClean="0">
                <a:latin typeface="Calibri" pitchFamily="34" charset="0"/>
              </a:rPr>
              <a:t>2012</a:t>
            </a:r>
            <a:endParaRPr lang="en-US" sz="26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2</a:t>
            </a:fld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642416"/>
            <a:ext cx="6172200" cy="5758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5907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en-US" b="1" dirty="0">
                <a:latin typeface="Calibri" pitchFamily="34" charset="0"/>
              </a:rPr>
              <a:t>Actual </a:t>
            </a:r>
            <a:r>
              <a:rPr lang="en-US" altLang="en-US" b="1" dirty="0" smtClean="0">
                <a:latin typeface="Calibri" pitchFamily="34" charset="0"/>
              </a:rPr>
              <a:t>experience with </a:t>
            </a:r>
            <a:r>
              <a:rPr lang="en-US" b="1" dirty="0" smtClean="0"/>
              <a:t>ISI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22437"/>
            <a:ext cx="8229600" cy="4297363"/>
          </a:xfrm>
        </p:spPr>
        <p:txBody>
          <a:bodyPr>
            <a:normAutofit/>
          </a:bodyPr>
          <a:lstStyle/>
          <a:p>
            <a:pPr marL="460375" lvl="1" indent="-4572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en-US" sz="3000" dirty="0" smtClean="0">
                <a:latin typeface="Calibri" pitchFamily="34" charset="0"/>
              </a:rPr>
              <a:t>Deadweight </a:t>
            </a:r>
            <a:r>
              <a:rPr lang="en-US" altLang="en-US" sz="3000" dirty="0">
                <a:latin typeface="Calibri" pitchFamily="34" charset="0"/>
              </a:rPr>
              <a:t>losses from resource </a:t>
            </a:r>
            <a:r>
              <a:rPr lang="en-US" altLang="en-US" sz="3000" dirty="0" smtClean="0">
                <a:latin typeface="Calibri" pitchFamily="34" charset="0"/>
              </a:rPr>
              <a:t>misallocation.</a:t>
            </a:r>
          </a:p>
          <a:p>
            <a:pPr marL="460375" lvl="1" indent="-4572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en-US" sz="3000" dirty="0" smtClean="0">
                <a:latin typeface="Calibri" pitchFamily="34" charset="0"/>
              </a:rPr>
              <a:t>Governments often are slow to stop protecting local industries that remain inefficient (“do not grow up”).</a:t>
            </a:r>
            <a:endParaRPr lang="en-US" altLang="en-US" sz="3000" dirty="0">
              <a:latin typeface="Calibri" pitchFamily="34" charset="0"/>
            </a:endParaRPr>
          </a:p>
          <a:p>
            <a:pPr marL="460375" lvl="1" indent="-4572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en-US" sz="3000" dirty="0">
                <a:latin typeface="Calibri" pitchFamily="34" charset="0"/>
              </a:rPr>
              <a:t>Developing countries </a:t>
            </a:r>
            <a:r>
              <a:rPr lang="en-US" altLang="en-US" sz="3000" dirty="0" smtClean="0">
                <a:latin typeface="Calibri" pitchFamily="34" charset="0"/>
              </a:rPr>
              <a:t>shifting to more outward oriented or freer-trade </a:t>
            </a:r>
            <a:r>
              <a:rPr lang="en-US" altLang="en-US" sz="3000" dirty="0">
                <a:latin typeface="Calibri" pitchFamily="34" charset="0"/>
              </a:rPr>
              <a:t>policies </a:t>
            </a:r>
            <a:r>
              <a:rPr lang="en-US" altLang="en-US" sz="3000" dirty="0" smtClean="0">
                <a:latin typeface="Calibri" pitchFamily="34" charset="0"/>
              </a:rPr>
              <a:t>have grown </a:t>
            </a:r>
            <a:r>
              <a:rPr lang="en-US" altLang="en-US" sz="3000" dirty="0">
                <a:latin typeface="Calibri" pitchFamily="34" charset="0"/>
              </a:rPr>
              <a:t>more </a:t>
            </a:r>
            <a:r>
              <a:rPr lang="en-US" altLang="en-US" sz="3000" dirty="0" smtClean="0">
                <a:latin typeface="Calibri" pitchFamily="34" charset="0"/>
              </a:rPr>
              <a:t>quickly.  Examples include the Four Tigers (South Korea, Taiwan, Singapore, Hong Kong), China, and India.</a:t>
            </a:r>
            <a:endParaRPr lang="en-US" altLang="en-US" sz="3000" dirty="0">
              <a:latin typeface="Calibri" pitchFamily="34" charset="0"/>
            </a:endParaRP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9614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400" b="1" dirty="0"/>
              <a:t>Exports of </a:t>
            </a:r>
            <a:r>
              <a:rPr lang="en-US" sz="3400" b="1" dirty="0" smtClean="0"/>
              <a:t>Manufactures </a:t>
            </a:r>
            <a:r>
              <a:rPr lang="en-US" sz="3400" b="1" dirty="0"/>
              <a:t>to </a:t>
            </a:r>
            <a:r>
              <a:rPr lang="en-US" sz="3400" b="1" dirty="0" smtClean="0"/>
              <a:t>Industrial </a:t>
            </a:r>
            <a:r>
              <a:rPr lang="en-US" sz="3400" b="1" dirty="0"/>
              <a:t>C</a:t>
            </a:r>
            <a:r>
              <a:rPr lang="en-US" sz="3400" b="1" dirty="0" smtClean="0"/>
              <a:t>ountries</a:t>
            </a:r>
            <a:endParaRPr lang="en-US" sz="3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83076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Developing </a:t>
            </a:r>
            <a:r>
              <a:rPr lang="en-US" dirty="0"/>
              <a:t>countries have been able to become exporters in standardized </a:t>
            </a:r>
            <a:r>
              <a:rPr lang="en-US" dirty="0" smtClean="0"/>
              <a:t>manufacturing lines </a:t>
            </a:r>
            <a:r>
              <a:rPr lang="en-US" dirty="0"/>
              <a:t>where technological progress has cooled down, such as textiles, tires, and </a:t>
            </a:r>
            <a:r>
              <a:rPr lang="en-US" dirty="0" smtClean="0"/>
              <a:t>simple electrical appliances.</a:t>
            </a:r>
          </a:p>
          <a:p>
            <a:r>
              <a:rPr lang="en-US" dirty="0" smtClean="0"/>
              <a:t>Developing </a:t>
            </a:r>
            <a:r>
              <a:rPr lang="en-US" dirty="0"/>
              <a:t>countries have become </a:t>
            </a:r>
            <a:r>
              <a:rPr lang="en-US" dirty="0" smtClean="0"/>
              <a:t>locations for </a:t>
            </a:r>
            <a:r>
              <a:rPr lang="en-US" dirty="0"/>
              <a:t>low-cost assembly of more technologically advanced products like </a:t>
            </a:r>
            <a:r>
              <a:rPr lang="en-US" dirty="0" smtClean="0"/>
              <a:t>computers, with </a:t>
            </a:r>
            <a:r>
              <a:rPr lang="en-US" dirty="0"/>
              <a:t>multinational firms from the industrialized countries providing the advanced </a:t>
            </a:r>
            <a:r>
              <a:rPr lang="en-US" dirty="0" smtClean="0"/>
              <a:t>technology, the </a:t>
            </a:r>
            <a:r>
              <a:rPr lang="en-US" dirty="0"/>
              <a:t>components, and the marketing and distribution of the finished products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9033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400" b="1" dirty="0"/>
              <a:t>Exports of Manufactures to Industrial Countries</a:t>
            </a:r>
            <a:endParaRPr lang="en-US" sz="3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021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Industrialized countries have imposed barriers to imports of some manufactured products from developing countries.</a:t>
            </a:r>
          </a:p>
          <a:p>
            <a:r>
              <a:rPr lang="en-US" dirty="0" smtClean="0"/>
              <a:t>New country-specific barriers like antidumping duties and countervailing duties can limit export increases from already successful developing countries.</a:t>
            </a:r>
          </a:p>
          <a:p>
            <a:r>
              <a:rPr lang="en-US" dirty="0" smtClean="0"/>
              <a:t>Such country-specific barriers do not limit exports of manufactured products from new exporting countries.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3681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3276834"/>
              </p:ext>
            </p:extLst>
          </p:nvPr>
        </p:nvGraphicFramePr>
        <p:xfrm>
          <a:off x="914400" y="2057400"/>
          <a:ext cx="7467600" cy="3200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05205"/>
                <a:gridCol w="912479"/>
                <a:gridCol w="912479"/>
                <a:gridCol w="912479"/>
                <a:gridCol w="912479"/>
                <a:gridCol w="912479"/>
              </a:tblGrid>
              <a:tr h="8001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effectLst/>
                        </a:rPr>
                        <a:t> 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effectLst/>
                        </a:rPr>
                        <a:t>1970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effectLst/>
                        </a:rPr>
                        <a:t>1980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effectLst/>
                        </a:rPr>
                        <a:t>1990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effectLst/>
                        </a:rPr>
                        <a:t>2000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effectLst/>
                        </a:rPr>
                        <a:t>2012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80010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u="none" strike="noStrike" dirty="0">
                          <a:effectLst/>
                        </a:rPr>
                        <a:t>Nonfuel </a:t>
                      </a:r>
                      <a:r>
                        <a:rPr lang="en-US" sz="2000" b="1" u="none" strike="noStrike" dirty="0" smtClean="0">
                          <a:effectLst/>
                        </a:rPr>
                        <a:t>primary </a:t>
                      </a:r>
                      <a:r>
                        <a:rPr lang="en-US" sz="2000" b="1" u="none" strike="noStrike" dirty="0">
                          <a:effectLst/>
                        </a:rPr>
                        <a:t>products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effectLst/>
                        </a:rPr>
                        <a:t>49.90%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effectLst/>
                        </a:rPr>
                        <a:t>18.70%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effectLst/>
                        </a:rPr>
                        <a:t>18.70%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effectLst/>
                        </a:rPr>
                        <a:t>11.50%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effectLst/>
                        </a:rPr>
                        <a:t>14.60%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80010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u="none" strike="noStrike" dirty="0">
                          <a:effectLst/>
                        </a:rPr>
                        <a:t>Fuels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effectLst/>
                        </a:rPr>
                        <a:t>32.4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effectLst/>
                        </a:rPr>
                        <a:t>61.3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effectLst/>
                        </a:rPr>
                        <a:t>27.5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effectLst/>
                        </a:rPr>
                        <a:t>21.4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effectLst/>
                        </a:rPr>
                        <a:t>28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80010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u="none" strike="noStrike" dirty="0">
                          <a:effectLst/>
                        </a:rPr>
                        <a:t>Manufactures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effectLst/>
                        </a:rPr>
                        <a:t>17.4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effectLst/>
                        </a:rPr>
                        <a:t>18.5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effectLst/>
                        </a:rPr>
                        <a:t>52.9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effectLst/>
                        </a:rPr>
                        <a:t>65.5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effectLst/>
                        </a:rPr>
                        <a:t>56.1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23</a:t>
            </a:fld>
            <a:endParaRPr lang="en-US" dirty="0"/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Autofit/>
          </a:bodyPr>
          <a:lstStyle/>
          <a:p>
            <a:r>
              <a:rPr lang="en-US" altLang="en-US" b="1" dirty="0" smtClean="0">
                <a:latin typeface="Calibri" pitchFamily="34" charset="0"/>
              </a:rPr>
              <a:t>The Changing Mix of Exports from Developing Countries, 1970-2012</a:t>
            </a:r>
          </a:p>
        </p:txBody>
      </p:sp>
    </p:spTree>
    <p:extLst>
      <p:ext uri="{BB962C8B-B14F-4D97-AF65-F5344CB8AC3E}">
        <p14:creationId xmlns:p14="http://schemas.microsoft.com/office/powerpoint/2010/main" val="307219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/>
              <a:t>Trade Policy Alternatives for a Developing Country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>
                <a:latin typeface="Calibri" pitchFamily="34" charset="0"/>
              </a:rPr>
              <a:t>Focus on exporting primary products</a:t>
            </a:r>
          </a:p>
          <a:p>
            <a:r>
              <a:rPr lang="en-US" altLang="en-US" dirty="0">
                <a:latin typeface="Calibri" pitchFamily="34" charset="0"/>
              </a:rPr>
              <a:t>Attempt to raise the world prices of primary products that are exported</a:t>
            </a:r>
          </a:p>
          <a:p>
            <a:r>
              <a:rPr lang="en-US" altLang="en-US" dirty="0">
                <a:latin typeface="Calibri" pitchFamily="34" charset="0"/>
              </a:rPr>
              <a:t>Protect and encourage new industries that produce products sold into the local market</a:t>
            </a:r>
          </a:p>
          <a:p>
            <a:r>
              <a:rPr lang="en-US" altLang="en-US" dirty="0">
                <a:latin typeface="Calibri" pitchFamily="34" charset="0"/>
              </a:rPr>
              <a:t>Encourage new industries that produce products that are exported 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2215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smtClean="0"/>
              <a:t>Which Trade Policy for Developing Countries?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906963"/>
          </a:xfrm>
        </p:spPr>
        <p:txBody>
          <a:bodyPr/>
          <a:lstStyle/>
          <a:p>
            <a:r>
              <a:rPr lang="en-US" dirty="0" smtClean="0"/>
              <a:t>Exports of goods and services are about 37% of GDP in developing countries, vs. 28% for developed countries</a:t>
            </a:r>
          </a:p>
          <a:p>
            <a:r>
              <a:rPr lang="en-US" dirty="0" smtClean="0"/>
              <a:t>Developing countries are the source of about 46% of all world exports</a:t>
            </a:r>
          </a:p>
          <a:p>
            <a:r>
              <a:rPr lang="en-US" dirty="0" smtClean="0"/>
              <a:t>About 42% of exports by developing countries go to industrialized countries, but these are only about 38% of industrial-country imports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7857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/>
              <a:t>Which Trade Policy for Developing Countries</a:t>
            </a:r>
            <a:r>
              <a:rPr lang="en-US" b="1" dirty="0" smtClean="0"/>
              <a:t>?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678363"/>
          </a:xfrm>
        </p:spPr>
        <p:txBody>
          <a:bodyPr>
            <a:normAutofit/>
          </a:bodyPr>
          <a:lstStyle/>
          <a:p>
            <a:r>
              <a:rPr lang="en-US" sz="2400" dirty="0"/>
              <a:t>What role can trade and trade policy play in development process</a:t>
            </a:r>
            <a:r>
              <a:rPr lang="en-US" sz="2400" dirty="0" smtClean="0"/>
              <a:t>?</a:t>
            </a:r>
          </a:p>
          <a:p>
            <a:r>
              <a:rPr lang="en-US" sz="2400" dirty="0" smtClean="0"/>
              <a:t>How can trade and trade policy be used to boost incomes and economic growth in poor countries?</a:t>
            </a:r>
          </a:p>
          <a:p>
            <a:r>
              <a:rPr lang="en-US" sz="2400" dirty="0" smtClean="0"/>
              <a:t>Many developing countries have comparative advantage based on land and in various natural resources in the ground</a:t>
            </a:r>
          </a:p>
          <a:p>
            <a:r>
              <a:rPr lang="en-US" sz="2400" dirty="0" smtClean="0"/>
              <a:t>Developing countries also have a comparative advantage based on less-skilled labor</a:t>
            </a:r>
          </a:p>
          <a:p>
            <a:r>
              <a:rPr lang="en-US" sz="2400" dirty="0" smtClean="0"/>
              <a:t>What should the government of a developing country do about imports and exports to promote economic growth and promote higher standard of living for its people?</a:t>
            </a:r>
            <a:endParaRPr lang="en-US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921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/>
              <a:t>Which Trade Policy for Developing Countries</a:t>
            </a:r>
            <a:r>
              <a:rPr lang="en-US" b="1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In choosing a trade </a:t>
            </a:r>
            <a:r>
              <a:rPr lang="en-US" sz="2800" dirty="0" smtClean="0"/>
              <a:t>policy, should a developing country just </a:t>
            </a:r>
            <a:r>
              <a:rPr lang="en-US" sz="2800" dirty="0" smtClean="0"/>
              <a:t>use standard analysis of international trade, </a:t>
            </a:r>
            <a:r>
              <a:rPr lang="en-US" sz="2800" dirty="0" smtClean="0"/>
              <a:t>or are developing countries different and need a separate trade policy analysis?</a:t>
            </a:r>
          </a:p>
          <a:p>
            <a:r>
              <a:rPr lang="en-US" sz="2800" dirty="0" smtClean="0"/>
              <a:t>The pros and cons of restricting  or subsidizing trade are the same, and specificity rule still applies.</a:t>
            </a:r>
          </a:p>
          <a:p>
            <a:r>
              <a:rPr lang="en-US" sz="2800" dirty="0" smtClean="0"/>
              <a:t>One difference </a:t>
            </a:r>
            <a:r>
              <a:rPr lang="en-US" sz="2800" dirty="0" smtClean="0"/>
              <a:t>is the degree of emphasis put on various policy alternatives. </a:t>
            </a:r>
            <a:endParaRPr lang="en-US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4956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smtClean="0"/>
              <a:t>Challenges Faced by Developing </a:t>
            </a:r>
            <a:r>
              <a:rPr lang="en-US" b="1" dirty="0"/>
              <a:t>C</a:t>
            </a:r>
            <a:r>
              <a:rPr lang="en-US" b="1" dirty="0" smtClean="0"/>
              <a:t>ountries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7545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Another difference is in factor input markets.</a:t>
            </a:r>
          </a:p>
          <a:p>
            <a:r>
              <a:rPr lang="en-US" b="1" dirty="0" smtClean="0"/>
              <a:t>Capital </a:t>
            </a:r>
            <a:r>
              <a:rPr lang="en-US" b="1" dirty="0" smtClean="0"/>
              <a:t>markets </a:t>
            </a:r>
            <a:r>
              <a:rPr lang="en-US" dirty="0" smtClean="0"/>
              <a:t>work less efficiently in </a:t>
            </a:r>
            <a:r>
              <a:rPr lang="en-US" dirty="0" smtClean="0"/>
              <a:t>many developing </a:t>
            </a:r>
            <a:r>
              <a:rPr lang="en-US" dirty="0" smtClean="0"/>
              <a:t>countries in channeling money to the most productive uses. </a:t>
            </a:r>
          </a:p>
          <a:p>
            <a:r>
              <a:rPr lang="en-US" b="1" dirty="0" smtClean="0"/>
              <a:t>Labor markets </a:t>
            </a:r>
            <a:r>
              <a:rPr lang="en-US" dirty="0" smtClean="0"/>
              <a:t>work less efficiently in </a:t>
            </a:r>
            <a:r>
              <a:rPr lang="en-US" dirty="0" smtClean="0"/>
              <a:t>many developing </a:t>
            </a:r>
            <a:r>
              <a:rPr lang="en-US" dirty="0" smtClean="0"/>
              <a:t>countries where the wage gap between expanding and declining sectors are greater than in high-income countries, </a:t>
            </a:r>
            <a:r>
              <a:rPr lang="en-US" dirty="0" smtClean="0"/>
              <a:t>providing a </a:t>
            </a:r>
            <a:r>
              <a:rPr lang="en-US" dirty="0" smtClean="0"/>
              <a:t>clue that some labor is kept from moving to its most productive use.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7016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b="1" dirty="0" smtClean="0"/>
              <a:t>Are the Long-Run Price </a:t>
            </a:r>
            <a:r>
              <a:rPr lang="en-US" sz="4000" b="1" dirty="0"/>
              <a:t>T</a:t>
            </a:r>
            <a:r>
              <a:rPr lang="en-US" sz="4000" b="1" dirty="0" smtClean="0"/>
              <a:t>rend </a:t>
            </a:r>
            <a:r>
              <a:rPr lang="en-US" sz="4000" b="1" dirty="0"/>
              <a:t>A</a:t>
            </a:r>
            <a:r>
              <a:rPr lang="en-US" sz="4000" b="1" dirty="0" smtClean="0"/>
              <a:t>gainst Primary </a:t>
            </a:r>
            <a:r>
              <a:rPr lang="en-US" sz="4000" b="1" dirty="0"/>
              <a:t>P</a:t>
            </a:r>
            <a:r>
              <a:rPr lang="en-US" sz="4000" b="1" dirty="0" smtClean="0"/>
              <a:t>roducers?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830763"/>
          </a:xfrm>
        </p:spPr>
        <p:txBody>
          <a:bodyPr>
            <a:normAutofit/>
          </a:bodyPr>
          <a:lstStyle/>
          <a:p>
            <a:r>
              <a:rPr lang="en-US" dirty="0" smtClean="0"/>
              <a:t>Many developing countries have exports concentrated in one or a few </a:t>
            </a:r>
            <a:r>
              <a:rPr lang="en-US" dirty="0" smtClean="0"/>
              <a:t>primary products </a:t>
            </a:r>
            <a:r>
              <a:rPr lang="en-US" dirty="0" smtClean="0"/>
              <a:t>like petroleum, coffee, cotton, gold, sugar, timber, diamond, and bauxite/aluminum. </a:t>
            </a:r>
          </a:p>
          <a:p>
            <a:r>
              <a:rPr lang="en-US" dirty="0"/>
              <a:t>Raul </a:t>
            </a:r>
            <a:r>
              <a:rPr lang="en-US" dirty="0" smtClean="0"/>
              <a:t>Prebisch and others have argued that  adverse price trends for primary products </a:t>
            </a:r>
            <a:r>
              <a:rPr lang="en-US" dirty="0" smtClean="0"/>
              <a:t>trap these </a:t>
            </a:r>
            <a:r>
              <a:rPr lang="en-US" dirty="0" smtClean="0"/>
              <a:t>developing </a:t>
            </a:r>
            <a:r>
              <a:rPr lang="en-US" dirty="0"/>
              <a:t>countries </a:t>
            </a:r>
            <a:r>
              <a:rPr lang="en-US" dirty="0" smtClean="0"/>
              <a:t>into </a:t>
            </a:r>
            <a:r>
              <a:rPr lang="en-US" dirty="0" smtClean="0"/>
              <a:t>declining incomes relative to incomes in industrialized countries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2940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b="1" dirty="0"/>
              <a:t>Are the Long-Run Price Trend Against Primary Producers?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382000" cy="4953000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b="1" dirty="0" smtClean="0"/>
              <a:t>Forces depressing primary product prices:</a:t>
            </a:r>
            <a:endParaRPr lang="en-US" b="1" dirty="0" smtClean="0"/>
          </a:p>
          <a:p>
            <a:pPr marL="514350" indent="-514350">
              <a:buAutoNum type="arabicPeriod"/>
            </a:pPr>
            <a:r>
              <a:rPr lang="en-US" b="1" i="1" dirty="0" smtClean="0"/>
              <a:t>Engel’s </a:t>
            </a:r>
            <a:r>
              <a:rPr lang="en-US" b="1" i="1" dirty="0" smtClean="0"/>
              <a:t>law</a:t>
            </a:r>
            <a:r>
              <a:rPr lang="en-US" b="1" dirty="0" smtClean="0"/>
              <a:t>: </a:t>
            </a:r>
            <a:r>
              <a:rPr lang="en-US" dirty="0" smtClean="0"/>
              <a:t>Income </a:t>
            </a:r>
            <a:r>
              <a:rPr lang="en-US" dirty="0" smtClean="0"/>
              <a:t>elasticity of demand for food is less than 1. </a:t>
            </a:r>
            <a:r>
              <a:rPr lang="en-US" dirty="0"/>
              <a:t>A</a:t>
            </a:r>
            <a:r>
              <a:rPr lang="en-US" dirty="0" smtClean="0"/>
              <a:t>s global per </a:t>
            </a:r>
            <a:r>
              <a:rPr lang="en-US" dirty="0" smtClean="0"/>
              <a:t>capita income rises, demand shifts toward luxury </a:t>
            </a:r>
            <a:r>
              <a:rPr lang="en-US" dirty="0" smtClean="0"/>
              <a:t>goods</a:t>
            </a:r>
            <a:r>
              <a:rPr lang="en-US" dirty="0"/>
              <a:t> </a:t>
            </a:r>
            <a:r>
              <a:rPr lang="en-US" dirty="0" smtClean="0"/>
              <a:t>and</a:t>
            </a:r>
            <a:r>
              <a:rPr lang="en-US" dirty="0" smtClean="0"/>
              <a:t> </a:t>
            </a:r>
            <a:r>
              <a:rPr lang="en-US" dirty="0" smtClean="0"/>
              <a:t>away from staples. </a:t>
            </a:r>
            <a:r>
              <a:rPr lang="en-US" dirty="0"/>
              <a:t>I</a:t>
            </a:r>
            <a:r>
              <a:rPr lang="en-US" dirty="0" smtClean="0"/>
              <a:t>f </a:t>
            </a:r>
            <a:r>
              <a:rPr lang="en-US" dirty="0" smtClean="0"/>
              <a:t>world’s supply expands at the same rate for all products, the relative price of foods (and other primary products) are expected to fall.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b="1" i="1" dirty="0" smtClean="0"/>
              <a:t>Synthetic </a:t>
            </a:r>
            <a:r>
              <a:rPr lang="en-US" b="1" i="1" dirty="0"/>
              <a:t>substitutes</a:t>
            </a:r>
            <a:r>
              <a:rPr lang="en-US" dirty="0"/>
              <a:t>: The more technology advances, the more likely to discover ways to replace minerals and other raw materials with new man-made substitutes</a:t>
            </a:r>
            <a:r>
              <a:rPr lang="en-US" dirty="0" smtClean="0"/>
              <a:t>.  Again, demand shifts away from primary products.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0082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 Template</Template>
  <TotalTime>756</TotalTime>
  <Words>1476</Words>
  <Application>Microsoft Office PowerPoint</Application>
  <PresentationFormat>On-screen Show (4:3)</PresentationFormat>
  <Paragraphs>144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PowerPoint Template</vt:lpstr>
      <vt:lpstr>Chapter 14:</vt:lpstr>
      <vt:lpstr>Growth Rates, 1990-2012, and Levels of Income Per Capita, 2012</vt:lpstr>
      <vt:lpstr>Trade Policy Alternatives for a Developing Country </vt:lpstr>
      <vt:lpstr>Which Trade Policy for Developing Countries?</vt:lpstr>
      <vt:lpstr>Which Trade Policy for Developing Countries?</vt:lpstr>
      <vt:lpstr>Which Trade Policy for Developing Countries?</vt:lpstr>
      <vt:lpstr>Challenges Faced by Developing Countries</vt:lpstr>
      <vt:lpstr>Are the Long-Run Price Trend Against Primary Producers?</vt:lpstr>
      <vt:lpstr>Are the Long-Run Price Trend Against Primary Producers?</vt:lpstr>
      <vt:lpstr>Are the Long-Run Price Trend Against Primary Producers?</vt:lpstr>
      <vt:lpstr>The Relative Price of Primary Products, 1900-2013</vt:lpstr>
      <vt:lpstr>The Relative Price of Primary Products, 1900-2013</vt:lpstr>
      <vt:lpstr>International Cartels to Raise Primary-Product Prices</vt:lpstr>
      <vt:lpstr>Classic Monopoly as an Extreme Model for Cartels</vt:lpstr>
      <vt:lpstr> A Cartel as a Profit Maximizing Monopoly</vt:lpstr>
      <vt:lpstr>What Determines the Cartel Price?</vt:lpstr>
      <vt:lpstr>What Determines the Cartel Price?</vt:lpstr>
      <vt:lpstr>The Erosion of Cartel Power</vt:lpstr>
      <vt:lpstr>Import-Substituting Industrialization (ISI) at Its Best </vt:lpstr>
      <vt:lpstr>Actual experience with ISI</vt:lpstr>
      <vt:lpstr>Exports of Manufactures to Industrial Countries</vt:lpstr>
      <vt:lpstr>Exports of Manufactures to Industrial Countries</vt:lpstr>
      <vt:lpstr>The Changing Mix of Exports from Developing Countries, 1970-2012</vt:lpstr>
    </vt:vector>
  </TitlesOfParts>
  <Company>Albright College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fsaboori</dc:creator>
  <cp:lastModifiedBy>Windows User</cp:lastModifiedBy>
  <cp:revision>75</cp:revision>
  <cp:lastPrinted>2015-07-13T21:06:00Z</cp:lastPrinted>
  <dcterms:created xsi:type="dcterms:W3CDTF">2014-11-14T19:31:48Z</dcterms:created>
  <dcterms:modified xsi:type="dcterms:W3CDTF">2015-07-14T02:47:39Z</dcterms:modified>
</cp:coreProperties>
</file>