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2" r:id="rId15"/>
    <p:sldId id="271" r:id="rId16"/>
    <p:sldId id="274" r:id="rId17"/>
    <p:sldId id="276" r:id="rId18"/>
    <p:sldId id="284" r:id="rId19"/>
    <p:sldId id="285" r:id="rId20"/>
    <p:sldId id="286" r:id="rId21"/>
    <p:sldId id="287" r:id="rId22"/>
    <p:sldId id="288" r:id="rId23"/>
    <p:sldId id="291" r:id="rId24"/>
    <p:sldId id="290" r:id="rId25"/>
    <p:sldId id="289" r:id="rId26"/>
  </p:sldIdLst>
  <p:sldSz cx="9144000" cy="6858000" type="screen4x3"/>
  <p:notesSz cx="7053263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BADD"/>
    <a:srgbClr val="207FBA"/>
    <a:srgbClr val="5056D4"/>
    <a:srgbClr val="E78A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4" d="100"/>
          <a:sy n="124" d="100"/>
        </p:scale>
        <p:origin x="-1170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5217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EC20C7C6-856D-4409-B9ED-371F458B88E2}" type="datetimeFigureOut">
              <a:rPr lang="en-US" smtClean="0"/>
              <a:t>7/13/2015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5217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14A7634E-497B-4EA7-BDEF-EAA133233B5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344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217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E0C8BE4F-E80C-460E-8012-626EECD9CE77}" type="datetimeFigureOut">
              <a:rPr lang="en-US" smtClean="0"/>
              <a:t>7/13/2015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97" tIns="46749" rIns="93497" bIns="4674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5327" y="4421823"/>
            <a:ext cx="5642610" cy="4189095"/>
          </a:xfrm>
          <a:prstGeom prst="rect">
            <a:avLst/>
          </a:prstGeom>
        </p:spPr>
        <p:txBody>
          <a:bodyPr vert="horz" lIns="93497" tIns="46749" rIns="93497" bIns="4674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217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9564954A-F396-4FEA-B2A7-4B37A6B391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568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15000"/>
                    </a14:imgEffect>
                  </a14:imgLayer>
                </a14:imgProps>
              </a:ext>
            </a:extLst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2057400"/>
            <a:ext cx="9144000" cy="2209800"/>
          </a:xfrm>
          <a:solidFill>
            <a:schemeClr val="tx1">
              <a:alpha val="62000"/>
            </a:schemeClr>
          </a:solidFill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aseline="0">
                <a:solidFill>
                  <a:srgbClr val="E78A0F"/>
                </a:solidFill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Chapter Title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505200"/>
            <a:ext cx="6019800" cy="685800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652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629400"/>
            <a:ext cx="2895600" cy="222682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516148"/>
            <a:ext cx="537838" cy="365125"/>
          </a:xfrm>
        </p:spPr>
        <p:txBody>
          <a:bodyPr/>
          <a:lstStyle/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61438"/>
            <a:ext cx="1066800" cy="62467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1066800" y="6400800"/>
            <a:ext cx="8077200" cy="1309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 rot="16200000">
            <a:off x="-3059878" y="3059882"/>
            <a:ext cx="6261439" cy="141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346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92875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911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>
                <a:latin typeface="Calibri" pitchFamily="34" charset="0"/>
              </a:rPr>
              <a:t>Chapter 13: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>
                <a:latin typeface="Calibri" pitchFamily="34" charset="0"/>
              </a:rPr>
              <a:t>Trade and the Environment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12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The </a:t>
            </a:r>
            <a:r>
              <a:rPr lang="en-US" b="1" dirty="0" smtClean="0"/>
              <a:t>Specificity </a:t>
            </a:r>
            <a:r>
              <a:rPr lang="en-US" b="1" dirty="0"/>
              <a:t>R</a:t>
            </a:r>
            <a:r>
              <a:rPr lang="en-US" b="1" dirty="0" smtClean="0"/>
              <a:t>ule </a:t>
            </a:r>
            <a:r>
              <a:rPr lang="en-US" b="1" dirty="0"/>
              <a:t>A</a:t>
            </a:r>
            <a:r>
              <a:rPr lang="en-US" b="1" dirty="0" smtClean="0"/>
              <a:t>gain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3076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An </a:t>
            </a:r>
            <a:r>
              <a:rPr lang="en-US" b="1" dirty="0"/>
              <a:t>externality</a:t>
            </a:r>
            <a:r>
              <a:rPr lang="en-US" dirty="0"/>
              <a:t> </a:t>
            </a:r>
            <a:r>
              <a:rPr lang="en-US" dirty="0" smtClean="0"/>
              <a:t>exists </a:t>
            </a:r>
            <a:r>
              <a:rPr lang="en-US" dirty="0"/>
              <a:t>when somebody’s actions bring direct costs or benefits to anybody who is not part of the marketplace decisions to undertake the activity.</a:t>
            </a:r>
          </a:p>
          <a:p>
            <a:r>
              <a:rPr lang="en-US" dirty="0"/>
              <a:t>Pollution is an externality that imposes an external cost on people who do not have any say over the pollution. </a:t>
            </a:r>
            <a:r>
              <a:rPr lang="en-US" dirty="0" smtClean="0"/>
              <a:t>This distortion leads to market failure.</a:t>
            </a:r>
            <a:endParaRPr lang="en-US" dirty="0" smtClean="0"/>
          </a:p>
          <a:p>
            <a:r>
              <a:rPr lang="en-US" dirty="0" smtClean="0"/>
              <a:t>For government policy t</a:t>
            </a:r>
            <a:r>
              <a:rPr lang="en-US" dirty="0" smtClean="0"/>
              <a:t>o address the market failure, the </a:t>
            </a:r>
            <a:r>
              <a:rPr lang="en-US" b="1" dirty="0" smtClean="0"/>
              <a:t>specificity rule </a:t>
            </a:r>
            <a:r>
              <a:rPr lang="en-US" dirty="0" smtClean="0"/>
              <a:t>says to intervene </a:t>
            </a:r>
            <a:r>
              <a:rPr lang="en-US" dirty="0" smtClean="0"/>
              <a:t>as closely as possible to </a:t>
            </a:r>
            <a:r>
              <a:rPr lang="en-US" dirty="0" smtClean="0"/>
              <a:t>the source of the </a:t>
            </a:r>
            <a:r>
              <a:rPr lang="en-US" dirty="0" smtClean="0"/>
              <a:t>problem.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52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Alternative Government Policy Approaches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There are two </a:t>
            </a:r>
            <a:r>
              <a:rPr lang="en-US" dirty="0" smtClean="0"/>
              <a:t>alternative government policy approaches to resolve the market inefficiency resulting from externalities</a:t>
            </a:r>
            <a:r>
              <a:rPr lang="en-US" dirty="0"/>
              <a:t>:</a:t>
            </a:r>
          </a:p>
          <a:p>
            <a:pPr marL="460375" lvl="0" indent="-460375">
              <a:buAutoNum type="arabicPeriod"/>
            </a:pPr>
            <a:r>
              <a:rPr lang="en-US" dirty="0" smtClean="0"/>
              <a:t>Use </a:t>
            </a:r>
            <a:r>
              <a:rPr lang="en-US" dirty="0" smtClean="0"/>
              <a:t>government </a:t>
            </a:r>
            <a:r>
              <a:rPr lang="en-US" dirty="0"/>
              <a:t>taxes and subsidies to </a:t>
            </a:r>
            <a:endParaRPr lang="en-US" dirty="0" smtClean="0"/>
          </a:p>
          <a:p>
            <a:pPr marL="0" lvl="0" indent="0">
              <a:buNone/>
            </a:pPr>
            <a:r>
              <a:rPr lang="en-US" dirty="0" smtClean="0"/>
              <a:t>     </a:t>
            </a:r>
            <a:r>
              <a:rPr lang="en-US" dirty="0" smtClean="0"/>
              <a:t>monetize the externalities</a:t>
            </a:r>
            <a:r>
              <a:rPr lang="en-US" dirty="0"/>
              <a:t>.</a:t>
            </a:r>
          </a:p>
          <a:p>
            <a:pPr marL="460375" lvl="0" indent="-460375">
              <a:buNone/>
            </a:pPr>
            <a:r>
              <a:rPr lang="en-US" dirty="0" smtClean="0"/>
              <a:t>2.	Change </a:t>
            </a:r>
            <a:r>
              <a:rPr lang="en-US" dirty="0"/>
              <a:t>property rights so that all </a:t>
            </a:r>
            <a:r>
              <a:rPr lang="en-US" dirty="0" smtClean="0"/>
              <a:t>relevant resources </a:t>
            </a:r>
            <a:r>
              <a:rPr lang="en-US" dirty="0"/>
              <a:t>are somebody’s private property. </a:t>
            </a:r>
            <a:r>
              <a:rPr lang="en-US" dirty="0" smtClean="0"/>
              <a:t>     </a:t>
            </a:r>
          </a:p>
          <a:p>
            <a:pPr marL="0" lvl="0" indent="0">
              <a:buNone/>
            </a:pPr>
            <a:r>
              <a:rPr lang="en-US" dirty="0"/>
              <a:t> </a:t>
            </a:r>
            <a:r>
              <a:rPr lang="en-US" dirty="0" smtClean="0"/>
              <a:t>  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92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>
            <a:noAutofit/>
          </a:bodyPr>
          <a:lstStyle/>
          <a:p>
            <a:r>
              <a:rPr lang="en-US" b="1" dirty="0" smtClean="0"/>
              <a:t>Preview </a:t>
            </a:r>
            <a:r>
              <a:rPr lang="en-US" b="1" dirty="0"/>
              <a:t>of </a:t>
            </a:r>
            <a:r>
              <a:rPr lang="en-US" b="1" dirty="0" smtClean="0"/>
              <a:t>Policy </a:t>
            </a:r>
            <a:r>
              <a:rPr lang="en-US" b="1" dirty="0"/>
              <a:t>P</a:t>
            </a:r>
            <a:r>
              <a:rPr lang="en-US" b="1" dirty="0" smtClean="0"/>
              <a:t>rescriptions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When we have to choose between doing nothing and intervening in the product markets related to externalities, as a substitute for controlling the externality directly, we should follow the guidelines summarized in the following table.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02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b="1" dirty="0" smtClean="0">
                <a:latin typeface="Calibri" pitchFamily="34" charset="0"/>
              </a:rPr>
              <a:t>Types </a:t>
            </a:r>
            <a:r>
              <a:rPr lang="en-US" altLang="en-US" b="1" dirty="0">
                <a:latin typeface="Calibri" pitchFamily="34" charset="0"/>
              </a:rPr>
              <a:t>of Externalities and Product-Market Prescriptions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13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00200"/>
            <a:ext cx="8636955" cy="4127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746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620000" cy="563562"/>
          </a:xfrm>
        </p:spPr>
        <p:txBody>
          <a:bodyPr>
            <a:noAutofit/>
          </a:bodyPr>
          <a:lstStyle/>
          <a:p>
            <a:r>
              <a:rPr lang="en-US" b="1" dirty="0" smtClean="0"/>
              <a:t>Trade and Domestic Pollution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831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Economic activities sometime produce significant amounts of domestic pollution. That is, the costs of the pollution fall only on people within the country</a:t>
            </a:r>
          </a:p>
          <a:p>
            <a:r>
              <a:rPr lang="en-US" dirty="0" smtClean="0"/>
              <a:t>If there are no policies that force market decision-makers to internalize these external costs</a:t>
            </a:r>
          </a:p>
          <a:p>
            <a:pPr lvl="1"/>
            <a:r>
              <a:rPr lang="en-US" dirty="0" smtClean="0"/>
              <a:t>Free trade can reduce the well-being of the country</a:t>
            </a:r>
          </a:p>
          <a:p>
            <a:pPr lvl="1"/>
            <a:r>
              <a:rPr lang="en-US" dirty="0" smtClean="0"/>
              <a:t>The country can end up exporting the wrong products; it exports products that it should import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7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Autofit/>
          </a:bodyPr>
          <a:lstStyle/>
          <a:p>
            <a:r>
              <a:rPr lang="en-US" altLang="en-US" sz="4000" b="1" dirty="0" smtClean="0">
                <a:latin typeface="Calibri" pitchFamily="34" charset="0"/>
              </a:rPr>
              <a:t>When </a:t>
            </a:r>
            <a:r>
              <a:rPr lang="en-US" altLang="en-US" sz="4000" b="1" dirty="0">
                <a:latin typeface="Calibri" pitchFamily="34" charset="0"/>
              </a:rPr>
              <a:t>Domestic Production Causes Domestic Pollution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15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219200"/>
            <a:ext cx="6096000" cy="5148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12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/>
              <a:t>Transborder </a:t>
            </a:r>
            <a:r>
              <a:rPr lang="en-US" b="1" dirty="0" smtClean="0"/>
              <a:t>Pollution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83163"/>
          </a:xfrm>
        </p:spPr>
        <p:txBody>
          <a:bodyPr/>
          <a:lstStyle/>
          <a:p>
            <a:r>
              <a:rPr lang="en-US" dirty="0" smtClean="0"/>
              <a:t>Transborder</a:t>
            </a:r>
            <a:r>
              <a:rPr lang="en-US" dirty="0"/>
              <a:t> </a:t>
            </a:r>
            <a:r>
              <a:rPr lang="en-US" dirty="0" smtClean="0"/>
              <a:t>effects—effects not just on the country doing the pollution </a:t>
            </a:r>
            <a:r>
              <a:rPr lang="en-US" dirty="0" smtClean="0"/>
              <a:t>(e.g., Germany) but </a:t>
            </a:r>
            <a:r>
              <a:rPr lang="en-US" dirty="0" smtClean="0"/>
              <a:t>also on neighboring </a:t>
            </a:r>
            <a:r>
              <a:rPr lang="en-US" dirty="0" smtClean="0"/>
              <a:t>countries (e.g., Austria)</a:t>
            </a:r>
            <a:endParaRPr lang="en-US" dirty="0" smtClean="0"/>
          </a:p>
          <a:p>
            <a:r>
              <a:rPr lang="en-US" dirty="0" smtClean="0"/>
              <a:t>The “right” amount of pollution is the amount that brings the greatest net gain to the world as a whole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609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4000" b="1" dirty="0" smtClean="0">
                <a:latin typeface="Calibri" pitchFamily="34" charset="0"/>
              </a:rPr>
              <a:t>A </a:t>
            </a:r>
            <a:r>
              <a:rPr lang="en-US" altLang="en-US" sz="4000" b="1" dirty="0">
                <a:latin typeface="Calibri" pitchFamily="34" charset="0"/>
              </a:rPr>
              <a:t>Classic Case of International Pollution with an Ideal Policy Solution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17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524000"/>
            <a:ext cx="7402616" cy="4531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337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The N</a:t>
            </a:r>
            <a:r>
              <a:rPr lang="en-US" b="1" dirty="0" smtClean="0"/>
              <a:t>ext-Best </a:t>
            </a:r>
            <a:r>
              <a:rPr lang="en-US" b="1" dirty="0"/>
              <a:t>S</a:t>
            </a:r>
            <a:r>
              <a:rPr lang="en-US" b="1" dirty="0" smtClean="0"/>
              <a:t>olution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83163"/>
          </a:xfrm>
        </p:spPr>
        <p:txBody>
          <a:bodyPr>
            <a:normAutofit/>
          </a:bodyPr>
          <a:lstStyle/>
          <a:p>
            <a:r>
              <a:rPr lang="en-US" dirty="0"/>
              <a:t>If </a:t>
            </a:r>
            <a:r>
              <a:rPr lang="en-US" dirty="0" smtClean="0"/>
              <a:t>an international </a:t>
            </a:r>
            <a:r>
              <a:rPr lang="en-US" dirty="0"/>
              <a:t>agreement is not possible, what can the government of the country that is being harmed by other country’s pollution do? </a:t>
            </a:r>
          </a:p>
          <a:p>
            <a:pPr lvl="1"/>
            <a:r>
              <a:rPr lang="en-US" dirty="0"/>
              <a:t>If Austria imports paper from Germany, then the Austrian government can impose restriction on imports of paper from Germany</a:t>
            </a:r>
          </a:p>
          <a:p>
            <a:pPr lvl="1"/>
            <a:r>
              <a:rPr lang="en-US" dirty="0"/>
              <a:t>If Austria exports paper to Germany, then the Austrian government </a:t>
            </a:r>
            <a:r>
              <a:rPr lang="en-US" dirty="0" smtClean="0"/>
              <a:t>can subsidize </a:t>
            </a:r>
            <a:r>
              <a:rPr lang="en-US" dirty="0"/>
              <a:t>paper exports to Germany.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07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NAFTA and Transborder </a:t>
            </a:r>
            <a:r>
              <a:rPr lang="en-US" b="1" dirty="0" smtClean="0"/>
              <a:t>Pollution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Environmental problems along the Mexico-U.S. border provide a real case of challenges of transborder pollution</a:t>
            </a:r>
          </a:p>
          <a:p>
            <a:pPr lvl="1"/>
            <a:r>
              <a:rPr lang="en-US" dirty="0" smtClean="0"/>
              <a:t>Prominent in the fight over </a:t>
            </a:r>
            <a:r>
              <a:rPr lang="en-US" dirty="0" smtClean="0"/>
              <a:t>the effects of </a:t>
            </a:r>
            <a:r>
              <a:rPr lang="en-US" dirty="0" smtClean="0"/>
              <a:t>the North American Free Trade Agreement (NAFTA</a:t>
            </a:r>
            <a:r>
              <a:rPr lang="en-US" dirty="0" smtClean="0"/>
              <a:t>)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NAFTA set up a commission and development bank, but with little effect to improve environmental conditions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94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Is </a:t>
            </a:r>
            <a:r>
              <a:rPr lang="en-US" b="1" dirty="0" smtClean="0"/>
              <a:t>Free Trade Anti-Environment</a:t>
            </a:r>
            <a:r>
              <a:rPr lang="en-US" b="1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 smtClean="0"/>
              <a:t>There are several effects of increasing international trade on pollution and the environment.</a:t>
            </a:r>
          </a:p>
          <a:p>
            <a:pPr lvl="0"/>
            <a:r>
              <a:rPr lang="en-US" dirty="0" smtClean="0"/>
              <a:t>Free </a:t>
            </a:r>
            <a:r>
              <a:rPr lang="en-US" dirty="0" smtClean="0"/>
              <a:t>trade will alter the</a:t>
            </a:r>
            <a:r>
              <a:rPr lang="en-US" i="1" dirty="0" smtClean="0"/>
              <a:t> </a:t>
            </a:r>
            <a:r>
              <a:rPr lang="en-US" b="1" i="1" dirty="0" smtClean="0"/>
              <a:t>composition</a:t>
            </a:r>
            <a:r>
              <a:rPr lang="en-US" i="1" dirty="0" smtClean="0"/>
              <a:t> </a:t>
            </a:r>
            <a:r>
              <a:rPr lang="en-US" dirty="0" smtClean="0"/>
              <a:t>of what is produced and consumed in each country. As the composition changes, the total amounts of </a:t>
            </a:r>
            <a:r>
              <a:rPr lang="en-US" b="1" dirty="0" smtClean="0"/>
              <a:t>pollution will </a:t>
            </a:r>
            <a:r>
              <a:rPr lang="en-US" b="1" dirty="0" smtClean="0"/>
              <a:t>change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74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Global Environmental Challenges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Depletion of the ozone layer</a:t>
            </a:r>
          </a:p>
          <a:p>
            <a:r>
              <a:rPr lang="en-US" dirty="0" smtClean="0"/>
              <a:t>Global warming as a result of greenhouse gases</a:t>
            </a:r>
          </a:p>
          <a:p>
            <a:r>
              <a:rPr lang="en-US" dirty="0" smtClean="0"/>
              <a:t>When environmental problem causes only domestic costs, it is up to the government of the country to address it</a:t>
            </a:r>
          </a:p>
          <a:p>
            <a:r>
              <a:rPr lang="en-US" dirty="0" smtClean="0"/>
              <a:t>When the problem is transborder</a:t>
            </a:r>
            <a:r>
              <a:rPr lang="en-US" dirty="0"/>
              <a:t> </a:t>
            </a:r>
            <a:r>
              <a:rPr lang="en-US" dirty="0" smtClean="0"/>
              <a:t>but regional, it may still be solvable by negotiation</a:t>
            </a:r>
          </a:p>
          <a:p>
            <a:r>
              <a:rPr lang="en-US" dirty="0" smtClean="0"/>
              <a:t>When the problem is </a:t>
            </a:r>
            <a:r>
              <a:rPr lang="en-US" dirty="0" smtClean="0"/>
              <a:t>global, a </a:t>
            </a:r>
            <a:r>
              <a:rPr lang="en-US" dirty="0" smtClean="0"/>
              <a:t>multilateral agreement is needed, but negotiating and enforcing the agreement may be </a:t>
            </a:r>
            <a:r>
              <a:rPr lang="en-US" dirty="0" smtClean="0"/>
              <a:t>difficult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02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Global Environmental 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Extinction of species</a:t>
            </a:r>
          </a:p>
          <a:p>
            <a:r>
              <a:rPr lang="en-US" dirty="0" smtClean="0"/>
              <a:t>Overfishing</a:t>
            </a:r>
          </a:p>
          <a:p>
            <a:r>
              <a:rPr lang="en-US" dirty="0" smtClean="0"/>
              <a:t>CFCs and Ozone</a:t>
            </a:r>
          </a:p>
          <a:p>
            <a:r>
              <a:rPr lang="en-US" dirty="0" smtClean="0"/>
              <a:t>Greenhouse gases and global warming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69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CFCs and Ozone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CFCS deplete ozone in the upper atmosphere.</a:t>
            </a:r>
          </a:p>
          <a:p>
            <a:r>
              <a:rPr lang="en-US" dirty="0" smtClean="0"/>
              <a:t>In 1987 over 50 nations agreed to the </a:t>
            </a:r>
            <a:r>
              <a:rPr lang="en-US" b="1" dirty="0" smtClean="0"/>
              <a:t>Montreal Protocol</a:t>
            </a:r>
            <a:r>
              <a:rPr lang="en-US" dirty="0" smtClean="0"/>
              <a:t> banning exports and imports of CFCs and halons, extended in 1990 to phasing out production. </a:t>
            </a:r>
          </a:p>
          <a:p>
            <a:r>
              <a:rPr lang="en-US" dirty="0" smtClean="0"/>
              <a:t>Has been achieving much of the intended environmental and economic effects.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80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CFCs and Ozone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Why has the Montreal </a:t>
            </a:r>
            <a:r>
              <a:rPr lang="en-US" dirty="0"/>
              <a:t>P</a:t>
            </a:r>
            <a:r>
              <a:rPr lang="en-US" dirty="0" smtClean="0"/>
              <a:t>rotocol been successful?</a:t>
            </a:r>
          </a:p>
          <a:p>
            <a:r>
              <a:rPr lang="en-US" dirty="0" smtClean="0"/>
              <a:t>Scientific evidence clear and convincing</a:t>
            </a:r>
          </a:p>
          <a:p>
            <a:r>
              <a:rPr lang="en-US" dirty="0" smtClean="0"/>
              <a:t>Small group of products, and substitutes feasible at reasonable cost</a:t>
            </a:r>
          </a:p>
          <a:p>
            <a:r>
              <a:rPr lang="en-US" dirty="0" smtClean="0"/>
              <a:t>Production concentrated in the United States and the EU</a:t>
            </a:r>
          </a:p>
          <a:p>
            <a:r>
              <a:rPr lang="en-US" dirty="0" smtClean="0"/>
              <a:t>These producing countries also likely to be among the countries most harmed by the damage to the atmosphere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Greenhouse Gases and Global Warming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solution to excessive global warming should include the following elements:</a:t>
            </a:r>
          </a:p>
          <a:p>
            <a:r>
              <a:rPr lang="en-US" dirty="0" smtClean="0"/>
              <a:t>Economic incentives are used to encourage </a:t>
            </a:r>
            <a:r>
              <a:rPr lang="en-US" dirty="0" smtClean="0"/>
              <a:t>reductions in greenhouse gas emission</a:t>
            </a:r>
            <a:endParaRPr lang="en-US" dirty="0" smtClean="0"/>
          </a:p>
          <a:p>
            <a:r>
              <a:rPr lang="en-US" dirty="0" smtClean="0"/>
              <a:t>All countries are involved</a:t>
            </a:r>
          </a:p>
          <a:p>
            <a:r>
              <a:rPr lang="en-US" dirty="0" smtClean="0"/>
              <a:t>The policy extends over decades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73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Carbon Tax to Stabilize Atmospheric Carbon Dioxide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25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89" y="2062163"/>
            <a:ext cx="8875225" cy="304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961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Is Free Trade Anti-Environment?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/>
              <a:t>A</a:t>
            </a:r>
            <a:r>
              <a:rPr lang="en-US" dirty="0" smtClean="0"/>
              <a:t>dditional </a:t>
            </a:r>
            <a:r>
              <a:rPr lang="en-US" i="1" dirty="0"/>
              <a:t>gains from </a:t>
            </a:r>
            <a:r>
              <a:rPr lang="en-US" i="1" dirty="0" smtClean="0"/>
              <a:t>trade </a:t>
            </a:r>
            <a:r>
              <a:rPr lang="en-US" dirty="0" smtClean="0"/>
              <a:t>have two </a:t>
            </a:r>
            <a:r>
              <a:rPr lang="en-US" dirty="0"/>
              <a:t>different </a:t>
            </a:r>
            <a:r>
              <a:rPr lang="en-US" dirty="0" smtClean="0"/>
              <a:t>effects </a:t>
            </a:r>
            <a:r>
              <a:rPr lang="en-US" dirty="0"/>
              <a:t>on the economy</a:t>
            </a:r>
          </a:p>
          <a:p>
            <a:pPr lvl="0"/>
            <a:r>
              <a:rPr lang="en-US" dirty="0" smtClean="0"/>
              <a:t>The </a:t>
            </a:r>
            <a:r>
              <a:rPr lang="en-US" dirty="0"/>
              <a:t>increased production and consumption due to increased trade probably leads to </a:t>
            </a:r>
            <a:r>
              <a:rPr lang="en-US" b="1" dirty="0"/>
              <a:t>more pollution, i.e. </a:t>
            </a:r>
            <a:r>
              <a:rPr lang="en-US" dirty="0"/>
              <a:t>the larger size of the economy contributes to more pollution (</a:t>
            </a:r>
            <a:r>
              <a:rPr lang="en-US" b="1" i="1" dirty="0"/>
              <a:t>the size effect)</a:t>
            </a:r>
            <a:endParaRPr lang="en-US" dirty="0"/>
          </a:p>
          <a:p>
            <a:pPr lvl="0"/>
            <a:r>
              <a:rPr lang="en-US" dirty="0"/>
              <a:t>Since </a:t>
            </a:r>
            <a:r>
              <a:rPr lang="en-US" dirty="0" smtClean="0"/>
              <a:t>demand for a cleaner </a:t>
            </a:r>
            <a:r>
              <a:rPr lang="en-US" dirty="0"/>
              <a:t>environment is a normal good, the higher income can lead to pressure on governments to enact tougher environmental protection policies, resulting in </a:t>
            </a:r>
            <a:r>
              <a:rPr lang="en-US" b="1" dirty="0"/>
              <a:t>less pollution</a:t>
            </a:r>
            <a:r>
              <a:rPr lang="en-US" dirty="0"/>
              <a:t> per unit produced. (</a:t>
            </a:r>
            <a:r>
              <a:rPr lang="en-US" b="1" i="1" dirty="0"/>
              <a:t>the income effect</a:t>
            </a:r>
            <a:r>
              <a:rPr lang="en-US" dirty="0"/>
              <a:t>)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90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b="1" dirty="0"/>
              <a:t>T</a:t>
            </a:r>
            <a:r>
              <a:rPr lang="en-US" b="1" dirty="0" smtClean="0"/>
              <a:t>he Size and Income Effects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783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/>
              <a:t>There are likely to be different general patterns for the combined</a:t>
            </a:r>
            <a:r>
              <a:rPr lang="en-US" b="1" dirty="0"/>
              <a:t> size </a:t>
            </a:r>
            <a:r>
              <a:rPr lang="en-US" dirty="0"/>
              <a:t>and </a:t>
            </a:r>
            <a:r>
              <a:rPr lang="en-US" b="1" dirty="0"/>
              <a:t>income effects</a:t>
            </a:r>
            <a:r>
              <a:rPr lang="en-US" dirty="0"/>
              <a:t>, depending on what kind of environmental problems we are examining</a:t>
            </a:r>
            <a:r>
              <a:rPr lang="en-US" dirty="0" smtClean="0"/>
              <a:t>:</a:t>
            </a:r>
          </a:p>
          <a:p>
            <a:r>
              <a:rPr lang="en-US" dirty="0" smtClean="0"/>
              <a:t>Environmental </a:t>
            </a:r>
            <a:r>
              <a:rPr lang="en-US" dirty="0"/>
              <a:t>harm declines with rising </a:t>
            </a:r>
            <a:r>
              <a:rPr lang="en-US" dirty="0"/>
              <a:t>p</a:t>
            </a:r>
            <a:r>
              <a:rPr lang="en-US" dirty="0" smtClean="0"/>
              <a:t>roduction and income </a:t>
            </a:r>
            <a:r>
              <a:rPr lang="en-US" dirty="0"/>
              <a:t>per person. </a:t>
            </a:r>
            <a:r>
              <a:rPr lang="en-US" b="1" i="1" dirty="0"/>
              <a:t>Income effect </a:t>
            </a:r>
            <a:r>
              <a:rPr lang="en-US" i="1" dirty="0"/>
              <a:t>dominate the </a:t>
            </a:r>
            <a:r>
              <a:rPr lang="en-US" b="1" i="1" dirty="0"/>
              <a:t>size effect</a:t>
            </a:r>
            <a:endParaRPr lang="en-US" b="1" dirty="0"/>
          </a:p>
          <a:p>
            <a:pPr lvl="0"/>
            <a:r>
              <a:rPr lang="en-US" dirty="0"/>
              <a:t>Environmental harm rises with rising </a:t>
            </a:r>
            <a:r>
              <a:rPr lang="en-US" dirty="0" smtClean="0"/>
              <a:t>production and income </a:t>
            </a:r>
            <a:r>
              <a:rPr lang="en-US" dirty="0"/>
              <a:t>per person.  </a:t>
            </a:r>
            <a:r>
              <a:rPr lang="en-US" b="1" i="1" dirty="0"/>
              <a:t>Size effect </a:t>
            </a:r>
            <a:r>
              <a:rPr lang="en-US" i="1" dirty="0"/>
              <a:t>dominates the </a:t>
            </a:r>
            <a:r>
              <a:rPr lang="en-US" b="1" i="1" dirty="0"/>
              <a:t>income effect</a:t>
            </a:r>
            <a:endParaRPr lang="en-US" b="1" dirty="0"/>
          </a:p>
          <a:p>
            <a:pPr lvl="0"/>
            <a:r>
              <a:rPr lang="en-US" dirty="0"/>
              <a:t>The relationship is an inverted U-shaped function. This is </a:t>
            </a:r>
            <a:r>
              <a:rPr lang="en-US" dirty="0" smtClean="0"/>
              <a:t>the </a:t>
            </a:r>
            <a:r>
              <a:rPr lang="en-US" b="1" i="1" dirty="0"/>
              <a:t>environmental Kuznets</a:t>
            </a:r>
            <a:r>
              <a:rPr lang="en-US" b="1" dirty="0"/>
              <a:t> </a:t>
            </a:r>
            <a:r>
              <a:rPr lang="en-US" b="1" i="1" dirty="0"/>
              <a:t>curve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27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b="1" dirty="0" smtClean="0">
                <a:latin typeface="Calibri" pitchFamily="34" charset="0"/>
              </a:rPr>
              <a:t>Environmental </a:t>
            </a:r>
            <a:r>
              <a:rPr lang="en-US" altLang="en-US" b="1" dirty="0">
                <a:latin typeface="Calibri" pitchFamily="34" charset="0"/>
              </a:rPr>
              <a:t>Problems by Income Level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5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05878"/>
            <a:ext cx="8593654" cy="373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815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763000" cy="1143000"/>
          </a:xfrm>
        </p:spPr>
        <p:txBody>
          <a:bodyPr>
            <a:noAutofit/>
          </a:bodyPr>
          <a:lstStyle/>
          <a:p>
            <a:r>
              <a:rPr lang="en-US" altLang="en-US" sz="3800" b="1" dirty="0" smtClean="0">
                <a:latin typeface="Calibri" pitchFamily="34" charset="0"/>
              </a:rPr>
              <a:t>Environmental </a:t>
            </a:r>
            <a:r>
              <a:rPr lang="en-US" altLang="en-US" sz="3800" b="1" dirty="0">
                <a:latin typeface="Calibri" pitchFamily="34" charset="0"/>
              </a:rPr>
              <a:t>Effects of the Uruguay Round (Percentage Changes in Emissions)</a:t>
            </a:r>
            <a:endParaRPr lang="en-US" sz="38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6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1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03" y="1981200"/>
            <a:ext cx="8527997" cy="3625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061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Is the WTO </a:t>
            </a:r>
            <a:r>
              <a:rPr lang="en-US" b="1" dirty="0" smtClean="0"/>
              <a:t>Anti-Environment</a:t>
            </a:r>
            <a:r>
              <a:rPr lang="en-US" b="1" dirty="0"/>
              <a:t>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06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There are three important types of policies that may qualify for environmental exception by WTO.</a:t>
            </a:r>
          </a:p>
          <a:p>
            <a:pPr marL="0" lvl="0" indent="0">
              <a:buNone/>
            </a:pPr>
            <a:r>
              <a:rPr lang="en-US" b="1" dirty="0" smtClean="0"/>
              <a:t>1.   </a:t>
            </a:r>
            <a:r>
              <a:rPr lang="en-US" b="1" dirty="0" smtClean="0"/>
              <a:t>When </a:t>
            </a:r>
            <a:r>
              <a:rPr lang="en-US" b="1" dirty="0"/>
              <a:t>consumption of products can cause damage</a:t>
            </a:r>
            <a:endParaRPr lang="en-US" dirty="0"/>
          </a:p>
          <a:p>
            <a:r>
              <a:rPr lang="en-US" dirty="0"/>
              <a:t>WTO position: a country generally can impose product standards or other limits on consumption to protect the country’s health, its safety, or the environment, even though such a policy may limit imports. </a:t>
            </a:r>
            <a:endParaRPr lang="en-US" dirty="0" smtClean="0"/>
          </a:p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key is that the policy applies to all consumption, not just to imports.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84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24800" cy="715962"/>
          </a:xfrm>
        </p:spPr>
        <p:txBody>
          <a:bodyPr>
            <a:noAutofit/>
          </a:bodyPr>
          <a:lstStyle/>
          <a:p>
            <a:r>
              <a:rPr lang="en-US" b="1" dirty="0"/>
              <a:t>Is the WTO Anti-Environment?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135563"/>
          </a:xfrm>
        </p:spPr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en-US" b="1" dirty="0"/>
              <a:t>2. Production in foreign countries can cause environmental damage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WTO position has evolved to one that permits an environmental exception for national rules that limit imports of products produced using procedures that harm the environment, but with strict standards</a:t>
            </a:r>
          </a:p>
          <a:p>
            <a:pPr lvl="0"/>
            <a:r>
              <a:rPr lang="en-US" dirty="0" smtClean="0"/>
              <a:t>The </a:t>
            </a:r>
            <a:r>
              <a:rPr lang="en-US" dirty="0"/>
              <a:t>rules must demonstrably assist in pursuing a legitimate environmental goal, and must limit trade as little as possible.</a:t>
            </a:r>
          </a:p>
          <a:p>
            <a:pPr lvl="0"/>
            <a:r>
              <a:rPr lang="en-US" dirty="0"/>
              <a:t>The rules must be applied equally to domestic producers and to all foreign exporting firms.</a:t>
            </a:r>
          </a:p>
          <a:p>
            <a:pPr lvl="0"/>
            <a:r>
              <a:rPr lang="en-US" dirty="0"/>
              <a:t>The country imposing the rules should be engaged in negotiations with other involved countries to establish a multilateral agreement to address environmental issues.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92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Is the WTO Anti-Environment?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06963"/>
          </a:xfrm>
        </p:spPr>
        <p:txBody>
          <a:bodyPr>
            <a:normAutofit fontScale="92500"/>
          </a:bodyPr>
          <a:lstStyle/>
          <a:p>
            <a:pPr marL="0" lvl="0" indent="0">
              <a:buNone/>
            </a:pPr>
            <a:r>
              <a:rPr lang="en-US" b="1" dirty="0" smtClean="0"/>
              <a:t>3. </a:t>
            </a:r>
            <a:r>
              <a:rPr lang="en-US" b="1" dirty="0"/>
              <a:t>G</a:t>
            </a:r>
            <a:r>
              <a:rPr lang="en-US" b="1" dirty="0" smtClean="0"/>
              <a:t>lobal </a:t>
            </a:r>
            <a:r>
              <a:rPr lang="en-US" b="1" dirty="0"/>
              <a:t>environmental problems that require global solutions negotiated among many governments</a:t>
            </a:r>
            <a:endParaRPr lang="en-US" dirty="0"/>
          </a:p>
          <a:p>
            <a:r>
              <a:rPr lang="en-US" dirty="0"/>
              <a:t>Two important multilateral </a:t>
            </a:r>
            <a:r>
              <a:rPr lang="en-US" dirty="0" smtClean="0"/>
              <a:t>agreements, </a:t>
            </a:r>
            <a:r>
              <a:rPr lang="en-US" dirty="0"/>
              <a:t>the </a:t>
            </a:r>
            <a:r>
              <a:rPr lang="en-US" b="1" i="1" dirty="0"/>
              <a:t>Convention on International Trade in Engendered Species</a:t>
            </a:r>
            <a:r>
              <a:rPr lang="en-US" dirty="0"/>
              <a:t> and the </a:t>
            </a:r>
            <a:r>
              <a:rPr lang="en-US" b="1" i="1" dirty="0"/>
              <a:t>Montreal Protocol</a:t>
            </a:r>
            <a:r>
              <a:rPr lang="en-US" dirty="0"/>
              <a:t> use trade bans, even for trade with countries that have not signed the agreements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WTO has not ruled on this type of multilateral agreement, but seems to be OK.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99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ugel PPTs- Chapter 13-V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Pugel PPTs- Chapter 13-V2</Template>
  <TotalTime>1575</TotalTime>
  <Words>1388</Words>
  <Application>Microsoft Office PowerPoint</Application>
  <PresentationFormat>On-screen Show (4:3)</PresentationFormat>
  <Paragraphs>137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Pugel PPTs- Chapter 13-V2</vt:lpstr>
      <vt:lpstr>Chapter 13:</vt:lpstr>
      <vt:lpstr>Is Free Trade Anti-Environment?</vt:lpstr>
      <vt:lpstr>Is Free Trade Anti-Environment?</vt:lpstr>
      <vt:lpstr> The Size and Income Effects </vt:lpstr>
      <vt:lpstr>Environmental Problems by Income Level</vt:lpstr>
      <vt:lpstr>Environmental Effects of the Uruguay Round (Percentage Changes in Emissions)</vt:lpstr>
      <vt:lpstr>Is the WTO Anti-Environment? </vt:lpstr>
      <vt:lpstr>Is the WTO Anti-Environment? </vt:lpstr>
      <vt:lpstr>Is the WTO Anti-Environment? </vt:lpstr>
      <vt:lpstr>The Specificity Rule Again </vt:lpstr>
      <vt:lpstr>Alternative Government Policy Approaches</vt:lpstr>
      <vt:lpstr>Preview of Policy Prescriptions </vt:lpstr>
      <vt:lpstr>Types of Externalities and Product-Market Prescriptions</vt:lpstr>
      <vt:lpstr>Trade and Domestic Pollution</vt:lpstr>
      <vt:lpstr>When Domestic Production Causes Domestic Pollution</vt:lpstr>
      <vt:lpstr>Transborder Pollution </vt:lpstr>
      <vt:lpstr>A Classic Case of International Pollution with an Ideal Policy Solution</vt:lpstr>
      <vt:lpstr>The Next-Best Solution </vt:lpstr>
      <vt:lpstr>NAFTA and Transborder Pollution</vt:lpstr>
      <vt:lpstr>Global Environmental Challenges</vt:lpstr>
      <vt:lpstr>Global Environmental Challenges</vt:lpstr>
      <vt:lpstr>CFCs and Ozone</vt:lpstr>
      <vt:lpstr>CFCs and Ozone</vt:lpstr>
      <vt:lpstr>Greenhouse Gases and Global Warming</vt:lpstr>
      <vt:lpstr>Carbon Tax to Stabilize Atmospheric Carbon Dioxide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13:</dc:title>
  <dc:creator>Kouvelis, Christina</dc:creator>
  <cp:lastModifiedBy>Windows User</cp:lastModifiedBy>
  <cp:revision>20</cp:revision>
  <cp:lastPrinted>2015-07-13T21:05:03Z</cp:lastPrinted>
  <dcterms:created xsi:type="dcterms:W3CDTF">2015-07-08T06:09:41Z</dcterms:created>
  <dcterms:modified xsi:type="dcterms:W3CDTF">2015-07-13T23:59:40Z</dcterms:modified>
</cp:coreProperties>
</file>