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80" r:id="rId3"/>
    <p:sldId id="281" r:id="rId4"/>
    <p:sldId id="258" r:id="rId5"/>
    <p:sldId id="261" r:id="rId6"/>
    <p:sldId id="259" r:id="rId7"/>
    <p:sldId id="260" r:id="rId8"/>
    <p:sldId id="262" r:id="rId9"/>
    <p:sldId id="271" r:id="rId10"/>
    <p:sldId id="263" r:id="rId11"/>
    <p:sldId id="266" r:id="rId12"/>
    <p:sldId id="267" r:id="rId13"/>
    <p:sldId id="269" r:id="rId14"/>
    <p:sldId id="270" r:id="rId15"/>
    <p:sldId id="272" r:id="rId16"/>
    <p:sldId id="274" r:id="rId17"/>
    <p:sldId id="277" r:id="rId18"/>
    <p:sldId id="278" r:id="rId19"/>
    <p:sldId id="275" r:id="rId20"/>
    <p:sldId id="279" r:id="rId21"/>
  </p:sldIdLst>
  <p:sldSz cx="9144000" cy="6858000" type="screen4x3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6361E236-8F80-4280-B0B5-752A21FBA66C}" type="datetimeFigureOut">
              <a:rPr lang="en-US" smtClean="0"/>
              <a:t>7/13/2015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448B5142-A4BB-4269-B37B-1B171B3B21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4156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7/13/2015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Chapter 12: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505200"/>
            <a:ext cx="7239000" cy="685800"/>
          </a:xfrm>
        </p:spPr>
        <p:txBody>
          <a:bodyPr/>
          <a:lstStyle/>
          <a:p>
            <a:r>
              <a:rPr lang="en-US" altLang="en-US" dirty="0">
                <a:latin typeface="Calibri" pitchFamily="34" charset="0"/>
              </a:rPr>
              <a:t>Trade Blocs and Trade Blocks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2400" cy="6397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Trade Diversification versus Trade Creation in Joining a Trade Bloc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15" y="1371600"/>
            <a:ext cx="8074277" cy="4786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49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763000" cy="1143000"/>
          </a:xfrm>
        </p:spPr>
        <p:txBody>
          <a:bodyPr>
            <a:noAutofit/>
          </a:bodyPr>
          <a:lstStyle/>
          <a:p>
            <a:r>
              <a:rPr lang="en-US" sz="4200" b="1" dirty="0" smtClean="0"/>
              <a:t>Other Possible Gains from a </a:t>
            </a:r>
            <a:r>
              <a:rPr lang="en-US" sz="4200" b="1" dirty="0"/>
              <a:t>T</a:t>
            </a:r>
            <a:r>
              <a:rPr lang="en-US" sz="4200" b="1" dirty="0" smtClean="0"/>
              <a:t>rade </a:t>
            </a:r>
            <a:r>
              <a:rPr lang="en-US" sz="4200" b="1" dirty="0"/>
              <a:t>B</a:t>
            </a:r>
            <a:r>
              <a:rPr lang="en-US" sz="4200" b="1" dirty="0" smtClean="0"/>
              <a:t>loc</a:t>
            </a:r>
            <a:endParaRPr lang="en-US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Increased </a:t>
            </a:r>
            <a:r>
              <a:rPr lang="en-US" dirty="0"/>
              <a:t>competition </a:t>
            </a:r>
            <a:r>
              <a:rPr lang="en-US" dirty="0" smtClean="0"/>
              <a:t>within the bloc can </a:t>
            </a:r>
            <a:r>
              <a:rPr lang="en-US" dirty="0"/>
              <a:t>lower prices</a:t>
            </a:r>
          </a:p>
          <a:p>
            <a:pPr lvl="0"/>
            <a:r>
              <a:rPr lang="en-US" dirty="0"/>
              <a:t>Increased competition </a:t>
            </a:r>
            <a:r>
              <a:rPr lang="en-US" dirty="0" smtClean="0"/>
              <a:t>within the bloc can </a:t>
            </a:r>
            <a:r>
              <a:rPr lang="en-US" dirty="0"/>
              <a:t>lower production costs </a:t>
            </a:r>
          </a:p>
          <a:p>
            <a:pPr lvl="0"/>
            <a:r>
              <a:rPr lang="en-US" dirty="0" smtClean="0"/>
              <a:t>Expanded production </a:t>
            </a:r>
            <a:r>
              <a:rPr lang="en-US" dirty="0" smtClean="0"/>
              <a:t>within the bloc can lead to achieving economies </a:t>
            </a:r>
            <a:r>
              <a:rPr lang="en-US" dirty="0"/>
              <a:t>of scale</a:t>
            </a:r>
          </a:p>
          <a:p>
            <a:pPr lvl="0"/>
            <a:r>
              <a:rPr lang="en-US" dirty="0"/>
              <a:t>Increased opportunities </a:t>
            </a:r>
            <a:r>
              <a:rPr lang="en-US" dirty="0" smtClean="0"/>
              <a:t>within the bloc for </a:t>
            </a:r>
            <a:r>
              <a:rPr lang="en-US" dirty="0"/>
              <a:t>business investment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0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</a:t>
            </a:r>
            <a:r>
              <a:rPr lang="en-US" b="1" dirty="0" smtClean="0"/>
              <a:t>European Union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The </a:t>
            </a:r>
            <a:r>
              <a:rPr lang="en-US" sz="2800" dirty="0"/>
              <a:t>basic requirements to join the European </a:t>
            </a:r>
            <a:r>
              <a:rPr lang="en-US" sz="2800" dirty="0" smtClean="0"/>
              <a:t>Union </a:t>
            </a:r>
            <a:r>
              <a:rPr lang="en-US" sz="2800" dirty="0"/>
              <a:t>are:</a:t>
            </a:r>
          </a:p>
          <a:p>
            <a:pPr lvl="0"/>
            <a:r>
              <a:rPr lang="en-US" sz="2800" dirty="0"/>
              <a:t>That the country have a functioning democracy</a:t>
            </a:r>
          </a:p>
          <a:p>
            <a:pPr lvl="0"/>
            <a:r>
              <a:rPr lang="en-US" sz="2800" dirty="0"/>
              <a:t>A commitment to respecting human rights</a:t>
            </a:r>
          </a:p>
          <a:p>
            <a:pPr lvl="0"/>
            <a:r>
              <a:rPr lang="en-US" sz="2800" dirty="0"/>
              <a:t>A market </a:t>
            </a:r>
            <a:r>
              <a:rPr lang="en-US" sz="2800" dirty="0" smtClean="0"/>
              <a:t>economy</a:t>
            </a:r>
          </a:p>
          <a:p>
            <a:pPr lvl="0"/>
            <a:r>
              <a:rPr lang="en-US" sz="2800" dirty="0" smtClean="0"/>
              <a:t>That the country have the willingness to adopt and implement EU rules and standards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1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North </a:t>
            </a:r>
            <a:r>
              <a:rPr lang="en-US" b="1" dirty="0"/>
              <a:t>American </a:t>
            </a:r>
            <a:r>
              <a:rPr lang="en-US" b="1" dirty="0" smtClean="0"/>
              <a:t>Becomes a Bloc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formation of the North American Free Trade Area </a:t>
            </a:r>
            <a:r>
              <a:rPr lang="en-US" dirty="0" smtClean="0"/>
              <a:t>(NAFTA) went </a:t>
            </a:r>
            <a:r>
              <a:rPr lang="en-US" dirty="0"/>
              <a:t>through two </a:t>
            </a:r>
            <a:r>
              <a:rPr lang="en-US" dirty="0" smtClean="0"/>
              <a:t>steps:</a:t>
            </a:r>
            <a:endParaRPr lang="en-US" dirty="0"/>
          </a:p>
          <a:p>
            <a:pPr lvl="0"/>
            <a:r>
              <a:rPr lang="en-US" dirty="0"/>
              <a:t>The Canada-U.S. Free Trade Area (CUSFTA) in January 1989</a:t>
            </a:r>
          </a:p>
          <a:p>
            <a:pPr lvl="0"/>
            <a:r>
              <a:rPr lang="en-US" dirty="0"/>
              <a:t>In 1990 the U.S. and Mexico began negotiations on a free trade agreement, and Canada joined the talks in 1991. The NAFTA treaty replaced CUSFTA in January 1994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0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Trade Blocs </a:t>
            </a:r>
            <a:r>
              <a:rPr lang="en-US" sz="4000" b="1" dirty="0"/>
              <a:t>A</a:t>
            </a:r>
            <a:r>
              <a:rPr lang="en-US" sz="4000" b="1" dirty="0" smtClean="0"/>
              <a:t>mong Developing </a:t>
            </a:r>
            <a:r>
              <a:rPr lang="en-US" sz="4000" b="1" dirty="0"/>
              <a:t>C</a:t>
            </a:r>
            <a:r>
              <a:rPr lang="en-US" sz="4000" b="1" dirty="0" smtClean="0"/>
              <a:t>ountries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534400" cy="50593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The key change in many developing countries’ trade policies since the </a:t>
            </a:r>
            <a:r>
              <a:rPr lang="en-US" dirty="0" smtClean="0"/>
              <a:t>1970s, </a:t>
            </a:r>
            <a:r>
              <a:rPr lang="en-US" dirty="0"/>
              <a:t>has been a shift in philosophy, </a:t>
            </a:r>
            <a:r>
              <a:rPr lang="en-US" dirty="0" smtClean="0"/>
              <a:t>toward an </a:t>
            </a:r>
            <a:r>
              <a:rPr lang="en-US" dirty="0"/>
              <a:t>outward, pro-trade (or at least pro-export) orientation. </a:t>
            </a:r>
            <a:endParaRPr lang="en-US" dirty="0" smtClean="0"/>
          </a:p>
          <a:p>
            <a:r>
              <a:rPr lang="en-US" dirty="0" smtClean="0"/>
              <a:t>As </a:t>
            </a:r>
            <a:r>
              <a:rPr lang="en-US" dirty="0"/>
              <a:t>in the case of </a:t>
            </a:r>
            <a:r>
              <a:rPr lang="en-US" dirty="0" smtClean="0"/>
              <a:t>Mexico, many </a:t>
            </a:r>
            <a:r>
              <a:rPr lang="en-US" dirty="0"/>
              <a:t>developing countries have pursued economic reforms to liberalize </a:t>
            </a:r>
            <a:r>
              <a:rPr lang="en-US" dirty="0" smtClean="0"/>
              <a:t>government policies </a:t>
            </a:r>
            <a:r>
              <a:rPr lang="en-US" dirty="0"/>
              <a:t>toward trade and business activity more generally. </a:t>
            </a:r>
            <a:endParaRPr lang="en-US" dirty="0" smtClean="0"/>
          </a:p>
          <a:p>
            <a:r>
              <a:rPr lang="en-US" dirty="0" smtClean="0"/>
              <a:t>Forming </a:t>
            </a:r>
            <a:r>
              <a:rPr lang="en-US" dirty="0"/>
              <a:t>a trade bloc </a:t>
            </a:r>
            <a:r>
              <a:rPr lang="en-US" dirty="0" smtClean="0"/>
              <a:t>can be </a:t>
            </a:r>
            <a:r>
              <a:rPr lang="en-US" dirty="0"/>
              <a:t>part of this thrust to liberalize (although, as we have seen, it is actually </a:t>
            </a:r>
            <a:r>
              <a:rPr lang="en-US" dirty="0" smtClean="0"/>
              <a:t>liberalizing internal </a:t>
            </a:r>
            <a:r>
              <a:rPr lang="en-US" dirty="0"/>
              <a:t>trade while discriminating against external trade</a:t>
            </a:r>
            <a:r>
              <a:rPr lang="en-US" dirty="0" smtClean="0"/>
              <a:t>).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MERCOSUR </a:t>
            </a:r>
            <a:r>
              <a:rPr lang="en-US" dirty="0"/>
              <a:t>(the Southern Common Market) is the most prominent of the </a:t>
            </a:r>
            <a:r>
              <a:rPr lang="en-US" dirty="0" smtClean="0"/>
              <a:t>recent developing-country </a:t>
            </a:r>
            <a:r>
              <a:rPr lang="en-US" dirty="0"/>
              <a:t>trade blocs.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42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Trade Embargoes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Trade </a:t>
            </a:r>
            <a:r>
              <a:rPr lang="en-US" dirty="0"/>
              <a:t>discrimination can be more belligerent—a trade block instead of a trade bloc. </a:t>
            </a:r>
            <a:r>
              <a:rPr lang="en-US" dirty="0" smtClean="0"/>
              <a:t>A nation </a:t>
            </a:r>
            <a:r>
              <a:rPr lang="en-US" dirty="0"/>
              <a:t>or group of nations can keep ordinary barriers on its trade with most </a:t>
            </a:r>
            <a:r>
              <a:rPr lang="en-US" dirty="0" smtClean="0"/>
              <a:t>countries, but </a:t>
            </a:r>
            <a:r>
              <a:rPr lang="en-US" dirty="0"/>
              <a:t>insist on making trade with a particular country or countries difficult or impossible.</a:t>
            </a:r>
          </a:p>
          <a:p>
            <a:pPr marL="0" indent="0">
              <a:buNone/>
            </a:pPr>
            <a:r>
              <a:rPr lang="en-US" dirty="0"/>
              <a:t>To wage economic warfare, nations have often imposed </a:t>
            </a:r>
            <a:r>
              <a:rPr lang="en-US" i="1" dirty="0"/>
              <a:t>economic </a:t>
            </a:r>
            <a:r>
              <a:rPr lang="en-US" i="1" dirty="0" smtClean="0"/>
              <a:t>sanctions </a:t>
            </a:r>
            <a:r>
              <a:rPr lang="en-US" dirty="0" smtClean="0"/>
              <a:t>or </a:t>
            </a:r>
            <a:r>
              <a:rPr lang="en-US" i="1" dirty="0"/>
              <a:t>embargoes, </a:t>
            </a:r>
            <a:r>
              <a:rPr lang="en-US" dirty="0"/>
              <a:t>which are discriminatory restrictions or bans on economic exchange.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04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Effects </a:t>
            </a:r>
            <a:r>
              <a:rPr lang="en-US" altLang="en-US" b="1" dirty="0">
                <a:latin typeface="Calibri" pitchFamily="34" charset="0"/>
              </a:rPr>
              <a:t>of an Embargo on Exports to </a:t>
            </a:r>
            <a:r>
              <a:rPr lang="en-US" altLang="en-US" b="1" dirty="0" smtClean="0">
                <a:latin typeface="Calibri" pitchFamily="34" charset="0"/>
              </a:rPr>
              <a:t>Iran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527112" cy="395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029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Trade Embargoes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5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Political failure of an embargo </a:t>
            </a:r>
            <a:r>
              <a:rPr lang="en-US" dirty="0"/>
              <a:t>occurs when the target country’s </a:t>
            </a:r>
            <a:r>
              <a:rPr lang="en-US" dirty="0" smtClean="0"/>
              <a:t>national decision-makers </a:t>
            </a:r>
            <a:r>
              <a:rPr lang="en-US" dirty="0"/>
              <a:t>have so much stake in the policy that provoked the embargo that </a:t>
            </a:r>
            <a:r>
              <a:rPr lang="en-US" dirty="0" smtClean="0"/>
              <a:t>they will </a:t>
            </a:r>
            <a:r>
              <a:rPr lang="en-US" dirty="0"/>
              <a:t>stick with that policy even if the economic cost to their nation becomes extreme</a:t>
            </a:r>
            <a:r>
              <a:rPr lang="en-US" dirty="0" smtClean="0"/>
              <a:t>.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Such </a:t>
            </a:r>
            <a:r>
              <a:rPr lang="en-US" dirty="0"/>
              <a:t>political stubbornness is </a:t>
            </a:r>
            <a:r>
              <a:rPr lang="en-US" dirty="0" smtClean="0"/>
              <a:t>more likely </a:t>
            </a:r>
            <a:r>
              <a:rPr lang="en-US" dirty="0"/>
              <a:t>if the target country is a dictatorship </a:t>
            </a:r>
            <a:r>
              <a:rPr lang="en-US" dirty="0" smtClean="0"/>
              <a:t>and the dictatorship would be jeopardized by retreating from the policy that provoked the embargo. </a:t>
            </a:r>
            <a:r>
              <a:rPr lang="en-US" dirty="0"/>
              <a:t>In such a case, the dictatorship will refuse to budge even as the </a:t>
            </a:r>
            <a:r>
              <a:rPr lang="en-US" dirty="0" smtClean="0"/>
              <a:t>economic costs </a:t>
            </a:r>
            <a:r>
              <a:rPr lang="en-US" dirty="0"/>
              <a:t>mount.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68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Trade Embargoes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/>
          </a:bodyPr>
          <a:lstStyle/>
          <a:p>
            <a:r>
              <a:rPr lang="en-US" b="1" dirty="0"/>
              <a:t>E</a:t>
            </a:r>
            <a:r>
              <a:rPr lang="en-US" b="1" dirty="0" smtClean="0"/>
              <a:t>conomic </a:t>
            </a:r>
            <a:r>
              <a:rPr lang="en-US" b="1" dirty="0"/>
              <a:t>failure of an embargo, </a:t>
            </a:r>
            <a:r>
              <a:rPr lang="en-US" dirty="0"/>
              <a:t>in which </a:t>
            </a:r>
            <a:r>
              <a:rPr lang="en-US" dirty="0" smtClean="0"/>
              <a:t>the embargo </a:t>
            </a:r>
            <a:r>
              <a:rPr lang="en-US" dirty="0"/>
              <a:t>inflicts little damage on the target country but possibly even great </a:t>
            </a:r>
            <a:r>
              <a:rPr lang="en-US" dirty="0" smtClean="0"/>
              <a:t>damage on </a:t>
            </a:r>
            <a:r>
              <a:rPr lang="en-US" dirty="0"/>
              <a:t>the imposing country. </a:t>
            </a:r>
            <a:endParaRPr lang="en-US" dirty="0" smtClean="0"/>
          </a:p>
          <a:p>
            <a:r>
              <a:rPr lang="en-US" dirty="0" smtClean="0"/>
              <a:t>Embargoes </a:t>
            </a:r>
            <a:r>
              <a:rPr lang="en-US" dirty="0"/>
              <a:t>and other economic sanctions apply stronger pressure when </a:t>
            </a:r>
            <a:r>
              <a:rPr lang="en-US" dirty="0" smtClean="0"/>
              <a:t>the embargoing </a:t>
            </a:r>
            <a:r>
              <a:rPr lang="en-US" dirty="0"/>
              <a:t>country or countries have high elasticities and the target countries </a:t>
            </a:r>
            <a:r>
              <a:rPr lang="en-US" dirty="0" smtClean="0"/>
              <a:t>have low </a:t>
            </a:r>
            <a:r>
              <a:rPr lang="en-US" dirty="0"/>
              <a:t>ones. </a:t>
            </a:r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is this likely to be true?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55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Two </a:t>
            </a:r>
            <a:r>
              <a:rPr lang="en-US" altLang="en-US" b="1" dirty="0">
                <a:latin typeface="Calibri" pitchFamily="34" charset="0"/>
              </a:rPr>
              <a:t>Kinds of Economically Unsuccessful Embargoes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69" y="1752601"/>
            <a:ext cx="8568531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78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Trade Barriers Designed to Discriminate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Trade blocs: Each member country can import from other member countries freely, or at least </a:t>
            </a:r>
            <a:r>
              <a:rPr lang="en-US" dirty="0" smtClean="0"/>
              <a:t>with lower tariffs or nontariff barriers</a:t>
            </a:r>
            <a:r>
              <a:rPr lang="en-US" dirty="0" smtClean="0"/>
              <a:t>. </a:t>
            </a:r>
            <a:endParaRPr lang="en-US" dirty="0" smtClean="0"/>
          </a:p>
          <a:p>
            <a:r>
              <a:rPr lang="en-US" dirty="0" smtClean="0"/>
              <a:t>Trade embargoes (trade blocks): Some countries discriminate against certain other countries, usually because of a policy dispute. They deny the outflow of goods, services, or assets to a particular country while allowing export to other countries, discriminate against imports from the targeted country, or block both exports to and imports from the target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38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Trade Embargoes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50593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When is a trade embargo more likely to work?  Actual experience: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Big </a:t>
            </a:r>
            <a:r>
              <a:rPr lang="en-US" dirty="0"/>
              <a:t>countries pick on small ones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Embargoes </a:t>
            </a:r>
            <a:r>
              <a:rPr lang="en-US" dirty="0" smtClean="0"/>
              <a:t>have </a:t>
            </a:r>
            <a:r>
              <a:rPr lang="en-US" dirty="0"/>
              <a:t>more chance of success if they </a:t>
            </a:r>
            <a:r>
              <a:rPr lang="en-US" dirty="0" smtClean="0"/>
              <a:t>are </a:t>
            </a:r>
            <a:r>
              <a:rPr lang="en-US" dirty="0"/>
              <a:t>sudden and </a:t>
            </a:r>
            <a:r>
              <a:rPr lang="en-US" dirty="0" smtClean="0"/>
              <a:t>comprehensive when </a:t>
            </a:r>
            <a:r>
              <a:rPr lang="en-US" dirty="0"/>
              <a:t>first </a:t>
            </a:r>
            <a:r>
              <a:rPr lang="en-US" dirty="0" smtClean="0"/>
              <a:t>imposed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Embargoes </a:t>
            </a:r>
            <a:r>
              <a:rPr lang="en-US" dirty="0" smtClean="0"/>
              <a:t>have more </a:t>
            </a:r>
            <a:r>
              <a:rPr lang="en-US" dirty="0"/>
              <a:t>chance of changing a </a:t>
            </a:r>
            <a:r>
              <a:rPr lang="en-US" dirty="0" smtClean="0"/>
              <a:t>target </a:t>
            </a:r>
            <a:r>
              <a:rPr lang="en-US" dirty="0"/>
              <a:t>government’s policies when the citizens hurt by </a:t>
            </a:r>
            <a:r>
              <a:rPr lang="en-US" dirty="0" smtClean="0"/>
              <a:t>the </a:t>
            </a:r>
            <a:r>
              <a:rPr lang="en-US" dirty="0" smtClean="0"/>
              <a:t>embargo </a:t>
            </a:r>
            <a:r>
              <a:rPr lang="en-US" dirty="0"/>
              <a:t>can apply political pressure on the </a:t>
            </a:r>
            <a:r>
              <a:rPr lang="en-US" dirty="0" smtClean="0"/>
              <a:t>head(s</a:t>
            </a:r>
            <a:r>
              <a:rPr lang="en-US" dirty="0"/>
              <a:t>) of state, as in a democracy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82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Types of Economic Blocs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51816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/>
              <a:t>Free-trade area</a:t>
            </a:r>
            <a:r>
              <a:rPr lang="en-US" dirty="0" smtClean="0"/>
              <a:t>: members remove trade barriers among themselves but keep their separate national barriers against trade with the outside world</a:t>
            </a:r>
          </a:p>
          <a:p>
            <a:r>
              <a:rPr lang="en-US" b="1" dirty="0" smtClean="0"/>
              <a:t>Customs union</a:t>
            </a:r>
            <a:r>
              <a:rPr lang="en-US" dirty="0" smtClean="0"/>
              <a:t>: members remove barriers to trade among themselves and adopt a common set of external barriers</a:t>
            </a:r>
          </a:p>
          <a:p>
            <a:r>
              <a:rPr lang="en-US" b="1" dirty="0" smtClean="0"/>
              <a:t>Common market</a:t>
            </a:r>
            <a:r>
              <a:rPr lang="en-US" dirty="0" smtClean="0"/>
              <a:t>: members allow full freedom of factor flows among themselves in addition to having a customs union</a:t>
            </a:r>
          </a:p>
          <a:p>
            <a:r>
              <a:rPr lang="en-US" b="1" dirty="0" smtClean="0"/>
              <a:t>Economic union</a:t>
            </a:r>
            <a:r>
              <a:rPr lang="en-US" dirty="0" smtClean="0"/>
              <a:t>: member countries unify all their economic policies, including monetary and fiscal policies as well as policies toward trade and factor migration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14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Types </a:t>
            </a:r>
            <a:r>
              <a:rPr lang="en-US" altLang="en-US" b="1" dirty="0">
                <a:latin typeface="Calibri" pitchFamily="34" charset="0"/>
              </a:rPr>
              <a:t>of Economic Blocs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" y="1828800"/>
            <a:ext cx="79724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474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944562"/>
          </a:xfrm>
        </p:spPr>
        <p:txBody>
          <a:bodyPr>
            <a:noAutofit/>
          </a:bodyPr>
          <a:lstStyle/>
          <a:p>
            <a:r>
              <a:rPr lang="en-US" b="1" dirty="0" smtClean="0"/>
              <a:t>The WTO and Trade Blocs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World </a:t>
            </a:r>
            <a:r>
              <a:rPr lang="en-US" dirty="0" smtClean="0"/>
              <a:t>Trade Organization (WTO) </a:t>
            </a:r>
            <a:r>
              <a:rPr lang="en-US" dirty="0"/>
              <a:t>rules are opposed to trade discrimination in principle. A basic WTO principle is </a:t>
            </a:r>
            <a:r>
              <a:rPr lang="en-US" dirty="0"/>
              <a:t>the most favored nation (MFN) </a:t>
            </a:r>
            <a:r>
              <a:rPr lang="en-US" dirty="0" smtClean="0"/>
              <a:t>principle—t</a:t>
            </a:r>
            <a:r>
              <a:rPr lang="en-US" dirty="0" smtClean="0"/>
              <a:t>hat a country’s trade </a:t>
            </a:r>
            <a:r>
              <a:rPr lang="en-US" dirty="0"/>
              <a:t>barriers should be </a:t>
            </a:r>
            <a:r>
              <a:rPr lang="en-US" dirty="0" smtClean="0"/>
              <a:t>applied equally </a:t>
            </a:r>
            <a:r>
              <a:rPr lang="en-US" dirty="0"/>
              <a:t>without discrimination for all trading partners</a:t>
            </a:r>
            <a:r>
              <a:rPr lang="en-US" dirty="0" smtClean="0"/>
              <a:t>.</a:t>
            </a:r>
          </a:p>
          <a:p>
            <a:r>
              <a:rPr lang="en-US" dirty="0" smtClean="0"/>
              <a:t>WTO rules permit some deviations from MFN under specific conditions, including for trade blocs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99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944562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4900" b="1" dirty="0" smtClean="0"/>
              <a:t>Is </a:t>
            </a:r>
            <a:r>
              <a:rPr lang="en-US" sz="4900" b="1" dirty="0" smtClean="0"/>
              <a:t>a Trade </a:t>
            </a:r>
            <a:r>
              <a:rPr lang="en-US" sz="4900" b="1" dirty="0" smtClean="0"/>
              <a:t>Bloc</a:t>
            </a:r>
            <a:r>
              <a:rPr lang="en-US" sz="4900" b="1" dirty="0" smtClean="0"/>
              <a:t> </a:t>
            </a:r>
            <a:r>
              <a:rPr lang="en-US" sz="4900" b="1" dirty="0"/>
              <a:t>G</a:t>
            </a:r>
            <a:r>
              <a:rPr lang="en-US" sz="4900" b="1" dirty="0" smtClean="0"/>
              <a:t>ood or Bad?  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0972"/>
            <a:ext cx="8229600" cy="496139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It depends, first, on what you compare it to</a:t>
            </a:r>
          </a:p>
          <a:p>
            <a:pPr lvl="0"/>
            <a:r>
              <a:rPr lang="en-US" dirty="0"/>
              <a:t>Compared to </a:t>
            </a:r>
            <a:r>
              <a:rPr lang="en-US" b="1" dirty="0"/>
              <a:t>free trade policy</a:t>
            </a:r>
            <a:r>
              <a:rPr lang="en-US" dirty="0"/>
              <a:t>, creating new barriers against imports from nonmember countries is bad</a:t>
            </a:r>
          </a:p>
          <a:p>
            <a:pPr lvl="0"/>
            <a:r>
              <a:rPr lang="en-US" dirty="0"/>
              <a:t>But, beginning with </a:t>
            </a:r>
            <a:r>
              <a:rPr lang="en-US" b="1" dirty="0"/>
              <a:t>tariff and nontariff barriers</a:t>
            </a:r>
            <a:r>
              <a:rPr lang="en-US" dirty="0"/>
              <a:t> that apply equally regardless of the source country of imports, </a:t>
            </a:r>
            <a:r>
              <a:rPr lang="en-US" dirty="0" smtClean="0"/>
              <a:t>the </a:t>
            </a:r>
            <a:r>
              <a:rPr lang="en-US" dirty="0"/>
              <a:t>gains and losses from removing barriers only between certain member countries will depend on the size of </a:t>
            </a:r>
            <a:r>
              <a:rPr lang="en-US" b="1" i="1" dirty="0"/>
              <a:t>trade creation</a:t>
            </a:r>
            <a:r>
              <a:rPr lang="en-US" b="1" dirty="0"/>
              <a:t> and</a:t>
            </a:r>
            <a:r>
              <a:rPr lang="en-US" dirty="0"/>
              <a:t> </a:t>
            </a:r>
            <a:r>
              <a:rPr lang="en-US" b="1" i="1" dirty="0"/>
              <a:t>trade diversion</a:t>
            </a:r>
            <a:r>
              <a:rPr lang="en-US" dirty="0"/>
              <a:t> resulting from the formation of the trading bloc.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47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839200" cy="1096962"/>
          </a:xfrm>
        </p:spPr>
        <p:txBody>
          <a:bodyPr>
            <a:normAutofit/>
          </a:bodyPr>
          <a:lstStyle/>
          <a:p>
            <a:r>
              <a:rPr lang="en-US" sz="4900" b="1" dirty="0" smtClean="0"/>
              <a:t>Is </a:t>
            </a:r>
            <a:r>
              <a:rPr lang="en-US" sz="4900" b="1" dirty="0" smtClean="0"/>
              <a:t>a Trade Bloc Good </a:t>
            </a:r>
            <a:r>
              <a:rPr lang="en-US" sz="4900" b="1" dirty="0" smtClean="0"/>
              <a:t>or Bad</a:t>
            </a:r>
            <a:r>
              <a:rPr lang="en-US" sz="4900" b="1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dirty="0" smtClean="0"/>
              <a:t>Two opposing views:</a:t>
            </a:r>
          </a:p>
          <a:p>
            <a:pPr lvl="0"/>
            <a:r>
              <a:rPr lang="en-US" dirty="0" smtClean="0"/>
              <a:t>Forming </a:t>
            </a:r>
            <a:r>
              <a:rPr lang="en-US" dirty="0"/>
              <a:t>a customs union or free trade area (FTA) </a:t>
            </a:r>
            <a:r>
              <a:rPr lang="en-US" dirty="0" smtClean="0"/>
              <a:t>should be </a:t>
            </a:r>
            <a:r>
              <a:rPr lang="en-US" dirty="0"/>
              <a:t>good because it is a move toward free trade. If we start from an equally applied set of trade barriers in each nation, having a group of them remove trade barriers among themselves means lower trade barriers in some average sense.</a:t>
            </a:r>
          </a:p>
          <a:p>
            <a:r>
              <a:rPr lang="en-US" dirty="0"/>
              <a:t>F</a:t>
            </a:r>
            <a:r>
              <a:rPr lang="en-US" dirty="0" smtClean="0"/>
              <a:t>orming </a:t>
            </a:r>
            <a:r>
              <a:rPr lang="en-US" dirty="0"/>
              <a:t>a free trading bloc can be bad, </a:t>
            </a:r>
            <a:r>
              <a:rPr lang="en-US" dirty="0" smtClean="0"/>
              <a:t>starting </a:t>
            </a:r>
            <a:r>
              <a:rPr lang="en-US" dirty="0"/>
              <a:t>from equally applied barriers to all international </a:t>
            </a:r>
            <a:r>
              <a:rPr lang="en-US" dirty="0" smtClean="0"/>
              <a:t>trade</a:t>
            </a:r>
            <a:r>
              <a:rPr lang="en-US" dirty="0" smtClean="0"/>
              <a:t>, because it can artificially distort the pattern of trade.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b="1" dirty="0"/>
              <a:t>The </a:t>
            </a:r>
            <a:r>
              <a:rPr lang="en-US" sz="3800" b="1" dirty="0" smtClean="0"/>
              <a:t>Basics Theory of Trade </a:t>
            </a:r>
            <a:r>
              <a:rPr lang="en-US" sz="3800" b="1" dirty="0"/>
              <a:t>B</a:t>
            </a:r>
            <a:r>
              <a:rPr lang="en-US" sz="3800" b="1" dirty="0" smtClean="0"/>
              <a:t>locs</a:t>
            </a:r>
            <a:r>
              <a:rPr lang="en-US" sz="3800" b="1" dirty="0"/>
              <a:t>: Trade </a:t>
            </a:r>
            <a:r>
              <a:rPr lang="en-US" sz="3800" b="1" dirty="0" smtClean="0"/>
              <a:t>Creation </a:t>
            </a:r>
            <a:r>
              <a:rPr lang="en-US" sz="3800" b="1" dirty="0"/>
              <a:t>and </a:t>
            </a:r>
            <a:r>
              <a:rPr lang="en-US" sz="3800" b="1" dirty="0" smtClean="0"/>
              <a:t>Trade </a:t>
            </a:r>
            <a:r>
              <a:rPr lang="en-US" sz="3800" b="1" dirty="0"/>
              <a:t>D</a:t>
            </a:r>
            <a:r>
              <a:rPr lang="en-US" sz="3800" b="1" dirty="0" smtClean="0"/>
              <a:t>iversion 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434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Trade </a:t>
            </a:r>
            <a:r>
              <a:rPr lang="en-US" sz="2800" b="1" dirty="0"/>
              <a:t>creation</a:t>
            </a:r>
            <a:r>
              <a:rPr lang="en-US" sz="2800" dirty="0"/>
              <a:t> </a:t>
            </a:r>
            <a:r>
              <a:rPr lang="en-US" sz="2800" dirty="0" smtClean="0"/>
              <a:t>is a source of gains.  It occurs </a:t>
            </a:r>
            <a:r>
              <a:rPr lang="en-US" sz="2800" dirty="0"/>
              <a:t>whenever economic integration leads to </a:t>
            </a:r>
            <a:r>
              <a:rPr lang="en-US" sz="2800" dirty="0" smtClean="0"/>
              <a:t>an increase in the total volume of trade. </a:t>
            </a:r>
            <a:r>
              <a:rPr lang="en-US" sz="2800" dirty="0" smtClean="0"/>
              <a:t>Total trade increases because</a:t>
            </a:r>
          </a:p>
          <a:p>
            <a:pPr lvl="1"/>
            <a:r>
              <a:rPr lang="en-US" sz="2400" dirty="0" smtClean="0"/>
              <a:t>Consumption of high-cost domestically produced goods in a member country is replaced by imports </a:t>
            </a:r>
            <a:r>
              <a:rPr lang="en-US" sz="2400" dirty="0"/>
              <a:t>of these same goods </a:t>
            </a:r>
            <a:r>
              <a:rPr lang="en-US" sz="2400" dirty="0" smtClean="0"/>
              <a:t>produced at lower cost </a:t>
            </a:r>
            <a:r>
              <a:rPr lang="en-US" sz="2400" dirty="0" smtClean="0"/>
              <a:t>in some other member country.</a:t>
            </a:r>
          </a:p>
          <a:p>
            <a:pPr lvl="1"/>
            <a:r>
              <a:rPr lang="en-US" sz="2400" dirty="0" smtClean="0"/>
              <a:t>Lower domestic prices lead to expansion of total consumption of the goods.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27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b="1" dirty="0" smtClean="0"/>
              <a:t>The </a:t>
            </a:r>
            <a:r>
              <a:rPr lang="en-US" sz="3800" b="1" dirty="0"/>
              <a:t>Basics Theory of Trade Blocs: Trade Creation and Trade Diversion 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307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Trade diversion</a:t>
            </a:r>
            <a:r>
              <a:rPr lang="en-US" dirty="0"/>
              <a:t> </a:t>
            </a:r>
            <a:r>
              <a:rPr lang="en-US" dirty="0" smtClean="0"/>
              <a:t>is a source of losses.  It occurs </a:t>
            </a:r>
            <a:r>
              <a:rPr lang="en-US" dirty="0"/>
              <a:t>whenever there is a shift in product origin from a </a:t>
            </a:r>
            <a:r>
              <a:rPr lang="en-US" dirty="0" smtClean="0"/>
              <a:t>low-cost non-member exporter to </a:t>
            </a:r>
            <a:r>
              <a:rPr lang="en-US" dirty="0"/>
              <a:t>a </a:t>
            </a:r>
            <a:r>
              <a:rPr lang="en-US" dirty="0" smtClean="0"/>
              <a:t>higher-cost member </a:t>
            </a:r>
            <a:r>
              <a:rPr lang="en-US" dirty="0"/>
              <a:t>country </a:t>
            </a:r>
            <a:r>
              <a:rPr lang="en-US" dirty="0" smtClean="0"/>
              <a:t>producer. </a:t>
            </a:r>
          </a:p>
          <a:p>
            <a:r>
              <a:rPr lang="en-US" dirty="0" smtClean="0"/>
              <a:t>Since </a:t>
            </a:r>
            <a:r>
              <a:rPr lang="en-US" dirty="0"/>
              <a:t>trade creation and trade diversion are </a:t>
            </a:r>
            <a:r>
              <a:rPr lang="en-US" dirty="0" smtClean="0"/>
              <a:t>both possible </a:t>
            </a:r>
            <a:r>
              <a:rPr lang="en-US" dirty="0"/>
              <a:t>outcomes of economic integration, we find ourselves in the world of “</a:t>
            </a:r>
            <a:r>
              <a:rPr lang="en-US" i="1" dirty="0"/>
              <a:t>second best</a:t>
            </a:r>
            <a:r>
              <a:rPr lang="en-US" dirty="0"/>
              <a:t>” because economic integration </a:t>
            </a:r>
            <a:r>
              <a:rPr lang="en-US" dirty="0" smtClean="0"/>
              <a:t>is a </a:t>
            </a:r>
            <a:r>
              <a:rPr lang="en-US" dirty="0"/>
              <a:t>partial </a:t>
            </a:r>
            <a:r>
              <a:rPr lang="en-US" dirty="0" smtClean="0"/>
              <a:t>and uneven movement toward </a:t>
            </a:r>
            <a:r>
              <a:rPr lang="en-US" dirty="0"/>
              <a:t>global </a:t>
            </a:r>
            <a:r>
              <a:rPr lang="en-US" dirty="0" smtClean="0"/>
              <a:t>free trade. </a:t>
            </a:r>
          </a:p>
          <a:p>
            <a:r>
              <a:rPr lang="en-US" dirty="0" smtClean="0"/>
              <a:t>The net effect of the trade bloc depends on which is larger, the gains from trade creation or the losses from trade diversion.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9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gel PPTs-Chapter 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Pugel PPTs-Chapter 12</Template>
  <TotalTime>348</TotalTime>
  <Words>1391</Words>
  <Application>Microsoft Office PowerPoint</Application>
  <PresentationFormat>On-screen Show (4:3)</PresentationFormat>
  <Paragraphs>106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Pugel PPTs-Chapter 12</vt:lpstr>
      <vt:lpstr>Chapter 12:</vt:lpstr>
      <vt:lpstr>Trade Barriers Designed to Discriminate</vt:lpstr>
      <vt:lpstr>Types of Economic Blocs</vt:lpstr>
      <vt:lpstr>Types of Economic Blocs</vt:lpstr>
      <vt:lpstr>The WTO and Trade Blocs</vt:lpstr>
      <vt:lpstr> Is a Trade Bloc Good or Bad?     </vt:lpstr>
      <vt:lpstr>Is a Trade Bloc Good or Bad?</vt:lpstr>
      <vt:lpstr>The Basics Theory of Trade Blocs: Trade Creation and Trade Diversion </vt:lpstr>
      <vt:lpstr>The Basics Theory of Trade Blocs: Trade Creation and Trade Diversion </vt:lpstr>
      <vt:lpstr>Trade Diversification versus Trade Creation in Joining a Trade Bloc</vt:lpstr>
      <vt:lpstr>Other Possible Gains from a Trade Bloc</vt:lpstr>
      <vt:lpstr>The European Union</vt:lpstr>
      <vt:lpstr>North American Becomes a Bloc</vt:lpstr>
      <vt:lpstr>Trade Blocs Among Developing Countries</vt:lpstr>
      <vt:lpstr>Trade Embargoes</vt:lpstr>
      <vt:lpstr>Effects of an Embargo on Exports to Iran</vt:lpstr>
      <vt:lpstr>Trade Embargoes</vt:lpstr>
      <vt:lpstr>Trade Embargoes</vt:lpstr>
      <vt:lpstr>Two Kinds of Economically Unsuccessful Embargoes</vt:lpstr>
      <vt:lpstr>Trade Embargoes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12:</dc:title>
  <dc:creator>fsaboori</dc:creator>
  <cp:lastModifiedBy>Windows User</cp:lastModifiedBy>
  <cp:revision>20</cp:revision>
  <cp:lastPrinted>2015-07-13T15:14:33Z</cp:lastPrinted>
  <dcterms:created xsi:type="dcterms:W3CDTF">2014-12-01T22:10:54Z</dcterms:created>
  <dcterms:modified xsi:type="dcterms:W3CDTF">2015-07-13T19:48:25Z</dcterms:modified>
</cp:coreProperties>
</file>