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6" r:id="rId10"/>
    <p:sldId id="267" r:id="rId11"/>
    <p:sldId id="290" r:id="rId12"/>
    <p:sldId id="269" r:id="rId13"/>
    <p:sldId id="273" r:id="rId14"/>
    <p:sldId id="291" r:id="rId15"/>
    <p:sldId id="292" r:id="rId16"/>
    <p:sldId id="270" r:id="rId17"/>
    <p:sldId id="274" r:id="rId18"/>
    <p:sldId id="271" r:id="rId19"/>
    <p:sldId id="272" r:id="rId20"/>
    <p:sldId id="277" r:id="rId21"/>
    <p:sldId id="278" r:id="rId22"/>
    <p:sldId id="279" r:id="rId23"/>
    <p:sldId id="280" r:id="rId24"/>
    <p:sldId id="285" r:id="rId25"/>
    <p:sldId id="286" r:id="rId26"/>
    <p:sldId id="287" r:id="rId27"/>
    <p:sldId id="288" r:id="rId28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73A3CD52-9430-4DC2-80AC-2F789F6958C9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AA187B9B-BFE2-4DF4-9A67-A7F097B0F1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717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Pushing Exports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800" b="1" dirty="0" smtClean="0">
                <a:latin typeface="Calibri" pitchFamily="34" charset="0"/>
              </a:rPr>
              <a:t>Top </a:t>
            </a:r>
            <a:r>
              <a:rPr lang="en-US" altLang="en-US" sz="3800" b="1" dirty="0">
                <a:latin typeface="Calibri" pitchFamily="34" charset="0"/>
              </a:rPr>
              <a:t>9</a:t>
            </a:r>
            <a:r>
              <a:rPr lang="en-US" altLang="en-US" sz="3800" b="1" dirty="0" smtClean="0">
                <a:latin typeface="Calibri" pitchFamily="34" charset="0"/>
              </a:rPr>
              <a:t> </a:t>
            </a:r>
            <a:r>
              <a:rPr lang="en-US" altLang="en-US" sz="3800" b="1" dirty="0">
                <a:latin typeface="Calibri" pitchFamily="34" charset="0"/>
              </a:rPr>
              <a:t>Initiators of Antidumping Cases</a:t>
            </a:r>
            <a:endParaRPr lang="en-US" sz="3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57" y="1600200"/>
            <a:ext cx="8623691" cy="3657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54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Actual Antidumping Policies: What is Unfair?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Under current antidumping policies, we get the following results:</a:t>
            </a:r>
          </a:p>
          <a:p>
            <a:r>
              <a:rPr lang="en-US" dirty="0" smtClean="0"/>
              <a:t>The procedure is biased toward finding dumping</a:t>
            </a:r>
          </a:p>
          <a:p>
            <a:r>
              <a:rPr lang="en-US" dirty="0" smtClean="0"/>
              <a:t>The injury test considers only harm to import-competing producers. There is no consideration of whether predation or some other source of harm is involved, or </a:t>
            </a:r>
            <a:r>
              <a:rPr lang="en-US" dirty="0" smtClean="0"/>
              <a:t>of the benefits </a:t>
            </a:r>
            <a:r>
              <a:rPr lang="en-US" dirty="0" smtClean="0"/>
              <a:t>to consumers of the low-priced imports</a:t>
            </a:r>
          </a:p>
          <a:p>
            <a:r>
              <a:rPr lang="en-US" dirty="0" smtClean="0"/>
              <a:t>The process is biased toward imposing antidumping duties, generally lowering the well-being of the importing country and world welfare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1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792162"/>
          </a:xfrm>
        </p:spPr>
        <p:txBody>
          <a:bodyPr>
            <a:normAutofit/>
          </a:bodyPr>
          <a:lstStyle/>
          <a:p>
            <a:r>
              <a:rPr lang="en-US" b="1" dirty="0" smtClean="0"/>
              <a:t>Three Proposals </a:t>
            </a:r>
            <a:r>
              <a:rPr lang="en-US" b="1" dirty="0"/>
              <a:t>for </a:t>
            </a:r>
            <a:r>
              <a:rPr lang="en-US" b="1" dirty="0" smtClean="0"/>
              <a:t>Reform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AutoNum type="arabicPeriod"/>
            </a:pPr>
            <a:r>
              <a:rPr lang="en-US" dirty="0" smtClean="0"/>
              <a:t>L</a:t>
            </a:r>
            <a:r>
              <a:rPr lang="en-US" dirty="0" smtClean="0"/>
              <a:t>imit antidumping </a:t>
            </a:r>
            <a:r>
              <a:rPr lang="en-US" dirty="0"/>
              <a:t>actions </a:t>
            </a:r>
            <a:r>
              <a:rPr lang="en-US" dirty="0" smtClean="0"/>
              <a:t>to </a:t>
            </a:r>
            <a:r>
              <a:rPr lang="en-US" dirty="0"/>
              <a:t>situations in which predatory dumping is plausible. </a:t>
            </a:r>
            <a:r>
              <a:rPr lang="en-US" dirty="0" smtClean="0"/>
              <a:t>Focus </a:t>
            </a:r>
            <a:r>
              <a:rPr lang="en-US" dirty="0"/>
              <a:t>on the type of dumping that is most likely to be bad for the world and for the importing </a:t>
            </a:r>
            <a:r>
              <a:rPr lang="en-US" dirty="0" smtClean="0"/>
              <a:t>country.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Expand the </a:t>
            </a:r>
            <a:r>
              <a:rPr lang="en-US" dirty="0"/>
              <a:t>injury standards </a:t>
            </a:r>
            <a:r>
              <a:rPr lang="en-US" dirty="0" smtClean="0"/>
              <a:t>to </a:t>
            </a:r>
            <a:r>
              <a:rPr lang="en-US" dirty="0"/>
              <a:t>require that </a:t>
            </a:r>
            <a:r>
              <a:rPr lang="en-US" dirty="0" smtClean="0"/>
              <a:t>full weight </a:t>
            </a:r>
            <a:r>
              <a:rPr lang="en-US" dirty="0"/>
              <a:t>be given to consumers and users of the product. </a:t>
            </a:r>
            <a:r>
              <a:rPr lang="en-US" dirty="0" smtClean="0"/>
              <a:t>Shift to </a:t>
            </a:r>
            <a:r>
              <a:rPr lang="en-US" dirty="0"/>
              <a:t>injury to net national </a:t>
            </a:r>
            <a:r>
              <a:rPr lang="en-US" dirty="0" smtClean="0"/>
              <a:t>well-being.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 smtClean="0"/>
              <a:t>Replace antidumping </a:t>
            </a:r>
            <a:r>
              <a:rPr lang="en-US" dirty="0"/>
              <a:t>policy </a:t>
            </a:r>
            <a:r>
              <a:rPr lang="en-US" dirty="0" smtClean="0"/>
              <a:t>with </a:t>
            </a:r>
            <a:r>
              <a:rPr lang="en-US" b="1" dirty="0" smtClean="0"/>
              <a:t>safeguard </a:t>
            </a:r>
            <a:r>
              <a:rPr lang="en-US" b="1" dirty="0"/>
              <a:t>policy</a:t>
            </a:r>
            <a:r>
              <a:rPr lang="en-US" dirty="0"/>
              <a:t>, another kind of increased  temporary import protection allowed by WTO rules.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08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020762"/>
          </a:xfrm>
        </p:spPr>
        <p:txBody>
          <a:bodyPr>
            <a:normAutofit/>
          </a:bodyPr>
          <a:lstStyle/>
          <a:p>
            <a:r>
              <a:rPr lang="en-US" b="1" dirty="0" smtClean="0"/>
              <a:t>Safeguard Policy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Safeguard policy is better because:</a:t>
            </a:r>
          </a:p>
          <a:p>
            <a:pPr lvl="0"/>
            <a:r>
              <a:rPr lang="en-US" dirty="0"/>
              <a:t>There is no need to show that foreign exporters have done anything unfair</a:t>
            </a:r>
          </a:p>
          <a:p>
            <a:pPr lvl="0"/>
            <a:r>
              <a:rPr lang="en-US" dirty="0"/>
              <a:t>The interests of consumers can be considered in the process that leads to the decision of whether or not to impose a safeguard policy</a:t>
            </a:r>
          </a:p>
          <a:p>
            <a:pPr lvl="0"/>
            <a:r>
              <a:rPr lang="en-US" dirty="0"/>
              <a:t>The focus is on </a:t>
            </a:r>
            <a:r>
              <a:rPr lang="en-US" dirty="0" smtClean="0"/>
              <a:t>providing time for adjustment </a:t>
            </a:r>
            <a:r>
              <a:rPr lang="en-US" dirty="0"/>
              <a:t>by the import-competing </a:t>
            </a:r>
            <a:r>
              <a:rPr lang="en-US" dirty="0" smtClean="0"/>
              <a:t>firms and their workers</a:t>
            </a:r>
            <a:endParaRPr lang="en-US" dirty="0"/>
          </a:p>
          <a:p>
            <a:pPr lvl="0"/>
            <a:r>
              <a:rPr lang="en-US" dirty="0"/>
              <a:t>There is pressure to adjust because the import protection is temporary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61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Export Subsidies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Governments promote or subsidize exports more often than they restrict or tax </a:t>
            </a:r>
            <a:r>
              <a:rPr lang="en-US" dirty="0" smtClean="0"/>
              <a:t>exports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export subsidy </a:t>
            </a:r>
            <a:r>
              <a:rPr lang="en-US" dirty="0" smtClean="0"/>
              <a:t>is controversial because it violates international norms about fair trade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4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Export </a:t>
            </a:r>
            <a:r>
              <a:rPr lang="en-US" b="1" dirty="0" smtClean="0"/>
              <a:t>Subsidy: Competitive Market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 export </a:t>
            </a:r>
            <a:r>
              <a:rPr lang="en-US" dirty="0" smtClean="0"/>
              <a:t>subsidy </a:t>
            </a:r>
            <a:endParaRPr lang="en-US" dirty="0" smtClean="0"/>
          </a:p>
          <a:p>
            <a:r>
              <a:rPr lang="en-US" dirty="0"/>
              <a:t>E</a:t>
            </a:r>
            <a:r>
              <a:rPr lang="en-US" dirty="0" smtClean="0"/>
              <a:t>xpands exports and production of the subsidized product</a:t>
            </a:r>
          </a:p>
          <a:p>
            <a:r>
              <a:rPr lang="en-US" dirty="0" smtClean="0"/>
              <a:t>Lowers the price paid by foreign buyers, relative to the price that local consumers pay for the product</a:t>
            </a:r>
          </a:p>
          <a:p>
            <a:r>
              <a:rPr lang="en-US" dirty="0" smtClean="0"/>
              <a:t>Reduces the net national well-being of the exporting country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96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Export </a:t>
            </a:r>
            <a:r>
              <a:rPr lang="en-US" altLang="en-US" sz="4000" b="1" dirty="0">
                <a:latin typeface="Calibri" pitchFamily="34" charset="0"/>
              </a:rPr>
              <a:t>Subsidy, Small Country, Exportable Product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172200" cy="4688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391400" cy="715962"/>
          </a:xfrm>
        </p:spPr>
        <p:txBody>
          <a:bodyPr>
            <a:no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Export Subsidy, Small Country, Exportable Product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Consumption effect</a:t>
            </a:r>
            <a:r>
              <a:rPr lang="en-US" dirty="0" smtClean="0"/>
              <a:t>: the lost consumer surplus for those consumers squeezed out of the market when the domestic price rises above the world price</a:t>
            </a:r>
          </a:p>
          <a:p>
            <a:r>
              <a:rPr lang="en-US" b="1" dirty="0" smtClean="0"/>
              <a:t>Production effect</a:t>
            </a:r>
            <a:r>
              <a:rPr lang="en-US" dirty="0" smtClean="0"/>
              <a:t>: the loss due to encouraging domestic production that has a resource cost greater than the world price (the world standard for efficient production)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5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Export </a:t>
            </a:r>
            <a:r>
              <a:rPr lang="en-US" altLang="en-US" sz="4000" b="1" dirty="0">
                <a:latin typeface="Calibri" pitchFamily="34" charset="0"/>
              </a:rPr>
              <a:t>Subsidy, Large Country, Exportable Product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8439870" cy="426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25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An </a:t>
            </a:r>
            <a:r>
              <a:rPr lang="en-US" altLang="en-US" sz="4000" b="1" dirty="0">
                <a:latin typeface="Calibri" pitchFamily="34" charset="0"/>
              </a:rPr>
              <a:t>Export Subsidy Turns an Importable Product Into an Export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477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0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792162"/>
          </a:xfrm>
        </p:spPr>
        <p:txBody>
          <a:bodyPr>
            <a:normAutofit/>
          </a:bodyPr>
          <a:lstStyle/>
          <a:p>
            <a:r>
              <a:rPr lang="en-US" b="1" dirty="0" smtClean="0"/>
              <a:t>Dumping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According to the World Trade Organization (WTO): </a:t>
            </a:r>
            <a:endParaRPr lang="en-US" dirty="0" smtClean="0"/>
          </a:p>
          <a:p>
            <a:r>
              <a:rPr lang="en-US" b="1" dirty="0" smtClean="0"/>
              <a:t>Dumping </a:t>
            </a:r>
            <a:r>
              <a:rPr lang="en-US" dirty="0"/>
              <a:t>occurs when goods are exported at a price less than their </a:t>
            </a:r>
            <a:r>
              <a:rPr lang="en-US" i="1" dirty="0"/>
              <a:t>normal </a:t>
            </a:r>
            <a:r>
              <a:rPr lang="en-US" i="1" dirty="0" smtClean="0"/>
              <a:t>value</a:t>
            </a:r>
            <a:r>
              <a:rPr lang="en-US" dirty="0" smtClean="0"/>
              <a:t>, </a:t>
            </a:r>
            <a:r>
              <a:rPr lang="en-US" dirty="0"/>
              <a:t>generally meaning they are exported for less than they are sold in the domestic market </a:t>
            </a:r>
            <a:r>
              <a:rPr lang="en-US" dirty="0" smtClean="0"/>
              <a:t>(or </a:t>
            </a:r>
            <a:r>
              <a:rPr lang="en-US" dirty="0"/>
              <a:t>third-country </a:t>
            </a:r>
            <a:r>
              <a:rPr lang="en-US" dirty="0" smtClean="0"/>
              <a:t>markets), </a:t>
            </a:r>
            <a:r>
              <a:rPr lang="en-US" dirty="0"/>
              <a:t>or at less than </a:t>
            </a:r>
            <a:r>
              <a:rPr lang="en-US" dirty="0" smtClean="0"/>
              <a:t>full production </a:t>
            </a:r>
            <a:r>
              <a:rPr lang="en-US" dirty="0"/>
              <a:t>cost.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/>
              <a:t>WTO </a:t>
            </a:r>
            <a:r>
              <a:rPr lang="en-US" b="1" dirty="0" smtClean="0"/>
              <a:t>Rules </a:t>
            </a:r>
            <a:r>
              <a:rPr lang="en-US" b="1" dirty="0"/>
              <a:t>on </a:t>
            </a:r>
            <a:r>
              <a:rPr lang="en-US" b="1" dirty="0" smtClean="0"/>
              <a:t>Subsidies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WTO rules divide subsidies into two types:</a:t>
            </a:r>
          </a:p>
          <a:p>
            <a:pPr lvl="0"/>
            <a:r>
              <a:rPr lang="en-US" dirty="0"/>
              <a:t>Subsidies linked directly to exporting are prohibited, except export subsidies used by the lowest-income developing countries</a:t>
            </a:r>
          </a:p>
          <a:p>
            <a:pPr lvl="0"/>
            <a:r>
              <a:rPr lang="en-US" dirty="0"/>
              <a:t>Subsidies that are not linked directly to exporting but still have an impact on exports are </a:t>
            </a:r>
            <a:r>
              <a:rPr lang="en-US" i="1" dirty="0"/>
              <a:t>actionable</a:t>
            </a:r>
            <a:r>
              <a:rPr lang="en-US" dirty="0"/>
              <a:t>. 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01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868362"/>
          </a:xfrm>
        </p:spPr>
        <p:txBody>
          <a:bodyPr>
            <a:normAutofit/>
          </a:bodyPr>
          <a:lstStyle/>
          <a:p>
            <a:r>
              <a:rPr lang="en-US" b="1" dirty="0"/>
              <a:t>WTO </a:t>
            </a:r>
            <a:r>
              <a:rPr lang="en-US" b="1" dirty="0" smtClean="0"/>
              <a:t>Rules </a:t>
            </a:r>
            <a:r>
              <a:rPr lang="en-US" b="1" dirty="0"/>
              <a:t>on S</a:t>
            </a:r>
            <a:r>
              <a:rPr lang="en-US" b="1" dirty="0" smtClean="0"/>
              <a:t>ubsidies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35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If an importing country believes that a foreign country is using a prohibited subsidy or an actionable subsidy, the importing country can follow one of two procedures:</a:t>
            </a:r>
          </a:p>
          <a:p>
            <a:pPr lvl="0"/>
            <a:r>
              <a:rPr lang="en-US" dirty="0"/>
              <a:t>File a complaint with the WTO</a:t>
            </a:r>
          </a:p>
          <a:p>
            <a:pPr lvl="0"/>
            <a:r>
              <a:rPr lang="en-US" dirty="0"/>
              <a:t>Use a national procedure similar to that used for dumping</a:t>
            </a:r>
          </a:p>
          <a:p>
            <a:pPr lvl="1"/>
            <a:r>
              <a:rPr lang="en-US" dirty="0"/>
              <a:t>If the importing country can show the existence of a prohibited or actionable subsidy and harm to its industry, it is permitted to impose a </a:t>
            </a:r>
            <a:r>
              <a:rPr lang="en-US" b="1" dirty="0"/>
              <a:t>countervailing duty</a:t>
            </a:r>
            <a:r>
              <a:rPr lang="en-US" dirty="0"/>
              <a:t> on </a:t>
            </a:r>
            <a:r>
              <a:rPr lang="en-US" dirty="0" smtClean="0"/>
              <a:t>the imports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51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Should the </a:t>
            </a:r>
            <a:r>
              <a:rPr lang="en-US" sz="4000" b="1" dirty="0" smtClean="0"/>
              <a:t>Importing </a:t>
            </a:r>
            <a:r>
              <a:rPr lang="en-US" sz="4000" b="1" dirty="0"/>
              <a:t>C</a:t>
            </a:r>
            <a:r>
              <a:rPr lang="en-US" sz="4000" b="1" dirty="0" smtClean="0"/>
              <a:t>ountry </a:t>
            </a:r>
            <a:r>
              <a:rPr lang="en-US" sz="4000" b="1" dirty="0"/>
              <a:t>I</a:t>
            </a:r>
            <a:r>
              <a:rPr lang="en-US" sz="4000" b="1" dirty="0" smtClean="0"/>
              <a:t>mpose </a:t>
            </a:r>
            <a:r>
              <a:rPr lang="en-US" sz="4000" b="1" dirty="0"/>
              <a:t>C</a:t>
            </a:r>
            <a:r>
              <a:rPr lang="en-US" sz="4000" b="1" dirty="0" smtClean="0"/>
              <a:t>ountervailing </a:t>
            </a:r>
            <a:r>
              <a:rPr lang="en-US" sz="4000" b="1" dirty="0"/>
              <a:t>D</a:t>
            </a:r>
            <a:r>
              <a:rPr lang="en-US" sz="4000" b="1" dirty="0" smtClean="0"/>
              <a:t>uties</a:t>
            </a:r>
            <a:r>
              <a:rPr lang="en-US" sz="4000" b="1" dirty="0"/>
              <a:t>?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497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 If the exporting country is large enough to influence the world price of the exports, then the export subsidy lowers the price that the importing country pays for these exports</a:t>
            </a:r>
            <a:r>
              <a:rPr lang="en-US" dirty="0" smtClean="0"/>
              <a:t>.</a:t>
            </a:r>
            <a:r>
              <a:rPr lang="en-US" dirty="0"/>
              <a:t> </a:t>
            </a:r>
            <a:r>
              <a:rPr lang="en-US" dirty="0" smtClean="0"/>
              <a:t> The importing country benefits from improved terms of trade.</a:t>
            </a:r>
          </a:p>
          <a:p>
            <a:r>
              <a:rPr lang="en-US" dirty="0" smtClean="0"/>
              <a:t>A </a:t>
            </a:r>
            <a:r>
              <a:rPr lang="en-US" i="1" dirty="0" smtClean="0"/>
              <a:t>countervailing duty </a:t>
            </a:r>
            <a:r>
              <a:rPr lang="en-US" dirty="0" smtClean="0"/>
              <a:t>can reverse these effects, but </a:t>
            </a:r>
            <a:r>
              <a:rPr lang="en-US" i="1" dirty="0" smtClean="0"/>
              <a:t>the importing country is worse off</a:t>
            </a:r>
            <a:r>
              <a:rPr lang="en-US" dirty="0" smtClean="0"/>
              <a:t>.</a:t>
            </a:r>
          </a:p>
          <a:p>
            <a:r>
              <a:rPr lang="en-US" dirty="0" smtClean="0"/>
              <a:t>Export </a:t>
            </a:r>
            <a:r>
              <a:rPr lang="en-US" dirty="0"/>
              <a:t>subsidies are bad for the world as a whole, </a:t>
            </a:r>
            <a:r>
              <a:rPr lang="en-US" dirty="0" smtClean="0"/>
              <a:t>so imposing the countervailing duty is </a:t>
            </a:r>
            <a:r>
              <a:rPr lang="en-US" i="1" dirty="0"/>
              <a:t>good for the world as a </a:t>
            </a:r>
            <a:r>
              <a:rPr lang="en-US" i="1" dirty="0" smtClean="0"/>
              <a:t>whole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6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A </a:t>
            </a:r>
            <a:r>
              <a:rPr lang="en-US" altLang="en-US" b="1" dirty="0">
                <a:latin typeface="Calibri" pitchFamily="34" charset="0"/>
              </a:rPr>
              <a:t>Foreign Export Subsidy and a Countervailing Duty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23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429952" cy="427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64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Strategic </a:t>
            </a:r>
            <a:r>
              <a:rPr lang="en-US" b="1" dirty="0" smtClean="0"/>
              <a:t>Export </a:t>
            </a:r>
            <a:r>
              <a:rPr lang="en-US" b="1" dirty="0"/>
              <a:t>S</a:t>
            </a:r>
            <a:r>
              <a:rPr lang="en-US" b="1" dirty="0" smtClean="0"/>
              <a:t>ubsidies </a:t>
            </a:r>
            <a:r>
              <a:rPr lang="en-US" b="1" dirty="0"/>
              <a:t>C</a:t>
            </a:r>
            <a:r>
              <a:rPr lang="en-US" b="1" dirty="0" smtClean="0"/>
              <a:t>ould </a:t>
            </a:r>
            <a:r>
              <a:rPr lang="en-US" b="1" dirty="0"/>
              <a:t>B</a:t>
            </a:r>
            <a:r>
              <a:rPr lang="en-US" b="1" dirty="0" smtClean="0"/>
              <a:t>e </a:t>
            </a:r>
            <a:r>
              <a:rPr lang="en-US" b="1" dirty="0"/>
              <a:t>G</a:t>
            </a:r>
            <a:r>
              <a:rPr lang="en-US" b="1" dirty="0" smtClean="0"/>
              <a:t>ood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30763"/>
          </a:xfrm>
        </p:spPr>
        <p:txBody>
          <a:bodyPr/>
          <a:lstStyle/>
          <a:p>
            <a:r>
              <a:rPr lang="en-US" dirty="0"/>
              <a:t>Under competitive supply and demand conditions, an export subsidy harms the exporting country. But for some industries, the competitive condition assumption does not apply.  </a:t>
            </a:r>
          </a:p>
          <a:p>
            <a:r>
              <a:rPr lang="en-US" dirty="0"/>
              <a:t>What if an industry is dominated by two large firms with high degree of market power?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6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A </a:t>
            </a:r>
            <a:r>
              <a:rPr lang="en-US" altLang="en-US" b="1" dirty="0">
                <a:latin typeface="Calibri" pitchFamily="34" charset="0"/>
              </a:rPr>
              <a:t>Two-Firm Rivalry Game with No Government Subsidies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25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52600"/>
            <a:ext cx="5466129" cy="4157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377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114300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A </a:t>
            </a:r>
            <a:r>
              <a:rPr lang="en-US" altLang="en-US" sz="3600" b="1" dirty="0">
                <a:latin typeface="Calibri" pitchFamily="34" charset="0"/>
              </a:rPr>
              <a:t>Two-Firm Rivalry Game with Government </a:t>
            </a:r>
            <a:r>
              <a:rPr lang="en-US" altLang="en-US" sz="3600" b="1" dirty="0" smtClean="0">
                <a:latin typeface="Calibri" pitchFamily="34" charset="0"/>
              </a:rPr>
              <a:t>Subsidies: Airbus versus Boeing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8800"/>
            <a:ext cx="8025778" cy="39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1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001000" cy="563562"/>
          </a:xfrm>
        </p:spPr>
        <p:txBody>
          <a:bodyPr>
            <a:noAutofit/>
          </a:bodyPr>
          <a:lstStyle/>
          <a:p>
            <a:r>
              <a:rPr lang="en-US" sz="4000" b="1" dirty="0"/>
              <a:t>Strategic E</a:t>
            </a:r>
            <a:r>
              <a:rPr lang="en-US" sz="4000" b="1" dirty="0" smtClean="0"/>
              <a:t>xport </a:t>
            </a:r>
            <a:r>
              <a:rPr lang="en-US" sz="4000" b="1" dirty="0"/>
              <a:t>S</a:t>
            </a:r>
            <a:r>
              <a:rPr lang="en-US" sz="4000" b="1" dirty="0" smtClean="0"/>
              <a:t>ubsidies </a:t>
            </a:r>
            <a:r>
              <a:rPr lang="en-US" sz="4000" b="1" dirty="0"/>
              <a:t>C</a:t>
            </a:r>
            <a:r>
              <a:rPr lang="en-US" sz="4000" b="1" dirty="0" smtClean="0"/>
              <a:t>ould </a:t>
            </a:r>
            <a:r>
              <a:rPr lang="en-US" sz="4000" b="1" dirty="0"/>
              <a:t>B</a:t>
            </a:r>
            <a:r>
              <a:rPr lang="en-US" sz="4000" b="1" dirty="0" smtClean="0"/>
              <a:t>e </a:t>
            </a:r>
            <a:r>
              <a:rPr lang="en-US" sz="4000" b="1" dirty="0"/>
              <a:t>G</a:t>
            </a:r>
            <a:r>
              <a:rPr lang="en-US" sz="4000" b="1" dirty="0" smtClean="0"/>
              <a:t>ood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For a global oligopoly, a strategic export subsidy could benefit the exporting country by shifting more of the high-price, high-profit foreign sales to its firm.  </a:t>
            </a:r>
          </a:p>
          <a:p>
            <a:pPr marL="0" indent="0">
              <a:buNone/>
            </a:pPr>
            <a:r>
              <a:rPr lang="en-US" dirty="0" smtClean="0"/>
              <a:t>However,</a:t>
            </a:r>
            <a:endParaRPr lang="en-US" dirty="0"/>
          </a:p>
          <a:p>
            <a:pPr lvl="0"/>
            <a:r>
              <a:rPr lang="en-US" dirty="0"/>
              <a:t>The </a:t>
            </a:r>
            <a:r>
              <a:rPr lang="en-US" dirty="0" smtClean="0"/>
              <a:t>other country could counter with an export subsidy for its firm, in which case both exporting countries could end up worse off.</a:t>
            </a:r>
            <a:endParaRPr lang="en-US" dirty="0"/>
          </a:p>
          <a:p>
            <a:pPr lvl="0"/>
            <a:r>
              <a:rPr lang="en-US" dirty="0"/>
              <a:t>The case for giving the subsidy is fragile, depending on too many conditions to be a reliable policy </a:t>
            </a:r>
            <a:r>
              <a:rPr lang="en-US" dirty="0" smtClean="0"/>
              <a:t>prescription.  (For example, purported high foreign profits </a:t>
            </a:r>
            <a:r>
              <a:rPr lang="en-US" dirty="0"/>
              <a:t>may </a:t>
            </a:r>
            <a:r>
              <a:rPr lang="en-US" dirty="0" smtClean="0"/>
              <a:t>actually </a:t>
            </a:r>
            <a:r>
              <a:rPr lang="en-US" dirty="0" smtClean="0"/>
              <a:t>turn out to be small.)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/>
              <a:t/>
            </a:r>
            <a:br>
              <a:rPr lang="en-US" sz="4900" b="1" dirty="0" smtClean="0"/>
            </a:br>
            <a:r>
              <a:rPr lang="en-US" sz="4900" b="1" dirty="0" smtClean="0"/>
              <a:t>Dumping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Two legal definitions of </a:t>
            </a:r>
            <a:r>
              <a:rPr lang="en-US" b="1" dirty="0" smtClean="0"/>
              <a:t>normal value:</a:t>
            </a:r>
          </a:p>
          <a:p>
            <a:pPr lvl="0"/>
            <a:r>
              <a:rPr lang="en-US" b="1" dirty="0" smtClean="0"/>
              <a:t>Price-based </a:t>
            </a:r>
            <a:r>
              <a:rPr lang="en-US" b="1" dirty="0" smtClean="0"/>
              <a:t>dumping</a:t>
            </a:r>
            <a:r>
              <a:rPr lang="en-US" dirty="0" smtClean="0"/>
              <a:t> </a:t>
            </a:r>
            <a:r>
              <a:rPr lang="en-US" dirty="0"/>
              <a:t>occurs when a firm sells a product in a foreign market at a price below that for which the firm sells the same product in the domestic </a:t>
            </a:r>
            <a:r>
              <a:rPr lang="en-US" dirty="0" smtClean="0"/>
              <a:t>market. </a:t>
            </a:r>
            <a:r>
              <a:rPr lang="en-US" b="1" dirty="0" smtClean="0"/>
              <a:t>International </a:t>
            </a:r>
            <a:r>
              <a:rPr lang="en-US" b="1" dirty="0"/>
              <a:t>price </a:t>
            </a:r>
            <a:r>
              <a:rPr lang="en-US" b="1" dirty="0" smtClean="0"/>
              <a:t>discrimination</a:t>
            </a:r>
            <a:r>
              <a:rPr lang="en-US" dirty="0" smtClean="0"/>
              <a:t> </a:t>
            </a:r>
            <a:r>
              <a:rPr lang="en-US" dirty="0"/>
              <a:t>favoring buyers of </a:t>
            </a:r>
            <a:r>
              <a:rPr lang="en-US" dirty="0" smtClean="0"/>
              <a:t>exports.</a:t>
            </a:r>
            <a:endParaRPr lang="en-US" dirty="0"/>
          </a:p>
          <a:p>
            <a:pPr lvl="0"/>
            <a:r>
              <a:rPr lang="en-US" b="1" dirty="0"/>
              <a:t>Cost-based dumping</a:t>
            </a:r>
            <a:r>
              <a:rPr lang="en-US" dirty="0"/>
              <a:t> occurs when a firm sells the same good in a foreign market at a price below its average </a:t>
            </a:r>
            <a:r>
              <a:rPr lang="en-US" dirty="0" smtClean="0"/>
              <a:t>total cost.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19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4900" b="1" dirty="0" smtClean="0"/>
              <a:t>Reasons </a:t>
            </a:r>
            <a:r>
              <a:rPr lang="en-US" sz="4900" b="1" dirty="0"/>
              <a:t>for D</a:t>
            </a:r>
            <a:r>
              <a:rPr lang="en-US" sz="4900" b="1" dirty="0" smtClean="0"/>
              <a:t>umping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b="1" dirty="0"/>
              <a:t>Predatory dumping</a:t>
            </a:r>
            <a:r>
              <a:rPr lang="en-US" dirty="0"/>
              <a:t>: A firm temporarily charges a low price in the foreign export market, with the purpose of driving its foreign competitors out of business.  </a:t>
            </a:r>
          </a:p>
          <a:p>
            <a:pPr lvl="0"/>
            <a:r>
              <a:rPr lang="en-US" b="1" dirty="0"/>
              <a:t>Cyclical dumping</a:t>
            </a:r>
            <a:r>
              <a:rPr lang="en-US" dirty="0"/>
              <a:t>: Occurs during a period of economic recession. Because of low demand, a firm tends to lower its price to limit the decline in quantity sold.  During </a:t>
            </a:r>
            <a:r>
              <a:rPr lang="en-US" dirty="0" smtClean="0"/>
              <a:t>a recession </a:t>
            </a:r>
            <a:r>
              <a:rPr lang="en-US" dirty="0"/>
              <a:t>with falling demand,  </a:t>
            </a:r>
            <a:r>
              <a:rPr lang="en-US" dirty="0" smtClean="0"/>
              <a:t>the market price may </a:t>
            </a:r>
            <a:r>
              <a:rPr lang="en-US" dirty="0"/>
              <a:t>fall below the average total cost but above the average variable cost (covering part of the fixed cost of production). The firm will continue to produce as long as </a:t>
            </a:r>
            <a:r>
              <a:rPr lang="en-US" dirty="0" smtClean="0"/>
              <a:t>price exceeds average variable cost.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1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Reasons for D</a:t>
            </a:r>
            <a:r>
              <a:rPr lang="en-US" b="1" dirty="0" smtClean="0"/>
              <a:t>umping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Seasonal dumping</a:t>
            </a:r>
            <a:r>
              <a:rPr lang="en-US" dirty="0"/>
              <a:t>: A firm </a:t>
            </a:r>
            <a:r>
              <a:rPr lang="en-US" dirty="0" smtClean="0"/>
              <a:t>exports excess </a:t>
            </a:r>
            <a:r>
              <a:rPr lang="en-US" dirty="0"/>
              <a:t>inventories of a </a:t>
            </a:r>
            <a:r>
              <a:rPr lang="en-US" dirty="0" smtClean="0"/>
              <a:t>product. A price above the marginal cost of making the sale is sensible. (</a:t>
            </a:r>
            <a:r>
              <a:rPr lang="en-US" dirty="0" smtClean="0"/>
              <a:t>Similar—A</a:t>
            </a:r>
            <a:r>
              <a:rPr lang="en-US" dirty="0" smtClean="0"/>
              <a:t>n introductory low price that </a:t>
            </a:r>
            <a:r>
              <a:rPr lang="en-US" dirty="0"/>
              <a:t>an exporting </a:t>
            </a:r>
            <a:r>
              <a:rPr lang="en-US" dirty="0" smtClean="0"/>
              <a:t>firm uses </a:t>
            </a:r>
            <a:r>
              <a:rPr lang="en-US" dirty="0"/>
              <a:t>to establish its product in a new foreign market</a:t>
            </a:r>
            <a:r>
              <a:rPr lang="en-US" dirty="0" smtClean="0"/>
              <a:t>.)</a:t>
            </a:r>
            <a:endParaRPr lang="en-US" dirty="0"/>
          </a:p>
          <a:p>
            <a:pPr lvl="0"/>
            <a:r>
              <a:rPr lang="en-US" b="1" dirty="0"/>
              <a:t>Persistent dumping</a:t>
            </a:r>
            <a:r>
              <a:rPr lang="en-US" dirty="0"/>
              <a:t>: A firm with market power uses international price discrimination between domestic and foreign markets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63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563562"/>
          </a:xfrm>
        </p:spPr>
        <p:txBody>
          <a:bodyPr>
            <a:noAutofit/>
          </a:bodyPr>
          <a:lstStyle/>
          <a:p>
            <a:r>
              <a:rPr lang="en-US" b="1" dirty="0" smtClean="0"/>
              <a:t>Persistent Dumping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As a general rule, a profit-maximizing firm with monopoly power will charge a lower price to foreign buyers if </a:t>
            </a:r>
            <a:r>
              <a:rPr lang="en-US" dirty="0" smtClean="0"/>
              <a:t>:</a:t>
            </a:r>
            <a:endParaRPr lang="en-US" dirty="0"/>
          </a:p>
          <a:p>
            <a:pPr lvl="0"/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has less monopoly power (faces more </a:t>
            </a:r>
            <a:r>
              <a:rPr lang="en-US" dirty="0" smtClean="0"/>
              <a:t>competition or more elastic demand) </a:t>
            </a:r>
            <a:r>
              <a:rPr lang="en-US" dirty="0"/>
              <a:t>in the foreign market than it has in its home market</a:t>
            </a:r>
          </a:p>
          <a:p>
            <a:pPr lvl="0"/>
            <a:r>
              <a:rPr lang="en-US" dirty="0" smtClean="0"/>
              <a:t>Buyers </a:t>
            </a:r>
            <a:r>
              <a:rPr lang="en-US" dirty="0"/>
              <a:t>in the home country cannot avoid the high home prices by buying the good abroad and importing it cheaply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91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Persistent </a:t>
            </a:r>
            <a:r>
              <a:rPr lang="en-US" altLang="en-US" b="1" dirty="0">
                <a:latin typeface="Calibri" pitchFamily="34" charset="0"/>
              </a:rPr>
              <a:t>Dumping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72" y="1371600"/>
            <a:ext cx="7997275" cy="4253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22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Autofit/>
          </a:bodyPr>
          <a:lstStyle/>
          <a:p>
            <a:r>
              <a:rPr lang="en-US" b="1" dirty="0"/>
              <a:t>Reacting to </a:t>
            </a:r>
            <a:r>
              <a:rPr lang="en-US" b="1" dirty="0" smtClean="0"/>
              <a:t>Dumping: What Should a Dumpee Think?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2973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smtClean="0"/>
              <a:t>optimal response </a:t>
            </a:r>
            <a:r>
              <a:rPr lang="en-US" dirty="0"/>
              <a:t>to dumping will depend on the type of dumping </a:t>
            </a:r>
            <a:r>
              <a:rPr lang="en-US" dirty="0" smtClean="0"/>
              <a:t>(predatory</a:t>
            </a:r>
            <a:r>
              <a:rPr lang="en-US" dirty="0"/>
              <a:t>, cyclical, seasonal, or persistent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/>
              <a:t>Dumping is usually good for the country importing the dumped exports. But two types of dumping could be harmful for the importing country:</a:t>
            </a:r>
          </a:p>
          <a:p>
            <a:pPr lvl="0"/>
            <a:r>
              <a:rPr lang="en-US" dirty="0"/>
              <a:t>Predatory dumping can be bad when it is successful, but </a:t>
            </a:r>
            <a:r>
              <a:rPr lang="en-US" dirty="0" smtClean="0"/>
              <a:t>it is </a:t>
            </a:r>
            <a:r>
              <a:rPr lang="en-US" dirty="0"/>
              <a:t>probably rare</a:t>
            </a:r>
          </a:p>
          <a:p>
            <a:pPr lvl="0"/>
            <a:r>
              <a:rPr lang="en-US" dirty="0"/>
              <a:t>Cyclical dumping can be </a:t>
            </a:r>
            <a:r>
              <a:rPr lang="en-US" dirty="0" smtClean="0"/>
              <a:t>harmful (“importing unemployment”), </a:t>
            </a:r>
            <a:r>
              <a:rPr lang="en-US" dirty="0"/>
              <a:t>but much of the time it is </a:t>
            </a:r>
            <a:r>
              <a:rPr lang="en-US" dirty="0" smtClean="0"/>
              <a:t>just part </a:t>
            </a:r>
            <a:r>
              <a:rPr lang="en-US" dirty="0"/>
              <a:t>of the </a:t>
            </a:r>
            <a:r>
              <a:rPr lang="en-US" dirty="0" smtClean="0"/>
              <a:t>industry cycle in </a:t>
            </a:r>
            <a:r>
              <a:rPr lang="en-US" dirty="0"/>
              <a:t>competitive </a:t>
            </a:r>
            <a:r>
              <a:rPr lang="en-US" dirty="0" smtClean="0"/>
              <a:t>markets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/>
              <a:t>   </a:t>
            </a:r>
            <a:r>
              <a:rPr lang="en-US" sz="3600" b="1" dirty="0" smtClean="0"/>
              <a:t>Actual </a:t>
            </a:r>
            <a:r>
              <a:rPr lang="en-US" sz="3600" b="1" dirty="0"/>
              <a:t>A</a:t>
            </a:r>
            <a:r>
              <a:rPr lang="en-US" sz="3600" b="1" dirty="0" smtClean="0"/>
              <a:t>ntidumping </a:t>
            </a:r>
            <a:r>
              <a:rPr lang="en-US" sz="3600" b="1" dirty="0"/>
              <a:t>P</a:t>
            </a:r>
            <a:r>
              <a:rPr lang="en-US" sz="3600" b="1" dirty="0" smtClean="0"/>
              <a:t>olicies</a:t>
            </a:r>
            <a:r>
              <a:rPr lang="en-US" sz="3600" b="1" dirty="0"/>
              <a:t>: </a:t>
            </a:r>
            <a:r>
              <a:rPr lang="en-US" sz="3600" b="1" dirty="0" smtClean="0"/>
              <a:t>What </a:t>
            </a:r>
            <a:r>
              <a:rPr lang="en-US" sz="3600" b="1" dirty="0"/>
              <a:t>is </a:t>
            </a:r>
            <a:r>
              <a:rPr lang="en-US" sz="3600" b="1" dirty="0" smtClean="0"/>
              <a:t>Unfair?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211763"/>
          </a:xfrm>
        </p:spPr>
        <p:txBody>
          <a:bodyPr/>
          <a:lstStyle/>
          <a:p>
            <a:r>
              <a:rPr lang="en-US" dirty="0" smtClean="0"/>
              <a:t>WTO </a:t>
            </a:r>
            <a:r>
              <a:rPr lang="en-US" dirty="0"/>
              <a:t>rules permit countries to retaliate against dumping if dumping injures domestic import-competing producers. </a:t>
            </a:r>
          </a:p>
          <a:p>
            <a:r>
              <a:rPr lang="en-US" dirty="0" smtClean="0"/>
              <a:t>If </a:t>
            </a:r>
            <a:r>
              <a:rPr lang="en-US" dirty="0" smtClean="0"/>
              <a:t>the government in the importing country finds both dumping and injury, the government is permitted to impose an </a:t>
            </a:r>
            <a:r>
              <a:rPr lang="en-US" b="1" dirty="0" smtClean="0"/>
              <a:t>antidumping duty</a:t>
            </a:r>
            <a:r>
              <a:rPr lang="en-US" dirty="0" smtClean="0"/>
              <a:t>—an extra tariff equal to the discrepancy (the dumping margin) between the actual export price and normal value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35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375</TotalTime>
  <Words>1588</Words>
  <Application>Microsoft Office PowerPoint</Application>
  <PresentationFormat>On-screen Show (4:3)</PresentationFormat>
  <Paragraphs>135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PowerPoint Template</vt:lpstr>
      <vt:lpstr>Chapter 11</vt:lpstr>
      <vt:lpstr>Dumping</vt:lpstr>
      <vt:lpstr> Dumping </vt:lpstr>
      <vt:lpstr> Reasons for Dumping </vt:lpstr>
      <vt:lpstr>Reasons for Dumping </vt:lpstr>
      <vt:lpstr>Persistent Dumping</vt:lpstr>
      <vt:lpstr>Persistent Dumping</vt:lpstr>
      <vt:lpstr>Reacting to Dumping: What Should a Dumpee Think?</vt:lpstr>
      <vt:lpstr>   Actual Antidumping Policies: What is Unfair?</vt:lpstr>
      <vt:lpstr>Top 9 Initiators of Antidumping Cases</vt:lpstr>
      <vt:lpstr>Actual Antidumping Policies: What is Unfair?</vt:lpstr>
      <vt:lpstr>Three Proposals for Reform </vt:lpstr>
      <vt:lpstr>Safeguard Policy </vt:lpstr>
      <vt:lpstr>Export Subsidies</vt:lpstr>
      <vt:lpstr>Export Subsidy: Competitive Market</vt:lpstr>
      <vt:lpstr>Export Subsidy, Small Country, Exportable Product</vt:lpstr>
      <vt:lpstr>Export Subsidy, Small Country, Exportable Product</vt:lpstr>
      <vt:lpstr>Export Subsidy, Large Country, Exportable Product</vt:lpstr>
      <vt:lpstr>An Export Subsidy Turns an Importable Product Into an Export</vt:lpstr>
      <vt:lpstr>WTO Rules on Subsidies </vt:lpstr>
      <vt:lpstr>WTO Rules on Subsidies </vt:lpstr>
      <vt:lpstr>Should the Importing Country Impose Countervailing Duties? </vt:lpstr>
      <vt:lpstr>A Foreign Export Subsidy and a Countervailing Duty</vt:lpstr>
      <vt:lpstr>Strategic Export Subsidies Could Be Good </vt:lpstr>
      <vt:lpstr>A Two-Firm Rivalry Game with No Government Subsidies</vt:lpstr>
      <vt:lpstr>A Two-Firm Rivalry Game with Government Subsidies: Airbus versus Boeing</vt:lpstr>
      <vt:lpstr>Strategic Export Subsidies Could Be Good 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11</dc:title>
  <dc:creator>fsaboori</dc:creator>
  <cp:lastModifiedBy>Windows User</cp:lastModifiedBy>
  <cp:revision>51</cp:revision>
  <cp:lastPrinted>2015-07-13T15:12:18Z</cp:lastPrinted>
  <dcterms:created xsi:type="dcterms:W3CDTF">2014-11-03T19:38:36Z</dcterms:created>
  <dcterms:modified xsi:type="dcterms:W3CDTF">2015-07-13T18:42:43Z</dcterms:modified>
</cp:coreProperties>
</file>