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256" r:id="rId2"/>
    <p:sldId id="258" r:id="rId3"/>
    <p:sldId id="259" r:id="rId4"/>
    <p:sldId id="260" r:id="rId5"/>
    <p:sldId id="289" r:id="rId6"/>
    <p:sldId id="267" r:id="rId7"/>
    <p:sldId id="291" r:id="rId8"/>
    <p:sldId id="269" r:id="rId9"/>
    <p:sldId id="292" r:id="rId10"/>
    <p:sldId id="270" r:id="rId11"/>
    <p:sldId id="271" r:id="rId12"/>
    <p:sldId id="272" r:id="rId13"/>
    <p:sldId id="273" r:id="rId14"/>
    <p:sldId id="275" r:id="rId15"/>
    <p:sldId id="276" r:id="rId16"/>
    <p:sldId id="277" r:id="rId17"/>
    <p:sldId id="278" r:id="rId18"/>
    <p:sldId id="279" r:id="rId19"/>
    <p:sldId id="280" r:id="rId20"/>
    <p:sldId id="281" r:id="rId21"/>
    <p:sldId id="283" r:id="rId22"/>
    <p:sldId id="284" r:id="rId23"/>
    <p:sldId id="285" r:id="rId24"/>
    <p:sldId id="28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4676" autoAdjust="0"/>
  </p:normalViewPr>
  <p:slideViewPr>
    <p:cSldViewPr>
      <p:cViewPr varScale="1">
        <p:scale>
          <a:sx n="124" d="100"/>
          <a:sy n="124" d="100"/>
        </p:scale>
        <p:origin x="-1170" y="-24"/>
      </p:cViewPr>
      <p:guideLst>
        <p:guide orient="horz" pos="2160"/>
        <p:guide pos="2880"/>
      </p:guideLst>
    </p:cSldViewPr>
  </p:slideViewPr>
  <p:outlineViewPr>
    <p:cViewPr>
      <p:scale>
        <a:sx n="33" d="100"/>
        <a:sy n="33" d="100"/>
      </p:scale>
      <p:origin x="156" y="33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7/9/2015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Calibri" pitchFamily="34" charset="0"/>
              </a:rPr>
              <a:t>Chapter 10:</a:t>
            </a:r>
            <a:endParaRPr lang="en-US" dirty="0"/>
          </a:p>
        </p:txBody>
      </p:sp>
      <p:sp>
        <p:nvSpPr>
          <p:cNvPr id="3" name="Subtitle 2"/>
          <p:cNvSpPr>
            <a:spLocks noGrp="1"/>
          </p:cNvSpPr>
          <p:nvPr>
            <p:ph type="subTitle" idx="1"/>
          </p:nvPr>
        </p:nvSpPr>
        <p:spPr>
          <a:xfrm>
            <a:off x="609600" y="3505200"/>
            <a:ext cx="7924800" cy="1600200"/>
          </a:xfrm>
        </p:spPr>
        <p:txBody>
          <a:bodyPr/>
          <a:lstStyle/>
          <a:p>
            <a:r>
              <a:rPr lang="en-US" altLang="en-US" dirty="0">
                <a:latin typeface="Calibri" pitchFamily="34" charset="0"/>
              </a:rPr>
              <a:t>Arguments for and against Protection</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Infant Industry Argument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0418" y="1752600"/>
            <a:ext cx="8513999" cy="380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491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b="1" dirty="0" smtClean="0"/>
              <a:t/>
            </a:r>
            <a:br>
              <a:rPr lang="en-US" sz="3100" b="1" dirty="0" smtClean="0"/>
            </a:br>
            <a:r>
              <a:rPr lang="en-US" sz="4900" b="1" dirty="0" smtClean="0"/>
              <a:t>How </a:t>
            </a:r>
            <a:r>
              <a:rPr lang="en-US" sz="4900" b="1" dirty="0"/>
              <a:t>V</a:t>
            </a:r>
            <a:r>
              <a:rPr lang="en-US" sz="4900" b="1" dirty="0" smtClean="0"/>
              <a:t>alid </a:t>
            </a:r>
            <a:r>
              <a:rPr lang="en-US" sz="4900" b="1" dirty="0"/>
              <a:t>is </a:t>
            </a:r>
            <a:r>
              <a:rPr lang="en-US" sz="4900" b="1" dirty="0" smtClean="0"/>
              <a:t>It?</a:t>
            </a:r>
            <a:r>
              <a:rPr lang="en-US" dirty="0"/>
              <a:t/>
            </a:r>
            <a:br>
              <a:rPr lang="en-US" dirty="0"/>
            </a:br>
            <a:endParaRPr lang="en-US" dirty="0"/>
          </a:p>
        </p:txBody>
      </p:sp>
      <p:sp>
        <p:nvSpPr>
          <p:cNvPr id="3" name="Content Placeholder 2"/>
          <p:cNvSpPr>
            <a:spLocks noGrp="1"/>
          </p:cNvSpPr>
          <p:nvPr>
            <p:ph idx="1"/>
          </p:nvPr>
        </p:nvSpPr>
        <p:spPr>
          <a:xfrm>
            <a:off x="457200" y="1143000"/>
            <a:ext cx="8229600" cy="5059363"/>
          </a:xfrm>
        </p:spPr>
        <p:txBody>
          <a:bodyPr>
            <a:normAutofit fontScale="92500" lnSpcReduction="10000"/>
          </a:bodyPr>
          <a:lstStyle/>
          <a:p>
            <a:r>
              <a:rPr lang="en-US" dirty="0" smtClean="0"/>
              <a:t>There can be a case </a:t>
            </a:r>
            <a:r>
              <a:rPr lang="en-US" dirty="0" smtClean="0"/>
              <a:t>for some </a:t>
            </a:r>
            <a:r>
              <a:rPr lang="en-US" dirty="0" smtClean="0"/>
              <a:t>sort of government </a:t>
            </a:r>
            <a:r>
              <a:rPr lang="en-US" dirty="0" smtClean="0"/>
              <a:t>encouragement, though normally private financing would fund promising business opportunities</a:t>
            </a:r>
            <a:endParaRPr lang="en-US" dirty="0" smtClean="0"/>
          </a:p>
          <a:p>
            <a:r>
              <a:rPr lang="en-US" dirty="0" smtClean="0"/>
              <a:t>A tariff may or may not be good</a:t>
            </a:r>
          </a:p>
          <a:p>
            <a:r>
              <a:rPr lang="en-US" dirty="0" smtClean="0"/>
              <a:t>Some form of government help other than a tariff is a better infant industry policy than a tariff</a:t>
            </a:r>
          </a:p>
          <a:p>
            <a:r>
              <a:rPr lang="en-US" dirty="0" smtClean="0"/>
              <a:t>It is hard for a government to know which industries to support because it is difficult to predict which industries can reduce their costs enough in the future to create national benefits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3624764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a:latin typeface="Calibri" pitchFamily="34" charset="0"/>
              </a:rPr>
              <a:t>Cost per Job Maintained, 1990</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7864" y="2057400"/>
            <a:ext cx="8583735" cy="2292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8038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The Dying Industry Argument and Adjustment Assistance</a:t>
            </a:r>
            <a:endParaRPr lang="en-US" sz="4000" b="1" dirty="0"/>
          </a:p>
        </p:txBody>
      </p:sp>
      <p:sp>
        <p:nvSpPr>
          <p:cNvPr id="3" name="Content Placeholder 2"/>
          <p:cNvSpPr>
            <a:spLocks noGrp="1"/>
          </p:cNvSpPr>
          <p:nvPr>
            <p:ph idx="1"/>
          </p:nvPr>
        </p:nvSpPr>
        <p:spPr>
          <a:xfrm>
            <a:off x="457200" y="1676400"/>
            <a:ext cx="8229600" cy="4525963"/>
          </a:xfrm>
        </p:spPr>
        <p:txBody>
          <a:bodyPr>
            <a:normAutofit fontScale="92500" lnSpcReduction="20000"/>
          </a:bodyPr>
          <a:lstStyle/>
          <a:p>
            <a:pPr lvl="0"/>
            <a:r>
              <a:rPr lang="en-US" dirty="0"/>
              <a:t>Should government intervene to save a dying industry? </a:t>
            </a:r>
            <a:r>
              <a:rPr lang="en-US" dirty="0" smtClean="0"/>
              <a:t>- If </a:t>
            </a:r>
            <a:r>
              <a:rPr lang="en-US" dirty="0"/>
              <a:t>we are in a “first-best” world, the answer is no. Since the social value of anything is already included in private incentives, ordinary demand and supply curves already lead us to the socially optimal choice.</a:t>
            </a:r>
          </a:p>
          <a:p>
            <a:pPr lvl="0"/>
            <a:r>
              <a:rPr lang="en-US" dirty="0" smtClean="0"/>
              <a:t>Trade </a:t>
            </a:r>
            <a:r>
              <a:rPr lang="en-US" dirty="0"/>
              <a:t>adjustment assistance to workers and firms in import-threatened industries is  a better policy, using the </a:t>
            </a:r>
            <a:r>
              <a:rPr lang="en-US" dirty="0" smtClean="0"/>
              <a:t>specificity </a:t>
            </a:r>
            <a:r>
              <a:rPr lang="en-US" dirty="0"/>
              <a:t>rule, </a:t>
            </a:r>
            <a:r>
              <a:rPr lang="en-US" dirty="0" smtClean="0"/>
              <a:t>than, </a:t>
            </a:r>
            <a:r>
              <a:rPr lang="en-US" dirty="0"/>
              <a:t>for </a:t>
            </a:r>
            <a:r>
              <a:rPr lang="en-US" dirty="0" smtClean="0"/>
              <a:t>example, </a:t>
            </a:r>
            <a:r>
              <a:rPr lang="en-US" dirty="0"/>
              <a:t>a tariff, because </a:t>
            </a:r>
            <a:r>
              <a:rPr lang="en-US" dirty="0" smtClean="0"/>
              <a:t>adjustment </a:t>
            </a:r>
            <a:r>
              <a:rPr lang="en-US" dirty="0" smtClean="0"/>
              <a:t>assistance focuses </a:t>
            </a:r>
            <a:r>
              <a:rPr lang="en-US" dirty="0"/>
              <a:t>on income losses, training, and </a:t>
            </a:r>
            <a:r>
              <a:rPr lang="en-US" dirty="0" smtClean="0"/>
              <a:t>worker mobility</a:t>
            </a:r>
            <a:r>
              <a:rPr lang="en-US" dirty="0"/>
              <a:t>.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2949413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b="1" dirty="0" smtClean="0"/>
              <a:t/>
            </a:r>
            <a:br>
              <a:rPr lang="en-US" sz="3100" b="1" dirty="0" smtClean="0"/>
            </a:br>
            <a:r>
              <a:rPr lang="en-US" sz="4900" b="1" dirty="0" smtClean="0"/>
              <a:t>The </a:t>
            </a:r>
            <a:r>
              <a:rPr lang="en-US" sz="4900" b="1" dirty="0"/>
              <a:t>Developing Government </a:t>
            </a:r>
            <a:r>
              <a:rPr lang="en-US" sz="4900" b="1" dirty="0" smtClean="0"/>
              <a:t>(Public </a:t>
            </a:r>
            <a:r>
              <a:rPr lang="en-US" sz="4900" b="1" dirty="0"/>
              <a:t>R</a:t>
            </a:r>
            <a:r>
              <a:rPr lang="en-US" sz="4900" b="1" dirty="0" smtClean="0"/>
              <a:t>evenue</a:t>
            </a:r>
            <a:r>
              <a:rPr lang="en-US" sz="4900" b="1" dirty="0"/>
              <a:t>) Argument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According to this argument, in poor developing  countries the import tariff becomes an important </a:t>
            </a:r>
            <a:r>
              <a:rPr lang="en-US" dirty="0" smtClean="0"/>
              <a:t>source of </a:t>
            </a:r>
            <a:r>
              <a:rPr lang="en-US" dirty="0"/>
              <a:t>not just protection but </a:t>
            </a:r>
            <a:r>
              <a:rPr lang="en-US" dirty="0" smtClean="0"/>
              <a:t>also government revenue</a:t>
            </a:r>
            <a:endParaRPr lang="en-US" dirty="0"/>
          </a:p>
          <a:p>
            <a:r>
              <a:rPr lang="en-US" dirty="0" smtClean="0"/>
              <a:t>The government revenue can be spent on otherwise underprovided public investments like education, health, and infrastructure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39224651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Autofit/>
          </a:bodyPr>
          <a:lstStyle/>
          <a:p>
            <a:r>
              <a:rPr lang="en-US" b="1" dirty="0" smtClean="0"/>
              <a:t>Other Arguments for </a:t>
            </a:r>
            <a:r>
              <a:rPr lang="en-US" b="1" dirty="0" smtClean="0"/>
              <a:t>Protection: </a:t>
            </a:r>
            <a:r>
              <a:rPr lang="en-US" b="1" dirty="0" smtClean="0"/>
              <a:t>Noneconomic Objectives</a:t>
            </a:r>
            <a:endParaRPr lang="en-US" b="1" dirty="0"/>
          </a:p>
        </p:txBody>
      </p:sp>
      <p:sp>
        <p:nvSpPr>
          <p:cNvPr id="3" name="Content Placeholder 2"/>
          <p:cNvSpPr>
            <a:spLocks noGrp="1"/>
          </p:cNvSpPr>
          <p:nvPr>
            <p:ph idx="1"/>
          </p:nvPr>
        </p:nvSpPr>
        <p:spPr/>
        <p:txBody>
          <a:bodyPr/>
          <a:lstStyle/>
          <a:p>
            <a:endParaRPr lang="en-US" dirty="0" smtClean="0"/>
          </a:p>
          <a:p>
            <a:r>
              <a:rPr lang="en-US" dirty="0" smtClean="0"/>
              <a:t>National pride </a:t>
            </a:r>
            <a:r>
              <a:rPr lang="en-US" dirty="0"/>
              <a:t>a</a:t>
            </a:r>
            <a:r>
              <a:rPr lang="en-US" dirty="0" smtClean="0"/>
              <a:t>rgument   </a:t>
            </a:r>
          </a:p>
          <a:p>
            <a:r>
              <a:rPr lang="en-US" dirty="0" smtClean="0"/>
              <a:t>National </a:t>
            </a:r>
            <a:r>
              <a:rPr lang="en-US" dirty="0"/>
              <a:t>d</a:t>
            </a:r>
            <a:r>
              <a:rPr lang="en-US" dirty="0" smtClean="0"/>
              <a:t>efense argument   </a:t>
            </a:r>
            <a:endParaRPr lang="en-US" dirty="0"/>
          </a:p>
          <a:p>
            <a:r>
              <a:rPr lang="en-US" dirty="0"/>
              <a:t>Income </a:t>
            </a:r>
            <a:r>
              <a:rPr lang="en-US" dirty="0" smtClean="0"/>
              <a:t>distribution </a:t>
            </a:r>
            <a:r>
              <a:rPr lang="en-US" dirty="0"/>
              <a:t>a</a:t>
            </a:r>
            <a:r>
              <a:rPr lang="en-US" dirty="0" smtClean="0"/>
              <a:t>rgument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4014425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dirty="0" smtClean="0"/>
              <a:t>Basic Elements: </a:t>
            </a:r>
            <a:r>
              <a:rPr lang="en-US" b="1" dirty="0" smtClean="0"/>
              <a:t>The </a:t>
            </a:r>
            <a:r>
              <a:rPr lang="en-US" b="1" dirty="0"/>
              <a:t>Politics </a:t>
            </a:r>
            <a:r>
              <a:rPr lang="en-US" b="1" dirty="0" smtClean="0"/>
              <a:t>of Protection</a:t>
            </a:r>
            <a:endParaRPr lang="en-US" dirty="0"/>
          </a:p>
        </p:txBody>
      </p:sp>
      <p:sp>
        <p:nvSpPr>
          <p:cNvPr id="3" name="Content Placeholder 2"/>
          <p:cNvSpPr>
            <a:spLocks noGrp="1"/>
          </p:cNvSpPr>
          <p:nvPr>
            <p:ph idx="1"/>
          </p:nvPr>
        </p:nvSpPr>
        <p:spPr>
          <a:xfrm>
            <a:off x="457200" y="1447800"/>
            <a:ext cx="8229600" cy="4724400"/>
          </a:xfrm>
        </p:spPr>
        <p:txBody>
          <a:bodyPr>
            <a:normAutofit fontScale="85000" lnSpcReduction="10000"/>
          </a:bodyPr>
          <a:lstStyle/>
          <a:p>
            <a:pPr marL="460375" lvl="0" indent="-460375">
              <a:buAutoNum type="arabicPeriod"/>
            </a:pPr>
            <a:r>
              <a:rPr lang="en-US" dirty="0" smtClean="0"/>
              <a:t>The </a:t>
            </a:r>
            <a:r>
              <a:rPr lang="en-US" dirty="0"/>
              <a:t>size of the gains for winners from protection, and </a:t>
            </a:r>
            <a:r>
              <a:rPr lang="en-US" dirty="0" smtClean="0"/>
              <a:t>how </a:t>
            </a:r>
            <a:r>
              <a:rPr lang="en-US" dirty="0"/>
              <a:t>many individuals are in the group of winners. </a:t>
            </a:r>
          </a:p>
          <a:p>
            <a:pPr marL="1260475" indent="-800100">
              <a:buNone/>
            </a:pPr>
            <a:r>
              <a:rPr lang="en-US" b="1" dirty="0" smtClean="0"/>
              <a:t>B</a:t>
            </a:r>
            <a:r>
              <a:rPr lang="en-US" b="1" baseline="-25000" dirty="0" smtClean="0"/>
              <a:t>p</a:t>
            </a:r>
            <a:r>
              <a:rPr lang="en-US" dirty="0" smtClean="0"/>
              <a:t> </a:t>
            </a:r>
            <a:r>
              <a:rPr lang="en-US" dirty="0"/>
              <a:t>= total gains by </a:t>
            </a:r>
            <a:r>
              <a:rPr lang="en-US" dirty="0" smtClean="0"/>
              <a:t>producers</a:t>
            </a:r>
          </a:p>
          <a:p>
            <a:pPr marL="1144588" indent="-684213">
              <a:buNone/>
            </a:pPr>
            <a:r>
              <a:rPr lang="en-US" b="1" dirty="0" smtClean="0"/>
              <a:t>N</a:t>
            </a:r>
            <a:r>
              <a:rPr lang="en-US" b="1" baseline="-25000" dirty="0" smtClean="0"/>
              <a:t>p</a:t>
            </a:r>
            <a:r>
              <a:rPr lang="en-US" dirty="0" smtClean="0"/>
              <a:t> </a:t>
            </a:r>
            <a:r>
              <a:rPr lang="en-US" dirty="0"/>
              <a:t>= the number of </a:t>
            </a:r>
            <a:r>
              <a:rPr lang="en-US" dirty="0" smtClean="0"/>
              <a:t> </a:t>
            </a:r>
            <a:r>
              <a:rPr lang="en-US" dirty="0" smtClean="0"/>
              <a:t>individuals </a:t>
            </a:r>
            <a:r>
              <a:rPr lang="en-US" dirty="0"/>
              <a:t>benefiting from the protection </a:t>
            </a:r>
          </a:p>
          <a:p>
            <a:pPr marL="514350" indent="-514350">
              <a:buAutoNum type="arabicPeriod" startAt="2"/>
            </a:pPr>
            <a:r>
              <a:rPr lang="en-US" dirty="0" smtClean="0"/>
              <a:t>The </a:t>
            </a:r>
            <a:r>
              <a:rPr lang="en-US" dirty="0"/>
              <a:t>size of the losses for the losers from protection, and how many individuals are in the group of losers</a:t>
            </a:r>
            <a:r>
              <a:rPr lang="en-US" dirty="0" smtClean="0"/>
              <a:t>.</a:t>
            </a:r>
            <a:r>
              <a:rPr lang="en-US" b="1" dirty="0"/>
              <a:t> </a:t>
            </a:r>
            <a:endParaRPr lang="en-US" b="1" dirty="0" smtClean="0"/>
          </a:p>
          <a:p>
            <a:pPr marL="1144588" indent="-684213">
              <a:buNone/>
            </a:pPr>
            <a:r>
              <a:rPr lang="en-US" b="1" dirty="0" smtClean="0"/>
              <a:t>B</a:t>
            </a:r>
            <a:r>
              <a:rPr lang="en-US" b="1" baseline="-25000" dirty="0" smtClean="0"/>
              <a:t>c</a:t>
            </a:r>
            <a:r>
              <a:rPr lang="en-US" dirty="0" smtClean="0"/>
              <a:t> </a:t>
            </a:r>
            <a:r>
              <a:rPr lang="en-US" dirty="0"/>
              <a:t>= total gain by defeating the </a:t>
            </a:r>
            <a:r>
              <a:rPr lang="en-US" dirty="0" smtClean="0"/>
              <a:t>tariff</a:t>
            </a:r>
          </a:p>
          <a:p>
            <a:pPr marL="1082675" indent="-622300">
              <a:buNone/>
            </a:pPr>
            <a:r>
              <a:rPr lang="en-US" b="1" dirty="0" smtClean="0"/>
              <a:t>N</a:t>
            </a:r>
            <a:r>
              <a:rPr lang="en-US" b="1" baseline="-25000" dirty="0" smtClean="0"/>
              <a:t>c</a:t>
            </a:r>
            <a:r>
              <a:rPr lang="en-US" b="1" dirty="0" smtClean="0"/>
              <a:t> </a:t>
            </a:r>
            <a:r>
              <a:rPr lang="en-US" dirty="0"/>
              <a:t>= the </a:t>
            </a:r>
            <a:r>
              <a:rPr lang="en-US" dirty="0" smtClean="0"/>
              <a:t>number </a:t>
            </a:r>
            <a:r>
              <a:rPr lang="en-US" dirty="0"/>
              <a:t>of individuals losing from protection </a:t>
            </a:r>
            <a:r>
              <a:rPr lang="en-US" dirty="0" smtClean="0"/>
              <a:t>(</a:t>
            </a:r>
            <a:r>
              <a:rPr lang="en-US" dirty="0"/>
              <a:t>gaining from defeating protection</a:t>
            </a:r>
            <a:r>
              <a:rPr lang="en-US" dirty="0" smtClean="0"/>
              <a:t>.)</a:t>
            </a:r>
            <a:endParaRPr lang="en-US" i="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31398828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143000"/>
          </a:xfrm>
        </p:spPr>
        <p:txBody>
          <a:bodyPr>
            <a:noAutofit/>
          </a:bodyPr>
          <a:lstStyle/>
          <a:p>
            <a:r>
              <a:rPr lang="en-US" b="1" dirty="0"/>
              <a:t>Basic Elements: The Politics of Protection</a:t>
            </a:r>
            <a:endParaRPr lang="en-US" dirty="0"/>
          </a:p>
        </p:txBody>
      </p:sp>
      <p:sp>
        <p:nvSpPr>
          <p:cNvPr id="3" name="Content Placeholder 2"/>
          <p:cNvSpPr>
            <a:spLocks noGrp="1"/>
          </p:cNvSpPr>
          <p:nvPr>
            <p:ph idx="1"/>
          </p:nvPr>
        </p:nvSpPr>
        <p:spPr>
          <a:xfrm>
            <a:off x="457200" y="1524000"/>
            <a:ext cx="8229600" cy="4724400"/>
          </a:xfrm>
        </p:spPr>
        <p:txBody>
          <a:bodyPr>
            <a:normAutofit/>
          </a:bodyPr>
          <a:lstStyle/>
          <a:p>
            <a:pPr marL="460375" lvl="0" indent="-460375">
              <a:buNone/>
            </a:pPr>
            <a:r>
              <a:rPr lang="en-US" sz="2800" dirty="0" smtClean="0"/>
              <a:t>3.	Individuals</a:t>
            </a:r>
            <a:r>
              <a:rPr lang="en-US" sz="2800" dirty="0"/>
              <a:t>’ reasons for taking positions for </a:t>
            </a:r>
            <a:r>
              <a:rPr lang="en-US" sz="2800" dirty="0" smtClean="0"/>
              <a:t>or against protection.</a:t>
            </a:r>
          </a:p>
          <a:p>
            <a:pPr marL="400050" lvl="0" indent="0">
              <a:buNone/>
            </a:pPr>
            <a:r>
              <a:rPr lang="en-US" sz="2800" dirty="0" smtClean="0"/>
              <a:t>a</a:t>
            </a:r>
            <a:r>
              <a:rPr lang="en-US" sz="2800" dirty="0"/>
              <a:t>. The size of </a:t>
            </a:r>
            <a:r>
              <a:rPr lang="en-US" sz="2800" b="1" dirty="0"/>
              <a:t>B</a:t>
            </a:r>
            <a:r>
              <a:rPr lang="en-US" sz="2800" b="1" baseline="-25000" dirty="0"/>
              <a:t>p</a:t>
            </a:r>
            <a:r>
              <a:rPr lang="en-US" sz="2800" dirty="0"/>
              <a:t> and </a:t>
            </a:r>
            <a:r>
              <a:rPr lang="en-US" sz="2800" b="1" dirty="0"/>
              <a:t>B</a:t>
            </a:r>
            <a:r>
              <a:rPr lang="en-US" sz="2800" b="1" baseline="-25000" dirty="0"/>
              <a:t>c </a:t>
            </a:r>
            <a:endParaRPr lang="en-US" sz="2800" dirty="0"/>
          </a:p>
          <a:p>
            <a:pPr marL="400050" indent="0">
              <a:buNone/>
            </a:pPr>
            <a:r>
              <a:rPr lang="en-US" sz="2800" dirty="0" smtClean="0"/>
              <a:t>b</a:t>
            </a:r>
            <a:r>
              <a:rPr lang="en-US" sz="2800" dirty="0"/>
              <a:t>. </a:t>
            </a:r>
            <a:r>
              <a:rPr lang="en-US" sz="2800" dirty="0" smtClean="0"/>
              <a:t>Sympathy </a:t>
            </a:r>
            <a:r>
              <a:rPr lang="en-US" sz="2800" dirty="0"/>
              <a:t>for various </a:t>
            </a:r>
            <a:r>
              <a:rPr lang="en-US" sz="2800" dirty="0" smtClean="0"/>
              <a:t>groups</a:t>
            </a:r>
          </a:p>
          <a:p>
            <a:pPr marL="400050" indent="0">
              <a:buNone/>
            </a:pPr>
            <a:r>
              <a:rPr lang="en-US" sz="2800" dirty="0" smtClean="0"/>
              <a:t>c</a:t>
            </a:r>
            <a:r>
              <a:rPr lang="en-US" sz="2800" dirty="0"/>
              <a:t>. </a:t>
            </a:r>
            <a:r>
              <a:rPr lang="en-US" sz="2800" dirty="0"/>
              <a:t>I</a:t>
            </a:r>
            <a:r>
              <a:rPr lang="en-US" sz="2800" dirty="0" smtClean="0"/>
              <a:t>deology  </a:t>
            </a:r>
            <a:endParaRPr lang="en-US" sz="2800" dirty="0"/>
          </a:p>
          <a:p>
            <a:pPr marL="460375" lvl="0" indent="-460375">
              <a:buNone/>
            </a:pPr>
            <a:r>
              <a:rPr lang="en-US" sz="2800" dirty="0" smtClean="0"/>
              <a:t>4.	Type </a:t>
            </a:r>
            <a:r>
              <a:rPr lang="en-US" sz="2800" dirty="0"/>
              <a:t>of political activities and their costs </a:t>
            </a:r>
            <a:r>
              <a:rPr lang="en-US" sz="2800" dirty="0" smtClean="0"/>
              <a:t>(the costs </a:t>
            </a:r>
            <a:r>
              <a:rPr lang="en-US" sz="2800" dirty="0"/>
              <a:t>of participation: time and money)</a:t>
            </a:r>
          </a:p>
          <a:p>
            <a:pPr marL="460375" lvl="0" indent="-460375">
              <a:buNone/>
            </a:pPr>
            <a:r>
              <a:rPr lang="en-US" sz="2800" dirty="0" smtClean="0"/>
              <a:t>5.	Political </a:t>
            </a:r>
            <a:r>
              <a:rPr lang="en-US" sz="2800" dirty="0"/>
              <a:t>institutions and political process.</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13616111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When are </a:t>
            </a:r>
            <a:r>
              <a:rPr lang="en-US" b="1" dirty="0" smtClean="0"/>
              <a:t>Tariffs </a:t>
            </a:r>
            <a:r>
              <a:rPr lang="en-US" b="1" dirty="0"/>
              <a:t>U</a:t>
            </a:r>
            <a:r>
              <a:rPr lang="en-US" b="1" dirty="0" smtClean="0"/>
              <a:t>nlikely</a:t>
            </a:r>
            <a:r>
              <a:rPr lang="en-US" b="1" dirty="0"/>
              <a:t>? </a:t>
            </a:r>
            <a:endParaRPr lang="en-US" dirty="0"/>
          </a:p>
        </p:txBody>
      </p:sp>
      <p:sp>
        <p:nvSpPr>
          <p:cNvPr id="3" name="Content Placeholder 2"/>
          <p:cNvSpPr>
            <a:spLocks noGrp="1"/>
          </p:cNvSpPr>
          <p:nvPr>
            <p:ph idx="1"/>
          </p:nvPr>
        </p:nvSpPr>
        <p:spPr>
          <a:xfrm>
            <a:off x="457200" y="1143000"/>
            <a:ext cx="8229600" cy="5059363"/>
          </a:xfrm>
        </p:spPr>
        <p:txBody>
          <a:bodyPr>
            <a:normAutofit fontScale="77500" lnSpcReduction="20000"/>
          </a:bodyPr>
          <a:lstStyle/>
          <a:p>
            <a:pPr marL="0" indent="0">
              <a:buNone/>
            </a:pPr>
            <a:endParaRPr lang="en-US" dirty="0"/>
          </a:p>
          <a:p>
            <a:pPr marL="460375" indent="-460375">
              <a:buAutoNum type="arabicPeriod"/>
            </a:pPr>
            <a:r>
              <a:rPr lang="en-US" dirty="0" smtClean="0"/>
              <a:t>Direct democracy: </a:t>
            </a:r>
          </a:p>
          <a:p>
            <a:pPr marL="798513" indent="-338138">
              <a:buNone/>
            </a:pPr>
            <a:r>
              <a:rPr lang="en-US" dirty="0" smtClean="0"/>
              <a:t>a.	direct </a:t>
            </a:r>
            <a:r>
              <a:rPr lang="en-US" dirty="0"/>
              <a:t>vote by individuals on </a:t>
            </a:r>
            <a:r>
              <a:rPr lang="en-US" dirty="0" smtClean="0"/>
              <a:t>tariffs</a:t>
            </a:r>
          </a:p>
          <a:p>
            <a:pPr marL="798513" indent="-338138">
              <a:buNone/>
            </a:pPr>
            <a:r>
              <a:rPr lang="en-US" dirty="0" smtClean="0"/>
              <a:t>b.	voting </a:t>
            </a:r>
            <a:r>
              <a:rPr lang="en-US" dirty="0"/>
              <a:t>is costless so that almost everybody </a:t>
            </a:r>
            <a:r>
              <a:rPr lang="en-US" dirty="0" smtClean="0"/>
              <a:t>votes.</a:t>
            </a:r>
          </a:p>
          <a:p>
            <a:pPr marL="798513" indent="-338138">
              <a:buNone/>
            </a:pPr>
            <a:r>
              <a:rPr lang="en-US" dirty="0" smtClean="0"/>
              <a:t>c.	each </a:t>
            </a:r>
            <a:r>
              <a:rPr lang="en-US" dirty="0"/>
              <a:t>person’s voting is based on her direct </a:t>
            </a:r>
            <a:r>
              <a:rPr lang="en-US" dirty="0" smtClean="0"/>
              <a:t>interest as </a:t>
            </a:r>
            <a:r>
              <a:rPr lang="en-US" dirty="0"/>
              <a:t>winner or loser from protection. </a:t>
            </a:r>
          </a:p>
          <a:p>
            <a:pPr marL="798513" indent="-346075">
              <a:buNone/>
            </a:pPr>
            <a:r>
              <a:rPr lang="en-US" dirty="0" smtClean="0"/>
              <a:t>d.	Almost </a:t>
            </a:r>
            <a:r>
              <a:rPr lang="en-US" dirty="0"/>
              <a:t>always    </a:t>
            </a:r>
            <a:r>
              <a:rPr lang="en-US" b="1" dirty="0"/>
              <a:t>N</a:t>
            </a:r>
            <a:r>
              <a:rPr lang="en-US" b="1" baseline="-25000" dirty="0"/>
              <a:t>c </a:t>
            </a:r>
            <a:r>
              <a:rPr lang="en-US" dirty="0"/>
              <a:t> &gt;  </a:t>
            </a:r>
            <a:r>
              <a:rPr lang="en-US" b="1" dirty="0"/>
              <a:t>N</a:t>
            </a:r>
            <a:r>
              <a:rPr lang="en-US" b="1" baseline="-25000" dirty="0"/>
              <a:t>p</a:t>
            </a:r>
            <a:r>
              <a:rPr lang="en-US" dirty="0"/>
              <a:t>  </a:t>
            </a:r>
          </a:p>
          <a:p>
            <a:pPr marL="795338"/>
            <a:r>
              <a:rPr lang="en-US" dirty="0"/>
              <a:t>But countries usually do not use direct votes to set protection. Rather, a group of selected representatives make the decision. Winning the political fight is gaining the support of a majority of these representatives </a:t>
            </a:r>
            <a:r>
              <a:rPr lang="en-US" dirty="0" smtClean="0"/>
              <a:t>or </a:t>
            </a:r>
            <a:r>
              <a:rPr lang="en-US" dirty="0"/>
              <a:t>officials.</a:t>
            </a:r>
          </a:p>
          <a:p>
            <a:pPr marL="795338"/>
            <a:r>
              <a:rPr lang="en-US" dirty="0"/>
              <a:t>Are some forms of government, like representative democracy, inherently protectionist?</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Tree>
    <p:extLst>
      <p:ext uri="{BB962C8B-B14F-4D97-AF65-F5344CB8AC3E}">
        <p14:creationId xmlns:p14="http://schemas.microsoft.com/office/powerpoint/2010/main" val="2148967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24800" cy="792162"/>
          </a:xfrm>
        </p:spPr>
        <p:txBody>
          <a:bodyPr>
            <a:normAutofit/>
          </a:bodyPr>
          <a:lstStyle/>
          <a:p>
            <a:r>
              <a:rPr lang="en-US" b="1" dirty="0"/>
              <a:t>When are T</a:t>
            </a:r>
            <a:r>
              <a:rPr lang="en-US" b="1" dirty="0" smtClean="0"/>
              <a:t>ariffs </a:t>
            </a:r>
            <a:r>
              <a:rPr lang="en-US" b="1" dirty="0"/>
              <a:t>U</a:t>
            </a:r>
            <a:r>
              <a:rPr lang="en-US" b="1" dirty="0" smtClean="0"/>
              <a:t>nlikely?</a:t>
            </a:r>
            <a:endParaRPr lang="en-US" dirty="0"/>
          </a:p>
        </p:txBody>
      </p:sp>
      <p:sp>
        <p:nvSpPr>
          <p:cNvPr id="3" name="Content Placeholder 2"/>
          <p:cNvSpPr>
            <a:spLocks noGrp="1"/>
          </p:cNvSpPr>
          <p:nvPr>
            <p:ph idx="1"/>
          </p:nvPr>
        </p:nvSpPr>
        <p:spPr>
          <a:xfrm>
            <a:off x="457200" y="1143000"/>
            <a:ext cx="8229600" cy="5059363"/>
          </a:xfrm>
        </p:spPr>
        <p:txBody>
          <a:bodyPr>
            <a:normAutofit fontScale="92500"/>
          </a:bodyPr>
          <a:lstStyle/>
          <a:p>
            <a:pPr marL="460375" indent="-460375">
              <a:buNone/>
            </a:pPr>
            <a:r>
              <a:rPr lang="en-US" dirty="0"/>
              <a:t> </a:t>
            </a:r>
            <a:r>
              <a:rPr lang="en-US" sz="2800" dirty="0" smtClean="0"/>
              <a:t>2.	Representative </a:t>
            </a:r>
            <a:r>
              <a:rPr lang="en-US" sz="2800" dirty="0"/>
              <a:t>democracy can lead to little or no protection. </a:t>
            </a:r>
            <a:endParaRPr lang="en-US" sz="2800" dirty="0" smtClean="0"/>
          </a:p>
          <a:p>
            <a:pPr marL="457200"/>
            <a:r>
              <a:rPr lang="en-US" sz="2800" dirty="0" smtClean="0"/>
              <a:t>E</a:t>
            </a:r>
            <a:r>
              <a:rPr lang="en-US" sz="2800" dirty="0" smtClean="0"/>
              <a:t>ach </a:t>
            </a:r>
            <a:r>
              <a:rPr lang="en-US" sz="2800" dirty="0"/>
              <a:t>group is willing to devote all of its </a:t>
            </a:r>
            <a:r>
              <a:rPr lang="en-US" sz="2800" dirty="0" smtClean="0"/>
              <a:t>total</a:t>
            </a:r>
            <a:r>
              <a:rPr lang="en-US" sz="2800" dirty="0"/>
              <a:t> </a:t>
            </a:r>
            <a:r>
              <a:rPr lang="en-US" sz="2800" dirty="0" smtClean="0"/>
              <a:t>gains (</a:t>
            </a:r>
            <a:r>
              <a:rPr lang="en-US" sz="2800" b="1" dirty="0"/>
              <a:t>B</a:t>
            </a:r>
            <a:r>
              <a:rPr lang="en-US" sz="2800" b="1" baseline="-25000" dirty="0"/>
              <a:t>p</a:t>
            </a:r>
            <a:r>
              <a:rPr lang="en-US" sz="2800" dirty="0"/>
              <a:t> and </a:t>
            </a:r>
            <a:r>
              <a:rPr lang="en-US" sz="2800" b="1" dirty="0"/>
              <a:t>B</a:t>
            </a:r>
            <a:r>
              <a:rPr lang="en-US" sz="2800" b="1" baseline="-25000" dirty="0"/>
              <a:t>c</a:t>
            </a:r>
            <a:r>
              <a:rPr lang="en-US" sz="2800" dirty="0"/>
              <a:t>) to political activity like lobbying </a:t>
            </a:r>
            <a:r>
              <a:rPr lang="en-US" sz="2800" dirty="0" smtClean="0"/>
              <a:t>or </a:t>
            </a:r>
            <a:r>
              <a:rPr lang="en-US" sz="2800" dirty="0" smtClean="0"/>
              <a:t>contributions</a:t>
            </a:r>
            <a:endParaRPr lang="en-US" sz="2800" dirty="0" smtClean="0"/>
          </a:p>
          <a:p>
            <a:pPr marL="457200"/>
            <a:r>
              <a:rPr lang="en-US" sz="2800" dirty="0"/>
              <a:t>P</a:t>
            </a:r>
            <a:r>
              <a:rPr lang="en-US" sz="2800" dirty="0" smtClean="0"/>
              <a:t>oliticians </a:t>
            </a:r>
            <a:r>
              <a:rPr lang="en-US" sz="2800" dirty="0"/>
              <a:t>decide which side to support </a:t>
            </a:r>
            <a:r>
              <a:rPr lang="en-US" sz="2800" dirty="0" smtClean="0"/>
              <a:t>according </a:t>
            </a:r>
            <a:r>
              <a:rPr lang="en-US" sz="2800" dirty="0"/>
              <a:t>to the amount of lobbying or contributions </a:t>
            </a:r>
            <a:r>
              <a:rPr lang="en-US" sz="2800" dirty="0" smtClean="0"/>
              <a:t>they receive  </a:t>
            </a:r>
          </a:p>
          <a:p>
            <a:pPr marL="457200"/>
            <a:r>
              <a:rPr lang="en-US" sz="2800" dirty="0"/>
              <a:t>T</a:t>
            </a:r>
            <a:r>
              <a:rPr lang="en-US" sz="2800" dirty="0" smtClean="0"/>
              <a:t>hose </a:t>
            </a:r>
            <a:r>
              <a:rPr lang="en-US" sz="2800" dirty="0"/>
              <a:t>opposed to the </a:t>
            </a:r>
            <a:r>
              <a:rPr lang="en-US" sz="2800" dirty="0" smtClean="0"/>
              <a:t>tariff </a:t>
            </a:r>
            <a:r>
              <a:rPr lang="en-US" sz="2800" dirty="0"/>
              <a:t>(consumers) would be willing to spend up to </a:t>
            </a:r>
            <a:r>
              <a:rPr lang="en-US" sz="2800" b="1" dirty="0"/>
              <a:t>B</a:t>
            </a:r>
            <a:r>
              <a:rPr lang="en-US" sz="2800" b="1" baseline="-25000" dirty="0"/>
              <a:t>c</a:t>
            </a:r>
            <a:r>
              <a:rPr lang="en-US" sz="2800" b="1" dirty="0"/>
              <a:t> </a:t>
            </a:r>
            <a:r>
              <a:rPr lang="en-US" sz="2800" dirty="0" smtClean="0"/>
              <a:t>to prevent </a:t>
            </a:r>
            <a:r>
              <a:rPr lang="en-US" sz="2800" dirty="0"/>
              <a:t>the tariff, while the protectionists would </a:t>
            </a:r>
            <a:r>
              <a:rPr lang="en-US" sz="2800" dirty="0" smtClean="0"/>
              <a:t>not </a:t>
            </a:r>
            <a:r>
              <a:rPr lang="en-US" sz="2800" dirty="0"/>
              <a:t>rationally spend more than </a:t>
            </a:r>
            <a:r>
              <a:rPr lang="en-US" sz="2800" b="1" dirty="0" smtClean="0"/>
              <a:t>B</a:t>
            </a:r>
            <a:r>
              <a:rPr lang="en-US" sz="2800" b="1" baseline="-25000" dirty="0" smtClean="0"/>
              <a:t>p</a:t>
            </a:r>
            <a:r>
              <a:rPr lang="en-US" sz="2800" dirty="0" smtClean="0"/>
              <a:t> </a:t>
            </a:r>
          </a:p>
          <a:p>
            <a:pPr marL="457200"/>
            <a:r>
              <a:rPr lang="en-US" sz="2800" dirty="0" smtClean="0"/>
              <a:t>The </a:t>
            </a:r>
            <a:r>
              <a:rPr lang="en-US" sz="2800" dirty="0"/>
              <a:t>inefficiency </a:t>
            </a:r>
            <a:r>
              <a:rPr lang="en-US" sz="2800" dirty="0" smtClean="0"/>
              <a:t>of </a:t>
            </a:r>
            <a:r>
              <a:rPr lang="en-US" sz="2800" dirty="0"/>
              <a:t>the tariff, which </a:t>
            </a:r>
            <a:r>
              <a:rPr lang="en-US" sz="2800" dirty="0" smtClean="0"/>
              <a:t>ensures that </a:t>
            </a:r>
            <a:r>
              <a:rPr lang="en-US" sz="2800" b="1" dirty="0"/>
              <a:t>B</a:t>
            </a:r>
            <a:r>
              <a:rPr lang="en-US" sz="2800" b="1" baseline="-25000" dirty="0"/>
              <a:t>c</a:t>
            </a:r>
            <a:r>
              <a:rPr lang="en-US" sz="2800" baseline="-25000" dirty="0"/>
              <a:t>  </a:t>
            </a:r>
            <a:r>
              <a:rPr lang="en-US" sz="2800" dirty="0"/>
              <a:t>&gt;</a:t>
            </a:r>
            <a:r>
              <a:rPr lang="en-US" sz="2800" b="1" dirty="0"/>
              <a:t> </a:t>
            </a:r>
            <a:r>
              <a:rPr lang="en-US" sz="2800" b="1" dirty="0" smtClean="0"/>
              <a:t>B</a:t>
            </a:r>
            <a:r>
              <a:rPr lang="en-US" sz="2800" b="1" baseline="-25000" dirty="0" smtClean="0"/>
              <a:t>p</a:t>
            </a:r>
            <a:r>
              <a:rPr lang="en-US" sz="2800" dirty="0" smtClean="0"/>
              <a:t>, defeats </a:t>
            </a:r>
            <a:r>
              <a:rPr lang="en-US" sz="2800" dirty="0"/>
              <a:t>the </a:t>
            </a:r>
            <a:r>
              <a:rPr lang="en-US" sz="2800" dirty="0" smtClean="0"/>
              <a:t>tariff    </a:t>
            </a: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Tree>
    <p:extLst>
      <p:ext uri="{BB962C8B-B14F-4D97-AF65-F5344CB8AC3E}">
        <p14:creationId xmlns:p14="http://schemas.microsoft.com/office/powerpoint/2010/main" val="1361669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458200" cy="639762"/>
          </a:xfrm>
        </p:spPr>
        <p:txBody>
          <a:bodyPr>
            <a:noAutofit/>
          </a:bodyPr>
          <a:lstStyle/>
          <a:p>
            <a:r>
              <a:rPr lang="en-US" b="1" dirty="0" smtClean="0"/>
              <a:t>The Ideal World of First Best</a:t>
            </a:r>
            <a:endParaRPr lang="en-US" b="1" dirty="0"/>
          </a:p>
        </p:txBody>
      </p:sp>
      <p:sp>
        <p:nvSpPr>
          <p:cNvPr id="3" name="Content Placeholder 2"/>
          <p:cNvSpPr>
            <a:spLocks noGrp="1"/>
          </p:cNvSpPr>
          <p:nvPr>
            <p:ph idx="1"/>
          </p:nvPr>
        </p:nvSpPr>
        <p:spPr>
          <a:xfrm>
            <a:off x="457200" y="1066800"/>
            <a:ext cx="8229600" cy="5135563"/>
          </a:xfrm>
        </p:spPr>
        <p:txBody>
          <a:bodyPr/>
          <a:lstStyle/>
          <a:p>
            <a:r>
              <a:rPr lang="en-US" dirty="0"/>
              <a:t>In an </a:t>
            </a:r>
            <a:r>
              <a:rPr lang="en-US" dirty="0" smtClean="0"/>
              <a:t>ideal or a “</a:t>
            </a:r>
            <a:r>
              <a:rPr lang="en-US" b="1" dirty="0" smtClean="0"/>
              <a:t>first-best</a:t>
            </a:r>
            <a:r>
              <a:rPr lang="en-US" dirty="0"/>
              <a:t>” </a:t>
            </a:r>
            <a:r>
              <a:rPr lang="en-US" dirty="0" smtClean="0"/>
              <a:t>world, </a:t>
            </a:r>
            <a:r>
              <a:rPr lang="en-US" dirty="0"/>
              <a:t>all private incentives are aligned with benefits and costs to society as a whole </a:t>
            </a:r>
            <a:endParaRPr lang="en-US" dirty="0" smtClean="0"/>
          </a:p>
          <a:p>
            <a:r>
              <a:rPr lang="en-US" dirty="0" smtClean="0"/>
              <a:t>In </a:t>
            </a:r>
            <a:r>
              <a:rPr lang="en-US" dirty="0"/>
              <a:t>the first-best world supply and demand curves represent both private and social costs and benefits to society and all market are perfectly </a:t>
            </a:r>
            <a:r>
              <a:rPr lang="en-US" dirty="0" smtClean="0"/>
              <a:t>competitive</a:t>
            </a:r>
            <a:endParaRPr lang="en-US" dirty="0"/>
          </a:p>
          <a:p>
            <a:r>
              <a:rPr lang="en-US" dirty="0" smtClean="0"/>
              <a:t>In a first-best world free trade is economically efficient</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40447491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dirty="0"/>
              <a:t>When are </a:t>
            </a:r>
            <a:r>
              <a:rPr lang="en-US" b="1" dirty="0" smtClean="0"/>
              <a:t>Tariffs </a:t>
            </a:r>
            <a:r>
              <a:rPr lang="en-US" b="1" dirty="0"/>
              <a:t>L</a:t>
            </a:r>
            <a:r>
              <a:rPr lang="en-US" b="1" dirty="0" smtClean="0"/>
              <a:t>ikely</a:t>
            </a:r>
            <a:r>
              <a:rPr lang="en-US" b="1" dirty="0"/>
              <a:t>? </a:t>
            </a:r>
            <a:endParaRPr lang="en-US" dirty="0"/>
          </a:p>
        </p:txBody>
      </p:sp>
      <p:sp>
        <p:nvSpPr>
          <p:cNvPr id="3" name="Content Placeholder 2"/>
          <p:cNvSpPr>
            <a:spLocks noGrp="1"/>
          </p:cNvSpPr>
          <p:nvPr>
            <p:ph idx="1"/>
          </p:nvPr>
        </p:nvSpPr>
        <p:spPr>
          <a:xfrm>
            <a:off x="457200" y="762000"/>
            <a:ext cx="8229600" cy="5440363"/>
          </a:xfrm>
        </p:spPr>
        <p:txBody>
          <a:bodyPr>
            <a:normAutofit/>
          </a:bodyPr>
          <a:lstStyle/>
          <a:p>
            <a:endParaRPr lang="en-US" sz="2800" dirty="0" smtClean="0"/>
          </a:p>
          <a:p>
            <a:r>
              <a:rPr lang="en-US" sz="2800" dirty="0" smtClean="0"/>
              <a:t>The </a:t>
            </a:r>
            <a:r>
              <a:rPr lang="en-US" sz="2800" dirty="0"/>
              <a:t>group with smaller number of individuals can be more </a:t>
            </a:r>
            <a:r>
              <a:rPr lang="en-US" sz="2800" dirty="0" smtClean="0"/>
              <a:t>effective in </a:t>
            </a:r>
            <a:r>
              <a:rPr lang="en-US" sz="2800" dirty="0"/>
              <a:t>organizing their political activities</a:t>
            </a:r>
            <a:r>
              <a:rPr lang="en-US" sz="2800" dirty="0" smtClean="0"/>
              <a:t>. If </a:t>
            </a:r>
            <a:r>
              <a:rPr lang="en-US" sz="2800" dirty="0"/>
              <a:t>the benefits of participation are less than the costs to the individual, he/she is not likely to participate in the activity. The average gain per supporter of protection </a:t>
            </a:r>
            <a:r>
              <a:rPr lang="en-US" sz="2800" b="1" dirty="0"/>
              <a:t>(B</a:t>
            </a:r>
            <a:r>
              <a:rPr lang="en-US" sz="2800" b="1" baseline="-25000" dirty="0"/>
              <a:t>p</a:t>
            </a:r>
            <a:r>
              <a:rPr lang="en-US" sz="2800" b="1" dirty="0"/>
              <a:t>/N</a:t>
            </a:r>
            <a:r>
              <a:rPr lang="en-US" sz="2800" b="1" baseline="-25000" dirty="0"/>
              <a:t>p</a:t>
            </a:r>
            <a:r>
              <a:rPr lang="en-US" sz="2800" b="1" dirty="0"/>
              <a:t>)</a:t>
            </a:r>
            <a:r>
              <a:rPr lang="en-US" sz="2800" dirty="0"/>
              <a:t>  &gt;  average gain per opponent of protection </a:t>
            </a:r>
            <a:r>
              <a:rPr lang="en-US" sz="2800" b="1" dirty="0"/>
              <a:t>(B</a:t>
            </a:r>
            <a:r>
              <a:rPr lang="en-US" sz="2800" b="1" baseline="-25000" dirty="0"/>
              <a:t>c </a:t>
            </a:r>
            <a:r>
              <a:rPr lang="en-US" sz="2800" b="1" dirty="0"/>
              <a:t>/N</a:t>
            </a:r>
            <a:r>
              <a:rPr lang="en-US" sz="2800" b="1" baseline="-25000" dirty="0"/>
              <a:t>c</a:t>
            </a:r>
            <a:r>
              <a:rPr lang="en-US" sz="2800" b="1" dirty="0" smtClean="0"/>
              <a:t>)</a:t>
            </a:r>
            <a:endParaRPr lang="en-US" sz="2800" dirty="0"/>
          </a:p>
          <a:p>
            <a:r>
              <a:rPr lang="en-US" sz="2800" dirty="0"/>
              <a:t>The individual gains tend to be larger as the number of individuals in the group is smaller! </a:t>
            </a:r>
            <a:r>
              <a:rPr lang="en-US" sz="2800" dirty="0" smtClean="0"/>
              <a:t>The better organized protectionist lobby sways a majority of representatives</a:t>
            </a:r>
            <a:endParaRPr lang="en-US" sz="2800" dirty="0"/>
          </a:p>
          <a:p>
            <a:pPr marL="0" indent="0">
              <a:buNone/>
            </a:pPr>
            <a:endParaRPr lang="en-US" sz="2800" dirty="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Tree>
    <p:extLst>
      <p:ext uri="{BB962C8B-B14F-4D97-AF65-F5344CB8AC3E}">
        <p14:creationId xmlns:p14="http://schemas.microsoft.com/office/powerpoint/2010/main" val="40333235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15400" cy="1143000"/>
          </a:xfrm>
        </p:spPr>
        <p:txBody>
          <a:bodyPr>
            <a:noAutofit/>
          </a:bodyPr>
          <a:lstStyle/>
          <a:p>
            <a:r>
              <a:rPr lang="en-US" sz="4000" b="1" dirty="0"/>
              <a:t>Applications to </a:t>
            </a:r>
            <a:r>
              <a:rPr lang="en-US" sz="4000" b="1" dirty="0" smtClean="0"/>
              <a:t>Other Trade-Policy </a:t>
            </a:r>
            <a:r>
              <a:rPr lang="en-US" sz="4000" b="1" dirty="0"/>
              <a:t>P</a:t>
            </a:r>
            <a:r>
              <a:rPr lang="en-US" sz="4000" b="1" dirty="0" smtClean="0"/>
              <a:t>atterns </a:t>
            </a:r>
            <a:endParaRPr lang="en-US" sz="4000" dirty="0"/>
          </a:p>
        </p:txBody>
      </p:sp>
      <p:sp>
        <p:nvSpPr>
          <p:cNvPr id="3" name="Content Placeholder 2"/>
          <p:cNvSpPr>
            <a:spLocks noGrp="1"/>
          </p:cNvSpPr>
          <p:nvPr>
            <p:ph idx="1"/>
          </p:nvPr>
        </p:nvSpPr>
        <p:spPr>
          <a:xfrm>
            <a:off x="457200" y="1676400"/>
            <a:ext cx="8229600" cy="4525963"/>
          </a:xfrm>
        </p:spPr>
        <p:txBody>
          <a:bodyPr>
            <a:normAutofit fontScale="77500" lnSpcReduction="20000"/>
          </a:bodyPr>
          <a:lstStyle/>
          <a:p>
            <a:pPr marL="0" indent="0">
              <a:buNone/>
            </a:pPr>
            <a:r>
              <a:rPr lang="en-US" sz="3700" b="1" i="1" dirty="0" smtClean="0"/>
              <a:t>Tariff </a:t>
            </a:r>
            <a:r>
              <a:rPr lang="en-US" sz="3700" b="1" i="1" dirty="0"/>
              <a:t>escalation </a:t>
            </a:r>
            <a:r>
              <a:rPr lang="en-US" sz="3700" b="1" i="1" dirty="0" smtClean="0"/>
              <a:t>pattern</a:t>
            </a:r>
            <a:endParaRPr lang="en-US" sz="3700" dirty="0"/>
          </a:p>
          <a:p>
            <a:r>
              <a:rPr lang="en-US" sz="3700" dirty="0" smtClean="0"/>
              <a:t>Economists </a:t>
            </a:r>
            <a:r>
              <a:rPr lang="en-US" sz="3700" dirty="0"/>
              <a:t>have found that nominal and effective tariff rates rise with the stage of production, i.e. tariff rates are typically higher on final consumer goods than on intermediate goods and raw materials sold to producing firms. </a:t>
            </a:r>
            <a:endParaRPr lang="en-US" sz="3700" dirty="0" smtClean="0"/>
          </a:p>
          <a:p>
            <a:r>
              <a:rPr lang="en-US" sz="3700" dirty="0" smtClean="0"/>
              <a:t>Why</a:t>
            </a:r>
            <a:r>
              <a:rPr lang="en-US" sz="3700" dirty="0"/>
              <a:t>? </a:t>
            </a:r>
            <a:r>
              <a:rPr lang="en-US" sz="3700" dirty="0" smtClean="0"/>
              <a:t>The </a:t>
            </a:r>
            <a:r>
              <a:rPr lang="en-US" sz="3700" dirty="0"/>
              <a:t>importance of group </a:t>
            </a:r>
            <a:r>
              <a:rPr lang="en-US" sz="3700" dirty="0" smtClean="0"/>
              <a:t>size and </a:t>
            </a:r>
            <a:r>
              <a:rPr lang="en-US" sz="3700" dirty="0"/>
              <a:t>concentration for effective lobbying in favor </a:t>
            </a:r>
            <a:r>
              <a:rPr lang="en-US" sz="3700" dirty="0" smtClean="0"/>
              <a:t>or against </a:t>
            </a:r>
            <a:r>
              <a:rPr lang="en-US" sz="3700" dirty="0"/>
              <a:t>a policy. </a:t>
            </a:r>
            <a:r>
              <a:rPr lang="en-US" sz="3700" dirty="0"/>
              <a:t>H</a:t>
            </a:r>
            <a:r>
              <a:rPr lang="en-US" sz="3700" dirty="0" smtClean="0"/>
              <a:t>ousehold consumers </a:t>
            </a:r>
            <a:r>
              <a:rPr lang="en-US" sz="3700" dirty="0"/>
              <a:t>are usually less organized than producers in </a:t>
            </a:r>
            <a:r>
              <a:rPr lang="en-US" sz="3700" dirty="0" smtClean="0"/>
              <a:t>lobbying </a:t>
            </a:r>
            <a:r>
              <a:rPr lang="en-US" sz="3700" dirty="0"/>
              <a:t>activities.</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16119507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020762"/>
          </a:xfrm>
        </p:spPr>
        <p:txBody>
          <a:bodyPr>
            <a:noAutofit/>
          </a:bodyPr>
          <a:lstStyle/>
          <a:p>
            <a:r>
              <a:rPr lang="en-US" sz="4000" b="1" dirty="0"/>
              <a:t>Applications to O</a:t>
            </a:r>
            <a:r>
              <a:rPr lang="en-US" sz="4000" b="1" dirty="0" smtClean="0"/>
              <a:t>ther Trade-Policy Patterns</a:t>
            </a:r>
            <a:endParaRPr lang="en-US" sz="4000" dirty="0"/>
          </a:p>
        </p:txBody>
      </p:sp>
      <p:sp>
        <p:nvSpPr>
          <p:cNvPr id="3" name="Content Placeholder 2"/>
          <p:cNvSpPr>
            <a:spLocks noGrp="1"/>
          </p:cNvSpPr>
          <p:nvPr>
            <p:ph idx="1"/>
          </p:nvPr>
        </p:nvSpPr>
        <p:spPr>
          <a:xfrm>
            <a:off x="457200" y="1524000"/>
            <a:ext cx="8305800" cy="4602163"/>
          </a:xfrm>
        </p:spPr>
        <p:txBody>
          <a:bodyPr>
            <a:noAutofit/>
          </a:bodyPr>
          <a:lstStyle/>
          <a:p>
            <a:pPr marL="0" indent="0">
              <a:buNone/>
            </a:pPr>
            <a:r>
              <a:rPr lang="en-US" sz="2800" b="1" i="1" dirty="0" smtClean="0"/>
              <a:t>The </a:t>
            </a:r>
            <a:r>
              <a:rPr lang="en-US" sz="2800" b="1" i="1" dirty="0"/>
              <a:t>bias in favor of producer interests over </a:t>
            </a:r>
            <a:r>
              <a:rPr lang="en-US" sz="2800" b="1" i="1" dirty="0" smtClean="0"/>
              <a:t>consumer interests</a:t>
            </a:r>
            <a:r>
              <a:rPr lang="en-US" sz="2800" dirty="0" smtClean="0"/>
              <a:t> </a:t>
            </a:r>
            <a:r>
              <a:rPr lang="en-US" sz="2800" dirty="0"/>
              <a:t>also show up in international negotiations </a:t>
            </a:r>
            <a:r>
              <a:rPr lang="en-US" sz="2800" dirty="0" smtClean="0"/>
              <a:t>to liberalize </a:t>
            </a:r>
            <a:r>
              <a:rPr lang="en-US" sz="2800" dirty="0"/>
              <a:t>trade. </a:t>
            </a:r>
            <a:endParaRPr lang="en-US" sz="2800" dirty="0" smtClean="0"/>
          </a:p>
          <a:p>
            <a:pPr marL="346075" lvl="1" indent="-342900">
              <a:buFont typeface="Arial" panose="020B0604020202020204" pitchFamily="34" charset="0"/>
              <a:buChar char="•"/>
            </a:pPr>
            <a:r>
              <a:rPr lang="en-US" sz="2400" dirty="0" smtClean="0"/>
              <a:t>A </a:t>
            </a:r>
            <a:r>
              <a:rPr lang="en-US" sz="2400" dirty="0"/>
              <a:t>concession by a country </a:t>
            </a:r>
            <a:r>
              <a:rPr lang="en-US" sz="2400" dirty="0" smtClean="0"/>
              <a:t>is a reduction the </a:t>
            </a:r>
            <a:r>
              <a:rPr lang="en-US" sz="2400" dirty="0"/>
              <a:t>nation’s import </a:t>
            </a:r>
            <a:r>
              <a:rPr lang="en-US" sz="2400" dirty="0" smtClean="0"/>
              <a:t>barriers, allowing </a:t>
            </a:r>
            <a:r>
              <a:rPr lang="en-US" sz="2400" dirty="0"/>
              <a:t>more imports. Each </a:t>
            </a:r>
            <a:r>
              <a:rPr lang="en-US" sz="2400" dirty="0" smtClean="0"/>
              <a:t>country </a:t>
            </a:r>
            <a:r>
              <a:rPr lang="en-US" sz="2400" dirty="0"/>
              <a:t>is pressured to allow as much import expansion as </a:t>
            </a:r>
            <a:r>
              <a:rPr lang="en-US" sz="2400" dirty="0" smtClean="0"/>
              <a:t>it gets export </a:t>
            </a:r>
            <a:r>
              <a:rPr lang="en-US" sz="2400" dirty="0"/>
              <a:t>expansion. </a:t>
            </a:r>
            <a:endParaRPr lang="en-US" sz="2400" dirty="0" smtClean="0"/>
          </a:p>
          <a:p>
            <a:pPr marL="346075" lvl="1" indent="-342900">
              <a:buFont typeface="Arial" panose="020B0604020202020204" pitchFamily="34" charset="0"/>
              <a:buChar char="•"/>
            </a:pPr>
            <a:r>
              <a:rPr lang="en-US" sz="2400" dirty="0" smtClean="0"/>
              <a:t>The </a:t>
            </a:r>
            <a:r>
              <a:rPr lang="en-US" sz="2400" dirty="0"/>
              <a:t>trade negotiators view their own import tariff cuts as a </a:t>
            </a:r>
            <a:r>
              <a:rPr lang="en-US" sz="2400" dirty="0" smtClean="0"/>
              <a:t>sacrifice </a:t>
            </a:r>
            <a:r>
              <a:rPr lang="en-US" sz="2400" dirty="0"/>
              <a:t>because they have to answer politically </a:t>
            </a:r>
            <a:r>
              <a:rPr lang="en-US" sz="2400" dirty="0" smtClean="0"/>
              <a:t>to import-competing </a:t>
            </a:r>
            <a:r>
              <a:rPr lang="en-US" sz="2400" dirty="0"/>
              <a:t>producer groups but not to masses of poorly organized </a:t>
            </a:r>
            <a:r>
              <a:rPr lang="en-US" sz="2400" dirty="0" smtClean="0"/>
              <a:t>import consumers</a:t>
            </a:r>
            <a:r>
              <a:rPr lang="en-US" sz="2400" dirty="0"/>
              <a:t>.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23957029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077200" cy="563562"/>
          </a:xfrm>
        </p:spPr>
        <p:txBody>
          <a:bodyPr>
            <a:noAutofit/>
          </a:bodyPr>
          <a:lstStyle/>
          <a:p>
            <a:r>
              <a:rPr lang="en-US" sz="4000" b="1" dirty="0"/>
              <a:t>Applications to </a:t>
            </a:r>
            <a:r>
              <a:rPr lang="en-US" sz="4000" b="1" dirty="0" smtClean="0"/>
              <a:t>Other Trade-Policy </a:t>
            </a:r>
            <a:r>
              <a:rPr lang="en-US" sz="4000" b="1" dirty="0"/>
              <a:t>P</a:t>
            </a:r>
            <a:r>
              <a:rPr lang="en-US" sz="4000" b="1" dirty="0" smtClean="0"/>
              <a:t>atterns </a:t>
            </a:r>
            <a:endParaRPr lang="en-US" sz="4000" dirty="0"/>
          </a:p>
        </p:txBody>
      </p:sp>
      <p:sp>
        <p:nvSpPr>
          <p:cNvPr id="3" name="Content Placeholder 2"/>
          <p:cNvSpPr>
            <a:spLocks noGrp="1"/>
          </p:cNvSpPr>
          <p:nvPr>
            <p:ph idx="1"/>
          </p:nvPr>
        </p:nvSpPr>
        <p:spPr>
          <a:xfrm>
            <a:off x="457200" y="1447800"/>
            <a:ext cx="8229600" cy="4754563"/>
          </a:xfrm>
        </p:spPr>
        <p:txBody>
          <a:bodyPr>
            <a:normAutofit/>
          </a:bodyPr>
          <a:lstStyle/>
          <a:p>
            <a:pPr marL="0" indent="0">
              <a:buNone/>
            </a:pPr>
            <a:r>
              <a:rPr lang="en-US" b="1" i="1" dirty="0" smtClean="0"/>
              <a:t>The sudden – damage </a:t>
            </a:r>
            <a:r>
              <a:rPr lang="en-US" b="1" i="1" dirty="0"/>
              <a:t>effect</a:t>
            </a:r>
            <a:r>
              <a:rPr lang="en-US" dirty="0"/>
              <a:t> </a:t>
            </a:r>
            <a:r>
              <a:rPr lang="en-US" dirty="0" smtClean="0"/>
              <a:t>: Sympathy </a:t>
            </a:r>
            <a:r>
              <a:rPr lang="en-US" dirty="0"/>
              <a:t>often increases when a group </a:t>
            </a:r>
            <a:r>
              <a:rPr lang="en-US" dirty="0" smtClean="0"/>
              <a:t>suffers </a:t>
            </a:r>
            <a:r>
              <a:rPr lang="en-US" dirty="0"/>
              <a:t>a </a:t>
            </a:r>
            <a:r>
              <a:rPr lang="en-US" dirty="0" smtClean="0"/>
              <a:t>big </a:t>
            </a:r>
            <a:r>
              <a:rPr lang="en-US" dirty="0"/>
              <a:t>income loss at once. </a:t>
            </a:r>
            <a:r>
              <a:rPr lang="en-US" dirty="0" smtClean="0"/>
              <a:t>The </a:t>
            </a:r>
            <a:r>
              <a:rPr lang="en-US" dirty="0"/>
              <a:t>sympathy can arise </a:t>
            </a:r>
            <a:r>
              <a:rPr lang="en-US" dirty="0" smtClean="0"/>
              <a:t>from </a:t>
            </a:r>
            <a:r>
              <a:rPr lang="en-US" dirty="0"/>
              <a:t>two </a:t>
            </a:r>
            <a:r>
              <a:rPr lang="en-US" dirty="0" smtClean="0"/>
              <a:t>sources</a:t>
            </a:r>
            <a:r>
              <a:rPr lang="en-US" dirty="0"/>
              <a:t>: </a:t>
            </a:r>
          </a:p>
          <a:p>
            <a:pPr marL="457200" lvl="1" indent="-457200">
              <a:buFont typeface="Arial" panose="020B0604020202020204" pitchFamily="34" charset="0"/>
              <a:buChar char="•"/>
            </a:pPr>
            <a:r>
              <a:rPr lang="en-US" dirty="0" smtClean="0"/>
              <a:t>Compassion </a:t>
            </a:r>
            <a:r>
              <a:rPr lang="en-US" dirty="0"/>
              <a:t>for those </a:t>
            </a:r>
            <a:r>
              <a:rPr lang="en-US" dirty="0" smtClean="0"/>
              <a:t>suffering </a:t>
            </a:r>
            <a:r>
              <a:rPr lang="en-US" dirty="0"/>
              <a:t>large income losses</a:t>
            </a:r>
            <a:r>
              <a:rPr lang="en-US" dirty="0" smtClean="0"/>
              <a:t>.</a:t>
            </a:r>
          </a:p>
          <a:p>
            <a:pPr marL="457200" lvl="1" indent="-457200">
              <a:buFont typeface="Arial" panose="020B0604020202020204" pitchFamily="34" charset="0"/>
              <a:buChar char="•"/>
            </a:pPr>
            <a:r>
              <a:rPr lang="en-US" dirty="0" smtClean="0"/>
              <a:t>When </a:t>
            </a:r>
            <a:r>
              <a:rPr lang="en-US" dirty="0" smtClean="0"/>
              <a:t>a </a:t>
            </a:r>
            <a:r>
              <a:rPr lang="en-US" dirty="0"/>
              <a:t>deep </a:t>
            </a:r>
            <a:r>
              <a:rPr lang="en-US" dirty="0" smtClean="0"/>
              <a:t>recession </a:t>
            </a:r>
            <a:r>
              <a:rPr lang="en-US" dirty="0"/>
              <a:t>hits the </a:t>
            </a:r>
            <a:r>
              <a:rPr lang="en-US" dirty="0" smtClean="0"/>
              <a:t>whole economy</a:t>
            </a:r>
            <a:r>
              <a:rPr lang="en-US" dirty="0"/>
              <a:t>.  More </a:t>
            </a:r>
            <a:r>
              <a:rPr lang="en-US" dirty="0" smtClean="0"/>
              <a:t>people will </a:t>
            </a:r>
            <a:r>
              <a:rPr lang="en-US" dirty="0"/>
              <a:t>identify with the less fortunate, thinking </a:t>
            </a:r>
            <a:r>
              <a:rPr lang="en-US" dirty="0" smtClean="0"/>
              <a:t>that  </a:t>
            </a:r>
            <a:r>
              <a:rPr lang="en-US" dirty="0" smtClean="0"/>
              <a:t>“</a:t>
            </a:r>
            <a:r>
              <a:rPr lang="en-US" dirty="0"/>
              <a:t>that could be me.”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13032087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600" b="1" dirty="0" smtClean="0">
                <a:latin typeface="Calibri" pitchFamily="34" charset="0"/>
              </a:rPr>
              <a:t>Can </a:t>
            </a:r>
            <a:r>
              <a:rPr lang="en-US" altLang="en-US" sz="3600" b="1" dirty="0">
                <a:latin typeface="Calibri" pitchFamily="34" charset="0"/>
              </a:rPr>
              <a:t>an Import Barrier Be Better than Doing Nothing, and Is It the Best Policy?</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75" y="1400174"/>
            <a:ext cx="7867650"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4608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altLang="en-US" b="1" dirty="0" smtClean="0">
                <a:latin typeface="Calibri" pitchFamily="34" charset="0"/>
              </a:rPr>
              <a:t>Distortions </a:t>
            </a:r>
            <a:r>
              <a:rPr lang="en-US" altLang="en-US" b="1" dirty="0">
                <a:latin typeface="Calibri" pitchFamily="34" charset="0"/>
              </a:rPr>
              <a:t>and Their Effects</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914400"/>
            <a:ext cx="723138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38893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r>
              <a:rPr lang="en-US" b="1" dirty="0" smtClean="0"/>
              <a:t>The Realistic World of Second Best</a:t>
            </a:r>
            <a:endParaRPr lang="en-US" b="1" dirty="0"/>
          </a:p>
        </p:txBody>
      </p:sp>
      <p:sp>
        <p:nvSpPr>
          <p:cNvPr id="3" name="Content Placeholder 2"/>
          <p:cNvSpPr>
            <a:spLocks noGrp="1"/>
          </p:cNvSpPr>
          <p:nvPr>
            <p:ph idx="1"/>
          </p:nvPr>
        </p:nvSpPr>
        <p:spPr>
          <a:xfrm>
            <a:off x="457200" y="1295400"/>
            <a:ext cx="8229600" cy="4906963"/>
          </a:xfrm>
        </p:spPr>
        <p:txBody>
          <a:bodyPr>
            <a:normAutofit fontScale="85000" lnSpcReduction="10000"/>
          </a:bodyPr>
          <a:lstStyle/>
          <a:p>
            <a:r>
              <a:rPr lang="en-US" dirty="0" smtClean="0"/>
              <a:t>Private actions will not lead to the best possible outcomes for society</a:t>
            </a:r>
          </a:p>
          <a:p>
            <a:r>
              <a:rPr lang="en-US" dirty="0" smtClean="0"/>
              <a:t>Two major </a:t>
            </a:r>
            <a:r>
              <a:rPr lang="en-US" dirty="0" smtClean="0"/>
              <a:t>sources of distortions </a:t>
            </a:r>
            <a:r>
              <a:rPr lang="en-US" dirty="0" smtClean="0"/>
              <a:t>in an economy</a:t>
            </a:r>
          </a:p>
          <a:p>
            <a:pPr lvl="1"/>
            <a:r>
              <a:rPr lang="en-US" dirty="0" smtClean="0"/>
              <a:t>Market </a:t>
            </a:r>
            <a:r>
              <a:rPr lang="en-US" dirty="0" smtClean="0"/>
              <a:t>failures (externalities, monopoly, monopsony)</a:t>
            </a:r>
            <a:endParaRPr lang="en-US" dirty="0" smtClean="0"/>
          </a:p>
          <a:p>
            <a:pPr lvl="1"/>
            <a:r>
              <a:rPr lang="en-US" dirty="0" smtClean="0"/>
              <a:t>Government policies can distort an otherwise economically </a:t>
            </a:r>
            <a:r>
              <a:rPr lang="en-US" dirty="0" smtClean="0"/>
              <a:t>efficient market</a:t>
            </a:r>
            <a:endParaRPr lang="en-US" dirty="0" smtClean="0"/>
          </a:p>
          <a:p>
            <a:r>
              <a:rPr lang="en-US" b="1" dirty="0" smtClean="0"/>
              <a:t>Externality</a:t>
            </a:r>
            <a:r>
              <a:rPr lang="en-US" dirty="0" smtClean="0"/>
              <a:t> is </a:t>
            </a:r>
            <a:r>
              <a:rPr lang="en-US" dirty="0"/>
              <a:t>a </a:t>
            </a:r>
            <a:r>
              <a:rPr lang="en-US" b="1" dirty="0"/>
              <a:t>spillover effect </a:t>
            </a:r>
            <a:r>
              <a:rPr lang="en-US" dirty="0"/>
              <a:t>associated with production or consumption that extends to a third party outside the market. </a:t>
            </a:r>
            <a:r>
              <a:rPr lang="en-US" b="1" dirty="0"/>
              <a:t>Negative externality</a:t>
            </a:r>
            <a:r>
              <a:rPr lang="en-US" dirty="0"/>
              <a:t> </a:t>
            </a:r>
            <a:r>
              <a:rPr lang="en-US" dirty="0" smtClean="0"/>
              <a:t>exists </a:t>
            </a:r>
            <a:r>
              <a:rPr lang="en-US" dirty="0"/>
              <a:t>when an external effect generates costs to a third party. </a:t>
            </a:r>
            <a:r>
              <a:rPr lang="en-US" b="1" dirty="0"/>
              <a:t>Positive externality</a:t>
            </a:r>
            <a:r>
              <a:rPr lang="en-US" dirty="0"/>
              <a:t> </a:t>
            </a:r>
            <a:r>
              <a:rPr lang="en-US" dirty="0" smtClean="0"/>
              <a:t>exists </a:t>
            </a:r>
            <a:r>
              <a:rPr lang="en-US" dirty="0"/>
              <a:t>when an external effect generates benefits to a third party.</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2106618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Autofit/>
          </a:bodyPr>
          <a:lstStyle/>
          <a:p>
            <a:r>
              <a:rPr lang="en-US" sz="4000" b="1" dirty="0" smtClean="0"/>
              <a:t>Government Policies toward Externalities</a:t>
            </a:r>
            <a:endParaRPr lang="en-US" sz="4000" b="1" dirty="0"/>
          </a:p>
        </p:txBody>
      </p:sp>
      <p:sp>
        <p:nvSpPr>
          <p:cNvPr id="3" name="Content Placeholder 2"/>
          <p:cNvSpPr>
            <a:spLocks noGrp="1"/>
          </p:cNvSpPr>
          <p:nvPr>
            <p:ph idx="1"/>
          </p:nvPr>
        </p:nvSpPr>
        <p:spPr>
          <a:xfrm>
            <a:off x="457200" y="1752600"/>
            <a:ext cx="8534400" cy="4449763"/>
          </a:xfrm>
        </p:spPr>
        <p:txBody>
          <a:bodyPr>
            <a:normAutofit/>
          </a:bodyPr>
          <a:lstStyle/>
          <a:p>
            <a:r>
              <a:rPr lang="en-US" dirty="0" smtClean="0"/>
              <a:t>Tax-or-subsidy approach</a:t>
            </a:r>
          </a:p>
          <a:p>
            <a:r>
              <a:rPr lang="en-US" dirty="0" smtClean="0"/>
              <a:t>Property-rights approach</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1446729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b="1" dirty="0"/>
              <a:t>The Specificity </a:t>
            </a:r>
            <a:r>
              <a:rPr lang="en-US" b="1" dirty="0" smtClean="0"/>
              <a:t>Rule</a:t>
            </a:r>
            <a:endParaRPr lang="en-US" dirty="0"/>
          </a:p>
        </p:txBody>
      </p:sp>
      <p:sp>
        <p:nvSpPr>
          <p:cNvPr id="3" name="Content Placeholder 2"/>
          <p:cNvSpPr>
            <a:spLocks noGrp="1"/>
          </p:cNvSpPr>
          <p:nvPr>
            <p:ph idx="1"/>
          </p:nvPr>
        </p:nvSpPr>
        <p:spPr>
          <a:xfrm>
            <a:off x="457200" y="1143000"/>
            <a:ext cx="8229600" cy="5059363"/>
          </a:xfrm>
        </p:spPr>
        <p:txBody>
          <a:bodyPr>
            <a:normAutofit lnSpcReduction="10000"/>
          </a:bodyPr>
          <a:lstStyle/>
          <a:p>
            <a:r>
              <a:rPr lang="en-US" dirty="0" smtClean="0"/>
              <a:t>It is usually more efficient to use the government policy tool that acts as directly as possible on the source of the distortion separating private and social benefits or costs</a:t>
            </a:r>
          </a:p>
          <a:p>
            <a:r>
              <a:rPr lang="en-US" dirty="0" smtClean="0"/>
              <a:t>A barrier against imports can be better than doing nothing in a second-best </a:t>
            </a:r>
            <a:r>
              <a:rPr lang="en-US" dirty="0" smtClean="0"/>
              <a:t>world. Still, </a:t>
            </a:r>
            <a:r>
              <a:rPr lang="en-US" dirty="0" smtClean="0"/>
              <a:t>the specificity rule shows us that some other policy instrument is usually more efficient than a trade barrier in dealing with a domestic distortion</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8667457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Promoting Domestic Production or Employment</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Local production produces spillover benefits</a:t>
            </a:r>
          </a:p>
          <a:p>
            <a:r>
              <a:rPr lang="en-US" dirty="0" smtClean="0"/>
              <a:t>New worker skills and attitudes</a:t>
            </a:r>
          </a:p>
          <a:p>
            <a:r>
              <a:rPr lang="en-US" dirty="0" smtClean="0"/>
              <a:t>Firms can find ways to lower their costs over time</a:t>
            </a:r>
          </a:p>
          <a:p>
            <a:r>
              <a:rPr lang="en-US" dirty="0" smtClean="0"/>
              <a:t>Extra costs to workers if they are forced to switch to jobs in other industries</a:t>
            </a:r>
          </a:p>
          <a:p>
            <a:r>
              <a:rPr lang="en-US" dirty="0" smtClean="0"/>
              <a:t>Pride in producing product locally</a:t>
            </a:r>
          </a:p>
          <a:p>
            <a:r>
              <a:rPr lang="en-US" dirty="0" smtClean="0"/>
              <a:t>Essential to national defense</a:t>
            </a:r>
          </a:p>
          <a:p>
            <a:r>
              <a:rPr lang="en-US" dirty="0" smtClean="0"/>
              <a:t>Way to redistribute income to poor or disadvantaged members of society</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0136135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sz="3100" b="1" i="1" dirty="0" smtClean="0"/>
              <a:t/>
            </a:r>
            <a:br>
              <a:rPr lang="en-US" sz="3100" b="1" i="1" dirty="0" smtClean="0"/>
            </a:br>
            <a:r>
              <a:rPr lang="en-US" sz="3100" b="1" i="1" dirty="0"/>
              <a:t/>
            </a:r>
            <a:br>
              <a:rPr lang="en-US" sz="3100" b="1" i="1" dirty="0"/>
            </a:br>
            <a:r>
              <a:rPr lang="en-US" sz="4900" b="1" dirty="0" smtClean="0"/>
              <a:t>Two-Ways to Promote Import-Competing Production</a:t>
            </a:r>
            <a:r>
              <a:rPr lang="en-US" sz="2200" dirty="0"/>
              <a:t/>
            </a:r>
            <a:br>
              <a:rPr lang="en-US" sz="2200" dirty="0"/>
            </a:br>
            <a:endParaRPr lang="en-US" sz="22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pic>
        <p:nvPicPr>
          <p:cNvPr id="6"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35590" y="1752600"/>
            <a:ext cx="7144494" cy="44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797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Infant Industry Argument</a:t>
            </a:r>
            <a:endParaRPr lang="en-US" b="1" dirty="0"/>
          </a:p>
        </p:txBody>
      </p:sp>
      <p:sp>
        <p:nvSpPr>
          <p:cNvPr id="3" name="Content Placeholder 2"/>
          <p:cNvSpPr>
            <a:spLocks noGrp="1"/>
          </p:cNvSpPr>
          <p:nvPr>
            <p:ph idx="1"/>
          </p:nvPr>
        </p:nvSpPr>
        <p:spPr/>
        <p:txBody>
          <a:bodyPr/>
          <a:lstStyle/>
          <a:p>
            <a:r>
              <a:rPr lang="en-US" dirty="0" smtClean="0"/>
              <a:t>A temporary tariff is justified because it cuts down on imports while the infant domestic industry learns how to produce at low enough costs</a:t>
            </a:r>
          </a:p>
          <a:p>
            <a:r>
              <a:rPr lang="en-US" dirty="0" smtClean="0"/>
              <a:t>Eventually the domestic industry will  be able to compete without the help of a tariff</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1559250511"/>
      </p:ext>
    </p:extLst>
  </p:cSld>
  <p:clrMapOvr>
    <a:masterClrMapping/>
  </p:clrMapOvr>
  <p:timing>
    <p:tnLst>
      <p:par>
        <p:cTn id="1" dur="indefinite" restart="never" nodeType="tmRoot"/>
      </p:par>
    </p:tnLst>
  </p:timing>
</p:sld>
</file>

<file path=ppt/theme/theme1.xml><?xml version="1.0" encoding="utf-8"?>
<a:theme xmlns:a="http://schemas.openxmlformats.org/drawingml/2006/main" name="Pugel PPTs -Chapter 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Pugel PPTs -Chapter 10</Template>
  <TotalTime>257</TotalTime>
  <Words>1294</Words>
  <Application>Microsoft Office PowerPoint</Application>
  <PresentationFormat>On-screen Show (4:3)</PresentationFormat>
  <Paragraphs>141</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Pugel PPTs -Chapter 10</vt:lpstr>
      <vt:lpstr>Chapter 10:</vt:lpstr>
      <vt:lpstr>The Ideal World of First Best</vt:lpstr>
      <vt:lpstr>Distortions and Their Effects</vt:lpstr>
      <vt:lpstr>The Realistic World of Second Best</vt:lpstr>
      <vt:lpstr>Government Policies toward Externalities</vt:lpstr>
      <vt:lpstr>The Specificity Rule</vt:lpstr>
      <vt:lpstr>Promoting Domestic Production or Employment</vt:lpstr>
      <vt:lpstr>  Two-Ways to Promote Import-Competing Production </vt:lpstr>
      <vt:lpstr>The Infant Industry Argument</vt:lpstr>
      <vt:lpstr>The Infant Industry Argument </vt:lpstr>
      <vt:lpstr> How Valid is It? </vt:lpstr>
      <vt:lpstr>Cost per Job Maintained, 1990</vt:lpstr>
      <vt:lpstr>The Dying Industry Argument and Adjustment Assistance</vt:lpstr>
      <vt:lpstr> The Developing Government (Public Revenue) Argument </vt:lpstr>
      <vt:lpstr>Other Arguments for Protection: Noneconomic Objectives</vt:lpstr>
      <vt:lpstr>Basic Elements: The Politics of Protection</vt:lpstr>
      <vt:lpstr>Basic Elements: The Politics of Protection</vt:lpstr>
      <vt:lpstr>When are Tariffs Unlikely? </vt:lpstr>
      <vt:lpstr>When are Tariffs Unlikely?</vt:lpstr>
      <vt:lpstr>When are Tariffs Likely? </vt:lpstr>
      <vt:lpstr>Applications to Other Trade-Policy Patterns </vt:lpstr>
      <vt:lpstr>Applications to Other Trade-Policy Patterns</vt:lpstr>
      <vt:lpstr>Applications to Other Trade-Policy Patterns </vt:lpstr>
      <vt:lpstr>Can an Import Barrier Be Better than Doing Nothing, and Is It the Best Policy?</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creator>fsaboori</dc:creator>
  <cp:lastModifiedBy>Windows User</cp:lastModifiedBy>
  <cp:revision>51</cp:revision>
  <dcterms:created xsi:type="dcterms:W3CDTF">2014-11-03T17:46:23Z</dcterms:created>
  <dcterms:modified xsi:type="dcterms:W3CDTF">2015-07-09T23:50:20Z</dcterms:modified>
</cp:coreProperties>
</file>