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21"/>
  </p:notesMasterIdLst>
  <p:sldIdLst>
    <p:sldId id="256" r:id="rId2"/>
    <p:sldId id="274" r:id="rId3"/>
    <p:sldId id="275" r:id="rId4"/>
    <p:sldId id="258" r:id="rId5"/>
    <p:sldId id="289" r:id="rId6"/>
    <p:sldId id="259" r:id="rId7"/>
    <p:sldId id="290" r:id="rId8"/>
    <p:sldId id="291" r:id="rId9"/>
    <p:sldId id="276" r:id="rId10"/>
    <p:sldId id="277" r:id="rId11"/>
    <p:sldId id="278" r:id="rId12"/>
    <p:sldId id="282" r:id="rId13"/>
    <p:sldId id="264" r:id="rId14"/>
    <p:sldId id="292" r:id="rId15"/>
    <p:sldId id="281" r:id="rId16"/>
    <p:sldId id="294" r:id="rId17"/>
    <p:sldId id="295" r:id="rId18"/>
    <p:sldId id="296" r:id="rId19"/>
    <p:sldId id="293" r:id="rId2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7BADD"/>
    <a:srgbClr val="207FBA"/>
    <a:srgbClr val="5056D4"/>
    <a:srgbClr val="E78A0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24" d="100"/>
          <a:sy n="124" d="100"/>
        </p:scale>
        <p:origin x="-1170" y="-2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C8BE4F-E80C-460E-8012-626EECD9CE77}" type="datetimeFigureOut">
              <a:rPr lang="en-US" smtClean="0"/>
              <a:t>7/9/2015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564954A-F396-4FEA-B2A7-4B37A6B3916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15687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215000"/>
                    </a14:imgEffect>
                  </a14:imgLayer>
                </a14:imgProps>
              </a:ext>
            </a:extLst>
          </a:blip>
          <a:srcRect/>
          <a:stretch>
            <a:fillRect t="-48000" b="-4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0" y="2057400"/>
            <a:ext cx="9144000" cy="2209800"/>
          </a:xfrm>
          <a:solidFill>
            <a:schemeClr val="tx1">
              <a:alpha val="62000"/>
            </a:schemeClr>
          </a:solidFill>
        </p:spPr>
        <p:txBody>
          <a:bodyPr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aseline="0">
                <a:solidFill>
                  <a:srgbClr val="E78A0F"/>
                </a:solidFill>
              </a:defRPr>
            </a:lvl1pPr>
          </a:lstStyle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Chapter Title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47800" y="3505200"/>
            <a:ext cx="6019800" cy="685800"/>
          </a:xfrm>
        </p:spPr>
        <p:txBody>
          <a:bodyPr>
            <a:noAutofit/>
          </a:bodyPr>
          <a:lstStyle>
            <a:lvl1pPr marL="0" indent="0" algn="ctr">
              <a:buNone/>
              <a:defRPr sz="40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26528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76400"/>
            <a:ext cx="8229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629400"/>
            <a:ext cx="2895600" cy="222682"/>
          </a:xfrm>
          <a:prstGeom prst="rect">
            <a:avLst/>
          </a:prstGeom>
        </p:spPr>
        <p:txBody>
          <a:bodyPr/>
          <a:lstStyle>
            <a:lvl1pPr>
              <a:defRPr sz="900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1" y="6516148"/>
            <a:ext cx="537838" cy="365125"/>
          </a:xfrm>
        </p:spPr>
        <p:txBody>
          <a:bodyPr/>
          <a:lstStyle/>
          <a:p>
            <a:fld id="{EDA506F7-EDC1-4F77-9DBD-4CE36AC02CFA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2052" name="Picture 4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61438"/>
            <a:ext cx="1066800" cy="624673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6"/>
          <p:cNvSpPr/>
          <p:nvPr userDrawn="1"/>
        </p:nvSpPr>
        <p:spPr>
          <a:xfrm>
            <a:off x="1066800" y="6400800"/>
            <a:ext cx="8077200" cy="13094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1" name="Rectangle 10"/>
          <p:cNvSpPr/>
          <p:nvPr userDrawn="1"/>
        </p:nvSpPr>
        <p:spPr>
          <a:xfrm rot="16200000">
            <a:off x="-3059878" y="3059882"/>
            <a:ext cx="6261439" cy="14167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43462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58200" y="6492875"/>
            <a:ext cx="685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A506F7-EDC1-4F77-9DBD-4CE36AC02CF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49115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en-US" dirty="0">
                <a:latin typeface="Calibri" pitchFamily="34" charset="0"/>
              </a:rPr>
              <a:t>Chapter 9: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47800" y="3505200"/>
            <a:ext cx="6324600" cy="1295400"/>
          </a:xfrm>
        </p:spPr>
        <p:txBody>
          <a:bodyPr/>
          <a:lstStyle/>
          <a:p>
            <a:r>
              <a:rPr lang="en-US" altLang="en-US" dirty="0">
                <a:latin typeface="Calibri" pitchFamily="34" charset="0"/>
              </a:rPr>
              <a:t>Nontariff Barriers to Imports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3125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Auction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724400"/>
          </a:xfrm>
        </p:spPr>
        <p:txBody>
          <a:bodyPr>
            <a:normAutofit/>
          </a:bodyPr>
          <a:lstStyle/>
          <a:p>
            <a:r>
              <a:rPr lang="en-US" dirty="0" smtClean="0"/>
              <a:t>The </a:t>
            </a:r>
            <a:r>
              <a:rPr lang="en-US" dirty="0"/>
              <a:t>government can run an </a:t>
            </a:r>
            <a:r>
              <a:rPr lang="en-US" b="1" dirty="0"/>
              <a:t>import license auction, </a:t>
            </a:r>
            <a:r>
              <a:rPr lang="en-US" dirty="0"/>
              <a:t>selling import licenses on </a:t>
            </a:r>
            <a:r>
              <a:rPr lang="en-US" dirty="0" smtClean="0"/>
              <a:t>a competitive </a:t>
            </a:r>
            <a:r>
              <a:rPr lang="en-US" dirty="0"/>
              <a:t>basis to the highest </a:t>
            </a:r>
            <a:r>
              <a:rPr lang="en-US" dirty="0" smtClean="0"/>
              <a:t>bidders </a:t>
            </a:r>
          </a:p>
          <a:p>
            <a:r>
              <a:rPr lang="en-US" dirty="0" smtClean="0"/>
              <a:t>The government will get area </a:t>
            </a:r>
            <a:r>
              <a:rPr lang="en-US" i="1" dirty="0" smtClean="0"/>
              <a:t>c</a:t>
            </a:r>
            <a:endParaRPr lang="en-US" i="1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2416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/>
              <a:t>Resource-Using Procedures</a:t>
            </a:r>
            <a:r>
              <a:rPr lang="en-US" sz="2800" b="1" i="1" dirty="0"/>
              <a:t/>
            </a:r>
            <a:br>
              <a:rPr lang="en-US" sz="2800" b="1" i="1" dirty="0"/>
            </a:b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5059363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Instead </a:t>
            </a:r>
            <a:r>
              <a:rPr lang="en-US" dirty="0"/>
              <a:t>of </a:t>
            </a:r>
            <a:r>
              <a:rPr lang="en-US" dirty="0" smtClean="0"/>
              <a:t>fixed favoritism or an </a:t>
            </a:r>
            <a:r>
              <a:rPr lang="en-US" dirty="0"/>
              <a:t>auction, the government can insist that firms (and/or </a:t>
            </a:r>
            <a:r>
              <a:rPr lang="en-US" dirty="0" smtClean="0"/>
              <a:t>individuals) that </a:t>
            </a:r>
            <a:r>
              <a:rPr lang="en-US" dirty="0"/>
              <a:t>want to acquire licenses must compete for them in some way other than </a:t>
            </a:r>
            <a:r>
              <a:rPr lang="en-US" dirty="0" smtClean="0"/>
              <a:t>simple bidding </a:t>
            </a:r>
            <a:r>
              <a:rPr lang="en-US" dirty="0"/>
              <a:t>or </a:t>
            </a:r>
            <a:r>
              <a:rPr lang="en-US" dirty="0" smtClean="0"/>
              <a:t>bribing.</a:t>
            </a:r>
          </a:p>
          <a:p>
            <a:r>
              <a:rPr lang="en-US" b="1" dirty="0" smtClean="0"/>
              <a:t>Resource-using </a:t>
            </a:r>
            <a:r>
              <a:rPr lang="en-US" b="1" dirty="0"/>
              <a:t>application procedures </a:t>
            </a:r>
            <a:r>
              <a:rPr lang="en-US" dirty="0"/>
              <a:t>include </a:t>
            </a:r>
            <a:r>
              <a:rPr lang="en-US" dirty="0" smtClean="0"/>
              <a:t>allocating </a:t>
            </a:r>
            <a:r>
              <a:rPr lang="en-US" dirty="0"/>
              <a:t>quota licenses on a first-come, first-served basis; on the basis of demonstrating </a:t>
            </a:r>
            <a:r>
              <a:rPr lang="en-US" dirty="0" smtClean="0"/>
              <a:t>need or </a:t>
            </a:r>
            <a:r>
              <a:rPr lang="en-US" dirty="0"/>
              <a:t>worthiness; or on the basis of negotiations. </a:t>
            </a:r>
            <a:r>
              <a:rPr lang="en-US" dirty="0" smtClean="0"/>
              <a:t>Those </a:t>
            </a:r>
            <a:r>
              <a:rPr lang="en-US" dirty="0"/>
              <a:t>seeking the licenses use resources to try to get </a:t>
            </a:r>
            <a:r>
              <a:rPr lang="en-US" dirty="0" smtClean="0"/>
              <a:t>them.</a:t>
            </a:r>
          </a:p>
          <a:p>
            <a:r>
              <a:rPr lang="en-US" dirty="0" smtClean="0"/>
              <a:t>The resource costs indicate that some of area </a:t>
            </a:r>
            <a:r>
              <a:rPr lang="en-US" i="1" dirty="0" smtClean="0"/>
              <a:t>c</a:t>
            </a:r>
            <a:r>
              <a:rPr lang="en-US" dirty="0" smtClean="0"/>
              <a:t> is a loss to the country.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2606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915400" cy="1143000"/>
          </a:xfrm>
        </p:spPr>
        <p:txBody>
          <a:bodyPr>
            <a:normAutofit/>
          </a:bodyPr>
          <a:lstStyle/>
          <a:p>
            <a:r>
              <a:rPr lang="en-US" altLang="en-US" sz="3200" b="1" dirty="0" smtClean="0">
                <a:latin typeface="Calibri" pitchFamily="34" charset="0"/>
              </a:rPr>
              <a:t>The </a:t>
            </a:r>
            <a:r>
              <a:rPr lang="en-US" altLang="en-US" sz="3200" b="1" dirty="0">
                <a:latin typeface="Calibri" pitchFamily="34" charset="0"/>
              </a:rPr>
              <a:t>Effects of an Import Quota under Competitive </a:t>
            </a:r>
            <a:r>
              <a:rPr lang="en-US" altLang="en-US" sz="3200" b="1" dirty="0" smtClean="0">
                <a:latin typeface="Calibri" pitchFamily="34" charset="0"/>
              </a:rPr>
              <a:t>Conditions, Large Importing Country</a:t>
            </a:r>
            <a:endParaRPr lang="en-US" sz="3200" b="1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12</a:t>
            </a:fld>
            <a:endParaRPr lang="en-US" dirty="0"/>
          </a:p>
        </p:txBody>
      </p:sp>
      <p:pic>
        <p:nvPicPr>
          <p:cNvPr id="6" name="Content Placeholder 5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lum contrast="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321562"/>
            <a:ext cx="7924800" cy="4393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6669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Voluntary </a:t>
            </a:r>
            <a:r>
              <a:rPr lang="en-US" b="1" dirty="0" smtClean="0"/>
              <a:t>Export </a:t>
            </a:r>
            <a:r>
              <a:rPr lang="en-US" b="1" dirty="0"/>
              <a:t>R</a:t>
            </a:r>
            <a:r>
              <a:rPr lang="en-US" b="1" dirty="0" smtClean="0"/>
              <a:t>estraints </a:t>
            </a:r>
            <a:r>
              <a:rPr lang="en-US" b="1" dirty="0"/>
              <a:t>(VERs)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983163"/>
          </a:xfrm>
        </p:spPr>
        <p:txBody>
          <a:bodyPr>
            <a:normAutofit/>
          </a:bodyPr>
          <a:lstStyle/>
          <a:p>
            <a:r>
              <a:rPr lang="en-US" sz="2800" dirty="0" smtClean="0"/>
              <a:t>An odd-looking trade barrier in which the importing country government compels the foreign exporting country to agree </a:t>
            </a:r>
            <a:r>
              <a:rPr lang="en-US" sz="2800" dirty="0" smtClean="0"/>
              <a:t>“voluntarily” </a:t>
            </a:r>
            <a:r>
              <a:rPr lang="en-US" sz="2800" dirty="0"/>
              <a:t>to </a:t>
            </a:r>
            <a:r>
              <a:rPr lang="en-US" sz="2800" dirty="0" smtClean="0"/>
              <a:t>limit its </a:t>
            </a:r>
            <a:r>
              <a:rPr lang="en-US" sz="2800" dirty="0"/>
              <a:t>exports to </a:t>
            </a:r>
            <a:r>
              <a:rPr lang="en-US" sz="2800" dirty="0" smtClean="0"/>
              <a:t>the importing country</a:t>
            </a:r>
            <a:r>
              <a:rPr lang="en-US" sz="2800" dirty="0"/>
              <a:t>. </a:t>
            </a:r>
            <a:endParaRPr lang="en-US" sz="2800" dirty="0" smtClean="0"/>
          </a:p>
          <a:p>
            <a:r>
              <a:rPr lang="en-US" sz="2800" dirty="0" smtClean="0"/>
              <a:t>The </a:t>
            </a:r>
            <a:r>
              <a:rPr lang="en-US" sz="2800" dirty="0"/>
              <a:t>export restraint usually requires that foreign exporting firm act as a cartel by restricting sales and raising </a:t>
            </a:r>
            <a:r>
              <a:rPr lang="en-US" sz="2800" dirty="0" smtClean="0"/>
              <a:t>price.</a:t>
            </a:r>
          </a:p>
          <a:p>
            <a:r>
              <a:rPr lang="en-US" sz="2800" dirty="0" smtClean="0"/>
              <a:t>Area </a:t>
            </a:r>
            <a:r>
              <a:rPr lang="en-US" sz="2800" i="1" dirty="0" smtClean="0"/>
              <a:t>c</a:t>
            </a:r>
            <a:r>
              <a:rPr lang="en-US" sz="2800" dirty="0" smtClean="0"/>
              <a:t> is captured by foreign exporters, so it is a loss to the importing country.</a:t>
            </a:r>
            <a:endParaRPr lang="en-US" sz="2800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9420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Other Nontariff Barriers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Product standards</a:t>
            </a:r>
          </a:p>
          <a:p>
            <a:r>
              <a:rPr lang="en-US" dirty="0" smtClean="0"/>
              <a:t>Domestic content requirements</a:t>
            </a:r>
          </a:p>
          <a:p>
            <a:pPr lvl="1"/>
            <a:r>
              <a:rPr lang="en-US" dirty="0" smtClean="0"/>
              <a:t>Mandates that a product produced and sold in a country must have specified minimum amount of domestic production value in the form of wages paid to local workers or materials produced within the country</a:t>
            </a:r>
          </a:p>
          <a:p>
            <a:r>
              <a:rPr lang="en-US" dirty="0" smtClean="0"/>
              <a:t>Government procurement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1255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76200"/>
            <a:ext cx="8839200" cy="1143000"/>
          </a:xfrm>
        </p:spPr>
        <p:txBody>
          <a:bodyPr>
            <a:noAutofit/>
          </a:bodyPr>
          <a:lstStyle/>
          <a:p>
            <a:r>
              <a:rPr lang="en-US" b="1" dirty="0" smtClean="0"/>
              <a:t>How Big Are the Costs of Protection?</a:t>
            </a:r>
            <a:endParaRPr 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143000"/>
                <a:ext cx="8458200" cy="5059363"/>
              </a:xfrm>
            </p:spPr>
            <p:txBody>
              <a:bodyPr>
                <a:normAutofit lnSpcReduction="10000"/>
              </a:bodyPr>
              <a:lstStyle/>
              <a:p>
                <a:pPr marL="0" indent="0">
                  <a:buNone/>
                </a:pPr>
                <a:r>
                  <a:rPr lang="en-US" sz="2900" dirty="0"/>
                  <a:t>T</a:t>
                </a:r>
                <a:r>
                  <a:rPr lang="en-US" sz="2900" dirty="0" smtClean="0"/>
                  <a:t>he net national loss as </a:t>
                </a:r>
                <a:r>
                  <a:rPr lang="en-US" sz="2900" dirty="0" smtClean="0"/>
                  <a:t>a percentage of GDP:</a:t>
                </a:r>
              </a:p>
              <a:p>
                <a:endParaRPr lang="en-US" sz="1000" dirty="0" smtClean="0"/>
              </a:p>
              <a:p>
                <a:pPr marL="0" indent="0" algn="ctr">
                  <a:buNone/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sz="2600">
                            <a:latin typeface="Cambria Math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sz="2600" i="0">
                            <a:latin typeface="Cambria Math"/>
                          </a:rPr>
                          <m:t>NNL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sz="2600" i="0">
                            <a:latin typeface="Cambria Math"/>
                          </a:rPr>
                          <m:t>GDP</m:t>
                        </m:r>
                      </m:den>
                    </m:f>
                  </m:oMath>
                </a14:m>
                <a:r>
                  <a:rPr lang="en-US" sz="2600" dirty="0"/>
                  <a:t> = </a:t>
                </a:r>
                <a:r>
                  <a:rPr lang="en-US" sz="2600" dirty="0" smtClean="0"/>
                  <a:t>½ </a:t>
                </a:r>
                <a14:m>
                  <m:oMath xmlns:m="http://schemas.openxmlformats.org/officeDocument/2006/math">
                    <m:r>
                      <a:rPr lang="en-US" sz="2800" i="1"/>
                      <m:t>×</m:t>
                    </m:r>
                  </m:oMath>
                </a14:m>
                <a:r>
                  <a:rPr lang="en-US" sz="2600" dirty="0" smtClean="0"/>
                  <a:t> </a:t>
                </a:r>
                <a:r>
                  <a:rPr lang="en-US" sz="2600" dirty="0" smtClean="0"/>
                  <a:t>Tariff rate </a:t>
                </a:r>
                <a14:m>
                  <m:oMath xmlns:m="http://schemas.openxmlformats.org/officeDocument/2006/math">
                    <m:r>
                      <a:rPr lang="en-US" sz="2800" i="1"/>
                      <m:t>×</m:t>
                    </m:r>
                  </m:oMath>
                </a14:m>
                <a:r>
                  <a:rPr lang="en-US" sz="2600" dirty="0" smtClean="0"/>
                  <a:t> </a:t>
                </a:r>
                <a:r>
                  <a:rPr lang="en-US" sz="2600" dirty="0" smtClean="0"/>
                  <a:t>% </a:t>
                </a:r>
                <a:r>
                  <a:rPr lang="en-US" sz="2600" dirty="0"/>
                  <a:t>reduction in </a:t>
                </a:r>
                <a:r>
                  <a:rPr lang="en-US" sz="2600" dirty="0" smtClean="0"/>
                  <a:t>imports </a:t>
                </a:r>
                <a14:m>
                  <m:oMath xmlns:m="http://schemas.openxmlformats.org/officeDocument/2006/math">
                    <m:r>
                      <a:rPr lang="en-US" sz="2800" i="1"/>
                      <m:t>×</m:t>
                    </m:r>
                  </m:oMath>
                </a14:m>
                <a:r>
                  <a:rPr lang="en-US" sz="2600" dirty="0" smtClean="0"/>
                  <a:t>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600">
                            <a:latin typeface="Cambria Math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sz="2600" i="0">
                            <a:latin typeface="Cambria Math"/>
                          </a:rPr>
                          <m:t>Import</m:t>
                        </m:r>
                        <m:r>
                          <a:rPr lang="en-US" sz="2600" i="0">
                            <a:latin typeface="Cambria Math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sz="2600" i="0">
                            <a:latin typeface="Cambria Math"/>
                          </a:rPr>
                          <m:t>value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sz="2600" i="0">
                            <a:latin typeface="Cambria Math"/>
                          </a:rPr>
                          <m:t>GDP</m:t>
                        </m:r>
                      </m:den>
                    </m:f>
                  </m:oMath>
                </a14:m>
                <a:r>
                  <a:rPr lang="en-US" sz="2600" dirty="0"/>
                  <a:t> </a:t>
                </a:r>
                <a:endParaRPr lang="en-US" sz="2600" dirty="0" smtClean="0"/>
              </a:p>
              <a:p>
                <a:pPr marL="0" indent="0">
                  <a:buNone/>
                </a:pPr>
                <a:endParaRPr lang="en-US" sz="2600" dirty="0"/>
              </a:p>
              <a:p>
                <a:pPr marL="0" indent="0">
                  <a:buNone/>
                </a:pPr>
                <a:r>
                  <a:rPr lang="en-US" sz="2900" dirty="0" smtClean="0"/>
                  <a:t>Why this </a:t>
                </a:r>
                <a:r>
                  <a:rPr lang="en-US" sz="2900" dirty="0" smtClean="0"/>
                  <a:t>may </a:t>
                </a:r>
                <a:r>
                  <a:rPr lang="en-US" sz="2900" dirty="0" smtClean="0"/>
                  <a:t>underestimate </a:t>
                </a:r>
                <a:r>
                  <a:rPr lang="en-US" sz="2900" dirty="0"/>
                  <a:t>the true cost of tariff</a:t>
                </a:r>
                <a:r>
                  <a:rPr lang="en-US" sz="2900" dirty="0" smtClean="0"/>
                  <a:t>:</a:t>
                </a:r>
              </a:p>
              <a:p>
                <a:pPr marL="914400" lvl="1" indent="-457200">
                  <a:buAutoNum type="arabicPeriod"/>
                </a:pPr>
                <a:r>
                  <a:rPr lang="en-US" sz="2900" dirty="0" smtClean="0"/>
                  <a:t>Foreign retaliation</a:t>
                </a:r>
              </a:p>
              <a:p>
                <a:pPr marL="914400" lvl="1" indent="-457200">
                  <a:buAutoNum type="arabicPeriod"/>
                </a:pPr>
                <a:r>
                  <a:rPr lang="en-US" sz="2900" dirty="0" smtClean="0"/>
                  <a:t>Enforcement costs</a:t>
                </a:r>
              </a:p>
              <a:p>
                <a:pPr marL="914400" lvl="1" indent="-457200">
                  <a:buAutoNum type="arabicPeriod"/>
                </a:pPr>
                <a:r>
                  <a:rPr lang="en-US" sz="2900" dirty="0" smtClean="0"/>
                  <a:t>Rent-seeking costs</a:t>
                </a:r>
              </a:p>
              <a:p>
                <a:pPr marL="914400" lvl="1" indent="-457200">
                  <a:buAutoNum type="arabicPeriod"/>
                </a:pPr>
                <a:r>
                  <a:rPr lang="en-US" sz="2900" dirty="0" smtClean="0"/>
                  <a:t>Rents to foreign producers</a:t>
                </a:r>
              </a:p>
              <a:p>
                <a:pPr marL="914400" lvl="1" indent="-457200">
                  <a:buAutoNum type="arabicPeriod"/>
                </a:pPr>
                <a:r>
                  <a:rPr lang="en-US" sz="2900" dirty="0" smtClean="0"/>
                  <a:t>Innovation reduction</a:t>
                </a:r>
                <a:endParaRPr lang="en-US" sz="2900" dirty="0"/>
              </a:p>
              <a:p>
                <a:pPr marL="0" indent="0">
                  <a:buNone/>
                </a:pPr>
                <a:endParaRPr lang="en-US" sz="2900" dirty="0"/>
              </a:p>
              <a:p>
                <a:pPr marL="0" indent="0">
                  <a:buNone/>
                </a:pPr>
                <a:endParaRPr lang="en-US" dirty="0"/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143000"/>
                <a:ext cx="8458200" cy="5059363"/>
              </a:xfrm>
              <a:blipFill rotWithShape="1">
                <a:blip r:embed="rId2"/>
                <a:stretch>
                  <a:fillRect l="-1513" t="-217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5591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44562"/>
          </a:xfrm>
        </p:spPr>
        <p:txBody>
          <a:bodyPr>
            <a:normAutofit fontScale="90000"/>
          </a:bodyPr>
          <a:lstStyle/>
          <a:p>
            <a:r>
              <a:rPr lang="en-US" b="1" dirty="0">
                <a:latin typeface="Arial" pitchFamily="34" charset="0"/>
                <a:cs typeface="Arial" pitchFamily="34" charset="0"/>
              </a:rPr>
              <a:t>World Trade Organization (WTO)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983163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en-US" dirty="0">
                <a:latin typeface="Arial" pitchFamily="34" charset="0"/>
                <a:cs typeface="Arial" pitchFamily="34" charset="0"/>
              </a:rPr>
              <a:t>Global rules of international trade</a:t>
            </a:r>
          </a:p>
          <a:p>
            <a:pPr marL="0" indent="0">
              <a:buNone/>
            </a:pPr>
            <a:r>
              <a:rPr lang="en-US" dirty="0">
                <a:latin typeface="Arial" pitchFamily="34" charset="0"/>
                <a:cs typeface="Arial" pitchFamily="34" charset="0"/>
              </a:rPr>
              <a:t> </a:t>
            </a:r>
          </a:p>
          <a:p>
            <a:pPr marL="0" indent="0">
              <a:buNone/>
            </a:pPr>
            <a:r>
              <a:rPr lang="en-US" dirty="0">
                <a:latin typeface="Arial" pitchFamily="34" charset="0"/>
                <a:cs typeface="Arial" pitchFamily="34" charset="0"/>
              </a:rPr>
              <a:t>Established 1995</a:t>
            </a:r>
          </a:p>
          <a:p>
            <a:pPr marL="0" indent="0">
              <a:buNone/>
            </a:pPr>
            <a:r>
              <a:rPr lang="en-US" dirty="0">
                <a:latin typeface="Arial" pitchFamily="34" charset="0"/>
                <a:cs typeface="Arial" pitchFamily="34" charset="0"/>
              </a:rPr>
              <a:t> </a:t>
            </a:r>
          </a:p>
          <a:p>
            <a:pPr marL="0" indent="0">
              <a:buNone/>
            </a:pPr>
            <a:r>
              <a:rPr lang="en-US" dirty="0" smtClean="0">
                <a:latin typeface="Arial" pitchFamily="34" charset="0"/>
                <a:cs typeface="Arial" pitchFamily="34" charset="0"/>
              </a:rPr>
              <a:t>161 </a:t>
            </a:r>
            <a:r>
              <a:rPr lang="en-US" dirty="0">
                <a:latin typeface="Arial" pitchFamily="34" charset="0"/>
                <a:cs typeface="Arial" pitchFamily="34" charset="0"/>
              </a:rPr>
              <a:t>member 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countries (July 2015); </a:t>
            </a:r>
            <a:r>
              <a:rPr lang="en-US" dirty="0">
                <a:latin typeface="Arial" pitchFamily="34" charset="0"/>
                <a:cs typeface="Arial" pitchFamily="34" charset="0"/>
              </a:rPr>
              <a:t>about 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20 </a:t>
            </a:r>
            <a:r>
              <a:rPr lang="en-US" dirty="0">
                <a:latin typeface="Arial" pitchFamily="34" charset="0"/>
                <a:cs typeface="Arial" pitchFamily="34" charset="0"/>
              </a:rPr>
              <a:t>more countries negotiating for membership</a:t>
            </a:r>
          </a:p>
          <a:p>
            <a:pPr marL="0" indent="0">
              <a:buNone/>
            </a:pPr>
            <a:r>
              <a:rPr lang="en-US" dirty="0">
                <a:latin typeface="Arial" pitchFamily="34" charset="0"/>
                <a:cs typeface="Arial" pitchFamily="34" charset="0"/>
              </a:rPr>
              <a:t> </a:t>
            </a:r>
          </a:p>
          <a:p>
            <a:pPr marL="0" indent="0">
              <a:buNone/>
            </a:pPr>
            <a:r>
              <a:rPr lang="en-US" dirty="0">
                <a:latin typeface="Arial" pitchFamily="34" charset="0"/>
                <a:cs typeface="Arial" pitchFamily="34" charset="0"/>
              </a:rPr>
              <a:t>Succeeds and subsumes </a:t>
            </a:r>
            <a:r>
              <a:rPr lang="en-US" b="1" dirty="0">
                <a:latin typeface="Arial" pitchFamily="34" charset="0"/>
                <a:cs typeface="Arial" pitchFamily="34" charset="0"/>
              </a:rPr>
              <a:t>General Agreement on Tariffs and Trade</a:t>
            </a:r>
            <a:r>
              <a:rPr lang="en-US" dirty="0">
                <a:latin typeface="Arial" pitchFamily="34" charset="0"/>
                <a:cs typeface="Arial" pitchFamily="34" charset="0"/>
              </a:rPr>
              <a:t> (</a:t>
            </a:r>
            <a:r>
              <a:rPr lang="en-US" b="1" dirty="0">
                <a:latin typeface="Arial" pitchFamily="34" charset="0"/>
                <a:cs typeface="Arial" pitchFamily="34" charset="0"/>
              </a:rPr>
              <a:t>GATT</a:t>
            </a:r>
            <a:r>
              <a:rPr lang="en-US" dirty="0">
                <a:latin typeface="Arial" pitchFamily="34" charset="0"/>
                <a:cs typeface="Arial" pitchFamily="34" charset="0"/>
              </a:rPr>
              <a:t>, an “interim” agreement, 1947)</a:t>
            </a:r>
          </a:p>
          <a:p>
            <a:pPr marL="0" indent="0">
              <a:buNone/>
            </a:pPr>
            <a:r>
              <a:rPr lang="en-US" dirty="0">
                <a:latin typeface="Arial" pitchFamily="34" charset="0"/>
                <a:cs typeface="Arial" pitchFamily="34" charset="0"/>
              </a:rPr>
              <a:t> </a:t>
            </a:r>
          </a:p>
          <a:p>
            <a:pPr marL="0" indent="0">
              <a:buNone/>
            </a:pPr>
            <a:r>
              <a:rPr lang="en-US" dirty="0">
                <a:latin typeface="Arial" pitchFamily="34" charset="0"/>
                <a:cs typeface="Arial" pitchFamily="34" charset="0"/>
              </a:rPr>
              <a:t>WTO/GATT principles:</a:t>
            </a:r>
          </a:p>
          <a:p>
            <a:r>
              <a:rPr lang="en-US" dirty="0">
                <a:latin typeface="Arial" pitchFamily="34" charset="0"/>
                <a:cs typeface="Arial" pitchFamily="34" charset="0"/>
              </a:rPr>
              <a:t>Liberalize trade restrictions, move toward free trade</a:t>
            </a:r>
          </a:p>
          <a:p>
            <a:r>
              <a:rPr lang="en-US" dirty="0">
                <a:latin typeface="Arial" pitchFamily="34" charset="0"/>
                <a:cs typeface="Arial" pitchFamily="34" charset="0"/>
              </a:rPr>
              <a:t>Nondiscrimination among countries, most favored nation (MFN)</a:t>
            </a:r>
          </a:p>
          <a:p>
            <a:r>
              <a:rPr lang="en-US" dirty="0">
                <a:latin typeface="Arial" pitchFamily="34" charset="0"/>
                <a:cs typeface="Arial" pitchFamily="34" charset="0"/>
              </a:rPr>
              <a:t>No unfair encouragement for exports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2612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>
            <a:normAutofit/>
          </a:bodyPr>
          <a:lstStyle/>
          <a:p>
            <a:r>
              <a:rPr lang="en-US" sz="4000" b="1" dirty="0">
                <a:latin typeface="Arial" pitchFamily="34" charset="0"/>
                <a:cs typeface="Arial" pitchFamily="34" charset="0"/>
              </a:rPr>
              <a:t>World Trade Organization</a:t>
            </a:r>
            <a:endParaRPr lang="en-US" sz="4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5105400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sz="2200" dirty="0">
                <a:latin typeface="Arial" pitchFamily="34" charset="0"/>
                <a:cs typeface="Arial" pitchFamily="34" charset="0"/>
              </a:rPr>
              <a:t>Key WTO activities:</a:t>
            </a:r>
          </a:p>
          <a:p>
            <a:pPr marL="0" indent="0">
              <a:buNone/>
            </a:pPr>
            <a:r>
              <a:rPr lang="en-US" sz="1200" dirty="0">
                <a:latin typeface="Arial" pitchFamily="34" charset="0"/>
                <a:cs typeface="Arial" pitchFamily="34" charset="0"/>
              </a:rPr>
              <a:t> </a:t>
            </a:r>
          </a:p>
          <a:p>
            <a:r>
              <a:rPr lang="en-US" sz="2200" dirty="0">
                <a:latin typeface="Arial" pitchFamily="34" charset="0"/>
                <a:cs typeface="Arial" pitchFamily="34" charset="0"/>
              </a:rPr>
              <a:t>Forum for multilateral trade negotiations.  Current Doha Round, now suspended</a:t>
            </a:r>
          </a:p>
          <a:p>
            <a:r>
              <a:rPr lang="en-US" sz="2200" dirty="0">
                <a:latin typeface="Arial" pitchFamily="34" charset="0"/>
                <a:cs typeface="Arial" pitchFamily="34" charset="0"/>
              </a:rPr>
              <a:t>Administers trade agreements</a:t>
            </a:r>
          </a:p>
          <a:p>
            <a:r>
              <a:rPr lang="en-US" sz="2200" dirty="0">
                <a:latin typeface="Arial" pitchFamily="34" charset="0"/>
                <a:cs typeface="Arial" pitchFamily="34" charset="0"/>
              </a:rPr>
              <a:t>Process for settlement of trade disputes</a:t>
            </a:r>
          </a:p>
          <a:p>
            <a:r>
              <a:rPr lang="en-US" sz="2200" dirty="0">
                <a:latin typeface="Arial" pitchFamily="34" charset="0"/>
                <a:cs typeface="Arial" pitchFamily="34" charset="0"/>
              </a:rPr>
              <a:t>Periodic Trade Policy Review of each member country</a:t>
            </a:r>
          </a:p>
          <a:p>
            <a:pPr marL="0" indent="0">
              <a:buNone/>
            </a:pPr>
            <a:r>
              <a:rPr lang="en-US" sz="2200" dirty="0">
                <a:latin typeface="Arial" pitchFamily="34" charset="0"/>
                <a:cs typeface="Arial" pitchFamily="34" charset="0"/>
              </a:rPr>
              <a:t> </a:t>
            </a:r>
          </a:p>
          <a:p>
            <a:pPr marL="0" indent="0">
              <a:buNone/>
            </a:pPr>
            <a:r>
              <a:rPr lang="en-US" sz="2200" dirty="0">
                <a:latin typeface="Arial" pitchFamily="34" charset="0"/>
                <a:cs typeface="Arial" pitchFamily="34" charset="0"/>
              </a:rPr>
              <a:t>Newer WTO areas:</a:t>
            </a:r>
          </a:p>
          <a:p>
            <a:pPr marL="0" indent="0">
              <a:buNone/>
            </a:pPr>
            <a:r>
              <a:rPr lang="en-US" sz="1200" dirty="0">
                <a:latin typeface="Arial" pitchFamily="34" charset="0"/>
                <a:cs typeface="Arial" pitchFamily="34" charset="0"/>
              </a:rPr>
              <a:t> </a:t>
            </a:r>
          </a:p>
          <a:p>
            <a:r>
              <a:rPr lang="en-US" sz="2200" dirty="0">
                <a:latin typeface="Arial" pitchFamily="34" charset="0"/>
                <a:cs typeface="Arial" pitchFamily="34" charset="0"/>
              </a:rPr>
              <a:t>Protection of intellectual property (Agreement on Trade Related Aspects of Intellectual Property Rights—TRIPS)</a:t>
            </a:r>
          </a:p>
          <a:p>
            <a:r>
              <a:rPr lang="en-US" sz="2200" dirty="0">
                <a:latin typeface="Arial" pitchFamily="34" charset="0"/>
                <a:cs typeface="Arial" pitchFamily="34" charset="0"/>
              </a:rPr>
              <a:t>General Agreement on Trade in Services (GATS)</a:t>
            </a:r>
          </a:p>
          <a:p>
            <a:pPr lvl="1"/>
            <a:r>
              <a:rPr lang="en-US" sz="2200" dirty="0">
                <a:latin typeface="Arial" pitchFamily="34" charset="0"/>
                <a:cs typeface="Arial" pitchFamily="34" charset="0"/>
              </a:rPr>
              <a:t>Extends WTO/GATT principles to “trade in services”</a:t>
            </a:r>
          </a:p>
          <a:p>
            <a:pPr lvl="1"/>
            <a:r>
              <a:rPr lang="en-US" sz="2200" dirty="0">
                <a:latin typeface="Arial" pitchFamily="34" charset="0"/>
                <a:cs typeface="Arial" pitchFamily="34" charset="0"/>
              </a:rPr>
              <a:t>Multilateral sector agreements</a:t>
            </a:r>
          </a:p>
          <a:p>
            <a:pPr lvl="2">
              <a:buFont typeface="Courier New" panose="02070309020205020404" pitchFamily="49" charset="0"/>
              <a:buChar char="o"/>
            </a:pPr>
            <a:r>
              <a:rPr lang="en-US" sz="2200" dirty="0">
                <a:latin typeface="Arial" pitchFamily="34" charset="0"/>
                <a:cs typeface="Arial" pitchFamily="34" charset="0"/>
              </a:rPr>
              <a:t>Telecommunications services</a:t>
            </a:r>
          </a:p>
          <a:p>
            <a:pPr lvl="2">
              <a:buFont typeface="Courier New" panose="02070309020205020404" pitchFamily="49" charset="0"/>
              <a:buChar char="o"/>
            </a:pPr>
            <a:r>
              <a:rPr lang="en-US" sz="2200" dirty="0">
                <a:latin typeface="Arial" pitchFamily="34" charset="0"/>
                <a:cs typeface="Arial" pitchFamily="34" charset="0"/>
              </a:rPr>
              <a:t>Financial services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1719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1524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b="1" dirty="0">
                <a:latin typeface="Arial" pitchFamily="34" charset="0"/>
                <a:cs typeface="Arial" pitchFamily="34" charset="0"/>
              </a:rPr>
              <a:t>World Trade Organization: Dispute Settlement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25963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en-US" dirty="0">
                <a:latin typeface="Arial" pitchFamily="34" charset="0"/>
                <a:cs typeface="Arial" pitchFamily="34" charset="0"/>
              </a:rPr>
              <a:t>On average, 32 cases per year 1995-2004, 17 per year since then.</a:t>
            </a:r>
          </a:p>
          <a:p>
            <a:pPr marL="0" indent="0">
              <a:buNone/>
            </a:pPr>
            <a:endParaRPr lang="en-US" dirty="0">
              <a:latin typeface="Arial" pitchFamily="34" charset="0"/>
              <a:cs typeface="Arial" pitchFamily="34" charset="0"/>
            </a:endParaRPr>
          </a:p>
          <a:p>
            <a:pPr marL="0" indent="0">
              <a:buNone/>
            </a:pPr>
            <a:r>
              <a:rPr lang="en-US" dirty="0">
                <a:latin typeface="Arial" pitchFamily="34" charset="0"/>
                <a:cs typeface="Arial" pitchFamily="34" charset="0"/>
              </a:rPr>
              <a:t>One or several member country governments can bring complaint that another member country government is not abiding by the global rules.</a:t>
            </a:r>
          </a:p>
          <a:p>
            <a:pPr marL="0" indent="0">
              <a:buNone/>
            </a:pPr>
            <a:endParaRPr lang="en-US" sz="2000" dirty="0">
              <a:latin typeface="Arial" pitchFamily="34" charset="0"/>
              <a:cs typeface="Arial" pitchFamily="34" charset="0"/>
            </a:endParaRPr>
          </a:p>
          <a:p>
            <a:pPr marL="0" indent="0">
              <a:buNone/>
            </a:pPr>
            <a:r>
              <a:rPr lang="en-US" dirty="0" smtClean="0">
                <a:latin typeface="Arial" pitchFamily="34" charset="0"/>
                <a:cs typeface="Arial" pitchFamily="34" charset="0"/>
              </a:rPr>
              <a:t>If negotiations between the countries cannot resolve the issue, a panel </a:t>
            </a:r>
            <a:r>
              <a:rPr lang="en-US" dirty="0">
                <a:latin typeface="Arial" pitchFamily="34" charset="0"/>
                <a:cs typeface="Arial" pitchFamily="34" charset="0"/>
              </a:rPr>
              <a:t>of experts hears evidence, issues ruling.</a:t>
            </a:r>
          </a:p>
          <a:p>
            <a:pPr marL="0" indent="0">
              <a:buNone/>
            </a:pPr>
            <a:endParaRPr lang="en-US" sz="2000" dirty="0">
              <a:latin typeface="Arial" pitchFamily="34" charset="0"/>
              <a:cs typeface="Arial" pitchFamily="34" charset="0"/>
            </a:endParaRPr>
          </a:p>
          <a:p>
            <a:pPr marL="0" indent="0">
              <a:buNone/>
            </a:pPr>
            <a:r>
              <a:rPr lang="en-US" dirty="0">
                <a:latin typeface="Arial" pitchFamily="34" charset="0"/>
                <a:cs typeface="Arial" pitchFamily="34" charset="0"/>
              </a:rPr>
              <a:t>Appeal possible, but usually panel ruling is upheld.</a:t>
            </a:r>
          </a:p>
          <a:p>
            <a:pPr marL="0" indent="0">
              <a:buNone/>
            </a:pPr>
            <a:endParaRPr lang="en-US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If practices or policies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are found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to violate global rules:</a:t>
            </a:r>
          </a:p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Government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requested to change, to conform to rules.</a:t>
            </a:r>
          </a:p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If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the offending government does not, complaining government(s) can be authorized to seek compensation, including retaliatory penalties.</a:t>
            </a:r>
          </a:p>
          <a:p>
            <a:pPr marL="0" indent="0">
              <a:buNone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2768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>Trade Disputes: </a:t>
            </a:r>
            <a:r>
              <a:rPr lang="en-US" b="1" dirty="0" smtClean="0"/>
              <a:t>America’s </a:t>
            </a:r>
            <a:r>
              <a:rPr lang="en-US" b="1" dirty="0"/>
              <a:t>Section 301 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525963"/>
          </a:xfrm>
        </p:spPr>
        <p:txBody>
          <a:bodyPr/>
          <a:lstStyle/>
          <a:p>
            <a:r>
              <a:rPr lang="en-US" dirty="0" smtClean="0"/>
              <a:t>Unilateral </a:t>
            </a:r>
            <a:r>
              <a:rPr lang="en-US" dirty="0" smtClean="0"/>
              <a:t>Pressure</a:t>
            </a:r>
          </a:p>
          <a:p>
            <a:pPr lvl="1"/>
            <a:r>
              <a:rPr lang="en-US" b="1" dirty="0" smtClean="0"/>
              <a:t>Section 301 </a:t>
            </a:r>
            <a:r>
              <a:rPr lang="en-US" dirty="0" smtClean="0"/>
              <a:t>of the Trade Act of 1974, gives the U.S. president the power to negotiate to eliminate “unfair trade practices” of foreign governments.</a:t>
            </a:r>
          </a:p>
          <a:p>
            <a:pPr lvl="1"/>
            <a:r>
              <a:rPr lang="en-US" dirty="0" smtClean="0"/>
              <a:t>Can threaten to enact new barriers to imports into the U.S. from the offending </a:t>
            </a:r>
            <a:r>
              <a:rPr lang="en-US" dirty="0" smtClean="0"/>
              <a:t>country</a:t>
            </a:r>
          </a:p>
          <a:p>
            <a:pPr marL="460375" lvl="1" indent="-457200">
              <a:buFont typeface="Arial" panose="020B0604020202020204" pitchFamily="34" charset="0"/>
              <a:buChar char="•"/>
            </a:pPr>
            <a:r>
              <a:rPr lang="en-US" sz="3200" dirty="0" smtClean="0"/>
              <a:t>U.S. government much more likely to send complaint to the WTO dispute settlement process</a:t>
            </a:r>
            <a:endParaRPr lang="en-US" sz="3200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1058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49362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Protecting </a:t>
            </a:r>
            <a:r>
              <a:rPr lang="en-US" b="1" dirty="0" smtClean="0"/>
              <a:t>Domestic Producers </a:t>
            </a:r>
            <a:r>
              <a:rPr lang="en-US" b="1" dirty="0"/>
              <a:t>against </a:t>
            </a:r>
            <a:r>
              <a:rPr lang="en-US" b="1" dirty="0" smtClean="0"/>
              <a:t>Import </a:t>
            </a:r>
            <a:r>
              <a:rPr lang="en-US" b="1" dirty="0"/>
              <a:t>C</a:t>
            </a:r>
            <a:r>
              <a:rPr lang="en-US" b="1" dirty="0" smtClean="0"/>
              <a:t>ompetition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05000"/>
            <a:ext cx="8229600" cy="4114800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• </a:t>
            </a:r>
            <a:r>
              <a:rPr lang="en-US" dirty="0"/>
              <a:t>Clearly helps those producers.</a:t>
            </a:r>
          </a:p>
          <a:p>
            <a:pPr marL="0" indent="0">
              <a:buNone/>
            </a:pPr>
            <a:r>
              <a:rPr lang="en-US" dirty="0"/>
              <a:t>• Harms domestic consumers of the products.</a:t>
            </a:r>
          </a:p>
          <a:p>
            <a:pPr marL="0" indent="0">
              <a:buNone/>
            </a:pPr>
            <a:r>
              <a:rPr lang="en-US" dirty="0"/>
              <a:t>• Probably hurts the importing nation as a </a:t>
            </a:r>
            <a:r>
              <a:rPr lang="en-US" dirty="0" smtClean="0"/>
              <a:t> </a:t>
            </a:r>
          </a:p>
          <a:p>
            <a:pPr marL="0" indent="0">
              <a:buNone/>
            </a:pPr>
            <a:r>
              <a:rPr lang="en-US" dirty="0"/>
              <a:t> </a:t>
            </a:r>
            <a:r>
              <a:rPr lang="en-US" dirty="0" smtClean="0"/>
              <a:t>  whole</a:t>
            </a:r>
            <a:r>
              <a:rPr lang="en-US" dirty="0"/>
              <a:t>.</a:t>
            </a:r>
          </a:p>
          <a:p>
            <a:pPr marL="0" indent="0">
              <a:buNone/>
            </a:pPr>
            <a:r>
              <a:rPr lang="en-US" dirty="0"/>
              <a:t>• Almost surely hurts the world as a whole.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2640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8991600" cy="1143000"/>
          </a:xfrm>
        </p:spPr>
        <p:txBody>
          <a:bodyPr>
            <a:noAutofit/>
          </a:bodyPr>
          <a:lstStyle/>
          <a:p>
            <a:r>
              <a:rPr lang="en-US" b="1" dirty="0" smtClean="0"/>
              <a:t>Nontariff </a:t>
            </a:r>
            <a:r>
              <a:rPr lang="en-US" b="1" dirty="0" smtClean="0"/>
              <a:t>Barriers to Imports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983163"/>
          </a:xfrm>
        </p:spPr>
        <p:txBody>
          <a:bodyPr>
            <a:normAutofit lnSpcReduction="10000"/>
          </a:bodyPr>
          <a:lstStyle/>
          <a:p>
            <a:r>
              <a:rPr lang="en-US" dirty="0"/>
              <a:t>A </a:t>
            </a:r>
            <a:r>
              <a:rPr lang="en-US" b="1" dirty="0"/>
              <a:t>nontariff barrier (NTB) </a:t>
            </a:r>
            <a:r>
              <a:rPr lang="en-US" dirty="0"/>
              <a:t>to imports is any policy used by the government to </a:t>
            </a:r>
            <a:r>
              <a:rPr lang="en-US" dirty="0" smtClean="0"/>
              <a:t>reduce imports</a:t>
            </a:r>
            <a:r>
              <a:rPr lang="en-US" dirty="0"/>
              <a:t>, other than a simple tariff on </a:t>
            </a:r>
            <a:r>
              <a:rPr lang="en-US" dirty="0" smtClean="0"/>
              <a:t>imports.</a:t>
            </a:r>
          </a:p>
          <a:p>
            <a:r>
              <a:rPr lang="en-US" dirty="0" smtClean="0"/>
              <a:t>An </a:t>
            </a:r>
            <a:r>
              <a:rPr lang="en-US" dirty="0"/>
              <a:t>NTB reduces imports through one or more of the following direct </a:t>
            </a:r>
            <a:r>
              <a:rPr lang="en-US" dirty="0" smtClean="0"/>
              <a:t>effects:</a:t>
            </a:r>
          </a:p>
          <a:p>
            <a:pPr lvl="1"/>
            <a:r>
              <a:rPr lang="en-US" dirty="0" smtClean="0"/>
              <a:t>Limiting </a:t>
            </a:r>
            <a:r>
              <a:rPr lang="en-US" dirty="0"/>
              <a:t>the quantity of </a:t>
            </a:r>
            <a:r>
              <a:rPr lang="en-US" dirty="0" smtClean="0"/>
              <a:t>imports.</a:t>
            </a:r>
          </a:p>
          <a:p>
            <a:pPr lvl="1"/>
            <a:r>
              <a:rPr lang="en-US" dirty="0" smtClean="0"/>
              <a:t>Increasing </a:t>
            </a:r>
            <a:r>
              <a:rPr lang="en-US" dirty="0"/>
              <a:t>the cost of getting imports into the </a:t>
            </a:r>
            <a:r>
              <a:rPr lang="en-US" dirty="0" smtClean="0"/>
              <a:t>market.</a:t>
            </a:r>
          </a:p>
          <a:p>
            <a:pPr lvl="1"/>
            <a:r>
              <a:rPr lang="en-US" dirty="0" smtClean="0"/>
              <a:t>Creating </a:t>
            </a:r>
            <a:r>
              <a:rPr lang="en-US" dirty="0"/>
              <a:t>uncertainty about the conditions under which imports will be permitted.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5759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32657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en-US" b="1" dirty="0" smtClean="0">
                <a:latin typeface="Calibri" pitchFamily="34" charset="0"/>
              </a:rPr>
              <a:t>Major </a:t>
            </a:r>
            <a:r>
              <a:rPr lang="en-US" altLang="en-US" b="1" dirty="0">
                <a:latin typeface="Calibri" pitchFamily="34" charset="0"/>
              </a:rPr>
              <a:t>Types of NTBs</a:t>
            </a:r>
            <a:endParaRPr lang="en-US" b="1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4</a:t>
            </a:fld>
            <a:endParaRPr lang="en-US" dirty="0"/>
          </a:p>
        </p:txBody>
      </p:sp>
      <p:pic>
        <p:nvPicPr>
          <p:cNvPr id="6" name="Content Placeholder 5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lum bright="-3000" contrast="9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488" y="990600"/>
            <a:ext cx="7804712" cy="5257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44749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The Import Quota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 limit on the total quantity of imports of a product allowed into the country during a period of time.</a:t>
            </a:r>
          </a:p>
          <a:p>
            <a:r>
              <a:rPr lang="en-US" dirty="0" smtClean="0"/>
              <a:t>Reasons why protectionists and government officials may favor quotas:</a:t>
            </a:r>
          </a:p>
          <a:p>
            <a:pPr lvl="1"/>
            <a:r>
              <a:rPr lang="en-US" dirty="0" smtClean="0"/>
              <a:t>A quota ensures the quantity of imports is strictly limited</a:t>
            </a:r>
          </a:p>
          <a:p>
            <a:pPr lvl="1"/>
            <a:r>
              <a:rPr lang="en-US" dirty="0" smtClean="0"/>
              <a:t>Gives government officials greater power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1627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76200"/>
            <a:ext cx="8686800" cy="1143000"/>
          </a:xfrm>
        </p:spPr>
        <p:txBody>
          <a:bodyPr>
            <a:noAutofit/>
          </a:bodyPr>
          <a:lstStyle/>
          <a:p>
            <a:r>
              <a:rPr lang="en-US" altLang="en-US" sz="3200" b="1" dirty="0" smtClean="0">
                <a:latin typeface="Calibri" pitchFamily="34" charset="0"/>
              </a:rPr>
              <a:t>The </a:t>
            </a:r>
            <a:r>
              <a:rPr lang="en-US" altLang="en-US" sz="3200" b="1" dirty="0">
                <a:latin typeface="Calibri" pitchFamily="34" charset="0"/>
              </a:rPr>
              <a:t>Effects of an Import Quota Under Competitive </a:t>
            </a:r>
            <a:r>
              <a:rPr lang="en-US" altLang="en-US" sz="3200" b="1" dirty="0" smtClean="0">
                <a:latin typeface="Calibri" pitchFamily="34" charset="0"/>
              </a:rPr>
              <a:t>Conditions, Small Importing Country</a:t>
            </a:r>
            <a:endParaRPr lang="en-US" sz="3200" b="1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6</a:t>
            </a:fld>
            <a:endParaRPr lang="en-US" dirty="0"/>
          </a:p>
        </p:txBody>
      </p:sp>
      <p:pic>
        <p:nvPicPr>
          <p:cNvPr id="6" name="Content Placeholder 5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000"/>
                    </a14:imgEffect>
                    <a14:imgEffect>
                      <a14:brightnessContrast contrast="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1376094"/>
            <a:ext cx="7391400" cy="43389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16711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The Effects of a Quota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Higher price and larger production quantity, so domestic producers gain surplus equal to area </a:t>
            </a:r>
            <a:r>
              <a:rPr lang="en-US" i="1" dirty="0" smtClean="0"/>
              <a:t>a</a:t>
            </a:r>
          </a:p>
          <a:p>
            <a:r>
              <a:rPr lang="en-US" dirty="0"/>
              <a:t>H</a:t>
            </a:r>
            <a:r>
              <a:rPr lang="en-US" dirty="0" smtClean="0"/>
              <a:t>igher </a:t>
            </a:r>
            <a:r>
              <a:rPr lang="en-US" dirty="0" smtClean="0"/>
              <a:t>price and smaller consumption quantity, </a:t>
            </a:r>
            <a:r>
              <a:rPr lang="en-US" dirty="0" smtClean="0"/>
              <a:t>so domestic </a:t>
            </a:r>
            <a:r>
              <a:rPr lang="en-US" dirty="0" smtClean="0"/>
              <a:t>consumers lose surplus equal to area </a:t>
            </a:r>
            <a:r>
              <a:rPr lang="en-US" i="1" dirty="0" smtClean="0"/>
              <a:t>a</a:t>
            </a:r>
            <a:r>
              <a:rPr lang="en-US" dirty="0" smtClean="0"/>
              <a:t> + </a:t>
            </a:r>
            <a:r>
              <a:rPr lang="en-US" i="1" dirty="0" smtClean="0"/>
              <a:t>b</a:t>
            </a:r>
            <a:r>
              <a:rPr lang="en-US" dirty="0" smtClean="0"/>
              <a:t> + </a:t>
            </a:r>
            <a:r>
              <a:rPr lang="en-US" i="1" dirty="0" smtClean="0"/>
              <a:t>c</a:t>
            </a:r>
            <a:r>
              <a:rPr lang="en-US" dirty="0" smtClean="0"/>
              <a:t> + </a:t>
            </a:r>
            <a:r>
              <a:rPr lang="en-US" i="1" dirty="0" smtClean="0"/>
              <a:t>d</a:t>
            </a:r>
          </a:p>
          <a:p>
            <a:r>
              <a:rPr lang="en-US" dirty="0" smtClean="0"/>
              <a:t>Area</a:t>
            </a:r>
            <a:r>
              <a:rPr lang="en-US" i="1" dirty="0" smtClean="0"/>
              <a:t> c </a:t>
            </a:r>
            <a:r>
              <a:rPr lang="en-US" dirty="0" smtClean="0"/>
              <a:t>is import markup revenue (the difference between the world price and domestic price, for each unit imported)</a:t>
            </a:r>
            <a:endParaRPr lang="en-US" i="1" dirty="0" smtClean="0"/>
          </a:p>
          <a:p>
            <a:r>
              <a:rPr lang="en-US" dirty="0" smtClean="0"/>
              <a:t>Area</a:t>
            </a:r>
            <a:r>
              <a:rPr lang="en-US" i="1" dirty="0" smtClean="0"/>
              <a:t> b </a:t>
            </a:r>
            <a:r>
              <a:rPr lang="en-US" dirty="0" smtClean="0"/>
              <a:t>(production effect) and</a:t>
            </a:r>
            <a:r>
              <a:rPr lang="en-US" i="1" dirty="0" smtClean="0"/>
              <a:t> </a:t>
            </a:r>
            <a:r>
              <a:rPr lang="en-US" i="1" dirty="0" smtClean="0"/>
              <a:t>d </a:t>
            </a:r>
            <a:r>
              <a:rPr lang="en-US" dirty="0" smtClean="0"/>
              <a:t>(consumption effect) are </a:t>
            </a:r>
            <a:r>
              <a:rPr lang="en-US" dirty="0" smtClean="0"/>
              <a:t>losses to the country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4403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>Area </a:t>
            </a:r>
            <a:r>
              <a:rPr lang="en-US" b="1" i="1" dirty="0" smtClean="0"/>
              <a:t>c</a:t>
            </a:r>
            <a:r>
              <a:rPr lang="en-US" b="1" dirty="0" smtClean="0"/>
              <a:t>: Ways </a:t>
            </a:r>
            <a:r>
              <a:rPr lang="en-US" b="1" dirty="0" smtClean="0"/>
              <a:t>to Allocate Import Licenses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Fixed Favoritism</a:t>
            </a:r>
          </a:p>
          <a:p>
            <a:r>
              <a:rPr lang="en-US" dirty="0" smtClean="0"/>
              <a:t>Auction</a:t>
            </a:r>
          </a:p>
          <a:p>
            <a:r>
              <a:rPr lang="en-US" dirty="0" smtClean="0"/>
              <a:t>Resource-Using Procedures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5849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Fixed Favoritism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983163"/>
          </a:xfrm>
        </p:spPr>
        <p:txBody>
          <a:bodyPr>
            <a:normAutofit/>
          </a:bodyPr>
          <a:lstStyle/>
          <a:p>
            <a:r>
              <a:rPr lang="en-US" dirty="0"/>
              <a:t>The government allocates the licenses for free to importers using a rule or process that involves (almost) no resource costs</a:t>
            </a:r>
          </a:p>
          <a:p>
            <a:r>
              <a:rPr lang="en-US" dirty="0" smtClean="0"/>
              <a:t>The </a:t>
            </a:r>
            <a:r>
              <a:rPr lang="en-US" dirty="0"/>
              <a:t>government simply assigns the licenses to </a:t>
            </a:r>
            <a:r>
              <a:rPr lang="en-US" dirty="0" smtClean="0"/>
              <a:t>firms (and/or </a:t>
            </a:r>
            <a:r>
              <a:rPr lang="en-US" dirty="0"/>
              <a:t>individuals) without competition, applications, </a:t>
            </a:r>
            <a:r>
              <a:rPr lang="en-US" dirty="0" smtClean="0"/>
              <a:t>or negotiation</a:t>
            </a:r>
            <a:r>
              <a:rPr lang="en-US" dirty="0"/>
              <a:t>. </a:t>
            </a:r>
            <a:endParaRPr lang="en-US" dirty="0" smtClean="0"/>
          </a:p>
          <a:p>
            <a:r>
              <a:rPr lang="en-US" dirty="0" smtClean="0"/>
              <a:t>The firms (or individuals) who receive the import licenses will get area </a:t>
            </a:r>
            <a:r>
              <a:rPr lang="en-US" i="1" dirty="0" smtClean="0"/>
              <a:t>c</a:t>
            </a:r>
            <a:endParaRPr lang="en-US" i="1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2016 McGraw-Hill Education.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506F7-EDC1-4F77-9DBD-4CE36AC02CFA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0475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ugel PPTs -Chapter 9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Pugel PPTs -Chapter 9</Template>
  <TotalTime>147</TotalTime>
  <Words>1038</Words>
  <Application>Microsoft Office PowerPoint</Application>
  <PresentationFormat>On-screen Show (4:3)</PresentationFormat>
  <Paragraphs>144</Paragraphs>
  <Slides>19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Pugel PPTs -Chapter 9</vt:lpstr>
      <vt:lpstr>Chapter 9:</vt:lpstr>
      <vt:lpstr>Protecting Domestic Producers against Import Competition</vt:lpstr>
      <vt:lpstr>Nontariff Barriers to Imports</vt:lpstr>
      <vt:lpstr>Major Types of NTBs</vt:lpstr>
      <vt:lpstr>The Import Quota</vt:lpstr>
      <vt:lpstr>The Effects of an Import Quota Under Competitive Conditions, Small Importing Country</vt:lpstr>
      <vt:lpstr>The Effects of a Quota</vt:lpstr>
      <vt:lpstr>Area c: Ways to Allocate Import Licenses</vt:lpstr>
      <vt:lpstr>Fixed Favoritism</vt:lpstr>
      <vt:lpstr>Auction</vt:lpstr>
      <vt:lpstr>Resource-Using Procedures </vt:lpstr>
      <vt:lpstr>The Effects of an Import Quota under Competitive Conditions, Large Importing Country</vt:lpstr>
      <vt:lpstr>Voluntary Export Restraints (VERs) </vt:lpstr>
      <vt:lpstr>Other Nontariff Barriers</vt:lpstr>
      <vt:lpstr>How Big Are the Costs of Protection?</vt:lpstr>
      <vt:lpstr>World Trade Organization (WTO)</vt:lpstr>
      <vt:lpstr>World Trade Organization</vt:lpstr>
      <vt:lpstr>World Trade Organization: Dispute Settlement</vt:lpstr>
      <vt:lpstr>Trade Disputes: America’s Section 301 </vt:lpstr>
    </vt:vector>
  </TitlesOfParts>
  <Company>Albright College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9:</dc:title>
  <dc:creator>fsaboori</dc:creator>
  <cp:lastModifiedBy>Windows User</cp:lastModifiedBy>
  <cp:revision>25</cp:revision>
  <dcterms:created xsi:type="dcterms:W3CDTF">2014-12-01T20:42:53Z</dcterms:created>
  <dcterms:modified xsi:type="dcterms:W3CDTF">2015-07-09T22:36:20Z</dcterms:modified>
</cp:coreProperties>
</file>