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78" r:id="rId3"/>
    <p:sldId id="276" r:id="rId4"/>
    <p:sldId id="279" r:id="rId5"/>
    <p:sldId id="280" r:id="rId6"/>
    <p:sldId id="261" r:id="rId7"/>
    <p:sldId id="281" r:id="rId8"/>
    <p:sldId id="282" r:id="rId9"/>
    <p:sldId id="263" r:id="rId10"/>
    <p:sldId id="264" r:id="rId11"/>
    <p:sldId id="268" r:id="rId12"/>
    <p:sldId id="269" r:id="rId13"/>
    <p:sldId id="283" r:id="rId14"/>
    <p:sldId id="284" r:id="rId15"/>
    <p:sldId id="285" r:id="rId16"/>
    <p:sldId id="275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BADD"/>
    <a:srgbClr val="207FBA"/>
    <a:srgbClr val="5056D4"/>
    <a:srgbClr val="E78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-1170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8BE4F-E80C-460E-8012-626EECD9CE77}" type="datetimeFigureOut">
              <a:rPr lang="en-US" smtClean="0"/>
              <a:t>6/26/2015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4954A-F396-4FEA-B2A7-4B37A6B391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56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15000"/>
                    </a14:imgEffect>
                  </a14:imgLayer>
                </a14:imgProps>
              </a:ext>
            </a:extLst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057400"/>
            <a:ext cx="9144000" cy="2209800"/>
          </a:xfrm>
          <a:solidFill>
            <a:schemeClr val="tx1">
              <a:alpha val="62000"/>
            </a:schemeClr>
          </a:solidFill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aseline="0">
                <a:solidFill>
                  <a:srgbClr val="E78A0F"/>
                </a:solidFill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Title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019800" cy="685800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5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2682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516148"/>
            <a:ext cx="537838" cy="365125"/>
          </a:xfrm>
        </p:spPr>
        <p:txBody>
          <a:bodyPr/>
          <a:lstStyle/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1438"/>
            <a:ext cx="1066800" cy="62467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1066800" y="6400800"/>
            <a:ext cx="8077200" cy="1309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 rot="16200000">
            <a:off x="-3059878" y="3059882"/>
            <a:ext cx="6261439" cy="141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46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92875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91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Analysis of a Tariff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1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The Effective Rate </a:t>
            </a:r>
            <a:r>
              <a:rPr lang="en-US" b="1" dirty="0"/>
              <a:t>of </a:t>
            </a:r>
            <a:r>
              <a:rPr lang="en-US" b="1" dirty="0" smtClean="0"/>
              <a:t>Protection 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43000"/>
                <a:ext cx="8229600" cy="505936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sz="1000" dirty="0" smtClean="0"/>
              </a:p>
              <a:p>
                <a:pPr marL="0" indent="0">
                  <a:buNone/>
                </a:pPr>
                <a:r>
                  <a:rPr lang="en-US" dirty="0" smtClean="0"/>
                  <a:t>The </a:t>
                </a:r>
                <a:r>
                  <a:rPr lang="en-US" b="1" i="1" dirty="0" smtClean="0"/>
                  <a:t>effective rate of protection </a:t>
                </a:r>
                <a:r>
                  <a:rPr lang="en-US" dirty="0" smtClean="0"/>
                  <a:t>of an individual country is defined as the percentage by which the entire set of a nation’s trade </a:t>
                </a:r>
                <a:r>
                  <a:rPr lang="en-US" dirty="0" smtClean="0"/>
                  <a:t>barriers </a:t>
                </a:r>
                <a:r>
                  <a:rPr lang="en-US" dirty="0" smtClean="0"/>
                  <a:t>raises the industry’s value added per unit of </a:t>
                </a:r>
                <a:r>
                  <a:rPr lang="en-US" dirty="0" smtClean="0"/>
                  <a:t>output.</a:t>
                </a:r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Effective rate of protection </a:t>
                </a:r>
                <a:r>
                  <a:rPr lang="en-US" i="1" dirty="0"/>
                  <a:t>(ERP)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/>
                              </a:rPr>
                              <m:t>𝑉</m:t>
                            </m:r>
                          </m:e>
                          <m:sup>
                            <m:r>
                              <a:rPr lang="en-US" i="1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  <m:r>
                          <a:rPr lang="en-US" i="1">
                            <a:latin typeface="Cambria Math"/>
                          </a:rPr>
                          <m:t>− </m:t>
                        </m:r>
                        <m:r>
                          <a:rPr lang="en-US" i="1">
                            <a:latin typeface="Cambria Math"/>
                          </a:rPr>
                          <m:t>𝑉</m:t>
                        </m:r>
                      </m:num>
                      <m:den>
                        <m:r>
                          <a:rPr lang="en-US" i="1">
                            <a:latin typeface="Cambria Math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dirty="0"/>
                  <a:t>    </a:t>
                </a:r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where </a:t>
                </a:r>
                <a:r>
                  <a:rPr lang="en-US" dirty="0" smtClean="0"/>
                  <a:t>v</a:t>
                </a:r>
                <a:r>
                  <a:rPr lang="en-US" dirty="0" smtClean="0"/>
                  <a:t> </a:t>
                </a:r>
                <a:r>
                  <a:rPr lang="en-US" dirty="0"/>
                  <a:t>= value added under free trade </a:t>
                </a:r>
                <a:r>
                  <a:rPr lang="en-US" dirty="0" smtClean="0"/>
                  <a:t>and </a:t>
                </a:r>
              </a:p>
              <a:p>
                <a:pPr marL="0" indent="0">
                  <a:buNone/>
                </a:pPr>
                <a:r>
                  <a:rPr lang="en-US" dirty="0" smtClean="0"/>
                  <a:t>v’ </a:t>
                </a:r>
                <a:r>
                  <a:rPr lang="en-US" dirty="0"/>
                  <a:t>= value added under </a:t>
                </a:r>
                <a:r>
                  <a:rPr lang="en-US" dirty="0" smtClean="0"/>
                  <a:t>tariffs.</a:t>
                </a: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43000"/>
                <a:ext cx="8229600" cy="5059363"/>
              </a:xfrm>
              <a:blipFill rotWithShape="1">
                <a:blip r:embed="rId2"/>
                <a:stretch>
                  <a:fillRect l="-1852" r="-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83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Illustrative Calculation of </a:t>
            </a:r>
            <a:r>
              <a:rPr lang="en-US" altLang="en-US" b="1" dirty="0" smtClean="0">
                <a:latin typeface="Calibri" pitchFamily="34" charset="0"/>
              </a:rPr>
              <a:t>ERP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11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6490021" cy="4049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990600" y="5410200"/>
                <a:ext cx="3465949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𝐸𝑅𝑃</m:t>
                      </m:r>
                      <m:r>
                        <a:rPr lang="en-US" b="0" i="1" baseline="-25000" smtClean="0">
                          <a:latin typeface="Cambria Math"/>
                        </a:rPr>
                        <m:t>𝑏𝑖𝑐𝑦𝑐𝑙𝑒𝑠</m:t>
                      </m:r>
                      <m:r>
                        <a:rPr lang="en-US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99 −80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80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  </m:t>
                      </m:r>
                      <m:r>
                        <a:rPr lang="en-US" dirty="0">
                          <a:ea typeface="Cambria Math"/>
                        </a:rPr>
                        <m:t>=</m:t>
                      </m:r>
                      <m:r>
                        <a:rPr lang="en-US" b="0" i="0" dirty="0" smtClean="0">
                          <a:latin typeface="Cambria Math"/>
                          <a:ea typeface="Cambria Math"/>
                        </a:rPr>
                        <m:t>23.8%</m:t>
                      </m:r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5410200"/>
                <a:ext cx="3465949" cy="6127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927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en-US" b="1" dirty="0">
                <a:latin typeface="Calibri" pitchFamily="34" charset="0"/>
              </a:rPr>
              <a:t>Export Tax, Small Country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12</a:t>
            </a:fld>
            <a:endParaRPr lang="en-US" dirty="0"/>
          </a:p>
        </p:txBody>
      </p:sp>
      <p:pic>
        <p:nvPicPr>
          <p:cNvPr id="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653" y="1447801"/>
            <a:ext cx="6117592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09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Large Country and </a:t>
            </a:r>
            <a:r>
              <a:rPr lang="en-US" b="1" dirty="0"/>
              <a:t>t</a:t>
            </a:r>
            <a:r>
              <a:rPr lang="en-US" b="1" dirty="0" smtClean="0"/>
              <a:t>he Terms of Trade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/>
          <a:lstStyle/>
          <a:p>
            <a:r>
              <a:rPr lang="en-US" b="1" dirty="0" smtClean="0"/>
              <a:t>Monopsony power</a:t>
            </a:r>
            <a:r>
              <a:rPr lang="en-US" dirty="0" smtClean="0"/>
              <a:t>: a nation has a large enough share of the world market for one of its imports that </a:t>
            </a:r>
            <a:r>
              <a:rPr lang="en-US" dirty="0" smtClean="0"/>
              <a:t>changes in the </a:t>
            </a:r>
            <a:r>
              <a:rPr lang="en-US" dirty="0" smtClean="0"/>
              <a:t>country’s </a:t>
            </a:r>
            <a:r>
              <a:rPr lang="en-US" dirty="0" smtClean="0"/>
              <a:t>import buying </a:t>
            </a:r>
            <a:r>
              <a:rPr lang="en-US" dirty="0" smtClean="0"/>
              <a:t>can </a:t>
            </a:r>
            <a:r>
              <a:rPr lang="en-US" dirty="0" smtClean="0"/>
              <a:t>noticeably affect </a:t>
            </a:r>
            <a:r>
              <a:rPr lang="en-US" dirty="0" smtClean="0"/>
              <a:t>the world </a:t>
            </a:r>
            <a:r>
              <a:rPr lang="en-US" dirty="0" smtClean="0"/>
              <a:t>price of the product.</a:t>
            </a:r>
          </a:p>
          <a:p>
            <a:r>
              <a:rPr lang="en-US" dirty="0" smtClean="0"/>
              <a:t>If the country’s demand for imports increases, it terms of trade deteriorate.  If its import demand decreases, its terms of trade improve.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386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The Terms-of-Trade </a:t>
            </a:r>
            <a:r>
              <a:rPr lang="en-US" b="1" dirty="0" smtClean="0"/>
              <a:t>Effect of a Tariff Imposed by a Large Country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</a:t>
            </a:r>
            <a:r>
              <a:rPr lang="en-US" dirty="0" smtClean="0"/>
              <a:t>large country will import less because the tariff increases the domestic price, so foreign firms export less and produce less</a:t>
            </a:r>
          </a:p>
          <a:p>
            <a:r>
              <a:rPr lang="en-US" dirty="0" smtClean="0"/>
              <a:t>By removing demand pressure on foreign production, the marginal cost at the smaller level of foreign production is lower</a:t>
            </a:r>
          </a:p>
          <a:p>
            <a:r>
              <a:rPr lang="en-US" dirty="0" smtClean="0"/>
              <a:t>With lower marginal cost and weak demand, foreign firms will compete and lower their export price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225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A Large Country Imposes a Small Tariff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15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38287"/>
            <a:ext cx="6918593" cy="4352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23008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The </a:t>
            </a:r>
            <a:r>
              <a:rPr lang="en-US" altLang="en-US" b="1" dirty="0">
                <a:latin typeface="Calibri" pitchFamily="34" charset="0"/>
              </a:rPr>
              <a:t>Nationally Optimal Tariff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16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676400"/>
            <a:ext cx="6081389" cy="4051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78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The </a:t>
            </a:r>
            <a:r>
              <a:rPr lang="en-US" altLang="en-US" b="1" dirty="0">
                <a:latin typeface="Calibri" pitchFamily="34" charset="0"/>
              </a:rPr>
              <a:t>N</a:t>
            </a:r>
            <a:r>
              <a:rPr lang="en-US" altLang="en-US" b="1" dirty="0" smtClean="0">
                <a:latin typeface="Calibri" pitchFamily="34" charset="0"/>
              </a:rPr>
              <a:t>ationally </a:t>
            </a:r>
            <a:r>
              <a:rPr lang="en-US" altLang="en-US" b="1" dirty="0">
                <a:latin typeface="Calibri" pitchFamily="34" charset="0"/>
              </a:rPr>
              <a:t>O</a:t>
            </a:r>
            <a:r>
              <a:rPr lang="en-US" altLang="en-US" b="1" dirty="0" smtClean="0">
                <a:latin typeface="Calibri" pitchFamily="34" charset="0"/>
              </a:rPr>
              <a:t>ptimal </a:t>
            </a:r>
            <a:r>
              <a:rPr lang="en-US" altLang="en-US" b="1" dirty="0">
                <a:latin typeface="Calibri" pitchFamily="34" charset="0"/>
              </a:rPr>
              <a:t>T</a:t>
            </a:r>
            <a:r>
              <a:rPr lang="en-US" altLang="en-US" b="1" dirty="0" smtClean="0">
                <a:latin typeface="Calibri" pitchFamily="34" charset="0"/>
              </a:rPr>
              <a:t>ariff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 </a:t>
            </a:r>
            <a:r>
              <a:rPr lang="en-US" b="1" i="1" dirty="0"/>
              <a:t>nationally optimal tariff </a:t>
            </a:r>
            <a:r>
              <a:rPr lang="en-US" dirty="0"/>
              <a:t>is the tariff that </a:t>
            </a:r>
            <a:r>
              <a:rPr lang="en-US" dirty="0" smtClean="0"/>
              <a:t>creates the </a:t>
            </a:r>
            <a:r>
              <a:rPr lang="en-US" dirty="0"/>
              <a:t>largest net gain </a:t>
            </a:r>
            <a:r>
              <a:rPr lang="en-US" dirty="0" smtClean="0"/>
              <a:t>[area e −area (b + d)] for </a:t>
            </a:r>
            <a:r>
              <a:rPr lang="en-US" dirty="0"/>
              <a:t>the country imposing </a:t>
            </a:r>
            <a:r>
              <a:rPr lang="en-US" dirty="0" smtClean="0"/>
              <a:t>it, assuming the rest of the world is passive.</a:t>
            </a:r>
            <a:endParaRPr lang="en-US" dirty="0"/>
          </a:p>
          <a:p>
            <a:r>
              <a:rPr lang="en-US" dirty="0"/>
              <a:t>The optimal tariff rate, as a fraction of the price paid to foreigners, equals the reciprocal of the price elasticity of foreign supply of home country’s imports</a:t>
            </a:r>
            <a:r>
              <a:rPr lang="en-US" dirty="0" smtClean="0"/>
              <a:t>.</a:t>
            </a:r>
          </a:p>
          <a:p>
            <a:r>
              <a:rPr lang="en-US" dirty="0" smtClean="0"/>
              <a:t>Danger:  Rest of world is worse off.  Risk of retaliation by foreign country governments.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49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Analysis of a Tariff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b="1" i="1" dirty="0" smtClean="0"/>
              <a:t>tariff</a:t>
            </a:r>
            <a:r>
              <a:rPr lang="en-US" dirty="0" smtClean="0"/>
              <a:t> </a:t>
            </a:r>
            <a:r>
              <a:rPr lang="en-US" dirty="0"/>
              <a:t>is a tax on importing a good or service into a country.  Types of tariffs</a:t>
            </a:r>
            <a:r>
              <a:rPr lang="en-US" dirty="0" smtClean="0"/>
              <a:t>:</a:t>
            </a:r>
          </a:p>
          <a:p>
            <a:r>
              <a:rPr lang="en-US" b="1" dirty="0" smtClean="0"/>
              <a:t>Specific </a:t>
            </a:r>
            <a:r>
              <a:rPr lang="en-US" b="1" dirty="0"/>
              <a:t>tariff</a:t>
            </a:r>
            <a:r>
              <a:rPr lang="en-US" dirty="0"/>
              <a:t> is stipulated as a money amount per unit of import, such as dollars per ton of steel bars, or dollars per eight-cylinder two-door sports car.</a:t>
            </a:r>
          </a:p>
          <a:p>
            <a:pPr lvl="0"/>
            <a:r>
              <a:rPr lang="en-US" b="1" dirty="0"/>
              <a:t>Ad valorem tariff</a:t>
            </a:r>
            <a:r>
              <a:rPr lang="en-US" dirty="0"/>
              <a:t> is a percentage of the estimated market value </a:t>
            </a:r>
            <a:r>
              <a:rPr lang="en-US" dirty="0" smtClean="0"/>
              <a:t>of </a:t>
            </a:r>
            <a:r>
              <a:rPr lang="en-US" dirty="0"/>
              <a:t>the imported </a:t>
            </a:r>
            <a:r>
              <a:rPr lang="en-US" dirty="0" smtClean="0"/>
              <a:t>good when it reaches the importing country.</a:t>
            </a:r>
            <a:endParaRPr lang="en-US" dirty="0"/>
          </a:p>
          <a:p>
            <a:pPr lvl="0"/>
            <a:r>
              <a:rPr lang="en-US" b="1" dirty="0"/>
              <a:t>Compound tariff</a:t>
            </a:r>
            <a:r>
              <a:rPr lang="en-US" dirty="0"/>
              <a:t> is a combination of specific and ad valorem </a:t>
            </a:r>
            <a:r>
              <a:rPr lang="en-US" dirty="0" smtClean="0"/>
              <a:t>tariffs.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146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 Preview of Conclusions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 </a:t>
            </a:r>
            <a:r>
              <a:rPr lang="en-US" sz="2800" dirty="0" smtClean="0"/>
              <a:t>tariff </a:t>
            </a:r>
            <a:r>
              <a:rPr lang="en-US" sz="2800" dirty="0"/>
              <a:t>almost always lowers world well-being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A</a:t>
            </a:r>
            <a:r>
              <a:rPr lang="en-US" sz="2800" dirty="0"/>
              <a:t> </a:t>
            </a:r>
            <a:r>
              <a:rPr lang="en-US" sz="2800" dirty="0" smtClean="0"/>
              <a:t>tariff </a:t>
            </a:r>
            <a:r>
              <a:rPr lang="en-US" sz="2800" dirty="0"/>
              <a:t>usually lowers the well-being of each nation, </a:t>
            </a:r>
            <a:r>
              <a:rPr lang="en-US" sz="2800" dirty="0" smtClean="0"/>
              <a:t> 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including </a:t>
            </a:r>
            <a:r>
              <a:rPr lang="en-US" sz="2800" dirty="0"/>
              <a:t>the nation </a:t>
            </a:r>
            <a:r>
              <a:rPr lang="en-US" sz="2800" dirty="0" smtClean="0"/>
              <a:t>imposing the </a:t>
            </a:r>
            <a:r>
              <a:rPr lang="en-US" sz="2800" dirty="0"/>
              <a:t>tariff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The exception </a:t>
            </a:r>
            <a:r>
              <a:rPr lang="en-US" sz="2800" dirty="0"/>
              <a:t>is the “nationally optimal” </a:t>
            </a:r>
            <a:r>
              <a:rPr lang="en-US" sz="2800" dirty="0" smtClean="0"/>
              <a:t>tariff. </a:t>
            </a:r>
            <a:r>
              <a:rPr lang="en-US" sz="2800" dirty="0"/>
              <a:t>When a nation can affect the prices at which it trades </a:t>
            </a:r>
            <a:r>
              <a:rPr lang="en-US" sz="2800" dirty="0" smtClean="0"/>
              <a:t>with foreigners</a:t>
            </a:r>
            <a:r>
              <a:rPr lang="en-US" sz="2800" dirty="0"/>
              <a:t>, it can gain from its own tariff. (The world as a whole </a:t>
            </a:r>
            <a:r>
              <a:rPr lang="en-US" sz="2800" dirty="0" smtClean="0"/>
              <a:t>loses, however.)</a:t>
            </a:r>
          </a:p>
          <a:p>
            <a:r>
              <a:rPr lang="en-US" sz="2800" dirty="0" smtClean="0"/>
              <a:t>A tariff absolutely helps those groups tied closely to the production of import substitutes, even when the tariff is bad for the nation as a whole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13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067800" cy="1143000"/>
          </a:xfrm>
        </p:spPr>
        <p:txBody>
          <a:bodyPr>
            <a:noAutofit/>
          </a:bodyPr>
          <a:lstStyle/>
          <a:p>
            <a:r>
              <a:rPr lang="en-US" sz="3800" b="1" dirty="0" smtClean="0"/>
              <a:t>The Effect of a Tariff on Domestic Producers</a:t>
            </a:r>
            <a:endParaRPr lang="en-US" sz="3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1000" dirty="0" smtClean="0"/>
          </a:p>
          <a:p>
            <a:pPr marL="0" indent="0">
              <a:buNone/>
            </a:pPr>
            <a:r>
              <a:rPr lang="en-US" dirty="0" smtClean="0"/>
              <a:t>The U.S. Market for Bicycles with Free Trade: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Domestic producer surplus is  area </a:t>
            </a:r>
            <a:r>
              <a:rPr lang="en-US" i="1" dirty="0" smtClean="0"/>
              <a:t>CBA</a:t>
            </a:r>
          </a:p>
          <a:p>
            <a:pPr marL="0" indent="0" algn="ctr">
              <a:buNone/>
            </a:pPr>
            <a:r>
              <a:rPr lang="en-US" dirty="0" smtClean="0"/>
              <a:t>Domestic consumer surplus is area </a:t>
            </a:r>
            <a:r>
              <a:rPr lang="en-US" i="1" dirty="0" smtClean="0"/>
              <a:t>FEC</a:t>
            </a:r>
            <a:endParaRPr lang="en-US" i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Content Placeholder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483" y="1828800"/>
            <a:ext cx="4648200" cy="3220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521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991600" cy="1143000"/>
          </a:xfrm>
        </p:spPr>
        <p:txBody>
          <a:bodyPr>
            <a:noAutofit/>
          </a:bodyPr>
          <a:lstStyle/>
          <a:p>
            <a:r>
              <a:rPr lang="en-US" sz="3700" b="1" dirty="0" smtClean="0"/>
              <a:t>The Effect of a Tariff on Domestic Producers</a:t>
            </a:r>
            <a:endParaRPr lang="en-US" sz="3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30763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5</a:t>
            </a:fld>
            <a:endParaRPr lang="en-US" dirty="0"/>
          </a:p>
        </p:txBody>
      </p:sp>
      <p:pic>
        <p:nvPicPr>
          <p:cNvPr id="6" name="Content Placeholder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524000"/>
            <a:ext cx="5715000" cy="4135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6471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2412"/>
            <a:ext cx="9045388" cy="1143000"/>
          </a:xfrm>
        </p:spPr>
        <p:txBody>
          <a:bodyPr>
            <a:noAutofit/>
          </a:bodyPr>
          <a:lstStyle/>
          <a:p>
            <a:r>
              <a:rPr lang="en-US" altLang="en-US" sz="3700" b="1" dirty="0">
                <a:latin typeface="Calibri" pitchFamily="34" charset="0"/>
              </a:rPr>
              <a:t>The Effect of a Tariff on Domestic Consumers</a:t>
            </a:r>
            <a:endParaRPr lang="en-US" sz="37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066800"/>
            <a:ext cx="6677654" cy="4858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611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Tariff as Government Revenue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As long as the tariff is not so high as to prohibit all imports, it also brings revenue to the country’s government</a:t>
            </a:r>
          </a:p>
          <a:p>
            <a:pPr lvl="1"/>
            <a:r>
              <a:rPr lang="en-US" dirty="0" smtClean="0"/>
              <a:t>Revenue equals the unit amount of the tariff times the volume of imports with the </a:t>
            </a:r>
            <a:r>
              <a:rPr lang="en-US" dirty="0" smtClean="0"/>
              <a:t>tariff (area c in the diagram)</a:t>
            </a:r>
            <a:endParaRPr lang="en-US" dirty="0" smtClean="0"/>
          </a:p>
          <a:p>
            <a:r>
              <a:rPr lang="en-US" dirty="0" smtClean="0"/>
              <a:t>This revenue could be used to pay for extra government spending, matched by an equal cut in some other tax, or serve as extra income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952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The Net National Loss From a Tariff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i="1" dirty="0" smtClean="0"/>
              <a:t>One-dollar, one-vote metric</a:t>
            </a:r>
            <a:r>
              <a:rPr lang="en-US" dirty="0" smtClean="0"/>
              <a:t>: Every dollar of gain or loss is just as important as every other dollar of gain or loss, regardless of who the gainers or losers </a:t>
            </a:r>
            <a:r>
              <a:rPr lang="en-US" dirty="0" smtClean="0"/>
              <a:t>are.</a:t>
            </a:r>
            <a:endParaRPr lang="en-US" dirty="0" smtClean="0"/>
          </a:p>
          <a:p>
            <a:r>
              <a:rPr lang="en-US" b="1" i="1" dirty="0" smtClean="0"/>
              <a:t>Consumption effect </a:t>
            </a:r>
            <a:r>
              <a:rPr lang="en-US" dirty="0" smtClean="0"/>
              <a:t>of the tariff shows the loss to the consumers in the importing nation based on the reduction in their total </a:t>
            </a:r>
            <a:r>
              <a:rPr lang="en-US" dirty="0" smtClean="0"/>
              <a:t>consumption (area d in the diagram).</a:t>
            </a:r>
            <a:endParaRPr lang="en-US" dirty="0" smtClean="0"/>
          </a:p>
          <a:p>
            <a:r>
              <a:rPr lang="en-US" b="1" i="1" dirty="0" smtClean="0"/>
              <a:t>Production effect </a:t>
            </a:r>
            <a:r>
              <a:rPr lang="en-US" dirty="0" smtClean="0"/>
              <a:t>of the tariff is the amount by which the cost of drawing domestic resources away from other uses exceeds the savings from not paying foreigners to buy extra </a:t>
            </a:r>
            <a:r>
              <a:rPr lang="en-US" dirty="0" smtClean="0"/>
              <a:t>units (area b in the diagram).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023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4000" b="1" dirty="0" smtClean="0">
                <a:latin typeface="Calibri" pitchFamily="34" charset="0"/>
              </a:rPr>
              <a:t>Small Importing Country: </a:t>
            </a:r>
            <a:r>
              <a:rPr lang="en-US" altLang="en-US" sz="4000" b="1" dirty="0" smtClean="0">
                <a:latin typeface="Calibri" pitchFamily="34" charset="0"/>
              </a:rPr>
              <a:t> </a:t>
            </a:r>
            <a:r>
              <a:rPr lang="en-US" altLang="en-US" sz="4000" b="1" dirty="0">
                <a:latin typeface="Calibri" pitchFamily="34" charset="0"/>
              </a:rPr>
              <a:t>Net National Loss from a </a:t>
            </a:r>
            <a:r>
              <a:rPr lang="en-US" altLang="en-US" sz="4000" b="1" dirty="0" smtClean="0">
                <a:latin typeface="Calibri" pitchFamily="34" charset="0"/>
              </a:rPr>
              <a:t>Tariff</a:t>
            </a:r>
            <a:endParaRPr lang="en-US" sz="40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9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17" y="1447800"/>
            <a:ext cx="7649955" cy="475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356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ugel PPTs -Chapter 8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Pugel PPTs -Chapter 8</Template>
  <TotalTime>151</TotalTime>
  <Words>926</Words>
  <Application>Microsoft Office PowerPoint</Application>
  <PresentationFormat>On-screen Show (4:3)</PresentationFormat>
  <Paragraphs>89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Pugel PPTs -Chapter 8</vt:lpstr>
      <vt:lpstr>Chapter 8</vt:lpstr>
      <vt:lpstr>Analysis of a Tariff</vt:lpstr>
      <vt:lpstr>A Preview of Conclusions</vt:lpstr>
      <vt:lpstr>The Effect of a Tariff on Domestic Producers</vt:lpstr>
      <vt:lpstr>The Effect of a Tariff on Domestic Producers</vt:lpstr>
      <vt:lpstr>The Effect of a Tariff on Domestic Consumers</vt:lpstr>
      <vt:lpstr>The Tariff as Government Revenue</vt:lpstr>
      <vt:lpstr>The Net National Loss From a Tariff</vt:lpstr>
      <vt:lpstr>Small Importing Country:  Net National Loss from a Tariff</vt:lpstr>
      <vt:lpstr>The Effective Rate of Protection </vt:lpstr>
      <vt:lpstr>Illustrative Calculation of ERP</vt:lpstr>
      <vt:lpstr>Export Tax, Small Country</vt:lpstr>
      <vt:lpstr>Large Country and the Terms of Trade</vt:lpstr>
      <vt:lpstr>The Terms-of-Trade Effect of a Tariff Imposed by a Large Country</vt:lpstr>
      <vt:lpstr>A Large Country Imposes a Small Tariff</vt:lpstr>
      <vt:lpstr>The Nationally Optimal Tariff</vt:lpstr>
      <vt:lpstr>The Nationally Optimal Tariff</vt:lpstr>
    </vt:vector>
  </TitlesOfParts>
  <Company>Albright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</dc:title>
  <dc:creator>fsaboori</dc:creator>
  <cp:lastModifiedBy>Windows User</cp:lastModifiedBy>
  <cp:revision>15</cp:revision>
  <dcterms:created xsi:type="dcterms:W3CDTF">2014-11-14T19:49:18Z</dcterms:created>
  <dcterms:modified xsi:type="dcterms:W3CDTF">2015-06-27T00:30:19Z</dcterms:modified>
</cp:coreProperties>
</file>