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sldIdLst>
    <p:sldId id="256" r:id="rId2"/>
    <p:sldId id="272" r:id="rId3"/>
    <p:sldId id="260" r:id="rId4"/>
    <p:sldId id="261" r:id="rId5"/>
    <p:sldId id="283" r:id="rId6"/>
    <p:sldId id="262" r:id="rId7"/>
    <p:sldId id="284" r:id="rId8"/>
    <p:sldId id="265" r:id="rId9"/>
    <p:sldId id="275" r:id="rId10"/>
    <p:sldId id="266" r:id="rId11"/>
    <p:sldId id="278" r:id="rId12"/>
    <p:sldId id="279" r:id="rId13"/>
    <p:sldId id="281" r:id="rId14"/>
    <p:sldId id="267" r:id="rId15"/>
    <p:sldId id="269" r:id="rId16"/>
    <p:sldId id="270" r:id="rId17"/>
    <p:sldId id="27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BADD"/>
    <a:srgbClr val="207FBA"/>
    <a:srgbClr val="5056D4"/>
    <a:srgbClr val="E78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4" d="100"/>
          <a:sy n="124" d="100"/>
        </p:scale>
        <p:origin x="-1170" y="-2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8BE4F-E80C-460E-8012-626EECD9CE77}" type="datetimeFigureOut">
              <a:rPr lang="en-US" smtClean="0"/>
              <a:t>6/26/2015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64954A-F396-4FEA-B2A7-4B37A6B39161}" type="slidenum">
              <a:rPr lang="en-US" smtClean="0"/>
              <a:t>‹#›</a:t>
            </a:fld>
            <a:endParaRPr lang="en-US" dirty="0"/>
          </a:p>
        </p:txBody>
      </p:sp>
    </p:spTree>
    <p:extLst>
      <p:ext uri="{BB962C8B-B14F-4D97-AF65-F5344CB8AC3E}">
        <p14:creationId xmlns:p14="http://schemas.microsoft.com/office/powerpoint/2010/main" val="172156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extLst>
              <a:ext uri="{BEBA8EAE-BF5A-486C-A8C5-ECC9F3942E4B}">
                <a14:imgProps xmlns:a14="http://schemas.microsoft.com/office/drawing/2010/main">
                  <a14:imgLayer r:embed="rId3">
                    <a14:imgEffect>
                      <a14:sharpenSoften amount="25000"/>
                    </a14:imgEffect>
                    <a14:imgEffect>
                      <a14:saturation sat="215000"/>
                    </a14:imgEffect>
                  </a14:imgLayer>
                </a14:imgProps>
              </a:ext>
            </a:extLst>
          </a:blip>
          <a:srcRect/>
          <a:stretch>
            <a:fillRect t="-48000" b="-48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2057400"/>
            <a:ext cx="9144000" cy="2209800"/>
          </a:xfrm>
          <a:solidFill>
            <a:schemeClr val="tx1">
              <a:alpha val="62000"/>
            </a:schemeClr>
          </a:solidFill>
        </p:spPr>
        <p:txBody>
          <a:bodyPr/>
          <a:lstStyle>
            <a:lvl1pPr marL="0" marR="0" indent="0" algn="ctr" defTabSz="914400" rtl="0" eaLnBrk="1" fontAlgn="auto" latinLnBrk="0" hangingPunct="1">
              <a:lnSpc>
                <a:spcPct val="100000"/>
              </a:lnSpc>
              <a:spcBef>
                <a:spcPct val="0"/>
              </a:spcBef>
              <a:spcAft>
                <a:spcPts val="0"/>
              </a:spcAft>
              <a:buClrTx/>
              <a:buSzTx/>
              <a:buFontTx/>
              <a:buNone/>
              <a:tabLst/>
              <a:defRPr sz="5400" baseline="0">
                <a:solidFill>
                  <a:srgbClr val="E78A0F"/>
                </a:solidFill>
              </a:defRPr>
            </a:lvl1pPr>
          </a:lstStyle>
          <a:p>
            <a:r>
              <a:rPr lang="en-US" dirty="0" smtClean="0"/>
              <a:t/>
            </a:r>
            <a:br>
              <a:rPr lang="en-US" dirty="0" smtClean="0"/>
            </a:br>
            <a:r>
              <a:rPr lang="en-US" dirty="0" smtClean="0"/>
              <a:t>Chapter Title</a:t>
            </a:r>
            <a:br>
              <a:rPr lang="en-US" dirty="0" smtClean="0"/>
            </a:br>
            <a:r>
              <a:rPr lang="en-US" dirty="0" smtClean="0"/>
              <a:t/>
            </a:r>
            <a:br>
              <a:rPr lang="en-US" dirty="0" smtClean="0"/>
            </a:br>
            <a:endParaRPr lang="en-US" dirty="0"/>
          </a:p>
        </p:txBody>
      </p:sp>
      <p:sp>
        <p:nvSpPr>
          <p:cNvPr id="3" name="Subtitle 2"/>
          <p:cNvSpPr>
            <a:spLocks noGrp="1"/>
          </p:cNvSpPr>
          <p:nvPr>
            <p:ph type="subTitle" idx="1"/>
          </p:nvPr>
        </p:nvSpPr>
        <p:spPr>
          <a:xfrm>
            <a:off x="1447800" y="3505200"/>
            <a:ext cx="6019800" cy="685800"/>
          </a:xfrm>
        </p:spPr>
        <p:txBody>
          <a:bodyPr>
            <a:noAutofit/>
          </a:bodyPr>
          <a:lstStyle>
            <a:lvl1pPr marL="0" indent="0" algn="ctr">
              <a:buNone/>
              <a:defRPr sz="4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42652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764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629400"/>
            <a:ext cx="2895600" cy="222682"/>
          </a:xfrm>
          <a:prstGeom prst="rect">
            <a:avLst/>
          </a:prstGeom>
        </p:spPr>
        <p:txBody>
          <a:bodyPr/>
          <a:lstStyle>
            <a:lvl1pPr>
              <a:defRPr sz="900">
                <a:solidFill>
                  <a:schemeClr val="tx1"/>
                </a:solidFill>
              </a:defRPr>
            </a:lvl1pPr>
          </a:lstStyle>
          <a:p>
            <a:r>
              <a:rPr lang="en-US" dirty="0" smtClean="0"/>
              <a:t>© 2016 McGraw-Hill Education. All Rights Reserved.</a:t>
            </a:r>
            <a:endParaRPr lang="en-US" dirty="0"/>
          </a:p>
        </p:txBody>
      </p:sp>
      <p:sp>
        <p:nvSpPr>
          <p:cNvPr id="6" name="Slide Number Placeholder 5"/>
          <p:cNvSpPr>
            <a:spLocks noGrp="1"/>
          </p:cNvSpPr>
          <p:nvPr>
            <p:ph type="sldNum" sz="quarter" idx="12"/>
          </p:nvPr>
        </p:nvSpPr>
        <p:spPr>
          <a:xfrm>
            <a:off x="8610601" y="6516148"/>
            <a:ext cx="537838" cy="365125"/>
          </a:xfrm>
        </p:spPr>
        <p:txBody>
          <a:bodyPr/>
          <a:lstStyle/>
          <a:p>
            <a:fld id="{EDA506F7-EDC1-4F77-9DBD-4CE36AC02CFA}" type="slidenum">
              <a:rPr lang="en-US" smtClean="0"/>
              <a:t>‹#›</a:t>
            </a:fld>
            <a:endParaRPr lang="en-US" dirty="0"/>
          </a:p>
        </p:txBody>
      </p:sp>
      <p:pic>
        <p:nvPicPr>
          <p:cNvPr id="2052"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61438"/>
            <a:ext cx="1066800" cy="62467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userDrawn="1"/>
        </p:nvSpPr>
        <p:spPr>
          <a:xfrm>
            <a:off x="1066800" y="6400800"/>
            <a:ext cx="8077200" cy="1309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Rectangle 10"/>
          <p:cNvSpPr/>
          <p:nvPr userDrawn="1"/>
        </p:nvSpPr>
        <p:spPr>
          <a:xfrm rot="16200000">
            <a:off x="-3059878" y="3059882"/>
            <a:ext cx="6261439" cy="1416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74346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458200" y="6492875"/>
            <a:ext cx="685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506F7-EDC1-4F77-9DBD-4CE36AC02CFA}" type="slidenum">
              <a:rPr lang="en-US" smtClean="0"/>
              <a:t>‹#›</a:t>
            </a:fld>
            <a:endParaRPr lang="en-US" dirty="0"/>
          </a:p>
        </p:txBody>
      </p:sp>
    </p:spTree>
    <p:extLst>
      <p:ext uri="{BB962C8B-B14F-4D97-AF65-F5344CB8AC3E}">
        <p14:creationId xmlns:p14="http://schemas.microsoft.com/office/powerpoint/2010/main" val="2904911514"/>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7</a:t>
            </a:r>
            <a:endParaRPr lang="en-US" dirty="0"/>
          </a:p>
        </p:txBody>
      </p:sp>
      <p:sp>
        <p:nvSpPr>
          <p:cNvPr id="3" name="Subtitle 2"/>
          <p:cNvSpPr>
            <a:spLocks noGrp="1"/>
          </p:cNvSpPr>
          <p:nvPr>
            <p:ph type="subTitle" idx="1"/>
          </p:nvPr>
        </p:nvSpPr>
        <p:spPr/>
        <p:txBody>
          <a:bodyPr/>
          <a:lstStyle/>
          <a:p>
            <a:r>
              <a:rPr lang="en-US" dirty="0" smtClean="0"/>
              <a:t>Growth and Trade</a:t>
            </a:r>
            <a:endParaRPr lang="en-US" dirty="0"/>
          </a:p>
        </p:txBody>
      </p:sp>
    </p:spTree>
    <p:extLst>
      <p:ext uri="{BB962C8B-B14F-4D97-AF65-F5344CB8AC3E}">
        <p14:creationId xmlns:p14="http://schemas.microsoft.com/office/powerpoint/2010/main" val="3543125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000" b="1" dirty="0" smtClean="0">
                <a:latin typeface="Calibri" pitchFamily="34" charset="0"/>
              </a:rPr>
              <a:t>Growth </a:t>
            </a:r>
            <a:r>
              <a:rPr lang="en-US" altLang="en-US" sz="4000" b="1" dirty="0" smtClean="0">
                <a:latin typeface="Calibri" pitchFamily="34" charset="0"/>
              </a:rPr>
              <a:t>Biased </a:t>
            </a:r>
            <a:r>
              <a:rPr lang="en-US" altLang="en-US" sz="4000" b="1" dirty="0">
                <a:latin typeface="Calibri" pitchFamily="34" charset="0"/>
              </a:rPr>
              <a:t>Toward Replacing Imports in a Large Country</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10</a:t>
            </a:fld>
            <a:endParaRPr lang="en-US" dirty="0"/>
          </a:p>
        </p:txBody>
      </p:sp>
      <p:pic>
        <p:nvPicPr>
          <p:cNvPr id="6" name="Content Placeholder 5"/>
          <p:cNvPicPr>
            <a:picLocks noGrp="1" noChangeAspect="1" noChangeArrowheads="1"/>
          </p:cNvPicPr>
          <p:nvPr>
            <p:ph idx="1"/>
          </p:nvPr>
        </p:nvPicPr>
        <p:blipFill>
          <a:blip r:embed="rId2">
            <a:lum contrast="10000"/>
            <a:extLst>
              <a:ext uri="{28A0092B-C50C-407E-A947-70E740481C1C}">
                <a14:useLocalDpi xmlns:a14="http://schemas.microsoft.com/office/drawing/2010/main" val="0"/>
              </a:ext>
            </a:extLst>
          </a:blip>
          <a:srcRect/>
          <a:stretch>
            <a:fillRect/>
          </a:stretch>
        </p:blipFill>
        <p:spPr bwMode="auto">
          <a:xfrm>
            <a:off x="2057400" y="2057400"/>
            <a:ext cx="5105400" cy="3805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15849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534400" cy="1143000"/>
          </a:xfrm>
        </p:spPr>
        <p:txBody>
          <a:bodyPr>
            <a:noAutofit/>
          </a:bodyPr>
          <a:lstStyle/>
          <a:p>
            <a:r>
              <a:rPr lang="en-US" sz="4000" b="1" dirty="0" smtClean="0"/>
              <a:t>Growth That Increases </a:t>
            </a:r>
            <a:r>
              <a:rPr lang="en-US" sz="4000" b="1" dirty="0"/>
              <a:t>a</a:t>
            </a:r>
            <a:r>
              <a:rPr lang="en-US" sz="4000" b="1" dirty="0" smtClean="0"/>
              <a:t> Large Country’s Willingness to Trade</a:t>
            </a:r>
            <a:endParaRPr lang="en-US" sz="4000" dirty="0"/>
          </a:p>
        </p:txBody>
      </p:sp>
      <p:sp>
        <p:nvSpPr>
          <p:cNvPr id="3" name="Content Placeholder 2"/>
          <p:cNvSpPr>
            <a:spLocks noGrp="1"/>
          </p:cNvSpPr>
          <p:nvPr>
            <p:ph idx="1"/>
          </p:nvPr>
        </p:nvSpPr>
        <p:spPr>
          <a:xfrm>
            <a:off x="457200" y="1143000"/>
            <a:ext cx="8229600" cy="5059363"/>
          </a:xfrm>
        </p:spPr>
        <p:txBody>
          <a:bodyPr>
            <a:normAutofit/>
          </a:bodyPr>
          <a:lstStyle/>
          <a:p>
            <a:r>
              <a:rPr lang="en-US" dirty="0" smtClean="0"/>
              <a:t>The </a:t>
            </a:r>
            <a:r>
              <a:rPr lang="en-US" dirty="0"/>
              <a:t>increase in the country’s demand for imports increases the relative price </a:t>
            </a:r>
            <a:r>
              <a:rPr lang="en-US" dirty="0" smtClean="0"/>
              <a:t>of the </a:t>
            </a:r>
            <a:r>
              <a:rPr lang="en-US" dirty="0"/>
              <a:t>import good (or the increase in the country’s supply of exports reduces the </a:t>
            </a:r>
            <a:r>
              <a:rPr lang="en-US" dirty="0" smtClean="0"/>
              <a:t>relative price </a:t>
            </a:r>
            <a:r>
              <a:rPr lang="en-US" dirty="0"/>
              <a:t>of the export good</a:t>
            </a:r>
            <a:r>
              <a:rPr lang="en-US" dirty="0" smtClean="0"/>
              <a:t>).</a:t>
            </a:r>
          </a:p>
          <a:p>
            <a:r>
              <a:rPr lang="en-US" dirty="0" smtClean="0"/>
              <a:t>This </a:t>
            </a:r>
            <a:r>
              <a:rPr lang="en-US" dirty="0"/>
              <a:t>change in the equilibrium international price ratio </a:t>
            </a:r>
            <a:r>
              <a:rPr lang="en-US" dirty="0" smtClean="0"/>
              <a:t>is a </a:t>
            </a:r>
            <a:r>
              <a:rPr lang="en-US" dirty="0"/>
              <a:t>deterioration in the country’s terms of </a:t>
            </a:r>
            <a:r>
              <a:rPr lang="en-US" dirty="0" smtClean="0"/>
              <a:t>trade, the </a:t>
            </a:r>
            <a:r>
              <a:rPr lang="en-US" dirty="0"/>
              <a:t>overall effect on </a:t>
            </a:r>
            <a:r>
              <a:rPr lang="en-US" dirty="0" smtClean="0"/>
              <a:t>the country’s </a:t>
            </a:r>
            <a:r>
              <a:rPr lang="en-US" dirty="0"/>
              <a:t>well-being is not clear.</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11</a:t>
            </a:fld>
            <a:endParaRPr lang="en-US" dirty="0"/>
          </a:p>
        </p:txBody>
      </p:sp>
    </p:spTree>
    <p:extLst>
      <p:ext uri="{BB962C8B-B14F-4D97-AF65-F5344CB8AC3E}">
        <p14:creationId xmlns:p14="http://schemas.microsoft.com/office/powerpoint/2010/main" val="21598491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10600" cy="1096962"/>
          </a:xfrm>
        </p:spPr>
        <p:txBody>
          <a:bodyPr>
            <a:noAutofit/>
          </a:bodyPr>
          <a:lstStyle/>
          <a:p>
            <a:r>
              <a:rPr lang="en-US" sz="4000" b="1" dirty="0" smtClean="0"/>
              <a:t>Immiserizing Growth</a:t>
            </a:r>
            <a:endParaRPr lang="en-US" sz="4000" dirty="0"/>
          </a:p>
        </p:txBody>
      </p:sp>
      <p:sp>
        <p:nvSpPr>
          <p:cNvPr id="3" name="Content Placeholder 2"/>
          <p:cNvSpPr>
            <a:spLocks noGrp="1"/>
          </p:cNvSpPr>
          <p:nvPr>
            <p:ph idx="1"/>
          </p:nvPr>
        </p:nvSpPr>
        <p:spPr>
          <a:xfrm>
            <a:off x="457200" y="1371600"/>
            <a:ext cx="8229600" cy="4830763"/>
          </a:xfrm>
        </p:spPr>
        <p:txBody>
          <a:bodyPr/>
          <a:lstStyle/>
          <a:p>
            <a:pPr marL="0" indent="0">
              <a:buNone/>
            </a:pPr>
            <a:r>
              <a:rPr lang="en-US" b="1" dirty="0" smtClean="0"/>
              <a:t>Immiserizing growth</a:t>
            </a:r>
            <a:r>
              <a:rPr lang="en-US" dirty="0" smtClean="0"/>
              <a:t>: Growth </a:t>
            </a:r>
            <a:r>
              <a:rPr lang="en-US" dirty="0" smtClean="0"/>
              <a:t>that </a:t>
            </a:r>
            <a:r>
              <a:rPr lang="en-US" dirty="0" smtClean="0"/>
              <a:t>expands the country’s willingness to trade can result in such a large decline in the country’s terms of trade that the country is worse off.</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12</a:t>
            </a:fld>
            <a:endParaRPr lang="en-US" dirty="0"/>
          </a:p>
        </p:txBody>
      </p:sp>
    </p:spTree>
    <p:extLst>
      <p:ext uri="{BB962C8B-B14F-4D97-AF65-F5344CB8AC3E}">
        <p14:creationId xmlns:p14="http://schemas.microsoft.com/office/powerpoint/2010/main" val="12167906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a:bodyPr>
          <a:lstStyle/>
          <a:p>
            <a:r>
              <a:rPr lang="en-US" b="1" dirty="0"/>
              <a:t>Immiserizing </a:t>
            </a:r>
            <a:r>
              <a:rPr lang="en-US" b="1" dirty="0" smtClean="0"/>
              <a:t>Growth</a:t>
            </a:r>
            <a:endParaRPr lang="en-US" dirty="0"/>
          </a:p>
        </p:txBody>
      </p:sp>
      <p:sp>
        <p:nvSpPr>
          <p:cNvPr id="3" name="Content Placeholder 2"/>
          <p:cNvSpPr>
            <a:spLocks noGrp="1"/>
          </p:cNvSpPr>
          <p:nvPr>
            <p:ph idx="1"/>
          </p:nvPr>
        </p:nvSpPr>
        <p:spPr>
          <a:xfrm>
            <a:off x="457200" y="914400"/>
            <a:ext cx="8229600" cy="5287963"/>
          </a:xfrm>
        </p:spPr>
        <p:txBody>
          <a:bodyPr>
            <a:normAutofit fontScale="85000" lnSpcReduction="20000"/>
          </a:bodyPr>
          <a:lstStyle/>
          <a:p>
            <a:pPr marL="0" indent="0">
              <a:buNone/>
            </a:pPr>
            <a:r>
              <a:rPr lang="en-US" dirty="0"/>
              <a:t>Three </a:t>
            </a:r>
            <a:r>
              <a:rPr lang="en-US" dirty="0" smtClean="0"/>
              <a:t>crucial conditions :</a:t>
            </a:r>
            <a:endParaRPr lang="en-US" dirty="0"/>
          </a:p>
          <a:p>
            <a:pPr marL="0" indent="0">
              <a:buNone/>
            </a:pPr>
            <a:r>
              <a:rPr lang="en-US" dirty="0"/>
              <a:t>1. The country’s growth must be strongly biased toward expanding the country’s </a:t>
            </a:r>
            <a:r>
              <a:rPr lang="en-US" dirty="0" smtClean="0"/>
              <a:t>supply of </a:t>
            </a:r>
            <a:r>
              <a:rPr lang="en-US" dirty="0"/>
              <a:t>exports (increasing its willingness to trade), and the increase in export supply</a:t>
            </a:r>
          </a:p>
          <a:p>
            <a:pPr marL="0" indent="0">
              <a:buNone/>
            </a:pPr>
            <a:r>
              <a:rPr lang="en-US" dirty="0"/>
              <a:t>must be large enough to have a noticeable impact on world prices.</a:t>
            </a:r>
          </a:p>
          <a:p>
            <a:pPr marL="0" indent="0">
              <a:buNone/>
            </a:pPr>
            <a:r>
              <a:rPr lang="en-US" dirty="0"/>
              <a:t>2. The foreign demand for the country’s exports must be price inelastic, so that </a:t>
            </a:r>
            <a:r>
              <a:rPr lang="en-US" dirty="0" smtClean="0"/>
              <a:t>an expansion </a:t>
            </a:r>
            <a:r>
              <a:rPr lang="en-US" dirty="0"/>
              <a:t>in the country’s export supply leads to a large drop in the international</a:t>
            </a:r>
          </a:p>
          <a:p>
            <a:pPr marL="0" indent="0">
              <a:buNone/>
            </a:pPr>
            <a:r>
              <a:rPr lang="en-US" dirty="0"/>
              <a:t>price of the export product</a:t>
            </a:r>
            <a:r>
              <a:rPr lang="en-US" dirty="0" smtClean="0"/>
              <a:t>.</a:t>
            </a:r>
          </a:p>
          <a:p>
            <a:pPr marL="0" indent="0">
              <a:buNone/>
            </a:pPr>
            <a:r>
              <a:rPr lang="en-US" dirty="0" smtClean="0"/>
              <a:t>3. Before the growth, the country must be heavily engaged in trade, so that the welfare loss from the decline in terms of trade is great enough to offset the gains from being able to produce more.</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13</a:t>
            </a:fld>
            <a:endParaRPr lang="en-US" dirty="0"/>
          </a:p>
        </p:txBody>
      </p:sp>
    </p:spTree>
    <p:extLst>
      <p:ext uri="{BB962C8B-B14F-4D97-AF65-F5344CB8AC3E}">
        <p14:creationId xmlns:p14="http://schemas.microsoft.com/office/powerpoint/2010/main" val="23664041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534400" cy="1143000"/>
          </a:xfrm>
        </p:spPr>
        <p:txBody>
          <a:bodyPr>
            <a:noAutofit/>
          </a:bodyPr>
          <a:lstStyle/>
          <a:p>
            <a:r>
              <a:rPr lang="en-US" altLang="en-US" sz="4000" b="1" dirty="0" smtClean="0">
                <a:latin typeface="Calibri" pitchFamily="34" charset="0"/>
              </a:rPr>
              <a:t>Immiserizing </a:t>
            </a:r>
            <a:r>
              <a:rPr lang="en-US" altLang="en-US" sz="4000" b="1" dirty="0">
                <a:latin typeface="Calibri" pitchFamily="34" charset="0"/>
              </a:rPr>
              <a:t>Growth in a Large Country</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14</a:t>
            </a:fld>
            <a:endParaRPr lang="en-US" dirty="0"/>
          </a:p>
        </p:txBody>
      </p:sp>
      <p:pic>
        <p:nvPicPr>
          <p:cNvPr id="6" name="Content Placeholder 5"/>
          <p:cNvPicPr>
            <a:picLocks noGrp="1" noChangeAspect="1" noChangeArrowheads="1"/>
          </p:cNvPicPr>
          <p:nvPr>
            <p:ph idx="1"/>
          </p:nvPr>
        </p:nvPicPr>
        <p:blipFill>
          <a:blip r:embed="rId2">
            <a:lum contrast="9000"/>
            <a:extLst>
              <a:ext uri="{28A0092B-C50C-407E-A947-70E740481C1C}">
                <a14:useLocalDpi xmlns:a14="http://schemas.microsoft.com/office/drawing/2010/main" val="0"/>
              </a:ext>
            </a:extLst>
          </a:blip>
          <a:srcRect/>
          <a:stretch>
            <a:fillRect/>
          </a:stretch>
        </p:blipFill>
        <p:spPr bwMode="auto">
          <a:xfrm>
            <a:off x="2057400" y="1527120"/>
            <a:ext cx="5410200" cy="4372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99098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Technology and Trade</a:t>
            </a:r>
            <a:endParaRPr lang="en-US" sz="4000" b="1" dirty="0"/>
          </a:p>
        </p:txBody>
      </p:sp>
      <p:sp>
        <p:nvSpPr>
          <p:cNvPr id="3" name="Content Placeholder 2"/>
          <p:cNvSpPr>
            <a:spLocks noGrp="1"/>
          </p:cNvSpPr>
          <p:nvPr>
            <p:ph idx="1"/>
          </p:nvPr>
        </p:nvSpPr>
        <p:spPr>
          <a:xfrm>
            <a:off x="457200" y="1447800"/>
            <a:ext cx="8229600" cy="4754563"/>
          </a:xfrm>
        </p:spPr>
        <p:txBody>
          <a:bodyPr>
            <a:normAutofit/>
          </a:bodyPr>
          <a:lstStyle/>
          <a:p>
            <a:r>
              <a:rPr lang="en-US" dirty="0" smtClean="0"/>
              <a:t>Another basis for comparative advantage can arise over time as technological changes occur at different rates in different sectors and countries.</a:t>
            </a:r>
          </a:p>
          <a:p>
            <a:r>
              <a:rPr lang="en-US" dirty="0" smtClean="0"/>
              <a:t>In some ways technology-based explanation is an alternative that competes with the H-O model. </a:t>
            </a:r>
          </a:p>
          <a:p>
            <a:r>
              <a:rPr lang="en-US" dirty="0" smtClean="0"/>
              <a:t>In other ways technology differences can be consistent with an H-O view of the world.</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15</a:t>
            </a:fld>
            <a:endParaRPr lang="en-US" dirty="0"/>
          </a:p>
        </p:txBody>
      </p:sp>
    </p:spTree>
    <p:extLst>
      <p:ext uri="{BB962C8B-B14F-4D97-AF65-F5344CB8AC3E}">
        <p14:creationId xmlns:p14="http://schemas.microsoft.com/office/powerpoint/2010/main" val="5573513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855"/>
            <a:ext cx="8229600" cy="1143000"/>
          </a:xfrm>
        </p:spPr>
        <p:txBody>
          <a:bodyPr>
            <a:normAutofit fontScale="90000"/>
          </a:bodyPr>
          <a:lstStyle/>
          <a:p>
            <a:r>
              <a:rPr lang="en-US" sz="4000" b="1" dirty="0" smtClean="0"/>
              <a:t>Individual Products and the Product Cycle</a:t>
            </a:r>
            <a:endParaRPr lang="en-US" sz="4000" b="1" dirty="0"/>
          </a:p>
        </p:txBody>
      </p:sp>
      <p:sp>
        <p:nvSpPr>
          <p:cNvPr id="3" name="Content Placeholder 2"/>
          <p:cNvSpPr>
            <a:spLocks noGrp="1"/>
          </p:cNvSpPr>
          <p:nvPr>
            <p:ph idx="1"/>
          </p:nvPr>
        </p:nvSpPr>
        <p:spPr>
          <a:xfrm>
            <a:off x="457200" y="1066800"/>
            <a:ext cx="8229600" cy="5135563"/>
          </a:xfrm>
        </p:spPr>
        <p:txBody>
          <a:bodyPr>
            <a:normAutofit fontScale="92500" lnSpcReduction="20000"/>
          </a:bodyPr>
          <a:lstStyle/>
          <a:p>
            <a:pPr marL="0" indent="0">
              <a:buNone/>
            </a:pPr>
            <a:r>
              <a:rPr lang="en-US" dirty="0" smtClean="0"/>
              <a:t>According to the </a:t>
            </a:r>
            <a:r>
              <a:rPr lang="en-US" b="1" dirty="0" smtClean="0"/>
              <a:t>product </a:t>
            </a:r>
            <a:r>
              <a:rPr lang="en-US" b="1" dirty="0" smtClean="0"/>
              <a:t>cycle </a:t>
            </a:r>
            <a:r>
              <a:rPr lang="en-US" b="1" dirty="0" smtClean="0"/>
              <a:t>hypothesis</a:t>
            </a:r>
            <a:r>
              <a:rPr lang="en-US" dirty="0" smtClean="0"/>
              <a:t>, first advanced by Raymond </a:t>
            </a:r>
            <a:r>
              <a:rPr lang="en-US" dirty="0" smtClean="0"/>
              <a:t>Vernon:</a:t>
            </a:r>
          </a:p>
          <a:p>
            <a:r>
              <a:rPr lang="en-US" sz="3000" dirty="0" smtClean="0"/>
              <a:t>When </a:t>
            </a:r>
            <a:r>
              <a:rPr lang="en-US" sz="3000" dirty="0" smtClean="0"/>
              <a:t>a product is first invented, </a:t>
            </a:r>
            <a:r>
              <a:rPr lang="en-US" sz="3000" dirty="0"/>
              <a:t>the major demand is mostly in high-income </a:t>
            </a:r>
            <a:r>
              <a:rPr lang="en-US" sz="3000" dirty="0" smtClean="0"/>
              <a:t>countries, and the product </a:t>
            </a:r>
            <a:r>
              <a:rPr lang="en-US" sz="3000" dirty="0" smtClean="0"/>
              <a:t>still </a:t>
            </a:r>
            <a:r>
              <a:rPr lang="en-US" sz="3000" dirty="0" smtClean="0"/>
              <a:t>must be perfected by using additional </a:t>
            </a:r>
            <a:r>
              <a:rPr lang="en-US" sz="3000" dirty="0" smtClean="0"/>
              <a:t>R&amp;D and local production. </a:t>
            </a:r>
            <a:endParaRPr lang="en-US" sz="3000" dirty="0" smtClean="0"/>
          </a:p>
          <a:p>
            <a:pPr marL="346075" lvl="1" indent="-346075">
              <a:buFont typeface="Arial" panose="020B0604020202020204" pitchFamily="34" charset="0"/>
              <a:buChar char="•"/>
            </a:pPr>
            <a:r>
              <a:rPr lang="en-US" sz="3000" dirty="0" smtClean="0"/>
              <a:t>Over time, the product and its production technology become more standardized and familiar. Factor intensity in production tends to shift away from skilled labor toward less skilled labor. </a:t>
            </a:r>
          </a:p>
          <a:p>
            <a:pPr marL="346075" lvl="1" indent="-346075">
              <a:buFont typeface="Arial" panose="020B0604020202020204" pitchFamily="34" charset="0"/>
              <a:buChar char="•"/>
            </a:pPr>
            <a:r>
              <a:rPr lang="en-US" sz="3000" dirty="0"/>
              <a:t>The technology diffuses and production locations shift into other countries, eventually into developing countries with abundant less-skilled </a:t>
            </a:r>
            <a:r>
              <a:rPr lang="en-US" sz="3000" dirty="0" smtClean="0"/>
              <a:t>workers.</a:t>
            </a:r>
            <a:endParaRPr lang="en-US" sz="30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16</a:t>
            </a:fld>
            <a:endParaRPr lang="en-US" dirty="0"/>
          </a:p>
        </p:txBody>
      </p:sp>
    </p:spTree>
    <p:extLst>
      <p:ext uri="{BB962C8B-B14F-4D97-AF65-F5344CB8AC3E}">
        <p14:creationId xmlns:p14="http://schemas.microsoft.com/office/powerpoint/2010/main" val="27271781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Openness to Trade Affects Growth</a:t>
            </a:r>
            <a:endParaRPr lang="en-US" sz="4000" dirty="0"/>
          </a:p>
        </p:txBody>
      </p:sp>
      <p:sp>
        <p:nvSpPr>
          <p:cNvPr id="3" name="Content Placeholder 2"/>
          <p:cNvSpPr>
            <a:spLocks noGrp="1"/>
          </p:cNvSpPr>
          <p:nvPr>
            <p:ph idx="1"/>
          </p:nvPr>
        </p:nvSpPr>
        <p:spPr>
          <a:xfrm>
            <a:off x="457200" y="1447800"/>
            <a:ext cx="8229600" cy="4754563"/>
          </a:xfrm>
        </p:spPr>
        <p:txBody>
          <a:bodyPr/>
          <a:lstStyle/>
          <a:p>
            <a:r>
              <a:rPr lang="en-US" dirty="0" smtClean="0"/>
              <a:t>Openness to international trade can enhance the technology that a country can use by facilitating the diffusion of foreign-based technology </a:t>
            </a:r>
            <a:r>
              <a:rPr lang="en-US" dirty="0" smtClean="0"/>
              <a:t>into </a:t>
            </a:r>
            <a:r>
              <a:rPr lang="en-US" dirty="0" smtClean="0"/>
              <a:t>the country and by accelerating the domestic development of the technology</a:t>
            </a:r>
          </a:p>
          <a:p>
            <a:pPr lvl="1"/>
            <a:r>
              <a:rPr lang="en-US" dirty="0" smtClean="0"/>
              <a:t>The growth rate for the country (and world as a whole)</a:t>
            </a:r>
            <a:r>
              <a:rPr lang="en-US" dirty="0"/>
              <a:t> </a:t>
            </a:r>
            <a:r>
              <a:rPr lang="en-US" dirty="0" smtClean="0"/>
              <a:t>increases in the long run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17</a:t>
            </a:fld>
            <a:endParaRPr lang="en-US" dirty="0"/>
          </a:p>
        </p:txBody>
      </p:sp>
    </p:spTree>
    <p:extLst>
      <p:ext uri="{BB962C8B-B14F-4D97-AF65-F5344CB8AC3E}">
        <p14:creationId xmlns:p14="http://schemas.microsoft.com/office/powerpoint/2010/main" val="27437310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4000" b="1" dirty="0"/>
              <a:t>Balanced </a:t>
            </a:r>
            <a:r>
              <a:rPr lang="en-US" sz="4000" b="1" dirty="0" smtClean="0"/>
              <a:t>Versus Biased Growth</a:t>
            </a:r>
            <a:endParaRPr lang="en-US" sz="4000" b="1" dirty="0"/>
          </a:p>
        </p:txBody>
      </p:sp>
      <p:sp>
        <p:nvSpPr>
          <p:cNvPr id="3" name="Content Placeholder 2"/>
          <p:cNvSpPr>
            <a:spLocks noGrp="1"/>
          </p:cNvSpPr>
          <p:nvPr>
            <p:ph idx="1"/>
          </p:nvPr>
        </p:nvSpPr>
        <p:spPr>
          <a:xfrm>
            <a:off x="457200" y="1219200"/>
            <a:ext cx="8534400" cy="4983163"/>
          </a:xfrm>
        </p:spPr>
        <p:txBody>
          <a:bodyPr>
            <a:normAutofit/>
          </a:bodyPr>
          <a:lstStyle/>
          <a:p>
            <a:r>
              <a:rPr lang="en-US" sz="3000" dirty="0" smtClean="0"/>
              <a:t>Growth </a:t>
            </a:r>
            <a:r>
              <a:rPr lang="en-US" sz="3000" dirty="0"/>
              <a:t>in a country’s production </a:t>
            </a:r>
            <a:r>
              <a:rPr lang="en-US" sz="3000" dirty="0" smtClean="0"/>
              <a:t>capabilities shifts </a:t>
            </a:r>
            <a:r>
              <a:rPr lang="en-US" sz="3000" dirty="0"/>
              <a:t>the country’s production-possibility curve outward</a:t>
            </a:r>
            <a:r>
              <a:rPr lang="en-US" sz="3000" dirty="0" smtClean="0"/>
              <a:t>.</a:t>
            </a:r>
          </a:p>
          <a:p>
            <a:r>
              <a:rPr lang="en-US" sz="3000" dirty="0" smtClean="0"/>
              <a:t>As the </a:t>
            </a:r>
            <a:r>
              <a:rPr lang="en-US" sz="3000" dirty="0"/>
              <a:t>ppc shifts out, we are interested in knowing the effects </a:t>
            </a:r>
            <a:r>
              <a:rPr lang="en-US" sz="3000" dirty="0" smtClean="0"/>
              <a:t>on:</a:t>
            </a:r>
            <a:endParaRPr lang="en-US" sz="3000" dirty="0"/>
          </a:p>
          <a:p>
            <a:pPr lvl="1"/>
            <a:r>
              <a:rPr lang="en-US" dirty="0" smtClean="0"/>
              <a:t>The </a:t>
            </a:r>
            <a:r>
              <a:rPr lang="en-US" dirty="0"/>
              <a:t>general shape of the production-possibility </a:t>
            </a:r>
            <a:r>
              <a:rPr lang="en-US" dirty="0" smtClean="0"/>
              <a:t>curve</a:t>
            </a:r>
          </a:p>
          <a:p>
            <a:pPr lvl="1"/>
            <a:r>
              <a:rPr lang="en-US" dirty="0" smtClean="0"/>
              <a:t>The specific production quantities for the different products, if product prices remain the same </a:t>
            </a:r>
          </a:p>
          <a:p>
            <a:pPr marL="0" indent="0">
              <a:buNone/>
            </a:pPr>
            <a:r>
              <a:rPr lang="en-US" sz="2800" dirty="0"/>
              <a:t> </a:t>
            </a:r>
            <a:r>
              <a:rPr lang="en-US" sz="2800" dirty="0" smtClean="0"/>
              <a:t>    	</a:t>
            </a:r>
            <a:endParaRPr lang="en-US" sz="2800"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2</a:t>
            </a:fld>
            <a:endParaRPr lang="en-US" dirty="0"/>
          </a:p>
        </p:txBody>
      </p:sp>
    </p:spTree>
    <p:extLst>
      <p:ext uri="{BB962C8B-B14F-4D97-AF65-F5344CB8AC3E}">
        <p14:creationId xmlns:p14="http://schemas.microsoft.com/office/powerpoint/2010/main" val="17338245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b="1" dirty="0" smtClean="0">
                <a:latin typeface="Calibri" pitchFamily="34" charset="0"/>
              </a:rPr>
              <a:t>Balanced </a:t>
            </a:r>
            <a:r>
              <a:rPr lang="en-US" altLang="en-US" sz="4000" b="1" dirty="0">
                <a:latin typeface="Calibri" pitchFamily="34" charset="0"/>
              </a:rPr>
              <a:t>and Biased Growth</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3</a:t>
            </a:fld>
            <a:endParaRPr lang="en-US" dirty="0"/>
          </a:p>
        </p:txBody>
      </p:sp>
      <p:pic>
        <p:nvPicPr>
          <p:cNvPr id="6" name="Content Placeholder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611120"/>
            <a:ext cx="8386418" cy="4218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70983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sz="4000" b="1" dirty="0">
                <a:latin typeface="Calibri" pitchFamily="34" charset="0"/>
              </a:rPr>
              <a:t>Balanced and Biased </a:t>
            </a:r>
            <a:r>
              <a:rPr lang="en-US" altLang="en-US" sz="4000" b="1" dirty="0" smtClean="0">
                <a:latin typeface="Calibri" pitchFamily="34" charset="0"/>
              </a:rPr>
              <a:t>Growth </a:t>
            </a:r>
            <a:endParaRPr lang="en-US" sz="4000" b="1" dirty="0"/>
          </a:p>
        </p:txBody>
      </p:sp>
      <p:sp>
        <p:nvSpPr>
          <p:cNvPr id="3" name="Content Placeholder 2"/>
          <p:cNvSpPr>
            <a:spLocks noGrp="1"/>
          </p:cNvSpPr>
          <p:nvPr>
            <p:ph idx="1"/>
          </p:nvPr>
        </p:nvSpPr>
        <p:spPr>
          <a:xfrm>
            <a:off x="457200" y="1295400"/>
            <a:ext cx="8229600" cy="4906963"/>
          </a:xfrm>
        </p:spPr>
        <p:txBody>
          <a:bodyPr/>
          <a:lstStyle/>
          <a:p>
            <a:r>
              <a:rPr lang="en-US" dirty="0" smtClean="0"/>
              <a:t>In balanced growth, the country’s production possibilities curve (PPC) shifts out proportionately so the its relative shape is the same</a:t>
            </a:r>
          </a:p>
          <a:p>
            <a:r>
              <a:rPr lang="en-US" dirty="0" smtClean="0"/>
              <a:t>In biased growth, the expansion favors proportionately more of one of the products, so that the PPC will skewed toward the faster-growing product.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4</a:t>
            </a:fld>
            <a:endParaRPr lang="en-US" dirty="0"/>
          </a:p>
        </p:txBody>
      </p:sp>
    </p:spTree>
    <p:extLst>
      <p:ext uri="{BB962C8B-B14F-4D97-AF65-F5344CB8AC3E}">
        <p14:creationId xmlns:p14="http://schemas.microsoft.com/office/powerpoint/2010/main" val="10680535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Growth in Only One Factor</a:t>
            </a:r>
            <a:endParaRPr lang="en-US" b="1" dirty="0"/>
          </a:p>
        </p:txBody>
      </p:sp>
      <p:sp>
        <p:nvSpPr>
          <p:cNvPr id="3" name="Content Placeholder 2"/>
          <p:cNvSpPr>
            <a:spLocks noGrp="1"/>
          </p:cNvSpPr>
          <p:nvPr>
            <p:ph idx="1"/>
          </p:nvPr>
        </p:nvSpPr>
        <p:spPr/>
        <p:txBody>
          <a:bodyPr/>
          <a:lstStyle/>
          <a:p>
            <a:r>
              <a:rPr lang="en-US" b="1" dirty="0" smtClean="0"/>
              <a:t>Rybczynski Theorem</a:t>
            </a:r>
            <a:r>
              <a:rPr lang="en-US" dirty="0" smtClean="0"/>
              <a:t>: </a:t>
            </a:r>
            <a:r>
              <a:rPr lang="en-US" dirty="0"/>
              <a:t>In a two-good world, and assuming that product prices are constant, growth in the country’s endowment of one factor of production, with the other factor unchanged, has two results:</a:t>
            </a:r>
          </a:p>
          <a:p>
            <a:pPr lvl="1"/>
            <a:r>
              <a:rPr lang="en-US" dirty="0" smtClean="0"/>
              <a:t>An increase in the output </a:t>
            </a:r>
            <a:r>
              <a:rPr lang="en-US" dirty="0"/>
              <a:t>of the good that uses the growing factor </a:t>
            </a:r>
            <a:r>
              <a:rPr lang="en-US" dirty="0" smtClean="0"/>
              <a:t>intensively</a:t>
            </a:r>
          </a:p>
          <a:p>
            <a:pPr lvl="1"/>
            <a:r>
              <a:rPr lang="en-US" dirty="0" smtClean="0"/>
              <a:t>A decrease in the output of the other good</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5</a:t>
            </a:fld>
            <a:endParaRPr lang="en-US" dirty="0"/>
          </a:p>
        </p:txBody>
      </p:sp>
    </p:spTree>
    <p:extLst>
      <p:ext uri="{BB962C8B-B14F-4D97-AF65-F5344CB8AC3E}">
        <p14:creationId xmlns:p14="http://schemas.microsoft.com/office/powerpoint/2010/main" val="14523435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4000" b="1" dirty="0" smtClean="0">
                <a:latin typeface="Calibri" pitchFamily="34" charset="0"/>
              </a:rPr>
              <a:t>Single-Factor </a:t>
            </a:r>
            <a:r>
              <a:rPr lang="en-US" altLang="en-US" sz="4000" b="1" dirty="0">
                <a:latin typeface="Calibri" pitchFamily="34" charset="0"/>
              </a:rPr>
              <a:t>Growth: The Rybczynski Theorem</a:t>
            </a:r>
            <a:endParaRPr lang="en-US" sz="4000" b="1"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6</a:t>
            </a:fld>
            <a:endParaRPr lang="en-US" dirty="0"/>
          </a:p>
        </p:txBody>
      </p:sp>
      <p:pic>
        <p:nvPicPr>
          <p:cNvPr id="6" name="Content Placeholder 5"/>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sharpenSoften amount="17000"/>
                    </a14:imgEffect>
                  </a14:imgLayer>
                </a14:imgProps>
              </a:ext>
              <a:ext uri="{28A0092B-C50C-407E-A947-70E740481C1C}">
                <a14:useLocalDpi xmlns:a14="http://schemas.microsoft.com/office/drawing/2010/main" val="0"/>
              </a:ext>
            </a:extLst>
          </a:blip>
          <a:srcRect/>
          <a:stretch>
            <a:fillRect/>
          </a:stretch>
        </p:blipFill>
        <p:spPr bwMode="auto">
          <a:xfrm>
            <a:off x="2282087" y="1752600"/>
            <a:ext cx="4133726"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34405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Changes in the Country’s Willingness to Trade</a:t>
            </a:r>
            <a:endParaRPr lang="en-US" b="1" dirty="0"/>
          </a:p>
        </p:txBody>
      </p:sp>
      <p:sp>
        <p:nvSpPr>
          <p:cNvPr id="3" name="Content Placeholder 2"/>
          <p:cNvSpPr>
            <a:spLocks noGrp="1"/>
          </p:cNvSpPr>
          <p:nvPr>
            <p:ph idx="1"/>
          </p:nvPr>
        </p:nvSpPr>
        <p:spPr/>
        <p:txBody>
          <a:bodyPr/>
          <a:lstStyle/>
          <a:p>
            <a:r>
              <a:rPr lang="en-US" dirty="0" smtClean="0"/>
              <a:t>Production and consumption change with growth, a country’s willingness to or interest in engaging in international trade can change</a:t>
            </a:r>
          </a:p>
          <a:p>
            <a:pPr lvl="1"/>
            <a:r>
              <a:rPr lang="en-US" dirty="0" smtClean="0"/>
              <a:t>Increase willingness to trade (export and import more)</a:t>
            </a:r>
          </a:p>
          <a:p>
            <a:pPr lvl="1"/>
            <a:r>
              <a:rPr lang="en-US" dirty="0" smtClean="0"/>
              <a:t>Decrease willingness to trade (export and import less)</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7</a:t>
            </a:fld>
            <a:endParaRPr lang="en-US" dirty="0"/>
          </a:p>
        </p:txBody>
      </p:sp>
    </p:spTree>
    <p:extLst>
      <p:ext uri="{BB962C8B-B14F-4D97-AF65-F5344CB8AC3E}">
        <p14:creationId xmlns:p14="http://schemas.microsoft.com/office/powerpoint/2010/main" val="13938866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1143000"/>
          </a:xfrm>
        </p:spPr>
        <p:txBody>
          <a:bodyPr>
            <a:noAutofit/>
          </a:bodyPr>
          <a:lstStyle/>
          <a:p>
            <a:r>
              <a:rPr lang="en-US" sz="4000" b="1" dirty="0" smtClean="0"/>
              <a:t>Effects on the Country’s </a:t>
            </a:r>
            <a:r>
              <a:rPr lang="en-US" sz="4000" b="1" dirty="0"/>
              <a:t>T</a:t>
            </a:r>
            <a:r>
              <a:rPr lang="en-US" sz="4000" b="1" dirty="0" smtClean="0"/>
              <a:t>erms of Trade</a:t>
            </a:r>
            <a:endParaRPr lang="en-US" sz="4000" b="1" dirty="0"/>
          </a:p>
        </p:txBody>
      </p:sp>
      <p:sp>
        <p:nvSpPr>
          <p:cNvPr id="3" name="Content Placeholder 2"/>
          <p:cNvSpPr>
            <a:spLocks noGrp="1"/>
          </p:cNvSpPr>
          <p:nvPr>
            <p:ph idx="1"/>
          </p:nvPr>
        </p:nvSpPr>
        <p:spPr>
          <a:xfrm>
            <a:off x="457200" y="1371600"/>
            <a:ext cx="8229600" cy="4830763"/>
          </a:xfrm>
        </p:spPr>
        <p:txBody>
          <a:bodyPr>
            <a:normAutofit/>
          </a:bodyPr>
          <a:lstStyle/>
          <a:p>
            <a:r>
              <a:rPr lang="en-US" b="1" dirty="0" smtClean="0"/>
              <a:t>Small country case</a:t>
            </a:r>
            <a:r>
              <a:rPr lang="en-US" dirty="0" smtClean="0"/>
              <a:t>: If the country is small (i.e. a price-taker in world trade), then its trade has no impact on the international price ratio ( the country’s terms of trade, TOT)</a:t>
            </a:r>
          </a:p>
          <a:p>
            <a:r>
              <a:rPr lang="en-US" b="1" dirty="0" smtClean="0"/>
              <a:t>Large country case</a:t>
            </a:r>
            <a:r>
              <a:rPr lang="en-US" dirty="0" smtClean="0"/>
              <a:t>: If a country is large, a change in willingness to trade affects the equilibrium international price ratio. This change could either improve the country’s TOT, or deteriorate the TOT. </a:t>
            </a:r>
            <a:endParaRPr lang="en-US" dirty="0"/>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8</a:t>
            </a:fld>
            <a:endParaRPr lang="en-US" dirty="0"/>
          </a:p>
        </p:txBody>
      </p:sp>
    </p:spTree>
    <p:extLst>
      <p:ext uri="{BB962C8B-B14F-4D97-AF65-F5344CB8AC3E}">
        <p14:creationId xmlns:p14="http://schemas.microsoft.com/office/powerpoint/2010/main" val="33212690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534400" cy="1143000"/>
          </a:xfrm>
        </p:spPr>
        <p:txBody>
          <a:bodyPr>
            <a:noAutofit/>
          </a:bodyPr>
          <a:lstStyle/>
          <a:p>
            <a:r>
              <a:rPr lang="en-US" altLang="en-US" sz="4000" b="1" dirty="0">
                <a:latin typeface="Calibri" pitchFamily="34" charset="0"/>
              </a:rPr>
              <a:t>Growth Biased Toward Replacing Imports in a Large Country</a:t>
            </a:r>
            <a:endParaRPr lang="en-US" sz="4000" b="1" dirty="0"/>
          </a:p>
        </p:txBody>
      </p:sp>
      <p:sp>
        <p:nvSpPr>
          <p:cNvPr id="3" name="Content Placeholder 2"/>
          <p:cNvSpPr>
            <a:spLocks noGrp="1"/>
          </p:cNvSpPr>
          <p:nvPr>
            <p:ph idx="1"/>
          </p:nvPr>
        </p:nvSpPr>
        <p:spPr>
          <a:xfrm>
            <a:off x="457200" y="1371600"/>
            <a:ext cx="8229600" cy="4525963"/>
          </a:xfrm>
        </p:spPr>
        <p:txBody>
          <a:bodyPr>
            <a:normAutofit lnSpcReduction="10000"/>
          </a:bodyPr>
          <a:lstStyle/>
          <a:p>
            <a:r>
              <a:rPr lang="en-US" dirty="0" smtClean="0"/>
              <a:t>A </a:t>
            </a:r>
            <a:r>
              <a:rPr lang="en-US" dirty="0" smtClean="0"/>
              <a:t>reduction of a large country’s demand for imports reduces the relative price of import good—this change is an improvement in the country’s terms of </a:t>
            </a:r>
            <a:r>
              <a:rPr lang="en-US" dirty="0" smtClean="0"/>
              <a:t>trade</a:t>
            </a:r>
          </a:p>
          <a:p>
            <a:r>
              <a:rPr lang="en-US" dirty="0" smtClean="0"/>
              <a:t>The country gains from growth for two reasons:</a:t>
            </a:r>
            <a:endParaRPr lang="en-US" dirty="0" smtClean="0"/>
          </a:p>
          <a:p>
            <a:pPr lvl="1"/>
            <a:r>
              <a:rPr lang="en-US" dirty="0" smtClean="0"/>
              <a:t>Production benefit from growth shifts the ppc out</a:t>
            </a:r>
          </a:p>
          <a:p>
            <a:pPr lvl="1"/>
            <a:r>
              <a:rPr lang="en-US" dirty="0" smtClean="0"/>
              <a:t>Better price for its exports relative to the price paid for imports</a:t>
            </a:r>
          </a:p>
        </p:txBody>
      </p:sp>
      <p:sp>
        <p:nvSpPr>
          <p:cNvPr id="4" name="Footer Placeholder 3"/>
          <p:cNvSpPr>
            <a:spLocks noGrp="1"/>
          </p:cNvSpPr>
          <p:nvPr>
            <p:ph type="ftr" sz="quarter" idx="11"/>
          </p:nvPr>
        </p:nvSpPr>
        <p:spPr/>
        <p:txBody>
          <a:bodyPr/>
          <a:lstStyle/>
          <a:p>
            <a:r>
              <a:rPr lang="en-US" dirty="0" smtClean="0"/>
              <a:t>© 2016 McGraw-Hill Education. All Rights Reserved.</a:t>
            </a:r>
            <a:endParaRPr lang="en-US" dirty="0"/>
          </a:p>
        </p:txBody>
      </p:sp>
      <p:sp>
        <p:nvSpPr>
          <p:cNvPr id="5" name="Slide Number Placeholder 4"/>
          <p:cNvSpPr>
            <a:spLocks noGrp="1"/>
          </p:cNvSpPr>
          <p:nvPr>
            <p:ph type="sldNum" sz="quarter" idx="12"/>
          </p:nvPr>
        </p:nvSpPr>
        <p:spPr/>
        <p:txBody>
          <a:bodyPr/>
          <a:lstStyle/>
          <a:p>
            <a:fld id="{EDA506F7-EDC1-4F77-9DBD-4CE36AC02CFA}" type="slidenum">
              <a:rPr lang="en-US" smtClean="0"/>
              <a:t>9</a:t>
            </a:fld>
            <a:endParaRPr lang="en-US" dirty="0"/>
          </a:p>
        </p:txBody>
      </p:sp>
    </p:spTree>
    <p:extLst>
      <p:ext uri="{BB962C8B-B14F-4D97-AF65-F5344CB8AC3E}">
        <p14:creationId xmlns:p14="http://schemas.microsoft.com/office/powerpoint/2010/main" val="2312588940"/>
      </p:ext>
    </p:extLst>
  </p:cSld>
  <p:clrMapOvr>
    <a:masterClrMapping/>
  </p:clrMapOvr>
  <p:timing>
    <p:tnLst>
      <p:par>
        <p:cTn id="1" dur="indefinite" restart="never" nodeType="tmRoot"/>
      </p:par>
    </p:tnLst>
  </p:timing>
</p:sld>
</file>

<file path=ppt/theme/theme1.xml><?xml version="1.0" encoding="utf-8"?>
<a:theme xmlns:a="http://schemas.openxmlformats.org/drawingml/2006/main" name="Pugel PPTs -Chapter 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Pugel PPTs -Chapter 7.pptx</Template>
  <TotalTime>212</TotalTime>
  <Words>1000</Words>
  <Application>Microsoft Office PowerPoint</Application>
  <PresentationFormat>On-screen Show (4:3)</PresentationFormat>
  <Paragraphs>87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Pugel PPTs -Chapter 7</vt:lpstr>
      <vt:lpstr>Chapter 7</vt:lpstr>
      <vt:lpstr>Balanced Versus Biased Growth</vt:lpstr>
      <vt:lpstr>Balanced and Biased Growth</vt:lpstr>
      <vt:lpstr>Balanced and Biased Growth </vt:lpstr>
      <vt:lpstr>Growth in Only One Factor</vt:lpstr>
      <vt:lpstr>Single-Factor Growth: The Rybczynski Theorem</vt:lpstr>
      <vt:lpstr>Changes in the Country’s Willingness to Trade</vt:lpstr>
      <vt:lpstr>Effects on the Country’s Terms of Trade</vt:lpstr>
      <vt:lpstr>Growth Biased Toward Replacing Imports in a Large Country</vt:lpstr>
      <vt:lpstr>Growth Biased Toward Replacing Imports in a Large Country</vt:lpstr>
      <vt:lpstr>Growth That Increases a Large Country’s Willingness to Trade</vt:lpstr>
      <vt:lpstr>Immiserizing Growth</vt:lpstr>
      <vt:lpstr>Immiserizing Growth</vt:lpstr>
      <vt:lpstr>Immiserizing Growth in a Large Country</vt:lpstr>
      <vt:lpstr>Technology and Trade</vt:lpstr>
      <vt:lpstr>Individual Products and the Product Cycle</vt:lpstr>
      <vt:lpstr>Openness to Trade Affects Growth</vt:lpstr>
    </vt:vector>
  </TitlesOfParts>
  <Company>Albright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dc:title>
  <dc:creator>fsaboori</dc:creator>
  <cp:lastModifiedBy>Windows User</cp:lastModifiedBy>
  <cp:revision>39</cp:revision>
  <dcterms:created xsi:type="dcterms:W3CDTF">2014-11-11T22:17:37Z</dcterms:created>
  <dcterms:modified xsi:type="dcterms:W3CDTF">2015-06-26T23:26:06Z</dcterms:modified>
</cp:coreProperties>
</file>