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4" r:id="rId4"/>
    <p:sldId id="261" r:id="rId5"/>
    <p:sldId id="305" r:id="rId6"/>
    <p:sldId id="262" r:id="rId7"/>
    <p:sldId id="267" r:id="rId8"/>
    <p:sldId id="306" r:id="rId9"/>
    <p:sldId id="307" r:id="rId10"/>
    <p:sldId id="266" r:id="rId11"/>
    <p:sldId id="272" r:id="rId12"/>
    <p:sldId id="304" r:id="rId13"/>
    <p:sldId id="273" r:id="rId14"/>
    <p:sldId id="278" r:id="rId15"/>
    <p:sldId id="275" r:id="rId16"/>
    <p:sldId id="279" r:id="rId17"/>
    <p:sldId id="276" r:id="rId18"/>
    <p:sldId id="277" r:id="rId19"/>
    <p:sldId id="280" r:id="rId20"/>
    <p:sldId id="281" r:id="rId21"/>
    <p:sldId id="282" r:id="rId22"/>
    <p:sldId id="283" r:id="rId23"/>
    <p:sldId id="285" r:id="rId24"/>
    <p:sldId id="308" r:id="rId25"/>
    <p:sldId id="286" r:id="rId26"/>
    <p:sldId id="287" r:id="rId27"/>
    <p:sldId id="29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6/26/2015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505200"/>
            <a:ext cx="9067800" cy="685800"/>
          </a:xfrm>
        </p:spPr>
        <p:txBody>
          <a:bodyPr/>
          <a:lstStyle/>
          <a:p>
            <a:r>
              <a:rPr lang="en-US" altLang="en-US" sz="3300" dirty="0">
                <a:latin typeface="Calibri" pitchFamily="34" charset="0"/>
              </a:rPr>
              <a:t>Scale Economies, Imperfect Competition, and Trade</a:t>
            </a:r>
            <a:endParaRPr lang="en-US" sz="3300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Intra-Industry </a:t>
            </a:r>
            <a:r>
              <a:rPr lang="en-US" altLang="en-US" sz="4000" b="1" dirty="0">
                <a:latin typeface="Calibri" pitchFamily="34" charset="0"/>
              </a:rPr>
              <a:t>Trade for the United States, Selected Products, </a:t>
            </a:r>
            <a:r>
              <a:rPr lang="en-US" altLang="en-US" sz="4000" b="1" dirty="0" smtClean="0">
                <a:latin typeface="Calibri" pitchFamily="34" charset="0"/>
              </a:rPr>
              <a:t>2012</a:t>
            </a:r>
            <a:endParaRPr lang="en-US" sz="40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6134206"/>
              </p:ext>
            </p:extLst>
          </p:nvPr>
        </p:nvGraphicFramePr>
        <p:xfrm>
          <a:off x="457200" y="1447799"/>
          <a:ext cx="8458200" cy="396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2925"/>
                <a:gridCol w="1078188"/>
                <a:gridCol w="1226904"/>
                <a:gridCol w="1301261"/>
                <a:gridCol w="1254788"/>
                <a:gridCol w="1422093"/>
                <a:gridCol w="632041"/>
              </a:tblGrid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 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U.S. Exports (X) $million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U.S. Imports (M) ($millions)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Total Trade (X+M) ($millions)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Net Trade (X-M) ($millions)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Intra-Industry Trade ($millions)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IIT Shares (%)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Perfumes(55310)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1,723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1,962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3,684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(−)239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3,445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93.5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Cosmetics(55320)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3,710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3,058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6,768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(+)651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6,117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90.4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Clothes </a:t>
                      </a:r>
                      <a:r>
                        <a:rPr lang="en-US" sz="1100" b="1" u="none" strike="noStrike" dirty="0" smtClean="0">
                          <a:effectLst/>
                        </a:rPr>
                        <a:t>washing </a:t>
                      </a:r>
                      <a:r>
                        <a:rPr lang="en-US" sz="1100" b="1" u="none" strike="noStrike" dirty="0">
                          <a:effectLst/>
                        </a:rPr>
                        <a:t>machines (77511)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205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308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512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(−)103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410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79.9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Microcircuits (77640)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33,483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27,490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60,973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(+)5,993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54,979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90.2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Automobiles(78120)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53,901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149,142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203,042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(−)95,241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107,802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53.1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Books and brochures (89219)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323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134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456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(+)189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267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58.6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</a:tr>
              <a:tr h="4953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Photographic cameras(88111)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2,414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1,712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4,126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(+)701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>
                          <a:effectLst/>
                        </a:rPr>
                        <a:t>3,425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 dirty="0" smtClean="0">
                          <a:effectLst/>
                        </a:rPr>
                        <a:t>83.0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783" marR="6783" marT="6783" marB="0" anchor="ctr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5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Average </a:t>
            </a:r>
            <a:r>
              <a:rPr lang="en-US" altLang="en-US" sz="3600" b="1" dirty="0">
                <a:latin typeface="Calibri" pitchFamily="34" charset="0"/>
              </a:rPr>
              <a:t>Percentage Shares of Intra-Industry Trade in the County’s Total Trade in Nonfood Manufactured Products</a:t>
            </a:r>
            <a:endParaRPr lang="en-US" sz="36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7404572"/>
              </p:ext>
            </p:extLst>
          </p:nvPr>
        </p:nvGraphicFramePr>
        <p:xfrm>
          <a:off x="1295400" y="2438400"/>
          <a:ext cx="6961378" cy="30345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4578"/>
                <a:gridCol w="1877822"/>
                <a:gridCol w="1665986"/>
                <a:gridCol w="1332992"/>
              </a:tblGrid>
              <a:tr h="415686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Country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1989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2005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2012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647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United States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55.3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58.3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63.6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3647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Canada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54.3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63.2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55.4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3647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Japan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27.8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41.2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38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3647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Germany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62.6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67.5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67.2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3647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France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71.3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73.9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71.5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3647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u="none" strike="noStrike" dirty="0">
                          <a:effectLst/>
                        </a:rPr>
                        <a:t>United Kingdom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69.0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71.7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71.6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8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What Explains Intra-Industry Trade?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Some measured IIT reflects trade driven by comparative advantage</a:t>
            </a:r>
          </a:p>
          <a:p>
            <a:pPr lvl="0"/>
            <a:r>
              <a:rPr lang="en-US" b="1" dirty="0" smtClean="0"/>
              <a:t>Product </a:t>
            </a:r>
            <a:r>
              <a:rPr lang="en-US" b="1" dirty="0"/>
              <a:t>differentiation</a:t>
            </a:r>
            <a:r>
              <a:rPr lang="en-US" dirty="0"/>
              <a:t>: many different types and varieties of a product may exits</a:t>
            </a:r>
          </a:p>
          <a:p>
            <a:pPr lvl="0"/>
            <a:r>
              <a:rPr lang="en-US" dirty="0"/>
              <a:t>Transportation cost and geographical location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63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Monopolistic Competition and Trade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/>
              <a:t>Monopolistic competition </a:t>
            </a:r>
            <a:r>
              <a:rPr lang="en-US" dirty="0"/>
              <a:t>describes an industry with the following characteristics:</a:t>
            </a:r>
          </a:p>
          <a:p>
            <a:pPr lvl="0"/>
            <a:r>
              <a:rPr lang="en-US" dirty="0"/>
              <a:t>A large number of firms each producing a variant of a product that consumers view as unique. The product differentiation may be based on branding, physical characteristics, quality, effectiveness, or anything else that matters to consumers.</a:t>
            </a:r>
          </a:p>
          <a:p>
            <a:pPr lvl="0"/>
            <a:r>
              <a:rPr lang="en-US" dirty="0"/>
              <a:t>Each firm has some degree of monopoly power based on its established production of its unique variety.</a:t>
            </a:r>
          </a:p>
          <a:p>
            <a:pPr lvl="0"/>
            <a:r>
              <a:rPr lang="en-US" dirty="0"/>
              <a:t>There is ease of entry and exit of firms in the long </a:t>
            </a:r>
            <a:r>
              <a:rPr lang="en-US" dirty="0" smtClean="0"/>
              <a:t>run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77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</a:t>
            </a:r>
            <a:r>
              <a:rPr lang="en-US" sz="4000" b="1" dirty="0" smtClean="0"/>
              <a:t>Market </a:t>
            </a:r>
            <a:r>
              <a:rPr lang="en-US" sz="4000" b="1" dirty="0"/>
              <a:t>with </a:t>
            </a:r>
            <a:r>
              <a:rPr lang="en-US" sz="4000" b="1" dirty="0" smtClean="0"/>
              <a:t>No </a:t>
            </a:r>
            <a:r>
              <a:rPr lang="en-US" sz="4000" b="1" dirty="0"/>
              <a:t>T</a:t>
            </a:r>
            <a:r>
              <a:rPr lang="en-US" sz="4000" b="1" dirty="0" smtClean="0"/>
              <a:t>rade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000" dirty="0"/>
              <a:t>The three key characteristics of monopolistically competitive market for small compact </a:t>
            </a:r>
            <a:r>
              <a:rPr lang="en-US" sz="3000" dirty="0" smtClean="0"/>
              <a:t>cars with no trade </a:t>
            </a:r>
            <a:r>
              <a:rPr lang="en-US" sz="3000" dirty="0"/>
              <a:t>in the U.S. are: </a:t>
            </a:r>
          </a:p>
          <a:p>
            <a:r>
              <a:rPr lang="en-US" sz="3000" dirty="0" smtClean="0"/>
              <a:t>Differentiation: The price that a firm can charge decreases as the number of models available in the market increases. The </a:t>
            </a:r>
            <a:r>
              <a:rPr lang="en-US" sz="3000" dirty="0"/>
              <a:t>price curve </a:t>
            </a:r>
            <a:r>
              <a:rPr lang="en-US" sz="3000" dirty="0" smtClean="0"/>
              <a:t>(</a:t>
            </a:r>
            <a:r>
              <a:rPr lang="en-US" sz="3000" i="1" dirty="0" smtClean="0"/>
              <a:t>P</a:t>
            </a:r>
            <a:r>
              <a:rPr lang="en-US" sz="3000" dirty="0" smtClean="0"/>
              <a:t>) is downward </a:t>
            </a:r>
            <a:r>
              <a:rPr lang="en-US" sz="3000" dirty="0"/>
              <a:t>sloping </a:t>
            </a:r>
            <a:endParaRPr lang="en-US" sz="3000" dirty="0" smtClean="0"/>
          </a:p>
          <a:p>
            <a:r>
              <a:rPr lang="en-US" sz="3000" dirty="0" smtClean="0"/>
              <a:t>Internal scale economies: Crowding of models reduces the ability for the firm to achieve scale economies. The </a:t>
            </a:r>
            <a:r>
              <a:rPr lang="en-US" sz="3000" dirty="0"/>
              <a:t>unit cost curve (UC): an upward sloping curve</a:t>
            </a:r>
          </a:p>
          <a:p>
            <a:r>
              <a:rPr lang="en-US" sz="3000" dirty="0" smtClean="0"/>
              <a:t>Ease </a:t>
            </a:r>
            <a:r>
              <a:rPr lang="en-US" sz="3000" dirty="0"/>
              <a:t>of entry and exit from market</a:t>
            </a:r>
            <a:r>
              <a:rPr lang="en-US" sz="3000" dirty="0" smtClean="0"/>
              <a:t>: </a:t>
            </a:r>
            <a:r>
              <a:rPr lang="en-US" sz="3000" dirty="0"/>
              <a:t>In the long </a:t>
            </a:r>
            <a:r>
              <a:rPr lang="en-US" sz="3000" dirty="0" smtClean="0"/>
              <a:t> </a:t>
            </a:r>
          </a:p>
          <a:p>
            <a:pPr marL="0" lvl="0" indent="0">
              <a:buNone/>
            </a:pPr>
            <a:r>
              <a:rPr lang="en-US" sz="3000" dirty="0"/>
              <a:t> </a:t>
            </a:r>
            <a:r>
              <a:rPr lang="en-US" sz="3000" dirty="0" smtClean="0"/>
              <a:t>   run</a:t>
            </a:r>
            <a:r>
              <a:rPr lang="en-US" sz="3000" dirty="0"/>
              <a:t>, a typical firm earns zero economic profits on </a:t>
            </a:r>
            <a:endParaRPr lang="en-US" sz="3000" dirty="0" smtClean="0"/>
          </a:p>
          <a:p>
            <a:pPr marL="0" lvl="0" indent="0">
              <a:buNone/>
            </a:pPr>
            <a:r>
              <a:rPr lang="en-US" sz="3000" dirty="0"/>
              <a:t> </a:t>
            </a:r>
            <a:r>
              <a:rPr lang="en-US" sz="3000" dirty="0" smtClean="0"/>
              <a:t>   its </a:t>
            </a:r>
            <a:r>
              <a:rPr lang="en-US" sz="3000" dirty="0"/>
              <a:t>model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62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4000" b="1" dirty="0" smtClean="0"/>
              <a:t>The U.S. Market for Compact Cars, No Trade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87" y="1720414"/>
            <a:ext cx="5357813" cy="4166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26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Opening to </a:t>
            </a:r>
            <a:r>
              <a:rPr lang="en-US" sz="4000" b="1" dirty="0" smtClean="0"/>
              <a:t>Free </a:t>
            </a:r>
            <a:r>
              <a:rPr lang="en-US" sz="4000" b="1" dirty="0"/>
              <a:t>T</a:t>
            </a:r>
            <a:r>
              <a:rPr lang="en-US" sz="4000" b="1" dirty="0" smtClean="0"/>
              <a:t>rade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If the world is now open to trade,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1. Domestic </a:t>
            </a:r>
            <a:r>
              <a:rPr lang="en-US" dirty="0"/>
              <a:t>automobile company, for example </a:t>
            </a:r>
            <a:r>
              <a:rPr lang="en-US" dirty="0" smtClean="0"/>
              <a:t> </a:t>
            </a:r>
          </a:p>
          <a:p>
            <a:pPr marL="0" lvl="0" indent="0">
              <a:buNone/>
            </a:pPr>
            <a:r>
              <a:rPr lang="en-US" dirty="0"/>
              <a:t> </a:t>
            </a:r>
            <a:r>
              <a:rPr lang="en-US" dirty="0" smtClean="0"/>
              <a:t>   Ford</a:t>
            </a:r>
            <a:r>
              <a:rPr lang="en-US" dirty="0"/>
              <a:t>, can export their models to foreign </a:t>
            </a:r>
            <a:endParaRPr lang="en-US" dirty="0" smtClean="0"/>
          </a:p>
          <a:p>
            <a:pPr marL="0" lvl="0" indent="0">
              <a:buNone/>
            </a:pPr>
            <a:r>
              <a:rPr lang="en-US" dirty="0"/>
              <a:t> </a:t>
            </a:r>
            <a:r>
              <a:rPr lang="en-US" dirty="0" smtClean="0"/>
              <a:t>   consumers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 smtClean="0"/>
              <a:t>2. Foreign </a:t>
            </a:r>
            <a:r>
              <a:rPr lang="en-US" dirty="0"/>
              <a:t>automakers in the rest of the world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can </a:t>
            </a:r>
            <a:r>
              <a:rPr lang="en-US" dirty="0"/>
              <a:t>export their models to the United States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98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1143000"/>
          </a:xfrm>
        </p:spPr>
        <p:txBody>
          <a:bodyPr>
            <a:noAutofit/>
          </a:bodyPr>
          <a:lstStyle/>
          <a:p>
            <a:r>
              <a:rPr lang="en-US" altLang="en-US" sz="3600" b="1" dirty="0" smtClean="0">
                <a:latin typeface="Calibri" pitchFamily="34" charset="0"/>
              </a:rPr>
              <a:t>Markets for Compact Cars, No Trade and Free Trade</a:t>
            </a:r>
            <a:endParaRPr lang="en-US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788" y="1143000"/>
            <a:ext cx="5235851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96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Basis for </a:t>
            </a:r>
            <a:r>
              <a:rPr lang="en-US" b="1" dirty="0" smtClean="0"/>
              <a:t>Trade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 this setting the basis for trade is product differentiation.</a:t>
            </a:r>
          </a:p>
          <a:p>
            <a:pPr lvl="0"/>
            <a:r>
              <a:rPr lang="en-US" dirty="0"/>
              <a:t>The basis for exporting is the domestic production of unique models for foreign consumers</a:t>
            </a:r>
          </a:p>
          <a:p>
            <a:pPr lvl="0"/>
            <a:r>
              <a:rPr lang="en-US" dirty="0"/>
              <a:t>The basis for importing is the demand by domestic consumers for unique models produced by foreign firms. </a:t>
            </a:r>
          </a:p>
          <a:p>
            <a:pPr lvl="0"/>
            <a:r>
              <a:rPr lang="en-US" dirty="0"/>
              <a:t>Intra-industry trade in differentiated products can be large, even between countries that are similar in their general production structure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8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Net </a:t>
            </a:r>
            <a:r>
              <a:rPr lang="en-US" altLang="en-US" sz="4000" b="1" dirty="0">
                <a:latin typeface="Calibri" pitchFamily="34" charset="0"/>
              </a:rPr>
              <a:t>Trade and Intra-Industry Trade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18232"/>
            <a:ext cx="6380846" cy="391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61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b="1" dirty="0" smtClean="0"/>
              <a:t>Scale Economies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i="1" dirty="0" smtClean="0"/>
              <a:t>With </a:t>
            </a:r>
            <a:r>
              <a:rPr lang="en-US" b="1" i="1" dirty="0" smtClean="0"/>
              <a:t>constant returns </a:t>
            </a:r>
            <a:r>
              <a:rPr lang="en-US" b="1" i="1" dirty="0"/>
              <a:t>to </a:t>
            </a:r>
            <a:r>
              <a:rPr lang="en-US" b="1" i="1" dirty="0" smtClean="0"/>
              <a:t>scale</a:t>
            </a:r>
            <a:r>
              <a:rPr lang="en-US" dirty="0" smtClean="0"/>
              <a:t>, input use and total cost rise in the same proportion as output increases.</a:t>
            </a:r>
          </a:p>
          <a:p>
            <a:pPr lvl="1"/>
            <a:r>
              <a:rPr lang="en-US" dirty="0" smtClean="0"/>
              <a:t>Because total cost and output go up by the same proportion, average cost (cost divided by the number of units produced) is constant (or steady).</a:t>
            </a:r>
          </a:p>
          <a:p>
            <a:r>
              <a:rPr lang="en-US" dirty="0" smtClean="0"/>
              <a:t>With </a:t>
            </a:r>
            <a:r>
              <a:rPr lang="en-US" b="1" i="1" dirty="0" smtClean="0"/>
              <a:t>scale economies</a:t>
            </a:r>
            <a:r>
              <a:rPr lang="en-US" dirty="0" smtClean="0"/>
              <a:t>, output quantity goes up by a larger proportion than does total cost, as output increases.</a:t>
            </a:r>
          </a:p>
          <a:p>
            <a:pPr lvl="1"/>
            <a:r>
              <a:rPr lang="en-US" dirty="0" smtClean="0"/>
              <a:t>If output quantity expands faster than total cost increases, then the average cost of producing a unit of output decreases as output increases.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Gains from </a:t>
            </a:r>
            <a:r>
              <a:rPr lang="en-US" b="1" dirty="0" smtClean="0"/>
              <a:t>Trade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/>
          <a:lstStyle/>
          <a:p>
            <a:pPr lvl="0"/>
            <a:r>
              <a:rPr lang="en-US" dirty="0"/>
              <a:t>A major additional source of national gains from trade is the increase in the </a:t>
            </a:r>
            <a:r>
              <a:rPr lang="en-US" i="1" dirty="0"/>
              <a:t>number of varieties </a:t>
            </a:r>
            <a:r>
              <a:rPr lang="en-US" dirty="0"/>
              <a:t>of products available to consumers through imports</a:t>
            </a:r>
          </a:p>
          <a:p>
            <a:pPr lvl="0"/>
            <a:r>
              <a:rPr lang="en-US" dirty="0"/>
              <a:t>Another source of gains from trade arises from increased competition between domestic and foreign firms and lower prices of domestic varieties.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34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900" b="1" dirty="0" smtClean="0"/>
              <a:t>Gains from Trade</a:t>
            </a:r>
            <a:endParaRPr lang="en-US" sz="4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06963"/>
          </a:xfrm>
        </p:spPr>
        <p:txBody>
          <a:bodyPr/>
          <a:lstStyle/>
          <a:p>
            <a:pPr lvl="0"/>
            <a:r>
              <a:rPr lang="en-US" dirty="0"/>
              <a:t>Unlike the H-O model, the opening up of trade has little impact on the domestic distribution of factor incomes if the additional trade is intra-industry.</a:t>
            </a:r>
          </a:p>
          <a:p>
            <a:pPr lvl="0"/>
            <a:r>
              <a:rPr lang="en-US" dirty="0"/>
              <a:t>Gains from greater variety can offset any losses in factor income resulting from inter-industry shifts in production that do occur.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73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Global Oligopoly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an oligopoly market a small number of firms dominate total production of a product. </a:t>
            </a:r>
          </a:p>
          <a:p>
            <a:pPr marL="0" indent="0">
              <a:buNone/>
            </a:pPr>
            <a:r>
              <a:rPr lang="en-US" dirty="0" smtClean="0"/>
              <a:t>    Examples:</a:t>
            </a:r>
            <a:endParaRPr lang="en-US" dirty="0"/>
          </a:p>
          <a:p>
            <a:pPr lvl="1"/>
            <a:r>
              <a:rPr lang="en-US" dirty="0"/>
              <a:t>Boeing and Airbus account for nearly all the world’s production of large commercial aircrafts</a:t>
            </a:r>
          </a:p>
          <a:p>
            <a:pPr lvl="1"/>
            <a:r>
              <a:rPr lang="en-US" dirty="0"/>
              <a:t>Sony, Nintendo, and </a:t>
            </a:r>
            <a:r>
              <a:rPr lang="en-US" dirty="0" smtClean="0"/>
              <a:t>Microsoft </a:t>
            </a:r>
            <a:r>
              <a:rPr lang="en-US" dirty="0"/>
              <a:t>design and sell most of the world’s video game consoles.</a:t>
            </a:r>
          </a:p>
          <a:p>
            <a:pPr lvl="1"/>
            <a:r>
              <a:rPr lang="en-US" dirty="0"/>
              <a:t>Companhia Vale de Rio </a:t>
            </a:r>
            <a:r>
              <a:rPr lang="en-US" dirty="0" smtClean="0"/>
              <a:t>Doce </a:t>
            </a:r>
            <a:r>
              <a:rPr lang="en-US" dirty="0"/>
              <a:t>(CVRD), Rio Tinto, and BHP </a:t>
            </a:r>
            <a:r>
              <a:rPr lang="en-US" dirty="0" smtClean="0"/>
              <a:t>Billiton </a:t>
            </a:r>
            <a:r>
              <a:rPr lang="en-US" dirty="0"/>
              <a:t>mine more than half of the world’s iron ore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41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Oligopoly, </a:t>
            </a:r>
            <a:r>
              <a:rPr lang="en-US" b="1" dirty="0" smtClean="0"/>
              <a:t>Scale </a:t>
            </a:r>
            <a:r>
              <a:rPr lang="en-US" b="1" dirty="0" smtClean="0"/>
              <a:t>Economies, and Trade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/>
          <a:lstStyle/>
          <a:p>
            <a:r>
              <a:rPr lang="en-US" dirty="0"/>
              <a:t>If substantial scale economies exist over a large range of output, then production of a product tends to be concentrated in a few large facilities in a few countries to take advantage of the cost-reducing benefits of the scale economies. </a:t>
            </a:r>
            <a:endParaRPr lang="en-US" dirty="0" smtClean="0"/>
          </a:p>
          <a:p>
            <a:r>
              <a:rPr lang="en-US" dirty="0" smtClean="0"/>
              <a:t>Countries that have these production locations export the product.</a:t>
            </a:r>
          </a:p>
          <a:p>
            <a:r>
              <a:rPr lang="en-US" dirty="0" smtClean="0"/>
              <a:t>Other countries import the product.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05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Oligopoly Pricing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firm in an oligopoly is competing with a few other large firms, so any action it takes will provoke reactions from rivals</a:t>
            </a:r>
          </a:p>
          <a:p>
            <a:pPr lvl="1"/>
            <a:r>
              <a:rPr lang="en-US" dirty="0" smtClean="0"/>
              <a:t>Prisoner’s dilemma</a:t>
            </a:r>
          </a:p>
          <a:p>
            <a:pPr lvl="1"/>
            <a:r>
              <a:rPr lang="en-US" dirty="0" smtClean="0"/>
              <a:t>Cartels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If the oligopoly firms can restrain their price rivalry, then the exporting countries benefit from the higher export prices and better terms of trade.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20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External Scale </a:t>
            </a:r>
            <a:r>
              <a:rPr lang="en-US" b="1" dirty="0" smtClean="0"/>
              <a:t>Economies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563"/>
          </a:xfrm>
        </p:spPr>
        <p:txBody>
          <a:bodyPr/>
          <a:lstStyle/>
          <a:p>
            <a:r>
              <a:rPr lang="en-US" dirty="0"/>
              <a:t>External Scale Economies (also called </a:t>
            </a:r>
            <a:r>
              <a:rPr lang="en-US" b="1" dirty="0"/>
              <a:t>agglomeration economies</a:t>
            </a:r>
            <a:r>
              <a:rPr lang="en-US" dirty="0"/>
              <a:t>) </a:t>
            </a:r>
            <a:r>
              <a:rPr lang="en-US" dirty="0" smtClean="0"/>
              <a:t>exist </a:t>
            </a:r>
            <a:r>
              <a:rPr lang="en-US" dirty="0"/>
              <a:t>when the expansion of the entire industry’s production within a geographic area lowers the long-run average cost for each firm in the industry in the area. </a:t>
            </a:r>
          </a:p>
          <a:p>
            <a:r>
              <a:rPr lang="en-US" dirty="0" smtClean="0"/>
              <a:t>Production tends to be concentrated in a small number of locations, and countries with these locations export the product.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90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External </a:t>
            </a:r>
            <a:r>
              <a:rPr lang="en-US" altLang="en-US" sz="4000" b="1" dirty="0">
                <a:latin typeface="Calibri" pitchFamily="34" charset="0"/>
              </a:rPr>
              <a:t>Economies Magnify and Expansion in a Competitive Industry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26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28788"/>
            <a:ext cx="7239000" cy="3650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1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Problem 11: Data for Japanese exports and imports, 2012</a:t>
            </a:r>
            <a:endParaRPr lang="en-US" sz="28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4530594"/>
              </p:ext>
            </p:extLst>
          </p:nvPr>
        </p:nvGraphicFramePr>
        <p:xfrm>
          <a:off x="304799" y="1371594"/>
          <a:ext cx="8610600" cy="41910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96129"/>
                <a:gridCol w="2489198"/>
                <a:gridCol w="2525273"/>
              </a:tblGrid>
              <a:tr h="6738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Product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Japanese Exports($millions)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Japanese Imports($millions)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02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Perfumes(55310)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234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02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Cosmetics(55320)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1,291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1,183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02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Clothes </a:t>
                      </a:r>
                      <a:r>
                        <a:rPr lang="en-US" sz="1800" u="none" strike="noStrike" dirty="0" smtClean="0">
                          <a:effectLst/>
                        </a:rPr>
                        <a:t>washing </a:t>
                      </a:r>
                      <a:r>
                        <a:rPr lang="en-US" sz="1800" u="none" strike="noStrike" dirty="0">
                          <a:effectLst/>
                        </a:rPr>
                        <a:t>machines (77511)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967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02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Microcircuits (77640)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27,997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17,456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02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Automobiles(78120)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97,276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10,882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02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Photographic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cameras</a:t>
                      </a:r>
                      <a:r>
                        <a:rPr lang="en-US" sz="1800" u="none" strike="noStrike" dirty="0" smtClean="0">
                          <a:effectLst/>
                        </a:rPr>
                        <a:t> </a:t>
                      </a:r>
                      <a:r>
                        <a:rPr lang="en-US" sz="1800" u="none" strike="noStrike" dirty="0">
                          <a:effectLst/>
                        </a:rPr>
                        <a:t>(</a:t>
                      </a:r>
                      <a:r>
                        <a:rPr lang="en-US" sz="1800" u="none" strike="noStrike" dirty="0" smtClean="0">
                          <a:effectLst/>
                        </a:rPr>
                        <a:t>88111)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0245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Books and brochures (89219)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96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251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80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Scale Economies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43000"/>
            <a:ext cx="63627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4" y="4648200"/>
            <a:ext cx="8331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86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Internal Economies of Scale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b="1" i="1" dirty="0"/>
              <a:t>i</a:t>
            </a:r>
            <a:r>
              <a:rPr lang="en-US" b="1" i="1" dirty="0" smtClean="0"/>
              <a:t>nternal </a:t>
            </a:r>
            <a:r>
              <a:rPr lang="en-US" b="1" i="1" dirty="0"/>
              <a:t>economies of scale</a:t>
            </a:r>
            <a:r>
              <a:rPr lang="en-US" b="1" dirty="0"/>
              <a:t> </a:t>
            </a:r>
            <a:r>
              <a:rPr lang="en-US" dirty="0"/>
              <a:t>the size of the individual firm matters, i.e. </a:t>
            </a:r>
            <a:r>
              <a:rPr lang="en-US" dirty="0" smtClean="0"/>
              <a:t> larger </a:t>
            </a:r>
            <a:r>
              <a:rPr lang="en-US" dirty="0"/>
              <a:t>firms have a </a:t>
            </a:r>
            <a:r>
              <a:rPr lang="en-US" dirty="0" smtClean="0"/>
              <a:t>cost </a:t>
            </a:r>
            <a:r>
              <a:rPr lang="en-US" dirty="0"/>
              <a:t>advantage over smaller firms. </a:t>
            </a:r>
            <a:endParaRPr lang="en-US" dirty="0" smtClean="0"/>
          </a:p>
          <a:p>
            <a:r>
              <a:rPr lang="en-US" dirty="0" smtClean="0"/>
              <a:t>Scale </a:t>
            </a:r>
            <a:r>
              <a:rPr lang="en-US" dirty="0"/>
              <a:t>economies that are </a:t>
            </a:r>
            <a:r>
              <a:rPr lang="en-US" i="1" dirty="0"/>
              <a:t>internal </a:t>
            </a:r>
            <a:r>
              <a:rPr lang="en-US" dirty="0"/>
              <a:t>to the firm can drive an industry away from </a:t>
            </a:r>
            <a:r>
              <a:rPr lang="en-US" dirty="0" smtClean="0"/>
              <a:t>perfect </a:t>
            </a:r>
            <a:r>
              <a:rPr lang="en-US" dirty="0"/>
              <a:t>competition, because they drive individual firms to be larger than the (very) small firms that populate perfectly competitive industries.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86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Internal Scale Economies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If scale economies are modest </a:t>
            </a:r>
            <a:r>
              <a:rPr lang="en-US" dirty="0"/>
              <a:t>or moderate, there is room in the industry for a large number of firms</a:t>
            </a:r>
            <a:r>
              <a:rPr lang="en-US" dirty="0" smtClean="0"/>
              <a:t> </a:t>
            </a:r>
          </a:p>
          <a:p>
            <a:r>
              <a:rPr lang="en-US" dirty="0" smtClean="0"/>
              <a:t>For products that </a:t>
            </a:r>
            <a:r>
              <a:rPr lang="en-US" dirty="0"/>
              <a:t>are differentiated, a mild form of imperfect competition called </a:t>
            </a:r>
            <a:r>
              <a:rPr lang="en-US" b="1" i="1" dirty="0"/>
              <a:t>monopolistic competition</a:t>
            </a:r>
            <a:r>
              <a:rPr lang="en-US" i="1" dirty="0"/>
              <a:t> </a:t>
            </a:r>
            <a:r>
              <a:rPr lang="en-US" dirty="0"/>
              <a:t>exists, where a large number of firms compete vigorously with each other in producing and selling varieties of the basic product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If a few </a:t>
            </a:r>
            <a:r>
              <a:rPr lang="en-US" dirty="0"/>
              <a:t>large firms dominate the global industry, perhaps because of substantial scale economies, then we have an </a:t>
            </a:r>
            <a:r>
              <a:rPr lang="en-US" b="1" i="1" dirty="0"/>
              <a:t>oligopoly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41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External Scale Economies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 fontScale="92500" lnSpcReduction="20000"/>
          </a:bodyPr>
          <a:lstStyle/>
          <a:p>
            <a:r>
              <a:rPr lang="en-US" b="1" i="1" dirty="0" smtClean="0"/>
              <a:t>External scale economies </a:t>
            </a:r>
            <a:r>
              <a:rPr lang="en-US" i="1" dirty="0" smtClean="0"/>
              <a:t>are based on the</a:t>
            </a:r>
            <a:r>
              <a:rPr lang="en-US" dirty="0"/>
              <a:t> </a:t>
            </a:r>
            <a:r>
              <a:rPr lang="en-US" dirty="0" smtClean="0"/>
              <a:t>size </a:t>
            </a:r>
            <a:r>
              <a:rPr lang="en-US" dirty="0"/>
              <a:t>of </a:t>
            </a:r>
            <a:r>
              <a:rPr lang="en-US" dirty="0" smtClean="0"/>
              <a:t>an entire </a:t>
            </a:r>
            <a:r>
              <a:rPr lang="en-US" dirty="0"/>
              <a:t>industry </a:t>
            </a:r>
            <a:r>
              <a:rPr lang="en-US" dirty="0" smtClean="0"/>
              <a:t>within a specific geographic area. </a:t>
            </a:r>
          </a:p>
          <a:p>
            <a:pPr lvl="1"/>
            <a:r>
              <a:rPr lang="en-US" dirty="0" smtClean="0"/>
              <a:t>The average cost of the typical firm producing the product in this area declines as the output of the </a:t>
            </a:r>
            <a:r>
              <a:rPr lang="en-US" i="1" dirty="0" smtClean="0"/>
              <a:t>industry </a:t>
            </a:r>
            <a:r>
              <a:rPr lang="en-US" dirty="0" smtClean="0"/>
              <a:t>(all the local firms producing this product) within the area is larger</a:t>
            </a:r>
          </a:p>
          <a:p>
            <a:pPr lvl="0"/>
            <a:r>
              <a:rPr lang="en-US" dirty="0" smtClean="0"/>
              <a:t>Types of external economies of scale:</a:t>
            </a:r>
          </a:p>
          <a:p>
            <a:pPr lvl="1"/>
            <a:r>
              <a:rPr lang="en-US" b="1" i="1" dirty="0" smtClean="0"/>
              <a:t>Clustering</a:t>
            </a:r>
            <a:r>
              <a:rPr lang="en-US" dirty="0" smtClean="0"/>
              <a:t> of the production of some products in specific geographic areas due to a specialized </a:t>
            </a:r>
            <a:r>
              <a:rPr lang="en-US" dirty="0"/>
              <a:t>supply of resources such as labor, equipment and support services</a:t>
            </a:r>
          </a:p>
          <a:p>
            <a:pPr lvl="1"/>
            <a:r>
              <a:rPr lang="en-US" dirty="0" smtClean="0"/>
              <a:t>Greater </a:t>
            </a:r>
            <a:r>
              <a:rPr lang="en-US" b="1" dirty="0"/>
              <a:t>knowledge spillover </a:t>
            </a:r>
            <a:r>
              <a:rPr lang="en-US" dirty="0"/>
              <a:t>among the firms in the cluster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45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b="1" dirty="0" smtClean="0"/>
              <a:t>Intra-Industry Trade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11763"/>
          </a:xfrm>
        </p:spPr>
        <p:txBody>
          <a:bodyPr>
            <a:normAutofit fontScale="92500"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b="1" dirty="0"/>
              <a:t>Net trade </a:t>
            </a:r>
            <a:r>
              <a:rPr lang="en-US" sz="3200" dirty="0" smtClean="0"/>
              <a:t>for an industry is the </a:t>
            </a:r>
            <a:r>
              <a:rPr lang="en-US" sz="3200" dirty="0"/>
              <a:t>difference between exports and imports of </a:t>
            </a:r>
            <a:r>
              <a:rPr lang="en-US" sz="3200" dirty="0" smtClean="0"/>
              <a:t>the industry’s product(s). </a:t>
            </a:r>
            <a:endParaRPr lang="en-US" b="1" dirty="0" smtClean="0"/>
          </a:p>
          <a:p>
            <a:r>
              <a:rPr lang="en-US" b="1" dirty="0" smtClean="0"/>
              <a:t>Inter-industry trade</a:t>
            </a:r>
            <a:r>
              <a:rPr lang="en-US" dirty="0"/>
              <a:t>:</a:t>
            </a:r>
            <a:r>
              <a:rPr lang="en-US" dirty="0" smtClean="0"/>
              <a:t> </a:t>
            </a:r>
            <a:r>
              <a:rPr lang="en-US" dirty="0" smtClean="0"/>
              <a:t>a country exports </a:t>
            </a:r>
            <a:r>
              <a:rPr lang="en-US" dirty="0" smtClean="0"/>
              <a:t>products </a:t>
            </a:r>
            <a:r>
              <a:rPr lang="en-US" dirty="0" smtClean="0"/>
              <a:t>in </a:t>
            </a:r>
            <a:r>
              <a:rPr lang="en-US" dirty="0"/>
              <a:t>some </a:t>
            </a:r>
            <a:r>
              <a:rPr lang="en-US" dirty="0" smtClean="0"/>
              <a:t>industries  and </a:t>
            </a:r>
            <a:r>
              <a:rPr lang="en-US" dirty="0" smtClean="0"/>
              <a:t>imports</a:t>
            </a:r>
            <a:r>
              <a:rPr lang="en-US" dirty="0" smtClean="0"/>
              <a:t> products in other industries.  </a:t>
            </a:r>
            <a:r>
              <a:rPr lang="en-US" dirty="0" smtClean="0"/>
              <a:t>For each industry, net trade is either (almost</a:t>
            </a:r>
            <a:r>
              <a:rPr lang="en-US" dirty="0" smtClean="0"/>
              <a:t>) all exports or (almost) all imports.</a:t>
            </a:r>
            <a:endParaRPr lang="en-US" b="1" dirty="0" smtClean="0"/>
          </a:p>
          <a:p>
            <a:r>
              <a:rPr lang="en-US" b="1" dirty="0" smtClean="0"/>
              <a:t>Intra-industry trade (IIT</a:t>
            </a:r>
            <a:r>
              <a:rPr lang="en-US" b="1" dirty="0" smtClean="0"/>
              <a:t>):</a:t>
            </a:r>
            <a:r>
              <a:rPr lang="en-US" dirty="0" smtClean="0"/>
              <a:t> </a:t>
            </a:r>
            <a:r>
              <a:rPr lang="en-US" dirty="0"/>
              <a:t>two-way trade in which a country </a:t>
            </a:r>
            <a:r>
              <a:rPr lang="en-US" dirty="0" smtClean="0"/>
              <a:t>both </a:t>
            </a:r>
            <a:r>
              <a:rPr lang="en-US" dirty="0"/>
              <a:t>exports and imports the same or very similar </a:t>
            </a:r>
            <a:r>
              <a:rPr lang="en-US" dirty="0" smtClean="0"/>
              <a:t>products (products in the same industry).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65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Measuring Intra-Industry Trade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/>
              <a:t>IIT is the part of total trade in the product (exports plus imports) that is not net trade</a:t>
            </a:r>
          </a:p>
          <a:p>
            <a:pPr marL="0" indent="0">
              <a:buNone/>
            </a:pPr>
            <a:r>
              <a:rPr lang="en-US" dirty="0"/>
              <a:t>		(IIT) = (</a:t>
            </a:r>
            <a:r>
              <a:rPr lang="en-US" i="1" dirty="0"/>
              <a:t>X</a:t>
            </a:r>
            <a:r>
              <a:rPr lang="en-US" dirty="0"/>
              <a:t> + </a:t>
            </a:r>
            <a:r>
              <a:rPr lang="en-US" i="1" dirty="0"/>
              <a:t>M</a:t>
            </a:r>
            <a:r>
              <a:rPr lang="en-US" dirty="0"/>
              <a:t>) – │</a:t>
            </a:r>
            <a:r>
              <a:rPr lang="en-US" i="1" dirty="0"/>
              <a:t>X</a:t>
            </a:r>
            <a:r>
              <a:rPr lang="en-US" dirty="0"/>
              <a:t> – </a:t>
            </a:r>
            <a:r>
              <a:rPr lang="en-US" i="1" dirty="0"/>
              <a:t>M</a:t>
            </a:r>
            <a:r>
              <a:rPr lang="en-US" dirty="0"/>
              <a:t> │</a:t>
            </a:r>
          </a:p>
          <a:p>
            <a:pPr indent="0">
              <a:buNone/>
            </a:pPr>
            <a:r>
              <a:rPr lang="en-US" dirty="0"/>
              <a:t>where X is the value of exports and M is the value of imports of the </a:t>
            </a:r>
            <a:r>
              <a:rPr lang="en-US" dirty="0" smtClean="0"/>
              <a:t>product</a:t>
            </a:r>
            <a:endParaRPr lang="en-US" dirty="0"/>
          </a:p>
          <a:p>
            <a:r>
              <a:rPr lang="en-US" dirty="0" smtClean="0"/>
              <a:t>Intra-industry </a:t>
            </a:r>
            <a:r>
              <a:rPr lang="en-US" dirty="0" smtClean="0"/>
              <a:t>trade </a:t>
            </a:r>
            <a:r>
              <a:rPr lang="en-US" dirty="0" smtClean="0"/>
              <a:t>for</a:t>
            </a:r>
            <a:r>
              <a:rPr lang="en-US" dirty="0" smtClean="0"/>
              <a:t> </a:t>
            </a:r>
            <a:r>
              <a:rPr lang="en-US" dirty="0" smtClean="0"/>
              <a:t>a product is equivalent to twice the value of the smaller of exports or imports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56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How Important is Intra-Industry Trade?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/>
                  <a:t>The relative importance of IIT as a share of total trade in the product can be expressed as:</a:t>
                </a:r>
              </a:p>
              <a:p>
                <a:pPr marL="0" indent="0">
                  <a:buNone/>
                </a:pPr>
                <a:r>
                  <a:rPr lang="en-US" dirty="0" smtClean="0"/>
                  <a:t>IIT </a:t>
                </a:r>
                <a:r>
                  <a:rPr lang="en-US" dirty="0"/>
                  <a:t>share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𝐼𝐼𝑇</m:t>
                        </m:r>
                        <m:r>
                          <a:rPr lang="en-US" i="1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Total</m:t>
                        </m:r>
                        <m:r>
                          <a:rPr lang="en-US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trade</m:t>
                        </m:r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latin typeface="Cambria Math"/>
                          </a:rPr>
                          <m:t>𝑋</m:t>
                        </m:r>
                        <m:r>
                          <a:rPr lang="en-US">
                            <a:latin typeface="Cambria Math"/>
                          </a:rPr>
                          <m:t> +</m:t>
                        </m:r>
                        <m:r>
                          <a:rPr lang="en-US" i="1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/>
                          </a:rPr>
                          <m:t>𝑀</m:t>
                        </m:r>
                        <m:r>
                          <a:rPr lang="en-US" i="1">
                            <a:latin typeface="Cambria Math"/>
                          </a:rPr>
                          <m:t> </m:t>
                        </m:r>
                        <m:r>
                          <a:rPr lang="en-US">
                            <a:latin typeface="Cambria Math"/>
                          </a:rPr>
                          <m:t>) – │</m:t>
                        </m:r>
                        <m:r>
                          <a:rPr lang="en-US" i="1">
                            <a:latin typeface="Cambria Math"/>
                          </a:rPr>
                          <m:t>𝑋</m:t>
                        </m:r>
                        <m:r>
                          <a:rPr lang="en-US">
                            <a:latin typeface="Cambria Math"/>
                          </a:rPr>
                          <m:t> – </m:t>
                        </m:r>
                        <m:r>
                          <a:rPr lang="en-US" i="1">
                            <a:latin typeface="Cambria Math"/>
                          </a:rPr>
                          <m:t>𝑀</m:t>
                        </m:r>
                        <m:r>
                          <a:rPr lang="en-US">
                            <a:latin typeface="Cambria Math"/>
                          </a:rPr>
                          <m:t> │</m:t>
                        </m:r>
                      </m:num>
                      <m:den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/>
                              </a:rPr>
                              <m:t>𝑋</m:t>
                            </m:r>
                            <m:r>
                              <a:rPr lang="en-US" i="1">
                                <a:latin typeface="Cambria Math"/>
                              </a:rPr>
                              <m:t>+</m:t>
                            </m:r>
                            <m:r>
                              <a:rPr lang="en-US" i="1">
                                <a:latin typeface="Cambria Math"/>
                              </a:rPr>
                              <m:t>𝑀</m:t>
                            </m:r>
                          </m:e>
                        </m:d>
                      </m:den>
                    </m:f>
                  </m:oMath>
                </a14:m>
                <a:r>
                  <a:rPr lang="en-US" dirty="0"/>
                  <a:t> = 1 -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r>
                          <a:rPr lang="en-US">
                            <a:latin typeface="Cambria Math"/>
                          </a:rPr>
                          <m:t>│</m:t>
                        </m:r>
                        <m:r>
                          <a:rPr lang="en-US" i="1">
                            <a:latin typeface="Cambria Math"/>
                          </a:rPr>
                          <m:t>𝑋</m:t>
                        </m:r>
                        <m:r>
                          <a:rPr lang="en-US">
                            <a:latin typeface="Cambria Math"/>
                          </a:rPr>
                          <m:t> – </m:t>
                        </m:r>
                        <m:r>
                          <a:rPr lang="en-US" i="1">
                            <a:latin typeface="Cambria Math"/>
                          </a:rPr>
                          <m:t>𝑀</m:t>
                        </m:r>
                        <m:r>
                          <a:rPr lang="en-US" i="1">
                            <a:latin typeface="Cambria Math"/>
                          </a:rPr>
                          <m:t> </m:t>
                        </m:r>
                        <m:r>
                          <a:rPr lang="en-US">
                            <a:latin typeface="Cambria Math"/>
                          </a:rPr>
                          <m:t>│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(</m:t>
                        </m:r>
                        <m:r>
                          <a:rPr lang="en-US" i="1">
                            <a:latin typeface="Cambria Math"/>
                          </a:rPr>
                          <m:t>𝑋</m:t>
                        </m:r>
                        <m:r>
                          <a:rPr lang="en-US" i="1">
                            <a:latin typeface="Cambria Math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𝑀</m:t>
                        </m:r>
                        <m:r>
                          <a:rPr lang="en-US" i="1">
                            <a:latin typeface="Cambria Math"/>
                          </a:rPr>
                          <m:t> )</m:t>
                        </m:r>
                      </m:den>
                    </m:f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IIT</a:t>
                </a:r>
                <a:r>
                  <a:rPr lang="en-US" dirty="0" smtClean="0"/>
                  <a:t> </a:t>
                </a:r>
                <a:r>
                  <a:rPr lang="en-US" dirty="0" smtClean="0"/>
                  <a:t>is more important for trade in manufactured products than it is for trade in agricultural products 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704" t="-1617" r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65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746</TotalTime>
  <Words>1770</Words>
  <Application>Microsoft Office PowerPoint</Application>
  <PresentationFormat>On-screen Show (4:3)</PresentationFormat>
  <Paragraphs>256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PowerPoint Template</vt:lpstr>
      <vt:lpstr>Chapter 6</vt:lpstr>
      <vt:lpstr> Scale Economies </vt:lpstr>
      <vt:lpstr>Scale Economies</vt:lpstr>
      <vt:lpstr>Internal Economies of Scale</vt:lpstr>
      <vt:lpstr>Internal Scale Economies</vt:lpstr>
      <vt:lpstr>External Scale Economies</vt:lpstr>
      <vt:lpstr> Intra-Industry Trade  </vt:lpstr>
      <vt:lpstr>Measuring Intra-Industry Trade</vt:lpstr>
      <vt:lpstr>How Important is Intra-Industry Trade?</vt:lpstr>
      <vt:lpstr>Intra-Industry Trade for the United States, Selected Products, 2012</vt:lpstr>
      <vt:lpstr>Average Percentage Shares of Intra-Industry Trade in the County’s Total Trade in Nonfood Manufactured Products</vt:lpstr>
      <vt:lpstr>What Explains Intra-Industry Trade?</vt:lpstr>
      <vt:lpstr>Monopolistic Competition and Trade </vt:lpstr>
      <vt:lpstr>The Market with No Trade </vt:lpstr>
      <vt:lpstr> The U.S. Market for Compact Cars, No Trade </vt:lpstr>
      <vt:lpstr>Opening to Free Trade </vt:lpstr>
      <vt:lpstr>Markets for Compact Cars, No Trade and Free Trade</vt:lpstr>
      <vt:lpstr>Basis for Trade </vt:lpstr>
      <vt:lpstr>Net Trade and Intra-Industry Trade</vt:lpstr>
      <vt:lpstr>Gains from Trade </vt:lpstr>
      <vt:lpstr>Gains from Trade</vt:lpstr>
      <vt:lpstr>Global Oligopoly</vt:lpstr>
      <vt:lpstr>Oligopoly, Scale Economies, and Trade </vt:lpstr>
      <vt:lpstr>Oligopoly Pricing</vt:lpstr>
      <vt:lpstr>External Scale Economies</vt:lpstr>
      <vt:lpstr>External Economies Magnify and Expansion in a Competitive Industry</vt:lpstr>
      <vt:lpstr>Problem 11: Data for Japanese exports and imports, 2012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</dc:title>
  <dc:creator>fsaboori</dc:creator>
  <cp:lastModifiedBy>Windows User</cp:lastModifiedBy>
  <cp:revision>81</cp:revision>
  <dcterms:created xsi:type="dcterms:W3CDTF">2014-10-31T15:08:45Z</dcterms:created>
  <dcterms:modified xsi:type="dcterms:W3CDTF">2015-06-26T23:17:16Z</dcterms:modified>
</cp:coreProperties>
</file>