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7"/>
  </p:notesMasterIdLst>
  <p:sldIdLst>
    <p:sldId id="256" r:id="rId2"/>
    <p:sldId id="258" r:id="rId3"/>
    <p:sldId id="259" r:id="rId4"/>
    <p:sldId id="260" r:id="rId5"/>
    <p:sldId id="261" r:id="rId6"/>
    <p:sldId id="263" r:id="rId7"/>
    <p:sldId id="264" r:id="rId8"/>
    <p:sldId id="277" r:id="rId9"/>
    <p:sldId id="262" r:id="rId10"/>
    <p:sldId id="268" r:id="rId11"/>
    <p:sldId id="269" r:id="rId12"/>
    <p:sldId id="283" r:id="rId13"/>
    <p:sldId id="284" r:id="rId14"/>
    <p:sldId id="285" r:id="rId15"/>
    <p:sldId id="286" r:id="rId16"/>
    <p:sldId id="267" r:id="rId17"/>
    <p:sldId id="270" r:id="rId18"/>
    <p:sldId id="271" r:id="rId19"/>
    <p:sldId id="287" r:id="rId20"/>
    <p:sldId id="294" r:id="rId21"/>
    <p:sldId id="289" r:id="rId22"/>
    <p:sldId id="292" r:id="rId23"/>
    <p:sldId id="293" r:id="rId24"/>
    <p:sldId id="273" r:id="rId25"/>
    <p:sldId id="272"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BADD"/>
    <a:srgbClr val="207FBA"/>
    <a:srgbClr val="5056D4"/>
    <a:srgbClr val="E78A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294" y="-27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C8BE4F-E80C-460E-8012-626EECD9CE77}" type="datetimeFigureOut">
              <a:rPr lang="en-US" smtClean="0"/>
              <a:t>5/18/2015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64954A-F396-4FEA-B2A7-4B37A6B39161}" type="slidenum">
              <a:rPr lang="en-US" smtClean="0"/>
              <a:t>‹#›</a:t>
            </a:fld>
            <a:endParaRPr lang="en-US" dirty="0"/>
          </a:p>
        </p:txBody>
      </p:sp>
    </p:spTree>
    <p:extLst>
      <p:ext uri="{BB962C8B-B14F-4D97-AF65-F5344CB8AC3E}">
        <p14:creationId xmlns:p14="http://schemas.microsoft.com/office/powerpoint/2010/main" val="17215687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extLst>
              <a:ext uri="{BEBA8EAE-BF5A-486C-A8C5-ECC9F3942E4B}">
                <a14:imgProps xmlns:a14="http://schemas.microsoft.com/office/drawing/2010/main">
                  <a14:imgLayer r:embed="rId3">
                    <a14:imgEffect>
                      <a14:sharpenSoften amount="25000"/>
                    </a14:imgEffect>
                    <a14:imgEffect>
                      <a14:saturation sat="215000"/>
                    </a14:imgEffect>
                  </a14:imgLayer>
                </a14:imgProps>
              </a:ext>
            </a:extLst>
          </a:blip>
          <a:srcRect/>
          <a:stretch>
            <a:fillRect t="-48000" b="-48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2057400"/>
            <a:ext cx="9144000" cy="2209800"/>
          </a:xfrm>
          <a:solidFill>
            <a:schemeClr val="tx1">
              <a:alpha val="62000"/>
            </a:schemeClr>
          </a:solidFill>
        </p:spPr>
        <p:txBody>
          <a:bodyPr/>
          <a:lstStyle>
            <a:lvl1pPr marL="0" marR="0" indent="0" algn="ctr" defTabSz="914400" rtl="0" eaLnBrk="1" fontAlgn="auto" latinLnBrk="0" hangingPunct="1">
              <a:lnSpc>
                <a:spcPct val="100000"/>
              </a:lnSpc>
              <a:spcBef>
                <a:spcPct val="0"/>
              </a:spcBef>
              <a:spcAft>
                <a:spcPts val="0"/>
              </a:spcAft>
              <a:buClrTx/>
              <a:buSzTx/>
              <a:buFontTx/>
              <a:buNone/>
              <a:tabLst/>
              <a:defRPr sz="5400" baseline="0">
                <a:solidFill>
                  <a:srgbClr val="E78A0F"/>
                </a:solidFill>
              </a:defRPr>
            </a:lvl1pPr>
          </a:lstStyle>
          <a:p>
            <a:r>
              <a:rPr lang="en-US" dirty="0" smtClean="0"/>
              <a:t/>
            </a:r>
            <a:br>
              <a:rPr lang="en-US" dirty="0" smtClean="0"/>
            </a:br>
            <a:r>
              <a:rPr lang="en-US" dirty="0" smtClean="0"/>
              <a:t>Chapter Title</a:t>
            </a:r>
            <a:br>
              <a:rPr lang="en-US" dirty="0" smtClean="0"/>
            </a:br>
            <a:r>
              <a:rPr lang="en-US" dirty="0" smtClean="0"/>
              <a:t/>
            </a:r>
            <a:br>
              <a:rPr lang="en-US" dirty="0" smtClean="0"/>
            </a:br>
            <a:endParaRPr lang="en-US" dirty="0"/>
          </a:p>
        </p:txBody>
      </p:sp>
      <p:sp>
        <p:nvSpPr>
          <p:cNvPr id="3" name="Subtitle 2"/>
          <p:cNvSpPr>
            <a:spLocks noGrp="1"/>
          </p:cNvSpPr>
          <p:nvPr>
            <p:ph type="subTitle" idx="1"/>
          </p:nvPr>
        </p:nvSpPr>
        <p:spPr>
          <a:xfrm>
            <a:off x="1447800" y="3505200"/>
            <a:ext cx="6019800" cy="685800"/>
          </a:xfrm>
        </p:spPr>
        <p:txBody>
          <a:bodyPr>
            <a:noAutofit/>
          </a:bodyPr>
          <a:lstStyle>
            <a:lvl1pPr marL="0" indent="0" algn="ctr">
              <a:buNone/>
              <a:defRPr sz="4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6426528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76400"/>
            <a:ext cx="8229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a:xfrm>
            <a:off x="3124200" y="6629400"/>
            <a:ext cx="2895600" cy="222682"/>
          </a:xfrm>
          <a:prstGeom prst="rect">
            <a:avLst/>
          </a:prstGeom>
        </p:spPr>
        <p:txBody>
          <a:bodyPr/>
          <a:lstStyle>
            <a:lvl1pPr>
              <a:defRPr sz="900">
                <a:solidFill>
                  <a:schemeClr val="tx1"/>
                </a:solidFill>
              </a:defRPr>
            </a:lvl1pPr>
          </a:lstStyle>
          <a:p>
            <a:r>
              <a:rPr lang="en-US" dirty="0" smtClean="0"/>
              <a:t>© 2016 McGraw-Hill Education. All Rights Reserved.</a:t>
            </a:r>
            <a:endParaRPr lang="en-US" dirty="0"/>
          </a:p>
        </p:txBody>
      </p:sp>
      <p:sp>
        <p:nvSpPr>
          <p:cNvPr id="6" name="Slide Number Placeholder 5"/>
          <p:cNvSpPr>
            <a:spLocks noGrp="1"/>
          </p:cNvSpPr>
          <p:nvPr>
            <p:ph type="sldNum" sz="quarter" idx="12"/>
          </p:nvPr>
        </p:nvSpPr>
        <p:spPr>
          <a:xfrm>
            <a:off x="8610601" y="6516148"/>
            <a:ext cx="537838" cy="365125"/>
          </a:xfrm>
        </p:spPr>
        <p:txBody>
          <a:bodyPr/>
          <a:lstStyle/>
          <a:p>
            <a:fld id="{EDA506F7-EDC1-4F77-9DBD-4CE36AC02CFA}" type="slidenum">
              <a:rPr lang="en-US" smtClean="0"/>
              <a:t>‹#›</a:t>
            </a:fld>
            <a:endParaRPr lang="en-US" dirty="0"/>
          </a:p>
        </p:txBody>
      </p:sp>
      <p:pic>
        <p:nvPicPr>
          <p:cNvPr id="2052" name="Picture 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261438"/>
            <a:ext cx="1066800" cy="62467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userDrawn="1"/>
        </p:nvSpPr>
        <p:spPr>
          <a:xfrm>
            <a:off x="1066800" y="6400800"/>
            <a:ext cx="8077200" cy="13094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 name="Rectangle 10"/>
          <p:cNvSpPr/>
          <p:nvPr userDrawn="1"/>
        </p:nvSpPr>
        <p:spPr>
          <a:xfrm rot="16200000">
            <a:off x="-3059878" y="3059882"/>
            <a:ext cx="6261439" cy="1416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27743462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8458200" y="6492875"/>
            <a:ext cx="685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A506F7-EDC1-4F77-9DBD-4CE36AC02CFA}" type="slidenum">
              <a:rPr lang="en-US" smtClean="0"/>
              <a:t>‹#›</a:t>
            </a:fld>
            <a:endParaRPr lang="en-US" dirty="0"/>
          </a:p>
        </p:txBody>
      </p:sp>
    </p:spTree>
    <p:extLst>
      <p:ext uri="{BB962C8B-B14F-4D97-AF65-F5344CB8AC3E}">
        <p14:creationId xmlns:p14="http://schemas.microsoft.com/office/powerpoint/2010/main" val="2904911514"/>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ltLang="en-US" dirty="0">
                <a:latin typeface="Calibri" pitchFamily="34" charset="0"/>
              </a:rPr>
              <a:t>Chapter 5:</a:t>
            </a:r>
            <a:endParaRPr lang="en-US" dirty="0"/>
          </a:p>
        </p:txBody>
      </p:sp>
      <p:sp>
        <p:nvSpPr>
          <p:cNvPr id="3" name="Subtitle 2"/>
          <p:cNvSpPr>
            <a:spLocks noGrp="1"/>
          </p:cNvSpPr>
          <p:nvPr>
            <p:ph type="subTitle" idx="1"/>
          </p:nvPr>
        </p:nvSpPr>
        <p:spPr>
          <a:xfrm>
            <a:off x="0" y="3505200"/>
            <a:ext cx="9067800" cy="685800"/>
          </a:xfrm>
        </p:spPr>
        <p:txBody>
          <a:bodyPr/>
          <a:lstStyle/>
          <a:p>
            <a:r>
              <a:rPr lang="en-US" altLang="en-US" dirty="0">
                <a:latin typeface="Calibri" pitchFamily="34" charset="0"/>
              </a:rPr>
              <a:t>Who Gains and Who Loses from Trade?</a:t>
            </a:r>
            <a:endParaRPr lang="en-US" dirty="0"/>
          </a:p>
        </p:txBody>
      </p:sp>
    </p:spTree>
    <p:extLst>
      <p:ext uri="{BB962C8B-B14F-4D97-AF65-F5344CB8AC3E}">
        <p14:creationId xmlns:p14="http://schemas.microsoft.com/office/powerpoint/2010/main" val="35431251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t>The </a:t>
            </a:r>
            <a:r>
              <a:rPr lang="en-US" sz="4000" b="1" dirty="0" smtClean="0"/>
              <a:t>Specialized-Factor </a:t>
            </a:r>
            <a:r>
              <a:rPr lang="en-US" sz="4000" b="1" dirty="0"/>
              <a:t>P</a:t>
            </a:r>
            <a:r>
              <a:rPr lang="en-US" sz="4000" b="1" dirty="0" smtClean="0"/>
              <a:t>attern </a:t>
            </a:r>
            <a:endParaRPr lang="en-US" sz="4000" dirty="0"/>
          </a:p>
        </p:txBody>
      </p:sp>
      <p:sp>
        <p:nvSpPr>
          <p:cNvPr id="3" name="Content Placeholder 2"/>
          <p:cNvSpPr>
            <a:spLocks noGrp="1"/>
          </p:cNvSpPr>
          <p:nvPr>
            <p:ph idx="1"/>
          </p:nvPr>
        </p:nvSpPr>
        <p:spPr>
          <a:xfrm>
            <a:off x="457200" y="1371600"/>
            <a:ext cx="8229600" cy="4830763"/>
          </a:xfrm>
        </p:spPr>
        <p:txBody>
          <a:bodyPr>
            <a:normAutofit/>
          </a:bodyPr>
          <a:lstStyle/>
          <a:p>
            <a:pPr lvl="0"/>
            <a:r>
              <a:rPr lang="en-US" dirty="0"/>
              <a:t>The more a factor is specialized and concentrated in the production of a product whose relative price is rising, the more this factor stands to gain</a:t>
            </a:r>
          </a:p>
          <a:p>
            <a:pPr lvl="0"/>
            <a:r>
              <a:rPr lang="en-US" dirty="0"/>
              <a:t>The more a factor is specialized and concentrated in the production of a product whose relative price is falling, the more it stands to lose from the change in product price.</a:t>
            </a:r>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10</a:t>
            </a:fld>
            <a:endParaRPr lang="en-US" dirty="0"/>
          </a:p>
        </p:txBody>
      </p:sp>
    </p:spTree>
    <p:extLst>
      <p:ext uri="{BB962C8B-B14F-4D97-AF65-F5344CB8AC3E}">
        <p14:creationId xmlns:p14="http://schemas.microsoft.com/office/powerpoint/2010/main" val="32663717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8763000" cy="1143000"/>
          </a:xfrm>
        </p:spPr>
        <p:txBody>
          <a:bodyPr>
            <a:noAutofit/>
          </a:bodyPr>
          <a:lstStyle/>
          <a:p>
            <a:r>
              <a:rPr lang="en-US" sz="4000" b="1" dirty="0"/>
              <a:t>The </a:t>
            </a:r>
            <a:r>
              <a:rPr lang="en-US" sz="4000" b="1" dirty="0" smtClean="0"/>
              <a:t>Factor-Price </a:t>
            </a:r>
            <a:r>
              <a:rPr lang="en-US" sz="4000" b="1" dirty="0"/>
              <a:t>E</a:t>
            </a:r>
            <a:r>
              <a:rPr lang="en-US" sz="4000" b="1" dirty="0" smtClean="0"/>
              <a:t>qualization </a:t>
            </a:r>
            <a:r>
              <a:rPr lang="en-US" sz="4000" b="1" dirty="0"/>
              <a:t>T</a:t>
            </a:r>
            <a:r>
              <a:rPr lang="en-US" sz="4000" b="1" dirty="0" smtClean="0"/>
              <a:t>heorem </a:t>
            </a:r>
            <a:endParaRPr lang="en-US" sz="4000" dirty="0"/>
          </a:p>
        </p:txBody>
      </p:sp>
      <p:sp>
        <p:nvSpPr>
          <p:cNvPr id="3" name="Content Placeholder 2"/>
          <p:cNvSpPr>
            <a:spLocks noGrp="1"/>
          </p:cNvSpPr>
          <p:nvPr>
            <p:ph idx="1"/>
          </p:nvPr>
        </p:nvSpPr>
        <p:spPr>
          <a:xfrm>
            <a:off x="457200" y="1219200"/>
            <a:ext cx="8229600" cy="4983163"/>
          </a:xfrm>
        </p:spPr>
        <p:txBody>
          <a:bodyPr>
            <a:normAutofit fontScale="85000" lnSpcReduction="20000"/>
          </a:bodyPr>
          <a:lstStyle/>
          <a:p>
            <a:pPr marL="0" indent="0">
              <a:buNone/>
            </a:pPr>
            <a:r>
              <a:rPr lang="en-US" dirty="0" smtClean="0"/>
              <a:t>This </a:t>
            </a:r>
            <a:r>
              <a:rPr lang="en-US" dirty="0"/>
              <a:t>theorem states that, </a:t>
            </a:r>
            <a:r>
              <a:rPr lang="en-US" dirty="0" smtClean="0"/>
              <a:t>given certain </a:t>
            </a:r>
            <a:r>
              <a:rPr lang="en-US" dirty="0"/>
              <a:t>conditions and assumptions, free trade equalizes not only product prices </a:t>
            </a:r>
            <a:r>
              <a:rPr lang="en-US" dirty="0" smtClean="0"/>
              <a:t>but also </a:t>
            </a:r>
            <a:r>
              <a:rPr lang="en-US" dirty="0"/>
              <a:t>the prices of individual factors between the two countries. </a:t>
            </a:r>
            <a:endParaRPr lang="en-US" dirty="0" smtClean="0"/>
          </a:p>
          <a:p>
            <a:pPr marL="0" indent="0">
              <a:buNone/>
            </a:pPr>
            <a:endParaRPr lang="en-US" sz="2400" dirty="0"/>
          </a:p>
          <a:p>
            <a:pPr marL="0" indent="0">
              <a:buNone/>
            </a:pPr>
            <a:r>
              <a:rPr lang="en-US" dirty="0" smtClean="0"/>
              <a:t>To </a:t>
            </a:r>
            <a:r>
              <a:rPr lang="en-US" dirty="0"/>
              <a:t>see what this </a:t>
            </a:r>
            <a:r>
              <a:rPr lang="en-US" dirty="0" smtClean="0"/>
              <a:t>means, consider </a:t>
            </a:r>
            <a:r>
              <a:rPr lang="en-US" dirty="0"/>
              <a:t>our standard example of free trade in cloth and wheat. The theorem </a:t>
            </a:r>
            <a:r>
              <a:rPr lang="en-US" dirty="0" smtClean="0"/>
              <a:t>predicts that</a:t>
            </a:r>
            <a:r>
              <a:rPr lang="en-US" dirty="0"/>
              <a:t>, even if factors cannot migrate between countries directly, with free trade</a:t>
            </a:r>
          </a:p>
          <a:p>
            <a:pPr marL="0" indent="0">
              <a:buNone/>
            </a:pPr>
            <a:r>
              <a:rPr lang="en-US" dirty="0" smtClean="0"/>
              <a:t>  • </a:t>
            </a:r>
            <a:r>
              <a:rPr lang="en-US" dirty="0"/>
              <a:t>Laborers (of the same skill level) earn the same wage </a:t>
            </a:r>
            <a:r>
              <a:rPr lang="en-US" dirty="0" smtClean="0"/>
              <a:t>  </a:t>
            </a:r>
          </a:p>
          <a:p>
            <a:pPr marL="0" indent="0">
              <a:buNone/>
            </a:pPr>
            <a:r>
              <a:rPr lang="en-US" dirty="0"/>
              <a:t> </a:t>
            </a:r>
            <a:r>
              <a:rPr lang="en-US" dirty="0" smtClean="0"/>
              <a:t>    rate </a:t>
            </a:r>
            <a:r>
              <a:rPr lang="en-US" dirty="0"/>
              <a:t>in both </a:t>
            </a:r>
            <a:r>
              <a:rPr lang="en-US" dirty="0" smtClean="0"/>
              <a:t>countries</a:t>
            </a:r>
            <a:r>
              <a:rPr lang="en-US" dirty="0"/>
              <a:t>.</a:t>
            </a:r>
          </a:p>
          <a:p>
            <a:pPr marL="0" indent="0">
              <a:buNone/>
            </a:pPr>
            <a:r>
              <a:rPr lang="en-US" dirty="0" smtClean="0"/>
              <a:t>  • </a:t>
            </a:r>
            <a:r>
              <a:rPr lang="en-US" dirty="0"/>
              <a:t>Units of land (of comparable quality) earn the same </a:t>
            </a:r>
            <a:endParaRPr lang="en-US" dirty="0" smtClean="0"/>
          </a:p>
          <a:p>
            <a:pPr marL="0" indent="0">
              <a:buNone/>
            </a:pPr>
            <a:r>
              <a:rPr lang="en-US" dirty="0"/>
              <a:t> </a:t>
            </a:r>
            <a:r>
              <a:rPr lang="en-US" dirty="0" smtClean="0"/>
              <a:t>    rental </a:t>
            </a:r>
            <a:r>
              <a:rPr lang="en-US" dirty="0"/>
              <a:t>return </a:t>
            </a:r>
            <a:r>
              <a:rPr lang="en-US" dirty="0" smtClean="0"/>
              <a:t>in </a:t>
            </a:r>
            <a:r>
              <a:rPr lang="en-US" dirty="0"/>
              <a:t>both countries.</a:t>
            </a:r>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11</a:t>
            </a:fld>
            <a:endParaRPr lang="en-US" dirty="0"/>
          </a:p>
        </p:txBody>
      </p:sp>
    </p:spTree>
    <p:extLst>
      <p:ext uri="{BB962C8B-B14F-4D97-AF65-F5344CB8AC3E}">
        <p14:creationId xmlns:p14="http://schemas.microsoft.com/office/powerpoint/2010/main" val="28801669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610600" cy="1143000"/>
          </a:xfrm>
        </p:spPr>
        <p:txBody>
          <a:bodyPr>
            <a:noAutofit/>
          </a:bodyPr>
          <a:lstStyle/>
          <a:p>
            <a:r>
              <a:rPr lang="en-US" sz="4000" b="1" dirty="0"/>
              <a:t>The </a:t>
            </a:r>
            <a:r>
              <a:rPr lang="en-US" sz="4000" b="1" dirty="0" smtClean="0"/>
              <a:t>Factor-Price </a:t>
            </a:r>
            <a:r>
              <a:rPr lang="en-US" sz="4000" b="1" dirty="0"/>
              <a:t>E</a:t>
            </a:r>
            <a:r>
              <a:rPr lang="en-US" sz="4000" b="1" dirty="0" smtClean="0"/>
              <a:t>qualization </a:t>
            </a:r>
            <a:r>
              <a:rPr lang="en-US" sz="4000" b="1" dirty="0"/>
              <a:t>T</a:t>
            </a:r>
            <a:r>
              <a:rPr lang="en-US" sz="4000" b="1" dirty="0" smtClean="0"/>
              <a:t>heorem </a:t>
            </a:r>
            <a:endParaRPr lang="en-US" sz="4000" dirty="0"/>
          </a:p>
        </p:txBody>
      </p:sp>
      <p:sp>
        <p:nvSpPr>
          <p:cNvPr id="3" name="Content Placeholder 2"/>
          <p:cNvSpPr>
            <a:spLocks noGrp="1"/>
          </p:cNvSpPr>
          <p:nvPr>
            <p:ph idx="1"/>
          </p:nvPr>
        </p:nvSpPr>
        <p:spPr>
          <a:xfrm>
            <a:off x="457200" y="1295400"/>
            <a:ext cx="8229600" cy="4906963"/>
          </a:xfrm>
        </p:spPr>
        <p:txBody>
          <a:bodyPr>
            <a:normAutofit/>
          </a:bodyPr>
          <a:lstStyle/>
          <a:p>
            <a:pPr marL="0" indent="0">
              <a:buNone/>
            </a:pPr>
            <a:r>
              <a:rPr lang="en-US" dirty="0"/>
              <a:t>The factor-price equalization theorem implies that laborers will end up </a:t>
            </a:r>
            <a:r>
              <a:rPr lang="en-US" dirty="0" smtClean="0"/>
              <a:t>earning the </a:t>
            </a:r>
            <a:r>
              <a:rPr lang="en-US" dirty="0"/>
              <a:t>same wage rate in all countries, even if labor migration between countries is </a:t>
            </a:r>
            <a:r>
              <a:rPr lang="en-US" dirty="0" smtClean="0"/>
              <a:t>not allowed</a:t>
            </a:r>
            <a:r>
              <a:rPr lang="en-US" dirty="0"/>
              <a:t>. Trade makes this possible, within the assumptions of the model, because </a:t>
            </a:r>
            <a:r>
              <a:rPr lang="en-US" dirty="0" smtClean="0"/>
              <a:t>the factors </a:t>
            </a:r>
            <a:r>
              <a:rPr lang="en-US" dirty="0"/>
              <a:t>that cannot migrate between countries end up being implicitly shipped </a:t>
            </a:r>
            <a:r>
              <a:rPr lang="en-US" dirty="0" smtClean="0"/>
              <a:t>between countries </a:t>
            </a:r>
            <a:r>
              <a:rPr lang="en-US" dirty="0"/>
              <a:t>in commodity form.</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12</a:t>
            </a:fld>
            <a:endParaRPr lang="en-US" dirty="0"/>
          </a:p>
        </p:txBody>
      </p:sp>
    </p:spTree>
    <p:extLst>
      <p:ext uri="{BB962C8B-B14F-4D97-AF65-F5344CB8AC3E}">
        <p14:creationId xmlns:p14="http://schemas.microsoft.com/office/powerpoint/2010/main" val="4538032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229600" cy="1143000"/>
          </a:xfrm>
        </p:spPr>
        <p:txBody>
          <a:bodyPr>
            <a:noAutofit/>
          </a:bodyPr>
          <a:lstStyle/>
          <a:p>
            <a:r>
              <a:rPr lang="en-US" sz="4000" b="1" dirty="0" smtClean="0"/>
              <a:t>Does Heckscher-Ohlin Explain </a:t>
            </a:r>
            <a:r>
              <a:rPr lang="en-US" sz="4000" b="1" dirty="0"/>
              <a:t>A</a:t>
            </a:r>
            <a:r>
              <a:rPr lang="en-US" sz="4000" b="1" dirty="0" smtClean="0"/>
              <a:t>ctual </a:t>
            </a:r>
            <a:r>
              <a:rPr lang="en-US" sz="4000" b="1" dirty="0"/>
              <a:t>T</a:t>
            </a:r>
            <a:r>
              <a:rPr lang="en-US" sz="4000" b="1" dirty="0" smtClean="0"/>
              <a:t>rade </a:t>
            </a:r>
            <a:r>
              <a:rPr lang="en-US" sz="4000" b="1" dirty="0"/>
              <a:t>P</a:t>
            </a:r>
            <a:r>
              <a:rPr lang="en-US" sz="4000" b="1" dirty="0" smtClean="0"/>
              <a:t>atterns?</a:t>
            </a:r>
            <a:endParaRPr lang="en-US" sz="4000" b="1" dirty="0"/>
          </a:p>
        </p:txBody>
      </p:sp>
      <p:sp>
        <p:nvSpPr>
          <p:cNvPr id="3" name="Content Placeholder 2"/>
          <p:cNvSpPr>
            <a:spLocks noGrp="1"/>
          </p:cNvSpPr>
          <p:nvPr>
            <p:ph idx="1"/>
          </p:nvPr>
        </p:nvSpPr>
        <p:spPr>
          <a:xfrm>
            <a:off x="457200" y="1524000"/>
            <a:ext cx="8229600" cy="4678363"/>
          </a:xfrm>
        </p:spPr>
        <p:txBody>
          <a:bodyPr>
            <a:normAutofit/>
          </a:bodyPr>
          <a:lstStyle/>
          <a:p>
            <a:pPr marL="0" indent="0">
              <a:buNone/>
            </a:pPr>
            <a:r>
              <a:rPr lang="en-US" dirty="0"/>
              <a:t>The Heckscher–Ohlin approach to trade provides important insights, in theory, </a:t>
            </a:r>
            <a:r>
              <a:rPr lang="en-US" dirty="0" smtClean="0"/>
              <a:t>about the </a:t>
            </a:r>
            <a:r>
              <a:rPr lang="en-US" dirty="0"/>
              <a:t>gains from trade, the effects of trade on production and consumption, and </a:t>
            </a:r>
            <a:r>
              <a:rPr lang="en-US" dirty="0" smtClean="0"/>
              <a:t>the effects </a:t>
            </a:r>
            <a:r>
              <a:rPr lang="en-US" dirty="0"/>
              <a:t>of trade on the incomes of production factors. These insights are based on </a:t>
            </a:r>
            <a:r>
              <a:rPr lang="en-US" dirty="0" smtClean="0"/>
              <a:t>the hunch </a:t>
            </a:r>
            <a:r>
              <a:rPr lang="en-US" dirty="0"/>
              <a:t>by Heckscher and Ohlin about the basis for trade—why countries export </a:t>
            </a:r>
            <a:r>
              <a:rPr lang="en-US" dirty="0" smtClean="0"/>
              <a:t>some products </a:t>
            </a:r>
            <a:r>
              <a:rPr lang="en-US" dirty="0"/>
              <a:t>and import others. </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13</a:t>
            </a:fld>
            <a:endParaRPr lang="en-US" dirty="0"/>
          </a:p>
        </p:txBody>
      </p:sp>
    </p:spTree>
    <p:extLst>
      <p:ext uri="{BB962C8B-B14F-4D97-AF65-F5344CB8AC3E}">
        <p14:creationId xmlns:p14="http://schemas.microsoft.com/office/powerpoint/2010/main" val="384648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a:t>Does Heckscher-Ohlin </a:t>
            </a:r>
            <a:r>
              <a:rPr lang="en-US" sz="4000" b="1" dirty="0" smtClean="0"/>
              <a:t>Explain </a:t>
            </a:r>
            <a:r>
              <a:rPr lang="en-US" sz="4000" b="1" dirty="0"/>
              <a:t>A</a:t>
            </a:r>
            <a:r>
              <a:rPr lang="en-US" sz="4000" b="1" dirty="0" smtClean="0"/>
              <a:t>ctual </a:t>
            </a:r>
            <a:r>
              <a:rPr lang="en-US" sz="4000" b="1" dirty="0"/>
              <a:t>T</a:t>
            </a:r>
            <a:r>
              <a:rPr lang="en-US" sz="4000" b="1" dirty="0" smtClean="0"/>
              <a:t>rade </a:t>
            </a:r>
            <a:r>
              <a:rPr lang="en-US" sz="4000" b="1" dirty="0"/>
              <a:t>P</a:t>
            </a:r>
            <a:r>
              <a:rPr lang="en-US" sz="4000" b="1" dirty="0" smtClean="0"/>
              <a:t>atterns? </a:t>
            </a:r>
            <a:endParaRPr lang="en-US" sz="4000" dirty="0"/>
          </a:p>
        </p:txBody>
      </p:sp>
      <p:sp>
        <p:nvSpPr>
          <p:cNvPr id="3" name="Content Placeholder 2"/>
          <p:cNvSpPr>
            <a:spLocks noGrp="1"/>
          </p:cNvSpPr>
          <p:nvPr>
            <p:ph idx="1"/>
          </p:nvPr>
        </p:nvSpPr>
        <p:spPr>
          <a:xfrm>
            <a:off x="457200" y="1676400"/>
            <a:ext cx="8229600" cy="4525963"/>
          </a:xfrm>
        </p:spPr>
        <p:txBody>
          <a:bodyPr>
            <a:normAutofit/>
          </a:bodyPr>
          <a:lstStyle/>
          <a:p>
            <a:r>
              <a:rPr lang="en-US" dirty="0"/>
              <a:t>The first formal efforts to test the H–O theory used the simple model of two </a:t>
            </a:r>
            <a:r>
              <a:rPr lang="en-US" dirty="0" smtClean="0"/>
              <a:t>factors of </a:t>
            </a:r>
            <a:r>
              <a:rPr lang="en-US" dirty="0"/>
              <a:t>production and U.S. trade data. These tests failed to confirm the H–O theory</a:t>
            </a:r>
            <a:r>
              <a:rPr lang="en-US" dirty="0" smtClean="0"/>
              <a:t>.</a:t>
            </a:r>
          </a:p>
          <a:p>
            <a:r>
              <a:rPr lang="en-US" dirty="0" smtClean="0"/>
              <a:t>More </a:t>
            </a:r>
            <a:r>
              <a:rPr lang="en-US" dirty="0"/>
              <a:t>recent tests recognize that more than two </a:t>
            </a:r>
            <a:r>
              <a:rPr lang="en-US" dirty="0" smtClean="0"/>
              <a:t>types of </a:t>
            </a:r>
            <a:r>
              <a:rPr lang="en-US" dirty="0"/>
              <a:t>production factors are relevant to the H–O explanation of trade patterns.</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14</a:t>
            </a:fld>
            <a:endParaRPr lang="en-US" dirty="0"/>
          </a:p>
        </p:txBody>
      </p:sp>
    </p:spTree>
    <p:extLst>
      <p:ext uri="{BB962C8B-B14F-4D97-AF65-F5344CB8AC3E}">
        <p14:creationId xmlns:p14="http://schemas.microsoft.com/office/powerpoint/2010/main" val="19057297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a:t>Does Heckscher-Ohlin </a:t>
            </a:r>
            <a:r>
              <a:rPr lang="en-US" sz="4000" b="1" dirty="0" smtClean="0"/>
              <a:t>Explain </a:t>
            </a:r>
            <a:r>
              <a:rPr lang="en-US" sz="4000" b="1" dirty="0"/>
              <a:t>A</a:t>
            </a:r>
            <a:r>
              <a:rPr lang="en-US" sz="4000" b="1" dirty="0" smtClean="0"/>
              <a:t>ctual </a:t>
            </a:r>
            <a:r>
              <a:rPr lang="en-US" sz="4000" b="1" dirty="0"/>
              <a:t>T</a:t>
            </a:r>
            <a:r>
              <a:rPr lang="en-US" sz="4000" b="1" dirty="0" smtClean="0"/>
              <a:t>rade </a:t>
            </a:r>
            <a:r>
              <a:rPr lang="en-US" sz="4000" b="1" dirty="0"/>
              <a:t>P</a:t>
            </a:r>
            <a:r>
              <a:rPr lang="en-US" sz="4000" b="1" dirty="0" smtClean="0"/>
              <a:t>atterns</a:t>
            </a:r>
            <a:r>
              <a:rPr lang="en-US" sz="4000" b="1" dirty="0"/>
              <a:t>? </a:t>
            </a:r>
            <a:endParaRPr lang="en-US" sz="4000" dirty="0"/>
          </a:p>
        </p:txBody>
      </p:sp>
      <p:sp>
        <p:nvSpPr>
          <p:cNvPr id="3" name="Content Placeholder 2"/>
          <p:cNvSpPr>
            <a:spLocks noGrp="1"/>
          </p:cNvSpPr>
          <p:nvPr>
            <p:ph idx="1"/>
          </p:nvPr>
        </p:nvSpPr>
        <p:spPr>
          <a:xfrm>
            <a:off x="457200" y="1447800"/>
            <a:ext cx="8229600" cy="4754563"/>
          </a:xfrm>
        </p:spPr>
        <p:txBody>
          <a:bodyPr>
            <a:normAutofit/>
          </a:bodyPr>
          <a:lstStyle/>
          <a:p>
            <a:pPr marL="0" indent="0">
              <a:buNone/>
            </a:pPr>
            <a:r>
              <a:rPr lang="en-US" dirty="0"/>
              <a:t>Economists have tested the H–O theory in several ways. Complete tests </a:t>
            </a:r>
            <a:r>
              <a:rPr lang="en-US" dirty="0" smtClean="0"/>
              <a:t>require information on:</a:t>
            </a:r>
          </a:p>
          <a:p>
            <a:r>
              <a:rPr lang="en-US" dirty="0" smtClean="0"/>
              <a:t> </a:t>
            </a:r>
            <a:r>
              <a:rPr lang="en-US" dirty="0"/>
              <a:t>the factor endowments of different </a:t>
            </a:r>
            <a:r>
              <a:rPr lang="en-US" dirty="0" smtClean="0"/>
              <a:t>countries</a:t>
            </a:r>
          </a:p>
          <a:p>
            <a:r>
              <a:rPr lang="en-US" dirty="0" smtClean="0"/>
              <a:t> </a:t>
            </a:r>
            <a:r>
              <a:rPr lang="en-US" dirty="0"/>
              <a:t>international trade </a:t>
            </a:r>
            <a:r>
              <a:rPr lang="en-US" dirty="0" smtClean="0"/>
              <a:t>for various products</a:t>
            </a:r>
          </a:p>
          <a:p>
            <a:r>
              <a:rPr lang="en-US" dirty="0" smtClean="0"/>
              <a:t>the </a:t>
            </a:r>
            <a:r>
              <a:rPr lang="en-US" dirty="0"/>
              <a:t>factor proportions used in producing these products. </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15</a:t>
            </a:fld>
            <a:endParaRPr lang="en-US" dirty="0"/>
          </a:p>
        </p:txBody>
      </p:sp>
    </p:spTree>
    <p:extLst>
      <p:ext uri="{BB962C8B-B14F-4D97-AF65-F5344CB8AC3E}">
        <p14:creationId xmlns:p14="http://schemas.microsoft.com/office/powerpoint/2010/main" val="14663392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Autofit/>
          </a:bodyPr>
          <a:lstStyle/>
          <a:p>
            <a:r>
              <a:rPr lang="en-US" altLang="en-US" sz="3600" b="1" dirty="0" smtClean="0">
                <a:latin typeface="Calibri" pitchFamily="34" charset="0"/>
              </a:rPr>
              <a:t>Shares </a:t>
            </a:r>
            <a:r>
              <a:rPr lang="en-US" altLang="en-US" sz="3600" b="1" dirty="0">
                <a:latin typeface="Calibri" pitchFamily="34" charset="0"/>
              </a:rPr>
              <a:t>of </a:t>
            </a:r>
            <a:r>
              <a:rPr lang="en-US" altLang="en-US" sz="3600" b="1" dirty="0" smtClean="0">
                <a:latin typeface="Calibri" pitchFamily="34" charset="0"/>
              </a:rPr>
              <a:t>the World’s </a:t>
            </a:r>
            <a:r>
              <a:rPr lang="en-US" altLang="en-US" sz="3600" b="1" dirty="0">
                <a:latin typeface="Calibri" pitchFamily="34" charset="0"/>
              </a:rPr>
              <a:t>Factor Endowments, </a:t>
            </a:r>
            <a:r>
              <a:rPr lang="en-US" altLang="en-US" sz="3600" b="1" dirty="0" smtClean="0">
                <a:latin typeface="Calibri" pitchFamily="34" charset="0"/>
              </a:rPr>
              <a:t>2010-2011</a:t>
            </a:r>
            <a:endParaRPr lang="en-US" sz="3600" b="1"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313564412"/>
              </p:ext>
            </p:extLst>
          </p:nvPr>
        </p:nvGraphicFramePr>
        <p:xfrm>
          <a:off x="228601" y="1371605"/>
          <a:ext cx="8763000" cy="4028911"/>
        </p:xfrm>
        <a:graphic>
          <a:graphicData uri="http://schemas.openxmlformats.org/drawingml/2006/table">
            <a:tbl>
              <a:tblPr>
                <a:tableStyleId>{5C22544A-7EE6-4342-B048-85BDC9FD1C3A}</a:tableStyleId>
              </a:tblPr>
              <a:tblGrid>
                <a:gridCol w="2359721"/>
                <a:gridCol w="792630"/>
                <a:gridCol w="1136164"/>
                <a:gridCol w="880935"/>
                <a:gridCol w="861134"/>
                <a:gridCol w="959411"/>
                <a:gridCol w="872379"/>
                <a:gridCol w="900626"/>
              </a:tblGrid>
              <a:tr h="678922">
                <a:tc>
                  <a:txBody>
                    <a:bodyPr/>
                    <a:lstStyle/>
                    <a:p>
                      <a:pPr marL="0" marR="0" algn="ctr">
                        <a:lnSpc>
                          <a:spcPct val="115000"/>
                        </a:lnSpc>
                        <a:spcBef>
                          <a:spcPts val="0"/>
                        </a:spcBef>
                        <a:spcAft>
                          <a:spcPts val="0"/>
                        </a:spcAft>
                      </a:pPr>
                      <a:endParaRPr lang="en-US" sz="12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0" algn="ctr">
                        <a:lnSpc>
                          <a:spcPct val="115000"/>
                        </a:lnSpc>
                        <a:spcBef>
                          <a:spcPts val="0"/>
                        </a:spcBef>
                        <a:spcAft>
                          <a:spcPts val="0"/>
                        </a:spcAft>
                      </a:pPr>
                      <a:r>
                        <a:rPr lang="en-US" sz="1200" b="1" dirty="0">
                          <a:effectLst/>
                        </a:rPr>
                        <a:t>Physical Capital</a:t>
                      </a:r>
                      <a:endParaRPr lang="en-US" sz="12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0" algn="ctr">
                        <a:lnSpc>
                          <a:spcPct val="115000"/>
                        </a:lnSpc>
                        <a:spcBef>
                          <a:spcPts val="0"/>
                        </a:spcBef>
                        <a:spcAft>
                          <a:spcPts val="0"/>
                        </a:spcAft>
                      </a:pPr>
                      <a:r>
                        <a:rPr lang="en-US" sz="1200" b="1" dirty="0">
                          <a:effectLst/>
                        </a:rPr>
                        <a:t>Highly Skilled Labor</a:t>
                      </a:r>
                      <a:endParaRPr lang="en-US" sz="12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0" algn="ctr">
                        <a:lnSpc>
                          <a:spcPct val="115000"/>
                        </a:lnSpc>
                        <a:spcBef>
                          <a:spcPts val="0"/>
                        </a:spcBef>
                        <a:spcAft>
                          <a:spcPts val="0"/>
                        </a:spcAft>
                      </a:pPr>
                      <a:r>
                        <a:rPr lang="en-US" sz="1200" b="1" dirty="0">
                          <a:effectLst/>
                        </a:rPr>
                        <a:t>Medium-Skilled Labor</a:t>
                      </a:r>
                      <a:endParaRPr lang="en-US" sz="12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0" algn="ctr">
                        <a:lnSpc>
                          <a:spcPct val="115000"/>
                        </a:lnSpc>
                        <a:spcBef>
                          <a:spcPts val="0"/>
                        </a:spcBef>
                        <a:spcAft>
                          <a:spcPts val="0"/>
                        </a:spcAft>
                      </a:pPr>
                      <a:r>
                        <a:rPr lang="en-US" sz="1200" b="1" dirty="0">
                          <a:effectLst/>
                        </a:rPr>
                        <a:t>Unskilled Labor</a:t>
                      </a:r>
                      <a:endParaRPr lang="en-US" sz="12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0" algn="ctr">
                        <a:lnSpc>
                          <a:spcPct val="115000"/>
                        </a:lnSpc>
                        <a:spcBef>
                          <a:spcPts val="0"/>
                        </a:spcBef>
                        <a:spcAft>
                          <a:spcPts val="0"/>
                        </a:spcAft>
                      </a:pPr>
                      <a:r>
                        <a:rPr lang="en-US" sz="1200" b="1" dirty="0">
                          <a:effectLst/>
                        </a:rPr>
                        <a:t>Crop</a:t>
                      </a:r>
                    </a:p>
                    <a:p>
                      <a:pPr marL="0" marR="0" algn="ctr">
                        <a:lnSpc>
                          <a:spcPct val="115000"/>
                        </a:lnSpc>
                        <a:spcBef>
                          <a:spcPts val="0"/>
                        </a:spcBef>
                        <a:spcAft>
                          <a:spcPts val="0"/>
                        </a:spcAft>
                      </a:pPr>
                      <a:r>
                        <a:rPr lang="en-US" sz="1200" b="1" dirty="0">
                          <a:effectLst/>
                        </a:rPr>
                        <a:t>Land</a:t>
                      </a:r>
                      <a:endParaRPr lang="en-US" sz="12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0" algn="ctr">
                        <a:lnSpc>
                          <a:spcPct val="115000"/>
                        </a:lnSpc>
                        <a:spcBef>
                          <a:spcPts val="0"/>
                        </a:spcBef>
                        <a:spcAft>
                          <a:spcPts val="0"/>
                        </a:spcAft>
                      </a:pPr>
                      <a:r>
                        <a:rPr lang="en-US" sz="1200" b="1" dirty="0">
                          <a:effectLst/>
                        </a:rPr>
                        <a:t>Pasture Land</a:t>
                      </a:r>
                      <a:endParaRPr lang="en-US" sz="12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0" algn="ctr">
                        <a:lnSpc>
                          <a:spcPct val="115000"/>
                        </a:lnSpc>
                        <a:spcBef>
                          <a:spcPts val="0"/>
                        </a:spcBef>
                        <a:spcAft>
                          <a:spcPts val="0"/>
                        </a:spcAft>
                      </a:pPr>
                      <a:r>
                        <a:rPr lang="en-US" sz="1200" b="1" dirty="0">
                          <a:effectLst/>
                        </a:rPr>
                        <a:t>Forestland</a:t>
                      </a:r>
                      <a:endParaRPr lang="en-US" sz="1200" b="1" dirty="0">
                        <a:effectLst/>
                        <a:latin typeface="Times New Roman"/>
                        <a:ea typeface="Calibri"/>
                        <a:cs typeface="Times New Roman"/>
                      </a:endParaRPr>
                    </a:p>
                  </a:txBody>
                  <a:tcPr marL="68580" marR="68580" marT="0" marB="0" anchor="b">
                    <a:solidFill>
                      <a:schemeClr val="accent5">
                        <a:lumMod val="40000"/>
                        <a:lumOff val="60000"/>
                      </a:schemeClr>
                    </a:solidFill>
                  </a:tcPr>
                </a:tc>
              </a:tr>
              <a:tr h="328347">
                <a:tc>
                  <a:txBody>
                    <a:bodyPr/>
                    <a:lstStyle/>
                    <a:p>
                      <a:pPr marL="0" marR="193040" algn="r">
                        <a:lnSpc>
                          <a:spcPct val="115000"/>
                        </a:lnSpc>
                        <a:spcBef>
                          <a:spcPts val="0"/>
                        </a:spcBef>
                        <a:spcAft>
                          <a:spcPts val="0"/>
                        </a:spcAft>
                      </a:pPr>
                      <a:r>
                        <a:rPr lang="en-US" sz="1400" b="1" dirty="0" smtClean="0">
                          <a:effectLst/>
                          <a:latin typeface="Times New Roman"/>
                          <a:ea typeface="Calibri"/>
                          <a:cs typeface="Times New Roman"/>
                        </a:rPr>
                        <a:t>United States</a:t>
                      </a:r>
                      <a:endParaRPr lang="en-US" sz="14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193040" algn="r">
                        <a:lnSpc>
                          <a:spcPct val="115000"/>
                        </a:lnSpc>
                        <a:spcBef>
                          <a:spcPts val="0"/>
                        </a:spcBef>
                        <a:spcAft>
                          <a:spcPts val="0"/>
                        </a:spcAft>
                      </a:pPr>
                      <a:r>
                        <a:rPr lang="en-US" sz="1600" b="1" dirty="0">
                          <a:effectLst/>
                        </a:rPr>
                        <a:t>16.8</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243840" algn="r">
                        <a:lnSpc>
                          <a:spcPct val="115000"/>
                        </a:lnSpc>
                        <a:spcBef>
                          <a:spcPts val="0"/>
                        </a:spcBef>
                        <a:spcAft>
                          <a:spcPts val="0"/>
                        </a:spcAft>
                      </a:pPr>
                      <a:r>
                        <a:rPr lang="en-US" sz="1600" b="1" dirty="0">
                          <a:effectLst/>
                        </a:rPr>
                        <a:t>19.0</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234315" algn="r">
                        <a:lnSpc>
                          <a:spcPct val="115000"/>
                        </a:lnSpc>
                        <a:spcBef>
                          <a:spcPts val="0"/>
                        </a:spcBef>
                        <a:spcAft>
                          <a:spcPts val="0"/>
                        </a:spcAft>
                      </a:pPr>
                      <a:r>
                        <a:rPr lang="en-US" sz="1600" b="1" dirty="0">
                          <a:effectLst/>
                        </a:rPr>
                        <a:t>3.9</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132715" algn="r">
                        <a:lnSpc>
                          <a:spcPct val="115000"/>
                        </a:lnSpc>
                        <a:spcBef>
                          <a:spcPts val="0"/>
                        </a:spcBef>
                        <a:spcAft>
                          <a:spcPts val="0"/>
                        </a:spcAft>
                      </a:pPr>
                      <a:r>
                        <a:rPr lang="en-US" sz="1600" b="1" dirty="0">
                          <a:effectLst/>
                        </a:rPr>
                        <a:t>0.2</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145415" algn="r">
                        <a:lnSpc>
                          <a:spcPct val="115000"/>
                        </a:lnSpc>
                        <a:spcBef>
                          <a:spcPts val="0"/>
                        </a:spcBef>
                        <a:spcAft>
                          <a:spcPts val="0"/>
                        </a:spcAft>
                      </a:pPr>
                      <a:r>
                        <a:rPr lang="en-US" sz="1600" b="1" dirty="0">
                          <a:effectLst/>
                        </a:rPr>
                        <a:t>11.1</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91440" algn="r">
                        <a:lnSpc>
                          <a:spcPct val="115000"/>
                        </a:lnSpc>
                        <a:spcBef>
                          <a:spcPts val="0"/>
                        </a:spcBef>
                        <a:spcAft>
                          <a:spcPts val="0"/>
                        </a:spcAft>
                      </a:pPr>
                      <a:r>
                        <a:rPr lang="en-US" sz="1600" b="1" dirty="0">
                          <a:effectLst/>
                        </a:rPr>
                        <a:t>8.1</a:t>
                      </a:r>
                      <a:endParaRPr lang="en-US" sz="1600" b="1" dirty="0">
                        <a:effectLst/>
                        <a:latin typeface="Times New Roman"/>
                        <a:ea typeface="Calibri"/>
                        <a:cs typeface="Times New Roman"/>
                      </a:endParaRPr>
                    </a:p>
                  </a:txBody>
                  <a:tcPr marL="68580" marR="68580" marT="0" marB="0">
                    <a:solidFill>
                      <a:schemeClr val="accent5">
                        <a:lumMod val="40000"/>
                        <a:lumOff val="60000"/>
                      </a:schemeClr>
                    </a:solidFill>
                  </a:tcPr>
                </a:tc>
                <a:tc>
                  <a:txBody>
                    <a:bodyPr/>
                    <a:lstStyle/>
                    <a:p>
                      <a:pPr marL="0" marR="91440" algn="r">
                        <a:lnSpc>
                          <a:spcPct val="115000"/>
                        </a:lnSpc>
                        <a:spcBef>
                          <a:spcPts val="0"/>
                        </a:spcBef>
                        <a:spcAft>
                          <a:spcPts val="0"/>
                        </a:spcAft>
                      </a:pPr>
                      <a:r>
                        <a:rPr lang="en-US" sz="1600" b="1" dirty="0">
                          <a:effectLst/>
                        </a:rPr>
                        <a:t>7.9</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r>
              <a:tr h="328347">
                <a:tc>
                  <a:txBody>
                    <a:bodyPr/>
                    <a:lstStyle/>
                    <a:p>
                      <a:pPr marL="0" marR="193040" algn="r">
                        <a:lnSpc>
                          <a:spcPct val="115000"/>
                        </a:lnSpc>
                        <a:spcBef>
                          <a:spcPts val="0"/>
                        </a:spcBef>
                        <a:spcAft>
                          <a:spcPts val="0"/>
                        </a:spcAft>
                        <a:tabLst>
                          <a:tab pos="390525" algn="dec"/>
                        </a:tabLst>
                      </a:pPr>
                      <a:r>
                        <a:rPr lang="en-US" sz="1400" b="1" dirty="0" smtClean="0">
                          <a:effectLst/>
                          <a:latin typeface="Times New Roman"/>
                          <a:ea typeface="Calibri"/>
                          <a:cs typeface="Times New Roman"/>
                        </a:rPr>
                        <a:t>Canada</a:t>
                      </a:r>
                      <a:endParaRPr lang="en-US" sz="14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193040" algn="r">
                        <a:lnSpc>
                          <a:spcPct val="115000"/>
                        </a:lnSpc>
                        <a:spcBef>
                          <a:spcPts val="0"/>
                        </a:spcBef>
                        <a:spcAft>
                          <a:spcPts val="0"/>
                        </a:spcAft>
                        <a:tabLst>
                          <a:tab pos="390525" algn="dec"/>
                        </a:tabLst>
                      </a:pPr>
                      <a:r>
                        <a:rPr lang="en-US" sz="1600" b="1" dirty="0">
                          <a:effectLst/>
                        </a:rPr>
                        <a:t>1.4</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243840" algn="r">
                        <a:lnSpc>
                          <a:spcPct val="115000"/>
                        </a:lnSpc>
                        <a:spcBef>
                          <a:spcPts val="0"/>
                        </a:spcBef>
                        <a:spcAft>
                          <a:spcPts val="0"/>
                        </a:spcAft>
                      </a:pPr>
                      <a:r>
                        <a:rPr lang="en-US" sz="1600" b="1" dirty="0">
                          <a:effectLst/>
                        </a:rPr>
                        <a:t>1.5</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234315" algn="r">
                        <a:lnSpc>
                          <a:spcPct val="115000"/>
                        </a:lnSpc>
                        <a:spcBef>
                          <a:spcPts val="0"/>
                        </a:spcBef>
                        <a:spcAft>
                          <a:spcPts val="0"/>
                        </a:spcAft>
                        <a:tabLst>
                          <a:tab pos="390525" algn="dec"/>
                        </a:tabLst>
                      </a:pPr>
                      <a:r>
                        <a:rPr lang="en-US" sz="1600" b="1" dirty="0">
                          <a:effectLst/>
                        </a:rPr>
                        <a:t>0.6</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132715" algn="r">
                        <a:lnSpc>
                          <a:spcPct val="115000"/>
                        </a:lnSpc>
                        <a:spcBef>
                          <a:spcPts val="0"/>
                        </a:spcBef>
                        <a:spcAft>
                          <a:spcPts val="0"/>
                        </a:spcAft>
                      </a:pPr>
                      <a:r>
                        <a:rPr lang="en-US" sz="1600" b="1" dirty="0">
                          <a:effectLst/>
                        </a:rPr>
                        <a:t>0.1</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145415" algn="r">
                        <a:lnSpc>
                          <a:spcPct val="115000"/>
                        </a:lnSpc>
                        <a:spcBef>
                          <a:spcPts val="0"/>
                        </a:spcBef>
                        <a:spcAft>
                          <a:spcPts val="0"/>
                        </a:spcAft>
                      </a:pPr>
                      <a:r>
                        <a:rPr lang="en-US" sz="1600" b="1" dirty="0">
                          <a:effectLst/>
                        </a:rPr>
                        <a:t>3.3</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91440" algn="r">
                        <a:lnSpc>
                          <a:spcPct val="115000"/>
                        </a:lnSpc>
                        <a:spcBef>
                          <a:spcPts val="0"/>
                        </a:spcBef>
                        <a:spcAft>
                          <a:spcPts val="0"/>
                        </a:spcAft>
                      </a:pPr>
                      <a:r>
                        <a:rPr lang="en-US" sz="1600" b="1" dirty="0">
                          <a:effectLst/>
                        </a:rPr>
                        <a:t>0.5</a:t>
                      </a:r>
                      <a:endParaRPr lang="en-US" sz="1600" b="1" dirty="0">
                        <a:effectLst/>
                        <a:latin typeface="Times New Roman"/>
                        <a:ea typeface="Calibri"/>
                        <a:cs typeface="Times New Roman"/>
                      </a:endParaRPr>
                    </a:p>
                  </a:txBody>
                  <a:tcPr marL="68580" marR="68580" marT="0" marB="0">
                    <a:solidFill>
                      <a:schemeClr val="accent5">
                        <a:lumMod val="40000"/>
                        <a:lumOff val="60000"/>
                      </a:schemeClr>
                    </a:solidFill>
                  </a:tcPr>
                </a:tc>
                <a:tc>
                  <a:txBody>
                    <a:bodyPr/>
                    <a:lstStyle/>
                    <a:p>
                      <a:pPr marL="0" marR="91440" algn="r">
                        <a:lnSpc>
                          <a:spcPct val="115000"/>
                        </a:lnSpc>
                        <a:spcBef>
                          <a:spcPts val="0"/>
                        </a:spcBef>
                        <a:spcAft>
                          <a:spcPts val="0"/>
                        </a:spcAft>
                      </a:pPr>
                      <a:r>
                        <a:rPr lang="en-US" sz="1600" b="1" dirty="0">
                          <a:effectLst/>
                        </a:rPr>
                        <a:t>8.1</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r>
              <a:tr h="328347">
                <a:tc>
                  <a:txBody>
                    <a:bodyPr/>
                    <a:lstStyle/>
                    <a:p>
                      <a:pPr marL="0" marR="193040" algn="r">
                        <a:lnSpc>
                          <a:spcPct val="115000"/>
                        </a:lnSpc>
                        <a:spcBef>
                          <a:spcPts val="0"/>
                        </a:spcBef>
                        <a:spcAft>
                          <a:spcPts val="0"/>
                        </a:spcAft>
                        <a:tabLst>
                          <a:tab pos="390525" algn="dec"/>
                        </a:tabLst>
                      </a:pPr>
                      <a:r>
                        <a:rPr lang="en-US" sz="1400" b="1" dirty="0" smtClean="0">
                          <a:effectLst/>
                          <a:latin typeface="Times New Roman"/>
                          <a:ea typeface="Calibri"/>
                          <a:cs typeface="Times New Roman"/>
                        </a:rPr>
                        <a:t>Japan</a:t>
                      </a:r>
                      <a:endParaRPr lang="en-US" sz="14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193040" algn="r">
                        <a:lnSpc>
                          <a:spcPct val="115000"/>
                        </a:lnSpc>
                        <a:spcBef>
                          <a:spcPts val="0"/>
                        </a:spcBef>
                        <a:spcAft>
                          <a:spcPts val="0"/>
                        </a:spcAft>
                        <a:tabLst>
                          <a:tab pos="390525" algn="dec"/>
                        </a:tabLst>
                      </a:pPr>
                      <a:r>
                        <a:rPr lang="en-US" sz="1600" b="1" dirty="0">
                          <a:effectLst/>
                        </a:rPr>
                        <a:t>7.5</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243840" algn="r">
                        <a:lnSpc>
                          <a:spcPct val="115000"/>
                        </a:lnSpc>
                        <a:spcBef>
                          <a:spcPts val="0"/>
                        </a:spcBef>
                        <a:spcAft>
                          <a:spcPts val="0"/>
                        </a:spcAft>
                      </a:pPr>
                      <a:r>
                        <a:rPr lang="en-US" sz="1600" b="1" dirty="0">
                          <a:effectLst/>
                        </a:rPr>
                        <a:t>6.1</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234315" algn="r">
                        <a:lnSpc>
                          <a:spcPct val="115000"/>
                        </a:lnSpc>
                        <a:spcBef>
                          <a:spcPts val="0"/>
                        </a:spcBef>
                        <a:spcAft>
                          <a:spcPts val="0"/>
                        </a:spcAft>
                        <a:tabLst>
                          <a:tab pos="390525" algn="dec"/>
                        </a:tabLst>
                      </a:pPr>
                      <a:r>
                        <a:rPr lang="en-US" sz="1600" b="1" dirty="0">
                          <a:effectLst/>
                        </a:rPr>
                        <a:t>2.2</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132715" algn="r">
                        <a:lnSpc>
                          <a:spcPct val="115000"/>
                        </a:lnSpc>
                        <a:spcBef>
                          <a:spcPts val="0"/>
                        </a:spcBef>
                        <a:spcAft>
                          <a:spcPts val="0"/>
                        </a:spcAft>
                      </a:pPr>
                      <a:r>
                        <a:rPr lang="en-US" sz="1600" b="1" dirty="0">
                          <a:effectLst/>
                        </a:rPr>
                        <a:t>0.4</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145415" algn="r">
                        <a:lnSpc>
                          <a:spcPct val="115000"/>
                        </a:lnSpc>
                        <a:spcBef>
                          <a:spcPts val="0"/>
                        </a:spcBef>
                        <a:spcAft>
                          <a:spcPts val="0"/>
                        </a:spcAft>
                      </a:pPr>
                      <a:r>
                        <a:rPr lang="en-US" sz="1600" b="1" dirty="0">
                          <a:effectLst/>
                        </a:rPr>
                        <a:t>0.3</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91440" algn="r">
                        <a:lnSpc>
                          <a:spcPct val="115000"/>
                        </a:lnSpc>
                        <a:spcBef>
                          <a:spcPts val="0"/>
                        </a:spcBef>
                        <a:spcAft>
                          <a:spcPts val="0"/>
                        </a:spcAft>
                      </a:pPr>
                      <a:r>
                        <a:rPr lang="en-US" sz="1600" b="1" dirty="0">
                          <a:effectLst/>
                        </a:rPr>
                        <a:t>0.0</a:t>
                      </a:r>
                      <a:endParaRPr lang="en-US" sz="1600" b="1" dirty="0">
                        <a:effectLst/>
                        <a:latin typeface="Times New Roman"/>
                        <a:ea typeface="Calibri"/>
                        <a:cs typeface="Times New Roman"/>
                      </a:endParaRPr>
                    </a:p>
                  </a:txBody>
                  <a:tcPr marL="68580" marR="68580" marT="0" marB="0">
                    <a:solidFill>
                      <a:schemeClr val="accent5">
                        <a:lumMod val="40000"/>
                        <a:lumOff val="60000"/>
                      </a:schemeClr>
                    </a:solidFill>
                  </a:tcPr>
                </a:tc>
                <a:tc>
                  <a:txBody>
                    <a:bodyPr/>
                    <a:lstStyle/>
                    <a:p>
                      <a:pPr marL="0" marR="91440" algn="r">
                        <a:lnSpc>
                          <a:spcPct val="115000"/>
                        </a:lnSpc>
                        <a:spcBef>
                          <a:spcPts val="0"/>
                        </a:spcBef>
                        <a:spcAft>
                          <a:spcPts val="0"/>
                        </a:spcAft>
                      </a:pPr>
                      <a:r>
                        <a:rPr lang="en-US" sz="1600" b="1" dirty="0">
                          <a:effectLst/>
                        </a:rPr>
                        <a:t>0.7</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r>
              <a:tr h="328347">
                <a:tc>
                  <a:txBody>
                    <a:bodyPr/>
                    <a:lstStyle/>
                    <a:p>
                      <a:pPr marL="0" marR="193040" algn="r">
                        <a:lnSpc>
                          <a:spcPct val="115000"/>
                        </a:lnSpc>
                        <a:spcBef>
                          <a:spcPts val="0"/>
                        </a:spcBef>
                        <a:spcAft>
                          <a:spcPts val="0"/>
                        </a:spcAft>
                        <a:tabLst>
                          <a:tab pos="390525" algn="dec"/>
                        </a:tabLst>
                      </a:pPr>
                      <a:r>
                        <a:rPr lang="en-US" sz="1400" b="1" dirty="0" smtClean="0">
                          <a:effectLst/>
                          <a:latin typeface="Times New Roman"/>
                          <a:ea typeface="Calibri"/>
                          <a:cs typeface="Times New Roman"/>
                        </a:rPr>
                        <a:t>Germany</a:t>
                      </a:r>
                      <a:endParaRPr lang="en-US" sz="14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193040" algn="r">
                        <a:lnSpc>
                          <a:spcPct val="115000"/>
                        </a:lnSpc>
                        <a:spcBef>
                          <a:spcPts val="0"/>
                        </a:spcBef>
                        <a:spcAft>
                          <a:spcPts val="0"/>
                        </a:spcAft>
                        <a:tabLst>
                          <a:tab pos="390525" algn="dec"/>
                        </a:tabLst>
                      </a:pPr>
                      <a:r>
                        <a:rPr lang="en-US" sz="1600" b="1" dirty="0">
                          <a:effectLst/>
                        </a:rPr>
                        <a:t>4.2</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243840" algn="r">
                        <a:lnSpc>
                          <a:spcPct val="115000"/>
                        </a:lnSpc>
                        <a:spcBef>
                          <a:spcPts val="0"/>
                        </a:spcBef>
                        <a:spcAft>
                          <a:spcPts val="0"/>
                        </a:spcAft>
                      </a:pPr>
                      <a:r>
                        <a:rPr lang="en-US" sz="1600" b="1" dirty="0">
                          <a:effectLst/>
                        </a:rPr>
                        <a:t>1.9</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234315" algn="r">
                        <a:lnSpc>
                          <a:spcPct val="115000"/>
                        </a:lnSpc>
                        <a:spcBef>
                          <a:spcPts val="0"/>
                        </a:spcBef>
                        <a:spcAft>
                          <a:spcPts val="0"/>
                        </a:spcAft>
                        <a:tabLst>
                          <a:tab pos="390525" algn="dec"/>
                        </a:tabLst>
                      </a:pPr>
                      <a:r>
                        <a:rPr lang="en-US" sz="1600" b="1" dirty="0">
                          <a:effectLst/>
                        </a:rPr>
                        <a:t>1.8</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132715" algn="r">
                        <a:lnSpc>
                          <a:spcPct val="115000"/>
                        </a:lnSpc>
                        <a:spcBef>
                          <a:spcPts val="0"/>
                        </a:spcBef>
                        <a:spcAft>
                          <a:spcPts val="0"/>
                        </a:spcAft>
                      </a:pPr>
                      <a:r>
                        <a:rPr lang="en-US" sz="1600" b="1" dirty="0">
                          <a:effectLst/>
                        </a:rPr>
                        <a:t>0.4</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145415" algn="r">
                        <a:lnSpc>
                          <a:spcPct val="115000"/>
                        </a:lnSpc>
                        <a:spcBef>
                          <a:spcPts val="0"/>
                        </a:spcBef>
                        <a:spcAft>
                          <a:spcPts val="0"/>
                        </a:spcAft>
                      </a:pPr>
                      <a:r>
                        <a:rPr lang="en-US" sz="1600" b="1" dirty="0">
                          <a:effectLst/>
                        </a:rPr>
                        <a:t>0.8</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91440" algn="r">
                        <a:lnSpc>
                          <a:spcPct val="115000"/>
                        </a:lnSpc>
                        <a:spcBef>
                          <a:spcPts val="0"/>
                        </a:spcBef>
                        <a:spcAft>
                          <a:spcPts val="0"/>
                        </a:spcAft>
                      </a:pPr>
                      <a:r>
                        <a:rPr lang="en-US" sz="1600" b="1" dirty="0">
                          <a:effectLst/>
                        </a:rPr>
                        <a:t>0.2</a:t>
                      </a:r>
                      <a:endParaRPr lang="en-US" sz="1600" b="1" dirty="0">
                        <a:effectLst/>
                        <a:latin typeface="Times New Roman"/>
                        <a:ea typeface="Calibri"/>
                        <a:cs typeface="Times New Roman"/>
                      </a:endParaRPr>
                    </a:p>
                  </a:txBody>
                  <a:tcPr marL="68580" marR="68580" marT="0" marB="0">
                    <a:solidFill>
                      <a:schemeClr val="accent5">
                        <a:lumMod val="40000"/>
                        <a:lumOff val="60000"/>
                      </a:schemeClr>
                    </a:solidFill>
                  </a:tcPr>
                </a:tc>
                <a:tc>
                  <a:txBody>
                    <a:bodyPr/>
                    <a:lstStyle/>
                    <a:p>
                      <a:pPr marL="0" marR="91440" algn="r">
                        <a:lnSpc>
                          <a:spcPct val="115000"/>
                        </a:lnSpc>
                        <a:spcBef>
                          <a:spcPts val="0"/>
                        </a:spcBef>
                        <a:spcAft>
                          <a:spcPts val="0"/>
                        </a:spcAft>
                      </a:pPr>
                      <a:r>
                        <a:rPr lang="en-US" sz="1600" b="1" dirty="0">
                          <a:effectLst/>
                        </a:rPr>
                        <a:t>0.3</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r>
              <a:tr h="328347">
                <a:tc>
                  <a:txBody>
                    <a:bodyPr/>
                    <a:lstStyle/>
                    <a:p>
                      <a:pPr marL="0" marR="193040" algn="r">
                        <a:lnSpc>
                          <a:spcPct val="115000"/>
                        </a:lnSpc>
                        <a:spcBef>
                          <a:spcPts val="0"/>
                        </a:spcBef>
                        <a:spcAft>
                          <a:spcPts val="0"/>
                        </a:spcAft>
                        <a:tabLst>
                          <a:tab pos="390525" algn="dec"/>
                        </a:tabLst>
                      </a:pPr>
                      <a:r>
                        <a:rPr lang="en-US" sz="1400" b="1" dirty="0" smtClean="0">
                          <a:effectLst/>
                          <a:latin typeface="Times New Roman"/>
                          <a:ea typeface="Calibri"/>
                          <a:cs typeface="Times New Roman"/>
                        </a:rPr>
                        <a:t>France</a:t>
                      </a:r>
                      <a:endParaRPr lang="en-US" sz="14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193040" algn="r">
                        <a:lnSpc>
                          <a:spcPct val="115000"/>
                        </a:lnSpc>
                        <a:spcBef>
                          <a:spcPts val="0"/>
                        </a:spcBef>
                        <a:spcAft>
                          <a:spcPts val="0"/>
                        </a:spcAft>
                        <a:tabLst>
                          <a:tab pos="390525" algn="dec"/>
                        </a:tabLst>
                      </a:pPr>
                      <a:r>
                        <a:rPr lang="en-US" sz="1600" b="1" dirty="0">
                          <a:effectLst/>
                        </a:rPr>
                        <a:t>3.6</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243840" algn="r">
                        <a:lnSpc>
                          <a:spcPct val="115000"/>
                        </a:lnSpc>
                        <a:spcBef>
                          <a:spcPts val="0"/>
                        </a:spcBef>
                        <a:spcAft>
                          <a:spcPts val="0"/>
                        </a:spcAft>
                      </a:pPr>
                      <a:r>
                        <a:rPr lang="en-US" sz="1600" b="1" dirty="0">
                          <a:effectLst/>
                        </a:rPr>
                        <a:t>1.5</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234315" algn="r">
                        <a:lnSpc>
                          <a:spcPct val="115000"/>
                        </a:lnSpc>
                        <a:spcBef>
                          <a:spcPts val="0"/>
                        </a:spcBef>
                        <a:spcAft>
                          <a:spcPts val="0"/>
                        </a:spcAft>
                        <a:tabLst>
                          <a:tab pos="390525" algn="dec"/>
                        </a:tabLst>
                      </a:pPr>
                      <a:r>
                        <a:rPr lang="en-US" sz="1600" b="1" dirty="0">
                          <a:effectLst/>
                        </a:rPr>
                        <a:t>1.2</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132715" algn="r">
                        <a:lnSpc>
                          <a:spcPct val="115000"/>
                        </a:lnSpc>
                        <a:spcBef>
                          <a:spcPts val="0"/>
                        </a:spcBef>
                        <a:spcAft>
                          <a:spcPts val="0"/>
                        </a:spcAft>
                      </a:pPr>
                      <a:r>
                        <a:rPr lang="en-US" sz="1600" b="1" dirty="0">
                          <a:effectLst/>
                        </a:rPr>
                        <a:t>0.5</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145415" algn="r">
                        <a:lnSpc>
                          <a:spcPct val="115000"/>
                        </a:lnSpc>
                        <a:spcBef>
                          <a:spcPts val="0"/>
                        </a:spcBef>
                        <a:spcAft>
                          <a:spcPts val="0"/>
                        </a:spcAft>
                      </a:pPr>
                      <a:r>
                        <a:rPr lang="en-US" sz="1600" b="1" dirty="0">
                          <a:effectLst/>
                        </a:rPr>
                        <a:t>1.3</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91440" algn="r">
                        <a:lnSpc>
                          <a:spcPct val="115000"/>
                        </a:lnSpc>
                        <a:spcBef>
                          <a:spcPts val="0"/>
                        </a:spcBef>
                        <a:spcAft>
                          <a:spcPts val="0"/>
                        </a:spcAft>
                      </a:pPr>
                      <a:r>
                        <a:rPr lang="en-US" sz="1600" b="1" dirty="0">
                          <a:effectLst/>
                        </a:rPr>
                        <a:t>0.3</a:t>
                      </a:r>
                      <a:endParaRPr lang="en-US" sz="1600" b="1" dirty="0">
                        <a:effectLst/>
                        <a:latin typeface="Times New Roman"/>
                        <a:ea typeface="Calibri"/>
                        <a:cs typeface="Times New Roman"/>
                      </a:endParaRPr>
                    </a:p>
                  </a:txBody>
                  <a:tcPr marL="68580" marR="68580" marT="0" marB="0">
                    <a:solidFill>
                      <a:schemeClr val="accent5">
                        <a:lumMod val="40000"/>
                        <a:lumOff val="60000"/>
                      </a:schemeClr>
                    </a:solidFill>
                  </a:tcPr>
                </a:tc>
                <a:tc>
                  <a:txBody>
                    <a:bodyPr/>
                    <a:lstStyle/>
                    <a:p>
                      <a:pPr marL="0" marR="91440" algn="r">
                        <a:lnSpc>
                          <a:spcPct val="115000"/>
                        </a:lnSpc>
                        <a:spcBef>
                          <a:spcPts val="0"/>
                        </a:spcBef>
                        <a:spcAft>
                          <a:spcPts val="0"/>
                        </a:spcAft>
                      </a:pPr>
                      <a:r>
                        <a:rPr lang="en-US" sz="1600" b="1" dirty="0">
                          <a:effectLst/>
                        </a:rPr>
                        <a:t>0.4</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r>
              <a:tr h="328347">
                <a:tc>
                  <a:txBody>
                    <a:bodyPr/>
                    <a:lstStyle/>
                    <a:p>
                      <a:pPr marL="0" marR="193040" algn="r">
                        <a:lnSpc>
                          <a:spcPct val="115000"/>
                        </a:lnSpc>
                        <a:spcBef>
                          <a:spcPts val="0"/>
                        </a:spcBef>
                        <a:spcAft>
                          <a:spcPts val="0"/>
                        </a:spcAft>
                        <a:tabLst>
                          <a:tab pos="390525" algn="dec"/>
                        </a:tabLst>
                      </a:pPr>
                      <a:r>
                        <a:rPr lang="en-US" sz="1400" b="1" dirty="0" smtClean="0">
                          <a:effectLst/>
                          <a:latin typeface="Times New Roman"/>
                          <a:ea typeface="Calibri"/>
                          <a:cs typeface="Times New Roman"/>
                        </a:rPr>
                        <a:t>United Kingdom</a:t>
                      </a:r>
                      <a:endParaRPr lang="en-US" sz="14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193040" algn="r">
                        <a:lnSpc>
                          <a:spcPct val="115000"/>
                        </a:lnSpc>
                        <a:spcBef>
                          <a:spcPts val="0"/>
                        </a:spcBef>
                        <a:spcAft>
                          <a:spcPts val="0"/>
                        </a:spcAft>
                        <a:tabLst>
                          <a:tab pos="390525" algn="dec"/>
                        </a:tabLst>
                      </a:pPr>
                      <a:r>
                        <a:rPr lang="en-US" sz="1600" b="1" dirty="0">
                          <a:effectLst/>
                        </a:rPr>
                        <a:t>2.6</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243840" algn="r">
                        <a:lnSpc>
                          <a:spcPct val="115000"/>
                        </a:lnSpc>
                        <a:spcBef>
                          <a:spcPts val="0"/>
                        </a:spcBef>
                        <a:spcAft>
                          <a:spcPts val="0"/>
                        </a:spcAft>
                      </a:pPr>
                      <a:r>
                        <a:rPr lang="en-US" sz="1600" b="1" dirty="0">
                          <a:effectLst/>
                        </a:rPr>
                        <a:t>1.7</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234315" algn="r">
                        <a:lnSpc>
                          <a:spcPct val="115000"/>
                        </a:lnSpc>
                        <a:spcBef>
                          <a:spcPts val="0"/>
                        </a:spcBef>
                        <a:spcAft>
                          <a:spcPts val="0"/>
                        </a:spcAft>
                        <a:tabLst>
                          <a:tab pos="390525" algn="dec"/>
                        </a:tabLst>
                      </a:pPr>
                      <a:r>
                        <a:rPr lang="en-US" sz="1600" b="1" dirty="0">
                          <a:effectLst/>
                        </a:rPr>
                        <a:t>1.2</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132715" algn="r">
                        <a:lnSpc>
                          <a:spcPct val="115000"/>
                        </a:lnSpc>
                        <a:spcBef>
                          <a:spcPts val="0"/>
                        </a:spcBef>
                        <a:spcAft>
                          <a:spcPts val="0"/>
                        </a:spcAft>
                      </a:pPr>
                      <a:r>
                        <a:rPr lang="en-US" sz="1600" b="1" dirty="0">
                          <a:effectLst/>
                        </a:rPr>
                        <a:t>0.4</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145415" algn="r">
                        <a:lnSpc>
                          <a:spcPct val="115000"/>
                        </a:lnSpc>
                        <a:spcBef>
                          <a:spcPts val="0"/>
                        </a:spcBef>
                        <a:spcAft>
                          <a:spcPts val="0"/>
                        </a:spcAft>
                      </a:pPr>
                      <a:r>
                        <a:rPr lang="en-US" sz="1600" b="1" dirty="0">
                          <a:effectLst/>
                        </a:rPr>
                        <a:t>0.4</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91440" algn="r">
                        <a:lnSpc>
                          <a:spcPct val="115000"/>
                        </a:lnSpc>
                        <a:spcBef>
                          <a:spcPts val="0"/>
                        </a:spcBef>
                        <a:spcAft>
                          <a:spcPts val="0"/>
                        </a:spcAft>
                      </a:pPr>
                      <a:r>
                        <a:rPr lang="en-US" sz="1600" b="1" dirty="0">
                          <a:effectLst/>
                        </a:rPr>
                        <a:t>0.4</a:t>
                      </a:r>
                      <a:endParaRPr lang="en-US" sz="1600" b="1" dirty="0">
                        <a:effectLst/>
                        <a:latin typeface="Times New Roman"/>
                        <a:ea typeface="Calibri"/>
                        <a:cs typeface="Times New Roman"/>
                      </a:endParaRPr>
                    </a:p>
                  </a:txBody>
                  <a:tcPr marL="68580" marR="68580" marT="0" marB="0">
                    <a:solidFill>
                      <a:schemeClr val="accent5">
                        <a:lumMod val="40000"/>
                        <a:lumOff val="60000"/>
                      </a:schemeClr>
                    </a:solidFill>
                  </a:tcPr>
                </a:tc>
                <a:tc>
                  <a:txBody>
                    <a:bodyPr/>
                    <a:lstStyle/>
                    <a:p>
                      <a:pPr marL="0" marR="91440" algn="r">
                        <a:lnSpc>
                          <a:spcPct val="115000"/>
                        </a:lnSpc>
                        <a:spcBef>
                          <a:spcPts val="0"/>
                        </a:spcBef>
                        <a:spcAft>
                          <a:spcPts val="0"/>
                        </a:spcAft>
                      </a:pPr>
                      <a:r>
                        <a:rPr lang="en-US" sz="1600" b="1" dirty="0">
                          <a:effectLst/>
                        </a:rPr>
                        <a:t>0.1</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r>
              <a:tr h="328347">
                <a:tc>
                  <a:txBody>
                    <a:bodyPr/>
                    <a:lstStyle/>
                    <a:p>
                      <a:pPr marL="0" marR="193040" algn="r">
                        <a:lnSpc>
                          <a:spcPct val="115000"/>
                        </a:lnSpc>
                        <a:spcBef>
                          <a:spcPts val="0"/>
                        </a:spcBef>
                        <a:spcAft>
                          <a:spcPts val="0"/>
                        </a:spcAft>
                        <a:tabLst>
                          <a:tab pos="390525" algn="dec"/>
                        </a:tabLst>
                      </a:pPr>
                      <a:r>
                        <a:rPr lang="en-US" sz="1400" b="1" dirty="0" smtClean="0">
                          <a:effectLst/>
                          <a:latin typeface="Times New Roman"/>
                          <a:ea typeface="Calibri"/>
                          <a:cs typeface="Times New Roman"/>
                        </a:rPr>
                        <a:t>Other industrialized</a:t>
                      </a:r>
                      <a:r>
                        <a:rPr lang="en-US" sz="1400" b="1" baseline="0" dirty="0" smtClean="0">
                          <a:effectLst/>
                          <a:latin typeface="Times New Roman"/>
                          <a:ea typeface="Calibri"/>
                          <a:cs typeface="Times New Roman"/>
                        </a:rPr>
                        <a:t> Countries</a:t>
                      </a:r>
                      <a:endParaRPr lang="en-US" sz="14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193040" algn="r">
                        <a:lnSpc>
                          <a:spcPct val="115000"/>
                        </a:lnSpc>
                        <a:spcBef>
                          <a:spcPts val="0"/>
                        </a:spcBef>
                        <a:spcAft>
                          <a:spcPts val="0"/>
                        </a:spcAft>
                        <a:tabLst>
                          <a:tab pos="390525" algn="dec"/>
                        </a:tabLst>
                      </a:pPr>
                      <a:r>
                        <a:rPr lang="en-US" sz="1600" b="1" dirty="0">
                          <a:effectLst/>
                        </a:rPr>
                        <a:t>16.8</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243840" algn="r">
                        <a:lnSpc>
                          <a:spcPct val="115000"/>
                        </a:lnSpc>
                        <a:spcBef>
                          <a:spcPts val="0"/>
                        </a:spcBef>
                        <a:spcAft>
                          <a:spcPts val="0"/>
                        </a:spcAft>
                      </a:pPr>
                      <a:r>
                        <a:rPr lang="en-US" sz="1600" b="1" dirty="0">
                          <a:effectLst/>
                        </a:rPr>
                        <a:t>9.5</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234315" algn="r">
                        <a:lnSpc>
                          <a:spcPct val="115000"/>
                        </a:lnSpc>
                        <a:spcBef>
                          <a:spcPts val="0"/>
                        </a:spcBef>
                        <a:spcAft>
                          <a:spcPts val="0"/>
                        </a:spcAft>
                        <a:tabLst>
                          <a:tab pos="390525" algn="dec"/>
                        </a:tabLst>
                      </a:pPr>
                      <a:r>
                        <a:rPr lang="en-US" sz="1600" b="1" dirty="0">
                          <a:effectLst/>
                        </a:rPr>
                        <a:t>5.9</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132715" algn="r">
                        <a:lnSpc>
                          <a:spcPct val="115000"/>
                        </a:lnSpc>
                        <a:spcBef>
                          <a:spcPts val="0"/>
                        </a:spcBef>
                        <a:spcAft>
                          <a:spcPts val="0"/>
                        </a:spcAft>
                      </a:pPr>
                      <a:r>
                        <a:rPr lang="en-US" sz="1600" b="1" dirty="0">
                          <a:effectLst/>
                        </a:rPr>
                        <a:t>1.6</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145415" algn="r">
                        <a:lnSpc>
                          <a:spcPct val="115000"/>
                        </a:lnSpc>
                        <a:spcBef>
                          <a:spcPts val="0"/>
                        </a:spcBef>
                        <a:spcAft>
                          <a:spcPts val="0"/>
                        </a:spcAft>
                      </a:pPr>
                      <a:r>
                        <a:rPr lang="en-US" sz="1600" b="1" dirty="0">
                          <a:effectLst/>
                        </a:rPr>
                        <a:t>6.6</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91440" algn="r">
                        <a:lnSpc>
                          <a:spcPct val="115000"/>
                        </a:lnSpc>
                        <a:spcBef>
                          <a:spcPts val="0"/>
                        </a:spcBef>
                        <a:spcAft>
                          <a:spcPts val="0"/>
                        </a:spcAft>
                      </a:pPr>
                      <a:r>
                        <a:rPr lang="en-US" sz="1600" b="1" dirty="0">
                          <a:effectLst/>
                        </a:rPr>
                        <a:t>       13.1      </a:t>
                      </a:r>
                      <a:endParaRPr lang="en-US" sz="1600" b="1" dirty="0">
                        <a:effectLst/>
                        <a:latin typeface="Times New Roman"/>
                        <a:ea typeface="Calibri"/>
                        <a:cs typeface="Times New Roman"/>
                      </a:endParaRPr>
                    </a:p>
                  </a:txBody>
                  <a:tcPr marL="68580" marR="68580" marT="0" marB="0">
                    <a:solidFill>
                      <a:schemeClr val="accent5">
                        <a:lumMod val="40000"/>
                        <a:lumOff val="60000"/>
                      </a:schemeClr>
                    </a:solidFill>
                  </a:tcPr>
                </a:tc>
                <a:tc>
                  <a:txBody>
                    <a:bodyPr/>
                    <a:lstStyle/>
                    <a:p>
                      <a:pPr marL="0" marR="91440" algn="r">
                        <a:lnSpc>
                          <a:spcPct val="115000"/>
                        </a:lnSpc>
                        <a:spcBef>
                          <a:spcPts val="0"/>
                        </a:spcBef>
                        <a:spcAft>
                          <a:spcPts val="0"/>
                        </a:spcAft>
                      </a:pPr>
                      <a:r>
                        <a:rPr lang="en-US" sz="1600" b="1" dirty="0">
                          <a:effectLst/>
                        </a:rPr>
                        <a:t>7.0</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r>
              <a:tr h="328347">
                <a:tc>
                  <a:txBody>
                    <a:bodyPr/>
                    <a:lstStyle/>
                    <a:p>
                      <a:pPr marL="0" marR="193040" algn="r">
                        <a:lnSpc>
                          <a:spcPct val="115000"/>
                        </a:lnSpc>
                        <a:spcBef>
                          <a:spcPts val="0"/>
                        </a:spcBef>
                        <a:spcAft>
                          <a:spcPts val="0"/>
                        </a:spcAft>
                        <a:tabLst>
                          <a:tab pos="390525" algn="dec"/>
                        </a:tabLst>
                      </a:pPr>
                      <a:r>
                        <a:rPr lang="en-US" sz="1400" b="1" dirty="0" smtClean="0">
                          <a:effectLst/>
                          <a:latin typeface="Times New Roman"/>
                          <a:ea typeface="Calibri"/>
                          <a:cs typeface="Times New Roman"/>
                        </a:rPr>
                        <a:t>China</a:t>
                      </a:r>
                      <a:endParaRPr lang="en-US" sz="14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193040" algn="r">
                        <a:lnSpc>
                          <a:spcPct val="115000"/>
                        </a:lnSpc>
                        <a:spcBef>
                          <a:spcPts val="0"/>
                        </a:spcBef>
                        <a:spcAft>
                          <a:spcPts val="0"/>
                        </a:spcAft>
                        <a:tabLst>
                          <a:tab pos="390525" algn="dec"/>
                        </a:tabLst>
                      </a:pPr>
                      <a:r>
                        <a:rPr lang="en-US" sz="1600" b="1" dirty="0">
                          <a:effectLst/>
                        </a:rPr>
                        <a:t>18.3</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243840" algn="r">
                        <a:lnSpc>
                          <a:spcPct val="115000"/>
                        </a:lnSpc>
                        <a:spcBef>
                          <a:spcPts val="0"/>
                        </a:spcBef>
                        <a:spcAft>
                          <a:spcPts val="0"/>
                        </a:spcAft>
                      </a:pPr>
                      <a:r>
                        <a:rPr lang="en-US" sz="1600" b="1" dirty="0">
                          <a:effectLst/>
                        </a:rPr>
                        <a:t>12.9</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234315" algn="r">
                        <a:lnSpc>
                          <a:spcPct val="115000"/>
                        </a:lnSpc>
                        <a:spcBef>
                          <a:spcPts val="0"/>
                        </a:spcBef>
                        <a:spcAft>
                          <a:spcPts val="0"/>
                        </a:spcAft>
                        <a:tabLst>
                          <a:tab pos="390525" algn="dec"/>
                        </a:tabLst>
                      </a:pPr>
                      <a:r>
                        <a:rPr lang="en-US" sz="1600" b="1" dirty="0">
                          <a:effectLst/>
                        </a:rPr>
                        <a:t>27.8</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132715" algn="r">
                        <a:lnSpc>
                          <a:spcPct val="115000"/>
                        </a:lnSpc>
                        <a:spcBef>
                          <a:spcPts val="0"/>
                        </a:spcBef>
                        <a:spcAft>
                          <a:spcPts val="0"/>
                        </a:spcAft>
                      </a:pPr>
                      <a:r>
                        <a:rPr lang="en-US" sz="1600" b="1" dirty="0">
                          <a:effectLst/>
                        </a:rPr>
                        <a:t>15.7</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145415" algn="r">
                        <a:lnSpc>
                          <a:spcPct val="115000"/>
                        </a:lnSpc>
                        <a:spcBef>
                          <a:spcPts val="0"/>
                        </a:spcBef>
                        <a:spcAft>
                          <a:spcPts val="0"/>
                        </a:spcAft>
                      </a:pPr>
                      <a:r>
                        <a:rPr lang="en-US" sz="1600" b="1" dirty="0">
                          <a:effectLst/>
                        </a:rPr>
                        <a:t>8.6</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91440" algn="r">
                        <a:lnSpc>
                          <a:spcPct val="115000"/>
                        </a:lnSpc>
                        <a:spcBef>
                          <a:spcPts val="0"/>
                        </a:spcBef>
                        <a:spcAft>
                          <a:spcPts val="0"/>
                        </a:spcAft>
                      </a:pPr>
                      <a:r>
                        <a:rPr lang="en-US" sz="1600" b="1" dirty="0">
                          <a:effectLst/>
                        </a:rPr>
                        <a:t>12.8</a:t>
                      </a:r>
                      <a:endParaRPr lang="en-US" sz="1600" b="1" dirty="0">
                        <a:effectLst/>
                        <a:latin typeface="Times New Roman"/>
                        <a:ea typeface="Calibri"/>
                        <a:cs typeface="Times New Roman"/>
                      </a:endParaRPr>
                    </a:p>
                  </a:txBody>
                  <a:tcPr marL="68580" marR="68580" marT="0" marB="0">
                    <a:solidFill>
                      <a:schemeClr val="accent5">
                        <a:lumMod val="40000"/>
                        <a:lumOff val="60000"/>
                      </a:schemeClr>
                    </a:solidFill>
                  </a:tcPr>
                </a:tc>
                <a:tc>
                  <a:txBody>
                    <a:bodyPr/>
                    <a:lstStyle/>
                    <a:p>
                      <a:pPr marL="0" marR="91440" algn="r">
                        <a:lnSpc>
                          <a:spcPct val="115000"/>
                        </a:lnSpc>
                        <a:spcBef>
                          <a:spcPts val="0"/>
                        </a:spcBef>
                        <a:spcAft>
                          <a:spcPts val="0"/>
                        </a:spcAft>
                      </a:pPr>
                      <a:r>
                        <a:rPr lang="en-US" sz="1600" b="1" dirty="0">
                          <a:effectLst/>
                        </a:rPr>
                        <a:t>5.5</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r>
              <a:tr h="328347">
                <a:tc>
                  <a:txBody>
                    <a:bodyPr/>
                    <a:lstStyle/>
                    <a:p>
                      <a:pPr marL="0" marR="193040" algn="r">
                        <a:lnSpc>
                          <a:spcPct val="115000"/>
                        </a:lnSpc>
                        <a:spcBef>
                          <a:spcPts val="0"/>
                        </a:spcBef>
                        <a:spcAft>
                          <a:spcPts val="0"/>
                        </a:spcAft>
                        <a:tabLst>
                          <a:tab pos="390525" algn="dec"/>
                        </a:tabLst>
                      </a:pPr>
                      <a:r>
                        <a:rPr lang="en-US" sz="1400" b="1" dirty="0" smtClean="0">
                          <a:effectLst/>
                          <a:latin typeface="Times New Roman"/>
                          <a:ea typeface="Calibri"/>
                          <a:cs typeface="Times New Roman"/>
                        </a:rPr>
                        <a:t>Other developing countries</a:t>
                      </a:r>
                      <a:endParaRPr lang="en-US" sz="14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193040" algn="r">
                        <a:lnSpc>
                          <a:spcPct val="115000"/>
                        </a:lnSpc>
                        <a:spcBef>
                          <a:spcPts val="0"/>
                        </a:spcBef>
                        <a:spcAft>
                          <a:spcPts val="0"/>
                        </a:spcAft>
                        <a:tabLst>
                          <a:tab pos="390525" algn="dec"/>
                        </a:tabLst>
                      </a:pPr>
                      <a:r>
                        <a:rPr lang="en-US" sz="1600" b="1" dirty="0">
                          <a:effectLst/>
                        </a:rPr>
                        <a:t>28.9</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243840" algn="r">
                        <a:lnSpc>
                          <a:spcPct val="115000"/>
                        </a:lnSpc>
                        <a:spcBef>
                          <a:spcPts val="0"/>
                        </a:spcBef>
                        <a:spcAft>
                          <a:spcPts val="0"/>
                        </a:spcAft>
                      </a:pPr>
                      <a:r>
                        <a:rPr lang="en-US" sz="1600" b="1" dirty="0">
                          <a:effectLst/>
                        </a:rPr>
                        <a:t>45.9</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234315" algn="r">
                        <a:lnSpc>
                          <a:spcPct val="115000"/>
                        </a:lnSpc>
                        <a:spcBef>
                          <a:spcPts val="0"/>
                        </a:spcBef>
                        <a:spcAft>
                          <a:spcPts val="0"/>
                        </a:spcAft>
                        <a:tabLst>
                          <a:tab pos="390525" algn="dec"/>
                        </a:tabLst>
                      </a:pPr>
                      <a:r>
                        <a:rPr lang="en-US" sz="1600" b="1" dirty="0">
                          <a:effectLst/>
                        </a:rPr>
                        <a:t>55.4</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132715" algn="r">
                        <a:lnSpc>
                          <a:spcPct val="115000"/>
                        </a:lnSpc>
                        <a:spcBef>
                          <a:spcPts val="0"/>
                        </a:spcBef>
                        <a:spcAft>
                          <a:spcPts val="0"/>
                        </a:spcAft>
                      </a:pPr>
                      <a:r>
                        <a:rPr lang="en-US" sz="1600" b="1" dirty="0">
                          <a:effectLst/>
                        </a:rPr>
                        <a:t>80.8</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145415" algn="r">
                        <a:lnSpc>
                          <a:spcPct val="115000"/>
                        </a:lnSpc>
                        <a:spcBef>
                          <a:spcPts val="0"/>
                        </a:spcBef>
                        <a:spcAft>
                          <a:spcPts val="0"/>
                        </a:spcAft>
                      </a:pPr>
                      <a:r>
                        <a:rPr lang="en-US" sz="1600" b="1" dirty="0">
                          <a:effectLst/>
                        </a:rPr>
                        <a:t>67.5</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91440" algn="r">
                        <a:lnSpc>
                          <a:spcPct val="115000"/>
                        </a:lnSpc>
                        <a:spcBef>
                          <a:spcPts val="0"/>
                        </a:spcBef>
                        <a:spcAft>
                          <a:spcPts val="0"/>
                        </a:spcAft>
                      </a:pPr>
                      <a:r>
                        <a:rPr lang="en-US" sz="1600" b="1" dirty="0">
                          <a:effectLst/>
                        </a:rPr>
                        <a:t>64.7</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c>
                  <a:txBody>
                    <a:bodyPr/>
                    <a:lstStyle/>
                    <a:p>
                      <a:pPr marL="0" marR="91440" algn="r">
                        <a:lnSpc>
                          <a:spcPct val="115000"/>
                        </a:lnSpc>
                        <a:spcBef>
                          <a:spcPts val="0"/>
                        </a:spcBef>
                        <a:spcAft>
                          <a:spcPts val="0"/>
                        </a:spcAft>
                      </a:pPr>
                      <a:r>
                        <a:rPr lang="en-US" sz="1600" b="1" dirty="0">
                          <a:effectLst/>
                        </a:rPr>
                        <a:t>70.1</a:t>
                      </a:r>
                      <a:endParaRPr lang="en-US" sz="1600" b="1" dirty="0">
                        <a:effectLst/>
                        <a:latin typeface="Times New Roman"/>
                        <a:ea typeface="Calibri"/>
                        <a:cs typeface="Times New Roman"/>
                      </a:endParaRPr>
                    </a:p>
                  </a:txBody>
                  <a:tcPr marL="68580" marR="68580" marT="0" marB="0" anchor="b">
                    <a:solidFill>
                      <a:schemeClr val="accent5">
                        <a:lumMod val="40000"/>
                        <a:lumOff val="60000"/>
                      </a:schemeClr>
                    </a:solidFill>
                  </a:tcPr>
                </a:tc>
              </a:tr>
            </a:tbl>
          </a:graphicData>
        </a:graphic>
      </p:graphicFrame>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16</a:t>
            </a:fld>
            <a:endParaRPr lang="en-US" dirty="0"/>
          </a:p>
        </p:txBody>
      </p:sp>
    </p:spTree>
    <p:extLst>
      <p:ext uri="{BB962C8B-B14F-4D97-AF65-F5344CB8AC3E}">
        <p14:creationId xmlns:p14="http://schemas.microsoft.com/office/powerpoint/2010/main" val="2277613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Autofit/>
          </a:bodyPr>
          <a:lstStyle/>
          <a:p>
            <a:r>
              <a:rPr lang="en-US" altLang="en-US" sz="3600" b="1" dirty="0" smtClean="0">
                <a:latin typeface="Calibri" pitchFamily="34" charset="0"/>
              </a:rPr>
              <a:t>U.S</a:t>
            </a:r>
            <a:r>
              <a:rPr lang="en-US" altLang="en-US" sz="3600" b="1" dirty="0">
                <a:latin typeface="Calibri" pitchFamily="34" charset="0"/>
              </a:rPr>
              <a:t>. International Trade in Selected </a:t>
            </a:r>
            <a:r>
              <a:rPr lang="en-US" altLang="en-US" sz="3600" b="1" dirty="0" smtClean="0">
                <a:latin typeface="Calibri" pitchFamily="34" charset="0"/>
              </a:rPr>
              <a:t>Products 2012</a:t>
            </a:r>
            <a:endParaRPr lang="en-US" sz="3600" b="1"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997880952"/>
              </p:ext>
            </p:extLst>
          </p:nvPr>
        </p:nvGraphicFramePr>
        <p:xfrm>
          <a:off x="533400" y="1676400"/>
          <a:ext cx="8382000" cy="4340085"/>
        </p:xfrm>
        <a:graphic>
          <a:graphicData uri="http://schemas.openxmlformats.org/drawingml/2006/table">
            <a:tbl>
              <a:tblPr>
                <a:tableStyleId>{5C22544A-7EE6-4342-B048-85BDC9FD1C3A}</a:tableStyleId>
              </a:tblPr>
              <a:tblGrid>
                <a:gridCol w="2172702"/>
                <a:gridCol w="3050024"/>
                <a:gridCol w="1495806"/>
                <a:gridCol w="1663468"/>
              </a:tblGrid>
              <a:tr h="614048">
                <a:tc>
                  <a:txBody>
                    <a:bodyPr/>
                    <a:lstStyle/>
                    <a:p>
                      <a:pPr algn="l" fontAlgn="b"/>
                      <a:endParaRPr lang="en-US" sz="1400" b="0"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ctr" fontAlgn="ctr"/>
                      <a:r>
                        <a:rPr lang="en-US" sz="1400" b="1" i="0" u="none" strike="noStrike" dirty="0" smtClean="0">
                          <a:solidFill>
                            <a:srgbClr val="000000"/>
                          </a:solidFill>
                          <a:effectLst/>
                          <a:latin typeface="Calibri"/>
                        </a:rPr>
                        <a:t>U.S. Export ($billions)</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400" b="1" i="0" u="none" strike="noStrike" dirty="0" smtClean="0">
                          <a:solidFill>
                            <a:srgbClr val="000000"/>
                          </a:solidFill>
                          <a:effectLst/>
                          <a:latin typeface="Calibri"/>
                        </a:rPr>
                        <a:t>U.S. Imports ($billions)</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400" b="1" i="0" u="none" strike="noStrike" dirty="0" smtClean="0">
                          <a:solidFill>
                            <a:srgbClr val="000000"/>
                          </a:solidFill>
                          <a:effectLst/>
                          <a:latin typeface="Calibri"/>
                        </a:rPr>
                        <a:t>Net Exports as</a:t>
                      </a:r>
                      <a:r>
                        <a:rPr lang="en-US" sz="1400" b="1" i="0" u="none" strike="noStrike" baseline="0" dirty="0" smtClean="0">
                          <a:solidFill>
                            <a:srgbClr val="000000"/>
                          </a:solidFill>
                          <a:effectLst/>
                          <a:latin typeface="Calibri"/>
                        </a:rPr>
                        <a:t> a % of Total Trade</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r>
              <a:tr h="280677">
                <a:tc>
                  <a:txBody>
                    <a:bodyPr/>
                    <a:lstStyle/>
                    <a:p>
                      <a:pPr algn="l" fontAlgn="b"/>
                      <a:r>
                        <a:rPr lang="en-US" sz="1400" b="1" u="none" strike="noStrike" dirty="0">
                          <a:effectLst/>
                        </a:rPr>
                        <a:t>Wheat (041)</a:t>
                      </a:r>
                      <a:endParaRPr lang="en-US" sz="1400" b="1"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ctr" fontAlgn="ctr"/>
                      <a:r>
                        <a:rPr lang="en-US" sz="1400" b="1" u="none" strike="noStrike" dirty="0">
                          <a:effectLst/>
                        </a:rPr>
                        <a:t>8.17</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400" b="1" u="none" strike="noStrike" dirty="0">
                          <a:effectLst/>
                        </a:rPr>
                        <a:t>0.85</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400" b="1" u="none" strike="noStrike" dirty="0">
                          <a:effectLst/>
                        </a:rPr>
                        <a:t>81</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r>
              <a:tr h="280677">
                <a:tc>
                  <a:txBody>
                    <a:bodyPr/>
                    <a:lstStyle/>
                    <a:p>
                      <a:pPr algn="l" fontAlgn="b"/>
                      <a:r>
                        <a:rPr lang="en-US" sz="1400" b="1" u="none" strike="noStrike" dirty="0">
                          <a:effectLst/>
                        </a:rPr>
                        <a:t>Corn (044)</a:t>
                      </a:r>
                      <a:endParaRPr lang="en-US" sz="1400" b="1"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ctr" fontAlgn="ctr"/>
                      <a:r>
                        <a:rPr lang="en-US" sz="1400" b="1" u="none" strike="noStrike" dirty="0">
                          <a:effectLst/>
                        </a:rPr>
                        <a:t>9.71</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400" b="1" u="none" strike="noStrike" dirty="0">
                          <a:effectLst/>
                        </a:rPr>
                        <a:t>1.02</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400" b="1" u="none" strike="noStrike" dirty="0">
                          <a:effectLst/>
                        </a:rPr>
                        <a:t>81</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r>
              <a:tr h="280677">
                <a:tc>
                  <a:txBody>
                    <a:bodyPr/>
                    <a:lstStyle/>
                    <a:p>
                      <a:pPr algn="l" fontAlgn="b"/>
                      <a:r>
                        <a:rPr lang="en-US" sz="1400" b="1" u="none" strike="noStrike" dirty="0">
                          <a:effectLst/>
                        </a:rPr>
                        <a:t>Coffee (071)</a:t>
                      </a:r>
                      <a:endParaRPr lang="en-US" sz="1400" b="1"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ctr" fontAlgn="ctr"/>
                      <a:r>
                        <a:rPr lang="en-US" sz="1400" b="1" u="none" strike="noStrike" dirty="0">
                          <a:effectLst/>
                        </a:rPr>
                        <a:t>1.28</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400" b="1" u="none" strike="noStrike" dirty="0">
                          <a:effectLst/>
                        </a:rPr>
                        <a:t>7.26</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400" b="1" u="none" strike="noStrike" dirty="0">
                          <a:effectLst/>
                        </a:rPr>
                        <a:t>-70</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r>
              <a:tr h="280677">
                <a:tc>
                  <a:txBody>
                    <a:bodyPr/>
                    <a:lstStyle/>
                    <a:p>
                      <a:pPr algn="l" fontAlgn="b"/>
                      <a:r>
                        <a:rPr lang="en-US" sz="1400" b="1" u="none" strike="noStrike" dirty="0">
                          <a:effectLst/>
                        </a:rPr>
                        <a:t>Soybeans (2222)</a:t>
                      </a:r>
                      <a:endParaRPr lang="en-US" sz="1400" b="1"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ctr" fontAlgn="ctr"/>
                      <a:r>
                        <a:rPr lang="en-US" sz="1400" b="1" u="none" strike="noStrike" dirty="0">
                          <a:effectLst/>
                        </a:rPr>
                        <a:t>24.74</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400" b="1" u="none" strike="noStrike" dirty="0">
                          <a:effectLst/>
                        </a:rPr>
                        <a:t>0.35</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400" b="1" u="none" strike="noStrike" dirty="0">
                          <a:effectLst/>
                        </a:rPr>
                        <a:t>97</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r>
              <a:tr h="280677">
                <a:tc>
                  <a:txBody>
                    <a:bodyPr/>
                    <a:lstStyle/>
                    <a:p>
                      <a:pPr algn="l" fontAlgn="b"/>
                      <a:r>
                        <a:rPr lang="en-US" sz="1400" b="1" u="none" strike="noStrike" dirty="0">
                          <a:effectLst/>
                        </a:rPr>
                        <a:t>Coal (321)</a:t>
                      </a:r>
                      <a:endParaRPr lang="en-US" sz="1400" b="1"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ctr" fontAlgn="ctr"/>
                      <a:r>
                        <a:rPr lang="en-US" sz="1400" b="1" u="none" strike="noStrike" dirty="0">
                          <a:effectLst/>
                        </a:rPr>
                        <a:t>14.88</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400" b="1" u="none" strike="noStrike" dirty="0">
                          <a:effectLst/>
                        </a:rPr>
                        <a:t>0.93</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400" b="1" u="none" strike="noStrike" dirty="0">
                          <a:effectLst/>
                        </a:rPr>
                        <a:t>88</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r>
              <a:tr h="280677">
                <a:tc>
                  <a:txBody>
                    <a:bodyPr/>
                    <a:lstStyle/>
                    <a:p>
                      <a:pPr algn="l" fontAlgn="b"/>
                      <a:r>
                        <a:rPr lang="en-US" sz="1400" b="1" u="none" strike="noStrike" dirty="0">
                          <a:effectLst/>
                        </a:rPr>
                        <a:t>Crude </a:t>
                      </a:r>
                      <a:r>
                        <a:rPr lang="en-US" sz="1400" b="1" u="none" strike="noStrike" dirty="0" smtClean="0">
                          <a:effectLst/>
                        </a:rPr>
                        <a:t>petroleum </a:t>
                      </a:r>
                      <a:r>
                        <a:rPr lang="en-US" sz="1400" b="1" u="none" strike="noStrike" dirty="0">
                          <a:effectLst/>
                        </a:rPr>
                        <a:t>(333)</a:t>
                      </a:r>
                      <a:endParaRPr lang="en-US" sz="1400" b="1"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ctr" fontAlgn="ctr"/>
                      <a:r>
                        <a:rPr lang="en-US" sz="1400" b="1" u="none" strike="noStrike" dirty="0">
                          <a:effectLst/>
                        </a:rPr>
                        <a:t>2.4</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400" b="1" u="none" strike="noStrike" dirty="0">
                          <a:effectLst/>
                        </a:rPr>
                        <a:t>321.86</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400" b="1" u="none" strike="noStrike" dirty="0">
                          <a:effectLst/>
                        </a:rPr>
                        <a:t>-99</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r>
              <a:tr h="335108">
                <a:tc>
                  <a:txBody>
                    <a:bodyPr/>
                    <a:lstStyle/>
                    <a:p>
                      <a:pPr algn="l" fontAlgn="b"/>
                      <a:r>
                        <a:rPr lang="en-US" sz="1400" b="1" u="none" strike="noStrike" dirty="0">
                          <a:effectLst/>
                        </a:rPr>
                        <a:t>Primary plastic material(57)</a:t>
                      </a:r>
                      <a:endParaRPr lang="en-US" sz="1400" b="1"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ctr" fontAlgn="ctr"/>
                      <a:r>
                        <a:rPr lang="en-US" sz="1400" b="1" u="none" strike="noStrike" dirty="0">
                          <a:effectLst/>
                        </a:rPr>
                        <a:t>34.49</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400" b="1" u="none" strike="noStrike" dirty="0">
                          <a:effectLst/>
                        </a:rPr>
                        <a:t>13.8</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400" b="1" u="none" strike="noStrike" dirty="0">
                          <a:effectLst/>
                        </a:rPr>
                        <a:t>43</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r>
              <a:tr h="426702">
                <a:tc>
                  <a:txBody>
                    <a:bodyPr/>
                    <a:lstStyle/>
                    <a:p>
                      <a:pPr algn="l" fontAlgn="b"/>
                      <a:r>
                        <a:rPr lang="en-US" sz="1400" b="1" u="none" strike="noStrike" dirty="0">
                          <a:effectLst/>
                        </a:rPr>
                        <a:t>Insecticides and herbicides (591)</a:t>
                      </a:r>
                      <a:endParaRPr lang="en-US" sz="1400" b="1"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ctr" fontAlgn="ctr"/>
                      <a:r>
                        <a:rPr lang="en-US" sz="1400" b="1" u="none" strike="noStrike" dirty="0">
                          <a:effectLst/>
                        </a:rPr>
                        <a:t>3.31</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400" b="1" u="none" strike="noStrike" dirty="0">
                          <a:effectLst/>
                        </a:rPr>
                        <a:t>0.89</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400" b="1" u="none" strike="noStrike" dirty="0">
                          <a:effectLst/>
                        </a:rPr>
                        <a:t>58</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r>
              <a:tr h="280677">
                <a:tc>
                  <a:txBody>
                    <a:bodyPr/>
                    <a:lstStyle/>
                    <a:p>
                      <a:pPr algn="l" fontAlgn="b"/>
                      <a:r>
                        <a:rPr lang="en-US" sz="1400" b="1" u="none" strike="noStrike" dirty="0">
                          <a:effectLst/>
                        </a:rPr>
                        <a:t>Aircraft (792)</a:t>
                      </a:r>
                      <a:endParaRPr lang="en-US" sz="1400" b="1"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ctr" fontAlgn="ctr"/>
                      <a:r>
                        <a:rPr lang="en-US" sz="1400" b="1" u="none" strike="noStrike" dirty="0">
                          <a:effectLst/>
                        </a:rPr>
                        <a:t>104.2</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400" b="1" u="none" strike="noStrike" dirty="0">
                          <a:effectLst/>
                        </a:rPr>
                        <a:t>24.31</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400" b="1" u="none" strike="noStrike" dirty="0">
                          <a:effectLst/>
                        </a:rPr>
                        <a:t>62</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r>
              <a:tr h="428591">
                <a:tc>
                  <a:txBody>
                    <a:bodyPr/>
                    <a:lstStyle/>
                    <a:p>
                      <a:pPr algn="l" fontAlgn="b"/>
                      <a:r>
                        <a:rPr lang="en-US" sz="1400" b="1" u="none" strike="noStrike" dirty="0">
                          <a:effectLst/>
                        </a:rPr>
                        <a:t>Clothing and accessories (84)</a:t>
                      </a:r>
                      <a:endParaRPr lang="en-US" sz="1400" b="1"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ctr" fontAlgn="ctr"/>
                      <a:r>
                        <a:rPr lang="en-US" sz="1400" b="1" u="none" strike="noStrike" dirty="0">
                          <a:effectLst/>
                        </a:rPr>
                        <a:t>5.58</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400" b="1" u="none" strike="noStrike" dirty="0">
                          <a:effectLst/>
                        </a:rPr>
                        <a:t>87.96</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400" b="1" u="none" strike="noStrike" dirty="0">
                          <a:effectLst/>
                        </a:rPr>
                        <a:t>-88</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r>
              <a:tr h="280677">
                <a:tc>
                  <a:txBody>
                    <a:bodyPr/>
                    <a:lstStyle/>
                    <a:p>
                      <a:pPr algn="l" fontAlgn="b"/>
                      <a:r>
                        <a:rPr lang="en-US" sz="1400" b="1" u="none" strike="noStrike" dirty="0">
                          <a:effectLst/>
                        </a:rPr>
                        <a:t>Shoes and </a:t>
                      </a:r>
                      <a:r>
                        <a:rPr lang="en-US" sz="1400" b="1" u="none" strike="noStrike" dirty="0" smtClean="0">
                          <a:effectLst/>
                        </a:rPr>
                        <a:t>footwear </a:t>
                      </a:r>
                      <a:r>
                        <a:rPr lang="en-US" sz="1400" b="1" u="none" strike="noStrike" dirty="0">
                          <a:effectLst/>
                        </a:rPr>
                        <a:t>(85)</a:t>
                      </a:r>
                      <a:endParaRPr lang="en-US" sz="1400" b="1"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ctr" fontAlgn="ctr"/>
                      <a:r>
                        <a:rPr lang="en-US" sz="1400" b="1" u="none" strike="noStrike" dirty="0">
                          <a:effectLst/>
                        </a:rPr>
                        <a:t>1.33</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400" b="1" u="none" strike="noStrike" dirty="0">
                          <a:effectLst/>
                        </a:rPr>
                        <a:t>24.86</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400" b="1" u="none" strike="noStrike" dirty="0">
                          <a:effectLst/>
                        </a:rPr>
                        <a:t>-90</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r>
              <a:tr h="280677">
                <a:tc>
                  <a:txBody>
                    <a:bodyPr/>
                    <a:lstStyle/>
                    <a:p>
                      <a:pPr algn="l" fontAlgn="b"/>
                      <a:r>
                        <a:rPr lang="en-US" sz="1400" b="1" u="none" strike="noStrike" dirty="0">
                          <a:effectLst/>
                        </a:rPr>
                        <a:t>Toys (8942)</a:t>
                      </a:r>
                      <a:endParaRPr lang="en-US" sz="1400" b="1"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ctr" fontAlgn="ctr"/>
                      <a:r>
                        <a:rPr lang="en-US" sz="1400" b="1" u="none" strike="noStrike" dirty="0">
                          <a:effectLst/>
                        </a:rPr>
                        <a:t>0.96</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400" b="1" u="none" strike="noStrike" dirty="0">
                          <a:effectLst/>
                        </a:rPr>
                        <a:t>11.55</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400" b="1" u="none" strike="noStrike" dirty="0">
                          <a:effectLst/>
                        </a:rPr>
                        <a:t>-85</a:t>
                      </a:r>
                      <a:endParaRPr lang="en-US" sz="14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r>
            </a:tbl>
          </a:graphicData>
        </a:graphic>
      </p:graphicFrame>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17</a:t>
            </a:fld>
            <a:endParaRPr lang="en-US" dirty="0"/>
          </a:p>
        </p:txBody>
      </p:sp>
      <p:sp>
        <p:nvSpPr>
          <p:cNvPr id="3" name="TextBox 2"/>
          <p:cNvSpPr txBox="1"/>
          <p:nvPr/>
        </p:nvSpPr>
        <p:spPr>
          <a:xfrm>
            <a:off x="609600" y="1219200"/>
            <a:ext cx="7859844" cy="523220"/>
          </a:xfrm>
          <a:prstGeom prst="rect">
            <a:avLst/>
          </a:prstGeom>
          <a:noFill/>
        </p:spPr>
        <p:txBody>
          <a:bodyPr wrap="none" rtlCol="0">
            <a:spAutoFit/>
          </a:bodyPr>
          <a:lstStyle/>
          <a:p>
            <a:pPr algn="ctr"/>
            <a:r>
              <a:rPr lang="en-US" sz="2800" dirty="0"/>
              <a:t>Products Whose Trade is Consistent with H-O </a:t>
            </a:r>
            <a:r>
              <a:rPr lang="en-US" sz="2800" dirty="0" smtClean="0"/>
              <a:t>Theory</a:t>
            </a:r>
            <a:endParaRPr lang="en-US" sz="2800" dirty="0">
              <a:solidFill>
                <a:srgbClr val="000000"/>
              </a:solidFill>
            </a:endParaRPr>
          </a:p>
        </p:txBody>
      </p:sp>
    </p:spTree>
    <p:extLst>
      <p:ext uri="{BB962C8B-B14F-4D97-AF65-F5344CB8AC3E}">
        <p14:creationId xmlns:p14="http://schemas.microsoft.com/office/powerpoint/2010/main" val="2509551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153400" cy="685800"/>
          </a:xfrm>
        </p:spPr>
        <p:txBody>
          <a:bodyPr>
            <a:noAutofit/>
          </a:bodyPr>
          <a:lstStyle/>
          <a:p>
            <a:r>
              <a:rPr lang="en-US" altLang="en-US" sz="3600" b="1" dirty="0" smtClean="0">
                <a:latin typeface="Calibri" pitchFamily="34" charset="0"/>
              </a:rPr>
              <a:t>U.S</a:t>
            </a:r>
            <a:r>
              <a:rPr lang="en-US" altLang="en-US" sz="3600" b="1" dirty="0">
                <a:latin typeface="Calibri" pitchFamily="34" charset="0"/>
              </a:rPr>
              <a:t>. International Trade in Selected Products 2012</a:t>
            </a:r>
            <a:endParaRPr lang="en-US" sz="3600" b="1" dirty="0"/>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4247485171"/>
              </p:ext>
            </p:extLst>
          </p:nvPr>
        </p:nvGraphicFramePr>
        <p:xfrm>
          <a:off x="457200" y="2057400"/>
          <a:ext cx="8534399" cy="3443150"/>
        </p:xfrm>
        <a:graphic>
          <a:graphicData uri="http://schemas.openxmlformats.org/drawingml/2006/table">
            <a:tbl>
              <a:tblPr>
                <a:tableStyleId>{5C22544A-7EE6-4342-B048-85BDC9FD1C3A}</a:tableStyleId>
              </a:tblPr>
              <a:tblGrid>
                <a:gridCol w="1747199"/>
                <a:gridCol w="3181062"/>
                <a:gridCol w="1408075"/>
                <a:gridCol w="2198063"/>
              </a:tblGrid>
              <a:tr h="55789">
                <a:tc>
                  <a:txBody>
                    <a:bodyPr/>
                    <a:lstStyle/>
                    <a:p>
                      <a:pPr algn="l" fontAlgn="b"/>
                      <a:endParaRPr lang="en-US" sz="1600" b="1"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ctr" fontAlgn="ctr"/>
                      <a:r>
                        <a:rPr lang="en-US" sz="1600" b="1" i="0" u="none" strike="noStrike" dirty="0" smtClean="0">
                          <a:solidFill>
                            <a:srgbClr val="000000"/>
                          </a:solidFill>
                          <a:effectLst/>
                          <a:latin typeface="Calibri"/>
                        </a:rPr>
                        <a:t>U.S Exports ($billions)</a:t>
                      </a:r>
                      <a:endParaRPr lang="en-US" sz="16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600" b="1" i="0" u="none" strike="noStrike" dirty="0" smtClean="0">
                          <a:solidFill>
                            <a:srgbClr val="000000"/>
                          </a:solidFill>
                          <a:effectLst/>
                          <a:latin typeface="Calibri"/>
                        </a:rPr>
                        <a:t>U.S.</a:t>
                      </a:r>
                      <a:r>
                        <a:rPr lang="en-US" sz="1600" b="1" i="0" u="none" strike="noStrike" baseline="0" dirty="0" smtClean="0">
                          <a:solidFill>
                            <a:srgbClr val="000000"/>
                          </a:solidFill>
                          <a:effectLst/>
                          <a:latin typeface="Calibri"/>
                        </a:rPr>
                        <a:t> Imports ($billions)</a:t>
                      </a:r>
                      <a:endParaRPr lang="en-US" sz="16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600" b="1" i="0" u="none" strike="noStrike" dirty="0" smtClean="0">
                          <a:solidFill>
                            <a:srgbClr val="000000"/>
                          </a:solidFill>
                          <a:effectLst/>
                          <a:latin typeface="Calibri"/>
                        </a:rPr>
                        <a:t>Net Exports as a % of Total Trade</a:t>
                      </a:r>
                      <a:endParaRPr lang="en-US" sz="16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r>
              <a:tr h="589189">
                <a:tc>
                  <a:txBody>
                    <a:bodyPr/>
                    <a:lstStyle/>
                    <a:p>
                      <a:pPr algn="l" fontAlgn="b"/>
                      <a:r>
                        <a:rPr lang="en-US" sz="1600" b="1" u="none" strike="noStrike" dirty="0">
                          <a:effectLst/>
                        </a:rPr>
                        <a:t>Pharmaceuticals  (54)</a:t>
                      </a:r>
                      <a:endParaRPr lang="en-US" sz="1600" b="1"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ctr" fontAlgn="ctr"/>
                      <a:r>
                        <a:rPr lang="en-US" sz="1600" b="1" u="none" strike="noStrike" dirty="0">
                          <a:effectLst/>
                        </a:rPr>
                        <a:t>44.59</a:t>
                      </a:r>
                      <a:endParaRPr lang="en-US" sz="16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600" b="1" u="none" strike="noStrike" dirty="0">
                          <a:effectLst/>
                        </a:rPr>
                        <a:t>68.66</a:t>
                      </a:r>
                      <a:endParaRPr lang="en-US" sz="16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600" b="1" u="none" strike="noStrike" dirty="0">
                          <a:effectLst/>
                        </a:rPr>
                        <a:t>-21</a:t>
                      </a:r>
                      <a:endParaRPr lang="en-US" sz="16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r>
              <a:tr h="589189">
                <a:tc>
                  <a:txBody>
                    <a:bodyPr/>
                    <a:lstStyle/>
                    <a:p>
                      <a:pPr algn="l" fontAlgn="b"/>
                      <a:r>
                        <a:rPr lang="en-US" sz="1600" b="1" u="none" strike="noStrike" dirty="0">
                          <a:effectLst/>
                        </a:rPr>
                        <a:t>Perfumes and cosmetics (553)</a:t>
                      </a:r>
                      <a:endParaRPr lang="en-US" sz="1600" b="1"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ctr" fontAlgn="ctr"/>
                      <a:r>
                        <a:rPr lang="en-US" sz="1600" b="1" u="none" strike="noStrike" dirty="0">
                          <a:effectLst/>
                        </a:rPr>
                        <a:t>8.21</a:t>
                      </a:r>
                      <a:endParaRPr lang="en-US" sz="16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600" b="1" u="none" strike="noStrike" dirty="0">
                          <a:effectLst/>
                        </a:rPr>
                        <a:t>7.05</a:t>
                      </a:r>
                      <a:endParaRPr lang="en-US" sz="16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600" b="1" u="none" strike="noStrike" dirty="0">
                          <a:effectLst/>
                        </a:rPr>
                        <a:t>8</a:t>
                      </a:r>
                      <a:endParaRPr lang="en-US" sz="16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r>
              <a:tr h="589189">
                <a:tc>
                  <a:txBody>
                    <a:bodyPr/>
                    <a:lstStyle/>
                    <a:p>
                      <a:pPr algn="l" fontAlgn="b"/>
                      <a:r>
                        <a:rPr lang="en-US" sz="1600" b="1" u="none" strike="noStrike" dirty="0">
                          <a:effectLst/>
                        </a:rPr>
                        <a:t>Iron and steel (67)</a:t>
                      </a:r>
                      <a:endParaRPr lang="en-US" sz="1600" b="1"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ctr" fontAlgn="ctr"/>
                      <a:r>
                        <a:rPr lang="en-US" sz="1600" b="1" u="none" strike="noStrike" dirty="0">
                          <a:effectLst/>
                        </a:rPr>
                        <a:t>20.82</a:t>
                      </a:r>
                      <a:endParaRPr lang="en-US" sz="16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600" b="1" u="none" strike="noStrike" dirty="0">
                          <a:effectLst/>
                        </a:rPr>
                        <a:t>44.96</a:t>
                      </a:r>
                      <a:endParaRPr lang="en-US" sz="16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600" b="1" u="none" strike="noStrike" dirty="0">
                          <a:effectLst/>
                        </a:rPr>
                        <a:t>-37</a:t>
                      </a:r>
                      <a:endParaRPr lang="en-US" sz="16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r>
              <a:tr h="589189">
                <a:tc>
                  <a:txBody>
                    <a:bodyPr/>
                    <a:lstStyle/>
                    <a:p>
                      <a:pPr algn="l" fontAlgn="b"/>
                      <a:r>
                        <a:rPr lang="en-US" sz="1600" b="1" u="none" strike="noStrike" dirty="0">
                          <a:effectLst/>
                        </a:rPr>
                        <a:t>Automobiles (7812)</a:t>
                      </a:r>
                      <a:endParaRPr lang="en-US" sz="1600" b="1"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ctr" fontAlgn="ctr"/>
                      <a:r>
                        <a:rPr lang="en-US" sz="1600" b="1" u="none" strike="noStrike" dirty="0">
                          <a:effectLst/>
                        </a:rPr>
                        <a:t>53.9</a:t>
                      </a:r>
                      <a:endParaRPr lang="en-US" sz="16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600" b="1" u="none" strike="noStrike" dirty="0">
                          <a:effectLst/>
                        </a:rPr>
                        <a:t>149.14</a:t>
                      </a:r>
                      <a:endParaRPr lang="en-US" sz="16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600" b="1" u="none" strike="noStrike" dirty="0">
                          <a:effectLst/>
                        </a:rPr>
                        <a:t>-47</a:t>
                      </a:r>
                      <a:endParaRPr lang="en-US" sz="16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r>
              <a:tr h="589189">
                <a:tc>
                  <a:txBody>
                    <a:bodyPr/>
                    <a:lstStyle/>
                    <a:p>
                      <a:pPr algn="l" fontAlgn="b"/>
                      <a:r>
                        <a:rPr lang="en-US" sz="1600" b="1" u="none" strike="noStrike" dirty="0">
                          <a:effectLst/>
                        </a:rPr>
                        <a:t>Medical instruments (872)</a:t>
                      </a:r>
                      <a:endParaRPr lang="en-US" sz="1600" b="1"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ctr" fontAlgn="ctr"/>
                      <a:r>
                        <a:rPr lang="en-US" sz="1600" b="1" u="none" strike="noStrike" dirty="0">
                          <a:effectLst/>
                        </a:rPr>
                        <a:t>21.46</a:t>
                      </a:r>
                      <a:endParaRPr lang="en-US" sz="16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600" b="1" u="none" strike="noStrike" dirty="0">
                          <a:effectLst/>
                        </a:rPr>
                        <a:t>16.2</a:t>
                      </a:r>
                      <a:endParaRPr lang="en-US" sz="16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600" b="1" u="none" strike="noStrike" dirty="0">
                          <a:effectLst/>
                        </a:rPr>
                        <a:t>14</a:t>
                      </a:r>
                      <a:endParaRPr lang="en-US" sz="1600" b="1"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r>
            </a:tbl>
          </a:graphicData>
        </a:graphic>
      </p:graphicFrame>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18</a:t>
            </a:fld>
            <a:endParaRPr lang="en-US" dirty="0"/>
          </a:p>
        </p:txBody>
      </p:sp>
      <p:sp>
        <p:nvSpPr>
          <p:cNvPr id="3" name="TextBox 2"/>
          <p:cNvSpPr txBox="1"/>
          <p:nvPr/>
        </p:nvSpPr>
        <p:spPr>
          <a:xfrm>
            <a:off x="457200" y="1371600"/>
            <a:ext cx="8534400" cy="461665"/>
          </a:xfrm>
          <a:prstGeom prst="rect">
            <a:avLst/>
          </a:prstGeom>
          <a:noFill/>
        </p:spPr>
        <p:txBody>
          <a:bodyPr wrap="square" rtlCol="0">
            <a:spAutoFit/>
          </a:bodyPr>
          <a:lstStyle/>
          <a:p>
            <a:r>
              <a:rPr lang="en-US" sz="2400" dirty="0"/>
              <a:t>Products Whose Trade Appears to Be Inconsistent with H-O </a:t>
            </a:r>
            <a:r>
              <a:rPr lang="en-US" sz="2400" dirty="0" smtClean="0"/>
              <a:t>Theory</a:t>
            </a:r>
            <a:endParaRPr lang="en-US" sz="2400" dirty="0">
              <a:solidFill>
                <a:srgbClr val="000000"/>
              </a:solidFill>
            </a:endParaRPr>
          </a:p>
        </p:txBody>
      </p:sp>
    </p:spTree>
    <p:extLst>
      <p:ext uri="{BB962C8B-B14F-4D97-AF65-F5344CB8AC3E}">
        <p14:creationId xmlns:p14="http://schemas.microsoft.com/office/powerpoint/2010/main" val="11798716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945"/>
            <a:ext cx="8229600" cy="1143000"/>
          </a:xfrm>
        </p:spPr>
        <p:txBody>
          <a:bodyPr>
            <a:noAutofit/>
          </a:bodyPr>
          <a:lstStyle/>
          <a:p>
            <a:r>
              <a:rPr lang="en-US" sz="4000" b="1" dirty="0" smtClean="0"/>
              <a:t>What Are the Export-Oriented and Import-Competing </a:t>
            </a:r>
            <a:r>
              <a:rPr lang="en-US" sz="4000" b="1" dirty="0"/>
              <a:t>F</a:t>
            </a:r>
            <a:r>
              <a:rPr lang="en-US" sz="4000" b="1" dirty="0" smtClean="0"/>
              <a:t>actors? </a:t>
            </a:r>
            <a:endParaRPr lang="en-US" sz="40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19</a:t>
            </a:fld>
            <a:endParaRPr lang="en-US" dirty="0"/>
          </a:p>
        </p:txBody>
      </p:sp>
      <p:sp>
        <p:nvSpPr>
          <p:cNvPr id="3" name="Content Placeholder 2"/>
          <p:cNvSpPr>
            <a:spLocks noGrp="1"/>
          </p:cNvSpPr>
          <p:nvPr>
            <p:ph idx="1"/>
          </p:nvPr>
        </p:nvSpPr>
        <p:spPr>
          <a:xfrm>
            <a:off x="457200" y="1524000"/>
            <a:ext cx="8305800" cy="4449763"/>
          </a:xfrm>
        </p:spPr>
        <p:txBody>
          <a:bodyPr>
            <a:normAutofit/>
          </a:bodyPr>
          <a:lstStyle/>
          <a:p>
            <a:pPr marL="0" indent="0" algn="ctr">
              <a:buNone/>
            </a:pPr>
            <a:r>
              <a:rPr lang="en-US" b="1" dirty="0" smtClean="0"/>
              <a:t>The U.S. Pattern</a:t>
            </a:r>
          </a:p>
          <a:p>
            <a:pPr marL="0" indent="0">
              <a:buNone/>
            </a:pPr>
            <a:endParaRPr lang="en-US" b="1"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2209800"/>
            <a:ext cx="3800475" cy="4048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536333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t>Short-Run </a:t>
            </a:r>
            <a:r>
              <a:rPr lang="en-US" sz="4000" b="1" dirty="0"/>
              <a:t>E</a:t>
            </a:r>
            <a:r>
              <a:rPr lang="en-US" sz="4000" b="1" dirty="0" smtClean="0"/>
              <a:t>ffects </a:t>
            </a:r>
            <a:r>
              <a:rPr lang="en-US" sz="4000" b="1" dirty="0"/>
              <a:t>of </a:t>
            </a:r>
            <a:r>
              <a:rPr lang="en-US" sz="4000" b="1" dirty="0" smtClean="0"/>
              <a:t>Opening Trade</a:t>
            </a:r>
            <a:endParaRPr lang="en-US" sz="4000" dirty="0"/>
          </a:p>
        </p:txBody>
      </p:sp>
      <p:sp>
        <p:nvSpPr>
          <p:cNvPr id="3" name="Content Placeholder 2"/>
          <p:cNvSpPr>
            <a:spLocks noGrp="1"/>
          </p:cNvSpPr>
          <p:nvPr>
            <p:ph idx="1"/>
          </p:nvPr>
        </p:nvSpPr>
        <p:spPr/>
        <p:txBody>
          <a:bodyPr>
            <a:normAutofit lnSpcReduction="10000"/>
          </a:bodyPr>
          <a:lstStyle/>
          <a:p>
            <a:r>
              <a:rPr lang="en-US" dirty="0"/>
              <a:t>In the short run, with factors of production tied to their current lines of production, gains and losses are divided by output sector. All </a:t>
            </a:r>
            <a:r>
              <a:rPr lang="en-US" dirty="0" smtClean="0"/>
              <a:t>factors tied </a:t>
            </a:r>
            <a:r>
              <a:rPr lang="en-US" dirty="0"/>
              <a:t>to rising sector gain, and all </a:t>
            </a:r>
            <a:r>
              <a:rPr lang="en-US" dirty="0" smtClean="0"/>
              <a:t>factors tied </a:t>
            </a:r>
            <a:r>
              <a:rPr lang="en-US" dirty="0"/>
              <a:t>to declining sector lose. </a:t>
            </a:r>
          </a:p>
          <a:p>
            <a:r>
              <a:rPr lang="en-US" dirty="0"/>
              <a:t>In the U.S., owners of land and labor in wheat sector are expected to gain, and owners of land and labor in cloth sector are expected to lose.</a:t>
            </a:r>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a:t>
            </a:fld>
            <a:endParaRPr lang="en-US" dirty="0"/>
          </a:p>
        </p:txBody>
      </p:sp>
    </p:spTree>
    <p:extLst>
      <p:ext uri="{BB962C8B-B14F-4D97-AF65-F5344CB8AC3E}">
        <p14:creationId xmlns:p14="http://schemas.microsoft.com/office/powerpoint/2010/main" val="404474917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945"/>
            <a:ext cx="8229600" cy="1143000"/>
          </a:xfrm>
        </p:spPr>
        <p:txBody>
          <a:bodyPr>
            <a:noAutofit/>
          </a:bodyPr>
          <a:lstStyle/>
          <a:p>
            <a:r>
              <a:rPr lang="en-US" sz="4000" b="1" dirty="0" smtClean="0"/>
              <a:t>What are the Export-Oriented and Import-Oriented </a:t>
            </a:r>
            <a:r>
              <a:rPr lang="en-US" sz="4000" b="1" dirty="0"/>
              <a:t>F</a:t>
            </a:r>
            <a:r>
              <a:rPr lang="en-US" sz="4000" b="1" dirty="0" smtClean="0"/>
              <a:t>actors? </a:t>
            </a:r>
            <a:endParaRPr lang="en-US" sz="40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20</a:t>
            </a:fld>
            <a:endParaRPr lang="en-US" dirty="0"/>
          </a:p>
        </p:txBody>
      </p:sp>
      <p:sp>
        <p:nvSpPr>
          <p:cNvPr id="3" name="Content Placeholder 2"/>
          <p:cNvSpPr>
            <a:spLocks noGrp="1"/>
          </p:cNvSpPr>
          <p:nvPr>
            <p:ph idx="1"/>
          </p:nvPr>
        </p:nvSpPr>
        <p:spPr>
          <a:xfrm>
            <a:off x="457200" y="1447800"/>
            <a:ext cx="7924800" cy="4525963"/>
          </a:xfrm>
        </p:spPr>
        <p:txBody>
          <a:bodyPr>
            <a:normAutofit/>
          </a:bodyPr>
          <a:lstStyle/>
          <a:p>
            <a:pPr marL="0" indent="0" algn="ctr">
              <a:buNone/>
            </a:pPr>
            <a:r>
              <a:rPr lang="en-US" b="1" dirty="0" smtClean="0"/>
              <a:t>The Canadian Pattern</a:t>
            </a:r>
          </a:p>
          <a:p>
            <a:pPr marL="0" indent="0">
              <a:buNone/>
            </a:pPr>
            <a:endParaRPr lang="en-US" b="1"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2209800"/>
            <a:ext cx="4391025" cy="4048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2360596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Do Factor </a:t>
            </a:r>
            <a:r>
              <a:rPr lang="en-US" sz="4000" b="1" dirty="0"/>
              <a:t>P</a:t>
            </a:r>
            <a:r>
              <a:rPr lang="en-US" sz="4000" b="1" dirty="0" smtClean="0"/>
              <a:t>rices </a:t>
            </a:r>
            <a:r>
              <a:rPr lang="en-US" sz="4000" b="1" dirty="0"/>
              <a:t>E</a:t>
            </a:r>
            <a:r>
              <a:rPr lang="en-US" sz="4000" b="1" dirty="0" smtClean="0"/>
              <a:t>qualize </a:t>
            </a:r>
            <a:r>
              <a:rPr lang="en-US" sz="4000" b="1" dirty="0"/>
              <a:t>I</a:t>
            </a:r>
            <a:r>
              <a:rPr lang="en-US" sz="4000" b="1" dirty="0" smtClean="0"/>
              <a:t>nternationally?</a:t>
            </a:r>
            <a:endParaRPr lang="en-US" sz="4000" b="1" dirty="0"/>
          </a:p>
        </p:txBody>
      </p:sp>
      <p:sp>
        <p:nvSpPr>
          <p:cNvPr id="3" name="Content Placeholder 2"/>
          <p:cNvSpPr>
            <a:spLocks noGrp="1"/>
          </p:cNvSpPr>
          <p:nvPr>
            <p:ph idx="1"/>
          </p:nvPr>
        </p:nvSpPr>
        <p:spPr>
          <a:xfrm>
            <a:off x="457200" y="1676400"/>
            <a:ext cx="8229600" cy="4648200"/>
          </a:xfrm>
        </p:spPr>
        <p:txBody>
          <a:bodyPr>
            <a:normAutofit fontScale="92500" lnSpcReduction="10000"/>
          </a:bodyPr>
          <a:lstStyle/>
          <a:p>
            <a:r>
              <a:rPr lang="en-US" dirty="0" smtClean="0"/>
              <a:t>Factor </a:t>
            </a:r>
            <a:r>
              <a:rPr lang="en-US" dirty="0"/>
              <a:t>prices </a:t>
            </a:r>
            <a:r>
              <a:rPr lang="en-US" dirty="0" smtClean="0"/>
              <a:t>clearly are </a:t>
            </a:r>
            <a:r>
              <a:rPr lang="en-US" dirty="0"/>
              <a:t>not fully equalized across countries</a:t>
            </a:r>
            <a:r>
              <a:rPr lang="en-US" dirty="0" smtClean="0"/>
              <a:t>.</a:t>
            </a:r>
          </a:p>
          <a:p>
            <a:r>
              <a:rPr lang="en-US" dirty="0" smtClean="0"/>
              <a:t>The factor price equalization theorem is based on a number of assumptions, and some of these do not hold in the real world.</a:t>
            </a:r>
          </a:p>
          <a:p>
            <a:r>
              <a:rPr lang="en-US" dirty="0" smtClean="0"/>
              <a:t>A weaker form of the theorem works better:  International trade tends to make the prices of factor more similar across countries.</a:t>
            </a:r>
          </a:p>
          <a:p>
            <a:r>
              <a:rPr lang="en-US" dirty="0" smtClean="0"/>
              <a:t>For example, the rapid increase in real wages for factory workers in China.</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21</a:t>
            </a:fld>
            <a:endParaRPr lang="en-US" dirty="0"/>
          </a:p>
        </p:txBody>
      </p:sp>
    </p:spTree>
    <p:extLst>
      <p:ext uri="{BB962C8B-B14F-4D97-AF65-F5344CB8AC3E}">
        <p14:creationId xmlns:p14="http://schemas.microsoft.com/office/powerpoint/2010/main" val="336718593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t>China’s Exports and Imports</a:t>
            </a:r>
          </a:p>
        </p:txBody>
      </p:sp>
      <p:sp>
        <p:nvSpPr>
          <p:cNvPr id="3" name="Content Placeholder 2"/>
          <p:cNvSpPr>
            <a:spLocks noGrp="1"/>
          </p:cNvSpPr>
          <p:nvPr>
            <p:ph idx="1"/>
          </p:nvPr>
        </p:nvSpPr>
        <p:spPr>
          <a:xfrm>
            <a:off x="457200" y="1371600"/>
            <a:ext cx="8229600" cy="4830763"/>
          </a:xfrm>
        </p:spPr>
        <p:txBody>
          <a:bodyPr>
            <a:normAutofit/>
          </a:bodyPr>
          <a:lstStyle/>
          <a:p>
            <a:pPr marL="0" indent="0">
              <a:buNone/>
            </a:pPr>
            <a:r>
              <a:rPr lang="en-US" dirty="0"/>
              <a:t>One of the most striking features of the </a:t>
            </a:r>
            <a:r>
              <a:rPr lang="en-US" dirty="0" smtClean="0"/>
              <a:t>global economy </a:t>
            </a:r>
            <a:r>
              <a:rPr lang="en-US" dirty="0"/>
              <a:t>is the rise of China as a trading </a:t>
            </a:r>
            <a:r>
              <a:rPr lang="en-US" dirty="0" smtClean="0"/>
              <a:t>force after </a:t>
            </a:r>
            <a:r>
              <a:rPr lang="en-US" dirty="0"/>
              <a:t>it opened to international trade </a:t>
            </a:r>
            <a:r>
              <a:rPr lang="en-US" dirty="0" smtClean="0"/>
              <a:t>beginning in </a:t>
            </a:r>
            <a:r>
              <a:rPr lang="en-US" dirty="0"/>
              <a:t>the 1970s. China accounted for less than </a:t>
            </a:r>
            <a:r>
              <a:rPr lang="en-US" dirty="0" smtClean="0"/>
              <a:t>1 percent </a:t>
            </a:r>
            <a:r>
              <a:rPr lang="en-US" dirty="0"/>
              <a:t>of international trade in 1980. Its </a:t>
            </a:r>
            <a:r>
              <a:rPr lang="en-US" dirty="0" smtClean="0"/>
              <a:t>exports and </a:t>
            </a:r>
            <a:r>
              <a:rPr lang="en-US" dirty="0"/>
              <a:t>imports have grown rapidly, so that by </a:t>
            </a:r>
            <a:r>
              <a:rPr lang="en-US" dirty="0" smtClean="0"/>
              <a:t>2012 China’s </a:t>
            </a:r>
            <a:r>
              <a:rPr lang="en-US" dirty="0"/>
              <a:t>trade was about </a:t>
            </a:r>
            <a:r>
              <a:rPr lang="en-US" dirty="0" smtClean="0"/>
              <a:t>9 </a:t>
            </a:r>
            <a:r>
              <a:rPr lang="en-US" dirty="0"/>
              <a:t>percent of world trade.</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22</a:t>
            </a:fld>
            <a:endParaRPr lang="en-US" dirty="0"/>
          </a:p>
        </p:txBody>
      </p:sp>
    </p:spTree>
    <p:extLst>
      <p:ext uri="{BB962C8B-B14F-4D97-AF65-F5344CB8AC3E}">
        <p14:creationId xmlns:p14="http://schemas.microsoft.com/office/powerpoint/2010/main" val="10331370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t>China’s Exports and </a:t>
            </a:r>
            <a:r>
              <a:rPr lang="en-US" sz="4000" b="1" dirty="0" smtClean="0"/>
              <a:t>Imports </a:t>
            </a:r>
            <a:endParaRPr lang="en-US" sz="4000" dirty="0"/>
          </a:p>
        </p:txBody>
      </p:sp>
      <p:sp>
        <p:nvSpPr>
          <p:cNvPr id="3" name="Content Placeholder 2"/>
          <p:cNvSpPr>
            <a:spLocks noGrp="1"/>
          </p:cNvSpPr>
          <p:nvPr>
            <p:ph idx="1"/>
          </p:nvPr>
        </p:nvSpPr>
        <p:spPr>
          <a:xfrm>
            <a:off x="457200" y="1295400"/>
            <a:ext cx="8229600" cy="4906963"/>
          </a:xfrm>
        </p:spPr>
        <p:txBody>
          <a:bodyPr>
            <a:normAutofit/>
          </a:bodyPr>
          <a:lstStyle/>
          <a:p>
            <a:r>
              <a:rPr lang="en-US" dirty="0" smtClean="0"/>
              <a:t>First</a:t>
            </a:r>
            <a:r>
              <a:rPr lang="en-US" dirty="0"/>
              <a:t>, its trade has been </a:t>
            </a:r>
            <a:r>
              <a:rPr lang="en-US" dirty="0" smtClean="0"/>
              <a:t>roughly balanced—the </a:t>
            </a:r>
            <a:r>
              <a:rPr lang="en-US" dirty="0"/>
              <a:t>value of exports has </a:t>
            </a:r>
            <a:r>
              <a:rPr lang="en-US" dirty="0" smtClean="0"/>
              <a:t>roughly equaled </a:t>
            </a:r>
            <a:r>
              <a:rPr lang="en-US" dirty="0"/>
              <a:t>the value of imports, even though </a:t>
            </a:r>
            <a:r>
              <a:rPr lang="en-US" dirty="0" smtClean="0"/>
              <a:t>both are </a:t>
            </a:r>
            <a:r>
              <a:rPr lang="en-US" dirty="0"/>
              <a:t>growing rapidly. </a:t>
            </a:r>
            <a:endParaRPr lang="en-US" dirty="0" smtClean="0"/>
          </a:p>
          <a:p>
            <a:r>
              <a:rPr lang="en-US" dirty="0" smtClean="0"/>
              <a:t>Second</a:t>
            </a:r>
            <a:r>
              <a:rPr lang="en-US" dirty="0"/>
              <a:t>, much of its pattern </a:t>
            </a:r>
            <a:r>
              <a:rPr lang="en-US" dirty="0" smtClean="0"/>
              <a:t>of net </a:t>
            </a:r>
            <a:r>
              <a:rPr lang="en-US" dirty="0"/>
              <a:t>exports and net imports of different </a:t>
            </a:r>
            <a:r>
              <a:rPr lang="en-US" dirty="0" smtClean="0"/>
              <a:t>products is </a:t>
            </a:r>
            <a:r>
              <a:rPr lang="en-US" dirty="0"/>
              <a:t>just what Heckscher and Ohlin would predict.</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23</a:t>
            </a:fld>
            <a:endParaRPr lang="en-US" dirty="0"/>
          </a:p>
        </p:txBody>
      </p:sp>
    </p:spTree>
    <p:extLst>
      <p:ext uri="{BB962C8B-B14F-4D97-AF65-F5344CB8AC3E}">
        <p14:creationId xmlns:p14="http://schemas.microsoft.com/office/powerpoint/2010/main" val="100217193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Autofit/>
          </a:bodyPr>
          <a:lstStyle/>
          <a:p>
            <a:r>
              <a:rPr lang="en-US" altLang="en-US" sz="4000" b="1" dirty="0" smtClean="0">
                <a:latin typeface="Calibri" pitchFamily="34" charset="0"/>
              </a:rPr>
              <a:t>China: Value </a:t>
            </a:r>
            <a:r>
              <a:rPr lang="en-US" altLang="en-US" sz="4000" b="1" dirty="0">
                <a:latin typeface="Calibri" pitchFamily="34" charset="0"/>
              </a:rPr>
              <a:t>of Exports and Value of Imports, </a:t>
            </a:r>
            <a:r>
              <a:rPr lang="en-US" altLang="en-US" sz="4000" b="1" dirty="0" smtClean="0">
                <a:latin typeface="Calibri" pitchFamily="34" charset="0"/>
              </a:rPr>
              <a:t>1976-2012</a:t>
            </a:r>
            <a:endParaRPr lang="en-US" sz="40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24</a:t>
            </a:fld>
            <a:endParaRPr lang="en-US" dirty="0"/>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36648" y="1676400"/>
            <a:ext cx="6270704"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5262756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US" altLang="en-US" sz="4000" b="1" dirty="0">
                <a:latin typeface="Calibri" pitchFamily="34" charset="0"/>
              </a:rPr>
              <a:t>China’s International Trade, </a:t>
            </a:r>
            <a:r>
              <a:rPr lang="en-US" altLang="en-US" sz="4000" b="1" dirty="0" smtClean="0">
                <a:latin typeface="Calibri" pitchFamily="34" charset="0"/>
              </a:rPr>
              <a:t>2012</a:t>
            </a:r>
            <a:endParaRPr lang="en-US" sz="4000" b="1"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286834440"/>
              </p:ext>
            </p:extLst>
          </p:nvPr>
        </p:nvGraphicFramePr>
        <p:xfrm>
          <a:off x="533402" y="1142997"/>
          <a:ext cx="8305799" cy="4876802"/>
        </p:xfrm>
        <a:graphic>
          <a:graphicData uri="http://schemas.openxmlformats.org/drawingml/2006/table">
            <a:tbl>
              <a:tblPr>
                <a:tableStyleId>{5C22544A-7EE6-4342-B048-85BDC9FD1C3A}</a:tableStyleId>
              </a:tblPr>
              <a:tblGrid>
                <a:gridCol w="3394929"/>
                <a:gridCol w="2452982"/>
                <a:gridCol w="2457888"/>
              </a:tblGrid>
              <a:tr h="593209">
                <a:tc>
                  <a:txBody>
                    <a:bodyPr/>
                    <a:lstStyle/>
                    <a:p>
                      <a:pPr algn="l" fontAlgn="b"/>
                      <a:r>
                        <a:rPr lang="en-US" sz="1600" u="none" strike="noStrike" dirty="0">
                          <a:effectLst/>
                        </a:rPr>
                        <a:t> </a:t>
                      </a:r>
                      <a:endParaRPr lang="en-US" sz="1600" b="0"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l" fontAlgn="b"/>
                      <a:r>
                        <a:rPr lang="en-US" sz="1600" b="1" u="none" strike="noStrike" dirty="0">
                          <a:effectLst/>
                        </a:rPr>
                        <a:t>China's Exports ($billions)</a:t>
                      </a:r>
                      <a:endParaRPr lang="en-US" sz="1600" b="1" i="0" u="none" strike="noStrike" dirty="0">
                        <a:solidFill>
                          <a:srgbClr val="000000"/>
                        </a:solidFill>
                        <a:effectLst/>
                        <a:latin typeface="Calibri"/>
                      </a:endParaRPr>
                    </a:p>
                  </a:txBody>
                  <a:tcPr marL="9525" marR="9525" marT="9525" marB="0" anchor="b">
                    <a:solidFill>
                      <a:schemeClr val="accent5">
                        <a:lumMod val="40000"/>
                        <a:lumOff val="60000"/>
                      </a:schemeClr>
                    </a:solidFill>
                  </a:tcPr>
                </a:tc>
                <a:tc>
                  <a:txBody>
                    <a:bodyPr/>
                    <a:lstStyle/>
                    <a:p>
                      <a:pPr algn="l" fontAlgn="b"/>
                      <a:r>
                        <a:rPr lang="en-US" sz="1600" b="1" u="none" strike="noStrike" dirty="0">
                          <a:effectLst/>
                        </a:rPr>
                        <a:t>China's Imports ($billions)</a:t>
                      </a:r>
                      <a:endParaRPr lang="en-US" sz="1600" b="1" i="0" u="none" strike="noStrike" dirty="0">
                        <a:solidFill>
                          <a:srgbClr val="000000"/>
                        </a:solidFill>
                        <a:effectLst/>
                        <a:latin typeface="Calibri"/>
                      </a:endParaRPr>
                    </a:p>
                  </a:txBody>
                  <a:tcPr marL="9525" marR="9525" marT="9525" marB="0" anchor="b">
                    <a:solidFill>
                      <a:schemeClr val="accent5">
                        <a:lumMod val="40000"/>
                        <a:lumOff val="60000"/>
                      </a:schemeClr>
                    </a:solidFill>
                  </a:tcPr>
                </a:tc>
              </a:tr>
              <a:tr h="307532">
                <a:tc>
                  <a:txBody>
                    <a:bodyPr/>
                    <a:lstStyle/>
                    <a:p>
                      <a:pPr algn="l" fontAlgn="ctr"/>
                      <a:r>
                        <a:rPr lang="en-US" sz="1600" u="none" strike="noStrike" dirty="0">
                          <a:effectLst/>
                        </a:rPr>
                        <a:t>Soybeans (2222)</a:t>
                      </a:r>
                      <a:endParaRPr lang="en-US" sz="1600" b="0" i="0" u="none" strike="noStrike" dirty="0">
                        <a:solidFill>
                          <a:srgbClr val="000000"/>
                        </a:solidFill>
                        <a:effectLst/>
                        <a:latin typeface="Times New Roman"/>
                      </a:endParaRPr>
                    </a:p>
                  </a:txBody>
                  <a:tcPr marL="9525" marR="9525" marT="9525" marB="0" anchor="ctr">
                    <a:solidFill>
                      <a:schemeClr val="accent5">
                        <a:lumMod val="40000"/>
                        <a:lumOff val="60000"/>
                      </a:schemeClr>
                    </a:solidFill>
                  </a:tcPr>
                </a:tc>
                <a:tc>
                  <a:txBody>
                    <a:bodyPr/>
                    <a:lstStyle/>
                    <a:p>
                      <a:pPr algn="ctr" fontAlgn="ctr"/>
                      <a:r>
                        <a:rPr lang="en-US" sz="1600" u="none" strike="noStrike" dirty="0">
                          <a:effectLst/>
                        </a:rPr>
                        <a:t>0.3</a:t>
                      </a:r>
                      <a:endParaRPr lang="en-US" sz="1600" b="0"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600" u="none" strike="noStrike" dirty="0">
                          <a:effectLst/>
                        </a:rPr>
                        <a:t>35</a:t>
                      </a:r>
                      <a:endParaRPr lang="en-US" sz="1600" b="0"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r>
              <a:tr h="307532">
                <a:tc>
                  <a:txBody>
                    <a:bodyPr/>
                    <a:lstStyle/>
                    <a:p>
                      <a:pPr algn="l" fontAlgn="ctr"/>
                      <a:r>
                        <a:rPr lang="en-US" sz="1600" u="none" strike="noStrike" dirty="0">
                          <a:effectLst/>
                        </a:rPr>
                        <a:t>Metal ores (28)</a:t>
                      </a:r>
                      <a:endParaRPr lang="en-US" sz="1600" b="0" i="0" u="none" strike="noStrike" dirty="0">
                        <a:solidFill>
                          <a:srgbClr val="000000"/>
                        </a:solidFill>
                        <a:effectLst/>
                        <a:latin typeface="Times New Roman"/>
                      </a:endParaRPr>
                    </a:p>
                  </a:txBody>
                  <a:tcPr marL="9525" marR="9525" marT="9525" marB="0" anchor="ctr">
                    <a:solidFill>
                      <a:schemeClr val="accent5">
                        <a:lumMod val="40000"/>
                        <a:lumOff val="60000"/>
                      </a:schemeClr>
                    </a:solidFill>
                  </a:tcPr>
                </a:tc>
                <a:tc>
                  <a:txBody>
                    <a:bodyPr/>
                    <a:lstStyle/>
                    <a:p>
                      <a:pPr algn="ctr" fontAlgn="ctr"/>
                      <a:r>
                        <a:rPr lang="en-US" sz="1600" u="none" strike="noStrike" dirty="0">
                          <a:effectLst/>
                        </a:rPr>
                        <a:t>0.5</a:t>
                      </a:r>
                      <a:endParaRPr lang="en-US" sz="1600" b="0"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600" u="none" strike="noStrike" dirty="0">
                          <a:effectLst/>
                        </a:rPr>
                        <a:t>158.7</a:t>
                      </a:r>
                      <a:endParaRPr lang="en-US" sz="1600" b="0"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r>
              <a:tr h="307532">
                <a:tc>
                  <a:txBody>
                    <a:bodyPr/>
                    <a:lstStyle/>
                    <a:p>
                      <a:pPr algn="l" fontAlgn="ctr"/>
                      <a:r>
                        <a:rPr lang="en-US" sz="1600" u="none" strike="noStrike" dirty="0">
                          <a:effectLst/>
                        </a:rPr>
                        <a:t>Crude petroleum (333)</a:t>
                      </a:r>
                      <a:endParaRPr lang="en-US" sz="1600" b="0" i="0" u="none" strike="noStrike" dirty="0">
                        <a:solidFill>
                          <a:srgbClr val="000000"/>
                        </a:solidFill>
                        <a:effectLst/>
                        <a:latin typeface="Times New Roman"/>
                      </a:endParaRPr>
                    </a:p>
                  </a:txBody>
                  <a:tcPr marL="9525" marR="9525" marT="9525" marB="0" anchor="ctr">
                    <a:solidFill>
                      <a:schemeClr val="accent5">
                        <a:lumMod val="40000"/>
                        <a:lumOff val="60000"/>
                      </a:schemeClr>
                    </a:solidFill>
                  </a:tcPr>
                </a:tc>
                <a:tc>
                  <a:txBody>
                    <a:bodyPr/>
                    <a:lstStyle/>
                    <a:p>
                      <a:pPr algn="ctr" fontAlgn="ctr"/>
                      <a:r>
                        <a:rPr lang="en-US" sz="1600" u="none" strike="noStrike" dirty="0">
                          <a:effectLst/>
                        </a:rPr>
                        <a:t>2.2</a:t>
                      </a:r>
                      <a:endParaRPr lang="en-US" sz="1600" b="0"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600" u="none" strike="noStrike" dirty="0">
                          <a:effectLst/>
                        </a:rPr>
                        <a:t>220.8</a:t>
                      </a:r>
                      <a:endParaRPr lang="en-US" sz="1600" b="0"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r>
              <a:tr h="307532">
                <a:tc>
                  <a:txBody>
                    <a:bodyPr/>
                    <a:lstStyle/>
                    <a:p>
                      <a:pPr algn="l" fontAlgn="ctr"/>
                      <a:r>
                        <a:rPr lang="en-US" sz="1600" u="none" strike="noStrike" dirty="0">
                          <a:effectLst/>
                        </a:rPr>
                        <a:t>Metalworking machinery (73)</a:t>
                      </a:r>
                      <a:endParaRPr lang="en-US" sz="1600" b="0" i="0" u="none" strike="noStrike" dirty="0">
                        <a:solidFill>
                          <a:srgbClr val="000000"/>
                        </a:solidFill>
                        <a:effectLst/>
                        <a:latin typeface="Times New Roman"/>
                      </a:endParaRPr>
                    </a:p>
                  </a:txBody>
                  <a:tcPr marL="9525" marR="9525" marT="9525" marB="0" anchor="ctr">
                    <a:solidFill>
                      <a:schemeClr val="accent5">
                        <a:lumMod val="40000"/>
                        <a:lumOff val="60000"/>
                      </a:schemeClr>
                    </a:solidFill>
                  </a:tcPr>
                </a:tc>
                <a:tc>
                  <a:txBody>
                    <a:bodyPr/>
                    <a:lstStyle/>
                    <a:p>
                      <a:pPr algn="ctr" fontAlgn="ctr"/>
                      <a:r>
                        <a:rPr lang="en-US" sz="1600" u="none" strike="noStrike" dirty="0">
                          <a:effectLst/>
                        </a:rPr>
                        <a:t>6.9</a:t>
                      </a:r>
                      <a:endParaRPr lang="en-US" sz="1600" b="0"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600" u="none" strike="noStrike" dirty="0">
                          <a:effectLst/>
                        </a:rPr>
                        <a:t>18.2</a:t>
                      </a:r>
                      <a:endParaRPr lang="en-US" sz="1600" b="0"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r>
              <a:tr h="307532">
                <a:tc>
                  <a:txBody>
                    <a:bodyPr/>
                    <a:lstStyle/>
                    <a:p>
                      <a:pPr algn="l" fontAlgn="ctr"/>
                      <a:r>
                        <a:rPr lang="en-US" sz="1600" u="none" strike="noStrike" dirty="0">
                          <a:effectLst/>
                        </a:rPr>
                        <a:t>Computers (752)</a:t>
                      </a:r>
                      <a:endParaRPr lang="en-US" sz="1600" b="0" i="0" u="none" strike="noStrike" dirty="0">
                        <a:solidFill>
                          <a:srgbClr val="000000"/>
                        </a:solidFill>
                        <a:effectLst/>
                        <a:latin typeface="Times New Roman"/>
                      </a:endParaRPr>
                    </a:p>
                  </a:txBody>
                  <a:tcPr marL="9525" marR="9525" marT="9525" marB="0" anchor="ctr">
                    <a:solidFill>
                      <a:schemeClr val="accent5">
                        <a:lumMod val="40000"/>
                        <a:lumOff val="60000"/>
                      </a:schemeClr>
                    </a:solidFill>
                  </a:tcPr>
                </a:tc>
                <a:tc>
                  <a:txBody>
                    <a:bodyPr/>
                    <a:lstStyle/>
                    <a:p>
                      <a:pPr algn="ctr" fontAlgn="ctr"/>
                      <a:r>
                        <a:rPr lang="en-US" sz="1600" u="none" strike="noStrike" dirty="0">
                          <a:effectLst/>
                        </a:rPr>
                        <a:t>169.4</a:t>
                      </a:r>
                      <a:endParaRPr lang="en-US" sz="1600" b="0"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600" u="none" strike="noStrike" dirty="0">
                          <a:effectLst/>
                        </a:rPr>
                        <a:t>35.1</a:t>
                      </a:r>
                      <a:endParaRPr lang="en-US" sz="1600" b="0"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r>
              <a:tr h="307532">
                <a:tc>
                  <a:txBody>
                    <a:bodyPr/>
                    <a:lstStyle/>
                    <a:p>
                      <a:pPr algn="l" fontAlgn="ctr"/>
                      <a:r>
                        <a:rPr lang="en-US" sz="1600" u="none" strike="noStrike" dirty="0">
                          <a:effectLst/>
                        </a:rPr>
                        <a:t>Audio equipment (763)</a:t>
                      </a:r>
                      <a:endParaRPr lang="en-US" sz="1600" b="0" i="0" u="none" strike="noStrike" dirty="0">
                        <a:solidFill>
                          <a:srgbClr val="000000"/>
                        </a:solidFill>
                        <a:effectLst/>
                        <a:latin typeface="Times New Roman"/>
                      </a:endParaRPr>
                    </a:p>
                  </a:txBody>
                  <a:tcPr marL="9525" marR="9525" marT="9525" marB="0" anchor="ctr">
                    <a:solidFill>
                      <a:schemeClr val="accent5">
                        <a:lumMod val="40000"/>
                        <a:lumOff val="60000"/>
                      </a:schemeClr>
                    </a:solidFill>
                  </a:tcPr>
                </a:tc>
                <a:tc>
                  <a:txBody>
                    <a:bodyPr/>
                    <a:lstStyle/>
                    <a:p>
                      <a:pPr algn="ctr" fontAlgn="ctr"/>
                      <a:r>
                        <a:rPr lang="en-US" sz="1600" u="none" strike="noStrike" dirty="0">
                          <a:effectLst/>
                        </a:rPr>
                        <a:t>20</a:t>
                      </a:r>
                      <a:endParaRPr lang="en-US" sz="1600" b="0"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600" u="none" strike="noStrike" dirty="0">
                          <a:effectLst/>
                        </a:rPr>
                        <a:t>10.1</a:t>
                      </a:r>
                      <a:endParaRPr lang="en-US" sz="1600" b="0"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r>
              <a:tr h="307532">
                <a:tc>
                  <a:txBody>
                    <a:bodyPr/>
                    <a:lstStyle/>
                    <a:p>
                      <a:pPr algn="l" fontAlgn="ctr"/>
                      <a:r>
                        <a:rPr lang="en-US" sz="1600" u="none" strike="noStrike" dirty="0">
                          <a:effectLst/>
                        </a:rPr>
                        <a:t>Electronic microcircuits (7764)</a:t>
                      </a:r>
                      <a:endParaRPr lang="en-US" sz="1600" b="0" i="0" u="none" strike="noStrike" dirty="0">
                        <a:solidFill>
                          <a:srgbClr val="000000"/>
                        </a:solidFill>
                        <a:effectLst/>
                        <a:latin typeface="Times New Roman"/>
                      </a:endParaRPr>
                    </a:p>
                  </a:txBody>
                  <a:tcPr marL="9525" marR="9525" marT="9525" marB="0" anchor="ctr">
                    <a:solidFill>
                      <a:schemeClr val="accent5">
                        <a:lumMod val="40000"/>
                        <a:lumOff val="60000"/>
                      </a:schemeClr>
                    </a:solidFill>
                  </a:tcPr>
                </a:tc>
                <a:tc>
                  <a:txBody>
                    <a:bodyPr/>
                    <a:lstStyle/>
                    <a:p>
                      <a:pPr algn="ctr" fontAlgn="ctr"/>
                      <a:r>
                        <a:rPr lang="en-US" sz="1600" u="none" strike="noStrike" dirty="0">
                          <a:effectLst/>
                        </a:rPr>
                        <a:t>54.3</a:t>
                      </a:r>
                      <a:endParaRPr lang="en-US" sz="1600" b="0"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600" u="none" strike="noStrike" dirty="0">
                          <a:effectLst/>
                        </a:rPr>
                        <a:t>192.7</a:t>
                      </a:r>
                      <a:endParaRPr lang="en-US" sz="1600" b="0"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r>
              <a:tr h="307532">
                <a:tc>
                  <a:txBody>
                    <a:bodyPr/>
                    <a:lstStyle/>
                    <a:p>
                      <a:pPr algn="l" fontAlgn="ctr"/>
                      <a:r>
                        <a:rPr lang="en-US" sz="1600" u="none" strike="noStrike" dirty="0">
                          <a:effectLst/>
                        </a:rPr>
                        <a:t>Aircraft (792)</a:t>
                      </a:r>
                      <a:endParaRPr lang="en-US" sz="1600" b="0" i="0" u="none" strike="noStrike" dirty="0">
                        <a:solidFill>
                          <a:srgbClr val="000000"/>
                        </a:solidFill>
                        <a:effectLst/>
                        <a:latin typeface="Times New Roman"/>
                      </a:endParaRPr>
                    </a:p>
                  </a:txBody>
                  <a:tcPr marL="9525" marR="9525" marT="9525" marB="0" anchor="ctr">
                    <a:solidFill>
                      <a:schemeClr val="accent5">
                        <a:lumMod val="40000"/>
                        <a:lumOff val="60000"/>
                      </a:schemeClr>
                    </a:solidFill>
                  </a:tcPr>
                </a:tc>
                <a:tc>
                  <a:txBody>
                    <a:bodyPr/>
                    <a:lstStyle/>
                    <a:p>
                      <a:pPr algn="ctr" fontAlgn="ctr"/>
                      <a:r>
                        <a:rPr lang="en-US" sz="1600" u="none" strike="noStrike" dirty="0">
                          <a:effectLst/>
                        </a:rPr>
                        <a:t>1.6</a:t>
                      </a:r>
                      <a:endParaRPr lang="en-US" sz="1600" b="0"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600" u="none" strike="noStrike" dirty="0">
                          <a:effectLst/>
                        </a:rPr>
                        <a:t>17.6</a:t>
                      </a:r>
                      <a:endParaRPr lang="en-US" sz="1600" b="0"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r>
              <a:tr h="307532">
                <a:tc>
                  <a:txBody>
                    <a:bodyPr/>
                    <a:lstStyle/>
                    <a:p>
                      <a:pPr algn="l" fontAlgn="ctr"/>
                      <a:r>
                        <a:rPr lang="en-US" sz="1600" u="none" strike="noStrike" dirty="0">
                          <a:effectLst/>
                        </a:rPr>
                        <a:t>Clothing and accessories (84)</a:t>
                      </a:r>
                      <a:endParaRPr lang="en-US" sz="1600" b="0" i="0" u="none" strike="noStrike" dirty="0">
                        <a:solidFill>
                          <a:srgbClr val="000000"/>
                        </a:solidFill>
                        <a:effectLst/>
                        <a:latin typeface="Times New Roman"/>
                      </a:endParaRPr>
                    </a:p>
                  </a:txBody>
                  <a:tcPr marL="9525" marR="9525" marT="9525" marB="0" anchor="ctr">
                    <a:solidFill>
                      <a:schemeClr val="accent5">
                        <a:lumMod val="40000"/>
                        <a:lumOff val="60000"/>
                      </a:schemeClr>
                    </a:solidFill>
                  </a:tcPr>
                </a:tc>
                <a:tc>
                  <a:txBody>
                    <a:bodyPr/>
                    <a:lstStyle/>
                    <a:p>
                      <a:pPr algn="ctr" fontAlgn="ctr"/>
                      <a:r>
                        <a:rPr lang="en-US" sz="1600" u="none" strike="noStrike" dirty="0">
                          <a:effectLst/>
                        </a:rPr>
                        <a:t>159.6</a:t>
                      </a:r>
                      <a:endParaRPr lang="en-US" sz="1600" b="0"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600" u="none" strike="noStrike" dirty="0">
                          <a:effectLst/>
                        </a:rPr>
                        <a:t>4.5</a:t>
                      </a:r>
                      <a:endParaRPr lang="en-US" sz="1600" b="0"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r>
              <a:tr h="307532">
                <a:tc>
                  <a:txBody>
                    <a:bodyPr/>
                    <a:lstStyle/>
                    <a:p>
                      <a:pPr algn="l" fontAlgn="ctr"/>
                      <a:r>
                        <a:rPr lang="en-US" sz="1600" u="none" strike="noStrike" dirty="0">
                          <a:effectLst/>
                        </a:rPr>
                        <a:t>Shoes and other footwear (85)</a:t>
                      </a:r>
                      <a:endParaRPr lang="en-US" sz="1600" b="0" i="0" u="none" strike="noStrike" dirty="0">
                        <a:solidFill>
                          <a:srgbClr val="000000"/>
                        </a:solidFill>
                        <a:effectLst/>
                        <a:latin typeface="Times New Roman"/>
                      </a:endParaRPr>
                    </a:p>
                  </a:txBody>
                  <a:tcPr marL="9525" marR="9525" marT="9525" marB="0" anchor="ctr">
                    <a:solidFill>
                      <a:schemeClr val="accent5">
                        <a:lumMod val="40000"/>
                        <a:lumOff val="60000"/>
                      </a:schemeClr>
                    </a:solidFill>
                  </a:tcPr>
                </a:tc>
                <a:tc>
                  <a:txBody>
                    <a:bodyPr/>
                    <a:lstStyle/>
                    <a:p>
                      <a:pPr algn="ctr" fontAlgn="ctr"/>
                      <a:r>
                        <a:rPr lang="en-US" sz="1600" u="none" strike="noStrike" dirty="0">
                          <a:effectLst/>
                        </a:rPr>
                        <a:t>46.8</a:t>
                      </a:r>
                      <a:endParaRPr lang="en-US" sz="1600" b="0"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600" u="none" strike="noStrike" dirty="0">
                          <a:effectLst/>
                        </a:rPr>
                        <a:t>1.8</a:t>
                      </a:r>
                      <a:endParaRPr lang="en-US" sz="1600" b="0"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r>
              <a:tr h="307532">
                <a:tc>
                  <a:txBody>
                    <a:bodyPr/>
                    <a:lstStyle/>
                    <a:p>
                      <a:pPr algn="l" fontAlgn="ctr"/>
                      <a:r>
                        <a:rPr lang="en-US" sz="1600" u="none" strike="noStrike" dirty="0">
                          <a:effectLst/>
                        </a:rPr>
                        <a:t>Toys (8942)</a:t>
                      </a:r>
                      <a:endParaRPr lang="en-US" sz="1600" b="0" i="0" u="none" strike="noStrike" dirty="0">
                        <a:solidFill>
                          <a:srgbClr val="000000"/>
                        </a:solidFill>
                        <a:effectLst/>
                        <a:latin typeface="Times New Roman"/>
                      </a:endParaRPr>
                    </a:p>
                  </a:txBody>
                  <a:tcPr marL="9525" marR="9525" marT="9525" marB="0" anchor="ctr">
                    <a:solidFill>
                      <a:schemeClr val="accent5">
                        <a:lumMod val="40000"/>
                        <a:lumOff val="60000"/>
                      </a:schemeClr>
                    </a:solidFill>
                  </a:tcPr>
                </a:tc>
                <a:tc>
                  <a:txBody>
                    <a:bodyPr/>
                    <a:lstStyle/>
                    <a:p>
                      <a:pPr algn="ctr" fontAlgn="ctr"/>
                      <a:r>
                        <a:rPr lang="en-US" sz="1600" u="none" strike="noStrike" dirty="0">
                          <a:effectLst/>
                        </a:rPr>
                        <a:t>11.5</a:t>
                      </a:r>
                      <a:endParaRPr lang="en-US" sz="1600" b="0"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600" u="none" strike="noStrike" dirty="0">
                          <a:effectLst/>
                        </a:rPr>
                        <a:t>0.3</a:t>
                      </a:r>
                      <a:endParaRPr lang="en-US" sz="1600" b="0"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r>
              <a:tr h="307532">
                <a:tc>
                  <a:txBody>
                    <a:bodyPr/>
                    <a:lstStyle/>
                    <a:p>
                      <a:pPr algn="l" fontAlgn="ctr"/>
                      <a:r>
                        <a:rPr lang="en-US" sz="1600" u="none" strike="noStrike" dirty="0">
                          <a:effectLst/>
                        </a:rPr>
                        <a:t>Vegetables (054 and 056)</a:t>
                      </a:r>
                      <a:endParaRPr lang="en-US" sz="1600" b="0" i="0" u="none" strike="noStrike" dirty="0">
                        <a:solidFill>
                          <a:srgbClr val="000000"/>
                        </a:solidFill>
                        <a:effectLst/>
                        <a:latin typeface="Times New Roman"/>
                      </a:endParaRPr>
                    </a:p>
                  </a:txBody>
                  <a:tcPr marL="9525" marR="9525" marT="9525" marB="0" anchor="ctr">
                    <a:solidFill>
                      <a:schemeClr val="accent5">
                        <a:lumMod val="40000"/>
                        <a:lumOff val="60000"/>
                      </a:schemeClr>
                    </a:solidFill>
                  </a:tcPr>
                </a:tc>
                <a:tc>
                  <a:txBody>
                    <a:bodyPr/>
                    <a:lstStyle/>
                    <a:p>
                      <a:pPr algn="ctr" fontAlgn="ctr"/>
                      <a:r>
                        <a:rPr lang="en-US" sz="1600" u="none" strike="noStrike" dirty="0">
                          <a:effectLst/>
                        </a:rPr>
                        <a:t>10.6</a:t>
                      </a:r>
                      <a:endParaRPr lang="en-US" sz="1600" b="0"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600" u="none" strike="noStrike" dirty="0">
                          <a:effectLst/>
                        </a:rPr>
                        <a:t>2.7</a:t>
                      </a:r>
                      <a:endParaRPr lang="en-US" sz="1600" b="0"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r>
              <a:tr h="593209">
                <a:tc>
                  <a:txBody>
                    <a:bodyPr/>
                    <a:lstStyle/>
                    <a:p>
                      <a:pPr algn="l" fontAlgn="ctr"/>
                      <a:r>
                        <a:rPr lang="en-US" sz="1600" u="none" strike="noStrike" dirty="0">
                          <a:effectLst/>
                        </a:rPr>
                        <a:t>Textiles and leather machinery (724)</a:t>
                      </a:r>
                      <a:endParaRPr lang="en-US" sz="1600" b="0" i="0" u="none" strike="noStrike" dirty="0">
                        <a:solidFill>
                          <a:srgbClr val="000000"/>
                        </a:solidFill>
                        <a:effectLst/>
                        <a:latin typeface="Times New Roman"/>
                      </a:endParaRPr>
                    </a:p>
                  </a:txBody>
                  <a:tcPr marL="9525" marR="9525" marT="9525" marB="0" anchor="ctr">
                    <a:solidFill>
                      <a:schemeClr val="accent5">
                        <a:lumMod val="40000"/>
                        <a:lumOff val="60000"/>
                      </a:schemeClr>
                    </a:solidFill>
                  </a:tcPr>
                </a:tc>
                <a:tc>
                  <a:txBody>
                    <a:bodyPr/>
                    <a:lstStyle/>
                    <a:p>
                      <a:pPr algn="ctr" fontAlgn="ctr"/>
                      <a:r>
                        <a:rPr lang="en-US" sz="1600" u="none" strike="noStrike" dirty="0">
                          <a:effectLst/>
                        </a:rPr>
                        <a:t>4.7</a:t>
                      </a:r>
                      <a:endParaRPr lang="en-US" sz="1600" b="0"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c>
                  <a:txBody>
                    <a:bodyPr/>
                    <a:lstStyle/>
                    <a:p>
                      <a:pPr algn="ctr" fontAlgn="ctr"/>
                      <a:r>
                        <a:rPr lang="en-US" sz="1600" u="none" strike="noStrike" dirty="0">
                          <a:effectLst/>
                        </a:rPr>
                        <a:t>4.6</a:t>
                      </a:r>
                      <a:endParaRPr lang="en-US" sz="1600" b="0" i="0" u="none" strike="noStrike" dirty="0">
                        <a:solidFill>
                          <a:srgbClr val="000000"/>
                        </a:solidFill>
                        <a:effectLst/>
                        <a:latin typeface="Calibri"/>
                      </a:endParaRPr>
                    </a:p>
                  </a:txBody>
                  <a:tcPr marL="9525" marR="9525" marT="9525" marB="0" anchor="ctr">
                    <a:solidFill>
                      <a:schemeClr val="accent5">
                        <a:lumMod val="40000"/>
                        <a:lumOff val="60000"/>
                      </a:schemeClr>
                    </a:solidFill>
                  </a:tcPr>
                </a:tc>
              </a:tr>
            </a:tbl>
          </a:graphicData>
        </a:graphic>
      </p:graphicFrame>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25</a:t>
            </a:fld>
            <a:endParaRPr lang="en-US" dirty="0"/>
          </a:p>
        </p:txBody>
      </p:sp>
    </p:spTree>
    <p:extLst>
      <p:ext uri="{BB962C8B-B14F-4D97-AF65-F5344CB8AC3E}">
        <p14:creationId xmlns:p14="http://schemas.microsoft.com/office/powerpoint/2010/main" val="28876776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t>The </a:t>
            </a:r>
            <a:r>
              <a:rPr lang="en-US" sz="4000" b="1" dirty="0" smtClean="0"/>
              <a:t>Long-Run Factor-Price Response</a:t>
            </a:r>
            <a:endParaRPr lang="en-US" sz="4000" dirty="0"/>
          </a:p>
        </p:txBody>
      </p:sp>
      <p:sp>
        <p:nvSpPr>
          <p:cNvPr id="3" name="Content Placeholder 2"/>
          <p:cNvSpPr>
            <a:spLocks noGrp="1"/>
          </p:cNvSpPr>
          <p:nvPr>
            <p:ph idx="1"/>
          </p:nvPr>
        </p:nvSpPr>
        <p:spPr>
          <a:xfrm>
            <a:off x="457200" y="1447800"/>
            <a:ext cx="8229600" cy="4754563"/>
          </a:xfrm>
        </p:spPr>
        <p:txBody>
          <a:bodyPr/>
          <a:lstStyle/>
          <a:p>
            <a:r>
              <a:rPr lang="en-US" dirty="0"/>
              <a:t>In the long run, factors can move between sectors in response to differences in returns. </a:t>
            </a:r>
          </a:p>
          <a:p>
            <a:r>
              <a:rPr lang="en-US" dirty="0"/>
              <a:t>In the long run, wage rates end up lower for all U.S. workers and higher for all foreign workers (each relative to its level with no trade). All land rents end up higher in the U.S. and lower in the ROW (each relative to its level with no trade). Why?</a:t>
            </a:r>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3</a:t>
            </a:fld>
            <a:endParaRPr lang="en-US" dirty="0"/>
          </a:p>
        </p:txBody>
      </p:sp>
    </p:spTree>
    <p:extLst>
      <p:ext uri="{BB962C8B-B14F-4D97-AF65-F5344CB8AC3E}">
        <p14:creationId xmlns:p14="http://schemas.microsoft.com/office/powerpoint/2010/main" val="11478020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noAutofit/>
          </a:bodyPr>
          <a:lstStyle/>
          <a:p>
            <a:r>
              <a:rPr lang="en-US" altLang="en-US" sz="3600" b="1" dirty="0" smtClean="0">
                <a:latin typeface="Calibri" pitchFamily="34" charset="0"/>
              </a:rPr>
              <a:t>How </a:t>
            </a:r>
            <a:r>
              <a:rPr lang="en-US" altLang="en-US" sz="3600" b="1" dirty="0">
                <a:latin typeface="Calibri" pitchFamily="34" charset="0"/>
              </a:rPr>
              <a:t>Free Trade Affects Income Distribution in the Long Run</a:t>
            </a:r>
            <a:endParaRPr lang="en-US" sz="36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4</a:t>
            </a:fld>
            <a:endParaRPr lang="en-US" dirty="0"/>
          </a:p>
        </p:txBody>
      </p:sp>
      <p:pic>
        <p:nvPicPr>
          <p:cNvPr id="6" name="Content Placeholder 5"/>
          <p:cNvPicPr>
            <a:picLocks noGrp="1" noChangeAspect="1" noChangeArrowheads="1"/>
          </p:cNvPicPr>
          <p:nvPr>
            <p:ph idx="1"/>
          </p:nvPr>
        </p:nvPicPr>
        <p:blipFill>
          <a:blip r:embed="rId2">
            <a:lum bright="2000" contrast="12000"/>
            <a:extLst>
              <a:ext uri="{28A0092B-C50C-407E-A947-70E740481C1C}">
                <a14:useLocalDpi xmlns:a14="http://schemas.microsoft.com/office/drawing/2010/main" val="0"/>
              </a:ext>
            </a:extLst>
          </a:blip>
          <a:srcRect/>
          <a:stretch>
            <a:fillRect/>
          </a:stretch>
        </p:blipFill>
        <p:spPr bwMode="auto">
          <a:xfrm>
            <a:off x="1828801" y="1251382"/>
            <a:ext cx="5701708" cy="4983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39881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Autofit/>
          </a:bodyPr>
          <a:lstStyle/>
          <a:p>
            <a:r>
              <a:rPr lang="en-US" altLang="en-US" sz="4000" b="1" dirty="0" smtClean="0">
                <a:latin typeface="Calibri" pitchFamily="34" charset="0"/>
              </a:rPr>
              <a:t>Winners </a:t>
            </a:r>
            <a:r>
              <a:rPr lang="en-US" altLang="en-US" sz="4000" b="1" dirty="0">
                <a:latin typeface="Calibri" pitchFamily="34" charset="0"/>
              </a:rPr>
              <a:t>and Losers: Short Versus Long Run</a:t>
            </a:r>
            <a:endParaRPr lang="en-US" sz="40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5</a:t>
            </a:fld>
            <a:endParaRPr lang="en-US" dirty="0"/>
          </a:p>
        </p:txBody>
      </p:sp>
      <p:pic>
        <p:nvPicPr>
          <p:cNvPr id="6" name="Content Placeholder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19200" y="1447800"/>
            <a:ext cx="7485012"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05740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8473"/>
            <a:ext cx="9067800" cy="1143000"/>
          </a:xfrm>
        </p:spPr>
        <p:txBody>
          <a:bodyPr>
            <a:normAutofit fontScale="90000"/>
          </a:bodyPr>
          <a:lstStyle/>
          <a:p>
            <a:r>
              <a:rPr lang="en-US" sz="3100" b="1" dirty="0" smtClean="0"/>
              <a:t/>
            </a:r>
            <a:br>
              <a:rPr lang="en-US" sz="3100" b="1" dirty="0" smtClean="0"/>
            </a:br>
            <a:r>
              <a:rPr lang="en-US" sz="3800" b="1" dirty="0" smtClean="0"/>
              <a:t>Three </a:t>
            </a:r>
            <a:r>
              <a:rPr lang="en-US" sz="3800" b="1" dirty="0"/>
              <a:t>Implications of the Heckscher-Ohlin </a:t>
            </a:r>
            <a:r>
              <a:rPr lang="en-US" sz="3800" b="1" dirty="0" smtClean="0"/>
              <a:t>Model</a:t>
            </a:r>
            <a:r>
              <a:rPr lang="en-US" dirty="0"/>
              <a:t/>
            </a:r>
            <a:br>
              <a:rPr lang="en-US" dirty="0"/>
            </a:br>
            <a:endParaRPr lang="en-US" dirty="0"/>
          </a:p>
        </p:txBody>
      </p:sp>
      <p:sp>
        <p:nvSpPr>
          <p:cNvPr id="3" name="Content Placeholder 2"/>
          <p:cNvSpPr>
            <a:spLocks noGrp="1"/>
          </p:cNvSpPr>
          <p:nvPr>
            <p:ph idx="1"/>
          </p:nvPr>
        </p:nvSpPr>
        <p:spPr>
          <a:xfrm>
            <a:off x="457200" y="1143000"/>
            <a:ext cx="8229600" cy="5059363"/>
          </a:xfrm>
        </p:spPr>
        <p:txBody>
          <a:bodyPr>
            <a:normAutofit/>
          </a:bodyPr>
          <a:lstStyle/>
          <a:p>
            <a:pPr lvl="0"/>
            <a:r>
              <a:rPr lang="en-US" i="1" dirty="0"/>
              <a:t>The </a:t>
            </a:r>
            <a:r>
              <a:rPr lang="en-US" i="1" dirty="0" smtClean="0"/>
              <a:t>Stolper-Samuelson </a:t>
            </a:r>
            <a:r>
              <a:rPr lang="en-US" i="1" dirty="0"/>
              <a:t>theorem</a:t>
            </a:r>
          </a:p>
          <a:p>
            <a:pPr lvl="0"/>
            <a:r>
              <a:rPr lang="en-US" i="1" dirty="0"/>
              <a:t>The specialized-factor pattern</a:t>
            </a:r>
          </a:p>
          <a:p>
            <a:pPr lvl="0"/>
            <a:r>
              <a:rPr lang="en-US" i="1" dirty="0"/>
              <a:t>The factor-price equalization </a:t>
            </a:r>
            <a:r>
              <a:rPr lang="en-US" i="1" dirty="0" smtClean="0"/>
              <a:t>theorem</a:t>
            </a:r>
            <a:endParaRPr lang="en-US" i="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6</a:t>
            </a:fld>
            <a:endParaRPr lang="en-US" dirty="0"/>
          </a:p>
        </p:txBody>
      </p:sp>
    </p:spTree>
    <p:extLst>
      <p:ext uri="{BB962C8B-B14F-4D97-AF65-F5344CB8AC3E}">
        <p14:creationId xmlns:p14="http://schemas.microsoft.com/office/powerpoint/2010/main" val="35161036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4000" b="1" dirty="0"/>
              <a:t>The </a:t>
            </a:r>
            <a:r>
              <a:rPr lang="en-US" sz="4000" b="1" dirty="0" smtClean="0"/>
              <a:t>Stolper-Samuelson </a:t>
            </a:r>
            <a:r>
              <a:rPr lang="en-US" sz="4000" b="1" dirty="0"/>
              <a:t>Theorem</a:t>
            </a:r>
          </a:p>
        </p:txBody>
      </p:sp>
      <p:sp>
        <p:nvSpPr>
          <p:cNvPr id="3" name="Content Placeholder 2"/>
          <p:cNvSpPr>
            <a:spLocks noGrp="1"/>
          </p:cNvSpPr>
          <p:nvPr>
            <p:ph idx="1"/>
          </p:nvPr>
        </p:nvSpPr>
        <p:spPr>
          <a:xfrm>
            <a:off x="457200" y="1371600"/>
            <a:ext cx="8229600" cy="4830763"/>
          </a:xfrm>
        </p:spPr>
        <p:txBody>
          <a:bodyPr>
            <a:normAutofit lnSpcReduction="10000"/>
          </a:bodyPr>
          <a:lstStyle/>
          <a:p>
            <a:pPr marL="0" lvl="0" indent="0">
              <a:buNone/>
            </a:pPr>
            <a:r>
              <a:rPr lang="en-US" dirty="0"/>
              <a:t>The </a:t>
            </a:r>
            <a:r>
              <a:rPr lang="en-US" b="1" dirty="0" smtClean="0"/>
              <a:t>Stolper-Samuelson Theorem</a:t>
            </a:r>
            <a:r>
              <a:rPr lang="en-US" dirty="0"/>
              <a:t> </a:t>
            </a:r>
            <a:r>
              <a:rPr lang="en-US" dirty="0" smtClean="0"/>
              <a:t>states that, given certain conditions and assumptions, including full adjustment to a new long-run equilibrium, an event that changes relative product prices in a country unambiguously has two effects:</a:t>
            </a:r>
          </a:p>
          <a:p>
            <a:r>
              <a:rPr lang="en-US" dirty="0" smtClean="0"/>
              <a:t>It raises the real return to the factor used intensively in the rising-price industry.</a:t>
            </a:r>
          </a:p>
          <a:p>
            <a:r>
              <a:rPr lang="en-US" dirty="0" smtClean="0"/>
              <a:t>It lowers the real return to the factor used intensively in the falling-price industry.</a:t>
            </a:r>
            <a:endParaRPr lang="en-US" dirty="0"/>
          </a:p>
          <a:p>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7</a:t>
            </a:fld>
            <a:endParaRPr lang="en-US" dirty="0"/>
          </a:p>
        </p:txBody>
      </p:sp>
    </p:spTree>
    <p:extLst>
      <p:ext uri="{BB962C8B-B14F-4D97-AF65-F5344CB8AC3E}">
        <p14:creationId xmlns:p14="http://schemas.microsoft.com/office/powerpoint/2010/main" val="24837392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t>A Factor </a:t>
            </a:r>
            <a:r>
              <a:rPr lang="en-US" sz="4000" b="1" dirty="0"/>
              <a:t>R</a:t>
            </a:r>
            <a:r>
              <a:rPr lang="en-US" sz="4000" b="1" dirty="0" smtClean="0"/>
              <a:t>atio </a:t>
            </a:r>
            <a:r>
              <a:rPr lang="en-US" sz="4000" b="1" dirty="0"/>
              <a:t>P</a:t>
            </a:r>
            <a:r>
              <a:rPr lang="en-US" sz="4000" b="1" dirty="0" smtClean="0"/>
              <a:t>aradox</a:t>
            </a:r>
            <a:endParaRPr lang="en-US" sz="4000" b="1" dirty="0"/>
          </a:p>
        </p:txBody>
      </p:sp>
      <p:sp>
        <p:nvSpPr>
          <p:cNvPr id="3" name="Content Placeholder 2"/>
          <p:cNvSpPr>
            <a:spLocks noGrp="1"/>
          </p:cNvSpPr>
          <p:nvPr>
            <p:ph idx="1"/>
          </p:nvPr>
        </p:nvSpPr>
        <p:spPr>
          <a:xfrm>
            <a:off x="457200" y="1371600"/>
            <a:ext cx="8229600" cy="4830763"/>
          </a:xfrm>
        </p:spPr>
        <p:txBody>
          <a:bodyPr>
            <a:normAutofit/>
          </a:bodyPr>
          <a:lstStyle/>
          <a:p>
            <a:pPr marL="0" indent="0">
              <a:lnSpc>
                <a:spcPct val="90000"/>
              </a:lnSpc>
              <a:buNone/>
            </a:pPr>
            <a:r>
              <a:rPr lang="en-US" dirty="0"/>
              <a:t>The effects of trade on factor use have </a:t>
            </a:r>
            <a:r>
              <a:rPr lang="en-US" dirty="0" smtClean="0"/>
              <a:t>their paradoxical </a:t>
            </a:r>
            <a:r>
              <a:rPr lang="en-US" dirty="0"/>
              <a:t>side. </a:t>
            </a:r>
            <a:endParaRPr lang="en-US" dirty="0" smtClean="0"/>
          </a:p>
          <a:p>
            <a:pPr>
              <a:lnSpc>
                <a:spcPct val="90000"/>
              </a:lnSpc>
            </a:pPr>
            <a:r>
              <a:rPr lang="en-US" dirty="0"/>
              <a:t>T</a:t>
            </a:r>
            <a:r>
              <a:rPr lang="en-US" dirty="0" smtClean="0"/>
              <a:t>he </a:t>
            </a:r>
            <a:r>
              <a:rPr lang="en-US" dirty="0"/>
              <a:t>same </a:t>
            </a:r>
            <a:r>
              <a:rPr lang="en-US" dirty="0" smtClean="0"/>
              <a:t>fixed amounts </a:t>
            </a:r>
            <a:r>
              <a:rPr lang="en-US" dirty="0"/>
              <a:t>of factor supplies get reemployed </a:t>
            </a:r>
            <a:r>
              <a:rPr lang="en-US" dirty="0" smtClean="0"/>
              <a:t>in the </a:t>
            </a:r>
            <a:r>
              <a:rPr lang="en-US" dirty="0"/>
              <a:t>long </a:t>
            </a:r>
            <a:r>
              <a:rPr lang="en-US" dirty="0" smtClean="0"/>
              <a:t>run. </a:t>
            </a:r>
          </a:p>
          <a:p>
            <a:pPr>
              <a:lnSpc>
                <a:spcPct val="90000"/>
              </a:lnSpc>
            </a:pPr>
            <a:r>
              <a:rPr lang="en-US" dirty="0" smtClean="0"/>
              <a:t>But </a:t>
            </a:r>
            <a:r>
              <a:rPr lang="en-US" dirty="0"/>
              <a:t>everything else about </a:t>
            </a:r>
            <a:r>
              <a:rPr lang="en-US" dirty="0" smtClean="0"/>
              <a:t>factor use </a:t>
            </a:r>
            <a:r>
              <a:rPr lang="en-US" dirty="0"/>
              <a:t>changes. </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8</a:t>
            </a:fld>
            <a:endParaRPr lang="en-US" dirty="0"/>
          </a:p>
        </p:txBody>
      </p:sp>
    </p:spTree>
    <p:extLst>
      <p:ext uri="{BB962C8B-B14F-4D97-AF65-F5344CB8AC3E}">
        <p14:creationId xmlns:p14="http://schemas.microsoft.com/office/powerpoint/2010/main" val="31970226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altLang="en-US" sz="4000" b="1" dirty="0">
                <a:latin typeface="Calibri" pitchFamily="34" charset="0"/>
              </a:rPr>
              <a:t>Factor Use in Wheat and Cloth</a:t>
            </a:r>
            <a:endParaRPr lang="en-US" sz="40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9</a:t>
            </a:fld>
            <a:endParaRPr lang="en-US" dirty="0"/>
          </a:p>
        </p:txBody>
      </p:sp>
      <p:pic>
        <p:nvPicPr>
          <p:cNvPr id="6" name="Content Placeholder 5"/>
          <p:cNvPicPr>
            <a:picLocks noGrp="1" noChangeAspect="1" noChangeArrowheads="1"/>
          </p:cNvPicPr>
          <p:nvPr>
            <p:ph idx="1"/>
          </p:nvPr>
        </p:nvPicPr>
        <p:blipFill>
          <a:blip r:embed="rId2">
            <a:lum bright="5000" contrast="7000"/>
            <a:extLst>
              <a:ext uri="{28A0092B-C50C-407E-A947-70E740481C1C}">
                <a14:useLocalDpi xmlns:a14="http://schemas.microsoft.com/office/drawing/2010/main" val="0"/>
              </a:ext>
            </a:extLst>
          </a:blip>
          <a:srcRect/>
          <a:stretch>
            <a:fillRect/>
          </a:stretch>
        </p:blipFill>
        <p:spPr bwMode="auto">
          <a:xfrm>
            <a:off x="457200" y="1219200"/>
            <a:ext cx="8362701"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7422408"/>
      </p:ext>
    </p:extLst>
  </p:cSld>
  <p:clrMapOvr>
    <a:masterClrMapping/>
  </p:clrMapOvr>
  <p:timing>
    <p:tnLst>
      <p:par>
        <p:cTn id="1" dur="indefinite" restart="never" nodeType="tmRoot"/>
      </p:par>
    </p:tnLst>
  </p:timing>
</p:sld>
</file>

<file path=ppt/theme/theme1.xml><?xml version="1.0" encoding="utf-8"?>
<a:theme xmlns:a="http://schemas.openxmlformats.org/drawingml/2006/main" name="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PowerPoint Template</Template>
  <TotalTime>252</TotalTime>
  <Words>1620</Words>
  <Application>Microsoft Office PowerPoint</Application>
  <PresentationFormat>On-screen Show (4:3)</PresentationFormat>
  <Paragraphs>311</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PowerPoint Template</vt:lpstr>
      <vt:lpstr>Chapter 5:</vt:lpstr>
      <vt:lpstr>Short-Run Effects of Opening Trade</vt:lpstr>
      <vt:lpstr>The Long-Run Factor-Price Response</vt:lpstr>
      <vt:lpstr>How Free Trade Affects Income Distribution in the Long Run</vt:lpstr>
      <vt:lpstr>Winners and Losers: Short Versus Long Run</vt:lpstr>
      <vt:lpstr> Three Implications of the Heckscher-Ohlin Model </vt:lpstr>
      <vt:lpstr>The Stolper-Samuelson Theorem</vt:lpstr>
      <vt:lpstr>A Factor Ratio Paradox</vt:lpstr>
      <vt:lpstr>Factor Use in Wheat and Cloth</vt:lpstr>
      <vt:lpstr>The Specialized-Factor Pattern </vt:lpstr>
      <vt:lpstr>The Factor-Price Equalization Theorem </vt:lpstr>
      <vt:lpstr>The Factor-Price Equalization Theorem </vt:lpstr>
      <vt:lpstr>Does Heckscher-Ohlin Explain Actual Trade Patterns?</vt:lpstr>
      <vt:lpstr>Does Heckscher-Ohlin Explain Actual Trade Patterns? </vt:lpstr>
      <vt:lpstr>Does Heckscher-Ohlin Explain Actual Trade Patterns? </vt:lpstr>
      <vt:lpstr>Shares of the World’s Factor Endowments, 2010-2011</vt:lpstr>
      <vt:lpstr>U.S. International Trade in Selected Products 2012</vt:lpstr>
      <vt:lpstr>U.S. International Trade in Selected Products 2012</vt:lpstr>
      <vt:lpstr>What Are the Export-Oriented and Import-Competing Factors? </vt:lpstr>
      <vt:lpstr>What are the Export-Oriented and Import-Oriented Factors? </vt:lpstr>
      <vt:lpstr>Do Factor Prices Equalize Internationally?</vt:lpstr>
      <vt:lpstr>China’s Exports and Imports</vt:lpstr>
      <vt:lpstr>China’s Exports and Imports </vt:lpstr>
      <vt:lpstr>China: Value of Exports and Value of Imports, 1976-2012</vt:lpstr>
      <vt:lpstr>China’s International Trade, 2012</vt:lpstr>
    </vt:vector>
  </TitlesOfParts>
  <Company>Albright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5:</dc:title>
  <dc:creator>fsaboori</dc:creator>
  <cp:lastModifiedBy>Kouvelis, Christina</cp:lastModifiedBy>
  <cp:revision>50</cp:revision>
  <dcterms:created xsi:type="dcterms:W3CDTF">2014-10-30T21:28:26Z</dcterms:created>
  <dcterms:modified xsi:type="dcterms:W3CDTF">2015-05-18T19:52:18Z</dcterms:modified>
</cp:coreProperties>
</file>