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sldIdLst>
    <p:sldId id="256" r:id="rId2"/>
    <p:sldId id="260" r:id="rId3"/>
    <p:sldId id="284" r:id="rId4"/>
    <p:sldId id="258" r:id="rId5"/>
    <p:sldId id="285" r:id="rId6"/>
    <p:sldId id="286" r:id="rId7"/>
    <p:sldId id="275" r:id="rId8"/>
    <p:sldId id="276" r:id="rId9"/>
    <p:sldId id="259" r:id="rId10"/>
    <p:sldId id="263" r:id="rId11"/>
    <p:sldId id="287" r:id="rId12"/>
    <p:sldId id="288" r:id="rId13"/>
    <p:sldId id="289" r:id="rId14"/>
    <p:sldId id="266" r:id="rId15"/>
    <p:sldId id="267" r:id="rId16"/>
    <p:sldId id="268" r:id="rId17"/>
    <p:sldId id="269" r:id="rId18"/>
    <p:sldId id="280" r:id="rId19"/>
    <p:sldId id="270" r:id="rId20"/>
    <p:sldId id="291" r:id="rId21"/>
    <p:sldId id="271" r:id="rId22"/>
    <p:sldId id="272" r:id="rId23"/>
    <p:sldId id="290" r:id="rId24"/>
    <p:sldId id="273"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94" y="-2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5/18/2015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7432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4:</a:t>
            </a:r>
          </a:p>
        </p:txBody>
      </p:sp>
      <p:sp>
        <p:nvSpPr>
          <p:cNvPr id="3" name="Subtitle 2"/>
          <p:cNvSpPr>
            <a:spLocks noGrp="1"/>
          </p:cNvSpPr>
          <p:nvPr>
            <p:ph type="subTitle" idx="1"/>
          </p:nvPr>
        </p:nvSpPr>
        <p:spPr>
          <a:xfrm>
            <a:off x="-16164" y="3657600"/>
            <a:ext cx="9144000" cy="1143000"/>
          </a:xfrm>
        </p:spPr>
        <p:txBody>
          <a:bodyPr/>
          <a:lstStyle/>
          <a:p>
            <a:r>
              <a:rPr lang="en-US" sz="3400" dirty="0"/>
              <a:t>Trade: Factor Availability </a:t>
            </a:r>
            <a:r>
              <a:rPr lang="en-US" sz="3400" dirty="0" smtClean="0"/>
              <a:t>and </a:t>
            </a:r>
            <a:r>
              <a:rPr lang="en-US" sz="3400" dirty="0"/>
              <a:t>Factor Proportions </a:t>
            </a:r>
          </a:p>
          <a:p>
            <a:r>
              <a:rPr lang="en-US" sz="3400" dirty="0"/>
              <a:t>Are Key </a:t>
            </a:r>
          </a:p>
          <a:p>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1143000"/>
          </a:xfrm>
        </p:spPr>
        <p:txBody>
          <a:bodyPr>
            <a:noAutofit/>
          </a:bodyPr>
          <a:lstStyle/>
          <a:p>
            <a:r>
              <a:rPr lang="en-US" altLang="en-US" sz="3200" b="1" dirty="0" smtClean="0">
                <a:latin typeface="Calibri" pitchFamily="34" charset="0"/>
              </a:rPr>
              <a:t>Indifference </a:t>
            </a:r>
            <a:r>
              <a:rPr lang="en-US" altLang="en-US" sz="3200" b="1" dirty="0">
                <a:latin typeface="Calibri" pitchFamily="34" charset="0"/>
              </a:rPr>
              <a:t>Curves Relating an Individual’s Levels of Well-Being to Consumption of Two Goods</a:t>
            </a:r>
            <a:endParaRPr lang="en-US" sz="3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9495" y="1512201"/>
            <a:ext cx="6069106" cy="4610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27607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Indifference </a:t>
            </a:r>
            <a:r>
              <a:rPr lang="en-US" b="1" dirty="0"/>
              <a:t>Curves</a:t>
            </a:r>
            <a:endParaRPr lang="en-US" dirty="0"/>
          </a:p>
        </p:txBody>
      </p:sp>
      <p:sp>
        <p:nvSpPr>
          <p:cNvPr id="3" name="Content Placeholder 2"/>
          <p:cNvSpPr>
            <a:spLocks noGrp="1"/>
          </p:cNvSpPr>
          <p:nvPr>
            <p:ph idx="1"/>
          </p:nvPr>
        </p:nvSpPr>
        <p:spPr/>
        <p:txBody>
          <a:bodyPr/>
          <a:lstStyle/>
          <a:p>
            <a:pPr marL="0" indent="0">
              <a:buNone/>
            </a:pPr>
            <a:r>
              <a:rPr lang="en-US" dirty="0" smtClean="0"/>
              <a:t>Indifference curves are:</a:t>
            </a:r>
            <a:endParaRPr lang="en-US" dirty="0"/>
          </a:p>
          <a:p>
            <a:pPr lvl="0"/>
            <a:r>
              <a:rPr lang="en-US" dirty="0" smtClean="0"/>
              <a:t>individual </a:t>
            </a:r>
            <a:r>
              <a:rPr lang="en-US" dirty="0"/>
              <a:t>specific</a:t>
            </a:r>
          </a:p>
          <a:p>
            <a:pPr lvl="0"/>
            <a:r>
              <a:rPr lang="en-US" dirty="0" smtClean="0"/>
              <a:t>downward </a:t>
            </a:r>
            <a:r>
              <a:rPr lang="en-US" dirty="0"/>
              <a:t>sloping </a:t>
            </a:r>
          </a:p>
          <a:p>
            <a:pPr lvl="0"/>
            <a:r>
              <a:rPr lang="en-US" dirty="0" smtClean="0"/>
              <a:t>concave </a:t>
            </a:r>
            <a:r>
              <a:rPr lang="en-US" dirty="0"/>
              <a:t>to the origin</a:t>
            </a:r>
          </a:p>
          <a:p>
            <a:pPr lvl="0"/>
            <a:r>
              <a:rPr lang="en-US" dirty="0"/>
              <a:t>There are infinite indifference curves  (indifference map)</a:t>
            </a:r>
          </a:p>
          <a:p>
            <a:pPr lvl="0"/>
            <a:r>
              <a:rPr lang="en-US" dirty="0"/>
              <a:t>Indifference curves cannot intersect</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21804637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Community Indifference </a:t>
            </a:r>
            <a:r>
              <a:rPr lang="en-US" b="1" dirty="0"/>
              <a:t>Curves</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Community indifference </a:t>
            </a:r>
            <a:r>
              <a:rPr lang="en-US" dirty="0"/>
              <a:t>c</a:t>
            </a:r>
            <a:r>
              <a:rPr lang="en-US" dirty="0" smtClean="0"/>
              <a:t>urves are useful.  Still, economic theory raises difficult questions about community indifference curves:</a:t>
            </a:r>
          </a:p>
          <a:p>
            <a:r>
              <a:rPr lang="en-US" dirty="0" smtClean="0"/>
              <a:t>The shapes of individual indifference curves differ from person to person. There is no clear way to “add up” individuals’ indifference curves to obtain community indifference curves.</a:t>
            </a:r>
          </a:p>
          <a:p>
            <a:r>
              <a:rPr lang="en-US" dirty="0" smtClean="0"/>
              <a:t>The concept of national well-being or welfare is not clearly defined.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spTree>
    <p:extLst>
      <p:ext uri="{BB962C8B-B14F-4D97-AF65-F5344CB8AC3E}">
        <p14:creationId xmlns:p14="http://schemas.microsoft.com/office/powerpoint/2010/main" val="37384813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rmAutofit fontScale="90000"/>
          </a:bodyPr>
          <a:lstStyle/>
          <a:p>
            <a:r>
              <a:rPr lang="en-US" b="1" dirty="0" smtClean="0"/>
              <a:t>Production and Consumption Together</a:t>
            </a:r>
            <a:endParaRPr lang="en-US" b="1" dirty="0"/>
          </a:p>
        </p:txBody>
      </p:sp>
      <p:sp>
        <p:nvSpPr>
          <p:cNvPr id="3" name="Content Placeholder 2"/>
          <p:cNvSpPr>
            <a:spLocks noGrp="1"/>
          </p:cNvSpPr>
          <p:nvPr>
            <p:ph idx="1"/>
          </p:nvPr>
        </p:nvSpPr>
        <p:spPr/>
        <p:txBody>
          <a:bodyPr/>
          <a:lstStyle/>
          <a:p>
            <a:r>
              <a:rPr lang="en-US" i="1" dirty="0" smtClean="0"/>
              <a:t>Without trade </a:t>
            </a:r>
            <a:r>
              <a:rPr lang="en-US" dirty="0" smtClean="0"/>
              <a:t>the US must be self-sufficient and find the combination of domestically produced wheat and cloth that will maximize community well-being. </a:t>
            </a:r>
          </a:p>
          <a:p>
            <a:r>
              <a:rPr lang="en-US" i="1" dirty="0" smtClean="0"/>
              <a:t>With trade </a:t>
            </a:r>
            <a:r>
              <a:rPr lang="en-US" dirty="0" smtClean="0"/>
              <a:t>the US imports cloth from the rest of the world and exports wheat to the rest of the world.</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21198843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b="1" dirty="0" smtClean="0">
                <a:latin typeface="Calibri" pitchFamily="34" charset="0"/>
              </a:rPr>
              <a:t>Indifference </a:t>
            </a:r>
            <a:r>
              <a:rPr lang="en-US" altLang="en-US" sz="4000" b="1" dirty="0">
                <a:latin typeface="Calibri" pitchFamily="34" charset="0"/>
              </a:rPr>
              <a:t>Curves and Production Possibilities without Trade</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24000"/>
            <a:ext cx="5048250"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60035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6945"/>
            <a:ext cx="8991600" cy="1143000"/>
          </a:xfrm>
        </p:spPr>
        <p:txBody>
          <a:bodyPr>
            <a:noAutofit/>
          </a:bodyPr>
          <a:lstStyle/>
          <a:p>
            <a:r>
              <a:rPr lang="en-US" altLang="en-US" sz="3200" b="1" dirty="0" smtClean="0">
                <a:latin typeface="Calibri" pitchFamily="34" charset="0"/>
              </a:rPr>
              <a:t>Two </a:t>
            </a:r>
            <a:r>
              <a:rPr lang="en-US" altLang="en-US" sz="3200" b="1" dirty="0">
                <a:latin typeface="Calibri" pitchFamily="34" charset="0"/>
              </a:rPr>
              <a:t>Views of Free Trade and Its Effects</a:t>
            </a:r>
            <a:endParaRPr lang="en-US" sz="32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830025"/>
            <a:ext cx="5124450" cy="539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25467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b="1" dirty="0" smtClean="0"/>
              <a:t/>
            </a:r>
            <a:br>
              <a:rPr lang="en-US" b="1" dirty="0" smtClean="0"/>
            </a:br>
            <a:r>
              <a:rPr lang="en-US" b="1" dirty="0" smtClean="0"/>
              <a:t>Gains </a:t>
            </a:r>
            <a:r>
              <a:rPr lang="en-US" b="1" dirty="0"/>
              <a:t>from </a:t>
            </a:r>
            <a:r>
              <a:rPr lang="en-US" b="1" dirty="0" smtClean="0"/>
              <a:t>Trade</a:t>
            </a:r>
            <a:r>
              <a:rPr lang="en-US" dirty="0"/>
              <a:t/>
            </a:r>
            <a:br>
              <a:rPr lang="en-US" dirty="0"/>
            </a:br>
            <a:endParaRPr lang="en-US" dirty="0"/>
          </a:p>
        </p:txBody>
      </p:sp>
      <p:sp>
        <p:nvSpPr>
          <p:cNvPr id="3" name="Content Placeholder 2"/>
          <p:cNvSpPr>
            <a:spLocks noGrp="1"/>
          </p:cNvSpPr>
          <p:nvPr>
            <p:ph idx="1"/>
          </p:nvPr>
        </p:nvSpPr>
        <p:spPr>
          <a:xfrm>
            <a:off x="457200" y="1371600"/>
            <a:ext cx="8229600" cy="4830763"/>
          </a:xfrm>
        </p:spPr>
        <p:txBody>
          <a:bodyPr/>
          <a:lstStyle/>
          <a:p>
            <a:r>
              <a:rPr lang="en-US" dirty="0" smtClean="0"/>
              <a:t>Trade </a:t>
            </a:r>
            <a:r>
              <a:rPr lang="en-US" dirty="0"/>
              <a:t>allows both countries to reach a higher level of economic well-being than before trade.</a:t>
            </a:r>
          </a:p>
          <a:p>
            <a:r>
              <a:rPr lang="en-US" dirty="0"/>
              <a:t>A country’s gain depends on the price ratios before trade (autarky price) and after trade</a:t>
            </a:r>
          </a:p>
          <a:p>
            <a:r>
              <a:rPr lang="en-US" dirty="0"/>
              <a:t>Trade affects both production and consumption patterns in both countries</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1811797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855" y="152400"/>
            <a:ext cx="8839200" cy="639762"/>
          </a:xfrm>
        </p:spPr>
        <p:txBody>
          <a:bodyPr>
            <a:noAutofit/>
          </a:bodyPr>
          <a:lstStyle/>
          <a:p>
            <a:r>
              <a:rPr lang="en-US" sz="3600" b="1" dirty="0" smtClean="0"/>
              <a:t>Trade Affects Production</a:t>
            </a:r>
            <a:endParaRPr lang="en-US" sz="3600" b="1" dirty="0"/>
          </a:p>
        </p:txBody>
      </p:sp>
      <p:sp>
        <p:nvSpPr>
          <p:cNvPr id="3" name="Content Placeholder 2"/>
          <p:cNvSpPr>
            <a:spLocks noGrp="1"/>
          </p:cNvSpPr>
          <p:nvPr>
            <p:ph idx="1"/>
          </p:nvPr>
        </p:nvSpPr>
        <p:spPr>
          <a:xfrm>
            <a:off x="457200" y="1143000"/>
            <a:ext cx="8229600" cy="5059363"/>
          </a:xfrm>
        </p:spPr>
        <p:txBody>
          <a:bodyPr>
            <a:normAutofit lnSpcReduction="10000"/>
          </a:bodyPr>
          <a:lstStyle/>
          <a:p>
            <a:pPr marL="0" indent="0">
              <a:buNone/>
            </a:pPr>
            <a:r>
              <a:rPr lang="en-US" i="1" dirty="0"/>
              <a:t>The opening up of trade has two types of implications for </a:t>
            </a:r>
            <a:r>
              <a:rPr lang="en-US" i="1" dirty="0" smtClean="0"/>
              <a:t>production</a:t>
            </a:r>
          </a:p>
          <a:p>
            <a:pPr marL="0" indent="0">
              <a:buNone/>
            </a:pPr>
            <a:endParaRPr lang="en-US" dirty="0"/>
          </a:p>
          <a:p>
            <a:pPr marL="0" lvl="0" indent="0">
              <a:buNone/>
            </a:pPr>
            <a:r>
              <a:rPr lang="en-US" dirty="0" smtClean="0"/>
              <a:t>1. Within </a:t>
            </a:r>
            <a:r>
              <a:rPr lang="en-US" dirty="0"/>
              <a:t>each country output expands for the product in which the country has a </a:t>
            </a:r>
            <a:r>
              <a:rPr lang="en-US" b="1" dirty="0"/>
              <a:t>comparative advantage</a:t>
            </a:r>
            <a:r>
              <a:rPr lang="en-US" dirty="0"/>
              <a:t>. The expanding industry (export sector) acquires factor resources from other industries in the economy. The import-competing sector reduces its domestic production (the shrinking sector)</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25416884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143000"/>
          </a:xfrm>
        </p:spPr>
        <p:txBody>
          <a:bodyPr>
            <a:noAutofit/>
          </a:bodyPr>
          <a:lstStyle/>
          <a:p>
            <a:r>
              <a:rPr lang="en-US" sz="3600" b="1" dirty="0"/>
              <a:t>Trade Affects Production and Consumption</a:t>
            </a:r>
            <a:endParaRPr lang="en-US" sz="3600" dirty="0"/>
          </a:p>
        </p:txBody>
      </p:sp>
      <p:sp>
        <p:nvSpPr>
          <p:cNvPr id="3" name="Content Placeholder 2"/>
          <p:cNvSpPr>
            <a:spLocks noGrp="1"/>
          </p:cNvSpPr>
          <p:nvPr>
            <p:ph idx="1"/>
          </p:nvPr>
        </p:nvSpPr>
        <p:spPr>
          <a:xfrm>
            <a:off x="457200" y="1524000"/>
            <a:ext cx="8229600" cy="4678363"/>
          </a:xfrm>
        </p:spPr>
        <p:txBody>
          <a:bodyPr/>
          <a:lstStyle/>
          <a:p>
            <a:pPr marL="0" lvl="0" indent="0">
              <a:buNone/>
            </a:pPr>
            <a:r>
              <a:rPr lang="en-US" dirty="0"/>
              <a:t>2. The shift from autarky to free trade results in more efficient world production as each country expands output of the product in which it is initially the lower cost producer</a:t>
            </a:r>
            <a:r>
              <a:rPr lang="en-US" dirty="0" smtClean="0"/>
              <a:t>.</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spTree>
    <p:extLst>
      <p:ext uri="{BB962C8B-B14F-4D97-AF65-F5344CB8AC3E}">
        <p14:creationId xmlns:p14="http://schemas.microsoft.com/office/powerpoint/2010/main" val="8351326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906963"/>
          </a:xfrm>
        </p:spPr>
        <p:txBody>
          <a:bodyPr/>
          <a:lstStyle/>
          <a:p>
            <a:r>
              <a:rPr lang="en-US" b="1" dirty="0"/>
              <a:t>Substitution effect</a:t>
            </a:r>
            <a:r>
              <a:rPr lang="en-US" dirty="0"/>
              <a:t>: </a:t>
            </a:r>
            <a:r>
              <a:rPr lang="en-US" dirty="0" smtClean="0"/>
              <a:t>In </a:t>
            </a:r>
            <a:r>
              <a:rPr lang="en-US" dirty="0"/>
              <a:t>each </a:t>
            </a:r>
            <a:r>
              <a:rPr lang="en-US" dirty="0" smtClean="0"/>
              <a:t>country the </a:t>
            </a:r>
            <a:r>
              <a:rPr lang="en-US" dirty="0"/>
              <a:t>relative price of the importable </a:t>
            </a:r>
            <a:r>
              <a:rPr lang="en-US" dirty="0" smtClean="0"/>
              <a:t>product declines, so consumers tend to </a:t>
            </a:r>
            <a:r>
              <a:rPr lang="en-US" dirty="0"/>
              <a:t>buy </a:t>
            </a:r>
            <a:r>
              <a:rPr lang="en-US" dirty="0" smtClean="0"/>
              <a:t>more </a:t>
            </a:r>
            <a:r>
              <a:rPr lang="en-US" dirty="0"/>
              <a:t>of </a:t>
            </a:r>
            <a:r>
              <a:rPr lang="en-US" dirty="0" smtClean="0"/>
              <a:t>the importable product and less of the exportable product.</a:t>
            </a:r>
            <a:endParaRPr lang="en-US" dirty="0"/>
          </a:p>
          <a:p>
            <a:r>
              <a:rPr lang="en-US" b="1" dirty="0"/>
              <a:t>Real income effect</a:t>
            </a:r>
            <a:r>
              <a:rPr lang="en-US" dirty="0"/>
              <a:t>: </a:t>
            </a:r>
            <a:r>
              <a:rPr lang="en-US" dirty="0" smtClean="0"/>
              <a:t>In </a:t>
            </a:r>
            <a:r>
              <a:rPr lang="en-US" dirty="0"/>
              <a:t>each </a:t>
            </a:r>
            <a:r>
              <a:rPr lang="en-US" dirty="0" smtClean="0"/>
              <a:t>country real </a:t>
            </a:r>
            <a:r>
              <a:rPr lang="en-US" dirty="0"/>
              <a:t>incomes </a:t>
            </a:r>
            <a:r>
              <a:rPr lang="en-US" dirty="0" smtClean="0"/>
              <a:t>rise, so </a:t>
            </a:r>
            <a:r>
              <a:rPr lang="en-US" dirty="0"/>
              <a:t>consumers </a:t>
            </a:r>
            <a:r>
              <a:rPr lang="en-US" dirty="0" smtClean="0"/>
              <a:t>have more </a:t>
            </a:r>
            <a:r>
              <a:rPr lang="en-US" dirty="0"/>
              <a:t>buying power and </a:t>
            </a:r>
            <a:r>
              <a:rPr lang="en-US" dirty="0" smtClean="0"/>
              <a:t>tend to buy </a:t>
            </a:r>
            <a:r>
              <a:rPr lang="en-US" dirty="0"/>
              <a:t>more of both </a:t>
            </a:r>
            <a:r>
              <a:rPr lang="en-US" dirty="0" smtClean="0"/>
              <a:t>products.</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sp>
        <p:nvSpPr>
          <p:cNvPr id="6" name="Title 5"/>
          <p:cNvSpPr>
            <a:spLocks noGrp="1"/>
          </p:cNvSpPr>
          <p:nvPr>
            <p:ph type="title"/>
          </p:nvPr>
        </p:nvSpPr>
        <p:spPr>
          <a:xfrm>
            <a:off x="457200" y="228600"/>
            <a:ext cx="8382000" cy="1143000"/>
          </a:xfrm>
        </p:spPr>
        <p:txBody>
          <a:bodyPr>
            <a:noAutofit/>
          </a:bodyPr>
          <a:lstStyle/>
          <a:p>
            <a:r>
              <a:rPr lang="en-US" sz="3600" b="1" dirty="0" smtClean="0"/>
              <a:t>Trade Affects Consumption</a:t>
            </a:r>
            <a:endParaRPr lang="en-US" sz="3600" b="1" dirty="0"/>
          </a:p>
        </p:txBody>
      </p:sp>
    </p:spTree>
    <p:extLst>
      <p:ext uri="{BB962C8B-B14F-4D97-AF65-F5344CB8AC3E}">
        <p14:creationId xmlns:p14="http://schemas.microsoft.com/office/powerpoint/2010/main" val="2343393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rmAutofit fontScale="90000"/>
          </a:bodyPr>
          <a:lstStyle/>
          <a:p>
            <a:r>
              <a:rPr lang="en-US" sz="3600" b="1" dirty="0" smtClean="0"/>
              <a:t/>
            </a:r>
            <a:br>
              <a:rPr lang="en-US" sz="3600" b="1" dirty="0" smtClean="0"/>
            </a:br>
            <a:r>
              <a:rPr lang="en-US" sz="4200" b="1" dirty="0" smtClean="0"/>
              <a:t>Four Fundamental Questions About Trade</a:t>
            </a:r>
            <a:r>
              <a:rPr lang="en-US" dirty="0"/>
              <a:t/>
            </a:r>
            <a:br>
              <a:rPr lang="en-US" dirty="0"/>
            </a:br>
            <a:endParaRPr lang="en-US" dirty="0"/>
          </a:p>
        </p:txBody>
      </p:sp>
      <p:sp>
        <p:nvSpPr>
          <p:cNvPr id="3" name="Content Placeholder 2"/>
          <p:cNvSpPr>
            <a:spLocks noGrp="1"/>
          </p:cNvSpPr>
          <p:nvPr>
            <p:ph idx="1"/>
          </p:nvPr>
        </p:nvSpPr>
        <p:spPr/>
        <p:txBody>
          <a:bodyPr/>
          <a:lstStyle/>
          <a:p>
            <a:pPr lvl="0"/>
            <a:r>
              <a:rPr lang="en-US" dirty="0" smtClean="0"/>
              <a:t>What </a:t>
            </a:r>
            <a:r>
              <a:rPr lang="en-US" dirty="0"/>
              <a:t>is the basis for trade?</a:t>
            </a:r>
          </a:p>
          <a:p>
            <a:pPr lvl="0"/>
            <a:r>
              <a:rPr lang="en-US" dirty="0"/>
              <a:t>What are the gains from trade?</a:t>
            </a:r>
          </a:p>
          <a:p>
            <a:pPr lvl="0"/>
            <a:r>
              <a:rPr lang="en-US" dirty="0"/>
              <a:t>What are the effects of trade on production and consumption in each country?</a:t>
            </a:r>
          </a:p>
          <a:p>
            <a:pPr lvl="0"/>
            <a:r>
              <a:rPr lang="en-US" dirty="0"/>
              <a:t>What are the distributional effects of trade in each nation?</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37950342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906963"/>
          </a:xfrm>
        </p:spPr>
        <p:txBody>
          <a:bodyPr/>
          <a:lstStyle/>
          <a:p>
            <a:pPr marL="0" lvl="0" indent="0">
              <a:buNone/>
            </a:pPr>
            <a:r>
              <a:rPr lang="en-US" dirty="0"/>
              <a:t>Opening up of trade </a:t>
            </a:r>
            <a:r>
              <a:rPr lang="en-US" dirty="0" smtClean="0"/>
              <a:t>alters </a:t>
            </a:r>
            <a:r>
              <a:rPr lang="en-US" dirty="0"/>
              <a:t>the quantities consumed of each product. </a:t>
            </a:r>
            <a:endParaRPr lang="en-US" dirty="0" smtClean="0"/>
          </a:p>
          <a:p>
            <a:r>
              <a:rPr lang="en-US" dirty="0" smtClean="0"/>
              <a:t>In </a:t>
            </a:r>
            <a:r>
              <a:rPr lang="en-US" dirty="0"/>
              <a:t>each country t</a:t>
            </a:r>
            <a:r>
              <a:rPr lang="en-US" dirty="0" smtClean="0"/>
              <a:t>he </a:t>
            </a:r>
            <a:r>
              <a:rPr lang="en-US" dirty="0"/>
              <a:t>quantity consumed of the importable product </a:t>
            </a:r>
            <a:r>
              <a:rPr lang="en-US" dirty="0" smtClean="0"/>
              <a:t>will </a:t>
            </a:r>
            <a:r>
              <a:rPr lang="en-US" dirty="0"/>
              <a:t>increase</a:t>
            </a:r>
            <a:r>
              <a:rPr lang="en-US" dirty="0" smtClean="0"/>
              <a:t>.</a:t>
            </a:r>
          </a:p>
          <a:p>
            <a:r>
              <a:rPr lang="en-US" dirty="0" smtClean="0"/>
              <a:t>In each country the quantity consumed of the exportable product can decrease, stay the same, or increase. (It depends on the sizes of the negative substitution effect and the positive income effect.)</a:t>
            </a: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
        <p:nvSpPr>
          <p:cNvPr id="6" name="Title 5"/>
          <p:cNvSpPr>
            <a:spLocks noGrp="1"/>
          </p:cNvSpPr>
          <p:nvPr>
            <p:ph type="title"/>
          </p:nvPr>
        </p:nvSpPr>
        <p:spPr>
          <a:xfrm>
            <a:off x="457200" y="228600"/>
            <a:ext cx="8382000" cy="1143000"/>
          </a:xfrm>
        </p:spPr>
        <p:txBody>
          <a:bodyPr>
            <a:noAutofit/>
          </a:bodyPr>
          <a:lstStyle/>
          <a:p>
            <a:r>
              <a:rPr lang="en-US" sz="3600" b="1" dirty="0" smtClean="0"/>
              <a:t>Trade Affects Consumption</a:t>
            </a:r>
            <a:endParaRPr lang="en-US" sz="3600" b="1" dirty="0"/>
          </a:p>
        </p:txBody>
      </p:sp>
    </p:spTree>
    <p:extLst>
      <p:ext uri="{BB962C8B-B14F-4D97-AF65-F5344CB8AC3E}">
        <p14:creationId xmlns:p14="http://schemas.microsoft.com/office/powerpoint/2010/main" val="32052924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53400" cy="1143000"/>
          </a:xfrm>
        </p:spPr>
        <p:txBody>
          <a:bodyPr>
            <a:normAutofit/>
          </a:bodyPr>
          <a:lstStyle/>
          <a:p>
            <a:r>
              <a:rPr lang="en-US" sz="3800" b="1" dirty="0"/>
              <a:t>What </a:t>
            </a:r>
            <a:r>
              <a:rPr lang="en-US" sz="3800" b="1" dirty="0" smtClean="0"/>
              <a:t>Determines </a:t>
            </a:r>
            <a:r>
              <a:rPr lang="en-US" sz="3800" b="1" dirty="0"/>
              <a:t>the </a:t>
            </a:r>
            <a:r>
              <a:rPr lang="en-US" sz="3800" b="1" dirty="0" smtClean="0"/>
              <a:t>Trade Pattern?</a:t>
            </a:r>
            <a:r>
              <a:rPr lang="en-US" sz="900" dirty="0"/>
              <a:t/>
            </a:r>
            <a:br>
              <a:rPr lang="en-US" sz="900" dirty="0"/>
            </a:br>
            <a:endParaRPr lang="en-US" sz="900" dirty="0"/>
          </a:p>
        </p:txBody>
      </p:sp>
      <p:sp>
        <p:nvSpPr>
          <p:cNvPr id="3" name="Content Placeholder 2"/>
          <p:cNvSpPr>
            <a:spLocks noGrp="1"/>
          </p:cNvSpPr>
          <p:nvPr>
            <p:ph idx="1"/>
          </p:nvPr>
        </p:nvSpPr>
        <p:spPr>
          <a:xfrm>
            <a:off x="457200" y="990600"/>
            <a:ext cx="8229600" cy="5211763"/>
          </a:xfrm>
        </p:spPr>
        <p:txBody>
          <a:bodyPr>
            <a:normAutofit fontScale="92500"/>
          </a:bodyPr>
          <a:lstStyle/>
          <a:p>
            <a:pPr marL="0" indent="0">
              <a:buNone/>
            </a:pPr>
            <a:r>
              <a:rPr lang="en-US" dirty="0" smtClean="0"/>
              <a:t>The </a:t>
            </a:r>
            <a:r>
              <a:rPr lang="en-US" dirty="0"/>
              <a:t>immediate basis for the pattern of international trade is that the </a:t>
            </a:r>
            <a:r>
              <a:rPr lang="en-US" i="1" dirty="0"/>
              <a:t>relative product prices </a:t>
            </a:r>
            <a:r>
              <a:rPr lang="en-US" dirty="0"/>
              <a:t>differ between the two countries if there were no trade. </a:t>
            </a:r>
            <a:r>
              <a:rPr lang="en-US" i="1" dirty="0"/>
              <a:t>But why </a:t>
            </a:r>
            <a:r>
              <a:rPr lang="en-US" i="1" dirty="0" smtClean="0"/>
              <a:t>do product </a:t>
            </a:r>
            <a:r>
              <a:rPr lang="en-US" i="1" dirty="0"/>
              <a:t>prices differ?</a:t>
            </a:r>
          </a:p>
          <a:p>
            <a:pPr marL="0" indent="0">
              <a:buNone/>
            </a:pPr>
            <a:r>
              <a:rPr lang="en-US" b="1" dirty="0"/>
              <a:t>P</a:t>
            </a:r>
            <a:r>
              <a:rPr lang="en-US" b="1" dirty="0" smtClean="0"/>
              <a:t>ossible </a:t>
            </a:r>
            <a:r>
              <a:rPr lang="en-US" b="1" dirty="0"/>
              <a:t>causes for relative price differences are:</a:t>
            </a:r>
            <a:endParaRPr lang="en-US" dirty="0"/>
          </a:p>
          <a:p>
            <a:pPr lvl="0"/>
            <a:r>
              <a:rPr lang="en-US" dirty="0"/>
              <a:t>Production conditions </a:t>
            </a:r>
            <a:r>
              <a:rPr lang="en-US" dirty="0" smtClean="0"/>
              <a:t>differ (supply-side factors)</a:t>
            </a:r>
            <a:endParaRPr lang="en-US" dirty="0"/>
          </a:p>
          <a:p>
            <a:pPr lvl="0"/>
            <a:r>
              <a:rPr lang="en-US" dirty="0"/>
              <a:t>Demand conditions </a:t>
            </a:r>
            <a:r>
              <a:rPr lang="en-US" dirty="0" smtClean="0"/>
              <a:t>differ (demand-side factors)</a:t>
            </a:r>
            <a:endParaRPr lang="en-US" dirty="0"/>
          </a:p>
          <a:p>
            <a:pPr lvl="0"/>
            <a:r>
              <a:rPr lang="en-US" dirty="0"/>
              <a:t>Some combination of these factors may cause price </a:t>
            </a:r>
            <a:r>
              <a:rPr lang="en-US" dirty="0" smtClean="0"/>
              <a:t>differences(supply and demand side factors)</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5534387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3600" b="1" dirty="0" smtClean="0">
                <a:latin typeface="Calibri" pitchFamily="34" charset="0"/>
              </a:rPr>
              <a:t>Heckscher-Ohlin (H-O) </a:t>
            </a:r>
            <a:r>
              <a:rPr lang="en-US" altLang="en-US" sz="3600" b="1" dirty="0">
                <a:latin typeface="Calibri" pitchFamily="34" charset="0"/>
              </a:rPr>
              <a:t>Theory of Trade </a:t>
            </a:r>
            <a:endParaRPr lang="en-US" sz="3600" b="1" dirty="0"/>
          </a:p>
        </p:txBody>
      </p:sp>
      <p:sp>
        <p:nvSpPr>
          <p:cNvPr id="3" name="Content Placeholder 2"/>
          <p:cNvSpPr>
            <a:spLocks noGrp="1"/>
          </p:cNvSpPr>
          <p:nvPr>
            <p:ph idx="1"/>
          </p:nvPr>
        </p:nvSpPr>
        <p:spPr>
          <a:xfrm>
            <a:off x="457200" y="1295400"/>
            <a:ext cx="8229600" cy="4906963"/>
          </a:xfrm>
        </p:spPr>
        <p:txBody>
          <a:bodyPr>
            <a:normAutofit/>
          </a:bodyPr>
          <a:lstStyle/>
          <a:p>
            <a:pPr>
              <a:lnSpc>
                <a:spcPct val="90000"/>
              </a:lnSpc>
            </a:pPr>
            <a:r>
              <a:rPr lang="en-US" altLang="en-US" sz="2800" dirty="0" smtClean="0">
                <a:latin typeface="Calibri" pitchFamily="34" charset="0"/>
              </a:rPr>
              <a:t>Predicts that a </a:t>
            </a:r>
            <a:r>
              <a:rPr lang="en-US" altLang="en-US" sz="2800" dirty="0">
                <a:latin typeface="Calibri" pitchFamily="34" charset="0"/>
              </a:rPr>
              <a:t>country </a:t>
            </a:r>
            <a:r>
              <a:rPr lang="en-US" altLang="en-US" sz="2800" dirty="0" smtClean="0">
                <a:latin typeface="Calibri" pitchFamily="34" charset="0"/>
              </a:rPr>
              <a:t>exports product (or products) </a:t>
            </a:r>
            <a:r>
              <a:rPr lang="en-US" altLang="en-US" sz="2800" dirty="0">
                <a:latin typeface="Calibri" pitchFamily="34" charset="0"/>
              </a:rPr>
              <a:t>that </a:t>
            </a:r>
            <a:r>
              <a:rPr lang="en-US" altLang="en-US" sz="2800" dirty="0" smtClean="0">
                <a:latin typeface="Calibri" pitchFamily="34" charset="0"/>
              </a:rPr>
              <a:t>uses its relatively abundant factor(s) intensively and imports the product (or products) </a:t>
            </a:r>
            <a:r>
              <a:rPr lang="en-US" altLang="en-US" sz="2800" dirty="0">
                <a:latin typeface="Calibri" pitchFamily="34" charset="0"/>
              </a:rPr>
              <a:t>that </a:t>
            </a:r>
            <a:r>
              <a:rPr lang="en-US" altLang="en-US" sz="2800" dirty="0" smtClean="0">
                <a:latin typeface="Calibri" pitchFamily="34" charset="0"/>
              </a:rPr>
              <a:t>uses its </a:t>
            </a:r>
            <a:r>
              <a:rPr lang="en-US" altLang="en-US" sz="2800" dirty="0">
                <a:latin typeface="Calibri" pitchFamily="34" charset="0"/>
              </a:rPr>
              <a:t>relatively </a:t>
            </a:r>
            <a:r>
              <a:rPr lang="en-US" altLang="en-US" sz="2800" dirty="0" smtClean="0">
                <a:latin typeface="Calibri" pitchFamily="34" charset="0"/>
              </a:rPr>
              <a:t>scarce factor(s) intensively.</a:t>
            </a:r>
          </a:p>
          <a:p>
            <a:pPr>
              <a:lnSpc>
                <a:spcPct val="90000"/>
              </a:lnSpc>
            </a:pPr>
            <a:r>
              <a:rPr lang="en-US" altLang="en-US" sz="2800" dirty="0" smtClean="0">
                <a:latin typeface="Calibri" pitchFamily="34" charset="0"/>
              </a:rPr>
              <a:t>A country is relatively </a:t>
            </a:r>
            <a:r>
              <a:rPr lang="en-US" altLang="en-US" sz="2800" b="1" dirty="0" smtClean="0">
                <a:latin typeface="Calibri" pitchFamily="34" charset="0"/>
              </a:rPr>
              <a:t>labor-abundant </a:t>
            </a:r>
            <a:r>
              <a:rPr lang="en-US" altLang="en-US" sz="2800" dirty="0" smtClean="0">
                <a:latin typeface="Calibri" pitchFamily="34" charset="0"/>
              </a:rPr>
              <a:t>if it has a higher ratio of labor to other factors than does the rest of the world.</a:t>
            </a:r>
          </a:p>
          <a:p>
            <a:pPr>
              <a:lnSpc>
                <a:spcPct val="90000"/>
              </a:lnSpc>
            </a:pPr>
            <a:r>
              <a:rPr lang="en-US" altLang="en-US" sz="2800" dirty="0" smtClean="0">
                <a:latin typeface="Calibri" pitchFamily="34" charset="0"/>
              </a:rPr>
              <a:t>A product is relatively </a:t>
            </a:r>
            <a:r>
              <a:rPr lang="en-US" altLang="en-US" sz="2800" b="1" dirty="0" smtClean="0">
                <a:latin typeface="Calibri" pitchFamily="34" charset="0"/>
              </a:rPr>
              <a:t>labor-intensive</a:t>
            </a:r>
            <a:r>
              <a:rPr lang="en-US" altLang="en-US" sz="2800" dirty="0" smtClean="0">
                <a:latin typeface="Calibri" pitchFamily="34" charset="0"/>
              </a:rPr>
              <a:t> if labor costs are a greater share of its value than they are of the value of other products.</a:t>
            </a:r>
            <a:endParaRPr lang="en-US" altLang="en-US" sz="2800" dirty="0">
              <a:latin typeface="Calibri" pitchFamily="34" charset="0"/>
            </a:endParaRP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spTree>
    <p:extLst>
      <p:ext uri="{BB962C8B-B14F-4D97-AF65-F5344CB8AC3E}">
        <p14:creationId xmlns:p14="http://schemas.microsoft.com/office/powerpoint/2010/main" val="41392967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b="1" dirty="0">
                <a:latin typeface="Calibri" pitchFamily="34" charset="0"/>
              </a:rPr>
              <a:t>Heckscher-Ohlin (H-O) </a:t>
            </a:r>
            <a:r>
              <a:rPr lang="en-US" altLang="en-US" b="1" dirty="0" smtClean="0">
                <a:latin typeface="Calibri" pitchFamily="34" charset="0"/>
              </a:rPr>
              <a:t>Theory </a:t>
            </a:r>
            <a:r>
              <a:rPr lang="en-US" altLang="en-US" b="1" dirty="0">
                <a:latin typeface="Calibri" pitchFamily="34" charset="0"/>
              </a:rPr>
              <a:t>of Trade </a:t>
            </a:r>
            <a:endParaRPr lang="en-US" dirty="0"/>
          </a:p>
        </p:txBody>
      </p:sp>
      <p:sp>
        <p:nvSpPr>
          <p:cNvPr id="3" name="Content Placeholder 2"/>
          <p:cNvSpPr>
            <a:spLocks noGrp="1"/>
          </p:cNvSpPr>
          <p:nvPr>
            <p:ph idx="1"/>
          </p:nvPr>
        </p:nvSpPr>
        <p:spPr/>
        <p:txBody>
          <a:bodyPr/>
          <a:lstStyle/>
          <a:p>
            <a:pPr>
              <a:lnSpc>
                <a:spcPct val="90000"/>
              </a:lnSpc>
            </a:pPr>
            <a:r>
              <a:rPr lang="en-US" altLang="en-US" sz="2800" dirty="0">
                <a:latin typeface="Calibri" pitchFamily="34" charset="0"/>
              </a:rPr>
              <a:t>H-O comparative advantage is actually a triple comparison:</a:t>
            </a:r>
          </a:p>
          <a:p>
            <a:pPr lvl="1">
              <a:lnSpc>
                <a:spcPct val="90000"/>
              </a:lnSpc>
              <a:buFont typeface="Wingdings" pitchFamily="2" charset="2"/>
              <a:buChar char="Ø"/>
            </a:pPr>
            <a:r>
              <a:rPr lang="en-US" altLang="en-US" dirty="0">
                <a:latin typeface="Calibri" pitchFamily="34" charset="0"/>
              </a:rPr>
              <a:t>across countries </a:t>
            </a:r>
          </a:p>
          <a:p>
            <a:pPr lvl="1">
              <a:lnSpc>
                <a:spcPct val="90000"/>
              </a:lnSpc>
              <a:buFont typeface="Wingdings" pitchFamily="2" charset="2"/>
              <a:buChar char="Ø"/>
            </a:pPr>
            <a:r>
              <a:rPr lang="en-US" altLang="en-US" dirty="0">
                <a:latin typeface="Calibri" pitchFamily="34" charset="0"/>
              </a:rPr>
              <a:t>across products </a:t>
            </a:r>
          </a:p>
          <a:p>
            <a:pPr lvl="1">
              <a:lnSpc>
                <a:spcPct val="90000"/>
              </a:lnSpc>
              <a:buFont typeface="Wingdings" pitchFamily="2" charset="2"/>
              <a:buChar char="Ø"/>
            </a:pPr>
            <a:r>
              <a:rPr lang="en-US" altLang="en-US" dirty="0">
                <a:latin typeface="Calibri" pitchFamily="34" charset="0"/>
              </a:rPr>
              <a:t>across factors of production</a:t>
            </a:r>
            <a:r>
              <a:rPr lang="en-US" altLang="en-US" sz="2400" dirty="0">
                <a:latin typeface="Calibri" pitchFamily="34" charset="0"/>
              </a:rPr>
              <a:t> </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7217376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524000"/>
          </a:xfrm>
        </p:spPr>
        <p:txBody>
          <a:bodyPr>
            <a:normAutofit fontScale="90000"/>
          </a:bodyPr>
          <a:lstStyle/>
          <a:p>
            <a:pPr lvl="0"/>
            <a:r>
              <a:rPr lang="en-US" sz="3100" b="1" dirty="0" smtClean="0"/>
              <a:t/>
            </a:r>
            <a:br>
              <a:rPr lang="en-US" sz="3100" b="1" dirty="0" smtClean="0"/>
            </a:br>
            <a:r>
              <a:rPr lang="en-US" sz="3100" b="1" dirty="0" smtClean="0"/>
              <a:t/>
            </a:r>
            <a:br>
              <a:rPr lang="en-US" sz="3100" b="1" dirty="0" smtClean="0"/>
            </a:br>
            <a:r>
              <a:rPr lang="en-US" b="1" dirty="0" smtClean="0"/>
              <a:t>The Heckscher-Ohlin Model:</a:t>
            </a:r>
            <a:r>
              <a:rPr lang="en-US" altLang="en-US" b="1" dirty="0" smtClean="0">
                <a:latin typeface="Calibri" pitchFamily="34" charset="0"/>
              </a:rPr>
              <a:t>  </a:t>
            </a:r>
            <a:r>
              <a:rPr lang="en-US" altLang="en-US" b="1" dirty="0">
                <a:latin typeface="Calibri" pitchFamily="34" charset="0"/>
              </a:rPr>
              <a:t>The Setting for the </a:t>
            </a:r>
            <a:r>
              <a:rPr lang="en-US" altLang="en-US" b="1" dirty="0" smtClean="0">
                <a:latin typeface="Calibri" pitchFamily="34" charset="0"/>
              </a:rPr>
              <a:t>H-O Theory of Trade</a:t>
            </a:r>
            <a:r>
              <a:rPr lang="en-US" sz="3100" dirty="0"/>
              <a:t/>
            </a:r>
            <a:br>
              <a:rPr lang="en-US" sz="3100" dirty="0"/>
            </a:br>
            <a:r>
              <a:rPr lang="en-US" dirty="0"/>
              <a:t/>
            </a:r>
            <a:br>
              <a:rPr lang="en-US" dirty="0"/>
            </a:br>
            <a:endParaRPr lang="en-US" dirty="0"/>
          </a:p>
        </p:txBody>
      </p:sp>
      <p:sp>
        <p:nvSpPr>
          <p:cNvPr id="3" name="Content Placeholder 2"/>
          <p:cNvSpPr>
            <a:spLocks noGrp="1"/>
          </p:cNvSpPr>
          <p:nvPr>
            <p:ph idx="1"/>
          </p:nvPr>
        </p:nvSpPr>
        <p:spPr>
          <a:xfrm>
            <a:off x="457200" y="1600201"/>
            <a:ext cx="8229600" cy="4343400"/>
          </a:xfrm>
        </p:spPr>
        <p:txBody>
          <a:bodyPr>
            <a:normAutofit/>
          </a:bodyPr>
          <a:lstStyle/>
          <a:p>
            <a:pPr lvl="0"/>
            <a:r>
              <a:rPr lang="en-US" sz="3000" dirty="0" smtClean="0"/>
              <a:t>There </a:t>
            </a:r>
            <a:r>
              <a:rPr lang="en-US" sz="3000" dirty="0"/>
              <a:t>are two factors of production, </a:t>
            </a:r>
            <a:r>
              <a:rPr lang="en-US" sz="3000" dirty="0" smtClean="0"/>
              <a:t>labor </a:t>
            </a:r>
            <a:r>
              <a:rPr lang="en-US" sz="3000" dirty="0"/>
              <a:t>and </a:t>
            </a:r>
            <a:r>
              <a:rPr lang="en-US" sz="3000" dirty="0" smtClean="0"/>
              <a:t>land. </a:t>
            </a:r>
          </a:p>
          <a:p>
            <a:pPr lvl="0"/>
            <a:r>
              <a:rPr lang="en-US" sz="3000" dirty="0" smtClean="0"/>
              <a:t>Factors </a:t>
            </a:r>
            <a:r>
              <a:rPr lang="en-US" sz="3000" dirty="0"/>
              <a:t>of production can freely move between industries in a country </a:t>
            </a:r>
            <a:r>
              <a:rPr lang="en-US" sz="3000" dirty="0" smtClean="0"/>
              <a:t>(perfect </a:t>
            </a:r>
            <a:r>
              <a:rPr lang="en-US" sz="3000" dirty="0"/>
              <a:t>factor mobility within each country). </a:t>
            </a:r>
            <a:endParaRPr lang="en-US" sz="3000" dirty="0" smtClean="0"/>
          </a:p>
          <a:p>
            <a:pPr lvl="0"/>
            <a:r>
              <a:rPr lang="en-US" sz="3000" dirty="0" smtClean="0"/>
              <a:t>The </a:t>
            </a:r>
            <a:r>
              <a:rPr lang="en-US" sz="3000" dirty="0"/>
              <a:t>owners of land are paid rent (r), and the reward to workers is wage rate </a:t>
            </a:r>
            <a:r>
              <a:rPr lang="en-US" sz="3000" dirty="0" smtClean="0"/>
              <a:t>(w). </a:t>
            </a:r>
            <a:endParaRPr lang="en-US" sz="30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spTree>
    <p:extLst>
      <p:ext uri="{BB962C8B-B14F-4D97-AF65-F5344CB8AC3E}">
        <p14:creationId xmlns:p14="http://schemas.microsoft.com/office/powerpoint/2010/main" val="32502081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Heckscher-Ohlin (H-O) </a:t>
            </a:r>
            <a:r>
              <a:rPr lang="en-US" sz="4000" b="1" dirty="0" smtClean="0"/>
              <a:t>Model</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lvl="0"/>
                <a:r>
                  <a:rPr lang="en-US" sz="2800" dirty="0"/>
                  <a:t>Countries differ in their relative endowment of factors of production. In our example, U.S. is assumed to be relatively land abundant, while ROW is assumed to be relatively labor abundant. This implies that:    (</a:t>
                </a:r>
                <a14:m>
                  <m:oMath xmlns:m="http://schemas.openxmlformats.org/officeDocument/2006/math">
                    <m:f>
                      <m:fPr>
                        <m:ctrlPr>
                          <a:rPr lang="en-US" sz="2800" i="1">
                            <a:latin typeface="Cambria Math"/>
                          </a:rPr>
                        </m:ctrlPr>
                      </m:fPr>
                      <m:num>
                        <m:r>
                          <a:rPr lang="en-US" sz="2800" i="1">
                            <a:latin typeface="Cambria Math"/>
                          </a:rPr>
                          <m:t>   </m:t>
                        </m:r>
                        <m:r>
                          <a:rPr lang="en-US" sz="2800" i="1">
                            <a:latin typeface="Cambria Math"/>
                          </a:rPr>
                          <m:t>𝐿𝑎𝑛𝑑</m:t>
                        </m:r>
                      </m:num>
                      <m:den>
                        <m:r>
                          <a:rPr lang="en-US" sz="2800" i="1">
                            <a:latin typeface="Cambria Math"/>
                          </a:rPr>
                          <m:t>𝐿𝑎𝑏𝑜𝑟</m:t>
                        </m:r>
                      </m:den>
                    </m:f>
                  </m:oMath>
                </a14:m>
                <a:r>
                  <a:rPr lang="en-US" sz="2800" dirty="0"/>
                  <a:t> ) </a:t>
                </a:r>
                <a:r>
                  <a:rPr lang="en-US" sz="2800" baseline="-25000" dirty="0"/>
                  <a:t>US</a:t>
                </a:r>
                <a:r>
                  <a:rPr lang="en-US" sz="2800" dirty="0"/>
                  <a:t>  &gt;  (</a:t>
                </a:r>
                <a14:m>
                  <m:oMath xmlns:m="http://schemas.openxmlformats.org/officeDocument/2006/math">
                    <m:f>
                      <m:fPr>
                        <m:ctrlPr>
                          <a:rPr lang="en-US" sz="2800" i="1">
                            <a:latin typeface="Cambria Math"/>
                          </a:rPr>
                        </m:ctrlPr>
                      </m:fPr>
                      <m:num>
                        <m:r>
                          <a:rPr lang="en-US" sz="2800" i="1">
                            <a:latin typeface="Cambria Math"/>
                          </a:rPr>
                          <m:t>   </m:t>
                        </m:r>
                        <m:r>
                          <a:rPr lang="en-US" sz="2800" i="1">
                            <a:latin typeface="Cambria Math"/>
                          </a:rPr>
                          <m:t>𝐿𝑎𝑛𝑑</m:t>
                        </m:r>
                      </m:num>
                      <m:den>
                        <m:r>
                          <a:rPr lang="en-US" sz="2800" i="1">
                            <a:latin typeface="Cambria Math"/>
                          </a:rPr>
                          <m:t>𝐿𝑎𝑏𝑜𝑟</m:t>
                        </m:r>
                      </m:den>
                    </m:f>
                  </m:oMath>
                </a14:m>
                <a:r>
                  <a:rPr lang="en-US" sz="2800" dirty="0"/>
                  <a:t> )</a:t>
                </a:r>
                <a:r>
                  <a:rPr lang="en-US" sz="2800" baseline="-25000" dirty="0"/>
                  <a:t>ROW</a:t>
                </a:r>
                <a:r>
                  <a:rPr lang="en-US" sz="2800" dirty="0"/>
                  <a:t>    Alternatively,   (</a:t>
                </a:r>
                <a14:m>
                  <m:oMath xmlns:m="http://schemas.openxmlformats.org/officeDocument/2006/math">
                    <m:f>
                      <m:fPr>
                        <m:ctrlPr>
                          <a:rPr lang="en-US" sz="2800" i="1">
                            <a:latin typeface="Cambria Math"/>
                          </a:rPr>
                        </m:ctrlPr>
                      </m:fPr>
                      <m:num>
                        <m:r>
                          <a:rPr lang="en-US" sz="2800" i="1">
                            <a:latin typeface="Cambria Math"/>
                          </a:rPr>
                          <m:t>   </m:t>
                        </m:r>
                        <m:r>
                          <a:rPr lang="en-US" sz="2800" i="1">
                            <a:latin typeface="Cambria Math"/>
                          </a:rPr>
                          <m:t>𝑅𝑒𝑛𝑡</m:t>
                        </m:r>
                      </m:num>
                      <m:den>
                        <m:r>
                          <a:rPr lang="en-US" sz="2800" i="1">
                            <a:latin typeface="Cambria Math"/>
                          </a:rPr>
                          <m:t>𝑊𝑎𝑔𝑒</m:t>
                        </m:r>
                      </m:den>
                    </m:f>
                  </m:oMath>
                </a14:m>
                <a:r>
                  <a:rPr lang="en-US" sz="2800" dirty="0"/>
                  <a:t> ) </a:t>
                </a:r>
                <a:r>
                  <a:rPr lang="en-US" sz="2800" baseline="-25000" dirty="0"/>
                  <a:t>US</a:t>
                </a:r>
                <a:r>
                  <a:rPr lang="en-US" sz="2800" dirty="0"/>
                  <a:t>  &lt;   (</a:t>
                </a:r>
                <a14:m>
                  <m:oMath xmlns:m="http://schemas.openxmlformats.org/officeDocument/2006/math">
                    <m:f>
                      <m:fPr>
                        <m:ctrlPr>
                          <a:rPr lang="en-US" sz="2800" i="1">
                            <a:latin typeface="Cambria Math"/>
                          </a:rPr>
                        </m:ctrlPr>
                      </m:fPr>
                      <m:num>
                        <m:r>
                          <a:rPr lang="en-US" sz="2800" i="1">
                            <a:latin typeface="Cambria Math"/>
                          </a:rPr>
                          <m:t>   </m:t>
                        </m:r>
                        <m:r>
                          <a:rPr lang="en-US" sz="2800" i="1">
                            <a:latin typeface="Cambria Math"/>
                          </a:rPr>
                          <m:t>𝑅𝑒𝑛𝑡</m:t>
                        </m:r>
                      </m:num>
                      <m:den>
                        <m:r>
                          <a:rPr lang="en-US" sz="2800" i="1">
                            <a:latin typeface="Cambria Math"/>
                          </a:rPr>
                          <m:t>𝑊𝑎𝑔𝑒</m:t>
                        </m:r>
                      </m:den>
                    </m:f>
                  </m:oMath>
                </a14:m>
                <a:r>
                  <a:rPr lang="en-US" sz="2800" dirty="0"/>
                  <a:t> )</a:t>
                </a:r>
                <a:r>
                  <a:rPr lang="en-US" sz="2800" baseline="-25000" dirty="0"/>
                  <a:t>ROW</a:t>
                </a:r>
                <a:r>
                  <a:rPr lang="en-US" sz="2800" dirty="0"/>
                  <a:t>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59" t="-1213"/>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11556271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Heckscher-Ohlin (H-O) </a:t>
            </a:r>
            <a:r>
              <a:rPr lang="en-US" sz="4000" b="1" dirty="0" smtClean="0"/>
              <a:t>Model</a:t>
            </a:r>
            <a:endParaRPr 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371600"/>
                <a:ext cx="8229600" cy="4830763"/>
              </a:xfrm>
            </p:spPr>
            <p:txBody>
              <a:bodyPr/>
              <a:lstStyle/>
              <a:p>
                <a:pPr lvl="0"/>
                <a:r>
                  <a:rPr lang="en-US" sz="2800" dirty="0"/>
                  <a:t>Production technologies used to produce goods are identical across countries.  In this example we assume that in both countries, the production of wheat is more </a:t>
                </a:r>
                <a:r>
                  <a:rPr lang="en-US" sz="2800" b="1" dirty="0"/>
                  <a:t>land intensive</a:t>
                </a:r>
                <a:r>
                  <a:rPr lang="en-US" sz="2800" dirty="0"/>
                  <a:t> than the production of cloth so that:     (</a:t>
                </a:r>
                <a14:m>
                  <m:oMath xmlns:m="http://schemas.openxmlformats.org/officeDocument/2006/math">
                    <m:f>
                      <m:fPr>
                        <m:ctrlPr>
                          <a:rPr lang="en-US" sz="2800" i="1">
                            <a:latin typeface="Cambria Math"/>
                          </a:rPr>
                        </m:ctrlPr>
                      </m:fPr>
                      <m:num>
                        <m:r>
                          <a:rPr lang="en-US" sz="2800" i="1">
                            <a:latin typeface="Cambria Math"/>
                          </a:rPr>
                          <m:t>  </m:t>
                        </m:r>
                        <m:r>
                          <a:rPr lang="en-US" sz="2800" i="1">
                            <a:latin typeface="Cambria Math"/>
                          </a:rPr>
                          <m:t>𝐿𝑎𝑛𝑑</m:t>
                        </m:r>
                      </m:num>
                      <m:den>
                        <m:r>
                          <a:rPr lang="en-US" sz="2800" i="1">
                            <a:latin typeface="Cambria Math"/>
                          </a:rPr>
                          <m:t>𝐿𝑎𝑏𝑜𝑟</m:t>
                        </m:r>
                      </m:den>
                    </m:f>
                  </m:oMath>
                </a14:m>
                <a:r>
                  <a:rPr lang="en-US" sz="2800" dirty="0"/>
                  <a:t> ) </a:t>
                </a:r>
                <a:r>
                  <a:rPr lang="en-US" sz="2800" baseline="-25000" dirty="0"/>
                  <a:t>Wheat</a:t>
                </a:r>
                <a:r>
                  <a:rPr lang="en-US" sz="2800" dirty="0"/>
                  <a:t>  &gt;  (</a:t>
                </a:r>
                <a14:m>
                  <m:oMath xmlns:m="http://schemas.openxmlformats.org/officeDocument/2006/math">
                    <m:f>
                      <m:fPr>
                        <m:ctrlPr>
                          <a:rPr lang="en-US" sz="2800" i="1">
                            <a:latin typeface="Cambria Math"/>
                          </a:rPr>
                        </m:ctrlPr>
                      </m:fPr>
                      <m:num>
                        <m:r>
                          <a:rPr lang="en-US" sz="2800" i="1">
                            <a:latin typeface="Cambria Math"/>
                          </a:rPr>
                          <m:t>   </m:t>
                        </m:r>
                        <m:r>
                          <a:rPr lang="en-US" sz="2800" i="1">
                            <a:latin typeface="Cambria Math"/>
                          </a:rPr>
                          <m:t>𝐿𝑎𝑛𝑑</m:t>
                        </m:r>
                      </m:num>
                      <m:den>
                        <m:r>
                          <a:rPr lang="en-US" sz="2800" i="1">
                            <a:latin typeface="Cambria Math"/>
                          </a:rPr>
                          <m:t>𝐿𝑎𝑏𝑜𝑟</m:t>
                        </m:r>
                      </m:den>
                    </m:f>
                  </m:oMath>
                </a14:m>
                <a:r>
                  <a:rPr lang="en-US" sz="2800" dirty="0"/>
                  <a:t> )</a:t>
                </a:r>
                <a:r>
                  <a:rPr lang="en-US" sz="2800" baseline="-25000" dirty="0"/>
                  <a:t>Cloth</a:t>
                </a:r>
                <a:r>
                  <a:rPr lang="en-US" sz="2800" dirty="0"/>
                  <a:t>    </a:t>
                </a:r>
              </a:p>
              <a:p>
                <a:pPr lvl="0"/>
                <a:r>
                  <a:rPr lang="en-US" sz="2800" dirty="0"/>
                  <a:t>Identical demand conditions: Consumer tastes are the same across countries</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371600"/>
                <a:ext cx="8229600" cy="4830763"/>
              </a:xfrm>
              <a:blipFill rotWithShape="1">
                <a:blip r:embed="rId2"/>
                <a:stretch>
                  <a:fillRect l="-1259" t="-1136" r="-593"/>
                </a:stretch>
              </a:blipFill>
            </p:spPr>
            <p:txBody>
              <a:bodyPr/>
              <a:lstStyle/>
              <a:p>
                <a:r>
                  <a:rPr lang="en-US">
                    <a:noFill/>
                  </a:rPr>
                  <a:t> </a:t>
                </a:r>
              </a:p>
            </p:txBody>
          </p:sp>
        </mc:Fallback>
      </mc:AlternateContent>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26</a:t>
            </a:fld>
            <a:endParaRPr lang="en-US" dirty="0"/>
          </a:p>
        </p:txBody>
      </p:sp>
    </p:spTree>
    <p:extLst>
      <p:ext uri="{BB962C8B-B14F-4D97-AF65-F5344CB8AC3E}">
        <p14:creationId xmlns:p14="http://schemas.microsoft.com/office/powerpoint/2010/main" val="5111172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Autofit/>
          </a:bodyPr>
          <a:lstStyle/>
          <a:p>
            <a:r>
              <a:rPr lang="en-US" sz="3800" b="1" dirty="0"/>
              <a:t>Production with Increasing Marginal Costs</a:t>
            </a:r>
            <a:endParaRPr lang="en-US" sz="3800" dirty="0"/>
          </a:p>
        </p:txBody>
      </p:sp>
      <p:sp>
        <p:nvSpPr>
          <p:cNvPr id="3" name="Content Placeholder 2"/>
          <p:cNvSpPr>
            <a:spLocks noGrp="1"/>
          </p:cNvSpPr>
          <p:nvPr>
            <p:ph idx="1"/>
          </p:nvPr>
        </p:nvSpPr>
        <p:spPr/>
        <p:txBody>
          <a:bodyPr>
            <a:normAutofit fontScale="92500" lnSpcReduction="10000"/>
          </a:bodyPr>
          <a:lstStyle/>
          <a:p>
            <a:r>
              <a:rPr lang="en-US" b="1" dirty="0" smtClean="0"/>
              <a:t>Increasing marginal costs</a:t>
            </a:r>
            <a:r>
              <a:rPr lang="en-US" dirty="0" smtClean="0"/>
              <a:t>: As one industry expands at the expense of others, increasing amounts of the other products must be given up to get each extra unit of the expanding industry’s product.</a:t>
            </a:r>
          </a:p>
          <a:p>
            <a:r>
              <a:rPr lang="en-US" dirty="0" smtClean="0"/>
              <a:t>A country’s </a:t>
            </a:r>
            <a:r>
              <a:rPr lang="en-US" b="1" dirty="0" smtClean="0"/>
              <a:t>production-possibilities curve (ppc) </a:t>
            </a:r>
            <a:r>
              <a:rPr lang="en-US" dirty="0" smtClean="0"/>
              <a:t>shows the combinations of amounts of different products that a country can produce, given the country’s available factor resources and maximum feasible productivities.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spTree>
    <p:extLst>
      <p:ext uri="{BB962C8B-B14F-4D97-AF65-F5344CB8AC3E}">
        <p14:creationId xmlns:p14="http://schemas.microsoft.com/office/powerpoint/2010/main" val="7967573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763000" cy="1143000"/>
          </a:xfrm>
        </p:spPr>
        <p:txBody>
          <a:bodyPr>
            <a:normAutofit/>
          </a:bodyPr>
          <a:lstStyle/>
          <a:p>
            <a:r>
              <a:rPr lang="en-US" altLang="en-US" sz="3400" b="1" dirty="0" smtClean="0">
                <a:latin typeface="Calibri" pitchFamily="34" charset="0"/>
              </a:rPr>
              <a:t>Production </a:t>
            </a:r>
            <a:r>
              <a:rPr lang="en-US" altLang="en-US" sz="3400" b="1" dirty="0">
                <a:latin typeface="Calibri" pitchFamily="34" charset="0"/>
              </a:rPr>
              <a:t>Possibilities under Increasing Costs</a:t>
            </a:r>
            <a:endParaRPr lang="en-US" sz="34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43200" y="990600"/>
            <a:ext cx="3587147" cy="5231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47491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What’s Behind the Bowed-Out Production Possibilities Curve?</a:t>
            </a:r>
            <a:endParaRPr lang="en-US" b="1" dirty="0"/>
          </a:p>
        </p:txBody>
      </p:sp>
      <p:sp>
        <p:nvSpPr>
          <p:cNvPr id="3" name="Content Placeholder 2"/>
          <p:cNvSpPr>
            <a:spLocks noGrp="1"/>
          </p:cNvSpPr>
          <p:nvPr>
            <p:ph idx="1"/>
          </p:nvPr>
        </p:nvSpPr>
        <p:spPr/>
        <p:txBody>
          <a:bodyPr/>
          <a:lstStyle/>
          <a:p>
            <a:r>
              <a:rPr lang="en-US" dirty="0" smtClean="0"/>
              <a:t>Why are increasing-cost curves (bowed-out in shape) more realistic than constant-cost (straight-line) production possibility curves?</a:t>
            </a:r>
          </a:p>
          <a:p>
            <a:r>
              <a:rPr lang="en-US" dirty="0" smtClean="0"/>
              <a:t>A country’s ppc is derived from information on both total factor (resource) supplies and the production functions that indicate how factor inputs can be used to produce outputs in various industries.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12229157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What’s Behind the Bowed-Out Production Possibilities Curve?</a:t>
            </a:r>
            <a:endParaRPr lang="en-US" dirty="0"/>
          </a:p>
        </p:txBody>
      </p:sp>
      <p:sp>
        <p:nvSpPr>
          <p:cNvPr id="3" name="Content Placeholder 2"/>
          <p:cNvSpPr>
            <a:spLocks noGrp="1"/>
          </p:cNvSpPr>
          <p:nvPr>
            <p:ph idx="1"/>
          </p:nvPr>
        </p:nvSpPr>
        <p:spPr/>
        <p:txBody>
          <a:bodyPr/>
          <a:lstStyle/>
          <a:p>
            <a:r>
              <a:rPr lang="en-US" dirty="0" smtClean="0"/>
              <a:t>The explanation for the realism of increasing costs (and the bowed-out shape)</a:t>
            </a:r>
          </a:p>
          <a:p>
            <a:pPr lvl="1"/>
            <a:r>
              <a:rPr lang="en-US" dirty="0" smtClean="0"/>
              <a:t>There are several kinds of factor inputs (land, skilled labor, unskilled labor, capital, etc.)</a:t>
            </a:r>
          </a:p>
          <a:p>
            <a:pPr lvl="1"/>
            <a:r>
              <a:rPr lang="en-US" dirty="0" smtClean="0"/>
              <a:t>Different products use factor inputs in different proportions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29451959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What Production Combination Is Actually </a:t>
            </a:r>
            <a:r>
              <a:rPr lang="en-US" sz="4000" b="1" dirty="0" smtClean="0"/>
              <a:t>Chosen?</a:t>
            </a:r>
            <a:endParaRPr lang="en-US" sz="4000" dirty="0"/>
          </a:p>
        </p:txBody>
      </p:sp>
      <p:sp>
        <p:nvSpPr>
          <p:cNvPr id="3" name="Content Placeholder 2"/>
          <p:cNvSpPr>
            <a:spLocks noGrp="1"/>
          </p:cNvSpPr>
          <p:nvPr>
            <p:ph idx="1"/>
          </p:nvPr>
        </p:nvSpPr>
        <p:spPr>
          <a:xfrm>
            <a:off x="457200" y="1447800"/>
            <a:ext cx="8229600" cy="4754563"/>
          </a:xfrm>
        </p:spPr>
        <p:txBody>
          <a:bodyPr>
            <a:normAutofit/>
          </a:bodyPr>
          <a:lstStyle/>
          <a:p>
            <a:r>
              <a:rPr lang="en-US" dirty="0" smtClean="0"/>
              <a:t>It </a:t>
            </a:r>
            <a:r>
              <a:rPr lang="en-US" dirty="0"/>
              <a:t>depends on the price ratio that competitive </a:t>
            </a:r>
            <a:r>
              <a:rPr lang="en-US" dirty="0" smtClean="0"/>
              <a:t>firms face.</a:t>
            </a:r>
            <a:r>
              <a:rPr lang="en-US" dirty="0"/>
              <a:t> </a:t>
            </a:r>
          </a:p>
          <a:p>
            <a:r>
              <a:rPr lang="en-US" dirty="0" smtClean="0"/>
              <a:t>Suppose </a:t>
            </a:r>
            <a:r>
              <a:rPr lang="en-US" dirty="0"/>
              <a:t>that the market price of cloth in terms of wheat is 2 </a:t>
            </a:r>
            <a:r>
              <a:rPr lang="en-US" i="1" dirty="0"/>
              <a:t>W </a:t>
            </a:r>
            <a:r>
              <a:rPr lang="en-US" dirty="0"/>
              <a:t>/ </a:t>
            </a:r>
            <a:r>
              <a:rPr lang="en-US" i="1" dirty="0"/>
              <a:t>C </a:t>
            </a:r>
            <a:r>
              <a:rPr lang="en-US" dirty="0"/>
              <a:t>. If you are </a:t>
            </a:r>
            <a:r>
              <a:rPr lang="en-US" dirty="0" smtClean="0"/>
              <a:t>a competitive </a:t>
            </a:r>
            <a:r>
              <a:rPr lang="en-US" dirty="0"/>
              <a:t>firm vying with other firms around you, you will see one of these </a:t>
            </a:r>
            <a:r>
              <a:rPr lang="en-US" dirty="0" smtClean="0"/>
              <a:t>three conditions </a:t>
            </a:r>
            <a:r>
              <a:rPr lang="en-US" dirty="0"/>
              <a:t>at any production point:</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2269631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4000" b="1" dirty="0"/>
              <a:t>What Production Combination Is Actually </a:t>
            </a:r>
            <a:r>
              <a:rPr lang="en-US" sz="4000" b="1" dirty="0" smtClean="0"/>
              <a:t>Chosen?</a:t>
            </a:r>
            <a:endParaRPr lang="en-US" sz="4000" dirty="0"/>
          </a:p>
        </p:txBody>
      </p:sp>
      <p:sp>
        <p:nvSpPr>
          <p:cNvPr id="3" name="Content Placeholder 2"/>
          <p:cNvSpPr>
            <a:spLocks noGrp="1"/>
          </p:cNvSpPr>
          <p:nvPr>
            <p:ph idx="1"/>
          </p:nvPr>
        </p:nvSpPr>
        <p:spPr>
          <a:xfrm>
            <a:off x="457200" y="1219200"/>
            <a:ext cx="8229600" cy="4983163"/>
          </a:xfrm>
        </p:spPr>
        <p:txBody>
          <a:bodyPr>
            <a:normAutofit fontScale="85000" lnSpcReduction="20000"/>
          </a:bodyPr>
          <a:lstStyle/>
          <a:p>
            <a:pPr marL="0" indent="0">
              <a:buNone/>
            </a:pPr>
            <a:r>
              <a:rPr lang="en-US" dirty="0" smtClean="0"/>
              <a:t>If the opportunity cost of producing another unit of cloth is….</a:t>
            </a:r>
          </a:p>
          <a:p>
            <a:r>
              <a:rPr lang="en-US" b="1" i="1" dirty="0" smtClean="0"/>
              <a:t>less </a:t>
            </a:r>
            <a:r>
              <a:rPr lang="en-US" dirty="0"/>
              <a:t>than the 2 </a:t>
            </a:r>
            <a:r>
              <a:rPr lang="en-US" i="1" dirty="0"/>
              <a:t>W </a:t>
            </a:r>
            <a:r>
              <a:rPr lang="en-US" dirty="0"/>
              <a:t>/ </a:t>
            </a:r>
            <a:r>
              <a:rPr lang="en-US" i="1" dirty="0" smtClean="0"/>
              <a:t>C </a:t>
            </a:r>
            <a:r>
              <a:rPr lang="en-US" dirty="0" smtClean="0"/>
              <a:t>that </a:t>
            </a:r>
            <a:r>
              <a:rPr lang="en-US" dirty="0"/>
              <a:t>you can sell it for, then try to make more cloth (and take resources away </a:t>
            </a:r>
            <a:r>
              <a:rPr lang="en-US" dirty="0" smtClean="0"/>
              <a:t>from wheat). The opportunity cost </a:t>
            </a:r>
            <a:r>
              <a:rPr lang="en-US" dirty="0"/>
              <a:t>is less (the slope of the ppc is flatter) than 2 </a:t>
            </a:r>
            <a:r>
              <a:rPr lang="en-US" i="1" dirty="0"/>
              <a:t>W </a:t>
            </a:r>
            <a:r>
              <a:rPr lang="en-US" dirty="0"/>
              <a:t>/ </a:t>
            </a:r>
            <a:r>
              <a:rPr lang="en-US" i="1" dirty="0"/>
              <a:t>C </a:t>
            </a:r>
            <a:r>
              <a:rPr lang="en-US" dirty="0" smtClean="0"/>
              <a:t>.</a:t>
            </a:r>
          </a:p>
          <a:p>
            <a:r>
              <a:rPr lang="en-US" b="1" i="1" dirty="0" smtClean="0"/>
              <a:t>more</a:t>
            </a:r>
            <a:r>
              <a:rPr lang="en-US" i="1" dirty="0" smtClean="0"/>
              <a:t> </a:t>
            </a:r>
            <a:r>
              <a:rPr lang="en-US" dirty="0"/>
              <a:t>than the 2 </a:t>
            </a:r>
            <a:r>
              <a:rPr lang="en-US" i="1" dirty="0"/>
              <a:t>W </a:t>
            </a:r>
            <a:r>
              <a:rPr lang="en-US" dirty="0"/>
              <a:t>/ </a:t>
            </a:r>
            <a:r>
              <a:rPr lang="en-US" i="1" dirty="0"/>
              <a:t>C </a:t>
            </a:r>
            <a:r>
              <a:rPr lang="en-US" dirty="0"/>
              <a:t>that you can sell it for, then try to make less cloth (and shift resources into growing wheat). </a:t>
            </a:r>
            <a:r>
              <a:rPr lang="en-US" dirty="0" smtClean="0"/>
              <a:t>The </a:t>
            </a:r>
            <a:r>
              <a:rPr lang="en-US" dirty="0"/>
              <a:t>opportunity cost is greater (the slope of the ppc is steeper) than 2 </a:t>
            </a:r>
            <a:r>
              <a:rPr lang="en-US" i="1" dirty="0"/>
              <a:t>W </a:t>
            </a:r>
            <a:r>
              <a:rPr lang="en-US" dirty="0"/>
              <a:t>/ </a:t>
            </a:r>
            <a:r>
              <a:rPr lang="en-US" i="1" dirty="0"/>
              <a:t>C </a:t>
            </a:r>
            <a:r>
              <a:rPr lang="en-US" dirty="0" smtClean="0"/>
              <a:t>.</a:t>
            </a:r>
          </a:p>
          <a:p>
            <a:r>
              <a:rPr lang="en-US" b="1" i="1" dirty="0"/>
              <a:t>equal</a:t>
            </a:r>
            <a:r>
              <a:rPr lang="en-US" i="1" dirty="0"/>
              <a:t> </a:t>
            </a:r>
            <a:r>
              <a:rPr lang="en-US" dirty="0"/>
              <a:t>to the 2 </a:t>
            </a:r>
            <a:r>
              <a:rPr lang="en-US" i="1" dirty="0"/>
              <a:t>W </a:t>
            </a:r>
            <a:r>
              <a:rPr lang="en-US" dirty="0"/>
              <a:t>/ </a:t>
            </a:r>
            <a:r>
              <a:rPr lang="en-US" i="1" dirty="0"/>
              <a:t>C </a:t>
            </a:r>
            <a:r>
              <a:rPr lang="en-US" dirty="0"/>
              <a:t>that you can sell it for, then you are producing the right amount. There is no reason to shift any production between cloth and wheat</a:t>
            </a:r>
            <a:r>
              <a:rPr lang="en-US" dirty="0" smtClean="0"/>
              <a:t>.</a:t>
            </a:r>
            <a:endParaRPr lang="en-US" dirty="0"/>
          </a:p>
          <a:p>
            <a:endParaRPr lang="en-US" dirty="0" smtClean="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8442261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sz="2700" b="1" dirty="0" smtClean="0"/>
              <a:t/>
            </a:r>
            <a:br>
              <a:rPr lang="en-US" sz="2700" b="1" dirty="0" smtClean="0"/>
            </a:br>
            <a:r>
              <a:rPr lang="en-US" b="1" dirty="0" smtClean="0"/>
              <a:t>Community </a:t>
            </a:r>
            <a:r>
              <a:rPr lang="en-US" b="1" dirty="0"/>
              <a:t>I</a:t>
            </a:r>
            <a:r>
              <a:rPr lang="en-US" b="1" dirty="0" smtClean="0"/>
              <a:t>ndifference </a:t>
            </a:r>
            <a:r>
              <a:rPr lang="en-US" b="1" dirty="0"/>
              <a:t>C</a:t>
            </a:r>
            <a:r>
              <a:rPr lang="en-US" b="1" dirty="0" smtClean="0"/>
              <a:t>urves</a:t>
            </a:r>
            <a:r>
              <a:rPr lang="en-US" dirty="0"/>
              <a:t/>
            </a:r>
            <a:br>
              <a:rPr lang="en-US" dirty="0"/>
            </a:br>
            <a:endParaRPr lang="en-US" dirty="0"/>
          </a:p>
        </p:txBody>
      </p:sp>
      <p:sp>
        <p:nvSpPr>
          <p:cNvPr id="3" name="Content Placeholder 2"/>
          <p:cNvSpPr>
            <a:spLocks noGrp="1"/>
          </p:cNvSpPr>
          <p:nvPr>
            <p:ph idx="1"/>
          </p:nvPr>
        </p:nvSpPr>
        <p:spPr>
          <a:xfrm>
            <a:off x="457200" y="1066800"/>
            <a:ext cx="8229600" cy="5135563"/>
          </a:xfrm>
        </p:spPr>
        <p:txBody>
          <a:bodyPr>
            <a:normAutofit lnSpcReduction="10000"/>
          </a:bodyPr>
          <a:lstStyle/>
          <a:p>
            <a:pPr marL="0" indent="0">
              <a:buNone/>
            </a:pPr>
            <a:endParaRPr lang="en-US" b="1" i="1" dirty="0" smtClean="0"/>
          </a:p>
          <a:p>
            <a:pPr marL="0" indent="0">
              <a:buNone/>
            </a:pPr>
            <a:r>
              <a:rPr lang="en-US" b="1" i="1" dirty="0" smtClean="0"/>
              <a:t>Indifference </a:t>
            </a:r>
            <a:r>
              <a:rPr lang="en-US" b="1" i="1" dirty="0"/>
              <a:t>curves</a:t>
            </a:r>
            <a:r>
              <a:rPr lang="en-US" dirty="0"/>
              <a:t> </a:t>
            </a:r>
            <a:r>
              <a:rPr lang="en-US" dirty="0" smtClean="0"/>
              <a:t>show the various </a:t>
            </a:r>
            <a:r>
              <a:rPr lang="en-US" dirty="0"/>
              <a:t>combinations of consumption quantities that lead to the same level of </a:t>
            </a:r>
            <a:r>
              <a:rPr lang="en-US" dirty="0" smtClean="0"/>
              <a:t>well-being or happiness </a:t>
            </a:r>
            <a:r>
              <a:rPr lang="en-US" dirty="0"/>
              <a:t>(utility</a:t>
            </a:r>
            <a:r>
              <a:rPr lang="en-US" dirty="0" smtClean="0"/>
              <a:t>).</a:t>
            </a:r>
          </a:p>
          <a:p>
            <a:pPr marL="0" indent="0">
              <a:buNone/>
            </a:pPr>
            <a:endParaRPr lang="en-US" dirty="0"/>
          </a:p>
          <a:p>
            <a:pPr marL="0" indent="0">
              <a:buNone/>
            </a:pPr>
            <a:r>
              <a:rPr lang="en-US" b="1" i="1" dirty="0" smtClean="0"/>
              <a:t>Community indifference curves </a:t>
            </a:r>
            <a:r>
              <a:rPr lang="en-US" dirty="0" smtClean="0"/>
              <a:t>purport to show how the economic well-being of a whole group depends on the whole group’s consumption of products.</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1645187316"/>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334</TotalTime>
  <Words>1570</Words>
  <Application>Microsoft Office PowerPoint</Application>
  <PresentationFormat>On-screen Show (4:3)</PresentationFormat>
  <Paragraphs>140</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PowerPoint Template</vt:lpstr>
      <vt:lpstr>Chapter 4:</vt:lpstr>
      <vt:lpstr> Four Fundamental Questions About Trade </vt:lpstr>
      <vt:lpstr>Production with Increasing Marginal Costs</vt:lpstr>
      <vt:lpstr>Production Possibilities under Increasing Costs</vt:lpstr>
      <vt:lpstr>What’s Behind the Bowed-Out Production Possibilities Curve?</vt:lpstr>
      <vt:lpstr>What’s Behind the Bowed-Out Production Possibilities Curve?</vt:lpstr>
      <vt:lpstr>What Production Combination Is Actually Chosen?</vt:lpstr>
      <vt:lpstr>What Production Combination Is Actually Chosen?</vt:lpstr>
      <vt:lpstr> Community Indifference Curves </vt:lpstr>
      <vt:lpstr>Indifference Curves Relating an Individual’s Levels of Well-Being to Consumption of Two Goods</vt:lpstr>
      <vt:lpstr>Indifference Curves</vt:lpstr>
      <vt:lpstr>Community Indifference Curves</vt:lpstr>
      <vt:lpstr>Production and Consumption Together</vt:lpstr>
      <vt:lpstr>Indifference Curves and Production Possibilities without Trade</vt:lpstr>
      <vt:lpstr>Two Views of Free Trade and Its Effects</vt:lpstr>
      <vt:lpstr> Gains from Trade </vt:lpstr>
      <vt:lpstr>Trade Affects Production</vt:lpstr>
      <vt:lpstr>Trade Affects Production and Consumption</vt:lpstr>
      <vt:lpstr>Trade Affects Consumption</vt:lpstr>
      <vt:lpstr>Trade Affects Consumption</vt:lpstr>
      <vt:lpstr>What Determines the Trade Pattern? </vt:lpstr>
      <vt:lpstr>Heckscher-Ohlin (H-O) Theory of Trade </vt:lpstr>
      <vt:lpstr>Heckscher-Ohlin (H-O) Theory of Trade </vt:lpstr>
      <vt:lpstr>  The Heckscher-Ohlin Model:  The Setting for the H-O Theory of Trade  </vt:lpstr>
      <vt:lpstr>Heckscher-Ohlin (H-O) Model</vt:lpstr>
      <vt:lpstr>Heckscher-Ohlin (H-O) Model</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fsaboori</dc:creator>
  <cp:lastModifiedBy>Kouvelis, Christina</cp:lastModifiedBy>
  <cp:revision>39</cp:revision>
  <dcterms:created xsi:type="dcterms:W3CDTF">2014-10-30T20:12:10Z</dcterms:created>
  <dcterms:modified xsi:type="dcterms:W3CDTF">2015-05-18T19:47:09Z</dcterms:modified>
</cp:coreProperties>
</file>