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82" r:id="rId3"/>
    <p:sldId id="267" r:id="rId4"/>
    <p:sldId id="258" r:id="rId5"/>
    <p:sldId id="270" r:id="rId6"/>
    <p:sldId id="259" r:id="rId7"/>
    <p:sldId id="260" r:id="rId8"/>
    <p:sldId id="263" r:id="rId9"/>
    <p:sldId id="277" r:id="rId10"/>
    <p:sldId id="287" r:id="rId11"/>
    <p:sldId id="286" r:id="rId12"/>
    <p:sldId id="262" r:id="rId13"/>
    <p:sldId id="288" r:id="rId14"/>
    <p:sldId id="276" r:id="rId15"/>
    <p:sldId id="284" r:id="rId16"/>
    <p:sldId id="285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1" d="100"/>
          <a:sy n="131" d="100"/>
        </p:scale>
        <p:origin x="-960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4/25/2015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" y="3505200"/>
            <a:ext cx="8991600" cy="685800"/>
          </a:xfrm>
        </p:spPr>
        <p:txBody>
          <a:bodyPr/>
          <a:lstStyle/>
          <a:p>
            <a:r>
              <a:rPr lang="en-US" sz="3400" dirty="0" smtClean="0"/>
              <a:t>Why Everybody Trades: Comparative Advantage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Ricardo’s Constant Costs and The Production-Possibilities Curve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Production-possibility curve </a:t>
            </a:r>
            <a:r>
              <a:rPr lang="en-US" dirty="0" smtClean="0"/>
              <a:t>(ppc) shows all combinations of amounts of different products that an economy can produce with full employment of its resources and maximum feasible productivity of these resources.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26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Ricardo’s Constant Costs and </a:t>
            </a:r>
            <a:r>
              <a:rPr lang="en-US" b="1" dirty="0" smtClean="0"/>
              <a:t>the </a:t>
            </a:r>
            <a:r>
              <a:rPr lang="en-US" b="1" dirty="0" smtClean="0"/>
              <a:t>Effects</a:t>
            </a:r>
            <a:r>
              <a:rPr lang="en-US" b="1" dirty="0" smtClean="0"/>
              <a:t> of Trade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With no trade, each nation’s choices for the consumption of wheat and cloth is limited to a point along its production possibilities </a:t>
            </a:r>
            <a:r>
              <a:rPr lang="en-US" dirty="0" smtClean="0"/>
              <a:t>curve. </a:t>
            </a:r>
          </a:p>
          <a:p>
            <a:r>
              <a:rPr lang="en-US" dirty="0" smtClean="0"/>
              <a:t>With free trade between the two countries, each country </a:t>
            </a:r>
            <a:r>
              <a:rPr lang="en-US" dirty="0"/>
              <a:t>specializes (at point S</a:t>
            </a:r>
            <a:r>
              <a:rPr lang="en-US" baseline="-25000" dirty="0"/>
              <a:t>1</a:t>
            </a:r>
            <a:r>
              <a:rPr lang="en-US" dirty="0"/>
              <a:t>) in </a:t>
            </a:r>
            <a:r>
              <a:rPr lang="en-US" dirty="0" smtClean="0"/>
              <a:t>producing its comparative-advantage product. </a:t>
            </a:r>
          </a:p>
          <a:p>
            <a:r>
              <a:rPr lang="en-US" dirty="0" smtClean="0"/>
              <a:t>With free trade c</a:t>
            </a:r>
            <a:r>
              <a:rPr lang="en-US" dirty="0" smtClean="0"/>
              <a:t>onsumers </a:t>
            </a:r>
            <a:r>
              <a:rPr lang="en-US" dirty="0"/>
              <a:t>in each country can consume at any point along the new </a:t>
            </a:r>
            <a:r>
              <a:rPr lang="en-US" dirty="0" smtClean="0"/>
              <a:t>trade </a:t>
            </a:r>
            <a:r>
              <a:rPr lang="en-US" dirty="0"/>
              <a:t>line </a:t>
            </a:r>
            <a:r>
              <a:rPr lang="en-US" dirty="0" smtClean="0"/>
              <a:t>(for example, at point C) and </a:t>
            </a:r>
            <a:r>
              <a:rPr lang="en-US" dirty="0"/>
              <a:t>enjoy a higher standard of living.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51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The </a:t>
            </a:r>
            <a:r>
              <a:rPr lang="en-US" altLang="en-US" sz="4000" b="1" dirty="0">
                <a:latin typeface="Calibri" pitchFamily="34" charset="0"/>
              </a:rPr>
              <a:t>Gains from Trade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4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7875494" cy="4593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641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Question: Does it make sense for a country to pursue a policy of self-sufficiency in, for example, food, or energy? Why or why not?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27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Some </a:t>
            </a:r>
            <a:r>
              <a:rPr lang="en-US" b="1" dirty="0" smtClean="0"/>
              <a:t>Implications </a:t>
            </a:r>
            <a:r>
              <a:rPr lang="en-US" b="1" dirty="0"/>
              <a:t>of the </a:t>
            </a:r>
            <a:r>
              <a:rPr lang="en-US" b="1" dirty="0" smtClean="0"/>
              <a:t>Theory </a:t>
            </a:r>
            <a:r>
              <a:rPr lang="en-US" b="1" dirty="0"/>
              <a:t>of </a:t>
            </a:r>
            <a:r>
              <a:rPr lang="en-US" b="1" dirty="0" smtClean="0"/>
              <a:t>Comparative Advantage</a:t>
            </a:r>
            <a:r>
              <a:rPr lang="en-US" b="1" dirty="0"/>
              <a:t/>
            </a:r>
            <a:br>
              <a:rPr lang="en-US" b="1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78363"/>
          </a:xfrm>
        </p:spPr>
        <p:txBody>
          <a:bodyPr>
            <a:normAutofit/>
          </a:bodyPr>
          <a:lstStyle/>
          <a:p>
            <a:r>
              <a:rPr lang="en-US" sz="2800" dirty="0"/>
              <a:t>According to the Ricardian model, relative price differences arise from productivity differences that are in turn due to exogenous differences in technology among nations.</a:t>
            </a:r>
          </a:p>
          <a:p>
            <a:pPr lvl="0"/>
            <a:r>
              <a:rPr lang="en-US" sz="2800" dirty="0" smtClean="0"/>
              <a:t>Although </a:t>
            </a:r>
            <a:r>
              <a:rPr lang="en-US" sz="2800" b="1" dirty="0"/>
              <a:t>comparative advantage</a:t>
            </a:r>
            <a:r>
              <a:rPr lang="en-US" sz="2800" dirty="0"/>
              <a:t> determines the pattern of trade among nations, </a:t>
            </a:r>
            <a:r>
              <a:rPr lang="en-US" sz="2800" b="1" dirty="0"/>
              <a:t>absolute advantage</a:t>
            </a:r>
            <a:r>
              <a:rPr lang="en-US" sz="2800" dirty="0"/>
              <a:t> is important in determining the income in each country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2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Does  absolute advantage matter?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5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If free trade is so good, why do so many people</a:t>
            </a:r>
          </a:p>
          <a:p>
            <a:pPr marL="0" indent="0">
              <a:buNone/>
            </a:pPr>
            <a:r>
              <a:rPr lang="en-US" dirty="0"/>
              <a:t>fear it? Activists and protesters have recently</a:t>
            </a:r>
          </a:p>
          <a:p>
            <a:pPr marL="0" indent="0">
              <a:buNone/>
            </a:pPr>
            <a:r>
              <a:rPr lang="en-US" dirty="0"/>
              <a:t>been complaining loudly that trade has </a:t>
            </a:r>
            <a:r>
              <a:rPr lang="en-US" dirty="0" smtClean="0"/>
              <a:t>bad effects </a:t>
            </a:r>
            <a:r>
              <a:rPr lang="en-US" dirty="0"/>
              <a:t>on</a:t>
            </a:r>
          </a:p>
          <a:p>
            <a:pPr marL="0" indent="0">
              <a:buNone/>
            </a:pPr>
            <a:r>
              <a:rPr lang="en-US" dirty="0" smtClean="0"/>
              <a:t>    • </a:t>
            </a:r>
            <a:r>
              <a:rPr lang="en-US" dirty="0"/>
              <a:t>Workers in developing countries.</a:t>
            </a:r>
          </a:p>
          <a:p>
            <a:pPr marL="0" indent="0">
              <a:buNone/>
            </a:pPr>
            <a:r>
              <a:rPr lang="en-US" dirty="0" smtClean="0"/>
              <a:t>    • </a:t>
            </a:r>
            <a:r>
              <a:rPr lang="en-US" dirty="0"/>
              <a:t>Workers in the industrialized countries.</a:t>
            </a:r>
          </a:p>
          <a:p>
            <a:pPr marL="0" indent="0">
              <a:buNone/>
            </a:pPr>
            <a:r>
              <a:rPr lang="en-US" dirty="0" smtClean="0"/>
              <a:t>    • </a:t>
            </a:r>
            <a:r>
              <a:rPr lang="en-US" dirty="0"/>
              <a:t>The natural environment.</a:t>
            </a:r>
          </a:p>
          <a:p>
            <a:pPr marL="0" indent="0">
              <a:buNone/>
            </a:pPr>
            <a:r>
              <a:rPr lang="en-US" dirty="0"/>
              <a:t>Analysis of absolute advantage and comparative</a:t>
            </a:r>
          </a:p>
          <a:p>
            <a:pPr marL="0" indent="0">
              <a:buNone/>
            </a:pPr>
            <a:r>
              <a:rPr lang="en-US" dirty="0"/>
              <a:t>advantage focuses on a resource called labor, so</a:t>
            </a:r>
          </a:p>
          <a:p>
            <a:pPr marL="0" indent="0">
              <a:buNone/>
            </a:pPr>
            <a:r>
              <a:rPr lang="en-US" dirty="0"/>
              <a:t>let’s focus on trade and workers.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31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/>
              <a:t>Does  absolute advantage matter</a:t>
            </a:r>
            <a:r>
              <a:rPr lang="en-US" sz="4000" b="1" dirty="0" smtClean="0"/>
              <a:t>?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Autofit/>
          </a:bodyPr>
          <a:lstStyle/>
          <a:p>
            <a:r>
              <a:rPr lang="en-US" sz="2800" dirty="0"/>
              <a:t>A big part of the answer to these </a:t>
            </a:r>
            <a:r>
              <a:rPr lang="en-US" sz="2800" dirty="0" smtClean="0"/>
              <a:t>questions is </a:t>
            </a:r>
            <a:r>
              <a:rPr lang="en-US" sz="2800" dirty="0"/>
              <a:t>that </a:t>
            </a:r>
            <a:r>
              <a:rPr lang="en-US" sz="2800" b="1" i="1" dirty="0"/>
              <a:t>absolute advantage </a:t>
            </a:r>
            <a:r>
              <a:rPr lang="en-US" sz="2800" i="1" dirty="0"/>
              <a:t>does matter </a:t>
            </a:r>
            <a:r>
              <a:rPr lang="en-US" sz="2800" dirty="0"/>
              <a:t>. </a:t>
            </a:r>
            <a:r>
              <a:rPr lang="en-US" sz="2800" dirty="0" smtClean="0"/>
              <a:t>But it </a:t>
            </a:r>
            <a:r>
              <a:rPr lang="en-US" sz="2800" dirty="0"/>
              <a:t>matters not for determining the trade </a:t>
            </a:r>
            <a:r>
              <a:rPr lang="en-US" sz="2800" dirty="0" smtClean="0"/>
              <a:t>pattern but </a:t>
            </a:r>
            <a:r>
              <a:rPr lang="en-US" sz="2800" dirty="0"/>
              <a:t>rather </a:t>
            </a:r>
            <a:r>
              <a:rPr lang="en-US" sz="2800" i="1" dirty="0"/>
              <a:t>for determining national wage </a:t>
            </a:r>
            <a:r>
              <a:rPr lang="en-US" sz="2800" i="1" dirty="0" smtClean="0"/>
              <a:t>levels and </a:t>
            </a:r>
            <a:r>
              <a:rPr lang="en-US" sz="2800" i="1" dirty="0"/>
              <a:t>national living standards </a:t>
            </a:r>
            <a:r>
              <a:rPr lang="en-US" sz="2800" dirty="0"/>
              <a:t>. </a:t>
            </a:r>
            <a:endParaRPr lang="en-US" sz="2800" dirty="0" smtClean="0"/>
          </a:p>
          <a:p>
            <a:r>
              <a:rPr lang="en-US" sz="2800" dirty="0" smtClean="0"/>
              <a:t>Workers </a:t>
            </a:r>
            <a:r>
              <a:rPr lang="en-US" sz="2800" dirty="0"/>
              <a:t>can </a:t>
            </a:r>
            <a:r>
              <a:rPr lang="en-US" sz="2800" dirty="0" smtClean="0"/>
              <a:t>receive high </a:t>
            </a:r>
            <a:r>
              <a:rPr lang="en-US" sz="2800" dirty="0"/>
              <a:t>wages and enjoy high living standards if </a:t>
            </a:r>
            <a:r>
              <a:rPr lang="en-US" sz="2800" dirty="0" smtClean="0"/>
              <a:t>they are </a:t>
            </a:r>
            <a:r>
              <a:rPr lang="en-US" sz="2800" dirty="0"/>
              <a:t>highly productive. Workers with </a:t>
            </a:r>
            <a:r>
              <a:rPr lang="en-US" sz="2800" dirty="0" smtClean="0"/>
              <a:t>low productivity are </a:t>
            </a:r>
            <a:r>
              <a:rPr lang="en-US" sz="2800" dirty="0"/>
              <a:t>paid low wages. </a:t>
            </a: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47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>
                <a:latin typeface="Calibri" pitchFamily="34" charset="0"/>
              </a:rPr>
              <a:t>Average Labor Productivity and Average Wage in Manufacturing, 2006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546"/>
            <a:ext cx="6553200" cy="4372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889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/>
              <a:t>Adam Smith’s Theory of Absolute </a:t>
            </a:r>
            <a:r>
              <a:rPr lang="en-US" sz="4000" b="1" dirty="0"/>
              <a:t>A</a:t>
            </a:r>
            <a:r>
              <a:rPr lang="en-US" sz="4000" b="1" dirty="0" smtClean="0"/>
              <a:t>dvantage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 his </a:t>
            </a:r>
            <a:r>
              <a:rPr lang="en-US" i="1" dirty="0"/>
              <a:t>Wealth of Nations, </a:t>
            </a:r>
            <a:r>
              <a:rPr lang="en-US" dirty="0"/>
              <a:t>Adam Smith promoted free trade by comparing </a:t>
            </a:r>
            <a:r>
              <a:rPr lang="en-US" dirty="0" smtClean="0"/>
              <a:t>nations to </a:t>
            </a:r>
            <a:r>
              <a:rPr lang="en-US" dirty="0"/>
              <a:t>households. Every household finds it worthwhile to produce only some of </a:t>
            </a:r>
            <a:r>
              <a:rPr lang="en-US" dirty="0" smtClean="0"/>
              <a:t>the products </a:t>
            </a:r>
            <a:r>
              <a:rPr lang="en-US" dirty="0"/>
              <a:t>it consumes, and to buy other products using the proceeds from what </a:t>
            </a:r>
            <a:r>
              <a:rPr lang="en-US" dirty="0" smtClean="0"/>
              <a:t>the household </a:t>
            </a:r>
            <a:r>
              <a:rPr lang="en-US" dirty="0"/>
              <a:t>can sell to others. The same should apply to </a:t>
            </a:r>
            <a:r>
              <a:rPr lang="en-US" dirty="0" smtClean="0"/>
              <a:t>nations.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94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A </a:t>
            </a:r>
            <a:r>
              <a:rPr lang="en-US" sz="2800" dirty="0"/>
              <a:t>country is expected to export those goods in which it has an </a:t>
            </a:r>
            <a:r>
              <a:rPr lang="en-US" sz="2800" b="1" dirty="0"/>
              <a:t>absolute cost advantage </a:t>
            </a:r>
            <a:r>
              <a:rPr lang="en-US" sz="2800" dirty="0"/>
              <a:t>and import goods in which it has an </a:t>
            </a:r>
            <a:r>
              <a:rPr lang="en-US" sz="2800" b="1" dirty="0"/>
              <a:t>absolute cost disadvantage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475583"/>
              </p:ext>
            </p:extLst>
          </p:nvPr>
        </p:nvGraphicFramePr>
        <p:xfrm>
          <a:off x="990599" y="3352800"/>
          <a:ext cx="7168517" cy="2667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1285"/>
                <a:gridCol w="2341349"/>
                <a:gridCol w="2475883"/>
              </a:tblGrid>
              <a:tr h="889000">
                <a:tc>
                  <a:txBody>
                    <a:bodyPr/>
                    <a:lstStyle/>
                    <a:p>
                      <a:pPr marL="0" marR="0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Labor hours to make: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US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Rest of the World (ROW)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89000">
                <a:tc>
                  <a:txBody>
                    <a:bodyPr/>
                    <a:lstStyle/>
                    <a:p>
                      <a:pPr marL="0" marR="0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 unit of cloth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4.0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1.0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89000">
                <a:tc>
                  <a:txBody>
                    <a:bodyPr/>
                    <a:lstStyle/>
                    <a:p>
                      <a:pPr marL="0" marR="0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1 unit of wheat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2.0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/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2.5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Principle of Absolute Advantage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4142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2800" b="1" dirty="0">
                <a:latin typeface="Calibri" pitchFamily="34" charset="0"/>
              </a:rPr>
              <a:t>Absolute Advantage</a:t>
            </a:r>
            <a:endParaRPr lang="en-US" sz="28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16000" contras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153399" cy="3217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74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b="1" dirty="0"/>
              <a:t>David Ricardo’s </a:t>
            </a:r>
            <a:r>
              <a:rPr lang="en-US" sz="4000" b="1" dirty="0" smtClean="0"/>
              <a:t>Theory </a:t>
            </a:r>
            <a:r>
              <a:rPr lang="en-US" sz="4000" b="1" dirty="0"/>
              <a:t>of </a:t>
            </a:r>
            <a:r>
              <a:rPr lang="en-US" sz="4000" b="1" dirty="0" smtClean="0"/>
              <a:t>Comparative </a:t>
            </a:r>
            <a:r>
              <a:rPr lang="en-US" sz="4000" b="1" dirty="0"/>
              <a:t>A</a:t>
            </a:r>
            <a:r>
              <a:rPr lang="en-US" sz="4000" b="1" dirty="0" smtClean="0"/>
              <a:t>dvantage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06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Mutually </a:t>
            </a:r>
            <a:r>
              <a:rPr lang="en-US" sz="2800" dirty="0"/>
              <a:t>beneficial trade can occur even </a:t>
            </a:r>
            <a:r>
              <a:rPr lang="en-US" sz="2800" dirty="0" smtClean="0"/>
              <a:t>when </a:t>
            </a:r>
            <a:r>
              <a:rPr lang="en-US" sz="2800" dirty="0"/>
              <a:t>one nation </a:t>
            </a:r>
            <a:r>
              <a:rPr lang="en-US" sz="2800" dirty="0" smtClean="0"/>
              <a:t>(say, ROW) is </a:t>
            </a:r>
            <a:r>
              <a:rPr lang="en-US" sz="2800" dirty="0"/>
              <a:t>absolutely </a:t>
            </a:r>
            <a:r>
              <a:rPr lang="en-US" sz="2800" dirty="0" smtClean="0"/>
              <a:t>better at producing </a:t>
            </a:r>
            <a:r>
              <a:rPr lang="en-US" sz="2800" dirty="0"/>
              <a:t>all </a:t>
            </a:r>
            <a:r>
              <a:rPr lang="en-US" sz="2800" dirty="0" smtClean="0"/>
              <a:t>goods</a:t>
            </a:r>
            <a:r>
              <a:rPr lang="en-US" sz="2800" dirty="0"/>
              <a:t> </a:t>
            </a:r>
            <a:endParaRPr lang="en-US" sz="2800" dirty="0" smtClean="0"/>
          </a:p>
          <a:p>
            <a:r>
              <a:rPr lang="en-US" sz="2800" dirty="0" smtClean="0"/>
              <a:t>Although </a:t>
            </a:r>
            <a:r>
              <a:rPr lang="en-US" sz="2800" dirty="0"/>
              <a:t>ROW </a:t>
            </a:r>
            <a:r>
              <a:rPr lang="en-US" sz="2800" dirty="0" smtClean="0"/>
              <a:t>is absolutely better, the </a:t>
            </a:r>
            <a:r>
              <a:rPr lang="en-US" sz="2800" dirty="0"/>
              <a:t>key </a:t>
            </a:r>
            <a:r>
              <a:rPr lang="en-US" sz="2800" dirty="0" smtClean="0"/>
              <a:t>is </a:t>
            </a:r>
            <a:r>
              <a:rPr lang="en-US" sz="2800" b="1" i="1" dirty="0"/>
              <a:t>relative prices</a:t>
            </a:r>
            <a:r>
              <a:rPr lang="en-US" sz="2800" dirty="0"/>
              <a:t> </a:t>
            </a:r>
            <a:r>
              <a:rPr lang="en-US" sz="2800" dirty="0" smtClean="0"/>
              <a:t>(or costs) and </a:t>
            </a:r>
            <a:r>
              <a:rPr lang="en-US" sz="2800" dirty="0"/>
              <a:t>not </a:t>
            </a:r>
            <a:r>
              <a:rPr lang="en-US" sz="2800" b="1" i="1" dirty="0" smtClean="0"/>
              <a:t>absolute </a:t>
            </a:r>
            <a:r>
              <a:rPr lang="en-US" sz="2800" b="1" i="1" dirty="0"/>
              <a:t>prices</a:t>
            </a:r>
            <a:r>
              <a:rPr lang="en-US" sz="2800" dirty="0"/>
              <a:t> </a:t>
            </a:r>
            <a:r>
              <a:rPr lang="en-US" sz="2800" dirty="0" smtClean="0"/>
              <a:t>(or costs) of </a:t>
            </a:r>
            <a:r>
              <a:rPr lang="en-US" sz="2800" dirty="0"/>
              <a:t>products. </a:t>
            </a:r>
            <a:endParaRPr lang="en-US" sz="2800" dirty="0" smtClean="0"/>
          </a:p>
          <a:p>
            <a:r>
              <a:rPr lang="en-US" sz="2800" dirty="0" smtClean="0"/>
              <a:t>In </a:t>
            </a:r>
            <a:r>
              <a:rPr lang="en-US" sz="2800" dirty="0"/>
              <a:t>other words, it is the </a:t>
            </a:r>
            <a:r>
              <a:rPr lang="en-US" sz="2800" b="1" i="1" dirty="0"/>
              <a:t>opportunity cost</a:t>
            </a:r>
            <a:r>
              <a:rPr lang="en-US" sz="2800" dirty="0"/>
              <a:t> of producing each product in each country that will determine the basis for trade among nations.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02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b="1" dirty="0">
                <a:latin typeface="Calibri" pitchFamily="34" charset="0"/>
              </a:rPr>
              <a:t>Ricardo’s Theory of Trade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05800" cy="47545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itchFamily="34" charset="0"/>
              </a:rPr>
              <a:t>Comparative advantage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altLang="en-US" dirty="0">
                <a:latin typeface="Calibri" pitchFamily="34" charset="0"/>
              </a:rPr>
              <a:t>A country will export products that it can produce at a low opportunity cost (in terms of other goods that could be produced within the country).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altLang="en-US" dirty="0">
                <a:latin typeface="Calibri" pitchFamily="34" charset="0"/>
              </a:rPr>
              <a:t>A country will import products that it would otherwise produce at a high opportunity cost</a:t>
            </a:r>
            <a:r>
              <a:rPr lang="en-US" altLang="en-US" dirty="0" smtClean="0">
                <a:latin typeface="Calibri" pitchFamily="34" charset="0"/>
              </a:rPr>
              <a:t>.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en-US" altLang="en-US" dirty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800" dirty="0">
                <a:latin typeface="Calibri" pitchFamily="34" charset="0"/>
              </a:rPr>
              <a:t>Ricardo focused on labor productivity (or resource productivity more generally) for different products in different countries.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en-US" altLang="en-US" dirty="0">
                <a:latin typeface="Calibri" pitchFamily="34" charset="0"/>
              </a:rPr>
              <a:t>Basis for trade:  Relative differences in labor (resource) productivity.</a:t>
            </a:r>
            <a:r>
              <a:rPr lang="en-US" altLang="en-US" sz="2400" dirty="0">
                <a:latin typeface="Calibri" pitchFamily="34" charset="0"/>
              </a:rPr>
              <a:t>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74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2800" b="1" dirty="0">
                <a:latin typeface="Calibri" pitchFamily="34" charset="0"/>
              </a:rPr>
              <a:t>Comparative Advantage</a:t>
            </a:r>
            <a:endParaRPr lang="en-US" sz="28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5000" contras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8305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498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b="1" dirty="0">
                <a:latin typeface="Calibri" pitchFamily="34" charset="0"/>
              </a:rPr>
              <a:t>Relative Price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000" contras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1"/>
            <a:ext cx="87630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809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The Ricardian Model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/>
          </a:bodyPr>
          <a:lstStyle/>
          <a:p>
            <a:r>
              <a:rPr lang="en-US" sz="2800" dirty="0"/>
              <a:t>Hence, U.S. has a </a:t>
            </a:r>
            <a:r>
              <a:rPr lang="en-US" sz="2800" b="1" i="1" dirty="0"/>
              <a:t>comparative advantage</a:t>
            </a:r>
            <a:r>
              <a:rPr lang="en-US" sz="2800" dirty="0"/>
              <a:t> in production of wheat, and a </a:t>
            </a:r>
            <a:r>
              <a:rPr lang="en-US" sz="2800" b="1" i="1" dirty="0"/>
              <a:t>comparative disadvantage </a:t>
            </a:r>
            <a:r>
              <a:rPr lang="en-US" sz="2800" dirty="0"/>
              <a:t>in production of cloth.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rest of the world has a </a:t>
            </a:r>
            <a:r>
              <a:rPr lang="en-US" sz="2800" b="1" i="1" dirty="0"/>
              <a:t>comparative advantage</a:t>
            </a:r>
            <a:r>
              <a:rPr lang="en-US" sz="2800" dirty="0"/>
              <a:t> in production of cloth, and a </a:t>
            </a:r>
            <a:r>
              <a:rPr lang="en-US" sz="2800" b="1" i="1" dirty="0"/>
              <a:t>comparative disadvantage</a:t>
            </a:r>
            <a:r>
              <a:rPr lang="en-US" sz="2800" dirty="0"/>
              <a:t> in production of wheat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With free trade the U.S. will export wheat and import cloth.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60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gel PPTs-Chapter 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Pugel PPTs-Chapter 3</Template>
  <TotalTime>127</TotalTime>
  <Words>834</Words>
  <Application>Microsoft Office PowerPoint</Application>
  <PresentationFormat>On-screen Show (4:3)</PresentationFormat>
  <Paragraphs>90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Pugel PPTs-Chapter 3</vt:lpstr>
      <vt:lpstr>Chapter 3</vt:lpstr>
      <vt:lpstr>Adam Smith’s Theory of Absolute Advantage</vt:lpstr>
      <vt:lpstr>Principle of Absolute Advantage</vt:lpstr>
      <vt:lpstr>Absolute Advantage</vt:lpstr>
      <vt:lpstr>David Ricardo’s Theory of Comparative Advantage </vt:lpstr>
      <vt:lpstr>Ricardo’s Theory of Trade </vt:lpstr>
      <vt:lpstr>Comparative Advantage</vt:lpstr>
      <vt:lpstr>Relative Price</vt:lpstr>
      <vt:lpstr>The Ricardian Model </vt:lpstr>
      <vt:lpstr>Ricardo’s Constant Costs and The Production-Possibilities Curve</vt:lpstr>
      <vt:lpstr>Ricardo’s Constant Costs and the Effects of Trade</vt:lpstr>
      <vt:lpstr>The Gains from Trade</vt:lpstr>
      <vt:lpstr>PowerPoint Presentation</vt:lpstr>
      <vt:lpstr>Some Implications of the Theory of Comparative Advantage  </vt:lpstr>
      <vt:lpstr>Does  absolute advantage matter?</vt:lpstr>
      <vt:lpstr>Does  absolute advantage matter? </vt:lpstr>
      <vt:lpstr>Average Labor Productivity and Average Wage in Manufacturing, 2006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creator>fsaboori</dc:creator>
  <cp:lastModifiedBy>Windows User</cp:lastModifiedBy>
  <cp:revision>33</cp:revision>
  <dcterms:created xsi:type="dcterms:W3CDTF">2014-10-30T19:37:15Z</dcterms:created>
  <dcterms:modified xsi:type="dcterms:W3CDTF">2015-04-26T01:59:55Z</dcterms:modified>
</cp:coreProperties>
</file>