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64" r:id="rId3"/>
    <p:sldId id="274" r:id="rId4"/>
    <p:sldId id="282" r:id="rId5"/>
    <p:sldId id="275" r:id="rId6"/>
    <p:sldId id="276" r:id="rId7"/>
    <p:sldId id="277" r:id="rId8"/>
    <p:sldId id="283" r:id="rId9"/>
    <p:sldId id="278" r:id="rId10"/>
    <p:sldId id="279" r:id="rId11"/>
    <p:sldId id="259" r:id="rId12"/>
    <p:sldId id="260" r:id="rId13"/>
    <p:sldId id="280" r:id="rId14"/>
    <p:sldId id="270" r:id="rId15"/>
    <p:sldId id="261" r:id="rId16"/>
    <p:sldId id="262" r:id="rId17"/>
    <p:sldId id="263" r:id="rId18"/>
    <p:sldId id="281" r:id="rId19"/>
    <p:sldId id="271" r:id="rId20"/>
    <p:sldId id="272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5/18/2015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8956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3528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3810000"/>
            <a:ext cx="8915400" cy="685800"/>
          </a:xfrm>
        </p:spPr>
        <p:txBody>
          <a:bodyPr/>
          <a:lstStyle/>
          <a:p>
            <a:r>
              <a:rPr lang="en-US" sz="3600" dirty="0" smtClean="0"/>
              <a:t>The Basic Theory Using Demand and Supply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Supply Responsiveness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06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Price </a:t>
            </a:r>
            <a:r>
              <a:rPr lang="en-US" b="1" dirty="0"/>
              <a:t>elasticity </a:t>
            </a:r>
            <a:r>
              <a:rPr lang="en-US" b="1" dirty="0" smtClean="0"/>
              <a:t>of supply </a:t>
            </a:r>
            <a:r>
              <a:rPr lang="en-US" dirty="0" smtClean="0"/>
              <a:t>measures the </a:t>
            </a:r>
            <a:r>
              <a:rPr lang="en-US" dirty="0"/>
              <a:t>percent increase in quantity supplied resulting from a 1 </a:t>
            </a:r>
            <a:r>
              <a:rPr lang="en-US" dirty="0" smtClean="0"/>
              <a:t>percent increase </a:t>
            </a:r>
            <a:r>
              <a:rPr lang="en-US" dirty="0"/>
              <a:t>in market price</a:t>
            </a:r>
            <a:r>
              <a:rPr lang="en-US" dirty="0" smtClean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52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04800"/>
            <a:ext cx="8915400" cy="14478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Demand and Supply for Motorbikes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1800" i="1" dirty="0"/>
              <a:t>Q</a:t>
            </a:r>
            <a:r>
              <a:rPr lang="en-US" sz="1800" i="1" baseline="-25000" dirty="0"/>
              <a:t>d </a:t>
            </a:r>
            <a:r>
              <a:rPr lang="en-US" sz="1800" i="1" dirty="0"/>
              <a:t>= a – b P   </a:t>
            </a:r>
            <a:r>
              <a:rPr lang="en-US" sz="1800" dirty="0"/>
              <a:t>  </a:t>
            </a:r>
            <a:r>
              <a:rPr lang="en-US" sz="1800" b="1" i="1" dirty="0"/>
              <a:t>Q</a:t>
            </a:r>
            <a:r>
              <a:rPr lang="en-US" sz="1800" b="1" i="1" baseline="-25000" dirty="0"/>
              <a:t>d </a:t>
            </a:r>
            <a:r>
              <a:rPr lang="en-US" sz="1800" b="1" i="1" dirty="0"/>
              <a:t>= 90,000 – 25 P</a:t>
            </a:r>
            <a:r>
              <a:rPr lang="en-US" sz="1800" dirty="0"/>
              <a:t>   or in inverse form:   </a:t>
            </a:r>
            <a:r>
              <a:rPr lang="en-US" sz="1800" b="1" i="1" dirty="0"/>
              <a:t>P = 3,600 – 0.04 </a:t>
            </a:r>
            <a:r>
              <a:rPr lang="en-US" sz="1800" b="1" i="1" dirty="0" smtClean="0"/>
              <a:t>Q</a:t>
            </a:r>
            <a:r>
              <a:rPr lang="en-US" sz="1800" b="1" i="1" baseline="-25000" dirty="0" smtClean="0"/>
              <a:t>d</a:t>
            </a:r>
            <a:r>
              <a:rPr lang="en-US" sz="1800" b="1" i="1" baseline="-25000" dirty="0"/>
              <a:t/>
            </a:r>
            <a:br>
              <a:rPr lang="en-US" sz="1800" b="1" i="1" baseline="-25000" dirty="0"/>
            </a:br>
            <a:r>
              <a:rPr lang="en-US" sz="1800" dirty="0"/>
              <a:t>Q</a:t>
            </a:r>
            <a:r>
              <a:rPr lang="en-US" sz="1800" baseline="-25000" dirty="0"/>
              <a:t>s</a:t>
            </a:r>
            <a:r>
              <a:rPr lang="en-US" sz="1800" dirty="0"/>
              <a:t> = c + d </a:t>
            </a:r>
            <a:r>
              <a:rPr lang="en-US" sz="1800" dirty="0" smtClean="0"/>
              <a:t>P      </a:t>
            </a:r>
            <a:r>
              <a:rPr lang="en-US" sz="1800" b="1" i="1" dirty="0" smtClean="0"/>
              <a:t>Q</a:t>
            </a:r>
            <a:r>
              <a:rPr lang="en-US" sz="1800" b="1" i="1" baseline="-25000" dirty="0" smtClean="0"/>
              <a:t>S</a:t>
            </a:r>
            <a:r>
              <a:rPr lang="en-US" sz="1800" b="1" i="1" dirty="0" smtClean="0"/>
              <a:t> </a:t>
            </a:r>
            <a:r>
              <a:rPr lang="en-US" sz="1800" b="1" i="1" dirty="0"/>
              <a:t>=-10,000 + 25P</a:t>
            </a:r>
            <a:r>
              <a:rPr lang="en-US" sz="1800" b="1" dirty="0"/>
              <a:t> </a:t>
            </a:r>
            <a:r>
              <a:rPr lang="en-US" sz="1800" dirty="0"/>
              <a:t>or in inverse form:  </a:t>
            </a:r>
            <a:r>
              <a:rPr lang="en-US" sz="1800" b="1" i="1" dirty="0"/>
              <a:t>P = 400 + 0.04 Q</a:t>
            </a:r>
            <a:endParaRPr lang="en-US" sz="1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2000" contras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86" y="2057400"/>
            <a:ext cx="7428728" cy="356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9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The Market for Motorbikes: Demand and Supply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828800"/>
            <a:ext cx="4114800" cy="333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737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Two National Markets and the Opening of Trade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Arbitrage </a:t>
            </a:r>
            <a:r>
              <a:rPr lang="en-US" dirty="0" smtClean="0"/>
              <a:t>is buying something in one market and reselling the same thing in another market to profit from a price difference.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With no trade, differences in the price of a product between national markets creates an arbitrage opportunity that can lead to international trade.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4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Free Trade Equilibrium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As international trade in a product (e.g., motorbikes) develop between the two countries, it affects the equilibrium price in importing and exporting countries.</a:t>
            </a:r>
          </a:p>
          <a:p>
            <a:r>
              <a:rPr lang="en-US" sz="2400" dirty="0" smtClean="0"/>
              <a:t>If there are no transport costs or other frictions, free trade results in the new countries having the same price for motorbikes. We call this free-trade equilibrium price the </a:t>
            </a:r>
            <a:r>
              <a:rPr lang="en-US" sz="2400" b="1" dirty="0" smtClean="0"/>
              <a:t>international price </a:t>
            </a:r>
            <a:r>
              <a:rPr lang="en-US" sz="2400" dirty="0" smtClean="0"/>
              <a:t>or </a:t>
            </a:r>
            <a:r>
              <a:rPr lang="en-US" sz="2400" b="1" dirty="0" smtClean="0"/>
              <a:t>world price</a:t>
            </a:r>
            <a:r>
              <a:rPr lang="en-US" sz="2400" dirty="0" smtClean="0"/>
              <a:t>. </a:t>
            </a:r>
          </a:p>
          <a:p>
            <a:r>
              <a:rPr lang="en-US" sz="2400" b="1" dirty="0" smtClean="0"/>
              <a:t>Demand for imports </a:t>
            </a:r>
            <a:r>
              <a:rPr lang="en-US" sz="2400" dirty="0" smtClean="0"/>
              <a:t>is the excess demand (quantity demanded minus quantity supplied) of a good within the US national market.</a:t>
            </a:r>
          </a:p>
          <a:p>
            <a:r>
              <a:rPr lang="en-US" sz="2400" b="1" dirty="0" smtClean="0"/>
              <a:t>Supply of exports </a:t>
            </a:r>
            <a:r>
              <a:rPr lang="en-US" sz="2400" dirty="0" smtClean="0"/>
              <a:t>is the excess supply (quantity supplied minus quantity demanded) of a good in the rest-of-the-world market.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51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915400" cy="944562"/>
          </a:xfrm>
        </p:spPr>
        <p:txBody>
          <a:bodyPr>
            <a:normAutofit fontScale="90000"/>
          </a:bodyPr>
          <a:lstStyle/>
          <a:p>
            <a:r>
              <a:rPr lang="en-US" altLang="en-US" sz="3100" b="1" dirty="0" smtClean="0"/>
              <a:t>The </a:t>
            </a:r>
            <a:r>
              <a:rPr lang="en-US" altLang="en-US" sz="3100" b="1" dirty="0"/>
              <a:t>Effects of Trade on Production, Consumption, </a:t>
            </a:r>
            <a:r>
              <a:rPr lang="en-US" altLang="en-US" sz="3100" b="1" dirty="0" smtClean="0"/>
              <a:t>and Price with Demand and Supply Curves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534275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" y="5105400"/>
            <a:ext cx="71151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76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300" b="1" dirty="0" smtClean="0"/>
              <a:t>The </a:t>
            </a:r>
            <a:r>
              <a:rPr lang="en-US" altLang="en-US" sz="3300" b="1" dirty="0"/>
              <a:t>Effects of Trade on Well- Being of Producers, Consumers, and the Nation as a Whole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84582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841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b="1" dirty="0"/>
              <a:t>Welfare Effects of Free Trade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8686800" cy="331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772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Effects in the Importing Country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shift from no trade (autarky) to free trade lowers the </a:t>
            </a:r>
            <a:r>
              <a:rPr lang="en-US" dirty="0" smtClean="0"/>
              <a:t>market price. </a:t>
            </a:r>
            <a:endParaRPr lang="en-US" dirty="0"/>
          </a:p>
          <a:p>
            <a:r>
              <a:rPr lang="en-US" dirty="0"/>
              <a:t>The decrease in price will benefit consumers(a welfare gain) by a net amount of a + b + d</a:t>
            </a:r>
          </a:p>
          <a:p>
            <a:r>
              <a:rPr lang="en-US" dirty="0"/>
              <a:t>The decrease in price will reduce producer surplus by area a</a:t>
            </a:r>
          </a:p>
          <a:p>
            <a:r>
              <a:rPr lang="en-US" dirty="0"/>
              <a:t>The net gain from free trade for the United States as whole is </a:t>
            </a:r>
          </a:p>
          <a:p>
            <a:r>
              <a:rPr lang="en-US" dirty="0"/>
              <a:t>Net Gain for the U.S. = (a + b + d) – a = b + d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30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marL="0" indent="0"/>
            <a:r>
              <a:rPr lang="en-US" sz="4000" b="1" dirty="0"/>
              <a:t>Effects in the Exporting Country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r>
              <a:rPr lang="en-US" sz="2800" dirty="0"/>
              <a:t>The shift from no trade (autarky) to free trade </a:t>
            </a:r>
            <a:r>
              <a:rPr lang="en-US" sz="2800" dirty="0" smtClean="0"/>
              <a:t>raises the </a:t>
            </a:r>
            <a:r>
              <a:rPr lang="en-US" sz="2800" dirty="0"/>
              <a:t>market price. 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increase </a:t>
            </a:r>
            <a:r>
              <a:rPr lang="en-US" sz="2800" dirty="0" smtClean="0"/>
              <a:t>in price </a:t>
            </a:r>
            <a:r>
              <a:rPr lang="en-US" sz="2800" dirty="0"/>
              <a:t>benefits </a:t>
            </a:r>
            <a:r>
              <a:rPr lang="en-US" sz="2800" dirty="0" smtClean="0"/>
              <a:t>producers </a:t>
            </a:r>
            <a:r>
              <a:rPr lang="en-US" sz="2800" dirty="0"/>
              <a:t>in the rest of the world, whose producer </a:t>
            </a:r>
            <a:r>
              <a:rPr lang="en-US" sz="2800" dirty="0" smtClean="0"/>
              <a:t>surplus increases </a:t>
            </a:r>
            <a:r>
              <a:rPr lang="en-US" sz="2800" dirty="0"/>
              <a:t>by area </a:t>
            </a:r>
            <a:r>
              <a:rPr lang="en-US" sz="2800" i="1" dirty="0"/>
              <a:t>j </a:t>
            </a:r>
            <a:r>
              <a:rPr lang="en-US" sz="2800" i="1" dirty="0" smtClean="0"/>
              <a:t>+</a:t>
            </a:r>
            <a:r>
              <a:rPr lang="en-US" sz="2800" dirty="0" smtClean="0"/>
              <a:t> </a:t>
            </a:r>
            <a:r>
              <a:rPr lang="en-US" sz="2800" i="1" dirty="0"/>
              <a:t>k </a:t>
            </a:r>
            <a:r>
              <a:rPr lang="en-US" sz="2800" i="1" dirty="0" smtClean="0"/>
              <a:t>+</a:t>
            </a:r>
            <a:r>
              <a:rPr lang="en-US" sz="2800" dirty="0" smtClean="0"/>
              <a:t> </a:t>
            </a:r>
            <a:r>
              <a:rPr lang="en-US" sz="2800" i="1" dirty="0"/>
              <a:t>n </a:t>
            </a:r>
            <a:r>
              <a:rPr lang="en-US" sz="2800" dirty="0"/>
              <a:t>in Figure </a:t>
            </a:r>
            <a:r>
              <a:rPr lang="en-US" sz="2800" dirty="0" smtClean="0"/>
              <a:t>2.4</a:t>
            </a:r>
          </a:p>
          <a:p>
            <a:r>
              <a:rPr lang="en-US" sz="2800" dirty="0"/>
              <a:t>The increase in price hurts </a:t>
            </a:r>
            <a:r>
              <a:rPr lang="en-US" sz="2800" dirty="0" smtClean="0"/>
              <a:t>consumers, whose </a:t>
            </a:r>
            <a:r>
              <a:rPr lang="en-US" sz="2800" dirty="0"/>
              <a:t>consumer surplus decreases by area </a:t>
            </a:r>
            <a:r>
              <a:rPr lang="en-US" sz="2800" i="1" dirty="0"/>
              <a:t>j </a:t>
            </a:r>
            <a:r>
              <a:rPr lang="en-US" sz="2800" i="1" dirty="0" smtClean="0"/>
              <a:t>+</a:t>
            </a:r>
            <a:r>
              <a:rPr lang="en-US" sz="2800" dirty="0" smtClean="0"/>
              <a:t> </a:t>
            </a:r>
            <a:r>
              <a:rPr lang="en-US" sz="2800" i="1" dirty="0"/>
              <a:t>k 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smtClean="0"/>
              <a:t>Using </a:t>
            </a:r>
            <a:r>
              <a:rPr lang="en-US" sz="2800" dirty="0"/>
              <a:t>the one-dollar, </a:t>
            </a:r>
            <a:r>
              <a:rPr lang="en-US" sz="2800" dirty="0" smtClean="0"/>
              <a:t>one-vote metric</a:t>
            </a:r>
            <a:r>
              <a:rPr lang="en-US" sz="2800" dirty="0"/>
              <a:t>, we can say that the </a:t>
            </a:r>
            <a:r>
              <a:rPr lang="en-US" sz="2800" dirty="0" smtClean="0"/>
              <a:t>exporting country gains </a:t>
            </a:r>
            <a:r>
              <a:rPr lang="en-US" sz="2800" dirty="0"/>
              <a:t>from trade, and that its net </a:t>
            </a:r>
            <a:r>
              <a:rPr lang="en-US" sz="2800" dirty="0" smtClean="0"/>
              <a:t>gain from </a:t>
            </a:r>
            <a:r>
              <a:rPr lang="en-US" sz="2800" dirty="0"/>
              <a:t>trade equals area </a:t>
            </a:r>
            <a:r>
              <a:rPr lang="en-US" sz="2800" i="1" dirty="0"/>
              <a:t>n 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46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Questions About Trade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dirty="0">
                <a:latin typeface="Calibri" pitchFamily="34" charset="0"/>
              </a:rPr>
              <a:t>Why do countries trade?  What is the basis for trade, especially the product (commodity) composition?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z="1800" dirty="0"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dirty="0">
                <a:latin typeface="Calibri" pitchFamily="34" charset="0"/>
              </a:rPr>
              <a:t>For each country, what are the overall gains (or losses) from trade?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z="1800" dirty="0"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dirty="0">
                <a:latin typeface="Calibri" pitchFamily="34" charset="0"/>
              </a:rPr>
              <a:t>What are the effects of trade on each country’s economic structure?  Production, Consumption.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endParaRPr lang="en-US" altLang="en-US" sz="1800" dirty="0"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en-US" dirty="0">
                <a:latin typeface="Calibri" pitchFamily="34" charset="0"/>
              </a:rPr>
              <a:t>What are the effects of trade on the distribution of income within each country?  Winners, Losers.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75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Which Country Gains More?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4906963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sz="4000" dirty="0" smtClean="0"/>
                  <a:t>This analysis shows that each country gains from </a:t>
                </a:r>
                <a:r>
                  <a:rPr lang="en-US" sz="4000" dirty="0"/>
                  <a:t>international trade, so it is clear </a:t>
                </a:r>
                <a:r>
                  <a:rPr lang="en-US" sz="4000" dirty="0" smtClean="0"/>
                  <a:t>that the </a:t>
                </a:r>
                <a:r>
                  <a:rPr lang="en-US" sz="4000" dirty="0"/>
                  <a:t>whole world gains from trade. Trade is a positive-sum activity</a:t>
                </a:r>
                <a:r>
                  <a:rPr lang="en-US" sz="4000" dirty="0" smtClean="0"/>
                  <a:t>.</a:t>
                </a:r>
              </a:p>
              <a:p>
                <a:pPr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endParaRPr lang="en-US" sz="4000" dirty="0" smtClean="0"/>
              </a:p>
              <a:p>
                <a:pPr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4000" dirty="0" smtClean="0"/>
                  <a:t>The gains from opening trade are divided in direct proportion to the price changes that trade brings to the two sides. If a nation’s price changes </a:t>
                </a:r>
                <a:r>
                  <a:rPr lang="en-US" sz="4000" i="1" dirty="0" smtClean="0"/>
                  <a:t>x </a:t>
                </a:r>
                <a:r>
                  <a:rPr lang="en-US" sz="4000" dirty="0" smtClean="0"/>
                  <a:t>percent (as a percentage of the free-trade price) and the price in the rest of the world changes </a:t>
                </a:r>
                <a:r>
                  <a:rPr lang="en-US" sz="4000" i="1" dirty="0" smtClean="0"/>
                  <a:t>y </a:t>
                </a:r>
                <a:r>
                  <a:rPr lang="en-US" sz="4000" dirty="0" smtClean="0"/>
                  <a:t>percent, then </a:t>
                </a:r>
              </a:p>
              <a:p>
                <a:pPr marL="0" marR="0" indent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sz="4600" dirty="0"/>
                  <a:t> </a:t>
                </a:r>
                <a:r>
                  <a:rPr lang="en-US" sz="4600" dirty="0" smtClean="0"/>
                  <a:t>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60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𝑁𝑎𝑡𝑖𝑜</m:t>
                        </m:r>
                        <m:sSup>
                          <m:sSupPr>
                            <m:ctrlP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𝑛</m:t>
                            </m:r>
                          </m:e>
                          <m:sup>
                            <m: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′</m:t>
                            </m:r>
                          </m:sup>
                        </m:sSup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𝑠</m:t>
                        </m:r>
                        <m:r>
                          <a:rPr lang="en-US" sz="46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𝑔𝑎𝑖𝑛</m:t>
                        </m:r>
                      </m:num>
                      <m:den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𝑅𝑒𝑠𝑡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𝑜𝑓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𝑤𝑜𝑟𝑙</m:t>
                        </m:r>
                        <m:sSup>
                          <m:sSupPr>
                            <m:ctrlP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𝑑</m:t>
                            </m:r>
                          </m:e>
                          <m:sup>
                            <m:r>
                              <a:rPr lang="en-US" sz="46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′</m:t>
                            </m:r>
                          </m:sup>
                        </m:sSup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𝑠</m:t>
                        </m:r>
                        <m:r>
                          <a:rPr lang="en-US" sz="4600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 </m:t>
                        </m:r>
                        <m:r>
                          <a:rPr lang="en-US" sz="46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𝑔𝑎𝑖𝑛</m:t>
                        </m:r>
                      </m:den>
                    </m:f>
                  </m:oMath>
                </a14:m>
                <a:r>
                  <a:rPr lang="en-US" sz="4600" dirty="0"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4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en-US" sz="4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𝑦</m:t>
                        </m:r>
                      </m:den>
                    </m:f>
                  </m:oMath>
                </a14:m>
                <a:endParaRPr lang="en-US" sz="4600" dirty="0" smtClean="0">
                  <a:ea typeface="Calibri"/>
                  <a:cs typeface="Times New Roman"/>
                </a:endParaRPr>
              </a:p>
              <a:p>
                <a:pPr marL="0" marR="0" indent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 lang="en-US" dirty="0">
                  <a:ea typeface="Calibri"/>
                  <a:cs typeface="Times New Roman"/>
                </a:endParaRPr>
              </a:p>
              <a:p>
                <a:pPr marL="0" marR="0" indent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dirty="0">
                    <a:ea typeface="Calibri"/>
                    <a:cs typeface="Times New Roman"/>
                  </a:rPr>
                  <a:t> </a:t>
                </a: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endParaRPr lang="en-US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4906963"/>
              </a:xfrm>
              <a:blipFill rotWithShape="1">
                <a:blip r:embed="rId2"/>
                <a:stretch>
                  <a:fillRect l="-815" t="-1990" r="-1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72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Which Country Gains More?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side with the less elastic (steeper) trade curve (import demand curve or </a:t>
            </a:r>
            <a:r>
              <a:rPr lang="en-US" dirty="0" smtClean="0"/>
              <a:t>export supply </a:t>
            </a:r>
            <a:r>
              <a:rPr lang="en-US" dirty="0"/>
              <a:t>curve) gains more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3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Demand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Demand for a product depends </a:t>
            </a:r>
            <a:r>
              <a:rPr lang="en-US" sz="3000" dirty="0"/>
              <a:t>on a number </a:t>
            </a:r>
            <a:r>
              <a:rPr lang="en-US" sz="3000" dirty="0" smtClean="0"/>
              <a:t>of factors, such as tastes</a:t>
            </a:r>
            <a:r>
              <a:rPr lang="en-US" sz="3000" dirty="0"/>
              <a:t>, the price of this product, the prices of other products, and income</a:t>
            </a:r>
            <a:r>
              <a:rPr lang="en-US" sz="3000" dirty="0" smtClean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09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Demand Curve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sz="3000" dirty="0"/>
              <a:t>S</a:t>
            </a:r>
            <a:r>
              <a:rPr lang="en-US" sz="3000" dirty="0" smtClean="0"/>
              <a:t>hows the quantity that consumers will buy at each possible market price, other things equal.</a:t>
            </a:r>
          </a:p>
          <a:p>
            <a:r>
              <a:rPr lang="en-US" sz="3000" dirty="0"/>
              <a:t>S</a:t>
            </a:r>
            <a:r>
              <a:rPr lang="en-US" sz="3000" dirty="0" smtClean="0"/>
              <a:t>hows </a:t>
            </a:r>
            <a:r>
              <a:rPr lang="en-US" sz="3000" dirty="0"/>
              <a:t>the value that consumers place on units of the product, because it indicates the highest price that some consumer is willing to pay for each unit.</a:t>
            </a:r>
          </a:p>
          <a:p>
            <a:r>
              <a:rPr lang="en-US" sz="3000" dirty="0" smtClean="0"/>
              <a:t>A change in one of the other drivers of quantity demanded </a:t>
            </a:r>
            <a:r>
              <a:rPr lang="en-US" sz="3000" dirty="0"/>
              <a:t>for a product </a:t>
            </a:r>
            <a:r>
              <a:rPr lang="en-US" sz="3000" dirty="0" smtClean="0"/>
              <a:t>(tastes, </a:t>
            </a:r>
            <a:r>
              <a:rPr lang="en-US" sz="3000" dirty="0"/>
              <a:t>the prices of other products, </a:t>
            </a:r>
            <a:r>
              <a:rPr lang="en-US" sz="3000" dirty="0" smtClean="0"/>
              <a:t>or income) causes a shift in the demand curve.</a:t>
            </a:r>
            <a:endParaRPr lang="en-US" sz="3000" dirty="0"/>
          </a:p>
          <a:p>
            <a:endParaRPr lang="en-US" sz="3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5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Demand Responsiveness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How responsive is quantity demanded to a change in price</a:t>
            </a:r>
            <a:r>
              <a:rPr lang="en-US" dirty="0" smtClean="0"/>
              <a:t>?</a:t>
            </a:r>
          </a:p>
          <a:p>
            <a:r>
              <a:rPr lang="en-US" dirty="0"/>
              <a:t>A measure of responsiveness that is “unit-free” is </a:t>
            </a:r>
            <a:r>
              <a:rPr lang="en-US" b="1" dirty="0"/>
              <a:t>elasticity, </a:t>
            </a:r>
            <a:r>
              <a:rPr lang="en-US" dirty="0" smtClean="0"/>
              <a:t>which measures the </a:t>
            </a:r>
            <a:r>
              <a:rPr lang="en-US" i="1" dirty="0"/>
              <a:t>percent </a:t>
            </a:r>
            <a:r>
              <a:rPr lang="en-US" dirty="0" smtClean="0"/>
              <a:t>change in </a:t>
            </a:r>
            <a:r>
              <a:rPr lang="en-US" dirty="0"/>
              <a:t>one variable resulting from a 1 </a:t>
            </a:r>
            <a:r>
              <a:rPr lang="en-US" i="1" dirty="0"/>
              <a:t>percent </a:t>
            </a:r>
            <a:r>
              <a:rPr lang="en-US" dirty="0"/>
              <a:t>change in another variable.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price elasticity </a:t>
            </a:r>
            <a:r>
              <a:rPr lang="en-US" b="1" dirty="0"/>
              <a:t>of demand </a:t>
            </a:r>
            <a:r>
              <a:rPr lang="en-US" dirty="0"/>
              <a:t>is the percent change in quantity demanded resulting from </a:t>
            </a:r>
            <a:r>
              <a:rPr lang="en-US" dirty="0" smtClean="0"/>
              <a:t>a 1 </a:t>
            </a:r>
            <a:r>
              <a:rPr lang="en-US" dirty="0"/>
              <a:t>percent increase in price.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/>
              <a:t>Consumer Surplus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Consumer surplus </a:t>
            </a:r>
            <a:r>
              <a:rPr lang="en-US" dirty="0" smtClean="0"/>
              <a:t>is</a:t>
            </a:r>
            <a:r>
              <a:rPr lang="en-US" b="1" dirty="0" smtClean="0"/>
              <a:t> </a:t>
            </a:r>
            <a:r>
              <a:rPr lang="en-US" dirty="0"/>
              <a:t>the increase in the economic well-being </a:t>
            </a:r>
            <a:r>
              <a:rPr lang="en-US" dirty="0" smtClean="0"/>
              <a:t>of consumers </a:t>
            </a:r>
            <a:r>
              <a:rPr lang="en-US" dirty="0"/>
              <a:t>who are able to buy the product at a market price lower than the </a:t>
            </a:r>
            <a:r>
              <a:rPr lang="en-US" dirty="0" smtClean="0"/>
              <a:t>highest price </a:t>
            </a:r>
            <a:r>
              <a:rPr lang="en-US" dirty="0"/>
              <a:t>that they are willing and able to pay for the product.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2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/>
              <a:t>Supply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What determines how much of a product is supplied by a business firm (or other </a:t>
            </a:r>
            <a:r>
              <a:rPr lang="en-US" sz="2800" dirty="0" smtClean="0"/>
              <a:t>producer) into </a:t>
            </a:r>
            <a:r>
              <a:rPr lang="en-US" sz="2800" dirty="0"/>
              <a:t>a market? </a:t>
            </a:r>
            <a:endParaRPr lang="en-US" sz="2800" dirty="0" smtClean="0"/>
          </a:p>
          <a:p>
            <a:r>
              <a:rPr lang="en-US" sz="2800" dirty="0" smtClean="0"/>
              <a:t>A </a:t>
            </a:r>
            <a:r>
              <a:rPr lang="en-US" sz="2800" dirty="0"/>
              <a:t>firm supplies the product because it is trying to earn a </a:t>
            </a:r>
            <a:r>
              <a:rPr lang="en-US" sz="2800" dirty="0" smtClean="0"/>
              <a:t>profit on </a:t>
            </a:r>
            <a:r>
              <a:rPr lang="en-US" sz="2800" dirty="0"/>
              <a:t>its production and sales activities</a:t>
            </a:r>
            <a:r>
              <a:rPr lang="en-US" sz="2800" dirty="0" smtClean="0"/>
              <a:t>.</a:t>
            </a:r>
            <a:r>
              <a:rPr lang="en-US" sz="2800" dirty="0"/>
              <a:t> </a:t>
            </a:r>
            <a:endParaRPr lang="en-US" sz="2800" dirty="0" smtClean="0"/>
          </a:p>
          <a:p>
            <a:r>
              <a:rPr lang="en-US" sz="2800" dirty="0" smtClean="0"/>
              <a:t>One </a:t>
            </a:r>
            <a:r>
              <a:rPr lang="en-US" sz="2800" dirty="0"/>
              <a:t>influence on how much a firm supplies </a:t>
            </a:r>
            <a:r>
              <a:rPr lang="en-US" sz="2800" dirty="0" smtClean="0"/>
              <a:t>is the </a:t>
            </a:r>
            <a:r>
              <a:rPr lang="en-US" sz="2800" dirty="0"/>
              <a:t>price that the firm receives for its sales.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other </a:t>
            </a:r>
            <a:r>
              <a:rPr lang="en-US" sz="2800" dirty="0" smtClean="0"/>
              <a:t>major influence </a:t>
            </a:r>
            <a:r>
              <a:rPr lang="en-US" sz="2800" dirty="0"/>
              <a:t>is the cost </a:t>
            </a:r>
            <a:r>
              <a:rPr lang="en-US" sz="2800" dirty="0" smtClean="0"/>
              <a:t>of producing </a:t>
            </a:r>
            <a:r>
              <a:rPr lang="en-US" sz="2800" dirty="0"/>
              <a:t>and selling the product</a:t>
            </a:r>
            <a:r>
              <a:rPr lang="en-US" sz="2800" dirty="0" smtClean="0"/>
              <a:t>. 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4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Supply Curve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1" y="1219200"/>
            <a:ext cx="7543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/>
              <a:t>Shows the quantity that </a:t>
            </a:r>
            <a:r>
              <a:rPr lang="en-US" sz="3000" dirty="0" smtClean="0"/>
              <a:t>producers will offer for sale at </a:t>
            </a:r>
            <a:r>
              <a:rPr lang="en-US" sz="3000" dirty="0"/>
              <a:t>each possible market price, other things equal.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/>
              <a:t>Shows the </a:t>
            </a:r>
            <a:r>
              <a:rPr lang="en-US" sz="3000" dirty="0" smtClean="0"/>
              <a:t>marginal cost of producing units </a:t>
            </a:r>
            <a:r>
              <a:rPr lang="en-US" sz="3000" dirty="0"/>
              <a:t>of the </a:t>
            </a:r>
            <a:r>
              <a:rPr lang="en-US" sz="3000" dirty="0" smtClean="0"/>
              <a:t>product.</a:t>
            </a:r>
            <a:endParaRPr lang="en-US" sz="3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000" dirty="0"/>
              <a:t>A change in one of the other drivers of quantity </a:t>
            </a:r>
            <a:r>
              <a:rPr lang="en-US" sz="3000" dirty="0" smtClean="0"/>
              <a:t>supplied for </a:t>
            </a:r>
            <a:r>
              <a:rPr lang="en-US" sz="3000" dirty="0"/>
              <a:t>a product </a:t>
            </a:r>
            <a:r>
              <a:rPr lang="en-US" sz="3000" dirty="0" smtClean="0"/>
              <a:t>(prices and availability of inputs, technology, or number of firms) causes </a:t>
            </a:r>
            <a:r>
              <a:rPr lang="en-US" sz="3000" dirty="0"/>
              <a:t>a shift in the </a:t>
            </a:r>
            <a:r>
              <a:rPr lang="en-US" sz="3000" dirty="0" smtClean="0"/>
              <a:t>supply curve</a:t>
            </a:r>
            <a:r>
              <a:rPr lang="en-US" sz="30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US" sz="4000" b="1" dirty="0"/>
              <a:t>Producer Surplus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355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b="1" dirty="0" smtClean="0"/>
          </a:p>
          <a:p>
            <a:pPr marL="0" indent="0">
              <a:buNone/>
            </a:pPr>
            <a:r>
              <a:rPr lang="en-US" sz="2800" b="1" dirty="0" smtClean="0"/>
              <a:t>Producer surplus </a:t>
            </a:r>
            <a:r>
              <a:rPr lang="en-US" sz="2800" dirty="0" smtClean="0"/>
              <a:t>is</a:t>
            </a:r>
            <a:r>
              <a:rPr lang="en-US" sz="2800" b="1" dirty="0" smtClean="0"/>
              <a:t> </a:t>
            </a:r>
            <a:r>
              <a:rPr lang="en-US" sz="2800" dirty="0" smtClean="0"/>
              <a:t>the increase </a:t>
            </a:r>
            <a:r>
              <a:rPr lang="en-US" sz="2800" dirty="0"/>
              <a:t>in the economic well-being of producers who are able to sell the product </a:t>
            </a:r>
            <a:r>
              <a:rPr lang="en-US" sz="2800" dirty="0" smtClean="0"/>
              <a:t>at a </a:t>
            </a:r>
            <a:r>
              <a:rPr lang="en-US" sz="2800" dirty="0"/>
              <a:t>market price higher than the lowest price that would have drawn out their supply.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7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337</TotalTime>
  <Words>1244</Words>
  <Application>Microsoft Office PowerPoint</Application>
  <PresentationFormat>On-screen Show (4:3)</PresentationFormat>
  <Paragraphs>114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PowerPoint Template</vt:lpstr>
      <vt:lpstr>Chapter 2</vt:lpstr>
      <vt:lpstr>Four Questions About Trade</vt:lpstr>
      <vt:lpstr>Demand</vt:lpstr>
      <vt:lpstr>Demand Curve</vt:lpstr>
      <vt:lpstr>Demand Responsiveness </vt:lpstr>
      <vt:lpstr>Consumer Surplus</vt:lpstr>
      <vt:lpstr>Supply</vt:lpstr>
      <vt:lpstr>Supply Curve</vt:lpstr>
      <vt:lpstr>Producer Surplus</vt:lpstr>
      <vt:lpstr>Supply Responsiveness</vt:lpstr>
      <vt:lpstr>Demand and Supply for Motorbikes  Qd = a – b P     Qd = 90,000 – 25 P   or in inverse form:   P = 3,600 – 0.04 Qd Qs = c + d P      QS =-10,000 + 25P or in inverse form:  P = 400 + 0.04 Q</vt:lpstr>
      <vt:lpstr>The Market for Motorbikes: Demand and Supply</vt:lpstr>
      <vt:lpstr>Two National Markets and the Opening of Trade</vt:lpstr>
      <vt:lpstr>Free Trade Equilibrium</vt:lpstr>
      <vt:lpstr>The Effects of Trade on Production, Consumption, and Price with Demand and Supply Curves </vt:lpstr>
      <vt:lpstr>The Effects of Trade on Well- Being of Producers, Consumers, and the Nation as a Whole </vt:lpstr>
      <vt:lpstr>Welfare Effects of Free Trade </vt:lpstr>
      <vt:lpstr>Effects in the Importing Country</vt:lpstr>
      <vt:lpstr>Effects in the Exporting Country</vt:lpstr>
      <vt:lpstr>Which Country Gains More?</vt:lpstr>
      <vt:lpstr>Which Country Gains More?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</dc:title>
  <dc:creator>fsaboori</dc:creator>
  <cp:lastModifiedBy>Kouvelis, Christina</cp:lastModifiedBy>
  <cp:revision>52</cp:revision>
  <dcterms:created xsi:type="dcterms:W3CDTF">2014-10-28T20:21:34Z</dcterms:created>
  <dcterms:modified xsi:type="dcterms:W3CDTF">2015-05-18T18:59:25Z</dcterms:modified>
</cp:coreProperties>
</file>