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56" r:id="rId2"/>
    <p:sldId id="258" r:id="rId3"/>
    <p:sldId id="260" r:id="rId4"/>
    <p:sldId id="259" r:id="rId5"/>
    <p:sldId id="261" r:id="rId6"/>
    <p:sldId id="262" r:id="rId7"/>
    <p:sldId id="264" r:id="rId8"/>
    <p:sldId id="265" r:id="rId9"/>
    <p:sldId id="267" r:id="rId10"/>
    <p:sldId id="263" r:id="rId11"/>
    <p:sldId id="266" r:id="rId12"/>
    <p:sldId id="268" r:id="rId13"/>
    <p:sldId id="271" r:id="rId14"/>
    <p:sldId id="269" r:id="rId15"/>
    <p:sldId id="270" r:id="rId16"/>
    <p:sldId id="272" r:id="rId17"/>
    <p:sldId id="273" r:id="rId18"/>
    <p:sldId id="274" r:id="rId19"/>
    <p:sldId id="278" r:id="rId20"/>
    <p:sldId id="275" r:id="rId21"/>
    <p:sldId id="276" r:id="rId22"/>
    <p:sldId id="277" r:id="rId23"/>
    <p:sldId id="279" r:id="rId24"/>
    <p:sldId id="280" r:id="rId25"/>
    <p:sldId id="283"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7/9/2015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64954A-F396-4FEA-B2A7-4B37A6B39161}" type="slidenum">
              <a:rPr lang="en-US" smtClean="0"/>
              <a:t>19</a:t>
            </a:fld>
            <a:endParaRPr lang="en-US" dirty="0"/>
          </a:p>
        </p:txBody>
      </p:sp>
    </p:spTree>
    <p:extLst>
      <p:ext uri="{BB962C8B-B14F-4D97-AF65-F5344CB8AC3E}">
        <p14:creationId xmlns:p14="http://schemas.microsoft.com/office/powerpoint/2010/main" val="56947833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1</a:t>
            </a:r>
            <a:endParaRPr lang="en-US" dirty="0"/>
          </a:p>
        </p:txBody>
      </p:sp>
      <p:sp>
        <p:nvSpPr>
          <p:cNvPr id="3" name="Subtitle 2"/>
          <p:cNvSpPr>
            <a:spLocks noGrp="1"/>
          </p:cNvSpPr>
          <p:nvPr>
            <p:ph type="subTitle" idx="1"/>
          </p:nvPr>
        </p:nvSpPr>
        <p:spPr>
          <a:xfrm>
            <a:off x="533400" y="3505200"/>
            <a:ext cx="7848600" cy="685800"/>
          </a:xfrm>
        </p:spPr>
        <p:txBody>
          <a:bodyPr/>
          <a:lstStyle/>
          <a:p>
            <a:r>
              <a:rPr lang="en-US" dirty="0" smtClean="0"/>
              <a:t>International Economics is Different</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Immigration</a:t>
            </a:r>
            <a:endParaRPr lang="en-US" b="1" dirty="0"/>
          </a:p>
        </p:txBody>
      </p:sp>
      <p:sp>
        <p:nvSpPr>
          <p:cNvPr id="3" name="Content Placeholder 2"/>
          <p:cNvSpPr>
            <a:spLocks noGrp="1"/>
          </p:cNvSpPr>
          <p:nvPr>
            <p:ph idx="1"/>
          </p:nvPr>
        </p:nvSpPr>
        <p:spPr>
          <a:xfrm>
            <a:off x="457200" y="1219200"/>
            <a:ext cx="8305800" cy="4983163"/>
          </a:xfrm>
        </p:spPr>
        <p:txBody>
          <a:bodyPr>
            <a:normAutofit lnSpcReduction="10000"/>
          </a:bodyPr>
          <a:lstStyle/>
          <a:p>
            <a:r>
              <a:rPr lang="en-US" dirty="0" smtClean="0"/>
              <a:t>About 230 million people, 3% of the world’s population live outside the country of their birth</a:t>
            </a:r>
          </a:p>
          <a:p>
            <a:r>
              <a:rPr lang="en-US" dirty="0" smtClean="0"/>
              <a:t>For most industrialized countries (an exception is Japan) the percentage of the country’s population that is foreign-born is high</a:t>
            </a:r>
          </a:p>
          <a:p>
            <a:r>
              <a:rPr lang="en-US" dirty="0" smtClean="0"/>
              <a:t>Many of the foreign-born are illegal immigrants—over 1/4 of the total for the U.S.</a:t>
            </a:r>
          </a:p>
          <a:p>
            <a:r>
              <a:rPr lang="en-US" dirty="0" smtClean="0"/>
              <a:t>Immigration policies have been set in place to reduce and restrict immigration</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5628960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Immigration</a:t>
            </a:r>
            <a:endParaRPr lang="en-US" b="1" dirty="0"/>
          </a:p>
        </p:txBody>
      </p:sp>
      <p:sp>
        <p:nvSpPr>
          <p:cNvPr id="3" name="Content Placeholder 2"/>
          <p:cNvSpPr>
            <a:spLocks noGrp="1"/>
          </p:cNvSpPr>
          <p:nvPr>
            <p:ph idx="1"/>
          </p:nvPr>
        </p:nvSpPr>
        <p:spPr>
          <a:xfrm>
            <a:off x="457200" y="1447800"/>
            <a:ext cx="8229600" cy="4754563"/>
          </a:xfrm>
        </p:spPr>
        <p:txBody>
          <a:bodyPr>
            <a:normAutofit lnSpcReduction="10000"/>
          </a:bodyPr>
          <a:lstStyle/>
          <a:p>
            <a:r>
              <a:rPr lang="en-US" dirty="0" smtClean="0"/>
              <a:t>Opponents of immigration stress a range of problems they believe arise from immigration, including:</a:t>
            </a:r>
          </a:p>
          <a:p>
            <a:pPr lvl="1"/>
            <a:r>
              <a:rPr lang="en-US" dirty="0" smtClean="0"/>
              <a:t> General losses to the economy</a:t>
            </a:r>
          </a:p>
          <a:p>
            <a:pPr lvl="1"/>
            <a:r>
              <a:rPr lang="en-US" dirty="0"/>
              <a:t>T</a:t>
            </a:r>
            <a:r>
              <a:rPr lang="en-US" dirty="0" smtClean="0"/>
              <a:t>he fiscal burden from immigrants’ use of government services (health care, schooling, etc.)</a:t>
            </a:r>
          </a:p>
          <a:p>
            <a:pPr lvl="1"/>
            <a:r>
              <a:rPr lang="en-US" dirty="0" smtClean="0"/>
              <a:t>Slow integration of immigrants into the new national culture, values, and language</a:t>
            </a:r>
          </a:p>
          <a:p>
            <a:pPr lvl="1"/>
            <a:r>
              <a:rPr lang="en-US" dirty="0" smtClean="0"/>
              <a:t>Potential of increased crime</a:t>
            </a:r>
          </a:p>
          <a:p>
            <a:pPr lvl="1"/>
            <a:r>
              <a:rPr lang="en-US" dirty="0" smtClean="0"/>
              <a:t>Links of some immigrants into terrorism</a:t>
            </a:r>
          </a:p>
          <a:p>
            <a:pPr lvl="1"/>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33096936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Immigration</a:t>
            </a:r>
            <a:endParaRPr lang="en-US" b="1" dirty="0"/>
          </a:p>
        </p:txBody>
      </p:sp>
      <p:sp>
        <p:nvSpPr>
          <p:cNvPr id="3" name="Content Placeholder 2"/>
          <p:cNvSpPr>
            <a:spLocks noGrp="1"/>
          </p:cNvSpPr>
          <p:nvPr>
            <p:ph idx="1"/>
          </p:nvPr>
        </p:nvSpPr>
        <p:spPr>
          <a:xfrm>
            <a:off x="457200" y="1371600"/>
            <a:ext cx="8229600" cy="4830763"/>
          </a:xfrm>
        </p:spPr>
        <p:txBody>
          <a:bodyPr>
            <a:normAutofit fontScale="92500" lnSpcReduction="10000"/>
          </a:bodyPr>
          <a:lstStyle/>
          <a:p>
            <a:pPr marL="0" indent="0">
              <a:buNone/>
            </a:pPr>
            <a:r>
              <a:rPr lang="en-US" dirty="0" smtClean="0"/>
              <a:t>How much harm do immigrants do to the economies of the countries they move into?</a:t>
            </a:r>
          </a:p>
          <a:p>
            <a:r>
              <a:rPr lang="en-US" dirty="0" smtClean="0"/>
              <a:t>Job-seeking brings net economic benefits not only to the immigrants, but to the receiving country overall</a:t>
            </a:r>
          </a:p>
          <a:p>
            <a:pPr lvl="1"/>
            <a:r>
              <a:rPr lang="en-US" dirty="0" smtClean="0"/>
              <a:t>Winners include the firms that employ the immigrants and consumers who buy the products</a:t>
            </a:r>
          </a:p>
          <a:p>
            <a:pPr lvl="1"/>
            <a:r>
              <a:rPr lang="en-US" dirty="0" smtClean="0"/>
              <a:t>The group that loses is the workers who compete with the immigrants for jobs</a:t>
            </a:r>
          </a:p>
          <a:p>
            <a:pPr lvl="1"/>
            <a:r>
              <a:rPr lang="en-US" dirty="0" smtClean="0"/>
              <a:t>Putting this together, the net effect is positive (the winners win more than the losers lose)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14066370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a:t>China’s Exchange Rate</a:t>
            </a:r>
            <a:endParaRPr lang="en-US" dirty="0"/>
          </a:p>
        </p:txBody>
      </p:sp>
      <p:sp>
        <p:nvSpPr>
          <p:cNvPr id="3" name="Content Placeholder 2"/>
          <p:cNvSpPr>
            <a:spLocks noGrp="1"/>
          </p:cNvSpPr>
          <p:nvPr>
            <p:ph idx="1"/>
          </p:nvPr>
        </p:nvSpPr>
        <p:spPr>
          <a:xfrm>
            <a:off x="457200" y="1295400"/>
            <a:ext cx="8229600" cy="4906963"/>
          </a:xfrm>
        </p:spPr>
        <p:txBody>
          <a:bodyPr>
            <a:normAutofit fontScale="85000" lnSpcReduction="10000"/>
          </a:bodyPr>
          <a:lstStyle/>
          <a:p>
            <a:r>
              <a:rPr lang="en-US" dirty="0" smtClean="0"/>
              <a:t>An </a:t>
            </a:r>
            <a:r>
              <a:rPr lang="en-US" b="1" i="1" dirty="0" smtClean="0"/>
              <a:t>exchange rate </a:t>
            </a:r>
            <a:r>
              <a:rPr lang="en-US" dirty="0" smtClean="0"/>
              <a:t>is the value of a country’s currency in terms of some other country’s currency</a:t>
            </a:r>
          </a:p>
          <a:p>
            <a:r>
              <a:rPr lang="en-US" dirty="0" smtClean="0"/>
              <a:t>In </a:t>
            </a:r>
            <a:r>
              <a:rPr lang="en-US" dirty="0" smtClean="0"/>
              <a:t>1994 the Chinese government switched from a system of several different exchange rates, each applying to different kinds of international transactions, to fixed rate to the U.S. dollar</a:t>
            </a:r>
          </a:p>
          <a:p>
            <a:pPr lvl="1"/>
            <a:r>
              <a:rPr lang="en-US" dirty="0"/>
              <a:t>Locked at about 8.28 yuan per dollar from </a:t>
            </a:r>
            <a:r>
              <a:rPr lang="en-US" dirty="0" smtClean="0"/>
              <a:t>1997-2005</a:t>
            </a:r>
          </a:p>
          <a:p>
            <a:r>
              <a:rPr lang="en-US" dirty="0" smtClean="0"/>
              <a:t>By 2003 the U.S. government began to complain that China’s fixed-rate policy was unacceptable currency manipulation</a:t>
            </a:r>
          </a:p>
          <a:p>
            <a:pPr lvl="1"/>
            <a:r>
              <a:rPr lang="en-US" dirty="0" smtClean="0"/>
              <a:t>U.S. threatened large new tariffs on imports from China if the yuan wasn’t revalued</a:t>
            </a:r>
          </a:p>
          <a:p>
            <a:pPr lvl="1"/>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10865371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China’s Exchange Rate</a:t>
            </a:r>
            <a:endParaRPr lang="en-US" b="1" dirty="0"/>
          </a:p>
        </p:txBody>
      </p:sp>
      <p:sp>
        <p:nvSpPr>
          <p:cNvPr id="3" name="Content Placeholder 2"/>
          <p:cNvSpPr>
            <a:spLocks noGrp="1"/>
          </p:cNvSpPr>
          <p:nvPr>
            <p:ph idx="1"/>
          </p:nvPr>
        </p:nvSpPr>
        <p:spPr>
          <a:xfrm>
            <a:off x="457200" y="1371600"/>
            <a:ext cx="8229600" cy="4830763"/>
          </a:xfrm>
        </p:spPr>
        <p:txBody>
          <a:bodyPr/>
          <a:lstStyle/>
          <a:p>
            <a:r>
              <a:rPr lang="en-US" dirty="0" smtClean="0"/>
              <a:t>Was there proof of manipulation? (i.e. the exchange rate value should have changed, but did not)</a:t>
            </a:r>
          </a:p>
          <a:p>
            <a:pPr lvl="1"/>
            <a:r>
              <a:rPr lang="en-US" dirty="0" smtClean="0"/>
              <a:t>The Chinese government continually had to go into the foreign exchange market to buy dollars and sell to yuan  to keep the market rate equal to the fixed-rate target</a:t>
            </a:r>
          </a:p>
          <a:p>
            <a:pPr lvl="1"/>
            <a:r>
              <a:rPr lang="en-US" dirty="0" smtClean="0"/>
              <a:t>If it had not done so, the private demand for yuan would have lead to a rise in the price (the exchange-rate value)of the yuan</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34740516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China’s Exchange Rate</a:t>
            </a:r>
            <a:endParaRPr lang="en-US" dirty="0"/>
          </a:p>
        </p:txBody>
      </p:sp>
      <p:sp>
        <p:nvSpPr>
          <p:cNvPr id="3" name="Content Placeholder 2"/>
          <p:cNvSpPr>
            <a:spLocks noGrp="1"/>
          </p:cNvSpPr>
          <p:nvPr>
            <p:ph idx="1"/>
          </p:nvPr>
        </p:nvSpPr>
        <p:spPr>
          <a:xfrm>
            <a:off x="457200" y="1295400"/>
            <a:ext cx="8229600" cy="4906963"/>
          </a:xfrm>
        </p:spPr>
        <p:txBody>
          <a:bodyPr>
            <a:normAutofit fontScale="92500" lnSpcReduction="10000"/>
          </a:bodyPr>
          <a:lstStyle/>
          <a:p>
            <a:pPr marL="0" indent="0">
              <a:buNone/>
            </a:pPr>
            <a:r>
              <a:rPr lang="en-US" dirty="0"/>
              <a:t>T</a:t>
            </a:r>
            <a:r>
              <a:rPr lang="en-US" dirty="0" smtClean="0"/>
              <a:t>he exchange-rate value was too low, but by how much?</a:t>
            </a:r>
          </a:p>
          <a:p>
            <a:r>
              <a:rPr lang="en-US" dirty="0" smtClean="0"/>
              <a:t>Estimates of the undervaluation were 15-40% but there are challenges in making this estimate</a:t>
            </a:r>
          </a:p>
          <a:p>
            <a:pPr lvl="1"/>
            <a:r>
              <a:rPr lang="en-US" dirty="0" smtClean="0"/>
              <a:t>China has substantial trade surpluses with the U.S. and European Union, but had trade deficits with many other countries. Overall, China had a trade surplus</a:t>
            </a:r>
          </a:p>
          <a:p>
            <a:pPr lvl="1"/>
            <a:r>
              <a:rPr lang="en-US" dirty="0" smtClean="0"/>
              <a:t>China has a very high national saving rate</a:t>
            </a:r>
          </a:p>
          <a:p>
            <a:pPr lvl="1"/>
            <a:r>
              <a:rPr lang="en-US" dirty="0" smtClean="0"/>
              <a:t>Private speculators moved “</a:t>
            </a:r>
            <a:r>
              <a:rPr lang="en-US" i="1" dirty="0" smtClean="0"/>
              <a:t>hot money</a:t>
            </a:r>
            <a:r>
              <a:rPr lang="en-US" dirty="0" smtClean="0"/>
              <a:t>” into the country in hopes of profiting when the value of the yuan increased</a:t>
            </a:r>
          </a:p>
          <a:p>
            <a:pPr lvl="1"/>
            <a:endParaRPr lang="en-US" dirty="0" smtClean="0"/>
          </a:p>
          <a:p>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6856727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China’s Exchange Rate</a:t>
            </a:r>
            <a:endParaRPr lang="en-US" b="1" dirty="0"/>
          </a:p>
        </p:txBody>
      </p:sp>
      <p:sp>
        <p:nvSpPr>
          <p:cNvPr id="3" name="Content Placeholder 2"/>
          <p:cNvSpPr>
            <a:spLocks noGrp="1"/>
          </p:cNvSpPr>
          <p:nvPr>
            <p:ph idx="1"/>
          </p:nvPr>
        </p:nvSpPr>
        <p:spPr/>
        <p:txBody>
          <a:bodyPr>
            <a:normAutofit fontScale="85000" lnSpcReduction="10000"/>
          </a:bodyPr>
          <a:lstStyle/>
          <a:p>
            <a:r>
              <a:rPr lang="en-US" dirty="0" smtClean="0"/>
              <a:t>In 2005 the Chinese government changed the exchange-rate value from 8.28 yuan per dollar to 8.11, a revaluation of 2.1 % (a decrease in the value of a dollar is the same as an increase in the value of a yuan)</a:t>
            </a:r>
          </a:p>
          <a:p>
            <a:r>
              <a:rPr lang="en-US" i="1" dirty="0" smtClean="0"/>
              <a:t>Crawling peg</a:t>
            </a:r>
            <a:r>
              <a:rPr lang="en-US" dirty="0" smtClean="0"/>
              <a:t>: small daily changes that result in a slow controlled change over time in the exchange-rate value (By 2008 the value of the yuan was 6.83 yuan per dollar)</a:t>
            </a:r>
          </a:p>
          <a:p>
            <a:r>
              <a:rPr lang="en-US" dirty="0" smtClean="0"/>
              <a:t>Worried about the global financial crisis, a steady fixed rate (2008 value) was implemented for two years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2516898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473"/>
            <a:ext cx="8229600" cy="1143000"/>
          </a:xfrm>
        </p:spPr>
        <p:txBody>
          <a:bodyPr/>
          <a:lstStyle/>
          <a:p>
            <a:r>
              <a:rPr lang="en-US" b="1" dirty="0" smtClean="0"/>
              <a:t>China’s Exchange Rate</a:t>
            </a:r>
            <a:endParaRPr lang="en-US" b="1" dirty="0"/>
          </a:p>
        </p:txBody>
      </p:sp>
      <p:sp>
        <p:nvSpPr>
          <p:cNvPr id="3" name="Content Placeholder 2"/>
          <p:cNvSpPr>
            <a:spLocks noGrp="1"/>
          </p:cNvSpPr>
          <p:nvPr>
            <p:ph idx="1"/>
          </p:nvPr>
        </p:nvSpPr>
        <p:spPr>
          <a:xfrm>
            <a:off x="457200" y="1066800"/>
            <a:ext cx="8458200" cy="5135563"/>
          </a:xfrm>
        </p:spPr>
        <p:txBody>
          <a:bodyPr>
            <a:normAutofit fontScale="92500" lnSpcReduction="10000"/>
          </a:bodyPr>
          <a:lstStyle/>
          <a:p>
            <a:r>
              <a:rPr lang="en-US" dirty="0" smtClean="0"/>
              <a:t>As the world recovered from the worst of the global crisis, pressure was put back on China to increase the exchange-rate value of the yuan, which was estimated to be 15-30% undervalued</a:t>
            </a:r>
          </a:p>
          <a:p>
            <a:r>
              <a:rPr lang="en-US" dirty="0" smtClean="0"/>
              <a:t>In 2010 the Chinese government resumed allowing a slow increase in the exchange-rate value of the yuan</a:t>
            </a:r>
          </a:p>
          <a:p>
            <a:r>
              <a:rPr lang="en-US" dirty="0" smtClean="0"/>
              <a:t>The foreign pressure may have had some effect, but conditions in China were beginning to change</a:t>
            </a:r>
          </a:p>
          <a:p>
            <a:pPr lvl="1"/>
            <a:r>
              <a:rPr lang="en-US" dirty="0" smtClean="0"/>
              <a:t>The yuan money supply in China grew too rapidly, encouraging local borrowing and spending that created upward pressure of the inflation rate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38161954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China’s Exchange Rate</a:t>
            </a:r>
            <a:endParaRPr lang="en-US" b="1" dirty="0"/>
          </a:p>
        </p:txBody>
      </p:sp>
      <p:sp>
        <p:nvSpPr>
          <p:cNvPr id="3" name="Content Placeholder 2"/>
          <p:cNvSpPr>
            <a:spLocks noGrp="1"/>
          </p:cNvSpPr>
          <p:nvPr>
            <p:ph idx="1"/>
          </p:nvPr>
        </p:nvSpPr>
        <p:spPr>
          <a:xfrm>
            <a:off x="457200" y="1447800"/>
            <a:ext cx="8229600" cy="4754563"/>
          </a:xfrm>
        </p:spPr>
        <p:txBody>
          <a:bodyPr>
            <a:normAutofit fontScale="85000" lnSpcReduction="20000"/>
          </a:bodyPr>
          <a:lstStyle/>
          <a:p>
            <a:r>
              <a:rPr lang="en-US" dirty="0" smtClean="0"/>
              <a:t>By increasing the exchange-rate value of the yuan, the Chinese government was able to better manage its domestic economy</a:t>
            </a:r>
          </a:p>
          <a:p>
            <a:pPr lvl="1"/>
            <a:r>
              <a:rPr lang="en-US" dirty="0"/>
              <a:t>It lowers import prices in China, reducing inflation pressures</a:t>
            </a:r>
          </a:p>
          <a:p>
            <a:pPr lvl="1"/>
            <a:r>
              <a:rPr lang="en-US" dirty="0"/>
              <a:t>Slows the growth of China’s exports, removing demand pressure on the prices of resources and products</a:t>
            </a:r>
          </a:p>
          <a:p>
            <a:pPr lvl="1"/>
            <a:r>
              <a:rPr lang="en-US" dirty="0"/>
              <a:t>Reduces the amount of intervention needed, reducing the pressure for growth of the money </a:t>
            </a:r>
            <a:r>
              <a:rPr lang="en-US" dirty="0" smtClean="0"/>
              <a:t>supply</a:t>
            </a:r>
          </a:p>
          <a:p>
            <a:pPr marL="457200" lvl="1" indent="0">
              <a:buNone/>
            </a:pPr>
            <a:endParaRPr lang="en-US" dirty="0" smtClean="0"/>
          </a:p>
          <a:p>
            <a:r>
              <a:rPr lang="en-US" dirty="0" smtClean="0"/>
              <a:t>The exchange rate is a key price that  affects international trade flows of goods and services and international financial </a:t>
            </a:r>
            <a:r>
              <a:rPr lang="en-US" dirty="0" smtClean="0"/>
              <a:t>flows</a:t>
            </a:r>
            <a:endParaRPr lang="en-US" dirty="0" smtClean="0"/>
          </a:p>
          <a:p>
            <a:pPr marL="457200" lvl="1"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Tree>
    <p:extLst>
      <p:ext uri="{BB962C8B-B14F-4D97-AF65-F5344CB8AC3E}">
        <p14:creationId xmlns:p14="http://schemas.microsoft.com/office/powerpoint/2010/main" val="24767253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295400"/>
            <a:ext cx="8229600" cy="4906963"/>
          </a:xfrm>
        </p:spPr>
        <p:txBody>
          <a:bodyPr>
            <a:normAutofit fontScale="92500"/>
          </a:bodyPr>
          <a:lstStyle/>
          <a:p>
            <a:r>
              <a:rPr lang="en-US" dirty="0" smtClean="0"/>
              <a:t>The European Union is the most successful regional trade agreement (28 countries) and has largely eliminated barriers to goods and services and movement of financial capital among its member countries</a:t>
            </a:r>
          </a:p>
          <a:p>
            <a:r>
              <a:rPr lang="en-US" dirty="0" smtClean="0"/>
              <a:t>In 1999, 11 EU countries established the euro as their common currency with the European Central Bank (ECB) in charge of monetary policy for the euro </a:t>
            </a:r>
            <a:r>
              <a:rPr lang="en-US" dirty="0"/>
              <a:t>area. The ECB’s primary objective is price stability (low inflation rate of about 2 </a:t>
            </a:r>
            <a:r>
              <a:rPr lang="en-US" dirty="0" smtClean="0"/>
              <a:t>%)</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Tree>
    <p:extLst>
      <p:ext uri="{BB962C8B-B14F-4D97-AF65-F5344CB8AC3E}">
        <p14:creationId xmlns:p14="http://schemas.microsoft.com/office/powerpoint/2010/main" val="38163190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Nation?</a:t>
            </a:r>
            <a:endParaRPr lang="en-US" b="1" dirty="0"/>
          </a:p>
        </p:txBody>
      </p:sp>
      <p:sp>
        <p:nvSpPr>
          <p:cNvPr id="3" name="Content Placeholder 2"/>
          <p:cNvSpPr>
            <a:spLocks noGrp="1"/>
          </p:cNvSpPr>
          <p:nvPr>
            <p:ph idx="1"/>
          </p:nvPr>
        </p:nvSpPr>
        <p:spPr>
          <a:xfrm>
            <a:off x="457200" y="1447800"/>
            <a:ext cx="8229600" cy="4754563"/>
          </a:xfrm>
        </p:spPr>
        <p:txBody>
          <a:bodyPr>
            <a:normAutofit lnSpcReduction="10000"/>
          </a:bodyPr>
          <a:lstStyle/>
          <a:p>
            <a:r>
              <a:rPr lang="en-US" dirty="0" smtClean="0"/>
              <a:t>Nations are not like regions or families, they are sovereign</a:t>
            </a:r>
          </a:p>
          <a:p>
            <a:pPr lvl="1"/>
            <a:r>
              <a:rPr lang="en-US" dirty="0" smtClean="0"/>
              <a:t>No central court can enforce its will on them with a global police force</a:t>
            </a:r>
          </a:p>
          <a:p>
            <a:r>
              <a:rPr lang="en-US" dirty="0" smtClean="0"/>
              <a:t>A nation often ignores the interests of foreigners</a:t>
            </a:r>
          </a:p>
          <a:p>
            <a:r>
              <a:rPr lang="en-US" dirty="0" smtClean="0"/>
              <a:t>A nation can have its own currency, its own barriers to trading with foreigners, its own government taxing and spending, and its own laws of citizenship and residence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40447491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447800"/>
            <a:ext cx="8229600" cy="4754563"/>
          </a:xfrm>
        </p:spPr>
        <p:txBody>
          <a:bodyPr/>
          <a:lstStyle/>
          <a:p>
            <a:r>
              <a:rPr lang="en-US" dirty="0" smtClean="0"/>
              <a:t>In the first decade the euro worked well</a:t>
            </a:r>
          </a:p>
          <a:p>
            <a:pPr lvl="1"/>
            <a:r>
              <a:rPr lang="en-US" dirty="0" smtClean="0"/>
              <a:t>Transaction costs were reduced</a:t>
            </a:r>
          </a:p>
          <a:p>
            <a:pPr lvl="1"/>
            <a:r>
              <a:rPr lang="en-US" dirty="0" smtClean="0"/>
              <a:t>Risks of unexpected exchange-rate changes were eliminated</a:t>
            </a:r>
          </a:p>
          <a:p>
            <a:pPr lvl="1"/>
            <a:r>
              <a:rPr lang="en-US" dirty="0" smtClean="0"/>
              <a:t>International trade among euro-area countries increased</a:t>
            </a:r>
          </a:p>
          <a:p>
            <a:pPr lvl="1"/>
            <a:r>
              <a:rPr lang="en-US" dirty="0" smtClean="0"/>
              <a:t>Financial markets became more integrated</a:t>
            </a:r>
          </a:p>
          <a:p>
            <a:r>
              <a:rPr lang="en-US" dirty="0" smtClean="0"/>
              <a:t>By 2014 there were 18 participating countries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Tree>
    <p:extLst>
      <p:ext uri="{BB962C8B-B14F-4D97-AF65-F5344CB8AC3E}">
        <p14:creationId xmlns:p14="http://schemas.microsoft.com/office/powerpoint/2010/main" val="5967164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295400"/>
            <a:ext cx="8229600" cy="4906963"/>
          </a:xfrm>
        </p:spPr>
        <p:txBody>
          <a:bodyPr>
            <a:normAutofit fontScale="92500" lnSpcReduction="20000"/>
          </a:bodyPr>
          <a:lstStyle/>
          <a:p>
            <a:r>
              <a:rPr lang="en-US" dirty="0" smtClean="0"/>
              <a:t>The global and financial economic crisis began in 2007</a:t>
            </a:r>
          </a:p>
          <a:p>
            <a:pPr lvl="1"/>
            <a:r>
              <a:rPr lang="en-US" dirty="0" smtClean="0"/>
              <a:t>The recession drove increased fiscal deficits into most euro-area countries</a:t>
            </a:r>
          </a:p>
          <a:p>
            <a:pPr lvl="2"/>
            <a:r>
              <a:rPr lang="en-US" dirty="0" smtClean="0"/>
              <a:t>Greece’s fiscal deficit was almost 16% of its GDP in 2009 and its outstanding government debt rose to 130% of its GDP</a:t>
            </a:r>
          </a:p>
          <a:p>
            <a:pPr lvl="1"/>
            <a:r>
              <a:rPr lang="en-US" dirty="0" smtClean="0"/>
              <a:t>Burst housing bubbles in some </a:t>
            </a:r>
            <a:r>
              <a:rPr lang="en-US" dirty="0" smtClean="0"/>
              <a:t>euro-area countries led </a:t>
            </a:r>
            <a:r>
              <a:rPr lang="en-US" dirty="0" smtClean="0"/>
              <a:t>to rising defaults on mortgages, threatening the solvency of the banks that had made the loans</a:t>
            </a:r>
          </a:p>
          <a:p>
            <a:pPr lvl="2"/>
            <a:r>
              <a:rPr lang="en-US" dirty="0" smtClean="0"/>
              <a:t>The Irish government decreed that the government guaranteed all the deposits and debts of large Irish banks. As bank losses mounted, the government provided assistance. Ireland’s fiscal debt  jumped to 30% of its GDP in 2010 and outstanding government debt rose to over 100% by 2011</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35415575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371600"/>
            <a:ext cx="8229600" cy="5105400"/>
          </a:xfrm>
        </p:spPr>
        <p:txBody>
          <a:bodyPr>
            <a:normAutofit fontScale="85000" lnSpcReduction="10000"/>
          </a:bodyPr>
          <a:lstStyle/>
          <a:p>
            <a:r>
              <a:rPr lang="en-US" dirty="0" smtClean="0"/>
              <a:t>Prior to 2008 the interest rates on government debts of different countries were relatively close to each other</a:t>
            </a:r>
          </a:p>
          <a:p>
            <a:r>
              <a:rPr lang="en-US" dirty="0" smtClean="0"/>
              <a:t>In 2009 with the realization that the Greek deficit was much larger than </a:t>
            </a:r>
            <a:r>
              <a:rPr lang="en-US" dirty="0" smtClean="0"/>
              <a:t>previously reported, </a:t>
            </a:r>
            <a:r>
              <a:rPr lang="en-US" dirty="0" smtClean="0"/>
              <a:t>the interest rates on Greek government debt began to rise well above those for Germany’s government debt</a:t>
            </a:r>
          </a:p>
          <a:p>
            <a:pPr lvl="1"/>
            <a:r>
              <a:rPr lang="en-US" dirty="0" smtClean="0"/>
              <a:t>The Greek government concluded that it could not take on such expensive financing and the euro crisis began</a:t>
            </a:r>
          </a:p>
          <a:p>
            <a:pPr lvl="1"/>
            <a:r>
              <a:rPr lang="en-US" dirty="0" smtClean="0"/>
              <a:t>In 2010 the Greek government received a bailout package of 110 billion euros funded by the other euro-area countries through the newly formed European Financial Stability Facility (EFSF), the EU, and International Monetary Fund</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20764004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295400"/>
            <a:ext cx="8229600" cy="4906963"/>
          </a:xfrm>
        </p:spPr>
        <p:txBody>
          <a:bodyPr>
            <a:normAutofit/>
          </a:bodyPr>
          <a:lstStyle/>
          <a:p>
            <a:r>
              <a:rPr lang="en-US" dirty="0" smtClean="0"/>
              <a:t>Driven by concerns about the rising costs of bank bailouts, </a:t>
            </a:r>
            <a:r>
              <a:rPr lang="en-US" dirty="0" smtClean="0"/>
              <a:t>Irish interest </a:t>
            </a:r>
            <a:r>
              <a:rPr lang="en-US" dirty="0" smtClean="0"/>
              <a:t>rates began rising </a:t>
            </a:r>
          </a:p>
          <a:p>
            <a:pPr lvl="1"/>
            <a:r>
              <a:rPr lang="en-US" dirty="0" smtClean="0"/>
              <a:t>Ireland </a:t>
            </a:r>
            <a:r>
              <a:rPr lang="en-US" dirty="0" smtClean="0"/>
              <a:t>received bailout packages</a:t>
            </a:r>
          </a:p>
          <a:p>
            <a:r>
              <a:rPr lang="en-US" dirty="0" smtClean="0"/>
              <a:t>Driven by concerns about excessive government and private debt</a:t>
            </a:r>
            <a:r>
              <a:rPr lang="en-US" dirty="0"/>
              <a:t>, </a:t>
            </a:r>
            <a:r>
              <a:rPr lang="en-US" dirty="0" smtClean="0"/>
              <a:t>Portuguese interest </a:t>
            </a:r>
            <a:r>
              <a:rPr lang="en-US" dirty="0"/>
              <a:t>rates began rising </a:t>
            </a:r>
          </a:p>
          <a:p>
            <a:pPr lvl="1"/>
            <a:r>
              <a:rPr lang="en-US" dirty="0" smtClean="0"/>
              <a:t>Portugal received </a:t>
            </a:r>
            <a:r>
              <a:rPr lang="en-US" dirty="0"/>
              <a:t>bailout </a:t>
            </a:r>
            <a:r>
              <a:rPr lang="en-US" dirty="0" smtClean="0"/>
              <a:t>packages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10010825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295400"/>
            <a:ext cx="8229600" cy="4906963"/>
          </a:xfrm>
        </p:spPr>
        <p:txBody>
          <a:bodyPr>
            <a:normAutofit fontScale="77500" lnSpcReduction="20000"/>
          </a:bodyPr>
          <a:lstStyle/>
          <a:p>
            <a:r>
              <a:rPr lang="en-US" dirty="0" smtClean="0"/>
              <a:t>In March 2012 t</a:t>
            </a:r>
            <a:r>
              <a:rPr lang="en-US" dirty="0" smtClean="0"/>
              <a:t>he </a:t>
            </a:r>
            <a:r>
              <a:rPr lang="en-US" dirty="0" smtClean="0"/>
              <a:t>Greek government received a 2</a:t>
            </a:r>
            <a:r>
              <a:rPr lang="en-US" baseline="30000" dirty="0" smtClean="0"/>
              <a:t>nd</a:t>
            </a:r>
            <a:r>
              <a:rPr lang="en-US" dirty="0" smtClean="0"/>
              <a:t> bailout that added 130 billion euros </a:t>
            </a:r>
            <a:r>
              <a:rPr lang="en-US" dirty="0" smtClean="0"/>
              <a:t>to the 1</a:t>
            </a:r>
            <a:r>
              <a:rPr lang="en-US" baseline="30000" dirty="0" smtClean="0"/>
              <a:t>st</a:t>
            </a:r>
            <a:r>
              <a:rPr lang="en-US" dirty="0" smtClean="0"/>
              <a:t> one, and the Greek government defaulted on its privately held bonds</a:t>
            </a:r>
          </a:p>
          <a:p>
            <a:r>
              <a:rPr lang="en-US" dirty="0" smtClean="0"/>
              <a:t>Contagion spread the crisis to the government bonds of Spain and Italy. </a:t>
            </a:r>
            <a:r>
              <a:rPr lang="en-US" dirty="0"/>
              <a:t>Spain and Italy a</a:t>
            </a:r>
            <a:r>
              <a:rPr lang="en-US" dirty="0" smtClean="0"/>
              <a:t>re </a:t>
            </a:r>
            <a:r>
              <a:rPr lang="en-US" dirty="0"/>
              <a:t>too large to receive bailout packages comparable to those of Greece, Ireland, and Portugal</a:t>
            </a:r>
          </a:p>
          <a:p>
            <a:r>
              <a:rPr lang="en-US" dirty="0" smtClean="0"/>
              <a:t>In late July 2012, ECB President Draghi pledged that “the ECB is ready to do whatever it takes to preserve the euro.  And believe me, it will be enough”</a:t>
            </a:r>
          </a:p>
          <a:p>
            <a:r>
              <a:rPr lang="en-US" dirty="0" smtClean="0"/>
              <a:t>In September the ECB approved the new Outright Monetary Transactions program, in which the ECB is willing to purchase large amounts of national government bonds</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spTree>
    <p:extLst>
      <p:ext uri="{BB962C8B-B14F-4D97-AF65-F5344CB8AC3E}">
        <p14:creationId xmlns:p14="http://schemas.microsoft.com/office/powerpoint/2010/main" val="28471929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Euro Crisis</a:t>
            </a:r>
            <a:endParaRPr lang="en-US" b="1" dirty="0"/>
          </a:p>
        </p:txBody>
      </p:sp>
      <p:sp>
        <p:nvSpPr>
          <p:cNvPr id="3" name="Content Placeholder 2"/>
          <p:cNvSpPr>
            <a:spLocks noGrp="1"/>
          </p:cNvSpPr>
          <p:nvPr>
            <p:ph idx="1"/>
          </p:nvPr>
        </p:nvSpPr>
        <p:spPr>
          <a:xfrm>
            <a:off x="457200" y="1295400"/>
            <a:ext cx="8229600" cy="4906963"/>
          </a:xfrm>
        </p:spPr>
        <p:txBody>
          <a:bodyPr>
            <a:normAutofit/>
          </a:bodyPr>
          <a:lstStyle/>
          <a:p>
            <a:r>
              <a:rPr lang="en-US" dirty="0" smtClean="0"/>
              <a:t>By </a:t>
            </a:r>
            <a:r>
              <a:rPr lang="en-US" dirty="0" smtClean="0"/>
              <a:t>2014 the interest rates on Italian, Spanish, Greek, Portuguese, and Irish bonds went into decline and all except Greece were within 2 percentage points of the rates on German bonds</a:t>
            </a:r>
          </a:p>
          <a:p>
            <a:r>
              <a:rPr lang="en-US" dirty="0" smtClean="0"/>
              <a:t>The worst of the crisis appeared to be over</a:t>
            </a:r>
          </a:p>
          <a:p>
            <a:r>
              <a:rPr lang="en-US" dirty="0" smtClean="0"/>
              <a:t>What </a:t>
            </a:r>
            <a:r>
              <a:rPr lang="en-US" dirty="0" smtClean="0"/>
              <a:t>has</a:t>
            </a:r>
            <a:r>
              <a:rPr lang="en-US" dirty="0" smtClean="0"/>
              <a:t> happened </a:t>
            </a:r>
            <a:r>
              <a:rPr lang="en-US" dirty="0" smtClean="0"/>
              <a:t>in Greece </a:t>
            </a:r>
            <a:r>
              <a:rPr lang="en-US" dirty="0" smtClean="0"/>
              <a:t>recently? What </a:t>
            </a:r>
            <a:r>
              <a:rPr lang="en-US" dirty="0" smtClean="0"/>
              <a:t>does that mean for the future of the euro?</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19490818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Economics and the Nation-State</a:t>
            </a:r>
            <a:endParaRPr lang="en-US" b="1" dirty="0"/>
          </a:p>
        </p:txBody>
      </p:sp>
      <p:sp>
        <p:nvSpPr>
          <p:cNvPr id="3" name="Content Placeholder 2"/>
          <p:cNvSpPr>
            <a:spLocks noGrp="1"/>
          </p:cNvSpPr>
          <p:nvPr>
            <p:ph idx="1"/>
          </p:nvPr>
        </p:nvSpPr>
        <p:spPr/>
        <p:txBody>
          <a:bodyPr>
            <a:normAutofit lnSpcReduction="10000"/>
          </a:bodyPr>
          <a:lstStyle/>
          <a:p>
            <a:r>
              <a:rPr lang="en-US" dirty="0" smtClean="0"/>
              <a:t>The fact that nations have their sovereignty, their separate interests, and their separate policies means that </a:t>
            </a:r>
            <a:r>
              <a:rPr lang="en-US" i="1" dirty="0" smtClean="0"/>
              <a:t>nobody is in charge of the whole world economy</a:t>
            </a:r>
          </a:p>
          <a:p>
            <a:r>
              <a:rPr lang="en-US" dirty="0" smtClean="0"/>
              <a:t>Among the most important policies that each country can manipulate separately are policies toward international movement of resources, government taxation and spending, and money and exchange rates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spTree>
    <p:extLst>
      <p:ext uri="{BB962C8B-B14F-4D97-AF65-F5344CB8AC3E}">
        <p14:creationId xmlns:p14="http://schemas.microsoft.com/office/powerpoint/2010/main" val="42461596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Economics and the Nation-State</a:t>
            </a:r>
            <a:endParaRPr lang="en-US" dirty="0"/>
          </a:p>
        </p:txBody>
      </p:sp>
      <p:sp>
        <p:nvSpPr>
          <p:cNvPr id="3" name="Content Placeholder 2"/>
          <p:cNvSpPr>
            <a:spLocks noGrp="1"/>
          </p:cNvSpPr>
          <p:nvPr>
            <p:ph idx="1"/>
          </p:nvPr>
        </p:nvSpPr>
        <p:spPr/>
        <p:txBody>
          <a:bodyPr/>
          <a:lstStyle/>
          <a:p>
            <a:r>
              <a:rPr lang="en-US" dirty="0" smtClean="0"/>
              <a:t>Limitations on International Factor Mobility</a:t>
            </a:r>
            <a:endParaRPr lang="en-US" dirty="0" smtClean="0"/>
          </a:p>
          <a:p>
            <a:pPr lvl="1"/>
            <a:r>
              <a:rPr lang="en-US" dirty="0" smtClean="0"/>
              <a:t>Land, labor, and capital</a:t>
            </a:r>
          </a:p>
          <a:p>
            <a:r>
              <a:rPr lang="en-US" dirty="0" smtClean="0"/>
              <a:t>Different Fiscal Policies</a:t>
            </a:r>
          </a:p>
          <a:p>
            <a:pPr lvl="1"/>
            <a:r>
              <a:rPr lang="en-US" dirty="0" smtClean="0"/>
              <a:t>Public spending, power to tax, power to regulate</a:t>
            </a:r>
          </a:p>
          <a:p>
            <a:r>
              <a:rPr lang="en-US" dirty="0" smtClean="0"/>
              <a:t>Different Moneys</a:t>
            </a:r>
          </a:p>
          <a:p>
            <a:pPr lvl="1"/>
            <a:r>
              <a:rPr lang="en-US" dirty="0" smtClean="0"/>
              <a:t>The value of one money relative to another can change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27</a:t>
            </a:fld>
            <a:endParaRPr lang="en-US" dirty="0"/>
          </a:p>
        </p:txBody>
      </p:sp>
    </p:spTree>
    <p:extLst>
      <p:ext uri="{BB962C8B-B14F-4D97-AF65-F5344CB8AC3E}">
        <p14:creationId xmlns:p14="http://schemas.microsoft.com/office/powerpoint/2010/main" val="16276624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Four Controversies</a:t>
            </a:r>
            <a:endParaRPr lang="en-US" b="1" dirty="0"/>
          </a:p>
        </p:txBody>
      </p:sp>
      <p:sp>
        <p:nvSpPr>
          <p:cNvPr id="3" name="Content Placeholder 2"/>
          <p:cNvSpPr>
            <a:spLocks noGrp="1"/>
          </p:cNvSpPr>
          <p:nvPr>
            <p:ph idx="1"/>
          </p:nvPr>
        </p:nvSpPr>
        <p:spPr>
          <a:xfrm>
            <a:off x="457200" y="1447800"/>
            <a:ext cx="8229600" cy="4754563"/>
          </a:xfrm>
        </p:spPr>
        <p:txBody>
          <a:bodyPr/>
          <a:lstStyle/>
          <a:p>
            <a:pPr marL="0" indent="0">
              <a:buNone/>
            </a:pPr>
            <a:r>
              <a:rPr lang="en-US" dirty="0" smtClean="0"/>
              <a:t>Four controversial developments that frame the scope of what you will learn</a:t>
            </a:r>
          </a:p>
          <a:p>
            <a:r>
              <a:rPr lang="en-US" dirty="0" smtClean="0"/>
              <a:t>U.S. Exports of Natural Gas</a:t>
            </a:r>
          </a:p>
          <a:p>
            <a:r>
              <a:rPr lang="en-US" dirty="0" smtClean="0"/>
              <a:t>Immigration</a:t>
            </a:r>
          </a:p>
          <a:p>
            <a:r>
              <a:rPr lang="en-US" dirty="0" smtClean="0"/>
              <a:t>China’s Exchange Rate</a:t>
            </a:r>
          </a:p>
          <a:p>
            <a:r>
              <a:rPr lang="en-US" dirty="0" smtClean="0"/>
              <a:t>Euro Crisis</a:t>
            </a: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17514159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 Exports of Natural Gas</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U.S. production of natural gas had been about flat </a:t>
            </a:r>
            <a:r>
              <a:rPr lang="en-US" dirty="0" smtClean="0"/>
              <a:t>from the mid-1990s to the mid-2000s. As </a:t>
            </a:r>
            <a:r>
              <a:rPr lang="en-US" dirty="0" smtClean="0"/>
              <a:t>consumption increased imports rose from 13% to over 19% in 2006, with nearly all of the imports from Canada through pipelines</a:t>
            </a:r>
          </a:p>
          <a:p>
            <a:r>
              <a:rPr lang="en-US" dirty="0" smtClean="0"/>
              <a:t>The cost of production from new wells in the U.S. (and Canada) was rising, as the lowest-cost sources were exhausted</a:t>
            </a:r>
          </a:p>
          <a:p>
            <a:r>
              <a:rPr lang="en-US" dirty="0" smtClean="0"/>
              <a:t>Typical producer price of natural gas in the U.S. rose from $2 per million MMBtu to $6 in the mid- 2000s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3627965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 Exports of Natural Gas</a:t>
            </a:r>
            <a:endParaRPr lang="en-US" dirty="0"/>
          </a:p>
        </p:txBody>
      </p:sp>
      <p:sp>
        <p:nvSpPr>
          <p:cNvPr id="3" name="Content Placeholder 2"/>
          <p:cNvSpPr>
            <a:spLocks noGrp="1"/>
          </p:cNvSpPr>
          <p:nvPr>
            <p:ph idx="1"/>
          </p:nvPr>
        </p:nvSpPr>
        <p:spPr>
          <a:xfrm>
            <a:off x="457200" y="1447800"/>
            <a:ext cx="8229600" cy="4754563"/>
          </a:xfrm>
        </p:spPr>
        <p:txBody>
          <a:bodyPr/>
          <a:lstStyle/>
          <a:p>
            <a:r>
              <a:rPr lang="en-US" dirty="0" smtClean="0"/>
              <a:t>A new extraction technology, </a:t>
            </a:r>
            <a:r>
              <a:rPr lang="en-US" b="1" i="1" dirty="0" smtClean="0"/>
              <a:t>fracking</a:t>
            </a:r>
            <a:r>
              <a:rPr lang="en-US" dirty="0" smtClean="0"/>
              <a:t>, was introduced which enabled natural gas to be extracted from shale deep underground</a:t>
            </a:r>
          </a:p>
          <a:p>
            <a:r>
              <a:rPr lang="en-US" dirty="0" smtClean="0"/>
              <a:t>U.S. production of natural gas increased by 31% during 2006-2013 and imports fell to 11% of U.S. consumption</a:t>
            </a:r>
          </a:p>
          <a:p>
            <a:r>
              <a:rPr lang="en-US" dirty="0"/>
              <a:t>Typical producer </a:t>
            </a:r>
            <a:r>
              <a:rPr lang="en-US" dirty="0" smtClean="0"/>
              <a:t>price was about $4 during 2009-2013 and briefly fell below $2 in early 2012</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488259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 Exports of Natural Gas</a:t>
            </a:r>
            <a:endParaRPr lang="en-US" dirty="0"/>
          </a:p>
        </p:txBody>
      </p:sp>
      <p:sp>
        <p:nvSpPr>
          <p:cNvPr id="3" name="Content Placeholder 2"/>
          <p:cNvSpPr>
            <a:spLocks noGrp="1"/>
          </p:cNvSpPr>
          <p:nvPr>
            <p:ph idx="1"/>
          </p:nvPr>
        </p:nvSpPr>
        <p:spPr/>
        <p:txBody>
          <a:bodyPr/>
          <a:lstStyle/>
          <a:p>
            <a:r>
              <a:rPr lang="en-US" dirty="0" smtClean="0"/>
              <a:t>Should the U.S. export more natural gas?</a:t>
            </a:r>
          </a:p>
          <a:p>
            <a:r>
              <a:rPr lang="en-US" dirty="0" smtClean="0"/>
              <a:t>Are larger amounts of natural gas exports in the U.S. public or national interest?</a:t>
            </a:r>
          </a:p>
          <a:p>
            <a:r>
              <a:rPr lang="en-US" dirty="0" smtClean="0"/>
              <a:t>How would the gas exports be transported and what does that do to the overall cost?</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2435490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 Exports of Natural Gas</a:t>
            </a:r>
            <a:endParaRPr lang="en-US" b="1" dirty="0"/>
          </a:p>
        </p:txBody>
      </p:sp>
      <p:sp>
        <p:nvSpPr>
          <p:cNvPr id="3" name="Content Placeholder 2"/>
          <p:cNvSpPr>
            <a:spLocks noGrp="1"/>
          </p:cNvSpPr>
          <p:nvPr>
            <p:ph idx="1"/>
          </p:nvPr>
        </p:nvSpPr>
        <p:spPr>
          <a:xfrm>
            <a:off x="457200" y="1524000"/>
            <a:ext cx="8229600" cy="4678363"/>
          </a:xfrm>
        </p:spPr>
        <p:txBody>
          <a:bodyPr>
            <a:normAutofit fontScale="92500" lnSpcReduction="20000"/>
          </a:bodyPr>
          <a:lstStyle/>
          <a:p>
            <a:r>
              <a:rPr lang="en-US" dirty="0" smtClean="0"/>
              <a:t>What would happen if the U.S. government permitted substantial amounts of ongoing U.S. exports?</a:t>
            </a:r>
          </a:p>
          <a:p>
            <a:pPr marL="514350" indent="-514350">
              <a:buAutoNum type="arabicPeriod"/>
            </a:pPr>
            <a:r>
              <a:rPr lang="en-US" dirty="0" smtClean="0"/>
              <a:t>The U.S. would not export all of its gas—the international natural gas market would reach equilibrium</a:t>
            </a:r>
          </a:p>
          <a:p>
            <a:pPr marL="514350" indent="-514350">
              <a:buAutoNum type="arabicPeriod"/>
            </a:pPr>
            <a:r>
              <a:rPr lang="en-US" dirty="0" smtClean="0"/>
              <a:t>U.S. gas producers and export distributors would benefit and U.S. consumers would be harmed</a:t>
            </a:r>
          </a:p>
          <a:p>
            <a:pPr marL="514350" indent="-514350">
              <a:buAutoNum type="arabicPeriod"/>
            </a:pPr>
            <a:r>
              <a:rPr lang="en-US" dirty="0" smtClean="0"/>
              <a:t>If environmental effects are ignored, U.S. producers gain more than the U.S. consumers lose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4547477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 Exports of Natural Gas</a:t>
            </a:r>
            <a:endParaRPr lang="en-US" dirty="0"/>
          </a:p>
        </p:txBody>
      </p:sp>
      <p:sp>
        <p:nvSpPr>
          <p:cNvPr id="3" name="Content Placeholder 2"/>
          <p:cNvSpPr>
            <a:spLocks noGrp="1"/>
          </p:cNvSpPr>
          <p:nvPr>
            <p:ph idx="1"/>
          </p:nvPr>
        </p:nvSpPr>
        <p:spPr/>
        <p:txBody>
          <a:bodyPr/>
          <a:lstStyle/>
          <a:p>
            <a:r>
              <a:rPr lang="en-US" dirty="0" smtClean="0"/>
              <a:t>Environmental effects (</a:t>
            </a:r>
            <a:r>
              <a:rPr lang="en-US" b="1" i="1" dirty="0" smtClean="0"/>
              <a:t>negative externalities</a:t>
            </a:r>
            <a:r>
              <a:rPr lang="en-US" dirty="0" smtClean="0"/>
              <a:t>)</a:t>
            </a:r>
          </a:p>
          <a:p>
            <a:pPr lvl="1"/>
            <a:r>
              <a:rPr lang="en-US" dirty="0" smtClean="0"/>
              <a:t>Noxious chemicals are introduced during the fracking process that can leak into groundwater</a:t>
            </a:r>
          </a:p>
          <a:p>
            <a:pPr lvl="1"/>
            <a:r>
              <a:rPr lang="en-US" dirty="0" smtClean="0"/>
              <a:t>Burning natural gas releases carbon dioxide, a greenhouse gas, contributing to global warming</a:t>
            </a:r>
          </a:p>
          <a:p>
            <a:pPr lvl="1"/>
            <a:r>
              <a:rPr lang="en-US" dirty="0" smtClean="0"/>
              <a:t>Risk of leaking methane, another greenhouse gas, during extraction</a:t>
            </a:r>
          </a:p>
          <a:p>
            <a:pPr marL="460375" lvl="1" indent="-457200">
              <a:buFont typeface="Arial" panose="020B0604020202020204" pitchFamily="34" charset="0"/>
              <a:buChar char="•"/>
            </a:pPr>
            <a:r>
              <a:rPr lang="en-US" sz="3200" dirty="0" smtClean="0"/>
              <a:t>Most experts thinks that the environmental risks are not that large.</a:t>
            </a:r>
            <a:endParaRPr lang="en-US" sz="32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36882189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U.S. Exports of Natural Gas</a:t>
            </a:r>
            <a:endParaRPr lang="en-US" dirty="0"/>
          </a:p>
        </p:txBody>
      </p:sp>
      <p:sp>
        <p:nvSpPr>
          <p:cNvPr id="3" name="Content Placeholder 2"/>
          <p:cNvSpPr>
            <a:spLocks noGrp="1"/>
          </p:cNvSpPr>
          <p:nvPr>
            <p:ph idx="1"/>
          </p:nvPr>
        </p:nvSpPr>
        <p:spPr/>
        <p:txBody>
          <a:bodyPr/>
          <a:lstStyle/>
          <a:p>
            <a:r>
              <a:rPr lang="en-US" dirty="0" smtClean="0"/>
              <a:t>National government officials have the power to enact policies that can limit international transactions like exporting</a:t>
            </a:r>
          </a:p>
          <a:p>
            <a:r>
              <a:rPr lang="en-US" dirty="0" smtClean="0"/>
              <a:t>Overall, the U.S. economy is likely to benefit from increased exports of natural gas</a:t>
            </a:r>
          </a:p>
          <a:p>
            <a:pPr lvl="1"/>
            <a:r>
              <a:rPr lang="en-US" dirty="0" smtClean="0"/>
              <a:t>Comparative advantage as a basis for international trade and the gains from trading</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3063200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312</TotalTime>
  <Words>2192</Words>
  <Application>Microsoft Office PowerPoint</Application>
  <PresentationFormat>On-screen Show (4:3)</PresentationFormat>
  <Paragraphs>189</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PowerPoint Template</vt:lpstr>
      <vt:lpstr>Chapter 1</vt:lpstr>
      <vt:lpstr>What is a Nation?</vt:lpstr>
      <vt:lpstr>Four Controversies</vt:lpstr>
      <vt:lpstr>U.S. Exports of Natural Gas</vt:lpstr>
      <vt:lpstr>U.S. Exports of Natural Gas</vt:lpstr>
      <vt:lpstr>U.S. Exports of Natural Gas</vt:lpstr>
      <vt:lpstr>U.S. Exports of Natural Gas</vt:lpstr>
      <vt:lpstr>U.S. Exports of Natural Gas</vt:lpstr>
      <vt:lpstr>U.S. Exports of Natural Gas</vt:lpstr>
      <vt:lpstr>Immigration</vt:lpstr>
      <vt:lpstr>Immigration</vt:lpstr>
      <vt:lpstr>Immigration</vt:lpstr>
      <vt:lpstr>China’s Exchange Rate</vt:lpstr>
      <vt:lpstr>China’s Exchange Rate</vt:lpstr>
      <vt:lpstr>China’s Exchange Rate</vt:lpstr>
      <vt:lpstr>China’s Exchange Rate</vt:lpstr>
      <vt:lpstr>China’s Exchange Rate</vt:lpstr>
      <vt:lpstr>China’s Exchange Rate</vt:lpstr>
      <vt:lpstr>Euro Crisis</vt:lpstr>
      <vt:lpstr>Euro Crisis</vt:lpstr>
      <vt:lpstr>Euro Crisis</vt:lpstr>
      <vt:lpstr>Euro Crisis</vt:lpstr>
      <vt:lpstr>Euro Crisis</vt:lpstr>
      <vt:lpstr>Euro Crisis</vt:lpstr>
      <vt:lpstr>Euro Crisis</vt:lpstr>
      <vt:lpstr>Economics and the Nation-State</vt:lpstr>
      <vt:lpstr>Economics and the Nation-State</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Kouvelis, Christina</dc:creator>
  <cp:lastModifiedBy>Windows User</cp:lastModifiedBy>
  <cp:revision>24</cp:revision>
  <dcterms:created xsi:type="dcterms:W3CDTF">2015-07-07T16:44:15Z</dcterms:created>
  <dcterms:modified xsi:type="dcterms:W3CDTF">2015-07-09T21:38:03Z</dcterms:modified>
</cp:coreProperties>
</file>