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33"/>
  </p:notesMasterIdLst>
  <p:handoutMasterIdLst>
    <p:handoutMasterId r:id="rId34"/>
  </p:handoutMasterIdLst>
  <p:sldIdLst>
    <p:sldId id="342" r:id="rId2"/>
    <p:sldId id="319" r:id="rId3"/>
    <p:sldId id="344" r:id="rId4"/>
    <p:sldId id="345" r:id="rId5"/>
    <p:sldId id="346" r:id="rId6"/>
    <p:sldId id="347" r:id="rId7"/>
    <p:sldId id="348" r:id="rId8"/>
    <p:sldId id="374" r:id="rId9"/>
    <p:sldId id="375" r:id="rId10"/>
    <p:sldId id="351" r:id="rId11"/>
    <p:sldId id="352" r:id="rId12"/>
    <p:sldId id="353" r:id="rId13"/>
    <p:sldId id="354" r:id="rId14"/>
    <p:sldId id="355" r:id="rId15"/>
    <p:sldId id="357" r:id="rId16"/>
    <p:sldId id="356" r:id="rId17"/>
    <p:sldId id="358" r:id="rId18"/>
    <p:sldId id="359" r:id="rId19"/>
    <p:sldId id="360" r:id="rId20"/>
    <p:sldId id="361" r:id="rId21"/>
    <p:sldId id="376" r:id="rId22"/>
    <p:sldId id="364" r:id="rId23"/>
    <p:sldId id="365" r:id="rId24"/>
    <p:sldId id="366" r:id="rId25"/>
    <p:sldId id="368" r:id="rId26"/>
    <p:sldId id="369" r:id="rId27"/>
    <p:sldId id="370" r:id="rId28"/>
    <p:sldId id="371" r:id="rId29"/>
    <p:sldId id="372" r:id="rId30"/>
    <p:sldId id="373" r:id="rId31"/>
    <p:sldId id="377" r:id="rId32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80"/>
    <a:srgbClr val="800080"/>
    <a:srgbClr val="CCFF66"/>
    <a:srgbClr val="61765E"/>
    <a:srgbClr val="5B5748"/>
    <a:srgbClr val="808080"/>
    <a:srgbClr val="83060C"/>
    <a:srgbClr val="5E6F5B"/>
    <a:srgbClr val="7D8077"/>
    <a:srgbClr val="5657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340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C4D66C-7E28-EB47-AB7A-D930C6926162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13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CFA87-D4B7-8F44-8AF5-80805484897C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17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68684C-DF1F-8B46-9464-345EC958AEC9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18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D27385-EA0C-0B4D-812B-6024879CC408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19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22DEE9-A8CD-AB42-932D-9F3150721477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20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22DEE9-A8CD-AB42-932D-9F3150721477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21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B2AF63-6AD4-A04A-8C6A-D02E7763F064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22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77828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3D7E78-6B88-054F-B9A9-AD0FA1AA43C2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23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C89994-B507-1548-83FF-CCEF156E853F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24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819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F27F97-D31D-DC40-B0AF-305CDBA2E480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6553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7ACBCD-957F-3443-B80A-C6BD41DFD160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3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F5B861-9AEA-7B43-BA81-D94577150E19}" type="slidenum">
              <a:rPr lang="en-US"/>
              <a:pPr/>
              <a:t>26</a:t>
            </a:fld>
            <a:endParaRPr lang="en-US" dirty="0"/>
          </a:p>
        </p:txBody>
      </p:sp>
      <p:sp>
        <p:nvSpPr>
          <p:cNvPr id="675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C68029-E102-7743-AFAB-78F0111F2B9B}" type="slidenum">
              <a:rPr lang="en-US"/>
              <a:pPr/>
              <a:t>27</a:t>
            </a:fld>
            <a:endParaRPr lang="en-US" dirty="0"/>
          </a:p>
        </p:txBody>
      </p:sp>
      <p:sp>
        <p:nvSpPr>
          <p:cNvPr id="696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F68FDF-E35D-2E4B-8E33-0A4FC7F65AC3}" type="slidenum">
              <a:rPr lang="en-US"/>
              <a:pPr/>
              <a:t>28</a:t>
            </a:fld>
            <a:endParaRPr lang="en-US" dirty="0"/>
          </a:p>
        </p:txBody>
      </p:sp>
      <p:sp>
        <p:nvSpPr>
          <p:cNvPr id="716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3EDFE3-4360-FD43-A3E3-95017E240148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737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31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F8EA1D-74BC-3C40-B253-983B33B64C34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4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F2C016-1022-354F-9F3F-8839EF41FCFC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5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567CC7-8666-DB46-B5B7-87BA516C5E83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6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660E6C-2BBA-CE40-AEE6-239AB1C3D9E6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7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3B1E02-439F-CA47-8667-A12BC901AE35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10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9BAB70-395F-CB4B-93CB-15988B9E3A6F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11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B3CFE-971C-1D43-BE49-87BFD5B06B9B}" type="slidenum">
              <a:rPr lang="en-US">
                <a:latin typeface="Tahoma" pitchFamily="-106" charset="0"/>
                <a:ea typeface="ヒラギノ角ゴ Pro W3" pitchFamily="-106" charset="-128"/>
                <a:cs typeface="ヒラギノ角ゴ Pro W3" pitchFamily="-106" charset="-128"/>
              </a:rPr>
              <a:pPr/>
              <a:t>12</a:t>
            </a:fld>
            <a:endParaRPr lang="en-US" dirty="0">
              <a:latin typeface="Tahoma" pitchFamily="-106" charset="0"/>
              <a:ea typeface="ヒラギノ角ゴ Pro W3" pitchFamily="-106" charset="-128"/>
              <a:cs typeface="ヒラギノ角ゴ Pro W3" pitchFamily="-106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>
              <a:latin typeface="Gill Sans" pitchFamily="-106" charset="0"/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2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bg>
      <p:bgPr>
        <a:gradFill flip="none" rotWithShape="1">
          <a:gsLst>
            <a:gs pos="0">
              <a:srgbClr val="1C75BB"/>
            </a:gs>
            <a:gs pos="100000">
              <a:srgbClr val="0D254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3810000" y="1600200"/>
            <a:ext cx="4648200" cy="3672840"/>
          </a:xfrm>
          <a:ln>
            <a:noFill/>
          </a:ln>
          <a:effectLst/>
        </p:spPr>
        <p:txBody>
          <a:bodyPr anchor="t"/>
          <a:lstStyle>
            <a:lvl1pPr algn="l">
              <a:lnSpc>
                <a:spcPts val="4860"/>
              </a:lnSpc>
              <a:defRPr lang="en-AU" sz="4400" kern="1200" dirty="0" smtClean="0">
                <a:solidFill>
                  <a:srgbClr val="ECD597"/>
                </a:solidFill>
                <a:latin typeface="+mj-lt"/>
                <a:ea typeface="+mn-ea"/>
                <a:cs typeface="Tahom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McShane6e Cover smlo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36" y="990600"/>
            <a:ext cx="3570464" cy="4419600"/>
          </a:xfrm>
          <a:prstGeom prst="rect">
            <a:avLst/>
          </a:prstGeom>
          <a:ln>
            <a:noFill/>
          </a:ln>
          <a:effectLst>
            <a:reflection blurRad="12700" stA="30000" endPos="31000" dist="254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6" name="TextBox 15"/>
          <p:cNvSpPr txBox="1"/>
          <p:nvPr/>
        </p:nvSpPr>
        <p:spPr>
          <a:xfrm>
            <a:off x="6019800" y="304800"/>
            <a:ext cx="2438400" cy="707886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spAutoFit/>
            <a:scene3d>
              <a:camera prst="perspectiveLeft" fov="2700000">
                <a:rot lat="0" lon="1200000" rev="0"/>
              </a:camera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0" i="0" dirty="0" smtClean="0">
                <a:solidFill>
                  <a:schemeClr val="tx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Bradley Hand ITC TT-Bold"/>
                <a:ea typeface="+mn-ea"/>
                <a:cs typeface="Bradley Hand ITC TT-Bold"/>
              </a:rPr>
              <a:t>Chapter</a:t>
            </a:r>
            <a:r>
              <a:rPr lang="en-US" sz="4000" b="0" i="0" baseline="0" dirty="0" smtClean="0">
                <a:solidFill>
                  <a:schemeClr val="tx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Bradley Hand ITC TT-Bold"/>
                <a:ea typeface="+mn-ea"/>
                <a:cs typeface="Bradley Hand ITC TT-Bold"/>
              </a:rPr>
              <a:t> 2</a:t>
            </a:r>
            <a:endParaRPr lang="en-US" sz="4000" b="0" i="0" dirty="0">
              <a:solidFill>
                <a:schemeClr val="tx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Bradley Hand ITC TT-Bold"/>
              <a:ea typeface="+mn-ea"/>
              <a:cs typeface="Bradley Hand ITC TT-Bold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418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  <p:sldLayoutId id="2147483836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Individual Behavior, Personality, and Values</a:t>
            </a:r>
            <a:endParaRPr lang="en-US" sz="40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34714509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Personality</a:t>
            </a:r>
            <a:endParaRPr lang="en-US" dirty="0"/>
          </a:p>
        </p:txBody>
      </p:sp>
      <p:sp>
        <p:nvSpPr>
          <p:cNvPr id="27651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Relatively enduring pattern of thoughts, emotions, and behaviors that characterize a person, along with the psychological processes behind those characteristics</a:t>
            </a:r>
          </a:p>
          <a:p>
            <a:pPr lvl="1"/>
            <a:r>
              <a:rPr lang="en-US" dirty="0" smtClean="0"/>
              <a:t>External traits and internal states</a:t>
            </a:r>
          </a:p>
          <a:p>
            <a:r>
              <a:rPr lang="en-US" dirty="0" smtClean="0"/>
              <a:t>Personality traits</a:t>
            </a:r>
          </a:p>
          <a:p>
            <a:pPr lvl="1"/>
            <a:r>
              <a:rPr lang="en-US" dirty="0" smtClean="0"/>
              <a:t>Clusters of internally-caused behavior tendencies</a:t>
            </a:r>
          </a:p>
          <a:p>
            <a:pPr lvl="1"/>
            <a:r>
              <a:rPr lang="en-US" dirty="0" smtClean="0"/>
              <a:t>Traits apparent across situations, but situation may suppress behavior tendencies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36856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wins s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2060848"/>
            <a:ext cx="3479800" cy="4572000"/>
          </a:xfrm>
          <a:prstGeom prst="rect">
            <a:avLst/>
          </a:prstGeom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Nature vs. Nurture of Personality</a:t>
            </a:r>
            <a:endParaRPr lang="en-US" dirty="0"/>
          </a:p>
        </p:txBody>
      </p:sp>
      <p:sp>
        <p:nvSpPr>
          <p:cNvPr id="348163" name="Rectangle 3"/>
          <p:cNvSpPr>
            <a:spLocks noGrp="1" noChangeArrowheads="1"/>
          </p:cNvSpPr>
          <p:nvPr>
            <p:ph idx="1"/>
          </p:nvPr>
        </p:nvSpPr>
        <p:spPr>
          <a:xfrm>
            <a:off x="323529" y="1340768"/>
            <a:ext cx="6336704" cy="478539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Influenced by nature</a:t>
            </a:r>
          </a:p>
          <a:p>
            <a:pPr lvl="1"/>
            <a:r>
              <a:rPr lang="en-US" dirty="0" smtClean="0"/>
              <a:t>Heredity explains about 50 percent of behavioral tendencies and 30 percent of temperament</a:t>
            </a:r>
          </a:p>
          <a:p>
            <a:pPr lvl="1"/>
            <a:r>
              <a:rPr lang="en-US" dirty="0" smtClean="0"/>
              <a:t>Minnesota studies – twins had similar personalities</a:t>
            </a:r>
          </a:p>
          <a:p>
            <a:r>
              <a:rPr lang="en-US" dirty="0" smtClean="0"/>
              <a:t>Influenced by nurture</a:t>
            </a:r>
          </a:p>
          <a:p>
            <a:pPr lvl="1"/>
            <a:r>
              <a:rPr lang="en-US" dirty="0" smtClean="0"/>
              <a:t>Socialization, learning</a:t>
            </a:r>
          </a:p>
          <a:p>
            <a:r>
              <a:rPr lang="en-US" dirty="0" smtClean="0"/>
              <a:t>Personality stabilizes in young adulthood</a:t>
            </a:r>
          </a:p>
          <a:p>
            <a:pPr lvl="1"/>
            <a:r>
              <a:rPr lang="en-US" dirty="0" smtClean="0"/>
              <a:t>Executive function steers behavior </a:t>
            </a:r>
            <a:br>
              <a:rPr lang="en-US" dirty="0" smtClean="0"/>
            </a:br>
            <a:r>
              <a:rPr lang="en-US" dirty="0" smtClean="0"/>
              <a:t>guided by our self-concept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284661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8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8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3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Five-Factor Personality Model (CANOE)</a:t>
            </a:r>
          </a:p>
        </p:txBody>
      </p:sp>
      <p:sp>
        <p:nvSpPr>
          <p:cNvPr id="351235" name="Rectangle 3"/>
          <p:cNvSpPr>
            <a:spLocks/>
          </p:cNvSpPr>
          <p:nvPr/>
        </p:nvSpPr>
        <p:spPr bwMode="auto">
          <a:xfrm>
            <a:off x="4876800" y="5336564"/>
            <a:ext cx="3694244" cy="462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39686" bIns="0" anchor="ctr">
            <a:prstTxWarp prst="textNoShape">
              <a:avLst/>
            </a:prstTxWarp>
            <a:spAutoFit/>
          </a:bodyPr>
          <a:lstStyle/>
          <a:p>
            <a:pPr marL="38100">
              <a:lnSpc>
                <a:spcPts val="3800"/>
              </a:lnSpc>
              <a:spcBef>
                <a:spcPts val="2400"/>
              </a:spcBef>
            </a:pPr>
            <a:r>
              <a:rPr lang="en-US" sz="2200" dirty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Outgoing, </a:t>
            </a:r>
            <a:r>
              <a:rPr lang="en-US" sz="2200" dirty="0" smtClean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talkative, energetic</a:t>
            </a:r>
            <a:endParaRPr lang="en-US" sz="2200" dirty="0">
              <a:solidFill>
                <a:srgbClr val="343434"/>
              </a:solidFill>
              <a:latin typeface="Arial" pitchFamily="-106" charset="0"/>
              <a:ea typeface="Arial" pitchFamily="-106" charset="0"/>
              <a:cs typeface="Arial" pitchFamily="-106" charset="0"/>
              <a:sym typeface="Arial" pitchFamily="-106" charset="0"/>
            </a:endParaRPr>
          </a:p>
        </p:txBody>
      </p:sp>
      <p:sp>
        <p:nvSpPr>
          <p:cNvPr id="351236" name="Rectangle 4"/>
          <p:cNvSpPr>
            <a:spLocks/>
          </p:cNvSpPr>
          <p:nvPr/>
        </p:nvSpPr>
        <p:spPr bwMode="auto">
          <a:xfrm>
            <a:off x="4876800" y="4465307"/>
            <a:ext cx="3113731" cy="462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39686" bIns="0" anchor="ctr">
            <a:prstTxWarp prst="textNoShape">
              <a:avLst/>
            </a:prstTxWarp>
            <a:spAutoFit/>
          </a:bodyPr>
          <a:lstStyle/>
          <a:p>
            <a:pPr marL="38100">
              <a:lnSpc>
                <a:spcPts val="3800"/>
              </a:lnSpc>
              <a:spcBef>
                <a:spcPts val="2400"/>
              </a:spcBef>
            </a:pPr>
            <a:r>
              <a:rPr lang="en-US" sz="2200" dirty="0" smtClean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Creative, nonconforming</a:t>
            </a:r>
            <a:endParaRPr lang="en-US" sz="2200" dirty="0">
              <a:solidFill>
                <a:srgbClr val="343434"/>
              </a:solidFill>
              <a:latin typeface="Arial" pitchFamily="-106" charset="0"/>
              <a:ea typeface="Arial" pitchFamily="-106" charset="0"/>
              <a:cs typeface="Arial" pitchFamily="-106" charset="0"/>
              <a:sym typeface="Arial" pitchFamily="-106" charset="0"/>
            </a:endParaRPr>
          </a:p>
        </p:txBody>
      </p:sp>
      <p:sp>
        <p:nvSpPr>
          <p:cNvPr id="351237" name="Rectangle 5"/>
          <p:cNvSpPr>
            <a:spLocks/>
          </p:cNvSpPr>
          <p:nvPr/>
        </p:nvSpPr>
        <p:spPr bwMode="auto">
          <a:xfrm>
            <a:off x="4876800" y="1851539"/>
            <a:ext cx="2973356" cy="462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39686" bIns="0" anchor="ctr">
            <a:prstTxWarp prst="textNoShape">
              <a:avLst/>
            </a:prstTxWarp>
            <a:spAutoFit/>
          </a:bodyPr>
          <a:lstStyle/>
          <a:p>
            <a:pPr marL="38100">
              <a:lnSpc>
                <a:spcPts val="3800"/>
              </a:lnSpc>
              <a:spcBef>
                <a:spcPts val="2400"/>
              </a:spcBef>
            </a:pPr>
            <a:r>
              <a:rPr lang="en-US" sz="2200" dirty="0" smtClean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Organized, </a:t>
            </a:r>
            <a:r>
              <a:rPr lang="en-US" sz="2200" dirty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dependable</a:t>
            </a:r>
          </a:p>
        </p:txBody>
      </p:sp>
      <p:sp>
        <p:nvSpPr>
          <p:cNvPr id="351238" name="Rectangle 6"/>
          <p:cNvSpPr>
            <a:spLocks/>
          </p:cNvSpPr>
          <p:nvPr/>
        </p:nvSpPr>
        <p:spPr bwMode="auto">
          <a:xfrm>
            <a:off x="4876800" y="2722795"/>
            <a:ext cx="3071853" cy="462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39686" bIns="0" anchor="ctr">
            <a:prstTxWarp prst="textNoShape">
              <a:avLst/>
            </a:prstTxWarp>
            <a:spAutoFit/>
          </a:bodyPr>
          <a:lstStyle/>
          <a:p>
            <a:pPr marL="38100">
              <a:lnSpc>
                <a:spcPts val="3800"/>
              </a:lnSpc>
              <a:spcBef>
                <a:spcPts val="2400"/>
              </a:spcBef>
            </a:pPr>
            <a:r>
              <a:rPr lang="en-US" sz="2200" dirty="0" smtClean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Trusting, helpful, flexible</a:t>
            </a:r>
            <a:endParaRPr lang="en-US" sz="2200" dirty="0">
              <a:solidFill>
                <a:srgbClr val="343434"/>
              </a:solidFill>
              <a:latin typeface="Arial" pitchFamily="-106" charset="0"/>
              <a:ea typeface="Arial" pitchFamily="-106" charset="0"/>
              <a:cs typeface="Arial" pitchFamily="-106" charset="0"/>
              <a:sym typeface="Arial" pitchFamily="-106" charset="0"/>
            </a:endParaRPr>
          </a:p>
        </p:txBody>
      </p:sp>
      <p:sp>
        <p:nvSpPr>
          <p:cNvPr id="351239" name="Rectangle 7"/>
          <p:cNvSpPr>
            <a:spLocks/>
          </p:cNvSpPr>
          <p:nvPr/>
        </p:nvSpPr>
        <p:spPr bwMode="auto">
          <a:xfrm>
            <a:off x="4876800" y="3594051"/>
            <a:ext cx="3000920" cy="4625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39686" bIns="0" anchor="ctr">
            <a:prstTxWarp prst="textNoShape">
              <a:avLst/>
            </a:prstTxWarp>
            <a:spAutoFit/>
          </a:bodyPr>
          <a:lstStyle/>
          <a:p>
            <a:pPr marL="38100">
              <a:lnSpc>
                <a:spcPts val="3800"/>
              </a:lnSpc>
              <a:spcBef>
                <a:spcPts val="2400"/>
              </a:spcBef>
            </a:pPr>
            <a:r>
              <a:rPr lang="en-US" sz="2200" dirty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Anxious,</a:t>
            </a:r>
            <a:r>
              <a:rPr lang="en-US" sz="2200" dirty="0" smtClean="0">
                <a:solidFill>
                  <a:srgbClr val="343434"/>
                </a:solidFill>
                <a:latin typeface="Arial" pitchFamily="-106" charset="0"/>
                <a:ea typeface="Arial" pitchFamily="-106" charset="0"/>
                <a:cs typeface="Arial" pitchFamily="-106" charset="0"/>
                <a:sym typeface="Arial" pitchFamily="-106" charset="0"/>
              </a:rPr>
              <a:t> self-conscious</a:t>
            </a:r>
            <a:endParaRPr lang="en-US" sz="2200" dirty="0">
              <a:solidFill>
                <a:srgbClr val="343434"/>
              </a:solidFill>
              <a:latin typeface="Arial" pitchFamily="-106" charset="0"/>
              <a:ea typeface="Arial" pitchFamily="-106" charset="0"/>
              <a:cs typeface="Arial" pitchFamily="-106" charset="0"/>
              <a:sym typeface="Arial" pitchFamily="-106" charset="0"/>
            </a:endParaRPr>
          </a:p>
        </p:txBody>
      </p:sp>
      <p:sp>
        <p:nvSpPr>
          <p:cNvPr id="351240" name="AutoShape 8"/>
          <p:cNvSpPr>
            <a:spLocks/>
          </p:cNvSpPr>
          <p:nvPr/>
        </p:nvSpPr>
        <p:spPr bwMode="auto">
          <a:xfrm>
            <a:off x="877888" y="1706563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5A4D74"/>
          </a:solidFill>
          <a:ln w="12700">
            <a:noFill/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22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Conscientiousness</a:t>
            </a:r>
          </a:p>
        </p:txBody>
      </p:sp>
      <p:sp>
        <p:nvSpPr>
          <p:cNvPr id="351241" name="AutoShape 9"/>
          <p:cNvSpPr>
            <a:spLocks/>
          </p:cNvSpPr>
          <p:nvPr/>
        </p:nvSpPr>
        <p:spPr bwMode="auto">
          <a:xfrm>
            <a:off x="877888" y="2544763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chemeClr val="hlink"/>
          </a:solidFill>
          <a:ln w="12700">
            <a:noFill/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22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Agreeableness</a:t>
            </a:r>
          </a:p>
        </p:txBody>
      </p:sp>
      <p:sp>
        <p:nvSpPr>
          <p:cNvPr id="351242" name="AutoShape 10"/>
          <p:cNvSpPr>
            <a:spLocks/>
          </p:cNvSpPr>
          <p:nvPr/>
        </p:nvSpPr>
        <p:spPr bwMode="auto">
          <a:xfrm>
            <a:off x="877888" y="3421063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A13403"/>
          </a:solidFill>
          <a:ln w="12700">
            <a:noFill/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22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Neuroticism</a:t>
            </a:r>
          </a:p>
        </p:txBody>
      </p:sp>
      <p:sp>
        <p:nvSpPr>
          <p:cNvPr id="351243" name="AutoShape 11"/>
          <p:cNvSpPr>
            <a:spLocks/>
          </p:cNvSpPr>
          <p:nvPr/>
        </p:nvSpPr>
        <p:spPr bwMode="auto">
          <a:xfrm>
            <a:off x="877888" y="4310063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224E4C"/>
          </a:solidFill>
          <a:ln w="12700">
            <a:noFill/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22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Openness to Experience</a:t>
            </a:r>
          </a:p>
        </p:txBody>
      </p:sp>
      <p:sp>
        <p:nvSpPr>
          <p:cNvPr id="351244" name="AutoShape 12"/>
          <p:cNvSpPr>
            <a:spLocks/>
          </p:cNvSpPr>
          <p:nvPr/>
        </p:nvSpPr>
        <p:spPr bwMode="auto">
          <a:xfrm>
            <a:off x="877888" y="5199063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4E5999"/>
          </a:solidFill>
          <a:ln w="12700">
            <a:noFill/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2200" dirty="0" smtClean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Extraversion</a:t>
            </a:r>
            <a:endParaRPr lang="en-US" sz="2200" dirty="0">
              <a:solidFill>
                <a:srgbClr val="FFFFF8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  <a:ea typeface="Arial" pitchFamily="-65" charset="0"/>
              <a:cs typeface="Arial" pitchFamily="-65" charset="0"/>
              <a:sym typeface="Arial" pitchFamily="-65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8294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1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1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1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1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1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1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1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1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1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1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1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1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1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1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1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5" grpId="0" autoUpdateAnimBg="0"/>
      <p:bldP spid="351236" grpId="0" autoUpdateAnimBg="0"/>
      <p:bldP spid="351237" grpId="0" autoUpdateAnimBg="0"/>
      <p:bldP spid="351238" grpId="0" autoUpdateAnimBg="0"/>
      <p:bldP spid="351239" grpId="0" autoUpdateAnimBg="0"/>
      <p:bldP spid="351240" grpId="0" animBg="1" autoUpdateAnimBg="0"/>
      <p:bldP spid="351241" grpId="0" animBg="1" autoUpdateAnimBg="0"/>
      <p:bldP spid="351242" grpId="0" animBg="1" autoUpdateAnimBg="0"/>
      <p:bldP spid="351243" grpId="0" animBg="1" autoUpdateAnimBg="0"/>
      <p:bldP spid="35124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Five-Factor Personality and Individual </a:t>
            </a:r>
            <a:r>
              <a:rPr lang="en-US" dirty="0" smtClean="0"/>
              <a:t>Behavior</a:t>
            </a:r>
            <a:endParaRPr lang="en-GB" dirty="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Conscientiousness and emotional stability</a:t>
            </a:r>
          </a:p>
          <a:p>
            <a:pPr lvl="1"/>
            <a:r>
              <a:rPr lang="en-GB" dirty="0" smtClean="0"/>
              <a:t>Strongest personality predictors of performance</a:t>
            </a:r>
          </a:p>
          <a:p>
            <a:r>
              <a:rPr lang="en-GB" dirty="0" smtClean="0"/>
              <a:t>Extraversion</a:t>
            </a:r>
          </a:p>
          <a:p>
            <a:pPr lvl="1"/>
            <a:r>
              <a:rPr lang="en-GB" dirty="0" smtClean="0"/>
              <a:t>Higher performance in sales and mgt performance</a:t>
            </a:r>
          </a:p>
          <a:p>
            <a:pPr lvl="1"/>
            <a:r>
              <a:rPr lang="en-GB" dirty="0" smtClean="0"/>
              <a:t>Related to social interaction and persuasion</a:t>
            </a:r>
          </a:p>
          <a:p>
            <a:r>
              <a:rPr lang="en-GB" dirty="0" smtClean="0"/>
              <a:t>Agreeableness</a:t>
            </a:r>
          </a:p>
          <a:p>
            <a:pPr lvl="1"/>
            <a:r>
              <a:rPr lang="en-GB" dirty="0" smtClean="0"/>
              <a:t>Effective in jobs requiring cooperation and helpfulness</a:t>
            </a:r>
          </a:p>
          <a:p>
            <a:r>
              <a:rPr lang="en-GB" dirty="0" smtClean="0"/>
              <a:t>Openness to experience</a:t>
            </a:r>
          </a:p>
          <a:p>
            <a:pPr lvl="1"/>
            <a:r>
              <a:rPr lang="en-GB" dirty="0" smtClean="0"/>
              <a:t>Linked to higher creativity and adaptability to change</a:t>
            </a:r>
          </a:p>
        </p:txBody>
      </p:sp>
    </p:spTree>
    <p:extLst>
      <p:ext uri="{BB962C8B-B14F-4D97-AF65-F5344CB8AC3E}">
        <p14:creationId xmlns:p14="http://schemas.microsoft.com/office/powerpoint/2010/main" xmlns="" val="37788063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Jungian Personality Theory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Swiss psychiatrist Carl Jung</a:t>
            </a:r>
          </a:p>
          <a:p>
            <a:r>
              <a:rPr lang="en-US" dirty="0" smtClean="0"/>
              <a:t>Identifies preferences for perceiving the environment and obtaining/processing information</a:t>
            </a:r>
          </a:p>
          <a:p>
            <a:r>
              <a:rPr lang="en-US" dirty="0" smtClean="0"/>
              <a:t>Myers-Briggs Type Indicator (MBTI)</a:t>
            </a:r>
          </a:p>
          <a:p>
            <a:pPr lvl="1"/>
            <a:r>
              <a:rPr lang="en-US" dirty="0" smtClean="0"/>
              <a:t>Measures Jungian types</a:t>
            </a:r>
          </a:p>
          <a:p>
            <a:pPr lvl="1"/>
            <a:r>
              <a:rPr lang="en-US" dirty="0" smtClean="0"/>
              <a:t>Most widely used personality test in business</a:t>
            </a:r>
          </a:p>
          <a:p>
            <a:pPr lvl="1"/>
            <a:r>
              <a:rPr lang="en-US" dirty="0" smtClean="0"/>
              <a:t>Good for self and other awareness</a:t>
            </a:r>
          </a:p>
          <a:p>
            <a:pPr lvl="1"/>
            <a:r>
              <a:rPr lang="en-US" dirty="0" smtClean="0"/>
              <a:t>Poor predictor of performance, leadership, team development</a:t>
            </a:r>
          </a:p>
        </p:txBody>
      </p:sp>
    </p:spTree>
    <p:extLst>
      <p:ext uri="{BB962C8B-B14F-4D97-AF65-F5344CB8AC3E}">
        <p14:creationId xmlns:p14="http://schemas.microsoft.com/office/powerpoint/2010/main" xmlns="" val="14757912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500" dirty="0" smtClean="0"/>
              <a:t>Myers-Briggs Type Indicator (MBTI)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4824536" cy="4713387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Extroversion versus introversion (E/I)</a:t>
            </a:r>
          </a:p>
          <a:p>
            <a:pPr lvl="1"/>
            <a:r>
              <a:rPr lang="en-GB" dirty="0" smtClean="0"/>
              <a:t>similar to five-factor dimension</a:t>
            </a:r>
          </a:p>
          <a:p>
            <a:r>
              <a:rPr lang="en-GB" dirty="0" smtClean="0"/>
              <a:t>Perceiving information (S/N)</a:t>
            </a:r>
          </a:p>
          <a:p>
            <a:pPr lvl="1"/>
            <a:r>
              <a:rPr lang="en-GB" dirty="0" smtClean="0"/>
              <a:t>Sensing – factual, quantitative</a:t>
            </a:r>
          </a:p>
          <a:p>
            <a:pPr lvl="1"/>
            <a:r>
              <a:rPr lang="en-GB" dirty="0" smtClean="0"/>
              <a:t>Intuition –insight, subjective experience</a:t>
            </a:r>
            <a:r>
              <a:rPr lang="en-US" dirty="0" smtClean="0"/>
              <a:t> </a:t>
            </a:r>
            <a:endParaRPr lang="en-GB" dirty="0" smtClean="0"/>
          </a:p>
          <a:p>
            <a:r>
              <a:rPr lang="en-GB" dirty="0" smtClean="0"/>
              <a:t>Judging (making decisions) (T/F)</a:t>
            </a:r>
          </a:p>
          <a:p>
            <a:pPr lvl="1"/>
            <a:r>
              <a:rPr lang="en-GB" dirty="0" smtClean="0"/>
              <a:t>Thinking – rational logic, systematic data collection </a:t>
            </a:r>
          </a:p>
          <a:p>
            <a:pPr lvl="1"/>
            <a:r>
              <a:rPr lang="en-GB" dirty="0" smtClean="0"/>
              <a:t>Feeling – influenced by emotions, how choices affect others</a:t>
            </a:r>
          </a:p>
          <a:p>
            <a:r>
              <a:rPr lang="en-GB" dirty="0" smtClean="0"/>
              <a:t>Orientation to the external world (P/J)</a:t>
            </a:r>
          </a:p>
          <a:p>
            <a:pPr lvl="1"/>
            <a:r>
              <a:rPr lang="en-GB" dirty="0" smtClean="0"/>
              <a:t>Perceiving – flexible, spontaneous, keeps options open</a:t>
            </a:r>
            <a:r>
              <a:rPr lang="en-US" dirty="0" smtClean="0"/>
              <a:t> </a:t>
            </a:r>
            <a:endParaRPr lang="en-GB" dirty="0" smtClean="0"/>
          </a:p>
          <a:p>
            <a:pPr lvl="1"/>
            <a:r>
              <a:rPr lang="en-GB" dirty="0" smtClean="0"/>
              <a:t>Judging – order and structure</a:t>
            </a:r>
          </a:p>
        </p:txBody>
      </p:sp>
    </p:spTree>
    <p:extLst>
      <p:ext uri="{BB962C8B-B14F-4D97-AF65-F5344CB8AC3E}">
        <p14:creationId xmlns:p14="http://schemas.microsoft.com/office/powerpoint/2010/main" xmlns="" val="32022628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1"/>
          <p:cNvSpPr>
            <a:spLocks/>
          </p:cNvSpPr>
          <p:nvPr/>
        </p:nvSpPr>
        <p:spPr bwMode="auto">
          <a:xfrm>
            <a:off x="1544354" y="2569716"/>
            <a:ext cx="1827238" cy="1134070"/>
          </a:xfrm>
          <a:prstGeom prst="roundRect">
            <a:avLst>
              <a:gd name="adj" fmla="val 11718"/>
            </a:avLst>
          </a:prstGeom>
          <a:solidFill>
            <a:srgbClr val="576654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458" name="Rectangle 2"/>
          <p:cNvSpPr>
            <a:spLocks/>
          </p:cNvSpPr>
          <p:nvPr/>
        </p:nvSpPr>
        <p:spPr bwMode="auto">
          <a:xfrm>
            <a:off x="1600200" y="2683682"/>
            <a:ext cx="1715548" cy="902787"/>
          </a:xfrm>
          <a:prstGeom prst="rect">
            <a:avLst/>
          </a:prstGeom>
          <a:solidFill>
            <a:srgbClr val="576654"/>
          </a:solidFill>
          <a:ln w="12700" cap="flat">
            <a:noFill/>
            <a:miter lim="800000"/>
            <a:headEnd type="none" w="med" len="med"/>
            <a:tailEnd type="none" w="med" len="med"/>
          </a:ln>
          <a:effectLst/>
        </p:spPr>
        <p:txBody>
          <a:bodyPr lIns="26788" tIns="26788" rIns="26788" bIns="26788" anchor="ctr">
            <a:prstTxWarp prst="textNoShape">
              <a:avLst/>
            </a:prstTxWarp>
          </a:bodyPr>
          <a:lstStyle/>
          <a:p>
            <a:r>
              <a:rPr lang="en-US" sz="1700" b="1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Sensing</a:t>
            </a:r>
            <a:r>
              <a:rPr lang="en-US" sz="17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 </a:t>
            </a:r>
            <a:r>
              <a:rPr lang="en-US" sz="1700" b="1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(S)</a:t>
            </a:r>
            <a:endParaRPr lang="en-US" sz="1700" b="1" dirty="0" smtClean="0">
              <a:solidFill>
                <a:srgbClr val="FFFFFF"/>
              </a:solidFill>
              <a:latin typeface="Calibri" pitchFamily="-84" charset="0"/>
              <a:ea typeface="Calibri" pitchFamily="-84" charset="0"/>
              <a:cs typeface="Calibri" pitchFamily="-84" charset="0"/>
              <a:sym typeface="Calibri" pitchFamily="-84" charset="0"/>
            </a:endParaRP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 smtClean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Concrete</a:t>
            </a: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Realistic</a:t>
            </a: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Practical</a:t>
            </a:r>
          </a:p>
        </p:txBody>
      </p:sp>
      <p:sp>
        <p:nvSpPr>
          <p:cNvPr id="19460" name="AutoShape 4"/>
          <p:cNvSpPr>
            <a:spLocks/>
          </p:cNvSpPr>
          <p:nvPr/>
        </p:nvSpPr>
        <p:spPr bwMode="auto">
          <a:xfrm>
            <a:off x="3370476" y="1457970"/>
            <a:ext cx="2419945" cy="910828"/>
          </a:xfrm>
          <a:prstGeom prst="leftRightArrow">
            <a:avLst>
              <a:gd name="adj1" fmla="val 58852"/>
              <a:gd name="adj2" fmla="val 44601"/>
            </a:avLst>
          </a:prstGeom>
          <a:solidFill>
            <a:srgbClr val="604A7B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 anchor="ctr" anchorCtr="0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Getting</a:t>
            </a:r>
            <a:b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</a:b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energy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790421" y="2569716"/>
            <a:ext cx="1826121" cy="1134070"/>
            <a:chOff x="0" y="0"/>
            <a:chExt cx="1636" cy="1015"/>
          </a:xfrm>
          <a:solidFill>
            <a:srgbClr val="576654"/>
          </a:solidFill>
        </p:grpSpPr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62" name="Rectangle 6"/>
            <p:cNvSpPr>
              <a:spLocks/>
            </p:cNvSpPr>
            <p:nvPr/>
          </p:nvSpPr>
          <p:spPr bwMode="auto">
            <a:xfrm>
              <a:off x="50" y="102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Intuitive (N)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Imaginative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Future-focused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Abstract</a:t>
              </a:r>
            </a:p>
          </p:txBody>
        </p:sp>
      </p:grpSp>
      <p:sp>
        <p:nvSpPr>
          <p:cNvPr id="19464" name="AutoShape 8"/>
          <p:cNvSpPr>
            <a:spLocks/>
          </p:cNvSpPr>
          <p:nvPr/>
        </p:nvSpPr>
        <p:spPr bwMode="auto">
          <a:xfrm>
            <a:off x="1544354" y="1340768"/>
            <a:ext cx="1827238" cy="1132954"/>
          </a:xfrm>
          <a:prstGeom prst="roundRect">
            <a:avLst>
              <a:gd name="adj" fmla="val 11718"/>
            </a:avLst>
          </a:prstGeom>
          <a:solidFill>
            <a:srgbClr val="576654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465" name="Rectangle 9"/>
          <p:cNvSpPr>
            <a:spLocks/>
          </p:cNvSpPr>
          <p:nvPr/>
        </p:nvSpPr>
        <p:spPr bwMode="auto">
          <a:xfrm>
            <a:off x="1600200" y="1455737"/>
            <a:ext cx="1715548" cy="901898"/>
          </a:xfrm>
          <a:prstGeom prst="rect">
            <a:avLst/>
          </a:prstGeom>
          <a:solidFill>
            <a:srgbClr val="576654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26788" tIns="26788" rIns="26788" bIns="26788" anchor="ctr">
            <a:prstTxWarp prst="textNoShape">
              <a:avLst/>
            </a:prstTxWarp>
          </a:bodyPr>
          <a:lstStyle/>
          <a:p>
            <a:r>
              <a:rPr lang="en-US" sz="1700" b="1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Extraversion (E)</a:t>
            </a: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Talkative</a:t>
            </a:r>
            <a:endParaRPr lang="en-US" sz="1700" dirty="0">
              <a:solidFill>
                <a:srgbClr val="FFFFFF"/>
              </a:solidFill>
              <a:latin typeface="Calibri" pitchFamily="-84" charset="0"/>
              <a:ea typeface="Calibri" pitchFamily="-84" charset="0"/>
              <a:cs typeface="Calibri" pitchFamily="-84" charset="0"/>
              <a:sym typeface="Calibri" pitchFamily="-84" charset="0"/>
            </a:endParaRP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Externally-focused</a:t>
            </a:r>
            <a:endParaRPr lang="en-US" sz="1700" dirty="0">
              <a:solidFill>
                <a:srgbClr val="FFFFFF"/>
              </a:solidFill>
              <a:latin typeface="Calibri" pitchFamily="-84" charset="0"/>
              <a:ea typeface="Calibri" pitchFamily="-84" charset="0"/>
              <a:cs typeface="Calibri" pitchFamily="-84" charset="0"/>
              <a:sym typeface="Calibri" pitchFamily="-84" charset="0"/>
            </a:endParaRPr>
          </a:p>
          <a:p>
            <a:pPr algn="l">
              <a:buClr>
                <a:srgbClr val="FFFFFF"/>
              </a:buClr>
              <a:buSzPct val="100000"/>
              <a:buFont typeface="Arial" pitchFamily="-84" charset="0"/>
              <a:buChar char="•"/>
            </a:pPr>
            <a:r>
              <a:rPr lang="en-US" sz="1300" dirty="0">
                <a:solidFill>
                  <a:srgbClr val="FFFFFF"/>
                </a:solidFill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Assertive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5790421" y="1340768"/>
            <a:ext cx="1826121" cy="1132954"/>
            <a:chOff x="0" y="0"/>
            <a:chExt cx="1636" cy="1015"/>
          </a:xfrm>
          <a:solidFill>
            <a:srgbClr val="576654"/>
          </a:solidFill>
        </p:grpSpPr>
        <p:sp>
          <p:nvSpPr>
            <p:cNvPr id="19467" name="AutoShape 11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68" name="Rectangle 12"/>
            <p:cNvSpPr>
              <a:spLocks/>
            </p:cNvSpPr>
            <p:nvPr/>
          </p:nvSpPr>
          <p:spPr bwMode="auto">
            <a:xfrm>
              <a:off x="50" y="103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Introversion (I)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Quiet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Internally-focused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Abstract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544354" y="3808710"/>
            <a:ext cx="1827238" cy="1132954"/>
            <a:chOff x="0" y="0"/>
            <a:chExt cx="1636" cy="1015"/>
          </a:xfrm>
          <a:solidFill>
            <a:srgbClr val="576654"/>
          </a:solidFill>
        </p:grpSpPr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71" name="Rectangle 15"/>
            <p:cNvSpPr>
              <a:spLocks/>
            </p:cNvSpPr>
            <p:nvPr/>
          </p:nvSpPr>
          <p:spPr bwMode="auto">
            <a:xfrm>
              <a:off x="50" y="102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Thinking</a:t>
              </a:r>
              <a:r>
                <a:rPr lang="en-US" sz="17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 </a:t>
              </a:r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(T)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Logical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Objective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Impersonal</a:t>
              </a: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5790421" y="3808710"/>
            <a:ext cx="1826121" cy="1132954"/>
            <a:chOff x="0" y="0"/>
            <a:chExt cx="1636" cy="1015"/>
          </a:xfrm>
          <a:solidFill>
            <a:srgbClr val="576654"/>
          </a:solidFill>
        </p:grpSpPr>
        <p:sp>
          <p:nvSpPr>
            <p:cNvPr id="19473" name="AutoShape 17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74" name="Rectangle 18"/>
            <p:cNvSpPr>
              <a:spLocks/>
            </p:cNvSpPr>
            <p:nvPr/>
          </p:nvSpPr>
          <p:spPr bwMode="auto">
            <a:xfrm>
              <a:off x="50" y="102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Feeling (F)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Empathetic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Caring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Emotion-focused</a:t>
              </a:r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1544354" y="5036542"/>
            <a:ext cx="1827238" cy="1134070"/>
            <a:chOff x="0" y="0"/>
            <a:chExt cx="1636" cy="1015"/>
          </a:xfrm>
          <a:solidFill>
            <a:srgbClr val="576654"/>
          </a:solidFill>
        </p:grpSpPr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77" name="Rectangle 21"/>
            <p:cNvSpPr>
              <a:spLocks/>
            </p:cNvSpPr>
            <p:nvPr/>
          </p:nvSpPr>
          <p:spPr bwMode="auto">
            <a:xfrm>
              <a:off x="50" y="102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Judging (J)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Organized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Schedule-oriented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Closure-focus</a:t>
              </a:r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790421" y="5036542"/>
            <a:ext cx="1826121" cy="1134070"/>
            <a:chOff x="0" y="0"/>
            <a:chExt cx="1636" cy="1015"/>
          </a:xfrm>
          <a:solidFill>
            <a:srgbClr val="576654"/>
          </a:solidFill>
        </p:grpSpPr>
        <p:sp>
          <p:nvSpPr>
            <p:cNvPr id="19479" name="AutoShape 23"/>
            <p:cNvSpPr>
              <a:spLocks/>
            </p:cNvSpPr>
            <p:nvPr/>
          </p:nvSpPr>
          <p:spPr bwMode="auto">
            <a:xfrm>
              <a:off x="0" y="0"/>
              <a:ext cx="1636" cy="1015"/>
            </a:xfrm>
            <a:prstGeom prst="roundRect">
              <a:avLst>
                <a:gd name="adj" fmla="val 11718"/>
              </a:avLst>
            </a:prstGeom>
            <a:grpFill/>
            <a:ln w="9525" cap="flat">
              <a:noFill/>
              <a:round/>
              <a:headEnd type="none" w="med" len="med"/>
              <a:tailEnd type="none" w="med" len="med"/>
            </a:ln>
            <a:effectLst>
              <a:outerShdw blurRad="38100" dist="23000" dir="5400000" algn="ctr" rotWithShape="0">
                <a:schemeClr val="bg2">
                  <a:alpha val="34999"/>
                </a:scheme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80" name="Rectangle 24"/>
            <p:cNvSpPr>
              <a:spLocks/>
            </p:cNvSpPr>
            <p:nvPr/>
          </p:nvSpPr>
          <p:spPr bwMode="auto">
            <a:xfrm>
              <a:off x="50" y="102"/>
              <a:ext cx="1536" cy="808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>
              <a:prstTxWarp prst="textNoShape">
                <a:avLst/>
              </a:prstTxWarp>
            </a:bodyPr>
            <a:lstStyle/>
            <a:p>
              <a:r>
                <a:rPr lang="en-US" sz="1700" b="1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Perceiving (P)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Spontaneous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Adaptable</a:t>
              </a:r>
            </a:p>
            <a:p>
              <a:pPr algn="l">
                <a:buClr>
                  <a:srgbClr val="FFFFFF"/>
                </a:buClr>
                <a:buSzPct val="100000"/>
                <a:buFont typeface="Arial" pitchFamily="-84" charset="0"/>
                <a:buChar char="•"/>
              </a:pPr>
              <a:r>
                <a:rPr lang="en-US" sz="1300" dirty="0">
                  <a:solidFill>
                    <a:srgbClr val="FFFFFF"/>
                  </a:solidFill>
                  <a:latin typeface="Calibri" pitchFamily="-84" charset="0"/>
                  <a:ea typeface="Calibri" pitchFamily="-84" charset="0"/>
                  <a:cs typeface="Calibri" pitchFamily="-84" charset="0"/>
                  <a:sym typeface="Calibri" pitchFamily="-84" charset="0"/>
                </a:rPr>
                <a:t>Opportunity-focus</a:t>
              </a:r>
            </a:p>
          </p:txBody>
        </p:sp>
      </p:grpSp>
      <p:sp>
        <p:nvSpPr>
          <p:cNvPr id="19482" name="AutoShape 26"/>
          <p:cNvSpPr>
            <a:spLocks/>
          </p:cNvSpPr>
          <p:nvPr/>
        </p:nvSpPr>
        <p:spPr bwMode="auto">
          <a:xfrm>
            <a:off x="3370476" y="2689150"/>
            <a:ext cx="2419945" cy="910828"/>
          </a:xfrm>
          <a:prstGeom prst="leftRightArrow">
            <a:avLst>
              <a:gd name="adj1" fmla="val 58852"/>
              <a:gd name="adj2" fmla="val 44601"/>
            </a:avLst>
          </a:prstGeom>
          <a:solidFill>
            <a:srgbClr val="604A7B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 anchor="ctr" anchorCtr="0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Perceiving</a:t>
            </a:r>
            <a:b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</a:b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information</a:t>
            </a:r>
          </a:p>
        </p:txBody>
      </p:sp>
      <p:sp>
        <p:nvSpPr>
          <p:cNvPr id="19483" name="AutoShape 27"/>
          <p:cNvSpPr>
            <a:spLocks/>
          </p:cNvSpPr>
          <p:nvPr/>
        </p:nvSpPr>
        <p:spPr bwMode="auto">
          <a:xfrm>
            <a:off x="3370476" y="3921447"/>
            <a:ext cx="2419945" cy="910828"/>
          </a:xfrm>
          <a:prstGeom prst="leftRightArrow">
            <a:avLst>
              <a:gd name="adj1" fmla="val 58852"/>
              <a:gd name="adj2" fmla="val 44601"/>
            </a:avLst>
          </a:prstGeom>
          <a:solidFill>
            <a:srgbClr val="604A7B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 anchor="ctr" anchorCtr="0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Making</a:t>
            </a:r>
            <a:b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</a:b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decisions</a:t>
            </a:r>
          </a:p>
        </p:txBody>
      </p:sp>
      <p:sp>
        <p:nvSpPr>
          <p:cNvPr id="19484" name="AutoShape 28"/>
          <p:cNvSpPr>
            <a:spLocks/>
          </p:cNvSpPr>
          <p:nvPr/>
        </p:nvSpPr>
        <p:spPr bwMode="auto">
          <a:xfrm>
            <a:off x="3370476" y="5153744"/>
            <a:ext cx="2419945" cy="910828"/>
          </a:xfrm>
          <a:prstGeom prst="leftRightArrow">
            <a:avLst>
              <a:gd name="adj1" fmla="val 58852"/>
              <a:gd name="adj2" fmla="val 44601"/>
            </a:avLst>
          </a:prstGeom>
          <a:solidFill>
            <a:srgbClr val="604A7B"/>
          </a:solidFill>
          <a:ln w="9525" cap="flat">
            <a:noFill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</p:spPr>
        <p:txBody>
          <a:bodyPr lIns="0" tIns="0" rIns="0" bIns="0" anchor="ctr" anchorCtr="0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Orienting to the</a:t>
            </a:r>
            <a:b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</a:br>
            <a:r>
              <a: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84" charset="0"/>
                <a:ea typeface="Calibri" pitchFamily="-84" charset="0"/>
                <a:cs typeface="Calibri" pitchFamily="-84" charset="0"/>
                <a:sym typeface="Calibri" pitchFamily="-84" charset="0"/>
              </a:rPr>
              <a:t>external world</a:t>
            </a:r>
          </a:p>
        </p:txBody>
      </p:sp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Jungian &amp; Myers-Briggs 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4065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Values in the Workplace</a:t>
            </a:r>
            <a:endParaRPr lang="en-US" dirty="0"/>
          </a:p>
        </p:txBody>
      </p:sp>
      <p:sp>
        <p:nvSpPr>
          <p:cNvPr id="5222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Stable, evaluative beliefs that guide our preferences</a:t>
            </a:r>
          </a:p>
          <a:p>
            <a:pPr lvl="1"/>
            <a:r>
              <a:rPr lang="en-US" dirty="0" smtClean="0"/>
              <a:t>Define right/wrong, good/bad – what we “ought” to do in a situation</a:t>
            </a:r>
          </a:p>
          <a:p>
            <a:pPr lvl="1"/>
            <a:r>
              <a:rPr lang="en-US" dirty="0" smtClean="0"/>
              <a:t>Direct our motivation, potentially decisions and behavior</a:t>
            </a:r>
          </a:p>
          <a:p>
            <a:r>
              <a:rPr lang="en-US" dirty="0" smtClean="0"/>
              <a:t>Value system -- hierarchy of values</a:t>
            </a:r>
          </a:p>
          <a:p>
            <a:r>
              <a:rPr lang="en-US" dirty="0" smtClean="0"/>
              <a:t>Compared with personality, values are:</a:t>
            </a:r>
          </a:p>
          <a:p>
            <a:pPr lvl="1"/>
            <a:r>
              <a:rPr lang="en-US" dirty="0" smtClean="0"/>
              <a:t>Evaluative (not descriptive)</a:t>
            </a:r>
          </a:p>
          <a:p>
            <a:pPr lvl="1"/>
            <a:r>
              <a:rPr lang="en-US" dirty="0" smtClean="0"/>
              <a:t>May conflict strongly with each other</a:t>
            </a:r>
          </a:p>
          <a:p>
            <a:pPr lvl="1"/>
            <a:r>
              <a:rPr lang="en-US" dirty="0" smtClean="0"/>
              <a:t>Affected more by nurture than nature</a:t>
            </a:r>
          </a:p>
        </p:txBody>
      </p:sp>
    </p:spTree>
    <p:extLst>
      <p:ext uri="{BB962C8B-B14F-4D97-AF65-F5344CB8AC3E}">
        <p14:creationId xmlns:p14="http://schemas.microsoft.com/office/powerpoint/2010/main" xmlns="" val="29139151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Schwartz’s Values Model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368733"/>
            <a:ext cx="5562600" cy="541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5680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Schwartz’s Values Model</a:t>
            </a:r>
            <a:endParaRPr lang="en-US" dirty="0" smtClean="0"/>
          </a:p>
        </p:txBody>
      </p:sp>
      <p:sp>
        <p:nvSpPr>
          <p:cNvPr id="56323" name="Rectangle 8"/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179512" y="1484784"/>
            <a:ext cx="4419600" cy="4572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Openness to change – motivation to pursue innovative ways</a:t>
            </a:r>
          </a:p>
          <a:p>
            <a:r>
              <a:rPr lang="en-US" dirty="0" smtClean="0"/>
              <a:t>Conservation -- motivation to preserve the status quo</a:t>
            </a:r>
          </a:p>
          <a:p>
            <a:r>
              <a:rPr lang="en-US" dirty="0" smtClean="0"/>
              <a:t>Self-enhancement -- motivated by self-interest </a:t>
            </a:r>
          </a:p>
          <a:p>
            <a:r>
              <a:rPr lang="en-US" dirty="0" smtClean="0"/>
              <a:t>Self-transcendence -- motivation to promote welfare of others and nature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905000"/>
            <a:ext cx="3979168" cy="38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06792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Iceland Foods Group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95536" y="4725144"/>
            <a:ext cx="8280920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Iceland Foods Group has become one of the hottest food retailers in the United Kingdom by focusing on employee motivation, skill development, and role </a:t>
            </a:r>
            <a:r>
              <a:rPr lang="en-US" sz="2200" dirty="0" smtClean="0"/>
              <a:t>perceptions</a:t>
            </a:r>
            <a:r>
              <a:rPr lang="en-US" sz="2200" dirty="0" smtClean="0">
                <a:cs typeface="Franklin Gothic Book"/>
              </a:rPr>
              <a:t>.</a:t>
            </a:r>
            <a:endParaRPr lang="en-US" sz="2200" dirty="0">
              <a:cs typeface="Franklin Gothic Book"/>
            </a:endParaRPr>
          </a:p>
        </p:txBody>
      </p:sp>
      <p:pic>
        <p:nvPicPr>
          <p:cNvPr id="2" name="Picture 1" descr="Iceland w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4691"/>
            <a:ext cx="9144000" cy="3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1102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Personal Values and Behavior</a:t>
            </a:r>
          </a:p>
        </p:txBody>
      </p:sp>
      <p:sp>
        <p:nvSpPr>
          <p:cNvPr id="58371" name="Rectangle 5"/>
          <p:cNvSpPr>
            <a:spLocks noGrp="1" noChangeArrowheads="1"/>
          </p:cNvSpPr>
          <p:nvPr>
            <p:ph idx="1"/>
          </p:nvPr>
        </p:nvSpPr>
        <p:spPr>
          <a:xfrm>
            <a:off x="3275856" y="1379909"/>
            <a:ext cx="5544616" cy="492941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Values </a:t>
            </a:r>
            <a:r>
              <a:rPr lang="en-US" dirty="0" smtClean="0"/>
              <a:t>motivate – guide decisions</a:t>
            </a:r>
            <a:r>
              <a:rPr lang="en-US" dirty="0"/>
              <a:t>, behavior, and </a:t>
            </a:r>
            <a:r>
              <a:rPr lang="en-US" dirty="0" smtClean="0"/>
              <a:t>performance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But also “</a:t>
            </a:r>
            <a:r>
              <a:rPr lang="en-US" dirty="0"/>
              <a:t>disconnect” between values and behavior </a:t>
            </a:r>
            <a:r>
              <a:rPr lang="en-US" dirty="0" smtClean="0"/>
              <a:t>because: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Situation -- interferes </a:t>
            </a:r>
            <a:r>
              <a:rPr lang="en-US" dirty="0"/>
              <a:t>with values-consistent behavior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dirty="0" smtClean="0"/>
              <a:t>Awareness (salience) -- values are abstract -- relevance isn’t obvious</a:t>
            </a:r>
          </a:p>
          <a:p>
            <a:pPr>
              <a:lnSpc>
                <a:spcPct val="110000"/>
              </a:lnSpc>
            </a:pPr>
            <a:r>
              <a:rPr lang="en-US" dirty="0" smtClean="0"/>
              <a:t>To increase values-consistent behavior: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Keep work environment values-consistent (e.g. rewards)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Remind employees of important values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Improve sensitivity to relevance of values</a:t>
            </a:r>
          </a:p>
        </p:txBody>
      </p:sp>
      <p:pic>
        <p:nvPicPr>
          <p:cNvPr id="13" name="Picture Placeholder 2" descr="Thinking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086" r="-5086"/>
          <a:stretch/>
        </p:blipFill>
        <p:spPr>
          <a:xfrm>
            <a:off x="35496" y="1341438"/>
            <a:ext cx="3322320" cy="4679950"/>
          </a:xfrm>
        </p:spPr>
      </p:pic>
    </p:spTree>
    <p:extLst>
      <p:ext uri="{BB962C8B-B14F-4D97-AF65-F5344CB8AC3E}">
        <p14:creationId xmlns:p14="http://schemas.microsoft.com/office/powerpoint/2010/main" xmlns="" val="37887268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Values Congruence</a:t>
            </a:r>
          </a:p>
        </p:txBody>
      </p:sp>
      <p:sp>
        <p:nvSpPr>
          <p:cNvPr id="58371" name="Rectangle 5"/>
          <p:cNvSpPr>
            <a:spLocks noGrp="1" noChangeArrowheads="1"/>
          </p:cNvSpPr>
          <p:nvPr>
            <p:ph idx="1"/>
          </p:nvPr>
        </p:nvSpPr>
        <p:spPr>
          <a:xfrm>
            <a:off x="3275856" y="1379909"/>
            <a:ext cx="5544616" cy="4929411"/>
          </a:xfrm>
        </p:spPr>
        <p:txBody>
          <a:bodyPr>
            <a:normAutofit/>
          </a:bodyPr>
          <a:lstStyle/>
          <a:p>
            <a:r>
              <a:rPr lang="en-GB" dirty="0"/>
              <a:t>Similarity of a person’s values hierarchy to another source</a:t>
            </a:r>
          </a:p>
          <a:p>
            <a:pPr lvl="1">
              <a:buFont typeface="Wingdings" charset="2"/>
              <a:buChar char="§"/>
            </a:pPr>
            <a:r>
              <a:rPr lang="en-GB" dirty="0"/>
              <a:t>Person-organization </a:t>
            </a:r>
            <a:r>
              <a:rPr lang="en-GB" dirty="0" smtClean="0"/>
              <a:t>values </a:t>
            </a:r>
            <a:r>
              <a:rPr lang="en-GB" dirty="0"/>
              <a:t>congruence</a:t>
            </a:r>
          </a:p>
          <a:p>
            <a:pPr lvl="1">
              <a:buFont typeface="Wingdings" charset="2"/>
              <a:buChar char="§"/>
            </a:pPr>
            <a:r>
              <a:rPr lang="en-GB" dirty="0"/>
              <a:t>Espoused-enacted </a:t>
            </a:r>
            <a:r>
              <a:rPr lang="en-GB" dirty="0" smtClean="0"/>
              <a:t>values </a:t>
            </a:r>
            <a:r>
              <a:rPr lang="en-GB" dirty="0"/>
              <a:t>congruence</a:t>
            </a:r>
            <a:endParaRPr lang="en-US" dirty="0"/>
          </a:p>
          <a:p>
            <a:pPr lvl="1">
              <a:buFont typeface="Wingdings" charset="2"/>
              <a:buChar char="§"/>
            </a:pPr>
            <a:r>
              <a:rPr lang="en-GB" dirty="0"/>
              <a:t>Organization-community values congruence</a:t>
            </a:r>
            <a:endParaRPr lang="en-US" dirty="0"/>
          </a:p>
        </p:txBody>
      </p:sp>
      <p:pic>
        <p:nvPicPr>
          <p:cNvPr id="13" name="Picture Placeholder 2" descr="Thinking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086" r="-5086"/>
          <a:stretch/>
        </p:blipFill>
        <p:spPr>
          <a:xfrm>
            <a:off x="35496" y="1341438"/>
            <a:ext cx="3322320" cy="4679950"/>
          </a:xfrm>
        </p:spPr>
      </p:pic>
    </p:spTree>
    <p:extLst>
      <p:ext uri="{BB962C8B-B14F-4D97-AF65-F5344CB8AC3E}">
        <p14:creationId xmlns:p14="http://schemas.microsoft.com/office/powerpoint/2010/main" xmlns="" val="1794603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ChangeArrowheads="1"/>
          </p:cNvSpPr>
          <p:nvPr/>
        </p:nvSpPr>
        <p:spPr bwMode="auto">
          <a:xfrm>
            <a:off x="1295400" y="1828800"/>
            <a:ext cx="2209800" cy="1143000"/>
          </a:xfrm>
          <a:prstGeom prst="rect">
            <a:avLst/>
          </a:prstGeom>
          <a:solidFill>
            <a:srgbClr val="B94C1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28573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</a:rPr>
              <a:t>Utilitarianism</a:t>
            </a:r>
          </a:p>
        </p:txBody>
      </p:sp>
      <p:sp>
        <p:nvSpPr>
          <p:cNvPr id="392195" name="Rectangle 3"/>
          <p:cNvSpPr>
            <a:spLocks noChangeArrowheads="1"/>
          </p:cNvSpPr>
          <p:nvPr/>
        </p:nvSpPr>
        <p:spPr bwMode="auto">
          <a:xfrm>
            <a:off x="1295400" y="3276600"/>
            <a:ext cx="2209800" cy="1143000"/>
          </a:xfrm>
          <a:prstGeom prst="rect">
            <a:avLst/>
          </a:prstGeom>
          <a:solidFill>
            <a:srgbClr val="26334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28573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</a:rPr>
              <a:t>Individual Rights</a:t>
            </a:r>
          </a:p>
        </p:txBody>
      </p:sp>
      <p:sp>
        <p:nvSpPr>
          <p:cNvPr id="392196" name="Rectangle 4"/>
          <p:cNvSpPr>
            <a:spLocks noChangeArrowheads="1"/>
          </p:cNvSpPr>
          <p:nvPr/>
        </p:nvSpPr>
        <p:spPr bwMode="auto">
          <a:xfrm>
            <a:off x="3505200" y="1828800"/>
            <a:ext cx="4724400" cy="1143000"/>
          </a:xfrm>
          <a:prstGeom prst="rect">
            <a:avLst/>
          </a:prstGeom>
          <a:solidFill>
            <a:srgbClr val="D67A38">
              <a:alpha val="38823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8000" tIns="53576" rIns="82150" bIns="53576" anchor="ctr">
            <a:prstTxWarp prst="textNoShape">
              <a:avLst/>
            </a:prstTxWarp>
          </a:bodyPr>
          <a:lstStyle/>
          <a:p>
            <a:pPr algn="l"/>
            <a:r>
              <a:rPr lang="en-US" sz="2100" dirty="0">
                <a:solidFill>
                  <a:srgbClr val="1E1D1D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Greatest good for the greatest number of people</a:t>
            </a:r>
          </a:p>
        </p:txBody>
      </p:sp>
      <p:sp>
        <p:nvSpPr>
          <p:cNvPr id="392197" name="Rectangle 5"/>
          <p:cNvSpPr>
            <a:spLocks noChangeArrowheads="1"/>
          </p:cNvSpPr>
          <p:nvPr/>
        </p:nvSpPr>
        <p:spPr bwMode="auto">
          <a:xfrm>
            <a:off x="3505200" y="3276600"/>
            <a:ext cx="4724400" cy="1143000"/>
          </a:xfrm>
          <a:prstGeom prst="rect">
            <a:avLst/>
          </a:prstGeom>
          <a:solidFill>
            <a:srgbClr val="6892B9">
              <a:alpha val="38823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8000" tIns="53576" rIns="82150" bIns="53576" anchor="ctr">
            <a:prstTxWarp prst="textNoShape">
              <a:avLst/>
            </a:prstTxWarp>
          </a:bodyPr>
          <a:lstStyle/>
          <a:p>
            <a:pPr algn="l"/>
            <a:r>
              <a:rPr lang="en-US" sz="2100" dirty="0">
                <a:solidFill>
                  <a:srgbClr val="1E1D1D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Fundamental entitlements</a:t>
            </a:r>
            <a:br>
              <a:rPr lang="en-US" sz="2100" dirty="0">
                <a:solidFill>
                  <a:srgbClr val="1E1D1D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</a:br>
            <a:r>
              <a:rPr lang="en-US" sz="2100" dirty="0">
                <a:solidFill>
                  <a:srgbClr val="1E1D1D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in society</a:t>
            </a:r>
          </a:p>
        </p:txBody>
      </p:sp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1295400" y="4724400"/>
            <a:ext cx="2209800" cy="1143000"/>
          </a:xfrm>
          <a:prstGeom prst="rect">
            <a:avLst/>
          </a:prstGeom>
          <a:solidFill>
            <a:srgbClr val="224E4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28573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</a:rPr>
              <a:t>Distributive Justice</a:t>
            </a:r>
          </a:p>
        </p:txBody>
      </p:sp>
      <p:sp>
        <p:nvSpPr>
          <p:cNvPr id="392199" name="Rectangle 7"/>
          <p:cNvSpPr>
            <a:spLocks noChangeArrowheads="1"/>
          </p:cNvSpPr>
          <p:nvPr/>
        </p:nvSpPr>
        <p:spPr bwMode="auto">
          <a:xfrm>
            <a:off x="3505200" y="4724400"/>
            <a:ext cx="4724400" cy="1143000"/>
          </a:xfrm>
          <a:prstGeom prst="rect">
            <a:avLst/>
          </a:prstGeom>
          <a:solidFill>
            <a:srgbClr val="8FE99D">
              <a:alpha val="38823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8000" tIns="35717" rIns="64291" bIns="35717" anchor="ctr">
            <a:prstTxWarp prst="textNoShape">
              <a:avLst/>
            </a:prstTxWarp>
          </a:bodyPr>
          <a:lstStyle/>
          <a:p>
            <a:pPr algn="l"/>
            <a:r>
              <a:rPr lang="en-US" sz="2000" dirty="0">
                <a:solidFill>
                  <a:srgbClr val="1E1D1D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People who are similar should receive similar benefits</a:t>
            </a:r>
          </a:p>
        </p:txBody>
      </p:sp>
      <p:sp>
        <p:nvSpPr>
          <p:cNvPr id="7680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Three Ethical Principles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425621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2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9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2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9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2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194" grpId="0" animBg="1" autoUpdateAnimBg="0"/>
      <p:bldP spid="392195" grpId="0" animBg="1" autoUpdateAnimBg="0"/>
      <p:bldP spid="392196" grpId="0" animBg="1" autoUpdateAnimBg="0"/>
      <p:bldP spid="392197" grpId="0" animBg="1" autoUpdateAnimBg="0"/>
      <p:bldP spid="392198" grpId="0" animBg="1" autoUpdateAnimBg="0"/>
      <p:bldP spid="392199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Influences on Ethical Conduct</a:t>
            </a:r>
            <a:endParaRPr lang="en-US" dirty="0"/>
          </a:p>
        </p:txBody>
      </p:sp>
      <p:sp>
        <p:nvSpPr>
          <p:cNvPr id="3829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Moral intensity</a:t>
            </a:r>
          </a:p>
          <a:p>
            <a:pPr lvl="1"/>
            <a:r>
              <a:rPr lang="en-GB" dirty="0"/>
              <a:t>D</a:t>
            </a:r>
            <a:r>
              <a:rPr lang="en-GB" dirty="0" smtClean="0"/>
              <a:t>egree that issue demands the application of ethical principles</a:t>
            </a:r>
          </a:p>
          <a:p>
            <a:r>
              <a:rPr lang="en-GB" dirty="0" smtClean="0"/>
              <a:t>Moral sensitivity</a:t>
            </a:r>
          </a:p>
          <a:p>
            <a:pPr lvl="1"/>
            <a:r>
              <a:rPr lang="en-GB" dirty="0" smtClean="0"/>
              <a:t>Person’s ability to recognize presence/importance of an ethical issue</a:t>
            </a:r>
          </a:p>
          <a:p>
            <a:pPr lvl="1"/>
            <a:r>
              <a:rPr lang="en-GB" dirty="0" smtClean="0"/>
              <a:t>Increases with person’s empathy, expertise, experience with dilemmas, mindfulness</a:t>
            </a:r>
          </a:p>
          <a:p>
            <a:pPr lvl="1"/>
            <a:r>
              <a:rPr lang="en-US" dirty="0" smtClean="0"/>
              <a:t>Mindfulness – receptive/impartial awareness </a:t>
            </a:r>
            <a:r>
              <a:rPr lang="en-US" dirty="0"/>
              <a:t>of </a:t>
            </a:r>
            <a:r>
              <a:rPr lang="en-US" dirty="0" smtClean="0"/>
              <a:t>present </a:t>
            </a:r>
            <a:r>
              <a:rPr lang="en-US" dirty="0"/>
              <a:t>situation </a:t>
            </a:r>
            <a:r>
              <a:rPr lang="en-US" dirty="0" smtClean="0"/>
              <a:t>and own thoughts/emotions </a:t>
            </a:r>
            <a:r>
              <a:rPr lang="en-US" dirty="0"/>
              <a:t>in that moment</a:t>
            </a:r>
            <a:endParaRPr lang="en-GB" dirty="0" smtClean="0"/>
          </a:p>
          <a:p>
            <a:r>
              <a:rPr lang="en-GB" dirty="0" smtClean="0"/>
              <a:t>Situational influences</a:t>
            </a:r>
          </a:p>
          <a:p>
            <a:pPr lvl="1"/>
            <a:r>
              <a:rPr lang="en-GB" dirty="0" smtClean="0"/>
              <a:t>competitive pressures </a:t>
            </a:r>
            <a:r>
              <a:rPr lang="en-US" dirty="0" smtClean="0"/>
              <a:t>and other external factors</a:t>
            </a:r>
          </a:p>
        </p:txBody>
      </p:sp>
    </p:spTree>
    <p:extLst>
      <p:ext uri="{BB962C8B-B14F-4D97-AF65-F5344CB8AC3E}">
        <p14:creationId xmlns:p14="http://schemas.microsoft.com/office/powerpoint/2010/main" xmlns="" val="3930266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2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2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82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2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2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29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2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2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2979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Supporting Ethical Behavior</a:t>
            </a:r>
            <a:endParaRPr lang="en-US" dirty="0" smtClean="0"/>
          </a:p>
        </p:txBody>
      </p:sp>
      <p:sp>
        <p:nvSpPr>
          <p:cNvPr id="395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Corporate code of ethics</a:t>
            </a:r>
          </a:p>
          <a:p>
            <a:r>
              <a:rPr lang="en-US" dirty="0" smtClean="0"/>
              <a:t>Systems for communicating/investigating wrongdoing</a:t>
            </a:r>
          </a:p>
          <a:p>
            <a:pPr lvl="1"/>
            <a:r>
              <a:rPr lang="en-US" dirty="0" smtClean="0"/>
              <a:t>Ethics hotlines</a:t>
            </a:r>
          </a:p>
          <a:p>
            <a:pPr lvl="1"/>
            <a:r>
              <a:rPr lang="en-US" dirty="0" smtClean="0"/>
              <a:t>Ethics ombudspersons</a:t>
            </a:r>
          </a:p>
          <a:p>
            <a:r>
              <a:rPr lang="en-US" dirty="0" smtClean="0"/>
              <a:t>Ethical leadership and shared values</a:t>
            </a:r>
          </a:p>
        </p:txBody>
      </p:sp>
    </p:spTree>
    <p:extLst>
      <p:ext uri="{BB962C8B-B14F-4D97-AF65-F5344CB8AC3E}">
        <p14:creationId xmlns:p14="http://schemas.microsoft.com/office/powerpoint/2010/main" xmlns="" val="28543496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5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5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5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5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5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Individualism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4294967295"/>
          </p:nvPr>
        </p:nvSpPr>
        <p:spPr>
          <a:xfrm>
            <a:off x="4495800" y="1676400"/>
            <a:ext cx="4648200" cy="3624808"/>
          </a:xfrm>
        </p:spPr>
        <p:txBody>
          <a:bodyPr/>
          <a:lstStyle/>
          <a:p>
            <a:pPr marL="0" indent="0" eaLnBrk="1" hangingPunct="1">
              <a:buFont typeface="Wingdings" charset="2"/>
              <a:buNone/>
            </a:pPr>
            <a:r>
              <a:rPr lang="en-US" dirty="0" smtClean="0">
                <a:solidFill>
                  <a:srgbClr val="262626"/>
                </a:solidFill>
              </a:rPr>
              <a:t>The degree to which people value personal freedom, self-sufficiency, control over themselves, being appreciated for unique qualities</a:t>
            </a:r>
            <a:endParaRPr lang="en-AU" dirty="0" smtClean="0">
              <a:solidFill>
                <a:srgbClr val="262626"/>
              </a:solidFill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551363" y="2160588"/>
            <a:ext cx="3830637" cy="2238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algn="l" eaLnBrk="0" hangingPunct="0">
              <a:lnSpc>
                <a:spcPts val="3075"/>
              </a:lnSpc>
              <a:spcAft>
                <a:spcPts val="1200"/>
              </a:spcAft>
            </a:pPr>
            <a:endParaRPr lang="en-AU" sz="2400" dirty="0">
              <a:solidFill>
                <a:srgbClr val="262626"/>
              </a:solidFill>
              <a:latin typeface="Arial" charset="0"/>
            </a:endParaRPr>
          </a:p>
        </p:txBody>
      </p:sp>
      <p:sp>
        <p:nvSpPr>
          <p:cNvPr id="386052" name="Rectangle 4"/>
          <p:cNvSpPr>
            <a:spLocks noChangeArrowheads="1"/>
          </p:cNvSpPr>
          <p:nvPr/>
        </p:nvSpPr>
        <p:spPr bwMode="auto">
          <a:xfrm>
            <a:off x="930275" y="3562350"/>
            <a:ext cx="1239838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Denmark</a:t>
            </a:r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1117600" y="4908550"/>
            <a:ext cx="1028700" cy="3492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Taiwan</a:t>
            </a:r>
          </a:p>
        </p:txBody>
      </p:sp>
      <p:sp>
        <p:nvSpPr>
          <p:cNvPr id="386055" name="Rectangle 7"/>
          <p:cNvSpPr>
            <a:spLocks noChangeArrowheads="1"/>
          </p:cNvSpPr>
          <p:nvPr/>
        </p:nvSpPr>
        <p:spPr bwMode="auto">
          <a:xfrm>
            <a:off x="1365933" y="2333625"/>
            <a:ext cx="750205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USA</a:t>
            </a: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838200" y="1450975"/>
            <a:ext cx="303854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High </a:t>
            </a:r>
            <a:r>
              <a:rPr lang="en-AU" sz="2400" b="1" dirty="0" smtClean="0">
                <a:solidFill>
                  <a:schemeClr val="tx1"/>
                </a:solidFill>
                <a:latin typeface="Arial" charset="0"/>
              </a:rPr>
              <a:t>Individualism*</a:t>
            </a:r>
            <a:endParaRPr lang="en-AU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6057" name="Rectangle 9"/>
          <p:cNvSpPr>
            <a:spLocks noChangeArrowheads="1"/>
          </p:cNvSpPr>
          <p:nvPr/>
        </p:nvSpPr>
        <p:spPr bwMode="auto">
          <a:xfrm>
            <a:off x="955853" y="1905000"/>
            <a:ext cx="1166635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S. Africa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1029345" y="5661248"/>
            <a:ext cx="2970163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Low </a:t>
            </a:r>
            <a:r>
              <a:rPr lang="en-AU" sz="2400" b="1" dirty="0" smtClean="0">
                <a:solidFill>
                  <a:schemeClr val="tx1"/>
                </a:solidFill>
                <a:latin typeface="Arial" charset="0"/>
              </a:rPr>
              <a:t>Individualism*</a:t>
            </a:r>
            <a:endParaRPr lang="en-AU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 rot="5400000" flipH="1">
            <a:off x="2133600" y="19240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524" name="AutoShape 12"/>
          <p:cNvSpPr>
            <a:spLocks noChangeArrowheads="1"/>
          </p:cNvSpPr>
          <p:nvPr/>
        </p:nvSpPr>
        <p:spPr bwMode="auto">
          <a:xfrm rot="5400000" flipH="1">
            <a:off x="2133600" y="23812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525" name="AutoShape 13"/>
          <p:cNvSpPr>
            <a:spLocks noChangeArrowheads="1"/>
          </p:cNvSpPr>
          <p:nvPr/>
        </p:nvSpPr>
        <p:spPr bwMode="auto">
          <a:xfrm rot="5400000" flipH="1">
            <a:off x="2133600" y="357663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526" name="AutoShape 14"/>
          <p:cNvSpPr>
            <a:spLocks noChangeArrowheads="1"/>
          </p:cNvSpPr>
          <p:nvPr/>
        </p:nvSpPr>
        <p:spPr bwMode="auto">
          <a:xfrm rot="5400000" flipH="1">
            <a:off x="2133600" y="492760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527" name="Rectangle 16"/>
          <p:cNvSpPr>
            <a:spLocks noChangeArrowheads="1"/>
          </p:cNvSpPr>
          <p:nvPr/>
        </p:nvSpPr>
        <p:spPr bwMode="auto">
          <a:xfrm>
            <a:off x="2430463" y="1905000"/>
            <a:ext cx="76200" cy="3810000"/>
          </a:xfrm>
          <a:prstGeom prst="rect">
            <a:avLst/>
          </a:prstGeom>
          <a:solidFill>
            <a:srgbClr val="6804A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6065" name="Rectangle 17"/>
          <p:cNvSpPr>
            <a:spLocks noChangeArrowheads="1"/>
          </p:cNvSpPr>
          <p:nvPr/>
        </p:nvSpPr>
        <p:spPr bwMode="auto">
          <a:xfrm>
            <a:off x="1200970" y="3019425"/>
            <a:ext cx="910405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Japan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64529" name="AutoShape 18"/>
          <p:cNvSpPr>
            <a:spLocks noChangeArrowheads="1"/>
          </p:cNvSpPr>
          <p:nvPr/>
        </p:nvSpPr>
        <p:spPr bwMode="auto">
          <a:xfrm rot="5400000" flipH="1">
            <a:off x="2114550" y="29908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737335" y="4459585"/>
            <a:ext cx="1422415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Venezuela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23" name="AutoShape 13"/>
          <p:cNvSpPr>
            <a:spLocks noChangeArrowheads="1"/>
          </p:cNvSpPr>
          <p:nvPr/>
        </p:nvSpPr>
        <p:spPr bwMode="auto">
          <a:xfrm rot="5400000" flipH="1">
            <a:off x="2123237" y="4473873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407996" y="5661248"/>
            <a:ext cx="42951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*Derived from </a:t>
            </a:r>
            <a:r>
              <a:rPr lang="en-US" sz="1400" dirty="0" err="1" smtClean="0"/>
              <a:t>Oyserman</a:t>
            </a:r>
            <a:r>
              <a:rPr lang="en-US" sz="1400" dirty="0" smtClean="0"/>
              <a:t> et al (2002) meta-analysis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0368721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Collectivism</a:t>
            </a:r>
          </a:p>
        </p:txBody>
      </p:sp>
      <p:sp>
        <p:nvSpPr>
          <p:cNvPr id="66563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4495800" y="1676400"/>
            <a:ext cx="4648200" cy="3696816"/>
          </a:xfrm>
        </p:spPr>
        <p:txBody>
          <a:bodyPr/>
          <a:lstStyle/>
          <a:p>
            <a:pPr marL="0" indent="0" eaLnBrk="1" hangingPunct="1">
              <a:buFont typeface="Wingdings" charset="2"/>
              <a:buNone/>
            </a:pPr>
            <a:r>
              <a:rPr lang="en-AU" dirty="0" smtClean="0">
                <a:solidFill>
                  <a:schemeClr val="tx1"/>
                </a:solidFill>
              </a:rPr>
              <a:t>The degree to which people value their group membership and harmonious relationships within the group</a:t>
            </a:r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4551363" y="2160588"/>
            <a:ext cx="3016250" cy="2563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prstTxWarp prst="textNoShape">
              <a:avLst/>
            </a:prstTxWarp>
          </a:bodyPr>
          <a:lstStyle/>
          <a:p>
            <a:pPr algn="l" eaLnBrk="0" hangingPunct="0"/>
            <a:endParaRPr lang="en-AU" sz="2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31108" name="Rectangle 4"/>
          <p:cNvSpPr>
            <a:spLocks noChangeArrowheads="1"/>
          </p:cNvSpPr>
          <p:nvPr/>
        </p:nvSpPr>
        <p:spPr bwMode="auto">
          <a:xfrm>
            <a:off x="1416050" y="3617913"/>
            <a:ext cx="760413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India</a:t>
            </a:r>
          </a:p>
        </p:txBody>
      </p:sp>
      <p:sp>
        <p:nvSpPr>
          <p:cNvPr id="431110" name="Rectangle 6"/>
          <p:cNvSpPr>
            <a:spLocks noChangeArrowheads="1"/>
          </p:cNvSpPr>
          <p:nvPr/>
        </p:nvSpPr>
        <p:spPr bwMode="auto">
          <a:xfrm>
            <a:off x="1221608" y="4998606"/>
            <a:ext cx="910405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Japan</a:t>
            </a:r>
            <a:endParaRPr lang="en-A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431111" name="Rectangle 7"/>
          <p:cNvSpPr>
            <a:spLocks noChangeArrowheads="1"/>
          </p:cNvSpPr>
          <p:nvPr/>
        </p:nvSpPr>
        <p:spPr bwMode="auto">
          <a:xfrm>
            <a:off x="1111250" y="2348880"/>
            <a:ext cx="1028700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Taiwan</a:t>
            </a: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919163" y="1447800"/>
            <a:ext cx="2884953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High </a:t>
            </a:r>
            <a:r>
              <a:rPr lang="en-AU" sz="2400" b="1" dirty="0" smtClean="0">
                <a:solidFill>
                  <a:schemeClr val="tx1"/>
                </a:solidFill>
                <a:latin typeface="Arial" charset="0"/>
              </a:rPr>
              <a:t>Collectivism*</a:t>
            </a:r>
            <a:endParaRPr lang="en-AU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1109737" y="5733256"/>
            <a:ext cx="2816575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Low </a:t>
            </a:r>
            <a:r>
              <a:rPr lang="en-AU" sz="2400" b="1" dirty="0" smtClean="0">
                <a:solidFill>
                  <a:schemeClr val="tx1"/>
                </a:solidFill>
                <a:latin typeface="Arial" charset="0"/>
              </a:rPr>
              <a:t>Collectivism*</a:t>
            </a:r>
            <a:endParaRPr lang="en-AU" sz="2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6571" name="AutoShape 11"/>
          <p:cNvSpPr>
            <a:spLocks noChangeArrowheads="1"/>
          </p:cNvSpPr>
          <p:nvPr/>
        </p:nvSpPr>
        <p:spPr bwMode="auto">
          <a:xfrm rot="5400000" flipH="1">
            <a:off x="2133600" y="242728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572" name="AutoShape 12"/>
          <p:cNvSpPr>
            <a:spLocks noChangeArrowheads="1"/>
          </p:cNvSpPr>
          <p:nvPr/>
        </p:nvSpPr>
        <p:spPr bwMode="auto">
          <a:xfrm rot="5400000" flipH="1">
            <a:off x="2133600" y="2665413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573" name="AutoShape 13"/>
          <p:cNvSpPr>
            <a:spLocks noChangeArrowheads="1"/>
          </p:cNvSpPr>
          <p:nvPr/>
        </p:nvSpPr>
        <p:spPr bwMode="auto">
          <a:xfrm rot="5400000" flipH="1">
            <a:off x="2133600" y="363220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574" name="AutoShape 14"/>
          <p:cNvSpPr>
            <a:spLocks noChangeArrowheads="1"/>
          </p:cNvSpPr>
          <p:nvPr/>
        </p:nvSpPr>
        <p:spPr bwMode="auto">
          <a:xfrm rot="5400000" flipH="1">
            <a:off x="2133600" y="4983163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575" name="Rectangle 16"/>
          <p:cNvSpPr>
            <a:spLocks noChangeArrowheads="1"/>
          </p:cNvSpPr>
          <p:nvPr/>
        </p:nvSpPr>
        <p:spPr bwMode="auto">
          <a:xfrm>
            <a:off x="2430463" y="1960563"/>
            <a:ext cx="76200" cy="3810000"/>
          </a:xfrm>
          <a:prstGeom prst="rect">
            <a:avLst/>
          </a:prstGeom>
          <a:solidFill>
            <a:srgbClr val="6804A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1121" name="Rectangle 17"/>
          <p:cNvSpPr>
            <a:spLocks noChangeArrowheads="1"/>
          </p:cNvSpPr>
          <p:nvPr/>
        </p:nvSpPr>
        <p:spPr bwMode="auto">
          <a:xfrm>
            <a:off x="1380220" y="4764434"/>
            <a:ext cx="750205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USA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66577" name="AutoShape 18"/>
          <p:cNvSpPr>
            <a:spLocks noChangeArrowheads="1"/>
          </p:cNvSpPr>
          <p:nvPr/>
        </p:nvSpPr>
        <p:spPr bwMode="auto">
          <a:xfrm rot="5400000" flipH="1">
            <a:off x="2133600" y="4783484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285304" y="2624018"/>
            <a:ext cx="838771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Israel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07996" y="5661248"/>
            <a:ext cx="42951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*Derived from </a:t>
            </a:r>
            <a:r>
              <a:rPr lang="en-US" sz="1400" dirty="0" err="1" smtClean="0"/>
              <a:t>Oyserman</a:t>
            </a:r>
            <a:r>
              <a:rPr lang="en-US" sz="1400" dirty="0" smtClean="0"/>
              <a:t> et al (2002) meta-analysis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3320179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Power Distance</a:t>
            </a:r>
          </a:p>
        </p:txBody>
      </p:sp>
      <p:sp>
        <p:nvSpPr>
          <p:cNvPr id="68611" name="Text Placeholder 18"/>
          <p:cNvSpPr>
            <a:spLocks noGrp="1"/>
          </p:cNvSpPr>
          <p:nvPr>
            <p:ph type="body" sz="quarter" idx="4294967295"/>
          </p:nvPr>
        </p:nvSpPr>
        <p:spPr>
          <a:xfrm>
            <a:off x="4343400" y="1268413"/>
            <a:ext cx="4800600" cy="48006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High power distance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Value obedience to authority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Comfortable receiving commands from superiors 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Prefer formal rules and authority to resolve conflicts</a:t>
            </a:r>
          </a:p>
          <a:p>
            <a:pPr eaLnBrk="1" hangingPunct="1"/>
            <a:r>
              <a:rPr lang="en-US" dirty="0" smtClean="0"/>
              <a:t>Low power distance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expect relatively equal power sharing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view relationship with boss as interdependence, not dependence</a:t>
            </a:r>
          </a:p>
        </p:txBody>
      </p:sp>
      <p:sp>
        <p:nvSpPr>
          <p:cNvPr id="433156" name="Rectangle 4"/>
          <p:cNvSpPr>
            <a:spLocks noChangeArrowheads="1"/>
          </p:cNvSpPr>
          <p:nvPr/>
        </p:nvSpPr>
        <p:spPr bwMode="auto">
          <a:xfrm>
            <a:off x="929958" y="3420993"/>
            <a:ext cx="901700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Japan</a:t>
            </a:r>
          </a:p>
        </p:txBody>
      </p:sp>
      <p:sp>
        <p:nvSpPr>
          <p:cNvPr id="433157" name="Rectangle 5"/>
          <p:cNvSpPr>
            <a:spLocks noChangeArrowheads="1"/>
          </p:cNvSpPr>
          <p:nvPr/>
        </p:nvSpPr>
        <p:spPr bwMode="auto">
          <a:xfrm>
            <a:off x="228600" y="4961488"/>
            <a:ext cx="1579563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Israel</a:t>
            </a:r>
          </a:p>
        </p:txBody>
      </p:sp>
      <p:sp>
        <p:nvSpPr>
          <p:cNvPr id="433158" name="Rectangle 6"/>
          <p:cNvSpPr>
            <a:spLocks noChangeArrowheads="1"/>
          </p:cNvSpPr>
          <p:nvPr/>
        </p:nvSpPr>
        <p:spPr bwMode="auto">
          <a:xfrm>
            <a:off x="581025" y="4705698"/>
            <a:ext cx="1239838" cy="3492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Denmark</a:t>
            </a:r>
          </a:p>
        </p:txBody>
      </p:sp>
      <p:sp>
        <p:nvSpPr>
          <p:cNvPr id="433159" name="Rectangle 7"/>
          <p:cNvSpPr>
            <a:spLocks noChangeArrowheads="1"/>
          </p:cNvSpPr>
          <p:nvPr/>
        </p:nvSpPr>
        <p:spPr bwMode="auto">
          <a:xfrm>
            <a:off x="1040400" y="2439362"/>
            <a:ext cx="767763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India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533400" y="1268760"/>
            <a:ext cx="32131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High Power Distance</a:t>
            </a:r>
          </a:p>
        </p:txBody>
      </p:sp>
      <p:sp>
        <p:nvSpPr>
          <p:cNvPr id="433161" name="Rectangle 9"/>
          <p:cNvSpPr>
            <a:spLocks noChangeArrowheads="1"/>
          </p:cNvSpPr>
          <p:nvPr/>
        </p:nvSpPr>
        <p:spPr bwMode="auto">
          <a:xfrm>
            <a:off x="596900" y="1702148"/>
            <a:ext cx="1211263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Malaysia</a:t>
            </a: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685800" y="5612160"/>
            <a:ext cx="3144838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Low Power Distance</a:t>
            </a:r>
          </a:p>
        </p:txBody>
      </p:sp>
      <p:sp>
        <p:nvSpPr>
          <p:cNvPr id="68619" name="AutoShape 11"/>
          <p:cNvSpPr>
            <a:spLocks noChangeArrowheads="1"/>
          </p:cNvSpPr>
          <p:nvPr/>
        </p:nvSpPr>
        <p:spPr bwMode="auto">
          <a:xfrm rot="5400000" flipH="1">
            <a:off x="1828800" y="172119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620" name="AutoShape 12"/>
          <p:cNvSpPr>
            <a:spLocks noChangeArrowheads="1"/>
          </p:cNvSpPr>
          <p:nvPr/>
        </p:nvSpPr>
        <p:spPr bwMode="auto">
          <a:xfrm rot="5400000" flipH="1">
            <a:off x="1828800" y="2486987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621" name="AutoShape 13"/>
          <p:cNvSpPr>
            <a:spLocks noChangeArrowheads="1"/>
          </p:cNvSpPr>
          <p:nvPr/>
        </p:nvSpPr>
        <p:spPr bwMode="auto">
          <a:xfrm rot="5400000" flipH="1">
            <a:off x="1828800" y="346576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auto">
          <a:xfrm rot="5400000" flipH="1">
            <a:off x="1828800" y="472474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auto">
          <a:xfrm rot="5400000" flipH="1">
            <a:off x="1828800" y="499779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624" name="Rectangle 16"/>
          <p:cNvSpPr>
            <a:spLocks noChangeArrowheads="1"/>
          </p:cNvSpPr>
          <p:nvPr/>
        </p:nvSpPr>
        <p:spPr bwMode="auto">
          <a:xfrm>
            <a:off x="2125663" y="1702148"/>
            <a:ext cx="76200" cy="3810000"/>
          </a:xfrm>
          <a:prstGeom prst="rect">
            <a:avLst/>
          </a:prstGeom>
          <a:solidFill>
            <a:srgbClr val="6804A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3169" name="Rectangle 17"/>
          <p:cNvSpPr>
            <a:spLocks noChangeArrowheads="1"/>
          </p:cNvSpPr>
          <p:nvPr/>
        </p:nvSpPr>
        <p:spPr bwMode="auto">
          <a:xfrm>
            <a:off x="1067483" y="4005064"/>
            <a:ext cx="750205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USA</a:t>
            </a:r>
          </a:p>
        </p:txBody>
      </p:sp>
      <p:sp>
        <p:nvSpPr>
          <p:cNvPr id="68626" name="AutoShape 18"/>
          <p:cNvSpPr>
            <a:spLocks noChangeArrowheads="1"/>
          </p:cNvSpPr>
          <p:nvPr/>
        </p:nvSpPr>
        <p:spPr bwMode="auto">
          <a:xfrm rot="5400000" flipH="1">
            <a:off x="1828800" y="4024114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91462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Uncertainty Avoidance</a:t>
            </a:r>
          </a:p>
        </p:txBody>
      </p:sp>
      <p:sp>
        <p:nvSpPr>
          <p:cNvPr id="70659" name="Text Placeholder 19"/>
          <p:cNvSpPr>
            <a:spLocks noGrp="1"/>
          </p:cNvSpPr>
          <p:nvPr>
            <p:ph type="body" sz="quarter" idx="4294967295"/>
          </p:nvPr>
        </p:nvSpPr>
        <p:spPr>
          <a:xfrm>
            <a:off x="4067944" y="1484784"/>
            <a:ext cx="4868416" cy="4572000"/>
          </a:xfrm>
        </p:spPr>
        <p:txBody>
          <a:bodyPr/>
          <a:lstStyle/>
          <a:p>
            <a:pPr eaLnBrk="1" hangingPunct="1"/>
            <a:r>
              <a:rPr lang="en-US" dirty="0" smtClean="0"/>
              <a:t>High uncertainty avoidance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feel threatened by ambiguity and uncertainty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value structured situations and direct communication</a:t>
            </a:r>
            <a:endParaRPr lang="en-AU" dirty="0" smtClean="0">
              <a:ea typeface="Tahoma" charset="0"/>
              <a:cs typeface="Tahoma" charset="0"/>
            </a:endParaRPr>
          </a:p>
          <a:p>
            <a:pPr eaLnBrk="1" hangingPunct="1">
              <a:spcBef>
                <a:spcPts val="2375"/>
              </a:spcBef>
            </a:pPr>
            <a:r>
              <a:rPr lang="en-US" dirty="0" smtClean="0"/>
              <a:t>Low uncertainty avoidance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tolerate ambiguity and uncertainty</a:t>
            </a:r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1371600" y="1395413"/>
            <a:ext cx="163671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High U. A.</a:t>
            </a:r>
          </a:p>
        </p:txBody>
      </p:sp>
      <p:sp>
        <p:nvSpPr>
          <p:cNvPr id="70661" name="Rectangle 4"/>
          <p:cNvSpPr>
            <a:spLocks noChangeArrowheads="1"/>
          </p:cNvSpPr>
          <p:nvPr/>
        </p:nvSpPr>
        <p:spPr bwMode="auto">
          <a:xfrm>
            <a:off x="1371600" y="5738813"/>
            <a:ext cx="1570038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Low U. A.</a:t>
            </a:r>
          </a:p>
        </p:txBody>
      </p:sp>
      <p:sp>
        <p:nvSpPr>
          <p:cNvPr id="388101" name="Rectangle 5"/>
          <p:cNvSpPr>
            <a:spLocks noChangeArrowheads="1"/>
          </p:cNvSpPr>
          <p:nvPr/>
        </p:nvSpPr>
        <p:spPr bwMode="auto">
          <a:xfrm>
            <a:off x="683568" y="2347034"/>
            <a:ext cx="1148407" cy="41357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squar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Belgium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612775" y="1905000"/>
            <a:ext cx="1219200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Greece</a:t>
            </a:r>
          </a:p>
        </p:txBody>
      </p:sp>
      <p:sp>
        <p:nvSpPr>
          <p:cNvPr id="388103" name="Rectangle 7"/>
          <p:cNvSpPr>
            <a:spLocks noChangeArrowheads="1"/>
          </p:cNvSpPr>
          <p:nvPr/>
        </p:nvSpPr>
        <p:spPr bwMode="auto">
          <a:xfrm>
            <a:off x="685800" y="3930650"/>
            <a:ext cx="1177925" cy="3619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USA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70665" name="AutoShape 8"/>
          <p:cNvSpPr>
            <a:spLocks noChangeArrowheads="1"/>
          </p:cNvSpPr>
          <p:nvPr/>
        </p:nvSpPr>
        <p:spPr bwMode="auto">
          <a:xfrm rot="5400000" flipH="1">
            <a:off x="1885950" y="19240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666" name="AutoShape 9"/>
          <p:cNvSpPr>
            <a:spLocks noChangeArrowheads="1"/>
          </p:cNvSpPr>
          <p:nvPr/>
        </p:nvSpPr>
        <p:spPr bwMode="auto">
          <a:xfrm rot="5400000" flipH="1">
            <a:off x="1885950" y="2386404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667" name="AutoShape 10"/>
          <p:cNvSpPr>
            <a:spLocks noChangeArrowheads="1"/>
          </p:cNvSpPr>
          <p:nvPr/>
        </p:nvSpPr>
        <p:spPr bwMode="auto">
          <a:xfrm rot="5400000" flipH="1">
            <a:off x="1885950" y="3661836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668" name="AutoShape 11"/>
          <p:cNvSpPr>
            <a:spLocks noChangeArrowheads="1"/>
          </p:cNvSpPr>
          <p:nvPr/>
        </p:nvSpPr>
        <p:spPr bwMode="auto">
          <a:xfrm rot="5400000" flipH="1">
            <a:off x="1885950" y="39179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8109" name="Rectangle 13"/>
          <p:cNvSpPr>
            <a:spLocks noChangeArrowheads="1"/>
          </p:cNvSpPr>
          <p:nvPr/>
        </p:nvSpPr>
        <p:spPr bwMode="auto">
          <a:xfrm>
            <a:off x="685800" y="381000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l" eaLnBrk="0" hangingPunct="0"/>
            <a:endParaRPr lang="en-AU" sz="2400" dirty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2201863" y="1828800"/>
            <a:ext cx="76200" cy="3810000"/>
          </a:xfrm>
          <a:prstGeom prst="rect">
            <a:avLst/>
          </a:prstGeom>
          <a:solidFill>
            <a:srgbClr val="6804A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8111" name="Rectangle 15"/>
          <p:cNvSpPr>
            <a:spLocks noChangeArrowheads="1"/>
          </p:cNvSpPr>
          <p:nvPr/>
        </p:nvSpPr>
        <p:spPr bwMode="auto">
          <a:xfrm>
            <a:off x="748345" y="3642786"/>
            <a:ext cx="1083630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Norway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388112" name="Rectangle 16"/>
          <p:cNvSpPr>
            <a:spLocks noChangeArrowheads="1"/>
          </p:cNvSpPr>
          <p:nvPr/>
        </p:nvSpPr>
        <p:spPr bwMode="auto">
          <a:xfrm>
            <a:off x="381000" y="4725144"/>
            <a:ext cx="1450975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Denmark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70673" name="AutoShape 17"/>
          <p:cNvSpPr>
            <a:spLocks noChangeArrowheads="1"/>
          </p:cNvSpPr>
          <p:nvPr/>
        </p:nvSpPr>
        <p:spPr bwMode="auto">
          <a:xfrm rot="5400000" flipH="1">
            <a:off x="1885950" y="4744194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395536" y="5239990"/>
            <a:ext cx="1450975" cy="3492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Singapore</a:t>
            </a:r>
          </a:p>
        </p:txBody>
      </p:sp>
      <p:sp>
        <p:nvSpPr>
          <p:cNvPr id="22" name="AutoShape 17"/>
          <p:cNvSpPr>
            <a:spLocks noChangeArrowheads="1"/>
          </p:cNvSpPr>
          <p:nvPr/>
        </p:nvSpPr>
        <p:spPr bwMode="auto">
          <a:xfrm rot="5400000" flipH="1">
            <a:off x="1900486" y="525904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483240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Achievement-Nurturing</a:t>
            </a:r>
          </a:p>
        </p:txBody>
      </p:sp>
      <p:sp>
        <p:nvSpPr>
          <p:cNvPr id="72707" name="Text Placeholder 18"/>
          <p:cNvSpPr>
            <a:spLocks noGrp="1"/>
          </p:cNvSpPr>
          <p:nvPr>
            <p:ph type="body" sz="quarter" idx="4294967295"/>
          </p:nvPr>
        </p:nvSpPr>
        <p:spPr>
          <a:xfrm>
            <a:off x="4716016" y="1700808"/>
            <a:ext cx="4038600" cy="4267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High achievement orientation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assertiveness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competitiveness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materialism</a:t>
            </a:r>
          </a:p>
          <a:p>
            <a:pPr eaLnBrk="1" hangingPunct="1">
              <a:spcBef>
                <a:spcPts val="2375"/>
              </a:spcBef>
            </a:pPr>
            <a:r>
              <a:rPr lang="en-US" dirty="0" smtClean="0"/>
              <a:t>High nurturing orientation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relationships</a:t>
            </a:r>
          </a:p>
          <a:p>
            <a:pPr lvl="1" eaLnBrk="1" hangingPunct="1"/>
            <a:r>
              <a:rPr lang="en-US" dirty="0" smtClean="0">
                <a:ea typeface="Tahoma" charset="0"/>
                <a:cs typeface="Tahoma" charset="0"/>
              </a:rPr>
              <a:t>others’ well-being</a:t>
            </a:r>
          </a:p>
        </p:txBody>
      </p:sp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1447800" y="1395413"/>
            <a:ext cx="2078038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Achievement</a:t>
            </a:r>
          </a:p>
        </p:txBody>
      </p:sp>
      <p:sp>
        <p:nvSpPr>
          <p:cNvPr id="72709" name="Rectangle 4"/>
          <p:cNvSpPr>
            <a:spLocks noChangeArrowheads="1"/>
          </p:cNvSpPr>
          <p:nvPr/>
        </p:nvSpPr>
        <p:spPr bwMode="auto">
          <a:xfrm>
            <a:off x="1447800" y="5738813"/>
            <a:ext cx="1570038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2400" b="1" dirty="0">
                <a:solidFill>
                  <a:schemeClr val="tx1"/>
                </a:solidFill>
                <a:latin typeface="Arial" charset="0"/>
              </a:rPr>
              <a:t>Nurturing</a:t>
            </a:r>
          </a:p>
        </p:txBody>
      </p:sp>
      <p:sp>
        <p:nvSpPr>
          <p:cNvPr id="390149" name="Rectangle 5"/>
          <p:cNvSpPr>
            <a:spLocks noChangeArrowheads="1"/>
          </p:cNvSpPr>
          <p:nvPr/>
        </p:nvSpPr>
        <p:spPr bwMode="auto">
          <a:xfrm>
            <a:off x="1068388" y="1876425"/>
            <a:ext cx="901700" cy="409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Japan</a:t>
            </a:r>
          </a:p>
        </p:txBody>
      </p:sp>
      <p:sp>
        <p:nvSpPr>
          <p:cNvPr id="390150" name="Rectangle 6"/>
          <p:cNvSpPr>
            <a:spLocks noChangeArrowheads="1"/>
          </p:cNvSpPr>
          <p:nvPr/>
        </p:nvSpPr>
        <p:spPr bwMode="auto">
          <a:xfrm>
            <a:off x="609600" y="3200400"/>
            <a:ext cx="1298575" cy="41433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/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USA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390151" name="Rectangle 7"/>
          <p:cNvSpPr>
            <a:spLocks noChangeArrowheads="1"/>
          </p:cNvSpPr>
          <p:nvPr/>
        </p:nvSpPr>
        <p:spPr bwMode="auto">
          <a:xfrm>
            <a:off x="609600" y="5384006"/>
            <a:ext cx="1298575" cy="3492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Sweden</a:t>
            </a:r>
          </a:p>
        </p:txBody>
      </p:sp>
      <p:sp>
        <p:nvSpPr>
          <p:cNvPr id="72713" name="AutoShape 8"/>
          <p:cNvSpPr>
            <a:spLocks noChangeArrowheads="1"/>
          </p:cNvSpPr>
          <p:nvPr/>
        </p:nvSpPr>
        <p:spPr bwMode="auto">
          <a:xfrm rot="5400000" flipH="1">
            <a:off x="1964854" y="192405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714" name="AutoShape 9"/>
          <p:cNvSpPr>
            <a:spLocks noChangeArrowheads="1"/>
          </p:cNvSpPr>
          <p:nvPr/>
        </p:nvSpPr>
        <p:spPr bwMode="auto">
          <a:xfrm rot="5400000" flipH="1">
            <a:off x="1964854" y="3263900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715" name="AutoShape 10"/>
          <p:cNvSpPr>
            <a:spLocks noChangeArrowheads="1"/>
          </p:cNvSpPr>
          <p:nvPr/>
        </p:nvSpPr>
        <p:spPr bwMode="auto">
          <a:xfrm rot="5400000" flipH="1">
            <a:off x="1964854" y="2583954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716" name="AutoShape 11"/>
          <p:cNvSpPr>
            <a:spLocks noChangeArrowheads="1"/>
          </p:cNvSpPr>
          <p:nvPr/>
        </p:nvSpPr>
        <p:spPr bwMode="auto">
          <a:xfrm rot="5400000" flipH="1">
            <a:off x="1962150" y="5403056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2278063" y="1828800"/>
            <a:ext cx="76200" cy="3810000"/>
          </a:xfrm>
          <a:prstGeom prst="rect">
            <a:avLst/>
          </a:prstGeom>
          <a:solidFill>
            <a:srgbClr val="6804A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58" name="Rectangle 14"/>
          <p:cNvSpPr>
            <a:spLocks noChangeArrowheads="1"/>
          </p:cNvSpPr>
          <p:nvPr/>
        </p:nvSpPr>
        <p:spPr bwMode="auto">
          <a:xfrm>
            <a:off x="885509" y="2564904"/>
            <a:ext cx="1022666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Austria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72719" name="AutoShape 15"/>
          <p:cNvSpPr>
            <a:spLocks noChangeArrowheads="1"/>
          </p:cNvSpPr>
          <p:nvPr/>
        </p:nvSpPr>
        <p:spPr bwMode="auto">
          <a:xfrm rot="5400000" flipH="1">
            <a:off x="1962150" y="5029988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60" name="Rectangle 16"/>
          <p:cNvSpPr>
            <a:spLocks noChangeArrowheads="1"/>
          </p:cNvSpPr>
          <p:nvPr/>
        </p:nvSpPr>
        <p:spPr bwMode="auto">
          <a:xfrm>
            <a:off x="366953" y="5010938"/>
            <a:ext cx="1594562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Netherlands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72721" name="AutoShape 17"/>
          <p:cNvSpPr>
            <a:spLocks noChangeArrowheads="1"/>
          </p:cNvSpPr>
          <p:nvPr/>
        </p:nvSpPr>
        <p:spPr bwMode="auto">
          <a:xfrm rot="5400000" flipH="1">
            <a:off x="1960612" y="4009826"/>
            <a:ext cx="247650" cy="361950"/>
          </a:xfrm>
          <a:prstGeom prst="triangle">
            <a:avLst>
              <a:gd name="adj" fmla="val 49995"/>
            </a:avLst>
          </a:prstGeom>
          <a:solidFill>
            <a:srgbClr val="583D2A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0162" name="Rectangle 18"/>
          <p:cNvSpPr>
            <a:spLocks noChangeArrowheads="1"/>
          </p:cNvSpPr>
          <p:nvPr/>
        </p:nvSpPr>
        <p:spPr bwMode="auto">
          <a:xfrm>
            <a:off x="1088322" y="4005064"/>
            <a:ext cx="852923" cy="36227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104775" tIns="52387" rIns="104775" bIns="52387">
            <a:prstTxWarp prst="textNoShape">
              <a:avLst/>
            </a:prstTxWarp>
            <a:spAutoFit/>
          </a:bodyPr>
          <a:lstStyle/>
          <a:p>
            <a:pPr algn="r" defTabSz="1033463" eaLnBrk="0" hangingPunct="0">
              <a:lnSpc>
                <a:spcPct val="80000"/>
              </a:lnSpc>
            </a:pPr>
            <a:r>
              <a:rPr lang="en-A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Brazil</a:t>
            </a:r>
            <a:endParaRPr lang="en-AU" sz="20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64558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3"/>
          <p:cNvSpPr>
            <a:spLocks noGrp="1" noChangeArrowheads="1"/>
          </p:cNvSpPr>
          <p:nvPr>
            <p:ph type="title"/>
          </p:nvPr>
        </p:nvSpPr>
        <p:spPr>
          <a:xfrm>
            <a:off x="295871" y="116632"/>
            <a:ext cx="7588497" cy="1026368"/>
          </a:xfrm>
        </p:spPr>
        <p:txBody>
          <a:bodyPr>
            <a:normAutofit/>
          </a:bodyPr>
          <a:lstStyle/>
          <a:p>
            <a:r>
              <a:rPr lang="en-US" sz="3400" dirty="0" smtClean="0"/>
              <a:t>MARS Model of Individual Behavior</a:t>
            </a:r>
          </a:p>
        </p:txBody>
      </p:sp>
      <p:sp>
        <p:nvSpPr>
          <p:cNvPr id="336922" name="Rectangle 26"/>
          <p:cNvSpPr>
            <a:spLocks/>
          </p:cNvSpPr>
          <p:nvPr/>
        </p:nvSpPr>
        <p:spPr bwMode="auto">
          <a:xfrm>
            <a:off x="6680200" y="3187700"/>
            <a:ext cx="1981200" cy="1447800"/>
          </a:xfrm>
          <a:prstGeom prst="rect">
            <a:avLst/>
          </a:prstGeom>
          <a:solidFill>
            <a:srgbClr val="BD461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Individual</a:t>
            </a:r>
            <a:r>
              <a:rPr lang="en-US" sz="20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 behavior </a:t>
            </a: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and results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4876800" y="1778000"/>
            <a:ext cx="1600200" cy="2041525"/>
            <a:chOff x="0" y="0"/>
            <a:chExt cx="1008" cy="1286"/>
          </a:xfrm>
        </p:grpSpPr>
        <p:sp>
          <p:nvSpPr>
            <p:cNvPr id="17429" name="Line 28"/>
            <p:cNvSpPr>
              <a:spLocks noChangeShapeType="1"/>
            </p:cNvSpPr>
            <p:nvPr/>
          </p:nvSpPr>
          <p:spPr bwMode="auto">
            <a:xfrm>
              <a:off x="512" y="528"/>
              <a:ext cx="0" cy="758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6925" name="Rectangle 29"/>
            <p:cNvSpPr>
              <a:spLocks/>
            </p:cNvSpPr>
            <p:nvPr/>
          </p:nvSpPr>
          <p:spPr bwMode="auto">
            <a:xfrm>
              <a:off x="0" y="0"/>
              <a:ext cx="1008" cy="528"/>
            </a:xfrm>
            <a:prstGeom prst="rect">
              <a:avLst/>
            </a:prstGeom>
            <a:solidFill>
              <a:srgbClr val="32343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Situational</a:t>
              </a:r>
            </a:p>
            <a:p>
              <a:pPr>
                <a:defRPr/>
              </a:pP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factors</a:t>
              </a:r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381000" y="2273300"/>
            <a:ext cx="2057400" cy="3276600"/>
            <a:chOff x="0" y="0"/>
            <a:chExt cx="1296" cy="2064"/>
          </a:xfrm>
        </p:grpSpPr>
        <p:sp>
          <p:nvSpPr>
            <p:cNvPr id="336927" name="Rectangle 31"/>
            <p:cNvSpPr>
              <a:spLocks/>
            </p:cNvSpPr>
            <p:nvPr/>
          </p:nvSpPr>
          <p:spPr bwMode="auto">
            <a:xfrm>
              <a:off x="0" y="0"/>
              <a:ext cx="1008" cy="2064"/>
            </a:xfrm>
            <a:prstGeom prst="rect">
              <a:avLst/>
            </a:prstGeom>
            <a:solidFill>
              <a:srgbClr val="DADEBA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127000" dist="76199" dir="2700000" algn="ctr" rotWithShape="0">
                <a:srgbClr val="000000">
                  <a:alpha val="75000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Personality</a:t>
              </a:r>
            </a:p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Values</a:t>
              </a:r>
            </a:p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Self-concept</a:t>
              </a:r>
            </a:p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Perceptions</a:t>
              </a:r>
              <a:endParaRPr lang="en-US" sz="2000" dirty="0">
                <a:solidFill>
                  <a:schemeClr val="tx1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endParaRPr>
            </a:p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 smtClean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Emotions &amp; attitudes</a:t>
              </a:r>
              <a:endParaRPr lang="en-US" sz="2000" dirty="0">
                <a:solidFill>
                  <a:schemeClr val="tx1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endParaRPr>
            </a:p>
            <a:p>
              <a:pPr>
                <a:lnSpc>
                  <a:spcPts val="2400"/>
                </a:lnSpc>
                <a:spcBef>
                  <a:spcPts val="1200"/>
                </a:spcBef>
                <a:defRPr/>
              </a:pPr>
              <a:r>
                <a:rPr lang="en-US" sz="2000" dirty="0">
                  <a:solidFill>
                    <a:schemeClr val="tx1"/>
                  </a:solidFill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Stress</a:t>
              </a:r>
            </a:p>
          </p:txBody>
        </p:sp>
        <p:sp>
          <p:nvSpPr>
            <p:cNvPr id="17423" name="Line 32"/>
            <p:cNvSpPr>
              <a:spLocks noChangeShapeType="1"/>
            </p:cNvSpPr>
            <p:nvPr/>
          </p:nvSpPr>
          <p:spPr bwMode="auto">
            <a:xfrm>
              <a:off x="1008" y="144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4" name="Line 33"/>
            <p:cNvSpPr>
              <a:spLocks noChangeShapeType="1"/>
            </p:cNvSpPr>
            <p:nvPr/>
          </p:nvSpPr>
          <p:spPr bwMode="auto">
            <a:xfrm>
              <a:off x="1008" y="480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5" name="Line 34"/>
            <p:cNvSpPr>
              <a:spLocks noChangeShapeType="1"/>
            </p:cNvSpPr>
            <p:nvPr/>
          </p:nvSpPr>
          <p:spPr bwMode="auto">
            <a:xfrm>
              <a:off x="1008" y="864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6" name="Line 35"/>
            <p:cNvSpPr>
              <a:spLocks noChangeShapeType="1"/>
            </p:cNvSpPr>
            <p:nvPr/>
          </p:nvSpPr>
          <p:spPr bwMode="auto">
            <a:xfrm>
              <a:off x="1008" y="1248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7" name="Line 36"/>
            <p:cNvSpPr>
              <a:spLocks noChangeShapeType="1"/>
            </p:cNvSpPr>
            <p:nvPr/>
          </p:nvSpPr>
          <p:spPr bwMode="auto">
            <a:xfrm>
              <a:off x="1008" y="1584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8" name="Line 37"/>
            <p:cNvSpPr>
              <a:spLocks noChangeShapeType="1"/>
            </p:cNvSpPr>
            <p:nvPr/>
          </p:nvSpPr>
          <p:spPr bwMode="auto">
            <a:xfrm>
              <a:off x="1008" y="1920"/>
              <a:ext cx="288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4186238" y="2714625"/>
            <a:ext cx="2519362" cy="2409825"/>
            <a:chOff x="0" y="0"/>
            <a:chExt cx="1586" cy="1517"/>
          </a:xfrm>
        </p:grpSpPr>
        <p:sp>
          <p:nvSpPr>
            <p:cNvPr id="17418" name="Line 39"/>
            <p:cNvSpPr>
              <a:spLocks noChangeShapeType="1"/>
            </p:cNvSpPr>
            <p:nvPr/>
          </p:nvSpPr>
          <p:spPr bwMode="auto">
            <a:xfrm rot="10800000" flipH="1">
              <a:off x="1" y="767"/>
              <a:ext cx="693" cy="75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19" name="Line 40"/>
            <p:cNvSpPr>
              <a:spLocks noChangeShapeType="1"/>
            </p:cNvSpPr>
            <p:nvPr/>
          </p:nvSpPr>
          <p:spPr bwMode="auto">
            <a:xfrm rot="10800000" flipH="1">
              <a:off x="658" y="753"/>
              <a:ext cx="928" cy="12"/>
            </a:xfrm>
            <a:prstGeom prst="line">
              <a:avLst/>
            </a:prstGeom>
            <a:noFill/>
            <a:ln w="762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0" name="Line 41"/>
            <p:cNvSpPr>
              <a:spLocks noChangeShapeType="1"/>
            </p:cNvSpPr>
            <p:nvPr/>
          </p:nvSpPr>
          <p:spPr bwMode="auto">
            <a:xfrm rot="10800000" flipH="1">
              <a:off x="8" y="767"/>
              <a:ext cx="650" cy="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21" name="Line 42"/>
            <p:cNvSpPr>
              <a:spLocks noChangeShapeType="1"/>
            </p:cNvSpPr>
            <p:nvPr/>
          </p:nvSpPr>
          <p:spPr bwMode="auto">
            <a:xfrm>
              <a:off x="0" y="0"/>
              <a:ext cx="680" cy="76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36939" name="Rectangle 43"/>
          <p:cNvSpPr>
            <a:spLocks/>
          </p:cNvSpPr>
          <p:nvPr/>
        </p:nvSpPr>
        <p:spPr bwMode="auto">
          <a:xfrm>
            <a:off x="2590800" y="4724400"/>
            <a:ext cx="1600200" cy="838200"/>
          </a:xfrm>
          <a:prstGeom prst="rect">
            <a:avLst/>
          </a:prstGeom>
          <a:solidFill>
            <a:srgbClr val="301A2C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Role perceptions</a:t>
            </a:r>
          </a:p>
        </p:txBody>
      </p:sp>
      <p:sp>
        <p:nvSpPr>
          <p:cNvPr id="336940" name="Rectangle 44"/>
          <p:cNvSpPr>
            <a:spLocks/>
          </p:cNvSpPr>
          <p:nvPr/>
        </p:nvSpPr>
        <p:spPr bwMode="auto">
          <a:xfrm>
            <a:off x="2597150" y="2336800"/>
            <a:ext cx="1600200" cy="838200"/>
          </a:xfrm>
          <a:prstGeom prst="rect">
            <a:avLst/>
          </a:prstGeom>
          <a:solidFill>
            <a:srgbClr val="213238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Motivation</a:t>
            </a:r>
          </a:p>
        </p:txBody>
      </p:sp>
      <p:sp>
        <p:nvSpPr>
          <p:cNvPr id="336941" name="Rectangle 45"/>
          <p:cNvSpPr>
            <a:spLocks/>
          </p:cNvSpPr>
          <p:nvPr/>
        </p:nvSpPr>
        <p:spPr bwMode="auto">
          <a:xfrm>
            <a:off x="2597150" y="3530600"/>
            <a:ext cx="1600200" cy="838200"/>
          </a:xfrm>
          <a:prstGeom prst="rect">
            <a:avLst/>
          </a:prstGeom>
          <a:solidFill>
            <a:srgbClr val="29341C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127000" dist="76199" dir="2700000" algn="ctr" rotWithShape="0">
              <a:srgbClr val="000000">
                <a:alpha val="75000"/>
              </a:srgb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Ability</a:t>
            </a:r>
          </a:p>
        </p:txBody>
      </p:sp>
    </p:spTree>
    <p:extLst>
      <p:ext uri="{BB962C8B-B14F-4D97-AF65-F5344CB8AC3E}">
        <p14:creationId xmlns:p14="http://schemas.microsoft.com/office/powerpoint/2010/main" xmlns="" val="33836246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6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6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6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922" grpId="0" animBg="1" autoUpdateAnimBg="0"/>
      <p:bldP spid="336939" grpId="0" animBg="1" autoUpdateAnimBg="0"/>
      <p:bldP spid="336940" grpId="0" animBg="1" autoUpdateAnimBg="0"/>
      <p:bldP spid="336941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Cultural Diversity within the</a:t>
            </a:r>
            <a:br>
              <a:rPr lang="en-US" dirty="0" smtClean="0"/>
            </a:br>
            <a:r>
              <a:rPr lang="en-US" dirty="0" smtClean="0"/>
              <a:t>United States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 surface-level diversity</a:t>
            </a:r>
          </a:p>
          <a:p>
            <a:pPr lvl="1"/>
            <a:r>
              <a:rPr lang="en-US" dirty="0" smtClean="0"/>
              <a:t>Also associated with some deep-level diversity (e.g. ethnic differences in individualism)</a:t>
            </a:r>
          </a:p>
          <a:p>
            <a:r>
              <a:rPr lang="en-US" dirty="0" smtClean="0"/>
              <a:t>Regional differences in deep-level diversity </a:t>
            </a:r>
          </a:p>
          <a:p>
            <a:pPr lvl="1"/>
            <a:r>
              <a:rPr lang="en-US" dirty="0" smtClean="0"/>
              <a:t>e.g. openness to experience, neuroticism, collectivism</a:t>
            </a:r>
          </a:p>
          <a:p>
            <a:pPr lvl="1"/>
            <a:r>
              <a:rPr lang="en-US" dirty="0" smtClean="0"/>
              <a:t>Regional variations likely caused by:</a:t>
            </a:r>
          </a:p>
          <a:p>
            <a:pPr lvl="2"/>
            <a:r>
              <a:rPr lang="en-US" dirty="0" smtClean="0"/>
              <a:t>local institutions (schools, religion)</a:t>
            </a:r>
          </a:p>
          <a:p>
            <a:pPr lvl="2"/>
            <a:r>
              <a:rPr lang="en-US" dirty="0" smtClean="0"/>
              <a:t>physical environment</a:t>
            </a:r>
          </a:p>
          <a:p>
            <a:pPr lvl="2"/>
            <a:r>
              <a:rPr lang="en-US" dirty="0" smtClean="0"/>
              <a:t>migration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037971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Individual Behavior, Personality, and Values</a:t>
            </a:r>
            <a:endParaRPr lang="en-US" sz="4000" dirty="0"/>
          </a:p>
        </p:txBody>
      </p:sp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2-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31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4864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19200" y="1295400"/>
            <a:ext cx="67818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l" eaLnBrk="0" hangingPunct="0"/>
            <a:endParaRPr lang="en-GB" sz="2400" dirty="0">
              <a:solidFill>
                <a:schemeClr val="tx1"/>
              </a:solidFill>
              <a:latin typeface="Times New Roman" pitchFamily="-106" charset="0"/>
            </a:endParaRPr>
          </a:p>
        </p:txBody>
      </p:sp>
      <p:sp>
        <p:nvSpPr>
          <p:cNvPr id="1945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Motivation</a:t>
            </a:r>
          </a:p>
        </p:txBody>
      </p:sp>
      <p:sp>
        <p:nvSpPr>
          <p:cNvPr id="1946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Internal forces that affect a person’s voluntary choice of </a:t>
            </a:r>
            <a:r>
              <a:rPr lang="en-US" dirty="0" smtClean="0"/>
              <a:t>behavior</a:t>
            </a:r>
          </a:p>
          <a:p>
            <a:pPr lvl="1"/>
            <a:r>
              <a:rPr lang="en-GB" dirty="0" smtClean="0"/>
              <a:t>direction</a:t>
            </a:r>
          </a:p>
          <a:p>
            <a:pPr lvl="1"/>
            <a:r>
              <a:rPr lang="en-GB" dirty="0" smtClean="0"/>
              <a:t>intensity</a:t>
            </a:r>
          </a:p>
          <a:p>
            <a:pPr lvl="1"/>
            <a:r>
              <a:rPr lang="en-GB" dirty="0" smtClean="0"/>
              <a:t>persistence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867400" y="4572000"/>
            <a:ext cx="2565400" cy="1524000"/>
            <a:chOff x="3696" y="2880"/>
            <a:chExt cx="1616" cy="960"/>
          </a:xfrm>
        </p:grpSpPr>
        <p:sp>
          <p:nvSpPr>
            <p:cNvPr id="338960" name="Rectangle 16"/>
            <p:cNvSpPr>
              <a:spLocks/>
            </p:cNvSpPr>
            <p:nvPr/>
          </p:nvSpPr>
          <p:spPr bwMode="auto">
            <a:xfrm>
              <a:off x="3696" y="3627"/>
              <a:ext cx="425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R</a:t>
              </a:r>
            </a:p>
          </p:txBody>
        </p:sp>
        <p:sp>
          <p:nvSpPr>
            <p:cNvPr id="338961" name="Rectangle 17"/>
            <p:cNvSpPr>
              <a:spLocks/>
            </p:cNvSpPr>
            <p:nvPr/>
          </p:nvSpPr>
          <p:spPr bwMode="auto">
            <a:xfrm>
              <a:off x="4785" y="3237"/>
              <a:ext cx="527" cy="367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BAR</a:t>
              </a:r>
            </a:p>
          </p:txBody>
        </p:sp>
        <p:sp>
          <p:nvSpPr>
            <p:cNvPr id="19464" name="Line 18"/>
            <p:cNvSpPr>
              <a:spLocks noChangeShapeType="1"/>
            </p:cNvSpPr>
            <p:nvPr/>
          </p:nvSpPr>
          <p:spPr bwMode="auto">
            <a:xfrm>
              <a:off x="4521" y="3092"/>
              <a:ext cx="0" cy="30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963" name="Rectangle 19"/>
            <p:cNvSpPr>
              <a:spLocks/>
            </p:cNvSpPr>
            <p:nvPr/>
          </p:nvSpPr>
          <p:spPr bwMode="auto">
            <a:xfrm>
              <a:off x="4304" y="2880"/>
              <a:ext cx="427" cy="212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</a:t>
              </a:r>
            </a:p>
          </p:txBody>
        </p:sp>
        <p:sp>
          <p:nvSpPr>
            <p:cNvPr id="19466" name="Line 20"/>
            <p:cNvSpPr>
              <a:spLocks noChangeShapeType="1"/>
            </p:cNvSpPr>
            <p:nvPr/>
          </p:nvSpPr>
          <p:spPr bwMode="auto">
            <a:xfrm rot="10800000" flipH="1">
              <a:off x="4121" y="3426"/>
              <a:ext cx="286" cy="30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67" name="Line 21"/>
            <p:cNvSpPr>
              <a:spLocks noChangeShapeType="1"/>
            </p:cNvSpPr>
            <p:nvPr/>
          </p:nvSpPr>
          <p:spPr bwMode="auto">
            <a:xfrm rot="10800000" flipH="1">
              <a:off x="4399" y="3421"/>
              <a:ext cx="393" cy="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68" name="Line 22"/>
            <p:cNvSpPr>
              <a:spLocks noChangeShapeType="1"/>
            </p:cNvSpPr>
            <p:nvPr/>
          </p:nvSpPr>
          <p:spPr bwMode="auto">
            <a:xfrm rot="10800000" flipH="1">
              <a:off x="4124" y="3426"/>
              <a:ext cx="275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69" name="Line 23"/>
            <p:cNvSpPr>
              <a:spLocks noChangeShapeType="1"/>
            </p:cNvSpPr>
            <p:nvPr/>
          </p:nvSpPr>
          <p:spPr bwMode="auto">
            <a:xfrm>
              <a:off x="4121" y="3117"/>
              <a:ext cx="280" cy="3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8968" name="Rectangle 24"/>
            <p:cNvSpPr>
              <a:spLocks/>
            </p:cNvSpPr>
            <p:nvPr/>
          </p:nvSpPr>
          <p:spPr bwMode="auto">
            <a:xfrm>
              <a:off x="3697" y="3021"/>
              <a:ext cx="426" cy="213"/>
            </a:xfrm>
            <a:prstGeom prst="rect">
              <a:avLst/>
            </a:prstGeom>
            <a:solidFill>
              <a:srgbClr val="99CC0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M</a:t>
              </a:r>
            </a:p>
          </p:txBody>
        </p:sp>
        <p:sp>
          <p:nvSpPr>
            <p:cNvPr id="338969" name="Rectangle 25"/>
            <p:cNvSpPr>
              <a:spLocks/>
            </p:cNvSpPr>
            <p:nvPr/>
          </p:nvSpPr>
          <p:spPr bwMode="auto">
            <a:xfrm>
              <a:off x="3697" y="3324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193841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ChangeArrowheads="1"/>
          </p:cNvSpPr>
          <p:nvPr/>
        </p:nvSpPr>
        <p:spPr bwMode="auto">
          <a:xfrm>
            <a:off x="1143000" y="152400"/>
            <a:ext cx="746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l" eaLnBrk="0" hangingPunct="0"/>
            <a:endParaRPr lang="en-GB" sz="2400" dirty="0">
              <a:solidFill>
                <a:schemeClr val="tx1"/>
              </a:solidFill>
              <a:latin typeface="Times New Roman" pitchFamily="-106" charset="0"/>
            </a:endParaRPr>
          </a:p>
        </p:txBody>
      </p:sp>
      <p:sp>
        <p:nvSpPr>
          <p:cNvPr id="21507" name="Rectangle 13"/>
          <p:cNvSpPr>
            <a:spLocks noChangeArrowheads="1"/>
          </p:cNvSpPr>
          <p:nvPr/>
        </p:nvSpPr>
        <p:spPr bwMode="auto">
          <a:xfrm>
            <a:off x="1219200" y="1296988"/>
            <a:ext cx="6477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l" eaLnBrk="0" hangingPunct="0"/>
            <a:endParaRPr lang="en-GB" sz="2400" dirty="0">
              <a:solidFill>
                <a:schemeClr val="tx1"/>
              </a:solidFill>
              <a:latin typeface="Times New Roman" pitchFamily="-106" charset="0"/>
            </a:endParaRPr>
          </a:p>
        </p:txBody>
      </p:sp>
      <p:sp>
        <p:nvSpPr>
          <p:cNvPr id="34100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Employee Ability</a:t>
            </a:r>
          </a:p>
        </p:txBody>
      </p:sp>
      <p:sp>
        <p:nvSpPr>
          <p:cNvPr id="341007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ptitudes and learned capabilities required to successfully complete a task</a:t>
            </a:r>
          </a:p>
          <a:p>
            <a:r>
              <a:rPr lang="en-US" dirty="0" smtClean="0"/>
              <a:t>Person </a:t>
            </a:r>
            <a:r>
              <a:rPr lang="en-US" dirty="0" smtClean="0">
                <a:sym typeface="Symbol" pitchFamily="-106" charset="2"/>
              </a:rPr>
              <a:t>- </a:t>
            </a:r>
            <a:r>
              <a:rPr lang="en-US" dirty="0" smtClean="0"/>
              <a:t>job matching</a:t>
            </a:r>
          </a:p>
          <a:p>
            <a:pPr lvl="1"/>
            <a:r>
              <a:rPr lang="en-US" dirty="0" smtClean="0"/>
              <a:t>selecting</a:t>
            </a:r>
          </a:p>
          <a:p>
            <a:pPr lvl="1"/>
            <a:r>
              <a:rPr lang="en-US" dirty="0" smtClean="0"/>
              <a:t>developing</a:t>
            </a:r>
          </a:p>
          <a:p>
            <a:pPr lvl="1"/>
            <a:r>
              <a:rPr lang="en-US" dirty="0" smtClean="0"/>
              <a:t>redesigning</a:t>
            </a:r>
          </a:p>
          <a:p>
            <a:endParaRPr lang="en-US" dirty="0" smtClean="0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4572000"/>
            <a:ext cx="2565400" cy="1524000"/>
            <a:chOff x="0" y="0"/>
            <a:chExt cx="1615" cy="960"/>
          </a:xfrm>
        </p:grpSpPr>
        <p:sp>
          <p:nvSpPr>
            <p:cNvPr id="341009" name="Rectangle 17"/>
            <p:cNvSpPr>
              <a:spLocks/>
            </p:cNvSpPr>
            <p:nvPr/>
          </p:nvSpPr>
          <p:spPr bwMode="auto">
            <a:xfrm>
              <a:off x="0" y="747"/>
              <a:ext cx="425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R</a:t>
              </a:r>
            </a:p>
          </p:txBody>
        </p:sp>
        <p:sp>
          <p:nvSpPr>
            <p:cNvPr id="341010" name="Rectangle 18"/>
            <p:cNvSpPr>
              <a:spLocks/>
            </p:cNvSpPr>
            <p:nvPr/>
          </p:nvSpPr>
          <p:spPr bwMode="auto">
            <a:xfrm>
              <a:off x="1088" y="357"/>
              <a:ext cx="527" cy="367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BAR</a:t>
              </a:r>
            </a:p>
          </p:txBody>
        </p:sp>
        <p:sp>
          <p:nvSpPr>
            <p:cNvPr id="21513" name="Line 19"/>
            <p:cNvSpPr>
              <a:spLocks noChangeShapeType="1"/>
            </p:cNvSpPr>
            <p:nvPr/>
          </p:nvSpPr>
          <p:spPr bwMode="auto">
            <a:xfrm>
              <a:off x="824" y="212"/>
              <a:ext cx="0" cy="30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1012" name="Rectangle 20"/>
            <p:cNvSpPr>
              <a:spLocks/>
            </p:cNvSpPr>
            <p:nvPr/>
          </p:nvSpPr>
          <p:spPr bwMode="auto">
            <a:xfrm>
              <a:off x="608" y="0"/>
              <a:ext cx="430" cy="212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</a:t>
              </a:r>
            </a:p>
          </p:txBody>
        </p:sp>
        <p:sp>
          <p:nvSpPr>
            <p:cNvPr id="21515" name="Line 21"/>
            <p:cNvSpPr>
              <a:spLocks noChangeShapeType="1"/>
            </p:cNvSpPr>
            <p:nvPr/>
          </p:nvSpPr>
          <p:spPr bwMode="auto">
            <a:xfrm rot="10800000" flipH="1">
              <a:off x="425" y="546"/>
              <a:ext cx="286" cy="30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6" name="Line 22"/>
            <p:cNvSpPr>
              <a:spLocks noChangeShapeType="1"/>
            </p:cNvSpPr>
            <p:nvPr/>
          </p:nvSpPr>
          <p:spPr bwMode="auto">
            <a:xfrm rot="10800000" flipH="1">
              <a:off x="703" y="541"/>
              <a:ext cx="392" cy="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7" name="Line 23"/>
            <p:cNvSpPr>
              <a:spLocks noChangeShapeType="1"/>
            </p:cNvSpPr>
            <p:nvPr/>
          </p:nvSpPr>
          <p:spPr bwMode="auto">
            <a:xfrm rot="10800000" flipH="1">
              <a:off x="428" y="546"/>
              <a:ext cx="275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18" name="Line 24"/>
            <p:cNvSpPr>
              <a:spLocks noChangeShapeType="1"/>
            </p:cNvSpPr>
            <p:nvPr/>
          </p:nvSpPr>
          <p:spPr bwMode="auto">
            <a:xfrm>
              <a:off x="425" y="237"/>
              <a:ext cx="280" cy="3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1017" name="Rectangle 25"/>
            <p:cNvSpPr>
              <a:spLocks/>
            </p:cNvSpPr>
            <p:nvPr/>
          </p:nvSpPr>
          <p:spPr bwMode="auto">
            <a:xfrm>
              <a:off x="1" y="141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M</a:t>
              </a:r>
            </a:p>
          </p:txBody>
        </p:sp>
        <p:sp>
          <p:nvSpPr>
            <p:cNvPr id="341018" name="Rectangle 26"/>
            <p:cNvSpPr>
              <a:spLocks/>
            </p:cNvSpPr>
            <p:nvPr/>
          </p:nvSpPr>
          <p:spPr bwMode="auto">
            <a:xfrm>
              <a:off x="1" y="444"/>
              <a:ext cx="426" cy="213"/>
            </a:xfrm>
            <a:prstGeom prst="rect">
              <a:avLst/>
            </a:prstGeom>
            <a:solidFill>
              <a:srgbClr val="99CC0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952240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1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41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41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41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341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3410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6" grpId="0"/>
      <p:bldP spid="34100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214438" y="1296988"/>
            <a:ext cx="71628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l" eaLnBrk="0" hangingPunct="0"/>
            <a:endParaRPr lang="en-GB" sz="2400" dirty="0">
              <a:solidFill>
                <a:schemeClr val="tx1"/>
              </a:solidFill>
              <a:latin typeface="Times New Roman" pitchFamily="-106" charset="0"/>
            </a:endParaRPr>
          </a:p>
          <a:p>
            <a:pPr algn="l" eaLnBrk="0" hangingPunct="0"/>
            <a:endParaRPr lang="en-GB" sz="2600" dirty="0">
              <a:solidFill>
                <a:schemeClr val="tx1"/>
              </a:solidFill>
              <a:latin typeface="Times New Roman" pitchFamily="-106" charset="0"/>
            </a:endParaRPr>
          </a:p>
        </p:txBody>
      </p:sp>
      <p:sp>
        <p:nvSpPr>
          <p:cNvPr id="34305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Perceptions</a:t>
            </a:r>
          </a:p>
        </p:txBody>
      </p:sp>
      <p:sp>
        <p:nvSpPr>
          <p:cNvPr id="343054" name="Rectangle 14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U</a:t>
            </a:r>
            <a:r>
              <a:rPr lang="en-US" dirty="0" smtClean="0"/>
              <a:t>nderstand </a:t>
            </a:r>
            <a:r>
              <a:rPr lang="en-US" dirty="0"/>
              <a:t>the job duties </a:t>
            </a:r>
            <a:r>
              <a:rPr lang="en-US" dirty="0" smtClean="0"/>
              <a:t>expected </a:t>
            </a:r>
            <a:r>
              <a:rPr lang="en-US" dirty="0"/>
              <a:t>of </a:t>
            </a:r>
            <a:r>
              <a:rPr lang="en-US" dirty="0" smtClean="0"/>
              <a:t>us.</a:t>
            </a:r>
            <a:endParaRPr lang="en-US" dirty="0"/>
          </a:p>
          <a:p>
            <a:r>
              <a:rPr lang="en-US" dirty="0"/>
              <a:t>R</a:t>
            </a:r>
            <a:r>
              <a:rPr lang="en-US" dirty="0" smtClean="0"/>
              <a:t>ole perceptions are clearer (role clarity) when we:</a:t>
            </a:r>
          </a:p>
          <a:p>
            <a:pPr lvl="1"/>
            <a:r>
              <a:rPr lang="en-US" dirty="0" smtClean="0"/>
              <a:t>understand our tasks or accountable consequences</a:t>
            </a:r>
          </a:p>
          <a:p>
            <a:pPr lvl="1"/>
            <a:r>
              <a:rPr lang="en-US" dirty="0" smtClean="0"/>
              <a:t>understand task/performance priorities</a:t>
            </a:r>
          </a:p>
          <a:p>
            <a:pPr lvl="1"/>
            <a:r>
              <a:rPr lang="en-US" dirty="0" smtClean="0"/>
              <a:t>Understand the preferred behaviors/procedures</a:t>
            </a:r>
          </a:p>
          <a:p>
            <a:r>
              <a:rPr lang="en-US" dirty="0" smtClean="0"/>
              <a:t>Benefits of clear role perceptions:</a:t>
            </a:r>
          </a:p>
          <a:p>
            <a:pPr lvl="1"/>
            <a:r>
              <a:rPr lang="en-US" dirty="0" smtClean="0"/>
              <a:t>More </a:t>
            </a:r>
            <a:r>
              <a:rPr lang="en-US" dirty="0"/>
              <a:t>accurate/</a:t>
            </a:r>
            <a:r>
              <a:rPr lang="en-US" dirty="0" smtClean="0"/>
              <a:t>efficient job</a:t>
            </a:r>
            <a:br>
              <a:rPr lang="en-US" dirty="0" smtClean="0"/>
            </a:br>
            <a:r>
              <a:rPr lang="en-US" dirty="0" smtClean="0"/>
              <a:t>performance</a:t>
            </a:r>
          </a:p>
          <a:p>
            <a:pPr lvl="1"/>
            <a:r>
              <a:rPr lang="en-US" dirty="0" smtClean="0"/>
              <a:t>Better coordination with others</a:t>
            </a:r>
          </a:p>
          <a:p>
            <a:pPr lvl="1"/>
            <a:r>
              <a:rPr lang="en-US" dirty="0" smtClean="0"/>
              <a:t>Higher motivation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867400" y="4572000"/>
            <a:ext cx="2565400" cy="1524000"/>
            <a:chOff x="3696" y="2880"/>
            <a:chExt cx="1616" cy="960"/>
          </a:xfrm>
        </p:grpSpPr>
        <p:sp>
          <p:nvSpPr>
            <p:cNvPr id="343056" name="Rectangle 16"/>
            <p:cNvSpPr>
              <a:spLocks/>
            </p:cNvSpPr>
            <p:nvPr/>
          </p:nvSpPr>
          <p:spPr bwMode="auto">
            <a:xfrm>
              <a:off x="3696" y="3627"/>
              <a:ext cx="425" cy="213"/>
            </a:xfrm>
            <a:prstGeom prst="rect">
              <a:avLst/>
            </a:prstGeom>
            <a:solidFill>
              <a:srgbClr val="99CC0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R</a:t>
              </a:r>
            </a:p>
          </p:txBody>
        </p:sp>
        <p:sp>
          <p:nvSpPr>
            <p:cNvPr id="343057" name="Rectangle 17"/>
            <p:cNvSpPr>
              <a:spLocks/>
            </p:cNvSpPr>
            <p:nvPr/>
          </p:nvSpPr>
          <p:spPr bwMode="auto">
            <a:xfrm>
              <a:off x="4785" y="3237"/>
              <a:ext cx="527" cy="367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BAR</a:t>
              </a:r>
            </a:p>
          </p:txBody>
        </p:sp>
        <p:sp>
          <p:nvSpPr>
            <p:cNvPr id="23560" name="Line 18"/>
            <p:cNvSpPr>
              <a:spLocks noChangeShapeType="1"/>
            </p:cNvSpPr>
            <p:nvPr/>
          </p:nvSpPr>
          <p:spPr bwMode="auto">
            <a:xfrm>
              <a:off x="4521" y="3092"/>
              <a:ext cx="0" cy="30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059" name="Rectangle 19"/>
            <p:cNvSpPr>
              <a:spLocks/>
            </p:cNvSpPr>
            <p:nvPr/>
          </p:nvSpPr>
          <p:spPr bwMode="auto">
            <a:xfrm>
              <a:off x="4304" y="2880"/>
              <a:ext cx="427" cy="212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</a:t>
              </a:r>
            </a:p>
          </p:txBody>
        </p:sp>
        <p:sp>
          <p:nvSpPr>
            <p:cNvPr id="23562" name="Line 20"/>
            <p:cNvSpPr>
              <a:spLocks noChangeShapeType="1"/>
            </p:cNvSpPr>
            <p:nvPr/>
          </p:nvSpPr>
          <p:spPr bwMode="auto">
            <a:xfrm rot="10800000" flipH="1">
              <a:off x="4121" y="3426"/>
              <a:ext cx="286" cy="30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3" name="Line 21"/>
            <p:cNvSpPr>
              <a:spLocks noChangeShapeType="1"/>
            </p:cNvSpPr>
            <p:nvPr/>
          </p:nvSpPr>
          <p:spPr bwMode="auto">
            <a:xfrm rot="10800000" flipH="1">
              <a:off x="4399" y="3421"/>
              <a:ext cx="393" cy="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4" name="Line 22"/>
            <p:cNvSpPr>
              <a:spLocks noChangeShapeType="1"/>
            </p:cNvSpPr>
            <p:nvPr/>
          </p:nvSpPr>
          <p:spPr bwMode="auto">
            <a:xfrm rot="10800000" flipH="1">
              <a:off x="4124" y="3426"/>
              <a:ext cx="275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5" name="Line 23"/>
            <p:cNvSpPr>
              <a:spLocks noChangeShapeType="1"/>
            </p:cNvSpPr>
            <p:nvPr/>
          </p:nvSpPr>
          <p:spPr bwMode="auto">
            <a:xfrm>
              <a:off x="4121" y="3117"/>
              <a:ext cx="280" cy="3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3064" name="Rectangle 24"/>
            <p:cNvSpPr>
              <a:spLocks/>
            </p:cNvSpPr>
            <p:nvPr/>
          </p:nvSpPr>
          <p:spPr bwMode="auto">
            <a:xfrm>
              <a:off x="3697" y="3021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M</a:t>
              </a:r>
            </a:p>
          </p:txBody>
        </p:sp>
        <p:sp>
          <p:nvSpPr>
            <p:cNvPr id="343065" name="Rectangle 25"/>
            <p:cNvSpPr>
              <a:spLocks/>
            </p:cNvSpPr>
            <p:nvPr/>
          </p:nvSpPr>
          <p:spPr bwMode="auto">
            <a:xfrm>
              <a:off x="3697" y="3324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305093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43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43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3430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430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3430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430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3430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430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430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53" grpId="0"/>
      <p:bldP spid="34305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214438" y="1295400"/>
            <a:ext cx="74676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l" eaLnBrk="0" hangingPunct="0"/>
            <a:endParaRPr lang="en-GB" sz="2400" dirty="0">
              <a:solidFill>
                <a:schemeClr val="tx1"/>
              </a:solidFill>
              <a:latin typeface="Times New Roman" pitchFamily="-106" charset="0"/>
            </a:endParaRPr>
          </a:p>
        </p:txBody>
      </p:sp>
      <p:sp>
        <p:nvSpPr>
          <p:cNvPr id="34510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Situational Factors</a:t>
            </a:r>
            <a:endParaRPr lang="en-US" dirty="0"/>
          </a:p>
        </p:txBody>
      </p:sp>
      <p:sp>
        <p:nvSpPr>
          <p:cNvPr id="345102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Environmental conditions beyond the individual’s short-term control that constrain or facilitate behavior</a:t>
            </a:r>
          </a:p>
          <a:p>
            <a:r>
              <a:rPr lang="en-US" dirty="0" smtClean="0"/>
              <a:t>Constraints – time, budget, facilities, etc</a:t>
            </a:r>
          </a:p>
          <a:p>
            <a:r>
              <a:rPr lang="en-US" dirty="0" smtClean="0"/>
              <a:t>Cues – e.g. signs of nearby hazards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5867400" y="4572000"/>
            <a:ext cx="2565400" cy="1524000"/>
            <a:chOff x="3696" y="2880"/>
            <a:chExt cx="1616" cy="960"/>
          </a:xfrm>
        </p:grpSpPr>
        <p:sp>
          <p:nvSpPr>
            <p:cNvPr id="345104" name="Rectangle 16"/>
            <p:cNvSpPr>
              <a:spLocks/>
            </p:cNvSpPr>
            <p:nvPr/>
          </p:nvSpPr>
          <p:spPr bwMode="auto">
            <a:xfrm>
              <a:off x="3696" y="3627"/>
              <a:ext cx="425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R</a:t>
              </a:r>
            </a:p>
          </p:txBody>
        </p:sp>
        <p:sp>
          <p:nvSpPr>
            <p:cNvPr id="345105" name="Rectangle 17"/>
            <p:cNvSpPr>
              <a:spLocks/>
            </p:cNvSpPr>
            <p:nvPr/>
          </p:nvSpPr>
          <p:spPr bwMode="auto">
            <a:xfrm>
              <a:off x="4785" y="3237"/>
              <a:ext cx="527" cy="367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BAR</a:t>
              </a:r>
            </a:p>
          </p:txBody>
        </p:sp>
        <p:sp>
          <p:nvSpPr>
            <p:cNvPr id="25608" name="Line 18"/>
            <p:cNvSpPr>
              <a:spLocks noChangeShapeType="1"/>
            </p:cNvSpPr>
            <p:nvPr/>
          </p:nvSpPr>
          <p:spPr bwMode="auto">
            <a:xfrm>
              <a:off x="4521" y="3092"/>
              <a:ext cx="0" cy="30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5107" name="Rectangle 19"/>
            <p:cNvSpPr>
              <a:spLocks/>
            </p:cNvSpPr>
            <p:nvPr/>
          </p:nvSpPr>
          <p:spPr bwMode="auto">
            <a:xfrm>
              <a:off x="4304" y="2880"/>
              <a:ext cx="427" cy="212"/>
            </a:xfrm>
            <a:prstGeom prst="rect">
              <a:avLst/>
            </a:prstGeom>
            <a:solidFill>
              <a:srgbClr val="99CC0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S</a:t>
              </a:r>
            </a:p>
          </p:txBody>
        </p:sp>
        <p:sp>
          <p:nvSpPr>
            <p:cNvPr id="25610" name="Line 20"/>
            <p:cNvSpPr>
              <a:spLocks noChangeShapeType="1"/>
            </p:cNvSpPr>
            <p:nvPr/>
          </p:nvSpPr>
          <p:spPr bwMode="auto">
            <a:xfrm rot="10800000" flipH="1">
              <a:off x="4121" y="3426"/>
              <a:ext cx="286" cy="30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11" name="Line 21"/>
            <p:cNvSpPr>
              <a:spLocks noChangeShapeType="1"/>
            </p:cNvSpPr>
            <p:nvPr/>
          </p:nvSpPr>
          <p:spPr bwMode="auto">
            <a:xfrm rot="10800000" flipH="1">
              <a:off x="4399" y="3421"/>
              <a:ext cx="393" cy="5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12" name="Line 22"/>
            <p:cNvSpPr>
              <a:spLocks noChangeShapeType="1"/>
            </p:cNvSpPr>
            <p:nvPr/>
          </p:nvSpPr>
          <p:spPr bwMode="auto">
            <a:xfrm rot="10800000" flipH="1">
              <a:off x="4124" y="3426"/>
              <a:ext cx="275" cy="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13" name="Line 23"/>
            <p:cNvSpPr>
              <a:spLocks noChangeShapeType="1"/>
            </p:cNvSpPr>
            <p:nvPr/>
          </p:nvSpPr>
          <p:spPr bwMode="auto">
            <a:xfrm>
              <a:off x="4121" y="3117"/>
              <a:ext cx="280" cy="31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stealth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5112" name="Rectangle 24"/>
            <p:cNvSpPr>
              <a:spLocks/>
            </p:cNvSpPr>
            <p:nvPr/>
          </p:nvSpPr>
          <p:spPr bwMode="auto">
            <a:xfrm>
              <a:off x="3697" y="3021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M</a:t>
              </a:r>
            </a:p>
          </p:txBody>
        </p:sp>
        <p:sp>
          <p:nvSpPr>
            <p:cNvPr id="345113" name="Rectangle 25"/>
            <p:cNvSpPr>
              <a:spLocks/>
            </p:cNvSpPr>
            <p:nvPr/>
          </p:nvSpPr>
          <p:spPr bwMode="auto">
            <a:xfrm>
              <a:off x="3697" y="3324"/>
              <a:ext cx="426" cy="213"/>
            </a:xfrm>
            <a:prstGeom prst="rect">
              <a:avLst/>
            </a:prstGeom>
            <a:solidFill>
              <a:srgbClr val="272338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38100" dist="38099" dir="2700000" algn="ctr" rotWithShape="0">
                <a:srgbClr val="000000">
                  <a:alpha val="62999"/>
                </a:srgbClr>
              </a:outerShdw>
            </a:effectLst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1800" b="1" dirty="0">
                  <a:solidFill>
                    <a:srgbClr val="B5B5B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Arial" pitchFamily="-65" charset="0"/>
                  <a:cs typeface="Arial" pitchFamily="-65" charset="0"/>
                  <a:sym typeface="Arial" pitchFamily="-65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492010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Individual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Task performance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oal</a:t>
            </a:r>
            <a:r>
              <a:rPr lang="en-US" dirty="0"/>
              <a:t>-directed behaviors under the individual’s control that sup- port organizational objectives 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orking </a:t>
            </a:r>
            <a:r>
              <a:rPr lang="en-US" dirty="0"/>
              <a:t>with people, data, things, and </a:t>
            </a:r>
            <a:r>
              <a:rPr lang="en-US" dirty="0" smtClean="0"/>
              <a:t>ideas</a:t>
            </a:r>
          </a:p>
          <a:p>
            <a:pPr lvl="1"/>
            <a:r>
              <a:rPr lang="en-US" dirty="0" smtClean="0"/>
              <a:t>Performance includes proficiency, adaptability, and proactivity</a:t>
            </a:r>
          </a:p>
          <a:p>
            <a:pPr marL="0" indent="0">
              <a:buNone/>
            </a:pPr>
            <a:r>
              <a:rPr lang="en-US" b="1" dirty="0" smtClean="0"/>
              <a:t>Organizational citizenship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ooperation </a:t>
            </a:r>
            <a:r>
              <a:rPr lang="en-US" dirty="0"/>
              <a:t>and helpfulness to others that support the organization’s social and psychological </a:t>
            </a:r>
            <a:r>
              <a:rPr lang="en-US" dirty="0" smtClean="0"/>
              <a:t>context</a:t>
            </a:r>
          </a:p>
          <a:p>
            <a:pPr lvl="1"/>
            <a:r>
              <a:rPr lang="en-US" dirty="0" smtClean="0"/>
              <a:t>Directed toward individuals and organization</a:t>
            </a:r>
          </a:p>
          <a:p>
            <a:pPr lvl="1"/>
            <a:r>
              <a:rPr lang="en-US" dirty="0" smtClean="0"/>
              <a:t>Not necessarily discretionary (i.e. may be part of employment obligations)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1648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Individual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Counterproductive work behaviors</a:t>
            </a:r>
          </a:p>
          <a:p>
            <a:pPr lvl="1"/>
            <a:r>
              <a:rPr lang="en-US" dirty="0"/>
              <a:t>Voluntary behaviors that have the potential to directly or indirectly harm the </a:t>
            </a:r>
            <a:r>
              <a:rPr lang="en-US" dirty="0" smtClean="0"/>
              <a:t>organization</a:t>
            </a:r>
          </a:p>
          <a:p>
            <a:pPr marL="0" indent="0">
              <a:buNone/>
            </a:pPr>
            <a:r>
              <a:rPr lang="en-US" b="1" dirty="0" smtClean="0"/>
              <a:t>Joining </a:t>
            </a:r>
            <a:r>
              <a:rPr lang="en-US" b="1" dirty="0"/>
              <a:t>&amp; staying with the organization</a:t>
            </a:r>
          </a:p>
          <a:p>
            <a:pPr lvl="1"/>
            <a:r>
              <a:rPr lang="en-US" dirty="0" smtClean="0"/>
              <a:t>Forming the employment </a:t>
            </a:r>
            <a:r>
              <a:rPr lang="en-US" dirty="0"/>
              <a:t>relationship and staying with the organization</a:t>
            </a:r>
          </a:p>
          <a:p>
            <a:pPr marL="0" indent="0">
              <a:buNone/>
            </a:pPr>
            <a:r>
              <a:rPr lang="en-US" b="1" dirty="0"/>
              <a:t>Maintaining work attendance</a:t>
            </a:r>
          </a:p>
          <a:p>
            <a:pPr lvl="1"/>
            <a:r>
              <a:rPr lang="en-US" dirty="0"/>
              <a:t>Absences due to situation (weather), motivation (avoiding stressful workplace)</a:t>
            </a:r>
          </a:p>
          <a:p>
            <a:pPr lvl="1"/>
            <a:r>
              <a:rPr lang="en-US" dirty="0" err="1"/>
              <a:t>Presenteeism</a:t>
            </a:r>
            <a:r>
              <a:rPr lang="en-US" dirty="0"/>
              <a:t> – attending scheduled work when one’s capacity to perform is significantly diminished by illness or other factors</a:t>
            </a:r>
          </a:p>
        </p:txBody>
      </p:sp>
    </p:spTree>
    <p:extLst>
      <p:ext uri="{BB962C8B-B14F-4D97-AF65-F5344CB8AC3E}">
        <p14:creationId xmlns:p14="http://schemas.microsoft.com/office/powerpoint/2010/main" xmlns="" val="409749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4139</TotalTime>
  <Pages>0</Pages>
  <Words>1271</Words>
  <Characters>0</Characters>
  <Application>Microsoft Office PowerPoint</Application>
  <PresentationFormat>Letter Paper (8.5x11 in)</PresentationFormat>
  <Lines>0</Lines>
  <Paragraphs>325</Paragraphs>
  <Slides>31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McShaneOB7_Ch</vt:lpstr>
      <vt:lpstr>Individual Behavior, Personality, and Values</vt:lpstr>
      <vt:lpstr>Iceland Foods Group</vt:lpstr>
      <vt:lpstr>MARS Model of Individual Behavior</vt:lpstr>
      <vt:lpstr>Employee Motivation</vt:lpstr>
      <vt:lpstr>Employee Ability</vt:lpstr>
      <vt:lpstr>Role Perceptions</vt:lpstr>
      <vt:lpstr>Situational Factors</vt:lpstr>
      <vt:lpstr>Types of Individual Behavior</vt:lpstr>
      <vt:lpstr>Types of Individual Behavior</vt:lpstr>
      <vt:lpstr>Defining Personality</vt:lpstr>
      <vt:lpstr>Nature vs. Nurture of Personality</vt:lpstr>
      <vt:lpstr>Five-Factor Personality Model (CANOE)</vt:lpstr>
      <vt:lpstr>Five-Factor Personality and Individual Behavior</vt:lpstr>
      <vt:lpstr>Jungian Personality Theory</vt:lpstr>
      <vt:lpstr>Myers-Briggs Type Indicator (MBTI)</vt:lpstr>
      <vt:lpstr>Jungian &amp; Myers-Briggs Types</vt:lpstr>
      <vt:lpstr>Values in the Workplace</vt:lpstr>
      <vt:lpstr>Schwartz’s Values Model</vt:lpstr>
      <vt:lpstr>Schwartz’s Values Model</vt:lpstr>
      <vt:lpstr>Personal Values and Behavior</vt:lpstr>
      <vt:lpstr>Values Congruence</vt:lpstr>
      <vt:lpstr>Three Ethical Principles</vt:lpstr>
      <vt:lpstr>Influences on Ethical Conduct</vt:lpstr>
      <vt:lpstr>Supporting Ethical Behavior</vt:lpstr>
      <vt:lpstr>Individualism</vt:lpstr>
      <vt:lpstr>Collectivism</vt:lpstr>
      <vt:lpstr>Power Distance</vt:lpstr>
      <vt:lpstr>Uncertainty Avoidance</vt:lpstr>
      <vt:lpstr>Achievement-Nurturing</vt:lpstr>
      <vt:lpstr>Cultural Diversity within the United States</vt:lpstr>
      <vt:lpstr>Individual Behavior, Personality, and Values</vt:lpstr>
    </vt:vector>
  </TitlesOfParts>
  <Manager/>
  <Company>University of Western Australia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Field of Organizational Behavior</dc:title>
  <dc:subject/>
  <dc:creator>Steven McShane</dc:creator>
  <cp:keywords/>
  <dc:description/>
  <cp:lastModifiedBy>vamsikrishna.mani</cp:lastModifiedBy>
  <cp:revision>228</cp:revision>
  <cp:lastPrinted>2008-02-24T08:45:31Z</cp:lastPrinted>
  <dcterms:created xsi:type="dcterms:W3CDTF">2011-12-07T16:09:33Z</dcterms:created>
  <dcterms:modified xsi:type="dcterms:W3CDTF">2019-02-06T09:03:44Z</dcterms:modified>
  <cp:category/>
</cp:coreProperties>
</file>