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31"/>
  </p:notesMasterIdLst>
  <p:handoutMasterIdLst>
    <p:handoutMasterId r:id="rId32"/>
  </p:handoutMasterIdLst>
  <p:sldIdLst>
    <p:sldId id="318" r:id="rId2"/>
    <p:sldId id="349" r:id="rId3"/>
    <p:sldId id="319" r:id="rId4"/>
    <p:sldId id="320" r:id="rId5"/>
    <p:sldId id="321" r:id="rId6"/>
    <p:sldId id="322" r:id="rId7"/>
    <p:sldId id="323" r:id="rId8"/>
    <p:sldId id="324" r:id="rId9"/>
    <p:sldId id="325" r:id="rId10"/>
    <p:sldId id="326" r:id="rId11"/>
    <p:sldId id="327" r:id="rId12"/>
    <p:sldId id="350" r:id="rId13"/>
    <p:sldId id="329" r:id="rId14"/>
    <p:sldId id="331" r:id="rId15"/>
    <p:sldId id="332" r:id="rId16"/>
    <p:sldId id="333" r:id="rId17"/>
    <p:sldId id="334" r:id="rId18"/>
    <p:sldId id="335" r:id="rId19"/>
    <p:sldId id="336" r:id="rId20"/>
    <p:sldId id="347" r:id="rId21"/>
    <p:sldId id="348" r:id="rId22"/>
    <p:sldId id="337" r:id="rId23"/>
    <p:sldId id="338" r:id="rId24"/>
    <p:sldId id="346" r:id="rId25"/>
    <p:sldId id="351" r:id="rId26"/>
    <p:sldId id="342" r:id="rId27"/>
    <p:sldId id="343" r:id="rId28"/>
    <p:sldId id="344" r:id="rId29"/>
    <p:sldId id="345" r:id="rId30"/>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8" autoAdjust="0"/>
    <p:restoredTop sz="98920" autoAdjust="0"/>
  </p:normalViewPr>
  <p:slideViewPr>
    <p:cSldViewPr>
      <p:cViewPr>
        <p:scale>
          <a:sx n="50" d="100"/>
          <a:sy n="50" d="100"/>
        </p:scale>
        <p:origin x="-2256" y="-9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dirty="0"/>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dirty="0"/>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dirty="0"/>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p:cNvSpPr>
          <p:nvPr>
            <p:ph type="sldNum" sz="quarter" idx="5"/>
          </p:nvPr>
        </p:nvSpPr>
        <p:spPr>
          <a:noFill/>
        </p:spPr>
        <p:txBody>
          <a:bodyPr/>
          <a:lstStyle/>
          <a:p>
            <a:fld id="{60C0CE46-2840-D345-A27D-C3AEB405D650}" type="slidenum">
              <a:rPr lang="en-US">
                <a:latin typeface="Tahoma" pitchFamily="-108" charset="0"/>
                <a:ea typeface="ヒラギノ角ゴ Pro W3" pitchFamily="-108" charset="-128"/>
                <a:cs typeface="ヒラギノ角ゴ Pro W3" pitchFamily="-108" charset="-128"/>
              </a:rPr>
              <a:pPr/>
              <a:t>11</a:t>
            </a:fld>
            <a:endParaRPr lang="en-US" dirty="0">
              <a:latin typeface="Tahoma" pitchFamily="-108" charset="0"/>
              <a:ea typeface="ヒラギノ角ゴ Pro W3" pitchFamily="-108" charset="-128"/>
              <a:cs typeface="ヒラギノ角ゴ Pro W3" pitchFamily="-108" charset="-128"/>
            </a:endParaRPr>
          </a:p>
        </p:txBody>
      </p:sp>
      <p:sp>
        <p:nvSpPr>
          <p:cNvPr id="40963" name="Rectangle 2"/>
          <p:cNvSpPr>
            <a:spLocks noGrp="1" noRot="1" noChangeAspect="1" noChangeArrowheads="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F9C35D1-A076-EE43-8275-554D10918C8C}" type="slidenum">
              <a:rPr lang="en-US"/>
              <a:pPr/>
              <a:t>12</a:t>
            </a:fld>
            <a:endParaRPr lang="en-US" dirty="0"/>
          </a:p>
        </p:txBody>
      </p:sp>
      <p:sp>
        <p:nvSpPr>
          <p:cNvPr id="131074" name="Rectangle 2"/>
          <p:cNvSpPr>
            <a:spLocks noGrp="1" noRot="1" noChangeAspect="1" noChangeArrowheads="1" noTextEdit="1"/>
          </p:cNvSpPr>
          <p:nvPr>
            <p:ph type="sldImg"/>
          </p:nvPr>
        </p:nvSpPr>
        <p:spPr>
          <a:ln/>
        </p:spPr>
      </p:sp>
      <p:sp>
        <p:nvSpPr>
          <p:cNvPr id="131075" name="Rectangle 3"/>
          <p:cNvSpPr>
            <a:spLocks noGrp="1"/>
          </p:cNvSpPr>
          <p:nvPr>
            <p:ph type="body" idx="1"/>
          </p:nvPr>
        </p:nvSpPr>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BB1A5A7C-A226-DA40-AFC8-5F7845D39CEC}" type="slidenum">
              <a:rPr lang="en-US">
                <a:latin typeface="Tahoma" pitchFamily="-108" charset="0"/>
                <a:ea typeface="ヒラギノ角ゴ Pro W3" pitchFamily="-108" charset="-128"/>
                <a:cs typeface="ヒラギノ角ゴ Pro W3" pitchFamily="-108" charset="-128"/>
              </a:rPr>
              <a:pPr/>
              <a:t>13</a:t>
            </a:fld>
            <a:endParaRPr lang="en-US" dirty="0">
              <a:latin typeface="Tahoma" pitchFamily="-108" charset="0"/>
              <a:ea typeface="ヒラギノ角ゴ Pro W3" pitchFamily="-108" charset="-128"/>
              <a:cs typeface="ヒラギノ角ゴ Pro W3" pitchFamily="-108"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p:cNvSpPr>
          <p:nvPr>
            <p:ph type="sldNum" sz="quarter" idx="5"/>
          </p:nvPr>
        </p:nvSpPr>
        <p:spPr>
          <a:noFill/>
        </p:spPr>
        <p:txBody>
          <a:bodyPr/>
          <a:lstStyle/>
          <a:p>
            <a:fld id="{6B1C9677-A929-E249-9519-0DD2313D967B}" type="slidenum">
              <a:rPr lang="en-US">
                <a:latin typeface="Tahoma" pitchFamily="-108" charset="0"/>
                <a:ea typeface="ヒラギノ角ゴ Pro W3" pitchFamily="-108" charset="-128"/>
                <a:cs typeface="ヒラギノ角ゴ Pro W3" pitchFamily="-108" charset="-128"/>
              </a:rPr>
              <a:pPr/>
              <a:t>14</a:t>
            </a:fld>
            <a:endParaRPr lang="en-US" dirty="0">
              <a:latin typeface="Tahoma" pitchFamily="-108" charset="0"/>
              <a:ea typeface="ヒラギノ角ゴ Pro W3" pitchFamily="-108" charset="-128"/>
              <a:cs typeface="ヒラギノ角ゴ Pro W3" pitchFamily="-108"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p:cNvSpPr>
          <p:nvPr>
            <p:ph type="sldNum" sz="quarter" idx="5"/>
          </p:nvPr>
        </p:nvSpPr>
        <p:spPr>
          <a:noFill/>
        </p:spPr>
        <p:txBody>
          <a:bodyPr/>
          <a:lstStyle/>
          <a:p>
            <a:fld id="{BADD277E-3D57-9F46-8986-784CA7C51DCE}" type="slidenum">
              <a:rPr lang="en-US">
                <a:latin typeface="Tahoma" pitchFamily="-108" charset="0"/>
                <a:ea typeface="ヒラギノ角ゴ Pro W3" pitchFamily="-108" charset="-128"/>
                <a:cs typeface="ヒラギノ角ゴ Pro W3" pitchFamily="-108" charset="-128"/>
              </a:rPr>
              <a:pPr/>
              <a:t>16</a:t>
            </a:fld>
            <a:endParaRPr lang="en-US" dirty="0">
              <a:latin typeface="Tahoma" pitchFamily="-108" charset="0"/>
              <a:ea typeface="ヒラギノ角ゴ Pro W3" pitchFamily="-108" charset="-128"/>
              <a:cs typeface="ヒラギノ角ゴ Pro W3" pitchFamily="-108" charset="-128"/>
            </a:endParaRPr>
          </a:p>
        </p:txBody>
      </p:sp>
      <p:sp>
        <p:nvSpPr>
          <p:cNvPr id="54275" name="Rectangle 2"/>
          <p:cNvSpPr>
            <a:spLocks noGrp="1" noRot="1" noChangeAspect="1" noChangeArrowheads="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p:cNvSpPr>
          <p:nvPr>
            <p:ph type="sldNum" sz="quarter" idx="5"/>
          </p:nvPr>
        </p:nvSpPr>
        <p:spPr>
          <a:noFill/>
        </p:spPr>
        <p:txBody>
          <a:bodyPr/>
          <a:lstStyle/>
          <a:p>
            <a:fld id="{774F14B4-BD6F-334B-8A2A-7895BA5B43B9}" type="slidenum">
              <a:rPr lang="en-US">
                <a:latin typeface="Tahoma" pitchFamily="-108" charset="0"/>
                <a:ea typeface="ヒラギノ角ゴ Pro W3" pitchFamily="-108" charset="-128"/>
                <a:cs typeface="ヒラギノ角ゴ Pro W3" pitchFamily="-108" charset="-128"/>
              </a:rPr>
              <a:pPr/>
              <a:t>17</a:t>
            </a:fld>
            <a:endParaRPr lang="en-US" dirty="0">
              <a:latin typeface="Tahoma" pitchFamily="-108" charset="0"/>
              <a:ea typeface="ヒラギノ角ゴ Pro W3" pitchFamily="-108" charset="-128"/>
              <a:cs typeface="ヒラギノ角ゴ Pro W3" pitchFamily="-108" charset="-128"/>
            </a:endParaRPr>
          </a:p>
        </p:txBody>
      </p:sp>
      <p:sp>
        <p:nvSpPr>
          <p:cNvPr id="56323" name="Rectangle 2"/>
          <p:cNvSpPr>
            <a:spLocks noGrp="1" noChangeArrowheads="1"/>
          </p:cNvSpPr>
          <p:nvPr>
            <p:ph type="body" idx="1"/>
          </p:nvPr>
        </p:nvSpPr>
        <p:spPr>
          <a:noFill/>
          <a:ln w="9525"/>
        </p:spPr>
        <p:txBody>
          <a:bodyPr lIns="87312" tIns="42862" rIns="87312" bIns="42862"/>
          <a:lstStyle/>
          <a:p>
            <a:endParaRPr lang="en-AU" dirty="0">
              <a:latin typeface="Gill Sans" pitchFamily="-108" charset="0"/>
              <a:ea typeface="ＭＳ Ｐゴシック" pitchFamily="-108" charset="-128"/>
              <a:cs typeface="ＭＳ Ｐゴシック" pitchFamily="-108" charset="-128"/>
            </a:endParaRPr>
          </a:p>
        </p:txBody>
      </p:sp>
      <p:sp>
        <p:nvSpPr>
          <p:cNvPr id="56324"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p:cNvSpPr>
          <p:nvPr>
            <p:ph type="sldNum" sz="quarter" idx="5"/>
          </p:nvPr>
        </p:nvSpPr>
        <p:spPr>
          <a:noFill/>
        </p:spPr>
        <p:txBody>
          <a:bodyPr/>
          <a:lstStyle/>
          <a:p>
            <a:fld id="{072DC674-C10A-6749-A32C-ACF82E58E38B}" type="slidenum">
              <a:rPr lang="en-US">
                <a:latin typeface="Tahoma" pitchFamily="-108" charset="0"/>
                <a:ea typeface="ヒラギノ角ゴ Pro W3" pitchFamily="-108" charset="-128"/>
                <a:cs typeface="ヒラギノ角ゴ Pro W3" pitchFamily="-108" charset="-128"/>
              </a:rPr>
              <a:pPr/>
              <a:t>18</a:t>
            </a:fld>
            <a:endParaRPr lang="en-US" dirty="0">
              <a:latin typeface="Tahoma" pitchFamily="-108" charset="0"/>
              <a:ea typeface="ヒラギノ角ゴ Pro W3" pitchFamily="-108" charset="-128"/>
              <a:cs typeface="ヒラギノ角ゴ Pro W3" pitchFamily="-108" charset="-128"/>
            </a:endParaRPr>
          </a:p>
        </p:txBody>
      </p:sp>
      <p:sp>
        <p:nvSpPr>
          <p:cNvPr id="60419" name="Rectangle 2"/>
          <p:cNvSpPr>
            <a:spLocks noGrp="1" noRot="1" noChangeAspect="1" noChangeArrowheads="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p:cNvSpPr>
          <p:nvPr>
            <p:ph type="sldNum" sz="quarter" idx="5"/>
          </p:nvPr>
        </p:nvSpPr>
        <p:spPr>
          <a:noFill/>
        </p:spPr>
        <p:txBody>
          <a:bodyPr/>
          <a:lstStyle/>
          <a:p>
            <a:fld id="{69AF7D84-4BBF-964B-98A5-144E40333D3B}" type="slidenum">
              <a:rPr lang="en-US">
                <a:latin typeface="Tahoma" pitchFamily="-108" charset="0"/>
                <a:ea typeface="ヒラギノ角ゴ Pro W3" pitchFamily="-108" charset="-128"/>
                <a:cs typeface="ヒラギノ角ゴ Pro W3" pitchFamily="-108" charset="-128"/>
              </a:rPr>
              <a:pPr/>
              <a:t>19</a:t>
            </a:fld>
            <a:endParaRPr lang="en-US" dirty="0">
              <a:latin typeface="Tahoma" pitchFamily="-108" charset="0"/>
              <a:ea typeface="ヒラギノ角ゴ Pro W3" pitchFamily="-108" charset="-128"/>
              <a:cs typeface="ヒラギノ角ゴ Pro W3" pitchFamily="-108" charset="-128"/>
            </a:endParaRPr>
          </a:p>
        </p:txBody>
      </p:sp>
      <p:sp>
        <p:nvSpPr>
          <p:cNvPr id="62467" name="Rectangle 2"/>
          <p:cNvSpPr>
            <a:spLocks noGrp="1" noChangeArrowheads="1"/>
          </p:cNvSpPr>
          <p:nvPr>
            <p:ph type="body" idx="1"/>
          </p:nvPr>
        </p:nvSpPr>
        <p:spPr>
          <a:noFill/>
          <a:ln w="9525"/>
        </p:spPr>
        <p:txBody>
          <a:bodyPr lIns="87312" tIns="42862" rIns="87312" bIns="42862"/>
          <a:lstStyle/>
          <a:p>
            <a:endParaRPr lang="en-US" dirty="0">
              <a:latin typeface="Gill Sans" pitchFamily="-108" charset="0"/>
              <a:ea typeface="ＭＳ Ｐゴシック" pitchFamily="-108" charset="-128"/>
              <a:cs typeface="ＭＳ Ｐゴシック" pitchFamily="-108" charset="-128"/>
            </a:endParaRPr>
          </a:p>
        </p:txBody>
      </p:sp>
      <p:sp>
        <p:nvSpPr>
          <p:cNvPr id="62468"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p:cNvSpPr>
          <p:nvPr>
            <p:ph type="sldNum" sz="quarter" idx="5"/>
          </p:nvPr>
        </p:nvSpPr>
        <p:spPr>
          <a:noFill/>
        </p:spPr>
        <p:txBody>
          <a:bodyPr/>
          <a:lstStyle/>
          <a:p>
            <a:fld id="{72BD8CFC-AF0C-F64C-8D4A-29ADD37F8228}" type="slidenum">
              <a:rPr lang="en-US">
                <a:latin typeface="Tahoma" pitchFamily="-108" charset="0"/>
                <a:ea typeface="ヒラギノ角ゴ Pro W3" pitchFamily="-108" charset="-128"/>
                <a:cs typeface="ヒラギノ角ゴ Pro W3" pitchFamily="-108" charset="-128"/>
              </a:rPr>
              <a:pPr/>
              <a:t>21</a:t>
            </a:fld>
            <a:endParaRPr lang="en-US" dirty="0">
              <a:latin typeface="Tahoma" pitchFamily="-108" charset="0"/>
              <a:ea typeface="ヒラギノ角ゴ Pro W3" pitchFamily="-108" charset="-128"/>
              <a:cs typeface="ヒラギノ角ゴ Pro W3" pitchFamily="-108"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p:cNvSpPr>
          <p:nvPr>
            <p:ph type="sldNum" sz="quarter" idx="5"/>
          </p:nvPr>
        </p:nvSpPr>
        <p:spPr>
          <a:noFill/>
        </p:spPr>
        <p:txBody>
          <a:bodyPr/>
          <a:lstStyle/>
          <a:p>
            <a:fld id="{24E7141A-AED8-B749-B156-3CB0164244CC}" type="slidenum">
              <a:rPr lang="en-US">
                <a:latin typeface="Tahoma" pitchFamily="-108" charset="0"/>
                <a:ea typeface="ヒラギノ角ゴ Pro W3" pitchFamily="-108" charset="-128"/>
                <a:cs typeface="ヒラギノ角ゴ Pro W3" pitchFamily="-108" charset="-128"/>
              </a:rPr>
              <a:pPr/>
              <a:t>22</a:t>
            </a:fld>
            <a:endParaRPr lang="en-US" dirty="0">
              <a:latin typeface="Tahoma" pitchFamily="-108" charset="0"/>
              <a:ea typeface="ヒラギノ角ゴ Pro W3" pitchFamily="-108" charset="-128"/>
              <a:cs typeface="ヒラギノ角ゴ Pro W3" pitchFamily="-108"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p:cNvSpPr>
          <p:nvPr>
            <p:ph type="sldNum" sz="quarter" idx="5"/>
          </p:nvPr>
        </p:nvSpPr>
        <p:spPr>
          <a:noFill/>
        </p:spPr>
        <p:txBody>
          <a:bodyPr/>
          <a:lstStyle/>
          <a:p>
            <a:fld id="{5B966B01-25EC-D64A-821E-616AE051B5D1}" type="slidenum">
              <a:rPr lang="en-US">
                <a:latin typeface="Tahoma" pitchFamily="-108" charset="0"/>
                <a:ea typeface="ヒラギノ角ゴ Pro W3" pitchFamily="-108" charset="-128"/>
                <a:cs typeface="ヒラギノ角ゴ Pro W3" pitchFamily="-108" charset="-128"/>
              </a:rPr>
              <a:pPr/>
              <a:t>3</a:t>
            </a:fld>
            <a:endParaRPr lang="en-US" dirty="0">
              <a:latin typeface="Tahoma" pitchFamily="-108" charset="0"/>
              <a:ea typeface="ヒラギノ角ゴ Pro W3" pitchFamily="-108" charset="-128"/>
              <a:cs typeface="ヒラギノ角ゴ Pro W3" pitchFamily="-108" charset="-128"/>
            </a:endParaRPr>
          </a:p>
        </p:txBody>
      </p:sp>
      <p:sp>
        <p:nvSpPr>
          <p:cNvPr id="16387" name="Rectangle 2"/>
          <p:cNvSpPr>
            <a:spLocks noGrp="1" noRot="1" noChangeAspect="1" noChangeArrowheads="1"/>
          </p:cNvSpPr>
          <p:nvPr>
            <p:ph type="sldImg"/>
          </p:nvPr>
        </p:nvSpPr>
        <p:spPr>
          <a:solidFill>
            <a:srgbClr val="FFFFFF"/>
          </a:solidFill>
          <a:ln/>
        </p:spPr>
      </p:sp>
      <p:sp>
        <p:nvSpPr>
          <p:cNvPr id="1638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p:cNvSpPr>
          <p:nvPr>
            <p:ph type="sldNum" sz="quarter" idx="5"/>
          </p:nvPr>
        </p:nvSpPr>
        <p:spPr>
          <a:noFill/>
        </p:spPr>
        <p:txBody>
          <a:bodyPr/>
          <a:lstStyle/>
          <a:p>
            <a:fld id="{D3EB667B-D881-0346-AA9C-A19175CDC026}" type="slidenum">
              <a:rPr lang="en-US">
                <a:latin typeface="Tahoma" pitchFamily="-108" charset="0"/>
                <a:ea typeface="ヒラギノ角ゴ Pro W3" pitchFamily="-108" charset="-128"/>
                <a:cs typeface="ヒラギノ角ゴ Pro W3" pitchFamily="-108" charset="-128"/>
              </a:rPr>
              <a:pPr/>
              <a:t>23</a:t>
            </a:fld>
            <a:endParaRPr lang="en-US" dirty="0">
              <a:latin typeface="Tahoma" pitchFamily="-108" charset="0"/>
              <a:ea typeface="ヒラギノ角ゴ Pro W3" pitchFamily="-108" charset="-128"/>
              <a:cs typeface="ヒラギノ角ゴ Pro W3" pitchFamily="-108" charset="-128"/>
            </a:endParaRPr>
          </a:p>
        </p:txBody>
      </p:sp>
      <p:sp>
        <p:nvSpPr>
          <p:cNvPr id="70659" name="Rectangle 2"/>
          <p:cNvSpPr>
            <a:spLocks noGrp="1" noRot="1" noChangeAspect="1" noChangeArrowheads="1"/>
          </p:cNvSpPr>
          <p:nvPr>
            <p:ph type="sldImg"/>
          </p:nvPr>
        </p:nvSpPr>
        <p:spPr>
          <a:solidFill>
            <a:srgbClr val="FFFFFF"/>
          </a:solidFill>
          <a:ln/>
        </p:spPr>
      </p:sp>
      <p:sp>
        <p:nvSpPr>
          <p:cNvPr id="706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24</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25</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F263CB1B-1FB5-3445-85F5-A0EF7B88B9DD}" type="slidenum">
              <a:rPr lang="en-AU">
                <a:latin typeface="Tahoma" pitchFamily="-108" charset="0"/>
                <a:ea typeface="ヒラギノ角ゴ Pro W3" pitchFamily="-108" charset="-128"/>
                <a:cs typeface="ヒラギノ角ゴ Pro W3" pitchFamily="-108" charset="-128"/>
              </a:rPr>
              <a:pPr/>
              <a:t>26</a:t>
            </a:fld>
            <a:endParaRPr lang="en-AU" dirty="0">
              <a:latin typeface="Tahoma" pitchFamily="-108" charset="0"/>
              <a:ea typeface="ヒラギノ角ゴ Pro W3" pitchFamily="-108" charset="-128"/>
              <a:cs typeface="ヒラギノ角ゴ Pro W3" pitchFamily="-108" charset="-128"/>
            </a:endParaRPr>
          </a:p>
        </p:txBody>
      </p:sp>
      <p:sp>
        <p:nvSpPr>
          <p:cNvPr id="75779" name="Rectangle 2"/>
          <p:cNvSpPr>
            <a:spLocks noGrp="1" noChangeArrowheads="1"/>
          </p:cNvSpPr>
          <p:nvPr>
            <p:ph type="body" idx="1"/>
          </p:nvPr>
        </p:nvSpPr>
        <p:spPr>
          <a:noFill/>
          <a:ln w="9525"/>
        </p:spPr>
        <p:txBody>
          <a:bodyPr lIns="87312" tIns="42862" rIns="87312" bIns="42862"/>
          <a:lstStyle/>
          <a:p>
            <a:endParaRPr lang="en-AU" dirty="0">
              <a:latin typeface="Gill Sans" pitchFamily="-108" charset="0"/>
              <a:ea typeface="ＭＳ Ｐゴシック" pitchFamily="-108" charset="-128"/>
              <a:cs typeface="ＭＳ Ｐゴシック" pitchFamily="-108" charset="-128"/>
            </a:endParaRPr>
          </a:p>
        </p:txBody>
      </p:sp>
      <p:sp>
        <p:nvSpPr>
          <p:cNvPr id="75780"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F80B3418-E673-F240-A8B3-D02A9377E8EB}" type="slidenum">
              <a:rPr lang="en-AU">
                <a:latin typeface="Tahoma" pitchFamily="-108" charset="0"/>
                <a:ea typeface="ヒラギノ角ゴ Pro W3" pitchFamily="-108" charset="-128"/>
                <a:cs typeface="ヒラギノ角ゴ Pro W3" pitchFamily="-108" charset="-128"/>
              </a:rPr>
              <a:pPr/>
              <a:t>27</a:t>
            </a:fld>
            <a:endParaRPr lang="en-AU" dirty="0">
              <a:latin typeface="Tahoma" pitchFamily="-108" charset="0"/>
              <a:ea typeface="ヒラギノ角ゴ Pro W3" pitchFamily="-108" charset="-128"/>
              <a:cs typeface="ヒラギノ角ゴ Pro W3" pitchFamily="-108" charset="-128"/>
            </a:endParaRPr>
          </a:p>
        </p:txBody>
      </p:sp>
      <p:sp>
        <p:nvSpPr>
          <p:cNvPr id="77827" name="Rectangle 2"/>
          <p:cNvSpPr>
            <a:spLocks noGrp="1" noChangeArrowheads="1"/>
          </p:cNvSpPr>
          <p:nvPr>
            <p:ph type="body" idx="1"/>
          </p:nvPr>
        </p:nvSpPr>
        <p:spPr>
          <a:noFill/>
          <a:ln w="9525"/>
        </p:spPr>
        <p:txBody>
          <a:bodyPr lIns="87312" tIns="42862" rIns="87312" bIns="42862"/>
          <a:lstStyle/>
          <a:p>
            <a:endParaRPr lang="en-AU" dirty="0">
              <a:latin typeface="Gill Sans" pitchFamily="-108" charset="0"/>
              <a:ea typeface="ＭＳ Ｐゴシック" pitchFamily="-108" charset="-128"/>
              <a:cs typeface="ＭＳ Ｐゴシック" pitchFamily="-108" charset="-128"/>
            </a:endParaRPr>
          </a:p>
        </p:txBody>
      </p:sp>
      <p:sp>
        <p:nvSpPr>
          <p:cNvPr id="77828"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type="sldNum" sz="quarter" idx="5"/>
          </p:nvPr>
        </p:nvSpPr>
        <p:spPr>
          <a:noFill/>
        </p:spPr>
        <p:txBody>
          <a:bodyPr/>
          <a:lstStyle/>
          <a:p>
            <a:fld id="{D47EFE2C-B77B-9742-BE9E-A4FBE1FE45A2}" type="slidenum">
              <a:rPr lang="en-US">
                <a:latin typeface="Tahoma" pitchFamily="-108" charset="0"/>
                <a:ea typeface="ヒラギノ角ゴ Pro W3" pitchFamily="-108" charset="-128"/>
                <a:cs typeface="ヒラギノ角ゴ Pro W3" pitchFamily="-108" charset="-128"/>
              </a:rPr>
              <a:pPr/>
              <a:t>4</a:t>
            </a:fld>
            <a:endParaRPr lang="en-US" dirty="0">
              <a:latin typeface="Tahoma" pitchFamily="-108" charset="0"/>
              <a:ea typeface="ヒラギノ角ゴ Pro W3" pitchFamily="-108" charset="-128"/>
              <a:cs typeface="ヒラギノ角ゴ Pro W3" pitchFamily="-108" charset="-128"/>
            </a:endParaRPr>
          </a:p>
        </p:txBody>
      </p:sp>
      <p:sp>
        <p:nvSpPr>
          <p:cNvPr id="18435" name="Rectangle 2"/>
          <p:cNvSpPr>
            <a:spLocks noGrp="1" noChangeArrowheads="1"/>
          </p:cNvSpPr>
          <p:nvPr>
            <p:ph type="body" idx="1"/>
          </p:nvPr>
        </p:nvSpPr>
        <p:spPr>
          <a:noFill/>
          <a:ln w="9525"/>
        </p:spPr>
        <p:txBody>
          <a:bodyPr lIns="87312" tIns="42862" rIns="87312" bIns="42862"/>
          <a:lstStyle/>
          <a:p>
            <a:endParaRPr lang="en-AU" dirty="0">
              <a:latin typeface="Gill Sans" pitchFamily="-108" charset="0"/>
              <a:ea typeface="ＭＳ Ｐゴシック" pitchFamily="-108" charset="-128"/>
              <a:cs typeface="ＭＳ Ｐゴシック" pitchFamily="-108" charset="-128"/>
            </a:endParaRPr>
          </a:p>
        </p:txBody>
      </p:sp>
      <p:sp>
        <p:nvSpPr>
          <p:cNvPr id="18436" name="Rectangle 3"/>
          <p:cNvSpPr>
            <a:spLocks noGrp="1" noRot="1" noChangeAspect="1" noChangeArrowheads="1"/>
          </p:cNvSpPr>
          <p:nvPr>
            <p:ph type="sldImg"/>
          </p:nvPr>
        </p:nvSpPr>
        <p:spPr>
          <a:ln w="12700" cap="flat">
            <a:solidFill>
              <a:schemeClr val="tx1"/>
            </a:solid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E3231BC0-14A0-044C-BE7E-B94B1C453CAC}" type="slidenum">
              <a:rPr lang="en-US">
                <a:latin typeface="Tahoma" pitchFamily="-108" charset="0"/>
                <a:ea typeface="ヒラギノ角ゴ Pro W3" pitchFamily="-108" charset="-128"/>
                <a:cs typeface="ヒラギノ角ゴ Pro W3" pitchFamily="-108" charset="-128"/>
              </a:rPr>
              <a:pPr/>
              <a:t>5</a:t>
            </a:fld>
            <a:endParaRPr lang="en-US" dirty="0">
              <a:latin typeface="Tahoma" pitchFamily="-108" charset="0"/>
              <a:ea typeface="ヒラギノ角ゴ Pro W3" pitchFamily="-108" charset="-128"/>
              <a:cs typeface="ヒラギノ角ゴ Pro W3" pitchFamily="-108" charset="-128"/>
            </a:endParaRPr>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E3231BC0-14A0-044C-BE7E-B94B1C453CAC}" type="slidenum">
              <a:rPr lang="en-US">
                <a:latin typeface="Tahoma" pitchFamily="-108" charset="0"/>
                <a:ea typeface="ヒラギノ角ゴ Pro W3" pitchFamily="-108" charset="-128"/>
                <a:cs typeface="ヒラギノ角ゴ Pro W3" pitchFamily="-108" charset="-128"/>
              </a:rPr>
              <a:pPr/>
              <a:t>6</a:t>
            </a:fld>
            <a:endParaRPr lang="en-US" dirty="0">
              <a:latin typeface="Tahoma" pitchFamily="-108" charset="0"/>
              <a:ea typeface="ヒラギノ角ゴ Pro W3" pitchFamily="-108" charset="-128"/>
              <a:cs typeface="ヒラギノ角ゴ Pro W3" pitchFamily="-108" charset="-128"/>
            </a:endParaRPr>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E3231BC0-14A0-044C-BE7E-B94B1C453CAC}" type="slidenum">
              <a:rPr lang="en-US">
                <a:latin typeface="Tahoma" pitchFamily="-108" charset="0"/>
                <a:ea typeface="ヒラギノ角ゴ Pro W3" pitchFamily="-108" charset="-128"/>
                <a:cs typeface="ヒラギノ角ゴ Pro W3" pitchFamily="-108" charset="-128"/>
              </a:rPr>
              <a:pPr/>
              <a:t>7</a:t>
            </a:fld>
            <a:endParaRPr lang="en-US" dirty="0">
              <a:latin typeface="Tahoma" pitchFamily="-108" charset="0"/>
              <a:ea typeface="ヒラギノ角ゴ Pro W3" pitchFamily="-108" charset="-128"/>
              <a:cs typeface="ヒラギノ角ゴ Pro W3" pitchFamily="-108" charset="-128"/>
            </a:endParaRPr>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p:cNvSpPr>
          <p:nvPr>
            <p:ph type="sldNum" sz="quarter" idx="5"/>
          </p:nvPr>
        </p:nvSpPr>
        <p:spPr>
          <a:noFill/>
        </p:spPr>
        <p:txBody>
          <a:bodyPr/>
          <a:lstStyle/>
          <a:p>
            <a:fld id="{B0629AEA-54B6-8944-A2D0-EFF554FC6EAF}" type="slidenum">
              <a:rPr lang="en-US">
                <a:latin typeface="Tahoma" pitchFamily="-108" charset="0"/>
                <a:ea typeface="ヒラギノ角ゴ Pro W3" pitchFamily="-108" charset="-128"/>
                <a:cs typeface="ヒラギノ角ゴ Pro W3" pitchFamily="-108" charset="-128"/>
              </a:rPr>
              <a:pPr/>
              <a:t>8</a:t>
            </a:fld>
            <a:endParaRPr lang="en-US" dirty="0">
              <a:latin typeface="Tahoma" pitchFamily="-108" charset="0"/>
              <a:ea typeface="ヒラギノ角ゴ Pro W3" pitchFamily="-108" charset="-128"/>
              <a:cs typeface="ヒラギノ角ゴ Pro W3" pitchFamily="-108" charset="-128"/>
            </a:endParaRPr>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p:cNvSpPr>
          <p:nvPr>
            <p:ph type="sldNum" sz="quarter" idx="5"/>
          </p:nvPr>
        </p:nvSpPr>
        <p:spPr>
          <a:noFill/>
        </p:spPr>
        <p:txBody>
          <a:bodyPr/>
          <a:lstStyle/>
          <a:p>
            <a:fld id="{5CE64F0B-D46C-9049-BF94-68F4093A1862}" type="slidenum">
              <a:rPr lang="en-US">
                <a:latin typeface="Tahoma" pitchFamily="-108" charset="0"/>
                <a:ea typeface="ヒラギノ角ゴ Pro W3" pitchFamily="-108" charset="-128"/>
                <a:cs typeface="ヒラギノ角ゴ Pro W3" pitchFamily="-108" charset="-128"/>
              </a:rPr>
              <a:pPr/>
              <a:t>9</a:t>
            </a:fld>
            <a:endParaRPr lang="en-US" dirty="0">
              <a:latin typeface="Tahoma" pitchFamily="-108" charset="0"/>
              <a:ea typeface="ヒラギノ角ゴ Pro W3" pitchFamily="-108" charset="-128"/>
              <a:cs typeface="ヒラギノ角ゴ Pro W3" pitchFamily="-108" charset="-128"/>
            </a:endParaRPr>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p:cNvSpPr>
          <p:nvPr>
            <p:ph type="sldNum" sz="quarter" idx="5"/>
          </p:nvPr>
        </p:nvSpPr>
        <p:spPr>
          <a:noFill/>
        </p:spPr>
        <p:txBody>
          <a:bodyPr/>
          <a:lstStyle/>
          <a:p>
            <a:fld id="{CC0C7CD2-BC1E-8645-9FA9-352B449D86AF}" type="slidenum">
              <a:rPr lang="en-US">
                <a:latin typeface="Tahoma" pitchFamily="-108" charset="0"/>
                <a:ea typeface="ヒラギノ角ゴ Pro W3" pitchFamily="-108" charset="-128"/>
                <a:cs typeface="ヒラギノ角ゴ Pro W3" pitchFamily="-108" charset="-128"/>
              </a:rPr>
              <a:pPr/>
              <a:t>10</a:t>
            </a:fld>
            <a:endParaRPr lang="en-US" dirty="0">
              <a:latin typeface="Tahoma" pitchFamily="-108" charset="0"/>
              <a:ea typeface="ヒラギノ角ゴ Pro W3" pitchFamily="-108" charset="-128"/>
              <a:cs typeface="ヒラギノ角ゴ Pro W3" pitchFamily="-108" charset="-128"/>
            </a:endParaRPr>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08" charset="0"/>
              <a:ea typeface="ＭＳ Ｐゴシック" pitchFamily="-108" charset="-128"/>
              <a:cs typeface="ＭＳ Ｐゴシック" pitchFamily="-108"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15</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dirty="0" smtClean="0"/>
              <a:t>Drag picture to placeholder or click icon to add</a:t>
            </a:r>
            <a:endParaRPr/>
          </a:p>
        </p:txBody>
      </p:sp>
      <p:sp>
        <p:nvSpPr>
          <p:cNvPr id="3" name="Date Placeholder 2"/>
          <p:cNvSpPr>
            <a:spLocks noGrp="1"/>
          </p:cNvSpPr>
          <p:nvPr>
            <p:ph type="dt" sz="half" idx="14"/>
          </p:nvPr>
        </p:nvSpPr>
        <p:spPr/>
        <p:txBody>
          <a:bodyPr/>
          <a:lstStyle/>
          <a:p>
            <a:pPr>
              <a:defRPr/>
            </a:pPr>
            <a:r>
              <a:rPr lang="en-AU" dirty="0" smtClean="0"/>
              <a:t>McShane/Von Glinow OB 7e</a:t>
            </a:r>
            <a:endParaRPr lang="en-US" dirty="0"/>
          </a:p>
        </p:txBody>
      </p:sp>
      <p:sp>
        <p:nvSpPr>
          <p:cNvPr id="5" name="Footer Placeholder 4"/>
          <p:cNvSpPr>
            <a:spLocks noGrp="1"/>
          </p:cNvSpPr>
          <p:nvPr>
            <p:ph type="ftr" sz="quarter" idx="15"/>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6"/>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3" name="Date Placeholder 2"/>
          <p:cNvSpPr>
            <a:spLocks noGrp="1"/>
          </p:cNvSpPr>
          <p:nvPr>
            <p:ph type="dt" sz="half" idx="10"/>
          </p:nvPr>
        </p:nvSpPr>
        <p:spPr/>
        <p:txBody>
          <a:bodyPr/>
          <a:lstStyle/>
          <a:p>
            <a:pPr>
              <a:defRPr/>
            </a:pPr>
            <a:r>
              <a:rPr lang="en-AU" dirty="0" smtClean="0"/>
              <a:t>McShane/Von Glinow OB 7e</a:t>
            </a:r>
            <a:endParaRPr lang="en-US" dirty="0"/>
          </a:p>
        </p:txBody>
      </p:sp>
      <p:sp>
        <p:nvSpPr>
          <p:cNvPr id="4" name="Footer Placeholder 3"/>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217D0AD5-8817-6F41-98C9-BDEB5CB900FD}" type="slidenum">
              <a:rPr lang="en-US" smtClean="0"/>
              <a:pPr/>
              <a:t>‹#›</a:t>
            </a:fld>
            <a:endParaRPr lang="en-US" dirty="0"/>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2" name="Date Placeholder 1"/>
          <p:cNvSpPr>
            <a:spLocks noGrp="1"/>
          </p:cNvSpPr>
          <p:nvPr>
            <p:ph type="dt" sz="half" idx="14"/>
          </p:nvPr>
        </p:nvSpPr>
        <p:spPr/>
        <p:txBody>
          <a:bodyPr/>
          <a:lstStyle/>
          <a:p>
            <a:pPr>
              <a:defRPr/>
            </a:pPr>
            <a:r>
              <a:rPr lang="en-AU" dirty="0" smtClean="0"/>
              <a:t>McShane/Von Glinow OB 7e</a:t>
            </a:r>
            <a:endParaRPr lang="en-US" dirty="0"/>
          </a:p>
        </p:txBody>
      </p:sp>
      <p:sp>
        <p:nvSpPr>
          <p:cNvPr id="3" name="Footer Placeholder 2"/>
          <p:cNvSpPr>
            <a:spLocks noGrp="1"/>
          </p:cNvSpPr>
          <p:nvPr>
            <p:ph type="ftr" sz="quarter" idx="15"/>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9" name="Slide Number Placeholder 8"/>
          <p:cNvSpPr>
            <a:spLocks noGrp="1"/>
          </p:cNvSpPr>
          <p:nvPr>
            <p:ph type="sldNum" sz="quarter" idx="16"/>
          </p:nvPr>
        </p:nvSpPr>
        <p:spPr/>
        <p:txBody>
          <a:bodyPr/>
          <a:lstStyle/>
          <a:p>
            <a:fld id="{217D0AD5-8817-6F41-98C9-BDEB5CB900FD}" type="slidenum">
              <a:rPr lang="en-US" smtClean="0"/>
              <a:pPr/>
              <a:t>‹#›</a:t>
            </a:fld>
            <a:endParaRPr lang="en-US" dirty="0"/>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Lef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3"/>
          </p:nvPr>
        </p:nvSpPr>
        <p:spPr>
          <a:xfrm>
            <a:off x="457200" y="1676400"/>
            <a:ext cx="4419600" cy="4572000"/>
          </a:xfrm>
        </p:spPr>
        <p:txBody>
          <a:bodyPr/>
          <a:lstStyle>
            <a:lvl1pPr marL="261938" indent="-225425">
              <a:buClr>
                <a:srgbClr val="83060C"/>
              </a:buClr>
              <a:defRPr sz="2200"/>
            </a:lvl1pPr>
            <a:lvl2pPr marL="538163" indent="-276225">
              <a:buClr>
                <a:srgbClr val="5E6F5B"/>
              </a:buClr>
              <a:defRPr sz="2000"/>
            </a:lvl2pPr>
            <a:lvl3pPr marL="800100" indent="-261938">
              <a:defRPr sz="2000"/>
            </a:lvl3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9" name="Date Placeholder 9"/>
          <p:cNvSpPr>
            <a:spLocks noGrp="1"/>
          </p:cNvSpPr>
          <p:nvPr>
            <p:ph type="dt" sz="half" idx="2"/>
          </p:nvPr>
        </p:nvSpPr>
        <p:spPr>
          <a:xfrm>
            <a:off x="228600" y="6538913"/>
            <a:ext cx="2133600" cy="293687"/>
          </a:xfrm>
          <a:prstGeom prst="rect">
            <a:avLst/>
          </a:prstGeom>
        </p:spPr>
        <p:txBody>
          <a:bodyPr vert="horz" wrap="square" lIns="91440" tIns="45720" rIns="91440" bIns="0" numCol="1" anchor="ctr" anchorCtr="0" compatLnSpc="1">
            <a:prstTxWarp prst="textNoShape">
              <a:avLst/>
            </a:prstTxWarp>
          </a:bodyPr>
          <a:lstStyle>
            <a:lvl1pPr algn="l">
              <a:defRPr sz="1000">
                <a:solidFill>
                  <a:schemeClr val="bg2">
                    <a:lumMod val="50000"/>
                  </a:schemeClr>
                </a:solidFill>
                <a:latin typeface="Tahoma" charset="0"/>
                <a:ea typeface="ヒラギノ角ゴ Pro W3" charset="-128"/>
                <a:cs typeface="ヒラギノ角ゴ Pro W3" charset="-128"/>
              </a:defRPr>
            </a:lvl1pPr>
          </a:lstStyle>
          <a:p>
            <a:pPr>
              <a:defRPr/>
            </a:pPr>
            <a:r>
              <a:rPr lang="en-AU" dirty="0" smtClean="0"/>
              <a:t>McShane/Von Glinow OB 7e</a:t>
            </a:r>
            <a:endParaRPr lang="en-US" dirty="0"/>
          </a:p>
        </p:txBody>
      </p:sp>
      <p:sp>
        <p:nvSpPr>
          <p:cNvPr id="10" name="Footer Placeholder 21"/>
          <p:cNvSpPr>
            <a:spLocks noGrp="1"/>
          </p:cNvSpPr>
          <p:nvPr>
            <p:ph type="ftr" sz="quarter" idx="3"/>
          </p:nvPr>
        </p:nvSpPr>
        <p:spPr>
          <a:xfrm>
            <a:off x="5257800" y="6492875"/>
            <a:ext cx="3657600" cy="365125"/>
          </a:xfrm>
          <a:prstGeom prst="rect">
            <a:avLst/>
          </a:prstGeom>
        </p:spPr>
        <p:txBody>
          <a:bodyPr vert="horz" wrap="square" lIns="0" tIns="45720" rIns="0" bIns="0" numCol="1" anchor="ctr" anchorCtr="0" compatLnSpc="1">
            <a:prstTxWarp prst="textNoShape">
              <a:avLst/>
            </a:prstTxWarp>
          </a:bodyPr>
          <a:lstStyle>
            <a:lvl1pPr algn="ctr">
              <a:defRPr sz="1000" i="1">
                <a:solidFill>
                  <a:schemeClr val="bg2">
                    <a:lumMod val="50000"/>
                  </a:schemeClr>
                </a:solidFill>
                <a:latin typeface="Tahoma" charset="0"/>
                <a:ea typeface="ヒラギノ角ゴ Pro W3" charset="-128"/>
                <a:cs typeface="ヒラギノ角ゴ Pro W3" charset="-128"/>
              </a:defRPr>
            </a:lvl1pPr>
          </a:lstStyle>
          <a:p>
            <a:pPr>
              <a:defRPr/>
            </a:pPr>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11" name="Slide Number Placeholder 17"/>
          <p:cNvSpPr>
            <a:spLocks noGrp="1"/>
          </p:cNvSpPr>
          <p:nvPr>
            <p:ph type="sldNum" sz="quarter" idx="4"/>
          </p:nvPr>
        </p:nvSpPr>
        <p:spPr>
          <a:xfrm>
            <a:off x="3962400" y="6492875"/>
            <a:ext cx="457200" cy="365125"/>
          </a:xfrm>
          <a:prstGeom prst="rect">
            <a:avLst/>
          </a:prstGeom>
        </p:spPr>
        <p:txBody>
          <a:bodyPr vert="horz" lIns="0" tIns="0" rIns="0" bIns="0" anchor="ctr"/>
          <a:lstStyle>
            <a:lvl1pPr algn="ctr" eaLnBrk="1" fontAlgn="auto" latinLnBrk="0" hangingPunct="1">
              <a:spcBef>
                <a:spcPts val="0"/>
              </a:spcBef>
              <a:spcAft>
                <a:spcPts val="0"/>
              </a:spcAft>
              <a:defRPr kumimoji="0" sz="1000">
                <a:solidFill>
                  <a:schemeClr val="bg2">
                    <a:lumMod val="50000"/>
                  </a:schemeClr>
                </a:solidFill>
                <a:latin typeface="+mn-lt"/>
                <a:ea typeface="+mn-ea"/>
                <a:cs typeface="+mn-cs"/>
              </a:defRPr>
            </a:lvl1pPr>
          </a:lstStyle>
          <a:p>
            <a:pPr>
              <a:defRPr/>
            </a:pPr>
            <a:fld id="{D9549F92-FDF9-DD4E-BC88-48E1B2CD53C6}" type="slidenum">
              <a:rPr lang="en-US" smtClean="0"/>
              <a:pPr>
                <a:defRPr/>
              </a:pPr>
              <a:t>‹#›</a:t>
            </a:fld>
            <a:endParaRPr lang="en-US" dirty="0"/>
          </a:p>
        </p:txBody>
      </p:sp>
    </p:spTree>
    <p:extLst>
      <p:ext uri="{BB962C8B-B14F-4D97-AF65-F5344CB8AC3E}">
        <p14:creationId xmlns:p14="http://schemas.microsoft.com/office/powerpoint/2010/main" val="10037340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dirty="0"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p:txBody>
          <a:bodyPr/>
          <a:lstStyle/>
          <a:p>
            <a:pPr>
              <a:defRPr/>
            </a:pPr>
            <a:r>
              <a:rPr lang="en-AU" dirty="0" smtClean="0"/>
              <a:t>McShane/Von Glinow OB 7e</a:t>
            </a:r>
            <a:endParaRPr lang="en-US" dirty="0"/>
          </a:p>
        </p:txBody>
      </p:sp>
      <p:sp>
        <p:nvSpPr>
          <p:cNvPr id="10" name="Footer Placeholder 9"/>
          <p:cNvSpPr>
            <a:spLocks noGrp="1"/>
          </p:cNvSpPr>
          <p:nvPr>
            <p:ph type="ftr" sz="quarter" idx="11"/>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11" name="Slide Number Placeholder 10"/>
          <p:cNvSpPr>
            <a:spLocks noGrp="1"/>
          </p:cNvSpPr>
          <p:nvPr>
            <p:ph type="sldNum" sz="quarter" idx="12"/>
          </p:nvPr>
        </p:nvSpPr>
        <p:spPr/>
        <p:txBody>
          <a:bodyPr/>
          <a:lstStyle/>
          <a:p>
            <a:fld id="{217D0AD5-8817-6F41-98C9-BDEB5CB900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10"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dirty="0" smtClean="0"/>
              <a:t>Drag picture to placeholder or click icon to add</a:t>
            </a:r>
            <a:endParaRPr lang="en-US" dirty="0"/>
          </a:p>
        </p:txBody>
      </p:sp>
      <p:sp>
        <p:nvSpPr>
          <p:cNvPr id="2" name="Date Placeholder 1"/>
          <p:cNvSpPr>
            <a:spLocks noGrp="1"/>
          </p:cNvSpPr>
          <p:nvPr>
            <p:ph type="dt" sz="half" idx="15"/>
          </p:nvPr>
        </p:nvSpPr>
        <p:spPr/>
        <p:txBody>
          <a:bodyPr/>
          <a:lstStyle/>
          <a:p>
            <a:pPr>
              <a:defRPr/>
            </a:pPr>
            <a:r>
              <a:rPr lang="en-AU" dirty="0" smtClean="0"/>
              <a:t>McShane/Von Glinow OB 7e</a:t>
            </a:r>
            <a:endParaRPr lang="en-US" dirty="0"/>
          </a:p>
        </p:txBody>
      </p:sp>
      <p:sp>
        <p:nvSpPr>
          <p:cNvPr id="3" name="Footer Placeholder 2"/>
          <p:cNvSpPr>
            <a:spLocks noGrp="1"/>
          </p:cNvSpPr>
          <p:nvPr>
            <p:ph type="ftr" sz="quarter" idx="16"/>
          </p:nvPr>
        </p:nvSpPr>
        <p:spPr/>
        <p:txBody>
          <a:body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4" name="Slide Number Placeholder 3"/>
          <p:cNvSpPr>
            <a:spLocks noGrp="1"/>
          </p:cNvSpPr>
          <p:nvPr>
            <p:ph type="sldNum" sz="quarter" idx="17"/>
          </p:nvPr>
        </p:nvSpPr>
        <p:spPr/>
        <p:txBody>
          <a:bodyPr/>
          <a:lstStyle/>
          <a:p>
            <a:fld id="{217D0AD5-8817-6F41-98C9-BDEB5CB900FD}" type="slidenum">
              <a:rPr lang="en-US" smtClean="0"/>
              <a:pPr/>
              <a:t>‹#›</a:t>
            </a:fld>
            <a:endParaRPr lang="en-US" dirty="0"/>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dirty="0"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dirty="0"/>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 id="2147483837" r:id="rId13"/>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noProof="0" dirty="0" smtClean="0">
                <a:latin typeface="+mj-lt"/>
              </a:rPr>
              <a:t>Organizational Change</a:t>
            </a:r>
            <a:endParaRPr lang="en-US" noProof="0"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3"/>
          <p:cNvSpPr>
            <a:spLocks noChangeArrowheads="1"/>
          </p:cNvSpPr>
          <p:nvPr/>
        </p:nvSpPr>
        <p:spPr bwMode="auto">
          <a:xfrm>
            <a:off x="152400" y="6629400"/>
            <a:ext cx="8909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IN" altLang="en-US" sz="1000" dirty="0">
                <a:latin typeface="Times New Roman" pitchFamily="18" charset="0"/>
                <a:cs typeface="Times New Roman" pitchFamily="18"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normAutofit/>
          </a:bodyPr>
          <a:lstStyle/>
          <a:p>
            <a:r>
              <a:rPr lang="en-US" sz="3600" noProof="0" dirty="0" smtClean="0"/>
              <a:t>Reducing the Restraining Forces</a:t>
            </a:r>
          </a:p>
        </p:txBody>
      </p:sp>
      <p:sp>
        <p:nvSpPr>
          <p:cNvPr id="265219" name="Rectangle 3"/>
          <p:cNvSpPr>
            <a:spLocks noGrp="1" noChangeArrowheads="1"/>
          </p:cNvSpPr>
          <p:nvPr>
            <p:ph idx="1"/>
          </p:nvPr>
        </p:nvSpPr>
        <p:spPr>
          <a:xfrm>
            <a:off x="323528" y="1340768"/>
            <a:ext cx="8208911" cy="5040560"/>
          </a:xfrm>
        </p:spPr>
        <p:txBody>
          <a:bodyPr>
            <a:normAutofit fontScale="92500" lnSpcReduction="10000"/>
          </a:bodyPr>
          <a:lstStyle/>
          <a:p>
            <a:pPr marL="514350" indent="-514350">
              <a:buFont typeface="+mj-lt"/>
              <a:buAutoNum type="arabicPeriod" startAt="3"/>
            </a:pPr>
            <a:r>
              <a:rPr lang="en-US" noProof="0" dirty="0" smtClean="0"/>
              <a:t>Involvement</a:t>
            </a:r>
          </a:p>
          <a:p>
            <a:pPr lvl="1"/>
            <a:r>
              <a:rPr lang="en-US" noProof="0" dirty="0" smtClean="0"/>
              <a:t>Employees participate in change process</a:t>
            </a:r>
          </a:p>
          <a:p>
            <a:pPr lvl="1"/>
            <a:r>
              <a:rPr lang="en-US" noProof="0" dirty="0" smtClean="0"/>
              <a:t>Helps saving face and reducing fear of unknown</a:t>
            </a:r>
          </a:p>
          <a:p>
            <a:pPr lvl="1"/>
            <a:r>
              <a:rPr lang="en-US" noProof="0" dirty="0" smtClean="0"/>
              <a:t>Includes task forces, future search events</a:t>
            </a:r>
          </a:p>
          <a:p>
            <a:pPr lvl="1"/>
            <a:r>
              <a:rPr lang="en-US" noProof="0" dirty="0" smtClean="0"/>
              <a:t>Problems: time-consuming, potential conflict</a:t>
            </a:r>
          </a:p>
          <a:p>
            <a:pPr marL="514350" indent="-514350">
              <a:buFont typeface="+mj-lt"/>
              <a:buAutoNum type="arabicPeriod" startAt="4"/>
            </a:pPr>
            <a:r>
              <a:rPr lang="en-US" noProof="0" dirty="0" smtClean="0"/>
              <a:t>Stress management</a:t>
            </a:r>
          </a:p>
          <a:p>
            <a:pPr lvl="1"/>
            <a:r>
              <a:rPr lang="en-US" noProof="0" dirty="0"/>
              <a:t>When </a:t>
            </a:r>
            <a:r>
              <a:rPr lang="en-US" noProof="0" dirty="0" smtClean="0"/>
              <a:t>previous strategies do not minimize stress enough</a:t>
            </a:r>
            <a:endParaRPr lang="en-US" noProof="0" dirty="0"/>
          </a:p>
          <a:p>
            <a:pPr lvl="1"/>
            <a:r>
              <a:rPr lang="en-US" noProof="0" dirty="0"/>
              <a:t>Potential benefits</a:t>
            </a:r>
          </a:p>
          <a:p>
            <a:pPr lvl="2"/>
            <a:r>
              <a:rPr lang="en-US" noProof="0" dirty="0"/>
              <a:t>More motivation to change</a:t>
            </a:r>
          </a:p>
          <a:p>
            <a:pPr lvl="2"/>
            <a:r>
              <a:rPr lang="en-US" noProof="0" dirty="0"/>
              <a:t>Less fear of unknown</a:t>
            </a:r>
          </a:p>
          <a:p>
            <a:pPr lvl="2"/>
            <a:r>
              <a:rPr lang="en-US" noProof="0" dirty="0"/>
              <a:t>Fewer direct costs</a:t>
            </a:r>
          </a:p>
          <a:p>
            <a:pPr lvl="1"/>
            <a:r>
              <a:rPr lang="en-US" noProof="0" dirty="0" smtClean="0"/>
              <a:t>Problems: time</a:t>
            </a:r>
            <a:r>
              <a:rPr lang="en-US" noProof="0" dirty="0"/>
              <a:t>-consuming, </a:t>
            </a:r>
            <a:r>
              <a:rPr lang="en-US" noProof="0" dirty="0" smtClean="0"/>
              <a:t>costly, doesn’t help all</a:t>
            </a:r>
            <a:endParaRPr lang="en-US" noProof="0" dirty="0"/>
          </a:p>
        </p:txBody>
      </p:sp>
    </p:spTree>
    <p:extLst>
      <p:ext uri="{BB962C8B-B14F-4D97-AF65-F5344CB8AC3E}">
        <p14:creationId xmlns:p14="http://schemas.microsoft.com/office/powerpoint/2010/main" val="3499454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5219">
                                            <p:txEl>
                                              <p:pRg st="0" end="0"/>
                                            </p:txEl>
                                          </p:spTgt>
                                        </p:tgtEl>
                                        <p:attrNameLst>
                                          <p:attrName>style.visibility</p:attrName>
                                        </p:attrNameLst>
                                      </p:cBhvr>
                                      <p:to>
                                        <p:strVal val="visible"/>
                                      </p:to>
                                    </p:set>
                                    <p:anim calcmode="lin" valueType="num">
                                      <p:cBhvr additive="base">
                                        <p:cTn id="7" dur="500" fill="hold"/>
                                        <p:tgtEl>
                                          <p:spTgt spid="265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521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5219">
                                            <p:txEl>
                                              <p:pRg st="1" end="1"/>
                                            </p:txEl>
                                          </p:spTgt>
                                        </p:tgtEl>
                                        <p:attrNameLst>
                                          <p:attrName>style.visibility</p:attrName>
                                        </p:attrNameLst>
                                      </p:cBhvr>
                                      <p:to>
                                        <p:strVal val="visible"/>
                                      </p:to>
                                    </p:set>
                                    <p:anim calcmode="lin" valueType="num">
                                      <p:cBhvr additive="base">
                                        <p:cTn id="11" dur="500" fill="hold"/>
                                        <p:tgtEl>
                                          <p:spTgt spid="26521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521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5219">
                                            <p:txEl>
                                              <p:pRg st="2" end="2"/>
                                            </p:txEl>
                                          </p:spTgt>
                                        </p:tgtEl>
                                        <p:attrNameLst>
                                          <p:attrName>style.visibility</p:attrName>
                                        </p:attrNameLst>
                                      </p:cBhvr>
                                      <p:to>
                                        <p:strVal val="visible"/>
                                      </p:to>
                                    </p:set>
                                    <p:anim calcmode="lin" valueType="num">
                                      <p:cBhvr additive="base">
                                        <p:cTn id="15" dur="500" fill="hold"/>
                                        <p:tgtEl>
                                          <p:spTgt spid="26521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6521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65219">
                                            <p:txEl>
                                              <p:pRg st="3" end="3"/>
                                            </p:txEl>
                                          </p:spTgt>
                                        </p:tgtEl>
                                        <p:attrNameLst>
                                          <p:attrName>style.visibility</p:attrName>
                                        </p:attrNameLst>
                                      </p:cBhvr>
                                      <p:to>
                                        <p:strVal val="visible"/>
                                      </p:to>
                                    </p:set>
                                    <p:anim calcmode="lin" valueType="num">
                                      <p:cBhvr additive="base">
                                        <p:cTn id="19" dur="500" fill="hold"/>
                                        <p:tgtEl>
                                          <p:spTgt spid="26521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521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65219">
                                            <p:txEl>
                                              <p:pRg st="4" end="4"/>
                                            </p:txEl>
                                          </p:spTgt>
                                        </p:tgtEl>
                                        <p:attrNameLst>
                                          <p:attrName>style.visibility</p:attrName>
                                        </p:attrNameLst>
                                      </p:cBhvr>
                                      <p:to>
                                        <p:strVal val="visible"/>
                                      </p:to>
                                    </p:set>
                                    <p:anim calcmode="lin" valueType="num">
                                      <p:cBhvr additive="base">
                                        <p:cTn id="23" dur="500" fill="hold"/>
                                        <p:tgtEl>
                                          <p:spTgt spid="26521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65219">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265219">
                                            <p:txEl>
                                              <p:pRg st="5" end="5"/>
                                            </p:txEl>
                                          </p:spTgt>
                                        </p:tgtEl>
                                        <p:attrNameLst>
                                          <p:attrName>style.visibility</p:attrName>
                                        </p:attrNameLst>
                                      </p:cBhvr>
                                      <p:to>
                                        <p:strVal val="visible"/>
                                      </p:to>
                                    </p:set>
                                    <p:anim calcmode="lin" valueType="num">
                                      <p:cBhvr additive="base">
                                        <p:cTn id="28" dur="500" fill="hold"/>
                                        <p:tgtEl>
                                          <p:spTgt spid="265219">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65219">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65219">
                                            <p:txEl>
                                              <p:pRg st="6" end="6"/>
                                            </p:txEl>
                                          </p:spTgt>
                                        </p:tgtEl>
                                        <p:attrNameLst>
                                          <p:attrName>style.visibility</p:attrName>
                                        </p:attrNameLst>
                                      </p:cBhvr>
                                      <p:to>
                                        <p:strVal val="visible"/>
                                      </p:to>
                                    </p:set>
                                    <p:anim calcmode="lin" valueType="num">
                                      <p:cBhvr additive="base">
                                        <p:cTn id="32" dur="500" fill="hold"/>
                                        <p:tgtEl>
                                          <p:spTgt spid="265219">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65219">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65219">
                                            <p:txEl>
                                              <p:pRg st="7" end="7"/>
                                            </p:txEl>
                                          </p:spTgt>
                                        </p:tgtEl>
                                        <p:attrNameLst>
                                          <p:attrName>style.visibility</p:attrName>
                                        </p:attrNameLst>
                                      </p:cBhvr>
                                      <p:to>
                                        <p:strVal val="visible"/>
                                      </p:to>
                                    </p:set>
                                    <p:anim calcmode="lin" valueType="num">
                                      <p:cBhvr additive="base">
                                        <p:cTn id="36" dur="500" fill="hold"/>
                                        <p:tgtEl>
                                          <p:spTgt spid="265219">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65219">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65219">
                                            <p:txEl>
                                              <p:pRg st="8" end="8"/>
                                            </p:txEl>
                                          </p:spTgt>
                                        </p:tgtEl>
                                        <p:attrNameLst>
                                          <p:attrName>style.visibility</p:attrName>
                                        </p:attrNameLst>
                                      </p:cBhvr>
                                      <p:to>
                                        <p:strVal val="visible"/>
                                      </p:to>
                                    </p:set>
                                    <p:anim calcmode="lin" valueType="num">
                                      <p:cBhvr additive="base">
                                        <p:cTn id="40" dur="500" fill="hold"/>
                                        <p:tgtEl>
                                          <p:spTgt spid="265219">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65219">
                                            <p:txEl>
                                              <p:pRg st="8" end="8"/>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65219">
                                            <p:txEl>
                                              <p:pRg st="9" end="9"/>
                                            </p:txEl>
                                          </p:spTgt>
                                        </p:tgtEl>
                                        <p:attrNameLst>
                                          <p:attrName>style.visibility</p:attrName>
                                        </p:attrNameLst>
                                      </p:cBhvr>
                                      <p:to>
                                        <p:strVal val="visible"/>
                                      </p:to>
                                    </p:set>
                                    <p:anim calcmode="lin" valueType="num">
                                      <p:cBhvr additive="base">
                                        <p:cTn id="44" dur="500" fill="hold"/>
                                        <p:tgtEl>
                                          <p:spTgt spid="265219">
                                            <p:txEl>
                                              <p:pRg st="9" end="9"/>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65219">
                                            <p:txEl>
                                              <p:pRg st="9" end="9"/>
                                            </p:txEl>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65219">
                                            <p:txEl>
                                              <p:pRg st="10" end="10"/>
                                            </p:txEl>
                                          </p:spTgt>
                                        </p:tgtEl>
                                        <p:attrNameLst>
                                          <p:attrName>style.visibility</p:attrName>
                                        </p:attrNameLst>
                                      </p:cBhvr>
                                      <p:to>
                                        <p:strVal val="visible"/>
                                      </p:to>
                                    </p:set>
                                    <p:anim calcmode="lin" valueType="num">
                                      <p:cBhvr additive="base">
                                        <p:cTn id="48" dur="500" fill="hold"/>
                                        <p:tgtEl>
                                          <p:spTgt spid="265219">
                                            <p:txEl>
                                              <p:pRg st="10" end="1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65219">
                                            <p:txEl>
                                              <p:pRg st="10" end="10"/>
                                            </p:txEl>
                                          </p:spTgt>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65219">
                                            <p:txEl>
                                              <p:pRg st="11" end="11"/>
                                            </p:txEl>
                                          </p:spTgt>
                                        </p:tgtEl>
                                        <p:attrNameLst>
                                          <p:attrName>style.visibility</p:attrName>
                                        </p:attrNameLst>
                                      </p:cBhvr>
                                      <p:to>
                                        <p:strVal val="visible"/>
                                      </p:to>
                                    </p:set>
                                    <p:anim calcmode="lin" valueType="num">
                                      <p:cBhvr additive="base">
                                        <p:cTn id="52" dur="500" fill="hold"/>
                                        <p:tgtEl>
                                          <p:spTgt spid="265219">
                                            <p:txEl>
                                              <p:pRg st="11" end="1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6521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9"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normAutofit/>
          </a:bodyPr>
          <a:lstStyle/>
          <a:p>
            <a:r>
              <a:rPr lang="en-US" sz="3600" noProof="0" dirty="0" smtClean="0"/>
              <a:t>Reducing the Restraining Forces</a:t>
            </a:r>
          </a:p>
        </p:txBody>
      </p:sp>
      <p:sp>
        <p:nvSpPr>
          <p:cNvPr id="269315" name="Rectangle 3"/>
          <p:cNvSpPr>
            <a:spLocks noGrp="1" noChangeArrowheads="1"/>
          </p:cNvSpPr>
          <p:nvPr>
            <p:ph idx="1"/>
          </p:nvPr>
        </p:nvSpPr>
        <p:spPr/>
        <p:txBody>
          <a:bodyPr>
            <a:normAutofit fontScale="85000" lnSpcReduction="10000"/>
          </a:bodyPr>
          <a:lstStyle/>
          <a:p>
            <a:pPr marL="514350" indent="-514350">
              <a:buFont typeface="+mj-lt"/>
              <a:buAutoNum type="arabicPeriod" startAt="5"/>
            </a:pPr>
            <a:r>
              <a:rPr lang="en-US" noProof="0" dirty="0" smtClean="0"/>
              <a:t>Negotiation</a:t>
            </a:r>
          </a:p>
          <a:p>
            <a:pPr lvl="1"/>
            <a:r>
              <a:rPr lang="en-US" noProof="0" dirty="0" smtClean="0"/>
              <a:t>Influence by exchange </a:t>
            </a:r>
            <a:r>
              <a:rPr lang="en-US" dirty="0"/>
              <a:t>–</a:t>
            </a:r>
            <a:r>
              <a:rPr lang="en-US" noProof="0" dirty="0" smtClean="0"/>
              <a:t> </a:t>
            </a:r>
            <a:r>
              <a:rPr lang="en-US" noProof="0" dirty="0" smtClean="0"/>
              <a:t>reduces direct costs</a:t>
            </a:r>
          </a:p>
          <a:p>
            <a:pPr lvl="1"/>
            <a:r>
              <a:rPr lang="en-US" noProof="0" dirty="0" smtClean="0"/>
              <a:t>May be necessary when people clearly lose something and won’t otherwise support change</a:t>
            </a:r>
          </a:p>
          <a:p>
            <a:pPr lvl="1"/>
            <a:r>
              <a:rPr lang="en-US" noProof="0" dirty="0" smtClean="0"/>
              <a:t>Problems: expensive, </a:t>
            </a:r>
            <a:r>
              <a:rPr lang="en-US" noProof="0" dirty="0"/>
              <a:t>g</a:t>
            </a:r>
            <a:r>
              <a:rPr lang="en-US" noProof="0" dirty="0" smtClean="0"/>
              <a:t>ains compliance, not commitment</a:t>
            </a:r>
          </a:p>
          <a:p>
            <a:pPr marL="514350" indent="-514350">
              <a:buFont typeface="+mj-lt"/>
              <a:buAutoNum type="arabicPeriod" startAt="5"/>
            </a:pPr>
            <a:r>
              <a:rPr lang="en-US" noProof="0" dirty="0" smtClean="0"/>
              <a:t>Coercion</a:t>
            </a:r>
          </a:p>
          <a:p>
            <a:pPr lvl="1"/>
            <a:r>
              <a:rPr lang="en-US" noProof="0" dirty="0"/>
              <a:t>When all else fails</a:t>
            </a:r>
          </a:p>
          <a:p>
            <a:pPr lvl="1"/>
            <a:r>
              <a:rPr lang="en-US" noProof="0" dirty="0"/>
              <a:t>Assertive influence</a:t>
            </a:r>
          </a:p>
          <a:p>
            <a:pPr lvl="1"/>
            <a:r>
              <a:rPr lang="en-US" noProof="0" dirty="0"/>
              <a:t>Radical form of “unlearning”</a:t>
            </a:r>
          </a:p>
          <a:p>
            <a:pPr lvl="1"/>
            <a:r>
              <a:rPr lang="en-US" noProof="0" dirty="0" smtClean="0"/>
              <a:t>Problems</a:t>
            </a:r>
          </a:p>
          <a:p>
            <a:pPr lvl="2"/>
            <a:r>
              <a:rPr lang="en-US" noProof="0" dirty="0"/>
              <a:t>Reduces trust</a:t>
            </a:r>
          </a:p>
          <a:p>
            <a:pPr lvl="2"/>
            <a:r>
              <a:rPr lang="en-US" noProof="0" dirty="0" smtClean="0"/>
              <a:t>May </a:t>
            </a:r>
            <a:r>
              <a:rPr lang="en-US" noProof="0" dirty="0"/>
              <a:t>create more subtle resistance</a:t>
            </a:r>
          </a:p>
          <a:p>
            <a:pPr lvl="2"/>
            <a:r>
              <a:rPr lang="en-US" noProof="0" dirty="0" smtClean="0"/>
              <a:t>Encourage </a:t>
            </a:r>
            <a:r>
              <a:rPr lang="en-US" noProof="0" dirty="0"/>
              <a:t>politics to protect </a:t>
            </a:r>
            <a:r>
              <a:rPr lang="en-US" noProof="0" dirty="0" smtClean="0"/>
              <a:t>job</a:t>
            </a:r>
            <a:endParaRPr lang="en-US" noProof="0" dirty="0"/>
          </a:p>
        </p:txBody>
      </p:sp>
    </p:spTree>
    <p:extLst>
      <p:ext uri="{BB962C8B-B14F-4D97-AF65-F5344CB8AC3E}">
        <p14:creationId xmlns:p14="http://schemas.microsoft.com/office/powerpoint/2010/main" val="1462553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9315">
                                            <p:txEl>
                                              <p:pRg st="0" end="0"/>
                                            </p:txEl>
                                          </p:spTgt>
                                        </p:tgtEl>
                                        <p:attrNameLst>
                                          <p:attrName>style.visibility</p:attrName>
                                        </p:attrNameLst>
                                      </p:cBhvr>
                                      <p:to>
                                        <p:strVal val="visible"/>
                                      </p:to>
                                    </p:set>
                                    <p:anim calcmode="lin" valueType="num">
                                      <p:cBhvr additive="base">
                                        <p:cTn id="7" dur="500" fill="hold"/>
                                        <p:tgtEl>
                                          <p:spTgt spid="26931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6931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9315">
                                            <p:txEl>
                                              <p:pRg st="1" end="1"/>
                                            </p:txEl>
                                          </p:spTgt>
                                        </p:tgtEl>
                                        <p:attrNameLst>
                                          <p:attrName>style.visibility</p:attrName>
                                        </p:attrNameLst>
                                      </p:cBhvr>
                                      <p:to>
                                        <p:strVal val="visible"/>
                                      </p:to>
                                    </p:set>
                                    <p:anim calcmode="lin" valueType="num">
                                      <p:cBhvr additive="base">
                                        <p:cTn id="11" dur="500" fill="hold"/>
                                        <p:tgtEl>
                                          <p:spTgt spid="269315">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6931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69315">
                                            <p:txEl>
                                              <p:pRg st="2" end="2"/>
                                            </p:txEl>
                                          </p:spTgt>
                                        </p:tgtEl>
                                        <p:attrNameLst>
                                          <p:attrName>style.visibility</p:attrName>
                                        </p:attrNameLst>
                                      </p:cBhvr>
                                      <p:to>
                                        <p:strVal val="visible"/>
                                      </p:to>
                                    </p:set>
                                    <p:anim calcmode="lin" valueType="num">
                                      <p:cBhvr additive="base">
                                        <p:cTn id="15" dur="500" fill="hold"/>
                                        <p:tgtEl>
                                          <p:spTgt spid="269315">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26931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69315">
                                            <p:txEl>
                                              <p:pRg st="3" end="3"/>
                                            </p:txEl>
                                          </p:spTgt>
                                        </p:tgtEl>
                                        <p:attrNameLst>
                                          <p:attrName>style.visibility</p:attrName>
                                        </p:attrNameLst>
                                      </p:cBhvr>
                                      <p:to>
                                        <p:strVal val="visible"/>
                                      </p:to>
                                    </p:set>
                                    <p:anim calcmode="lin" valueType="num">
                                      <p:cBhvr additive="base">
                                        <p:cTn id="19" dur="500" fill="hold"/>
                                        <p:tgtEl>
                                          <p:spTgt spid="269315">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69315">
                                            <p:txEl>
                                              <p:pRg st="3" end="3"/>
                                            </p:txEl>
                                          </p:spTgt>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69315">
                                            <p:txEl>
                                              <p:pRg st="4" end="4"/>
                                            </p:txEl>
                                          </p:spTgt>
                                        </p:tgtEl>
                                        <p:attrNameLst>
                                          <p:attrName>style.visibility</p:attrName>
                                        </p:attrNameLst>
                                      </p:cBhvr>
                                      <p:to>
                                        <p:strVal val="visible"/>
                                      </p:to>
                                    </p:set>
                                    <p:anim calcmode="lin" valueType="num">
                                      <p:cBhvr additive="base">
                                        <p:cTn id="24" dur="500" fill="hold"/>
                                        <p:tgtEl>
                                          <p:spTgt spid="269315">
                                            <p:txEl>
                                              <p:pRg st="4" end="4"/>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269315">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69315">
                                            <p:txEl>
                                              <p:pRg st="5" end="5"/>
                                            </p:txEl>
                                          </p:spTgt>
                                        </p:tgtEl>
                                        <p:attrNameLst>
                                          <p:attrName>style.visibility</p:attrName>
                                        </p:attrNameLst>
                                      </p:cBhvr>
                                      <p:to>
                                        <p:strVal val="visible"/>
                                      </p:to>
                                    </p:set>
                                    <p:anim calcmode="lin" valueType="num">
                                      <p:cBhvr additive="base">
                                        <p:cTn id="28" dur="500" fill="hold"/>
                                        <p:tgtEl>
                                          <p:spTgt spid="269315">
                                            <p:txEl>
                                              <p:pRg st="5" end="5"/>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69315">
                                            <p:txEl>
                                              <p:pRg st="5" end="5"/>
                                            </p:txEl>
                                          </p:spTgt>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69315">
                                            <p:txEl>
                                              <p:pRg st="6" end="6"/>
                                            </p:txEl>
                                          </p:spTgt>
                                        </p:tgtEl>
                                        <p:attrNameLst>
                                          <p:attrName>style.visibility</p:attrName>
                                        </p:attrNameLst>
                                      </p:cBhvr>
                                      <p:to>
                                        <p:strVal val="visible"/>
                                      </p:to>
                                    </p:set>
                                    <p:anim calcmode="lin" valueType="num">
                                      <p:cBhvr additive="base">
                                        <p:cTn id="32" dur="500" fill="hold"/>
                                        <p:tgtEl>
                                          <p:spTgt spid="269315">
                                            <p:txEl>
                                              <p:pRg st="6" end="6"/>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269315">
                                            <p:txEl>
                                              <p:pRg st="6" end="6"/>
                                            </p:txEl>
                                          </p:spTgt>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69315">
                                            <p:txEl>
                                              <p:pRg st="7" end="7"/>
                                            </p:txEl>
                                          </p:spTgt>
                                        </p:tgtEl>
                                        <p:attrNameLst>
                                          <p:attrName>style.visibility</p:attrName>
                                        </p:attrNameLst>
                                      </p:cBhvr>
                                      <p:to>
                                        <p:strVal val="visible"/>
                                      </p:to>
                                    </p:set>
                                    <p:anim calcmode="lin" valueType="num">
                                      <p:cBhvr additive="base">
                                        <p:cTn id="36" dur="500" fill="hold"/>
                                        <p:tgtEl>
                                          <p:spTgt spid="269315">
                                            <p:txEl>
                                              <p:pRg st="7" end="7"/>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69315">
                                            <p:txEl>
                                              <p:pRg st="7" end="7"/>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69315">
                                            <p:txEl>
                                              <p:pRg st="8" end="8"/>
                                            </p:txEl>
                                          </p:spTgt>
                                        </p:tgtEl>
                                        <p:attrNameLst>
                                          <p:attrName>style.visibility</p:attrName>
                                        </p:attrNameLst>
                                      </p:cBhvr>
                                      <p:to>
                                        <p:strVal val="visible"/>
                                      </p:to>
                                    </p:set>
                                    <p:anim calcmode="lin" valueType="num">
                                      <p:cBhvr additive="base">
                                        <p:cTn id="40" dur="500" fill="hold"/>
                                        <p:tgtEl>
                                          <p:spTgt spid="269315">
                                            <p:txEl>
                                              <p:pRg st="8" end="8"/>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69315">
                                            <p:txEl>
                                              <p:pRg st="8" end="8"/>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69315">
                                            <p:txEl>
                                              <p:pRg st="9" end="9"/>
                                            </p:txEl>
                                          </p:spTgt>
                                        </p:tgtEl>
                                        <p:attrNameLst>
                                          <p:attrName>style.visibility</p:attrName>
                                        </p:attrNameLst>
                                      </p:cBhvr>
                                      <p:to>
                                        <p:strVal val="visible"/>
                                      </p:to>
                                    </p:set>
                                    <p:anim calcmode="lin" valueType="num">
                                      <p:cBhvr additive="base">
                                        <p:cTn id="44" dur="500" fill="hold"/>
                                        <p:tgtEl>
                                          <p:spTgt spid="269315">
                                            <p:txEl>
                                              <p:pRg st="9" end="9"/>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69315">
                                            <p:txEl>
                                              <p:pRg st="9" end="9"/>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69315">
                                            <p:txEl>
                                              <p:pRg st="10" end="10"/>
                                            </p:txEl>
                                          </p:spTgt>
                                        </p:tgtEl>
                                        <p:attrNameLst>
                                          <p:attrName>style.visibility</p:attrName>
                                        </p:attrNameLst>
                                      </p:cBhvr>
                                      <p:to>
                                        <p:strVal val="visible"/>
                                      </p:to>
                                    </p:set>
                                    <p:anim calcmode="lin" valueType="num">
                                      <p:cBhvr additive="base">
                                        <p:cTn id="48" dur="500" fill="hold"/>
                                        <p:tgtEl>
                                          <p:spTgt spid="269315">
                                            <p:txEl>
                                              <p:pRg st="10" end="1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269315">
                                            <p:txEl>
                                              <p:pRg st="10" end="1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69315">
                                            <p:txEl>
                                              <p:pRg st="11" end="11"/>
                                            </p:txEl>
                                          </p:spTgt>
                                        </p:tgtEl>
                                        <p:attrNameLst>
                                          <p:attrName>style.visibility</p:attrName>
                                        </p:attrNameLst>
                                      </p:cBhvr>
                                      <p:to>
                                        <p:strVal val="visible"/>
                                      </p:to>
                                    </p:set>
                                    <p:anim calcmode="lin" valueType="num">
                                      <p:cBhvr additive="base">
                                        <p:cTn id="52" dur="500" fill="hold"/>
                                        <p:tgtEl>
                                          <p:spTgt spid="269315">
                                            <p:txEl>
                                              <p:pRg st="11" end="11"/>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269315">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p:txBody>
          <a:bodyPr>
            <a:normAutofit fontScale="90000"/>
          </a:bodyPr>
          <a:lstStyle/>
          <a:p>
            <a:r>
              <a:rPr lang="en-US" sz="4400" noProof="0" dirty="0" smtClean="0"/>
              <a:t>Alan Mulally: Change Agent</a:t>
            </a:r>
            <a:endParaRPr lang="en-US" sz="4400" noProof="0" dirty="0"/>
          </a:p>
        </p:txBody>
      </p:sp>
      <p:sp>
        <p:nvSpPr>
          <p:cNvPr id="103431" name="Rectangle 7"/>
          <p:cNvSpPr>
            <a:spLocks noGrp="1" noChangeArrowheads="1"/>
          </p:cNvSpPr>
          <p:nvPr>
            <p:ph idx="1"/>
          </p:nvPr>
        </p:nvSpPr>
        <p:spPr/>
        <p:txBody>
          <a:bodyPr/>
          <a:lstStyle/>
          <a:p>
            <a:pPr marL="0" indent="0">
              <a:lnSpc>
                <a:spcPct val="120000"/>
              </a:lnSpc>
              <a:spcBef>
                <a:spcPts val="1200"/>
              </a:spcBef>
              <a:buNone/>
            </a:pPr>
            <a:r>
              <a:rPr lang="en-US" noProof="0" dirty="0"/>
              <a:t>Alan Mulally’s “One Ford” vision and his transformational leadership were key factors in the successful turnaround of Ford Motor </a:t>
            </a:r>
            <a:r>
              <a:rPr lang="en-US" noProof="0" dirty="0" smtClean="0"/>
              <a:t>Company.</a:t>
            </a:r>
            <a:endParaRPr lang="en-US" sz="1800" noProof="0" dirty="0"/>
          </a:p>
        </p:txBody>
      </p:sp>
      <p:pic>
        <p:nvPicPr>
          <p:cNvPr id="11" name="Picture Placeholder 10" descr="Mulally Ford.jpg"/>
          <p:cNvPicPr>
            <a:picLocks noGrp="1" noChangeAspect="1"/>
          </p:cNvPicPr>
          <p:nvPr>
            <p:ph type="pic" sz="quarter" idx="13"/>
          </p:nvPr>
        </p:nvPicPr>
        <p:blipFill>
          <a:blip r:embed="rId3"/>
          <a:srcRect t="2188" b="2188"/>
          <a:stretch>
            <a:fillRect/>
          </a:stretch>
        </p:blipFill>
        <p:spPr>
          <a:prstGeom prst="rect">
            <a:avLst/>
          </a:prstGeom>
          <a:noFill/>
          <a:ln w="6350" cap="flat" cmpd="sng" algn="ctr">
            <a:solidFill>
              <a:schemeClr val="bg2">
                <a:lumMod val="50000"/>
              </a:schemeClr>
            </a:solidFill>
            <a:prstDash val="solid"/>
            <a:miter lim="800000"/>
            <a:headEnd type="none" w="med" len="med"/>
            <a:tailEnd type="none" w="med" len="med"/>
          </a:ln>
          <a:effectLst/>
        </p:spPr>
      </p:pic>
    </p:spTree>
    <p:extLst>
      <p:ext uri="{BB962C8B-B14F-4D97-AF65-F5344CB8AC3E}">
        <p14:creationId xmlns:p14="http://schemas.microsoft.com/office/powerpoint/2010/main" val="326463538"/>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p:txBody>
          <a:bodyPr/>
          <a:lstStyle/>
          <a:p>
            <a:r>
              <a:rPr lang="en-US" noProof="0" dirty="0" smtClean="0"/>
              <a:t>Change Agents</a:t>
            </a:r>
          </a:p>
        </p:txBody>
      </p:sp>
      <p:sp>
        <p:nvSpPr>
          <p:cNvPr id="277507" name="Rectangle 3"/>
          <p:cNvSpPr>
            <a:spLocks noGrp="1" noChangeArrowheads="1"/>
          </p:cNvSpPr>
          <p:nvPr>
            <p:ph idx="1"/>
          </p:nvPr>
        </p:nvSpPr>
        <p:spPr/>
        <p:txBody>
          <a:bodyPr>
            <a:normAutofit fontScale="92500" lnSpcReduction="10000"/>
          </a:bodyPr>
          <a:lstStyle/>
          <a:p>
            <a:pPr>
              <a:lnSpc>
                <a:spcPct val="120000"/>
              </a:lnSpc>
            </a:pPr>
            <a:r>
              <a:rPr lang="en-US" noProof="0" dirty="0" smtClean="0"/>
              <a:t>Change agent – possesses knowledge and power to guide and facilitate the change effort</a:t>
            </a:r>
          </a:p>
          <a:p>
            <a:pPr>
              <a:lnSpc>
                <a:spcPct val="120000"/>
              </a:lnSpc>
            </a:pPr>
            <a:r>
              <a:rPr lang="en-US" noProof="0" dirty="0" smtClean="0"/>
              <a:t>Involves transformational leadership</a:t>
            </a:r>
          </a:p>
          <a:p>
            <a:pPr>
              <a:lnSpc>
                <a:spcPct val="120000"/>
              </a:lnSpc>
            </a:pPr>
            <a:r>
              <a:rPr lang="en-US" noProof="0" dirty="0" smtClean="0"/>
              <a:t>Strategic visions and change</a:t>
            </a:r>
          </a:p>
          <a:p>
            <a:pPr lvl="1">
              <a:lnSpc>
                <a:spcPct val="120000"/>
              </a:lnSpc>
            </a:pPr>
            <a:r>
              <a:rPr lang="en-US" noProof="0" dirty="0" smtClean="0"/>
              <a:t>Provides a sense of direction</a:t>
            </a:r>
          </a:p>
          <a:p>
            <a:pPr lvl="1">
              <a:lnSpc>
                <a:spcPct val="120000"/>
              </a:lnSpc>
            </a:pPr>
            <a:r>
              <a:rPr lang="en-US" noProof="0" dirty="0" smtClean="0"/>
              <a:t>Identifies critical success factors to valuate change</a:t>
            </a:r>
          </a:p>
          <a:p>
            <a:pPr lvl="1">
              <a:lnSpc>
                <a:spcPct val="120000"/>
              </a:lnSpc>
            </a:pPr>
            <a:r>
              <a:rPr lang="en-US" noProof="0" dirty="0" smtClean="0"/>
              <a:t>Links employee values to the change</a:t>
            </a:r>
          </a:p>
          <a:p>
            <a:pPr lvl="1">
              <a:lnSpc>
                <a:spcPct val="120000"/>
              </a:lnSpc>
            </a:pPr>
            <a:r>
              <a:rPr lang="en-US" noProof="0" dirty="0" smtClean="0"/>
              <a:t>Minimizes employee fear of the unknown</a:t>
            </a:r>
          </a:p>
          <a:p>
            <a:pPr lvl="1">
              <a:lnSpc>
                <a:spcPct val="120000"/>
              </a:lnSpc>
            </a:pPr>
            <a:r>
              <a:rPr lang="en-US" noProof="0" dirty="0" smtClean="0"/>
              <a:t>Clarifies role perceptions</a:t>
            </a:r>
          </a:p>
        </p:txBody>
      </p:sp>
    </p:spTree>
    <p:extLst>
      <p:ext uri="{BB962C8B-B14F-4D97-AF65-F5344CB8AC3E}">
        <p14:creationId xmlns:p14="http://schemas.microsoft.com/office/powerpoint/2010/main" val="111192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77506"/>
                                        </p:tgtEl>
                                        <p:attrNameLst>
                                          <p:attrName>style.visibility</p:attrName>
                                        </p:attrNameLst>
                                      </p:cBhvr>
                                      <p:to>
                                        <p:strVal val="visible"/>
                                      </p:to>
                                    </p:set>
                                    <p:animEffect transition="in" filter="slide(fromLeft)">
                                      <p:cBhvr>
                                        <p:cTn id="7" dur="500"/>
                                        <p:tgtEl>
                                          <p:spTgt spid="27750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7507">
                                            <p:txEl>
                                              <p:pRg st="0" end="0"/>
                                            </p:txEl>
                                          </p:spTgt>
                                        </p:tgtEl>
                                        <p:attrNameLst>
                                          <p:attrName>style.visibility</p:attrName>
                                        </p:attrNameLst>
                                      </p:cBhvr>
                                      <p:to>
                                        <p:strVal val="visible"/>
                                      </p:to>
                                    </p:set>
                                    <p:animEffect transition="in" filter="wipe(up)">
                                      <p:cBhvr>
                                        <p:cTn id="11" dur="500"/>
                                        <p:tgtEl>
                                          <p:spTgt spid="277507">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77507">
                                            <p:txEl>
                                              <p:pRg st="1" end="1"/>
                                            </p:txEl>
                                          </p:spTgt>
                                        </p:tgtEl>
                                        <p:attrNameLst>
                                          <p:attrName>style.visibility</p:attrName>
                                        </p:attrNameLst>
                                      </p:cBhvr>
                                      <p:to>
                                        <p:strVal val="visible"/>
                                      </p:to>
                                    </p:set>
                                    <p:animEffect transition="in" filter="wipe(up)">
                                      <p:cBhvr>
                                        <p:cTn id="15" dur="500"/>
                                        <p:tgtEl>
                                          <p:spTgt spid="277507">
                                            <p:txEl>
                                              <p:pRg st="1" end="1"/>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77507">
                                            <p:txEl>
                                              <p:pRg st="2" end="2"/>
                                            </p:txEl>
                                          </p:spTgt>
                                        </p:tgtEl>
                                        <p:attrNameLst>
                                          <p:attrName>style.visibility</p:attrName>
                                        </p:attrNameLst>
                                      </p:cBhvr>
                                      <p:to>
                                        <p:strVal val="visible"/>
                                      </p:to>
                                    </p:set>
                                    <p:animEffect transition="in" filter="wipe(up)">
                                      <p:cBhvr>
                                        <p:cTn id="19" dur="500"/>
                                        <p:tgtEl>
                                          <p:spTgt spid="277507">
                                            <p:txEl>
                                              <p:pRg st="2" end="2"/>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77507">
                                            <p:txEl>
                                              <p:pRg st="3" end="3"/>
                                            </p:txEl>
                                          </p:spTgt>
                                        </p:tgtEl>
                                        <p:attrNameLst>
                                          <p:attrName>style.visibility</p:attrName>
                                        </p:attrNameLst>
                                      </p:cBhvr>
                                      <p:to>
                                        <p:strVal val="visible"/>
                                      </p:to>
                                    </p:set>
                                    <p:animEffect transition="in" filter="wipe(up)">
                                      <p:cBhvr>
                                        <p:cTn id="22" dur="500"/>
                                        <p:tgtEl>
                                          <p:spTgt spid="277507">
                                            <p:txEl>
                                              <p:pRg st="3" end="3"/>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77507">
                                            <p:txEl>
                                              <p:pRg st="4" end="4"/>
                                            </p:txEl>
                                          </p:spTgt>
                                        </p:tgtEl>
                                        <p:attrNameLst>
                                          <p:attrName>style.visibility</p:attrName>
                                        </p:attrNameLst>
                                      </p:cBhvr>
                                      <p:to>
                                        <p:strVal val="visible"/>
                                      </p:to>
                                    </p:set>
                                    <p:animEffect transition="in" filter="wipe(up)">
                                      <p:cBhvr>
                                        <p:cTn id="25" dur="500"/>
                                        <p:tgtEl>
                                          <p:spTgt spid="277507">
                                            <p:txEl>
                                              <p:pRg st="4" end="4"/>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77507">
                                            <p:txEl>
                                              <p:pRg st="5" end="5"/>
                                            </p:txEl>
                                          </p:spTgt>
                                        </p:tgtEl>
                                        <p:attrNameLst>
                                          <p:attrName>style.visibility</p:attrName>
                                        </p:attrNameLst>
                                      </p:cBhvr>
                                      <p:to>
                                        <p:strVal val="visible"/>
                                      </p:to>
                                    </p:set>
                                    <p:animEffect transition="in" filter="wipe(up)">
                                      <p:cBhvr>
                                        <p:cTn id="28" dur="500"/>
                                        <p:tgtEl>
                                          <p:spTgt spid="277507">
                                            <p:txEl>
                                              <p:pRg st="5" end="5"/>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77507">
                                            <p:txEl>
                                              <p:pRg st="6" end="6"/>
                                            </p:txEl>
                                          </p:spTgt>
                                        </p:tgtEl>
                                        <p:attrNameLst>
                                          <p:attrName>style.visibility</p:attrName>
                                        </p:attrNameLst>
                                      </p:cBhvr>
                                      <p:to>
                                        <p:strVal val="visible"/>
                                      </p:to>
                                    </p:set>
                                    <p:animEffect transition="in" filter="wipe(up)">
                                      <p:cBhvr>
                                        <p:cTn id="31" dur="500"/>
                                        <p:tgtEl>
                                          <p:spTgt spid="277507">
                                            <p:txEl>
                                              <p:pRg st="6" end="6"/>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77507">
                                            <p:txEl>
                                              <p:pRg st="7" end="7"/>
                                            </p:txEl>
                                          </p:spTgt>
                                        </p:tgtEl>
                                        <p:attrNameLst>
                                          <p:attrName>style.visibility</p:attrName>
                                        </p:attrNameLst>
                                      </p:cBhvr>
                                      <p:to>
                                        <p:strVal val="visible"/>
                                      </p:to>
                                    </p:set>
                                    <p:animEffect transition="in" filter="wipe(up)">
                                      <p:cBhvr>
                                        <p:cTn id="34" dur="500"/>
                                        <p:tgtEl>
                                          <p:spTgt spid="277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autoUpdateAnimBg="0"/>
      <p:bldP spid="277507" grpId="0" build="p"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normAutofit fontScale="90000"/>
          </a:bodyPr>
          <a:lstStyle/>
          <a:p>
            <a:r>
              <a:rPr lang="en-US" noProof="0" dirty="0" smtClean="0"/>
              <a:t>Coalitions, Social Networks and</a:t>
            </a:r>
            <a:br>
              <a:rPr lang="en-US" noProof="0" dirty="0" smtClean="0"/>
            </a:br>
            <a:r>
              <a:rPr lang="en-US" noProof="0" dirty="0" smtClean="0"/>
              <a:t>Viral Change</a:t>
            </a:r>
          </a:p>
        </p:txBody>
      </p:sp>
      <p:sp>
        <p:nvSpPr>
          <p:cNvPr id="275459" name="Rectangle 3"/>
          <p:cNvSpPr>
            <a:spLocks noGrp="1" noChangeArrowheads="1"/>
          </p:cNvSpPr>
          <p:nvPr>
            <p:ph idx="1"/>
          </p:nvPr>
        </p:nvSpPr>
        <p:spPr/>
        <p:txBody>
          <a:bodyPr>
            <a:normAutofit fontScale="92500" lnSpcReduction="10000"/>
          </a:bodyPr>
          <a:lstStyle/>
          <a:p>
            <a:pPr>
              <a:lnSpc>
                <a:spcPct val="110000"/>
              </a:lnSpc>
            </a:pPr>
            <a:r>
              <a:rPr lang="en-US" noProof="0" dirty="0"/>
              <a:t>G</a:t>
            </a:r>
            <a:r>
              <a:rPr lang="en-US" sz="2400" noProof="0" dirty="0" smtClean="0"/>
              <a:t>uiding coalition</a:t>
            </a:r>
          </a:p>
          <a:p>
            <a:pPr lvl="1">
              <a:lnSpc>
                <a:spcPct val="110000"/>
              </a:lnSpc>
            </a:pPr>
            <a:r>
              <a:rPr lang="en-US" noProof="0" dirty="0" smtClean="0"/>
              <a:t>Representative across the firm</a:t>
            </a:r>
          </a:p>
          <a:p>
            <a:pPr lvl="1">
              <a:lnSpc>
                <a:spcPct val="110000"/>
              </a:lnSpc>
            </a:pPr>
            <a:r>
              <a:rPr lang="en-US" noProof="0" dirty="0" smtClean="0"/>
              <a:t>Influence leaders – respected</a:t>
            </a:r>
          </a:p>
          <a:p>
            <a:pPr>
              <a:lnSpc>
                <a:spcPct val="110000"/>
              </a:lnSpc>
              <a:spcBef>
                <a:spcPts val="1200"/>
              </a:spcBef>
            </a:pPr>
            <a:r>
              <a:rPr lang="en-US" noProof="0" dirty="0" smtClean="0"/>
              <a:t>Viral change</a:t>
            </a:r>
          </a:p>
          <a:p>
            <a:pPr lvl="1">
              <a:lnSpc>
                <a:spcPct val="110000"/>
              </a:lnSpc>
            </a:pPr>
            <a:r>
              <a:rPr lang="en-US" noProof="0" dirty="0" smtClean="0"/>
              <a:t>Information seeded to a few people, then transmitted through social networks</a:t>
            </a:r>
          </a:p>
          <a:p>
            <a:pPr lvl="1">
              <a:lnSpc>
                <a:spcPct val="110000"/>
              </a:lnSpc>
            </a:pPr>
            <a:r>
              <a:rPr lang="en-US" noProof="0" dirty="0"/>
              <a:t>S</a:t>
            </a:r>
            <a:r>
              <a:rPr lang="en-US" noProof="0" dirty="0" smtClean="0"/>
              <a:t>ocial networks influence others due to:</a:t>
            </a:r>
          </a:p>
          <a:p>
            <a:pPr lvl="2">
              <a:lnSpc>
                <a:spcPct val="110000"/>
              </a:lnSpc>
            </a:pPr>
            <a:r>
              <a:rPr lang="en-US" noProof="0" dirty="0" smtClean="0"/>
              <a:t>high trust</a:t>
            </a:r>
            <a:endParaRPr lang="en-US" noProof="0" dirty="0"/>
          </a:p>
          <a:p>
            <a:pPr lvl="2">
              <a:lnSpc>
                <a:spcPct val="110000"/>
              </a:lnSpc>
            </a:pPr>
            <a:r>
              <a:rPr lang="en-US" noProof="0" dirty="0" smtClean="0"/>
              <a:t>referent power</a:t>
            </a:r>
          </a:p>
          <a:p>
            <a:pPr lvl="2">
              <a:lnSpc>
                <a:spcPct val="110000"/>
              </a:lnSpc>
            </a:pPr>
            <a:r>
              <a:rPr lang="en-US" noProof="0" dirty="0" smtClean="0"/>
              <a:t>behavior observation</a:t>
            </a:r>
          </a:p>
        </p:txBody>
      </p:sp>
      <p:pic>
        <p:nvPicPr>
          <p:cNvPr id="4" name="Picture Placeholder 3" descr="SocNet pic sm.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014" b="4014"/>
          <a:stretch>
            <a:fillRect/>
          </a:stretch>
        </p:blipFill>
        <p:spPr/>
      </p:pic>
    </p:spTree>
    <p:extLst>
      <p:ext uri="{BB962C8B-B14F-4D97-AF65-F5344CB8AC3E}">
        <p14:creationId xmlns:p14="http://schemas.microsoft.com/office/powerpoint/2010/main" val="227265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6"/>
          <p:cNvSpPr>
            <a:spLocks noGrp="1"/>
          </p:cNvSpPr>
          <p:nvPr>
            <p:ph type="title"/>
          </p:nvPr>
        </p:nvSpPr>
        <p:spPr/>
        <p:txBody>
          <a:bodyPr/>
          <a:lstStyle/>
          <a:p>
            <a:r>
              <a:rPr lang="en-US" sz="4400" noProof="0" dirty="0" smtClean="0"/>
              <a:t>Diffusion of Change</a:t>
            </a:r>
          </a:p>
        </p:txBody>
      </p:sp>
      <p:sp>
        <p:nvSpPr>
          <p:cNvPr id="52227" name="Content Placeholder 7"/>
          <p:cNvSpPr>
            <a:spLocks noGrp="1"/>
          </p:cNvSpPr>
          <p:nvPr>
            <p:ph idx="1"/>
          </p:nvPr>
        </p:nvSpPr>
        <p:spPr>
          <a:prstGeom prst="rect">
            <a:avLst/>
          </a:prstGeom>
        </p:spPr>
        <p:txBody>
          <a:bodyPr>
            <a:normAutofit/>
          </a:bodyPr>
          <a:lstStyle/>
          <a:p>
            <a:pPr>
              <a:spcBef>
                <a:spcPts val="1200"/>
              </a:spcBef>
            </a:pPr>
            <a:r>
              <a:rPr lang="en-US" noProof="0" dirty="0" smtClean="0"/>
              <a:t>Begin change as pilot projects</a:t>
            </a:r>
          </a:p>
          <a:p>
            <a:pPr>
              <a:spcBef>
                <a:spcPts val="1200"/>
              </a:spcBef>
            </a:pPr>
            <a:r>
              <a:rPr lang="en-US" noProof="0" dirty="0" smtClean="0"/>
              <a:t>Effective diffusion applies the MARS model</a:t>
            </a:r>
          </a:p>
          <a:p>
            <a:pPr lvl="1"/>
            <a:r>
              <a:rPr lang="en-US" noProof="0" dirty="0" smtClean="0"/>
              <a:t>Motivation</a:t>
            </a:r>
          </a:p>
          <a:p>
            <a:pPr lvl="2"/>
            <a:r>
              <a:rPr lang="en-US" noProof="0" dirty="0" smtClean="0"/>
              <a:t>Pilot project employees rewarded; motivate others to adopt pilot project</a:t>
            </a:r>
          </a:p>
          <a:p>
            <a:pPr lvl="1"/>
            <a:r>
              <a:rPr lang="en-US" noProof="0" dirty="0" smtClean="0"/>
              <a:t>Ability</a:t>
            </a:r>
          </a:p>
          <a:p>
            <a:pPr lvl="2"/>
            <a:r>
              <a:rPr lang="en-US" noProof="0" dirty="0" smtClean="0"/>
              <a:t>Train employees to adopt pilot project </a:t>
            </a:r>
          </a:p>
          <a:p>
            <a:pPr lvl="1"/>
            <a:r>
              <a:rPr lang="en-US" noProof="0" dirty="0" smtClean="0"/>
              <a:t>Role perceptions</a:t>
            </a:r>
          </a:p>
          <a:p>
            <a:pPr lvl="2"/>
            <a:r>
              <a:rPr lang="en-US" noProof="0" dirty="0" smtClean="0"/>
              <a:t>Translate pilot project to new situations</a:t>
            </a:r>
          </a:p>
          <a:p>
            <a:pPr lvl="1"/>
            <a:r>
              <a:rPr lang="en-US" noProof="0" dirty="0" smtClean="0"/>
              <a:t>Situational factors</a:t>
            </a:r>
          </a:p>
          <a:p>
            <a:pPr lvl="2"/>
            <a:r>
              <a:rPr lang="en-US" noProof="0" dirty="0" smtClean="0"/>
              <a:t>Provide resources to implement pilot project elsewhere</a:t>
            </a:r>
          </a:p>
        </p:txBody>
      </p:sp>
    </p:spTree>
    <p:extLst>
      <p:ext uri="{BB962C8B-B14F-4D97-AF65-F5344CB8AC3E}">
        <p14:creationId xmlns:p14="http://schemas.microsoft.com/office/powerpoint/2010/main" val="181489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US" sz="4400" noProof="0" dirty="0" smtClean="0"/>
              <a:t>Action Research Approach</a:t>
            </a:r>
          </a:p>
        </p:txBody>
      </p:sp>
      <p:sp>
        <p:nvSpPr>
          <p:cNvPr id="281603" name="Rectangle 3"/>
          <p:cNvSpPr>
            <a:spLocks noGrp="1" noChangeArrowheads="1"/>
          </p:cNvSpPr>
          <p:nvPr>
            <p:ph idx="1"/>
          </p:nvPr>
        </p:nvSpPr>
        <p:spPr>
          <a:prstGeom prst="rect">
            <a:avLst/>
          </a:prstGeom>
        </p:spPr>
        <p:txBody>
          <a:bodyPr/>
          <a:lstStyle/>
          <a:p>
            <a:r>
              <a:rPr lang="en-US" noProof="0" dirty="0" smtClean="0"/>
              <a:t>Action orientation and research orientation</a:t>
            </a:r>
          </a:p>
          <a:p>
            <a:pPr lvl="1"/>
            <a:r>
              <a:rPr lang="en-US" noProof="0" dirty="0" smtClean="0"/>
              <a:t>Action – to achieve the goal of change</a:t>
            </a:r>
          </a:p>
          <a:p>
            <a:pPr lvl="1">
              <a:spcAft>
                <a:spcPts val="1200"/>
              </a:spcAft>
            </a:pPr>
            <a:r>
              <a:rPr lang="en-US" noProof="0" dirty="0" smtClean="0"/>
              <a:t>Research – testing application of concepts</a:t>
            </a:r>
          </a:p>
          <a:p>
            <a:pPr>
              <a:defRPr/>
            </a:pPr>
            <a:r>
              <a:rPr lang="en-US" noProof="0" dirty="0" smtClean="0"/>
              <a:t>Action research principles</a:t>
            </a:r>
          </a:p>
          <a:p>
            <a:pPr marL="812800" lvl="1" indent="-457200">
              <a:buFont typeface="+mj-lt"/>
              <a:buAutoNum type="arabicPeriod"/>
              <a:defRPr/>
            </a:pPr>
            <a:r>
              <a:rPr lang="en-US" noProof="0" dirty="0" smtClean="0"/>
              <a:t>Open systems perspective</a:t>
            </a:r>
          </a:p>
          <a:p>
            <a:pPr marL="812800" lvl="1" indent="-457200">
              <a:buFont typeface="+mj-lt"/>
              <a:buAutoNum type="arabicPeriod"/>
              <a:defRPr/>
            </a:pPr>
            <a:r>
              <a:rPr lang="en-US" noProof="0" dirty="0" smtClean="0"/>
              <a:t>Highly participative process</a:t>
            </a:r>
          </a:p>
          <a:p>
            <a:pPr marL="812800" lvl="1" indent="-457200">
              <a:buFont typeface="+mj-lt"/>
              <a:buAutoNum type="arabicPeriod"/>
              <a:defRPr/>
            </a:pPr>
            <a:r>
              <a:rPr lang="en-US" noProof="0" dirty="0" smtClean="0"/>
              <a:t>Data-driven, problem-oriented process</a:t>
            </a:r>
          </a:p>
        </p:txBody>
      </p:sp>
    </p:spTree>
    <p:extLst>
      <p:ext uri="{BB962C8B-B14F-4D97-AF65-F5344CB8AC3E}">
        <p14:creationId xmlns:p14="http://schemas.microsoft.com/office/powerpoint/2010/main" val="3154720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1603">
                                            <p:txEl>
                                              <p:pRg st="0" end="0"/>
                                            </p:txEl>
                                          </p:spTgt>
                                        </p:tgtEl>
                                        <p:attrNameLst>
                                          <p:attrName>style.visibility</p:attrName>
                                        </p:attrNameLst>
                                      </p:cBhvr>
                                      <p:to>
                                        <p:strVal val="visible"/>
                                      </p:to>
                                    </p:set>
                                    <p:animEffect transition="in" filter="fade">
                                      <p:cBhvr>
                                        <p:cTn id="7" dur="500"/>
                                        <p:tgtEl>
                                          <p:spTgt spid="28160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1603">
                                            <p:txEl>
                                              <p:pRg st="1" end="1"/>
                                            </p:txEl>
                                          </p:spTgt>
                                        </p:tgtEl>
                                        <p:attrNameLst>
                                          <p:attrName>style.visibility</p:attrName>
                                        </p:attrNameLst>
                                      </p:cBhvr>
                                      <p:to>
                                        <p:strVal val="visible"/>
                                      </p:to>
                                    </p:set>
                                    <p:animEffect transition="in" filter="fade">
                                      <p:cBhvr>
                                        <p:cTn id="10" dur="500"/>
                                        <p:tgtEl>
                                          <p:spTgt spid="28160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1603">
                                            <p:txEl>
                                              <p:pRg st="2" end="2"/>
                                            </p:txEl>
                                          </p:spTgt>
                                        </p:tgtEl>
                                        <p:attrNameLst>
                                          <p:attrName>style.visibility</p:attrName>
                                        </p:attrNameLst>
                                      </p:cBhvr>
                                      <p:to>
                                        <p:strVal val="visible"/>
                                      </p:to>
                                    </p:set>
                                    <p:animEffect transition="in" filter="fade">
                                      <p:cBhvr>
                                        <p:cTn id="13" dur="500"/>
                                        <p:tgtEl>
                                          <p:spTgt spid="28160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81603">
                                            <p:txEl>
                                              <p:pRg st="3" end="3"/>
                                            </p:txEl>
                                          </p:spTgt>
                                        </p:tgtEl>
                                        <p:attrNameLst>
                                          <p:attrName>style.visibility</p:attrName>
                                        </p:attrNameLst>
                                      </p:cBhvr>
                                      <p:to>
                                        <p:strVal val="visible"/>
                                      </p:to>
                                    </p:set>
                                    <p:animEffect transition="in" filter="fade">
                                      <p:cBhvr>
                                        <p:cTn id="17" dur="500"/>
                                        <p:tgtEl>
                                          <p:spTgt spid="28160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81603">
                                            <p:txEl>
                                              <p:pRg st="4" end="4"/>
                                            </p:txEl>
                                          </p:spTgt>
                                        </p:tgtEl>
                                        <p:attrNameLst>
                                          <p:attrName>style.visibility</p:attrName>
                                        </p:attrNameLst>
                                      </p:cBhvr>
                                      <p:to>
                                        <p:strVal val="visible"/>
                                      </p:to>
                                    </p:set>
                                    <p:animEffect transition="in" filter="fade">
                                      <p:cBhvr>
                                        <p:cTn id="20" dur="500"/>
                                        <p:tgtEl>
                                          <p:spTgt spid="28160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1603">
                                            <p:txEl>
                                              <p:pRg st="5" end="5"/>
                                            </p:txEl>
                                          </p:spTgt>
                                        </p:tgtEl>
                                        <p:attrNameLst>
                                          <p:attrName>style.visibility</p:attrName>
                                        </p:attrNameLst>
                                      </p:cBhvr>
                                      <p:to>
                                        <p:strVal val="visible"/>
                                      </p:to>
                                    </p:set>
                                    <p:animEffect transition="in" filter="fade">
                                      <p:cBhvr>
                                        <p:cTn id="23" dur="500"/>
                                        <p:tgtEl>
                                          <p:spTgt spid="281603">
                                            <p:txEl>
                                              <p:pRg st="5" end="5"/>
                                            </p:txEl>
                                          </p:spTgt>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81603">
                                            <p:txEl>
                                              <p:pRg st="6" end="6"/>
                                            </p:txEl>
                                          </p:spTgt>
                                        </p:tgtEl>
                                        <p:attrNameLst>
                                          <p:attrName>style.visibility</p:attrName>
                                        </p:attrNameLst>
                                      </p:cBhvr>
                                      <p:to>
                                        <p:strVal val="visible"/>
                                      </p:to>
                                    </p:set>
                                    <p:animEffect transition="in" filter="fade">
                                      <p:cBhvr>
                                        <p:cTn id="27" dur="500"/>
                                        <p:tgtEl>
                                          <p:spTgt spid="2816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3" grpId="0" build="p" autoUpdateAnimBg="0"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AutoShape 2"/>
          <p:cNvSpPr>
            <a:spLocks noChangeArrowheads="1"/>
          </p:cNvSpPr>
          <p:nvPr/>
        </p:nvSpPr>
        <p:spPr bwMode="auto">
          <a:xfrm rot="16200000" flipH="1">
            <a:off x="1590675" y="1304925"/>
            <a:ext cx="1295400" cy="2038350"/>
          </a:xfrm>
          <a:prstGeom prst="rightArrow">
            <a:avLst>
              <a:gd name="adj1" fmla="val 75000"/>
              <a:gd name="adj2" fmla="val 38301"/>
            </a:avLst>
          </a:prstGeom>
          <a:solidFill>
            <a:srgbClr val="3B3422"/>
          </a:solidFill>
          <a:ln w="38100">
            <a:solidFill>
              <a:schemeClr val="tx1"/>
            </a:solidFill>
            <a:miter lim="800000"/>
            <a:headEnd/>
            <a:tailEnd/>
          </a:ln>
          <a:effectLst/>
        </p:spPr>
        <p:txBody>
          <a:bodyPr vert="eaVert" wrap="none" tIns="118800" anchor="ctr">
            <a:prstTxWarp prst="textNoShape">
              <a:avLst/>
            </a:prstTxWarp>
          </a:bodyPr>
          <a:lstStyle/>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Form</a:t>
            </a:r>
          </a:p>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client-</a:t>
            </a:r>
          </a:p>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consultant</a:t>
            </a:r>
          </a:p>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relations</a:t>
            </a:r>
            <a:endParaRPr lang="en-AU" sz="1800" dirty="0">
              <a:solidFill>
                <a:srgbClr val="FFDC7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3651" name="AutoShape 3"/>
          <p:cNvSpPr>
            <a:spLocks noChangeArrowheads="1"/>
          </p:cNvSpPr>
          <p:nvPr/>
        </p:nvSpPr>
        <p:spPr bwMode="auto">
          <a:xfrm rot="16200000" flipH="1">
            <a:off x="5857875" y="4200525"/>
            <a:ext cx="1447800" cy="2038350"/>
          </a:xfrm>
          <a:prstGeom prst="rightArrow">
            <a:avLst>
              <a:gd name="adj1" fmla="val 75000"/>
              <a:gd name="adj2" fmla="val 38301"/>
            </a:avLst>
          </a:prstGeom>
          <a:solidFill>
            <a:srgbClr val="3B3422"/>
          </a:solidFill>
          <a:ln w="38100">
            <a:solidFill>
              <a:schemeClr val="tx1"/>
            </a:solidFill>
            <a:miter lim="800000"/>
            <a:headEnd/>
            <a:tailEnd/>
          </a:ln>
          <a:effectLst/>
        </p:spPr>
        <p:txBody>
          <a:bodyPr vert="eaVert" wrap="none" tIns="118800" anchor="ctr">
            <a:prstTxWarp prst="textNoShape">
              <a:avLst/>
            </a:prstTxWarp>
          </a:bodyPr>
          <a:lstStyle/>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Disengage</a:t>
            </a:r>
          </a:p>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consultant’s</a:t>
            </a:r>
          </a:p>
          <a:p>
            <a:pPr eaLnBrk="0" hangingPunct="0">
              <a:lnSpc>
                <a:spcPct val="95000"/>
              </a:lnSpc>
              <a:defRPr/>
            </a:pPr>
            <a:r>
              <a:rPr lang="en-AU" sz="1600" dirty="0">
                <a:solidFill>
                  <a:srgbClr val="FFFDBE"/>
                </a:solidFill>
                <a:latin typeface="Arial" pitchFamily="-65" charset="0"/>
                <a:ea typeface="ヒラギノ角ゴ Pro W3" pitchFamily="-65" charset="-128"/>
                <a:cs typeface="ヒラギノ角ゴ Pro W3" pitchFamily="-65" charset="-128"/>
              </a:rPr>
              <a:t>services</a:t>
            </a:r>
            <a:endParaRPr lang="en-AU" sz="1800" dirty="0">
              <a:solidFill>
                <a:srgbClr val="FFDC7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55300" name="Rectangle 4"/>
          <p:cNvSpPr>
            <a:spLocks noGrp="1" noChangeArrowheads="1"/>
          </p:cNvSpPr>
          <p:nvPr>
            <p:ph type="title"/>
          </p:nvPr>
        </p:nvSpPr>
        <p:spPr/>
        <p:txBody>
          <a:bodyPr/>
          <a:lstStyle/>
          <a:p>
            <a:r>
              <a:rPr lang="en-US" sz="4400" noProof="0" dirty="0" smtClean="0"/>
              <a:t>Action Research Process</a:t>
            </a:r>
          </a:p>
        </p:txBody>
      </p:sp>
      <p:sp>
        <p:nvSpPr>
          <p:cNvPr id="283653" name="Rectangle 5"/>
          <p:cNvSpPr>
            <a:spLocks noChangeArrowheads="1"/>
          </p:cNvSpPr>
          <p:nvPr/>
        </p:nvSpPr>
        <p:spPr bwMode="auto">
          <a:xfrm>
            <a:off x="1371600" y="2971800"/>
            <a:ext cx="1828800" cy="1524000"/>
          </a:xfrm>
          <a:prstGeom prst="rect">
            <a:avLst/>
          </a:prstGeom>
          <a:solidFill>
            <a:srgbClr val="153035"/>
          </a:solidFill>
          <a:ln w="38100">
            <a:solidFill>
              <a:schemeClr val="tx1"/>
            </a:solidFill>
            <a:miter lim="800000"/>
            <a:headEnd type="none" w="sm" len="sm"/>
            <a:tailEnd type="none" w="sm" len="sm"/>
          </a:ln>
        </p:spPr>
        <p:txBody>
          <a:bodyPr wrap="none" anchor="ctr">
            <a:prstTxWarp prst="textNoShape">
              <a:avLst/>
            </a:prstTxWarp>
          </a:bodyPr>
          <a:lstStyle/>
          <a:p>
            <a:pPr eaLnBrk="0" hangingPunct="0"/>
            <a:r>
              <a:rPr lang="en-AU" sz="2000" dirty="0">
                <a:solidFill>
                  <a:srgbClr val="FFF2CA"/>
                </a:solidFill>
                <a:latin typeface="Arial" pitchFamily="-108" charset="0"/>
              </a:rPr>
              <a:t>Diagnose</a:t>
            </a:r>
          </a:p>
          <a:p>
            <a:pPr eaLnBrk="0" hangingPunct="0"/>
            <a:r>
              <a:rPr lang="en-AU" sz="2000" dirty="0">
                <a:solidFill>
                  <a:srgbClr val="FFF2CA"/>
                </a:solidFill>
                <a:latin typeface="Arial" pitchFamily="-108" charset="0"/>
              </a:rPr>
              <a:t>need for</a:t>
            </a:r>
          </a:p>
          <a:p>
            <a:pPr eaLnBrk="0" hangingPunct="0"/>
            <a:r>
              <a:rPr lang="en-AU" sz="2000" dirty="0">
                <a:solidFill>
                  <a:srgbClr val="FFF2CA"/>
                </a:solidFill>
                <a:latin typeface="Arial" pitchFamily="-108" charset="0"/>
              </a:rPr>
              <a:t>change</a:t>
            </a:r>
            <a:endParaRPr lang="en-AU" sz="2200" dirty="0">
              <a:solidFill>
                <a:srgbClr val="FFF2CA"/>
              </a:solidFill>
              <a:latin typeface="Arial" pitchFamily="-108" charset="0"/>
            </a:endParaRPr>
          </a:p>
        </p:txBody>
      </p:sp>
      <p:grpSp>
        <p:nvGrpSpPr>
          <p:cNvPr id="2" name="Group 6"/>
          <p:cNvGrpSpPr>
            <a:grpSpLocks/>
          </p:cNvGrpSpPr>
          <p:nvPr/>
        </p:nvGrpSpPr>
        <p:grpSpPr bwMode="auto">
          <a:xfrm>
            <a:off x="3200400" y="2971800"/>
            <a:ext cx="2133600" cy="1524000"/>
            <a:chOff x="2016" y="1872"/>
            <a:chExt cx="1344" cy="960"/>
          </a:xfrm>
        </p:grpSpPr>
        <p:sp>
          <p:nvSpPr>
            <p:cNvPr id="55309" name="AutoShape 7"/>
            <p:cNvSpPr>
              <a:spLocks noChangeArrowheads="1"/>
            </p:cNvSpPr>
            <p:nvPr/>
          </p:nvSpPr>
          <p:spPr bwMode="auto">
            <a:xfrm>
              <a:off x="2016" y="2304"/>
              <a:ext cx="156" cy="180"/>
            </a:xfrm>
            <a:prstGeom prst="rightArrow">
              <a:avLst>
                <a:gd name="adj1" fmla="val 50000"/>
                <a:gd name="adj2" fmla="val 64292"/>
              </a:avLst>
            </a:prstGeom>
            <a:solidFill>
              <a:srgbClr val="153035"/>
            </a:solidFill>
            <a:ln w="12700">
              <a:solidFill>
                <a:schemeClr val="tx1"/>
              </a:solidFill>
              <a:miter lim="800000"/>
              <a:headEnd/>
              <a:tailEnd/>
            </a:ln>
          </p:spPr>
          <p:txBody>
            <a:bodyPr wrap="none" anchor="ctr">
              <a:prstTxWarp prst="textNoShape">
                <a:avLst/>
              </a:prstTxWarp>
            </a:bodyPr>
            <a:lstStyle/>
            <a:p>
              <a:endParaRPr lang="en-US" dirty="0"/>
            </a:p>
          </p:txBody>
        </p:sp>
        <p:sp>
          <p:nvSpPr>
            <p:cNvPr id="55310" name="Rectangle 8"/>
            <p:cNvSpPr>
              <a:spLocks noChangeArrowheads="1"/>
            </p:cNvSpPr>
            <p:nvPr/>
          </p:nvSpPr>
          <p:spPr bwMode="auto">
            <a:xfrm>
              <a:off x="2208" y="1872"/>
              <a:ext cx="1152" cy="960"/>
            </a:xfrm>
            <a:prstGeom prst="rect">
              <a:avLst/>
            </a:prstGeom>
            <a:solidFill>
              <a:srgbClr val="153035"/>
            </a:solidFill>
            <a:ln w="38100">
              <a:solidFill>
                <a:schemeClr val="tx1"/>
              </a:solidFill>
              <a:miter lim="800000"/>
              <a:headEnd type="none" w="sm" len="sm"/>
              <a:tailEnd type="none" w="sm" len="sm"/>
            </a:ln>
          </p:spPr>
          <p:txBody>
            <a:bodyPr wrap="none" anchor="ctr">
              <a:prstTxWarp prst="textNoShape">
                <a:avLst/>
              </a:prstTxWarp>
            </a:bodyPr>
            <a:lstStyle/>
            <a:p>
              <a:pPr eaLnBrk="0" hangingPunct="0"/>
              <a:r>
                <a:rPr lang="en-AU" sz="2000" dirty="0">
                  <a:solidFill>
                    <a:srgbClr val="FFF2CA"/>
                  </a:solidFill>
                  <a:latin typeface="Arial" pitchFamily="-108" charset="0"/>
                </a:rPr>
                <a:t>Introduce</a:t>
              </a:r>
            </a:p>
            <a:p>
              <a:pPr eaLnBrk="0" hangingPunct="0"/>
              <a:r>
                <a:rPr lang="en-AU" sz="2000" dirty="0">
                  <a:solidFill>
                    <a:srgbClr val="FFF2CA"/>
                  </a:solidFill>
                  <a:latin typeface="Arial" pitchFamily="-108" charset="0"/>
                </a:rPr>
                <a:t>intervention</a:t>
              </a:r>
              <a:endParaRPr lang="en-AU" sz="2200" dirty="0">
                <a:solidFill>
                  <a:srgbClr val="FFF2CA"/>
                </a:solidFill>
                <a:latin typeface="Arial" pitchFamily="-108" charset="0"/>
              </a:endParaRPr>
            </a:p>
          </p:txBody>
        </p:sp>
      </p:grpSp>
      <p:grpSp>
        <p:nvGrpSpPr>
          <p:cNvPr id="3" name="Group 9"/>
          <p:cNvGrpSpPr>
            <a:grpSpLocks/>
          </p:cNvGrpSpPr>
          <p:nvPr/>
        </p:nvGrpSpPr>
        <p:grpSpPr bwMode="auto">
          <a:xfrm>
            <a:off x="5334000" y="2971800"/>
            <a:ext cx="2133600" cy="1524000"/>
            <a:chOff x="3360" y="1872"/>
            <a:chExt cx="1344" cy="960"/>
          </a:xfrm>
        </p:grpSpPr>
        <p:sp>
          <p:nvSpPr>
            <p:cNvPr id="55307" name="AutoShape 10"/>
            <p:cNvSpPr>
              <a:spLocks noChangeArrowheads="1"/>
            </p:cNvSpPr>
            <p:nvPr/>
          </p:nvSpPr>
          <p:spPr bwMode="auto">
            <a:xfrm>
              <a:off x="3360" y="2304"/>
              <a:ext cx="156" cy="180"/>
            </a:xfrm>
            <a:prstGeom prst="rightArrow">
              <a:avLst>
                <a:gd name="adj1" fmla="val 50000"/>
                <a:gd name="adj2" fmla="val 64292"/>
              </a:avLst>
            </a:prstGeom>
            <a:solidFill>
              <a:srgbClr val="153035"/>
            </a:solidFill>
            <a:ln w="12700">
              <a:solidFill>
                <a:schemeClr val="tx1"/>
              </a:solidFill>
              <a:miter lim="800000"/>
              <a:headEnd/>
              <a:tailEnd/>
            </a:ln>
          </p:spPr>
          <p:txBody>
            <a:bodyPr wrap="none" anchor="ctr">
              <a:prstTxWarp prst="textNoShape">
                <a:avLst/>
              </a:prstTxWarp>
            </a:bodyPr>
            <a:lstStyle/>
            <a:p>
              <a:endParaRPr lang="en-US" dirty="0"/>
            </a:p>
          </p:txBody>
        </p:sp>
        <p:sp>
          <p:nvSpPr>
            <p:cNvPr id="55308" name="Rectangle 11"/>
            <p:cNvSpPr>
              <a:spLocks noChangeArrowheads="1"/>
            </p:cNvSpPr>
            <p:nvPr/>
          </p:nvSpPr>
          <p:spPr bwMode="auto">
            <a:xfrm>
              <a:off x="3552" y="1872"/>
              <a:ext cx="1152" cy="960"/>
            </a:xfrm>
            <a:prstGeom prst="rect">
              <a:avLst/>
            </a:prstGeom>
            <a:solidFill>
              <a:srgbClr val="153035"/>
            </a:solidFill>
            <a:ln w="38100">
              <a:solidFill>
                <a:schemeClr val="tx1"/>
              </a:solidFill>
              <a:miter lim="800000"/>
              <a:headEnd type="none" w="sm" len="sm"/>
              <a:tailEnd type="none" w="sm" len="sm"/>
            </a:ln>
          </p:spPr>
          <p:txBody>
            <a:bodyPr wrap="none" anchor="ctr">
              <a:prstTxWarp prst="textNoShape">
                <a:avLst/>
              </a:prstTxWarp>
            </a:bodyPr>
            <a:lstStyle/>
            <a:p>
              <a:pPr eaLnBrk="0" hangingPunct="0"/>
              <a:r>
                <a:rPr lang="en-AU" sz="2000" dirty="0">
                  <a:solidFill>
                    <a:srgbClr val="FFF2CA"/>
                  </a:solidFill>
                  <a:latin typeface="Arial" pitchFamily="-108" charset="0"/>
                </a:rPr>
                <a:t>Evaluate/</a:t>
              </a:r>
            </a:p>
            <a:p>
              <a:pPr eaLnBrk="0" hangingPunct="0"/>
              <a:r>
                <a:rPr lang="en-AU" sz="2000" dirty="0" smtClean="0">
                  <a:solidFill>
                    <a:srgbClr val="FFF2CA"/>
                  </a:solidFill>
                  <a:latin typeface="Arial" pitchFamily="-108" charset="0"/>
                </a:rPr>
                <a:t>stabilize</a:t>
              </a:r>
              <a:endParaRPr lang="en-AU" sz="2000" dirty="0">
                <a:solidFill>
                  <a:srgbClr val="FFF2CA"/>
                </a:solidFill>
                <a:latin typeface="Arial" pitchFamily="-108" charset="0"/>
              </a:endParaRPr>
            </a:p>
            <a:p>
              <a:pPr eaLnBrk="0" hangingPunct="0"/>
              <a:r>
                <a:rPr lang="en-AU" sz="2000" dirty="0">
                  <a:solidFill>
                    <a:srgbClr val="FFF2CA"/>
                  </a:solidFill>
                  <a:latin typeface="Arial" pitchFamily="-108" charset="0"/>
                </a:rPr>
                <a:t>change</a:t>
              </a:r>
              <a:endParaRPr lang="en-AU" sz="2200" dirty="0">
                <a:solidFill>
                  <a:srgbClr val="FFF2CA"/>
                </a:solidFill>
                <a:latin typeface="Arial" pitchFamily="-108" charset="0"/>
              </a:endParaRPr>
            </a:p>
          </p:txBody>
        </p:sp>
      </p:grpSp>
    </p:spTree>
    <p:extLst>
      <p:ext uri="{BB962C8B-B14F-4D97-AF65-F5344CB8AC3E}">
        <p14:creationId xmlns:p14="http://schemas.microsoft.com/office/powerpoint/2010/main" val="331863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1000"/>
                                  </p:stCondLst>
                                  <p:childTnLst>
                                    <p:set>
                                      <p:cBhvr>
                                        <p:cTn id="6" dur="1" fill="hold">
                                          <p:stCondLst>
                                            <p:cond delay="0"/>
                                          </p:stCondLst>
                                        </p:cTn>
                                        <p:tgtEl>
                                          <p:spTgt spid="283650"/>
                                        </p:tgtEl>
                                        <p:attrNameLst>
                                          <p:attrName>style.visibility</p:attrName>
                                        </p:attrNameLst>
                                      </p:cBhvr>
                                      <p:to>
                                        <p:strVal val="visible"/>
                                      </p:to>
                                    </p:set>
                                    <p:anim calcmode="lin" valueType="num">
                                      <p:cBhvr>
                                        <p:cTn id="7" dur="500" fill="hold"/>
                                        <p:tgtEl>
                                          <p:spTgt spid="283650"/>
                                        </p:tgtEl>
                                        <p:attrNameLst>
                                          <p:attrName>ppt_x</p:attrName>
                                        </p:attrNameLst>
                                      </p:cBhvr>
                                      <p:tavLst>
                                        <p:tav tm="0">
                                          <p:val>
                                            <p:strVal val="#ppt_x"/>
                                          </p:val>
                                        </p:tav>
                                        <p:tav tm="100000">
                                          <p:val>
                                            <p:strVal val="#ppt_x"/>
                                          </p:val>
                                        </p:tav>
                                      </p:tavLst>
                                    </p:anim>
                                    <p:anim calcmode="lin" valueType="num">
                                      <p:cBhvr>
                                        <p:cTn id="8" dur="500" fill="hold"/>
                                        <p:tgtEl>
                                          <p:spTgt spid="283650"/>
                                        </p:tgtEl>
                                        <p:attrNameLst>
                                          <p:attrName>ppt_y</p:attrName>
                                        </p:attrNameLst>
                                      </p:cBhvr>
                                      <p:tavLst>
                                        <p:tav tm="0">
                                          <p:val>
                                            <p:strVal val="#ppt_y-#ppt_h/2"/>
                                          </p:val>
                                        </p:tav>
                                        <p:tav tm="100000">
                                          <p:val>
                                            <p:strVal val="#ppt_y"/>
                                          </p:val>
                                        </p:tav>
                                      </p:tavLst>
                                    </p:anim>
                                    <p:anim calcmode="lin" valueType="num">
                                      <p:cBhvr>
                                        <p:cTn id="9" dur="500" fill="hold"/>
                                        <p:tgtEl>
                                          <p:spTgt spid="283650"/>
                                        </p:tgtEl>
                                        <p:attrNameLst>
                                          <p:attrName>ppt_w</p:attrName>
                                        </p:attrNameLst>
                                      </p:cBhvr>
                                      <p:tavLst>
                                        <p:tav tm="0">
                                          <p:val>
                                            <p:strVal val="#ppt_w"/>
                                          </p:val>
                                        </p:tav>
                                        <p:tav tm="100000">
                                          <p:val>
                                            <p:strVal val="#ppt_w"/>
                                          </p:val>
                                        </p:tav>
                                      </p:tavLst>
                                    </p:anim>
                                    <p:anim calcmode="lin" valueType="num">
                                      <p:cBhvr>
                                        <p:cTn id="10" dur="500" fill="hold"/>
                                        <p:tgtEl>
                                          <p:spTgt spid="283650"/>
                                        </p:tgtEl>
                                        <p:attrNameLst>
                                          <p:attrName>ppt_h</p:attrName>
                                        </p:attrNameLst>
                                      </p:cBhvr>
                                      <p:tavLst>
                                        <p:tav tm="0">
                                          <p:val>
                                            <p:fltVal val="0"/>
                                          </p:val>
                                        </p:tav>
                                        <p:tav tm="100000">
                                          <p:val>
                                            <p:strVal val="#ppt_h"/>
                                          </p:val>
                                        </p:tav>
                                      </p:tavLst>
                                    </p:anim>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283653"/>
                                        </p:tgtEl>
                                        <p:attrNameLst>
                                          <p:attrName>style.visibility</p:attrName>
                                        </p:attrNameLst>
                                      </p:cBhvr>
                                      <p:to>
                                        <p:strVal val="visible"/>
                                      </p:to>
                                    </p:set>
                                    <p:animEffect transition="in" filter="fade">
                                      <p:cBhvr>
                                        <p:cTn id="14" dur="500"/>
                                        <p:tgtEl>
                                          <p:spTgt spid="283653"/>
                                        </p:tgtEl>
                                      </p:cBhvr>
                                    </p:animEffect>
                                  </p:childTnLst>
                                </p:cTn>
                              </p:par>
                            </p:childTnLst>
                          </p:cTn>
                        </p:par>
                        <p:par>
                          <p:cTn id="15" fill="hold">
                            <p:stCondLst>
                              <p:cond delay="2000"/>
                            </p:stCondLst>
                            <p:childTnLst>
                              <p:par>
                                <p:cTn id="16" presetID="12" presetClass="entr" presetSubtype="8" fill="hold" nodeType="afterEffect">
                                  <p:stCondLst>
                                    <p:cond delay="1000"/>
                                  </p:stCondLst>
                                  <p:childTnLst>
                                    <p:set>
                                      <p:cBhvr>
                                        <p:cTn id="17" dur="1" fill="hold">
                                          <p:stCondLst>
                                            <p:cond delay="0"/>
                                          </p:stCondLst>
                                        </p:cTn>
                                        <p:tgtEl>
                                          <p:spTgt spid="2"/>
                                        </p:tgtEl>
                                        <p:attrNameLst>
                                          <p:attrName>style.visibility</p:attrName>
                                        </p:attrNameLst>
                                      </p:cBhvr>
                                      <p:to>
                                        <p:strVal val="visible"/>
                                      </p:to>
                                    </p:set>
                                    <p:animEffect transition="in" filter="slide(fromLeft)">
                                      <p:cBhvr>
                                        <p:cTn id="18" dur="500"/>
                                        <p:tgtEl>
                                          <p:spTgt spid="2"/>
                                        </p:tgtEl>
                                      </p:cBhvr>
                                    </p:animEffect>
                                  </p:childTnLst>
                                </p:cTn>
                              </p:par>
                            </p:childTnLst>
                          </p:cTn>
                        </p:par>
                        <p:par>
                          <p:cTn id="19" fill="hold">
                            <p:stCondLst>
                              <p:cond delay="3500"/>
                            </p:stCondLst>
                            <p:childTnLst>
                              <p:par>
                                <p:cTn id="20" presetID="12" presetClass="entr" presetSubtype="8" fill="hold" nodeType="afterEffect">
                                  <p:stCondLst>
                                    <p:cond delay="100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par>
                          <p:cTn id="23" fill="hold">
                            <p:stCondLst>
                              <p:cond delay="5000"/>
                            </p:stCondLst>
                            <p:childTnLst>
                              <p:par>
                                <p:cTn id="24" presetID="17" presetClass="entr" presetSubtype="1" fill="hold" grpId="0" nodeType="afterEffect">
                                  <p:stCondLst>
                                    <p:cond delay="1000"/>
                                  </p:stCondLst>
                                  <p:childTnLst>
                                    <p:set>
                                      <p:cBhvr>
                                        <p:cTn id="25" dur="1" fill="hold">
                                          <p:stCondLst>
                                            <p:cond delay="0"/>
                                          </p:stCondLst>
                                        </p:cTn>
                                        <p:tgtEl>
                                          <p:spTgt spid="283651"/>
                                        </p:tgtEl>
                                        <p:attrNameLst>
                                          <p:attrName>style.visibility</p:attrName>
                                        </p:attrNameLst>
                                      </p:cBhvr>
                                      <p:to>
                                        <p:strVal val="visible"/>
                                      </p:to>
                                    </p:set>
                                    <p:anim calcmode="lin" valueType="num">
                                      <p:cBhvr>
                                        <p:cTn id="26" dur="500" fill="hold"/>
                                        <p:tgtEl>
                                          <p:spTgt spid="283651"/>
                                        </p:tgtEl>
                                        <p:attrNameLst>
                                          <p:attrName>ppt_x</p:attrName>
                                        </p:attrNameLst>
                                      </p:cBhvr>
                                      <p:tavLst>
                                        <p:tav tm="0">
                                          <p:val>
                                            <p:strVal val="#ppt_x"/>
                                          </p:val>
                                        </p:tav>
                                        <p:tav tm="100000">
                                          <p:val>
                                            <p:strVal val="#ppt_x"/>
                                          </p:val>
                                        </p:tav>
                                      </p:tavLst>
                                    </p:anim>
                                    <p:anim calcmode="lin" valueType="num">
                                      <p:cBhvr>
                                        <p:cTn id="27" dur="500" fill="hold"/>
                                        <p:tgtEl>
                                          <p:spTgt spid="283651"/>
                                        </p:tgtEl>
                                        <p:attrNameLst>
                                          <p:attrName>ppt_y</p:attrName>
                                        </p:attrNameLst>
                                      </p:cBhvr>
                                      <p:tavLst>
                                        <p:tav tm="0">
                                          <p:val>
                                            <p:strVal val="#ppt_y-#ppt_h/2"/>
                                          </p:val>
                                        </p:tav>
                                        <p:tav tm="100000">
                                          <p:val>
                                            <p:strVal val="#ppt_y"/>
                                          </p:val>
                                        </p:tav>
                                      </p:tavLst>
                                    </p:anim>
                                    <p:anim calcmode="lin" valueType="num">
                                      <p:cBhvr>
                                        <p:cTn id="28" dur="500" fill="hold"/>
                                        <p:tgtEl>
                                          <p:spTgt spid="283651"/>
                                        </p:tgtEl>
                                        <p:attrNameLst>
                                          <p:attrName>ppt_w</p:attrName>
                                        </p:attrNameLst>
                                      </p:cBhvr>
                                      <p:tavLst>
                                        <p:tav tm="0">
                                          <p:val>
                                            <p:strVal val="#ppt_w"/>
                                          </p:val>
                                        </p:tav>
                                        <p:tav tm="100000">
                                          <p:val>
                                            <p:strVal val="#ppt_w"/>
                                          </p:val>
                                        </p:tav>
                                      </p:tavLst>
                                    </p:anim>
                                    <p:anim calcmode="lin" valueType="num">
                                      <p:cBhvr>
                                        <p:cTn id="29" dur="500" fill="hold"/>
                                        <p:tgtEl>
                                          <p:spTgt spid="2836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0" grpId="0" animBg="1" autoUpdateAnimBg="0"/>
      <p:bldP spid="283651" grpId="0" animBg="1" autoUpdateAnimBg="0"/>
      <p:bldP spid="283653"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fontScale="90000"/>
          </a:bodyPr>
          <a:lstStyle/>
          <a:p>
            <a:r>
              <a:rPr lang="en-US" noProof="0" dirty="0" smtClean="0"/>
              <a:t>Appreciative Inquiry Approach</a:t>
            </a:r>
            <a:endParaRPr lang="en-US" noProof="0" dirty="0"/>
          </a:p>
        </p:txBody>
      </p:sp>
      <p:sp>
        <p:nvSpPr>
          <p:cNvPr id="287747" name="Rectangle 3"/>
          <p:cNvSpPr>
            <a:spLocks noGrp="1" noChangeArrowheads="1"/>
          </p:cNvSpPr>
          <p:nvPr>
            <p:ph idx="1"/>
          </p:nvPr>
        </p:nvSpPr>
        <p:spPr>
          <a:prstGeom prst="rect">
            <a:avLst/>
          </a:prstGeom>
        </p:spPr>
        <p:txBody>
          <a:bodyPr>
            <a:normAutofit fontScale="77500" lnSpcReduction="20000"/>
          </a:bodyPr>
          <a:lstStyle/>
          <a:p>
            <a:pPr marL="0" indent="0">
              <a:lnSpc>
                <a:spcPct val="120000"/>
              </a:lnSpc>
              <a:spcBef>
                <a:spcPts val="600"/>
              </a:spcBef>
              <a:spcAft>
                <a:spcPts val="600"/>
              </a:spcAft>
              <a:buNone/>
            </a:pPr>
            <a:r>
              <a:rPr lang="en-US" sz="2600" noProof="0" dirty="0" smtClean="0"/>
              <a:t>Frames change around positive and possible future, not problems</a:t>
            </a:r>
            <a:r>
              <a:rPr lang="en-US" noProof="0" dirty="0" smtClean="0"/>
              <a:t>.</a:t>
            </a:r>
          </a:p>
          <a:p>
            <a:pPr marL="357188" indent="-268288">
              <a:lnSpc>
                <a:spcPct val="120000"/>
              </a:lnSpc>
              <a:spcBef>
                <a:spcPts val="600"/>
              </a:spcBef>
              <a:buFont typeface="+mj-lt"/>
              <a:buAutoNum type="arabicPeriod"/>
            </a:pPr>
            <a:r>
              <a:rPr lang="en-US" noProof="0" dirty="0" smtClean="0"/>
              <a:t>Positive principle</a:t>
            </a:r>
          </a:p>
          <a:p>
            <a:pPr marL="889000" lvl="2" indent="-342900">
              <a:lnSpc>
                <a:spcPct val="120000"/>
              </a:lnSpc>
              <a:spcBef>
                <a:spcPts val="0"/>
              </a:spcBef>
            </a:pPr>
            <a:r>
              <a:rPr lang="en-US" noProof="0" dirty="0" smtClean="0"/>
              <a:t>focus on positive, not problems</a:t>
            </a:r>
          </a:p>
          <a:p>
            <a:pPr marL="357188" indent="-268288">
              <a:lnSpc>
                <a:spcPct val="120000"/>
              </a:lnSpc>
              <a:spcBef>
                <a:spcPts val="600"/>
              </a:spcBef>
              <a:buFont typeface="+mj-lt"/>
              <a:buAutoNum type="arabicPeriod"/>
            </a:pPr>
            <a:r>
              <a:rPr lang="en-US" noProof="0" dirty="0" smtClean="0"/>
              <a:t>Constructionist principle</a:t>
            </a:r>
          </a:p>
          <a:p>
            <a:pPr marL="831850" lvl="2" indent="-285750">
              <a:lnSpc>
                <a:spcPct val="120000"/>
              </a:lnSpc>
              <a:spcBef>
                <a:spcPts val="0"/>
              </a:spcBef>
            </a:pPr>
            <a:r>
              <a:rPr lang="en-US" noProof="0" dirty="0" smtClean="0"/>
              <a:t>conversations shape reality</a:t>
            </a:r>
          </a:p>
          <a:p>
            <a:pPr marL="357188" indent="-268288">
              <a:lnSpc>
                <a:spcPct val="120000"/>
              </a:lnSpc>
              <a:spcBef>
                <a:spcPts val="600"/>
              </a:spcBef>
              <a:buFont typeface="+mj-lt"/>
              <a:buAutoNum type="arabicPeriod"/>
            </a:pPr>
            <a:r>
              <a:rPr lang="en-US" noProof="0" dirty="0" smtClean="0"/>
              <a:t>Simultaneity principle</a:t>
            </a:r>
          </a:p>
          <a:p>
            <a:pPr marL="889000" lvl="2" indent="-342900">
              <a:lnSpc>
                <a:spcPct val="120000"/>
              </a:lnSpc>
              <a:spcBef>
                <a:spcPts val="0"/>
              </a:spcBef>
            </a:pPr>
            <a:r>
              <a:rPr lang="en-US" noProof="0" dirty="0" smtClean="0"/>
              <a:t>inquiry and change are simultaneous</a:t>
            </a:r>
          </a:p>
          <a:p>
            <a:pPr marL="357188" indent="-268288">
              <a:lnSpc>
                <a:spcPct val="120000"/>
              </a:lnSpc>
              <a:spcBef>
                <a:spcPts val="600"/>
              </a:spcBef>
              <a:buFont typeface="+mj-lt"/>
              <a:buAutoNum type="arabicPeriod"/>
            </a:pPr>
            <a:r>
              <a:rPr lang="en-US" noProof="0" dirty="0" smtClean="0"/>
              <a:t>Poetic principle</a:t>
            </a:r>
          </a:p>
          <a:p>
            <a:pPr marL="889000" lvl="2" indent="-342900">
              <a:lnSpc>
                <a:spcPct val="120000"/>
              </a:lnSpc>
              <a:spcBef>
                <a:spcPts val="0"/>
              </a:spcBef>
            </a:pPr>
            <a:r>
              <a:rPr lang="en-US" noProof="0" dirty="0" smtClean="0"/>
              <a:t>we can choose how to perceive situations (glass half full)</a:t>
            </a:r>
          </a:p>
          <a:p>
            <a:pPr marL="357188" indent="-268288">
              <a:lnSpc>
                <a:spcPct val="120000"/>
              </a:lnSpc>
              <a:spcBef>
                <a:spcPts val="600"/>
              </a:spcBef>
              <a:buFont typeface="+mj-lt"/>
              <a:buAutoNum type="arabicPeriod"/>
            </a:pPr>
            <a:r>
              <a:rPr lang="en-US" noProof="0" dirty="0" smtClean="0"/>
              <a:t>Anticipatory principle</a:t>
            </a:r>
          </a:p>
          <a:p>
            <a:pPr marL="889000" lvl="2" indent="-342900">
              <a:lnSpc>
                <a:spcPct val="120000"/>
              </a:lnSpc>
              <a:spcBef>
                <a:spcPts val="0"/>
              </a:spcBef>
            </a:pPr>
            <a:r>
              <a:rPr lang="en-US" noProof="0" dirty="0" smtClean="0"/>
              <a:t>people are motivated by desirable visions</a:t>
            </a:r>
          </a:p>
        </p:txBody>
      </p:sp>
      <p:pic>
        <p:nvPicPr>
          <p:cNvPr id="3" name="Picture Placeholder 2" descr="Appreciative Stairs.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406" b="7406"/>
          <a:stretch>
            <a:fillRect/>
          </a:stretch>
        </p:blipFill>
        <p:spPr/>
      </p:pic>
    </p:spTree>
    <p:extLst>
      <p:ext uri="{BB962C8B-B14F-4D97-AF65-F5344CB8AC3E}">
        <p14:creationId xmlns:p14="http://schemas.microsoft.com/office/powerpoint/2010/main" val="292553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Autofit/>
          </a:bodyPr>
          <a:lstStyle/>
          <a:p>
            <a:r>
              <a:rPr lang="en-US" sz="3600" noProof="0" dirty="0" smtClean="0"/>
              <a:t>Four-D Model of</a:t>
            </a:r>
            <a:br>
              <a:rPr lang="en-US" sz="3600" noProof="0" dirty="0" smtClean="0"/>
            </a:br>
            <a:r>
              <a:rPr lang="en-US" sz="3600" noProof="0" dirty="0" smtClean="0"/>
              <a:t>Appreciative Inquiry</a:t>
            </a:r>
          </a:p>
        </p:txBody>
      </p:sp>
      <p:grpSp>
        <p:nvGrpSpPr>
          <p:cNvPr id="2" name="Group 23"/>
          <p:cNvGrpSpPr>
            <a:grpSpLocks/>
          </p:cNvGrpSpPr>
          <p:nvPr/>
        </p:nvGrpSpPr>
        <p:grpSpPr bwMode="auto">
          <a:xfrm>
            <a:off x="4267200" y="2209800"/>
            <a:ext cx="2133600" cy="2819400"/>
            <a:chOff x="4343400" y="1752600"/>
            <a:chExt cx="2133600" cy="2819400"/>
          </a:xfrm>
        </p:grpSpPr>
        <p:sp>
          <p:nvSpPr>
            <p:cNvPr id="57362" name="Line 5"/>
            <p:cNvSpPr>
              <a:spLocks noChangeShapeType="1"/>
            </p:cNvSpPr>
            <p:nvPr/>
          </p:nvSpPr>
          <p:spPr bwMode="auto">
            <a:xfrm>
              <a:off x="4343400" y="2895600"/>
              <a:ext cx="444500" cy="0"/>
            </a:xfrm>
            <a:prstGeom prst="line">
              <a:avLst/>
            </a:prstGeom>
            <a:noFill/>
            <a:ln w="76200">
              <a:solidFill>
                <a:schemeClr val="tx1"/>
              </a:solidFill>
              <a:round/>
              <a:headEnd/>
              <a:tailEnd type="triangle" w="med" len="med"/>
            </a:ln>
            <a:effectLst>
              <a:outerShdw blurRad="50800" dist="76200" dir="2700000">
                <a:srgbClr val="262626">
                  <a:alpha val="43000"/>
                </a:srgbClr>
              </a:outerShdw>
            </a:effectLst>
          </p:spPr>
          <p:txBody>
            <a:bodyPr wrap="none" anchor="ctr">
              <a:prstTxWarp prst="textNoShape">
                <a:avLst/>
              </a:prstTxWarp>
            </a:bodyPr>
            <a:lstStyle/>
            <a:p>
              <a:pPr>
                <a:defRPr/>
              </a:pPr>
              <a:endParaRPr lang="en-US" dirty="0">
                <a:latin typeface="Tahoma" pitchFamily="-65" charset="0"/>
                <a:ea typeface="ヒラギノ角ゴ Pro W3" pitchFamily="-65" charset="-128"/>
                <a:cs typeface="ヒラギノ角ゴ Pro W3" pitchFamily="-65" charset="-128"/>
              </a:endParaRPr>
            </a:p>
          </p:txBody>
        </p:sp>
        <p:sp>
          <p:nvSpPr>
            <p:cNvPr id="289798" name="Rectangle 6"/>
            <p:cNvSpPr>
              <a:spLocks noChangeArrowheads="1"/>
            </p:cNvSpPr>
            <p:nvPr/>
          </p:nvSpPr>
          <p:spPr bwMode="auto">
            <a:xfrm>
              <a:off x="4800600" y="1752600"/>
              <a:ext cx="1676400" cy="631825"/>
            </a:xfrm>
            <a:prstGeom prst="rect">
              <a:avLst/>
            </a:prstGeom>
            <a:solidFill>
              <a:srgbClr val="260925"/>
            </a:solidFill>
            <a:ln w="34925">
              <a:noFill/>
              <a:miter lim="800000"/>
              <a:headEnd/>
              <a:tailEnd/>
            </a:ln>
            <a:effectLst>
              <a:outerShdw blurRad="50800" dist="76200" dir="2700000" algn="ctr" rotWithShape="0">
                <a:srgbClr val="262626">
                  <a:alpha val="43000"/>
                </a:srgbClr>
              </a:outerShdw>
            </a:effectLst>
          </p:spPr>
          <p:txBody>
            <a:bodyPr anchor="ctr">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Designing</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9799" name="Rectangle 7"/>
            <p:cNvSpPr>
              <a:spLocks noChangeArrowheads="1"/>
            </p:cNvSpPr>
            <p:nvPr/>
          </p:nvSpPr>
          <p:spPr bwMode="auto">
            <a:xfrm>
              <a:off x="4800600" y="2362200"/>
              <a:ext cx="1676400" cy="2209800"/>
            </a:xfrm>
            <a:prstGeom prst="rect">
              <a:avLst/>
            </a:prstGeom>
            <a:solidFill>
              <a:srgbClr val="D1C4EE"/>
            </a:solidFill>
            <a:ln w="34925">
              <a:noFill/>
              <a:miter lim="800000"/>
              <a:headEnd/>
              <a:tailEnd/>
            </a:ln>
            <a:effectLst>
              <a:outerShdw blurRad="50800" dist="76200" dir="2700000">
                <a:srgbClr val="262626">
                  <a:alpha val="43000"/>
                </a:srgbClr>
              </a:outerShdw>
            </a:effectLst>
          </p:spPr>
          <p:txBody>
            <a:bodyPr tIns="274320">
              <a:prstTxWarp prst="textNoShape">
                <a:avLst/>
              </a:prstTxWarp>
            </a:bodyPr>
            <a:lstStyle/>
            <a:p>
              <a:pPr algn="l" eaLnBrk="0" hangingPunct="0">
                <a:tabLst>
                  <a:tab pos="760413" algn="ctr"/>
                </a:tabLst>
                <a:defRPr/>
              </a:pPr>
              <a:r>
                <a:rPr lang="en-AU" sz="2000" dirty="0">
                  <a:solidFill>
                    <a:schemeClr val="tx1"/>
                  </a:solidFill>
                  <a:latin typeface="Arial" pitchFamily="-65" charset="0"/>
                  <a:ea typeface="ヒラギノ角ゴ Pro W3" pitchFamily="-65" charset="-128"/>
                  <a:cs typeface="ヒラギノ角ゴ Pro W3" pitchFamily="-65" charset="-128"/>
                </a:rPr>
                <a:t>Engaging in dialogue about “what should be”</a:t>
              </a:r>
              <a:endParaRPr lang="en-US" sz="2000" dirty="0">
                <a:solidFill>
                  <a:schemeClr val="tx1"/>
                </a:solidFill>
                <a:latin typeface="Arial" pitchFamily="-65" charset="0"/>
                <a:ea typeface="ヒラギノ角ゴ Pro W3" pitchFamily="-65" charset="-128"/>
                <a:cs typeface="ヒラギノ角ゴ Pro W3" pitchFamily="-65" charset="-128"/>
              </a:endParaRPr>
            </a:p>
          </p:txBody>
        </p:sp>
      </p:grpSp>
      <p:grpSp>
        <p:nvGrpSpPr>
          <p:cNvPr id="3" name="Group 22"/>
          <p:cNvGrpSpPr>
            <a:grpSpLocks/>
          </p:cNvGrpSpPr>
          <p:nvPr/>
        </p:nvGrpSpPr>
        <p:grpSpPr bwMode="auto">
          <a:xfrm>
            <a:off x="2133600" y="2209800"/>
            <a:ext cx="2133600" cy="2819400"/>
            <a:chOff x="2209800" y="1752600"/>
            <a:chExt cx="2133600" cy="2819400"/>
          </a:xfrm>
        </p:grpSpPr>
        <p:sp>
          <p:nvSpPr>
            <p:cNvPr id="57359" name="Line 9"/>
            <p:cNvSpPr>
              <a:spLocks noChangeShapeType="1"/>
            </p:cNvSpPr>
            <p:nvPr/>
          </p:nvSpPr>
          <p:spPr bwMode="auto">
            <a:xfrm>
              <a:off x="2209800" y="2895600"/>
              <a:ext cx="444500" cy="0"/>
            </a:xfrm>
            <a:prstGeom prst="line">
              <a:avLst/>
            </a:prstGeom>
            <a:noFill/>
            <a:ln w="76200">
              <a:solidFill>
                <a:schemeClr val="tx1"/>
              </a:solidFill>
              <a:round/>
              <a:headEnd/>
              <a:tailEnd type="triangle" w="med" len="med"/>
            </a:ln>
            <a:effectLst>
              <a:outerShdw blurRad="50800" dist="38100" dir="2700000">
                <a:srgbClr val="000000">
                  <a:alpha val="43000"/>
                </a:srgbClr>
              </a:outerShdw>
            </a:effectLst>
          </p:spPr>
          <p:txBody>
            <a:bodyPr wrap="none" anchor="ctr">
              <a:prstTxWarp prst="textNoShape">
                <a:avLst/>
              </a:prstTxWarp>
            </a:bodyPr>
            <a:lstStyle/>
            <a:p>
              <a:pPr>
                <a:defRPr/>
              </a:pPr>
              <a:endParaRPr lang="en-US" dirty="0">
                <a:latin typeface="Tahoma" pitchFamily="-65" charset="0"/>
                <a:ea typeface="ヒラギノ角ゴ Pro W3" pitchFamily="-65" charset="-128"/>
                <a:cs typeface="ヒラギノ角ゴ Pro W3" pitchFamily="-65" charset="-128"/>
              </a:endParaRPr>
            </a:p>
          </p:txBody>
        </p:sp>
        <p:sp>
          <p:nvSpPr>
            <p:cNvPr id="289802" name="Rectangle 10"/>
            <p:cNvSpPr>
              <a:spLocks noChangeArrowheads="1"/>
            </p:cNvSpPr>
            <p:nvPr/>
          </p:nvSpPr>
          <p:spPr bwMode="auto">
            <a:xfrm>
              <a:off x="2667000" y="1752600"/>
              <a:ext cx="1676400" cy="631825"/>
            </a:xfrm>
            <a:prstGeom prst="rect">
              <a:avLst/>
            </a:prstGeom>
            <a:solidFill>
              <a:srgbClr val="002A3F"/>
            </a:solidFill>
            <a:ln w="34925">
              <a:noFill/>
              <a:miter lim="800000"/>
              <a:headEnd/>
              <a:tailEnd/>
            </a:ln>
            <a:effectLst>
              <a:outerShdw blurRad="50800" dist="76200" dir="2700000" algn="ctr" rotWithShape="0">
                <a:srgbClr val="262626">
                  <a:alpha val="43000"/>
                </a:srgbClr>
              </a:outerShdw>
            </a:effectLst>
          </p:spPr>
          <p:txBody>
            <a:bodyPr anchor="ctr">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Dreaming</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9803" name="Rectangle 11"/>
            <p:cNvSpPr>
              <a:spLocks noChangeArrowheads="1"/>
            </p:cNvSpPr>
            <p:nvPr/>
          </p:nvSpPr>
          <p:spPr bwMode="auto">
            <a:xfrm>
              <a:off x="2667000" y="2362200"/>
              <a:ext cx="1676400" cy="2209800"/>
            </a:xfrm>
            <a:prstGeom prst="rect">
              <a:avLst/>
            </a:prstGeom>
            <a:solidFill>
              <a:srgbClr val="82E5EB"/>
            </a:solidFill>
            <a:ln w="34925">
              <a:noFill/>
              <a:miter lim="800000"/>
              <a:headEnd/>
              <a:tailEnd/>
            </a:ln>
            <a:effectLst>
              <a:outerShdw blurRad="50800" dist="76200" dir="2700000">
                <a:srgbClr val="262626">
                  <a:alpha val="43000"/>
                </a:srgbClr>
              </a:outerShdw>
            </a:effectLst>
          </p:spPr>
          <p:txBody>
            <a:bodyPr tIns="274320">
              <a:prstTxWarp prst="textNoShape">
                <a:avLst/>
              </a:prstTxWarp>
            </a:bodyPr>
            <a:lstStyle/>
            <a:p>
              <a:pPr algn="l" eaLnBrk="0" hangingPunct="0">
                <a:tabLst>
                  <a:tab pos="760413" algn="ctr"/>
                </a:tabLst>
                <a:defRPr/>
              </a:pPr>
              <a:r>
                <a:rPr lang="en-AU" sz="2000" dirty="0">
                  <a:solidFill>
                    <a:schemeClr val="tx1"/>
                  </a:solidFill>
                  <a:latin typeface="Arial" pitchFamily="-65" charset="0"/>
                  <a:ea typeface="ヒラギノ角ゴ Pro W3" pitchFamily="-65" charset="-128"/>
                  <a:cs typeface="ヒラギノ角ゴ Pro W3" pitchFamily="-65" charset="-128"/>
                </a:rPr>
                <a:t>Forming ideas about “what might be”</a:t>
              </a:r>
              <a:endParaRPr lang="en-US" sz="1800" dirty="0">
                <a:solidFill>
                  <a:schemeClr val="tx1"/>
                </a:solidFill>
                <a:latin typeface="Arial" pitchFamily="-65" charset="0"/>
                <a:ea typeface="ヒラギノ角ゴ Pro W3" pitchFamily="-65" charset="-128"/>
                <a:cs typeface="ヒラギノ角ゴ Pro W3" pitchFamily="-65" charset="-128"/>
              </a:endParaRPr>
            </a:p>
          </p:txBody>
        </p:sp>
      </p:grpSp>
      <p:grpSp>
        <p:nvGrpSpPr>
          <p:cNvPr id="4" name="Group 21"/>
          <p:cNvGrpSpPr>
            <a:grpSpLocks/>
          </p:cNvGrpSpPr>
          <p:nvPr/>
        </p:nvGrpSpPr>
        <p:grpSpPr bwMode="auto">
          <a:xfrm>
            <a:off x="457200" y="2209800"/>
            <a:ext cx="1676400" cy="2819400"/>
            <a:chOff x="533400" y="1752600"/>
            <a:chExt cx="1676400" cy="2819400"/>
          </a:xfrm>
        </p:grpSpPr>
        <p:sp>
          <p:nvSpPr>
            <p:cNvPr id="289795" name="Rectangle 3"/>
            <p:cNvSpPr>
              <a:spLocks noChangeArrowheads="1"/>
            </p:cNvSpPr>
            <p:nvPr/>
          </p:nvSpPr>
          <p:spPr bwMode="auto">
            <a:xfrm>
              <a:off x="533400" y="1752600"/>
              <a:ext cx="1676400" cy="631825"/>
            </a:xfrm>
            <a:prstGeom prst="rect">
              <a:avLst/>
            </a:prstGeom>
            <a:solidFill>
              <a:srgbClr val="4A0815"/>
            </a:solidFill>
            <a:ln w="34925">
              <a:noFill/>
              <a:miter lim="800000"/>
              <a:headEnd/>
              <a:tailEnd/>
            </a:ln>
            <a:effectLst>
              <a:outerShdw blurRad="50800" dist="76200" dir="2700000" algn="ctr" rotWithShape="0">
                <a:srgbClr val="262626">
                  <a:alpha val="43000"/>
                </a:srgbClr>
              </a:outerShdw>
            </a:effectLst>
          </p:spPr>
          <p:txBody>
            <a:bodyPr wrap="none" anchor="ctr">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Discovery</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9804" name="Rectangle 12"/>
            <p:cNvSpPr>
              <a:spLocks noChangeArrowheads="1"/>
            </p:cNvSpPr>
            <p:nvPr/>
          </p:nvSpPr>
          <p:spPr bwMode="auto">
            <a:xfrm>
              <a:off x="533400" y="2362200"/>
              <a:ext cx="1676400" cy="2209800"/>
            </a:xfrm>
            <a:prstGeom prst="rect">
              <a:avLst/>
            </a:prstGeom>
            <a:solidFill>
              <a:srgbClr val="EDC0C9"/>
            </a:solidFill>
            <a:ln w="34925">
              <a:noFill/>
              <a:miter lim="800000"/>
              <a:headEnd/>
              <a:tailEnd/>
            </a:ln>
            <a:effectLst>
              <a:outerShdw blurRad="50800" dist="76200" dir="2700000">
                <a:srgbClr val="262626">
                  <a:alpha val="43000"/>
                </a:srgbClr>
              </a:outerShdw>
            </a:effectLst>
          </p:spPr>
          <p:txBody>
            <a:bodyPr tIns="274320">
              <a:prstTxWarp prst="textNoShape">
                <a:avLst/>
              </a:prstTxWarp>
            </a:bodyPr>
            <a:lstStyle/>
            <a:p>
              <a:pPr algn="l" eaLnBrk="0" hangingPunct="0">
                <a:tabLst>
                  <a:tab pos="760413" algn="ctr"/>
                </a:tabLst>
                <a:defRPr/>
              </a:pPr>
              <a:r>
                <a:rPr lang="en-AU" sz="2000" dirty="0">
                  <a:solidFill>
                    <a:schemeClr val="tx1"/>
                  </a:solidFill>
                  <a:latin typeface="Arial" pitchFamily="-65" charset="0"/>
                  <a:ea typeface="ヒラギノ角ゴ Pro W3" pitchFamily="-65" charset="-128"/>
                  <a:cs typeface="ヒラギノ角ゴ Pro W3" pitchFamily="-65" charset="-128"/>
                </a:rPr>
                <a:t>Discovering the best of “what is</a:t>
              </a:r>
              <a:endParaRPr lang="en-US" sz="1800" dirty="0">
                <a:solidFill>
                  <a:schemeClr val="tx1"/>
                </a:solidFill>
                <a:latin typeface="Arial" pitchFamily="-65" charset="0"/>
                <a:ea typeface="ヒラギノ角ゴ Pro W3" pitchFamily="-65" charset="-128"/>
                <a:cs typeface="ヒラギノ角ゴ Pro W3" pitchFamily="-65" charset="-128"/>
              </a:endParaRPr>
            </a:p>
          </p:txBody>
        </p:sp>
      </p:grpSp>
      <p:grpSp>
        <p:nvGrpSpPr>
          <p:cNvPr id="5" name="Group 24"/>
          <p:cNvGrpSpPr>
            <a:grpSpLocks/>
          </p:cNvGrpSpPr>
          <p:nvPr/>
        </p:nvGrpSpPr>
        <p:grpSpPr bwMode="auto">
          <a:xfrm>
            <a:off x="6400800" y="2209800"/>
            <a:ext cx="2133600" cy="2819400"/>
            <a:chOff x="6477000" y="1752600"/>
            <a:chExt cx="2133600" cy="2819400"/>
          </a:xfrm>
        </p:grpSpPr>
        <p:sp>
          <p:nvSpPr>
            <p:cNvPr id="57355" name="Line 14"/>
            <p:cNvSpPr>
              <a:spLocks noChangeShapeType="1"/>
            </p:cNvSpPr>
            <p:nvPr/>
          </p:nvSpPr>
          <p:spPr bwMode="auto">
            <a:xfrm>
              <a:off x="6477000" y="2895600"/>
              <a:ext cx="444500" cy="0"/>
            </a:xfrm>
            <a:prstGeom prst="line">
              <a:avLst/>
            </a:prstGeom>
            <a:noFill/>
            <a:ln w="76200">
              <a:solidFill>
                <a:schemeClr val="tx1"/>
              </a:solidFill>
              <a:round/>
              <a:headEnd/>
              <a:tailEnd type="triangle" w="med" len="med"/>
            </a:ln>
            <a:effectLst>
              <a:outerShdw blurRad="50800" dist="76200" dir="2700000">
                <a:srgbClr val="262626">
                  <a:alpha val="43000"/>
                </a:srgbClr>
              </a:outerShdw>
            </a:effectLst>
          </p:spPr>
          <p:txBody>
            <a:bodyPr wrap="none" anchor="ctr">
              <a:prstTxWarp prst="textNoShape">
                <a:avLst/>
              </a:prstTxWarp>
            </a:bodyPr>
            <a:lstStyle/>
            <a:p>
              <a:pPr>
                <a:defRPr/>
              </a:pPr>
              <a:endParaRPr lang="en-US" dirty="0">
                <a:latin typeface="Tahoma" pitchFamily="-65" charset="0"/>
                <a:ea typeface="ヒラギノ角ゴ Pro W3" pitchFamily="-65" charset="-128"/>
                <a:cs typeface="ヒラギノ角ゴ Pro W3" pitchFamily="-65" charset="-128"/>
              </a:endParaRPr>
            </a:p>
          </p:txBody>
        </p:sp>
        <p:sp>
          <p:nvSpPr>
            <p:cNvPr id="289808" name="Rectangle 16"/>
            <p:cNvSpPr>
              <a:spLocks noChangeArrowheads="1"/>
            </p:cNvSpPr>
            <p:nvPr/>
          </p:nvSpPr>
          <p:spPr bwMode="auto">
            <a:xfrm>
              <a:off x="6934200" y="1752600"/>
              <a:ext cx="1676400" cy="631825"/>
            </a:xfrm>
            <a:prstGeom prst="rect">
              <a:avLst/>
            </a:prstGeom>
            <a:solidFill>
              <a:srgbClr val="1F260A"/>
            </a:solidFill>
            <a:ln w="34925">
              <a:noFill/>
              <a:miter lim="800000"/>
              <a:headEnd/>
              <a:tailEnd/>
            </a:ln>
            <a:effectLst>
              <a:outerShdw blurRad="50800" dist="76200" dir="2700000" algn="ctr" rotWithShape="0">
                <a:srgbClr val="262626">
                  <a:alpha val="43000"/>
                </a:srgbClr>
              </a:outerShdw>
            </a:effectLst>
          </p:spPr>
          <p:txBody>
            <a:bodyPr anchor="ctr">
              <a:prstTxWarp prst="textNoShape">
                <a:avLst/>
              </a:prstTxWarp>
            </a:bodyPr>
            <a:lstStyle/>
            <a:p>
              <a:pPr eaLnBrk="0" hangingPunct="0">
                <a:tabLst>
                  <a:tab pos="760413" algn="ctr"/>
                </a:tabLst>
                <a:defRPr/>
              </a:pPr>
              <a:r>
                <a:rPr lang="en-US" sz="19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Delivering</a:t>
              </a:r>
              <a:endParaRPr lang="en-US" sz="20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289809" name="Rectangle 17"/>
            <p:cNvSpPr>
              <a:spLocks noChangeArrowheads="1"/>
            </p:cNvSpPr>
            <p:nvPr/>
          </p:nvSpPr>
          <p:spPr bwMode="auto">
            <a:xfrm>
              <a:off x="6934200" y="2362200"/>
              <a:ext cx="1676400" cy="2209800"/>
            </a:xfrm>
            <a:prstGeom prst="rect">
              <a:avLst/>
            </a:prstGeom>
            <a:solidFill>
              <a:srgbClr val="D0FF7D"/>
            </a:solidFill>
            <a:ln w="34925">
              <a:noFill/>
              <a:miter lim="800000"/>
              <a:headEnd/>
              <a:tailEnd/>
            </a:ln>
            <a:effectLst>
              <a:outerShdw blurRad="50800" dist="76200" dir="2700000">
                <a:srgbClr val="262626">
                  <a:alpha val="43000"/>
                </a:srgbClr>
              </a:outerShdw>
            </a:effectLst>
          </p:spPr>
          <p:txBody>
            <a:bodyPr tIns="274320">
              <a:prstTxWarp prst="textNoShape">
                <a:avLst/>
              </a:prstTxWarp>
            </a:bodyPr>
            <a:lstStyle/>
            <a:p>
              <a:pPr algn="l" eaLnBrk="0" hangingPunct="0">
                <a:tabLst>
                  <a:tab pos="760413" algn="ctr"/>
                </a:tabLst>
                <a:defRPr/>
              </a:pPr>
              <a:r>
                <a:rPr lang="en-AU" sz="2000" dirty="0">
                  <a:solidFill>
                    <a:schemeClr val="tx1"/>
                  </a:solidFill>
                  <a:latin typeface="Arial" pitchFamily="-65" charset="0"/>
                  <a:ea typeface="ヒラギノ角ゴ Pro W3" pitchFamily="-65" charset="-128"/>
                  <a:cs typeface="ヒラギノ角ゴ Pro W3" pitchFamily="-65" charset="-128"/>
                </a:rPr>
                <a:t>Developing objectives about “what will be”</a:t>
              </a:r>
              <a:endParaRPr lang="en-US" sz="2000" dirty="0">
                <a:solidFill>
                  <a:schemeClr val="tx1"/>
                </a:solidFill>
                <a:latin typeface="Arial" pitchFamily="-65" charset="0"/>
                <a:ea typeface="ヒラギノ角ゴ Pro W3" pitchFamily="-65" charset="-128"/>
                <a:cs typeface="ヒラギノ角ゴ Pro W3" pitchFamily="-65" charset="-128"/>
              </a:endParaRPr>
            </a:p>
          </p:txBody>
        </p:sp>
      </p:grpSp>
    </p:spTree>
    <p:extLst>
      <p:ext uri="{BB962C8B-B14F-4D97-AF65-F5344CB8AC3E}">
        <p14:creationId xmlns:p14="http://schemas.microsoft.com/office/powerpoint/2010/main" val="59257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Left)">
                                      <p:cBhvr>
                                        <p:cTn id="12" dur="500"/>
                                        <p:tgtEl>
                                          <p:spTgt spid="3"/>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Left)">
                                      <p:cBhvr>
                                        <p:cTn id="16" dur="500"/>
                                        <p:tgtEl>
                                          <p:spTgt spid="2"/>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noProof="0" dirty="0" smtClean="0"/>
              <a:t>Organizational Change</a:t>
            </a:r>
            <a:br>
              <a:rPr lang="en-US" noProof="0" dirty="0" smtClean="0"/>
            </a:br>
            <a:r>
              <a:rPr lang="en-US" noProof="0" dirty="0" smtClean="0"/>
              <a:t>at LG Group</a:t>
            </a:r>
            <a:endParaRPr lang="en-US" noProof="0" dirty="0"/>
          </a:p>
        </p:txBody>
      </p:sp>
      <p:sp>
        <p:nvSpPr>
          <p:cNvPr id="8" name="Content Placeholder 7"/>
          <p:cNvSpPr>
            <a:spLocks noGrp="1"/>
          </p:cNvSpPr>
          <p:nvPr>
            <p:ph idx="1"/>
          </p:nvPr>
        </p:nvSpPr>
        <p:spPr/>
        <p:txBody>
          <a:bodyPr/>
          <a:lstStyle/>
          <a:p>
            <a:pPr marL="0" indent="0">
              <a:lnSpc>
                <a:spcPct val="120000"/>
              </a:lnSpc>
              <a:buNone/>
            </a:pPr>
            <a:r>
              <a:rPr lang="en-US" noProof="0" dirty="0"/>
              <a:t>LG Group chairman Koo Bon-moo (shown) is creating an urgency to change Korea’s second largest conglomerate into a more proactive, marketplace leader rather than a follower of Samsung</a:t>
            </a:r>
          </a:p>
        </p:txBody>
      </p:sp>
      <p:pic>
        <p:nvPicPr>
          <p:cNvPr id="10" name="Picture Placeholder 9" descr="LG pic sm.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58" r="158"/>
          <a:stretch>
            <a:fillRect/>
          </a:stretch>
        </p:blipFill>
        <p:spPr/>
      </p:pic>
    </p:spTree>
    <p:extLst>
      <p:ext uri="{BB962C8B-B14F-4D97-AF65-F5344CB8AC3E}">
        <p14:creationId xmlns:p14="http://schemas.microsoft.com/office/powerpoint/2010/main" val="4028706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z="4400" noProof="0" dirty="0" smtClean="0"/>
              <a:t>Large Group Interventions</a:t>
            </a:r>
          </a:p>
        </p:txBody>
      </p:sp>
      <p:sp>
        <p:nvSpPr>
          <p:cNvPr id="44035" name="Content Placeholder 6"/>
          <p:cNvSpPr>
            <a:spLocks noGrp="1"/>
          </p:cNvSpPr>
          <p:nvPr>
            <p:ph idx="1"/>
          </p:nvPr>
        </p:nvSpPr>
        <p:spPr>
          <a:prstGeom prst="rect">
            <a:avLst/>
          </a:prstGeom>
        </p:spPr>
        <p:txBody>
          <a:bodyPr>
            <a:normAutofit lnSpcReduction="10000"/>
          </a:bodyPr>
          <a:lstStyle/>
          <a:p>
            <a:r>
              <a:rPr lang="en-US" noProof="0" dirty="0" smtClean="0"/>
              <a:t>Future search, open space, and other interventions that involve “the whole system” </a:t>
            </a:r>
          </a:p>
          <a:p>
            <a:pPr lvl="1"/>
            <a:r>
              <a:rPr lang="en-US" noProof="0" dirty="0" smtClean="0"/>
              <a:t>Large group sessions</a:t>
            </a:r>
          </a:p>
          <a:p>
            <a:pPr lvl="1"/>
            <a:r>
              <a:rPr lang="en-US" noProof="0" dirty="0" smtClean="0"/>
              <a:t>May last a few days</a:t>
            </a:r>
          </a:p>
          <a:p>
            <a:pPr lvl="1">
              <a:spcAft>
                <a:spcPts val="1800"/>
              </a:spcAft>
            </a:pPr>
            <a:r>
              <a:rPr lang="en-US" noProof="0" dirty="0" smtClean="0"/>
              <a:t>High involvement with minimal structure</a:t>
            </a:r>
          </a:p>
          <a:p>
            <a:r>
              <a:rPr lang="en-US" noProof="0" dirty="0" smtClean="0"/>
              <a:t>Limitations of large group interventions</a:t>
            </a:r>
          </a:p>
          <a:p>
            <a:pPr lvl="1"/>
            <a:r>
              <a:rPr lang="en-US" noProof="0" dirty="0" smtClean="0"/>
              <a:t>Limited opportunity to contribute</a:t>
            </a:r>
          </a:p>
          <a:p>
            <a:pPr lvl="1"/>
            <a:r>
              <a:rPr lang="en-US" noProof="0" dirty="0" smtClean="0"/>
              <a:t>Risk that a few people will dominate</a:t>
            </a:r>
          </a:p>
          <a:p>
            <a:pPr lvl="1"/>
            <a:r>
              <a:rPr lang="en-US" noProof="0" dirty="0" smtClean="0"/>
              <a:t>Focus on common ground may hide differences</a:t>
            </a:r>
          </a:p>
          <a:p>
            <a:pPr lvl="1"/>
            <a:r>
              <a:rPr lang="en-US" noProof="0" dirty="0" smtClean="0"/>
              <a:t>Generates high expectations about ideal future</a:t>
            </a:r>
          </a:p>
        </p:txBody>
      </p:sp>
    </p:spTree>
    <p:extLst>
      <p:ext uri="{BB962C8B-B14F-4D97-AF65-F5344CB8AC3E}">
        <p14:creationId xmlns:p14="http://schemas.microsoft.com/office/powerpoint/2010/main" val="38988663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r>
              <a:rPr lang="en-US" sz="4400" noProof="0" dirty="0" smtClean="0"/>
              <a:t>Parallel Learning Structure Approach</a:t>
            </a:r>
          </a:p>
        </p:txBody>
      </p:sp>
      <p:sp>
        <p:nvSpPr>
          <p:cNvPr id="291843" name="Rectangle 3"/>
          <p:cNvSpPr>
            <a:spLocks noGrp="1" noChangeArrowheads="1"/>
          </p:cNvSpPr>
          <p:nvPr>
            <p:ph idx="1"/>
          </p:nvPr>
        </p:nvSpPr>
        <p:spPr>
          <a:prstGeom prst="rect">
            <a:avLst/>
          </a:prstGeom>
        </p:spPr>
        <p:txBody>
          <a:bodyPr/>
          <a:lstStyle/>
          <a:p>
            <a:pPr>
              <a:spcAft>
                <a:spcPts val="1200"/>
              </a:spcAft>
            </a:pPr>
            <a:r>
              <a:rPr lang="en-US" noProof="0" dirty="0" smtClean="0"/>
              <a:t>Highly participative social structures </a:t>
            </a:r>
          </a:p>
          <a:p>
            <a:pPr>
              <a:spcAft>
                <a:spcPts val="1200"/>
              </a:spcAft>
            </a:pPr>
            <a:r>
              <a:rPr lang="en-US" noProof="0" dirty="0" smtClean="0"/>
              <a:t>Members representative across the formal hierarchy</a:t>
            </a:r>
          </a:p>
          <a:p>
            <a:pPr>
              <a:spcAft>
                <a:spcPts val="1200"/>
              </a:spcAft>
            </a:pPr>
            <a:r>
              <a:rPr lang="en-US" noProof="0" dirty="0" smtClean="0"/>
              <a:t>Sufficiently free from firm’s constraints</a:t>
            </a:r>
          </a:p>
          <a:p>
            <a:r>
              <a:rPr lang="en-US" noProof="0" dirty="0" smtClean="0"/>
              <a:t>Develop change solutions </a:t>
            </a:r>
            <a:r>
              <a:rPr lang="en-US" dirty="0"/>
              <a:t>–</a:t>
            </a:r>
            <a:r>
              <a:rPr lang="en-US" noProof="0" dirty="0" smtClean="0"/>
              <a:t> </a:t>
            </a:r>
            <a:r>
              <a:rPr lang="en-US" noProof="0" dirty="0" smtClean="0"/>
              <a:t>then applied back into the larger organization</a:t>
            </a:r>
          </a:p>
        </p:txBody>
      </p:sp>
    </p:spTree>
    <p:extLst>
      <p:ext uri="{BB962C8B-B14F-4D97-AF65-F5344CB8AC3E}">
        <p14:creationId xmlns:p14="http://schemas.microsoft.com/office/powerpoint/2010/main" val="580890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91843">
                                            <p:txEl>
                                              <p:pRg st="0" end="0"/>
                                            </p:txEl>
                                          </p:spTgt>
                                        </p:tgtEl>
                                        <p:attrNameLst>
                                          <p:attrName>style.visibility</p:attrName>
                                        </p:attrNameLst>
                                      </p:cBhvr>
                                      <p:to>
                                        <p:strVal val="visible"/>
                                      </p:to>
                                    </p:set>
                                    <p:anim calcmode="lin" valueType="num">
                                      <p:cBhvr>
                                        <p:cTn id="7" dur="500" fill="hold"/>
                                        <p:tgtEl>
                                          <p:spTgt spid="291843">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29184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91843">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291843">
                                            <p:txEl>
                                              <p:pRg st="0" end="0"/>
                                            </p:txEl>
                                          </p:spTgt>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291843">
                                            <p:txEl>
                                              <p:pRg st="1" end="1"/>
                                            </p:txEl>
                                          </p:spTgt>
                                        </p:tgtEl>
                                        <p:attrNameLst>
                                          <p:attrName>style.visibility</p:attrName>
                                        </p:attrNameLst>
                                      </p:cBhvr>
                                      <p:to>
                                        <p:strVal val="visible"/>
                                      </p:to>
                                    </p:set>
                                    <p:anim calcmode="lin" valueType="num">
                                      <p:cBhvr>
                                        <p:cTn id="14" dur="500" fill="hold"/>
                                        <p:tgtEl>
                                          <p:spTgt spid="291843">
                                            <p:txEl>
                                              <p:pRg st="1" end="1"/>
                                            </p:txEl>
                                          </p:spTgt>
                                        </p:tgtEl>
                                        <p:attrNameLst>
                                          <p:attrName>ppt_x</p:attrName>
                                        </p:attrNameLst>
                                      </p:cBhvr>
                                      <p:tavLst>
                                        <p:tav tm="0">
                                          <p:val>
                                            <p:strVal val="#ppt_x-#ppt_w/2"/>
                                          </p:val>
                                        </p:tav>
                                        <p:tav tm="100000">
                                          <p:val>
                                            <p:strVal val="#ppt_x"/>
                                          </p:val>
                                        </p:tav>
                                      </p:tavLst>
                                    </p:anim>
                                    <p:anim calcmode="lin" valueType="num">
                                      <p:cBhvr>
                                        <p:cTn id="15" dur="500" fill="hold"/>
                                        <p:tgtEl>
                                          <p:spTgt spid="291843">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291843">
                                            <p:txEl>
                                              <p:pRg st="1" end="1"/>
                                            </p:txEl>
                                          </p:spTgt>
                                        </p:tgtEl>
                                        <p:attrNameLst>
                                          <p:attrName>ppt_w</p:attrName>
                                        </p:attrNameLst>
                                      </p:cBhvr>
                                      <p:tavLst>
                                        <p:tav tm="0">
                                          <p:val>
                                            <p:fltVal val="0"/>
                                          </p:val>
                                        </p:tav>
                                        <p:tav tm="100000">
                                          <p:val>
                                            <p:strVal val="#ppt_w"/>
                                          </p:val>
                                        </p:tav>
                                      </p:tavLst>
                                    </p:anim>
                                    <p:anim calcmode="lin" valueType="num">
                                      <p:cBhvr>
                                        <p:cTn id="17" dur="500" fill="hold"/>
                                        <p:tgtEl>
                                          <p:spTgt spid="291843">
                                            <p:txEl>
                                              <p:pRg st="1" end="1"/>
                                            </p:txEl>
                                          </p:spTgt>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grpId="0" nodeType="afterEffect">
                                  <p:stCondLst>
                                    <p:cond delay="0"/>
                                  </p:stCondLst>
                                  <p:childTnLst>
                                    <p:set>
                                      <p:cBhvr>
                                        <p:cTn id="20" dur="1" fill="hold">
                                          <p:stCondLst>
                                            <p:cond delay="0"/>
                                          </p:stCondLst>
                                        </p:cTn>
                                        <p:tgtEl>
                                          <p:spTgt spid="291843">
                                            <p:txEl>
                                              <p:pRg st="2" end="2"/>
                                            </p:txEl>
                                          </p:spTgt>
                                        </p:tgtEl>
                                        <p:attrNameLst>
                                          <p:attrName>style.visibility</p:attrName>
                                        </p:attrNameLst>
                                      </p:cBhvr>
                                      <p:to>
                                        <p:strVal val="visible"/>
                                      </p:to>
                                    </p:set>
                                    <p:anim calcmode="lin" valueType="num">
                                      <p:cBhvr>
                                        <p:cTn id="21" dur="500" fill="hold"/>
                                        <p:tgtEl>
                                          <p:spTgt spid="291843">
                                            <p:txEl>
                                              <p:pRg st="2" end="2"/>
                                            </p:txEl>
                                          </p:spTgt>
                                        </p:tgtEl>
                                        <p:attrNameLst>
                                          <p:attrName>ppt_x</p:attrName>
                                        </p:attrNameLst>
                                      </p:cBhvr>
                                      <p:tavLst>
                                        <p:tav tm="0">
                                          <p:val>
                                            <p:strVal val="#ppt_x-#ppt_w/2"/>
                                          </p:val>
                                        </p:tav>
                                        <p:tav tm="100000">
                                          <p:val>
                                            <p:strVal val="#ppt_x"/>
                                          </p:val>
                                        </p:tav>
                                      </p:tavLst>
                                    </p:anim>
                                    <p:anim calcmode="lin" valueType="num">
                                      <p:cBhvr>
                                        <p:cTn id="22" dur="500" fill="hold"/>
                                        <p:tgtEl>
                                          <p:spTgt spid="291843">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29184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91843">
                                            <p:txEl>
                                              <p:pRg st="2" end="2"/>
                                            </p:txEl>
                                          </p:spTgt>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291843">
                                            <p:txEl>
                                              <p:pRg st="3" end="3"/>
                                            </p:txEl>
                                          </p:spTgt>
                                        </p:tgtEl>
                                        <p:attrNameLst>
                                          <p:attrName>style.visibility</p:attrName>
                                        </p:attrNameLst>
                                      </p:cBhvr>
                                      <p:to>
                                        <p:strVal val="visible"/>
                                      </p:to>
                                    </p:set>
                                    <p:anim calcmode="lin" valueType="num">
                                      <p:cBhvr>
                                        <p:cTn id="28" dur="500" fill="hold"/>
                                        <p:tgtEl>
                                          <p:spTgt spid="291843">
                                            <p:txEl>
                                              <p:pRg st="3" end="3"/>
                                            </p:txEl>
                                          </p:spTgt>
                                        </p:tgtEl>
                                        <p:attrNameLst>
                                          <p:attrName>ppt_x</p:attrName>
                                        </p:attrNameLst>
                                      </p:cBhvr>
                                      <p:tavLst>
                                        <p:tav tm="0">
                                          <p:val>
                                            <p:strVal val="#ppt_x-#ppt_w/2"/>
                                          </p:val>
                                        </p:tav>
                                        <p:tav tm="100000">
                                          <p:val>
                                            <p:strVal val="#ppt_x"/>
                                          </p:val>
                                        </p:tav>
                                      </p:tavLst>
                                    </p:anim>
                                    <p:anim calcmode="lin" valueType="num">
                                      <p:cBhvr>
                                        <p:cTn id="29" dur="500" fill="hold"/>
                                        <p:tgtEl>
                                          <p:spTgt spid="291843">
                                            <p:txEl>
                                              <p:pRg st="3" end="3"/>
                                            </p:txEl>
                                          </p:spTgt>
                                        </p:tgtEl>
                                        <p:attrNameLst>
                                          <p:attrName>ppt_y</p:attrName>
                                        </p:attrNameLst>
                                      </p:cBhvr>
                                      <p:tavLst>
                                        <p:tav tm="0">
                                          <p:val>
                                            <p:strVal val="#ppt_y"/>
                                          </p:val>
                                        </p:tav>
                                        <p:tav tm="100000">
                                          <p:val>
                                            <p:strVal val="#ppt_y"/>
                                          </p:val>
                                        </p:tav>
                                      </p:tavLst>
                                    </p:anim>
                                    <p:anim calcmode="lin" valueType="num">
                                      <p:cBhvr>
                                        <p:cTn id="30" dur="500" fill="hold"/>
                                        <p:tgtEl>
                                          <p:spTgt spid="291843">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29184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autoUpdateAnimBg="0"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295871" y="-27384"/>
            <a:ext cx="7588497" cy="1143000"/>
          </a:xfrm>
        </p:spPr>
        <p:txBody>
          <a:bodyPr>
            <a:noAutofit/>
          </a:bodyPr>
          <a:lstStyle/>
          <a:p>
            <a:r>
              <a:rPr lang="en-US" sz="3200" noProof="0" dirty="0" smtClean="0"/>
              <a:t>Cross-Cultural and Ethical Concerns with Managing Change</a:t>
            </a:r>
          </a:p>
        </p:txBody>
      </p:sp>
      <p:sp>
        <p:nvSpPr>
          <p:cNvPr id="295939" name="Rectangle 3"/>
          <p:cNvSpPr>
            <a:spLocks noGrp="1" noChangeArrowheads="1"/>
          </p:cNvSpPr>
          <p:nvPr>
            <p:ph idx="1"/>
          </p:nvPr>
        </p:nvSpPr>
        <p:spPr>
          <a:xfrm>
            <a:off x="323528" y="2171997"/>
            <a:ext cx="8208911" cy="4785395"/>
          </a:xfrm>
          <a:prstGeom prst="rect">
            <a:avLst/>
          </a:prstGeom>
        </p:spPr>
        <p:txBody>
          <a:bodyPr/>
          <a:lstStyle/>
          <a:p>
            <a:r>
              <a:rPr lang="en-US" noProof="0" dirty="0" smtClean="0"/>
              <a:t>Cross-Cultural Concerns</a:t>
            </a:r>
          </a:p>
          <a:p>
            <a:pPr lvl="1">
              <a:spcAft>
                <a:spcPts val="1800"/>
              </a:spcAft>
            </a:pPr>
            <a:r>
              <a:rPr lang="en-US" noProof="0" dirty="0" smtClean="0"/>
              <a:t>Linear and open conflict assumptions different from values in some cultures</a:t>
            </a:r>
          </a:p>
          <a:p>
            <a:r>
              <a:rPr lang="en-US" noProof="0" dirty="0" smtClean="0"/>
              <a:t>Ethical Concerns</a:t>
            </a:r>
          </a:p>
          <a:p>
            <a:pPr lvl="1"/>
            <a:r>
              <a:rPr lang="en-US" noProof="0" dirty="0" smtClean="0"/>
              <a:t>Privacy rights of individuals</a:t>
            </a:r>
          </a:p>
          <a:p>
            <a:pPr lvl="1"/>
            <a:r>
              <a:rPr lang="en-US" noProof="0" dirty="0" smtClean="0"/>
              <a:t>Management power</a:t>
            </a:r>
          </a:p>
          <a:p>
            <a:pPr lvl="1"/>
            <a:r>
              <a:rPr lang="en-US" noProof="0" dirty="0" smtClean="0"/>
              <a:t>Individuals’ self-esteem</a:t>
            </a:r>
          </a:p>
        </p:txBody>
      </p:sp>
    </p:spTree>
    <p:extLst>
      <p:ext uri="{BB962C8B-B14F-4D97-AF65-F5344CB8AC3E}">
        <p14:creationId xmlns:p14="http://schemas.microsoft.com/office/powerpoint/2010/main" val="123371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295939">
                                            <p:txEl>
                                              <p:pRg st="0" end="0"/>
                                            </p:txEl>
                                          </p:spTgt>
                                        </p:tgtEl>
                                        <p:attrNameLst>
                                          <p:attrName>style.visibility</p:attrName>
                                        </p:attrNameLst>
                                      </p:cBhvr>
                                      <p:to>
                                        <p:strVal val="visible"/>
                                      </p:to>
                                    </p:set>
                                    <p:anim calcmode="lin" valueType="num">
                                      <p:cBhvr additive="base">
                                        <p:cTn id="7" dur="500" fill="hold"/>
                                        <p:tgtEl>
                                          <p:spTgt spid="29593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9593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295939">
                                            <p:txEl>
                                              <p:pRg st="1" end="1"/>
                                            </p:txEl>
                                          </p:spTgt>
                                        </p:tgtEl>
                                        <p:attrNameLst>
                                          <p:attrName>style.visibility</p:attrName>
                                        </p:attrNameLst>
                                      </p:cBhvr>
                                      <p:to>
                                        <p:strVal val="visible"/>
                                      </p:to>
                                    </p:set>
                                    <p:anim calcmode="lin" valueType="num">
                                      <p:cBhvr additive="base">
                                        <p:cTn id="11" dur="500" fill="hold"/>
                                        <p:tgtEl>
                                          <p:spTgt spid="295939">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295939">
                                            <p:txEl>
                                              <p:pRg st="1" end="1"/>
                                            </p:txEl>
                                          </p:spTgt>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1000"/>
                                  </p:stCondLst>
                                  <p:childTnLst>
                                    <p:set>
                                      <p:cBhvr>
                                        <p:cTn id="15" dur="1" fill="hold">
                                          <p:stCondLst>
                                            <p:cond delay="0"/>
                                          </p:stCondLst>
                                        </p:cTn>
                                        <p:tgtEl>
                                          <p:spTgt spid="295939">
                                            <p:txEl>
                                              <p:pRg st="2" end="2"/>
                                            </p:txEl>
                                          </p:spTgt>
                                        </p:tgtEl>
                                        <p:attrNameLst>
                                          <p:attrName>style.visibility</p:attrName>
                                        </p:attrNameLst>
                                      </p:cBhvr>
                                      <p:to>
                                        <p:strVal val="visible"/>
                                      </p:to>
                                    </p:set>
                                    <p:anim calcmode="lin" valueType="num">
                                      <p:cBhvr additive="base">
                                        <p:cTn id="16" dur="500" fill="hold"/>
                                        <p:tgtEl>
                                          <p:spTgt spid="295939">
                                            <p:txEl>
                                              <p:pRg st="2" end="2"/>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295939">
                                            <p:txEl>
                                              <p:pRg st="2" end="2"/>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295939">
                                            <p:txEl>
                                              <p:pRg st="3" end="3"/>
                                            </p:txEl>
                                          </p:spTgt>
                                        </p:tgtEl>
                                        <p:attrNameLst>
                                          <p:attrName>style.visibility</p:attrName>
                                        </p:attrNameLst>
                                      </p:cBhvr>
                                      <p:to>
                                        <p:strVal val="visible"/>
                                      </p:to>
                                    </p:set>
                                    <p:anim calcmode="lin" valueType="num">
                                      <p:cBhvr additive="base">
                                        <p:cTn id="20" dur="500" fill="hold"/>
                                        <p:tgtEl>
                                          <p:spTgt spid="295939">
                                            <p:txEl>
                                              <p:pRg st="3" end="3"/>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295939">
                                            <p:txEl>
                                              <p:pRg st="3" end="3"/>
                                            </p:txEl>
                                          </p:spTgt>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000"/>
                                  </p:stCondLst>
                                  <p:childTnLst>
                                    <p:set>
                                      <p:cBhvr>
                                        <p:cTn id="23" dur="1" fill="hold">
                                          <p:stCondLst>
                                            <p:cond delay="0"/>
                                          </p:stCondLst>
                                        </p:cTn>
                                        <p:tgtEl>
                                          <p:spTgt spid="295939">
                                            <p:txEl>
                                              <p:pRg st="4" end="4"/>
                                            </p:txEl>
                                          </p:spTgt>
                                        </p:tgtEl>
                                        <p:attrNameLst>
                                          <p:attrName>style.visibility</p:attrName>
                                        </p:attrNameLst>
                                      </p:cBhvr>
                                      <p:to>
                                        <p:strVal val="visible"/>
                                      </p:to>
                                    </p:set>
                                    <p:anim calcmode="lin" valueType="num">
                                      <p:cBhvr additive="base">
                                        <p:cTn id="24" dur="500" fill="hold"/>
                                        <p:tgtEl>
                                          <p:spTgt spid="295939">
                                            <p:txEl>
                                              <p:pRg st="4" end="4"/>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295939">
                                            <p:txEl>
                                              <p:pRg st="4" end="4"/>
                                            </p:txEl>
                                          </p:spTgt>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1000"/>
                                  </p:stCondLst>
                                  <p:childTnLst>
                                    <p:set>
                                      <p:cBhvr>
                                        <p:cTn id="27" dur="1" fill="hold">
                                          <p:stCondLst>
                                            <p:cond delay="0"/>
                                          </p:stCondLst>
                                        </p:cTn>
                                        <p:tgtEl>
                                          <p:spTgt spid="295939">
                                            <p:txEl>
                                              <p:pRg st="5" end="5"/>
                                            </p:txEl>
                                          </p:spTgt>
                                        </p:tgtEl>
                                        <p:attrNameLst>
                                          <p:attrName>style.visibility</p:attrName>
                                        </p:attrNameLst>
                                      </p:cBhvr>
                                      <p:to>
                                        <p:strVal val="visible"/>
                                      </p:to>
                                    </p:set>
                                    <p:anim calcmode="lin" valueType="num">
                                      <p:cBhvr additive="base">
                                        <p:cTn id="28" dur="500" fill="hold"/>
                                        <p:tgtEl>
                                          <p:spTgt spid="295939">
                                            <p:txEl>
                                              <p:pRg st="5" end="5"/>
                                            </p:txEl>
                                          </p:spTgt>
                                        </p:tgtEl>
                                        <p:attrNameLst>
                                          <p:attrName>ppt_x</p:attrName>
                                        </p:attrNameLst>
                                      </p:cBhvr>
                                      <p:tavLst>
                                        <p:tav tm="0">
                                          <p:val>
                                            <p:strVal val="1+#ppt_w/2"/>
                                          </p:val>
                                        </p:tav>
                                        <p:tav tm="100000">
                                          <p:val>
                                            <p:strVal val="#ppt_x"/>
                                          </p:val>
                                        </p:tav>
                                      </p:tavLst>
                                    </p:anim>
                                    <p:anim calcmode="lin" valueType="num">
                                      <p:cBhvr additive="base">
                                        <p:cTn id="29" dur="500" fill="hold"/>
                                        <p:tgtEl>
                                          <p:spTgt spid="29593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9" grpId="0" build="p" autoUpdateAnimBg="0" advAuto="100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a:bodyPr>
          <a:lstStyle/>
          <a:p>
            <a:r>
              <a:rPr lang="en-US" sz="3600" noProof="0" dirty="0" smtClean="0"/>
              <a:t>Organizations are About People</a:t>
            </a:r>
          </a:p>
        </p:txBody>
      </p:sp>
      <p:sp>
        <p:nvSpPr>
          <p:cNvPr id="15" name="Text Placeholder 14"/>
          <p:cNvSpPr>
            <a:spLocks noGrp="1"/>
          </p:cNvSpPr>
          <p:nvPr>
            <p:ph idx="1"/>
          </p:nvPr>
        </p:nvSpPr>
        <p:spPr/>
        <p:txBody>
          <a:bodyPr>
            <a:normAutofit/>
          </a:bodyPr>
          <a:lstStyle/>
          <a:p>
            <a:pPr marL="0" indent="0">
              <a:lnSpc>
                <a:spcPct val="120000"/>
              </a:lnSpc>
              <a:buNone/>
            </a:pPr>
            <a:r>
              <a:rPr lang="en-US" noProof="0" dirty="0" smtClean="0"/>
              <a:t>“Take away my people, but leave my factories, and soon grass will grow on the factory floors.  Take away my factories, but leave my people, and soon we will have a new and better factory.”</a:t>
            </a:r>
          </a:p>
          <a:p>
            <a:pPr marL="0" indent="0">
              <a:buNone/>
            </a:pPr>
            <a:r>
              <a:rPr lang="en-US" sz="1800" noProof="0" dirty="0" smtClean="0"/>
              <a:t>Andrew Carnegie (1835-1919)</a:t>
            </a:r>
          </a:p>
        </p:txBody>
      </p:sp>
      <p:pic>
        <p:nvPicPr>
          <p:cNvPr id="4" name="Picture Placeholder 3" descr="Carnegie color sm.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4972" b="4972"/>
          <a:stretch>
            <a:fillRect/>
          </a:stretch>
        </p:blipFill>
        <p:spPr/>
      </p:pic>
    </p:spTree>
    <p:extLst>
      <p:ext uri="{BB962C8B-B14F-4D97-AF65-F5344CB8AC3E}">
        <p14:creationId xmlns:p14="http://schemas.microsoft.com/office/powerpoint/2010/main" val="422708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noProof="0" dirty="0" smtClean="0">
                <a:latin typeface="+mj-lt"/>
              </a:rPr>
              <a:t>Organizational Change</a:t>
            </a:r>
            <a:endParaRPr lang="en-US" noProof="0"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24</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2404114817"/>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a:t>Discussion of</a:t>
            </a:r>
            <a:br>
              <a:rPr lang="en-US" dirty="0"/>
            </a:br>
            <a:r>
              <a:rPr lang="en-US" dirty="0"/>
              <a:t>Team </a:t>
            </a:r>
            <a:r>
              <a:rPr lang="en-US" dirty="0" smtClean="0"/>
              <a:t>Exercise:</a:t>
            </a:r>
            <a:r>
              <a:rPr lang="en-US" dirty="0"/>
              <a:t/>
            </a:r>
            <a:br>
              <a:rPr lang="en-US" dirty="0"/>
            </a:br>
            <a:r>
              <a:rPr lang="en-US" dirty="0"/>
              <a:t>Strategic Change Incidents</a:t>
            </a:r>
            <a:endParaRPr lang="en-US" noProof="0"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05600" y="6507163"/>
            <a:ext cx="2413000"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15-</a:t>
            </a:r>
            <a:fld id="{F07E9C0C-6C38-41BD-9CBC-3EF482FA50BB}" type="slidenum">
              <a:rPr lang="en-US" altLang="zh-CN" sz="1000" smtClean="0">
                <a:latin typeface="Times New Roman" charset="0"/>
                <a:ea typeface="宋体" charset="-122"/>
              </a:rPr>
              <a:pPr algn="r" eaLnBrk="1" hangingPunct="1">
                <a:defRPr/>
              </a:pPr>
              <a:t>25</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578856377"/>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r>
              <a:rPr lang="en-US" noProof="0" dirty="0" smtClean="0">
                <a:ea typeface="ＭＳ Ｐゴシック" pitchFamily="-108" charset="-128"/>
              </a:rPr>
              <a:t>Scenario #1: “Greener Telco”</a:t>
            </a:r>
            <a:endParaRPr lang="en-US" noProof="0" dirty="0">
              <a:ea typeface="ＭＳ Ｐゴシック" pitchFamily="-108" charset="-128"/>
            </a:endParaRPr>
          </a:p>
        </p:txBody>
      </p:sp>
      <p:sp>
        <p:nvSpPr>
          <p:cNvPr id="74755" name="Rectangle 3"/>
          <p:cNvSpPr>
            <a:spLocks noGrp="1" noChangeArrowheads="1"/>
          </p:cNvSpPr>
          <p:nvPr>
            <p:ph idx="1"/>
          </p:nvPr>
        </p:nvSpPr>
        <p:spPr/>
        <p:txBody>
          <a:bodyPr>
            <a:normAutofit fontScale="92500"/>
          </a:bodyPr>
          <a:lstStyle/>
          <a:p>
            <a:pPr>
              <a:lnSpc>
                <a:spcPts val="2980"/>
              </a:lnSpc>
              <a:spcAft>
                <a:spcPts val="1200"/>
              </a:spcAft>
            </a:pPr>
            <a:r>
              <a:rPr lang="en-US" sz="2400" noProof="0" dirty="0" smtClean="0">
                <a:ea typeface="ＭＳ Ｐゴシック" pitchFamily="-108" charset="-128"/>
              </a:rPr>
              <a:t>Scenario #1 refers to Bell Canada’s Zero Waste program, which successfully changed employee behavior by altering the causes of those behaviors.</a:t>
            </a:r>
          </a:p>
          <a:p>
            <a:pPr>
              <a:lnSpc>
                <a:spcPts val="2980"/>
              </a:lnSpc>
            </a:pPr>
            <a:r>
              <a:rPr lang="en-US" sz="2400" noProof="0" dirty="0" smtClean="0">
                <a:ea typeface="ＭＳ Ｐゴシック" pitchFamily="-108" charset="-128"/>
              </a:rPr>
              <a:t>Pilot project in Toronto – 12 floor building of 1000 staff reduced waste from 1800 lb per day to just 75 lb per day within 3 years.</a:t>
            </a:r>
            <a:endParaRPr lang="en-US" sz="2400" noProof="0" dirty="0">
              <a:ea typeface="ＭＳ Ｐゴシック" pitchFamily="-108" charset="-128"/>
            </a:endParaRPr>
          </a:p>
        </p:txBody>
      </p:sp>
      <p:pic>
        <p:nvPicPr>
          <p:cNvPr id="10" name="Picture 9" descr="ZeroWaste.jpg"/>
          <p:cNvPicPr>
            <a:picLocks noChangeAspect="1"/>
          </p:cNvPicPr>
          <p:nvPr/>
        </p:nvPicPr>
        <p:blipFill>
          <a:blip r:embed="rId3"/>
          <a:stretch>
            <a:fillRect/>
          </a:stretch>
        </p:blipFill>
        <p:spPr>
          <a:xfrm>
            <a:off x="5105400" y="1981200"/>
            <a:ext cx="3419475" cy="2943225"/>
          </a:xfrm>
          <a:prstGeom prst="rect">
            <a:avLst/>
          </a:prstGeom>
          <a:effectLst>
            <a:outerShdw blurRad="63500" dist="76200" dir="2700000">
              <a:srgbClr val="000000">
                <a:alpha val="54000"/>
              </a:srgbClr>
            </a:outerShdw>
          </a:effectLst>
        </p:spPr>
      </p:pic>
      <p:sp>
        <p:nvSpPr>
          <p:cNvPr id="11" name="Rectangle 5"/>
          <p:cNvSpPr>
            <a:spLocks noChangeArrowheads="1"/>
          </p:cNvSpPr>
          <p:nvPr/>
        </p:nvSpPr>
        <p:spPr bwMode="auto">
          <a:xfrm>
            <a:off x="7005970" y="4937125"/>
            <a:ext cx="1604630" cy="246221"/>
          </a:xfrm>
          <a:prstGeom prst="rect">
            <a:avLst/>
          </a:prstGeom>
          <a:noFill/>
          <a:ln w="9525">
            <a:noFill/>
            <a:miter lim="800000"/>
            <a:headEnd/>
            <a:tailEnd/>
          </a:ln>
        </p:spPr>
        <p:txBody>
          <a:bodyPr wrap="none">
            <a:prstTxWarp prst="textNoShape">
              <a:avLst/>
            </a:prstTxWarp>
            <a:spAutoFit/>
          </a:bodyPr>
          <a:lstStyle/>
          <a:p>
            <a:r>
              <a:rPr lang="en-AU" sz="1000" i="1" dirty="0">
                <a:solidFill>
                  <a:srgbClr val="56564A"/>
                </a:solidFill>
                <a:latin typeface="Arial" pitchFamily="-108" charset="0"/>
              </a:rPr>
              <a:t>Courtesy of Bell Canada</a:t>
            </a:r>
          </a:p>
        </p:txBody>
      </p:sp>
    </p:spTree>
    <p:extLst>
      <p:ext uri="{BB962C8B-B14F-4D97-AF65-F5344CB8AC3E}">
        <p14:creationId xmlns:p14="http://schemas.microsoft.com/office/powerpoint/2010/main" val="424359256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z="3600" noProof="0" dirty="0" smtClean="0"/>
              <a:t>Bell Canada’s Change Strategy</a:t>
            </a:r>
            <a:endParaRPr lang="en-US" sz="3600" noProof="0" dirty="0"/>
          </a:p>
        </p:txBody>
      </p:sp>
      <p:sp>
        <p:nvSpPr>
          <p:cNvPr id="76803" name="Rectangle 3"/>
          <p:cNvSpPr>
            <a:spLocks noGrp="1" noChangeArrowheads="1"/>
          </p:cNvSpPr>
          <p:nvPr>
            <p:ph idx="1"/>
          </p:nvPr>
        </p:nvSpPr>
        <p:spPr/>
        <p:txBody>
          <a:bodyPr>
            <a:normAutofit fontScale="85000" lnSpcReduction="20000"/>
          </a:bodyPr>
          <a:lstStyle/>
          <a:p>
            <a:pPr marL="0" indent="0">
              <a:lnSpc>
                <a:spcPct val="120000"/>
              </a:lnSpc>
              <a:spcAft>
                <a:spcPts val="600"/>
              </a:spcAft>
              <a:buNone/>
            </a:pPr>
            <a:r>
              <a:rPr lang="en-US" noProof="0" dirty="0" smtClean="0"/>
              <a:t>Relied on the MARS model to alter behavior:</a:t>
            </a:r>
          </a:p>
          <a:p>
            <a:pPr>
              <a:lnSpc>
                <a:spcPct val="120000"/>
              </a:lnSpc>
              <a:spcBef>
                <a:spcPts val="600"/>
              </a:spcBef>
              <a:spcAft>
                <a:spcPts val="600"/>
              </a:spcAft>
            </a:pPr>
            <a:r>
              <a:rPr lang="en-US" noProof="0" dirty="0" smtClean="0"/>
              <a:t>Motivation </a:t>
            </a:r>
            <a:r>
              <a:rPr lang="en-US" dirty="0"/>
              <a:t>–</a:t>
            </a:r>
            <a:r>
              <a:rPr lang="en-US" noProof="0" dirty="0" smtClean="0"/>
              <a:t> </a:t>
            </a:r>
            <a:r>
              <a:rPr lang="en-US" noProof="0" dirty="0" smtClean="0"/>
              <a:t>employee involvement, respected steering committee (photo)</a:t>
            </a:r>
          </a:p>
          <a:p>
            <a:pPr>
              <a:lnSpc>
                <a:spcPct val="120000"/>
              </a:lnSpc>
              <a:spcBef>
                <a:spcPts val="600"/>
              </a:spcBef>
              <a:spcAft>
                <a:spcPts val="600"/>
              </a:spcAft>
            </a:pPr>
            <a:r>
              <a:rPr lang="en-US" noProof="0" dirty="0" smtClean="0"/>
              <a:t>Ability </a:t>
            </a:r>
            <a:r>
              <a:rPr lang="en-US" dirty="0"/>
              <a:t>–</a:t>
            </a:r>
            <a:r>
              <a:rPr lang="en-US" noProof="0" dirty="0" smtClean="0"/>
              <a:t> </a:t>
            </a:r>
            <a:r>
              <a:rPr lang="en-US" noProof="0" dirty="0" smtClean="0"/>
              <a:t>taught paper reduction, email, food disposal</a:t>
            </a:r>
          </a:p>
          <a:p>
            <a:pPr>
              <a:lnSpc>
                <a:spcPct val="120000"/>
              </a:lnSpc>
              <a:spcBef>
                <a:spcPts val="600"/>
              </a:spcBef>
              <a:spcAft>
                <a:spcPts val="600"/>
              </a:spcAft>
            </a:pPr>
            <a:r>
              <a:rPr lang="en-US" noProof="0" dirty="0" smtClean="0"/>
              <a:t>Role perceptions – made waste reduction salient (everyone’s job) through banners, training</a:t>
            </a:r>
          </a:p>
          <a:p>
            <a:pPr>
              <a:lnSpc>
                <a:spcPct val="120000"/>
              </a:lnSpc>
              <a:spcBef>
                <a:spcPts val="600"/>
              </a:spcBef>
              <a:spcAft>
                <a:spcPts val="600"/>
              </a:spcAft>
            </a:pPr>
            <a:r>
              <a:rPr lang="en-US" noProof="0" dirty="0" smtClean="0"/>
              <a:t>Situation </a:t>
            </a:r>
            <a:r>
              <a:rPr lang="en-US" dirty="0"/>
              <a:t>–</a:t>
            </a:r>
            <a:r>
              <a:rPr lang="en-US" noProof="0" dirty="0" smtClean="0"/>
              <a:t> </a:t>
            </a:r>
            <a:r>
              <a:rPr lang="en-US" noProof="0" dirty="0" smtClean="0"/>
              <a:t>created barriers to wasteful behavior (e.g. Coffee mugs, removed garbage bins)</a:t>
            </a:r>
          </a:p>
        </p:txBody>
      </p:sp>
      <p:pic>
        <p:nvPicPr>
          <p:cNvPr id="20" name="Picture 19" descr="ZeroWaste.jpg"/>
          <p:cNvPicPr>
            <a:picLocks noChangeAspect="1"/>
          </p:cNvPicPr>
          <p:nvPr/>
        </p:nvPicPr>
        <p:blipFill>
          <a:blip r:embed="rId3"/>
          <a:stretch>
            <a:fillRect/>
          </a:stretch>
        </p:blipFill>
        <p:spPr>
          <a:xfrm>
            <a:off x="5105400" y="1981200"/>
            <a:ext cx="3419475" cy="2943225"/>
          </a:xfrm>
          <a:prstGeom prst="rect">
            <a:avLst/>
          </a:prstGeom>
          <a:effectLst>
            <a:outerShdw blurRad="63500" dist="76200" dir="2700000">
              <a:srgbClr val="000000">
                <a:alpha val="54000"/>
              </a:srgbClr>
            </a:outerShdw>
          </a:effectLst>
        </p:spPr>
      </p:pic>
      <p:sp>
        <p:nvSpPr>
          <p:cNvPr id="21" name="Rectangle 5"/>
          <p:cNvSpPr>
            <a:spLocks noChangeArrowheads="1"/>
          </p:cNvSpPr>
          <p:nvPr/>
        </p:nvSpPr>
        <p:spPr bwMode="auto">
          <a:xfrm>
            <a:off x="7005970" y="4937125"/>
            <a:ext cx="1604630" cy="246221"/>
          </a:xfrm>
          <a:prstGeom prst="rect">
            <a:avLst/>
          </a:prstGeom>
          <a:noFill/>
          <a:ln w="9525">
            <a:noFill/>
            <a:miter lim="800000"/>
            <a:headEnd/>
            <a:tailEnd/>
          </a:ln>
        </p:spPr>
        <p:txBody>
          <a:bodyPr wrap="none">
            <a:prstTxWarp prst="textNoShape">
              <a:avLst/>
            </a:prstTxWarp>
            <a:spAutoFit/>
          </a:bodyPr>
          <a:lstStyle/>
          <a:p>
            <a:r>
              <a:rPr lang="en-AU" sz="1000" i="1" dirty="0">
                <a:solidFill>
                  <a:srgbClr val="56564A"/>
                </a:solidFill>
                <a:latin typeface="Arial" pitchFamily="-108" charset="0"/>
              </a:rPr>
              <a:t>Courtesy of Bell Canada</a:t>
            </a:r>
          </a:p>
        </p:txBody>
      </p:sp>
    </p:spTree>
    <p:extLst>
      <p:ext uri="{BB962C8B-B14F-4D97-AF65-F5344CB8AC3E}">
        <p14:creationId xmlns:p14="http://schemas.microsoft.com/office/powerpoint/2010/main" val="359772401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z="3600" noProof="0" dirty="0" smtClean="0">
                <a:ea typeface="ＭＳ Ｐゴシック" pitchFamily="-108" charset="-128"/>
              </a:rPr>
              <a:t>Scenario #2: “Go Forward Airline”</a:t>
            </a:r>
            <a:endParaRPr lang="en-US" sz="3600" noProof="0" dirty="0">
              <a:ea typeface="ＭＳ Ｐゴシック" pitchFamily="-108" charset="-128"/>
            </a:endParaRPr>
          </a:p>
        </p:txBody>
      </p:sp>
      <p:sp>
        <p:nvSpPr>
          <p:cNvPr id="78851" name="Rectangle 3"/>
          <p:cNvSpPr>
            <a:spLocks noGrp="1" noChangeArrowheads="1"/>
          </p:cNvSpPr>
          <p:nvPr>
            <p:ph idx="1"/>
          </p:nvPr>
        </p:nvSpPr>
        <p:spPr/>
        <p:txBody>
          <a:bodyPr/>
          <a:lstStyle/>
          <a:p>
            <a:pPr>
              <a:lnSpc>
                <a:spcPct val="120000"/>
              </a:lnSpc>
            </a:pPr>
            <a:r>
              <a:rPr lang="en-US" sz="2400" noProof="0" dirty="0" smtClean="0">
                <a:ea typeface="ＭＳ Ｐゴシック" pitchFamily="-108" charset="-128"/>
              </a:rPr>
              <a:t>Scenario #2 refers to Continental Airline’s “Go Forward” change strategy, which catapulted the company “from worst to first” within a couple of years.</a:t>
            </a:r>
          </a:p>
          <a:p>
            <a:endParaRPr lang="en-US" noProof="0" dirty="0">
              <a:ea typeface="ＭＳ Ｐゴシック" pitchFamily="-108" charset="-128"/>
            </a:endParaRPr>
          </a:p>
        </p:txBody>
      </p:sp>
      <p:pic>
        <p:nvPicPr>
          <p:cNvPr id="7" name="Picture 6" descr="Continental sm.jpg"/>
          <p:cNvPicPr>
            <a:picLocks noChangeAspect="1"/>
          </p:cNvPicPr>
          <p:nvPr/>
        </p:nvPicPr>
        <p:blipFill>
          <a:blip r:embed="rId2"/>
          <a:stretch>
            <a:fillRect/>
          </a:stretch>
        </p:blipFill>
        <p:spPr>
          <a:xfrm>
            <a:off x="4970538" y="1600200"/>
            <a:ext cx="3640062" cy="3962400"/>
          </a:xfrm>
          <a:prstGeom prst="rect">
            <a:avLst/>
          </a:prstGeom>
          <a:effectLst>
            <a:outerShdw blurRad="63500" dist="76200" dir="2700000">
              <a:srgbClr val="000000">
                <a:alpha val="54000"/>
              </a:srgbClr>
            </a:outerShdw>
          </a:effectLst>
        </p:spPr>
      </p:pic>
    </p:spTree>
    <p:extLst>
      <p:ext uri="{BB962C8B-B14F-4D97-AF65-F5344CB8AC3E}">
        <p14:creationId xmlns:p14="http://schemas.microsoft.com/office/powerpoint/2010/main" val="97236352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z="3400" noProof="0" dirty="0" smtClean="0">
                <a:ea typeface="ＭＳ Ｐゴシック" pitchFamily="-108" charset="-128"/>
              </a:rPr>
              <a:t>Continental Airlines’ Change Strategy</a:t>
            </a:r>
            <a:endParaRPr lang="en-US" sz="3400" noProof="0" dirty="0">
              <a:ea typeface="ＭＳ Ｐゴシック" pitchFamily="-108" charset="-128"/>
            </a:endParaRPr>
          </a:p>
        </p:txBody>
      </p:sp>
      <p:sp>
        <p:nvSpPr>
          <p:cNvPr id="136195" name="Rectangle 3"/>
          <p:cNvSpPr>
            <a:spLocks noGrp="1" noChangeArrowheads="1"/>
          </p:cNvSpPr>
          <p:nvPr>
            <p:ph idx="1"/>
          </p:nvPr>
        </p:nvSpPr>
        <p:spPr>
          <a:xfrm>
            <a:off x="323528" y="1412776"/>
            <a:ext cx="4608511" cy="4713387"/>
          </a:xfrm>
        </p:spPr>
        <p:txBody>
          <a:bodyPr>
            <a:normAutofit fontScale="92500" lnSpcReduction="20000"/>
          </a:bodyPr>
          <a:lstStyle/>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Communicate, communicate, communicate</a:t>
            </a:r>
          </a:p>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Introduced 15 performance measures</a:t>
            </a:r>
          </a:p>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Established stretch goals (repainting planes in 6 months)</a:t>
            </a:r>
          </a:p>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Replaced 50 of 61 executives</a:t>
            </a:r>
          </a:p>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Rewarded new goals (on-time arrival, stock price)</a:t>
            </a:r>
          </a:p>
          <a:p>
            <a:pPr marL="279400" indent="-279400">
              <a:lnSpc>
                <a:spcPct val="110000"/>
              </a:lnSpc>
              <a:spcBef>
                <a:spcPct val="50000"/>
              </a:spcBef>
              <a:buClr>
                <a:schemeClr val="folHlink"/>
              </a:buClr>
              <a:buFont typeface="Wingdings" pitchFamily="-108" charset="2"/>
              <a:buChar char="t"/>
            </a:pPr>
            <a:r>
              <a:rPr lang="en-US" noProof="0" dirty="0" smtClean="0">
                <a:ea typeface="ＭＳ Ｐゴシック" pitchFamily="-108" charset="-128"/>
              </a:rPr>
              <a:t>Customers as drivers of change</a:t>
            </a:r>
            <a:endParaRPr lang="en-US" noProof="0" dirty="0">
              <a:ea typeface="ＭＳ Ｐゴシック" pitchFamily="-108" charset="-128"/>
            </a:endParaRPr>
          </a:p>
        </p:txBody>
      </p:sp>
      <p:pic>
        <p:nvPicPr>
          <p:cNvPr id="7" name="Picture 6" descr="Continental sm.jpg"/>
          <p:cNvPicPr>
            <a:picLocks noChangeAspect="1"/>
          </p:cNvPicPr>
          <p:nvPr/>
        </p:nvPicPr>
        <p:blipFill>
          <a:blip r:embed="rId2"/>
          <a:stretch>
            <a:fillRect/>
          </a:stretch>
        </p:blipFill>
        <p:spPr>
          <a:xfrm>
            <a:off x="4970538" y="1600200"/>
            <a:ext cx="3640062" cy="3962400"/>
          </a:xfrm>
          <a:prstGeom prst="rect">
            <a:avLst/>
          </a:prstGeom>
          <a:effectLst>
            <a:outerShdw blurRad="63500" dist="76200" dir="2700000">
              <a:srgbClr val="000000">
                <a:alpha val="54000"/>
              </a:srgbClr>
            </a:outerShdw>
          </a:effectLst>
        </p:spPr>
      </p:pic>
    </p:spTree>
    <p:extLst>
      <p:ext uri="{BB962C8B-B14F-4D97-AF65-F5344CB8AC3E}">
        <p14:creationId xmlns:p14="http://schemas.microsoft.com/office/powerpoint/2010/main" val="1803588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6195">
                                            <p:txEl>
                                              <p:pRg st="0" end="0"/>
                                            </p:txEl>
                                          </p:spTgt>
                                        </p:tgtEl>
                                        <p:attrNameLst>
                                          <p:attrName>style.visibility</p:attrName>
                                        </p:attrNameLst>
                                      </p:cBhvr>
                                      <p:to>
                                        <p:strVal val="visible"/>
                                      </p:to>
                                    </p:set>
                                    <p:animEffect transition="in" filter="slide(fromLeft)">
                                      <p:cBhvr>
                                        <p:cTn id="7" dur="500"/>
                                        <p:tgtEl>
                                          <p:spTgt spid="136195">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36195">
                                            <p:txEl>
                                              <p:pRg st="1" end="1"/>
                                            </p:txEl>
                                          </p:spTgt>
                                        </p:tgtEl>
                                        <p:attrNameLst>
                                          <p:attrName>style.visibility</p:attrName>
                                        </p:attrNameLst>
                                      </p:cBhvr>
                                      <p:to>
                                        <p:strVal val="visible"/>
                                      </p:to>
                                    </p:set>
                                    <p:animEffect transition="in" filter="slide(fromLeft)">
                                      <p:cBhvr>
                                        <p:cTn id="11" dur="500"/>
                                        <p:tgtEl>
                                          <p:spTgt spid="136195">
                                            <p:txEl>
                                              <p:pRg st="1" end="1"/>
                                            </p:tx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36195">
                                            <p:txEl>
                                              <p:pRg st="2" end="2"/>
                                            </p:txEl>
                                          </p:spTgt>
                                        </p:tgtEl>
                                        <p:attrNameLst>
                                          <p:attrName>style.visibility</p:attrName>
                                        </p:attrNameLst>
                                      </p:cBhvr>
                                      <p:to>
                                        <p:strVal val="visible"/>
                                      </p:to>
                                    </p:set>
                                    <p:animEffect transition="in" filter="slide(fromLeft)">
                                      <p:cBhvr>
                                        <p:cTn id="15" dur="500"/>
                                        <p:tgtEl>
                                          <p:spTgt spid="136195">
                                            <p:txEl>
                                              <p:pRg st="2" end="2"/>
                                            </p:tx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36195">
                                            <p:txEl>
                                              <p:pRg st="3" end="3"/>
                                            </p:txEl>
                                          </p:spTgt>
                                        </p:tgtEl>
                                        <p:attrNameLst>
                                          <p:attrName>style.visibility</p:attrName>
                                        </p:attrNameLst>
                                      </p:cBhvr>
                                      <p:to>
                                        <p:strVal val="visible"/>
                                      </p:to>
                                    </p:set>
                                    <p:animEffect transition="in" filter="slide(fromLeft)">
                                      <p:cBhvr>
                                        <p:cTn id="19" dur="500"/>
                                        <p:tgtEl>
                                          <p:spTgt spid="136195">
                                            <p:txEl>
                                              <p:pRg st="3" end="3"/>
                                            </p:tx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36195">
                                            <p:txEl>
                                              <p:pRg st="4" end="4"/>
                                            </p:txEl>
                                          </p:spTgt>
                                        </p:tgtEl>
                                        <p:attrNameLst>
                                          <p:attrName>style.visibility</p:attrName>
                                        </p:attrNameLst>
                                      </p:cBhvr>
                                      <p:to>
                                        <p:strVal val="visible"/>
                                      </p:to>
                                    </p:set>
                                    <p:animEffect transition="in" filter="slide(fromLeft)">
                                      <p:cBhvr>
                                        <p:cTn id="23" dur="500"/>
                                        <p:tgtEl>
                                          <p:spTgt spid="136195">
                                            <p:txEl>
                                              <p:pRg st="4" end="4"/>
                                            </p:txEl>
                                          </p:spTgt>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136195">
                                            <p:txEl>
                                              <p:pRg st="5" end="5"/>
                                            </p:txEl>
                                          </p:spTgt>
                                        </p:tgtEl>
                                        <p:attrNameLst>
                                          <p:attrName>style.visibility</p:attrName>
                                        </p:attrNameLst>
                                      </p:cBhvr>
                                      <p:to>
                                        <p:strVal val="visible"/>
                                      </p:to>
                                    </p:set>
                                    <p:animEffect transition="in" filter="slide(fromLeft)">
                                      <p:cBhvr>
                                        <p:cTn id="27" dur="500"/>
                                        <p:tgtEl>
                                          <p:spTgt spid="1361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build="p" autoUpdateAnimBg="0"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3" name="Rectangle 5"/>
          <p:cNvSpPr>
            <a:spLocks noGrp="1" noChangeArrowheads="1"/>
          </p:cNvSpPr>
          <p:nvPr>
            <p:ph type="title"/>
          </p:nvPr>
        </p:nvSpPr>
        <p:spPr/>
        <p:txBody>
          <a:bodyPr>
            <a:normAutofit/>
          </a:bodyPr>
          <a:lstStyle/>
          <a:p>
            <a:r>
              <a:rPr lang="en-US" noProof="0" dirty="0" smtClean="0"/>
              <a:t>Force Field Analysis Model</a:t>
            </a:r>
            <a:endParaRPr lang="en-US" noProof="0" dirty="0"/>
          </a:p>
        </p:txBody>
      </p:sp>
      <p:sp>
        <p:nvSpPr>
          <p:cNvPr id="14339" name="Rectangle 7"/>
          <p:cNvSpPr>
            <a:spLocks noGrp="1" noChangeArrowheads="1"/>
          </p:cNvSpPr>
          <p:nvPr>
            <p:ph idx="1"/>
          </p:nvPr>
        </p:nvSpPr>
        <p:spPr/>
        <p:txBody>
          <a:bodyPr/>
          <a:lstStyle/>
          <a:p>
            <a:r>
              <a:rPr lang="en-US" noProof="0" dirty="0" smtClean="0"/>
              <a:t>Driving forces</a:t>
            </a:r>
          </a:p>
          <a:p>
            <a:pPr lvl="1"/>
            <a:r>
              <a:rPr lang="en-US" noProof="0" dirty="0" smtClean="0"/>
              <a:t>Push organizations toward change</a:t>
            </a:r>
          </a:p>
          <a:p>
            <a:pPr lvl="1"/>
            <a:r>
              <a:rPr lang="en-US" noProof="0" dirty="0" smtClean="0"/>
              <a:t>External forces or leader’s vision</a:t>
            </a:r>
          </a:p>
          <a:p>
            <a:r>
              <a:rPr lang="en-US" noProof="0" dirty="0" smtClean="0"/>
              <a:t>Restraining forces</a:t>
            </a:r>
          </a:p>
          <a:p>
            <a:pPr lvl="1"/>
            <a:r>
              <a:rPr lang="en-US" noProof="0" dirty="0" smtClean="0"/>
              <a:t>Resistance to change – employee</a:t>
            </a:r>
            <a:br>
              <a:rPr lang="en-US" noProof="0" dirty="0" smtClean="0"/>
            </a:br>
            <a:r>
              <a:rPr lang="en-US" noProof="0" dirty="0" smtClean="0"/>
              <a:t>behaviors that block the change process</a:t>
            </a:r>
          </a:p>
        </p:txBody>
      </p:sp>
      <p:sp>
        <p:nvSpPr>
          <p:cNvPr id="14344" name="AutoShape 13"/>
          <p:cNvSpPr>
            <a:spLocks noChangeArrowheads="1"/>
          </p:cNvSpPr>
          <p:nvPr/>
        </p:nvSpPr>
        <p:spPr bwMode="auto">
          <a:xfrm rot="-5400000">
            <a:off x="6983412" y="3630613"/>
            <a:ext cx="1577975" cy="1676400"/>
          </a:xfrm>
          <a:prstGeom prst="rightArrow">
            <a:avLst>
              <a:gd name="adj1" fmla="val 75000"/>
              <a:gd name="adj2" fmla="val 40681"/>
            </a:avLst>
          </a:prstGeom>
          <a:solidFill>
            <a:srgbClr val="FF9900"/>
          </a:solidFill>
          <a:ln w="38100">
            <a:solidFill>
              <a:schemeClr val="tx1"/>
            </a:solidFill>
            <a:miter lim="800000"/>
            <a:headEnd/>
            <a:tailEnd/>
          </a:ln>
        </p:spPr>
        <p:txBody>
          <a:bodyPr vert="eaVert" wrap="none" anchor="ctr">
            <a:prstTxWarp prst="textNoShape">
              <a:avLst/>
            </a:prstTxWarp>
          </a:bodyPr>
          <a:lstStyle/>
          <a:p>
            <a:pPr eaLnBrk="0" hangingPunct="0">
              <a:lnSpc>
                <a:spcPct val="85000"/>
              </a:lnSpc>
            </a:pPr>
            <a:r>
              <a:rPr lang="en-AU" sz="1600" b="1" dirty="0">
                <a:solidFill>
                  <a:schemeClr val="tx1"/>
                </a:solidFill>
                <a:latin typeface="Arial" pitchFamily="-108" charset="0"/>
              </a:rPr>
              <a:t>Driving</a:t>
            </a:r>
          </a:p>
          <a:p>
            <a:pPr eaLnBrk="0" hangingPunct="0">
              <a:lnSpc>
                <a:spcPct val="85000"/>
              </a:lnSpc>
            </a:pPr>
            <a:r>
              <a:rPr lang="en-AU" sz="1600" b="1" dirty="0">
                <a:solidFill>
                  <a:schemeClr val="tx1"/>
                </a:solidFill>
                <a:latin typeface="Arial" pitchFamily="-108" charset="0"/>
              </a:rPr>
              <a:t>Forces</a:t>
            </a:r>
          </a:p>
        </p:txBody>
      </p:sp>
      <p:sp>
        <p:nvSpPr>
          <p:cNvPr id="14345" name="AutoShape 14"/>
          <p:cNvSpPr>
            <a:spLocks noChangeArrowheads="1"/>
          </p:cNvSpPr>
          <p:nvPr/>
        </p:nvSpPr>
        <p:spPr bwMode="auto">
          <a:xfrm rot="16200000" flipH="1">
            <a:off x="6995319" y="1940719"/>
            <a:ext cx="1577975" cy="1658937"/>
          </a:xfrm>
          <a:prstGeom prst="rightArrow">
            <a:avLst>
              <a:gd name="adj1" fmla="val 75000"/>
              <a:gd name="adj2" fmla="val 40681"/>
            </a:avLst>
          </a:prstGeom>
          <a:solidFill>
            <a:srgbClr val="FF9900"/>
          </a:solidFill>
          <a:ln w="38100">
            <a:solidFill>
              <a:schemeClr val="tx1"/>
            </a:solidFill>
            <a:miter lim="800000"/>
            <a:headEnd/>
            <a:tailEnd/>
          </a:ln>
        </p:spPr>
        <p:txBody>
          <a:bodyPr vert="eaVert" wrap="none" anchor="ctr">
            <a:prstTxWarp prst="textNoShape">
              <a:avLst/>
            </a:prstTxWarp>
          </a:bodyPr>
          <a:lstStyle/>
          <a:p>
            <a:pPr eaLnBrk="0" hangingPunct="0">
              <a:lnSpc>
                <a:spcPct val="85000"/>
              </a:lnSpc>
            </a:pPr>
            <a:r>
              <a:rPr lang="en-AU" sz="1600" b="1" dirty="0">
                <a:solidFill>
                  <a:schemeClr val="tx1"/>
                </a:solidFill>
                <a:latin typeface="Arial" pitchFamily="-108" charset="0"/>
              </a:rPr>
              <a:t>Restraining</a:t>
            </a:r>
          </a:p>
          <a:p>
            <a:pPr eaLnBrk="0" hangingPunct="0">
              <a:lnSpc>
                <a:spcPct val="85000"/>
              </a:lnSpc>
            </a:pPr>
            <a:r>
              <a:rPr lang="en-AU" sz="1600" b="1" dirty="0">
                <a:solidFill>
                  <a:schemeClr val="tx1"/>
                </a:solidFill>
                <a:latin typeface="Arial" pitchFamily="-108" charset="0"/>
              </a:rPr>
              <a:t>Forces</a:t>
            </a:r>
          </a:p>
        </p:txBody>
      </p:sp>
      <p:sp>
        <p:nvSpPr>
          <p:cNvPr id="15366" name="Line 15"/>
          <p:cNvSpPr>
            <a:spLocks noChangeShapeType="1"/>
          </p:cNvSpPr>
          <p:nvPr/>
        </p:nvSpPr>
        <p:spPr bwMode="auto">
          <a:xfrm>
            <a:off x="7046913" y="3627438"/>
            <a:ext cx="1436687" cy="12700"/>
          </a:xfrm>
          <a:prstGeom prst="line">
            <a:avLst/>
          </a:prstGeom>
          <a:noFill/>
          <a:ln w="38100">
            <a:solidFill>
              <a:srgbClr val="B50069"/>
            </a:solidFill>
            <a:round/>
            <a:headEnd/>
            <a:tailEn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352859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slide(fromBottom)">
                                      <p:cBhvr>
                                        <p:cTn id="7" dur="500"/>
                                        <p:tgtEl>
                                          <p:spTgt spid="143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339">
                                            <p:txEl>
                                              <p:pRg st="0" end="0"/>
                                            </p:txEl>
                                          </p:spTgt>
                                        </p:tgtEl>
                                        <p:attrNameLst>
                                          <p:attrName>style.visibility</p:attrName>
                                        </p:attrNameLst>
                                      </p:cBhvr>
                                      <p:to>
                                        <p:strVal val="visible"/>
                                      </p:to>
                                    </p:set>
                                    <p:animEffect transition="in" filter="fade">
                                      <p:cBhvr>
                                        <p:cTn id="11" dur="1000"/>
                                        <p:tgtEl>
                                          <p:spTgt spid="14339">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animEffect transition="in" filter="fade">
                                      <p:cBhvr>
                                        <p:cTn id="14" dur="1000"/>
                                        <p:tgtEl>
                                          <p:spTgt spid="14339">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fade">
                                      <p:cBhvr>
                                        <p:cTn id="17" dur="1000"/>
                                        <p:tgtEl>
                                          <p:spTgt spid="14339">
                                            <p:txEl>
                                              <p:pRg st="2" end="2"/>
                                            </p:txEl>
                                          </p:spTgt>
                                        </p:tgtEl>
                                      </p:cBhvr>
                                    </p:animEffect>
                                  </p:childTnLst>
                                </p:cTn>
                              </p:par>
                            </p:childTnLst>
                          </p:cTn>
                        </p:par>
                        <p:par>
                          <p:cTn id="18" fill="hold">
                            <p:stCondLst>
                              <p:cond delay="1500"/>
                            </p:stCondLst>
                            <p:childTnLst>
                              <p:par>
                                <p:cTn id="19" presetID="12" presetClass="entr" presetSubtype="1" fill="hold" grpId="0" nodeType="afterEffect">
                                  <p:stCondLst>
                                    <p:cond delay="1000"/>
                                  </p:stCondLst>
                                  <p:childTnLst>
                                    <p:set>
                                      <p:cBhvr>
                                        <p:cTn id="20" dur="1" fill="hold">
                                          <p:stCondLst>
                                            <p:cond delay="0"/>
                                          </p:stCondLst>
                                        </p:cTn>
                                        <p:tgtEl>
                                          <p:spTgt spid="14345"/>
                                        </p:tgtEl>
                                        <p:attrNameLst>
                                          <p:attrName>style.visibility</p:attrName>
                                        </p:attrNameLst>
                                      </p:cBhvr>
                                      <p:to>
                                        <p:strVal val="visible"/>
                                      </p:to>
                                    </p:set>
                                    <p:animEffect transition="in" filter="slide(fromTop)">
                                      <p:cBhvr>
                                        <p:cTn id="21" dur="500"/>
                                        <p:tgtEl>
                                          <p:spTgt spid="14345"/>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4339">
                                            <p:txEl>
                                              <p:pRg st="3" end="3"/>
                                            </p:txEl>
                                          </p:spTgt>
                                        </p:tgtEl>
                                        <p:attrNameLst>
                                          <p:attrName>style.visibility</p:attrName>
                                        </p:attrNameLst>
                                      </p:cBhvr>
                                      <p:to>
                                        <p:strVal val="visible"/>
                                      </p:to>
                                    </p:set>
                                    <p:animEffect transition="in" filter="fade">
                                      <p:cBhvr>
                                        <p:cTn id="24" dur="1000"/>
                                        <p:tgtEl>
                                          <p:spTgt spid="14339">
                                            <p:txEl>
                                              <p:pRg st="3" end="3"/>
                                            </p:txEl>
                                          </p:spTgt>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fade">
                                      <p:cBhvr>
                                        <p:cTn id="27" dur="10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P spid="14344" grpId="0" animBg="1"/>
      <p:bldP spid="143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ChangeArrowheads="1"/>
          </p:cNvSpPr>
          <p:nvPr/>
        </p:nvSpPr>
        <p:spPr bwMode="auto">
          <a:xfrm>
            <a:off x="2209800" y="1340768"/>
            <a:ext cx="6019800" cy="4267200"/>
          </a:xfrm>
          <a:prstGeom prst="rect">
            <a:avLst/>
          </a:prstGeom>
          <a:solidFill>
            <a:srgbClr val="59688F"/>
          </a:solidFill>
          <a:ln w="6350">
            <a:solidFill>
              <a:schemeClr val="tx1"/>
            </a:solidFill>
            <a:miter lim="800000"/>
            <a:headEnd type="none" w="sm" len="sm"/>
            <a:tailEnd type="none" w="sm" len="sm"/>
          </a:ln>
          <a:effectLst/>
        </p:spPr>
        <p:txBody>
          <a:bodyPr wrap="none" anchor="ctr">
            <a:prstTxWarp prst="textNoShape">
              <a:avLst/>
            </a:prstTxWarp>
          </a:bodyPr>
          <a:lstStyle/>
          <a:p>
            <a:pPr eaLnBrk="0" hangingPunct="0">
              <a:defRPr/>
            </a:pPr>
            <a:endParaRPr lang="en-AU" sz="2400" dirty="0">
              <a:solidFill>
                <a:srgbClr val="FFFF9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17411" name="Rectangle 3"/>
          <p:cNvSpPr>
            <a:spLocks noChangeArrowheads="1"/>
          </p:cNvSpPr>
          <p:nvPr/>
        </p:nvSpPr>
        <p:spPr bwMode="auto">
          <a:xfrm>
            <a:off x="908050" y="1677318"/>
            <a:ext cx="1141413" cy="577850"/>
          </a:xfrm>
          <a:prstGeom prst="rect">
            <a:avLst/>
          </a:prstGeom>
          <a:noFill/>
          <a:ln w="12700">
            <a:noFill/>
            <a:miter lim="800000"/>
            <a:headEnd/>
            <a:tailEnd/>
          </a:ln>
        </p:spPr>
        <p:txBody>
          <a:bodyPr wrap="none" lIns="90487" tIns="44450" rIns="90487" bIns="44450">
            <a:prstTxWarp prst="textNoShape">
              <a:avLst/>
            </a:prstTxWarp>
            <a:spAutoFit/>
          </a:bodyPr>
          <a:lstStyle/>
          <a:p>
            <a:pPr eaLnBrk="0" hangingPunct="0"/>
            <a:r>
              <a:rPr lang="en-AU" sz="1600" dirty="0">
                <a:solidFill>
                  <a:schemeClr val="tx1"/>
                </a:solidFill>
                <a:latin typeface="Arial" pitchFamily="-108" charset="0"/>
              </a:rPr>
              <a:t>Desired</a:t>
            </a:r>
          </a:p>
          <a:p>
            <a:pPr eaLnBrk="0" hangingPunct="0"/>
            <a:r>
              <a:rPr lang="en-AU" sz="1600" dirty="0">
                <a:solidFill>
                  <a:schemeClr val="tx1"/>
                </a:solidFill>
                <a:latin typeface="Arial" pitchFamily="-108" charset="0"/>
              </a:rPr>
              <a:t>Conditions</a:t>
            </a:r>
          </a:p>
        </p:txBody>
      </p:sp>
      <p:sp>
        <p:nvSpPr>
          <p:cNvPr id="17412" name="Rectangle 4"/>
          <p:cNvSpPr>
            <a:spLocks noChangeArrowheads="1"/>
          </p:cNvSpPr>
          <p:nvPr/>
        </p:nvSpPr>
        <p:spPr bwMode="auto">
          <a:xfrm>
            <a:off x="914400" y="4617368"/>
            <a:ext cx="1141413" cy="577850"/>
          </a:xfrm>
          <a:prstGeom prst="rect">
            <a:avLst/>
          </a:prstGeom>
          <a:noFill/>
          <a:ln w="12700">
            <a:noFill/>
            <a:miter lim="800000"/>
            <a:headEnd/>
            <a:tailEnd/>
          </a:ln>
        </p:spPr>
        <p:txBody>
          <a:bodyPr wrap="none" lIns="90487" tIns="44450" rIns="90487" bIns="44450">
            <a:prstTxWarp prst="textNoShape">
              <a:avLst/>
            </a:prstTxWarp>
            <a:spAutoFit/>
          </a:bodyPr>
          <a:lstStyle/>
          <a:p>
            <a:pPr eaLnBrk="0" hangingPunct="0"/>
            <a:r>
              <a:rPr lang="en-AU" sz="1600" dirty="0">
                <a:solidFill>
                  <a:schemeClr val="tx1"/>
                </a:solidFill>
                <a:latin typeface="Arial" pitchFamily="-108" charset="0"/>
              </a:rPr>
              <a:t>Current</a:t>
            </a:r>
          </a:p>
          <a:p>
            <a:pPr eaLnBrk="0" hangingPunct="0"/>
            <a:r>
              <a:rPr lang="en-AU" sz="1600" dirty="0">
                <a:solidFill>
                  <a:schemeClr val="tx1"/>
                </a:solidFill>
                <a:latin typeface="Arial" pitchFamily="-108" charset="0"/>
              </a:rPr>
              <a:t>Conditions</a:t>
            </a:r>
          </a:p>
        </p:txBody>
      </p:sp>
      <p:sp>
        <p:nvSpPr>
          <p:cNvPr id="17413" name="Rectangle 5"/>
          <p:cNvSpPr>
            <a:spLocks noChangeArrowheads="1"/>
          </p:cNvSpPr>
          <p:nvPr/>
        </p:nvSpPr>
        <p:spPr bwMode="auto">
          <a:xfrm>
            <a:off x="2590800" y="5677818"/>
            <a:ext cx="892175" cy="577850"/>
          </a:xfrm>
          <a:prstGeom prst="rect">
            <a:avLst/>
          </a:prstGeom>
          <a:noFill/>
          <a:ln w="12700">
            <a:noFill/>
            <a:miter lim="800000"/>
            <a:headEnd/>
            <a:tailEnd/>
          </a:ln>
        </p:spPr>
        <p:txBody>
          <a:bodyPr wrap="none" lIns="90487" tIns="44450" rIns="90487" bIns="44450">
            <a:prstTxWarp prst="textNoShape">
              <a:avLst/>
            </a:prstTxWarp>
            <a:spAutoFit/>
          </a:bodyPr>
          <a:lstStyle/>
          <a:p>
            <a:pPr eaLnBrk="0" hangingPunct="0"/>
            <a:r>
              <a:rPr lang="en-AU" sz="1600" dirty="0">
                <a:solidFill>
                  <a:schemeClr val="tx1"/>
                </a:solidFill>
                <a:latin typeface="Arial" pitchFamily="-108" charset="0"/>
              </a:rPr>
              <a:t>Before</a:t>
            </a:r>
            <a:br>
              <a:rPr lang="en-AU" sz="1600" dirty="0">
                <a:solidFill>
                  <a:schemeClr val="tx1"/>
                </a:solidFill>
                <a:latin typeface="Arial" pitchFamily="-108" charset="0"/>
              </a:rPr>
            </a:br>
            <a:r>
              <a:rPr lang="en-AU" sz="1600" dirty="0">
                <a:solidFill>
                  <a:schemeClr val="tx1"/>
                </a:solidFill>
                <a:latin typeface="Arial" pitchFamily="-108" charset="0"/>
              </a:rPr>
              <a:t>Change</a:t>
            </a:r>
          </a:p>
        </p:txBody>
      </p:sp>
      <p:sp>
        <p:nvSpPr>
          <p:cNvPr id="17414" name="Rectangle 6"/>
          <p:cNvSpPr>
            <a:spLocks noChangeArrowheads="1"/>
          </p:cNvSpPr>
          <p:nvPr/>
        </p:nvSpPr>
        <p:spPr bwMode="auto">
          <a:xfrm>
            <a:off x="7013575" y="5677818"/>
            <a:ext cx="892175" cy="577850"/>
          </a:xfrm>
          <a:prstGeom prst="rect">
            <a:avLst/>
          </a:prstGeom>
          <a:noFill/>
          <a:ln w="12700">
            <a:noFill/>
            <a:miter lim="800000"/>
            <a:headEnd/>
            <a:tailEnd/>
          </a:ln>
        </p:spPr>
        <p:txBody>
          <a:bodyPr wrap="none" lIns="90487" tIns="44450" rIns="90487" bIns="44450">
            <a:prstTxWarp prst="textNoShape">
              <a:avLst/>
            </a:prstTxWarp>
            <a:spAutoFit/>
          </a:bodyPr>
          <a:lstStyle/>
          <a:p>
            <a:pPr eaLnBrk="0" hangingPunct="0"/>
            <a:r>
              <a:rPr lang="en-AU" sz="1600" dirty="0">
                <a:solidFill>
                  <a:schemeClr val="tx1"/>
                </a:solidFill>
                <a:latin typeface="Arial" pitchFamily="-108" charset="0"/>
              </a:rPr>
              <a:t>After</a:t>
            </a:r>
            <a:br>
              <a:rPr lang="en-AU" sz="1600" dirty="0">
                <a:solidFill>
                  <a:schemeClr val="tx1"/>
                </a:solidFill>
                <a:latin typeface="Arial" pitchFamily="-108" charset="0"/>
              </a:rPr>
            </a:br>
            <a:r>
              <a:rPr lang="en-AU" sz="1600" dirty="0">
                <a:solidFill>
                  <a:schemeClr val="tx1"/>
                </a:solidFill>
                <a:latin typeface="Arial" pitchFamily="-108" charset="0"/>
              </a:rPr>
              <a:t>Change</a:t>
            </a:r>
          </a:p>
        </p:txBody>
      </p:sp>
      <p:sp>
        <p:nvSpPr>
          <p:cNvPr id="17415" name="Line 7"/>
          <p:cNvSpPr>
            <a:spLocks noChangeShapeType="1"/>
          </p:cNvSpPr>
          <p:nvPr/>
        </p:nvSpPr>
        <p:spPr bwMode="auto">
          <a:xfrm>
            <a:off x="3048000" y="5487318"/>
            <a:ext cx="0" cy="120650"/>
          </a:xfrm>
          <a:prstGeom prst="line">
            <a:avLst/>
          </a:prstGeom>
          <a:noFill/>
          <a:ln w="38100">
            <a:solidFill>
              <a:srgbClr val="FF9900"/>
            </a:solidFill>
            <a:round/>
            <a:headEnd/>
            <a:tailEnd/>
          </a:ln>
        </p:spPr>
        <p:txBody>
          <a:bodyPr wrap="none" anchor="ctr">
            <a:prstTxWarp prst="textNoShape">
              <a:avLst/>
            </a:prstTxWarp>
          </a:bodyPr>
          <a:lstStyle/>
          <a:p>
            <a:endParaRPr lang="en-US" dirty="0"/>
          </a:p>
        </p:txBody>
      </p:sp>
      <p:sp>
        <p:nvSpPr>
          <p:cNvPr id="17416" name="Line 8"/>
          <p:cNvSpPr>
            <a:spLocks noChangeShapeType="1"/>
          </p:cNvSpPr>
          <p:nvPr/>
        </p:nvSpPr>
        <p:spPr bwMode="auto">
          <a:xfrm>
            <a:off x="7429500" y="5487318"/>
            <a:ext cx="0" cy="120650"/>
          </a:xfrm>
          <a:prstGeom prst="line">
            <a:avLst/>
          </a:prstGeom>
          <a:noFill/>
          <a:ln w="38100">
            <a:solidFill>
              <a:srgbClr val="FF9900"/>
            </a:solidFill>
            <a:round/>
            <a:headEnd/>
            <a:tailEnd/>
          </a:ln>
        </p:spPr>
        <p:txBody>
          <a:bodyPr wrap="none" anchor="ctr">
            <a:prstTxWarp prst="textNoShape">
              <a:avLst/>
            </a:prstTxWarp>
          </a:bodyPr>
          <a:lstStyle/>
          <a:p>
            <a:endParaRPr lang="en-US" dirty="0"/>
          </a:p>
        </p:txBody>
      </p:sp>
      <p:sp>
        <p:nvSpPr>
          <p:cNvPr id="252937" name="AutoShape 9"/>
          <p:cNvSpPr>
            <a:spLocks noChangeArrowheads="1"/>
          </p:cNvSpPr>
          <p:nvPr/>
        </p:nvSpPr>
        <p:spPr bwMode="auto">
          <a:xfrm rot="-5400000">
            <a:off x="365125" y="3274343"/>
            <a:ext cx="2222500" cy="311150"/>
          </a:xfrm>
          <a:prstGeom prst="rightArrow">
            <a:avLst>
              <a:gd name="adj1" fmla="val 50000"/>
              <a:gd name="adj2" fmla="val 147817"/>
            </a:avLst>
          </a:prstGeom>
          <a:solidFill>
            <a:srgbClr val="D92B0F"/>
          </a:solidFill>
          <a:ln w="9525">
            <a:solidFill>
              <a:srgbClr val="000000"/>
            </a:solidFill>
            <a:miter lim="800000"/>
            <a:headEnd/>
            <a:tailEnd/>
          </a:ln>
        </p:spPr>
        <p:txBody>
          <a:bodyPr wrap="none" anchor="ctr">
            <a:prstTxWarp prst="textNoShape">
              <a:avLst/>
            </a:prstTxWarp>
          </a:bodyPr>
          <a:lstStyle/>
          <a:p>
            <a:endParaRPr lang="en-US" dirty="0"/>
          </a:p>
        </p:txBody>
      </p:sp>
      <p:sp>
        <p:nvSpPr>
          <p:cNvPr id="17418" name="Rectangle 14"/>
          <p:cNvSpPr>
            <a:spLocks noGrp="1" noChangeArrowheads="1"/>
          </p:cNvSpPr>
          <p:nvPr>
            <p:ph type="title"/>
          </p:nvPr>
        </p:nvSpPr>
        <p:spPr/>
        <p:txBody>
          <a:bodyPr/>
          <a:lstStyle/>
          <a:p>
            <a:r>
              <a:rPr lang="en-US" sz="4400" noProof="0" dirty="0" smtClean="0"/>
              <a:t>Force Field Analysis Model</a:t>
            </a:r>
            <a:endParaRPr lang="en-US" sz="4400" noProof="0" dirty="0"/>
          </a:p>
        </p:txBody>
      </p:sp>
      <p:sp>
        <p:nvSpPr>
          <p:cNvPr id="17419" name="Rectangle 15"/>
          <p:cNvSpPr>
            <a:spLocks noChangeArrowheads="1"/>
          </p:cNvSpPr>
          <p:nvPr/>
        </p:nvSpPr>
        <p:spPr bwMode="auto">
          <a:xfrm>
            <a:off x="4800600" y="5684168"/>
            <a:ext cx="892175" cy="577850"/>
          </a:xfrm>
          <a:prstGeom prst="rect">
            <a:avLst/>
          </a:prstGeom>
          <a:noFill/>
          <a:ln w="12700">
            <a:noFill/>
            <a:miter lim="800000"/>
            <a:headEnd/>
            <a:tailEnd/>
          </a:ln>
        </p:spPr>
        <p:txBody>
          <a:bodyPr wrap="none" lIns="90487" tIns="44450" rIns="90487" bIns="44450">
            <a:prstTxWarp prst="textNoShape">
              <a:avLst/>
            </a:prstTxWarp>
            <a:spAutoFit/>
          </a:bodyPr>
          <a:lstStyle/>
          <a:p>
            <a:pPr eaLnBrk="0" hangingPunct="0"/>
            <a:r>
              <a:rPr lang="en-AU" sz="1600" dirty="0">
                <a:solidFill>
                  <a:schemeClr val="tx1"/>
                </a:solidFill>
                <a:latin typeface="Arial" pitchFamily="-108" charset="0"/>
              </a:rPr>
              <a:t>During</a:t>
            </a:r>
            <a:br>
              <a:rPr lang="en-AU" sz="1600" dirty="0">
                <a:solidFill>
                  <a:schemeClr val="tx1"/>
                </a:solidFill>
                <a:latin typeface="Arial" pitchFamily="-108" charset="0"/>
              </a:rPr>
            </a:br>
            <a:r>
              <a:rPr lang="en-AU" sz="1600" dirty="0">
                <a:solidFill>
                  <a:schemeClr val="tx1"/>
                </a:solidFill>
                <a:latin typeface="Arial" pitchFamily="-108" charset="0"/>
              </a:rPr>
              <a:t>Change</a:t>
            </a:r>
          </a:p>
        </p:txBody>
      </p:sp>
      <p:sp>
        <p:nvSpPr>
          <p:cNvPr id="17420" name="Line 16"/>
          <p:cNvSpPr>
            <a:spLocks noChangeShapeType="1"/>
          </p:cNvSpPr>
          <p:nvPr/>
        </p:nvSpPr>
        <p:spPr bwMode="auto">
          <a:xfrm>
            <a:off x="5257800" y="5487318"/>
            <a:ext cx="0" cy="120650"/>
          </a:xfrm>
          <a:prstGeom prst="line">
            <a:avLst/>
          </a:prstGeom>
          <a:noFill/>
          <a:ln w="38100">
            <a:solidFill>
              <a:srgbClr val="FF9900"/>
            </a:solidFill>
            <a:round/>
            <a:headEnd/>
            <a:tailEnd/>
          </a:ln>
        </p:spPr>
        <p:txBody>
          <a:bodyPr wrap="none" anchor="ctr">
            <a:prstTxWarp prst="textNoShape">
              <a:avLst/>
            </a:prstTxWarp>
          </a:bodyPr>
          <a:lstStyle/>
          <a:p>
            <a:endParaRPr lang="en-US" dirty="0"/>
          </a:p>
        </p:txBody>
      </p:sp>
      <p:grpSp>
        <p:nvGrpSpPr>
          <p:cNvPr id="2" name="Group 17"/>
          <p:cNvGrpSpPr>
            <a:grpSpLocks/>
          </p:cNvGrpSpPr>
          <p:nvPr/>
        </p:nvGrpSpPr>
        <p:grpSpPr bwMode="auto">
          <a:xfrm>
            <a:off x="4343400" y="2864768"/>
            <a:ext cx="1828800" cy="2133600"/>
            <a:chOff x="2544" y="1872"/>
            <a:chExt cx="1152" cy="1344"/>
          </a:xfrm>
        </p:grpSpPr>
        <p:sp>
          <p:nvSpPr>
            <p:cNvPr id="17433" name="AutoShape 18"/>
            <p:cNvSpPr>
              <a:spLocks noChangeArrowheads="1"/>
            </p:cNvSpPr>
            <p:nvPr/>
          </p:nvSpPr>
          <p:spPr bwMode="auto">
            <a:xfrm rot="16200000">
              <a:off x="2640" y="2160"/>
              <a:ext cx="960" cy="1152"/>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2200" b="1" dirty="0">
                  <a:solidFill>
                    <a:schemeClr val="tx1"/>
                  </a:solidFill>
                  <a:latin typeface="Arial" pitchFamily="-108" charset="0"/>
                </a:rPr>
                <a:t>Driving</a:t>
              </a:r>
            </a:p>
            <a:p>
              <a:pPr eaLnBrk="0" hangingPunct="0">
                <a:lnSpc>
                  <a:spcPct val="85000"/>
                </a:lnSpc>
              </a:pPr>
              <a:r>
                <a:rPr lang="en-AU" sz="2200" b="1" dirty="0">
                  <a:solidFill>
                    <a:schemeClr val="tx1"/>
                  </a:solidFill>
                  <a:latin typeface="Arial" pitchFamily="-108" charset="0"/>
                </a:rPr>
                <a:t>Forces</a:t>
              </a:r>
            </a:p>
          </p:txBody>
        </p:sp>
        <p:sp>
          <p:nvSpPr>
            <p:cNvPr id="17434" name="AutoShape 19"/>
            <p:cNvSpPr>
              <a:spLocks noChangeArrowheads="1"/>
            </p:cNvSpPr>
            <p:nvPr/>
          </p:nvSpPr>
          <p:spPr bwMode="auto">
            <a:xfrm rot="16200000" flipH="1">
              <a:off x="2935" y="1541"/>
              <a:ext cx="336" cy="998"/>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1200" dirty="0">
                  <a:solidFill>
                    <a:schemeClr val="tx1"/>
                  </a:solidFill>
                  <a:latin typeface="Arial" pitchFamily="-108" charset="0"/>
                </a:rPr>
                <a:t>Restraining</a:t>
              </a:r>
            </a:p>
            <a:p>
              <a:pPr eaLnBrk="0" hangingPunct="0">
                <a:lnSpc>
                  <a:spcPct val="85000"/>
                </a:lnSpc>
              </a:pPr>
              <a:r>
                <a:rPr lang="en-AU" sz="1200" dirty="0">
                  <a:solidFill>
                    <a:schemeClr val="tx1"/>
                  </a:solidFill>
                  <a:latin typeface="Arial" pitchFamily="-108" charset="0"/>
                </a:rPr>
                <a:t>Forces</a:t>
              </a:r>
            </a:p>
          </p:txBody>
        </p:sp>
        <p:sp>
          <p:nvSpPr>
            <p:cNvPr id="17435" name="Line 20"/>
            <p:cNvSpPr>
              <a:spLocks noChangeShapeType="1"/>
            </p:cNvSpPr>
            <p:nvPr/>
          </p:nvSpPr>
          <p:spPr bwMode="auto">
            <a:xfrm flipV="1">
              <a:off x="2658" y="2223"/>
              <a:ext cx="863" cy="7"/>
            </a:xfrm>
            <a:prstGeom prst="line">
              <a:avLst/>
            </a:prstGeom>
            <a:noFill/>
            <a:ln w="38100">
              <a:solidFill>
                <a:srgbClr val="FFF68A"/>
              </a:solidFill>
              <a:round/>
              <a:headEnd/>
              <a:tailEnd/>
            </a:ln>
          </p:spPr>
          <p:txBody>
            <a:bodyPr wrap="none" anchor="ctr">
              <a:prstTxWarp prst="textNoShape">
                <a:avLst/>
              </a:prstTxWarp>
            </a:bodyPr>
            <a:lstStyle/>
            <a:p>
              <a:endParaRPr lang="en-US" dirty="0"/>
            </a:p>
          </p:txBody>
        </p:sp>
      </p:grpSp>
      <p:grpSp>
        <p:nvGrpSpPr>
          <p:cNvPr id="3" name="Group 21"/>
          <p:cNvGrpSpPr>
            <a:grpSpLocks/>
          </p:cNvGrpSpPr>
          <p:nvPr/>
        </p:nvGrpSpPr>
        <p:grpSpPr bwMode="auto">
          <a:xfrm>
            <a:off x="6553200" y="1645568"/>
            <a:ext cx="1431925" cy="1828800"/>
            <a:chOff x="3936" y="1104"/>
            <a:chExt cx="902" cy="1152"/>
          </a:xfrm>
        </p:grpSpPr>
        <p:sp>
          <p:nvSpPr>
            <p:cNvPr id="17430" name="AutoShape 22"/>
            <p:cNvSpPr>
              <a:spLocks noChangeArrowheads="1"/>
            </p:cNvSpPr>
            <p:nvPr/>
          </p:nvSpPr>
          <p:spPr bwMode="auto">
            <a:xfrm rot="16200000">
              <a:off x="4098" y="1518"/>
              <a:ext cx="576" cy="900"/>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1400" b="1" dirty="0">
                  <a:solidFill>
                    <a:schemeClr val="tx1"/>
                  </a:solidFill>
                  <a:latin typeface="Arial" pitchFamily="-108" charset="0"/>
                </a:rPr>
                <a:t>Driving</a:t>
              </a:r>
            </a:p>
            <a:p>
              <a:pPr eaLnBrk="0" hangingPunct="0">
                <a:lnSpc>
                  <a:spcPct val="85000"/>
                </a:lnSpc>
              </a:pPr>
              <a:r>
                <a:rPr lang="en-AU" sz="1400" b="1" dirty="0">
                  <a:solidFill>
                    <a:schemeClr val="tx1"/>
                  </a:solidFill>
                  <a:latin typeface="Arial" pitchFamily="-108" charset="0"/>
                </a:rPr>
                <a:t>Forces</a:t>
              </a:r>
            </a:p>
          </p:txBody>
        </p:sp>
        <p:sp>
          <p:nvSpPr>
            <p:cNvPr id="17431" name="AutoShape 23"/>
            <p:cNvSpPr>
              <a:spLocks noChangeArrowheads="1"/>
            </p:cNvSpPr>
            <p:nvPr/>
          </p:nvSpPr>
          <p:spPr bwMode="auto">
            <a:xfrm rot="16200000" flipH="1">
              <a:off x="4123" y="917"/>
              <a:ext cx="528" cy="902"/>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1400" b="1" dirty="0">
                  <a:solidFill>
                    <a:schemeClr val="tx1"/>
                  </a:solidFill>
                  <a:latin typeface="Arial" pitchFamily="-108" charset="0"/>
                </a:rPr>
                <a:t>Restraining</a:t>
              </a:r>
            </a:p>
            <a:p>
              <a:pPr eaLnBrk="0" hangingPunct="0">
                <a:lnSpc>
                  <a:spcPct val="85000"/>
                </a:lnSpc>
              </a:pPr>
              <a:r>
                <a:rPr lang="en-AU" sz="1400" b="1" dirty="0">
                  <a:solidFill>
                    <a:schemeClr val="tx1"/>
                  </a:solidFill>
                  <a:latin typeface="Arial" pitchFamily="-108" charset="0"/>
                </a:rPr>
                <a:t>Forces</a:t>
              </a:r>
            </a:p>
          </p:txBody>
        </p:sp>
        <p:sp>
          <p:nvSpPr>
            <p:cNvPr id="17432" name="Line 24"/>
            <p:cNvSpPr>
              <a:spLocks noChangeShapeType="1"/>
            </p:cNvSpPr>
            <p:nvPr/>
          </p:nvSpPr>
          <p:spPr bwMode="auto">
            <a:xfrm>
              <a:off x="3944" y="1659"/>
              <a:ext cx="864" cy="5"/>
            </a:xfrm>
            <a:prstGeom prst="line">
              <a:avLst/>
            </a:prstGeom>
            <a:noFill/>
            <a:ln w="38100">
              <a:solidFill>
                <a:srgbClr val="FFF68A"/>
              </a:solidFill>
              <a:round/>
              <a:headEnd/>
              <a:tailEnd/>
            </a:ln>
          </p:spPr>
          <p:txBody>
            <a:bodyPr wrap="none" anchor="ctr">
              <a:prstTxWarp prst="textNoShape">
                <a:avLst/>
              </a:prstTxWarp>
            </a:bodyPr>
            <a:lstStyle/>
            <a:p>
              <a:endParaRPr lang="en-US" dirty="0"/>
            </a:p>
          </p:txBody>
        </p:sp>
      </p:grpSp>
      <p:grpSp>
        <p:nvGrpSpPr>
          <p:cNvPr id="4" name="Group 25"/>
          <p:cNvGrpSpPr>
            <a:grpSpLocks/>
          </p:cNvGrpSpPr>
          <p:nvPr/>
        </p:nvGrpSpPr>
        <p:grpSpPr bwMode="auto">
          <a:xfrm>
            <a:off x="2286000" y="3169568"/>
            <a:ext cx="1603375" cy="2057400"/>
            <a:chOff x="3876" y="1008"/>
            <a:chExt cx="1010" cy="1296"/>
          </a:xfrm>
        </p:grpSpPr>
        <p:sp>
          <p:nvSpPr>
            <p:cNvPr id="17427" name="AutoShape 26"/>
            <p:cNvSpPr>
              <a:spLocks noChangeArrowheads="1"/>
            </p:cNvSpPr>
            <p:nvPr/>
          </p:nvSpPr>
          <p:spPr bwMode="auto">
            <a:xfrm rot="-5400000">
              <a:off x="4068" y="1488"/>
              <a:ext cx="624" cy="1008"/>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1600" b="1" dirty="0">
                  <a:solidFill>
                    <a:schemeClr val="tx1"/>
                  </a:solidFill>
                  <a:latin typeface="Arial" pitchFamily="-108" charset="0"/>
                </a:rPr>
                <a:t>Driving</a:t>
              </a:r>
            </a:p>
            <a:p>
              <a:pPr eaLnBrk="0" hangingPunct="0">
                <a:lnSpc>
                  <a:spcPct val="85000"/>
                </a:lnSpc>
              </a:pPr>
              <a:r>
                <a:rPr lang="en-AU" sz="1600" b="1" dirty="0">
                  <a:solidFill>
                    <a:schemeClr val="tx1"/>
                  </a:solidFill>
                  <a:latin typeface="Arial" pitchFamily="-108" charset="0"/>
                </a:rPr>
                <a:t>Forces</a:t>
              </a:r>
            </a:p>
          </p:txBody>
        </p:sp>
        <p:sp>
          <p:nvSpPr>
            <p:cNvPr id="17428" name="AutoShape 27"/>
            <p:cNvSpPr>
              <a:spLocks noChangeArrowheads="1"/>
            </p:cNvSpPr>
            <p:nvPr/>
          </p:nvSpPr>
          <p:spPr bwMode="auto">
            <a:xfrm rot="16200000" flipH="1">
              <a:off x="4075" y="821"/>
              <a:ext cx="624" cy="998"/>
            </a:xfrm>
            <a:prstGeom prst="rightArrow">
              <a:avLst>
                <a:gd name="adj1" fmla="val 75000"/>
                <a:gd name="adj2" fmla="val 40681"/>
              </a:avLst>
            </a:prstGeom>
            <a:solidFill>
              <a:srgbClr val="FF9900"/>
            </a:solidFill>
            <a:ln w="127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txBody>
            <a:bodyPr vert="eaVert" wrap="none" anchor="ctr">
              <a:prstTxWarp prst="textNoShape">
                <a:avLst/>
              </a:prstTxWarp>
            </a:bodyPr>
            <a:lstStyle/>
            <a:p>
              <a:pPr eaLnBrk="0" hangingPunct="0">
                <a:lnSpc>
                  <a:spcPct val="85000"/>
                </a:lnSpc>
              </a:pPr>
              <a:r>
                <a:rPr lang="en-AU" sz="1600" b="1" dirty="0">
                  <a:solidFill>
                    <a:schemeClr val="tx1"/>
                  </a:solidFill>
                  <a:latin typeface="Arial" pitchFamily="-108" charset="0"/>
                </a:rPr>
                <a:t>Restraining</a:t>
              </a:r>
            </a:p>
            <a:p>
              <a:pPr eaLnBrk="0" hangingPunct="0">
                <a:lnSpc>
                  <a:spcPct val="85000"/>
                </a:lnSpc>
              </a:pPr>
              <a:r>
                <a:rPr lang="en-AU" sz="1600" b="1" dirty="0">
                  <a:solidFill>
                    <a:schemeClr val="tx1"/>
                  </a:solidFill>
                  <a:latin typeface="Arial" pitchFamily="-108" charset="0"/>
                </a:rPr>
                <a:t>Forces</a:t>
              </a:r>
            </a:p>
          </p:txBody>
        </p:sp>
        <p:sp>
          <p:nvSpPr>
            <p:cNvPr id="17429" name="Line 28"/>
            <p:cNvSpPr>
              <a:spLocks noChangeShapeType="1"/>
            </p:cNvSpPr>
            <p:nvPr/>
          </p:nvSpPr>
          <p:spPr bwMode="auto">
            <a:xfrm>
              <a:off x="3944" y="1659"/>
              <a:ext cx="864" cy="5"/>
            </a:xfrm>
            <a:prstGeom prst="line">
              <a:avLst/>
            </a:prstGeom>
            <a:noFill/>
            <a:ln w="38100">
              <a:solidFill>
                <a:srgbClr val="FFF68A"/>
              </a:solidFill>
              <a:round/>
              <a:headEnd/>
              <a:tailEnd/>
            </a:ln>
          </p:spPr>
          <p:txBody>
            <a:bodyPr wrap="none" anchor="ctr">
              <a:prstTxWarp prst="textNoShape">
                <a:avLst/>
              </a:prstTxWarp>
            </a:bodyPr>
            <a:lstStyle/>
            <a:p>
              <a:endParaRPr lang="en-US" dirty="0"/>
            </a:p>
          </p:txBody>
        </p:sp>
      </p:grpSp>
    </p:spTree>
    <p:extLst>
      <p:ext uri="{BB962C8B-B14F-4D97-AF65-F5344CB8AC3E}">
        <p14:creationId xmlns:p14="http://schemas.microsoft.com/office/powerpoint/2010/main" val="400642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500"/>
                            </p:stCondLst>
                            <p:childTnLst>
                              <p:par>
                                <p:cTn id="9" presetID="12" presetClass="entr" presetSubtype="4" fill="hold" grpId="0" nodeType="afterEffect">
                                  <p:stCondLst>
                                    <p:cond delay="1000"/>
                                  </p:stCondLst>
                                  <p:childTnLst>
                                    <p:set>
                                      <p:cBhvr>
                                        <p:cTn id="10" dur="1" fill="hold">
                                          <p:stCondLst>
                                            <p:cond delay="0"/>
                                          </p:stCondLst>
                                        </p:cTn>
                                        <p:tgtEl>
                                          <p:spTgt spid="252937"/>
                                        </p:tgtEl>
                                        <p:attrNameLst>
                                          <p:attrName>style.visibility</p:attrName>
                                        </p:attrNameLst>
                                      </p:cBhvr>
                                      <p:to>
                                        <p:strVal val="visible"/>
                                      </p:to>
                                    </p:set>
                                    <p:animEffect transition="in" filter="slide(fromBottom)">
                                      <p:cBhvr>
                                        <p:cTn id="11" dur="500"/>
                                        <p:tgtEl>
                                          <p:spTgt spid="252937"/>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3500"/>
                            </p:stCondLst>
                            <p:childTnLst>
                              <p:par>
                                <p:cTn id="17" presetID="10" presetClass="entr" presetSubtype="0" fill="hold" nodeType="afterEffect">
                                  <p:stCondLst>
                                    <p:cond delay="10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normAutofit fontScale="90000"/>
          </a:bodyPr>
          <a:lstStyle/>
          <a:p>
            <a:r>
              <a:rPr lang="en-US" noProof="0" dirty="0" smtClean="0"/>
              <a:t>Restraining Forces</a:t>
            </a:r>
            <a:br>
              <a:rPr lang="en-US" noProof="0" dirty="0" smtClean="0"/>
            </a:br>
            <a:r>
              <a:rPr lang="en-US" noProof="0" dirty="0" smtClean="0"/>
              <a:t>(Resistance to Change)</a:t>
            </a:r>
          </a:p>
        </p:txBody>
      </p:sp>
      <p:sp>
        <p:nvSpPr>
          <p:cNvPr id="22531" name="Rectangle 4"/>
          <p:cNvSpPr>
            <a:spLocks noGrp="1" noChangeArrowheads="1"/>
          </p:cNvSpPr>
          <p:nvPr>
            <p:ph idx="1"/>
          </p:nvPr>
        </p:nvSpPr>
        <p:spPr>
          <a:xfrm>
            <a:off x="4572000" y="1379909"/>
            <a:ext cx="4392488" cy="4857403"/>
          </a:xfrm>
        </p:spPr>
        <p:txBody>
          <a:bodyPr>
            <a:normAutofit/>
          </a:bodyPr>
          <a:lstStyle/>
          <a:p>
            <a:r>
              <a:rPr lang="en-US" noProof="0" dirty="0" smtClean="0"/>
              <a:t>Many forms of resistance</a:t>
            </a:r>
          </a:p>
          <a:p>
            <a:pPr lvl="1"/>
            <a:r>
              <a:rPr lang="en-US" noProof="0" dirty="0" smtClean="0"/>
              <a:t>complaints, absenteeism, passive noncompliance</a:t>
            </a:r>
          </a:p>
          <a:p>
            <a:r>
              <a:rPr lang="en-US" noProof="0" dirty="0" smtClean="0"/>
              <a:t>View resistance as a resource</a:t>
            </a:r>
          </a:p>
          <a:p>
            <a:pPr marL="468000" lvl="1" indent="-288000">
              <a:lnSpc>
                <a:spcPct val="110000"/>
              </a:lnSpc>
              <a:buFont typeface="+mj-lt"/>
              <a:buAutoNum type="arabicPeriod"/>
            </a:pPr>
            <a:r>
              <a:rPr lang="en-US" sz="2000" noProof="0" dirty="0" smtClean="0"/>
              <a:t>Symptoms of deeper problems in the change process</a:t>
            </a:r>
          </a:p>
          <a:p>
            <a:pPr marL="468000" lvl="1" indent="-288000">
              <a:lnSpc>
                <a:spcPct val="110000"/>
              </a:lnSpc>
              <a:buFont typeface="+mj-lt"/>
              <a:buAutoNum type="arabicPeriod"/>
            </a:pPr>
            <a:r>
              <a:rPr lang="en-US" sz="2000" noProof="0" dirty="0" smtClean="0"/>
              <a:t>A form of task conflict </a:t>
            </a:r>
            <a:r>
              <a:rPr lang="en-US" sz="2000" dirty="0"/>
              <a:t>–</a:t>
            </a:r>
            <a:r>
              <a:rPr lang="en-US" sz="2000" noProof="0" dirty="0" smtClean="0"/>
              <a:t> </a:t>
            </a:r>
            <a:r>
              <a:rPr lang="en-US" sz="2000" noProof="0" dirty="0" smtClean="0"/>
              <a:t>may improve change decisions</a:t>
            </a:r>
          </a:p>
          <a:p>
            <a:pPr marL="468000" lvl="1" indent="-288000">
              <a:lnSpc>
                <a:spcPct val="110000"/>
              </a:lnSpc>
              <a:buFont typeface="+mj-lt"/>
              <a:buAutoNum type="arabicPeriod"/>
            </a:pPr>
            <a:r>
              <a:rPr lang="en-US" sz="2000" noProof="0" dirty="0"/>
              <a:t>F</a:t>
            </a:r>
            <a:r>
              <a:rPr lang="en-US" sz="2000" noProof="0" dirty="0" smtClean="0"/>
              <a:t>orm of voice – procedural justice</a:t>
            </a:r>
          </a:p>
          <a:p>
            <a:pPr lvl="1"/>
            <a:endParaRPr lang="en-US" noProof="0" dirty="0" smtClean="0"/>
          </a:p>
        </p:txBody>
      </p:sp>
      <p:pic>
        <p:nvPicPr>
          <p:cNvPr id="15" name="Picture Placeholder 2" descr="Change Blocks.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8496" r="835"/>
          <a:stretch/>
        </p:blipFill>
        <p:spPr>
          <a:xfrm>
            <a:off x="-36513" y="1268760"/>
            <a:ext cx="4640569" cy="5210390"/>
          </a:xfrm>
        </p:spPr>
      </p:pic>
    </p:spTree>
    <p:extLst>
      <p:ext uri="{BB962C8B-B14F-4D97-AF65-F5344CB8AC3E}">
        <p14:creationId xmlns:p14="http://schemas.microsoft.com/office/powerpoint/2010/main" val="213736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sz="4400" noProof="0" dirty="0" smtClean="0"/>
              <a:t>Why People Resist Change</a:t>
            </a:r>
          </a:p>
        </p:txBody>
      </p:sp>
      <p:sp>
        <p:nvSpPr>
          <p:cNvPr id="22531" name="Rectangle 4"/>
          <p:cNvSpPr>
            <a:spLocks noGrp="1" noChangeArrowheads="1"/>
          </p:cNvSpPr>
          <p:nvPr>
            <p:ph idx="1"/>
          </p:nvPr>
        </p:nvSpPr>
        <p:spPr>
          <a:xfrm>
            <a:off x="4644008" y="1379909"/>
            <a:ext cx="4176464" cy="4857403"/>
          </a:xfrm>
          <a:prstGeom prst="rect">
            <a:avLst/>
          </a:prstGeom>
        </p:spPr>
        <p:txBody>
          <a:bodyPr>
            <a:normAutofit fontScale="85000" lnSpcReduction="10000"/>
          </a:bodyPr>
          <a:lstStyle/>
          <a:p>
            <a:pPr marL="354013">
              <a:buFont typeface="+mj-lt"/>
              <a:buAutoNum type="arabicPeriod"/>
            </a:pPr>
            <a:r>
              <a:rPr lang="en-US" noProof="0" dirty="0" smtClean="0"/>
              <a:t>Negative valence of change</a:t>
            </a:r>
          </a:p>
          <a:p>
            <a:pPr lvl="1">
              <a:spcAft>
                <a:spcPts val="1200"/>
              </a:spcAft>
            </a:pPr>
            <a:r>
              <a:rPr lang="en-US" noProof="0" dirty="0" smtClean="0"/>
              <a:t>Negative cost-benefit analysis</a:t>
            </a:r>
          </a:p>
          <a:p>
            <a:pPr marL="354013">
              <a:buFont typeface="+mj-lt"/>
              <a:buAutoNum type="arabicPeriod"/>
            </a:pPr>
            <a:r>
              <a:rPr lang="en-US" noProof="0" dirty="0" smtClean="0"/>
              <a:t>Fear of the unknown</a:t>
            </a:r>
          </a:p>
          <a:p>
            <a:pPr lvl="1"/>
            <a:r>
              <a:rPr lang="en-US" noProof="0" dirty="0" smtClean="0"/>
              <a:t>People assume worst when future unknown</a:t>
            </a:r>
          </a:p>
          <a:p>
            <a:pPr lvl="1"/>
            <a:r>
              <a:rPr lang="en-US" noProof="0" dirty="0" smtClean="0"/>
              <a:t>Perceive lack of control</a:t>
            </a:r>
          </a:p>
          <a:p>
            <a:pPr marL="457200" indent="-457200">
              <a:spcBef>
                <a:spcPts val="3000"/>
              </a:spcBef>
              <a:buFont typeface="+mj-lt"/>
              <a:buAutoNum type="arabicPeriod"/>
            </a:pPr>
            <a:r>
              <a:rPr lang="en-US" noProof="0" dirty="0"/>
              <a:t>Not-invented-here-syndrome</a:t>
            </a:r>
          </a:p>
          <a:p>
            <a:pPr lvl="1"/>
            <a:r>
              <a:rPr lang="en-US" noProof="0" dirty="0"/>
              <a:t>Staff oppose the change to prove their ideas were better</a:t>
            </a:r>
          </a:p>
          <a:p>
            <a:pPr lvl="1"/>
            <a:r>
              <a:rPr lang="en-US" noProof="0" dirty="0" smtClean="0"/>
              <a:t>successful </a:t>
            </a:r>
            <a:r>
              <a:rPr lang="en-US" noProof="0" dirty="0"/>
              <a:t>change threatens </a:t>
            </a:r>
            <a:r>
              <a:rPr lang="en-US" noProof="0" dirty="0" smtClean="0"/>
              <a:t>self</a:t>
            </a:r>
            <a:r>
              <a:rPr lang="en-US" noProof="0" dirty="0"/>
              <a:t>-</a:t>
            </a:r>
            <a:r>
              <a:rPr lang="en-US" noProof="0" dirty="0" smtClean="0"/>
              <a:t>esteem</a:t>
            </a:r>
          </a:p>
        </p:txBody>
      </p:sp>
      <p:pic>
        <p:nvPicPr>
          <p:cNvPr id="12" name="Picture Placeholder 2" descr="Change Blocks.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8496" r="835"/>
          <a:stretch/>
        </p:blipFill>
        <p:spPr>
          <a:xfrm>
            <a:off x="-36513" y="1268760"/>
            <a:ext cx="4640569" cy="5210390"/>
          </a:xfrm>
        </p:spPr>
      </p:pic>
    </p:spTree>
    <p:extLst>
      <p:ext uri="{BB962C8B-B14F-4D97-AF65-F5344CB8AC3E}">
        <p14:creationId xmlns:p14="http://schemas.microsoft.com/office/powerpoint/2010/main" val="414991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p:txBody>
          <a:bodyPr/>
          <a:lstStyle/>
          <a:p>
            <a:r>
              <a:rPr lang="en-US" sz="4400" noProof="0" dirty="0" smtClean="0"/>
              <a:t>Why People Resist Change</a:t>
            </a:r>
          </a:p>
        </p:txBody>
      </p:sp>
      <p:sp>
        <p:nvSpPr>
          <p:cNvPr id="22531" name="Rectangle 4"/>
          <p:cNvSpPr>
            <a:spLocks noGrp="1" noChangeArrowheads="1"/>
          </p:cNvSpPr>
          <p:nvPr>
            <p:ph idx="1"/>
          </p:nvPr>
        </p:nvSpPr>
        <p:spPr>
          <a:xfrm>
            <a:off x="4572000" y="1379909"/>
            <a:ext cx="4176464" cy="4929411"/>
          </a:xfrm>
          <a:prstGeom prst="rect">
            <a:avLst/>
          </a:prstGeom>
        </p:spPr>
        <p:txBody>
          <a:bodyPr>
            <a:normAutofit fontScale="77500" lnSpcReduction="20000"/>
          </a:bodyPr>
          <a:lstStyle/>
          <a:p>
            <a:pPr marL="363538" indent="-328613">
              <a:lnSpc>
                <a:spcPct val="120000"/>
              </a:lnSpc>
              <a:spcBef>
                <a:spcPts val="600"/>
              </a:spcBef>
              <a:buFont typeface="+mj-lt"/>
              <a:buAutoNum type="arabicPeriod" startAt="4"/>
            </a:pPr>
            <a:r>
              <a:rPr lang="en-US" sz="2600" noProof="0" dirty="0">
                <a:ea typeface="ＭＳ Ｐゴシック" pitchFamily="-108" charset="-128"/>
              </a:rPr>
              <a:t>Breaking routines</a:t>
            </a:r>
          </a:p>
          <a:p>
            <a:pPr lvl="1">
              <a:lnSpc>
                <a:spcPct val="120000"/>
              </a:lnSpc>
            </a:pPr>
            <a:r>
              <a:rPr lang="en-US" noProof="0" dirty="0">
                <a:ea typeface="Tahoma" pitchFamily="-108" charset="0"/>
                <a:cs typeface="Tahoma" pitchFamily="-108" charset="0"/>
              </a:rPr>
              <a:t>Cost of moving away from our “comfort zones”</a:t>
            </a:r>
          </a:p>
          <a:p>
            <a:pPr lvl="1">
              <a:lnSpc>
                <a:spcPct val="120000"/>
              </a:lnSpc>
            </a:pPr>
            <a:r>
              <a:rPr lang="en-US" noProof="0" dirty="0">
                <a:ea typeface="Tahoma" pitchFamily="-108" charset="0"/>
                <a:cs typeface="Tahoma" pitchFamily="-108" charset="0"/>
              </a:rPr>
              <a:t>T</a:t>
            </a:r>
            <a:r>
              <a:rPr lang="en-US" noProof="0" dirty="0" smtClean="0">
                <a:ea typeface="Tahoma" pitchFamily="-108" charset="0"/>
                <a:cs typeface="Tahoma" pitchFamily="-108" charset="0"/>
              </a:rPr>
              <a:t>ime</a:t>
            </a:r>
            <a:r>
              <a:rPr lang="en-US" noProof="0" dirty="0">
                <a:ea typeface="Tahoma" pitchFamily="-108" charset="0"/>
                <a:cs typeface="Tahoma" pitchFamily="-108" charset="0"/>
              </a:rPr>
              <a:t>/effort to learn new routines</a:t>
            </a:r>
          </a:p>
          <a:p>
            <a:pPr marL="363538" indent="-328613">
              <a:lnSpc>
                <a:spcPct val="120000"/>
              </a:lnSpc>
              <a:spcBef>
                <a:spcPts val="1200"/>
              </a:spcBef>
              <a:buFont typeface="Franklin Gothic Book" pitchFamily="-108" charset="0"/>
              <a:buAutoNum type="arabicPeriod" startAt="4"/>
            </a:pPr>
            <a:r>
              <a:rPr lang="en-US" sz="2600" noProof="0" dirty="0">
                <a:ea typeface="ＭＳ Ｐゴシック" pitchFamily="-108" charset="-128"/>
              </a:rPr>
              <a:t>Incongruent team dynamics</a:t>
            </a:r>
          </a:p>
          <a:p>
            <a:pPr lvl="1">
              <a:lnSpc>
                <a:spcPct val="120000"/>
              </a:lnSpc>
            </a:pPr>
            <a:r>
              <a:rPr lang="en-US" noProof="0" dirty="0">
                <a:ea typeface="Tahoma" pitchFamily="-108" charset="0"/>
                <a:cs typeface="Tahoma" pitchFamily="-108" charset="0"/>
              </a:rPr>
              <a:t>Norms contrary to </a:t>
            </a:r>
            <a:r>
              <a:rPr lang="en-US" noProof="0" dirty="0" smtClean="0">
                <a:ea typeface="Tahoma" pitchFamily="-108" charset="0"/>
                <a:cs typeface="Tahoma" pitchFamily="-108" charset="0"/>
              </a:rPr>
              <a:t>desired </a:t>
            </a:r>
            <a:r>
              <a:rPr lang="en-US" noProof="0" dirty="0">
                <a:ea typeface="Tahoma" pitchFamily="-108" charset="0"/>
                <a:cs typeface="Tahoma" pitchFamily="-108" charset="0"/>
              </a:rPr>
              <a:t>change</a:t>
            </a:r>
          </a:p>
          <a:p>
            <a:pPr marL="363538" indent="-328613">
              <a:lnSpc>
                <a:spcPct val="120000"/>
              </a:lnSpc>
              <a:spcBef>
                <a:spcPts val="1200"/>
              </a:spcBef>
              <a:buFont typeface="+mj-lt"/>
              <a:buAutoNum type="arabicPeriod" startAt="4"/>
            </a:pPr>
            <a:r>
              <a:rPr lang="en-US" sz="2800" noProof="0" dirty="0">
                <a:ea typeface="ＭＳ Ｐゴシック" pitchFamily="-108" charset="-128"/>
              </a:rPr>
              <a:t>Incongruent organizational systems</a:t>
            </a:r>
          </a:p>
          <a:p>
            <a:pPr lvl="1">
              <a:lnSpc>
                <a:spcPct val="120000"/>
              </a:lnSpc>
            </a:pPr>
            <a:r>
              <a:rPr lang="en-US" noProof="0" dirty="0">
                <a:ea typeface="Tahoma" pitchFamily="-108" charset="0"/>
                <a:cs typeface="Tahoma" pitchFamily="-108" charset="0"/>
              </a:rPr>
              <a:t>Systems/structures reinforce status quo</a:t>
            </a:r>
          </a:p>
          <a:p>
            <a:pPr lvl="1">
              <a:lnSpc>
                <a:spcPct val="120000"/>
              </a:lnSpc>
            </a:pPr>
            <a:r>
              <a:rPr lang="en-US" noProof="0" dirty="0"/>
              <a:t>rewards, information systems, patterns of authority, career paths, selection criteria</a:t>
            </a:r>
            <a:endParaRPr lang="en-US" noProof="0" dirty="0">
              <a:ea typeface="Tahoma" pitchFamily="-108" charset="0"/>
              <a:cs typeface="Tahoma" pitchFamily="-108" charset="0"/>
            </a:endParaRPr>
          </a:p>
        </p:txBody>
      </p:sp>
      <p:pic>
        <p:nvPicPr>
          <p:cNvPr id="9" name="Picture Placeholder 2" descr="Change Blocks.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8496" r="835"/>
          <a:stretch/>
        </p:blipFill>
        <p:spPr>
          <a:xfrm>
            <a:off x="-36513" y="1268760"/>
            <a:ext cx="4640569" cy="5210390"/>
          </a:xfrm>
        </p:spPr>
      </p:pic>
    </p:spTree>
    <p:extLst>
      <p:ext uri="{BB962C8B-B14F-4D97-AF65-F5344CB8AC3E}">
        <p14:creationId xmlns:p14="http://schemas.microsoft.com/office/powerpoint/2010/main" val="4190940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US" noProof="0" dirty="0" smtClean="0"/>
              <a:t>Creating an Urgency for Change</a:t>
            </a:r>
            <a:endParaRPr lang="en-US" noProof="0" dirty="0"/>
          </a:p>
        </p:txBody>
      </p:sp>
      <p:sp>
        <p:nvSpPr>
          <p:cNvPr id="259075" name="Rectangle 3"/>
          <p:cNvSpPr>
            <a:spLocks noGrp="1" noChangeArrowheads="1"/>
          </p:cNvSpPr>
          <p:nvPr>
            <p:ph idx="1"/>
          </p:nvPr>
        </p:nvSpPr>
        <p:spPr>
          <a:prstGeom prst="rect">
            <a:avLst/>
          </a:prstGeom>
        </p:spPr>
        <p:txBody>
          <a:bodyPr>
            <a:normAutofit/>
          </a:bodyPr>
          <a:lstStyle/>
          <a:p>
            <a:pPr>
              <a:spcBef>
                <a:spcPts val="1200"/>
              </a:spcBef>
            </a:pPr>
            <a:r>
              <a:rPr lang="en-US" noProof="0" dirty="0" smtClean="0"/>
              <a:t>Inform employees about driving forces</a:t>
            </a:r>
          </a:p>
          <a:p>
            <a:pPr>
              <a:spcBef>
                <a:spcPts val="1200"/>
              </a:spcBef>
            </a:pPr>
            <a:r>
              <a:rPr lang="en-US" noProof="0" dirty="0" smtClean="0"/>
              <a:t>Most difficult when organization is doing well </a:t>
            </a:r>
          </a:p>
          <a:p>
            <a:pPr>
              <a:spcBef>
                <a:spcPts val="1200"/>
              </a:spcBef>
            </a:pPr>
            <a:r>
              <a:rPr lang="en-US" noProof="0" dirty="0" smtClean="0"/>
              <a:t>Customer-driven change</a:t>
            </a:r>
          </a:p>
          <a:p>
            <a:pPr lvl="1">
              <a:spcBef>
                <a:spcPts val="0"/>
              </a:spcBef>
            </a:pPr>
            <a:r>
              <a:rPr lang="en-US" noProof="0" dirty="0" smtClean="0"/>
              <a:t>Human element energizes employees</a:t>
            </a:r>
          </a:p>
          <a:p>
            <a:pPr lvl="1">
              <a:spcBef>
                <a:spcPts val="0"/>
              </a:spcBef>
            </a:pPr>
            <a:r>
              <a:rPr lang="en-US" noProof="0" dirty="0" smtClean="0"/>
              <a:t>Reveals problems and consequences of inaction</a:t>
            </a:r>
          </a:p>
          <a:p>
            <a:pPr>
              <a:spcBef>
                <a:spcPts val="1200"/>
              </a:spcBef>
            </a:pPr>
            <a:r>
              <a:rPr lang="en-US" noProof="0" dirty="0" smtClean="0"/>
              <a:t>Sometimes need to create urgency to change without external drivers</a:t>
            </a:r>
          </a:p>
          <a:p>
            <a:pPr lvl="1">
              <a:spcBef>
                <a:spcPts val="0"/>
              </a:spcBef>
            </a:pPr>
            <a:r>
              <a:rPr lang="en-US" noProof="0" dirty="0" smtClean="0"/>
              <a:t>Requires persuasive influence</a:t>
            </a:r>
          </a:p>
          <a:p>
            <a:pPr lvl="1">
              <a:spcBef>
                <a:spcPts val="0"/>
              </a:spcBef>
            </a:pPr>
            <a:r>
              <a:rPr lang="en-US" noProof="0" dirty="0" smtClean="0"/>
              <a:t>Use positive vision rather than threats</a:t>
            </a:r>
            <a:endParaRPr lang="en-US" noProof="0" dirty="0"/>
          </a:p>
        </p:txBody>
      </p:sp>
    </p:spTree>
    <p:extLst>
      <p:ext uri="{BB962C8B-B14F-4D97-AF65-F5344CB8AC3E}">
        <p14:creationId xmlns:p14="http://schemas.microsoft.com/office/powerpoint/2010/main" val="3483020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9075">
                                            <p:txEl>
                                              <p:pRg st="0" end="0"/>
                                            </p:txEl>
                                          </p:spTgt>
                                        </p:tgtEl>
                                        <p:attrNameLst>
                                          <p:attrName>style.visibility</p:attrName>
                                        </p:attrNameLst>
                                      </p:cBhvr>
                                      <p:to>
                                        <p:strVal val="visible"/>
                                      </p:to>
                                    </p:set>
                                    <p:animEffect transition="in" filter="fade">
                                      <p:cBhvr>
                                        <p:cTn id="7" dur="500"/>
                                        <p:tgtEl>
                                          <p:spTgt spid="25907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9075">
                                            <p:txEl>
                                              <p:pRg st="1" end="1"/>
                                            </p:txEl>
                                          </p:spTgt>
                                        </p:tgtEl>
                                        <p:attrNameLst>
                                          <p:attrName>style.visibility</p:attrName>
                                        </p:attrNameLst>
                                      </p:cBhvr>
                                      <p:to>
                                        <p:strVal val="visible"/>
                                      </p:to>
                                    </p:set>
                                    <p:animEffect transition="in" filter="fade">
                                      <p:cBhvr>
                                        <p:cTn id="11" dur="500"/>
                                        <p:tgtEl>
                                          <p:spTgt spid="25907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9075">
                                            <p:txEl>
                                              <p:pRg st="2" end="2"/>
                                            </p:txEl>
                                          </p:spTgt>
                                        </p:tgtEl>
                                        <p:attrNameLst>
                                          <p:attrName>style.visibility</p:attrName>
                                        </p:attrNameLst>
                                      </p:cBhvr>
                                      <p:to>
                                        <p:strVal val="visible"/>
                                      </p:to>
                                    </p:set>
                                    <p:animEffect transition="in" filter="fade">
                                      <p:cBhvr>
                                        <p:cTn id="15" dur="500"/>
                                        <p:tgtEl>
                                          <p:spTgt spid="25907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9075">
                                            <p:txEl>
                                              <p:pRg st="3" end="3"/>
                                            </p:txEl>
                                          </p:spTgt>
                                        </p:tgtEl>
                                        <p:attrNameLst>
                                          <p:attrName>style.visibility</p:attrName>
                                        </p:attrNameLst>
                                      </p:cBhvr>
                                      <p:to>
                                        <p:strVal val="visible"/>
                                      </p:to>
                                    </p:set>
                                    <p:animEffect transition="in" filter="fade">
                                      <p:cBhvr>
                                        <p:cTn id="18" dur="500"/>
                                        <p:tgtEl>
                                          <p:spTgt spid="259075">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9075">
                                            <p:txEl>
                                              <p:pRg st="4" end="4"/>
                                            </p:txEl>
                                          </p:spTgt>
                                        </p:tgtEl>
                                        <p:attrNameLst>
                                          <p:attrName>style.visibility</p:attrName>
                                        </p:attrNameLst>
                                      </p:cBhvr>
                                      <p:to>
                                        <p:strVal val="visible"/>
                                      </p:to>
                                    </p:set>
                                    <p:animEffect transition="in" filter="fade">
                                      <p:cBhvr>
                                        <p:cTn id="21" dur="500"/>
                                        <p:tgtEl>
                                          <p:spTgt spid="259075">
                                            <p:txEl>
                                              <p:pRg st="4" end="4"/>
                                            </p:tx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59075">
                                            <p:txEl>
                                              <p:pRg st="5" end="5"/>
                                            </p:txEl>
                                          </p:spTgt>
                                        </p:tgtEl>
                                        <p:attrNameLst>
                                          <p:attrName>style.visibility</p:attrName>
                                        </p:attrNameLst>
                                      </p:cBhvr>
                                      <p:to>
                                        <p:strVal val="visible"/>
                                      </p:to>
                                    </p:set>
                                    <p:animEffect transition="in" filter="fade">
                                      <p:cBhvr>
                                        <p:cTn id="25" dur="500"/>
                                        <p:tgtEl>
                                          <p:spTgt spid="259075">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9075">
                                            <p:txEl>
                                              <p:pRg st="6" end="6"/>
                                            </p:txEl>
                                          </p:spTgt>
                                        </p:tgtEl>
                                        <p:attrNameLst>
                                          <p:attrName>style.visibility</p:attrName>
                                        </p:attrNameLst>
                                      </p:cBhvr>
                                      <p:to>
                                        <p:strVal val="visible"/>
                                      </p:to>
                                    </p:set>
                                    <p:animEffect transition="in" filter="fade">
                                      <p:cBhvr>
                                        <p:cTn id="28" dur="500"/>
                                        <p:tgtEl>
                                          <p:spTgt spid="259075">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9075">
                                            <p:txEl>
                                              <p:pRg st="7" end="7"/>
                                            </p:txEl>
                                          </p:spTgt>
                                        </p:tgtEl>
                                        <p:attrNameLst>
                                          <p:attrName>style.visibility</p:attrName>
                                        </p:attrNameLst>
                                      </p:cBhvr>
                                      <p:to>
                                        <p:strVal val="visible"/>
                                      </p:to>
                                    </p:set>
                                    <p:animEffect transition="in" filter="fade">
                                      <p:cBhvr>
                                        <p:cTn id="31" dur="500"/>
                                        <p:tgtEl>
                                          <p:spTgt spid="259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build="p" autoUpdateAnimBg="0"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title"/>
          </p:nvPr>
        </p:nvSpPr>
        <p:spPr/>
        <p:txBody>
          <a:bodyPr>
            <a:normAutofit/>
          </a:bodyPr>
          <a:lstStyle/>
          <a:p>
            <a:r>
              <a:rPr lang="en-US" sz="3600" noProof="0" dirty="0" smtClean="0"/>
              <a:t>Reducing the Restraining Forces</a:t>
            </a:r>
          </a:p>
        </p:txBody>
      </p:sp>
      <p:sp>
        <p:nvSpPr>
          <p:cNvPr id="261125" name="Rectangle 5"/>
          <p:cNvSpPr>
            <a:spLocks noGrp="1" noChangeArrowheads="1"/>
          </p:cNvSpPr>
          <p:nvPr>
            <p:ph idx="1"/>
          </p:nvPr>
        </p:nvSpPr>
        <p:spPr/>
        <p:txBody>
          <a:bodyPr>
            <a:normAutofit/>
          </a:bodyPr>
          <a:lstStyle/>
          <a:p>
            <a:pPr marL="514350" indent="-514350">
              <a:buFont typeface="+mj-lt"/>
              <a:buAutoNum type="arabicPeriod"/>
            </a:pPr>
            <a:r>
              <a:rPr lang="en-US" noProof="0" dirty="0" smtClean="0"/>
              <a:t>Communication</a:t>
            </a:r>
          </a:p>
          <a:p>
            <a:pPr lvl="1"/>
            <a:r>
              <a:rPr lang="en-US" noProof="0" dirty="0" smtClean="0"/>
              <a:t>Highest priority and first strategy for change</a:t>
            </a:r>
          </a:p>
          <a:p>
            <a:pPr lvl="1"/>
            <a:r>
              <a:rPr lang="en-US" noProof="0" dirty="0" smtClean="0"/>
              <a:t>Generates urgency to change</a:t>
            </a:r>
          </a:p>
          <a:p>
            <a:pPr lvl="1"/>
            <a:r>
              <a:rPr lang="en-US" noProof="0" dirty="0" smtClean="0"/>
              <a:t>Reduces uncertainty (fear of unknown)</a:t>
            </a:r>
          </a:p>
          <a:p>
            <a:pPr lvl="1"/>
            <a:r>
              <a:rPr lang="en-US" noProof="0" dirty="0" smtClean="0"/>
              <a:t>Problems: time consuming and costly</a:t>
            </a:r>
          </a:p>
          <a:p>
            <a:pPr marL="514350" indent="-514350">
              <a:buFont typeface="+mj-lt"/>
              <a:buAutoNum type="arabicPeriod"/>
            </a:pPr>
            <a:r>
              <a:rPr lang="en-US" noProof="0" dirty="0" smtClean="0"/>
              <a:t>Learning</a:t>
            </a:r>
          </a:p>
          <a:p>
            <a:pPr lvl="1"/>
            <a:r>
              <a:rPr lang="en-US" noProof="0" dirty="0"/>
              <a:t>Provides new knowledge/skills</a:t>
            </a:r>
          </a:p>
          <a:p>
            <a:pPr lvl="1"/>
            <a:r>
              <a:rPr lang="en-US" noProof="0" dirty="0"/>
              <a:t>Includes coaching and other forms of learning</a:t>
            </a:r>
          </a:p>
          <a:p>
            <a:pPr lvl="1"/>
            <a:r>
              <a:rPr lang="en-US" noProof="0" dirty="0"/>
              <a:t>Helps break old routines and adopt new roles</a:t>
            </a:r>
          </a:p>
          <a:p>
            <a:pPr lvl="1"/>
            <a:r>
              <a:rPr lang="en-US" noProof="0" dirty="0" smtClean="0"/>
              <a:t>Problems: </a:t>
            </a:r>
            <a:r>
              <a:rPr lang="en-US" noProof="0" dirty="0"/>
              <a:t>potentially time consuming and </a:t>
            </a:r>
            <a:r>
              <a:rPr lang="en-US" noProof="0" dirty="0" smtClean="0"/>
              <a:t>costly</a:t>
            </a:r>
            <a:endParaRPr lang="en-US" noProof="0" dirty="0"/>
          </a:p>
        </p:txBody>
      </p:sp>
    </p:spTree>
    <p:extLst>
      <p:ext uri="{BB962C8B-B14F-4D97-AF65-F5344CB8AC3E}">
        <p14:creationId xmlns:p14="http://schemas.microsoft.com/office/powerpoint/2010/main" val="110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1125">
                                            <p:txEl>
                                              <p:pRg st="0" end="0"/>
                                            </p:txEl>
                                          </p:spTgt>
                                        </p:tgtEl>
                                        <p:attrNameLst>
                                          <p:attrName>style.visibility</p:attrName>
                                        </p:attrNameLst>
                                      </p:cBhvr>
                                      <p:to>
                                        <p:strVal val="visible"/>
                                      </p:to>
                                    </p:set>
                                    <p:animEffect transition="in" filter="fade">
                                      <p:cBhvr>
                                        <p:cTn id="7" dur="500"/>
                                        <p:tgtEl>
                                          <p:spTgt spid="26112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1125">
                                            <p:txEl>
                                              <p:pRg st="1" end="1"/>
                                            </p:txEl>
                                          </p:spTgt>
                                        </p:tgtEl>
                                        <p:attrNameLst>
                                          <p:attrName>style.visibility</p:attrName>
                                        </p:attrNameLst>
                                      </p:cBhvr>
                                      <p:to>
                                        <p:strVal val="visible"/>
                                      </p:to>
                                    </p:set>
                                    <p:animEffect transition="in" filter="fade">
                                      <p:cBhvr>
                                        <p:cTn id="10" dur="500"/>
                                        <p:tgtEl>
                                          <p:spTgt spid="26112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1125">
                                            <p:txEl>
                                              <p:pRg st="2" end="2"/>
                                            </p:txEl>
                                          </p:spTgt>
                                        </p:tgtEl>
                                        <p:attrNameLst>
                                          <p:attrName>style.visibility</p:attrName>
                                        </p:attrNameLst>
                                      </p:cBhvr>
                                      <p:to>
                                        <p:strVal val="visible"/>
                                      </p:to>
                                    </p:set>
                                    <p:animEffect transition="in" filter="fade">
                                      <p:cBhvr>
                                        <p:cTn id="13" dur="500"/>
                                        <p:tgtEl>
                                          <p:spTgt spid="26112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1125">
                                            <p:txEl>
                                              <p:pRg st="3" end="3"/>
                                            </p:txEl>
                                          </p:spTgt>
                                        </p:tgtEl>
                                        <p:attrNameLst>
                                          <p:attrName>style.visibility</p:attrName>
                                        </p:attrNameLst>
                                      </p:cBhvr>
                                      <p:to>
                                        <p:strVal val="visible"/>
                                      </p:to>
                                    </p:set>
                                    <p:animEffect transition="in" filter="fade">
                                      <p:cBhvr>
                                        <p:cTn id="16" dur="500"/>
                                        <p:tgtEl>
                                          <p:spTgt spid="261125">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1125">
                                            <p:txEl>
                                              <p:pRg st="4" end="4"/>
                                            </p:txEl>
                                          </p:spTgt>
                                        </p:tgtEl>
                                        <p:attrNameLst>
                                          <p:attrName>style.visibility</p:attrName>
                                        </p:attrNameLst>
                                      </p:cBhvr>
                                      <p:to>
                                        <p:strVal val="visible"/>
                                      </p:to>
                                    </p:set>
                                    <p:animEffect transition="in" filter="fade">
                                      <p:cBhvr>
                                        <p:cTn id="19" dur="500"/>
                                        <p:tgtEl>
                                          <p:spTgt spid="261125">
                                            <p:txEl>
                                              <p:pRg st="4" end="4"/>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61125">
                                            <p:txEl>
                                              <p:pRg st="5" end="5"/>
                                            </p:txEl>
                                          </p:spTgt>
                                        </p:tgtEl>
                                        <p:attrNameLst>
                                          <p:attrName>style.visibility</p:attrName>
                                        </p:attrNameLst>
                                      </p:cBhvr>
                                      <p:to>
                                        <p:strVal val="visible"/>
                                      </p:to>
                                    </p:set>
                                    <p:animEffect transition="in" filter="fade">
                                      <p:cBhvr>
                                        <p:cTn id="23" dur="500"/>
                                        <p:tgtEl>
                                          <p:spTgt spid="261125">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1125">
                                            <p:txEl>
                                              <p:pRg st="6" end="6"/>
                                            </p:txEl>
                                          </p:spTgt>
                                        </p:tgtEl>
                                        <p:attrNameLst>
                                          <p:attrName>style.visibility</p:attrName>
                                        </p:attrNameLst>
                                      </p:cBhvr>
                                      <p:to>
                                        <p:strVal val="visible"/>
                                      </p:to>
                                    </p:set>
                                    <p:animEffect transition="in" filter="fade">
                                      <p:cBhvr>
                                        <p:cTn id="26" dur="500"/>
                                        <p:tgtEl>
                                          <p:spTgt spid="261125">
                                            <p:txEl>
                                              <p:pRg st="6" end="6"/>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1125">
                                            <p:txEl>
                                              <p:pRg st="7" end="7"/>
                                            </p:txEl>
                                          </p:spTgt>
                                        </p:tgtEl>
                                        <p:attrNameLst>
                                          <p:attrName>style.visibility</p:attrName>
                                        </p:attrNameLst>
                                      </p:cBhvr>
                                      <p:to>
                                        <p:strVal val="visible"/>
                                      </p:to>
                                    </p:set>
                                    <p:animEffect transition="in" filter="fade">
                                      <p:cBhvr>
                                        <p:cTn id="29" dur="500"/>
                                        <p:tgtEl>
                                          <p:spTgt spid="261125">
                                            <p:txEl>
                                              <p:pRg st="7" end="7"/>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61125">
                                            <p:txEl>
                                              <p:pRg st="8" end="8"/>
                                            </p:txEl>
                                          </p:spTgt>
                                        </p:tgtEl>
                                        <p:attrNameLst>
                                          <p:attrName>style.visibility</p:attrName>
                                        </p:attrNameLst>
                                      </p:cBhvr>
                                      <p:to>
                                        <p:strVal val="visible"/>
                                      </p:to>
                                    </p:set>
                                    <p:animEffect transition="in" filter="fade">
                                      <p:cBhvr>
                                        <p:cTn id="32" dur="500"/>
                                        <p:tgtEl>
                                          <p:spTgt spid="261125">
                                            <p:txEl>
                                              <p:pRg st="8" end="8"/>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1125">
                                            <p:txEl>
                                              <p:pRg st="9" end="9"/>
                                            </p:txEl>
                                          </p:spTgt>
                                        </p:tgtEl>
                                        <p:attrNameLst>
                                          <p:attrName>style.visibility</p:attrName>
                                        </p:attrNameLst>
                                      </p:cBhvr>
                                      <p:to>
                                        <p:strVal val="visible"/>
                                      </p:to>
                                    </p:set>
                                    <p:animEffect transition="in" filter="fade">
                                      <p:cBhvr>
                                        <p:cTn id="35" dur="500"/>
                                        <p:tgtEl>
                                          <p:spTgt spid="26112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5" grpId="0" build="p" autoUpdateAnimBg="0" advAuto="0"/>
    </p:bldLst>
  </p:timing>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1614</TotalTime>
  <Pages>0</Pages>
  <Words>1204</Words>
  <Characters>0</Characters>
  <Application>Microsoft Office PowerPoint</Application>
  <PresentationFormat>Letter Paper (8.5x11 in)</PresentationFormat>
  <Lines>0</Lines>
  <Paragraphs>255</Paragraphs>
  <Slides>29</Slides>
  <Notes>24</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McShaneOB7_Ch</vt:lpstr>
      <vt:lpstr>Organizational Change</vt:lpstr>
      <vt:lpstr>Organizational Change at LG Group</vt:lpstr>
      <vt:lpstr>Force Field Analysis Model</vt:lpstr>
      <vt:lpstr>Force Field Analysis Model</vt:lpstr>
      <vt:lpstr>Restraining Forces (Resistance to Change)</vt:lpstr>
      <vt:lpstr>Why People Resist Change</vt:lpstr>
      <vt:lpstr>Why People Resist Change</vt:lpstr>
      <vt:lpstr>Creating an Urgency for Change</vt:lpstr>
      <vt:lpstr>Reducing the Restraining Forces</vt:lpstr>
      <vt:lpstr>Reducing the Restraining Forces</vt:lpstr>
      <vt:lpstr>Reducing the Restraining Forces</vt:lpstr>
      <vt:lpstr>Alan Mulally: Change Agent</vt:lpstr>
      <vt:lpstr>Change Agents</vt:lpstr>
      <vt:lpstr>Coalitions, Social Networks and Viral Change</vt:lpstr>
      <vt:lpstr>Diffusion of Change</vt:lpstr>
      <vt:lpstr>Action Research Approach</vt:lpstr>
      <vt:lpstr>Action Research Process</vt:lpstr>
      <vt:lpstr>Appreciative Inquiry Approach</vt:lpstr>
      <vt:lpstr>Four-D Model of Appreciative Inquiry</vt:lpstr>
      <vt:lpstr>Large Group Interventions</vt:lpstr>
      <vt:lpstr>Parallel Learning Structure Approach</vt:lpstr>
      <vt:lpstr>Cross-Cultural and Ethical Concerns with Managing Change</vt:lpstr>
      <vt:lpstr>Organizations are About People</vt:lpstr>
      <vt:lpstr>Organizational Change</vt:lpstr>
      <vt:lpstr>Discussion of Team Exercise: Strategic Change Incidents</vt:lpstr>
      <vt:lpstr>Scenario #1: “Greener Telco”</vt:lpstr>
      <vt:lpstr>Bell Canada’s Change Strategy</vt:lpstr>
      <vt:lpstr>Scenario #2: “Go Forward Airline”</vt:lpstr>
      <vt:lpstr>Continental Airlines’ Change Strategy</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Pavendan Pugalendi</cp:lastModifiedBy>
  <cp:revision>203</cp:revision>
  <cp:lastPrinted>2008-02-24T08:45:31Z</cp:lastPrinted>
  <dcterms:created xsi:type="dcterms:W3CDTF">2011-12-07T16:09:33Z</dcterms:created>
  <dcterms:modified xsi:type="dcterms:W3CDTF">2014-04-02T07:46:22Z</dcterms:modified>
  <cp:category/>
</cp:coreProperties>
</file>